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avi" ContentType="video/avi"/>
  <Default Extension="vml" ContentType="application/vnd.openxmlformats-officedocument.vmlDrawing"/>
  <Default Extension="tiff" ContentType="image/tiff"/>
  <Default Extension="ti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handoutMasterIdLst>
    <p:handoutMasterId r:id="rId39"/>
  </p:handoutMasterIdLst>
  <p:sldIdLst>
    <p:sldId id="256" r:id="rId2"/>
    <p:sldId id="259" r:id="rId3"/>
    <p:sldId id="284" r:id="rId4"/>
    <p:sldId id="323" r:id="rId5"/>
    <p:sldId id="294" r:id="rId6"/>
    <p:sldId id="295" r:id="rId7"/>
    <p:sldId id="296" r:id="rId8"/>
    <p:sldId id="297" r:id="rId9"/>
    <p:sldId id="299" r:id="rId10"/>
    <p:sldId id="288" r:id="rId11"/>
    <p:sldId id="301" r:id="rId12"/>
    <p:sldId id="289" r:id="rId13"/>
    <p:sldId id="305" r:id="rId14"/>
    <p:sldId id="304" r:id="rId15"/>
    <p:sldId id="322" r:id="rId16"/>
    <p:sldId id="285" r:id="rId17"/>
    <p:sldId id="286" r:id="rId18"/>
    <p:sldId id="287" r:id="rId19"/>
    <p:sldId id="290" r:id="rId20"/>
    <p:sldId id="291" r:id="rId21"/>
    <p:sldId id="292" r:id="rId22"/>
    <p:sldId id="321" r:id="rId23"/>
    <p:sldId id="314" r:id="rId24"/>
    <p:sldId id="315" r:id="rId25"/>
    <p:sldId id="316" r:id="rId26"/>
    <p:sldId id="320" r:id="rId27"/>
    <p:sldId id="318" r:id="rId28"/>
    <p:sldId id="324" r:id="rId29"/>
    <p:sldId id="307" r:id="rId30"/>
    <p:sldId id="308" r:id="rId31"/>
    <p:sldId id="310" r:id="rId32"/>
    <p:sldId id="311" r:id="rId33"/>
    <p:sldId id="312" r:id="rId34"/>
    <p:sldId id="313" r:id="rId35"/>
    <p:sldId id="283" r:id="rId36"/>
    <p:sldId id="257" r:id="rId3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dy Burrows" initials="Ab" lastIdx="28" clrIdx="0"/>
  <p:cmAuthor id="1" name="Chris Sampson" initials="CS" lastIdx="0" clrIdx="1"/>
  <p:cmAuthor id="2" name="Stuart Hunt" initials="SH" lastIdx="1" clrIdx="2"/>
  <p:cmAuthor id="3" name="Colleen Henry" initials="CFH"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277A6"/>
    <a:srgbClr val="7FA9AE"/>
    <a:srgbClr val="CE0037"/>
    <a:srgbClr val="F5F4F5"/>
    <a:srgbClr val="DC8699"/>
    <a:srgbClr val="FDFDFD"/>
    <a:srgbClr val="ACD9D4"/>
    <a:srgbClr val="C9E3C1"/>
    <a:srgbClr val="CAE6D8"/>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22" autoAdjust="0"/>
    <p:restoredTop sz="99287" autoAdjust="0"/>
  </p:normalViewPr>
  <p:slideViewPr>
    <p:cSldViewPr snapToGrid="0" snapToObjects="1">
      <p:cViewPr varScale="1">
        <p:scale>
          <a:sx n="69" d="100"/>
          <a:sy n="69" d="100"/>
        </p:scale>
        <p:origin x="-1608" y="-108"/>
      </p:cViewPr>
      <p:guideLst>
        <p:guide orient="horz" pos="1068"/>
        <p:guide orient="horz" pos="593"/>
        <p:guide orient="horz" pos="4044"/>
        <p:guide orient="horz" pos="4167"/>
        <p:guide orient="horz" pos="783"/>
        <p:guide orient="horz" pos="904"/>
        <p:guide orient="horz" pos="218"/>
        <p:guide orient="horz" pos="993"/>
        <p:guide pos="5474"/>
        <p:guide pos="150"/>
        <p:guide pos="2881"/>
        <p:guide pos="298"/>
        <p:guide pos="2837"/>
        <p:guide pos="2932"/>
        <p:guide pos="4027"/>
        <p:guide pos="3813"/>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snapToObjects="1" showGuides="1">
      <p:cViewPr varScale="1">
        <p:scale>
          <a:sx n="81" d="100"/>
          <a:sy n="81" d="100"/>
        </p:scale>
        <p:origin x="-3114" y="-7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bcpukdc\teams\Development\Andy%20Lewis\Papers\Papers2011\IVIVC\penetration.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9177479347132928"/>
          <c:y val="5.4808468344592576E-2"/>
          <c:w val="0.80760412379845115"/>
          <c:h val="0.74555466059326769"/>
        </c:manualLayout>
      </c:layout>
      <c:stockChart>
        <c:ser>
          <c:idx val="0"/>
          <c:order val="0"/>
          <c:spPr>
            <a:ln w="28575">
              <a:noFill/>
            </a:ln>
          </c:spPr>
          <c:marker>
            <c:symbol val="none"/>
          </c:marker>
          <c:cat>
            <c:strRef>
              <c:f>Sheet1!$L$33:$O$33</c:f>
              <c:strCache>
                <c:ptCount val="4"/>
                <c:pt idx="0">
                  <c:v>70-150</c:v>
                </c:pt>
                <c:pt idx="1">
                  <c:v>100-300</c:v>
                </c:pt>
                <c:pt idx="2">
                  <c:v>300-500</c:v>
                </c:pt>
                <c:pt idx="3">
                  <c:v>500-700</c:v>
                </c:pt>
              </c:strCache>
            </c:strRef>
          </c:cat>
          <c:val>
            <c:numRef>
              <c:f>Sheet1!$L$34:$O$34</c:f>
              <c:numCache>
                <c:formatCode>General</c:formatCode>
                <c:ptCount val="4"/>
                <c:pt idx="0">
                  <c:v>77.599999999999994</c:v>
                </c:pt>
                <c:pt idx="1">
                  <c:v>111.7</c:v>
                </c:pt>
                <c:pt idx="2">
                  <c:v>143.9</c:v>
                </c:pt>
                <c:pt idx="3">
                  <c:v>206.1</c:v>
                </c:pt>
              </c:numCache>
            </c:numRef>
          </c:val>
          <c:smooth val="0"/>
        </c:ser>
        <c:ser>
          <c:idx val="1"/>
          <c:order val="1"/>
          <c:spPr>
            <a:ln w="28575">
              <a:noFill/>
            </a:ln>
          </c:spPr>
          <c:marker>
            <c:symbol val="none"/>
          </c:marker>
          <c:cat>
            <c:strRef>
              <c:f>Sheet1!$L$33:$O$33</c:f>
              <c:strCache>
                <c:ptCount val="4"/>
                <c:pt idx="0">
                  <c:v>70-150</c:v>
                </c:pt>
                <c:pt idx="1">
                  <c:v>100-300</c:v>
                </c:pt>
                <c:pt idx="2">
                  <c:v>300-500</c:v>
                </c:pt>
                <c:pt idx="3">
                  <c:v>500-700</c:v>
                </c:pt>
              </c:strCache>
            </c:strRef>
          </c:cat>
          <c:val>
            <c:numRef>
              <c:f>Sheet1!$L$35:$O$35</c:f>
              <c:numCache>
                <c:formatCode>General</c:formatCode>
                <c:ptCount val="4"/>
                <c:pt idx="0">
                  <c:v>81.440000000000026</c:v>
                </c:pt>
                <c:pt idx="1">
                  <c:v>118.26</c:v>
                </c:pt>
                <c:pt idx="2">
                  <c:v>153.03</c:v>
                </c:pt>
                <c:pt idx="3">
                  <c:v>216.15</c:v>
                </c:pt>
              </c:numCache>
            </c:numRef>
          </c:val>
          <c:smooth val="0"/>
        </c:ser>
        <c:ser>
          <c:idx val="2"/>
          <c:order val="2"/>
          <c:spPr>
            <a:ln w="28575">
              <a:noFill/>
            </a:ln>
          </c:spPr>
          <c:marker>
            <c:symbol val="none"/>
          </c:marker>
          <c:cat>
            <c:strRef>
              <c:f>Sheet1!$L$33:$O$33</c:f>
              <c:strCache>
                <c:ptCount val="4"/>
                <c:pt idx="0">
                  <c:v>70-150</c:v>
                </c:pt>
                <c:pt idx="1">
                  <c:v>100-300</c:v>
                </c:pt>
                <c:pt idx="2">
                  <c:v>300-500</c:v>
                </c:pt>
                <c:pt idx="3">
                  <c:v>500-700</c:v>
                </c:pt>
              </c:strCache>
            </c:strRef>
          </c:cat>
          <c:val>
            <c:numRef>
              <c:f>Sheet1!$L$36:$O$36</c:f>
              <c:numCache>
                <c:formatCode>General</c:formatCode>
                <c:ptCount val="4"/>
                <c:pt idx="0">
                  <c:v>42.48</c:v>
                </c:pt>
                <c:pt idx="1">
                  <c:v>44.55</c:v>
                </c:pt>
                <c:pt idx="2">
                  <c:v>92.02</c:v>
                </c:pt>
                <c:pt idx="3">
                  <c:v>144.43</c:v>
                </c:pt>
              </c:numCache>
            </c:numRef>
          </c:val>
          <c:smooth val="0"/>
        </c:ser>
        <c:ser>
          <c:idx val="3"/>
          <c:order val="3"/>
          <c:spPr>
            <a:ln w="28575">
              <a:noFill/>
            </a:ln>
          </c:spPr>
          <c:marker>
            <c:symbol val="none"/>
          </c:marker>
          <c:cat>
            <c:strRef>
              <c:f>Sheet1!$L$33:$O$33</c:f>
              <c:strCache>
                <c:ptCount val="4"/>
                <c:pt idx="0">
                  <c:v>70-150</c:v>
                </c:pt>
                <c:pt idx="1">
                  <c:v>100-300</c:v>
                </c:pt>
                <c:pt idx="2">
                  <c:v>300-500</c:v>
                </c:pt>
                <c:pt idx="3">
                  <c:v>500-700</c:v>
                </c:pt>
              </c:strCache>
            </c:strRef>
          </c:cat>
          <c:val>
            <c:numRef>
              <c:f>Sheet1!$L$37:$O$37</c:f>
              <c:numCache>
                <c:formatCode>General</c:formatCode>
                <c:ptCount val="4"/>
                <c:pt idx="0">
                  <c:v>44.5</c:v>
                </c:pt>
                <c:pt idx="1">
                  <c:v>46.9</c:v>
                </c:pt>
                <c:pt idx="2">
                  <c:v>96.5</c:v>
                </c:pt>
                <c:pt idx="3">
                  <c:v>150.69999999999999</c:v>
                </c:pt>
              </c:numCache>
            </c:numRef>
          </c:val>
          <c:smooth val="0"/>
        </c:ser>
        <c:dLbls>
          <c:showLegendKey val="0"/>
          <c:showVal val="0"/>
          <c:showCatName val="0"/>
          <c:showSerName val="0"/>
          <c:showPercent val="0"/>
          <c:showBubbleSize val="0"/>
        </c:dLbls>
        <c:hiLowLines/>
        <c:upDownBars>
          <c:gapWidth val="150"/>
          <c:upBars/>
          <c:downBars>
            <c:spPr>
              <a:effectLst>
                <a:outerShdw blurRad="50800" dist="38100" dir="2700000" algn="tl" rotWithShape="0">
                  <a:prstClr val="black">
                    <a:alpha val="40000"/>
                  </a:prstClr>
                </a:outerShdw>
              </a:effectLst>
            </c:spPr>
          </c:downBars>
        </c:upDownBars>
        <c:axId val="93108480"/>
        <c:axId val="92934528"/>
      </c:stockChart>
      <c:catAx>
        <c:axId val="93108480"/>
        <c:scaling>
          <c:orientation val="minMax"/>
        </c:scaling>
        <c:delete val="0"/>
        <c:axPos val="b"/>
        <c:title>
          <c:tx>
            <c:rich>
              <a:bodyPr/>
              <a:lstStyle/>
              <a:p>
                <a:pPr>
                  <a:defRPr sz="1200">
                    <a:latin typeface="Arial" pitchFamily="34" charset="0"/>
                    <a:cs typeface="Arial" pitchFamily="34" charset="0"/>
                  </a:defRPr>
                </a:pPr>
                <a:r>
                  <a:rPr lang="en-US" sz="1200" dirty="0">
                    <a:latin typeface="Arial" pitchFamily="34" charset="0"/>
                    <a:cs typeface="Arial" pitchFamily="34" charset="0"/>
                  </a:rPr>
                  <a:t>Bead</a:t>
                </a:r>
                <a:r>
                  <a:rPr lang="en-US" sz="1200" baseline="0" dirty="0">
                    <a:latin typeface="Arial" pitchFamily="34" charset="0"/>
                    <a:cs typeface="Arial" pitchFamily="34" charset="0"/>
                  </a:rPr>
                  <a:t> Size Range </a:t>
                </a:r>
                <a:r>
                  <a:rPr lang="en-US" sz="1200" baseline="0" dirty="0" smtClean="0">
                    <a:latin typeface="Arial" pitchFamily="34" charset="0"/>
                    <a:cs typeface="Arial" pitchFamily="34" charset="0"/>
                  </a:rPr>
                  <a:t>(</a:t>
                </a:r>
                <a:r>
                  <a:rPr lang="en-US" sz="1200" baseline="0" dirty="0" smtClean="0">
                    <a:latin typeface="Symbol" pitchFamily="18" charset="2"/>
                    <a:cs typeface="Arial" pitchFamily="34" charset="0"/>
                  </a:rPr>
                  <a:t>m</a:t>
                </a:r>
                <a:r>
                  <a:rPr lang="en-US" sz="1200" baseline="0" dirty="0" smtClean="0">
                    <a:latin typeface="Arial" pitchFamily="34" charset="0"/>
                    <a:cs typeface="Arial" pitchFamily="34" charset="0"/>
                  </a:rPr>
                  <a:t>m)</a:t>
                </a:r>
                <a:endParaRPr lang="en-US" sz="1200" dirty="0">
                  <a:latin typeface="Arial" pitchFamily="34" charset="0"/>
                  <a:cs typeface="Arial" pitchFamily="34" charset="0"/>
                </a:endParaRPr>
              </a:p>
            </c:rich>
          </c:tx>
          <c:layout/>
          <c:overlay val="0"/>
        </c:title>
        <c:numFmt formatCode="General" sourceLinked="1"/>
        <c:majorTickMark val="out"/>
        <c:minorTickMark val="none"/>
        <c:tickLblPos val="nextTo"/>
        <c:txPr>
          <a:bodyPr/>
          <a:lstStyle/>
          <a:p>
            <a:pPr>
              <a:defRPr sz="1200">
                <a:latin typeface="Arial" pitchFamily="34" charset="0"/>
                <a:cs typeface="Arial" pitchFamily="34" charset="0"/>
              </a:defRPr>
            </a:pPr>
            <a:endParaRPr lang="en-US"/>
          </a:p>
        </c:txPr>
        <c:crossAx val="92934528"/>
        <c:crosses val="autoZero"/>
        <c:auto val="1"/>
        <c:lblAlgn val="ctr"/>
        <c:lblOffset val="100"/>
        <c:noMultiLvlLbl val="0"/>
      </c:catAx>
      <c:valAx>
        <c:axId val="92934528"/>
        <c:scaling>
          <c:orientation val="minMax"/>
        </c:scaling>
        <c:delete val="0"/>
        <c:axPos val="l"/>
        <c:majorGridlines/>
        <c:title>
          <c:tx>
            <c:rich>
              <a:bodyPr rot="-5400000" vert="horz"/>
              <a:lstStyle/>
              <a:p>
                <a:pPr>
                  <a:defRPr sz="1400">
                    <a:latin typeface="Arial" pitchFamily="34" charset="0"/>
                    <a:cs typeface="Arial" pitchFamily="34" charset="0"/>
                  </a:defRPr>
                </a:pPr>
                <a:r>
                  <a:rPr lang="en-US" sz="1400" dirty="0" smtClean="0">
                    <a:latin typeface="Arial" pitchFamily="34" charset="0"/>
                    <a:cs typeface="Arial" pitchFamily="34" charset="0"/>
                  </a:rPr>
                  <a:t>Plate</a:t>
                </a:r>
                <a:r>
                  <a:rPr lang="en-US" sz="1400" baseline="0" dirty="0" smtClean="0">
                    <a:latin typeface="Arial" pitchFamily="34" charset="0"/>
                    <a:cs typeface="Arial" pitchFamily="34" charset="0"/>
                  </a:rPr>
                  <a:t> gap</a:t>
                </a:r>
                <a:r>
                  <a:rPr lang="en-US" sz="1400" dirty="0" smtClean="0">
                    <a:latin typeface="Arial" pitchFamily="34" charset="0"/>
                    <a:cs typeface="Arial" pitchFamily="34" charset="0"/>
                  </a:rPr>
                  <a:t> (</a:t>
                </a:r>
                <a:r>
                  <a:rPr lang="en-US" sz="1400" b="1" i="0" u="none" strike="noStrike" baseline="0" dirty="0" smtClean="0">
                    <a:latin typeface="Symbol" pitchFamily="18" charset="2"/>
                  </a:rPr>
                  <a:t>m</a:t>
                </a:r>
                <a:r>
                  <a:rPr lang="en-US" sz="1400" b="1" i="0" u="none" strike="noStrike" baseline="0" dirty="0" smtClean="0"/>
                  <a:t>m</a:t>
                </a:r>
                <a:r>
                  <a:rPr lang="en-US" sz="1400" dirty="0" smtClean="0">
                    <a:latin typeface="Arial" pitchFamily="34" charset="0"/>
                    <a:cs typeface="Arial" pitchFamily="34" charset="0"/>
                  </a:rPr>
                  <a:t>)</a:t>
                </a:r>
                <a:endParaRPr lang="en-US" sz="1400" dirty="0">
                  <a:latin typeface="Arial" pitchFamily="34" charset="0"/>
                  <a:cs typeface="Arial" pitchFamily="34" charset="0"/>
                </a:endParaRPr>
              </a:p>
            </c:rich>
          </c:tx>
          <c:layout/>
          <c:overlay val="0"/>
        </c:title>
        <c:numFmt formatCode="General" sourceLinked="1"/>
        <c:majorTickMark val="out"/>
        <c:minorTickMark val="none"/>
        <c:tickLblPos val="nextTo"/>
        <c:txPr>
          <a:bodyPr/>
          <a:lstStyle/>
          <a:p>
            <a:pPr>
              <a:defRPr sz="1200">
                <a:latin typeface="Arial" pitchFamily="34" charset="0"/>
                <a:cs typeface="Arial" pitchFamily="34" charset="0"/>
              </a:defRPr>
            </a:pPr>
            <a:endParaRPr lang="en-US"/>
          </a:p>
        </c:txPr>
        <c:crossAx val="93108480"/>
        <c:crosses val="autoZero"/>
        <c:crossBetween val="between"/>
      </c:valAx>
    </c:plotArea>
    <c:plotVisOnly val="1"/>
    <c:dispBlanksAs val="gap"/>
    <c:showDLblsOverMax val="0"/>
  </c:chart>
  <c:spPr>
    <a:ln>
      <a:no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c:spPr>
          </c:dPt>
          <c:dPt>
            <c:idx val="1"/>
            <c:bubble3D val="0"/>
            <c:spPr>
              <a:solidFill>
                <a:schemeClr val="accent2"/>
              </a:solidFill>
              <a:ln>
                <a:solidFill>
                  <a:schemeClr val="accent2"/>
                </a:solidFill>
              </a:ln>
            </c:spPr>
          </c:dPt>
          <c:cat>
            <c:numRef>
              <c:f>Sheet1!$A$2:$A$3</c:f>
              <c:numCache>
                <c:formatCode>General</c:formatCode>
                <c:ptCount val="2"/>
              </c:numCache>
            </c:numRef>
          </c:cat>
          <c:val>
            <c:numRef>
              <c:f>Sheet1!$B$2:$B$3</c:f>
              <c:numCache>
                <c:formatCode>General</c:formatCode>
                <c:ptCount val="2"/>
                <c:pt idx="0">
                  <c:v>39</c:v>
                </c:pt>
                <c:pt idx="1">
                  <c:v>61</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c:spPr>
          </c:dPt>
          <c:dPt>
            <c:idx val="1"/>
            <c:bubble3D val="0"/>
            <c:spPr>
              <a:solidFill>
                <a:schemeClr val="accent2"/>
              </a:solidFill>
              <a:ln>
                <a:solidFill>
                  <a:schemeClr val="accent2"/>
                </a:solidFill>
              </a:ln>
            </c:spPr>
          </c:dPt>
          <c:cat>
            <c:numRef>
              <c:f>Sheet1!$A$2:$A$3</c:f>
              <c:numCache>
                <c:formatCode>General</c:formatCode>
                <c:ptCount val="2"/>
              </c:numCache>
            </c:numRef>
          </c:cat>
          <c:val>
            <c:numRef>
              <c:f>Sheet1!$B$2:$B$3</c:f>
              <c:numCache>
                <c:formatCode>General</c:formatCode>
                <c:ptCount val="2"/>
                <c:pt idx="0">
                  <c:v>70.5</c:v>
                </c:pt>
                <c:pt idx="1">
                  <c:v>29.5</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image" Target="../media/image7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BA6A3873-18BD-0D4A-8A56-D6C8F3476356}" type="datetimeFigureOut">
              <a:rPr lang="en-US" smtClean="0"/>
              <a:t>3/13/2016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4C9503E-3FC7-A940-B6F6-64B6B9F2E102}" type="slidenum">
              <a:rPr lang="en-US" smtClean="0"/>
              <a:t>‹#›</a:t>
            </a:fld>
            <a:endParaRPr lang="en-US"/>
          </a:p>
        </p:txBody>
      </p:sp>
    </p:spTree>
    <p:extLst>
      <p:ext uri="{BB962C8B-B14F-4D97-AF65-F5344CB8AC3E}">
        <p14:creationId xmlns:p14="http://schemas.microsoft.com/office/powerpoint/2010/main" val="32798578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486845B-4B9F-D347-889A-9613E2783271}" type="datetimeFigureOut">
              <a:rPr lang="en-US" smtClean="0"/>
              <a:t>3/13/2016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6B20F20-EC3B-C144-AFC8-FD5001C03D88}" type="slidenum">
              <a:rPr lang="en-US" smtClean="0"/>
              <a:t>‹#›</a:t>
            </a:fld>
            <a:endParaRPr lang="en-US"/>
          </a:p>
        </p:txBody>
      </p:sp>
    </p:spTree>
    <p:extLst>
      <p:ext uri="{BB962C8B-B14F-4D97-AF65-F5344CB8AC3E}">
        <p14:creationId xmlns:p14="http://schemas.microsoft.com/office/powerpoint/2010/main" val="237898578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607711" cy="4182457"/>
          </a:xfrm>
          <a:prstGeom prst="rect">
            <a:avLst/>
          </a:prstGeom>
        </p:spPr>
        <p:txBody>
          <a:bodyPr/>
          <a:lstStyle/>
          <a:p>
            <a:r>
              <a:rPr lang="en-GB" dirty="0" smtClean="0"/>
              <a:t>The factors effecting</a:t>
            </a:r>
            <a:r>
              <a:rPr lang="en-GB" baseline="0" dirty="0" smtClean="0"/>
              <a:t> the site occlusion for embolic agents are described, with primary reference to size and shape, but then introducing additional factors that may not be initially considered.</a:t>
            </a:r>
            <a:endParaRPr lang="en-GB" dirty="0"/>
          </a:p>
        </p:txBody>
      </p:sp>
      <p:sp>
        <p:nvSpPr>
          <p:cNvPr id="4" name="Slide Number Placeholder 3"/>
          <p:cNvSpPr>
            <a:spLocks noGrp="1"/>
          </p:cNvSpPr>
          <p:nvPr>
            <p:ph type="sldNum" sz="quarter" idx="10"/>
          </p:nvPr>
        </p:nvSpPr>
        <p:spPr/>
        <p:txBody>
          <a:bodyPr/>
          <a:lstStyle/>
          <a:p>
            <a:pPr>
              <a:defRPr/>
            </a:pPr>
            <a:fld id="{1982D488-22CF-45C0-B577-4173C1845E6E}" type="slidenum">
              <a:rPr lang="en-US" smtClean="0"/>
              <a:pPr>
                <a:defRPr/>
              </a:pPr>
              <a:t>5</a:t>
            </a:fld>
            <a:endParaRPr lang="en-US" dirty="0"/>
          </a:p>
        </p:txBody>
      </p:sp>
    </p:spTree>
    <p:extLst>
      <p:ext uri="{BB962C8B-B14F-4D97-AF65-F5344CB8AC3E}">
        <p14:creationId xmlns:p14="http://schemas.microsoft.com/office/powerpoint/2010/main" val="1011718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607711" cy="4182457"/>
          </a:xfrm>
          <a:prstGeom prst="rect">
            <a:avLst/>
          </a:prstGeom>
        </p:spPr>
        <p:txBody>
          <a:bodyPr/>
          <a:lstStyle/>
          <a:p>
            <a:r>
              <a:rPr lang="en-GB" dirty="0" smtClean="0"/>
              <a:t>Morphology is important as irregular particles</a:t>
            </a:r>
            <a:r>
              <a:rPr lang="en-GB" baseline="0" dirty="0" smtClean="0"/>
              <a:t> tend to aggregate and form proximal occlusions, whereas compressible microspheres have been designed to avoid aggregation and be flow-directed in the blood stream to more distal locations.</a:t>
            </a:r>
            <a:endParaRPr lang="en-GB" dirty="0"/>
          </a:p>
        </p:txBody>
      </p:sp>
      <p:sp>
        <p:nvSpPr>
          <p:cNvPr id="4" name="Slide Number Placeholder 3"/>
          <p:cNvSpPr>
            <a:spLocks noGrp="1"/>
          </p:cNvSpPr>
          <p:nvPr>
            <p:ph type="sldNum" sz="quarter" idx="10"/>
          </p:nvPr>
        </p:nvSpPr>
        <p:spPr/>
        <p:txBody>
          <a:bodyPr/>
          <a:lstStyle/>
          <a:p>
            <a:pPr>
              <a:defRPr/>
            </a:pPr>
            <a:fld id="{1982D488-22CF-45C0-B577-4173C1845E6E}" type="slidenum">
              <a:rPr lang="en-US" smtClean="0"/>
              <a:pPr>
                <a:defRPr/>
              </a:pPr>
              <a:t>6</a:t>
            </a:fld>
            <a:endParaRPr lang="en-US" dirty="0"/>
          </a:p>
        </p:txBody>
      </p:sp>
    </p:spTree>
    <p:extLst>
      <p:ext uri="{BB962C8B-B14F-4D97-AF65-F5344CB8AC3E}">
        <p14:creationId xmlns:p14="http://schemas.microsoft.com/office/powerpoint/2010/main" val="3406604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607711" cy="4182457"/>
          </a:xfrm>
          <a:prstGeom prst="rect">
            <a:avLst/>
          </a:prstGeom>
        </p:spPr>
        <p:txBody>
          <a:bodyPr/>
          <a:lstStyle/>
          <a:p>
            <a:r>
              <a:rPr lang="en-GB" dirty="0" smtClean="0"/>
              <a:t>Although particles tend to form proximal</a:t>
            </a:r>
            <a:r>
              <a:rPr lang="en-GB" baseline="0" dirty="0" smtClean="0"/>
              <a:t> occlusions, the technique adopted by the </a:t>
            </a:r>
            <a:r>
              <a:rPr lang="en-GB" baseline="0" dirty="0" err="1" smtClean="0"/>
              <a:t>interventionalist</a:t>
            </a:r>
            <a:r>
              <a:rPr lang="en-GB" baseline="0" dirty="0" smtClean="0"/>
              <a:t> is also important, including the degree of dilution of the product and the rate at which it is delivered. Of course, this has to be placed in the context of clinical practically, as high levels of dilution would require unacceptable volumes of contrast agent and slow rates of delivery make procedures too long.</a:t>
            </a:r>
            <a:endParaRPr lang="en-GB" dirty="0"/>
          </a:p>
        </p:txBody>
      </p:sp>
      <p:sp>
        <p:nvSpPr>
          <p:cNvPr id="4" name="Slide Number Placeholder 3"/>
          <p:cNvSpPr>
            <a:spLocks noGrp="1"/>
          </p:cNvSpPr>
          <p:nvPr>
            <p:ph type="sldNum" sz="quarter" idx="10"/>
          </p:nvPr>
        </p:nvSpPr>
        <p:spPr/>
        <p:txBody>
          <a:bodyPr/>
          <a:lstStyle/>
          <a:p>
            <a:pPr>
              <a:defRPr/>
            </a:pPr>
            <a:fld id="{1982D488-22CF-45C0-B577-4173C1845E6E}" type="slidenum">
              <a:rPr lang="en-US" smtClean="0"/>
              <a:pPr>
                <a:defRPr/>
              </a:pPr>
              <a:t>7</a:t>
            </a:fld>
            <a:endParaRPr lang="en-US" dirty="0"/>
          </a:p>
        </p:txBody>
      </p:sp>
    </p:spTree>
    <p:extLst>
      <p:ext uri="{BB962C8B-B14F-4D97-AF65-F5344CB8AC3E}">
        <p14:creationId xmlns:p14="http://schemas.microsoft.com/office/powerpoint/2010/main" val="126847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607711" cy="4182457"/>
          </a:xfrm>
          <a:prstGeom prst="rect">
            <a:avLst/>
          </a:prstGeom>
        </p:spPr>
        <p:txBody>
          <a:bodyPr/>
          <a:lstStyle/>
          <a:p>
            <a:r>
              <a:rPr lang="en-GB" dirty="0" smtClean="0"/>
              <a:t>Other factors</a:t>
            </a:r>
            <a:r>
              <a:rPr lang="en-GB" baseline="0" dirty="0" smtClean="0"/>
              <a:t> influencing the location of occlusion also include the distribution of particle size, their mechanical properties (material structure and composition) and the tendency to aggregate together.</a:t>
            </a:r>
            <a:endParaRPr lang="en-GB" dirty="0"/>
          </a:p>
        </p:txBody>
      </p:sp>
      <p:sp>
        <p:nvSpPr>
          <p:cNvPr id="4" name="Slide Number Placeholder 3"/>
          <p:cNvSpPr>
            <a:spLocks noGrp="1"/>
          </p:cNvSpPr>
          <p:nvPr>
            <p:ph type="sldNum" sz="quarter" idx="10"/>
          </p:nvPr>
        </p:nvSpPr>
        <p:spPr/>
        <p:txBody>
          <a:bodyPr/>
          <a:lstStyle/>
          <a:p>
            <a:pPr>
              <a:defRPr/>
            </a:pPr>
            <a:fld id="{1982D488-22CF-45C0-B577-4173C1845E6E}" type="slidenum">
              <a:rPr lang="en-US" smtClean="0"/>
              <a:pPr>
                <a:defRPr/>
              </a:pPr>
              <a:t>8</a:t>
            </a:fld>
            <a:endParaRPr lang="en-US" dirty="0"/>
          </a:p>
        </p:txBody>
      </p:sp>
    </p:spTree>
    <p:extLst>
      <p:ext uri="{BB962C8B-B14F-4D97-AF65-F5344CB8AC3E}">
        <p14:creationId xmlns:p14="http://schemas.microsoft.com/office/powerpoint/2010/main" val="2265929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9438" y="930275"/>
            <a:ext cx="5854700" cy="4391025"/>
          </a:xfrm>
        </p:spPr>
      </p:sp>
      <p:sp>
        <p:nvSpPr>
          <p:cNvPr id="3" name="Notes Placeholder 2"/>
          <p:cNvSpPr>
            <a:spLocks noGrp="1"/>
          </p:cNvSpPr>
          <p:nvPr>
            <p:ph type="body" idx="1"/>
          </p:nvPr>
        </p:nvSpPr>
        <p:spPr>
          <a:xfrm>
            <a:off x="701040" y="4415790"/>
            <a:ext cx="5608320" cy="4183380"/>
          </a:xfrm>
          <a:prstGeom prst="rect">
            <a:avLst/>
          </a:prstGeom>
        </p:spPr>
        <p:txBody>
          <a:bodyPr lIns="93172" tIns="46586" rIns="93172" bIns="46586"/>
          <a:lstStyle/>
          <a:p>
            <a:r>
              <a:rPr lang="en-US" dirty="0" smtClean="0"/>
              <a:t>LC Bead is available in</a:t>
            </a:r>
            <a:r>
              <a:rPr lang="en-US" baseline="0" dirty="0" smtClean="0"/>
              <a:t> 4 different size ranges to allow the embolic to be approximately matched to the size vessel to be occluded. The particle size distribution may be skewed as the entire size range is manufactured in one go (normally distributed) and then this is sieved into sub-fractions to create the different size ranges. </a:t>
            </a:r>
            <a:endParaRPr lang="en-US" dirty="0"/>
          </a:p>
        </p:txBody>
      </p:sp>
      <p:sp>
        <p:nvSpPr>
          <p:cNvPr id="4" name="Slide Number Placeholder 3"/>
          <p:cNvSpPr>
            <a:spLocks noGrp="1"/>
          </p:cNvSpPr>
          <p:nvPr>
            <p:ph type="sldNum" sz="quarter" idx="10"/>
          </p:nvPr>
        </p:nvSpPr>
        <p:spPr/>
        <p:txBody>
          <a:bodyPr/>
          <a:lstStyle/>
          <a:p>
            <a:fld id="{6F09D30E-3FF9-A645-8B25-6FE9911DFC65}" type="slidenum">
              <a:rPr lang="en-GB" sz="1100">
                <a:latin typeface="Arial"/>
                <a:cs typeface="Arial"/>
              </a:rPr>
              <a:pPr/>
              <a:t>9</a:t>
            </a:fld>
            <a:endParaRPr lang="en-GB" sz="1100" dirty="0">
              <a:latin typeface="Arial"/>
              <a:cs typeface="Arial"/>
            </a:endParaRPr>
          </a:p>
        </p:txBody>
      </p:sp>
    </p:spTree>
    <p:extLst>
      <p:ext uri="{BB962C8B-B14F-4D97-AF65-F5344CB8AC3E}">
        <p14:creationId xmlns:p14="http://schemas.microsoft.com/office/powerpoint/2010/main" val="487680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607711" cy="4182457"/>
          </a:xfrm>
          <a:prstGeom prst="rect">
            <a:avLst/>
          </a:prstGeom>
        </p:spPr>
        <p:txBody>
          <a:bodyPr/>
          <a:lstStyle/>
          <a:p>
            <a:r>
              <a:rPr lang="en-GB" dirty="0" smtClean="0"/>
              <a:t>We</a:t>
            </a:r>
            <a:r>
              <a:rPr lang="en-GB" baseline="0" dirty="0" smtClean="0"/>
              <a:t> have developed the Plate Model to enable visualisation of the occlusion process in a two-dimensional space. This shows that LC Bead occludes according to its size range, creating a occlusion band indicative of the size distribution across the various ranges. Note that M1 and 100-300 um reach the same distal penetration potential but that the occlusion band is much tighter and densely-packed for the narrower distribution of the M1 product, with more beads present at the distal location.</a:t>
            </a:r>
            <a:endParaRPr lang="en-GB" dirty="0"/>
          </a:p>
        </p:txBody>
      </p:sp>
      <p:sp>
        <p:nvSpPr>
          <p:cNvPr id="4" name="Slide Number Placeholder 3"/>
          <p:cNvSpPr>
            <a:spLocks noGrp="1"/>
          </p:cNvSpPr>
          <p:nvPr>
            <p:ph type="sldNum" sz="quarter" idx="10"/>
          </p:nvPr>
        </p:nvSpPr>
        <p:spPr/>
        <p:txBody>
          <a:bodyPr/>
          <a:lstStyle/>
          <a:p>
            <a:pPr>
              <a:defRPr/>
            </a:pPr>
            <a:fld id="{1982D488-22CF-45C0-B577-4173C1845E6E}" type="slidenum">
              <a:rPr lang="en-US" smtClean="0"/>
              <a:pPr>
                <a:defRPr/>
              </a:pPr>
              <a:t>10</a:t>
            </a:fld>
            <a:endParaRPr lang="en-US" dirty="0"/>
          </a:p>
        </p:txBody>
      </p:sp>
    </p:spTree>
    <p:extLst>
      <p:ext uri="{BB962C8B-B14F-4D97-AF65-F5344CB8AC3E}">
        <p14:creationId xmlns:p14="http://schemas.microsoft.com/office/powerpoint/2010/main" val="1915884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607711" cy="4182457"/>
          </a:xfrm>
          <a:prstGeom prst="rect">
            <a:avLst/>
          </a:prstGeom>
        </p:spPr>
        <p:txBody>
          <a:bodyPr/>
          <a:lstStyle/>
          <a:p>
            <a:r>
              <a:rPr lang="en-GB" dirty="0" smtClean="0"/>
              <a:t>An independent</a:t>
            </a:r>
            <a:r>
              <a:rPr lang="en-GB" baseline="0" dirty="0" smtClean="0"/>
              <a:t> study showed t</a:t>
            </a:r>
            <a:r>
              <a:rPr lang="en-GB" dirty="0" smtClean="0"/>
              <a:t>he</a:t>
            </a:r>
            <a:r>
              <a:rPr lang="en-GB" baseline="0" dirty="0" smtClean="0"/>
              <a:t> size ranges measured for some products are not in line with their label specification and now as narrowly distributed as claimed.</a:t>
            </a:r>
            <a:endParaRPr lang="en-GB" dirty="0"/>
          </a:p>
        </p:txBody>
      </p:sp>
      <p:sp>
        <p:nvSpPr>
          <p:cNvPr id="4" name="Slide Number Placeholder 3"/>
          <p:cNvSpPr>
            <a:spLocks noGrp="1"/>
          </p:cNvSpPr>
          <p:nvPr>
            <p:ph type="sldNum" sz="quarter" idx="10"/>
          </p:nvPr>
        </p:nvSpPr>
        <p:spPr/>
        <p:txBody>
          <a:bodyPr/>
          <a:lstStyle/>
          <a:p>
            <a:pPr>
              <a:defRPr/>
            </a:pPr>
            <a:fld id="{1982D488-22CF-45C0-B577-4173C1845E6E}" type="slidenum">
              <a:rPr lang="en-US" smtClean="0"/>
              <a:pPr>
                <a:defRPr/>
              </a:pPr>
              <a:t>11</a:t>
            </a:fld>
            <a:endParaRPr lang="en-US" dirty="0"/>
          </a:p>
        </p:txBody>
      </p:sp>
    </p:spTree>
    <p:extLst>
      <p:ext uri="{BB962C8B-B14F-4D97-AF65-F5344CB8AC3E}">
        <p14:creationId xmlns:p14="http://schemas.microsoft.com/office/powerpoint/2010/main" val="3060025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607711" cy="4182457"/>
          </a:xfrm>
          <a:prstGeom prst="rect">
            <a:avLst/>
          </a:prstGeom>
        </p:spPr>
        <p:txBody>
          <a:bodyPr/>
          <a:lstStyle/>
          <a:p>
            <a:r>
              <a:rPr lang="en-GB" dirty="0" smtClean="0"/>
              <a:t>The plate model</a:t>
            </a:r>
            <a:r>
              <a:rPr lang="en-GB" baseline="0" dirty="0" smtClean="0"/>
              <a:t> is also a very visual tool for observing sub-populations of beads within a size range.</a:t>
            </a:r>
            <a:endParaRPr lang="en-GB" dirty="0"/>
          </a:p>
        </p:txBody>
      </p:sp>
      <p:sp>
        <p:nvSpPr>
          <p:cNvPr id="4" name="Slide Number Placeholder 3"/>
          <p:cNvSpPr>
            <a:spLocks noGrp="1"/>
          </p:cNvSpPr>
          <p:nvPr>
            <p:ph type="sldNum" sz="quarter" idx="10"/>
          </p:nvPr>
        </p:nvSpPr>
        <p:spPr/>
        <p:txBody>
          <a:bodyPr/>
          <a:lstStyle/>
          <a:p>
            <a:pPr>
              <a:defRPr/>
            </a:pPr>
            <a:fld id="{1982D488-22CF-45C0-B577-4173C1845E6E}" type="slidenum">
              <a:rPr lang="en-US" smtClean="0"/>
              <a:pPr>
                <a:defRPr/>
              </a:pPr>
              <a:t>12</a:t>
            </a:fld>
            <a:endParaRPr lang="en-US" dirty="0"/>
          </a:p>
        </p:txBody>
      </p:sp>
    </p:spTree>
    <p:extLst>
      <p:ext uri="{BB962C8B-B14F-4D97-AF65-F5344CB8AC3E}">
        <p14:creationId xmlns:p14="http://schemas.microsoft.com/office/powerpoint/2010/main" val="1705118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607711" cy="4182457"/>
          </a:xfrm>
          <a:prstGeom prst="rect">
            <a:avLst/>
          </a:prstGeom>
        </p:spPr>
        <p:txBody>
          <a:bodyPr/>
          <a:lstStyle/>
          <a:p>
            <a:r>
              <a:rPr lang="en-GB" dirty="0" smtClean="0"/>
              <a:t>Size distribution</a:t>
            </a:r>
            <a:r>
              <a:rPr lang="en-GB" baseline="0" dirty="0" smtClean="0"/>
              <a:t> width becomes more important at the small end of the size range. LC Bead M1 has been created as a sub-fraction of the existing 100-300um product range and therefore remains within the safe lower size limits. It provides for a more distal </a:t>
            </a:r>
            <a:r>
              <a:rPr lang="en-GB" baseline="0" dirty="0" err="1" smtClean="0"/>
              <a:t>embolisation</a:t>
            </a:r>
            <a:r>
              <a:rPr lang="en-GB" baseline="0" dirty="0" smtClean="0"/>
              <a:t> as demonstrated in a recent publication in which radiopaque M1 bead were compared to 100-300um size radiopaque beads in kidney and liver and clearly showed M1 penetration out towards the capsule of the organs.</a:t>
            </a:r>
            <a:endParaRPr lang="en-GB" dirty="0"/>
          </a:p>
        </p:txBody>
      </p:sp>
      <p:sp>
        <p:nvSpPr>
          <p:cNvPr id="4" name="Slide Number Placeholder 3"/>
          <p:cNvSpPr>
            <a:spLocks noGrp="1"/>
          </p:cNvSpPr>
          <p:nvPr>
            <p:ph type="sldNum" sz="quarter" idx="10"/>
          </p:nvPr>
        </p:nvSpPr>
        <p:spPr/>
        <p:txBody>
          <a:bodyPr/>
          <a:lstStyle/>
          <a:p>
            <a:pPr>
              <a:defRPr/>
            </a:pPr>
            <a:fld id="{1982D488-22CF-45C0-B577-4173C1845E6E}" type="slidenum">
              <a:rPr lang="en-US" smtClean="0"/>
              <a:pPr>
                <a:defRPr/>
              </a:pPr>
              <a:t>13</a:t>
            </a:fld>
            <a:endParaRPr lang="en-US" dirty="0"/>
          </a:p>
        </p:txBody>
      </p:sp>
    </p:spTree>
    <p:extLst>
      <p:ext uri="{BB962C8B-B14F-4D97-AF65-F5344CB8AC3E}">
        <p14:creationId xmlns:p14="http://schemas.microsoft.com/office/powerpoint/2010/main" val="982724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607711" cy="4182457"/>
          </a:xfrm>
          <a:prstGeom prst="rect">
            <a:avLst/>
          </a:prstGeom>
        </p:spPr>
        <p:txBody>
          <a:bodyPr/>
          <a:lstStyle/>
          <a:p>
            <a:r>
              <a:rPr lang="en-GB" dirty="0" smtClean="0"/>
              <a:t>Comparison of different sizes of LC Bead</a:t>
            </a:r>
            <a:r>
              <a:rPr lang="en-GB" baseline="0" dirty="0" smtClean="0"/>
              <a:t> in a rabbit VX2 tumour model shows that the area occupied by the beads within the tumour increases with decrease in product size range, demonstrating the ability of M1 to penetrate more deeply within the small vessels of this animal tumour model.</a:t>
            </a:r>
            <a:endParaRPr lang="en-GB" dirty="0"/>
          </a:p>
        </p:txBody>
      </p:sp>
      <p:sp>
        <p:nvSpPr>
          <p:cNvPr id="4" name="Slide Number Placeholder 3"/>
          <p:cNvSpPr>
            <a:spLocks noGrp="1"/>
          </p:cNvSpPr>
          <p:nvPr>
            <p:ph type="sldNum" sz="quarter" idx="10"/>
          </p:nvPr>
        </p:nvSpPr>
        <p:spPr/>
        <p:txBody>
          <a:bodyPr/>
          <a:lstStyle/>
          <a:p>
            <a:pPr>
              <a:defRPr/>
            </a:pPr>
            <a:fld id="{1982D488-22CF-45C0-B577-4173C1845E6E}" type="slidenum">
              <a:rPr lang="en-US" smtClean="0"/>
              <a:pPr>
                <a:defRPr/>
              </a:pPr>
              <a:t>14</a:t>
            </a:fld>
            <a:endParaRPr lang="en-US" dirty="0"/>
          </a:p>
        </p:txBody>
      </p:sp>
    </p:spTree>
    <p:extLst>
      <p:ext uri="{BB962C8B-B14F-4D97-AF65-F5344CB8AC3E}">
        <p14:creationId xmlns:p14="http://schemas.microsoft.com/office/powerpoint/2010/main" val="1098659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607711" cy="4182457"/>
          </a:xfrm>
          <a:prstGeom prst="rect">
            <a:avLst/>
          </a:prstGeom>
        </p:spPr>
        <p:txBody>
          <a:bodyPr/>
          <a:lstStyle/>
          <a:p>
            <a:r>
              <a:rPr lang="en-GB" dirty="0" smtClean="0"/>
              <a:t>The ability of the embolic</a:t>
            </a:r>
            <a:r>
              <a:rPr lang="en-GB" baseline="0" dirty="0" smtClean="0"/>
              <a:t> particle to be deformed is useful for </a:t>
            </a:r>
            <a:r>
              <a:rPr lang="en-GB" baseline="0" dirty="0" err="1" smtClean="0"/>
              <a:t>microcatheter</a:t>
            </a:r>
            <a:r>
              <a:rPr lang="en-GB" baseline="0" dirty="0" smtClean="0"/>
              <a:t> delivery but also can determine the level of occlusion that the will be achieved.</a:t>
            </a:r>
            <a:endParaRPr lang="en-GB" dirty="0"/>
          </a:p>
        </p:txBody>
      </p:sp>
      <p:sp>
        <p:nvSpPr>
          <p:cNvPr id="4" name="Slide Number Placeholder 3"/>
          <p:cNvSpPr>
            <a:spLocks noGrp="1"/>
          </p:cNvSpPr>
          <p:nvPr>
            <p:ph type="sldNum" sz="quarter" idx="10"/>
          </p:nvPr>
        </p:nvSpPr>
        <p:spPr/>
        <p:txBody>
          <a:bodyPr/>
          <a:lstStyle/>
          <a:p>
            <a:pPr>
              <a:defRPr/>
            </a:pPr>
            <a:fld id="{1982D488-22CF-45C0-B577-4173C1845E6E}" type="slidenum">
              <a:rPr lang="en-US" smtClean="0"/>
              <a:pPr>
                <a:defRPr/>
              </a:pPr>
              <a:t>16</a:t>
            </a:fld>
            <a:endParaRPr lang="en-US" dirty="0"/>
          </a:p>
        </p:txBody>
      </p:sp>
    </p:spTree>
    <p:extLst>
      <p:ext uri="{BB962C8B-B14F-4D97-AF65-F5344CB8AC3E}">
        <p14:creationId xmlns:p14="http://schemas.microsoft.com/office/powerpoint/2010/main" val="3550654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607711" cy="4182457"/>
          </a:xfrm>
          <a:prstGeom prst="rect">
            <a:avLst/>
          </a:prstGeom>
        </p:spPr>
        <p:txBody>
          <a:bodyPr/>
          <a:lstStyle/>
          <a:p>
            <a:r>
              <a:rPr lang="en-GB" dirty="0" smtClean="0"/>
              <a:t>The mechanical properties</a:t>
            </a:r>
            <a:r>
              <a:rPr lang="en-GB" baseline="0" dirty="0" smtClean="0"/>
              <a:t> of the bead are related to its composition and structure. </a:t>
            </a:r>
            <a:r>
              <a:rPr lang="en-GB" baseline="0" dirty="0" err="1" smtClean="0"/>
              <a:t>Microporous</a:t>
            </a:r>
            <a:r>
              <a:rPr lang="en-GB" baseline="0" dirty="0" smtClean="0"/>
              <a:t> hydrogels such as LC Bead, Bead Block and </a:t>
            </a:r>
            <a:r>
              <a:rPr lang="en-GB" baseline="0" dirty="0" err="1" smtClean="0"/>
              <a:t>Embosphere</a:t>
            </a:r>
            <a:r>
              <a:rPr lang="en-GB" baseline="0" dirty="0" smtClean="0"/>
              <a:t> have a continuous phase water-swollen internal structure that can resist compression. Contour SE on the other hand, has a </a:t>
            </a:r>
            <a:r>
              <a:rPr lang="en-GB" baseline="0" dirty="0" err="1" smtClean="0"/>
              <a:t>macroporous</a:t>
            </a:r>
            <a:r>
              <a:rPr lang="en-GB" baseline="0" dirty="0" smtClean="0"/>
              <a:t> sponge-like internal structure that provides little resistance to compression and does not recover its shape once deformed.</a:t>
            </a:r>
            <a:endParaRPr lang="en-GB" dirty="0"/>
          </a:p>
        </p:txBody>
      </p:sp>
      <p:sp>
        <p:nvSpPr>
          <p:cNvPr id="4" name="Slide Number Placeholder 3"/>
          <p:cNvSpPr>
            <a:spLocks noGrp="1"/>
          </p:cNvSpPr>
          <p:nvPr>
            <p:ph type="sldNum" sz="quarter" idx="10"/>
          </p:nvPr>
        </p:nvSpPr>
        <p:spPr/>
        <p:txBody>
          <a:bodyPr/>
          <a:lstStyle/>
          <a:p>
            <a:pPr>
              <a:defRPr/>
            </a:pPr>
            <a:fld id="{1982D488-22CF-45C0-B577-4173C1845E6E}" type="slidenum">
              <a:rPr lang="en-US" smtClean="0"/>
              <a:pPr>
                <a:defRPr/>
              </a:pPr>
              <a:t>17</a:t>
            </a:fld>
            <a:endParaRPr lang="en-US" dirty="0"/>
          </a:p>
        </p:txBody>
      </p:sp>
    </p:spTree>
    <p:extLst>
      <p:ext uri="{BB962C8B-B14F-4D97-AF65-F5344CB8AC3E}">
        <p14:creationId xmlns:p14="http://schemas.microsoft.com/office/powerpoint/2010/main" val="4215782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607711" cy="4182457"/>
          </a:xfrm>
          <a:prstGeom prst="rect">
            <a:avLst/>
          </a:prstGeom>
        </p:spPr>
        <p:txBody>
          <a:bodyPr/>
          <a:lstStyle/>
          <a:p>
            <a:r>
              <a:rPr lang="en-GB" dirty="0" smtClean="0"/>
              <a:t>The</a:t>
            </a:r>
            <a:r>
              <a:rPr lang="en-GB" baseline="0" dirty="0" smtClean="0"/>
              <a:t> chemistry and structure of LC Bead makes it more elastic than other materials enabling an instantaneous elastic recovery from deformation of the bead.</a:t>
            </a:r>
            <a:endParaRPr lang="en-GB" dirty="0"/>
          </a:p>
        </p:txBody>
      </p:sp>
      <p:sp>
        <p:nvSpPr>
          <p:cNvPr id="4" name="Slide Number Placeholder 3"/>
          <p:cNvSpPr>
            <a:spLocks noGrp="1"/>
          </p:cNvSpPr>
          <p:nvPr>
            <p:ph type="sldNum" sz="quarter" idx="10"/>
          </p:nvPr>
        </p:nvSpPr>
        <p:spPr/>
        <p:txBody>
          <a:bodyPr/>
          <a:lstStyle/>
          <a:p>
            <a:pPr>
              <a:defRPr/>
            </a:pPr>
            <a:fld id="{1982D488-22CF-45C0-B577-4173C1845E6E}" type="slidenum">
              <a:rPr lang="en-US" smtClean="0"/>
              <a:pPr>
                <a:defRPr/>
              </a:pPr>
              <a:t>18</a:t>
            </a:fld>
            <a:endParaRPr lang="en-US" dirty="0"/>
          </a:p>
        </p:txBody>
      </p:sp>
    </p:spTree>
    <p:extLst>
      <p:ext uri="{BB962C8B-B14F-4D97-AF65-F5344CB8AC3E}">
        <p14:creationId xmlns:p14="http://schemas.microsoft.com/office/powerpoint/2010/main" val="2331658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607711" cy="4182457"/>
          </a:xfrm>
          <a:prstGeom prst="rect">
            <a:avLst/>
          </a:prstGeom>
        </p:spPr>
        <p:txBody>
          <a:bodyPr/>
          <a:lstStyle/>
          <a:p>
            <a:r>
              <a:rPr lang="en-GB" dirty="0" smtClean="0"/>
              <a:t>The properties</a:t>
            </a:r>
            <a:r>
              <a:rPr lang="en-GB" baseline="0" dirty="0" smtClean="0"/>
              <a:t> of the material from which LC Bead is composed ensure that the bead size directly translates into </a:t>
            </a:r>
            <a:r>
              <a:rPr lang="en-GB" baseline="0" dirty="0" err="1" smtClean="0"/>
              <a:t>embolised</a:t>
            </a:r>
            <a:r>
              <a:rPr lang="en-GB" baseline="0" dirty="0" smtClean="0"/>
              <a:t> vessel size, allowing for a targeted and predictable occlusion.</a:t>
            </a:r>
            <a:endParaRPr lang="en-GB" dirty="0"/>
          </a:p>
        </p:txBody>
      </p:sp>
      <p:sp>
        <p:nvSpPr>
          <p:cNvPr id="4" name="Slide Number Placeholder 3"/>
          <p:cNvSpPr>
            <a:spLocks noGrp="1"/>
          </p:cNvSpPr>
          <p:nvPr>
            <p:ph type="sldNum" sz="quarter" idx="10"/>
          </p:nvPr>
        </p:nvSpPr>
        <p:spPr/>
        <p:txBody>
          <a:bodyPr/>
          <a:lstStyle/>
          <a:p>
            <a:pPr>
              <a:defRPr/>
            </a:pPr>
            <a:fld id="{1982D488-22CF-45C0-B577-4173C1845E6E}" type="slidenum">
              <a:rPr lang="en-US" smtClean="0"/>
              <a:pPr>
                <a:defRPr/>
              </a:pPr>
              <a:t>19</a:t>
            </a:fld>
            <a:endParaRPr lang="en-US" dirty="0"/>
          </a:p>
        </p:txBody>
      </p:sp>
    </p:spTree>
    <p:extLst>
      <p:ext uri="{BB962C8B-B14F-4D97-AF65-F5344CB8AC3E}">
        <p14:creationId xmlns:p14="http://schemas.microsoft.com/office/powerpoint/2010/main" val="994202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607711" cy="4182457"/>
          </a:xfrm>
          <a:prstGeom prst="rect">
            <a:avLst/>
          </a:prstGeom>
        </p:spPr>
        <p:txBody>
          <a:bodyPr/>
          <a:lstStyle/>
          <a:p>
            <a:r>
              <a:rPr lang="en-GB" dirty="0" smtClean="0"/>
              <a:t>A recent study compared</a:t>
            </a:r>
            <a:r>
              <a:rPr lang="en-GB" baseline="0" dirty="0" smtClean="0"/>
              <a:t> embolic microspheres of differing material compositions and found differences in how the products behaved with regards to predictable size of occlusion, and once again, no tissue targeting advantages from a narrower size range versus a broader distribution.</a:t>
            </a:r>
            <a:endParaRPr lang="en-GB" dirty="0"/>
          </a:p>
        </p:txBody>
      </p:sp>
      <p:sp>
        <p:nvSpPr>
          <p:cNvPr id="4" name="Slide Number Placeholder 3"/>
          <p:cNvSpPr>
            <a:spLocks noGrp="1"/>
          </p:cNvSpPr>
          <p:nvPr>
            <p:ph type="sldNum" sz="quarter" idx="10"/>
          </p:nvPr>
        </p:nvSpPr>
        <p:spPr/>
        <p:txBody>
          <a:bodyPr/>
          <a:lstStyle/>
          <a:p>
            <a:pPr>
              <a:defRPr/>
            </a:pPr>
            <a:fld id="{1982D488-22CF-45C0-B577-4173C1845E6E}" type="slidenum">
              <a:rPr lang="en-US" smtClean="0"/>
              <a:pPr>
                <a:defRPr/>
              </a:pPr>
              <a:t>20</a:t>
            </a:fld>
            <a:endParaRPr lang="en-US" dirty="0"/>
          </a:p>
        </p:txBody>
      </p:sp>
    </p:spTree>
    <p:extLst>
      <p:ext uri="{BB962C8B-B14F-4D97-AF65-F5344CB8AC3E}">
        <p14:creationId xmlns:p14="http://schemas.microsoft.com/office/powerpoint/2010/main" val="7080090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45" y="4416099"/>
            <a:ext cx="5607711" cy="4182457"/>
          </a:xfrm>
          <a:prstGeom prst="rect">
            <a:avLst/>
          </a:prstGeom>
        </p:spPr>
        <p:txBody>
          <a:bodyPr/>
          <a:lstStyle/>
          <a:p>
            <a:r>
              <a:rPr lang="en-GB" dirty="0" smtClean="0"/>
              <a:t>It is important</a:t>
            </a:r>
            <a:r>
              <a:rPr lang="en-GB" baseline="0" dirty="0" smtClean="0"/>
              <a:t> to note that deformable beads may also have an effect on </a:t>
            </a:r>
            <a:r>
              <a:rPr lang="en-GB" baseline="0" dirty="0" err="1" smtClean="0"/>
              <a:t>embolisation</a:t>
            </a:r>
            <a:r>
              <a:rPr lang="en-GB" baseline="0" dirty="0" smtClean="0"/>
              <a:t> end-point. Redistribution may occur after initial administration as the blood pressure forces the beads to migrate distally over time as they deform under within the vessel, altering the end-point and re-opening vessels that were originally occluded. </a:t>
            </a:r>
            <a:endParaRPr lang="en-GB" dirty="0"/>
          </a:p>
        </p:txBody>
      </p:sp>
      <p:sp>
        <p:nvSpPr>
          <p:cNvPr id="4" name="Slide Number Placeholder 3"/>
          <p:cNvSpPr>
            <a:spLocks noGrp="1"/>
          </p:cNvSpPr>
          <p:nvPr>
            <p:ph type="sldNum" sz="quarter" idx="10"/>
          </p:nvPr>
        </p:nvSpPr>
        <p:spPr/>
        <p:txBody>
          <a:bodyPr/>
          <a:lstStyle/>
          <a:p>
            <a:pPr>
              <a:defRPr/>
            </a:pPr>
            <a:fld id="{1982D488-22CF-45C0-B577-4173C1845E6E}" type="slidenum">
              <a:rPr lang="en-US" smtClean="0"/>
              <a:pPr>
                <a:defRPr/>
              </a:pPr>
              <a:t>21</a:t>
            </a:fld>
            <a:endParaRPr lang="en-US" dirty="0"/>
          </a:p>
        </p:txBody>
      </p:sp>
    </p:spTree>
    <p:extLst>
      <p:ext uri="{BB962C8B-B14F-4D97-AF65-F5344CB8AC3E}">
        <p14:creationId xmlns:p14="http://schemas.microsoft.com/office/powerpoint/2010/main" val="3431687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dirty="0"/>
              <a:t>Tandem® as with DC Bead® loads doxorubicin and </a:t>
            </a:r>
            <a:r>
              <a:rPr lang="en-US" dirty="0" err="1"/>
              <a:t>irinotecan</a:t>
            </a:r>
            <a:r>
              <a:rPr lang="en-US" dirty="0"/>
              <a:t> via an ionic mechanism.  However, the link (circled) between the drug and microsphere is more complex and stronger, this is partially due to the increased cross-link density that is used to prevent the product shrinking once loaded.  The product is also densely packed with charged groups.  This allows a higher level of drug to be loaded, however as will be shown it may also account for the lower amount of drug that can be eluted off Tandem®.    Therefore, by increasing the cross link density the product may reduce in performance by having a lower level of drug elution.</a:t>
            </a:r>
          </a:p>
          <a:p>
            <a:endParaRPr lang="en-US" dirty="0"/>
          </a:p>
        </p:txBody>
      </p:sp>
      <p:sp>
        <p:nvSpPr>
          <p:cNvPr id="4" name="Slide Number Placeholder 3"/>
          <p:cNvSpPr>
            <a:spLocks noGrp="1"/>
          </p:cNvSpPr>
          <p:nvPr>
            <p:ph type="sldNum" sz="quarter" idx="10"/>
          </p:nvPr>
        </p:nvSpPr>
        <p:spPr/>
        <p:txBody>
          <a:bodyPr/>
          <a:lstStyle/>
          <a:p>
            <a:fld id="{C281A67E-759D-D745-8BCE-268BC22388F3}" type="slidenum">
              <a:rPr lang="en-US" smtClean="0"/>
              <a:t>27</a:t>
            </a:fld>
            <a:endParaRPr lang="en-US"/>
          </a:p>
        </p:txBody>
      </p:sp>
    </p:spTree>
    <p:extLst>
      <p:ext uri="{BB962C8B-B14F-4D97-AF65-F5344CB8AC3E}">
        <p14:creationId xmlns:p14="http://schemas.microsoft.com/office/powerpoint/2010/main" val="3145878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GB" dirty="0" smtClean="0"/>
              <a:t>DC Bead currently use in clinical practice are tinted blue using a reactive dye called Reactive Blue 4 to enable </a:t>
            </a:r>
            <a:r>
              <a:rPr lang="en-GB" dirty="0" err="1" smtClean="0"/>
              <a:t>vizualisation</a:t>
            </a:r>
            <a:r>
              <a:rPr lang="en-GB" dirty="0" smtClean="0"/>
              <a:t> of the bead suspension and help during manipulation.  </a:t>
            </a:r>
          </a:p>
          <a:p>
            <a:r>
              <a:rPr lang="en-GB" dirty="0" smtClean="0"/>
              <a:t>We developed a novel process in which the blue tinting step was replaced by an alternative reaction to attach a radiopaque moiety (</a:t>
            </a:r>
            <a:r>
              <a:rPr lang="en-GB" dirty="0" err="1" smtClean="0"/>
              <a:t>triiodonated</a:t>
            </a:r>
            <a:r>
              <a:rPr lang="en-GB" dirty="0" smtClean="0"/>
              <a:t> benzyl) to the preformed hydrogel which imparts a slight yellow </a:t>
            </a:r>
            <a:r>
              <a:rPr lang="en-GB" dirty="0" err="1" smtClean="0"/>
              <a:t>color</a:t>
            </a:r>
            <a:r>
              <a:rPr lang="en-GB" dirty="0" smtClean="0"/>
              <a:t> and importantly renders the beads visible on X-ray</a:t>
            </a:r>
          </a:p>
          <a:p>
            <a:endParaRPr lang="en-GB" dirty="0"/>
          </a:p>
        </p:txBody>
      </p:sp>
      <p:sp>
        <p:nvSpPr>
          <p:cNvPr id="4" name="Slide Number Placeholder 3"/>
          <p:cNvSpPr>
            <a:spLocks noGrp="1"/>
          </p:cNvSpPr>
          <p:nvPr>
            <p:ph type="sldNum" sz="quarter" idx="10"/>
          </p:nvPr>
        </p:nvSpPr>
        <p:spPr/>
        <p:txBody>
          <a:bodyPr/>
          <a:lstStyle/>
          <a:p>
            <a:fld id="{76B20F20-EC3B-C144-AFC8-FD5001C03D88}" type="slidenum">
              <a:rPr lang="en-US" smtClean="0"/>
              <a:t>29</a:t>
            </a:fld>
            <a:endParaRPr lang="en-US"/>
          </a:p>
        </p:txBody>
      </p:sp>
    </p:spTree>
    <p:extLst>
      <p:ext uri="{BB962C8B-B14F-4D97-AF65-F5344CB8AC3E}">
        <p14:creationId xmlns:p14="http://schemas.microsoft.com/office/powerpoint/2010/main" val="11052868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GB" dirty="0" smtClean="0"/>
              <a:t>In a slice through a 3D micro-CT reconstructed data [here in the bottom left] a similar attenuation of each bead is seen suggesting that the iodination was uniform throughout the bead population. Moreover, examination of individual bead cross-sections revealed a uniform distribution of iodine throughout the bead interior </a:t>
            </a:r>
          </a:p>
          <a:p>
            <a:endParaRPr lang="en-GB" dirty="0"/>
          </a:p>
        </p:txBody>
      </p:sp>
      <p:sp>
        <p:nvSpPr>
          <p:cNvPr id="4" name="Slide Number Placeholder 3"/>
          <p:cNvSpPr>
            <a:spLocks noGrp="1"/>
          </p:cNvSpPr>
          <p:nvPr>
            <p:ph type="sldNum" sz="quarter" idx="10"/>
          </p:nvPr>
        </p:nvSpPr>
        <p:spPr/>
        <p:txBody>
          <a:bodyPr/>
          <a:lstStyle/>
          <a:p>
            <a:fld id="{76B20F20-EC3B-C144-AFC8-FD5001C03D88}" type="slidenum">
              <a:rPr lang="en-US" smtClean="0"/>
              <a:t>30</a:t>
            </a:fld>
            <a:endParaRPr lang="en-US"/>
          </a:p>
        </p:txBody>
      </p:sp>
    </p:spTree>
    <p:extLst>
      <p:ext uri="{BB962C8B-B14F-4D97-AF65-F5344CB8AC3E}">
        <p14:creationId xmlns:p14="http://schemas.microsoft.com/office/powerpoint/2010/main" val="11795814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5.jp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3.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9.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coporate 1">
    <p:spTree>
      <p:nvGrpSpPr>
        <p:cNvPr id="1" name=""/>
        <p:cNvGrpSpPr/>
        <p:nvPr/>
      </p:nvGrpSpPr>
      <p:grpSpPr>
        <a:xfrm>
          <a:off x="0" y="0"/>
          <a:ext cx="0" cy="0"/>
          <a:chOff x="0" y="0"/>
          <a:chExt cx="0" cy="0"/>
        </a:xfrm>
      </p:grpSpPr>
      <p:pic>
        <p:nvPicPr>
          <p:cNvPr id="16" name="Picture 15" descr="BTG_Developments_PPT shape 27a-01.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8900" y="343"/>
            <a:ext cx="7797800" cy="5956300"/>
          </a:xfrm>
          <a:prstGeom prst="rect">
            <a:avLst/>
          </a:prstGeom>
        </p:spPr>
      </p:pic>
      <p:sp>
        <p:nvSpPr>
          <p:cNvPr id="8" name="Subtitle 2"/>
          <p:cNvSpPr>
            <a:spLocks noGrp="1"/>
          </p:cNvSpPr>
          <p:nvPr>
            <p:ph type="subTitle" idx="1"/>
          </p:nvPr>
        </p:nvSpPr>
        <p:spPr>
          <a:xfrm>
            <a:off x="457200" y="4806950"/>
            <a:ext cx="4594226" cy="1368425"/>
          </a:xfrm>
        </p:spPr>
        <p:txBody>
          <a:bodyPr lIns="0" tIns="0" rIns="0" bIns="0">
            <a:noAutofit/>
          </a:bodyPr>
          <a:lstStyle>
            <a:lvl1pPr marL="0" indent="0" algn="l">
              <a:buFont typeface="Arial"/>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9" name="Picture 8"/>
          <p:cNvPicPr>
            <a:picLocks noChangeAspect="1"/>
          </p:cNvPicPr>
          <p:nvPr userDrawn="1"/>
        </p:nvPicPr>
        <p:blipFill rotWithShape="1">
          <a:blip r:embed="rId3" cstate="email">
            <a:extLst>
              <a:ext uri="{28A0092B-C50C-407E-A947-70E740481C1C}">
                <a14:useLocalDpi xmlns:a14="http://schemas.microsoft.com/office/drawing/2010/main"/>
              </a:ext>
            </a:extLst>
          </a:blip>
          <a:srcRect t="-12610"/>
          <a:stretch/>
        </p:blipFill>
        <p:spPr>
          <a:xfrm>
            <a:off x="8106010" y="226504"/>
            <a:ext cx="572400" cy="1007160"/>
          </a:xfrm>
          <a:prstGeom prst="rect">
            <a:avLst/>
          </a:prstGeom>
        </p:spPr>
      </p:pic>
      <p:sp>
        <p:nvSpPr>
          <p:cNvPr id="7" name="Title 1"/>
          <p:cNvSpPr>
            <a:spLocks noGrp="1"/>
          </p:cNvSpPr>
          <p:nvPr>
            <p:ph type="ctrTitle" hasCustomPrompt="1"/>
          </p:nvPr>
        </p:nvSpPr>
        <p:spPr>
          <a:xfrm>
            <a:off x="457198" y="3429000"/>
            <a:ext cx="4594227" cy="1343359"/>
          </a:xfrm>
          <a:prstGeom prst="rect">
            <a:avLst/>
          </a:prstGeom>
        </p:spPr>
        <p:txBody>
          <a:bodyPr lIns="0" tIns="0" rIns="0" bIns="0" anchor="t">
            <a:noAutofit/>
          </a:bodyPr>
          <a:lstStyle>
            <a:lvl1pPr marL="0" indent="0" algn="l">
              <a:lnSpc>
                <a:spcPts val="4400"/>
              </a:lnSpc>
              <a:buFont typeface="Arial"/>
              <a:buNone/>
              <a:defRPr sz="4400">
                <a:solidFill>
                  <a:schemeClr val="tx2"/>
                </a:solidFill>
              </a:defRPr>
            </a:lvl1pPr>
          </a:lstStyle>
          <a:p>
            <a:r>
              <a:rPr lang="en-GB" dirty="0" smtClean="0"/>
              <a:t>Click to edit Master Title style</a:t>
            </a:r>
            <a:endParaRPr lang="en-US" dirty="0"/>
          </a:p>
        </p:txBody>
      </p:sp>
      <p:sp>
        <p:nvSpPr>
          <p:cNvPr id="11"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3" name="Picture 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12365" y="6467574"/>
            <a:ext cx="2277610" cy="188729"/>
          </a:xfrm>
          <a:prstGeom prst="rect">
            <a:avLst/>
          </a:prstGeom>
        </p:spPr>
      </p:pic>
    </p:spTree>
    <p:extLst>
      <p:ext uri="{BB962C8B-B14F-4D97-AF65-F5344CB8AC3E}">
        <p14:creationId xmlns:p14="http://schemas.microsoft.com/office/powerpoint/2010/main" val="2992519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coporate 2">
    <p:spTree>
      <p:nvGrpSpPr>
        <p:cNvPr id="1" name=""/>
        <p:cNvGrpSpPr/>
        <p:nvPr/>
      </p:nvGrpSpPr>
      <p:grpSpPr>
        <a:xfrm>
          <a:off x="0" y="0"/>
          <a:ext cx="0" cy="0"/>
          <a:chOff x="0" y="0"/>
          <a:chExt cx="0" cy="0"/>
        </a:xfrm>
      </p:grpSpPr>
      <p:pic>
        <p:nvPicPr>
          <p:cNvPr id="14" name="Picture 13" descr="Screen-Shot-2014-12-23-at-16.14.15.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1520" y="0"/>
            <a:ext cx="8439357" cy="6257029"/>
          </a:xfrm>
          <a:prstGeom prst="rect">
            <a:avLst/>
          </a:prstGeom>
        </p:spPr>
      </p:pic>
      <p:sp>
        <p:nvSpPr>
          <p:cNvPr id="8" name="Subtitle 2"/>
          <p:cNvSpPr>
            <a:spLocks noGrp="1"/>
          </p:cNvSpPr>
          <p:nvPr>
            <p:ph type="subTitle" idx="1"/>
          </p:nvPr>
        </p:nvSpPr>
        <p:spPr>
          <a:xfrm>
            <a:off x="457200" y="4806950"/>
            <a:ext cx="4594226" cy="1368425"/>
          </a:xfrm>
        </p:spPr>
        <p:txBody>
          <a:bodyPr lIns="0" tIns="0" rIns="0" bIns="0">
            <a:noAutofit/>
          </a:bodyPr>
          <a:lstStyle>
            <a:lvl1pPr marL="0" indent="0" algn="l">
              <a:buFont typeface="Arial"/>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Title 1"/>
          <p:cNvSpPr>
            <a:spLocks noGrp="1"/>
          </p:cNvSpPr>
          <p:nvPr>
            <p:ph type="ctrTitle" hasCustomPrompt="1"/>
          </p:nvPr>
        </p:nvSpPr>
        <p:spPr>
          <a:xfrm>
            <a:off x="457198" y="3429000"/>
            <a:ext cx="4594227" cy="1343359"/>
          </a:xfrm>
          <a:prstGeom prst="rect">
            <a:avLst/>
          </a:prstGeom>
        </p:spPr>
        <p:txBody>
          <a:bodyPr lIns="0" tIns="0" rIns="0" bIns="0" anchor="t">
            <a:noAutofit/>
          </a:bodyPr>
          <a:lstStyle>
            <a:lvl1pPr marL="0" indent="0" algn="l">
              <a:lnSpc>
                <a:spcPts val="4400"/>
              </a:lnSpc>
              <a:buFont typeface="Arial"/>
              <a:buNone/>
              <a:defRPr sz="4400">
                <a:solidFill>
                  <a:schemeClr val="tx2"/>
                </a:solidFill>
              </a:defRPr>
            </a:lvl1pPr>
          </a:lstStyle>
          <a:p>
            <a:r>
              <a:rPr lang="en-GB" dirty="0" smtClean="0"/>
              <a:t>Click to edit Master Title style</a:t>
            </a:r>
            <a:endParaRPr lang="en-US" dirty="0"/>
          </a:p>
        </p:txBody>
      </p:sp>
      <p:pic>
        <p:nvPicPr>
          <p:cNvPr id="10" name="Picture 9"/>
          <p:cNvPicPr>
            <a:picLocks noChangeAspect="1"/>
          </p:cNvPicPr>
          <p:nvPr userDrawn="1"/>
        </p:nvPicPr>
        <p:blipFill rotWithShape="1">
          <a:blip r:embed="rId3" cstate="email">
            <a:extLst>
              <a:ext uri="{28A0092B-C50C-407E-A947-70E740481C1C}">
                <a14:useLocalDpi xmlns:a14="http://schemas.microsoft.com/office/drawing/2010/main"/>
              </a:ext>
            </a:extLst>
          </a:blip>
          <a:srcRect t="-12610"/>
          <a:stretch/>
        </p:blipFill>
        <p:spPr>
          <a:xfrm>
            <a:off x="8106010" y="226504"/>
            <a:ext cx="572400" cy="1007160"/>
          </a:xfrm>
          <a:prstGeom prst="rect">
            <a:avLst/>
          </a:prstGeom>
        </p:spPr>
      </p:pic>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12365" y="6467574"/>
            <a:ext cx="2277610" cy="188729"/>
          </a:xfrm>
          <a:prstGeom prst="rect">
            <a:avLst/>
          </a:prstGeom>
        </p:spPr>
      </p:pic>
    </p:spTree>
    <p:extLst>
      <p:ext uri="{BB962C8B-B14F-4D97-AF65-F5344CB8AC3E}">
        <p14:creationId xmlns:p14="http://schemas.microsoft.com/office/powerpoint/2010/main" val="3811244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coporate ">
    <p:spTree>
      <p:nvGrpSpPr>
        <p:cNvPr id="1" name=""/>
        <p:cNvGrpSpPr/>
        <p:nvPr/>
      </p:nvGrpSpPr>
      <p:grpSpPr>
        <a:xfrm>
          <a:off x="0" y="0"/>
          <a:ext cx="0" cy="0"/>
          <a:chOff x="0" y="0"/>
          <a:chExt cx="0" cy="0"/>
        </a:xfrm>
      </p:grpSpPr>
      <p:pic>
        <p:nvPicPr>
          <p:cNvPr id="12" name="Picture 11" descr="btg.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Slide Number Placeholder 4"/>
          <p:cNvSpPr>
            <a:spLocks noGrp="1"/>
          </p:cNvSpPr>
          <p:nvPr>
            <p:ph type="sldNum" sz="quarter" idx="12"/>
          </p:nvPr>
        </p:nvSpPr>
        <p:spPr/>
        <p:txBody>
          <a:bodyPr/>
          <a:lstStyle/>
          <a:p>
            <a:fld id="{8FCA870C-BE35-7D4F-A773-7E7FAFBE862C}" type="slidenum">
              <a:rPr lang="en-US" smtClean="0"/>
              <a:pPr/>
              <a:t>‹#›</a:t>
            </a:fld>
            <a:endParaRPr lang="en-US" dirty="0"/>
          </a:p>
        </p:txBody>
      </p:sp>
      <p:sp>
        <p:nvSpPr>
          <p:cNvPr id="7" name="Title 1"/>
          <p:cNvSpPr>
            <a:spLocks noGrp="1"/>
          </p:cNvSpPr>
          <p:nvPr>
            <p:ph type="title" hasCustomPrompt="1"/>
          </p:nvPr>
        </p:nvSpPr>
        <p:spPr>
          <a:xfrm>
            <a:off x="457201" y="3429000"/>
            <a:ext cx="4753056" cy="1341469"/>
          </a:xfrm>
          <a:prstGeom prst="rect">
            <a:avLst/>
          </a:prstGeom>
        </p:spPr>
        <p:txBody>
          <a:bodyPr lIns="0" tIns="0" rIns="0" bIns="0" anchor="t">
            <a:noAutofit/>
          </a:bodyPr>
          <a:lstStyle>
            <a:lvl1pPr algn="l">
              <a:lnSpc>
                <a:spcPts val="4400"/>
              </a:lnSpc>
              <a:defRPr sz="4400" b="1" cap="none">
                <a:solidFill>
                  <a:srgbClr val="FFFFFF"/>
                </a:solidFill>
              </a:defRPr>
            </a:lvl1pPr>
          </a:lstStyle>
          <a:p>
            <a:r>
              <a:rPr lang="en-GB" dirty="0" smtClean="0"/>
              <a:t>Click to edit Divider title style</a:t>
            </a:r>
            <a:endParaRPr lang="en-US" dirty="0"/>
          </a:p>
        </p:txBody>
      </p:sp>
      <p:sp>
        <p:nvSpPr>
          <p:cNvPr id="8" name="Text Placeholder 2"/>
          <p:cNvSpPr>
            <a:spLocks noGrp="1"/>
          </p:cNvSpPr>
          <p:nvPr>
            <p:ph type="body" idx="1"/>
          </p:nvPr>
        </p:nvSpPr>
        <p:spPr>
          <a:xfrm>
            <a:off x="457201" y="4806950"/>
            <a:ext cx="4760994" cy="1368425"/>
          </a:xfrm>
        </p:spPr>
        <p:txBody>
          <a:bodyPr lIns="0" tIns="0" rIns="0" bIns="0" anchor="t">
            <a:noAutofit/>
          </a:bodyPr>
          <a:lstStyle>
            <a:lvl1pPr marL="0" indent="0">
              <a:buNone/>
              <a:defRPr sz="18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91799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aphic background 1 corporate">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4684"/>
          <a:stretch/>
        </p:blipFill>
        <p:spPr>
          <a:xfrm>
            <a:off x="0" y="321282"/>
            <a:ext cx="9144000" cy="6536718"/>
          </a:xfrm>
          <a:prstGeom prst="rect">
            <a:avLst/>
          </a:prstGeom>
        </p:spPr>
      </p:pic>
      <p:sp>
        <p:nvSpPr>
          <p:cNvPr id="16" name="Slide Number Placeholder 5"/>
          <p:cNvSpPr>
            <a:spLocks noGrp="1"/>
          </p:cNvSpPr>
          <p:nvPr>
            <p:ph type="sldNum" sz="quarter" idx="4"/>
          </p:nvPr>
        </p:nvSpPr>
        <p:spPr>
          <a:xfrm>
            <a:off x="8143600" y="6460830"/>
            <a:ext cx="543199" cy="180000"/>
          </a:xfrm>
          <a:prstGeom prst="rect">
            <a:avLst/>
          </a:prstGeom>
        </p:spPr>
        <p:txBody>
          <a:bodyPr vert="horz" lIns="0" tIns="0" rIns="0" bIns="0" rtlCol="0" anchor="b" anchorCtr="0"/>
          <a:lstStyle>
            <a:lvl1pPr algn="r">
              <a:defRPr sz="1000">
                <a:solidFill>
                  <a:schemeClr val="bg1"/>
                </a:solidFill>
              </a:defRPr>
            </a:lvl1pPr>
          </a:lstStyle>
          <a:p>
            <a:fld id="{8FCA870C-BE35-7D4F-A773-7E7FAFBE862C}" type="slidenum">
              <a:rPr lang="en-US" smtClean="0"/>
              <a:pPr/>
              <a:t>‹#›</a:t>
            </a:fld>
            <a:endParaRPr lang="en-US" dirty="0"/>
          </a:p>
        </p:txBody>
      </p:sp>
      <p:sp>
        <p:nvSpPr>
          <p:cNvPr id="8"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3751762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_simple_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30873"/>
            <a:ext cx="8229600" cy="472388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8FCA870C-BE35-7D4F-A773-7E7FAFBE862C}" type="slidenum">
              <a:rPr lang="en-US" smtClean="0"/>
              <a:t>‹#›</a:t>
            </a:fld>
            <a:endParaRPr lang="en-US"/>
          </a:p>
        </p:txBody>
      </p:sp>
      <p:sp>
        <p:nvSpPr>
          <p:cNvPr id="9"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
        <p:nvSpPr>
          <p:cNvPr id="7"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3423054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_simple_paragraph">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574" y="1639499"/>
            <a:ext cx="8229600" cy="4715263"/>
          </a:xfrm>
        </p:spPr>
        <p:txBody>
          <a:bodyPr/>
          <a:lstStyle>
            <a:lvl1pPr marL="0" indent="0">
              <a:buNone/>
              <a:defRPr/>
            </a:lvl1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8FCA870C-BE35-7D4F-A773-7E7FAFBE862C}" type="slidenum">
              <a:rPr lang="en-US" smtClean="0"/>
              <a:t>‹#›</a:t>
            </a:fld>
            <a:endParaRPr lang="en-US"/>
          </a:p>
        </p:txBody>
      </p:sp>
      <p:sp>
        <p:nvSpPr>
          <p:cNvPr id="9"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
        <p:nvSpPr>
          <p:cNvPr id="7"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a:t>
            </a:r>
            <a:r>
              <a:rPr lang="en-US" dirty="0" smtClean="0">
                <a:solidFill>
                  <a:schemeClr val="accent4"/>
                </a:solidFill>
              </a:rPr>
              <a:t> (remove this line and vertical bar if not needed)</a:t>
            </a:r>
            <a:endParaRPr lang="en-GB" dirty="0">
              <a:solidFill>
                <a:schemeClr val="accent4"/>
              </a:solidFill>
            </a:endParaRP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1367605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bar/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34735"/>
            <a:ext cx="8229600" cy="4720027"/>
          </a:xfrm>
        </p:spPr>
        <p:txBody>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8FCA870C-BE35-7D4F-A773-7E7FAFBE862C}" type="slidenum">
              <a:rPr lang="en-US" smtClean="0"/>
              <a:t>‹#›</a:t>
            </a:fld>
            <a:endParaRPr lang="en-US"/>
          </a:p>
        </p:txBody>
      </p:sp>
      <p:sp>
        <p:nvSpPr>
          <p:cNvPr id="7"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l="50791" t="272" r="44693"/>
          <a:stretch/>
        </p:blipFill>
        <p:spPr>
          <a:xfrm rot="5400000">
            <a:off x="4502639" y="-2602608"/>
            <a:ext cx="142875" cy="8215122"/>
          </a:xfrm>
          <a:prstGeom prst="rect">
            <a:avLst/>
          </a:prstGeom>
        </p:spPr>
      </p:pic>
      <p:sp>
        <p:nvSpPr>
          <p:cNvPr id="10"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a:t>
            </a:r>
            <a:r>
              <a:rPr lang="en-US" dirty="0" smtClean="0">
                <a:solidFill>
                  <a:schemeClr val="accent4"/>
                </a:solidFill>
              </a:rPr>
              <a:t> (remove this line and vertical bar if not needed)</a:t>
            </a:r>
            <a:endParaRPr lang="en-GB" dirty="0">
              <a:solidFill>
                <a:schemeClr val="accent4"/>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2841461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_2 column bullet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31974"/>
            <a:ext cx="4038600" cy="4722789"/>
          </a:xfrm>
        </p:spPr>
        <p:txBody>
          <a:bodyPr>
            <a:noAutofit/>
          </a:bodyPr>
          <a:lstStyle>
            <a:lvl1pPr>
              <a:defRPr sz="2000"/>
            </a:lvl1pPr>
            <a:lvl2pPr>
              <a:defRPr sz="1900"/>
            </a:lvl2pPr>
            <a:lvl3pPr>
              <a:defRPr sz="1800"/>
            </a:lvl3pPr>
            <a:lvl4pPr>
              <a:defRPr sz="17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31974"/>
            <a:ext cx="4038600" cy="4722789"/>
          </a:xfrm>
        </p:spPr>
        <p:txBody>
          <a:bodyPr>
            <a:noAutofit/>
          </a:bodyPr>
          <a:lstStyle>
            <a:lvl1pPr algn="l" defTabSz="457200" rtl="0" eaLnBrk="1" latinLnBrk="0" hangingPunct="1">
              <a:lnSpc>
                <a:spcPct val="100000"/>
              </a:lnSpc>
              <a:spcBef>
                <a:spcPts val="400"/>
              </a:spcBef>
              <a:spcAft>
                <a:spcPts val="400"/>
              </a:spcAft>
              <a:buFont typeface="Arial"/>
              <a:defRPr lang="en-GB" sz="2000" kern="1200" dirty="0" smtClean="0">
                <a:solidFill>
                  <a:schemeClr val="tx1"/>
                </a:solidFill>
                <a:latin typeface="Arial"/>
                <a:ea typeface="+mn-ea"/>
                <a:cs typeface="Arial"/>
              </a:defRPr>
            </a:lvl1pPr>
            <a:lvl2pPr algn="l" defTabSz="457200" rtl="0" eaLnBrk="1" latinLnBrk="0" hangingPunct="1">
              <a:lnSpc>
                <a:spcPct val="100000"/>
              </a:lnSpc>
              <a:spcBef>
                <a:spcPts val="400"/>
              </a:spcBef>
              <a:spcAft>
                <a:spcPts val="400"/>
              </a:spcAft>
              <a:buFont typeface="Arial"/>
              <a:defRPr lang="en-GB" sz="1900" kern="1200" dirty="0" smtClean="0">
                <a:solidFill>
                  <a:schemeClr val="tx1"/>
                </a:solidFill>
                <a:latin typeface="Arial"/>
                <a:ea typeface="+mn-ea"/>
                <a:cs typeface="Arial"/>
              </a:defRPr>
            </a:lvl2pPr>
            <a:lvl3pPr algn="l" defTabSz="457200" rtl="0" eaLnBrk="1" latinLnBrk="0" hangingPunct="1">
              <a:lnSpc>
                <a:spcPct val="100000"/>
              </a:lnSpc>
              <a:spcBef>
                <a:spcPts val="400"/>
              </a:spcBef>
              <a:spcAft>
                <a:spcPts val="400"/>
              </a:spcAft>
              <a:buFont typeface="Arial"/>
              <a:defRPr lang="en-GB" sz="1800" kern="1200" dirty="0" smtClean="0">
                <a:solidFill>
                  <a:schemeClr val="tx1"/>
                </a:solidFill>
                <a:latin typeface="Arial"/>
                <a:ea typeface="+mn-ea"/>
                <a:cs typeface="Arial"/>
              </a:defRPr>
            </a:lvl3pPr>
            <a:lvl4pPr algn="l" defTabSz="457200" rtl="0" eaLnBrk="1" latinLnBrk="0" hangingPunct="1">
              <a:lnSpc>
                <a:spcPct val="100000"/>
              </a:lnSpc>
              <a:spcBef>
                <a:spcPts val="400"/>
              </a:spcBef>
              <a:spcAft>
                <a:spcPts val="400"/>
              </a:spcAft>
              <a:buFont typeface="Arial"/>
              <a:defRPr lang="en-GB" sz="1700" kern="1200" dirty="0" smtClean="0">
                <a:solidFill>
                  <a:schemeClr val="tx1"/>
                </a:solidFill>
                <a:latin typeface="Arial"/>
                <a:ea typeface="+mn-ea"/>
                <a:cs typeface="Arial"/>
              </a:defRPr>
            </a:lvl4pPr>
            <a:lvl5pPr algn="l" defTabSz="457200" rtl="0" eaLnBrk="1" latinLnBrk="0" hangingPunct="1">
              <a:lnSpc>
                <a:spcPct val="100000"/>
              </a:lnSpc>
              <a:spcBef>
                <a:spcPts val="400"/>
              </a:spcBef>
              <a:spcAft>
                <a:spcPts val="400"/>
              </a:spcAft>
              <a:buFont typeface="Arial"/>
              <a:defRPr lang="en-US" sz="1600" kern="1200" dirty="0">
                <a:solidFill>
                  <a:schemeClr val="tx1"/>
                </a:solidFill>
                <a:latin typeface="Arial"/>
                <a:ea typeface="+mn-ea"/>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8FCA870C-BE35-7D4F-A773-7E7FAFBE862C}" type="slidenum">
              <a:rPr lang="en-US" smtClean="0"/>
              <a:t>‹#›</a:t>
            </a:fld>
            <a:endParaRPr lang="en-US"/>
          </a:p>
        </p:txBody>
      </p:sp>
      <p:sp>
        <p:nvSpPr>
          <p:cNvPr id="10"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3454195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_2 column bullets/bar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30695"/>
            <a:ext cx="4038600" cy="4724068"/>
          </a:xfrm>
        </p:spPr>
        <p:txBody>
          <a:bodyPr>
            <a:noAutofit/>
          </a:bodyPr>
          <a:lstStyle>
            <a:lvl1pPr>
              <a:defRPr sz="2000"/>
            </a:lvl1pPr>
            <a:lvl2pPr>
              <a:defRPr sz="1900"/>
            </a:lvl2pPr>
            <a:lvl3pPr>
              <a:defRPr sz="1800"/>
            </a:lvl3pPr>
            <a:lvl4pPr>
              <a:defRPr sz="17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30695"/>
            <a:ext cx="4038600" cy="4724068"/>
          </a:xfrm>
        </p:spPr>
        <p:txBody>
          <a:bodyPr>
            <a:noAutofit/>
          </a:bodyPr>
          <a:lstStyle>
            <a:lvl1pPr algn="l" defTabSz="457200" rtl="0" eaLnBrk="1" latinLnBrk="0" hangingPunct="1">
              <a:lnSpc>
                <a:spcPct val="100000"/>
              </a:lnSpc>
              <a:spcBef>
                <a:spcPts val="400"/>
              </a:spcBef>
              <a:spcAft>
                <a:spcPts val="400"/>
              </a:spcAft>
              <a:buFont typeface="Arial"/>
              <a:defRPr lang="en-GB" sz="2000" kern="1200" dirty="0" smtClean="0">
                <a:solidFill>
                  <a:schemeClr val="tx1"/>
                </a:solidFill>
                <a:latin typeface="Arial"/>
                <a:ea typeface="+mn-ea"/>
                <a:cs typeface="Arial"/>
              </a:defRPr>
            </a:lvl1pPr>
            <a:lvl2pPr algn="l" defTabSz="457200" rtl="0" eaLnBrk="1" latinLnBrk="0" hangingPunct="1">
              <a:lnSpc>
                <a:spcPct val="100000"/>
              </a:lnSpc>
              <a:spcBef>
                <a:spcPts val="400"/>
              </a:spcBef>
              <a:spcAft>
                <a:spcPts val="400"/>
              </a:spcAft>
              <a:buFont typeface="Arial"/>
              <a:defRPr lang="en-GB" sz="1900" kern="1200" dirty="0" smtClean="0">
                <a:solidFill>
                  <a:schemeClr val="tx1"/>
                </a:solidFill>
                <a:latin typeface="Arial"/>
                <a:ea typeface="+mn-ea"/>
                <a:cs typeface="Arial"/>
              </a:defRPr>
            </a:lvl2pPr>
            <a:lvl3pPr algn="l" defTabSz="457200" rtl="0" eaLnBrk="1" latinLnBrk="0" hangingPunct="1">
              <a:lnSpc>
                <a:spcPct val="100000"/>
              </a:lnSpc>
              <a:spcBef>
                <a:spcPts val="400"/>
              </a:spcBef>
              <a:spcAft>
                <a:spcPts val="400"/>
              </a:spcAft>
              <a:buFont typeface="Arial"/>
              <a:defRPr lang="en-GB" sz="1800" kern="1200" dirty="0" smtClean="0">
                <a:solidFill>
                  <a:schemeClr val="tx1"/>
                </a:solidFill>
                <a:latin typeface="Arial"/>
                <a:ea typeface="+mn-ea"/>
                <a:cs typeface="Arial"/>
              </a:defRPr>
            </a:lvl3pPr>
            <a:lvl4pPr algn="l" defTabSz="457200" rtl="0" eaLnBrk="1" latinLnBrk="0" hangingPunct="1">
              <a:lnSpc>
                <a:spcPct val="100000"/>
              </a:lnSpc>
              <a:spcBef>
                <a:spcPts val="400"/>
              </a:spcBef>
              <a:spcAft>
                <a:spcPts val="400"/>
              </a:spcAft>
              <a:buFont typeface="Arial"/>
              <a:defRPr lang="en-GB" sz="1700" kern="1200" dirty="0" smtClean="0">
                <a:solidFill>
                  <a:schemeClr val="tx1"/>
                </a:solidFill>
                <a:latin typeface="Arial"/>
                <a:ea typeface="+mn-ea"/>
                <a:cs typeface="Arial"/>
              </a:defRPr>
            </a:lvl4pPr>
            <a:lvl5pPr algn="l" defTabSz="457200" rtl="0" eaLnBrk="1" latinLnBrk="0" hangingPunct="1">
              <a:lnSpc>
                <a:spcPct val="100000"/>
              </a:lnSpc>
              <a:spcBef>
                <a:spcPts val="400"/>
              </a:spcBef>
              <a:spcAft>
                <a:spcPts val="400"/>
              </a:spcAft>
              <a:buFont typeface="Arial"/>
              <a:defRPr lang="en-US" sz="1600" kern="1200" dirty="0">
                <a:solidFill>
                  <a:schemeClr val="tx1"/>
                </a:solidFill>
                <a:latin typeface="Arial"/>
                <a:ea typeface="+mn-ea"/>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8FCA870C-BE35-7D4F-A773-7E7FAFBE862C}" type="slidenum">
              <a:rPr lang="en-US" smtClean="0"/>
              <a:t>‹#›</a:t>
            </a:fld>
            <a:endParaRPr lang="en-US"/>
          </a:p>
        </p:txBody>
      </p:sp>
      <p:sp>
        <p:nvSpPr>
          <p:cNvPr id="10"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l="51132" t="50973" r="44693"/>
          <a:stretch/>
        </p:blipFill>
        <p:spPr>
          <a:xfrm rot="5400000">
            <a:off x="2410410" y="-519811"/>
            <a:ext cx="132065" cy="4038713"/>
          </a:xfrm>
          <a:prstGeom prst="rect">
            <a:avLst/>
          </a:prstGeom>
        </p:spPr>
      </p:pic>
      <p:pic>
        <p:nvPicPr>
          <p:cNvPr id="14" name="Picture 13"/>
          <p:cNvPicPr>
            <a:picLocks noChangeAspect="1"/>
          </p:cNvPicPr>
          <p:nvPr userDrawn="1"/>
        </p:nvPicPr>
        <p:blipFill rotWithShape="1">
          <a:blip r:embed="rId2" cstate="screen">
            <a:extLst>
              <a:ext uri="{28A0092B-C50C-407E-A947-70E740481C1C}">
                <a14:useLocalDpi xmlns:a14="http://schemas.microsoft.com/office/drawing/2010/main"/>
              </a:ext>
            </a:extLst>
          </a:blip>
          <a:srcRect l="50790" r="45070" b="50973"/>
          <a:stretch/>
        </p:blipFill>
        <p:spPr>
          <a:xfrm rot="5400000">
            <a:off x="6602015" y="-520301"/>
            <a:ext cx="130969" cy="4038600"/>
          </a:xfrm>
          <a:prstGeom prst="rect">
            <a:avLst/>
          </a:prstGeom>
        </p:spPr>
      </p:pic>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348946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icture_w/bleed )">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8FCA870C-BE35-7D4F-A773-7E7FAFBE862C}" type="slidenum">
              <a:rPr lang="en-US" smtClean="0"/>
              <a:t>‹#›</a:t>
            </a:fld>
            <a:endParaRPr lang="en-US"/>
          </a:p>
        </p:txBody>
      </p:sp>
      <p:sp>
        <p:nvSpPr>
          <p:cNvPr id="10" name="Picture Placeholder 9"/>
          <p:cNvSpPr>
            <a:spLocks noGrp="1"/>
          </p:cNvSpPr>
          <p:nvPr>
            <p:ph type="pic" sz="quarter" idx="13"/>
          </p:nvPr>
        </p:nvSpPr>
        <p:spPr>
          <a:xfrm>
            <a:off x="0" y="1697248"/>
            <a:ext cx="3127335" cy="3688021"/>
          </a:xfrm>
        </p:spPr>
        <p:txBody>
          <a:bodyPr/>
          <a:lstStyle/>
          <a:p>
            <a:r>
              <a:rPr lang="en-US" smtClean="0"/>
              <a:t>Click icon to add picture</a:t>
            </a:r>
            <a:endParaRPr lang="en-US" dirty="0"/>
          </a:p>
        </p:txBody>
      </p:sp>
      <p:sp>
        <p:nvSpPr>
          <p:cNvPr id="8"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sp>
        <p:nvSpPr>
          <p:cNvPr id="11" name="Content Placeholder 3"/>
          <p:cNvSpPr>
            <a:spLocks noGrp="1"/>
          </p:cNvSpPr>
          <p:nvPr>
            <p:ph sz="half" idx="2"/>
          </p:nvPr>
        </p:nvSpPr>
        <p:spPr>
          <a:xfrm>
            <a:off x="3301828" y="1641157"/>
            <a:ext cx="5384972" cy="4722315"/>
          </a:xfrm>
        </p:spPr>
        <p:txBody>
          <a:bodyPr>
            <a:noAutofit/>
          </a:bodyPr>
          <a:lstStyle>
            <a:lvl1pPr algn="l" defTabSz="457200" rtl="0" eaLnBrk="1" latinLnBrk="0" hangingPunct="1">
              <a:lnSpc>
                <a:spcPct val="100000"/>
              </a:lnSpc>
              <a:spcBef>
                <a:spcPts val="400"/>
              </a:spcBef>
              <a:buFont typeface="Arial"/>
              <a:defRPr lang="en-GB" sz="2000" kern="1200" dirty="0" smtClean="0">
                <a:solidFill>
                  <a:schemeClr val="tx1"/>
                </a:solidFill>
                <a:latin typeface="Arial"/>
                <a:ea typeface="+mn-ea"/>
                <a:cs typeface="Arial"/>
              </a:defRPr>
            </a:lvl1pPr>
            <a:lvl2pPr algn="l" defTabSz="457200" rtl="0" eaLnBrk="1" latinLnBrk="0" hangingPunct="1">
              <a:lnSpc>
                <a:spcPct val="100000"/>
              </a:lnSpc>
              <a:spcBef>
                <a:spcPts val="400"/>
              </a:spcBef>
              <a:buFont typeface="Arial"/>
              <a:defRPr lang="en-GB" sz="1900" kern="1200" dirty="0" smtClean="0">
                <a:solidFill>
                  <a:schemeClr val="tx1"/>
                </a:solidFill>
                <a:latin typeface="Arial"/>
                <a:ea typeface="+mn-ea"/>
                <a:cs typeface="Arial"/>
              </a:defRPr>
            </a:lvl2pPr>
            <a:lvl3pPr algn="l" defTabSz="457200" rtl="0" eaLnBrk="1" latinLnBrk="0" hangingPunct="1">
              <a:lnSpc>
                <a:spcPct val="100000"/>
              </a:lnSpc>
              <a:spcBef>
                <a:spcPts val="400"/>
              </a:spcBef>
              <a:buFont typeface="Arial"/>
              <a:defRPr lang="en-GB" sz="1800" kern="1200" dirty="0" smtClean="0">
                <a:solidFill>
                  <a:schemeClr val="tx1"/>
                </a:solidFill>
                <a:latin typeface="Arial"/>
                <a:ea typeface="+mn-ea"/>
                <a:cs typeface="Arial"/>
              </a:defRPr>
            </a:lvl3pPr>
            <a:lvl4pPr algn="l" defTabSz="457200" rtl="0" eaLnBrk="1" latinLnBrk="0" hangingPunct="1">
              <a:lnSpc>
                <a:spcPct val="100000"/>
              </a:lnSpc>
              <a:spcBef>
                <a:spcPts val="400"/>
              </a:spcBef>
              <a:buFont typeface="Arial"/>
              <a:defRPr lang="en-GB" sz="1700" kern="1200" dirty="0" smtClean="0">
                <a:solidFill>
                  <a:schemeClr val="tx1"/>
                </a:solidFill>
                <a:latin typeface="Arial"/>
                <a:ea typeface="+mn-ea"/>
                <a:cs typeface="Arial"/>
              </a:defRPr>
            </a:lvl4pPr>
            <a:lvl5pPr algn="l" defTabSz="457200" rtl="0" eaLnBrk="1" latinLnBrk="0" hangingPunct="1">
              <a:lnSpc>
                <a:spcPct val="100000"/>
              </a:lnSpc>
              <a:spcBef>
                <a:spcPts val="400"/>
              </a:spcBef>
              <a:buFont typeface="Arial"/>
              <a:defRPr lang="en-US" sz="1600" kern="1200" dirty="0">
                <a:solidFill>
                  <a:schemeClr val="tx1"/>
                </a:solidFill>
                <a:latin typeface="Arial"/>
                <a:ea typeface="+mn-ea"/>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2902432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left picture_w/bleed/bar )">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301828" y="1641157"/>
            <a:ext cx="5384972" cy="4722315"/>
          </a:xfrm>
        </p:spPr>
        <p:txBody>
          <a:bodyPr>
            <a:noAutofit/>
          </a:bodyPr>
          <a:lstStyle>
            <a:lvl1pPr algn="l" defTabSz="457200" rtl="0" eaLnBrk="1" latinLnBrk="0" hangingPunct="1">
              <a:lnSpc>
                <a:spcPct val="100000"/>
              </a:lnSpc>
              <a:spcBef>
                <a:spcPts val="400"/>
              </a:spcBef>
              <a:buFont typeface="Arial"/>
              <a:defRPr lang="en-GB" sz="2000" kern="1200" dirty="0" smtClean="0">
                <a:solidFill>
                  <a:schemeClr val="tx1"/>
                </a:solidFill>
                <a:latin typeface="Arial"/>
                <a:ea typeface="+mn-ea"/>
                <a:cs typeface="Arial"/>
              </a:defRPr>
            </a:lvl1pPr>
            <a:lvl2pPr algn="l" defTabSz="457200" rtl="0" eaLnBrk="1" latinLnBrk="0" hangingPunct="1">
              <a:lnSpc>
                <a:spcPct val="100000"/>
              </a:lnSpc>
              <a:spcBef>
                <a:spcPts val="400"/>
              </a:spcBef>
              <a:buFont typeface="Arial"/>
              <a:defRPr lang="en-GB" sz="1900" kern="1200" dirty="0" smtClean="0">
                <a:solidFill>
                  <a:schemeClr val="tx1"/>
                </a:solidFill>
                <a:latin typeface="Arial"/>
                <a:ea typeface="+mn-ea"/>
                <a:cs typeface="Arial"/>
              </a:defRPr>
            </a:lvl2pPr>
            <a:lvl3pPr algn="l" defTabSz="457200" rtl="0" eaLnBrk="1" latinLnBrk="0" hangingPunct="1">
              <a:lnSpc>
                <a:spcPct val="100000"/>
              </a:lnSpc>
              <a:spcBef>
                <a:spcPts val="400"/>
              </a:spcBef>
              <a:buFont typeface="Arial"/>
              <a:defRPr lang="en-GB" sz="1800" kern="1200" dirty="0" smtClean="0">
                <a:solidFill>
                  <a:schemeClr val="tx1"/>
                </a:solidFill>
                <a:latin typeface="Arial"/>
                <a:ea typeface="+mn-ea"/>
                <a:cs typeface="Arial"/>
              </a:defRPr>
            </a:lvl3pPr>
            <a:lvl4pPr algn="l" defTabSz="457200" rtl="0" eaLnBrk="1" latinLnBrk="0" hangingPunct="1">
              <a:lnSpc>
                <a:spcPct val="100000"/>
              </a:lnSpc>
              <a:spcBef>
                <a:spcPts val="400"/>
              </a:spcBef>
              <a:buFont typeface="Arial"/>
              <a:defRPr lang="en-GB" sz="1700" kern="1200" dirty="0" smtClean="0">
                <a:solidFill>
                  <a:schemeClr val="tx1"/>
                </a:solidFill>
                <a:latin typeface="Arial"/>
                <a:ea typeface="+mn-ea"/>
                <a:cs typeface="Arial"/>
              </a:defRPr>
            </a:lvl4pPr>
            <a:lvl5pPr algn="l" defTabSz="457200" rtl="0" eaLnBrk="1" latinLnBrk="0" hangingPunct="1">
              <a:lnSpc>
                <a:spcPct val="100000"/>
              </a:lnSpc>
              <a:spcBef>
                <a:spcPts val="400"/>
              </a:spcBef>
              <a:buFont typeface="Arial"/>
              <a:defRPr lang="en-US" sz="1600" kern="1200" dirty="0">
                <a:solidFill>
                  <a:schemeClr val="tx1"/>
                </a:solidFill>
                <a:latin typeface="Arial"/>
                <a:ea typeface="+mn-ea"/>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8FCA870C-BE35-7D4F-A773-7E7FAFBE862C}" type="slidenum">
              <a:rPr lang="en-US" smtClean="0"/>
              <a:t>‹#›</a:t>
            </a:fld>
            <a:endParaRPr lang="en-US"/>
          </a:p>
        </p:txBody>
      </p:sp>
      <p:sp>
        <p:nvSpPr>
          <p:cNvPr id="10" name="Picture Placeholder 9"/>
          <p:cNvSpPr>
            <a:spLocks noGrp="1"/>
          </p:cNvSpPr>
          <p:nvPr>
            <p:ph type="pic" sz="quarter" idx="13"/>
          </p:nvPr>
        </p:nvSpPr>
        <p:spPr>
          <a:xfrm>
            <a:off x="0" y="1430696"/>
            <a:ext cx="3127335" cy="3688021"/>
          </a:xfrm>
        </p:spPr>
        <p:txBody>
          <a:bodyPr/>
          <a:lstStyle/>
          <a:p>
            <a:r>
              <a:rPr lang="en-US" smtClean="0"/>
              <a:t>Click icon to add picture</a:t>
            </a:r>
            <a:endParaRPr lang="en-US" dirty="0"/>
          </a:p>
        </p:txBody>
      </p:sp>
      <p:sp>
        <p:nvSpPr>
          <p:cNvPr id="8"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l="50791" r="44693"/>
          <a:stretch/>
        </p:blipFill>
        <p:spPr>
          <a:xfrm rot="5400000">
            <a:off x="5923057" y="-1190529"/>
            <a:ext cx="145692" cy="5388145"/>
          </a:xfrm>
          <a:prstGeom prst="rect">
            <a:avLst/>
          </a:prstGeom>
        </p:spPr>
      </p:pic>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1451075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right picture_w/bleed/bar )">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0407" y="1632448"/>
            <a:ext cx="5384972" cy="4722315"/>
          </a:xfrm>
        </p:spPr>
        <p:txBody>
          <a:bodyPr>
            <a:noAutofit/>
          </a:bodyPr>
          <a:lstStyle>
            <a:lvl1pPr algn="l" defTabSz="457200" rtl="0" eaLnBrk="1" latinLnBrk="0" hangingPunct="1">
              <a:lnSpc>
                <a:spcPct val="100000"/>
              </a:lnSpc>
              <a:spcBef>
                <a:spcPts val="400"/>
              </a:spcBef>
              <a:buFont typeface="Arial"/>
              <a:defRPr lang="en-GB" sz="2000" kern="1200" dirty="0" smtClean="0">
                <a:solidFill>
                  <a:schemeClr val="tx1"/>
                </a:solidFill>
                <a:latin typeface="Arial"/>
                <a:ea typeface="+mn-ea"/>
                <a:cs typeface="Arial"/>
              </a:defRPr>
            </a:lvl1pPr>
            <a:lvl2pPr algn="l" defTabSz="457200" rtl="0" eaLnBrk="1" latinLnBrk="0" hangingPunct="1">
              <a:lnSpc>
                <a:spcPct val="100000"/>
              </a:lnSpc>
              <a:spcBef>
                <a:spcPts val="400"/>
              </a:spcBef>
              <a:buFont typeface="Arial"/>
              <a:defRPr lang="en-GB" sz="1900" kern="1200" dirty="0" smtClean="0">
                <a:solidFill>
                  <a:schemeClr val="tx1"/>
                </a:solidFill>
                <a:latin typeface="Arial"/>
                <a:ea typeface="+mn-ea"/>
                <a:cs typeface="Arial"/>
              </a:defRPr>
            </a:lvl2pPr>
            <a:lvl3pPr algn="l" defTabSz="457200" rtl="0" eaLnBrk="1" latinLnBrk="0" hangingPunct="1">
              <a:lnSpc>
                <a:spcPct val="100000"/>
              </a:lnSpc>
              <a:spcBef>
                <a:spcPts val="400"/>
              </a:spcBef>
              <a:buFont typeface="Arial"/>
              <a:defRPr lang="en-GB" sz="1800" kern="1200" dirty="0" smtClean="0">
                <a:solidFill>
                  <a:schemeClr val="tx1"/>
                </a:solidFill>
                <a:latin typeface="Arial"/>
                <a:ea typeface="+mn-ea"/>
                <a:cs typeface="Arial"/>
              </a:defRPr>
            </a:lvl3pPr>
            <a:lvl4pPr algn="l" defTabSz="457200" rtl="0" eaLnBrk="1" latinLnBrk="0" hangingPunct="1">
              <a:lnSpc>
                <a:spcPct val="100000"/>
              </a:lnSpc>
              <a:spcBef>
                <a:spcPts val="400"/>
              </a:spcBef>
              <a:buFont typeface="Arial"/>
              <a:defRPr lang="en-GB" sz="1700" kern="1200" dirty="0" smtClean="0">
                <a:solidFill>
                  <a:schemeClr val="tx1"/>
                </a:solidFill>
                <a:latin typeface="Arial"/>
                <a:ea typeface="+mn-ea"/>
                <a:cs typeface="Arial"/>
              </a:defRPr>
            </a:lvl4pPr>
            <a:lvl5pPr algn="l" defTabSz="457200" rtl="0" eaLnBrk="1" latinLnBrk="0" hangingPunct="1">
              <a:lnSpc>
                <a:spcPct val="100000"/>
              </a:lnSpc>
              <a:spcBef>
                <a:spcPts val="400"/>
              </a:spcBef>
              <a:buFont typeface="Arial"/>
              <a:defRPr lang="en-US" sz="1600" kern="1200" dirty="0">
                <a:solidFill>
                  <a:schemeClr val="tx1"/>
                </a:solidFill>
                <a:latin typeface="Arial"/>
                <a:ea typeface="+mn-ea"/>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8FCA870C-BE35-7D4F-A773-7E7FAFBE862C}" type="slidenum">
              <a:rPr lang="en-US" smtClean="0"/>
              <a:t>‹#›</a:t>
            </a:fld>
            <a:endParaRPr lang="en-US"/>
          </a:p>
        </p:txBody>
      </p:sp>
      <p:sp>
        <p:nvSpPr>
          <p:cNvPr id="10" name="Picture Placeholder 9"/>
          <p:cNvSpPr>
            <a:spLocks noGrp="1"/>
          </p:cNvSpPr>
          <p:nvPr>
            <p:ph type="pic" sz="quarter" idx="13"/>
          </p:nvPr>
        </p:nvSpPr>
        <p:spPr>
          <a:xfrm>
            <a:off x="6016665" y="1435192"/>
            <a:ext cx="3127335" cy="3688021"/>
          </a:xfrm>
        </p:spPr>
        <p:txBody>
          <a:bodyPr/>
          <a:lstStyle/>
          <a:p>
            <a:r>
              <a:rPr lang="en-US" smtClean="0"/>
              <a:t>Click icon to add picture</a:t>
            </a:r>
            <a:endParaRPr lang="en-US" dirty="0"/>
          </a:p>
        </p:txBody>
      </p:sp>
      <p:sp>
        <p:nvSpPr>
          <p:cNvPr id="8"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l="50791" r="44693"/>
          <a:stretch/>
        </p:blipFill>
        <p:spPr>
          <a:xfrm rot="5400000">
            <a:off x="3094301" y="-1190528"/>
            <a:ext cx="145692" cy="5388145"/>
          </a:xfrm>
          <a:prstGeom prst="rect">
            <a:avLst/>
          </a:prstGeom>
        </p:spPr>
      </p:pic>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8818606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icture_no blee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8FCA870C-BE35-7D4F-A773-7E7FAFBE862C}" type="slidenum">
              <a:rPr lang="en-US" smtClean="0"/>
              <a:t>‹#›</a:t>
            </a:fld>
            <a:endParaRPr lang="en-US"/>
          </a:p>
        </p:txBody>
      </p:sp>
      <p:sp>
        <p:nvSpPr>
          <p:cNvPr id="8" name="Picture Placeholder 9"/>
          <p:cNvSpPr>
            <a:spLocks noGrp="1"/>
          </p:cNvSpPr>
          <p:nvPr>
            <p:ph type="pic" sz="quarter" idx="13"/>
          </p:nvPr>
        </p:nvSpPr>
        <p:spPr>
          <a:xfrm>
            <a:off x="448574" y="1697485"/>
            <a:ext cx="4038599" cy="4316252"/>
          </a:xfrm>
        </p:spPr>
        <p:txBody>
          <a:bodyPr/>
          <a:lstStyle/>
          <a:p>
            <a:r>
              <a:rPr lang="en-US" smtClean="0"/>
              <a:t>Click icon to add picture</a:t>
            </a:r>
            <a:endParaRPr lang="en-US" dirty="0"/>
          </a:p>
        </p:txBody>
      </p:sp>
      <p:sp>
        <p:nvSpPr>
          <p:cNvPr id="9"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
        <p:nvSpPr>
          <p:cNvPr id="10"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sp>
        <p:nvSpPr>
          <p:cNvPr id="11" name="Content Placeholder 3"/>
          <p:cNvSpPr>
            <a:spLocks noGrp="1"/>
          </p:cNvSpPr>
          <p:nvPr>
            <p:ph sz="half" idx="2"/>
          </p:nvPr>
        </p:nvSpPr>
        <p:spPr>
          <a:xfrm>
            <a:off x="4648200" y="1632211"/>
            <a:ext cx="4038600" cy="4722552"/>
          </a:xfrm>
        </p:spPr>
        <p:txBody>
          <a:bodyPr>
            <a:noAutofit/>
          </a:bodyPr>
          <a:lstStyle>
            <a:lvl1pPr algn="l" defTabSz="457200" rtl="0" eaLnBrk="1" latinLnBrk="0" hangingPunct="1">
              <a:lnSpc>
                <a:spcPct val="100000"/>
              </a:lnSpc>
              <a:spcBef>
                <a:spcPts val="400"/>
              </a:spcBef>
              <a:buFont typeface="Arial"/>
              <a:defRPr lang="en-GB" sz="2000" kern="1200" dirty="0" smtClean="0">
                <a:solidFill>
                  <a:schemeClr val="tx1"/>
                </a:solidFill>
                <a:latin typeface="Arial"/>
                <a:ea typeface="+mn-ea"/>
                <a:cs typeface="Arial"/>
              </a:defRPr>
            </a:lvl1pPr>
            <a:lvl2pPr algn="l" defTabSz="457200" rtl="0" eaLnBrk="1" latinLnBrk="0" hangingPunct="1">
              <a:lnSpc>
                <a:spcPct val="100000"/>
              </a:lnSpc>
              <a:spcBef>
                <a:spcPts val="400"/>
              </a:spcBef>
              <a:buFont typeface="Arial"/>
              <a:defRPr lang="en-GB" sz="1900" kern="1200" dirty="0" smtClean="0">
                <a:solidFill>
                  <a:schemeClr val="tx1"/>
                </a:solidFill>
                <a:latin typeface="Arial"/>
                <a:ea typeface="+mn-ea"/>
                <a:cs typeface="Arial"/>
              </a:defRPr>
            </a:lvl2pPr>
            <a:lvl3pPr algn="l" defTabSz="457200" rtl="0" eaLnBrk="1" latinLnBrk="0" hangingPunct="1">
              <a:lnSpc>
                <a:spcPct val="100000"/>
              </a:lnSpc>
              <a:spcBef>
                <a:spcPts val="400"/>
              </a:spcBef>
              <a:buFont typeface="Arial"/>
              <a:defRPr lang="en-GB" sz="1800" kern="1200" dirty="0" smtClean="0">
                <a:solidFill>
                  <a:schemeClr val="tx1"/>
                </a:solidFill>
                <a:latin typeface="Arial"/>
                <a:ea typeface="+mn-ea"/>
                <a:cs typeface="Arial"/>
              </a:defRPr>
            </a:lvl3pPr>
            <a:lvl4pPr algn="l" defTabSz="457200" rtl="0" eaLnBrk="1" latinLnBrk="0" hangingPunct="1">
              <a:lnSpc>
                <a:spcPct val="100000"/>
              </a:lnSpc>
              <a:spcBef>
                <a:spcPts val="400"/>
              </a:spcBef>
              <a:buFont typeface="Arial"/>
              <a:defRPr lang="en-GB" sz="1700" kern="1200" dirty="0" smtClean="0">
                <a:solidFill>
                  <a:schemeClr val="tx1"/>
                </a:solidFill>
                <a:latin typeface="Arial"/>
                <a:ea typeface="+mn-ea"/>
                <a:cs typeface="Arial"/>
              </a:defRPr>
            </a:lvl4pPr>
            <a:lvl5pPr algn="l" defTabSz="457200" rtl="0" eaLnBrk="1" latinLnBrk="0" hangingPunct="1">
              <a:lnSpc>
                <a:spcPct val="100000"/>
              </a:lnSpc>
              <a:spcBef>
                <a:spcPts val="400"/>
              </a:spcBef>
              <a:buFont typeface="Arial"/>
              <a:defRPr lang="en-US" sz="1600" kern="1200" dirty="0">
                <a:solidFill>
                  <a:schemeClr val="tx1"/>
                </a:solidFill>
                <a:latin typeface="Arial"/>
                <a:ea typeface="+mn-ea"/>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2751108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picture_no bleed/bar)">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632211"/>
            <a:ext cx="4038600" cy="4722552"/>
          </a:xfrm>
        </p:spPr>
        <p:txBody>
          <a:bodyPr>
            <a:noAutofit/>
          </a:bodyPr>
          <a:lstStyle>
            <a:lvl1pPr algn="l" defTabSz="457200" rtl="0" eaLnBrk="1" latinLnBrk="0" hangingPunct="1">
              <a:lnSpc>
                <a:spcPct val="100000"/>
              </a:lnSpc>
              <a:spcBef>
                <a:spcPts val="400"/>
              </a:spcBef>
              <a:buFont typeface="Arial"/>
              <a:defRPr lang="en-GB" sz="2000" kern="1200" dirty="0" smtClean="0">
                <a:solidFill>
                  <a:schemeClr val="tx1"/>
                </a:solidFill>
                <a:latin typeface="Arial"/>
                <a:ea typeface="+mn-ea"/>
                <a:cs typeface="Arial"/>
              </a:defRPr>
            </a:lvl1pPr>
            <a:lvl2pPr algn="l" defTabSz="457200" rtl="0" eaLnBrk="1" latinLnBrk="0" hangingPunct="1">
              <a:lnSpc>
                <a:spcPct val="100000"/>
              </a:lnSpc>
              <a:spcBef>
                <a:spcPts val="400"/>
              </a:spcBef>
              <a:buFont typeface="Arial"/>
              <a:defRPr lang="en-GB" sz="1900" kern="1200" dirty="0" smtClean="0">
                <a:solidFill>
                  <a:schemeClr val="tx1"/>
                </a:solidFill>
                <a:latin typeface="Arial"/>
                <a:ea typeface="+mn-ea"/>
                <a:cs typeface="Arial"/>
              </a:defRPr>
            </a:lvl2pPr>
            <a:lvl3pPr algn="l" defTabSz="457200" rtl="0" eaLnBrk="1" latinLnBrk="0" hangingPunct="1">
              <a:lnSpc>
                <a:spcPct val="100000"/>
              </a:lnSpc>
              <a:spcBef>
                <a:spcPts val="400"/>
              </a:spcBef>
              <a:buFont typeface="Arial"/>
              <a:defRPr lang="en-GB" sz="1800" kern="1200" dirty="0" smtClean="0">
                <a:solidFill>
                  <a:schemeClr val="tx1"/>
                </a:solidFill>
                <a:latin typeface="Arial"/>
                <a:ea typeface="+mn-ea"/>
                <a:cs typeface="Arial"/>
              </a:defRPr>
            </a:lvl3pPr>
            <a:lvl4pPr algn="l" defTabSz="457200" rtl="0" eaLnBrk="1" latinLnBrk="0" hangingPunct="1">
              <a:lnSpc>
                <a:spcPct val="100000"/>
              </a:lnSpc>
              <a:spcBef>
                <a:spcPts val="400"/>
              </a:spcBef>
              <a:buFont typeface="Arial"/>
              <a:defRPr lang="en-GB" sz="1700" kern="1200" dirty="0" smtClean="0">
                <a:solidFill>
                  <a:schemeClr val="tx1"/>
                </a:solidFill>
                <a:latin typeface="Arial"/>
                <a:ea typeface="+mn-ea"/>
                <a:cs typeface="Arial"/>
              </a:defRPr>
            </a:lvl4pPr>
            <a:lvl5pPr algn="l" defTabSz="457200" rtl="0" eaLnBrk="1" latinLnBrk="0" hangingPunct="1">
              <a:lnSpc>
                <a:spcPct val="100000"/>
              </a:lnSpc>
              <a:spcBef>
                <a:spcPts val="400"/>
              </a:spcBef>
              <a:buFont typeface="Arial"/>
              <a:defRPr lang="en-US" sz="1600" kern="1200" dirty="0">
                <a:solidFill>
                  <a:schemeClr val="tx1"/>
                </a:solidFill>
                <a:latin typeface="Arial"/>
                <a:ea typeface="+mn-ea"/>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8FCA870C-BE35-7D4F-A773-7E7FAFBE862C}" type="slidenum">
              <a:rPr lang="en-US" smtClean="0"/>
              <a:t>‹#›</a:t>
            </a:fld>
            <a:endParaRPr lang="en-US"/>
          </a:p>
        </p:txBody>
      </p:sp>
      <p:sp>
        <p:nvSpPr>
          <p:cNvPr id="8" name="Picture Placeholder 9"/>
          <p:cNvSpPr>
            <a:spLocks noGrp="1"/>
          </p:cNvSpPr>
          <p:nvPr>
            <p:ph type="pic" sz="quarter" idx="13"/>
          </p:nvPr>
        </p:nvSpPr>
        <p:spPr>
          <a:xfrm>
            <a:off x="457200" y="1430696"/>
            <a:ext cx="4038599" cy="4316252"/>
          </a:xfrm>
        </p:spPr>
        <p:txBody>
          <a:bodyPr/>
          <a:lstStyle/>
          <a:p>
            <a:r>
              <a:rPr lang="en-US" smtClean="0"/>
              <a:t>Click icon to add picture</a:t>
            </a:r>
            <a:endParaRPr lang="en-US" dirty="0"/>
          </a:p>
        </p:txBody>
      </p:sp>
      <p:sp>
        <p:nvSpPr>
          <p:cNvPr id="9"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l="50791" r="44693"/>
          <a:stretch/>
        </p:blipFill>
        <p:spPr>
          <a:xfrm rot="5400000" flipH="1">
            <a:off x="6600823" y="-512763"/>
            <a:ext cx="142875" cy="4035425"/>
          </a:xfrm>
          <a:prstGeom prst="rect">
            <a:avLst/>
          </a:prstGeom>
        </p:spPr>
      </p:pic>
      <p:sp>
        <p:nvSpPr>
          <p:cNvPr id="10"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3745821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_narrow content column righ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669088" y="1676763"/>
            <a:ext cx="2017712" cy="4068763"/>
          </a:xfrm>
        </p:spPr>
        <p:txBody>
          <a:bodyPr>
            <a:noAutofit/>
          </a:bodyPr>
          <a:lstStyle>
            <a:lvl1pPr algn="l" defTabSz="457200" rtl="0" eaLnBrk="1" latinLnBrk="0" hangingPunct="1">
              <a:lnSpc>
                <a:spcPct val="100000"/>
              </a:lnSpc>
              <a:spcBef>
                <a:spcPts val="300"/>
              </a:spcBef>
              <a:spcAft>
                <a:spcPts val="300"/>
              </a:spcAft>
              <a:buFont typeface="Arial"/>
              <a:defRPr lang="en-GB" sz="1150" kern="1200" dirty="0" smtClean="0">
                <a:solidFill>
                  <a:schemeClr val="tx1"/>
                </a:solidFill>
                <a:latin typeface="Arial"/>
                <a:ea typeface="+mn-ea"/>
                <a:cs typeface="Arial"/>
              </a:defRPr>
            </a:lvl1pPr>
            <a:lvl2pPr algn="l" defTabSz="457200" rtl="0" eaLnBrk="1" latinLnBrk="0" hangingPunct="1">
              <a:lnSpc>
                <a:spcPct val="100000"/>
              </a:lnSpc>
              <a:spcBef>
                <a:spcPts val="300"/>
              </a:spcBef>
              <a:spcAft>
                <a:spcPts val="300"/>
              </a:spcAft>
              <a:buFont typeface="Arial"/>
              <a:defRPr lang="en-GB" sz="1100" kern="1200" dirty="0" smtClean="0">
                <a:solidFill>
                  <a:schemeClr val="tx1"/>
                </a:solidFill>
                <a:latin typeface="Arial"/>
                <a:ea typeface="+mn-ea"/>
                <a:cs typeface="Arial"/>
              </a:defRPr>
            </a:lvl2pPr>
            <a:lvl3pPr algn="l" defTabSz="457200" rtl="0" eaLnBrk="1" latinLnBrk="0" hangingPunct="1">
              <a:lnSpc>
                <a:spcPct val="100000"/>
              </a:lnSpc>
              <a:spcBef>
                <a:spcPts val="300"/>
              </a:spcBef>
              <a:spcAft>
                <a:spcPts val="300"/>
              </a:spcAft>
              <a:buFont typeface="Arial"/>
              <a:defRPr lang="en-GB" sz="1050" kern="1200" dirty="0" smtClean="0">
                <a:solidFill>
                  <a:schemeClr val="tx1"/>
                </a:solidFill>
                <a:latin typeface="Arial"/>
                <a:ea typeface="+mn-ea"/>
                <a:cs typeface="Arial"/>
              </a:defRPr>
            </a:lvl3pPr>
            <a:lvl4pPr algn="l" defTabSz="457200" rtl="0" eaLnBrk="1" latinLnBrk="0" hangingPunct="1">
              <a:lnSpc>
                <a:spcPct val="100000"/>
              </a:lnSpc>
              <a:spcBef>
                <a:spcPts val="300"/>
              </a:spcBef>
              <a:spcAft>
                <a:spcPts val="300"/>
              </a:spcAft>
              <a:buFont typeface="Arial"/>
              <a:defRPr lang="en-GB" sz="1000" kern="1200" dirty="0" smtClean="0">
                <a:solidFill>
                  <a:schemeClr val="tx1"/>
                </a:solidFill>
                <a:latin typeface="Arial"/>
                <a:ea typeface="+mn-ea"/>
                <a:cs typeface="Arial"/>
              </a:defRPr>
            </a:lvl4pPr>
            <a:lvl5pPr algn="l" defTabSz="457200" rtl="0" eaLnBrk="1" latinLnBrk="0" hangingPunct="1">
              <a:lnSpc>
                <a:spcPct val="100000"/>
              </a:lnSpc>
              <a:spcBef>
                <a:spcPts val="300"/>
              </a:spcBef>
              <a:spcAft>
                <a:spcPts val="300"/>
              </a:spcAft>
              <a:buFont typeface="Arial"/>
              <a:defRPr lang="en-US" sz="1050" kern="1200" dirty="0">
                <a:solidFill>
                  <a:schemeClr val="tx1"/>
                </a:solidFill>
                <a:latin typeface="Arial"/>
                <a:ea typeface="+mn-ea"/>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8FCA870C-BE35-7D4F-A773-7E7FAFBE862C}" type="slidenum">
              <a:rPr lang="en-US" smtClean="0"/>
              <a:t>‹#›</a:t>
            </a:fld>
            <a:endParaRPr lang="en-US"/>
          </a:p>
        </p:txBody>
      </p:sp>
      <p:sp>
        <p:nvSpPr>
          <p:cNvPr id="8" name="Picture Placeholder 9"/>
          <p:cNvSpPr>
            <a:spLocks noGrp="1"/>
          </p:cNvSpPr>
          <p:nvPr>
            <p:ph type="pic" sz="quarter" idx="13"/>
          </p:nvPr>
        </p:nvSpPr>
        <p:spPr>
          <a:xfrm>
            <a:off x="448574" y="1702936"/>
            <a:ext cx="6089650" cy="4316252"/>
          </a:xfrm>
        </p:spPr>
        <p:txBody>
          <a:bodyPr/>
          <a:lstStyle/>
          <a:p>
            <a:r>
              <a:rPr lang="en-US" smtClean="0"/>
              <a:t>Click icon to add picture</a:t>
            </a:r>
            <a:endParaRPr lang="en-US" dirty="0"/>
          </a:p>
        </p:txBody>
      </p:sp>
      <p:sp>
        <p:nvSpPr>
          <p:cNvPr id="11"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
        <p:nvSpPr>
          <p:cNvPr id="10"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26198376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8FCA870C-BE35-7D4F-A773-7E7FAFBE862C}" type="slidenum">
              <a:rPr lang="en-US" smtClean="0"/>
              <a:t>‹#›</a:t>
            </a:fld>
            <a:endParaRPr lang="en-US"/>
          </a:p>
        </p:txBody>
      </p:sp>
      <p:sp>
        <p:nvSpPr>
          <p:cNvPr id="8"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
        <p:nvSpPr>
          <p:cNvPr id="7"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6204661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slide (no title)">
    <p:spTree>
      <p:nvGrpSpPr>
        <p:cNvPr id="1" name=""/>
        <p:cNvGrpSpPr/>
        <p:nvPr/>
      </p:nvGrpSpPr>
      <p:grpSpPr>
        <a:xfrm>
          <a:off x="0" y="0"/>
          <a:ext cx="0" cy="0"/>
          <a:chOff x="0" y="0"/>
          <a:chExt cx="0" cy="0"/>
        </a:xfrm>
      </p:grpSpPr>
      <p:sp>
        <p:nvSpPr>
          <p:cNvPr id="8" name="Slide Number Placeholder 3"/>
          <p:cNvSpPr>
            <a:spLocks noGrp="1"/>
          </p:cNvSpPr>
          <p:nvPr>
            <p:ph type="sldNum" sz="quarter" idx="12"/>
          </p:nvPr>
        </p:nvSpPr>
        <p:spPr>
          <a:xfrm>
            <a:off x="8143600" y="6460830"/>
            <a:ext cx="543199" cy="180000"/>
          </a:xfrm>
        </p:spPr>
        <p:txBody>
          <a:bodyPr/>
          <a:lstStyle/>
          <a:p>
            <a:fld id="{8FCA870C-BE35-7D4F-A773-7E7FAFBE862C}" type="slidenum">
              <a:rPr lang="en-US" smtClean="0"/>
              <a:t>‹#›</a:t>
            </a:fld>
            <a:endParaRPr lang="en-US"/>
          </a:p>
        </p:txBody>
      </p:sp>
      <p:sp>
        <p:nvSpPr>
          <p:cNvPr id="5"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16913856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alternate 1">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7335"/>
            <a:ext cx="9143997" cy="6857998"/>
          </a:xfrm>
          <a:prstGeom prst="rect">
            <a:avLst/>
          </a:prstGeom>
        </p:spPr>
      </p:pic>
      <p:sp>
        <p:nvSpPr>
          <p:cNvPr id="7" name="Title 1"/>
          <p:cNvSpPr>
            <a:spLocks noGrp="1"/>
          </p:cNvSpPr>
          <p:nvPr>
            <p:ph type="ctrTitle" hasCustomPrompt="1"/>
          </p:nvPr>
        </p:nvSpPr>
        <p:spPr>
          <a:xfrm>
            <a:off x="457200" y="3428999"/>
            <a:ext cx="4594226" cy="1340283"/>
          </a:xfrm>
          <a:prstGeom prst="rect">
            <a:avLst/>
          </a:prstGeom>
        </p:spPr>
        <p:txBody>
          <a:bodyPr lIns="0" tIns="0" rIns="0" bIns="0" anchor="t">
            <a:noAutofit/>
          </a:bodyPr>
          <a:lstStyle>
            <a:lvl1pPr marL="0" indent="0" algn="l">
              <a:lnSpc>
                <a:spcPts val="4400"/>
              </a:lnSpc>
              <a:buFont typeface="Arial"/>
              <a:buNone/>
              <a:defRPr sz="4400">
                <a:solidFill>
                  <a:srgbClr val="FFFFFF"/>
                </a:solidFill>
              </a:defRPr>
            </a:lvl1pPr>
          </a:lstStyle>
          <a:p>
            <a:r>
              <a:rPr lang="en-GB" dirty="0" smtClean="0"/>
              <a:t>Click to edit Master Title style</a:t>
            </a:r>
            <a:endParaRPr lang="en-US" dirty="0"/>
          </a:p>
        </p:txBody>
      </p:sp>
      <p:sp>
        <p:nvSpPr>
          <p:cNvPr id="8" name="Subtitle 2"/>
          <p:cNvSpPr>
            <a:spLocks noGrp="1"/>
          </p:cNvSpPr>
          <p:nvPr>
            <p:ph type="subTitle" idx="1"/>
          </p:nvPr>
        </p:nvSpPr>
        <p:spPr>
          <a:xfrm>
            <a:off x="457199" y="4806949"/>
            <a:ext cx="4594227" cy="1368425"/>
          </a:xfrm>
        </p:spPr>
        <p:txBody>
          <a:bodyPr lIns="0" tIns="0" rIns="0" bIns="0">
            <a:noAutofit/>
          </a:bodyPr>
          <a:lstStyle>
            <a:lvl1pPr marL="0" indent="0" algn="l">
              <a:buFont typeface="Aria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1" name="Pictur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12365" y="6467574"/>
            <a:ext cx="2277610" cy="188729"/>
          </a:xfrm>
          <a:prstGeom prst="rect">
            <a:avLst/>
          </a:prstGeom>
        </p:spPr>
      </p:pic>
      <p:pic>
        <p:nvPicPr>
          <p:cNvPr id="12" name="Picture 1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27288450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slide alternate 1">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 y="1"/>
            <a:ext cx="9143998" cy="6857999"/>
          </a:xfrm>
          <a:prstGeom prst="rect">
            <a:avLst/>
          </a:prstGeom>
        </p:spPr>
      </p:pic>
      <p:sp>
        <p:nvSpPr>
          <p:cNvPr id="5" name="Slide Number Placeholder 4"/>
          <p:cNvSpPr>
            <a:spLocks noGrp="1"/>
          </p:cNvSpPr>
          <p:nvPr>
            <p:ph type="sldNum" sz="quarter" idx="12"/>
          </p:nvPr>
        </p:nvSpPr>
        <p:spPr/>
        <p:txBody>
          <a:bodyPr/>
          <a:lstStyle/>
          <a:p>
            <a:fld id="{8FCA870C-BE35-7D4F-A773-7E7FAFBE862C}" type="slidenum">
              <a:rPr lang="en-US" smtClean="0"/>
              <a:pPr/>
              <a:t>‹#›</a:t>
            </a:fld>
            <a:endParaRPr lang="en-US" dirty="0"/>
          </a:p>
        </p:txBody>
      </p:sp>
      <p:sp>
        <p:nvSpPr>
          <p:cNvPr id="7" name="Title 1"/>
          <p:cNvSpPr>
            <a:spLocks noGrp="1"/>
          </p:cNvSpPr>
          <p:nvPr>
            <p:ph type="title" hasCustomPrompt="1"/>
          </p:nvPr>
        </p:nvSpPr>
        <p:spPr>
          <a:xfrm>
            <a:off x="457201" y="3429000"/>
            <a:ext cx="4594224" cy="1341469"/>
          </a:xfrm>
          <a:prstGeom prst="rect">
            <a:avLst/>
          </a:prstGeom>
        </p:spPr>
        <p:txBody>
          <a:bodyPr lIns="0" tIns="0" rIns="0" bIns="0" anchor="t">
            <a:noAutofit/>
          </a:bodyPr>
          <a:lstStyle>
            <a:lvl1pPr algn="l">
              <a:lnSpc>
                <a:spcPts val="4400"/>
              </a:lnSpc>
              <a:defRPr sz="4400" b="1" cap="none">
                <a:solidFill>
                  <a:srgbClr val="FFFFFF"/>
                </a:solidFill>
              </a:defRPr>
            </a:lvl1pPr>
          </a:lstStyle>
          <a:p>
            <a:r>
              <a:rPr lang="en-GB" dirty="0" smtClean="0"/>
              <a:t>Click to edit Divider title style</a:t>
            </a:r>
            <a:endParaRPr lang="en-US" dirty="0"/>
          </a:p>
        </p:txBody>
      </p:sp>
      <p:sp>
        <p:nvSpPr>
          <p:cNvPr id="8" name="Text Placeholder 2"/>
          <p:cNvSpPr>
            <a:spLocks noGrp="1"/>
          </p:cNvSpPr>
          <p:nvPr>
            <p:ph type="body" idx="1"/>
          </p:nvPr>
        </p:nvSpPr>
        <p:spPr>
          <a:xfrm>
            <a:off x="457201" y="4806950"/>
            <a:ext cx="4594224" cy="1368425"/>
          </a:xfrm>
        </p:spPr>
        <p:txBody>
          <a:bodyPr lIns="0" tIns="0" rIns="0" bIns="0" anchor="t">
            <a:noAutofit/>
          </a:bodyPr>
          <a:lstStyle>
            <a:lvl1pPr marL="0" indent="0">
              <a:buNone/>
              <a:defRPr sz="18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1879031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Divider slide alternate 1a">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4718"/>
            <a:ext cx="9143998" cy="6857999"/>
          </a:xfrm>
          <a:prstGeom prst="rect">
            <a:avLst/>
          </a:prstGeom>
        </p:spPr>
      </p:pic>
      <p:sp>
        <p:nvSpPr>
          <p:cNvPr id="2" name="Title 1"/>
          <p:cNvSpPr>
            <a:spLocks noGrp="1"/>
          </p:cNvSpPr>
          <p:nvPr>
            <p:ph type="title" hasCustomPrompt="1"/>
          </p:nvPr>
        </p:nvSpPr>
        <p:spPr>
          <a:xfrm>
            <a:off x="457201" y="3428999"/>
            <a:ext cx="4594224" cy="1341470"/>
          </a:xfrm>
          <a:prstGeom prst="rect">
            <a:avLst/>
          </a:prstGeom>
        </p:spPr>
        <p:txBody>
          <a:bodyPr lIns="0" tIns="0" rIns="0" bIns="0" anchor="t">
            <a:noAutofit/>
          </a:bodyPr>
          <a:lstStyle>
            <a:lvl1pPr algn="l">
              <a:lnSpc>
                <a:spcPts val="4400"/>
              </a:lnSpc>
              <a:defRPr sz="4400" b="1" cap="none">
                <a:solidFill>
                  <a:srgbClr val="FFFFFF"/>
                </a:solidFill>
              </a:defRPr>
            </a:lvl1pPr>
          </a:lstStyle>
          <a:p>
            <a:r>
              <a:rPr lang="en-GB" dirty="0" smtClean="0"/>
              <a:t>Click to edit Divider title style</a:t>
            </a:r>
            <a:endParaRPr lang="en-US" dirty="0"/>
          </a:p>
        </p:txBody>
      </p:sp>
      <p:sp>
        <p:nvSpPr>
          <p:cNvPr id="3" name="Text Placeholder 2"/>
          <p:cNvSpPr>
            <a:spLocks noGrp="1"/>
          </p:cNvSpPr>
          <p:nvPr>
            <p:ph type="body" idx="1"/>
          </p:nvPr>
        </p:nvSpPr>
        <p:spPr>
          <a:xfrm>
            <a:off x="457201" y="4806950"/>
            <a:ext cx="4594224" cy="1368425"/>
          </a:xfrm>
        </p:spPr>
        <p:txBody>
          <a:bodyPr lIns="0" tIns="0" rIns="0" bIns="0" anchor="t">
            <a:noAutofit/>
          </a:bodyPr>
          <a:lstStyle>
            <a:lvl1pPr marL="0" indent="0">
              <a:buNone/>
              <a:defRPr sz="18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14399" y="431567"/>
            <a:ext cx="572400" cy="894375"/>
          </a:xfrm>
          <a:prstGeom prst="rect">
            <a:avLst/>
          </a:prstGeom>
        </p:spPr>
      </p:pic>
      <p:sp>
        <p:nvSpPr>
          <p:cNvPr id="13" name="Slide Number Placeholder 5"/>
          <p:cNvSpPr>
            <a:spLocks noGrp="1"/>
          </p:cNvSpPr>
          <p:nvPr>
            <p:ph type="sldNum" sz="quarter" idx="4"/>
          </p:nvPr>
        </p:nvSpPr>
        <p:spPr>
          <a:xfrm>
            <a:off x="8143600" y="6460830"/>
            <a:ext cx="543199" cy="180000"/>
          </a:xfrm>
          <a:prstGeom prst="rect">
            <a:avLst/>
          </a:prstGeom>
        </p:spPr>
        <p:txBody>
          <a:bodyPr vert="horz" lIns="0" tIns="0" rIns="0" bIns="0" rtlCol="0" anchor="b" anchorCtr="0"/>
          <a:lstStyle>
            <a:lvl1pPr algn="r">
              <a:defRPr sz="1000">
                <a:solidFill>
                  <a:schemeClr val="bg1"/>
                </a:solidFill>
              </a:defRPr>
            </a:lvl1pPr>
          </a:lstStyle>
          <a:p>
            <a:fld id="{8FCA870C-BE35-7D4F-A773-7E7FAFBE862C}" type="slidenum">
              <a:rPr lang="en-US" smtClean="0"/>
              <a:pPr/>
              <a:t>‹#›</a:t>
            </a:fld>
            <a:endParaRPr lang="en-US" dirty="0"/>
          </a:p>
        </p:txBody>
      </p:sp>
      <p:pic>
        <p:nvPicPr>
          <p:cNvPr id="12" name="Picture 11"/>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01965" y="338138"/>
            <a:ext cx="579621" cy="895350"/>
          </a:xfrm>
          <a:prstGeom prst="rect">
            <a:avLst/>
          </a:prstGeom>
        </p:spPr>
      </p:pic>
      <p:sp>
        <p:nvSpPr>
          <p:cNvPr id="14"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spTree>
    <p:extLst>
      <p:ext uri="{BB962C8B-B14F-4D97-AF65-F5344CB8AC3E}">
        <p14:creationId xmlns:p14="http://schemas.microsoft.com/office/powerpoint/2010/main" val="21353587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aphic background 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b="4805"/>
          <a:stretch/>
        </p:blipFill>
        <p:spPr>
          <a:xfrm>
            <a:off x="0" y="329520"/>
            <a:ext cx="9144000" cy="6528480"/>
          </a:xfrm>
          <a:prstGeom prst="rect">
            <a:avLst/>
          </a:prstGeom>
        </p:spPr>
      </p:pic>
      <p:sp>
        <p:nvSpPr>
          <p:cNvPr id="16" name="Slide Number Placeholder 5"/>
          <p:cNvSpPr>
            <a:spLocks noGrp="1"/>
          </p:cNvSpPr>
          <p:nvPr>
            <p:ph type="sldNum" sz="quarter" idx="4"/>
          </p:nvPr>
        </p:nvSpPr>
        <p:spPr>
          <a:xfrm>
            <a:off x="8143600" y="6460830"/>
            <a:ext cx="543199" cy="180000"/>
          </a:xfrm>
          <a:prstGeom prst="rect">
            <a:avLst/>
          </a:prstGeom>
        </p:spPr>
        <p:txBody>
          <a:bodyPr vert="horz" lIns="0" tIns="0" rIns="0" bIns="0" rtlCol="0" anchor="b" anchorCtr="0"/>
          <a:lstStyle>
            <a:lvl1pPr algn="r">
              <a:defRPr sz="1000">
                <a:solidFill>
                  <a:schemeClr val="bg1"/>
                </a:solidFill>
              </a:defRPr>
            </a:lvl1pPr>
          </a:lstStyle>
          <a:p>
            <a:fld id="{8FCA870C-BE35-7D4F-A773-7E7FAFBE862C}" type="slidenum">
              <a:rPr lang="en-US" smtClean="0"/>
              <a:pPr/>
              <a:t>‹#›</a:t>
            </a:fld>
            <a:endParaRPr lang="en-US" dirty="0"/>
          </a:p>
        </p:txBody>
      </p:sp>
      <p:sp>
        <p:nvSpPr>
          <p:cNvPr id="8"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
        <p:nvSpPr>
          <p:cNvPr id="10"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37517629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alternate 2">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56369"/>
            <a:ext cx="8680451" cy="6510337"/>
          </a:xfrm>
          <a:prstGeom prst="rect">
            <a:avLst/>
          </a:prstGeom>
        </p:spPr>
      </p:pic>
      <p:sp>
        <p:nvSpPr>
          <p:cNvPr id="7" name="Title 1"/>
          <p:cNvSpPr>
            <a:spLocks noGrp="1"/>
          </p:cNvSpPr>
          <p:nvPr>
            <p:ph type="ctrTitle" hasCustomPrompt="1"/>
          </p:nvPr>
        </p:nvSpPr>
        <p:spPr>
          <a:xfrm>
            <a:off x="457200" y="3429001"/>
            <a:ext cx="4594226" cy="1340282"/>
          </a:xfrm>
          <a:prstGeom prst="rect">
            <a:avLst/>
          </a:prstGeom>
        </p:spPr>
        <p:txBody>
          <a:bodyPr lIns="0" tIns="0" rIns="0" bIns="0" anchor="t">
            <a:noAutofit/>
          </a:bodyPr>
          <a:lstStyle>
            <a:lvl1pPr marL="0" indent="0" algn="l">
              <a:lnSpc>
                <a:spcPts val="4400"/>
              </a:lnSpc>
              <a:buFont typeface="Arial"/>
              <a:buNone/>
              <a:defRPr sz="4400">
                <a:solidFill>
                  <a:srgbClr val="FFFFFF"/>
                </a:solidFill>
              </a:defRPr>
            </a:lvl1pPr>
          </a:lstStyle>
          <a:p>
            <a:r>
              <a:rPr lang="en-GB" dirty="0" smtClean="0"/>
              <a:t>Click to edit Master Title style</a:t>
            </a:r>
            <a:endParaRPr lang="en-US" dirty="0"/>
          </a:p>
        </p:txBody>
      </p:sp>
      <p:sp>
        <p:nvSpPr>
          <p:cNvPr id="8" name="Subtitle 2"/>
          <p:cNvSpPr>
            <a:spLocks noGrp="1"/>
          </p:cNvSpPr>
          <p:nvPr>
            <p:ph type="subTitle" idx="1"/>
          </p:nvPr>
        </p:nvSpPr>
        <p:spPr>
          <a:xfrm>
            <a:off x="457199" y="4806949"/>
            <a:ext cx="4594227" cy="1368425"/>
          </a:xfrm>
        </p:spPr>
        <p:txBody>
          <a:bodyPr lIns="0" tIns="0" rIns="0" bIns="0">
            <a:noAutofit/>
          </a:bodyPr>
          <a:lstStyle>
            <a:lvl1pPr marL="0" indent="0" algn="l">
              <a:buFont typeface="Aria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1"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12365" y="6467574"/>
            <a:ext cx="2277610" cy="188729"/>
          </a:xfrm>
          <a:prstGeom prst="rect">
            <a:avLst/>
          </a:prstGeom>
        </p:spPr>
      </p:pic>
      <p:pic>
        <p:nvPicPr>
          <p:cNvPr id="13" name="Pictur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36778751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slide alternate 2">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2"/>
            <a:ext cx="9143998" cy="6857998"/>
          </a:xfrm>
          <a:prstGeom prst="rect">
            <a:avLst/>
          </a:prstGeom>
        </p:spPr>
      </p:pic>
      <p:sp>
        <p:nvSpPr>
          <p:cNvPr id="5" name="Slide Number Placeholder 4"/>
          <p:cNvSpPr>
            <a:spLocks noGrp="1"/>
          </p:cNvSpPr>
          <p:nvPr>
            <p:ph type="sldNum" sz="quarter" idx="12"/>
          </p:nvPr>
        </p:nvSpPr>
        <p:spPr/>
        <p:txBody>
          <a:bodyPr/>
          <a:lstStyle/>
          <a:p>
            <a:fld id="{8FCA870C-BE35-7D4F-A773-7E7FAFBE862C}" type="slidenum">
              <a:rPr lang="en-US" smtClean="0"/>
              <a:pPr/>
              <a:t>‹#›</a:t>
            </a:fld>
            <a:endParaRPr lang="en-US" dirty="0"/>
          </a:p>
        </p:txBody>
      </p:sp>
      <p:sp>
        <p:nvSpPr>
          <p:cNvPr id="7" name="Title 1"/>
          <p:cNvSpPr>
            <a:spLocks noGrp="1"/>
          </p:cNvSpPr>
          <p:nvPr>
            <p:ph type="title" hasCustomPrompt="1"/>
          </p:nvPr>
        </p:nvSpPr>
        <p:spPr>
          <a:xfrm>
            <a:off x="457201" y="3429000"/>
            <a:ext cx="4594224" cy="1341469"/>
          </a:xfrm>
          <a:prstGeom prst="rect">
            <a:avLst/>
          </a:prstGeom>
        </p:spPr>
        <p:txBody>
          <a:bodyPr lIns="0" tIns="0" rIns="0" bIns="0" anchor="t">
            <a:noAutofit/>
          </a:bodyPr>
          <a:lstStyle>
            <a:lvl1pPr algn="l">
              <a:lnSpc>
                <a:spcPts val="4400"/>
              </a:lnSpc>
              <a:defRPr sz="4400" b="1" cap="none">
                <a:solidFill>
                  <a:srgbClr val="FFFFFF"/>
                </a:solidFill>
              </a:defRPr>
            </a:lvl1pPr>
          </a:lstStyle>
          <a:p>
            <a:r>
              <a:rPr lang="en-GB" dirty="0" smtClean="0"/>
              <a:t>Click to edit Divider title style</a:t>
            </a:r>
            <a:endParaRPr lang="en-US" dirty="0"/>
          </a:p>
        </p:txBody>
      </p:sp>
      <p:sp>
        <p:nvSpPr>
          <p:cNvPr id="8" name="Text Placeholder 2"/>
          <p:cNvSpPr>
            <a:spLocks noGrp="1"/>
          </p:cNvSpPr>
          <p:nvPr>
            <p:ph type="body" idx="1"/>
          </p:nvPr>
        </p:nvSpPr>
        <p:spPr>
          <a:xfrm>
            <a:off x="457201" y="4806950"/>
            <a:ext cx="4594224" cy="1368425"/>
          </a:xfrm>
        </p:spPr>
        <p:txBody>
          <a:bodyPr lIns="0" tIns="0" rIns="0" bIns="0" anchor="t">
            <a:noAutofit/>
          </a:bodyPr>
          <a:lstStyle>
            <a:lvl1pPr marL="0" indent="0">
              <a:buNone/>
              <a:defRPr sz="18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27096608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phic background 3">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b="3123"/>
          <a:stretch/>
        </p:blipFill>
        <p:spPr>
          <a:xfrm>
            <a:off x="0" y="214188"/>
            <a:ext cx="9144000" cy="6643812"/>
          </a:xfrm>
          <a:prstGeom prst="rect">
            <a:avLst/>
          </a:prstGeom>
        </p:spPr>
      </p:pic>
      <p:sp>
        <p:nvSpPr>
          <p:cNvPr id="16" name="Slide Number Placeholder 5"/>
          <p:cNvSpPr>
            <a:spLocks noGrp="1"/>
          </p:cNvSpPr>
          <p:nvPr>
            <p:ph type="sldNum" sz="quarter" idx="4"/>
          </p:nvPr>
        </p:nvSpPr>
        <p:spPr>
          <a:xfrm>
            <a:off x="8143600" y="6460830"/>
            <a:ext cx="543199" cy="180000"/>
          </a:xfrm>
          <a:prstGeom prst="rect">
            <a:avLst/>
          </a:prstGeom>
        </p:spPr>
        <p:txBody>
          <a:bodyPr vert="horz" lIns="0" tIns="0" rIns="0" bIns="0" rtlCol="0" anchor="b" anchorCtr="0"/>
          <a:lstStyle>
            <a:lvl1pPr algn="r">
              <a:defRPr sz="1000">
                <a:solidFill>
                  <a:schemeClr val="bg1"/>
                </a:solidFill>
              </a:defRPr>
            </a:lvl1pPr>
          </a:lstStyle>
          <a:p>
            <a:fld id="{8FCA870C-BE35-7D4F-A773-7E7FAFBE862C}" type="slidenum">
              <a:rPr lang="en-US" smtClean="0"/>
              <a:pPr/>
              <a:t>‹#›</a:t>
            </a:fld>
            <a:endParaRPr lang="en-US" dirty="0"/>
          </a:p>
        </p:txBody>
      </p:sp>
      <p:sp>
        <p:nvSpPr>
          <p:cNvPr id="8"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31391312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alternate 3">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6407"/>
            <a:ext cx="9165323" cy="6873991"/>
          </a:xfrm>
          <a:prstGeom prst="rect">
            <a:avLst/>
          </a:prstGeom>
        </p:spPr>
      </p:pic>
      <p:sp>
        <p:nvSpPr>
          <p:cNvPr id="8" name="Subtitle 2"/>
          <p:cNvSpPr>
            <a:spLocks noGrp="1"/>
          </p:cNvSpPr>
          <p:nvPr>
            <p:ph type="subTitle" idx="1"/>
          </p:nvPr>
        </p:nvSpPr>
        <p:spPr>
          <a:xfrm>
            <a:off x="457200" y="4806950"/>
            <a:ext cx="4594226" cy="1368425"/>
          </a:xfrm>
        </p:spPr>
        <p:txBody>
          <a:bodyPr lIns="0" tIns="0" rIns="0" bIns="0">
            <a:noAutofit/>
          </a:bodyPr>
          <a:lstStyle>
            <a:lvl1pPr marL="0" indent="0" algn="l">
              <a:buFont typeface="Arial"/>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Title 1"/>
          <p:cNvSpPr>
            <a:spLocks noGrp="1"/>
          </p:cNvSpPr>
          <p:nvPr>
            <p:ph type="ctrTitle" hasCustomPrompt="1"/>
          </p:nvPr>
        </p:nvSpPr>
        <p:spPr>
          <a:xfrm>
            <a:off x="457198" y="3429000"/>
            <a:ext cx="4594227" cy="1343359"/>
          </a:xfrm>
          <a:prstGeom prst="rect">
            <a:avLst/>
          </a:prstGeom>
        </p:spPr>
        <p:txBody>
          <a:bodyPr lIns="0" tIns="0" rIns="0" bIns="0" anchor="t">
            <a:noAutofit/>
          </a:bodyPr>
          <a:lstStyle>
            <a:lvl1pPr marL="0" indent="0" algn="l">
              <a:lnSpc>
                <a:spcPts val="4400"/>
              </a:lnSpc>
              <a:buFont typeface="Arial"/>
              <a:buNone/>
              <a:defRPr sz="4400">
                <a:solidFill>
                  <a:schemeClr val="tx2"/>
                </a:solidFill>
              </a:defRPr>
            </a:lvl1pPr>
          </a:lstStyle>
          <a:p>
            <a:r>
              <a:rPr lang="en-GB" dirty="0" smtClean="0"/>
              <a:t>Click to edit Master Title style</a:t>
            </a:r>
            <a:endParaRPr lang="en-US" dirty="0"/>
          </a:p>
        </p:txBody>
      </p:sp>
      <p:pic>
        <p:nvPicPr>
          <p:cNvPr id="10" name="Picture 9"/>
          <p:cNvPicPr>
            <a:picLocks noChangeAspect="1"/>
          </p:cNvPicPr>
          <p:nvPr userDrawn="1"/>
        </p:nvPicPr>
        <p:blipFill rotWithShape="1">
          <a:blip r:embed="rId3" cstate="email">
            <a:extLst>
              <a:ext uri="{28A0092B-C50C-407E-A947-70E740481C1C}">
                <a14:useLocalDpi xmlns:a14="http://schemas.microsoft.com/office/drawing/2010/main"/>
              </a:ext>
            </a:extLst>
          </a:blip>
          <a:srcRect t="-12610"/>
          <a:stretch/>
        </p:blipFill>
        <p:spPr>
          <a:xfrm>
            <a:off x="8106010" y="226504"/>
            <a:ext cx="572400" cy="1007160"/>
          </a:xfrm>
          <a:prstGeom prst="rect">
            <a:avLst/>
          </a:prstGeom>
        </p:spPr>
      </p:pic>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2" name="Picture 1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12365" y="6467574"/>
            <a:ext cx="2277610" cy="188729"/>
          </a:xfrm>
          <a:prstGeom prst="rect">
            <a:avLst/>
          </a:prstGeom>
        </p:spPr>
      </p:pic>
    </p:spTree>
    <p:extLst>
      <p:ext uri="{BB962C8B-B14F-4D97-AF65-F5344CB8AC3E}">
        <p14:creationId xmlns:p14="http://schemas.microsoft.com/office/powerpoint/2010/main" val="10472151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slide alternate 3">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Slide Number Placeholder 4"/>
          <p:cNvSpPr>
            <a:spLocks noGrp="1"/>
          </p:cNvSpPr>
          <p:nvPr>
            <p:ph type="sldNum" sz="quarter" idx="12"/>
          </p:nvPr>
        </p:nvSpPr>
        <p:spPr/>
        <p:txBody>
          <a:bodyPr/>
          <a:lstStyle/>
          <a:p>
            <a:fld id="{8FCA870C-BE35-7D4F-A773-7E7FAFBE862C}" type="slidenum">
              <a:rPr lang="en-US" smtClean="0"/>
              <a:pPr/>
              <a:t>‹#›</a:t>
            </a:fld>
            <a:endParaRPr lang="en-US" dirty="0"/>
          </a:p>
        </p:txBody>
      </p:sp>
      <p:sp>
        <p:nvSpPr>
          <p:cNvPr id="7" name="Title 1"/>
          <p:cNvSpPr>
            <a:spLocks noGrp="1"/>
          </p:cNvSpPr>
          <p:nvPr>
            <p:ph type="title" hasCustomPrompt="1"/>
          </p:nvPr>
        </p:nvSpPr>
        <p:spPr>
          <a:xfrm>
            <a:off x="457201" y="3429000"/>
            <a:ext cx="4594224" cy="1341469"/>
          </a:xfrm>
          <a:prstGeom prst="rect">
            <a:avLst/>
          </a:prstGeom>
        </p:spPr>
        <p:txBody>
          <a:bodyPr lIns="0" tIns="0" rIns="0" bIns="0" anchor="t">
            <a:noAutofit/>
          </a:bodyPr>
          <a:lstStyle>
            <a:lvl1pPr algn="l">
              <a:lnSpc>
                <a:spcPts val="4400"/>
              </a:lnSpc>
              <a:defRPr sz="4400" b="1" cap="none">
                <a:solidFill>
                  <a:srgbClr val="FFFFFF"/>
                </a:solidFill>
              </a:defRPr>
            </a:lvl1pPr>
          </a:lstStyle>
          <a:p>
            <a:r>
              <a:rPr lang="en-GB" dirty="0" smtClean="0"/>
              <a:t>Click to edit Divider title style</a:t>
            </a:r>
            <a:endParaRPr lang="en-US" dirty="0"/>
          </a:p>
        </p:txBody>
      </p:sp>
      <p:sp>
        <p:nvSpPr>
          <p:cNvPr id="8" name="Text Placeholder 2"/>
          <p:cNvSpPr>
            <a:spLocks noGrp="1"/>
          </p:cNvSpPr>
          <p:nvPr>
            <p:ph type="body" idx="1"/>
          </p:nvPr>
        </p:nvSpPr>
        <p:spPr>
          <a:xfrm>
            <a:off x="457201" y="4806950"/>
            <a:ext cx="4594224" cy="1368425"/>
          </a:xfrm>
        </p:spPr>
        <p:txBody>
          <a:bodyPr lIns="0" tIns="0" rIns="0" bIns="0" anchor="t">
            <a:noAutofit/>
          </a:bodyPr>
          <a:lstStyle>
            <a:lvl1pPr marL="0" indent="0">
              <a:buNone/>
              <a:defRPr sz="18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1"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42149676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ic background 4">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b="3123"/>
          <a:stretch/>
        </p:blipFill>
        <p:spPr>
          <a:xfrm>
            <a:off x="0" y="214188"/>
            <a:ext cx="9144000" cy="6643812"/>
          </a:xfrm>
          <a:prstGeom prst="rect">
            <a:avLst/>
          </a:prstGeom>
        </p:spPr>
      </p:pic>
      <p:sp>
        <p:nvSpPr>
          <p:cNvPr id="16" name="Slide Number Placeholder 5"/>
          <p:cNvSpPr>
            <a:spLocks noGrp="1"/>
          </p:cNvSpPr>
          <p:nvPr>
            <p:ph type="sldNum" sz="quarter" idx="4"/>
          </p:nvPr>
        </p:nvSpPr>
        <p:spPr>
          <a:xfrm>
            <a:off x="8143600" y="6460830"/>
            <a:ext cx="543199" cy="180000"/>
          </a:xfrm>
          <a:prstGeom prst="rect">
            <a:avLst/>
          </a:prstGeom>
        </p:spPr>
        <p:txBody>
          <a:bodyPr vert="horz" lIns="0" tIns="0" rIns="0" bIns="0" rtlCol="0" anchor="b" anchorCtr="0"/>
          <a:lstStyle>
            <a:lvl1pPr algn="r">
              <a:defRPr sz="1000">
                <a:solidFill>
                  <a:schemeClr val="bg1"/>
                </a:solidFill>
              </a:defRPr>
            </a:lvl1pPr>
          </a:lstStyle>
          <a:p>
            <a:fld id="{8FCA870C-BE35-7D4F-A773-7E7FAFBE862C}" type="slidenum">
              <a:rPr lang="en-US" smtClean="0"/>
              <a:pPr/>
              <a:t>‹#›</a:t>
            </a:fld>
            <a:endParaRPr lang="en-US" dirty="0"/>
          </a:p>
        </p:txBody>
      </p:sp>
      <p:sp>
        <p:nvSpPr>
          <p:cNvPr id="8"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37517629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alternate 4">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l="34699" b="23448"/>
          <a:stretch/>
        </p:blipFill>
        <p:spPr>
          <a:xfrm>
            <a:off x="3676649" y="1"/>
            <a:ext cx="5467349" cy="4806949"/>
          </a:xfrm>
          <a:prstGeom prst="rect">
            <a:avLst/>
          </a:prstGeom>
        </p:spPr>
      </p:pic>
      <p:sp>
        <p:nvSpPr>
          <p:cNvPr id="8" name="Subtitle 2"/>
          <p:cNvSpPr>
            <a:spLocks noGrp="1"/>
          </p:cNvSpPr>
          <p:nvPr>
            <p:ph type="subTitle" idx="1"/>
          </p:nvPr>
        </p:nvSpPr>
        <p:spPr>
          <a:xfrm>
            <a:off x="457200" y="4806950"/>
            <a:ext cx="4594226" cy="1368425"/>
          </a:xfrm>
        </p:spPr>
        <p:txBody>
          <a:bodyPr lIns="0" tIns="0" rIns="0" bIns="0">
            <a:noAutofit/>
          </a:bodyPr>
          <a:lstStyle>
            <a:lvl1pPr marL="0" indent="0" algn="l">
              <a:buFont typeface="Arial"/>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Title 1"/>
          <p:cNvSpPr>
            <a:spLocks noGrp="1"/>
          </p:cNvSpPr>
          <p:nvPr>
            <p:ph type="ctrTitle" hasCustomPrompt="1"/>
          </p:nvPr>
        </p:nvSpPr>
        <p:spPr>
          <a:xfrm>
            <a:off x="457198" y="3429000"/>
            <a:ext cx="4594227" cy="1343359"/>
          </a:xfrm>
          <a:prstGeom prst="rect">
            <a:avLst/>
          </a:prstGeom>
        </p:spPr>
        <p:txBody>
          <a:bodyPr lIns="0" tIns="0" rIns="0" bIns="0" anchor="t">
            <a:noAutofit/>
          </a:bodyPr>
          <a:lstStyle>
            <a:lvl1pPr marL="0" indent="0" algn="l">
              <a:lnSpc>
                <a:spcPts val="4400"/>
              </a:lnSpc>
              <a:buFont typeface="Arial"/>
              <a:buNone/>
              <a:defRPr sz="4400">
                <a:solidFill>
                  <a:schemeClr val="tx2"/>
                </a:solidFill>
              </a:defRPr>
            </a:lvl1pPr>
          </a:lstStyle>
          <a:p>
            <a:r>
              <a:rPr lang="en-GB" dirty="0" smtClean="0"/>
              <a:t>Click to edit Master Title style</a:t>
            </a:r>
            <a:endParaRPr lang="en-US" dirty="0"/>
          </a:p>
        </p:txBody>
      </p:sp>
      <p:pic>
        <p:nvPicPr>
          <p:cNvPr id="10" name="Picture 9"/>
          <p:cNvPicPr>
            <a:picLocks noChangeAspect="1"/>
          </p:cNvPicPr>
          <p:nvPr userDrawn="1"/>
        </p:nvPicPr>
        <p:blipFill rotWithShape="1">
          <a:blip r:embed="rId3" cstate="email">
            <a:extLst>
              <a:ext uri="{28A0092B-C50C-407E-A947-70E740481C1C}">
                <a14:useLocalDpi xmlns:a14="http://schemas.microsoft.com/office/drawing/2010/main"/>
              </a:ext>
            </a:extLst>
          </a:blip>
          <a:srcRect t="-12610"/>
          <a:stretch/>
        </p:blipFill>
        <p:spPr>
          <a:xfrm>
            <a:off x="8106010" y="226504"/>
            <a:ext cx="572400" cy="1007160"/>
          </a:xfrm>
          <a:prstGeom prst="rect">
            <a:avLst/>
          </a:prstGeom>
        </p:spPr>
      </p:pic>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4" name="Picture 13"/>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12365" y="6467574"/>
            <a:ext cx="2277610" cy="188729"/>
          </a:xfrm>
          <a:prstGeom prst="rect">
            <a:avLst/>
          </a:prstGeom>
        </p:spPr>
      </p:pic>
    </p:spTree>
    <p:extLst>
      <p:ext uri="{BB962C8B-B14F-4D97-AF65-F5344CB8AC3E}">
        <p14:creationId xmlns:p14="http://schemas.microsoft.com/office/powerpoint/2010/main" val="14534739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slide alternate 4">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screen">
            <a:extLst>
              <a:ext uri="{28A0092B-C50C-407E-A947-70E740481C1C}">
                <a14:useLocalDpi xmlns:a14="http://schemas.microsoft.com/office/drawing/2010/main"/>
              </a:ext>
            </a:extLst>
          </a:blip>
          <a:srcRect l="1563" t="2170"/>
          <a:stretch/>
        </p:blipFill>
        <p:spPr>
          <a:xfrm>
            <a:off x="-8626" y="0"/>
            <a:ext cx="9217152" cy="6870191"/>
          </a:xfrm>
          <a:prstGeom prst="rect">
            <a:avLst/>
          </a:prstGeom>
        </p:spPr>
      </p:pic>
      <p:sp>
        <p:nvSpPr>
          <p:cNvPr id="5" name="Slide Number Placeholder 4"/>
          <p:cNvSpPr>
            <a:spLocks noGrp="1"/>
          </p:cNvSpPr>
          <p:nvPr>
            <p:ph type="sldNum" sz="quarter" idx="12"/>
          </p:nvPr>
        </p:nvSpPr>
        <p:spPr/>
        <p:txBody>
          <a:bodyPr/>
          <a:lstStyle/>
          <a:p>
            <a:fld id="{8FCA870C-BE35-7D4F-A773-7E7FAFBE862C}" type="slidenum">
              <a:rPr lang="en-US" smtClean="0"/>
              <a:pPr/>
              <a:t>‹#›</a:t>
            </a:fld>
            <a:endParaRPr lang="en-US" dirty="0"/>
          </a:p>
        </p:txBody>
      </p:sp>
      <p:sp>
        <p:nvSpPr>
          <p:cNvPr id="7" name="Title 1"/>
          <p:cNvSpPr>
            <a:spLocks noGrp="1"/>
          </p:cNvSpPr>
          <p:nvPr>
            <p:ph type="title" hasCustomPrompt="1"/>
          </p:nvPr>
        </p:nvSpPr>
        <p:spPr>
          <a:xfrm>
            <a:off x="457201" y="3429000"/>
            <a:ext cx="4753056" cy="1341469"/>
          </a:xfrm>
          <a:prstGeom prst="rect">
            <a:avLst/>
          </a:prstGeom>
        </p:spPr>
        <p:txBody>
          <a:bodyPr lIns="0" tIns="0" rIns="0" bIns="0" anchor="t">
            <a:noAutofit/>
          </a:bodyPr>
          <a:lstStyle>
            <a:lvl1pPr algn="l">
              <a:lnSpc>
                <a:spcPts val="4400"/>
              </a:lnSpc>
              <a:defRPr sz="4400" b="1" cap="none">
                <a:solidFill>
                  <a:srgbClr val="FFFFFF"/>
                </a:solidFill>
              </a:defRPr>
            </a:lvl1pPr>
          </a:lstStyle>
          <a:p>
            <a:r>
              <a:rPr lang="en-GB" dirty="0" smtClean="0"/>
              <a:t>Click to edit Divider title style</a:t>
            </a:r>
            <a:endParaRPr lang="en-US" dirty="0"/>
          </a:p>
        </p:txBody>
      </p:sp>
      <p:sp>
        <p:nvSpPr>
          <p:cNvPr id="8" name="Text Placeholder 2"/>
          <p:cNvSpPr>
            <a:spLocks noGrp="1"/>
          </p:cNvSpPr>
          <p:nvPr>
            <p:ph type="body" idx="1"/>
          </p:nvPr>
        </p:nvSpPr>
        <p:spPr>
          <a:xfrm>
            <a:off x="457201" y="4806950"/>
            <a:ext cx="4760994" cy="1368425"/>
          </a:xfrm>
        </p:spPr>
        <p:txBody>
          <a:bodyPr lIns="0" tIns="0" rIns="0" bIns="0" anchor="t">
            <a:noAutofit/>
          </a:bodyPr>
          <a:lstStyle>
            <a:lvl1pPr marL="0" indent="0">
              <a:buNone/>
              <a:defRPr sz="18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1"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31181220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aphic background 5">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b="4325"/>
          <a:stretch/>
        </p:blipFill>
        <p:spPr>
          <a:xfrm>
            <a:off x="0" y="296568"/>
            <a:ext cx="9144000" cy="6561432"/>
          </a:xfrm>
          <a:prstGeom prst="rect">
            <a:avLst/>
          </a:prstGeom>
        </p:spPr>
      </p:pic>
      <p:sp>
        <p:nvSpPr>
          <p:cNvPr id="16" name="Slide Number Placeholder 5"/>
          <p:cNvSpPr>
            <a:spLocks noGrp="1"/>
          </p:cNvSpPr>
          <p:nvPr>
            <p:ph type="sldNum" sz="quarter" idx="4"/>
          </p:nvPr>
        </p:nvSpPr>
        <p:spPr>
          <a:xfrm>
            <a:off x="8143600" y="6460830"/>
            <a:ext cx="543199" cy="180000"/>
          </a:xfrm>
          <a:prstGeom prst="rect">
            <a:avLst/>
          </a:prstGeom>
        </p:spPr>
        <p:txBody>
          <a:bodyPr vert="horz" lIns="0" tIns="0" rIns="0" bIns="0" rtlCol="0" anchor="b" anchorCtr="0"/>
          <a:lstStyle>
            <a:lvl1pPr algn="r">
              <a:defRPr sz="1000">
                <a:solidFill>
                  <a:schemeClr val="bg1"/>
                </a:solidFill>
              </a:defRPr>
            </a:lvl1pPr>
          </a:lstStyle>
          <a:p>
            <a:fld id="{8FCA870C-BE35-7D4F-A773-7E7FAFBE862C}" type="slidenum">
              <a:rPr lang="en-US" smtClean="0"/>
              <a:pPr/>
              <a:t>‹#›</a:t>
            </a:fld>
            <a:endParaRPr lang="en-US" dirty="0"/>
          </a:p>
        </p:txBody>
      </p:sp>
      <p:sp>
        <p:nvSpPr>
          <p:cNvPr id="8"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34580960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alternate 5">
    <p:spTree>
      <p:nvGrpSpPr>
        <p:cNvPr id="1" name=""/>
        <p:cNvGrpSpPr/>
        <p:nvPr/>
      </p:nvGrpSpPr>
      <p:grpSpPr>
        <a:xfrm>
          <a:off x="0" y="0"/>
          <a:ext cx="0" cy="0"/>
          <a:chOff x="0" y="0"/>
          <a:chExt cx="0" cy="0"/>
        </a:xfrm>
      </p:grpSpPr>
      <p:pic>
        <p:nvPicPr>
          <p:cNvPr id="13" name="Picture 2" descr="C:\Users\astanton\Desktop\R&amp;D slides.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19508" y="1"/>
            <a:ext cx="8830733" cy="6623050"/>
          </a:xfrm>
          <a:prstGeom prst="rect">
            <a:avLst/>
          </a:prstGeom>
          <a:noFill/>
          <a:extLst>
            <a:ext uri="{909E8E84-426E-40DD-AFC4-6F175D3DCCD1}">
              <a14:hiddenFill xmlns:a14="http://schemas.microsoft.com/office/drawing/2010/main">
                <a:solidFill>
                  <a:srgbClr val="FFFFFF"/>
                </a:solidFill>
              </a14:hiddenFill>
            </a:ext>
          </a:extLst>
        </p:spPr>
      </p:pic>
      <p:sp>
        <p:nvSpPr>
          <p:cNvPr id="8" name="Subtitle 2"/>
          <p:cNvSpPr>
            <a:spLocks noGrp="1"/>
          </p:cNvSpPr>
          <p:nvPr>
            <p:ph type="subTitle" idx="1"/>
          </p:nvPr>
        </p:nvSpPr>
        <p:spPr>
          <a:xfrm>
            <a:off x="457200" y="4806950"/>
            <a:ext cx="4594226" cy="1368425"/>
          </a:xfrm>
        </p:spPr>
        <p:txBody>
          <a:bodyPr lIns="0" tIns="0" rIns="0" bIns="0">
            <a:noAutofit/>
          </a:bodyPr>
          <a:lstStyle>
            <a:lvl1pPr marL="0" indent="0" algn="l">
              <a:buFont typeface="Arial"/>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Title 1"/>
          <p:cNvSpPr>
            <a:spLocks noGrp="1"/>
          </p:cNvSpPr>
          <p:nvPr>
            <p:ph type="ctrTitle" hasCustomPrompt="1"/>
          </p:nvPr>
        </p:nvSpPr>
        <p:spPr>
          <a:xfrm>
            <a:off x="457198" y="3429000"/>
            <a:ext cx="4594227" cy="1343359"/>
          </a:xfrm>
          <a:prstGeom prst="rect">
            <a:avLst/>
          </a:prstGeom>
        </p:spPr>
        <p:txBody>
          <a:bodyPr lIns="0" tIns="0" rIns="0" bIns="0" anchor="t">
            <a:noAutofit/>
          </a:bodyPr>
          <a:lstStyle>
            <a:lvl1pPr marL="0" indent="0" algn="l">
              <a:lnSpc>
                <a:spcPts val="4400"/>
              </a:lnSpc>
              <a:buFont typeface="Arial"/>
              <a:buNone/>
              <a:defRPr sz="4400">
                <a:solidFill>
                  <a:schemeClr val="tx2"/>
                </a:solidFill>
              </a:defRPr>
            </a:lvl1pPr>
          </a:lstStyle>
          <a:p>
            <a:r>
              <a:rPr lang="en-GB" dirty="0" smtClean="0"/>
              <a:t>Click to edit Master Title style</a:t>
            </a:r>
            <a:endParaRPr lang="en-US" dirty="0"/>
          </a:p>
        </p:txBody>
      </p:sp>
      <p:pic>
        <p:nvPicPr>
          <p:cNvPr id="10" name="Picture 9"/>
          <p:cNvPicPr>
            <a:picLocks noChangeAspect="1"/>
          </p:cNvPicPr>
          <p:nvPr userDrawn="1"/>
        </p:nvPicPr>
        <p:blipFill rotWithShape="1">
          <a:blip r:embed="rId3" cstate="email">
            <a:extLst>
              <a:ext uri="{28A0092B-C50C-407E-A947-70E740481C1C}">
                <a14:useLocalDpi xmlns:a14="http://schemas.microsoft.com/office/drawing/2010/main"/>
              </a:ext>
            </a:extLst>
          </a:blip>
          <a:srcRect t="-12610"/>
          <a:stretch/>
        </p:blipFill>
        <p:spPr>
          <a:xfrm>
            <a:off x="8106010" y="226504"/>
            <a:ext cx="572400" cy="1007160"/>
          </a:xfrm>
          <a:prstGeom prst="rect">
            <a:avLst/>
          </a:prstGeom>
        </p:spPr>
      </p:pic>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4" name="Picture 13"/>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12365" y="6467574"/>
            <a:ext cx="2277610" cy="188729"/>
          </a:xfrm>
          <a:prstGeom prst="rect">
            <a:avLst/>
          </a:prstGeom>
        </p:spPr>
      </p:pic>
    </p:spTree>
    <p:extLst>
      <p:ext uri="{BB962C8B-B14F-4D97-AF65-F5344CB8AC3E}">
        <p14:creationId xmlns:p14="http://schemas.microsoft.com/office/powerpoint/2010/main" val="5674662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vider slide alternate 5">
    <p:spTree>
      <p:nvGrpSpPr>
        <p:cNvPr id="1" name=""/>
        <p:cNvGrpSpPr/>
        <p:nvPr/>
      </p:nvGrpSpPr>
      <p:grpSpPr>
        <a:xfrm>
          <a:off x="0" y="0"/>
          <a:ext cx="0" cy="0"/>
          <a:chOff x="0" y="0"/>
          <a:chExt cx="0" cy="0"/>
        </a:xfrm>
      </p:grpSpPr>
      <p:pic>
        <p:nvPicPr>
          <p:cNvPr id="12" name="Picture 2"/>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t="2891" r="2847"/>
          <a:stretch/>
        </p:blipFill>
        <p:spPr bwMode="auto">
          <a:xfrm>
            <a:off x="-3" y="8709"/>
            <a:ext cx="9144004" cy="6854936"/>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8FCA870C-BE35-7D4F-A773-7E7FAFBE862C}" type="slidenum">
              <a:rPr lang="en-US" smtClean="0"/>
              <a:pPr/>
              <a:t>‹#›</a:t>
            </a:fld>
            <a:endParaRPr lang="en-US" dirty="0"/>
          </a:p>
        </p:txBody>
      </p:sp>
      <p:sp>
        <p:nvSpPr>
          <p:cNvPr id="7" name="Title 1"/>
          <p:cNvSpPr>
            <a:spLocks noGrp="1"/>
          </p:cNvSpPr>
          <p:nvPr>
            <p:ph type="title" hasCustomPrompt="1"/>
          </p:nvPr>
        </p:nvSpPr>
        <p:spPr>
          <a:xfrm>
            <a:off x="457201" y="3429000"/>
            <a:ext cx="4753056" cy="1341469"/>
          </a:xfrm>
          <a:prstGeom prst="rect">
            <a:avLst/>
          </a:prstGeom>
        </p:spPr>
        <p:txBody>
          <a:bodyPr lIns="0" tIns="0" rIns="0" bIns="0" anchor="t">
            <a:noAutofit/>
          </a:bodyPr>
          <a:lstStyle>
            <a:lvl1pPr algn="l">
              <a:lnSpc>
                <a:spcPts val="4400"/>
              </a:lnSpc>
              <a:defRPr sz="4400" b="1" cap="none">
                <a:solidFill>
                  <a:srgbClr val="FFFFFF"/>
                </a:solidFill>
              </a:defRPr>
            </a:lvl1pPr>
          </a:lstStyle>
          <a:p>
            <a:r>
              <a:rPr lang="en-GB" dirty="0" smtClean="0"/>
              <a:t>Click to edit Divider title style</a:t>
            </a:r>
            <a:endParaRPr lang="en-US" dirty="0"/>
          </a:p>
        </p:txBody>
      </p:sp>
      <p:sp>
        <p:nvSpPr>
          <p:cNvPr id="8" name="Text Placeholder 2"/>
          <p:cNvSpPr>
            <a:spLocks noGrp="1"/>
          </p:cNvSpPr>
          <p:nvPr>
            <p:ph type="body" idx="1"/>
          </p:nvPr>
        </p:nvSpPr>
        <p:spPr>
          <a:xfrm>
            <a:off x="457201" y="4806950"/>
            <a:ext cx="4760994" cy="1368425"/>
          </a:xfrm>
        </p:spPr>
        <p:txBody>
          <a:bodyPr lIns="0" tIns="0" rIns="0" bIns="0" anchor="t">
            <a:noAutofit/>
          </a:bodyPr>
          <a:lstStyle>
            <a:lvl1pPr marL="0" indent="0">
              <a:buNone/>
              <a:defRPr sz="18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5020868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raphic background 6">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b="4204"/>
          <a:stretch/>
        </p:blipFill>
        <p:spPr>
          <a:xfrm>
            <a:off x="1" y="288331"/>
            <a:ext cx="9144000" cy="6569670"/>
          </a:xfrm>
          <a:prstGeom prst="rect">
            <a:avLst/>
          </a:prstGeom>
        </p:spPr>
      </p:pic>
      <p:sp>
        <p:nvSpPr>
          <p:cNvPr id="16" name="Slide Number Placeholder 5"/>
          <p:cNvSpPr>
            <a:spLocks noGrp="1"/>
          </p:cNvSpPr>
          <p:nvPr>
            <p:ph type="sldNum" sz="quarter" idx="4"/>
          </p:nvPr>
        </p:nvSpPr>
        <p:spPr>
          <a:xfrm>
            <a:off x="8143600" y="6460830"/>
            <a:ext cx="543199" cy="180000"/>
          </a:xfrm>
          <a:prstGeom prst="rect">
            <a:avLst/>
          </a:prstGeom>
        </p:spPr>
        <p:txBody>
          <a:bodyPr vert="horz" lIns="0" tIns="0" rIns="0" bIns="0" rtlCol="0" anchor="b" anchorCtr="0"/>
          <a:lstStyle>
            <a:lvl1pPr algn="r">
              <a:defRPr sz="1000">
                <a:solidFill>
                  <a:schemeClr val="bg1"/>
                </a:solidFill>
              </a:defRPr>
            </a:lvl1pPr>
          </a:lstStyle>
          <a:p>
            <a:fld id="{8FCA870C-BE35-7D4F-A773-7E7FAFBE862C}" type="slidenum">
              <a:rPr lang="en-US" smtClean="0"/>
              <a:pPr/>
              <a:t>‹#›</a:t>
            </a:fld>
            <a:endParaRPr lang="en-US" dirty="0"/>
          </a:p>
        </p:txBody>
      </p:sp>
      <p:sp>
        <p:nvSpPr>
          <p:cNvPr id="8"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41324490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edical title slide_option 1">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a:ext>
            </a:extLst>
          </a:blip>
          <a:srcRect t="857" r="1486"/>
          <a:stretch/>
        </p:blipFill>
        <p:spPr>
          <a:xfrm>
            <a:off x="1235111" y="1"/>
            <a:ext cx="7914906" cy="5974080"/>
          </a:xfrm>
          <a:prstGeom prst="rect">
            <a:avLst/>
          </a:prstGeom>
        </p:spPr>
      </p:pic>
      <p:sp>
        <p:nvSpPr>
          <p:cNvPr id="8" name="Subtitle 2"/>
          <p:cNvSpPr>
            <a:spLocks noGrp="1"/>
          </p:cNvSpPr>
          <p:nvPr>
            <p:ph type="subTitle" idx="1"/>
          </p:nvPr>
        </p:nvSpPr>
        <p:spPr>
          <a:xfrm>
            <a:off x="457200" y="4806950"/>
            <a:ext cx="4594226" cy="1368425"/>
          </a:xfrm>
        </p:spPr>
        <p:txBody>
          <a:bodyPr lIns="0" tIns="0" rIns="0" bIns="0">
            <a:noAutofit/>
          </a:bodyPr>
          <a:lstStyle>
            <a:lvl1pPr marL="0" indent="0" algn="l">
              <a:buFont typeface="Arial"/>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Title 1"/>
          <p:cNvSpPr>
            <a:spLocks noGrp="1"/>
          </p:cNvSpPr>
          <p:nvPr>
            <p:ph type="ctrTitle" hasCustomPrompt="1"/>
          </p:nvPr>
        </p:nvSpPr>
        <p:spPr>
          <a:xfrm>
            <a:off x="457198" y="3429000"/>
            <a:ext cx="4594227" cy="1343359"/>
          </a:xfrm>
          <a:prstGeom prst="rect">
            <a:avLst/>
          </a:prstGeom>
        </p:spPr>
        <p:txBody>
          <a:bodyPr lIns="0" tIns="0" rIns="0" bIns="0" anchor="t">
            <a:noAutofit/>
          </a:bodyPr>
          <a:lstStyle>
            <a:lvl1pPr marL="0" indent="0" algn="l">
              <a:lnSpc>
                <a:spcPts val="4400"/>
              </a:lnSpc>
              <a:buFont typeface="Arial"/>
              <a:buNone/>
              <a:defRPr sz="4400">
                <a:solidFill>
                  <a:schemeClr val="tx2"/>
                </a:solidFill>
              </a:defRPr>
            </a:lvl1pPr>
          </a:lstStyle>
          <a:p>
            <a:r>
              <a:rPr lang="en-GB" dirty="0" smtClean="0"/>
              <a:t>Click to edit Master Title style</a:t>
            </a:r>
            <a:endParaRPr lang="en-US" dirty="0"/>
          </a:p>
        </p:txBody>
      </p:sp>
      <p:pic>
        <p:nvPicPr>
          <p:cNvPr id="10" name="Picture 9"/>
          <p:cNvPicPr>
            <a:picLocks noChangeAspect="1"/>
          </p:cNvPicPr>
          <p:nvPr userDrawn="1"/>
        </p:nvPicPr>
        <p:blipFill rotWithShape="1">
          <a:blip r:embed="rId3" cstate="email">
            <a:extLst>
              <a:ext uri="{28A0092B-C50C-407E-A947-70E740481C1C}">
                <a14:useLocalDpi xmlns:a14="http://schemas.microsoft.com/office/drawing/2010/main"/>
              </a:ext>
            </a:extLst>
          </a:blip>
          <a:srcRect t="-12610"/>
          <a:stretch/>
        </p:blipFill>
        <p:spPr>
          <a:xfrm>
            <a:off x="8106010" y="226504"/>
            <a:ext cx="572400" cy="1007160"/>
          </a:xfrm>
          <a:prstGeom prst="rect">
            <a:avLst/>
          </a:prstGeom>
        </p:spPr>
      </p:pic>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tx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4" name="Picture 13"/>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12365" y="6467574"/>
            <a:ext cx="2277610" cy="188729"/>
          </a:xfrm>
          <a:prstGeom prst="rect">
            <a:avLst/>
          </a:prstGeom>
        </p:spPr>
      </p:pic>
    </p:spTree>
    <p:extLst>
      <p:ext uri="{BB962C8B-B14F-4D97-AF65-F5344CB8AC3E}">
        <p14:creationId xmlns:p14="http://schemas.microsoft.com/office/powerpoint/2010/main" val="13691340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Medical title slide_option 2">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email">
            <a:extLst>
              <a:ext uri="{28A0092B-C50C-407E-A947-70E740481C1C}">
                <a14:useLocalDpi xmlns:a14="http://schemas.microsoft.com/office/drawing/2010/main"/>
              </a:ext>
            </a:extLst>
          </a:blip>
          <a:srcRect l="5471" t="5694" r="45956" b="7976"/>
          <a:stretch/>
        </p:blipFill>
        <p:spPr>
          <a:xfrm rot="5400000">
            <a:off x="1142071" y="-1143925"/>
            <a:ext cx="6859855" cy="9143998"/>
          </a:xfrm>
          <a:prstGeom prst="rect">
            <a:avLst/>
          </a:prstGeom>
        </p:spPr>
      </p:pic>
      <p:sp>
        <p:nvSpPr>
          <p:cNvPr id="7" name="Title 1"/>
          <p:cNvSpPr>
            <a:spLocks noGrp="1"/>
          </p:cNvSpPr>
          <p:nvPr>
            <p:ph type="title" hasCustomPrompt="1"/>
          </p:nvPr>
        </p:nvSpPr>
        <p:spPr>
          <a:xfrm>
            <a:off x="457201" y="3429000"/>
            <a:ext cx="4753056" cy="1341469"/>
          </a:xfrm>
          <a:prstGeom prst="rect">
            <a:avLst/>
          </a:prstGeom>
        </p:spPr>
        <p:txBody>
          <a:bodyPr lIns="0" tIns="0" rIns="0" bIns="0" anchor="t">
            <a:noAutofit/>
          </a:bodyPr>
          <a:lstStyle>
            <a:lvl1pPr algn="l">
              <a:lnSpc>
                <a:spcPts val="4400"/>
              </a:lnSpc>
              <a:defRPr sz="4400" b="1" cap="none">
                <a:solidFill>
                  <a:srgbClr val="FFFFFF"/>
                </a:solidFill>
              </a:defRPr>
            </a:lvl1pPr>
          </a:lstStyle>
          <a:p>
            <a:r>
              <a:rPr lang="en-GB" dirty="0" smtClean="0"/>
              <a:t>Click to edit Master Title style</a:t>
            </a:r>
            <a:endParaRPr lang="en-US" dirty="0"/>
          </a:p>
        </p:txBody>
      </p:sp>
      <p:sp>
        <p:nvSpPr>
          <p:cNvPr id="8" name="Text Placeholder 2"/>
          <p:cNvSpPr>
            <a:spLocks noGrp="1"/>
          </p:cNvSpPr>
          <p:nvPr>
            <p:ph type="body" idx="1"/>
          </p:nvPr>
        </p:nvSpPr>
        <p:spPr>
          <a:xfrm>
            <a:off x="457201" y="4806950"/>
            <a:ext cx="4760994" cy="1368425"/>
          </a:xfrm>
        </p:spPr>
        <p:txBody>
          <a:bodyPr lIns="0" tIns="0" rIns="0" bIns="0" anchor="t">
            <a:noAutofit/>
          </a:bodyPr>
          <a:lstStyle>
            <a:lvl1pPr marL="0" indent="0">
              <a:buNone/>
              <a:defRPr sz="18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3" name="Slide Number Placeholder 5"/>
          <p:cNvSpPr>
            <a:spLocks noGrp="1"/>
          </p:cNvSpPr>
          <p:nvPr>
            <p:ph type="sldNum" sz="quarter" idx="4"/>
          </p:nvPr>
        </p:nvSpPr>
        <p:spPr>
          <a:xfrm>
            <a:off x="8143600" y="6460830"/>
            <a:ext cx="543199" cy="180000"/>
          </a:xfrm>
          <a:prstGeom prst="rect">
            <a:avLst/>
          </a:prstGeom>
        </p:spPr>
        <p:txBody>
          <a:bodyPr vert="horz" lIns="0" tIns="0" rIns="0" bIns="0" rtlCol="0" anchor="b" anchorCtr="0"/>
          <a:lstStyle>
            <a:lvl1pPr algn="r">
              <a:defRPr sz="1000">
                <a:solidFill>
                  <a:schemeClr val="bg1"/>
                </a:solidFill>
              </a:defRPr>
            </a:lvl1pPr>
          </a:lstStyle>
          <a:p>
            <a:fld id="{8FCA870C-BE35-7D4F-A773-7E7FAFBE862C}" type="slidenum">
              <a:rPr lang="en-US" smtClean="0"/>
              <a:pPr/>
              <a:t>‹#›</a:t>
            </a:fld>
            <a:endParaRPr lang="en-US" dirty="0"/>
          </a:p>
        </p:txBody>
      </p:sp>
      <p:sp>
        <p:nvSpPr>
          <p:cNvPr id="14"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5" name="Picture 14"/>
          <p:cNvPicPr>
            <a:picLocks noChangeAspect="1"/>
          </p:cNvPicPr>
          <p:nvPr userDrawn="1"/>
        </p:nvPicPr>
        <p:blipFill rotWithShape="1">
          <a:blip r:embed="rId3" cstate="email">
            <a:extLst>
              <a:ext uri="{28A0092B-C50C-407E-A947-70E740481C1C}">
                <a14:useLocalDpi xmlns:a14="http://schemas.microsoft.com/office/drawing/2010/main"/>
              </a:ext>
            </a:extLst>
          </a:blip>
          <a:srcRect t="-12610"/>
          <a:stretch/>
        </p:blipFill>
        <p:spPr>
          <a:xfrm>
            <a:off x="8106010" y="226504"/>
            <a:ext cx="572400" cy="1007160"/>
          </a:xfrm>
          <a:prstGeom prst="rect">
            <a:avLst/>
          </a:prstGeom>
        </p:spPr>
      </p:pic>
    </p:spTree>
    <p:extLst>
      <p:ext uri="{BB962C8B-B14F-4D97-AF65-F5344CB8AC3E}">
        <p14:creationId xmlns:p14="http://schemas.microsoft.com/office/powerpoint/2010/main" val="28856072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Medical divider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Slide Number Placeholder 4"/>
          <p:cNvSpPr>
            <a:spLocks noGrp="1"/>
          </p:cNvSpPr>
          <p:nvPr>
            <p:ph type="sldNum" sz="quarter" idx="12"/>
          </p:nvPr>
        </p:nvSpPr>
        <p:spPr/>
        <p:txBody>
          <a:bodyPr/>
          <a:lstStyle/>
          <a:p>
            <a:fld id="{8FCA870C-BE35-7D4F-A773-7E7FAFBE862C}" type="slidenum">
              <a:rPr lang="en-US" smtClean="0"/>
              <a:pPr/>
              <a:t>‹#›</a:t>
            </a:fld>
            <a:endParaRPr lang="en-US" dirty="0"/>
          </a:p>
        </p:txBody>
      </p:sp>
      <p:sp>
        <p:nvSpPr>
          <p:cNvPr id="7" name="Title 1"/>
          <p:cNvSpPr>
            <a:spLocks noGrp="1"/>
          </p:cNvSpPr>
          <p:nvPr>
            <p:ph type="title" hasCustomPrompt="1"/>
          </p:nvPr>
        </p:nvSpPr>
        <p:spPr>
          <a:xfrm>
            <a:off x="457201" y="3429000"/>
            <a:ext cx="4753056" cy="1341469"/>
          </a:xfrm>
          <a:prstGeom prst="rect">
            <a:avLst/>
          </a:prstGeom>
        </p:spPr>
        <p:txBody>
          <a:bodyPr lIns="0" tIns="0" rIns="0" bIns="0" anchor="t">
            <a:noAutofit/>
          </a:bodyPr>
          <a:lstStyle>
            <a:lvl1pPr algn="l">
              <a:lnSpc>
                <a:spcPts val="4400"/>
              </a:lnSpc>
              <a:defRPr sz="4400" b="1" cap="none">
                <a:solidFill>
                  <a:srgbClr val="FFFFFF"/>
                </a:solidFill>
              </a:defRPr>
            </a:lvl1pPr>
          </a:lstStyle>
          <a:p>
            <a:r>
              <a:rPr lang="en-GB" dirty="0" smtClean="0"/>
              <a:t>Click to edit Divider title style</a:t>
            </a:r>
            <a:endParaRPr lang="en-US" dirty="0"/>
          </a:p>
        </p:txBody>
      </p:sp>
      <p:sp>
        <p:nvSpPr>
          <p:cNvPr id="8" name="Text Placeholder 2"/>
          <p:cNvSpPr>
            <a:spLocks noGrp="1"/>
          </p:cNvSpPr>
          <p:nvPr>
            <p:ph type="body" idx="1"/>
          </p:nvPr>
        </p:nvSpPr>
        <p:spPr>
          <a:xfrm>
            <a:off x="457201" y="4806950"/>
            <a:ext cx="4760994" cy="1368425"/>
          </a:xfrm>
        </p:spPr>
        <p:txBody>
          <a:bodyPr lIns="0" tIns="0" rIns="0" bIns="0" anchor="t">
            <a:noAutofit/>
          </a:bodyPr>
          <a:lstStyle>
            <a:lvl1pPr marL="0" indent="0">
              <a:buNone/>
              <a:defRPr sz="18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19457853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Graphic background 7 medical">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b="6038"/>
          <a:stretch/>
        </p:blipFill>
        <p:spPr>
          <a:xfrm>
            <a:off x="746" y="414048"/>
            <a:ext cx="9144000" cy="6443952"/>
          </a:xfrm>
          <a:prstGeom prst="rect">
            <a:avLst/>
          </a:prstGeom>
        </p:spPr>
      </p:pic>
      <p:sp>
        <p:nvSpPr>
          <p:cNvPr id="16" name="Slide Number Placeholder 5"/>
          <p:cNvSpPr>
            <a:spLocks noGrp="1"/>
          </p:cNvSpPr>
          <p:nvPr>
            <p:ph type="sldNum" sz="quarter" idx="4"/>
          </p:nvPr>
        </p:nvSpPr>
        <p:spPr>
          <a:xfrm>
            <a:off x="8143600" y="6460830"/>
            <a:ext cx="543199" cy="180000"/>
          </a:xfrm>
          <a:prstGeom prst="rect">
            <a:avLst/>
          </a:prstGeom>
        </p:spPr>
        <p:txBody>
          <a:bodyPr vert="horz" lIns="0" tIns="0" rIns="0" bIns="0" rtlCol="0" anchor="b" anchorCtr="0"/>
          <a:lstStyle>
            <a:lvl1pPr algn="r">
              <a:defRPr sz="1000">
                <a:solidFill>
                  <a:schemeClr val="bg1"/>
                </a:solidFill>
              </a:defRPr>
            </a:lvl1pPr>
          </a:lstStyle>
          <a:p>
            <a:fld id="{8FCA870C-BE35-7D4F-A773-7E7FAFBE862C}" type="slidenum">
              <a:rPr lang="en-US" smtClean="0"/>
              <a:pPr/>
              <a:t>‹#›</a:t>
            </a:fld>
            <a:endParaRPr lang="en-US" dirty="0"/>
          </a:p>
        </p:txBody>
      </p:sp>
      <p:sp>
        <p:nvSpPr>
          <p:cNvPr id="8"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10729310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Graphic background 8">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b="6369"/>
          <a:stretch/>
        </p:blipFill>
        <p:spPr>
          <a:xfrm>
            <a:off x="1" y="439890"/>
            <a:ext cx="9144000" cy="6418110"/>
          </a:xfrm>
          <a:prstGeom prst="rect">
            <a:avLst/>
          </a:prstGeom>
        </p:spPr>
      </p:pic>
      <p:sp>
        <p:nvSpPr>
          <p:cNvPr id="12" name="Slide Number Placeholder 5"/>
          <p:cNvSpPr>
            <a:spLocks noGrp="1"/>
          </p:cNvSpPr>
          <p:nvPr>
            <p:ph type="sldNum" sz="quarter" idx="4"/>
          </p:nvPr>
        </p:nvSpPr>
        <p:spPr>
          <a:xfrm>
            <a:off x="8143600" y="6460830"/>
            <a:ext cx="543199" cy="180000"/>
          </a:xfrm>
          <a:prstGeom prst="rect">
            <a:avLst/>
          </a:prstGeom>
        </p:spPr>
        <p:txBody>
          <a:bodyPr vert="horz" lIns="0" tIns="0" rIns="0" bIns="0" rtlCol="0" anchor="b" anchorCtr="0"/>
          <a:lstStyle>
            <a:lvl1pPr algn="r">
              <a:defRPr sz="1000">
                <a:solidFill>
                  <a:schemeClr val="bg1"/>
                </a:solidFill>
              </a:defRPr>
            </a:lvl1pPr>
          </a:lstStyle>
          <a:p>
            <a:fld id="{8FCA870C-BE35-7D4F-A773-7E7FAFBE862C}" type="slidenum">
              <a:rPr lang="en-US" smtClean="0"/>
              <a:pPr/>
              <a:t>‹#›</a:t>
            </a:fld>
            <a:endParaRPr lang="en-US" dirty="0"/>
          </a:p>
        </p:txBody>
      </p:sp>
      <p:sp>
        <p:nvSpPr>
          <p:cNvPr id="9"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
        <p:nvSpPr>
          <p:cNvPr id="8"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Tree>
    <p:extLst>
      <p:ext uri="{BB962C8B-B14F-4D97-AF65-F5344CB8AC3E}">
        <p14:creationId xmlns:p14="http://schemas.microsoft.com/office/powerpoint/2010/main" val="794292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Graphic background 9">
    <p:spTree>
      <p:nvGrpSpPr>
        <p:cNvPr id="1" name=""/>
        <p:cNvGrpSpPr/>
        <p:nvPr/>
      </p:nvGrpSpPr>
      <p:grpSpPr>
        <a:xfrm>
          <a:off x="0" y="0"/>
          <a:ext cx="0" cy="0"/>
          <a:chOff x="0" y="0"/>
          <a:chExt cx="0" cy="0"/>
        </a:xfrm>
      </p:grpSpPr>
      <p:pic>
        <p:nvPicPr>
          <p:cNvPr id="6" name="Picture 5" descr="Screen Shot 2014-12-03 at 14.28.04.png"/>
          <p:cNvPicPr>
            <a:picLocks noChangeAspect="1"/>
          </p:cNvPicPr>
          <p:nvPr userDrawn="1"/>
        </p:nvPicPr>
        <p:blipFill rotWithShape="1">
          <a:blip r:embed="rId2" cstate="email">
            <a:extLst>
              <a:ext uri="{28A0092B-C50C-407E-A947-70E740481C1C}">
                <a14:useLocalDpi xmlns:a14="http://schemas.microsoft.com/office/drawing/2010/main"/>
              </a:ext>
            </a:extLst>
          </a:blip>
          <a:srcRect t="6933" b="5765"/>
          <a:stretch/>
        </p:blipFill>
        <p:spPr>
          <a:xfrm>
            <a:off x="1" y="879565"/>
            <a:ext cx="9144000" cy="5987143"/>
          </a:xfrm>
          <a:prstGeom prst="rect">
            <a:avLst/>
          </a:prstGeom>
        </p:spPr>
      </p:pic>
      <p:sp>
        <p:nvSpPr>
          <p:cNvPr id="16" name="Slide Number Placeholder 5"/>
          <p:cNvSpPr>
            <a:spLocks noGrp="1"/>
          </p:cNvSpPr>
          <p:nvPr>
            <p:ph type="sldNum" sz="quarter" idx="4"/>
          </p:nvPr>
        </p:nvSpPr>
        <p:spPr>
          <a:xfrm>
            <a:off x="8143600" y="6460830"/>
            <a:ext cx="543199" cy="180000"/>
          </a:xfrm>
          <a:prstGeom prst="rect">
            <a:avLst/>
          </a:prstGeom>
        </p:spPr>
        <p:txBody>
          <a:bodyPr vert="horz" lIns="0" tIns="0" rIns="0" bIns="0" rtlCol="0" anchor="b" anchorCtr="0"/>
          <a:lstStyle>
            <a:lvl1pPr algn="r">
              <a:defRPr sz="1000">
                <a:solidFill>
                  <a:schemeClr val="bg1"/>
                </a:solidFill>
              </a:defRPr>
            </a:lvl1pPr>
          </a:lstStyle>
          <a:p>
            <a:fld id="{8FCA870C-BE35-7D4F-A773-7E7FAFBE862C}" type="slidenum">
              <a:rPr lang="en-US" smtClean="0"/>
              <a:pPr/>
              <a:t>‹#›</a:t>
            </a:fld>
            <a:endParaRPr lang="en-US" dirty="0"/>
          </a:p>
        </p:txBody>
      </p:sp>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
        <p:nvSpPr>
          <p:cNvPr id="12"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Tree>
    <p:extLst>
      <p:ext uri="{BB962C8B-B14F-4D97-AF65-F5344CB8AC3E}">
        <p14:creationId xmlns:p14="http://schemas.microsoft.com/office/powerpoint/2010/main" val="36626121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Graphic background 10">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39700"/>
            <a:ext cx="9144000" cy="6718300"/>
          </a:xfrm>
          <a:prstGeom prst="rect">
            <a:avLst/>
          </a:prstGeom>
        </p:spPr>
      </p:pic>
      <p:sp>
        <p:nvSpPr>
          <p:cNvPr id="16" name="Slide Number Placeholder 5"/>
          <p:cNvSpPr>
            <a:spLocks noGrp="1"/>
          </p:cNvSpPr>
          <p:nvPr>
            <p:ph type="sldNum" sz="quarter" idx="4"/>
          </p:nvPr>
        </p:nvSpPr>
        <p:spPr>
          <a:xfrm>
            <a:off x="8143600" y="6460830"/>
            <a:ext cx="543199" cy="180000"/>
          </a:xfrm>
          <a:prstGeom prst="rect">
            <a:avLst/>
          </a:prstGeom>
        </p:spPr>
        <p:txBody>
          <a:bodyPr vert="horz" lIns="0" tIns="0" rIns="0" bIns="0" rtlCol="0" anchor="b" anchorCtr="0"/>
          <a:lstStyle>
            <a:lvl1pPr algn="r">
              <a:defRPr sz="1000">
                <a:solidFill>
                  <a:schemeClr val="bg1"/>
                </a:solidFill>
              </a:defRPr>
            </a:lvl1pPr>
          </a:lstStyle>
          <a:p>
            <a:fld id="{8FCA870C-BE35-7D4F-A773-7E7FAFBE862C}" type="slidenum">
              <a:rPr lang="en-US" smtClean="0"/>
              <a:pPr/>
              <a:t>‹#›</a:t>
            </a:fld>
            <a:endParaRPr lang="en-US" dirty="0"/>
          </a:p>
        </p:txBody>
      </p:sp>
      <p:sp>
        <p:nvSpPr>
          <p:cNvPr id="9" name="Footer Placeholder 4"/>
          <p:cNvSpPr>
            <a:spLocks noGrp="1"/>
          </p:cNvSpPr>
          <p:nvPr>
            <p:ph type="ftr" sz="quarter" idx="11"/>
          </p:nvPr>
        </p:nvSpPr>
        <p:spPr>
          <a:xfrm>
            <a:off x="364402" y="6443713"/>
            <a:ext cx="5311468" cy="283633"/>
          </a:xfrm>
          <a:prstGeom prst="rect">
            <a:avLst/>
          </a:prstGeom>
        </p:spPr>
        <p:txBody>
          <a:bodyPr anchor="t" anchorCtr="0"/>
          <a:lstStyle>
            <a:lvl1pPr algn="l">
              <a:defRPr sz="1000">
                <a:solidFill>
                  <a:schemeClr val="bg1"/>
                </a:solidFill>
              </a:defRPr>
            </a:lvl1pPr>
          </a:lstStyle>
          <a:p>
            <a:r>
              <a:rPr lang="en-US" dirty="0" smtClean="0"/>
              <a:t>BTG confidential │ Place references here </a:t>
            </a:r>
            <a:r>
              <a:rPr lang="en-US" dirty="0" smtClean="0">
                <a:solidFill>
                  <a:schemeClr val="accent4"/>
                </a:solidFill>
              </a:rPr>
              <a:t>(remove this line and vertical bar if not needed)</a:t>
            </a:r>
            <a:endParaRPr lang="en-GB" dirty="0">
              <a:solidFill>
                <a:schemeClr val="accent4"/>
              </a:solidFill>
            </a:endParaRPr>
          </a:p>
        </p:txBody>
      </p:sp>
      <p:pic>
        <p:nvPicPr>
          <p:cNvPr id="11" name="Pictur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03133" y="338138"/>
            <a:ext cx="578503" cy="895351"/>
          </a:xfrm>
          <a:prstGeom prst="rect">
            <a:avLst/>
          </a:prstGeom>
        </p:spPr>
      </p:pic>
      <p:sp>
        <p:nvSpPr>
          <p:cNvPr id="12" name="Title 1"/>
          <p:cNvSpPr>
            <a:spLocks noGrp="1"/>
          </p:cNvSpPr>
          <p:nvPr>
            <p:ph type="title"/>
          </p:nvPr>
        </p:nvSpPr>
        <p:spPr>
          <a:xfrm>
            <a:off x="457200" y="338138"/>
            <a:ext cx="7642225" cy="895350"/>
          </a:xfrm>
          <a:prstGeom prst="rect">
            <a:avLst/>
          </a:prstGeom>
        </p:spPr>
        <p:txBody>
          <a:bodyPr lIns="0" tIns="0" rIns="0" bIns="0"/>
          <a:lstStyle>
            <a:lvl1pPr>
              <a:lnSpc>
                <a:spcPts val="2800"/>
              </a:lnSpc>
              <a:defRPr sz="2800"/>
            </a:lvl1pPr>
          </a:lstStyle>
          <a:p>
            <a:r>
              <a:rPr lang="en-US" smtClean="0"/>
              <a:t>Click to edit Master title style</a:t>
            </a:r>
            <a:endParaRPr lang="en-GB" dirty="0"/>
          </a:p>
        </p:txBody>
      </p:sp>
    </p:spTree>
    <p:extLst>
      <p:ext uri="{BB962C8B-B14F-4D97-AF65-F5344CB8AC3E}">
        <p14:creationId xmlns:p14="http://schemas.microsoft.com/office/powerpoint/2010/main" val="673807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1">
    <p:spTree>
      <p:nvGrpSpPr>
        <p:cNvPr id="1" name=""/>
        <p:cNvGrpSpPr/>
        <p:nvPr/>
      </p:nvGrpSpPr>
      <p:grpSpPr>
        <a:xfrm>
          <a:off x="0" y="0"/>
          <a:ext cx="0" cy="0"/>
          <a:chOff x="0" y="0"/>
          <a:chExt cx="0" cy="0"/>
        </a:xfrm>
      </p:grpSpPr>
      <p:sp>
        <p:nvSpPr>
          <p:cNvPr id="2" name="Title 1"/>
          <p:cNvSpPr>
            <a:spLocks noGrp="1"/>
          </p:cNvSpPr>
          <p:nvPr>
            <p:ph type="title"/>
          </p:nvPr>
        </p:nvSpPr>
        <p:spPr>
          <a:xfrm>
            <a:off x="486000" y="478192"/>
            <a:ext cx="6768000" cy="370800"/>
          </a:xfrm>
          <a:prstGeom prst="rect">
            <a:avLst/>
          </a:prstGeom>
          <a:blipFill rotWithShape="1">
            <a:blip r:embed="rId2"/>
            <a:stretch>
              <a:fillRect/>
            </a:stretch>
          </a:blipFill>
        </p:spPr>
        <p:txBody>
          <a:bodyPr lIns="360000" tIns="0" bIns="0" anchor="t" anchorCtr="0">
            <a:noAutofit/>
          </a:bodyPr>
          <a:lstStyle>
            <a:lvl1pPr algn="l">
              <a:lnSpc>
                <a:spcPts val="3400"/>
              </a:lnSpc>
              <a:defRPr sz="2800"/>
            </a:lvl1pPr>
          </a:lstStyle>
          <a:p>
            <a:r>
              <a:rPr lang="en-GB" dirty="0" smtClean="0"/>
              <a:t>Click to edit Master title style</a:t>
            </a:r>
            <a:endParaRPr lang="en-GB" dirty="0"/>
          </a:p>
        </p:txBody>
      </p:sp>
      <p:sp>
        <p:nvSpPr>
          <p:cNvPr id="7" name="Footer Placeholder 4"/>
          <p:cNvSpPr>
            <a:spLocks noGrp="1"/>
          </p:cNvSpPr>
          <p:nvPr>
            <p:ph type="ftr" sz="quarter" idx="11"/>
          </p:nvPr>
        </p:nvSpPr>
        <p:spPr>
          <a:xfrm>
            <a:off x="392113" y="6360583"/>
            <a:ext cx="2895600" cy="283633"/>
          </a:xfrm>
          <a:prstGeom prst="rect">
            <a:avLst/>
          </a:prstGeom>
        </p:spPr>
        <p:txBody>
          <a:bodyPr anchor="t" anchorCtr="0"/>
          <a:lstStyle>
            <a:lvl1pPr algn="l">
              <a:defRPr sz="1000">
                <a:solidFill>
                  <a:schemeClr val="tx1"/>
                </a:solidFill>
              </a:defRPr>
            </a:lvl1pPr>
          </a:lstStyle>
          <a:p>
            <a:r>
              <a:rPr lang="en-GB" dirty="0" smtClean="0"/>
              <a:t>Confidential</a:t>
            </a:r>
            <a:endParaRPr lang="en-GB" dirty="0"/>
          </a:p>
        </p:txBody>
      </p:sp>
      <p:sp>
        <p:nvSpPr>
          <p:cNvPr id="8" name="Slide Number Placeholder 5"/>
          <p:cNvSpPr>
            <a:spLocks noGrp="1"/>
          </p:cNvSpPr>
          <p:nvPr>
            <p:ph type="sldNum" sz="quarter" idx="12"/>
          </p:nvPr>
        </p:nvSpPr>
        <p:spPr>
          <a:xfrm>
            <a:off x="6637860" y="6360583"/>
            <a:ext cx="2133600" cy="284400"/>
          </a:xfrm>
          <a:prstGeom prst="rect">
            <a:avLst/>
          </a:prstGeom>
        </p:spPr>
        <p:txBody>
          <a:bodyPr anchor="t" anchorCtr="0"/>
          <a:lstStyle>
            <a:lvl1pPr algn="r">
              <a:defRPr sz="1000">
                <a:solidFill>
                  <a:schemeClr val="tx1"/>
                </a:solidFill>
              </a:defRPr>
            </a:lvl1pPr>
          </a:lstStyle>
          <a:p>
            <a:fld id="{F628EE5E-E4A0-1642-B494-1389012CA482}" type="slidenum">
              <a:rPr lang="en-GB" smtClean="0"/>
              <a:pPr/>
              <a:t>‹#›</a:t>
            </a:fld>
            <a:endParaRPr lang="en-GB" dirty="0"/>
          </a:p>
        </p:txBody>
      </p:sp>
      <p:sp>
        <p:nvSpPr>
          <p:cNvPr id="12" name="Content Placeholder 11"/>
          <p:cNvSpPr>
            <a:spLocks noGrp="1"/>
          </p:cNvSpPr>
          <p:nvPr>
            <p:ph sz="quarter" idx="13"/>
          </p:nvPr>
        </p:nvSpPr>
        <p:spPr>
          <a:xfrm>
            <a:off x="392114" y="1905000"/>
            <a:ext cx="8290468" cy="4455583"/>
          </a:xfrm>
          <a:prstGeom prst="rect">
            <a:avLst/>
          </a:prstGeom>
        </p:spPr>
        <p:txBody>
          <a:bodyPr vert="horz"/>
          <a:lstStyle>
            <a:lvl1pPr marL="216000" indent="-216000">
              <a:buClr>
                <a:schemeClr val="tx2"/>
              </a:buClr>
              <a:buFont typeface="Lucida Grande"/>
              <a:buChar char="–"/>
              <a:defRPr sz="2000"/>
            </a:lvl1pPr>
            <a:lvl2pPr marL="432000" indent="-216000">
              <a:buClr>
                <a:schemeClr val="tx2"/>
              </a:buClr>
              <a:buFont typeface="Lucida Grande"/>
              <a:buChar char="–"/>
              <a:defRPr sz="1900"/>
            </a:lvl2pPr>
            <a:lvl3pPr marL="648000" indent="-180000">
              <a:buClr>
                <a:schemeClr val="tx2"/>
              </a:buClr>
              <a:buFont typeface="Lucida Grande"/>
              <a:buChar char="–"/>
              <a:defRPr sz="1800"/>
            </a:lvl3pPr>
            <a:lvl4pPr marL="864000" indent="-216000">
              <a:buClr>
                <a:schemeClr val="tx2"/>
              </a:buClr>
              <a:defRPr sz="1700"/>
            </a:lvl4pPr>
            <a:lvl5pPr marL="1044000" indent="-180000">
              <a:buClr>
                <a:schemeClr val="tx2"/>
              </a:buClr>
              <a:buFont typeface="Lucida Grande"/>
              <a:buChar char="–"/>
              <a:defRPr sz="1600"/>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GB" dirty="0"/>
          </a:p>
        </p:txBody>
      </p:sp>
      <p:pic>
        <p:nvPicPr>
          <p:cNvPr id="9" name="Picture 6"/>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0371"/>
          <a:stretch/>
        </p:blipFill>
        <p:spPr bwMode="auto">
          <a:xfrm>
            <a:off x="4102264" y="6469379"/>
            <a:ext cx="939473" cy="228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309605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30873"/>
            <a:ext cx="8229600" cy="4723889"/>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8143600" y="6460830"/>
            <a:ext cx="543199" cy="180000"/>
          </a:xfrm>
          <a:prstGeom prst="rect">
            <a:avLst/>
          </a:prstGeom>
        </p:spPr>
        <p:txBody>
          <a:bodyPr vert="horz" lIns="0" tIns="0" rIns="0" bIns="0" rtlCol="0" anchor="b" anchorCtr="0"/>
          <a:lstStyle>
            <a:lvl1pPr algn="r">
              <a:defRPr sz="1000">
                <a:solidFill>
                  <a:srgbClr val="003865"/>
                </a:solidFill>
              </a:defRPr>
            </a:lvl1pPr>
          </a:lstStyle>
          <a:p>
            <a:fld id="{8FCA870C-BE35-7D4F-A773-7E7FAFBE862C}" type="slidenum">
              <a:rPr lang="en-US" smtClean="0"/>
              <a:pPr/>
              <a:t>‹#›</a:t>
            </a:fld>
            <a:endParaRPr lang="en-US" dirty="0"/>
          </a:p>
        </p:txBody>
      </p:sp>
    </p:spTree>
    <p:extLst>
      <p:ext uri="{BB962C8B-B14F-4D97-AF65-F5344CB8AC3E}">
        <p14:creationId xmlns:p14="http://schemas.microsoft.com/office/powerpoint/2010/main" val="1393715350"/>
      </p:ext>
    </p:extLst>
  </p:cSld>
  <p:clrMap bg1="lt1" tx1="dk1" bg2="lt2" tx2="dk2" accent1="accent1" accent2="accent2" accent3="accent3" accent4="accent4" accent5="accent5" accent6="accent6" hlink="hlink" folHlink="folHlink"/>
  <p:sldLayoutIdLst>
    <p:sldLayoutId id="2147483672" r:id="rId1"/>
    <p:sldLayoutId id="2147483676" r:id="rId2"/>
    <p:sldLayoutId id="2147483675" r:id="rId3"/>
    <p:sldLayoutId id="2147483685" r:id="rId4"/>
    <p:sldLayoutId id="2147483665" r:id="rId5"/>
    <p:sldLayoutId id="2147483677" r:id="rId6"/>
    <p:sldLayoutId id="2147483650" r:id="rId7"/>
    <p:sldLayoutId id="2147483652" r:id="rId8"/>
    <p:sldLayoutId id="2147483678" r:id="rId9"/>
    <p:sldLayoutId id="2147483662" r:id="rId10"/>
    <p:sldLayoutId id="2147483679" r:id="rId11"/>
    <p:sldLayoutId id="2147483683" r:id="rId12"/>
    <p:sldLayoutId id="2147483680" r:id="rId13"/>
    <p:sldLayoutId id="2147483663" r:id="rId14"/>
    <p:sldLayoutId id="2147483664" r:id="rId15"/>
    <p:sldLayoutId id="2147483654" r:id="rId16"/>
    <p:sldLayoutId id="2147483668" r:id="rId17"/>
    <p:sldLayoutId id="2147483671" r:id="rId18"/>
    <p:sldLayoutId id="2147483673" r:id="rId19"/>
    <p:sldLayoutId id="2147483651" r:id="rId20"/>
    <p:sldLayoutId id="2147483688" r:id="rId21"/>
    <p:sldLayoutId id="2147483666" r:id="rId22"/>
    <p:sldLayoutId id="2147483674" r:id="rId23"/>
    <p:sldLayoutId id="2147483689" r:id="rId24"/>
    <p:sldLayoutId id="2147483681" r:id="rId25"/>
    <p:sldLayoutId id="2147483682" r:id="rId26"/>
    <p:sldLayoutId id="2147483686" r:id="rId27"/>
    <p:sldLayoutId id="2147483690" r:id="rId28"/>
    <p:sldLayoutId id="2147483691" r:id="rId29"/>
    <p:sldLayoutId id="2147483693" r:id="rId30"/>
    <p:sldLayoutId id="2147483694" r:id="rId31"/>
    <p:sldLayoutId id="2147483695" r:id="rId32"/>
    <p:sldLayoutId id="2147483696" r:id="rId33"/>
    <p:sldLayoutId id="2147483697" r:id="rId34"/>
    <p:sldLayoutId id="2147483700" r:id="rId35"/>
    <p:sldLayoutId id="2147483698" r:id="rId36"/>
    <p:sldLayoutId id="2147483699" r:id="rId37"/>
    <p:sldLayoutId id="2147483670" r:id="rId38"/>
    <p:sldLayoutId id="2147483669" r:id="rId39"/>
    <p:sldLayoutId id="2147483701" r:id="rId40"/>
    <p:sldLayoutId id="2147483703" r:id="rId41"/>
  </p:sldLayoutIdLst>
  <p:hf hdr="0" dt="0"/>
  <p:txStyles>
    <p:titleStyle>
      <a:lvl1pPr algn="l" defTabSz="457200" rtl="0" eaLnBrk="1" latinLnBrk="0" hangingPunct="1">
        <a:lnSpc>
          <a:spcPts val="2600"/>
        </a:lnSpc>
        <a:spcBef>
          <a:spcPct val="0"/>
        </a:spcBef>
        <a:buNone/>
        <a:defRPr sz="2600" b="1" i="0" kern="1200">
          <a:solidFill>
            <a:schemeClr val="tx1"/>
          </a:solidFill>
          <a:latin typeface="Arial"/>
          <a:ea typeface="+mj-ea"/>
          <a:cs typeface="Arial"/>
        </a:defRPr>
      </a:lvl1pPr>
    </p:titleStyle>
    <p:bodyStyle>
      <a:lvl1pPr marL="182563" indent="-182563" algn="l" defTabSz="457200" rtl="0" eaLnBrk="1" latinLnBrk="0" hangingPunct="1">
        <a:lnSpc>
          <a:spcPct val="100000"/>
        </a:lnSpc>
        <a:spcBef>
          <a:spcPts val="400"/>
        </a:spcBef>
        <a:spcAft>
          <a:spcPts val="400"/>
        </a:spcAft>
        <a:buFont typeface="Arial"/>
        <a:buChar char="•"/>
        <a:defRPr sz="2000" kern="1200">
          <a:solidFill>
            <a:schemeClr val="tx1"/>
          </a:solidFill>
          <a:latin typeface="Arial"/>
          <a:ea typeface="+mn-ea"/>
          <a:cs typeface="Arial"/>
        </a:defRPr>
      </a:lvl1pPr>
      <a:lvl2pPr marL="358775" indent="-176213" algn="l" defTabSz="457200" rtl="0" eaLnBrk="1" latinLnBrk="0" hangingPunct="1">
        <a:lnSpc>
          <a:spcPct val="100000"/>
        </a:lnSpc>
        <a:spcBef>
          <a:spcPts val="400"/>
        </a:spcBef>
        <a:spcAft>
          <a:spcPts val="400"/>
        </a:spcAft>
        <a:buFont typeface="Arial"/>
        <a:buChar char="–"/>
        <a:defRPr sz="1900" kern="1200">
          <a:solidFill>
            <a:schemeClr val="tx1"/>
          </a:solidFill>
          <a:latin typeface="Arial"/>
          <a:ea typeface="+mn-ea"/>
          <a:cs typeface="Arial"/>
        </a:defRPr>
      </a:lvl2pPr>
      <a:lvl3pPr marL="541338" indent="-182563" algn="l" defTabSz="457200" rtl="0" eaLnBrk="1" latinLnBrk="0" hangingPunct="1">
        <a:lnSpc>
          <a:spcPct val="100000"/>
        </a:lnSpc>
        <a:spcBef>
          <a:spcPts val="400"/>
        </a:spcBef>
        <a:spcAft>
          <a:spcPts val="400"/>
        </a:spcAft>
        <a:buFont typeface="Arial"/>
        <a:buChar char="•"/>
        <a:defRPr sz="1800" kern="1200">
          <a:solidFill>
            <a:schemeClr val="tx1"/>
          </a:solidFill>
          <a:latin typeface="Arial"/>
          <a:ea typeface="+mn-ea"/>
          <a:cs typeface="Arial"/>
        </a:defRPr>
      </a:lvl3pPr>
      <a:lvl4pPr marL="715963" indent="-174625" algn="l" defTabSz="457200" rtl="0" eaLnBrk="1" latinLnBrk="0" hangingPunct="1">
        <a:lnSpc>
          <a:spcPct val="100000"/>
        </a:lnSpc>
        <a:spcBef>
          <a:spcPts val="400"/>
        </a:spcBef>
        <a:spcAft>
          <a:spcPts val="400"/>
        </a:spcAft>
        <a:buFont typeface="Arial"/>
        <a:buChar char="–"/>
        <a:defRPr sz="1700" kern="1200">
          <a:solidFill>
            <a:schemeClr val="tx1"/>
          </a:solidFill>
          <a:latin typeface="Arial"/>
          <a:ea typeface="+mn-ea"/>
          <a:cs typeface="Arial"/>
        </a:defRPr>
      </a:lvl4pPr>
      <a:lvl5pPr marL="898525" indent="-182563" algn="l" defTabSz="457200" rtl="0" eaLnBrk="1" latinLnBrk="0" hangingPunct="1">
        <a:lnSpc>
          <a:spcPct val="100000"/>
        </a:lnSpc>
        <a:spcBef>
          <a:spcPts val="400"/>
        </a:spcBef>
        <a:spcAft>
          <a:spcPts val="400"/>
        </a:spcAft>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44.wmf"/><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image" Target="../media/image47.jpeg"/><Relationship Id="rId4" Type="http://schemas.openxmlformats.org/officeDocument/2006/relationships/image" Target="../media/image46.wmf"/></Relationships>
</file>

<file path=ppt/slides/_rels/slide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1.emf"/><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emf"/><Relationship Id="rId7" Type="http://schemas.openxmlformats.org/officeDocument/2006/relationships/image" Target="../media/image57.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 Id="rId9" Type="http://schemas.openxmlformats.org/officeDocument/2006/relationships/image" Target="../media/image59.png"/></Relationships>
</file>

<file path=ppt/slides/_rels/slide1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1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1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68.em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avi"/><Relationship Id="rId1" Type="http://schemas.microsoft.com/office/2007/relationships/media" Target="../media/media1.avi"/><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6.xml"/><Relationship Id="rId7" Type="http://schemas.openxmlformats.org/officeDocument/2006/relationships/image" Target="../media/image74.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73.png"/><Relationship Id="rId4" Type="http://schemas.openxmlformats.org/officeDocument/2006/relationships/oleObject" Target="../embeddings/oleObject1.bin"/><Relationship Id="rId9" Type="http://schemas.openxmlformats.org/officeDocument/2006/relationships/image" Target="../media/image7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77.tiff"/><Relationship Id="rId2" Type="http://schemas.openxmlformats.org/officeDocument/2006/relationships/image" Target="../media/image76.tif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9.tiff"/><Relationship Id="rId2" Type="http://schemas.openxmlformats.org/officeDocument/2006/relationships/image" Target="../media/image78.tif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1.tif"/><Relationship Id="rId2" Type="http://schemas.openxmlformats.org/officeDocument/2006/relationships/image" Target="../media/image80.t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87.emf"/><Relationship Id="rId3" Type="http://schemas.openxmlformats.org/officeDocument/2006/relationships/notesSlide" Target="../notesSlides/notesSlide17.xml"/><Relationship Id="rId7" Type="http://schemas.openxmlformats.org/officeDocument/2006/relationships/image" Target="../media/image84.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86.png"/><Relationship Id="rId4" Type="http://schemas.openxmlformats.org/officeDocument/2006/relationships/image" Target="../media/image85.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wmf"/><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jpe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94.png"/><Relationship Id="rId1" Type="http://schemas.openxmlformats.org/officeDocument/2006/relationships/slideLayout" Target="../slideLayouts/slideLayout7.xml"/><Relationship Id="rId6" Type="http://schemas.openxmlformats.org/officeDocument/2006/relationships/image" Target="../media/image96.jpeg"/><Relationship Id="rId5" Type="http://schemas.microsoft.com/office/2007/relationships/hdphoto" Target="../media/hdphoto2.wdp"/><Relationship Id="rId4" Type="http://schemas.openxmlformats.org/officeDocument/2006/relationships/image" Target="../media/image95.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17.xml"/><Relationship Id="rId5" Type="http://schemas.openxmlformats.org/officeDocument/2006/relationships/image" Target="../media/image100.png"/><Relationship Id="rId4" Type="http://schemas.openxmlformats.org/officeDocument/2006/relationships/image" Target="../media/image99.png"/></Relationships>
</file>

<file path=ppt/slides/_rels/slide34.xml.rels><?xml version="1.0" encoding="UTF-8" standalone="yes"?>
<Relationships xmlns="http://schemas.openxmlformats.org/package/2006/relationships"><Relationship Id="rId3" Type="http://schemas.openxmlformats.org/officeDocument/2006/relationships/image" Target="../media/image102.tiff"/><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457199" y="4806950"/>
            <a:ext cx="4992329" cy="1368425"/>
          </a:xfrm>
        </p:spPr>
        <p:txBody>
          <a:bodyPr/>
          <a:lstStyle/>
          <a:p>
            <a:r>
              <a:rPr lang="en-US" dirty="0" smtClean="0"/>
              <a:t>Professor Andrew Lewis</a:t>
            </a:r>
          </a:p>
          <a:p>
            <a:r>
              <a:rPr lang="en-US" dirty="0" smtClean="0"/>
              <a:t>Professor of Biomaterials &amp; Drug Delivery</a:t>
            </a:r>
          </a:p>
          <a:p>
            <a:r>
              <a:rPr lang="en-US" dirty="0" smtClean="0"/>
              <a:t>Director of Research &amp; Development, Innovation</a:t>
            </a:r>
          </a:p>
          <a:p>
            <a:r>
              <a:rPr lang="en-US" dirty="0" err="1" smtClean="0"/>
              <a:t>Biocompatibles</a:t>
            </a:r>
            <a:r>
              <a:rPr lang="en-US" dirty="0" smtClean="0"/>
              <a:t> UK Ltd, a BTG International group company</a:t>
            </a:r>
            <a:endParaRPr lang="en-US" dirty="0"/>
          </a:p>
        </p:txBody>
      </p:sp>
      <p:sp>
        <p:nvSpPr>
          <p:cNvPr id="4" name="Title 3"/>
          <p:cNvSpPr>
            <a:spLocks noGrp="1"/>
          </p:cNvSpPr>
          <p:nvPr>
            <p:ph type="ctrTitle"/>
          </p:nvPr>
        </p:nvSpPr>
        <p:spPr>
          <a:xfrm>
            <a:off x="364402" y="649600"/>
            <a:ext cx="4594227" cy="1343359"/>
          </a:xfrm>
        </p:spPr>
        <p:txBody>
          <a:bodyPr/>
          <a:lstStyle/>
          <a:p>
            <a:r>
              <a:rPr lang="it-IT" sz="3600" dirty="0"/>
              <a:t>Particulate Embolisation Agents: Impact of Biomaterial Physicochemical Properties on Clinical Performance</a:t>
            </a:r>
            <a:r>
              <a:rPr lang="en-GB" sz="3600" dirty="0"/>
              <a:t/>
            </a:r>
            <a:br>
              <a:rPr lang="en-GB" sz="3600" dirty="0"/>
            </a:br>
            <a:r>
              <a:rPr lang="en-GB" dirty="0"/>
              <a:t/>
            </a:r>
            <a:br>
              <a:rPr lang="en-GB" dirty="0"/>
            </a:br>
            <a:endParaRPr lang="en-US" dirty="0"/>
          </a:p>
        </p:txBody>
      </p:sp>
    </p:spTree>
    <p:extLst>
      <p:ext uri="{BB962C8B-B14F-4D97-AF65-F5344CB8AC3E}">
        <p14:creationId xmlns:p14="http://schemas.microsoft.com/office/powerpoint/2010/main" val="4246432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48574" y="1639499"/>
            <a:ext cx="8229600" cy="4181009"/>
          </a:xfrm>
        </p:spPr>
        <p:txBody>
          <a:bodyPr/>
          <a:lstStyle/>
          <a:p>
            <a:r>
              <a:rPr lang="en-US" sz="1600" dirty="0"/>
              <a:t>This presentation and information communicated verbally to you may contain certain projections and other forward-looking statements with respect to the financial condition, results of operations, businesses and prospects of BTG plc (“BTG”). These statements are based on current expectations and involve risk and uncertainty because they relate to events and depend upon circumstances that may or may not occur in the future. There are a number of factors which could cause actual results or developments to differ materially from those expressed or implied by these forward-looking statements. Any of the assumptions underlying these forward-looking statements could prove inaccurate or incorrect and therefore any results contemplated in the forward-looking statements may not actually be achieved. Nothing contained in this presentation or communicated verbally should be construed as a profit forecast or profit estimate. Investors or other recipients are cautioned not to place undue reliance on any forward-looking statements contained herein.  BTG undertakes no obligation to update or revise (publicly or otherwise) any forward-looking statement, whether as a result of new information, future events or other circumstances.  Neither this presentation nor any verbal communication shall constitute an invitation or inducement to any person to subscribe for or otherwise acquire securities in BTG</a:t>
            </a:r>
            <a:r>
              <a:rPr lang="en-US" sz="1600" dirty="0" smtClean="0"/>
              <a:t>.</a:t>
            </a:r>
            <a:endParaRPr lang="en-US" sz="1600" dirty="0"/>
          </a:p>
        </p:txBody>
      </p:sp>
      <p:sp>
        <p:nvSpPr>
          <p:cNvPr id="3" name="Slide Number Placeholder 2"/>
          <p:cNvSpPr>
            <a:spLocks noGrp="1"/>
          </p:cNvSpPr>
          <p:nvPr>
            <p:ph type="sldNum" sz="quarter" idx="12"/>
          </p:nvPr>
        </p:nvSpPr>
        <p:spPr/>
        <p:txBody>
          <a:bodyPr/>
          <a:lstStyle/>
          <a:p>
            <a:fld id="{8FCA870C-BE35-7D4F-A773-7E7FAFBE862C}" type="slidenum">
              <a:rPr lang="en-US" smtClean="0"/>
              <a:t>2</a:t>
            </a:fld>
            <a:endParaRPr lang="en-US"/>
          </a:p>
        </p:txBody>
      </p:sp>
      <p:sp>
        <p:nvSpPr>
          <p:cNvPr id="5" name="Title 4"/>
          <p:cNvSpPr>
            <a:spLocks noGrp="1"/>
          </p:cNvSpPr>
          <p:nvPr>
            <p:ph type="title"/>
          </p:nvPr>
        </p:nvSpPr>
        <p:spPr/>
        <p:txBody>
          <a:bodyPr/>
          <a:lstStyle/>
          <a:p>
            <a:r>
              <a:rPr lang="en-US" dirty="0" smtClean="0"/>
              <a:t>Forward-looking statements</a:t>
            </a:r>
            <a:endParaRPr lang="en-US" dirty="0"/>
          </a:p>
        </p:txBody>
      </p:sp>
      <p:sp>
        <p:nvSpPr>
          <p:cNvPr id="9" name="Footer Placeholder 2"/>
          <p:cNvSpPr>
            <a:spLocks noGrp="1"/>
          </p:cNvSpPr>
          <p:nvPr>
            <p:ph type="ftr" sz="quarter" idx="11"/>
          </p:nvPr>
        </p:nvSpPr>
        <p:spPr>
          <a:xfrm>
            <a:off x="370753" y="5833443"/>
            <a:ext cx="7735022" cy="283633"/>
          </a:xfrm>
        </p:spPr>
        <p:txBody>
          <a:bodyPr/>
          <a:lstStyle/>
          <a:p>
            <a:r>
              <a:rPr lang="en-US" sz="700" dirty="0" smtClean="0"/>
              <a:t>BTG confidential │ © 2015 BTG International Ltd. All rights reserved. “See More, Reach Further, Treat Smarter” and “Imagine where we can go.” are trademarks of BTG International Ltd. BTG and the BTG roundel logo are registered trademarks of BTG International Ltd. </a:t>
            </a:r>
            <a:r>
              <a:rPr lang="en-US" sz="700" dirty="0" err="1" smtClean="0"/>
              <a:t>CroFab</a:t>
            </a:r>
            <a:r>
              <a:rPr lang="en-US" sz="700" dirty="0" smtClean="0"/>
              <a:t> and </a:t>
            </a:r>
            <a:r>
              <a:rPr lang="en-US" sz="700" dirty="0" err="1" smtClean="0"/>
              <a:t>DigiFab</a:t>
            </a:r>
            <a:r>
              <a:rPr lang="en-US" sz="700" dirty="0" smtClean="0"/>
              <a:t> are registered trademarks of BTG International Inc. </a:t>
            </a:r>
            <a:r>
              <a:rPr lang="en-US" sz="700" dirty="0" err="1" smtClean="0"/>
              <a:t>Voraxaze</a:t>
            </a:r>
            <a:r>
              <a:rPr lang="en-US" sz="700" dirty="0" smtClean="0"/>
              <a:t> is a registered trademark of </a:t>
            </a:r>
            <a:r>
              <a:rPr lang="en-US" sz="700" dirty="0" err="1" smtClean="0"/>
              <a:t>Protherics</a:t>
            </a:r>
            <a:r>
              <a:rPr lang="en-US" sz="700" dirty="0" smtClean="0"/>
              <a:t> Medicines Development Ltd. LC Bead, LC Bead</a:t>
            </a:r>
            <a:r>
              <a:rPr lang="en-US" sz="700" i="1" dirty="0" smtClean="0"/>
              <a:t>M1</a:t>
            </a:r>
            <a:r>
              <a:rPr lang="en-US" sz="700" dirty="0" smtClean="0"/>
              <a:t>, DC Bead, DC Bead</a:t>
            </a:r>
            <a:r>
              <a:rPr lang="en-US" sz="700" i="1" dirty="0" smtClean="0"/>
              <a:t>M1</a:t>
            </a:r>
            <a:r>
              <a:rPr lang="en-US" sz="700" dirty="0" smtClean="0"/>
              <a:t>, and Bead Block are registered trademarks of </a:t>
            </a:r>
            <a:r>
              <a:rPr lang="en-US" sz="700" dirty="0" err="1" smtClean="0"/>
              <a:t>Biocompatibles</a:t>
            </a:r>
            <a:r>
              <a:rPr lang="en-US" sz="700" dirty="0" smtClean="0"/>
              <a:t> UK Ltd. </a:t>
            </a:r>
            <a:r>
              <a:rPr lang="en-US" sz="700" dirty="0" err="1" smtClean="0"/>
              <a:t>TheraSphere</a:t>
            </a:r>
            <a:r>
              <a:rPr lang="en-US" sz="700" dirty="0" smtClean="0"/>
              <a:t> is a registered trademark of </a:t>
            </a:r>
            <a:r>
              <a:rPr lang="en-US" sz="700" dirty="0" err="1" smtClean="0"/>
              <a:t>Theragenics</a:t>
            </a:r>
            <a:r>
              <a:rPr lang="en-US" sz="700" dirty="0" smtClean="0"/>
              <a:t> Corporation used under license by </a:t>
            </a:r>
            <a:r>
              <a:rPr lang="en-US" sz="700" dirty="0" err="1" smtClean="0"/>
              <a:t>Biocompatibles</a:t>
            </a:r>
            <a:r>
              <a:rPr lang="en-US" sz="700" dirty="0" smtClean="0"/>
              <a:t> UK Ltd. EKOS and </a:t>
            </a:r>
            <a:r>
              <a:rPr lang="en-US" sz="700" dirty="0" err="1" smtClean="0"/>
              <a:t>EkoSonic</a:t>
            </a:r>
            <a:r>
              <a:rPr lang="en-US" sz="700" dirty="0" smtClean="0"/>
              <a:t> are registered trademarks of EKOS Corporation. </a:t>
            </a:r>
            <a:r>
              <a:rPr lang="en-US" sz="700" dirty="0" err="1" smtClean="0"/>
              <a:t>Varithena</a:t>
            </a:r>
            <a:r>
              <a:rPr lang="en-US" sz="700" dirty="0" smtClean="0"/>
              <a:t>, </a:t>
            </a:r>
            <a:r>
              <a:rPr lang="en-US" sz="700" dirty="0" err="1" smtClean="0"/>
              <a:t>Varithena</a:t>
            </a:r>
            <a:r>
              <a:rPr lang="en-US" sz="700" dirty="0" smtClean="0"/>
              <a:t> Solutions Center and HASTI are trademarks of </a:t>
            </a:r>
            <a:r>
              <a:rPr lang="en-US" sz="700" dirty="0" err="1" smtClean="0"/>
              <a:t>Provensis</a:t>
            </a:r>
            <a:r>
              <a:rPr lang="en-US" sz="700" dirty="0" smtClean="0"/>
              <a:t> Ltd. </a:t>
            </a:r>
            <a:r>
              <a:rPr lang="en-US" sz="700" dirty="0" err="1" smtClean="0"/>
              <a:t>RePneu</a:t>
            </a:r>
            <a:r>
              <a:rPr lang="en-US" sz="700" dirty="0" smtClean="0"/>
              <a:t> is a registered trademark of </a:t>
            </a:r>
            <a:r>
              <a:rPr lang="en-US" sz="700" dirty="0" err="1" smtClean="0"/>
              <a:t>PneumRx</a:t>
            </a:r>
            <a:r>
              <a:rPr lang="en-US" sz="700" dirty="0" smtClean="0"/>
              <a:t>, Inc. </a:t>
            </a:r>
            <a:r>
              <a:rPr lang="en-US" sz="700" dirty="0" err="1" smtClean="0"/>
              <a:t>Protherics</a:t>
            </a:r>
            <a:r>
              <a:rPr lang="en-US" sz="700" dirty="0" smtClean="0"/>
              <a:t> Medicines Development Ltd, </a:t>
            </a:r>
            <a:r>
              <a:rPr lang="en-US" sz="700" dirty="0" err="1" smtClean="0"/>
              <a:t>Biocompatibles</a:t>
            </a:r>
            <a:r>
              <a:rPr lang="en-US" sz="700" dirty="0" smtClean="0"/>
              <a:t> UK Ltd, EKOS Corporation, </a:t>
            </a:r>
            <a:r>
              <a:rPr lang="en-US" sz="700" dirty="0" err="1" smtClean="0"/>
              <a:t>Provensis</a:t>
            </a:r>
            <a:r>
              <a:rPr lang="en-US" sz="700" dirty="0" smtClean="0"/>
              <a:t> Ltd, and </a:t>
            </a:r>
            <a:r>
              <a:rPr lang="en-US" sz="700" dirty="0" err="1" smtClean="0"/>
              <a:t>PneumRx</a:t>
            </a:r>
            <a:r>
              <a:rPr lang="en-US" sz="700" dirty="0" smtClean="0"/>
              <a:t>, Inc. are all BTG International group companies. </a:t>
            </a:r>
            <a:r>
              <a:rPr lang="en-US" sz="700" dirty="0" err="1" smtClean="0"/>
              <a:t>Zytiga</a:t>
            </a:r>
            <a:r>
              <a:rPr lang="en-US" sz="700" dirty="0" smtClean="0"/>
              <a:t> is a trademark of Johnson &amp; Johnson; </a:t>
            </a:r>
            <a:r>
              <a:rPr lang="en-US" sz="700" dirty="0" err="1" smtClean="0"/>
              <a:t>Lemtrada</a:t>
            </a:r>
            <a:r>
              <a:rPr lang="en-US" sz="700" dirty="0" smtClean="0"/>
              <a:t> is a trademark of Genzyme Corporation; </a:t>
            </a:r>
            <a:r>
              <a:rPr lang="en-US" sz="700" dirty="0" err="1" smtClean="0"/>
              <a:t>Xuriden</a:t>
            </a:r>
            <a:r>
              <a:rPr lang="en-US" sz="700" dirty="0" smtClean="0"/>
              <a:t> is a trademark of </a:t>
            </a:r>
            <a:r>
              <a:rPr lang="en-US" sz="700" dirty="0" err="1" smtClean="0"/>
              <a:t>Wellstat</a:t>
            </a:r>
            <a:r>
              <a:rPr lang="en-US" sz="700" dirty="0" smtClean="0"/>
              <a:t> Therapeutics Corporation; </a:t>
            </a:r>
            <a:r>
              <a:rPr lang="en-US" sz="700" dirty="0" err="1" smtClean="0"/>
              <a:t>BeneF</a:t>
            </a:r>
            <a:r>
              <a:rPr lang="en-US" sz="700" cap="small" dirty="0" err="1" smtClean="0"/>
              <a:t>ix</a:t>
            </a:r>
            <a:r>
              <a:rPr lang="en-US" sz="700" dirty="0" smtClean="0"/>
              <a:t> </a:t>
            </a:r>
            <a:r>
              <a:rPr lang="en-US" sz="700" dirty="0"/>
              <a:t>is a trademark of Genetics Institute, LLC. </a:t>
            </a:r>
            <a:endParaRPr lang="en-GB" sz="700" dirty="0"/>
          </a:p>
          <a:p>
            <a:endParaRPr lang="en-US" sz="700" dirty="0" smtClean="0"/>
          </a:p>
          <a:p>
            <a:endParaRPr lang="en-US" sz="700" dirty="0">
              <a:solidFill>
                <a:schemeClr val="tx2"/>
              </a:solidFill>
            </a:endParaRPr>
          </a:p>
        </p:txBody>
      </p:sp>
    </p:spTree>
    <p:extLst>
      <p:ext uri="{BB962C8B-B14F-4D97-AF65-F5344CB8AC3E}">
        <p14:creationId xmlns:p14="http://schemas.microsoft.com/office/powerpoint/2010/main" val="27323904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0146" name="Picture 2" descr="Ethanol"/>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22197" b="14774"/>
          <a:stretch>
            <a:fillRect/>
          </a:stretch>
        </p:blipFill>
        <p:spPr bwMode="auto">
          <a:xfrm>
            <a:off x="2140176" y="4911576"/>
            <a:ext cx="2573162" cy="1502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147" name="Picture 3" descr="super-glue"/>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34340" b="25281"/>
          <a:stretch>
            <a:fillRect/>
          </a:stretch>
        </p:blipFill>
        <p:spPr bwMode="auto">
          <a:xfrm>
            <a:off x="2511650" y="4353136"/>
            <a:ext cx="3314972" cy="718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GB" dirty="0"/>
              <a:t>Embolic Devices: </a:t>
            </a:r>
            <a:br>
              <a:rPr lang="en-GB" dirty="0"/>
            </a:br>
            <a:r>
              <a:rPr lang="en-GB" dirty="0"/>
              <a:t>Engineered to Block Blood Vessels</a:t>
            </a:r>
            <a:br>
              <a:rPr lang="en-GB" dirty="0"/>
            </a:br>
            <a:endParaRPr lang="en-GB" dirty="0"/>
          </a:p>
        </p:txBody>
      </p:sp>
      <p:pic>
        <p:nvPicPr>
          <p:cNvPr id="390149" name="Picture 5" descr="PVA-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3210" y="1779310"/>
            <a:ext cx="2662238"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150" name="Picture 6"/>
          <p:cNvPicPr>
            <a:picLocks noChangeAspect="1" noChangeArrowheads="1"/>
          </p:cNvPicPr>
          <p:nvPr/>
        </p:nvPicPr>
        <p:blipFill>
          <a:blip r:embed="rId5">
            <a:lum bright="-18000"/>
            <a:extLst>
              <a:ext uri="{28A0092B-C50C-407E-A947-70E740481C1C}">
                <a14:useLocalDpi xmlns:a14="http://schemas.microsoft.com/office/drawing/2010/main" val="0"/>
              </a:ext>
            </a:extLst>
          </a:blip>
          <a:srcRect/>
          <a:stretch>
            <a:fillRect/>
          </a:stretch>
        </p:blipFill>
        <p:spPr bwMode="auto">
          <a:xfrm>
            <a:off x="6093210" y="3908704"/>
            <a:ext cx="2657475"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151" name="Picture 7" descr="Saphire-Coil-lge"/>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08234" y="1770762"/>
            <a:ext cx="3262312" cy="256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152" name="Picture 8" descr="tem35-i"/>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6000" y="1779309"/>
            <a:ext cx="1462983" cy="2722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0153" name="Picture 9"/>
          <p:cNvPicPr>
            <a:picLocks noChangeAspect="1" noChangeArrowheads="1"/>
          </p:cNvPicPr>
          <p:nvPr/>
        </p:nvPicPr>
        <p:blipFill>
          <a:blip r:embed="rId8">
            <a:extLst>
              <a:ext uri="{28A0092B-C50C-407E-A947-70E740481C1C}">
                <a14:useLocalDpi xmlns:a14="http://schemas.microsoft.com/office/drawing/2010/main" val="0"/>
              </a:ext>
            </a:extLst>
          </a:blip>
          <a:srcRect l="17349" t="430" r="9157" b="2580"/>
          <a:stretch>
            <a:fillRect/>
          </a:stretch>
        </p:blipFill>
        <p:spPr bwMode="auto">
          <a:xfrm>
            <a:off x="513214" y="4547346"/>
            <a:ext cx="1626961" cy="180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4043290" y="6105832"/>
            <a:ext cx="4099840" cy="461665"/>
          </a:xfrm>
          <a:prstGeom prst="rect">
            <a:avLst/>
          </a:prstGeom>
          <a:noFill/>
        </p:spPr>
        <p:txBody>
          <a:bodyPr wrap="none" rtlCol="0">
            <a:spAutoFit/>
          </a:bodyPr>
          <a:lstStyle/>
          <a:p>
            <a:r>
              <a:rPr lang="en-GB" sz="2400" b="1" dirty="0" err="1" smtClean="0">
                <a:solidFill>
                  <a:srgbClr val="C00000"/>
                </a:solidFill>
              </a:rPr>
              <a:t>T</a:t>
            </a:r>
            <a:r>
              <a:rPr lang="en-GB" sz="2400" b="1" dirty="0" err="1" smtClean="0">
                <a:solidFill>
                  <a:schemeClr val="bg2">
                    <a:lumMod val="75000"/>
                  </a:schemeClr>
                </a:solidFill>
              </a:rPr>
              <a:t>rans</a:t>
            </a:r>
            <a:r>
              <a:rPr lang="en-GB" sz="2400" b="1" dirty="0" err="1" smtClean="0">
                <a:solidFill>
                  <a:srgbClr val="C00000"/>
                </a:solidFill>
              </a:rPr>
              <a:t>A</a:t>
            </a:r>
            <a:r>
              <a:rPr lang="en-GB" sz="2400" b="1" dirty="0" err="1" smtClean="0">
                <a:solidFill>
                  <a:schemeClr val="bg2">
                    <a:lumMod val="75000"/>
                  </a:schemeClr>
                </a:solidFill>
              </a:rPr>
              <a:t>rterial</a:t>
            </a:r>
            <a:r>
              <a:rPr lang="en-GB" sz="2400" b="1" dirty="0" smtClean="0">
                <a:solidFill>
                  <a:schemeClr val="bg2">
                    <a:lumMod val="75000"/>
                  </a:schemeClr>
                </a:solidFill>
              </a:rPr>
              <a:t> </a:t>
            </a:r>
            <a:r>
              <a:rPr lang="en-GB" sz="2400" b="1" dirty="0" err="1" smtClean="0">
                <a:solidFill>
                  <a:srgbClr val="C00000"/>
                </a:solidFill>
              </a:rPr>
              <a:t>E</a:t>
            </a:r>
            <a:r>
              <a:rPr lang="en-GB" sz="2400" b="1" dirty="0" err="1" smtClean="0">
                <a:solidFill>
                  <a:schemeClr val="bg2">
                    <a:lumMod val="75000"/>
                  </a:schemeClr>
                </a:solidFill>
              </a:rPr>
              <a:t>mbolisation</a:t>
            </a:r>
            <a:endParaRPr lang="en-GB" sz="2400" b="1" dirty="0">
              <a:solidFill>
                <a:schemeClr val="bg2">
                  <a:lumMod val="75000"/>
                </a:schemeClr>
              </a:solidFill>
            </a:endParaRPr>
          </a:p>
        </p:txBody>
      </p:sp>
      <p:sp>
        <p:nvSpPr>
          <p:cNvPr id="11" name="Slide Number Placeholder 2"/>
          <p:cNvSpPr txBox="1">
            <a:spLocks/>
          </p:cNvSpPr>
          <p:nvPr/>
        </p:nvSpPr>
        <p:spPr>
          <a:xfrm>
            <a:off x="6637860" y="6360583"/>
            <a:ext cx="2133600" cy="2844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628EE5E-E4A0-1642-B494-1389012CA482}" type="slidenum">
              <a:rPr lang="en-GB" sz="1000" smtClean="0"/>
              <a:pPr algn="r"/>
              <a:t>3</a:t>
            </a:fld>
            <a:endParaRPr lang="en-GB" sz="1000" dirty="0"/>
          </a:p>
        </p:txBody>
      </p:sp>
      <p:sp>
        <p:nvSpPr>
          <p:cNvPr id="7" name="Rectangle 6"/>
          <p:cNvSpPr/>
          <p:nvPr/>
        </p:nvSpPr>
        <p:spPr>
          <a:xfrm>
            <a:off x="6017342" y="1688690"/>
            <a:ext cx="2810583" cy="4424516"/>
          </a:xfrm>
          <a:prstGeom prst="rect">
            <a:avLst/>
          </a:prstGeom>
          <a:noFill/>
          <a:ln w="25400">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27223288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390151"/>
                                        </p:tgtEl>
                                        <p:attrNameLst>
                                          <p:attrName>style.visibility</p:attrName>
                                        </p:attrNameLst>
                                      </p:cBhvr>
                                      <p:to>
                                        <p:strVal val="visible"/>
                                      </p:to>
                                    </p:set>
                                    <p:anim calcmode="lin" valueType="num">
                                      <p:cBhvr additive="base">
                                        <p:cTn id="7" dur="500" fill="hold"/>
                                        <p:tgtEl>
                                          <p:spTgt spid="390151"/>
                                        </p:tgtEl>
                                        <p:attrNameLst>
                                          <p:attrName>ppt_x</p:attrName>
                                        </p:attrNameLst>
                                      </p:cBhvr>
                                      <p:tavLst>
                                        <p:tav tm="0">
                                          <p:val>
                                            <p:strVal val="#ppt_x"/>
                                          </p:val>
                                        </p:tav>
                                        <p:tav tm="100000">
                                          <p:val>
                                            <p:strVal val="#ppt_x"/>
                                          </p:val>
                                        </p:tav>
                                      </p:tavLst>
                                    </p:anim>
                                    <p:anim calcmode="lin" valueType="num">
                                      <p:cBhvr additive="base">
                                        <p:cTn id="8" dur="500" fill="hold"/>
                                        <p:tgtEl>
                                          <p:spTgt spid="39015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90152"/>
                                        </p:tgtEl>
                                        <p:attrNameLst>
                                          <p:attrName>style.visibility</p:attrName>
                                        </p:attrNameLst>
                                      </p:cBhvr>
                                      <p:to>
                                        <p:strVal val="visible"/>
                                      </p:to>
                                    </p:set>
                                    <p:anim calcmode="lin" valueType="num">
                                      <p:cBhvr additive="base">
                                        <p:cTn id="12" dur="500" fill="hold"/>
                                        <p:tgtEl>
                                          <p:spTgt spid="390152"/>
                                        </p:tgtEl>
                                        <p:attrNameLst>
                                          <p:attrName>ppt_x</p:attrName>
                                        </p:attrNameLst>
                                      </p:cBhvr>
                                      <p:tavLst>
                                        <p:tav tm="0">
                                          <p:val>
                                            <p:strVal val="0-#ppt_w/2"/>
                                          </p:val>
                                        </p:tav>
                                        <p:tav tm="100000">
                                          <p:val>
                                            <p:strVal val="#ppt_x"/>
                                          </p:val>
                                        </p:tav>
                                      </p:tavLst>
                                    </p:anim>
                                    <p:anim calcmode="lin" valueType="num">
                                      <p:cBhvr additive="base">
                                        <p:cTn id="13" dur="500" fill="hold"/>
                                        <p:tgtEl>
                                          <p:spTgt spid="390152"/>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12" fill="hold" nodeType="clickEffect">
                                  <p:stCondLst>
                                    <p:cond delay="0"/>
                                  </p:stCondLst>
                                  <p:childTnLst>
                                    <p:set>
                                      <p:cBhvr>
                                        <p:cTn id="17" dur="1" fill="hold">
                                          <p:stCondLst>
                                            <p:cond delay="0"/>
                                          </p:stCondLst>
                                        </p:cTn>
                                        <p:tgtEl>
                                          <p:spTgt spid="390153"/>
                                        </p:tgtEl>
                                        <p:attrNameLst>
                                          <p:attrName>style.visibility</p:attrName>
                                        </p:attrNameLst>
                                      </p:cBhvr>
                                      <p:to>
                                        <p:strVal val="visible"/>
                                      </p:to>
                                    </p:set>
                                    <p:anim calcmode="lin" valueType="num">
                                      <p:cBhvr additive="base">
                                        <p:cTn id="18" dur="500" fill="hold"/>
                                        <p:tgtEl>
                                          <p:spTgt spid="390153"/>
                                        </p:tgtEl>
                                        <p:attrNameLst>
                                          <p:attrName>ppt_x</p:attrName>
                                        </p:attrNameLst>
                                      </p:cBhvr>
                                      <p:tavLst>
                                        <p:tav tm="0">
                                          <p:val>
                                            <p:strVal val="0-#ppt_w/2"/>
                                          </p:val>
                                        </p:tav>
                                        <p:tav tm="100000">
                                          <p:val>
                                            <p:strVal val="#ppt_x"/>
                                          </p:val>
                                        </p:tav>
                                      </p:tavLst>
                                    </p:anim>
                                    <p:anim calcmode="lin" valueType="num">
                                      <p:cBhvr additive="base">
                                        <p:cTn id="19" dur="500" fill="hold"/>
                                        <p:tgtEl>
                                          <p:spTgt spid="390153"/>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390147"/>
                                        </p:tgtEl>
                                        <p:attrNameLst>
                                          <p:attrName>style.visibility</p:attrName>
                                        </p:attrNameLst>
                                      </p:cBhvr>
                                      <p:to>
                                        <p:strVal val="visible"/>
                                      </p:to>
                                    </p:set>
                                    <p:anim calcmode="lin" valueType="num">
                                      <p:cBhvr additive="base">
                                        <p:cTn id="24" dur="500" fill="hold"/>
                                        <p:tgtEl>
                                          <p:spTgt spid="390147"/>
                                        </p:tgtEl>
                                        <p:attrNameLst>
                                          <p:attrName>ppt_x</p:attrName>
                                        </p:attrNameLst>
                                      </p:cBhvr>
                                      <p:tavLst>
                                        <p:tav tm="0">
                                          <p:val>
                                            <p:strVal val="#ppt_x"/>
                                          </p:val>
                                        </p:tav>
                                        <p:tav tm="100000">
                                          <p:val>
                                            <p:strVal val="#ppt_x"/>
                                          </p:val>
                                        </p:tav>
                                      </p:tavLst>
                                    </p:anim>
                                    <p:anim calcmode="lin" valueType="num">
                                      <p:cBhvr additive="base">
                                        <p:cTn id="25" dur="500" fill="hold"/>
                                        <p:tgtEl>
                                          <p:spTgt spid="390147"/>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nodeType="clickEffect">
                                  <p:stCondLst>
                                    <p:cond delay="0"/>
                                  </p:stCondLst>
                                  <p:childTnLst>
                                    <p:set>
                                      <p:cBhvr>
                                        <p:cTn id="29" dur="1" fill="hold">
                                          <p:stCondLst>
                                            <p:cond delay="0"/>
                                          </p:stCondLst>
                                        </p:cTn>
                                        <p:tgtEl>
                                          <p:spTgt spid="390146"/>
                                        </p:tgtEl>
                                        <p:attrNameLst>
                                          <p:attrName>style.visibility</p:attrName>
                                        </p:attrNameLst>
                                      </p:cBhvr>
                                      <p:to>
                                        <p:strVal val="visible"/>
                                      </p:to>
                                    </p:set>
                                    <p:anim calcmode="lin" valueType="num">
                                      <p:cBhvr additive="base">
                                        <p:cTn id="30" dur="500" fill="hold"/>
                                        <p:tgtEl>
                                          <p:spTgt spid="390146"/>
                                        </p:tgtEl>
                                        <p:attrNameLst>
                                          <p:attrName>ppt_x</p:attrName>
                                        </p:attrNameLst>
                                      </p:cBhvr>
                                      <p:tavLst>
                                        <p:tav tm="0">
                                          <p:val>
                                            <p:strVal val="#ppt_x"/>
                                          </p:val>
                                        </p:tav>
                                        <p:tav tm="100000">
                                          <p:val>
                                            <p:strVal val="#ppt_x"/>
                                          </p:val>
                                        </p:tav>
                                      </p:tavLst>
                                    </p:anim>
                                    <p:anim calcmode="lin" valueType="num">
                                      <p:cBhvr additive="base">
                                        <p:cTn id="31" dur="500" fill="hold"/>
                                        <p:tgtEl>
                                          <p:spTgt spid="39014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390149"/>
                                        </p:tgtEl>
                                        <p:attrNameLst>
                                          <p:attrName>style.visibility</p:attrName>
                                        </p:attrNameLst>
                                      </p:cBhvr>
                                      <p:to>
                                        <p:strVal val="visible"/>
                                      </p:to>
                                    </p:set>
                                    <p:anim calcmode="lin" valueType="num">
                                      <p:cBhvr additive="base">
                                        <p:cTn id="36" dur="500" fill="hold"/>
                                        <p:tgtEl>
                                          <p:spTgt spid="390149"/>
                                        </p:tgtEl>
                                        <p:attrNameLst>
                                          <p:attrName>ppt_x</p:attrName>
                                        </p:attrNameLst>
                                      </p:cBhvr>
                                      <p:tavLst>
                                        <p:tav tm="0">
                                          <p:val>
                                            <p:strVal val="1+#ppt_w/2"/>
                                          </p:val>
                                        </p:tav>
                                        <p:tav tm="100000">
                                          <p:val>
                                            <p:strVal val="#ppt_x"/>
                                          </p:val>
                                        </p:tav>
                                      </p:tavLst>
                                    </p:anim>
                                    <p:anim calcmode="lin" valueType="num">
                                      <p:cBhvr additive="base">
                                        <p:cTn id="37" dur="500" fill="hold"/>
                                        <p:tgtEl>
                                          <p:spTgt spid="390149"/>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6" fill="hold" nodeType="clickEffect">
                                  <p:stCondLst>
                                    <p:cond delay="0"/>
                                  </p:stCondLst>
                                  <p:childTnLst>
                                    <p:set>
                                      <p:cBhvr>
                                        <p:cTn id="41" dur="1" fill="hold">
                                          <p:stCondLst>
                                            <p:cond delay="0"/>
                                          </p:stCondLst>
                                        </p:cTn>
                                        <p:tgtEl>
                                          <p:spTgt spid="390150"/>
                                        </p:tgtEl>
                                        <p:attrNameLst>
                                          <p:attrName>style.visibility</p:attrName>
                                        </p:attrNameLst>
                                      </p:cBhvr>
                                      <p:to>
                                        <p:strVal val="visible"/>
                                      </p:to>
                                    </p:set>
                                    <p:anim calcmode="lin" valueType="num">
                                      <p:cBhvr additive="base">
                                        <p:cTn id="42" dur="500" fill="hold"/>
                                        <p:tgtEl>
                                          <p:spTgt spid="390150"/>
                                        </p:tgtEl>
                                        <p:attrNameLst>
                                          <p:attrName>ppt_x</p:attrName>
                                        </p:attrNameLst>
                                      </p:cBhvr>
                                      <p:tavLst>
                                        <p:tav tm="0">
                                          <p:val>
                                            <p:strVal val="1+#ppt_w/2"/>
                                          </p:val>
                                        </p:tav>
                                        <p:tav tm="100000">
                                          <p:val>
                                            <p:strVal val="#ppt_x"/>
                                          </p:val>
                                        </p:tav>
                                      </p:tavLst>
                                    </p:anim>
                                    <p:anim calcmode="lin" valueType="num">
                                      <p:cBhvr additive="base">
                                        <p:cTn id="43" dur="500" fill="hold"/>
                                        <p:tgtEl>
                                          <p:spTgt spid="390150"/>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CA870C-BE35-7D4F-A773-7E7FAFBE862C}" type="slidenum">
              <a:rPr lang="en-US" smtClean="0"/>
              <a:pPr/>
              <a:t>4</a:t>
            </a:fld>
            <a:endParaRPr lang="en-US" dirty="0"/>
          </a:p>
        </p:txBody>
      </p:sp>
      <p:sp>
        <p:nvSpPr>
          <p:cNvPr id="3" name="Title 2"/>
          <p:cNvSpPr>
            <a:spLocks noGrp="1"/>
          </p:cNvSpPr>
          <p:nvPr>
            <p:ph type="title"/>
          </p:nvPr>
        </p:nvSpPr>
        <p:spPr/>
        <p:txBody>
          <a:bodyPr/>
          <a:lstStyle/>
          <a:p>
            <a:r>
              <a:rPr lang="en-GB" dirty="0" smtClean="0"/>
              <a:t>Impact of Size and Shape</a:t>
            </a:r>
            <a:endParaRPr lang="en-GB" dirty="0"/>
          </a:p>
        </p:txBody>
      </p:sp>
    </p:spTree>
    <p:extLst>
      <p:ext uri="{BB962C8B-B14F-4D97-AF65-F5344CB8AC3E}">
        <p14:creationId xmlns:p14="http://schemas.microsoft.com/office/powerpoint/2010/main" val="40864556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Primarily determined by physicians choice of:</a:t>
            </a:r>
          </a:p>
          <a:p>
            <a:pPr lvl="1"/>
            <a:r>
              <a:rPr lang="en-US" dirty="0" smtClean="0"/>
              <a:t>Particle calibration size (microspheres and particles)</a:t>
            </a:r>
          </a:p>
          <a:p>
            <a:pPr lvl="1"/>
            <a:r>
              <a:rPr lang="en-US" dirty="0" smtClean="0"/>
              <a:t>Particle morphology (smooth microspheres </a:t>
            </a:r>
            <a:r>
              <a:rPr lang="en-US" i="1" dirty="0" smtClean="0"/>
              <a:t>versus</a:t>
            </a:r>
            <a:r>
              <a:rPr lang="en-US" dirty="0" smtClean="0"/>
              <a:t> irregular particulates)</a:t>
            </a:r>
          </a:p>
          <a:p>
            <a:pPr lvl="1"/>
            <a:endParaRPr lang="en-US" dirty="0"/>
          </a:p>
          <a:p>
            <a:pPr lvl="1"/>
            <a:endParaRPr lang="en-US" dirty="0" smtClean="0"/>
          </a:p>
          <a:p>
            <a:pPr lvl="1"/>
            <a:endParaRPr lang="en-US" dirty="0"/>
          </a:p>
          <a:p>
            <a:pPr marL="216000" lvl="1" indent="0">
              <a:buNone/>
            </a:pPr>
            <a:endParaRPr lang="en-US" dirty="0"/>
          </a:p>
          <a:p>
            <a:pPr marL="216000" lvl="1" indent="0">
              <a:buNone/>
            </a:pPr>
            <a:endParaRPr lang="en-US" sz="700" dirty="0"/>
          </a:p>
          <a:p>
            <a:r>
              <a:rPr lang="en-US" dirty="0" smtClean="0"/>
              <a:t>But also influenced by additional factors:</a:t>
            </a:r>
          </a:p>
          <a:p>
            <a:pPr lvl="1"/>
            <a:r>
              <a:rPr lang="en-US" dirty="0" smtClean="0"/>
              <a:t>Particle size distributions</a:t>
            </a:r>
          </a:p>
          <a:p>
            <a:pPr lvl="1"/>
            <a:r>
              <a:rPr lang="en-US" dirty="0" smtClean="0"/>
              <a:t>Particle material and structure (stiffness and elasticity)</a:t>
            </a:r>
          </a:p>
          <a:p>
            <a:pPr lvl="1"/>
            <a:r>
              <a:rPr lang="en-US" dirty="0" smtClean="0"/>
              <a:t>Particle aggregation tendency</a:t>
            </a:r>
          </a:p>
          <a:p>
            <a:pPr lvl="1"/>
            <a:r>
              <a:rPr lang="en-US" dirty="0" smtClean="0"/>
              <a:t>Catheter selectivity, rate of delivery, dilution of particle suspension</a:t>
            </a:r>
            <a:endParaRPr lang="en-US" dirty="0"/>
          </a:p>
        </p:txBody>
      </p:sp>
      <p:sp>
        <p:nvSpPr>
          <p:cNvPr id="3" name="Slide Number Placeholder 2"/>
          <p:cNvSpPr>
            <a:spLocks noGrp="1"/>
          </p:cNvSpPr>
          <p:nvPr>
            <p:ph type="sldNum" sz="quarter" idx="12"/>
          </p:nvPr>
        </p:nvSpPr>
        <p:spPr/>
        <p:txBody>
          <a:bodyPr/>
          <a:lstStyle/>
          <a:p>
            <a:fld id="{F628EE5E-E4A0-1642-B494-1389012CA482}" type="slidenum">
              <a:rPr lang="en-GB" smtClean="0"/>
              <a:pPr/>
              <a:t>5</a:t>
            </a:fld>
            <a:endParaRPr lang="en-GB" dirty="0"/>
          </a:p>
        </p:txBody>
      </p:sp>
      <p:sp>
        <p:nvSpPr>
          <p:cNvPr id="2" name="Title 1"/>
          <p:cNvSpPr>
            <a:spLocks noGrp="1"/>
          </p:cNvSpPr>
          <p:nvPr>
            <p:ph type="title"/>
          </p:nvPr>
        </p:nvSpPr>
        <p:spPr/>
        <p:txBody>
          <a:bodyPr/>
          <a:lstStyle/>
          <a:p>
            <a:r>
              <a:rPr lang="en-US" dirty="0"/>
              <a:t>Factors Influencing the Location of </a:t>
            </a:r>
            <a:r>
              <a:rPr lang="en-US" dirty="0" err="1"/>
              <a:t>Embolisation</a:t>
            </a:r>
            <a:r>
              <a:rPr lang="en-US" dirty="0"/>
              <a:t/>
            </a:r>
            <a:br>
              <a:rPr lang="en-US" dirty="0"/>
            </a:br>
            <a:endParaRPr lang="en-GB" dirty="0"/>
          </a:p>
        </p:txBody>
      </p:sp>
      <p:grpSp>
        <p:nvGrpSpPr>
          <p:cNvPr id="10" name="Group 9"/>
          <p:cNvGrpSpPr/>
          <p:nvPr/>
        </p:nvGrpSpPr>
        <p:grpSpPr>
          <a:xfrm>
            <a:off x="5002956" y="2678805"/>
            <a:ext cx="3301340" cy="1600015"/>
            <a:chOff x="4927813" y="4874821"/>
            <a:chExt cx="3301340" cy="1600015"/>
          </a:xfrm>
        </p:grpSpPr>
        <p:sp>
          <p:nvSpPr>
            <p:cNvPr id="7" name="TextBox 6"/>
            <p:cNvSpPr txBox="1"/>
            <p:nvPr/>
          </p:nvSpPr>
          <p:spPr>
            <a:xfrm>
              <a:off x="4927813" y="4874821"/>
              <a:ext cx="1428596" cy="369332"/>
            </a:xfrm>
            <a:prstGeom prst="rect">
              <a:avLst/>
            </a:prstGeom>
            <a:noFill/>
          </p:spPr>
          <p:txBody>
            <a:bodyPr wrap="none" rtlCol="0">
              <a:spAutoFit/>
            </a:bodyPr>
            <a:lstStyle/>
            <a:p>
              <a:r>
                <a:rPr lang="en-US" u="sng" dirty="0" smtClean="0"/>
                <a:t>Particle size</a:t>
              </a:r>
              <a:endParaRPr lang="en-US" u="sng" dirty="0"/>
            </a:p>
          </p:txBody>
        </p:sp>
        <p:grpSp>
          <p:nvGrpSpPr>
            <p:cNvPr id="8" name="Group 7"/>
            <p:cNvGrpSpPr/>
            <p:nvPr/>
          </p:nvGrpSpPr>
          <p:grpSpPr>
            <a:xfrm>
              <a:off x="5046566" y="6023578"/>
              <a:ext cx="3182587" cy="451258"/>
              <a:chOff x="819397" y="3218213"/>
              <a:chExt cx="2351315" cy="451258"/>
            </a:xfrm>
          </p:grpSpPr>
          <p:cxnSp>
            <p:nvCxnSpPr>
              <p:cNvPr id="17" name="Straight Connector 16"/>
              <p:cNvCxnSpPr/>
              <p:nvPr/>
            </p:nvCxnSpPr>
            <p:spPr>
              <a:xfrm>
                <a:off x="819397" y="3218213"/>
                <a:ext cx="2351315" cy="130629"/>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819397" y="3498268"/>
                <a:ext cx="2351314" cy="171203"/>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9" name="Oval 8"/>
            <p:cNvSpPr>
              <a:spLocks noChangeAspect="1"/>
            </p:cNvSpPr>
            <p:nvPr/>
          </p:nvSpPr>
          <p:spPr>
            <a:xfrm>
              <a:off x="5129694" y="6047329"/>
              <a:ext cx="427507" cy="427507"/>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 name="Group 12"/>
            <p:cNvGrpSpPr/>
            <p:nvPr/>
          </p:nvGrpSpPr>
          <p:grpSpPr>
            <a:xfrm>
              <a:off x="5046566" y="5356690"/>
              <a:ext cx="3182587" cy="451258"/>
              <a:chOff x="819397" y="3218213"/>
              <a:chExt cx="2351315" cy="451258"/>
            </a:xfrm>
          </p:grpSpPr>
          <p:cxnSp>
            <p:nvCxnSpPr>
              <p:cNvPr id="15" name="Straight Connector 14"/>
              <p:cNvCxnSpPr/>
              <p:nvPr/>
            </p:nvCxnSpPr>
            <p:spPr>
              <a:xfrm>
                <a:off x="819397" y="3218213"/>
                <a:ext cx="2351315" cy="130629"/>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819397" y="3498268"/>
                <a:ext cx="2351314" cy="171203"/>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14" name="Oval 13"/>
            <p:cNvSpPr>
              <a:spLocks noChangeAspect="1"/>
            </p:cNvSpPr>
            <p:nvPr/>
          </p:nvSpPr>
          <p:spPr>
            <a:xfrm>
              <a:off x="7186268" y="5468716"/>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 name="Group 5"/>
          <p:cNvGrpSpPr/>
          <p:nvPr/>
        </p:nvGrpSpPr>
        <p:grpSpPr>
          <a:xfrm>
            <a:off x="822997" y="2681463"/>
            <a:ext cx="3301340" cy="1600015"/>
            <a:chOff x="4771901" y="2570018"/>
            <a:chExt cx="3301340" cy="1600015"/>
          </a:xfrm>
        </p:grpSpPr>
        <p:sp>
          <p:nvSpPr>
            <p:cNvPr id="19" name="TextBox 18"/>
            <p:cNvSpPr txBox="1"/>
            <p:nvPr/>
          </p:nvSpPr>
          <p:spPr>
            <a:xfrm>
              <a:off x="4771901" y="2570018"/>
              <a:ext cx="1646605" cy="369332"/>
            </a:xfrm>
            <a:prstGeom prst="rect">
              <a:avLst/>
            </a:prstGeom>
            <a:noFill/>
          </p:spPr>
          <p:txBody>
            <a:bodyPr wrap="none" rtlCol="0">
              <a:spAutoFit/>
            </a:bodyPr>
            <a:lstStyle/>
            <a:p>
              <a:r>
                <a:rPr lang="en-US" u="sng" dirty="0" smtClean="0"/>
                <a:t>Particle shape</a:t>
              </a:r>
              <a:endParaRPr lang="en-US" u="sng" dirty="0"/>
            </a:p>
          </p:txBody>
        </p:sp>
        <p:grpSp>
          <p:nvGrpSpPr>
            <p:cNvPr id="20" name="Group 19"/>
            <p:cNvGrpSpPr/>
            <p:nvPr/>
          </p:nvGrpSpPr>
          <p:grpSpPr>
            <a:xfrm>
              <a:off x="4890654" y="3718775"/>
              <a:ext cx="3182587" cy="451258"/>
              <a:chOff x="819397" y="3218213"/>
              <a:chExt cx="2351315" cy="451258"/>
            </a:xfrm>
          </p:grpSpPr>
          <p:cxnSp>
            <p:nvCxnSpPr>
              <p:cNvPr id="21" name="Straight Connector 20"/>
              <p:cNvCxnSpPr/>
              <p:nvPr/>
            </p:nvCxnSpPr>
            <p:spPr>
              <a:xfrm>
                <a:off x="819397" y="3218213"/>
                <a:ext cx="2351315" cy="130629"/>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819397" y="3498268"/>
                <a:ext cx="2351314" cy="171203"/>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24" name="Group 23"/>
            <p:cNvGrpSpPr/>
            <p:nvPr/>
          </p:nvGrpSpPr>
          <p:grpSpPr>
            <a:xfrm>
              <a:off x="4890654" y="3051887"/>
              <a:ext cx="3182587" cy="451258"/>
              <a:chOff x="819397" y="3218213"/>
              <a:chExt cx="2351315" cy="451258"/>
            </a:xfrm>
          </p:grpSpPr>
          <p:cxnSp>
            <p:nvCxnSpPr>
              <p:cNvPr id="25" name="Straight Connector 24"/>
              <p:cNvCxnSpPr/>
              <p:nvPr/>
            </p:nvCxnSpPr>
            <p:spPr>
              <a:xfrm>
                <a:off x="819397" y="3218213"/>
                <a:ext cx="2351315" cy="130629"/>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819397" y="3498268"/>
                <a:ext cx="2351314" cy="171203"/>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7" name="Oval 26"/>
            <p:cNvSpPr>
              <a:spLocks noChangeAspect="1"/>
            </p:cNvSpPr>
            <p:nvPr/>
          </p:nvSpPr>
          <p:spPr>
            <a:xfrm>
              <a:off x="7030356" y="3163913"/>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Freeform 27"/>
            <p:cNvSpPr/>
            <p:nvPr/>
          </p:nvSpPr>
          <p:spPr>
            <a:xfrm>
              <a:off x="5197151" y="3769567"/>
              <a:ext cx="391886" cy="354564"/>
            </a:xfrm>
            <a:custGeom>
              <a:avLst/>
              <a:gdLst>
                <a:gd name="connsiteX0" fmla="*/ 37322 w 391886"/>
                <a:gd name="connsiteY0" fmla="*/ 102637 h 354564"/>
                <a:gd name="connsiteX1" fmla="*/ 149290 w 391886"/>
                <a:gd name="connsiteY1" fmla="*/ 0 h 354564"/>
                <a:gd name="connsiteX2" fmla="*/ 270588 w 391886"/>
                <a:gd name="connsiteY2" fmla="*/ 74645 h 354564"/>
                <a:gd name="connsiteX3" fmla="*/ 186612 w 391886"/>
                <a:gd name="connsiteY3" fmla="*/ 186613 h 354564"/>
                <a:gd name="connsiteX4" fmla="*/ 298580 w 391886"/>
                <a:gd name="connsiteY4" fmla="*/ 205274 h 354564"/>
                <a:gd name="connsiteX5" fmla="*/ 391886 w 391886"/>
                <a:gd name="connsiteY5" fmla="*/ 251927 h 354564"/>
                <a:gd name="connsiteX6" fmla="*/ 345233 w 391886"/>
                <a:gd name="connsiteY6" fmla="*/ 317241 h 354564"/>
                <a:gd name="connsiteX7" fmla="*/ 279918 w 391886"/>
                <a:gd name="connsiteY7" fmla="*/ 354564 h 354564"/>
                <a:gd name="connsiteX8" fmla="*/ 195943 w 391886"/>
                <a:gd name="connsiteY8" fmla="*/ 223935 h 354564"/>
                <a:gd name="connsiteX9" fmla="*/ 46653 w 391886"/>
                <a:gd name="connsiteY9" fmla="*/ 270588 h 354564"/>
                <a:gd name="connsiteX10" fmla="*/ 0 w 391886"/>
                <a:gd name="connsiteY10" fmla="*/ 149290 h 354564"/>
                <a:gd name="connsiteX11" fmla="*/ 37322 w 391886"/>
                <a:gd name="connsiteY11" fmla="*/ 102637 h 354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886" h="354564">
                  <a:moveTo>
                    <a:pt x="37322" y="102637"/>
                  </a:moveTo>
                  <a:lnTo>
                    <a:pt x="149290" y="0"/>
                  </a:lnTo>
                  <a:lnTo>
                    <a:pt x="270588" y="74645"/>
                  </a:lnTo>
                  <a:lnTo>
                    <a:pt x="186612" y="186613"/>
                  </a:lnTo>
                  <a:lnTo>
                    <a:pt x="298580" y="205274"/>
                  </a:lnTo>
                  <a:lnTo>
                    <a:pt x="391886" y="251927"/>
                  </a:lnTo>
                  <a:lnTo>
                    <a:pt x="345233" y="317241"/>
                  </a:lnTo>
                  <a:lnTo>
                    <a:pt x="279918" y="354564"/>
                  </a:lnTo>
                  <a:lnTo>
                    <a:pt x="195943" y="223935"/>
                  </a:lnTo>
                  <a:lnTo>
                    <a:pt x="46653" y="270588"/>
                  </a:lnTo>
                  <a:lnTo>
                    <a:pt x="0" y="149290"/>
                  </a:lnTo>
                  <a:lnTo>
                    <a:pt x="37322" y="102637"/>
                  </a:ln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493783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33717" y="3678836"/>
            <a:ext cx="4058763"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9" name="Picture 7"/>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95537" y="3582118"/>
            <a:ext cx="4337948" cy="2754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GB" dirty="0"/>
              <a:t>Particle Morphology</a:t>
            </a:r>
            <a:br>
              <a:rPr lang="en-GB" dirty="0"/>
            </a:br>
            <a:endParaRPr lang="en-GB" dirty="0"/>
          </a:p>
        </p:txBody>
      </p:sp>
      <p:sp>
        <p:nvSpPr>
          <p:cNvPr id="11" name="Footer Placeholder 1"/>
          <p:cNvSpPr>
            <a:spLocks noGrp="1"/>
          </p:cNvSpPr>
          <p:nvPr>
            <p:ph type="ftr" sz="quarter" idx="11"/>
          </p:nvPr>
        </p:nvSpPr>
        <p:spPr/>
        <p:txBody>
          <a:bodyPr/>
          <a:lstStyle/>
          <a:p>
            <a:r>
              <a:rPr lang="en-US" dirty="0" smtClean="0"/>
              <a:t>[1] Laurent A, Tech </a:t>
            </a:r>
            <a:r>
              <a:rPr lang="en-US" dirty="0" err="1" smtClean="0"/>
              <a:t>Vasc</a:t>
            </a:r>
            <a:r>
              <a:rPr lang="en-US" dirty="0" smtClean="0"/>
              <a:t> Interventional Rad, 2007; 10: 248-256.</a:t>
            </a:r>
            <a:endParaRPr lang="en-GB" dirty="0"/>
          </a:p>
        </p:txBody>
      </p:sp>
      <p:pic>
        <p:nvPicPr>
          <p:cNvPr id="8" name="Picture 5" descr="PVA-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373839" y="1208250"/>
            <a:ext cx="28829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p:nvPicPr>
        <p:blipFill>
          <a:blip r:embed="rId6" cstate="screen">
            <a:lum bright="-18000"/>
            <a:extLst>
              <a:ext uri="{28A0092B-C50C-407E-A947-70E740481C1C}">
                <a14:useLocalDpi xmlns:a14="http://schemas.microsoft.com/office/drawing/2010/main"/>
              </a:ext>
            </a:extLst>
          </a:blip>
          <a:srcRect/>
          <a:stretch>
            <a:fillRect/>
          </a:stretch>
        </p:blipFill>
        <p:spPr bwMode="auto">
          <a:xfrm>
            <a:off x="4596984" y="1208250"/>
            <a:ext cx="2825166"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2"/>
          <p:cNvSpPr txBox="1">
            <a:spLocks/>
          </p:cNvSpPr>
          <p:nvPr/>
        </p:nvSpPr>
        <p:spPr>
          <a:xfrm>
            <a:off x="4493825" y="3175421"/>
            <a:ext cx="3340770" cy="531932"/>
          </a:xfrm>
          <a:prstGeom prst="rect">
            <a:avLst/>
          </a:prstGeom>
        </p:spPr>
        <p:txBody>
          <a:bodyPr vert="horz"/>
          <a:lstStyle>
            <a:lvl1pPr marL="216000" indent="-216000" algn="l" defTabSz="457200" rtl="0" eaLnBrk="1" latinLnBrk="0" hangingPunct="1">
              <a:spcBef>
                <a:spcPts val="400"/>
              </a:spcBef>
              <a:spcAft>
                <a:spcPts val="400"/>
              </a:spcAft>
              <a:buClr>
                <a:schemeClr val="tx2"/>
              </a:buClr>
              <a:buFont typeface="Lucida Grande"/>
              <a:buChar char="–"/>
              <a:defRPr sz="2000" kern="1200">
                <a:solidFill>
                  <a:schemeClr val="tx1"/>
                </a:solidFill>
                <a:latin typeface="+mn-lt"/>
                <a:ea typeface="+mn-ea"/>
                <a:cs typeface="+mn-cs"/>
              </a:defRPr>
            </a:lvl1pPr>
            <a:lvl2pPr marL="432000" indent="-216000" algn="l" defTabSz="457200" rtl="0" eaLnBrk="1" latinLnBrk="0" hangingPunct="1">
              <a:spcBef>
                <a:spcPts val="400"/>
              </a:spcBef>
              <a:spcAft>
                <a:spcPts val="400"/>
              </a:spcAft>
              <a:buClr>
                <a:schemeClr val="tx2"/>
              </a:buClr>
              <a:buFont typeface="Lucida Grande"/>
              <a:buChar char="–"/>
              <a:defRPr sz="1900" kern="1200">
                <a:solidFill>
                  <a:schemeClr val="tx1"/>
                </a:solidFill>
                <a:latin typeface="+mn-lt"/>
                <a:ea typeface="+mn-ea"/>
                <a:cs typeface="+mn-cs"/>
              </a:defRPr>
            </a:lvl2pPr>
            <a:lvl3pPr marL="648000" indent="-180000" algn="l" defTabSz="457200" rtl="0" eaLnBrk="1" latinLnBrk="0" hangingPunct="1">
              <a:spcBef>
                <a:spcPts val="400"/>
              </a:spcBef>
              <a:spcAft>
                <a:spcPts val="400"/>
              </a:spcAft>
              <a:buClr>
                <a:schemeClr val="tx2"/>
              </a:buClr>
              <a:buFont typeface="Lucida Grande"/>
              <a:buChar char="–"/>
              <a:defRPr sz="1800" kern="1200">
                <a:solidFill>
                  <a:schemeClr val="tx1"/>
                </a:solidFill>
                <a:latin typeface="+mn-lt"/>
                <a:ea typeface="+mn-ea"/>
                <a:cs typeface="+mn-cs"/>
              </a:defRPr>
            </a:lvl3pPr>
            <a:lvl4pPr marL="864000" indent="-216000" algn="l" defTabSz="457200" rtl="0" eaLnBrk="1" latinLnBrk="0" hangingPunct="1">
              <a:spcBef>
                <a:spcPts val="400"/>
              </a:spcBef>
              <a:spcAft>
                <a:spcPts val="400"/>
              </a:spcAft>
              <a:buClr>
                <a:schemeClr val="tx2"/>
              </a:buClr>
              <a:buFont typeface="Arial"/>
              <a:buChar char="–"/>
              <a:defRPr sz="1700" kern="1200">
                <a:solidFill>
                  <a:schemeClr val="tx1"/>
                </a:solidFill>
                <a:latin typeface="+mn-lt"/>
                <a:ea typeface="+mn-ea"/>
                <a:cs typeface="+mn-cs"/>
              </a:defRPr>
            </a:lvl4pPr>
            <a:lvl5pPr marL="1044000" indent="-180000" algn="l" defTabSz="457200" rtl="0" eaLnBrk="1" latinLnBrk="0" hangingPunct="1">
              <a:spcBef>
                <a:spcPts val="400"/>
              </a:spcBef>
              <a:spcAft>
                <a:spcPts val="400"/>
              </a:spcAft>
              <a:buClr>
                <a:schemeClr val="tx2"/>
              </a:buClr>
              <a:buFont typeface="Lucida Grande"/>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Lucida Grande"/>
              <a:buNone/>
            </a:pPr>
            <a:r>
              <a:rPr lang="en-GB" sz="1800" dirty="0" smtClean="0"/>
              <a:t>Compressible Microspheres</a:t>
            </a:r>
            <a:endParaRPr lang="en-GB" sz="1800" dirty="0"/>
          </a:p>
        </p:txBody>
      </p:sp>
      <p:sp>
        <p:nvSpPr>
          <p:cNvPr id="13" name="Content Placeholder 2"/>
          <p:cNvSpPr txBox="1">
            <a:spLocks/>
          </p:cNvSpPr>
          <p:nvPr/>
        </p:nvSpPr>
        <p:spPr>
          <a:xfrm>
            <a:off x="1699569" y="3146904"/>
            <a:ext cx="2231439" cy="531932"/>
          </a:xfrm>
          <a:prstGeom prst="rect">
            <a:avLst/>
          </a:prstGeom>
        </p:spPr>
        <p:txBody>
          <a:bodyPr vert="horz"/>
          <a:lstStyle>
            <a:lvl1pPr marL="216000" indent="-216000" algn="l" defTabSz="457200" rtl="0" eaLnBrk="1" latinLnBrk="0" hangingPunct="1">
              <a:spcBef>
                <a:spcPts val="400"/>
              </a:spcBef>
              <a:spcAft>
                <a:spcPts val="400"/>
              </a:spcAft>
              <a:buClr>
                <a:schemeClr val="tx2"/>
              </a:buClr>
              <a:buFont typeface="Lucida Grande"/>
              <a:buChar char="–"/>
              <a:defRPr sz="2000" kern="1200">
                <a:solidFill>
                  <a:schemeClr val="tx1"/>
                </a:solidFill>
                <a:latin typeface="+mn-lt"/>
                <a:ea typeface="+mn-ea"/>
                <a:cs typeface="+mn-cs"/>
              </a:defRPr>
            </a:lvl1pPr>
            <a:lvl2pPr marL="432000" indent="-216000" algn="l" defTabSz="457200" rtl="0" eaLnBrk="1" latinLnBrk="0" hangingPunct="1">
              <a:spcBef>
                <a:spcPts val="400"/>
              </a:spcBef>
              <a:spcAft>
                <a:spcPts val="400"/>
              </a:spcAft>
              <a:buClr>
                <a:schemeClr val="tx2"/>
              </a:buClr>
              <a:buFont typeface="Lucida Grande"/>
              <a:buChar char="–"/>
              <a:defRPr sz="1900" kern="1200">
                <a:solidFill>
                  <a:schemeClr val="tx1"/>
                </a:solidFill>
                <a:latin typeface="+mn-lt"/>
                <a:ea typeface="+mn-ea"/>
                <a:cs typeface="+mn-cs"/>
              </a:defRPr>
            </a:lvl2pPr>
            <a:lvl3pPr marL="648000" indent="-180000" algn="l" defTabSz="457200" rtl="0" eaLnBrk="1" latinLnBrk="0" hangingPunct="1">
              <a:spcBef>
                <a:spcPts val="400"/>
              </a:spcBef>
              <a:spcAft>
                <a:spcPts val="400"/>
              </a:spcAft>
              <a:buClr>
                <a:schemeClr val="tx2"/>
              </a:buClr>
              <a:buFont typeface="Lucida Grande"/>
              <a:buChar char="–"/>
              <a:defRPr sz="1800" kern="1200">
                <a:solidFill>
                  <a:schemeClr val="tx1"/>
                </a:solidFill>
                <a:latin typeface="+mn-lt"/>
                <a:ea typeface="+mn-ea"/>
                <a:cs typeface="+mn-cs"/>
              </a:defRPr>
            </a:lvl3pPr>
            <a:lvl4pPr marL="864000" indent="-216000" algn="l" defTabSz="457200" rtl="0" eaLnBrk="1" latinLnBrk="0" hangingPunct="1">
              <a:spcBef>
                <a:spcPts val="400"/>
              </a:spcBef>
              <a:spcAft>
                <a:spcPts val="400"/>
              </a:spcAft>
              <a:buClr>
                <a:schemeClr val="tx2"/>
              </a:buClr>
              <a:buFont typeface="Arial"/>
              <a:buChar char="–"/>
              <a:defRPr sz="1700" kern="1200">
                <a:solidFill>
                  <a:schemeClr val="tx1"/>
                </a:solidFill>
                <a:latin typeface="+mn-lt"/>
                <a:ea typeface="+mn-ea"/>
                <a:cs typeface="+mn-cs"/>
              </a:defRPr>
            </a:lvl4pPr>
            <a:lvl5pPr marL="1044000" indent="-180000" algn="l" defTabSz="457200" rtl="0" eaLnBrk="1" latinLnBrk="0" hangingPunct="1">
              <a:spcBef>
                <a:spcPts val="400"/>
              </a:spcBef>
              <a:spcAft>
                <a:spcPts val="400"/>
              </a:spcAft>
              <a:buClr>
                <a:schemeClr val="tx2"/>
              </a:buClr>
              <a:buFont typeface="Lucida Grande"/>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dirty="0"/>
              <a:t>Irregular Particles</a:t>
            </a:r>
          </a:p>
        </p:txBody>
      </p:sp>
      <p:sp>
        <p:nvSpPr>
          <p:cNvPr id="14" name="TextBox 13"/>
          <p:cNvSpPr txBox="1"/>
          <p:nvPr/>
        </p:nvSpPr>
        <p:spPr>
          <a:xfrm>
            <a:off x="7365411" y="6581001"/>
            <a:ext cx="1717137" cy="276999"/>
          </a:xfrm>
          <a:prstGeom prst="rect">
            <a:avLst/>
          </a:prstGeom>
          <a:noFill/>
        </p:spPr>
        <p:txBody>
          <a:bodyPr wrap="none" rtlCol="0">
            <a:spAutoFit/>
          </a:bodyPr>
          <a:lstStyle/>
          <a:p>
            <a:r>
              <a:rPr lang="en-GB" sz="1200" b="1" dirty="0" smtClean="0"/>
              <a:t>Particle Morphology</a:t>
            </a:r>
            <a:endParaRPr lang="en-GB" sz="1200" b="1" dirty="0"/>
          </a:p>
        </p:txBody>
      </p:sp>
    </p:spTree>
    <p:extLst>
      <p:ext uri="{BB962C8B-B14F-4D97-AF65-F5344CB8AC3E}">
        <p14:creationId xmlns:p14="http://schemas.microsoft.com/office/powerpoint/2010/main" val="36288429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r>
              <a:rPr lang="en-GB" dirty="0" smtClean="0">
                <a:solidFill>
                  <a:schemeClr val="tx1"/>
                </a:solidFill>
              </a:rPr>
              <a:t>The level of embolization is influenced by delivery technique</a:t>
            </a:r>
          </a:p>
          <a:p>
            <a:r>
              <a:rPr lang="en-GB" dirty="0" smtClean="0">
                <a:solidFill>
                  <a:schemeClr val="tx1"/>
                </a:solidFill>
              </a:rPr>
              <a:t>Choe</a:t>
            </a:r>
            <a:r>
              <a:rPr lang="en-GB" baseline="30000" dirty="0" smtClean="0">
                <a:solidFill>
                  <a:schemeClr val="tx1"/>
                </a:solidFill>
              </a:rPr>
              <a:t>2</a:t>
            </a:r>
            <a:r>
              <a:rPr lang="en-GB" dirty="0" smtClean="0">
                <a:solidFill>
                  <a:schemeClr val="tx1"/>
                </a:solidFill>
              </a:rPr>
              <a:t> investigated delivery technique in a rabbit kidney study (PVA particles) with high (H) and low (L) particle </a:t>
            </a:r>
            <a:r>
              <a:rPr lang="en-GB" dirty="0">
                <a:solidFill>
                  <a:schemeClr val="tx1"/>
                </a:solidFill>
              </a:rPr>
              <a:t>dilution and injection </a:t>
            </a:r>
            <a:r>
              <a:rPr lang="en-GB" dirty="0" smtClean="0">
                <a:solidFill>
                  <a:schemeClr val="tx1"/>
                </a:solidFill>
              </a:rPr>
              <a:t>rate</a:t>
            </a:r>
          </a:p>
          <a:p>
            <a:r>
              <a:rPr lang="en-GB" dirty="0" smtClean="0"/>
              <a:t>Increased peripheral infarct and more </a:t>
            </a:r>
            <a:r>
              <a:rPr lang="en-GB" dirty="0" smtClean="0">
                <a:solidFill>
                  <a:schemeClr val="tx1"/>
                </a:solidFill>
              </a:rPr>
              <a:t>distal </a:t>
            </a:r>
            <a:r>
              <a:rPr lang="en-GB" dirty="0" smtClean="0"/>
              <a:t>PVA particles were found when injection rate and concentration were low</a:t>
            </a:r>
            <a:endParaRPr lang="en-GB" dirty="0"/>
          </a:p>
          <a:p>
            <a:endParaRPr lang="en-GB" dirty="0"/>
          </a:p>
        </p:txBody>
      </p:sp>
      <p:sp>
        <p:nvSpPr>
          <p:cNvPr id="3" name="Slide Number Placeholder 2"/>
          <p:cNvSpPr>
            <a:spLocks noGrp="1"/>
          </p:cNvSpPr>
          <p:nvPr>
            <p:ph type="sldNum" sz="quarter" idx="12"/>
          </p:nvPr>
        </p:nvSpPr>
        <p:spPr/>
        <p:txBody>
          <a:bodyPr/>
          <a:lstStyle/>
          <a:p>
            <a:fld id="{F628EE5E-E4A0-1642-B494-1389012CA482}" type="slidenum">
              <a:rPr lang="en-GB" smtClean="0"/>
              <a:pPr/>
              <a:t>7</a:t>
            </a:fld>
            <a:endParaRPr lang="en-GB" dirty="0"/>
          </a:p>
        </p:txBody>
      </p:sp>
      <p:sp>
        <p:nvSpPr>
          <p:cNvPr id="4" name="Title 3"/>
          <p:cNvSpPr>
            <a:spLocks noGrp="1"/>
          </p:cNvSpPr>
          <p:nvPr>
            <p:ph type="title"/>
          </p:nvPr>
        </p:nvSpPr>
        <p:spPr/>
        <p:txBody>
          <a:bodyPr/>
          <a:lstStyle/>
          <a:p>
            <a:r>
              <a:rPr lang="en-GB" dirty="0"/>
              <a:t>Controlling Particle Targeting</a:t>
            </a:r>
            <a:br>
              <a:rPr lang="en-GB" dirty="0"/>
            </a:br>
            <a:endParaRPr lang="en-GB" dirty="0"/>
          </a:p>
        </p:txBody>
      </p:sp>
      <p:sp>
        <p:nvSpPr>
          <p:cNvPr id="2" name="Footer Placeholder 1"/>
          <p:cNvSpPr>
            <a:spLocks noGrp="1"/>
          </p:cNvSpPr>
          <p:nvPr>
            <p:ph type="ftr" sz="quarter" idx="11"/>
          </p:nvPr>
        </p:nvSpPr>
        <p:spPr/>
        <p:txBody>
          <a:bodyPr/>
          <a:lstStyle/>
          <a:p>
            <a:r>
              <a:rPr lang="en-US" dirty="0" smtClean="0"/>
              <a:t>[2] </a:t>
            </a:r>
            <a:r>
              <a:rPr lang="en-US" dirty="0" err="1" smtClean="0"/>
              <a:t>Choe</a:t>
            </a:r>
            <a:r>
              <a:rPr lang="en-US" dirty="0" smtClean="0"/>
              <a:t> DH, et al. Invest </a:t>
            </a:r>
            <a:r>
              <a:rPr lang="en-US" dirty="0" err="1" smtClean="0"/>
              <a:t>Radiol</a:t>
            </a:r>
            <a:r>
              <a:rPr lang="en-US" dirty="0" smtClean="0"/>
              <a:t> 1997, 32(5): 260-7</a:t>
            </a:r>
            <a:endParaRPr lang="en-GB" dirty="0"/>
          </a:p>
        </p:txBody>
      </p:sp>
      <p:graphicFrame>
        <p:nvGraphicFramePr>
          <p:cNvPr id="8" name="Table 7"/>
          <p:cNvGraphicFramePr>
            <a:graphicFrameLocks noGrp="1"/>
          </p:cNvGraphicFramePr>
          <p:nvPr>
            <p:extLst>
              <p:ext uri="{D42A27DB-BD31-4B8C-83A1-F6EECF244321}">
                <p14:modId xmlns:p14="http://schemas.microsoft.com/office/powerpoint/2010/main" val="1895340276"/>
              </p:ext>
            </p:extLst>
          </p:nvPr>
        </p:nvGraphicFramePr>
        <p:xfrm>
          <a:off x="4224947" y="3878508"/>
          <a:ext cx="4296682" cy="1935480"/>
        </p:xfrm>
        <a:graphic>
          <a:graphicData uri="http://schemas.openxmlformats.org/drawingml/2006/table">
            <a:tbl>
              <a:tblPr firstRow="1" bandRow="1">
                <a:tableStyleId>{5C22544A-7EE6-4342-B048-85BDC9FD1C3A}</a:tableStyleId>
              </a:tblPr>
              <a:tblGrid>
                <a:gridCol w="1585914"/>
                <a:gridCol w="1136437"/>
                <a:gridCol w="1574331"/>
              </a:tblGrid>
              <a:tr h="370840">
                <a:tc>
                  <a:txBody>
                    <a:bodyPr/>
                    <a:lstStyle/>
                    <a:p>
                      <a:pPr algn="ctr"/>
                      <a:r>
                        <a:rPr lang="en-GB" sz="1400" b="1" dirty="0" smtClean="0"/>
                        <a:t>Group (</a:t>
                      </a:r>
                      <a:r>
                        <a:rPr lang="en-GB" sz="1400" b="1" dirty="0" err="1" smtClean="0"/>
                        <a:t>Rate:Dilution</a:t>
                      </a:r>
                      <a:r>
                        <a:rPr lang="en-GB" sz="1400" b="1" dirty="0" smtClean="0"/>
                        <a:t>)</a:t>
                      </a:r>
                      <a:endParaRPr lang="en-GB" sz="1400" b="1" dirty="0"/>
                    </a:p>
                  </a:txBody>
                  <a:tcPr/>
                </a:tc>
                <a:tc>
                  <a:txBody>
                    <a:bodyPr/>
                    <a:lstStyle/>
                    <a:p>
                      <a:pPr algn="ctr"/>
                      <a:r>
                        <a:rPr lang="en-GB" sz="1400" b="1" dirty="0" smtClean="0"/>
                        <a:t>Peripheral</a:t>
                      </a:r>
                      <a:r>
                        <a:rPr lang="en-GB" sz="1400" b="1" baseline="0" dirty="0" smtClean="0"/>
                        <a:t> Infarct</a:t>
                      </a:r>
                      <a:endParaRPr lang="en-GB" sz="1400" b="1" dirty="0"/>
                    </a:p>
                  </a:txBody>
                  <a:tcPr/>
                </a:tc>
                <a:tc>
                  <a:txBody>
                    <a:bodyPr/>
                    <a:lstStyle/>
                    <a:p>
                      <a:pPr algn="ctr"/>
                      <a:r>
                        <a:rPr lang="en-GB" sz="1400" b="1" dirty="0" smtClean="0"/>
                        <a:t>PVA Particles</a:t>
                      </a:r>
                      <a:r>
                        <a:rPr lang="en-GB" sz="1400" b="1" baseline="0" dirty="0" smtClean="0"/>
                        <a:t> in Small Arteries</a:t>
                      </a:r>
                      <a:endParaRPr lang="en-GB" sz="1400" b="1" dirty="0"/>
                    </a:p>
                  </a:txBody>
                  <a:tcPr/>
                </a:tc>
              </a:tr>
              <a:tr h="370840">
                <a:tc>
                  <a:txBody>
                    <a:bodyPr/>
                    <a:lstStyle/>
                    <a:p>
                      <a:pPr algn="ctr"/>
                      <a:r>
                        <a:rPr lang="en-GB" sz="1400" b="1" dirty="0" smtClean="0"/>
                        <a:t>HH (n=4)</a:t>
                      </a:r>
                      <a:endParaRPr lang="en-GB" sz="1400" b="1" dirty="0"/>
                    </a:p>
                  </a:txBody>
                  <a:tcPr/>
                </a:tc>
                <a:tc>
                  <a:txBody>
                    <a:bodyPr/>
                    <a:lstStyle/>
                    <a:p>
                      <a:pPr algn="ctr"/>
                      <a:r>
                        <a:rPr lang="en-GB" sz="1400" b="1" dirty="0" smtClean="0"/>
                        <a:t>0</a:t>
                      </a:r>
                      <a:endParaRPr lang="en-GB" sz="1400" b="1" dirty="0"/>
                    </a:p>
                  </a:txBody>
                  <a:tcPr/>
                </a:tc>
                <a:tc>
                  <a:txBody>
                    <a:bodyPr/>
                    <a:lstStyle/>
                    <a:p>
                      <a:pPr algn="ctr"/>
                      <a:r>
                        <a:rPr lang="en-GB" sz="1400" b="1" dirty="0" smtClean="0"/>
                        <a:t>1</a:t>
                      </a:r>
                      <a:endParaRPr lang="en-GB" sz="1400" b="1" dirty="0"/>
                    </a:p>
                  </a:txBody>
                  <a:tcPr/>
                </a:tc>
              </a:tr>
              <a:tr h="370840">
                <a:tc>
                  <a:txBody>
                    <a:bodyPr/>
                    <a:lstStyle/>
                    <a:p>
                      <a:pPr algn="ctr"/>
                      <a:r>
                        <a:rPr lang="en-GB" sz="1400" b="1" dirty="0" smtClean="0"/>
                        <a:t>HL (n=3)</a:t>
                      </a:r>
                      <a:endParaRPr lang="en-GB" sz="1400" b="1" dirty="0"/>
                    </a:p>
                  </a:txBody>
                  <a:tcPr/>
                </a:tc>
                <a:tc>
                  <a:txBody>
                    <a:bodyPr/>
                    <a:lstStyle/>
                    <a:p>
                      <a:pPr algn="ctr"/>
                      <a:r>
                        <a:rPr lang="en-GB" sz="1400" b="1" dirty="0" smtClean="0"/>
                        <a:t>1</a:t>
                      </a:r>
                      <a:endParaRPr lang="en-GB" sz="1400" b="1" dirty="0"/>
                    </a:p>
                  </a:txBody>
                  <a:tcPr/>
                </a:tc>
                <a:tc>
                  <a:txBody>
                    <a:bodyPr/>
                    <a:lstStyle/>
                    <a:p>
                      <a:pPr algn="ctr"/>
                      <a:r>
                        <a:rPr lang="en-GB" sz="1400" b="1" dirty="0" smtClean="0"/>
                        <a:t>2</a:t>
                      </a:r>
                      <a:endParaRPr lang="en-GB" sz="1400" b="1" dirty="0"/>
                    </a:p>
                  </a:txBody>
                  <a:tcPr/>
                </a:tc>
              </a:tr>
              <a:tr h="0">
                <a:tc>
                  <a:txBody>
                    <a:bodyPr/>
                    <a:lstStyle/>
                    <a:p>
                      <a:pPr algn="ctr"/>
                      <a:r>
                        <a:rPr lang="en-GB" sz="1400" b="1" dirty="0" smtClean="0"/>
                        <a:t>LH (n=3)</a:t>
                      </a:r>
                      <a:endParaRPr lang="en-GB" sz="1400" b="1" dirty="0"/>
                    </a:p>
                  </a:txBody>
                  <a:tcPr/>
                </a:tc>
                <a:tc>
                  <a:txBody>
                    <a:bodyPr/>
                    <a:lstStyle/>
                    <a:p>
                      <a:pPr algn="ctr"/>
                      <a:r>
                        <a:rPr lang="en-GB" sz="1400" b="1" dirty="0" smtClean="0"/>
                        <a:t>1</a:t>
                      </a:r>
                      <a:endParaRPr lang="en-GB" sz="1400" b="1" dirty="0"/>
                    </a:p>
                  </a:txBody>
                  <a:tcPr/>
                </a:tc>
                <a:tc>
                  <a:txBody>
                    <a:bodyPr/>
                    <a:lstStyle/>
                    <a:p>
                      <a:pPr algn="ctr"/>
                      <a:r>
                        <a:rPr lang="en-GB" sz="1400" b="1" dirty="0" smtClean="0"/>
                        <a:t>2</a:t>
                      </a:r>
                      <a:endParaRPr lang="en-GB" sz="1400" b="1" dirty="0"/>
                    </a:p>
                  </a:txBody>
                  <a:tcPr/>
                </a:tc>
              </a:tr>
              <a:tr h="370840">
                <a:tc>
                  <a:txBody>
                    <a:bodyPr/>
                    <a:lstStyle/>
                    <a:p>
                      <a:pPr algn="ctr"/>
                      <a:r>
                        <a:rPr lang="en-GB" sz="1400" b="1" dirty="0" smtClean="0"/>
                        <a:t>LL (n=4)</a:t>
                      </a:r>
                      <a:endParaRPr lang="en-GB" sz="1400" b="1" dirty="0"/>
                    </a:p>
                  </a:txBody>
                  <a:tcPr/>
                </a:tc>
                <a:tc>
                  <a:txBody>
                    <a:bodyPr/>
                    <a:lstStyle/>
                    <a:p>
                      <a:pPr algn="ctr"/>
                      <a:r>
                        <a:rPr lang="en-GB" sz="1400" b="1" dirty="0" smtClean="0"/>
                        <a:t>3</a:t>
                      </a:r>
                      <a:endParaRPr lang="en-GB" sz="1400" b="1" dirty="0"/>
                    </a:p>
                  </a:txBody>
                  <a:tcPr/>
                </a:tc>
                <a:tc>
                  <a:txBody>
                    <a:bodyPr/>
                    <a:lstStyle/>
                    <a:p>
                      <a:pPr algn="ctr"/>
                      <a:r>
                        <a:rPr lang="en-GB" sz="1400" b="1" dirty="0" smtClean="0"/>
                        <a:t>4</a:t>
                      </a:r>
                      <a:endParaRPr lang="en-GB" sz="1400" b="1" dirty="0"/>
                    </a:p>
                  </a:txBody>
                  <a:tcPr/>
                </a:tc>
              </a:tr>
            </a:tbl>
          </a:graphicData>
        </a:graphic>
      </p:graphicFrame>
      <p:pic>
        <p:nvPicPr>
          <p:cNvPr id="614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2279" y="3448478"/>
            <a:ext cx="3322637" cy="2837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70011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sz="2400" dirty="0" smtClean="0"/>
              <a:t> Precise targeted embolization also depends on:</a:t>
            </a:r>
          </a:p>
        </p:txBody>
      </p:sp>
      <p:sp>
        <p:nvSpPr>
          <p:cNvPr id="3" name="Slide Number Placeholder 2"/>
          <p:cNvSpPr>
            <a:spLocks noGrp="1"/>
          </p:cNvSpPr>
          <p:nvPr>
            <p:ph type="sldNum" sz="quarter" idx="12"/>
          </p:nvPr>
        </p:nvSpPr>
        <p:spPr/>
        <p:txBody>
          <a:bodyPr/>
          <a:lstStyle/>
          <a:p>
            <a:fld id="{F628EE5E-E4A0-1642-B494-1389012CA482}" type="slidenum">
              <a:rPr lang="en-GB" smtClean="0"/>
              <a:pPr/>
              <a:t>8</a:t>
            </a:fld>
            <a:endParaRPr lang="en-GB" dirty="0"/>
          </a:p>
        </p:txBody>
      </p:sp>
      <p:sp>
        <p:nvSpPr>
          <p:cNvPr id="2" name="Title 1"/>
          <p:cNvSpPr>
            <a:spLocks noGrp="1"/>
          </p:cNvSpPr>
          <p:nvPr>
            <p:ph type="title"/>
          </p:nvPr>
        </p:nvSpPr>
        <p:spPr/>
        <p:txBody>
          <a:bodyPr/>
          <a:lstStyle/>
          <a:p>
            <a:r>
              <a:rPr lang="en-US" dirty="0"/>
              <a:t>Bead Characteristics Affecting Targeted Embolization</a:t>
            </a:r>
          </a:p>
        </p:txBody>
      </p:sp>
      <p:grpSp>
        <p:nvGrpSpPr>
          <p:cNvPr id="12" name="Group 11"/>
          <p:cNvGrpSpPr/>
          <p:nvPr/>
        </p:nvGrpSpPr>
        <p:grpSpPr>
          <a:xfrm>
            <a:off x="5058507" y="4298531"/>
            <a:ext cx="3301340" cy="1600015"/>
            <a:chOff x="700644" y="2588821"/>
            <a:chExt cx="3301340" cy="1600015"/>
          </a:xfrm>
        </p:grpSpPr>
        <p:sp>
          <p:nvSpPr>
            <p:cNvPr id="6" name="TextBox 5"/>
            <p:cNvSpPr txBox="1"/>
            <p:nvPr/>
          </p:nvSpPr>
          <p:spPr>
            <a:xfrm>
              <a:off x="700644" y="2588821"/>
              <a:ext cx="2236510" cy="369332"/>
            </a:xfrm>
            <a:prstGeom prst="rect">
              <a:avLst/>
            </a:prstGeom>
            <a:noFill/>
          </p:spPr>
          <p:txBody>
            <a:bodyPr wrap="none" rtlCol="0">
              <a:spAutoFit/>
            </a:bodyPr>
            <a:lstStyle/>
            <a:p>
              <a:r>
                <a:rPr lang="en-US" u="sng" dirty="0" smtClean="0"/>
                <a:t>Particle aggregation</a:t>
              </a:r>
              <a:endParaRPr lang="en-US" u="sng" dirty="0"/>
            </a:p>
          </p:txBody>
        </p:sp>
        <p:grpSp>
          <p:nvGrpSpPr>
            <p:cNvPr id="19" name="Group 18"/>
            <p:cNvGrpSpPr/>
            <p:nvPr/>
          </p:nvGrpSpPr>
          <p:grpSpPr>
            <a:xfrm>
              <a:off x="819397" y="3737578"/>
              <a:ext cx="3182587" cy="451258"/>
              <a:chOff x="819397" y="3218213"/>
              <a:chExt cx="2351315" cy="451258"/>
            </a:xfrm>
          </p:grpSpPr>
          <p:cxnSp>
            <p:nvCxnSpPr>
              <p:cNvPr id="8" name="Straight Connector 7"/>
              <p:cNvCxnSpPr/>
              <p:nvPr/>
            </p:nvCxnSpPr>
            <p:spPr>
              <a:xfrm>
                <a:off x="819397" y="3218213"/>
                <a:ext cx="2351315" cy="130629"/>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819397" y="3498268"/>
                <a:ext cx="2351314" cy="171203"/>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1" name="Oval 20"/>
            <p:cNvSpPr>
              <a:spLocks noChangeAspect="1"/>
            </p:cNvSpPr>
            <p:nvPr/>
          </p:nvSpPr>
          <p:spPr>
            <a:xfrm>
              <a:off x="902525" y="3761329"/>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a:spLocks noChangeAspect="1"/>
            </p:cNvSpPr>
            <p:nvPr/>
          </p:nvSpPr>
          <p:spPr>
            <a:xfrm>
              <a:off x="993570" y="3959251"/>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a:spLocks noChangeAspect="1"/>
            </p:cNvSpPr>
            <p:nvPr/>
          </p:nvSpPr>
          <p:spPr>
            <a:xfrm>
              <a:off x="1122392" y="3761328"/>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a:spLocks noChangeAspect="1"/>
            </p:cNvSpPr>
            <p:nvPr/>
          </p:nvSpPr>
          <p:spPr>
            <a:xfrm>
              <a:off x="1207325" y="3953139"/>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6" name="Group 25"/>
            <p:cNvGrpSpPr/>
            <p:nvPr/>
          </p:nvGrpSpPr>
          <p:grpSpPr>
            <a:xfrm>
              <a:off x="819397" y="3070690"/>
              <a:ext cx="3182587" cy="451258"/>
              <a:chOff x="819397" y="3218213"/>
              <a:chExt cx="2351315" cy="451258"/>
            </a:xfrm>
          </p:grpSpPr>
          <p:cxnSp>
            <p:nvCxnSpPr>
              <p:cNvPr id="27" name="Straight Connector 26"/>
              <p:cNvCxnSpPr/>
              <p:nvPr/>
            </p:nvCxnSpPr>
            <p:spPr>
              <a:xfrm>
                <a:off x="819397" y="3218213"/>
                <a:ext cx="2351315" cy="130629"/>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819397" y="3498268"/>
                <a:ext cx="2351314" cy="171203"/>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38" name="Oval 37"/>
            <p:cNvSpPr>
              <a:spLocks noChangeAspect="1"/>
            </p:cNvSpPr>
            <p:nvPr/>
          </p:nvSpPr>
          <p:spPr>
            <a:xfrm>
              <a:off x="2959099" y="3182716"/>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 name="Group 13"/>
          <p:cNvGrpSpPr/>
          <p:nvPr/>
        </p:nvGrpSpPr>
        <p:grpSpPr>
          <a:xfrm>
            <a:off x="5056015" y="2249548"/>
            <a:ext cx="3301340" cy="1606509"/>
            <a:chOff x="700644" y="4679749"/>
            <a:chExt cx="3301340" cy="1606509"/>
          </a:xfrm>
        </p:grpSpPr>
        <p:sp>
          <p:nvSpPr>
            <p:cNvPr id="25" name="Oval 24"/>
            <p:cNvSpPr>
              <a:spLocks noChangeAspect="1"/>
            </p:cNvSpPr>
            <p:nvPr/>
          </p:nvSpPr>
          <p:spPr>
            <a:xfrm>
              <a:off x="2289182" y="5255361"/>
              <a:ext cx="285769" cy="28576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700644" y="4679749"/>
              <a:ext cx="3275256" cy="369332"/>
            </a:xfrm>
            <a:prstGeom prst="rect">
              <a:avLst/>
            </a:prstGeom>
            <a:noFill/>
          </p:spPr>
          <p:txBody>
            <a:bodyPr wrap="none" rtlCol="0">
              <a:spAutoFit/>
            </a:bodyPr>
            <a:lstStyle/>
            <a:p>
              <a:r>
                <a:rPr lang="en-US" u="sng" dirty="0" smtClean="0"/>
                <a:t>Particle mechanical properties</a:t>
              </a:r>
              <a:endParaRPr lang="en-US" u="sng" dirty="0"/>
            </a:p>
          </p:txBody>
        </p:sp>
        <p:grpSp>
          <p:nvGrpSpPr>
            <p:cNvPr id="31" name="Group 30"/>
            <p:cNvGrpSpPr/>
            <p:nvPr/>
          </p:nvGrpSpPr>
          <p:grpSpPr>
            <a:xfrm>
              <a:off x="819397" y="5178431"/>
              <a:ext cx="3182587" cy="451258"/>
              <a:chOff x="819397" y="3218213"/>
              <a:chExt cx="2351315" cy="451258"/>
            </a:xfrm>
          </p:grpSpPr>
          <p:cxnSp>
            <p:nvCxnSpPr>
              <p:cNvPr id="32" name="Straight Connector 31"/>
              <p:cNvCxnSpPr/>
              <p:nvPr/>
            </p:nvCxnSpPr>
            <p:spPr>
              <a:xfrm>
                <a:off x="819397" y="3218213"/>
                <a:ext cx="2351315" cy="130629"/>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819397" y="3498268"/>
                <a:ext cx="2351314" cy="171203"/>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34" name="Group 33"/>
            <p:cNvGrpSpPr/>
            <p:nvPr/>
          </p:nvGrpSpPr>
          <p:grpSpPr>
            <a:xfrm>
              <a:off x="818182" y="5762416"/>
              <a:ext cx="3182587" cy="451258"/>
              <a:chOff x="819397" y="3218213"/>
              <a:chExt cx="2351315" cy="451258"/>
            </a:xfrm>
          </p:grpSpPr>
          <p:cxnSp>
            <p:nvCxnSpPr>
              <p:cNvPr id="35" name="Straight Connector 34"/>
              <p:cNvCxnSpPr/>
              <p:nvPr/>
            </p:nvCxnSpPr>
            <p:spPr>
              <a:xfrm>
                <a:off x="819397" y="3218213"/>
                <a:ext cx="2351315" cy="130629"/>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819397" y="3498268"/>
                <a:ext cx="2351314" cy="171203"/>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37" name="Oval 36"/>
            <p:cNvSpPr>
              <a:spLocks/>
            </p:cNvSpPr>
            <p:nvPr/>
          </p:nvSpPr>
          <p:spPr>
            <a:xfrm>
              <a:off x="3454499" y="5885730"/>
              <a:ext cx="285769" cy="17084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0" name="Straight Arrow Connector 59"/>
            <p:cNvCxnSpPr/>
            <p:nvPr/>
          </p:nvCxnSpPr>
          <p:spPr>
            <a:xfrm>
              <a:off x="3597383" y="5640630"/>
              <a:ext cx="0" cy="202481"/>
            </a:xfrm>
            <a:prstGeom prst="straightConnector1">
              <a:avLst/>
            </a:prstGeom>
            <a:ln w="19050" cap="flat" cmpd="sng" algn="ctr">
              <a:solidFill>
                <a:schemeClr val="tx1"/>
              </a:solidFill>
              <a:prstDash val="solid"/>
              <a:round/>
              <a:headEnd type="none" w="med" len="med"/>
              <a:tailEnd type="arrow"/>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a:off x="3595405" y="6083777"/>
              <a:ext cx="0" cy="202481"/>
            </a:xfrm>
            <a:prstGeom prst="straightConnector1">
              <a:avLst/>
            </a:prstGeom>
            <a:ln w="19050" cap="flat" cmpd="sng" algn="ctr">
              <a:solidFill>
                <a:schemeClr val="tx1"/>
              </a:solidFill>
              <a:prstDash val="solid"/>
              <a:round/>
              <a:headEnd type="arrow" w="med" len="med"/>
              <a:tailEnd type="none"/>
            </a:ln>
            <a:effectLst/>
          </p:spPr>
          <p:style>
            <a:lnRef idx="2">
              <a:schemeClr val="accent1"/>
            </a:lnRef>
            <a:fillRef idx="0">
              <a:schemeClr val="accent1"/>
            </a:fillRef>
            <a:effectRef idx="1">
              <a:schemeClr val="accent1"/>
            </a:effectRef>
            <a:fontRef idx="minor">
              <a:schemeClr val="tx1"/>
            </a:fontRef>
          </p:style>
        </p:cxnSp>
      </p:grpSp>
      <p:grpSp>
        <p:nvGrpSpPr>
          <p:cNvPr id="15" name="Group 14"/>
          <p:cNvGrpSpPr/>
          <p:nvPr/>
        </p:nvGrpSpPr>
        <p:grpSpPr>
          <a:xfrm>
            <a:off x="409664" y="2222324"/>
            <a:ext cx="4465916" cy="3604308"/>
            <a:chOff x="4567333" y="2588821"/>
            <a:chExt cx="4465916" cy="3604308"/>
          </a:xfrm>
        </p:grpSpPr>
        <p:sp>
          <p:nvSpPr>
            <p:cNvPr id="29" name="TextBox 28"/>
            <p:cNvSpPr txBox="1"/>
            <p:nvPr/>
          </p:nvSpPr>
          <p:spPr>
            <a:xfrm>
              <a:off x="5519605" y="2588821"/>
              <a:ext cx="2608406" cy="369332"/>
            </a:xfrm>
            <a:prstGeom prst="rect">
              <a:avLst/>
            </a:prstGeom>
            <a:noFill/>
          </p:spPr>
          <p:txBody>
            <a:bodyPr wrap="none" rtlCol="0">
              <a:spAutoFit/>
            </a:bodyPr>
            <a:lstStyle/>
            <a:p>
              <a:r>
                <a:rPr lang="en-US" u="sng" dirty="0" smtClean="0"/>
                <a:t>Particle size distribution</a:t>
              </a:r>
              <a:endParaRPr lang="en-US" u="sng" dirty="0"/>
            </a:p>
          </p:txBody>
        </p:sp>
        <p:grpSp>
          <p:nvGrpSpPr>
            <p:cNvPr id="39" name="Group 38"/>
            <p:cNvGrpSpPr/>
            <p:nvPr/>
          </p:nvGrpSpPr>
          <p:grpSpPr>
            <a:xfrm>
              <a:off x="5613623" y="3126916"/>
              <a:ext cx="3182587" cy="451258"/>
              <a:chOff x="819397" y="3218213"/>
              <a:chExt cx="2351315" cy="451258"/>
            </a:xfrm>
          </p:grpSpPr>
          <p:cxnSp>
            <p:nvCxnSpPr>
              <p:cNvPr id="40" name="Straight Connector 39"/>
              <p:cNvCxnSpPr/>
              <p:nvPr/>
            </p:nvCxnSpPr>
            <p:spPr>
              <a:xfrm>
                <a:off x="819397" y="3218213"/>
                <a:ext cx="2351315" cy="130629"/>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V="1">
                <a:off x="819397" y="3498268"/>
                <a:ext cx="2351314" cy="171203"/>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42" name="Group 41"/>
            <p:cNvGrpSpPr/>
            <p:nvPr/>
          </p:nvGrpSpPr>
          <p:grpSpPr>
            <a:xfrm>
              <a:off x="5613623" y="3780655"/>
              <a:ext cx="3182587" cy="451258"/>
              <a:chOff x="819397" y="3218213"/>
              <a:chExt cx="2351315" cy="451258"/>
            </a:xfrm>
          </p:grpSpPr>
          <p:cxnSp>
            <p:nvCxnSpPr>
              <p:cNvPr id="43" name="Straight Connector 42"/>
              <p:cNvCxnSpPr/>
              <p:nvPr/>
            </p:nvCxnSpPr>
            <p:spPr>
              <a:xfrm>
                <a:off x="819397" y="3218213"/>
                <a:ext cx="2351315" cy="130629"/>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V="1">
                <a:off x="819397" y="3498268"/>
                <a:ext cx="2351314" cy="171203"/>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45" name="Group 44"/>
            <p:cNvGrpSpPr/>
            <p:nvPr/>
          </p:nvGrpSpPr>
          <p:grpSpPr>
            <a:xfrm>
              <a:off x="5613623" y="4434394"/>
              <a:ext cx="3182587" cy="451258"/>
              <a:chOff x="819397" y="3218213"/>
              <a:chExt cx="2351315" cy="451258"/>
            </a:xfrm>
          </p:grpSpPr>
          <p:cxnSp>
            <p:nvCxnSpPr>
              <p:cNvPr id="46" name="Straight Connector 45"/>
              <p:cNvCxnSpPr/>
              <p:nvPr/>
            </p:nvCxnSpPr>
            <p:spPr>
              <a:xfrm>
                <a:off x="819397" y="3218213"/>
                <a:ext cx="2351315" cy="130629"/>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flipV="1">
                <a:off x="819397" y="3498268"/>
                <a:ext cx="2351314" cy="171203"/>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48" name="Group 47"/>
            <p:cNvGrpSpPr/>
            <p:nvPr/>
          </p:nvGrpSpPr>
          <p:grpSpPr>
            <a:xfrm>
              <a:off x="5613623" y="5088133"/>
              <a:ext cx="3182587" cy="451258"/>
              <a:chOff x="819397" y="3218213"/>
              <a:chExt cx="2351315" cy="451258"/>
            </a:xfrm>
          </p:grpSpPr>
          <p:cxnSp>
            <p:nvCxnSpPr>
              <p:cNvPr id="49" name="Straight Connector 48"/>
              <p:cNvCxnSpPr/>
              <p:nvPr/>
            </p:nvCxnSpPr>
            <p:spPr>
              <a:xfrm>
                <a:off x="819397" y="3218213"/>
                <a:ext cx="2351315" cy="130629"/>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V="1">
                <a:off x="819397" y="3498268"/>
                <a:ext cx="2351314" cy="171203"/>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nvGrpSpPr>
            <p:cNvPr id="54" name="Group 53"/>
            <p:cNvGrpSpPr/>
            <p:nvPr/>
          </p:nvGrpSpPr>
          <p:grpSpPr>
            <a:xfrm>
              <a:off x="5613623" y="5741871"/>
              <a:ext cx="3182587" cy="451258"/>
              <a:chOff x="819397" y="3218213"/>
              <a:chExt cx="2351315" cy="451258"/>
            </a:xfrm>
          </p:grpSpPr>
          <p:cxnSp>
            <p:nvCxnSpPr>
              <p:cNvPr id="55" name="Straight Connector 54"/>
              <p:cNvCxnSpPr/>
              <p:nvPr/>
            </p:nvCxnSpPr>
            <p:spPr>
              <a:xfrm>
                <a:off x="819397" y="3218213"/>
                <a:ext cx="2351315" cy="130629"/>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V="1">
                <a:off x="819397" y="3498268"/>
                <a:ext cx="2351314" cy="171203"/>
              </a:xfrm>
              <a:prstGeom prst="line">
                <a:avLst/>
              </a:prstGeom>
              <a:ln w="190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65" name="Oval 64"/>
            <p:cNvSpPr>
              <a:spLocks noChangeAspect="1"/>
            </p:cNvSpPr>
            <p:nvPr/>
          </p:nvSpPr>
          <p:spPr>
            <a:xfrm>
              <a:off x="7795601" y="3289593"/>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Oval 65"/>
            <p:cNvSpPr>
              <a:spLocks noChangeAspect="1"/>
            </p:cNvSpPr>
            <p:nvPr/>
          </p:nvSpPr>
          <p:spPr>
            <a:xfrm>
              <a:off x="7989794" y="3214591"/>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Oval 66"/>
            <p:cNvSpPr>
              <a:spLocks noChangeAspect="1"/>
            </p:cNvSpPr>
            <p:nvPr/>
          </p:nvSpPr>
          <p:spPr>
            <a:xfrm>
              <a:off x="8162215" y="3248713"/>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Oval 67"/>
            <p:cNvSpPr>
              <a:spLocks noChangeAspect="1"/>
            </p:cNvSpPr>
            <p:nvPr/>
          </p:nvSpPr>
          <p:spPr>
            <a:xfrm>
              <a:off x="8333219" y="3289593"/>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Oval 68"/>
            <p:cNvSpPr>
              <a:spLocks noChangeAspect="1"/>
            </p:cNvSpPr>
            <p:nvPr/>
          </p:nvSpPr>
          <p:spPr>
            <a:xfrm>
              <a:off x="8504223" y="3251850"/>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69"/>
            <p:cNvSpPr>
              <a:spLocks noChangeAspect="1"/>
            </p:cNvSpPr>
            <p:nvPr/>
          </p:nvSpPr>
          <p:spPr>
            <a:xfrm>
              <a:off x="7119414" y="3300093"/>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p:cNvSpPr>
              <a:spLocks noChangeAspect="1"/>
            </p:cNvSpPr>
            <p:nvPr/>
          </p:nvSpPr>
          <p:spPr>
            <a:xfrm>
              <a:off x="7285250" y="3179984"/>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Oval 71"/>
            <p:cNvSpPr>
              <a:spLocks noChangeAspect="1"/>
            </p:cNvSpPr>
            <p:nvPr/>
          </p:nvSpPr>
          <p:spPr>
            <a:xfrm>
              <a:off x="7445796" y="3297000"/>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Oval 72"/>
            <p:cNvSpPr>
              <a:spLocks noChangeAspect="1"/>
            </p:cNvSpPr>
            <p:nvPr/>
          </p:nvSpPr>
          <p:spPr>
            <a:xfrm>
              <a:off x="7619221" y="3211498"/>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Oval 74"/>
            <p:cNvSpPr>
              <a:spLocks noChangeAspect="1"/>
            </p:cNvSpPr>
            <p:nvPr/>
          </p:nvSpPr>
          <p:spPr>
            <a:xfrm>
              <a:off x="5985418" y="5330056"/>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Oval 75"/>
            <p:cNvSpPr>
              <a:spLocks noChangeAspect="1"/>
            </p:cNvSpPr>
            <p:nvPr/>
          </p:nvSpPr>
          <p:spPr>
            <a:xfrm>
              <a:off x="6717161" y="4000165"/>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Oval 76"/>
            <p:cNvSpPr>
              <a:spLocks noChangeAspect="1"/>
            </p:cNvSpPr>
            <p:nvPr/>
          </p:nvSpPr>
          <p:spPr>
            <a:xfrm>
              <a:off x="7624597" y="3889012"/>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Oval 77"/>
            <p:cNvSpPr>
              <a:spLocks noChangeAspect="1"/>
            </p:cNvSpPr>
            <p:nvPr/>
          </p:nvSpPr>
          <p:spPr>
            <a:xfrm>
              <a:off x="8334975" y="3883545"/>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Oval 78"/>
            <p:cNvSpPr>
              <a:spLocks noChangeAspect="1"/>
            </p:cNvSpPr>
            <p:nvPr/>
          </p:nvSpPr>
          <p:spPr>
            <a:xfrm>
              <a:off x="6246900" y="5117744"/>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Oval 79"/>
            <p:cNvSpPr>
              <a:spLocks noChangeAspect="1"/>
            </p:cNvSpPr>
            <p:nvPr/>
          </p:nvSpPr>
          <p:spPr>
            <a:xfrm>
              <a:off x="6559143" y="3845969"/>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Oval 80"/>
            <p:cNvSpPr>
              <a:spLocks noChangeAspect="1"/>
            </p:cNvSpPr>
            <p:nvPr/>
          </p:nvSpPr>
          <p:spPr>
            <a:xfrm>
              <a:off x="7156997" y="3938969"/>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Oval 81"/>
            <p:cNvSpPr>
              <a:spLocks noChangeAspect="1"/>
            </p:cNvSpPr>
            <p:nvPr/>
          </p:nvSpPr>
          <p:spPr>
            <a:xfrm>
              <a:off x="7388795" y="3911284"/>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Oval 82"/>
            <p:cNvSpPr>
              <a:spLocks noChangeAspect="1"/>
            </p:cNvSpPr>
            <p:nvPr/>
          </p:nvSpPr>
          <p:spPr>
            <a:xfrm>
              <a:off x="8117175" y="3898990"/>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Oval 83"/>
            <p:cNvSpPr>
              <a:spLocks noChangeAspect="1"/>
            </p:cNvSpPr>
            <p:nvPr/>
          </p:nvSpPr>
          <p:spPr>
            <a:xfrm>
              <a:off x="5979791" y="5075010"/>
              <a:ext cx="256506" cy="25650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Oval 84"/>
            <p:cNvSpPr>
              <a:spLocks noChangeAspect="1"/>
            </p:cNvSpPr>
            <p:nvPr/>
          </p:nvSpPr>
          <p:spPr>
            <a:xfrm>
              <a:off x="6460655" y="5243745"/>
              <a:ext cx="256506" cy="25650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Oval 85"/>
            <p:cNvSpPr>
              <a:spLocks noChangeAspect="1"/>
            </p:cNvSpPr>
            <p:nvPr/>
          </p:nvSpPr>
          <p:spPr>
            <a:xfrm>
              <a:off x="6888165" y="3840794"/>
              <a:ext cx="256506" cy="25650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Oval 86"/>
            <p:cNvSpPr>
              <a:spLocks noChangeAspect="1"/>
            </p:cNvSpPr>
            <p:nvPr/>
          </p:nvSpPr>
          <p:spPr>
            <a:xfrm>
              <a:off x="7818790" y="3860541"/>
              <a:ext cx="256506" cy="25650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Oval 87"/>
            <p:cNvSpPr>
              <a:spLocks noChangeAspect="1"/>
            </p:cNvSpPr>
            <p:nvPr/>
          </p:nvSpPr>
          <p:spPr>
            <a:xfrm>
              <a:off x="8896446" y="4601334"/>
              <a:ext cx="136803" cy="13680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p:cNvSpPr>
              <a:spLocks noChangeAspect="1"/>
            </p:cNvSpPr>
            <p:nvPr/>
          </p:nvSpPr>
          <p:spPr>
            <a:xfrm>
              <a:off x="5842988" y="5248643"/>
              <a:ext cx="136803" cy="13680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p:cNvSpPr>
              <a:spLocks noChangeAspect="1"/>
            </p:cNvSpPr>
            <p:nvPr/>
          </p:nvSpPr>
          <p:spPr>
            <a:xfrm>
              <a:off x="6628844" y="5129926"/>
              <a:ext cx="136803" cy="13680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90"/>
            <p:cNvSpPr>
              <a:spLocks noChangeAspect="1"/>
            </p:cNvSpPr>
            <p:nvPr/>
          </p:nvSpPr>
          <p:spPr>
            <a:xfrm>
              <a:off x="6666020" y="4690390"/>
              <a:ext cx="136803" cy="13680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Oval 91"/>
            <p:cNvSpPr>
              <a:spLocks noChangeAspect="1"/>
            </p:cNvSpPr>
            <p:nvPr/>
          </p:nvSpPr>
          <p:spPr>
            <a:xfrm>
              <a:off x="7428107" y="4638780"/>
              <a:ext cx="136803" cy="13680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Oval 92"/>
            <p:cNvSpPr>
              <a:spLocks noChangeAspect="1"/>
            </p:cNvSpPr>
            <p:nvPr/>
          </p:nvSpPr>
          <p:spPr>
            <a:xfrm>
              <a:off x="6150795" y="5291757"/>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Oval 93"/>
            <p:cNvSpPr>
              <a:spLocks noChangeAspect="1"/>
            </p:cNvSpPr>
            <p:nvPr/>
          </p:nvSpPr>
          <p:spPr>
            <a:xfrm>
              <a:off x="6529460" y="4480910"/>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Oval 94"/>
            <p:cNvSpPr>
              <a:spLocks noChangeAspect="1"/>
            </p:cNvSpPr>
            <p:nvPr/>
          </p:nvSpPr>
          <p:spPr>
            <a:xfrm>
              <a:off x="7539095" y="4515832"/>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Oval 95"/>
            <p:cNvSpPr>
              <a:spLocks noChangeAspect="1"/>
            </p:cNvSpPr>
            <p:nvPr/>
          </p:nvSpPr>
          <p:spPr>
            <a:xfrm>
              <a:off x="8589252" y="4553278"/>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Oval 96"/>
            <p:cNvSpPr>
              <a:spLocks noChangeAspect="1"/>
            </p:cNvSpPr>
            <p:nvPr/>
          </p:nvSpPr>
          <p:spPr>
            <a:xfrm>
              <a:off x="6418091" y="4630377"/>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Oval 97"/>
            <p:cNvSpPr>
              <a:spLocks noChangeAspect="1"/>
            </p:cNvSpPr>
            <p:nvPr/>
          </p:nvSpPr>
          <p:spPr>
            <a:xfrm>
              <a:off x="6986179" y="4579958"/>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Oval 98"/>
            <p:cNvSpPr>
              <a:spLocks noChangeAspect="1"/>
            </p:cNvSpPr>
            <p:nvPr/>
          </p:nvSpPr>
          <p:spPr>
            <a:xfrm>
              <a:off x="7765194" y="4545037"/>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Oval 99"/>
            <p:cNvSpPr>
              <a:spLocks noChangeAspect="1"/>
            </p:cNvSpPr>
            <p:nvPr/>
          </p:nvSpPr>
          <p:spPr>
            <a:xfrm>
              <a:off x="6717161" y="4457943"/>
              <a:ext cx="256506" cy="25650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p:cNvSpPr>
              <a:spLocks noChangeAspect="1"/>
            </p:cNvSpPr>
            <p:nvPr/>
          </p:nvSpPr>
          <p:spPr>
            <a:xfrm>
              <a:off x="7189290" y="4489605"/>
              <a:ext cx="256506" cy="25650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Oval 101"/>
            <p:cNvSpPr>
              <a:spLocks noChangeAspect="1"/>
            </p:cNvSpPr>
            <p:nvPr/>
          </p:nvSpPr>
          <p:spPr>
            <a:xfrm>
              <a:off x="7978949" y="4510527"/>
              <a:ext cx="256506" cy="25650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Oval 102"/>
            <p:cNvSpPr>
              <a:spLocks noChangeAspect="1"/>
            </p:cNvSpPr>
            <p:nvPr/>
          </p:nvSpPr>
          <p:spPr>
            <a:xfrm>
              <a:off x="6802663" y="5125028"/>
              <a:ext cx="333458" cy="33345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Oval 104"/>
            <p:cNvSpPr>
              <a:spLocks noChangeAspect="1"/>
            </p:cNvSpPr>
            <p:nvPr/>
          </p:nvSpPr>
          <p:spPr>
            <a:xfrm>
              <a:off x="6624219" y="5797922"/>
              <a:ext cx="333458" cy="33345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Oval 105"/>
            <p:cNvSpPr>
              <a:spLocks noChangeAspect="1"/>
            </p:cNvSpPr>
            <p:nvPr/>
          </p:nvSpPr>
          <p:spPr>
            <a:xfrm>
              <a:off x="6061258" y="5936395"/>
              <a:ext cx="256506" cy="25650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Oval 106"/>
            <p:cNvSpPr>
              <a:spLocks noChangeAspect="1"/>
            </p:cNvSpPr>
            <p:nvPr/>
          </p:nvSpPr>
          <p:spPr>
            <a:xfrm>
              <a:off x="5613623" y="5076186"/>
              <a:ext cx="256506" cy="25650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Oval 108"/>
            <p:cNvSpPr>
              <a:spLocks noChangeAspect="1"/>
            </p:cNvSpPr>
            <p:nvPr/>
          </p:nvSpPr>
          <p:spPr>
            <a:xfrm>
              <a:off x="5821935" y="5946193"/>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109"/>
            <p:cNvSpPr>
              <a:spLocks noChangeAspect="1"/>
            </p:cNvSpPr>
            <p:nvPr/>
          </p:nvSpPr>
          <p:spPr>
            <a:xfrm>
              <a:off x="6415089" y="5949698"/>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110"/>
            <p:cNvSpPr>
              <a:spLocks noChangeAspect="1"/>
            </p:cNvSpPr>
            <p:nvPr/>
          </p:nvSpPr>
          <p:spPr>
            <a:xfrm>
              <a:off x="7976031" y="5851124"/>
              <a:ext cx="213755" cy="21375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Oval 111"/>
            <p:cNvSpPr>
              <a:spLocks noChangeAspect="1"/>
            </p:cNvSpPr>
            <p:nvPr/>
          </p:nvSpPr>
          <p:spPr>
            <a:xfrm>
              <a:off x="5613623" y="5971153"/>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Oval 112"/>
            <p:cNvSpPr>
              <a:spLocks noChangeAspect="1"/>
            </p:cNvSpPr>
            <p:nvPr/>
          </p:nvSpPr>
          <p:spPr>
            <a:xfrm>
              <a:off x="5928813" y="5779889"/>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p:cNvSpPr>
              <a:spLocks noChangeAspect="1"/>
            </p:cNvSpPr>
            <p:nvPr/>
          </p:nvSpPr>
          <p:spPr>
            <a:xfrm>
              <a:off x="6210567" y="5789635"/>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p:cNvSpPr>
              <a:spLocks noChangeAspect="1"/>
            </p:cNvSpPr>
            <p:nvPr/>
          </p:nvSpPr>
          <p:spPr>
            <a:xfrm>
              <a:off x="5699125" y="5335994"/>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Oval 115"/>
            <p:cNvSpPr>
              <a:spLocks noChangeAspect="1"/>
            </p:cNvSpPr>
            <p:nvPr/>
          </p:nvSpPr>
          <p:spPr>
            <a:xfrm>
              <a:off x="8418248" y="5872500"/>
              <a:ext cx="171004" cy="17100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117"/>
            <p:cNvSpPr>
              <a:spLocks noChangeAspect="1"/>
            </p:cNvSpPr>
            <p:nvPr/>
          </p:nvSpPr>
          <p:spPr>
            <a:xfrm>
              <a:off x="5726998" y="5796989"/>
              <a:ext cx="136803" cy="13680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Oval 118"/>
            <p:cNvSpPr>
              <a:spLocks noChangeAspect="1"/>
            </p:cNvSpPr>
            <p:nvPr/>
          </p:nvSpPr>
          <p:spPr>
            <a:xfrm>
              <a:off x="6422340" y="5805088"/>
              <a:ext cx="136803" cy="13680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119"/>
            <p:cNvSpPr>
              <a:spLocks noChangeAspect="1"/>
            </p:cNvSpPr>
            <p:nvPr/>
          </p:nvSpPr>
          <p:spPr>
            <a:xfrm>
              <a:off x="8221134" y="5872500"/>
              <a:ext cx="136803" cy="13680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Oval 120"/>
            <p:cNvSpPr>
              <a:spLocks noChangeAspect="1"/>
            </p:cNvSpPr>
            <p:nvPr/>
          </p:nvSpPr>
          <p:spPr>
            <a:xfrm>
              <a:off x="8610023" y="5885730"/>
              <a:ext cx="136803" cy="13680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4682750" y="3164240"/>
              <a:ext cx="928459" cy="369332"/>
            </a:xfrm>
            <a:prstGeom prst="rect">
              <a:avLst/>
            </a:prstGeom>
            <a:noFill/>
          </p:spPr>
          <p:txBody>
            <a:bodyPr wrap="none" rtlCol="0">
              <a:spAutoFit/>
            </a:bodyPr>
            <a:lstStyle/>
            <a:p>
              <a:r>
                <a:rPr lang="en-US" dirty="0" smtClean="0"/>
                <a:t>Narrow</a:t>
              </a:r>
              <a:endParaRPr lang="en-US" dirty="0"/>
            </a:p>
          </p:txBody>
        </p:sp>
        <p:sp>
          <p:nvSpPr>
            <p:cNvPr id="10" name="TextBox 9"/>
            <p:cNvSpPr txBox="1"/>
            <p:nvPr/>
          </p:nvSpPr>
          <p:spPr>
            <a:xfrm>
              <a:off x="4810990" y="4474224"/>
              <a:ext cx="800219" cy="369332"/>
            </a:xfrm>
            <a:prstGeom prst="rect">
              <a:avLst/>
            </a:prstGeom>
            <a:noFill/>
          </p:spPr>
          <p:txBody>
            <a:bodyPr wrap="none" rtlCol="0">
              <a:spAutoFit/>
            </a:bodyPr>
            <a:lstStyle/>
            <a:p>
              <a:r>
                <a:rPr lang="en-US" dirty="0" smtClean="0"/>
                <a:t>Broad</a:t>
              </a:r>
              <a:endParaRPr lang="en-US" dirty="0"/>
            </a:p>
          </p:txBody>
        </p:sp>
        <p:sp>
          <p:nvSpPr>
            <p:cNvPr id="11" name="TextBox 10"/>
            <p:cNvSpPr txBox="1"/>
            <p:nvPr/>
          </p:nvSpPr>
          <p:spPr>
            <a:xfrm>
              <a:off x="4567333" y="5784496"/>
              <a:ext cx="1043876" cy="369332"/>
            </a:xfrm>
            <a:prstGeom prst="rect">
              <a:avLst/>
            </a:prstGeom>
            <a:noFill/>
          </p:spPr>
          <p:txBody>
            <a:bodyPr wrap="none" rtlCol="0">
              <a:spAutoFit/>
            </a:bodyPr>
            <a:lstStyle/>
            <a:p>
              <a:r>
                <a:rPr lang="en-US" dirty="0" smtClean="0"/>
                <a:t>Extreme</a:t>
              </a:r>
              <a:endParaRPr lang="en-US" dirty="0"/>
            </a:p>
          </p:txBody>
        </p:sp>
        <p:cxnSp>
          <p:nvCxnSpPr>
            <p:cNvPr id="13" name="Straight Arrow Connector 12"/>
            <p:cNvCxnSpPr/>
            <p:nvPr/>
          </p:nvCxnSpPr>
          <p:spPr>
            <a:xfrm flipH="1">
              <a:off x="5146979" y="3682868"/>
              <a:ext cx="1" cy="767840"/>
            </a:xfrm>
            <a:prstGeom prst="straightConnector1">
              <a:avLst/>
            </a:prstGeom>
            <a:ln w="19050" cap="flat" cmpd="sng" algn="ctr">
              <a:solidFill>
                <a:schemeClr val="tx1"/>
              </a:solidFill>
              <a:prstDash val="solid"/>
              <a:round/>
              <a:headEnd type="none" w="med" len="med"/>
              <a:tailEnd type="arrow"/>
            </a:ln>
            <a:effectLst/>
          </p:spPr>
          <p:style>
            <a:lnRef idx="2">
              <a:schemeClr val="accent1"/>
            </a:lnRef>
            <a:fillRef idx="0">
              <a:schemeClr val="accent1"/>
            </a:fillRef>
            <a:effectRef idx="1">
              <a:schemeClr val="accent1"/>
            </a:effectRef>
            <a:fontRef idx="minor">
              <a:schemeClr val="tx1"/>
            </a:fontRef>
          </p:style>
        </p:cxnSp>
        <p:cxnSp>
          <p:nvCxnSpPr>
            <p:cNvPr id="104" name="Straight Arrow Connector 103"/>
            <p:cNvCxnSpPr/>
            <p:nvPr/>
          </p:nvCxnSpPr>
          <p:spPr>
            <a:xfrm flipH="1">
              <a:off x="5159414" y="4964319"/>
              <a:ext cx="1" cy="767840"/>
            </a:xfrm>
            <a:prstGeom prst="straightConnector1">
              <a:avLst/>
            </a:prstGeom>
            <a:ln w="19050" cap="flat" cmpd="sng" algn="ctr">
              <a:solidFill>
                <a:schemeClr val="tx1"/>
              </a:solidFill>
              <a:prstDash val="solid"/>
              <a:round/>
              <a:headEnd type="none" w="med" len="med"/>
              <a:tailEnd type="arrow"/>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96830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H:\Competitive intelligence\CeloNova\BCP size\all beads 2.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190641" y="1858358"/>
            <a:ext cx="4556360" cy="3752545"/>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idx="1"/>
          </p:nvPr>
        </p:nvSpPr>
        <p:spPr>
          <a:xfrm>
            <a:off x="457200" y="1740803"/>
            <a:ext cx="3679723" cy="4720027"/>
          </a:xfrm>
        </p:spPr>
        <p:txBody>
          <a:bodyPr/>
          <a:lstStyle/>
          <a:p>
            <a:r>
              <a:rPr lang="en-US" dirty="0"/>
              <a:t>Bead </a:t>
            </a:r>
            <a:r>
              <a:rPr lang="en-US" dirty="0" smtClean="0"/>
              <a:t>size distribution </a:t>
            </a:r>
            <a:r>
              <a:rPr lang="en-US" dirty="0"/>
              <a:t>falls within the </a:t>
            </a:r>
            <a:r>
              <a:rPr lang="en-US" dirty="0" smtClean="0"/>
              <a:t>labeled size </a:t>
            </a:r>
            <a:r>
              <a:rPr lang="en-US" dirty="0"/>
              <a:t>range</a:t>
            </a:r>
          </a:p>
          <a:p>
            <a:r>
              <a:rPr lang="en-US" dirty="0"/>
              <a:t>Wide range of available sizes to match diversity in target vessel </a:t>
            </a:r>
            <a:r>
              <a:rPr lang="en-US" dirty="0" smtClean="0"/>
              <a:t>size</a:t>
            </a:r>
            <a:r>
              <a:rPr lang="en-US" baseline="30000" dirty="0"/>
              <a:t>3</a:t>
            </a:r>
          </a:p>
          <a:p>
            <a:r>
              <a:rPr lang="en-US" dirty="0" smtClean="0"/>
              <a:t>Designed </a:t>
            </a:r>
            <a:r>
              <a:rPr lang="en-US" dirty="0"/>
              <a:t>to deform </a:t>
            </a:r>
            <a:r>
              <a:rPr lang="en-US" dirty="0" smtClean="0"/>
              <a:t>as </a:t>
            </a:r>
            <a:r>
              <a:rPr lang="en-US" dirty="0"/>
              <a:t>beads pass through catheter </a:t>
            </a:r>
          </a:p>
          <a:p>
            <a:r>
              <a:rPr lang="en-US" dirty="0"/>
              <a:t>Temporary compression of 20%–</a:t>
            </a:r>
            <a:r>
              <a:rPr lang="en-US" dirty="0" smtClean="0"/>
              <a:t>30%</a:t>
            </a:r>
            <a:r>
              <a:rPr lang="en-US" baseline="30000" dirty="0" smtClean="0"/>
              <a:t>4</a:t>
            </a:r>
            <a:endParaRPr lang="en-US" baseline="30000" dirty="0"/>
          </a:p>
          <a:p>
            <a:r>
              <a:rPr lang="en-US" dirty="0"/>
              <a:t>Designed to quickly recover shape after leaving </a:t>
            </a:r>
            <a:r>
              <a:rPr lang="en-US" dirty="0" smtClean="0"/>
              <a:t>catheter</a:t>
            </a:r>
            <a:r>
              <a:rPr lang="en-US" baseline="30000" dirty="0"/>
              <a:t>5</a:t>
            </a:r>
          </a:p>
          <a:p>
            <a:endParaRPr lang="en-US" dirty="0" smtClean="0"/>
          </a:p>
        </p:txBody>
      </p:sp>
      <p:sp>
        <p:nvSpPr>
          <p:cNvPr id="3" name="Slide Number Placeholder 2"/>
          <p:cNvSpPr>
            <a:spLocks noGrp="1"/>
          </p:cNvSpPr>
          <p:nvPr>
            <p:ph type="sldNum" sz="quarter" idx="12"/>
          </p:nvPr>
        </p:nvSpPr>
        <p:spPr/>
        <p:txBody>
          <a:bodyPr/>
          <a:lstStyle/>
          <a:p>
            <a:fld id="{F628EE5E-E4A0-1642-B494-1389012CA482}" type="slidenum">
              <a:rPr lang="en-GB" smtClean="0"/>
              <a:pPr/>
              <a:t>9</a:t>
            </a:fld>
            <a:endParaRPr lang="en-GB" dirty="0"/>
          </a:p>
        </p:txBody>
      </p:sp>
      <p:sp>
        <p:nvSpPr>
          <p:cNvPr id="2" name="Title 1"/>
          <p:cNvSpPr>
            <a:spLocks noGrp="1"/>
          </p:cNvSpPr>
          <p:nvPr>
            <p:ph type="title"/>
          </p:nvPr>
        </p:nvSpPr>
        <p:spPr/>
        <p:txBody>
          <a:bodyPr/>
          <a:lstStyle/>
          <a:p>
            <a:r>
              <a:rPr lang="en-US" dirty="0" smtClean="0"/>
              <a:t>DC </a:t>
            </a:r>
            <a:r>
              <a:rPr lang="en-US" dirty="0"/>
              <a:t>Bead</a:t>
            </a:r>
            <a:r>
              <a:rPr lang="en-US" baseline="30000" dirty="0"/>
              <a:t>™</a:t>
            </a:r>
            <a:r>
              <a:rPr lang="en-US" dirty="0"/>
              <a:t> Size Calibration</a:t>
            </a:r>
            <a:r>
              <a:rPr lang="en-US" dirty="0">
                <a:solidFill>
                  <a:srgbClr val="FF0000"/>
                </a:solidFill>
              </a:rPr>
              <a:t/>
            </a:r>
            <a:br>
              <a:rPr lang="en-US" dirty="0">
                <a:solidFill>
                  <a:srgbClr val="FF0000"/>
                </a:solidFill>
              </a:rPr>
            </a:br>
            <a:endParaRPr lang="en-GB" dirty="0"/>
          </a:p>
        </p:txBody>
      </p:sp>
      <p:sp>
        <p:nvSpPr>
          <p:cNvPr id="9" name="Rounded Rectangle 8"/>
          <p:cNvSpPr/>
          <p:nvPr/>
        </p:nvSpPr>
        <p:spPr>
          <a:xfrm>
            <a:off x="4210797" y="1858358"/>
            <a:ext cx="4623318" cy="3698203"/>
          </a:xfrm>
          <a:prstGeom prst="roundRect">
            <a:avLst>
              <a:gd name="adj" fmla="val 14071"/>
            </a:avLst>
          </a:prstGeom>
          <a:noFill/>
          <a:ln w="5715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98488" y="6266935"/>
            <a:ext cx="4092153" cy="507831"/>
          </a:xfrm>
          <a:prstGeom prst="rect">
            <a:avLst/>
          </a:prstGeom>
          <a:noFill/>
        </p:spPr>
        <p:txBody>
          <a:bodyPr wrap="square" rtlCol="0">
            <a:spAutoFit/>
          </a:bodyPr>
          <a:lstStyle/>
          <a:p>
            <a:r>
              <a:rPr lang="en-US" sz="900" dirty="0" smtClean="0"/>
              <a:t>[3] </a:t>
            </a:r>
            <a:r>
              <a:rPr lang="en-US" sz="900" dirty="0" err="1" smtClean="0"/>
              <a:t>Biocompatibles</a:t>
            </a:r>
            <a:r>
              <a:rPr lang="en-US" sz="900" dirty="0" smtClean="0"/>
              <a:t> data on file.</a:t>
            </a:r>
          </a:p>
          <a:p>
            <a:r>
              <a:rPr lang="nl-NL" sz="900" dirty="0" smtClean="0"/>
              <a:t>[4] Lewis </a:t>
            </a:r>
            <a:r>
              <a:rPr lang="nl-NL" sz="900" dirty="0"/>
              <a:t>AL, et al.  </a:t>
            </a:r>
            <a:r>
              <a:rPr lang="nl-NL" sz="900" dirty="0" smtClean="0"/>
              <a:t>JVIR 2006;17:1335-1343</a:t>
            </a:r>
          </a:p>
          <a:p>
            <a:r>
              <a:rPr lang="da-DK" sz="900" dirty="0" smtClean="0"/>
              <a:t>[5] Hidaka </a:t>
            </a:r>
            <a:r>
              <a:rPr lang="da-DK" sz="900" dirty="0"/>
              <a:t>et al., J Mech Behav Biomed </a:t>
            </a:r>
            <a:r>
              <a:rPr lang="da-DK" sz="900" dirty="0" smtClean="0"/>
              <a:t>Mater 2011;4(8</a:t>
            </a:r>
            <a:r>
              <a:rPr lang="da-DK" sz="900" dirty="0"/>
              <a:t>):</a:t>
            </a:r>
            <a:r>
              <a:rPr lang="da-DK" sz="900" dirty="0" smtClean="0"/>
              <a:t>2161-7</a:t>
            </a:r>
            <a:endParaRPr lang="da-DK" sz="900" dirty="0"/>
          </a:p>
        </p:txBody>
      </p:sp>
      <p:sp>
        <p:nvSpPr>
          <p:cNvPr id="10" name="TextBox 9"/>
          <p:cNvSpPr txBox="1"/>
          <p:nvPr/>
        </p:nvSpPr>
        <p:spPr>
          <a:xfrm>
            <a:off x="5531475" y="5565353"/>
            <a:ext cx="2156360" cy="261610"/>
          </a:xfrm>
          <a:prstGeom prst="rect">
            <a:avLst/>
          </a:prstGeom>
          <a:noFill/>
        </p:spPr>
        <p:txBody>
          <a:bodyPr wrap="none" rtlCol="0">
            <a:spAutoFit/>
          </a:bodyPr>
          <a:lstStyle/>
          <a:p>
            <a:r>
              <a:rPr lang="en-US" sz="1100" dirty="0" smtClean="0"/>
              <a:t>1000 measurements over 5 lots</a:t>
            </a:r>
            <a:endParaRPr lang="en-US" sz="1100" dirty="0"/>
          </a:p>
        </p:txBody>
      </p:sp>
      <p:sp>
        <p:nvSpPr>
          <p:cNvPr id="11" name="TextBox 10"/>
          <p:cNvSpPr txBox="1"/>
          <p:nvPr/>
        </p:nvSpPr>
        <p:spPr>
          <a:xfrm>
            <a:off x="7218739" y="6581001"/>
            <a:ext cx="2271845" cy="276999"/>
          </a:xfrm>
          <a:prstGeom prst="rect">
            <a:avLst/>
          </a:prstGeom>
          <a:noFill/>
        </p:spPr>
        <p:txBody>
          <a:bodyPr wrap="square" rtlCol="0">
            <a:spAutoFit/>
          </a:bodyPr>
          <a:lstStyle/>
          <a:p>
            <a:r>
              <a:rPr lang="en-GB" sz="1200" b="1" dirty="0"/>
              <a:t>Bead Size &amp; </a:t>
            </a:r>
            <a:r>
              <a:rPr lang="en-GB" sz="1200" b="1" dirty="0" smtClean="0"/>
              <a:t>Distribution</a:t>
            </a:r>
            <a:endParaRPr lang="en-GB" sz="1200" b="1" dirty="0"/>
          </a:p>
        </p:txBody>
      </p:sp>
    </p:spTree>
    <p:extLst>
      <p:ext uri="{BB962C8B-B14F-4D97-AF65-F5344CB8AC3E}">
        <p14:creationId xmlns:p14="http://schemas.microsoft.com/office/powerpoint/2010/main" val="724273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7"/>
          <p:cNvSpPr/>
          <p:nvPr/>
        </p:nvSpPr>
        <p:spPr>
          <a:xfrm>
            <a:off x="520282" y="4881891"/>
            <a:ext cx="1545021" cy="525517"/>
          </a:xfrm>
          <a:custGeom>
            <a:avLst/>
            <a:gdLst>
              <a:gd name="connsiteX0" fmla="*/ 199697 w 1545021"/>
              <a:gd name="connsiteY0" fmla="*/ 0 h 525517"/>
              <a:gd name="connsiteX1" fmla="*/ 0 w 1545021"/>
              <a:gd name="connsiteY1" fmla="*/ 525517 h 525517"/>
              <a:gd name="connsiteX2" fmla="*/ 1545021 w 1545021"/>
              <a:gd name="connsiteY2" fmla="*/ 504497 h 525517"/>
              <a:gd name="connsiteX3" fmla="*/ 1292772 w 1545021"/>
              <a:gd name="connsiteY3" fmla="*/ 0 h 525517"/>
              <a:gd name="connsiteX4" fmla="*/ 199697 w 1545021"/>
              <a:gd name="connsiteY4" fmla="*/ 0 h 525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5021" h="525517">
                <a:moveTo>
                  <a:pt x="199697" y="0"/>
                </a:moveTo>
                <a:lnTo>
                  <a:pt x="0" y="525517"/>
                </a:lnTo>
                <a:lnTo>
                  <a:pt x="1545021" y="504497"/>
                </a:lnTo>
                <a:lnTo>
                  <a:pt x="1292772" y="0"/>
                </a:lnTo>
                <a:lnTo>
                  <a:pt x="199697" y="0"/>
                </a:lnTo>
                <a:close/>
              </a:path>
            </a:pathLst>
          </a:custGeom>
          <a:solidFill>
            <a:schemeClr val="bg1">
              <a:lumMod val="85000"/>
              <a:alpha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a:xfrm>
            <a:off x="8280080" y="6515422"/>
            <a:ext cx="543199" cy="180000"/>
          </a:xfrm>
        </p:spPr>
        <p:txBody>
          <a:bodyPr/>
          <a:lstStyle/>
          <a:p>
            <a:fld id="{F628EE5E-E4A0-1642-B494-1389012CA482}" type="slidenum">
              <a:rPr lang="en-GB" smtClean="0"/>
              <a:pPr/>
              <a:t>10</a:t>
            </a:fld>
            <a:endParaRPr lang="en-GB" dirty="0"/>
          </a:p>
        </p:txBody>
      </p:sp>
      <p:sp>
        <p:nvSpPr>
          <p:cNvPr id="2" name="Title 1"/>
          <p:cNvSpPr>
            <a:spLocks noGrp="1"/>
          </p:cNvSpPr>
          <p:nvPr>
            <p:ph type="title"/>
          </p:nvPr>
        </p:nvSpPr>
        <p:spPr/>
        <p:txBody>
          <a:bodyPr/>
          <a:lstStyle/>
          <a:p>
            <a:pPr lvl="1" algn="l" defTabSz="457200" rtl="0">
              <a:lnSpc>
                <a:spcPts val="2800"/>
              </a:lnSpc>
              <a:spcBef>
                <a:spcPct val="0"/>
              </a:spcBef>
            </a:pPr>
            <a:r>
              <a:rPr lang="en-US" sz="2800" b="1" dirty="0" smtClean="0">
                <a:solidFill>
                  <a:schemeClr val="tx1"/>
                </a:solidFill>
              </a:rPr>
              <a:t>Controlled and Targeted Occlusion </a:t>
            </a:r>
            <a:r>
              <a:rPr lang="en-US" sz="2800" b="1" i="1" dirty="0" smtClean="0">
                <a:solidFill>
                  <a:schemeClr val="tx1"/>
                </a:solidFill>
              </a:rPr>
              <a:t>in vitro</a:t>
            </a:r>
            <a:r>
              <a:rPr lang="en-US" sz="2800" b="1" dirty="0" smtClean="0">
                <a:solidFill>
                  <a:schemeClr val="tx1"/>
                </a:solidFill>
              </a:rPr>
              <a:t> using APVA: The Plate Model</a:t>
            </a:r>
            <a:r>
              <a:rPr lang="en-US" sz="2800" dirty="0" smtClean="0">
                <a:solidFill>
                  <a:schemeClr val="tx1"/>
                </a:solidFill>
              </a:rPr>
              <a:t/>
            </a:r>
            <a:br>
              <a:rPr lang="en-US" sz="2800" dirty="0" smtClean="0">
                <a:solidFill>
                  <a:schemeClr val="tx1"/>
                </a:solidFill>
              </a:rPr>
            </a:br>
            <a:endParaRPr lang="en-GB" dirty="0"/>
          </a:p>
        </p:txBody>
      </p:sp>
      <p:graphicFrame>
        <p:nvGraphicFramePr>
          <p:cNvPr id="7" name="Chart 6"/>
          <p:cNvGraphicFramePr>
            <a:graphicFrameLocks/>
          </p:cNvGraphicFramePr>
          <p:nvPr>
            <p:extLst>
              <p:ext uri="{D42A27DB-BD31-4B8C-83A1-F6EECF244321}">
                <p14:modId xmlns:p14="http://schemas.microsoft.com/office/powerpoint/2010/main" val="1909117089"/>
              </p:ext>
            </p:extLst>
          </p:nvPr>
        </p:nvGraphicFramePr>
        <p:xfrm>
          <a:off x="2668772" y="4367563"/>
          <a:ext cx="5923902" cy="2127887"/>
        </p:xfrm>
        <a:graphic>
          <a:graphicData uri="http://schemas.openxmlformats.org/drawingml/2006/chart">
            <c:chart xmlns:c="http://schemas.openxmlformats.org/drawingml/2006/chart" xmlns:r="http://schemas.openxmlformats.org/officeDocument/2006/relationships" r:id="rId3"/>
          </a:graphicData>
        </a:graphic>
      </p:graphicFrame>
      <p:pic>
        <p:nvPicPr>
          <p:cNvPr id="1026" name="Picture 2" descr="C:\Users\mdreher\Desktop\test\DCBead M1 Figures.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754877" y="1687913"/>
            <a:ext cx="5016582" cy="2344706"/>
          </a:xfrm>
          <a:prstGeom prst="rect">
            <a:avLst/>
          </a:prstGeom>
          <a:noFill/>
          <a:extLst>
            <a:ext uri="{909E8E84-426E-40DD-AFC4-6F175D3DCCD1}">
              <a14:hiddenFill xmlns:a14="http://schemas.microsoft.com/office/drawing/2010/main">
                <a:solidFill>
                  <a:srgbClr val="FFFFFF"/>
                </a:solidFill>
              </a14:hiddenFill>
            </a:ext>
          </a:extLst>
        </p:spPr>
      </p:pic>
      <p:pic>
        <p:nvPicPr>
          <p:cNvPr id="9" name="Content Placeholder 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38952" y="1687913"/>
            <a:ext cx="3276260" cy="2344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3750540" y="1746922"/>
            <a:ext cx="3646546" cy="830997"/>
          </a:xfrm>
          <a:prstGeom prst="rect">
            <a:avLst/>
          </a:prstGeom>
          <a:noFill/>
        </p:spPr>
        <p:txBody>
          <a:bodyPr wrap="square" rtlCol="0">
            <a:spAutoFit/>
          </a:bodyPr>
          <a:lstStyle/>
          <a:p>
            <a:r>
              <a:rPr lang="en-GB" sz="1600" dirty="0" smtClean="0"/>
              <a:t>The </a:t>
            </a:r>
            <a:r>
              <a:rPr lang="en-GB" sz="1600" dirty="0"/>
              <a:t>z</a:t>
            </a:r>
            <a:r>
              <a:rPr lang="en-GB" sz="1600" dirty="0" smtClean="0"/>
              <a:t>ones where beads gather will be a function of their size and compressibility</a:t>
            </a:r>
            <a:endParaRPr lang="en-GB" sz="1600" dirty="0"/>
          </a:p>
        </p:txBody>
      </p:sp>
      <p:sp>
        <p:nvSpPr>
          <p:cNvPr id="8" name="Rectangle 7"/>
          <p:cNvSpPr/>
          <p:nvPr/>
        </p:nvSpPr>
        <p:spPr>
          <a:xfrm>
            <a:off x="514329" y="5391659"/>
            <a:ext cx="1556224" cy="147145"/>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704208" y="4330120"/>
            <a:ext cx="1198179" cy="92491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Arrow 12"/>
          <p:cNvSpPr/>
          <p:nvPr/>
        </p:nvSpPr>
        <p:spPr>
          <a:xfrm>
            <a:off x="1954937" y="4687465"/>
            <a:ext cx="336331" cy="231228"/>
          </a:xfrm>
          <a:prstGeom prst="rightArrow">
            <a:avLst/>
          </a:prstGeom>
          <a:solidFill>
            <a:schemeClr val="accent2">
              <a:lumMod val="60000"/>
              <a:lumOff val="4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ight Arrow 15"/>
          <p:cNvSpPr/>
          <p:nvPr/>
        </p:nvSpPr>
        <p:spPr>
          <a:xfrm rot="10800000">
            <a:off x="283794" y="4687465"/>
            <a:ext cx="336331" cy="231228"/>
          </a:xfrm>
          <a:prstGeom prst="rightArrow">
            <a:avLst/>
          </a:prstGeom>
          <a:solidFill>
            <a:schemeClr val="accent2">
              <a:lumMod val="60000"/>
              <a:lumOff val="4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Freeform 14"/>
          <p:cNvSpPr/>
          <p:nvPr/>
        </p:nvSpPr>
        <p:spPr>
          <a:xfrm>
            <a:off x="525532" y="4225011"/>
            <a:ext cx="1545021" cy="525517"/>
          </a:xfrm>
          <a:custGeom>
            <a:avLst/>
            <a:gdLst>
              <a:gd name="connsiteX0" fmla="*/ 199697 w 1545021"/>
              <a:gd name="connsiteY0" fmla="*/ 0 h 525517"/>
              <a:gd name="connsiteX1" fmla="*/ 0 w 1545021"/>
              <a:gd name="connsiteY1" fmla="*/ 525517 h 525517"/>
              <a:gd name="connsiteX2" fmla="*/ 1545021 w 1545021"/>
              <a:gd name="connsiteY2" fmla="*/ 504497 h 525517"/>
              <a:gd name="connsiteX3" fmla="*/ 1292772 w 1545021"/>
              <a:gd name="connsiteY3" fmla="*/ 0 h 525517"/>
              <a:gd name="connsiteX4" fmla="*/ 199697 w 1545021"/>
              <a:gd name="connsiteY4" fmla="*/ 0 h 525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5021" h="525517">
                <a:moveTo>
                  <a:pt x="199697" y="0"/>
                </a:moveTo>
                <a:lnTo>
                  <a:pt x="0" y="525517"/>
                </a:lnTo>
                <a:lnTo>
                  <a:pt x="1545021" y="504497"/>
                </a:lnTo>
                <a:lnTo>
                  <a:pt x="1292772" y="0"/>
                </a:lnTo>
                <a:lnTo>
                  <a:pt x="199697" y="0"/>
                </a:lnTo>
                <a:close/>
              </a:path>
            </a:pathLst>
          </a:custGeom>
          <a:solidFill>
            <a:schemeClr val="bg1">
              <a:lumMod val="85000"/>
              <a:alpha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514329" y="4729507"/>
            <a:ext cx="1556224" cy="147145"/>
          </a:xfrm>
          <a:prstGeom prst="rect">
            <a:avLst/>
          </a:prstGeom>
          <a:solidFill>
            <a:schemeClr val="bg1">
              <a:lumMod val="85000"/>
              <a:alpha val="5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Down Arrow 16"/>
          <p:cNvSpPr/>
          <p:nvPr/>
        </p:nvSpPr>
        <p:spPr>
          <a:xfrm>
            <a:off x="1092025" y="5304940"/>
            <a:ext cx="485603" cy="517643"/>
          </a:xfrm>
          <a:prstGeom prst="downArrow">
            <a:avLst/>
          </a:prstGeom>
          <a:solidFill>
            <a:schemeClr val="accent2">
              <a:lumMod val="60000"/>
              <a:lumOff val="4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Down Arrow 19"/>
          <p:cNvSpPr/>
          <p:nvPr/>
        </p:nvSpPr>
        <p:spPr>
          <a:xfrm rot="10800000">
            <a:off x="1227940" y="4088374"/>
            <a:ext cx="138421" cy="216129"/>
          </a:xfrm>
          <a:prstGeom prst="downArrow">
            <a:avLst/>
          </a:prstGeom>
          <a:solidFill>
            <a:schemeClr val="accent2">
              <a:lumMod val="60000"/>
              <a:lumOff val="4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378389" y="5885643"/>
            <a:ext cx="168166" cy="5359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2133615" y="5885643"/>
            <a:ext cx="168166" cy="5359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Connector 22"/>
          <p:cNvCxnSpPr/>
          <p:nvPr/>
        </p:nvCxnSpPr>
        <p:spPr>
          <a:xfrm>
            <a:off x="462472" y="5885643"/>
            <a:ext cx="1755226" cy="0"/>
          </a:xfrm>
          <a:prstGeom prst="line">
            <a:avLst/>
          </a:prstGeom>
          <a:ln w="31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462472" y="6421623"/>
            <a:ext cx="1755226" cy="0"/>
          </a:xfrm>
          <a:prstGeom prst="line">
            <a:avLst/>
          </a:prstGeom>
          <a:ln w="31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6" name="Oval 25"/>
          <p:cNvSpPr/>
          <p:nvPr/>
        </p:nvSpPr>
        <p:spPr>
          <a:xfrm>
            <a:off x="898116" y="5896153"/>
            <a:ext cx="773044" cy="53598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ight Arrow 27"/>
          <p:cNvSpPr/>
          <p:nvPr/>
        </p:nvSpPr>
        <p:spPr>
          <a:xfrm>
            <a:off x="1712349" y="6059039"/>
            <a:ext cx="336331" cy="231228"/>
          </a:xfrm>
          <a:prstGeom prst="rightArrow">
            <a:avLst/>
          </a:prstGeom>
          <a:solidFill>
            <a:schemeClr val="accent2">
              <a:lumMod val="60000"/>
              <a:lumOff val="4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462472" y="5906663"/>
            <a:ext cx="157653" cy="5115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ight Arrow 28"/>
          <p:cNvSpPr/>
          <p:nvPr/>
        </p:nvSpPr>
        <p:spPr>
          <a:xfrm rot="10800000">
            <a:off x="508544" y="6048529"/>
            <a:ext cx="336331" cy="231228"/>
          </a:xfrm>
          <a:prstGeom prst="rightArrow">
            <a:avLst/>
          </a:prstGeom>
          <a:solidFill>
            <a:schemeClr val="accent2">
              <a:lumMod val="60000"/>
              <a:lumOff val="4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ight Arrow 33"/>
          <p:cNvSpPr/>
          <p:nvPr/>
        </p:nvSpPr>
        <p:spPr>
          <a:xfrm rot="13588042">
            <a:off x="545960" y="4188887"/>
            <a:ext cx="336331" cy="231228"/>
          </a:xfrm>
          <a:prstGeom prst="rightArrow">
            <a:avLst/>
          </a:prstGeom>
          <a:solidFill>
            <a:schemeClr val="accent2">
              <a:lumMod val="60000"/>
              <a:lumOff val="4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ight Arrow 34"/>
          <p:cNvSpPr/>
          <p:nvPr/>
        </p:nvSpPr>
        <p:spPr>
          <a:xfrm rot="18684881">
            <a:off x="1688280" y="4193613"/>
            <a:ext cx="336331" cy="215998"/>
          </a:xfrm>
          <a:prstGeom prst="rightArrow">
            <a:avLst/>
          </a:prstGeom>
          <a:solidFill>
            <a:schemeClr val="accent2">
              <a:lumMod val="60000"/>
              <a:lumOff val="4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Down Arrow 35"/>
          <p:cNvSpPr/>
          <p:nvPr/>
        </p:nvSpPr>
        <p:spPr>
          <a:xfrm rot="2232908">
            <a:off x="457287" y="5122327"/>
            <a:ext cx="485603" cy="517643"/>
          </a:xfrm>
          <a:prstGeom prst="downArrow">
            <a:avLst/>
          </a:prstGeom>
          <a:solidFill>
            <a:schemeClr val="accent2">
              <a:lumMod val="60000"/>
              <a:lumOff val="4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Down Arrow 36"/>
          <p:cNvSpPr/>
          <p:nvPr/>
        </p:nvSpPr>
        <p:spPr>
          <a:xfrm rot="18964917">
            <a:off x="1750920" y="5061880"/>
            <a:ext cx="485603" cy="517643"/>
          </a:xfrm>
          <a:prstGeom prst="downArrow">
            <a:avLst/>
          </a:prstGeom>
          <a:solidFill>
            <a:schemeClr val="accent2">
              <a:lumMod val="60000"/>
              <a:lumOff val="4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p:cNvSpPr txBox="1"/>
          <p:nvPr/>
        </p:nvSpPr>
        <p:spPr>
          <a:xfrm>
            <a:off x="2245780" y="4405985"/>
            <a:ext cx="930063" cy="738664"/>
          </a:xfrm>
          <a:prstGeom prst="rect">
            <a:avLst/>
          </a:prstGeom>
          <a:noFill/>
        </p:spPr>
        <p:txBody>
          <a:bodyPr wrap="none" rtlCol="0">
            <a:spAutoFit/>
          </a:bodyPr>
          <a:lstStyle/>
          <a:p>
            <a:pPr algn="ctr"/>
            <a:r>
              <a:rPr lang="en-US" sz="1400" b="1" dirty="0" smtClean="0"/>
              <a:t>Uniaxial:</a:t>
            </a:r>
          </a:p>
          <a:p>
            <a:pPr algn="ctr"/>
            <a:r>
              <a:rPr lang="en-US" sz="1400" b="1" dirty="0" smtClean="0"/>
              <a:t>Plate</a:t>
            </a:r>
          </a:p>
          <a:p>
            <a:pPr algn="ctr"/>
            <a:r>
              <a:rPr lang="en-US" sz="1400" b="1" dirty="0" smtClean="0"/>
              <a:t>Model</a:t>
            </a:r>
            <a:endParaRPr lang="en-US" sz="1400" b="1" dirty="0"/>
          </a:p>
        </p:txBody>
      </p:sp>
      <p:sp>
        <p:nvSpPr>
          <p:cNvPr id="39" name="TextBox 38"/>
          <p:cNvSpPr txBox="1"/>
          <p:nvPr/>
        </p:nvSpPr>
        <p:spPr>
          <a:xfrm>
            <a:off x="2353485" y="5858262"/>
            <a:ext cx="780983" cy="523220"/>
          </a:xfrm>
          <a:prstGeom prst="rect">
            <a:avLst/>
          </a:prstGeom>
          <a:noFill/>
        </p:spPr>
        <p:txBody>
          <a:bodyPr wrap="none" rtlCol="0">
            <a:spAutoFit/>
          </a:bodyPr>
          <a:lstStyle/>
          <a:p>
            <a:pPr algn="ctr"/>
            <a:r>
              <a:rPr lang="en-US" sz="1400" b="1" dirty="0" smtClean="0"/>
              <a:t>Radial:</a:t>
            </a:r>
          </a:p>
          <a:p>
            <a:pPr algn="ctr"/>
            <a:r>
              <a:rPr lang="en-US" sz="1400" b="1" dirty="0" smtClean="0"/>
              <a:t>Vessel</a:t>
            </a:r>
            <a:endParaRPr lang="en-US" sz="1400" b="1" dirty="0"/>
          </a:p>
        </p:txBody>
      </p:sp>
      <p:sp>
        <p:nvSpPr>
          <p:cNvPr id="40" name="TextBox 39"/>
          <p:cNvSpPr txBox="1"/>
          <p:nvPr/>
        </p:nvSpPr>
        <p:spPr>
          <a:xfrm>
            <a:off x="1977082" y="4082311"/>
            <a:ext cx="1532792" cy="307777"/>
          </a:xfrm>
          <a:prstGeom prst="rect">
            <a:avLst/>
          </a:prstGeom>
          <a:noFill/>
        </p:spPr>
        <p:txBody>
          <a:bodyPr wrap="none" rtlCol="0">
            <a:spAutoFit/>
          </a:bodyPr>
          <a:lstStyle/>
          <a:p>
            <a:pPr algn="ctr"/>
            <a:r>
              <a:rPr lang="en-US" sz="1400" b="1" dirty="0" smtClean="0"/>
              <a:t>COMPRESSION</a:t>
            </a:r>
            <a:endParaRPr lang="en-US" sz="1400" b="1" dirty="0"/>
          </a:p>
        </p:txBody>
      </p:sp>
      <p:sp>
        <p:nvSpPr>
          <p:cNvPr id="41" name="TextBox 40"/>
          <p:cNvSpPr txBox="1"/>
          <p:nvPr/>
        </p:nvSpPr>
        <p:spPr>
          <a:xfrm>
            <a:off x="6909599" y="6633753"/>
            <a:ext cx="1972463" cy="276999"/>
          </a:xfrm>
          <a:prstGeom prst="rect">
            <a:avLst/>
          </a:prstGeom>
          <a:noFill/>
        </p:spPr>
        <p:txBody>
          <a:bodyPr wrap="none" rtlCol="0">
            <a:spAutoFit/>
          </a:bodyPr>
          <a:lstStyle/>
          <a:p>
            <a:r>
              <a:rPr lang="en-GB" sz="1200" b="1" dirty="0" smtClean="0"/>
              <a:t>Bead Mechanical Properties</a:t>
            </a:r>
            <a:endParaRPr lang="en-GB" sz="1200" b="1" dirty="0"/>
          </a:p>
        </p:txBody>
      </p:sp>
      <p:sp>
        <p:nvSpPr>
          <p:cNvPr id="10" name="Rectangle 9"/>
          <p:cNvSpPr/>
          <p:nvPr/>
        </p:nvSpPr>
        <p:spPr>
          <a:xfrm>
            <a:off x="392274" y="1102683"/>
            <a:ext cx="4572000" cy="261610"/>
          </a:xfrm>
          <a:prstGeom prst="rect">
            <a:avLst/>
          </a:prstGeom>
        </p:spPr>
        <p:txBody>
          <a:bodyPr>
            <a:spAutoFit/>
          </a:bodyPr>
          <a:lstStyle/>
          <a:p>
            <a:r>
              <a:rPr lang="en-US" sz="1100" dirty="0" smtClean="0"/>
              <a:t>[6] </a:t>
            </a:r>
            <a:r>
              <a:rPr lang="en-US" sz="1100" dirty="0"/>
              <a:t>Lewis AL et al, JMSM, 2015,;</a:t>
            </a:r>
            <a:r>
              <a:rPr lang="en-US" sz="1100" dirty="0" smtClean="0"/>
              <a:t>27(1); 1-12</a:t>
            </a:r>
            <a:r>
              <a:rPr lang="en-US" sz="1100" dirty="0"/>
              <a:t>.</a:t>
            </a:r>
          </a:p>
        </p:txBody>
      </p:sp>
    </p:spTree>
    <p:extLst>
      <p:ext uri="{BB962C8B-B14F-4D97-AF65-F5344CB8AC3E}">
        <p14:creationId xmlns:p14="http://schemas.microsoft.com/office/powerpoint/2010/main" val="41515457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64163" y="3926015"/>
            <a:ext cx="7729423" cy="2544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idx="1"/>
          </p:nvPr>
        </p:nvSpPr>
        <p:spPr/>
        <p:txBody>
          <a:bodyPr/>
          <a:lstStyle/>
          <a:p>
            <a:r>
              <a:rPr lang="en-US" dirty="0" smtClean="0"/>
              <a:t>Some products claim “the </a:t>
            </a:r>
            <a:r>
              <a:rPr lang="en-US" dirty="0"/>
              <a:t>tightest size distribution of any particle embolic product on the </a:t>
            </a:r>
            <a:r>
              <a:rPr lang="en-US" dirty="0" smtClean="0"/>
              <a:t>market”</a:t>
            </a:r>
            <a:r>
              <a:rPr lang="en-US" baseline="30000" dirty="0"/>
              <a:t> 7</a:t>
            </a:r>
          </a:p>
          <a:p>
            <a:r>
              <a:rPr lang="en-US" dirty="0" smtClean="0"/>
              <a:t>Independent publications have shown a </a:t>
            </a:r>
            <a:r>
              <a:rPr lang="en-US" dirty="0"/>
              <a:t>large fraction of </a:t>
            </a:r>
            <a:r>
              <a:rPr lang="en-US" dirty="0" smtClean="0"/>
              <a:t>these microspheres fall </a:t>
            </a:r>
            <a:r>
              <a:rPr lang="en-US" dirty="0"/>
              <a:t>outside of the </a:t>
            </a:r>
            <a:r>
              <a:rPr lang="en-US" dirty="0" smtClean="0"/>
              <a:t>manufacturer’s specifications</a:t>
            </a:r>
            <a:r>
              <a:rPr lang="en-US" baseline="30000" dirty="0"/>
              <a:t>8</a:t>
            </a:r>
            <a:endParaRPr lang="en-US" dirty="0"/>
          </a:p>
          <a:p>
            <a:pPr lvl="1"/>
            <a:r>
              <a:rPr lang="en-US" dirty="0"/>
              <a:t>Only 39.0% of </a:t>
            </a:r>
            <a:r>
              <a:rPr lang="en-US" dirty="0" err="1" smtClean="0"/>
              <a:t>Embozene</a:t>
            </a:r>
            <a:r>
              <a:rPr lang="en-US" sz="2000" baseline="30000" dirty="0" err="1"/>
              <a:t>TM</a:t>
            </a:r>
            <a:r>
              <a:rPr lang="en-US" baseline="30000" dirty="0" smtClean="0"/>
              <a:t> </a:t>
            </a:r>
            <a:r>
              <a:rPr lang="en-US" dirty="0" smtClean="0"/>
              <a:t>700 and </a:t>
            </a:r>
            <a:r>
              <a:rPr lang="en-US" dirty="0"/>
              <a:t>70.5% of </a:t>
            </a:r>
            <a:r>
              <a:rPr lang="en-US" dirty="0" err="1" smtClean="0"/>
              <a:t>Embozene</a:t>
            </a:r>
            <a:r>
              <a:rPr lang="en-US" sz="2000" baseline="30000" dirty="0" err="1"/>
              <a:t>TM</a:t>
            </a:r>
            <a:r>
              <a:rPr lang="en-US" dirty="0" smtClean="0"/>
              <a:t> </a:t>
            </a:r>
            <a:r>
              <a:rPr lang="en-US" dirty="0"/>
              <a:t>900 meet the </a:t>
            </a:r>
            <a:r>
              <a:rPr lang="en-US" dirty="0" smtClean="0"/>
              <a:t>manufacturer’s specifications</a:t>
            </a:r>
            <a:endParaRPr lang="en-US" dirty="0"/>
          </a:p>
          <a:p>
            <a:endParaRPr lang="en-US" dirty="0" smtClean="0"/>
          </a:p>
          <a:p>
            <a:endParaRPr lang="en-US" dirty="0" smtClean="0"/>
          </a:p>
          <a:p>
            <a:endParaRPr lang="en-US" dirty="0"/>
          </a:p>
        </p:txBody>
      </p:sp>
      <p:sp>
        <p:nvSpPr>
          <p:cNvPr id="3" name="Slide Number Placeholder 2"/>
          <p:cNvSpPr>
            <a:spLocks noGrp="1"/>
          </p:cNvSpPr>
          <p:nvPr>
            <p:ph type="sldNum" sz="quarter" idx="12"/>
          </p:nvPr>
        </p:nvSpPr>
        <p:spPr/>
        <p:txBody>
          <a:bodyPr/>
          <a:lstStyle/>
          <a:p>
            <a:fld id="{F628EE5E-E4A0-1642-B494-1389012CA482}" type="slidenum">
              <a:rPr lang="en-GB" smtClean="0"/>
              <a:pPr/>
              <a:t>11</a:t>
            </a:fld>
            <a:endParaRPr lang="en-GB" dirty="0"/>
          </a:p>
        </p:txBody>
      </p:sp>
      <p:sp>
        <p:nvSpPr>
          <p:cNvPr id="2" name="Title 1"/>
          <p:cNvSpPr>
            <a:spLocks noGrp="1"/>
          </p:cNvSpPr>
          <p:nvPr>
            <p:ph type="title"/>
          </p:nvPr>
        </p:nvSpPr>
        <p:spPr/>
        <p:txBody>
          <a:bodyPr/>
          <a:lstStyle/>
          <a:p>
            <a:r>
              <a:rPr lang="en-US" dirty="0"/>
              <a:t>Other Product Size Calibration Features</a:t>
            </a:r>
            <a:br>
              <a:rPr lang="en-US" dirty="0"/>
            </a:br>
            <a:endParaRPr lang="en-GB" dirty="0"/>
          </a:p>
        </p:txBody>
      </p:sp>
      <p:sp>
        <p:nvSpPr>
          <p:cNvPr id="6" name="TextBox 5"/>
          <p:cNvSpPr txBox="1"/>
          <p:nvPr/>
        </p:nvSpPr>
        <p:spPr>
          <a:xfrm>
            <a:off x="241673" y="6389551"/>
            <a:ext cx="3342582" cy="400110"/>
          </a:xfrm>
          <a:prstGeom prst="rect">
            <a:avLst/>
          </a:prstGeom>
          <a:noFill/>
        </p:spPr>
        <p:txBody>
          <a:bodyPr wrap="none" rtlCol="0">
            <a:spAutoFit/>
          </a:bodyPr>
          <a:lstStyle/>
          <a:p>
            <a:r>
              <a:rPr lang="en-US" sz="1000" dirty="0" smtClean="0"/>
              <a:t>[7] </a:t>
            </a:r>
            <a:r>
              <a:rPr lang="en-US" sz="1000" dirty="0"/>
              <a:t>http;//celonova.com</a:t>
            </a:r>
            <a:endParaRPr lang="en-US" sz="1000" dirty="0" smtClean="0"/>
          </a:p>
          <a:p>
            <a:r>
              <a:rPr lang="en-US" sz="1000" dirty="0" smtClean="0"/>
              <a:t>[8] Verret </a:t>
            </a:r>
            <a:r>
              <a:rPr lang="en-US" sz="1000" dirty="0"/>
              <a:t>et al., J </a:t>
            </a:r>
            <a:r>
              <a:rPr lang="en-US" sz="1000" dirty="0" err="1"/>
              <a:t>Vasc</a:t>
            </a:r>
            <a:r>
              <a:rPr lang="en-US" sz="1000" dirty="0"/>
              <a:t> </a:t>
            </a:r>
            <a:r>
              <a:rPr lang="en-US" sz="1000" dirty="0" err="1"/>
              <a:t>Interv</a:t>
            </a:r>
            <a:r>
              <a:rPr lang="en-US" sz="1000" dirty="0"/>
              <a:t> </a:t>
            </a:r>
            <a:r>
              <a:rPr lang="en-US" sz="1000" dirty="0" err="1"/>
              <a:t>Radiol</a:t>
            </a:r>
            <a:r>
              <a:rPr lang="en-US" sz="1000" dirty="0"/>
              <a:t>. 2011</a:t>
            </a:r>
            <a:r>
              <a:rPr lang="en-US" sz="1000" dirty="0" smtClean="0"/>
              <a:t>; 22(2): 220-8</a:t>
            </a:r>
            <a:endParaRPr lang="en-US" sz="1000" dirty="0"/>
          </a:p>
        </p:txBody>
      </p:sp>
      <p:graphicFrame>
        <p:nvGraphicFramePr>
          <p:cNvPr id="8" name="Chart 7"/>
          <p:cNvGraphicFramePr/>
          <p:nvPr>
            <p:extLst>
              <p:ext uri="{D42A27DB-BD31-4B8C-83A1-F6EECF244321}">
                <p14:modId xmlns:p14="http://schemas.microsoft.com/office/powerpoint/2010/main" val="2475335079"/>
              </p:ext>
            </p:extLst>
          </p:nvPr>
        </p:nvGraphicFramePr>
        <p:xfrm>
          <a:off x="964170" y="4135307"/>
          <a:ext cx="1632630" cy="1416221"/>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1760741" y="4418262"/>
            <a:ext cx="612667" cy="646331"/>
          </a:xfrm>
          <a:prstGeom prst="rect">
            <a:avLst/>
          </a:prstGeom>
          <a:noFill/>
        </p:spPr>
        <p:txBody>
          <a:bodyPr wrap="none" rtlCol="0">
            <a:spAutoFit/>
          </a:bodyPr>
          <a:lstStyle/>
          <a:p>
            <a:pPr algn="ctr"/>
            <a:r>
              <a:rPr lang="en-US" sz="1200" dirty="0" smtClean="0">
                <a:solidFill>
                  <a:schemeClr val="bg1"/>
                </a:solidFill>
              </a:rPr>
              <a:t>39.0% </a:t>
            </a:r>
          </a:p>
          <a:p>
            <a:pPr algn="ctr"/>
            <a:r>
              <a:rPr lang="en-US" sz="1200" dirty="0" smtClean="0">
                <a:solidFill>
                  <a:schemeClr val="bg1"/>
                </a:solidFill>
              </a:rPr>
              <a:t>within </a:t>
            </a:r>
          </a:p>
          <a:p>
            <a:pPr algn="ctr"/>
            <a:r>
              <a:rPr lang="en-US" sz="1200" dirty="0" smtClean="0">
                <a:solidFill>
                  <a:schemeClr val="bg1"/>
                </a:solidFill>
              </a:rPr>
              <a:t>label</a:t>
            </a:r>
            <a:endParaRPr lang="en-US" sz="1200" dirty="0">
              <a:solidFill>
                <a:schemeClr val="bg1"/>
              </a:solidFill>
            </a:endParaRPr>
          </a:p>
        </p:txBody>
      </p:sp>
      <p:graphicFrame>
        <p:nvGraphicFramePr>
          <p:cNvPr id="10" name="Chart 9"/>
          <p:cNvGraphicFramePr/>
          <p:nvPr>
            <p:extLst>
              <p:ext uri="{D42A27DB-BD31-4B8C-83A1-F6EECF244321}">
                <p14:modId xmlns:p14="http://schemas.microsoft.com/office/powerpoint/2010/main" val="3401238546"/>
              </p:ext>
            </p:extLst>
          </p:nvPr>
        </p:nvGraphicFramePr>
        <p:xfrm>
          <a:off x="4957092" y="4062694"/>
          <a:ext cx="1586557" cy="1509527"/>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p:cNvSpPr txBox="1"/>
          <p:nvPr/>
        </p:nvSpPr>
        <p:spPr>
          <a:xfrm>
            <a:off x="5729361" y="4532362"/>
            <a:ext cx="612667" cy="646331"/>
          </a:xfrm>
          <a:prstGeom prst="rect">
            <a:avLst/>
          </a:prstGeom>
          <a:noFill/>
        </p:spPr>
        <p:txBody>
          <a:bodyPr wrap="none" rtlCol="0">
            <a:spAutoFit/>
          </a:bodyPr>
          <a:lstStyle/>
          <a:p>
            <a:pPr algn="ctr"/>
            <a:r>
              <a:rPr lang="en-US" sz="1200" dirty="0" smtClean="0">
                <a:solidFill>
                  <a:schemeClr val="bg1"/>
                </a:solidFill>
              </a:rPr>
              <a:t>70.5% </a:t>
            </a:r>
          </a:p>
          <a:p>
            <a:pPr algn="ctr"/>
            <a:r>
              <a:rPr lang="en-US" sz="1200" dirty="0" smtClean="0">
                <a:solidFill>
                  <a:schemeClr val="bg1"/>
                </a:solidFill>
              </a:rPr>
              <a:t>within </a:t>
            </a:r>
          </a:p>
          <a:p>
            <a:pPr algn="ctr"/>
            <a:r>
              <a:rPr lang="en-US" sz="1200" dirty="0" smtClean="0">
                <a:solidFill>
                  <a:schemeClr val="bg1"/>
                </a:solidFill>
              </a:rPr>
              <a:t>label</a:t>
            </a:r>
            <a:endParaRPr lang="en-US" sz="1200" dirty="0">
              <a:solidFill>
                <a:schemeClr val="bg1"/>
              </a:solidFill>
            </a:endParaRPr>
          </a:p>
        </p:txBody>
      </p:sp>
      <p:sp>
        <p:nvSpPr>
          <p:cNvPr id="12" name="Rectangle 11"/>
          <p:cNvSpPr/>
          <p:nvPr/>
        </p:nvSpPr>
        <p:spPr>
          <a:xfrm>
            <a:off x="2675133" y="4994019"/>
            <a:ext cx="404446" cy="949569"/>
          </a:xfrm>
          <a:prstGeom prst="rect">
            <a:avLst/>
          </a:prstGeom>
          <a:gradFill>
            <a:gsLst>
              <a:gs pos="0">
                <a:srgbClr val="FF0000">
                  <a:alpha val="18000"/>
                </a:srgbClr>
              </a:gs>
              <a:gs pos="100000">
                <a:srgbClr val="FF0000">
                  <a:alpha val="17000"/>
                </a:srgb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Rectangle 12"/>
          <p:cNvSpPr/>
          <p:nvPr/>
        </p:nvSpPr>
        <p:spPr>
          <a:xfrm>
            <a:off x="7176795" y="4594322"/>
            <a:ext cx="545123" cy="1305305"/>
          </a:xfrm>
          <a:prstGeom prst="rect">
            <a:avLst/>
          </a:prstGeom>
          <a:gradFill>
            <a:gsLst>
              <a:gs pos="0">
                <a:srgbClr val="FF0000">
                  <a:alpha val="18000"/>
                </a:srgbClr>
              </a:gs>
              <a:gs pos="100000">
                <a:srgbClr val="FF0000">
                  <a:alpha val="17000"/>
                </a:srgb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TextBox 13"/>
          <p:cNvSpPr txBox="1"/>
          <p:nvPr/>
        </p:nvSpPr>
        <p:spPr>
          <a:xfrm>
            <a:off x="7237149" y="6633753"/>
            <a:ext cx="1733360" cy="276999"/>
          </a:xfrm>
          <a:prstGeom prst="rect">
            <a:avLst/>
          </a:prstGeom>
          <a:noFill/>
        </p:spPr>
        <p:txBody>
          <a:bodyPr wrap="none" rtlCol="0">
            <a:spAutoFit/>
          </a:bodyPr>
          <a:lstStyle/>
          <a:p>
            <a:r>
              <a:rPr lang="en-GB" sz="1200" b="1" dirty="0"/>
              <a:t>Bead Size &amp; </a:t>
            </a:r>
            <a:r>
              <a:rPr lang="en-GB" sz="1200" b="1" dirty="0" smtClean="0"/>
              <a:t>Distribution</a:t>
            </a:r>
            <a:endParaRPr lang="en-GB" sz="1200" b="1" dirty="0"/>
          </a:p>
        </p:txBody>
      </p:sp>
    </p:spTree>
    <p:extLst>
      <p:ext uri="{BB962C8B-B14F-4D97-AF65-F5344CB8AC3E}">
        <p14:creationId xmlns:p14="http://schemas.microsoft.com/office/powerpoint/2010/main" val="8005113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360802" y="6417062"/>
            <a:ext cx="543199" cy="180000"/>
          </a:xfrm>
        </p:spPr>
        <p:txBody>
          <a:bodyPr/>
          <a:lstStyle/>
          <a:p>
            <a:fld id="{F628EE5E-E4A0-1642-B494-1389012CA482}" type="slidenum">
              <a:rPr lang="en-GB" smtClean="0"/>
              <a:pPr/>
              <a:t>12</a:t>
            </a:fld>
            <a:endParaRPr lang="en-GB" dirty="0"/>
          </a:p>
        </p:txBody>
      </p:sp>
      <p:sp>
        <p:nvSpPr>
          <p:cNvPr id="2" name="Title 1"/>
          <p:cNvSpPr>
            <a:spLocks noGrp="1"/>
          </p:cNvSpPr>
          <p:nvPr>
            <p:ph type="title"/>
          </p:nvPr>
        </p:nvSpPr>
        <p:spPr/>
        <p:txBody>
          <a:bodyPr/>
          <a:lstStyle/>
          <a:p>
            <a:r>
              <a:rPr lang="en-US" dirty="0"/>
              <a:t>The Plate Model: A Useful Tool for Observing Bead Sub-populations</a:t>
            </a:r>
            <a:br>
              <a:rPr lang="en-US" dirty="0"/>
            </a:br>
            <a:r>
              <a:rPr lang="en-US" dirty="0"/>
              <a:t/>
            </a:r>
            <a:br>
              <a:rPr lang="en-US" dirty="0"/>
            </a:br>
            <a:endParaRPr lang="en-GB" dirty="0"/>
          </a:p>
        </p:txBody>
      </p:sp>
      <p:sp>
        <p:nvSpPr>
          <p:cNvPr id="38" name="TextBox 37"/>
          <p:cNvSpPr txBox="1"/>
          <p:nvPr/>
        </p:nvSpPr>
        <p:spPr>
          <a:xfrm>
            <a:off x="0" y="6544686"/>
            <a:ext cx="1632178" cy="246221"/>
          </a:xfrm>
          <a:prstGeom prst="rect">
            <a:avLst/>
          </a:prstGeom>
          <a:noFill/>
        </p:spPr>
        <p:txBody>
          <a:bodyPr wrap="none" rtlCol="0">
            <a:spAutoFit/>
          </a:bodyPr>
          <a:lstStyle/>
          <a:p>
            <a:r>
              <a:rPr lang="en-US" sz="1000" dirty="0" err="1" smtClean="0"/>
              <a:t>Biocompatibles</a:t>
            </a:r>
            <a:r>
              <a:rPr lang="en-US" sz="1000" dirty="0" smtClean="0"/>
              <a:t> </a:t>
            </a:r>
            <a:r>
              <a:rPr lang="en-US" sz="1000" dirty="0"/>
              <a:t>data on file.</a:t>
            </a:r>
          </a:p>
        </p:txBody>
      </p:sp>
      <p:sp>
        <p:nvSpPr>
          <p:cNvPr id="15" name="TextBox 14"/>
          <p:cNvSpPr txBox="1"/>
          <p:nvPr/>
        </p:nvSpPr>
        <p:spPr>
          <a:xfrm>
            <a:off x="7359983" y="6633753"/>
            <a:ext cx="1819729" cy="276999"/>
          </a:xfrm>
          <a:prstGeom prst="rect">
            <a:avLst/>
          </a:prstGeom>
          <a:noFill/>
        </p:spPr>
        <p:txBody>
          <a:bodyPr wrap="none" rtlCol="0">
            <a:spAutoFit/>
          </a:bodyPr>
          <a:lstStyle/>
          <a:p>
            <a:r>
              <a:rPr lang="en-GB" sz="1200" b="1" dirty="0" smtClean="0"/>
              <a:t>Bead Size Distribution</a:t>
            </a:r>
            <a:endParaRPr lang="en-GB" sz="1200" b="1"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2515" y="3698551"/>
            <a:ext cx="3976217" cy="2893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5" name="Group 24"/>
          <p:cNvGrpSpPr>
            <a:grpSpLocks noChangeAspect="1"/>
          </p:cNvGrpSpPr>
          <p:nvPr/>
        </p:nvGrpSpPr>
        <p:grpSpPr>
          <a:xfrm>
            <a:off x="5970690" y="1765774"/>
            <a:ext cx="2661712" cy="1996284"/>
            <a:chOff x="329582" y="1115274"/>
            <a:chExt cx="6654512" cy="4990883"/>
          </a:xfrm>
        </p:grpSpPr>
        <p:pic>
          <p:nvPicPr>
            <p:cNvPr id="26" name="Picture 2" descr="U:\Development\Competitor Product Assessment\Embozene\visual sizing- embozene sizes\40µm\BUK6.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29584" y="1115274"/>
              <a:ext cx="6654510" cy="4990883"/>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27" name="Picture 3" descr="U:\Development\Competitor Product Assessment\Embozene\visual sizing- embozene sizes\40µm\BUK6.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4680156" y="1115274"/>
              <a:ext cx="2303938" cy="2307318"/>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28" name="Picture 4" descr="U:\Development\Competitor Product Assessment\Embozene\visual sizing- embozene sizes\40µm\BUK6.jp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29583" y="1115274"/>
              <a:ext cx="1959429" cy="1965595"/>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29" name="Picture 5" descr="U:\Development\Competitor Product Assessment\Embozene\visual sizing- embozene sizes\40µm\BUK6.jp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329582" y="4126726"/>
              <a:ext cx="2078397" cy="1979431"/>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31" name="Oval 30"/>
            <p:cNvSpPr/>
            <p:nvPr/>
          </p:nvSpPr>
          <p:spPr>
            <a:xfrm>
              <a:off x="2383584" y="2090607"/>
              <a:ext cx="478971" cy="443440"/>
            </a:xfrm>
            <a:prstGeom prst="ellipse">
              <a:avLst/>
            </a:prstGeom>
            <a:noFill/>
            <a:ln w="25400">
              <a:solidFill>
                <a:srgbClr val="FF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2" name="Oval 31"/>
            <p:cNvSpPr/>
            <p:nvPr/>
          </p:nvSpPr>
          <p:spPr>
            <a:xfrm>
              <a:off x="2499700" y="3683286"/>
              <a:ext cx="478971" cy="443440"/>
            </a:xfrm>
            <a:prstGeom prst="ellipse">
              <a:avLst/>
            </a:prstGeom>
            <a:noFill/>
            <a:ln w="25400">
              <a:solidFill>
                <a:srgbClr val="FF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3" name="Oval 32"/>
            <p:cNvSpPr/>
            <p:nvPr/>
          </p:nvSpPr>
          <p:spPr>
            <a:xfrm>
              <a:off x="3776955" y="1986643"/>
              <a:ext cx="478971" cy="443440"/>
            </a:xfrm>
            <a:prstGeom prst="ellipse">
              <a:avLst/>
            </a:prstGeom>
            <a:noFill/>
            <a:ln w="25400">
              <a:solidFill>
                <a:srgbClr val="FF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
        <p:nvSpPr>
          <p:cNvPr id="4" name="Rectangle 3"/>
          <p:cNvSpPr/>
          <p:nvPr/>
        </p:nvSpPr>
        <p:spPr>
          <a:xfrm>
            <a:off x="457200" y="1610217"/>
            <a:ext cx="5513490" cy="923330"/>
          </a:xfrm>
          <a:prstGeom prst="rect">
            <a:avLst/>
          </a:prstGeom>
        </p:spPr>
        <p:txBody>
          <a:bodyPr wrap="square">
            <a:spAutoFit/>
          </a:bodyPr>
          <a:lstStyle/>
          <a:p>
            <a:r>
              <a:rPr lang="en-US" dirty="0"/>
              <a:t>This 40µm product has many beads that do not meet the label specification including very small and irregularly shaped beads and signs of </a:t>
            </a:r>
            <a:r>
              <a:rPr lang="en-US" dirty="0" smtClean="0"/>
              <a:t>aggregation</a:t>
            </a:r>
            <a:endParaRPr lang="en-US" dirty="0"/>
          </a:p>
        </p:txBody>
      </p:sp>
      <p:grpSp>
        <p:nvGrpSpPr>
          <p:cNvPr id="6" name="Group 4"/>
          <p:cNvGrpSpPr>
            <a:grpSpLocks noChangeAspect="1"/>
          </p:cNvGrpSpPr>
          <p:nvPr/>
        </p:nvGrpSpPr>
        <p:grpSpPr bwMode="auto">
          <a:xfrm>
            <a:off x="457200" y="2627313"/>
            <a:ext cx="5535613" cy="4116387"/>
            <a:chOff x="288" y="1655"/>
            <a:chExt cx="3487" cy="2593"/>
          </a:xfrm>
        </p:grpSpPr>
        <p:sp>
          <p:nvSpPr>
            <p:cNvPr id="7" name="AutoShape 3"/>
            <p:cNvSpPr>
              <a:spLocks noChangeAspect="1" noChangeArrowheads="1" noTextEdit="1"/>
            </p:cNvSpPr>
            <p:nvPr/>
          </p:nvSpPr>
          <p:spPr bwMode="auto">
            <a:xfrm>
              <a:off x="288" y="1655"/>
              <a:ext cx="3473" cy="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5125"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8" y="1655"/>
              <a:ext cx="2900" cy="2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reeform 6"/>
            <p:cNvSpPr>
              <a:spLocks/>
            </p:cNvSpPr>
            <p:nvPr/>
          </p:nvSpPr>
          <p:spPr bwMode="auto">
            <a:xfrm>
              <a:off x="1194" y="3859"/>
              <a:ext cx="868" cy="167"/>
            </a:xfrm>
            <a:custGeom>
              <a:avLst/>
              <a:gdLst>
                <a:gd name="T0" fmla="*/ 8552 w 8552"/>
                <a:gd name="T1" fmla="*/ 0 h 1648"/>
                <a:gd name="T2" fmla="*/ 8415 w 8552"/>
                <a:gd name="T3" fmla="*/ 824 h 1648"/>
                <a:gd name="T4" fmla="*/ 4414 w 8552"/>
                <a:gd name="T5" fmla="*/ 824 h 1648"/>
                <a:gd name="T6" fmla="*/ 4276 w 8552"/>
                <a:gd name="T7" fmla="*/ 1648 h 1648"/>
                <a:gd name="T8" fmla="*/ 4139 w 8552"/>
                <a:gd name="T9" fmla="*/ 824 h 1648"/>
                <a:gd name="T10" fmla="*/ 138 w 8552"/>
                <a:gd name="T11" fmla="*/ 824 h 1648"/>
                <a:gd name="T12" fmla="*/ 0 w 8552"/>
                <a:gd name="T13" fmla="*/ 0 h 1648"/>
              </a:gdLst>
              <a:ahLst/>
              <a:cxnLst>
                <a:cxn ang="0">
                  <a:pos x="T0" y="T1"/>
                </a:cxn>
                <a:cxn ang="0">
                  <a:pos x="T2" y="T3"/>
                </a:cxn>
                <a:cxn ang="0">
                  <a:pos x="T4" y="T5"/>
                </a:cxn>
                <a:cxn ang="0">
                  <a:pos x="T6" y="T7"/>
                </a:cxn>
                <a:cxn ang="0">
                  <a:pos x="T8" y="T9"/>
                </a:cxn>
                <a:cxn ang="0">
                  <a:pos x="T10" y="T11"/>
                </a:cxn>
                <a:cxn ang="0">
                  <a:pos x="T12" y="T13"/>
                </a:cxn>
              </a:cxnLst>
              <a:rect l="0" t="0" r="r" b="b"/>
              <a:pathLst>
                <a:path w="8552" h="1648">
                  <a:moveTo>
                    <a:pt x="8552" y="0"/>
                  </a:moveTo>
                  <a:cubicBezTo>
                    <a:pt x="8552" y="456"/>
                    <a:pt x="8491" y="824"/>
                    <a:pt x="8415" y="824"/>
                  </a:cubicBezTo>
                  <a:lnTo>
                    <a:pt x="4414" y="824"/>
                  </a:lnTo>
                  <a:cubicBezTo>
                    <a:pt x="4338" y="824"/>
                    <a:pt x="4276" y="1193"/>
                    <a:pt x="4276" y="1648"/>
                  </a:cubicBezTo>
                  <a:cubicBezTo>
                    <a:pt x="4276" y="1193"/>
                    <a:pt x="4215" y="824"/>
                    <a:pt x="4139" y="824"/>
                  </a:cubicBezTo>
                  <a:lnTo>
                    <a:pt x="138" y="824"/>
                  </a:lnTo>
                  <a:cubicBezTo>
                    <a:pt x="62" y="824"/>
                    <a:pt x="0" y="456"/>
                    <a:pt x="0" y="0"/>
                  </a:cubicBezTo>
                </a:path>
              </a:pathLst>
            </a:custGeom>
            <a:noFill/>
            <a:ln w="3175" cap="flat">
              <a:solidFill>
                <a:srgbClr val="00386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Freeform 7"/>
            <p:cNvSpPr>
              <a:spLocks/>
            </p:cNvSpPr>
            <p:nvPr/>
          </p:nvSpPr>
          <p:spPr bwMode="auto">
            <a:xfrm>
              <a:off x="2473" y="3851"/>
              <a:ext cx="264" cy="168"/>
            </a:xfrm>
            <a:custGeom>
              <a:avLst/>
              <a:gdLst>
                <a:gd name="T0" fmla="*/ 2592 w 2592"/>
                <a:gd name="T1" fmla="*/ 0 h 1648"/>
                <a:gd name="T2" fmla="*/ 2455 w 2592"/>
                <a:gd name="T3" fmla="*/ 824 h 1648"/>
                <a:gd name="T4" fmla="*/ 1434 w 2592"/>
                <a:gd name="T5" fmla="*/ 824 h 1648"/>
                <a:gd name="T6" fmla="*/ 1296 w 2592"/>
                <a:gd name="T7" fmla="*/ 1648 h 1648"/>
                <a:gd name="T8" fmla="*/ 1159 w 2592"/>
                <a:gd name="T9" fmla="*/ 824 h 1648"/>
                <a:gd name="T10" fmla="*/ 138 w 2592"/>
                <a:gd name="T11" fmla="*/ 824 h 1648"/>
                <a:gd name="T12" fmla="*/ 0 w 2592"/>
                <a:gd name="T13" fmla="*/ 0 h 1648"/>
              </a:gdLst>
              <a:ahLst/>
              <a:cxnLst>
                <a:cxn ang="0">
                  <a:pos x="T0" y="T1"/>
                </a:cxn>
                <a:cxn ang="0">
                  <a:pos x="T2" y="T3"/>
                </a:cxn>
                <a:cxn ang="0">
                  <a:pos x="T4" y="T5"/>
                </a:cxn>
                <a:cxn ang="0">
                  <a:pos x="T6" y="T7"/>
                </a:cxn>
                <a:cxn ang="0">
                  <a:pos x="T8" y="T9"/>
                </a:cxn>
                <a:cxn ang="0">
                  <a:pos x="T10" y="T11"/>
                </a:cxn>
                <a:cxn ang="0">
                  <a:pos x="T12" y="T13"/>
                </a:cxn>
              </a:cxnLst>
              <a:rect l="0" t="0" r="r" b="b"/>
              <a:pathLst>
                <a:path w="2592" h="1648">
                  <a:moveTo>
                    <a:pt x="2592" y="0"/>
                  </a:moveTo>
                  <a:cubicBezTo>
                    <a:pt x="2592" y="456"/>
                    <a:pt x="2531" y="824"/>
                    <a:pt x="2455" y="824"/>
                  </a:cubicBezTo>
                  <a:lnTo>
                    <a:pt x="1434" y="824"/>
                  </a:lnTo>
                  <a:cubicBezTo>
                    <a:pt x="1358" y="824"/>
                    <a:pt x="1296" y="1193"/>
                    <a:pt x="1296" y="1648"/>
                  </a:cubicBezTo>
                  <a:cubicBezTo>
                    <a:pt x="1296" y="1193"/>
                    <a:pt x="1235" y="824"/>
                    <a:pt x="1159" y="824"/>
                  </a:cubicBezTo>
                  <a:lnTo>
                    <a:pt x="138" y="824"/>
                  </a:lnTo>
                  <a:cubicBezTo>
                    <a:pt x="62" y="824"/>
                    <a:pt x="0" y="456"/>
                    <a:pt x="0" y="0"/>
                  </a:cubicBezTo>
                </a:path>
              </a:pathLst>
            </a:custGeom>
            <a:noFill/>
            <a:ln w="3175" cap="flat">
              <a:solidFill>
                <a:srgbClr val="00386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Rectangle 8"/>
            <p:cNvSpPr>
              <a:spLocks noChangeArrowheads="1"/>
            </p:cNvSpPr>
            <p:nvPr/>
          </p:nvSpPr>
          <p:spPr bwMode="auto">
            <a:xfrm>
              <a:off x="949" y="4030"/>
              <a:ext cx="128"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500" b="0" i="0" u="none" strike="noStrike" cap="none" normalizeH="0" baseline="0" smtClean="0">
                  <a:ln>
                    <a:noFill/>
                  </a:ln>
                  <a:solidFill>
                    <a:srgbClr val="003865"/>
                  </a:solidFill>
                  <a:effectLst/>
                  <a:latin typeface="Arial" pitchFamily="34" charset="0"/>
                  <a:cs typeface="Arial" pitchFamily="34" charset="0"/>
                </a:rPr>
                <a:t>4</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ctangle 9"/>
            <p:cNvSpPr>
              <a:spLocks noChangeArrowheads="1"/>
            </p:cNvSpPr>
            <p:nvPr/>
          </p:nvSpPr>
          <p:spPr bwMode="auto">
            <a:xfrm>
              <a:off x="1017" y="4030"/>
              <a:ext cx="128"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500" b="0" i="0" u="none" strike="noStrike" cap="none" normalizeH="0" baseline="0" smtClean="0">
                  <a:ln>
                    <a:noFill/>
                  </a:ln>
                  <a:solidFill>
                    <a:srgbClr val="003865"/>
                  </a:solidFill>
                  <a:effectLst/>
                  <a:latin typeface="Arial" pitchFamily="34" charset="0"/>
                  <a:cs typeface="Arial" pitchFamily="34" charset="0"/>
                </a:rPr>
                <a:t>0</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ectangle 10"/>
            <p:cNvSpPr>
              <a:spLocks noChangeArrowheads="1"/>
            </p:cNvSpPr>
            <p:nvPr/>
          </p:nvSpPr>
          <p:spPr bwMode="auto">
            <a:xfrm>
              <a:off x="1084" y="4017"/>
              <a:ext cx="151" cy="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500" b="0" i="0" u="none" strike="noStrike" cap="none" normalizeH="0" baseline="0" smtClean="0">
                  <a:ln>
                    <a:noFill/>
                  </a:ln>
                  <a:solidFill>
                    <a:srgbClr val="003865"/>
                  </a:solidFill>
                  <a:effectLst/>
                  <a:latin typeface="Symbol" pitchFamily="18" charset="2"/>
                  <a:cs typeface="Arial" pitchFamily="34" charset="0"/>
                </a:rPr>
                <a:t>m</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Rectangle 11"/>
            <p:cNvSpPr>
              <a:spLocks noChangeArrowheads="1"/>
            </p:cNvSpPr>
            <p:nvPr/>
          </p:nvSpPr>
          <p:spPr bwMode="auto">
            <a:xfrm>
              <a:off x="1155" y="4030"/>
              <a:ext cx="1003"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500" b="0" i="0" u="none" strike="noStrike" cap="none" normalizeH="0" baseline="0" smtClean="0">
                  <a:ln>
                    <a:noFill/>
                  </a:ln>
                  <a:solidFill>
                    <a:srgbClr val="003865"/>
                  </a:solidFill>
                  <a:effectLst/>
                  <a:latin typeface="Arial" pitchFamily="34" charset="0"/>
                  <a:cs typeface="Arial" pitchFamily="34" charset="0"/>
                </a:rPr>
                <a:t>m claimed range</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Rectangle 12"/>
            <p:cNvSpPr>
              <a:spLocks noChangeArrowheads="1"/>
            </p:cNvSpPr>
            <p:nvPr/>
          </p:nvSpPr>
          <p:spPr bwMode="auto">
            <a:xfrm>
              <a:off x="2409" y="4038"/>
              <a:ext cx="202"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en-US" sz="1500" dirty="0">
                  <a:solidFill>
                    <a:srgbClr val="003865"/>
                  </a:solidFill>
                </a:rPr>
                <a:t>≤</a:t>
              </a:r>
              <a:r>
                <a:rPr kumimoji="0" lang="en-US" altLang="en-US" sz="1500" b="0" i="0" u="none" strike="noStrike" cap="none" normalizeH="0" baseline="0" dirty="0" smtClean="0">
                  <a:ln>
                    <a:noFill/>
                  </a:ln>
                  <a:solidFill>
                    <a:srgbClr val="003865"/>
                  </a:solidFill>
                  <a:effectLst/>
                  <a:latin typeface="Arial" pitchFamily="34" charset="0"/>
                  <a:cs typeface="Arial" pitchFamily="34" charset="0"/>
                </a:rPr>
                <a:t>10</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Rectangle 13"/>
            <p:cNvSpPr>
              <a:spLocks noChangeArrowheads="1"/>
            </p:cNvSpPr>
            <p:nvPr/>
          </p:nvSpPr>
          <p:spPr bwMode="auto">
            <a:xfrm>
              <a:off x="2687" y="4025"/>
              <a:ext cx="150" cy="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500" b="0" i="0" u="none" strike="noStrike" cap="none" normalizeH="0" baseline="0" smtClean="0">
                  <a:ln>
                    <a:noFill/>
                  </a:ln>
                  <a:solidFill>
                    <a:srgbClr val="003865"/>
                  </a:solidFill>
                  <a:effectLst/>
                  <a:latin typeface="Symbol" pitchFamily="18" charset="2"/>
                  <a:cs typeface="Arial" pitchFamily="34" charset="0"/>
                </a:rPr>
                <a:t>m</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Rectangle 14"/>
            <p:cNvSpPr>
              <a:spLocks noChangeArrowheads="1"/>
            </p:cNvSpPr>
            <p:nvPr/>
          </p:nvSpPr>
          <p:spPr bwMode="auto">
            <a:xfrm>
              <a:off x="2757" y="4038"/>
              <a:ext cx="405"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500" b="0" i="0" u="none" strike="noStrike" cap="none" normalizeH="0" baseline="0" smtClean="0">
                  <a:ln>
                    <a:noFill/>
                  </a:ln>
                  <a:solidFill>
                    <a:srgbClr val="003865"/>
                  </a:solidFill>
                  <a:effectLst/>
                  <a:latin typeface="Arial" pitchFamily="34" charset="0"/>
                  <a:cs typeface="Arial" pitchFamily="34" charset="0"/>
                </a:rPr>
                <a:t>m sub</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15"/>
            <p:cNvSpPr>
              <a:spLocks noChangeArrowheads="1"/>
            </p:cNvSpPr>
            <p:nvPr/>
          </p:nvSpPr>
          <p:spPr bwMode="auto">
            <a:xfrm>
              <a:off x="3088" y="4038"/>
              <a:ext cx="100"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500" b="0" i="0" u="none" strike="noStrike" cap="none" normalizeH="0" baseline="0" smtClean="0">
                  <a:ln>
                    <a:noFill/>
                  </a:ln>
                  <a:solidFill>
                    <a:srgbClr val="003865"/>
                  </a:solidFill>
                  <a:effectLst/>
                  <a:latin typeface="Arial" pitchFamily="34" charset="0"/>
                  <a:cs typeface="Arial" pitchFamily="34" charset="0"/>
                </a:rPr>
                <a:t>-</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 name="Rectangle 16"/>
            <p:cNvSpPr>
              <a:spLocks noChangeArrowheads="1"/>
            </p:cNvSpPr>
            <p:nvPr/>
          </p:nvSpPr>
          <p:spPr bwMode="auto">
            <a:xfrm>
              <a:off x="3129" y="4038"/>
              <a:ext cx="646"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500" b="0" i="0" u="none" strike="noStrike" cap="none" normalizeH="0" baseline="0" smtClean="0">
                  <a:ln>
                    <a:noFill/>
                  </a:ln>
                  <a:solidFill>
                    <a:srgbClr val="003865"/>
                  </a:solidFill>
                  <a:effectLst/>
                  <a:latin typeface="Arial" pitchFamily="34" charset="0"/>
                  <a:cs typeface="Arial" pitchFamily="34" charset="0"/>
                </a:rPr>
                <a:t>population</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5137" name="Picture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2" y="1800"/>
              <a:ext cx="705" cy="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8"/>
            <p:cNvSpPr>
              <a:spLocks noChangeArrowheads="1"/>
            </p:cNvSpPr>
            <p:nvPr/>
          </p:nvSpPr>
          <p:spPr bwMode="auto">
            <a:xfrm>
              <a:off x="416" y="1794"/>
              <a:ext cx="715" cy="716"/>
            </a:xfrm>
            <a:prstGeom prst="rect">
              <a:avLst/>
            </a:prstGeom>
            <a:noFill/>
            <a:ln w="17463" cap="flat">
              <a:solidFill>
                <a:srgbClr val="00386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 name="Freeform 19"/>
            <p:cNvSpPr>
              <a:spLocks noEditPoints="1"/>
            </p:cNvSpPr>
            <p:nvPr/>
          </p:nvSpPr>
          <p:spPr bwMode="auto">
            <a:xfrm>
              <a:off x="1019" y="2404"/>
              <a:ext cx="609" cy="339"/>
            </a:xfrm>
            <a:custGeom>
              <a:avLst/>
              <a:gdLst>
                <a:gd name="T0" fmla="*/ 15 w 12008"/>
                <a:gd name="T1" fmla="*/ 0 h 6678"/>
                <a:gd name="T2" fmla="*/ 11988 w 12008"/>
                <a:gd name="T3" fmla="*/ 6627 h 6678"/>
                <a:gd name="T4" fmla="*/ 11973 w 12008"/>
                <a:gd name="T5" fmla="*/ 6655 h 6678"/>
                <a:gd name="T6" fmla="*/ 0 w 12008"/>
                <a:gd name="T7" fmla="*/ 28 h 6678"/>
                <a:gd name="T8" fmla="*/ 15 w 12008"/>
                <a:gd name="T9" fmla="*/ 0 h 6678"/>
                <a:gd name="T10" fmla="*/ 11520 w 12008"/>
                <a:gd name="T11" fmla="*/ 5837 h 6678"/>
                <a:gd name="T12" fmla="*/ 12008 w 12008"/>
                <a:gd name="T13" fmla="*/ 6656 h 6678"/>
                <a:gd name="T14" fmla="*/ 11054 w 12008"/>
                <a:gd name="T15" fmla="*/ 6678 h 6678"/>
                <a:gd name="T16" fmla="*/ 11038 w 12008"/>
                <a:gd name="T17" fmla="*/ 6662 h 6678"/>
                <a:gd name="T18" fmla="*/ 11053 w 12008"/>
                <a:gd name="T19" fmla="*/ 6646 h 6678"/>
                <a:gd name="T20" fmla="*/ 11979 w 12008"/>
                <a:gd name="T21" fmla="*/ 6625 h 6678"/>
                <a:gd name="T22" fmla="*/ 11966 w 12008"/>
                <a:gd name="T23" fmla="*/ 6649 h 6678"/>
                <a:gd name="T24" fmla="*/ 11492 w 12008"/>
                <a:gd name="T25" fmla="*/ 5853 h 6678"/>
                <a:gd name="T26" fmla="*/ 11498 w 12008"/>
                <a:gd name="T27" fmla="*/ 5831 h 6678"/>
                <a:gd name="T28" fmla="*/ 11520 w 12008"/>
                <a:gd name="T29" fmla="*/ 5837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08" h="6678">
                  <a:moveTo>
                    <a:pt x="15" y="0"/>
                  </a:moveTo>
                  <a:lnTo>
                    <a:pt x="11988" y="6627"/>
                  </a:lnTo>
                  <a:lnTo>
                    <a:pt x="11973" y="6655"/>
                  </a:lnTo>
                  <a:lnTo>
                    <a:pt x="0" y="28"/>
                  </a:lnTo>
                  <a:lnTo>
                    <a:pt x="15" y="0"/>
                  </a:lnTo>
                  <a:close/>
                  <a:moveTo>
                    <a:pt x="11520" y="5837"/>
                  </a:moveTo>
                  <a:lnTo>
                    <a:pt x="12008" y="6656"/>
                  </a:lnTo>
                  <a:lnTo>
                    <a:pt x="11054" y="6678"/>
                  </a:lnTo>
                  <a:cubicBezTo>
                    <a:pt x="11045" y="6678"/>
                    <a:pt x="11038" y="6671"/>
                    <a:pt x="11038" y="6662"/>
                  </a:cubicBezTo>
                  <a:cubicBezTo>
                    <a:pt x="11038" y="6653"/>
                    <a:pt x="11045" y="6646"/>
                    <a:pt x="11053" y="6646"/>
                  </a:cubicBezTo>
                  <a:lnTo>
                    <a:pt x="11979" y="6625"/>
                  </a:lnTo>
                  <a:lnTo>
                    <a:pt x="11966" y="6649"/>
                  </a:lnTo>
                  <a:lnTo>
                    <a:pt x="11492" y="5853"/>
                  </a:lnTo>
                  <a:cubicBezTo>
                    <a:pt x="11488" y="5846"/>
                    <a:pt x="11490" y="5836"/>
                    <a:pt x="11498" y="5831"/>
                  </a:cubicBezTo>
                  <a:cubicBezTo>
                    <a:pt x="11505" y="5827"/>
                    <a:pt x="11515" y="5829"/>
                    <a:pt x="11520" y="5837"/>
                  </a:cubicBezTo>
                  <a:close/>
                </a:path>
              </a:pathLst>
            </a:custGeom>
            <a:solidFill>
              <a:srgbClr val="003865"/>
            </a:solidFill>
            <a:ln w="0" cap="flat">
              <a:solidFill>
                <a:srgbClr val="003865"/>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2" name="Freeform 20"/>
            <p:cNvSpPr>
              <a:spLocks noEditPoints="1"/>
            </p:cNvSpPr>
            <p:nvPr/>
          </p:nvSpPr>
          <p:spPr bwMode="auto">
            <a:xfrm>
              <a:off x="900" y="2084"/>
              <a:ext cx="1574" cy="580"/>
            </a:xfrm>
            <a:custGeom>
              <a:avLst/>
              <a:gdLst>
                <a:gd name="T0" fmla="*/ 5 w 15495"/>
                <a:gd name="T1" fmla="*/ 0 h 5719"/>
                <a:gd name="T2" fmla="*/ 15484 w 15495"/>
                <a:gd name="T3" fmla="*/ 5620 h 5719"/>
                <a:gd name="T4" fmla="*/ 15479 w 15495"/>
                <a:gd name="T5" fmla="*/ 5635 h 5719"/>
                <a:gd name="T6" fmla="*/ 0 w 15495"/>
                <a:gd name="T7" fmla="*/ 15 h 5719"/>
                <a:gd name="T8" fmla="*/ 5 w 15495"/>
                <a:gd name="T9" fmla="*/ 0 h 5719"/>
                <a:gd name="T10" fmla="*/ 15190 w 15495"/>
                <a:gd name="T11" fmla="*/ 5266 h 5719"/>
                <a:gd name="T12" fmla="*/ 15495 w 15495"/>
                <a:gd name="T13" fmla="*/ 5632 h 5719"/>
                <a:gd name="T14" fmla="*/ 15026 w 15495"/>
                <a:gd name="T15" fmla="*/ 5718 h 5719"/>
                <a:gd name="T16" fmla="*/ 15016 w 15495"/>
                <a:gd name="T17" fmla="*/ 5711 h 5719"/>
                <a:gd name="T18" fmla="*/ 15023 w 15495"/>
                <a:gd name="T19" fmla="*/ 5702 h 5719"/>
                <a:gd name="T20" fmla="*/ 15478 w 15495"/>
                <a:gd name="T21" fmla="*/ 5619 h 5719"/>
                <a:gd name="T22" fmla="*/ 15474 w 15495"/>
                <a:gd name="T23" fmla="*/ 5632 h 5719"/>
                <a:gd name="T24" fmla="*/ 15177 w 15495"/>
                <a:gd name="T25" fmla="*/ 5276 h 5719"/>
                <a:gd name="T26" fmla="*/ 15178 w 15495"/>
                <a:gd name="T27" fmla="*/ 5265 h 5719"/>
                <a:gd name="T28" fmla="*/ 15190 w 15495"/>
                <a:gd name="T29" fmla="*/ 5266 h 5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495" h="5719">
                  <a:moveTo>
                    <a:pt x="5" y="0"/>
                  </a:moveTo>
                  <a:lnTo>
                    <a:pt x="15484" y="5620"/>
                  </a:lnTo>
                  <a:lnTo>
                    <a:pt x="15479" y="5635"/>
                  </a:lnTo>
                  <a:lnTo>
                    <a:pt x="0" y="15"/>
                  </a:lnTo>
                  <a:lnTo>
                    <a:pt x="5" y="0"/>
                  </a:lnTo>
                  <a:close/>
                  <a:moveTo>
                    <a:pt x="15190" y="5266"/>
                  </a:moveTo>
                  <a:lnTo>
                    <a:pt x="15495" y="5632"/>
                  </a:lnTo>
                  <a:lnTo>
                    <a:pt x="15026" y="5718"/>
                  </a:lnTo>
                  <a:cubicBezTo>
                    <a:pt x="15021" y="5719"/>
                    <a:pt x="15017" y="5716"/>
                    <a:pt x="15016" y="5711"/>
                  </a:cubicBezTo>
                  <a:cubicBezTo>
                    <a:pt x="15016" y="5707"/>
                    <a:pt x="15019" y="5703"/>
                    <a:pt x="15023" y="5702"/>
                  </a:cubicBezTo>
                  <a:lnTo>
                    <a:pt x="15478" y="5619"/>
                  </a:lnTo>
                  <a:lnTo>
                    <a:pt x="15474" y="5632"/>
                  </a:lnTo>
                  <a:lnTo>
                    <a:pt x="15177" y="5276"/>
                  </a:lnTo>
                  <a:cubicBezTo>
                    <a:pt x="15175" y="5273"/>
                    <a:pt x="15175" y="5268"/>
                    <a:pt x="15178" y="5265"/>
                  </a:cubicBezTo>
                  <a:cubicBezTo>
                    <a:pt x="15182" y="5262"/>
                    <a:pt x="15187" y="5263"/>
                    <a:pt x="15190" y="5266"/>
                  </a:cubicBezTo>
                  <a:close/>
                </a:path>
              </a:pathLst>
            </a:custGeom>
            <a:solidFill>
              <a:srgbClr val="003865"/>
            </a:solidFill>
            <a:ln w="0" cap="flat">
              <a:solidFill>
                <a:srgbClr val="003865"/>
              </a:solid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41713724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DC Bead</a:t>
            </a:r>
            <a:r>
              <a:rPr lang="en-US" i="1" dirty="0" smtClean="0"/>
              <a:t>M1</a:t>
            </a:r>
            <a:r>
              <a:rPr lang="en-US" baseline="30000" dirty="0" smtClean="0"/>
              <a:t>TM</a:t>
            </a:r>
            <a:r>
              <a:rPr lang="en-US" dirty="0" smtClean="0"/>
              <a:t> (70-150µm) is within the size range of DC Bead</a:t>
            </a:r>
            <a:r>
              <a:rPr lang="en-US" baseline="30000" dirty="0" smtClean="0"/>
              <a:t>TM </a:t>
            </a:r>
            <a:r>
              <a:rPr lang="en-US" dirty="0" smtClean="0"/>
              <a:t>(100-300µm) minus the larger bead population</a:t>
            </a:r>
            <a:r>
              <a:rPr lang="en-US" baseline="30000" dirty="0" smtClean="0"/>
              <a:t>9</a:t>
            </a:r>
          </a:p>
          <a:p>
            <a:r>
              <a:rPr lang="en-US" dirty="0" smtClean="0"/>
              <a:t>At this lower end of the size range, the narrow distribution of              DC Bead</a:t>
            </a:r>
            <a:r>
              <a:rPr lang="en-US" i="1" dirty="0" smtClean="0"/>
              <a:t>M1</a:t>
            </a:r>
            <a:r>
              <a:rPr lang="en-US" baseline="30000" dirty="0" smtClean="0"/>
              <a:t>TM</a:t>
            </a:r>
            <a:r>
              <a:rPr lang="en-US" dirty="0" smtClean="0"/>
              <a:t> provides a more distal embolization</a:t>
            </a:r>
            <a:r>
              <a:rPr lang="en-US" baseline="30000" dirty="0" smtClean="0"/>
              <a:t>10 </a:t>
            </a:r>
            <a:r>
              <a:rPr lang="en-US" dirty="0" smtClean="0"/>
              <a:t>whilst ensuring the distribution remains within a safe lower size limit</a:t>
            </a:r>
            <a:r>
              <a:rPr lang="en-US" baseline="30000" dirty="0" smtClean="0"/>
              <a:t>11</a:t>
            </a:r>
          </a:p>
        </p:txBody>
      </p:sp>
      <p:sp>
        <p:nvSpPr>
          <p:cNvPr id="3" name="Slide Number Placeholder 2"/>
          <p:cNvSpPr>
            <a:spLocks noGrp="1"/>
          </p:cNvSpPr>
          <p:nvPr>
            <p:ph type="sldNum" sz="quarter" idx="12"/>
          </p:nvPr>
        </p:nvSpPr>
        <p:spPr/>
        <p:txBody>
          <a:bodyPr/>
          <a:lstStyle/>
          <a:p>
            <a:fld id="{F628EE5E-E4A0-1642-B494-1389012CA482}" type="slidenum">
              <a:rPr lang="en-GB" smtClean="0"/>
              <a:pPr/>
              <a:t>13</a:t>
            </a:fld>
            <a:endParaRPr lang="en-GB" dirty="0"/>
          </a:p>
        </p:txBody>
      </p:sp>
      <p:sp>
        <p:nvSpPr>
          <p:cNvPr id="2" name="Title 1"/>
          <p:cNvSpPr>
            <a:spLocks noGrp="1"/>
          </p:cNvSpPr>
          <p:nvPr>
            <p:ph type="title"/>
          </p:nvPr>
        </p:nvSpPr>
        <p:spPr/>
        <p:txBody>
          <a:bodyPr/>
          <a:lstStyle/>
          <a:p>
            <a:r>
              <a:rPr lang="en-US" dirty="0"/>
              <a:t>Effects of Distribution </a:t>
            </a:r>
            <a:r>
              <a:rPr lang="en-US" dirty="0" smtClean="0"/>
              <a:t>Width: Small Beads</a:t>
            </a:r>
            <a:r>
              <a:rPr lang="en-US" dirty="0"/>
              <a:t/>
            </a:r>
            <a:br>
              <a:rPr lang="en-US" dirty="0"/>
            </a:br>
            <a:endParaRPr lang="en-GB" dirty="0"/>
          </a:p>
        </p:txBody>
      </p:sp>
      <p:sp>
        <p:nvSpPr>
          <p:cNvPr id="8" name="TextBox 7"/>
          <p:cNvSpPr txBox="1"/>
          <p:nvPr/>
        </p:nvSpPr>
        <p:spPr>
          <a:xfrm>
            <a:off x="353006" y="864156"/>
            <a:ext cx="4126943" cy="738664"/>
          </a:xfrm>
          <a:prstGeom prst="rect">
            <a:avLst/>
          </a:prstGeom>
          <a:noFill/>
        </p:spPr>
        <p:txBody>
          <a:bodyPr wrap="square" rtlCol="0">
            <a:spAutoFit/>
          </a:bodyPr>
          <a:lstStyle/>
          <a:p>
            <a:r>
              <a:rPr lang="en-US" sz="1050" dirty="0" smtClean="0"/>
              <a:t>[9] Lewis AL et al, JMSM, 2015,;27(1): 1-12.</a:t>
            </a:r>
          </a:p>
          <a:p>
            <a:r>
              <a:rPr lang="en-GB" sz="1050" dirty="0" smtClean="0"/>
              <a:t>[10] Dreher </a:t>
            </a:r>
            <a:r>
              <a:rPr lang="en-GB" sz="1050" dirty="0"/>
              <a:t>et </a:t>
            </a:r>
            <a:r>
              <a:rPr lang="en-GB" sz="1050" dirty="0" smtClean="0"/>
              <a:t>al, </a:t>
            </a:r>
            <a:r>
              <a:rPr lang="en-GB" sz="1050" dirty="0"/>
              <a:t>J </a:t>
            </a:r>
            <a:r>
              <a:rPr lang="en-GB" sz="1050" dirty="0" err="1"/>
              <a:t>Vasc</a:t>
            </a:r>
            <a:r>
              <a:rPr lang="en-GB" sz="1050" dirty="0"/>
              <a:t> </a:t>
            </a:r>
            <a:r>
              <a:rPr lang="en-GB" sz="1050" dirty="0" err="1" smtClean="0"/>
              <a:t>Interven</a:t>
            </a:r>
            <a:r>
              <a:rPr lang="en-GB" sz="1050" dirty="0" smtClean="0"/>
              <a:t> </a:t>
            </a:r>
            <a:r>
              <a:rPr lang="en-GB" sz="1050" dirty="0" err="1" smtClean="0"/>
              <a:t>Radiol</a:t>
            </a:r>
            <a:r>
              <a:rPr lang="en-GB" sz="1050" dirty="0" smtClean="0"/>
              <a:t>, 2012; 23(2</a:t>
            </a:r>
            <a:r>
              <a:rPr lang="en-GB" sz="1050" dirty="0"/>
              <a:t>):257-64</a:t>
            </a:r>
            <a:r>
              <a:rPr lang="en-GB" sz="1050" dirty="0" smtClean="0"/>
              <a:t>.</a:t>
            </a:r>
          </a:p>
          <a:p>
            <a:r>
              <a:rPr lang="en-GB" sz="1050" dirty="0" smtClean="0"/>
              <a:t>[11] Brown </a:t>
            </a:r>
            <a:r>
              <a:rPr lang="en-GB" sz="1050" dirty="0"/>
              <a:t>KT, J </a:t>
            </a:r>
            <a:r>
              <a:rPr lang="en-GB" sz="1050" dirty="0" err="1"/>
              <a:t>Vasc</a:t>
            </a:r>
            <a:r>
              <a:rPr lang="en-GB" sz="1050" dirty="0"/>
              <a:t> </a:t>
            </a:r>
            <a:r>
              <a:rPr lang="en-GB" sz="1050" dirty="0" err="1"/>
              <a:t>Interven</a:t>
            </a:r>
            <a:r>
              <a:rPr lang="en-GB" sz="1050" dirty="0"/>
              <a:t> </a:t>
            </a:r>
            <a:r>
              <a:rPr lang="en-GB" sz="1050" dirty="0" err="1" smtClean="0"/>
              <a:t>Radiol</a:t>
            </a:r>
            <a:r>
              <a:rPr lang="en-GB" sz="1050" dirty="0"/>
              <a:t>,</a:t>
            </a:r>
            <a:r>
              <a:rPr lang="en-GB" sz="1050" dirty="0" smtClean="0"/>
              <a:t> </a:t>
            </a:r>
            <a:r>
              <a:rPr lang="en-GB" sz="1050" dirty="0"/>
              <a:t>2004; 15(8): 887-8.</a:t>
            </a:r>
            <a:endParaRPr lang="en-US" sz="1050" dirty="0"/>
          </a:p>
          <a:p>
            <a:endParaRPr lang="en-US" sz="1050" dirty="0" smtClean="0"/>
          </a:p>
        </p:txBody>
      </p:sp>
      <p:pic>
        <p:nvPicPr>
          <p:cNvPr id="11" name="Picture 1" descr="H:\Research\Puplications\iPrecision in swine\Figures\uCT of liver and kidney\Kidney\2009-02-26 Small and large comparison composite v2.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98627" y="3502206"/>
            <a:ext cx="4393012" cy="2888634"/>
          </a:xfrm>
          <a:prstGeom prst="rect">
            <a:avLst/>
          </a:prstGeom>
          <a:noFill/>
        </p:spPr>
      </p:pic>
      <p:pic>
        <p:nvPicPr>
          <p:cNvPr id="2050" name="Picture 2" descr="H:\Competitive intelligence\CeloNova\BCP size\M1 and 100-300.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3136" y="3420434"/>
            <a:ext cx="3710249" cy="3064237"/>
          </a:xfrm>
          <a:prstGeom prst="rect">
            <a:avLst/>
          </a:prstGeom>
          <a:noFill/>
          <a:extLst>
            <a:ext uri="{909E8E84-426E-40DD-AFC4-6F175D3DCCD1}">
              <a14:hiddenFill xmlns:a14="http://schemas.microsoft.com/office/drawing/2010/main">
                <a:solidFill>
                  <a:srgbClr val="FFFFFF"/>
                </a:solidFill>
              </a14:hiddenFill>
            </a:ext>
          </a:extLst>
        </p:spPr>
      </p:pic>
      <p:sp>
        <p:nvSpPr>
          <p:cNvPr id="12" name="Rounded Rectangle 11"/>
          <p:cNvSpPr/>
          <p:nvPr/>
        </p:nvSpPr>
        <p:spPr>
          <a:xfrm>
            <a:off x="353006" y="3393837"/>
            <a:ext cx="3905542" cy="3025579"/>
          </a:xfrm>
          <a:prstGeom prst="roundRect">
            <a:avLst>
              <a:gd name="adj" fmla="val 14071"/>
            </a:avLst>
          </a:prstGeom>
          <a:noFill/>
          <a:ln w="5715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1220080" y="6425561"/>
            <a:ext cx="2156360" cy="261610"/>
          </a:xfrm>
          <a:prstGeom prst="rect">
            <a:avLst/>
          </a:prstGeom>
          <a:noFill/>
        </p:spPr>
        <p:txBody>
          <a:bodyPr wrap="none" rtlCol="0">
            <a:spAutoFit/>
          </a:bodyPr>
          <a:lstStyle/>
          <a:p>
            <a:r>
              <a:rPr lang="en-US" sz="1100" dirty="0" smtClean="0"/>
              <a:t>1000 measurements over 5 lots</a:t>
            </a:r>
            <a:endParaRPr lang="en-US" sz="1100" dirty="0"/>
          </a:p>
        </p:txBody>
      </p:sp>
      <p:sp>
        <p:nvSpPr>
          <p:cNvPr id="13" name="TextBox 12"/>
          <p:cNvSpPr txBox="1"/>
          <p:nvPr/>
        </p:nvSpPr>
        <p:spPr>
          <a:xfrm>
            <a:off x="7233727" y="6633753"/>
            <a:ext cx="1733360" cy="276999"/>
          </a:xfrm>
          <a:prstGeom prst="rect">
            <a:avLst/>
          </a:prstGeom>
          <a:noFill/>
        </p:spPr>
        <p:txBody>
          <a:bodyPr wrap="none" rtlCol="0">
            <a:spAutoFit/>
          </a:bodyPr>
          <a:lstStyle/>
          <a:p>
            <a:r>
              <a:rPr lang="en-GB" sz="1200" b="1" dirty="0"/>
              <a:t>Bead Size &amp; </a:t>
            </a:r>
            <a:r>
              <a:rPr lang="en-GB" sz="1200" b="1" dirty="0" smtClean="0"/>
              <a:t>Distribution</a:t>
            </a:r>
            <a:endParaRPr lang="en-GB" sz="1200" b="1" dirty="0"/>
          </a:p>
        </p:txBody>
      </p:sp>
    </p:spTree>
    <p:extLst>
      <p:ext uri="{BB962C8B-B14F-4D97-AF65-F5344CB8AC3E}">
        <p14:creationId xmlns:p14="http://schemas.microsoft.com/office/powerpoint/2010/main" val="20506849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75312" y="1921343"/>
            <a:ext cx="2704557" cy="4720027"/>
          </a:xfrm>
        </p:spPr>
        <p:txBody>
          <a:bodyPr/>
          <a:lstStyle/>
          <a:p>
            <a:r>
              <a:rPr lang="en-GB" dirty="0" smtClean="0"/>
              <a:t>VX2 Tumour model study</a:t>
            </a:r>
          </a:p>
          <a:p>
            <a:r>
              <a:rPr lang="en-GB" dirty="0" smtClean="0"/>
              <a:t>Administration of:</a:t>
            </a:r>
          </a:p>
          <a:p>
            <a:pPr lvl="1"/>
            <a:r>
              <a:rPr lang="en-GB" sz="1600" dirty="0" smtClean="0"/>
              <a:t>DC Bead™ 300-500</a:t>
            </a:r>
            <a:r>
              <a:rPr lang="en-GB" sz="1600" dirty="0" smtClean="0">
                <a:latin typeface="Symbol" panose="05050102010706020507" pitchFamily="18" charset="2"/>
              </a:rPr>
              <a:t>m</a:t>
            </a:r>
            <a:r>
              <a:rPr lang="en-GB" sz="1600" dirty="0" smtClean="0"/>
              <a:t>m</a:t>
            </a:r>
          </a:p>
          <a:p>
            <a:pPr lvl="1"/>
            <a:r>
              <a:rPr lang="en-GB" sz="1600" dirty="0" smtClean="0"/>
              <a:t>DC Bead™ 100-300</a:t>
            </a:r>
            <a:r>
              <a:rPr lang="en-GB" sz="1600" dirty="0">
                <a:latin typeface="Symbol" panose="05050102010706020507" pitchFamily="18" charset="2"/>
              </a:rPr>
              <a:t>m</a:t>
            </a:r>
            <a:r>
              <a:rPr lang="en-GB" sz="1600" dirty="0" smtClean="0"/>
              <a:t>m</a:t>
            </a:r>
          </a:p>
          <a:p>
            <a:pPr lvl="1"/>
            <a:r>
              <a:rPr lang="en-GB" sz="1600" dirty="0" smtClean="0"/>
              <a:t>DC Bead™ 70-150</a:t>
            </a:r>
            <a:r>
              <a:rPr lang="en-GB" sz="1600" dirty="0" smtClean="0">
                <a:latin typeface="Symbol" panose="05050102010706020507" pitchFamily="18" charset="2"/>
              </a:rPr>
              <a:t>m</a:t>
            </a:r>
            <a:r>
              <a:rPr lang="en-GB" sz="1600" dirty="0" smtClean="0"/>
              <a:t>m</a:t>
            </a:r>
          </a:p>
          <a:p>
            <a:r>
              <a:rPr lang="en-GB" dirty="0" smtClean="0"/>
              <a:t>Histopathology shows increased area of the tumour occupied by </a:t>
            </a:r>
            <a:r>
              <a:rPr lang="en-GB" dirty="0"/>
              <a:t> </a:t>
            </a:r>
            <a:r>
              <a:rPr lang="en-GB" dirty="0" smtClean="0"/>
              <a:t>DC Bead</a:t>
            </a:r>
            <a:r>
              <a:rPr lang="en-GB" i="1" dirty="0" smtClean="0"/>
              <a:t>M1</a:t>
            </a:r>
            <a:r>
              <a:rPr lang="en-GB" dirty="0" smtClean="0"/>
              <a:t>™</a:t>
            </a:r>
            <a:r>
              <a:rPr lang="en-GB" i="1" dirty="0" smtClean="0"/>
              <a:t> </a:t>
            </a:r>
            <a:r>
              <a:rPr lang="en-GB" dirty="0" smtClean="0"/>
              <a:t>in this rabbit model</a:t>
            </a:r>
            <a:endParaRPr lang="en-GB" i="1" dirty="0"/>
          </a:p>
        </p:txBody>
      </p:sp>
      <p:sp>
        <p:nvSpPr>
          <p:cNvPr id="3" name="Slide Number Placeholder 2"/>
          <p:cNvSpPr>
            <a:spLocks noGrp="1"/>
          </p:cNvSpPr>
          <p:nvPr>
            <p:ph type="sldNum" sz="quarter" idx="12"/>
          </p:nvPr>
        </p:nvSpPr>
        <p:spPr/>
        <p:txBody>
          <a:bodyPr/>
          <a:lstStyle/>
          <a:p>
            <a:fld id="{F628EE5E-E4A0-1642-B494-1389012CA482}" type="slidenum">
              <a:rPr lang="en-GB" smtClean="0"/>
              <a:pPr/>
              <a:t>14</a:t>
            </a:fld>
            <a:endParaRPr lang="en-GB" dirty="0"/>
          </a:p>
        </p:txBody>
      </p:sp>
      <p:sp>
        <p:nvSpPr>
          <p:cNvPr id="6" name="Title 5"/>
          <p:cNvSpPr>
            <a:spLocks noGrp="1"/>
          </p:cNvSpPr>
          <p:nvPr>
            <p:ph type="title"/>
          </p:nvPr>
        </p:nvSpPr>
        <p:spPr/>
        <p:txBody>
          <a:bodyPr/>
          <a:lstStyle/>
          <a:p>
            <a:r>
              <a:rPr lang="en-GB" dirty="0"/>
              <a:t>Enhanced </a:t>
            </a:r>
            <a:r>
              <a:rPr lang="en-GB" dirty="0" smtClean="0"/>
              <a:t>Tumour </a:t>
            </a:r>
            <a:r>
              <a:rPr lang="en-GB" dirty="0"/>
              <a:t>Targeting with </a:t>
            </a:r>
            <a:br>
              <a:rPr lang="en-GB" dirty="0"/>
            </a:br>
            <a:r>
              <a:rPr lang="en-GB" dirty="0" smtClean="0"/>
              <a:t>DC Bead</a:t>
            </a:r>
            <a:r>
              <a:rPr lang="en-GB" i="1" dirty="0" smtClean="0"/>
              <a:t>M1</a:t>
            </a:r>
            <a:r>
              <a:rPr lang="en-GB" dirty="0" smtClean="0"/>
              <a:t>™</a:t>
            </a:r>
            <a:endParaRPr lang="en-GB" i="1" dirty="0"/>
          </a:p>
        </p:txBody>
      </p:sp>
      <p:grpSp>
        <p:nvGrpSpPr>
          <p:cNvPr id="7" name="Group 6"/>
          <p:cNvGrpSpPr/>
          <p:nvPr/>
        </p:nvGrpSpPr>
        <p:grpSpPr>
          <a:xfrm>
            <a:off x="3161757" y="1719684"/>
            <a:ext cx="5739504" cy="4352074"/>
            <a:chOff x="3161757" y="1405780"/>
            <a:chExt cx="5739504" cy="4352074"/>
          </a:xfrm>
        </p:grpSpPr>
        <p:pic>
          <p:nvPicPr>
            <p:cNvPr id="5122" name="Picture 2" descr="C:\Users\alewis\AppData\Local\Microsoft\Windows\Temporary Internet Files\Content.Outlook\M3KN0HJ5\4 Andy but don't aask for another pict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1757" y="1405780"/>
              <a:ext cx="5722958" cy="4010248"/>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alewis\AppData\Local\Microsoft\Windows\Temporary Internet Files\Content.Outlook\M3KN0HJ5\Bead area for Andy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2217" y="3410903"/>
              <a:ext cx="2589044" cy="234695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Box 1"/>
          <p:cNvSpPr txBox="1"/>
          <p:nvPr/>
        </p:nvSpPr>
        <p:spPr>
          <a:xfrm>
            <a:off x="2387599" y="5992442"/>
            <a:ext cx="6870345" cy="646331"/>
          </a:xfrm>
          <a:prstGeom prst="rect">
            <a:avLst/>
          </a:prstGeom>
          <a:noFill/>
        </p:spPr>
        <p:txBody>
          <a:bodyPr wrap="square" rtlCol="0">
            <a:spAutoFit/>
          </a:bodyPr>
          <a:lstStyle/>
          <a:p>
            <a:r>
              <a:rPr lang="en-GB" dirty="0" smtClean="0"/>
              <a:t>(A, B + C) Histology of tumour showing DC Bead</a:t>
            </a:r>
            <a:r>
              <a:rPr lang="en-GB" i="1" dirty="0" smtClean="0"/>
              <a:t>M1</a:t>
            </a:r>
            <a:r>
              <a:rPr lang="en-GB" dirty="0" smtClean="0"/>
              <a:t>™ in vessels</a:t>
            </a:r>
          </a:p>
          <a:p>
            <a:r>
              <a:rPr lang="en-GB" dirty="0" smtClean="0"/>
              <a:t>(D) % Area occupied by different size products</a:t>
            </a:r>
            <a:endParaRPr lang="en-GB" dirty="0"/>
          </a:p>
        </p:txBody>
      </p:sp>
      <p:sp>
        <p:nvSpPr>
          <p:cNvPr id="8" name="TextBox 7"/>
          <p:cNvSpPr txBox="1"/>
          <p:nvPr/>
        </p:nvSpPr>
        <p:spPr>
          <a:xfrm>
            <a:off x="6762384" y="5494372"/>
            <a:ext cx="740908" cy="523220"/>
          </a:xfrm>
          <a:prstGeom prst="rect">
            <a:avLst/>
          </a:prstGeom>
          <a:solidFill>
            <a:schemeClr val="bg1"/>
          </a:solidFill>
        </p:spPr>
        <p:txBody>
          <a:bodyPr wrap="none" rtlCol="0">
            <a:spAutoFit/>
          </a:bodyPr>
          <a:lstStyle/>
          <a:p>
            <a:pPr algn="ctr"/>
            <a:r>
              <a:rPr lang="en-GB" sz="1400" b="1" dirty="0" smtClean="0"/>
              <a:t>70-150</a:t>
            </a:r>
          </a:p>
          <a:p>
            <a:pPr algn="ctr"/>
            <a:r>
              <a:rPr lang="en-GB" sz="1400" b="1" dirty="0" smtClean="0">
                <a:latin typeface="Symbol" panose="05050102010706020507" pitchFamily="18" charset="2"/>
              </a:rPr>
              <a:t>m</a:t>
            </a:r>
            <a:r>
              <a:rPr lang="en-GB" sz="1400" b="1" dirty="0" smtClean="0"/>
              <a:t>m</a:t>
            </a:r>
            <a:endParaRPr lang="en-GB" sz="1400" b="1" dirty="0"/>
          </a:p>
        </p:txBody>
      </p:sp>
      <p:sp>
        <p:nvSpPr>
          <p:cNvPr id="11" name="TextBox 10"/>
          <p:cNvSpPr txBox="1"/>
          <p:nvPr/>
        </p:nvSpPr>
        <p:spPr>
          <a:xfrm>
            <a:off x="7412784" y="5494372"/>
            <a:ext cx="840295" cy="523220"/>
          </a:xfrm>
          <a:prstGeom prst="rect">
            <a:avLst/>
          </a:prstGeom>
          <a:solidFill>
            <a:schemeClr val="bg1"/>
          </a:solidFill>
        </p:spPr>
        <p:txBody>
          <a:bodyPr wrap="none" rtlCol="0">
            <a:spAutoFit/>
          </a:bodyPr>
          <a:lstStyle/>
          <a:p>
            <a:pPr algn="ctr"/>
            <a:r>
              <a:rPr lang="en-GB" sz="1400" b="1" dirty="0" smtClean="0"/>
              <a:t>100-300</a:t>
            </a:r>
          </a:p>
          <a:p>
            <a:pPr algn="ctr"/>
            <a:r>
              <a:rPr lang="en-GB" sz="1400" b="1" dirty="0" smtClean="0">
                <a:latin typeface="Symbol" panose="05050102010706020507" pitchFamily="18" charset="2"/>
              </a:rPr>
              <a:t>m</a:t>
            </a:r>
            <a:r>
              <a:rPr lang="en-GB" sz="1400" b="1" dirty="0" smtClean="0"/>
              <a:t>m</a:t>
            </a:r>
            <a:endParaRPr lang="en-GB" sz="1400" b="1" dirty="0"/>
          </a:p>
        </p:txBody>
      </p:sp>
      <p:sp>
        <p:nvSpPr>
          <p:cNvPr id="12" name="TextBox 11"/>
          <p:cNvSpPr txBox="1"/>
          <p:nvPr/>
        </p:nvSpPr>
        <p:spPr>
          <a:xfrm>
            <a:off x="8175270" y="5494372"/>
            <a:ext cx="840295" cy="523220"/>
          </a:xfrm>
          <a:prstGeom prst="rect">
            <a:avLst/>
          </a:prstGeom>
          <a:solidFill>
            <a:schemeClr val="bg1"/>
          </a:solidFill>
        </p:spPr>
        <p:txBody>
          <a:bodyPr wrap="none" rtlCol="0">
            <a:spAutoFit/>
          </a:bodyPr>
          <a:lstStyle/>
          <a:p>
            <a:pPr algn="ctr"/>
            <a:r>
              <a:rPr lang="en-GB" sz="1400" b="1" dirty="0" smtClean="0"/>
              <a:t>300-500</a:t>
            </a:r>
          </a:p>
          <a:p>
            <a:pPr algn="ctr"/>
            <a:r>
              <a:rPr lang="en-GB" sz="1400" b="1" dirty="0" smtClean="0">
                <a:latin typeface="Symbol" panose="05050102010706020507" pitchFamily="18" charset="2"/>
              </a:rPr>
              <a:t>m</a:t>
            </a:r>
            <a:r>
              <a:rPr lang="en-GB" sz="1400" b="1" dirty="0" smtClean="0"/>
              <a:t>m</a:t>
            </a:r>
            <a:endParaRPr lang="en-GB" sz="1400" b="1" dirty="0"/>
          </a:p>
        </p:txBody>
      </p:sp>
      <p:sp>
        <p:nvSpPr>
          <p:cNvPr id="13" name="TextBox 12"/>
          <p:cNvSpPr txBox="1"/>
          <p:nvPr/>
        </p:nvSpPr>
        <p:spPr>
          <a:xfrm>
            <a:off x="416256" y="1110377"/>
            <a:ext cx="4121625" cy="246221"/>
          </a:xfrm>
          <a:prstGeom prst="rect">
            <a:avLst/>
          </a:prstGeom>
          <a:noFill/>
        </p:spPr>
        <p:txBody>
          <a:bodyPr wrap="square" rtlCol="0">
            <a:spAutoFit/>
          </a:bodyPr>
          <a:lstStyle/>
          <a:p>
            <a:r>
              <a:rPr lang="en-US" sz="1000" dirty="0" smtClean="0"/>
              <a:t>[12] Levy et al </a:t>
            </a:r>
            <a:r>
              <a:rPr lang="en-GB" sz="1000" dirty="0"/>
              <a:t>J </a:t>
            </a:r>
            <a:r>
              <a:rPr lang="en-GB" sz="1000" dirty="0" err="1"/>
              <a:t>Vasc</a:t>
            </a:r>
            <a:r>
              <a:rPr lang="en-GB" sz="1000" dirty="0"/>
              <a:t> </a:t>
            </a:r>
            <a:r>
              <a:rPr lang="en-GB" sz="1000" dirty="0" err="1"/>
              <a:t>Interven</a:t>
            </a:r>
            <a:r>
              <a:rPr lang="en-GB" sz="1000" dirty="0"/>
              <a:t> </a:t>
            </a:r>
            <a:r>
              <a:rPr lang="en-GB" sz="1000" dirty="0" err="1"/>
              <a:t>Radiol</a:t>
            </a:r>
            <a:r>
              <a:rPr lang="en-GB" sz="1000" dirty="0"/>
              <a:t>, </a:t>
            </a:r>
            <a:r>
              <a:rPr lang="en-GB" sz="1000" dirty="0" smtClean="0"/>
              <a:t> 2015; 26(10), 1567-73.</a:t>
            </a:r>
            <a:endParaRPr lang="en-US" sz="1000" dirty="0" smtClean="0"/>
          </a:p>
        </p:txBody>
      </p:sp>
      <p:sp>
        <p:nvSpPr>
          <p:cNvPr id="14" name="TextBox 13"/>
          <p:cNvSpPr txBox="1"/>
          <p:nvPr/>
        </p:nvSpPr>
        <p:spPr>
          <a:xfrm>
            <a:off x="7220079" y="6633753"/>
            <a:ext cx="1733360" cy="276999"/>
          </a:xfrm>
          <a:prstGeom prst="rect">
            <a:avLst/>
          </a:prstGeom>
          <a:noFill/>
        </p:spPr>
        <p:txBody>
          <a:bodyPr wrap="none" rtlCol="0">
            <a:spAutoFit/>
          </a:bodyPr>
          <a:lstStyle/>
          <a:p>
            <a:r>
              <a:rPr lang="en-GB" sz="1200" b="1" dirty="0"/>
              <a:t>Bead Size &amp; </a:t>
            </a:r>
            <a:r>
              <a:rPr lang="en-GB" sz="1200" b="1" dirty="0" smtClean="0"/>
              <a:t>Distribution</a:t>
            </a:r>
            <a:endParaRPr lang="en-GB" sz="1200" b="1" dirty="0"/>
          </a:p>
        </p:txBody>
      </p:sp>
    </p:spTree>
    <p:extLst>
      <p:ext uri="{BB962C8B-B14F-4D97-AF65-F5344CB8AC3E}">
        <p14:creationId xmlns:p14="http://schemas.microsoft.com/office/powerpoint/2010/main" val="3344929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5187" y="4193275"/>
            <a:ext cx="5656997" cy="1340282"/>
          </a:xfrm>
        </p:spPr>
        <p:txBody>
          <a:bodyPr/>
          <a:lstStyle/>
          <a:p>
            <a:r>
              <a:rPr lang="en-GB" dirty="0" smtClean="0"/>
              <a:t>Impact of </a:t>
            </a:r>
            <a:r>
              <a:rPr lang="en-GB" dirty="0" err="1" smtClean="0"/>
              <a:t>Physicomechanical</a:t>
            </a:r>
            <a:r>
              <a:rPr lang="en-GB" dirty="0" smtClean="0"/>
              <a:t> Properties</a:t>
            </a:r>
            <a:endParaRPr lang="en-GB" dirty="0"/>
          </a:p>
        </p:txBody>
      </p:sp>
    </p:spTree>
    <p:extLst>
      <p:ext uri="{BB962C8B-B14F-4D97-AF65-F5344CB8AC3E}">
        <p14:creationId xmlns:p14="http://schemas.microsoft.com/office/powerpoint/2010/main" val="17089443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702975"/>
            <a:ext cx="8229600" cy="4720027"/>
          </a:xfrm>
        </p:spPr>
        <p:txBody>
          <a:bodyPr/>
          <a:lstStyle/>
          <a:p>
            <a:r>
              <a:rPr lang="en-GB" dirty="0" smtClean="0"/>
              <a:t>The stiffness, or compressibility is a measure of the ability of the beads to deform under an applied force</a:t>
            </a:r>
          </a:p>
          <a:p>
            <a:r>
              <a:rPr lang="en-GB" dirty="0" smtClean="0">
                <a:solidFill>
                  <a:schemeClr val="tx2">
                    <a:lumMod val="95000"/>
                    <a:lumOff val="5000"/>
                  </a:schemeClr>
                </a:solidFill>
              </a:rPr>
              <a:t>Elasticity describes the ability of a bead to regain its original shape</a:t>
            </a:r>
          </a:p>
          <a:p>
            <a:r>
              <a:rPr lang="en-GB" dirty="0" smtClean="0">
                <a:solidFill>
                  <a:schemeClr val="tx2">
                    <a:lumMod val="95000"/>
                    <a:lumOff val="5000"/>
                  </a:schemeClr>
                </a:solidFill>
              </a:rPr>
              <a:t>These </a:t>
            </a:r>
            <a:r>
              <a:rPr lang="en-GB" dirty="0" err="1" smtClean="0">
                <a:solidFill>
                  <a:schemeClr val="tx2">
                    <a:lumMod val="95000"/>
                    <a:lumOff val="5000"/>
                  </a:schemeClr>
                </a:solidFill>
              </a:rPr>
              <a:t>physicomechanical</a:t>
            </a:r>
            <a:r>
              <a:rPr lang="en-GB" dirty="0" smtClean="0">
                <a:solidFill>
                  <a:schemeClr val="tx2">
                    <a:lumMod val="95000"/>
                    <a:lumOff val="5000"/>
                  </a:schemeClr>
                </a:solidFill>
              </a:rPr>
              <a:t> properties are related to the composition and structure of the beads</a:t>
            </a:r>
            <a:r>
              <a:rPr lang="en-GB" baseline="30000" dirty="0" smtClean="0">
                <a:solidFill>
                  <a:schemeClr val="tx2">
                    <a:lumMod val="95000"/>
                    <a:lumOff val="5000"/>
                  </a:schemeClr>
                </a:solidFill>
              </a:rPr>
              <a:t>13</a:t>
            </a:r>
            <a:endParaRPr lang="en-GB" dirty="0" smtClean="0">
              <a:solidFill>
                <a:schemeClr val="tx2">
                  <a:lumMod val="95000"/>
                  <a:lumOff val="5000"/>
                </a:schemeClr>
              </a:solidFill>
            </a:endParaRPr>
          </a:p>
          <a:p>
            <a:r>
              <a:rPr lang="en-GB" dirty="0" smtClean="0">
                <a:solidFill>
                  <a:schemeClr val="tx2">
                    <a:lumMod val="95000"/>
                    <a:lumOff val="5000"/>
                  </a:schemeClr>
                </a:solidFill>
              </a:rPr>
              <a:t>Stiffness and elasticity determine the level of occlusion and the reproducibility of targeted embolization </a:t>
            </a:r>
            <a:r>
              <a:rPr lang="en-GB" dirty="0" smtClean="0">
                <a:solidFill>
                  <a:schemeClr val="tx2">
                    <a:lumMod val="95000"/>
                    <a:lumOff val="5000"/>
                  </a:schemeClr>
                </a:solidFill>
                <a:sym typeface="Wingdings" panose="05000000000000000000" pitchFamily="2" charset="2"/>
              </a:rPr>
              <a:t> reliability and predictability</a:t>
            </a:r>
            <a:endParaRPr lang="en-GB" dirty="0" smtClean="0">
              <a:solidFill>
                <a:schemeClr val="tx2">
                  <a:lumMod val="95000"/>
                  <a:lumOff val="5000"/>
                </a:schemeClr>
              </a:solidFill>
            </a:endParaRPr>
          </a:p>
        </p:txBody>
      </p:sp>
      <p:sp>
        <p:nvSpPr>
          <p:cNvPr id="2" name="Title 1"/>
          <p:cNvSpPr>
            <a:spLocks noGrp="1"/>
          </p:cNvSpPr>
          <p:nvPr>
            <p:ph type="title"/>
          </p:nvPr>
        </p:nvSpPr>
        <p:spPr/>
        <p:txBody>
          <a:bodyPr/>
          <a:lstStyle/>
          <a:p>
            <a:r>
              <a:rPr lang="en-GB" dirty="0"/>
              <a:t>Stiffness and Elasticity</a:t>
            </a:r>
            <a:br>
              <a:rPr lang="en-GB" dirty="0"/>
            </a:br>
            <a:endParaRPr lang="en-GB" dirty="0"/>
          </a:p>
        </p:txBody>
      </p:sp>
      <p:pic>
        <p:nvPicPr>
          <p:cNvPr id="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49520" y="4367097"/>
            <a:ext cx="3919986" cy="1981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269506" y="4367097"/>
            <a:ext cx="1856259" cy="1981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0" y="6604084"/>
            <a:ext cx="4148893" cy="253916"/>
          </a:xfrm>
          <a:prstGeom prst="rect">
            <a:avLst/>
          </a:prstGeom>
          <a:noFill/>
        </p:spPr>
        <p:txBody>
          <a:bodyPr wrap="none" rtlCol="0">
            <a:spAutoFit/>
          </a:bodyPr>
          <a:lstStyle/>
          <a:p>
            <a:r>
              <a:rPr lang="en-US" sz="1050" dirty="0" smtClean="0"/>
              <a:t>[13] Hidaka </a:t>
            </a:r>
            <a:r>
              <a:rPr lang="en-US" sz="1050" dirty="0"/>
              <a:t>et al., J </a:t>
            </a:r>
            <a:r>
              <a:rPr lang="en-US" sz="1050" dirty="0" err="1"/>
              <a:t>Mech</a:t>
            </a:r>
            <a:r>
              <a:rPr lang="en-US" sz="1050" dirty="0"/>
              <a:t> </a:t>
            </a:r>
            <a:r>
              <a:rPr lang="en-US" sz="1050" dirty="0" err="1"/>
              <a:t>Behav</a:t>
            </a:r>
            <a:r>
              <a:rPr lang="en-US" sz="1050" dirty="0"/>
              <a:t> Biomed Mater. 2011;4(8):</a:t>
            </a:r>
            <a:r>
              <a:rPr lang="en-US" sz="1050" dirty="0" smtClean="0"/>
              <a:t>2161-7.</a:t>
            </a:r>
            <a:endParaRPr lang="en-US" sz="1050" dirty="0"/>
          </a:p>
        </p:txBody>
      </p:sp>
      <p:pic>
        <p:nvPicPr>
          <p:cNvPr id="13" name="Picture 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125764" y="4452824"/>
            <a:ext cx="2881755" cy="19846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923247" y="6633753"/>
            <a:ext cx="1972463" cy="276999"/>
          </a:xfrm>
          <a:prstGeom prst="rect">
            <a:avLst/>
          </a:prstGeom>
          <a:noFill/>
        </p:spPr>
        <p:txBody>
          <a:bodyPr wrap="none" rtlCol="0">
            <a:spAutoFit/>
          </a:bodyPr>
          <a:lstStyle/>
          <a:p>
            <a:r>
              <a:rPr lang="en-GB" sz="1200" b="1" dirty="0" smtClean="0"/>
              <a:t>Bead Mechanical Properties</a:t>
            </a:r>
            <a:endParaRPr lang="en-GB" sz="1200" b="1" dirty="0"/>
          </a:p>
        </p:txBody>
      </p:sp>
    </p:spTree>
    <p:extLst>
      <p:ext uri="{BB962C8B-B14F-4D97-AF65-F5344CB8AC3E}">
        <p14:creationId xmlns:p14="http://schemas.microsoft.com/office/powerpoint/2010/main" val="6853643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457200" y="1634735"/>
            <a:ext cx="5479576" cy="4720027"/>
          </a:xfrm>
        </p:spPr>
        <p:txBody>
          <a:bodyPr/>
          <a:lstStyle/>
          <a:p>
            <a:r>
              <a:rPr lang="en-US" dirty="0" smtClean="0"/>
              <a:t>DC Bead</a:t>
            </a:r>
            <a:r>
              <a:rPr lang="en-GB" dirty="0" smtClean="0"/>
              <a:t>™</a:t>
            </a:r>
            <a:r>
              <a:rPr lang="en-US" dirty="0" smtClean="0"/>
              <a:t> / Bead Block™ (APVA) – microporous hydrogel resists compression</a:t>
            </a:r>
          </a:p>
          <a:p>
            <a:r>
              <a:rPr lang="en-US" dirty="0" smtClean="0"/>
              <a:t>Contour SE – </a:t>
            </a:r>
            <a:r>
              <a:rPr lang="en-US" dirty="0" err="1"/>
              <a:t>m</a:t>
            </a:r>
            <a:r>
              <a:rPr lang="en-US" dirty="0" err="1" smtClean="0"/>
              <a:t>acroporous</a:t>
            </a:r>
            <a:r>
              <a:rPr lang="en-US" dirty="0" smtClean="0"/>
              <a:t> structure, easily compressed</a:t>
            </a:r>
            <a:r>
              <a:rPr lang="en-US" baseline="30000" dirty="0" smtClean="0"/>
              <a:t>14,15</a:t>
            </a:r>
            <a:endParaRPr lang="en-US" baseline="30000" dirty="0"/>
          </a:p>
          <a:p>
            <a:endParaRPr lang="en-US" dirty="0"/>
          </a:p>
        </p:txBody>
      </p:sp>
      <p:sp>
        <p:nvSpPr>
          <p:cNvPr id="2" name="Slide Number Placeholder 1"/>
          <p:cNvSpPr>
            <a:spLocks noGrp="1"/>
          </p:cNvSpPr>
          <p:nvPr>
            <p:ph type="sldNum" sz="quarter" idx="12"/>
          </p:nvPr>
        </p:nvSpPr>
        <p:spPr/>
        <p:txBody>
          <a:bodyPr/>
          <a:lstStyle/>
          <a:p>
            <a:fld id="{F628EE5E-E4A0-1642-B494-1389012CA482}" type="slidenum">
              <a:rPr lang="en-GB" smtClean="0"/>
              <a:pPr/>
              <a:t>17</a:t>
            </a:fld>
            <a:endParaRPr lang="en-GB" dirty="0"/>
          </a:p>
        </p:txBody>
      </p:sp>
      <p:sp>
        <p:nvSpPr>
          <p:cNvPr id="6" name="Title 5"/>
          <p:cNvSpPr>
            <a:spLocks noGrp="1"/>
          </p:cNvSpPr>
          <p:nvPr>
            <p:ph type="title"/>
          </p:nvPr>
        </p:nvSpPr>
        <p:spPr/>
        <p:txBody>
          <a:bodyPr/>
          <a:lstStyle/>
          <a:p>
            <a:r>
              <a:rPr lang="en-GB" dirty="0"/>
              <a:t>Bead Stiffness and Structure</a:t>
            </a:r>
            <a:br>
              <a:rPr lang="en-GB" dirty="0"/>
            </a:br>
            <a:endParaRPr lang="en-GB" dirty="0"/>
          </a:p>
        </p:txBody>
      </p:sp>
      <p:grpSp>
        <p:nvGrpSpPr>
          <p:cNvPr id="11" name="Group 10"/>
          <p:cNvGrpSpPr/>
          <p:nvPr/>
        </p:nvGrpSpPr>
        <p:grpSpPr>
          <a:xfrm>
            <a:off x="95072" y="3042020"/>
            <a:ext cx="5816303" cy="3740454"/>
            <a:chOff x="1805745" y="2308493"/>
            <a:chExt cx="5816303" cy="3740454"/>
          </a:xfrm>
        </p:grpSpPr>
        <p:grpSp>
          <p:nvGrpSpPr>
            <p:cNvPr id="5" name="Group 4"/>
            <p:cNvGrpSpPr/>
            <p:nvPr/>
          </p:nvGrpSpPr>
          <p:grpSpPr>
            <a:xfrm>
              <a:off x="1805745" y="2308493"/>
              <a:ext cx="5643795" cy="3639229"/>
              <a:chOff x="1322960" y="1470103"/>
              <a:chExt cx="6543040" cy="4219080"/>
            </a:xfrm>
          </p:grpSpPr>
          <p:grpSp>
            <p:nvGrpSpPr>
              <p:cNvPr id="3" name="Group 2"/>
              <p:cNvGrpSpPr/>
              <p:nvPr/>
            </p:nvGrpSpPr>
            <p:grpSpPr>
              <a:xfrm>
                <a:off x="1322960" y="1470103"/>
                <a:ext cx="6543040" cy="4219080"/>
                <a:chOff x="1322960" y="1470103"/>
                <a:chExt cx="6543040" cy="4219080"/>
              </a:xfrm>
            </p:grpSpPr>
            <p:sp>
              <p:nvSpPr>
                <p:cNvPr id="7" name="TextBox 6"/>
                <p:cNvSpPr txBox="1"/>
                <p:nvPr/>
              </p:nvSpPr>
              <p:spPr>
                <a:xfrm>
                  <a:off x="5594468" y="5381406"/>
                  <a:ext cx="425116" cy="307777"/>
                </a:xfrm>
                <a:prstGeom prst="rect">
                  <a:avLst/>
                </a:prstGeom>
                <a:noFill/>
              </p:spPr>
              <p:txBody>
                <a:bodyPr wrap="none" rtlCol="0">
                  <a:spAutoFit/>
                </a:bodyPr>
                <a:lstStyle/>
                <a:p>
                  <a:r>
                    <a:rPr lang="en-GB" sz="1400" b="1" dirty="0" smtClean="0"/>
                    <a:t>SE</a:t>
                  </a:r>
                  <a:endParaRPr lang="en-GB" sz="1400" b="1" dirty="0"/>
                </a:p>
              </p:txBody>
            </p:sp>
            <p:pic>
              <p:nvPicPr>
                <p:cNvPr id="12" name="Picture 11" descr="LC and Bead differences-01.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22960" y="1470103"/>
                  <a:ext cx="6543040" cy="410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Right Arrow 7"/>
              <p:cNvSpPr/>
              <p:nvPr/>
            </p:nvSpPr>
            <p:spPr>
              <a:xfrm rot="5400000">
                <a:off x="5268546" y="3200400"/>
                <a:ext cx="1076960" cy="589280"/>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TextBox 8"/>
              <p:cNvSpPr txBox="1"/>
              <p:nvPr/>
            </p:nvSpPr>
            <p:spPr>
              <a:xfrm>
                <a:off x="4869108" y="2433340"/>
                <a:ext cx="1875835" cy="523220"/>
              </a:xfrm>
              <a:prstGeom prst="rect">
                <a:avLst/>
              </a:prstGeom>
              <a:noFill/>
            </p:spPr>
            <p:txBody>
              <a:bodyPr wrap="none" rtlCol="0">
                <a:spAutoFit/>
              </a:bodyPr>
              <a:lstStyle/>
              <a:p>
                <a:pPr algn="ctr"/>
                <a:r>
                  <a:rPr lang="en-GB" sz="1400" dirty="0" smtClean="0"/>
                  <a:t>Sponge-like structure</a:t>
                </a:r>
              </a:p>
              <a:p>
                <a:pPr algn="ctr"/>
                <a:r>
                  <a:rPr lang="en-GB" sz="1400" dirty="0" smtClean="0"/>
                  <a:t>easily deformed</a:t>
                </a:r>
                <a:endParaRPr lang="en-GB" sz="1400" dirty="0"/>
              </a:p>
            </p:txBody>
          </p:sp>
        </p:grpSp>
        <p:sp>
          <p:nvSpPr>
            <p:cNvPr id="10" name="TextBox 9"/>
            <p:cNvSpPr txBox="1"/>
            <p:nvPr/>
          </p:nvSpPr>
          <p:spPr>
            <a:xfrm>
              <a:off x="5733062" y="5679615"/>
              <a:ext cx="335855" cy="369332"/>
            </a:xfrm>
            <a:prstGeom prst="rect">
              <a:avLst/>
            </a:prstGeom>
            <a:noFill/>
          </p:spPr>
          <p:txBody>
            <a:bodyPr wrap="square" rtlCol="0">
              <a:spAutoFit/>
            </a:bodyPr>
            <a:lstStyle/>
            <a:p>
              <a:r>
                <a:rPr lang="en-US" baseline="30000" dirty="0">
                  <a:solidFill>
                    <a:srgbClr val="000000"/>
                  </a:solidFill>
                </a:rPr>
                <a:t>™</a:t>
              </a:r>
              <a:endParaRPr lang="en-US" dirty="0">
                <a:solidFill>
                  <a:srgbClr val="000000"/>
                </a:solidFill>
              </a:endParaRPr>
            </a:p>
          </p:txBody>
        </p:sp>
        <p:sp>
          <p:nvSpPr>
            <p:cNvPr id="15" name="TextBox 14"/>
            <p:cNvSpPr txBox="1"/>
            <p:nvPr/>
          </p:nvSpPr>
          <p:spPr>
            <a:xfrm>
              <a:off x="7189536" y="5494112"/>
              <a:ext cx="432512" cy="235962"/>
            </a:xfrm>
            <a:prstGeom prst="rect">
              <a:avLst/>
            </a:prstGeom>
            <a:noFill/>
          </p:spPr>
          <p:txBody>
            <a:bodyPr wrap="square" rtlCol="0">
              <a:spAutoFit/>
            </a:bodyPr>
            <a:lstStyle/>
            <a:p>
              <a:r>
                <a:rPr lang="en-US" sz="1400" baseline="30000" dirty="0" smtClean="0">
                  <a:solidFill>
                    <a:srgbClr val="000000"/>
                  </a:solidFill>
                </a:rPr>
                <a:t>TM</a:t>
              </a:r>
              <a:endParaRPr lang="en-US" sz="1600" baseline="30000" dirty="0">
                <a:solidFill>
                  <a:srgbClr val="000000"/>
                </a:solidFill>
              </a:endParaRPr>
            </a:p>
          </p:txBody>
        </p:sp>
      </p:grpSp>
      <p:sp>
        <p:nvSpPr>
          <p:cNvPr id="16" name="TextBox 15"/>
          <p:cNvSpPr txBox="1"/>
          <p:nvPr/>
        </p:nvSpPr>
        <p:spPr>
          <a:xfrm>
            <a:off x="457200" y="900216"/>
            <a:ext cx="3735318" cy="430887"/>
          </a:xfrm>
          <a:prstGeom prst="rect">
            <a:avLst/>
          </a:prstGeom>
          <a:noFill/>
        </p:spPr>
        <p:txBody>
          <a:bodyPr wrap="none" rtlCol="0">
            <a:spAutoFit/>
          </a:bodyPr>
          <a:lstStyle/>
          <a:p>
            <a:r>
              <a:rPr lang="en-GB" sz="1000" dirty="0" smtClean="0"/>
              <a:t>[14] Forster et al., J </a:t>
            </a:r>
            <a:r>
              <a:rPr lang="en-GB" sz="1000" dirty="0"/>
              <a:t>Mater </a:t>
            </a:r>
            <a:r>
              <a:rPr lang="en-GB" sz="1000" dirty="0" err="1"/>
              <a:t>Sci</a:t>
            </a:r>
            <a:r>
              <a:rPr lang="en-GB" sz="1000" dirty="0"/>
              <a:t> Mater Med. </a:t>
            </a:r>
            <a:r>
              <a:rPr lang="en-GB" sz="1000" dirty="0" smtClean="0"/>
              <a:t>2010;21(7</a:t>
            </a:r>
            <a:r>
              <a:rPr lang="en-GB" sz="1000" dirty="0"/>
              <a:t>):</a:t>
            </a:r>
            <a:r>
              <a:rPr lang="en-GB" sz="1000" dirty="0" smtClean="0"/>
              <a:t>2243-51</a:t>
            </a:r>
            <a:r>
              <a:rPr lang="en-GB" sz="1200" dirty="0" smtClean="0"/>
              <a:t>.</a:t>
            </a:r>
          </a:p>
          <a:p>
            <a:r>
              <a:rPr lang="en-GB" sz="1000" dirty="0" smtClean="0"/>
              <a:t>[15] Lewis, </a:t>
            </a:r>
            <a:r>
              <a:rPr lang="en-GB" sz="1000" dirty="0"/>
              <a:t>J Mater </a:t>
            </a:r>
            <a:r>
              <a:rPr lang="en-GB" sz="1000" dirty="0" err="1"/>
              <a:t>Sci</a:t>
            </a:r>
            <a:r>
              <a:rPr lang="en-GB" sz="1000" dirty="0"/>
              <a:t> Mater Med. </a:t>
            </a:r>
            <a:r>
              <a:rPr lang="en-GB" sz="1000" dirty="0" smtClean="0"/>
              <a:t>2006;17(12):1193-204.</a:t>
            </a:r>
            <a:endParaRPr lang="en-GB" sz="1000" dirty="0"/>
          </a:p>
        </p:txBody>
      </p:sp>
      <p:pic>
        <p:nvPicPr>
          <p:cNvPr id="614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831054" y="1962548"/>
            <a:ext cx="3077928" cy="427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6909599" y="6633753"/>
            <a:ext cx="1972463" cy="276999"/>
          </a:xfrm>
          <a:prstGeom prst="rect">
            <a:avLst/>
          </a:prstGeom>
          <a:noFill/>
        </p:spPr>
        <p:txBody>
          <a:bodyPr wrap="none" rtlCol="0">
            <a:spAutoFit/>
          </a:bodyPr>
          <a:lstStyle/>
          <a:p>
            <a:r>
              <a:rPr lang="en-GB" sz="1200" b="1" dirty="0" smtClean="0"/>
              <a:t>Bead Mechanical Properties</a:t>
            </a:r>
            <a:endParaRPr lang="en-GB" sz="1200" b="1" dirty="0"/>
          </a:p>
        </p:txBody>
      </p:sp>
      <p:sp>
        <p:nvSpPr>
          <p:cNvPr id="4" name="TextBox 3"/>
          <p:cNvSpPr txBox="1"/>
          <p:nvPr/>
        </p:nvSpPr>
        <p:spPr>
          <a:xfrm>
            <a:off x="1179541" y="6193770"/>
            <a:ext cx="1111202" cy="307777"/>
          </a:xfrm>
          <a:prstGeom prst="rect">
            <a:avLst/>
          </a:prstGeom>
          <a:solidFill>
            <a:schemeClr val="bg1"/>
          </a:solidFill>
        </p:spPr>
        <p:txBody>
          <a:bodyPr wrap="none" rtlCol="0">
            <a:spAutoFit/>
          </a:bodyPr>
          <a:lstStyle/>
          <a:p>
            <a:pPr algn="r"/>
            <a:r>
              <a:rPr lang="en-GB" sz="1400" b="1" dirty="0" smtClean="0">
                <a:solidFill>
                  <a:srgbClr val="000000"/>
                </a:solidFill>
              </a:rPr>
              <a:t>DC Bead™</a:t>
            </a:r>
            <a:endParaRPr lang="en-GB" sz="1400" b="1" dirty="0">
              <a:solidFill>
                <a:srgbClr val="000000"/>
              </a:solidFill>
            </a:endParaRPr>
          </a:p>
        </p:txBody>
      </p:sp>
      <p:sp>
        <p:nvSpPr>
          <p:cNvPr id="18" name="TextBox 17"/>
          <p:cNvSpPr txBox="1"/>
          <p:nvPr/>
        </p:nvSpPr>
        <p:spPr>
          <a:xfrm>
            <a:off x="1785944" y="6383488"/>
            <a:ext cx="874727" cy="338554"/>
          </a:xfrm>
          <a:prstGeom prst="rect">
            <a:avLst/>
          </a:prstGeom>
          <a:noFill/>
        </p:spPr>
        <p:txBody>
          <a:bodyPr wrap="none" rtlCol="0">
            <a:spAutoFit/>
          </a:bodyPr>
          <a:lstStyle/>
          <a:p>
            <a:r>
              <a:rPr lang="en-GB" sz="1600" b="1" dirty="0" smtClean="0"/>
              <a:t>(APVA)</a:t>
            </a:r>
            <a:endParaRPr lang="en-GB" sz="1600" b="1" dirty="0"/>
          </a:p>
        </p:txBody>
      </p:sp>
    </p:spTree>
    <p:extLst>
      <p:ext uri="{BB962C8B-B14F-4D97-AF65-F5344CB8AC3E}">
        <p14:creationId xmlns:p14="http://schemas.microsoft.com/office/powerpoint/2010/main" val="6195274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70848" y="1757567"/>
            <a:ext cx="8229600" cy="4720027"/>
          </a:xfrm>
        </p:spPr>
        <p:txBody>
          <a:bodyPr/>
          <a:lstStyle/>
          <a:p>
            <a:r>
              <a:rPr lang="en-US" dirty="0" smtClean="0"/>
              <a:t>Although some microspheres claim to be designed </a:t>
            </a:r>
            <a:r>
              <a:rPr lang="en-US" dirty="0"/>
              <a:t>to regain their original shape and </a:t>
            </a:r>
            <a:r>
              <a:rPr lang="en-US" dirty="0" smtClean="0"/>
              <a:t>volume they are less elastic than APVA </a:t>
            </a:r>
          </a:p>
          <a:p>
            <a:r>
              <a:rPr lang="en-US" dirty="0" smtClean="0"/>
              <a:t>APVA </a:t>
            </a:r>
            <a:r>
              <a:rPr lang="en-US" dirty="0"/>
              <a:t>is </a:t>
            </a:r>
            <a:r>
              <a:rPr lang="en-US" dirty="0" smtClean="0"/>
              <a:t>the most elastic- instantaneous recovery from deformation</a:t>
            </a:r>
          </a:p>
          <a:p>
            <a:endParaRPr lang="en-US" dirty="0"/>
          </a:p>
        </p:txBody>
      </p:sp>
      <p:sp>
        <p:nvSpPr>
          <p:cNvPr id="3" name="Slide Number Placeholder 2"/>
          <p:cNvSpPr>
            <a:spLocks noGrp="1"/>
          </p:cNvSpPr>
          <p:nvPr>
            <p:ph type="sldNum" sz="quarter" idx="12"/>
          </p:nvPr>
        </p:nvSpPr>
        <p:spPr/>
        <p:txBody>
          <a:bodyPr/>
          <a:lstStyle/>
          <a:p>
            <a:fld id="{F628EE5E-E4A0-1642-B494-1389012CA482}" type="slidenum">
              <a:rPr lang="en-GB" smtClean="0"/>
              <a:pPr/>
              <a:t>18</a:t>
            </a:fld>
            <a:endParaRPr lang="en-GB" dirty="0"/>
          </a:p>
        </p:txBody>
      </p:sp>
      <p:sp>
        <p:nvSpPr>
          <p:cNvPr id="2" name="Title 1"/>
          <p:cNvSpPr>
            <a:spLocks noGrp="1"/>
          </p:cNvSpPr>
          <p:nvPr>
            <p:ph type="title"/>
          </p:nvPr>
        </p:nvSpPr>
        <p:spPr/>
        <p:txBody>
          <a:bodyPr/>
          <a:lstStyle/>
          <a:p>
            <a:r>
              <a:rPr lang="en-US" dirty="0"/>
              <a:t>Elasticity is a Measure of Recovery after Deformation</a:t>
            </a:r>
            <a:br>
              <a:rPr lang="en-US" dirty="0"/>
            </a:br>
            <a:endParaRPr lang="en-GB" dirty="0"/>
          </a:p>
        </p:txBody>
      </p:sp>
      <p:sp>
        <p:nvSpPr>
          <p:cNvPr id="7" name="TextBox 6"/>
          <p:cNvSpPr txBox="1"/>
          <p:nvPr/>
        </p:nvSpPr>
        <p:spPr>
          <a:xfrm>
            <a:off x="0" y="6552030"/>
            <a:ext cx="4639813" cy="246221"/>
          </a:xfrm>
          <a:prstGeom prst="rect">
            <a:avLst/>
          </a:prstGeom>
          <a:noFill/>
        </p:spPr>
        <p:txBody>
          <a:bodyPr wrap="square" rtlCol="0">
            <a:spAutoFit/>
          </a:bodyPr>
          <a:lstStyle/>
          <a:p>
            <a:r>
              <a:rPr lang="en-US" sz="1000" dirty="0" smtClean="0"/>
              <a:t>[13] Hidaka </a:t>
            </a:r>
            <a:r>
              <a:rPr lang="en-US" sz="1000" dirty="0"/>
              <a:t>et al., J </a:t>
            </a:r>
            <a:r>
              <a:rPr lang="en-US" sz="1000" dirty="0" err="1"/>
              <a:t>Mech</a:t>
            </a:r>
            <a:r>
              <a:rPr lang="en-US" sz="1000" dirty="0"/>
              <a:t> </a:t>
            </a:r>
            <a:r>
              <a:rPr lang="en-US" sz="1000" dirty="0" err="1"/>
              <a:t>Behav</a:t>
            </a:r>
            <a:r>
              <a:rPr lang="en-US" sz="1000" dirty="0"/>
              <a:t> Biomed </a:t>
            </a:r>
            <a:r>
              <a:rPr lang="en-US" sz="1000" dirty="0" smtClean="0"/>
              <a:t>Mater. 2011;4(8</a:t>
            </a:r>
            <a:r>
              <a:rPr lang="en-US" sz="1000" dirty="0"/>
              <a:t>):</a:t>
            </a:r>
            <a:r>
              <a:rPr lang="en-US" sz="1000" dirty="0" smtClean="0"/>
              <a:t>2161-7</a:t>
            </a:r>
            <a:endParaRPr lang="en-US" sz="1000" dirty="0"/>
          </a:p>
        </p:txBody>
      </p:sp>
      <p:pic>
        <p:nvPicPr>
          <p:cNvPr id="9" name="Picture 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92113" y="3095279"/>
            <a:ext cx="4437109" cy="3147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BB-800mum-16-05-05-N1-02-DivX.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102186" y="3238158"/>
            <a:ext cx="3272358" cy="2618068"/>
          </a:xfrm>
          <a:prstGeom prst="rect">
            <a:avLst/>
          </a:prstGeom>
        </p:spPr>
      </p:pic>
      <p:sp>
        <p:nvSpPr>
          <p:cNvPr id="8" name="TextBox 7"/>
          <p:cNvSpPr txBox="1"/>
          <p:nvPr/>
        </p:nvSpPr>
        <p:spPr>
          <a:xfrm>
            <a:off x="6895951" y="6633753"/>
            <a:ext cx="1972463" cy="276999"/>
          </a:xfrm>
          <a:prstGeom prst="rect">
            <a:avLst/>
          </a:prstGeom>
          <a:noFill/>
        </p:spPr>
        <p:txBody>
          <a:bodyPr wrap="none" rtlCol="0">
            <a:spAutoFit/>
          </a:bodyPr>
          <a:lstStyle/>
          <a:p>
            <a:r>
              <a:rPr lang="en-GB" sz="1200" b="1" dirty="0" smtClean="0"/>
              <a:t>Bead Mechanical Properties</a:t>
            </a:r>
            <a:endParaRPr lang="en-GB" sz="1200" b="1" dirty="0"/>
          </a:p>
        </p:txBody>
      </p:sp>
    </p:spTree>
    <p:extLst>
      <p:ext uri="{BB962C8B-B14F-4D97-AF65-F5344CB8AC3E}">
        <p14:creationId xmlns:p14="http://schemas.microsoft.com/office/powerpoint/2010/main" val="5348374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
                                        </p:tgtEl>
                                      </p:cBhvr>
                                    </p:cmd>
                                  </p:childTnLst>
                                </p:cTn>
                              </p:par>
                            </p:childTnLst>
                          </p:cTn>
                        </p:par>
                      </p:childTnLst>
                    </p:cTn>
                  </p:par>
                </p:childTnLst>
              </p:cTn>
              <p:nextCondLst>
                <p:cond evt="onClick" delay="0">
                  <p:tgtEl>
                    <p:spTgt spid="10"/>
                  </p:tgtEl>
                </p:cond>
              </p:nextCondLst>
            </p:seq>
            <p:video>
              <p:cMediaNode vol="80000">
                <p:cTn id="7" fill="hold" display="0">
                  <p:stCondLst>
                    <p:cond delay="indefinite"/>
                  </p:stCondLst>
                </p:cTn>
                <p:tgtEl>
                  <p:spTgt spid="10"/>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Bead diameter controls the size of the </a:t>
            </a:r>
            <a:r>
              <a:rPr lang="en-US" dirty="0" err="1" smtClean="0"/>
              <a:t>embolised</a:t>
            </a:r>
            <a:r>
              <a:rPr lang="en-US" dirty="0" smtClean="0"/>
              <a:t> blood vessel</a:t>
            </a:r>
          </a:p>
          <a:p>
            <a:r>
              <a:rPr lang="en-US" dirty="0" smtClean="0"/>
              <a:t>Bead properties result in targeted and predictable embolization</a:t>
            </a:r>
            <a:endParaRPr lang="en-US" dirty="0"/>
          </a:p>
        </p:txBody>
      </p:sp>
      <p:sp>
        <p:nvSpPr>
          <p:cNvPr id="3" name="Slide Number Placeholder 2"/>
          <p:cNvSpPr>
            <a:spLocks noGrp="1"/>
          </p:cNvSpPr>
          <p:nvPr>
            <p:ph type="sldNum" sz="quarter" idx="12"/>
          </p:nvPr>
        </p:nvSpPr>
        <p:spPr/>
        <p:txBody>
          <a:bodyPr/>
          <a:lstStyle/>
          <a:p>
            <a:fld id="{F628EE5E-E4A0-1642-B494-1389012CA482}" type="slidenum">
              <a:rPr lang="en-GB" smtClean="0"/>
              <a:pPr/>
              <a:t>19</a:t>
            </a:fld>
            <a:endParaRPr lang="en-GB" dirty="0"/>
          </a:p>
        </p:txBody>
      </p:sp>
      <p:sp>
        <p:nvSpPr>
          <p:cNvPr id="2" name="Title 1"/>
          <p:cNvSpPr>
            <a:spLocks noGrp="1"/>
          </p:cNvSpPr>
          <p:nvPr>
            <p:ph type="title"/>
          </p:nvPr>
        </p:nvSpPr>
        <p:spPr/>
        <p:txBody>
          <a:bodyPr/>
          <a:lstStyle/>
          <a:p>
            <a:pPr lvl="1" algn="l" defTabSz="457200" rtl="0">
              <a:lnSpc>
                <a:spcPts val="2800"/>
              </a:lnSpc>
              <a:spcBef>
                <a:spcPct val="0"/>
              </a:spcBef>
            </a:pPr>
            <a:r>
              <a:rPr lang="en-US" sz="2800" b="1" dirty="0" smtClean="0">
                <a:solidFill>
                  <a:schemeClr val="tx1"/>
                </a:solidFill>
              </a:rPr>
              <a:t>Controlled and Targeted Embolization </a:t>
            </a:r>
            <a:r>
              <a:rPr lang="en-US" sz="2800" b="1" i="1" dirty="0" smtClean="0">
                <a:solidFill>
                  <a:schemeClr val="tx1"/>
                </a:solidFill>
              </a:rPr>
              <a:t>in vivo </a:t>
            </a:r>
            <a:r>
              <a:rPr lang="en-US" sz="2800" b="1" dirty="0" smtClean="0">
                <a:solidFill>
                  <a:schemeClr val="tx1"/>
                </a:solidFill>
              </a:rPr>
              <a:t>using APVA</a:t>
            </a:r>
            <a:r>
              <a:rPr lang="en-US" sz="2800" dirty="0" smtClean="0">
                <a:solidFill>
                  <a:schemeClr val="tx1"/>
                </a:solidFill>
              </a:rPr>
              <a:t/>
            </a:r>
            <a:br>
              <a:rPr lang="en-US" sz="2800" dirty="0" smtClean="0">
                <a:solidFill>
                  <a:schemeClr val="tx1"/>
                </a:solidFill>
              </a:rPr>
            </a:br>
            <a:endParaRPr lang="en-GB" dirty="0"/>
          </a:p>
        </p:txBody>
      </p:sp>
      <p:pic>
        <p:nvPicPr>
          <p:cNvPr id="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303489" y="2783241"/>
            <a:ext cx="5483747" cy="3377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05672" y="6510642"/>
            <a:ext cx="1632178" cy="246221"/>
          </a:xfrm>
          <a:prstGeom prst="rect">
            <a:avLst/>
          </a:prstGeom>
          <a:noFill/>
        </p:spPr>
        <p:txBody>
          <a:bodyPr wrap="none" rtlCol="0">
            <a:spAutoFit/>
          </a:bodyPr>
          <a:lstStyle/>
          <a:p>
            <a:r>
              <a:rPr lang="en-US" sz="1000" dirty="0" err="1" smtClean="0"/>
              <a:t>Biocompatibles</a:t>
            </a:r>
            <a:r>
              <a:rPr lang="en-US" sz="1000" dirty="0" smtClean="0"/>
              <a:t> </a:t>
            </a:r>
            <a:r>
              <a:rPr lang="en-US" sz="1000" dirty="0"/>
              <a:t>data on file.</a:t>
            </a:r>
          </a:p>
        </p:txBody>
      </p:sp>
      <p:sp>
        <p:nvSpPr>
          <p:cNvPr id="8" name="TextBox 7"/>
          <p:cNvSpPr txBox="1"/>
          <p:nvPr/>
        </p:nvSpPr>
        <p:spPr>
          <a:xfrm>
            <a:off x="5570376" y="2904635"/>
            <a:ext cx="1302601" cy="369332"/>
          </a:xfrm>
          <a:prstGeom prst="rect">
            <a:avLst/>
          </a:prstGeom>
          <a:noFill/>
        </p:spPr>
        <p:txBody>
          <a:bodyPr wrap="none" rtlCol="0">
            <a:spAutoFit/>
          </a:bodyPr>
          <a:lstStyle/>
          <a:p>
            <a:r>
              <a:rPr lang="en-US" dirty="0" smtClean="0"/>
              <a:t>P &lt; 0.0001</a:t>
            </a:r>
            <a:endParaRPr lang="en-US" dirty="0"/>
          </a:p>
        </p:txBody>
      </p:sp>
      <p:grpSp>
        <p:nvGrpSpPr>
          <p:cNvPr id="13" name="Group 12"/>
          <p:cNvGrpSpPr/>
          <p:nvPr/>
        </p:nvGrpSpPr>
        <p:grpSpPr>
          <a:xfrm>
            <a:off x="66962" y="2768705"/>
            <a:ext cx="3163289" cy="3139238"/>
            <a:chOff x="-18766" y="2840145"/>
            <a:chExt cx="3163289" cy="3139238"/>
          </a:xfrm>
        </p:grpSpPr>
        <p:sp>
          <p:nvSpPr>
            <p:cNvPr id="9" name="Oval 8"/>
            <p:cNvSpPr/>
            <p:nvPr/>
          </p:nvSpPr>
          <p:spPr>
            <a:xfrm>
              <a:off x="703630" y="2840145"/>
              <a:ext cx="168166" cy="92477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2976357" y="3042424"/>
              <a:ext cx="168166" cy="5359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Straight Connector 10"/>
            <p:cNvCxnSpPr>
              <a:stCxn id="9" idx="0"/>
            </p:cNvCxnSpPr>
            <p:nvPr/>
          </p:nvCxnSpPr>
          <p:spPr>
            <a:xfrm>
              <a:off x="787713" y="2840145"/>
              <a:ext cx="2282058" cy="201875"/>
            </a:xfrm>
            <a:prstGeom prst="line">
              <a:avLst/>
            </a:prstGeom>
            <a:ln w="31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a:stCxn id="9" idx="4"/>
            </p:cNvCxnSpPr>
            <p:nvPr/>
          </p:nvCxnSpPr>
          <p:spPr>
            <a:xfrm flipV="1">
              <a:off x="787713" y="3578000"/>
              <a:ext cx="2282058" cy="186915"/>
            </a:xfrm>
            <a:prstGeom prst="line">
              <a:avLst/>
            </a:prstGeom>
            <a:ln w="31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Right Arrow 13"/>
            <p:cNvSpPr/>
            <p:nvPr/>
          </p:nvSpPr>
          <p:spPr>
            <a:xfrm>
              <a:off x="193837" y="3199561"/>
              <a:ext cx="336331" cy="231228"/>
            </a:xfrm>
            <a:prstGeom prst="rightArrow">
              <a:avLst/>
            </a:prstGeom>
            <a:solidFill>
              <a:schemeClr val="tx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775839" y="2863896"/>
              <a:ext cx="120389" cy="8906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2151461" y="2992097"/>
              <a:ext cx="685800" cy="640080"/>
            </a:xfrm>
            <a:prstGeom prst="ellipse">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9331" y="2913089"/>
              <a:ext cx="671979" cy="369332"/>
            </a:xfrm>
            <a:prstGeom prst="rect">
              <a:avLst/>
            </a:prstGeom>
            <a:noFill/>
          </p:spPr>
          <p:txBody>
            <a:bodyPr wrap="none" rtlCol="0">
              <a:spAutoFit/>
            </a:bodyPr>
            <a:lstStyle/>
            <a:p>
              <a:r>
                <a:rPr lang="en-US" dirty="0" smtClean="0"/>
                <a:t>Flow</a:t>
              </a:r>
              <a:endParaRPr lang="en-US" dirty="0"/>
            </a:p>
          </p:txBody>
        </p:sp>
        <p:sp>
          <p:nvSpPr>
            <p:cNvPr id="23" name="Oval 22"/>
            <p:cNvSpPr/>
            <p:nvPr/>
          </p:nvSpPr>
          <p:spPr>
            <a:xfrm>
              <a:off x="703526" y="3972255"/>
              <a:ext cx="168166" cy="92477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2976253" y="4174534"/>
              <a:ext cx="168166" cy="5359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Connector 24"/>
            <p:cNvCxnSpPr>
              <a:stCxn id="23" idx="0"/>
            </p:cNvCxnSpPr>
            <p:nvPr/>
          </p:nvCxnSpPr>
          <p:spPr>
            <a:xfrm>
              <a:off x="787609" y="3972255"/>
              <a:ext cx="2282058" cy="201875"/>
            </a:xfrm>
            <a:prstGeom prst="line">
              <a:avLst/>
            </a:prstGeom>
            <a:ln w="31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23" idx="4"/>
            </p:cNvCxnSpPr>
            <p:nvPr/>
          </p:nvCxnSpPr>
          <p:spPr>
            <a:xfrm flipV="1">
              <a:off x="787609" y="4710110"/>
              <a:ext cx="2282058" cy="186915"/>
            </a:xfrm>
            <a:prstGeom prst="line">
              <a:avLst/>
            </a:prstGeom>
            <a:ln w="31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7" name="Right Arrow 26"/>
            <p:cNvSpPr/>
            <p:nvPr/>
          </p:nvSpPr>
          <p:spPr>
            <a:xfrm>
              <a:off x="193733" y="4331671"/>
              <a:ext cx="336331" cy="231228"/>
            </a:xfrm>
            <a:prstGeom prst="rightArrow">
              <a:avLst/>
            </a:prstGeom>
            <a:solidFill>
              <a:schemeClr val="tx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775735" y="3996006"/>
              <a:ext cx="120389" cy="8906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p:cNvSpPr txBox="1"/>
            <p:nvPr/>
          </p:nvSpPr>
          <p:spPr>
            <a:xfrm>
              <a:off x="-9435" y="4045199"/>
              <a:ext cx="671979" cy="369332"/>
            </a:xfrm>
            <a:prstGeom prst="rect">
              <a:avLst/>
            </a:prstGeom>
            <a:noFill/>
          </p:spPr>
          <p:txBody>
            <a:bodyPr wrap="none" rtlCol="0">
              <a:spAutoFit/>
            </a:bodyPr>
            <a:lstStyle/>
            <a:p>
              <a:r>
                <a:rPr lang="en-US" dirty="0" smtClean="0"/>
                <a:t>Flow</a:t>
              </a:r>
              <a:endParaRPr lang="en-US" dirty="0"/>
            </a:p>
          </p:txBody>
        </p:sp>
        <p:sp>
          <p:nvSpPr>
            <p:cNvPr id="30" name="Oval 29"/>
            <p:cNvSpPr/>
            <p:nvPr/>
          </p:nvSpPr>
          <p:spPr>
            <a:xfrm>
              <a:off x="694195" y="5054613"/>
              <a:ext cx="168166" cy="92477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2966922" y="5256892"/>
              <a:ext cx="168166" cy="5359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p:cNvCxnSpPr>
              <a:stCxn id="30" idx="0"/>
            </p:cNvCxnSpPr>
            <p:nvPr/>
          </p:nvCxnSpPr>
          <p:spPr>
            <a:xfrm>
              <a:off x="778278" y="5054613"/>
              <a:ext cx="2282058" cy="201875"/>
            </a:xfrm>
            <a:prstGeom prst="line">
              <a:avLst/>
            </a:prstGeom>
            <a:ln w="31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a:stCxn id="30" idx="4"/>
            </p:cNvCxnSpPr>
            <p:nvPr/>
          </p:nvCxnSpPr>
          <p:spPr>
            <a:xfrm flipV="1">
              <a:off x="778278" y="5792468"/>
              <a:ext cx="2282058" cy="186915"/>
            </a:xfrm>
            <a:prstGeom prst="line">
              <a:avLst/>
            </a:prstGeom>
            <a:ln w="31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4" name="Right Arrow 33"/>
            <p:cNvSpPr/>
            <p:nvPr/>
          </p:nvSpPr>
          <p:spPr>
            <a:xfrm>
              <a:off x="184402" y="5414029"/>
              <a:ext cx="336331" cy="231228"/>
            </a:xfrm>
            <a:prstGeom prst="rightArrow">
              <a:avLst/>
            </a:prstGeom>
            <a:solidFill>
              <a:schemeClr val="tx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766404" y="5078364"/>
              <a:ext cx="120389" cy="8906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p:cNvSpPr txBox="1"/>
            <p:nvPr/>
          </p:nvSpPr>
          <p:spPr>
            <a:xfrm>
              <a:off x="-18766" y="5127557"/>
              <a:ext cx="671979" cy="369332"/>
            </a:xfrm>
            <a:prstGeom prst="rect">
              <a:avLst/>
            </a:prstGeom>
            <a:noFill/>
          </p:spPr>
          <p:txBody>
            <a:bodyPr wrap="none" rtlCol="0">
              <a:spAutoFit/>
            </a:bodyPr>
            <a:lstStyle/>
            <a:p>
              <a:r>
                <a:rPr lang="en-US" dirty="0" smtClean="0"/>
                <a:t>Flow</a:t>
              </a:r>
              <a:endParaRPr lang="en-US" dirty="0"/>
            </a:p>
          </p:txBody>
        </p:sp>
        <p:sp>
          <p:nvSpPr>
            <p:cNvPr id="37" name="Oval 36"/>
            <p:cNvSpPr/>
            <p:nvPr/>
          </p:nvSpPr>
          <p:spPr>
            <a:xfrm>
              <a:off x="1544943" y="4073191"/>
              <a:ext cx="777240" cy="730375"/>
            </a:xfrm>
            <a:prstGeom prst="ellipse">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719749" y="5087695"/>
              <a:ext cx="914400" cy="868680"/>
            </a:xfrm>
            <a:prstGeom prst="ellipse">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TextBox 15"/>
          <p:cNvSpPr txBox="1"/>
          <p:nvPr/>
        </p:nvSpPr>
        <p:spPr>
          <a:xfrm>
            <a:off x="4404946" y="5813997"/>
            <a:ext cx="594202" cy="307777"/>
          </a:xfrm>
          <a:prstGeom prst="rect">
            <a:avLst/>
          </a:prstGeom>
          <a:solidFill>
            <a:schemeClr val="bg1"/>
          </a:solidFill>
        </p:spPr>
        <p:txBody>
          <a:bodyPr wrap="none" rtlCol="0">
            <a:spAutoFit/>
          </a:bodyPr>
          <a:lstStyle/>
          <a:p>
            <a:r>
              <a:rPr lang="en-GB" sz="1400" b="1" dirty="0" smtClean="0">
                <a:solidFill>
                  <a:schemeClr val="accent1"/>
                </a:solidFill>
              </a:rPr>
              <a:t>APVA</a:t>
            </a:r>
            <a:endParaRPr lang="en-GB" sz="1400" b="1" dirty="0">
              <a:solidFill>
                <a:schemeClr val="accent1"/>
              </a:solidFill>
            </a:endParaRPr>
          </a:p>
        </p:txBody>
      </p:sp>
      <p:sp>
        <p:nvSpPr>
          <p:cNvPr id="39" name="TextBox 38"/>
          <p:cNvSpPr txBox="1"/>
          <p:nvPr/>
        </p:nvSpPr>
        <p:spPr>
          <a:xfrm>
            <a:off x="5677925" y="5820999"/>
            <a:ext cx="594202" cy="307777"/>
          </a:xfrm>
          <a:prstGeom prst="rect">
            <a:avLst/>
          </a:prstGeom>
          <a:solidFill>
            <a:schemeClr val="bg1"/>
          </a:solidFill>
        </p:spPr>
        <p:txBody>
          <a:bodyPr wrap="none" rtlCol="0">
            <a:spAutoFit/>
          </a:bodyPr>
          <a:lstStyle/>
          <a:p>
            <a:r>
              <a:rPr lang="en-GB" sz="1400" b="1" dirty="0" smtClean="0">
                <a:solidFill>
                  <a:schemeClr val="accent1"/>
                </a:solidFill>
              </a:rPr>
              <a:t>APVA</a:t>
            </a:r>
            <a:endParaRPr lang="en-GB" sz="1400" b="1" dirty="0">
              <a:solidFill>
                <a:schemeClr val="accent1"/>
              </a:solidFill>
            </a:endParaRPr>
          </a:p>
        </p:txBody>
      </p:sp>
      <p:sp>
        <p:nvSpPr>
          <p:cNvPr id="40" name="TextBox 39"/>
          <p:cNvSpPr txBox="1"/>
          <p:nvPr/>
        </p:nvSpPr>
        <p:spPr>
          <a:xfrm>
            <a:off x="7005565" y="5820999"/>
            <a:ext cx="594202" cy="307777"/>
          </a:xfrm>
          <a:prstGeom prst="rect">
            <a:avLst/>
          </a:prstGeom>
          <a:solidFill>
            <a:schemeClr val="bg1"/>
          </a:solidFill>
        </p:spPr>
        <p:txBody>
          <a:bodyPr wrap="none" rtlCol="0">
            <a:spAutoFit/>
          </a:bodyPr>
          <a:lstStyle/>
          <a:p>
            <a:r>
              <a:rPr lang="en-GB" sz="1400" b="1" dirty="0" smtClean="0">
                <a:solidFill>
                  <a:schemeClr val="accent1"/>
                </a:solidFill>
              </a:rPr>
              <a:t>APVA</a:t>
            </a:r>
            <a:endParaRPr lang="en-GB" sz="1400" b="1" dirty="0">
              <a:solidFill>
                <a:schemeClr val="accent1"/>
              </a:solidFill>
            </a:endParaRPr>
          </a:p>
        </p:txBody>
      </p:sp>
      <p:sp>
        <p:nvSpPr>
          <p:cNvPr id="41" name="TextBox 40"/>
          <p:cNvSpPr txBox="1"/>
          <p:nvPr/>
        </p:nvSpPr>
        <p:spPr>
          <a:xfrm>
            <a:off x="6936895" y="6633753"/>
            <a:ext cx="1972463" cy="276999"/>
          </a:xfrm>
          <a:prstGeom prst="rect">
            <a:avLst/>
          </a:prstGeom>
          <a:noFill/>
        </p:spPr>
        <p:txBody>
          <a:bodyPr wrap="none" rtlCol="0">
            <a:spAutoFit/>
          </a:bodyPr>
          <a:lstStyle/>
          <a:p>
            <a:r>
              <a:rPr lang="en-GB" sz="1200" b="1" dirty="0" smtClean="0"/>
              <a:t>Bead Mechanical Properties</a:t>
            </a:r>
            <a:endParaRPr lang="en-GB" sz="1200" b="1" dirty="0"/>
          </a:p>
        </p:txBody>
      </p:sp>
    </p:spTree>
    <p:extLst>
      <p:ext uri="{BB962C8B-B14F-4D97-AF65-F5344CB8AC3E}">
        <p14:creationId xmlns:p14="http://schemas.microsoft.com/office/powerpoint/2010/main" val="24065857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sz="1800" dirty="0" smtClean="0"/>
              <a:t>Study published in JVIR</a:t>
            </a:r>
            <a:r>
              <a:rPr lang="en-US" sz="1800" baseline="30000" dirty="0"/>
              <a:t>7</a:t>
            </a:r>
            <a:r>
              <a:rPr lang="en-US" sz="1800" dirty="0" smtClean="0"/>
              <a:t> shows </a:t>
            </a:r>
            <a:r>
              <a:rPr lang="en-US" sz="1800" dirty="0" err="1" smtClean="0"/>
              <a:t>Embozene</a:t>
            </a:r>
            <a:r>
              <a:rPr lang="en-US" sz="1800" baseline="30000" dirty="0" err="1" smtClean="0"/>
              <a:t>TM</a:t>
            </a:r>
            <a:r>
              <a:rPr lang="en-US" sz="1800" dirty="0" smtClean="0"/>
              <a:t> </a:t>
            </a:r>
            <a:r>
              <a:rPr lang="en-US" sz="1800" dirty="0"/>
              <a:t>size does not influence </a:t>
            </a:r>
            <a:r>
              <a:rPr lang="en-US" sz="1800" dirty="0" err="1"/>
              <a:t>embolized</a:t>
            </a:r>
            <a:r>
              <a:rPr lang="en-US" sz="1800" dirty="0"/>
              <a:t> vessel </a:t>
            </a:r>
            <a:r>
              <a:rPr lang="en-US" sz="1800" dirty="0" smtClean="0"/>
              <a:t>size whereas </a:t>
            </a:r>
            <a:r>
              <a:rPr lang="en-US" sz="1800" dirty="0" err="1" smtClean="0"/>
              <a:t>Embosphere</a:t>
            </a:r>
            <a:r>
              <a:rPr lang="en-US" sz="1800" baseline="30000" dirty="0" err="1" smtClean="0"/>
              <a:t>TM</a:t>
            </a:r>
            <a:r>
              <a:rPr lang="en-US" sz="1800" baseline="30000" dirty="0" smtClean="0"/>
              <a:t> </a:t>
            </a:r>
            <a:r>
              <a:rPr lang="en-US" sz="1800" dirty="0" smtClean="0"/>
              <a:t>does (soft </a:t>
            </a:r>
            <a:r>
              <a:rPr lang="en-US" sz="1800" i="1" dirty="0" smtClean="0"/>
              <a:t>versus</a:t>
            </a:r>
            <a:r>
              <a:rPr lang="en-US" sz="1800" dirty="0" smtClean="0"/>
              <a:t> stiffer)</a:t>
            </a:r>
          </a:p>
          <a:p>
            <a:r>
              <a:rPr lang="en-US" sz="1800" dirty="0" smtClean="0"/>
              <a:t>Also demonstrates again that a </a:t>
            </a:r>
            <a:r>
              <a:rPr lang="en-US" sz="1800" dirty="0" smtClean="0">
                <a:solidFill>
                  <a:schemeClr val="tx1">
                    <a:lumMod val="50000"/>
                  </a:schemeClr>
                </a:solidFill>
              </a:rPr>
              <a:t>narrow size distribution offers no </a:t>
            </a:r>
            <a:r>
              <a:rPr lang="en-US" sz="1800" dirty="0" smtClean="0"/>
              <a:t>targeting advantage as it is dominated by mechanical property effects</a:t>
            </a:r>
          </a:p>
          <a:p>
            <a:r>
              <a:rPr lang="en-US" sz="1800" dirty="0"/>
              <a:t>“The deformation of </a:t>
            </a:r>
            <a:r>
              <a:rPr lang="en-US" sz="1800" dirty="0" err="1" smtClean="0"/>
              <a:t>Embozene</a:t>
            </a:r>
            <a:r>
              <a:rPr lang="en-GB" sz="1800" dirty="0" smtClean="0"/>
              <a:t>™</a:t>
            </a:r>
            <a:r>
              <a:rPr lang="en-US" sz="1800" dirty="0" smtClean="0"/>
              <a:t> </a:t>
            </a:r>
            <a:r>
              <a:rPr lang="en-US" sz="1800" dirty="0"/>
              <a:t>appears to determine the size of the vessels occluded as opposed to the </a:t>
            </a:r>
            <a:r>
              <a:rPr lang="en-US" sz="1800" dirty="0" err="1"/>
              <a:t>granulometric</a:t>
            </a:r>
            <a:r>
              <a:rPr lang="en-US" sz="1800" dirty="0"/>
              <a:t> particle size, which makes level of occlusion </a:t>
            </a:r>
            <a:r>
              <a:rPr lang="en-US" sz="1800" dirty="0" smtClean="0"/>
              <a:t>unpredictable”</a:t>
            </a:r>
            <a:r>
              <a:rPr lang="en-US" sz="1800" baseline="30000" dirty="0"/>
              <a:t>7</a:t>
            </a:r>
          </a:p>
          <a:p>
            <a:endParaRPr lang="en-US" sz="1800" dirty="0" smtClean="0"/>
          </a:p>
          <a:p>
            <a:endParaRPr lang="en-US" sz="1600" dirty="0" smtClean="0"/>
          </a:p>
          <a:p>
            <a:endParaRPr lang="en-US" sz="1600" dirty="0" smtClean="0"/>
          </a:p>
          <a:p>
            <a:endParaRPr lang="en-US" sz="1600" dirty="0"/>
          </a:p>
        </p:txBody>
      </p:sp>
      <p:sp>
        <p:nvSpPr>
          <p:cNvPr id="3" name="Slide Number Placeholder 2"/>
          <p:cNvSpPr>
            <a:spLocks noGrp="1"/>
          </p:cNvSpPr>
          <p:nvPr>
            <p:ph type="sldNum" sz="quarter" idx="12"/>
          </p:nvPr>
        </p:nvSpPr>
        <p:spPr/>
        <p:txBody>
          <a:bodyPr/>
          <a:lstStyle/>
          <a:p>
            <a:fld id="{F628EE5E-E4A0-1642-B494-1389012CA482}" type="slidenum">
              <a:rPr lang="en-GB" smtClean="0"/>
              <a:pPr/>
              <a:t>20</a:t>
            </a:fld>
            <a:endParaRPr lang="en-GB" dirty="0"/>
          </a:p>
        </p:txBody>
      </p:sp>
      <p:sp>
        <p:nvSpPr>
          <p:cNvPr id="2" name="Title 1"/>
          <p:cNvSpPr>
            <a:spLocks noGrp="1"/>
          </p:cNvSpPr>
          <p:nvPr>
            <p:ph type="title"/>
          </p:nvPr>
        </p:nvSpPr>
        <p:spPr/>
        <p:txBody>
          <a:bodyPr/>
          <a:lstStyle/>
          <a:p>
            <a:r>
              <a:rPr lang="en-US" dirty="0"/>
              <a:t>Differing Mechanical Properties Lead to Unpredictable Targeting</a:t>
            </a:r>
            <a:br>
              <a:rPr lang="en-US" dirty="0"/>
            </a:br>
            <a:endParaRPr lang="en-GB" dirty="0"/>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a:ext>
            </a:extLst>
          </a:blip>
          <a:srcRect b="15891"/>
          <a:stretch/>
        </p:blipFill>
        <p:spPr bwMode="auto">
          <a:xfrm>
            <a:off x="316959" y="3800047"/>
            <a:ext cx="6479989" cy="2861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1305861" y="4048505"/>
            <a:ext cx="1022783" cy="175888"/>
          </a:xfrm>
          <a:prstGeom prst="rect">
            <a:avLst/>
          </a:prstGeom>
          <a:noFill/>
          <a:ln w="254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Rectangle 9"/>
          <p:cNvSpPr/>
          <p:nvPr/>
        </p:nvSpPr>
        <p:spPr>
          <a:xfrm>
            <a:off x="4036712" y="4048505"/>
            <a:ext cx="1022783" cy="194608"/>
          </a:xfrm>
          <a:prstGeom prst="rect">
            <a:avLst/>
          </a:prstGeom>
          <a:noFill/>
          <a:ln w="254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Oval 10"/>
          <p:cNvSpPr/>
          <p:nvPr/>
        </p:nvSpPr>
        <p:spPr>
          <a:xfrm>
            <a:off x="6612198" y="4512279"/>
            <a:ext cx="168166" cy="5359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8367424" y="4512279"/>
            <a:ext cx="168166" cy="5359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6696281" y="4512279"/>
            <a:ext cx="1755226" cy="0"/>
          </a:xfrm>
          <a:prstGeom prst="line">
            <a:avLst/>
          </a:prstGeom>
          <a:ln w="31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6696281" y="5048259"/>
            <a:ext cx="1755226" cy="0"/>
          </a:xfrm>
          <a:prstGeom prst="line">
            <a:avLst/>
          </a:prstGeom>
          <a:ln w="31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7131925" y="4522789"/>
            <a:ext cx="773044" cy="535980"/>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chemeClr val="tx1"/>
                </a:solidFill>
              </a:rPr>
              <a:t>700</a:t>
            </a:r>
            <a:endParaRPr lang="en-US" sz="1600" b="1" dirty="0">
              <a:solidFill>
                <a:schemeClr val="tx1"/>
              </a:solidFill>
            </a:endParaRPr>
          </a:p>
        </p:txBody>
      </p:sp>
      <p:sp>
        <p:nvSpPr>
          <p:cNvPr id="16" name="Right Arrow 15"/>
          <p:cNvSpPr/>
          <p:nvPr/>
        </p:nvSpPr>
        <p:spPr>
          <a:xfrm>
            <a:off x="7946158" y="4685675"/>
            <a:ext cx="336331" cy="231228"/>
          </a:xfrm>
          <a:prstGeom prst="rightArrow">
            <a:avLst/>
          </a:prstGeom>
          <a:solidFill>
            <a:schemeClr val="accent2">
              <a:lumMod val="60000"/>
              <a:lumOff val="4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6696281" y="4533299"/>
            <a:ext cx="157653" cy="5115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ight Arrow 17"/>
          <p:cNvSpPr/>
          <p:nvPr/>
        </p:nvSpPr>
        <p:spPr>
          <a:xfrm rot="10800000">
            <a:off x="6742353" y="4675165"/>
            <a:ext cx="336331" cy="231228"/>
          </a:xfrm>
          <a:prstGeom prst="rightArrow">
            <a:avLst/>
          </a:prstGeom>
          <a:solidFill>
            <a:schemeClr val="accent2">
              <a:lumMod val="60000"/>
              <a:lumOff val="4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6612139" y="5333155"/>
            <a:ext cx="168166" cy="5359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8367365" y="5333155"/>
            <a:ext cx="168166" cy="53598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p:nvCxnSpPr>
        <p:spPr>
          <a:xfrm>
            <a:off x="6696222" y="5333155"/>
            <a:ext cx="1755226" cy="0"/>
          </a:xfrm>
          <a:prstGeom prst="line">
            <a:avLst/>
          </a:prstGeom>
          <a:ln w="31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6696222" y="5869135"/>
            <a:ext cx="1755226" cy="0"/>
          </a:xfrm>
          <a:prstGeom prst="line">
            <a:avLst/>
          </a:prstGeom>
          <a:ln w="317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3" name="Oval 22"/>
          <p:cNvSpPr/>
          <p:nvPr/>
        </p:nvSpPr>
        <p:spPr>
          <a:xfrm>
            <a:off x="7005459" y="5343665"/>
            <a:ext cx="994451" cy="535980"/>
          </a:xfrm>
          <a:prstGeom prst="ellipse">
            <a:avLst/>
          </a:prstGeom>
          <a:solidFill>
            <a:schemeClr val="accent5">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900</a:t>
            </a:r>
            <a:endParaRPr lang="en-US" b="1" dirty="0">
              <a:solidFill>
                <a:schemeClr val="tx1"/>
              </a:solidFill>
            </a:endParaRPr>
          </a:p>
        </p:txBody>
      </p:sp>
      <p:sp>
        <p:nvSpPr>
          <p:cNvPr id="24" name="Right Arrow 23"/>
          <p:cNvSpPr/>
          <p:nvPr/>
        </p:nvSpPr>
        <p:spPr>
          <a:xfrm>
            <a:off x="8064849" y="5506551"/>
            <a:ext cx="336331" cy="231228"/>
          </a:xfrm>
          <a:prstGeom prst="rightArrow">
            <a:avLst/>
          </a:prstGeom>
          <a:solidFill>
            <a:schemeClr val="accent2">
              <a:lumMod val="60000"/>
              <a:lumOff val="4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6696222" y="5354175"/>
            <a:ext cx="157653" cy="5115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ight Arrow 25"/>
          <p:cNvSpPr/>
          <p:nvPr/>
        </p:nvSpPr>
        <p:spPr>
          <a:xfrm rot="10800000">
            <a:off x="6611669" y="5484166"/>
            <a:ext cx="336331" cy="231228"/>
          </a:xfrm>
          <a:prstGeom prst="rightArrow">
            <a:avLst/>
          </a:prstGeom>
          <a:solidFill>
            <a:schemeClr val="accent2">
              <a:lumMod val="60000"/>
              <a:lumOff val="40000"/>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519527" y="4426551"/>
            <a:ext cx="511392" cy="1602326"/>
          </a:xfrm>
          <a:prstGeom prst="rect">
            <a:avLst/>
          </a:prstGeom>
          <a:noFill/>
          <a:ln w="25400">
            <a:solidFill>
              <a:srgbClr val="D6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Rectangle 26"/>
          <p:cNvSpPr/>
          <p:nvPr/>
        </p:nvSpPr>
        <p:spPr>
          <a:xfrm>
            <a:off x="5662529" y="4713436"/>
            <a:ext cx="511392" cy="807403"/>
          </a:xfrm>
          <a:prstGeom prst="rect">
            <a:avLst/>
          </a:prstGeom>
          <a:noFill/>
          <a:ln w="25400">
            <a:solidFill>
              <a:srgbClr val="D6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8" name="TextBox 27"/>
          <p:cNvSpPr txBox="1"/>
          <p:nvPr/>
        </p:nvSpPr>
        <p:spPr>
          <a:xfrm>
            <a:off x="6923247" y="6633753"/>
            <a:ext cx="1972463" cy="276999"/>
          </a:xfrm>
          <a:prstGeom prst="rect">
            <a:avLst/>
          </a:prstGeom>
          <a:noFill/>
        </p:spPr>
        <p:txBody>
          <a:bodyPr wrap="none" rtlCol="0">
            <a:spAutoFit/>
          </a:bodyPr>
          <a:lstStyle/>
          <a:p>
            <a:r>
              <a:rPr lang="en-GB" sz="1200" b="1" dirty="0" smtClean="0"/>
              <a:t>Bead Mechanical Properties</a:t>
            </a:r>
            <a:endParaRPr lang="en-GB" sz="1200" b="1" dirty="0"/>
          </a:p>
        </p:txBody>
      </p:sp>
      <p:sp>
        <p:nvSpPr>
          <p:cNvPr id="6" name="TextBox 5"/>
          <p:cNvSpPr txBox="1"/>
          <p:nvPr/>
        </p:nvSpPr>
        <p:spPr>
          <a:xfrm>
            <a:off x="388960" y="1165248"/>
            <a:ext cx="3272050" cy="246221"/>
          </a:xfrm>
          <a:prstGeom prst="rect">
            <a:avLst/>
          </a:prstGeom>
          <a:noFill/>
        </p:spPr>
        <p:txBody>
          <a:bodyPr wrap="none" rtlCol="0">
            <a:spAutoFit/>
          </a:bodyPr>
          <a:lstStyle/>
          <a:p>
            <a:r>
              <a:rPr lang="en-US" sz="1000" dirty="0"/>
              <a:t>[7] Verret et al., J </a:t>
            </a:r>
            <a:r>
              <a:rPr lang="en-US" sz="1000" dirty="0" err="1"/>
              <a:t>Vasc</a:t>
            </a:r>
            <a:r>
              <a:rPr lang="en-US" sz="1000" dirty="0"/>
              <a:t> </a:t>
            </a:r>
            <a:r>
              <a:rPr lang="en-US" sz="1000" dirty="0" err="1"/>
              <a:t>Interv</a:t>
            </a:r>
            <a:r>
              <a:rPr lang="en-US" sz="1000" dirty="0"/>
              <a:t> </a:t>
            </a:r>
            <a:r>
              <a:rPr lang="en-US" sz="1000" dirty="0" err="1"/>
              <a:t>Radiol</a:t>
            </a:r>
            <a:r>
              <a:rPr lang="en-US" sz="1000" dirty="0"/>
              <a:t>. 2011;22(2):220-8</a:t>
            </a:r>
          </a:p>
        </p:txBody>
      </p:sp>
    </p:spTree>
    <p:extLst>
      <p:ext uri="{BB962C8B-B14F-4D97-AF65-F5344CB8AC3E}">
        <p14:creationId xmlns:p14="http://schemas.microsoft.com/office/powerpoint/2010/main" val="18277886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Deformation of soft embolic particles can lead to redistribution of the product in the vessels over time – distal migration</a:t>
            </a:r>
          </a:p>
          <a:p>
            <a:r>
              <a:rPr lang="en-US" dirty="0" smtClean="0"/>
              <a:t>Important to wait and check embolization end-point when using more deformable products to account for migration effects</a:t>
            </a:r>
            <a:endParaRPr lang="en-US" dirty="0"/>
          </a:p>
        </p:txBody>
      </p:sp>
      <p:sp>
        <p:nvSpPr>
          <p:cNvPr id="3" name="Slide Number Placeholder 2"/>
          <p:cNvSpPr>
            <a:spLocks noGrp="1"/>
          </p:cNvSpPr>
          <p:nvPr>
            <p:ph type="sldNum" sz="quarter" idx="12"/>
          </p:nvPr>
        </p:nvSpPr>
        <p:spPr/>
        <p:txBody>
          <a:bodyPr/>
          <a:lstStyle/>
          <a:p>
            <a:fld id="{F628EE5E-E4A0-1642-B494-1389012CA482}" type="slidenum">
              <a:rPr lang="en-GB" smtClean="0"/>
              <a:pPr/>
              <a:t>21</a:t>
            </a:fld>
            <a:endParaRPr lang="en-GB" dirty="0"/>
          </a:p>
        </p:txBody>
      </p:sp>
      <p:sp>
        <p:nvSpPr>
          <p:cNvPr id="2" name="Title 1"/>
          <p:cNvSpPr>
            <a:spLocks noGrp="1"/>
          </p:cNvSpPr>
          <p:nvPr>
            <p:ph type="title"/>
          </p:nvPr>
        </p:nvSpPr>
        <p:spPr/>
        <p:txBody>
          <a:bodyPr/>
          <a:lstStyle/>
          <a:p>
            <a:r>
              <a:rPr lang="en-US" dirty="0"/>
              <a:t>Redistribution Phenomena</a:t>
            </a:r>
            <a:br>
              <a:rPr lang="en-US" dirty="0"/>
            </a:br>
            <a:endParaRPr lang="en-GB" dirty="0"/>
          </a:p>
        </p:txBody>
      </p:sp>
      <p:graphicFrame>
        <p:nvGraphicFramePr>
          <p:cNvPr id="6" name="Object 5"/>
          <p:cNvGraphicFramePr>
            <a:graphicFrameLocks noChangeAspect="1"/>
          </p:cNvGraphicFramePr>
          <p:nvPr>
            <p:extLst>
              <p:ext uri="{D42A27DB-BD31-4B8C-83A1-F6EECF244321}">
                <p14:modId xmlns:p14="http://schemas.microsoft.com/office/powerpoint/2010/main" val="830800571"/>
              </p:ext>
            </p:extLst>
          </p:nvPr>
        </p:nvGraphicFramePr>
        <p:xfrm>
          <a:off x="3173409" y="3614798"/>
          <a:ext cx="2802165" cy="2802165"/>
        </p:xfrm>
        <a:graphic>
          <a:graphicData uri="http://schemas.openxmlformats.org/presentationml/2006/ole">
            <mc:AlternateContent xmlns:mc="http://schemas.openxmlformats.org/markup-compatibility/2006">
              <mc:Choice xmlns:v="urn:schemas-microsoft-com:vml" Requires="v">
                <p:oleObj spid="_x0000_s3155" name="Image" r:id="rId4" imgW="6222222" imgH="6222222" progId="Photoshop.Image.6">
                  <p:embed/>
                </p:oleObj>
              </mc:Choice>
              <mc:Fallback>
                <p:oleObj name="Image" r:id="rId4" imgW="6222222" imgH="6222222" progId="Photoshop.Image.6">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3409" y="3614798"/>
                        <a:ext cx="2802165" cy="2802165"/>
                      </a:xfrm>
                      <a:prstGeom prst="rect">
                        <a:avLst/>
                      </a:prstGeom>
                      <a:noFill/>
                      <a:ln w="12700">
                        <a:solidFill>
                          <a:srgbClr val="FFFFFF"/>
                        </a:solidFill>
                        <a:miter lim="800000"/>
                        <a:headEnd/>
                        <a:tailEnd/>
                      </a:ln>
                      <a:effectLs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459023541"/>
              </p:ext>
            </p:extLst>
          </p:nvPr>
        </p:nvGraphicFramePr>
        <p:xfrm>
          <a:off x="277809" y="3614798"/>
          <a:ext cx="2802165" cy="2802165"/>
        </p:xfrm>
        <a:graphic>
          <a:graphicData uri="http://schemas.openxmlformats.org/presentationml/2006/ole">
            <mc:AlternateContent xmlns:mc="http://schemas.openxmlformats.org/markup-compatibility/2006">
              <mc:Choice xmlns:v="urn:schemas-microsoft-com:vml" Requires="v">
                <p:oleObj spid="_x0000_s3156" name="Image" r:id="rId6" imgW="6222222" imgH="6222222" progId="Photoshop.Image.6">
                  <p:embed/>
                </p:oleObj>
              </mc:Choice>
              <mc:Fallback>
                <p:oleObj name="Image" r:id="rId6" imgW="6222222" imgH="6222222" progId="Photoshop.Image.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809" y="3614798"/>
                        <a:ext cx="2802165" cy="2802165"/>
                      </a:xfrm>
                      <a:prstGeom prst="rect">
                        <a:avLst/>
                      </a:prstGeom>
                      <a:noFill/>
                      <a:ln w="12700">
                        <a:solidFill>
                          <a:srgbClr val="FFFFFF"/>
                        </a:solidFill>
                        <a:miter lim="800000"/>
                        <a:headEnd/>
                        <a:tailEnd/>
                      </a:ln>
                      <a:effectLs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169182196"/>
              </p:ext>
            </p:extLst>
          </p:nvPr>
        </p:nvGraphicFramePr>
        <p:xfrm>
          <a:off x="6070367" y="3614798"/>
          <a:ext cx="2802165" cy="2802165"/>
        </p:xfrm>
        <a:graphic>
          <a:graphicData uri="http://schemas.openxmlformats.org/presentationml/2006/ole">
            <mc:AlternateContent xmlns:mc="http://schemas.openxmlformats.org/markup-compatibility/2006">
              <mc:Choice xmlns:v="urn:schemas-microsoft-com:vml" Requires="v">
                <p:oleObj spid="_x0000_s3157" name="Image" r:id="rId8" imgW="6222222" imgH="6222222" progId="Photoshop.Image.6">
                  <p:embed/>
                </p:oleObj>
              </mc:Choice>
              <mc:Fallback>
                <p:oleObj name="Image" r:id="rId8" imgW="6222222" imgH="6222222" progId="Photoshop.Image.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70367" y="3614798"/>
                        <a:ext cx="2802165" cy="2802165"/>
                      </a:xfrm>
                      <a:prstGeom prst="rect">
                        <a:avLst/>
                      </a:prstGeom>
                      <a:noFill/>
                      <a:ln w="12700">
                        <a:solidFill>
                          <a:srgbClr val="FFFFFF"/>
                        </a:solidFill>
                        <a:miter lim="800000"/>
                        <a:headEnd/>
                        <a:tailEnd/>
                      </a:ln>
                      <a:effectLst/>
                      <a:extLst/>
                    </p:spPr>
                  </p:pic>
                </p:oleObj>
              </mc:Fallback>
            </mc:AlternateContent>
          </a:graphicData>
        </a:graphic>
      </p:graphicFrame>
      <p:sp>
        <p:nvSpPr>
          <p:cNvPr id="9" name="TextBox 8"/>
          <p:cNvSpPr txBox="1"/>
          <p:nvPr/>
        </p:nvSpPr>
        <p:spPr>
          <a:xfrm>
            <a:off x="728664" y="3245466"/>
            <a:ext cx="1915909" cy="369332"/>
          </a:xfrm>
          <a:prstGeom prst="rect">
            <a:avLst/>
          </a:prstGeom>
          <a:noFill/>
        </p:spPr>
        <p:txBody>
          <a:bodyPr wrap="none" rtlCol="0">
            <a:spAutoFit/>
          </a:bodyPr>
          <a:lstStyle/>
          <a:p>
            <a:r>
              <a:rPr lang="en-GB" dirty="0" smtClean="0"/>
              <a:t>Pre-embolization</a:t>
            </a:r>
            <a:endParaRPr lang="en-GB" dirty="0"/>
          </a:p>
        </p:txBody>
      </p:sp>
      <p:sp>
        <p:nvSpPr>
          <p:cNvPr id="10" name="TextBox 9"/>
          <p:cNvSpPr txBox="1"/>
          <p:nvPr/>
        </p:nvSpPr>
        <p:spPr>
          <a:xfrm>
            <a:off x="3571873" y="2965164"/>
            <a:ext cx="2018501" cy="646331"/>
          </a:xfrm>
          <a:prstGeom prst="rect">
            <a:avLst/>
          </a:prstGeom>
          <a:noFill/>
        </p:spPr>
        <p:txBody>
          <a:bodyPr wrap="none" rtlCol="0">
            <a:spAutoFit/>
          </a:bodyPr>
          <a:lstStyle/>
          <a:p>
            <a:pPr algn="ctr"/>
            <a:r>
              <a:rPr lang="en-GB" dirty="0" smtClean="0"/>
              <a:t>Immediate </a:t>
            </a:r>
          </a:p>
          <a:p>
            <a:pPr algn="ctr"/>
            <a:r>
              <a:rPr lang="en-GB" dirty="0" smtClean="0"/>
              <a:t>Post-embolization</a:t>
            </a:r>
            <a:endParaRPr lang="en-GB" dirty="0"/>
          </a:p>
        </p:txBody>
      </p:sp>
      <p:sp>
        <p:nvSpPr>
          <p:cNvPr id="11" name="TextBox 10"/>
          <p:cNvSpPr txBox="1"/>
          <p:nvPr/>
        </p:nvSpPr>
        <p:spPr>
          <a:xfrm>
            <a:off x="6421193" y="3016723"/>
            <a:ext cx="2018501" cy="646331"/>
          </a:xfrm>
          <a:prstGeom prst="rect">
            <a:avLst/>
          </a:prstGeom>
          <a:noFill/>
        </p:spPr>
        <p:txBody>
          <a:bodyPr wrap="none" rtlCol="0">
            <a:spAutoFit/>
          </a:bodyPr>
          <a:lstStyle/>
          <a:p>
            <a:pPr algn="ctr"/>
            <a:r>
              <a:rPr lang="en-GB" dirty="0" smtClean="0"/>
              <a:t>20 </a:t>
            </a:r>
            <a:r>
              <a:rPr lang="en-GB" dirty="0" err="1" smtClean="0"/>
              <a:t>mins</a:t>
            </a:r>
            <a:endParaRPr lang="en-GB" dirty="0" smtClean="0"/>
          </a:p>
          <a:p>
            <a:pPr algn="ctr"/>
            <a:r>
              <a:rPr lang="en-GB" dirty="0" smtClean="0"/>
              <a:t>Post-embolization</a:t>
            </a:r>
            <a:endParaRPr lang="en-GB" dirty="0"/>
          </a:p>
        </p:txBody>
      </p:sp>
      <p:sp>
        <p:nvSpPr>
          <p:cNvPr id="12" name="TextBox 11"/>
          <p:cNvSpPr txBox="1"/>
          <p:nvPr/>
        </p:nvSpPr>
        <p:spPr>
          <a:xfrm>
            <a:off x="6895951" y="6633753"/>
            <a:ext cx="1972463" cy="276999"/>
          </a:xfrm>
          <a:prstGeom prst="rect">
            <a:avLst/>
          </a:prstGeom>
          <a:noFill/>
        </p:spPr>
        <p:txBody>
          <a:bodyPr wrap="none" rtlCol="0">
            <a:spAutoFit/>
          </a:bodyPr>
          <a:lstStyle/>
          <a:p>
            <a:r>
              <a:rPr lang="en-GB" sz="1200" b="1" dirty="0" smtClean="0"/>
              <a:t>Bead Mechanical Properties</a:t>
            </a:r>
            <a:endParaRPr lang="en-GB" sz="1200" b="1" dirty="0"/>
          </a:p>
        </p:txBody>
      </p:sp>
      <p:sp>
        <p:nvSpPr>
          <p:cNvPr id="5" name="TextBox 4"/>
          <p:cNvSpPr txBox="1"/>
          <p:nvPr/>
        </p:nvSpPr>
        <p:spPr>
          <a:xfrm>
            <a:off x="168624" y="6428868"/>
            <a:ext cx="4552849" cy="338554"/>
          </a:xfrm>
          <a:prstGeom prst="rect">
            <a:avLst/>
          </a:prstGeom>
          <a:noFill/>
        </p:spPr>
        <p:txBody>
          <a:bodyPr wrap="none" rtlCol="0">
            <a:spAutoFit/>
          </a:bodyPr>
          <a:lstStyle/>
          <a:p>
            <a:r>
              <a:rPr lang="en-GB" sz="1600" dirty="0" smtClean="0"/>
              <a:t>(Images from sheep kidney </a:t>
            </a:r>
            <a:r>
              <a:rPr lang="en-GB" sz="1600" dirty="0" err="1" smtClean="0"/>
              <a:t>embolisation</a:t>
            </a:r>
            <a:r>
              <a:rPr lang="en-GB" sz="1600" dirty="0" smtClean="0"/>
              <a:t> model)</a:t>
            </a:r>
            <a:endParaRPr lang="en-GB" sz="1600" dirty="0"/>
          </a:p>
        </p:txBody>
      </p:sp>
    </p:spTree>
    <p:extLst>
      <p:ext uri="{BB962C8B-B14F-4D97-AF65-F5344CB8AC3E}">
        <p14:creationId xmlns:p14="http://schemas.microsoft.com/office/powerpoint/2010/main" val="4525112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Impact of Drug Loading for Drug Eluting Beads</a:t>
            </a:r>
            <a:endParaRPr lang="en-GB" dirty="0"/>
          </a:p>
        </p:txBody>
      </p:sp>
    </p:spTree>
    <p:extLst>
      <p:ext uri="{BB962C8B-B14F-4D97-AF65-F5344CB8AC3E}">
        <p14:creationId xmlns:p14="http://schemas.microsoft.com/office/powerpoint/2010/main" val="40702513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U:\Development\Andy Lewis\Papers\Papers2005\JVIR-1\Figure5.tif"/>
          <p:cNvPicPr>
            <a:picLocks noGrp="1" noChangeAspect="1" noChangeArrowheads="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402607" y="1801506"/>
            <a:ext cx="4741522" cy="264766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F628EE5E-E4A0-1642-B494-1389012CA482}" type="slidenum">
              <a:rPr lang="en-GB" smtClean="0"/>
              <a:pPr/>
              <a:t>23</a:t>
            </a:fld>
            <a:endParaRPr lang="en-GB" dirty="0"/>
          </a:p>
        </p:txBody>
      </p:sp>
      <p:sp>
        <p:nvSpPr>
          <p:cNvPr id="12" name="Title 11"/>
          <p:cNvSpPr>
            <a:spLocks noGrp="1"/>
          </p:cNvSpPr>
          <p:nvPr>
            <p:ph type="title"/>
          </p:nvPr>
        </p:nvSpPr>
        <p:spPr/>
        <p:txBody>
          <a:bodyPr/>
          <a:lstStyle/>
          <a:p>
            <a:r>
              <a:rPr lang="en-GB" dirty="0"/>
              <a:t>Effect of Drug Loading on </a:t>
            </a:r>
            <a:r>
              <a:rPr lang="en-GB" dirty="0" smtClean="0"/>
              <a:t>DC Bead™ Size</a:t>
            </a:r>
            <a:br>
              <a:rPr lang="en-GB" dirty="0" smtClean="0"/>
            </a:br>
            <a:r>
              <a:rPr lang="en-GB" dirty="0"/>
              <a:t/>
            </a:r>
            <a:br>
              <a:rPr lang="en-GB" dirty="0"/>
            </a:br>
            <a:endParaRPr lang="en-GB" dirty="0"/>
          </a:p>
        </p:txBody>
      </p:sp>
      <p:pic>
        <p:nvPicPr>
          <p:cNvPr id="6" name="Picture 3" descr="U:\Research\Drug delivery from Beads\Irinotecan\Publications &amp; Papers\Irinotecan Paper_Taylor et al 2006\Figure2.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2821" y="1672580"/>
            <a:ext cx="3382088" cy="278766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123405" y="5034100"/>
            <a:ext cx="6673622" cy="923330"/>
          </a:xfrm>
          <a:prstGeom prst="rect">
            <a:avLst/>
          </a:prstGeom>
          <a:noFill/>
        </p:spPr>
        <p:txBody>
          <a:bodyPr wrap="none" rtlCol="0">
            <a:spAutoFit/>
          </a:bodyPr>
          <a:lstStyle/>
          <a:p>
            <a:pPr algn="ctr"/>
            <a:r>
              <a:rPr lang="en-GB" dirty="0" smtClean="0">
                <a:solidFill>
                  <a:srgbClr val="C00000"/>
                </a:solidFill>
              </a:rPr>
              <a:t>&gt;[Drug] &lt; </a:t>
            </a:r>
            <a:r>
              <a:rPr lang="en-GB" dirty="0" err="1" smtClean="0">
                <a:solidFill>
                  <a:srgbClr val="C00000"/>
                </a:solidFill>
              </a:rPr>
              <a:t>Avg</a:t>
            </a:r>
            <a:r>
              <a:rPr lang="en-GB" dirty="0" smtClean="0">
                <a:solidFill>
                  <a:srgbClr val="C00000"/>
                </a:solidFill>
              </a:rPr>
              <a:t> Bead Size</a:t>
            </a:r>
          </a:p>
          <a:p>
            <a:pPr algn="ctr"/>
            <a:r>
              <a:rPr lang="en-GB" dirty="0" smtClean="0"/>
              <a:t>Absolute size change is greater for larger bead sizes</a:t>
            </a:r>
          </a:p>
          <a:p>
            <a:pPr algn="ctr"/>
            <a:r>
              <a:rPr lang="en-GB" dirty="0" smtClean="0"/>
              <a:t>Size decrease is between </a:t>
            </a:r>
            <a:r>
              <a:rPr lang="en-GB" dirty="0" smtClean="0">
                <a:solidFill>
                  <a:srgbClr val="C00000"/>
                </a:solidFill>
              </a:rPr>
              <a:t>20-30%</a:t>
            </a:r>
            <a:r>
              <a:rPr lang="en-GB" dirty="0" smtClean="0"/>
              <a:t> depending on drug and dose</a:t>
            </a:r>
            <a:endParaRPr lang="en-GB" dirty="0"/>
          </a:p>
        </p:txBody>
      </p:sp>
      <p:sp>
        <p:nvSpPr>
          <p:cNvPr id="8" name="TextBox 7"/>
          <p:cNvSpPr txBox="1"/>
          <p:nvPr/>
        </p:nvSpPr>
        <p:spPr>
          <a:xfrm>
            <a:off x="1544320" y="4460240"/>
            <a:ext cx="1629613" cy="369332"/>
          </a:xfrm>
          <a:prstGeom prst="rect">
            <a:avLst/>
          </a:prstGeom>
          <a:noFill/>
        </p:spPr>
        <p:txBody>
          <a:bodyPr wrap="none" rtlCol="0">
            <a:spAutoFit/>
          </a:bodyPr>
          <a:lstStyle/>
          <a:p>
            <a:r>
              <a:rPr lang="en-GB" dirty="0" smtClean="0"/>
              <a:t>Effect of [</a:t>
            </a:r>
            <a:r>
              <a:rPr lang="en-GB" dirty="0" err="1" smtClean="0"/>
              <a:t>Dox</a:t>
            </a:r>
            <a:r>
              <a:rPr lang="en-GB" dirty="0" smtClean="0"/>
              <a:t>]</a:t>
            </a:r>
            <a:endParaRPr lang="en-GB" dirty="0"/>
          </a:p>
        </p:txBody>
      </p:sp>
      <p:sp>
        <p:nvSpPr>
          <p:cNvPr id="9" name="TextBox 8"/>
          <p:cNvSpPr txBox="1"/>
          <p:nvPr/>
        </p:nvSpPr>
        <p:spPr>
          <a:xfrm>
            <a:off x="6277026" y="4460240"/>
            <a:ext cx="1411605" cy="369332"/>
          </a:xfrm>
          <a:prstGeom prst="rect">
            <a:avLst/>
          </a:prstGeom>
          <a:noFill/>
        </p:spPr>
        <p:txBody>
          <a:bodyPr wrap="none" rtlCol="0">
            <a:spAutoFit/>
          </a:bodyPr>
          <a:lstStyle/>
          <a:p>
            <a:r>
              <a:rPr lang="en-GB" dirty="0" smtClean="0"/>
              <a:t>Effect of [</a:t>
            </a:r>
            <a:r>
              <a:rPr lang="en-GB" dirty="0" err="1" smtClean="0"/>
              <a:t>Iri</a:t>
            </a:r>
            <a:r>
              <a:rPr lang="en-GB" dirty="0" smtClean="0"/>
              <a:t>]</a:t>
            </a:r>
            <a:endParaRPr lang="en-GB" dirty="0"/>
          </a:p>
        </p:txBody>
      </p:sp>
      <p:sp>
        <p:nvSpPr>
          <p:cNvPr id="13" name="Rectangle 12"/>
          <p:cNvSpPr/>
          <p:nvPr/>
        </p:nvSpPr>
        <p:spPr>
          <a:xfrm>
            <a:off x="45910" y="6391678"/>
            <a:ext cx="4572000" cy="461665"/>
          </a:xfrm>
          <a:prstGeom prst="rect">
            <a:avLst/>
          </a:prstGeom>
        </p:spPr>
        <p:txBody>
          <a:bodyPr>
            <a:spAutoFit/>
          </a:bodyPr>
          <a:lstStyle/>
          <a:p>
            <a:r>
              <a:rPr lang="en-US" sz="1200" dirty="0" smtClean="0"/>
              <a:t>[16] Gonzalez et al, </a:t>
            </a:r>
            <a:r>
              <a:rPr lang="en-US" sz="1200" dirty="0"/>
              <a:t>JMSM, </a:t>
            </a:r>
            <a:r>
              <a:rPr lang="en-US" sz="1200" dirty="0" smtClean="0"/>
              <a:t>2007,;18, 1691-9.</a:t>
            </a:r>
          </a:p>
          <a:p>
            <a:r>
              <a:rPr lang="en-US" sz="1200" dirty="0" smtClean="0"/>
              <a:t>[17] Taylor et al, </a:t>
            </a:r>
            <a:r>
              <a:rPr lang="en-US" sz="1200" dirty="0" err="1" smtClean="0"/>
              <a:t>Eur</a:t>
            </a:r>
            <a:r>
              <a:rPr lang="en-US" sz="1200" dirty="0" smtClean="0"/>
              <a:t> J Pharm, 2007; 30, 7-14.</a:t>
            </a:r>
            <a:endParaRPr lang="en-US" sz="1200" dirty="0"/>
          </a:p>
        </p:txBody>
      </p:sp>
      <p:sp>
        <p:nvSpPr>
          <p:cNvPr id="3" name="Rectangle 2"/>
          <p:cNvSpPr/>
          <p:nvPr/>
        </p:nvSpPr>
        <p:spPr>
          <a:xfrm>
            <a:off x="1023581" y="1806760"/>
            <a:ext cx="3826858" cy="2123796"/>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extLst>
      <p:ext uri="{BB962C8B-B14F-4D97-AF65-F5344CB8AC3E}">
        <p14:creationId xmlns:p14="http://schemas.microsoft.com/office/powerpoint/2010/main" val="30519004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Development\Andy Lewis\Papers\Papers2005\JVIR-1\Figure5b.tif"/>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72700" y="1809211"/>
            <a:ext cx="4144006" cy="284943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F628EE5E-E4A0-1642-B494-1389012CA482}" type="slidenum">
              <a:rPr lang="en-GB" smtClean="0"/>
              <a:pPr/>
              <a:t>24</a:t>
            </a:fld>
            <a:endParaRPr lang="en-GB" dirty="0"/>
          </a:p>
        </p:txBody>
      </p:sp>
      <p:sp>
        <p:nvSpPr>
          <p:cNvPr id="6" name="Title 5"/>
          <p:cNvSpPr>
            <a:spLocks noGrp="1"/>
          </p:cNvSpPr>
          <p:nvPr>
            <p:ph type="title"/>
          </p:nvPr>
        </p:nvSpPr>
        <p:spPr/>
        <p:txBody>
          <a:bodyPr/>
          <a:lstStyle/>
          <a:p>
            <a:r>
              <a:rPr lang="en-GB" dirty="0"/>
              <a:t>Compressibility of DC Bead</a:t>
            </a:r>
            <a:r>
              <a:rPr lang="en-GB" baseline="30000" dirty="0"/>
              <a:t>™</a:t>
            </a:r>
            <a:r>
              <a:rPr lang="en-GB" dirty="0"/>
              <a:t> Post Drug Loading</a:t>
            </a:r>
            <a:br>
              <a:rPr lang="en-GB" dirty="0"/>
            </a:br>
            <a:endParaRPr lang="en-GB" dirty="0"/>
          </a:p>
        </p:txBody>
      </p:sp>
      <p:sp>
        <p:nvSpPr>
          <p:cNvPr id="5" name="TextBox 4"/>
          <p:cNvSpPr txBox="1"/>
          <p:nvPr/>
        </p:nvSpPr>
        <p:spPr>
          <a:xfrm>
            <a:off x="472700" y="4797311"/>
            <a:ext cx="3937938" cy="369332"/>
          </a:xfrm>
          <a:prstGeom prst="rect">
            <a:avLst/>
          </a:prstGeom>
          <a:noFill/>
        </p:spPr>
        <p:txBody>
          <a:bodyPr wrap="none" rtlCol="0">
            <a:spAutoFit/>
          </a:bodyPr>
          <a:lstStyle/>
          <a:p>
            <a:r>
              <a:rPr lang="en-GB" dirty="0" smtClean="0"/>
              <a:t>Effect of [</a:t>
            </a:r>
            <a:r>
              <a:rPr lang="en-GB" dirty="0" err="1" smtClean="0"/>
              <a:t>Dox</a:t>
            </a:r>
            <a:r>
              <a:rPr lang="en-GB" dirty="0" smtClean="0"/>
              <a:t>] on EWC and modulus</a:t>
            </a:r>
            <a:endParaRPr lang="en-GB" dirty="0"/>
          </a:p>
        </p:txBody>
      </p:sp>
      <p:sp>
        <p:nvSpPr>
          <p:cNvPr id="15" name="TextBox 14"/>
          <p:cNvSpPr txBox="1"/>
          <p:nvPr/>
        </p:nvSpPr>
        <p:spPr>
          <a:xfrm>
            <a:off x="1767526" y="5859405"/>
            <a:ext cx="5316520" cy="369332"/>
          </a:xfrm>
          <a:prstGeom prst="rect">
            <a:avLst/>
          </a:prstGeom>
          <a:noFill/>
        </p:spPr>
        <p:txBody>
          <a:bodyPr wrap="none" rtlCol="0">
            <a:spAutoFit/>
          </a:bodyPr>
          <a:lstStyle/>
          <a:p>
            <a:r>
              <a:rPr lang="en-GB" dirty="0" smtClean="0">
                <a:solidFill>
                  <a:srgbClr val="C00000"/>
                </a:solidFill>
              </a:rPr>
              <a:t>&gt;[Drug] &gt; Modulus &gt; Force to compress (stiffness)</a:t>
            </a:r>
            <a:endParaRPr lang="en-GB" dirty="0">
              <a:solidFill>
                <a:srgbClr val="C00000"/>
              </a:solidFill>
            </a:endParaRPr>
          </a:p>
        </p:txBody>
      </p:sp>
      <p:pic>
        <p:nvPicPr>
          <p:cNvPr id="8" name="Picture 3" descr="U:\Research\Drug delivery from Beads\Irinotecan\Publications &amp; Papers\Irinotecan Paper_Taylor et al 2006\Figure3.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4624" y="1809211"/>
            <a:ext cx="3891294" cy="307385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346488" y="4794819"/>
            <a:ext cx="2668359" cy="369332"/>
          </a:xfrm>
          <a:prstGeom prst="rect">
            <a:avLst/>
          </a:prstGeom>
          <a:noFill/>
        </p:spPr>
        <p:txBody>
          <a:bodyPr wrap="none" rtlCol="0">
            <a:spAutoFit/>
          </a:bodyPr>
          <a:lstStyle/>
          <a:p>
            <a:r>
              <a:rPr lang="en-GB" dirty="0" smtClean="0"/>
              <a:t>Effect of [</a:t>
            </a:r>
            <a:r>
              <a:rPr lang="en-GB" dirty="0" err="1" smtClean="0"/>
              <a:t>Iri</a:t>
            </a:r>
            <a:r>
              <a:rPr lang="en-GB" dirty="0" smtClean="0"/>
              <a:t>] on modulus</a:t>
            </a:r>
            <a:endParaRPr lang="en-GB" dirty="0"/>
          </a:p>
        </p:txBody>
      </p:sp>
      <p:grpSp>
        <p:nvGrpSpPr>
          <p:cNvPr id="11" name="Group 10"/>
          <p:cNvGrpSpPr/>
          <p:nvPr/>
        </p:nvGrpSpPr>
        <p:grpSpPr>
          <a:xfrm>
            <a:off x="5269746" y="5160579"/>
            <a:ext cx="2961480" cy="307777"/>
            <a:chOff x="5588208" y="5174288"/>
            <a:chExt cx="2961480" cy="307777"/>
          </a:xfrm>
        </p:grpSpPr>
        <p:sp>
          <p:nvSpPr>
            <p:cNvPr id="12" name="Rectangle 11"/>
            <p:cNvSpPr/>
            <p:nvPr/>
          </p:nvSpPr>
          <p:spPr>
            <a:xfrm>
              <a:off x="5588208" y="5214928"/>
              <a:ext cx="213360" cy="20320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Rectangle 12"/>
            <p:cNvSpPr/>
            <p:nvPr/>
          </p:nvSpPr>
          <p:spPr>
            <a:xfrm>
              <a:off x="7189148" y="5225088"/>
              <a:ext cx="213360" cy="203200"/>
            </a:xfrm>
            <a:prstGeom prst="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TextBox 13"/>
            <p:cNvSpPr txBox="1"/>
            <p:nvPr/>
          </p:nvSpPr>
          <p:spPr>
            <a:xfrm>
              <a:off x="5801820" y="5174288"/>
              <a:ext cx="2747868" cy="307777"/>
            </a:xfrm>
            <a:prstGeom prst="rect">
              <a:avLst/>
            </a:prstGeom>
            <a:noFill/>
          </p:spPr>
          <p:txBody>
            <a:bodyPr wrap="none" rtlCol="0">
              <a:spAutoFit/>
            </a:bodyPr>
            <a:lstStyle/>
            <a:p>
              <a:r>
                <a:rPr lang="en-GB" sz="1400" dirty="0" smtClean="0"/>
                <a:t>900-1200 </a:t>
              </a:r>
              <a:r>
                <a:rPr lang="en-GB" sz="1400" dirty="0" smtClean="0">
                  <a:latin typeface="Symbol" pitchFamily="18" charset="2"/>
                </a:rPr>
                <a:t>m</a:t>
              </a:r>
              <a:r>
                <a:rPr lang="en-GB" sz="1400" dirty="0" smtClean="0"/>
                <a:t>m           700-900 </a:t>
              </a:r>
              <a:r>
                <a:rPr lang="en-GB" sz="1400" dirty="0" smtClean="0">
                  <a:latin typeface="Symbol" pitchFamily="18" charset="2"/>
                </a:rPr>
                <a:t>m</a:t>
              </a:r>
              <a:r>
                <a:rPr lang="en-GB" sz="1400" dirty="0" smtClean="0"/>
                <a:t>m</a:t>
              </a:r>
              <a:endParaRPr lang="en-GB" sz="1400" dirty="0"/>
            </a:p>
          </p:txBody>
        </p:sp>
      </p:grpSp>
      <p:sp>
        <p:nvSpPr>
          <p:cNvPr id="17" name="Rectangle 16"/>
          <p:cNvSpPr/>
          <p:nvPr/>
        </p:nvSpPr>
        <p:spPr>
          <a:xfrm>
            <a:off x="73126" y="6391678"/>
            <a:ext cx="4572000" cy="461665"/>
          </a:xfrm>
          <a:prstGeom prst="rect">
            <a:avLst/>
          </a:prstGeom>
        </p:spPr>
        <p:txBody>
          <a:bodyPr>
            <a:spAutoFit/>
          </a:bodyPr>
          <a:lstStyle/>
          <a:p>
            <a:r>
              <a:rPr lang="en-US" sz="1200" dirty="0" smtClean="0"/>
              <a:t>[16] Gonzalez et al, </a:t>
            </a:r>
            <a:r>
              <a:rPr lang="en-US" sz="1200" dirty="0"/>
              <a:t>JMSM, </a:t>
            </a:r>
            <a:r>
              <a:rPr lang="en-US" sz="1200" dirty="0" smtClean="0"/>
              <a:t>2007,;18, 1691-9.</a:t>
            </a:r>
          </a:p>
          <a:p>
            <a:r>
              <a:rPr lang="en-US" sz="1200" dirty="0" smtClean="0"/>
              <a:t>[17] Taylor et al, </a:t>
            </a:r>
            <a:r>
              <a:rPr lang="en-US" sz="1200" dirty="0" err="1" smtClean="0"/>
              <a:t>Eur</a:t>
            </a:r>
            <a:r>
              <a:rPr lang="en-US" sz="1200" dirty="0" smtClean="0"/>
              <a:t> J Pharm, 2007; 30, 7-14.</a:t>
            </a:r>
            <a:endParaRPr lang="en-US" sz="1200" dirty="0"/>
          </a:p>
        </p:txBody>
      </p:sp>
    </p:spTree>
    <p:extLst>
      <p:ext uri="{BB962C8B-B14F-4D97-AF65-F5344CB8AC3E}">
        <p14:creationId xmlns:p14="http://schemas.microsoft.com/office/powerpoint/2010/main" val="28590480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628EE5E-E4A0-1642-B494-1389012CA482}" type="slidenum">
              <a:rPr lang="en-GB" smtClean="0"/>
              <a:pPr/>
              <a:t>25</a:t>
            </a:fld>
            <a:endParaRPr lang="en-GB" dirty="0"/>
          </a:p>
        </p:txBody>
      </p:sp>
      <p:sp>
        <p:nvSpPr>
          <p:cNvPr id="8" name="Title 7"/>
          <p:cNvSpPr>
            <a:spLocks noGrp="1"/>
          </p:cNvSpPr>
          <p:nvPr>
            <p:ph type="title"/>
          </p:nvPr>
        </p:nvSpPr>
        <p:spPr/>
        <p:txBody>
          <a:bodyPr/>
          <a:lstStyle/>
          <a:p>
            <a:r>
              <a:rPr lang="en-GB" dirty="0" smtClean="0"/>
              <a:t>Effect of Drug Loading on Penetration Potential</a:t>
            </a:r>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0611" y="2130687"/>
            <a:ext cx="4106641" cy="3041836"/>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248" y="1840764"/>
            <a:ext cx="4790364" cy="3621682"/>
          </a:xfrm>
          <a:prstGeom prst="rect">
            <a:avLst/>
          </a:prstGeom>
        </p:spPr>
      </p:pic>
      <p:sp>
        <p:nvSpPr>
          <p:cNvPr id="10" name="Content Placeholder 9"/>
          <p:cNvSpPr txBox="1">
            <a:spLocks noGrp="1"/>
          </p:cNvSpPr>
          <p:nvPr>
            <p:ph idx="1"/>
          </p:nvPr>
        </p:nvSpPr>
        <p:spPr>
          <a:xfrm>
            <a:off x="469568" y="5606208"/>
            <a:ext cx="8204875" cy="718145"/>
          </a:xfrm>
          <a:prstGeom prst="rect">
            <a:avLst/>
          </a:prstGeom>
          <a:noFill/>
        </p:spPr>
        <p:txBody>
          <a:bodyPr wrap="none" rtlCol="0">
            <a:spAutoFit/>
          </a:bodyPr>
          <a:lstStyle/>
          <a:p>
            <a:pPr algn="ctr"/>
            <a:r>
              <a:rPr lang="en-GB" dirty="0" smtClean="0">
                <a:solidFill>
                  <a:srgbClr val="C00000"/>
                </a:solidFill>
              </a:rPr>
              <a:t>Penetration potential remains largely the same</a:t>
            </a:r>
          </a:p>
          <a:p>
            <a:pPr algn="ctr"/>
            <a:r>
              <a:rPr lang="en-GB" dirty="0" smtClean="0"/>
              <a:t>The decrease in average diameter is off-set by the increase in stiffness</a:t>
            </a:r>
            <a:endParaRPr lang="en-GB" dirty="0"/>
          </a:p>
        </p:txBody>
      </p:sp>
      <p:sp>
        <p:nvSpPr>
          <p:cNvPr id="11" name="Rectangle 10"/>
          <p:cNvSpPr/>
          <p:nvPr/>
        </p:nvSpPr>
        <p:spPr>
          <a:xfrm>
            <a:off x="0" y="6581001"/>
            <a:ext cx="4572000" cy="276999"/>
          </a:xfrm>
          <a:prstGeom prst="rect">
            <a:avLst/>
          </a:prstGeom>
        </p:spPr>
        <p:txBody>
          <a:bodyPr>
            <a:spAutoFit/>
          </a:bodyPr>
          <a:lstStyle/>
          <a:p>
            <a:r>
              <a:rPr lang="en-US" sz="1200" dirty="0"/>
              <a:t>[9] Lewis AL et al, JMSM, 2015,;27(1), 1-12.</a:t>
            </a:r>
          </a:p>
        </p:txBody>
      </p:sp>
    </p:spTree>
    <p:extLst>
      <p:ext uri="{BB962C8B-B14F-4D97-AF65-F5344CB8AC3E}">
        <p14:creationId xmlns:p14="http://schemas.microsoft.com/office/powerpoint/2010/main" val="10617581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tretch>
            <a:fillRect/>
          </a:stretch>
        </p:blipFill>
        <p:spPr bwMode="auto">
          <a:xfrm>
            <a:off x="2826975" y="2894724"/>
            <a:ext cx="6285702" cy="3892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608" y="3244206"/>
            <a:ext cx="2675491" cy="3186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163608" y="3014943"/>
            <a:ext cx="2606888" cy="3645169"/>
          </a:xfrm>
          <a:prstGeom prst="rect">
            <a:avLst/>
          </a:prstGeom>
          <a:solidFill>
            <a:srgbClr val="305391">
              <a:alpha val="2470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Content Placeholder 1"/>
          <p:cNvSpPr>
            <a:spLocks noGrp="1"/>
          </p:cNvSpPr>
          <p:nvPr>
            <p:ph idx="1"/>
          </p:nvPr>
        </p:nvSpPr>
        <p:spPr>
          <a:xfrm>
            <a:off x="457200" y="1634735"/>
            <a:ext cx="8686800" cy="4720027"/>
          </a:xfrm>
        </p:spPr>
        <p:txBody>
          <a:bodyPr/>
          <a:lstStyle/>
          <a:p>
            <a:r>
              <a:rPr lang="en-GB" dirty="0" smtClean="0"/>
              <a:t>DC Bead™ delivers drug in controlled manner</a:t>
            </a:r>
          </a:p>
          <a:p>
            <a:pPr lvl="1"/>
            <a:r>
              <a:rPr lang="en-GB" sz="1800" dirty="0" smtClean="0"/>
              <a:t>DC Bead™ loads drug through a unique sulfonate binding in contrast to the carboxylate binding with </a:t>
            </a:r>
            <a:r>
              <a:rPr lang="en-GB" sz="1800" dirty="0" err="1" smtClean="0"/>
              <a:t>HepaSphere</a:t>
            </a:r>
            <a:r>
              <a:rPr lang="en-GB" sz="1800" dirty="0" smtClean="0"/>
              <a:t>™ and Tandem™ beads, leading to significantly different elution profiles</a:t>
            </a:r>
            <a:endParaRPr lang="en-GB" sz="1800" baseline="30000" dirty="0" smtClean="0"/>
          </a:p>
        </p:txBody>
      </p:sp>
      <p:sp>
        <p:nvSpPr>
          <p:cNvPr id="3" name="Slide Number Placeholder 2"/>
          <p:cNvSpPr>
            <a:spLocks noGrp="1"/>
          </p:cNvSpPr>
          <p:nvPr>
            <p:ph type="sldNum" sz="quarter" idx="12"/>
          </p:nvPr>
        </p:nvSpPr>
        <p:spPr>
          <a:xfrm>
            <a:off x="8143600" y="6474478"/>
            <a:ext cx="543199" cy="180000"/>
          </a:xfrm>
        </p:spPr>
        <p:txBody>
          <a:bodyPr/>
          <a:lstStyle/>
          <a:p>
            <a:fld id="{8FCA870C-BE35-7D4F-A773-7E7FAFBE862C}" type="slidenum">
              <a:rPr lang="en-US" smtClean="0"/>
              <a:pPr/>
              <a:t>26</a:t>
            </a:fld>
            <a:endParaRPr lang="en-US" dirty="0"/>
          </a:p>
        </p:txBody>
      </p:sp>
      <p:sp>
        <p:nvSpPr>
          <p:cNvPr id="5" name="Title 4"/>
          <p:cNvSpPr>
            <a:spLocks noGrp="1"/>
          </p:cNvSpPr>
          <p:nvPr>
            <p:ph type="title"/>
          </p:nvPr>
        </p:nvSpPr>
        <p:spPr>
          <a:xfrm>
            <a:off x="450376" y="338138"/>
            <a:ext cx="7642225" cy="895350"/>
          </a:xfrm>
        </p:spPr>
        <p:txBody>
          <a:bodyPr/>
          <a:lstStyle/>
          <a:p>
            <a:pPr>
              <a:lnSpc>
                <a:spcPct val="100000"/>
              </a:lnSpc>
            </a:pPr>
            <a:r>
              <a:rPr lang="en-GB" dirty="0" smtClean="0"/>
              <a:t>Effect of Composition: Drug-polymer Interaction Should Be </a:t>
            </a:r>
            <a:r>
              <a:rPr lang="en-GB" dirty="0"/>
              <a:t>R</a:t>
            </a:r>
            <a:r>
              <a:rPr lang="en-GB" dirty="0" smtClean="0"/>
              <a:t>eversible</a:t>
            </a:r>
            <a:endParaRPr lang="en-GB" dirty="0"/>
          </a:p>
        </p:txBody>
      </p:sp>
      <p:sp>
        <p:nvSpPr>
          <p:cNvPr id="6" name="TextBox 5"/>
          <p:cNvSpPr txBox="1"/>
          <p:nvPr/>
        </p:nvSpPr>
        <p:spPr>
          <a:xfrm>
            <a:off x="935361" y="6403552"/>
            <a:ext cx="978153" cy="276999"/>
          </a:xfrm>
          <a:prstGeom prst="rect">
            <a:avLst/>
          </a:prstGeom>
          <a:noFill/>
        </p:spPr>
        <p:txBody>
          <a:bodyPr wrap="none" rtlCol="0">
            <a:spAutoFit/>
          </a:bodyPr>
          <a:lstStyle/>
          <a:p>
            <a:r>
              <a:rPr lang="en-GB" sz="1200" b="1" dirty="0" smtClean="0">
                <a:solidFill>
                  <a:srgbClr val="2B5391"/>
                </a:solidFill>
              </a:rPr>
              <a:t>DC Bead</a:t>
            </a:r>
            <a:r>
              <a:rPr lang="en-GB" sz="1200" dirty="0" smtClean="0"/>
              <a:t>™</a:t>
            </a:r>
            <a:endParaRPr lang="en-GB" sz="1200" b="1" baseline="30000" dirty="0">
              <a:solidFill>
                <a:srgbClr val="2B5391"/>
              </a:solidFill>
            </a:endParaRPr>
          </a:p>
        </p:txBody>
      </p:sp>
      <p:sp>
        <p:nvSpPr>
          <p:cNvPr id="12" name="TextBox 11"/>
          <p:cNvSpPr txBox="1"/>
          <p:nvPr/>
        </p:nvSpPr>
        <p:spPr>
          <a:xfrm>
            <a:off x="1742855" y="3580740"/>
            <a:ext cx="1083951" cy="276999"/>
          </a:xfrm>
          <a:prstGeom prst="rect">
            <a:avLst/>
          </a:prstGeom>
          <a:noFill/>
        </p:spPr>
        <p:txBody>
          <a:bodyPr wrap="none" rtlCol="0">
            <a:spAutoFit/>
          </a:bodyPr>
          <a:lstStyle/>
          <a:p>
            <a:r>
              <a:rPr lang="en-GB" sz="1200" b="1" dirty="0" smtClean="0">
                <a:solidFill>
                  <a:srgbClr val="2B5391"/>
                </a:solidFill>
              </a:rPr>
              <a:t>Doxorubicin</a:t>
            </a:r>
            <a:endParaRPr lang="en-GB" sz="1200" b="1" baseline="30000" dirty="0">
              <a:solidFill>
                <a:srgbClr val="2B5391"/>
              </a:solidFill>
            </a:endParaRPr>
          </a:p>
        </p:txBody>
      </p:sp>
    </p:spTree>
    <p:extLst>
      <p:ext uri="{BB962C8B-B14F-4D97-AF65-F5344CB8AC3E}">
        <p14:creationId xmlns:p14="http://schemas.microsoft.com/office/powerpoint/2010/main" val="34821202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p:nvPr/>
        </p:nvSpPr>
        <p:spPr>
          <a:xfrm>
            <a:off x="2529085" y="1750739"/>
            <a:ext cx="3213938" cy="3159083"/>
          </a:xfrm>
          <a:prstGeom prst="rect">
            <a:avLst/>
          </a:prstGeom>
          <a:solidFill>
            <a:schemeClr val="tx2">
              <a:alpha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9" name="Content Placeholder 1"/>
          <p:cNvSpPr>
            <a:spLocks noGrp="1"/>
          </p:cNvSpPr>
          <p:nvPr>
            <p:ph idx="1"/>
          </p:nvPr>
        </p:nvSpPr>
        <p:spPr>
          <a:xfrm>
            <a:off x="5867020" y="1651141"/>
            <a:ext cx="2928964" cy="4720027"/>
          </a:xfrm>
        </p:spPr>
        <p:txBody>
          <a:bodyPr/>
          <a:lstStyle/>
          <a:p>
            <a:pPr>
              <a:lnSpc>
                <a:spcPct val="100000"/>
              </a:lnSpc>
              <a:buClr>
                <a:schemeClr val="accent1"/>
              </a:buClr>
              <a:buFont typeface="Arial" panose="020B0604020202020204" pitchFamily="34" charset="0"/>
              <a:buChar char="•"/>
            </a:pPr>
            <a:r>
              <a:rPr lang="en-US" sz="1600" dirty="0"/>
              <a:t>Multiple carboxylic acid charged groups interact with doxorubicin by ionic interaction</a:t>
            </a:r>
          </a:p>
          <a:p>
            <a:pPr>
              <a:lnSpc>
                <a:spcPct val="100000"/>
              </a:lnSpc>
              <a:buClr>
                <a:schemeClr val="accent1"/>
              </a:buClr>
              <a:buFont typeface="Arial" panose="020B0604020202020204" pitchFamily="34" charset="0"/>
              <a:buChar char="•"/>
            </a:pPr>
            <a:r>
              <a:rPr lang="en-US" sz="1600" dirty="0"/>
              <a:t>Increased cross-link density is used to prevent microsphere shrinkage after drug loading</a:t>
            </a:r>
          </a:p>
          <a:p>
            <a:pPr>
              <a:lnSpc>
                <a:spcPct val="100000"/>
              </a:lnSpc>
              <a:buClr>
                <a:schemeClr val="accent1"/>
              </a:buClr>
              <a:buFont typeface="Arial" panose="020B0604020202020204" pitchFamily="34" charset="0"/>
              <a:buChar char="•"/>
            </a:pPr>
            <a:r>
              <a:rPr lang="en-US" sz="1600" dirty="0"/>
              <a:t>Very high drug/charge density means drug binds tightly </a:t>
            </a:r>
          </a:p>
          <a:p>
            <a:pPr>
              <a:lnSpc>
                <a:spcPct val="100000"/>
              </a:lnSpc>
              <a:buClr>
                <a:schemeClr val="accent1"/>
              </a:buClr>
              <a:buFont typeface="Arial" panose="020B0604020202020204" pitchFamily="34" charset="0"/>
              <a:buChar char="•"/>
            </a:pPr>
            <a:r>
              <a:rPr lang="en-US" sz="1600" dirty="0"/>
              <a:t>A high portion of drug seems to be irreversibly bound and is not released, even after forced extraction conditions</a:t>
            </a:r>
          </a:p>
          <a:p>
            <a:endParaRPr lang="en-GB" sz="1400" dirty="0"/>
          </a:p>
        </p:txBody>
      </p:sp>
      <p:sp>
        <p:nvSpPr>
          <p:cNvPr id="4" name="Title 3"/>
          <p:cNvSpPr>
            <a:spLocks noGrp="1"/>
          </p:cNvSpPr>
          <p:nvPr>
            <p:ph type="title"/>
          </p:nvPr>
        </p:nvSpPr>
        <p:spPr/>
        <p:txBody>
          <a:bodyPr/>
          <a:lstStyle/>
          <a:p>
            <a:r>
              <a:rPr lang="en-GB" sz="2400" b="1" dirty="0" smtClean="0"/>
              <a:t>Effect of Composition: Incomplete Doxorubicin Elution with Carboxylate-based Binding Systems</a:t>
            </a:r>
            <a:endParaRPr lang="en-GB" sz="2400" baseline="30000" dirty="0"/>
          </a:p>
        </p:txBody>
      </p:sp>
      <p:sp>
        <p:nvSpPr>
          <p:cNvPr id="8" name="Oval 175"/>
          <p:cNvSpPr>
            <a:spLocks noChangeArrowheads="1"/>
          </p:cNvSpPr>
          <p:nvPr/>
        </p:nvSpPr>
        <p:spPr bwMode="auto">
          <a:xfrm>
            <a:off x="391773" y="3109487"/>
            <a:ext cx="1485035" cy="1440277"/>
          </a:xfrm>
          <a:prstGeom prst="ellipse">
            <a:avLst/>
          </a:prstGeom>
          <a:solidFill>
            <a:schemeClr val="accent6">
              <a:lumMod val="40000"/>
              <a:lumOff val="60000"/>
              <a:alpha val="48000"/>
            </a:schemeClr>
          </a:solidFill>
          <a:ln w="9525" cap="flat" cmpd="sng">
            <a:noFill/>
            <a:prstDash val="solid"/>
            <a:round/>
            <a:headEnd/>
            <a:tailEnd/>
          </a:ln>
        </p:spPr>
        <p:txBody>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9" name="Oval 175"/>
          <p:cNvSpPr>
            <a:spLocks noChangeArrowheads="1"/>
          </p:cNvSpPr>
          <p:nvPr/>
        </p:nvSpPr>
        <p:spPr bwMode="auto">
          <a:xfrm>
            <a:off x="423986" y="3130369"/>
            <a:ext cx="1426800" cy="1393373"/>
          </a:xfrm>
          <a:prstGeom prst="ellipse">
            <a:avLst/>
          </a:prstGeom>
          <a:gradFill>
            <a:gsLst>
              <a:gs pos="16000">
                <a:srgbClr val="E7D2B3">
                  <a:alpha val="33000"/>
                </a:srgbClr>
              </a:gs>
              <a:gs pos="52000">
                <a:srgbClr val="E7D2B3">
                  <a:alpha val="63000"/>
                </a:srgbClr>
              </a:gs>
              <a:gs pos="92000">
                <a:srgbClr val="E7D2B3"/>
              </a:gs>
            </a:gsLst>
            <a:path path="circle">
              <a:fillToRect l="50000" t="50000" r="50000" b="50000"/>
            </a:path>
          </a:gradFill>
          <a:ln w="9525" cap="flat" cmpd="sng">
            <a:noFill/>
            <a:prstDash val="solid"/>
            <a:round/>
            <a:headEnd/>
            <a:tailEnd/>
          </a:ln>
        </p:spPr>
        <p:txBody>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0" name="Text Box 504"/>
          <p:cNvSpPr txBox="1">
            <a:spLocks noChangeArrowheads="1"/>
          </p:cNvSpPr>
          <p:nvPr/>
        </p:nvSpPr>
        <p:spPr bwMode="auto">
          <a:xfrm>
            <a:off x="531298" y="3613492"/>
            <a:ext cx="12186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200" b="0" i="0" u="none" strike="noStrike" kern="0" cap="none" spc="0" normalizeH="0" baseline="0" noProof="0" dirty="0" smtClean="0">
                <a:ln>
                  <a:noFill/>
                </a:ln>
                <a:solidFill>
                  <a:srgbClr val="000000"/>
                </a:solidFill>
                <a:effectLst/>
                <a:uLnTx/>
                <a:uFillTx/>
                <a:latin typeface="Arial" pitchFamily="34" charset="0"/>
              </a:rPr>
              <a:t>PTFEP Coated</a:t>
            </a:r>
            <a:endParaRPr lang="en-GB" sz="1200" kern="0" dirty="0">
              <a:solidFill>
                <a:srgbClr val="000000"/>
              </a:solidFill>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200" b="0" i="0" u="none" strike="noStrike" kern="0" cap="none" spc="0" normalizeH="0" noProof="0" dirty="0" smtClean="0">
                <a:ln>
                  <a:noFill/>
                </a:ln>
                <a:solidFill>
                  <a:srgbClr val="000000"/>
                </a:solidFill>
                <a:effectLst/>
                <a:uLnTx/>
                <a:uFillTx/>
                <a:latin typeface="Arial" pitchFamily="34" charset="0"/>
              </a:rPr>
              <a:t>PMAA </a:t>
            </a:r>
            <a:r>
              <a:rPr lang="en-GB" sz="1200" kern="0" baseline="0" dirty="0" smtClean="0">
                <a:solidFill>
                  <a:srgbClr val="000000"/>
                </a:solidFill>
              </a:rPr>
              <a:t>Bead</a:t>
            </a:r>
            <a:endParaRPr kumimoji="0" lang="en-GB" sz="1200" b="0" i="0" u="none" strike="noStrike" kern="0" cap="none" spc="0" normalizeH="0" baseline="0" noProof="0" dirty="0">
              <a:ln>
                <a:noFill/>
              </a:ln>
              <a:solidFill>
                <a:srgbClr val="000000"/>
              </a:solidFill>
              <a:effectLst/>
              <a:uLnTx/>
              <a:uFillTx/>
              <a:latin typeface="Arial" pitchFamily="34" charset="0"/>
            </a:endParaRPr>
          </a:p>
        </p:txBody>
      </p:sp>
      <p:pic>
        <p:nvPicPr>
          <p:cNvPr id="11" name="Picture 2" descr="http://patentscope.wipo.int/search/docservice_image/WO@@@US2007082659@@@id00000001676434@@@8154894@@@imgf000049_0001.gif"/>
          <p:cNvPicPr>
            <a:picLocks noChangeAspect="1" noChangeArrowheads="1"/>
          </p:cNvPicPr>
          <p:nvPr/>
        </p:nvPicPr>
        <p:blipFill rotWithShape="1">
          <a:blip r:embed="rId4">
            <a:extLst>
              <a:ext uri="{28A0092B-C50C-407E-A947-70E740481C1C}">
                <a14:useLocalDpi xmlns:a14="http://schemas.microsoft.com/office/drawing/2010/main" val="0"/>
              </a:ext>
            </a:extLst>
          </a:blip>
          <a:srcRect r="21765"/>
          <a:stretch/>
        </p:blipFill>
        <p:spPr bwMode="auto">
          <a:xfrm>
            <a:off x="196226" y="5571488"/>
            <a:ext cx="1876127" cy="69049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59265" y="5109495"/>
            <a:ext cx="1350049" cy="415498"/>
          </a:xfrm>
          <a:prstGeom prst="rect">
            <a:avLst/>
          </a:prstGeom>
          <a:noFill/>
        </p:spPr>
        <p:txBody>
          <a:bodyPr wrap="none" rtlCol="0">
            <a:spAutoFit/>
          </a:bodyPr>
          <a:lstStyle/>
          <a:p>
            <a:pPr algn="ctr"/>
            <a:r>
              <a:rPr lang="en-GB" sz="1050" dirty="0" smtClean="0"/>
              <a:t>Poly(</a:t>
            </a:r>
            <a:r>
              <a:rPr lang="en-GB" sz="1050" dirty="0" err="1" smtClean="0"/>
              <a:t>phosphazene</a:t>
            </a:r>
            <a:r>
              <a:rPr lang="en-GB" sz="1050" dirty="0" smtClean="0"/>
              <a:t>)</a:t>
            </a:r>
          </a:p>
          <a:p>
            <a:pPr algn="ctr"/>
            <a:r>
              <a:rPr lang="en-GB" sz="1050" dirty="0" smtClean="0"/>
              <a:t>Coating (PTFEP)</a:t>
            </a:r>
            <a:endParaRPr lang="en-GB" sz="1050" dirty="0"/>
          </a:p>
        </p:txBody>
      </p:sp>
      <p:pic>
        <p:nvPicPr>
          <p:cNvPr id="13"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966" t="21696" r="-966" b="-1248"/>
          <a:stretch/>
        </p:blipFill>
        <p:spPr bwMode="auto">
          <a:xfrm>
            <a:off x="1855871" y="2724968"/>
            <a:ext cx="673214" cy="677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a:off x="1726585" y="2668190"/>
            <a:ext cx="391454" cy="261610"/>
          </a:xfrm>
          <a:prstGeom prst="rect">
            <a:avLst/>
          </a:prstGeom>
          <a:noFill/>
        </p:spPr>
        <p:txBody>
          <a:bodyPr wrap="none" rtlCol="0">
            <a:spAutoFit/>
          </a:bodyPr>
          <a:lstStyle/>
          <a:p>
            <a:r>
              <a:rPr lang="en-GB" sz="1050" dirty="0" smtClean="0"/>
              <a:t>K</a:t>
            </a:r>
            <a:r>
              <a:rPr lang="en-GB" sz="1050" baseline="30000" dirty="0" smtClean="0"/>
              <a:t>+ -</a:t>
            </a:r>
            <a:endParaRPr lang="en-GB" sz="1050" baseline="30000" dirty="0"/>
          </a:p>
        </p:txBody>
      </p:sp>
      <p:cxnSp>
        <p:nvCxnSpPr>
          <p:cNvPr id="16" name="Straight Arrow Connector 15"/>
          <p:cNvCxnSpPr/>
          <p:nvPr/>
        </p:nvCxnSpPr>
        <p:spPr>
          <a:xfrm flipH="1">
            <a:off x="1254414" y="3242405"/>
            <a:ext cx="626933" cy="286719"/>
          </a:xfrm>
          <a:prstGeom prst="straightConnector1">
            <a:avLst/>
          </a:prstGeom>
          <a:ln w="3175" cap="flat" cmpd="sng" algn="ctr">
            <a:solidFill>
              <a:schemeClr val="tx1"/>
            </a:solidFill>
            <a:prstDash val="solid"/>
            <a:round/>
            <a:headEnd type="none" w="med" len="med"/>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1102498" y="4549765"/>
            <a:ext cx="0" cy="540859"/>
          </a:xfrm>
          <a:prstGeom prst="straightConnector1">
            <a:avLst/>
          </a:prstGeom>
          <a:ln w="3175" cap="flat" cmpd="sng" algn="ctr">
            <a:solidFill>
              <a:schemeClr val="tx1"/>
            </a:solidFill>
            <a:prstDash val="solid"/>
            <a:round/>
            <a:headEnd type="none" w="med" len="med"/>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2529085" y="3035824"/>
            <a:ext cx="832653" cy="12309"/>
          </a:xfrm>
          <a:prstGeom prst="straightConnector1">
            <a:avLst/>
          </a:prstGeom>
          <a:ln w="3175" cap="flat" cmpd="sng" algn="ctr">
            <a:solidFill>
              <a:schemeClr val="tx1"/>
            </a:solidFill>
            <a:prstDash val="solid"/>
            <a:round/>
            <a:headEnd type="none" w="med" len="med"/>
            <a:tailEnd type="arrow"/>
          </a:ln>
          <a:effectLst/>
        </p:spPr>
        <p:style>
          <a:lnRef idx="2">
            <a:schemeClr val="accent1"/>
          </a:lnRef>
          <a:fillRef idx="0">
            <a:schemeClr val="accent1"/>
          </a:fillRef>
          <a:effectRef idx="1">
            <a:schemeClr val="accent1"/>
          </a:effectRef>
          <a:fontRef idx="minor">
            <a:schemeClr val="tx1"/>
          </a:fontRef>
        </p:style>
      </p:cxnSp>
      <p:sp>
        <p:nvSpPr>
          <p:cNvPr id="22" name="Text Box 504"/>
          <p:cNvSpPr txBox="1">
            <a:spLocks noChangeArrowheads="1"/>
          </p:cNvSpPr>
          <p:nvPr/>
        </p:nvSpPr>
        <p:spPr bwMode="auto">
          <a:xfrm>
            <a:off x="604477" y="2401802"/>
            <a:ext cx="10358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200" b="0" i="0" u="none" strike="noStrike" kern="0" cap="none" spc="0" normalizeH="0" baseline="0" noProof="0" dirty="0" smtClean="0">
                <a:ln>
                  <a:noFill/>
                </a:ln>
                <a:solidFill>
                  <a:srgbClr val="000000"/>
                </a:solidFill>
                <a:effectLst/>
                <a:uLnTx/>
                <a:uFillTx/>
                <a:latin typeface="Arial" pitchFamily="34" charset="0"/>
              </a:rPr>
              <a:t>Cross-linked</a:t>
            </a:r>
            <a:endParaRPr lang="en-GB" sz="1200" kern="0" dirty="0">
              <a:solidFill>
                <a:srgbClr val="000000"/>
              </a:solidFill>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200" b="0" i="0" u="none" strike="noStrike" kern="0" cap="none" spc="0" normalizeH="0" baseline="0" noProof="0" dirty="0" smtClean="0">
                <a:ln>
                  <a:noFill/>
                </a:ln>
                <a:solidFill>
                  <a:srgbClr val="000000"/>
                </a:solidFill>
                <a:effectLst/>
                <a:uLnTx/>
                <a:uFillTx/>
                <a:latin typeface="Arial" pitchFamily="34" charset="0"/>
              </a:rPr>
              <a:t>PMAA Bead</a:t>
            </a:r>
          </a:p>
          <a:p>
            <a:pPr marL="0" marR="0" lvl="0" indent="0" algn="ctr" defTabSz="914400" eaLnBrk="0" fontAlgn="base" latinLnBrk="0" hangingPunct="0">
              <a:lnSpc>
                <a:spcPct val="100000"/>
              </a:lnSpc>
              <a:spcBef>
                <a:spcPct val="0"/>
              </a:spcBef>
              <a:spcAft>
                <a:spcPct val="0"/>
              </a:spcAft>
              <a:buClrTx/>
              <a:buSzTx/>
              <a:buFontTx/>
              <a:buNone/>
              <a:tabLst/>
              <a:defRPr/>
            </a:pPr>
            <a:r>
              <a:rPr lang="en-GB" sz="1200" i="1" kern="0" dirty="0" smtClean="0">
                <a:solidFill>
                  <a:srgbClr val="000000"/>
                </a:solidFill>
              </a:rPr>
              <a:t>(Hydrophilic)</a:t>
            </a:r>
            <a:endParaRPr kumimoji="0" lang="en-GB" sz="1200" b="0" i="1" u="none" strike="noStrike" kern="0" cap="none" spc="0" normalizeH="0" baseline="0" noProof="0" dirty="0">
              <a:ln>
                <a:noFill/>
              </a:ln>
              <a:solidFill>
                <a:srgbClr val="000000"/>
              </a:solidFill>
              <a:effectLst/>
              <a:uLnTx/>
              <a:uFillTx/>
            </a:endParaRPr>
          </a:p>
        </p:txBody>
      </p:sp>
      <p:cxnSp>
        <p:nvCxnSpPr>
          <p:cNvPr id="34" name="Straight Connector 33"/>
          <p:cNvCxnSpPr/>
          <p:nvPr/>
        </p:nvCxnSpPr>
        <p:spPr>
          <a:xfrm>
            <a:off x="4198647" y="3402939"/>
            <a:ext cx="162732" cy="339332"/>
          </a:xfrm>
          <a:prstGeom prst="line">
            <a:avLst/>
          </a:prstGeom>
          <a:ln w="12700" cap="flat" cmpd="sng" algn="ctr">
            <a:solidFill>
              <a:srgbClr val="FF0000"/>
            </a:solidFill>
            <a:prstDash val="sys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3" name="Oval 175"/>
          <p:cNvSpPr>
            <a:spLocks noChangeArrowheads="1"/>
          </p:cNvSpPr>
          <p:nvPr/>
        </p:nvSpPr>
        <p:spPr bwMode="auto">
          <a:xfrm>
            <a:off x="1404639" y="3770365"/>
            <a:ext cx="1426800" cy="1393373"/>
          </a:xfrm>
          <a:prstGeom prst="ellipse">
            <a:avLst/>
          </a:prstGeom>
          <a:gradFill>
            <a:gsLst>
              <a:gs pos="1250">
                <a:srgbClr val="FD6E63">
                  <a:alpha val="62745"/>
                </a:srgbClr>
              </a:gs>
              <a:gs pos="52000">
                <a:srgbClr val="FF0000"/>
              </a:gs>
              <a:gs pos="92000">
                <a:srgbClr val="FF0000"/>
              </a:gs>
            </a:gsLst>
            <a:path path="circle">
              <a:fillToRect l="50000" t="50000" r="50000" b="50000"/>
            </a:path>
          </a:gradFill>
          <a:ln w="9525" cap="flat" cmpd="sng">
            <a:noFill/>
            <a:prstDash val="solid"/>
            <a:round/>
            <a:headEnd/>
            <a:tailEnd/>
          </a:ln>
        </p:spPr>
        <p:txBody>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44" name="Text Box 504"/>
          <p:cNvSpPr txBox="1">
            <a:spLocks noChangeArrowheads="1"/>
          </p:cNvSpPr>
          <p:nvPr/>
        </p:nvSpPr>
        <p:spPr bwMode="auto">
          <a:xfrm>
            <a:off x="1657716" y="4236218"/>
            <a:ext cx="10695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200" b="0" i="0" u="none" strike="noStrike" kern="0" cap="none" spc="0" normalizeH="0" baseline="0" noProof="0" dirty="0" smtClean="0">
                <a:ln>
                  <a:noFill/>
                </a:ln>
                <a:solidFill>
                  <a:srgbClr val="000000"/>
                </a:solidFill>
                <a:effectLst/>
                <a:uLnTx/>
                <a:uFillTx/>
                <a:latin typeface="Arial" pitchFamily="34" charset="0"/>
              </a:rPr>
              <a:t>Drug Loaded</a:t>
            </a:r>
            <a:endParaRPr lang="en-GB" sz="1200" kern="0" dirty="0">
              <a:solidFill>
                <a:srgbClr val="000000"/>
              </a:solidFill>
            </a:endParaRPr>
          </a:p>
          <a:p>
            <a:pPr marL="0" marR="0" lvl="0" indent="0" algn="ctr" defTabSz="914400" eaLnBrk="0" fontAlgn="base" latinLnBrk="0" hangingPunct="0">
              <a:lnSpc>
                <a:spcPct val="100000"/>
              </a:lnSpc>
              <a:spcBef>
                <a:spcPct val="0"/>
              </a:spcBef>
              <a:spcAft>
                <a:spcPct val="0"/>
              </a:spcAft>
              <a:buClrTx/>
              <a:buSzTx/>
              <a:buFontTx/>
              <a:buNone/>
              <a:tabLst/>
              <a:defRPr/>
            </a:pPr>
            <a:r>
              <a:rPr kumimoji="0" lang="en-GB" sz="1200" b="0" i="0" u="none" strike="noStrike" kern="0" cap="none" spc="0" normalizeH="0" noProof="0" dirty="0" smtClean="0">
                <a:ln>
                  <a:noFill/>
                </a:ln>
                <a:solidFill>
                  <a:srgbClr val="000000"/>
                </a:solidFill>
                <a:effectLst/>
                <a:uLnTx/>
                <a:uFillTx/>
                <a:latin typeface="Arial" pitchFamily="34" charset="0"/>
              </a:rPr>
              <a:t>PMAA </a:t>
            </a:r>
            <a:r>
              <a:rPr lang="en-GB" sz="1200" kern="0" baseline="0" dirty="0" smtClean="0">
                <a:solidFill>
                  <a:srgbClr val="000000"/>
                </a:solidFill>
              </a:rPr>
              <a:t>Bead</a:t>
            </a:r>
            <a:endParaRPr kumimoji="0" lang="en-GB" sz="1200" b="0" i="0" u="none" strike="noStrike" kern="0" cap="none" spc="0" normalizeH="0" baseline="0" noProof="0" dirty="0">
              <a:ln>
                <a:noFill/>
              </a:ln>
              <a:solidFill>
                <a:srgbClr val="000000"/>
              </a:solidFill>
              <a:effectLst/>
              <a:uLnTx/>
              <a:uFillTx/>
              <a:latin typeface="Arial" pitchFamily="34" charset="0"/>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3325495975"/>
              </p:ext>
            </p:extLst>
          </p:nvPr>
        </p:nvGraphicFramePr>
        <p:xfrm>
          <a:off x="2352431" y="1859026"/>
          <a:ext cx="3390592" cy="2730087"/>
        </p:xfrm>
        <a:graphic>
          <a:graphicData uri="http://schemas.openxmlformats.org/presentationml/2006/ole">
            <mc:AlternateContent xmlns:mc="http://schemas.openxmlformats.org/markup-compatibility/2006">
              <mc:Choice xmlns:v="urn:schemas-microsoft-com:vml" Requires="v">
                <p:oleObj spid="_x0000_s4117" r:id="rId6" imgW="2933640" imgH="2361960" progId="">
                  <p:embed/>
                </p:oleObj>
              </mc:Choice>
              <mc:Fallback>
                <p:oleObj r:id="rId6" imgW="2933640" imgH="2361960" progId="">
                  <p:embed/>
                  <p:pic>
                    <p:nvPicPr>
                      <p:cNvPr id="0" name=""/>
                      <p:cNvPicPr/>
                      <p:nvPr/>
                    </p:nvPicPr>
                    <p:blipFill>
                      <a:blip r:embed="rId7"/>
                      <a:stretch>
                        <a:fillRect/>
                      </a:stretch>
                    </p:blipFill>
                    <p:spPr>
                      <a:xfrm>
                        <a:off x="2352431" y="1859026"/>
                        <a:ext cx="3390592" cy="2730087"/>
                      </a:xfrm>
                      <a:prstGeom prst="rect">
                        <a:avLst/>
                      </a:prstGeom>
                    </p:spPr>
                  </p:pic>
                </p:oleObj>
              </mc:Fallback>
            </mc:AlternateContent>
          </a:graphicData>
        </a:graphic>
      </p:graphicFrame>
      <p:sp>
        <p:nvSpPr>
          <p:cNvPr id="17" name="Oval 16"/>
          <p:cNvSpPr/>
          <p:nvPr/>
        </p:nvSpPr>
        <p:spPr>
          <a:xfrm>
            <a:off x="3316680" y="2882224"/>
            <a:ext cx="1514301" cy="683692"/>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4099"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56381" y="5265698"/>
            <a:ext cx="6020766" cy="1423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76833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CA870C-BE35-7D4F-A773-7E7FAFBE862C}" type="slidenum">
              <a:rPr lang="en-US" smtClean="0"/>
              <a:pPr/>
              <a:t>28</a:t>
            </a:fld>
            <a:endParaRPr lang="en-US" dirty="0"/>
          </a:p>
        </p:txBody>
      </p:sp>
      <p:sp>
        <p:nvSpPr>
          <p:cNvPr id="3" name="Title 2"/>
          <p:cNvSpPr>
            <a:spLocks noGrp="1"/>
          </p:cNvSpPr>
          <p:nvPr>
            <p:ph type="title"/>
          </p:nvPr>
        </p:nvSpPr>
        <p:spPr/>
        <p:txBody>
          <a:bodyPr/>
          <a:lstStyle/>
          <a:p>
            <a:r>
              <a:rPr lang="en-GB" dirty="0" smtClean="0"/>
              <a:t>Incorporation of New Features:</a:t>
            </a:r>
            <a:br>
              <a:rPr lang="en-GB" dirty="0" smtClean="0"/>
            </a:br>
            <a:r>
              <a:rPr lang="en-GB" dirty="0" err="1" smtClean="0"/>
              <a:t>Radiopacity</a:t>
            </a:r>
            <a:endParaRPr lang="en-GB" dirty="0"/>
          </a:p>
        </p:txBody>
      </p:sp>
    </p:spTree>
    <p:extLst>
      <p:ext uri="{BB962C8B-B14F-4D97-AF65-F5344CB8AC3E}">
        <p14:creationId xmlns:p14="http://schemas.microsoft.com/office/powerpoint/2010/main" val="33814592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CA870C-BE35-7D4F-A773-7E7FAFBE862C}" type="slidenum">
              <a:rPr lang="en-US" smtClean="0">
                <a:solidFill>
                  <a:prstClr val="white"/>
                </a:solidFill>
              </a:rPr>
              <a:pPr/>
              <a:t>29</a:t>
            </a:fld>
            <a:endParaRPr lang="en-US">
              <a:solidFill>
                <a:prstClr val="white"/>
              </a:solidFill>
            </a:endParaRPr>
          </a:p>
        </p:txBody>
      </p:sp>
      <p:sp>
        <p:nvSpPr>
          <p:cNvPr id="4" name="Title 3"/>
          <p:cNvSpPr>
            <a:spLocks noGrp="1"/>
          </p:cNvSpPr>
          <p:nvPr>
            <p:ph type="title"/>
          </p:nvPr>
        </p:nvSpPr>
        <p:spPr>
          <a:noFill/>
        </p:spPr>
        <p:txBody>
          <a:bodyPr>
            <a:normAutofit/>
          </a:bodyPr>
          <a:lstStyle/>
          <a:p>
            <a:r>
              <a:rPr lang="en-US" dirty="0" smtClean="0"/>
              <a:t>Effect of Composition</a:t>
            </a:r>
            <a:endParaRPr lang="en-US" dirty="0"/>
          </a:p>
        </p:txBody>
      </p:sp>
      <p:pic>
        <p:nvPicPr>
          <p:cNvPr id="1026" name="Picture 2" descr="C:\Users\mdreher\Documents\Publications\Covalent Radiopaque Bead\Figures\Reaction schematic\2015-01-23 Reaction schematic v2.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80702" y="1756874"/>
            <a:ext cx="7699260" cy="470395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825530" y="2320586"/>
            <a:ext cx="1060288" cy="307777"/>
          </a:xfrm>
          <a:prstGeom prst="rect">
            <a:avLst/>
          </a:prstGeom>
          <a:solidFill>
            <a:schemeClr val="bg1"/>
          </a:solidFill>
        </p:spPr>
        <p:txBody>
          <a:bodyPr wrap="square" rtlCol="0">
            <a:spAutoFit/>
          </a:bodyPr>
          <a:lstStyle/>
          <a:p>
            <a:pPr algn="ctr"/>
            <a:r>
              <a:rPr lang="en-GB" sz="1400" dirty="0" smtClean="0">
                <a:solidFill>
                  <a:srgbClr val="0D0D0D"/>
                </a:solidFill>
              </a:rPr>
              <a:t>DC</a:t>
            </a:r>
            <a:r>
              <a:rPr lang="en-GB" sz="1400" dirty="0" smtClean="0">
                <a:solidFill>
                  <a:srgbClr val="0D0D0D"/>
                </a:solidFill>
                <a:effectLst>
                  <a:outerShdw blurRad="38100" dist="38100" dir="2700000" algn="tl">
                    <a:srgbClr val="000000">
                      <a:alpha val="43137"/>
                    </a:srgbClr>
                  </a:outerShdw>
                </a:effectLst>
              </a:rPr>
              <a:t> </a:t>
            </a:r>
            <a:r>
              <a:rPr lang="en-GB" sz="1400" dirty="0" smtClean="0">
                <a:solidFill>
                  <a:srgbClr val="0D0D0D"/>
                </a:solidFill>
              </a:rPr>
              <a:t>Bead</a:t>
            </a:r>
            <a:r>
              <a:rPr lang="en-GB" sz="1050" baseline="60000" dirty="0" smtClean="0">
                <a:solidFill>
                  <a:srgbClr val="0D0D0D"/>
                </a:solidFill>
              </a:rPr>
              <a:t>TM</a:t>
            </a:r>
            <a:endParaRPr lang="en-GB" sz="1050" baseline="60000" dirty="0">
              <a:solidFill>
                <a:srgbClr val="0D0D0D"/>
              </a:solidFill>
            </a:endParaRPr>
          </a:p>
        </p:txBody>
      </p:sp>
      <p:sp>
        <p:nvSpPr>
          <p:cNvPr id="6" name="Rounded Rectangle 5"/>
          <p:cNvSpPr/>
          <p:nvPr/>
        </p:nvSpPr>
        <p:spPr>
          <a:xfrm>
            <a:off x="2479023" y="3181139"/>
            <a:ext cx="751437" cy="325924"/>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4808542" y="2311510"/>
            <a:ext cx="1011345" cy="325924"/>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ounded Rectangle 11"/>
          <p:cNvSpPr/>
          <p:nvPr/>
        </p:nvSpPr>
        <p:spPr>
          <a:xfrm>
            <a:off x="2479023" y="5404125"/>
            <a:ext cx="905348" cy="317760"/>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ounded Rectangle 14"/>
          <p:cNvSpPr/>
          <p:nvPr/>
        </p:nvSpPr>
        <p:spPr>
          <a:xfrm>
            <a:off x="4783742" y="4311713"/>
            <a:ext cx="1171159" cy="467761"/>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380332" y="677957"/>
            <a:ext cx="8100001" cy="646331"/>
          </a:xfrm>
          <a:prstGeom prst="rect">
            <a:avLst/>
          </a:prstGeom>
          <a:noFill/>
        </p:spPr>
        <p:txBody>
          <a:bodyPr wrap="square" rtlCol="0">
            <a:spAutoFit/>
          </a:bodyPr>
          <a:lstStyle/>
          <a:p>
            <a:r>
              <a:rPr lang="en-US" dirty="0">
                <a:solidFill>
                  <a:schemeClr val="tx2"/>
                </a:solidFill>
              </a:rPr>
              <a:t>Same core chemistry and drug binding process as DC </a:t>
            </a:r>
            <a:r>
              <a:rPr lang="en-US" dirty="0" err="1" smtClean="0">
                <a:solidFill>
                  <a:schemeClr val="tx2"/>
                </a:solidFill>
              </a:rPr>
              <a:t>Bead</a:t>
            </a:r>
            <a:r>
              <a:rPr lang="en-US" sz="1200" baseline="60000" dirty="0" err="1" smtClean="0">
                <a:solidFill>
                  <a:schemeClr val="tx2"/>
                </a:solidFill>
              </a:rPr>
              <a:t>TM</a:t>
            </a:r>
            <a:r>
              <a:rPr lang="en-US" sz="1200" baseline="50000" dirty="0" smtClean="0">
                <a:solidFill>
                  <a:schemeClr val="tx2"/>
                </a:solidFill>
              </a:rPr>
              <a:t>  </a:t>
            </a:r>
            <a:r>
              <a:rPr lang="en-US" dirty="0" smtClean="0">
                <a:solidFill>
                  <a:schemeClr val="tx2"/>
                </a:solidFill>
              </a:rPr>
              <a:t>with </a:t>
            </a:r>
            <a:r>
              <a:rPr lang="en-US" dirty="0">
                <a:solidFill>
                  <a:schemeClr val="tx2"/>
                </a:solidFill>
              </a:rPr>
              <a:t>iodine added in place of blue dye during manufacturing process</a:t>
            </a:r>
            <a:endParaRPr lang="en-GB" dirty="0">
              <a:solidFill>
                <a:schemeClr val="tx2"/>
              </a:solidFill>
            </a:endParaRPr>
          </a:p>
        </p:txBody>
      </p:sp>
      <p:sp>
        <p:nvSpPr>
          <p:cNvPr id="13" name="TextBox 12"/>
          <p:cNvSpPr txBox="1"/>
          <p:nvPr/>
        </p:nvSpPr>
        <p:spPr>
          <a:xfrm>
            <a:off x="196974" y="6557388"/>
            <a:ext cx="4751037" cy="253916"/>
          </a:xfrm>
          <a:prstGeom prst="rect">
            <a:avLst/>
          </a:prstGeom>
          <a:noFill/>
        </p:spPr>
        <p:txBody>
          <a:bodyPr wrap="square" rtlCol="0">
            <a:spAutoFit/>
          </a:bodyPr>
          <a:lstStyle/>
          <a:p>
            <a:pPr marL="0" lvl="2">
              <a:buNone/>
            </a:pPr>
            <a:r>
              <a:rPr lang="en-GB" sz="1050" dirty="0" smtClean="0">
                <a:solidFill>
                  <a:schemeClr val="tx2"/>
                </a:solidFill>
              </a:rPr>
              <a:t>[18] Duran  R, et al.,  </a:t>
            </a:r>
            <a:r>
              <a:rPr lang="en-GB" sz="1050" i="1" dirty="0" err="1">
                <a:solidFill>
                  <a:schemeClr val="tx2"/>
                </a:solidFill>
              </a:rPr>
              <a:t>Theranostics</a:t>
            </a:r>
            <a:r>
              <a:rPr lang="en-GB" sz="1050" i="1" dirty="0">
                <a:solidFill>
                  <a:schemeClr val="tx2"/>
                </a:solidFill>
              </a:rPr>
              <a:t>.</a:t>
            </a:r>
            <a:r>
              <a:rPr lang="en-GB" sz="1050" dirty="0">
                <a:solidFill>
                  <a:schemeClr val="tx2"/>
                </a:solidFill>
              </a:rPr>
              <a:t> 2016 6(1):118-130.</a:t>
            </a:r>
          </a:p>
        </p:txBody>
      </p:sp>
    </p:spTree>
    <p:extLst>
      <p:ext uri="{BB962C8B-B14F-4D97-AF65-F5344CB8AC3E}">
        <p14:creationId xmlns:p14="http://schemas.microsoft.com/office/powerpoint/2010/main" val="25490225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CA870C-BE35-7D4F-A773-7E7FAFBE862C}" type="slidenum">
              <a:rPr lang="en-US" smtClean="0">
                <a:solidFill>
                  <a:prstClr val="white"/>
                </a:solidFill>
              </a:rPr>
              <a:pPr/>
              <a:t>30</a:t>
            </a:fld>
            <a:endParaRPr lang="en-US">
              <a:solidFill>
                <a:prstClr val="white"/>
              </a:solidFill>
            </a:endParaRPr>
          </a:p>
        </p:txBody>
      </p:sp>
      <p:sp>
        <p:nvSpPr>
          <p:cNvPr id="4" name="Title 3"/>
          <p:cNvSpPr>
            <a:spLocks noGrp="1"/>
          </p:cNvSpPr>
          <p:nvPr>
            <p:ph type="title"/>
          </p:nvPr>
        </p:nvSpPr>
        <p:spPr/>
        <p:txBody>
          <a:bodyPr>
            <a:normAutofit/>
          </a:bodyPr>
          <a:lstStyle/>
          <a:p>
            <a:r>
              <a:rPr lang="en-US" dirty="0" smtClean="0"/>
              <a:t>Composition: Iodine distribution</a:t>
            </a:r>
            <a:endParaRPr lang="en-US" dirty="0"/>
          </a:p>
        </p:txBody>
      </p:sp>
      <p:pic>
        <p:nvPicPr>
          <p:cNvPr id="5" name="Picture 2" descr="E:\iBeads part II\Covalent Radiopaque Bead\Covalent Radiopaque Bead\Figures\MicroCT\RD\SIR 2015\micro-CT.tif"/>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7346" y="1839828"/>
            <a:ext cx="2085888" cy="2100197"/>
          </a:xfrm>
          <a:prstGeom prst="rect">
            <a:avLst/>
          </a:prstGeom>
          <a:noFill/>
        </p:spPr>
      </p:pic>
      <p:sp>
        <p:nvSpPr>
          <p:cNvPr id="7" name="Rectangle 6"/>
          <p:cNvSpPr/>
          <p:nvPr/>
        </p:nvSpPr>
        <p:spPr>
          <a:xfrm>
            <a:off x="701088" y="1578471"/>
            <a:ext cx="1403389" cy="29094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dirty="0" err="1" smtClean="0">
                <a:solidFill>
                  <a:srgbClr val="003866"/>
                </a:solidFill>
              </a:rPr>
              <a:t>MicroCT</a:t>
            </a:r>
            <a:r>
              <a:rPr lang="en-GB" sz="1200" dirty="0" smtClean="0">
                <a:solidFill>
                  <a:srgbClr val="003866"/>
                </a:solidFill>
              </a:rPr>
              <a:t> </a:t>
            </a:r>
            <a:r>
              <a:rPr lang="en-GB" sz="1200" dirty="0">
                <a:solidFill>
                  <a:srgbClr val="003866"/>
                </a:solidFill>
              </a:rPr>
              <a:t>I</a:t>
            </a:r>
            <a:r>
              <a:rPr lang="en-GB" sz="1200" dirty="0" smtClean="0">
                <a:solidFill>
                  <a:srgbClr val="003866"/>
                </a:solidFill>
              </a:rPr>
              <a:t>mage</a:t>
            </a:r>
            <a:endParaRPr lang="en-GB" sz="1200" dirty="0">
              <a:solidFill>
                <a:srgbClr val="003866"/>
              </a:solidFill>
            </a:endParaRPr>
          </a:p>
        </p:txBody>
      </p:sp>
      <p:grpSp>
        <p:nvGrpSpPr>
          <p:cNvPr id="3" name="Group 2"/>
          <p:cNvGrpSpPr/>
          <p:nvPr/>
        </p:nvGrpSpPr>
        <p:grpSpPr>
          <a:xfrm>
            <a:off x="59894" y="3982580"/>
            <a:ext cx="2903414" cy="2498919"/>
            <a:chOff x="59894" y="3641378"/>
            <a:chExt cx="2903414" cy="2498919"/>
          </a:xfrm>
        </p:grpSpPr>
        <p:pic>
          <p:nvPicPr>
            <p:cNvPr id="6" name="Picture 5" descr="E:\iBeads part II\Covalent Radiopaque Bead\Covalent Radiopaque Bead\Figures\MicroCT\RD\SIR 2015\Individual beads_square2.tif"/>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37346" y="3641378"/>
              <a:ext cx="2082186" cy="2079778"/>
            </a:xfrm>
            <a:prstGeom prst="rect">
              <a:avLst/>
            </a:prstGeom>
            <a:noFill/>
          </p:spPr>
        </p:pic>
        <p:sp>
          <p:nvSpPr>
            <p:cNvPr id="8" name="TextBox 7"/>
            <p:cNvSpPr txBox="1"/>
            <p:nvPr/>
          </p:nvSpPr>
          <p:spPr>
            <a:xfrm>
              <a:off x="59894" y="5678632"/>
              <a:ext cx="2903414" cy="461665"/>
            </a:xfrm>
            <a:prstGeom prst="rect">
              <a:avLst/>
            </a:prstGeom>
            <a:noFill/>
          </p:spPr>
          <p:txBody>
            <a:bodyPr wrap="square" rtlCol="0">
              <a:spAutoFit/>
            </a:bodyPr>
            <a:lstStyle/>
            <a:p>
              <a:pPr algn="ctr"/>
              <a:r>
                <a:rPr lang="en-GB" sz="1200" dirty="0" smtClean="0">
                  <a:solidFill>
                    <a:srgbClr val="003866"/>
                  </a:solidFill>
                </a:rPr>
                <a:t>Individual RO Bead </a:t>
              </a:r>
            </a:p>
            <a:p>
              <a:pPr algn="ctr"/>
              <a:r>
                <a:rPr lang="en-GB" sz="1200" dirty="0" smtClean="0">
                  <a:solidFill>
                    <a:srgbClr val="003866"/>
                  </a:solidFill>
                </a:rPr>
                <a:t>average attenuation = 5639 ± 228.8 HU</a:t>
              </a:r>
              <a:endParaRPr lang="en-GB" sz="1200" dirty="0">
                <a:solidFill>
                  <a:srgbClr val="003866"/>
                </a:solidFill>
              </a:endParaRPr>
            </a:p>
          </p:txBody>
        </p:sp>
      </p:grpSp>
      <p:grpSp>
        <p:nvGrpSpPr>
          <p:cNvPr id="9" name="Group 8"/>
          <p:cNvGrpSpPr/>
          <p:nvPr/>
        </p:nvGrpSpPr>
        <p:grpSpPr>
          <a:xfrm>
            <a:off x="2734491" y="1899729"/>
            <a:ext cx="7108065" cy="4780982"/>
            <a:chOff x="2734491" y="1558529"/>
            <a:chExt cx="7108065" cy="4780982"/>
          </a:xfrm>
        </p:grpSpPr>
        <p:sp>
          <p:nvSpPr>
            <p:cNvPr id="10" name="TextBox 9"/>
            <p:cNvSpPr txBox="1"/>
            <p:nvPr/>
          </p:nvSpPr>
          <p:spPr>
            <a:xfrm>
              <a:off x="2734491" y="1558529"/>
              <a:ext cx="5808618" cy="1015663"/>
            </a:xfrm>
            <a:prstGeom prst="rect">
              <a:avLst/>
            </a:prstGeom>
            <a:noFill/>
          </p:spPr>
          <p:txBody>
            <a:bodyPr wrap="square" rtlCol="0">
              <a:spAutoFit/>
            </a:bodyPr>
            <a:lstStyle/>
            <a:p>
              <a:pPr algn="ctr"/>
              <a:r>
                <a:rPr lang="en-GB" sz="2000" dirty="0">
                  <a:solidFill>
                    <a:srgbClr val="003866"/>
                  </a:solidFill>
                </a:rPr>
                <a:t>Line profile shows </a:t>
              </a:r>
              <a:r>
                <a:rPr lang="en-GB" sz="2000" b="1" dirty="0">
                  <a:solidFill>
                    <a:srgbClr val="003866"/>
                  </a:solidFill>
                </a:rPr>
                <a:t>even iodine distribution </a:t>
              </a:r>
              <a:r>
                <a:rPr lang="en-GB" sz="2000" dirty="0">
                  <a:solidFill>
                    <a:srgbClr val="003866"/>
                  </a:solidFill>
                </a:rPr>
                <a:t>throughout the bead, to ensure adequate </a:t>
              </a:r>
              <a:r>
                <a:rPr lang="en-GB" sz="2000" dirty="0" err="1">
                  <a:solidFill>
                    <a:srgbClr val="003866"/>
                  </a:solidFill>
                </a:rPr>
                <a:t>radiodensity</a:t>
              </a:r>
              <a:r>
                <a:rPr lang="en-GB" sz="2000" dirty="0">
                  <a:solidFill>
                    <a:srgbClr val="003866"/>
                  </a:solidFill>
                </a:rPr>
                <a:t> for great visibility of RO </a:t>
              </a:r>
              <a:r>
                <a:rPr lang="en-GB" sz="2000" dirty="0" smtClean="0">
                  <a:solidFill>
                    <a:srgbClr val="003866"/>
                  </a:solidFill>
                </a:rPr>
                <a:t>Bead</a:t>
              </a:r>
              <a:endParaRPr lang="en-GB" sz="2000" dirty="0">
                <a:solidFill>
                  <a:srgbClr val="003866"/>
                </a:solidFill>
              </a:endParaRPr>
            </a:p>
          </p:txBody>
        </p:sp>
        <p:grpSp>
          <p:nvGrpSpPr>
            <p:cNvPr id="11" name="Group 10"/>
            <p:cNvGrpSpPr/>
            <p:nvPr/>
          </p:nvGrpSpPr>
          <p:grpSpPr>
            <a:xfrm>
              <a:off x="2987531" y="2848840"/>
              <a:ext cx="5456673" cy="2759272"/>
              <a:chOff x="-61877" y="1361619"/>
              <a:chExt cx="7834277" cy="3916224"/>
            </a:xfrm>
          </p:grpSpPr>
          <p:pic>
            <p:nvPicPr>
              <p:cNvPr id="12" name="Picture 1" descr="http://scripts.mit.edu/~srayyan/PERwiki/images/thumb/1/1e/SolidSphere.png/203px-SolidSphere.png"/>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627788" y="1785901"/>
                <a:ext cx="1731270" cy="293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1617"/>
              <a:stretch/>
            </p:blipFill>
            <p:spPr bwMode="auto">
              <a:xfrm>
                <a:off x="2541937" y="1361619"/>
                <a:ext cx="5230463" cy="2155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rotWithShape="1">
              <a:blip r:embed="rId7">
                <a:lum bright="21000" contrast="35000"/>
                <a:extLst>
                  <a:ext uri="{28A0092B-C50C-407E-A947-70E740481C1C}">
                    <a14:useLocalDpi xmlns:a14="http://schemas.microsoft.com/office/drawing/2010/main" val="0"/>
                  </a:ext>
                </a:extLst>
              </a:blip>
              <a:srcRect r="1043"/>
              <a:stretch/>
            </p:blipFill>
            <p:spPr bwMode="auto">
              <a:xfrm>
                <a:off x="2541938" y="3516922"/>
                <a:ext cx="5203030" cy="1760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555955" y="1361619"/>
                <a:ext cx="680825" cy="524191"/>
              </a:xfrm>
              <a:prstGeom prst="rect">
                <a:avLst/>
              </a:prstGeom>
              <a:noFill/>
            </p:spPr>
            <p:txBody>
              <a:bodyPr wrap="none" rtlCol="0">
                <a:spAutoFit/>
              </a:bodyPr>
              <a:lstStyle/>
              <a:p>
                <a:r>
                  <a:rPr lang="en-GB" b="1" dirty="0" smtClean="0">
                    <a:solidFill>
                      <a:srgbClr val="000000"/>
                    </a:solidFill>
                  </a:rPr>
                  <a:t>(a)</a:t>
                </a:r>
                <a:endParaRPr lang="en-GB" b="1" dirty="0">
                  <a:solidFill>
                    <a:srgbClr val="000000"/>
                  </a:solidFill>
                </a:endParaRPr>
              </a:p>
            </p:txBody>
          </p:sp>
          <p:sp>
            <p:nvSpPr>
              <p:cNvPr id="16" name="TextBox 15"/>
              <p:cNvSpPr txBox="1"/>
              <p:nvPr/>
            </p:nvSpPr>
            <p:spPr>
              <a:xfrm>
                <a:off x="2468783" y="1361619"/>
                <a:ext cx="699529" cy="524191"/>
              </a:xfrm>
              <a:prstGeom prst="rect">
                <a:avLst/>
              </a:prstGeom>
              <a:noFill/>
            </p:spPr>
            <p:txBody>
              <a:bodyPr wrap="none" rtlCol="0">
                <a:spAutoFit/>
              </a:bodyPr>
              <a:lstStyle/>
              <a:p>
                <a:r>
                  <a:rPr lang="en-GB" b="1" dirty="0" smtClean="0">
                    <a:solidFill>
                      <a:prstClr val="white"/>
                    </a:solidFill>
                  </a:rPr>
                  <a:t>(b)</a:t>
                </a:r>
                <a:endParaRPr lang="en-GB" b="1" dirty="0">
                  <a:solidFill>
                    <a:prstClr val="white"/>
                  </a:solidFill>
                </a:endParaRPr>
              </a:p>
            </p:txBody>
          </p:sp>
          <p:sp>
            <p:nvSpPr>
              <p:cNvPr id="17" name="TextBox 16"/>
              <p:cNvSpPr txBox="1"/>
              <p:nvPr/>
            </p:nvSpPr>
            <p:spPr>
              <a:xfrm>
                <a:off x="2468783" y="3443770"/>
                <a:ext cx="680825" cy="524191"/>
              </a:xfrm>
              <a:prstGeom prst="rect">
                <a:avLst/>
              </a:prstGeom>
              <a:noFill/>
            </p:spPr>
            <p:txBody>
              <a:bodyPr wrap="none" rtlCol="0">
                <a:spAutoFit/>
              </a:bodyPr>
              <a:lstStyle/>
              <a:p>
                <a:r>
                  <a:rPr lang="en-GB" b="1" dirty="0" smtClean="0">
                    <a:solidFill>
                      <a:prstClr val="white"/>
                    </a:solidFill>
                  </a:rPr>
                  <a:t>(c)</a:t>
                </a:r>
                <a:endParaRPr lang="en-GB" b="1" dirty="0">
                  <a:solidFill>
                    <a:prstClr val="white"/>
                  </a:solidFill>
                </a:endParaRPr>
              </a:p>
            </p:txBody>
          </p:sp>
          <p:cxnSp>
            <p:nvCxnSpPr>
              <p:cNvPr id="18" name="Straight Arrow Connector 17"/>
              <p:cNvCxnSpPr>
                <a:stCxn id="12" idx="3"/>
              </p:cNvCxnSpPr>
              <p:nvPr/>
            </p:nvCxnSpPr>
            <p:spPr>
              <a:xfrm flipV="1">
                <a:off x="2359058" y="3072384"/>
                <a:ext cx="720641" cy="179354"/>
              </a:xfrm>
              <a:prstGeom prst="straightConnector1">
                <a:avLst/>
              </a:prstGeom>
              <a:ln w="19050">
                <a:solidFill>
                  <a:srgbClr val="FFFF00"/>
                </a:solidFill>
                <a:tailEnd type="arrow"/>
              </a:ln>
              <a:effectLst/>
            </p:spPr>
            <p:style>
              <a:lnRef idx="2">
                <a:schemeClr val="accent1"/>
              </a:lnRef>
              <a:fillRef idx="0">
                <a:schemeClr val="accent1"/>
              </a:fillRef>
              <a:effectRef idx="1">
                <a:schemeClr val="accent1"/>
              </a:effectRef>
              <a:fontRef idx="minor">
                <a:schemeClr val="tx1"/>
              </a:fontRef>
            </p:style>
          </p:cxnSp>
          <p:sp>
            <p:nvSpPr>
              <p:cNvPr id="19" name="Left Brace 18"/>
              <p:cNvSpPr/>
              <p:nvPr/>
            </p:nvSpPr>
            <p:spPr>
              <a:xfrm>
                <a:off x="709574" y="3251738"/>
                <a:ext cx="45719" cy="127884"/>
              </a:xfrm>
              <a:prstGeom prst="leftBrac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solidFill>
                    <a:srgbClr val="000000"/>
                  </a:solidFill>
                </a:endParaRPr>
              </a:p>
            </p:txBody>
          </p:sp>
          <p:sp>
            <p:nvSpPr>
              <p:cNvPr id="20" name="TextBox 19"/>
              <p:cNvSpPr txBox="1"/>
              <p:nvPr/>
            </p:nvSpPr>
            <p:spPr>
              <a:xfrm>
                <a:off x="-61877" y="3069725"/>
                <a:ext cx="921640" cy="851810"/>
              </a:xfrm>
              <a:prstGeom prst="rect">
                <a:avLst/>
              </a:prstGeom>
              <a:noFill/>
            </p:spPr>
            <p:txBody>
              <a:bodyPr wrap="none" rtlCol="0">
                <a:spAutoFit/>
              </a:bodyPr>
              <a:lstStyle/>
              <a:p>
                <a:pPr algn="ctr"/>
                <a:r>
                  <a:rPr lang="en-GB" sz="1100" dirty="0" smtClean="0">
                    <a:solidFill>
                      <a:schemeClr val="tx2"/>
                    </a:solidFill>
                  </a:rPr>
                  <a:t>10 </a:t>
                </a:r>
                <a:r>
                  <a:rPr lang="en-GB" sz="1100" dirty="0" smtClean="0">
                    <a:solidFill>
                      <a:schemeClr val="tx2"/>
                    </a:solidFill>
                    <a:latin typeface="Symbol" panose="05050102010706020507" pitchFamily="18" charset="2"/>
                  </a:rPr>
                  <a:t>m</a:t>
                </a:r>
                <a:r>
                  <a:rPr lang="en-GB" sz="1100" dirty="0" smtClean="0">
                    <a:solidFill>
                      <a:schemeClr val="tx2"/>
                    </a:solidFill>
                  </a:rPr>
                  <a:t>m</a:t>
                </a:r>
              </a:p>
              <a:p>
                <a:pPr algn="ctr"/>
                <a:r>
                  <a:rPr lang="en-GB" sz="1100" dirty="0" smtClean="0">
                    <a:solidFill>
                      <a:schemeClr val="tx2"/>
                    </a:solidFill>
                  </a:rPr>
                  <a:t>bead</a:t>
                </a:r>
              </a:p>
              <a:p>
                <a:pPr algn="ctr"/>
                <a:r>
                  <a:rPr lang="en-GB" sz="1100" dirty="0" smtClean="0">
                    <a:solidFill>
                      <a:schemeClr val="tx2"/>
                    </a:solidFill>
                  </a:rPr>
                  <a:t>section</a:t>
                </a:r>
                <a:endParaRPr lang="en-GB" sz="1100" dirty="0">
                  <a:solidFill>
                    <a:schemeClr val="tx2"/>
                  </a:solidFill>
                </a:endParaRPr>
              </a:p>
            </p:txBody>
          </p:sp>
          <p:cxnSp>
            <p:nvCxnSpPr>
              <p:cNvPr id="21" name="Straight Connector 20"/>
              <p:cNvCxnSpPr/>
              <p:nvPr/>
            </p:nvCxnSpPr>
            <p:spPr>
              <a:xfrm>
                <a:off x="5669280" y="3251738"/>
                <a:ext cx="1967789" cy="0"/>
              </a:xfrm>
              <a:prstGeom prst="line">
                <a:avLst/>
              </a:prstGeom>
              <a:ln w="254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230932" y="3239001"/>
                <a:ext cx="844487" cy="371302"/>
              </a:xfrm>
              <a:prstGeom prst="rect">
                <a:avLst/>
              </a:prstGeom>
              <a:noFill/>
            </p:spPr>
            <p:txBody>
              <a:bodyPr wrap="none" rtlCol="0">
                <a:spAutoFit/>
              </a:bodyPr>
              <a:lstStyle/>
              <a:p>
                <a:pPr algn="ctr"/>
                <a:r>
                  <a:rPr lang="en-GB" sz="1100" dirty="0" smtClean="0">
                    <a:solidFill>
                      <a:prstClr val="white"/>
                    </a:solidFill>
                  </a:rPr>
                  <a:t>50 </a:t>
                </a:r>
                <a:r>
                  <a:rPr lang="en-GB" sz="1100" dirty="0" smtClean="0">
                    <a:solidFill>
                      <a:prstClr val="white"/>
                    </a:solidFill>
                    <a:latin typeface="Symbol" panose="05050102010706020507" pitchFamily="18" charset="2"/>
                  </a:rPr>
                  <a:t>m</a:t>
                </a:r>
                <a:r>
                  <a:rPr lang="en-GB" sz="1100" dirty="0" smtClean="0">
                    <a:solidFill>
                      <a:prstClr val="white"/>
                    </a:solidFill>
                  </a:rPr>
                  <a:t>m</a:t>
                </a:r>
              </a:p>
            </p:txBody>
          </p:sp>
        </p:grpSp>
        <p:sp>
          <p:nvSpPr>
            <p:cNvPr id="23" name="TextBox 22"/>
            <p:cNvSpPr txBox="1"/>
            <p:nvPr/>
          </p:nvSpPr>
          <p:spPr>
            <a:xfrm>
              <a:off x="3240907" y="5647014"/>
              <a:ext cx="6601649" cy="692497"/>
            </a:xfrm>
            <a:prstGeom prst="rect">
              <a:avLst/>
            </a:prstGeom>
            <a:noFill/>
          </p:spPr>
          <p:txBody>
            <a:bodyPr wrap="square" rtlCol="0">
              <a:spAutoFit/>
            </a:bodyPr>
            <a:lstStyle/>
            <a:p>
              <a:pPr marL="342900" indent="-342900" algn="ctr">
                <a:buAutoNum type="alphaLcParenBoth"/>
              </a:pPr>
              <a:r>
                <a:rPr lang="en-GB" sz="1400" dirty="0" smtClean="0">
                  <a:solidFill>
                    <a:srgbClr val="003866"/>
                  </a:solidFill>
                </a:rPr>
                <a:t>Bead </a:t>
              </a:r>
              <a:r>
                <a:rPr lang="en-GB" sz="1400" dirty="0">
                  <a:solidFill>
                    <a:srgbClr val="003866"/>
                  </a:solidFill>
                </a:rPr>
                <a:t>sectioned by </a:t>
              </a:r>
              <a:r>
                <a:rPr lang="en-GB" sz="1400" dirty="0" err="1" smtClean="0">
                  <a:solidFill>
                    <a:srgbClr val="003866"/>
                  </a:solidFill>
                </a:rPr>
                <a:t>cryomicrotome</a:t>
              </a:r>
              <a:r>
                <a:rPr lang="en-GB" sz="1400" dirty="0" smtClean="0">
                  <a:solidFill>
                    <a:srgbClr val="003866"/>
                  </a:solidFill>
                </a:rPr>
                <a:t>,  </a:t>
              </a:r>
              <a:endParaRPr lang="en-GB" sz="1400" dirty="0">
                <a:solidFill>
                  <a:srgbClr val="003866"/>
                </a:solidFill>
              </a:endParaRPr>
            </a:p>
            <a:p>
              <a:pPr algn="ctr"/>
              <a:r>
                <a:rPr lang="en-GB" sz="1400" dirty="0" smtClean="0">
                  <a:solidFill>
                    <a:srgbClr val="003866"/>
                  </a:solidFill>
                </a:rPr>
                <a:t>(b) section subjected </a:t>
              </a:r>
              <a:r>
                <a:rPr lang="en-GB" sz="1400" dirty="0">
                  <a:solidFill>
                    <a:srgbClr val="003866"/>
                  </a:solidFill>
                </a:rPr>
                <a:t>to SEM / </a:t>
              </a:r>
              <a:r>
                <a:rPr lang="en-GB" sz="1400" dirty="0" smtClean="0">
                  <a:solidFill>
                    <a:srgbClr val="003866"/>
                  </a:solidFill>
                </a:rPr>
                <a:t>(c) EDX analysis.</a:t>
              </a:r>
              <a:endParaRPr lang="en-GB" sz="1400" dirty="0">
                <a:solidFill>
                  <a:srgbClr val="003866"/>
                </a:solidFill>
              </a:endParaRPr>
            </a:p>
            <a:p>
              <a:pPr algn="ctr"/>
              <a:endParaRPr lang="en-GB" sz="1100" dirty="0">
                <a:solidFill>
                  <a:srgbClr val="003866"/>
                </a:solidFill>
              </a:endParaRPr>
            </a:p>
          </p:txBody>
        </p:sp>
      </p:grpSp>
      <p:sp>
        <p:nvSpPr>
          <p:cNvPr id="24" name="Footer Placeholder 2"/>
          <p:cNvSpPr txBox="1">
            <a:spLocks/>
          </p:cNvSpPr>
          <p:nvPr/>
        </p:nvSpPr>
        <p:spPr>
          <a:xfrm>
            <a:off x="539552" y="6494518"/>
            <a:ext cx="1687454" cy="17175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50" dirty="0" smtClean="0">
                <a:solidFill>
                  <a:prstClr val="white"/>
                </a:solidFill>
              </a:rPr>
              <a:t>BTG Confidential</a:t>
            </a:r>
            <a:endParaRPr lang="en-GB" sz="1050" dirty="0">
              <a:solidFill>
                <a:prstClr val="white"/>
              </a:solidFill>
            </a:endParaRPr>
          </a:p>
        </p:txBody>
      </p:sp>
      <p:sp>
        <p:nvSpPr>
          <p:cNvPr id="26" name="TextBox 25"/>
          <p:cNvSpPr txBox="1"/>
          <p:nvPr/>
        </p:nvSpPr>
        <p:spPr>
          <a:xfrm>
            <a:off x="50083" y="6604084"/>
            <a:ext cx="4751037" cy="253916"/>
          </a:xfrm>
          <a:prstGeom prst="rect">
            <a:avLst/>
          </a:prstGeom>
          <a:noFill/>
        </p:spPr>
        <p:txBody>
          <a:bodyPr wrap="square" rtlCol="0">
            <a:spAutoFit/>
          </a:bodyPr>
          <a:lstStyle/>
          <a:p>
            <a:pPr marL="0" lvl="2">
              <a:buNone/>
            </a:pPr>
            <a:r>
              <a:rPr lang="en-GB" sz="1050" dirty="0" smtClean="0">
                <a:solidFill>
                  <a:schemeClr val="tx2"/>
                </a:solidFill>
              </a:rPr>
              <a:t>[18] Duran  R, et al.,  </a:t>
            </a:r>
            <a:r>
              <a:rPr lang="en-GB" sz="1050" i="1" dirty="0" err="1">
                <a:solidFill>
                  <a:schemeClr val="tx2"/>
                </a:solidFill>
              </a:rPr>
              <a:t>Theranostics</a:t>
            </a:r>
            <a:r>
              <a:rPr lang="en-GB" sz="1050" i="1" dirty="0">
                <a:solidFill>
                  <a:schemeClr val="tx2"/>
                </a:solidFill>
              </a:rPr>
              <a:t>.</a:t>
            </a:r>
            <a:r>
              <a:rPr lang="en-GB" sz="1050" dirty="0">
                <a:solidFill>
                  <a:schemeClr val="tx2"/>
                </a:solidFill>
              </a:rPr>
              <a:t> 2016 6(1):118-130.</a:t>
            </a:r>
          </a:p>
        </p:txBody>
      </p:sp>
    </p:spTree>
    <p:extLst>
      <p:ext uri="{BB962C8B-B14F-4D97-AF65-F5344CB8AC3E}">
        <p14:creationId xmlns:p14="http://schemas.microsoft.com/office/powerpoint/2010/main" val="401113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CA870C-BE35-7D4F-A773-7E7FAFBE862C}" type="slidenum">
              <a:rPr lang="en-US" smtClean="0">
                <a:solidFill>
                  <a:prstClr val="white"/>
                </a:solidFill>
              </a:rPr>
              <a:pPr/>
              <a:t>31</a:t>
            </a:fld>
            <a:endParaRPr lang="en-US">
              <a:solidFill>
                <a:prstClr val="white"/>
              </a:solidFill>
            </a:endParaRPr>
          </a:p>
        </p:txBody>
      </p:sp>
      <p:sp>
        <p:nvSpPr>
          <p:cNvPr id="4" name="Title 3"/>
          <p:cNvSpPr>
            <a:spLocks noGrp="1"/>
          </p:cNvSpPr>
          <p:nvPr>
            <p:ph type="title"/>
          </p:nvPr>
        </p:nvSpPr>
        <p:spPr/>
        <p:txBody>
          <a:bodyPr>
            <a:noAutofit/>
          </a:bodyPr>
          <a:lstStyle/>
          <a:p>
            <a:pPr>
              <a:lnSpc>
                <a:spcPct val="100000"/>
              </a:lnSpc>
            </a:pPr>
            <a:r>
              <a:rPr lang="en-GB" dirty="0" smtClean="0"/>
              <a:t>Composition: X-ray </a:t>
            </a:r>
            <a:r>
              <a:rPr lang="en-US" dirty="0" smtClean="0"/>
              <a:t>Visibility </a:t>
            </a:r>
            <a:endParaRPr lang="en-US" dirty="0"/>
          </a:p>
        </p:txBody>
      </p:sp>
      <p:grpSp>
        <p:nvGrpSpPr>
          <p:cNvPr id="10" name="Group 9"/>
          <p:cNvGrpSpPr/>
          <p:nvPr/>
        </p:nvGrpSpPr>
        <p:grpSpPr>
          <a:xfrm>
            <a:off x="527550" y="3758371"/>
            <a:ext cx="7796395" cy="2399585"/>
            <a:chOff x="527550" y="3758370"/>
            <a:chExt cx="7796395" cy="2399585"/>
          </a:xfrm>
        </p:grpSpPr>
        <p:grpSp>
          <p:nvGrpSpPr>
            <p:cNvPr id="11" name="Group 10"/>
            <p:cNvGrpSpPr/>
            <p:nvPr/>
          </p:nvGrpSpPr>
          <p:grpSpPr>
            <a:xfrm>
              <a:off x="527550" y="3758370"/>
              <a:ext cx="7796395" cy="2261616"/>
              <a:chOff x="528880" y="3864280"/>
              <a:chExt cx="8312815" cy="2408167"/>
            </a:xfrm>
          </p:grpSpPr>
          <p:pic>
            <p:nvPicPr>
              <p:cNvPr id="3074" name="Picture 2" descr="C:\Users\mdreher\Documents\Publications\Covalent Radiopaque Bead\Figures\2D imaging from Philips\2015-01-06 2D images from Philips v1.jpg"/>
              <p:cNvPicPr>
                <a:picLocks noChangeAspect="1" noChangeArrowheads="1"/>
              </p:cNvPicPr>
              <p:nvPr/>
            </p:nvPicPr>
            <p:blipFill>
              <a:blip r:embed="rId2" cstate="screen">
                <a:extLst>
                  <a:ext uri="{BEBA8EAE-BF5A-486C-A8C5-ECC9F3942E4B}">
                    <a14:imgProps xmlns:a14="http://schemas.microsoft.com/office/drawing/2010/main">
                      <a14:imgLayer r:embed="rId3">
                        <a14:imgEffect>
                          <a14:brightnessContrast contrast="7000"/>
                        </a14:imgEffect>
                      </a14:imgLayer>
                    </a14:imgProps>
                  </a:ext>
                  <a:ext uri="{28A0092B-C50C-407E-A947-70E740481C1C}">
                    <a14:useLocalDpi xmlns:a14="http://schemas.microsoft.com/office/drawing/2010/main"/>
                  </a:ext>
                </a:extLst>
              </a:blip>
              <a:srcRect/>
              <a:stretch>
                <a:fillRect/>
              </a:stretch>
            </p:blipFill>
            <p:spPr bwMode="auto">
              <a:xfrm>
                <a:off x="838085" y="3864280"/>
                <a:ext cx="8003610" cy="227483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rot="16200000">
                <a:off x="-472961" y="4937233"/>
                <a:ext cx="2337055" cy="333373"/>
              </a:xfrm>
              <a:prstGeom prst="rect">
                <a:avLst/>
              </a:prstGeom>
              <a:noFill/>
            </p:spPr>
            <p:txBody>
              <a:bodyPr wrap="none" rtlCol="0">
                <a:spAutoFit/>
              </a:bodyPr>
              <a:lstStyle/>
              <a:p>
                <a:r>
                  <a:rPr lang="en-US" sz="1400" dirty="0" smtClean="0">
                    <a:solidFill>
                      <a:srgbClr val="000000"/>
                    </a:solidFill>
                  </a:rPr>
                  <a:t>Single shot   Fluoroscopy</a:t>
                </a:r>
                <a:endParaRPr lang="en-US" sz="1400" dirty="0">
                  <a:solidFill>
                    <a:srgbClr val="000000"/>
                  </a:solidFill>
                </a:endParaRPr>
              </a:p>
            </p:txBody>
          </p:sp>
        </p:grpSp>
        <p:sp>
          <p:nvSpPr>
            <p:cNvPr id="17" name="TextBox 16"/>
            <p:cNvSpPr txBox="1"/>
            <p:nvPr/>
          </p:nvSpPr>
          <p:spPr>
            <a:xfrm>
              <a:off x="1735040" y="5880956"/>
              <a:ext cx="5421963" cy="276999"/>
            </a:xfrm>
            <a:prstGeom prst="rect">
              <a:avLst/>
            </a:prstGeom>
            <a:noFill/>
          </p:spPr>
          <p:txBody>
            <a:bodyPr wrap="square" rtlCol="0">
              <a:spAutoFit/>
            </a:bodyPr>
            <a:lstStyle/>
            <a:p>
              <a:pPr algn="ctr"/>
              <a:r>
                <a:rPr lang="en-GB" sz="1200" dirty="0" smtClean="0">
                  <a:solidFill>
                    <a:srgbClr val="003866"/>
                  </a:solidFill>
                </a:rPr>
                <a:t>RO Bead line phantoms; internal diameter indicated on top</a:t>
              </a:r>
              <a:endParaRPr lang="en-GB" sz="1200" dirty="0">
                <a:solidFill>
                  <a:srgbClr val="003866"/>
                </a:solidFill>
              </a:endParaRPr>
            </a:p>
          </p:txBody>
        </p:sp>
      </p:grpSp>
      <p:grpSp>
        <p:nvGrpSpPr>
          <p:cNvPr id="3" name="Group 2"/>
          <p:cNvGrpSpPr>
            <a:grpSpLocks noChangeAspect="1"/>
          </p:cNvGrpSpPr>
          <p:nvPr/>
        </p:nvGrpSpPr>
        <p:grpSpPr>
          <a:xfrm>
            <a:off x="2062593" y="1810223"/>
            <a:ext cx="1928757" cy="1572856"/>
            <a:chOff x="-641134" y="-1653333"/>
            <a:chExt cx="7900338" cy="6442542"/>
          </a:xfrm>
        </p:grpSpPr>
        <p:pic>
          <p:nvPicPr>
            <p:cNvPr id="24" name="Picture 2" descr="C:\Users\kashrafi\AppData\Local\Microsoft\Windows\Temporary Internet Files\Content.Outlook\FNU91HLZ\IMG_2747.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rcRect l="9522" t="31599" r="15021" b="37154"/>
            <a:stretch/>
          </p:blipFill>
          <p:spPr bwMode="auto">
            <a:xfrm>
              <a:off x="-641134" y="1042077"/>
              <a:ext cx="7798138" cy="2421896"/>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598142" y="-1653333"/>
              <a:ext cx="7857346" cy="1701912"/>
            </a:xfrm>
            <a:prstGeom prst="rect">
              <a:avLst/>
            </a:prstGeom>
            <a:noFill/>
          </p:spPr>
          <p:txBody>
            <a:bodyPr wrap="square" rtlCol="0">
              <a:spAutoFit/>
            </a:bodyPr>
            <a:lstStyle/>
            <a:p>
              <a:pPr algn="ctr"/>
              <a:r>
                <a:rPr lang="en-GB" sz="1050" b="1" dirty="0" smtClean="0">
                  <a:solidFill>
                    <a:schemeClr val="tx2"/>
                  </a:solidFill>
                </a:rPr>
                <a:t>Bead line phantom packed with RO Bead</a:t>
              </a:r>
              <a:endParaRPr lang="en-GB" sz="1050" baseline="30000" dirty="0">
                <a:solidFill>
                  <a:schemeClr val="tx2"/>
                </a:solidFill>
              </a:endParaRPr>
            </a:p>
          </p:txBody>
        </p:sp>
        <p:sp>
          <p:nvSpPr>
            <p:cNvPr id="26" name="TextBox 25"/>
            <p:cNvSpPr txBox="1"/>
            <p:nvPr/>
          </p:nvSpPr>
          <p:spPr>
            <a:xfrm>
              <a:off x="-198285" y="3843703"/>
              <a:ext cx="7057637" cy="945506"/>
            </a:xfrm>
            <a:prstGeom prst="rect">
              <a:avLst/>
            </a:prstGeom>
            <a:noFill/>
          </p:spPr>
          <p:txBody>
            <a:bodyPr wrap="square" rtlCol="0">
              <a:spAutoFit/>
            </a:bodyPr>
            <a:lstStyle/>
            <a:p>
              <a:pPr algn="ctr"/>
              <a:r>
                <a:rPr lang="en-GB" sz="900" b="1" dirty="0" smtClean="0">
                  <a:solidFill>
                    <a:schemeClr val="tx2"/>
                  </a:solidFill>
                </a:rPr>
                <a:t>Agar gel matrix</a:t>
              </a:r>
              <a:endParaRPr lang="en-GB" sz="900" b="1" dirty="0">
                <a:solidFill>
                  <a:schemeClr val="tx2"/>
                </a:solidFill>
              </a:endParaRPr>
            </a:p>
          </p:txBody>
        </p:sp>
      </p:grpSp>
      <p:sp>
        <p:nvSpPr>
          <p:cNvPr id="19" name="TextBox 18"/>
          <p:cNvSpPr txBox="1"/>
          <p:nvPr/>
        </p:nvSpPr>
        <p:spPr>
          <a:xfrm>
            <a:off x="4479619" y="1810223"/>
            <a:ext cx="4516558" cy="1631216"/>
          </a:xfrm>
          <a:prstGeom prst="rect">
            <a:avLst/>
          </a:prstGeom>
          <a:noFill/>
        </p:spPr>
        <p:txBody>
          <a:bodyPr wrap="square" rtlCol="0">
            <a:spAutoFit/>
          </a:bodyPr>
          <a:lstStyle/>
          <a:p>
            <a:r>
              <a:rPr lang="en-GB" sz="2000" dirty="0" smtClean="0">
                <a:solidFill>
                  <a:srgbClr val="003866"/>
                </a:solidFill>
              </a:rPr>
              <a:t>Line phantoms were used in development to determine the minimum ‘vessel’ diameters under different imaging modalities of RO Bead in an </a:t>
            </a:r>
            <a:r>
              <a:rPr lang="en-GB" sz="2000" i="1" dirty="0" smtClean="0">
                <a:solidFill>
                  <a:srgbClr val="003866"/>
                </a:solidFill>
              </a:rPr>
              <a:t>in vitro </a:t>
            </a:r>
            <a:r>
              <a:rPr lang="en-GB" sz="2000" dirty="0" smtClean="0">
                <a:solidFill>
                  <a:srgbClr val="003866"/>
                </a:solidFill>
              </a:rPr>
              <a:t>setting </a:t>
            </a:r>
          </a:p>
        </p:txBody>
      </p:sp>
      <p:grpSp>
        <p:nvGrpSpPr>
          <p:cNvPr id="8" name="Group 7"/>
          <p:cNvGrpSpPr/>
          <p:nvPr/>
        </p:nvGrpSpPr>
        <p:grpSpPr>
          <a:xfrm>
            <a:off x="2411038" y="4055779"/>
            <a:ext cx="4772277" cy="1824510"/>
            <a:chOff x="2411038" y="4055779"/>
            <a:chExt cx="4772277" cy="1824510"/>
          </a:xfrm>
        </p:grpSpPr>
        <p:sp>
          <p:nvSpPr>
            <p:cNvPr id="6" name="Rectangle 5"/>
            <p:cNvSpPr/>
            <p:nvPr/>
          </p:nvSpPr>
          <p:spPr>
            <a:xfrm>
              <a:off x="5591908" y="4055779"/>
              <a:ext cx="1591407" cy="821860"/>
            </a:xfrm>
            <a:prstGeom prst="rect">
              <a:avLst/>
            </a:prstGeom>
            <a:no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2411038" y="5017910"/>
              <a:ext cx="1544515" cy="862379"/>
            </a:xfrm>
            <a:prstGeom prst="rect">
              <a:avLst/>
            </a:prstGeom>
            <a:no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5" name="Picture 4"/>
          <p:cNvPicPr>
            <a:picLocks noChangeAspect="1"/>
          </p:cNvPicPr>
          <p:nvPr/>
        </p:nvPicPr>
        <p:blipFill rotWithShape="1">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27549" t="22902" r="14696" b="28425"/>
          <a:stretch/>
        </p:blipFill>
        <p:spPr>
          <a:xfrm rot="5400000">
            <a:off x="212840" y="2274215"/>
            <a:ext cx="1854033" cy="878893"/>
          </a:xfrm>
          <a:prstGeom prst="rect">
            <a:avLst/>
          </a:prstGeom>
        </p:spPr>
      </p:pic>
      <p:cxnSp>
        <p:nvCxnSpPr>
          <p:cNvPr id="13" name="Straight Arrow Connector 12"/>
          <p:cNvCxnSpPr/>
          <p:nvPr/>
        </p:nvCxnSpPr>
        <p:spPr>
          <a:xfrm>
            <a:off x="1710832" y="2781660"/>
            <a:ext cx="25546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44687" y="6524148"/>
            <a:ext cx="4751037" cy="253916"/>
          </a:xfrm>
          <a:prstGeom prst="rect">
            <a:avLst/>
          </a:prstGeom>
          <a:noFill/>
        </p:spPr>
        <p:txBody>
          <a:bodyPr wrap="square" rtlCol="0">
            <a:spAutoFit/>
          </a:bodyPr>
          <a:lstStyle/>
          <a:p>
            <a:pPr marL="0" lvl="2">
              <a:buNone/>
            </a:pPr>
            <a:r>
              <a:rPr lang="en-GB" sz="1050" dirty="0" smtClean="0">
                <a:solidFill>
                  <a:schemeClr val="tx2"/>
                </a:solidFill>
              </a:rPr>
              <a:t>[18] Duran  R, et al.,  </a:t>
            </a:r>
            <a:r>
              <a:rPr lang="en-GB" sz="1050" i="1" dirty="0" err="1">
                <a:solidFill>
                  <a:schemeClr val="tx2"/>
                </a:solidFill>
              </a:rPr>
              <a:t>Theranostics</a:t>
            </a:r>
            <a:r>
              <a:rPr lang="en-GB" sz="1050" i="1" dirty="0">
                <a:solidFill>
                  <a:schemeClr val="tx2"/>
                </a:solidFill>
              </a:rPr>
              <a:t>.</a:t>
            </a:r>
            <a:r>
              <a:rPr lang="en-GB" sz="1050" dirty="0">
                <a:solidFill>
                  <a:schemeClr val="tx2"/>
                </a:solidFill>
              </a:rPr>
              <a:t> 2016 6(1):118-130.</a:t>
            </a:r>
          </a:p>
        </p:txBody>
      </p:sp>
    </p:spTree>
    <p:extLst>
      <p:ext uri="{BB962C8B-B14F-4D97-AF65-F5344CB8AC3E}">
        <p14:creationId xmlns:p14="http://schemas.microsoft.com/office/powerpoint/2010/main" val="1567927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377743174"/>
              </p:ext>
            </p:extLst>
          </p:nvPr>
        </p:nvGraphicFramePr>
        <p:xfrm>
          <a:off x="457200" y="1635125"/>
          <a:ext cx="8229863" cy="1402080"/>
        </p:xfrm>
        <a:graphic>
          <a:graphicData uri="http://schemas.openxmlformats.org/drawingml/2006/table">
            <a:tbl>
              <a:tblPr firstRow="1" firstCol="1" bandRow="1">
                <a:tableStyleId>{5C22544A-7EE6-4342-B048-85BDC9FD1C3A}</a:tableStyleId>
              </a:tblPr>
              <a:tblGrid>
                <a:gridCol w="1580745"/>
                <a:gridCol w="1697265"/>
                <a:gridCol w="1620238"/>
                <a:gridCol w="1605524"/>
                <a:gridCol w="1726091"/>
              </a:tblGrid>
              <a:tr h="572737">
                <a:tc>
                  <a:txBody>
                    <a:bodyPr/>
                    <a:lstStyle/>
                    <a:p>
                      <a:pPr marL="0" marR="0" algn="ctr">
                        <a:lnSpc>
                          <a:spcPct val="115000"/>
                        </a:lnSpc>
                        <a:spcBef>
                          <a:spcPts val="0"/>
                        </a:spcBef>
                        <a:spcAft>
                          <a:spcPts val="0"/>
                        </a:spcAft>
                      </a:pPr>
                      <a:r>
                        <a:rPr lang="en-US" sz="1600" b="1" kern="1200" dirty="0" smtClean="0">
                          <a:solidFill>
                            <a:schemeClr val="lt1"/>
                          </a:solidFill>
                          <a:effectLst/>
                          <a:latin typeface="+mn-lt"/>
                          <a:ea typeface="+mn-ea"/>
                          <a:cs typeface="+mn-cs"/>
                        </a:rPr>
                        <a:t>Product</a:t>
                      </a:r>
                      <a:endParaRPr lang="en-US" sz="1600" b="1" kern="1200" dirty="0">
                        <a:solidFill>
                          <a:schemeClr val="lt1"/>
                        </a:solidFill>
                        <a:effectLst/>
                        <a:latin typeface="+mn-lt"/>
                        <a:ea typeface="+mn-ea"/>
                        <a:cs typeface="+mn-cs"/>
                      </a:endParaRPr>
                    </a:p>
                  </a:txBody>
                  <a:tcPr marL="70408" marR="70408" marT="0" marB="0" anchor="ctr"/>
                </a:tc>
                <a:tc>
                  <a:txBody>
                    <a:bodyPr/>
                    <a:lstStyle/>
                    <a:p>
                      <a:pPr marL="0" marR="0" algn="ctr">
                        <a:lnSpc>
                          <a:spcPct val="115000"/>
                        </a:lnSpc>
                        <a:spcBef>
                          <a:spcPts val="0"/>
                        </a:spcBef>
                        <a:spcAft>
                          <a:spcPts val="0"/>
                        </a:spcAft>
                      </a:pPr>
                      <a:r>
                        <a:rPr lang="en-US" sz="1600" b="1" dirty="0">
                          <a:effectLst/>
                        </a:rPr>
                        <a:t>Iodine </a:t>
                      </a:r>
                      <a:r>
                        <a:rPr lang="en-US" sz="1600" b="1" dirty="0" smtClean="0">
                          <a:effectLst/>
                        </a:rPr>
                        <a:t>Concentration </a:t>
                      </a:r>
                      <a:endParaRPr lang="en-US" sz="1600" b="1" dirty="0">
                        <a:effectLst/>
                      </a:endParaRPr>
                    </a:p>
                    <a:p>
                      <a:pPr marL="0" marR="0" algn="ctr">
                        <a:lnSpc>
                          <a:spcPct val="115000"/>
                        </a:lnSpc>
                        <a:spcBef>
                          <a:spcPts val="0"/>
                        </a:spcBef>
                        <a:spcAft>
                          <a:spcPts val="0"/>
                        </a:spcAft>
                      </a:pPr>
                      <a:r>
                        <a:rPr lang="en-US" sz="1600" b="1" dirty="0">
                          <a:effectLst/>
                        </a:rPr>
                        <a:t>(</a:t>
                      </a:r>
                      <a:r>
                        <a:rPr lang="en-US" sz="1600" b="1" dirty="0" smtClean="0">
                          <a:effectLst/>
                        </a:rPr>
                        <a:t>mg/ml</a:t>
                      </a:r>
                      <a:r>
                        <a:rPr lang="en-US" sz="1600" b="1" dirty="0" smtClean="0">
                          <a:solidFill>
                            <a:schemeClr val="bg1"/>
                          </a:solidFill>
                          <a:effectLst/>
                        </a:rPr>
                        <a:t>)</a:t>
                      </a:r>
                    </a:p>
                  </a:txBody>
                  <a:tcPr marL="70408" marR="70408" marT="0" marB="0" anchor="ctr"/>
                </a:tc>
                <a:tc>
                  <a:txBody>
                    <a:bodyPr/>
                    <a:lstStyle/>
                    <a:p>
                      <a:pPr marL="0" marR="0" algn="ctr">
                        <a:lnSpc>
                          <a:spcPct val="115000"/>
                        </a:lnSpc>
                        <a:spcBef>
                          <a:spcPts val="0"/>
                        </a:spcBef>
                        <a:spcAft>
                          <a:spcPts val="0"/>
                        </a:spcAft>
                      </a:pPr>
                      <a:r>
                        <a:rPr lang="en-US" sz="1600" b="1" dirty="0">
                          <a:effectLst/>
                        </a:rPr>
                        <a:t>Mean </a:t>
                      </a:r>
                      <a:r>
                        <a:rPr lang="en-US" sz="1600" b="1" dirty="0" smtClean="0">
                          <a:effectLst/>
                        </a:rPr>
                        <a:t>Density </a:t>
                      </a:r>
                    </a:p>
                    <a:p>
                      <a:pPr marL="0" marR="0" algn="ctr">
                        <a:lnSpc>
                          <a:spcPct val="115000"/>
                        </a:lnSpc>
                        <a:spcBef>
                          <a:spcPts val="0"/>
                        </a:spcBef>
                        <a:spcAft>
                          <a:spcPts val="0"/>
                        </a:spcAft>
                      </a:pPr>
                      <a:r>
                        <a:rPr lang="en-US" sz="1600" b="1" dirty="0" smtClean="0">
                          <a:effectLst/>
                        </a:rPr>
                        <a:t>(g/cc) </a:t>
                      </a:r>
                    </a:p>
                  </a:txBody>
                  <a:tcPr marL="70408" marR="70408" marT="0" marB="0" anchor="ctr"/>
                </a:tc>
                <a:tc>
                  <a:txBody>
                    <a:bodyPr/>
                    <a:lstStyle/>
                    <a:p>
                      <a:pPr marL="0" marR="0" algn="ctr">
                        <a:lnSpc>
                          <a:spcPct val="115000"/>
                        </a:lnSpc>
                        <a:spcBef>
                          <a:spcPts val="0"/>
                        </a:spcBef>
                        <a:spcAft>
                          <a:spcPts val="0"/>
                        </a:spcAft>
                      </a:pPr>
                      <a:r>
                        <a:rPr lang="en-US" sz="1600" b="1" dirty="0" smtClean="0">
                          <a:effectLst/>
                        </a:rPr>
                        <a:t>Water Content</a:t>
                      </a:r>
                      <a:r>
                        <a:rPr lang="en-US" sz="1600" b="1" baseline="0" dirty="0" smtClean="0">
                          <a:effectLst/>
                        </a:rPr>
                        <a:t> </a:t>
                      </a:r>
                    </a:p>
                    <a:p>
                      <a:pPr marL="0" marR="0" algn="ctr">
                        <a:lnSpc>
                          <a:spcPct val="115000"/>
                        </a:lnSpc>
                        <a:spcBef>
                          <a:spcPts val="0"/>
                        </a:spcBef>
                        <a:spcAft>
                          <a:spcPts val="0"/>
                        </a:spcAft>
                      </a:pPr>
                      <a:r>
                        <a:rPr lang="en-US" sz="1600" b="1" dirty="0" smtClean="0">
                          <a:effectLst/>
                        </a:rPr>
                        <a:t>(%)</a:t>
                      </a:r>
                      <a:endParaRPr lang="en-US" sz="1600" b="1" dirty="0">
                        <a:solidFill>
                          <a:srgbClr val="000000"/>
                        </a:solidFill>
                        <a:effectLst/>
                        <a:latin typeface="Calibri"/>
                        <a:ea typeface="Times New Roman"/>
                        <a:cs typeface="Times New Roman"/>
                      </a:endParaRPr>
                    </a:p>
                  </a:txBody>
                  <a:tcPr marL="70408" marR="70408" marT="0" marB="0" anchor="ctr"/>
                </a:tc>
                <a:tc>
                  <a:txBody>
                    <a:bodyPr/>
                    <a:lstStyle/>
                    <a:p>
                      <a:pPr marL="0" marR="0" algn="ctr">
                        <a:lnSpc>
                          <a:spcPct val="115000"/>
                        </a:lnSpc>
                        <a:spcBef>
                          <a:spcPts val="0"/>
                        </a:spcBef>
                        <a:spcAft>
                          <a:spcPts val="0"/>
                        </a:spcAft>
                      </a:pPr>
                      <a:r>
                        <a:rPr lang="en-US" sz="1600" b="1" dirty="0">
                          <a:effectLst/>
                        </a:rPr>
                        <a:t>Elastic </a:t>
                      </a:r>
                      <a:r>
                        <a:rPr lang="en-US" sz="1600" b="1" dirty="0" smtClean="0">
                          <a:effectLst/>
                        </a:rPr>
                        <a:t>Modulus (MPa)  </a:t>
                      </a:r>
                    </a:p>
                  </a:txBody>
                  <a:tcPr marL="70408" marR="70408" marT="0" marB="0" anchor="ctr"/>
                </a:tc>
              </a:tr>
              <a:tr h="254294">
                <a:tc>
                  <a:txBody>
                    <a:bodyPr/>
                    <a:lstStyle/>
                    <a:p>
                      <a:pPr marL="0" marR="0" algn="ctr">
                        <a:lnSpc>
                          <a:spcPct val="115000"/>
                        </a:lnSpc>
                        <a:spcBef>
                          <a:spcPts val="0"/>
                        </a:spcBef>
                        <a:spcAft>
                          <a:spcPts val="0"/>
                        </a:spcAft>
                      </a:pPr>
                      <a:r>
                        <a:rPr lang="en-US" sz="1600" b="1" dirty="0" smtClean="0">
                          <a:effectLst/>
                        </a:rPr>
                        <a:t>DC Bead</a:t>
                      </a:r>
                      <a:r>
                        <a:rPr lang="en-GB" sz="1600" dirty="0" smtClean="0"/>
                        <a:t>™</a:t>
                      </a:r>
                      <a:endParaRPr lang="en-US" sz="1600" b="1" dirty="0">
                        <a:solidFill>
                          <a:srgbClr val="000000"/>
                        </a:solidFill>
                        <a:effectLst/>
                        <a:latin typeface="Calibri"/>
                        <a:ea typeface="Times New Roman"/>
                        <a:cs typeface="Times New Roman"/>
                      </a:endParaRPr>
                    </a:p>
                  </a:txBody>
                  <a:tcPr marL="70408" marR="70408" marT="0" marB="0" anchor="ctr"/>
                </a:tc>
                <a:tc>
                  <a:txBody>
                    <a:bodyPr/>
                    <a:lstStyle/>
                    <a:p>
                      <a:pPr algn="ctr"/>
                      <a:r>
                        <a:rPr lang="en-GB" sz="1600" b="1" kern="1200" dirty="0" smtClean="0">
                          <a:solidFill>
                            <a:schemeClr val="tx2"/>
                          </a:solidFill>
                          <a:effectLst/>
                          <a:latin typeface="+mn-lt"/>
                          <a:ea typeface="+mn-ea"/>
                          <a:cs typeface="+mn-cs"/>
                        </a:rPr>
                        <a:t>0</a:t>
                      </a:r>
                      <a:endParaRPr lang="en-GB" sz="1600" b="1" kern="1200" dirty="0">
                        <a:solidFill>
                          <a:schemeClr val="tx2"/>
                        </a:solidFill>
                        <a:effectLst/>
                        <a:latin typeface="+mn-lt"/>
                        <a:ea typeface="+mn-ea"/>
                        <a:cs typeface="+mn-cs"/>
                      </a:endParaRPr>
                    </a:p>
                  </a:txBody>
                  <a:tcPr marL="70408" marR="70408" marT="0" marB="0" anchor="ctr"/>
                </a:tc>
                <a:tc>
                  <a:txBody>
                    <a:bodyPr/>
                    <a:lstStyle/>
                    <a:p>
                      <a:pPr algn="ctr"/>
                      <a:r>
                        <a:rPr lang="en-GB" sz="1600" b="1" kern="1200" dirty="0" smtClean="0">
                          <a:solidFill>
                            <a:schemeClr val="tx2"/>
                          </a:solidFill>
                          <a:effectLst/>
                          <a:latin typeface="+mn-lt"/>
                          <a:ea typeface="+mn-ea"/>
                          <a:cs typeface="+mn-cs"/>
                        </a:rPr>
                        <a:t>1.03</a:t>
                      </a:r>
                      <a:endParaRPr lang="en-GB" sz="1600" b="1" kern="1200" dirty="0">
                        <a:solidFill>
                          <a:schemeClr val="tx2"/>
                        </a:solidFill>
                        <a:effectLst/>
                        <a:latin typeface="+mn-lt"/>
                        <a:ea typeface="+mn-ea"/>
                        <a:cs typeface="+mn-cs"/>
                      </a:endParaRPr>
                    </a:p>
                  </a:txBody>
                  <a:tcPr marL="70408" marR="70408" marT="0" marB="0" anchor="ctr"/>
                </a:tc>
                <a:tc>
                  <a:txBody>
                    <a:bodyPr/>
                    <a:lstStyle/>
                    <a:p>
                      <a:pPr algn="ctr"/>
                      <a:r>
                        <a:rPr lang="en-GB" sz="1600" b="1" kern="1200" dirty="0" smtClean="0">
                          <a:solidFill>
                            <a:schemeClr val="tx2"/>
                          </a:solidFill>
                          <a:effectLst/>
                          <a:latin typeface="+mn-lt"/>
                          <a:ea typeface="+mn-ea"/>
                          <a:cs typeface="+mn-cs"/>
                        </a:rPr>
                        <a:t>95</a:t>
                      </a:r>
                      <a:endParaRPr lang="en-GB" sz="1600" b="1" kern="1200" dirty="0">
                        <a:solidFill>
                          <a:schemeClr val="tx2"/>
                        </a:solidFill>
                        <a:effectLst/>
                        <a:latin typeface="+mn-lt"/>
                        <a:ea typeface="+mn-ea"/>
                        <a:cs typeface="+mn-cs"/>
                      </a:endParaRPr>
                    </a:p>
                  </a:txBody>
                  <a:tcPr marL="70408" marR="70408" marT="0" marB="0" anchor="ctr"/>
                </a:tc>
                <a:tc>
                  <a:txBody>
                    <a:bodyPr/>
                    <a:lstStyle/>
                    <a:p>
                      <a:pPr algn="ctr"/>
                      <a:r>
                        <a:rPr lang="en-GB" sz="1600" b="1" kern="1200" dirty="0" smtClean="0">
                          <a:solidFill>
                            <a:schemeClr val="tx2"/>
                          </a:solidFill>
                          <a:effectLst/>
                          <a:latin typeface="+mn-lt"/>
                          <a:ea typeface="+mn-ea"/>
                          <a:cs typeface="+mn-cs"/>
                        </a:rPr>
                        <a:t>0.2</a:t>
                      </a:r>
                      <a:endParaRPr lang="en-GB" sz="1600" b="1" kern="1200" dirty="0">
                        <a:solidFill>
                          <a:schemeClr val="tx2"/>
                        </a:solidFill>
                        <a:effectLst/>
                        <a:latin typeface="+mn-lt"/>
                        <a:ea typeface="+mn-ea"/>
                        <a:cs typeface="+mn-cs"/>
                      </a:endParaRPr>
                    </a:p>
                  </a:txBody>
                  <a:tcPr marL="70408" marR="70408" marT="0" marB="0" anchor="ctr"/>
                </a:tc>
              </a:tr>
              <a:tr h="254294">
                <a:tc>
                  <a:txBody>
                    <a:bodyPr/>
                    <a:lstStyle/>
                    <a:p>
                      <a:pPr marL="0" marR="0" algn="ctr">
                        <a:lnSpc>
                          <a:spcPct val="115000"/>
                        </a:lnSpc>
                        <a:spcBef>
                          <a:spcPts val="0"/>
                        </a:spcBef>
                        <a:spcAft>
                          <a:spcPts val="0"/>
                        </a:spcAft>
                      </a:pPr>
                      <a:r>
                        <a:rPr lang="en-GB" sz="1600" b="1" dirty="0" smtClean="0">
                          <a:solidFill>
                            <a:schemeClr val="bg1"/>
                          </a:solidFill>
                        </a:rPr>
                        <a:t>RO Bead </a:t>
                      </a:r>
                      <a:endParaRPr lang="en-US" sz="1600" b="1" dirty="0">
                        <a:solidFill>
                          <a:schemeClr val="bg1"/>
                        </a:solidFill>
                        <a:effectLst/>
                        <a:latin typeface="Calibri"/>
                        <a:ea typeface="Times New Roman"/>
                        <a:cs typeface="Times New Roman"/>
                      </a:endParaRPr>
                    </a:p>
                  </a:txBody>
                  <a:tcPr marL="70408" marR="70408" marT="0" marB="0" anchor="ctr"/>
                </a:tc>
                <a:tc>
                  <a:txBody>
                    <a:bodyPr/>
                    <a:lstStyle/>
                    <a:p>
                      <a:pPr marL="0" marR="0" algn="ctr" defTabSz="457200" rtl="0" eaLnBrk="1" latinLnBrk="0" hangingPunct="1">
                        <a:lnSpc>
                          <a:spcPct val="115000"/>
                        </a:lnSpc>
                        <a:spcBef>
                          <a:spcPts val="0"/>
                        </a:spcBef>
                        <a:spcAft>
                          <a:spcPts val="0"/>
                        </a:spcAft>
                      </a:pPr>
                      <a:r>
                        <a:rPr lang="en-US" sz="1600" b="1" kern="1200" dirty="0" smtClean="0">
                          <a:solidFill>
                            <a:schemeClr val="tx2"/>
                          </a:solidFill>
                          <a:effectLst/>
                          <a:latin typeface="+mn-lt"/>
                          <a:ea typeface="+mn-ea"/>
                          <a:cs typeface="+mn-cs"/>
                        </a:rPr>
                        <a:t>150</a:t>
                      </a:r>
                      <a:endParaRPr lang="en-US" sz="1600" b="1" kern="1200" dirty="0">
                        <a:solidFill>
                          <a:schemeClr val="tx2"/>
                        </a:solidFill>
                        <a:effectLst/>
                        <a:latin typeface="+mn-lt"/>
                        <a:ea typeface="+mn-ea"/>
                        <a:cs typeface="+mn-cs"/>
                      </a:endParaRPr>
                    </a:p>
                  </a:txBody>
                  <a:tcPr marL="70408" marR="70408" marT="0" marB="0" anchor="ctr"/>
                </a:tc>
                <a:tc>
                  <a:txBody>
                    <a:bodyPr/>
                    <a:lstStyle/>
                    <a:p>
                      <a:pPr marL="0" marR="0" algn="ctr" defTabSz="457200" rtl="0" eaLnBrk="1" latinLnBrk="0" hangingPunct="1">
                        <a:lnSpc>
                          <a:spcPct val="115000"/>
                        </a:lnSpc>
                        <a:spcBef>
                          <a:spcPts val="0"/>
                        </a:spcBef>
                        <a:spcAft>
                          <a:spcPts val="0"/>
                        </a:spcAft>
                      </a:pPr>
                      <a:r>
                        <a:rPr lang="en-US" sz="1600" b="1" kern="1200" dirty="0" smtClean="0">
                          <a:solidFill>
                            <a:schemeClr val="tx2"/>
                          </a:solidFill>
                          <a:effectLst/>
                          <a:latin typeface="+mn-lt"/>
                          <a:ea typeface="+mn-ea"/>
                          <a:cs typeface="+mn-cs"/>
                        </a:rPr>
                        <a:t>1.29 </a:t>
                      </a:r>
                      <a:endParaRPr lang="en-US" sz="1600" b="1" kern="1200" dirty="0">
                        <a:solidFill>
                          <a:schemeClr val="tx2"/>
                        </a:solidFill>
                        <a:effectLst/>
                        <a:latin typeface="+mn-lt"/>
                        <a:ea typeface="+mn-ea"/>
                        <a:cs typeface="+mn-cs"/>
                      </a:endParaRPr>
                    </a:p>
                  </a:txBody>
                  <a:tcPr marL="70408" marR="70408" marT="0" marB="0" anchor="ctr"/>
                </a:tc>
                <a:tc>
                  <a:txBody>
                    <a:bodyPr/>
                    <a:lstStyle/>
                    <a:p>
                      <a:pPr marL="0" marR="0" algn="ctr" defTabSz="457200" rtl="0" eaLnBrk="1" latinLnBrk="0" hangingPunct="1">
                        <a:lnSpc>
                          <a:spcPct val="115000"/>
                        </a:lnSpc>
                        <a:spcBef>
                          <a:spcPts val="0"/>
                        </a:spcBef>
                        <a:spcAft>
                          <a:spcPts val="0"/>
                        </a:spcAft>
                      </a:pPr>
                      <a:r>
                        <a:rPr lang="en-GB" sz="1600" b="1" kern="1200" dirty="0" smtClean="0">
                          <a:solidFill>
                            <a:schemeClr val="tx2"/>
                          </a:solidFill>
                          <a:effectLst/>
                          <a:latin typeface="+mn-lt"/>
                          <a:ea typeface="+mn-ea"/>
                          <a:cs typeface="+mn-cs"/>
                        </a:rPr>
                        <a:t>66</a:t>
                      </a:r>
                      <a:endParaRPr lang="en-US" sz="1600" b="1" kern="1200" dirty="0">
                        <a:solidFill>
                          <a:schemeClr val="tx2"/>
                        </a:solidFill>
                        <a:effectLst/>
                        <a:latin typeface="+mn-lt"/>
                        <a:ea typeface="+mn-ea"/>
                        <a:cs typeface="+mn-cs"/>
                      </a:endParaRPr>
                    </a:p>
                  </a:txBody>
                  <a:tcPr marL="70408" marR="70408" marT="0" marB="0" anchor="ctr"/>
                </a:tc>
                <a:tc>
                  <a:txBody>
                    <a:bodyPr/>
                    <a:lstStyle/>
                    <a:p>
                      <a:pPr marL="0" marR="0" algn="ctr">
                        <a:lnSpc>
                          <a:spcPct val="115000"/>
                        </a:lnSpc>
                        <a:spcBef>
                          <a:spcPts val="0"/>
                        </a:spcBef>
                        <a:spcAft>
                          <a:spcPts val="0"/>
                        </a:spcAft>
                      </a:pPr>
                      <a:r>
                        <a:rPr lang="en-US" sz="1600" b="1" kern="1200" dirty="0" smtClean="0">
                          <a:solidFill>
                            <a:schemeClr val="tx2"/>
                          </a:solidFill>
                          <a:effectLst/>
                          <a:latin typeface="+mn-lt"/>
                          <a:ea typeface="+mn-ea"/>
                          <a:cs typeface="+mn-cs"/>
                        </a:rPr>
                        <a:t>33.3</a:t>
                      </a:r>
                      <a:endParaRPr lang="en-US" sz="1600" b="1" kern="1200" dirty="0">
                        <a:solidFill>
                          <a:schemeClr val="tx2"/>
                        </a:solidFill>
                        <a:effectLst/>
                        <a:latin typeface="+mn-lt"/>
                        <a:ea typeface="+mn-ea"/>
                        <a:cs typeface="+mn-cs"/>
                      </a:endParaRPr>
                    </a:p>
                  </a:txBody>
                  <a:tcPr marL="70408" marR="70408" marT="0" marB="0" anchor="ctr"/>
                </a:tc>
              </a:tr>
            </a:tbl>
          </a:graphicData>
        </a:graphic>
      </p:graphicFrame>
      <p:sp>
        <p:nvSpPr>
          <p:cNvPr id="3" name="Slide Number Placeholder 2"/>
          <p:cNvSpPr>
            <a:spLocks noGrp="1"/>
          </p:cNvSpPr>
          <p:nvPr>
            <p:ph type="sldNum" sz="quarter" idx="12"/>
          </p:nvPr>
        </p:nvSpPr>
        <p:spPr/>
        <p:txBody>
          <a:bodyPr/>
          <a:lstStyle/>
          <a:p>
            <a:fld id="{8FCA870C-BE35-7D4F-A773-7E7FAFBE862C}" type="slidenum">
              <a:rPr lang="en-US" smtClean="0"/>
              <a:t>32</a:t>
            </a:fld>
            <a:endParaRPr lang="en-US"/>
          </a:p>
        </p:txBody>
      </p:sp>
      <p:sp>
        <p:nvSpPr>
          <p:cNvPr id="5" name="Title 4"/>
          <p:cNvSpPr>
            <a:spLocks noGrp="1"/>
          </p:cNvSpPr>
          <p:nvPr>
            <p:ph type="title"/>
          </p:nvPr>
        </p:nvSpPr>
        <p:spPr/>
        <p:txBody>
          <a:bodyPr>
            <a:normAutofit/>
          </a:bodyPr>
          <a:lstStyle/>
          <a:p>
            <a:r>
              <a:rPr lang="en-GB" dirty="0" smtClean="0"/>
              <a:t>Composition: Impact on Handling</a:t>
            </a:r>
            <a:endParaRPr lang="en-US" dirty="0"/>
          </a:p>
        </p:txBody>
      </p:sp>
      <p:sp>
        <p:nvSpPr>
          <p:cNvPr id="7" name="Content Placeholder 1"/>
          <p:cNvSpPr txBox="1">
            <a:spLocks/>
          </p:cNvSpPr>
          <p:nvPr/>
        </p:nvSpPr>
        <p:spPr>
          <a:xfrm>
            <a:off x="457200" y="3096502"/>
            <a:ext cx="8331118" cy="3233909"/>
          </a:xfrm>
          <a:prstGeom prst="rect">
            <a:avLst/>
          </a:prstGeom>
        </p:spPr>
        <p:txBody>
          <a:bodyPr vert="horz" lIns="0" tIns="0" rIns="0" bIns="0" rtlCol="0">
            <a:noAutofit/>
          </a:bodyPr>
          <a:lstStyle>
            <a:lvl1pPr marL="182563" indent="-182563" algn="l" defTabSz="457200" rtl="0" eaLnBrk="1" latinLnBrk="0" hangingPunct="1">
              <a:lnSpc>
                <a:spcPct val="100000"/>
              </a:lnSpc>
              <a:spcBef>
                <a:spcPts val="400"/>
              </a:spcBef>
              <a:spcAft>
                <a:spcPts val="400"/>
              </a:spcAft>
              <a:buFont typeface="Arial"/>
              <a:buChar char="•"/>
              <a:defRPr sz="2000" kern="1200">
                <a:solidFill>
                  <a:schemeClr val="tx1"/>
                </a:solidFill>
                <a:latin typeface="Arial"/>
                <a:ea typeface="+mn-ea"/>
                <a:cs typeface="Arial"/>
              </a:defRPr>
            </a:lvl1pPr>
            <a:lvl2pPr marL="358775" indent="-176213" algn="l" defTabSz="457200" rtl="0" eaLnBrk="1" latinLnBrk="0" hangingPunct="1">
              <a:lnSpc>
                <a:spcPct val="100000"/>
              </a:lnSpc>
              <a:spcBef>
                <a:spcPts val="400"/>
              </a:spcBef>
              <a:spcAft>
                <a:spcPts val="400"/>
              </a:spcAft>
              <a:buFont typeface="Arial"/>
              <a:buChar char="–"/>
              <a:defRPr sz="1900" kern="1200">
                <a:solidFill>
                  <a:schemeClr val="tx1"/>
                </a:solidFill>
                <a:latin typeface="Arial"/>
                <a:ea typeface="+mn-ea"/>
                <a:cs typeface="Arial"/>
              </a:defRPr>
            </a:lvl2pPr>
            <a:lvl3pPr marL="541338" indent="-182563" algn="l" defTabSz="457200" rtl="0" eaLnBrk="1" latinLnBrk="0" hangingPunct="1">
              <a:lnSpc>
                <a:spcPct val="100000"/>
              </a:lnSpc>
              <a:spcBef>
                <a:spcPts val="400"/>
              </a:spcBef>
              <a:spcAft>
                <a:spcPts val="400"/>
              </a:spcAft>
              <a:buFont typeface="Arial"/>
              <a:buChar char="•"/>
              <a:defRPr sz="1800" kern="1200">
                <a:solidFill>
                  <a:schemeClr val="tx1"/>
                </a:solidFill>
                <a:latin typeface="Arial"/>
                <a:ea typeface="+mn-ea"/>
                <a:cs typeface="Arial"/>
              </a:defRPr>
            </a:lvl3pPr>
            <a:lvl4pPr marL="715963" indent="-174625" algn="l" defTabSz="457200" rtl="0" eaLnBrk="1" latinLnBrk="0" hangingPunct="1">
              <a:lnSpc>
                <a:spcPct val="100000"/>
              </a:lnSpc>
              <a:spcBef>
                <a:spcPts val="400"/>
              </a:spcBef>
              <a:spcAft>
                <a:spcPts val="400"/>
              </a:spcAft>
              <a:buFont typeface="Arial"/>
              <a:buChar char="–"/>
              <a:defRPr sz="1700" kern="1200">
                <a:solidFill>
                  <a:schemeClr val="tx1"/>
                </a:solidFill>
                <a:latin typeface="Arial"/>
                <a:ea typeface="+mn-ea"/>
                <a:cs typeface="Arial"/>
              </a:defRPr>
            </a:lvl4pPr>
            <a:lvl5pPr marL="898525" indent="-182563" algn="l" defTabSz="457200" rtl="0" eaLnBrk="1" latinLnBrk="0" hangingPunct="1">
              <a:lnSpc>
                <a:spcPct val="100000"/>
              </a:lnSpc>
              <a:spcBef>
                <a:spcPts val="400"/>
              </a:spcBef>
              <a:spcAft>
                <a:spcPts val="400"/>
              </a:spcAft>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buNone/>
            </a:pPr>
            <a:r>
              <a:rPr lang="en-US" sz="2000" dirty="0">
                <a:solidFill>
                  <a:srgbClr val="002060"/>
                </a:solidFill>
              </a:rPr>
              <a:t>Concentration of </a:t>
            </a:r>
            <a:r>
              <a:rPr lang="en-US" sz="2000" dirty="0" smtClean="0">
                <a:solidFill>
                  <a:srgbClr val="002060"/>
                </a:solidFill>
              </a:rPr>
              <a:t>iodine </a:t>
            </a:r>
            <a:r>
              <a:rPr lang="en-US" sz="2000" dirty="0">
                <a:solidFill>
                  <a:srgbClr val="002060"/>
                </a:solidFill>
              </a:rPr>
              <a:t>inside </a:t>
            </a:r>
            <a:r>
              <a:rPr lang="en-GB" sz="2000" dirty="0" smtClean="0">
                <a:solidFill>
                  <a:srgbClr val="002060"/>
                </a:solidFill>
              </a:rPr>
              <a:t>RO Bead </a:t>
            </a:r>
            <a:r>
              <a:rPr lang="en-US" sz="2000" dirty="0">
                <a:solidFill>
                  <a:srgbClr val="002060"/>
                </a:solidFill>
              </a:rPr>
              <a:t>is similar to Iodine concentration in commonly used contrast </a:t>
            </a:r>
            <a:r>
              <a:rPr lang="en-US" sz="2000" dirty="0" smtClean="0">
                <a:solidFill>
                  <a:srgbClr val="002060"/>
                </a:solidFill>
              </a:rPr>
              <a:t>agents </a:t>
            </a:r>
            <a:r>
              <a:rPr lang="en-US" sz="1800" dirty="0" smtClean="0">
                <a:solidFill>
                  <a:srgbClr val="002060"/>
                </a:solidFill>
              </a:rPr>
              <a:t>(250mg/mL, 150mg/mL </a:t>
            </a:r>
            <a:r>
              <a:rPr lang="en-US" sz="1800" dirty="0" err="1" smtClean="0">
                <a:solidFill>
                  <a:srgbClr val="002060"/>
                </a:solidFill>
              </a:rPr>
              <a:t>sedimented</a:t>
            </a:r>
            <a:r>
              <a:rPr lang="en-US" sz="1800" dirty="0" smtClean="0">
                <a:solidFill>
                  <a:srgbClr val="002060"/>
                </a:solidFill>
              </a:rPr>
              <a:t> beads)</a:t>
            </a:r>
            <a:endParaRPr lang="en-US" sz="1800" dirty="0">
              <a:solidFill>
                <a:srgbClr val="002060"/>
              </a:solidFill>
            </a:endParaRPr>
          </a:p>
          <a:p>
            <a:pPr marL="0" indent="0">
              <a:buNone/>
            </a:pPr>
            <a:endParaRPr lang="en-US" sz="800" dirty="0" smtClean="0">
              <a:solidFill>
                <a:srgbClr val="002060"/>
              </a:solidFill>
            </a:endParaRPr>
          </a:p>
          <a:p>
            <a:pPr marL="0" indent="0">
              <a:buNone/>
            </a:pPr>
            <a:r>
              <a:rPr lang="en-US" dirty="0" smtClean="0">
                <a:solidFill>
                  <a:srgbClr val="002060"/>
                </a:solidFill>
              </a:rPr>
              <a:t>Attaching a hydrophobic iodine containing moiety to the bead affects the bead structure and material properties:</a:t>
            </a:r>
          </a:p>
          <a:p>
            <a:pPr lvl="1">
              <a:spcBef>
                <a:spcPts val="1200"/>
              </a:spcBef>
              <a:spcAft>
                <a:spcPts val="0"/>
              </a:spcAft>
              <a:buFont typeface="Arial" panose="020B0604020202020204" pitchFamily="34" charset="0"/>
              <a:buChar char="•"/>
            </a:pPr>
            <a:r>
              <a:rPr lang="en-US" sz="2000" dirty="0" smtClean="0">
                <a:solidFill>
                  <a:srgbClr val="002060"/>
                </a:solidFill>
              </a:rPr>
              <a:t>Increased density</a:t>
            </a:r>
          </a:p>
          <a:p>
            <a:pPr marL="358775" lvl="2" indent="0">
              <a:spcBef>
                <a:spcPts val="0"/>
              </a:spcBef>
              <a:buNone/>
            </a:pPr>
            <a:r>
              <a:rPr lang="en-US" b="1" dirty="0" smtClean="0">
                <a:solidFill>
                  <a:srgbClr val="002060"/>
                </a:solidFill>
              </a:rPr>
              <a:t>Requires mixing with pure contrast agent to achieve a stable suspension</a:t>
            </a:r>
          </a:p>
          <a:p>
            <a:pPr lvl="1">
              <a:spcAft>
                <a:spcPts val="0"/>
              </a:spcAft>
              <a:buFont typeface="Arial" panose="020B0604020202020204" pitchFamily="34" charset="0"/>
              <a:buChar char="•"/>
            </a:pPr>
            <a:r>
              <a:rPr lang="en-US" sz="2000" dirty="0" smtClean="0">
                <a:solidFill>
                  <a:srgbClr val="002060"/>
                </a:solidFill>
              </a:rPr>
              <a:t>Lower water content</a:t>
            </a:r>
            <a:r>
              <a:rPr lang="en-GB" sz="2000" dirty="0" smtClean="0">
                <a:solidFill>
                  <a:srgbClr val="002060"/>
                </a:solidFill>
              </a:rPr>
              <a:t> and </a:t>
            </a:r>
            <a:r>
              <a:rPr lang="en-US" sz="2000" dirty="0" smtClean="0">
                <a:solidFill>
                  <a:srgbClr val="002060"/>
                </a:solidFill>
              </a:rPr>
              <a:t>higher stiffness</a:t>
            </a:r>
          </a:p>
          <a:p>
            <a:pPr marL="358775" lvl="2" indent="0">
              <a:spcBef>
                <a:spcPts val="0"/>
              </a:spcBef>
              <a:buNone/>
            </a:pPr>
            <a:r>
              <a:rPr lang="en-US" b="1" dirty="0" smtClean="0">
                <a:solidFill>
                  <a:srgbClr val="002060"/>
                </a:solidFill>
              </a:rPr>
              <a:t>Suspension must be maintained to ensure successful delivery through microcatheters</a:t>
            </a:r>
          </a:p>
          <a:p>
            <a:pPr marL="0" indent="0">
              <a:buNone/>
            </a:pPr>
            <a:r>
              <a:rPr lang="en-GB" b="1" baseline="30000" dirty="0" smtClean="0">
                <a:solidFill>
                  <a:srgbClr val="000000"/>
                </a:solidFill>
              </a:rPr>
              <a:t> </a:t>
            </a:r>
            <a:endParaRPr lang="en-US" dirty="0" smtClean="0">
              <a:solidFill>
                <a:srgbClr val="000000"/>
              </a:solidFill>
            </a:endParaRPr>
          </a:p>
          <a:p>
            <a:endParaRPr lang="en-US" dirty="0"/>
          </a:p>
        </p:txBody>
      </p:sp>
      <p:sp>
        <p:nvSpPr>
          <p:cNvPr id="10" name="TextBox 9"/>
          <p:cNvSpPr txBox="1"/>
          <p:nvPr/>
        </p:nvSpPr>
        <p:spPr>
          <a:xfrm>
            <a:off x="0" y="6554874"/>
            <a:ext cx="4108636" cy="253916"/>
          </a:xfrm>
          <a:prstGeom prst="rect">
            <a:avLst/>
          </a:prstGeom>
          <a:noFill/>
        </p:spPr>
        <p:txBody>
          <a:bodyPr wrap="square" rtlCol="0">
            <a:spAutoFit/>
          </a:bodyPr>
          <a:lstStyle/>
          <a:p>
            <a:pPr marL="0" lvl="2">
              <a:buNone/>
            </a:pPr>
            <a:r>
              <a:rPr lang="en-GB" sz="1050" dirty="0" smtClean="0">
                <a:solidFill>
                  <a:schemeClr val="tx2"/>
                </a:solidFill>
              </a:rPr>
              <a:t>[18] Duran  </a:t>
            </a:r>
            <a:r>
              <a:rPr lang="en-GB" sz="1050" dirty="0">
                <a:solidFill>
                  <a:schemeClr val="tx2"/>
                </a:solidFill>
              </a:rPr>
              <a:t>R, et al.,  </a:t>
            </a:r>
            <a:r>
              <a:rPr lang="en-GB" sz="1050" i="1" dirty="0" err="1">
                <a:solidFill>
                  <a:schemeClr val="tx2"/>
                </a:solidFill>
              </a:rPr>
              <a:t>Theranostics</a:t>
            </a:r>
            <a:r>
              <a:rPr lang="en-GB" sz="1050" i="1" dirty="0">
                <a:solidFill>
                  <a:schemeClr val="tx2"/>
                </a:solidFill>
              </a:rPr>
              <a:t>.</a:t>
            </a:r>
            <a:r>
              <a:rPr lang="en-GB" sz="1050" dirty="0">
                <a:solidFill>
                  <a:schemeClr val="tx2"/>
                </a:solidFill>
              </a:rPr>
              <a:t> 2016 </a:t>
            </a:r>
            <a:r>
              <a:rPr lang="en-GB" sz="1050" dirty="0" smtClean="0">
                <a:solidFill>
                  <a:schemeClr val="tx2"/>
                </a:solidFill>
              </a:rPr>
              <a:t>; 6(1</a:t>
            </a:r>
            <a:r>
              <a:rPr lang="en-GB" sz="1050" dirty="0">
                <a:solidFill>
                  <a:schemeClr val="tx2"/>
                </a:solidFill>
              </a:rPr>
              <a:t>):118-130.</a:t>
            </a:r>
          </a:p>
        </p:txBody>
      </p:sp>
    </p:spTree>
    <p:extLst>
      <p:ext uri="{BB962C8B-B14F-4D97-AF65-F5344CB8AC3E}">
        <p14:creationId xmlns:p14="http://schemas.microsoft.com/office/powerpoint/2010/main" val="498685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FCA870C-BE35-7D4F-A773-7E7FAFBE862C}" type="slidenum">
              <a:rPr lang="en-US" smtClean="0"/>
              <a:t>33</a:t>
            </a:fld>
            <a:endParaRPr lang="en-US"/>
          </a:p>
        </p:txBody>
      </p:sp>
      <p:pic>
        <p:nvPicPr>
          <p:cNvPr id="4" name="Picture 8"/>
          <p:cNvPicPr>
            <a:picLocks noChangeAspect="1" noChangeArrowheads="1"/>
          </p:cNvPicPr>
          <p:nvPr/>
        </p:nvPicPr>
        <p:blipFill rotWithShape="1">
          <a:blip r:embed="rId2">
            <a:extLst>
              <a:ext uri="{28A0092B-C50C-407E-A947-70E740481C1C}">
                <a14:useLocalDpi xmlns:a14="http://schemas.microsoft.com/office/drawing/2010/main"/>
              </a:ext>
            </a:extLst>
          </a:blip>
          <a:srcRect/>
          <a:stretch/>
        </p:blipFill>
        <p:spPr bwMode="auto">
          <a:xfrm>
            <a:off x="2890873" y="943348"/>
            <a:ext cx="2280895" cy="263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3845" y="943348"/>
            <a:ext cx="2603873" cy="263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r="18265" b="18167"/>
          <a:stretch/>
        </p:blipFill>
        <p:spPr bwMode="auto">
          <a:xfrm>
            <a:off x="5233845" y="3596551"/>
            <a:ext cx="2603873" cy="3044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l="35016" t="7703" b="7252"/>
          <a:stretch/>
        </p:blipFill>
        <p:spPr bwMode="auto">
          <a:xfrm flipH="1">
            <a:off x="2890873" y="3596551"/>
            <a:ext cx="2280895" cy="3044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855248" y="609642"/>
            <a:ext cx="2364750" cy="369332"/>
          </a:xfrm>
          <a:prstGeom prst="rect">
            <a:avLst/>
          </a:prstGeom>
          <a:noFill/>
        </p:spPr>
        <p:txBody>
          <a:bodyPr wrap="none" rtlCol="0">
            <a:spAutoFit/>
          </a:bodyPr>
          <a:lstStyle/>
          <a:p>
            <a:r>
              <a:rPr lang="en-GB" b="1" dirty="0" smtClean="0"/>
              <a:t>Swine Healthy Liver</a:t>
            </a:r>
            <a:endParaRPr lang="en-GB" b="1" dirty="0"/>
          </a:p>
        </p:txBody>
      </p:sp>
      <p:sp>
        <p:nvSpPr>
          <p:cNvPr id="9" name="TextBox 8"/>
          <p:cNvSpPr txBox="1"/>
          <p:nvPr/>
        </p:nvSpPr>
        <p:spPr>
          <a:xfrm>
            <a:off x="5599210" y="574016"/>
            <a:ext cx="1873141" cy="369332"/>
          </a:xfrm>
          <a:prstGeom prst="rect">
            <a:avLst/>
          </a:prstGeom>
          <a:noFill/>
        </p:spPr>
        <p:txBody>
          <a:bodyPr wrap="none" rtlCol="0">
            <a:spAutoFit/>
          </a:bodyPr>
          <a:lstStyle/>
          <a:p>
            <a:r>
              <a:rPr lang="en-GB" b="1" dirty="0" smtClean="0"/>
              <a:t>Human Tumour</a:t>
            </a:r>
            <a:endParaRPr lang="en-GB" b="1" dirty="0"/>
          </a:p>
        </p:txBody>
      </p:sp>
      <p:sp>
        <p:nvSpPr>
          <p:cNvPr id="10" name="TextBox 9"/>
          <p:cNvSpPr txBox="1"/>
          <p:nvPr/>
        </p:nvSpPr>
        <p:spPr>
          <a:xfrm rot="16200000">
            <a:off x="1554548" y="2074251"/>
            <a:ext cx="2236510" cy="369332"/>
          </a:xfrm>
          <a:prstGeom prst="rect">
            <a:avLst/>
          </a:prstGeom>
          <a:noFill/>
        </p:spPr>
        <p:txBody>
          <a:bodyPr wrap="none" rtlCol="0">
            <a:spAutoFit/>
          </a:bodyPr>
          <a:lstStyle/>
          <a:p>
            <a:r>
              <a:rPr lang="en-GB" b="1" dirty="0" smtClean="0"/>
              <a:t>Single Shot </a:t>
            </a:r>
            <a:r>
              <a:rPr lang="en-GB" b="1" dirty="0" err="1" smtClean="0"/>
              <a:t>Fluoro</a:t>
            </a:r>
            <a:endParaRPr lang="en-GB" b="1" dirty="0"/>
          </a:p>
        </p:txBody>
      </p:sp>
      <p:sp>
        <p:nvSpPr>
          <p:cNvPr id="11" name="TextBox 10"/>
          <p:cNvSpPr txBox="1"/>
          <p:nvPr/>
        </p:nvSpPr>
        <p:spPr>
          <a:xfrm rot="16200000">
            <a:off x="2042007" y="4829327"/>
            <a:ext cx="1364541" cy="369332"/>
          </a:xfrm>
          <a:prstGeom prst="rect">
            <a:avLst/>
          </a:prstGeom>
          <a:noFill/>
        </p:spPr>
        <p:txBody>
          <a:bodyPr wrap="none" rtlCol="0">
            <a:spAutoFit/>
          </a:bodyPr>
          <a:lstStyle/>
          <a:p>
            <a:r>
              <a:rPr lang="en-GB" b="1" dirty="0" smtClean="0"/>
              <a:t>CBCT- MIP</a:t>
            </a:r>
            <a:endParaRPr lang="en-GB" b="1" dirty="0"/>
          </a:p>
        </p:txBody>
      </p:sp>
      <p:sp>
        <p:nvSpPr>
          <p:cNvPr id="12" name="TextBox 11"/>
          <p:cNvSpPr txBox="1"/>
          <p:nvPr/>
        </p:nvSpPr>
        <p:spPr>
          <a:xfrm>
            <a:off x="137992" y="3566333"/>
            <a:ext cx="2123735" cy="2554545"/>
          </a:xfrm>
          <a:prstGeom prst="rect">
            <a:avLst/>
          </a:prstGeom>
          <a:noFill/>
        </p:spPr>
        <p:txBody>
          <a:bodyPr wrap="square" rtlCol="0">
            <a:spAutoFit/>
          </a:bodyPr>
          <a:lstStyle/>
          <a:p>
            <a:r>
              <a:rPr lang="en-GB" sz="2000" dirty="0" smtClean="0"/>
              <a:t>First in human studies show that images are of similar quality or better than predicted from non-clinical studies</a:t>
            </a:r>
            <a:endParaRPr lang="en-GB" sz="2000" dirty="0"/>
          </a:p>
        </p:txBody>
      </p:sp>
      <p:sp>
        <p:nvSpPr>
          <p:cNvPr id="13" name="TextBox 12"/>
          <p:cNvSpPr txBox="1"/>
          <p:nvPr/>
        </p:nvSpPr>
        <p:spPr>
          <a:xfrm>
            <a:off x="137992" y="800714"/>
            <a:ext cx="2401619" cy="2246769"/>
          </a:xfrm>
          <a:prstGeom prst="rect">
            <a:avLst/>
          </a:prstGeom>
          <a:noFill/>
        </p:spPr>
        <p:txBody>
          <a:bodyPr wrap="square" rtlCol="0">
            <a:spAutoFit/>
          </a:bodyPr>
          <a:lstStyle/>
          <a:p>
            <a:r>
              <a:rPr lang="en-GB" sz="2800" b="1" dirty="0" smtClean="0"/>
              <a:t>Translation:</a:t>
            </a:r>
          </a:p>
          <a:p>
            <a:r>
              <a:rPr lang="en-GB" sz="2800" b="1" dirty="0" smtClean="0"/>
              <a:t>Non-clinical vs</a:t>
            </a:r>
          </a:p>
          <a:p>
            <a:r>
              <a:rPr lang="en-GB" sz="2800" b="1" dirty="0" smtClean="0"/>
              <a:t>Human Imaging</a:t>
            </a:r>
            <a:endParaRPr lang="en-GB" sz="2800" b="1" dirty="0"/>
          </a:p>
        </p:txBody>
      </p:sp>
    </p:spTree>
    <p:extLst>
      <p:ext uri="{BB962C8B-B14F-4D97-AF65-F5344CB8AC3E}">
        <p14:creationId xmlns:p14="http://schemas.microsoft.com/office/powerpoint/2010/main" val="4009755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FCA870C-BE35-7D4F-A773-7E7FAFBE862C}" type="slidenum">
              <a:rPr lang="en-US" smtClean="0"/>
              <a:t>34</a:t>
            </a:fld>
            <a:endParaRPr lang="en-US"/>
          </a:p>
        </p:txBody>
      </p:sp>
      <p:sp>
        <p:nvSpPr>
          <p:cNvPr id="4" name="Title 3"/>
          <p:cNvSpPr>
            <a:spLocks noGrp="1"/>
          </p:cNvSpPr>
          <p:nvPr>
            <p:ph type="title"/>
          </p:nvPr>
        </p:nvSpPr>
        <p:spPr>
          <a:xfrm>
            <a:off x="5039435" y="6071656"/>
            <a:ext cx="3200400" cy="698233"/>
          </a:xfrm>
        </p:spPr>
        <p:txBody>
          <a:bodyPr/>
          <a:lstStyle/>
          <a:p>
            <a:r>
              <a:rPr lang="en-GB" dirty="0"/>
              <a:t>CBCT MIP of </a:t>
            </a:r>
            <a:r>
              <a:rPr lang="en-GB" dirty="0" smtClean="0"/>
              <a:t>ACC</a:t>
            </a:r>
            <a:r>
              <a:rPr lang="en-GB" dirty="0"/>
              <a:t/>
            </a:r>
            <a:br>
              <a:rPr lang="en-GB" dirty="0"/>
            </a:br>
            <a:endParaRPr lang="en-GB" dirty="0"/>
          </a:p>
        </p:txBody>
      </p:sp>
      <p:pic>
        <p:nvPicPr>
          <p:cNvPr id="1026" name="Picture 2" descr="C:\Users\swillis\AppData\Local\Microsoft\Windows\Temporary Internet Files\Content.Outlook\BEN92CHE\lumi_case_3_hi_res_512_cropped.png"/>
          <p:cNvPicPr>
            <a:picLocks noChangeAspect="1" noChangeArrowheads="1"/>
          </p:cNvPicPr>
          <p:nvPr/>
        </p:nvPicPr>
        <p:blipFill rotWithShape="1">
          <a:blip r:embed="rId2">
            <a:extLst>
              <a:ext uri="{28A0092B-C50C-407E-A947-70E740481C1C}">
                <a14:useLocalDpi xmlns:a14="http://schemas.microsoft.com/office/drawing/2010/main" val="0"/>
              </a:ext>
            </a:extLst>
          </a:blip>
          <a:srcRect l="17994" r="34743"/>
          <a:stretch/>
        </p:blipFill>
        <p:spPr bwMode="auto">
          <a:xfrm>
            <a:off x="388700" y="1715385"/>
            <a:ext cx="3889612" cy="435627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4"/>
          <p:cNvSpPr txBox="1">
            <a:spLocks/>
          </p:cNvSpPr>
          <p:nvPr/>
        </p:nvSpPr>
        <p:spPr>
          <a:xfrm>
            <a:off x="457200" y="338138"/>
            <a:ext cx="7642225" cy="895350"/>
          </a:xfrm>
          <a:prstGeom prst="rect">
            <a:avLst/>
          </a:prstGeom>
        </p:spPr>
        <p:txBody>
          <a:bodyPr lIns="0" tIns="0" rIns="0" bIns="0">
            <a:normAutofit/>
          </a:bodyPr>
          <a:lstStyle>
            <a:lvl1pPr algn="l" defTabSz="457200" rtl="0" eaLnBrk="1" latinLnBrk="0" hangingPunct="1">
              <a:lnSpc>
                <a:spcPts val="2800"/>
              </a:lnSpc>
              <a:spcBef>
                <a:spcPct val="0"/>
              </a:spcBef>
              <a:buNone/>
              <a:defRPr sz="2800" b="1" i="0" kern="1200">
                <a:solidFill>
                  <a:schemeClr val="tx1"/>
                </a:solidFill>
                <a:latin typeface="Arial"/>
                <a:ea typeface="+mj-ea"/>
                <a:cs typeface="Arial"/>
              </a:defRPr>
            </a:lvl1pPr>
          </a:lstStyle>
          <a:p>
            <a:r>
              <a:rPr lang="en-GB" dirty="0" smtClean="0"/>
              <a:t>First Images of Radiopaque Embolic Beads in </a:t>
            </a:r>
            <a:r>
              <a:rPr lang="en-GB" smtClean="0"/>
              <a:t>Human Tumours</a:t>
            </a:r>
            <a:endParaRPr lang="en-US" dirty="0"/>
          </a:p>
        </p:txBody>
      </p:sp>
      <p:pic>
        <p:nvPicPr>
          <p:cNvPr id="7" name="Picture 2" descr="C:\Users\swillis\AppData\Local\Microsoft\Windows\Temporary Internet Files\Content.Outlook\BEN92CHE\thickmipcbct2 (6).tiff"/>
          <p:cNvPicPr>
            <a:picLocks noChangeAspect="1" noChangeArrowheads="1"/>
          </p:cNvPicPr>
          <p:nvPr/>
        </p:nvPicPr>
        <p:blipFill rotWithShape="1">
          <a:blip r:embed="rId3">
            <a:extLst>
              <a:ext uri="{28A0092B-C50C-407E-A947-70E740481C1C}">
                <a14:useLocalDpi xmlns:a14="http://schemas.microsoft.com/office/drawing/2010/main" val="0"/>
              </a:ext>
            </a:extLst>
          </a:blip>
          <a:srcRect l="10348" t="29878" r="20779" b="1637"/>
          <a:stretch/>
        </p:blipFill>
        <p:spPr bwMode="auto">
          <a:xfrm>
            <a:off x="4449170" y="1715387"/>
            <a:ext cx="4380931" cy="4356271"/>
          </a:xfrm>
          <a:prstGeom prst="rect">
            <a:avLst/>
          </a:prstGeom>
          <a:noFill/>
          <a:extLst>
            <a:ext uri="{909E8E84-426E-40DD-AFC4-6F175D3DCCD1}">
              <a14:hiddenFill xmlns:a14="http://schemas.microsoft.com/office/drawing/2010/main">
                <a:solidFill>
                  <a:srgbClr val="FFFFFF"/>
                </a:solidFill>
              </a14:hiddenFill>
            </a:ext>
          </a:extLst>
        </p:spPr>
      </p:pic>
      <p:sp>
        <p:nvSpPr>
          <p:cNvPr id="8" name="Title 3"/>
          <p:cNvSpPr txBox="1">
            <a:spLocks/>
          </p:cNvSpPr>
          <p:nvPr/>
        </p:nvSpPr>
        <p:spPr>
          <a:xfrm>
            <a:off x="733306" y="6071656"/>
            <a:ext cx="3200400" cy="698233"/>
          </a:xfrm>
          <a:prstGeom prst="rect">
            <a:avLst/>
          </a:prstGeom>
        </p:spPr>
        <p:txBody>
          <a:bodyPr lIns="0" tIns="0" rIns="0" bIns="0"/>
          <a:lstStyle>
            <a:lvl1pPr algn="l" defTabSz="457200" rtl="0" eaLnBrk="1" latinLnBrk="0" hangingPunct="1">
              <a:lnSpc>
                <a:spcPts val="2800"/>
              </a:lnSpc>
              <a:spcBef>
                <a:spcPct val="0"/>
              </a:spcBef>
              <a:buNone/>
              <a:defRPr sz="2800" b="1" i="0" kern="1200">
                <a:solidFill>
                  <a:schemeClr val="tx1"/>
                </a:solidFill>
                <a:latin typeface="Arial"/>
                <a:ea typeface="+mj-ea"/>
                <a:cs typeface="Arial"/>
              </a:defRPr>
            </a:lvl1pPr>
          </a:lstStyle>
          <a:p>
            <a:r>
              <a:rPr lang="en-GB" smtClean="0"/>
              <a:t>CBCT MIP of HCC</a:t>
            </a:r>
            <a:br>
              <a:rPr lang="en-GB" smtClean="0"/>
            </a:br>
            <a:endParaRPr lang="en-GB" dirty="0"/>
          </a:p>
        </p:txBody>
      </p:sp>
    </p:spTree>
    <p:extLst>
      <p:ext uri="{BB962C8B-B14F-4D97-AF65-F5344CB8AC3E}">
        <p14:creationId xmlns:p14="http://schemas.microsoft.com/office/powerpoint/2010/main" val="34740030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199" y="1740803"/>
            <a:ext cx="8229600" cy="4720027"/>
          </a:xfrm>
        </p:spPr>
        <p:txBody>
          <a:bodyPr/>
          <a:lstStyle/>
          <a:p>
            <a:r>
              <a:rPr lang="en-GB" dirty="0" smtClean="0"/>
              <a:t>Particles occlude vessels more proximally than microspheres</a:t>
            </a:r>
          </a:p>
          <a:p>
            <a:r>
              <a:rPr lang="en-GB" dirty="0" smtClean="0"/>
              <a:t>Microsphere size and distribution, compressibility, elastic recovery and potential to aggregate dictate the level of occlusion in the vasculature</a:t>
            </a:r>
          </a:p>
          <a:p>
            <a:r>
              <a:rPr lang="en-GB" dirty="0" smtClean="0"/>
              <a:t>Microsphere composition and internal structure impacts their mechanical properties, hence their robustness, stiffness and elasticity</a:t>
            </a:r>
          </a:p>
          <a:p>
            <a:r>
              <a:rPr lang="en-GB" dirty="0"/>
              <a:t>The ability of these products to load drugs to form a drug-eluting bead may affect one or more of these properties, impacting on their behaviour </a:t>
            </a:r>
            <a:endParaRPr lang="en-GB" dirty="0" smtClean="0"/>
          </a:p>
          <a:p>
            <a:r>
              <a:rPr lang="en-GB" dirty="0" smtClean="0"/>
              <a:t>Novel </a:t>
            </a:r>
            <a:r>
              <a:rPr lang="en-GB" dirty="0" err="1" smtClean="0"/>
              <a:t>microspherical</a:t>
            </a:r>
            <a:r>
              <a:rPr lang="en-GB" dirty="0" smtClean="0"/>
              <a:t> </a:t>
            </a:r>
            <a:r>
              <a:rPr lang="en-GB" dirty="0" err="1" smtClean="0"/>
              <a:t>embolisation</a:t>
            </a:r>
            <a:r>
              <a:rPr lang="en-GB" dirty="0" smtClean="0"/>
              <a:t> beads now exist that are visible under X-ray imaging modalities</a:t>
            </a:r>
          </a:p>
          <a:p>
            <a:r>
              <a:rPr lang="en-GB" dirty="0" smtClean="0"/>
              <a:t>The </a:t>
            </a:r>
            <a:r>
              <a:rPr lang="en-GB" dirty="0" err="1" smtClean="0"/>
              <a:t>radiodense</a:t>
            </a:r>
            <a:r>
              <a:rPr lang="en-GB" dirty="0" smtClean="0"/>
              <a:t> components of microsphere composition increase the density and hence their suspension, handling and administration– this must be balanced with their optimum visibility</a:t>
            </a:r>
          </a:p>
          <a:p>
            <a:endParaRPr lang="en-GB" dirty="0" smtClean="0"/>
          </a:p>
          <a:p>
            <a:endParaRPr lang="en-GB" dirty="0" smtClean="0"/>
          </a:p>
          <a:p>
            <a:pPr marL="182562" lvl="1" indent="0">
              <a:buNone/>
            </a:pPr>
            <a:endParaRPr lang="en-GB" dirty="0" smtClean="0"/>
          </a:p>
          <a:p>
            <a:endParaRPr lang="en-GB" dirty="0"/>
          </a:p>
        </p:txBody>
      </p:sp>
      <p:sp>
        <p:nvSpPr>
          <p:cNvPr id="3" name="Slide Number Placeholder 2"/>
          <p:cNvSpPr>
            <a:spLocks noGrp="1"/>
          </p:cNvSpPr>
          <p:nvPr>
            <p:ph type="sldNum" sz="quarter" idx="12"/>
          </p:nvPr>
        </p:nvSpPr>
        <p:spPr/>
        <p:txBody>
          <a:bodyPr/>
          <a:lstStyle/>
          <a:p>
            <a:fld id="{8FCA870C-BE35-7D4F-A773-7E7FAFBE862C}" type="slidenum">
              <a:rPr lang="en-US" smtClean="0"/>
              <a:t>35</a:t>
            </a:fld>
            <a:endParaRPr lang="en-US"/>
          </a:p>
        </p:txBody>
      </p:sp>
      <p:sp>
        <p:nvSpPr>
          <p:cNvPr id="6" name="Title 5"/>
          <p:cNvSpPr>
            <a:spLocks noGrp="1"/>
          </p:cNvSpPr>
          <p:nvPr>
            <p:ph type="title"/>
          </p:nvPr>
        </p:nvSpPr>
        <p:spPr/>
        <p:txBody>
          <a:bodyPr/>
          <a:lstStyle/>
          <a:p>
            <a:r>
              <a:rPr lang="en-GB" dirty="0" smtClean="0"/>
              <a:t>Conclusions</a:t>
            </a:r>
            <a:endParaRPr lang="en-GB" dirty="0"/>
          </a:p>
        </p:txBody>
      </p:sp>
    </p:spTree>
    <p:extLst>
      <p:ext uri="{BB962C8B-B14F-4D97-AF65-F5344CB8AC3E}">
        <p14:creationId xmlns:p14="http://schemas.microsoft.com/office/powerpoint/2010/main" val="9319988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FCA870C-BE35-7D4F-A773-7E7FAFBE862C}" type="slidenum">
              <a:rPr lang="en-US" smtClean="0"/>
              <a:t>36</a:t>
            </a:fld>
            <a:endParaRPr lang="en-US"/>
          </a:p>
        </p:txBody>
      </p:sp>
      <p:sp>
        <p:nvSpPr>
          <p:cNvPr id="5" name="Title 4"/>
          <p:cNvSpPr>
            <a:spLocks noGrp="1"/>
          </p:cNvSpPr>
          <p:nvPr>
            <p:ph type="title"/>
          </p:nvPr>
        </p:nvSpPr>
        <p:spPr/>
        <p:txBody>
          <a:bodyPr/>
          <a:lstStyle/>
          <a:p>
            <a:r>
              <a:rPr lang="en-US" dirty="0" smtClean="0"/>
              <a:t>Thank You</a:t>
            </a:r>
            <a:br>
              <a:rPr lang="en-US" dirty="0" smtClean="0"/>
            </a:br>
            <a:r>
              <a:rPr lang="en-US" dirty="0" smtClean="0"/>
              <a:t>Questions?</a:t>
            </a:r>
            <a:endParaRPr lang="en-US" dirty="0"/>
          </a:p>
        </p:txBody>
      </p:sp>
      <p:sp>
        <p:nvSpPr>
          <p:cNvPr id="2" name="TextBox 1"/>
          <p:cNvSpPr txBox="1"/>
          <p:nvPr/>
        </p:nvSpPr>
        <p:spPr>
          <a:xfrm>
            <a:off x="118533" y="6513872"/>
            <a:ext cx="3549370" cy="246221"/>
          </a:xfrm>
          <a:prstGeom prst="rect">
            <a:avLst/>
          </a:prstGeom>
          <a:noFill/>
        </p:spPr>
        <p:txBody>
          <a:bodyPr wrap="none" rtlCol="0">
            <a:spAutoFit/>
          </a:bodyPr>
          <a:lstStyle/>
          <a:p>
            <a:r>
              <a:rPr lang="en-GB" sz="1000" dirty="0">
                <a:solidFill>
                  <a:schemeClr val="bg1"/>
                </a:solidFill>
              </a:rPr>
              <a:t>EM-DCB-2016-0166 </a:t>
            </a:r>
            <a:r>
              <a:rPr lang="en-GB" sz="1000" dirty="0" smtClean="0">
                <a:solidFill>
                  <a:schemeClr val="bg1"/>
                </a:solidFill>
              </a:rPr>
              <a:t>  EMEA   Date of Preparation: 03/2016</a:t>
            </a:r>
            <a:endParaRPr lang="en-GB" sz="1000" dirty="0">
              <a:solidFill>
                <a:schemeClr val="bg1"/>
              </a:solidFill>
            </a:endParaRPr>
          </a:p>
        </p:txBody>
      </p:sp>
    </p:spTree>
    <p:extLst>
      <p:ext uri="{BB962C8B-B14F-4D97-AF65-F5344CB8AC3E}">
        <p14:creationId xmlns:p14="http://schemas.microsoft.com/office/powerpoint/2010/main" val="560733972"/>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NEW BRAND COLORS">
      <a:dk1>
        <a:srgbClr val="003865"/>
      </a:dk1>
      <a:lt1>
        <a:sysClr val="window" lastClr="FFFFFF"/>
      </a:lt1>
      <a:dk2>
        <a:srgbClr val="003865"/>
      </a:dk2>
      <a:lt2>
        <a:srgbClr val="C6C4D2"/>
      </a:lt2>
      <a:accent1>
        <a:srgbClr val="2C5697"/>
      </a:accent1>
      <a:accent2>
        <a:srgbClr val="009CBD"/>
      </a:accent2>
      <a:accent3>
        <a:srgbClr val="00AB8E"/>
      </a:accent3>
      <a:accent4>
        <a:srgbClr val="CE0037"/>
      </a:accent4>
      <a:accent5>
        <a:srgbClr val="FF8200"/>
      </a:accent5>
      <a:accent6>
        <a:srgbClr val="890C58"/>
      </a:accent6>
      <a:hlink>
        <a:srgbClr val="5E8AB4"/>
      </a:hlink>
      <a:folHlink>
        <a:srgbClr val="77777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tx1"/>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blank</Template>
  <TotalTime>409</TotalTime>
  <Words>3495</Words>
  <Application>Microsoft Office PowerPoint</Application>
  <PresentationFormat>On-screen Show (4:3)</PresentationFormat>
  <Paragraphs>380</Paragraphs>
  <Slides>36</Slides>
  <Notes>19</Notes>
  <HiddenSlides>0</HiddenSlides>
  <MMClips>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blank</vt:lpstr>
      <vt:lpstr>Image</vt:lpstr>
      <vt:lpstr>Particulate Embolisation Agents: Impact of Biomaterial Physicochemical Properties on Clinical Performance  </vt:lpstr>
      <vt:lpstr>Forward-looking statements</vt:lpstr>
      <vt:lpstr>Embolic Devices:  Engineered to Block Blood Vessels </vt:lpstr>
      <vt:lpstr>Impact of Size and Shape</vt:lpstr>
      <vt:lpstr>Factors Influencing the Location of Embolisation </vt:lpstr>
      <vt:lpstr>Particle Morphology </vt:lpstr>
      <vt:lpstr>Controlling Particle Targeting </vt:lpstr>
      <vt:lpstr>Bead Characteristics Affecting Targeted Embolization</vt:lpstr>
      <vt:lpstr>DC Bead™ Size Calibration </vt:lpstr>
      <vt:lpstr>Controlled and Targeted Occlusion in vitro using APVA: The Plate Model </vt:lpstr>
      <vt:lpstr>Other Product Size Calibration Features </vt:lpstr>
      <vt:lpstr>The Plate Model: A Useful Tool for Observing Bead Sub-populations  </vt:lpstr>
      <vt:lpstr>Effects of Distribution Width: Small Beads </vt:lpstr>
      <vt:lpstr>Enhanced Tumour Targeting with  DC BeadM1™</vt:lpstr>
      <vt:lpstr>Impact of Physicomechanical Properties</vt:lpstr>
      <vt:lpstr>Stiffness and Elasticity </vt:lpstr>
      <vt:lpstr>Bead Stiffness and Structure </vt:lpstr>
      <vt:lpstr>Elasticity is a Measure of Recovery after Deformation </vt:lpstr>
      <vt:lpstr>Controlled and Targeted Embolization in vivo using APVA </vt:lpstr>
      <vt:lpstr>Differing Mechanical Properties Lead to Unpredictable Targeting </vt:lpstr>
      <vt:lpstr>Redistribution Phenomena </vt:lpstr>
      <vt:lpstr>Impact of Drug Loading for Drug Eluting Beads</vt:lpstr>
      <vt:lpstr>Effect of Drug Loading on DC Bead™ Size  </vt:lpstr>
      <vt:lpstr>Compressibility of DC Bead™ Post Drug Loading </vt:lpstr>
      <vt:lpstr>Effect of Drug Loading on Penetration Potential</vt:lpstr>
      <vt:lpstr>Effect of Composition: Drug-polymer Interaction Should Be Reversible</vt:lpstr>
      <vt:lpstr>Effect of Composition: Incomplete Doxorubicin Elution with Carboxylate-based Binding Systems</vt:lpstr>
      <vt:lpstr>Incorporation of New Features: Radiopacity</vt:lpstr>
      <vt:lpstr>Effect of Composition</vt:lpstr>
      <vt:lpstr>Composition: Iodine distribution</vt:lpstr>
      <vt:lpstr>Composition: X-ray Visibility </vt:lpstr>
      <vt:lpstr>Composition: Impact on Handling</vt:lpstr>
      <vt:lpstr>PowerPoint Presentation</vt:lpstr>
      <vt:lpstr>CBCT MIP of ACC </vt:lpstr>
      <vt:lpstr>Conclusions</vt:lpstr>
      <vt:lpstr>Thank You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Encapsulated Mesenchymal Stem Cells Promote Local Neoangiogenesis by a Paracrine  Effect</dc:title>
  <dc:creator>Andrew Lewis</dc:creator>
  <cp:lastModifiedBy>Andrew Lewis</cp:lastModifiedBy>
  <cp:revision>43</cp:revision>
  <cp:lastPrinted>2015-03-11T20:27:24Z</cp:lastPrinted>
  <dcterms:created xsi:type="dcterms:W3CDTF">2016-02-23T16:29:36Z</dcterms:created>
  <dcterms:modified xsi:type="dcterms:W3CDTF">2016-03-13T17:04:50Z</dcterms:modified>
</cp:coreProperties>
</file>