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0"/>
  </p:notesMasterIdLst>
  <p:sldIdLst>
    <p:sldId id="257" r:id="rId2"/>
    <p:sldId id="258" r:id="rId3"/>
    <p:sldId id="259" r:id="rId4"/>
    <p:sldId id="260" r:id="rId5"/>
    <p:sldId id="262" r:id="rId6"/>
    <p:sldId id="261" r:id="rId7"/>
    <p:sldId id="263" r:id="rId8"/>
    <p:sldId id="265" r:id="rId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94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C7D75A-4470-6B45-81A2-E9A3308AAEAA}" type="datetimeFigureOut">
              <a:rPr lang="en-US" smtClean="0"/>
              <a:t>6/15/16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25791-4FEB-964D-B8A4-707E7B78D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3039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E3D01-6D2B-C941-9BDB-BBBE7D08B44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6/15/16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6/15/16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6/15/16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7854" y="537791"/>
            <a:ext cx="711036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i="1" dirty="0"/>
              <a:t>Towards Affordable </a:t>
            </a:r>
            <a:r>
              <a:rPr lang="en-US" sz="4400" b="1" i="1" dirty="0" smtClean="0"/>
              <a:t>Vaccines</a:t>
            </a:r>
            <a:endParaRPr lang="en-US" sz="44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1825909" y="1917126"/>
            <a:ext cx="423144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 smtClean="0"/>
              <a:t>Andrew Lees, Ph.D.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 smtClean="0"/>
              <a:t>Scientific Director </a:t>
            </a:r>
          </a:p>
          <a:p>
            <a:pPr algn="ctr"/>
            <a:r>
              <a:rPr lang="en-US" sz="3200" dirty="0" smtClean="0"/>
              <a:t>Fina </a:t>
            </a:r>
            <a:r>
              <a:rPr lang="en-US" sz="3200" dirty="0" err="1" smtClean="0"/>
              <a:t>Biosolutions</a:t>
            </a:r>
            <a:r>
              <a:rPr lang="en-US" sz="3200" dirty="0" smtClean="0"/>
              <a:t> </a:t>
            </a:r>
          </a:p>
          <a:p>
            <a:pPr algn="ctr"/>
            <a:r>
              <a:rPr lang="en-US" sz="3200" dirty="0" smtClean="0"/>
              <a:t>Rockville, Maryland USA</a:t>
            </a:r>
            <a:endParaRPr lang="en-US" sz="3200" dirty="0"/>
          </a:p>
        </p:txBody>
      </p:sp>
      <p:pic>
        <p:nvPicPr>
          <p:cNvPr id="4" name="Picture 3" descr="finabio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430" y="4370713"/>
            <a:ext cx="3786132" cy="2487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051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7826"/>
            <a:ext cx="8550013" cy="64301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897" y="42128"/>
            <a:ext cx="7189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Borrowed from Bruce Y. Lee, Johns Hopkins School of Public Health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9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610" y="130493"/>
            <a:ext cx="7861935" cy="655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1" dirty="0" smtClean="0"/>
              <a:t>Vaccines are different</a:t>
            </a:r>
          </a:p>
          <a:p>
            <a:pPr marL="285750" indent="-285750">
              <a:buFont typeface="Wingdings" charset="2"/>
              <a:buChar char="v"/>
            </a:pPr>
            <a:r>
              <a:rPr lang="en-US" sz="2400" dirty="0" smtClean="0"/>
              <a:t>Essential, especially once made part of national plan</a:t>
            </a:r>
          </a:p>
          <a:p>
            <a:pPr marL="285750" indent="-285750">
              <a:buFont typeface="Wingdings" charset="2"/>
              <a:buChar char="v"/>
            </a:pPr>
            <a:endParaRPr lang="en-US" sz="2400" dirty="0" smtClean="0"/>
          </a:p>
          <a:p>
            <a:pPr marL="285750" indent="-285750">
              <a:buFont typeface="Wingdings" charset="2"/>
              <a:buChar char="v"/>
            </a:pPr>
            <a:r>
              <a:rPr lang="en-US" sz="2400" i="1" dirty="0" smtClean="0"/>
              <a:t>Oligopoly</a:t>
            </a:r>
          </a:p>
          <a:p>
            <a:pPr marL="742950" lvl="1" indent="-285750">
              <a:buFont typeface="Wingdings" charset="2"/>
              <a:buChar char="v"/>
            </a:pPr>
            <a:r>
              <a:rPr lang="en-US" sz="2400" dirty="0" smtClean="0"/>
              <a:t>Pfizer, GSK, MSD, </a:t>
            </a:r>
            <a:r>
              <a:rPr lang="en-US" sz="2400" dirty="0" err="1" smtClean="0"/>
              <a:t>Sanofi</a:t>
            </a:r>
            <a:r>
              <a:rPr lang="en-US" sz="2400" dirty="0" smtClean="0"/>
              <a:t>-Pasteur</a:t>
            </a:r>
          </a:p>
          <a:p>
            <a:pPr marL="285750" indent="-285750">
              <a:buFont typeface="Wingdings" charset="2"/>
              <a:buChar char="v"/>
            </a:pPr>
            <a:endParaRPr lang="en-US" sz="2400" dirty="0" smtClean="0"/>
          </a:p>
          <a:p>
            <a:pPr marL="285750" indent="-285750">
              <a:buFont typeface="Wingdings" charset="2"/>
              <a:buChar char="v"/>
            </a:pPr>
            <a:r>
              <a:rPr lang="en-US" sz="2400" i="1" dirty="0" smtClean="0"/>
              <a:t>Near monopoly of products</a:t>
            </a:r>
          </a:p>
          <a:p>
            <a:pPr marL="742950" lvl="1" indent="-285750">
              <a:buFont typeface="Wingdings" charset="2"/>
              <a:buChar char="v"/>
            </a:pPr>
            <a:r>
              <a:rPr lang="en-US" sz="2400" dirty="0" smtClean="0"/>
              <a:t>Even vaccines for same disease not equivalent</a:t>
            </a:r>
          </a:p>
          <a:p>
            <a:pPr marL="1200150" lvl="2" indent="-285750">
              <a:buFont typeface="Wingdings" charset="2"/>
              <a:buChar char="v"/>
            </a:pPr>
            <a:r>
              <a:rPr lang="en-US" sz="2400" dirty="0" smtClean="0"/>
              <a:t>Different serotypes</a:t>
            </a:r>
          </a:p>
          <a:p>
            <a:pPr marL="1200150" lvl="2" indent="-285750">
              <a:buFont typeface="Wingdings" charset="2"/>
              <a:buChar char="v"/>
            </a:pPr>
            <a:r>
              <a:rPr lang="en-US" sz="2400" dirty="0" smtClean="0"/>
              <a:t>Formulations</a:t>
            </a:r>
          </a:p>
          <a:p>
            <a:pPr marL="1200150" lvl="2" indent="-285750">
              <a:buFont typeface="Wingdings" charset="2"/>
              <a:buChar char="v"/>
            </a:pPr>
            <a:r>
              <a:rPr lang="en-US" sz="2400" dirty="0" smtClean="0"/>
              <a:t>Different combinations </a:t>
            </a:r>
          </a:p>
          <a:p>
            <a:pPr marL="285750" indent="-285750">
              <a:buFont typeface="Wingdings" charset="2"/>
              <a:buChar char="v"/>
            </a:pPr>
            <a:endParaRPr lang="en-US" sz="2400" dirty="0" smtClean="0"/>
          </a:p>
          <a:p>
            <a:pPr marL="285750" indent="-285750">
              <a:buFont typeface="Wingdings" charset="2"/>
              <a:buChar char="v"/>
            </a:pPr>
            <a:r>
              <a:rPr lang="en-US" sz="2400" i="1" dirty="0" smtClean="0"/>
              <a:t>Significant intellectual property issues</a:t>
            </a:r>
          </a:p>
          <a:p>
            <a:pPr marL="285750" indent="-285750">
              <a:buFont typeface="Wingdings" charset="2"/>
              <a:buChar char="v"/>
            </a:pPr>
            <a:endParaRPr lang="en-US" sz="2400" dirty="0" smtClean="0"/>
          </a:p>
          <a:p>
            <a:pPr marL="285750" indent="-285750">
              <a:buFont typeface="Wingdings" charset="2"/>
              <a:buChar char="v"/>
            </a:pPr>
            <a:r>
              <a:rPr lang="en-US" sz="2400" i="1" dirty="0" smtClean="0"/>
              <a:t>Very long development times</a:t>
            </a:r>
          </a:p>
          <a:p>
            <a:pPr marL="285750" indent="-285750">
              <a:buFont typeface="Wingdings" charset="2"/>
              <a:buChar char="v"/>
            </a:pPr>
            <a:endParaRPr lang="en-US" sz="2400" dirty="0" smtClean="0"/>
          </a:p>
          <a:p>
            <a:pPr marL="285750" indent="-285750">
              <a:buFont typeface="Wingdings" charset="2"/>
              <a:buChar char="v"/>
            </a:pPr>
            <a:r>
              <a:rPr lang="en-US" sz="2400" i="1" dirty="0" smtClean="0"/>
              <a:t>Poor transparency on pricing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3381952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488" y="195376"/>
            <a:ext cx="5198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1" dirty="0" smtClean="0"/>
              <a:t>Vaccines are BIG business</a:t>
            </a:r>
            <a:endParaRPr lang="en-US" sz="3600" b="1" i="1" dirty="0"/>
          </a:p>
        </p:txBody>
      </p:sp>
      <p:sp>
        <p:nvSpPr>
          <p:cNvPr id="4" name="TextBox 3"/>
          <p:cNvSpPr txBox="1"/>
          <p:nvPr/>
        </p:nvSpPr>
        <p:spPr>
          <a:xfrm>
            <a:off x="85488" y="3792203"/>
            <a:ext cx="8400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World Vaccines Market is Predicted to Reach $45.1 billion in 2022</a:t>
            </a:r>
            <a:endParaRPr lang="en-US" sz="2400" dirty="0"/>
          </a:p>
        </p:txBody>
      </p:sp>
      <p:grpSp>
        <p:nvGrpSpPr>
          <p:cNvPr id="6" name="Group 5"/>
          <p:cNvGrpSpPr/>
          <p:nvPr/>
        </p:nvGrpSpPr>
        <p:grpSpPr>
          <a:xfrm>
            <a:off x="85488" y="1452589"/>
            <a:ext cx="8304399" cy="1824399"/>
            <a:chOff x="277259" y="1917127"/>
            <a:chExt cx="8602732" cy="2055888"/>
          </a:xfrm>
        </p:grpSpPr>
        <p:pic>
          <p:nvPicPr>
            <p:cNvPr id="2" name="Picture 1" descr="screen4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0787" y="1917127"/>
              <a:ext cx="5729204" cy="2055888"/>
            </a:xfrm>
            <a:prstGeom prst="rect">
              <a:avLst/>
            </a:prstGeom>
          </p:spPr>
        </p:pic>
        <p:pic>
          <p:nvPicPr>
            <p:cNvPr id="5" name="Picture 4" descr="screen5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259" y="2148616"/>
              <a:ext cx="2959100" cy="1714500"/>
            </a:xfrm>
            <a:prstGeom prst="rect">
              <a:avLst/>
            </a:prstGeom>
          </p:spPr>
        </p:pic>
      </p:grpSp>
      <p:sp>
        <p:nvSpPr>
          <p:cNvPr id="7" name="Rectangle 6"/>
          <p:cNvSpPr/>
          <p:nvPr/>
        </p:nvSpPr>
        <p:spPr>
          <a:xfrm>
            <a:off x="442947" y="4784585"/>
            <a:ext cx="6983177" cy="913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aseline="30000" dirty="0" smtClean="0"/>
              <a:t>Pfizer earns </a:t>
            </a:r>
            <a:r>
              <a:rPr lang="en-US" sz="3200" baseline="30000" dirty="0"/>
              <a:t>more </a:t>
            </a:r>
            <a:r>
              <a:rPr lang="en-US" sz="3200" baseline="30000" dirty="0" smtClean="0"/>
              <a:t>than</a:t>
            </a:r>
            <a:r>
              <a:rPr lang="en-US" sz="3200" dirty="0" smtClean="0"/>
              <a:t> </a:t>
            </a:r>
            <a:r>
              <a:rPr lang="en-US" sz="3200" b="1" baseline="30000" dirty="0" smtClean="0"/>
              <a:t>$</a:t>
            </a:r>
            <a:r>
              <a:rPr lang="en-US" sz="3200" b="1" baseline="30000" dirty="0"/>
              <a:t>17 million in sales per day </a:t>
            </a:r>
            <a:endParaRPr lang="en-US" sz="3200" b="1" baseline="30000" dirty="0" smtClean="0"/>
          </a:p>
          <a:p>
            <a:pPr algn="ctr"/>
            <a:r>
              <a:rPr lang="en-US" sz="3200" u="sng" baseline="30000" dirty="0" smtClean="0"/>
              <a:t>from </a:t>
            </a:r>
            <a:r>
              <a:rPr lang="en-US" sz="3200" u="sng" baseline="30000" dirty="0"/>
              <a:t>the pneumonia vaccine </a:t>
            </a:r>
            <a:r>
              <a:rPr lang="en-US" sz="3200" u="sng" baseline="30000" dirty="0" smtClean="0"/>
              <a:t>alone.</a:t>
            </a:r>
            <a:endParaRPr lang="en-US" sz="3200" u="sng" dirty="0"/>
          </a:p>
        </p:txBody>
      </p:sp>
    </p:spTree>
    <p:extLst>
      <p:ext uri="{BB962C8B-B14F-4D97-AF65-F5344CB8AC3E}">
        <p14:creationId xmlns:p14="http://schemas.microsoft.com/office/powerpoint/2010/main" val="3485766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696" y="1274519"/>
            <a:ext cx="5981700" cy="3975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2236" y="390752"/>
            <a:ext cx="726553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Competition can help reduce vaccine price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4479667" y="3290501"/>
            <a:ext cx="1846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baseline="30000" dirty="0"/>
              <a:t> </a:t>
            </a:r>
            <a:endParaRPr lang="en-US" dirty="0"/>
          </a:p>
        </p:txBody>
      </p:sp>
      <p:pic>
        <p:nvPicPr>
          <p:cNvPr id="5" name="Picture 4" descr="screen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67" y="5249619"/>
            <a:ext cx="7416800" cy="151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255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08" y="879192"/>
            <a:ext cx="6901903" cy="451114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3981" y="5744452"/>
            <a:ext cx="743732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aseline="30000" dirty="0" smtClean="0"/>
              <a:t>“The </a:t>
            </a:r>
            <a:r>
              <a:rPr lang="en-US" sz="3200" baseline="30000" dirty="0" smtClean="0"/>
              <a:t>average </a:t>
            </a:r>
            <a:r>
              <a:rPr lang="en-US" sz="3200" baseline="30000" dirty="0"/>
              <a:t>price rose from about 31.5 to 43.6 euro per dose, which </a:t>
            </a:r>
            <a:r>
              <a:rPr lang="en-US" sz="3200" b="1" baseline="30000" dirty="0"/>
              <a:t>seems to suggest a purely parasitical strategy </a:t>
            </a:r>
            <a:r>
              <a:rPr lang="en-US" sz="3200" baseline="30000" dirty="0"/>
              <a:t>of following the market leader’s price</a:t>
            </a:r>
            <a:r>
              <a:rPr lang="en-US" sz="3200" baseline="30000" dirty="0" smtClean="0"/>
              <a:t>.”</a:t>
            </a:r>
            <a:endParaRPr lang="en-US" sz="3200" baseline="30000" dirty="0"/>
          </a:p>
        </p:txBody>
      </p:sp>
      <p:sp>
        <p:nvSpPr>
          <p:cNvPr id="4" name="TextBox 3"/>
          <p:cNvSpPr txBox="1"/>
          <p:nvPr/>
        </p:nvSpPr>
        <p:spPr>
          <a:xfrm>
            <a:off x="1261501" y="97688"/>
            <a:ext cx="577594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Pneumoccocal</a:t>
            </a:r>
            <a:r>
              <a:rPr lang="en-US" sz="3200" dirty="0" smtClean="0"/>
              <a:t> Conjugate Vaccine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03038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4324" y="308566"/>
            <a:ext cx="7761251" cy="4206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baseline="30000" dirty="0"/>
              <a:t>it is now 68 times more expensive to vaccinate a child than in 2001</a:t>
            </a:r>
            <a:endParaRPr lang="en-US" sz="3200" b="1" dirty="0"/>
          </a:p>
        </p:txBody>
      </p:sp>
      <p:sp>
        <p:nvSpPr>
          <p:cNvPr id="4" name="Rectangle 3"/>
          <p:cNvSpPr/>
          <p:nvPr/>
        </p:nvSpPr>
        <p:spPr>
          <a:xfrm>
            <a:off x="234324" y="6388125"/>
            <a:ext cx="7789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/>
              <a:t>http://</a:t>
            </a:r>
            <a:r>
              <a:rPr lang="en-US" sz="1400" dirty="0" err="1"/>
              <a:t>cdn.doctorswithoutborders.org</a:t>
            </a:r>
            <a:r>
              <a:rPr lang="en-US" sz="1400" dirty="0"/>
              <a:t>/sites/</a:t>
            </a:r>
            <a:r>
              <a:rPr lang="en-US" sz="1400" dirty="0" err="1"/>
              <a:t>usa</a:t>
            </a:r>
            <a:r>
              <a:rPr lang="en-US" sz="1400" dirty="0"/>
              <a:t>/files/attachments/the_right_shot_2nd_edition.pdf</a:t>
            </a:r>
          </a:p>
        </p:txBody>
      </p:sp>
      <p:pic>
        <p:nvPicPr>
          <p:cNvPr id="5" name="Picture 4" descr="screen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38" y="729194"/>
            <a:ext cx="7972378" cy="555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13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7817" y="258207"/>
            <a:ext cx="7315200" cy="15509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Towards Affordable Conjugate Vaccines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8084" y="1856785"/>
            <a:ext cx="7492270" cy="1144632"/>
          </a:xfrm>
        </p:spPr>
        <p:txBody>
          <a:bodyPr/>
          <a:lstStyle/>
          <a:p>
            <a:pPr algn="ctr"/>
            <a:r>
              <a:rPr lang="en-US" dirty="0" smtClean="0"/>
              <a:t>Efficient Chemistry and Low Cost CRM</a:t>
            </a:r>
            <a:r>
              <a:rPr lang="en-US" baseline="-25000" dirty="0" smtClean="0"/>
              <a:t>197</a:t>
            </a:r>
            <a:r>
              <a:rPr lang="en-US" dirty="0" smtClean="0"/>
              <a:t> Carrier Protein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875576" y="2601307"/>
            <a:ext cx="16945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Andrew Lees</a:t>
            </a:r>
          </a:p>
        </p:txBody>
      </p:sp>
      <p:pic>
        <p:nvPicPr>
          <p:cNvPr id="6" name="Picture 5" descr="finabio2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611" y="4287715"/>
            <a:ext cx="3786132" cy="248728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78368" y="3170180"/>
            <a:ext cx="15917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err="1" smtClean="0"/>
              <a:t>EuroVaccines</a:t>
            </a:r>
            <a:endParaRPr lang="en-US" dirty="0" smtClean="0"/>
          </a:p>
          <a:p>
            <a:pPr algn="ctr"/>
            <a:r>
              <a:rPr lang="en-US" dirty="0" smtClean="0"/>
              <a:t>Rome, Italy</a:t>
            </a:r>
          </a:p>
          <a:p>
            <a:pPr algn="ctr"/>
            <a:r>
              <a:rPr lang="en-US" dirty="0" smtClean="0"/>
              <a:t>June,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172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2872</TotalTime>
  <Words>203</Words>
  <Application>Microsoft Macintosh PowerPoint</Application>
  <PresentationFormat>On-screen Show (4:3)</PresentationFormat>
  <Paragraphs>41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Adjacency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Towards Affordable Conjugate Vaccines</vt:lpstr>
    </vt:vector>
  </TitlesOfParts>
  <Company>Fina BioSolutions LLC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Lees</dc:creator>
  <cp:lastModifiedBy>Andrew Lees</cp:lastModifiedBy>
  <cp:revision>5</cp:revision>
  <dcterms:created xsi:type="dcterms:W3CDTF">2016-06-12T21:08:55Z</dcterms:created>
  <dcterms:modified xsi:type="dcterms:W3CDTF">2016-06-15T19:33:56Z</dcterms:modified>
</cp:coreProperties>
</file>