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257" r:id="rId2"/>
    <p:sldId id="412" r:id="rId3"/>
    <p:sldId id="391" r:id="rId4"/>
    <p:sldId id="390" r:id="rId5"/>
    <p:sldId id="276" r:id="rId6"/>
    <p:sldId id="270" r:id="rId7"/>
    <p:sldId id="272" r:id="rId8"/>
    <p:sldId id="277" r:id="rId9"/>
    <p:sldId id="278" r:id="rId10"/>
    <p:sldId id="280" r:id="rId11"/>
    <p:sldId id="389" r:id="rId12"/>
    <p:sldId id="282" r:id="rId13"/>
    <p:sldId id="284" r:id="rId14"/>
    <p:sldId id="394" r:id="rId15"/>
    <p:sldId id="286" r:id="rId16"/>
    <p:sldId id="410" r:id="rId17"/>
    <p:sldId id="291" r:id="rId18"/>
    <p:sldId id="413" r:id="rId19"/>
    <p:sldId id="293" r:id="rId20"/>
    <p:sldId id="297" r:id="rId21"/>
    <p:sldId id="298" r:id="rId22"/>
    <p:sldId id="299" r:id="rId23"/>
    <p:sldId id="306" r:id="rId24"/>
    <p:sldId id="311" r:id="rId25"/>
    <p:sldId id="312" r:id="rId26"/>
    <p:sldId id="317" r:id="rId27"/>
    <p:sldId id="400" r:id="rId28"/>
    <p:sldId id="318" r:id="rId29"/>
    <p:sldId id="329" r:id="rId30"/>
    <p:sldId id="338" r:id="rId31"/>
    <p:sldId id="411" r:id="rId32"/>
    <p:sldId id="339" r:id="rId33"/>
    <p:sldId id="321" r:id="rId34"/>
    <p:sldId id="354" r:id="rId35"/>
    <p:sldId id="399" r:id="rId36"/>
    <p:sldId id="404" r:id="rId37"/>
    <p:sldId id="353" r:id="rId38"/>
    <p:sldId id="409" r:id="rId39"/>
    <p:sldId id="388" r:id="rId40"/>
  </p:sldIdLst>
  <p:sldSz cx="9144000" cy="6858000" type="screen4x3"/>
  <p:notesSz cx="6985000" cy="927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 showGuides="1">
      <p:cViewPr>
        <p:scale>
          <a:sx n="44" d="100"/>
          <a:sy n="44" d="100"/>
        </p:scale>
        <p:origin x="-2070" y="-324"/>
      </p:cViewPr>
      <p:guideLst>
        <p:guide orient="horz" pos="3888"/>
        <p:guide orient="horz" pos="3456"/>
        <p:guide orient="horz" pos="2592"/>
        <p:guide orient="horz" pos="1728"/>
        <p:guide orient="horz" pos="864"/>
        <p:guide orient="horz" pos="432"/>
        <p:guide pos="414"/>
        <p:guide pos="822"/>
        <p:guide pos="1650"/>
        <p:guide pos="2466"/>
        <p:guide pos="3294"/>
        <p:guide pos="4110"/>
        <p:guide pos="4938"/>
        <p:guide pos="5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9FBD24-E94E-4C50-8B57-A992DF1F7408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2#1" csCatId="accent1" phldr="1"/>
      <dgm:spPr/>
    </dgm:pt>
    <dgm:pt modelId="{09A2F301-7914-4DEA-ADD0-C487B5681E7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Cure strategies</a:t>
          </a:r>
        </a:p>
      </dgm:t>
    </dgm:pt>
    <dgm:pt modelId="{D3B74C71-7590-4799-AF36-A066059F504F}" type="parTrans" cxnId="{83242779-83E2-48DE-8F4B-382D2F858202}">
      <dgm:prSet/>
      <dgm:spPr/>
      <dgm:t>
        <a:bodyPr/>
        <a:lstStyle/>
        <a:p>
          <a:endParaRPr lang="en-US"/>
        </a:p>
      </dgm:t>
    </dgm:pt>
    <dgm:pt modelId="{570EA744-7BFE-4F0A-A7C8-18A90FBC05E5}" type="sibTrans" cxnId="{83242779-83E2-48DE-8F4B-382D2F858202}">
      <dgm:prSet/>
      <dgm:spPr/>
      <dgm:t>
        <a:bodyPr/>
        <a:lstStyle/>
        <a:p>
          <a:endParaRPr lang="en-US"/>
        </a:p>
      </dgm:t>
    </dgm:pt>
    <dgm:pt modelId="{E1483D51-4789-4405-BAA0-926FFFEA9D0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Gene therapy</a:t>
          </a:r>
        </a:p>
      </dgm:t>
    </dgm:pt>
    <dgm:pt modelId="{F1ADA80F-4BBE-47C0-8793-94001EE45B45}" type="parTrans" cxnId="{12E9B3AD-C74E-4E4C-B3EF-6933D749E7E8}">
      <dgm:prSet/>
      <dgm:spPr/>
      <dgm:t>
        <a:bodyPr/>
        <a:lstStyle/>
        <a:p>
          <a:endParaRPr lang="en-US"/>
        </a:p>
      </dgm:t>
    </dgm:pt>
    <dgm:pt modelId="{A2F0BDB1-A225-4ADE-90F8-B81F514C2012}" type="sibTrans" cxnId="{12E9B3AD-C74E-4E4C-B3EF-6933D749E7E8}">
      <dgm:prSet/>
      <dgm:spPr/>
      <dgm:t>
        <a:bodyPr/>
        <a:lstStyle/>
        <a:p>
          <a:endParaRPr lang="en-US"/>
        </a:p>
      </dgm:t>
    </dgm:pt>
    <dgm:pt modelId="{155E6A1A-E949-4F40-8670-71B11321B9D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Vaccination /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immune based Rx</a:t>
          </a:r>
        </a:p>
      </dgm:t>
    </dgm:pt>
    <dgm:pt modelId="{D68CDE17-0A25-44FB-9FEE-1AF84D800D4C}" type="parTrans" cxnId="{1D1DA4CA-CAE0-4C73-B69D-EACC00285A9B}">
      <dgm:prSet/>
      <dgm:spPr/>
      <dgm:t>
        <a:bodyPr/>
        <a:lstStyle/>
        <a:p>
          <a:endParaRPr lang="en-US"/>
        </a:p>
      </dgm:t>
    </dgm:pt>
    <dgm:pt modelId="{9B067878-2E92-40BE-A9EA-A00AFCD14C69}" type="sibTrans" cxnId="{1D1DA4CA-CAE0-4C73-B69D-EACC00285A9B}">
      <dgm:prSet/>
      <dgm:spPr/>
      <dgm:t>
        <a:bodyPr/>
        <a:lstStyle/>
        <a:p>
          <a:endParaRPr lang="en-US"/>
        </a:p>
      </dgm:t>
    </dgm:pt>
    <dgm:pt modelId="{9A4A7A8C-14E7-4718-86F0-0EC20120BE9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Reactivation</a:t>
          </a:r>
        </a:p>
      </dgm:t>
    </dgm:pt>
    <dgm:pt modelId="{AB05A141-FF4E-4CB1-8526-74B76480418A}" type="parTrans" cxnId="{AE7A5E6F-CE28-47C8-9334-DCDF0743022D}">
      <dgm:prSet/>
      <dgm:spPr/>
      <dgm:t>
        <a:bodyPr/>
        <a:lstStyle/>
        <a:p>
          <a:endParaRPr lang="en-US"/>
        </a:p>
      </dgm:t>
    </dgm:pt>
    <dgm:pt modelId="{33FA0E0A-5128-4C47-8E60-571D596C13B1}" type="sibTrans" cxnId="{AE7A5E6F-CE28-47C8-9334-DCDF0743022D}">
      <dgm:prSet/>
      <dgm:spPr/>
      <dgm:t>
        <a:bodyPr/>
        <a:lstStyle/>
        <a:p>
          <a:endParaRPr lang="en-US"/>
        </a:p>
      </dgm:t>
    </dgm:pt>
    <dgm:pt modelId="{85217507-E614-445B-9DFB-2F532C61E8FC}" type="pres">
      <dgm:prSet presAssocID="{DC9FBD24-E94E-4C50-8B57-A992DF1F740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1C329B8-E44D-4C31-AF94-4A78E0A51835}" type="pres">
      <dgm:prSet presAssocID="{09A2F301-7914-4DEA-ADD0-C487B5681E72}" presName="hierRoot1" presStyleCnt="0">
        <dgm:presLayoutVars>
          <dgm:hierBranch/>
        </dgm:presLayoutVars>
      </dgm:prSet>
      <dgm:spPr/>
    </dgm:pt>
    <dgm:pt modelId="{8B33B5DB-4206-47D8-BAC6-7FD6B782EB38}" type="pres">
      <dgm:prSet presAssocID="{09A2F301-7914-4DEA-ADD0-C487B5681E72}" presName="rootComposite1" presStyleCnt="0"/>
      <dgm:spPr/>
    </dgm:pt>
    <dgm:pt modelId="{DD60F3B2-77AA-4F14-819E-700F61D5E95A}" type="pres">
      <dgm:prSet presAssocID="{09A2F301-7914-4DEA-ADD0-C487B5681E7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3D902A-E768-476F-977F-EE740D62E005}" type="pres">
      <dgm:prSet presAssocID="{09A2F301-7914-4DEA-ADD0-C487B5681E7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5584987-C6A0-4F5A-B24D-2D0DC6DB63D6}" type="pres">
      <dgm:prSet presAssocID="{09A2F301-7914-4DEA-ADD0-C487B5681E72}" presName="hierChild2" presStyleCnt="0"/>
      <dgm:spPr/>
    </dgm:pt>
    <dgm:pt modelId="{730B5A16-D95B-45F1-8DE7-036D5F812302}" type="pres">
      <dgm:prSet presAssocID="{F1ADA80F-4BBE-47C0-8793-94001EE45B45}" presName="Name35" presStyleLbl="parChTrans1D2" presStyleIdx="0" presStyleCnt="3"/>
      <dgm:spPr/>
      <dgm:t>
        <a:bodyPr/>
        <a:lstStyle/>
        <a:p>
          <a:endParaRPr lang="en-US"/>
        </a:p>
      </dgm:t>
    </dgm:pt>
    <dgm:pt modelId="{A6335B60-B3E2-402A-A1BA-83DFC9BDBB69}" type="pres">
      <dgm:prSet presAssocID="{E1483D51-4789-4405-BAA0-926FFFEA9D00}" presName="hierRoot2" presStyleCnt="0">
        <dgm:presLayoutVars>
          <dgm:hierBranch/>
        </dgm:presLayoutVars>
      </dgm:prSet>
      <dgm:spPr/>
    </dgm:pt>
    <dgm:pt modelId="{C23D6DFC-5913-4509-ACD3-C9AD95EA2168}" type="pres">
      <dgm:prSet presAssocID="{E1483D51-4789-4405-BAA0-926FFFEA9D00}" presName="rootComposite" presStyleCnt="0"/>
      <dgm:spPr/>
    </dgm:pt>
    <dgm:pt modelId="{C768BDE0-5FF7-4DB2-BB33-93C68FD0139D}" type="pres">
      <dgm:prSet presAssocID="{E1483D51-4789-4405-BAA0-926FFFEA9D00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3D3F49-136F-4A3E-8D5F-AE218BB668F1}" type="pres">
      <dgm:prSet presAssocID="{E1483D51-4789-4405-BAA0-926FFFEA9D00}" presName="rootConnector" presStyleLbl="node2" presStyleIdx="0" presStyleCnt="3"/>
      <dgm:spPr/>
      <dgm:t>
        <a:bodyPr/>
        <a:lstStyle/>
        <a:p>
          <a:endParaRPr lang="en-US"/>
        </a:p>
      </dgm:t>
    </dgm:pt>
    <dgm:pt modelId="{701C4534-FA18-47B0-9186-61CCCC1C0D0B}" type="pres">
      <dgm:prSet presAssocID="{E1483D51-4789-4405-BAA0-926FFFEA9D00}" presName="hierChild4" presStyleCnt="0"/>
      <dgm:spPr/>
    </dgm:pt>
    <dgm:pt modelId="{575C93B0-9D19-407D-B596-112E31D23EA6}" type="pres">
      <dgm:prSet presAssocID="{E1483D51-4789-4405-BAA0-926FFFEA9D00}" presName="hierChild5" presStyleCnt="0"/>
      <dgm:spPr/>
    </dgm:pt>
    <dgm:pt modelId="{2C095C0E-B089-4C43-A2B4-EF0009E93268}" type="pres">
      <dgm:prSet presAssocID="{D68CDE17-0A25-44FB-9FEE-1AF84D800D4C}" presName="Name35" presStyleLbl="parChTrans1D2" presStyleIdx="1" presStyleCnt="3"/>
      <dgm:spPr/>
      <dgm:t>
        <a:bodyPr/>
        <a:lstStyle/>
        <a:p>
          <a:endParaRPr lang="en-US"/>
        </a:p>
      </dgm:t>
    </dgm:pt>
    <dgm:pt modelId="{C7082B57-07BC-4E45-AD36-0561D3D10F47}" type="pres">
      <dgm:prSet presAssocID="{155E6A1A-E949-4F40-8670-71B11321B9D7}" presName="hierRoot2" presStyleCnt="0">
        <dgm:presLayoutVars>
          <dgm:hierBranch/>
        </dgm:presLayoutVars>
      </dgm:prSet>
      <dgm:spPr/>
    </dgm:pt>
    <dgm:pt modelId="{0F0AB231-0D4B-4611-A232-51DBC4BDDFCC}" type="pres">
      <dgm:prSet presAssocID="{155E6A1A-E949-4F40-8670-71B11321B9D7}" presName="rootComposite" presStyleCnt="0"/>
      <dgm:spPr/>
    </dgm:pt>
    <dgm:pt modelId="{659BC7DD-60A2-4BDD-8AFF-724EF5160772}" type="pres">
      <dgm:prSet presAssocID="{155E6A1A-E949-4F40-8670-71B11321B9D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AC37DB-9C64-4BDE-813B-AFAACF423254}" type="pres">
      <dgm:prSet presAssocID="{155E6A1A-E949-4F40-8670-71B11321B9D7}" presName="rootConnector" presStyleLbl="node2" presStyleIdx="1" presStyleCnt="3"/>
      <dgm:spPr/>
      <dgm:t>
        <a:bodyPr/>
        <a:lstStyle/>
        <a:p>
          <a:endParaRPr lang="en-US"/>
        </a:p>
      </dgm:t>
    </dgm:pt>
    <dgm:pt modelId="{A4B2B1C3-E41C-4F57-A8AB-5D4B48250045}" type="pres">
      <dgm:prSet presAssocID="{155E6A1A-E949-4F40-8670-71B11321B9D7}" presName="hierChild4" presStyleCnt="0"/>
      <dgm:spPr/>
    </dgm:pt>
    <dgm:pt modelId="{D5FA1EBD-C83E-45C0-88EA-B1C726B14573}" type="pres">
      <dgm:prSet presAssocID="{155E6A1A-E949-4F40-8670-71B11321B9D7}" presName="hierChild5" presStyleCnt="0"/>
      <dgm:spPr/>
    </dgm:pt>
    <dgm:pt modelId="{451278DB-F70F-4C8C-9DA6-FC50CE94A611}" type="pres">
      <dgm:prSet presAssocID="{AB05A141-FF4E-4CB1-8526-74B76480418A}" presName="Name35" presStyleLbl="parChTrans1D2" presStyleIdx="2" presStyleCnt="3"/>
      <dgm:spPr/>
      <dgm:t>
        <a:bodyPr/>
        <a:lstStyle/>
        <a:p>
          <a:endParaRPr lang="en-US"/>
        </a:p>
      </dgm:t>
    </dgm:pt>
    <dgm:pt modelId="{C755A960-50EF-4E58-AB17-0DF1D79DFDB6}" type="pres">
      <dgm:prSet presAssocID="{9A4A7A8C-14E7-4718-86F0-0EC20120BE91}" presName="hierRoot2" presStyleCnt="0">
        <dgm:presLayoutVars>
          <dgm:hierBranch/>
        </dgm:presLayoutVars>
      </dgm:prSet>
      <dgm:spPr/>
    </dgm:pt>
    <dgm:pt modelId="{10104DF7-FEAB-4EEC-896A-1240350B20D0}" type="pres">
      <dgm:prSet presAssocID="{9A4A7A8C-14E7-4718-86F0-0EC20120BE91}" presName="rootComposite" presStyleCnt="0"/>
      <dgm:spPr/>
    </dgm:pt>
    <dgm:pt modelId="{AC38DC1C-63FC-40AB-92F6-9FF74B41FAEF}" type="pres">
      <dgm:prSet presAssocID="{9A4A7A8C-14E7-4718-86F0-0EC20120BE9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009E38-A9CD-4D3D-BEBA-827B16C069FD}" type="pres">
      <dgm:prSet presAssocID="{9A4A7A8C-14E7-4718-86F0-0EC20120BE91}" presName="rootConnector" presStyleLbl="node2" presStyleIdx="2" presStyleCnt="3"/>
      <dgm:spPr/>
      <dgm:t>
        <a:bodyPr/>
        <a:lstStyle/>
        <a:p>
          <a:endParaRPr lang="en-US"/>
        </a:p>
      </dgm:t>
    </dgm:pt>
    <dgm:pt modelId="{8F97DE59-03B3-47EA-98A9-AC7DC06BDA51}" type="pres">
      <dgm:prSet presAssocID="{9A4A7A8C-14E7-4718-86F0-0EC20120BE91}" presName="hierChild4" presStyleCnt="0"/>
      <dgm:spPr/>
    </dgm:pt>
    <dgm:pt modelId="{C6E47725-5AF4-4502-8633-FEDB24DAE2C5}" type="pres">
      <dgm:prSet presAssocID="{9A4A7A8C-14E7-4718-86F0-0EC20120BE91}" presName="hierChild5" presStyleCnt="0"/>
      <dgm:spPr/>
    </dgm:pt>
    <dgm:pt modelId="{FFE9691A-670B-4244-85D5-CD01A1CD2E78}" type="pres">
      <dgm:prSet presAssocID="{09A2F301-7914-4DEA-ADD0-C487B5681E72}" presName="hierChild3" presStyleCnt="0"/>
      <dgm:spPr/>
    </dgm:pt>
  </dgm:ptLst>
  <dgm:cxnLst>
    <dgm:cxn modelId="{83242779-83E2-48DE-8F4B-382D2F858202}" srcId="{DC9FBD24-E94E-4C50-8B57-A992DF1F7408}" destId="{09A2F301-7914-4DEA-ADD0-C487B5681E72}" srcOrd="0" destOrd="0" parTransId="{D3B74C71-7590-4799-AF36-A066059F504F}" sibTransId="{570EA744-7BFE-4F0A-A7C8-18A90FBC05E5}"/>
    <dgm:cxn modelId="{AE7A5E6F-CE28-47C8-9334-DCDF0743022D}" srcId="{09A2F301-7914-4DEA-ADD0-C487B5681E72}" destId="{9A4A7A8C-14E7-4718-86F0-0EC20120BE91}" srcOrd="2" destOrd="0" parTransId="{AB05A141-FF4E-4CB1-8526-74B76480418A}" sibTransId="{33FA0E0A-5128-4C47-8E60-571D596C13B1}"/>
    <dgm:cxn modelId="{801A0EF7-D2EF-41F9-8D25-1AC27498E76E}" type="presOf" srcId="{F1ADA80F-4BBE-47C0-8793-94001EE45B45}" destId="{730B5A16-D95B-45F1-8DE7-036D5F812302}" srcOrd="0" destOrd="0" presId="urn:microsoft.com/office/officeart/2005/8/layout/orgChart1"/>
    <dgm:cxn modelId="{F330BFA8-0C44-43BA-BAF6-EC9313838AD2}" type="presOf" srcId="{9A4A7A8C-14E7-4718-86F0-0EC20120BE91}" destId="{8D009E38-A9CD-4D3D-BEBA-827B16C069FD}" srcOrd="1" destOrd="0" presId="urn:microsoft.com/office/officeart/2005/8/layout/orgChart1"/>
    <dgm:cxn modelId="{8F5ED7C2-4658-45DF-A31F-254E8799A9ED}" type="presOf" srcId="{E1483D51-4789-4405-BAA0-926FFFEA9D00}" destId="{C768BDE0-5FF7-4DB2-BB33-93C68FD0139D}" srcOrd="0" destOrd="0" presId="urn:microsoft.com/office/officeart/2005/8/layout/orgChart1"/>
    <dgm:cxn modelId="{C1CE8CDE-5D20-4127-9950-EE092C4B8FDF}" type="presOf" srcId="{155E6A1A-E949-4F40-8670-71B11321B9D7}" destId="{C9AC37DB-9C64-4BDE-813B-AFAACF423254}" srcOrd="1" destOrd="0" presId="urn:microsoft.com/office/officeart/2005/8/layout/orgChart1"/>
    <dgm:cxn modelId="{6D5CBBA7-4992-4A75-8AE3-7947FC586481}" type="presOf" srcId="{DC9FBD24-E94E-4C50-8B57-A992DF1F7408}" destId="{85217507-E614-445B-9DFB-2F532C61E8FC}" srcOrd="0" destOrd="0" presId="urn:microsoft.com/office/officeart/2005/8/layout/orgChart1"/>
    <dgm:cxn modelId="{CE7924AB-D697-4980-AAE6-F5E6E7DAD52F}" type="presOf" srcId="{09A2F301-7914-4DEA-ADD0-C487B5681E72}" destId="{733D902A-E768-476F-977F-EE740D62E005}" srcOrd="1" destOrd="0" presId="urn:microsoft.com/office/officeart/2005/8/layout/orgChart1"/>
    <dgm:cxn modelId="{87FD16A9-B54B-427F-AB6A-368C90BA1B69}" type="presOf" srcId="{E1483D51-4789-4405-BAA0-926FFFEA9D00}" destId="{9A3D3F49-136F-4A3E-8D5F-AE218BB668F1}" srcOrd="1" destOrd="0" presId="urn:microsoft.com/office/officeart/2005/8/layout/orgChart1"/>
    <dgm:cxn modelId="{EC542919-A362-4077-839A-3E8D8E8249F6}" type="presOf" srcId="{9A4A7A8C-14E7-4718-86F0-0EC20120BE91}" destId="{AC38DC1C-63FC-40AB-92F6-9FF74B41FAEF}" srcOrd="0" destOrd="0" presId="urn:microsoft.com/office/officeart/2005/8/layout/orgChart1"/>
    <dgm:cxn modelId="{9CED8E50-E14F-4B17-8675-53CE860A81FB}" type="presOf" srcId="{AB05A141-FF4E-4CB1-8526-74B76480418A}" destId="{451278DB-F70F-4C8C-9DA6-FC50CE94A611}" srcOrd="0" destOrd="0" presId="urn:microsoft.com/office/officeart/2005/8/layout/orgChart1"/>
    <dgm:cxn modelId="{1D1DA4CA-CAE0-4C73-B69D-EACC00285A9B}" srcId="{09A2F301-7914-4DEA-ADD0-C487B5681E72}" destId="{155E6A1A-E949-4F40-8670-71B11321B9D7}" srcOrd="1" destOrd="0" parTransId="{D68CDE17-0A25-44FB-9FEE-1AF84D800D4C}" sibTransId="{9B067878-2E92-40BE-A9EA-A00AFCD14C69}"/>
    <dgm:cxn modelId="{A4A22317-B6E4-40CF-92AE-DA378B06CB89}" type="presOf" srcId="{09A2F301-7914-4DEA-ADD0-C487B5681E72}" destId="{DD60F3B2-77AA-4F14-819E-700F61D5E95A}" srcOrd="0" destOrd="0" presId="urn:microsoft.com/office/officeart/2005/8/layout/orgChart1"/>
    <dgm:cxn modelId="{456ADB3D-AC2B-4DF7-BEE1-4C14EBF74B56}" type="presOf" srcId="{D68CDE17-0A25-44FB-9FEE-1AF84D800D4C}" destId="{2C095C0E-B089-4C43-A2B4-EF0009E93268}" srcOrd="0" destOrd="0" presId="urn:microsoft.com/office/officeart/2005/8/layout/orgChart1"/>
    <dgm:cxn modelId="{12E9B3AD-C74E-4E4C-B3EF-6933D749E7E8}" srcId="{09A2F301-7914-4DEA-ADD0-C487B5681E72}" destId="{E1483D51-4789-4405-BAA0-926FFFEA9D00}" srcOrd="0" destOrd="0" parTransId="{F1ADA80F-4BBE-47C0-8793-94001EE45B45}" sibTransId="{A2F0BDB1-A225-4ADE-90F8-B81F514C2012}"/>
    <dgm:cxn modelId="{056594B7-9245-4930-9BEB-DB8C92BE5BEA}" type="presOf" srcId="{155E6A1A-E949-4F40-8670-71B11321B9D7}" destId="{659BC7DD-60A2-4BDD-8AFF-724EF5160772}" srcOrd="0" destOrd="0" presId="urn:microsoft.com/office/officeart/2005/8/layout/orgChart1"/>
    <dgm:cxn modelId="{B3FAA1FE-D27F-40B0-A1FF-50E6FBFFCC94}" type="presParOf" srcId="{85217507-E614-445B-9DFB-2F532C61E8FC}" destId="{51C329B8-E44D-4C31-AF94-4A78E0A51835}" srcOrd="0" destOrd="0" presId="urn:microsoft.com/office/officeart/2005/8/layout/orgChart1"/>
    <dgm:cxn modelId="{FCD144C1-1274-4B40-A164-ED55E03ABDD4}" type="presParOf" srcId="{51C329B8-E44D-4C31-AF94-4A78E0A51835}" destId="{8B33B5DB-4206-47D8-BAC6-7FD6B782EB38}" srcOrd="0" destOrd="0" presId="urn:microsoft.com/office/officeart/2005/8/layout/orgChart1"/>
    <dgm:cxn modelId="{780AE5EA-8C57-4742-B364-5E8BED2A895C}" type="presParOf" srcId="{8B33B5DB-4206-47D8-BAC6-7FD6B782EB38}" destId="{DD60F3B2-77AA-4F14-819E-700F61D5E95A}" srcOrd="0" destOrd="0" presId="urn:microsoft.com/office/officeart/2005/8/layout/orgChart1"/>
    <dgm:cxn modelId="{D95C3404-B9D8-4C66-ABC3-0E23AB758BE2}" type="presParOf" srcId="{8B33B5DB-4206-47D8-BAC6-7FD6B782EB38}" destId="{733D902A-E768-476F-977F-EE740D62E005}" srcOrd="1" destOrd="0" presId="urn:microsoft.com/office/officeart/2005/8/layout/orgChart1"/>
    <dgm:cxn modelId="{F4CCBAB7-CD38-4F75-AA4F-D7A236348977}" type="presParOf" srcId="{51C329B8-E44D-4C31-AF94-4A78E0A51835}" destId="{65584987-C6A0-4F5A-B24D-2D0DC6DB63D6}" srcOrd="1" destOrd="0" presId="urn:microsoft.com/office/officeart/2005/8/layout/orgChart1"/>
    <dgm:cxn modelId="{129650FB-2567-431D-9D53-8341AE3840AF}" type="presParOf" srcId="{65584987-C6A0-4F5A-B24D-2D0DC6DB63D6}" destId="{730B5A16-D95B-45F1-8DE7-036D5F812302}" srcOrd="0" destOrd="0" presId="urn:microsoft.com/office/officeart/2005/8/layout/orgChart1"/>
    <dgm:cxn modelId="{61EFD9DC-8A85-42E7-AA53-77ADD2ACBE3F}" type="presParOf" srcId="{65584987-C6A0-4F5A-B24D-2D0DC6DB63D6}" destId="{A6335B60-B3E2-402A-A1BA-83DFC9BDBB69}" srcOrd="1" destOrd="0" presId="urn:microsoft.com/office/officeart/2005/8/layout/orgChart1"/>
    <dgm:cxn modelId="{51A58B2C-041C-4B2C-AE2A-EEA02E1D34E3}" type="presParOf" srcId="{A6335B60-B3E2-402A-A1BA-83DFC9BDBB69}" destId="{C23D6DFC-5913-4509-ACD3-C9AD95EA2168}" srcOrd="0" destOrd="0" presId="urn:microsoft.com/office/officeart/2005/8/layout/orgChart1"/>
    <dgm:cxn modelId="{1EE178A9-3EC0-4448-A633-BF33994235C0}" type="presParOf" srcId="{C23D6DFC-5913-4509-ACD3-C9AD95EA2168}" destId="{C768BDE0-5FF7-4DB2-BB33-93C68FD0139D}" srcOrd="0" destOrd="0" presId="urn:microsoft.com/office/officeart/2005/8/layout/orgChart1"/>
    <dgm:cxn modelId="{D8DCB3F5-5C60-432C-A1A2-6342B3580352}" type="presParOf" srcId="{C23D6DFC-5913-4509-ACD3-C9AD95EA2168}" destId="{9A3D3F49-136F-4A3E-8D5F-AE218BB668F1}" srcOrd="1" destOrd="0" presId="urn:microsoft.com/office/officeart/2005/8/layout/orgChart1"/>
    <dgm:cxn modelId="{516E91BC-C928-4EB5-8EAE-3757E6C7EFC0}" type="presParOf" srcId="{A6335B60-B3E2-402A-A1BA-83DFC9BDBB69}" destId="{701C4534-FA18-47B0-9186-61CCCC1C0D0B}" srcOrd="1" destOrd="0" presId="urn:microsoft.com/office/officeart/2005/8/layout/orgChart1"/>
    <dgm:cxn modelId="{51771C5B-CDA6-40E9-B50D-312D5229C4A7}" type="presParOf" srcId="{A6335B60-B3E2-402A-A1BA-83DFC9BDBB69}" destId="{575C93B0-9D19-407D-B596-112E31D23EA6}" srcOrd="2" destOrd="0" presId="urn:microsoft.com/office/officeart/2005/8/layout/orgChart1"/>
    <dgm:cxn modelId="{8E24674E-3899-4AEE-B187-184FC0880CC5}" type="presParOf" srcId="{65584987-C6A0-4F5A-B24D-2D0DC6DB63D6}" destId="{2C095C0E-B089-4C43-A2B4-EF0009E93268}" srcOrd="2" destOrd="0" presId="urn:microsoft.com/office/officeart/2005/8/layout/orgChart1"/>
    <dgm:cxn modelId="{F6514B12-F4B1-4887-9298-A4FF7BEDA11B}" type="presParOf" srcId="{65584987-C6A0-4F5A-B24D-2D0DC6DB63D6}" destId="{C7082B57-07BC-4E45-AD36-0561D3D10F47}" srcOrd="3" destOrd="0" presId="urn:microsoft.com/office/officeart/2005/8/layout/orgChart1"/>
    <dgm:cxn modelId="{58D84621-4281-4F7B-99CC-E7463F35F0B5}" type="presParOf" srcId="{C7082B57-07BC-4E45-AD36-0561D3D10F47}" destId="{0F0AB231-0D4B-4611-A232-51DBC4BDDFCC}" srcOrd="0" destOrd="0" presId="urn:microsoft.com/office/officeart/2005/8/layout/orgChart1"/>
    <dgm:cxn modelId="{D7FA25AE-4957-43BB-BE74-D70778C770C3}" type="presParOf" srcId="{0F0AB231-0D4B-4611-A232-51DBC4BDDFCC}" destId="{659BC7DD-60A2-4BDD-8AFF-724EF5160772}" srcOrd="0" destOrd="0" presId="urn:microsoft.com/office/officeart/2005/8/layout/orgChart1"/>
    <dgm:cxn modelId="{5A4CC484-EFB3-4204-8AC5-3393EA10EDC0}" type="presParOf" srcId="{0F0AB231-0D4B-4611-A232-51DBC4BDDFCC}" destId="{C9AC37DB-9C64-4BDE-813B-AFAACF423254}" srcOrd="1" destOrd="0" presId="urn:microsoft.com/office/officeart/2005/8/layout/orgChart1"/>
    <dgm:cxn modelId="{A5B24735-847F-4C3D-9483-56E4A576F04B}" type="presParOf" srcId="{C7082B57-07BC-4E45-AD36-0561D3D10F47}" destId="{A4B2B1C3-E41C-4F57-A8AB-5D4B48250045}" srcOrd="1" destOrd="0" presId="urn:microsoft.com/office/officeart/2005/8/layout/orgChart1"/>
    <dgm:cxn modelId="{6B99B7B6-7BAD-4856-9871-30403F39E3C1}" type="presParOf" srcId="{C7082B57-07BC-4E45-AD36-0561D3D10F47}" destId="{D5FA1EBD-C83E-45C0-88EA-B1C726B14573}" srcOrd="2" destOrd="0" presId="urn:microsoft.com/office/officeart/2005/8/layout/orgChart1"/>
    <dgm:cxn modelId="{D5D55BC4-6E0A-40EA-A6E6-D49E383CD807}" type="presParOf" srcId="{65584987-C6A0-4F5A-B24D-2D0DC6DB63D6}" destId="{451278DB-F70F-4C8C-9DA6-FC50CE94A611}" srcOrd="4" destOrd="0" presId="urn:microsoft.com/office/officeart/2005/8/layout/orgChart1"/>
    <dgm:cxn modelId="{EC54C57C-83D2-4D7F-B1B3-6EC22328B91C}" type="presParOf" srcId="{65584987-C6A0-4F5A-B24D-2D0DC6DB63D6}" destId="{C755A960-50EF-4E58-AB17-0DF1D79DFDB6}" srcOrd="5" destOrd="0" presId="urn:microsoft.com/office/officeart/2005/8/layout/orgChart1"/>
    <dgm:cxn modelId="{F169C4F5-B98E-454C-B739-6197C50F677E}" type="presParOf" srcId="{C755A960-50EF-4E58-AB17-0DF1D79DFDB6}" destId="{10104DF7-FEAB-4EEC-896A-1240350B20D0}" srcOrd="0" destOrd="0" presId="urn:microsoft.com/office/officeart/2005/8/layout/orgChart1"/>
    <dgm:cxn modelId="{BD006EEE-43E8-4271-B1C2-1C4B1AB163AE}" type="presParOf" srcId="{10104DF7-FEAB-4EEC-896A-1240350B20D0}" destId="{AC38DC1C-63FC-40AB-92F6-9FF74B41FAEF}" srcOrd="0" destOrd="0" presId="urn:microsoft.com/office/officeart/2005/8/layout/orgChart1"/>
    <dgm:cxn modelId="{5304EEEF-4DEF-4D0D-A550-1DF1D1171C51}" type="presParOf" srcId="{10104DF7-FEAB-4EEC-896A-1240350B20D0}" destId="{8D009E38-A9CD-4D3D-BEBA-827B16C069FD}" srcOrd="1" destOrd="0" presId="urn:microsoft.com/office/officeart/2005/8/layout/orgChart1"/>
    <dgm:cxn modelId="{6FA21136-4522-47FA-9E89-BD7BFE10ECC5}" type="presParOf" srcId="{C755A960-50EF-4E58-AB17-0DF1D79DFDB6}" destId="{8F97DE59-03B3-47EA-98A9-AC7DC06BDA51}" srcOrd="1" destOrd="0" presId="urn:microsoft.com/office/officeart/2005/8/layout/orgChart1"/>
    <dgm:cxn modelId="{994BCE38-DCB1-4B56-BB97-4B3D1098BAB2}" type="presParOf" srcId="{C755A960-50EF-4E58-AB17-0DF1D79DFDB6}" destId="{C6E47725-5AF4-4502-8633-FEDB24DAE2C5}" srcOrd="2" destOrd="0" presId="urn:microsoft.com/office/officeart/2005/8/layout/orgChart1"/>
    <dgm:cxn modelId="{966743CC-B1E5-40D5-9AA6-27DDB1EA8237}" type="presParOf" srcId="{51C329B8-E44D-4C31-AF94-4A78E0A51835}" destId="{FFE9691A-670B-4244-85D5-CD01A1CD2E7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1278DB-F70F-4C8C-9DA6-FC50CE94A611}">
      <dsp:nvSpPr>
        <dsp:cNvPr id="0" name=""/>
        <dsp:cNvSpPr/>
      </dsp:nvSpPr>
      <dsp:spPr>
        <a:xfrm>
          <a:off x="4114799" y="1995270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629"/>
              </a:lnTo>
              <a:lnTo>
                <a:pt x="2911251" y="252629"/>
              </a:lnTo>
              <a:lnTo>
                <a:pt x="2911251" y="50525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095C0E-B089-4C43-A2B4-EF0009E93268}">
      <dsp:nvSpPr>
        <dsp:cNvPr id="0" name=""/>
        <dsp:cNvSpPr/>
      </dsp:nvSpPr>
      <dsp:spPr>
        <a:xfrm>
          <a:off x="4069079" y="1995270"/>
          <a:ext cx="91440" cy="50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25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0B5A16-D95B-45F1-8DE7-036D5F812302}">
      <dsp:nvSpPr>
        <dsp:cNvPr id="0" name=""/>
        <dsp:cNvSpPr/>
      </dsp:nvSpPr>
      <dsp:spPr>
        <a:xfrm>
          <a:off x="1203548" y="1995270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2911251" y="0"/>
              </a:moveTo>
              <a:lnTo>
                <a:pt x="2911251" y="252629"/>
              </a:lnTo>
              <a:lnTo>
                <a:pt x="0" y="252629"/>
              </a:lnTo>
              <a:lnTo>
                <a:pt x="0" y="50525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60F3B2-77AA-4F14-819E-700F61D5E95A}">
      <dsp:nvSpPr>
        <dsp:cNvPr id="0" name=""/>
        <dsp:cNvSpPr/>
      </dsp:nvSpPr>
      <dsp:spPr>
        <a:xfrm>
          <a:off x="2911803" y="792274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Cure strategies</a:t>
          </a:r>
        </a:p>
      </dsp:txBody>
      <dsp:txXfrm>
        <a:off x="2911803" y="792274"/>
        <a:ext cx="2405992" cy="1202996"/>
      </dsp:txXfrm>
    </dsp:sp>
    <dsp:sp modelId="{C768BDE0-5FF7-4DB2-BB33-93C68FD0139D}">
      <dsp:nvSpPr>
        <dsp:cNvPr id="0" name=""/>
        <dsp:cNvSpPr/>
      </dsp:nvSpPr>
      <dsp:spPr>
        <a:xfrm>
          <a:off x="552" y="25005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Gene therapy</a:t>
          </a:r>
        </a:p>
      </dsp:txBody>
      <dsp:txXfrm>
        <a:off x="552" y="2500529"/>
        <a:ext cx="2405992" cy="1202996"/>
      </dsp:txXfrm>
    </dsp:sp>
    <dsp:sp modelId="{659BC7DD-60A2-4BDD-8AFF-724EF5160772}">
      <dsp:nvSpPr>
        <dsp:cNvPr id="0" name=""/>
        <dsp:cNvSpPr/>
      </dsp:nvSpPr>
      <dsp:spPr>
        <a:xfrm>
          <a:off x="2911803" y="25005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Vaccination /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immune based Rx</a:t>
          </a:r>
        </a:p>
      </dsp:txBody>
      <dsp:txXfrm>
        <a:off x="2911803" y="2500529"/>
        <a:ext cx="2405992" cy="1202996"/>
      </dsp:txXfrm>
    </dsp:sp>
    <dsp:sp modelId="{AC38DC1C-63FC-40AB-92F6-9FF74B41FAEF}">
      <dsp:nvSpPr>
        <dsp:cNvPr id="0" name=""/>
        <dsp:cNvSpPr/>
      </dsp:nvSpPr>
      <dsp:spPr>
        <a:xfrm>
          <a:off x="5823054" y="25005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600" b="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rPr>
            <a:t>Reactivation</a:t>
          </a:r>
        </a:p>
      </dsp:txBody>
      <dsp:txXfrm>
        <a:off x="5823054" y="2500529"/>
        <a:ext cx="2405992" cy="1202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r">
              <a:defRPr sz="1200"/>
            </a:lvl1pPr>
          </a:lstStyle>
          <a:p>
            <a:fld id="{FC1B2195-E1E0-4E17-8857-60F46E113CCD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r">
              <a:defRPr sz="1200"/>
            </a:lvl1pPr>
          </a:lstStyle>
          <a:p>
            <a:fld id="{8D6F980A-CE6D-48FE-81B1-4C6AA11BA5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5053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r">
              <a:defRPr sz="1200"/>
            </a:lvl1pPr>
          </a:lstStyle>
          <a:p>
            <a:fld id="{B06E1E6F-44A7-41BB-8ECE-679E607809D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475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85" tIns="46442" rIns="92885" bIns="4644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vert="horz" lIns="92885" tIns="46442" rIns="92885" bIns="4644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r">
              <a:defRPr sz="1200"/>
            </a:lvl1pPr>
          </a:lstStyle>
          <a:p>
            <a:fld id="{2160C9F5-9678-4A97-A29B-4E53BFD810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6430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78592-48C5-45C1-96F0-BD360B5C98D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79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the chemokine system is a major</a:t>
            </a:r>
          </a:p>
          <a:p>
            <a:pPr eaLnBrk="1" hangingPunct="1"/>
            <a:r>
              <a:rPr lang="en-US" smtClean="0"/>
              <a:t>weapon of the early host defense system against infectious diseases</a:t>
            </a:r>
          </a:p>
          <a:p>
            <a:pPr eaLnBrk="1" hangingPunct="1"/>
            <a:r>
              <a:rPr lang="en-US" smtClean="0"/>
              <a:t>At a time when HIV-1 entry inhibitors such as CCR5 and</a:t>
            </a:r>
          </a:p>
          <a:p>
            <a:pPr eaLnBrk="1" hangingPunct="1"/>
            <a:r>
              <a:rPr lang="en-US" smtClean="0"/>
              <a:t>CXCR4 antagonists are being developed, the identification of</a:t>
            </a:r>
          </a:p>
          <a:p>
            <a:pPr eaLnBrk="1" hangingPunct="1"/>
            <a:r>
              <a:rPr lang="en-US" smtClean="0"/>
              <a:t>a molecular mechanism of AIDS pathogenesis involving a new</a:t>
            </a:r>
          </a:p>
          <a:p>
            <a:pPr eaLnBrk="1" hangingPunct="1"/>
            <a:r>
              <a:rPr lang="en-US" smtClean="0"/>
              <a:t>chemokine receptor is of particular interest and opens new</a:t>
            </a:r>
          </a:p>
          <a:p>
            <a:pPr eaLnBrk="1" hangingPunct="1"/>
            <a:r>
              <a:rPr lang="en-US" smtClean="0"/>
              <a:t>insights for therapeutic drug targets and prediction of HIV-1</a:t>
            </a:r>
          </a:p>
          <a:p>
            <a:pPr eaLnBrk="1" hangingPunct="1"/>
            <a:r>
              <a:rPr lang="en-US" smtClean="0"/>
              <a:t>progression.</a:t>
            </a:r>
          </a:p>
          <a:p>
            <a:pPr eaLnBrk="1" hangingPunct="1"/>
            <a:r>
              <a:rPr lang="en-US" smtClean="0"/>
              <a:t>and comprises &gt;100 members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Tim</a:t>
            </a:r>
          </a:p>
        </p:txBody>
      </p:sp>
      <p:sp>
        <p:nvSpPr>
          <p:cNvPr id="79875" name="Slide Number Placeholder 3"/>
          <p:cNvSpPr txBox="1">
            <a:spLocks noGrp="1"/>
          </p:cNvSpPr>
          <p:nvPr/>
        </p:nvSpPr>
        <p:spPr bwMode="auto">
          <a:xfrm>
            <a:off x="3956550" y="8805841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885" tIns="46442" rIns="92885" bIns="46442" anchor="b"/>
          <a:lstStyle/>
          <a:p>
            <a:pPr algn="r"/>
            <a:fld id="{A465E759-FAC7-4ED7-8FF7-141A7ED19576}" type="slidenum">
              <a:rPr lang="en-US" sz="1200"/>
              <a:pPr algn="r"/>
              <a:t>22</a:t>
            </a:fld>
            <a:endParaRPr 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1A5209-21B3-4720-8AF2-E6FF6525E98E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I would be completely remiss if I didn’t acknowledge the help, support, advice, and labor of all those involved on this project </a:t>
            </a:r>
            <a:r>
              <a:rPr lang="en-US" smtClean="0">
                <a:sym typeface="Wingdings" pitchFamily="2" charset="2"/>
              </a:rPr>
              <a:t></a:t>
            </a:r>
            <a:endParaRPr lang="en-US" smtClean="0"/>
          </a:p>
          <a:p>
            <a:r>
              <a:rPr lang="en-US" smtClean="0"/>
              <a:t>So I’d like to thank all the members of the Badley Lab…etc. etc.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658813" y="684213"/>
            <a:ext cx="1263650" cy="1376362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45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46" name="Group 45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47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2743200"/>
            <a:ext cx="7827264" cy="1371600"/>
          </a:xfrm>
        </p:spPr>
        <p:txBody>
          <a:bodyPr lIns="0" rIns="0" anchor="b" anchorCtr="0">
            <a:noAutofit/>
          </a:bodyPr>
          <a:lstStyle>
            <a:lvl1pPr algn="l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" y="4114800"/>
            <a:ext cx="7827264" cy="685800"/>
          </a:xfrm>
        </p:spPr>
        <p:txBody>
          <a:bodyPr lIns="0" tIns="228600" rIns="0">
            <a:noAutofit/>
          </a:bodyPr>
          <a:lstStyle>
            <a:lvl1pPr marL="0" indent="0" algn="l">
              <a:spcBef>
                <a:spcPts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B748-5483-405F-96DE-7D293F0756EA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3FA5-AE81-45E0-8206-920AA27813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0270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B748-5483-405F-96DE-7D293F0756EA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3FA5-AE81-45E0-8206-920AA27813B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45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46" name="Group 45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47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368158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yo Reduced S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6736" y="1673352"/>
            <a:ext cx="6528816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B748-5483-405F-96DE-7D293F0756EA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3FA5-AE81-45E0-8206-920AA27813B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2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3" name="Group 32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4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725258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2743200"/>
            <a:ext cx="7827264" cy="1371600"/>
          </a:xfrm>
        </p:spPr>
        <p:txBody>
          <a:bodyPr anchor="b" anchorCtr="0"/>
          <a:lstStyle>
            <a:lvl1pPr algn="l">
              <a:defRPr sz="36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4114800"/>
            <a:ext cx="7827264" cy="685800"/>
          </a:xfrm>
        </p:spPr>
        <p:txBody>
          <a:bodyPr anchor="t" anchorCtr="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B748-5483-405F-96DE-7D293F0756EA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3FA5-AE81-45E0-8206-920AA27813B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2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3" name="Group 32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4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031830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8368" y="1371600"/>
            <a:ext cx="3840480" cy="48006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40480" cy="48006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B748-5483-405F-96DE-7D293F0756EA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3FA5-AE81-45E0-8206-920AA27813B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3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4" name="Group 33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5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886004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3840480" cy="80467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" y="2174875"/>
            <a:ext cx="3840480" cy="398678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71600"/>
            <a:ext cx="3840480" cy="80467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840480" cy="398678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B748-5483-405F-96DE-7D293F0756EA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3FA5-AE81-45E0-8206-920AA27813B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5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6" name="Group 35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7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99043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B748-5483-405F-96DE-7D293F0756EA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3FA5-AE81-45E0-8206-920AA27813B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1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2" name="Group 31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3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780499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B748-5483-405F-96DE-7D293F0756EA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3FA5-AE81-45E0-8206-920AA27813B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0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1" name="Group 30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2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217252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2807208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57200"/>
            <a:ext cx="4910328" cy="5715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1371600"/>
            <a:ext cx="2807208" cy="48006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B748-5483-405F-96DE-7D293F0756EA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3FA5-AE81-45E0-8206-920AA27813B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3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4" name="Group 33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5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3418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1371600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368" y="1444752"/>
            <a:ext cx="7827264" cy="42702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5788152"/>
            <a:ext cx="7827264" cy="384048"/>
          </a:xfrm>
        </p:spPr>
        <p:txBody>
          <a:bodyPr tIns="45720" anchor="ctr" anchorCtr="0"/>
          <a:lstStyle>
            <a:lvl1pPr marL="0" indent="0"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B748-5483-405F-96DE-7D293F0756EA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3FA5-AE81-45E0-8206-920AA27813B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3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4" name="Group 33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5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292685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ayo 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3675"/>
            <a:ext cx="9144000" cy="13716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B748-5483-405F-96DE-7D293F0756EA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3FA5-AE81-45E0-8206-920AA27813B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3940175" y="684213"/>
            <a:ext cx="1263650" cy="1376362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0" name="Group 19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1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060360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B748-5483-405F-96DE-7D293F0756EA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3FA5-AE81-45E0-8206-920AA27813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80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B748-5483-405F-96DE-7D293F0756EA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53FA5-AE81-45E0-8206-920AA27813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1949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B1384-6F31-4516-AE59-99458AB8BC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4366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1371600"/>
          </a:xfrm>
          <a:prstGeom prst="rect">
            <a:avLst/>
          </a:prstGeom>
        </p:spPr>
        <p:txBody>
          <a:bodyPr vert="horz" lIns="0" tIns="45720" rIns="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7827264" cy="4800600"/>
          </a:xfrm>
          <a:prstGeom prst="rect">
            <a:avLst/>
          </a:prstGeom>
        </p:spPr>
        <p:txBody>
          <a:bodyPr vert="horz" lIns="0" tIns="228600" rIns="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5632" y="6528816"/>
            <a:ext cx="658368" cy="109728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r">
              <a:defRPr sz="7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5BB1B748-5483-405F-96DE-7D293F0756EA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4248" y="6172200"/>
            <a:ext cx="6510528" cy="457200"/>
          </a:xfrm>
          <a:prstGeom prst="rect">
            <a:avLst/>
          </a:prstGeom>
        </p:spPr>
        <p:txBody>
          <a:bodyPr vert="horz" lIns="0" tIns="45720" rIns="0" bIns="0" rtlCol="0" anchor="t" anchorCtr="0"/>
          <a:lstStyle>
            <a:lvl1pPr algn="r">
              <a:lnSpc>
                <a:spcPct val="90000"/>
              </a:lnSpc>
              <a:defRPr sz="1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5632" y="6931152"/>
            <a:ext cx="658368" cy="109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DC53FA5-AE81-45E0-8206-920AA27813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10400" y="6657945"/>
            <a:ext cx="2133600" cy="200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r>
              <a:rPr lang="en-US" sz="7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©2013 MFMER  |  slide-</a:t>
            </a:r>
            <a:fld id="{D445C29B-035B-48ED-941F-A66A11A8A322}" type="slidenum">
              <a:rPr lang="en-US" sz="70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pPr lvl="0"/>
              <a:t>‹#›</a:t>
            </a:fld>
            <a:endParaRPr lang="en-US" sz="7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90816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500"/>
        </a:spcBef>
        <a:buClr>
          <a:schemeClr val="tx2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23495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newsweek.tumblr.com/image/4454733886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c/c7/HIV_attachment.gi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entrez/eutils/elink.fcgi?dbfrom=pubmed&amp;retmode=ref&amp;cmd=prlinks&amp;id=22139420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ciencemag.org/content/323/5919/1304/F3.large.jpg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3.jpeg"/><Relationship Id="rId7" Type="http://schemas.openxmlformats.org/officeDocument/2006/relationships/image" Target="../media/image65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5" Type="http://schemas.openxmlformats.org/officeDocument/2006/relationships/image" Target="../media/image64.jpeg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3124200"/>
            <a:ext cx="7827264" cy="1371600"/>
          </a:xfrm>
        </p:spPr>
        <p:txBody>
          <a:bodyPr/>
          <a:lstStyle/>
          <a:p>
            <a:r>
              <a:rPr lang="en-US" dirty="0" smtClean="0"/>
              <a:t>Translational Approaches to Curing HIV infection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" y="4500562"/>
            <a:ext cx="7827264" cy="6858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Andrew D </a:t>
            </a:r>
            <a:r>
              <a:rPr lang="en-US" dirty="0" err="1"/>
              <a:t>B</a:t>
            </a:r>
            <a:r>
              <a:rPr lang="en-US" dirty="0" err="1" smtClean="0"/>
              <a:t>adley</a:t>
            </a:r>
            <a:r>
              <a:rPr lang="en-US" dirty="0" smtClean="0"/>
              <a:t> MD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Director HIV immunology Lab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Chair Research Core Oversight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Professor on Medicine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Mayo Clinic and Foundation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4843462"/>
            <a:ext cx="7827264" cy="694944"/>
          </a:xfrm>
          <a:prstGeom prst="rect">
            <a:avLst/>
          </a:prstGeom>
        </p:spPr>
        <p:txBody>
          <a:bodyPr vert="horz" lIns="0" tIns="228600" rIns="0" bIns="45720" rtlCol="0">
            <a:noAutofit/>
          </a:bodyPr>
          <a:lstStyle>
            <a:lvl1pPr lvl="0" indent="0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SzPct val="120000"/>
              <a:buFont typeface="Arial" pitchFamily="34" charset="0"/>
              <a:buNone/>
              <a:defRPr lang="en-US" smtClean="0">
                <a:solidFill>
                  <a:schemeClr val="accent5"/>
                </a:solidFill>
              </a:defRPr>
            </a:lvl1pPr>
            <a:lvl2pPr marL="8001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120000"/>
              <a:buFont typeface="Arial" pitchFamily="34" charset="0"/>
              <a:buChar char="•"/>
              <a:defRPr lang="en-US" sz="2800" smtClean="0"/>
            </a:lvl2pPr>
            <a:lvl3pPr marL="11430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Arial" pitchFamily="34" charset="0"/>
              <a:buChar char="•"/>
              <a:defRPr lang="en-US" sz="2800" smtClean="0"/>
            </a:lvl3pPr>
            <a:lvl4pPr marL="16002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Arial" pitchFamily="34" charset="0"/>
              <a:buChar char="•"/>
              <a:defRPr lang="en-US" sz="2800" smtClean="0"/>
            </a:lvl4pPr>
            <a:lvl5pPr marL="20574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Arial" pitchFamily="34" charset="0"/>
              <a:buChar char="•"/>
              <a:defRPr lang="en-US" sz="2800" dirty="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endParaRPr lang="en-US" dirty="0" smtClean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219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0"/>
            <a:ext cx="2465832" cy="1371600"/>
          </a:xfrm>
        </p:spPr>
        <p:txBody>
          <a:bodyPr/>
          <a:lstStyle/>
          <a:p>
            <a:r>
              <a:rPr lang="en-US" sz="6000" dirty="0" smtClean="0"/>
              <a:t>1996</a:t>
            </a:r>
            <a:endParaRPr lang="en-US" sz="6000" dirty="0"/>
          </a:p>
        </p:txBody>
      </p:sp>
      <p:pic>
        <p:nvPicPr>
          <p:cNvPr id="4" name="Picture 2" descr="nwkarchivist:&#10;&#10;“The End Of AIDS?” [1996]&#10;&#10;&amp;#8220;Doctors said that they had successfully cured a baby with HIV for the first time.&amp;#8221; [2013] 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529877"/>
            <a:ext cx="3657600" cy="479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July 5, 1996: A sheep named Dolly becomes the first mammal cloned from an adult cell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40763"/>
            <a:ext cx="3886200" cy="476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39085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5056632" cy="990600"/>
          </a:xfrm>
        </p:spPr>
        <p:txBody>
          <a:bodyPr/>
          <a:lstStyle/>
          <a:p>
            <a:r>
              <a:rPr lang="en-US" dirty="0" smtClean="0"/>
              <a:t>Why don’t drugs cure HIV : The HIV Life cycle</a:t>
            </a:r>
            <a:endParaRPr lang="en-US" dirty="0"/>
          </a:p>
        </p:txBody>
      </p:sp>
      <p:pic>
        <p:nvPicPr>
          <p:cNvPr id="4" name="Picture 21" descr="nrmicro2223-f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6324600" cy="547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5-Point Star 2"/>
          <p:cNvSpPr/>
          <p:nvPr/>
        </p:nvSpPr>
        <p:spPr>
          <a:xfrm>
            <a:off x="2209800" y="2133600"/>
            <a:ext cx="381000" cy="3810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3810000" y="1943100"/>
            <a:ext cx="381000" cy="3810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6629400" y="2282483"/>
            <a:ext cx="381000" cy="3810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3816448" y="4419600"/>
            <a:ext cx="381000" cy="3810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44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Mechanisms of Latency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752600"/>
            <a:ext cx="8171132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532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62" descr="nri3262-f2"/>
          <p:cNvPicPr>
            <a:picLocks noChangeAspect="1" noChangeArrowheads="1"/>
          </p:cNvPicPr>
          <p:nvPr/>
        </p:nvPicPr>
        <p:blipFill rotWithShape="1">
          <a:blip r:embed="rId2"/>
          <a:srcRect l="23386" t="6723" r="32326" b="24637"/>
          <a:stretch/>
        </p:blipFill>
        <p:spPr bwMode="auto">
          <a:xfrm>
            <a:off x="1482954" y="990600"/>
            <a:ext cx="5375046" cy="5641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2362200" y="406561"/>
            <a:ext cx="32271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0" dirty="0" smtClean="0"/>
              <a:t> Sequelae </a:t>
            </a:r>
            <a:r>
              <a:rPr lang="en-US" sz="2400" b="1" i="0" dirty="0"/>
              <a:t>of latency</a:t>
            </a:r>
          </a:p>
        </p:txBody>
      </p:sp>
    </p:spTree>
    <p:extLst>
      <p:ext uri="{BB962C8B-B14F-4D97-AF65-F5344CB8AC3E}">
        <p14:creationId xmlns:p14="http://schemas.microsoft.com/office/powerpoint/2010/main" xmlns="" val="191749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Cure </a:t>
            </a:r>
            <a:r>
              <a:rPr lang="en-US" u="sng" dirty="0" smtClean="0"/>
              <a:t>IS</a:t>
            </a:r>
            <a:r>
              <a:rPr lang="en-US" dirty="0" smtClean="0"/>
              <a:t> possible</a:t>
            </a:r>
          </a:p>
        </p:txBody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Timothy Ray Brown, the Berlin patient</a:t>
            </a:r>
          </a:p>
          <a:p>
            <a:pPr lvl="1"/>
            <a:r>
              <a:rPr lang="en-US" sz="2400" dirty="0" err="1" smtClean="0"/>
              <a:t>Allo</a:t>
            </a:r>
            <a:r>
              <a:rPr lang="en-US" sz="2400" dirty="0" smtClean="0"/>
              <a:t> </a:t>
            </a:r>
            <a:r>
              <a:rPr lang="en-US" sz="2400" dirty="0" err="1" smtClean="0"/>
              <a:t>Tx</a:t>
            </a:r>
            <a:r>
              <a:rPr lang="en-US" sz="2400" dirty="0" smtClean="0"/>
              <a:t> times 2,  ART through chemo ( 3 years).</a:t>
            </a:r>
          </a:p>
          <a:p>
            <a:pPr lvl="1" eaLnBrk="1" hangingPunct="1"/>
            <a:r>
              <a:rPr lang="en-US" sz="2400" dirty="0" smtClean="0"/>
              <a:t>Now off ART, &gt;6 years post </a:t>
            </a:r>
            <a:r>
              <a:rPr lang="en-US" sz="2400" dirty="0" err="1" smtClean="0"/>
              <a:t>Tx</a:t>
            </a:r>
            <a:r>
              <a:rPr lang="en-US" sz="2400" dirty="0" smtClean="0"/>
              <a:t>, no intact HIV  sequences</a:t>
            </a:r>
          </a:p>
        </p:txBody>
      </p:sp>
      <p:pic>
        <p:nvPicPr>
          <p:cNvPr id="2050" name="Picture 2" descr="http://every1letstalk.com/wp-content/uploads/2012/07/TimothyBrown_SFMAg_IMG_1313-622x433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254" b="12248"/>
          <a:stretch/>
        </p:blipFill>
        <p:spPr bwMode="auto">
          <a:xfrm>
            <a:off x="1605553" y="3357155"/>
            <a:ext cx="5924550" cy="327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398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BMT cure HIV infection??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Cytotoxic chemo Rx – kills lymphoid and myeloid cells containing HIV; ART blocks new infection</a:t>
            </a:r>
          </a:p>
          <a:p>
            <a:r>
              <a:rPr lang="en-US" dirty="0" smtClean="0"/>
              <a:t>Anti HIV effect of </a:t>
            </a:r>
            <a:r>
              <a:rPr lang="en-US" dirty="0" err="1" smtClean="0"/>
              <a:t>ChemoRx</a:t>
            </a:r>
            <a:endParaRPr lang="en-US" dirty="0" smtClean="0"/>
          </a:p>
          <a:p>
            <a:r>
              <a:rPr lang="en-US" dirty="0" smtClean="0"/>
              <a:t>GVHD = Graft VS HIV Effect ?</a:t>
            </a:r>
          </a:p>
          <a:p>
            <a:r>
              <a:rPr lang="en-US" dirty="0" smtClean="0"/>
              <a:t>CCR5 delta 32</a:t>
            </a:r>
          </a:p>
          <a:p>
            <a:endParaRPr lang="en-US" dirty="0"/>
          </a:p>
          <a:p>
            <a:r>
              <a:rPr lang="en-US" dirty="0" smtClean="0"/>
              <a:t>What is minimum??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570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2832017145"/>
              </p:ext>
            </p:extLst>
          </p:nvPr>
        </p:nvGraphicFramePr>
        <p:xfrm>
          <a:off x="457200" y="381000"/>
          <a:ext cx="8229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458" name="Text Box 14"/>
          <p:cNvSpPr txBox="1">
            <a:spLocks noChangeArrowheads="1"/>
          </p:cNvSpPr>
          <p:nvPr/>
        </p:nvSpPr>
        <p:spPr bwMode="auto">
          <a:xfrm>
            <a:off x="517525" y="5065713"/>
            <a:ext cx="1965325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i="0"/>
              <a:t>Low accessibility</a:t>
            </a:r>
          </a:p>
          <a:p>
            <a:pPr>
              <a:buFontTx/>
              <a:buChar char="•"/>
            </a:pPr>
            <a:r>
              <a:rPr lang="en-US" i="0"/>
              <a:t>Oncogenic ?</a:t>
            </a:r>
          </a:p>
          <a:p>
            <a:pPr>
              <a:buFontTx/>
              <a:buChar char="•"/>
            </a:pPr>
            <a:endParaRPr lang="en-US" i="0"/>
          </a:p>
          <a:p>
            <a:endParaRPr lang="en-US" i="0"/>
          </a:p>
          <a:p>
            <a:endParaRPr lang="en-US" i="0"/>
          </a:p>
        </p:txBody>
      </p:sp>
      <p:sp>
        <p:nvSpPr>
          <p:cNvPr id="19459" name="Text Box 15"/>
          <p:cNvSpPr txBox="1">
            <a:spLocks noChangeArrowheads="1"/>
          </p:cNvSpPr>
          <p:nvPr/>
        </p:nvSpPr>
        <p:spPr bwMode="auto">
          <a:xfrm>
            <a:off x="3352800" y="5087938"/>
            <a:ext cx="273985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i="0" dirty="0" smtClean="0"/>
              <a:t>Toxicity </a:t>
            </a:r>
            <a:r>
              <a:rPr lang="en-US" i="0" dirty="0"/>
              <a:t>concerns</a:t>
            </a:r>
          </a:p>
          <a:p>
            <a:pPr>
              <a:buFontTx/>
              <a:buChar char="•"/>
            </a:pPr>
            <a:r>
              <a:rPr lang="en-US" i="0" dirty="0"/>
              <a:t>Curative vs preventative</a:t>
            </a:r>
          </a:p>
          <a:p>
            <a:endParaRPr lang="en-US" i="0" dirty="0"/>
          </a:p>
        </p:txBody>
      </p:sp>
      <p:sp>
        <p:nvSpPr>
          <p:cNvPr id="19460" name="Text Box 16"/>
          <p:cNvSpPr txBox="1">
            <a:spLocks noChangeArrowheads="1"/>
          </p:cNvSpPr>
          <p:nvPr/>
        </p:nvSpPr>
        <p:spPr bwMode="auto">
          <a:xfrm>
            <a:off x="6172200" y="5087938"/>
            <a:ext cx="303480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i="0" dirty="0" smtClean="0"/>
              <a:t>Low </a:t>
            </a:r>
            <a:r>
              <a:rPr lang="en-US" i="0" dirty="0"/>
              <a:t>cost, high accessibility</a:t>
            </a:r>
          </a:p>
          <a:p>
            <a:pPr>
              <a:buFontTx/>
              <a:buChar char="•"/>
            </a:pPr>
            <a:endParaRPr lang="en-US" i="0" dirty="0"/>
          </a:p>
          <a:p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="" val="368047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>
          <a:xfrm>
            <a:off x="914400" y="-304800"/>
            <a:ext cx="7827264" cy="1371600"/>
          </a:xfrm>
        </p:spPr>
        <p:txBody>
          <a:bodyPr/>
          <a:lstStyle/>
          <a:p>
            <a:pPr eaLnBrk="1" hangingPunct="1"/>
            <a:r>
              <a:rPr lang="en-US" dirty="0" smtClean="0"/>
              <a:t>Gene therapy Approaches</a:t>
            </a:r>
          </a:p>
        </p:txBody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4142232" cy="4800600"/>
          </a:xfrm>
        </p:spPr>
        <p:txBody>
          <a:bodyPr/>
          <a:lstStyle/>
          <a:p>
            <a:pPr eaLnBrk="1" hangingPunct="1"/>
            <a:r>
              <a:rPr lang="en-US" dirty="0" smtClean="0"/>
              <a:t>Knockdown </a:t>
            </a:r>
          </a:p>
          <a:p>
            <a:pPr lvl="1" eaLnBrk="1" hangingPunct="1"/>
            <a:r>
              <a:rPr lang="en-US" sz="1400" dirty="0" err="1" smtClean="0"/>
              <a:t>Eg</a:t>
            </a:r>
            <a:r>
              <a:rPr lang="en-US" sz="1400" dirty="0" smtClean="0"/>
              <a:t> CXCR4 / CCR5</a:t>
            </a:r>
            <a:endParaRPr lang="en-US" dirty="0" smtClean="0"/>
          </a:p>
          <a:p>
            <a:pPr eaLnBrk="1" hangingPunct="1"/>
            <a:r>
              <a:rPr lang="en-US" dirty="0" smtClean="0"/>
              <a:t>Overexpression </a:t>
            </a:r>
          </a:p>
          <a:p>
            <a:pPr lvl="1" eaLnBrk="1" hangingPunct="1"/>
            <a:r>
              <a:rPr lang="en-US" sz="1400" dirty="0" smtClean="0"/>
              <a:t>chimeric TRIM5</a:t>
            </a:r>
            <a:r>
              <a:rPr lang="en-US" sz="1400" dirty="0" smtClean="0">
                <a:latin typeface="Symbol" pitchFamily="18" charset="2"/>
              </a:rPr>
              <a:t>a</a:t>
            </a:r>
            <a:endParaRPr lang="en-US" dirty="0" smtClean="0"/>
          </a:p>
          <a:p>
            <a:pPr eaLnBrk="1" hangingPunct="1"/>
            <a:r>
              <a:rPr lang="en-US" dirty="0" smtClean="0"/>
              <a:t>Engineered receptors</a:t>
            </a:r>
          </a:p>
          <a:p>
            <a:pPr lvl="1" eaLnBrk="1" hangingPunct="1"/>
            <a:r>
              <a:rPr lang="en-US" sz="1400" dirty="0" err="1" smtClean="0"/>
              <a:t>Eg</a:t>
            </a:r>
            <a:r>
              <a:rPr lang="en-US" sz="1400" dirty="0" smtClean="0"/>
              <a:t> CAR</a:t>
            </a:r>
          </a:p>
          <a:p>
            <a:pPr eaLnBrk="1" hangingPunct="1">
              <a:buFont typeface="Arial" charset="0"/>
              <a:buNone/>
            </a:pPr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638" t="36000" r="39483" b="48069"/>
          <a:stretch/>
        </p:blipFill>
        <p:spPr bwMode="auto">
          <a:xfrm>
            <a:off x="5317690" y="5410200"/>
            <a:ext cx="3111336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335" t="41827" r="36941" b="41621"/>
          <a:stretch/>
        </p:blipFill>
        <p:spPr bwMode="auto">
          <a:xfrm>
            <a:off x="541867" y="4621597"/>
            <a:ext cx="3429000" cy="965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www.geneticsandsociety.org/img/original/gelsing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600200"/>
            <a:ext cx="1819275" cy="233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Isosceles Triangle 1"/>
          <p:cNvSpPr/>
          <p:nvPr/>
        </p:nvSpPr>
        <p:spPr>
          <a:xfrm>
            <a:off x="3657600" y="6172200"/>
            <a:ext cx="609600" cy="6096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623049">
            <a:off x="1528182" y="6095999"/>
            <a:ext cx="5405437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417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Protection of human CD4+ T cells in peripheral blood of HIV-infected mice previously engrafted with ZFN-modified CD34+ HSPCs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063" y="2781300"/>
            <a:ext cx="90106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1255667" y="6248400"/>
            <a:ext cx="5486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i="0" dirty="0">
                <a:latin typeface="Calibri" pitchFamily="34" charset="0"/>
              </a:rPr>
              <a:t>Holt N </a:t>
            </a:r>
            <a:r>
              <a:rPr lang="en-US" dirty="0">
                <a:latin typeface="Calibri" pitchFamily="34" charset="0"/>
              </a:rPr>
              <a:t>et al</a:t>
            </a:r>
            <a:r>
              <a:rPr lang="en-US" i="0" dirty="0" smtClean="0">
                <a:latin typeface="Calibri" pitchFamily="34" charset="0"/>
              </a:rPr>
              <a:t>.. </a:t>
            </a:r>
            <a:r>
              <a:rPr lang="en-US" i="0" dirty="0">
                <a:latin typeface="Calibri" pitchFamily="34" charset="0"/>
              </a:rPr>
              <a:t>Nature Biotech. 28, 839–847 (2010).</a:t>
            </a:r>
          </a:p>
        </p:txBody>
      </p:sp>
      <p:sp>
        <p:nvSpPr>
          <p:cNvPr id="22531" name="Rectangle 1"/>
          <p:cNvSpPr>
            <a:spLocks noChangeArrowheads="1"/>
          </p:cNvSpPr>
          <p:nvPr/>
        </p:nvSpPr>
        <p:spPr bwMode="auto">
          <a:xfrm>
            <a:off x="1447800" y="76200"/>
            <a:ext cx="61595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i="0" dirty="0"/>
              <a:t>CCR5 knockdown in BLT mice.</a:t>
            </a:r>
          </a:p>
        </p:txBody>
      </p:sp>
      <p:sp>
        <p:nvSpPr>
          <p:cNvPr id="2" name="Oval 1"/>
          <p:cNvSpPr/>
          <p:nvPr/>
        </p:nvSpPr>
        <p:spPr>
          <a:xfrm>
            <a:off x="2973574" y="4529024"/>
            <a:ext cx="595423" cy="7549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224645" y="4500764"/>
            <a:ext cx="595423" cy="7549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File:HIV attachment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651156"/>
            <a:ext cx="3639671" cy="201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sigmaaldrich.com/content/dam/sigma-aldrich/life-science/functional-genomics/zinc-finger-nucleases.Par.0001.Image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2400" y="651156"/>
            <a:ext cx="5266810" cy="2013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6706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86" t="14237" r="5143" b="32638"/>
          <a:stretch/>
        </p:blipFill>
        <p:spPr bwMode="auto">
          <a:xfrm>
            <a:off x="1248832" y="76200"/>
            <a:ext cx="6256867" cy="3159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77" t="12066" r="17501" b="50000"/>
          <a:stretch/>
        </p:blipFill>
        <p:spPr bwMode="auto">
          <a:xfrm>
            <a:off x="1248832" y="3258020"/>
            <a:ext cx="6256867" cy="317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7746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An external file that holds a picture, illustration, etc.&#10;Object name is nihms333653f1.jpg Object name is nihms333653f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762000"/>
            <a:ext cx="7218363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1992313" y="5943600"/>
            <a:ext cx="62372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i="0" dirty="0">
                <a:latin typeface="Calibri" pitchFamily="34" charset="0"/>
                <a:hlinkClick r:id="rId3" action="ppaction://hlinkfile"/>
              </a:rPr>
              <a:t>Nature. 2011 November 30; 481(7379): 81–84. </a:t>
            </a:r>
            <a:endParaRPr lang="en-US" sz="1200" i="0" dirty="0">
              <a:latin typeface="Calibri" pitchFamily="34" charset="0"/>
            </a:endParaRPr>
          </a:p>
          <a:p>
            <a:r>
              <a:rPr lang="en-US" sz="1200" i="0" dirty="0" err="1">
                <a:latin typeface="Calibri" pitchFamily="34" charset="0"/>
              </a:rPr>
              <a:t>i</a:t>
            </a:r>
            <a:r>
              <a:rPr lang="en-US" sz="1200" b="1" i="0" dirty="0" err="1">
                <a:latin typeface="Calibri" pitchFamily="34" charset="0"/>
              </a:rPr>
              <a:t>Antibody</a:t>
            </a:r>
            <a:r>
              <a:rPr lang="en-US" sz="1200" b="1" i="0" dirty="0">
                <a:latin typeface="Calibri" pitchFamily="34" charset="0"/>
              </a:rPr>
              <a:t>-based Protection Against HIV Infection by Vectored </a:t>
            </a:r>
            <a:r>
              <a:rPr lang="en-US" sz="1200" b="1" i="0" dirty="0" err="1" smtClean="0">
                <a:latin typeface="Calibri" pitchFamily="34" charset="0"/>
              </a:rPr>
              <a:t>ImmunoProphylaxis</a:t>
            </a:r>
            <a:endParaRPr lang="en-US" sz="1200" b="1" i="0" dirty="0">
              <a:latin typeface="Calibri" pitchFamily="34" charset="0"/>
            </a:endParaRPr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490538" y="93663"/>
            <a:ext cx="83291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0" dirty="0"/>
              <a:t>Over expression of </a:t>
            </a:r>
            <a:r>
              <a:rPr lang="en-US" sz="2400" b="1" i="0" dirty="0" smtClean="0"/>
              <a:t>b12 anti </a:t>
            </a:r>
            <a:r>
              <a:rPr lang="en-US" sz="2400" b="1" i="0" dirty="0"/>
              <a:t>HIV antibodies, in BLT mice</a:t>
            </a:r>
          </a:p>
        </p:txBody>
      </p:sp>
    </p:spTree>
    <p:extLst>
      <p:ext uri="{BB962C8B-B14F-4D97-AF65-F5344CB8AC3E}">
        <p14:creationId xmlns:p14="http://schemas.microsoft.com/office/powerpoint/2010/main" xmlns="" val="205186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Bet for </a:t>
            </a:r>
            <a:r>
              <a:rPr lang="en-US" dirty="0"/>
              <a:t>a</a:t>
            </a:r>
            <a:r>
              <a:rPr lang="en-US" dirty="0" smtClean="0"/>
              <a:t> Nobel Prize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</a:t>
            </a:r>
          </a:p>
          <a:p>
            <a:r>
              <a:rPr lang="en-US" dirty="0" smtClean="0"/>
              <a:t>ALL</a:t>
            </a:r>
          </a:p>
          <a:p>
            <a:r>
              <a:rPr lang="en-US" dirty="0" smtClean="0"/>
              <a:t>CLL</a:t>
            </a:r>
          </a:p>
          <a:p>
            <a:r>
              <a:rPr lang="en-US" dirty="0" smtClean="0"/>
              <a:t>Melanoma</a:t>
            </a:r>
          </a:p>
          <a:p>
            <a:r>
              <a:rPr lang="en-US" dirty="0" err="1" smtClean="0"/>
              <a:t>Glioma</a:t>
            </a:r>
            <a:endParaRPr lang="en-US" dirty="0" smtClean="0"/>
          </a:p>
          <a:p>
            <a:r>
              <a:rPr lang="en-US" dirty="0" smtClean="0"/>
              <a:t>Numerous others…..</a:t>
            </a:r>
          </a:p>
          <a:p>
            <a:r>
              <a:rPr lang="en-US" dirty="0" smtClean="0"/>
              <a:t>Novartis and Penn.</a:t>
            </a:r>
            <a:endParaRPr lang="en-US" dirty="0"/>
          </a:p>
        </p:txBody>
      </p:sp>
      <p:sp>
        <p:nvSpPr>
          <p:cNvPr id="4" name="AutoShape 4" descr="data:image/jpeg;base64,/9j/4AAQSkZJRgABAQAAAQABAAD/2wCEAAkGBhQQERUUEhIVFRUUGBUZGBgVFhYYGRkeGRsZFxoeGxkYHSgfGBojGhUWHy8gIycpLCwvGR4xNjAqNSYrLCkBCQoKDgwOGg8PGiwkHyUsNi4sKSwsLC0sLCoqMi8sNC8sKSwpLCwvLSksLy8vLCwtLiwsLCosNC40LCkwLy8sKf/AABEIAIwBZwMBIgACEQEDEQH/xAAbAAEBAAMBAQEAAAAAAAAAAAAABgMEBQECB//EAEEQAAIBAwIEBAQDBAkCBwEAAAECAwAEERIhBQYTMRQiQVEHIzJhQnGBM1JikRUWJFNyobHB0XTwJTSCg5Ky4Rf/xAAZAQEAAwEBAAAAAAAAAAAAAAAAAQIEBQP/xAAxEQEAAQICBwYGAgMAAAAAAAAAAQIRIUEDBDFRcaHwEiJhgZHBBRMyUtHxseEjM0L/2gAMAwEAAhEDEQA/AP3GlK1OJcSS3QvIcAbADcsfQKPUmomYiLytTTNUxTTF5bWaFqjLzi084LM5t49LMI495mABbvkYyFJGCvY4Ld6xTcGt9KEqXMihtcz5TcE/VjOcgfzrLOsfbHrh+XRjULf7Ksd0RfneI9LrjNe1BT2sMIiMbTwvKxUBD6jH4QRkFiFA++4ro2PM0kO1wyyxZKieP0I7hwB+uQBtvgjzVNOsxe1UWRX8Pqt2tHN/CYtPltifW/grKV8xuGAIIIO4I7GvqtTmlKV5mg9pWOK4VywVlYqcMAQdJ74OOxwRsfeslApXE5s5oHDoes8MskYPnMejyZIAJDMCQScbZrI/MaNaC6gVriMrrAjKBioBJ+sgZGCCuc52oOvSuJwXmRru18THbSgMA0aM0QaQHsR58Ln+IiuTY/EQz2xuYrC5eJdeSpg1eQ4bydTJxg9qCxpU3zHzqllFFM0MskcxQBkMYCl91Da2GAfftTmfnRbBoBJBI3iGVFKtEAHO2k6nGP8AF2+9BSUrg8V5pMFzDbi2lkecMVKGLAC416tTgqFyN8b52ya7tB7Spg86sbuW0WynaWJQ5w0ABQnCspaQZz7d66fBON+JSRujJE8TtG0cukNkBW7qxUghlIOfWg6lKmuAc9RXVxLalJILiH6o5dGSPUqUYhgMj17EGvv+tx8b4Pwk2vT1NeqHR09WjXnXnGfTGftQUVK4fFOa44Z1tkSSe4ZdXSiC5Ve2p2chUX8zn2BrHbc2HxEdvPazQPNq6bN03jbSpYjXGxw2ATgigoKVPc0c3iwaENbyyidxGhjMeNbdlOpgRn37V3beQsqllKEgEqSCVPsSpIOPsaDJSuRzTzLHw+3M8quwBACoAWY7k4BIGyqzHfYKTXQsrxZo0kQ5SRVZT7hhkf5Ggz0qZsee4nvWspY5IJwMqJNGmQd/IyMcnG+PsfY1k4lzcYbuO18JM7TBjGytDoYIAXOWcFdOexGfbNBRUqe5h5xFnNDCbeaRrg6YinS0swxlSXkBUgEdxisUHPkQnSC5intJJNo+uqhHPsskbMhO/YkGgpqUpQKUpQKUpQKUpQKUpQKUpQeGoe9uzcM9yf2cZZIAQSmfVnOMKDju226A7aqqOY7gx2szDIIRsEdwSMAj+dSrcP2hQJKuBGFdVVo/OVJI21Iw1ncEbRjPoKxazVMz2evB1/h9ERE6Sd9vLbPrhHC76aGN50Z86mOYhKdLDUQTqZSSY9ZIUDOdTj6cEdC+dLULGRIwxkLEFVR9Xpu34R3J718X/Do57byyRxyMda5YLgNgBCPQdMovbbY4rDwTiYtJJY5fLGEEnULM+ewznJBU52OAcjBySM+Md2bThfP8tUz8ym8Xmaf+feJ88sZxbslmLiNnznSXUdQqGGnUuUlUZX6mwW1Df9a5VtAMiUzRLaKqx6TgfTnKkasA53ypP4dOQAa2Lp3vXxI3Si20oxC4Bx5pN923GEHbK5wPq2+LW0QQGIppVNsEEKY1LIdgdjH1VOxyGGxxipmIq70Zc/Ld4K0VTR3JnGctsUxx3+NvV8cr3vSkNvq1RsC8BII2z5lwdwRv5fQhx2AqqqBjlcCCSRy0sc6ajp0nTKQuwwBpxrxj+L1Jq+rRq1V6ezu/j+mL4jo7VxXv28Yzy2xaSovi3Ldv4+1Uwo3Wa7lkLqGLnQO5PoC4wOwwKtK05+ERSSpMyAyxghG3yoPfG+2fX3wPatTmongRe0u2ihKC3e6MRBUtIejZIc6sgDHRA7HJJOaoOS+K3N1EZ51VY5dDwgLpbSyhjnzHIBIAY4JwTgAium/AoGYMYULLIZQSO0hXSX/xads19cL4NDaqVgjWNSckL/32HoOw9KDifEqTTw+Qn+8th+nXiz/lmp7isDcDlkkRS3Drot1UAz4aR9g6j+7Y4BA/4zccX5et7sAXESyhewfJH8u2azDhUXRMGgGIqVKHJBBzkb+m9BzOQo9PDLIYwfDQZ/PQuf8AOoX4d8KuJLCJ47rRFHds8kRVQGRJtT5k+obDOOxxg7V+m/0TF0BBoHSCqgTJxpUAAd84wBXJX4f2AUqLSIKe6gEKfzXODQOYuHpxThsiRnUs8eqJsEbjzRkZGcagv6VD2VjJx6xeWRSGhthBDnY+IXS8rj2y0cSA/wCP71+q21usaKiKFVAFVR2AAwAPsAK+LSzSJdMahVyzYUYGWYux/MsxP60Ed8Pb5uIHx0ikEQx26gjHmXz3DD7NJpX/ANurisFnZJCgSNAigsQqjAyxLH+ZJP61noPzua1ll4/crDOYG8HD5giSfjb0fb1Bqq5WfRCts8oknt0jWYgk+YrnJJHc4zjvuPcV8PyPZNIZDbIZG7v5tR/Ns5rd4bwC3tkdIIUjWQkuFGNRIwST3zj1oIOTlrx8t/JC/Su7a81QSjuCIYhpb+BsYI/13Bz8m8wte8TZpIzFPDZ9KeMg+VxPnb3Ujcfn+tWHDOV7a2cvBCsbtnUVzls+rb+Y/c1tR8JiWZpxGoldVRnA8xVSSAf5/wCnsKCI5VkEPG+Ixz7Sz9KSEn8cagjC5742GB+6fat7mnj1zBf2cEfhilyzhDJG5eIovmOzgNkMwGNPfH3qj4vy/b3YAuIUk0nKkjzKfdWHmU/kRWvZcnWkMgkWBTIvaSQtI4/J5CzD9DQT3xRO/Dv+vt/96rbni0cc0UJPzJtZUD2QZYn2HYZ9yK1+Lcq2t2wa4gSUqMDWCcfkOwryw5VtYJOrFAiyaSuvctpPcZJzjagnuMzS3V+yRQLPFaRMjq0vTHUuFwfwtqKw5H26prH8KrmSKKawnGmWyfSBnPy5PPGQdtQ3IzjtiqjhnLVtbOzwQrGz/WVzlvXLb7n7nevYOXLdJ2uFhUTPnVIM6mz7nO42G32FBG8U5cTiN/xCMsUliSxaGVfqicLMwII3x5hkf7gEa3AeOy3PErSG7TRd2aXSy4HlfUsYSRT20sM/r+e1tZ8p2sMvWjgVZT3catR/xHPm/Wt1+FxGZZzGvVVGQPjzBWIJGfbI/wBfc0Eb8QD/AG/hH/Uv/wDVafGKRGsOhjVcTSRC3QbuXDDJUd9l1An749apOKcoWl0+ue3SRxjDNnIxj6Tny9h2r74fyta28nUjgQSEY6hyz49tbktj7ZoN+zRhGgc5YKoY+5A3P86zUpQKUpQKUpQKUpQKUpQKUpQczmaEvaTAd9DH/wCPm/2qYS3gMsFy8yodKYUIMkptuQCXyY2A9tselXLCoccO6cvhHKqNWqFmUkMp20HDKcZ0eXOCUXOQwFYtZp70VW/eTr6hpO5VRe2eG6YtOU7LQ6kPBIChklLK0Xlc6iAOmFGSOwBVEbH3Fa9lwVbvTJho4kV44hga3Vu7Of3TvhO388VjunjhZYm0sqBFcu3y2YFmRZMDCthdQxkAbEY0mt29t0uSGLSx+VQAqF12D75TKMDr9/w49SKpEUzhaMMt88esXrNWkpx7U47J22jwjx5RxacFiqPHbXQ2RV6Mi6lDkkagf49Sqd99+5O5y8U4elurLEHLFGJwWZiSrRoAACdRDSN/6DnHevt2jhheNtUisSxMwZQucDZT8xsHGNI7kbjvXO4pYuW6ZeTQCD1t9yFGXdu2ARpwCrLhSC2o1Wq0RhGPOPP3elEzXXeapiM4ynfNspxvMb8YZb1VK26RmX5k0fllGGQRspIwVBxjO+/2NWlSvAIjcz+IOoxwjpxF92Y9mYn1IBYZ92YelVVadXjCat/s5+vVWmnR5xt4zl5RbzKjviFx+6slhe3aLEs0cJWSNmOXJwwYONu22P1qxqI+KseqGzx38faYHv5j/tWlz3R5m5mexjgjCrPdXLiKJd40ZvxM27FUXIJ3JrDxafiVrC04e3uemNUkIieIlQMt036jbgZOGBz+davxE4VN1bO9gjMrWUjM8S/UyPpD6R6sAvb71s8R59t3t3FvrmndCqQLG/U1MMAOhX5YBO5bAH3oMPMHObnhP9IWTJgKr6ZULZBYIy+VhpZSTvuPL98117WW6exD9WLrsgcHpN0xlQ2nR1Mn1Gc/pUweSZouXWsgA0/SYlQe7F+qVB7H1Uema2+EfEG3FoiFZhcJGqG26MnVLqoXSF07gkfV233xQbfAeM3dxwoXReETSRmVflP0wAMhSOpqOQD5gR37HG/Bi55vxY23EGFs8UzorwrHIjqHk6Y0OZGBOcbEetUVlb+B4PHFMcNFarG2AW8/T04AUEnzbDFfn/L/AA+aPh9lcwCad7Jy09nJrxuWAaNHG0ijzDGe+R2wQ/X+JJKYm6DIsuPKZFLLn7gMDg9u+33qR5D59biERimVYbvpiRRpOh0cakkRS243GRn+WduzHzhby2rzxyEqq7rpbWrEHClMag+dsVH8J5e8dwuzaBzFf2MSCNmVlZWUYMbhhujYI9vXsTkKbk7il1cSXQuHhK287wARxMpYqEbUSXONnHlx771qc6c7SWU0YjRWhjMRu2OSUSZykenB2PlcnOew96+Ph/xFha3dxcxmBmupXkUhjhgsSNgYJPmU4xn23rl8L4I3FLa6le6eJbt5DLC0CZRV8kQJkXWCI0RtvUnFB+kPkqdJAJGxxkfY4zuP1qR5E47d3b3PiHh0288kGI4mUsUx5tTOcDftj9a8+G/MBk4eon1LJajpyFlZcquQjjUPMCoG/uDXE5C5khtzxAy9VOpdzSpmCbLo2MFQE3Jx270H6bXw0oBAJAJ7Akb/AJe9c/lzijXVtHM8ZjMgLaCCCoLHSCD+LTjP3qK5htxNeXMbIxuTNYeFYox0Rr0nkdHxhQrdctgjOADnIoKl+PTPcywwQIwtzCJGkkKE9QavIAhB0rg7kZzXdcEg4ODg4OM4/T1qU5T4NEl7xCREAYTqgOTsDBBKw3Pqz5/WqTiF+kEbSSEhVGTgFj+QA3JPbAoI/k3neWe9uLS50aoy5hdEKCRI5Ghc4LNuGT0Po3tXn9dZpeMCzi6awAPl2QszvFgyqp1ADGdOcHBU96l2tJTw+xvrRSby1kYSIyspPiHYurAgEjXID+TMa6l9YrYX/CVyzdJLhZn0swzKBl3IGBrkLn9aJUHOXHLq2uLNIHiCXUohOuJmZSd9QIcAjHp9u9b/AAqe78U8cssEsSpuY4zG8cmVKq6mRtjG2oY9vyzNfFC5jaewjdXcR3CvKESRtKEYJYoNu/5966PLNzaQXLQWSSMtwWlkOmQRxaEVdmdfMWIHlztudthRDzi3H7wcUSyie3VJYWlV3hkZl0krpOJQG3GcgCvoc2XNpdRW/EI4tFw2iG4g1hC/ojxuSUJ231Ef545HGeMRx8fglYsI47eSJ5NDlFcsxALacD/9FZ+ZJTxie1gtkcwQzpPNcMjIg0ZARCwHUY6j9OQNvvQdHnvjt1ZvbeHeHTcTxwESRMxUtqOrUHGRhe2P1ro8z8y/0daiSQdaVikaKg0dSRtgAMnSNie5/Wp74pXq67BRqZoryGVwiO+lAGBY6QcDcf8AYre+IvCJLy0imtAJJLeWK4jX+8Cb4H39R74x60Gzff0pHA0yvbPKqlvDiGTS2Nyiy9TUW9AdOCfQVk544zPaWD3MBjVolDMkiMwOSoxsylSMn3rBJ8S7UQdT5hlx/wCW6b9fVj6NGMjfbV29c1r/ABLuSeESo6nrTRoBGgZyWyhYDAzgb7mg73B3uJbRHeSPrSIrBliIRSyggaC+WAJ/eGftU5yTz9JcSta3ipHPmTpMgIjmWNmjbQGJ8ysjbZ7fka73L/FY/AxSFsKkUYbKsCpCqCCpGc52xiozgHBo+J8O6RZobmGa4lhco6SRM0zyI3mAJUhhn/kbBScv8SvJL66hmkhMdt0vohZWfqoXGSZCFx+Rz9q0rbjl7LxK5sxNbqsEaSK5t3JIfBww6o7Z7+uPSvn4cS3DzXz3cfTm128b+zNHFpLLtjSwwwx+9XAlFpccYvGulZoHhiRXKTBSyhQ2GUdxvv8Abag/QuWbqeSHVcGJiWJR4QQkkZwUcAsSMg9ifSuvU/ybxFJITHCsgittEKPKrI0uhFywVlBA3xn1INUFApSlApSlArQ4vwdLlNL7EbqwxqU+4z/mDsa36VFVMVRaVqK6qKoqpm0wiruOaABbiLqKhLJNGM4bTpDunqwH72231HbHNt0hAjEV0uFaQtnWHwQBGvlU50hV9twTvmv0fFa83DonOXiRj/Ein/UVjq1XdPr+XV0fxGIi1VPpszymJ35Wi+SEeS3DAGQSbn5Uasxx5yFUnBUfNdSMHbGBkV14eG3F4FE2qKBQPKT818erH0P3OD7AHeqeC1RNkRV/wgD/AErLVqNWt9U+UKaX4hf6Ix3zjMcMIiOOLHBAsahUAVVAAAGAAPQVkpStbmTN8ZK4dzy117qOeeUusBLQRBdKIxGNbbkyOB2OwGe2d67lKIeYpivaUCvMV7SgV5ivaUClKUHmKV7SgUpSgVrcQszLGUEjxE4w8ZAYYIO2oEemCCDkE1s0oNDhPCBbh8OztK5kkd9OpmKqmfKAAAqKAABsK36UoPKYr2lApSlApSlApSlB5ivaUoFKUoFKUoFKUoFKUoFKUoPCalZuetK6uiDkK4Akz5WEjDVhDpf5RBU7DO7AA1V1gFvGM4VNySdl7kYJP3IJFeddNc/TNmjQV6Ki/wAyjtednEn5t0MwMaeV3GeocYTp5PlQnV81fKAcYJJAGa8m5v0MA0QwWddSvkArKIhq8u2ok/lsPXbs+Bix+zjxnV9K4yPXt3+9ei2iA+lMHvsu+4P+oBqnZ0n3cnt83VsP8fOXJ4bzck7qoUDU8iglx2VQyt2/ED29N+9Y77nJY5JYwmoxlADqOG1EBtlVj5Sy9gc5+1dt7SI4yibYxlV9O2NvSvowpkeVcgkjYZBJyT+ed6ns6S1u1yR83Vu1f5c23X8b7eGHPa4Y5ocgkQpgJA+TN6TsVXtGRsQc7mstrzPrkRSiKsjSKp6oLDRr+pNPlJKdsnv9sV1TaRacaE07fhXG2SPttk/zrx7KInJjjJJzkquSfftufvTs6T7idLq8xPc5zu478eTX4HxU3Mespo32GSdsA53Ue/pkfeujWGCJEyECrk5IUAZP6etZq9KYmIx2sukmmapmiLRuKUpVlClKUClKUClKUClKUClKUClKUClKUClKUClKUClKUClKUClKUClKUClKUClKUClKUClKUHhqJteATbjpachQ2UiAJE8b5IV/m+UOSWxsP4jVvSgjpeBShZFEYP7f6Aio2sQ6dMedshCCpO5Db4IrKnAmkaMdJEVetq1wQ6ct0tPy1cjOFbzd9qrKUE7zBwV5m8ixkCFlGtFYZJGy5PkbA2bBA29q0k4XJqlPQbLiTSWjhLeaLSMy69QOdu3+W9V9KCXPLpj0MUWRdSGSKNFRfKjgHQWIdgzgnJ3wP3RWvNy9K6nTGijTPoSRUfSHcFUG+EbAJyMhcgelWFKDjcN4SqTGTohcxxYLBNer5mvJH4sMuT6/euzSlApSlApSlApSlApSlApSlApSlApSlApSlApSlApSlApSlApSlApSlApSlApSlApSlApSlApSlApXhqQ5f4jccSWW4Sc28QkkjgRY421CNiheUyAk6mDeVCuB6k70FhSvz6DnKWxuJU4g8kgS2tZG6UGpY2YypK5Ma7R5RT5jnfbscdm/5sit7i5aSWYpbwRO8YgYhQzP51cLqfOMH8I0nfvgKilSU3xMtU6mY7r5aLI39ml2iOfm7jaPync4O3bY1t8R58tYH0u7YBiVnVcqhlAMYb1GQQdgcZGcZFBRUqK4p8RIHt7gxtdQ9ISBphZysI2RgjDDrp1DPZsYB3xXZveb4IZDG3UOl4o5HVCyRvLjQrsOxOpTtnGpc4yKDuUrU4pxFbeGSV86Y1ZiB3OB2A9STsB7kVOcpc2SSWszXqlLi0eRbhEUtjHnUqqAlgY2XBHfBoK6lSkXxFt5I5HjSdilv4lVMTIZIx3Ka8BsE4P8xkb18cI5vWeSFpGlh1WbTvE8WI8AxkyCUjfSGxgHs2SAdqCupU3bc/2rkhurHiHxGZInCmHGepqGQF27HDZwMZrA/wAS7RdWvrKyGIMvRdmAmIVGwmfKSce4O2MkCgq6VzOB8wR3iyGMSKYnMbrKjRurAK26t7q6nP3r8+4lzjdQNeBLtZZoLlIoLVooi06ssbkYjAfUNbeYbDTuKD9UpXA43zpb2RImLZRFkk0Lq6asSoZvtkNsuT5ScYFfX9c7cyrGC7BpBCJVQmLqFdYTWPXHrjAOxOdqDu0qWPxIswSNT40SSIwjZhKsWzmMJknHfcDbftvWpP8AFK2MMzxRzs0dubhEeJ4+rH+8hcDUgJGSPTJGaC0pU1Jz1DHGGkjmysSzTKsZYwocjVIB2B0sQBlsKTjArLFzxbvcC3jE0jnpnUkErRhZAWRzJjSEIH1dv5HDwRfC6gpWrxMMYZNDlG0sQwAOCBkHDAg9u1R3KnPMknD5HuVBu7cqjouB1Hl0m30gbASCSMA++aJXdKiOUObX8FBJdu01zcPOqxxIuT0ndG0AAeQCPUWY+vfcCum/OkEsSGEyu8yylFjjLSr0/LIWjbGkoxAIbucAA5pOApKVC8qc0vNHYmWaVpZbWWVkWEaZSCu4fAAZc40KfxjONq0OD80Tz+HuJLqeFJrl4ej4WNo2ImdUUSacxjQhVixyTnHaptjYfpNKnv6+WvWERcjU0qLIRiMtECZF1Z2K4bcgA6TgnFc/hvNTXPEokjMot5LWSVVkiCB8PGqSIx8xBVm8pxgaTjcVAsaVG86z3duDNHdaEaa1iSMRRtgSukbszOpOrLkgDYYHfO3dsUlt45TcTdYKWZW0KraAqnDKgClgwfcdxig6tKi+DXF7f2fi0uBA8ys8EPTjaNVOemJCy63YjBJDKBnYbb9G453ghdYpWYPqjidgAUSWRQyoxHqcjcDA1DJGaCjpX53bcw3WiIm4JP8ASslq/wAuMa41d1AOF8pwg3GO5qs4bzPFcSmONZO0uHK/LbpOI5NLZ7h2AwQM9xkb069x2KVM8S5ojt7qYSSzaYLXqvEsDMuNeOorhdTnB0kDKjBJIwcbXA+b4LxzHGJVYRpKBLE8epHyFddQ3XKkZoO5SpReKzXl/cW0UhgitBEJHVEaSSSVS4VTIGVUVcZOkkk+grn8S4teWU9qJ5mlje4mTTFCpaWMW5ePyoCwcSKQcYB3Oy4AC7pUq3xItQsLKtw5nWRo1S2mZj0mKyKQF2ZSDkemN+4ztJzxbl1X5mmR3jjl6bdOSRM6kVhuWyrAbeYqQucUFBSprhXxBtrl0SMTjqiUozwSqrGLPUVSRuwAzgfl32rX4bzpEtujl57hnNywAg0y6IZGVyYxjSqbJvudtiTigraVgsb1J4kljOUkVXU4IyGGQcHcbH1pQZjUlwfl66sDLFbNA9u7vJGJTIrwmQ6mXyKRKgOSBlTvjPrVaaluTbiaSW+Es8koguWhjDiMAKEjkH0IpLZkIyT2A/OmY5/FuT7ubxg6kL+KtYrcO5ZTlTIS5RY9I/bNhQdtK7nJNOOcpXVw12R4dfFWkduPPIdJUsWb9nuPmtgfwj3OOta88xyKxEE4ZbkWpjIi19TGonHUxoA3znsCQCN601+JcR04tbzDzSQKeku8qavJjXnJ0HzY0j8RXBxFuuuJfrrg1eJ8pXUxuz8geJsktfrkOkjXlv2e4+a238I9zj2DlC8jnZ0ktRHcCFpdcZeSJ0RI2MLEAMGWMY1jY74Prt//ANJhIjAt7ppJZJ4hGsSlxJBnWjYfSD5e4Yj1JAzjlz89GW5sZbcXLRSreLJbBEEnUh0DDKxGllLNnL6dh+s59cRsy8n3L8OvLUmAPdSzupDSFVEz9Qg+TJK5I+/2rai5fvY7qZ4p4UhumiklBVmkjdUWNxEdlYMsagFxt3xtg7EfP8MkcbwxTzGSDxGiNU1rHnGWDuoyWBAVSSSpwD3rDFzjbtP1RPMIRZG43VRAY9QJft1DIM6cdu4xmmzrd+jb1v8A26HM3B5Lowx4ja3EivOrswLhd1UaVIwH0vuRnQBtnNcSfkyaG7nksxAkNxb9KRHeQFnGrTJshwVDacZOR7VscG47LPxNlZZ4omtElWKYRAZMmnUvTZjkgYIY5B9N6yG6m/prodeTo+F6/TxHp1dXpd9GrTjfGrvUWy49ci7RsuTbkCFHaALHYSWbFWkLZYKA4BQDHy18pP4jvtvrtwC6to1mmEMq23D57cpEJWZ8hCuEI8/7FQRkZ1Htjei5j51hsTpcO7iNpSqGMEIpxq+Y6hiTkBVyxwcDatWX4hwCO4kEczJbpBIxCp5knGpHUFxkYGSDhh7UnHrj+ZTs64f0iOVOGm7jNr1LecSWhtjcQPcSPAqrlQwlARQX/ACGO3ou1JNyrfywBZWs9ayWzYiR41YQyLMWY6SS7FFXSAFUFjvkAZbLmlob69hczXB60CwRJ0y6q8CyuQCUAjUtuxO2VBJJroP8Q7YTiHEhzI0IZemw6ijJTSH6ncFdWnTnbNWlVt8v8Lmhmu3l6em4mEi6GYkYjjiw2pR6RA5H7xHpmp2TkKeU3Tu8UU0k4ubaWJnZoZFRYwDqQakZUw3uGO3Y1vWnxOil6Wi1vD1zKsXyk87REh1HzNiNJOo4XY+bYgZLfm2K5lsWQ3MYn8RhNCBCY1YOs2ckFSjEBD39xUbEtS65Yvmn8QjWYeaJIp1kjeRFMZbTJDkA5xI3kbA7bnuM/COV7u2mlRLiI2kszTklD1wXIZ0GMR6WYfVjIBIA7Y6HAudIruXpLHKjGITL1Ag1RltIbCuSpzg6XCnBG3tQ0H5x/Vu4sLKdJprbw8EE6xusemaQMjJGsrN5RjUB5d2On75+eGcrS8QsoZHkhX/w5raHplnBMyIrO5IGMdNRoGcHVv6V+kEUAp1/P5EQnKl4jySJJblrm2SCZSJAqNHrWN49iXASQgq2nJGcjOBn4FyU0Esqv03tmt7WBRqfqf2YEKWAUDzaidjtgd87WNKbcRw5+WIkRmt4kEulghdnCgsCu+M7YJ9P+a4tlyGyT29yxXXDbqjxKzdKWWEaYHYlc+VWfupIJXGcZNtSggOD8k3VuloweAzWj3I06pBHLHcsXYE6NUbqSMHDDy799slnyRc200dzBLCZm8V11kDiM+IlE56ZXLDQ4UDP1Aemau6UELy9yhdWrWRZrd/CQXER0mRdXVKFcZQ9jEuT/Edtt/i15NuktLWHNuWt7vxBOuTDDqSS6R8vIOZSud/pz64F7SnXuIKDkO4AmtjLB4SQ3BVxF/aQJtZ0Fj5dIaQnUNyBjbO23wLl29jntXnktittBJATGJdThjHhsHCo3ylyNx39xiypSMCcU/zpwaa7gWODpgiWGQmQsB8p1kAAVTnJXHpj712ni1xlZAPMpDAEkbjBGcAkbnfArNSgkOBcAvbKHwsUkDwplYZX19VEJJAaMDRIy5wDqUHAyPSscfKNzFdSNFLAYJ5EldpYtVwjBVV9BA0HXoG5A06jgbb2dKZ3EHHyddBFGYMrxF70+eTGlmZ9H7P6suRntt23rb5f5Olt71rgmOMOJuoIWcLOWcGN3iKhI5FUEFlzqJParGlOvYR3MXKtxcXFxJGYQs1jJaLqZwQXYtrICEYGojGfTuKzcC5duIbpJZOloWzhtiFZy2qMltW6AYJYjGfT9Kq6UjDrreJeXl2eC9lurRomFyqCeKYsoLRgqjpIitpOnYqVIPfNeXnBLuSa0mZ4WMEskrLl0ADxNCETCEsAHLFm3JzsoIAqaUELwLlG6gltGc2+m3a9LaXkyfFSdTygxgDR23O/2r2y5HnRIbdnia3trk3MTeYSthmljjYadK4kc5cE5AxpGc1c0oIXgvKV3B4IN4ci1kuWbDy+YT68acx7aeoe+c4Hatfh/Jd9bdGWCW2E0fikdX6rRPHPMbgbhQyujtj2I9R2r9CpUWGCxhZI0V36jhQGcgLqPqdI2XJ9PSlZ6VI8NSNjy3fQG5MVzbA3MrS5NvKxQsqpt84BsBFO/rn02qvpQQvLPC0mv3u4xOESNIz1kdOpOgaJpdLgEsIgELdjrPsayQcj3CiEGeE9K9ku9opN+oXJT9ptjqv5vsu3fNqK9pcfl93weazvLNRLEzyXd7PnpSaEFwjeV8McZdtKtkbkbGu5ZcjSwzQTLNGXja8kkzG2HkuyGcrh/IilVABycDvVnXtBDcG5DuLPotDcxGSO38M+uJyjKHZ43Ch8h1LNkZwQfSvh/hj5REJgIBZGzxoPU3bX1NWrTnWAdOn33q8pSceut4luDcuXcd0k9xcwyabfoEJAyFsNqDFjIcNnvgY/Kvb3l25PEDeRTQL8joBHikby6+pkssi76vt2qopQRsvKN51kuUvYxcFHjl1wFomQuXj0R9TKGPVgeY59e5zg43yBPN4hY7tVW6ggilMsJeQtDkBgwdQNQO+x+2PS5pQQT/D648Y96lzCtwXiIcQvjQkYieN16vmRwqtjOVIyDXQ4ZyrdW8r6Lteg8rT9PpHWGcl2QSa9oTISxGnVgkZGSaraUERwrkWeDwXz4m8HJcv+yca+vryP2nl09RvfOBTh3Is8Xhf7RF/ZpLp8rE4LeI1ZxmQ6SutsHfOB96t6UTdE8r8hzWdxHM9zE+iFoX0wMry5bXrd2lYmQsAWYg5xjbOatqUogpSlApSlApSlApSlApSlApSlApSlApSlApSlApSlApSlApSlApSlApSlB//Z"/>
          <p:cNvSpPr>
            <a:spLocks noChangeAspect="1" noChangeArrowheads="1"/>
          </p:cNvSpPr>
          <p:nvPr/>
        </p:nvSpPr>
        <p:spPr bwMode="auto">
          <a:xfrm>
            <a:off x="0" y="-1539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data:image/jpeg;base64,/9j/4AAQSkZJRgABAQAAAQABAAD/2wCEAAkGBhQQERUUEhIVFRUUGBUZGBgVFhYYGRkeGRsZFxoeGxkYHSgfGBojGhUWHy8gIycpLCwvGR4xNjAqNSYrLCkBCQoKDgwOGg8PGiwkHyUsNi4sKSwsLC0sLCoqMi8sNC8sKSwpLCwvLSksLy8vLCwtLiwsLCosNC40LCkwLy8sKf/AABEIAIwBZwMBIgACEQEDEQH/xAAbAAEBAAMBAQEAAAAAAAAAAAAABgMEBQECB//EAEEQAAIBAwIEBAQDBAkCBwEAAAECAwAEERIhBQYTMRQiQVEHIzJhQnGBM1JikRUWJFNyobHB0XTwJTSCg5Ky4Rf/xAAZAQEAAwEBAAAAAAAAAAAAAAAAAQIEBQP/xAAxEQEAAQICBwYGAgMAAAAAAAAAAQIRIUEDBDFRcaHwEiJhgZHBBRMyUtHxseEjM0L/2gAMAwEAAhEDEQA/AP3GlK1OJcSS3QvIcAbADcsfQKPUmomYiLytTTNUxTTF5bWaFqjLzi084LM5t49LMI495mABbvkYyFJGCvY4Ld6xTcGt9KEqXMihtcz5TcE/VjOcgfzrLOsfbHrh+XRjULf7Ksd0RfneI9LrjNe1BT2sMIiMbTwvKxUBD6jH4QRkFiFA++4ro2PM0kO1wyyxZKieP0I7hwB+uQBtvgjzVNOsxe1UWRX8Pqt2tHN/CYtPltifW/grKV8xuGAIIIO4I7GvqtTmlKV5mg9pWOK4VywVlYqcMAQdJ74OOxwRsfeslApXE5s5oHDoes8MskYPnMejyZIAJDMCQScbZrI/MaNaC6gVriMrrAjKBioBJ+sgZGCCuc52oOvSuJwXmRru18THbSgMA0aM0QaQHsR58Ln+IiuTY/EQz2xuYrC5eJdeSpg1eQ4bydTJxg9qCxpU3zHzqllFFM0MskcxQBkMYCl91Da2GAfftTmfnRbBoBJBI3iGVFKtEAHO2k6nGP8AF2+9BSUrg8V5pMFzDbi2lkecMVKGLAC416tTgqFyN8b52ya7tB7Spg86sbuW0WynaWJQ5w0ABQnCspaQZz7d66fBON+JSRujJE8TtG0cukNkBW7qxUghlIOfWg6lKmuAc9RXVxLalJILiH6o5dGSPUqUYhgMj17EGvv+tx8b4Pwk2vT1NeqHR09WjXnXnGfTGftQUVK4fFOa44Z1tkSSe4ZdXSiC5Ve2p2chUX8zn2BrHbc2HxEdvPazQPNq6bN03jbSpYjXGxw2ATgigoKVPc0c3iwaENbyyidxGhjMeNbdlOpgRn37V3beQsqllKEgEqSCVPsSpIOPsaDJSuRzTzLHw+3M8quwBACoAWY7k4BIGyqzHfYKTXQsrxZo0kQ5SRVZT7hhkf5Ggz0qZsee4nvWspY5IJwMqJNGmQd/IyMcnG+PsfY1k4lzcYbuO18JM7TBjGytDoYIAXOWcFdOexGfbNBRUqe5h5xFnNDCbeaRrg6YinS0swxlSXkBUgEdxisUHPkQnSC5intJJNo+uqhHPsskbMhO/YkGgpqUpQKUpQKUpQKUpQKUpQKUpQeGoe9uzcM9yf2cZZIAQSmfVnOMKDju226A7aqqOY7gx2szDIIRsEdwSMAj+dSrcP2hQJKuBGFdVVo/OVJI21Iw1ncEbRjPoKxazVMz2evB1/h9ERE6Sd9vLbPrhHC76aGN50Z86mOYhKdLDUQTqZSSY9ZIUDOdTj6cEdC+dLULGRIwxkLEFVR9Xpu34R3J718X/Do57byyRxyMda5YLgNgBCPQdMovbbY4rDwTiYtJJY5fLGEEnULM+ewznJBU52OAcjBySM+Md2bThfP8tUz8ym8Xmaf+feJ88sZxbslmLiNnznSXUdQqGGnUuUlUZX6mwW1Df9a5VtAMiUzRLaKqx6TgfTnKkasA53ypP4dOQAa2Lp3vXxI3Si20oxC4Bx5pN923GEHbK5wPq2+LW0QQGIppVNsEEKY1LIdgdjH1VOxyGGxxipmIq70Zc/Ld4K0VTR3JnGctsUxx3+NvV8cr3vSkNvq1RsC8BII2z5lwdwRv5fQhx2AqqqBjlcCCSRy0sc6ajp0nTKQuwwBpxrxj+L1Jq+rRq1V6ezu/j+mL4jo7VxXv28Yzy2xaSovi3Ldv4+1Uwo3Wa7lkLqGLnQO5PoC4wOwwKtK05+ERSSpMyAyxghG3yoPfG+2fX3wPatTmongRe0u2ihKC3e6MRBUtIejZIc6sgDHRA7HJJOaoOS+K3N1EZ51VY5dDwgLpbSyhjnzHIBIAY4JwTgAium/AoGYMYULLIZQSO0hXSX/xads19cL4NDaqVgjWNSckL/32HoOw9KDifEqTTw+Qn+8th+nXiz/lmp7isDcDlkkRS3Drot1UAz4aR9g6j+7Y4BA/4zccX5et7sAXESyhewfJH8u2azDhUXRMGgGIqVKHJBBzkb+m9BzOQo9PDLIYwfDQZ/PQuf8AOoX4d8KuJLCJ47rRFHds8kRVQGRJtT5k+obDOOxxg7V+m/0TF0BBoHSCqgTJxpUAAd84wBXJX4f2AUqLSIKe6gEKfzXODQOYuHpxThsiRnUs8eqJsEbjzRkZGcagv6VD2VjJx6xeWRSGhthBDnY+IXS8rj2y0cSA/wCP71+q21usaKiKFVAFVR2AAwAPsAK+LSzSJdMahVyzYUYGWYux/MsxP60Ed8Pb5uIHx0ikEQx26gjHmXz3DD7NJpX/ANurisFnZJCgSNAigsQqjAyxLH+ZJP61noPzua1ll4/crDOYG8HD5giSfjb0fb1Bqq5WfRCts8oknt0jWYgk+YrnJJHc4zjvuPcV8PyPZNIZDbIZG7v5tR/Ns5rd4bwC3tkdIIUjWQkuFGNRIwST3zj1oIOTlrx8t/JC/Su7a81QSjuCIYhpb+BsYI/13Bz8m8wte8TZpIzFPDZ9KeMg+VxPnb3Ujcfn+tWHDOV7a2cvBCsbtnUVzls+rb+Y/c1tR8JiWZpxGoldVRnA8xVSSAf5/wCnsKCI5VkEPG+Ixz7Sz9KSEn8cagjC5742GB+6fat7mnj1zBf2cEfhilyzhDJG5eIovmOzgNkMwGNPfH3qj4vy/b3YAuIUk0nKkjzKfdWHmU/kRWvZcnWkMgkWBTIvaSQtI4/J5CzD9DQT3xRO/Dv+vt/96rbni0cc0UJPzJtZUD2QZYn2HYZ9yK1+Lcq2t2wa4gSUqMDWCcfkOwryw5VtYJOrFAiyaSuvctpPcZJzjagnuMzS3V+yRQLPFaRMjq0vTHUuFwfwtqKw5H26prH8KrmSKKawnGmWyfSBnPy5PPGQdtQ3IzjtiqjhnLVtbOzwQrGz/WVzlvXLb7n7nevYOXLdJ2uFhUTPnVIM6mz7nO42G32FBG8U5cTiN/xCMsUliSxaGVfqicLMwII3x5hkf7gEa3AeOy3PErSG7TRd2aXSy4HlfUsYSRT20sM/r+e1tZ8p2sMvWjgVZT3catR/xHPm/Wt1+FxGZZzGvVVGQPjzBWIJGfbI/wBfc0Eb8QD/AG/hH/Uv/wDVafGKRGsOhjVcTSRC3QbuXDDJUd9l1An749apOKcoWl0+ue3SRxjDNnIxj6Tny9h2r74fyta28nUjgQSEY6hyz49tbktj7ZoN+zRhGgc5YKoY+5A3P86zUpQKUpQKUpQKUpQKUpQKUpQczmaEvaTAd9DH/wCPm/2qYS3gMsFy8yodKYUIMkptuQCXyY2A9tselXLCoccO6cvhHKqNWqFmUkMp20HDKcZ0eXOCUXOQwFYtZp70VW/eTr6hpO5VRe2eG6YtOU7LQ6kPBIChklLK0Xlc6iAOmFGSOwBVEbH3Fa9lwVbvTJho4kV44hga3Vu7Of3TvhO388VjunjhZYm0sqBFcu3y2YFmRZMDCthdQxkAbEY0mt29t0uSGLSx+VQAqF12D75TKMDr9/w49SKpEUzhaMMt88esXrNWkpx7U47J22jwjx5RxacFiqPHbXQ2RV6Mi6lDkkagf49Sqd99+5O5y8U4elurLEHLFGJwWZiSrRoAACdRDSN/6DnHevt2jhheNtUisSxMwZQucDZT8xsHGNI7kbjvXO4pYuW6ZeTQCD1t9yFGXdu2ARpwCrLhSC2o1Wq0RhGPOPP3elEzXXeapiM4ynfNspxvMb8YZb1VK26RmX5k0fllGGQRspIwVBxjO+/2NWlSvAIjcz+IOoxwjpxF92Y9mYn1IBYZ92YelVVadXjCat/s5+vVWmnR5xt4zl5RbzKjviFx+6slhe3aLEs0cJWSNmOXJwwYONu22P1qxqI+KseqGzx38faYHv5j/tWlz3R5m5mexjgjCrPdXLiKJd40ZvxM27FUXIJ3JrDxafiVrC04e3uemNUkIieIlQMt036jbgZOGBz+davxE4VN1bO9gjMrWUjM8S/UyPpD6R6sAvb71s8R59t3t3FvrmndCqQLG/U1MMAOhX5YBO5bAH3oMPMHObnhP9IWTJgKr6ZULZBYIy+VhpZSTvuPL98117WW6exD9WLrsgcHpN0xlQ2nR1Mn1Gc/pUweSZouXWsgA0/SYlQe7F+qVB7H1Uema2+EfEG3FoiFZhcJGqG26MnVLqoXSF07gkfV233xQbfAeM3dxwoXReETSRmVflP0wAMhSOpqOQD5gR37HG/Bi55vxY23EGFs8UzorwrHIjqHk6Y0OZGBOcbEetUVlb+B4PHFMcNFarG2AW8/T04AUEnzbDFfn/L/AA+aPh9lcwCad7Jy09nJrxuWAaNHG0ijzDGe+R2wQ/X+JJKYm6DIsuPKZFLLn7gMDg9u+33qR5D59biERimVYbvpiRRpOh0cakkRS243GRn+WduzHzhby2rzxyEqq7rpbWrEHClMag+dsVH8J5e8dwuzaBzFf2MSCNmVlZWUYMbhhujYI9vXsTkKbk7il1cSXQuHhK287wARxMpYqEbUSXONnHlx771qc6c7SWU0YjRWhjMRu2OSUSZykenB2PlcnOew96+Ph/xFha3dxcxmBmupXkUhjhgsSNgYJPmU4xn23rl8L4I3FLa6le6eJbt5DLC0CZRV8kQJkXWCI0RtvUnFB+kPkqdJAJGxxkfY4zuP1qR5E47d3b3PiHh0288kGI4mUsUx5tTOcDftj9a8+G/MBk4eon1LJajpyFlZcquQjjUPMCoG/uDXE5C5khtzxAy9VOpdzSpmCbLo2MFQE3Jx270H6bXw0oBAJAJ7Akb/AJe9c/lzijXVtHM8ZjMgLaCCCoLHSCD+LTjP3qK5htxNeXMbIxuTNYeFYox0Rr0nkdHxhQrdctgjOADnIoKl+PTPcywwQIwtzCJGkkKE9QavIAhB0rg7kZzXdcEg4ODg4OM4/T1qU5T4NEl7xCREAYTqgOTsDBBKw3Pqz5/WqTiF+kEbSSEhVGTgFj+QA3JPbAoI/k3neWe9uLS50aoy5hdEKCRI5Ghc4LNuGT0Po3tXn9dZpeMCzi6awAPl2QszvFgyqp1ADGdOcHBU96l2tJTw+xvrRSby1kYSIyspPiHYurAgEjXID+TMa6l9YrYX/CVyzdJLhZn0swzKBl3IGBrkLn9aJUHOXHLq2uLNIHiCXUohOuJmZSd9QIcAjHp9u9b/AAqe78U8cssEsSpuY4zG8cmVKq6mRtjG2oY9vyzNfFC5jaewjdXcR3CvKESRtKEYJYoNu/5966PLNzaQXLQWSSMtwWlkOmQRxaEVdmdfMWIHlztudthRDzi3H7wcUSyie3VJYWlV3hkZl0krpOJQG3GcgCvoc2XNpdRW/EI4tFw2iG4g1hC/ojxuSUJ231Ef545HGeMRx8fglYsI47eSJ5NDlFcsxALacD/9FZ+ZJTxie1gtkcwQzpPNcMjIg0ZARCwHUY6j9OQNvvQdHnvjt1ZvbeHeHTcTxwESRMxUtqOrUHGRhe2P1ro8z8y/0daiSQdaVikaKg0dSRtgAMnSNie5/Wp74pXq67BRqZoryGVwiO+lAGBY6QcDcf8AYre+IvCJLy0imtAJJLeWK4jX+8Cb4H39R74x60Gzff0pHA0yvbPKqlvDiGTS2Nyiy9TUW9AdOCfQVk544zPaWD3MBjVolDMkiMwOSoxsylSMn3rBJ8S7UQdT5hlx/wCW6b9fVj6NGMjfbV29c1r/ABLuSeESo6nrTRoBGgZyWyhYDAzgb7mg73B3uJbRHeSPrSIrBliIRSyggaC+WAJ/eGftU5yTz9JcSta3ipHPmTpMgIjmWNmjbQGJ8ysjbZ7fka73L/FY/AxSFsKkUYbKsCpCqCCpGc52xiozgHBo+J8O6RZobmGa4lhco6SRM0zyI3mAJUhhn/kbBScv8SvJL66hmkhMdt0vohZWfqoXGSZCFx+Rz9q0rbjl7LxK5sxNbqsEaSK5t3JIfBww6o7Z7+uPSvn4cS3DzXz3cfTm128b+zNHFpLLtjSwwwx+9XAlFpccYvGulZoHhiRXKTBSyhQ2GUdxvv8Abag/QuWbqeSHVcGJiWJR4QQkkZwUcAsSMg9ifSuvU/ybxFJITHCsgittEKPKrI0uhFywVlBA3xn1INUFApSlApSlArQ4vwdLlNL7EbqwxqU+4z/mDsa36VFVMVRaVqK6qKoqpm0wiruOaABbiLqKhLJNGM4bTpDunqwH72231HbHNt0hAjEV0uFaQtnWHwQBGvlU50hV9twTvmv0fFa83DonOXiRj/Ein/UVjq1XdPr+XV0fxGIi1VPpszymJ35Wi+SEeS3DAGQSbn5Uasxx5yFUnBUfNdSMHbGBkV14eG3F4FE2qKBQPKT818erH0P3OD7AHeqeC1RNkRV/wgD/AErLVqNWt9U+UKaX4hf6Ix3zjMcMIiOOLHBAsahUAVVAAAGAAPQVkpStbmTN8ZK4dzy117qOeeUusBLQRBdKIxGNbbkyOB2OwGe2d67lKIeYpivaUCvMV7SgV5ivaUClKUHmKV7SgUpSgVrcQszLGUEjxE4w8ZAYYIO2oEemCCDkE1s0oNDhPCBbh8OztK5kkd9OpmKqmfKAAAqKAABsK36UoPKYr2lApSlApSlApSlB5ivaUoFKUoFKUoFKUoFKUoFKUoPCalZuetK6uiDkK4Akz5WEjDVhDpf5RBU7DO7AA1V1gFvGM4VNySdl7kYJP3IJFeddNc/TNmjQV6Ki/wAyjtednEn5t0MwMaeV3GeocYTp5PlQnV81fKAcYJJAGa8m5v0MA0QwWddSvkArKIhq8u2ok/lsPXbs+Bix+zjxnV9K4yPXt3+9ei2iA+lMHvsu+4P+oBqnZ0n3cnt83VsP8fOXJ4bzck7qoUDU8iglx2VQyt2/ED29N+9Y77nJY5JYwmoxlADqOG1EBtlVj5Sy9gc5+1dt7SI4yibYxlV9O2NvSvowpkeVcgkjYZBJyT+ed6ns6S1u1yR83Vu1f5c23X8b7eGHPa4Y5ocgkQpgJA+TN6TsVXtGRsQc7mstrzPrkRSiKsjSKp6oLDRr+pNPlJKdsnv9sV1TaRacaE07fhXG2SPttk/zrx7KInJjjJJzkquSfftufvTs6T7idLq8xPc5zu478eTX4HxU3Mespo32GSdsA53Ue/pkfeujWGCJEyECrk5IUAZP6etZq9KYmIx2sukmmapmiLRuKUpVlClKUClKUClKUClKUClKUClKUClKUClKUClKUClKUClKUClKUClKUClKUClKUClKUClKUHhqJteATbjpachQ2UiAJE8b5IV/m+UOSWxsP4jVvSgjpeBShZFEYP7f6Aio2sQ6dMedshCCpO5Db4IrKnAmkaMdJEVetq1wQ6ct0tPy1cjOFbzd9qrKUE7zBwV5m8ixkCFlGtFYZJGy5PkbA2bBA29q0k4XJqlPQbLiTSWjhLeaLSMy69QOdu3+W9V9KCXPLpj0MUWRdSGSKNFRfKjgHQWIdgzgnJ3wP3RWvNy9K6nTGijTPoSRUfSHcFUG+EbAJyMhcgelWFKDjcN4SqTGTohcxxYLBNer5mvJH4sMuT6/euzSlApSlApSlApSlApSlApSlApSlApSlApSlApSlApSlApSlApSlApSlApSlApSlApSlApSlApSlApXhqQ5f4jccSWW4Sc28QkkjgRY421CNiheUyAk6mDeVCuB6k70FhSvz6DnKWxuJU4g8kgS2tZG6UGpY2YypK5Ma7R5RT5jnfbscdm/5sit7i5aSWYpbwRO8YgYhQzP51cLqfOMH8I0nfvgKilSU3xMtU6mY7r5aLI39ml2iOfm7jaPync4O3bY1t8R58tYH0u7YBiVnVcqhlAMYb1GQQdgcZGcZFBRUqK4p8RIHt7gxtdQ9ISBphZysI2RgjDDrp1DPZsYB3xXZveb4IZDG3UOl4o5HVCyRvLjQrsOxOpTtnGpc4yKDuUrU4pxFbeGSV86Y1ZiB3OB2A9STsB7kVOcpc2SSWszXqlLi0eRbhEUtjHnUqqAlgY2XBHfBoK6lSkXxFt5I5HjSdilv4lVMTIZIx3Ka8BsE4P8xkb18cI5vWeSFpGlh1WbTvE8WI8AxkyCUjfSGxgHs2SAdqCupU3bc/2rkhurHiHxGZInCmHGepqGQF27HDZwMZrA/wAS7RdWvrKyGIMvRdmAmIVGwmfKSce4O2MkCgq6VzOB8wR3iyGMSKYnMbrKjRurAK26t7q6nP3r8+4lzjdQNeBLtZZoLlIoLVooi06ssbkYjAfUNbeYbDTuKD9UpXA43zpb2RImLZRFkk0Lq6asSoZvtkNsuT5ScYFfX9c7cyrGC7BpBCJVQmLqFdYTWPXHrjAOxOdqDu0qWPxIswSNT40SSIwjZhKsWzmMJknHfcDbftvWpP8AFK2MMzxRzs0dubhEeJ4+rH+8hcDUgJGSPTJGaC0pU1Jz1DHGGkjmysSzTKsZYwocjVIB2B0sQBlsKTjArLFzxbvcC3jE0jnpnUkErRhZAWRzJjSEIH1dv5HDwRfC6gpWrxMMYZNDlG0sQwAOCBkHDAg9u1R3KnPMknD5HuVBu7cqjouB1Hl0m30gbASCSMA++aJXdKiOUObX8FBJdu01zcPOqxxIuT0ndG0AAeQCPUWY+vfcCum/OkEsSGEyu8yylFjjLSr0/LIWjbGkoxAIbucAA5pOApKVC8qc0vNHYmWaVpZbWWVkWEaZSCu4fAAZc40KfxjONq0OD80Tz+HuJLqeFJrl4ej4WNo2ImdUUSacxjQhVixyTnHaptjYfpNKnv6+WvWERcjU0qLIRiMtECZF1Z2K4bcgA6TgnFc/hvNTXPEokjMot5LWSVVkiCB8PGqSIx8xBVm8pxgaTjcVAsaVG86z3duDNHdaEaa1iSMRRtgSukbszOpOrLkgDYYHfO3dsUlt45TcTdYKWZW0KraAqnDKgClgwfcdxig6tKi+DXF7f2fi0uBA8ys8EPTjaNVOemJCy63YjBJDKBnYbb9G453ghdYpWYPqjidgAUSWRQyoxHqcjcDA1DJGaCjpX53bcw3WiIm4JP8ASslq/wAuMa41d1AOF8pwg3GO5qs4bzPFcSmONZO0uHK/LbpOI5NLZ7h2AwQM9xkb069x2KVM8S5ojt7qYSSzaYLXqvEsDMuNeOorhdTnB0kDKjBJIwcbXA+b4LxzHGJVYRpKBLE8epHyFddQ3XKkZoO5SpReKzXl/cW0UhgitBEJHVEaSSSVS4VTIGVUVcZOkkk+grn8S4teWU9qJ5mlje4mTTFCpaWMW5ePyoCwcSKQcYB3Oy4AC7pUq3xItQsLKtw5nWRo1S2mZj0mKyKQF2ZSDkemN+4ztJzxbl1X5mmR3jjl6bdOSRM6kVhuWyrAbeYqQucUFBSprhXxBtrl0SMTjqiUozwSqrGLPUVSRuwAzgfl32rX4bzpEtujl57hnNywAg0y6IZGVyYxjSqbJvudtiTigraVgsb1J4kljOUkVXU4IyGGQcHcbH1pQZjUlwfl66sDLFbNA9u7vJGJTIrwmQ6mXyKRKgOSBlTvjPrVaaluTbiaSW+Es8koguWhjDiMAKEjkH0IpLZkIyT2A/OmY5/FuT7ubxg6kL+KtYrcO5ZTlTIS5RY9I/bNhQdtK7nJNOOcpXVw12R4dfFWkduPPIdJUsWb9nuPmtgfwj3OOta88xyKxEE4ZbkWpjIi19TGonHUxoA3znsCQCN601+JcR04tbzDzSQKeku8qavJjXnJ0HzY0j8RXBxFuuuJfrrg1eJ8pXUxuz8geJsktfrkOkjXlv2e4+a238I9zj2DlC8jnZ0ktRHcCFpdcZeSJ0RI2MLEAMGWMY1jY74Prt//ANJhIjAt7ppJZJ4hGsSlxJBnWjYfSD5e4Yj1JAzjlz89GW5sZbcXLRSreLJbBEEnUh0DDKxGllLNnL6dh+s59cRsy8n3L8OvLUmAPdSzupDSFVEz9Qg+TJK5I+/2rai5fvY7qZ4p4UhumiklBVmkjdUWNxEdlYMsagFxt3xtg7EfP8MkcbwxTzGSDxGiNU1rHnGWDuoyWBAVSSSpwD3rDFzjbtP1RPMIRZG43VRAY9QJft1DIM6cdu4xmmzrd+jb1v8A26HM3B5Lowx4ja3EivOrswLhd1UaVIwH0vuRnQBtnNcSfkyaG7nksxAkNxb9KRHeQFnGrTJshwVDacZOR7VscG47LPxNlZZ4omtElWKYRAZMmnUvTZjkgYIY5B9N6yG6m/prodeTo+F6/TxHp1dXpd9GrTjfGrvUWy49ci7RsuTbkCFHaALHYSWbFWkLZYKA4BQDHy18pP4jvtvrtwC6to1mmEMq23D57cpEJWZ8hCuEI8/7FQRkZ1Htjei5j51hsTpcO7iNpSqGMEIpxq+Y6hiTkBVyxwcDatWX4hwCO4kEczJbpBIxCp5knGpHUFxkYGSDhh7UnHrj+ZTs64f0iOVOGm7jNr1LecSWhtjcQPcSPAqrlQwlARQX/ACGO3ou1JNyrfywBZWs9ayWzYiR41YQyLMWY6SS7FFXSAFUFjvkAZbLmlob69hczXB60CwRJ0y6q8CyuQCUAjUtuxO2VBJJroP8Q7YTiHEhzI0IZemw6ijJTSH6ncFdWnTnbNWlVt8v8Lmhmu3l6em4mEi6GYkYjjiw2pR6RA5H7xHpmp2TkKeU3Tu8UU0k4ubaWJnZoZFRYwDqQakZUw3uGO3Y1vWnxOil6Wi1vD1zKsXyk87REh1HzNiNJOo4XY+bYgZLfm2K5lsWQ3MYn8RhNCBCY1YOs2ckFSjEBD39xUbEtS65Yvmn8QjWYeaJIp1kjeRFMZbTJDkA5xI3kbA7bnuM/COV7u2mlRLiI2kszTklD1wXIZ0GMR6WYfVjIBIA7Y6HAudIruXpLHKjGITL1Ag1RltIbCuSpzg6XCnBG3tQ0H5x/Vu4sLKdJprbw8EE6xusemaQMjJGsrN5RjUB5d2On75+eGcrS8QsoZHkhX/w5raHplnBMyIrO5IGMdNRoGcHVv6V+kEUAp1/P5EQnKl4jySJJblrm2SCZSJAqNHrWN49iXASQgq2nJGcjOBn4FyU0Esqv03tmt7WBRqfqf2YEKWAUDzaidjtgd87WNKbcRw5+WIkRmt4kEulghdnCgsCu+M7YJ9P+a4tlyGyT29yxXXDbqjxKzdKWWEaYHYlc+VWfupIJXGcZNtSggOD8k3VuloweAzWj3I06pBHLHcsXYE6NUbqSMHDDy799slnyRc200dzBLCZm8V11kDiM+IlE56ZXLDQ4UDP1Aemau6UELy9yhdWrWRZrd/CQXER0mRdXVKFcZQ9jEuT/Edtt/i15NuktLWHNuWt7vxBOuTDDqSS6R8vIOZSud/pz64F7SnXuIKDkO4AmtjLB4SQ3BVxF/aQJtZ0Fj5dIaQnUNyBjbO23wLl29jntXnktittBJATGJdThjHhsHCo3ylyNx39xiypSMCcU/zpwaa7gWODpgiWGQmQsB8p1kAAVTnJXHpj712ni1xlZAPMpDAEkbjBGcAkbnfArNSgkOBcAvbKHwsUkDwplYZX19VEJJAaMDRIy5wDqUHAyPSscfKNzFdSNFLAYJ5EldpYtVwjBVV9BA0HXoG5A06jgbb2dKZ3EHHyddBFGYMrxF70+eTGlmZ9H7P6suRntt23rb5f5Olt71rgmOMOJuoIWcLOWcGN3iKhI5FUEFlzqJParGlOvYR3MXKtxcXFxJGYQs1jJaLqZwQXYtrICEYGojGfTuKzcC5duIbpJZOloWzhtiFZy2qMltW6AYJYjGfT9Kq6UjDrreJeXl2eC9lurRomFyqCeKYsoLRgqjpIitpOnYqVIPfNeXnBLuSa0mZ4WMEskrLl0ADxNCETCEsAHLFm3JzsoIAqaUELwLlG6gltGc2+m3a9LaXkyfFSdTygxgDR23O/2r2y5HnRIbdnia3trk3MTeYSthmljjYadK4kc5cE5AxpGc1c0oIXgvKV3B4IN4ci1kuWbDy+YT68acx7aeoe+c4Hatfh/Jd9bdGWCW2E0fikdX6rRPHPMbgbhQyujtj2I9R2r9CpUWGCxhZI0V36jhQGcgLqPqdI2XJ9PSlZ6VI8NSNjy3fQG5MVzbA3MrS5NvKxQsqpt84BsBFO/rn02qvpQQvLPC0mv3u4xOESNIz1kdOpOgaJpdLgEsIgELdjrPsayQcj3CiEGeE9K9ku9opN+oXJT9ptjqv5vsu3fNqK9pcfl93weazvLNRLEzyXd7PnpSaEFwjeV8McZdtKtkbkbGu5ZcjSwzQTLNGXja8kkzG2HkuyGcrh/IilVABycDvVnXtBDcG5DuLPotDcxGSO38M+uJyjKHZ43Ch8h1LNkZwQfSvh/hj5REJgIBZGzxoPU3bX1NWrTnWAdOn33q8pSceut4luDcuXcd0k9xcwyabfoEJAyFsNqDFjIcNnvgY/Kvb3l25PEDeRTQL8joBHikby6+pkssi76vt2qopQRsvKN51kuUvYxcFHjl1wFomQuXj0R9TKGPVgeY59e5zg43yBPN4hY7tVW6ggilMsJeQtDkBgwdQNQO+x+2PS5pQQT/D648Y96lzCtwXiIcQvjQkYieN16vmRwqtjOVIyDXQ4ZyrdW8r6Lteg8rT9PpHWGcl2QSa9oTISxGnVgkZGSaraUERwrkWeDwXz4m8HJcv+yca+vryP2nl09RvfOBTh3Is8Xhf7RF/ZpLp8rE4LeI1ZxmQ6SutsHfOB96t6UTdE8r8hzWdxHM9zE+iFoX0wMry5bXrd2lYmQsAWYg5xjbOatqUogpSlApSlApSlApSlApSlApSlApSlApSlApSlApSlApSlApSlApSlApSlB//Z"/>
          <p:cNvSpPr>
            <a:spLocks noChangeAspect="1" noChangeArrowheads="1"/>
          </p:cNvSpPr>
          <p:nvPr/>
        </p:nvSpPr>
        <p:spPr bwMode="auto">
          <a:xfrm>
            <a:off x="152400" y="-15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2" descr="http://graphics8.nytimes.com/images/2012/12/10/science/10leukemia1/10leukemia1-articleLarge-v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33" r="43500"/>
          <a:stretch/>
        </p:blipFill>
        <p:spPr bwMode="auto">
          <a:xfrm>
            <a:off x="4191001" y="1447800"/>
            <a:ext cx="1905000" cy="268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of June, Carl M.D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9977" y="1447799"/>
            <a:ext cx="2154423" cy="268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6498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ncbi.nlm.nih.gov/corecgi/tileshop/tileshop.fcgi?p=PMC3&amp;id=627710&amp;s=20&amp;r=1&amp;c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3088" y="1154113"/>
            <a:ext cx="5438775" cy="244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336925" y="115888"/>
            <a:ext cx="2657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0"/>
              <a:t>CAR generations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t="32701" b="43295"/>
          <a:stretch>
            <a:fillRect/>
          </a:stretch>
        </p:blipFill>
        <p:spPr bwMode="auto">
          <a:xfrm>
            <a:off x="1100138" y="3800475"/>
            <a:ext cx="6923087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4562475" y="6040438"/>
            <a:ext cx="27193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CAR in CLL; NEJM 2011</a:t>
            </a:r>
          </a:p>
        </p:txBody>
      </p:sp>
    </p:spTree>
    <p:extLst>
      <p:ext uri="{BB962C8B-B14F-4D97-AF65-F5344CB8AC3E}">
        <p14:creationId xmlns:p14="http://schemas.microsoft.com/office/powerpoint/2010/main" xmlns="" val="363238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-219075" y="609600"/>
            <a:ext cx="9363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45720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2400" b="1" i="0"/>
              <a:t> Persistence of CD4ζ-modified CAR T cells over 11 years </a:t>
            </a:r>
          </a:p>
          <a:p>
            <a:pPr algn="ctr" defTabSz="45720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2400" b="1" i="0"/>
              <a:t>after infusion.</a:t>
            </a:r>
          </a:p>
        </p:txBody>
      </p:sp>
      <p:pic>
        <p:nvPicPr>
          <p:cNvPr id="2765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0" y="5867400"/>
            <a:ext cx="135255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263" y="1782763"/>
            <a:ext cx="860425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95263" y="6167438"/>
            <a:ext cx="4319587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20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200" b="1" i="0"/>
              <a:t>Scholler J et al. Sci Transl Med 2012;4:132ra53-132ra53</a:t>
            </a:r>
          </a:p>
        </p:txBody>
      </p:sp>
    </p:spTree>
    <p:extLst>
      <p:ext uri="{BB962C8B-B14F-4D97-AF65-F5344CB8AC3E}">
        <p14:creationId xmlns:p14="http://schemas.microsoft.com/office/powerpoint/2010/main" xmlns="" val="93844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Human CD34+ repopulated NSG mice; </a:t>
            </a:r>
            <a:br>
              <a:rPr lang="en-US" dirty="0" smtClean="0"/>
            </a:b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generation CAR</a:t>
            </a:r>
            <a:endParaRPr lang="en-US" dirty="0"/>
          </a:p>
        </p:txBody>
      </p:sp>
      <p:pic>
        <p:nvPicPr>
          <p:cNvPr id="1026" name="Picture 2" descr="image00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6705"/>
          <a:stretch/>
        </p:blipFill>
        <p:spPr bwMode="auto">
          <a:xfrm>
            <a:off x="381000" y="3733800"/>
            <a:ext cx="3352800" cy="2264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" descr="image00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3570"/>
          <a:stretch/>
        </p:blipFill>
        <p:spPr bwMode="auto">
          <a:xfrm>
            <a:off x="4114800" y="6253656"/>
            <a:ext cx="5029200" cy="638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2725"/>
          <a:stretch/>
        </p:blipFill>
        <p:spPr bwMode="auto">
          <a:xfrm>
            <a:off x="152400" y="1562100"/>
            <a:ext cx="3759200" cy="149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0000"/>
          <a:stretch/>
        </p:blipFill>
        <p:spPr bwMode="auto">
          <a:xfrm>
            <a:off x="4495800" y="1562100"/>
            <a:ext cx="3688933" cy="262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7607790" y="1605267"/>
            <a:ext cx="609600" cy="8487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514600" y="4865838"/>
            <a:ext cx="609600" cy="8487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867400" y="1642615"/>
            <a:ext cx="609600" cy="8487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268019" y="1605267"/>
            <a:ext cx="609600" cy="8487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6760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Vaccination / Immune based therapy</a:t>
            </a:r>
          </a:p>
        </p:txBody>
      </p:sp>
      <p:sp>
        <p:nvSpPr>
          <p:cNvPr id="3174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Interleukin therapy - disappointing</a:t>
            </a:r>
          </a:p>
          <a:p>
            <a:r>
              <a:rPr lang="en-US" dirty="0" smtClean="0"/>
              <a:t>Other biologics</a:t>
            </a:r>
          </a:p>
          <a:p>
            <a:r>
              <a:rPr lang="en-US" dirty="0" smtClean="0"/>
              <a:t>Therapeutic vaccination - disappointing</a:t>
            </a:r>
          </a:p>
          <a:p>
            <a:r>
              <a:rPr lang="en-US" dirty="0" smtClean="0"/>
              <a:t>Preventative vaccination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30208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-457200"/>
            <a:ext cx="7827264" cy="1371600"/>
          </a:xfrm>
        </p:spPr>
        <p:txBody>
          <a:bodyPr/>
          <a:lstStyle/>
          <a:p>
            <a:r>
              <a:rPr lang="en-US" dirty="0">
                <a:latin typeface="Symbol" panose="05050102010706020507" pitchFamily="18" charset="2"/>
              </a:rPr>
              <a:t>a</a:t>
            </a:r>
            <a:r>
              <a:rPr lang="en-US" dirty="0" smtClean="0"/>
              <a:t>gp120 immunotoxin; BLT mice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5475"/>
          <a:stretch/>
        </p:blipFill>
        <p:spPr bwMode="auto">
          <a:xfrm>
            <a:off x="1981200" y="1600200"/>
            <a:ext cx="3924300" cy="62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52778"/>
          <a:stretch/>
        </p:blipFill>
        <p:spPr bwMode="auto">
          <a:xfrm>
            <a:off x="2019300" y="2438400"/>
            <a:ext cx="3886200" cy="3857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18370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-304800"/>
            <a:ext cx="7827264" cy="13716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ea typeface="ＭＳ Ｐゴシック"/>
                <a:cs typeface="ＭＳ Ｐゴシック"/>
              </a:rPr>
              <a:t>Host Factors in HIV Control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1" y="1143000"/>
            <a:ext cx="4495800" cy="44958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Known factors</a:t>
            </a:r>
          </a:p>
          <a:p>
            <a:pPr lvl="1" eaLnBrk="1" hangingPunct="1"/>
            <a:r>
              <a:rPr lang="en-US" sz="2400" u="sng" dirty="0" smtClean="0">
                <a:ea typeface="ＭＳ Ｐゴシック"/>
                <a:cs typeface="ＭＳ Ｐゴシック"/>
              </a:rPr>
              <a:t>Chemokine family</a:t>
            </a:r>
            <a:r>
              <a:rPr lang="en-US" sz="2400" dirty="0" smtClean="0">
                <a:ea typeface="ＭＳ Ｐゴシック"/>
                <a:cs typeface="ＭＳ Ｐゴシック"/>
              </a:rPr>
              <a:t>: CCR5 delta 32 homozygosity prevents HIV, </a:t>
            </a:r>
            <a:r>
              <a:rPr lang="en-US" sz="2400" dirty="0" err="1" smtClean="0">
                <a:ea typeface="ＭＳ Ｐゴシック"/>
                <a:cs typeface="ＭＳ Ｐゴシック"/>
              </a:rPr>
              <a:t>heterozygosity</a:t>
            </a:r>
            <a:r>
              <a:rPr lang="en-US" sz="2400" dirty="0" smtClean="0">
                <a:ea typeface="ＭＳ Ｐゴシック"/>
                <a:cs typeface="ＭＳ Ｐゴシック"/>
              </a:rPr>
              <a:t> delays progression </a:t>
            </a:r>
          </a:p>
          <a:p>
            <a:pPr lvl="1" eaLnBrk="1" hangingPunct="1"/>
            <a:r>
              <a:rPr lang="en-US" sz="2400" u="sng" dirty="0" smtClean="0">
                <a:ea typeface="ＭＳ Ｐゴシック"/>
                <a:cs typeface="ＭＳ Ｐゴシック"/>
              </a:rPr>
              <a:t>MHC locus</a:t>
            </a:r>
            <a:r>
              <a:rPr lang="en-US" sz="2400" dirty="0" smtClean="0">
                <a:ea typeface="ＭＳ Ｐゴシック"/>
                <a:cs typeface="ＭＳ Ｐゴシック"/>
              </a:rPr>
              <a:t>: HLA-B5701, HLA-B27 slower HIV disease </a:t>
            </a:r>
          </a:p>
          <a:p>
            <a:pPr lvl="1" eaLnBrk="1" hangingPunct="1"/>
            <a:r>
              <a:rPr lang="en-US" dirty="0" smtClean="0">
                <a:ea typeface="ＭＳ Ｐゴシック"/>
                <a:cs typeface="ＭＳ Ｐゴシック"/>
              </a:rPr>
              <a:t>Not yet established - </a:t>
            </a:r>
            <a:r>
              <a:rPr lang="en-US" sz="2400" dirty="0" smtClean="0">
                <a:ea typeface="ＭＳ Ｐゴシック"/>
                <a:cs typeface="ＭＳ Ｐゴシック"/>
              </a:rPr>
              <a:t>Host restriction factors:  Apobec3G, Trim5a, </a:t>
            </a:r>
            <a:r>
              <a:rPr lang="en-US" sz="2400" dirty="0" err="1" smtClean="0">
                <a:ea typeface="ＭＳ Ｐゴシック"/>
                <a:cs typeface="ＭＳ Ｐゴシック"/>
              </a:rPr>
              <a:t>tetherin</a:t>
            </a:r>
            <a:r>
              <a:rPr lang="en-US" sz="2400" dirty="0" smtClean="0">
                <a:ea typeface="ＭＳ Ｐゴシック"/>
                <a:cs typeface="ＭＳ Ｐゴシック"/>
              </a:rPr>
              <a:t>, others-role in LTNP/EC not yet defined</a:t>
            </a: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r="48889"/>
          <a:stretch>
            <a:fillRect/>
          </a:stretch>
        </p:blipFill>
        <p:spPr bwMode="auto">
          <a:xfrm>
            <a:off x="4787045" y="1676400"/>
            <a:ext cx="4356955" cy="330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65714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ext Box 69"/>
          <p:cNvSpPr txBox="1">
            <a:spLocks noChangeArrowheads="1"/>
          </p:cNvSpPr>
          <p:nvPr/>
        </p:nvSpPr>
        <p:spPr bwMode="auto">
          <a:xfrm>
            <a:off x="0" y="0"/>
            <a:ext cx="9144000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/>
          <a:lstStyle/>
          <a:p>
            <a:pPr algn="ctr"/>
            <a:endParaRPr lang="en-US" sz="3000" b="1" i="0">
              <a:solidFill>
                <a:srgbClr val="003399"/>
              </a:solidFill>
            </a:endParaRPr>
          </a:p>
        </p:txBody>
      </p:sp>
      <p:sp>
        <p:nvSpPr>
          <p:cNvPr id="62466" name="Line 70"/>
          <p:cNvSpPr>
            <a:spLocks noChangeShapeType="1"/>
          </p:cNvSpPr>
          <p:nvPr/>
        </p:nvSpPr>
        <p:spPr bwMode="auto">
          <a:xfrm>
            <a:off x="0" y="1038225"/>
            <a:ext cx="91440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62467" name="Group 6"/>
          <p:cNvGrpSpPr>
            <a:grpSpLocks/>
          </p:cNvGrpSpPr>
          <p:nvPr/>
        </p:nvGrpSpPr>
        <p:grpSpPr bwMode="auto">
          <a:xfrm>
            <a:off x="368300" y="1168400"/>
            <a:ext cx="3810000" cy="5622925"/>
            <a:chOff x="2539272" y="1138238"/>
            <a:chExt cx="3810000" cy="5622925"/>
          </a:xfrm>
        </p:grpSpPr>
        <p:pic>
          <p:nvPicPr>
            <p:cNvPr id="62473" name="Picture 4" descr="NEJMoa0908492v11_page1_only_web.jpg"/>
            <p:cNvPicPr>
              <a:picLocks noChangeAspect="1"/>
            </p:cNvPicPr>
            <p:nvPr/>
          </p:nvPicPr>
          <p:blipFill>
            <a:blip r:embed="rId2"/>
            <a:srcRect t="2086"/>
            <a:stretch>
              <a:fillRect/>
            </a:stretch>
          </p:blipFill>
          <p:spPr bwMode="auto">
            <a:xfrm>
              <a:off x="2567847" y="1219200"/>
              <a:ext cx="3776663" cy="5514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>
            <a:xfrm>
              <a:off x="2539272" y="1138238"/>
              <a:ext cx="3810000" cy="562292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i="0">
                <a:solidFill>
                  <a:srgbClr val="FFFFFF"/>
                </a:solidFill>
                <a:latin typeface="Times New Roman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34925"/>
            <a:ext cx="91440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i="0" dirty="0">
                <a:solidFill>
                  <a:schemeClr val="accent2"/>
                </a:solidFill>
              </a:rPr>
              <a:t>RV-144: Evidence that an AIDS Vaccine Can Prevent</a:t>
            </a:r>
          </a:p>
          <a:p>
            <a:pPr algn="ctr">
              <a:defRPr/>
            </a:pPr>
            <a:r>
              <a:rPr lang="en-US" sz="2400" b="1" i="0" dirty="0">
                <a:solidFill>
                  <a:schemeClr val="accent2"/>
                </a:solidFill>
              </a:rPr>
              <a:t> HIV-1 Infection in Humans</a:t>
            </a:r>
            <a:endParaRPr lang="en-US" sz="2800" b="1" i="0" dirty="0">
              <a:solidFill>
                <a:schemeClr val="accent2"/>
              </a:solidFill>
            </a:endParaRPr>
          </a:p>
        </p:txBody>
      </p:sp>
      <p:pic>
        <p:nvPicPr>
          <p:cNvPr id="62469" name="Picture 1" descr="Cumulative Infection Rate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3563" y="1971675"/>
            <a:ext cx="4468812" cy="334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4546600" y="5256213"/>
            <a:ext cx="4660900" cy="1476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i="0" dirty="0">
                <a:solidFill>
                  <a:srgbClr val="22228B"/>
                </a:solidFill>
                <a:latin typeface="Arial Black" pitchFamily="34" charset="0"/>
              </a:rPr>
              <a:t>- </a:t>
            </a:r>
            <a:r>
              <a:rPr lang="en-US" b="1" i="0" dirty="0">
                <a:latin typeface="Arial Black" pitchFamily="34" charset="0"/>
              </a:rPr>
              <a:t>Modest 31% reduction in infection</a:t>
            </a:r>
          </a:p>
          <a:p>
            <a:pPr>
              <a:buFontTx/>
              <a:buChar char="-"/>
              <a:defRPr/>
            </a:pPr>
            <a:r>
              <a:rPr lang="en-US" b="1" i="0" dirty="0">
                <a:latin typeface="Arial Black" pitchFamily="34" charset="0"/>
              </a:rPr>
              <a:t> limited duration</a:t>
            </a:r>
          </a:p>
          <a:p>
            <a:pPr>
              <a:defRPr/>
            </a:pPr>
            <a:endParaRPr lang="en-US" b="1" i="0" dirty="0">
              <a:latin typeface="Arial Black" pitchFamily="34" charset="0"/>
            </a:endParaRPr>
          </a:p>
          <a:p>
            <a:pPr>
              <a:defRPr/>
            </a:pPr>
            <a:r>
              <a:rPr lang="en-US" b="1" i="0" dirty="0">
                <a:latin typeface="Arial Black" pitchFamily="34" charset="0"/>
              </a:rPr>
              <a:t>Proof of concept for a</a:t>
            </a:r>
          </a:p>
          <a:p>
            <a:pPr>
              <a:defRPr/>
            </a:pPr>
            <a:r>
              <a:rPr lang="en-US" b="1" i="0" dirty="0">
                <a:latin typeface="Arial Black" pitchFamily="34" charset="0"/>
              </a:rPr>
              <a:t> protective vaccine</a:t>
            </a:r>
            <a:endParaRPr lang="en-US" i="0" dirty="0">
              <a:latin typeface="Arial Black" pitchFamily="34" charset="0"/>
            </a:endParaRPr>
          </a:p>
        </p:txBody>
      </p:sp>
      <p:sp>
        <p:nvSpPr>
          <p:cNvPr id="62472" name="TextBox 1"/>
          <p:cNvSpPr txBox="1">
            <a:spLocks noChangeArrowheads="1"/>
          </p:cNvSpPr>
          <p:nvPr/>
        </p:nvSpPr>
        <p:spPr bwMode="auto">
          <a:xfrm>
            <a:off x="4724400" y="1447800"/>
            <a:ext cx="36734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Prime boost : Recombinant gp120</a:t>
            </a:r>
          </a:p>
        </p:txBody>
      </p:sp>
    </p:spTree>
    <p:extLst>
      <p:ext uri="{BB962C8B-B14F-4D97-AF65-F5344CB8AC3E}">
        <p14:creationId xmlns:p14="http://schemas.microsoft.com/office/powerpoint/2010/main" xmlns="" val="98740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promising approach to HIV Vaccination: Genotype specific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HLA-B57 = </a:t>
            </a:r>
            <a:r>
              <a:rPr lang="en-US" dirty="0" err="1" smtClean="0"/>
              <a:t>Mamu</a:t>
            </a:r>
            <a:r>
              <a:rPr lang="en-US" dirty="0" smtClean="0"/>
              <a:t> B</a:t>
            </a:r>
          </a:p>
          <a:p>
            <a:r>
              <a:rPr lang="en-US" dirty="0" err="1" smtClean="0"/>
              <a:t>Vaccinogen</a:t>
            </a:r>
            <a:r>
              <a:rPr lang="en-US" dirty="0" smtClean="0"/>
              <a:t> Gag epitope in </a:t>
            </a:r>
            <a:r>
              <a:rPr lang="en-US" dirty="0" err="1" smtClean="0"/>
              <a:t>Mamu</a:t>
            </a:r>
            <a:r>
              <a:rPr lang="en-US" dirty="0" smtClean="0"/>
              <a:t> B vs non-</a:t>
            </a:r>
            <a:r>
              <a:rPr lang="en-US" dirty="0" err="1" smtClean="0"/>
              <a:t>MamuB</a:t>
            </a:r>
            <a:endParaRPr lang="en-US" dirty="0" smtClean="0"/>
          </a:p>
          <a:p>
            <a:r>
              <a:rPr lang="en-US" dirty="0" smtClean="0"/>
              <a:t>Non-</a:t>
            </a:r>
            <a:r>
              <a:rPr lang="en-US" dirty="0" err="1" smtClean="0"/>
              <a:t>MamuB</a:t>
            </a:r>
            <a:r>
              <a:rPr lang="en-US" dirty="0" smtClean="0"/>
              <a:t> – rapid progression after SIV challenge</a:t>
            </a:r>
          </a:p>
          <a:p>
            <a:r>
              <a:rPr lang="en-US" dirty="0" err="1" smtClean="0"/>
              <a:t>MamuB</a:t>
            </a:r>
            <a:r>
              <a:rPr lang="en-US" dirty="0" smtClean="0"/>
              <a:t> - protected.</a:t>
            </a:r>
            <a:r>
              <a:rPr lang="da-DK" i="1" dirty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00400" y="6477000"/>
            <a:ext cx="4083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i="1" dirty="0"/>
              <a:t>Nature</a:t>
            </a:r>
            <a:r>
              <a:rPr lang="da-DK" dirty="0"/>
              <a:t>. 2012 November 1; 491(7422):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192" t="29769" r="36106" b="47154"/>
          <a:stretch/>
        </p:blipFill>
        <p:spPr bwMode="auto">
          <a:xfrm>
            <a:off x="2133600" y="4648200"/>
            <a:ext cx="4572000" cy="1508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7192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6200" y="898943"/>
            <a:ext cx="4586361" cy="5633813"/>
          </a:xfrm>
        </p:spPr>
      </p:pic>
      <p:sp>
        <p:nvSpPr>
          <p:cNvPr id="78850" name="TextBox 4"/>
          <p:cNvSpPr txBox="1">
            <a:spLocks noChangeArrowheads="1"/>
          </p:cNvSpPr>
          <p:nvPr/>
        </p:nvSpPr>
        <p:spPr bwMode="auto">
          <a:xfrm>
            <a:off x="152400" y="6553200"/>
            <a:ext cx="4876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fr-FR" sz="1400" i="0">
                <a:latin typeface="Tahoma" pitchFamily="34" charset="0"/>
              </a:rPr>
              <a:t>D. D.  Richman et al.,  Science  323, 1304 -1307 (2009)</a:t>
            </a:r>
            <a:endParaRPr lang="en-US" sz="1400" i="0">
              <a:latin typeface="Tahoma" pitchFamily="34" charset="0"/>
            </a:endParaRPr>
          </a:p>
        </p:txBody>
      </p:sp>
      <p:sp>
        <p:nvSpPr>
          <p:cNvPr id="78851" name="Rectangle 5"/>
          <p:cNvSpPr>
            <a:spLocks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i="0" dirty="0" smtClean="0">
                <a:latin typeface="Calibri" pitchFamily="34" charset="0"/>
              </a:rPr>
              <a:t>Shock and Kill hypothesis</a:t>
            </a:r>
            <a:endParaRPr lang="en-US" sz="3600" i="0" dirty="0">
              <a:latin typeface="Calibri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818" t="22814" r="18001" b="13641"/>
          <a:stretch/>
        </p:blipFill>
        <p:spPr bwMode="auto">
          <a:xfrm>
            <a:off x="4876800" y="914400"/>
            <a:ext cx="3733800" cy="549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81600" y="6522521"/>
            <a:ext cx="3954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Badley Cell Death and Disease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174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2" descr="http://www.sciencedirect.com/science?_ob=MiamiCaptionURL&amp;_method=retrieve&amp;_eid=1-s2.0-S1074761312000842&amp;_image=1-s2.0-S1074761312000842-gr1_lrg.jpg&amp;_ba=&amp;_fmt=full&amp;_orig=na&amp;_issn=10747613&amp;_pii=S1074761312000842&amp;_isHiQual=Y&amp;_acct=C000010878&amp;_version=1&amp;_urlVersion=0&amp;_userid=130561&amp;md5=d1983d4836c44a5627548bc74c449c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47825"/>
            <a:ext cx="35782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1724025"/>
            <a:ext cx="4979987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780973" y="6214367"/>
            <a:ext cx="80994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i="0" dirty="0">
                <a:latin typeface="Calibri" pitchFamily="34" charset="0"/>
                <a:hlinkClick r:id="rId4" action="ppaction://hlinkfile" tooltip="Immunity."/>
              </a:rPr>
              <a:t>Immunity.</a:t>
            </a:r>
            <a:r>
              <a:rPr lang="en-US" sz="1200" i="0" dirty="0">
                <a:latin typeface="Calibri" pitchFamily="34" charset="0"/>
              </a:rPr>
              <a:t> 2012 Mar 23;36(3):491-501. </a:t>
            </a:r>
            <a:r>
              <a:rPr lang="en-US" sz="1200" i="0" dirty="0" err="1">
                <a:latin typeface="Calibri" pitchFamily="34" charset="0"/>
              </a:rPr>
              <a:t>Epub</a:t>
            </a:r>
            <a:r>
              <a:rPr lang="en-US" sz="1200" i="0" dirty="0">
                <a:latin typeface="Calibri" pitchFamily="34" charset="0"/>
              </a:rPr>
              <a:t> 2012 Mar 8.</a:t>
            </a:r>
          </a:p>
          <a:p>
            <a:r>
              <a:rPr lang="en-US" sz="1200" b="1" i="0" dirty="0">
                <a:latin typeface="Calibri" pitchFamily="34" charset="0"/>
              </a:rPr>
              <a:t>Stimulation of HIV-1-specific </a:t>
            </a:r>
            <a:r>
              <a:rPr lang="en-US" sz="1200" b="1" i="0" dirty="0" err="1">
                <a:latin typeface="Calibri" pitchFamily="34" charset="0"/>
              </a:rPr>
              <a:t>cytolytic</a:t>
            </a:r>
            <a:r>
              <a:rPr lang="en-US" sz="1200" b="1" i="0" dirty="0">
                <a:latin typeface="Calibri" pitchFamily="34" charset="0"/>
              </a:rPr>
              <a:t> T lymphocytes facilitates elimination of latent viral reservoir after virus reactivation.</a:t>
            </a:r>
          </a:p>
        </p:txBody>
      </p:sp>
      <p:sp>
        <p:nvSpPr>
          <p:cNvPr id="87044" name="Text Box 5"/>
          <p:cNvSpPr txBox="1">
            <a:spLocks noChangeArrowheads="1"/>
          </p:cNvSpPr>
          <p:nvPr/>
        </p:nvSpPr>
        <p:spPr bwMode="auto">
          <a:xfrm>
            <a:off x="152400" y="307975"/>
            <a:ext cx="8750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0"/>
              <a:t>Does HIV reactivation with decrease viral burden ?</a:t>
            </a:r>
          </a:p>
        </p:txBody>
      </p:sp>
    </p:spTree>
    <p:extLst>
      <p:ext uri="{BB962C8B-B14F-4D97-AF65-F5344CB8AC3E}">
        <p14:creationId xmlns:p14="http://schemas.microsoft.com/office/powerpoint/2010/main" xmlns="" val="220576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merckmanuals.com/media/professional/figures/INF_HIV_life_cycle_P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045"/>
          <a:stretch>
            <a:fillRect/>
          </a:stretch>
        </p:blipFill>
        <p:spPr bwMode="auto">
          <a:xfrm>
            <a:off x="741363" y="2038350"/>
            <a:ext cx="4381500" cy="339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864" t="21819" r="4886" b="38908"/>
          <a:stretch>
            <a:fillRect/>
          </a:stretch>
        </p:blipFill>
        <p:spPr bwMode="auto">
          <a:xfrm>
            <a:off x="5470525" y="3195638"/>
            <a:ext cx="3748088" cy="106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Arrow 3"/>
          <p:cNvSpPr/>
          <p:nvPr/>
        </p:nvSpPr>
        <p:spPr bwMode="auto">
          <a:xfrm>
            <a:off x="5122863" y="3470275"/>
            <a:ext cx="347662" cy="260350"/>
          </a:xfrm>
          <a:prstGeom prst="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86" t="19800" r="13521" b="47382"/>
          <a:stretch>
            <a:fillRect/>
          </a:stretch>
        </p:blipFill>
        <p:spPr bwMode="auto">
          <a:xfrm>
            <a:off x="3500438" y="827088"/>
            <a:ext cx="339725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ight Arrow 7"/>
          <p:cNvSpPr/>
          <p:nvPr/>
        </p:nvSpPr>
        <p:spPr bwMode="auto">
          <a:xfrm rot="19287690">
            <a:off x="3067050" y="1793875"/>
            <a:ext cx="346075" cy="260350"/>
          </a:xfrm>
          <a:prstGeom prst="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3" t="38786" r="62340" b="45816"/>
          <a:stretch>
            <a:fillRect/>
          </a:stretch>
        </p:blipFill>
        <p:spPr bwMode="auto">
          <a:xfrm>
            <a:off x="3403600" y="5670550"/>
            <a:ext cx="394017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ight Arrow 10"/>
          <p:cNvSpPr/>
          <p:nvPr/>
        </p:nvSpPr>
        <p:spPr bwMode="auto">
          <a:xfrm rot="2261814">
            <a:off x="2849563" y="5305425"/>
            <a:ext cx="347662" cy="260350"/>
          </a:xfrm>
          <a:prstGeom prst="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01" name="TextBox 8"/>
          <p:cNvSpPr txBox="1">
            <a:spLocks noChangeArrowheads="1"/>
          </p:cNvSpPr>
          <p:nvPr/>
        </p:nvSpPr>
        <p:spPr bwMode="auto">
          <a:xfrm>
            <a:off x="1298575" y="112713"/>
            <a:ext cx="6534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800">
                <a:solidFill>
                  <a:srgbClr val="FFFF00"/>
                </a:solidFill>
              </a:rPr>
              <a:t>How do HIV infected CD4 T cells die?</a:t>
            </a:r>
          </a:p>
        </p:txBody>
      </p:sp>
      <p:sp>
        <p:nvSpPr>
          <p:cNvPr id="8202" name="TextBox 9"/>
          <p:cNvSpPr txBox="1">
            <a:spLocks noChangeArrowheads="1"/>
          </p:cNvSpPr>
          <p:nvPr/>
        </p:nvSpPr>
        <p:spPr bwMode="auto">
          <a:xfrm>
            <a:off x="5470525" y="2398713"/>
            <a:ext cx="21723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800" dirty="0">
                <a:solidFill>
                  <a:srgbClr val="FFFF00"/>
                </a:solidFill>
              </a:rPr>
              <a:t>Before </a:t>
            </a:r>
            <a:r>
              <a:rPr lang="en-US" altLang="en-US" sz="1800" dirty="0" smtClean="0">
                <a:solidFill>
                  <a:srgbClr val="FFFF00"/>
                </a:solidFill>
              </a:rPr>
              <a:t>integration</a:t>
            </a:r>
            <a:endParaRPr lang="en-US" altLang="en-US" sz="1800" dirty="0">
              <a:solidFill>
                <a:srgbClr val="FFFF00"/>
              </a:solidFill>
            </a:endParaRPr>
          </a:p>
        </p:txBody>
      </p:sp>
      <p:cxnSp>
        <p:nvCxnSpPr>
          <p:cNvPr id="8203" name="Straight Arrow Connector 2"/>
          <p:cNvCxnSpPr>
            <a:cxnSpLocks noChangeShapeType="1"/>
          </p:cNvCxnSpPr>
          <p:nvPr/>
        </p:nvCxnSpPr>
        <p:spPr bwMode="auto">
          <a:xfrm flipH="1" flipV="1">
            <a:off x="6500813" y="2133600"/>
            <a:ext cx="238125" cy="265113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4" name="Straight Arrow Connector 12"/>
          <p:cNvCxnSpPr>
            <a:cxnSpLocks noChangeShapeType="1"/>
          </p:cNvCxnSpPr>
          <p:nvPr/>
        </p:nvCxnSpPr>
        <p:spPr bwMode="auto">
          <a:xfrm flipH="1">
            <a:off x="6619875" y="2767013"/>
            <a:ext cx="238125" cy="341312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2667000" y="342900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Latency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 rot="7088567">
            <a:off x="3710582" y="3511352"/>
            <a:ext cx="457200" cy="7397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5622925" y="4929188"/>
            <a:ext cx="36942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800" dirty="0" smtClean="0">
                <a:solidFill>
                  <a:srgbClr val="FFFF00"/>
                </a:solidFill>
              </a:rPr>
              <a:t>Coincident with Viral replication</a:t>
            </a:r>
            <a:endParaRPr lang="en-US" altLang="en-US" sz="1800" dirty="0">
              <a:solidFill>
                <a:srgbClr val="FFFF00"/>
              </a:solidFill>
            </a:endParaRPr>
          </a:p>
        </p:txBody>
      </p:sp>
      <p:cxnSp>
        <p:nvCxnSpPr>
          <p:cNvPr id="16" name="Straight Arrow Connector 12"/>
          <p:cNvCxnSpPr>
            <a:cxnSpLocks noChangeShapeType="1"/>
          </p:cNvCxnSpPr>
          <p:nvPr/>
        </p:nvCxnSpPr>
        <p:spPr bwMode="auto">
          <a:xfrm flipH="1">
            <a:off x="6772275" y="5297488"/>
            <a:ext cx="238125" cy="341312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425110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429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HIV Protease</a:t>
            </a:r>
          </a:p>
        </p:txBody>
      </p:sp>
      <p:sp>
        <p:nvSpPr>
          <p:cNvPr id="9219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FFF00"/>
              </a:buClr>
            </a:pPr>
            <a:r>
              <a:rPr lang="en-US" altLang="en-US" dirty="0" smtClean="0">
                <a:latin typeface="Arial" charset="0"/>
              </a:rPr>
              <a:t>Discovered in early 80’s</a:t>
            </a:r>
          </a:p>
          <a:p>
            <a:pPr>
              <a:buClr>
                <a:srgbClr val="FFFF00"/>
              </a:buClr>
            </a:pPr>
            <a:r>
              <a:rPr lang="en-US" altLang="en-US" dirty="0" smtClean="0">
                <a:latin typeface="Arial" charset="0"/>
              </a:rPr>
              <a:t>Expression in cells is cytotoxic</a:t>
            </a:r>
          </a:p>
          <a:p>
            <a:pPr>
              <a:buClr>
                <a:srgbClr val="FFFF00"/>
              </a:buClr>
            </a:pPr>
            <a:r>
              <a:rPr lang="en-US" altLang="en-US" dirty="0" smtClean="0">
                <a:latin typeface="Arial" charset="0"/>
              </a:rPr>
              <a:t>Target for therapy / cytotoxicity exploited as screening tool.</a:t>
            </a:r>
          </a:p>
          <a:p>
            <a:pPr>
              <a:buClr>
                <a:srgbClr val="FFFF00"/>
              </a:buClr>
            </a:pPr>
            <a:r>
              <a:rPr lang="en-US" altLang="en-US" dirty="0" smtClean="0">
                <a:latin typeface="Arial" charset="0"/>
              </a:rPr>
              <a:t>Degenerate substrate specificity</a:t>
            </a:r>
          </a:p>
          <a:p>
            <a:pPr>
              <a:buClr>
                <a:srgbClr val="FFFF00"/>
              </a:buClr>
            </a:pPr>
            <a:r>
              <a:rPr lang="en-US" altLang="en-US" dirty="0" smtClean="0">
                <a:latin typeface="Arial" charset="0"/>
              </a:rPr>
              <a:t>Cleaves Actin, Desmin, eIF4G, Bcl2</a:t>
            </a:r>
          </a:p>
          <a:p>
            <a:pPr>
              <a:buClr>
                <a:srgbClr val="FFFF00"/>
              </a:buClr>
              <a:buFontTx/>
              <a:buNone/>
            </a:pPr>
            <a:endParaRPr lang="en-US" altLang="en-US" dirty="0" smtClean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533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1028700" y="2911475"/>
            <a:ext cx="5918200" cy="368300"/>
          </a:xfrm>
          <a:prstGeom prst="rect">
            <a:avLst/>
          </a:prstGeom>
          <a:solidFill>
            <a:srgbClr val="33CCFF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title"/>
          </p:nvPr>
        </p:nvSpPr>
        <p:spPr>
          <a:xfrm>
            <a:off x="825500" y="5118100"/>
            <a:ext cx="2806700" cy="1143000"/>
          </a:xfrm>
        </p:spPr>
        <p:txBody>
          <a:bodyPr/>
          <a:lstStyle/>
          <a:p>
            <a:pPr>
              <a:defRPr/>
            </a:pPr>
            <a:r>
              <a:rPr lang="en-US" sz="36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Casp8p41</a:t>
            </a: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1041400" y="2911475"/>
            <a:ext cx="1181100" cy="368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2273300" y="2911475"/>
            <a:ext cx="1181100" cy="368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438" name="Rectangle 6"/>
          <p:cNvSpPr>
            <a:spLocks noChangeArrowheads="1"/>
          </p:cNvSpPr>
          <p:nvPr/>
        </p:nvSpPr>
        <p:spPr bwMode="auto">
          <a:xfrm>
            <a:off x="3505200" y="2911475"/>
            <a:ext cx="2082800" cy="368300"/>
          </a:xfrm>
          <a:prstGeom prst="rect">
            <a:avLst/>
          </a:prstGeom>
          <a:solidFill>
            <a:srgbClr val="FF3300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5638800" y="2911475"/>
            <a:ext cx="1447800" cy="3683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>
            <a:off x="5956300" y="4068763"/>
            <a:ext cx="1943100" cy="368300"/>
          </a:xfrm>
          <a:prstGeom prst="rect">
            <a:avLst/>
          </a:prstGeom>
          <a:solidFill>
            <a:srgbClr val="33CCFF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441" name="Rectangle 9"/>
          <p:cNvSpPr>
            <a:spLocks noChangeArrowheads="1"/>
          </p:cNvSpPr>
          <p:nvPr/>
        </p:nvSpPr>
        <p:spPr bwMode="auto">
          <a:xfrm>
            <a:off x="5918200" y="4068763"/>
            <a:ext cx="622300" cy="368300"/>
          </a:xfrm>
          <a:prstGeom prst="rect">
            <a:avLst/>
          </a:prstGeom>
          <a:solidFill>
            <a:srgbClr val="FF3300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442" name="Rectangle 10"/>
          <p:cNvSpPr>
            <a:spLocks noChangeArrowheads="1"/>
          </p:cNvSpPr>
          <p:nvPr/>
        </p:nvSpPr>
        <p:spPr bwMode="auto">
          <a:xfrm>
            <a:off x="6591300" y="4068763"/>
            <a:ext cx="1447800" cy="3683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443" name="Rectangle 11"/>
          <p:cNvSpPr>
            <a:spLocks noChangeArrowheads="1"/>
          </p:cNvSpPr>
          <p:nvPr/>
        </p:nvSpPr>
        <p:spPr bwMode="auto">
          <a:xfrm>
            <a:off x="266700" y="4068763"/>
            <a:ext cx="3911600" cy="368300"/>
          </a:xfrm>
          <a:prstGeom prst="rect">
            <a:avLst/>
          </a:prstGeom>
          <a:solidFill>
            <a:srgbClr val="33CCFF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444" name="Rectangle 12"/>
          <p:cNvSpPr>
            <a:spLocks noChangeArrowheads="1"/>
          </p:cNvSpPr>
          <p:nvPr/>
        </p:nvSpPr>
        <p:spPr bwMode="auto">
          <a:xfrm>
            <a:off x="279400" y="4068763"/>
            <a:ext cx="1181100" cy="368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445" name="Rectangle 13"/>
          <p:cNvSpPr>
            <a:spLocks noChangeArrowheads="1"/>
          </p:cNvSpPr>
          <p:nvPr/>
        </p:nvSpPr>
        <p:spPr bwMode="auto">
          <a:xfrm>
            <a:off x="1511300" y="4068763"/>
            <a:ext cx="1181100" cy="368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446" name="Rectangle 14"/>
          <p:cNvSpPr>
            <a:spLocks noChangeArrowheads="1"/>
          </p:cNvSpPr>
          <p:nvPr/>
        </p:nvSpPr>
        <p:spPr bwMode="auto">
          <a:xfrm>
            <a:off x="2743200" y="4068763"/>
            <a:ext cx="1422400" cy="368300"/>
          </a:xfrm>
          <a:prstGeom prst="rect">
            <a:avLst/>
          </a:prstGeom>
          <a:solidFill>
            <a:srgbClr val="FF3300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1317625" y="2913063"/>
            <a:ext cx="666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b="0"/>
              <a:t>DED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2536825" y="2913063"/>
            <a:ext cx="666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b="0"/>
              <a:t>DED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736725" y="4068763"/>
            <a:ext cx="666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b="0"/>
              <a:t>DED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644525" y="4068763"/>
            <a:ext cx="666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b="0"/>
              <a:t>DED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4238625" y="2913063"/>
            <a:ext cx="59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b="0"/>
              <a:t>P18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3146425" y="4068763"/>
            <a:ext cx="59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b="0" dirty="0"/>
              <a:t>P18</a:t>
            </a:r>
          </a:p>
        </p:txBody>
      </p:sp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5953125" y="4070350"/>
            <a:ext cx="590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b="0"/>
              <a:t>P18</a:t>
            </a:r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6029325" y="2913063"/>
            <a:ext cx="59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b="0">
                <a:solidFill>
                  <a:schemeClr val="bg1"/>
                </a:solidFill>
              </a:rPr>
              <a:t>P10</a:t>
            </a:r>
          </a:p>
        </p:txBody>
      </p:sp>
      <p:sp>
        <p:nvSpPr>
          <p:cNvPr id="14359" name="Text Box 23"/>
          <p:cNvSpPr txBox="1">
            <a:spLocks noChangeArrowheads="1"/>
          </p:cNvSpPr>
          <p:nvPr/>
        </p:nvSpPr>
        <p:spPr bwMode="auto">
          <a:xfrm>
            <a:off x="6994525" y="4070350"/>
            <a:ext cx="590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b="0" dirty="0">
                <a:solidFill>
                  <a:schemeClr val="bg1"/>
                </a:solidFill>
              </a:rPr>
              <a:t>P10</a:t>
            </a:r>
          </a:p>
        </p:txBody>
      </p:sp>
      <p:sp>
        <p:nvSpPr>
          <p:cNvPr id="146456" name="Line 24"/>
          <p:cNvSpPr>
            <a:spLocks noChangeShapeType="1"/>
          </p:cNvSpPr>
          <p:nvPr/>
        </p:nvSpPr>
        <p:spPr bwMode="auto">
          <a:xfrm flipH="1">
            <a:off x="4203700" y="3365500"/>
            <a:ext cx="8255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457" name="Line 25"/>
          <p:cNvSpPr>
            <a:spLocks noChangeShapeType="1"/>
          </p:cNvSpPr>
          <p:nvPr/>
        </p:nvSpPr>
        <p:spPr bwMode="auto">
          <a:xfrm>
            <a:off x="5003800" y="3365500"/>
            <a:ext cx="8255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62" name="Text Box 26"/>
          <p:cNvSpPr txBox="1">
            <a:spLocks noChangeArrowheads="1"/>
          </p:cNvSpPr>
          <p:nvPr/>
        </p:nvSpPr>
        <p:spPr bwMode="auto">
          <a:xfrm>
            <a:off x="4454525" y="3786188"/>
            <a:ext cx="109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>
                <a:solidFill>
                  <a:srgbClr val="FFFF00"/>
                </a:solidFill>
              </a:rPr>
              <a:t>HIV Pr</a:t>
            </a:r>
          </a:p>
        </p:txBody>
      </p:sp>
      <p:sp>
        <p:nvSpPr>
          <p:cNvPr id="146459" name="Line 27"/>
          <p:cNvSpPr>
            <a:spLocks noChangeShapeType="1"/>
          </p:cNvSpPr>
          <p:nvPr/>
        </p:nvSpPr>
        <p:spPr bwMode="auto">
          <a:xfrm flipH="1">
            <a:off x="2159000" y="4838700"/>
            <a:ext cx="0" cy="4953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6460" name="AutoShape 28"/>
          <p:cNvSpPr>
            <a:spLocks/>
          </p:cNvSpPr>
          <p:nvPr/>
        </p:nvSpPr>
        <p:spPr bwMode="auto">
          <a:xfrm rot="-5400000">
            <a:off x="1962150" y="3409950"/>
            <a:ext cx="393700" cy="2552700"/>
          </a:xfrm>
          <a:prstGeom prst="leftBrace">
            <a:avLst>
              <a:gd name="adj1" fmla="val 54032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65" name="TextBox 1"/>
          <p:cNvSpPr txBox="1">
            <a:spLocks noChangeArrowheads="1"/>
          </p:cNvSpPr>
          <p:nvPr/>
        </p:nvSpPr>
        <p:spPr bwMode="auto">
          <a:xfrm>
            <a:off x="4454525" y="2405063"/>
            <a:ext cx="14398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dirty="0" smtClean="0">
                <a:solidFill>
                  <a:srgbClr val="FFFF00"/>
                </a:solidFill>
              </a:rPr>
              <a:t>F355:F356</a:t>
            </a:r>
            <a:endParaRPr lang="en-US" altLang="en-US" sz="2000" dirty="0">
              <a:solidFill>
                <a:srgbClr val="FF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609600"/>
            <a:ext cx="79736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Pr cleaves </a:t>
            </a:r>
            <a:r>
              <a:rPr lang="en-US" sz="3200" dirty="0" err="1" smtClean="0"/>
              <a:t>Procaspase</a:t>
            </a:r>
            <a:r>
              <a:rPr lang="en-US" sz="3200" dirty="0" smtClean="0"/>
              <a:t> 8 between 355:356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40594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Mutating the </a:t>
            </a:r>
            <a:r>
              <a:rPr lang="en-US" dirty="0" err="1" smtClean="0"/>
              <a:t>Pr</a:t>
            </a:r>
            <a:r>
              <a:rPr lang="en-US" dirty="0" smtClean="0"/>
              <a:t> cleavage site in </a:t>
            </a:r>
            <a:r>
              <a:rPr lang="en-US" dirty="0" err="1" smtClean="0"/>
              <a:t>procaspase</a:t>
            </a:r>
            <a:r>
              <a:rPr lang="en-US" dirty="0" smtClean="0"/>
              <a:t> 8 abrogates HIV induced death</a:t>
            </a:r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717375" y="1676400"/>
            <a:ext cx="5905347" cy="4229309"/>
            <a:chOff x="838143" y="2566405"/>
            <a:chExt cx="4280414" cy="2917492"/>
          </a:xfrm>
        </p:grpSpPr>
        <p:sp>
          <p:nvSpPr>
            <p:cNvPr id="4" name="Line 36"/>
            <p:cNvSpPr>
              <a:spLocks noChangeShapeType="1"/>
            </p:cNvSpPr>
            <p:nvPr/>
          </p:nvSpPr>
          <p:spPr bwMode="auto">
            <a:xfrm>
              <a:off x="1539926" y="2710770"/>
              <a:ext cx="2394" cy="2197460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5" name="Line 37"/>
            <p:cNvSpPr>
              <a:spLocks noChangeShapeType="1"/>
            </p:cNvSpPr>
            <p:nvPr/>
          </p:nvSpPr>
          <p:spPr bwMode="auto">
            <a:xfrm>
              <a:off x="1489658" y="4908230"/>
              <a:ext cx="50268" cy="294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6" name="Line 38"/>
            <p:cNvSpPr>
              <a:spLocks noChangeShapeType="1"/>
            </p:cNvSpPr>
            <p:nvPr/>
          </p:nvSpPr>
          <p:spPr bwMode="auto">
            <a:xfrm>
              <a:off x="1489658" y="4544927"/>
              <a:ext cx="50268" cy="294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7" name="Line 39"/>
            <p:cNvSpPr>
              <a:spLocks noChangeShapeType="1"/>
            </p:cNvSpPr>
            <p:nvPr/>
          </p:nvSpPr>
          <p:spPr bwMode="auto">
            <a:xfrm>
              <a:off x="1489658" y="4181627"/>
              <a:ext cx="50268" cy="147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8" name="Line 40"/>
            <p:cNvSpPr>
              <a:spLocks noChangeShapeType="1"/>
            </p:cNvSpPr>
            <p:nvPr/>
          </p:nvSpPr>
          <p:spPr bwMode="auto">
            <a:xfrm>
              <a:off x="1489658" y="3816855"/>
              <a:ext cx="50268" cy="294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9" name="Line 41"/>
            <p:cNvSpPr>
              <a:spLocks noChangeShapeType="1"/>
            </p:cNvSpPr>
            <p:nvPr/>
          </p:nvSpPr>
          <p:spPr bwMode="auto">
            <a:xfrm>
              <a:off x="1489658" y="3435902"/>
              <a:ext cx="50268" cy="4413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0" name="Line 42"/>
            <p:cNvSpPr>
              <a:spLocks noChangeShapeType="1"/>
            </p:cNvSpPr>
            <p:nvPr/>
          </p:nvSpPr>
          <p:spPr bwMode="auto">
            <a:xfrm>
              <a:off x="1489658" y="3074072"/>
              <a:ext cx="50268" cy="294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1" name="Line 43"/>
            <p:cNvSpPr>
              <a:spLocks noChangeShapeType="1"/>
            </p:cNvSpPr>
            <p:nvPr/>
          </p:nvSpPr>
          <p:spPr bwMode="auto">
            <a:xfrm>
              <a:off x="1489658" y="2710770"/>
              <a:ext cx="50268" cy="294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" name="Line 44"/>
            <p:cNvSpPr>
              <a:spLocks noChangeShapeType="1"/>
            </p:cNvSpPr>
            <p:nvPr/>
          </p:nvSpPr>
          <p:spPr bwMode="auto">
            <a:xfrm>
              <a:off x="1539926" y="4908230"/>
              <a:ext cx="2846119" cy="294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3" name="Line 45"/>
            <p:cNvSpPr>
              <a:spLocks noChangeShapeType="1"/>
            </p:cNvSpPr>
            <p:nvPr/>
          </p:nvSpPr>
          <p:spPr bwMode="auto">
            <a:xfrm flipV="1">
              <a:off x="1539926" y="4908230"/>
              <a:ext cx="2394" cy="7207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4" name="Line 46"/>
            <p:cNvSpPr>
              <a:spLocks noChangeShapeType="1"/>
            </p:cNvSpPr>
            <p:nvPr/>
          </p:nvSpPr>
          <p:spPr bwMode="auto">
            <a:xfrm flipV="1">
              <a:off x="2104841" y="4908230"/>
              <a:ext cx="2394" cy="7207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5" name="Line 47"/>
            <p:cNvSpPr>
              <a:spLocks noChangeShapeType="1"/>
            </p:cNvSpPr>
            <p:nvPr/>
          </p:nvSpPr>
          <p:spPr bwMode="auto">
            <a:xfrm flipV="1">
              <a:off x="2680528" y="4908230"/>
              <a:ext cx="2394" cy="7207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6" name="Line 48"/>
            <p:cNvSpPr>
              <a:spLocks noChangeShapeType="1"/>
            </p:cNvSpPr>
            <p:nvPr/>
          </p:nvSpPr>
          <p:spPr bwMode="auto">
            <a:xfrm flipV="1">
              <a:off x="3244247" y="4908230"/>
              <a:ext cx="2394" cy="7207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7" name="Line 49"/>
            <p:cNvSpPr>
              <a:spLocks noChangeShapeType="1"/>
            </p:cNvSpPr>
            <p:nvPr/>
          </p:nvSpPr>
          <p:spPr bwMode="auto">
            <a:xfrm flipV="1">
              <a:off x="3822328" y="4908230"/>
              <a:ext cx="1196" cy="7207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8" name="Line 50"/>
            <p:cNvSpPr>
              <a:spLocks noChangeShapeType="1"/>
            </p:cNvSpPr>
            <p:nvPr/>
          </p:nvSpPr>
          <p:spPr bwMode="auto">
            <a:xfrm flipV="1">
              <a:off x="4386045" y="4908230"/>
              <a:ext cx="1198" cy="7207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" name="Freeform 51"/>
            <p:cNvSpPr>
              <a:spLocks/>
            </p:cNvSpPr>
            <p:nvPr/>
          </p:nvSpPr>
          <p:spPr bwMode="auto">
            <a:xfrm>
              <a:off x="1822384" y="3093193"/>
              <a:ext cx="2281204" cy="888397"/>
            </a:xfrm>
            <a:custGeom>
              <a:avLst/>
              <a:gdLst>
                <a:gd name="T0" fmla="*/ 0 w 178"/>
                <a:gd name="T1" fmla="*/ 34131 h 49"/>
                <a:gd name="T2" fmla="*/ 398275 w 178"/>
                <a:gd name="T3" fmla="*/ 0 h 49"/>
                <a:gd name="T4" fmla="*/ 787699 w 178"/>
                <a:gd name="T5" fmla="*/ 22754 h 49"/>
                <a:gd name="T6" fmla="*/ 1177123 w 178"/>
                <a:gd name="T7" fmla="*/ 227542 h 49"/>
                <a:gd name="T8" fmla="*/ 1575398 w 178"/>
                <a:gd name="T9" fmla="*/ 557477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8"/>
                <a:gd name="T16" fmla="*/ 0 h 49"/>
                <a:gd name="T17" fmla="*/ 178 w 178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8" h="49">
                  <a:moveTo>
                    <a:pt x="0" y="3"/>
                  </a:moveTo>
                  <a:lnTo>
                    <a:pt x="45" y="0"/>
                  </a:lnTo>
                  <a:lnTo>
                    <a:pt x="89" y="2"/>
                  </a:lnTo>
                  <a:lnTo>
                    <a:pt x="133" y="20"/>
                  </a:lnTo>
                  <a:lnTo>
                    <a:pt x="178" y="49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0" name="Freeform 52"/>
            <p:cNvSpPr>
              <a:spLocks/>
            </p:cNvSpPr>
            <p:nvPr/>
          </p:nvSpPr>
          <p:spPr bwMode="auto">
            <a:xfrm>
              <a:off x="1822384" y="3074072"/>
              <a:ext cx="2281204" cy="272109"/>
            </a:xfrm>
            <a:custGeom>
              <a:avLst/>
              <a:gdLst>
                <a:gd name="T0" fmla="*/ 0 w 178"/>
                <a:gd name="T1" fmla="*/ 0 h 15"/>
                <a:gd name="T2" fmla="*/ 398275 w 178"/>
                <a:gd name="T3" fmla="*/ 0 h 15"/>
                <a:gd name="T4" fmla="*/ 787699 w 178"/>
                <a:gd name="T5" fmla="*/ 34150 h 15"/>
                <a:gd name="T6" fmla="*/ 1177123 w 178"/>
                <a:gd name="T7" fmla="*/ 34150 h 15"/>
                <a:gd name="T8" fmla="*/ 1575398 w 178"/>
                <a:gd name="T9" fmla="*/ 170751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8"/>
                <a:gd name="T16" fmla="*/ 0 h 15"/>
                <a:gd name="T17" fmla="*/ 178 w 178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8" h="15">
                  <a:moveTo>
                    <a:pt x="0" y="0"/>
                  </a:moveTo>
                  <a:lnTo>
                    <a:pt x="45" y="0"/>
                  </a:lnTo>
                  <a:lnTo>
                    <a:pt x="89" y="3"/>
                  </a:lnTo>
                  <a:lnTo>
                    <a:pt x="133" y="3"/>
                  </a:lnTo>
                  <a:lnTo>
                    <a:pt x="178" y="15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1" name="Freeform 53"/>
            <p:cNvSpPr>
              <a:spLocks/>
            </p:cNvSpPr>
            <p:nvPr/>
          </p:nvSpPr>
          <p:spPr bwMode="auto">
            <a:xfrm>
              <a:off x="1782889" y="3093193"/>
              <a:ext cx="77795" cy="107372"/>
            </a:xfrm>
            <a:custGeom>
              <a:avLst/>
              <a:gdLst>
                <a:gd name="T0" fmla="*/ 26863 w 36"/>
                <a:gd name="T1" fmla="*/ 0 h 36"/>
                <a:gd name="T2" fmla="*/ 53725 w 36"/>
                <a:gd name="T3" fmla="*/ 33689 h 36"/>
                <a:gd name="T4" fmla="*/ 26863 w 36"/>
                <a:gd name="T5" fmla="*/ 67377 h 36"/>
                <a:gd name="T6" fmla="*/ 0 w 36"/>
                <a:gd name="T7" fmla="*/ 33689 h 36"/>
                <a:gd name="T8" fmla="*/ 26863 w 3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18" y="0"/>
                  </a:moveTo>
                  <a:lnTo>
                    <a:pt x="36" y="18"/>
                  </a:lnTo>
                  <a:lnTo>
                    <a:pt x="18" y="36"/>
                  </a:lnTo>
                  <a:lnTo>
                    <a:pt x="0" y="1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2" name="Freeform 54"/>
            <p:cNvSpPr>
              <a:spLocks/>
            </p:cNvSpPr>
            <p:nvPr/>
          </p:nvSpPr>
          <p:spPr bwMode="auto">
            <a:xfrm>
              <a:off x="2360968" y="3035828"/>
              <a:ext cx="76599" cy="110314"/>
            </a:xfrm>
            <a:custGeom>
              <a:avLst/>
              <a:gdLst>
                <a:gd name="T0" fmla="*/ 26450 w 36"/>
                <a:gd name="T1" fmla="*/ 0 h 36"/>
                <a:gd name="T2" fmla="*/ 52899 w 36"/>
                <a:gd name="T3" fmla="*/ 34612 h 36"/>
                <a:gd name="T4" fmla="*/ 26450 w 36"/>
                <a:gd name="T5" fmla="*/ 69223 h 36"/>
                <a:gd name="T6" fmla="*/ 0 w 36"/>
                <a:gd name="T7" fmla="*/ 34612 h 36"/>
                <a:gd name="T8" fmla="*/ 26450 w 3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18" y="0"/>
                  </a:moveTo>
                  <a:lnTo>
                    <a:pt x="36" y="18"/>
                  </a:lnTo>
                  <a:lnTo>
                    <a:pt x="18" y="36"/>
                  </a:lnTo>
                  <a:lnTo>
                    <a:pt x="0" y="1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3" name="Freeform 55"/>
            <p:cNvSpPr>
              <a:spLocks/>
            </p:cNvSpPr>
            <p:nvPr/>
          </p:nvSpPr>
          <p:spPr bwMode="auto">
            <a:xfrm>
              <a:off x="2924687" y="3074072"/>
              <a:ext cx="76599" cy="108843"/>
            </a:xfrm>
            <a:custGeom>
              <a:avLst/>
              <a:gdLst>
                <a:gd name="T0" fmla="*/ 26450 w 36"/>
                <a:gd name="T1" fmla="*/ 0 h 36"/>
                <a:gd name="T2" fmla="*/ 52899 w 36"/>
                <a:gd name="T3" fmla="*/ 34150 h 36"/>
                <a:gd name="T4" fmla="*/ 26450 w 36"/>
                <a:gd name="T5" fmla="*/ 68300 h 36"/>
                <a:gd name="T6" fmla="*/ 0 w 36"/>
                <a:gd name="T7" fmla="*/ 34150 h 36"/>
                <a:gd name="T8" fmla="*/ 26450 w 3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18" y="0"/>
                  </a:moveTo>
                  <a:lnTo>
                    <a:pt x="36" y="18"/>
                  </a:lnTo>
                  <a:lnTo>
                    <a:pt x="18" y="36"/>
                  </a:lnTo>
                  <a:lnTo>
                    <a:pt x="0" y="1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80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4" name="Freeform 56"/>
            <p:cNvSpPr>
              <a:spLocks/>
            </p:cNvSpPr>
            <p:nvPr/>
          </p:nvSpPr>
          <p:spPr bwMode="auto">
            <a:xfrm>
              <a:off x="3487209" y="3400601"/>
              <a:ext cx="77795" cy="108843"/>
            </a:xfrm>
            <a:custGeom>
              <a:avLst/>
              <a:gdLst>
                <a:gd name="T0" fmla="*/ 26863 w 36"/>
                <a:gd name="T1" fmla="*/ 0 h 36"/>
                <a:gd name="T2" fmla="*/ 53725 w 36"/>
                <a:gd name="T3" fmla="*/ 34150 h 36"/>
                <a:gd name="T4" fmla="*/ 26863 w 36"/>
                <a:gd name="T5" fmla="*/ 68300 h 36"/>
                <a:gd name="T6" fmla="*/ 0 w 36"/>
                <a:gd name="T7" fmla="*/ 34150 h 36"/>
                <a:gd name="T8" fmla="*/ 26863 w 3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18" y="0"/>
                  </a:moveTo>
                  <a:lnTo>
                    <a:pt x="36" y="18"/>
                  </a:lnTo>
                  <a:lnTo>
                    <a:pt x="18" y="36"/>
                  </a:lnTo>
                  <a:lnTo>
                    <a:pt x="0" y="1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5" name="Freeform 57"/>
            <p:cNvSpPr>
              <a:spLocks/>
            </p:cNvSpPr>
            <p:nvPr/>
          </p:nvSpPr>
          <p:spPr bwMode="auto">
            <a:xfrm>
              <a:off x="4065288" y="3927168"/>
              <a:ext cx="76599" cy="107374"/>
            </a:xfrm>
            <a:custGeom>
              <a:avLst/>
              <a:gdLst>
                <a:gd name="T0" fmla="*/ 26450 w 36"/>
                <a:gd name="T1" fmla="*/ 0 h 36"/>
                <a:gd name="T2" fmla="*/ 52899 w 36"/>
                <a:gd name="T3" fmla="*/ 33689 h 36"/>
                <a:gd name="T4" fmla="*/ 26450 w 36"/>
                <a:gd name="T5" fmla="*/ 67378 h 36"/>
                <a:gd name="T6" fmla="*/ 0 w 36"/>
                <a:gd name="T7" fmla="*/ 33689 h 36"/>
                <a:gd name="T8" fmla="*/ 26450 w 36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18" y="0"/>
                  </a:moveTo>
                  <a:lnTo>
                    <a:pt x="36" y="18"/>
                  </a:lnTo>
                  <a:lnTo>
                    <a:pt x="18" y="36"/>
                  </a:lnTo>
                  <a:lnTo>
                    <a:pt x="0" y="1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6" name="Rectangle 58"/>
            <p:cNvSpPr>
              <a:spLocks noChangeArrowheads="1"/>
            </p:cNvSpPr>
            <p:nvPr/>
          </p:nvSpPr>
          <p:spPr bwMode="auto">
            <a:xfrm>
              <a:off x="1782889" y="3018179"/>
              <a:ext cx="64631" cy="9266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>
                <a:cs typeface="Arial" charset="0"/>
              </a:endParaRPr>
            </a:p>
          </p:txBody>
        </p:sp>
        <p:sp>
          <p:nvSpPr>
            <p:cNvPr id="27" name="Rectangle 59"/>
            <p:cNvSpPr>
              <a:spLocks noChangeArrowheads="1"/>
            </p:cNvSpPr>
            <p:nvPr/>
          </p:nvSpPr>
          <p:spPr bwMode="auto">
            <a:xfrm>
              <a:off x="2360968" y="2994645"/>
              <a:ext cx="64631" cy="9266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>
                <a:cs typeface="Arial" charset="0"/>
              </a:endParaRPr>
            </a:p>
          </p:txBody>
        </p:sp>
        <p:sp>
          <p:nvSpPr>
            <p:cNvPr id="28" name="Rectangle 60"/>
            <p:cNvSpPr>
              <a:spLocks noChangeArrowheads="1"/>
            </p:cNvSpPr>
            <p:nvPr/>
          </p:nvSpPr>
          <p:spPr bwMode="auto">
            <a:xfrm>
              <a:off x="2924687" y="3074072"/>
              <a:ext cx="64631" cy="8972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>
                <a:cs typeface="Arial" charset="0"/>
              </a:endParaRPr>
            </a:p>
          </p:txBody>
        </p:sp>
        <p:sp>
          <p:nvSpPr>
            <p:cNvPr id="29" name="Rectangle 61"/>
            <p:cNvSpPr>
              <a:spLocks noChangeArrowheads="1"/>
            </p:cNvSpPr>
            <p:nvPr/>
          </p:nvSpPr>
          <p:spPr bwMode="auto">
            <a:xfrm>
              <a:off x="3487209" y="3074072"/>
              <a:ext cx="64631" cy="8972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>
                <a:cs typeface="Arial" charset="0"/>
              </a:endParaRPr>
            </a:p>
          </p:txBody>
        </p:sp>
        <p:sp>
          <p:nvSpPr>
            <p:cNvPr id="30" name="Rectangle 62"/>
            <p:cNvSpPr>
              <a:spLocks noChangeArrowheads="1"/>
            </p:cNvSpPr>
            <p:nvPr/>
          </p:nvSpPr>
          <p:spPr bwMode="auto">
            <a:xfrm>
              <a:off x="4065288" y="3291758"/>
              <a:ext cx="64631" cy="8972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>
                <a:cs typeface="Arial" charset="0"/>
              </a:endParaRPr>
            </a:p>
          </p:txBody>
        </p:sp>
        <p:sp>
          <p:nvSpPr>
            <p:cNvPr id="31" name="Rectangle 63"/>
            <p:cNvSpPr>
              <a:spLocks noChangeArrowheads="1"/>
            </p:cNvSpPr>
            <p:nvPr/>
          </p:nvSpPr>
          <p:spPr bwMode="auto">
            <a:xfrm>
              <a:off x="1300556" y="4762615"/>
              <a:ext cx="103411" cy="212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cs typeface="Arial" charset="0"/>
                </a:rPr>
                <a:t>0</a:t>
              </a:r>
            </a:p>
          </p:txBody>
        </p:sp>
        <p:sp>
          <p:nvSpPr>
            <p:cNvPr id="32" name="Rectangle 64"/>
            <p:cNvSpPr>
              <a:spLocks noChangeArrowheads="1"/>
            </p:cNvSpPr>
            <p:nvPr/>
          </p:nvSpPr>
          <p:spPr bwMode="auto">
            <a:xfrm>
              <a:off x="1210625" y="4398537"/>
              <a:ext cx="206821" cy="212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cs typeface="Arial" charset="0"/>
                </a:rPr>
                <a:t>20</a:t>
              </a:r>
            </a:p>
          </p:txBody>
        </p:sp>
        <p:sp>
          <p:nvSpPr>
            <p:cNvPr id="33" name="Rectangle 65"/>
            <p:cNvSpPr>
              <a:spLocks noChangeArrowheads="1"/>
            </p:cNvSpPr>
            <p:nvPr/>
          </p:nvSpPr>
          <p:spPr bwMode="auto">
            <a:xfrm>
              <a:off x="1210793" y="4034541"/>
              <a:ext cx="206821" cy="212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cs typeface="Arial" charset="0"/>
                </a:rPr>
                <a:t>40</a:t>
              </a:r>
            </a:p>
          </p:txBody>
        </p:sp>
        <p:sp>
          <p:nvSpPr>
            <p:cNvPr id="34" name="Rectangle 66"/>
            <p:cNvSpPr>
              <a:spLocks noChangeArrowheads="1"/>
            </p:cNvSpPr>
            <p:nvPr/>
          </p:nvSpPr>
          <p:spPr bwMode="auto">
            <a:xfrm>
              <a:off x="1210793" y="3674181"/>
              <a:ext cx="206821" cy="212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cs typeface="Arial" charset="0"/>
                </a:rPr>
                <a:t>60</a:t>
              </a:r>
            </a:p>
          </p:txBody>
        </p:sp>
        <p:sp>
          <p:nvSpPr>
            <p:cNvPr id="35" name="Rectangle 67"/>
            <p:cNvSpPr>
              <a:spLocks noChangeArrowheads="1"/>
            </p:cNvSpPr>
            <p:nvPr/>
          </p:nvSpPr>
          <p:spPr bwMode="auto">
            <a:xfrm>
              <a:off x="1210793" y="3291758"/>
              <a:ext cx="206821" cy="212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cs typeface="Arial" charset="0"/>
                </a:rPr>
                <a:t>80</a:t>
              </a:r>
            </a:p>
          </p:txBody>
        </p:sp>
        <p:sp>
          <p:nvSpPr>
            <p:cNvPr id="36" name="Rectangle 68"/>
            <p:cNvSpPr>
              <a:spLocks noChangeArrowheads="1"/>
            </p:cNvSpPr>
            <p:nvPr/>
          </p:nvSpPr>
          <p:spPr bwMode="auto">
            <a:xfrm>
              <a:off x="1120964" y="2928276"/>
              <a:ext cx="310232" cy="212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cs typeface="Arial" charset="0"/>
                </a:rPr>
                <a:t>100</a:t>
              </a:r>
            </a:p>
          </p:txBody>
        </p:sp>
        <p:sp>
          <p:nvSpPr>
            <p:cNvPr id="37" name="Rectangle 69"/>
            <p:cNvSpPr>
              <a:spLocks noChangeArrowheads="1"/>
            </p:cNvSpPr>
            <p:nvPr/>
          </p:nvSpPr>
          <p:spPr bwMode="auto">
            <a:xfrm>
              <a:off x="1120964" y="2566405"/>
              <a:ext cx="310232" cy="212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cs typeface="Arial" charset="0"/>
                </a:rPr>
                <a:t>120</a:t>
              </a:r>
            </a:p>
          </p:txBody>
        </p:sp>
        <p:sp>
          <p:nvSpPr>
            <p:cNvPr id="38" name="Rectangle 70"/>
            <p:cNvSpPr>
              <a:spLocks noChangeArrowheads="1"/>
            </p:cNvSpPr>
            <p:nvPr/>
          </p:nvSpPr>
          <p:spPr bwMode="auto">
            <a:xfrm>
              <a:off x="1486509" y="4962856"/>
              <a:ext cx="2722369" cy="212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cs typeface="Arial" charset="0"/>
                </a:rPr>
                <a:t>0</a:t>
              </a:r>
              <a:r>
                <a:rPr lang="en-US" sz="2000">
                  <a:cs typeface="Arial" charset="0"/>
                </a:rPr>
                <a:t>      </a:t>
              </a:r>
              <a:r>
                <a:rPr lang="en-US" sz="2000" b="1">
                  <a:cs typeface="Arial" charset="0"/>
                </a:rPr>
                <a:t>12      24     36     48     60    </a:t>
              </a:r>
            </a:p>
          </p:txBody>
        </p:sp>
        <p:sp>
          <p:nvSpPr>
            <p:cNvPr id="39" name="Rectangle 71"/>
            <p:cNvSpPr>
              <a:spLocks noChangeArrowheads="1"/>
            </p:cNvSpPr>
            <p:nvPr/>
          </p:nvSpPr>
          <p:spPr bwMode="auto">
            <a:xfrm>
              <a:off x="2026779" y="5271584"/>
              <a:ext cx="1806779" cy="212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cs typeface="Arial" charset="0"/>
                </a:rPr>
                <a:t>Hours post Infection</a:t>
              </a:r>
            </a:p>
          </p:txBody>
        </p:sp>
        <p:sp>
          <p:nvSpPr>
            <p:cNvPr id="40" name="Rectangle 72"/>
            <p:cNvSpPr>
              <a:spLocks noChangeArrowheads="1"/>
            </p:cNvSpPr>
            <p:nvPr/>
          </p:nvSpPr>
          <p:spPr bwMode="auto">
            <a:xfrm rot="16200000">
              <a:off x="293331" y="3706229"/>
              <a:ext cx="1312711" cy="223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cs typeface="Arial" charset="0"/>
                </a:rPr>
                <a:t>Percent Viable  </a:t>
              </a:r>
            </a:p>
          </p:txBody>
        </p:sp>
        <p:sp>
          <p:nvSpPr>
            <p:cNvPr id="41" name="Rectangle 73"/>
            <p:cNvSpPr>
              <a:spLocks noChangeArrowheads="1"/>
            </p:cNvSpPr>
            <p:nvPr/>
          </p:nvSpPr>
          <p:spPr bwMode="auto">
            <a:xfrm>
              <a:off x="4187862" y="3864588"/>
              <a:ext cx="899323" cy="212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cs typeface="Arial" charset="0"/>
                </a:rPr>
                <a:t>WT Casp8</a:t>
              </a:r>
            </a:p>
          </p:txBody>
        </p:sp>
        <p:sp>
          <p:nvSpPr>
            <p:cNvPr id="42" name="Rectangle 74"/>
            <p:cNvSpPr>
              <a:spLocks noChangeArrowheads="1"/>
            </p:cNvSpPr>
            <p:nvPr/>
          </p:nvSpPr>
          <p:spPr bwMode="auto">
            <a:xfrm>
              <a:off x="4187862" y="3135784"/>
              <a:ext cx="930695" cy="212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1">
                  <a:cs typeface="Arial" charset="0"/>
                </a:rPr>
                <a:t>Casp 8 RN</a:t>
              </a:r>
            </a:p>
          </p:txBody>
        </p:sp>
      </p:grpSp>
      <p:grpSp>
        <p:nvGrpSpPr>
          <p:cNvPr id="43" name="Group 34"/>
          <p:cNvGrpSpPr>
            <a:grpSpLocks/>
          </p:cNvGrpSpPr>
          <p:nvPr/>
        </p:nvGrpSpPr>
        <p:grpSpPr bwMode="auto">
          <a:xfrm>
            <a:off x="7094746" y="2658524"/>
            <a:ext cx="1893052" cy="2725961"/>
            <a:chOff x="1128705" y="2693250"/>
            <a:chExt cx="1307341" cy="1710565"/>
          </a:xfrm>
        </p:grpSpPr>
        <p:pic>
          <p:nvPicPr>
            <p:cNvPr id="45" name="Picture 7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28705" y="3895507"/>
              <a:ext cx="1162593" cy="5083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grpSp>
          <p:nvGrpSpPr>
            <p:cNvPr id="46" name="Group 33"/>
            <p:cNvGrpSpPr>
              <a:grpSpLocks/>
            </p:cNvGrpSpPr>
            <p:nvPr/>
          </p:nvGrpSpPr>
          <p:grpSpPr bwMode="auto">
            <a:xfrm>
              <a:off x="1239880" y="2693250"/>
              <a:ext cx="1196166" cy="1563464"/>
              <a:chOff x="1239880" y="2693250"/>
              <a:chExt cx="1196166" cy="1563464"/>
            </a:xfrm>
          </p:grpSpPr>
          <p:sp>
            <p:nvSpPr>
              <p:cNvPr id="47" name="Text Box 77"/>
              <p:cNvSpPr txBox="1">
                <a:spLocks noChangeArrowheads="1"/>
              </p:cNvSpPr>
              <p:nvPr/>
            </p:nvSpPr>
            <p:spPr bwMode="auto">
              <a:xfrm rot="-3570519">
                <a:off x="1158264" y="3590509"/>
                <a:ext cx="437972" cy="2747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cs typeface="Arial" charset="0"/>
                  </a:rPr>
                  <a:t>I9.2</a:t>
                </a:r>
              </a:p>
            </p:txBody>
          </p:sp>
          <p:sp>
            <p:nvSpPr>
              <p:cNvPr id="48" name="Text Box 78"/>
              <p:cNvSpPr txBox="1">
                <a:spLocks noChangeArrowheads="1"/>
              </p:cNvSpPr>
              <p:nvPr/>
            </p:nvSpPr>
            <p:spPr bwMode="auto">
              <a:xfrm rot="18029481">
                <a:off x="1633153" y="3453820"/>
                <a:ext cx="1328788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200" b="1" dirty="0">
                    <a:cs typeface="Arial" charset="0"/>
                  </a:rPr>
                  <a:t>I9.2 </a:t>
                </a:r>
                <a:r>
                  <a:rPr lang="en-US" sz="1200" b="1" dirty="0" err="1">
                    <a:cs typeface="Arial" charset="0"/>
                  </a:rPr>
                  <a:t>Casp</a:t>
                </a:r>
                <a:r>
                  <a:rPr lang="en-US" sz="1200" b="1" dirty="0">
                    <a:cs typeface="Arial" charset="0"/>
                  </a:rPr>
                  <a:t> 8 RN</a:t>
                </a:r>
              </a:p>
            </p:txBody>
          </p:sp>
          <p:sp>
            <p:nvSpPr>
              <p:cNvPr id="49" name="Text Box 79"/>
              <p:cNvSpPr txBox="1">
                <a:spLocks noChangeArrowheads="1"/>
              </p:cNvSpPr>
              <p:nvPr/>
            </p:nvSpPr>
            <p:spPr bwMode="auto">
              <a:xfrm rot="-3570519">
                <a:off x="1288654" y="3215593"/>
                <a:ext cx="132168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 b="1">
                    <a:cs typeface="Arial" charset="0"/>
                  </a:rPr>
                  <a:t>I9.2 WT Casp 8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476988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4" name="Text Box 192"/>
          <p:cNvSpPr txBox="1">
            <a:spLocks noChangeArrowheads="1"/>
          </p:cNvSpPr>
          <p:nvPr/>
        </p:nvSpPr>
        <p:spPr bwMode="auto">
          <a:xfrm>
            <a:off x="395288" y="384175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Casp8p41 Induces Apoptosis</a:t>
            </a:r>
          </a:p>
        </p:txBody>
      </p:sp>
      <p:sp>
        <p:nvSpPr>
          <p:cNvPr id="15363" name="Text Box 203"/>
          <p:cNvSpPr txBox="1">
            <a:spLocks noChangeArrowheads="1"/>
          </p:cNvSpPr>
          <p:nvPr/>
        </p:nvSpPr>
        <p:spPr bwMode="auto">
          <a:xfrm>
            <a:off x="1714500" y="2100263"/>
            <a:ext cx="809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/>
              <a:t>GFP</a:t>
            </a:r>
          </a:p>
        </p:txBody>
      </p:sp>
      <p:sp>
        <p:nvSpPr>
          <p:cNvPr id="15364" name="Text Box 204"/>
          <p:cNvSpPr txBox="1">
            <a:spLocks noChangeArrowheads="1"/>
          </p:cNvSpPr>
          <p:nvPr/>
        </p:nvSpPr>
        <p:spPr bwMode="auto">
          <a:xfrm>
            <a:off x="239713" y="3224213"/>
            <a:ext cx="2284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/>
              <a:t>GFP casp8p41</a:t>
            </a:r>
          </a:p>
        </p:txBody>
      </p:sp>
      <p:sp>
        <p:nvSpPr>
          <p:cNvPr id="15365" name="Text Box 205"/>
          <p:cNvSpPr txBox="1">
            <a:spLocks noChangeArrowheads="1"/>
          </p:cNvSpPr>
          <p:nvPr/>
        </p:nvSpPr>
        <p:spPr bwMode="auto">
          <a:xfrm>
            <a:off x="1730375" y="4348163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/>
              <a:t>CPT</a:t>
            </a:r>
          </a:p>
        </p:txBody>
      </p:sp>
      <p:grpSp>
        <p:nvGrpSpPr>
          <p:cNvPr id="15366" name="Group 206"/>
          <p:cNvGrpSpPr>
            <a:grpSpLocks/>
          </p:cNvGrpSpPr>
          <p:nvPr/>
        </p:nvGrpSpPr>
        <p:grpSpPr bwMode="auto">
          <a:xfrm>
            <a:off x="2554288" y="1839913"/>
            <a:ext cx="5029200" cy="4422775"/>
            <a:chOff x="580" y="3067"/>
            <a:chExt cx="3599" cy="3058"/>
          </a:xfrm>
        </p:grpSpPr>
        <p:pic>
          <p:nvPicPr>
            <p:cNvPr id="15373" name="Picture 207"/>
            <p:cNvPicPr>
              <a:picLocks noChangeAspect="1" noChangeArrowheads="1"/>
            </p:cNvPicPr>
            <p:nvPr/>
          </p:nvPicPr>
          <p:blipFill>
            <a:blip r:embed="rId2">
              <a:lum bright="12000" contrast="3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6335" t="7797" r="10916" b="57895"/>
            <a:stretch>
              <a:fillRect/>
            </a:stretch>
          </p:blipFill>
          <p:spPr bwMode="auto">
            <a:xfrm>
              <a:off x="580" y="3069"/>
              <a:ext cx="813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74" name="Picture 208"/>
            <p:cNvPicPr>
              <a:picLocks noChangeAspect="1" noChangeArrowheads="1"/>
            </p:cNvPicPr>
            <p:nvPr/>
          </p:nvPicPr>
          <p:blipFill>
            <a:blip r:embed="rId2">
              <a:lum bright="12000" contrast="24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6140" t="57895" r="11111" b="7797"/>
            <a:stretch>
              <a:fillRect/>
            </a:stretch>
          </p:blipFill>
          <p:spPr bwMode="auto">
            <a:xfrm>
              <a:off x="3364" y="3069"/>
              <a:ext cx="813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75" name="Picture 209"/>
            <p:cNvPicPr>
              <a:picLocks noChangeAspect="1" noChangeArrowheads="1"/>
            </p:cNvPicPr>
            <p:nvPr/>
          </p:nvPicPr>
          <p:blipFill>
            <a:blip r:embed="rId2">
              <a:lum bright="12000" contrast="12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238" t="57797" r="61014" b="7797"/>
            <a:stretch>
              <a:fillRect/>
            </a:stretch>
          </p:blipFill>
          <p:spPr bwMode="auto">
            <a:xfrm>
              <a:off x="2429" y="3067"/>
              <a:ext cx="813" cy="7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76" name="Picture 2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357" t="9357" r="57895" b="56335"/>
            <a:stretch>
              <a:fillRect/>
            </a:stretch>
          </p:blipFill>
          <p:spPr bwMode="auto">
            <a:xfrm>
              <a:off x="1509" y="3069"/>
              <a:ext cx="813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77" name="Picture 211"/>
            <p:cNvPicPr>
              <a:picLocks noChangeAspect="1" noChangeArrowheads="1"/>
            </p:cNvPicPr>
            <p:nvPr/>
          </p:nvPicPr>
          <p:blipFill>
            <a:blip r:embed="rId3">
              <a:lum bright="18000" contrast="12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9902" t="64133" r="17349" b="1559"/>
            <a:stretch>
              <a:fillRect/>
            </a:stretch>
          </p:blipFill>
          <p:spPr bwMode="auto">
            <a:xfrm>
              <a:off x="3364" y="3869"/>
              <a:ext cx="813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78" name="Picture 212"/>
            <p:cNvPicPr>
              <a:picLocks noChangeAspect="1" noChangeArrowheads="1"/>
            </p:cNvPicPr>
            <p:nvPr/>
          </p:nvPicPr>
          <p:blipFill>
            <a:blip r:embed="rId3">
              <a:lum bright="18000" contrast="24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9902" t="14035" r="17349" b="51657"/>
            <a:stretch>
              <a:fillRect/>
            </a:stretch>
          </p:blipFill>
          <p:spPr bwMode="auto">
            <a:xfrm>
              <a:off x="580" y="3869"/>
              <a:ext cx="813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79" name="Picture 2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64035" r="67252" b="1657"/>
            <a:stretch>
              <a:fillRect/>
            </a:stretch>
          </p:blipFill>
          <p:spPr bwMode="auto">
            <a:xfrm>
              <a:off x="2429" y="3869"/>
              <a:ext cx="813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80" name="Picture 214"/>
            <p:cNvPicPr>
              <a:picLocks noChangeAspect="1" noChangeArrowheads="1"/>
            </p:cNvPicPr>
            <p:nvPr/>
          </p:nvPicPr>
          <p:blipFill>
            <a:blip r:embed="rId3">
              <a:lum bright="12000" contrast="12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4133" r="67252" b="51559"/>
            <a:stretch>
              <a:fillRect/>
            </a:stretch>
          </p:blipFill>
          <p:spPr bwMode="auto">
            <a:xfrm>
              <a:off x="1509" y="3869"/>
              <a:ext cx="813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81" name="Picture 215"/>
            <p:cNvPicPr>
              <a:picLocks noChangeAspect="1" noChangeArrowheads="1"/>
            </p:cNvPicPr>
            <p:nvPr/>
          </p:nvPicPr>
          <p:blipFill>
            <a:blip r:embed="rId4">
              <a:lum bright="-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7700" t="56335" r="9552" b="9357"/>
            <a:stretch>
              <a:fillRect/>
            </a:stretch>
          </p:blipFill>
          <p:spPr bwMode="auto">
            <a:xfrm>
              <a:off x="3364" y="4637"/>
              <a:ext cx="813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82" name="Picture 21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797" t="6238" r="59454" b="59454"/>
            <a:stretch>
              <a:fillRect/>
            </a:stretch>
          </p:blipFill>
          <p:spPr bwMode="auto">
            <a:xfrm>
              <a:off x="1491" y="4637"/>
              <a:ext cx="813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83" name="Picture 217"/>
            <p:cNvPicPr>
              <a:picLocks noChangeAspect="1" noChangeArrowheads="1"/>
            </p:cNvPicPr>
            <p:nvPr/>
          </p:nvPicPr>
          <p:blipFill>
            <a:blip r:embed="rId4">
              <a:lum bright="-12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797" t="56238" r="59454" b="9454"/>
            <a:stretch>
              <a:fillRect/>
            </a:stretch>
          </p:blipFill>
          <p:spPr bwMode="auto">
            <a:xfrm>
              <a:off x="2429" y="4637"/>
              <a:ext cx="813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84" name="Picture 218"/>
            <p:cNvPicPr>
              <a:picLocks noChangeAspect="1" noChangeArrowheads="1"/>
            </p:cNvPicPr>
            <p:nvPr/>
          </p:nvPicPr>
          <p:blipFill>
            <a:blip r:embed="rId4">
              <a:lum bright="-18000" contrast="12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7154" t="9357" b="56335"/>
            <a:stretch>
              <a:fillRect/>
            </a:stretch>
          </p:blipFill>
          <p:spPr bwMode="auto">
            <a:xfrm>
              <a:off x="580" y="4637"/>
              <a:ext cx="815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85" name="Picture 219"/>
            <p:cNvPicPr>
              <a:picLocks noChangeAspect="1" noChangeArrowheads="1"/>
            </p:cNvPicPr>
            <p:nvPr/>
          </p:nvPicPr>
          <p:blipFill>
            <a:blip r:embed="rId5">
              <a:lum bright="18000" contrast="3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0098" b="65692"/>
            <a:stretch>
              <a:fillRect/>
            </a:stretch>
          </p:blipFill>
          <p:spPr bwMode="auto">
            <a:xfrm>
              <a:off x="1512" y="5405"/>
              <a:ext cx="810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86" name="Picture 220"/>
            <p:cNvPicPr>
              <a:picLocks noChangeAspect="1" noChangeArrowheads="1"/>
            </p:cNvPicPr>
            <p:nvPr/>
          </p:nvPicPr>
          <p:blipFill>
            <a:blip r:embed="rId5">
              <a:lum bright="12000" contrast="18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154" t="50000" r="50098" b="15692"/>
            <a:stretch>
              <a:fillRect/>
            </a:stretch>
          </p:blipFill>
          <p:spPr bwMode="auto">
            <a:xfrm>
              <a:off x="2432" y="5405"/>
              <a:ext cx="810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87" name="Picture 221"/>
            <p:cNvPicPr>
              <a:picLocks noChangeAspect="1" noChangeArrowheads="1"/>
            </p:cNvPicPr>
            <p:nvPr/>
          </p:nvPicPr>
          <p:blipFill>
            <a:blip r:embed="rId5">
              <a:lum bright="12000" contrast="18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7056" t="50000" b="15692"/>
            <a:stretch>
              <a:fillRect/>
            </a:stretch>
          </p:blipFill>
          <p:spPr bwMode="auto">
            <a:xfrm>
              <a:off x="3364" y="5405"/>
              <a:ext cx="815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88" name="Picture 22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7056" b="65692"/>
            <a:stretch>
              <a:fillRect/>
            </a:stretch>
          </p:blipFill>
          <p:spPr bwMode="auto">
            <a:xfrm>
              <a:off x="580" y="5405"/>
              <a:ext cx="815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367" name="Text Box 223"/>
          <p:cNvSpPr txBox="1">
            <a:spLocks noChangeArrowheads="1"/>
          </p:cNvSpPr>
          <p:nvPr/>
        </p:nvSpPr>
        <p:spPr bwMode="auto">
          <a:xfrm>
            <a:off x="1304925" y="5472113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/>
              <a:t>DNaseI</a:t>
            </a:r>
          </a:p>
        </p:txBody>
      </p:sp>
      <p:sp>
        <p:nvSpPr>
          <p:cNvPr id="15368" name="Text Box 224"/>
          <p:cNvSpPr txBox="1">
            <a:spLocks noChangeArrowheads="1"/>
          </p:cNvSpPr>
          <p:nvPr/>
        </p:nvSpPr>
        <p:spPr bwMode="auto">
          <a:xfrm>
            <a:off x="2767013" y="1344613"/>
            <a:ext cx="809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/>
              <a:t>GFP</a:t>
            </a:r>
          </a:p>
        </p:txBody>
      </p:sp>
      <p:sp>
        <p:nvSpPr>
          <p:cNvPr id="15369" name="Text Box 225"/>
          <p:cNvSpPr txBox="1">
            <a:spLocks noChangeArrowheads="1"/>
          </p:cNvSpPr>
          <p:nvPr/>
        </p:nvSpPr>
        <p:spPr bwMode="auto">
          <a:xfrm>
            <a:off x="3859213" y="1344613"/>
            <a:ext cx="1200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/>
              <a:t>TUNEL</a:t>
            </a:r>
          </a:p>
        </p:txBody>
      </p:sp>
      <p:sp>
        <p:nvSpPr>
          <p:cNvPr id="15370" name="Text Box 226"/>
          <p:cNvSpPr txBox="1">
            <a:spLocks noChangeArrowheads="1"/>
          </p:cNvSpPr>
          <p:nvPr/>
        </p:nvSpPr>
        <p:spPr bwMode="auto">
          <a:xfrm>
            <a:off x="5280025" y="1344613"/>
            <a:ext cx="912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/>
              <a:t>DAPI</a:t>
            </a:r>
          </a:p>
        </p:txBody>
      </p:sp>
      <p:sp>
        <p:nvSpPr>
          <p:cNvPr id="15371" name="Text Box 227"/>
          <p:cNvSpPr txBox="1">
            <a:spLocks noChangeArrowheads="1"/>
          </p:cNvSpPr>
          <p:nvPr/>
        </p:nvSpPr>
        <p:spPr bwMode="auto">
          <a:xfrm>
            <a:off x="6346825" y="1344613"/>
            <a:ext cx="1303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/>
              <a:t>Overlay</a:t>
            </a:r>
          </a:p>
        </p:txBody>
      </p:sp>
      <p:sp>
        <p:nvSpPr>
          <p:cNvPr id="15372" name="Text Box 228"/>
          <p:cNvSpPr txBox="1">
            <a:spLocks noChangeArrowheads="1"/>
          </p:cNvSpPr>
          <p:nvPr/>
        </p:nvSpPr>
        <p:spPr bwMode="auto">
          <a:xfrm>
            <a:off x="6805613" y="6372225"/>
            <a:ext cx="174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/>
              <a:t>HeLa Cells</a:t>
            </a:r>
          </a:p>
        </p:txBody>
      </p:sp>
    </p:spTree>
    <p:extLst>
      <p:ext uri="{BB962C8B-B14F-4D97-AF65-F5344CB8AC3E}">
        <p14:creationId xmlns:p14="http://schemas.microsoft.com/office/powerpoint/2010/main" xmlns="" val="347167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9" name="Text Box 3"/>
          <p:cNvSpPr txBox="1">
            <a:spLocks noChangeArrowheads="1"/>
          </p:cNvSpPr>
          <p:nvPr/>
        </p:nvSpPr>
        <p:spPr bwMode="auto">
          <a:xfrm>
            <a:off x="-375055" y="0"/>
            <a:ext cx="9144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Caspase8p41 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colocalizes 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with mitochondria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85800" y="2485600"/>
            <a:ext cx="3130145" cy="3686600"/>
            <a:chOff x="685800" y="1799800"/>
            <a:chExt cx="3130145" cy="3686600"/>
          </a:xfrm>
        </p:grpSpPr>
        <p:pic>
          <p:nvPicPr>
            <p:cNvPr id="266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2162176"/>
              <a:ext cx="2957512" cy="29575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628" name="Text Box 4"/>
            <p:cNvSpPr txBox="1">
              <a:spLocks noChangeArrowheads="1"/>
            </p:cNvSpPr>
            <p:nvPr/>
          </p:nvSpPr>
          <p:spPr bwMode="auto">
            <a:xfrm>
              <a:off x="782114" y="1799800"/>
              <a:ext cx="13144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 b="0" dirty="0" err="1">
                  <a:solidFill>
                    <a:srgbClr val="FFFF00"/>
                  </a:solidFill>
                </a:rPr>
                <a:t>Mitotracker</a:t>
              </a:r>
              <a:endParaRPr lang="en-US" altLang="en-US" sz="1800" b="0" dirty="0">
                <a:solidFill>
                  <a:srgbClr val="FFFF00"/>
                </a:solidFill>
              </a:endParaRPr>
            </a:p>
          </p:txBody>
        </p:sp>
        <p:sp>
          <p:nvSpPr>
            <p:cNvPr id="26629" name="Text Box 5"/>
            <p:cNvSpPr txBox="1">
              <a:spLocks noChangeArrowheads="1"/>
            </p:cNvSpPr>
            <p:nvPr/>
          </p:nvSpPr>
          <p:spPr bwMode="auto">
            <a:xfrm>
              <a:off x="2096564" y="1807288"/>
              <a:ext cx="171938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 b="0" dirty="0">
                  <a:solidFill>
                    <a:srgbClr val="FFFF00"/>
                  </a:solidFill>
                </a:rPr>
                <a:t>GFP </a:t>
              </a:r>
              <a:r>
                <a:rPr lang="en-US" altLang="en-US" sz="1800" b="0" dirty="0" smtClean="0">
                  <a:solidFill>
                    <a:srgbClr val="FFFF00"/>
                  </a:solidFill>
                </a:rPr>
                <a:t>casp8p41</a:t>
              </a:r>
              <a:endParaRPr lang="en-US" altLang="en-US" sz="1800" b="0" dirty="0">
                <a:solidFill>
                  <a:srgbClr val="FFFF00"/>
                </a:solidFill>
              </a:endParaRPr>
            </a:p>
          </p:txBody>
        </p:sp>
        <p:sp>
          <p:nvSpPr>
            <p:cNvPr id="26630" name="Text Box 6"/>
            <p:cNvSpPr txBox="1">
              <a:spLocks noChangeArrowheads="1"/>
            </p:cNvSpPr>
            <p:nvPr/>
          </p:nvSpPr>
          <p:spPr bwMode="auto">
            <a:xfrm>
              <a:off x="1080564" y="5109330"/>
              <a:ext cx="7175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 b="0" dirty="0">
                  <a:solidFill>
                    <a:srgbClr val="FFFF00"/>
                  </a:solidFill>
                </a:rPr>
                <a:t>DAPI</a:t>
              </a:r>
            </a:p>
          </p:txBody>
        </p:sp>
        <p:sp>
          <p:nvSpPr>
            <p:cNvPr id="26631" name="Text Box 7"/>
            <p:cNvSpPr txBox="1">
              <a:spLocks noChangeArrowheads="1"/>
            </p:cNvSpPr>
            <p:nvPr/>
          </p:nvSpPr>
          <p:spPr bwMode="auto">
            <a:xfrm>
              <a:off x="2540329" y="5119688"/>
              <a:ext cx="8318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 b="0" dirty="0">
                  <a:solidFill>
                    <a:srgbClr val="FFFF00"/>
                  </a:solidFill>
                </a:rPr>
                <a:t>Merge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240810" y="1841185"/>
            <a:ext cx="6045200" cy="4032250"/>
            <a:chOff x="2870200" y="1619250"/>
            <a:chExt cx="6750050" cy="4543425"/>
          </a:xfrm>
        </p:grpSpPr>
        <p:pic>
          <p:nvPicPr>
            <p:cNvPr id="8" name="Picture 4" descr="p41 localization-H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0200" y="3355975"/>
              <a:ext cx="2768600" cy="123507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p41 localiztion-VDAC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0200" y="4743450"/>
              <a:ext cx="2768600" cy="90805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p41 localization-AKT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0200" y="5791200"/>
              <a:ext cx="2786063" cy="37147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6146800" y="4205288"/>
              <a:ext cx="310515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>
                  <a:cs typeface="Arial" charset="0"/>
                </a:rPr>
                <a:t>HA-Casp8p41</a:t>
              </a: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6146800" y="5057775"/>
              <a:ext cx="6191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>
                  <a:cs typeface="Arial" charset="0"/>
                </a:rPr>
                <a:t>VDAC</a:t>
              </a: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6127750" y="5870575"/>
              <a:ext cx="50006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>
                  <a:cs typeface="Arial" charset="0"/>
                </a:rPr>
                <a:t>AKT</a:t>
              </a:r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 flipH="1">
              <a:off x="5870574" y="3973512"/>
              <a:ext cx="317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 flipH="1">
              <a:off x="5870575" y="4348163"/>
              <a:ext cx="317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 flipH="1">
              <a:off x="5870575" y="5202238"/>
              <a:ext cx="317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 flipH="1">
              <a:off x="5870575" y="5989638"/>
              <a:ext cx="317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 rot="-5400000">
              <a:off x="2876550" y="2819400"/>
              <a:ext cx="747713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Cytosol</a:t>
              </a: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 rot="-5400000">
              <a:off x="4151312" y="2816226"/>
              <a:ext cx="747713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Cytosol</a:t>
              </a:r>
            </a:p>
          </p:txBody>
        </p:sp>
        <p:sp>
          <p:nvSpPr>
            <p:cNvPr id="20" name="Text Box 16"/>
            <p:cNvSpPr txBox="1">
              <a:spLocks noChangeArrowheads="1"/>
            </p:cNvSpPr>
            <p:nvPr/>
          </p:nvSpPr>
          <p:spPr bwMode="auto">
            <a:xfrm rot="-5400000">
              <a:off x="3321844" y="2636044"/>
              <a:ext cx="1073150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>
                  <a:cs typeface="Arial" charset="0"/>
                </a:rPr>
                <a:t>HM Fraction</a:t>
              </a:r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 rot="-5400000">
              <a:off x="4596607" y="2642393"/>
              <a:ext cx="107315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>
                  <a:cs typeface="Arial" charset="0"/>
                </a:rPr>
                <a:t>HM Fraction</a:t>
              </a:r>
            </a:p>
          </p:txBody>
        </p:sp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>
              <a:off x="4408488" y="1620838"/>
              <a:ext cx="348615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400">
                  <a:cs typeface="Arial" charset="0"/>
                </a:rPr>
                <a:t>HA-Caspase 8 FL</a:t>
              </a:r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auto">
            <a:xfrm>
              <a:off x="6134100" y="3535363"/>
              <a:ext cx="348615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>
                  <a:cs typeface="Arial" charset="0"/>
                </a:rPr>
                <a:t>HA-Caspase 8 FL</a:t>
              </a:r>
            </a:p>
          </p:txBody>
        </p:sp>
        <p:sp>
          <p:nvSpPr>
            <p:cNvPr id="24" name="Text Box 20"/>
            <p:cNvSpPr txBox="1">
              <a:spLocks noChangeArrowheads="1"/>
            </p:cNvSpPr>
            <p:nvPr/>
          </p:nvSpPr>
          <p:spPr bwMode="auto">
            <a:xfrm>
              <a:off x="2886075" y="1619250"/>
              <a:ext cx="2386013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400">
                  <a:cs typeface="Arial" charset="0"/>
                </a:rPr>
                <a:t>HA-Casp8p41</a:t>
              </a:r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>
              <a:off x="3098800" y="2058988"/>
              <a:ext cx="9921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>
              <a:off x="4568825" y="2058988"/>
              <a:ext cx="10874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87805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58368" y="-685800"/>
            <a:ext cx="7827264" cy="137160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FF00"/>
                </a:solidFill>
              </a:rPr>
              <a:t>Casp8p41, Not </a:t>
            </a:r>
            <a:r>
              <a:rPr lang="en-US" altLang="en-US" dirty="0" err="1" smtClean="0">
                <a:solidFill>
                  <a:srgbClr val="FFFF00"/>
                </a:solidFill>
              </a:rPr>
              <a:t>Caspase</a:t>
            </a:r>
            <a:r>
              <a:rPr lang="en-US" altLang="en-US" dirty="0" smtClean="0">
                <a:solidFill>
                  <a:srgbClr val="FFFF00"/>
                </a:solidFill>
              </a:rPr>
              <a:t> 8 Binds </a:t>
            </a:r>
            <a:r>
              <a:rPr lang="en-US" altLang="en-US" dirty="0" err="1" smtClean="0">
                <a:solidFill>
                  <a:srgbClr val="FFFF00"/>
                </a:solidFill>
              </a:rPr>
              <a:t>Bak</a:t>
            </a:r>
            <a:endParaRPr lang="en-US" altLang="en-US" dirty="0" smtClean="0">
              <a:solidFill>
                <a:srgbClr val="FFFF00"/>
              </a:solidFill>
            </a:endParaRPr>
          </a:p>
        </p:txBody>
      </p:sp>
      <p:grpSp>
        <p:nvGrpSpPr>
          <p:cNvPr id="35844" name="Group 1"/>
          <p:cNvGrpSpPr>
            <a:grpSpLocks/>
          </p:cNvGrpSpPr>
          <p:nvPr/>
        </p:nvGrpSpPr>
        <p:grpSpPr bwMode="auto">
          <a:xfrm>
            <a:off x="1044668" y="838201"/>
            <a:ext cx="4523965" cy="2506294"/>
            <a:chOff x="638484" y="2860675"/>
            <a:chExt cx="5314882" cy="2410783"/>
          </a:xfrm>
        </p:grpSpPr>
        <p:pic>
          <p:nvPicPr>
            <p:cNvPr id="35864" name="Picture 2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300" y="3105150"/>
              <a:ext cx="2743200" cy="1952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65" name="Text Box 26"/>
            <p:cNvSpPr txBox="1">
              <a:spLocks noChangeArrowheads="1"/>
            </p:cNvSpPr>
            <p:nvPr/>
          </p:nvSpPr>
          <p:spPr bwMode="auto">
            <a:xfrm rot="10800000">
              <a:off x="638484" y="3238770"/>
              <a:ext cx="220046" cy="1418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>
              <a:spAutoFit/>
            </a:bodyPr>
            <a:lstStyle>
              <a:lvl1pPr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400">
                  <a:cs typeface="Arial" charset="0"/>
                </a:rPr>
                <a:t>Response Units (RU)</a:t>
              </a:r>
            </a:p>
          </p:txBody>
        </p:sp>
        <p:sp>
          <p:nvSpPr>
            <p:cNvPr id="35866" name="Text Box 27"/>
            <p:cNvSpPr txBox="1">
              <a:spLocks noChangeArrowheads="1"/>
            </p:cNvSpPr>
            <p:nvPr/>
          </p:nvSpPr>
          <p:spPr bwMode="auto">
            <a:xfrm rot="16200000">
              <a:off x="2341399" y="4517607"/>
              <a:ext cx="171776" cy="133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>
              <a:spAutoFit/>
            </a:bodyPr>
            <a:lstStyle>
              <a:lvl1pPr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400">
                  <a:cs typeface="Arial" charset="0"/>
                </a:rPr>
                <a:t>Time (seconds)</a:t>
              </a:r>
            </a:p>
          </p:txBody>
        </p:sp>
        <p:sp>
          <p:nvSpPr>
            <p:cNvPr id="35867" name="Text Box 28"/>
            <p:cNvSpPr txBox="1">
              <a:spLocks noChangeArrowheads="1"/>
            </p:cNvSpPr>
            <p:nvPr/>
          </p:nvSpPr>
          <p:spPr bwMode="auto">
            <a:xfrm>
              <a:off x="876302" y="2860675"/>
              <a:ext cx="2743201" cy="209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7018" tIns="23509" rIns="47018" bIns="23509">
              <a:spAutoFit/>
            </a:bodyPr>
            <a:lstStyle>
              <a:lvl1pPr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400">
                  <a:cs typeface="Arial" charset="0"/>
                </a:rPr>
                <a:t>Immobilized HIS-Bak</a:t>
              </a:r>
            </a:p>
          </p:txBody>
        </p:sp>
        <p:sp>
          <p:nvSpPr>
            <p:cNvPr id="35868" name="Text Box 29"/>
            <p:cNvSpPr txBox="1">
              <a:spLocks noChangeArrowheads="1"/>
            </p:cNvSpPr>
            <p:nvPr/>
          </p:nvSpPr>
          <p:spPr bwMode="auto">
            <a:xfrm>
              <a:off x="3619499" y="3492500"/>
              <a:ext cx="2100384" cy="209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47018" tIns="23509" rIns="47018" bIns="23509">
              <a:spAutoFit/>
            </a:bodyPr>
            <a:lstStyle>
              <a:lvl1pPr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400" dirty="0">
                  <a:cs typeface="Arial" charset="0"/>
                </a:rPr>
                <a:t>GST-Casp8p41</a:t>
              </a:r>
            </a:p>
          </p:txBody>
        </p:sp>
        <p:sp>
          <p:nvSpPr>
            <p:cNvPr id="35869" name="Text Box 30"/>
            <p:cNvSpPr txBox="1">
              <a:spLocks noChangeArrowheads="1"/>
            </p:cNvSpPr>
            <p:nvPr/>
          </p:nvSpPr>
          <p:spPr bwMode="auto">
            <a:xfrm>
              <a:off x="3609974" y="4418013"/>
              <a:ext cx="1866901" cy="209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7018" tIns="23509" rIns="47018" bIns="23509">
              <a:spAutoFit/>
            </a:bodyPr>
            <a:lstStyle>
              <a:lvl1pPr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400">
                  <a:cs typeface="Arial" charset="0"/>
                </a:rPr>
                <a:t>GST-Caspase 8 </a:t>
              </a:r>
            </a:p>
          </p:txBody>
        </p:sp>
        <p:sp>
          <p:nvSpPr>
            <p:cNvPr id="35870" name="Text Box 32"/>
            <p:cNvSpPr txBox="1">
              <a:spLocks noChangeArrowheads="1"/>
            </p:cNvSpPr>
            <p:nvPr/>
          </p:nvSpPr>
          <p:spPr bwMode="auto">
            <a:xfrm>
              <a:off x="3617913" y="4551364"/>
              <a:ext cx="2335453" cy="209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47018" tIns="23509" rIns="47018" bIns="23509">
              <a:spAutoFit/>
            </a:bodyPr>
            <a:lstStyle>
              <a:lvl1pPr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699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699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400">
                  <a:cs typeface="Arial" charset="0"/>
                </a:rPr>
                <a:t>GST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429803" y="947168"/>
            <a:ext cx="2037502" cy="4110955"/>
            <a:chOff x="5213216" y="1762591"/>
            <a:chExt cx="1230467" cy="3706136"/>
          </a:xfrm>
        </p:grpSpPr>
        <p:sp>
          <p:nvSpPr>
            <p:cNvPr id="35846" name="Text Box 15"/>
            <p:cNvSpPr txBox="1">
              <a:spLocks noChangeArrowheads="1"/>
            </p:cNvSpPr>
            <p:nvPr/>
          </p:nvSpPr>
          <p:spPr bwMode="auto">
            <a:xfrm>
              <a:off x="5922829" y="4959140"/>
              <a:ext cx="503073" cy="356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400">
                  <a:cs typeface="Arial" charset="0"/>
                </a:rPr>
                <a:t>IP: Agarose</a:t>
              </a:r>
            </a:p>
            <a:p>
              <a:pPr eaLnBrk="1" hangingPunct="1"/>
              <a:r>
                <a:rPr lang="en-US" altLang="en-US" sz="1400">
                  <a:cs typeface="Arial" charset="0"/>
                </a:rPr>
                <a:t>IB: HA</a:t>
              </a:r>
            </a:p>
          </p:txBody>
        </p:sp>
        <p:sp>
          <p:nvSpPr>
            <p:cNvPr id="35847" name="Text Box 23"/>
            <p:cNvSpPr txBox="1">
              <a:spLocks noChangeArrowheads="1"/>
            </p:cNvSpPr>
            <p:nvPr/>
          </p:nvSpPr>
          <p:spPr bwMode="auto">
            <a:xfrm>
              <a:off x="5879966" y="3252577"/>
              <a:ext cx="309099" cy="356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400">
                  <a:cs typeface="Arial" charset="0"/>
                </a:rPr>
                <a:t>IP: Bak</a:t>
              </a:r>
            </a:p>
            <a:p>
              <a:pPr eaLnBrk="1" hangingPunct="1"/>
              <a:r>
                <a:rPr lang="en-US" altLang="en-US" sz="1400">
                  <a:cs typeface="Arial" charset="0"/>
                </a:rPr>
                <a:t>IB: HA</a:t>
              </a:r>
            </a:p>
          </p:txBody>
        </p:sp>
        <p:pic>
          <p:nvPicPr>
            <p:cNvPr id="35848" name="Picture 3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35632"/>
            <a:stretch>
              <a:fillRect/>
            </a:stretch>
          </p:blipFill>
          <p:spPr bwMode="auto">
            <a:xfrm>
              <a:off x="5213216" y="4120940"/>
              <a:ext cx="533400" cy="598487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849" name="Text Box 40"/>
            <p:cNvSpPr txBox="1">
              <a:spLocks noChangeArrowheads="1"/>
            </p:cNvSpPr>
            <p:nvPr/>
          </p:nvSpPr>
          <p:spPr bwMode="auto">
            <a:xfrm rot="16200000">
              <a:off x="4763836" y="2313534"/>
              <a:ext cx="1211498" cy="10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400">
                  <a:cs typeface="Arial" charset="0"/>
                </a:rPr>
                <a:t>HA-Empty Vector</a:t>
              </a:r>
            </a:p>
          </p:txBody>
        </p:sp>
        <p:sp>
          <p:nvSpPr>
            <p:cNvPr id="35850" name="Text Box 41"/>
            <p:cNvSpPr txBox="1">
              <a:spLocks noChangeArrowheads="1"/>
            </p:cNvSpPr>
            <p:nvPr/>
          </p:nvSpPr>
          <p:spPr bwMode="auto">
            <a:xfrm rot="16200000">
              <a:off x="5178861" y="2453234"/>
              <a:ext cx="962474" cy="10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400">
                  <a:cs typeface="Arial" charset="0"/>
                </a:rPr>
                <a:t>HA-Casp8p41</a:t>
              </a:r>
            </a:p>
          </p:txBody>
        </p:sp>
        <p:pic>
          <p:nvPicPr>
            <p:cNvPr id="35851" name="Picture 4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35632"/>
            <a:stretch>
              <a:fillRect/>
            </a:stretch>
          </p:blipFill>
          <p:spPr bwMode="auto">
            <a:xfrm>
              <a:off x="5213216" y="4795627"/>
              <a:ext cx="533400" cy="673100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852" name="Picture 4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794" r="35632"/>
            <a:stretch>
              <a:fillRect/>
            </a:stretch>
          </p:blipFill>
          <p:spPr bwMode="auto">
            <a:xfrm>
              <a:off x="5213216" y="3089065"/>
              <a:ext cx="533400" cy="695325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853" name="Text Box 45"/>
            <p:cNvSpPr txBox="1">
              <a:spLocks noChangeArrowheads="1"/>
            </p:cNvSpPr>
            <p:nvPr/>
          </p:nvSpPr>
          <p:spPr bwMode="auto">
            <a:xfrm>
              <a:off x="5894254" y="4244765"/>
              <a:ext cx="549429" cy="356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400" dirty="0">
                  <a:cs typeface="Arial" charset="0"/>
                </a:rPr>
                <a:t>Total Protein</a:t>
              </a:r>
            </a:p>
            <a:p>
              <a:pPr eaLnBrk="1" hangingPunct="1"/>
              <a:r>
                <a:rPr lang="en-US" altLang="en-US" sz="1400" dirty="0">
                  <a:cs typeface="Arial" charset="0"/>
                </a:rPr>
                <a:t>IB: HA</a:t>
              </a:r>
            </a:p>
          </p:txBody>
        </p:sp>
        <p:pic>
          <p:nvPicPr>
            <p:cNvPr id="35854" name="Picture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36122" b="-6429"/>
            <a:stretch>
              <a:fillRect/>
            </a:stretch>
          </p:blipFill>
          <p:spPr bwMode="auto">
            <a:xfrm>
              <a:off x="5213216" y="3843127"/>
              <a:ext cx="533400" cy="236538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855" name="Text Box 23"/>
            <p:cNvSpPr txBox="1">
              <a:spLocks noChangeArrowheads="1"/>
            </p:cNvSpPr>
            <p:nvPr/>
          </p:nvSpPr>
          <p:spPr bwMode="auto">
            <a:xfrm>
              <a:off x="5879966" y="3751052"/>
              <a:ext cx="313992" cy="356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400">
                  <a:cs typeface="Arial" charset="0"/>
                </a:rPr>
                <a:t>IP: Bak</a:t>
              </a:r>
            </a:p>
            <a:p>
              <a:pPr eaLnBrk="1" hangingPunct="1"/>
              <a:r>
                <a:rPr lang="en-US" altLang="en-US" sz="1400">
                  <a:cs typeface="Arial" charset="0"/>
                </a:rPr>
                <a:t>IB: Bak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236802" y="3754115"/>
            <a:ext cx="3356018" cy="2511425"/>
            <a:chOff x="2668588" y="608013"/>
            <a:chExt cx="3356018" cy="2511425"/>
          </a:xfrm>
        </p:grpSpPr>
        <p:pic>
          <p:nvPicPr>
            <p:cNvPr id="23" name="Picture 13" descr="p41 Bak crosslink10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818" t="47487" r="37138" b="30867"/>
            <a:stretch>
              <a:fillRect/>
            </a:stretch>
          </p:blipFill>
          <p:spPr bwMode="auto">
            <a:xfrm>
              <a:off x="3206750" y="2286000"/>
              <a:ext cx="2281238" cy="83343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 rot="16200000">
              <a:off x="2805907" y="1386681"/>
              <a:ext cx="15240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200" b="1">
                  <a:cs typeface="Arial" charset="0"/>
                </a:rPr>
                <a:t>Bak</a:t>
              </a:r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 rot="16200000">
              <a:off x="3217069" y="1386681"/>
              <a:ext cx="15240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200" b="1">
                  <a:cs typeface="Arial" charset="0"/>
                </a:rPr>
                <a:t>Bak + Bim BH3</a:t>
              </a:r>
            </a:p>
          </p:txBody>
        </p:sp>
        <p:sp>
          <p:nvSpPr>
            <p:cNvPr id="26" name="Text Box 24"/>
            <p:cNvSpPr txBox="1">
              <a:spLocks noChangeArrowheads="1"/>
            </p:cNvSpPr>
            <p:nvPr/>
          </p:nvSpPr>
          <p:spPr bwMode="auto">
            <a:xfrm rot="16200000">
              <a:off x="3524251" y="1308100"/>
              <a:ext cx="1674812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200" b="1">
                  <a:cs typeface="Arial" charset="0"/>
                </a:rPr>
                <a:t>Bak + Casp8p41 WT</a:t>
              </a:r>
            </a:p>
          </p:txBody>
        </p:sp>
        <p:sp>
          <p:nvSpPr>
            <p:cNvPr id="27" name="Text Box 24"/>
            <p:cNvSpPr txBox="1">
              <a:spLocks noChangeArrowheads="1"/>
            </p:cNvSpPr>
            <p:nvPr/>
          </p:nvSpPr>
          <p:spPr bwMode="auto">
            <a:xfrm rot="16200000">
              <a:off x="3996532" y="1216819"/>
              <a:ext cx="16748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200" b="1">
                  <a:cs typeface="Arial" charset="0"/>
                </a:rPr>
                <a:t>Bak + Casp8p41 V150E L157K</a:t>
              </a:r>
            </a:p>
          </p:txBody>
        </p:sp>
        <p:sp>
          <p:nvSpPr>
            <p:cNvPr id="28" name="Text Box 24"/>
            <p:cNvSpPr txBox="1">
              <a:spLocks noChangeArrowheads="1"/>
            </p:cNvSpPr>
            <p:nvPr/>
          </p:nvSpPr>
          <p:spPr bwMode="auto">
            <a:xfrm rot="16200000">
              <a:off x="4437062" y="1309688"/>
              <a:ext cx="1674813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200" b="1">
                  <a:cs typeface="Arial" charset="0"/>
                </a:rPr>
                <a:t>Bak + GST</a:t>
              </a:r>
            </a:p>
          </p:txBody>
        </p:sp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2668588" y="2700338"/>
              <a:ext cx="4572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000"/>
                <a:t>25</a:t>
              </a:r>
            </a:p>
          </p:txBody>
        </p:sp>
        <p:sp>
          <p:nvSpPr>
            <p:cNvPr id="30" name="Text Box 21"/>
            <p:cNvSpPr txBox="1">
              <a:spLocks noChangeArrowheads="1"/>
            </p:cNvSpPr>
            <p:nvPr/>
          </p:nvSpPr>
          <p:spPr bwMode="auto">
            <a:xfrm>
              <a:off x="2668588" y="2493963"/>
              <a:ext cx="4572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000"/>
                <a:t>37</a:t>
              </a:r>
            </a:p>
          </p:txBody>
        </p:sp>
        <p:sp>
          <p:nvSpPr>
            <p:cNvPr id="31" name="Text Box 22"/>
            <p:cNvSpPr txBox="1">
              <a:spLocks noChangeArrowheads="1"/>
            </p:cNvSpPr>
            <p:nvPr/>
          </p:nvSpPr>
          <p:spPr bwMode="auto">
            <a:xfrm>
              <a:off x="2668588" y="2286000"/>
              <a:ext cx="4572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000"/>
                <a:t>50</a:t>
              </a:r>
            </a:p>
          </p:txBody>
        </p:sp>
        <p:sp>
          <p:nvSpPr>
            <p:cNvPr id="32" name="Line 23"/>
            <p:cNvSpPr>
              <a:spLocks noChangeShapeType="1"/>
            </p:cNvSpPr>
            <p:nvPr/>
          </p:nvSpPr>
          <p:spPr bwMode="auto">
            <a:xfrm>
              <a:off x="2973388" y="281940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24"/>
            <p:cNvSpPr>
              <a:spLocks noChangeShapeType="1"/>
            </p:cNvSpPr>
            <p:nvPr/>
          </p:nvSpPr>
          <p:spPr bwMode="auto">
            <a:xfrm>
              <a:off x="2973388" y="2566988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25"/>
            <p:cNvSpPr>
              <a:spLocks noChangeShapeType="1"/>
            </p:cNvSpPr>
            <p:nvPr/>
          </p:nvSpPr>
          <p:spPr bwMode="auto">
            <a:xfrm>
              <a:off x="2973388" y="2382838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 Box 23"/>
            <p:cNvSpPr txBox="1">
              <a:spLocks noChangeArrowheads="1"/>
            </p:cNvSpPr>
            <p:nvPr/>
          </p:nvSpPr>
          <p:spPr bwMode="auto">
            <a:xfrm>
              <a:off x="5527675" y="2571750"/>
              <a:ext cx="49693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200" dirty="0">
                  <a:cs typeface="Arial" charset="0"/>
                </a:rPr>
                <a:t>IB: Bak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3890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Casp8p41 stimulates Bak pore like function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4977857" y="1266229"/>
            <a:ext cx="4587081" cy="3596167"/>
            <a:chOff x="1447800" y="1215231"/>
            <a:chExt cx="4724400" cy="3627438"/>
          </a:xfrm>
        </p:grpSpPr>
        <p:pic>
          <p:nvPicPr>
            <p:cNvPr id="5" name="Picture 8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0550" y="2243931"/>
              <a:ext cx="2224087" cy="2400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25"/>
            <p:cNvSpPr txBox="1">
              <a:spLocks noChangeArrowheads="1"/>
            </p:cNvSpPr>
            <p:nvPr/>
          </p:nvSpPr>
          <p:spPr bwMode="auto">
            <a:xfrm>
              <a:off x="4087813" y="2510631"/>
              <a:ext cx="2084387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200" b="1" dirty="0">
                  <a:cs typeface="Arial" charset="0"/>
                </a:rPr>
                <a:t>Bak + GST-Casp8p41</a:t>
              </a:r>
            </a:p>
          </p:txBody>
        </p:sp>
        <p:sp>
          <p:nvSpPr>
            <p:cNvPr id="7" name="Text Box 30"/>
            <p:cNvSpPr txBox="1">
              <a:spLocks noChangeArrowheads="1"/>
            </p:cNvSpPr>
            <p:nvPr/>
          </p:nvSpPr>
          <p:spPr bwMode="auto">
            <a:xfrm>
              <a:off x="4087813" y="3120231"/>
              <a:ext cx="127635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200" b="1">
                  <a:cs typeface="Arial" charset="0"/>
                </a:rPr>
                <a:t>Bak</a:t>
              </a:r>
            </a:p>
          </p:txBody>
        </p:sp>
        <p:sp>
          <p:nvSpPr>
            <p:cNvPr id="8" name="Text Box 31"/>
            <p:cNvSpPr txBox="1">
              <a:spLocks noChangeArrowheads="1"/>
            </p:cNvSpPr>
            <p:nvPr/>
          </p:nvSpPr>
          <p:spPr bwMode="auto">
            <a:xfrm>
              <a:off x="4087813" y="3912394"/>
              <a:ext cx="127635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200" b="1" dirty="0">
                  <a:cs typeface="Arial" charset="0"/>
                </a:rPr>
                <a:t>GST-Casp8p41</a:t>
              </a:r>
            </a:p>
          </p:txBody>
        </p:sp>
        <p:sp>
          <p:nvSpPr>
            <p:cNvPr id="9" name="Text Box 22"/>
            <p:cNvSpPr txBox="1">
              <a:spLocks noChangeArrowheads="1"/>
            </p:cNvSpPr>
            <p:nvPr/>
          </p:nvSpPr>
          <p:spPr bwMode="auto">
            <a:xfrm rot="16200000">
              <a:off x="137319" y="2525712"/>
              <a:ext cx="28956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200" b="1" dirty="0">
                  <a:latin typeface="Calibri" pitchFamily="34" charset="0"/>
                  <a:cs typeface="Arial" charset="0"/>
                </a:rPr>
                <a:t>% FITC-Dextran Release</a:t>
              </a:r>
            </a:p>
          </p:txBody>
        </p:sp>
        <p:sp>
          <p:nvSpPr>
            <p:cNvPr id="10" name="Text Box 23"/>
            <p:cNvSpPr txBox="1">
              <a:spLocks noChangeArrowheads="1"/>
            </p:cNvSpPr>
            <p:nvPr/>
          </p:nvSpPr>
          <p:spPr bwMode="auto">
            <a:xfrm>
              <a:off x="2636837" y="4568031"/>
              <a:ext cx="19685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200" b="1">
                  <a:latin typeface="Calibri" pitchFamily="34" charset="0"/>
                  <a:cs typeface="Arial" charset="0"/>
                </a:rPr>
                <a:t>Time (seconds)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69031" y="1691050"/>
            <a:ext cx="4191000" cy="4029471"/>
            <a:chOff x="914400" y="950547"/>
            <a:chExt cx="5672138" cy="5648691"/>
          </a:xfrm>
        </p:grpSpPr>
        <p:sp>
          <p:nvSpPr>
            <p:cNvPr id="13" name="TextBox 13"/>
            <p:cNvSpPr txBox="1">
              <a:spLocks noChangeArrowheads="1"/>
            </p:cNvSpPr>
            <p:nvPr/>
          </p:nvSpPr>
          <p:spPr bwMode="auto">
            <a:xfrm>
              <a:off x="3435350" y="950547"/>
              <a:ext cx="139653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000" dirty="0">
                  <a:solidFill>
                    <a:srgbClr val="FFC000"/>
                  </a:solidFill>
                </a:rPr>
                <a:t>Bak alone</a:t>
              </a:r>
            </a:p>
          </p:txBody>
        </p:sp>
        <p:sp>
          <p:nvSpPr>
            <p:cNvPr id="14" name="TextBox 15"/>
            <p:cNvSpPr txBox="1">
              <a:spLocks noChangeArrowheads="1"/>
            </p:cNvSpPr>
            <p:nvPr/>
          </p:nvSpPr>
          <p:spPr bwMode="auto">
            <a:xfrm>
              <a:off x="3435350" y="2960688"/>
              <a:ext cx="146706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000">
                  <a:solidFill>
                    <a:srgbClr val="FFC000"/>
                  </a:solidFill>
                </a:rPr>
                <a:t>Bak &amp; Bim</a:t>
              </a:r>
            </a:p>
          </p:txBody>
        </p:sp>
        <p:sp>
          <p:nvSpPr>
            <p:cNvPr id="15" name="TextBox 19"/>
            <p:cNvSpPr txBox="1">
              <a:spLocks noChangeArrowheads="1"/>
            </p:cNvSpPr>
            <p:nvPr/>
          </p:nvSpPr>
          <p:spPr bwMode="auto">
            <a:xfrm>
              <a:off x="3435350" y="4779963"/>
              <a:ext cx="219643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000" dirty="0">
                  <a:solidFill>
                    <a:srgbClr val="FFC000"/>
                  </a:solidFill>
                </a:rPr>
                <a:t>Bak &amp; Casp8p41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914400" y="1073150"/>
              <a:ext cx="5672138" cy="1868488"/>
              <a:chOff x="1765300" y="1073150"/>
              <a:chExt cx="5672138" cy="1868488"/>
            </a:xfrm>
          </p:grpSpPr>
          <p:pic>
            <p:nvPicPr>
              <p:cNvPr id="33" name="Picture 2" descr="http://cdn.skincaretalk.com/c/c4/c4ba2390_Lipo.jpe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5300" y="1073150"/>
                <a:ext cx="1971675" cy="18684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Oval 33"/>
              <p:cNvSpPr/>
              <p:nvPr/>
            </p:nvSpPr>
            <p:spPr bwMode="auto">
              <a:xfrm>
                <a:off x="3657600" y="1447800"/>
                <a:ext cx="427038" cy="182563"/>
              </a:xfrm>
              <a:prstGeom prst="ellipse">
                <a:avLst/>
              </a:prstGeom>
              <a:solidFill>
                <a:srgbClr val="33CCF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Oval 34"/>
              <p:cNvSpPr/>
              <p:nvPr/>
            </p:nvSpPr>
            <p:spPr bwMode="auto">
              <a:xfrm>
                <a:off x="3810000" y="1965325"/>
                <a:ext cx="412750" cy="184150"/>
              </a:xfrm>
              <a:prstGeom prst="ellipse">
                <a:avLst/>
              </a:prstGeom>
              <a:solidFill>
                <a:srgbClr val="33CCF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Right Arrow 35"/>
              <p:cNvSpPr/>
              <p:nvPr/>
            </p:nvSpPr>
            <p:spPr bwMode="auto">
              <a:xfrm>
                <a:off x="4591050" y="1630363"/>
                <a:ext cx="652463" cy="334962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TextBox 12"/>
              <p:cNvSpPr txBox="1">
                <a:spLocks noChangeArrowheads="1"/>
              </p:cNvSpPr>
              <p:nvPr/>
            </p:nvSpPr>
            <p:spPr bwMode="auto">
              <a:xfrm>
                <a:off x="5540375" y="1660525"/>
                <a:ext cx="1897063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 altLang="en-US"/>
                  <a:t>No Bak oligomerization</a:t>
                </a:r>
              </a:p>
            </p:txBody>
          </p:sp>
          <p:sp>
            <p:nvSpPr>
              <p:cNvPr id="38" name="Oval 37"/>
              <p:cNvSpPr/>
              <p:nvPr/>
            </p:nvSpPr>
            <p:spPr bwMode="auto">
              <a:xfrm>
                <a:off x="2428875" y="1630363"/>
                <a:ext cx="644525" cy="708025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914400" y="2911475"/>
              <a:ext cx="5395913" cy="1868488"/>
              <a:chOff x="1857375" y="2911475"/>
              <a:chExt cx="5395913" cy="1868488"/>
            </a:xfrm>
          </p:grpSpPr>
          <p:pic>
            <p:nvPicPr>
              <p:cNvPr id="26" name="Picture 2" descr="http://cdn.skincaretalk.com/c/c4/c4ba2390_Lipo.jpe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57375" y="2911475"/>
                <a:ext cx="1970088" cy="18684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Oval 26"/>
              <p:cNvSpPr/>
              <p:nvPr/>
            </p:nvSpPr>
            <p:spPr bwMode="auto">
              <a:xfrm>
                <a:off x="3522663" y="3489325"/>
                <a:ext cx="427037" cy="184150"/>
              </a:xfrm>
              <a:prstGeom prst="ellipse">
                <a:avLst/>
              </a:prstGeom>
              <a:solidFill>
                <a:srgbClr val="33CCF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Oval 27"/>
              <p:cNvSpPr/>
              <p:nvPr/>
            </p:nvSpPr>
            <p:spPr bwMode="auto">
              <a:xfrm>
                <a:off x="3522663" y="3844925"/>
                <a:ext cx="427037" cy="182563"/>
              </a:xfrm>
              <a:prstGeom prst="ellipse">
                <a:avLst/>
              </a:prstGeom>
              <a:solidFill>
                <a:srgbClr val="33CCF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Right Arrow 28"/>
              <p:cNvSpPr/>
              <p:nvPr/>
            </p:nvSpPr>
            <p:spPr bwMode="auto">
              <a:xfrm>
                <a:off x="4637088" y="3602038"/>
                <a:ext cx="652462" cy="334962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Oval 29"/>
              <p:cNvSpPr/>
              <p:nvPr/>
            </p:nvSpPr>
            <p:spPr bwMode="auto">
              <a:xfrm>
                <a:off x="3825875" y="3311525"/>
                <a:ext cx="320675" cy="260350"/>
              </a:xfrm>
              <a:prstGeom prst="ellipse">
                <a:avLst/>
              </a:prstGeom>
              <a:solidFill>
                <a:srgbClr val="0099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TextBox 21"/>
              <p:cNvSpPr txBox="1">
                <a:spLocks noChangeArrowheads="1"/>
              </p:cNvSpPr>
              <p:nvPr/>
            </p:nvSpPr>
            <p:spPr bwMode="auto">
              <a:xfrm>
                <a:off x="5540375" y="3763963"/>
                <a:ext cx="1712913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 altLang="en-US"/>
                  <a:t>Dextran FITC release</a:t>
                </a:r>
              </a:p>
            </p:txBody>
          </p:sp>
          <p:sp>
            <p:nvSpPr>
              <p:cNvPr id="32" name="Oval 31"/>
              <p:cNvSpPr/>
              <p:nvPr/>
            </p:nvSpPr>
            <p:spPr bwMode="auto">
              <a:xfrm>
                <a:off x="2520950" y="3476625"/>
                <a:ext cx="642938" cy="709613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914400" y="4730750"/>
              <a:ext cx="4449763" cy="1868488"/>
              <a:chOff x="1917700" y="4730750"/>
              <a:chExt cx="4449763" cy="1868488"/>
            </a:xfrm>
          </p:grpSpPr>
          <p:pic>
            <p:nvPicPr>
              <p:cNvPr id="19" name="Picture 2" descr="http://cdn.skincaretalk.com/c/c4/c4ba2390_Lipo.jpe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17700" y="4730750"/>
                <a:ext cx="1971675" cy="18684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Oval 19"/>
              <p:cNvSpPr/>
              <p:nvPr/>
            </p:nvSpPr>
            <p:spPr bwMode="auto">
              <a:xfrm>
                <a:off x="3522663" y="5197475"/>
                <a:ext cx="427037" cy="182563"/>
              </a:xfrm>
              <a:prstGeom prst="ellipse">
                <a:avLst/>
              </a:prstGeom>
              <a:solidFill>
                <a:srgbClr val="33CCF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" name="Oval 20"/>
              <p:cNvSpPr/>
              <p:nvPr/>
            </p:nvSpPr>
            <p:spPr bwMode="auto">
              <a:xfrm>
                <a:off x="3525838" y="5481638"/>
                <a:ext cx="427037" cy="182562"/>
              </a:xfrm>
              <a:prstGeom prst="ellipse">
                <a:avLst/>
              </a:prstGeom>
              <a:solidFill>
                <a:srgbClr val="33CCF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" name="Right Arrow 21"/>
              <p:cNvSpPr/>
              <p:nvPr/>
            </p:nvSpPr>
            <p:spPr bwMode="auto">
              <a:xfrm>
                <a:off x="4694238" y="5329238"/>
                <a:ext cx="654050" cy="334962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Oval 22"/>
              <p:cNvSpPr/>
              <p:nvPr/>
            </p:nvSpPr>
            <p:spPr bwMode="auto">
              <a:xfrm>
                <a:off x="3817938" y="5027613"/>
                <a:ext cx="320675" cy="260350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TextBox 22"/>
              <p:cNvSpPr txBox="1">
                <a:spLocks noChangeArrowheads="1"/>
              </p:cNvSpPr>
              <p:nvPr/>
            </p:nvSpPr>
            <p:spPr bwMode="auto">
              <a:xfrm>
                <a:off x="5683250" y="5357813"/>
                <a:ext cx="684213" cy="339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 altLang="en-US" sz="1600"/>
                  <a:t>????</a:t>
                </a:r>
              </a:p>
            </p:txBody>
          </p:sp>
          <p:sp>
            <p:nvSpPr>
              <p:cNvPr id="25" name="Oval 24"/>
              <p:cNvSpPr/>
              <p:nvPr/>
            </p:nvSpPr>
            <p:spPr bwMode="auto">
              <a:xfrm>
                <a:off x="2582863" y="5307013"/>
                <a:ext cx="642937" cy="708025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7080844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3"/>
          <p:cNvSpPr txBox="1">
            <a:spLocks noGrp="1"/>
          </p:cNvSpPr>
          <p:nvPr/>
        </p:nvSpPr>
        <p:spPr bwMode="auto">
          <a:xfrm>
            <a:off x="7010400" y="6670675"/>
            <a:ext cx="213360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en-US" altLang="en-US" sz="700">
                <a:solidFill>
                  <a:schemeClr val="folHlink"/>
                </a:solidFill>
                <a:cs typeface="Arial" charset="0"/>
              </a:rPr>
              <a:t>©2012 MFMER  |  slide-</a:t>
            </a:r>
            <a:fld id="{C308BA41-F85A-4B6E-A385-150F586EC8F6}" type="slidenum">
              <a:rPr lang="en-US" altLang="en-US" sz="700">
                <a:solidFill>
                  <a:schemeClr val="folHlink"/>
                </a:solidFill>
                <a:cs typeface="Arial" charset="0"/>
              </a:rPr>
              <a:pPr algn="r" eaLnBrk="1" hangingPunct="1">
                <a:lnSpc>
                  <a:spcPct val="90000"/>
                </a:lnSpc>
              </a:pPr>
              <a:t>32</a:t>
            </a:fld>
            <a:endParaRPr lang="en-US" altLang="en-US" sz="700">
              <a:solidFill>
                <a:schemeClr val="folHlink"/>
              </a:solidFill>
              <a:cs typeface="Arial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26952" y="-685800"/>
            <a:ext cx="7826375" cy="13716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FFFF00"/>
                </a:solidFill>
              </a:rPr>
              <a:t>Molecular Dynamic Simulation</a:t>
            </a:r>
          </a:p>
        </p:txBody>
      </p:sp>
      <p:pic>
        <p:nvPicPr>
          <p:cNvPr id="36868" name="Picture 4" descr="fig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700" y="1131888"/>
            <a:ext cx="252730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 descr="fig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9502" y="1123682"/>
            <a:ext cx="2534498" cy="2535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76200" y="762000"/>
            <a:ext cx="2247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>
                <a:cs typeface="Arial" charset="0"/>
              </a:rPr>
              <a:t>Casp8p41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6591300" y="762000"/>
            <a:ext cx="2247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>
                <a:cs typeface="Arial" charset="0"/>
              </a:rPr>
              <a:t>Bak</a:t>
            </a:r>
          </a:p>
        </p:txBody>
      </p:sp>
      <p:pic>
        <p:nvPicPr>
          <p:cNvPr id="8" name="Picture 4" descr="fig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6890" y="2463043"/>
            <a:ext cx="4392612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3651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2872096" y="223838"/>
            <a:ext cx="22333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3200" dirty="0" smtClean="0">
                <a:solidFill>
                  <a:srgbClr val="FFFF00"/>
                </a:solidFill>
              </a:rPr>
              <a:t> Casp8p41</a:t>
            </a:r>
            <a:endParaRPr lang="en-US" altLang="en-US" sz="3200" dirty="0">
              <a:solidFill>
                <a:srgbClr val="FFFF00"/>
              </a:solidFill>
            </a:endParaRPr>
          </a:p>
        </p:txBody>
      </p:sp>
      <p:pic>
        <p:nvPicPr>
          <p:cNvPr id="18435" name="Picture 4" descr="CP1295580-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8863" y="963613"/>
            <a:ext cx="6772275" cy="534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5837238" y="4610100"/>
            <a:ext cx="125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80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2808288" y="5676900"/>
            <a:ext cx="125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80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8438" name="TextBox 6"/>
          <p:cNvSpPr txBox="1">
            <a:spLocks noChangeArrowheads="1"/>
          </p:cNvSpPr>
          <p:nvPr/>
        </p:nvSpPr>
        <p:spPr bwMode="auto">
          <a:xfrm>
            <a:off x="1430338" y="4946650"/>
            <a:ext cx="125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80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336149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2190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Casp8p41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2250" y="1296988"/>
            <a:ext cx="8510588" cy="4114800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FFFF00"/>
              </a:buClr>
            </a:pPr>
            <a:r>
              <a:rPr lang="en-US" altLang="en-US" sz="2800" dirty="0" smtClean="0">
                <a:latin typeface="Arial" charset="0"/>
              </a:rPr>
              <a:t>Casp8p41 is a novel cleavage fragment of </a:t>
            </a:r>
            <a:r>
              <a:rPr lang="en-US" altLang="en-US" sz="2800" dirty="0" err="1" smtClean="0">
                <a:latin typeface="Arial" charset="0"/>
              </a:rPr>
              <a:t>procaspase</a:t>
            </a:r>
            <a:r>
              <a:rPr lang="en-US" altLang="en-US" sz="2800" dirty="0" smtClean="0">
                <a:latin typeface="Arial" charset="0"/>
              </a:rPr>
              <a:t> 8 </a:t>
            </a:r>
          </a:p>
          <a:p>
            <a:pPr>
              <a:lnSpc>
                <a:spcPct val="80000"/>
              </a:lnSpc>
              <a:buClr>
                <a:srgbClr val="FFFF00"/>
              </a:buClr>
            </a:pPr>
            <a:r>
              <a:rPr lang="en-US" altLang="en-US" sz="2800" dirty="0" smtClean="0">
                <a:latin typeface="Arial" charset="0"/>
              </a:rPr>
              <a:t>Molecular signature of cells in which Protease has cleaved </a:t>
            </a:r>
            <a:r>
              <a:rPr lang="en-US" altLang="en-US" sz="2800" dirty="0" err="1" smtClean="0">
                <a:latin typeface="Arial" charset="0"/>
              </a:rPr>
              <a:t>procaspase</a:t>
            </a:r>
            <a:r>
              <a:rPr lang="en-US" altLang="en-US" sz="2800" dirty="0" smtClean="0">
                <a:latin typeface="Arial" charset="0"/>
              </a:rPr>
              <a:t> 8 (</a:t>
            </a:r>
            <a:r>
              <a:rPr lang="en-US" altLang="en-US" sz="2800" dirty="0" smtClean="0">
                <a:latin typeface="Arial" charset="0"/>
                <a:sym typeface="Symbol" pitchFamily="18" charset="2"/>
              </a:rPr>
              <a:t></a:t>
            </a:r>
            <a:r>
              <a:rPr lang="en-US" altLang="en-US" sz="2800" dirty="0" smtClean="0">
                <a:latin typeface="Arial" charset="0"/>
              </a:rPr>
              <a:t>Casp8p41)</a:t>
            </a:r>
          </a:p>
          <a:p>
            <a:pPr>
              <a:lnSpc>
                <a:spcPct val="80000"/>
              </a:lnSpc>
              <a:buClr>
                <a:srgbClr val="FFFF00"/>
              </a:buClr>
            </a:pPr>
            <a:r>
              <a:rPr lang="en-US" altLang="en-US" sz="2800" dirty="0" smtClean="0">
                <a:latin typeface="Arial" charset="0"/>
              </a:rPr>
              <a:t>Predictive of ongoing CD4 losses</a:t>
            </a:r>
          </a:p>
          <a:p>
            <a:pPr>
              <a:lnSpc>
                <a:spcPct val="80000"/>
              </a:lnSpc>
              <a:buClr>
                <a:srgbClr val="FFFF00"/>
              </a:buClr>
            </a:pPr>
            <a:r>
              <a:rPr lang="en-US" altLang="en-US" sz="2800" dirty="0" smtClean="0">
                <a:latin typeface="Arial" charset="0"/>
              </a:rPr>
              <a:t>Mechanistically linked to discordance</a:t>
            </a:r>
          </a:p>
          <a:p>
            <a:pPr>
              <a:lnSpc>
                <a:spcPct val="80000"/>
              </a:lnSpc>
              <a:buClr>
                <a:srgbClr val="FFFF00"/>
              </a:buClr>
            </a:pPr>
            <a:r>
              <a:rPr lang="en-US" altLang="en-US" sz="2800" dirty="0" smtClean="0">
                <a:latin typeface="Arial" charset="0"/>
              </a:rPr>
              <a:t>Novel paradigm in </a:t>
            </a:r>
            <a:r>
              <a:rPr lang="en-US" altLang="en-US" sz="2800" dirty="0" err="1" smtClean="0">
                <a:latin typeface="Arial" charset="0"/>
              </a:rPr>
              <a:t>Caspase</a:t>
            </a:r>
            <a:r>
              <a:rPr lang="en-US" altLang="en-US" sz="2800" dirty="0" smtClean="0">
                <a:latin typeface="Arial" charset="0"/>
              </a:rPr>
              <a:t> biology</a:t>
            </a:r>
          </a:p>
          <a:p>
            <a:pPr>
              <a:lnSpc>
                <a:spcPct val="80000"/>
              </a:lnSpc>
              <a:buClr>
                <a:srgbClr val="FFFF00"/>
              </a:buClr>
            </a:pPr>
            <a:r>
              <a:rPr lang="en-US" altLang="en-US" sz="2800" dirty="0" smtClean="0">
                <a:latin typeface="Arial" charset="0"/>
              </a:rPr>
              <a:t>May provide insight into how to kill cells reactivating HIV</a:t>
            </a:r>
          </a:p>
          <a:p>
            <a:pPr>
              <a:lnSpc>
                <a:spcPct val="80000"/>
              </a:lnSpc>
              <a:buClr>
                <a:srgbClr val="FFFF00"/>
              </a:buClr>
            </a:pPr>
            <a:endParaRPr lang="en-US" altLang="en-US" sz="2800" dirty="0" smtClean="0">
              <a:solidFill>
                <a:schemeClr val="bg1"/>
              </a:solidFill>
              <a:latin typeface="Arial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 dirty="0" smtClean="0">
                <a:solidFill>
                  <a:srgbClr val="FFFF00"/>
                </a:solidFill>
              </a:rPr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800" dirty="0" smtClean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endParaRPr lang="en-US" altLang="en-US" sz="2800" dirty="0" smtClean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 dirty="0" smtClean="0">
                <a:solidFill>
                  <a:srgbClr val="FFFF00"/>
                </a:solidFill>
                <a:latin typeface="Symbol" pitchFamily="18" charset="2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329688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4095" y="242919"/>
            <a:ext cx="86062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Why don’t latently HIV infected memory </a:t>
            </a:r>
          </a:p>
          <a:p>
            <a:r>
              <a:rPr lang="en-US" sz="3600" dirty="0" smtClean="0">
                <a:solidFill>
                  <a:schemeClr val="tx2"/>
                </a:solidFill>
              </a:rPr>
              <a:t>CD4 T cells die following HIV reactivation</a:t>
            </a:r>
            <a:endParaRPr lang="en-US" sz="3600" dirty="0">
              <a:solidFill>
                <a:schemeClr val="tx2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1874229"/>
            <a:ext cx="7522714" cy="3307371"/>
            <a:chOff x="-12280" y="847725"/>
            <a:chExt cx="5654257" cy="2001837"/>
          </a:xfrm>
        </p:grpSpPr>
        <p:grpSp>
          <p:nvGrpSpPr>
            <p:cNvPr id="6" name="Group 54"/>
            <p:cNvGrpSpPr>
              <a:grpSpLocks/>
            </p:cNvGrpSpPr>
            <p:nvPr/>
          </p:nvGrpSpPr>
          <p:grpSpPr bwMode="auto">
            <a:xfrm>
              <a:off x="2667001" y="985838"/>
              <a:ext cx="2974976" cy="1147763"/>
              <a:chOff x="2237" y="624"/>
              <a:chExt cx="1874" cy="723"/>
            </a:xfrm>
          </p:grpSpPr>
          <p:pic>
            <p:nvPicPr>
              <p:cNvPr id="21" name="Picture 6"/>
              <p:cNvPicPr>
                <a:picLocks noChangeAspect="1" noChangeArrowheads="1"/>
              </p:cNvPicPr>
              <p:nvPr/>
            </p:nvPicPr>
            <p:blipFill>
              <a:blip r:embed="rId2"/>
              <a:srcRect t="41791"/>
              <a:stretch>
                <a:fillRect/>
              </a:stretch>
            </p:blipFill>
            <p:spPr bwMode="auto">
              <a:xfrm>
                <a:off x="3040" y="1152"/>
                <a:ext cx="540" cy="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Text Box 10"/>
              <p:cNvSpPr txBox="1">
                <a:spLocks noChangeArrowheads="1"/>
              </p:cNvSpPr>
              <p:nvPr/>
            </p:nvSpPr>
            <p:spPr bwMode="auto">
              <a:xfrm>
                <a:off x="2237" y="996"/>
                <a:ext cx="851" cy="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sz="1600"/>
                  <a:t>HIV-1 PR 1:2000</a:t>
                </a:r>
              </a:p>
            </p:txBody>
          </p:sp>
          <p:sp>
            <p:nvSpPr>
              <p:cNvPr id="23" name="TextBox 37"/>
              <p:cNvSpPr txBox="1">
                <a:spLocks noChangeArrowheads="1"/>
              </p:cNvSpPr>
              <p:nvPr/>
            </p:nvSpPr>
            <p:spPr bwMode="auto">
              <a:xfrm>
                <a:off x="2454" y="823"/>
                <a:ext cx="638" cy="1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CD3 / CD28 </a:t>
                </a:r>
              </a:p>
            </p:txBody>
          </p:sp>
          <p:sp>
            <p:nvSpPr>
              <p:cNvPr id="24" name="TextBox 38"/>
              <p:cNvSpPr txBox="1">
                <a:spLocks noChangeArrowheads="1"/>
              </p:cNvSpPr>
              <p:nvPr/>
            </p:nvSpPr>
            <p:spPr bwMode="auto">
              <a:xfrm>
                <a:off x="3088" y="808"/>
                <a:ext cx="120" cy="1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/>
                  <a:t>-</a:t>
                </a:r>
              </a:p>
            </p:txBody>
          </p:sp>
          <p:sp>
            <p:nvSpPr>
              <p:cNvPr id="25" name="TextBox 39"/>
              <p:cNvSpPr txBox="1">
                <a:spLocks noChangeArrowheads="1"/>
              </p:cNvSpPr>
              <p:nvPr/>
            </p:nvSpPr>
            <p:spPr bwMode="auto">
              <a:xfrm>
                <a:off x="3343" y="798"/>
                <a:ext cx="144" cy="1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/>
                  <a:t>+</a:t>
                </a:r>
              </a:p>
            </p:txBody>
          </p:sp>
          <p:sp>
            <p:nvSpPr>
              <p:cNvPr id="26" name="TextBox 40"/>
              <p:cNvSpPr txBox="1">
                <a:spLocks noChangeArrowheads="1"/>
              </p:cNvSpPr>
              <p:nvPr/>
            </p:nvSpPr>
            <p:spPr bwMode="auto">
              <a:xfrm>
                <a:off x="3088" y="942"/>
                <a:ext cx="144" cy="1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/>
                  <a:t>+</a:t>
                </a:r>
              </a:p>
            </p:txBody>
          </p:sp>
          <p:sp>
            <p:nvSpPr>
              <p:cNvPr id="27" name="TextBox 41"/>
              <p:cNvSpPr txBox="1">
                <a:spLocks noChangeArrowheads="1"/>
              </p:cNvSpPr>
              <p:nvPr/>
            </p:nvSpPr>
            <p:spPr bwMode="auto">
              <a:xfrm>
                <a:off x="3343" y="933"/>
                <a:ext cx="144" cy="1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/>
                  <a:t>+</a:t>
                </a:r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3055" y="815"/>
                <a:ext cx="43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43"/>
              <p:cNvSpPr txBox="1">
                <a:spLocks noChangeArrowheads="1"/>
              </p:cNvSpPr>
              <p:nvPr/>
            </p:nvSpPr>
            <p:spPr bwMode="auto">
              <a:xfrm>
                <a:off x="2860" y="624"/>
                <a:ext cx="845" cy="1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600" b="1"/>
                  <a:t> Memory CD4</a:t>
                </a:r>
              </a:p>
            </p:txBody>
          </p:sp>
          <p:sp>
            <p:nvSpPr>
              <p:cNvPr id="30" name="TextBox 6"/>
              <p:cNvSpPr txBox="1">
                <a:spLocks noChangeArrowheads="1"/>
              </p:cNvSpPr>
              <p:nvPr/>
            </p:nvSpPr>
            <p:spPr bwMode="auto">
              <a:xfrm>
                <a:off x="3582" y="1171"/>
                <a:ext cx="529" cy="1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/>
                  <a:t>Casp8p41</a:t>
                </a:r>
              </a:p>
            </p:txBody>
          </p:sp>
        </p:grpSp>
        <p:pic>
          <p:nvPicPr>
            <p:cNvPr id="10" name="Picture 2" descr="C:\Users\adb04\Pictures\2012-11-21\00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  <a14:imgEffect>
                        <a14:brightnessContrast bright="-2000" contrast="34000"/>
                      </a14:imgEffect>
                    </a14:imgLayer>
                  </a14:imgProps>
                </a:ext>
              </a:extLst>
            </a:blip>
            <a:srcRect l="15030" t="29375" r="7903" b="28326"/>
            <a:stretch>
              <a:fillRect/>
            </a:stretch>
          </p:blipFill>
          <p:spPr bwMode="auto">
            <a:xfrm>
              <a:off x="1149350" y="1633538"/>
              <a:ext cx="1322388" cy="419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 descr="C:\Users\adb04\Pictures\2012-11-21\00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10345" t="23125" r="8340" b="29768"/>
            <a:stretch>
              <a:fillRect/>
            </a:stretch>
          </p:blipFill>
          <p:spPr bwMode="auto">
            <a:xfrm>
              <a:off x="1149350" y="2514600"/>
              <a:ext cx="1322388" cy="334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47"/>
            <p:cNvSpPr txBox="1">
              <a:spLocks noChangeArrowheads="1"/>
            </p:cNvSpPr>
            <p:nvPr/>
          </p:nvSpPr>
          <p:spPr bwMode="auto">
            <a:xfrm>
              <a:off x="304800" y="1295400"/>
              <a:ext cx="2120788" cy="204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/>
                <a:t>CD3/CD28</a:t>
              </a:r>
              <a:r>
                <a:rPr lang="en-US" sz="1600" b="1" dirty="0"/>
                <a:t>   </a:t>
              </a:r>
              <a:r>
                <a:rPr lang="en-US" sz="1600" b="1" dirty="0" smtClean="0"/>
                <a:t> </a:t>
              </a:r>
              <a:r>
                <a:rPr lang="en-US" sz="1600" b="1" dirty="0"/>
                <a:t>-   </a:t>
              </a:r>
              <a:r>
                <a:rPr lang="en-US" sz="1600" b="1" dirty="0" smtClean="0"/>
                <a:t>   </a:t>
              </a:r>
              <a:r>
                <a:rPr lang="en-US" sz="1600" b="1" dirty="0"/>
                <a:t>+  </a:t>
              </a:r>
              <a:r>
                <a:rPr lang="en-US" sz="1600" b="1" dirty="0" smtClean="0"/>
                <a:t>   </a:t>
              </a:r>
              <a:r>
                <a:rPr lang="en-US" sz="1600" b="1" dirty="0"/>
                <a:t>-     </a:t>
              </a:r>
              <a:r>
                <a:rPr lang="en-US" sz="1600" b="1" dirty="0" smtClean="0"/>
                <a:t>  +</a:t>
              </a:r>
              <a:endParaRPr lang="en-US" sz="1600" b="1" dirty="0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1277938" y="1243013"/>
              <a:ext cx="4635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897063" y="1243013"/>
              <a:ext cx="46196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50"/>
            <p:cNvSpPr txBox="1">
              <a:spLocks noChangeArrowheads="1"/>
            </p:cNvSpPr>
            <p:nvPr/>
          </p:nvSpPr>
          <p:spPr bwMode="auto">
            <a:xfrm>
              <a:off x="1096964" y="847725"/>
              <a:ext cx="1262062" cy="353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b="1" dirty="0"/>
                <a:t>Activated</a:t>
              </a:r>
            </a:p>
            <a:p>
              <a:r>
                <a:rPr lang="en-US" sz="1600" b="1" dirty="0"/>
                <a:t>CD4</a:t>
              </a:r>
            </a:p>
          </p:txBody>
        </p:sp>
        <p:sp>
          <p:nvSpPr>
            <p:cNvPr id="16" name="TextBox 51"/>
            <p:cNvSpPr txBox="1">
              <a:spLocks noChangeArrowheads="1"/>
            </p:cNvSpPr>
            <p:nvPr/>
          </p:nvSpPr>
          <p:spPr bwMode="auto">
            <a:xfrm>
              <a:off x="1835150" y="852488"/>
              <a:ext cx="1682751" cy="353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b="1" dirty="0"/>
                <a:t>M</a:t>
              </a:r>
              <a:r>
                <a:rPr lang="en-US" sz="1600" b="1" dirty="0" smtClean="0"/>
                <a:t>emory</a:t>
              </a:r>
              <a:endParaRPr lang="en-US" sz="1600" b="1" dirty="0"/>
            </a:p>
            <a:p>
              <a:r>
                <a:rPr lang="en-US" sz="1600" b="1" dirty="0"/>
                <a:t>CD4</a:t>
              </a:r>
            </a:p>
          </p:txBody>
        </p:sp>
        <p:sp>
          <p:nvSpPr>
            <p:cNvPr id="17" name="TextBox 19"/>
            <p:cNvSpPr txBox="1">
              <a:spLocks noChangeArrowheads="1"/>
            </p:cNvSpPr>
            <p:nvPr/>
          </p:nvSpPr>
          <p:spPr bwMode="auto">
            <a:xfrm>
              <a:off x="-12280" y="1725613"/>
              <a:ext cx="1080997" cy="204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/>
                <a:t>Procaspase 8</a:t>
              </a:r>
            </a:p>
          </p:txBody>
        </p:sp>
        <p:sp>
          <p:nvSpPr>
            <p:cNvPr id="18" name="TextBox 52"/>
            <p:cNvSpPr txBox="1">
              <a:spLocks noChangeArrowheads="1"/>
            </p:cNvSpPr>
            <p:nvPr/>
          </p:nvSpPr>
          <p:spPr bwMode="auto">
            <a:xfrm>
              <a:off x="587738" y="2514600"/>
              <a:ext cx="480979" cy="204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/>
                <a:t>Actin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colorTemperature colorTemp="28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43000" y="2138012"/>
              <a:ext cx="1328738" cy="224187"/>
            </a:xfrm>
            <a:prstGeom prst="rect">
              <a:avLst/>
            </a:prstGeom>
          </p:spPr>
        </p:pic>
        <p:sp>
          <p:nvSpPr>
            <p:cNvPr id="20" name="TextBox 19"/>
            <p:cNvSpPr txBox="1">
              <a:spLocks noChangeArrowheads="1"/>
            </p:cNvSpPr>
            <p:nvPr/>
          </p:nvSpPr>
          <p:spPr bwMode="auto">
            <a:xfrm>
              <a:off x="631113" y="2087563"/>
              <a:ext cx="437604" cy="204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Bcl2</a:t>
              </a:r>
              <a:endParaRPr lang="en-US" sz="16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59367" y="5867400"/>
            <a:ext cx="4865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Also </a:t>
            </a:r>
            <a:r>
              <a:rPr lang="en-US" dirty="0" err="1" smtClean="0"/>
              <a:t>Upregulated</a:t>
            </a:r>
            <a:r>
              <a:rPr lang="en-US" dirty="0" smtClean="0"/>
              <a:t> Bcl2, Decreased Fas / </a:t>
            </a:r>
            <a:r>
              <a:rPr lang="en-US" dirty="0" err="1" smtClean="0"/>
              <a:t>FasL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0856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nature.com/nri/journal/v1/n1/images/nri1001-050a-f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03" r="7668" b="13380"/>
          <a:stretch>
            <a:fillRect/>
          </a:stretch>
        </p:blipFill>
        <p:spPr bwMode="auto">
          <a:xfrm>
            <a:off x="261938" y="1889125"/>
            <a:ext cx="4533900" cy="413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http://ars.els-cdn.com/content/image/1-s2.0-S0008874909000070-gr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>
            <a:fillRect/>
          </a:stretch>
        </p:blipFill>
        <p:spPr bwMode="auto">
          <a:xfrm>
            <a:off x="6116638" y="1416050"/>
            <a:ext cx="1870075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1813" y="185738"/>
            <a:ext cx="75977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800" dirty="0">
                <a:solidFill>
                  <a:srgbClr val="FFFF00"/>
                </a:solidFill>
              </a:rPr>
              <a:t>Memory cells upregulate </a:t>
            </a:r>
            <a:r>
              <a:rPr lang="en-US" altLang="en-US" sz="2800" dirty="0" err="1">
                <a:solidFill>
                  <a:srgbClr val="FFFF00"/>
                </a:solidFill>
              </a:rPr>
              <a:t>antiapoptotic</a:t>
            </a:r>
            <a:r>
              <a:rPr lang="en-US" altLang="en-US" sz="2800" dirty="0">
                <a:solidFill>
                  <a:srgbClr val="FFFF00"/>
                </a:solidFill>
              </a:rPr>
              <a:t> and </a:t>
            </a:r>
          </a:p>
          <a:p>
            <a:pPr algn="ctr"/>
            <a:r>
              <a:rPr lang="en-US" altLang="en-US" sz="2800" dirty="0">
                <a:solidFill>
                  <a:srgbClr val="FFFF00"/>
                </a:solidFill>
              </a:rPr>
              <a:t>down regulate </a:t>
            </a:r>
            <a:r>
              <a:rPr lang="en-US" altLang="en-US" sz="2800" dirty="0" err="1">
                <a:solidFill>
                  <a:srgbClr val="FFFF00"/>
                </a:solidFill>
              </a:rPr>
              <a:t>proapoptotic</a:t>
            </a:r>
            <a:r>
              <a:rPr lang="en-US" altLang="en-US" sz="2800" dirty="0">
                <a:solidFill>
                  <a:srgbClr val="FFFF00"/>
                </a:solidFill>
              </a:rPr>
              <a:t> proteins.</a:t>
            </a:r>
          </a:p>
        </p:txBody>
      </p:sp>
    </p:spTree>
    <p:extLst>
      <p:ext uri="{BB962C8B-B14F-4D97-AF65-F5344CB8AC3E}">
        <p14:creationId xmlns:p14="http://schemas.microsoft.com/office/powerpoint/2010/main" xmlns="" val="22266546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adb04\Desktop\apoptosis cure\CureFigurev2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351"/>
          <a:stretch>
            <a:fillRect/>
          </a:stretch>
        </p:blipFill>
        <p:spPr bwMode="auto">
          <a:xfrm>
            <a:off x="304800" y="266700"/>
            <a:ext cx="8475663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6432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81000" y="490728"/>
            <a:ext cx="3840480" cy="804672"/>
          </a:xfrm>
        </p:spPr>
        <p:txBody>
          <a:bodyPr/>
          <a:lstStyle/>
          <a:p>
            <a:r>
              <a:rPr lang="en-US" dirty="0" smtClean="0"/>
              <a:t>Approaches to cure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3068" y="1219200"/>
            <a:ext cx="3840480" cy="3986784"/>
          </a:xfrm>
        </p:spPr>
        <p:txBody>
          <a:bodyPr/>
          <a:lstStyle/>
          <a:p>
            <a:r>
              <a:rPr lang="en-US" dirty="0" smtClean="0"/>
              <a:t>Gene editing – </a:t>
            </a:r>
            <a:r>
              <a:rPr lang="en-US" dirty="0" err="1" smtClean="0"/>
              <a:t>eg</a:t>
            </a:r>
            <a:r>
              <a:rPr lang="en-US" dirty="0" smtClean="0"/>
              <a:t> CCR5</a:t>
            </a:r>
          </a:p>
          <a:p>
            <a:r>
              <a:rPr lang="en-US" dirty="0" smtClean="0"/>
              <a:t>Overexpression of restriction factors</a:t>
            </a:r>
          </a:p>
          <a:p>
            <a:r>
              <a:rPr lang="en-US" dirty="0" smtClean="0"/>
              <a:t>CAR’s</a:t>
            </a:r>
          </a:p>
          <a:p>
            <a:r>
              <a:rPr lang="en-US" dirty="0" smtClean="0"/>
              <a:t>Vaccination</a:t>
            </a:r>
          </a:p>
          <a:p>
            <a:r>
              <a:rPr lang="en-US" dirty="0" smtClean="0"/>
              <a:t>Immune based therapy</a:t>
            </a:r>
          </a:p>
          <a:p>
            <a:r>
              <a:rPr lang="en-US" dirty="0" smtClean="0"/>
              <a:t>Shock and Kill</a:t>
            </a:r>
          </a:p>
          <a:p>
            <a:r>
              <a:rPr lang="en-US" dirty="0" smtClean="0"/>
              <a:t>Prime shock and kill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7657" y="490728"/>
            <a:ext cx="3840480" cy="804672"/>
          </a:xfrm>
        </p:spPr>
        <p:txBody>
          <a:bodyPr/>
          <a:lstStyle/>
          <a:p>
            <a:r>
              <a:rPr lang="en-US" dirty="0" smtClean="0"/>
              <a:t>Status</a:t>
            </a:r>
            <a:endParaRPr lang="en-US" dirty="0"/>
          </a:p>
        </p:txBody>
      </p:sp>
      <p:sp>
        <p:nvSpPr>
          <p:cNvPr id="8" name="5-Point Star 7"/>
          <p:cNvSpPr/>
          <p:nvPr/>
        </p:nvSpPr>
        <p:spPr>
          <a:xfrm>
            <a:off x="4298950" y="4302125"/>
            <a:ext cx="3810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4298950" y="3768725"/>
            <a:ext cx="3810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4298950" y="3235325"/>
            <a:ext cx="3810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4298950" y="2701925"/>
            <a:ext cx="3810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4298950" y="2016125"/>
            <a:ext cx="3810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4298950" y="1406525"/>
            <a:ext cx="3810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4298950" y="4911725"/>
            <a:ext cx="3810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4838700" y="4911725"/>
            <a:ext cx="3810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4838700" y="3235325"/>
            <a:ext cx="3810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/>
          <p:cNvSpPr/>
          <p:nvPr/>
        </p:nvSpPr>
        <p:spPr>
          <a:xfrm>
            <a:off x="5410200" y="2701925"/>
            <a:ext cx="3810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4838700" y="2701925"/>
            <a:ext cx="3810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/>
          <p:cNvSpPr/>
          <p:nvPr/>
        </p:nvSpPr>
        <p:spPr>
          <a:xfrm>
            <a:off x="4838700" y="1406525"/>
            <a:ext cx="3810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6" descr="Traffic_20Signs_20Obvio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23207" y="1724479"/>
            <a:ext cx="3120793" cy="30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8482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ChangeArrowheads="1"/>
          </p:cNvSpPr>
          <p:nvPr>
            <p:ph type="title"/>
          </p:nvPr>
        </p:nvSpPr>
        <p:spPr>
          <a:xfrm>
            <a:off x="1117600" y="-38100"/>
            <a:ext cx="6908800" cy="1143000"/>
          </a:xfrm>
        </p:spPr>
        <p:txBody>
          <a:bodyPr/>
          <a:lstStyle/>
          <a:p>
            <a:r>
              <a:rPr lang="en-US" b="1" smtClean="0"/>
              <a:t>Acknowledgements</a:t>
            </a:r>
          </a:p>
        </p:txBody>
      </p:sp>
      <p:sp>
        <p:nvSpPr>
          <p:cNvPr id="421892" name="Text Box 4"/>
          <p:cNvSpPr txBox="1">
            <a:spLocks noChangeArrowheads="1"/>
          </p:cNvSpPr>
          <p:nvPr/>
        </p:nvSpPr>
        <p:spPr bwMode="auto">
          <a:xfrm>
            <a:off x="0" y="1079500"/>
            <a:ext cx="4467225" cy="52625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400" u="sng" dirty="0">
                <a:latin typeface="+mj-lt"/>
              </a:rPr>
              <a:t>Badley Lab Members </a:t>
            </a:r>
          </a:p>
          <a:p>
            <a:pPr eaLnBrk="0" hangingPunct="0">
              <a:defRPr/>
            </a:pPr>
            <a:r>
              <a:rPr lang="en-US" sz="2400" u="sng" dirty="0">
                <a:latin typeface="+mj-lt"/>
              </a:rPr>
              <a:t>(past and present)</a:t>
            </a: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Gary Bren </a:t>
            </a: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Stacey </a:t>
            </a:r>
            <a:r>
              <a:rPr lang="en-US" sz="2400" dirty="0" err="1">
                <a:latin typeface="+mj-lt"/>
              </a:rPr>
              <a:t>Rizza</a:t>
            </a:r>
            <a:endParaRPr lang="en-US" sz="2400" dirty="0">
              <a:latin typeface="+mj-lt"/>
            </a:endParaRP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Alicia Algeciras-</a:t>
            </a:r>
            <a:r>
              <a:rPr lang="en-US" sz="2400" dirty="0" err="1">
                <a:latin typeface="+mj-lt"/>
              </a:rPr>
              <a:t>Schimnich</a:t>
            </a:r>
            <a:endParaRPr lang="en-US" sz="2400" dirty="0">
              <a:latin typeface="+mj-lt"/>
            </a:endParaRPr>
          </a:p>
          <a:p>
            <a:pPr eaLnBrk="0" hangingPunct="0">
              <a:defRPr/>
            </a:pPr>
            <a:r>
              <a:rPr lang="en-US" sz="2400" dirty="0" err="1">
                <a:latin typeface="+mj-lt"/>
              </a:rPr>
              <a:t>Zilin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Nie</a:t>
            </a:r>
            <a:endParaRPr lang="en-US" sz="2400" dirty="0">
              <a:latin typeface="+mj-lt"/>
            </a:endParaRP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Sergey Trushin</a:t>
            </a: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Nathan Cummins</a:t>
            </a: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Sekar Natesampillai</a:t>
            </a: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Amy Sainski</a:t>
            </a: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Dave </a:t>
            </a:r>
            <a:r>
              <a:rPr lang="en-US" sz="2400" dirty="0" err="1">
                <a:latin typeface="+mj-lt"/>
              </a:rPr>
              <a:t>Schnepple</a:t>
            </a:r>
            <a:endParaRPr lang="en-US" sz="2400" dirty="0">
              <a:latin typeface="+mj-lt"/>
            </a:endParaRP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Brett Shepard</a:t>
            </a: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Sergei Trushin</a:t>
            </a:r>
          </a:p>
          <a:p>
            <a:pPr eaLnBrk="0" hangingPunct="0"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421894" name="Text Box 6"/>
          <p:cNvSpPr txBox="1">
            <a:spLocks noChangeArrowheads="1"/>
          </p:cNvSpPr>
          <p:nvPr/>
        </p:nvSpPr>
        <p:spPr bwMode="auto">
          <a:xfrm>
            <a:off x="3503613" y="1089025"/>
            <a:ext cx="2782887" cy="71104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400" i="0" u="sng" dirty="0">
                <a:latin typeface="+mn-lt"/>
              </a:rPr>
              <a:t>Mayo Collaborators</a:t>
            </a:r>
          </a:p>
          <a:p>
            <a:pPr eaLnBrk="0" hangingPunct="0">
              <a:defRPr/>
            </a:pPr>
            <a:r>
              <a:rPr lang="en-US" sz="2400" i="0" dirty="0">
                <a:latin typeface="+mn-lt"/>
              </a:rPr>
              <a:t>Scott Kaufmann</a:t>
            </a:r>
          </a:p>
          <a:p>
            <a:pPr eaLnBrk="0" hangingPunct="0">
              <a:defRPr/>
            </a:pPr>
            <a:r>
              <a:rPr lang="en-US" sz="2400" i="0" dirty="0">
                <a:latin typeface="+mn-lt"/>
              </a:rPr>
              <a:t>Greg Gores  </a:t>
            </a:r>
          </a:p>
          <a:p>
            <a:pPr eaLnBrk="0" hangingPunct="0">
              <a:defRPr/>
            </a:pPr>
            <a:r>
              <a:rPr lang="en-US" sz="2400" i="0" dirty="0">
                <a:latin typeface="+mn-lt"/>
              </a:rPr>
              <a:t>Tom Griffith</a:t>
            </a:r>
          </a:p>
          <a:p>
            <a:pPr eaLnBrk="0" hangingPunct="0">
              <a:defRPr/>
            </a:pPr>
            <a:r>
              <a:rPr lang="en-US" sz="2400" i="0" dirty="0">
                <a:latin typeface="+mn-lt"/>
              </a:rPr>
              <a:t>Joseph Yao</a:t>
            </a:r>
          </a:p>
          <a:p>
            <a:pPr eaLnBrk="0" hangingPunct="0">
              <a:defRPr/>
            </a:pPr>
            <a:r>
              <a:rPr lang="en-US" sz="2400" i="0" dirty="0">
                <a:latin typeface="+mn-lt"/>
              </a:rPr>
              <a:t>Paul </a:t>
            </a:r>
            <a:r>
              <a:rPr lang="en-US" sz="2400" i="0" dirty="0" err="1" smtClean="0">
                <a:latin typeface="+mn-lt"/>
              </a:rPr>
              <a:t>Leibson</a:t>
            </a:r>
            <a:r>
              <a:rPr lang="en-US" sz="2400" i="0" dirty="0" smtClean="0">
                <a:latin typeface="+mn-lt"/>
              </a:rPr>
              <a:t>*</a:t>
            </a:r>
            <a:endParaRPr lang="en-US" sz="2400" i="0" dirty="0">
              <a:latin typeface="+mn-lt"/>
            </a:endParaRPr>
          </a:p>
          <a:p>
            <a:pPr eaLnBrk="0" hangingPunct="0">
              <a:defRPr/>
            </a:pPr>
            <a:r>
              <a:rPr lang="en-US" sz="2400" i="0" dirty="0">
                <a:latin typeface="+mn-lt"/>
              </a:rPr>
              <a:t>Yuan-Ping Pang</a:t>
            </a:r>
          </a:p>
          <a:p>
            <a:pPr eaLnBrk="0" hangingPunct="0">
              <a:defRPr/>
            </a:pPr>
            <a:r>
              <a:rPr lang="en-US" sz="2400" i="0" dirty="0" err="1">
                <a:latin typeface="+mn-lt"/>
              </a:rPr>
              <a:t>Zami</a:t>
            </a:r>
            <a:r>
              <a:rPr lang="en-US" sz="2400" i="0" dirty="0">
                <a:latin typeface="+mn-lt"/>
              </a:rPr>
              <a:t> Temesgen</a:t>
            </a:r>
          </a:p>
          <a:p>
            <a:pPr eaLnBrk="0" hangingPunct="0">
              <a:defRPr/>
            </a:pPr>
            <a:r>
              <a:rPr lang="en-US" sz="2400" i="0" dirty="0">
                <a:latin typeface="+mn-lt"/>
              </a:rPr>
              <a:t>David </a:t>
            </a:r>
            <a:r>
              <a:rPr lang="en-US" sz="2400" i="0" dirty="0" err="1">
                <a:latin typeface="+mn-lt"/>
              </a:rPr>
              <a:t>Katzmann</a:t>
            </a:r>
            <a:endParaRPr lang="en-US" sz="2400" i="0" dirty="0">
              <a:latin typeface="+mn-lt"/>
            </a:endParaRPr>
          </a:p>
          <a:p>
            <a:pPr eaLnBrk="0" hangingPunct="0">
              <a:defRPr/>
            </a:pPr>
            <a:r>
              <a:rPr lang="en-US" sz="2400" i="0" dirty="0">
                <a:latin typeface="+mn-lt"/>
              </a:rPr>
              <a:t>Marina Ramirez-Alvarado</a:t>
            </a:r>
          </a:p>
          <a:p>
            <a:pPr eaLnBrk="0" hangingPunct="0">
              <a:defRPr/>
            </a:pPr>
            <a:r>
              <a:rPr lang="en-US" sz="2400" i="0" dirty="0" err="1">
                <a:latin typeface="+mn-lt"/>
              </a:rPr>
              <a:t>Haiming</a:t>
            </a:r>
            <a:r>
              <a:rPr lang="en-US" sz="2400" i="0" dirty="0">
                <a:latin typeface="+mn-lt"/>
              </a:rPr>
              <a:t> Dai</a:t>
            </a:r>
          </a:p>
          <a:p>
            <a:pPr eaLnBrk="0" hangingPunct="0">
              <a:defRPr/>
            </a:pPr>
            <a:r>
              <a:rPr lang="en-US" sz="2400" i="0" dirty="0">
                <a:latin typeface="+mn-lt"/>
              </a:rPr>
              <a:t>Peter Wettstein</a:t>
            </a:r>
          </a:p>
          <a:p>
            <a:pPr eaLnBrk="0" hangingPunct="0">
              <a:defRPr/>
            </a:pPr>
            <a:endParaRPr lang="en-US" sz="2400" dirty="0">
              <a:latin typeface="Times New Roman" pitchFamily="18" charset="0"/>
            </a:endParaRPr>
          </a:p>
          <a:p>
            <a:pPr eaLnBrk="0" hangingPunct="0">
              <a:defRPr/>
            </a:pPr>
            <a:endParaRPr lang="en-US" sz="2400" dirty="0">
              <a:latin typeface="Times New Roman" pitchFamily="18" charset="0"/>
            </a:endParaRPr>
          </a:p>
          <a:p>
            <a:pPr eaLnBrk="0" hangingPunct="0">
              <a:defRPr/>
            </a:pPr>
            <a:endParaRPr lang="en-US" sz="2400" dirty="0">
              <a:latin typeface="Times New Roman" pitchFamily="18" charset="0"/>
            </a:endParaRPr>
          </a:p>
          <a:p>
            <a:pPr eaLnBrk="0" hangingPunct="0">
              <a:defRPr/>
            </a:pPr>
            <a:endParaRPr lang="en-US" sz="2400" dirty="0">
              <a:latin typeface="Times New Roman" pitchFamily="18" charset="0"/>
            </a:endParaRPr>
          </a:p>
          <a:p>
            <a:pPr eaLnBrk="0" hangingPunct="0">
              <a:defRPr/>
            </a:pPr>
            <a:endParaRPr lang="en-US" sz="2400" dirty="0">
              <a:latin typeface="Times New Roman" pitchFamily="18" charset="0"/>
            </a:endParaRPr>
          </a:p>
          <a:p>
            <a:pPr eaLnBrk="0" hangingPunct="0"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6361113" y="1079500"/>
            <a:ext cx="2782887" cy="6370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400" u="sng" dirty="0">
                <a:latin typeface="+mj-lt"/>
              </a:rPr>
              <a:t>Other Collaborators</a:t>
            </a: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Guido </a:t>
            </a:r>
            <a:r>
              <a:rPr lang="en-US" sz="2400" dirty="0" err="1">
                <a:latin typeface="+mj-lt"/>
              </a:rPr>
              <a:t>Kroemer</a:t>
            </a:r>
            <a:endParaRPr lang="en-US" sz="2400" dirty="0">
              <a:latin typeface="+mj-lt"/>
            </a:endParaRP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Danny </a:t>
            </a:r>
            <a:r>
              <a:rPr lang="en-US" sz="2400" dirty="0" err="1">
                <a:latin typeface="+mj-lt"/>
              </a:rPr>
              <a:t>Douek</a:t>
            </a:r>
            <a:endParaRPr lang="en-US" sz="2400" dirty="0">
              <a:latin typeface="+mj-lt"/>
            </a:endParaRP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Jason </a:t>
            </a:r>
            <a:r>
              <a:rPr lang="en-US" sz="2400" dirty="0" err="1">
                <a:latin typeface="+mj-lt"/>
              </a:rPr>
              <a:t>Brenchley</a:t>
            </a:r>
            <a:endParaRPr lang="en-US" sz="2400" dirty="0">
              <a:latin typeface="+mj-lt"/>
            </a:endParaRP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Steve Deeks</a:t>
            </a: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Nawal Boukli</a:t>
            </a: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Guido </a:t>
            </a:r>
            <a:r>
              <a:rPr lang="en-US" sz="2400" dirty="0" err="1">
                <a:latin typeface="+mj-lt"/>
              </a:rPr>
              <a:t>Silvestri</a:t>
            </a:r>
            <a:endParaRPr lang="en-US" sz="2400" dirty="0">
              <a:latin typeface="+mj-lt"/>
            </a:endParaRP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Tom Griffith</a:t>
            </a: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David Lynch</a:t>
            </a: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Catherine Brenner</a:t>
            </a: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Alan </a:t>
            </a:r>
            <a:r>
              <a:rPr lang="en-US" sz="2400" dirty="0" err="1">
                <a:latin typeface="+mj-lt"/>
              </a:rPr>
              <a:t>Landay</a:t>
            </a:r>
            <a:endParaRPr lang="en-US" sz="2400" dirty="0">
              <a:latin typeface="+mj-lt"/>
            </a:endParaRPr>
          </a:p>
          <a:p>
            <a:pPr eaLnBrk="0" hangingPunct="0">
              <a:defRPr/>
            </a:pPr>
            <a:r>
              <a:rPr lang="en-US" sz="2400" dirty="0">
                <a:latin typeface="+mj-lt"/>
              </a:rPr>
              <a:t>Mike Lederman</a:t>
            </a:r>
          </a:p>
          <a:p>
            <a:pPr eaLnBrk="0" hangingPunct="0">
              <a:defRPr/>
            </a:pPr>
            <a:endParaRPr lang="en-US" sz="2400" dirty="0">
              <a:latin typeface="Times New Roman" pitchFamily="18" charset="0"/>
            </a:endParaRPr>
          </a:p>
          <a:p>
            <a:pPr eaLnBrk="0" hangingPunct="0">
              <a:defRPr/>
            </a:pPr>
            <a:endParaRPr lang="en-US" sz="2400" dirty="0">
              <a:latin typeface="Times New Roman" pitchFamily="18" charset="0"/>
            </a:endParaRPr>
          </a:p>
          <a:p>
            <a:pPr eaLnBrk="0" hangingPunct="0">
              <a:defRPr/>
            </a:pPr>
            <a:endParaRPr lang="en-US" sz="2400" dirty="0">
              <a:latin typeface="Times New Roman" pitchFamily="18" charset="0"/>
            </a:endParaRPr>
          </a:p>
          <a:p>
            <a:pPr eaLnBrk="0" hangingPunct="0">
              <a:defRPr/>
            </a:pPr>
            <a:endParaRPr lang="en-US" sz="2400" dirty="0">
              <a:latin typeface="Times New Roman" pitchFamily="18" charset="0"/>
            </a:endParaRPr>
          </a:p>
          <a:p>
            <a:pPr eaLnBrk="0" hangingPunct="0">
              <a:defRPr/>
            </a:pPr>
            <a:endParaRPr lang="en-US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9532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SampleSlides-MayoBlueTexture">
  <a:themeElements>
    <a:clrScheme name="mc-bluetexture">
      <a:dk1>
        <a:sysClr val="windowText" lastClr="000000"/>
      </a:dk1>
      <a:lt1>
        <a:sysClr val="window" lastClr="FFFFFF"/>
      </a:lt1>
      <a:dk2>
        <a:srgbClr val="0046AD"/>
      </a:dk2>
      <a:lt2>
        <a:srgbClr val="FFFF00"/>
      </a:lt2>
      <a:accent1>
        <a:srgbClr val="FFB600"/>
      </a:accent1>
      <a:accent2>
        <a:srgbClr val="F36925"/>
      </a:accent2>
      <a:accent3>
        <a:srgbClr val="3CBE18"/>
      </a:accent3>
      <a:accent4>
        <a:srgbClr val="A43EBD"/>
      </a:accent4>
      <a:accent5>
        <a:srgbClr val="C18253"/>
      </a:accent5>
      <a:accent6>
        <a:srgbClr val="56A7FD"/>
      </a:accent6>
      <a:hlink>
        <a:srgbClr val="CC99FF"/>
      </a:hlink>
      <a:folHlink>
        <a:srgbClr val="969696"/>
      </a:folHlink>
    </a:clrScheme>
    <a:fontScheme name="mc-bluetext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c-bluetextur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SampleSlides-MayoBlueTexture</Template>
  <TotalTime>506</TotalTime>
  <Words>1073</Words>
  <Application>Microsoft Office PowerPoint</Application>
  <PresentationFormat>On-screen Show (4:3)</PresentationFormat>
  <Paragraphs>303</Paragraphs>
  <Slides>39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SampleSlides-MayoBlueTexture</vt:lpstr>
      <vt:lpstr>Translational Approaches to Curing HIV infection  </vt:lpstr>
      <vt:lpstr>1996</vt:lpstr>
      <vt:lpstr>Why don’t drugs cure HIV : The HIV Life cycle</vt:lpstr>
      <vt:lpstr>Mechanisms of Latency</vt:lpstr>
      <vt:lpstr>Slide 5</vt:lpstr>
      <vt:lpstr>Cure IS possible</vt:lpstr>
      <vt:lpstr>How does BMT cure HIV infection??</vt:lpstr>
      <vt:lpstr>Slide 8</vt:lpstr>
      <vt:lpstr>Gene therapy Approaches</vt:lpstr>
      <vt:lpstr>Slide 10</vt:lpstr>
      <vt:lpstr>Slide 11</vt:lpstr>
      <vt:lpstr>Slide 12</vt:lpstr>
      <vt:lpstr>My Bet for a Nobel Prize </vt:lpstr>
      <vt:lpstr>Slide 14</vt:lpstr>
      <vt:lpstr>Slide 15</vt:lpstr>
      <vt:lpstr>Human CD34+ repopulated NSG mice;  3rd generation CAR</vt:lpstr>
      <vt:lpstr>Vaccination / Immune based therapy</vt:lpstr>
      <vt:lpstr>agp120 immunotoxin; BLT mice</vt:lpstr>
      <vt:lpstr>Host Factors in HIV Control</vt:lpstr>
      <vt:lpstr>Slide 20</vt:lpstr>
      <vt:lpstr>Most promising approach to HIV Vaccination: Genotype specific</vt:lpstr>
      <vt:lpstr>Slide 22</vt:lpstr>
      <vt:lpstr>Slide 23</vt:lpstr>
      <vt:lpstr>Slide 24</vt:lpstr>
      <vt:lpstr>HIV Protease</vt:lpstr>
      <vt:lpstr>Casp8p41</vt:lpstr>
      <vt:lpstr>Mutating the Pr cleavage site in procaspase 8 abrogates HIV induced death</vt:lpstr>
      <vt:lpstr>Slide 28</vt:lpstr>
      <vt:lpstr>Slide 29</vt:lpstr>
      <vt:lpstr>Casp8p41, Not Caspase 8 Binds Bak</vt:lpstr>
      <vt:lpstr>Casp8p41 stimulates Bak pore like function</vt:lpstr>
      <vt:lpstr>Molecular Dynamic Simulation</vt:lpstr>
      <vt:lpstr>Slide 33</vt:lpstr>
      <vt:lpstr>Casp8p41</vt:lpstr>
      <vt:lpstr>Slide 35</vt:lpstr>
      <vt:lpstr>Slide 36</vt:lpstr>
      <vt:lpstr>Slide 37</vt:lpstr>
      <vt:lpstr>Slide 38</vt:lpstr>
      <vt:lpstr>Acknowledgements</vt:lpstr>
    </vt:vector>
  </TitlesOfParts>
  <Company>Mayo Clinic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Here Presentation Subtitle Here</dc:title>
  <dc:creator>Andrew D Badley</dc:creator>
  <dc:description>v2.15</dc:description>
  <cp:lastModifiedBy>sahoo</cp:lastModifiedBy>
  <cp:revision>60</cp:revision>
  <cp:lastPrinted>2014-04-07T14:59:22Z</cp:lastPrinted>
  <dcterms:created xsi:type="dcterms:W3CDTF">2013-06-05T14:42:27Z</dcterms:created>
  <dcterms:modified xsi:type="dcterms:W3CDTF">2014-10-31T15:00:21Z</dcterms:modified>
</cp:coreProperties>
</file>