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9"/>
  </p:notesMasterIdLst>
  <p:sldIdLst>
    <p:sldId id="370" r:id="rId2"/>
    <p:sldId id="283" r:id="rId3"/>
    <p:sldId id="325" r:id="rId4"/>
    <p:sldId id="326" r:id="rId5"/>
    <p:sldId id="327" r:id="rId6"/>
    <p:sldId id="315" r:id="rId7"/>
    <p:sldId id="313" r:id="rId8"/>
    <p:sldId id="292" r:id="rId9"/>
    <p:sldId id="368" r:id="rId10"/>
    <p:sldId id="314" r:id="rId11"/>
    <p:sldId id="317" r:id="rId12"/>
    <p:sldId id="356" r:id="rId13"/>
    <p:sldId id="318" r:id="rId14"/>
    <p:sldId id="357" r:id="rId15"/>
    <p:sldId id="330" r:id="rId16"/>
    <p:sldId id="334" r:id="rId17"/>
    <p:sldId id="335" r:id="rId18"/>
    <p:sldId id="336" r:id="rId19"/>
    <p:sldId id="337" r:id="rId20"/>
    <p:sldId id="365" r:id="rId21"/>
    <p:sldId id="366" r:id="rId22"/>
    <p:sldId id="358" r:id="rId23"/>
    <p:sldId id="362" r:id="rId24"/>
    <p:sldId id="359" r:id="rId25"/>
    <p:sldId id="347" r:id="rId26"/>
    <p:sldId id="369" r:id="rId27"/>
    <p:sldId id="363" r:id="rId28"/>
    <p:sldId id="348" r:id="rId29"/>
    <p:sldId id="338" r:id="rId30"/>
    <p:sldId id="339" r:id="rId31"/>
    <p:sldId id="340" r:id="rId32"/>
    <p:sldId id="341" r:id="rId33"/>
    <p:sldId id="342" r:id="rId34"/>
    <p:sldId id="343" r:id="rId35"/>
    <p:sldId id="344" r:id="rId36"/>
    <p:sldId id="345" r:id="rId37"/>
    <p:sldId id="371" r:id="rId38"/>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B764"/>
    <a:srgbClr val="24AC3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470" autoAdjust="0"/>
  </p:normalViewPr>
  <p:slideViewPr>
    <p:cSldViewPr snapToGrid="0" snapToObjects="1">
      <p:cViewPr>
        <p:scale>
          <a:sx n="50" d="100"/>
          <a:sy n="50" d="100"/>
        </p:scale>
        <p:origin x="-1956" y="-246"/>
      </p:cViewPr>
      <p:guideLst>
        <p:guide orient="horz" pos="2160"/>
        <p:guide pos="2880"/>
      </p:guideLst>
    </p:cSldViewPr>
  </p:slideViewPr>
  <p:notesTextViewPr>
    <p:cViewPr>
      <p:scale>
        <a:sx n="100" d="100"/>
        <a:sy n="100" d="100"/>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nfg\Desktop\_LEANBIO%20S.L._\clients\05_IUCT\Sofosbuvir\05-RCB01\05-RCB01%20Growth%20curve.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nfg\Desktop\_LEANBIO%20S.L._\clients\05_IUCT\Sofosbuvir\05-USP%20Development\05-USP07\05-USP07_Surface%20plot%20flas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lang="ca-ES" sz="1400"/>
            </a:pPr>
            <a:r>
              <a:rPr lang="es-ES" sz="1400" baseline="0"/>
              <a:t>05-USP1</a:t>
            </a:r>
            <a:endParaRPr lang="es-ES" sz="1400"/>
          </a:p>
        </c:rich>
      </c:tx>
      <c:layout/>
      <c:overlay val="0"/>
    </c:title>
    <c:autoTitleDeleted val="0"/>
    <c:plotArea>
      <c:layout>
        <c:manualLayout>
          <c:layoutTarget val="inner"/>
          <c:xMode val="edge"/>
          <c:yMode val="edge"/>
          <c:x val="0.13861120925152348"/>
          <c:y val="8.3149569925822425E-2"/>
          <c:w val="0.54963018383431128"/>
          <c:h val="0.72813268142633969"/>
        </c:manualLayout>
      </c:layout>
      <c:scatterChart>
        <c:scatterStyle val="smoothMarker"/>
        <c:varyColors val="0"/>
        <c:ser>
          <c:idx val="0"/>
          <c:order val="0"/>
          <c:tx>
            <c:strRef>
              <c:f>Hoja1!$B$2</c:f>
              <c:strCache>
                <c:ptCount val="1"/>
                <c:pt idx="0">
                  <c:v>AU OD600nm</c:v>
                </c:pt>
              </c:strCache>
            </c:strRef>
          </c:tx>
          <c:spPr>
            <a:ln>
              <a:solidFill>
                <a:schemeClr val="accent6"/>
              </a:solidFill>
            </a:ln>
          </c:spPr>
          <c:marker>
            <c:spPr>
              <a:solidFill>
                <a:schemeClr val="accent6"/>
              </a:solidFill>
              <a:ln>
                <a:solidFill>
                  <a:schemeClr val="accent6"/>
                </a:solidFill>
              </a:ln>
            </c:spPr>
          </c:marker>
          <c:xVal>
            <c:numRef>
              <c:f>Hoja1!$A$4:$A$15</c:f>
              <c:numCache>
                <c:formatCode>General</c:formatCode>
                <c:ptCount val="12"/>
                <c:pt idx="0">
                  <c:v>0</c:v>
                </c:pt>
                <c:pt idx="1">
                  <c:v>1</c:v>
                </c:pt>
                <c:pt idx="2">
                  <c:v>2</c:v>
                </c:pt>
                <c:pt idx="3">
                  <c:v>3</c:v>
                </c:pt>
                <c:pt idx="4">
                  <c:v>4</c:v>
                </c:pt>
                <c:pt idx="5">
                  <c:v>5</c:v>
                </c:pt>
                <c:pt idx="6">
                  <c:v>5.75</c:v>
                </c:pt>
                <c:pt idx="7">
                  <c:v>6.25</c:v>
                </c:pt>
                <c:pt idx="8">
                  <c:v>7</c:v>
                </c:pt>
                <c:pt idx="9">
                  <c:v>7.25</c:v>
                </c:pt>
                <c:pt idx="10">
                  <c:v>10</c:v>
                </c:pt>
                <c:pt idx="11">
                  <c:v>10.5</c:v>
                </c:pt>
              </c:numCache>
            </c:numRef>
          </c:xVal>
          <c:yVal>
            <c:numRef>
              <c:f>Hoja1!$B$4:$B$15</c:f>
              <c:numCache>
                <c:formatCode>General</c:formatCode>
                <c:ptCount val="12"/>
                <c:pt idx="0">
                  <c:v>0</c:v>
                </c:pt>
                <c:pt idx="1">
                  <c:v>0</c:v>
                </c:pt>
                <c:pt idx="2">
                  <c:v>0</c:v>
                </c:pt>
                <c:pt idx="3">
                  <c:v>0</c:v>
                </c:pt>
                <c:pt idx="4">
                  <c:v>0.1</c:v>
                </c:pt>
                <c:pt idx="5">
                  <c:v>0.25</c:v>
                </c:pt>
                <c:pt idx="6">
                  <c:v>0.73099999999999998</c:v>
                </c:pt>
                <c:pt idx="7">
                  <c:v>0.93600000000000005</c:v>
                </c:pt>
                <c:pt idx="8">
                  <c:v>1.67</c:v>
                </c:pt>
                <c:pt idx="9">
                  <c:v>2.52</c:v>
                </c:pt>
                <c:pt idx="10">
                  <c:v>3.43</c:v>
                </c:pt>
                <c:pt idx="11">
                  <c:v>3.69</c:v>
                </c:pt>
              </c:numCache>
            </c:numRef>
          </c:yVal>
          <c:smooth val="1"/>
        </c:ser>
        <c:dLbls>
          <c:showLegendKey val="0"/>
          <c:showVal val="0"/>
          <c:showCatName val="0"/>
          <c:showSerName val="0"/>
          <c:showPercent val="0"/>
          <c:showBubbleSize val="0"/>
        </c:dLbls>
        <c:axId val="73427776"/>
        <c:axId val="73428352"/>
      </c:scatterChart>
      <c:valAx>
        <c:axId val="73427776"/>
        <c:scaling>
          <c:orientation val="minMax"/>
          <c:max val="12"/>
        </c:scaling>
        <c:delete val="0"/>
        <c:axPos val="b"/>
        <c:title>
          <c:tx>
            <c:rich>
              <a:bodyPr/>
              <a:lstStyle/>
              <a:p>
                <a:pPr>
                  <a:defRPr lang="ca-ES"/>
                </a:pPr>
                <a:r>
                  <a:rPr lang="es-ES"/>
                  <a:t>Time</a:t>
                </a:r>
                <a:r>
                  <a:rPr lang="es-ES" baseline="0"/>
                  <a:t> (hours)</a:t>
                </a:r>
                <a:endParaRPr lang="es-ES"/>
              </a:p>
            </c:rich>
          </c:tx>
          <c:layout/>
          <c:overlay val="0"/>
        </c:title>
        <c:numFmt formatCode="General" sourceLinked="1"/>
        <c:majorTickMark val="none"/>
        <c:minorTickMark val="none"/>
        <c:tickLblPos val="nextTo"/>
        <c:txPr>
          <a:bodyPr/>
          <a:lstStyle/>
          <a:p>
            <a:pPr>
              <a:defRPr lang="ca-ES"/>
            </a:pPr>
            <a:endParaRPr lang="en-US"/>
          </a:p>
        </c:txPr>
        <c:crossAx val="73428352"/>
        <c:crossesAt val="0"/>
        <c:crossBetween val="midCat"/>
        <c:majorUnit val="2"/>
      </c:valAx>
      <c:valAx>
        <c:axId val="73428352"/>
        <c:scaling>
          <c:orientation val="minMax"/>
        </c:scaling>
        <c:delete val="0"/>
        <c:axPos val="l"/>
        <c:majorGridlines/>
        <c:title>
          <c:tx>
            <c:rich>
              <a:bodyPr/>
              <a:lstStyle/>
              <a:p>
                <a:pPr>
                  <a:defRPr lang="ca-ES"/>
                </a:pPr>
                <a:r>
                  <a:rPr lang="es-ES"/>
                  <a:t>OD</a:t>
                </a:r>
              </a:p>
            </c:rich>
          </c:tx>
          <c:layout/>
          <c:overlay val="0"/>
        </c:title>
        <c:numFmt formatCode="General" sourceLinked="1"/>
        <c:majorTickMark val="none"/>
        <c:minorTickMark val="none"/>
        <c:tickLblPos val="nextTo"/>
        <c:txPr>
          <a:bodyPr/>
          <a:lstStyle/>
          <a:p>
            <a:pPr>
              <a:defRPr lang="ca-ES"/>
            </a:pPr>
            <a:endParaRPr lang="en-US"/>
          </a:p>
        </c:txPr>
        <c:crossAx val="73427776"/>
        <c:crosses val="autoZero"/>
        <c:crossBetween val="midCat"/>
      </c:valAx>
      <c:spPr>
        <a:noFill/>
        <a:ln w="25400">
          <a:noFill/>
        </a:ln>
      </c:spPr>
    </c:plotArea>
    <c:legend>
      <c:legendPos val="r"/>
      <c:layout>
        <c:manualLayout>
          <c:xMode val="edge"/>
          <c:yMode val="edge"/>
          <c:x val="0.70806695705589995"/>
          <c:y val="0.25338577360685455"/>
          <c:w val="0.22101105712849736"/>
          <c:h val="0.22541183105344345"/>
        </c:manualLayout>
      </c:layout>
      <c:overlay val="0"/>
      <c:txPr>
        <a:bodyPr/>
        <a:lstStyle/>
        <a:p>
          <a:pPr>
            <a:defRPr lang="ca-ES"/>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90"/>
      <c:rotY val="0"/>
      <c:rAngAx val="0"/>
      <c:perspective val="0"/>
    </c:view3D>
    <c:floor>
      <c:thickness val="0"/>
    </c:floor>
    <c:sideWall>
      <c:thickness val="0"/>
    </c:sideWall>
    <c:backWall>
      <c:thickness val="0"/>
    </c:backWall>
    <c:plotArea>
      <c:layout>
        <c:manualLayout>
          <c:layoutTarget val="inner"/>
          <c:xMode val="edge"/>
          <c:yMode val="edge"/>
          <c:x val="6.065053258741495E-2"/>
          <c:y val="6.1232499317763887E-2"/>
          <c:w val="0.70586993153957722"/>
          <c:h val="0.77924671490051889"/>
        </c:manualLayout>
      </c:layout>
      <c:surfaceChart>
        <c:wireframe val="0"/>
        <c:ser>
          <c:idx val="0"/>
          <c:order val="0"/>
          <c:tx>
            <c:strRef>
              <c:f>TCE6h!$C$5</c:f>
              <c:strCache>
                <c:ptCount val="1"/>
                <c:pt idx="0">
                  <c:v>50</c:v>
                </c:pt>
              </c:strCache>
            </c:strRef>
          </c:tx>
          <c:cat>
            <c:numRef>
              <c:f>TCE6h!$D$4:$F$4</c:f>
              <c:numCache>
                <c:formatCode>General</c:formatCode>
                <c:ptCount val="3"/>
                <c:pt idx="0">
                  <c:v>30</c:v>
                </c:pt>
                <c:pt idx="1">
                  <c:v>33.5</c:v>
                </c:pt>
                <c:pt idx="2">
                  <c:v>37</c:v>
                </c:pt>
              </c:numCache>
            </c:numRef>
          </c:cat>
          <c:val>
            <c:numRef>
              <c:f>TCE6h!$D$5:$F$5</c:f>
              <c:numCache>
                <c:formatCode>General</c:formatCode>
                <c:ptCount val="3"/>
                <c:pt idx="0">
                  <c:v>2.367</c:v>
                </c:pt>
                <c:pt idx="1">
                  <c:v>1.4490000000000001</c:v>
                </c:pt>
                <c:pt idx="2">
                  <c:v>1.095</c:v>
                </c:pt>
              </c:numCache>
            </c:numRef>
          </c:val>
        </c:ser>
        <c:ser>
          <c:idx val="1"/>
          <c:order val="1"/>
          <c:tx>
            <c:strRef>
              <c:f>TCE6h!$C$6</c:f>
              <c:strCache>
                <c:ptCount val="1"/>
                <c:pt idx="0">
                  <c:v>125</c:v>
                </c:pt>
              </c:strCache>
            </c:strRef>
          </c:tx>
          <c:cat>
            <c:numRef>
              <c:f>TCE6h!$D$4:$F$4</c:f>
              <c:numCache>
                <c:formatCode>General</c:formatCode>
                <c:ptCount val="3"/>
                <c:pt idx="0">
                  <c:v>30</c:v>
                </c:pt>
                <c:pt idx="1">
                  <c:v>33.5</c:v>
                </c:pt>
                <c:pt idx="2">
                  <c:v>37</c:v>
                </c:pt>
              </c:numCache>
            </c:numRef>
          </c:cat>
          <c:val>
            <c:numRef>
              <c:f>TCE6h!$D$6:$F$6</c:f>
              <c:numCache>
                <c:formatCode>General</c:formatCode>
                <c:ptCount val="3"/>
                <c:pt idx="0">
                  <c:v>1.653</c:v>
                </c:pt>
                <c:pt idx="1">
                  <c:v>1.2</c:v>
                </c:pt>
                <c:pt idx="2">
                  <c:v>0.8</c:v>
                </c:pt>
              </c:numCache>
            </c:numRef>
          </c:val>
        </c:ser>
        <c:ser>
          <c:idx val="2"/>
          <c:order val="2"/>
          <c:tx>
            <c:strRef>
              <c:f>TCE6h!$C$7</c:f>
              <c:strCache>
                <c:ptCount val="1"/>
                <c:pt idx="0">
                  <c:v>200</c:v>
                </c:pt>
              </c:strCache>
            </c:strRef>
          </c:tx>
          <c:cat>
            <c:numRef>
              <c:f>TCE6h!$D$4:$F$4</c:f>
              <c:numCache>
                <c:formatCode>General</c:formatCode>
                <c:ptCount val="3"/>
                <c:pt idx="0">
                  <c:v>30</c:v>
                </c:pt>
                <c:pt idx="1">
                  <c:v>33.5</c:v>
                </c:pt>
                <c:pt idx="2">
                  <c:v>37</c:v>
                </c:pt>
              </c:numCache>
            </c:numRef>
          </c:cat>
          <c:val>
            <c:numRef>
              <c:f>TCE6h!$D$7:$F$7</c:f>
              <c:numCache>
                <c:formatCode>General</c:formatCode>
                <c:ptCount val="3"/>
                <c:pt idx="0">
                  <c:v>1.7070000000000001</c:v>
                </c:pt>
                <c:pt idx="1">
                  <c:v>1.018</c:v>
                </c:pt>
                <c:pt idx="2">
                  <c:v>0.67600000000000005</c:v>
                </c:pt>
              </c:numCache>
            </c:numRef>
          </c:val>
        </c:ser>
        <c:bandFmts/>
        <c:axId val="143620096"/>
        <c:axId val="86124224"/>
        <c:axId val="4655616"/>
      </c:surfaceChart>
      <c:catAx>
        <c:axId val="143620096"/>
        <c:scaling>
          <c:orientation val="minMax"/>
        </c:scaling>
        <c:delete val="0"/>
        <c:axPos val="b"/>
        <c:numFmt formatCode="General" sourceLinked="1"/>
        <c:majorTickMark val="out"/>
        <c:minorTickMark val="none"/>
        <c:tickLblPos val="nextTo"/>
        <c:crossAx val="86124224"/>
        <c:crosses val="autoZero"/>
        <c:auto val="1"/>
        <c:lblAlgn val="ctr"/>
        <c:lblOffset val="100"/>
        <c:noMultiLvlLbl val="0"/>
      </c:catAx>
      <c:valAx>
        <c:axId val="86124224"/>
        <c:scaling>
          <c:orientation val="minMax"/>
        </c:scaling>
        <c:delete val="0"/>
        <c:axPos val="l"/>
        <c:majorGridlines/>
        <c:numFmt formatCode="General" sourceLinked="1"/>
        <c:majorTickMark val="out"/>
        <c:minorTickMark val="none"/>
        <c:tickLblPos val="none"/>
        <c:crossAx val="143620096"/>
        <c:crosses val="autoZero"/>
        <c:crossBetween val="midCat"/>
      </c:valAx>
      <c:serAx>
        <c:axId val="4655616"/>
        <c:scaling>
          <c:orientation val="minMax"/>
        </c:scaling>
        <c:delete val="0"/>
        <c:axPos val="b"/>
        <c:majorTickMark val="out"/>
        <c:minorTickMark val="none"/>
        <c:tickLblPos val="nextTo"/>
        <c:crossAx val="86124224"/>
        <c:crosses val="autoZero"/>
      </c:serAx>
    </c:plotArea>
    <c:legend>
      <c:legendPos val="r"/>
      <c:layout/>
      <c:overlay val="0"/>
      <c:txPr>
        <a:bodyPr/>
        <a:lstStyle/>
        <a:p>
          <a:pPr rtl="0">
            <a:defRPr/>
          </a:pPr>
          <a:endParaRPr lang="en-US"/>
        </a:p>
      </c:txPr>
    </c:legend>
    <c:plotVisOnly val="1"/>
    <c:dispBlanksAs val="zero"/>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a-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222DFA-9349-4F15-A053-E01B9ACCBF52}" type="datetimeFigureOut">
              <a:rPr lang="ca-ES" smtClean="0"/>
              <a:t>27/07/2016</a:t>
            </a:fld>
            <a:endParaRPr lang="ca-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a-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a-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F00C7D-BCFE-410A-9EC7-3BC16E602471}" type="slidenum">
              <a:rPr lang="ca-ES" smtClean="0"/>
              <a:t>‹#›</a:t>
            </a:fld>
            <a:endParaRPr lang="ca-ES"/>
          </a:p>
        </p:txBody>
      </p:sp>
    </p:spTree>
    <p:extLst>
      <p:ext uri="{BB962C8B-B14F-4D97-AF65-F5344CB8AC3E}">
        <p14:creationId xmlns:p14="http://schemas.microsoft.com/office/powerpoint/2010/main" val="3691425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ca-ES" sz="1200"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4</a:t>
            </a:fld>
            <a:endParaRPr lang="ca-ES"/>
          </a:p>
        </p:txBody>
      </p:sp>
    </p:spTree>
    <p:extLst>
      <p:ext uri="{BB962C8B-B14F-4D97-AF65-F5344CB8AC3E}">
        <p14:creationId xmlns:p14="http://schemas.microsoft.com/office/powerpoint/2010/main" val="39895764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dirty="0" smtClean="0"/>
              <a:t>-</a:t>
            </a:r>
            <a:r>
              <a:rPr lang="ca-ES" dirty="0" err="1" smtClean="0"/>
              <a:t>will</a:t>
            </a:r>
            <a:r>
              <a:rPr lang="ca-ES" dirty="0" smtClean="0"/>
              <a:t> agencies </a:t>
            </a:r>
            <a:r>
              <a:rPr lang="ca-ES" dirty="0" err="1" smtClean="0"/>
              <a:t>cancel</a:t>
            </a:r>
            <a:r>
              <a:rPr lang="ca-ES" dirty="0" smtClean="0"/>
              <a:t> </a:t>
            </a:r>
            <a:r>
              <a:rPr lang="ca-ES" dirty="0" err="1" smtClean="0"/>
              <a:t>phase</a:t>
            </a:r>
            <a:r>
              <a:rPr lang="ca-ES" dirty="0" smtClean="0"/>
              <a:t> III </a:t>
            </a:r>
            <a:r>
              <a:rPr lang="ca-ES" dirty="0" err="1" smtClean="0"/>
              <a:t>clinical</a:t>
            </a:r>
            <a:r>
              <a:rPr lang="ca-ES" dirty="0" smtClean="0"/>
              <a:t> trials</a:t>
            </a:r>
            <a:r>
              <a:rPr lang="ca-ES" baseline="0" dirty="0" smtClean="0"/>
              <a:t> </a:t>
            </a:r>
            <a:r>
              <a:rPr lang="ca-ES" baseline="0" dirty="0" err="1" smtClean="0"/>
              <a:t>soon</a:t>
            </a:r>
            <a:r>
              <a:rPr lang="ca-ES" baseline="0" dirty="0" smtClean="0"/>
              <a:t>?</a:t>
            </a:r>
            <a:endParaRPr lang="ca-ES"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5</a:t>
            </a:fld>
            <a:endParaRPr lang="ca-ES"/>
          </a:p>
        </p:txBody>
      </p:sp>
    </p:spTree>
    <p:extLst>
      <p:ext uri="{BB962C8B-B14F-4D97-AF65-F5344CB8AC3E}">
        <p14:creationId xmlns:p14="http://schemas.microsoft.com/office/powerpoint/2010/main" val="4077733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dirty="0" err="1" smtClean="0"/>
              <a:t>If</a:t>
            </a:r>
            <a:r>
              <a:rPr lang="ca-ES" dirty="0" smtClean="0"/>
              <a:t> </a:t>
            </a:r>
            <a:r>
              <a:rPr lang="ca-ES" dirty="0" err="1" smtClean="0"/>
              <a:t>we</a:t>
            </a:r>
            <a:r>
              <a:rPr lang="ca-ES" dirty="0" smtClean="0"/>
              <a:t> </a:t>
            </a:r>
            <a:r>
              <a:rPr lang="ca-ES" dirty="0" err="1" smtClean="0"/>
              <a:t>talk</a:t>
            </a:r>
            <a:r>
              <a:rPr lang="ca-ES" dirty="0" smtClean="0"/>
              <a:t> </a:t>
            </a:r>
            <a:r>
              <a:rPr lang="ca-ES" dirty="0" err="1" smtClean="0"/>
              <a:t>about</a:t>
            </a:r>
            <a:r>
              <a:rPr lang="ca-ES" dirty="0" smtClean="0"/>
              <a:t> </a:t>
            </a:r>
            <a:r>
              <a:rPr lang="ca-ES" dirty="0" err="1" smtClean="0"/>
              <a:t>NBE,to</a:t>
            </a:r>
            <a:r>
              <a:rPr lang="ca-ES" dirty="0" smtClean="0"/>
              <a:t> </a:t>
            </a:r>
            <a:r>
              <a:rPr lang="ca-ES" dirty="0" err="1" smtClean="0"/>
              <a:t>add</a:t>
            </a:r>
            <a:r>
              <a:rPr lang="ca-ES" dirty="0" smtClean="0"/>
              <a:t>  </a:t>
            </a:r>
            <a:r>
              <a:rPr lang="ca-ES" dirty="0" err="1" smtClean="0"/>
              <a:t>drug</a:t>
            </a:r>
            <a:r>
              <a:rPr lang="ca-ES" dirty="0" smtClean="0"/>
              <a:t> </a:t>
            </a:r>
            <a:r>
              <a:rPr lang="ca-ES" dirty="0" err="1" smtClean="0"/>
              <a:t>discovery</a:t>
            </a:r>
            <a:r>
              <a:rPr lang="ca-ES" dirty="0" smtClean="0"/>
              <a:t> </a:t>
            </a:r>
            <a:r>
              <a:rPr lang="ca-ES" dirty="0" err="1" smtClean="0"/>
              <a:t>process</a:t>
            </a:r>
            <a:r>
              <a:rPr lang="ca-ES" dirty="0" smtClean="0"/>
              <a:t> </a:t>
            </a:r>
            <a:r>
              <a:rPr lang="ca-ES" dirty="0" err="1" smtClean="0"/>
              <a:t>and</a:t>
            </a:r>
            <a:r>
              <a:rPr lang="ca-ES" dirty="0" smtClean="0"/>
              <a:t> </a:t>
            </a:r>
            <a:r>
              <a:rPr lang="ca-ES" dirty="0" err="1" smtClean="0"/>
              <a:t>more</a:t>
            </a:r>
            <a:r>
              <a:rPr lang="ca-ES" dirty="0" smtClean="0"/>
              <a:t> </a:t>
            </a:r>
            <a:r>
              <a:rPr lang="ca-ES" dirty="0" err="1" smtClean="0"/>
              <a:t>expense</a:t>
            </a:r>
            <a:r>
              <a:rPr lang="ca-ES" dirty="0" smtClean="0"/>
              <a:t> in </a:t>
            </a:r>
            <a:r>
              <a:rPr lang="ca-ES" dirty="0" err="1" smtClean="0"/>
              <a:t>clinical</a:t>
            </a:r>
            <a:r>
              <a:rPr lang="ca-ES" dirty="0" smtClean="0"/>
              <a:t> trials</a:t>
            </a:r>
          </a:p>
          <a:p>
            <a:r>
              <a:rPr lang="ca-ES" dirty="0" err="1" smtClean="0"/>
              <a:t>Traditional</a:t>
            </a:r>
            <a:r>
              <a:rPr lang="ca-ES" dirty="0" smtClean="0"/>
              <a:t> </a:t>
            </a:r>
            <a:r>
              <a:rPr lang="ca-ES" dirty="0" err="1" smtClean="0"/>
              <a:t>Biosimilar</a:t>
            </a:r>
            <a:r>
              <a:rPr lang="ca-ES" dirty="0" smtClean="0"/>
              <a:t>  </a:t>
            </a:r>
            <a:r>
              <a:rPr lang="ca-ES" dirty="0" err="1" smtClean="0"/>
              <a:t>program</a:t>
            </a:r>
            <a:r>
              <a:rPr lang="ca-ES" dirty="0" smtClean="0"/>
              <a:t> 100-200Mo€</a:t>
            </a:r>
          </a:p>
          <a:p>
            <a:pPr marL="0" indent="0">
              <a:buNone/>
            </a:pPr>
            <a:r>
              <a:rPr lang="ca-ES" dirty="0" smtClean="0"/>
              <a:t>	</a:t>
            </a:r>
            <a:r>
              <a:rPr lang="ca-ES" sz="1050" dirty="0" err="1" smtClean="0"/>
              <a:t>Consultancy</a:t>
            </a:r>
            <a:endParaRPr lang="ca-ES" sz="1050" dirty="0" smtClean="0"/>
          </a:p>
          <a:p>
            <a:pPr marL="0" indent="0">
              <a:buNone/>
            </a:pPr>
            <a:r>
              <a:rPr lang="ca-ES" sz="1050" dirty="0" smtClean="0"/>
              <a:t>	CMC 20-40Mo€</a:t>
            </a:r>
          </a:p>
          <a:p>
            <a:pPr marL="0" indent="0">
              <a:buNone/>
            </a:pPr>
            <a:r>
              <a:rPr lang="ca-ES" sz="1050" dirty="0" smtClean="0"/>
              <a:t>	(non)</a:t>
            </a:r>
            <a:r>
              <a:rPr lang="ca-ES" sz="1050" dirty="0" err="1" smtClean="0"/>
              <a:t>clinical</a:t>
            </a:r>
            <a:endParaRPr lang="ca-ES" sz="1050" dirty="0" smtClean="0"/>
          </a:p>
          <a:p>
            <a:endParaRPr lang="ca-ES"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7</a:t>
            </a:fld>
            <a:endParaRPr lang="ca-ES"/>
          </a:p>
        </p:txBody>
      </p:sp>
    </p:spTree>
    <p:extLst>
      <p:ext uri="{BB962C8B-B14F-4D97-AF65-F5344CB8AC3E}">
        <p14:creationId xmlns:p14="http://schemas.microsoft.com/office/powerpoint/2010/main" val="2627787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dirty="0" err="1" smtClean="0"/>
              <a:t>Development</a:t>
            </a:r>
            <a:r>
              <a:rPr lang="ca-ES" dirty="0" smtClean="0"/>
              <a:t> </a:t>
            </a:r>
            <a:r>
              <a:rPr lang="ca-ES" dirty="0" err="1" smtClean="0"/>
              <a:t>and</a:t>
            </a:r>
            <a:r>
              <a:rPr lang="ca-ES" dirty="0" smtClean="0"/>
              <a:t> </a:t>
            </a:r>
            <a:r>
              <a:rPr lang="ca-ES" dirty="0" err="1" smtClean="0"/>
              <a:t>manufacture</a:t>
            </a:r>
            <a:r>
              <a:rPr lang="ca-ES" dirty="0" smtClean="0"/>
              <a:t> </a:t>
            </a:r>
            <a:r>
              <a:rPr lang="ca-ES" dirty="0" err="1" smtClean="0"/>
              <a:t>approach</a:t>
            </a:r>
            <a:r>
              <a:rPr lang="ca-ES" dirty="0" smtClean="0"/>
              <a:t> </a:t>
            </a:r>
            <a:r>
              <a:rPr lang="ca-ES" dirty="0" err="1" smtClean="0"/>
              <a:t>at</a:t>
            </a:r>
            <a:r>
              <a:rPr lang="ca-ES" dirty="0" smtClean="0"/>
              <a:t> </a:t>
            </a:r>
            <a:r>
              <a:rPr lang="ca-ES" dirty="0" err="1" smtClean="0"/>
              <a:t>Leanbio</a:t>
            </a:r>
            <a:r>
              <a:rPr lang="ca-ES" dirty="0" smtClean="0"/>
              <a:t>:</a:t>
            </a:r>
          </a:p>
          <a:p>
            <a:r>
              <a:rPr lang="ca-ES" dirty="0" err="1" smtClean="0"/>
              <a:t>Focused</a:t>
            </a:r>
            <a:r>
              <a:rPr lang="ca-ES" dirty="0" smtClean="0"/>
              <a:t> on </a:t>
            </a:r>
            <a:r>
              <a:rPr lang="ca-ES" dirty="0" err="1" smtClean="0"/>
              <a:t>continuous</a:t>
            </a:r>
            <a:r>
              <a:rPr lang="ca-ES" dirty="0" smtClean="0"/>
              <a:t> </a:t>
            </a:r>
            <a:r>
              <a:rPr lang="ca-ES" dirty="0" err="1" smtClean="0"/>
              <a:t>development</a:t>
            </a:r>
            <a:r>
              <a:rPr lang="ca-ES" dirty="0" smtClean="0"/>
              <a:t> </a:t>
            </a:r>
            <a:r>
              <a:rPr lang="ca-ES" dirty="0" err="1" smtClean="0"/>
              <a:t>program</a:t>
            </a:r>
            <a:r>
              <a:rPr lang="ca-ES" dirty="0" smtClean="0"/>
              <a:t> </a:t>
            </a:r>
            <a:r>
              <a:rPr lang="ca-ES" dirty="0" err="1" smtClean="0"/>
              <a:t>across</a:t>
            </a:r>
            <a:r>
              <a:rPr lang="ca-ES" baseline="0" dirty="0" smtClean="0"/>
              <a:t> all disciplines(CB/USP/DSP/</a:t>
            </a:r>
            <a:r>
              <a:rPr lang="ca-ES" baseline="0" dirty="0" err="1" smtClean="0"/>
              <a:t>Formulation</a:t>
            </a:r>
            <a:r>
              <a:rPr lang="ca-ES" baseline="0" dirty="0" smtClean="0"/>
              <a:t> </a:t>
            </a:r>
            <a:r>
              <a:rPr lang="ca-ES" baseline="0" dirty="0" err="1" smtClean="0"/>
              <a:t>and</a:t>
            </a:r>
            <a:r>
              <a:rPr lang="ca-ES" baseline="0" dirty="0" smtClean="0"/>
              <a:t> AD) </a:t>
            </a:r>
            <a:r>
              <a:rPr lang="ca-ES" baseline="0" dirty="0" err="1" smtClean="0"/>
              <a:t>and</a:t>
            </a:r>
            <a:r>
              <a:rPr lang="ca-ES" baseline="0" dirty="0" smtClean="0"/>
              <a:t> </a:t>
            </a:r>
            <a:r>
              <a:rPr lang="ca-ES" baseline="0" dirty="0" err="1" smtClean="0"/>
              <a:t>with</a:t>
            </a:r>
            <a:r>
              <a:rPr lang="ca-ES" baseline="0" dirty="0" smtClean="0"/>
              <a:t> </a:t>
            </a:r>
            <a:r>
              <a:rPr lang="ca-ES" baseline="0" dirty="0" err="1" smtClean="0"/>
              <a:t>an</a:t>
            </a:r>
            <a:r>
              <a:rPr lang="ca-ES" baseline="0" dirty="0" smtClean="0"/>
              <a:t> </a:t>
            </a:r>
            <a:r>
              <a:rPr lang="ca-ES" baseline="0" dirty="0" err="1" smtClean="0"/>
              <a:t>eye</a:t>
            </a:r>
            <a:r>
              <a:rPr lang="ca-ES" baseline="0" dirty="0" smtClean="0"/>
              <a:t> to industrial </a:t>
            </a:r>
            <a:r>
              <a:rPr lang="ca-ES" baseline="0" dirty="0" err="1" smtClean="0"/>
              <a:t>scale</a:t>
            </a:r>
            <a:endParaRPr lang="ca-E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ca-ES" baseline="0" dirty="0" err="1" smtClean="0"/>
              <a:t>Life</a:t>
            </a:r>
            <a:r>
              <a:rPr lang="ca-ES" baseline="0" dirty="0" smtClean="0"/>
              <a:t> </a:t>
            </a:r>
            <a:r>
              <a:rPr lang="ca-ES" baseline="0" dirty="0" err="1" smtClean="0"/>
              <a:t>cycle</a:t>
            </a:r>
            <a:r>
              <a:rPr lang="ca-ES" baseline="0" dirty="0" smtClean="0"/>
              <a:t> of : </a:t>
            </a:r>
            <a:r>
              <a:rPr lang="ca-ES" baseline="0" dirty="0" err="1" smtClean="0"/>
              <a:t>raw</a:t>
            </a:r>
            <a:r>
              <a:rPr lang="ca-ES" baseline="0" dirty="0" smtClean="0"/>
              <a:t> materials, </a:t>
            </a:r>
            <a:r>
              <a:rPr lang="ca-ES" baseline="0" dirty="0" err="1" smtClean="0"/>
              <a:t>analytical</a:t>
            </a:r>
            <a:r>
              <a:rPr lang="ca-ES" baseline="0" dirty="0" smtClean="0"/>
              <a:t> </a:t>
            </a:r>
            <a:r>
              <a:rPr lang="ca-ES" baseline="0" dirty="0" err="1" smtClean="0"/>
              <a:t>methods</a:t>
            </a:r>
            <a:r>
              <a:rPr lang="ca-ES" baseline="0" dirty="0" smtClean="0"/>
              <a:t>, processes, </a:t>
            </a:r>
            <a:r>
              <a:rPr lang="ca-ES" baseline="0" dirty="0" err="1" smtClean="0"/>
              <a:t>reference</a:t>
            </a:r>
            <a:r>
              <a:rPr lang="ca-ES" baseline="0" dirty="0" smtClean="0"/>
              <a:t> </a:t>
            </a:r>
            <a:r>
              <a:rPr lang="ca-ES" baseline="0" dirty="0" err="1" smtClean="0"/>
              <a:t>standards</a:t>
            </a:r>
            <a:r>
              <a:rPr lang="ca-ES" baseline="0" dirty="0" smtClean="0"/>
              <a:t>,  </a:t>
            </a:r>
            <a:r>
              <a:rPr lang="ca-ES" baseline="0" dirty="0" err="1" smtClean="0"/>
              <a:t>specifications</a:t>
            </a:r>
            <a:r>
              <a:rPr lang="ca-ES" baseline="0" dirty="0" smtClean="0"/>
              <a:t>, </a:t>
            </a:r>
            <a:r>
              <a:rPr lang="ca-ES" baseline="0" dirty="0" err="1" smtClean="0"/>
              <a:t>stability</a:t>
            </a:r>
            <a:r>
              <a:rPr lang="ca-ES" baseline="0" dirty="0" smtClean="0"/>
              <a:t> studies</a:t>
            </a:r>
            <a:endParaRPr lang="ca-ES" dirty="0" smtClean="0"/>
          </a:p>
          <a:p>
            <a:r>
              <a:rPr lang="ca-ES" baseline="0" dirty="0" smtClean="0"/>
              <a:t>cell </a:t>
            </a:r>
            <a:r>
              <a:rPr lang="ca-ES" baseline="0" dirty="0" err="1" smtClean="0"/>
              <a:t>banks</a:t>
            </a:r>
            <a:r>
              <a:rPr lang="ca-ES" baseline="0" dirty="0" smtClean="0"/>
              <a:t>, </a:t>
            </a:r>
            <a:r>
              <a:rPr lang="ca-ES" dirty="0" err="1" smtClean="0"/>
              <a:t>Following</a:t>
            </a:r>
            <a:r>
              <a:rPr lang="ca-ES" baseline="0" dirty="0" smtClean="0"/>
              <a:t> </a:t>
            </a:r>
            <a:r>
              <a:rPr lang="ca-ES" baseline="0" dirty="0" err="1" smtClean="0"/>
              <a:t>QbD</a:t>
            </a:r>
            <a:r>
              <a:rPr lang="ca-ES" baseline="0" dirty="0" smtClean="0"/>
              <a:t> </a:t>
            </a:r>
            <a:r>
              <a:rPr lang="ca-ES" baseline="0" dirty="0" err="1" smtClean="0"/>
              <a:t>principles</a:t>
            </a:r>
            <a:r>
              <a:rPr lang="ca-ES" baseline="0" dirty="0" smtClean="0"/>
              <a:t> of RA, RR, </a:t>
            </a:r>
            <a:r>
              <a:rPr lang="ca-ES" baseline="0" dirty="0" err="1" smtClean="0"/>
              <a:t>development</a:t>
            </a:r>
            <a:r>
              <a:rPr lang="ca-ES" baseline="0" dirty="0" smtClean="0"/>
              <a:t> </a:t>
            </a:r>
            <a:r>
              <a:rPr lang="ca-ES" baseline="0" dirty="0" err="1" smtClean="0"/>
              <a:t>through</a:t>
            </a:r>
            <a:r>
              <a:rPr lang="ca-ES" baseline="0" dirty="0" smtClean="0"/>
              <a:t> </a:t>
            </a:r>
            <a:r>
              <a:rPr lang="ca-ES" baseline="0" dirty="0" err="1" smtClean="0"/>
              <a:t>DoE</a:t>
            </a:r>
            <a:r>
              <a:rPr lang="ca-ES" baseline="0" dirty="0" smtClean="0"/>
              <a:t>, </a:t>
            </a:r>
            <a:r>
              <a:rPr lang="ca-ES" baseline="0" dirty="0" err="1" smtClean="0"/>
              <a:t>evaluation</a:t>
            </a:r>
            <a:r>
              <a:rPr lang="ca-ES" baseline="0" dirty="0" smtClean="0"/>
              <a:t> of </a:t>
            </a:r>
            <a:r>
              <a:rPr lang="ca-ES" baseline="0" dirty="0" err="1" smtClean="0"/>
              <a:t>Design</a:t>
            </a:r>
            <a:r>
              <a:rPr lang="ca-ES" baseline="0" dirty="0" smtClean="0"/>
              <a:t> </a:t>
            </a:r>
            <a:r>
              <a:rPr lang="ca-ES" baseline="0" dirty="0" err="1" smtClean="0"/>
              <a:t>space</a:t>
            </a:r>
            <a:r>
              <a:rPr lang="ca-ES" baseline="0" dirty="0" smtClean="0"/>
              <a:t>, </a:t>
            </a:r>
            <a:r>
              <a:rPr lang="ca-ES" baseline="0" dirty="0" err="1" smtClean="0"/>
              <a:t>reproducibility</a:t>
            </a:r>
            <a:r>
              <a:rPr lang="ca-ES" baseline="0" dirty="0" smtClean="0"/>
              <a:t>, </a:t>
            </a:r>
            <a:r>
              <a:rPr lang="ca-ES" baseline="0" dirty="0" err="1" smtClean="0"/>
              <a:t>repeatability</a:t>
            </a:r>
            <a:r>
              <a:rPr lang="ca-ES" baseline="0" dirty="0" smtClean="0"/>
              <a:t> </a:t>
            </a:r>
            <a:r>
              <a:rPr lang="ca-ES" baseline="0" dirty="0" err="1" smtClean="0"/>
              <a:t>and</a:t>
            </a:r>
            <a:r>
              <a:rPr lang="ca-ES" baseline="0" dirty="0" smtClean="0"/>
              <a:t> </a:t>
            </a:r>
            <a:r>
              <a:rPr lang="ca-ES" baseline="0" dirty="0" err="1" smtClean="0"/>
              <a:t>robustness</a:t>
            </a:r>
            <a:r>
              <a:rPr lang="ca-ES" baseline="0" dirty="0" smtClean="0"/>
              <a:t> </a:t>
            </a:r>
            <a:r>
              <a:rPr lang="ca-ES" baseline="0" dirty="0" err="1" smtClean="0"/>
              <a:t>with</a:t>
            </a:r>
            <a:r>
              <a:rPr lang="ca-ES" baseline="0" dirty="0" smtClean="0"/>
              <a:t> </a:t>
            </a:r>
            <a:r>
              <a:rPr lang="ca-ES" baseline="0" dirty="0" err="1" smtClean="0"/>
              <a:t>guidance</a:t>
            </a:r>
            <a:r>
              <a:rPr lang="ca-ES" baseline="0" dirty="0" smtClean="0"/>
              <a:t> of  </a:t>
            </a:r>
            <a:r>
              <a:rPr lang="ca-ES" baseline="0" dirty="0" err="1" smtClean="0"/>
              <a:t>innovator</a:t>
            </a:r>
            <a:r>
              <a:rPr lang="ca-ES" baseline="0" dirty="0" smtClean="0"/>
              <a:t> DS/DP </a:t>
            </a:r>
            <a:r>
              <a:rPr lang="ca-ES" baseline="0" dirty="0" err="1" smtClean="0"/>
              <a:t>specifications</a:t>
            </a:r>
            <a:endParaRPr lang="ca-ES" baseline="0" dirty="0" smtClean="0"/>
          </a:p>
          <a:p>
            <a:r>
              <a:rPr lang="ca-ES" baseline="0" dirty="0" err="1" smtClean="0"/>
              <a:t>Determination</a:t>
            </a:r>
            <a:r>
              <a:rPr lang="ca-ES" baseline="0" dirty="0" smtClean="0"/>
              <a:t> of </a:t>
            </a:r>
            <a:r>
              <a:rPr lang="ca-ES" baseline="0" dirty="0" err="1" smtClean="0"/>
              <a:t>Critical</a:t>
            </a:r>
            <a:r>
              <a:rPr lang="ca-ES" baseline="0" dirty="0" smtClean="0"/>
              <a:t>, </a:t>
            </a:r>
            <a:r>
              <a:rPr lang="ca-ES" baseline="0" dirty="0" err="1" smtClean="0"/>
              <a:t>key</a:t>
            </a:r>
            <a:r>
              <a:rPr lang="ca-ES" baseline="0" dirty="0" smtClean="0"/>
              <a:t> </a:t>
            </a:r>
            <a:r>
              <a:rPr lang="ca-ES" baseline="0" dirty="0" err="1" smtClean="0"/>
              <a:t>and</a:t>
            </a:r>
            <a:r>
              <a:rPr lang="ca-ES" baseline="0" dirty="0" smtClean="0"/>
              <a:t> non-</a:t>
            </a:r>
            <a:r>
              <a:rPr lang="ca-ES" baseline="0" dirty="0" err="1" smtClean="0"/>
              <a:t>key</a:t>
            </a:r>
            <a:r>
              <a:rPr lang="ca-ES" baseline="0" dirty="0" smtClean="0"/>
              <a:t>  </a:t>
            </a:r>
            <a:r>
              <a:rPr lang="ca-ES" baseline="0" dirty="0" err="1" smtClean="0"/>
              <a:t>raw</a:t>
            </a:r>
            <a:r>
              <a:rPr lang="ca-ES" baseline="0" dirty="0" smtClean="0"/>
              <a:t> </a:t>
            </a:r>
            <a:r>
              <a:rPr lang="ca-ES" baseline="0" dirty="0" err="1" smtClean="0"/>
              <a:t>materials,process</a:t>
            </a:r>
            <a:r>
              <a:rPr lang="ca-ES" baseline="0" dirty="0" smtClean="0"/>
              <a:t> </a:t>
            </a:r>
            <a:r>
              <a:rPr lang="ca-ES" baseline="0" dirty="0" err="1" smtClean="0"/>
              <a:t>parameters</a:t>
            </a:r>
            <a:r>
              <a:rPr lang="ca-ES" baseline="0" dirty="0" smtClean="0"/>
              <a:t>, tests </a:t>
            </a:r>
            <a:r>
              <a:rPr lang="ca-ES" baseline="0" dirty="0" err="1" smtClean="0"/>
              <a:t>and</a:t>
            </a:r>
            <a:r>
              <a:rPr lang="ca-ES" baseline="0" dirty="0" smtClean="0"/>
              <a:t> </a:t>
            </a:r>
            <a:r>
              <a:rPr lang="ca-ES" baseline="0" dirty="0" err="1" smtClean="0"/>
              <a:t>Attributes</a:t>
            </a:r>
            <a:r>
              <a:rPr lang="ca-ES" baseline="0" dirty="0" smtClean="0"/>
              <a:t> </a:t>
            </a:r>
            <a:r>
              <a:rPr lang="ca-ES" baseline="0" dirty="0" err="1" smtClean="0"/>
              <a:t>and</a:t>
            </a:r>
            <a:r>
              <a:rPr lang="ca-ES" baseline="0" dirty="0" smtClean="0"/>
              <a:t>  </a:t>
            </a:r>
            <a:r>
              <a:rPr lang="ca-ES" baseline="0" dirty="0" err="1" smtClean="0"/>
              <a:t>understand</a:t>
            </a:r>
            <a:r>
              <a:rPr lang="ca-ES" baseline="0" dirty="0" smtClean="0"/>
              <a:t> </a:t>
            </a:r>
            <a:r>
              <a:rPr lang="ca-ES" baseline="0" dirty="0" err="1" smtClean="0"/>
              <a:t>their</a:t>
            </a:r>
            <a:r>
              <a:rPr lang="ca-ES" baseline="0" dirty="0" smtClean="0"/>
              <a:t> </a:t>
            </a:r>
            <a:r>
              <a:rPr lang="ca-ES" baseline="0" dirty="0" err="1" smtClean="0"/>
              <a:t>interelations</a:t>
            </a:r>
            <a:endParaRPr lang="ca-ES" baseline="0" dirty="0" smtClean="0"/>
          </a:p>
          <a:p>
            <a:endParaRPr lang="ca-ES"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14</a:t>
            </a:fld>
            <a:endParaRPr lang="ca-ES"/>
          </a:p>
        </p:txBody>
      </p:sp>
    </p:spTree>
    <p:extLst>
      <p:ext uri="{BB962C8B-B14F-4D97-AF65-F5344CB8AC3E}">
        <p14:creationId xmlns:p14="http://schemas.microsoft.com/office/powerpoint/2010/main" val="2697759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dirty="0" smtClean="0"/>
              <a:t>Nombrar</a:t>
            </a:r>
            <a:r>
              <a:rPr lang="ca-ES" baseline="0" dirty="0" smtClean="0"/>
              <a:t> els tests del RCB</a:t>
            </a:r>
          </a:p>
          <a:p>
            <a:r>
              <a:rPr lang="ca-ES" baseline="0" dirty="0" err="1" smtClean="0"/>
              <a:t>Microbial</a:t>
            </a:r>
            <a:r>
              <a:rPr lang="ca-ES" baseline="0" dirty="0" smtClean="0"/>
              <a:t> </a:t>
            </a:r>
            <a:r>
              <a:rPr lang="ca-ES" baseline="0" dirty="0" err="1" smtClean="0"/>
              <a:t>identity</a:t>
            </a:r>
            <a:r>
              <a:rPr lang="ca-ES" baseline="0" dirty="0" smtClean="0"/>
              <a:t> </a:t>
            </a:r>
            <a:r>
              <a:rPr lang="ca-ES" baseline="0" dirty="0" err="1" smtClean="0"/>
              <a:t>and</a:t>
            </a:r>
            <a:r>
              <a:rPr lang="ca-ES" baseline="0" dirty="0" smtClean="0"/>
              <a:t> </a:t>
            </a:r>
            <a:r>
              <a:rPr lang="ca-ES" baseline="0" dirty="0" err="1" smtClean="0"/>
              <a:t>purity</a:t>
            </a:r>
            <a:endParaRPr lang="ca-ES" baseline="0" dirty="0" smtClean="0"/>
          </a:p>
          <a:p>
            <a:r>
              <a:rPr lang="ca-ES" baseline="0" dirty="0" err="1" smtClean="0"/>
              <a:t>Genetic</a:t>
            </a:r>
            <a:r>
              <a:rPr lang="ca-ES" baseline="0" dirty="0" smtClean="0"/>
              <a:t> </a:t>
            </a:r>
            <a:r>
              <a:rPr lang="ca-ES" baseline="0" dirty="0" err="1" smtClean="0"/>
              <a:t>markers</a:t>
            </a:r>
            <a:endParaRPr lang="ca-ES" baseline="0" dirty="0" smtClean="0"/>
          </a:p>
          <a:p>
            <a:r>
              <a:rPr lang="ca-ES" baseline="0" dirty="0" err="1" smtClean="0"/>
              <a:t>Plasmid</a:t>
            </a:r>
            <a:endParaRPr lang="ca-ES" baseline="0" dirty="0" smtClean="0"/>
          </a:p>
          <a:p>
            <a:r>
              <a:rPr lang="ca-ES" baseline="0" dirty="0" err="1" smtClean="0"/>
              <a:t>Gene</a:t>
            </a:r>
            <a:r>
              <a:rPr lang="ca-ES" baseline="0" dirty="0" smtClean="0"/>
              <a:t> insert</a:t>
            </a:r>
          </a:p>
          <a:p>
            <a:r>
              <a:rPr lang="ca-ES" baseline="0" dirty="0" err="1" smtClean="0"/>
              <a:t>Expression</a:t>
            </a:r>
            <a:r>
              <a:rPr lang="ca-ES" baseline="0" dirty="0" smtClean="0"/>
              <a:t> </a:t>
            </a:r>
            <a:r>
              <a:rPr lang="ca-ES" baseline="0" dirty="0" err="1" smtClean="0"/>
              <a:t>and</a:t>
            </a:r>
            <a:r>
              <a:rPr lang="ca-ES" baseline="0" dirty="0" smtClean="0"/>
              <a:t> </a:t>
            </a:r>
            <a:r>
              <a:rPr lang="ca-ES" baseline="0" dirty="0" err="1" smtClean="0"/>
              <a:t>functionality</a:t>
            </a:r>
            <a:endParaRPr lang="ca-ES" baseline="0" dirty="0" smtClean="0"/>
          </a:p>
          <a:p>
            <a:r>
              <a:rPr lang="ca-ES" baseline="0" dirty="0" err="1" smtClean="0"/>
              <a:t>Titer</a:t>
            </a:r>
            <a:r>
              <a:rPr lang="ca-ES" baseline="0" dirty="0" smtClean="0"/>
              <a:t> of cells, </a:t>
            </a:r>
            <a:r>
              <a:rPr lang="ca-ES" baseline="0" dirty="0" err="1" smtClean="0"/>
              <a:t>viability</a:t>
            </a:r>
            <a:r>
              <a:rPr lang="ca-ES" baseline="0" dirty="0" smtClean="0"/>
              <a:t>, </a:t>
            </a:r>
            <a:r>
              <a:rPr lang="ca-ES" baseline="0" dirty="0" err="1" smtClean="0"/>
              <a:t>homogeneity</a:t>
            </a:r>
            <a:endParaRPr lang="ca-ES"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20</a:t>
            </a:fld>
            <a:endParaRPr lang="ca-ES"/>
          </a:p>
        </p:txBody>
      </p:sp>
    </p:spTree>
    <p:extLst>
      <p:ext uri="{BB962C8B-B14F-4D97-AF65-F5344CB8AC3E}">
        <p14:creationId xmlns:p14="http://schemas.microsoft.com/office/powerpoint/2010/main" val="2119079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dirty="0" err="1" smtClean="0"/>
              <a:t>Development</a:t>
            </a:r>
            <a:r>
              <a:rPr lang="ca-ES" baseline="0" dirty="0" smtClean="0"/>
              <a:t> </a:t>
            </a:r>
            <a:r>
              <a:rPr lang="ca-ES" baseline="0" dirty="0" err="1" smtClean="0"/>
              <a:t>guided</a:t>
            </a:r>
            <a:r>
              <a:rPr lang="ca-ES" baseline="0" dirty="0" smtClean="0"/>
              <a:t> to </a:t>
            </a:r>
            <a:r>
              <a:rPr lang="ca-ES" baseline="0" dirty="0" err="1" smtClean="0"/>
              <a:t>reach</a:t>
            </a:r>
            <a:r>
              <a:rPr lang="ca-ES" baseline="0" dirty="0" smtClean="0"/>
              <a:t> </a:t>
            </a:r>
            <a:r>
              <a:rPr lang="ca-ES" baseline="0" dirty="0" err="1" smtClean="0"/>
              <a:t>the</a:t>
            </a:r>
            <a:r>
              <a:rPr lang="ca-ES" baseline="0" dirty="0" smtClean="0"/>
              <a:t> </a:t>
            </a:r>
            <a:r>
              <a:rPr lang="ca-ES" baseline="0" dirty="0" err="1" smtClean="0"/>
              <a:t>sweet</a:t>
            </a:r>
            <a:r>
              <a:rPr lang="ca-ES" baseline="0" dirty="0" smtClean="0"/>
              <a:t> </a:t>
            </a:r>
            <a:r>
              <a:rPr lang="ca-ES" baseline="0" dirty="0" err="1" smtClean="0"/>
              <a:t>spots</a:t>
            </a:r>
            <a:r>
              <a:rPr lang="ca-ES" baseline="0" dirty="0" smtClean="0"/>
              <a:t> of </a:t>
            </a:r>
            <a:r>
              <a:rPr lang="ca-ES" baseline="0" dirty="0" err="1" smtClean="0"/>
              <a:t>the</a:t>
            </a:r>
            <a:r>
              <a:rPr lang="ca-ES" baseline="0" dirty="0" smtClean="0"/>
              <a:t> </a:t>
            </a:r>
            <a:r>
              <a:rPr lang="ca-ES" baseline="0" dirty="0" err="1" smtClean="0"/>
              <a:t>process</a:t>
            </a:r>
            <a:r>
              <a:rPr lang="ca-ES" baseline="0" dirty="0" smtClean="0"/>
              <a:t>, </a:t>
            </a:r>
            <a:r>
              <a:rPr lang="ca-ES" baseline="0" dirty="0" err="1" smtClean="0"/>
              <a:t>providing</a:t>
            </a:r>
            <a:r>
              <a:rPr lang="ca-ES" baseline="0" dirty="0" smtClean="0"/>
              <a:t>  </a:t>
            </a:r>
            <a:r>
              <a:rPr lang="ca-ES" baseline="0" dirty="0" err="1" smtClean="0"/>
              <a:t>high</a:t>
            </a:r>
            <a:r>
              <a:rPr lang="ca-ES" baseline="0" dirty="0" smtClean="0"/>
              <a:t> </a:t>
            </a:r>
            <a:r>
              <a:rPr lang="ca-ES" baseline="0" dirty="0" err="1" smtClean="0"/>
              <a:t>yield</a:t>
            </a:r>
            <a:r>
              <a:rPr lang="ca-ES" baseline="0" dirty="0" smtClean="0"/>
              <a:t> </a:t>
            </a:r>
            <a:r>
              <a:rPr lang="ca-ES" baseline="0" dirty="0" err="1" smtClean="0"/>
              <a:t>and</a:t>
            </a:r>
            <a:r>
              <a:rPr lang="ca-ES" baseline="0" dirty="0" smtClean="0"/>
              <a:t> </a:t>
            </a:r>
            <a:r>
              <a:rPr lang="ca-ES" baseline="0" dirty="0" err="1" smtClean="0"/>
              <a:t>quality</a:t>
            </a:r>
            <a:endParaRPr lang="ca-ES"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24</a:t>
            </a:fld>
            <a:endParaRPr lang="ca-ES"/>
          </a:p>
        </p:txBody>
      </p:sp>
    </p:spTree>
    <p:extLst>
      <p:ext uri="{BB962C8B-B14F-4D97-AF65-F5344CB8AC3E}">
        <p14:creationId xmlns:p14="http://schemas.microsoft.com/office/powerpoint/2010/main" val="3922811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ca-ES" dirty="0" err="1" smtClean="0"/>
              <a:t>microbial</a:t>
            </a:r>
            <a:endParaRPr lang="ca-ES" dirty="0"/>
          </a:p>
        </p:txBody>
      </p:sp>
      <p:sp>
        <p:nvSpPr>
          <p:cNvPr id="4" name="3 Marcador de número de diapositiva"/>
          <p:cNvSpPr>
            <a:spLocks noGrp="1"/>
          </p:cNvSpPr>
          <p:nvPr>
            <p:ph type="sldNum" sz="quarter" idx="10"/>
          </p:nvPr>
        </p:nvSpPr>
        <p:spPr/>
        <p:txBody>
          <a:bodyPr/>
          <a:lstStyle/>
          <a:p>
            <a:fld id="{35F00C7D-BCFE-410A-9EC7-3BC16E602471}" type="slidenum">
              <a:rPr lang="ca-ES" smtClean="0"/>
              <a:t>25</a:t>
            </a:fld>
            <a:endParaRPr lang="ca-ES"/>
          </a:p>
        </p:txBody>
      </p:sp>
    </p:spTree>
    <p:extLst>
      <p:ext uri="{BB962C8B-B14F-4D97-AF65-F5344CB8AC3E}">
        <p14:creationId xmlns:p14="http://schemas.microsoft.com/office/powerpoint/2010/main" val="34979238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5F00C7D-BCFE-410A-9EC7-3BC16E602471}" type="slidenum">
              <a:rPr lang="ca-ES" smtClean="0"/>
              <a:t>36</a:t>
            </a:fld>
            <a:endParaRPr lang="ca-ES"/>
          </a:p>
        </p:txBody>
      </p:sp>
    </p:spTree>
    <p:extLst>
      <p:ext uri="{BB962C8B-B14F-4D97-AF65-F5344CB8AC3E}">
        <p14:creationId xmlns:p14="http://schemas.microsoft.com/office/powerpoint/2010/main" val="1052358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s-ES_tradnl"/>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lang="es-ES"/>
          </a:p>
        </p:txBody>
      </p:sp>
      <p:sp>
        <p:nvSpPr>
          <p:cNvPr id="4" name="Marcador de fecha 3"/>
          <p:cNvSpPr>
            <a:spLocks noGrp="1"/>
          </p:cNvSpPr>
          <p:nvPr>
            <p:ph type="dt" sz="half" idx="10"/>
          </p:nvPr>
        </p:nvSpPr>
        <p:spPr/>
        <p:txBody>
          <a:bodyPr/>
          <a:lstStyle/>
          <a:p>
            <a:fld id="{E192ACAE-5D6F-4EE6-9206-DD98246E3DD3}" type="datetime1">
              <a:rPr lang="es-ES" smtClean="0"/>
              <a:t>27/07/2016</a:t>
            </a:fld>
            <a:endParaRPr lang="es-ES"/>
          </a:p>
        </p:txBody>
      </p:sp>
      <p:sp>
        <p:nvSpPr>
          <p:cNvPr id="5" name="Marcador de pie de página 4"/>
          <p:cNvSpPr>
            <a:spLocks noGrp="1"/>
          </p:cNvSpPr>
          <p:nvPr>
            <p:ph type="ftr" sz="quarter" idx="11"/>
          </p:nvPr>
        </p:nvSpPr>
        <p:spPr/>
        <p:txBody>
          <a:bodyPr/>
          <a:lstStyle/>
          <a:p>
            <a:r>
              <a:rPr lang="en-US"/>
              <a:t>Member of inkemia group     www.leanbiopro.com     asoldevila@leanbiopro.com</a:t>
            </a:r>
            <a:endParaRPr lang="es-ES"/>
          </a:p>
        </p:txBody>
      </p:sp>
      <p:sp>
        <p:nvSpPr>
          <p:cNvPr id="6" name="Marcador de número de diapositiva 5"/>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1000184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idx="1"/>
          </p:nvPr>
        </p:nvSpPr>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03800EEE-B833-46B6-962F-E46D8A848118}" type="datetime1">
              <a:rPr lang="es-ES" smtClean="0"/>
              <a:t>27/07/2016</a:t>
            </a:fld>
            <a:endParaRPr lang="es-ES"/>
          </a:p>
        </p:txBody>
      </p:sp>
      <p:sp>
        <p:nvSpPr>
          <p:cNvPr id="5" name="Marcador de pie de página 4"/>
          <p:cNvSpPr>
            <a:spLocks noGrp="1"/>
          </p:cNvSpPr>
          <p:nvPr>
            <p:ph type="ftr" sz="quarter" idx="11"/>
          </p:nvPr>
        </p:nvSpPr>
        <p:spPr/>
        <p:txBody>
          <a:bodyPr/>
          <a:lstStyle/>
          <a:p>
            <a:r>
              <a:rPr lang="en-US"/>
              <a:t>Member of inkemia group     www.leanbiopro.com     asoldevila@leanbiopro.com</a:t>
            </a:r>
            <a:endParaRPr lang="es-ES"/>
          </a:p>
        </p:txBody>
      </p:sp>
      <p:sp>
        <p:nvSpPr>
          <p:cNvPr id="6" name="Marcador de número de diapositiva 5"/>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2094833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s-ES_tradnl"/>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Marcador de fecha 3"/>
          <p:cNvSpPr>
            <a:spLocks noGrp="1"/>
          </p:cNvSpPr>
          <p:nvPr>
            <p:ph type="dt" sz="half" idx="10"/>
          </p:nvPr>
        </p:nvSpPr>
        <p:spPr/>
        <p:txBody>
          <a:bodyPr/>
          <a:lstStyle/>
          <a:p>
            <a:fld id="{1C224B80-C506-4CC0-84C9-865A3BB2AD2D}" type="datetime1">
              <a:rPr lang="es-ES" smtClean="0"/>
              <a:t>27/07/2016</a:t>
            </a:fld>
            <a:endParaRPr lang="es-ES"/>
          </a:p>
        </p:txBody>
      </p:sp>
      <p:sp>
        <p:nvSpPr>
          <p:cNvPr id="5" name="Marcador de pie de página 4"/>
          <p:cNvSpPr>
            <a:spLocks noGrp="1"/>
          </p:cNvSpPr>
          <p:nvPr>
            <p:ph type="ftr" sz="quarter" idx="11"/>
          </p:nvPr>
        </p:nvSpPr>
        <p:spPr/>
        <p:txBody>
          <a:bodyPr/>
          <a:lstStyle/>
          <a:p>
            <a:r>
              <a:rPr lang="en-US"/>
              <a:t>Member of inkemia group     www.leanbiopro.com     asoldevila@leanbiopro.com</a:t>
            </a:r>
            <a:endParaRPr lang="es-ES"/>
          </a:p>
        </p:txBody>
      </p:sp>
      <p:sp>
        <p:nvSpPr>
          <p:cNvPr id="6" name="Marcador de número de diapositiva 5"/>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3385839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fecha 4"/>
          <p:cNvSpPr>
            <a:spLocks noGrp="1"/>
          </p:cNvSpPr>
          <p:nvPr>
            <p:ph type="dt" sz="half" idx="10"/>
          </p:nvPr>
        </p:nvSpPr>
        <p:spPr/>
        <p:txBody>
          <a:bodyPr/>
          <a:lstStyle/>
          <a:p>
            <a:fld id="{0177AF3F-1E9A-4065-8B8D-8A1605BCD312}" type="datetime1">
              <a:rPr lang="es-ES" smtClean="0"/>
              <a:t>27/07/2016</a:t>
            </a:fld>
            <a:endParaRPr lang="es-ES"/>
          </a:p>
        </p:txBody>
      </p:sp>
      <p:sp>
        <p:nvSpPr>
          <p:cNvPr id="6" name="Marcador de pie de página 5"/>
          <p:cNvSpPr>
            <a:spLocks noGrp="1"/>
          </p:cNvSpPr>
          <p:nvPr>
            <p:ph type="ftr" sz="quarter" idx="11"/>
          </p:nvPr>
        </p:nvSpPr>
        <p:spPr/>
        <p:txBody>
          <a:bodyPr/>
          <a:lstStyle/>
          <a:p>
            <a:r>
              <a:rPr lang="en-US"/>
              <a:t>Member of inkemia group     www.leanbiopro.com     asoldevila@leanbiopro.com</a:t>
            </a:r>
            <a:endParaRPr lang="es-ES"/>
          </a:p>
        </p:txBody>
      </p:sp>
      <p:sp>
        <p:nvSpPr>
          <p:cNvPr id="7" name="Marcador de número de diapositiva 6"/>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2804635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s-ES_tradnl"/>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7" name="Marcador de fecha 6"/>
          <p:cNvSpPr>
            <a:spLocks noGrp="1"/>
          </p:cNvSpPr>
          <p:nvPr>
            <p:ph type="dt" sz="half" idx="10"/>
          </p:nvPr>
        </p:nvSpPr>
        <p:spPr/>
        <p:txBody>
          <a:bodyPr/>
          <a:lstStyle/>
          <a:p>
            <a:fld id="{38EB6986-1EB6-44B5-BAC7-4CCD2493FCEB}" type="datetime1">
              <a:rPr lang="es-ES" smtClean="0"/>
              <a:t>27/07/2016</a:t>
            </a:fld>
            <a:endParaRPr lang="es-ES"/>
          </a:p>
        </p:txBody>
      </p:sp>
      <p:sp>
        <p:nvSpPr>
          <p:cNvPr id="8" name="Marcador de pie de página 7"/>
          <p:cNvSpPr>
            <a:spLocks noGrp="1"/>
          </p:cNvSpPr>
          <p:nvPr>
            <p:ph type="ftr" sz="quarter" idx="11"/>
          </p:nvPr>
        </p:nvSpPr>
        <p:spPr/>
        <p:txBody>
          <a:bodyPr/>
          <a:lstStyle/>
          <a:p>
            <a:r>
              <a:rPr lang="en-US"/>
              <a:t>Member of inkemia group     www.leanbiopro.com     asoldevila@leanbiopro.com</a:t>
            </a:r>
            <a:endParaRPr lang="es-ES"/>
          </a:p>
        </p:txBody>
      </p:sp>
      <p:sp>
        <p:nvSpPr>
          <p:cNvPr id="9" name="Marcador de número de diapositiva 8"/>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31477405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fecha 2"/>
          <p:cNvSpPr>
            <a:spLocks noGrp="1"/>
          </p:cNvSpPr>
          <p:nvPr>
            <p:ph type="dt" sz="half" idx="10"/>
          </p:nvPr>
        </p:nvSpPr>
        <p:spPr/>
        <p:txBody>
          <a:bodyPr/>
          <a:lstStyle/>
          <a:p>
            <a:fld id="{C7355074-7052-4C50-B665-0B38EA865BAD}" type="datetime1">
              <a:rPr lang="es-ES" smtClean="0"/>
              <a:t>27/07/2016</a:t>
            </a:fld>
            <a:endParaRPr lang="es-ES"/>
          </a:p>
        </p:txBody>
      </p:sp>
      <p:sp>
        <p:nvSpPr>
          <p:cNvPr id="4" name="Marcador de pie de página 3"/>
          <p:cNvSpPr>
            <a:spLocks noGrp="1"/>
          </p:cNvSpPr>
          <p:nvPr>
            <p:ph type="ftr" sz="quarter" idx="11"/>
          </p:nvPr>
        </p:nvSpPr>
        <p:spPr/>
        <p:txBody>
          <a:bodyPr/>
          <a:lstStyle/>
          <a:p>
            <a:r>
              <a:rPr lang="en-US"/>
              <a:t>Member of inkemia group     www.leanbiopro.com     asoldevila@leanbiopro.com</a:t>
            </a:r>
            <a:endParaRPr lang="es-ES"/>
          </a:p>
        </p:txBody>
      </p:sp>
      <p:sp>
        <p:nvSpPr>
          <p:cNvPr id="5" name="Marcador de número de diapositiva 4"/>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193015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219C297E-F626-463B-9B32-4AB1A355B6E0}" type="datetime1">
              <a:rPr lang="es-ES" smtClean="0"/>
              <a:t>27/07/2016</a:t>
            </a:fld>
            <a:endParaRPr lang="es-ES"/>
          </a:p>
        </p:txBody>
      </p:sp>
      <p:sp>
        <p:nvSpPr>
          <p:cNvPr id="3" name="Marcador de pie de página 2"/>
          <p:cNvSpPr>
            <a:spLocks noGrp="1"/>
          </p:cNvSpPr>
          <p:nvPr>
            <p:ph type="ftr" sz="quarter" idx="11"/>
          </p:nvPr>
        </p:nvSpPr>
        <p:spPr/>
        <p:txBody>
          <a:bodyPr/>
          <a:lstStyle/>
          <a:p>
            <a:r>
              <a:rPr lang="en-US"/>
              <a:t>Member of inkemia group     www.leanbiopro.com     asoldevila@leanbiopro.com</a:t>
            </a:r>
            <a:endParaRPr lang="es-ES"/>
          </a:p>
        </p:txBody>
      </p:sp>
      <p:sp>
        <p:nvSpPr>
          <p:cNvPr id="4" name="Marcador de número de diapositiva 3"/>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2451371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s-ES_tradnl"/>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7A074F06-A05F-4796-9D64-84C902199171}" type="datetime1">
              <a:rPr lang="es-ES" smtClean="0"/>
              <a:t>27/07/2016</a:t>
            </a:fld>
            <a:endParaRPr lang="es-ES"/>
          </a:p>
        </p:txBody>
      </p:sp>
      <p:sp>
        <p:nvSpPr>
          <p:cNvPr id="6" name="Marcador de pie de página 5"/>
          <p:cNvSpPr>
            <a:spLocks noGrp="1"/>
          </p:cNvSpPr>
          <p:nvPr>
            <p:ph type="ftr" sz="quarter" idx="11"/>
          </p:nvPr>
        </p:nvSpPr>
        <p:spPr/>
        <p:txBody>
          <a:bodyPr/>
          <a:lstStyle/>
          <a:p>
            <a:r>
              <a:rPr lang="en-US"/>
              <a:t>Member of inkemia group     www.leanbiopro.com     asoldevila@leanbiopro.com</a:t>
            </a:r>
            <a:endParaRPr lang="es-ES"/>
          </a:p>
        </p:txBody>
      </p:sp>
      <p:sp>
        <p:nvSpPr>
          <p:cNvPr id="7" name="Marcador de número de diapositiva 6"/>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2927335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s-ES_tradnl"/>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Marcador de fecha 4"/>
          <p:cNvSpPr>
            <a:spLocks noGrp="1"/>
          </p:cNvSpPr>
          <p:nvPr>
            <p:ph type="dt" sz="half" idx="10"/>
          </p:nvPr>
        </p:nvSpPr>
        <p:spPr/>
        <p:txBody>
          <a:bodyPr/>
          <a:lstStyle/>
          <a:p>
            <a:fld id="{04957FB0-1922-44B8-93D2-BBF971F18A12}" type="datetime1">
              <a:rPr lang="es-ES" smtClean="0"/>
              <a:t>27/07/2016</a:t>
            </a:fld>
            <a:endParaRPr lang="es-ES"/>
          </a:p>
        </p:txBody>
      </p:sp>
      <p:sp>
        <p:nvSpPr>
          <p:cNvPr id="6" name="Marcador de pie de página 5"/>
          <p:cNvSpPr>
            <a:spLocks noGrp="1"/>
          </p:cNvSpPr>
          <p:nvPr>
            <p:ph type="ftr" sz="quarter" idx="11"/>
          </p:nvPr>
        </p:nvSpPr>
        <p:spPr/>
        <p:txBody>
          <a:bodyPr/>
          <a:lstStyle/>
          <a:p>
            <a:r>
              <a:rPr lang="en-US"/>
              <a:t>Member of inkemia group     www.leanbiopro.com     asoldevila@leanbiopro.com</a:t>
            </a:r>
            <a:endParaRPr lang="es-ES"/>
          </a:p>
        </p:txBody>
      </p:sp>
      <p:sp>
        <p:nvSpPr>
          <p:cNvPr id="7" name="Marcador de número de diapositiva 6"/>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3331245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_tradnl"/>
              <a:t>Clic para editar título</a:t>
            </a:r>
            <a:endParaRPr lang="es-ES"/>
          </a:p>
        </p:txBody>
      </p:sp>
      <p:sp>
        <p:nvSpPr>
          <p:cNvPr id="3" name="Marcador de texto vertical 2"/>
          <p:cNvSpPr>
            <a:spLocks noGrp="1"/>
          </p:cNvSpPr>
          <p:nvPr>
            <p:ph type="body" orient="vert" idx="1"/>
          </p:nvPr>
        </p:nvSpPr>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F31AFBA2-E331-4C6B-AF8C-95B34AB4E070}" type="datetime1">
              <a:rPr lang="es-ES" smtClean="0"/>
              <a:t>27/07/2016</a:t>
            </a:fld>
            <a:endParaRPr lang="es-ES"/>
          </a:p>
        </p:txBody>
      </p:sp>
      <p:sp>
        <p:nvSpPr>
          <p:cNvPr id="5" name="Marcador de pie de página 4"/>
          <p:cNvSpPr>
            <a:spLocks noGrp="1"/>
          </p:cNvSpPr>
          <p:nvPr>
            <p:ph type="ftr" sz="quarter" idx="11"/>
          </p:nvPr>
        </p:nvSpPr>
        <p:spPr/>
        <p:txBody>
          <a:bodyPr/>
          <a:lstStyle/>
          <a:p>
            <a:r>
              <a:rPr lang="en-US"/>
              <a:t>Member of inkemia group     www.leanbiopro.com     asoldevila@leanbiopro.com</a:t>
            </a:r>
            <a:endParaRPr lang="es-ES"/>
          </a:p>
        </p:txBody>
      </p:sp>
      <p:sp>
        <p:nvSpPr>
          <p:cNvPr id="6" name="Marcador de número de diapositiva 5"/>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2674883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s-ES_tradnl"/>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10"/>
          </p:nvPr>
        </p:nvSpPr>
        <p:spPr/>
        <p:txBody>
          <a:bodyPr/>
          <a:lstStyle/>
          <a:p>
            <a:fld id="{3F88E9A1-9B0D-4C5F-8F56-C3E2D4433EF7}" type="datetime1">
              <a:rPr lang="es-ES" smtClean="0"/>
              <a:t>27/07/2016</a:t>
            </a:fld>
            <a:endParaRPr lang="es-ES"/>
          </a:p>
        </p:txBody>
      </p:sp>
      <p:sp>
        <p:nvSpPr>
          <p:cNvPr id="5" name="Marcador de pie de página 4"/>
          <p:cNvSpPr>
            <a:spLocks noGrp="1"/>
          </p:cNvSpPr>
          <p:nvPr>
            <p:ph type="ftr" sz="quarter" idx="11"/>
          </p:nvPr>
        </p:nvSpPr>
        <p:spPr/>
        <p:txBody>
          <a:bodyPr/>
          <a:lstStyle/>
          <a:p>
            <a:r>
              <a:rPr lang="en-US"/>
              <a:t>Member of inkemia group     www.leanbiopro.com     asoldevila@leanbiopro.com</a:t>
            </a:r>
            <a:endParaRPr lang="es-ES"/>
          </a:p>
        </p:txBody>
      </p:sp>
      <p:sp>
        <p:nvSpPr>
          <p:cNvPr id="6" name="Marcador de número de diapositiva 5"/>
          <p:cNvSpPr>
            <a:spLocks noGrp="1"/>
          </p:cNvSpPr>
          <p:nvPr>
            <p:ph type="sldNum" sz="quarter" idx="12"/>
          </p:nvPr>
        </p:nvSpPr>
        <p:spPr/>
        <p:txBody>
          <a:bodyPr/>
          <a:lstStyle/>
          <a:p>
            <a:fld id="{DACDB6CD-1B9C-8844-9BB1-C82D06469753}" type="slidenum">
              <a:rPr lang="es-ES" smtClean="0"/>
              <a:pPr/>
              <a:t>‹#›</a:t>
            </a:fld>
            <a:endParaRPr lang="es-ES"/>
          </a:p>
        </p:txBody>
      </p:sp>
    </p:spTree>
    <p:extLst>
      <p:ext uri="{BB962C8B-B14F-4D97-AF65-F5344CB8AC3E}">
        <p14:creationId xmlns:p14="http://schemas.microsoft.com/office/powerpoint/2010/main" val="338496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n blanco, para pegar">
    <p:spTree>
      <p:nvGrpSpPr>
        <p:cNvPr id="1" name=""/>
        <p:cNvGrpSpPr/>
        <p:nvPr/>
      </p:nvGrpSpPr>
      <p:grpSpPr>
        <a:xfrm>
          <a:off x="0" y="0"/>
          <a:ext cx="0" cy="0"/>
          <a:chOff x="0" y="0"/>
          <a:chExt cx="0" cy="0"/>
        </a:xfrm>
      </p:grpSpPr>
      <p:sp>
        <p:nvSpPr>
          <p:cNvPr id="2" name="1 Título"/>
          <p:cNvSpPr>
            <a:spLocks noGrp="1"/>
          </p:cNvSpPr>
          <p:nvPr>
            <p:ph type="title" hasCustomPrompt="1"/>
          </p:nvPr>
        </p:nvSpPr>
        <p:spPr>
          <a:xfrm>
            <a:off x="0" y="0"/>
            <a:ext cx="8229600" cy="357166"/>
          </a:xfrm>
          <a:prstGeom prst="rect">
            <a:avLst/>
          </a:prstGeom>
        </p:spPr>
        <p:txBody>
          <a:bodyPr/>
          <a:lstStyle>
            <a:lvl1pPr algn="l">
              <a:defRPr sz="1800" b="1"/>
            </a:lvl1pPr>
          </a:lstStyle>
          <a:p>
            <a:r>
              <a:rPr lang="es-ES" dirty="0" smtClean="0"/>
              <a:t>HAGA CLIC PARA MODIFICAR EL ESTILO DE TÍTULO DEL PATRÓN</a:t>
            </a:r>
            <a:endParaRPr lang="es-ES" dirty="0"/>
          </a:p>
        </p:txBody>
      </p:sp>
      <p:sp>
        <p:nvSpPr>
          <p:cNvPr id="4" name="3 Marcador de fecha"/>
          <p:cNvSpPr>
            <a:spLocks noGrp="1"/>
          </p:cNvSpPr>
          <p:nvPr>
            <p:ph type="dt" sz="half" idx="10"/>
          </p:nvPr>
        </p:nvSpPr>
        <p:spPr/>
        <p:txBody>
          <a:bodyPr/>
          <a:lstStyle/>
          <a:p>
            <a:fld id="{E3CFBF1B-643D-421C-A7B5-D5295FD82317}" type="datetime1">
              <a:rPr lang="es-ES" smtClean="0"/>
              <a:t>27/07/2016</a:t>
            </a:fld>
            <a:endParaRPr lang="es-ES"/>
          </a:p>
        </p:txBody>
      </p:sp>
      <p:sp>
        <p:nvSpPr>
          <p:cNvPr id="5" name="4 Marcador de pie de página"/>
          <p:cNvSpPr>
            <a:spLocks noGrp="1"/>
          </p:cNvSpPr>
          <p:nvPr>
            <p:ph type="ftr" sz="quarter" idx="11"/>
          </p:nvPr>
        </p:nvSpPr>
        <p:spPr/>
        <p:txBody>
          <a:bodyPr/>
          <a:lstStyle/>
          <a:p>
            <a:r>
              <a:rPr lang="es-ES" smtClean="0"/>
              <a:t>Waugh 2015</a:t>
            </a:r>
            <a:endParaRPr lang="es-ES"/>
          </a:p>
        </p:txBody>
      </p:sp>
      <p:sp>
        <p:nvSpPr>
          <p:cNvPr id="6" name="5 Marcador de número de diapositiva"/>
          <p:cNvSpPr>
            <a:spLocks noGrp="1"/>
          </p:cNvSpPr>
          <p:nvPr>
            <p:ph type="sldNum" sz="quarter" idx="12"/>
          </p:nvPr>
        </p:nvSpPr>
        <p:spPr/>
        <p:txBody>
          <a:bodyPr/>
          <a:lstStyle/>
          <a:p>
            <a:fld id="{3E592CAC-EBF2-49AD-B5E7-5C5F03A0C9B8}" type="slidenum">
              <a:rPr lang="es-ES" smtClean="0"/>
              <a:pPr/>
              <a:t>‹#›</a:t>
            </a:fld>
            <a:endParaRPr lang="es-ES"/>
          </a:p>
        </p:txBody>
      </p:sp>
    </p:spTree>
    <p:extLst>
      <p:ext uri="{BB962C8B-B14F-4D97-AF65-F5344CB8AC3E}">
        <p14:creationId xmlns:p14="http://schemas.microsoft.com/office/powerpoint/2010/main" val="744688756"/>
      </p:ext>
    </p:extLst>
  </p:cSld>
  <p:clrMapOvr>
    <a:masterClrMapping/>
  </p:clrMapOvr>
  <p:transition>
    <p:sndAc>
      <p:stSnd>
        <p:snd r:embed="rId1" name="type.wav"/>
      </p:stSnd>
    </p:sndAc>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ido">
    <p:spTree>
      <p:nvGrpSpPr>
        <p:cNvPr id="1" name=""/>
        <p:cNvGrpSpPr/>
        <p:nvPr/>
      </p:nvGrpSpPr>
      <p:grpSpPr>
        <a:xfrm>
          <a:off x="0" y="0"/>
          <a:ext cx="0" cy="0"/>
          <a:chOff x="0" y="0"/>
          <a:chExt cx="0" cy="0"/>
        </a:xfrm>
      </p:grpSpPr>
      <p:sp>
        <p:nvSpPr>
          <p:cNvPr id="2" name="1 Marcador de contenido"/>
          <p:cNvSpPr>
            <a:spLocks noGrp="1"/>
          </p:cNvSpPr>
          <p:nvPr>
            <p:ph/>
          </p:nvPr>
        </p:nvSpPr>
        <p:spPr>
          <a:xfrm>
            <a:off x="457200" y="274638"/>
            <a:ext cx="8229600" cy="5851525"/>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3" name="Rectangle 4"/>
          <p:cNvSpPr>
            <a:spLocks noGrp="1" noChangeArrowheads="1"/>
          </p:cNvSpPr>
          <p:nvPr>
            <p:ph type="dt" sz="half" idx="10"/>
          </p:nvPr>
        </p:nvSpPr>
        <p:spPr>
          <a:ln/>
        </p:spPr>
        <p:txBody>
          <a:bodyPr/>
          <a:lstStyle>
            <a:lvl1pPr>
              <a:defRPr/>
            </a:lvl1pPr>
          </a:lstStyle>
          <a:p>
            <a:pPr>
              <a:defRPr/>
            </a:pPr>
            <a:fld id="{AA1B4F82-2A53-4909-A483-5CADF196A381}" type="datetime1">
              <a:rPr lang="es-ES" smtClean="0"/>
              <a:t>27/07/2016</a:t>
            </a:fld>
            <a:endParaRPr lang="es-E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Member of inkemia group     www.leanbiopro.com     asoldevila@leanbiopro.com</a:t>
            </a:r>
            <a:endParaRPr lang="es-ES"/>
          </a:p>
        </p:txBody>
      </p:sp>
      <p:sp>
        <p:nvSpPr>
          <p:cNvPr id="5" name="Rectangle 6"/>
          <p:cNvSpPr>
            <a:spLocks noGrp="1" noChangeArrowheads="1"/>
          </p:cNvSpPr>
          <p:nvPr>
            <p:ph type="sldNum" sz="quarter" idx="12"/>
          </p:nvPr>
        </p:nvSpPr>
        <p:spPr>
          <a:ln/>
        </p:spPr>
        <p:txBody>
          <a:bodyPr/>
          <a:lstStyle>
            <a:lvl1pPr>
              <a:defRPr/>
            </a:lvl1pPr>
          </a:lstStyle>
          <a:p>
            <a:pPr>
              <a:defRPr/>
            </a:pPr>
            <a:fld id="{8AFFBBC9-C14B-453D-9B6B-53AB775DA8F1}" type="slidenum">
              <a:rPr lang="es-ES"/>
              <a:pPr>
                <a:defRPr/>
              </a:pPr>
              <a:t>‹#›</a:t>
            </a:fld>
            <a:endParaRPr lang="es-ES"/>
          </a:p>
        </p:txBody>
      </p:sp>
    </p:spTree>
    <p:extLst>
      <p:ext uri="{BB962C8B-B14F-4D97-AF65-F5344CB8AC3E}">
        <p14:creationId xmlns:p14="http://schemas.microsoft.com/office/powerpoint/2010/main" val="37741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_tradnl"/>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AE2CBB-8FF5-4DAD-BAC9-AF50F23F290D}" type="datetime1">
              <a:rPr lang="es-ES" smtClean="0"/>
              <a:t>27/07/2016</a:t>
            </a:fld>
            <a:endParaRPr lang="es-ES"/>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Member of inkemia group     www.leanbiopro.com     asoldevila@leanbiopro.com</a:t>
            </a:r>
            <a:endParaRPr lang="es-ES"/>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CDB6CD-1B9C-8844-9BB1-C82D06469753}" type="slidenum">
              <a:rPr lang="es-ES" smtClean="0"/>
              <a:pPr/>
              <a:t>‹#›</a:t>
            </a:fld>
            <a:endParaRPr lang="es-ES"/>
          </a:p>
        </p:txBody>
      </p:sp>
    </p:spTree>
    <p:extLst>
      <p:ext uri="{BB962C8B-B14F-4D97-AF65-F5344CB8AC3E}">
        <p14:creationId xmlns:p14="http://schemas.microsoft.com/office/powerpoint/2010/main" val="581752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chart" Target="../charts/chart1.xml"/><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emf"/><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chart" Target="../charts/chart2.xml"/><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6.xml"/><Relationship Id="rId6" Type="http://schemas.openxmlformats.org/officeDocument/2006/relationships/image" Target="../media/image22.emf"/><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g"/><Relationship Id="rId7" Type="http://schemas.openxmlformats.org/officeDocument/2006/relationships/image" Target="../media/image28.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g"/><Relationship Id="rId9" Type="http://schemas.openxmlformats.org/officeDocument/2006/relationships/image" Target="../media/image2.emf"/></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emf"/></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emf"/></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emf"/></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emf"/></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audio" Target="../media/audio1.wav"/><Relationship Id="rId1" Type="http://schemas.openxmlformats.org/officeDocument/2006/relationships/slideLayout" Target="../slideLayouts/slideLayout12.xml"/><Relationship Id="rId4" Type="http://schemas.openxmlformats.org/officeDocument/2006/relationships/image" Target="../media/image2.emf"/></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audio" Target="../media/audio1.wav"/><Relationship Id="rId1" Type="http://schemas.openxmlformats.org/officeDocument/2006/relationships/slideLayout" Target="../slideLayouts/slideLayout12.xml"/><Relationship Id="rId6" Type="http://schemas.openxmlformats.org/officeDocument/2006/relationships/image" Target="../media/image2.emf"/><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audio" Target="../media/audio1.wav"/><Relationship Id="rId1" Type="http://schemas.openxmlformats.org/officeDocument/2006/relationships/slideLayout" Target="../slideLayouts/slideLayout12.xml"/><Relationship Id="rId5" Type="http://schemas.openxmlformats.org/officeDocument/2006/relationships/image" Target="../media/image2.emf"/><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emf"/><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457200" y="1935165"/>
            <a:ext cx="8229600" cy="4465637"/>
          </a:xfrm>
        </p:spPr>
        <p:txBody>
          <a:bodyPr>
            <a:normAutofit fontScale="70000" lnSpcReduction="2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3440032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902625" y="4762499"/>
            <a:ext cx="8081888" cy="881555"/>
          </a:xfrm>
        </p:spPr>
        <p:txBody>
          <a:bodyPr>
            <a:normAutofit fontScale="70000" lnSpcReduction="20000"/>
          </a:bodyPr>
          <a:lstStyle/>
          <a:p>
            <a:r>
              <a:rPr lang="ca-ES" dirty="0" smtClean="0"/>
              <a:t>“Biosimilars </a:t>
            </a:r>
            <a:r>
              <a:rPr lang="ca-ES" dirty="0" err="1" smtClean="0"/>
              <a:t>development</a:t>
            </a:r>
            <a:r>
              <a:rPr lang="ca-ES" dirty="0" smtClean="0"/>
              <a:t> for </a:t>
            </a:r>
            <a:r>
              <a:rPr lang="ca-ES" dirty="0" err="1" smtClean="0"/>
              <a:t>small</a:t>
            </a:r>
            <a:r>
              <a:rPr lang="ca-ES" dirty="0" smtClean="0"/>
              <a:t> to </a:t>
            </a:r>
            <a:r>
              <a:rPr lang="ca-ES" dirty="0" err="1" smtClean="0"/>
              <a:t>mid-size</a:t>
            </a:r>
            <a:r>
              <a:rPr lang="ca-ES" dirty="0" smtClean="0"/>
              <a:t> Pharma </a:t>
            </a:r>
            <a:r>
              <a:rPr lang="ca-ES" dirty="0" err="1" smtClean="0"/>
              <a:t>companies</a:t>
            </a:r>
            <a:r>
              <a:rPr lang="ca-ES" dirty="0" smtClean="0"/>
              <a:t>” </a:t>
            </a:r>
          </a:p>
          <a:p>
            <a:r>
              <a:rPr lang="ca-ES" dirty="0" smtClean="0"/>
              <a:t>Andreu </a:t>
            </a:r>
            <a:r>
              <a:rPr lang="ca-ES" dirty="0"/>
              <a:t>Soldevila </a:t>
            </a:r>
            <a:r>
              <a:rPr lang="ca-ES" dirty="0" err="1"/>
              <a:t>CeO</a:t>
            </a:r>
            <a:r>
              <a:rPr lang="ca-ES" dirty="0"/>
              <a:t> </a:t>
            </a:r>
            <a:r>
              <a:rPr lang="ca-ES" dirty="0" err="1"/>
              <a:t>and</a:t>
            </a:r>
            <a:r>
              <a:rPr lang="ca-ES" dirty="0"/>
              <a:t> </a:t>
            </a:r>
            <a:r>
              <a:rPr lang="ca-ES" dirty="0" err="1" smtClean="0"/>
              <a:t>Founder</a:t>
            </a:r>
            <a:r>
              <a:rPr lang="ca-ES" dirty="0" smtClean="0"/>
              <a:t> @</a:t>
            </a:r>
            <a:r>
              <a:rPr lang="ca-ES" dirty="0" err="1" smtClean="0"/>
              <a:t>leanbiopro</a:t>
            </a:r>
            <a:endParaRPr lang="ca-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512" y="710949"/>
            <a:ext cx="8763000" cy="2990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8" name="7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3323369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Leanbio</a:t>
            </a:r>
            <a:r>
              <a:rPr lang="ca-ES" dirty="0" smtClean="0"/>
              <a:t> </a:t>
            </a:r>
            <a:r>
              <a:rPr lang="ca-ES" dirty="0" err="1" smtClean="0"/>
              <a:t>History</a:t>
            </a:r>
            <a:endParaRPr lang="ca-ES" dirty="0"/>
          </a:p>
        </p:txBody>
      </p:sp>
      <p:sp>
        <p:nvSpPr>
          <p:cNvPr id="3" name="2 Marcador de contenido"/>
          <p:cNvSpPr>
            <a:spLocks noGrp="1"/>
          </p:cNvSpPr>
          <p:nvPr>
            <p:ph idx="1"/>
          </p:nvPr>
        </p:nvSpPr>
        <p:spPr>
          <a:xfrm>
            <a:off x="286603" y="1600200"/>
            <a:ext cx="8639033" cy="4525963"/>
          </a:xfrm>
        </p:spPr>
        <p:txBody>
          <a:bodyPr>
            <a:normAutofit/>
          </a:bodyPr>
          <a:lstStyle/>
          <a:p>
            <a:pPr>
              <a:buFont typeface="Wingdings" panose="05000000000000000000" pitchFamily="2" charset="2"/>
              <a:buChar char="§"/>
            </a:pPr>
            <a:r>
              <a:rPr lang="ca-ES" sz="2600" dirty="0" err="1" smtClean="0"/>
              <a:t>Founded</a:t>
            </a:r>
            <a:r>
              <a:rPr lang="ca-ES" sz="2600" dirty="0" smtClean="0"/>
              <a:t> in  </a:t>
            </a:r>
            <a:r>
              <a:rPr lang="ca-ES" sz="2600" dirty="0" err="1" smtClean="0"/>
              <a:t>June</a:t>
            </a:r>
            <a:r>
              <a:rPr lang="ca-ES" sz="2600" dirty="0" smtClean="0"/>
              <a:t> 2014</a:t>
            </a:r>
          </a:p>
          <a:p>
            <a:pPr>
              <a:buFont typeface="Wingdings" panose="05000000000000000000" pitchFamily="2" charset="2"/>
              <a:buChar char="§"/>
            </a:pPr>
            <a:r>
              <a:rPr lang="ca-ES" sz="2600" dirty="0" err="1" smtClean="0"/>
              <a:t>First</a:t>
            </a:r>
            <a:r>
              <a:rPr lang="ca-ES" sz="2600" dirty="0" smtClean="0"/>
              <a:t> Client </a:t>
            </a:r>
            <a:r>
              <a:rPr lang="ca-ES" sz="2600" dirty="0" err="1" smtClean="0"/>
              <a:t>June</a:t>
            </a:r>
            <a:r>
              <a:rPr lang="ca-ES" sz="2600" dirty="0" smtClean="0"/>
              <a:t> 2014</a:t>
            </a:r>
          </a:p>
          <a:p>
            <a:pPr>
              <a:buFont typeface="Wingdings" panose="05000000000000000000" pitchFamily="2" charset="2"/>
              <a:buChar char="§"/>
            </a:pPr>
            <a:r>
              <a:rPr lang="ca-ES" sz="2600" dirty="0" err="1" smtClean="0"/>
              <a:t>First</a:t>
            </a:r>
            <a:r>
              <a:rPr lang="ca-ES" sz="2600" dirty="0" smtClean="0"/>
              <a:t>  </a:t>
            </a:r>
            <a:r>
              <a:rPr lang="ca-ES" sz="2600" dirty="0" err="1" smtClean="0"/>
              <a:t>Biosimilar</a:t>
            </a:r>
            <a:r>
              <a:rPr lang="ca-ES" sz="2600" dirty="0" smtClean="0"/>
              <a:t> Project </a:t>
            </a:r>
            <a:r>
              <a:rPr lang="ca-ES" sz="2600" dirty="0" err="1" smtClean="0"/>
              <a:t>October</a:t>
            </a:r>
            <a:r>
              <a:rPr lang="ca-ES" sz="2600" dirty="0" smtClean="0"/>
              <a:t> 2014</a:t>
            </a:r>
          </a:p>
          <a:p>
            <a:pPr>
              <a:buFont typeface="Wingdings" panose="05000000000000000000" pitchFamily="2" charset="2"/>
              <a:buChar char="§"/>
            </a:pPr>
            <a:r>
              <a:rPr lang="ca-ES" sz="2600" dirty="0" err="1" smtClean="0"/>
              <a:t>First</a:t>
            </a:r>
            <a:r>
              <a:rPr lang="ca-ES" sz="2600" dirty="0" smtClean="0"/>
              <a:t> </a:t>
            </a:r>
            <a:r>
              <a:rPr lang="ca-ES" sz="2600" dirty="0" err="1" smtClean="0"/>
              <a:t>Lab</a:t>
            </a:r>
            <a:r>
              <a:rPr lang="ca-ES" sz="2600" dirty="0" smtClean="0"/>
              <a:t>  March 2015</a:t>
            </a:r>
          </a:p>
          <a:p>
            <a:pPr>
              <a:buFont typeface="Wingdings" panose="05000000000000000000" pitchFamily="2" charset="2"/>
              <a:buChar char="§"/>
            </a:pPr>
            <a:r>
              <a:rPr lang="ca-ES" sz="2600" dirty="0" err="1" smtClean="0"/>
              <a:t>First</a:t>
            </a:r>
            <a:r>
              <a:rPr lang="ca-ES" sz="2600" dirty="0" smtClean="0"/>
              <a:t> </a:t>
            </a:r>
            <a:r>
              <a:rPr lang="ca-ES" sz="2600" dirty="0" err="1" smtClean="0"/>
              <a:t>Enzyme</a:t>
            </a:r>
            <a:r>
              <a:rPr lang="ca-ES" sz="2600" dirty="0" smtClean="0"/>
              <a:t> </a:t>
            </a:r>
            <a:r>
              <a:rPr lang="ca-ES" sz="2600" dirty="0" err="1" smtClean="0"/>
              <a:t>project</a:t>
            </a:r>
            <a:r>
              <a:rPr lang="ca-ES" sz="2600" dirty="0" smtClean="0"/>
              <a:t> </a:t>
            </a:r>
            <a:r>
              <a:rPr lang="ca-ES" sz="2600" dirty="0" err="1" smtClean="0"/>
              <a:t>January</a:t>
            </a:r>
            <a:r>
              <a:rPr lang="ca-ES" sz="2600" dirty="0" smtClean="0"/>
              <a:t> 2015</a:t>
            </a:r>
          </a:p>
          <a:p>
            <a:pPr>
              <a:buFont typeface="Wingdings" panose="05000000000000000000" pitchFamily="2" charset="2"/>
              <a:buChar char="§"/>
            </a:pPr>
            <a:r>
              <a:rPr lang="ca-ES" sz="2600" dirty="0" err="1" smtClean="0"/>
              <a:t>First</a:t>
            </a:r>
            <a:r>
              <a:rPr lang="ca-ES" sz="2600" dirty="0" smtClean="0"/>
              <a:t> NBE Project  </a:t>
            </a:r>
            <a:r>
              <a:rPr lang="ca-ES" sz="2600" dirty="0" err="1" smtClean="0"/>
              <a:t>November</a:t>
            </a:r>
            <a:r>
              <a:rPr lang="ca-ES" sz="2600" dirty="0" smtClean="0"/>
              <a:t> 2015</a:t>
            </a:r>
          </a:p>
          <a:p>
            <a:pPr>
              <a:buFont typeface="Wingdings" panose="05000000000000000000" pitchFamily="2" charset="2"/>
              <a:buChar char="§"/>
            </a:pPr>
            <a:r>
              <a:rPr lang="ca-ES" sz="2600" dirty="0" smtClean="0"/>
              <a:t>FTO </a:t>
            </a:r>
            <a:r>
              <a:rPr lang="ca-ES" sz="2600" dirty="0" err="1" smtClean="0"/>
              <a:t>Expression</a:t>
            </a:r>
            <a:r>
              <a:rPr lang="ca-ES" sz="2600" dirty="0" smtClean="0"/>
              <a:t> </a:t>
            </a:r>
            <a:r>
              <a:rPr lang="ca-ES" sz="2600" dirty="0" err="1" smtClean="0"/>
              <a:t>system</a:t>
            </a:r>
            <a:r>
              <a:rPr lang="ca-ES" sz="2600" dirty="0" smtClean="0"/>
              <a:t> </a:t>
            </a:r>
            <a:r>
              <a:rPr lang="ca-ES" sz="2600" dirty="0" err="1" smtClean="0"/>
              <a:t>Launch</a:t>
            </a:r>
            <a:r>
              <a:rPr lang="ca-ES" sz="2600" dirty="0" smtClean="0"/>
              <a:t>  March 2016</a:t>
            </a:r>
          </a:p>
          <a:p>
            <a:pPr>
              <a:buFont typeface="Wingdings" panose="05000000000000000000" pitchFamily="2" charset="2"/>
              <a:buChar char="§"/>
            </a:pPr>
            <a:r>
              <a:rPr lang="ca-ES" sz="2600" dirty="0" err="1" smtClean="0"/>
              <a:t>Isothermal</a:t>
            </a:r>
            <a:r>
              <a:rPr lang="ca-ES" sz="2600" dirty="0" smtClean="0"/>
              <a:t> </a:t>
            </a:r>
            <a:r>
              <a:rPr lang="ca-ES" sz="2600" dirty="0" err="1" smtClean="0"/>
              <a:t>qPCR</a:t>
            </a:r>
            <a:r>
              <a:rPr lang="ca-ES" sz="2600" dirty="0" smtClean="0"/>
              <a:t> </a:t>
            </a:r>
            <a:r>
              <a:rPr lang="ca-ES" sz="2600" dirty="0" err="1" smtClean="0"/>
              <a:t>based</a:t>
            </a:r>
            <a:r>
              <a:rPr lang="ca-ES" sz="2600" dirty="0" smtClean="0"/>
              <a:t> HC DNA </a:t>
            </a:r>
            <a:r>
              <a:rPr lang="ca-ES" sz="2600" dirty="0" err="1" smtClean="0"/>
              <a:t>June</a:t>
            </a:r>
            <a:r>
              <a:rPr lang="ca-ES" sz="2600" dirty="0" smtClean="0"/>
              <a:t> 2016</a:t>
            </a:r>
          </a:p>
          <a:p>
            <a:pPr>
              <a:buFont typeface="Wingdings" panose="05000000000000000000" pitchFamily="2" charset="2"/>
              <a:buChar char="§"/>
            </a:pPr>
            <a:r>
              <a:rPr lang="ca-ES" sz="2600" dirty="0" err="1" smtClean="0"/>
              <a:t>Expansion</a:t>
            </a:r>
            <a:r>
              <a:rPr lang="ca-ES" sz="2600" dirty="0" smtClean="0"/>
              <a:t> to </a:t>
            </a:r>
            <a:r>
              <a:rPr lang="ca-ES" sz="2600" dirty="0" err="1" smtClean="0"/>
              <a:t>second</a:t>
            </a:r>
            <a:r>
              <a:rPr lang="ca-ES" sz="2600" dirty="0" smtClean="0"/>
              <a:t> </a:t>
            </a:r>
            <a:r>
              <a:rPr lang="ca-ES" sz="2600" dirty="0" err="1" smtClean="0"/>
              <a:t>lab</a:t>
            </a:r>
            <a:r>
              <a:rPr lang="ca-ES" sz="2600" dirty="0" smtClean="0"/>
              <a:t> </a:t>
            </a:r>
            <a:r>
              <a:rPr lang="ca-ES" sz="2600" dirty="0" err="1" smtClean="0"/>
              <a:t>at</a:t>
            </a:r>
            <a:r>
              <a:rPr lang="ca-ES" sz="2600" dirty="0" smtClean="0"/>
              <a:t> Barcelona </a:t>
            </a:r>
            <a:r>
              <a:rPr lang="ca-ES" sz="2600" dirty="0" err="1" smtClean="0"/>
              <a:t>Science</a:t>
            </a:r>
            <a:r>
              <a:rPr lang="ca-ES" sz="2600" dirty="0" smtClean="0"/>
              <a:t> </a:t>
            </a:r>
            <a:r>
              <a:rPr lang="ca-ES" sz="2600" dirty="0" err="1" smtClean="0"/>
              <a:t>Park</a:t>
            </a:r>
            <a:r>
              <a:rPr lang="ca-ES" sz="2600" dirty="0" smtClean="0"/>
              <a:t> </a:t>
            </a:r>
            <a:r>
              <a:rPr lang="ca-ES" sz="2600" dirty="0" err="1" smtClean="0"/>
              <a:t>July</a:t>
            </a:r>
            <a:r>
              <a:rPr lang="ca-ES" sz="2600" dirty="0" smtClean="0"/>
              <a:t> 2016</a:t>
            </a:r>
          </a:p>
          <a:p>
            <a:endParaRPr lang="ca-ES" dirty="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3</a:t>
            </a:fld>
            <a:endParaRPr lang="es-ES"/>
          </a:p>
        </p:txBody>
      </p:sp>
      <p:sp>
        <p:nvSpPr>
          <p:cNvPr id="6" name="3 Marcador de pie de página"/>
          <p:cNvSpPr txBox="1">
            <a:spLocks/>
          </p:cNvSpPr>
          <p:nvPr/>
        </p:nvSpPr>
        <p:spPr>
          <a:xfrm>
            <a:off x="1211269" y="6126164"/>
            <a:ext cx="6816437" cy="595312"/>
          </a:xfrm>
          <a:prstGeom prst="rect">
            <a:avLst/>
          </a:prstGeom>
        </p:spPr>
        <p:txBody>
          <a:bodyPr vert="horz" lIns="91440" tIns="45720" rIns="91440" bIns="45720" rtlCol="0" anchor="ctr"/>
          <a:lstStyle>
            <a:defPPr>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smtClean="0"/>
              <a:t>Member of inkemia group     www.leanbiopro.com     asoldevila@leanbiopro.com</a:t>
            </a:r>
            <a:endParaRPr lang="es-ES" b="1" dirty="0"/>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5221804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Products </a:t>
            </a:r>
            <a:r>
              <a:rPr lang="ca-ES" dirty="0" err="1" smtClean="0"/>
              <a:t>and</a:t>
            </a:r>
            <a:r>
              <a:rPr lang="ca-ES" dirty="0" smtClean="0"/>
              <a:t> Services</a:t>
            </a:r>
            <a:endParaRPr lang="ca-ES" dirty="0"/>
          </a:p>
        </p:txBody>
      </p:sp>
      <p:sp>
        <p:nvSpPr>
          <p:cNvPr id="3" name="2 Marcador de contenido"/>
          <p:cNvSpPr>
            <a:spLocks noGrp="1"/>
          </p:cNvSpPr>
          <p:nvPr>
            <p:ph idx="1"/>
          </p:nvPr>
        </p:nvSpPr>
        <p:spPr/>
        <p:txBody>
          <a:bodyPr>
            <a:normAutofit lnSpcReduction="10000"/>
          </a:bodyPr>
          <a:lstStyle/>
          <a:p>
            <a:pPr>
              <a:buFont typeface="Wingdings" panose="05000000000000000000" pitchFamily="2" charset="2"/>
              <a:buChar char="§"/>
            </a:pPr>
            <a:r>
              <a:rPr lang="ca-ES" sz="2600" dirty="0" err="1" smtClean="0"/>
              <a:t>Strategic</a:t>
            </a:r>
            <a:r>
              <a:rPr lang="ca-ES" sz="2600" dirty="0" smtClean="0"/>
              <a:t>, </a:t>
            </a:r>
            <a:r>
              <a:rPr lang="ca-ES" sz="2600" dirty="0" err="1" smtClean="0"/>
              <a:t>technical</a:t>
            </a:r>
            <a:r>
              <a:rPr lang="ca-ES" sz="2600" dirty="0"/>
              <a:t> </a:t>
            </a:r>
            <a:r>
              <a:rPr lang="ca-ES" sz="2600" dirty="0" err="1" smtClean="0"/>
              <a:t>and</a:t>
            </a:r>
            <a:r>
              <a:rPr lang="ca-ES" sz="2600" dirty="0" smtClean="0"/>
              <a:t> </a:t>
            </a:r>
            <a:r>
              <a:rPr lang="ca-ES" sz="2600" dirty="0" err="1" smtClean="0"/>
              <a:t>Regulatory</a:t>
            </a:r>
            <a:r>
              <a:rPr lang="ca-ES" sz="2600" dirty="0" smtClean="0"/>
              <a:t> </a:t>
            </a:r>
            <a:r>
              <a:rPr lang="ca-ES" sz="2600" dirty="0" err="1" smtClean="0"/>
              <a:t>consultancy</a:t>
            </a:r>
            <a:r>
              <a:rPr lang="ca-ES" sz="2600" dirty="0" smtClean="0"/>
              <a:t> in NBE </a:t>
            </a:r>
            <a:r>
              <a:rPr lang="ca-ES" sz="2600" dirty="0" err="1" smtClean="0"/>
              <a:t>and</a:t>
            </a:r>
            <a:r>
              <a:rPr lang="ca-ES" sz="2600" dirty="0" smtClean="0"/>
              <a:t> Biosimilars CMC</a:t>
            </a:r>
          </a:p>
          <a:p>
            <a:pPr>
              <a:buFont typeface="Wingdings" panose="05000000000000000000" pitchFamily="2" charset="2"/>
              <a:buChar char="§"/>
            </a:pPr>
            <a:endParaRPr lang="ca-ES" sz="2600" dirty="0" smtClean="0"/>
          </a:p>
          <a:p>
            <a:pPr>
              <a:buFont typeface="Wingdings" panose="05000000000000000000" pitchFamily="2" charset="2"/>
              <a:buChar char="§"/>
            </a:pPr>
            <a:r>
              <a:rPr lang="ca-ES" sz="2600" dirty="0" err="1"/>
              <a:t>D</a:t>
            </a:r>
            <a:r>
              <a:rPr lang="ca-ES" sz="2600" dirty="0" err="1" smtClean="0"/>
              <a:t>evelopment</a:t>
            </a:r>
            <a:r>
              <a:rPr lang="ca-ES" sz="2600" dirty="0" smtClean="0"/>
              <a:t> of NBE </a:t>
            </a:r>
            <a:r>
              <a:rPr lang="ca-ES" sz="2600" dirty="0" err="1" smtClean="0"/>
              <a:t>and</a:t>
            </a:r>
            <a:r>
              <a:rPr lang="ca-ES" sz="2600" dirty="0" smtClean="0"/>
              <a:t> Biosimilars </a:t>
            </a:r>
          </a:p>
          <a:p>
            <a:pPr>
              <a:buFont typeface="Wingdings" panose="05000000000000000000" pitchFamily="2" charset="2"/>
              <a:buChar char="§"/>
            </a:pPr>
            <a:endParaRPr lang="ca-ES" sz="2600" dirty="0" smtClean="0"/>
          </a:p>
          <a:p>
            <a:pPr>
              <a:buFont typeface="Wingdings" panose="05000000000000000000" pitchFamily="2" charset="2"/>
              <a:buChar char="§"/>
            </a:pPr>
            <a:r>
              <a:rPr lang="ca-ES" sz="2600" dirty="0" err="1"/>
              <a:t>Perform</a:t>
            </a:r>
            <a:r>
              <a:rPr lang="ca-ES" sz="2600"/>
              <a:t>  </a:t>
            </a:r>
            <a:r>
              <a:rPr lang="ca-ES" sz="2600" smtClean="0"/>
              <a:t>QTPP</a:t>
            </a:r>
            <a:r>
              <a:rPr lang="ca-ES" sz="2600" dirty="0"/>
              <a:t>, </a:t>
            </a:r>
            <a:r>
              <a:rPr lang="ca-ES" sz="2600" dirty="0" err="1"/>
              <a:t>development</a:t>
            </a:r>
            <a:r>
              <a:rPr lang="ca-ES" sz="2600" dirty="0"/>
              <a:t>,  </a:t>
            </a:r>
            <a:r>
              <a:rPr lang="ca-ES" sz="2600" dirty="0" err="1"/>
              <a:t>process</a:t>
            </a:r>
            <a:r>
              <a:rPr lang="ca-ES" sz="2600" dirty="0"/>
              <a:t> </a:t>
            </a:r>
            <a:r>
              <a:rPr lang="ca-ES" sz="2600" dirty="0" err="1"/>
              <a:t>characterization</a:t>
            </a:r>
            <a:r>
              <a:rPr lang="ca-ES" sz="2600" dirty="0"/>
              <a:t>  </a:t>
            </a:r>
            <a:r>
              <a:rPr lang="ca-ES" sz="2600" dirty="0" err="1"/>
              <a:t>and</a:t>
            </a:r>
            <a:r>
              <a:rPr lang="ca-ES" sz="2600" dirty="0"/>
              <a:t> </a:t>
            </a:r>
            <a:r>
              <a:rPr lang="ca-ES" sz="2600" dirty="0" err="1"/>
              <a:t>manage</a:t>
            </a:r>
            <a:r>
              <a:rPr lang="ca-ES" sz="2600" dirty="0"/>
              <a:t> </a:t>
            </a:r>
            <a:r>
              <a:rPr lang="ca-ES" sz="2600" dirty="0" err="1"/>
              <a:t>the</a:t>
            </a:r>
            <a:r>
              <a:rPr lang="ca-ES" sz="2600" dirty="0"/>
              <a:t>  GMP </a:t>
            </a:r>
            <a:r>
              <a:rPr lang="ca-ES" sz="2600" dirty="0" err="1" smtClean="0"/>
              <a:t>manufacture</a:t>
            </a:r>
            <a:endParaRPr lang="ca-ES" sz="2600" dirty="0" smtClean="0"/>
          </a:p>
          <a:p>
            <a:pPr>
              <a:buFont typeface="Wingdings" panose="05000000000000000000" pitchFamily="2" charset="2"/>
              <a:buChar char="§"/>
            </a:pPr>
            <a:endParaRPr lang="ca-ES" sz="2600" dirty="0"/>
          </a:p>
          <a:p>
            <a:pPr>
              <a:buFont typeface="Wingdings" panose="05000000000000000000" pitchFamily="2" charset="2"/>
              <a:buChar char="§"/>
            </a:pPr>
            <a:r>
              <a:rPr lang="ca-ES" sz="2600" dirty="0" smtClean="0"/>
              <a:t>Co-</a:t>
            </a:r>
            <a:r>
              <a:rPr lang="ca-ES" sz="2600" dirty="0" err="1" smtClean="0"/>
              <a:t>development</a:t>
            </a:r>
            <a:r>
              <a:rPr lang="ca-ES" sz="2600" dirty="0" smtClean="0"/>
              <a:t> of </a:t>
            </a:r>
            <a:r>
              <a:rPr lang="ca-ES" sz="2600" dirty="0" err="1" smtClean="0"/>
              <a:t>products</a:t>
            </a:r>
            <a:r>
              <a:rPr lang="ca-ES" sz="2600" dirty="0" smtClean="0"/>
              <a:t> </a:t>
            </a:r>
            <a:r>
              <a:rPr lang="ca-ES" sz="2600" dirty="0" err="1" smtClean="0"/>
              <a:t>and</a:t>
            </a:r>
            <a:r>
              <a:rPr lang="ca-ES" sz="2600" dirty="0" smtClean="0"/>
              <a:t> </a:t>
            </a:r>
            <a:r>
              <a:rPr lang="ca-ES" sz="2600" dirty="0" err="1" smtClean="0"/>
              <a:t>technologies</a:t>
            </a:r>
            <a:r>
              <a:rPr lang="ca-ES" sz="2600" dirty="0" smtClean="0"/>
              <a:t> </a:t>
            </a:r>
            <a:r>
              <a:rPr lang="ca-ES" sz="2600" dirty="0" err="1" smtClean="0"/>
              <a:t>sharing</a:t>
            </a:r>
            <a:r>
              <a:rPr lang="ca-ES" sz="2600" dirty="0" smtClean="0"/>
              <a:t> </a:t>
            </a:r>
            <a:r>
              <a:rPr lang="ca-ES" sz="2600" dirty="0" err="1" smtClean="0"/>
              <a:t>risk</a:t>
            </a:r>
            <a:r>
              <a:rPr lang="ca-ES" sz="2600" dirty="0" smtClean="0"/>
              <a:t> </a:t>
            </a:r>
            <a:r>
              <a:rPr lang="ca-ES" sz="2600" dirty="0" err="1" smtClean="0"/>
              <a:t>and</a:t>
            </a:r>
            <a:r>
              <a:rPr lang="ca-ES" sz="2600" dirty="0" smtClean="0"/>
              <a:t> </a:t>
            </a:r>
            <a:r>
              <a:rPr lang="ca-ES" sz="2600" dirty="0" err="1" smtClean="0"/>
              <a:t>rights</a:t>
            </a:r>
            <a:r>
              <a:rPr lang="ca-ES" sz="2600" dirty="0" smtClean="0"/>
              <a:t> of </a:t>
            </a:r>
            <a:r>
              <a:rPr lang="ca-ES" sz="2600" dirty="0" err="1" smtClean="0"/>
              <a:t>products</a:t>
            </a:r>
            <a:endParaRPr lang="ca-ES" sz="2600" dirty="0" smtClean="0"/>
          </a:p>
          <a:p>
            <a:endParaRPr lang="ca-ES" dirty="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4</a:t>
            </a:fld>
            <a:endParaRPr lang="es-ES"/>
          </a:p>
        </p:txBody>
      </p:sp>
      <p:sp>
        <p:nvSpPr>
          <p:cNvPr id="6"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7" name="6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3557895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46795"/>
            <a:ext cx="8229600" cy="1143000"/>
          </a:xfrm>
        </p:spPr>
        <p:txBody>
          <a:bodyPr/>
          <a:lstStyle/>
          <a:p>
            <a:r>
              <a:rPr lang="ca-ES" dirty="0" err="1" smtClean="0"/>
              <a:t>Why</a:t>
            </a:r>
            <a:r>
              <a:rPr lang="ca-ES" dirty="0" smtClean="0"/>
              <a:t> Biosimilars?</a:t>
            </a:r>
            <a:endParaRPr lang="ca-ES" dirty="0"/>
          </a:p>
        </p:txBody>
      </p:sp>
      <p:sp>
        <p:nvSpPr>
          <p:cNvPr id="3" name="2 Marcador de contenido"/>
          <p:cNvSpPr>
            <a:spLocks noGrp="1"/>
          </p:cNvSpPr>
          <p:nvPr>
            <p:ph idx="1"/>
          </p:nvPr>
        </p:nvSpPr>
        <p:spPr>
          <a:xfrm>
            <a:off x="110360" y="1016866"/>
            <a:ext cx="8303316" cy="4525963"/>
          </a:xfrm>
        </p:spPr>
        <p:txBody>
          <a:bodyPr>
            <a:noAutofit/>
          </a:bodyPr>
          <a:lstStyle/>
          <a:p>
            <a:pPr>
              <a:buFont typeface="Wingdings" panose="05000000000000000000" pitchFamily="2" charset="2"/>
              <a:buChar char="§"/>
            </a:pPr>
            <a:r>
              <a:rPr lang="ca-ES" sz="2400" dirty="0" err="1" smtClean="0"/>
              <a:t>Amount</a:t>
            </a:r>
            <a:r>
              <a:rPr lang="ca-ES" sz="2400" dirty="0" smtClean="0"/>
              <a:t> of </a:t>
            </a:r>
            <a:r>
              <a:rPr lang="ca-ES" sz="2400" dirty="0" err="1" smtClean="0"/>
              <a:t>Biologic</a:t>
            </a:r>
            <a:r>
              <a:rPr lang="ca-ES" sz="2400" dirty="0" smtClean="0"/>
              <a:t> </a:t>
            </a:r>
            <a:r>
              <a:rPr lang="ca-ES" sz="2400" dirty="0" err="1" smtClean="0"/>
              <a:t>products</a:t>
            </a:r>
            <a:r>
              <a:rPr lang="ca-ES" sz="2400" dirty="0" smtClean="0"/>
              <a:t>  </a:t>
            </a:r>
            <a:r>
              <a:rPr lang="ca-ES" sz="2400" dirty="0" err="1" smtClean="0"/>
              <a:t>and</a:t>
            </a:r>
            <a:r>
              <a:rPr lang="ca-ES" sz="2400" dirty="0" smtClean="0"/>
              <a:t> sales </a:t>
            </a:r>
            <a:r>
              <a:rPr lang="ca-ES" sz="2400" dirty="0" err="1" smtClean="0"/>
              <a:t>continuously</a:t>
            </a:r>
            <a:r>
              <a:rPr lang="ca-ES" sz="2400" dirty="0" smtClean="0"/>
              <a:t> </a:t>
            </a:r>
            <a:r>
              <a:rPr lang="ca-ES" sz="2400" dirty="0" err="1" smtClean="0"/>
              <a:t>increase</a:t>
            </a:r>
            <a:endParaRPr lang="ca-ES" sz="2400" dirty="0" smtClean="0"/>
          </a:p>
          <a:p>
            <a:pPr>
              <a:buFont typeface="Wingdings" panose="05000000000000000000" pitchFamily="2" charset="2"/>
              <a:buChar char="§"/>
            </a:pPr>
            <a:r>
              <a:rPr lang="ca-ES" sz="2400" dirty="0" err="1" smtClean="0"/>
              <a:t>Each</a:t>
            </a:r>
            <a:r>
              <a:rPr lang="ca-ES" sz="2400" dirty="0" smtClean="0"/>
              <a:t> </a:t>
            </a:r>
            <a:r>
              <a:rPr lang="ca-ES" sz="2400" dirty="0" err="1" smtClean="0"/>
              <a:t>new</a:t>
            </a:r>
            <a:r>
              <a:rPr lang="ca-ES" sz="2400" dirty="0" smtClean="0"/>
              <a:t> </a:t>
            </a:r>
            <a:r>
              <a:rPr lang="ca-ES" sz="2400" dirty="0" err="1" smtClean="0"/>
              <a:t>biologic</a:t>
            </a:r>
            <a:r>
              <a:rPr lang="ca-ES" sz="2400" dirty="0" smtClean="0"/>
              <a:t> opens  </a:t>
            </a:r>
            <a:r>
              <a:rPr lang="ca-ES" sz="2400" dirty="0" err="1" smtClean="0"/>
              <a:t>new</a:t>
            </a:r>
            <a:r>
              <a:rPr lang="ca-ES" sz="2400" dirty="0" smtClean="0"/>
              <a:t> </a:t>
            </a:r>
            <a:r>
              <a:rPr lang="ca-ES" sz="2400" dirty="0" err="1" smtClean="0"/>
              <a:t>possibilities</a:t>
            </a:r>
            <a:r>
              <a:rPr lang="ca-ES" sz="2400" dirty="0" smtClean="0"/>
              <a:t> for </a:t>
            </a:r>
            <a:r>
              <a:rPr lang="ca-ES" sz="2400" dirty="0" err="1" smtClean="0"/>
              <a:t>future</a:t>
            </a:r>
            <a:r>
              <a:rPr lang="ca-ES" sz="2400" dirty="0" smtClean="0"/>
              <a:t> Biosimilars</a:t>
            </a:r>
          </a:p>
          <a:p>
            <a:pPr>
              <a:buFont typeface="Wingdings" panose="05000000000000000000" pitchFamily="2" charset="2"/>
              <a:buChar char="§"/>
            </a:pPr>
            <a:r>
              <a:rPr lang="ca-ES" sz="2400" dirty="0" err="1" smtClean="0"/>
              <a:t>High</a:t>
            </a:r>
            <a:r>
              <a:rPr lang="ca-ES" sz="2400" dirty="0" smtClean="0"/>
              <a:t> </a:t>
            </a:r>
            <a:r>
              <a:rPr lang="ca-ES" sz="2400" dirty="0" err="1" smtClean="0"/>
              <a:t>Difficulties</a:t>
            </a:r>
            <a:r>
              <a:rPr lang="ca-ES" sz="2400" dirty="0" smtClean="0"/>
              <a:t> , cost </a:t>
            </a:r>
            <a:r>
              <a:rPr lang="ca-ES" sz="2400" dirty="0" err="1" smtClean="0"/>
              <a:t>and</a:t>
            </a:r>
            <a:r>
              <a:rPr lang="ca-ES" sz="2400" dirty="0" smtClean="0"/>
              <a:t> </a:t>
            </a:r>
            <a:r>
              <a:rPr lang="ca-ES" sz="2400" dirty="0" err="1" smtClean="0"/>
              <a:t>risk</a:t>
            </a:r>
            <a:r>
              <a:rPr lang="ca-ES" sz="2400" dirty="0" smtClean="0"/>
              <a:t> to </a:t>
            </a:r>
            <a:r>
              <a:rPr lang="ca-ES" sz="2400" dirty="0" err="1" smtClean="0"/>
              <a:t>reach</a:t>
            </a:r>
            <a:r>
              <a:rPr lang="ca-ES" sz="2400" dirty="0" smtClean="0"/>
              <a:t> </a:t>
            </a:r>
            <a:r>
              <a:rPr lang="ca-ES" sz="2400" dirty="0" err="1" smtClean="0"/>
              <a:t>market</a:t>
            </a:r>
            <a:r>
              <a:rPr lang="ca-ES" sz="2400" dirty="0" smtClean="0"/>
              <a:t> for NCE </a:t>
            </a:r>
          </a:p>
          <a:p>
            <a:pPr>
              <a:buFont typeface="Wingdings" panose="05000000000000000000" pitchFamily="2" charset="2"/>
              <a:buChar char="§"/>
            </a:pPr>
            <a:r>
              <a:rPr lang="ca-ES" sz="2400" dirty="0" err="1" smtClean="0"/>
              <a:t>Difficulties</a:t>
            </a:r>
            <a:r>
              <a:rPr lang="ca-ES" sz="2400" dirty="0" smtClean="0"/>
              <a:t> in </a:t>
            </a:r>
            <a:r>
              <a:rPr lang="ca-ES" sz="2400" dirty="0" err="1" smtClean="0"/>
              <a:t>Spanish</a:t>
            </a:r>
            <a:r>
              <a:rPr lang="ca-ES" sz="2400" dirty="0" smtClean="0"/>
              <a:t>/</a:t>
            </a:r>
            <a:r>
              <a:rPr lang="ca-ES" sz="2400" dirty="0" err="1" smtClean="0"/>
              <a:t>European</a:t>
            </a:r>
            <a:r>
              <a:rPr lang="ca-ES" sz="2400" dirty="0" smtClean="0"/>
              <a:t> </a:t>
            </a:r>
            <a:r>
              <a:rPr lang="ca-ES" sz="2400" dirty="0" err="1" smtClean="0"/>
              <a:t>Generic</a:t>
            </a:r>
            <a:r>
              <a:rPr lang="ca-ES" sz="2400" dirty="0" smtClean="0"/>
              <a:t> Brands </a:t>
            </a:r>
          </a:p>
          <a:p>
            <a:pPr>
              <a:buFont typeface="Wingdings" panose="05000000000000000000" pitchFamily="2" charset="2"/>
              <a:buChar char="§"/>
            </a:pPr>
            <a:r>
              <a:rPr lang="ca-ES" sz="2400" dirty="0" err="1" smtClean="0"/>
              <a:t>Easier</a:t>
            </a:r>
            <a:r>
              <a:rPr lang="ca-ES" sz="2400" dirty="0" smtClean="0"/>
              <a:t>  </a:t>
            </a:r>
            <a:r>
              <a:rPr lang="ca-ES" sz="2400" dirty="0" err="1" smtClean="0"/>
              <a:t>technical</a:t>
            </a:r>
            <a:r>
              <a:rPr lang="ca-ES" sz="2400" dirty="0" smtClean="0"/>
              <a:t> </a:t>
            </a:r>
            <a:r>
              <a:rPr lang="ca-ES" sz="2400" dirty="0" err="1" smtClean="0"/>
              <a:t>pathway</a:t>
            </a:r>
            <a:r>
              <a:rPr lang="ca-ES" sz="2400" dirty="0" smtClean="0"/>
              <a:t> </a:t>
            </a:r>
            <a:r>
              <a:rPr lang="ca-ES" sz="2400" dirty="0" err="1" smtClean="0"/>
              <a:t>compared</a:t>
            </a:r>
            <a:r>
              <a:rPr lang="ca-ES" sz="2400" dirty="0" smtClean="0"/>
              <a:t> to NBE...</a:t>
            </a:r>
            <a:r>
              <a:rPr lang="ca-ES" sz="2400" dirty="0" err="1" smtClean="0"/>
              <a:t>but</a:t>
            </a:r>
            <a:r>
              <a:rPr lang="ca-ES" sz="2400" dirty="0" smtClean="0"/>
              <a:t> </a:t>
            </a:r>
            <a:r>
              <a:rPr lang="ca-ES" sz="2400" dirty="0" err="1" smtClean="0"/>
              <a:t>still</a:t>
            </a:r>
            <a:r>
              <a:rPr lang="ca-ES" sz="2400" dirty="0" smtClean="0"/>
              <a:t>  </a:t>
            </a:r>
            <a:r>
              <a:rPr lang="ca-ES" sz="2400" dirty="0" err="1" smtClean="0"/>
              <a:t>difficult</a:t>
            </a:r>
            <a:r>
              <a:rPr lang="ca-ES" sz="2400" dirty="0" smtClean="0"/>
              <a:t> as </a:t>
            </a:r>
            <a:r>
              <a:rPr lang="ca-ES" sz="2400" dirty="0" err="1" smtClean="0"/>
              <a:t>barrier</a:t>
            </a:r>
            <a:r>
              <a:rPr lang="ca-ES" sz="2400" dirty="0" smtClean="0"/>
              <a:t> for </a:t>
            </a:r>
            <a:r>
              <a:rPr lang="ca-ES" sz="2400" dirty="0" err="1" smtClean="0"/>
              <a:t>other</a:t>
            </a:r>
            <a:r>
              <a:rPr lang="ca-ES" sz="2400" dirty="0" smtClean="0"/>
              <a:t> countries </a:t>
            </a:r>
            <a:r>
              <a:rPr lang="ca-ES" sz="2400" dirty="0" err="1" smtClean="0"/>
              <a:t>willing</a:t>
            </a:r>
            <a:r>
              <a:rPr lang="ca-ES" sz="2400" dirty="0" smtClean="0"/>
              <a:t> to get to  western </a:t>
            </a:r>
            <a:r>
              <a:rPr lang="ca-ES" sz="2400" dirty="0" err="1" smtClean="0"/>
              <a:t>market</a:t>
            </a:r>
            <a:endParaRPr lang="ca-ES" sz="2400" dirty="0" smtClean="0"/>
          </a:p>
          <a:p>
            <a:pPr>
              <a:buFont typeface="Wingdings" panose="05000000000000000000" pitchFamily="2" charset="2"/>
              <a:buChar char="§"/>
            </a:pPr>
            <a:r>
              <a:rPr lang="ca-ES" sz="2400" dirty="0" err="1" smtClean="0"/>
              <a:t>Reduced</a:t>
            </a:r>
            <a:r>
              <a:rPr lang="ca-ES" sz="2400" dirty="0" smtClean="0"/>
              <a:t> cost? </a:t>
            </a:r>
            <a:r>
              <a:rPr lang="ca-ES" sz="2400" dirty="0" err="1" smtClean="0"/>
              <a:t>And</a:t>
            </a:r>
            <a:r>
              <a:rPr lang="ca-ES" sz="2400" dirty="0" smtClean="0"/>
              <a:t>  </a:t>
            </a:r>
            <a:r>
              <a:rPr lang="ca-ES" sz="2400" dirty="0" err="1" smtClean="0"/>
              <a:t>Substantial</a:t>
            </a:r>
            <a:r>
              <a:rPr lang="ca-ES" sz="2400" dirty="0" smtClean="0"/>
              <a:t> </a:t>
            </a:r>
            <a:r>
              <a:rPr lang="ca-ES" sz="2400" dirty="0" err="1" smtClean="0"/>
              <a:t>margin</a:t>
            </a:r>
            <a:endParaRPr lang="ca-ES" sz="2400" dirty="0" smtClean="0"/>
          </a:p>
          <a:p>
            <a:pPr>
              <a:buFont typeface="Wingdings" panose="05000000000000000000" pitchFamily="2" charset="2"/>
              <a:buChar char="§"/>
            </a:pPr>
            <a:r>
              <a:rPr lang="ca-ES" sz="2400" dirty="0" err="1" smtClean="0"/>
              <a:t>Regulatory</a:t>
            </a:r>
            <a:r>
              <a:rPr lang="ca-ES" sz="2400" dirty="0" smtClean="0"/>
              <a:t> agencies </a:t>
            </a:r>
            <a:r>
              <a:rPr lang="ca-ES" sz="2400" dirty="0" err="1" smtClean="0"/>
              <a:t>evolution</a:t>
            </a:r>
            <a:r>
              <a:rPr lang="ca-ES" sz="2400" dirty="0" smtClean="0"/>
              <a:t> is </a:t>
            </a:r>
            <a:r>
              <a:rPr lang="ca-ES" sz="2400" dirty="0" err="1" smtClean="0"/>
              <a:t>positive</a:t>
            </a:r>
            <a:r>
              <a:rPr lang="ca-ES" sz="2400" dirty="0" smtClean="0"/>
              <a:t> </a:t>
            </a:r>
            <a:r>
              <a:rPr lang="ca-ES" sz="2400" dirty="0" err="1" smtClean="0"/>
              <a:t>towards</a:t>
            </a:r>
            <a:r>
              <a:rPr lang="ca-ES" sz="2400" dirty="0" smtClean="0"/>
              <a:t> </a:t>
            </a:r>
            <a:r>
              <a:rPr lang="ca-ES" sz="2400" dirty="0" err="1" smtClean="0"/>
              <a:t>biosimilars</a:t>
            </a:r>
            <a:endParaRPr lang="ca-ES" sz="2400" dirty="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5</a:t>
            </a:fld>
            <a:endParaRPr lang="es-ES"/>
          </a:p>
        </p:txBody>
      </p:sp>
      <p:pic>
        <p:nvPicPr>
          <p:cNvPr id="6" name="Picture 2" descr="to p25 drugs Igea Luca Dezza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4096" y="618295"/>
            <a:ext cx="954274" cy="623970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QTPP biosimila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0833" y="4875628"/>
            <a:ext cx="3206337" cy="13916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www.raps.org/uploadedImages/Site_Setup/Regulatory_Focus/News/2015/03/Drug-Development-Failure-and-Success%281%2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592" y="4768024"/>
            <a:ext cx="2896204" cy="1499212"/>
          </a:xfrm>
          <a:prstGeom prst="rect">
            <a:avLst/>
          </a:prstGeom>
          <a:noFill/>
          <a:extLst>
            <a:ext uri="{909E8E84-426E-40DD-AFC4-6F175D3DCCD1}">
              <a14:hiddenFill xmlns:a14="http://schemas.microsoft.com/office/drawing/2010/main">
                <a:solidFill>
                  <a:srgbClr val="FFFFFF"/>
                </a:solidFill>
              </a14:hiddenFill>
            </a:ext>
          </a:extLst>
        </p:spPr>
      </p:pic>
      <p:sp>
        <p:nvSpPr>
          <p:cNvPr id="9"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6">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3446372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ca-ES" dirty="0" smtClean="0"/>
              <a:t>New </a:t>
            </a:r>
            <a:r>
              <a:rPr lang="ca-ES" dirty="0" err="1" smtClean="0"/>
              <a:t>stakeholders</a:t>
            </a:r>
            <a:r>
              <a:rPr lang="ca-ES" dirty="0" smtClean="0"/>
              <a:t> in </a:t>
            </a:r>
            <a:r>
              <a:rPr lang="ca-ES" dirty="0" err="1" smtClean="0"/>
              <a:t>Biologics</a:t>
            </a:r>
            <a:r>
              <a:rPr lang="ca-ES" dirty="0" smtClean="0"/>
              <a:t>:</a:t>
            </a:r>
            <a:br>
              <a:rPr lang="ca-ES" dirty="0" smtClean="0"/>
            </a:br>
            <a:r>
              <a:rPr lang="ca-ES" dirty="0" err="1" smtClean="0"/>
              <a:t>Problems</a:t>
            </a:r>
            <a:endParaRPr lang="ca-ES" dirty="0"/>
          </a:p>
        </p:txBody>
      </p:sp>
      <p:sp>
        <p:nvSpPr>
          <p:cNvPr id="3" name="2 Marcador de contenido"/>
          <p:cNvSpPr>
            <a:spLocks noGrp="1"/>
          </p:cNvSpPr>
          <p:nvPr>
            <p:ph idx="1"/>
          </p:nvPr>
        </p:nvSpPr>
        <p:spPr/>
        <p:txBody>
          <a:bodyPr>
            <a:normAutofit fontScale="92500" lnSpcReduction="20000"/>
          </a:bodyPr>
          <a:lstStyle/>
          <a:p>
            <a:pPr>
              <a:buFont typeface="Wingdings" panose="05000000000000000000" pitchFamily="2" charset="2"/>
              <a:buChar char="§"/>
            </a:pPr>
            <a:r>
              <a:rPr lang="ca-ES" dirty="0" smtClean="0"/>
              <a:t>COST</a:t>
            </a:r>
          </a:p>
          <a:p>
            <a:pPr>
              <a:buFont typeface="Wingdings" panose="05000000000000000000" pitchFamily="2" charset="2"/>
              <a:buChar char="§"/>
            </a:pPr>
            <a:endParaRPr lang="ca-ES" dirty="0" smtClean="0"/>
          </a:p>
          <a:p>
            <a:pPr>
              <a:buFont typeface="Wingdings" panose="05000000000000000000" pitchFamily="2" charset="2"/>
              <a:buChar char="§"/>
            </a:pPr>
            <a:r>
              <a:rPr lang="ca-ES" dirty="0" err="1" smtClean="0"/>
              <a:t>Different</a:t>
            </a:r>
            <a:r>
              <a:rPr lang="ca-ES" dirty="0" smtClean="0"/>
              <a:t> </a:t>
            </a:r>
            <a:r>
              <a:rPr lang="ca-ES" dirty="0" err="1" smtClean="0"/>
              <a:t>mindset</a:t>
            </a:r>
            <a:r>
              <a:rPr lang="ca-ES" dirty="0" smtClean="0"/>
              <a:t>, </a:t>
            </a:r>
            <a:r>
              <a:rPr lang="ca-ES" dirty="0" err="1" smtClean="0"/>
              <a:t>skills</a:t>
            </a:r>
            <a:r>
              <a:rPr lang="ca-ES" dirty="0" smtClean="0"/>
              <a:t>, </a:t>
            </a:r>
            <a:r>
              <a:rPr lang="ca-ES" dirty="0" err="1" smtClean="0"/>
              <a:t>facilities</a:t>
            </a:r>
            <a:r>
              <a:rPr lang="ca-ES" dirty="0" smtClean="0"/>
              <a:t> to SM</a:t>
            </a:r>
          </a:p>
          <a:p>
            <a:pPr>
              <a:buFont typeface="Wingdings" panose="05000000000000000000" pitchFamily="2" charset="2"/>
              <a:buChar char="§"/>
            </a:pPr>
            <a:endParaRPr lang="ca-ES" dirty="0" smtClean="0"/>
          </a:p>
          <a:p>
            <a:pPr>
              <a:buFont typeface="Wingdings" panose="05000000000000000000" pitchFamily="2" charset="2"/>
              <a:buChar char="§"/>
            </a:pPr>
            <a:r>
              <a:rPr lang="ca-ES" dirty="0" err="1" smtClean="0"/>
              <a:t>Extremely</a:t>
            </a:r>
            <a:r>
              <a:rPr lang="ca-ES" dirty="0" smtClean="0"/>
              <a:t> </a:t>
            </a:r>
            <a:r>
              <a:rPr lang="ca-ES" dirty="0" err="1" smtClean="0"/>
              <a:t>regulated</a:t>
            </a:r>
            <a:r>
              <a:rPr lang="ca-ES" dirty="0" smtClean="0"/>
              <a:t>  </a:t>
            </a:r>
            <a:r>
              <a:rPr lang="ca-ES" dirty="0" err="1" smtClean="0"/>
              <a:t>pathways</a:t>
            </a:r>
            <a:r>
              <a:rPr lang="ca-ES" dirty="0" smtClean="0"/>
              <a:t> for Biosimilars</a:t>
            </a:r>
          </a:p>
          <a:p>
            <a:pPr>
              <a:buFont typeface="Wingdings" panose="05000000000000000000" pitchFamily="2" charset="2"/>
              <a:buChar char="§"/>
            </a:pPr>
            <a:endParaRPr lang="ca-ES" dirty="0" smtClean="0"/>
          </a:p>
          <a:p>
            <a:pPr>
              <a:buFont typeface="Wingdings" panose="05000000000000000000" pitchFamily="2" charset="2"/>
              <a:buChar char="§"/>
            </a:pPr>
            <a:r>
              <a:rPr lang="ca-ES" dirty="0" smtClean="0"/>
              <a:t>Big costs in </a:t>
            </a:r>
            <a:r>
              <a:rPr lang="ca-ES" dirty="0" err="1" smtClean="0"/>
              <a:t>Clinical</a:t>
            </a:r>
            <a:r>
              <a:rPr lang="ca-ES" dirty="0" smtClean="0"/>
              <a:t> </a:t>
            </a:r>
            <a:r>
              <a:rPr lang="ca-ES" dirty="0" err="1" smtClean="0"/>
              <a:t>development</a:t>
            </a:r>
            <a:endParaRPr lang="ca-ES" dirty="0" smtClean="0"/>
          </a:p>
          <a:p>
            <a:pPr>
              <a:buFont typeface="Wingdings" panose="05000000000000000000" pitchFamily="2" charset="2"/>
              <a:buChar char="§"/>
            </a:pPr>
            <a:endParaRPr lang="ca-ES" dirty="0" smtClean="0"/>
          </a:p>
          <a:p>
            <a:pPr>
              <a:buFont typeface="Wingdings" panose="05000000000000000000" pitchFamily="2" charset="2"/>
              <a:buChar char="§"/>
            </a:pPr>
            <a:r>
              <a:rPr lang="ca-ES" dirty="0" err="1" smtClean="0"/>
              <a:t>Overcost</a:t>
            </a:r>
            <a:r>
              <a:rPr lang="ca-ES" dirty="0" smtClean="0"/>
              <a:t> in most CRO/CMO/</a:t>
            </a:r>
            <a:r>
              <a:rPr lang="ca-ES" dirty="0" err="1" smtClean="0"/>
              <a:t>Consultancy</a:t>
            </a:r>
            <a:endParaRPr lang="ca-ES" dirty="0" smtClean="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6</a:t>
            </a:fld>
            <a:endParaRPr lang="es-ES"/>
          </a:p>
        </p:txBody>
      </p:sp>
      <p:sp>
        <p:nvSpPr>
          <p:cNvPr id="6"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959491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Cost?</a:t>
            </a:r>
            <a:endParaRPr lang="ca-ES" dirty="0"/>
          </a:p>
        </p:txBody>
      </p:sp>
      <p:sp>
        <p:nvSpPr>
          <p:cNvPr id="3" name="2 Marcador de contenido"/>
          <p:cNvSpPr>
            <a:spLocks noGrp="1"/>
          </p:cNvSpPr>
          <p:nvPr>
            <p:ph idx="1"/>
          </p:nvPr>
        </p:nvSpPr>
        <p:spPr/>
        <p:txBody>
          <a:bodyPr>
            <a:normAutofit fontScale="92500" lnSpcReduction="20000"/>
          </a:bodyPr>
          <a:lstStyle/>
          <a:p>
            <a:r>
              <a:rPr lang="ca-ES" dirty="0" err="1"/>
              <a:t>Traditional</a:t>
            </a:r>
            <a:r>
              <a:rPr lang="ca-ES" dirty="0"/>
              <a:t> NBE </a:t>
            </a:r>
            <a:r>
              <a:rPr lang="ca-ES" dirty="0" err="1"/>
              <a:t>program</a:t>
            </a:r>
            <a:r>
              <a:rPr lang="ca-ES" dirty="0"/>
              <a:t> 150-300Mo</a:t>
            </a:r>
            <a:r>
              <a:rPr lang="ca-ES" dirty="0" smtClean="0"/>
              <a:t>€</a:t>
            </a:r>
          </a:p>
          <a:p>
            <a:endParaRPr lang="ca-ES" dirty="0" smtClean="0"/>
          </a:p>
          <a:p>
            <a:r>
              <a:rPr lang="ca-ES" dirty="0" err="1" smtClean="0"/>
              <a:t>Traditional</a:t>
            </a:r>
            <a:r>
              <a:rPr lang="ca-ES" dirty="0" smtClean="0"/>
              <a:t> </a:t>
            </a:r>
            <a:r>
              <a:rPr lang="ca-ES" dirty="0" err="1" smtClean="0"/>
              <a:t>Biosimilar</a:t>
            </a:r>
            <a:r>
              <a:rPr lang="ca-ES" dirty="0" smtClean="0"/>
              <a:t>  </a:t>
            </a:r>
            <a:r>
              <a:rPr lang="ca-ES" dirty="0" err="1" smtClean="0"/>
              <a:t>program</a:t>
            </a:r>
            <a:r>
              <a:rPr lang="ca-ES" dirty="0" smtClean="0"/>
              <a:t> </a:t>
            </a:r>
            <a:r>
              <a:rPr lang="ca-ES" dirty="0"/>
              <a:t>100-200Mo</a:t>
            </a:r>
            <a:r>
              <a:rPr lang="ca-ES" dirty="0" smtClean="0"/>
              <a:t>€</a:t>
            </a:r>
          </a:p>
          <a:p>
            <a:endParaRPr lang="ca-ES" dirty="0"/>
          </a:p>
          <a:p>
            <a:r>
              <a:rPr lang="ca-ES" dirty="0" smtClean="0"/>
              <a:t>“</a:t>
            </a:r>
            <a:r>
              <a:rPr lang="ca-ES" dirty="0" err="1" smtClean="0"/>
              <a:t>Low</a:t>
            </a:r>
            <a:r>
              <a:rPr lang="ca-ES" dirty="0" smtClean="0"/>
              <a:t> </a:t>
            </a:r>
            <a:r>
              <a:rPr lang="ca-ES" dirty="0" err="1" smtClean="0"/>
              <a:t>cost”Biosimilar</a:t>
            </a:r>
            <a:r>
              <a:rPr lang="ca-ES" dirty="0" smtClean="0"/>
              <a:t> </a:t>
            </a:r>
            <a:r>
              <a:rPr lang="ca-ES" dirty="0" err="1" smtClean="0"/>
              <a:t>Programs</a:t>
            </a:r>
            <a:r>
              <a:rPr lang="ca-ES" dirty="0" smtClean="0"/>
              <a:t> 70-90Mo€</a:t>
            </a:r>
          </a:p>
          <a:p>
            <a:endParaRPr lang="ca-ES" dirty="0"/>
          </a:p>
          <a:p>
            <a:r>
              <a:rPr lang="ca-ES" dirty="0" smtClean="0"/>
              <a:t>Possible to </a:t>
            </a:r>
            <a:r>
              <a:rPr lang="ca-ES" dirty="0" err="1" smtClean="0"/>
              <a:t>reduce</a:t>
            </a:r>
            <a:r>
              <a:rPr lang="ca-ES" dirty="0" smtClean="0"/>
              <a:t> to 25-50Mo€?</a:t>
            </a:r>
          </a:p>
          <a:p>
            <a:endParaRPr lang="ca-ES" dirty="0" smtClean="0"/>
          </a:p>
          <a:p>
            <a:r>
              <a:rPr lang="ca-ES" dirty="0" err="1" smtClean="0"/>
              <a:t>Traditional</a:t>
            </a:r>
            <a:r>
              <a:rPr lang="ca-ES" dirty="0" smtClean="0"/>
              <a:t> Cost of a </a:t>
            </a:r>
            <a:r>
              <a:rPr lang="ca-ES" dirty="0" err="1" smtClean="0"/>
              <a:t>Generic</a:t>
            </a:r>
            <a:r>
              <a:rPr lang="ca-ES" dirty="0" smtClean="0"/>
              <a:t> 1-2Mo€</a:t>
            </a:r>
          </a:p>
          <a:p>
            <a:pPr lvl="1"/>
            <a:endParaRPr lang="ca-ES" dirty="0" smtClean="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7</a:t>
            </a:fld>
            <a:endParaRPr lang="es-ES"/>
          </a:p>
        </p:txBody>
      </p:sp>
      <p:sp>
        <p:nvSpPr>
          <p:cNvPr id="7"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8" name="7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16794932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How</a:t>
            </a:r>
            <a:r>
              <a:rPr lang="ca-ES" dirty="0" smtClean="0"/>
              <a:t> to </a:t>
            </a:r>
            <a:r>
              <a:rPr lang="ca-ES" dirty="0" err="1" smtClean="0"/>
              <a:t>develop</a:t>
            </a:r>
            <a:r>
              <a:rPr lang="ca-ES" dirty="0" smtClean="0"/>
              <a:t> a </a:t>
            </a:r>
            <a:r>
              <a:rPr lang="ca-ES" dirty="0" err="1" smtClean="0"/>
              <a:t>Biosimilar</a:t>
            </a:r>
            <a:r>
              <a:rPr lang="ca-ES" dirty="0" smtClean="0"/>
              <a:t>?</a:t>
            </a:r>
            <a:endParaRPr lang="ca-ES" dirty="0"/>
          </a:p>
        </p:txBody>
      </p:sp>
      <p:pic>
        <p:nvPicPr>
          <p:cNvPr id="4" name="Picture 2" descr="https://image-store.slidesharecdn.com/0518ef6b-9fbd-4ac4-bcad-a0956af04093-original.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365" y="4215750"/>
            <a:ext cx="5213389" cy="2220055"/>
          </a:xfrm>
          <a:prstGeom prst="rect">
            <a:avLst/>
          </a:prstGeom>
          <a:noFill/>
          <a:extLst>
            <a:ext uri="{909E8E84-426E-40DD-AFC4-6F175D3DCCD1}">
              <a14:hiddenFill xmlns:a14="http://schemas.microsoft.com/office/drawing/2010/main">
                <a:solidFill>
                  <a:srgbClr val="FFFFFF"/>
                </a:solidFill>
              </a14:hiddenFill>
            </a:ext>
          </a:extLst>
        </p:spPr>
      </p:pic>
      <p:grpSp>
        <p:nvGrpSpPr>
          <p:cNvPr id="5" name="4 Grupo"/>
          <p:cNvGrpSpPr/>
          <p:nvPr/>
        </p:nvGrpSpPr>
        <p:grpSpPr>
          <a:xfrm>
            <a:off x="1566218" y="1166648"/>
            <a:ext cx="5205536" cy="3019470"/>
            <a:chOff x="101691" y="1600200"/>
            <a:chExt cx="8853689" cy="4421088"/>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91" y="1600200"/>
              <a:ext cx="8853689" cy="4421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redondeado"/>
            <p:cNvSpPr/>
            <p:nvPr/>
          </p:nvSpPr>
          <p:spPr>
            <a:xfrm>
              <a:off x="251519" y="4077072"/>
              <a:ext cx="4176465" cy="1368152"/>
            </a:xfrm>
            <a:prstGeom prst="roundRect">
              <a:avLst/>
            </a:prstGeom>
            <a:no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Rectángulo redondeado"/>
            <p:cNvSpPr/>
            <p:nvPr/>
          </p:nvSpPr>
          <p:spPr>
            <a:xfrm>
              <a:off x="4528535" y="3501008"/>
              <a:ext cx="4176465" cy="1966528"/>
            </a:xfrm>
            <a:prstGeom prst="roundRect">
              <a:avLst/>
            </a:prstGeom>
            <a:noFill/>
            <a:ln w="3175">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pSp>
      <p:sp>
        <p:nvSpPr>
          <p:cNvPr id="9"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1218447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How</a:t>
            </a:r>
            <a:r>
              <a:rPr lang="ca-ES" dirty="0" smtClean="0"/>
              <a:t> to </a:t>
            </a:r>
            <a:r>
              <a:rPr lang="ca-ES" dirty="0" err="1" smtClean="0"/>
              <a:t>develop</a:t>
            </a:r>
            <a:r>
              <a:rPr lang="ca-ES" dirty="0" smtClean="0"/>
              <a:t> a </a:t>
            </a:r>
            <a:r>
              <a:rPr lang="ca-ES" dirty="0" err="1" smtClean="0"/>
              <a:t>Biosimilar</a:t>
            </a:r>
            <a:r>
              <a:rPr lang="ca-ES" dirty="0" smtClean="0"/>
              <a:t>?</a:t>
            </a:r>
            <a:endParaRPr lang="ca-ES" dirty="0"/>
          </a:p>
        </p:txBody>
      </p:sp>
      <p:sp>
        <p:nvSpPr>
          <p:cNvPr id="4" name="3 Marcador de número de diapositiva"/>
          <p:cNvSpPr>
            <a:spLocks noGrp="1"/>
          </p:cNvSpPr>
          <p:nvPr>
            <p:ph type="sldNum" sz="quarter" idx="12"/>
          </p:nvPr>
        </p:nvSpPr>
        <p:spPr/>
        <p:txBody>
          <a:bodyPr/>
          <a:lstStyle/>
          <a:p>
            <a:fld id="{DACDB6CD-1B9C-8844-9BB1-C82D06469753}" type="slidenum">
              <a:rPr lang="es-ES" smtClean="0"/>
              <a:pPr/>
              <a:t>9</a:t>
            </a:fld>
            <a:endParaRPr lang="es-ES"/>
          </a:p>
        </p:txBody>
      </p:sp>
      <p:pic>
        <p:nvPicPr>
          <p:cNvPr id="5" name="Picture 4" descr="http://image.slidesharecdn.com/similar-biologics-150303034059-conversion-gate01/95/generics-and-biologics-35-638.jpg?cb=14253549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9361" y="1508893"/>
            <a:ext cx="6639774" cy="4989351"/>
          </a:xfrm>
          <a:prstGeom prst="rect">
            <a:avLst/>
          </a:prstGeom>
          <a:noFill/>
          <a:extLst>
            <a:ext uri="{909E8E84-426E-40DD-AFC4-6F175D3DCCD1}">
              <a14:hiddenFill xmlns:a14="http://schemas.microsoft.com/office/drawing/2010/main">
                <a:solidFill>
                  <a:srgbClr val="FFFFFF"/>
                </a:solidFill>
              </a14:hiddenFill>
            </a:ext>
          </a:extLst>
        </p:spPr>
      </p:pic>
      <p:sp>
        <p:nvSpPr>
          <p:cNvPr id="7" name="6 CuadroTexto"/>
          <p:cNvSpPr txBox="1"/>
          <p:nvPr/>
        </p:nvSpPr>
        <p:spPr>
          <a:xfrm>
            <a:off x="3673610" y="1138376"/>
            <a:ext cx="1151277" cy="861774"/>
          </a:xfrm>
          <a:prstGeom prst="rect">
            <a:avLst/>
          </a:prstGeom>
          <a:noFill/>
        </p:spPr>
        <p:txBody>
          <a:bodyPr wrap="none" rtlCol="0">
            <a:spAutoFit/>
          </a:bodyPr>
          <a:lstStyle/>
          <a:p>
            <a:r>
              <a:rPr lang="ca-ES" sz="3200" b="1" dirty="0" smtClean="0"/>
              <a:t>QTPP</a:t>
            </a:r>
            <a:r>
              <a:rPr lang="ca-ES" dirty="0" smtClean="0"/>
              <a:t> </a:t>
            </a:r>
          </a:p>
          <a:p>
            <a:pPr algn="ctr"/>
            <a:r>
              <a:rPr lang="ca-ES" dirty="0" err="1" smtClean="0"/>
              <a:t>and</a:t>
            </a:r>
            <a:endParaRPr lang="ca-ES" dirty="0"/>
          </a:p>
        </p:txBody>
      </p:sp>
      <p:sp>
        <p:nvSpPr>
          <p:cNvPr id="8" name="7 Rectángulo redondeado"/>
          <p:cNvSpPr/>
          <p:nvPr/>
        </p:nvSpPr>
        <p:spPr>
          <a:xfrm>
            <a:off x="929360" y="1968617"/>
            <a:ext cx="6639775" cy="4466691"/>
          </a:xfrm>
          <a:prstGeom prst="round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3 Marcador de pie de página"/>
          <p:cNvSpPr>
            <a:spLocks noGrp="1"/>
          </p:cNvSpPr>
          <p:nvPr>
            <p:ph type="ftr" sz="quarter" idx="11"/>
          </p:nvPr>
        </p:nvSpPr>
        <p:spPr>
          <a:xfrm>
            <a:off x="1211269" y="6249989"/>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429882"/>
            <a:ext cx="774065" cy="254635"/>
          </a:xfrm>
          <a:prstGeom prst="rect">
            <a:avLst/>
          </a:prstGeom>
          <a:noFill/>
          <a:ln>
            <a:noFill/>
          </a:ln>
        </p:spPr>
      </p:pic>
    </p:spTree>
    <p:extLst>
      <p:ext uri="{BB962C8B-B14F-4D97-AF65-F5344CB8AC3E}">
        <p14:creationId xmlns:p14="http://schemas.microsoft.com/office/powerpoint/2010/main" val="17267177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Leanbio</a:t>
            </a:r>
            <a:r>
              <a:rPr lang="ca-ES" dirty="0" smtClean="0"/>
              <a:t> </a:t>
            </a:r>
            <a:r>
              <a:rPr lang="ca-ES" dirty="0" err="1" smtClean="0"/>
              <a:t>Aim</a:t>
            </a:r>
            <a:r>
              <a:rPr lang="ca-ES" dirty="0" smtClean="0"/>
              <a:t>:</a:t>
            </a:r>
            <a:endParaRPr lang="ca-ES" dirty="0"/>
          </a:p>
        </p:txBody>
      </p:sp>
      <p:sp>
        <p:nvSpPr>
          <p:cNvPr id="3" name="2 Marcador de contenido"/>
          <p:cNvSpPr>
            <a:spLocks noGrp="1"/>
          </p:cNvSpPr>
          <p:nvPr>
            <p:ph idx="1"/>
          </p:nvPr>
        </p:nvSpPr>
        <p:spPr>
          <a:xfrm>
            <a:off x="457200" y="1600200"/>
            <a:ext cx="8686800" cy="4525963"/>
          </a:xfrm>
        </p:spPr>
        <p:txBody>
          <a:bodyPr>
            <a:normAutofit lnSpcReduction="10000"/>
          </a:bodyPr>
          <a:lstStyle/>
          <a:p>
            <a:pPr>
              <a:buFont typeface="Wingdings" panose="05000000000000000000" pitchFamily="2" charset="2"/>
              <a:buChar char="§"/>
            </a:pPr>
            <a:r>
              <a:rPr lang="ca-ES" sz="2400" dirty="0" err="1" smtClean="0"/>
              <a:t>Overcome</a:t>
            </a:r>
            <a:r>
              <a:rPr lang="ca-ES" sz="2400" dirty="0" smtClean="0"/>
              <a:t> </a:t>
            </a:r>
            <a:r>
              <a:rPr lang="ca-ES" sz="2400" dirty="0" err="1" smtClean="0"/>
              <a:t>technical</a:t>
            </a:r>
            <a:r>
              <a:rPr lang="ca-ES" sz="2400" dirty="0" smtClean="0"/>
              <a:t> challenges in </a:t>
            </a:r>
            <a:r>
              <a:rPr lang="ca-ES" sz="2400" dirty="0" err="1" smtClean="0"/>
              <a:t>limited</a:t>
            </a:r>
            <a:r>
              <a:rPr lang="ca-ES" sz="2400" dirty="0" smtClean="0"/>
              <a:t> </a:t>
            </a:r>
            <a:r>
              <a:rPr lang="ca-ES" sz="2400" dirty="0" err="1" smtClean="0"/>
              <a:t>budget</a:t>
            </a:r>
            <a:r>
              <a:rPr lang="ca-ES" sz="2400" dirty="0" smtClean="0"/>
              <a:t> </a:t>
            </a:r>
            <a:r>
              <a:rPr lang="ca-ES" sz="2400" dirty="0" err="1" smtClean="0"/>
              <a:t>scenarios</a:t>
            </a:r>
            <a:endParaRPr lang="ca-ES" sz="2400" dirty="0" smtClean="0"/>
          </a:p>
          <a:p>
            <a:pPr>
              <a:buFont typeface="Wingdings" panose="05000000000000000000" pitchFamily="2" charset="2"/>
              <a:buChar char="§"/>
            </a:pPr>
            <a:endParaRPr lang="ca-ES" sz="2400" dirty="0" smtClean="0"/>
          </a:p>
          <a:p>
            <a:pPr>
              <a:buFont typeface="Wingdings" panose="05000000000000000000" pitchFamily="2" charset="2"/>
              <a:buChar char="§"/>
            </a:pPr>
            <a:r>
              <a:rPr lang="ca-ES" sz="2400" dirty="0" smtClean="0"/>
              <a:t>To </a:t>
            </a:r>
            <a:r>
              <a:rPr lang="ca-ES" sz="2400" dirty="0" err="1" smtClean="0"/>
              <a:t>democratize</a:t>
            </a:r>
            <a:r>
              <a:rPr lang="ca-ES" sz="2400" dirty="0" smtClean="0"/>
              <a:t> </a:t>
            </a:r>
            <a:r>
              <a:rPr lang="ca-ES" sz="2400" dirty="0" err="1" smtClean="0"/>
              <a:t>access</a:t>
            </a:r>
            <a:r>
              <a:rPr lang="ca-ES" sz="2400" dirty="0" smtClean="0"/>
              <a:t> of Biosimilars to </a:t>
            </a:r>
            <a:r>
              <a:rPr lang="ca-ES" sz="2400" dirty="0" err="1" smtClean="0"/>
              <a:t>small-mid</a:t>
            </a:r>
            <a:r>
              <a:rPr lang="ca-ES" sz="2400" dirty="0" smtClean="0"/>
              <a:t> </a:t>
            </a:r>
            <a:r>
              <a:rPr lang="ca-ES" sz="2400" dirty="0" err="1" smtClean="0"/>
              <a:t>size</a:t>
            </a:r>
            <a:r>
              <a:rPr lang="ca-ES" sz="2400" dirty="0" smtClean="0"/>
              <a:t> </a:t>
            </a:r>
            <a:r>
              <a:rPr lang="ca-ES" sz="2400" dirty="0" err="1" smtClean="0"/>
              <a:t>companies</a:t>
            </a:r>
            <a:endParaRPr lang="ca-ES" sz="2400" dirty="0" smtClean="0"/>
          </a:p>
          <a:p>
            <a:pPr>
              <a:buFont typeface="Wingdings" panose="05000000000000000000" pitchFamily="2" charset="2"/>
              <a:buChar char="§"/>
            </a:pPr>
            <a:endParaRPr lang="ca-ES" sz="2400" dirty="0" smtClean="0"/>
          </a:p>
          <a:p>
            <a:pPr>
              <a:buFont typeface="Wingdings" panose="05000000000000000000" pitchFamily="2" charset="2"/>
              <a:buChar char="§"/>
            </a:pPr>
            <a:r>
              <a:rPr lang="ca-ES" sz="2400" dirty="0" smtClean="0"/>
              <a:t>To </a:t>
            </a:r>
            <a:r>
              <a:rPr lang="ca-ES" sz="2400" dirty="0" err="1" smtClean="0"/>
              <a:t>minimize</a:t>
            </a:r>
            <a:r>
              <a:rPr lang="ca-ES" sz="2400" dirty="0" smtClean="0"/>
              <a:t> </a:t>
            </a:r>
            <a:r>
              <a:rPr lang="ca-ES" sz="2400" dirty="0" err="1" smtClean="0"/>
              <a:t>time</a:t>
            </a:r>
            <a:r>
              <a:rPr lang="ca-ES" sz="2400" dirty="0" smtClean="0"/>
              <a:t> to </a:t>
            </a:r>
            <a:r>
              <a:rPr lang="ca-ES" sz="2400" dirty="0" err="1" smtClean="0"/>
              <a:t>market</a:t>
            </a:r>
            <a:r>
              <a:rPr lang="ca-ES" sz="2400" dirty="0" smtClean="0"/>
              <a:t> </a:t>
            </a:r>
            <a:r>
              <a:rPr lang="ca-ES" sz="2400" dirty="0" err="1" smtClean="0"/>
              <a:t>and</a:t>
            </a:r>
            <a:r>
              <a:rPr lang="ca-ES" sz="2400" dirty="0" smtClean="0"/>
              <a:t> To </a:t>
            </a:r>
            <a:r>
              <a:rPr lang="ca-ES" sz="2400" dirty="0" err="1" smtClean="0"/>
              <a:t>reduce</a:t>
            </a:r>
            <a:r>
              <a:rPr lang="ca-ES" sz="2400" dirty="0" smtClean="0"/>
              <a:t>  </a:t>
            </a:r>
            <a:r>
              <a:rPr lang="ca-ES" sz="2400" dirty="0" err="1" smtClean="0"/>
              <a:t>development</a:t>
            </a:r>
            <a:r>
              <a:rPr lang="ca-ES" sz="2400" dirty="0" smtClean="0"/>
              <a:t> cost </a:t>
            </a:r>
          </a:p>
          <a:p>
            <a:pPr>
              <a:buFont typeface="Wingdings" panose="05000000000000000000" pitchFamily="2" charset="2"/>
              <a:buChar char="§"/>
            </a:pPr>
            <a:endParaRPr lang="ca-ES" sz="2400" dirty="0" smtClean="0"/>
          </a:p>
          <a:p>
            <a:pPr>
              <a:buFont typeface="Wingdings" panose="05000000000000000000" pitchFamily="2" charset="2"/>
              <a:buChar char="§"/>
            </a:pPr>
            <a:r>
              <a:rPr lang="ca-ES" sz="2400" dirty="0" smtClean="0"/>
              <a:t>To </a:t>
            </a:r>
            <a:r>
              <a:rPr lang="ca-ES" sz="2400" dirty="0" err="1" smtClean="0"/>
              <a:t>Execute</a:t>
            </a:r>
            <a:r>
              <a:rPr lang="ca-ES" sz="2400" dirty="0" smtClean="0"/>
              <a:t> </a:t>
            </a:r>
            <a:r>
              <a:rPr lang="ca-ES" sz="2400" dirty="0" err="1" smtClean="0"/>
              <a:t>Analytical</a:t>
            </a:r>
            <a:r>
              <a:rPr lang="ca-ES" sz="2400" dirty="0" smtClean="0"/>
              <a:t> </a:t>
            </a:r>
            <a:r>
              <a:rPr lang="ca-ES" sz="2400" dirty="0" err="1" smtClean="0"/>
              <a:t>and</a:t>
            </a:r>
            <a:r>
              <a:rPr lang="ca-ES" sz="2400" dirty="0" smtClean="0"/>
              <a:t> </a:t>
            </a:r>
            <a:r>
              <a:rPr lang="ca-ES" sz="2400" dirty="0" err="1" smtClean="0"/>
              <a:t>Process</a:t>
            </a:r>
            <a:r>
              <a:rPr lang="ca-ES" sz="2400" dirty="0" smtClean="0"/>
              <a:t> </a:t>
            </a:r>
            <a:r>
              <a:rPr lang="ca-ES" sz="2400" dirty="0" err="1" smtClean="0"/>
              <a:t>development</a:t>
            </a:r>
            <a:r>
              <a:rPr lang="ca-ES" sz="2400" dirty="0" smtClean="0"/>
              <a:t> </a:t>
            </a:r>
          </a:p>
          <a:p>
            <a:pPr>
              <a:buFont typeface="Wingdings" panose="05000000000000000000" pitchFamily="2" charset="2"/>
              <a:buChar char="§"/>
            </a:pPr>
            <a:endParaRPr lang="ca-ES" sz="2400" dirty="0" smtClean="0"/>
          </a:p>
          <a:p>
            <a:pPr>
              <a:buFont typeface="Wingdings" panose="05000000000000000000" pitchFamily="2" charset="2"/>
              <a:buChar char="§"/>
            </a:pPr>
            <a:r>
              <a:rPr lang="ca-ES" sz="2400" dirty="0" smtClean="0"/>
              <a:t>To </a:t>
            </a:r>
            <a:r>
              <a:rPr lang="ca-ES" sz="2400" dirty="0" err="1" smtClean="0"/>
              <a:t>lead</a:t>
            </a:r>
            <a:r>
              <a:rPr lang="ca-ES" sz="2400" dirty="0" smtClean="0"/>
              <a:t> </a:t>
            </a:r>
            <a:r>
              <a:rPr lang="ca-ES" sz="2400" dirty="0" err="1" smtClean="0"/>
              <a:t>and</a:t>
            </a:r>
            <a:r>
              <a:rPr lang="ca-ES" sz="2400" dirty="0" smtClean="0"/>
              <a:t> </a:t>
            </a:r>
            <a:r>
              <a:rPr lang="ca-ES" sz="2400" dirty="0" err="1" smtClean="0"/>
              <a:t>manage</a:t>
            </a:r>
            <a:r>
              <a:rPr lang="ca-ES" sz="2400" dirty="0" smtClean="0"/>
              <a:t> </a:t>
            </a:r>
            <a:r>
              <a:rPr lang="ca-ES" sz="2400" dirty="0" err="1" smtClean="0"/>
              <a:t>outsource</a:t>
            </a:r>
            <a:r>
              <a:rPr lang="ca-ES" sz="2400" dirty="0"/>
              <a:t> </a:t>
            </a:r>
            <a:r>
              <a:rPr lang="ca-ES" sz="2400" dirty="0" err="1" smtClean="0"/>
              <a:t>through</a:t>
            </a:r>
            <a:r>
              <a:rPr lang="ca-ES" sz="2400" dirty="0" smtClean="0"/>
              <a:t> </a:t>
            </a:r>
            <a:r>
              <a:rPr lang="ca-ES" sz="2400" dirty="0" err="1" smtClean="0"/>
              <a:t>closely</a:t>
            </a:r>
            <a:r>
              <a:rPr lang="ca-ES" sz="2400" dirty="0" smtClean="0"/>
              <a:t> </a:t>
            </a:r>
            <a:r>
              <a:rPr lang="ca-ES" sz="2400" dirty="0" err="1" smtClean="0"/>
              <a:t>related</a:t>
            </a:r>
            <a:r>
              <a:rPr lang="ca-ES" sz="2400" dirty="0" smtClean="0"/>
              <a:t> </a:t>
            </a:r>
            <a:r>
              <a:rPr lang="ca-ES" sz="2400" dirty="0" err="1" smtClean="0"/>
              <a:t>partners</a:t>
            </a:r>
            <a:endParaRPr lang="ca-ES" sz="2400" dirty="0" smtClean="0"/>
          </a:p>
          <a:p>
            <a:pPr>
              <a:buFont typeface="Wingdings" panose="05000000000000000000" pitchFamily="2" charset="2"/>
              <a:buChar char="§"/>
            </a:pPr>
            <a:endParaRPr lang="ca-ES" sz="2400" dirty="0" smtClean="0"/>
          </a:p>
          <a:p>
            <a:pPr>
              <a:buFont typeface="Wingdings" panose="05000000000000000000" pitchFamily="2" charset="2"/>
              <a:buChar char="§"/>
            </a:pPr>
            <a:r>
              <a:rPr lang="ca-ES" sz="2400" dirty="0" smtClean="0"/>
              <a:t>To </a:t>
            </a:r>
            <a:r>
              <a:rPr lang="ca-ES" sz="2400" dirty="0" err="1" smtClean="0"/>
              <a:t>implement</a:t>
            </a:r>
            <a:r>
              <a:rPr lang="ca-ES" sz="2400" dirty="0" smtClean="0"/>
              <a:t> FTO  </a:t>
            </a:r>
            <a:r>
              <a:rPr lang="ca-ES" sz="2400" dirty="0" err="1" smtClean="0"/>
              <a:t>technologies</a:t>
            </a:r>
            <a:endParaRPr lang="ca-ES" sz="2400" dirty="0" smtClean="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10</a:t>
            </a:fld>
            <a:endParaRPr lang="es-ES"/>
          </a:p>
        </p:txBody>
      </p:sp>
      <p:sp>
        <p:nvSpPr>
          <p:cNvPr id="6"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15749264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How</a:t>
            </a:r>
            <a:r>
              <a:rPr lang="ca-ES" dirty="0" smtClean="0"/>
              <a:t> do </a:t>
            </a:r>
            <a:r>
              <a:rPr lang="ca-ES" dirty="0" err="1" smtClean="0"/>
              <a:t>we</a:t>
            </a:r>
            <a:r>
              <a:rPr lang="ca-ES" dirty="0" smtClean="0"/>
              <a:t> </a:t>
            </a:r>
            <a:r>
              <a:rPr lang="ca-ES" dirty="0" err="1" smtClean="0"/>
              <a:t>work</a:t>
            </a:r>
            <a:endParaRPr lang="ca-ES" dirty="0"/>
          </a:p>
        </p:txBody>
      </p:sp>
      <p:sp>
        <p:nvSpPr>
          <p:cNvPr id="3" name="2 Marcador de contenido"/>
          <p:cNvSpPr>
            <a:spLocks noGrp="1"/>
          </p:cNvSpPr>
          <p:nvPr>
            <p:ph idx="1"/>
          </p:nvPr>
        </p:nvSpPr>
        <p:spPr/>
        <p:txBody>
          <a:bodyPr>
            <a:normAutofit fontScale="40000" lnSpcReduction="20000"/>
          </a:bodyPr>
          <a:lstStyle/>
          <a:p>
            <a:pPr>
              <a:buFont typeface="Wingdings" panose="05000000000000000000" pitchFamily="2" charset="2"/>
              <a:buChar char="§"/>
            </a:pPr>
            <a:r>
              <a:rPr lang="ca-ES" sz="4400" dirty="0" err="1" smtClean="0"/>
              <a:t>Small</a:t>
            </a:r>
            <a:r>
              <a:rPr lang="ca-ES" sz="4400" dirty="0" smtClean="0"/>
              <a:t>, flexible </a:t>
            </a:r>
            <a:r>
              <a:rPr lang="ca-ES" sz="4400" dirty="0" err="1" smtClean="0"/>
              <a:t>highly</a:t>
            </a:r>
            <a:r>
              <a:rPr lang="ca-ES" sz="4400" dirty="0" smtClean="0"/>
              <a:t> </a:t>
            </a:r>
            <a:r>
              <a:rPr lang="ca-ES" sz="4400" dirty="0" err="1" smtClean="0"/>
              <a:t>skilled</a:t>
            </a:r>
            <a:r>
              <a:rPr lang="ca-ES" sz="4400" dirty="0" smtClean="0"/>
              <a:t>  </a:t>
            </a:r>
            <a:r>
              <a:rPr lang="ca-ES" sz="4400" dirty="0" err="1" smtClean="0"/>
              <a:t>scientist</a:t>
            </a:r>
            <a:r>
              <a:rPr lang="ca-ES" sz="4400" dirty="0" smtClean="0"/>
              <a:t> </a:t>
            </a:r>
            <a:r>
              <a:rPr lang="ca-ES" sz="4400" dirty="0" err="1"/>
              <a:t>group</a:t>
            </a:r>
            <a:r>
              <a:rPr lang="ca-ES" sz="4400" dirty="0"/>
              <a:t> </a:t>
            </a:r>
            <a:r>
              <a:rPr lang="ca-ES" sz="4400" dirty="0" smtClean="0"/>
              <a:t> </a:t>
            </a:r>
            <a:r>
              <a:rPr lang="ca-ES" sz="4400" dirty="0" err="1" smtClean="0"/>
              <a:t>with</a:t>
            </a:r>
            <a:r>
              <a:rPr lang="ca-ES" sz="4400" dirty="0" smtClean="0"/>
              <a:t> </a:t>
            </a:r>
            <a:r>
              <a:rPr lang="ca-ES" sz="4400" dirty="0" err="1" smtClean="0"/>
              <a:t>Extremely</a:t>
            </a:r>
            <a:r>
              <a:rPr lang="ca-ES" sz="4400" dirty="0" smtClean="0"/>
              <a:t> </a:t>
            </a:r>
            <a:r>
              <a:rPr lang="ca-ES" sz="4400" dirty="0" err="1"/>
              <a:t>low</a:t>
            </a:r>
            <a:r>
              <a:rPr lang="ca-ES" sz="4400" dirty="0"/>
              <a:t> </a:t>
            </a:r>
            <a:r>
              <a:rPr lang="ca-ES" sz="4400" dirty="0" err="1"/>
              <a:t>structural</a:t>
            </a:r>
            <a:r>
              <a:rPr lang="ca-ES" sz="4400" dirty="0"/>
              <a:t> costs</a:t>
            </a:r>
          </a:p>
          <a:p>
            <a:pPr>
              <a:buFont typeface="Wingdings" panose="05000000000000000000" pitchFamily="2" charset="2"/>
              <a:buChar char="§"/>
            </a:pPr>
            <a:endParaRPr lang="ca-ES" sz="4400" dirty="0" smtClean="0"/>
          </a:p>
          <a:p>
            <a:pPr>
              <a:buFont typeface="Wingdings" panose="05000000000000000000" pitchFamily="2" charset="2"/>
              <a:buChar char="§"/>
            </a:pPr>
            <a:r>
              <a:rPr lang="ca-ES" sz="4400" dirty="0" err="1" smtClean="0"/>
              <a:t>Strong</a:t>
            </a:r>
            <a:r>
              <a:rPr lang="ca-ES" sz="4400" dirty="0" smtClean="0"/>
              <a:t> </a:t>
            </a:r>
            <a:r>
              <a:rPr lang="ca-ES" sz="4400" dirty="0" err="1" smtClean="0"/>
              <a:t>partner</a:t>
            </a:r>
            <a:r>
              <a:rPr lang="ca-ES" sz="4400" dirty="0" smtClean="0"/>
              <a:t> </a:t>
            </a:r>
            <a:r>
              <a:rPr lang="ca-ES" sz="4400" dirty="0" err="1" smtClean="0"/>
              <a:t>relationships</a:t>
            </a:r>
            <a:r>
              <a:rPr lang="ca-ES" sz="4400" dirty="0" smtClean="0"/>
              <a:t> in a </a:t>
            </a:r>
            <a:r>
              <a:rPr lang="ca-ES" sz="4400" dirty="0" err="1" smtClean="0"/>
              <a:t>co-development</a:t>
            </a:r>
            <a:r>
              <a:rPr lang="ca-ES" sz="4400" dirty="0" smtClean="0"/>
              <a:t> </a:t>
            </a:r>
            <a:r>
              <a:rPr lang="ca-ES" sz="4400" dirty="0" err="1" smtClean="0"/>
              <a:t>approach</a:t>
            </a:r>
            <a:r>
              <a:rPr lang="ca-ES" sz="4400" dirty="0" smtClean="0"/>
              <a:t>. </a:t>
            </a:r>
            <a:r>
              <a:rPr lang="ca-ES" sz="4400" dirty="0" err="1" smtClean="0"/>
              <a:t>Risk</a:t>
            </a:r>
            <a:r>
              <a:rPr lang="ca-ES" sz="4400" dirty="0" smtClean="0"/>
              <a:t> </a:t>
            </a:r>
            <a:r>
              <a:rPr lang="ca-ES" sz="4400" dirty="0" err="1" smtClean="0"/>
              <a:t>share</a:t>
            </a:r>
            <a:endParaRPr lang="ca-ES" sz="4400" dirty="0" smtClean="0"/>
          </a:p>
          <a:p>
            <a:pPr>
              <a:buFont typeface="Wingdings" panose="05000000000000000000" pitchFamily="2" charset="2"/>
              <a:buChar char="§"/>
            </a:pPr>
            <a:endParaRPr lang="ca-ES" sz="4400" dirty="0" smtClean="0"/>
          </a:p>
          <a:p>
            <a:pPr>
              <a:buFont typeface="Wingdings" panose="05000000000000000000" pitchFamily="2" charset="2"/>
              <a:buChar char="§"/>
            </a:pPr>
            <a:r>
              <a:rPr lang="ca-ES" sz="4400" dirty="0" err="1" smtClean="0"/>
              <a:t>Introduce</a:t>
            </a:r>
            <a:r>
              <a:rPr lang="ca-ES" sz="4400" dirty="0" smtClean="0"/>
              <a:t> </a:t>
            </a:r>
            <a:r>
              <a:rPr lang="ca-ES" sz="4400" dirty="0" err="1"/>
              <a:t>new</a:t>
            </a:r>
            <a:r>
              <a:rPr lang="ca-ES" sz="4400" dirty="0"/>
              <a:t> </a:t>
            </a:r>
            <a:r>
              <a:rPr lang="ca-ES" sz="4400" dirty="0" err="1"/>
              <a:t>technologies</a:t>
            </a:r>
            <a:endParaRPr lang="ca-ES" sz="4400" dirty="0"/>
          </a:p>
          <a:p>
            <a:pPr lvl="1">
              <a:buFont typeface="Wingdings" panose="05000000000000000000" pitchFamily="2" charset="2"/>
              <a:buChar char="§"/>
            </a:pPr>
            <a:r>
              <a:rPr lang="ca-ES" sz="4400" dirty="0" err="1"/>
              <a:t>Expression</a:t>
            </a:r>
            <a:r>
              <a:rPr lang="ca-ES" sz="4400" dirty="0"/>
              <a:t>  </a:t>
            </a:r>
            <a:r>
              <a:rPr lang="ca-ES" sz="4400" dirty="0" err="1"/>
              <a:t>system</a:t>
            </a:r>
            <a:r>
              <a:rPr lang="ca-ES" sz="4400" dirty="0"/>
              <a:t>  FTO </a:t>
            </a:r>
          </a:p>
          <a:p>
            <a:pPr lvl="1">
              <a:buFont typeface="Wingdings" panose="05000000000000000000" pitchFamily="2" charset="2"/>
              <a:buChar char="§"/>
            </a:pPr>
            <a:r>
              <a:rPr lang="ca-ES" sz="4400" dirty="0"/>
              <a:t>HC DNA </a:t>
            </a:r>
            <a:r>
              <a:rPr lang="ca-ES" sz="4400" dirty="0" err="1"/>
              <a:t>Isothermal</a:t>
            </a:r>
            <a:r>
              <a:rPr lang="ca-ES" sz="4400" dirty="0"/>
              <a:t> q-PCR </a:t>
            </a:r>
            <a:r>
              <a:rPr lang="ca-ES" sz="4400" dirty="0" err="1"/>
              <a:t>methodology</a:t>
            </a:r>
            <a:endParaRPr lang="ca-ES" sz="4400" dirty="0"/>
          </a:p>
          <a:p>
            <a:pPr>
              <a:buFont typeface="Wingdings" panose="05000000000000000000" pitchFamily="2" charset="2"/>
              <a:buChar char="§"/>
            </a:pPr>
            <a:endParaRPr lang="ca-ES" sz="4400" dirty="0" smtClean="0"/>
          </a:p>
          <a:p>
            <a:pPr>
              <a:buFont typeface="Wingdings" panose="05000000000000000000" pitchFamily="2" charset="2"/>
              <a:buChar char="§"/>
            </a:pPr>
            <a:r>
              <a:rPr lang="ca-ES" sz="4400" dirty="0" err="1" smtClean="0"/>
              <a:t>Reduce</a:t>
            </a:r>
            <a:r>
              <a:rPr lang="ca-ES" sz="4400" dirty="0" smtClean="0"/>
              <a:t> cost of CMC </a:t>
            </a:r>
          </a:p>
          <a:p>
            <a:pPr lvl="1">
              <a:buFont typeface="Wingdings" panose="05000000000000000000" pitchFamily="2" charset="2"/>
              <a:buChar char="§"/>
            </a:pPr>
            <a:r>
              <a:rPr lang="ca-ES" sz="4400" dirty="0" err="1" smtClean="0"/>
              <a:t>Microbial</a:t>
            </a:r>
            <a:r>
              <a:rPr lang="ca-ES" sz="4400" dirty="0" smtClean="0"/>
              <a:t> </a:t>
            </a:r>
            <a:r>
              <a:rPr lang="ca-ES" sz="4400" dirty="0"/>
              <a:t>12,5 Mo€</a:t>
            </a:r>
          </a:p>
          <a:p>
            <a:pPr lvl="1">
              <a:buFont typeface="Wingdings" panose="05000000000000000000" pitchFamily="2" charset="2"/>
              <a:buChar char="§"/>
            </a:pPr>
            <a:r>
              <a:rPr lang="ca-ES" sz="4400" dirty="0" err="1"/>
              <a:t>Mammalian</a:t>
            </a:r>
            <a:r>
              <a:rPr lang="ca-ES" sz="4400" dirty="0"/>
              <a:t> 20Mo€</a:t>
            </a:r>
          </a:p>
          <a:p>
            <a:pPr>
              <a:buFont typeface="Wingdings" panose="05000000000000000000" pitchFamily="2" charset="2"/>
              <a:buChar char="§"/>
            </a:pPr>
            <a:endParaRPr lang="ca-ES" sz="4400" dirty="0" smtClean="0"/>
          </a:p>
          <a:p>
            <a:pPr>
              <a:buFont typeface="Wingdings" panose="05000000000000000000" pitchFamily="2" charset="2"/>
              <a:buChar char="§"/>
            </a:pPr>
            <a:r>
              <a:rPr lang="ca-ES" sz="4400" dirty="0" err="1" smtClean="0"/>
              <a:t>Reduced</a:t>
            </a:r>
            <a:r>
              <a:rPr lang="ca-ES" sz="4400" dirty="0" smtClean="0"/>
              <a:t> </a:t>
            </a:r>
            <a:r>
              <a:rPr lang="ca-ES" sz="4400" dirty="0" err="1" smtClean="0"/>
              <a:t>time</a:t>
            </a:r>
            <a:r>
              <a:rPr lang="ca-ES" sz="4400" dirty="0" smtClean="0"/>
              <a:t> to </a:t>
            </a:r>
            <a:r>
              <a:rPr lang="ca-ES" sz="4400" dirty="0" err="1" smtClean="0"/>
              <a:t>market</a:t>
            </a:r>
            <a:r>
              <a:rPr lang="ca-ES" sz="4400" dirty="0" smtClean="0"/>
              <a:t> </a:t>
            </a:r>
          </a:p>
          <a:p>
            <a:endParaRPr lang="ca-ES" dirty="0" smtClean="0"/>
          </a:p>
          <a:p>
            <a:pPr marL="0" indent="0">
              <a:buNone/>
            </a:pPr>
            <a:r>
              <a:rPr lang="ca-ES" sz="6000" dirty="0" smtClean="0"/>
              <a:t>“ Will </a:t>
            </a:r>
            <a:r>
              <a:rPr lang="ca-ES" sz="6000" dirty="0" err="1" smtClean="0"/>
              <a:t>Regulatory</a:t>
            </a:r>
            <a:r>
              <a:rPr lang="ca-ES" sz="6000" dirty="0" smtClean="0"/>
              <a:t> </a:t>
            </a:r>
            <a:r>
              <a:rPr lang="ca-ES" sz="6000" dirty="0" err="1" smtClean="0"/>
              <a:t>evolution</a:t>
            </a:r>
            <a:r>
              <a:rPr lang="ca-ES" sz="6000" dirty="0" smtClean="0"/>
              <a:t> drive to </a:t>
            </a:r>
            <a:r>
              <a:rPr lang="ca-ES" sz="6000" dirty="0" err="1" smtClean="0"/>
              <a:t>minimized</a:t>
            </a:r>
            <a:r>
              <a:rPr lang="ca-ES" sz="6000" dirty="0" smtClean="0"/>
              <a:t> </a:t>
            </a:r>
            <a:r>
              <a:rPr lang="ca-ES" sz="6000" dirty="0" err="1" smtClean="0"/>
              <a:t>clinical</a:t>
            </a:r>
            <a:r>
              <a:rPr lang="ca-ES" sz="6000" dirty="0" smtClean="0"/>
              <a:t> </a:t>
            </a:r>
            <a:r>
              <a:rPr lang="ca-ES" sz="6000" dirty="0" err="1" smtClean="0"/>
              <a:t>development</a:t>
            </a:r>
            <a:r>
              <a:rPr lang="ca-ES" sz="6000" dirty="0" smtClean="0"/>
              <a:t> </a:t>
            </a:r>
            <a:r>
              <a:rPr lang="ca-ES" sz="6000" dirty="0" err="1" smtClean="0"/>
              <a:t>program</a:t>
            </a:r>
            <a:r>
              <a:rPr lang="ca-ES" sz="6000" dirty="0" smtClean="0"/>
              <a:t> in a 5-7 </a:t>
            </a:r>
            <a:r>
              <a:rPr lang="ca-ES" sz="6000" dirty="0" err="1" smtClean="0"/>
              <a:t>years</a:t>
            </a:r>
            <a:r>
              <a:rPr lang="ca-ES" sz="6000" dirty="0" smtClean="0"/>
              <a:t> </a:t>
            </a:r>
            <a:r>
              <a:rPr lang="ca-ES" sz="6000" dirty="0" err="1" smtClean="0"/>
              <a:t>timeframe</a:t>
            </a:r>
            <a:r>
              <a:rPr lang="ca-ES" sz="6000" dirty="0" smtClean="0"/>
              <a:t>?”</a:t>
            </a:r>
            <a:endParaRPr lang="ca-ES" sz="6000" dirty="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11</a:t>
            </a:fld>
            <a:endParaRPr lang="es-ES"/>
          </a:p>
        </p:txBody>
      </p:sp>
      <p:sp>
        <p:nvSpPr>
          <p:cNvPr id="6"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31013498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3"/>
          <p:cNvGrpSpPr/>
          <p:nvPr/>
        </p:nvGrpSpPr>
        <p:grpSpPr>
          <a:xfrm>
            <a:off x="25993" y="-6092"/>
            <a:ext cx="9090541" cy="4274097"/>
            <a:chOff x="0" y="84480"/>
            <a:chExt cx="9090541" cy="3110602"/>
          </a:xfrm>
        </p:grpSpPr>
        <p:sp>
          <p:nvSpPr>
            <p:cNvPr id="8" name="16 Rectángulo redondeado"/>
            <p:cNvSpPr/>
            <p:nvPr/>
          </p:nvSpPr>
          <p:spPr>
            <a:xfrm>
              <a:off x="2195361" y="1075850"/>
              <a:ext cx="2790334" cy="42012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9" name="Rectangle 3"/>
            <p:cNvSpPr>
              <a:spLocks noChangeArrowheads="1"/>
            </p:cNvSpPr>
            <p:nvPr/>
          </p:nvSpPr>
          <p:spPr bwMode="auto">
            <a:xfrm>
              <a:off x="0" y="84480"/>
              <a:ext cx="9072563" cy="537585"/>
            </a:xfrm>
            <a:prstGeom prst="rect">
              <a:avLst/>
            </a:prstGeom>
            <a:noFill/>
            <a:ln w="9525">
              <a:noFill/>
              <a:miter lim="800000"/>
              <a:headEnd/>
              <a:tailEnd/>
            </a:ln>
          </p:spPr>
          <p:txBody>
            <a:bodyPr>
              <a:spAutoFit/>
            </a:bodyPr>
            <a:lstStyle/>
            <a:p>
              <a:pPr algn="ctr" eaLnBrk="0" hangingPunct="0">
                <a:defRPr/>
              </a:pPr>
              <a:r>
                <a:rPr lang="es-ES" sz="4200" dirty="0" err="1" smtClean="0">
                  <a:latin typeface="Calibri" pitchFamily="34" charset="0"/>
                  <a:ea typeface="ヒラギノ角ゴ Pro W3"/>
                  <a:cs typeface="Arial" pitchFamily="34" charset="0"/>
                </a:rPr>
                <a:t>Leanbio</a:t>
              </a:r>
              <a:r>
                <a:rPr lang="es-ES" sz="4200" dirty="0" smtClean="0">
                  <a:latin typeface="Calibri" pitchFamily="34" charset="0"/>
                  <a:ea typeface="ヒラギノ角ゴ Pro W3"/>
                  <a:cs typeface="Arial" pitchFamily="34" charset="0"/>
                </a:rPr>
                <a:t> </a:t>
              </a:r>
              <a:r>
                <a:rPr lang="es-ES" sz="4200" dirty="0" err="1" smtClean="0">
                  <a:latin typeface="Calibri" pitchFamily="34" charset="0"/>
                  <a:ea typeface="ヒラギノ角ゴ Pro W3"/>
                  <a:cs typeface="Arial" pitchFamily="34" charset="0"/>
                </a:rPr>
                <a:t>Operational</a:t>
              </a:r>
              <a:r>
                <a:rPr lang="es-ES" sz="4200" dirty="0" smtClean="0">
                  <a:latin typeface="Calibri" pitchFamily="34" charset="0"/>
                  <a:ea typeface="ヒラギノ角ゴ Pro W3"/>
                  <a:cs typeface="Arial" pitchFamily="34" charset="0"/>
                </a:rPr>
                <a:t> </a:t>
              </a:r>
              <a:r>
                <a:rPr lang="es-ES" sz="4200" dirty="0" err="1" smtClean="0">
                  <a:latin typeface="Calibri" pitchFamily="34" charset="0"/>
                  <a:ea typeface="ヒラギノ角ゴ Pro W3"/>
                  <a:cs typeface="Arial" pitchFamily="34" charset="0"/>
                </a:rPr>
                <a:t>approach</a:t>
              </a:r>
              <a:endParaRPr lang="es-ES" sz="4200" dirty="0">
                <a:latin typeface="Calibri" pitchFamily="34" charset="0"/>
                <a:ea typeface="ヒラギノ角ゴ Pro W3"/>
                <a:cs typeface="Arial" pitchFamily="34" charset="0"/>
              </a:endParaRPr>
            </a:p>
          </p:txBody>
        </p:sp>
        <p:sp>
          <p:nvSpPr>
            <p:cNvPr id="10" name="3 CuadroTexto"/>
            <p:cNvSpPr txBox="1">
              <a:spLocks noChangeArrowheads="1"/>
            </p:cNvSpPr>
            <p:nvPr/>
          </p:nvSpPr>
          <p:spPr bwMode="auto">
            <a:xfrm>
              <a:off x="2195361" y="1147389"/>
              <a:ext cx="2790334" cy="27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a:solidFill>
                    <a:srgbClr val="C00000"/>
                  </a:solidFill>
                  <a:latin typeface="Calibri" charset="0"/>
                </a:rPr>
                <a:t>Molecular </a:t>
              </a:r>
              <a:r>
                <a:rPr lang="es-ES" b="1" dirty="0" err="1">
                  <a:solidFill>
                    <a:srgbClr val="C00000"/>
                  </a:solidFill>
                  <a:latin typeface="Calibri" charset="0"/>
                </a:rPr>
                <a:t>biology</a:t>
              </a:r>
              <a:r>
                <a:rPr lang="es-ES" b="1" dirty="0">
                  <a:solidFill>
                    <a:srgbClr val="C00000"/>
                  </a:solidFill>
                  <a:latin typeface="Calibri" charset="0"/>
                </a:rPr>
                <a:t> </a:t>
              </a:r>
              <a:r>
                <a:rPr lang="es-ES" b="1" dirty="0" err="1">
                  <a:solidFill>
                    <a:srgbClr val="C00000"/>
                  </a:solidFill>
                  <a:latin typeface="Calibri" charset="0"/>
                </a:rPr>
                <a:t>Platform</a:t>
              </a:r>
              <a:endParaRPr lang="es-ES" b="1" dirty="0">
                <a:solidFill>
                  <a:srgbClr val="C00000"/>
                </a:solidFill>
                <a:latin typeface="Calibri" charset="0"/>
              </a:endParaRPr>
            </a:p>
          </p:txBody>
        </p:sp>
        <p:sp>
          <p:nvSpPr>
            <p:cNvPr id="11" name="4 CuadroTexto"/>
            <p:cNvSpPr txBox="1">
              <a:spLocks noChangeArrowheads="1"/>
            </p:cNvSpPr>
            <p:nvPr/>
          </p:nvSpPr>
          <p:spPr bwMode="auto">
            <a:xfrm>
              <a:off x="2862989" y="2144859"/>
              <a:ext cx="1455077" cy="277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a:solidFill>
                    <a:srgbClr val="C00000"/>
                  </a:solidFill>
                  <a:latin typeface="Calibri" charset="0"/>
                </a:rPr>
                <a:t>USP </a:t>
              </a:r>
              <a:r>
                <a:rPr lang="es-ES" b="1" dirty="0" err="1">
                  <a:solidFill>
                    <a:srgbClr val="C00000"/>
                  </a:solidFill>
                  <a:latin typeface="Calibri" charset="0"/>
                </a:rPr>
                <a:t>Platform</a:t>
              </a:r>
              <a:endParaRPr lang="es-ES" b="1" dirty="0">
                <a:solidFill>
                  <a:srgbClr val="C00000"/>
                </a:solidFill>
                <a:latin typeface="Calibri" charset="0"/>
              </a:endParaRPr>
            </a:p>
          </p:txBody>
        </p:sp>
        <p:sp>
          <p:nvSpPr>
            <p:cNvPr id="17" name="CuadroTexto 16"/>
            <p:cNvSpPr txBox="1"/>
            <p:nvPr/>
          </p:nvSpPr>
          <p:spPr>
            <a:xfrm>
              <a:off x="8905875" y="2825750"/>
              <a:ext cx="184666" cy="369332"/>
            </a:xfrm>
            <a:prstGeom prst="rect">
              <a:avLst/>
            </a:prstGeom>
            <a:noFill/>
          </p:spPr>
          <p:txBody>
            <a:bodyPr wrap="none" rtlCol="0">
              <a:spAutoFit/>
            </a:bodyPr>
            <a:lstStyle/>
            <a:p>
              <a:endParaRPr lang="es-ES" dirty="0"/>
            </a:p>
          </p:txBody>
        </p:sp>
      </p:grpSp>
      <p:sp>
        <p:nvSpPr>
          <p:cNvPr id="18" name="16 Rectángulo redondeado"/>
          <p:cNvSpPr/>
          <p:nvPr/>
        </p:nvSpPr>
        <p:spPr>
          <a:xfrm>
            <a:off x="2307780" y="2641197"/>
            <a:ext cx="2790334" cy="56007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9" name="16 Rectángulo redondeado"/>
          <p:cNvSpPr/>
          <p:nvPr/>
        </p:nvSpPr>
        <p:spPr>
          <a:xfrm>
            <a:off x="2307780" y="3815241"/>
            <a:ext cx="2790334" cy="56007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0" name="3 CuadroTexto"/>
          <p:cNvSpPr txBox="1">
            <a:spLocks noChangeArrowheads="1"/>
          </p:cNvSpPr>
          <p:nvPr/>
        </p:nvSpPr>
        <p:spPr bwMode="auto">
          <a:xfrm>
            <a:off x="2000054" y="2709305"/>
            <a:ext cx="3544478"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a:solidFill>
                  <a:srgbClr val="C00000"/>
                </a:solidFill>
                <a:latin typeface="Calibri" charset="0"/>
              </a:rPr>
              <a:t>USP </a:t>
            </a:r>
            <a:r>
              <a:rPr lang="es-ES" b="1" dirty="0" err="1">
                <a:solidFill>
                  <a:srgbClr val="C00000"/>
                </a:solidFill>
                <a:latin typeface="Calibri" charset="0"/>
              </a:rPr>
              <a:t>Platform</a:t>
            </a:r>
            <a:endParaRPr lang="es-ES" b="1" dirty="0">
              <a:solidFill>
                <a:srgbClr val="C00000"/>
              </a:solidFill>
              <a:latin typeface="Calibri" charset="0"/>
            </a:endParaRPr>
          </a:p>
        </p:txBody>
      </p:sp>
      <p:sp>
        <p:nvSpPr>
          <p:cNvPr id="21" name="3 CuadroTexto"/>
          <p:cNvSpPr txBox="1">
            <a:spLocks noChangeArrowheads="1"/>
          </p:cNvSpPr>
          <p:nvPr/>
        </p:nvSpPr>
        <p:spPr bwMode="auto">
          <a:xfrm>
            <a:off x="2307780" y="3898675"/>
            <a:ext cx="2790334"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a:solidFill>
                  <a:srgbClr val="C00000"/>
                </a:solidFill>
                <a:latin typeface="Calibri" charset="0"/>
              </a:rPr>
              <a:t>DSP </a:t>
            </a:r>
            <a:r>
              <a:rPr lang="es-ES" b="1" dirty="0" err="1">
                <a:solidFill>
                  <a:srgbClr val="C00000"/>
                </a:solidFill>
                <a:latin typeface="Calibri" charset="0"/>
              </a:rPr>
              <a:t>Platform</a:t>
            </a:r>
            <a:endParaRPr lang="es-ES" b="1" dirty="0">
              <a:solidFill>
                <a:srgbClr val="C00000"/>
              </a:solidFill>
              <a:latin typeface="Calibri" charset="0"/>
            </a:endParaRPr>
          </a:p>
        </p:txBody>
      </p:sp>
      <p:sp>
        <p:nvSpPr>
          <p:cNvPr id="22" name="20 Flecha abajo"/>
          <p:cNvSpPr/>
          <p:nvPr/>
        </p:nvSpPr>
        <p:spPr>
          <a:xfrm>
            <a:off x="3492193" y="3315717"/>
            <a:ext cx="292664" cy="425751"/>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3" name="16 Rectángulo redondeado"/>
          <p:cNvSpPr/>
          <p:nvPr/>
        </p:nvSpPr>
        <p:spPr>
          <a:xfrm>
            <a:off x="5585367" y="1368211"/>
            <a:ext cx="940683" cy="305287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4" name="3 CuadroTexto"/>
          <p:cNvSpPr txBox="1">
            <a:spLocks noChangeArrowheads="1"/>
          </p:cNvSpPr>
          <p:nvPr/>
        </p:nvSpPr>
        <p:spPr bwMode="auto">
          <a:xfrm rot="16200000">
            <a:off x="4567688" y="2547593"/>
            <a:ext cx="29933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a:solidFill>
                  <a:srgbClr val="C00000"/>
                </a:solidFill>
                <a:latin typeface="Calibri" charset="0"/>
              </a:rPr>
              <a:t>IPC/IPT  DS/DP</a:t>
            </a:r>
          </a:p>
          <a:p>
            <a:pPr algn="ctr" eaLnBrk="1" hangingPunct="1"/>
            <a:r>
              <a:rPr lang="es-ES" b="1" dirty="0" err="1">
                <a:solidFill>
                  <a:srgbClr val="C00000"/>
                </a:solidFill>
                <a:latin typeface="Calibri" charset="0"/>
              </a:rPr>
              <a:t>Specifications</a:t>
            </a:r>
            <a:r>
              <a:rPr lang="es-ES" b="1" dirty="0">
                <a:solidFill>
                  <a:srgbClr val="C00000"/>
                </a:solidFill>
                <a:latin typeface="Calibri" charset="0"/>
              </a:rPr>
              <a:t> </a:t>
            </a:r>
          </a:p>
        </p:txBody>
      </p:sp>
      <p:sp>
        <p:nvSpPr>
          <p:cNvPr id="33" name="16 Rectángulo redondeado"/>
          <p:cNvSpPr/>
          <p:nvPr/>
        </p:nvSpPr>
        <p:spPr>
          <a:xfrm>
            <a:off x="592681" y="1314576"/>
            <a:ext cx="1199761" cy="305287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4" name="3 CuadroTexto"/>
          <p:cNvSpPr txBox="1">
            <a:spLocks noChangeArrowheads="1"/>
          </p:cNvSpPr>
          <p:nvPr/>
        </p:nvSpPr>
        <p:spPr bwMode="auto">
          <a:xfrm rot="16200000">
            <a:off x="-579678" y="2451164"/>
            <a:ext cx="3544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err="1">
                <a:solidFill>
                  <a:srgbClr val="C00000"/>
                </a:solidFill>
                <a:latin typeface="Calibri" charset="0"/>
              </a:rPr>
              <a:t>DoE</a:t>
            </a:r>
            <a:r>
              <a:rPr lang="es-ES" b="1" dirty="0">
                <a:solidFill>
                  <a:srgbClr val="C00000"/>
                </a:solidFill>
                <a:latin typeface="Calibri" charset="0"/>
              </a:rPr>
              <a:t> </a:t>
            </a:r>
          </a:p>
          <a:p>
            <a:pPr algn="ctr" eaLnBrk="1" hangingPunct="1"/>
            <a:r>
              <a:rPr lang="es-ES" b="1" dirty="0">
                <a:solidFill>
                  <a:srgbClr val="C00000"/>
                </a:solidFill>
                <a:latin typeface="Calibri" charset="0"/>
              </a:rPr>
              <a:t>  </a:t>
            </a:r>
            <a:r>
              <a:rPr lang="es-ES" b="1" dirty="0" err="1">
                <a:solidFill>
                  <a:srgbClr val="C00000"/>
                </a:solidFill>
                <a:latin typeface="Calibri" charset="0"/>
              </a:rPr>
              <a:t>Statistical</a:t>
            </a:r>
            <a:r>
              <a:rPr lang="es-ES" b="1" dirty="0">
                <a:solidFill>
                  <a:srgbClr val="C00000"/>
                </a:solidFill>
                <a:latin typeface="Calibri" charset="0"/>
              </a:rPr>
              <a:t> </a:t>
            </a:r>
            <a:r>
              <a:rPr lang="es-ES" b="1" dirty="0" err="1">
                <a:solidFill>
                  <a:srgbClr val="C00000"/>
                </a:solidFill>
                <a:latin typeface="Calibri" charset="0"/>
              </a:rPr>
              <a:t>Analysis</a:t>
            </a:r>
            <a:endParaRPr lang="es-ES" b="1" dirty="0">
              <a:solidFill>
                <a:srgbClr val="C00000"/>
              </a:solidFill>
              <a:latin typeface="Calibri" charset="0"/>
            </a:endParaRPr>
          </a:p>
        </p:txBody>
      </p:sp>
      <p:cxnSp>
        <p:nvCxnSpPr>
          <p:cNvPr id="3" name="2 Conector angular"/>
          <p:cNvCxnSpPr>
            <a:stCxn id="21" idx="3"/>
            <a:endCxn id="10" idx="3"/>
          </p:cNvCxnSpPr>
          <p:nvPr/>
        </p:nvCxnSpPr>
        <p:spPr>
          <a:xfrm flipH="1" flipV="1">
            <a:off x="5011688" y="1644732"/>
            <a:ext cx="86426" cy="2438610"/>
          </a:xfrm>
          <a:prstGeom prst="bentConnector3">
            <a:avLst>
              <a:gd name="adj1" fmla="val -264504"/>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8" name="37 Conector recto de flecha"/>
          <p:cNvCxnSpPr/>
          <p:nvPr/>
        </p:nvCxnSpPr>
        <p:spPr>
          <a:xfrm flipH="1">
            <a:off x="5098114" y="2864037"/>
            <a:ext cx="199750" cy="0"/>
          </a:xfrm>
          <a:prstGeom prst="straightConnector1">
            <a:avLst/>
          </a:prstGeom>
          <a:ln>
            <a:solidFill>
              <a:srgbClr val="C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39" name="20 Flecha abajo"/>
          <p:cNvSpPr/>
          <p:nvPr/>
        </p:nvSpPr>
        <p:spPr>
          <a:xfrm>
            <a:off x="3484334" y="2072921"/>
            <a:ext cx="292664" cy="425751"/>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42" name="41 Conector angular"/>
          <p:cNvCxnSpPr>
            <a:stCxn id="21" idx="1"/>
            <a:endCxn id="10" idx="1"/>
          </p:cNvCxnSpPr>
          <p:nvPr/>
        </p:nvCxnSpPr>
        <p:spPr>
          <a:xfrm rot="10800000">
            <a:off x="2221354" y="1644732"/>
            <a:ext cx="86426" cy="2438610"/>
          </a:xfrm>
          <a:prstGeom prst="bentConnector3">
            <a:avLst>
              <a:gd name="adj1" fmla="val 364504"/>
            </a:avLst>
          </a:prstGeom>
          <a:ln>
            <a:solidFill>
              <a:srgbClr val="C00000"/>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6" name="45 Conector recto de flecha"/>
          <p:cNvCxnSpPr>
            <a:stCxn id="20" idx="1"/>
          </p:cNvCxnSpPr>
          <p:nvPr/>
        </p:nvCxnSpPr>
        <p:spPr>
          <a:xfrm flipV="1">
            <a:off x="2000054" y="2893971"/>
            <a:ext cx="264512" cy="1"/>
          </a:xfrm>
          <a:prstGeom prst="straightConnector1">
            <a:avLst/>
          </a:prstGeom>
          <a:ln>
            <a:solidFill>
              <a:srgbClr val="C00000"/>
            </a:solidFill>
            <a:headEnd type="none"/>
            <a:tailEnd type="triangle"/>
          </a:ln>
        </p:spPr>
        <p:style>
          <a:lnRef idx="2">
            <a:schemeClr val="accent1"/>
          </a:lnRef>
          <a:fillRef idx="0">
            <a:schemeClr val="accent1"/>
          </a:fillRef>
          <a:effectRef idx="1">
            <a:schemeClr val="accent1"/>
          </a:effectRef>
          <a:fontRef idx="minor">
            <a:schemeClr val="tx1"/>
          </a:fontRef>
        </p:style>
      </p:cxnSp>
      <p:sp>
        <p:nvSpPr>
          <p:cNvPr id="2" name="1 Rectángulo redondeado"/>
          <p:cNvSpPr/>
          <p:nvPr/>
        </p:nvSpPr>
        <p:spPr>
          <a:xfrm>
            <a:off x="381740" y="993212"/>
            <a:ext cx="8368365" cy="3828575"/>
          </a:xfrm>
          <a:prstGeom prst="round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20 Flecha abajo"/>
          <p:cNvSpPr/>
          <p:nvPr/>
        </p:nvSpPr>
        <p:spPr>
          <a:xfrm>
            <a:off x="3493667" y="4977377"/>
            <a:ext cx="292664" cy="425751"/>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8" name="16 Rectángulo redondeado"/>
          <p:cNvSpPr/>
          <p:nvPr/>
        </p:nvSpPr>
        <p:spPr>
          <a:xfrm>
            <a:off x="7466136" y="1374062"/>
            <a:ext cx="1020932" cy="305287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29" name="3 CuadroTexto"/>
          <p:cNvSpPr txBox="1">
            <a:spLocks noChangeArrowheads="1"/>
          </p:cNvSpPr>
          <p:nvPr/>
        </p:nvSpPr>
        <p:spPr bwMode="auto">
          <a:xfrm rot="16200000">
            <a:off x="6424664" y="2696444"/>
            <a:ext cx="2993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a:solidFill>
                  <a:srgbClr val="C00000"/>
                </a:solidFill>
                <a:latin typeface="Calibri" charset="0"/>
              </a:rPr>
              <a:t>AD </a:t>
            </a:r>
            <a:r>
              <a:rPr lang="es-ES" b="1" dirty="0" err="1">
                <a:solidFill>
                  <a:srgbClr val="C00000"/>
                </a:solidFill>
                <a:latin typeface="Calibri" charset="0"/>
              </a:rPr>
              <a:t>Platform</a:t>
            </a:r>
            <a:r>
              <a:rPr lang="es-ES" b="1" dirty="0">
                <a:solidFill>
                  <a:srgbClr val="C00000"/>
                </a:solidFill>
                <a:latin typeface="Calibri" charset="0"/>
              </a:rPr>
              <a:t> </a:t>
            </a:r>
          </a:p>
        </p:txBody>
      </p:sp>
      <p:sp>
        <p:nvSpPr>
          <p:cNvPr id="30" name="16 Rectángulo redondeado"/>
          <p:cNvSpPr/>
          <p:nvPr/>
        </p:nvSpPr>
        <p:spPr>
          <a:xfrm>
            <a:off x="673288" y="5450267"/>
            <a:ext cx="2790334" cy="56007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1" name="3 CuadroTexto"/>
          <p:cNvSpPr txBox="1">
            <a:spLocks noChangeArrowheads="1"/>
          </p:cNvSpPr>
          <p:nvPr/>
        </p:nvSpPr>
        <p:spPr bwMode="auto">
          <a:xfrm>
            <a:off x="687143" y="5533701"/>
            <a:ext cx="2790334" cy="36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smtClean="0">
                <a:solidFill>
                  <a:srgbClr val="C00000"/>
                </a:solidFill>
                <a:latin typeface="Calibri" charset="0"/>
              </a:rPr>
              <a:t>TECH TRANSFER In &amp;</a:t>
            </a:r>
            <a:r>
              <a:rPr lang="es-ES" b="1" dirty="0" err="1" smtClean="0">
                <a:solidFill>
                  <a:srgbClr val="C00000"/>
                </a:solidFill>
                <a:latin typeface="Calibri" charset="0"/>
              </a:rPr>
              <a:t>Out</a:t>
            </a:r>
            <a:r>
              <a:rPr lang="es-ES" b="1" dirty="0" smtClean="0">
                <a:solidFill>
                  <a:srgbClr val="C00000"/>
                </a:solidFill>
                <a:latin typeface="Calibri" charset="0"/>
              </a:rPr>
              <a:t> </a:t>
            </a:r>
            <a:endParaRPr lang="es-ES" b="1" dirty="0">
              <a:solidFill>
                <a:srgbClr val="C00000"/>
              </a:solidFill>
              <a:latin typeface="Calibri" charset="0"/>
            </a:endParaRPr>
          </a:p>
        </p:txBody>
      </p:sp>
      <p:sp>
        <p:nvSpPr>
          <p:cNvPr id="32" name="20 Flecha abajo"/>
          <p:cNvSpPr/>
          <p:nvPr/>
        </p:nvSpPr>
        <p:spPr>
          <a:xfrm rot="5400000">
            <a:off x="6948683" y="2679449"/>
            <a:ext cx="292664" cy="425751"/>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5" name="3 Marcador de pie de página"/>
          <p:cNvSpPr>
            <a:spLocks noGrp="1"/>
          </p:cNvSpPr>
          <p:nvPr>
            <p:ph type="ftr" sz="quarter" idx="11"/>
          </p:nvPr>
        </p:nvSpPr>
        <p:spPr>
          <a:xfrm>
            <a:off x="712519" y="6126164"/>
            <a:ext cx="6887689"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36" name="35 Imagen"/>
          <p:cNvPicPr/>
          <p:nvPr/>
        </p:nvPicPr>
        <p:blipFill>
          <a:blip r:embed="rId2">
            <a:extLst>
              <a:ext uri="{28A0092B-C50C-407E-A947-70E740481C1C}">
                <a14:useLocalDpi xmlns:a14="http://schemas.microsoft.com/office/drawing/2010/main" val="0"/>
              </a:ext>
            </a:extLst>
          </a:blip>
          <a:srcRect/>
          <a:stretch>
            <a:fillRect/>
          </a:stretch>
        </p:blipFill>
        <p:spPr bwMode="auto">
          <a:xfrm>
            <a:off x="592681" y="6294264"/>
            <a:ext cx="774065" cy="254635"/>
          </a:xfrm>
          <a:prstGeom prst="rect">
            <a:avLst/>
          </a:prstGeom>
          <a:noFill/>
          <a:ln>
            <a:noFill/>
          </a:ln>
        </p:spPr>
      </p:pic>
      <p:sp>
        <p:nvSpPr>
          <p:cNvPr id="37" name="16 Rectángulo redondeado"/>
          <p:cNvSpPr/>
          <p:nvPr/>
        </p:nvSpPr>
        <p:spPr>
          <a:xfrm>
            <a:off x="3887642" y="5422552"/>
            <a:ext cx="3546237" cy="56007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0" name="3 CuadroTexto"/>
          <p:cNvSpPr txBox="1">
            <a:spLocks noChangeArrowheads="1"/>
          </p:cNvSpPr>
          <p:nvPr/>
        </p:nvSpPr>
        <p:spPr bwMode="auto">
          <a:xfrm>
            <a:off x="3981639" y="5409006"/>
            <a:ext cx="34522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ヒラギノ角ゴ Pro W3" charset="0"/>
                <a:cs typeface="ヒラギノ角ゴ Pro W3" charset="0"/>
              </a:defRPr>
            </a:lvl1pPr>
            <a:lvl2pPr marL="742950" indent="-285750" eaLnBrk="0" hangingPunct="0">
              <a:defRPr>
                <a:solidFill>
                  <a:schemeClr val="tx1"/>
                </a:solidFill>
                <a:latin typeface="Arial" charset="0"/>
                <a:ea typeface="ヒラギノ角ゴ Pro W3" charset="0"/>
                <a:cs typeface="ヒラギノ角ゴ Pro W3" charset="0"/>
              </a:defRPr>
            </a:lvl2pPr>
            <a:lvl3pPr marL="1143000" indent="-228600" eaLnBrk="0" hangingPunct="0">
              <a:defRPr>
                <a:solidFill>
                  <a:schemeClr val="tx1"/>
                </a:solidFill>
                <a:latin typeface="Arial" charset="0"/>
                <a:ea typeface="ヒラギノ角ゴ Pro W3" charset="0"/>
                <a:cs typeface="ヒラギノ角ゴ Pro W3" charset="0"/>
              </a:defRPr>
            </a:lvl3pPr>
            <a:lvl4pPr marL="1600200" indent="-228600" eaLnBrk="0" hangingPunct="0">
              <a:defRPr>
                <a:solidFill>
                  <a:schemeClr val="tx1"/>
                </a:solidFill>
                <a:latin typeface="Arial" charset="0"/>
                <a:ea typeface="ヒラギノ角ゴ Pro W3" charset="0"/>
                <a:cs typeface="ヒラギノ角ゴ Pro W3" charset="0"/>
              </a:defRPr>
            </a:lvl4pPr>
            <a:lvl5pPr marL="2057400" indent="-228600" eaLnBrk="0" hangingPunct="0">
              <a:defRPr>
                <a:solidFill>
                  <a:schemeClr val="tx1"/>
                </a:solidFill>
                <a:latin typeface="Arial" charset="0"/>
                <a:ea typeface="ヒラギノ角ゴ Pro W3" charset="0"/>
                <a:cs typeface="ヒラギノ角ゴ Pro W3" charset="0"/>
              </a:defRPr>
            </a:lvl5pPr>
            <a:lvl6pPr marL="25146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6pPr>
            <a:lvl7pPr marL="29718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7pPr>
            <a:lvl8pPr marL="34290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8pPr>
            <a:lvl9pPr marL="3886200" indent="-228600" eaLnBrk="0" fontAlgn="base" hangingPunct="0">
              <a:spcBef>
                <a:spcPct val="0"/>
              </a:spcBef>
              <a:spcAft>
                <a:spcPct val="0"/>
              </a:spcAft>
              <a:defRPr>
                <a:solidFill>
                  <a:schemeClr val="tx1"/>
                </a:solidFill>
                <a:latin typeface="Arial" charset="0"/>
                <a:ea typeface="ヒラギノ角ゴ Pro W3" charset="0"/>
                <a:cs typeface="ヒラギノ角ゴ Pro W3" charset="0"/>
              </a:defRPr>
            </a:lvl9pPr>
          </a:lstStyle>
          <a:p>
            <a:pPr algn="ctr" eaLnBrk="1" hangingPunct="1"/>
            <a:r>
              <a:rPr lang="es-ES" b="1" dirty="0" smtClean="0">
                <a:solidFill>
                  <a:srgbClr val="C00000"/>
                </a:solidFill>
                <a:latin typeface="Calibri" charset="0"/>
              </a:rPr>
              <a:t>LEAD &amp; MANAGE&amp;MONITOR CRO/CMO  PARTNERS</a:t>
            </a:r>
            <a:endParaRPr lang="es-ES" b="1" dirty="0">
              <a:solidFill>
                <a:srgbClr val="C00000"/>
              </a:solidFill>
              <a:latin typeface="Calibri" charset="0"/>
            </a:endParaRPr>
          </a:p>
        </p:txBody>
      </p:sp>
    </p:spTree>
    <p:extLst>
      <p:ext uri="{BB962C8B-B14F-4D97-AF65-F5344CB8AC3E}">
        <p14:creationId xmlns:p14="http://schemas.microsoft.com/office/powerpoint/2010/main" val="25380148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Strategy</a:t>
            </a:r>
            <a:r>
              <a:rPr lang="ca-ES" dirty="0" smtClean="0"/>
              <a:t> for Biosimilars</a:t>
            </a:r>
            <a:endParaRPr lang="ca-ES" dirty="0"/>
          </a:p>
        </p:txBody>
      </p:sp>
      <p:sp>
        <p:nvSpPr>
          <p:cNvPr id="3" name="2 Marcador de contenido"/>
          <p:cNvSpPr>
            <a:spLocks noGrp="1"/>
          </p:cNvSpPr>
          <p:nvPr>
            <p:ph idx="1"/>
          </p:nvPr>
        </p:nvSpPr>
        <p:spPr/>
        <p:txBody>
          <a:bodyPr/>
          <a:lstStyle/>
          <a:p>
            <a:r>
              <a:rPr lang="ca-ES" sz="2400" dirty="0" err="1" smtClean="0"/>
              <a:t>Strong</a:t>
            </a:r>
            <a:r>
              <a:rPr lang="ca-ES" sz="2400" dirty="0" smtClean="0"/>
              <a:t> </a:t>
            </a:r>
            <a:r>
              <a:rPr lang="ca-ES" sz="2400" dirty="0" err="1" smtClean="0"/>
              <a:t>Analytical</a:t>
            </a:r>
            <a:r>
              <a:rPr lang="ca-ES" sz="2400" dirty="0" smtClean="0"/>
              <a:t> </a:t>
            </a:r>
            <a:r>
              <a:rPr lang="ca-ES" sz="2400" dirty="0" err="1" smtClean="0"/>
              <a:t>development</a:t>
            </a:r>
            <a:r>
              <a:rPr lang="ca-ES" sz="2400" dirty="0" smtClean="0"/>
              <a:t> </a:t>
            </a:r>
            <a:r>
              <a:rPr lang="ca-ES" sz="2400" dirty="0" err="1" smtClean="0"/>
              <a:t>programs</a:t>
            </a:r>
            <a:r>
              <a:rPr lang="ca-ES" sz="2400" dirty="0"/>
              <a:t> </a:t>
            </a:r>
            <a:r>
              <a:rPr lang="ca-ES" sz="2400" dirty="0" smtClean="0"/>
              <a:t>for QTPP</a:t>
            </a:r>
          </a:p>
          <a:p>
            <a:endParaRPr lang="ca-ES" sz="2400" dirty="0" smtClean="0"/>
          </a:p>
          <a:p>
            <a:r>
              <a:rPr lang="ca-ES" sz="2400" dirty="0" err="1" smtClean="0"/>
              <a:t>Integrated</a:t>
            </a:r>
            <a:r>
              <a:rPr lang="ca-ES" sz="2400" dirty="0" smtClean="0"/>
              <a:t> </a:t>
            </a:r>
            <a:r>
              <a:rPr lang="ca-ES" sz="2400" dirty="0" err="1" smtClean="0"/>
              <a:t>Analytical</a:t>
            </a:r>
            <a:r>
              <a:rPr lang="ca-ES" sz="2400" dirty="0" smtClean="0"/>
              <a:t> </a:t>
            </a:r>
            <a:r>
              <a:rPr lang="ca-ES" sz="2400" dirty="0" err="1" smtClean="0"/>
              <a:t>and</a:t>
            </a:r>
            <a:r>
              <a:rPr lang="ca-ES" sz="2400" dirty="0" smtClean="0"/>
              <a:t> </a:t>
            </a:r>
            <a:r>
              <a:rPr lang="ca-ES" sz="2400" dirty="0" err="1" smtClean="0"/>
              <a:t>Process</a:t>
            </a:r>
            <a:r>
              <a:rPr lang="ca-ES" sz="2400" dirty="0" smtClean="0"/>
              <a:t> </a:t>
            </a:r>
            <a:r>
              <a:rPr lang="ca-ES" sz="2400" dirty="0" err="1" smtClean="0"/>
              <a:t>development</a:t>
            </a:r>
            <a:r>
              <a:rPr lang="ca-ES" sz="2400" dirty="0" smtClean="0"/>
              <a:t> </a:t>
            </a:r>
            <a:r>
              <a:rPr lang="ca-ES" sz="2400" dirty="0" err="1" smtClean="0"/>
              <a:t>teams</a:t>
            </a:r>
            <a:endParaRPr lang="ca-ES" sz="2400" dirty="0" smtClean="0"/>
          </a:p>
          <a:p>
            <a:endParaRPr lang="ca-ES" sz="2400" dirty="0" smtClean="0"/>
          </a:p>
          <a:p>
            <a:r>
              <a:rPr lang="ca-ES" sz="2400" dirty="0" err="1" smtClean="0"/>
              <a:t>QbD</a:t>
            </a:r>
            <a:r>
              <a:rPr lang="ca-ES" sz="2400" dirty="0" smtClean="0"/>
              <a:t> </a:t>
            </a:r>
            <a:r>
              <a:rPr lang="ca-ES" sz="2400" dirty="0" err="1" smtClean="0"/>
              <a:t>and</a:t>
            </a:r>
            <a:r>
              <a:rPr lang="ca-ES" sz="2400" dirty="0" smtClean="0"/>
              <a:t> </a:t>
            </a:r>
            <a:r>
              <a:rPr lang="ca-ES" sz="2400" dirty="0" err="1" smtClean="0"/>
              <a:t>High</a:t>
            </a:r>
            <a:r>
              <a:rPr lang="ca-ES" sz="2400" dirty="0" smtClean="0"/>
              <a:t> </a:t>
            </a:r>
            <a:r>
              <a:rPr lang="ca-ES" sz="2400" dirty="0" err="1" smtClean="0"/>
              <a:t>Throughput</a:t>
            </a:r>
            <a:r>
              <a:rPr lang="ca-ES" sz="2400" dirty="0" smtClean="0"/>
              <a:t> </a:t>
            </a:r>
            <a:r>
              <a:rPr lang="ca-ES" sz="2400" dirty="0" err="1" smtClean="0"/>
              <a:t>approach</a:t>
            </a:r>
            <a:r>
              <a:rPr lang="ca-ES" sz="2400" dirty="0"/>
              <a:t> </a:t>
            </a:r>
            <a:r>
              <a:rPr lang="ca-ES" sz="2400" dirty="0" smtClean="0"/>
              <a:t>in </a:t>
            </a:r>
            <a:r>
              <a:rPr lang="ca-ES" sz="2400" dirty="0" err="1" smtClean="0"/>
              <a:t>line</a:t>
            </a:r>
            <a:r>
              <a:rPr lang="ca-ES" sz="2400" dirty="0" smtClean="0"/>
              <a:t> </a:t>
            </a:r>
            <a:r>
              <a:rPr lang="ca-ES" sz="2400" dirty="0" err="1" smtClean="0"/>
              <a:t>with</a:t>
            </a:r>
            <a:r>
              <a:rPr lang="ca-ES" sz="2400" dirty="0" smtClean="0"/>
              <a:t> </a:t>
            </a:r>
            <a:r>
              <a:rPr lang="ca-ES" sz="2400" dirty="0" err="1" smtClean="0"/>
              <a:t>Guidelines</a:t>
            </a:r>
            <a:endParaRPr lang="ca-ES" sz="2400" dirty="0" smtClean="0"/>
          </a:p>
          <a:p>
            <a:endParaRPr lang="ca-ES" sz="2400" dirty="0" smtClean="0"/>
          </a:p>
          <a:p>
            <a:r>
              <a:rPr lang="ca-ES" sz="2400" dirty="0" err="1" smtClean="0"/>
              <a:t>Specific</a:t>
            </a:r>
            <a:r>
              <a:rPr lang="ca-ES" sz="2400" dirty="0"/>
              <a:t> </a:t>
            </a:r>
            <a:r>
              <a:rPr lang="ca-ES" sz="2400" dirty="0" err="1"/>
              <a:t>partners</a:t>
            </a:r>
            <a:r>
              <a:rPr lang="ca-ES" sz="2400" dirty="0"/>
              <a:t> Network for </a:t>
            </a:r>
            <a:r>
              <a:rPr lang="ca-ES" sz="2400" dirty="0" smtClean="0"/>
              <a:t>full </a:t>
            </a:r>
            <a:r>
              <a:rPr lang="ca-ES" sz="2400" dirty="0" err="1" smtClean="0"/>
              <a:t>package</a:t>
            </a:r>
            <a:r>
              <a:rPr lang="ca-ES" sz="2400" dirty="0" smtClean="0"/>
              <a:t> </a:t>
            </a:r>
            <a:r>
              <a:rPr lang="ca-ES" sz="2400" dirty="0" err="1" smtClean="0"/>
              <a:t>Dev</a:t>
            </a:r>
            <a:r>
              <a:rPr lang="ca-ES" sz="2400" dirty="0" smtClean="0"/>
              <a:t> &amp;</a:t>
            </a:r>
            <a:r>
              <a:rPr lang="ca-ES" sz="2400" dirty="0" err="1" smtClean="0"/>
              <a:t>manufacture</a:t>
            </a:r>
            <a:endParaRPr lang="ca-ES" sz="2400" dirty="0" smtClean="0"/>
          </a:p>
          <a:p>
            <a:endParaRPr lang="ca-ES" sz="2400" dirty="0" smtClean="0"/>
          </a:p>
          <a:p>
            <a:r>
              <a:rPr lang="ca-ES" sz="2400" dirty="0" smtClean="0"/>
              <a:t>Clients </a:t>
            </a:r>
            <a:r>
              <a:rPr lang="ca-ES" sz="2400" dirty="0" err="1" smtClean="0"/>
              <a:t>become</a:t>
            </a:r>
            <a:r>
              <a:rPr lang="ca-ES" sz="2400" dirty="0" smtClean="0"/>
              <a:t> </a:t>
            </a:r>
            <a:r>
              <a:rPr lang="ca-ES" sz="2400" dirty="0" err="1" smtClean="0"/>
              <a:t>partners</a:t>
            </a:r>
            <a:r>
              <a:rPr lang="ca-ES" sz="2400" dirty="0" smtClean="0"/>
              <a:t> </a:t>
            </a:r>
            <a:r>
              <a:rPr lang="ca-ES" sz="2400" dirty="0" err="1" smtClean="0"/>
              <a:t>through</a:t>
            </a:r>
            <a:r>
              <a:rPr lang="ca-ES" sz="2400" dirty="0" smtClean="0"/>
              <a:t> Co-</a:t>
            </a:r>
            <a:r>
              <a:rPr lang="ca-ES" sz="2400" dirty="0" err="1" smtClean="0"/>
              <a:t>development</a:t>
            </a:r>
            <a:r>
              <a:rPr lang="ca-ES" sz="2400" dirty="0" smtClean="0"/>
              <a:t> </a:t>
            </a:r>
            <a:r>
              <a:rPr lang="ca-ES" sz="2400" dirty="0" err="1" smtClean="0"/>
              <a:t>programs</a:t>
            </a:r>
            <a:endParaRPr lang="ca-ES" sz="2400" dirty="0" smtClean="0"/>
          </a:p>
          <a:p>
            <a:endParaRPr lang="ca-ES" dirty="0" smtClean="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13</a:t>
            </a:fld>
            <a:endParaRPr lang="es-ES"/>
          </a:p>
        </p:txBody>
      </p:sp>
      <p:sp>
        <p:nvSpPr>
          <p:cNvPr id="6"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301011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8 Rectángulo redondeado"/>
          <p:cNvSpPr/>
          <p:nvPr/>
        </p:nvSpPr>
        <p:spPr>
          <a:xfrm>
            <a:off x="250618" y="2088081"/>
            <a:ext cx="3508239" cy="95148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s-ES" sz="1200" dirty="0">
              <a:solidFill>
                <a:schemeClr val="tx1"/>
              </a:solidFill>
              <a:latin typeface="Calibri" charset="0"/>
              <a:ea typeface="ヒラギノ角ゴ Pro W3" charset="0"/>
              <a:cs typeface="ヒラギノ角ゴ Pro W3" charset="0"/>
            </a:endParaRPr>
          </a:p>
          <a:p>
            <a:pPr algn="ctr"/>
            <a:r>
              <a:rPr lang="es-ES" sz="1200" b="1" dirty="0" smtClean="0">
                <a:solidFill>
                  <a:schemeClr val="tx1"/>
                </a:solidFill>
                <a:latin typeface="Calibri" charset="0"/>
                <a:ea typeface="ヒラギノ角ゴ Pro W3" charset="0"/>
                <a:cs typeface="ヒラギノ角ゴ Pro W3" charset="0"/>
              </a:rPr>
              <a:t>Cell line and </a:t>
            </a:r>
            <a:r>
              <a:rPr lang="es-ES" sz="1200" b="1" dirty="0" err="1" smtClean="0">
                <a:solidFill>
                  <a:schemeClr val="tx1"/>
                </a:solidFill>
                <a:latin typeface="Calibri" charset="0"/>
                <a:ea typeface="ヒラギノ角ゴ Pro W3" charset="0"/>
                <a:cs typeface="ヒラギノ角ゴ Pro W3" charset="0"/>
              </a:rPr>
              <a:t>Platform</a:t>
            </a:r>
            <a:r>
              <a:rPr lang="es-ES" sz="1200" b="1" dirty="0" smtClean="0">
                <a:solidFill>
                  <a:schemeClr val="tx1"/>
                </a:solidFill>
                <a:latin typeface="Calibri" charset="0"/>
                <a:ea typeface="ヒラギノ角ゴ Pro W3" charset="0"/>
                <a:cs typeface="ヒラギノ角ゴ Pro W3" charset="0"/>
              </a:rPr>
              <a:t> </a:t>
            </a:r>
            <a:r>
              <a:rPr lang="es-ES" sz="1200" b="1" dirty="0" err="1" smtClean="0">
                <a:solidFill>
                  <a:schemeClr val="tx1"/>
                </a:solidFill>
                <a:latin typeface="Calibri" charset="0"/>
                <a:ea typeface="ヒラギノ角ゴ Pro W3" charset="0"/>
                <a:cs typeface="ヒラギノ角ゴ Pro W3" charset="0"/>
              </a:rPr>
              <a:t>development</a:t>
            </a:r>
            <a:r>
              <a:rPr lang="es-ES" sz="1200" b="1" dirty="0" smtClean="0">
                <a:solidFill>
                  <a:schemeClr val="tx1"/>
                </a:solidFill>
                <a:latin typeface="Calibri" charset="0"/>
                <a:ea typeface="ヒラギノ角ゴ Pro W3" charset="0"/>
                <a:cs typeface="ヒラギノ角ゴ Pro W3" charset="0"/>
              </a:rPr>
              <a:t>  </a:t>
            </a: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Strain</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development</a:t>
            </a:r>
            <a:r>
              <a:rPr lang="es-ES" sz="1200" dirty="0" smtClean="0">
                <a:solidFill>
                  <a:schemeClr val="tx1"/>
                </a:solidFill>
                <a:latin typeface="Calibri" charset="0"/>
                <a:ea typeface="ヒラギノ角ゴ Pro W3" charset="0"/>
                <a:cs typeface="ヒラギノ角ゴ Pro W3" charset="0"/>
              </a:rPr>
              <a:t> </a:t>
            </a:r>
          </a:p>
          <a:p>
            <a:pPr marL="171450" indent="-171450">
              <a:buFont typeface="Wingdings" pitchFamily="2" charset="2"/>
              <a:buChar char="Ø"/>
            </a:pPr>
            <a:r>
              <a:rPr lang="es-ES" sz="1200" dirty="0" smtClean="0">
                <a:solidFill>
                  <a:schemeClr val="tx1"/>
                </a:solidFill>
                <a:latin typeface="Calibri" charset="0"/>
                <a:ea typeface="ヒラギノ角ゴ Pro W3" charset="0"/>
                <a:cs typeface="ヒラギノ角ゴ Pro W3" charset="0"/>
              </a:rPr>
              <a:t>RCB manufacture</a:t>
            </a: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Platform</a:t>
            </a:r>
            <a:r>
              <a:rPr lang="es-ES" sz="1200" dirty="0" smtClean="0">
                <a:solidFill>
                  <a:schemeClr val="tx1"/>
                </a:solidFill>
                <a:latin typeface="Calibri" charset="0"/>
                <a:ea typeface="ヒラギノ角ゴ Pro W3" charset="0"/>
                <a:cs typeface="ヒラギノ角ゴ Pro W3" charset="0"/>
              </a:rPr>
              <a:t> PD and AD </a:t>
            </a:r>
            <a:endParaRPr lang="es-ES" sz="1200" dirty="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a:solidFill>
                  <a:schemeClr val="tx1"/>
                </a:solidFill>
                <a:latin typeface="Calibri" charset="0"/>
                <a:ea typeface="ヒラギノ角ゴ Pro W3" charset="0"/>
                <a:cs typeface="ヒラギノ角ゴ Pro W3" charset="0"/>
              </a:rPr>
              <a:t>Qualified</a:t>
            </a:r>
            <a:r>
              <a:rPr lang="es-ES" sz="1200" dirty="0">
                <a:solidFill>
                  <a:schemeClr val="tx1"/>
                </a:solidFill>
                <a:latin typeface="Calibri" charset="0"/>
                <a:ea typeface="ヒラギノ角ゴ Pro W3" charset="0"/>
                <a:cs typeface="ヒラギノ角ゴ Pro W3" charset="0"/>
              </a:rPr>
              <a:t> </a:t>
            </a:r>
            <a:r>
              <a:rPr lang="es-ES" sz="1200" dirty="0" err="1">
                <a:solidFill>
                  <a:schemeClr val="tx1"/>
                </a:solidFill>
                <a:latin typeface="Calibri" charset="0"/>
                <a:ea typeface="ヒラギノ角ゴ Pro W3" charset="0"/>
                <a:cs typeface="ヒラギノ角ゴ Pro W3" charset="0"/>
              </a:rPr>
              <a:t>methods</a:t>
            </a:r>
            <a:r>
              <a:rPr lang="es-ES" sz="1200" dirty="0">
                <a:solidFill>
                  <a:schemeClr val="tx1"/>
                </a:solidFill>
                <a:latin typeface="Calibri" charset="0"/>
                <a:ea typeface="ヒラギノ角ゴ Pro W3" charset="0"/>
                <a:cs typeface="ヒラギノ角ゴ Pro W3" charset="0"/>
              </a:rPr>
              <a:t> </a:t>
            </a:r>
            <a:r>
              <a:rPr lang="es-ES" sz="1200" dirty="0" err="1">
                <a:solidFill>
                  <a:schemeClr val="tx1"/>
                </a:solidFill>
                <a:latin typeface="Calibri" charset="0"/>
                <a:ea typeface="ヒラギノ角ゴ Pro W3" charset="0"/>
                <a:cs typeface="ヒラギノ角ゴ Pro W3" charset="0"/>
              </a:rPr>
              <a:t>for</a:t>
            </a:r>
            <a:r>
              <a:rPr lang="es-ES" sz="1200" dirty="0">
                <a:solidFill>
                  <a:schemeClr val="tx1"/>
                </a:solidFill>
                <a:latin typeface="Calibri" charset="0"/>
                <a:ea typeface="ヒラギノ角ゴ Pro W3" charset="0"/>
                <a:cs typeface="ヒラギノ角ゴ Pro W3" charset="0"/>
              </a:rPr>
              <a:t> DS/DP</a:t>
            </a:r>
          </a:p>
          <a:p>
            <a:pPr algn="ctr">
              <a:defRPr/>
            </a:pPr>
            <a:endParaRPr lang="es-ES" dirty="0"/>
          </a:p>
        </p:txBody>
      </p:sp>
      <p:sp>
        <p:nvSpPr>
          <p:cNvPr id="5" name="18 Rectángulo redondeado"/>
          <p:cNvSpPr/>
          <p:nvPr/>
        </p:nvSpPr>
        <p:spPr>
          <a:xfrm>
            <a:off x="250618" y="3457824"/>
            <a:ext cx="3508239" cy="1158142"/>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s-ES" sz="1200" dirty="0">
              <a:solidFill>
                <a:schemeClr val="tx1"/>
              </a:solidFill>
              <a:latin typeface="Calibri" charset="0"/>
              <a:ea typeface="ヒラギノ角ゴ Pro W3" charset="0"/>
              <a:cs typeface="ヒラギノ角ゴ Pro W3" charset="0"/>
            </a:endParaRPr>
          </a:p>
          <a:p>
            <a:pPr algn="ctr"/>
            <a:r>
              <a:rPr lang="es-ES" sz="1200" b="1" dirty="0" err="1">
                <a:solidFill>
                  <a:schemeClr val="tx1"/>
                </a:solidFill>
                <a:latin typeface="Calibri" charset="0"/>
                <a:ea typeface="ヒラギノ角ゴ Pro W3" charset="0"/>
                <a:cs typeface="ヒラギノ角ゴ Pro W3" charset="0"/>
              </a:rPr>
              <a:t>Specific</a:t>
            </a:r>
            <a:r>
              <a:rPr lang="es-ES" sz="1200" b="1" dirty="0">
                <a:solidFill>
                  <a:schemeClr val="tx1"/>
                </a:solidFill>
                <a:latin typeface="Calibri" charset="0"/>
                <a:ea typeface="ヒラギノ角ゴ Pro W3" charset="0"/>
                <a:cs typeface="ヒラギノ角ゴ Pro W3" charset="0"/>
              </a:rPr>
              <a:t> </a:t>
            </a:r>
            <a:r>
              <a:rPr lang="es-ES" sz="1200" b="1" dirty="0" err="1">
                <a:solidFill>
                  <a:schemeClr val="tx1"/>
                </a:solidFill>
                <a:latin typeface="Calibri" charset="0"/>
                <a:ea typeface="ヒラギノ角ゴ Pro W3" charset="0"/>
                <a:cs typeface="ヒラギノ角ゴ Pro W3" charset="0"/>
              </a:rPr>
              <a:t>development</a:t>
            </a:r>
            <a:r>
              <a:rPr lang="es-ES" sz="1200" b="1" dirty="0">
                <a:solidFill>
                  <a:schemeClr val="tx1"/>
                </a:solidFill>
                <a:latin typeface="Calibri" charset="0"/>
                <a:ea typeface="ヒラギノ角ゴ Pro W3" charset="0"/>
                <a:cs typeface="ヒラギノ角ゴ Pro W3" charset="0"/>
              </a:rPr>
              <a:t> </a:t>
            </a:r>
          </a:p>
          <a:p>
            <a:pPr marL="171450" indent="-171450">
              <a:buFont typeface="Wingdings" pitchFamily="2" charset="2"/>
              <a:buChar char="Ø"/>
            </a:pPr>
            <a:r>
              <a:rPr lang="es-ES" sz="1200" dirty="0" err="1">
                <a:solidFill>
                  <a:schemeClr val="tx1"/>
                </a:solidFill>
                <a:latin typeface="Calibri" charset="0"/>
                <a:ea typeface="ヒラギノ角ゴ Pro W3" charset="0"/>
                <a:cs typeface="ヒラギノ角ゴ Pro W3" charset="0"/>
              </a:rPr>
              <a:t>Qualified</a:t>
            </a:r>
            <a:r>
              <a:rPr lang="es-ES" sz="1200" dirty="0">
                <a:solidFill>
                  <a:schemeClr val="tx1"/>
                </a:solidFill>
                <a:latin typeface="Calibri" charset="0"/>
                <a:ea typeface="ヒラギノ角ゴ Pro W3" charset="0"/>
                <a:cs typeface="ヒラギノ角ゴ Pro W3" charset="0"/>
              </a:rPr>
              <a:t> </a:t>
            </a:r>
            <a:r>
              <a:rPr lang="es-ES" sz="1200" dirty="0" err="1">
                <a:solidFill>
                  <a:schemeClr val="tx1"/>
                </a:solidFill>
                <a:latin typeface="Calibri" charset="0"/>
                <a:ea typeface="ヒラギノ角ゴ Pro W3" charset="0"/>
                <a:cs typeface="ヒラギノ角ゴ Pro W3" charset="0"/>
              </a:rPr>
              <a:t>methods</a:t>
            </a:r>
            <a:r>
              <a:rPr lang="es-ES" sz="1200" dirty="0">
                <a:solidFill>
                  <a:schemeClr val="tx1"/>
                </a:solidFill>
                <a:latin typeface="Calibri" charset="0"/>
                <a:ea typeface="ヒラギノ角ゴ Pro W3" charset="0"/>
                <a:cs typeface="ヒラギノ角ゴ Pro W3" charset="0"/>
              </a:rPr>
              <a:t> </a:t>
            </a:r>
            <a:r>
              <a:rPr lang="es-ES" sz="1200" dirty="0" err="1">
                <a:solidFill>
                  <a:schemeClr val="tx1"/>
                </a:solidFill>
                <a:latin typeface="Calibri" charset="0"/>
                <a:ea typeface="ヒラギノ角ゴ Pro W3" charset="0"/>
                <a:cs typeface="ヒラギノ角ゴ Pro W3" charset="0"/>
              </a:rPr>
              <a:t>for</a:t>
            </a:r>
            <a:r>
              <a:rPr lang="es-ES" sz="1200" dirty="0">
                <a:solidFill>
                  <a:schemeClr val="tx1"/>
                </a:solidFill>
                <a:latin typeface="Calibri" charset="0"/>
                <a:ea typeface="ヒラギノ角ゴ Pro W3" charset="0"/>
                <a:cs typeface="ヒラギノ角ゴ Pro W3" charset="0"/>
              </a:rPr>
              <a:t> </a:t>
            </a:r>
            <a:r>
              <a:rPr lang="es-ES" sz="1200" dirty="0" smtClean="0">
                <a:solidFill>
                  <a:schemeClr val="tx1"/>
                </a:solidFill>
                <a:latin typeface="Calibri" charset="0"/>
                <a:ea typeface="ヒラギノ角ゴ Pro W3" charset="0"/>
                <a:cs typeface="ヒラギノ角ゴ Pro W3" charset="0"/>
              </a:rPr>
              <a:t>IPC/DS/DP</a:t>
            </a: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Lab</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scale</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batches</a:t>
            </a:r>
            <a:r>
              <a:rPr lang="es-ES" sz="1200" dirty="0" smtClean="0">
                <a:solidFill>
                  <a:schemeClr val="tx1"/>
                </a:solidFill>
                <a:latin typeface="Calibri" charset="0"/>
                <a:ea typeface="ヒラギノ角ゴ Pro W3" charset="0"/>
                <a:cs typeface="ヒラギノ角ゴ Pro W3" charset="0"/>
              </a:rPr>
              <a:t> </a:t>
            </a:r>
            <a:r>
              <a:rPr lang="es-ES" sz="1200" dirty="0" err="1">
                <a:solidFill>
                  <a:schemeClr val="tx1"/>
                </a:solidFill>
                <a:latin typeface="Calibri" charset="0"/>
                <a:ea typeface="ヒラギノ角ゴ Pro W3" charset="0"/>
                <a:cs typeface="ヒラギノ角ゴ Pro W3" charset="0"/>
              </a:rPr>
              <a:t>for</a:t>
            </a:r>
            <a:r>
              <a:rPr lang="es-ES" sz="1200" dirty="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Reproducibility</a:t>
            </a:r>
            <a:endParaRPr lang="es-ES" sz="1200" dirty="0" smtClean="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Preliminary</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Biosimilarity</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assessment</a:t>
            </a:r>
            <a:endParaRPr lang="es-ES" sz="1200" dirty="0" smtClean="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Preliminary</a:t>
            </a:r>
            <a:r>
              <a:rPr lang="es-ES" sz="1200" dirty="0" smtClean="0">
                <a:solidFill>
                  <a:schemeClr val="tx1"/>
                </a:solidFill>
                <a:latin typeface="Calibri" charset="0"/>
                <a:ea typeface="ヒラギノ角ゴ Pro W3" charset="0"/>
                <a:cs typeface="ヒラギノ角ゴ Pro W3" charset="0"/>
              </a:rPr>
              <a:t> </a:t>
            </a:r>
            <a:r>
              <a:rPr lang="es-ES" sz="1200" dirty="0">
                <a:solidFill>
                  <a:schemeClr val="tx1"/>
                </a:solidFill>
                <a:latin typeface="Calibri" charset="0"/>
                <a:ea typeface="ヒラギノ角ゴ Pro W3" charset="0"/>
                <a:cs typeface="ヒラギノ角ゴ Pro W3" charset="0"/>
              </a:rPr>
              <a:t>	Reference </a:t>
            </a:r>
            <a:r>
              <a:rPr lang="es-ES" sz="1200" dirty="0" smtClean="0">
                <a:solidFill>
                  <a:schemeClr val="tx1"/>
                </a:solidFill>
                <a:latin typeface="Calibri" charset="0"/>
                <a:ea typeface="ヒラギノ角ゴ Pro W3" charset="0"/>
                <a:cs typeface="ヒラギノ角ゴ Pro W3" charset="0"/>
              </a:rPr>
              <a:t>standard</a:t>
            </a: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Preliminary</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Stability</a:t>
            </a:r>
            <a:r>
              <a:rPr lang="es-ES" sz="1200" dirty="0" smtClean="0">
                <a:solidFill>
                  <a:schemeClr val="tx1"/>
                </a:solidFill>
                <a:latin typeface="Calibri" charset="0"/>
                <a:ea typeface="ヒラギノ角ゴ Pro W3" charset="0"/>
                <a:cs typeface="ヒラギノ角ゴ Pro W3" charset="0"/>
              </a:rPr>
              <a:t> studies</a:t>
            </a:r>
            <a:endParaRPr lang="es-ES" sz="1200" dirty="0">
              <a:solidFill>
                <a:schemeClr val="tx1"/>
              </a:solidFill>
              <a:latin typeface="Calibri" charset="0"/>
              <a:ea typeface="ヒラギノ角ゴ Pro W3" charset="0"/>
              <a:cs typeface="ヒラギノ角ゴ Pro W3" charset="0"/>
            </a:endParaRPr>
          </a:p>
          <a:p>
            <a:pPr algn="ctr">
              <a:defRPr/>
            </a:pPr>
            <a:endParaRPr lang="es-ES" dirty="0"/>
          </a:p>
        </p:txBody>
      </p:sp>
      <p:sp>
        <p:nvSpPr>
          <p:cNvPr id="6" name="18 Rectángulo redondeado"/>
          <p:cNvSpPr/>
          <p:nvPr/>
        </p:nvSpPr>
        <p:spPr>
          <a:xfrm>
            <a:off x="250618" y="4883710"/>
            <a:ext cx="3508239" cy="1386460"/>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s-ES" sz="1200" b="1" dirty="0" err="1" smtClean="0">
                <a:solidFill>
                  <a:schemeClr val="tx1"/>
                </a:solidFill>
                <a:latin typeface="Calibri" charset="0"/>
                <a:ea typeface="ヒラギノ角ゴ Pro W3" charset="0"/>
                <a:cs typeface="ヒラギノ角ゴ Pro W3" charset="0"/>
              </a:rPr>
              <a:t>Process</a:t>
            </a:r>
            <a:r>
              <a:rPr lang="es-ES" sz="1200" b="1" dirty="0" smtClean="0">
                <a:solidFill>
                  <a:schemeClr val="tx1"/>
                </a:solidFill>
                <a:latin typeface="Calibri" charset="0"/>
                <a:ea typeface="ヒラギノ角ゴ Pro W3" charset="0"/>
                <a:cs typeface="ヒラギノ角ゴ Pro W3" charset="0"/>
              </a:rPr>
              <a:t> </a:t>
            </a:r>
            <a:r>
              <a:rPr lang="es-ES" sz="1200" b="1" dirty="0" err="1" smtClean="0">
                <a:solidFill>
                  <a:schemeClr val="tx1"/>
                </a:solidFill>
                <a:latin typeface="Calibri" charset="0"/>
                <a:ea typeface="ヒラギノ角ゴ Pro W3" charset="0"/>
                <a:cs typeface="ヒラギノ角ゴ Pro W3" charset="0"/>
              </a:rPr>
              <a:t>Characterization</a:t>
            </a:r>
            <a:r>
              <a:rPr lang="es-ES" sz="1200" b="1" dirty="0" smtClean="0">
                <a:solidFill>
                  <a:schemeClr val="tx1"/>
                </a:solidFill>
                <a:latin typeface="Calibri" charset="0"/>
                <a:ea typeface="ヒラギノ角ゴ Pro W3" charset="0"/>
                <a:cs typeface="ヒラギノ角ゴ Pro W3" charset="0"/>
              </a:rPr>
              <a:t>  </a:t>
            </a:r>
            <a:endParaRPr lang="es-ES" sz="1200" b="1" dirty="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Process</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Design</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space</a:t>
            </a:r>
            <a:endParaRPr lang="es-ES" sz="1200" dirty="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Reproducibility</a:t>
            </a:r>
            <a:r>
              <a:rPr lang="es-ES" sz="1200" dirty="0" smtClean="0">
                <a:solidFill>
                  <a:schemeClr val="tx1"/>
                </a:solidFill>
                <a:latin typeface="Calibri" charset="0"/>
                <a:ea typeface="ヒラギノ角ゴ Pro W3" charset="0"/>
                <a:cs typeface="ヒラギノ角ゴ Pro W3" charset="0"/>
              </a:rPr>
              <a:t>/</a:t>
            </a:r>
            <a:r>
              <a:rPr lang="es-ES" sz="1200" dirty="0" err="1" smtClean="0">
                <a:solidFill>
                  <a:schemeClr val="tx1"/>
                </a:solidFill>
                <a:latin typeface="Calibri" charset="0"/>
                <a:ea typeface="ヒラギノ角ゴ Pro W3" charset="0"/>
                <a:cs typeface="ヒラギノ角ゴ Pro W3" charset="0"/>
              </a:rPr>
              <a:t>Repeatability</a:t>
            </a:r>
            <a:r>
              <a:rPr lang="es-ES" sz="1200" dirty="0" smtClean="0">
                <a:solidFill>
                  <a:schemeClr val="tx1"/>
                </a:solidFill>
                <a:latin typeface="Calibri" charset="0"/>
                <a:ea typeface="ヒラギノ角ゴ Pro W3" charset="0"/>
                <a:cs typeface="ヒラギノ角ゴ Pro W3" charset="0"/>
              </a:rPr>
              <a:t>/</a:t>
            </a:r>
            <a:r>
              <a:rPr lang="es-ES" sz="1200" dirty="0" err="1" smtClean="0">
                <a:solidFill>
                  <a:schemeClr val="tx1"/>
                </a:solidFill>
                <a:latin typeface="Calibri" charset="0"/>
                <a:ea typeface="ヒラギノ角ゴ Pro W3" charset="0"/>
                <a:cs typeface="ヒラギノ角ゴ Pro W3" charset="0"/>
              </a:rPr>
              <a:t>Robustness</a:t>
            </a:r>
            <a:endParaRPr lang="es-ES" sz="1200" dirty="0" smtClean="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Stability</a:t>
            </a:r>
            <a:r>
              <a:rPr lang="es-ES" sz="1200" dirty="0" smtClean="0">
                <a:solidFill>
                  <a:schemeClr val="tx1"/>
                </a:solidFill>
                <a:latin typeface="Calibri" charset="0"/>
                <a:ea typeface="ヒラギノ角ゴ Pro W3" charset="0"/>
                <a:cs typeface="ヒラギノ角ゴ Pro W3" charset="0"/>
              </a:rPr>
              <a:t> and </a:t>
            </a:r>
            <a:r>
              <a:rPr lang="es-ES" sz="1200" dirty="0" err="1" smtClean="0">
                <a:solidFill>
                  <a:schemeClr val="tx1"/>
                </a:solidFill>
                <a:latin typeface="Calibri" charset="0"/>
                <a:ea typeface="ヒラギノ角ゴ Pro W3" charset="0"/>
                <a:cs typeface="ヒラギノ角ゴ Pro W3" charset="0"/>
              </a:rPr>
              <a:t>Hold</a:t>
            </a:r>
            <a:r>
              <a:rPr lang="es-ES" sz="1200" dirty="0" smtClean="0">
                <a:solidFill>
                  <a:schemeClr val="tx1"/>
                </a:solidFill>
                <a:latin typeface="Calibri" charset="0"/>
                <a:ea typeface="ヒラギノ角ゴ Pro W3" charset="0"/>
                <a:cs typeface="ヒラギノ角ゴ Pro W3" charset="0"/>
              </a:rPr>
              <a:t> times</a:t>
            </a:r>
            <a:endParaRPr lang="es-ES" sz="1200" dirty="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a:solidFill>
                  <a:schemeClr val="tx1"/>
                </a:solidFill>
                <a:latin typeface="Calibri" charset="0"/>
                <a:ea typeface="ヒラギノ角ゴ Pro W3" charset="0"/>
                <a:cs typeface="ヒラギノ角ゴ Pro W3" charset="0"/>
              </a:rPr>
              <a:t>Global </a:t>
            </a:r>
            <a:r>
              <a:rPr lang="es-ES" sz="1200" dirty="0" err="1" smtClean="0">
                <a:solidFill>
                  <a:schemeClr val="tx1"/>
                </a:solidFill>
                <a:latin typeface="Calibri" charset="0"/>
                <a:ea typeface="ヒラギノ角ゴ Pro W3" charset="0"/>
                <a:cs typeface="ヒラギノ角ゴ Pro W3" charset="0"/>
              </a:rPr>
              <a:t>characterisation</a:t>
            </a:r>
            <a:endParaRPr lang="es-ES" sz="1200" dirty="0" smtClean="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smtClean="0">
                <a:solidFill>
                  <a:schemeClr val="tx1"/>
                </a:solidFill>
                <a:latin typeface="Calibri" charset="0"/>
                <a:ea typeface="ヒラギノ角ゴ Pro W3" charset="0"/>
                <a:cs typeface="ヒラギノ角ゴ Pro W3" charset="0"/>
              </a:rPr>
              <a:t>Re-</a:t>
            </a:r>
            <a:r>
              <a:rPr lang="es-ES" sz="1200" dirty="0" err="1" smtClean="0">
                <a:solidFill>
                  <a:schemeClr val="tx1"/>
                </a:solidFill>
                <a:latin typeface="Calibri" charset="0"/>
                <a:ea typeface="ヒラギノ角ゴ Pro W3" charset="0"/>
                <a:cs typeface="ヒラギノ角ゴ Pro W3" charset="0"/>
              </a:rPr>
              <a:t>development</a:t>
            </a:r>
            <a:r>
              <a:rPr lang="es-ES" sz="1200" dirty="0" smtClean="0">
                <a:solidFill>
                  <a:schemeClr val="tx1"/>
                </a:solidFill>
                <a:latin typeface="Calibri" charset="0"/>
                <a:ea typeface="ヒラギノ角ゴ Pro W3" charset="0"/>
                <a:cs typeface="ヒラギノ角ゴ Pro W3" charset="0"/>
              </a:rPr>
              <a:t> of </a:t>
            </a:r>
            <a:r>
              <a:rPr lang="es-ES" sz="1200" dirty="0" err="1" smtClean="0">
                <a:solidFill>
                  <a:schemeClr val="tx1"/>
                </a:solidFill>
                <a:latin typeface="Calibri" charset="0"/>
                <a:ea typeface="ヒラギノ角ゴ Pro W3" charset="0"/>
                <a:cs typeface="ヒラギノ角ゴ Pro W3" charset="0"/>
              </a:rPr>
              <a:t>specific</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analytical</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methods</a:t>
            </a:r>
            <a:endParaRPr lang="es-ES" sz="1200" dirty="0">
              <a:solidFill>
                <a:schemeClr val="tx1"/>
              </a:solidFill>
              <a:latin typeface="Calibri" charset="0"/>
              <a:ea typeface="ヒラギノ角ゴ Pro W3" charset="0"/>
              <a:cs typeface="ヒラギノ角ゴ Pro W3" charset="0"/>
            </a:endParaRPr>
          </a:p>
          <a:p>
            <a:pPr algn="ctr">
              <a:defRPr/>
            </a:pPr>
            <a:endParaRPr lang="es-ES" dirty="0"/>
          </a:p>
        </p:txBody>
      </p:sp>
      <p:sp>
        <p:nvSpPr>
          <p:cNvPr id="8" name="18 Rectángulo redondeado"/>
          <p:cNvSpPr/>
          <p:nvPr/>
        </p:nvSpPr>
        <p:spPr>
          <a:xfrm>
            <a:off x="4393241" y="3646506"/>
            <a:ext cx="4083102" cy="64633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13" name="20 Flecha abajo"/>
          <p:cNvSpPr/>
          <p:nvPr/>
        </p:nvSpPr>
        <p:spPr>
          <a:xfrm>
            <a:off x="1641730" y="3082235"/>
            <a:ext cx="189403" cy="21287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14" name="20 Flecha abajo"/>
          <p:cNvSpPr/>
          <p:nvPr/>
        </p:nvSpPr>
        <p:spPr>
          <a:xfrm>
            <a:off x="1646354" y="4663573"/>
            <a:ext cx="189403" cy="21287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7" name="6 Marcador de número de diapositiva"/>
          <p:cNvSpPr>
            <a:spLocks noGrp="1"/>
          </p:cNvSpPr>
          <p:nvPr>
            <p:ph type="sldNum" sz="quarter" idx="12"/>
          </p:nvPr>
        </p:nvSpPr>
        <p:spPr>
          <a:xfrm>
            <a:off x="6165260" y="6356350"/>
            <a:ext cx="2133600" cy="365125"/>
          </a:xfrm>
        </p:spPr>
        <p:txBody>
          <a:bodyPr/>
          <a:lstStyle/>
          <a:p>
            <a:fld id="{DACDB6CD-1B9C-8844-9BB1-C82D06469753}" type="slidenum">
              <a:rPr lang="es-ES" smtClean="0"/>
              <a:pPr/>
              <a:t>14</a:t>
            </a:fld>
            <a:endParaRPr lang="es-ES"/>
          </a:p>
        </p:txBody>
      </p:sp>
      <p:sp>
        <p:nvSpPr>
          <p:cNvPr id="15" name="3 Marcador de pie de página"/>
          <p:cNvSpPr>
            <a:spLocks noGrp="1"/>
          </p:cNvSpPr>
          <p:nvPr>
            <p:ph type="ftr" sz="quarter" idx="11"/>
          </p:nvPr>
        </p:nvSpPr>
        <p:spPr>
          <a:xfrm>
            <a:off x="324579" y="6304289"/>
            <a:ext cx="6887689"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6" name="15 Imagen"/>
          <p:cNvPicPr/>
          <p:nvPr/>
        </p:nvPicPr>
        <p:blipFill>
          <a:blip r:embed="rId3">
            <a:extLst>
              <a:ext uri="{28A0092B-C50C-407E-A947-70E740481C1C}">
                <a14:useLocalDpi xmlns:a14="http://schemas.microsoft.com/office/drawing/2010/main" val="0"/>
              </a:ext>
            </a:extLst>
          </a:blip>
          <a:srcRect/>
          <a:stretch>
            <a:fillRect/>
          </a:stretch>
        </p:blipFill>
        <p:spPr bwMode="auto">
          <a:xfrm>
            <a:off x="69385" y="6466840"/>
            <a:ext cx="774065" cy="254635"/>
          </a:xfrm>
          <a:prstGeom prst="rect">
            <a:avLst/>
          </a:prstGeom>
          <a:noFill/>
          <a:ln>
            <a:noFill/>
          </a:ln>
        </p:spPr>
      </p:pic>
      <p:sp>
        <p:nvSpPr>
          <p:cNvPr id="17" name="16 Rectángulo"/>
          <p:cNvSpPr/>
          <p:nvPr/>
        </p:nvSpPr>
        <p:spPr>
          <a:xfrm>
            <a:off x="4393241" y="3646506"/>
            <a:ext cx="3905619" cy="646331"/>
          </a:xfrm>
          <a:prstGeom prst="rect">
            <a:avLst/>
          </a:prstGeom>
        </p:spPr>
        <p:txBody>
          <a:bodyPr wrap="square">
            <a:spAutoFit/>
          </a:bodyPr>
          <a:lstStyle/>
          <a:p>
            <a:pPr algn="ctr"/>
            <a:r>
              <a:rPr lang="es-ES" sz="1200" b="1" dirty="0" err="1" smtClean="0">
                <a:latin typeface="Calibri" charset="0"/>
                <a:ea typeface="ヒラギノ角ゴ Pro W3" charset="0"/>
                <a:cs typeface="ヒラギノ角ゴ Pro W3" charset="0"/>
              </a:rPr>
              <a:t>Phase</a:t>
            </a:r>
            <a:r>
              <a:rPr lang="es-ES" sz="1200" b="1" dirty="0" smtClean="0">
                <a:latin typeface="Calibri" charset="0"/>
                <a:ea typeface="ヒラギノ角ゴ Pro W3" charset="0"/>
                <a:cs typeface="ヒラギノ角ゴ Pro W3" charset="0"/>
              </a:rPr>
              <a:t> I  GMP </a:t>
            </a:r>
            <a:r>
              <a:rPr lang="es-ES" sz="1200" b="1" dirty="0" err="1" smtClean="0">
                <a:latin typeface="Calibri" charset="0"/>
                <a:ea typeface="ヒラギノ角ゴ Pro W3" charset="0"/>
                <a:cs typeface="ヒラギノ角ゴ Pro W3" charset="0"/>
              </a:rPr>
              <a:t>Batch</a:t>
            </a:r>
            <a:endParaRPr lang="es-ES" sz="1200" dirty="0" smtClean="0">
              <a:latin typeface="Calibri" charset="0"/>
              <a:ea typeface="ヒラギノ角ゴ Pro W3" charset="0"/>
              <a:cs typeface="ヒラギノ角ゴ Pro W3" charset="0"/>
            </a:endParaRPr>
          </a:p>
          <a:p>
            <a:pPr marL="171450" indent="-171450">
              <a:buFont typeface="Wingdings" pitchFamily="2" charset="2"/>
              <a:buChar char="Ø"/>
            </a:pPr>
            <a:r>
              <a:rPr lang="es-ES" sz="1200" dirty="0" smtClean="0">
                <a:latin typeface="Calibri" charset="0"/>
                <a:ea typeface="ヒラギノ角ゴ Pro W3" charset="0"/>
                <a:cs typeface="ヒラギノ角ゴ Pro W3" charset="0"/>
              </a:rPr>
              <a:t>TT of </a:t>
            </a:r>
            <a:r>
              <a:rPr lang="es-ES" sz="1200" dirty="0" err="1" smtClean="0">
                <a:latin typeface="Calibri" charset="0"/>
                <a:ea typeface="ヒラギノ角ゴ Pro W3" charset="0"/>
                <a:cs typeface="ヒラギノ角ゴ Pro W3" charset="0"/>
              </a:rPr>
              <a:t>Process</a:t>
            </a:r>
            <a:r>
              <a:rPr lang="es-ES" sz="1200" dirty="0" smtClean="0">
                <a:latin typeface="Calibri" charset="0"/>
                <a:ea typeface="ヒラギノ角ゴ Pro W3" charset="0"/>
                <a:cs typeface="ヒラギノ角ゴ Pro W3" charset="0"/>
              </a:rPr>
              <a:t> </a:t>
            </a:r>
            <a:r>
              <a:rPr lang="es-ES" sz="1200" dirty="0">
                <a:latin typeface="Calibri" charset="0"/>
                <a:ea typeface="ヒラギノ角ゴ Pro W3" charset="0"/>
                <a:cs typeface="ヒラギノ角ゴ Pro W3" charset="0"/>
              </a:rPr>
              <a:t> </a:t>
            </a:r>
            <a:r>
              <a:rPr lang="es-ES" sz="1200" dirty="0" err="1" smtClean="0">
                <a:latin typeface="Calibri" charset="0"/>
                <a:ea typeface="ヒラギノ角ゴ Pro W3" charset="0"/>
                <a:cs typeface="ヒラギノ角ゴ Pro W3" charset="0"/>
              </a:rPr>
              <a:t>for</a:t>
            </a:r>
            <a:r>
              <a:rPr lang="es-ES" sz="1200" dirty="0" smtClean="0">
                <a:latin typeface="Calibri" charset="0"/>
                <a:ea typeface="ヒラギノ角ゴ Pro W3" charset="0"/>
                <a:cs typeface="ヒラギノ角ゴ Pro W3" charset="0"/>
              </a:rPr>
              <a:t> GMP manufacture and control </a:t>
            </a:r>
          </a:p>
          <a:p>
            <a:pPr marL="171450" indent="-171450">
              <a:buFont typeface="Wingdings" pitchFamily="2" charset="2"/>
              <a:buChar char="Ø"/>
            </a:pPr>
            <a:r>
              <a:rPr lang="es-ES" sz="1200" dirty="0" smtClean="0">
                <a:latin typeface="Calibri" charset="0"/>
                <a:ea typeface="ヒラギノ角ゴ Pro W3" charset="0"/>
                <a:cs typeface="ヒラギノ角ゴ Pro W3" charset="0"/>
              </a:rPr>
              <a:t>TT of Control </a:t>
            </a:r>
            <a:r>
              <a:rPr lang="es-ES" sz="1200" dirty="0" err="1" smtClean="0">
                <a:latin typeface="Calibri" charset="0"/>
                <a:ea typeface="ヒラギノ角ゴ Pro W3" charset="0"/>
                <a:cs typeface="ヒラギノ角ゴ Pro W3" charset="0"/>
              </a:rPr>
              <a:t>strategy</a:t>
            </a:r>
            <a:r>
              <a:rPr lang="es-ES" sz="1200" dirty="0" smtClean="0">
                <a:latin typeface="Calibri" charset="0"/>
                <a:ea typeface="ヒラギノ角ゴ Pro W3" charset="0"/>
                <a:cs typeface="ヒラギノ角ゴ Pro W3" charset="0"/>
              </a:rPr>
              <a:t>  </a:t>
            </a:r>
            <a:r>
              <a:rPr lang="es-ES" sz="1200" dirty="0" err="1" smtClean="0">
                <a:latin typeface="Calibri" charset="0"/>
                <a:ea typeface="ヒラギノ角ゴ Pro W3" charset="0"/>
                <a:cs typeface="ヒラギノ角ゴ Pro W3" charset="0"/>
              </a:rPr>
              <a:t>for</a:t>
            </a:r>
            <a:r>
              <a:rPr lang="es-ES" sz="1200" dirty="0" smtClean="0">
                <a:latin typeface="Calibri" charset="0"/>
                <a:ea typeface="ヒラギノ角ゴ Pro W3" charset="0"/>
                <a:cs typeface="ヒラギノ角ゴ Pro W3" charset="0"/>
              </a:rPr>
              <a:t> IPC, </a:t>
            </a:r>
            <a:r>
              <a:rPr lang="es-ES" sz="1200" dirty="0" err="1" smtClean="0">
                <a:latin typeface="Calibri" charset="0"/>
                <a:ea typeface="ヒラギノ角ゴ Pro W3" charset="0"/>
                <a:cs typeface="ヒラギノ角ゴ Pro W3" charset="0"/>
              </a:rPr>
              <a:t>method</a:t>
            </a:r>
            <a:r>
              <a:rPr lang="es-ES" sz="1200" dirty="0" smtClean="0">
                <a:latin typeface="Calibri" charset="0"/>
                <a:ea typeface="ヒラギノ角ゴ Pro W3" charset="0"/>
                <a:cs typeface="ヒラギノ角ゴ Pro W3" charset="0"/>
              </a:rPr>
              <a:t> </a:t>
            </a:r>
            <a:r>
              <a:rPr lang="es-ES" sz="1200" dirty="0" err="1" smtClean="0">
                <a:latin typeface="Calibri" charset="0"/>
                <a:ea typeface="ヒラギノ角ゴ Pro W3" charset="0"/>
                <a:cs typeface="ヒラギノ角ゴ Pro W3" charset="0"/>
              </a:rPr>
              <a:t>validation</a:t>
            </a:r>
            <a:r>
              <a:rPr lang="es-ES" sz="1200" dirty="0" smtClean="0">
                <a:latin typeface="Calibri" charset="0"/>
                <a:ea typeface="ヒラギノ角ゴ Pro W3" charset="0"/>
                <a:cs typeface="ヒラギノ角ゴ Pro W3" charset="0"/>
              </a:rPr>
              <a:t>  and QC</a:t>
            </a:r>
            <a:endParaRPr lang="es-ES" sz="1200" dirty="0">
              <a:latin typeface="Calibri" charset="0"/>
              <a:ea typeface="ヒラギノ角ゴ Pro W3" charset="0"/>
              <a:cs typeface="ヒラギノ角ゴ Pro W3" charset="0"/>
            </a:endParaRPr>
          </a:p>
        </p:txBody>
      </p:sp>
      <p:sp>
        <p:nvSpPr>
          <p:cNvPr id="18" name="18 Rectángulo redondeado"/>
          <p:cNvSpPr/>
          <p:nvPr/>
        </p:nvSpPr>
        <p:spPr>
          <a:xfrm>
            <a:off x="4434800" y="5032027"/>
            <a:ext cx="4034289" cy="101890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19" name="18 Rectángulo"/>
          <p:cNvSpPr/>
          <p:nvPr/>
        </p:nvSpPr>
        <p:spPr>
          <a:xfrm>
            <a:off x="4434801" y="5173242"/>
            <a:ext cx="4034288" cy="830997"/>
          </a:xfrm>
          <a:prstGeom prst="rect">
            <a:avLst/>
          </a:prstGeom>
        </p:spPr>
        <p:txBody>
          <a:bodyPr wrap="square">
            <a:spAutoFit/>
          </a:bodyPr>
          <a:lstStyle/>
          <a:p>
            <a:pPr algn="ctr"/>
            <a:r>
              <a:rPr lang="es-ES" sz="1200" b="1" dirty="0" err="1" smtClean="0">
                <a:latin typeface="Calibri" charset="0"/>
                <a:ea typeface="ヒラギノ角ゴ Pro W3" charset="0"/>
                <a:cs typeface="ヒラギノ角ゴ Pro W3" charset="0"/>
              </a:rPr>
              <a:t>Phase</a:t>
            </a:r>
            <a:r>
              <a:rPr lang="es-ES" sz="1200" b="1" dirty="0" smtClean="0">
                <a:latin typeface="Calibri" charset="0"/>
                <a:ea typeface="ヒラギノ角ゴ Pro W3" charset="0"/>
                <a:cs typeface="ヒラギノ角ゴ Pro W3" charset="0"/>
              </a:rPr>
              <a:t> III GMP </a:t>
            </a:r>
            <a:r>
              <a:rPr lang="es-ES" sz="1200" b="1" dirty="0" err="1" smtClean="0">
                <a:latin typeface="Calibri" charset="0"/>
                <a:ea typeface="ヒラギノ角ゴ Pro W3" charset="0"/>
                <a:cs typeface="ヒラギノ角ゴ Pro W3" charset="0"/>
              </a:rPr>
              <a:t>Batch</a:t>
            </a:r>
            <a:endParaRPr lang="es-ES" sz="1200" b="1" dirty="0" smtClean="0">
              <a:latin typeface="Calibri" charset="0"/>
              <a:ea typeface="ヒラギノ角ゴ Pro W3" charset="0"/>
              <a:cs typeface="ヒラギノ角ゴ Pro W3" charset="0"/>
            </a:endParaRPr>
          </a:p>
          <a:p>
            <a:pPr marL="171450" indent="-171450">
              <a:buFont typeface="Wingdings" pitchFamily="2" charset="2"/>
              <a:buChar char="Ø"/>
            </a:pPr>
            <a:r>
              <a:rPr lang="es-ES" sz="1200" dirty="0" smtClean="0">
                <a:latin typeface="Calibri" charset="0"/>
                <a:ea typeface="ヒラギノ角ゴ Pro W3" charset="0"/>
                <a:cs typeface="ヒラギノ角ゴ Pro W3" charset="0"/>
              </a:rPr>
              <a:t>TT </a:t>
            </a:r>
            <a:r>
              <a:rPr lang="es-ES" sz="1200" dirty="0" err="1" smtClean="0">
                <a:latin typeface="Calibri" charset="0"/>
                <a:ea typeface="ヒラギノ角ゴ Pro W3" charset="0"/>
                <a:cs typeface="ヒラギノ角ゴ Pro W3" charset="0"/>
              </a:rPr>
              <a:t>forProcess</a:t>
            </a:r>
            <a:r>
              <a:rPr lang="es-ES" sz="1200" dirty="0" smtClean="0">
                <a:latin typeface="Calibri" charset="0"/>
                <a:ea typeface="ヒラギノ角ゴ Pro W3" charset="0"/>
                <a:cs typeface="ヒラギノ角ゴ Pro W3" charset="0"/>
              </a:rPr>
              <a:t>  </a:t>
            </a:r>
            <a:r>
              <a:rPr lang="es-ES" sz="1200" dirty="0" err="1" smtClean="0">
                <a:latin typeface="Calibri" charset="0"/>
                <a:ea typeface="ヒラギノ角ゴ Pro W3" charset="0"/>
                <a:cs typeface="ヒラギノ角ゴ Pro W3" charset="0"/>
              </a:rPr>
              <a:t>Validation</a:t>
            </a:r>
            <a:r>
              <a:rPr lang="es-ES" sz="1200" dirty="0" smtClean="0">
                <a:latin typeface="Calibri" charset="0"/>
                <a:ea typeface="ヒラギノ角ゴ Pro W3" charset="0"/>
                <a:cs typeface="ヒラギノ角ゴ Pro W3" charset="0"/>
              </a:rPr>
              <a:t> and GMP manufacture </a:t>
            </a:r>
          </a:p>
          <a:p>
            <a:pPr marL="171450" indent="-171450">
              <a:buFont typeface="Wingdings" pitchFamily="2" charset="2"/>
              <a:buChar char="Ø"/>
            </a:pPr>
            <a:r>
              <a:rPr lang="es-ES" sz="1200" dirty="0" smtClean="0">
                <a:latin typeface="Calibri" charset="0"/>
                <a:ea typeface="ヒラギノ角ゴ Pro W3" charset="0"/>
                <a:cs typeface="ヒラギノ角ゴ Pro W3" charset="0"/>
              </a:rPr>
              <a:t>TT of </a:t>
            </a:r>
            <a:r>
              <a:rPr lang="es-ES" sz="1200" dirty="0" err="1" smtClean="0">
                <a:latin typeface="Calibri" charset="0"/>
                <a:ea typeface="ヒラギノ角ゴ Pro W3" charset="0"/>
                <a:cs typeface="ヒラギノ角ゴ Pro W3" charset="0"/>
              </a:rPr>
              <a:t>adjusted</a:t>
            </a:r>
            <a:r>
              <a:rPr lang="es-ES" sz="1200" dirty="0" smtClean="0">
                <a:latin typeface="Calibri" charset="0"/>
                <a:ea typeface="ヒラギノ角ゴ Pro W3" charset="0"/>
                <a:cs typeface="ヒラギノ角ゴ Pro W3" charset="0"/>
              </a:rPr>
              <a:t> </a:t>
            </a:r>
            <a:r>
              <a:rPr lang="es-ES" sz="1200" dirty="0" err="1" smtClean="0">
                <a:latin typeface="Calibri" charset="0"/>
                <a:ea typeface="ヒラギノ角ゴ Pro W3" charset="0"/>
                <a:cs typeface="ヒラギノ角ゴ Pro W3" charset="0"/>
              </a:rPr>
              <a:t>methods</a:t>
            </a:r>
            <a:r>
              <a:rPr lang="es-ES" sz="1200" dirty="0" smtClean="0">
                <a:latin typeface="Calibri" charset="0"/>
                <a:ea typeface="ヒラギノ角ゴ Pro W3" charset="0"/>
                <a:cs typeface="ヒラギノ角ゴ Pro W3" charset="0"/>
              </a:rPr>
              <a:t> , re-</a:t>
            </a:r>
            <a:r>
              <a:rPr lang="es-ES" sz="1200" dirty="0" err="1" smtClean="0">
                <a:latin typeface="Calibri" charset="0"/>
                <a:ea typeface="ヒラギノ角ゴ Pro W3" charset="0"/>
                <a:cs typeface="ヒラギノ角ゴ Pro W3" charset="0"/>
              </a:rPr>
              <a:t>validation</a:t>
            </a:r>
            <a:r>
              <a:rPr lang="es-ES" sz="1200" dirty="0" smtClean="0">
                <a:latin typeface="Calibri" charset="0"/>
                <a:ea typeface="ヒラギノ角ゴ Pro W3" charset="0"/>
                <a:cs typeface="ヒラギノ角ゴ Pro W3" charset="0"/>
              </a:rPr>
              <a:t> and  QC</a:t>
            </a:r>
          </a:p>
          <a:p>
            <a:endParaRPr lang="es-ES" sz="1200" dirty="0">
              <a:latin typeface="Calibri" charset="0"/>
              <a:ea typeface="ヒラギノ角ゴ Pro W3" charset="0"/>
              <a:cs typeface="ヒラギノ角ゴ Pro W3" charset="0"/>
            </a:endParaRPr>
          </a:p>
        </p:txBody>
      </p:sp>
      <p:sp>
        <p:nvSpPr>
          <p:cNvPr id="24" name="18 Rectángulo redondeado"/>
          <p:cNvSpPr/>
          <p:nvPr/>
        </p:nvSpPr>
        <p:spPr>
          <a:xfrm>
            <a:off x="374125" y="540225"/>
            <a:ext cx="7897498" cy="951486"/>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s-ES" sz="1200" b="1" dirty="0" err="1" smtClean="0">
                <a:solidFill>
                  <a:schemeClr val="tx1"/>
                </a:solidFill>
                <a:latin typeface="Calibri" charset="0"/>
                <a:ea typeface="ヒラギノ角ゴ Pro W3" charset="0"/>
                <a:cs typeface="ヒラギノ角ゴ Pro W3" charset="0"/>
              </a:rPr>
              <a:t>Quality</a:t>
            </a:r>
            <a:r>
              <a:rPr lang="es-ES" sz="1200" b="1" dirty="0" smtClean="0">
                <a:solidFill>
                  <a:schemeClr val="tx1"/>
                </a:solidFill>
                <a:latin typeface="Calibri" charset="0"/>
                <a:ea typeface="ヒラギノ角ゴ Pro W3" charset="0"/>
                <a:cs typeface="ヒラギノ角ゴ Pro W3" charset="0"/>
              </a:rPr>
              <a:t> Target </a:t>
            </a:r>
            <a:r>
              <a:rPr lang="es-ES" sz="1200" b="1" dirty="0" err="1" smtClean="0">
                <a:solidFill>
                  <a:schemeClr val="tx1"/>
                </a:solidFill>
                <a:latin typeface="Calibri" charset="0"/>
                <a:ea typeface="ヒラギノ角ゴ Pro W3" charset="0"/>
                <a:cs typeface="ヒラギノ角ゴ Pro W3" charset="0"/>
              </a:rPr>
              <a:t>Product</a:t>
            </a:r>
            <a:r>
              <a:rPr lang="es-ES" sz="1200" b="1" dirty="0" smtClean="0">
                <a:solidFill>
                  <a:schemeClr val="tx1"/>
                </a:solidFill>
                <a:latin typeface="Calibri" charset="0"/>
                <a:ea typeface="ヒラギノ角ゴ Pro W3" charset="0"/>
                <a:cs typeface="ヒラギノ角ゴ Pro W3" charset="0"/>
              </a:rPr>
              <a:t>  </a:t>
            </a:r>
            <a:r>
              <a:rPr lang="es-ES" sz="1200" b="1" dirty="0" err="1" smtClean="0">
                <a:solidFill>
                  <a:schemeClr val="tx1"/>
                </a:solidFill>
                <a:latin typeface="Calibri" charset="0"/>
                <a:ea typeface="ヒラギノ角ゴ Pro W3" charset="0"/>
                <a:cs typeface="ヒラギノ角ゴ Pro W3" charset="0"/>
              </a:rPr>
              <a:t>Profile</a:t>
            </a:r>
            <a:endParaRPr lang="es-ES" sz="1200" b="1" dirty="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Innovator</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procurement</a:t>
            </a:r>
            <a:endParaRPr lang="es-ES" sz="1200" dirty="0" smtClean="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err="1" smtClean="0">
                <a:solidFill>
                  <a:schemeClr val="tx1"/>
                </a:solidFill>
                <a:latin typeface="Calibri" charset="0"/>
                <a:ea typeface="ヒラギノ角ゴ Pro W3" charset="0"/>
                <a:cs typeface="ヒラギノ角ゴ Pro W3" charset="0"/>
              </a:rPr>
              <a:t>Analytical</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development</a:t>
            </a:r>
            <a:r>
              <a:rPr lang="es-ES" sz="1200" dirty="0" smtClean="0">
                <a:solidFill>
                  <a:schemeClr val="tx1"/>
                </a:solidFill>
                <a:latin typeface="Calibri" charset="0"/>
                <a:ea typeface="ヒラギノ角ゴ Pro W3" charset="0"/>
                <a:cs typeface="ヒラギノ角ゴ Pro W3" charset="0"/>
              </a:rPr>
              <a:t> &amp; </a:t>
            </a:r>
            <a:r>
              <a:rPr lang="es-ES" sz="1200" dirty="0" err="1" smtClean="0">
                <a:solidFill>
                  <a:schemeClr val="tx1"/>
                </a:solidFill>
                <a:latin typeface="Calibri" charset="0"/>
                <a:ea typeface="ヒラギノ角ゴ Pro W3" charset="0"/>
                <a:cs typeface="ヒラギノ角ゴ Pro W3" charset="0"/>
              </a:rPr>
              <a:t>qualification</a:t>
            </a:r>
            <a:r>
              <a:rPr lang="es-ES" sz="1200" dirty="0">
                <a:solidFill>
                  <a:schemeClr val="tx1"/>
                </a:solidFill>
                <a:latin typeface="Calibri" charset="0"/>
                <a:ea typeface="ヒラギノ角ゴ Pro W3" charset="0"/>
                <a:cs typeface="ヒラギノ角ゴ Pro W3" charset="0"/>
              </a:rPr>
              <a:t> </a:t>
            </a:r>
            <a:r>
              <a:rPr lang="es-ES" sz="1200" dirty="0" smtClean="0">
                <a:solidFill>
                  <a:schemeClr val="tx1"/>
                </a:solidFill>
                <a:latin typeface="Calibri" charset="0"/>
                <a:ea typeface="ヒラギノ角ゴ Pro W3" charset="0"/>
                <a:cs typeface="ヒラギノ角ゴ Pro W3" charset="0"/>
              </a:rPr>
              <a:t>&amp; </a:t>
            </a:r>
            <a:r>
              <a:rPr lang="es-ES" sz="1200" dirty="0" err="1" smtClean="0">
                <a:solidFill>
                  <a:schemeClr val="tx1"/>
                </a:solidFill>
                <a:latin typeface="Calibri" charset="0"/>
                <a:ea typeface="ヒラギノ角ゴ Pro W3" charset="0"/>
                <a:cs typeface="ヒラギノ角ゴ Pro W3" charset="0"/>
              </a:rPr>
              <a:t>validation</a:t>
            </a:r>
            <a:endParaRPr lang="es-ES" sz="1200" dirty="0" smtClean="0">
              <a:solidFill>
                <a:schemeClr val="tx1"/>
              </a:solidFill>
              <a:latin typeface="Calibri" charset="0"/>
              <a:ea typeface="ヒラギノ角ゴ Pro W3" charset="0"/>
              <a:cs typeface="ヒラギノ角ゴ Pro W3" charset="0"/>
            </a:endParaRPr>
          </a:p>
          <a:p>
            <a:pPr marL="171450" indent="-171450">
              <a:buFont typeface="Wingdings" pitchFamily="2" charset="2"/>
              <a:buChar char="Ø"/>
            </a:pPr>
            <a:r>
              <a:rPr lang="es-ES" sz="1200" dirty="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Innovator</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characterization</a:t>
            </a:r>
            <a:r>
              <a:rPr lang="es-ES" sz="1200" dirty="0" smtClean="0">
                <a:solidFill>
                  <a:schemeClr val="tx1"/>
                </a:solidFill>
                <a:latin typeface="Calibri" charset="0"/>
                <a:ea typeface="ヒラギノ角ゴ Pro W3" charset="0"/>
                <a:cs typeface="ヒラギノ角ゴ Pro W3" charset="0"/>
              </a:rPr>
              <a:t> as  </a:t>
            </a:r>
            <a:r>
              <a:rPr lang="es-ES" sz="1200" dirty="0" err="1" smtClean="0">
                <a:solidFill>
                  <a:schemeClr val="tx1"/>
                </a:solidFill>
                <a:latin typeface="Calibri" charset="0"/>
                <a:ea typeface="ヒラギノ角ゴ Pro W3" charset="0"/>
                <a:cs typeface="ヒラギノ角ゴ Pro W3" charset="0"/>
              </a:rPr>
              <a:t>guidance</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for</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process</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development</a:t>
            </a:r>
            <a:r>
              <a:rPr lang="es-ES" sz="1200" dirty="0" smtClean="0">
                <a:solidFill>
                  <a:schemeClr val="tx1"/>
                </a:solidFill>
                <a:latin typeface="Calibri" charset="0"/>
                <a:ea typeface="ヒラギノ角ゴ Pro W3" charset="0"/>
                <a:cs typeface="ヒラギノ角ゴ Pro W3" charset="0"/>
              </a:rPr>
              <a:t> and  </a:t>
            </a:r>
            <a:r>
              <a:rPr lang="es-ES" sz="1200" dirty="0" err="1" smtClean="0">
                <a:solidFill>
                  <a:schemeClr val="tx1"/>
                </a:solidFill>
                <a:latin typeface="Calibri" charset="0"/>
                <a:ea typeface="ヒラギノ角ゴ Pro W3" charset="0"/>
                <a:cs typeface="ヒラギノ角ゴ Pro W3" charset="0"/>
              </a:rPr>
              <a:t>reference</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for</a:t>
            </a:r>
            <a:r>
              <a:rPr lang="es-ES" sz="1200" dirty="0" smtClean="0">
                <a:solidFill>
                  <a:schemeClr val="tx1"/>
                </a:solidFill>
                <a:latin typeface="Calibri" charset="0"/>
                <a:ea typeface="ヒラギノ角ゴ Pro W3" charset="0"/>
                <a:cs typeface="ヒラギノ角ゴ Pro W3" charset="0"/>
              </a:rPr>
              <a:t>  </a:t>
            </a:r>
            <a:r>
              <a:rPr lang="es-ES" sz="1200" dirty="0" err="1" smtClean="0">
                <a:solidFill>
                  <a:schemeClr val="tx1"/>
                </a:solidFill>
                <a:latin typeface="Calibri" charset="0"/>
                <a:ea typeface="ヒラギノ角ゴ Pro W3" charset="0"/>
                <a:cs typeface="ヒラギノ角ゴ Pro W3" charset="0"/>
              </a:rPr>
              <a:t>comparability</a:t>
            </a:r>
            <a:r>
              <a:rPr lang="es-ES" sz="1200" dirty="0" smtClean="0">
                <a:solidFill>
                  <a:schemeClr val="tx1"/>
                </a:solidFill>
                <a:latin typeface="Calibri" charset="0"/>
                <a:ea typeface="ヒラギノ角ゴ Pro W3" charset="0"/>
                <a:cs typeface="ヒラギノ角ゴ Pro W3" charset="0"/>
              </a:rPr>
              <a:t> studies</a:t>
            </a:r>
          </a:p>
        </p:txBody>
      </p:sp>
      <p:sp>
        <p:nvSpPr>
          <p:cNvPr id="25" name="18 Rectángulo redondeado"/>
          <p:cNvSpPr/>
          <p:nvPr/>
        </p:nvSpPr>
        <p:spPr>
          <a:xfrm>
            <a:off x="4385987" y="2332992"/>
            <a:ext cx="4083102" cy="46166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dirty="0"/>
          </a:p>
        </p:txBody>
      </p:sp>
      <p:sp>
        <p:nvSpPr>
          <p:cNvPr id="26" name="25 Rectángulo"/>
          <p:cNvSpPr/>
          <p:nvPr/>
        </p:nvSpPr>
        <p:spPr>
          <a:xfrm>
            <a:off x="4385987" y="2332992"/>
            <a:ext cx="3905619" cy="461665"/>
          </a:xfrm>
          <a:prstGeom prst="rect">
            <a:avLst/>
          </a:prstGeom>
        </p:spPr>
        <p:txBody>
          <a:bodyPr wrap="square">
            <a:spAutoFit/>
          </a:bodyPr>
          <a:lstStyle/>
          <a:p>
            <a:pPr algn="ctr"/>
            <a:r>
              <a:rPr lang="es-ES" sz="1200" b="1" dirty="0" smtClean="0">
                <a:latin typeface="Calibri" charset="0"/>
                <a:ea typeface="ヒラギノ角ゴ Pro W3" charset="0"/>
                <a:cs typeface="ヒラギノ角ゴ Pro W3" charset="0"/>
              </a:rPr>
              <a:t>GMP  Cell Banks</a:t>
            </a:r>
          </a:p>
          <a:p>
            <a:pPr marL="171450" indent="-171450">
              <a:buFont typeface="Wingdings" pitchFamily="2" charset="2"/>
              <a:buChar char="Ø"/>
            </a:pPr>
            <a:r>
              <a:rPr lang="es-ES" sz="1200" dirty="0" smtClean="0">
                <a:latin typeface="Calibri" charset="0"/>
                <a:ea typeface="ヒラギノ角ゴ Pro W3" charset="0"/>
                <a:cs typeface="ヒラギノ角ゴ Pro W3" charset="0"/>
              </a:rPr>
              <a:t>TT of RCB  </a:t>
            </a:r>
            <a:r>
              <a:rPr lang="es-ES" sz="1200" dirty="0" err="1" smtClean="0">
                <a:latin typeface="Calibri" charset="0"/>
                <a:ea typeface="ヒラギノ角ゴ Pro W3" charset="0"/>
                <a:cs typeface="ヒラギノ角ゴ Pro W3" charset="0"/>
              </a:rPr>
              <a:t>for</a:t>
            </a:r>
            <a:r>
              <a:rPr lang="es-ES" sz="1200" dirty="0" smtClean="0">
                <a:latin typeface="Calibri" charset="0"/>
                <a:ea typeface="ヒラギノ角ゴ Pro W3" charset="0"/>
                <a:cs typeface="ヒラギノ角ゴ Pro W3" charset="0"/>
              </a:rPr>
              <a:t> MCB  and WCB</a:t>
            </a:r>
          </a:p>
        </p:txBody>
      </p:sp>
      <p:sp>
        <p:nvSpPr>
          <p:cNvPr id="28" name="27 Rectángulo redondeado"/>
          <p:cNvSpPr/>
          <p:nvPr/>
        </p:nvSpPr>
        <p:spPr>
          <a:xfrm>
            <a:off x="69386" y="1712687"/>
            <a:ext cx="8549598" cy="4754154"/>
          </a:xfrm>
          <a:prstGeom prst="roundRect">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20 Flecha abajo"/>
          <p:cNvSpPr/>
          <p:nvPr/>
        </p:nvSpPr>
        <p:spPr>
          <a:xfrm>
            <a:off x="3926164" y="1507469"/>
            <a:ext cx="189403" cy="21287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0" name="20 Flecha abajo"/>
          <p:cNvSpPr/>
          <p:nvPr/>
        </p:nvSpPr>
        <p:spPr>
          <a:xfrm>
            <a:off x="6003190" y="3089495"/>
            <a:ext cx="189403" cy="21287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1" name="20 Flecha abajo"/>
          <p:cNvSpPr/>
          <p:nvPr/>
        </p:nvSpPr>
        <p:spPr>
          <a:xfrm>
            <a:off x="6007814" y="4670833"/>
            <a:ext cx="189403" cy="212876"/>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2" name="20 Flecha abajo"/>
          <p:cNvSpPr/>
          <p:nvPr/>
        </p:nvSpPr>
        <p:spPr>
          <a:xfrm rot="16200000">
            <a:off x="3897645" y="2489855"/>
            <a:ext cx="247966" cy="259205"/>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3" name="20 Flecha abajo"/>
          <p:cNvSpPr/>
          <p:nvPr/>
        </p:nvSpPr>
        <p:spPr>
          <a:xfrm rot="16200000">
            <a:off x="3913565" y="3911519"/>
            <a:ext cx="247966" cy="259205"/>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4" name="20 Flecha abajo"/>
          <p:cNvSpPr/>
          <p:nvPr/>
        </p:nvSpPr>
        <p:spPr>
          <a:xfrm rot="16200000">
            <a:off x="3915837" y="5387775"/>
            <a:ext cx="247966" cy="259205"/>
          </a:xfrm>
          <a:prstGeom prst="down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Tree>
    <p:extLst>
      <p:ext uri="{BB962C8B-B14F-4D97-AF65-F5344CB8AC3E}">
        <p14:creationId xmlns:p14="http://schemas.microsoft.com/office/powerpoint/2010/main" val="13385572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Life</a:t>
            </a:r>
            <a:r>
              <a:rPr lang="ca-ES" dirty="0" smtClean="0"/>
              <a:t> </a:t>
            </a:r>
            <a:r>
              <a:rPr lang="ca-ES" dirty="0" err="1" smtClean="0"/>
              <a:t>Cycle</a:t>
            </a:r>
            <a:endParaRPr lang="ca-ES" dirty="0"/>
          </a:p>
        </p:txBody>
      </p:sp>
      <p:sp>
        <p:nvSpPr>
          <p:cNvPr id="3" name="2 Marcador de contenido"/>
          <p:cNvSpPr>
            <a:spLocks noGrp="1"/>
          </p:cNvSpPr>
          <p:nvPr>
            <p:ph idx="1"/>
          </p:nvPr>
        </p:nvSpPr>
        <p:spPr>
          <a:xfrm>
            <a:off x="204952" y="1269124"/>
            <a:ext cx="8939047" cy="5588876"/>
          </a:xfrm>
        </p:spPr>
        <p:txBody>
          <a:bodyPr>
            <a:normAutofit fontScale="40000" lnSpcReduction="20000"/>
          </a:bodyPr>
          <a:lstStyle/>
          <a:p>
            <a:pPr>
              <a:buFont typeface="Wingdings" panose="05000000000000000000" pitchFamily="2" charset="2"/>
              <a:buChar char="§"/>
            </a:pPr>
            <a:r>
              <a:rPr lang="ca-ES" sz="6000" dirty="0" err="1" smtClean="0"/>
              <a:t>Analytical</a:t>
            </a:r>
            <a:r>
              <a:rPr lang="ca-ES" sz="6000" dirty="0" smtClean="0"/>
              <a:t> </a:t>
            </a:r>
            <a:r>
              <a:rPr lang="ca-ES" sz="6000" dirty="0" err="1" smtClean="0"/>
              <a:t>methods</a:t>
            </a:r>
            <a:r>
              <a:rPr lang="ca-ES" sz="6000" dirty="0" smtClean="0"/>
              <a:t> </a:t>
            </a:r>
            <a:r>
              <a:rPr lang="ca-ES" sz="6000" dirty="0" err="1" smtClean="0"/>
              <a:t>life</a:t>
            </a:r>
            <a:r>
              <a:rPr lang="ca-ES" sz="6000" dirty="0" smtClean="0"/>
              <a:t> </a:t>
            </a:r>
            <a:r>
              <a:rPr lang="ca-ES" sz="6000" dirty="0" err="1" smtClean="0"/>
              <a:t>cycle</a:t>
            </a:r>
            <a:endParaRPr lang="ca-ES" sz="6000" dirty="0" smtClean="0"/>
          </a:p>
          <a:p>
            <a:pPr lvl="1">
              <a:buFont typeface="Wingdings" panose="05000000000000000000" pitchFamily="2" charset="2"/>
              <a:buChar char="§"/>
            </a:pPr>
            <a:r>
              <a:rPr lang="ca-ES" sz="6000" dirty="0" err="1" smtClean="0"/>
              <a:t>Platform</a:t>
            </a:r>
            <a:r>
              <a:rPr lang="ca-ES" sz="6000" dirty="0" smtClean="0"/>
              <a:t>  </a:t>
            </a:r>
            <a:r>
              <a:rPr lang="ca-ES" sz="6000" dirty="0" err="1" smtClean="0"/>
              <a:t>vs</a:t>
            </a:r>
            <a:r>
              <a:rPr lang="ca-ES" sz="6000" dirty="0" smtClean="0"/>
              <a:t>  </a:t>
            </a:r>
            <a:r>
              <a:rPr lang="ca-ES" sz="6000" dirty="0" err="1" smtClean="0"/>
              <a:t>Specific</a:t>
            </a:r>
            <a:r>
              <a:rPr lang="ca-ES" sz="6000" dirty="0" smtClean="0"/>
              <a:t> </a:t>
            </a:r>
            <a:r>
              <a:rPr lang="ca-ES" sz="6000" dirty="0" err="1" smtClean="0"/>
              <a:t>development</a:t>
            </a:r>
            <a:r>
              <a:rPr lang="ca-ES" sz="6000" dirty="0" smtClean="0"/>
              <a:t>  </a:t>
            </a:r>
            <a:r>
              <a:rPr lang="ca-ES" sz="6000" dirty="0" err="1" smtClean="0"/>
              <a:t>vs</a:t>
            </a:r>
            <a:r>
              <a:rPr lang="ca-ES" sz="6000" dirty="0" smtClean="0"/>
              <a:t> </a:t>
            </a:r>
            <a:r>
              <a:rPr lang="ca-ES" sz="6000" dirty="0" err="1" smtClean="0"/>
              <a:t>Qualification</a:t>
            </a:r>
            <a:r>
              <a:rPr lang="ca-ES" sz="6000" dirty="0"/>
              <a:t> </a:t>
            </a:r>
            <a:r>
              <a:rPr lang="ca-ES" sz="6000" dirty="0" err="1" smtClean="0"/>
              <a:t>vs</a:t>
            </a:r>
            <a:r>
              <a:rPr lang="ca-ES" sz="6000" dirty="0" smtClean="0"/>
              <a:t> </a:t>
            </a:r>
            <a:r>
              <a:rPr lang="ca-ES" sz="6000" dirty="0" err="1" smtClean="0"/>
              <a:t>Validation</a:t>
            </a:r>
            <a:endParaRPr lang="ca-ES" sz="6000" dirty="0" smtClean="0"/>
          </a:p>
          <a:p>
            <a:pPr lvl="1">
              <a:buFont typeface="Wingdings" panose="05000000000000000000" pitchFamily="2" charset="2"/>
              <a:buChar char="§"/>
            </a:pPr>
            <a:endParaRPr lang="ca-ES" sz="6000" dirty="0" smtClean="0"/>
          </a:p>
          <a:p>
            <a:pPr>
              <a:buFont typeface="Wingdings" panose="05000000000000000000" pitchFamily="2" charset="2"/>
              <a:buChar char="§"/>
            </a:pPr>
            <a:r>
              <a:rPr lang="ca-ES" sz="6000" dirty="0" err="1" smtClean="0"/>
              <a:t>Process</a:t>
            </a:r>
            <a:r>
              <a:rPr lang="ca-ES" sz="6000" dirty="0" smtClean="0"/>
              <a:t> </a:t>
            </a:r>
            <a:r>
              <a:rPr lang="ca-ES" sz="6000" dirty="0" err="1" smtClean="0"/>
              <a:t>life</a:t>
            </a:r>
            <a:r>
              <a:rPr lang="ca-ES" sz="6000" dirty="0" smtClean="0"/>
              <a:t> </a:t>
            </a:r>
            <a:r>
              <a:rPr lang="ca-ES" sz="6000" dirty="0" err="1" smtClean="0"/>
              <a:t>cycle</a:t>
            </a:r>
            <a:endParaRPr lang="ca-ES" sz="6000" dirty="0" smtClean="0"/>
          </a:p>
          <a:p>
            <a:pPr lvl="1">
              <a:buFont typeface="Wingdings" panose="05000000000000000000" pitchFamily="2" charset="2"/>
              <a:buChar char="§"/>
            </a:pPr>
            <a:r>
              <a:rPr lang="ca-ES" sz="6000" dirty="0" err="1" smtClean="0"/>
              <a:t>Platform</a:t>
            </a:r>
            <a:r>
              <a:rPr lang="ca-ES" sz="6000" dirty="0"/>
              <a:t> </a:t>
            </a:r>
            <a:r>
              <a:rPr lang="ca-ES" sz="6000" dirty="0" err="1" smtClean="0"/>
              <a:t>vs</a:t>
            </a:r>
            <a:r>
              <a:rPr lang="ca-ES" sz="6000" dirty="0" smtClean="0"/>
              <a:t> </a:t>
            </a:r>
            <a:r>
              <a:rPr lang="ca-ES" sz="6000" dirty="0" err="1" smtClean="0"/>
              <a:t>Specific</a:t>
            </a:r>
            <a:r>
              <a:rPr lang="ca-ES" sz="6000" dirty="0" smtClean="0"/>
              <a:t>  </a:t>
            </a:r>
            <a:r>
              <a:rPr lang="ca-ES" sz="6000" dirty="0" err="1" smtClean="0"/>
              <a:t>development</a:t>
            </a:r>
            <a:r>
              <a:rPr lang="ca-ES" sz="6000" dirty="0" smtClean="0"/>
              <a:t> </a:t>
            </a:r>
            <a:r>
              <a:rPr lang="ca-ES" sz="6000" dirty="0" err="1" smtClean="0"/>
              <a:t>vs</a:t>
            </a:r>
            <a:r>
              <a:rPr lang="ca-ES" sz="6000" dirty="0" smtClean="0"/>
              <a:t> </a:t>
            </a:r>
            <a:r>
              <a:rPr lang="ca-ES" sz="6000" dirty="0" err="1" smtClean="0"/>
              <a:t>Characterized</a:t>
            </a:r>
            <a:r>
              <a:rPr lang="ca-ES" sz="6000" dirty="0" smtClean="0"/>
              <a:t> </a:t>
            </a:r>
            <a:r>
              <a:rPr lang="ca-ES" sz="6000" dirty="0" err="1" smtClean="0"/>
              <a:t>vs</a:t>
            </a:r>
            <a:r>
              <a:rPr lang="ca-ES" sz="6000" dirty="0" smtClean="0"/>
              <a:t> </a:t>
            </a:r>
            <a:r>
              <a:rPr lang="ca-ES" sz="6000" dirty="0" err="1" smtClean="0"/>
              <a:t>Validated</a:t>
            </a:r>
            <a:endParaRPr lang="ca-ES" sz="6000" dirty="0" smtClean="0"/>
          </a:p>
          <a:p>
            <a:pPr lvl="1">
              <a:buFont typeface="Wingdings" panose="05000000000000000000" pitchFamily="2" charset="2"/>
              <a:buChar char="§"/>
            </a:pPr>
            <a:endParaRPr lang="ca-ES" sz="6000" dirty="0" smtClean="0"/>
          </a:p>
          <a:p>
            <a:pPr>
              <a:buFont typeface="Wingdings" panose="05000000000000000000" pitchFamily="2" charset="2"/>
              <a:buChar char="§"/>
            </a:pPr>
            <a:r>
              <a:rPr lang="ca-ES" sz="6000" dirty="0" err="1" smtClean="0"/>
              <a:t>Reference</a:t>
            </a:r>
            <a:r>
              <a:rPr lang="ca-ES" sz="6000" dirty="0" smtClean="0"/>
              <a:t> </a:t>
            </a:r>
            <a:r>
              <a:rPr lang="ca-ES" sz="6000" dirty="0" err="1" smtClean="0"/>
              <a:t>standards</a:t>
            </a:r>
            <a:r>
              <a:rPr lang="ca-ES" sz="6000" dirty="0" smtClean="0"/>
              <a:t> </a:t>
            </a:r>
            <a:r>
              <a:rPr lang="ca-ES" sz="6000" dirty="0" err="1" smtClean="0"/>
              <a:t>life</a:t>
            </a:r>
            <a:r>
              <a:rPr lang="ca-ES" sz="6000" dirty="0" smtClean="0"/>
              <a:t> </a:t>
            </a:r>
            <a:r>
              <a:rPr lang="ca-ES" sz="6000" dirty="0" err="1" smtClean="0"/>
              <a:t>cycle</a:t>
            </a:r>
            <a:endParaRPr lang="ca-ES" sz="6000" dirty="0" smtClean="0"/>
          </a:p>
          <a:p>
            <a:pPr lvl="1">
              <a:buFont typeface="Wingdings" panose="05000000000000000000" pitchFamily="2" charset="2"/>
              <a:buChar char="§"/>
            </a:pPr>
            <a:r>
              <a:rPr lang="ca-ES" sz="6000" dirty="0" err="1" smtClean="0"/>
              <a:t>Innovator</a:t>
            </a:r>
            <a:r>
              <a:rPr lang="ca-ES" sz="6000" dirty="0" smtClean="0"/>
              <a:t> </a:t>
            </a:r>
            <a:r>
              <a:rPr lang="ca-ES" sz="6000" dirty="0" err="1" smtClean="0"/>
              <a:t>vs</a:t>
            </a:r>
            <a:r>
              <a:rPr lang="ca-ES" sz="6000" dirty="0" smtClean="0"/>
              <a:t> R&amp;D </a:t>
            </a:r>
            <a:r>
              <a:rPr lang="ca-ES" sz="6000" dirty="0" err="1" smtClean="0"/>
              <a:t>vs</a:t>
            </a:r>
            <a:r>
              <a:rPr lang="ca-ES" sz="6000" dirty="0" smtClean="0"/>
              <a:t> </a:t>
            </a:r>
            <a:r>
              <a:rPr lang="ca-ES" sz="6000" dirty="0" err="1" smtClean="0"/>
              <a:t>Pre-clinical</a:t>
            </a:r>
            <a:r>
              <a:rPr lang="ca-ES" sz="6000" dirty="0" smtClean="0"/>
              <a:t> </a:t>
            </a:r>
            <a:r>
              <a:rPr lang="ca-ES" sz="6000" dirty="0" err="1" smtClean="0"/>
              <a:t>vs</a:t>
            </a:r>
            <a:r>
              <a:rPr lang="ca-ES" sz="6000" dirty="0" smtClean="0"/>
              <a:t> </a:t>
            </a:r>
            <a:r>
              <a:rPr lang="ca-ES" sz="6000" dirty="0" err="1" smtClean="0"/>
              <a:t>PhI</a:t>
            </a:r>
            <a:r>
              <a:rPr lang="ca-ES" sz="6000" dirty="0" smtClean="0"/>
              <a:t> </a:t>
            </a:r>
            <a:r>
              <a:rPr lang="ca-ES" sz="6000" dirty="0" err="1" smtClean="0"/>
              <a:t>vs</a:t>
            </a:r>
            <a:r>
              <a:rPr lang="ca-ES" sz="6000" dirty="0" smtClean="0"/>
              <a:t> </a:t>
            </a:r>
            <a:r>
              <a:rPr lang="ca-ES" sz="6000" dirty="0" err="1" smtClean="0"/>
              <a:t>PhIII</a:t>
            </a:r>
            <a:endParaRPr lang="ca-ES" sz="6000" dirty="0" smtClean="0"/>
          </a:p>
          <a:p>
            <a:pPr lvl="1">
              <a:buFont typeface="Wingdings" panose="05000000000000000000" pitchFamily="2" charset="2"/>
              <a:buChar char="§"/>
            </a:pPr>
            <a:endParaRPr lang="ca-ES" sz="6000" dirty="0" smtClean="0"/>
          </a:p>
          <a:p>
            <a:pPr>
              <a:buFont typeface="Wingdings" panose="05000000000000000000" pitchFamily="2" charset="2"/>
              <a:buChar char="§"/>
            </a:pPr>
            <a:r>
              <a:rPr lang="ca-ES" sz="6000" dirty="0" err="1" smtClean="0"/>
              <a:t>Specifications</a:t>
            </a:r>
            <a:r>
              <a:rPr lang="ca-ES" sz="6000" dirty="0" smtClean="0"/>
              <a:t> </a:t>
            </a:r>
            <a:r>
              <a:rPr lang="ca-ES" sz="6000" dirty="0" err="1" smtClean="0"/>
              <a:t>life</a:t>
            </a:r>
            <a:r>
              <a:rPr lang="ca-ES" sz="6000" dirty="0" smtClean="0"/>
              <a:t> </a:t>
            </a:r>
            <a:r>
              <a:rPr lang="ca-ES" sz="6000" dirty="0" err="1" smtClean="0"/>
              <a:t>cycle</a:t>
            </a:r>
            <a:endParaRPr lang="ca-ES" sz="6000" dirty="0" smtClean="0"/>
          </a:p>
          <a:p>
            <a:pPr lvl="1">
              <a:buFont typeface="Wingdings" panose="05000000000000000000" pitchFamily="2" charset="2"/>
              <a:buChar char="§"/>
            </a:pPr>
            <a:r>
              <a:rPr lang="ca-ES" sz="6000" dirty="0" err="1" smtClean="0"/>
              <a:t>CoA</a:t>
            </a:r>
            <a:r>
              <a:rPr lang="ca-ES" sz="6000" dirty="0" smtClean="0"/>
              <a:t> </a:t>
            </a:r>
            <a:r>
              <a:rPr lang="ca-ES" sz="6000" dirty="0" err="1" smtClean="0"/>
              <a:t>innovator</a:t>
            </a:r>
            <a:r>
              <a:rPr lang="ca-ES" sz="6000" dirty="0" smtClean="0"/>
              <a:t> </a:t>
            </a:r>
            <a:r>
              <a:rPr lang="ca-ES" sz="6000" dirty="0" err="1" smtClean="0"/>
              <a:t>vs</a:t>
            </a:r>
            <a:r>
              <a:rPr lang="ca-ES" sz="6000" dirty="0" smtClean="0"/>
              <a:t>  </a:t>
            </a:r>
            <a:r>
              <a:rPr lang="ca-ES" sz="6000" dirty="0" err="1" smtClean="0"/>
              <a:t>dev</a:t>
            </a:r>
            <a:r>
              <a:rPr lang="ca-ES" sz="6000" dirty="0"/>
              <a:t>.</a:t>
            </a:r>
            <a:r>
              <a:rPr lang="ca-ES" sz="6000" dirty="0" smtClean="0"/>
              <a:t> </a:t>
            </a:r>
            <a:r>
              <a:rPr lang="ca-ES" sz="6000" dirty="0" err="1" smtClean="0"/>
              <a:t>methods</a:t>
            </a:r>
            <a:r>
              <a:rPr lang="ca-ES" sz="6000" dirty="0" smtClean="0"/>
              <a:t> </a:t>
            </a:r>
            <a:r>
              <a:rPr lang="ca-ES" sz="6000" dirty="0" err="1" smtClean="0"/>
              <a:t>vs</a:t>
            </a:r>
            <a:r>
              <a:rPr lang="ca-ES" sz="6000" dirty="0" smtClean="0"/>
              <a:t> </a:t>
            </a:r>
            <a:r>
              <a:rPr lang="ca-ES" sz="6000" dirty="0" err="1" smtClean="0"/>
              <a:t>qualified</a:t>
            </a:r>
            <a:r>
              <a:rPr lang="ca-ES" sz="6000" dirty="0" smtClean="0"/>
              <a:t>/</a:t>
            </a:r>
            <a:r>
              <a:rPr lang="ca-ES" sz="6000" dirty="0" err="1" smtClean="0"/>
              <a:t>validated</a:t>
            </a:r>
            <a:r>
              <a:rPr lang="ca-ES" sz="6000" dirty="0" smtClean="0"/>
              <a:t> </a:t>
            </a:r>
            <a:r>
              <a:rPr lang="ca-ES" sz="6000" dirty="0" err="1" smtClean="0"/>
              <a:t>methods</a:t>
            </a:r>
            <a:endParaRPr lang="ca-ES" sz="6000" dirty="0" smtClean="0"/>
          </a:p>
          <a:p>
            <a:pPr lvl="1"/>
            <a:endParaRPr lang="ca-ES" dirty="0"/>
          </a:p>
          <a:p>
            <a:pPr lvl="1"/>
            <a:endParaRPr lang="ca-ES" dirty="0" smtClean="0"/>
          </a:p>
          <a:p>
            <a:pPr lvl="1"/>
            <a:endParaRPr lang="ca-ES" dirty="0"/>
          </a:p>
        </p:txBody>
      </p:sp>
      <p:sp>
        <p:nvSpPr>
          <p:cNvPr id="5" name="4 Marcador de número de diapositiva"/>
          <p:cNvSpPr>
            <a:spLocks noGrp="1"/>
          </p:cNvSpPr>
          <p:nvPr>
            <p:ph type="sldNum" sz="quarter" idx="12"/>
          </p:nvPr>
        </p:nvSpPr>
        <p:spPr/>
        <p:txBody>
          <a:bodyPr/>
          <a:lstStyle/>
          <a:p>
            <a:fld id="{DACDB6CD-1B9C-8844-9BB1-C82D06469753}" type="slidenum">
              <a:rPr lang="es-ES" smtClean="0"/>
              <a:pPr/>
              <a:t>15</a:t>
            </a:fld>
            <a:endParaRPr lang="es-ES"/>
          </a:p>
        </p:txBody>
      </p:sp>
      <p:sp>
        <p:nvSpPr>
          <p:cNvPr id="6" name="3 Marcador de pie de página"/>
          <p:cNvSpPr txBox="1">
            <a:spLocks/>
          </p:cNvSpPr>
          <p:nvPr/>
        </p:nvSpPr>
        <p:spPr>
          <a:xfrm>
            <a:off x="1211269" y="6126164"/>
            <a:ext cx="6816437" cy="595312"/>
          </a:xfrm>
          <a:prstGeom prst="rect">
            <a:avLst/>
          </a:prstGeom>
        </p:spPr>
        <p:txBody>
          <a:bodyPr vert="horz" lIns="91440" tIns="45720" rIns="91440" bIns="45720" rtlCol="0" anchor="ctr"/>
          <a:lstStyle>
            <a:defPPr>
              <a:defRPr lang="es-E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smtClean="0"/>
              <a:t>Member of inkemia group     www.leanbiopro.com     asoldevila@leanbiopro.com</a:t>
            </a:r>
            <a:endParaRPr lang="es-ES" b="1" dirty="0"/>
          </a:p>
        </p:txBody>
      </p:sp>
      <p:pic>
        <p:nvPicPr>
          <p:cNvPr id="7" name="6 Imagen"/>
          <p:cNvPicPr/>
          <p:nvPr/>
        </p:nvPicPr>
        <p:blipFill>
          <a:blip r:embed="rId2">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19566841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2708920"/>
            <a:ext cx="3275856" cy="414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5" name="4 Tabla"/>
          <p:cNvGraphicFramePr>
            <a:graphicFrameLocks noGrp="1"/>
          </p:cNvGraphicFramePr>
          <p:nvPr>
            <p:extLst>
              <p:ext uri="{D42A27DB-BD31-4B8C-83A1-F6EECF244321}">
                <p14:modId xmlns:p14="http://schemas.microsoft.com/office/powerpoint/2010/main" val="1080208839"/>
              </p:ext>
            </p:extLst>
          </p:nvPr>
        </p:nvGraphicFramePr>
        <p:xfrm>
          <a:off x="27688" y="1196752"/>
          <a:ext cx="9008807" cy="5184576"/>
        </p:xfrm>
        <a:graphic>
          <a:graphicData uri="http://schemas.openxmlformats.org/drawingml/2006/table">
            <a:tbl>
              <a:tblPr firstRow="1" bandRow="1">
                <a:tableStyleId>{5C22544A-7EE6-4342-B048-85BDC9FD1C3A}</a:tableStyleId>
              </a:tblPr>
              <a:tblGrid>
                <a:gridCol w="1255328"/>
                <a:gridCol w="1366089"/>
                <a:gridCol w="1850887"/>
                <a:gridCol w="4536503"/>
              </a:tblGrid>
              <a:tr h="464676">
                <a:tc>
                  <a:txBody>
                    <a:bodyPr/>
                    <a:lstStyle/>
                    <a:p>
                      <a:r>
                        <a:rPr lang="en-US" dirty="0" smtClean="0"/>
                        <a:t>Parameter</a:t>
                      </a:r>
                      <a:endParaRPr lang="en-US" dirty="0"/>
                    </a:p>
                  </a:txBody>
                  <a:tcPr anchor="ctr"/>
                </a:tc>
                <a:tc gridSpan="2">
                  <a:txBody>
                    <a:bodyPr/>
                    <a:lstStyle/>
                    <a:p>
                      <a:pPr algn="ctr"/>
                      <a:r>
                        <a:rPr lang="en-US" dirty="0" smtClean="0"/>
                        <a:t>Attribute</a:t>
                      </a:r>
                      <a:endParaRPr lang="en-US" dirty="0"/>
                    </a:p>
                  </a:txBody>
                  <a:tcPr anchor="ctr"/>
                </a:tc>
                <a:tc hMerge="1">
                  <a:txBody>
                    <a:bodyPr/>
                    <a:lstStyle/>
                    <a:p>
                      <a:endParaRPr lang="en-US"/>
                    </a:p>
                  </a:txBody>
                  <a:tcPr/>
                </a:tc>
                <a:tc>
                  <a:txBody>
                    <a:bodyPr/>
                    <a:lstStyle/>
                    <a:p>
                      <a:pPr algn="ctr"/>
                      <a:r>
                        <a:rPr lang="en-US" dirty="0" smtClean="0"/>
                        <a:t>Methods</a:t>
                      </a:r>
                      <a:endParaRPr lang="en-US" dirty="0"/>
                    </a:p>
                  </a:txBody>
                  <a:tcPr anchor="ctr"/>
                </a:tc>
              </a:tr>
              <a:tr h="464676">
                <a:tc gridSpan="4">
                  <a:txBody>
                    <a:bodyPr/>
                    <a:lstStyle/>
                    <a:p>
                      <a:r>
                        <a:rPr lang="en-US" dirty="0" smtClean="0"/>
                        <a:t>Structural Characterization</a:t>
                      </a:r>
                      <a:endParaRPr lang="en-US" dirty="0"/>
                    </a:p>
                  </a:txBody>
                  <a:tcPr anchor="ctr"/>
                </a:tc>
                <a:tc hMerge="1">
                  <a:txBody>
                    <a:bodyPr/>
                    <a:lstStyle/>
                    <a:p>
                      <a:endParaRPr lang="en-US"/>
                    </a:p>
                  </a:txBody>
                  <a:tcPr/>
                </a:tc>
                <a:tc hMerge="1">
                  <a:txBody>
                    <a:bodyPr/>
                    <a:lstStyle/>
                    <a:p>
                      <a:endParaRPr lang="en-US"/>
                    </a:p>
                  </a:txBody>
                  <a:tcPr/>
                </a:tc>
                <a:tc hMerge="1">
                  <a:txBody>
                    <a:bodyPr/>
                    <a:lstStyle/>
                    <a:p>
                      <a:endParaRPr lang="en-US"/>
                    </a:p>
                  </a:txBody>
                  <a:tcPr/>
                </a:tc>
              </a:tr>
              <a:tr h="569597">
                <a:tc rowSpan="9">
                  <a:txBody>
                    <a:bodyPr/>
                    <a:lstStyle/>
                    <a:p>
                      <a:r>
                        <a:rPr lang="en-US" sz="1400" dirty="0" smtClean="0"/>
                        <a:t>Primary</a:t>
                      </a:r>
                      <a:r>
                        <a:rPr lang="en-US" sz="1400" baseline="0" dirty="0" smtClean="0"/>
                        <a:t> structure</a:t>
                      </a:r>
                      <a:endParaRPr lang="en-US" sz="1400" dirty="0"/>
                    </a:p>
                  </a:txBody>
                  <a:tcPr anchor="ctr"/>
                </a:tc>
                <a:tc gridSpan="2">
                  <a:txBody>
                    <a:bodyPr/>
                    <a:lstStyle/>
                    <a:p>
                      <a:r>
                        <a:rPr lang="en-US" sz="1400" dirty="0" smtClean="0"/>
                        <a:t>Amino acid sequence</a:t>
                      </a:r>
                      <a:endParaRPr lang="en-US" sz="1400" dirty="0"/>
                    </a:p>
                  </a:txBody>
                  <a:tcPr anchor="ctr"/>
                </a:tc>
                <a:tc hMerge="1">
                  <a:txBody>
                    <a:bodyPr/>
                    <a:lstStyle/>
                    <a:p>
                      <a:endParaRPr lang="en-US"/>
                    </a:p>
                  </a:txBody>
                  <a:tcPr/>
                </a:tc>
                <a:tc>
                  <a:txBody>
                    <a:bodyPr/>
                    <a:lstStyle/>
                    <a:p>
                      <a:r>
                        <a:rPr lang="en-US" sz="1400" dirty="0" smtClean="0"/>
                        <a:t>Deduced to fullest extent possible and then compared to gene sequence</a:t>
                      </a:r>
                      <a:endParaRPr lang="en-US" sz="1400" dirty="0"/>
                    </a:p>
                  </a:txBody>
                  <a:tcPr anchor="ctr"/>
                </a:tc>
              </a:tr>
              <a:tr h="335057">
                <a:tc vMerge="1">
                  <a:txBody>
                    <a:bodyPr/>
                    <a:lstStyle/>
                    <a:p>
                      <a:endParaRPr lang="en-US" dirty="0"/>
                    </a:p>
                  </a:txBody>
                  <a:tcPr/>
                </a:tc>
                <a:tc gridSpan="2">
                  <a:txBody>
                    <a:bodyPr/>
                    <a:lstStyle/>
                    <a:p>
                      <a:r>
                        <a:rPr lang="en-US" sz="1400" dirty="0" smtClean="0"/>
                        <a:t>Amino acid composition</a:t>
                      </a:r>
                      <a:endParaRPr lang="en-US" sz="1400" dirty="0"/>
                    </a:p>
                  </a:txBody>
                  <a:tcPr anchor="ctr"/>
                </a:tc>
                <a:tc hMerge="1">
                  <a:txBody>
                    <a:bodyPr/>
                    <a:lstStyle/>
                    <a:p>
                      <a:endParaRPr lang="en-US"/>
                    </a:p>
                  </a:txBody>
                  <a:tcPr/>
                </a:tc>
                <a:tc>
                  <a:txBody>
                    <a:bodyPr/>
                    <a:lstStyle/>
                    <a:p>
                      <a:r>
                        <a:rPr lang="en-US" sz="1400" dirty="0" smtClean="0"/>
                        <a:t>Amino Acid Analysis</a:t>
                      </a:r>
                      <a:endParaRPr lang="en-US" sz="1400" dirty="0"/>
                    </a:p>
                  </a:txBody>
                  <a:tcPr anchor="ctr"/>
                </a:tc>
              </a:tr>
              <a:tr h="335057">
                <a:tc vMerge="1">
                  <a:txBody>
                    <a:bodyPr/>
                    <a:lstStyle/>
                    <a:p>
                      <a:endParaRPr lang="en-US"/>
                    </a:p>
                  </a:txBody>
                  <a:tcPr/>
                </a:tc>
                <a:tc gridSpan="2">
                  <a:txBody>
                    <a:bodyPr/>
                    <a:lstStyle/>
                    <a:p>
                      <a:r>
                        <a:rPr lang="en-US" sz="1400" dirty="0" smtClean="0"/>
                        <a:t>Terminal </a:t>
                      </a:r>
                      <a:r>
                        <a:rPr lang="en-US" sz="1400" baseline="0" dirty="0" smtClean="0"/>
                        <a:t>sequence</a:t>
                      </a:r>
                      <a:endParaRPr lang="en-US" sz="1400" dirty="0"/>
                    </a:p>
                  </a:txBody>
                  <a:tcPr anchor="ctr"/>
                </a:tc>
                <a:tc hMerge="1">
                  <a:txBody>
                    <a:bodyPr/>
                    <a:lstStyle/>
                    <a:p>
                      <a:endParaRPr lang="en-US"/>
                    </a:p>
                  </a:txBody>
                  <a:tcPr/>
                </a:tc>
                <a:tc>
                  <a:txBody>
                    <a:bodyPr/>
                    <a:lstStyle/>
                    <a:p>
                      <a:r>
                        <a:rPr lang="en-US" sz="1400" dirty="0" smtClean="0"/>
                        <a:t>LC-ESI-MS</a:t>
                      </a:r>
                      <a:r>
                        <a:rPr lang="en-US" sz="1400" baseline="0" dirty="0" smtClean="0"/>
                        <a:t>/MS</a:t>
                      </a:r>
                      <a:r>
                        <a:rPr lang="en-US" sz="1400" dirty="0" smtClean="0"/>
                        <a:t>, </a:t>
                      </a:r>
                      <a:r>
                        <a:rPr lang="en-US" sz="1400" dirty="0" err="1" smtClean="0"/>
                        <a:t>Edman</a:t>
                      </a:r>
                      <a:endParaRPr lang="en-US" sz="1400" dirty="0"/>
                    </a:p>
                  </a:txBody>
                  <a:tcPr anchor="ctr"/>
                </a:tc>
              </a:tr>
              <a:tr h="335057">
                <a:tc vMerge="1">
                  <a:txBody>
                    <a:bodyPr/>
                    <a:lstStyle/>
                    <a:p>
                      <a:endParaRPr lang="en-US"/>
                    </a:p>
                  </a:txBody>
                  <a:tcPr/>
                </a:tc>
                <a:tc gridSpan="2">
                  <a:txBody>
                    <a:bodyPr/>
                    <a:lstStyle/>
                    <a:p>
                      <a:r>
                        <a:rPr lang="en-US" sz="1400" dirty="0" smtClean="0"/>
                        <a:t>Peptide Map</a:t>
                      </a:r>
                      <a:endParaRPr lang="en-US" sz="1400" dirty="0"/>
                    </a:p>
                  </a:txBody>
                  <a:tcPr anchor="ctr"/>
                </a:tc>
                <a:tc hMerge="1">
                  <a:txBody>
                    <a:bodyPr/>
                    <a:lstStyle/>
                    <a:p>
                      <a:endParaRPr lang="en-US"/>
                    </a:p>
                  </a:txBody>
                  <a:tcPr/>
                </a:tc>
                <a:tc>
                  <a:txBody>
                    <a:bodyPr/>
                    <a:lstStyle/>
                    <a:p>
                      <a:r>
                        <a:rPr lang="en-US" sz="1400" dirty="0" smtClean="0"/>
                        <a:t>HPLC, LC-ESI-MS</a:t>
                      </a:r>
                      <a:r>
                        <a:rPr lang="en-US" sz="1400" baseline="0" dirty="0" smtClean="0"/>
                        <a:t>/MS</a:t>
                      </a:r>
                      <a:endParaRPr lang="en-US" sz="1400" baseline="30000" dirty="0"/>
                    </a:p>
                  </a:txBody>
                  <a:tcPr anchor="ctr"/>
                </a:tc>
              </a:tr>
              <a:tr h="335057">
                <a:tc vMerge="1">
                  <a:txBody>
                    <a:bodyPr/>
                    <a:lstStyle/>
                    <a:p>
                      <a:endParaRPr lang="en-US"/>
                    </a:p>
                  </a:txBody>
                  <a:tcPr/>
                </a:tc>
                <a:tc gridSpan="2">
                  <a:txBody>
                    <a:bodyPr/>
                    <a:lstStyle/>
                    <a:p>
                      <a:r>
                        <a:rPr lang="en-US" sz="1400" dirty="0" smtClean="0"/>
                        <a:t>-SH and –S-S- </a:t>
                      </a:r>
                      <a:endParaRPr lang="en-US" sz="1400" dirty="0"/>
                    </a:p>
                  </a:txBody>
                  <a:tcPr anchor="ctr"/>
                </a:tc>
                <a:tc hMerge="1">
                  <a:txBody>
                    <a:bodyPr/>
                    <a:lstStyle/>
                    <a:p>
                      <a:endParaRPr lang="en-US"/>
                    </a:p>
                  </a:txBody>
                  <a:tcPr/>
                </a:tc>
                <a:tc>
                  <a:txBody>
                    <a:bodyPr/>
                    <a:lstStyle/>
                    <a:p>
                      <a:r>
                        <a:rPr lang="en-US" sz="1400" dirty="0" smtClean="0"/>
                        <a:t>LC-ESI-MS</a:t>
                      </a:r>
                      <a:r>
                        <a:rPr lang="en-US" sz="1400" baseline="0" dirty="0" smtClean="0"/>
                        <a:t>/MS, </a:t>
                      </a:r>
                      <a:r>
                        <a:rPr lang="en-US" sz="1400" baseline="0" dirty="0" err="1" smtClean="0"/>
                        <a:t>Elmans</a:t>
                      </a:r>
                      <a:r>
                        <a:rPr lang="en-US" sz="1400" baseline="0" dirty="0" smtClean="0"/>
                        <a:t> Reagent</a:t>
                      </a:r>
                      <a:endParaRPr lang="en-US" sz="1400" dirty="0"/>
                    </a:p>
                  </a:txBody>
                  <a:tcPr anchor="ctr"/>
                </a:tc>
              </a:tr>
              <a:tr h="335057">
                <a:tc vMerge="1">
                  <a:txBody>
                    <a:bodyPr/>
                    <a:lstStyle/>
                    <a:p>
                      <a:endParaRPr lang="en-US"/>
                    </a:p>
                  </a:txBody>
                  <a:tcPr/>
                </a:tc>
                <a:tc rowSpan="4">
                  <a:txBody>
                    <a:bodyPr/>
                    <a:lstStyle/>
                    <a:p>
                      <a:r>
                        <a:rPr lang="en-US" sz="1400" dirty="0" smtClean="0"/>
                        <a:t>Carbohydrate structure</a:t>
                      </a:r>
                      <a:endParaRPr lang="en-US" sz="1400" dirty="0"/>
                    </a:p>
                  </a:txBody>
                  <a:tcPr anchor="ctr">
                    <a:lnR w="12700" cap="flat" cmpd="sng" algn="ctr">
                      <a:solidFill>
                        <a:schemeClr val="bg1"/>
                      </a:solidFill>
                      <a:prstDash val="solid"/>
                      <a:round/>
                      <a:headEnd type="none" w="med" len="med"/>
                      <a:tailEnd type="none" w="med" len="med"/>
                    </a:lnR>
                  </a:tcPr>
                </a:tc>
                <a:tc>
                  <a:txBody>
                    <a:bodyPr/>
                    <a:lstStyle/>
                    <a:p>
                      <a:r>
                        <a:rPr lang="en-US" sz="1400" dirty="0" smtClean="0"/>
                        <a:t>Monosaccharide</a:t>
                      </a:r>
                      <a:endParaRPr lang="en-US" sz="1400" dirty="0"/>
                    </a:p>
                  </a:txBody>
                  <a:tcPr anchor="ctr">
                    <a:lnL w="12700" cap="flat" cmpd="sng" algn="ctr">
                      <a:solidFill>
                        <a:schemeClr val="bg1"/>
                      </a:solidFill>
                      <a:prstDash val="solid"/>
                      <a:round/>
                      <a:headEnd type="none" w="med" len="med"/>
                      <a:tailEnd type="none" w="med" len="med"/>
                    </a:lnL>
                  </a:tcPr>
                </a:tc>
                <a:tc rowSpan="4">
                  <a:txBody>
                    <a:bodyPr/>
                    <a:lstStyle/>
                    <a:p>
                      <a:pPr>
                        <a:lnSpc>
                          <a:spcPct val="150000"/>
                        </a:lnSpc>
                      </a:pPr>
                      <a:r>
                        <a:rPr lang="en-US" sz="1400" dirty="0" smtClean="0"/>
                        <a:t>HPLC-FLD, HPAEC-PAD, MALDI-MS, LC-ESI-MS/MS, GC-MS, Enzyme analysis</a:t>
                      </a:r>
                      <a:endParaRPr lang="en-US" sz="1400" dirty="0"/>
                    </a:p>
                  </a:txBody>
                  <a:tcPr anchor="ctr"/>
                </a:tc>
              </a:tr>
              <a:tr h="335057">
                <a:tc vMerge="1">
                  <a:txBody>
                    <a:bodyPr/>
                    <a:lstStyle/>
                    <a:p>
                      <a:endParaRPr lang="en-US"/>
                    </a:p>
                  </a:txBody>
                  <a:tcPr/>
                </a:tc>
                <a:tc vMerge="1">
                  <a:txBody>
                    <a:bodyPr/>
                    <a:lstStyle/>
                    <a:p>
                      <a:endParaRPr lang="en-US" dirty="0"/>
                    </a:p>
                  </a:txBody>
                  <a:tcPr>
                    <a:lnR w="12700" cap="flat" cmpd="sng" algn="ctr">
                      <a:solidFill>
                        <a:schemeClr val="bg1"/>
                      </a:solidFill>
                      <a:prstDash val="solid"/>
                      <a:round/>
                      <a:headEnd type="none" w="med" len="med"/>
                      <a:tailEnd type="none" w="med" len="med"/>
                    </a:lnR>
                  </a:tcPr>
                </a:tc>
                <a:tc>
                  <a:txBody>
                    <a:bodyPr/>
                    <a:lstStyle/>
                    <a:p>
                      <a:r>
                        <a:rPr lang="en-US" sz="1400" dirty="0" err="1" smtClean="0"/>
                        <a:t>Sialic</a:t>
                      </a:r>
                      <a:r>
                        <a:rPr lang="en-US" sz="1400" baseline="0" dirty="0" smtClean="0"/>
                        <a:t> acids</a:t>
                      </a:r>
                      <a:endParaRPr lang="en-US" sz="1400" dirty="0"/>
                    </a:p>
                  </a:txBody>
                  <a:tcPr anchor="ctr">
                    <a:lnL w="12700" cap="flat" cmpd="sng" algn="ctr">
                      <a:solidFill>
                        <a:schemeClr val="bg1"/>
                      </a:solidFill>
                      <a:prstDash val="solid"/>
                      <a:round/>
                      <a:headEnd type="none" w="med" len="med"/>
                      <a:tailEnd type="none" w="med" len="med"/>
                    </a:lnL>
                  </a:tcPr>
                </a:tc>
                <a:tc vMerge="1">
                  <a:txBody>
                    <a:bodyPr/>
                    <a:lstStyle/>
                    <a:p>
                      <a:endParaRPr lang="en-US"/>
                    </a:p>
                  </a:txBody>
                  <a:tcPr/>
                </a:tc>
              </a:tr>
              <a:tr h="335057">
                <a:tc vMerge="1">
                  <a:txBody>
                    <a:bodyPr/>
                    <a:lstStyle/>
                    <a:p>
                      <a:endParaRPr lang="en-US"/>
                    </a:p>
                  </a:txBody>
                  <a:tcPr/>
                </a:tc>
                <a:tc vMerge="1">
                  <a:txBody>
                    <a:bodyPr/>
                    <a:lstStyle/>
                    <a:p>
                      <a:endParaRPr lang="en-US"/>
                    </a:p>
                  </a:txBody>
                  <a:tcPr>
                    <a:lnR w="12700" cap="flat" cmpd="sng" algn="ctr">
                      <a:solidFill>
                        <a:schemeClr val="bg1"/>
                      </a:solidFill>
                      <a:prstDash val="solid"/>
                      <a:round/>
                      <a:headEnd type="none" w="med" len="med"/>
                      <a:tailEnd type="none" w="med" len="med"/>
                    </a:lnR>
                  </a:tcPr>
                </a:tc>
                <a:tc>
                  <a:txBody>
                    <a:bodyPr/>
                    <a:lstStyle/>
                    <a:p>
                      <a:r>
                        <a:rPr lang="en-US" sz="1400" dirty="0" err="1" smtClean="0"/>
                        <a:t>Gylcan</a:t>
                      </a:r>
                      <a:r>
                        <a:rPr lang="en-US" sz="1400" dirty="0" smtClean="0"/>
                        <a:t> profile</a:t>
                      </a:r>
                      <a:endParaRPr lang="en-US" sz="1400" dirty="0"/>
                    </a:p>
                  </a:txBody>
                  <a:tcPr anchor="ctr">
                    <a:lnL w="12700" cap="flat" cmpd="sng" algn="ctr">
                      <a:solidFill>
                        <a:schemeClr val="bg1"/>
                      </a:solidFill>
                      <a:prstDash val="solid"/>
                      <a:round/>
                      <a:headEnd type="none" w="med" len="med"/>
                      <a:tailEnd type="none" w="med" len="med"/>
                    </a:lnL>
                  </a:tcPr>
                </a:tc>
                <a:tc vMerge="1">
                  <a:txBody>
                    <a:bodyPr/>
                    <a:lstStyle/>
                    <a:p>
                      <a:endParaRPr lang="en-US"/>
                    </a:p>
                  </a:txBody>
                  <a:tcPr/>
                </a:tc>
              </a:tr>
              <a:tr h="335057">
                <a:tc vMerge="1">
                  <a:txBody>
                    <a:bodyPr/>
                    <a:lstStyle/>
                    <a:p>
                      <a:endParaRPr lang="en-US"/>
                    </a:p>
                  </a:txBody>
                  <a:tcPr/>
                </a:tc>
                <a:tc vMerge="1">
                  <a:txBody>
                    <a:bodyPr/>
                    <a:lstStyle/>
                    <a:p>
                      <a:endParaRPr lang="en-US"/>
                    </a:p>
                  </a:txBody>
                  <a:tcPr>
                    <a:lnR w="12700" cap="flat" cmpd="sng" algn="ctr">
                      <a:solidFill>
                        <a:schemeClr val="bg1"/>
                      </a:solidFill>
                      <a:prstDash val="solid"/>
                      <a:round/>
                      <a:headEnd type="none" w="med" len="med"/>
                      <a:tailEnd type="none" w="med" len="med"/>
                    </a:lnR>
                  </a:tcPr>
                </a:tc>
                <a:tc>
                  <a:txBody>
                    <a:bodyPr/>
                    <a:lstStyle/>
                    <a:p>
                      <a:r>
                        <a:rPr lang="en-US" sz="1400" dirty="0" smtClean="0"/>
                        <a:t>Glycosylation site</a:t>
                      </a:r>
                      <a:endParaRPr lang="en-US" sz="1400" dirty="0"/>
                    </a:p>
                  </a:txBody>
                  <a:tcPr anchor="ctr">
                    <a:lnL w="12700" cap="flat" cmpd="sng" algn="ctr">
                      <a:solidFill>
                        <a:schemeClr val="bg1"/>
                      </a:solidFill>
                      <a:prstDash val="solid"/>
                      <a:round/>
                      <a:headEnd type="none" w="med" len="med"/>
                      <a:tailEnd type="none" w="med" len="med"/>
                    </a:lnL>
                  </a:tcPr>
                </a:tc>
                <a:tc vMerge="1">
                  <a:txBody>
                    <a:bodyPr/>
                    <a:lstStyle/>
                    <a:p>
                      <a:endParaRPr lang="en-US"/>
                    </a:p>
                  </a:txBody>
                  <a:tcPr/>
                </a:tc>
              </a:tr>
              <a:tr h="335057">
                <a:tc rowSpan="3">
                  <a:txBody>
                    <a:bodyPr/>
                    <a:lstStyle/>
                    <a:p>
                      <a:r>
                        <a:rPr lang="en-US" sz="1400" dirty="0" smtClean="0"/>
                        <a:t>Higher-order</a:t>
                      </a:r>
                      <a:r>
                        <a:rPr lang="en-US" sz="1400" baseline="0" dirty="0" smtClean="0"/>
                        <a:t> structure</a:t>
                      </a:r>
                      <a:endParaRPr lang="en-US" sz="1400" dirty="0"/>
                    </a:p>
                  </a:txBody>
                  <a:tcPr anchor="ctr"/>
                </a:tc>
                <a:tc gridSpan="2">
                  <a:txBody>
                    <a:bodyPr/>
                    <a:lstStyle/>
                    <a:p>
                      <a:r>
                        <a:rPr lang="en-US" sz="1400" dirty="0" smtClean="0"/>
                        <a:t>2º, 3º (and 4º) </a:t>
                      </a:r>
                      <a:r>
                        <a:rPr lang="en-US" sz="1400" baseline="0" dirty="0" smtClean="0"/>
                        <a:t>structure</a:t>
                      </a:r>
                      <a:endParaRPr lang="en-US" sz="1400" dirty="0"/>
                    </a:p>
                  </a:txBody>
                  <a:tcPr anchor="ctr"/>
                </a:tc>
                <a:tc hMerge="1">
                  <a:txBody>
                    <a:bodyPr/>
                    <a:lstStyle/>
                    <a:p>
                      <a:endParaRPr lang="en-US" dirty="0"/>
                    </a:p>
                  </a:txBody>
                  <a:tcPr>
                    <a:lnL w="12700" cap="flat" cmpd="sng" algn="ctr">
                      <a:solidFill>
                        <a:schemeClr val="bg1"/>
                      </a:solidFill>
                      <a:prstDash val="solid"/>
                      <a:round/>
                      <a:headEnd type="none" w="med" len="med"/>
                      <a:tailEnd type="none" w="med" len="med"/>
                    </a:lnL>
                  </a:tcPr>
                </a:tc>
                <a:tc>
                  <a:txBody>
                    <a:bodyPr/>
                    <a:lstStyle/>
                    <a:p>
                      <a:r>
                        <a:rPr lang="en-US" sz="1400" dirty="0" smtClean="0"/>
                        <a:t>Crystal structure, CD, intrinsic fluorescence, DSC, SDS-PAGE</a:t>
                      </a:r>
                      <a:endParaRPr lang="en-US" sz="1400" dirty="0"/>
                    </a:p>
                  </a:txBody>
                  <a:tcPr anchor="ctr">
                    <a:lnB w="12700" cap="flat" cmpd="sng" algn="ctr">
                      <a:solidFill>
                        <a:schemeClr val="bg1"/>
                      </a:solidFill>
                      <a:prstDash val="dash"/>
                      <a:round/>
                      <a:headEnd type="none" w="med" len="med"/>
                      <a:tailEnd type="none" w="med" len="med"/>
                    </a:lnB>
                  </a:tcPr>
                </a:tc>
              </a:tr>
              <a:tr h="335057">
                <a:tc vMerge="1">
                  <a:txBody>
                    <a:bodyPr/>
                    <a:lstStyle/>
                    <a:p>
                      <a:endParaRPr lang="en-US"/>
                    </a:p>
                  </a:txBody>
                  <a:tcPr/>
                </a:tc>
                <a:tc gridSpan="2">
                  <a:txBody>
                    <a:bodyPr/>
                    <a:lstStyle/>
                    <a:p>
                      <a:r>
                        <a:rPr lang="en-US" sz="1400" dirty="0" smtClean="0"/>
                        <a:t>4º, Oligomers and aggregates</a:t>
                      </a:r>
                      <a:endParaRPr lang="en-US" sz="1400" dirty="0"/>
                    </a:p>
                  </a:txBody>
                  <a:tcPr anchor="ctr"/>
                </a:tc>
                <a:tc hMerge="1">
                  <a:txBody>
                    <a:bodyPr/>
                    <a:lstStyle/>
                    <a:p>
                      <a:endParaRPr lang="en-US" dirty="0"/>
                    </a:p>
                  </a:txBody>
                  <a:tcPr>
                    <a:lnL w="12700" cap="flat" cmpd="sng" algn="ctr">
                      <a:solidFill>
                        <a:schemeClr val="bg1"/>
                      </a:solidFill>
                      <a:prstDash val="solid"/>
                      <a:round/>
                      <a:headEnd type="none" w="med" len="med"/>
                      <a:tailEnd type="none" w="med" len="med"/>
                    </a:lnL>
                  </a:tcPr>
                </a:tc>
                <a:tc>
                  <a:txBody>
                    <a:bodyPr/>
                    <a:lstStyle/>
                    <a:p>
                      <a:r>
                        <a:rPr lang="en-US" sz="1400" dirty="0" smtClean="0"/>
                        <a:t>SDS-PAGE, SEC-HPLC, AUC, DLS, MALS, FFF</a:t>
                      </a:r>
                      <a:endParaRPr lang="en-US" sz="1400" dirty="0"/>
                    </a:p>
                  </a:txBody>
                  <a:tcPr anchor="ctr">
                    <a:lnT w="12700" cap="flat" cmpd="sng" algn="ctr">
                      <a:solidFill>
                        <a:schemeClr val="bg1"/>
                      </a:solidFill>
                      <a:prstDash val="dash"/>
                      <a:round/>
                      <a:headEnd type="none" w="med" len="med"/>
                      <a:tailEnd type="none" w="med" len="med"/>
                    </a:lnT>
                    <a:lnB w="12700" cap="flat" cmpd="sng" algn="ctr">
                      <a:solidFill>
                        <a:schemeClr val="bg1"/>
                      </a:solidFill>
                      <a:prstDash val="dash"/>
                      <a:round/>
                      <a:headEnd type="none" w="med" len="med"/>
                      <a:tailEnd type="none" w="med" len="med"/>
                    </a:lnB>
                  </a:tcPr>
                </a:tc>
              </a:tr>
              <a:tr h="335057">
                <a:tc vMerge="1">
                  <a:txBody>
                    <a:bodyPr/>
                    <a:lstStyle/>
                    <a:p>
                      <a:endParaRPr lang="en-US"/>
                    </a:p>
                  </a:txBody>
                  <a:tcPr/>
                </a:tc>
                <a:tc gridSpan="2">
                  <a:txBody>
                    <a:bodyPr/>
                    <a:lstStyle/>
                    <a:p>
                      <a:r>
                        <a:rPr lang="en-US" sz="1400" dirty="0" smtClean="0"/>
                        <a:t>Particulates</a:t>
                      </a:r>
                      <a:endParaRPr lang="en-US" sz="1400" dirty="0"/>
                    </a:p>
                  </a:txBody>
                  <a:tcPr anchor="ctr"/>
                </a:tc>
                <a:tc hMerge="1">
                  <a:txBody>
                    <a:bodyPr/>
                    <a:lstStyle/>
                    <a:p>
                      <a:endParaRPr lang="en-US"/>
                    </a:p>
                  </a:txBody>
                  <a:tcPr/>
                </a:tc>
                <a:tc>
                  <a:txBody>
                    <a:bodyPr/>
                    <a:lstStyle/>
                    <a:p>
                      <a:r>
                        <a:rPr lang="en-US" sz="1400" dirty="0" smtClean="0"/>
                        <a:t>DLS, AUC, </a:t>
                      </a:r>
                      <a:r>
                        <a:rPr lang="en-US" sz="1400" dirty="0" err="1" smtClean="0"/>
                        <a:t>Microflow</a:t>
                      </a:r>
                      <a:r>
                        <a:rPr lang="en-US" sz="1400" dirty="0" smtClean="0"/>
                        <a:t> Imaging</a:t>
                      </a:r>
                      <a:endParaRPr lang="en-US" sz="1400" dirty="0"/>
                    </a:p>
                  </a:txBody>
                  <a:tcPr anchor="ctr">
                    <a:lnT w="12700" cap="flat" cmpd="sng" algn="ctr">
                      <a:solidFill>
                        <a:schemeClr val="bg1"/>
                      </a:solidFill>
                      <a:prstDash val="dash"/>
                      <a:round/>
                      <a:headEnd type="none" w="med" len="med"/>
                      <a:tailEnd type="none" w="med" len="med"/>
                    </a:lnT>
                  </a:tcPr>
                </a:tc>
              </a:tr>
            </a:tbl>
          </a:graphicData>
        </a:graphic>
      </p:graphicFrame>
      <p:sp>
        <p:nvSpPr>
          <p:cNvPr id="6" name="5 Marcador de número de diapositiva"/>
          <p:cNvSpPr>
            <a:spLocks noGrp="1"/>
          </p:cNvSpPr>
          <p:nvPr>
            <p:ph type="sldNum" sz="quarter" idx="12"/>
          </p:nvPr>
        </p:nvSpPr>
        <p:spPr>
          <a:xfrm>
            <a:off x="6804248" y="6492875"/>
            <a:ext cx="2133600" cy="365125"/>
          </a:xfrm>
        </p:spPr>
        <p:txBody>
          <a:bodyPr/>
          <a:lstStyle/>
          <a:p>
            <a:fld id="{3E592CAC-EBF2-49AD-B5E7-5C5F03A0C9B8}" type="slidenum">
              <a:rPr lang="es-ES" smtClean="0"/>
              <a:pPr/>
              <a:t>16</a:t>
            </a:fld>
            <a:endParaRPr lang="es-ES" dirty="0"/>
          </a:p>
        </p:txBody>
      </p:sp>
      <p:sp>
        <p:nvSpPr>
          <p:cNvPr id="7" name="3 Marcador de pie de página"/>
          <p:cNvSpPr>
            <a:spLocks noGrp="1"/>
          </p:cNvSpPr>
          <p:nvPr>
            <p:ph type="ftr" sz="quarter" idx="11"/>
          </p:nvPr>
        </p:nvSpPr>
        <p:spPr>
          <a:xfrm>
            <a:off x="1211269" y="629761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8" name="7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477507"/>
            <a:ext cx="774065" cy="254635"/>
          </a:xfrm>
          <a:prstGeom prst="rect">
            <a:avLst/>
          </a:prstGeom>
          <a:noFill/>
          <a:ln>
            <a:noFill/>
          </a:ln>
        </p:spPr>
      </p:pic>
      <p:sp>
        <p:nvSpPr>
          <p:cNvPr id="10" name="1 Título"/>
          <p:cNvSpPr>
            <a:spLocks noGrp="1"/>
          </p:cNvSpPr>
          <p:nvPr>
            <p:ph type="title"/>
          </p:nvPr>
        </p:nvSpPr>
        <p:spPr>
          <a:xfrm>
            <a:off x="-1" y="157940"/>
            <a:ext cx="9036495" cy="889809"/>
          </a:xfrm>
        </p:spPr>
        <p:txBody>
          <a:bodyPr>
            <a:noAutofit/>
          </a:bodyPr>
          <a:lstStyle/>
          <a:p>
            <a:pPr algn="ctr"/>
            <a:r>
              <a:rPr lang="es-ES" sz="4000" b="0" dirty="0" err="1"/>
              <a:t>Analytical</a:t>
            </a:r>
            <a:r>
              <a:rPr lang="es-ES" sz="4000" b="0" dirty="0"/>
              <a:t> </a:t>
            </a:r>
            <a:r>
              <a:rPr lang="es-ES" sz="4000" b="0" dirty="0" err="1" smtClean="0"/>
              <a:t>dev</a:t>
            </a:r>
            <a:r>
              <a:rPr lang="es-ES" sz="4000" b="0" dirty="0" smtClean="0"/>
              <a:t>. and  </a:t>
            </a:r>
            <a:r>
              <a:rPr lang="es-ES" sz="4000" b="0" dirty="0" err="1"/>
              <a:t>Characterisation</a:t>
            </a:r>
            <a:r>
              <a:rPr lang="es-ES" sz="4000" b="0" dirty="0"/>
              <a:t> </a:t>
            </a:r>
            <a:r>
              <a:rPr lang="es-ES" sz="4000" b="0" dirty="0" smtClean="0"/>
              <a:t/>
            </a:r>
            <a:br>
              <a:rPr lang="es-ES" sz="4000" b="0" dirty="0" smtClean="0"/>
            </a:br>
            <a:r>
              <a:rPr lang="es-ES" sz="4000" b="0" dirty="0" smtClean="0"/>
              <a:t>ICHQ6B</a:t>
            </a:r>
            <a:endParaRPr lang="es-ES" sz="4000" b="0" dirty="0"/>
          </a:p>
        </p:txBody>
      </p:sp>
    </p:spTree>
    <p:extLst>
      <p:ext uri="{BB962C8B-B14F-4D97-AF65-F5344CB8AC3E}">
        <p14:creationId xmlns:p14="http://schemas.microsoft.com/office/powerpoint/2010/main" val="1971019437"/>
      </p:ext>
    </p:extLst>
  </p:cSld>
  <p:clrMapOvr>
    <a:masterClrMapping/>
  </p:clrMapOvr>
  <p:transition>
    <p:sndAc>
      <p:stSnd>
        <p:snd r:embed="rId2" name="type.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2708920"/>
            <a:ext cx="3275856" cy="414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5" name="4 Tabla"/>
          <p:cNvGraphicFramePr>
            <a:graphicFrameLocks noGrp="1"/>
          </p:cNvGraphicFramePr>
          <p:nvPr>
            <p:extLst>
              <p:ext uri="{D42A27DB-BD31-4B8C-83A1-F6EECF244321}">
                <p14:modId xmlns:p14="http://schemas.microsoft.com/office/powerpoint/2010/main" val="3677674935"/>
              </p:ext>
            </p:extLst>
          </p:nvPr>
        </p:nvGraphicFramePr>
        <p:xfrm>
          <a:off x="27689" y="960262"/>
          <a:ext cx="8936801" cy="5256587"/>
        </p:xfrm>
        <a:graphic>
          <a:graphicData uri="http://schemas.openxmlformats.org/drawingml/2006/table">
            <a:tbl>
              <a:tblPr firstRow="1" bandRow="1">
                <a:tableStyleId>{5C22544A-7EE6-4342-B048-85BDC9FD1C3A}</a:tableStyleId>
              </a:tblPr>
              <a:tblGrid>
                <a:gridCol w="2138722"/>
                <a:gridCol w="2654998"/>
                <a:gridCol w="4143081"/>
              </a:tblGrid>
              <a:tr h="398098">
                <a:tc gridSpan="2">
                  <a:txBody>
                    <a:bodyPr/>
                    <a:lstStyle/>
                    <a:p>
                      <a:pPr algn="ctr"/>
                      <a:r>
                        <a:rPr lang="en-US" dirty="0" smtClean="0"/>
                        <a:t>Parameter / Attribute</a:t>
                      </a:r>
                      <a:endParaRPr lang="en-US" dirty="0"/>
                    </a:p>
                  </a:txBody>
                  <a:tcPr/>
                </a:tc>
                <a:tc hMerge="1">
                  <a:txBody>
                    <a:bodyPr/>
                    <a:lstStyle/>
                    <a:p>
                      <a:endParaRPr lang="en-US"/>
                    </a:p>
                  </a:txBody>
                  <a:tcPr/>
                </a:tc>
                <a:tc>
                  <a:txBody>
                    <a:bodyPr/>
                    <a:lstStyle/>
                    <a:p>
                      <a:pPr algn="ctr"/>
                      <a:r>
                        <a:rPr lang="en-US" dirty="0" smtClean="0"/>
                        <a:t>Methods</a:t>
                      </a:r>
                      <a:endParaRPr lang="en-US" dirty="0"/>
                    </a:p>
                  </a:txBody>
                  <a:tcPr/>
                </a:tc>
              </a:tr>
              <a:tr h="398098">
                <a:tc gridSpan="3">
                  <a:txBody>
                    <a:bodyPr/>
                    <a:lstStyle/>
                    <a:p>
                      <a:r>
                        <a:rPr lang="en-US" dirty="0" smtClean="0"/>
                        <a:t>Physiochemical Properties</a:t>
                      </a:r>
                      <a:endParaRPr lang="en-US" dirty="0"/>
                    </a:p>
                  </a:txBody>
                  <a:tcPr/>
                </a:tc>
                <a:tc hMerge="1">
                  <a:txBody>
                    <a:bodyPr/>
                    <a:lstStyle/>
                    <a:p>
                      <a:endParaRPr lang="en-US"/>
                    </a:p>
                  </a:txBody>
                  <a:tcPr/>
                </a:tc>
                <a:tc hMerge="1">
                  <a:txBody>
                    <a:bodyPr/>
                    <a:lstStyle/>
                    <a:p>
                      <a:endParaRPr lang="en-US"/>
                    </a:p>
                  </a:txBody>
                  <a:tcPr/>
                </a:tc>
              </a:tr>
              <a:tr h="363049">
                <a:tc gridSpan="2">
                  <a:txBody>
                    <a:bodyPr/>
                    <a:lstStyle/>
                    <a:p>
                      <a:r>
                        <a:rPr lang="en-US" sz="1400" dirty="0" smtClean="0"/>
                        <a:t>Molecular</a:t>
                      </a:r>
                      <a:r>
                        <a:rPr lang="en-US" sz="1400" baseline="0" dirty="0" smtClean="0"/>
                        <a:t> weight and Size</a:t>
                      </a:r>
                      <a:endParaRPr lang="en-US" sz="1400" dirty="0"/>
                    </a:p>
                  </a:txBody>
                  <a:tcPr anchor="ctr">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SDS-PAGE, SEC-HPLC, MS (top-down, MALDI), </a:t>
                      </a:r>
                      <a:endParaRPr lang="en-US" sz="1400" dirty="0"/>
                    </a:p>
                  </a:txBody>
                  <a:tcPr anchor="ctr"/>
                </a:tc>
              </a:tr>
              <a:tr h="363049">
                <a:tc gridSpan="2">
                  <a:txBody>
                    <a:bodyPr/>
                    <a:lstStyle/>
                    <a:p>
                      <a:r>
                        <a:rPr lang="en-US" sz="1400" dirty="0" smtClean="0"/>
                        <a:t>Charge</a:t>
                      </a:r>
                      <a:r>
                        <a:rPr lang="en-US" sz="1400" baseline="0" dirty="0" smtClean="0"/>
                        <a:t> </a:t>
                      </a:r>
                      <a:r>
                        <a:rPr lang="en-US" sz="1400" dirty="0" smtClean="0"/>
                        <a:t>isoform</a:t>
                      </a:r>
                      <a:r>
                        <a:rPr lang="en-US" sz="1400" baseline="0" dirty="0" smtClean="0"/>
                        <a:t> profile</a:t>
                      </a:r>
                      <a:endParaRPr lang="en-US" sz="14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gel-IEF,</a:t>
                      </a:r>
                      <a:r>
                        <a:rPr lang="en-US" sz="1400" baseline="0" dirty="0" smtClean="0"/>
                        <a:t> </a:t>
                      </a:r>
                      <a:r>
                        <a:rPr lang="en-US" sz="1400" baseline="0" dirty="0" err="1" smtClean="0"/>
                        <a:t>icIEF</a:t>
                      </a:r>
                      <a:r>
                        <a:rPr lang="en-US" sz="1400" baseline="0" dirty="0" smtClean="0"/>
                        <a:t>, CE, IEX-HPLC</a:t>
                      </a:r>
                      <a:endParaRPr lang="en-US" sz="1400" dirty="0"/>
                    </a:p>
                  </a:txBody>
                  <a:tcPr anchor="ctr"/>
                </a:tc>
              </a:tr>
              <a:tr h="363049">
                <a:tc gridSpan="2">
                  <a:txBody>
                    <a:bodyPr/>
                    <a:lstStyle/>
                    <a:p>
                      <a:r>
                        <a:rPr lang="en-US" sz="1400" dirty="0" smtClean="0"/>
                        <a:t>Extinction Coefficient</a:t>
                      </a:r>
                      <a:endParaRPr lang="en-US" sz="14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Amino acid analysis and UVA280</a:t>
                      </a:r>
                      <a:endParaRPr lang="en-US" sz="1400" dirty="0"/>
                    </a:p>
                  </a:txBody>
                  <a:tcPr anchor="ctr"/>
                </a:tc>
              </a:tr>
              <a:tr h="363049">
                <a:tc gridSpan="2">
                  <a:txBody>
                    <a:bodyPr/>
                    <a:lstStyle/>
                    <a:p>
                      <a:r>
                        <a:rPr lang="en-US" sz="1400" dirty="0" smtClean="0"/>
                        <a:t>Electrophoretic pattern</a:t>
                      </a:r>
                      <a:endParaRPr lang="en-US" sz="14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1D and 2D PAGE,</a:t>
                      </a:r>
                      <a:r>
                        <a:rPr lang="en-US" sz="1400" baseline="0" dirty="0" smtClean="0"/>
                        <a:t> SDS-PAGE, Western Blot, IEF</a:t>
                      </a:r>
                      <a:endParaRPr lang="en-US" sz="1400" dirty="0"/>
                    </a:p>
                  </a:txBody>
                  <a:tcPr anchor="ctr"/>
                </a:tc>
              </a:tr>
              <a:tr h="363049">
                <a:tc gridSpan="2">
                  <a:txBody>
                    <a:bodyPr/>
                    <a:lstStyle/>
                    <a:p>
                      <a:r>
                        <a:rPr lang="en-US" sz="1400" dirty="0" smtClean="0"/>
                        <a:t>Chromatographic</a:t>
                      </a:r>
                      <a:r>
                        <a:rPr lang="en-US" sz="1400" baseline="0" dirty="0" smtClean="0"/>
                        <a:t> pattern</a:t>
                      </a:r>
                      <a:endParaRPr lang="en-US" sz="14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RP-HPLC, IEX-HPLC,</a:t>
                      </a:r>
                      <a:r>
                        <a:rPr lang="en-US" sz="1400" baseline="0" dirty="0" smtClean="0"/>
                        <a:t> SEC-HPLC</a:t>
                      </a:r>
                      <a:endParaRPr lang="en-US" sz="1400" dirty="0"/>
                    </a:p>
                  </a:txBody>
                  <a:tcPr anchor="ctr"/>
                </a:tc>
              </a:tr>
              <a:tr h="363049">
                <a:tc gridSpan="2">
                  <a:txBody>
                    <a:bodyPr/>
                    <a:lstStyle/>
                    <a:p>
                      <a:r>
                        <a:rPr lang="en-US" sz="1400" dirty="0" smtClean="0"/>
                        <a:t>Spectroscopic profiles</a:t>
                      </a:r>
                      <a:endParaRPr lang="en-US" sz="14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UV,</a:t>
                      </a:r>
                      <a:r>
                        <a:rPr lang="en-US" sz="1400" baseline="0" dirty="0" smtClean="0"/>
                        <a:t> FTIR, NMR, MS</a:t>
                      </a:r>
                      <a:endParaRPr lang="en-US" sz="1400" dirty="0"/>
                    </a:p>
                  </a:txBody>
                  <a:tcPr anchor="ctr"/>
                </a:tc>
              </a:tr>
              <a:tr h="419145">
                <a:tc gridSpan="3">
                  <a:txBody>
                    <a:bodyPr/>
                    <a:lstStyle/>
                    <a:p>
                      <a:r>
                        <a:rPr lang="en-US" sz="2000" dirty="0" smtClean="0"/>
                        <a:t>Impurities</a:t>
                      </a:r>
                      <a:endParaRPr lang="en-US" sz="14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63049">
                <a:tc rowSpan="4">
                  <a:txBody>
                    <a:bodyPr/>
                    <a:lstStyle/>
                    <a:p>
                      <a:r>
                        <a:rPr lang="en-US" sz="1400" dirty="0" smtClean="0"/>
                        <a:t>Process Related Impurities</a:t>
                      </a:r>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Host</a:t>
                      </a:r>
                      <a:r>
                        <a:rPr lang="en-US" sz="1400" baseline="0" dirty="0" smtClean="0"/>
                        <a:t> cell protein</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HCP ELISA, MS</a:t>
                      </a:r>
                      <a:endParaRPr lang="en-US" sz="1400" dirty="0"/>
                    </a:p>
                  </a:txBody>
                  <a:tcPr anchor="ctr"/>
                </a:tc>
              </a:tr>
              <a:tr h="363049">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Host cell DNA</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err="1" smtClean="0"/>
                        <a:t>qPCR</a:t>
                      </a:r>
                      <a:r>
                        <a:rPr lang="en-US" sz="1400" dirty="0" smtClean="0"/>
                        <a:t>, Threshold,  </a:t>
                      </a:r>
                      <a:r>
                        <a:rPr lang="en-US" sz="1400" dirty="0" err="1" smtClean="0"/>
                        <a:t>Hybridisation</a:t>
                      </a:r>
                      <a:endParaRPr lang="en-US" sz="1400" dirty="0"/>
                    </a:p>
                  </a:txBody>
                  <a:tcPr anchor="ctr"/>
                </a:tc>
              </a:tr>
              <a:tr h="363049">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Protein A</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ELISA</a:t>
                      </a:r>
                      <a:endParaRPr lang="en-US" sz="1400" dirty="0"/>
                    </a:p>
                  </a:txBody>
                  <a:tcPr anchor="ctr"/>
                </a:tc>
              </a:tr>
              <a:tr h="773805">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IPTG, Antibiotics,</a:t>
                      </a:r>
                      <a:r>
                        <a:rPr lang="en-US" sz="1400" baseline="0" dirty="0" smtClean="0"/>
                        <a:t> Media, </a:t>
                      </a:r>
                      <a:r>
                        <a:rPr lang="en-US" sz="1400" baseline="0" dirty="0" err="1" smtClean="0"/>
                        <a:t>metalic</a:t>
                      </a:r>
                      <a:r>
                        <a:rPr lang="en-US" sz="1400" baseline="0" dirty="0" smtClean="0"/>
                        <a:t> ions, solvents +  other </a:t>
                      </a:r>
                      <a:r>
                        <a:rPr lang="en-US" sz="1400" dirty="0" smtClean="0"/>
                        <a:t>leachable/</a:t>
                      </a:r>
                      <a:r>
                        <a:rPr lang="en-US" sz="1400" dirty="0" err="1" smtClean="0"/>
                        <a:t>extractables</a:t>
                      </a:r>
                      <a:r>
                        <a:rPr lang="en-US" sz="1400" dirty="0" smtClean="0"/>
                        <a:t> , </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Bespoke,</a:t>
                      </a:r>
                      <a:r>
                        <a:rPr lang="en-US" sz="1400" baseline="0" dirty="0" smtClean="0"/>
                        <a:t> as necessary.</a:t>
                      </a:r>
                      <a:endParaRPr lang="en-US" sz="1400" dirty="0"/>
                    </a:p>
                  </a:txBody>
                  <a:tcPr anchor="ctr"/>
                </a:tc>
              </a:tr>
            </a:tbl>
          </a:graphicData>
        </a:graphic>
      </p:graphicFrame>
      <p:sp>
        <p:nvSpPr>
          <p:cNvPr id="6" name="5 Marcador de número de diapositiva"/>
          <p:cNvSpPr>
            <a:spLocks noGrp="1"/>
          </p:cNvSpPr>
          <p:nvPr>
            <p:ph type="sldNum" sz="quarter" idx="12"/>
          </p:nvPr>
        </p:nvSpPr>
        <p:spPr>
          <a:xfrm>
            <a:off x="6732240" y="6464457"/>
            <a:ext cx="2133600" cy="365125"/>
          </a:xfrm>
        </p:spPr>
        <p:txBody>
          <a:bodyPr/>
          <a:lstStyle/>
          <a:p>
            <a:fld id="{3E592CAC-EBF2-49AD-B5E7-5C5F03A0C9B8}" type="slidenum">
              <a:rPr lang="es-ES" smtClean="0"/>
              <a:pPr/>
              <a:t>17</a:t>
            </a:fld>
            <a:endParaRPr lang="es-ES"/>
          </a:p>
        </p:txBody>
      </p:sp>
      <p:sp>
        <p:nvSpPr>
          <p:cNvPr id="9"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
        <p:nvSpPr>
          <p:cNvPr id="11" name="1 Título"/>
          <p:cNvSpPr>
            <a:spLocks noGrp="1"/>
          </p:cNvSpPr>
          <p:nvPr>
            <p:ph type="title"/>
          </p:nvPr>
        </p:nvSpPr>
        <p:spPr>
          <a:xfrm>
            <a:off x="-1" y="62690"/>
            <a:ext cx="9036495" cy="889809"/>
          </a:xfrm>
        </p:spPr>
        <p:txBody>
          <a:bodyPr>
            <a:noAutofit/>
          </a:bodyPr>
          <a:lstStyle/>
          <a:p>
            <a:pPr algn="ctr"/>
            <a:r>
              <a:rPr lang="es-ES" sz="4000" b="0" dirty="0" err="1"/>
              <a:t>Analytical</a:t>
            </a:r>
            <a:r>
              <a:rPr lang="es-ES" sz="4000" b="0" dirty="0"/>
              <a:t> </a:t>
            </a:r>
            <a:r>
              <a:rPr lang="es-ES" sz="4000" b="0" dirty="0" err="1" smtClean="0"/>
              <a:t>dev</a:t>
            </a:r>
            <a:r>
              <a:rPr lang="es-ES" sz="4000" b="0" dirty="0" smtClean="0"/>
              <a:t>. and  </a:t>
            </a:r>
            <a:r>
              <a:rPr lang="es-ES" sz="4000" b="0" dirty="0" err="1"/>
              <a:t>Characterisation</a:t>
            </a:r>
            <a:r>
              <a:rPr lang="es-ES" sz="4000" b="0" dirty="0"/>
              <a:t> </a:t>
            </a:r>
            <a:r>
              <a:rPr lang="es-ES" sz="4000" b="0" dirty="0" smtClean="0"/>
              <a:t/>
            </a:r>
            <a:br>
              <a:rPr lang="es-ES" sz="4000" b="0" dirty="0" smtClean="0"/>
            </a:br>
            <a:r>
              <a:rPr lang="es-ES" sz="4000" b="0" dirty="0" smtClean="0"/>
              <a:t>ICHQ6B</a:t>
            </a:r>
            <a:endParaRPr lang="es-ES" sz="4000" b="0" dirty="0"/>
          </a:p>
        </p:txBody>
      </p:sp>
    </p:spTree>
    <p:extLst>
      <p:ext uri="{BB962C8B-B14F-4D97-AF65-F5344CB8AC3E}">
        <p14:creationId xmlns:p14="http://schemas.microsoft.com/office/powerpoint/2010/main" val="3312428407"/>
      </p:ext>
    </p:extLst>
  </p:cSld>
  <p:clrMapOvr>
    <a:masterClrMapping/>
  </p:clrMapOvr>
  <p:transition>
    <p:sndAc>
      <p:stSnd>
        <p:snd r:embed="rId2" name="type.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2708920"/>
            <a:ext cx="3275856" cy="414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5" name="4 Tabla"/>
          <p:cNvGraphicFramePr>
            <a:graphicFrameLocks noGrp="1"/>
          </p:cNvGraphicFramePr>
          <p:nvPr>
            <p:extLst>
              <p:ext uri="{D42A27DB-BD31-4B8C-83A1-F6EECF244321}">
                <p14:modId xmlns:p14="http://schemas.microsoft.com/office/powerpoint/2010/main" val="2722186335"/>
              </p:ext>
            </p:extLst>
          </p:nvPr>
        </p:nvGraphicFramePr>
        <p:xfrm>
          <a:off x="27688" y="1196752"/>
          <a:ext cx="9008807" cy="5328590"/>
        </p:xfrm>
        <a:graphic>
          <a:graphicData uri="http://schemas.openxmlformats.org/drawingml/2006/table">
            <a:tbl>
              <a:tblPr firstRow="1" bandRow="1">
                <a:tableStyleId>{5C22544A-7EE6-4342-B048-85BDC9FD1C3A}</a:tableStyleId>
              </a:tblPr>
              <a:tblGrid>
                <a:gridCol w="2155954"/>
                <a:gridCol w="2676390"/>
                <a:gridCol w="4176463"/>
              </a:tblGrid>
              <a:tr h="444049">
                <a:tc gridSpan="2">
                  <a:txBody>
                    <a:bodyPr/>
                    <a:lstStyle/>
                    <a:p>
                      <a:pPr algn="ctr"/>
                      <a:r>
                        <a:rPr lang="en-US" dirty="0" smtClean="0"/>
                        <a:t>Parameter / Attribute</a:t>
                      </a:r>
                      <a:endParaRPr lang="en-US" dirty="0"/>
                    </a:p>
                  </a:txBody>
                  <a:tcPr/>
                </a:tc>
                <a:tc hMerge="1">
                  <a:txBody>
                    <a:bodyPr/>
                    <a:lstStyle/>
                    <a:p>
                      <a:endParaRPr lang="en-US"/>
                    </a:p>
                  </a:txBody>
                  <a:tcPr/>
                </a:tc>
                <a:tc>
                  <a:txBody>
                    <a:bodyPr/>
                    <a:lstStyle/>
                    <a:p>
                      <a:pPr algn="ctr"/>
                      <a:r>
                        <a:rPr lang="en-US" dirty="0" smtClean="0"/>
                        <a:t>Methods</a:t>
                      </a:r>
                      <a:endParaRPr lang="en-US" dirty="0"/>
                    </a:p>
                  </a:txBody>
                  <a:tcPr/>
                </a:tc>
              </a:tr>
              <a:tr h="481053">
                <a:tc gridSpan="3">
                  <a:txBody>
                    <a:bodyPr/>
                    <a:lstStyle/>
                    <a:p>
                      <a:r>
                        <a:rPr lang="en-US" sz="2000" dirty="0" smtClean="0"/>
                        <a:t>Impurities</a:t>
                      </a:r>
                      <a:endParaRPr lang="en-US" sz="1400" dirty="0"/>
                    </a:p>
                  </a:txBody>
                  <a:tcPr anchor="ctr">
                    <a:lnB w="127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0041">
                <a:tc rowSpan="7">
                  <a:txBody>
                    <a:bodyPr/>
                    <a:lstStyle/>
                    <a:p>
                      <a:r>
                        <a:rPr lang="en-US" sz="1400" dirty="0" smtClean="0"/>
                        <a:t>Product Related Impurities</a:t>
                      </a:r>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Truncated forms / fragments</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SDS-PAGE, SEC-HPLC, MS</a:t>
                      </a:r>
                      <a:endParaRPr lang="en-US" sz="1400" dirty="0"/>
                    </a:p>
                  </a:txBody>
                  <a:tcPr anchor="ctr"/>
                </a:tc>
              </a:tr>
              <a:tr h="370041">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Oxidation</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RP-HPLC, </a:t>
                      </a:r>
                      <a:r>
                        <a:rPr lang="en-US" sz="1400" dirty="0" err="1" smtClean="0"/>
                        <a:t>Pepmap</a:t>
                      </a:r>
                      <a:endParaRPr lang="en-US" sz="1400" dirty="0"/>
                    </a:p>
                  </a:txBody>
                  <a:tcPr anchor="ctr"/>
                </a:tc>
              </a:tr>
              <a:tr h="370041">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err="1" smtClean="0"/>
                        <a:t>Deamidation</a:t>
                      </a:r>
                      <a:r>
                        <a:rPr lang="en-US" sz="1400" dirty="0" smtClean="0"/>
                        <a:t> &amp; </a:t>
                      </a:r>
                      <a:r>
                        <a:rPr lang="en-US" sz="1400" dirty="0" err="1" smtClean="0"/>
                        <a:t>isomerisation</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IEX-HPLC,</a:t>
                      </a:r>
                      <a:r>
                        <a:rPr lang="en-US" sz="1400" baseline="0" dirty="0" smtClean="0"/>
                        <a:t> </a:t>
                      </a:r>
                      <a:r>
                        <a:rPr lang="en-US" sz="1400" baseline="0" dirty="0" err="1" smtClean="0"/>
                        <a:t>pepmap</a:t>
                      </a:r>
                      <a:r>
                        <a:rPr lang="en-US" sz="1400" baseline="0" dirty="0" smtClean="0"/>
                        <a:t>, (</a:t>
                      </a:r>
                      <a:r>
                        <a:rPr lang="en-US" sz="1400" baseline="0" dirty="0" smtClean="0">
                          <a:latin typeface="Symbol" pitchFamily="18" charset="2"/>
                        </a:rPr>
                        <a:t>D</a:t>
                      </a:r>
                      <a:r>
                        <a:rPr lang="en-US" sz="1400" baseline="0" dirty="0" smtClean="0"/>
                        <a:t>)IEF</a:t>
                      </a:r>
                      <a:endParaRPr lang="en-US" sz="1400" dirty="0"/>
                    </a:p>
                  </a:txBody>
                  <a:tcPr anchor="ctr"/>
                </a:tc>
              </a:tr>
              <a:tr h="370041">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Miss-matched -S-S- </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err="1" smtClean="0"/>
                        <a:t>Pepmap</a:t>
                      </a:r>
                      <a:r>
                        <a:rPr lang="en-US" sz="1400" dirty="0" smtClean="0"/>
                        <a:t> – LC-MS</a:t>
                      </a:r>
                      <a:endParaRPr lang="en-US" sz="1400" dirty="0"/>
                    </a:p>
                  </a:txBody>
                  <a:tcPr anchor="ctr"/>
                </a:tc>
              </a:tr>
              <a:tr h="370041">
                <a:tc vMerge="1">
                  <a:txBody>
                    <a:bodyPr/>
                    <a:lstStyle/>
                    <a:p>
                      <a:endParaRPr lang="en-US"/>
                    </a:p>
                  </a:txBody>
                  <a:tcPr/>
                </a:tc>
                <a:tc>
                  <a:txBody>
                    <a:bodyPr/>
                    <a:lstStyle/>
                    <a:p>
                      <a:r>
                        <a:rPr lang="en-US" sz="1400" dirty="0" smtClean="0"/>
                        <a:t>Glycosylation heterogeneity</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Various LC and MS methods</a:t>
                      </a:r>
                      <a:endParaRPr lang="en-US" sz="1400" dirty="0"/>
                    </a:p>
                  </a:txBody>
                  <a:tcPr anchor="ctr"/>
                </a:tc>
              </a:tr>
              <a:tr h="370041">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Other PTMs</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As necessary</a:t>
                      </a:r>
                      <a:endParaRPr lang="en-US" sz="1400" dirty="0"/>
                    </a:p>
                  </a:txBody>
                  <a:tcPr anchor="ctr"/>
                </a:tc>
              </a:tr>
              <a:tr h="370041">
                <a:tc vMerge="1">
                  <a:txBody>
                    <a:bodyPr/>
                    <a:lstStyle/>
                    <a:p>
                      <a:endParaRPr lang="en-US" sz="1400" dirty="0"/>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Oligomers &amp; Aggregates</a:t>
                      </a:r>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SDS-PAGE, SEC-HPLC, AUC, DLS, MALS, FFF</a:t>
                      </a:r>
                    </a:p>
                  </a:txBody>
                  <a:tcPr anchor="ctr"/>
                </a:tc>
              </a:tr>
              <a:tr h="444049">
                <a:tc gridSpan="3">
                  <a:txBody>
                    <a:bodyPr/>
                    <a:lstStyle/>
                    <a:p>
                      <a:r>
                        <a:rPr lang="en-US" sz="1800" dirty="0" smtClean="0"/>
                        <a:t>Biological Activity and Potency</a:t>
                      </a:r>
                      <a:endParaRPr lang="en-US" sz="1800" dirty="0"/>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nchor="ctr"/>
                </a:tc>
              </a:tr>
              <a:tr h="370041">
                <a:tc gridSpan="2">
                  <a:txBody>
                    <a:bodyPr/>
                    <a:lstStyle/>
                    <a:p>
                      <a:r>
                        <a:rPr lang="en-US" sz="1400" dirty="0" smtClean="0"/>
                        <a:t>Binding assays</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ELISA, BLI (Octet),</a:t>
                      </a:r>
                      <a:r>
                        <a:rPr lang="en-US" sz="1400" baseline="0" dirty="0" smtClean="0"/>
                        <a:t> SPR (</a:t>
                      </a:r>
                      <a:r>
                        <a:rPr lang="en-US" sz="1400" baseline="0" dirty="0" err="1" smtClean="0"/>
                        <a:t>Biacore</a:t>
                      </a:r>
                      <a:r>
                        <a:rPr lang="en-US" sz="1400" baseline="0" dirty="0" smtClean="0"/>
                        <a:t>), ITC, Flow </a:t>
                      </a:r>
                      <a:r>
                        <a:rPr lang="en-US" sz="1400" baseline="0" dirty="0" err="1" smtClean="0"/>
                        <a:t>Cytometry</a:t>
                      </a:r>
                      <a:r>
                        <a:rPr lang="en-US" sz="1400" baseline="0" dirty="0" smtClean="0"/>
                        <a:t> </a:t>
                      </a:r>
                      <a:endParaRPr lang="en-US" sz="1400" dirty="0" smtClean="0"/>
                    </a:p>
                  </a:txBody>
                  <a:tcPr anchor="ctr"/>
                </a:tc>
              </a:tr>
              <a:tr h="629070">
                <a:tc gridSpan="2">
                  <a:txBody>
                    <a:bodyPr/>
                    <a:lstStyle/>
                    <a:p>
                      <a:r>
                        <a:rPr lang="en-US" sz="1400" dirty="0" smtClean="0"/>
                        <a:t>Cell based bioassays</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sz="1400" dirty="0"/>
                    </a:p>
                  </a:txBody>
                  <a:tcPr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r>
                        <a:rPr lang="en-US" sz="1400" dirty="0" smtClean="0"/>
                        <a:t>Cell</a:t>
                      </a:r>
                      <a:r>
                        <a:rPr lang="en-US" sz="1400" baseline="0" dirty="0" smtClean="0"/>
                        <a:t> proliferation or reporter assays (various and bespoke)</a:t>
                      </a:r>
                      <a:endParaRPr lang="en-US" sz="1400" dirty="0"/>
                    </a:p>
                  </a:txBody>
                  <a:tcPr anchor="ctr"/>
                </a:tc>
              </a:tr>
              <a:tr h="370041">
                <a:tc gridSpan="2">
                  <a:txBody>
                    <a:bodyPr/>
                    <a:lstStyle/>
                    <a:p>
                      <a:r>
                        <a:rPr lang="en-US" sz="1400" dirty="0" smtClean="0"/>
                        <a:t>Animal based</a:t>
                      </a:r>
                    </a:p>
                  </a:txBody>
                  <a:tcPr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endParaRPr lang="en-US"/>
                    </a:p>
                  </a:txBody>
                  <a:tcPr/>
                </a:tc>
                <a:tc>
                  <a:txBody>
                    <a:bodyPr/>
                    <a:lstStyle/>
                    <a:p>
                      <a:r>
                        <a:rPr lang="en-US" sz="1400" dirty="0" smtClean="0"/>
                        <a:t>If necessary</a:t>
                      </a:r>
                      <a:endParaRPr lang="en-US" sz="1400" dirty="0"/>
                    </a:p>
                  </a:txBody>
                  <a:tcPr anchor="ctr"/>
                </a:tc>
              </a:tr>
            </a:tbl>
          </a:graphicData>
        </a:graphic>
      </p:graphicFrame>
      <p:sp>
        <p:nvSpPr>
          <p:cNvPr id="6" name="5 Marcador de número de diapositiva"/>
          <p:cNvSpPr>
            <a:spLocks noGrp="1"/>
          </p:cNvSpPr>
          <p:nvPr>
            <p:ph type="sldNum" sz="quarter" idx="12"/>
          </p:nvPr>
        </p:nvSpPr>
        <p:spPr>
          <a:xfrm>
            <a:off x="6660232" y="6489169"/>
            <a:ext cx="2133600" cy="365125"/>
          </a:xfrm>
        </p:spPr>
        <p:txBody>
          <a:bodyPr/>
          <a:lstStyle/>
          <a:p>
            <a:fld id="{3E592CAC-EBF2-49AD-B5E7-5C5F03A0C9B8}" type="slidenum">
              <a:rPr lang="es-ES" smtClean="0"/>
              <a:pPr/>
              <a:t>18</a:t>
            </a:fld>
            <a:endParaRPr lang="es-ES" dirty="0"/>
          </a:p>
        </p:txBody>
      </p:sp>
      <p:sp>
        <p:nvSpPr>
          <p:cNvPr id="9" name="3 Marcador de pie de página"/>
          <p:cNvSpPr>
            <a:spLocks noGrp="1"/>
          </p:cNvSpPr>
          <p:nvPr>
            <p:ph type="ftr" sz="quarter" idx="11"/>
          </p:nvPr>
        </p:nvSpPr>
        <p:spPr>
          <a:xfrm>
            <a:off x="1211269" y="63547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534657"/>
            <a:ext cx="774065" cy="254635"/>
          </a:xfrm>
          <a:prstGeom prst="rect">
            <a:avLst/>
          </a:prstGeom>
          <a:noFill/>
          <a:ln>
            <a:noFill/>
          </a:ln>
        </p:spPr>
      </p:pic>
      <p:sp>
        <p:nvSpPr>
          <p:cNvPr id="11" name="1 Título"/>
          <p:cNvSpPr>
            <a:spLocks noGrp="1"/>
          </p:cNvSpPr>
          <p:nvPr>
            <p:ph type="title"/>
          </p:nvPr>
        </p:nvSpPr>
        <p:spPr>
          <a:xfrm>
            <a:off x="-1" y="234140"/>
            <a:ext cx="9036495" cy="889809"/>
          </a:xfrm>
        </p:spPr>
        <p:txBody>
          <a:bodyPr>
            <a:noAutofit/>
          </a:bodyPr>
          <a:lstStyle/>
          <a:p>
            <a:pPr algn="ctr"/>
            <a:r>
              <a:rPr lang="es-ES" sz="4000" b="0" dirty="0" err="1"/>
              <a:t>Analytical</a:t>
            </a:r>
            <a:r>
              <a:rPr lang="es-ES" sz="4000" b="0" dirty="0"/>
              <a:t> </a:t>
            </a:r>
            <a:r>
              <a:rPr lang="es-ES" sz="4000" b="0" dirty="0" err="1" smtClean="0"/>
              <a:t>dev</a:t>
            </a:r>
            <a:r>
              <a:rPr lang="es-ES" sz="4000" b="0" dirty="0" smtClean="0"/>
              <a:t>. and  </a:t>
            </a:r>
            <a:r>
              <a:rPr lang="es-ES" sz="4000" b="0" dirty="0" err="1"/>
              <a:t>Characterisation</a:t>
            </a:r>
            <a:r>
              <a:rPr lang="es-ES" sz="4000" b="0" dirty="0"/>
              <a:t> </a:t>
            </a:r>
            <a:r>
              <a:rPr lang="es-ES" sz="4000" b="0" dirty="0" smtClean="0"/>
              <a:t/>
            </a:r>
            <a:br>
              <a:rPr lang="es-ES" sz="4000" b="0" dirty="0" smtClean="0"/>
            </a:br>
            <a:r>
              <a:rPr lang="es-ES" sz="4000" b="0" dirty="0" smtClean="0"/>
              <a:t>ICHQ6B</a:t>
            </a:r>
            <a:endParaRPr lang="es-ES" sz="4000" b="0" dirty="0"/>
          </a:p>
        </p:txBody>
      </p:sp>
    </p:spTree>
    <p:extLst>
      <p:ext uri="{BB962C8B-B14F-4D97-AF65-F5344CB8AC3E}">
        <p14:creationId xmlns:p14="http://schemas.microsoft.com/office/powerpoint/2010/main" val="3804289745"/>
      </p:ext>
    </p:extLst>
  </p:cSld>
  <p:clrMapOvr>
    <a:masterClrMapping/>
  </p:clrMapOvr>
  <p:transition>
    <p:sndAc>
      <p:stSnd>
        <p:snd r:embed="rId2" name="type.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0" y="2708920"/>
            <a:ext cx="3275856" cy="4149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5" name="4 Tabla"/>
          <p:cNvGraphicFramePr>
            <a:graphicFrameLocks noGrp="1"/>
          </p:cNvGraphicFramePr>
          <p:nvPr>
            <p:extLst>
              <p:ext uri="{D42A27DB-BD31-4B8C-83A1-F6EECF244321}">
                <p14:modId xmlns:p14="http://schemas.microsoft.com/office/powerpoint/2010/main" val="3559124171"/>
              </p:ext>
            </p:extLst>
          </p:nvPr>
        </p:nvGraphicFramePr>
        <p:xfrm>
          <a:off x="27688" y="1412774"/>
          <a:ext cx="9008807" cy="3240362"/>
        </p:xfrm>
        <a:graphic>
          <a:graphicData uri="http://schemas.openxmlformats.org/drawingml/2006/table">
            <a:tbl>
              <a:tblPr firstRow="1" bandRow="1">
                <a:tableStyleId>{5C22544A-7EE6-4342-B048-85BDC9FD1C3A}</a:tableStyleId>
              </a:tblPr>
              <a:tblGrid>
                <a:gridCol w="4832344"/>
                <a:gridCol w="4176463"/>
              </a:tblGrid>
              <a:tr h="514486">
                <a:tc>
                  <a:txBody>
                    <a:bodyPr/>
                    <a:lstStyle/>
                    <a:p>
                      <a:pPr algn="ctr"/>
                      <a:r>
                        <a:rPr lang="en-US" dirty="0" smtClean="0"/>
                        <a:t>Parameter / Attribute</a:t>
                      </a:r>
                      <a:endParaRPr lang="en-US" dirty="0"/>
                    </a:p>
                  </a:txBody>
                  <a:tcPr/>
                </a:tc>
                <a:tc>
                  <a:txBody>
                    <a:bodyPr/>
                    <a:lstStyle/>
                    <a:p>
                      <a:pPr algn="ctr"/>
                      <a:r>
                        <a:rPr lang="en-US" dirty="0" smtClean="0"/>
                        <a:t>Methods</a:t>
                      </a:r>
                      <a:endParaRPr lang="en-US" dirty="0"/>
                    </a:p>
                  </a:txBody>
                  <a:tcPr/>
                </a:tc>
              </a:tr>
              <a:tr h="557360">
                <a:tc gridSpan="2">
                  <a:txBody>
                    <a:bodyPr/>
                    <a:lstStyle/>
                    <a:p>
                      <a:r>
                        <a:rPr lang="en-US" sz="2000" dirty="0" smtClean="0"/>
                        <a:t>Others (including release tests)</a:t>
                      </a:r>
                      <a:endParaRPr lang="en-US" sz="1400" dirty="0"/>
                    </a:p>
                  </a:txBody>
                  <a:tcPr anchor="ctr"/>
                </a:tc>
                <a:tc hMerge="1">
                  <a:txBody>
                    <a:bodyPr/>
                    <a:lstStyle/>
                    <a:p>
                      <a:endParaRPr lang="en-US"/>
                    </a:p>
                  </a:txBody>
                  <a:tcPr/>
                </a:tc>
              </a:tr>
              <a:tr h="542129">
                <a:tc>
                  <a:txBody>
                    <a:bodyPr/>
                    <a:lstStyle/>
                    <a:p>
                      <a:r>
                        <a:rPr lang="en-US" sz="1400" dirty="0" smtClean="0"/>
                        <a:t>Content / quantity</a:t>
                      </a:r>
                      <a:r>
                        <a:rPr lang="en-US" sz="1400" baseline="0" dirty="0" smtClean="0"/>
                        <a:t> </a:t>
                      </a:r>
                      <a:endParaRPr lang="en-US" sz="1400" dirty="0"/>
                    </a:p>
                  </a:txBody>
                  <a:tcPr anchor="ctr">
                    <a:lnR w="12700" cap="flat" cmpd="sng" algn="ctr">
                      <a:solidFill>
                        <a:schemeClr val="bg1"/>
                      </a:solidFill>
                      <a:prstDash val="solid"/>
                      <a:round/>
                      <a:headEnd type="none" w="med" len="med"/>
                      <a:tailEnd type="none" w="med" len="med"/>
                    </a:lnR>
                  </a:tcPr>
                </a:tc>
                <a:tc>
                  <a:txBody>
                    <a:bodyPr/>
                    <a:lstStyle/>
                    <a:p>
                      <a:r>
                        <a:rPr lang="en-US" sz="1400" dirty="0" smtClean="0"/>
                        <a:t>UVA280, Total protein</a:t>
                      </a:r>
                      <a:r>
                        <a:rPr lang="en-US" sz="1400" baseline="0" dirty="0" smtClean="0"/>
                        <a:t> (</a:t>
                      </a:r>
                      <a:r>
                        <a:rPr lang="en-US" sz="1400" dirty="0" smtClean="0"/>
                        <a:t>Bradford/BCA), ELISA.</a:t>
                      </a:r>
                      <a:endParaRPr lang="en-US" sz="1400" dirty="0"/>
                    </a:p>
                  </a:txBody>
                  <a:tcPr anchor="ctr">
                    <a:lnL w="12700" cap="flat" cmpd="sng" algn="ctr">
                      <a:solidFill>
                        <a:schemeClr val="bg1"/>
                      </a:solidFill>
                      <a:prstDash val="solid"/>
                      <a:round/>
                      <a:headEnd type="none" w="med" len="med"/>
                      <a:tailEnd type="none" w="med" len="med"/>
                    </a:lnL>
                  </a:tcPr>
                </a:tc>
              </a:tr>
              <a:tr h="542129">
                <a:tc>
                  <a:txBody>
                    <a:bodyPr/>
                    <a:lstStyle/>
                    <a:p>
                      <a:r>
                        <a:rPr lang="en-US" sz="1400" dirty="0" smtClean="0"/>
                        <a:t>General tests</a:t>
                      </a:r>
                      <a:endParaRPr lang="en-US" sz="1400" dirty="0"/>
                    </a:p>
                  </a:txBody>
                  <a:tcPr anchor="ctr">
                    <a:lnR w="12700" cap="flat" cmpd="sng" algn="ctr">
                      <a:solidFill>
                        <a:schemeClr val="bg1"/>
                      </a:solidFill>
                      <a:prstDash val="solid"/>
                      <a:round/>
                      <a:headEnd type="none" w="med" len="med"/>
                      <a:tailEnd type="none" w="med" len="med"/>
                    </a:lnR>
                  </a:tcPr>
                </a:tc>
                <a:tc>
                  <a:txBody>
                    <a:bodyPr/>
                    <a:lstStyle/>
                    <a:p>
                      <a:r>
                        <a:rPr lang="en-US" sz="1400" dirty="0" smtClean="0"/>
                        <a:t>pH, osmolality</a:t>
                      </a:r>
                      <a:r>
                        <a:rPr lang="en-US" sz="1400" baseline="0" dirty="0" smtClean="0"/>
                        <a:t>, conductivity, + other </a:t>
                      </a:r>
                      <a:r>
                        <a:rPr lang="en-US" sz="1400" baseline="0" dirty="0" err="1" smtClean="0"/>
                        <a:t>Ph.Eur</a:t>
                      </a:r>
                      <a:endParaRPr lang="en-US" sz="1400" dirty="0"/>
                    </a:p>
                  </a:txBody>
                  <a:tcPr anchor="ctr">
                    <a:lnL w="12700" cap="flat" cmpd="sng" algn="ctr">
                      <a:solidFill>
                        <a:schemeClr val="bg1"/>
                      </a:solidFill>
                      <a:prstDash val="solid"/>
                      <a:round/>
                      <a:headEnd type="none" w="med" len="med"/>
                      <a:tailEnd type="none" w="med" len="med"/>
                    </a:lnL>
                  </a:tcPr>
                </a:tc>
              </a:tr>
              <a:tr h="542129">
                <a:tc>
                  <a:txBody>
                    <a:bodyPr/>
                    <a:lstStyle/>
                    <a:p>
                      <a:r>
                        <a:rPr lang="en-US" sz="1400" dirty="0" smtClean="0"/>
                        <a:t>Appearance</a:t>
                      </a:r>
                      <a:endParaRPr lang="en-US" sz="1400" dirty="0"/>
                    </a:p>
                  </a:txBody>
                  <a:tcPr anchor="ctr">
                    <a:lnR w="12700" cap="flat" cmpd="sng" algn="ctr">
                      <a:solidFill>
                        <a:schemeClr val="bg1"/>
                      </a:solidFill>
                      <a:prstDash val="solid"/>
                      <a:round/>
                      <a:headEnd type="none" w="med" len="med"/>
                      <a:tailEnd type="none" w="med" len="med"/>
                    </a:lnR>
                  </a:tcPr>
                </a:tc>
                <a:tc>
                  <a:txBody>
                    <a:bodyPr/>
                    <a:lstStyle/>
                    <a:p>
                      <a:r>
                        <a:rPr lang="en-US" sz="1400" dirty="0" err="1" smtClean="0"/>
                        <a:t>Colour</a:t>
                      </a:r>
                      <a:r>
                        <a:rPr lang="en-US" sz="1400" dirty="0" smtClean="0"/>
                        <a:t>, clarity, visible particles</a:t>
                      </a:r>
                      <a:endParaRPr lang="en-US" sz="1400" dirty="0"/>
                    </a:p>
                  </a:txBody>
                  <a:tcPr anchor="ctr">
                    <a:lnL w="12700" cap="flat" cmpd="sng" algn="ctr">
                      <a:solidFill>
                        <a:schemeClr val="bg1"/>
                      </a:solidFill>
                      <a:prstDash val="solid"/>
                      <a:round/>
                      <a:headEnd type="none" w="med" len="med"/>
                      <a:tailEnd type="none" w="med" len="med"/>
                    </a:lnL>
                  </a:tcPr>
                </a:tc>
              </a:tr>
              <a:tr h="542129">
                <a:tc>
                  <a:txBody>
                    <a:bodyPr/>
                    <a:lstStyle/>
                    <a:p>
                      <a:r>
                        <a:rPr lang="en-US" sz="1400" dirty="0" smtClean="0"/>
                        <a:t>Safety tests</a:t>
                      </a:r>
                      <a:endParaRPr lang="en-US" sz="1400" dirty="0"/>
                    </a:p>
                  </a:txBody>
                  <a:tcPr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a:txBody>
                    <a:bodyPr/>
                    <a:lstStyle/>
                    <a:p>
                      <a:r>
                        <a:rPr lang="en-US" sz="1400" dirty="0" err="1" smtClean="0"/>
                        <a:t>Bioburden</a:t>
                      </a:r>
                      <a:r>
                        <a:rPr lang="en-US" sz="1400" dirty="0" smtClean="0"/>
                        <a:t>, Sterility,</a:t>
                      </a:r>
                      <a:r>
                        <a:rPr lang="en-US" sz="1400" baseline="0" dirty="0" smtClean="0"/>
                        <a:t> Endotoxin</a:t>
                      </a:r>
                      <a:endParaRPr lang="en-US" sz="1400" dirty="0"/>
                    </a:p>
                  </a:txBody>
                  <a:tcPr anchor="ctr">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r>
            </a:tbl>
          </a:graphicData>
        </a:graphic>
      </p:graphicFrame>
      <p:sp>
        <p:nvSpPr>
          <p:cNvPr id="6" name="5 Marcador de número de diapositiva"/>
          <p:cNvSpPr>
            <a:spLocks noGrp="1"/>
          </p:cNvSpPr>
          <p:nvPr>
            <p:ph type="sldNum" sz="quarter" idx="12"/>
          </p:nvPr>
        </p:nvSpPr>
        <p:spPr/>
        <p:txBody>
          <a:bodyPr/>
          <a:lstStyle/>
          <a:p>
            <a:fld id="{3E592CAC-EBF2-49AD-B5E7-5C5F03A0C9B8}" type="slidenum">
              <a:rPr lang="es-ES" smtClean="0"/>
              <a:pPr/>
              <a:t>19</a:t>
            </a:fld>
            <a:endParaRPr lang="es-ES"/>
          </a:p>
        </p:txBody>
      </p:sp>
      <p:sp>
        <p:nvSpPr>
          <p:cNvPr id="8" name="1 Título"/>
          <p:cNvSpPr>
            <a:spLocks noGrp="1"/>
          </p:cNvSpPr>
          <p:nvPr>
            <p:ph type="title"/>
          </p:nvPr>
        </p:nvSpPr>
        <p:spPr>
          <a:xfrm>
            <a:off x="-1" y="367490"/>
            <a:ext cx="9036495" cy="889809"/>
          </a:xfrm>
        </p:spPr>
        <p:txBody>
          <a:bodyPr>
            <a:noAutofit/>
          </a:bodyPr>
          <a:lstStyle/>
          <a:p>
            <a:pPr algn="ctr"/>
            <a:r>
              <a:rPr lang="es-ES" sz="4000" b="0" dirty="0" err="1"/>
              <a:t>Analytical</a:t>
            </a:r>
            <a:r>
              <a:rPr lang="es-ES" sz="4000" b="0" dirty="0"/>
              <a:t> </a:t>
            </a:r>
            <a:r>
              <a:rPr lang="es-ES" sz="4000" b="0" dirty="0" err="1" smtClean="0"/>
              <a:t>dev</a:t>
            </a:r>
            <a:r>
              <a:rPr lang="es-ES" sz="4000" b="0" dirty="0" smtClean="0"/>
              <a:t>. and  </a:t>
            </a:r>
            <a:r>
              <a:rPr lang="es-ES" sz="4000" b="0" dirty="0" err="1"/>
              <a:t>Characterisation</a:t>
            </a:r>
            <a:r>
              <a:rPr lang="es-ES" sz="4000" b="0" dirty="0"/>
              <a:t> </a:t>
            </a:r>
            <a:r>
              <a:rPr lang="es-ES" sz="4000" b="0" dirty="0" smtClean="0"/>
              <a:t/>
            </a:r>
            <a:br>
              <a:rPr lang="es-ES" sz="4000" b="0" dirty="0" smtClean="0"/>
            </a:br>
            <a:r>
              <a:rPr lang="es-ES" sz="4000" b="0" dirty="0" smtClean="0"/>
              <a:t>ICHQ6B</a:t>
            </a:r>
            <a:endParaRPr lang="es-ES" sz="4000" b="0" dirty="0"/>
          </a:p>
        </p:txBody>
      </p:sp>
      <p:sp>
        <p:nvSpPr>
          <p:cNvPr id="9"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3717189110"/>
      </p:ext>
    </p:extLst>
  </p:cSld>
  <p:clrMapOvr>
    <a:masterClrMapping/>
  </p:clrMapOvr>
  <p:transition>
    <p:sndAc>
      <p:stSnd>
        <p:snd r:embed="rId2" name="type.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ca-ES" dirty="0" err="1"/>
              <a:t>Strain</a:t>
            </a:r>
            <a:r>
              <a:rPr lang="ca-ES" dirty="0"/>
              <a:t> </a:t>
            </a:r>
            <a:r>
              <a:rPr lang="ca-ES" dirty="0" err="1"/>
              <a:t>development</a:t>
            </a:r>
            <a:endParaRPr lang="ca-ES" dirty="0"/>
          </a:p>
        </p:txBody>
      </p:sp>
      <p:graphicFrame>
        <p:nvGraphicFramePr>
          <p:cNvPr id="5" name="1 Gráfico"/>
          <p:cNvGraphicFramePr>
            <a:graphicFrameLocks/>
          </p:cNvGraphicFramePr>
          <p:nvPr>
            <p:extLst>
              <p:ext uri="{D42A27DB-BD31-4B8C-83A1-F6EECF244321}">
                <p14:modId xmlns:p14="http://schemas.microsoft.com/office/powerpoint/2010/main" val="340421659"/>
              </p:ext>
            </p:extLst>
          </p:nvPr>
        </p:nvGraphicFramePr>
        <p:xfrm>
          <a:off x="7010400" y="2814143"/>
          <a:ext cx="2056062" cy="1738807"/>
        </p:xfrm>
        <a:graphic>
          <a:graphicData uri="http://schemas.openxmlformats.org/drawingml/2006/chart">
            <c:chart xmlns:c="http://schemas.openxmlformats.org/drawingml/2006/chart" xmlns:r="http://schemas.openxmlformats.org/officeDocument/2006/relationships" r:id="rId3"/>
          </a:graphicData>
        </a:graphic>
      </p:graphicFrame>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54135" y="5597596"/>
            <a:ext cx="1446565" cy="841390"/>
          </a:xfrm>
          <a:prstGeom prst="rect">
            <a:avLst/>
          </a:prstGeom>
        </p:spPr>
      </p:pic>
      <p:pic>
        <p:nvPicPr>
          <p:cNvPr id="7" name="6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74933" y="5539269"/>
            <a:ext cx="1352550" cy="916916"/>
          </a:xfrm>
          <a:prstGeom prst="rect">
            <a:avLst/>
          </a:prstGeom>
        </p:spPr>
      </p:pic>
      <p:pic>
        <p:nvPicPr>
          <p:cNvPr id="9" name="8 Imagen"/>
          <p:cNvPicPr/>
          <p:nvPr/>
        </p:nvPicPr>
        <p:blipFill>
          <a:blip r:embed="rId6">
            <a:extLst>
              <a:ext uri="{28A0092B-C50C-407E-A947-70E740481C1C}">
                <a14:useLocalDpi xmlns:a14="http://schemas.microsoft.com/office/drawing/2010/main" val="0"/>
              </a:ext>
            </a:extLst>
          </a:blip>
          <a:srcRect/>
          <a:stretch>
            <a:fillRect/>
          </a:stretch>
        </p:blipFill>
        <p:spPr bwMode="auto">
          <a:xfrm>
            <a:off x="515592" y="6456185"/>
            <a:ext cx="774065" cy="254635"/>
          </a:xfrm>
          <a:prstGeom prst="rect">
            <a:avLst/>
          </a:prstGeom>
          <a:noFill/>
          <a:ln>
            <a:noFill/>
          </a:ln>
        </p:spPr>
      </p:pic>
      <p:sp>
        <p:nvSpPr>
          <p:cNvPr id="10" name="1 Marcador de pie de página"/>
          <p:cNvSpPr>
            <a:spLocks noGrp="1"/>
          </p:cNvSpPr>
          <p:nvPr>
            <p:ph type="ftr" sz="quarter" idx="11"/>
          </p:nvPr>
        </p:nvSpPr>
        <p:spPr>
          <a:xfrm>
            <a:off x="1543793" y="6506478"/>
            <a:ext cx="7018316" cy="365125"/>
          </a:xfrm>
        </p:spPr>
        <p:txBody>
          <a:bodyPr/>
          <a:lstStyle/>
          <a:p>
            <a:r>
              <a:rPr lang="en-US" dirty="0" smtClean="0"/>
              <a:t>Member of </a:t>
            </a:r>
            <a:r>
              <a:rPr lang="en-US" dirty="0" err="1" smtClean="0"/>
              <a:t>inkemia</a:t>
            </a:r>
            <a:r>
              <a:rPr lang="en-US" dirty="0" smtClean="0"/>
              <a:t> group     www.leanbiopro.com     asoldevila@leanbiopro.com</a:t>
            </a:r>
            <a:endParaRPr lang="es-ES" dirty="0"/>
          </a:p>
        </p:txBody>
      </p:sp>
      <p:sp>
        <p:nvSpPr>
          <p:cNvPr id="3" name="AutoShape 2" descr="Image result for box of cryovial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a-ES"/>
          </a:p>
        </p:txBody>
      </p:sp>
      <p:pic>
        <p:nvPicPr>
          <p:cNvPr id="2052" name="Picture 4" descr="http://www.phenixresearch.com/images/CRY_FBK-81_WL.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30435" y="4552950"/>
            <a:ext cx="2013565" cy="156699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ecoliwiki.net/colipedia/images/thumb/1/11/PET-22b%28%2B%29.jpg/450px-PET-22b%28%2B%2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10400" y="845882"/>
            <a:ext cx="2133600" cy="1884280"/>
          </a:xfrm>
          <a:prstGeom prst="rect">
            <a:avLst/>
          </a:prstGeom>
          <a:noFill/>
          <a:extLst>
            <a:ext uri="{909E8E84-426E-40DD-AFC4-6F175D3DCCD1}">
              <a14:hiddenFill xmlns:a14="http://schemas.microsoft.com/office/drawing/2010/main">
                <a:solidFill>
                  <a:srgbClr val="FFFFFF"/>
                </a:solidFill>
              </a14:hiddenFill>
            </a:ext>
          </a:extLst>
        </p:spPr>
      </p:pic>
      <p:sp>
        <p:nvSpPr>
          <p:cNvPr id="4" name="3 CuadroTexto"/>
          <p:cNvSpPr txBox="1"/>
          <p:nvPr/>
        </p:nvSpPr>
        <p:spPr>
          <a:xfrm>
            <a:off x="750224" y="1238250"/>
            <a:ext cx="5307928" cy="4154984"/>
          </a:xfrm>
          <a:prstGeom prst="rect">
            <a:avLst/>
          </a:prstGeom>
          <a:noFill/>
        </p:spPr>
        <p:txBody>
          <a:bodyPr wrap="none" rtlCol="0">
            <a:spAutoFit/>
          </a:bodyPr>
          <a:lstStyle/>
          <a:p>
            <a:pPr marL="285750" indent="-285750">
              <a:buFont typeface="Wingdings" panose="05000000000000000000" pitchFamily="2" charset="2"/>
              <a:buChar char="§"/>
            </a:pPr>
            <a:r>
              <a:rPr lang="ca-ES" sz="2400" dirty="0" err="1" smtClean="0"/>
              <a:t>Gene</a:t>
            </a:r>
            <a:r>
              <a:rPr lang="ca-ES" sz="2400" dirty="0" smtClean="0"/>
              <a:t> </a:t>
            </a:r>
            <a:r>
              <a:rPr lang="ca-ES" sz="2400" dirty="0" err="1" smtClean="0"/>
              <a:t>Design</a:t>
            </a:r>
            <a:r>
              <a:rPr lang="ca-ES" sz="2400" dirty="0" smtClean="0"/>
              <a:t> </a:t>
            </a:r>
            <a:r>
              <a:rPr lang="ca-ES" sz="2400" dirty="0" err="1" smtClean="0"/>
              <a:t>and</a:t>
            </a:r>
            <a:r>
              <a:rPr lang="ca-ES" sz="2400" dirty="0" smtClean="0"/>
              <a:t> </a:t>
            </a:r>
            <a:r>
              <a:rPr lang="ca-ES" sz="2400" dirty="0" err="1" smtClean="0"/>
              <a:t>Cloning</a:t>
            </a:r>
            <a:endParaRPr lang="ca-ES" sz="2400" dirty="0" smtClean="0"/>
          </a:p>
          <a:p>
            <a:pPr marL="285750" indent="-285750">
              <a:buFont typeface="Wingdings" panose="05000000000000000000" pitchFamily="2" charset="2"/>
              <a:buChar char="§"/>
            </a:pPr>
            <a:endParaRPr lang="ca-ES" sz="2400" dirty="0"/>
          </a:p>
          <a:p>
            <a:pPr marL="285750" indent="-285750">
              <a:buFont typeface="Wingdings" panose="05000000000000000000" pitchFamily="2" charset="2"/>
              <a:buChar char="§"/>
            </a:pPr>
            <a:r>
              <a:rPr lang="ca-ES" sz="2400" dirty="0" err="1" smtClean="0"/>
              <a:t>Clone</a:t>
            </a:r>
            <a:r>
              <a:rPr lang="ca-ES" sz="2400" dirty="0" smtClean="0"/>
              <a:t> </a:t>
            </a:r>
            <a:r>
              <a:rPr lang="ca-ES" sz="2400" dirty="0" err="1" smtClean="0"/>
              <a:t>selection</a:t>
            </a:r>
            <a:r>
              <a:rPr lang="ca-ES" sz="2400" dirty="0" smtClean="0"/>
              <a:t> </a:t>
            </a:r>
            <a:r>
              <a:rPr lang="ca-ES" sz="2400" dirty="0" err="1" smtClean="0"/>
              <a:t>and</a:t>
            </a:r>
            <a:r>
              <a:rPr lang="ca-ES" sz="2400" dirty="0" smtClean="0"/>
              <a:t> </a:t>
            </a:r>
            <a:r>
              <a:rPr lang="ca-ES" sz="2400" dirty="0" err="1" smtClean="0"/>
              <a:t>characterization</a:t>
            </a:r>
            <a:endParaRPr lang="ca-ES" sz="2400" dirty="0" smtClean="0"/>
          </a:p>
          <a:p>
            <a:pPr marL="285750" indent="-285750">
              <a:buFont typeface="Wingdings" panose="05000000000000000000" pitchFamily="2" charset="2"/>
              <a:buChar char="§"/>
            </a:pPr>
            <a:endParaRPr lang="ca-ES" sz="2400" dirty="0"/>
          </a:p>
          <a:p>
            <a:pPr marL="285750" indent="-285750">
              <a:buFont typeface="Wingdings" panose="05000000000000000000" pitchFamily="2" charset="2"/>
              <a:buChar char="§"/>
            </a:pPr>
            <a:r>
              <a:rPr lang="ca-ES" sz="2400" dirty="0" err="1" smtClean="0"/>
              <a:t>Pre</a:t>
            </a:r>
            <a:r>
              <a:rPr lang="ca-ES" sz="2400" dirty="0" smtClean="0"/>
              <a:t>-RCB </a:t>
            </a:r>
            <a:r>
              <a:rPr lang="ca-ES" sz="2400" dirty="0" err="1" smtClean="0"/>
              <a:t>manufacture</a:t>
            </a:r>
            <a:endParaRPr lang="ca-ES" sz="2400" dirty="0" smtClean="0"/>
          </a:p>
          <a:p>
            <a:pPr marL="285750" indent="-285750">
              <a:buFont typeface="Wingdings" panose="05000000000000000000" pitchFamily="2" charset="2"/>
              <a:buChar char="§"/>
            </a:pPr>
            <a:endParaRPr lang="ca-ES" sz="2400" dirty="0"/>
          </a:p>
          <a:p>
            <a:pPr marL="285750" indent="-285750">
              <a:buFont typeface="Wingdings" panose="05000000000000000000" pitchFamily="2" charset="2"/>
              <a:buChar char="§"/>
            </a:pPr>
            <a:r>
              <a:rPr lang="ca-ES" sz="2400" dirty="0" err="1" smtClean="0"/>
              <a:t>Evaluation</a:t>
            </a:r>
            <a:r>
              <a:rPr lang="ca-ES" sz="2400" dirty="0" smtClean="0"/>
              <a:t> of  </a:t>
            </a:r>
            <a:r>
              <a:rPr lang="ca-ES" sz="2400" dirty="0" err="1" smtClean="0"/>
              <a:t>level</a:t>
            </a:r>
            <a:r>
              <a:rPr lang="ca-ES" sz="2400" dirty="0" smtClean="0"/>
              <a:t> of </a:t>
            </a:r>
            <a:r>
              <a:rPr lang="ca-ES" sz="2400" dirty="0" err="1" smtClean="0"/>
              <a:t>expression</a:t>
            </a:r>
            <a:endParaRPr lang="ca-ES" sz="2400" dirty="0" smtClean="0"/>
          </a:p>
          <a:p>
            <a:pPr marL="285750" indent="-285750">
              <a:buFont typeface="Wingdings" panose="05000000000000000000" pitchFamily="2" charset="2"/>
              <a:buChar char="§"/>
            </a:pPr>
            <a:endParaRPr lang="ca-ES" sz="2400" dirty="0"/>
          </a:p>
          <a:p>
            <a:pPr marL="285750" indent="-285750">
              <a:buFont typeface="Wingdings" panose="05000000000000000000" pitchFamily="2" charset="2"/>
              <a:buChar char="§"/>
            </a:pPr>
            <a:r>
              <a:rPr lang="ca-ES" sz="2400" dirty="0" err="1" smtClean="0"/>
              <a:t>Evaluation</a:t>
            </a:r>
            <a:r>
              <a:rPr lang="ca-ES" sz="2400" dirty="0" smtClean="0"/>
              <a:t> of  </a:t>
            </a:r>
            <a:r>
              <a:rPr lang="ca-ES" sz="2400" dirty="0" err="1" smtClean="0"/>
              <a:t>Quality</a:t>
            </a:r>
            <a:r>
              <a:rPr lang="ca-ES" sz="2400" dirty="0" smtClean="0"/>
              <a:t> </a:t>
            </a:r>
            <a:r>
              <a:rPr lang="ca-ES" sz="2400" dirty="0" err="1" smtClean="0"/>
              <a:t>attributes</a:t>
            </a:r>
            <a:endParaRPr lang="ca-ES" sz="2400" dirty="0" smtClean="0"/>
          </a:p>
          <a:p>
            <a:pPr marL="285750" indent="-285750">
              <a:buFont typeface="Wingdings" panose="05000000000000000000" pitchFamily="2" charset="2"/>
              <a:buChar char="§"/>
            </a:pPr>
            <a:endParaRPr lang="ca-ES" sz="2400" dirty="0"/>
          </a:p>
          <a:p>
            <a:pPr marL="285750" indent="-285750">
              <a:buFont typeface="Wingdings" panose="05000000000000000000" pitchFamily="2" charset="2"/>
              <a:buChar char="§"/>
            </a:pPr>
            <a:r>
              <a:rPr lang="ca-ES" sz="2400" dirty="0" smtClean="0"/>
              <a:t>RCB </a:t>
            </a:r>
            <a:r>
              <a:rPr lang="ca-ES" sz="2400" dirty="0" err="1" smtClean="0"/>
              <a:t>Manufacture</a:t>
            </a:r>
            <a:r>
              <a:rPr lang="ca-ES" sz="2400" dirty="0" smtClean="0"/>
              <a:t> </a:t>
            </a:r>
            <a:r>
              <a:rPr lang="ca-ES" sz="2400" dirty="0" err="1" smtClean="0"/>
              <a:t>and</a:t>
            </a:r>
            <a:r>
              <a:rPr lang="ca-ES" sz="2400" dirty="0" smtClean="0"/>
              <a:t> </a:t>
            </a:r>
            <a:r>
              <a:rPr lang="ca-ES" sz="2400" dirty="0" err="1" smtClean="0"/>
              <a:t>Characterization</a:t>
            </a:r>
            <a:endParaRPr lang="ca-ES" sz="2400" dirty="0"/>
          </a:p>
        </p:txBody>
      </p:sp>
    </p:spTree>
    <p:extLst>
      <p:ext uri="{BB962C8B-B14F-4D97-AF65-F5344CB8AC3E}">
        <p14:creationId xmlns:p14="http://schemas.microsoft.com/office/powerpoint/2010/main" val="172464449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USP </a:t>
            </a:r>
            <a:r>
              <a:rPr lang="ca-ES" dirty="0" err="1" smtClean="0"/>
              <a:t>Development</a:t>
            </a:r>
            <a:endParaRPr lang="ca-ES" dirty="0"/>
          </a:p>
        </p:txBody>
      </p:sp>
      <p:sp>
        <p:nvSpPr>
          <p:cNvPr id="4" name="3 Marcador de número de diapositiva"/>
          <p:cNvSpPr>
            <a:spLocks noGrp="1"/>
          </p:cNvSpPr>
          <p:nvPr>
            <p:ph type="sldNum" sz="quarter" idx="12"/>
          </p:nvPr>
        </p:nvSpPr>
        <p:spPr/>
        <p:txBody>
          <a:bodyPr/>
          <a:lstStyle/>
          <a:p>
            <a:fld id="{DACDB6CD-1B9C-8844-9BB1-C82D06469753}" type="slidenum">
              <a:rPr lang="es-ES" smtClean="0"/>
              <a:pPr/>
              <a:t>21</a:t>
            </a:fld>
            <a:endParaRPr lang="es-ES"/>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7093" y="1285689"/>
            <a:ext cx="4756021" cy="2832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9653" y="4054862"/>
            <a:ext cx="4204631" cy="1468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CuadroTexto"/>
          <p:cNvSpPr txBox="1"/>
          <p:nvPr/>
        </p:nvSpPr>
        <p:spPr>
          <a:xfrm>
            <a:off x="425669" y="1585057"/>
            <a:ext cx="4903076" cy="4893647"/>
          </a:xfrm>
          <a:prstGeom prst="rect">
            <a:avLst/>
          </a:prstGeom>
          <a:noFill/>
        </p:spPr>
        <p:txBody>
          <a:bodyPr wrap="square" rtlCol="0">
            <a:spAutoFit/>
          </a:bodyPr>
          <a:lstStyle/>
          <a:p>
            <a:pPr marL="285750" indent="-285750">
              <a:buFont typeface="Wingdings" panose="05000000000000000000" pitchFamily="2" charset="2"/>
              <a:buChar char="§"/>
            </a:pPr>
            <a:r>
              <a:rPr lang="ca-ES" sz="2400" dirty="0" smtClean="0"/>
              <a:t>FTO </a:t>
            </a:r>
            <a:r>
              <a:rPr lang="ca-ES" sz="2400" dirty="0" err="1" smtClean="0"/>
              <a:t>expression</a:t>
            </a:r>
            <a:r>
              <a:rPr lang="ca-ES" sz="2400" dirty="0" smtClean="0"/>
              <a:t> </a:t>
            </a:r>
            <a:r>
              <a:rPr lang="ca-ES" sz="2400" dirty="0" err="1" smtClean="0"/>
              <a:t>system</a:t>
            </a:r>
            <a:endParaRPr lang="ca-ES" sz="2400" dirty="0" smtClean="0"/>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Chemically</a:t>
            </a:r>
            <a:r>
              <a:rPr lang="ca-ES" sz="2400" dirty="0" smtClean="0"/>
              <a:t> </a:t>
            </a:r>
            <a:r>
              <a:rPr lang="ca-ES" sz="2400" dirty="0" err="1" smtClean="0"/>
              <a:t>defined</a:t>
            </a:r>
            <a:r>
              <a:rPr lang="ca-ES" sz="2400" dirty="0" smtClean="0"/>
              <a:t> </a:t>
            </a:r>
            <a:r>
              <a:rPr lang="ca-ES" sz="2400" dirty="0" err="1" smtClean="0"/>
              <a:t>media</a:t>
            </a:r>
            <a:endParaRPr lang="ca-ES" sz="2400" dirty="0" smtClean="0"/>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High</a:t>
            </a:r>
            <a:r>
              <a:rPr lang="ca-ES" sz="2400" dirty="0" smtClean="0"/>
              <a:t> cell </a:t>
            </a:r>
            <a:r>
              <a:rPr lang="ca-ES" sz="2400" dirty="0" err="1" smtClean="0"/>
              <a:t>density</a:t>
            </a:r>
            <a:endParaRPr lang="ca-ES" sz="2400" dirty="0" smtClean="0"/>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Titers</a:t>
            </a:r>
            <a:r>
              <a:rPr lang="ca-ES" sz="2400" dirty="0" smtClean="0"/>
              <a:t> up to10g/L</a:t>
            </a:r>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High</a:t>
            </a:r>
            <a:r>
              <a:rPr lang="ca-ES" sz="2400" dirty="0" smtClean="0"/>
              <a:t> </a:t>
            </a:r>
            <a:r>
              <a:rPr lang="ca-ES" sz="2400" dirty="0" err="1" smtClean="0"/>
              <a:t>quality</a:t>
            </a:r>
            <a:r>
              <a:rPr lang="ca-ES" sz="2400" dirty="0" smtClean="0"/>
              <a:t> </a:t>
            </a:r>
            <a:r>
              <a:rPr lang="ca-ES" sz="2400" dirty="0" err="1" smtClean="0"/>
              <a:t>target</a:t>
            </a:r>
            <a:r>
              <a:rPr lang="ca-ES" sz="2400" dirty="0" smtClean="0"/>
              <a:t> </a:t>
            </a:r>
            <a:r>
              <a:rPr lang="ca-ES" sz="2400" dirty="0" err="1" smtClean="0"/>
              <a:t>protein</a:t>
            </a:r>
            <a:endParaRPr lang="ca-ES" sz="2400" dirty="0" smtClean="0"/>
          </a:p>
          <a:p>
            <a:pPr marL="285750" indent="-285750">
              <a:buFont typeface="Wingdings" panose="05000000000000000000" pitchFamily="2" charset="2"/>
              <a:buChar char="§"/>
            </a:pPr>
            <a:endParaRPr lang="ca-ES" sz="2400" dirty="0"/>
          </a:p>
          <a:p>
            <a:pPr marL="285750" indent="-285750">
              <a:buFont typeface="Wingdings" panose="05000000000000000000" pitchFamily="2" charset="2"/>
              <a:buChar char="§"/>
            </a:pPr>
            <a:r>
              <a:rPr lang="ca-ES" sz="2400" dirty="0" err="1" smtClean="0"/>
              <a:t>DoE</a:t>
            </a:r>
            <a:r>
              <a:rPr lang="ca-ES" sz="2400" dirty="0" smtClean="0"/>
              <a:t> -</a:t>
            </a:r>
            <a:r>
              <a:rPr lang="ca-ES" sz="2400" dirty="0" err="1" smtClean="0"/>
              <a:t>Design</a:t>
            </a:r>
            <a:r>
              <a:rPr lang="ca-ES" sz="2400" dirty="0" smtClean="0"/>
              <a:t> </a:t>
            </a:r>
            <a:r>
              <a:rPr lang="ca-ES" sz="2400" dirty="0" err="1" smtClean="0"/>
              <a:t>space</a:t>
            </a:r>
            <a:endParaRPr lang="ca-ES" sz="2400" dirty="0" smtClean="0"/>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Reproducible</a:t>
            </a:r>
            <a:r>
              <a:rPr lang="ca-ES" sz="2400" dirty="0" smtClean="0"/>
              <a:t> </a:t>
            </a:r>
            <a:r>
              <a:rPr lang="ca-ES" sz="2400" dirty="0" err="1" smtClean="0"/>
              <a:t>and</a:t>
            </a:r>
            <a:r>
              <a:rPr lang="ca-ES" sz="2400" dirty="0" smtClean="0"/>
              <a:t> Robust </a:t>
            </a:r>
            <a:r>
              <a:rPr lang="ca-ES" sz="2400" dirty="0" err="1" smtClean="0"/>
              <a:t>methods</a:t>
            </a:r>
            <a:endParaRPr lang="ca-ES" sz="2400" dirty="0"/>
          </a:p>
        </p:txBody>
      </p:sp>
      <p:sp>
        <p:nvSpPr>
          <p:cNvPr id="8" name="3 Marcador de pie de página"/>
          <p:cNvSpPr>
            <a:spLocks noGrp="1"/>
          </p:cNvSpPr>
          <p:nvPr>
            <p:ph type="ftr" sz="quarter" idx="11"/>
          </p:nvPr>
        </p:nvSpPr>
        <p:spPr>
          <a:xfrm>
            <a:off x="1211269" y="62023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9" name="8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363207"/>
            <a:ext cx="774065" cy="254635"/>
          </a:xfrm>
          <a:prstGeom prst="rect">
            <a:avLst/>
          </a:prstGeom>
          <a:noFill/>
          <a:ln>
            <a:noFill/>
          </a:ln>
        </p:spPr>
      </p:pic>
    </p:spTree>
    <p:extLst>
      <p:ext uri="{BB962C8B-B14F-4D97-AF65-F5344CB8AC3E}">
        <p14:creationId xmlns:p14="http://schemas.microsoft.com/office/powerpoint/2010/main" val="35995256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AutoShape 4" descr="data:image/jpeg;base64,/9j/4AAQSkZJRgABAQAAAQABAAD/2wCEAAkGBhISEBUUEBQQEhUVFBQSFBQVEBQVFhAUFRYYFBQUFhUXHCYeFxkjGRIVHy8gIycpLC0sFR4xNTAqNSYrLCkBCQoKDgwOGg8PGSwcHyQsKSoqKSopKSwsKS4sKSkpLCkpKSksKSksKSkpKSkpKSkpLCkpLCkpKSksLCkpKSksKf/AABEIAMQBAgMBIgACEQEDEQH/xAAcAAACAgMBAQAAAAAAAAAAAAAAAwQGAQIFBwj/xABFEAABAwIDBAYHBQUHBAMAAAABAAIRAxIEITEFE0FRBiJhcYGxMlJykaHB0QcVI0KTFDNTYoIkkqPC4fDxQ2ODshZzov/EABoBAQADAQEBAAAAAAAAAAAAAAABAgMEBQb/xAArEQEBAAIBAwMCBAcAAAAAAAAAAQIRAwQxQRITIVFhIjJioQUUIyRxgdH/2gAMAwEAAhEDEQA/AKqhCFozCEIQCEIQCEIQCEIQCEIQCEIQCEIQCEIQCEIQCEIQCEIQCEIQCEIQCEIQCEIQCEIQZhELZCDWEQtkINYRC2Qg1hELZCDWEQtkINYRC2Qg1hELZCDWEQtlkBBpCIW6wg1hELZCDWEQt4QB/wAINIRCls2ZWIkUqpHZTd9Ft901/wCDW/Sd9EEKEQpv3TX/AINb9J30R901v4Nb9J/0QQoRCm/dNb+FV/Sd9EfdNb+FV/Sd9EQhQiFMdsysNaVUDmabvoo0INIRC2WYRLSELZZQb2otTLFm1Aq1FqbagsQKtRamhiLUCrUWppasWIF2otTLEWIF2otTbUWoFWotTbUFiBVqLU21FiBVqLU2xFiBVqLU2xFiDr9D8Ox2IO8Yx4DCYe0OEyM4PFehUq9JglrKTAPVptHkFQOi2VV5/k8yPorZgqt1VjToXD/fwUXfgmvLst2g3l/hH6LP3gPV/wAI/RTTQBBsa0nLW75eK1ZgjwbT/NxdwcI+Erl/uP0/u11h90T9vHq/4R+iDjm8Wj9L/RdJmDECGtGeYk93NMfhWRp5qu+p/T+5rD7uN94M5N/Tj5LL8U3k3+6E3arWhjstGzr28lXnYtdHHeTX9TX+lL6fCvbfxj3Yh4zLQ7KXQ0aZBqrT25nvK7O2axDqjmiTdkOeYHzK5bm5nvW1ZQm1FqbaixQuVahNtQgZCITbUWIFwsQm2ItQKtRCbai1AqEQm2IsQdvo90OdiqbqgqNpgOtALSZgAk69q6Lvsyq8K1I97HBWbodhrMFS/mBqH+o5fCF25UJkedO+zSvwqUT/AH/oln7OMVwdRP8AW4f5V6TKJTZp5kfs8xf/AGj/AOX/AEWp+z7GerT/AFQvT5W0ps08qq9BMY1pcWMgAk/ityAEniuBC9e6XYi3BVu1tn98hvzK8msUlKhFqbai1EFQiE21FqDrdF6fWqdzfM/RWXZ1OK7O/wCRXH6IUp3h9gf+yslABtRpcQBnmTHAoO3RqieJk8p0E6jgptwbn4AAazyXIpPBIkt1dJLmmJbA1TdqYNlana2o1hmbgZjKDlcOfNT6Uer4dGjiBaO2SPfn5reqcvEKs0+jQGW/JGXF+WUGPxMgdYXevaAAHNgCNRwyTLGTt8omV8udtsjdVDOdoEZZSQqkXK07Yjdu6wM2iJGWYVaNJQK5iTLne0fNc6F0KmZMZ9Y+aiWqariUiE21FqhoVahNsQgdai1OsRYoCbUWp1iLECbUWp1iLECbVltKSANSYHeclKw2DdUcGsBc46AefcrLs7oXVZVpuqGna1wcQCScs407EFxw1GxjWDRrWt9wA+SYsgd3+/BEdyLMIWbe73rEH/ZCAWQVhZQVr7QK0YZrfWqD3NBPmQvPrVdOnji99NjQ42tc4wCYLiAJjjDfiqkaca5d+SIpFqLU+xYsRBNqLU6xOw2DLzAjISSdAO9B3ehlPq1O9vkfquvtHBXtgODMwZIBGXYVxtg4gU2vAJPXAkNmZHEcsjxXabj2uyc1r+7Uf0O+Upjl87TlPFQXbLe4Z1WOzmd2MjEcCt6WDqNEMqMaBqN2deeuS6DGUn5AUzH5S0SP6SJWHYUNBsFkg5tABGRAPeJWvuZMfaxngtjHQJc0mBJgiVirQeQR1cwRx4haYPC9WHuv61w9LqxynPt8Vu7Z9LUsbzn46p7lROOWfM05uH2K9rg5xYYnS7OR29qkvw62G4Y65oEj1ZMeOnxSMVtbI2tAyOuarllcu62OEwmoqfPvKTapNNvVWlii9jEmxFqfasWKrQm1CdYhNiRYixOsRYgTYixOsWLECrFK2fsp9Z9tMd7jo0cypuxthOru9Vg9J0fAdquDxSwlEkC1jfEuJyE8yUTJvsVs/ZdLC08iJPpPdAuPLsHYo+1NtVWMmgynXMwWtrtaQOYnI9ype1+k7sQ/iWj0WtOQ7+ZUSniTyd4kLG80l7O/HorZu3T0HY+1676YNWgKZ0g4hjnGOJhsArojGO/hnweD8l5rTxR5Ee5SWYoes4eH+qmcv2Reis8vQf2w/wAN/vCh7S6QsoMvqU68SB1ad0TxIB0VTp4n/uuHvW1XabmCd493Y24/BWnJPozvS2ef2WbZHSWniGXNZW5EmiWAmM4BMwukcQXZMBnmRFvb2rhbAbUrdcveGA5g3AuPLNWUkNCvLtz5Yem62SQGN7Tn3nmVx9pbKp1/THW4OGo+vcV0aj5MlLhSoo+0diVKJzFzeDgMvEcFBsXormzkf+Vw9o9G2uzpQ0+qfRPdyTQq1ijYZtxc/mS1vINaYnxIJ9y67cKGmoaoIbSa57wNTbo0HmTA8U5m1HsAbSbTpMAgNaxpgDgXESUHPqbXGFw1WpIBlrWTMFxBgZAxkCZjgqpR6a1Xvc5z3U6Qzgsc68nMuBgRlwXo2Ed+0NcK4ZUAjqljbcpOkRquPtzodh6+Je+o0k7sACYaDaQDA5QMphTEZIGB6cgsa6sLGmLbiHmTpkDc0nsKtGz+kDXgWvHsuz48CesPEleZYvoTXpU6VVjjVfdDadNoAaC3Xv5/7K7/AEO2JXZiKn7WQXQ0gA3QJI1SolXOjtZz2hwhoInLrH3nL4JdR5OpJ7zP/C02fT/CZ7I8lmq+OB78oVdrFPCRV0PcVIeEiq3I9xUq1zWs6q1sTQ3qjwWbUMSbEWJ1qLFCSbEJ1qESfYixSt2sGmidI1imbM2U6s+1uQ/M71R9VvhMA6o8NaMzryaOJKumAwDaTA1veTxceJKGmcLhW02BrBAHx5k8yqf9rGPLcIKLAXPruLGiSLQBm8kaAXBXcaqpdMaDHuF5IIADOPWJkyIyGTfcqZ3UdHBN8kjz3AYLd02tH5RAnj2mFLpbw6NLvZaTHuUwYVIx9IgAiRwME6c8ly5W4zb3OPGXKYu90d2AKwfvxUpkAFh9EEnIzcO5cbF0alJ1rmkcsjB7RzUbC0C6hUqmrYKZa0AlxNRzpIa2OMA6pvR/FMfWDa7nFplubiYPDjlmPiqTl3ZLNLXgsmWUu9eEvZWHfWqtpggFx1jSMycu5WZnQarP7ynHMB3uhSMEadPNjaTSJggjrTznNdSjto2suAl85NPAG2c9c59y7Jjj5eVyc3Jb+GaSNm4Y06TGHVrQD38U2uyR3JsLMLRwW7c+FghOq04Pl3JUKVK0hZFFxEgE+GixUeACTkAJPcunhq7C0FpEAc8iEFU27h6JBpZbyqOEy8sIq2kdzFXbFY9sNbUxJrNs/DaabJeAL567znwAaI7+CgYjaDSwOuw5MwWbxha8esC3NpSiPhMU2jTqVKhhrQHOMEwBPAKPg+k9CvUqGm6QGgZgj8ro1hTm4Nj2vY8NfTqNbAkm5rhofLLkq9tP7OsPUINFxw8Aza24O5ek7LwSIsrt0oNKiRGs/wD4WaTf7a/2Gf8As5Ueph9oYOCSKtGkYa0PYSWwWNJa3rDh7lYOie0q+KrVKz6ZpthrBr1iCSdQNLkqJ3WDAfumew3ySsQ3raH4pmzv3LPYb5LXF+PHT/lQvWrwk1h1T3HyUk08kjEeie4+SKufTHVHgmmmk0T6Pep1iUxRrEWKVu0btFtItiFK3awhpIsW9LDFzg1oJJ0Cbu13djYK1t4LbnDQ8AiUvZuzm0mwMyfSPPs7lLSjUd/IfEfVZ3jvVHv/ANUDAvMelGPeca+ZLWmGiYBEQTlxXpW8dxaUirh6bs30WntLGnzCzzw9U06em58eHL1WbUHZtF9YHd0we92nzKmYnYj2M69MDhLngDwugDxV1pCmwQ1loOoa0AfCErEYag8WvbI5Gfqqzi+Pltet/F8TUUR+xA1lz2OiATABA4AyCRHae1dDZexKFoqOaXQbpEENjtarZUwlFzLD6MRAkZcskpmyqQYGMc5rRye4HPLORn4rHPpZl8bs/wANMuvyyx12/wCOfWw4eA9ltnPrZka6iAOCl0WsLqY/DkDSBIzkwpOG2e2nSFJjyGic5BcZMmclnZ2B3Tbd4XiSRcWy2eAI4LfHD0yRyZcksuqmkrKU5hOjoyjgYPOCkjDVf4k9hpt+RWkYHV2SO7yUYp7G1Acy0jj1Yy96j4jLqjU6dgVorUXFYMVmvY4kMLS1xGRzGcdyqlWi2heaZe5t3VDnuMiBrnnmNYVo2piLGim3U+kezkuK/CNeCHDLv48FTLfhpx2TKert5cmntQOeGRm4mIECTLic+1Pq4Qg3U8jqQfRf3jgf5vfKYNhsY9roMjMdYwCeMKZYq4y6/E158uK5T2pqNtkV2PyItI6pmARnNrj2Sc9IK52P28xphtNpz1c45wYyXRp4RpuuAggNceLhnl8SuVtPAUL4Ya3VA6rKT36cC7TXtW2P3cmd+iDhq39qDxIFRgjsHLzVpplVvCV6b67W2VGmmB6UAuJ7BOWWnarLTTLuYdkTZzfwWew3ySsS3PXhz+OqkbNH4NP2G+S1xQzymQOZyHvCqu2tUXGN6jvZPkp9qiY9sU3+y7yRWz4cPDOzZ7QXZsXA2c+X04z6wVn3aVXBHsRYpFiLEaI9iFIsQgkWLdr3DQuHiU2xG7Qab9/rOW37W/ms2KHiH1f+m2mR/M9wPhA5II+1uljqDg0NvcRIAkRnBuI00yUNn2hVBrS91U/Nq6eCLyXX9Uzo1xiIEHXsW+0KllF79bGPfB0Ja0uj4IrI57PtH503+FQHzTm/aQzjTre5p+a8+pdMsa4TuMK8f/WfoVir03rMBNTB4UgCSYA/yrX2c/oynLhe1elN+0ShxbUHfSafIpjOn2FOpjvov+QXD6ODD4vDU6rqNJpeCbYOUHPMEdi22rgsDQaHVxSpAmBNR4k9nWWV+Gs2sLemeEP52DwePNOZ0nwh/wCpR/UjzVep9G8M5gcAQDEHekDMwNQeKWOjGGc5zWufc0w4B7SWk8CC1D5q209s4Y6VGHuqtTX7ToNFxqBo4kvaAPFUt/QqmdHPHgwpb+hDACd5wzmkNPAonS8Udq0H+jWYe6ow+RTMRi6VMOqVHtDWtJLnGA0DUkr5w6V4Pd1alAOMMeRIHpaESO4rnbM2Karw1pc6MzOTfFNq729vwXSKnXoOxMkUy+paSM7Q8sZI7cvepGGxt1QNAERm6chOqpW0tq2bPNB1F9AgMFOBfTcQ8ExUbodTDgCl7NxD2OJBIgyTPZ9Vz8udxvw9To+mx5cLb3eg7cq7pwDQHy0HI6e5c/Z21WvdY6A4yQJnIa9yoO2Nr4is6X1apAyAaIgSJ9GOaV0DcfvRglx6lQ9YgzLCfylMc8rdrcnT4YYavd6tWruptJYAXBhIB0JPOPBVLaeIqS0vc+SA70iPS5cslcnDrDtB+ELNbBse657WOOWbhJy07F0y6eTcdqfhab76TyCXOEEga55H3Zq10hpKbUpDUATp4clo1Ldpxx0jbN/cs9hvksVS2YJjIfmifBZ2b+5p+w1aV356xpIiJ/qgqFkmFE2kPwn+w7yUoFRdqH8Gp7DvJCqzspjt5TIBi4Zxl71cd2qRsXpVUpOFKmxjrp9Jx1LYnWMu5XLZlAhsmCTGfPLj4oph2NsRYpG7Ru0XR7FhSt2hBI3awWKQGoLEEOq3JcfFVHtm0ZcOxWPdrR+GB4IKZR2yGF2+B1B04RGqMdtqlWw9fdkzuntJvgNLmlrbs4Akq1VdksdqAolTo4wgiBB17e9EWPM8PtljG2tw0ZATTxzCC4Uw26D/ADAu8YS9t41lei9rcPig4tfZNak9ocSA2YMkBocO8hXvE9AqLvyN9wXPqfZvR9Rq297Jj/L4M9BgKeEpsqENc0uNpgxdHHhopnSDYdHFxe+IaWESOu2ZA7M+K5x+zqnwBHc4jyWp6BuHovrN7qr/AKrDL8Xd0ceWXHd43S07Posp0msBbDRaBOgGi3w+Ea2pUeHE32mDEC0EZHxVTHQ6uPRr4gf1k+az/wDHMW3TEVPENPyUq6XE1yPyPOulp4xzWadcOnJzYGdzSB71U8LgMW1wuql7QcxaASO8aJzqeMuNr22nQOaSQORM5oPOul2HdU2lWa3MlzT3SxmatfRjo4KbROup712MH0Umq+tUgveQXGOQDQB4ALvUsDaEJNOLt/BzhKg7G/B7T8lWMEJLmGBMnP1o4q6dIG/2aoP5fIg/JUjAY19GoKjIDhpLQRmIIg965Ob80e3/AA+X2std0PaWEAdkAc5HVn80cT2LboTRjalI/wArx+X1D6qk4xrqpL3AS51xhoiSZMDQLOwKe7xbXz6IPLLIjhoq45Tc06ebivt236PScSYcI7fkpFy5lPaAc4ERkM/Erohy7XzjWq6BmksKdiBLSoYdmotCtnP/AAafsBa1356mNdQO465rGzv3LPZHktcQ0zkCUhUsOUXazvwKnsO8k8KJtf8AcVfYd5KVb2UTo/gy/EjkAvVMJQhoVL6CbPkueeJy7hkvQadPJDGajQMRYnhizYiyPYhSLFhA+xFifu0btUWIDEWJ+7RYgRYixP3aN2plCN2sbpSN2jdqdiPuljchSd2jdpsRtwFg4cclK3aN2mxBdghyWBgQp+7Ru02IgwwWjsMp27Ru02K3tbZpexwHEQqeej9VpMieUDX3nJepOoJbsGDwCpljjl3b8PUcnD+SvMPu2pxD/Bs/NLGyqpd6LgO0CT7l6h93N5IGz28gs8eHDG7b8nX83JjcbVAo4erSlzaTqkiLQYPOc0+nt+qPSwuKb3Ma7ycr2MEOSz+yDkFvtwKT9/D8zcQ32qFQeQKyzbNH1wPaDm+YCupwg5LV2z2nUD3KDSlbO2nS3TAalMENEgvaPmpQx1M6VKf6jfqrI7Y1M6saf6Qo1XoxQd6VKmf/ABt+inZpyBVadHNPc4KNtZs4erH8N3kuo/oThTrRpf3APJb4foXhmmW02junylNosROiWzrKLQeSsdi3oYQNEAJu7TadEWIDE/do3aipItQn7tCgPtRam2otQKtRam2otQKtRam2otQKtRam2otQKtRam2otQKtRam2otQKtRam2otQKtRam2otQKtRam2ohAq1YtTrUWoFWotTbUWoFWotTbUWoFWrFidai1AmxAYnWotQKtRam2otQKtRamwiECrShNhCDdCEIBCEIBCEIBCEIBCEIBCEIBCEIBCEIBCEIBCEIBCEIBCEIBCEIBCEIBCEIBCEIBCEIP//Z"/>
          <p:cNvSpPr>
            <a:spLocks noChangeAspect="1" noChangeArrowheads="1"/>
          </p:cNvSpPr>
          <p:nvPr/>
        </p:nvSpPr>
        <p:spPr bwMode="auto">
          <a:xfrm>
            <a:off x="63500" y="-904875"/>
            <a:ext cx="2457450" cy="1866900"/>
          </a:xfrm>
          <a:prstGeom prst="rect">
            <a:avLst/>
          </a:prstGeom>
          <a:noFill/>
        </p:spPr>
        <p:txBody>
          <a:bodyPr vert="horz" wrap="square" lIns="91440" tIns="45720" rIns="91440" bIns="45720" numCol="1" anchor="t" anchorCtr="0" compatLnSpc="1">
            <a:prstTxWarp prst="textNoShape">
              <a:avLst/>
            </a:prstTxWarp>
          </a:bodyPr>
          <a:lstStyle/>
          <a:p>
            <a:endParaRPr lang="es-ES"/>
          </a:p>
        </p:txBody>
      </p:sp>
      <p:sp>
        <p:nvSpPr>
          <p:cNvPr id="2054" name="AutoShape 6" descr="data:image/jpeg;base64,/9j/4AAQSkZJRgABAQAAAQABAAD/2wCEAAkGBhISEBUUEBQQEhUVFBQSFBQVEBQVFhAUFRYYFBQUFhUXHCYeFxkjGRIVHy8gIycpLC0sFR4xNTAqNSYrLCkBCQoKDgwOGg8PGSwcHyQsKSoqKSopKSwsKS4sKSkpLCkpKSksKSksKSkpKSkpKSkpLCkpLCkpKSksLCkpKSksKf/AABEIAMQBAgMBIgACEQEDEQH/xAAcAAACAgMBAQAAAAAAAAAAAAAAAwQGAQIFBwj/xABFEAABAwIDBAYHBQUHBAMAAAABAAIRAxIEITEFE0FRBiJhcYGxMlJykaHB0QcVI0KTFDNTYoIkkqPC4fDxQ2ODshZzov/EABoBAQADAQEBAAAAAAAAAAAAAAABAgMEBQb/xAArEQEBAAIBAwMCBAcAAAAAAAAAAQIRAwQxQRITIVFhIjJioQUUIyRxgdH/2gAMAwEAAhEDEQA/AKqhCFozCEIQCEIQCEIQCEIQCEIQCEIQCEIQCEIQCEIQCEIQCEIQCEIQCEIQCEIQCEIQCEIQZhELZCDWEQtkINYRC2Qg1hELZCDWEQtkINYRC2Qg1hELZCDWEQtlkBBpCIW6wg1hELZCDWEQt4QB/wAINIRCls2ZWIkUqpHZTd9Ft901/wCDW/Sd9EEKEQpv3TX/AINb9J30R901v4Nb9J/0QQoRCm/dNb+FV/Sd9EfdNb+FV/Sd9EQhQiFMdsysNaVUDmabvoo0INIRC2WYRLSELZZQb2otTLFm1Aq1FqbagsQKtRamhiLUCrUWppasWIF2otTLEWIF2otTbUWoFWotTbUFiBVqLU21FiBVqLU2xFiBVqLU2xFiDr9D8Ox2IO8Yx4DCYe0OEyM4PFehUq9JglrKTAPVptHkFQOi2VV5/k8yPorZgqt1VjToXD/fwUXfgmvLst2g3l/hH6LP3gPV/wAI/RTTQBBsa0nLW75eK1ZgjwbT/NxdwcI+Erl/uP0/u11h90T9vHq/4R+iDjm8Wj9L/RdJmDECGtGeYk93NMfhWRp5qu+p/T+5rD7uN94M5N/Tj5LL8U3k3+6E3arWhjstGzr28lXnYtdHHeTX9TX+lL6fCvbfxj3Yh4zLQ7KXQ0aZBqrT25nvK7O2axDqjmiTdkOeYHzK5bm5nvW1ZQm1FqbaixQuVahNtQgZCITbUWIFwsQm2ItQKtRCbai1AqEQm2IsQdvo90OdiqbqgqNpgOtALSZgAk69q6Lvsyq8K1I97HBWbodhrMFS/mBqH+o5fCF25UJkedO+zSvwqUT/AH/oln7OMVwdRP8AW4f5V6TKJTZp5kfs8xf/AGj/AOX/AEWp+z7GerT/AFQvT5W0ps08qq9BMY1pcWMgAk/ityAEniuBC9e6XYi3BVu1tn98hvzK8msUlKhFqbai1EFQiE21FqDrdF6fWqdzfM/RWXZ1OK7O/wCRXH6IUp3h9gf+yslABtRpcQBnmTHAoO3RqieJk8p0E6jgptwbn4AAazyXIpPBIkt1dJLmmJbA1TdqYNlana2o1hmbgZjKDlcOfNT6Uer4dGjiBaO2SPfn5reqcvEKs0+jQGW/JGXF+WUGPxMgdYXevaAAHNgCNRwyTLGTt8omV8udtsjdVDOdoEZZSQqkXK07Yjdu6wM2iJGWYVaNJQK5iTLne0fNc6F0KmZMZ9Y+aiWqariUiE21FqhoVahNsQgdai1OsRYoCbUWp1iLECbUWp1iLECbVltKSANSYHeclKw2DdUcGsBc46AefcrLs7oXVZVpuqGna1wcQCScs407EFxw1GxjWDRrWt9wA+SYsgd3+/BEdyLMIWbe73rEH/ZCAWQVhZQVr7QK0YZrfWqD3NBPmQvPrVdOnji99NjQ42tc4wCYLiAJjjDfiqkaca5d+SIpFqLU+xYsRBNqLU6xOw2DLzAjISSdAO9B3ehlPq1O9vkfquvtHBXtgODMwZIBGXYVxtg4gU2vAJPXAkNmZHEcsjxXabj2uyc1r+7Uf0O+Upjl87TlPFQXbLe4Z1WOzmd2MjEcCt6WDqNEMqMaBqN2deeuS6DGUn5AUzH5S0SP6SJWHYUNBsFkg5tABGRAPeJWvuZMfaxngtjHQJc0mBJgiVirQeQR1cwRx4haYPC9WHuv61w9LqxynPt8Vu7Z9LUsbzn46p7lROOWfM05uH2K9rg5xYYnS7OR29qkvw62G4Y65oEj1ZMeOnxSMVtbI2tAyOuarllcu62OEwmoqfPvKTapNNvVWlii9jEmxFqfasWKrQm1CdYhNiRYixOsRYgTYixOsWLECrFK2fsp9Z9tMd7jo0cypuxthOru9Vg9J0fAdquDxSwlEkC1jfEuJyE8yUTJvsVs/ZdLC08iJPpPdAuPLsHYo+1NtVWMmgynXMwWtrtaQOYnI9ype1+k7sQ/iWj0WtOQ7+ZUSniTyd4kLG80l7O/HorZu3T0HY+1676YNWgKZ0g4hjnGOJhsArojGO/hnweD8l5rTxR5Ee5SWYoes4eH+qmcv2Reis8vQf2w/wAN/vCh7S6QsoMvqU68SB1ad0TxIB0VTp4n/uuHvW1XabmCd493Y24/BWnJPozvS2ef2WbZHSWniGXNZW5EmiWAmM4BMwukcQXZMBnmRFvb2rhbAbUrdcveGA5g3AuPLNWUkNCvLtz5Yem62SQGN7Tn3nmVx9pbKp1/THW4OGo+vcV0aj5MlLhSoo+0diVKJzFzeDgMvEcFBsXormzkf+Vw9o9G2uzpQ0+qfRPdyTQq1ijYZtxc/mS1vINaYnxIJ9y67cKGmoaoIbSa57wNTbo0HmTA8U5m1HsAbSbTpMAgNaxpgDgXESUHPqbXGFw1WpIBlrWTMFxBgZAxkCZjgqpR6a1Xvc5z3U6Qzgsc68nMuBgRlwXo2Ed+0NcK4ZUAjqljbcpOkRquPtzodh6+Je+o0k7sACYaDaQDA5QMphTEZIGB6cgsa6sLGmLbiHmTpkDc0nsKtGz+kDXgWvHsuz48CesPEleZYvoTXpU6VVjjVfdDadNoAaC3Xv5/7K7/AEO2JXZiKn7WQXQ0gA3QJI1SolXOjtZz2hwhoInLrH3nL4JdR5OpJ7zP/C02fT/CZ7I8lmq+OB78oVdrFPCRV0PcVIeEiq3I9xUq1zWs6q1sTQ3qjwWbUMSbEWJ1qLFCSbEJ1qESfYixSt2sGmidI1imbM2U6s+1uQ/M71R9VvhMA6o8NaMzryaOJKumAwDaTA1veTxceJKGmcLhW02BrBAHx5k8yqf9rGPLcIKLAXPruLGiSLQBm8kaAXBXcaqpdMaDHuF5IIADOPWJkyIyGTfcqZ3UdHBN8kjz3AYLd02tH5RAnj2mFLpbw6NLvZaTHuUwYVIx9IgAiRwME6c8ly5W4zb3OPGXKYu90d2AKwfvxUpkAFh9EEnIzcO5cbF0alJ1rmkcsjB7RzUbC0C6hUqmrYKZa0AlxNRzpIa2OMA6pvR/FMfWDa7nFplubiYPDjlmPiqTl3ZLNLXgsmWUu9eEvZWHfWqtpggFx1jSMycu5WZnQarP7ynHMB3uhSMEadPNjaTSJggjrTznNdSjto2suAl85NPAG2c9c59y7Jjj5eVyc3Jb+GaSNm4Y06TGHVrQD38U2uyR3JsLMLRwW7c+FghOq04Pl3JUKVK0hZFFxEgE+GixUeACTkAJPcunhq7C0FpEAc8iEFU27h6JBpZbyqOEy8sIq2kdzFXbFY9sNbUxJrNs/DaabJeAL567znwAaI7+CgYjaDSwOuw5MwWbxha8esC3NpSiPhMU2jTqVKhhrQHOMEwBPAKPg+k9CvUqGm6QGgZgj8ro1hTm4Nj2vY8NfTqNbAkm5rhofLLkq9tP7OsPUINFxw8Aza24O5ek7LwSIsrt0oNKiRGs/wD4WaTf7a/2Gf8As5Ueph9oYOCSKtGkYa0PYSWwWNJa3rDh7lYOie0q+KrVKz6ZpthrBr1iCSdQNLkqJ3WDAfumew3ySsQ3raH4pmzv3LPYb5LXF+PHT/lQvWrwk1h1T3HyUk08kjEeie4+SKufTHVHgmmmk0T6Pep1iUxRrEWKVu0btFtItiFK3awhpIsW9LDFzg1oJJ0Cbu13djYK1t4LbnDQ8AiUvZuzm0mwMyfSPPs7lLSjUd/IfEfVZ3jvVHv/ANUDAvMelGPeca+ZLWmGiYBEQTlxXpW8dxaUirh6bs30WntLGnzCzzw9U06em58eHL1WbUHZtF9YHd0we92nzKmYnYj2M69MDhLngDwugDxV1pCmwQ1loOoa0AfCErEYag8WvbI5Gfqqzi+Pltet/F8TUUR+xA1lz2OiATABA4AyCRHae1dDZexKFoqOaXQbpEENjtarZUwlFzLD6MRAkZcskpmyqQYGMc5rRye4HPLORn4rHPpZl8bs/wANMuvyyx12/wCOfWw4eA9ltnPrZka6iAOCl0WsLqY/DkDSBIzkwpOG2e2nSFJjyGic5BcZMmclnZ2B3Tbd4XiSRcWy2eAI4LfHD0yRyZcksuqmkrKU5hOjoyjgYPOCkjDVf4k9hpt+RWkYHV2SO7yUYp7G1Acy0jj1Yy96j4jLqjU6dgVorUXFYMVmvY4kMLS1xGRzGcdyqlWi2heaZe5t3VDnuMiBrnnmNYVo2piLGim3U+kezkuK/CNeCHDLv48FTLfhpx2TKert5cmntQOeGRm4mIECTLic+1Pq4Qg3U8jqQfRf3jgf5vfKYNhsY9roMjMdYwCeMKZYq4y6/E158uK5T2pqNtkV2PyItI6pmARnNrj2Sc9IK52P28xphtNpz1c45wYyXRp4RpuuAggNceLhnl8SuVtPAUL4Ya3VA6rKT36cC7TXtW2P3cmd+iDhq39qDxIFRgjsHLzVpplVvCV6b67W2VGmmB6UAuJ7BOWWnarLTTLuYdkTZzfwWew3ySsS3PXhz+OqkbNH4NP2G+S1xQzymQOZyHvCqu2tUXGN6jvZPkp9qiY9sU3+y7yRWz4cPDOzZ7QXZsXA2c+X04z6wVn3aVXBHsRYpFiLEaI9iFIsQgkWLdr3DQuHiU2xG7Qab9/rOW37W/ms2KHiH1f+m2mR/M9wPhA5II+1uljqDg0NvcRIAkRnBuI00yUNn2hVBrS91U/Nq6eCLyXX9Uzo1xiIEHXsW+0KllF79bGPfB0Ja0uj4IrI57PtH503+FQHzTm/aQzjTre5p+a8+pdMsa4TuMK8f/WfoVir03rMBNTB4UgCSYA/yrX2c/oynLhe1elN+0ShxbUHfSafIpjOn2FOpjvov+QXD6ODD4vDU6rqNJpeCbYOUHPMEdi22rgsDQaHVxSpAmBNR4k9nWWV+Gs2sLemeEP52DwePNOZ0nwh/wCpR/UjzVep9G8M5gcAQDEHekDMwNQeKWOjGGc5zWufc0w4B7SWk8CC1D5q209s4Y6VGHuqtTX7ToNFxqBo4kvaAPFUt/QqmdHPHgwpb+hDACd5wzmkNPAonS8Udq0H+jWYe6ow+RTMRi6VMOqVHtDWtJLnGA0DUkr5w6V4Pd1alAOMMeRIHpaESO4rnbM2Karw1pc6MzOTfFNq729vwXSKnXoOxMkUy+paSM7Q8sZI7cvepGGxt1QNAERm6chOqpW0tq2bPNB1F9AgMFOBfTcQ8ExUbodTDgCl7NxD2OJBIgyTPZ9Vz8udxvw9To+mx5cLb3eg7cq7pwDQHy0HI6e5c/Z21WvdY6A4yQJnIa9yoO2Nr4is6X1apAyAaIgSJ9GOaV0DcfvRglx6lQ9YgzLCfylMc8rdrcnT4YYavd6tWruptJYAXBhIB0JPOPBVLaeIqS0vc+SA70iPS5cslcnDrDtB+ELNbBse657WOOWbhJy07F0y6eTcdqfhab76TyCXOEEga55H3Zq10hpKbUpDUATp4clo1Ldpxx0jbN/cs9hvksVS2YJjIfmifBZ2b+5p+w1aV356xpIiJ/qgqFkmFE2kPwn+w7yUoFRdqH8Gp7DvJCqzspjt5TIBi4Zxl71cd2qRsXpVUpOFKmxjrp9Jx1LYnWMu5XLZlAhsmCTGfPLj4oph2NsRYpG7Ru0XR7FhSt2hBI3awWKQGoLEEOq3JcfFVHtm0ZcOxWPdrR+GB4IKZR2yGF2+B1B04RGqMdtqlWw9fdkzuntJvgNLmlrbs4Akq1VdksdqAolTo4wgiBB17e9EWPM8PtljG2tw0ZATTxzCC4Uw26D/ADAu8YS9t41lei9rcPig4tfZNak9ocSA2YMkBocO8hXvE9AqLvyN9wXPqfZvR9Rq297Jj/L4M9BgKeEpsqENc0uNpgxdHHhopnSDYdHFxe+IaWESOu2ZA7M+K5x+zqnwBHc4jyWp6BuHovrN7qr/AKrDL8Xd0ceWXHd43S07Posp0msBbDRaBOgGi3w+Ea2pUeHE32mDEC0EZHxVTHQ6uPRr4gf1k+az/wDHMW3TEVPENPyUq6XE1yPyPOulp4xzWadcOnJzYGdzSB71U8LgMW1wuql7QcxaASO8aJzqeMuNr22nQOaSQORM5oPOul2HdU2lWa3MlzT3SxmatfRjo4KbROup712MH0Umq+tUgveQXGOQDQB4ALvUsDaEJNOLt/BzhKg7G/B7T8lWMEJLmGBMnP1o4q6dIG/2aoP5fIg/JUjAY19GoKjIDhpLQRmIIg965Ob80e3/AA+X2std0PaWEAdkAc5HVn80cT2LboTRjalI/wArx+X1D6qk4xrqpL3AS51xhoiSZMDQLOwKe7xbXz6IPLLIjhoq45Tc06ebivt236PScSYcI7fkpFy5lPaAc4ERkM/Erohy7XzjWq6BmksKdiBLSoYdmotCtnP/AAafsBa1356mNdQO465rGzv3LPZHktcQ0zkCUhUsOUXazvwKnsO8k8KJtf8AcVfYd5KVb2UTo/gy/EjkAvVMJQhoVL6CbPkueeJy7hkvQadPJDGajQMRYnhizYiyPYhSLFhA+xFifu0btUWIDEWJ+7RYgRYixP3aN2plCN2sbpSN2jdqdiPuljchSd2jdpsRtwFg4cclK3aN2mxBdghyWBgQp+7Ru02IgwwWjsMp27Ru02K3tbZpexwHEQqeej9VpMieUDX3nJepOoJbsGDwCpljjl3b8PUcnD+SvMPu2pxD/Bs/NLGyqpd6LgO0CT7l6h93N5IGz28gs8eHDG7b8nX83JjcbVAo4erSlzaTqkiLQYPOc0+nt+qPSwuKb3Ma7ycr2MEOSz+yDkFvtwKT9/D8zcQ32qFQeQKyzbNH1wPaDm+YCupwg5LV2z2nUD3KDSlbO2nS3TAalMENEgvaPmpQx1M6VKf6jfqrI7Y1M6saf6Qo1XoxQd6VKmf/ABt+inZpyBVadHNPc4KNtZs4erH8N3kuo/oThTrRpf3APJb4foXhmmW02junylNosROiWzrKLQeSsdi3oYQNEAJu7TadEWIDE/do3aipItQn7tCgPtRam2otQKtRam2otQKtRam2otQKtRam2otQKtRam2otQKtRam2otQKtRam2otQKtRam2otQKtRam2ohAq1YtTrUWoFWotTbUWoFWotTbUWoFWrFidai1AmxAYnWotQKtRam2otQKtRamwiECrShNhCDdCEIBCEIBCEIBCEIBCEIBCEIBCEIBCEIBCEIBCEIBCEIBCEIBCEIBCEIBCEIBCEIBCEIP//Z"/>
          <p:cNvSpPr>
            <a:spLocks noChangeAspect="1" noChangeArrowheads="1"/>
          </p:cNvSpPr>
          <p:nvPr/>
        </p:nvSpPr>
        <p:spPr bwMode="auto">
          <a:xfrm>
            <a:off x="63500" y="-904875"/>
            <a:ext cx="2457450" cy="1866900"/>
          </a:xfrm>
          <a:prstGeom prst="rect">
            <a:avLst/>
          </a:prstGeom>
          <a:noFill/>
        </p:spPr>
        <p:txBody>
          <a:bodyPr vert="horz" wrap="square" lIns="91440" tIns="45720" rIns="91440" bIns="45720" numCol="1" anchor="t" anchorCtr="0" compatLnSpc="1">
            <a:prstTxWarp prst="textNoShape">
              <a:avLst/>
            </a:prstTxWarp>
          </a:bodyPr>
          <a:lstStyle/>
          <a:p>
            <a:endParaRPr lang="es-ES"/>
          </a:p>
        </p:txBody>
      </p:sp>
      <p:pic>
        <p:nvPicPr>
          <p:cNvPr id="2058" name="Picture 10" descr="http://www.equiposylaboratorio.com/userfiles/BIOSTAT%20b%20PLUS.jpg"/>
          <p:cNvPicPr>
            <a:picLocks noChangeAspect="1" noChangeArrowheads="1"/>
          </p:cNvPicPr>
          <p:nvPr/>
        </p:nvPicPr>
        <p:blipFill>
          <a:blip r:embed="rId2" cstate="print"/>
          <a:srcRect/>
          <a:stretch>
            <a:fillRect/>
          </a:stretch>
        </p:blipFill>
        <p:spPr bwMode="auto">
          <a:xfrm>
            <a:off x="5842660" y="3934469"/>
            <a:ext cx="2844139" cy="2536665"/>
          </a:xfrm>
          <a:prstGeom prst="rect">
            <a:avLst/>
          </a:prstGeom>
          <a:noFill/>
        </p:spPr>
      </p:pic>
      <p:sp>
        <p:nvSpPr>
          <p:cNvPr id="13" name="Text Box 31"/>
          <p:cNvSpPr txBox="1">
            <a:spLocks noGrp="1" noChangeArrowheads="1"/>
          </p:cNvSpPr>
          <p:nvPr>
            <p:ph/>
          </p:nvPr>
        </p:nvSpPr>
        <p:spPr bwMode="auto">
          <a:xfrm>
            <a:off x="457200" y="188640"/>
            <a:ext cx="8229600" cy="646331"/>
          </a:xfrm>
          <a:prstGeom prst="rect">
            <a:avLst/>
          </a:prstGeom>
          <a:noFill/>
          <a:ln w="9525" algn="ctr">
            <a:noFill/>
            <a:miter lim="800000"/>
            <a:headEnd/>
            <a:tailEnd/>
          </a:ln>
          <a:effectLst/>
        </p:spPr>
        <p:txBody>
          <a:bodyPr anchor="ctr">
            <a:spAutoFit/>
          </a:bodyPr>
          <a:lstStyle/>
          <a:p>
            <a:pPr algn="ctr" eaLnBrk="0" hangingPunct="0">
              <a:buNone/>
            </a:pPr>
            <a:r>
              <a:rPr lang="es-ES" sz="3600" b="1" dirty="0" smtClean="0">
                <a:solidFill>
                  <a:srgbClr val="CC0000"/>
                </a:solidFill>
                <a:ea typeface="ＭＳ Ｐゴシック" pitchFamily="34" charset="-128"/>
              </a:rPr>
              <a:t> </a:t>
            </a:r>
            <a:endParaRPr lang="es-ES" sz="3600" b="1" dirty="0">
              <a:solidFill>
                <a:srgbClr val="CC0000"/>
              </a:solidFill>
              <a:ea typeface="ＭＳ Ｐゴシック" pitchFamily="34" charset="-128"/>
            </a:endParaRPr>
          </a:p>
        </p:txBody>
      </p:sp>
      <p:sp>
        <p:nvSpPr>
          <p:cNvPr id="2" name="AutoShape 2" descr="data:image/jpeg;base64,/9j/4AAQSkZJRgABAQAAAQABAAD/2wCEAAkGBhQSEBQUEBQVFRAUGBUUFRUVFBQUFhYVGBQWFxUQFBQYHCceFxkjGRQUHy8gIycpLDgsFR4zNTAqNSYrLCkBCQoKDgwOGA8PFyocHBwpLCwpKSkpKSkpKSkpKSwpKSk1KSkqKSkpKSkpKSkpKSksKzYuKSk1KSkpKSkpNTY1Kf/AABEIAKAApQMBIgACEQEDEQH/xAAcAAABBAMBAAAAAAAAAAAAAAAAAgQFBwEDBgj/xABPEAACAQIDAwYHCgoHCQAAAAABAgADEQQSIQUTMQYHIkFRkRQyUmFx0dJCU1SBkpOUobHTFhcjM2Ryc7LB4xUkJUOi4fBEVWJjgrPC4vH/xAAXAQEBAQEAAAAAAAAAAAAAAAAAAQID/8QAHhEBAQACAgIDAAAAAAAAAAAAAAECERIhMVFBoeH/2gAMAwEAAhEDEQA/ALxhCYLAcTAzCI3y9o7xDfr5Q7xAXCa9+vlDvEN+vlDvEDZCa/CF8pe8RSOCLggjtGsBUIQgEIQgEIQgEIQgEIQgEIQgEIQgEZ4gdM/qH7THka4jxv8ApP2/5wGTCIIizEZuOh0014HQG47Rrb0gwpNoWgTC/wDq8ISwjjYHCoOrMp70F5oM37BP5z9ZRxB/u1P8YEtCEIBCEIBCEIBCEIBCEIBCEIBCEIBG2L4j9V//ABjmNsVxH6r/AMIDIxBi8t+H1azVla5upAHA8biwJNvc63GvZfrgYjTEEq5YNTUMAOnfW19dPTN7VezU9nb5rxoHfOW3V7hQLshta9++8B3SJK3Yqb3sVva3Vx+OPNheLU/WH/bSReFBANxluzELpoDbQWlQ86u1K9LHKKOKegpo0yVXEVaQJuwzZU0JtbXzQPQ0J5IG3sX17Qf6ZiJn+lcT144/HjMRA9bQnkxcXXPHHqPTja8HWv146nfsONrX7jA9Z3hPJdDCO5s+PpU/O1fEsP8AADLI5K8oPBMMtE7TpPlZ2vmqnRiCFG8pltP4ybWRdkJWVPlwOvaFL5X8ubRy3T/eFL5X8uTa8VkQlbPy2Xq2hS+V/Lj7k9y1o74itj6LKy2VTUVelmFrXVdSDwvLsuLu4QhKyIQhAI3xHjL6H+wRxG2J8ZfQ/wBkCutvUqaqxKU7/lelu0uDe+a+Xj65xG2cSDYqq5kekytkXMrCsmqta6kTuuUmwMTXCikjArUZrmpTQFbMOOfUEkG1pAtzb1zUptXakaS3ZlWrVdi4HQ0yKtgwvxPVMRvJ0OA20xuH43Px6xzUxAZzmVnsq2A9zxv1jjGC7JINybnumwgK2rsrEAWVb9tr6embZSVKuoNMdOndzlXyjYeNx04fXKb57D/aCfsKX7zy4MK7nIUfoZmz51OZlykAJbRSGtqeoGU9z1n+0E/YU/3mkW+Ir+82C/8AoRF4tTKy2079v1Tcs1JNqjz/AGQHNE6ySoMPP39XdIlF85+qO6VI+Ww+JfVAl+rS9/Of8pkn0949UZJQb31+6n6ovwZvfn+TT9UKdBtNb39I9UxswJ4TT8IztRzp0aRVXzZhluzaWzZb6cLxqaLe/P8AJp+qb9jYkU8TSNVRXXeUxkclACXADXp2JIJBtw0hXqqEIQyIQhAI1xnEeh/3Y6jfFUibW6r/AFi0CNZprJvcd/8AC/ZG+0tppQdEqkqz5suhI6K3N2Gi6dvXpITFcqaIqUitWooDtnRKAffAoQiu3FQp1uPRAmK2HvwkbXwepsbMctuGhW9tPjkhSBxVF9yCMwKjP0CCbdIr4wHnkzS2KowwoMzeJuzUQmm/CxKuDmU8dQb+eBzWHw7Lo1yzEnxSLk9QXj1Sp+drYWIr45WoYevVUUkUmnRqOAwJupKqRfXh55dtLkHhVw74dBVWlUy5wMRWzMFvZS+bMF11AIv1yX2VsxcPRWlTLlE0XeO1RgL6LnYkkDgLnhA8i/gdjfgeK+jV/ZihyPxvwPFfRq/sT2HCB5BTknjfgeK+jV/YmwclsZ8DxX0av7E9dQgeSF5M4z4Jivo1f2I4p8nsWP8AZMV9FxHsT1fCB5XXYmK+C4r6LiPYmz+hsV14XFfRcR7E9SQvA8stsXFfBcV9FxHsRvs7A1XrUMtKqQatIginUIIFVCxDAWIA46z1bec3U2dToYiglFQiKtSyrewzPmb6zeB0sIQgEIQgE5Pl5jaqrTp0nyLUDEspZXBR6ZXKynQam46xpOqckA2FzbQcLnsvKzbFYitUZ8TVVwQu7ppS3a0hrnAJZi5Y5bkn3HASVYMZtLE17CoaDC4NjTrW46Do1Aba8JVe1uVKNdDRDFSy3OKxCm6kqGsrAX0uR9ktqnT1HpH2yreVHI5cLRGJepvBVqgCmEyE5y7sBUzngARw7pFOeaDlT4HjGbEb04evkw4qZhu0qllYvUZ2AAChiSLm0tHlHztUKeHrthHovXpqHTPUQ03G8C6BHzE2zG3HgSAJXPJ/c1KDtUUJRpstKnT3aMQxph6hZjqQMygAWGrE3JkymGwYNgF8YIPyKW9Pom9JMbXZYvnOp7opRq4bwvOtDNUqr4Nvciu1S6vn3Ns1n7bA63ml+ePDU8KtWr+UqZAzrQek2obI2VHcNa9yLi9tZyX9TsDZdQ3GivBRe3xyL5QYvDUUoFMoNbei4o083RFslypy8Qb+iL0vGrPqc6WGWqab06qfkaGIVn3Sq6VigUIS+pGdr9X5J+NtWr85ynG0kRsP4Ixr0nvUXfCtRVnLA5t3uiAACTqb+a/E8nKtHH1LVCtTd4am2tNWuQ5sGLC+Zd5a3C1p0I5JYa35qnwU/mqfqiMpDE869Pe0npGl4J4OcTWDsN/YsUp06QD5c+axKtrYHrtJOrzm4YV6VBA9WrVrGgBSalUsQqtvGs/idI6jyG7JAfgphr/m6fjW/NU+/hI/aK4fANhsQAqgVwGC0qS5lVGcnNbQgKbajjIHdLlPTqXZkqKzFiVKi6kk3Q9I6g6H0RwNuUuxvkj1yL5E1KWKwu86w9Txr3ytWqlRoepbToBs6n5uz3XtS9A2Xt5BWp5A9y6qbKNQxy2OvDUH4o0wvKbP06ijeMxZgDlAYXS1tbaAax8NmoLEWBGo8bQjr8acfyl5L4NKoZkJNXO5ykDKQUGUA6ZdSbcdTLjx32l38Os/p1LWydRHjDgerxfqmaW3QrqwU2zLfpfFfh2Sv12Lgr2yN3p644weycErq4VgykODdOKnMDx7ROnHD39frnvL0veEhuTO3PCUY8chAzaa3F+rSTM4uohCEBFZgFJY2UAkkm1hbU36tOuV7gqQKKQysLCzhls3/GDfW/H451vKrZyVsMy1atWlSF3dqVTdtkVSWUtY9G3EeaVzQ5rNl1VzBa7MCFYCtRYgkFh0lGVjYXIBJ1jVs2cpLp0YojtX5aeuV3zulVSgiqOL1ahQLwFqaZmXhcu2p7J1i8yWzLC61QbXsayXHmNlmw8y+z8pA34UkEhaygG2gvZNf/sml2pHZ23Dh0all6DMrkg9IdEgWU6dfX2ST/DSne+Sp42a35PhfxeP1y16nMjs5vGGIJ7TX178k1nmM2b2Yj54exKszs6iqByup2Ay1NAw/u+sEX49V5HbT5Qmtu0KACk7lTmJNm4g9XV1S5zzG7N7MR88PYmRzJ7OHAYgeisPY1hblb5VNsjlW2ArF6aKxqU6YYFzYAnOyi3XbKNeydOOeEe81Ozgg0HD3U7TEczOAfVziWIAUXrLwGgH5vzTQeY/ZvZiPn1+7l2w5T8cI95qcQb2Tj2+N2SE25y4bHMlAJkXeKyNns4Y02UggGwvntxlinmP2d+kfPL93NmH5m8BTYNTOJVgbgislwe0XpeeNisuRvL44BN1Uo7xGKsx3jB1HCyqejca6G38Z1n446HwfEdvuOPyuEn35mdnk3JxJPaayHjf/l+czWeZPZ36R88v3cggzzx0feK/cnx+7nJ8o+cJsRXpVEpIopGoqiparmV8uroRYG6A6H0GWMeZTZ/6T88n3cDzK7P7cT88n3UCuaHOMwAD4ek79bL0Aezo2Nu+bPxlfolL5X/rLB/ErgO3E/O0/uoDmTwB0BxV/wBrT+6gV9R5zKlMs+FoUsPWaymqmrFcyuUOgvcoo16r9s9GckttHF4HD4hsmerSpu4Q3UOVBdR2WJOh4SoF5t9lFlUNjyWJAsjWuCRa+47Rb6+Gs7nklyPXB10NKvistshpO9LdkZSFzKtIEleo36uyB3sIQgN8bbLrqDoRa4IINwR1iR1PBUlTItNFQG4UIoW/aF4SSxg6B82sgam2aYqJTD0WqswUoK9IOoKls5QkMQLcALwHnglP3tPkLFqABYAADgALAegTO7bs+31TBpt5P2+qAXmC0N23k/b6ok038n971QAmYJgab+Sf8XqmDTfyT3N6oBE3gab+Se5vVEsGAuRYDUk3AA6ySRYQMzBjPZ20RXUtSKOFYqd3UStwPRYmkSBmGoB1sY63b+Se5vVADMQ3b+Se5vVMbt/IPc3qgZtMWhu38g9zeqY3b+Qe5vVALRFWgrCzAMONiL69sVu38g9zeqG7fyD8lvVAbnZlO56PHiMzWPmIvbqEfbLw4WooQBRcmw0HinWRuP2mtBkFYpSD57NVqpRAygHTeEFr3A6N/PJrZVI5yWBAA00Nje3A98CXhCEDXXaymcviOSGHbHU8dk/rS5RmvpYIU8XtsZ09dbiN7eeBjemBrGZ3cN3ATvj5ob8xW7mN1AT4Q0PCGmd1MbuBg4hoipULAggEEEEW6iLH7YvdzBpGBC8mOTtLAU3TDJkDuXPC50suo80mPCmit2ZjdQMeFNMeFPM7ozG6MA8Lfth4W/bDdGG6MDHhb9sPC3hujA04ENyj5P0sduhiUDrTLMNBxIA6weydFgq5LEHhbT6o0tN+FXpj4/sMCRhCEDBEQKI7JshATkhlioQE5YZYqEBOSGSKhATkEMgioQE5BMbsRcICN2IbsRcICN2IbsRcICN2IboRcIGkYVeyLWmBFwgEIQgf/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a-ES"/>
          </a:p>
        </p:txBody>
      </p:sp>
      <p:sp>
        <p:nvSpPr>
          <p:cNvPr id="15" name="1 Título"/>
          <p:cNvSpPr txBox="1">
            <a:spLocks/>
          </p:cNvSpPr>
          <p:nvPr/>
        </p:nvSpPr>
        <p:spPr>
          <a:xfrm>
            <a:off x="457200" y="-27384"/>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dirty="0" smtClean="0"/>
              <a:t>USP </a:t>
            </a:r>
            <a:r>
              <a:rPr lang="ca-ES" dirty="0" err="1" smtClean="0"/>
              <a:t>Development</a:t>
            </a:r>
            <a:endParaRPr lang="ca-ES" dirty="0"/>
          </a:p>
        </p:txBody>
      </p:sp>
      <p:pic>
        <p:nvPicPr>
          <p:cNvPr id="16" name="15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87945"/>
            <a:ext cx="774065" cy="254635"/>
          </a:xfrm>
          <a:prstGeom prst="rect">
            <a:avLst/>
          </a:prstGeom>
          <a:noFill/>
          <a:ln>
            <a:noFill/>
          </a:ln>
        </p:spPr>
      </p:pic>
      <p:sp>
        <p:nvSpPr>
          <p:cNvPr id="17" name="1 Marcador de pie de página"/>
          <p:cNvSpPr>
            <a:spLocks noGrp="1"/>
          </p:cNvSpPr>
          <p:nvPr>
            <p:ph type="ftr" sz="quarter" idx="11"/>
          </p:nvPr>
        </p:nvSpPr>
        <p:spPr>
          <a:xfrm>
            <a:off x="1543793" y="6438238"/>
            <a:ext cx="7018316" cy="365125"/>
          </a:xfrm>
        </p:spPr>
        <p:txBody>
          <a:bodyPr/>
          <a:lstStyle/>
          <a:p>
            <a:r>
              <a:rPr lang="en-US" dirty="0" smtClean="0"/>
              <a:t>Member of </a:t>
            </a:r>
            <a:r>
              <a:rPr lang="en-US" dirty="0" err="1" smtClean="0"/>
              <a:t>inkemia</a:t>
            </a:r>
            <a:r>
              <a:rPr lang="en-US" dirty="0" smtClean="0"/>
              <a:t> group     www.leanbiopro.com     asoldevila@leanbiopro.com</a:t>
            </a:r>
            <a:endParaRPr lang="es-ES" dirty="0"/>
          </a:p>
        </p:txBody>
      </p:sp>
      <p:pic>
        <p:nvPicPr>
          <p:cNvPr id="14" name="Picture 4" descr="http://www.bioprocessintl.com/wp-content/uploads/2014/09/Figure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808" y="1211283"/>
            <a:ext cx="5436153" cy="228409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9" name="4 Gráfico"/>
          <p:cNvGraphicFramePr>
            <a:graphicFrameLocks/>
          </p:cNvGraphicFramePr>
          <p:nvPr>
            <p:extLst>
              <p:ext uri="{D42A27DB-BD31-4B8C-83A1-F6EECF244321}">
                <p14:modId xmlns:p14="http://schemas.microsoft.com/office/powerpoint/2010/main" val="1438390919"/>
              </p:ext>
            </p:extLst>
          </p:nvPr>
        </p:nvGraphicFramePr>
        <p:xfrm>
          <a:off x="457200" y="3934469"/>
          <a:ext cx="3783792" cy="2074062"/>
        </p:xfrm>
        <a:graphic>
          <a:graphicData uri="http://schemas.openxmlformats.org/drawingml/2006/chart">
            <c:chart xmlns:c="http://schemas.openxmlformats.org/drawingml/2006/chart" xmlns:r="http://schemas.openxmlformats.org/officeDocument/2006/relationships" r:id="rId5"/>
          </a:graphicData>
        </a:graphic>
      </p:graphicFrame>
      <p:pic>
        <p:nvPicPr>
          <p:cNvPr id="18" name="Picture 7" descr="Image result for expression assay flas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2660" y="1163956"/>
            <a:ext cx="2949967" cy="2209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5570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smtClean="0"/>
              <a:t>DSP </a:t>
            </a:r>
            <a:r>
              <a:rPr lang="ca-ES" dirty="0" err="1" smtClean="0"/>
              <a:t>Development</a:t>
            </a:r>
            <a:endParaRPr lang="ca-ES" dirty="0"/>
          </a:p>
        </p:txBody>
      </p:sp>
      <p:sp>
        <p:nvSpPr>
          <p:cNvPr id="4" name="3 Marcador de número de diapositiva"/>
          <p:cNvSpPr>
            <a:spLocks noGrp="1"/>
          </p:cNvSpPr>
          <p:nvPr>
            <p:ph type="sldNum" sz="quarter" idx="12"/>
          </p:nvPr>
        </p:nvSpPr>
        <p:spPr/>
        <p:txBody>
          <a:bodyPr/>
          <a:lstStyle/>
          <a:p>
            <a:fld id="{DACDB6CD-1B9C-8844-9BB1-C82D06469753}" type="slidenum">
              <a:rPr lang="es-ES" smtClean="0"/>
              <a:pPr/>
              <a:t>23</a:t>
            </a:fld>
            <a:endParaRPr lang="es-ES"/>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1" y="2976256"/>
            <a:ext cx="2503382" cy="14632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654996"/>
            <a:ext cx="2503382" cy="14917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8269" y="5007438"/>
            <a:ext cx="1864648" cy="1092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0243" y="5052627"/>
            <a:ext cx="1740994" cy="109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6" cstate="print"/>
          <a:srcRect/>
          <a:stretch>
            <a:fillRect/>
          </a:stretch>
        </p:blipFill>
        <p:spPr bwMode="auto">
          <a:xfrm>
            <a:off x="6553201" y="1242365"/>
            <a:ext cx="2260009" cy="1550081"/>
          </a:xfrm>
          <a:prstGeom prst="rect">
            <a:avLst/>
          </a:prstGeom>
          <a:noFill/>
          <a:ln w="9525">
            <a:solidFill>
              <a:schemeClr val="accent1">
                <a:shade val="95000"/>
                <a:satMod val="105000"/>
              </a:schemeClr>
            </a:solidFill>
            <a:miter lim="800000"/>
            <a:headEnd/>
            <a:tailEnd/>
          </a:ln>
        </p:spPr>
      </p:pic>
      <p:sp>
        <p:nvSpPr>
          <p:cNvPr id="14" name="13 CuadroTexto"/>
          <p:cNvSpPr txBox="1"/>
          <p:nvPr/>
        </p:nvSpPr>
        <p:spPr>
          <a:xfrm>
            <a:off x="603032" y="1221786"/>
            <a:ext cx="5795140" cy="3785652"/>
          </a:xfrm>
          <a:prstGeom prst="rect">
            <a:avLst/>
          </a:prstGeom>
          <a:noFill/>
        </p:spPr>
        <p:txBody>
          <a:bodyPr wrap="square" rtlCol="0">
            <a:spAutoFit/>
          </a:bodyPr>
          <a:lstStyle/>
          <a:p>
            <a:pPr marL="285750" indent="-285750">
              <a:buFont typeface="Wingdings" panose="05000000000000000000" pitchFamily="2" charset="2"/>
              <a:buChar char="§"/>
            </a:pPr>
            <a:r>
              <a:rPr lang="ca-ES" sz="2400" dirty="0" err="1" smtClean="0"/>
              <a:t>High</a:t>
            </a:r>
            <a:r>
              <a:rPr lang="ca-ES" sz="2400" dirty="0" smtClean="0"/>
              <a:t> </a:t>
            </a:r>
            <a:r>
              <a:rPr lang="ca-ES" sz="2400" dirty="0" err="1" smtClean="0"/>
              <a:t>trhougput</a:t>
            </a:r>
            <a:r>
              <a:rPr lang="ca-ES" sz="2400" dirty="0" smtClean="0"/>
              <a:t> DSP </a:t>
            </a:r>
            <a:r>
              <a:rPr lang="ca-ES" sz="2400" dirty="0" err="1" smtClean="0"/>
              <a:t>development</a:t>
            </a:r>
            <a:r>
              <a:rPr lang="ca-ES" sz="2400" dirty="0" smtClean="0"/>
              <a:t> </a:t>
            </a:r>
            <a:r>
              <a:rPr lang="ca-ES" sz="2400" dirty="0" err="1" smtClean="0"/>
              <a:t>and</a:t>
            </a:r>
            <a:r>
              <a:rPr lang="ca-ES" sz="2400" dirty="0" smtClean="0"/>
              <a:t> IPC </a:t>
            </a:r>
            <a:r>
              <a:rPr lang="ca-ES" sz="2400" dirty="0" err="1" smtClean="0"/>
              <a:t>testing</a:t>
            </a:r>
            <a:endParaRPr lang="ca-ES" sz="2400" dirty="0" smtClean="0"/>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High</a:t>
            </a:r>
            <a:r>
              <a:rPr lang="ca-ES" sz="2400" dirty="0" smtClean="0"/>
              <a:t> </a:t>
            </a:r>
            <a:r>
              <a:rPr lang="ca-ES" sz="2400" dirty="0" err="1" smtClean="0"/>
              <a:t>Yield</a:t>
            </a:r>
            <a:endParaRPr lang="ca-ES" sz="2400" dirty="0" smtClean="0"/>
          </a:p>
          <a:p>
            <a:endParaRPr lang="ca-ES" sz="2400" dirty="0" smtClean="0"/>
          </a:p>
          <a:p>
            <a:pPr marL="285750" indent="-285750">
              <a:buFont typeface="Wingdings" panose="05000000000000000000" pitchFamily="2" charset="2"/>
              <a:buChar char="§"/>
            </a:pPr>
            <a:r>
              <a:rPr lang="ca-ES" sz="2400" dirty="0" err="1" smtClean="0"/>
              <a:t>High</a:t>
            </a:r>
            <a:r>
              <a:rPr lang="ca-ES" sz="2400" dirty="0" smtClean="0"/>
              <a:t> </a:t>
            </a:r>
            <a:r>
              <a:rPr lang="ca-ES" sz="2400" dirty="0" err="1" smtClean="0"/>
              <a:t>quality</a:t>
            </a:r>
            <a:r>
              <a:rPr lang="ca-ES" sz="2400" dirty="0" smtClean="0"/>
              <a:t>  </a:t>
            </a:r>
            <a:r>
              <a:rPr lang="ca-ES" sz="2400" dirty="0" err="1" smtClean="0"/>
              <a:t>and</a:t>
            </a:r>
            <a:r>
              <a:rPr lang="ca-ES" sz="2400" dirty="0" smtClean="0"/>
              <a:t> </a:t>
            </a:r>
            <a:r>
              <a:rPr lang="ca-ES" sz="2400" dirty="0" err="1" smtClean="0"/>
              <a:t>stable</a:t>
            </a:r>
            <a:r>
              <a:rPr lang="ca-ES" sz="2400" dirty="0" smtClean="0"/>
              <a:t> </a:t>
            </a:r>
            <a:r>
              <a:rPr lang="ca-ES" sz="2400" dirty="0" err="1" smtClean="0"/>
              <a:t>target</a:t>
            </a:r>
            <a:r>
              <a:rPr lang="ca-ES" sz="2400" dirty="0" smtClean="0"/>
              <a:t> </a:t>
            </a:r>
            <a:r>
              <a:rPr lang="ca-ES" sz="2400" dirty="0" err="1" smtClean="0"/>
              <a:t>protein</a:t>
            </a:r>
            <a:endParaRPr lang="ca-ES" sz="2400" dirty="0" smtClean="0"/>
          </a:p>
          <a:p>
            <a:endParaRPr lang="ca-ES" sz="2400" dirty="0" smtClean="0"/>
          </a:p>
          <a:p>
            <a:pPr marL="285750" indent="-285750">
              <a:buFont typeface="Wingdings" panose="05000000000000000000" pitchFamily="2" charset="2"/>
              <a:buChar char="§"/>
            </a:pPr>
            <a:r>
              <a:rPr lang="ca-ES" sz="2400" dirty="0" err="1" smtClean="0"/>
              <a:t>DoE</a:t>
            </a:r>
            <a:r>
              <a:rPr lang="ca-ES" sz="2400" dirty="0" smtClean="0"/>
              <a:t> -</a:t>
            </a:r>
            <a:r>
              <a:rPr lang="ca-ES" sz="2400" dirty="0" err="1" smtClean="0"/>
              <a:t>Design</a:t>
            </a:r>
            <a:r>
              <a:rPr lang="ca-ES" sz="2400" dirty="0" smtClean="0"/>
              <a:t> </a:t>
            </a:r>
            <a:r>
              <a:rPr lang="ca-ES" sz="2400" dirty="0" err="1" smtClean="0"/>
              <a:t>space</a:t>
            </a:r>
            <a:endParaRPr lang="ca-ES" sz="2400" dirty="0" smtClean="0"/>
          </a:p>
          <a:p>
            <a:pPr marL="285750" indent="-285750">
              <a:buFont typeface="Wingdings" panose="05000000000000000000" pitchFamily="2" charset="2"/>
              <a:buChar char="§"/>
            </a:pPr>
            <a:endParaRPr lang="ca-ES" sz="2400" dirty="0" smtClean="0"/>
          </a:p>
          <a:p>
            <a:pPr marL="285750" indent="-285750">
              <a:buFont typeface="Wingdings" panose="05000000000000000000" pitchFamily="2" charset="2"/>
              <a:buChar char="§"/>
            </a:pPr>
            <a:r>
              <a:rPr lang="ca-ES" sz="2400" dirty="0" err="1" smtClean="0"/>
              <a:t>Reproducible</a:t>
            </a:r>
            <a:r>
              <a:rPr lang="ca-ES" sz="2400" dirty="0" smtClean="0"/>
              <a:t> </a:t>
            </a:r>
            <a:r>
              <a:rPr lang="ca-ES" sz="2400" dirty="0" err="1" smtClean="0"/>
              <a:t>and</a:t>
            </a:r>
            <a:r>
              <a:rPr lang="ca-ES" sz="2400" dirty="0" smtClean="0"/>
              <a:t> Robust </a:t>
            </a:r>
            <a:r>
              <a:rPr lang="ca-ES" sz="2400" dirty="0" err="1" smtClean="0"/>
              <a:t>methods</a:t>
            </a:r>
            <a:endParaRPr lang="ca-ES" sz="2400" dirty="0"/>
          </a:p>
        </p:txBody>
      </p:sp>
      <p:pic>
        <p:nvPicPr>
          <p:cNvPr id="15"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4467" y="5007438"/>
            <a:ext cx="1418950" cy="1141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8" name="17 Imagen"/>
          <p:cNvPicPr/>
          <p:nvPr/>
        </p:nvPicPr>
        <p:blipFill>
          <a:blip r:embed="rId8">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1067583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5293" y="2118631"/>
            <a:ext cx="2342902" cy="1952419"/>
          </a:xfrm>
          <a:prstGeom prst="rect">
            <a:avLst/>
          </a:prstGeom>
        </p:spPr>
      </p:pic>
      <p:pic>
        <p:nvPicPr>
          <p:cNvPr id="6" name="5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5978" y="708464"/>
            <a:ext cx="1723721" cy="1220162"/>
          </a:xfrm>
          <a:prstGeom prst="rect">
            <a:avLst/>
          </a:prstGeom>
        </p:spPr>
      </p:pic>
      <p:sp>
        <p:nvSpPr>
          <p:cNvPr id="12" name="1 Título"/>
          <p:cNvSpPr txBox="1">
            <a:spLocks/>
          </p:cNvSpPr>
          <p:nvPr/>
        </p:nvSpPr>
        <p:spPr>
          <a:xfrm>
            <a:off x="457200" y="-27384"/>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ca-ES" dirty="0"/>
              <a:t>D</a:t>
            </a:r>
            <a:r>
              <a:rPr lang="ca-ES" dirty="0" smtClean="0"/>
              <a:t>SP </a:t>
            </a:r>
            <a:r>
              <a:rPr lang="ca-ES" dirty="0" err="1" smtClean="0"/>
              <a:t>Development</a:t>
            </a:r>
            <a:endParaRPr lang="ca-ES" dirty="0"/>
          </a:p>
        </p:txBody>
      </p:sp>
      <p:pic>
        <p:nvPicPr>
          <p:cNvPr id="3074" name="Picture 2" descr="https://www.sartorius.com/fileadmin/media/global/company/sartoflow_smar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9186" y="4310743"/>
            <a:ext cx="2689009" cy="20167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www.cell.com/cms/attachment/2053505573/2060262532/gr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219" y="2444398"/>
            <a:ext cx="2711981" cy="379291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http://www.processdevelopmentforum.com/images/articles/fig7.jpeg.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58326" y="1318545"/>
            <a:ext cx="2835324" cy="46736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http://www.processdevelopmentforum.com/images/articles/fig6.jpeg.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 y="842296"/>
            <a:ext cx="2685484" cy="2252544"/>
          </a:xfrm>
          <a:prstGeom prst="rect">
            <a:avLst/>
          </a:prstGeom>
          <a:noFill/>
          <a:extLst>
            <a:ext uri="{909E8E84-426E-40DD-AFC4-6F175D3DCCD1}">
              <a14:hiddenFill xmlns:a14="http://schemas.microsoft.com/office/drawing/2010/main">
                <a:solidFill>
                  <a:srgbClr val="FFFFFF"/>
                </a:solidFill>
              </a14:hiddenFill>
            </a:ext>
          </a:extLst>
        </p:spPr>
      </p:pic>
      <p:sp>
        <p:nvSpPr>
          <p:cNvPr id="17"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8" name="17 Imagen"/>
          <p:cNvPicPr/>
          <p:nvPr/>
        </p:nvPicPr>
        <p:blipFill>
          <a:blip r:embed="rId9">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82457543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ca-ES" dirty="0" err="1" smtClean="0"/>
              <a:t>Microbial</a:t>
            </a:r>
            <a:r>
              <a:rPr lang="ca-ES" dirty="0" smtClean="0"/>
              <a:t> </a:t>
            </a:r>
            <a:r>
              <a:rPr lang="ca-ES" dirty="0" err="1"/>
              <a:t>p</a:t>
            </a:r>
            <a:r>
              <a:rPr lang="ca-ES" dirty="0" err="1" smtClean="0"/>
              <a:t>rocess</a:t>
            </a:r>
            <a:endParaRPr lang="ca-ES" dirty="0"/>
          </a:p>
        </p:txBody>
      </p:sp>
      <p:grpSp>
        <p:nvGrpSpPr>
          <p:cNvPr id="5" name="Group 4"/>
          <p:cNvGrpSpPr>
            <a:grpSpLocks/>
          </p:cNvGrpSpPr>
          <p:nvPr/>
        </p:nvGrpSpPr>
        <p:grpSpPr bwMode="auto">
          <a:xfrm>
            <a:off x="1267720" y="1880890"/>
            <a:ext cx="576263" cy="935038"/>
            <a:chOff x="159" y="754"/>
            <a:chExt cx="363" cy="589"/>
          </a:xfrm>
        </p:grpSpPr>
        <p:sp>
          <p:nvSpPr>
            <p:cNvPr id="6" name="AutoShape 5"/>
            <p:cNvSpPr>
              <a:spLocks noChangeArrowheads="1"/>
            </p:cNvSpPr>
            <p:nvPr/>
          </p:nvSpPr>
          <p:spPr bwMode="auto">
            <a:xfrm>
              <a:off x="159" y="754"/>
              <a:ext cx="363" cy="589"/>
            </a:xfrm>
            <a:prstGeom prst="roundRect">
              <a:avLst>
                <a:gd name="adj" fmla="val 16667"/>
              </a:avLst>
            </a:prstGeom>
            <a:solidFill>
              <a:schemeClr val="bg1"/>
            </a:solidFill>
            <a:ln w="9525">
              <a:solidFill>
                <a:srgbClr val="339966"/>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7" name="Line 6"/>
            <p:cNvSpPr>
              <a:spLocks noChangeShapeType="1"/>
            </p:cNvSpPr>
            <p:nvPr/>
          </p:nvSpPr>
          <p:spPr bwMode="auto">
            <a:xfrm>
              <a:off x="340" y="754"/>
              <a:ext cx="0" cy="454"/>
            </a:xfrm>
            <a:prstGeom prst="line">
              <a:avLst/>
            </a:prstGeom>
            <a:noFill/>
            <a:ln w="22225">
              <a:solidFill>
                <a:srgbClr val="339966"/>
              </a:solidFill>
              <a:round/>
              <a:headEnd/>
              <a:tailEnd/>
            </a:ln>
          </p:spPr>
          <p:txBody>
            <a:bodyPr/>
            <a:lstStyle/>
            <a:p>
              <a:endParaRPr lang="en-US"/>
            </a:p>
          </p:txBody>
        </p:sp>
        <p:grpSp>
          <p:nvGrpSpPr>
            <p:cNvPr id="8" name="Group 7"/>
            <p:cNvGrpSpPr>
              <a:grpSpLocks/>
            </p:cNvGrpSpPr>
            <p:nvPr/>
          </p:nvGrpSpPr>
          <p:grpSpPr bwMode="auto">
            <a:xfrm>
              <a:off x="231" y="1208"/>
              <a:ext cx="213" cy="52"/>
              <a:chOff x="658" y="3249"/>
              <a:chExt cx="1075" cy="259"/>
            </a:xfrm>
          </p:grpSpPr>
          <p:sp>
            <p:nvSpPr>
              <p:cNvPr id="9" name="Oval 8"/>
              <p:cNvSpPr>
                <a:spLocks noChangeArrowheads="1"/>
              </p:cNvSpPr>
              <p:nvPr/>
            </p:nvSpPr>
            <p:spPr bwMode="auto">
              <a:xfrm>
                <a:off x="1157" y="3249"/>
                <a:ext cx="576" cy="259"/>
              </a:xfrm>
              <a:prstGeom prst="ellipse">
                <a:avLst/>
              </a:prstGeom>
              <a:solidFill>
                <a:schemeClr val="bg1"/>
              </a:solidFill>
              <a:ln w="9525">
                <a:solidFill>
                  <a:srgbClr val="339966"/>
                </a:solidFill>
                <a:round/>
                <a:headEnd/>
                <a:tailEnd/>
              </a:ln>
            </p:spPr>
            <p:txBody>
              <a:bodyPr wrap="none" anchor="ctr"/>
              <a:lstStyle/>
              <a:p>
                <a:endParaRPr lang="en-US"/>
              </a:p>
            </p:txBody>
          </p:sp>
          <p:sp>
            <p:nvSpPr>
              <p:cNvPr id="10" name="Oval 9"/>
              <p:cNvSpPr>
                <a:spLocks noChangeArrowheads="1"/>
              </p:cNvSpPr>
              <p:nvPr/>
            </p:nvSpPr>
            <p:spPr bwMode="auto">
              <a:xfrm>
                <a:off x="658" y="3249"/>
                <a:ext cx="576" cy="259"/>
              </a:xfrm>
              <a:prstGeom prst="ellipse">
                <a:avLst/>
              </a:prstGeom>
              <a:solidFill>
                <a:schemeClr val="bg1"/>
              </a:solidFill>
              <a:ln w="22225">
                <a:solidFill>
                  <a:srgbClr val="339966"/>
                </a:solidFill>
                <a:round/>
                <a:headEnd/>
                <a:tailEnd/>
              </a:ln>
            </p:spPr>
            <p:txBody>
              <a:bodyPr wrap="none" anchor="ctr"/>
              <a:lstStyle/>
              <a:p>
                <a:endParaRPr lang="en-US"/>
              </a:p>
            </p:txBody>
          </p:sp>
        </p:grpSp>
      </p:grpSp>
      <p:grpSp>
        <p:nvGrpSpPr>
          <p:cNvPr id="11" name="Group 18"/>
          <p:cNvGrpSpPr>
            <a:grpSpLocks/>
          </p:cNvGrpSpPr>
          <p:nvPr/>
        </p:nvGrpSpPr>
        <p:grpSpPr bwMode="auto">
          <a:xfrm>
            <a:off x="2335212" y="2034054"/>
            <a:ext cx="914400" cy="769937"/>
            <a:chOff x="2109" y="1616"/>
            <a:chExt cx="576" cy="486"/>
          </a:xfrm>
        </p:grpSpPr>
        <p:sp>
          <p:nvSpPr>
            <p:cNvPr id="12" name="AutoShape 19"/>
            <p:cNvSpPr>
              <a:spLocks noChangeArrowheads="1"/>
            </p:cNvSpPr>
            <p:nvPr/>
          </p:nvSpPr>
          <p:spPr bwMode="auto">
            <a:xfrm rot="10800000">
              <a:off x="2109" y="1616"/>
              <a:ext cx="357" cy="18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77 w 21600"/>
                <a:gd name="T13" fmla="*/ 4510 h 21600"/>
                <a:gd name="T14" fmla="*/ 17123 w 21600"/>
                <a:gd name="T15" fmla="*/ 1709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solidFill>
                <a:srgbClr val="FF6600"/>
              </a:solidFill>
              <a:miter lim="800000"/>
              <a:headEnd/>
              <a:tailEnd/>
            </a:ln>
          </p:spPr>
          <p:txBody>
            <a:bodyPr wrap="none" anchor="ctr"/>
            <a:lstStyle/>
            <a:p>
              <a:endParaRPr lang="en-US"/>
            </a:p>
          </p:txBody>
        </p:sp>
        <p:sp>
          <p:nvSpPr>
            <p:cNvPr id="13" name="AutoShape 20"/>
            <p:cNvSpPr>
              <a:spLocks noChangeArrowheads="1"/>
            </p:cNvSpPr>
            <p:nvPr/>
          </p:nvSpPr>
          <p:spPr bwMode="auto">
            <a:xfrm>
              <a:off x="2109" y="1798"/>
              <a:ext cx="576" cy="304"/>
            </a:xfrm>
            <a:prstGeom prst="roundRect">
              <a:avLst>
                <a:gd name="adj" fmla="val 16667"/>
              </a:avLst>
            </a:prstGeom>
            <a:solidFill>
              <a:schemeClr val="bg1"/>
            </a:solidFill>
            <a:ln w="9525">
              <a:solidFill>
                <a:srgbClr val="FF6600"/>
              </a:solidFill>
              <a:round/>
              <a:headEnd/>
              <a:tailEnd/>
            </a:ln>
          </p:spPr>
          <p:txBody>
            <a:bodyPr wrap="none" anchor="ctr"/>
            <a:lstStyle/>
            <a:p>
              <a:endParaRPr lang="en-US"/>
            </a:p>
          </p:txBody>
        </p:sp>
      </p:grpSp>
      <p:grpSp>
        <p:nvGrpSpPr>
          <p:cNvPr id="14" name="Group 30"/>
          <p:cNvGrpSpPr>
            <a:grpSpLocks/>
          </p:cNvGrpSpPr>
          <p:nvPr/>
        </p:nvGrpSpPr>
        <p:grpSpPr bwMode="auto">
          <a:xfrm>
            <a:off x="4086225" y="2322385"/>
            <a:ext cx="701675" cy="503237"/>
            <a:chOff x="3572" y="2161"/>
            <a:chExt cx="442" cy="317"/>
          </a:xfrm>
        </p:grpSpPr>
        <p:sp>
          <p:nvSpPr>
            <p:cNvPr id="15" name="AutoShape 31"/>
            <p:cNvSpPr>
              <a:spLocks noChangeArrowheads="1"/>
            </p:cNvSpPr>
            <p:nvPr/>
          </p:nvSpPr>
          <p:spPr bwMode="auto">
            <a:xfrm>
              <a:off x="3619" y="2174"/>
              <a:ext cx="395" cy="304"/>
            </a:xfrm>
            <a:prstGeom prst="roundRect">
              <a:avLst>
                <a:gd name="adj" fmla="val 16667"/>
              </a:avLst>
            </a:prstGeom>
            <a:solidFill>
              <a:schemeClr val="bg1"/>
            </a:solidFill>
            <a:ln w="9525">
              <a:solidFill>
                <a:srgbClr val="FF6600"/>
              </a:solidFill>
              <a:round/>
              <a:headEnd/>
              <a:tailEnd/>
            </a:ln>
          </p:spPr>
          <p:txBody>
            <a:bodyPr wrap="none" anchor="ctr"/>
            <a:lstStyle/>
            <a:p>
              <a:endParaRPr lang="en-US"/>
            </a:p>
          </p:txBody>
        </p:sp>
        <p:grpSp>
          <p:nvGrpSpPr>
            <p:cNvPr id="16" name="Group 32"/>
            <p:cNvGrpSpPr>
              <a:grpSpLocks/>
            </p:cNvGrpSpPr>
            <p:nvPr/>
          </p:nvGrpSpPr>
          <p:grpSpPr bwMode="auto">
            <a:xfrm>
              <a:off x="3572" y="2161"/>
              <a:ext cx="261" cy="182"/>
              <a:chOff x="1747" y="2886"/>
              <a:chExt cx="261" cy="182"/>
            </a:xfrm>
          </p:grpSpPr>
          <p:sp>
            <p:nvSpPr>
              <p:cNvPr id="17" name="AutoShape 33"/>
              <p:cNvSpPr>
                <a:spLocks noChangeArrowheads="1"/>
              </p:cNvSpPr>
              <p:nvPr/>
            </p:nvSpPr>
            <p:spPr bwMode="auto">
              <a:xfrm rot="5400000">
                <a:off x="1792" y="2841"/>
                <a:ext cx="126" cy="216"/>
              </a:xfrm>
              <a:prstGeom prst="can">
                <a:avLst>
                  <a:gd name="adj" fmla="val 42857"/>
                </a:avLst>
              </a:prstGeom>
              <a:solidFill>
                <a:schemeClr val="bg1"/>
              </a:solidFill>
              <a:ln w="9525">
                <a:solidFill>
                  <a:srgbClr val="FF6600"/>
                </a:solidFill>
                <a:round/>
                <a:headEnd/>
                <a:tailEnd/>
              </a:ln>
            </p:spPr>
            <p:txBody>
              <a:bodyPr wrap="none" anchor="ctr"/>
              <a:lstStyle/>
              <a:p>
                <a:endParaRPr lang="en-US"/>
              </a:p>
            </p:txBody>
          </p:sp>
          <p:sp>
            <p:nvSpPr>
              <p:cNvPr id="18" name="AutoShape 34"/>
              <p:cNvSpPr>
                <a:spLocks noChangeArrowheads="1"/>
              </p:cNvSpPr>
              <p:nvPr/>
            </p:nvSpPr>
            <p:spPr bwMode="auto">
              <a:xfrm rot="5400000">
                <a:off x="1837" y="2897"/>
                <a:ext cx="126" cy="216"/>
              </a:xfrm>
              <a:prstGeom prst="can">
                <a:avLst>
                  <a:gd name="adj" fmla="val 42857"/>
                </a:avLst>
              </a:prstGeom>
              <a:solidFill>
                <a:schemeClr val="bg1"/>
              </a:solidFill>
              <a:ln w="9525">
                <a:solidFill>
                  <a:srgbClr val="FF6600"/>
                </a:solidFill>
                <a:round/>
                <a:headEnd/>
                <a:tailEnd/>
              </a:ln>
            </p:spPr>
            <p:txBody>
              <a:bodyPr wrap="none" anchor="ctr"/>
              <a:lstStyle/>
              <a:p>
                <a:endParaRPr lang="en-US"/>
              </a:p>
            </p:txBody>
          </p:sp>
        </p:grpSp>
      </p:grpSp>
      <p:grpSp>
        <p:nvGrpSpPr>
          <p:cNvPr id="19" name="Group 35"/>
          <p:cNvGrpSpPr>
            <a:grpSpLocks/>
          </p:cNvGrpSpPr>
          <p:nvPr/>
        </p:nvGrpSpPr>
        <p:grpSpPr bwMode="auto">
          <a:xfrm>
            <a:off x="5468535" y="2025521"/>
            <a:ext cx="914400" cy="771525"/>
            <a:chOff x="2109" y="1616"/>
            <a:chExt cx="576" cy="486"/>
          </a:xfrm>
        </p:grpSpPr>
        <p:sp>
          <p:nvSpPr>
            <p:cNvPr id="20" name="AutoShape 36"/>
            <p:cNvSpPr>
              <a:spLocks noChangeArrowheads="1"/>
            </p:cNvSpPr>
            <p:nvPr/>
          </p:nvSpPr>
          <p:spPr bwMode="auto">
            <a:xfrm rot="10800000">
              <a:off x="2109" y="1616"/>
              <a:ext cx="357" cy="18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77 w 21600"/>
                <a:gd name="T13" fmla="*/ 4510 h 21600"/>
                <a:gd name="T14" fmla="*/ 17123 w 21600"/>
                <a:gd name="T15" fmla="*/ 1709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bg1"/>
            </a:solidFill>
            <a:ln w="9525">
              <a:solidFill>
                <a:srgbClr val="FF6600"/>
              </a:solidFill>
              <a:miter lim="800000"/>
              <a:headEnd/>
              <a:tailEnd/>
            </a:ln>
          </p:spPr>
          <p:txBody>
            <a:bodyPr wrap="none" anchor="ctr"/>
            <a:lstStyle/>
            <a:p>
              <a:endParaRPr lang="en-US"/>
            </a:p>
          </p:txBody>
        </p:sp>
        <p:sp>
          <p:nvSpPr>
            <p:cNvPr id="21" name="AutoShape 37"/>
            <p:cNvSpPr>
              <a:spLocks noChangeArrowheads="1"/>
            </p:cNvSpPr>
            <p:nvPr/>
          </p:nvSpPr>
          <p:spPr bwMode="auto">
            <a:xfrm>
              <a:off x="2109" y="1798"/>
              <a:ext cx="576" cy="304"/>
            </a:xfrm>
            <a:prstGeom prst="roundRect">
              <a:avLst>
                <a:gd name="adj" fmla="val 16667"/>
              </a:avLst>
            </a:prstGeom>
            <a:solidFill>
              <a:schemeClr val="bg1"/>
            </a:solidFill>
            <a:ln w="9525">
              <a:solidFill>
                <a:srgbClr val="FF6600"/>
              </a:solidFill>
              <a:round/>
              <a:headEnd/>
              <a:tailEnd/>
            </a:ln>
          </p:spPr>
          <p:txBody>
            <a:bodyPr wrap="none" anchor="ctr"/>
            <a:lstStyle/>
            <a:p>
              <a:endParaRPr lang="en-US"/>
            </a:p>
          </p:txBody>
        </p:sp>
      </p:grpSp>
      <p:grpSp>
        <p:nvGrpSpPr>
          <p:cNvPr id="22" name="Group 40"/>
          <p:cNvGrpSpPr>
            <a:grpSpLocks/>
          </p:cNvGrpSpPr>
          <p:nvPr/>
        </p:nvGrpSpPr>
        <p:grpSpPr bwMode="auto">
          <a:xfrm>
            <a:off x="7692256" y="1954084"/>
            <a:ext cx="215900" cy="936625"/>
            <a:chOff x="1474" y="2750"/>
            <a:chExt cx="136" cy="590"/>
          </a:xfrm>
        </p:grpSpPr>
        <p:grpSp>
          <p:nvGrpSpPr>
            <p:cNvPr id="23" name="Group 41"/>
            <p:cNvGrpSpPr>
              <a:grpSpLocks/>
            </p:cNvGrpSpPr>
            <p:nvPr/>
          </p:nvGrpSpPr>
          <p:grpSpPr bwMode="auto">
            <a:xfrm>
              <a:off x="1474" y="2750"/>
              <a:ext cx="136" cy="590"/>
              <a:chOff x="1474" y="2750"/>
              <a:chExt cx="136" cy="590"/>
            </a:xfrm>
          </p:grpSpPr>
          <p:sp>
            <p:nvSpPr>
              <p:cNvPr id="25" name="Oval 42"/>
              <p:cNvSpPr>
                <a:spLocks noChangeArrowheads="1"/>
              </p:cNvSpPr>
              <p:nvPr/>
            </p:nvSpPr>
            <p:spPr bwMode="auto">
              <a:xfrm>
                <a:off x="1474" y="2750"/>
                <a:ext cx="136" cy="136"/>
              </a:xfrm>
              <a:prstGeom prst="ellipse">
                <a:avLst/>
              </a:prstGeom>
              <a:solidFill>
                <a:schemeClr val="bg1"/>
              </a:solidFill>
              <a:ln w="9525">
                <a:solidFill>
                  <a:srgbClr val="0000FF"/>
                </a:solidFill>
                <a:round/>
                <a:headEnd/>
                <a:tailEnd/>
              </a:ln>
            </p:spPr>
            <p:txBody>
              <a:bodyPr wrap="none" anchor="ctr"/>
              <a:lstStyle/>
              <a:p>
                <a:endParaRPr lang="en-US"/>
              </a:p>
            </p:txBody>
          </p:sp>
          <p:sp>
            <p:nvSpPr>
              <p:cNvPr id="26" name="AutoShape 43"/>
              <p:cNvSpPr>
                <a:spLocks noChangeArrowheads="1"/>
              </p:cNvSpPr>
              <p:nvPr/>
            </p:nvSpPr>
            <p:spPr bwMode="auto">
              <a:xfrm>
                <a:off x="1474" y="2841"/>
                <a:ext cx="136" cy="499"/>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grpSp>
        <p:sp>
          <p:nvSpPr>
            <p:cNvPr id="24" name="AutoShape 44"/>
            <p:cNvSpPr>
              <a:spLocks noChangeArrowheads="1"/>
            </p:cNvSpPr>
            <p:nvPr/>
          </p:nvSpPr>
          <p:spPr bwMode="auto">
            <a:xfrm rot="10800000">
              <a:off x="1474" y="2841"/>
              <a:ext cx="136" cy="499"/>
            </a:xfrm>
            <a:prstGeom prst="rtTriangle">
              <a:avLst/>
            </a:prstGeom>
            <a:solidFill>
              <a:schemeClr val="bg1"/>
            </a:solidFill>
            <a:ln w="9525">
              <a:solidFill>
                <a:srgbClr val="0000FF"/>
              </a:solidFill>
              <a:miter lim="800000"/>
              <a:headEnd/>
              <a:tailEnd/>
            </a:ln>
          </p:spPr>
          <p:txBody>
            <a:bodyPr wrap="none" anchor="ctr"/>
            <a:lstStyle/>
            <a:p>
              <a:endParaRPr lang="en-US"/>
            </a:p>
          </p:txBody>
        </p:sp>
      </p:grpSp>
      <p:grpSp>
        <p:nvGrpSpPr>
          <p:cNvPr id="27" name="Group 45"/>
          <p:cNvGrpSpPr>
            <a:grpSpLocks/>
          </p:cNvGrpSpPr>
          <p:nvPr/>
        </p:nvGrpSpPr>
        <p:grpSpPr bwMode="auto">
          <a:xfrm>
            <a:off x="5732957" y="3668816"/>
            <a:ext cx="1008063" cy="719137"/>
            <a:chOff x="68" y="2070"/>
            <a:chExt cx="635" cy="453"/>
          </a:xfrm>
        </p:grpSpPr>
        <p:sp>
          <p:nvSpPr>
            <p:cNvPr id="28" name="AutoShape 46"/>
            <p:cNvSpPr>
              <a:spLocks noChangeArrowheads="1"/>
            </p:cNvSpPr>
            <p:nvPr/>
          </p:nvSpPr>
          <p:spPr bwMode="auto">
            <a:xfrm>
              <a:off x="68" y="2070"/>
              <a:ext cx="635" cy="45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nvGrpSpPr>
            <p:cNvPr id="29" name="Group 47"/>
            <p:cNvGrpSpPr>
              <a:grpSpLocks/>
            </p:cNvGrpSpPr>
            <p:nvPr/>
          </p:nvGrpSpPr>
          <p:grpSpPr bwMode="auto">
            <a:xfrm>
              <a:off x="114" y="2115"/>
              <a:ext cx="531" cy="319"/>
              <a:chOff x="114" y="2115"/>
              <a:chExt cx="531" cy="319"/>
            </a:xfrm>
          </p:grpSpPr>
          <p:grpSp>
            <p:nvGrpSpPr>
              <p:cNvPr id="30" name="Group 48"/>
              <p:cNvGrpSpPr>
                <a:grpSpLocks/>
              </p:cNvGrpSpPr>
              <p:nvPr/>
            </p:nvGrpSpPr>
            <p:grpSpPr bwMode="auto">
              <a:xfrm>
                <a:off x="431" y="2115"/>
                <a:ext cx="214" cy="218"/>
                <a:chOff x="1338" y="3476"/>
                <a:chExt cx="576" cy="581"/>
              </a:xfrm>
            </p:grpSpPr>
            <p:sp>
              <p:nvSpPr>
                <p:cNvPr id="34" name="AutoShape 49"/>
                <p:cNvSpPr>
                  <a:spLocks noChangeArrowheads="1"/>
                </p:cNvSpPr>
                <p:nvPr/>
              </p:nvSpPr>
              <p:spPr bwMode="auto">
                <a:xfrm>
                  <a:off x="1338" y="3476"/>
                  <a:ext cx="576" cy="576"/>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sp>
              <p:nvSpPr>
                <p:cNvPr id="35" name="AutoShape 50"/>
                <p:cNvSpPr>
                  <a:spLocks noChangeArrowheads="1"/>
                </p:cNvSpPr>
                <p:nvPr/>
              </p:nvSpPr>
              <p:spPr bwMode="auto">
                <a:xfrm rot="10800000">
                  <a:off x="1338" y="3481"/>
                  <a:ext cx="576" cy="576"/>
                </a:xfrm>
                <a:prstGeom prst="rtTriangle">
                  <a:avLst/>
                </a:prstGeom>
                <a:solidFill>
                  <a:schemeClr val="bg1"/>
                </a:solidFill>
                <a:ln w="9525">
                  <a:solidFill>
                    <a:srgbClr val="0000FF"/>
                  </a:solidFill>
                  <a:miter lim="800000"/>
                  <a:headEnd/>
                  <a:tailEnd/>
                </a:ln>
              </p:spPr>
              <p:txBody>
                <a:bodyPr wrap="none" anchor="ctr"/>
                <a:lstStyle/>
                <a:p>
                  <a:endParaRPr lang="en-US"/>
                </a:p>
              </p:txBody>
            </p:sp>
          </p:grpSp>
          <p:sp>
            <p:nvSpPr>
              <p:cNvPr id="31" name="AutoShape 51"/>
              <p:cNvSpPr>
                <a:spLocks noChangeArrowheads="1"/>
              </p:cNvSpPr>
              <p:nvPr/>
            </p:nvSpPr>
            <p:spPr bwMode="auto">
              <a:xfrm>
                <a:off x="114" y="2115"/>
                <a:ext cx="226" cy="258"/>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32" name="AutoShape 52"/>
              <p:cNvSpPr>
                <a:spLocks noChangeArrowheads="1"/>
              </p:cNvSpPr>
              <p:nvPr/>
            </p:nvSpPr>
            <p:spPr bwMode="auto">
              <a:xfrm rot="10800000">
                <a:off x="114" y="2342"/>
                <a:ext cx="226" cy="91"/>
              </a:xfrm>
              <a:prstGeom prst="triangle">
                <a:avLst>
                  <a:gd name="adj" fmla="val 50000"/>
                </a:avLst>
              </a:prstGeom>
              <a:solidFill>
                <a:schemeClr val="bg1"/>
              </a:solidFill>
              <a:ln w="9525">
                <a:solidFill>
                  <a:srgbClr val="0000FF"/>
                </a:solidFill>
                <a:miter lim="800000"/>
                <a:headEnd/>
                <a:tailEnd/>
              </a:ln>
            </p:spPr>
            <p:txBody>
              <a:bodyPr wrap="none" anchor="ctr"/>
              <a:lstStyle/>
              <a:p>
                <a:endParaRPr lang="en-US"/>
              </a:p>
            </p:txBody>
          </p:sp>
          <p:cxnSp>
            <p:nvCxnSpPr>
              <p:cNvPr id="33" name="AutoShape 53"/>
              <p:cNvCxnSpPr>
                <a:cxnSpLocks noChangeShapeType="1"/>
                <a:stCxn id="32" idx="0"/>
                <a:endCxn id="34" idx="3"/>
              </p:cNvCxnSpPr>
              <p:nvPr/>
            </p:nvCxnSpPr>
            <p:spPr bwMode="auto">
              <a:xfrm rot="5400000" flipH="1" flipV="1">
                <a:off x="331" y="2227"/>
                <a:ext cx="103" cy="311"/>
              </a:xfrm>
              <a:prstGeom prst="bentConnector3">
                <a:avLst>
                  <a:gd name="adj1" fmla="val -50486"/>
                </a:avLst>
              </a:prstGeom>
              <a:noFill/>
              <a:ln w="9525">
                <a:solidFill>
                  <a:srgbClr val="0000FF"/>
                </a:solidFill>
                <a:miter lim="800000"/>
                <a:headEnd/>
                <a:tailEnd type="triangle" w="med" len="med"/>
              </a:ln>
            </p:spPr>
          </p:cxnSp>
        </p:grpSp>
      </p:grpSp>
      <p:grpSp>
        <p:nvGrpSpPr>
          <p:cNvPr id="36" name="Group 55"/>
          <p:cNvGrpSpPr>
            <a:grpSpLocks/>
          </p:cNvGrpSpPr>
          <p:nvPr/>
        </p:nvGrpSpPr>
        <p:grpSpPr bwMode="auto">
          <a:xfrm>
            <a:off x="1267720" y="3830645"/>
            <a:ext cx="647700" cy="504825"/>
            <a:chOff x="1529" y="3249"/>
            <a:chExt cx="444" cy="681"/>
          </a:xfrm>
        </p:grpSpPr>
        <p:sp>
          <p:nvSpPr>
            <p:cNvPr id="37" name="AutoShape 56"/>
            <p:cNvSpPr>
              <a:spLocks noChangeArrowheads="1"/>
            </p:cNvSpPr>
            <p:nvPr/>
          </p:nvSpPr>
          <p:spPr bwMode="auto">
            <a:xfrm>
              <a:off x="1565" y="3294"/>
              <a:ext cx="366" cy="599"/>
            </a:xfrm>
            <a:prstGeom prst="roundRect">
              <a:avLst>
                <a:gd name="adj" fmla="val 16667"/>
              </a:avLst>
            </a:prstGeom>
            <a:solidFill>
              <a:srgbClr val="C0C0C0">
                <a:alpha val="50195"/>
              </a:srgbClr>
            </a:solidFill>
            <a:ln w="9525">
              <a:solidFill>
                <a:srgbClr val="0000FF"/>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38" name="AutoShape 57"/>
            <p:cNvSpPr>
              <a:spLocks noChangeArrowheads="1"/>
            </p:cNvSpPr>
            <p:nvPr/>
          </p:nvSpPr>
          <p:spPr bwMode="auto">
            <a:xfrm>
              <a:off x="1529" y="3249"/>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39" name="AutoShape 58"/>
            <p:cNvSpPr>
              <a:spLocks noChangeArrowheads="1"/>
            </p:cNvSpPr>
            <p:nvPr/>
          </p:nvSpPr>
          <p:spPr bwMode="auto">
            <a:xfrm>
              <a:off x="1533" y="3807"/>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grpSp>
        <p:nvGrpSpPr>
          <p:cNvPr id="40" name="Group 55"/>
          <p:cNvGrpSpPr>
            <a:grpSpLocks/>
          </p:cNvGrpSpPr>
          <p:nvPr/>
        </p:nvGrpSpPr>
        <p:grpSpPr bwMode="auto">
          <a:xfrm>
            <a:off x="2925762" y="3840545"/>
            <a:ext cx="647700" cy="504825"/>
            <a:chOff x="1529" y="3249"/>
            <a:chExt cx="444" cy="681"/>
          </a:xfrm>
        </p:grpSpPr>
        <p:sp>
          <p:nvSpPr>
            <p:cNvPr id="41" name="AutoShape 56"/>
            <p:cNvSpPr>
              <a:spLocks noChangeArrowheads="1"/>
            </p:cNvSpPr>
            <p:nvPr/>
          </p:nvSpPr>
          <p:spPr bwMode="auto">
            <a:xfrm>
              <a:off x="1565" y="3294"/>
              <a:ext cx="366" cy="599"/>
            </a:xfrm>
            <a:prstGeom prst="roundRect">
              <a:avLst>
                <a:gd name="adj" fmla="val 16667"/>
              </a:avLst>
            </a:prstGeom>
            <a:solidFill>
              <a:srgbClr val="C0C0C0">
                <a:alpha val="50195"/>
              </a:srgbClr>
            </a:solidFill>
            <a:ln w="9525">
              <a:solidFill>
                <a:srgbClr val="0000FF"/>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42" name="AutoShape 57"/>
            <p:cNvSpPr>
              <a:spLocks noChangeArrowheads="1"/>
            </p:cNvSpPr>
            <p:nvPr/>
          </p:nvSpPr>
          <p:spPr bwMode="auto">
            <a:xfrm>
              <a:off x="1529" y="3249"/>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43" name="AutoShape 58"/>
            <p:cNvSpPr>
              <a:spLocks noChangeArrowheads="1"/>
            </p:cNvSpPr>
            <p:nvPr/>
          </p:nvSpPr>
          <p:spPr bwMode="auto">
            <a:xfrm>
              <a:off x="1533" y="3807"/>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grpSp>
        <p:nvGrpSpPr>
          <p:cNvPr id="44" name="Group 40"/>
          <p:cNvGrpSpPr>
            <a:grpSpLocks/>
          </p:cNvGrpSpPr>
          <p:nvPr/>
        </p:nvGrpSpPr>
        <p:grpSpPr bwMode="auto">
          <a:xfrm>
            <a:off x="7714031" y="3448359"/>
            <a:ext cx="215900" cy="936625"/>
            <a:chOff x="1474" y="2750"/>
            <a:chExt cx="136" cy="590"/>
          </a:xfrm>
        </p:grpSpPr>
        <p:grpSp>
          <p:nvGrpSpPr>
            <p:cNvPr id="45" name="Group 41"/>
            <p:cNvGrpSpPr>
              <a:grpSpLocks/>
            </p:cNvGrpSpPr>
            <p:nvPr/>
          </p:nvGrpSpPr>
          <p:grpSpPr bwMode="auto">
            <a:xfrm>
              <a:off x="1474" y="2750"/>
              <a:ext cx="136" cy="590"/>
              <a:chOff x="1474" y="2750"/>
              <a:chExt cx="136" cy="590"/>
            </a:xfrm>
          </p:grpSpPr>
          <p:sp>
            <p:nvSpPr>
              <p:cNvPr id="47" name="Oval 42"/>
              <p:cNvSpPr>
                <a:spLocks noChangeArrowheads="1"/>
              </p:cNvSpPr>
              <p:nvPr/>
            </p:nvSpPr>
            <p:spPr bwMode="auto">
              <a:xfrm>
                <a:off x="1474" y="2750"/>
                <a:ext cx="136" cy="136"/>
              </a:xfrm>
              <a:prstGeom prst="ellipse">
                <a:avLst/>
              </a:prstGeom>
              <a:solidFill>
                <a:schemeClr val="bg1"/>
              </a:solidFill>
              <a:ln w="9525">
                <a:solidFill>
                  <a:srgbClr val="0000FF"/>
                </a:solidFill>
                <a:round/>
                <a:headEnd/>
                <a:tailEnd/>
              </a:ln>
            </p:spPr>
            <p:txBody>
              <a:bodyPr wrap="none" anchor="ctr"/>
              <a:lstStyle/>
              <a:p>
                <a:endParaRPr lang="en-US"/>
              </a:p>
            </p:txBody>
          </p:sp>
          <p:sp>
            <p:nvSpPr>
              <p:cNvPr id="48" name="AutoShape 43"/>
              <p:cNvSpPr>
                <a:spLocks noChangeArrowheads="1"/>
              </p:cNvSpPr>
              <p:nvPr/>
            </p:nvSpPr>
            <p:spPr bwMode="auto">
              <a:xfrm>
                <a:off x="1474" y="2841"/>
                <a:ext cx="136" cy="499"/>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grpSp>
        <p:sp>
          <p:nvSpPr>
            <p:cNvPr id="46" name="AutoShape 44"/>
            <p:cNvSpPr>
              <a:spLocks noChangeArrowheads="1"/>
            </p:cNvSpPr>
            <p:nvPr/>
          </p:nvSpPr>
          <p:spPr bwMode="auto">
            <a:xfrm rot="10800000">
              <a:off x="1474" y="2841"/>
              <a:ext cx="136" cy="499"/>
            </a:xfrm>
            <a:prstGeom prst="rtTriangle">
              <a:avLst/>
            </a:prstGeom>
            <a:solidFill>
              <a:schemeClr val="bg1"/>
            </a:solidFill>
            <a:ln w="9525">
              <a:solidFill>
                <a:srgbClr val="0000FF"/>
              </a:solidFill>
              <a:miter lim="800000"/>
              <a:headEnd/>
              <a:tailEnd/>
            </a:ln>
          </p:spPr>
          <p:txBody>
            <a:bodyPr wrap="none" anchor="ctr"/>
            <a:lstStyle/>
            <a:p>
              <a:endParaRPr lang="en-US"/>
            </a:p>
          </p:txBody>
        </p:sp>
      </p:grpSp>
      <p:grpSp>
        <p:nvGrpSpPr>
          <p:cNvPr id="49" name="Group 55"/>
          <p:cNvGrpSpPr>
            <a:grpSpLocks/>
          </p:cNvGrpSpPr>
          <p:nvPr/>
        </p:nvGrpSpPr>
        <p:grpSpPr bwMode="auto">
          <a:xfrm>
            <a:off x="4431912" y="3838570"/>
            <a:ext cx="647700" cy="504825"/>
            <a:chOff x="1529" y="3249"/>
            <a:chExt cx="444" cy="681"/>
          </a:xfrm>
        </p:grpSpPr>
        <p:sp>
          <p:nvSpPr>
            <p:cNvPr id="50" name="AutoShape 56"/>
            <p:cNvSpPr>
              <a:spLocks noChangeArrowheads="1"/>
            </p:cNvSpPr>
            <p:nvPr/>
          </p:nvSpPr>
          <p:spPr bwMode="auto">
            <a:xfrm>
              <a:off x="1565" y="3294"/>
              <a:ext cx="366" cy="599"/>
            </a:xfrm>
            <a:prstGeom prst="roundRect">
              <a:avLst>
                <a:gd name="adj" fmla="val 16667"/>
              </a:avLst>
            </a:prstGeom>
            <a:solidFill>
              <a:srgbClr val="C0C0C0">
                <a:alpha val="50195"/>
              </a:srgbClr>
            </a:solidFill>
            <a:ln w="9525">
              <a:solidFill>
                <a:srgbClr val="0000FF"/>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51" name="AutoShape 57"/>
            <p:cNvSpPr>
              <a:spLocks noChangeArrowheads="1"/>
            </p:cNvSpPr>
            <p:nvPr/>
          </p:nvSpPr>
          <p:spPr bwMode="auto">
            <a:xfrm>
              <a:off x="1529" y="3249"/>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52" name="AutoShape 58"/>
            <p:cNvSpPr>
              <a:spLocks noChangeArrowheads="1"/>
            </p:cNvSpPr>
            <p:nvPr/>
          </p:nvSpPr>
          <p:spPr bwMode="auto">
            <a:xfrm>
              <a:off x="1533" y="3807"/>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sp>
        <p:nvSpPr>
          <p:cNvPr id="53" name="52 CuadroTexto"/>
          <p:cNvSpPr txBox="1"/>
          <p:nvPr/>
        </p:nvSpPr>
        <p:spPr>
          <a:xfrm>
            <a:off x="828019" y="3079027"/>
            <a:ext cx="7872476" cy="369332"/>
          </a:xfrm>
          <a:prstGeom prst="rect">
            <a:avLst/>
          </a:prstGeom>
          <a:noFill/>
        </p:spPr>
        <p:txBody>
          <a:bodyPr wrap="none" rtlCol="0">
            <a:spAutoFit/>
          </a:bodyPr>
          <a:lstStyle/>
          <a:p>
            <a:r>
              <a:rPr lang="ca-ES" dirty="0" err="1" smtClean="0"/>
              <a:t>Fermentation</a:t>
            </a:r>
            <a:r>
              <a:rPr lang="ca-ES" dirty="0" smtClean="0"/>
              <a:t>      </a:t>
            </a:r>
            <a:r>
              <a:rPr lang="ca-ES" dirty="0" err="1" smtClean="0"/>
              <a:t>Harvest</a:t>
            </a:r>
            <a:r>
              <a:rPr lang="ca-ES" dirty="0" smtClean="0"/>
              <a:t>                     </a:t>
            </a:r>
            <a:r>
              <a:rPr lang="ca-ES" dirty="0" err="1" smtClean="0"/>
              <a:t>Lysis</a:t>
            </a:r>
            <a:r>
              <a:rPr lang="ca-ES" dirty="0" smtClean="0"/>
              <a:t>           </a:t>
            </a:r>
            <a:r>
              <a:rPr lang="ca-ES" dirty="0" err="1" smtClean="0"/>
              <a:t>Clarification</a:t>
            </a:r>
            <a:r>
              <a:rPr lang="ca-ES" dirty="0" smtClean="0"/>
              <a:t> I               </a:t>
            </a:r>
            <a:r>
              <a:rPr lang="ca-ES" dirty="0" err="1" smtClean="0"/>
              <a:t>Clarification</a:t>
            </a:r>
            <a:r>
              <a:rPr lang="ca-ES" dirty="0" smtClean="0"/>
              <a:t> II</a:t>
            </a:r>
            <a:endParaRPr lang="ca-ES" dirty="0"/>
          </a:p>
        </p:txBody>
      </p:sp>
      <p:sp>
        <p:nvSpPr>
          <p:cNvPr id="54" name="53 CuadroTexto"/>
          <p:cNvSpPr txBox="1"/>
          <p:nvPr/>
        </p:nvSpPr>
        <p:spPr>
          <a:xfrm>
            <a:off x="849794" y="4502052"/>
            <a:ext cx="7554825" cy="369332"/>
          </a:xfrm>
          <a:prstGeom prst="rect">
            <a:avLst/>
          </a:prstGeom>
          <a:noFill/>
        </p:spPr>
        <p:txBody>
          <a:bodyPr wrap="none" rtlCol="0">
            <a:spAutoFit/>
          </a:bodyPr>
          <a:lstStyle/>
          <a:p>
            <a:r>
              <a:rPr lang="ca-ES" dirty="0" err="1" smtClean="0"/>
              <a:t>Capture</a:t>
            </a:r>
            <a:r>
              <a:rPr lang="ca-ES" dirty="0" smtClean="0"/>
              <a:t> CEX       </a:t>
            </a:r>
            <a:r>
              <a:rPr lang="ca-ES" dirty="0" err="1" smtClean="0"/>
              <a:t>Intermediate</a:t>
            </a:r>
            <a:r>
              <a:rPr lang="ca-ES" dirty="0" smtClean="0"/>
              <a:t> HIC  </a:t>
            </a:r>
            <a:r>
              <a:rPr lang="ca-ES" dirty="0" err="1" smtClean="0"/>
              <a:t>Polish</a:t>
            </a:r>
            <a:r>
              <a:rPr lang="ca-ES" dirty="0" smtClean="0"/>
              <a:t> </a:t>
            </a:r>
            <a:r>
              <a:rPr lang="ca-ES" dirty="0" err="1" smtClean="0"/>
              <a:t>Filter</a:t>
            </a:r>
            <a:r>
              <a:rPr lang="ca-ES" dirty="0" smtClean="0"/>
              <a:t> Q      </a:t>
            </a:r>
            <a:r>
              <a:rPr lang="ca-ES" dirty="0" err="1" smtClean="0"/>
              <a:t>Formulation</a:t>
            </a:r>
            <a:r>
              <a:rPr lang="ca-ES" dirty="0" smtClean="0"/>
              <a:t> TFF    </a:t>
            </a:r>
            <a:r>
              <a:rPr lang="ca-ES" dirty="0" err="1" smtClean="0"/>
              <a:t>Filtration</a:t>
            </a:r>
            <a:endParaRPr lang="ca-ES" dirty="0"/>
          </a:p>
        </p:txBody>
      </p:sp>
      <p:sp>
        <p:nvSpPr>
          <p:cNvPr id="55" name="54 Flecha derecha"/>
          <p:cNvSpPr/>
          <p:nvPr/>
        </p:nvSpPr>
        <p:spPr>
          <a:xfrm>
            <a:off x="1995058" y="2453697"/>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56" name="55 Flecha derecha"/>
          <p:cNvSpPr/>
          <p:nvPr/>
        </p:nvSpPr>
        <p:spPr>
          <a:xfrm>
            <a:off x="3524958" y="2487347"/>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57" name="56 Flecha derecha"/>
          <p:cNvSpPr/>
          <p:nvPr/>
        </p:nvSpPr>
        <p:spPr>
          <a:xfrm>
            <a:off x="5007358" y="2485372"/>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58" name="57 Flecha derecha"/>
          <p:cNvSpPr/>
          <p:nvPr/>
        </p:nvSpPr>
        <p:spPr>
          <a:xfrm>
            <a:off x="6857883" y="2495272"/>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59" name="58 Flecha derecha"/>
          <p:cNvSpPr/>
          <p:nvPr/>
        </p:nvSpPr>
        <p:spPr>
          <a:xfrm>
            <a:off x="6891533" y="3953922"/>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60" name="59 Flecha derecha"/>
          <p:cNvSpPr/>
          <p:nvPr/>
        </p:nvSpPr>
        <p:spPr>
          <a:xfrm>
            <a:off x="5381433" y="3951947"/>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61" name="60 Flecha derecha"/>
          <p:cNvSpPr/>
          <p:nvPr/>
        </p:nvSpPr>
        <p:spPr>
          <a:xfrm>
            <a:off x="3930708" y="3949972"/>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62" name="61 Flecha derecha"/>
          <p:cNvSpPr/>
          <p:nvPr/>
        </p:nvSpPr>
        <p:spPr>
          <a:xfrm>
            <a:off x="2373108" y="3959872"/>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pic>
        <p:nvPicPr>
          <p:cNvPr id="63" name="62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
        <p:nvSpPr>
          <p:cNvPr id="64" name="1 Marcador de pie de página"/>
          <p:cNvSpPr>
            <a:spLocks noGrp="1"/>
          </p:cNvSpPr>
          <p:nvPr>
            <p:ph type="ftr" sz="quarter" idx="11"/>
          </p:nvPr>
        </p:nvSpPr>
        <p:spPr>
          <a:xfrm>
            <a:off x="1543793" y="6356350"/>
            <a:ext cx="7018316" cy="365125"/>
          </a:xfrm>
        </p:spPr>
        <p:txBody>
          <a:bodyPr/>
          <a:lstStyle/>
          <a:p>
            <a:r>
              <a:rPr lang="en-US" dirty="0" smtClean="0"/>
              <a:t>Member of </a:t>
            </a:r>
            <a:r>
              <a:rPr lang="en-US" dirty="0" err="1" smtClean="0"/>
              <a:t>inkemia</a:t>
            </a:r>
            <a:r>
              <a:rPr lang="en-US" dirty="0" smtClean="0"/>
              <a:t> group     www.leanbiopro.com     asoldevila@leanbiopro.com</a:t>
            </a:r>
            <a:endParaRPr lang="es-ES" dirty="0"/>
          </a:p>
        </p:txBody>
      </p:sp>
    </p:spTree>
    <p:extLst>
      <p:ext uri="{BB962C8B-B14F-4D97-AF65-F5344CB8AC3E}">
        <p14:creationId xmlns:p14="http://schemas.microsoft.com/office/powerpoint/2010/main" val="29331227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Mammalian</a:t>
            </a:r>
            <a:r>
              <a:rPr lang="ca-ES" dirty="0" smtClean="0"/>
              <a:t> </a:t>
            </a:r>
            <a:r>
              <a:rPr lang="ca-ES" dirty="0" err="1" smtClean="0"/>
              <a:t>process</a:t>
            </a:r>
            <a:endParaRPr lang="ca-ES" dirty="0"/>
          </a:p>
        </p:txBody>
      </p:sp>
      <p:sp>
        <p:nvSpPr>
          <p:cNvPr id="4" name="3 Marcador de número de diapositiva"/>
          <p:cNvSpPr>
            <a:spLocks noGrp="1"/>
          </p:cNvSpPr>
          <p:nvPr>
            <p:ph type="sldNum" sz="quarter" idx="12"/>
          </p:nvPr>
        </p:nvSpPr>
        <p:spPr/>
        <p:txBody>
          <a:bodyPr/>
          <a:lstStyle/>
          <a:p>
            <a:fld id="{DACDB6CD-1B9C-8844-9BB1-C82D06469753}" type="slidenum">
              <a:rPr lang="es-ES" smtClean="0"/>
              <a:pPr/>
              <a:t>26</a:t>
            </a:fld>
            <a:endParaRPr lang="es-ES"/>
          </a:p>
        </p:txBody>
      </p:sp>
      <p:grpSp>
        <p:nvGrpSpPr>
          <p:cNvPr id="5" name="Group 4"/>
          <p:cNvGrpSpPr>
            <a:grpSpLocks/>
          </p:cNvGrpSpPr>
          <p:nvPr/>
        </p:nvGrpSpPr>
        <p:grpSpPr bwMode="auto">
          <a:xfrm>
            <a:off x="1523418" y="1915469"/>
            <a:ext cx="576263" cy="935038"/>
            <a:chOff x="159" y="754"/>
            <a:chExt cx="363" cy="589"/>
          </a:xfrm>
        </p:grpSpPr>
        <p:sp>
          <p:nvSpPr>
            <p:cNvPr id="6" name="AutoShape 5"/>
            <p:cNvSpPr>
              <a:spLocks noChangeArrowheads="1"/>
            </p:cNvSpPr>
            <p:nvPr/>
          </p:nvSpPr>
          <p:spPr bwMode="auto">
            <a:xfrm>
              <a:off x="159" y="754"/>
              <a:ext cx="363" cy="589"/>
            </a:xfrm>
            <a:prstGeom prst="roundRect">
              <a:avLst>
                <a:gd name="adj" fmla="val 16667"/>
              </a:avLst>
            </a:prstGeom>
            <a:solidFill>
              <a:schemeClr val="bg1"/>
            </a:solidFill>
            <a:ln w="9525">
              <a:solidFill>
                <a:srgbClr val="339966"/>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7" name="Line 6"/>
            <p:cNvSpPr>
              <a:spLocks noChangeShapeType="1"/>
            </p:cNvSpPr>
            <p:nvPr/>
          </p:nvSpPr>
          <p:spPr bwMode="auto">
            <a:xfrm>
              <a:off x="340" y="754"/>
              <a:ext cx="0" cy="454"/>
            </a:xfrm>
            <a:prstGeom prst="line">
              <a:avLst/>
            </a:prstGeom>
            <a:noFill/>
            <a:ln w="22225">
              <a:solidFill>
                <a:srgbClr val="339966"/>
              </a:solidFill>
              <a:round/>
              <a:headEnd/>
              <a:tailEnd/>
            </a:ln>
          </p:spPr>
          <p:txBody>
            <a:bodyPr/>
            <a:lstStyle/>
            <a:p>
              <a:endParaRPr lang="en-US"/>
            </a:p>
          </p:txBody>
        </p:sp>
        <p:grpSp>
          <p:nvGrpSpPr>
            <p:cNvPr id="8" name="Group 7"/>
            <p:cNvGrpSpPr>
              <a:grpSpLocks/>
            </p:cNvGrpSpPr>
            <p:nvPr/>
          </p:nvGrpSpPr>
          <p:grpSpPr bwMode="auto">
            <a:xfrm>
              <a:off x="231" y="1208"/>
              <a:ext cx="213" cy="52"/>
              <a:chOff x="658" y="3249"/>
              <a:chExt cx="1075" cy="259"/>
            </a:xfrm>
          </p:grpSpPr>
          <p:sp>
            <p:nvSpPr>
              <p:cNvPr id="9" name="Oval 8"/>
              <p:cNvSpPr>
                <a:spLocks noChangeArrowheads="1"/>
              </p:cNvSpPr>
              <p:nvPr/>
            </p:nvSpPr>
            <p:spPr bwMode="auto">
              <a:xfrm>
                <a:off x="1157" y="3249"/>
                <a:ext cx="576" cy="259"/>
              </a:xfrm>
              <a:prstGeom prst="ellipse">
                <a:avLst/>
              </a:prstGeom>
              <a:solidFill>
                <a:schemeClr val="bg1"/>
              </a:solidFill>
              <a:ln w="9525">
                <a:solidFill>
                  <a:srgbClr val="339966"/>
                </a:solidFill>
                <a:round/>
                <a:headEnd/>
                <a:tailEnd/>
              </a:ln>
            </p:spPr>
            <p:txBody>
              <a:bodyPr wrap="none" anchor="ctr"/>
              <a:lstStyle/>
              <a:p>
                <a:endParaRPr lang="en-US"/>
              </a:p>
            </p:txBody>
          </p:sp>
          <p:sp>
            <p:nvSpPr>
              <p:cNvPr id="10" name="Oval 9"/>
              <p:cNvSpPr>
                <a:spLocks noChangeArrowheads="1"/>
              </p:cNvSpPr>
              <p:nvPr/>
            </p:nvSpPr>
            <p:spPr bwMode="auto">
              <a:xfrm>
                <a:off x="658" y="3249"/>
                <a:ext cx="576" cy="259"/>
              </a:xfrm>
              <a:prstGeom prst="ellipse">
                <a:avLst/>
              </a:prstGeom>
              <a:solidFill>
                <a:schemeClr val="bg1"/>
              </a:solidFill>
              <a:ln w="22225">
                <a:solidFill>
                  <a:srgbClr val="339966"/>
                </a:solidFill>
                <a:round/>
                <a:headEnd/>
                <a:tailEnd/>
              </a:ln>
            </p:spPr>
            <p:txBody>
              <a:bodyPr wrap="none" anchor="ctr"/>
              <a:lstStyle/>
              <a:p>
                <a:endParaRPr lang="en-US"/>
              </a:p>
            </p:txBody>
          </p:sp>
        </p:grpSp>
      </p:grpSp>
      <p:grpSp>
        <p:nvGrpSpPr>
          <p:cNvPr id="11" name="Group 40"/>
          <p:cNvGrpSpPr>
            <a:grpSpLocks/>
          </p:cNvGrpSpPr>
          <p:nvPr/>
        </p:nvGrpSpPr>
        <p:grpSpPr bwMode="auto">
          <a:xfrm>
            <a:off x="2978278" y="1887239"/>
            <a:ext cx="215900" cy="936625"/>
            <a:chOff x="1474" y="2750"/>
            <a:chExt cx="136" cy="590"/>
          </a:xfrm>
        </p:grpSpPr>
        <p:grpSp>
          <p:nvGrpSpPr>
            <p:cNvPr id="12" name="Group 41"/>
            <p:cNvGrpSpPr>
              <a:grpSpLocks/>
            </p:cNvGrpSpPr>
            <p:nvPr/>
          </p:nvGrpSpPr>
          <p:grpSpPr bwMode="auto">
            <a:xfrm>
              <a:off x="1474" y="2750"/>
              <a:ext cx="136" cy="590"/>
              <a:chOff x="1474" y="2750"/>
              <a:chExt cx="136" cy="590"/>
            </a:xfrm>
          </p:grpSpPr>
          <p:sp>
            <p:nvSpPr>
              <p:cNvPr id="14" name="Oval 42"/>
              <p:cNvSpPr>
                <a:spLocks noChangeArrowheads="1"/>
              </p:cNvSpPr>
              <p:nvPr/>
            </p:nvSpPr>
            <p:spPr bwMode="auto">
              <a:xfrm>
                <a:off x="1474" y="2750"/>
                <a:ext cx="136" cy="136"/>
              </a:xfrm>
              <a:prstGeom prst="ellipse">
                <a:avLst/>
              </a:prstGeom>
              <a:solidFill>
                <a:schemeClr val="bg1"/>
              </a:solidFill>
              <a:ln w="9525">
                <a:solidFill>
                  <a:srgbClr val="0000FF"/>
                </a:solidFill>
                <a:round/>
                <a:headEnd/>
                <a:tailEnd/>
              </a:ln>
            </p:spPr>
            <p:txBody>
              <a:bodyPr wrap="none" anchor="ctr"/>
              <a:lstStyle/>
              <a:p>
                <a:endParaRPr lang="en-US"/>
              </a:p>
            </p:txBody>
          </p:sp>
          <p:sp>
            <p:nvSpPr>
              <p:cNvPr id="15" name="AutoShape 43"/>
              <p:cNvSpPr>
                <a:spLocks noChangeArrowheads="1"/>
              </p:cNvSpPr>
              <p:nvPr/>
            </p:nvSpPr>
            <p:spPr bwMode="auto">
              <a:xfrm>
                <a:off x="1474" y="2841"/>
                <a:ext cx="136" cy="499"/>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grpSp>
        <p:sp>
          <p:nvSpPr>
            <p:cNvPr id="13" name="AutoShape 44"/>
            <p:cNvSpPr>
              <a:spLocks noChangeArrowheads="1"/>
            </p:cNvSpPr>
            <p:nvPr/>
          </p:nvSpPr>
          <p:spPr bwMode="auto">
            <a:xfrm rot="10800000">
              <a:off x="1474" y="2841"/>
              <a:ext cx="136" cy="499"/>
            </a:xfrm>
            <a:prstGeom prst="rtTriangle">
              <a:avLst/>
            </a:prstGeom>
            <a:solidFill>
              <a:schemeClr val="bg1"/>
            </a:solidFill>
            <a:ln w="9525">
              <a:solidFill>
                <a:srgbClr val="0000FF"/>
              </a:solidFill>
              <a:miter lim="800000"/>
              <a:headEnd/>
              <a:tailEnd/>
            </a:ln>
          </p:spPr>
          <p:txBody>
            <a:bodyPr wrap="none" anchor="ctr"/>
            <a:lstStyle/>
            <a:p>
              <a:endParaRPr lang="en-US"/>
            </a:p>
          </p:txBody>
        </p:sp>
      </p:grpSp>
      <p:grpSp>
        <p:nvGrpSpPr>
          <p:cNvPr id="16" name="Group 45"/>
          <p:cNvGrpSpPr>
            <a:grpSpLocks/>
          </p:cNvGrpSpPr>
          <p:nvPr/>
        </p:nvGrpSpPr>
        <p:grpSpPr bwMode="auto">
          <a:xfrm>
            <a:off x="4864363" y="3899901"/>
            <a:ext cx="1008063" cy="719137"/>
            <a:chOff x="68" y="2070"/>
            <a:chExt cx="635" cy="453"/>
          </a:xfrm>
        </p:grpSpPr>
        <p:sp>
          <p:nvSpPr>
            <p:cNvPr id="17" name="AutoShape 46"/>
            <p:cNvSpPr>
              <a:spLocks noChangeArrowheads="1"/>
            </p:cNvSpPr>
            <p:nvPr/>
          </p:nvSpPr>
          <p:spPr bwMode="auto">
            <a:xfrm>
              <a:off x="68" y="2070"/>
              <a:ext cx="635" cy="45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nvGrpSpPr>
            <p:cNvPr id="18" name="Group 47"/>
            <p:cNvGrpSpPr>
              <a:grpSpLocks/>
            </p:cNvGrpSpPr>
            <p:nvPr/>
          </p:nvGrpSpPr>
          <p:grpSpPr bwMode="auto">
            <a:xfrm>
              <a:off x="114" y="2115"/>
              <a:ext cx="531" cy="319"/>
              <a:chOff x="114" y="2115"/>
              <a:chExt cx="531" cy="319"/>
            </a:xfrm>
          </p:grpSpPr>
          <p:grpSp>
            <p:nvGrpSpPr>
              <p:cNvPr id="19" name="Group 48"/>
              <p:cNvGrpSpPr>
                <a:grpSpLocks/>
              </p:cNvGrpSpPr>
              <p:nvPr/>
            </p:nvGrpSpPr>
            <p:grpSpPr bwMode="auto">
              <a:xfrm>
                <a:off x="431" y="2115"/>
                <a:ext cx="214" cy="218"/>
                <a:chOff x="1338" y="3476"/>
                <a:chExt cx="576" cy="581"/>
              </a:xfrm>
            </p:grpSpPr>
            <p:sp>
              <p:nvSpPr>
                <p:cNvPr id="23" name="AutoShape 49"/>
                <p:cNvSpPr>
                  <a:spLocks noChangeArrowheads="1"/>
                </p:cNvSpPr>
                <p:nvPr/>
              </p:nvSpPr>
              <p:spPr bwMode="auto">
                <a:xfrm>
                  <a:off x="1338" y="3476"/>
                  <a:ext cx="576" cy="576"/>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sp>
              <p:nvSpPr>
                <p:cNvPr id="24" name="AutoShape 50"/>
                <p:cNvSpPr>
                  <a:spLocks noChangeArrowheads="1"/>
                </p:cNvSpPr>
                <p:nvPr/>
              </p:nvSpPr>
              <p:spPr bwMode="auto">
                <a:xfrm rot="10800000">
                  <a:off x="1338" y="3481"/>
                  <a:ext cx="576" cy="576"/>
                </a:xfrm>
                <a:prstGeom prst="rtTriangle">
                  <a:avLst/>
                </a:prstGeom>
                <a:solidFill>
                  <a:schemeClr val="bg1"/>
                </a:solidFill>
                <a:ln w="9525">
                  <a:solidFill>
                    <a:srgbClr val="0000FF"/>
                  </a:solidFill>
                  <a:miter lim="800000"/>
                  <a:headEnd/>
                  <a:tailEnd/>
                </a:ln>
              </p:spPr>
              <p:txBody>
                <a:bodyPr wrap="none" anchor="ctr"/>
                <a:lstStyle/>
                <a:p>
                  <a:endParaRPr lang="en-US"/>
                </a:p>
              </p:txBody>
            </p:sp>
          </p:grpSp>
          <p:sp>
            <p:nvSpPr>
              <p:cNvPr id="20" name="AutoShape 51"/>
              <p:cNvSpPr>
                <a:spLocks noChangeArrowheads="1"/>
              </p:cNvSpPr>
              <p:nvPr/>
            </p:nvSpPr>
            <p:spPr bwMode="auto">
              <a:xfrm>
                <a:off x="114" y="2115"/>
                <a:ext cx="226" cy="258"/>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21" name="AutoShape 52"/>
              <p:cNvSpPr>
                <a:spLocks noChangeArrowheads="1"/>
              </p:cNvSpPr>
              <p:nvPr/>
            </p:nvSpPr>
            <p:spPr bwMode="auto">
              <a:xfrm rot="10800000">
                <a:off x="114" y="2342"/>
                <a:ext cx="226" cy="91"/>
              </a:xfrm>
              <a:prstGeom prst="triangle">
                <a:avLst>
                  <a:gd name="adj" fmla="val 50000"/>
                </a:avLst>
              </a:prstGeom>
              <a:solidFill>
                <a:schemeClr val="bg1"/>
              </a:solidFill>
              <a:ln w="9525">
                <a:solidFill>
                  <a:srgbClr val="0000FF"/>
                </a:solidFill>
                <a:miter lim="800000"/>
                <a:headEnd/>
                <a:tailEnd/>
              </a:ln>
            </p:spPr>
            <p:txBody>
              <a:bodyPr wrap="none" anchor="ctr"/>
              <a:lstStyle/>
              <a:p>
                <a:endParaRPr lang="en-US"/>
              </a:p>
            </p:txBody>
          </p:sp>
          <p:cxnSp>
            <p:nvCxnSpPr>
              <p:cNvPr id="22" name="AutoShape 53"/>
              <p:cNvCxnSpPr>
                <a:cxnSpLocks noChangeShapeType="1"/>
                <a:stCxn id="21" idx="0"/>
                <a:endCxn id="23" idx="3"/>
              </p:cNvCxnSpPr>
              <p:nvPr/>
            </p:nvCxnSpPr>
            <p:spPr bwMode="auto">
              <a:xfrm rot="5400000" flipH="1" flipV="1">
                <a:off x="331" y="2227"/>
                <a:ext cx="103" cy="311"/>
              </a:xfrm>
              <a:prstGeom prst="bentConnector3">
                <a:avLst>
                  <a:gd name="adj1" fmla="val -50486"/>
                </a:avLst>
              </a:prstGeom>
              <a:noFill/>
              <a:ln w="9525">
                <a:solidFill>
                  <a:srgbClr val="0000FF"/>
                </a:solidFill>
                <a:miter lim="800000"/>
                <a:headEnd/>
                <a:tailEnd type="triangle" w="med" len="med"/>
              </a:ln>
            </p:spPr>
          </p:cxnSp>
        </p:grpSp>
      </p:grpSp>
      <p:grpSp>
        <p:nvGrpSpPr>
          <p:cNvPr id="25" name="Group 55"/>
          <p:cNvGrpSpPr>
            <a:grpSpLocks/>
          </p:cNvGrpSpPr>
          <p:nvPr/>
        </p:nvGrpSpPr>
        <p:grpSpPr bwMode="auto">
          <a:xfrm>
            <a:off x="4864363" y="2122740"/>
            <a:ext cx="647700" cy="504825"/>
            <a:chOff x="1529" y="3249"/>
            <a:chExt cx="444" cy="681"/>
          </a:xfrm>
        </p:grpSpPr>
        <p:sp>
          <p:nvSpPr>
            <p:cNvPr id="26" name="AutoShape 56"/>
            <p:cNvSpPr>
              <a:spLocks noChangeArrowheads="1"/>
            </p:cNvSpPr>
            <p:nvPr/>
          </p:nvSpPr>
          <p:spPr bwMode="auto">
            <a:xfrm>
              <a:off x="1565" y="3294"/>
              <a:ext cx="366" cy="599"/>
            </a:xfrm>
            <a:prstGeom prst="roundRect">
              <a:avLst>
                <a:gd name="adj" fmla="val 16667"/>
              </a:avLst>
            </a:prstGeom>
            <a:solidFill>
              <a:srgbClr val="C0C0C0">
                <a:alpha val="50195"/>
              </a:srgbClr>
            </a:solidFill>
            <a:ln w="9525">
              <a:solidFill>
                <a:srgbClr val="0000FF"/>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27" name="AutoShape 57"/>
            <p:cNvSpPr>
              <a:spLocks noChangeArrowheads="1"/>
            </p:cNvSpPr>
            <p:nvPr/>
          </p:nvSpPr>
          <p:spPr bwMode="auto">
            <a:xfrm>
              <a:off x="1529" y="3249"/>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28" name="AutoShape 58"/>
            <p:cNvSpPr>
              <a:spLocks noChangeArrowheads="1"/>
            </p:cNvSpPr>
            <p:nvPr/>
          </p:nvSpPr>
          <p:spPr bwMode="auto">
            <a:xfrm>
              <a:off x="1533" y="3807"/>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grpSp>
        <p:nvGrpSpPr>
          <p:cNvPr id="29" name="Group 55"/>
          <p:cNvGrpSpPr>
            <a:grpSpLocks/>
          </p:cNvGrpSpPr>
          <p:nvPr/>
        </p:nvGrpSpPr>
        <p:grpSpPr bwMode="auto">
          <a:xfrm>
            <a:off x="984129" y="3982579"/>
            <a:ext cx="647700" cy="504825"/>
            <a:chOff x="1529" y="3249"/>
            <a:chExt cx="444" cy="681"/>
          </a:xfrm>
        </p:grpSpPr>
        <p:sp>
          <p:nvSpPr>
            <p:cNvPr id="30" name="AutoShape 56"/>
            <p:cNvSpPr>
              <a:spLocks noChangeArrowheads="1"/>
            </p:cNvSpPr>
            <p:nvPr/>
          </p:nvSpPr>
          <p:spPr bwMode="auto">
            <a:xfrm>
              <a:off x="1565" y="3294"/>
              <a:ext cx="366" cy="599"/>
            </a:xfrm>
            <a:prstGeom prst="roundRect">
              <a:avLst>
                <a:gd name="adj" fmla="val 16667"/>
              </a:avLst>
            </a:prstGeom>
            <a:solidFill>
              <a:srgbClr val="C0C0C0">
                <a:alpha val="50195"/>
              </a:srgbClr>
            </a:solidFill>
            <a:ln w="9525">
              <a:solidFill>
                <a:srgbClr val="0000FF"/>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31" name="AutoShape 57"/>
            <p:cNvSpPr>
              <a:spLocks noChangeArrowheads="1"/>
            </p:cNvSpPr>
            <p:nvPr/>
          </p:nvSpPr>
          <p:spPr bwMode="auto">
            <a:xfrm>
              <a:off x="1529" y="3249"/>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32" name="AutoShape 58"/>
            <p:cNvSpPr>
              <a:spLocks noChangeArrowheads="1"/>
            </p:cNvSpPr>
            <p:nvPr/>
          </p:nvSpPr>
          <p:spPr bwMode="auto">
            <a:xfrm>
              <a:off x="1533" y="3807"/>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grpSp>
        <p:nvGrpSpPr>
          <p:cNvPr id="33" name="Group 40"/>
          <p:cNvGrpSpPr>
            <a:grpSpLocks/>
          </p:cNvGrpSpPr>
          <p:nvPr/>
        </p:nvGrpSpPr>
        <p:grpSpPr bwMode="auto">
          <a:xfrm>
            <a:off x="3899490" y="1887239"/>
            <a:ext cx="215900" cy="936625"/>
            <a:chOff x="1474" y="2750"/>
            <a:chExt cx="136" cy="590"/>
          </a:xfrm>
        </p:grpSpPr>
        <p:grpSp>
          <p:nvGrpSpPr>
            <p:cNvPr id="34" name="Group 41"/>
            <p:cNvGrpSpPr>
              <a:grpSpLocks/>
            </p:cNvGrpSpPr>
            <p:nvPr/>
          </p:nvGrpSpPr>
          <p:grpSpPr bwMode="auto">
            <a:xfrm>
              <a:off x="1474" y="2750"/>
              <a:ext cx="136" cy="590"/>
              <a:chOff x="1474" y="2750"/>
              <a:chExt cx="136" cy="590"/>
            </a:xfrm>
          </p:grpSpPr>
          <p:sp>
            <p:nvSpPr>
              <p:cNvPr id="36" name="Oval 42"/>
              <p:cNvSpPr>
                <a:spLocks noChangeArrowheads="1"/>
              </p:cNvSpPr>
              <p:nvPr/>
            </p:nvSpPr>
            <p:spPr bwMode="auto">
              <a:xfrm>
                <a:off x="1474" y="2750"/>
                <a:ext cx="136" cy="136"/>
              </a:xfrm>
              <a:prstGeom prst="ellipse">
                <a:avLst/>
              </a:prstGeom>
              <a:solidFill>
                <a:schemeClr val="bg1"/>
              </a:solidFill>
              <a:ln w="9525">
                <a:solidFill>
                  <a:srgbClr val="0000FF"/>
                </a:solidFill>
                <a:round/>
                <a:headEnd/>
                <a:tailEnd/>
              </a:ln>
            </p:spPr>
            <p:txBody>
              <a:bodyPr wrap="none" anchor="ctr"/>
              <a:lstStyle/>
              <a:p>
                <a:endParaRPr lang="en-US"/>
              </a:p>
            </p:txBody>
          </p:sp>
          <p:sp>
            <p:nvSpPr>
              <p:cNvPr id="37" name="AutoShape 43"/>
              <p:cNvSpPr>
                <a:spLocks noChangeArrowheads="1"/>
              </p:cNvSpPr>
              <p:nvPr/>
            </p:nvSpPr>
            <p:spPr bwMode="auto">
              <a:xfrm>
                <a:off x="1474" y="2841"/>
                <a:ext cx="136" cy="499"/>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grpSp>
        <p:sp>
          <p:nvSpPr>
            <p:cNvPr id="35" name="AutoShape 44"/>
            <p:cNvSpPr>
              <a:spLocks noChangeArrowheads="1"/>
            </p:cNvSpPr>
            <p:nvPr/>
          </p:nvSpPr>
          <p:spPr bwMode="auto">
            <a:xfrm rot="10800000">
              <a:off x="1474" y="2841"/>
              <a:ext cx="136" cy="499"/>
            </a:xfrm>
            <a:prstGeom prst="rtTriangle">
              <a:avLst/>
            </a:prstGeom>
            <a:solidFill>
              <a:schemeClr val="bg1"/>
            </a:solidFill>
            <a:ln w="9525">
              <a:solidFill>
                <a:srgbClr val="0000FF"/>
              </a:solidFill>
              <a:miter lim="800000"/>
              <a:headEnd/>
              <a:tailEnd/>
            </a:ln>
          </p:spPr>
          <p:txBody>
            <a:bodyPr wrap="none" anchor="ctr"/>
            <a:lstStyle/>
            <a:p>
              <a:endParaRPr lang="en-US"/>
            </a:p>
          </p:txBody>
        </p:sp>
      </p:grpSp>
      <p:grpSp>
        <p:nvGrpSpPr>
          <p:cNvPr id="38" name="Group 55"/>
          <p:cNvGrpSpPr>
            <a:grpSpLocks/>
          </p:cNvGrpSpPr>
          <p:nvPr/>
        </p:nvGrpSpPr>
        <p:grpSpPr bwMode="auto">
          <a:xfrm>
            <a:off x="2462384" y="3931861"/>
            <a:ext cx="647700" cy="504825"/>
            <a:chOff x="1529" y="3249"/>
            <a:chExt cx="444" cy="681"/>
          </a:xfrm>
        </p:grpSpPr>
        <p:sp>
          <p:nvSpPr>
            <p:cNvPr id="39" name="AutoShape 56"/>
            <p:cNvSpPr>
              <a:spLocks noChangeArrowheads="1"/>
            </p:cNvSpPr>
            <p:nvPr/>
          </p:nvSpPr>
          <p:spPr bwMode="auto">
            <a:xfrm>
              <a:off x="1565" y="3294"/>
              <a:ext cx="366" cy="599"/>
            </a:xfrm>
            <a:prstGeom prst="roundRect">
              <a:avLst>
                <a:gd name="adj" fmla="val 16667"/>
              </a:avLst>
            </a:prstGeom>
            <a:solidFill>
              <a:srgbClr val="C0C0C0">
                <a:alpha val="50195"/>
              </a:srgbClr>
            </a:solidFill>
            <a:ln w="9525">
              <a:solidFill>
                <a:srgbClr val="0000FF"/>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40" name="AutoShape 57"/>
            <p:cNvSpPr>
              <a:spLocks noChangeArrowheads="1"/>
            </p:cNvSpPr>
            <p:nvPr/>
          </p:nvSpPr>
          <p:spPr bwMode="auto">
            <a:xfrm>
              <a:off x="1529" y="3249"/>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41" name="AutoShape 58"/>
            <p:cNvSpPr>
              <a:spLocks noChangeArrowheads="1"/>
            </p:cNvSpPr>
            <p:nvPr/>
          </p:nvSpPr>
          <p:spPr bwMode="auto">
            <a:xfrm>
              <a:off x="1533" y="3807"/>
              <a:ext cx="440" cy="12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sp>
        <p:nvSpPr>
          <p:cNvPr id="42" name="41 Flecha derecha"/>
          <p:cNvSpPr/>
          <p:nvPr/>
        </p:nvSpPr>
        <p:spPr>
          <a:xfrm>
            <a:off x="2373108" y="2404765"/>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43" name="42 Flecha derecha"/>
          <p:cNvSpPr/>
          <p:nvPr/>
        </p:nvSpPr>
        <p:spPr>
          <a:xfrm>
            <a:off x="7225207" y="4075098"/>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44" name="43 Flecha derecha"/>
          <p:cNvSpPr/>
          <p:nvPr/>
        </p:nvSpPr>
        <p:spPr>
          <a:xfrm>
            <a:off x="6305511" y="4037396"/>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45" name="44 Flecha derecha"/>
          <p:cNvSpPr/>
          <p:nvPr/>
        </p:nvSpPr>
        <p:spPr>
          <a:xfrm>
            <a:off x="5886542" y="2328777"/>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46" name="45 Flecha derecha"/>
          <p:cNvSpPr/>
          <p:nvPr/>
        </p:nvSpPr>
        <p:spPr>
          <a:xfrm>
            <a:off x="4385601" y="2369411"/>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47" name="46 Flecha derecha"/>
          <p:cNvSpPr/>
          <p:nvPr/>
        </p:nvSpPr>
        <p:spPr>
          <a:xfrm>
            <a:off x="3413366" y="2376173"/>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grpSp>
        <p:nvGrpSpPr>
          <p:cNvPr id="48" name="Group 4"/>
          <p:cNvGrpSpPr>
            <a:grpSpLocks/>
          </p:cNvGrpSpPr>
          <p:nvPr/>
        </p:nvGrpSpPr>
        <p:grpSpPr bwMode="auto">
          <a:xfrm>
            <a:off x="476423" y="2220958"/>
            <a:ext cx="361848" cy="467519"/>
            <a:chOff x="159" y="754"/>
            <a:chExt cx="363" cy="589"/>
          </a:xfrm>
        </p:grpSpPr>
        <p:sp>
          <p:nvSpPr>
            <p:cNvPr id="49" name="AutoShape 5"/>
            <p:cNvSpPr>
              <a:spLocks noChangeArrowheads="1"/>
            </p:cNvSpPr>
            <p:nvPr/>
          </p:nvSpPr>
          <p:spPr bwMode="auto">
            <a:xfrm>
              <a:off x="159" y="754"/>
              <a:ext cx="363" cy="589"/>
            </a:xfrm>
            <a:prstGeom prst="roundRect">
              <a:avLst>
                <a:gd name="adj" fmla="val 16667"/>
              </a:avLst>
            </a:prstGeom>
            <a:solidFill>
              <a:schemeClr val="bg1"/>
            </a:solidFill>
            <a:ln w="9525">
              <a:solidFill>
                <a:srgbClr val="339966"/>
              </a:solidFill>
              <a:round/>
              <a:headEnd/>
              <a:tailEnd/>
            </a:ln>
          </p:spPr>
          <p:txBody>
            <a:bodyPr wrap="none" lIns="91422" tIns="45711" rIns="91422" bIns="45711" anchor="ctr"/>
            <a:lstStyle/>
            <a:p>
              <a:pPr algn="ctr" defTabSz="642938" eaLnBrk="0" hangingPunct="0"/>
              <a:endParaRPr lang="ca-ES" sz="1000" b="1">
                <a:latin typeface="Verdana" pitchFamily="34" charset="0"/>
                <a:ea typeface="Geneva" pitchFamily="-80" charset="-128"/>
              </a:endParaRPr>
            </a:p>
            <a:p>
              <a:pPr algn="ctr" defTabSz="642938" eaLnBrk="0" hangingPunct="0"/>
              <a:endParaRPr lang="ca-ES" sz="1700">
                <a:latin typeface="Verdana" pitchFamily="34" charset="0"/>
                <a:ea typeface="Geneva" pitchFamily="-80" charset="-128"/>
              </a:endParaRPr>
            </a:p>
          </p:txBody>
        </p:sp>
        <p:sp>
          <p:nvSpPr>
            <p:cNvPr id="50" name="Line 6"/>
            <p:cNvSpPr>
              <a:spLocks noChangeShapeType="1"/>
            </p:cNvSpPr>
            <p:nvPr/>
          </p:nvSpPr>
          <p:spPr bwMode="auto">
            <a:xfrm>
              <a:off x="340" y="754"/>
              <a:ext cx="0" cy="454"/>
            </a:xfrm>
            <a:prstGeom prst="line">
              <a:avLst/>
            </a:prstGeom>
            <a:noFill/>
            <a:ln w="22225">
              <a:solidFill>
                <a:srgbClr val="339966"/>
              </a:solidFill>
              <a:round/>
              <a:headEnd/>
              <a:tailEnd/>
            </a:ln>
          </p:spPr>
          <p:txBody>
            <a:bodyPr/>
            <a:lstStyle/>
            <a:p>
              <a:endParaRPr lang="en-US"/>
            </a:p>
          </p:txBody>
        </p:sp>
        <p:grpSp>
          <p:nvGrpSpPr>
            <p:cNvPr id="51" name="Group 7"/>
            <p:cNvGrpSpPr>
              <a:grpSpLocks/>
            </p:cNvGrpSpPr>
            <p:nvPr/>
          </p:nvGrpSpPr>
          <p:grpSpPr bwMode="auto">
            <a:xfrm>
              <a:off x="231" y="1208"/>
              <a:ext cx="213" cy="52"/>
              <a:chOff x="658" y="3249"/>
              <a:chExt cx="1075" cy="259"/>
            </a:xfrm>
          </p:grpSpPr>
          <p:sp>
            <p:nvSpPr>
              <p:cNvPr id="52" name="Oval 8"/>
              <p:cNvSpPr>
                <a:spLocks noChangeArrowheads="1"/>
              </p:cNvSpPr>
              <p:nvPr/>
            </p:nvSpPr>
            <p:spPr bwMode="auto">
              <a:xfrm>
                <a:off x="1157" y="3249"/>
                <a:ext cx="576" cy="259"/>
              </a:xfrm>
              <a:prstGeom prst="ellipse">
                <a:avLst/>
              </a:prstGeom>
              <a:solidFill>
                <a:schemeClr val="bg1"/>
              </a:solidFill>
              <a:ln w="9525">
                <a:solidFill>
                  <a:srgbClr val="339966"/>
                </a:solidFill>
                <a:round/>
                <a:headEnd/>
                <a:tailEnd/>
              </a:ln>
            </p:spPr>
            <p:txBody>
              <a:bodyPr wrap="none" anchor="ctr"/>
              <a:lstStyle/>
              <a:p>
                <a:endParaRPr lang="en-US"/>
              </a:p>
            </p:txBody>
          </p:sp>
          <p:sp>
            <p:nvSpPr>
              <p:cNvPr id="53" name="Oval 9"/>
              <p:cNvSpPr>
                <a:spLocks noChangeArrowheads="1"/>
              </p:cNvSpPr>
              <p:nvPr/>
            </p:nvSpPr>
            <p:spPr bwMode="auto">
              <a:xfrm>
                <a:off x="658" y="3249"/>
                <a:ext cx="576" cy="259"/>
              </a:xfrm>
              <a:prstGeom prst="ellipse">
                <a:avLst/>
              </a:prstGeom>
              <a:solidFill>
                <a:schemeClr val="bg1"/>
              </a:solidFill>
              <a:ln w="22225">
                <a:solidFill>
                  <a:srgbClr val="339966"/>
                </a:solidFill>
                <a:round/>
                <a:headEnd/>
                <a:tailEnd/>
              </a:ln>
            </p:spPr>
            <p:txBody>
              <a:bodyPr wrap="none" anchor="ctr"/>
              <a:lstStyle/>
              <a:p>
                <a:endParaRPr lang="en-US"/>
              </a:p>
            </p:txBody>
          </p:sp>
        </p:grpSp>
      </p:grpSp>
      <p:grpSp>
        <p:nvGrpSpPr>
          <p:cNvPr id="54" name="Group 45"/>
          <p:cNvGrpSpPr>
            <a:grpSpLocks/>
          </p:cNvGrpSpPr>
          <p:nvPr/>
        </p:nvGrpSpPr>
        <p:grpSpPr bwMode="auto">
          <a:xfrm>
            <a:off x="6309219" y="1969340"/>
            <a:ext cx="1008063" cy="719137"/>
            <a:chOff x="68" y="2070"/>
            <a:chExt cx="635" cy="453"/>
          </a:xfrm>
        </p:grpSpPr>
        <p:sp>
          <p:nvSpPr>
            <p:cNvPr id="55" name="AutoShape 46"/>
            <p:cNvSpPr>
              <a:spLocks noChangeArrowheads="1"/>
            </p:cNvSpPr>
            <p:nvPr/>
          </p:nvSpPr>
          <p:spPr bwMode="auto">
            <a:xfrm>
              <a:off x="68" y="2070"/>
              <a:ext cx="635" cy="453"/>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grpSp>
          <p:nvGrpSpPr>
            <p:cNvPr id="56" name="Group 47"/>
            <p:cNvGrpSpPr>
              <a:grpSpLocks/>
            </p:cNvGrpSpPr>
            <p:nvPr/>
          </p:nvGrpSpPr>
          <p:grpSpPr bwMode="auto">
            <a:xfrm>
              <a:off x="114" y="2115"/>
              <a:ext cx="531" cy="319"/>
              <a:chOff x="114" y="2115"/>
              <a:chExt cx="531" cy="319"/>
            </a:xfrm>
          </p:grpSpPr>
          <p:grpSp>
            <p:nvGrpSpPr>
              <p:cNvPr id="57" name="Group 48"/>
              <p:cNvGrpSpPr>
                <a:grpSpLocks/>
              </p:cNvGrpSpPr>
              <p:nvPr/>
            </p:nvGrpSpPr>
            <p:grpSpPr bwMode="auto">
              <a:xfrm>
                <a:off x="431" y="2115"/>
                <a:ext cx="214" cy="218"/>
                <a:chOff x="1338" y="3476"/>
                <a:chExt cx="576" cy="581"/>
              </a:xfrm>
            </p:grpSpPr>
            <p:sp>
              <p:nvSpPr>
                <p:cNvPr id="61" name="AutoShape 49"/>
                <p:cNvSpPr>
                  <a:spLocks noChangeArrowheads="1"/>
                </p:cNvSpPr>
                <p:nvPr/>
              </p:nvSpPr>
              <p:spPr bwMode="auto">
                <a:xfrm>
                  <a:off x="1338" y="3476"/>
                  <a:ext cx="576" cy="576"/>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sp>
              <p:nvSpPr>
                <p:cNvPr id="62" name="AutoShape 50"/>
                <p:cNvSpPr>
                  <a:spLocks noChangeArrowheads="1"/>
                </p:cNvSpPr>
                <p:nvPr/>
              </p:nvSpPr>
              <p:spPr bwMode="auto">
                <a:xfrm rot="10800000">
                  <a:off x="1338" y="3481"/>
                  <a:ext cx="576" cy="576"/>
                </a:xfrm>
                <a:prstGeom prst="rtTriangle">
                  <a:avLst/>
                </a:prstGeom>
                <a:solidFill>
                  <a:schemeClr val="bg1"/>
                </a:solidFill>
                <a:ln w="9525">
                  <a:solidFill>
                    <a:srgbClr val="0000FF"/>
                  </a:solidFill>
                  <a:miter lim="800000"/>
                  <a:headEnd/>
                  <a:tailEnd/>
                </a:ln>
              </p:spPr>
              <p:txBody>
                <a:bodyPr wrap="none" anchor="ctr"/>
                <a:lstStyle/>
                <a:p>
                  <a:endParaRPr lang="en-US"/>
                </a:p>
              </p:txBody>
            </p:sp>
          </p:grpSp>
          <p:sp>
            <p:nvSpPr>
              <p:cNvPr id="58" name="AutoShape 51"/>
              <p:cNvSpPr>
                <a:spLocks noChangeArrowheads="1"/>
              </p:cNvSpPr>
              <p:nvPr/>
            </p:nvSpPr>
            <p:spPr bwMode="auto">
              <a:xfrm>
                <a:off x="114" y="2115"/>
                <a:ext cx="226" cy="258"/>
              </a:xfrm>
              <a:prstGeom prst="roundRect">
                <a:avLst>
                  <a:gd name="adj" fmla="val 16667"/>
                </a:avLst>
              </a:prstGeom>
              <a:solidFill>
                <a:schemeClr val="bg1"/>
              </a:solidFill>
              <a:ln w="9525">
                <a:solidFill>
                  <a:srgbClr val="0000FF"/>
                </a:solidFill>
                <a:round/>
                <a:headEnd/>
                <a:tailEnd/>
              </a:ln>
            </p:spPr>
            <p:txBody>
              <a:bodyPr wrap="none" anchor="ctr"/>
              <a:lstStyle/>
              <a:p>
                <a:endParaRPr lang="en-US"/>
              </a:p>
            </p:txBody>
          </p:sp>
          <p:sp>
            <p:nvSpPr>
              <p:cNvPr id="59" name="AutoShape 52"/>
              <p:cNvSpPr>
                <a:spLocks noChangeArrowheads="1"/>
              </p:cNvSpPr>
              <p:nvPr/>
            </p:nvSpPr>
            <p:spPr bwMode="auto">
              <a:xfrm rot="10800000">
                <a:off x="114" y="2342"/>
                <a:ext cx="226" cy="91"/>
              </a:xfrm>
              <a:prstGeom prst="triangle">
                <a:avLst>
                  <a:gd name="adj" fmla="val 50000"/>
                </a:avLst>
              </a:prstGeom>
              <a:solidFill>
                <a:schemeClr val="bg1"/>
              </a:solidFill>
              <a:ln w="9525">
                <a:solidFill>
                  <a:srgbClr val="0000FF"/>
                </a:solidFill>
                <a:miter lim="800000"/>
                <a:headEnd/>
                <a:tailEnd/>
              </a:ln>
            </p:spPr>
            <p:txBody>
              <a:bodyPr wrap="none" anchor="ctr"/>
              <a:lstStyle/>
              <a:p>
                <a:endParaRPr lang="en-US"/>
              </a:p>
            </p:txBody>
          </p:sp>
          <p:cxnSp>
            <p:nvCxnSpPr>
              <p:cNvPr id="60" name="AutoShape 53"/>
              <p:cNvCxnSpPr>
                <a:cxnSpLocks noChangeShapeType="1"/>
                <a:stCxn id="59" idx="0"/>
                <a:endCxn id="61" idx="3"/>
              </p:cNvCxnSpPr>
              <p:nvPr/>
            </p:nvCxnSpPr>
            <p:spPr bwMode="auto">
              <a:xfrm rot="5400000" flipH="1" flipV="1">
                <a:off x="331" y="2227"/>
                <a:ext cx="103" cy="311"/>
              </a:xfrm>
              <a:prstGeom prst="bentConnector3">
                <a:avLst>
                  <a:gd name="adj1" fmla="val -50486"/>
                </a:avLst>
              </a:prstGeom>
              <a:noFill/>
              <a:ln w="9525">
                <a:solidFill>
                  <a:srgbClr val="0000FF"/>
                </a:solidFill>
                <a:miter lim="800000"/>
                <a:headEnd/>
                <a:tailEnd type="triangle" w="med" len="med"/>
              </a:ln>
            </p:spPr>
          </p:cxnSp>
        </p:grpSp>
      </p:grpSp>
      <p:grpSp>
        <p:nvGrpSpPr>
          <p:cNvPr id="63" name="Group 40"/>
          <p:cNvGrpSpPr>
            <a:grpSpLocks/>
          </p:cNvGrpSpPr>
          <p:nvPr/>
        </p:nvGrpSpPr>
        <p:grpSpPr bwMode="auto">
          <a:xfrm>
            <a:off x="3899490" y="3718925"/>
            <a:ext cx="215900" cy="936625"/>
            <a:chOff x="1474" y="2750"/>
            <a:chExt cx="136" cy="590"/>
          </a:xfrm>
        </p:grpSpPr>
        <p:grpSp>
          <p:nvGrpSpPr>
            <p:cNvPr id="64" name="Group 41"/>
            <p:cNvGrpSpPr>
              <a:grpSpLocks/>
            </p:cNvGrpSpPr>
            <p:nvPr/>
          </p:nvGrpSpPr>
          <p:grpSpPr bwMode="auto">
            <a:xfrm>
              <a:off x="1474" y="2750"/>
              <a:ext cx="136" cy="590"/>
              <a:chOff x="1474" y="2750"/>
              <a:chExt cx="136" cy="590"/>
            </a:xfrm>
          </p:grpSpPr>
          <p:sp>
            <p:nvSpPr>
              <p:cNvPr id="66" name="Oval 42"/>
              <p:cNvSpPr>
                <a:spLocks noChangeArrowheads="1"/>
              </p:cNvSpPr>
              <p:nvPr/>
            </p:nvSpPr>
            <p:spPr bwMode="auto">
              <a:xfrm>
                <a:off x="1474" y="2750"/>
                <a:ext cx="136" cy="136"/>
              </a:xfrm>
              <a:prstGeom prst="ellipse">
                <a:avLst/>
              </a:prstGeom>
              <a:solidFill>
                <a:schemeClr val="bg1"/>
              </a:solidFill>
              <a:ln w="9525">
                <a:solidFill>
                  <a:srgbClr val="0000FF"/>
                </a:solidFill>
                <a:round/>
                <a:headEnd/>
                <a:tailEnd/>
              </a:ln>
            </p:spPr>
            <p:txBody>
              <a:bodyPr wrap="none" anchor="ctr"/>
              <a:lstStyle/>
              <a:p>
                <a:endParaRPr lang="en-US"/>
              </a:p>
            </p:txBody>
          </p:sp>
          <p:sp>
            <p:nvSpPr>
              <p:cNvPr id="67" name="AutoShape 43"/>
              <p:cNvSpPr>
                <a:spLocks noChangeArrowheads="1"/>
              </p:cNvSpPr>
              <p:nvPr/>
            </p:nvSpPr>
            <p:spPr bwMode="auto">
              <a:xfrm>
                <a:off x="1474" y="2841"/>
                <a:ext cx="136" cy="499"/>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grpSp>
        <p:sp>
          <p:nvSpPr>
            <p:cNvPr id="65" name="AutoShape 44"/>
            <p:cNvSpPr>
              <a:spLocks noChangeArrowheads="1"/>
            </p:cNvSpPr>
            <p:nvPr/>
          </p:nvSpPr>
          <p:spPr bwMode="auto">
            <a:xfrm rot="10800000">
              <a:off x="1474" y="2841"/>
              <a:ext cx="136" cy="499"/>
            </a:xfrm>
            <a:prstGeom prst="rtTriangle">
              <a:avLst/>
            </a:prstGeom>
            <a:solidFill>
              <a:schemeClr val="bg1"/>
            </a:solidFill>
            <a:ln w="9525">
              <a:solidFill>
                <a:srgbClr val="0000FF"/>
              </a:solidFill>
              <a:miter lim="800000"/>
              <a:headEnd/>
              <a:tailEnd/>
            </a:ln>
          </p:spPr>
          <p:txBody>
            <a:bodyPr wrap="none" anchor="ctr"/>
            <a:lstStyle/>
            <a:p>
              <a:endParaRPr lang="en-US"/>
            </a:p>
          </p:txBody>
        </p:sp>
      </p:grpSp>
      <p:grpSp>
        <p:nvGrpSpPr>
          <p:cNvPr id="68" name="Group 40"/>
          <p:cNvGrpSpPr>
            <a:grpSpLocks/>
          </p:cNvGrpSpPr>
          <p:nvPr/>
        </p:nvGrpSpPr>
        <p:grpSpPr bwMode="auto">
          <a:xfrm>
            <a:off x="6887564" y="3710886"/>
            <a:ext cx="215900" cy="936625"/>
            <a:chOff x="1474" y="2750"/>
            <a:chExt cx="136" cy="590"/>
          </a:xfrm>
        </p:grpSpPr>
        <p:grpSp>
          <p:nvGrpSpPr>
            <p:cNvPr id="69" name="Group 41"/>
            <p:cNvGrpSpPr>
              <a:grpSpLocks/>
            </p:cNvGrpSpPr>
            <p:nvPr/>
          </p:nvGrpSpPr>
          <p:grpSpPr bwMode="auto">
            <a:xfrm>
              <a:off x="1474" y="2750"/>
              <a:ext cx="136" cy="590"/>
              <a:chOff x="1474" y="2750"/>
              <a:chExt cx="136" cy="590"/>
            </a:xfrm>
          </p:grpSpPr>
          <p:sp>
            <p:nvSpPr>
              <p:cNvPr id="71" name="Oval 42"/>
              <p:cNvSpPr>
                <a:spLocks noChangeArrowheads="1"/>
              </p:cNvSpPr>
              <p:nvPr/>
            </p:nvSpPr>
            <p:spPr bwMode="auto">
              <a:xfrm>
                <a:off x="1474" y="2750"/>
                <a:ext cx="136" cy="136"/>
              </a:xfrm>
              <a:prstGeom prst="ellipse">
                <a:avLst/>
              </a:prstGeom>
              <a:solidFill>
                <a:schemeClr val="bg1"/>
              </a:solidFill>
              <a:ln w="9525">
                <a:solidFill>
                  <a:srgbClr val="0000FF"/>
                </a:solidFill>
                <a:round/>
                <a:headEnd/>
                <a:tailEnd/>
              </a:ln>
            </p:spPr>
            <p:txBody>
              <a:bodyPr wrap="none" anchor="ctr"/>
              <a:lstStyle/>
              <a:p>
                <a:endParaRPr lang="en-US"/>
              </a:p>
            </p:txBody>
          </p:sp>
          <p:sp>
            <p:nvSpPr>
              <p:cNvPr id="72" name="AutoShape 43"/>
              <p:cNvSpPr>
                <a:spLocks noChangeArrowheads="1"/>
              </p:cNvSpPr>
              <p:nvPr/>
            </p:nvSpPr>
            <p:spPr bwMode="auto">
              <a:xfrm>
                <a:off x="1474" y="2841"/>
                <a:ext cx="136" cy="499"/>
              </a:xfrm>
              <a:prstGeom prst="rtTriangle">
                <a:avLst/>
              </a:prstGeom>
              <a:solidFill>
                <a:srgbClr val="C0C0C0">
                  <a:alpha val="50195"/>
                </a:srgbClr>
              </a:solidFill>
              <a:ln w="9525">
                <a:solidFill>
                  <a:srgbClr val="0000FF"/>
                </a:solidFill>
                <a:miter lim="800000"/>
                <a:headEnd/>
                <a:tailEnd/>
              </a:ln>
            </p:spPr>
            <p:txBody>
              <a:bodyPr wrap="none" anchor="ctr"/>
              <a:lstStyle/>
              <a:p>
                <a:endParaRPr lang="en-US"/>
              </a:p>
            </p:txBody>
          </p:sp>
        </p:grpSp>
        <p:sp>
          <p:nvSpPr>
            <p:cNvPr id="70" name="AutoShape 44"/>
            <p:cNvSpPr>
              <a:spLocks noChangeArrowheads="1"/>
            </p:cNvSpPr>
            <p:nvPr/>
          </p:nvSpPr>
          <p:spPr bwMode="auto">
            <a:xfrm rot="10800000">
              <a:off x="1474" y="2841"/>
              <a:ext cx="136" cy="499"/>
            </a:xfrm>
            <a:prstGeom prst="rtTriangle">
              <a:avLst/>
            </a:prstGeom>
            <a:solidFill>
              <a:schemeClr val="bg1"/>
            </a:solidFill>
            <a:ln w="9525">
              <a:solidFill>
                <a:srgbClr val="0000FF"/>
              </a:solidFill>
              <a:miter lim="800000"/>
              <a:headEnd/>
              <a:tailEnd/>
            </a:ln>
          </p:spPr>
          <p:txBody>
            <a:bodyPr wrap="none" anchor="ctr"/>
            <a:lstStyle/>
            <a:p>
              <a:endParaRPr lang="en-US"/>
            </a:p>
          </p:txBody>
        </p:sp>
      </p:grpSp>
      <p:sp>
        <p:nvSpPr>
          <p:cNvPr id="75" name="74 Flecha derecha"/>
          <p:cNvSpPr/>
          <p:nvPr/>
        </p:nvSpPr>
        <p:spPr>
          <a:xfrm>
            <a:off x="1086694" y="2414665"/>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76" name="AutoShape 2" descr="Image result for mab syrin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a-ES"/>
          </a:p>
        </p:txBody>
      </p:sp>
      <p:pic>
        <p:nvPicPr>
          <p:cNvPr id="1028" name="Picture 4" descr="https://www.sartorius.co.uk/typo3temp/pics/LT_ariumAcc-_3676_RGB_36b1e1fe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80320" y="3941216"/>
            <a:ext cx="472553" cy="295445"/>
          </a:xfrm>
          <a:prstGeom prst="rect">
            <a:avLst/>
          </a:prstGeom>
          <a:noFill/>
          <a:extLst>
            <a:ext uri="{909E8E84-426E-40DD-AFC4-6F175D3DCCD1}">
              <a14:hiddenFill xmlns:a14="http://schemas.microsoft.com/office/drawing/2010/main">
                <a:solidFill>
                  <a:srgbClr val="FFFFFF"/>
                </a:solidFill>
              </a14:hiddenFill>
            </a:ext>
          </a:extLst>
        </p:spPr>
      </p:pic>
      <p:sp>
        <p:nvSpPr>
          <p:cNvPr id="77" name="AutoShape 6" descr="data:image/jpeg;base64,/9j/4AAQSkZJRgABAQAAAQABAAD/2wCEAAkGBxQSERMSEhAUEhMSEhQQEg8UFRIQFA8UFxQYFxQSFxQYHCggGBolHBcVITEhJSkrLi4uGB8zODMsNygtLisBCgoKDg0OGhAQGjUkICY3NywxLDU3LTcvNzUrLys0LC84NC8tNzgrKywsLCswLiwsLDUsKywsKysrKzgrKys3K//AABEIAOAA4AMBIgACEQEDEQH/xAAbAAEAAgMBAQAAAAAAAAAAAAAABQYDBAcCAf/EAD8QAAIBAgMECAMGBAQHAAAAAAABAgMRBAUhBhIxQRMiUWFxgaGxQpHBMlJy0eHwM2KCsgdEVMIUIyQ0Y3OS/8QAGgEBAAIDAQAAAAAAAAAAAAAAAAMEAQIFBv/EACURAQACAQIFBAMAAAAAAAAAAAABAgMEERIyM0JRBUFxoRQiMf/aAAwDAQACEQMRAD8A7iAAAAAAAAAAAAAAAAAAAAAAAAAAAAAAAAAAAAAAAAAAAAAAAAAAB8ufSE2yquODrOLadkrrTjJJmtrcMTLaleK0V8t+vmtGDtOtCL7HJX+RqT2lwq4118pfkcblmkoaJK3meKebuT1iihOry+1YdmvpePutLsT2twn+oXyl+RmpbSYWXDE0/N7vucnoU1Pjp4W7/wAiWweW0+DUnpzk/oafnX94bX9Lw1jmn6dVp1YyV4tSXammj2VzZPDxpqUYKy0du/tLGdDFk46xZxstOC81AASIwAAAAAAAAAAAAAAAAAAAAAAAAgduf+xreEf7kTxXtu3/ANFV/p/uRHl5JTafq1+YcVxaMGHWpsYkxUOJzo5Xppj9liy38vqT+F4kDlv79Sdwr9ylPM3y/wAXHZr4vBE8V/Zh6y8F7lgO1penDzGq6sgALCuAAAAAAAAAAAAAAAAAAAAAAAAGjnWFVShUhKHSXi2oXtvSSvFX8TePknZNvgtWYmN2YmYneHGauQxlBuanTmpyi4RtJKz0463IevlzpvnL5L6nSKWHvSqVF8dWrUvqr78219CpZ9iZQ0U3ftepHOGnhajXZ47mplk22luvxbivdlxy/Lbx3mnLwkvPhe5R8uzGq6kUqj48lH8jouDp1+j33JtWTs5clrwRpGlxb77M212e0bTZK7MU5btSTpbic2qbbbcqfK6a08icMeHnvRTXNXMhPWsVjaFS1ptO8gAMsAAAAAAAAAAAAAAAAAAAAAAAABA7Y5m6GH6n8StUjQp+M+fkrk8VLPWq+PoUuKw8XXl2KUtIrxtr5AbOJobtCFNNLRX70kVbMtnulf8AG3f6b/Us+b1OtbsViKU9QI3LNjYRkpOvJ25KKj7tl4wuHUae4tUlbUisG9SZosD3lM+pu84Nwfl+ljeIfCVd3EThynFVF4rSS9iYAAAAAAAAAAAAAAAAAAAAAAAAAAADzOSSbfBK7fYuZR9jKjryxGMkrdPWm4f+qD3YezJfb/Hulgaqh/ErWw1NLjvVXu+12ecrwaw+FjCOihTUF5Rtf5gR2aYr7Uu9lQzDaGpB2ioLxTf1J/M5WjYouYy6wEnR2txN1rFa/cR0HZnMJ1b78r+SXscgpVXF6cnc6VsjXu0u4CdzyfRzo1uUKijJ/wAstGWKD0IXPcP0lGa/ldvFaoz7NYzpcPTk+O7uy8Y6P6ASoAAAAAAAAAAAAAAAAAAAAAAAAAYFK2on0+YYahxjh4vFVF/O+rSX9z8yVzKdqaXbYhNnZ9PWxGKevTVnuP8A8UOrC3ikn5klm09UuxXArmdVNCkZg+sy25xPiVDGvUDVRfdk6usH3IoJctmJdWDA6dNXj5EFslV6OtiKDfCfSRXc+Puibw0rwXgVfH1Ogx9GpwjU/wCXL2+q+QF6B5pvQ9AAAAAAAAAAAAAAAAAAAAAAAhNsse6ODqyj9uaVGH4qj3V8rt+RNlM20rdJicNh1wi5Yip5aQ/3+gGxkOFVKlCCVtyCX5mDH1Lyk/I3Kc7RbIfGVLRb8wK5m1TiVfESuyczCe9cgqy1A+UZRV96N+Nu56Wf77S0ZDio6bsd2N3p2cNPnf5lUSJvZ+XFd4HWMrqXgiC24oXo76405KXlwfubeQ1urYz5xR6SnOP3otegElkGN6WjCV/tQT81pIlCkf4e4zqSpvjTl6S4+pdwAAAAAAAAAAAAAAAAAAAAAAc+wlXp8XiK/Fb3Rw/DHqr2b8y3bSY7oMNVqXs1Hdj+KXVj6sqGzlHdpJdrAmMTpTffoQGbz0sTuPlZLs4laxkt53AgsWuJDYhak3juJDYtdbyA8UNz4r31+m79SZyyULvcTWt9ezTTvs7+hBxV3pqS2UwcXqmr8Lq17PUC+5BPUnK8NCsZLVtJFpk7oCn5TPocfKHCNRtdmkldep0ejK6T/dzmW1KdOvTqLnz70/1OgZPid+Cf3kprz4+vuBIAAAAAAAAAAAAAAAAAAAAAKT/iHjdaNBPi3Vmu5aQ9W/kfMkp9RFez3GdNja0uUZdFHwhp73fmWTLam7ST7n7geM2rXlurlxITFytp3epuRqX3pP4ncjMwkBD49kNVZK4uREVAPVKq48OfH5NfUlMHi5TneTv6XemvoiNoOOu8m9Hbx5fU3qVWDkt2O7q2/B26vHk97XvAtWWVNUXCjO8UUbAS1Rb8FU6qAhdsqN6W992Sfz0+qJHYbH71KKb+zLcfg+HrY+5xS36U49sWVzYrE7tSVN/EvVaoDqoMWGq70VLtXrzRlAAAAAAAAAAAAAAAAAGhnuN6HD1avOEG13ytaPq0b5XNvU3hN1fFUgn3rV/RAc2y6PPzbZbauMhDD69lr9t2VDFN04Oy1elzf2fr08R0dKrOzu/CTV7K/gBlqY9WsrkVi8U+xnR45JQS4Lx0K/nWX4eN2qkV3XQFBrYpc95PsNOVREhmtandqOtuEkRqT7QM1FJ8ZW9L9xtPcjKO7JvrP5aWfc+K8jSp078XY2HCCStJt638NLeHP5AWvAVFpqWrLqvVKNlldOKa8C15TV7wJetLQo0H0OKuna0/Rl+6GMo8Sg7QYd/8Uow6zlbRdoHU8nq3i137y8JfrckSu7MtpxhJ3kqXW+aLEAAAAAAAAAAAAAAAAAIzaLCdLh5xSu1acfGOv5kmGBzitl0a1N20lbh2ldp5DVhK9t23B6xa+R0TNcudKTnTjeD1a+7+hhp4uEuOj7+QFMqrFWs6s5JcnZ+rILMKc9d5rz/Q6LmNmuKS+foVDMej1SW8+13V/ICnVadtVLXw0PEb9pK4yClzce9GlCj21H48QMdO/iZXTbS3V431/fMzUqa+/f0JPAUl2t93EDVy6nWjwSa7CyYGVbkrGfAUU+RY8FhY6ARFOhXlxk0u5m3hMpcXvt69vP5k26kIrkjTjVliJblH+qfwxXbcDb2Vo3nVqclakn2vjL/aWUwYLCxpQjCK0S82+bfezOAAAAAAAAAAAAAAAAAAAHxoiswyOE093qN68Lq/hy8iWAFAx2QYqF91b6/le9fyepWMxws4t9JRqR79yaXsdmPlgOA1owfxq/Y9DWlQ7Gmd9r5bRn9uhTn+KEJe6NSWzOEf+Uo+VOK9gOG0sPf92JGjJQ+1JLzOvrZbB/6Wl/8AJ7js3hF/lKPnTjL3A5Vh89hHheXgrkvhMfiatlRw1SV/ikpKPz4ep0ijllGH2aFKP4YQj7I2rAU3L9lKtRqWKq6cehh7ORbMJhIUoqNOCjFcl+9TOAAAAAAAAAAAAAAAAAAAAAAAAAAAAAAAAAAAAAAAAAAAAAAAAAP/2Q=="/>
          <p:cNvSpPr>
            <a:spLocks noChangeAspect="1" noChangeArrowheads="1"/>
          </p:cNvSpPr>
          <p:nvPr/>
        </p:nvSpPr>
        <p:spPr bwMode="auto">
          <a:xfrm>
            <a:off x="155575" y="-1562100"/>
            <a:ext cx="3257550" cy="3257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a-ES"/>
          </a:p>
        </p:txBody>
      </p:sp>
      <p:sp>
        <p:nvSpPr>
          <p:cNvPr id="78" name="AutoShape 8" descr="data:image/jpeg;base64,/9j/4AAQSkZJRgABAQAAAQABAAD/2wCEAAkGBxQSERMSEhAUEhMSEhQQEg8UFRIQFA8UFxQYFxQSFxQYHCggGBolHBcVITEhJSkrLi4uGB8zODMsNygtLisBCgoKDg0OGhAQGjUkICY3NywxLDU3LTcvNzUrLys0LC84NC8tNzgrKywsLCswLiwsLDUsKywsKysrKzgrKys3K//AABEIAOAA4AMBIgACEQEDEQH/xAAbAAEAAgMBAQAAAAAAAAAAAAAABQYDBAcCAf/EAD8QAAIBAgMECAMGBAQHAAAAAAABAgMRBAUhBhIxQRMiUWFxgaGxQpHBMlJy0eHwM2KCsgdEVMIUIyQ0Y3OS/8QAGgEBAAIDAQAAAAAAAAAAAAAAAAMEAQIFBv/EACURAQACAQIFBAMAAAAAAAAAAAABAgMEERIyM0JRBUFxoRQiMf/aAAwDAQACEQMRAD8A7iAAAAAAAAAAAAAAAAAAAAAAAAAAAAAAAAAAAAAAAAAAAAAAAAAAB8ufSE2yquODrOLadkrrTjJJmtrcMTLaleK0V8t+vmtGDtOtCL7HJX+RqT2lwq4118pfkcblmkoaJK3meKebuT1iihOry+1YdmvpePutLsT2twn+oXyl+RmpbSYWXDE0/N7vucnoU1Pjp4W7/wAiWweW0+DUnpzk/oafnX94bX9Lw1jmn6dVp1YyV4tSXammj2VzZPDxpqUYKy0du/tLGdDFk46xZxstOC81AASIwAAAAAAAAAAAAAAAAAAAAAAAAgduf+xreEf7kTxXtu3/ANFV/p/uRHl5JTafq1+YcVxaMGHWpsYkxUOJzo5Xppj9liy38vqT+F4kDlv79Sdwr9ylPM3y/wAXHZr4vBE8V/Zh6y8F7lgO1penDzGq6sgALCuAAAAAAAAAAAAAAAAAAAAAAAAGjnWFVShUhKHSXi2oXtvSSvFX8TePknZNvgtWYmN2YmYneHGauQxlBuanTmpyi4RtJKz0463IevlzpvnL5L6nSKWHvSqVF8dWrUvqr78219CpZ9iZQ0U3ftepHOGnhajXZ47mplk22luvxbivdlxy/Lbx3mnLwkvPhe5R8uzGq6kUqj48lH8jouDp1+j33JtWTs5clrwRpGlxb77M212e0bTZK7MU5btSTpbic2qbbbcqfK6a08icMeHnvRTXNXMhPWsVjaFS1ptO8gAMsAAAAAAAAAAAAAAAAAAAAAAAABA7Y5m6GH6n8StUjQp+M+fkrk8VLPWq+PoUuKw8XXl2KUtIrxtr5AbOJobtCFNNLRX70kVbMtnulf8AG3f6b/Us+b1OtbsViKU9QI3LNjYRkpOvJ25KKj7tl4wuHUae4tUlbUisG9SZosD3lM+pu84Nwfl+ljeIfCVd3EThynFVF4rSS9iYAAAAAAAAAAAAAAAAAAAAAAAAAAADzOSSbfBK7fYuZR9jKjryxGMkrdPWm4f+qD3YezJfb/Hulgaqh/ErWw1NLjvVXu+12ecrwaw+FjCOihTUF5Rtf5gR2aYr7Uu9lQzDaGpB2ioLxTf1J/M5WjYouYy6wEnR2txN1rFa/cR0HZnMJ1b78r+SXscgpVXF6cnc6VsjXu0u4CdzyfRzo1uUKijJ/wAstGWKD0IXPcP0lGa/ldvFaoz7NYzpcPTk+O7uy8Y6P6ASoAAAAAAAAAAAAAAAAAAAAAAAAAYFK2on0+YYahxjh4vFVF/O+rSX9z8yVzKdqaXbYhNnZ9PWxGKevTVnuP8A8UOrC3ikn5klm09UuxXArmdVNCkZg+sy25xPiVDGvUDVRfdk6usH3IoJctmJdWDA6dNXj5EFslV6OtiKDfCfSRXc+Puibw0rwXgVfH1Ogx9GpwjU/wCXL2+q+QF6B5pvQ9AAAAAAAAAAAAAAAAAAAAAAAhNsse6ODqyj9uaVGH4qj3V8rt+RNlM20rdJicNh1wi5Yip5aQ/3+gGxkOFVKlCCVtyCX5mDH1Lyk/I3Kc7RbIfGVLRb8wK5m1TiVfESuyczCe9cgqy1A+UZRV96N+Nu56Wf77S0ZDio6bsd2N3p2cNPnf5lUSJvZ+XFd4HWMrqXgiC24oXo76405KXlwfubeQ1urYz5xR6SnOP3otegElkGN6WjCV/tQT81pIlCkf4e4zqSpvjTl6S4+pdwAAAAAAAAAAAAAAAAAAAAAAc+wlXp8XiK/Fb3Rw/DHqr2b8y3bSY7oMNVqXs1Hdj+KXVj6sqGzlHdpJdrAmMTpTffoQGbz0sTuPlZLs4laxkt53AgsWuJDYhak3juJDYtdbyA8UNz4r31+m79SZyyULvcTWt9ezTTvs7+hBxV3pqS2UwcXqmr8Lq17PUC+5BPUnK8NCsZLVtJFpk7oCn5TPocfKHCNRtdmkldep0ejK6T/dzmW1KdOvTqLnz70/1OgZPid+Cf3kprz4+vuBIAAAAAAAAAAAAAAAAAAAAAKT/iHjdaNBPi3Vmu5aQ9W/kfMkp9RFez3GdNja0uUZdFHwhp73fmWTLam7ST7n7geM2rXlurlxITFytp3epuRqX3pP4ncjMwkBD49kNVZK4uREVAPVKq48OfH5NfUlMHi5TneTv6XemvoiNoOOu8m9Hbx5fU3qVWDkt2O7q2/B26vHk97XvAtWWVNUXCjO8UUbAS1Rb8FU6qAhdsqN6W992Sfz0+qJHYbH71KKb+zLcfg+HrY+5xS36U49sWVzYrE7tSVN/EvVaoDqoMWGq70VLtXrzRlAAAAAAAAAAAAAAAAAGhnuN6HD1avOEG13ytaPq0b5XNvU3hN1fFUgn3rV/RAc2y6PPzbZbauMhDD69lr9t2VDFN04Oy1elzf2fr08R0dKrOzu/CTV7K/gBlqY9WsrkVi8U+xnR45JQS4Lx0K/nWX4eN2qkV3XQFBrYpc95PsNOVREhmtandqOtuEkRqT7QM1FJ8ZW9L9xtPcjKO7JvrP5aWfc+K8jSp078XY2HCCStJt638NLeHP5AWvAVFpqWrLqvVKNlldOKa8C15TV7wJetLQo0H0OKuna0/Rl+6GMo8Sg7QYd/8Uow6zlbRdoHU8nq3i137y8JfrckSu7MtpxhJ3kqXW+aLEAAAAAAAAAAAAAAAAAIzaLCdLh5xSu1acfGOv5kmGBzitl0a1N20lbh2ldp5DVhK9t23B6xa+R0TNcudKTnTjeD1a+7+hhp4uEuOj7+QFMqrFWs6s5JcnZ+rILMKc9d5rz/Q6LmNmuKS+foVDMej1SW8+13V/ICnVadtVLXw0PEb9pK4yClzce9GlCj21H48QMdO/iZXTbS3V431/fMzUqa+/f0JPAUl2t93EDVy6nWjwSa7CyYGVbkrGfAUU+RY8FhY6ARFOhXlxk0u5m3hMpcXvt69vP5k26kIrkjTjVliJblH+qfwxXbcDb2Vo3nVqclakn2vjL/aWUwYLCxpQjCK0S82+bfezOAAAAAAAAAAAAAAAAAAAHxoiswyOE093qN68Lq/hy8iWAFAx2QYqF91b6/le9fyepWMxws4t9JRqR79yaXsdmPlgOA1owfxq/Y9DWlQ7Gmd9r5bRn9uhTn+KEJe6NSWzOEf+Uo+VOK9gOG0sPf92JGjJQ+1JLzOvrZbB/6Wl/8AJ7js3hF/lKPnTjL3A5Vh89hHheXgrkvhMfiatlRw1SV/ikpKPz4ep0ijllGH2aFKP4YQj7I2rAU3L9lKtRqWKq6cehh7ORbMJhIUoqNOCjFcl+9TOAAAAAAAAAAAAAAAAAAAAAAAAAAAAAAAAAAAAAAAAAAAAAAAAAP/2Q=="/>
          <p:cNvSpPr>
            <a:spLocks noChangeAspect="1" noChangeArrowheads="1"/>
          </p:cNvSpPr>
          <p:nvPr/>
        </p:nvSpPr>
        <p:spPr bwMode="auto">
          <a:xfrm>
            <a:off x="307975" y="-1409700"/>
            <a:ext cx="3257550" cy="32575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ca-ES"/>
          </a:p>
        </p:txBody>
      </p:sp>
      <p:sp>
        <p:nvSpPr>
          <p:cNvPr id="80" name="79 Flecha derecha"/>
          <p:cNvSpPr/>
          <p:nvPr/>
        </p:nvSpPr>
        <p:spPr>
          <a:xfrm>
            <a:off x="1972592" y="4035152"/>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81" name="80 Flecha derecha"/>
          <p:cNvSpPr/>
          <p:nvPr/>
        </p:nvSpPr>
        <p:spPr>
          <a:xfrm>
            <a:off x="4399772" y="3999798"/>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82" name="81 Flecha derecha"/>
          <p:cNvSpPr/>
          <p:nvPr/>
        </p:nvSpPr>
        <p:spPr>
          <a:xfrm>
            <a:off x="3427537" y="4006560"/>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83" name="82 Flecha derecha"/>
          <p:cNvSpPr/>
          <p:nvPr/>
        </p:nvSpPr>
        <p:spPr>
          <a:xfrm>
            <a:off x="7633892" y="2332315"/>
            <a:ext cx="197654" cy="242316"/>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ca-ES"/>
          </a:p>
        </p:txBody>
      </p:sp>
      <p:sp>
        <p:nvSpPr>
          <p:cNvPr id="84" name="83 CuadroTexto"/>
          <p:cNvSpPr txBox="1"/>
          <p:nvPr/>
        </p:nvSpPr>
        <p:spPr>
          <a:xfrm>
            <a:off x="155575" y="4875864"/>
            <a:ext cx="8371737" cy="338554"/>
          </a:xfrm>
          <a:prstGeom prst="rect">
            <a:avLst/>
          </a:prstGeom>
          <a:noFill/>
        </p:spPr>
        <p:txBody>
          <a:bodyPr wrap="square" rtlCol="0">
            <a:spAutoFit/>
          </a:bodyPr>
          <a:lstStyle/>
          <a:p>
            <a:r>
              <a:rPr lang="ca-ES" sz="1600" dirty="0" err="1" smtClean="0"/>
              <a:t>Intermediate</a:t>
            </a:r>
            <a:r>
              <a:rPr lang="ca-ES" sz="1600" dirty="0" smtClean="0"/>
              <a:t> CEX      </a:t>
            </a:r>
            <a:r>
              <a:rPr lang="ca-ES" sz="1600" dirty="0" err="1" smtClean="0"/>
              <a:t>Polish</a:t>
            </a:r>
            <a:r>
              <a:rPr lang="ca-ES" sz="1600" dirty="0" smtClean="0"/>
              <a:t> </a:t>
            </a:r>
            <a:r>
              <a:rPr lang="ca-ES" sz="1600" dirty="0" err="1" smtClean="0"/>
              <a:t>Filter</a:t>
            </a:r>
            <a:r>
              <a:rPr lang="ca-ES" sz="1600" dirty="0" smtClean="0"/>
              <a:t> AEX   </a:t>
            </a:r>
            <a:r>
              <a:rPr lang="ca-ES" sz="1600" dirty="0" err="1" smtClean="0"/>
              <a:t>Nanofiltration</a:t>
            </a:r>
            <a:r>
              <a:rPr lang="ca-ES" sz="1600" dirty="0" smtClean="0"/>
              <a:t>      </a:t>
            </a:r>
            <a:r>
              <a:rPr lang="ca-ES" sz="1600" dirty="0" err="1" smtClean="0"/>
              <a:t>Formulation</a:t>
            </a:r>
            <a:r>
              <a:rPr lang="ca-ES" sz="1600" dirty="0" smtClean="0"/>
              <a:t> TFF    </a:t>
            </a:r>
            <a:r>
              <a:rPr lang="ca-ES" sz="1600" dirty="0" err="1" smtClean="0"/>
              <a:t>Filtration</a:t>
            </a:r>
            <a:r>
              <a:rPr lang="ca-ES" sz="1600" dirty="0" smtClean="0"/>
              <a:t>        </a:t>
            </a:r>
            <a:r>
              <a:rPr lang="ca-ES" sz="1600" dirty="0" err="1" smtClean="0"/>
              <a:t>Fill&amp;Finish</a:t>
            </a:r>
            <a:endParaRPr lang="ca-ES" sz="1600" dirty="0"/>
          </a:p>
        </p:txBody>
      </p:sp>
      <p:sp>
        <p:nvSpPr>
          <p:cNvPr id="85" name="84 CuadroTexto"/>
          <p:cNvSpPr txBox="1"/>
          <p:nvPr/>
        </p:nvSpPr>
        <p:spPr>
          <a:xfrm>
            <a:off x="74429" y="3082425"/>
            <a:ext cx="8605284" cy="338554"/>
          </a:xfrm>
          <a:prstGeom prst="rect">
            <a:avLst/>
          </a:prstGeom>
          <a:noFill/>
        </p:spPr>
        <p:txBody>
          <a:bodyPr wrap="square" rtlCol="0">
            <a:spAutoFit/>
          </a:bodyPr>
          <a:lstStyle/>
          <a:p>
            <a:r>
              <a:rPr lang="ca-ES" sz="1600" dirty="0" smtClean="0"/>
              <a:t>Cell </a:t>
            </a:r>
            <a:r>
              <a:rPr lang="ca-ES" sz="1600" dirty="0" err="1" smtClean="0"/>
              <a:t>Expansion</a:t>
            </a:r>
            <a:r>
              <a:rPr lang="ca-ES" sz="1600" dirty="0" smtClean="0"/>
              <a:t>    </a:t>
            </a:r>
            <a:r>
              <a:rPr lang="ca-ES" sz="1600" dirty="0" err="1" smtClean="0"/>
              <a:t>Feed</a:t>
            </a:r>
            <a:r>
              <a:rPr lang="ca-ES" sz="1600" dirty="0" smtClean="0"/>
              <a:t> </a:t>
            </a:r>
            <a:r>
              <a:rPr lang="ca-ES" sz="1600" dirty="0" err="1" smtClean="0"/>
              <a:t>Batch</a:t>
            </a:r>
            <a:r>
              <a:rPr lang="ca-ES" sz="1600" dirty="0" smtClean="0"/>
              <a:t>      </a:t>
            </a:r>
            <a:r>
              <a:rPr lang="ca-ES" sz="1600" dirty="0" err="1" smtClean="0"/>
              <a:t>Filtration</a:t>
            </a:r>
            <a:r>
              <a:rPr lang="ca-ES" sz="1600" dirty="0" smtClean="0"/>
              <a:t>  </a:t>
            </a:r>
            <a:r>
              <a:rPr lang="ca-ES" sz="1600" dirty="0" err="1" smtClean="0"/>
              <a:t>Filtration</a:t>
            </a:r>
            <a:r>
              <a:rPr lang="ca-ES" sz="1600" dirty="0" smtClean="0"/>
              <a:t>       </a:t>
            </a:r>
            <a:r>
              <a:rPr lang="ca-ES" sz="1600" dirty="0" err="1" smtClean="0"/>
              <a:t>Capture</a:t>
            </a:r>
            <a:r>
              <a:rPr lang="ca-ES" sz="1600" dirty="0" smtClean="0"/>
              <a:t> </a:t>
            </a:r>
            <a:r>
              <a:rPr lang="ca-ES" sz="1600" dirty="0" err="1" smtClean="0"/>
              <a:t>Prot</a:t>
            </a:r>
            <a:r>
              <a:rPr lang="ca-ES" sz="1600" dirty="0" smtClean="0"/>
              <a:t> A       Viral </a:t>
            </a:r>
            <a:r>
              <a:rPr lang="ca-ES" sz="1600" dirty="0" err="1" smtClean="0"/>
              <a:t>Inactivation</a:t>
            </a:r>
            <a:endParaRPr lang="ca-ES" sz="1600" dirty="0"/>
          </a:p>
        </p:txBody>
      </p:sp>
      <p:sp>
        <p:nvSpPr>
          <p:cNvPr id="86"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87" name="86 Imagen"/>
          <p:cNvPicPr/>
          <p:nvPr/>
        </p:nvPicPr>
        <p:blipFill>
          <a:blip r:embed="rId3">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611537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ca-ES" dirty="0" err="1" smtClean="0"/>
              <a:t>Characterization</a:t>
            </a:r>
            <a:r>
              <a:rPr lang="ca-ES" dirty="0" smtClean="0"/>
              <a:t> </a:t>
            </a:r>
            <a:r>
              <a:rPr lang="ca-ES" dirty="0" err="1" smtClean="0"/>
              <a:t>and</a:t>
            </a:r>
            <a:r>
              <a:rPr lang="ca-ES" dirty="0" smtClean="0"/>
              <a:t> </a:t>
            </a:r>
            <a:r>
              <a:rPr lang="ca-ES" dirty="0" err="1"/>
              <a:t>C</a:t>
            </a:r>
            <a:r>
              <a:rPr lang="ca-ES" dirty="0" err="1" smtClean="0"/>
              <a:t>omparability</a:t>
            </a:r>
            <a:endParaRPr lang="ca-ES" dirty="0"/>
          </a:p>
        </p:txBody>
      </p:sp>
      <p:sp>
        <p:nvSpPr>
          <p:cNvPr id="4" name="3 Marcador de número de diapositiva"/>
          <p:cNvSpPr>
            <a:spLocks noGrp="1"/>
          </p:cNvSpPr>
          <p:nvPr>
            <p:ph type="sldNum" sz="quarter" idx="12"/>
          </p:nvPr>
        </p:nvSpPr>
        <p:spPr/>
        <p:txBody>
          <a:bodyPr/>
          <a:lstStyle/>
          <a:p>
            <a:fld id="{DACDB6CD-1B9C-8844-9BB1-C82D06469753}" type="slidenum">
              <a:rPr lang="es-ES" smtClean="0"/>
              <a:pPr/>
              <a:t>27</a:t>
            </a:fld>
            <a:endParaRPr lang="es-E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79" y="3088783"/>
            <a:ext cx="3864420" cy="24606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7389" y="2931129"/>
            <a:ext cx="3896907" cy="2361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7 CuadroTexto"/>
          <p:cNvSpPr txBox="1"/>
          <p:nvPr/>
        </p:nvSpPr>
        <p:spPr>
          <a:xfrm>
            <a:off x="1794556" y="1786970"/>
            <a:ext cx="5866221" cy="923330"/>
          </a:xfrm>
          <a:prstGeom prst="rect">
            <a:avLst/>
          </a:prstGeom>
          <a:noFill/>
        </p:spPr>
        <p:txBody>
          <a:bodyPr wrap="none" rtlCol="0">
            <a:spAutoFit/>
          </a:bodyPr>
          <a:lstStyle/>
          <a:p>
            <a:r>
              <a:rPr lang="en-US" b="1" dirty="0" smtClean="0"/>
              <a:t>Identity, purity and impurity </a:t>
            </a:r>
            <a:r>
              <a:rPr lang="en-US" b="1" dirty="0" err="1" smtClean="0"/>
              <a:t>testin</a:t>
            </a:r>
            <a:r>
              <a:rPr lang="en-US" b="1" dirty="0" smtClean="0"/>
              <a:t> g by   SDS PAGE and WB </a:t>
            </a:r>
          </a:p>
          <a:p>
            <a:pPr algn="ctr"/>
            <a:r>
              <a:rPr lang="en-US" dirty="0" smtClean="0"/>
              <a:t>Innovator and Biosimilar  head to head comparability</a:t>
            </a:r>
          </a:p>
          <a:p>
            <a:pPr algn="ctr"/>
            <a:r>
              <a:rPr lang="en-US" dirty="0" smtClean="0"/>
              <a:t>Reducing and non reducing conditions</a:t>
            </a:r>
            <a:endParaRPr lang="en-US" dirty="0"/>
          </a:p>
        </p:txBody>
      </p:sp>
      <p:sp>
        <p:nvSpPr>
          <p:cNvPr id="9" name="3 Marcador de pie de página"/>
          <p:cNvSpPr>
            <a:spLocks noGrp="1"/>
          </p:cNvSpPr>
          <p:nvPr>
            <p:ph type="ftr" sz="quarter" idx="11"/>
          </p:nvPr>
        </p:nvSpPr>
        <p:spPr>
          <a:xfrm>
            <a:off x="1211269" y="61261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Tree>
    <p:extLst>
      <p:ext uri="{BB962C8B-B14F-4D97-AF65-F5344CB8AC3E}">
        <p14:creationId xmlns:p14="http://schemas.microsoft.com/office/powerpoint/2010/main" val="28051413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990600"/>
            <a:ext cx="8229600" cy="541338"/>
          </a:xfrm>
        </p:spPr>
        <p:txBody>
          <a:bodyPr>
            <a:normAutofit/>
          </a:bodyPr>
          <a:lstStyle/>
          <a:p>
            <a:r>
              <a:rPr lang="es-ES" sz="1600" b="1" dirty="0" err="1"/>
              <a:t>Intact</a:t>
            </a:r>
            <a:r>
              <a:rPr lang="es-ES" sz="1600" b="1" dirty="0"/>
              <a:t> </a:t>
            </a:r>
            <a:r>
              <a:rPr lang="es-ES" sz="1600" b="1" dirty="0" err="1"/>
              <a:t>mass</a:t>
            </a:r>
            <a:r>
              <a:rPr lang="es-ES" sz="1600" b="1" dirty="0"/>
              <a:t> MALDI TOF</a:t>
            </a:r>
          </a:p>
        </p:txBody>
      </p:sp>
      <p:pic>
        <p:nvPicPr>
          <p:cNvPr id="4" name="3 Marcador de contenido"/>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25810" y="1798638"/>
            <a:ext cx="7892380" cy="4525963"/>
          </a:xfrm>
          <a:prstGeom prst="rect">
            <a:avLst/>
          </a:prstGeom>
          <a:noFill/>
        </p:spPr>
      </p:pic>
      <p:sp>
        <p:nvSpPr>
          <p:cNvPr id="5" name="3 Marcador de pie de página"/>
          <p:cNvSpPr>
            <a:spLocks noGrp="1"/>
          </p:cNvSpPr>
          <p:nvPr>
            <p:ph type="ftr" sz="quarter" idx="11"/>
          </p:nvPr>
        </p:nvSpPr>
        <p:spPr>
          <a:xfrm>
            <a:off x="1211269" y="6126164"/>
            <a:ext cx="6816437" cy="595312"/>
          </a:xfrm>
        </p:spPr>
        <p:txBody>
          <a:bodyPr/>
          <a:lstStyle/>
          <a:p>
            <a:r>
              <a:rPr lang="en-US" b="1" dirty="0" smtClean="0"/>
              <a:t>Member of </a:t>
            </a:r>
            <a:r>
              <a:rPr lang="en-US" b="1" dirty="0" err="1" smtClean="0"/>
              <a:t>inkemia</a:t>
            </a:r>
            <a:r>
              <a:rPr lang="en-US" b="1" dirty="0" smtClean="0"/>
              <a:t> group     www.leanbiopro.com     asoldevila@leanbiopro.com</a:t>
            </a:r>
            <a:endParaRPr lang="es-ES" b="1" dirty="0"/>
          </a:p>
        </p:txBody>
      </p:sp>
      <p:pic>
        <p:nvPicPr>
          <p:cNvPr id="6" name="5 Imag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5592" y="6306057"/>
            <a:ext cx="774065" cy="254635"/>
          </a:xfrm>
          <a:prstGeom prst="rect">
            <a:avLst/>
          </a:prstGeom>
          <a:noFill/>
          <a:ln>
            <a:noFill/>
          </a:ln>
        </p:spPr>
      </p:pic>
      <p:sp>
        <p:nvSpPr>
          <p:cNvPr id="7" name="1 Título"/>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ca-ES" dirty="0" err="1" smtClean="0"/>
              <a:t>Characterization</a:t>
            </a:r>
            <a:r>
              <a:rPr lang="ca-ES" dirty="0" smtClean="0"/>
              <a:t> </a:t>
            </a:r>
            <a:r>
              <a:rPr lang="ca-ES" dirty="0" err="1" smtClean="0"/>
              <a:t>and</a:t>
            </a:r>
            <a:r>
              <a:rPr lang="ca-ES" dirty="0" smtClean="0"/>
              <a:t> </a:t>
            </a:r>
            <a:r>
              <a:rPr lang="ca-ES" dirty="0" err="1" smtClean="0"/>
              <a:t>Comparability</a:t>
            </a:r>
            <a:endParaRPr lang="ca-ES" dirty="0"/>
          </a:p>
        </p:txBody>
      </p:sp>
    </p:spTree>
    <p:extLst>
      <p:ext uri="{BB962C8B-B14F-4D97-AF65-F5344CB8AC3E}">
        <p14:creationId xmlns:p14="http://schemas.microsoft.com/office/powerpoint/2010/main" val="34669554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71" y="839586"/>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27749"/>
            <a:ext cx="8940502" cy="4008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99801" y="1196752"/>
            <a:ext cx="8931659" cy="861774"/>
          </a:xfrm>
          <a:prstGeom prst="rect">
            <a:avLst/>
          </a:prstGeom>
        </p:spPr>
        <p:txBody>
          <a:bodyPr wrap="square">
            <a:spAutoFit/>
          </a:bodyPr>
          <a:lstStyle/>
          <a:p>
            <a:pPr algn="ctr"/>
            <a:r>
              <a:rPr lang="en-US" b="1" dirty="0" smtClean="0"/>
              <a:t>1º structure  - Peptide map LC (only)</a:t>
            </a:r>
          </a:p>
          <a:p>
            <a:pPr algn="ctr"/>
            <a:endParaRPr lang="en-US" sz="1600" b="1" dirty="0" smtClean="0"/>
          </a:p>
          <a:p>
            <a:r>
              <a:rPr lang="en-US" sz="1600" dirty="0" smtClean="0"/>
              <a:t>Mirror </a:t>
            </a:r>
            <a:r>
              <a:rPr lang="en-US" sz="1600" dirty="0"/>
              <a:t>plot </a:t>
            </a:r>
            <a:r>
              <a:rPr lang="en-US" sz="1600" dirty="0" smtClean="0"/>
              <a:t>RP-UPLC-UV for </a:t>
            </a:r>
            <a:r>
              <a:rPr lang="en-US" sz="1600" dirty="0" err="1" smtClean="0"/>
              <a:t>Biosimilar</a:t>
            </a:r>
            <a:r>
              <a:rPr lang="en-US" sz="1600" dirty="0" smtClean="0"/>
              <a:t> (</a:t>
            </a:r>
            <a:r>
              <a:rPr lang="en-US" sz="1600" dirty="0" err="1" smtClean="0"/>
              <a:t>Trastuzumab-Probiomed</a:t>
            </a:r>
            <a:r>
              <a:rPr lang="en-US" sz="1600" dirty="0" smtClean="0"/>
              <a:t> ) (</a:t>
            </a:r>
            <a:r>
              <a:rPr lang="en-US" sz="1600" dirty="0"/>
              <a:t>upper) and </a:t>
            </a:r>
            <a:r>
              <a:rPr lang="en-US" sz="1600" dirty="0" smtClean="0"/>
              <a:t>the </a:t>
            </a:r>
            <a:r>
              <a:rPr lang="es-ES" sz="1600" dirty="0" smtClean="0"/>
              <a:t>RMP (</a:t>
            </a:r>
            <a:r>
              <a:rPr lang="es-ES" sz="1600" dirty="0" err="1" smtClean="0"/>
              <a:t>lower</a:t>
            </a:r>
            <a:r>
              <a:rPr lang="es-ES" sz="1600" dirty="0"/>
              <a:t>).</a:t>
            </a:r>
          </a:p>
        </p:txBody>
      </p:sp>
      <p:sp>
        <p:nvSpPr>
          <p:cNvPr id="7" name="6 Rectángulo"/>
          <p:cNvSpPr/>
          <p:nvPr/>
        </p:nvSpPr>
        <p:spPr>
          <a:xfrm>
            <a:off x="38571" y="6104329"/>
            <a:ext cx="9042251" cy="261610"/>
          </a:xfrm>
          <a:prstGeom prst="rect">
            <a:avLst/>
          </a:prstGeom>
        </p:spPr>
        <p:txBody>
          <a:bodyPr wrap="square">
            <a:spAutoFit/>
          </a:bodyPr>
          <a:lstStyle/>
          <a:p>
            <a:r>
              <a:rPr lang="en-US" sz="1100" dirty="0">
                <a:solidFill>
                  <a:schemeClr val="tx1">
                    <a:lumMod val="50000"/>
                    <a:lumOff val="50000"/>
                  </a:schemeClr>
                </a:solidFill>
              </a:rPr>
              <a:t>Physicochemical and Biological Characterization </a:t>
            </a:r>
            <a:r>
              <a:rPr lang="en-US" sz="1100" dirty="0" smtClean="0">
                <a:solidFill>
                  <a:schemeClr val="tx1">
                    <a:lumMod val="50000"/>
                    <a:lumOff val="50000"/>
                  </a:schemeClr>
                </a:solidFill>
              </a:rPr>
              <a:t>of</a:t>
            </a:r>
            <a:r>
              <a:rPr lang="es-ES" sz="1100" dirty="0" smtClean="0">
                <a:solidFill>
                  <a:schemeClr val="tx1">
                    <a:lumMod val="50000"/>
                    <a:lumOff val="50000"/>
                  </a:schemeClr>
                </a:solidFill>
              </a:rPr>
              <a:t>a </a:t>
            </a:r>
            <a:r>
              <a:rPr lang="es-ES" sz="1100" dirty="0">
                <a:solidFill>
                  <a:schemeClr val="tx1">
                    <a:lumMod val="50000"/>
                    <a:lumOff val="50000"/>
                  </a:schemeClr>
                </a:solidFill>
              </a:rPr>
              <a:t>Biosimilar </a:t>
            </a:r>
            <a:r>
              <a:rPr lang="es-ES" sz="1100" dirty="0" err="1" smtClean="0">
                <a:solidFill>
                  <a:schemeClr val="tx1">
                    <a:lumMod val="50000"/>
                    <a:lumOff val="50000"/>
                  </a:schemeClr>
                </a:solidFill>
              </a:rPr>
              <a:t>Trastuzumab</a:t>
            </a:r>
            <a:r>
              <a:rPr lang="es-ES" sz="1100" dirty="0" smtClean="0">
                <a:solidFill>
                  <a:schemeClr val="tx1">
                    <a:lumMod val="50000"/>
                    <a:lumOff val="50000"/>
                  </a:schemeClr>
                </a:solidFill>
              </a:rPr>
              <a:t>. López-Morales et al, </a:t>
            </a:r>
            <a:r>
              <a:rPr lang="en-US" sz="1100" dirty="0" err="1" smtClean="0">
                <a:solidFill>
                  <a:schemeClr val="tx1">
                    <a:lumMod val="50000"/>
                    <a:lumOff val="50000"/>
                  </a:schemeClr>
                </a:solidFill>
              </a:rPr>
              <a:t>BioMed</a:t>
            </a:r>
            <a:r>
              <a:rPr lang="en-US" sz="1100" dirty="0" smtClean="0">
                <a:solidFill>
                  <a:schemeClr val="tx1">
                    <a:lumMod val="50000"/>
                    <a:lumOff val="50000"/>
                  </a:schemeClr>
                </a:solidFill>
              </a:rPr>
              <a:t> </a:t>
            </a:r>
            <a:r>
              <a:rPr lang="en-US" sz="1100" dirty="0">
                <a:solidFill>
                  <a:schemeClr val="tx1">
                    <a:lumMod val="50000"/>
                    <a:lumOff val="50000"/>
                  </a:schemeClr>
                </a:solidFill>
              </a:rPr>
              <a:t>Research </a:t>
            </a:r>
            <a:r>
              <a:rPr lang="en-US" sz="1100" dirty="0" smtClean="0">
                <a:solidFill>
                  <a:schemeClr val="tx1">
                    <a:lumMod val="50000"/>
                    <a:lumOff val="50000"/>
                  </a:schemeClr>
                </a:solidFill>
              </a:rPr>
              <a:t>International, 2015</a:t>
            </a:r>
            <a:endParaRPr lang="es-ES" sz="1100" dirty="0">
              <a:solidFill>
                <a:schemeClr val="tx1">
                  <a:lumMod val="50000"/>
                  <a:lumOff val="50000"/>
                </a:schemeClr>
              </a:solidFill>
            </a:endParaRPr>
          </a:p>
        </p:txBody>
      </p:sp>
      <p:sp>
        <p:nvSpPr>
          <p:cNvPr id="5" name="4 Marcador de número de diapositiva"/>
          <p:cNvSpPr>
            <a:spLocks noGrp="1"/>
          </p:cNvSpPr>
          <p:nvPr>
            <p:ph type="sldNum" sz="quarter" idx="12"/>
          </p:nvPr>
        </p:nvSpPr>
        <p:spPr>
          <a:xfrm>
            <a:off x="6660232" y="6492875"/>
            <a:ext cx="2133600" cy="365125"/>
          </a:xfrm>
        </p:spPr>
        <p:txBody>
          <a:bodyPr/>
          <a:lstStyle/>
          <a:p>
            <a:fld id="{3E592CAC-EBF2-49AD-B5E7-5C5F03A0C9B8}" type="slidenum">
              <a:rPr lang="es-ES" smtClean="0"/>
              <a:pPr/>
              <a:t>29</a:t>
            </a:fld>
            <a:endParaRPr lang="es-ES" dirty="0"/>
          </a:p>
        </p:txBody>
      </p:sp>
      <p:sp>
        <p:nvSpPr>
          <p:cNvPr id="9" name="3 Marcador de pie de página"/>
          <p:cNvSpPr>
            <a:spLocks noGrp="1"/>
          </p:cNvSpPr>
          <p:nvPr>
            <p:ph type="ftr" sz="quarter" idx="11"/>
          </p:nvPr>
        </p:nvSpPr>
        <p:spPr>
          <a:xfrm>
            <a:off x="1211269" y="6211889"/>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391782"/>
            <a:ext cx="774065" cy="254635"/>
          </a:xfrm>
          <a:prstGeom prst="rect">
            <a:avLst/>
          </a:prstGeom>
          <a:noFill/>
          <a:ln>
            <a:noFill/>
          </a:ln>
        </p:spPr>
      </p:pic>
      <p:sp>
        <p:nvSpPr>
          <p:cNvPr id="11" name="1 Título"/>
          <p:cNvSpPr txBox="1">
            <a:spLocks/>
          </p:cNvSpPr>
          <p:nvPr/>
        </p:nvSpPr>
        <p:spPr>
          <a:xfrm>
            <a:off x="515592" y="237924"/>
            <a:ext cx="8229600" cy="57150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800" b="1" kern="1200">
                <a:solidFill>
                  <a:schemeClr val="tx1"/>
                </a:solidFill>
                <a:latin typeface="+mj-lt"/>
                <a:ea typeface="+mj-ea"/>
                <a:cs typeface="+mj-cs"/>
              </a:defRPr>
            </a:lvl1pPr>
          </a:lstStyle>
          <a:p>
            <a:r>
              <a:rPr lang="ca-ES" sz="4000" b="0" dirty="0" err="1" smtClean="0"/>
              <a:t>Characterization</a:t>
            </a:r>
            <a:r>
              <a:rPr lang="ca-ES" sz="4000" b="0" dirty="0" smtClean="0"/>
              <a:t> </a:t>
            </a:r>
            <a:r>
              <a:rPr lang="ca-ES" sz="4000" b="0" dirty="0" err="1" smtClean="0"/>
              <a:t>and</a:t>
            </a:r>
            <a:r>
              <a:rPr lang="ca-ES" sz="4000" b="0" dirty="0" smtClean="0"/>
              <a:t> </a:t>
            </a:r>
            <a:r>
              <a:rPr lang="ca-ES" sz="4000" b="0" dirty="0" err="1" smtClean="0"/>
              <a:t>Comparability</a:t>
            </a:r>
            <a:endParaRPr lang="ca-ES" sz="4000" b="0" dirty="0"/>
          </a:p>
        </p:txBody>
      </p:sp>
    </p:spTree>
    <p:extLst>
      <p:ext uri="{BB962C8B-B14F-4D97-AF65-F5344CB8AC3E}">
        <p14:creationId xmlns:p14="http://schemas.microsoft.com/office/powerpoint/2010/main" val="2625745244"/>
      </p:ext>
    </p:extLst>
  </p:cSld>
  <p:clrMapOvr>
    <a:masterClrMapping/>
  </p:clrMapOvr>
  <p:transition>
    <p:sndAc>
      <p:stSnd>
        <p:snd r:embed="rId2" name="type.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914400"/>
            <a:ext cx="8229600" cy="357166"/>
          </a:xfrm>
        </p:spPr>
        <p:txBody>
          <a:bodyPr>
            <a:normAutofit fontScale="90000"/>
          </a:bodyPr>
          <a:lstStyle/>
          <a:p>
            <a:r>
              <a:rPr lang="es-ES" dirty="0" err="1" smtClean="0"/>
              <a:t>Characterisation</a:t>
            </a:r>
            <a:r>
              <a:rPr lang="es-ES" dirty="0" smtClean="0"/>
              <a:t> </a:t>
            </a:r>
            <a:r>
              <a:rPr lang="es-ES" dirty="0"/>
              <a:t>of a Monoclonal </a:t>
            </a:r>
            <a:r>
              <a:rPr lang="es-ES" dirty="0" err="1"/>
              <a:t>Antibody</a:t>
            </a:r>
            <a:r>
              <a:rPr lang="es-ES" dirty="0"/>
              <a:t> - A Case </a:t>
            </a:r>
            <a:r>
              <a:rPr lang="es-ES" dirty="0" err="1" smtClean="0"/>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173" y="2193717"/>
            <a:ext cx="8826457" cy="36835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51520" y="1200039"/>
            <a:ext cx="8684637" cy="861774"/>
          </a:xfrm>
          <a:prstGeom prst="rect">
            <a:avLst/>
          </a:prstGeom>
        </p:spPr>
        <p:txBody>
          <a:bodyPr wrap="square">
            <a:spAutoFit/>
          </a:bodyPr>
          <a:lstStyle/>
          <a:p>
            <a:pPr algn="ctr"/>
            <a:r>
              <a:rPr lang="en-US" b="1" dirty="0" smtClean="0"/>
              <a:t>1º structure - Peptide Map LC-ESI-MS</a:t>
            </a:r>
          </a:p>
          <a:p>
            <a:pPr algn="ctr"/>
            <a:endParaRPr lang="en-US" b="1" dirty="0" smtClean="0"/>
          </a:p>
          <a:p>
            <a:r>
              <a:rPr lang="en-US" sz="1400" dirty="0" smtClean="0"/>
              <a:t>Comparison </a:t>
            </a:r>
            <a:r>
              <a:rPr lang="en-US" sz="1400" dirty="0"/>
              <a:t>of Total Ion Chromatogram of LC-ESI-MS peptide mapping between (A) </a:t>
            </a:r>
            <a:r>
              <a:rPr lang="en-US" sz="1400" dirty="0" err="1" smtClean="0"/>
              <a:t>Biosimilar</a:t>
            </a:r>
            <a:r>
              <a:rPr lang="en-US" sz="1400" dirty="0" smtClean="0"/>
              <a:t> (CT-P13) </a:t>
            </a:r>
            <a:r>
              <a:rPr lang="en-US" sz="1400" dirty="0"/>
              <a:t>and (B) </a:t>
            </a:r>
            <a:r>
              <a:rPr lang="en-US" sz="1400" dirty="0" smtClean="0"/>
              <a:t>RMP</a:t>
            </a:r>
            <a:endParaRPr lang="es-ES" sz="1400" dirty="0"/>
          </a:p>
        </p:txBody>
      </p:sp>
      <p:sp>
        <p:nvSpPr>
          <p:cNvPr id="9" name="8 Rectángulo"/>
          <p:cNvSpPr/>
          <p:nvPr/>
        </p:nvSpPr>
        <p:spPr>
          <a:xfrm>
            <a:off x="10268" y="6149163"/>
            <a:ext cx="9145169" cy="261610"/>
          </a:xfrm>
          <a:prstGeom prst="rect">
            <a:avLst/>
          </a:prstGeom>
        </p:spPr>
        <p:txBody>
          <a:bodyPr wrap="square">
            <a:spAutoFit/>
          </a:bodyPr>
          <a:lstStyle/>
          <a:p>
            <a:pPr>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sp>
        <p:nvSpPr>
          <p:cNvPr id="6" name="5 Marcador de número de diapositiva"/>
          <p:cNvSpPr>
            <a:spLocks noGrp="1"/>
          </p:cNvSpPr>
          <p:nvPr>
            <p:ph type="sldNum" sz="quarter" idx="12"/>
          </p:nvPr>
        </p:nvSpPr>
        <p:spPr>
          <a:xfrm>
            <a:off x="6588224" y="6480223"/>
            <a:ext cx="2133600" cy="365125"/>
          </a:xfrm>
        </p:spPr>
        <p:txBody>
          <a:bodyPr/>
          <a:lstStyle/>
          <a:p>
            <a:fld id="{3E592CAC-EBF2-49AD-B5E7-5C5F03A0C9B8}" type="slidenum">
              <a:rPr lang="es-ES" smtClean="0"/>
              <a:pPr/>
              <a:t>30</a:t>
            </a:fld>
            <a:endParaRPr lang="es-ES"/>
          </a:p>
        </p:txBody>
      </p:sp>
      <p:sp>
        <p:nvSpPr>
          <p:cNvPr id="10" name="3 Marcador de pie de página"/>
          <p:cNvSpPr>
            <a:spLocks noGrp="1"/>
          </p:cNvSpPr>
          <p:nvPr>
            <p:ph type="ftr" sz="quarter" idx="11"/>
          </p:nvPr>
        </p:nvSpPr>
        <p:spPr>
          <a:xfrm>
            <a:off x="1211269" y="6230939"/>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410832"/>
            <a:ext cx="774065" cy="254635"/>
          </a:xfrm>
          <a:prstGeom prst="rect">
            <a:avLst/>
          </a:prstGeom>
          <a:noFill/>
          <a:ln>
            <a:noFill/>
          </a:ln>
        </p:spPr>
      </p:pic>
      <p:sp>
        <p:nvSpPr>
          <p:cNvPr id="12" name="1 Título"/>
          <p:cNvSpPr txBox="1">
            <a:spLocks/>
          </p:cNvSpPr>
          <p:nvPr/>
        </p:nvSpPr>
        <p:spPr>
          <a:xfrm>
            <a:off x="457200" y="-4921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ca-ES" dirty="0" err="1" smtClean="0"/>
              <a:t>Characterization</a:t>
            </a:r>
            <a:r>
              <a:rPr lang="ca-ES" dirty="0" smtClean="0"/>
              <a:t> </a:t>
            </a:r>
            <a:r>
              <a:rPr lang="ca-ES" dirty="0" err="1" smtClean="0"/>
              <a:t>and</a:t>
            </a:r>
            <a:r>
              <a:rPr lang="ca-ES" dirty="0" smtClean="0"/>
              <a:t> </a:t>
            </a:r>
            <a:r>
              <a:rPr lang="ca-ES" dirty="0" err="1" smtClean="0"/>
              <a:t>Comparability</a:t>
            </a:r>
            <a:endParaRPr lang="ca-ES" dirty="0"/>
          </a:p>
        </p:txBody>
      </p:sp>
    </p:spTree>
    <p:extLst>
      <p:ext uri="{BB962C8B-B14F-4D97-AF65-F5344CB8AC3E}">
        <p14:creationId xmlns:p14="http://schemas.microsoft.com/office/powerpoint/2010/main" val="3181138395"/>
      </p:ext>
    </p:extLst>
  </p:cSld>
  <p:clrMapOvr>
    <a:masterClrMapping/>
  </p:clrMapOvr>
  <p:transition>
    <p:sndAc>
      <p:stSnd>
        <p:snd r:embed="rId2" name="type.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704850"/>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99" y="1754364"/>
            <a:ext cx="7365377" cy="4363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79512" y="1371318"/>
            <a:ext cx="8496944" cy="584775"/>
          </a:xfrm>
          <a:prstGeom prst="rect">
            <a:avLst/>
          </a:prstGeom>
        </p:spPr>
        <p:txBody>
          <a:bodyPr wrap="square">
            <a:spAutoFit/>
          </a:bodyPr>
          <a:lstStyle/>
          <a:p>
            <a:r>
              <a:rPr lang="en-US" sz="1600" dirty="0" smtClean="0"/>
              <a:t>Comparison </a:t>
            </a:r>
            <a:r>
              <a:rPr lang="en-US" sz="1600" dirty="0"/>
              <a:t>of oligosaccharide profiles between RMP (up) and CT-P13 (down) analyzed by normal </a:t>
            </a:r>
            <a:r>
              <a:rPr lang="en-US" sz="1600" dirty="0" smtClean="0"/>
              <a:t>phase </a:t>
            </a:r>
            <a:r>
              <a:rPr lang="es-ES" sz="1600" dirty="0" err="1" smtClean="0"/>
              <a:t>chromatography</a:t>
            </a:r>
            <a:r>
              <a:rPr lang="es-ES" sz="1600" dirty="0"/>
              <a:t>.</a:t>
            </a:r>
          </a:p>
        </p:txBody>
      </p:sp>
      <p:sp>
        <p:nvSpPr>
          <p:cNvPr id="7" name="6 CuadroTexto"/>
          <p:cNvSpPr txBox="1"/>
          <p:nvPr/>
        </p:nvSpPr>
        <p:spPr>
          <a:xfrm>
            <a:off x="2699792" y="993904"/>
            <a:ext cx="4446795" cy="369332"/>
          </a:xfrm>
          <a:prstGeom prst="rect">
            <a:avLst/>
          </a:prstGeom>
          <a:noFill/>
        </p:spPr>
        <p:txBody>
          <a:bodyPr wrap="none" rtlCol="0">
            <a:spAutoFit/>
          </a:bodyPr>
          <a:lstStyle/>
          <a:p>
            <a:r>
              <a:rPr lang="en-US" b="1" dirty="0" smtClean="0"/>
              <a:t>1º structure -  Glycan profile by NP HPLC-FLD</a:t>
            </a:r>
            <a:endParaRPr lang="en-US" b="1" dirty="0"/>
          </a:p>
        </p:txBody>
      </p:sp>
      <p:sp>
        <p:nvSpPr>
          <p:cNvPr id="10" name="9 Rectángulo"/>
          <p:cNvSpPr/>
          <p:nvPr/>
        </p:nvSpPr>
        <p:spPr>
          <a:xfrm>
            <a:off x="0" y="6058625"/>
            <a:ext cx="8856984" cy="261610"/>
          </a:xfrm>
          <a:prstGeom prst="rect">
            <a:avLst/>
          </a:prstGeom>
        </p:spPr>
        <p:txBody>
          <a:bodyPr wrap="square">
            <a:spAutoFit/>
          </a:bodyPr>
          <a:lstStyle/>
          <a:p>
            <a:pPr>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sp>
        <p:nvSpPr>
          <p:cNvPr id="5" name="4 Marcador de número de diapositiva"/>
          <p:cNvSpPr>
            <a:spLocks noGrp="1"/>
          </p:cNvSpPr>
          <p:nvPr>
            <p:ph type="sldNum" sz="quarter" idx="12"/>
          </p:nvPr>
        </p:nvSpPr>
        <p:spPr>
          <a:xfrm>
            <a:off x="6722876" y="6492875"/>
            <a:ext cx="2133600" cy="365125"/>
          </a:xfrm>
        </p:spPr>
        <p:txBody>
          <a:bodyPr/>
          <a:lstStyle/>
          <a:p>
            <a:fld id="{3E592CAC-EBF2-49AD-B5E7-5C5F03A0C9B8}" type="slidenum">
              <a:rPr lang="es-ES" smtClean="0"/>
              <a:pPr/>
              <a:t>31</a:t>
            </a:fld>
            <a:endParaRPr lang="es-ES"/>
          </a:p>
        </p:txBody>
      </p:sp>
      <p:sp>
        <p:nvSpPr>
          <p:cNvPr id="11" name="3 Marcador de pie de página"/>
          <p:cNvSpPr>
            <a:spLocks noGrp="1"/>
          </p:cNvSpPr>
          <p:nvPr>
            <p:ph type="ftr" sz="quarter" idx="11"/>
          </p:nvPr>
        </p:nvSpPr>
        <p:spPr>
          <a:xfrm>
            <a:off x="1211269" y="629761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2" name="11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477507"/>
            <a:ext cx="774065" cy="254635"/>
          </a:xfrm>
          <a:prstGeom prst="rect">
            <a:avLst/>
          </a:prstGeom>
          <a:noFill/>
          <a:ln>
            <a:noFill/>
          </a:ln>
        </p:spPr>
      </p:pic>
      <p:sp>
        <p:nvSpPr>
          <p:cNvPr id="13" name="1 Título"/>
          <p:cNvSpPr txBox="1">
            <a:spLocks/>
          </p:cNvSpPr>
          <p:nvPr/>
        </p:nvSpPr>
        <p:spPr>
          <a:xfrm>
            <a:off x="457200" y="-16351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ca-ES" dirty="0" err="1" smtClean="0"/>
              <a:t>Characterization</a:t>
            </a:r>
            <a:r>
              <a:rPr lang="ca-ES" dirty="0" smtClean="0"/>
              <a:t> </a:t>
            </a:r>
            <a:r>
              <a:rPr lang="ca-ES" dirty="0" err="1" smtClean="0"/>
              <a:t>and</a:t>
            </a:r>
            <a:r>
              <a:rPr lang="ca-ES" dirty="0" smtClean="0"/>
              <a:t> </a:t>
            </a:r>
            <a:r>
              <a:rPr lang="ca-ES" dirty="0" err="1" smtClean="0"/>
              <a:t>Comparability</a:t>
            </a:r>
            <a:endParaRPr lang="ca-ES" dirty="0"/>
          </a:p>
        </p:txBody>
      </p:sp>
    </p:spTree>
    <p:extLst>
      <p:ext uri="{BB962C8B-B14F-4D97-AF65-F5344CB8AC3E}">
        <p14:creationId xmlns:p14="http://schemas.microsoft.com/office/powerpoint/2010/main" val="4106985521"/>
      </p:ext>
    </p:extLst>
  </p:cSld>
  <p:clrMapOvr>
    <a:masterClrMapping/>
  </p:clrMapOvr>
  <p:transition>
    <p:sndAc>
      <p:stSnd>
        <p:snd r:embed="rId2" name="type.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723900"/>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1381998"/>
            <a:ext cx="7037749" cy="4783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418120" y="1043444"/>
            <a:ext cx="4572000" cy="338554"/>
          </a:xfrm>
          <a:prstGeom prst="rect">
            <a:avLst/>
          </a:prstGeom>
        </p:spPr>
        <p:txBody>
          <a:bodyPr>
            <a:spAutoFit/>
          </a:bodyPr>
          <a:lstStyle/>
          <a:p>
            <a:r>
              <a:rPr lang="en-US" sz="1600" dirty="0" smtClean="0"/>
              <a:t>(</a:t>
            </a:r>
            <a:r>
              <a:rPr lang="en-US" sz="1600" dirty="0"/>
              <a:t>A) Far-UV CD; (B) Near-UV CD; (C) FT-IR; (D) DSC.</a:t>
            </a:r>
            <a:endParaRPr lang="es-ES" sz="1600" dirty="0"/>
          </a:p>
        </p:txBody>
      </p:sp>
      <p:sp>
        <p:nvSpPr>
          <p:cNvPr id="6" name="5 Rectángulo"/>
          <p:cNvSpPr/>
          <p:nvPr/>
        </p:nvSpPr>
        <p:spPr>
          <a:xfrm>
            <a:off x="177800" y="1043444"/>
            <a:ext cx="4216400" cy="369332"/>
          </a:xfrm>
          <a:prstGeom prst="rect">
            <a:avLst/>
          </a:prstGeom>
        </p:spPr>
        <p:txBody>
          <a:bodyPr wrap="square">
            <a:spAutoFit/>
          </a:bodyPr>
          <a:lstStyle/>
          <a:p>
            <a:r>
              <a:rPr lang="en-US" b="1" dirty="0">
                <a:solidFill>
                  <a:prstClr val="black"/>
                </a:solidFill>
              </a:rPr>
              <a:t>Higher order structure analysis</a:t>
            </a:r>
            <a:endParaRPr lang="es-ES" b="1" dirty="0"/>
          </a:p>
        </p:txBody>
      </p:sp>
      <p:sp>
        <p:nvSpPr>
          <p:cNvPr id="9" name="8 Rectángulo"/>
          <p:cNvSpPr/>
          <p:nvPr/>
        </p:nvSpPr>
        <p:spPr>
          <a:xfrm>
            <a:off x="133136" y="6165304"/>
            <a:ext cx="8856984" cy="261610"/>
          </a:xfrm>
          <a:prstGeom prst="rect">
            <a:avLst/>
          </a:prstGeom>
        </p:spPr>
        <p:txBody>
          <a:bodyPr wrap="square">
            <a:spAutoFit/>
          </a:bodyPr>
          <a:lstStyle/>
          <a:p>
            <a:pPr>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sp>
        <p:nvSpPr>
          <p:cNvPr id="7" name="6 Marcador de número de diapositiva"/>
          <p:cNvSpPr>
            <a:spLocks noGrp="1"/>
          </p:cNvSpPr>
          <p:nvPr>
            <p:ph type="sldNum" sz="quarter" idx="12"/>
          </p:nvPr>
        </p:nvSpPr>
        <p:spPr>
          <a:xfrm>
            <a:off x="6704120" y="6473081"/>
            <a:ext cx="2133600" cy="365125"/>
          </a:xfrm>
        </p:spPr>
        <p:txBody>
          <a:bodyPr/>
          <a:lstStyle/>
          <a:p>
            <a:fld id="{3E592CAC-EBF2-49AD-B5E7-5C5F03A0C9B8}" type="slidenum">
              <a:rPr lang="es-ES" smtClean="0"/>
              <a:pPr/>
              <a:t>32</a:t>
            </a:fld>
            <a:endParaRPr lang="es-ES" dirty="0"/>
          </a:p>
        </p:txBody>
      </p:sp>
      <p:sp>
        <p:nvSpPr>
          <p:cNvPr id="10" name="3 Marcador de pie de página"/>
          <p:cNvSpPr>
            <a:spLocks noGrp="1"/>
          </p:cNvSpPr>
          <p:nvPr>
            <p:ph type="ftr" sz="quarter" idx="11"/>
          </p:nvPr>
        </p:nvSpPr>
        <p:spPr>
          <a:xfrm>
            <a:off x="1211269" y="625951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1" name="10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439407"/>
            <a:ext cx="774065" cy="254635"/>
          </a:xfrm>
          <a:prstGeom prst="rect">
            <a:avLst/>
          </a:prstGeom>
          <a:noFill/>
          <a:ln>
            <a:noFill/>
          </a:ln>
        </p:spPr>
      </p:pic>
      <p:sp>
        <p:nvSpPr>
          <p:cNvPr id="12" name="1 Título"/>
          <p:cNvSpPr txBox="1">
            <a:spLocks/>
          </p:cNvSpPr>
          <p:nvPr/>
        </p:nvSpPr>
        <p:spPr>
          <a:xfrm>
            <a:off x="457200" y="-14446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ca-ES" dirty="0" err="1" smtClean="0"/>
              <a:t>Characterization</a:t>
            </a:r>
            <a:r>
              <a:rPr lang="ca-ES" dirty="0" smtClean="0"/>
              <a:t> </a:t>
            </a:r>
            <a:r>
              <a:rPr lang="ca-ES" dirty="0" err="1" smtClean="0"/>
              <a:t>and</a:t>
            </a:r>
            <a:r>
              <a:rPr lang="ca-ES" dirty="0" smtClean="0"/>
              <a:t> </a:t>
            </a:r>
            <a:r>
              <a:rPr lang="ca-ES" dirty="0" err="1" smtClean="0"/>
              <a:t>Comparability</a:t>
            </a:r>
            <a:endParaRPr lang="ca-ES" dirty="0"/>
          </a:p>
        </p:txBody>
      </p:sp>
    </p:spTree>
    <p:extLst>
      <p:ext uri="{BB962C8B-B14F-4D97-AF65-F5344CB8AC3E}">
        <p14:creationId xmlns:p14="http://schemas.microsoft.com/office/powerpoint/2010/main" val="579143591"/>
      </p:ext>
    </p:extLst>
  </p:cSld>
  <p:clrMapOvr>
    <a:masterClrMapping/>
  </p:clrMapOvr>
  <p:transition>
    <p:sndAc>
      <p:stSnd>
        <p:snd r:embed="rId2" name="type.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762000"/>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3668" y="1990864"/>
            <a:ext cx="5904656" cy="4102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87988" y="1531531"/>
            <a:ext cx="8496944" cy="338554"/>
          </a:xfrm>
          <a:prstGeom prst="rect">
            <a:avLst/>
          </a:prstGeom>
        </p:spPr>
        <p:txBody>
          <a:bodyPr wrap="square">
            <a:spAutoFit/>
          </a:bodyPr>
          <a:lstStyle/>
          <a:p>
            <a:pPr algn="ctr"/>
            <a:r>
              <a:rPr lang="en-US" sz="1600" dirty="0" smtClean="0"/>
              <a:t>IEF </a:t>
            </a:r>
            <a:r>
              <a:rPr lang="en-US" sz="1600" dirty="0"/>
              <a:t>results for </a:t>
            </a:r>
            <a:r>
              <a:rPr lang="en-US" sz="1600" dirty="0" smtClean="0"/>
              <a:t>CT-P13 (</a:t>
            </a:r>
            <a:r>
              <a:rPr lang="en-US" sz="1600" dirty="0" err="1" smtClean="0"/>
              <a:t>biosimilar</a:t>
            </a:r>
            <a:r>
              <a:rPr lang="en-US" sz="1600" dirty="0" smtClean="0"/>
              <a:t>) </a:t>
            </a:r>
            <a:r>
              <a:rPr lang="en-US" sz="1600" dirty="0"/>
              <a:t>and RMP treated with and without </a:t>
            </a:r>
            <a:r>
              <a:rPr lang="en-US" sz="1600" dirty="0" err="1" smtClean="0"/>
              <a:t>Carboxypeptidase</a:t>
            </a:r>
            <a:r>
              <a:rPr lang="en-US" sz="1600" dirty="0" smtClean="0"/>
              <a:t> B.</a:t>
            </a:r>
            <a:endParaRPr lang="es-ES" sz="1600" dirty="0"/>
          </a:p>
        </p:txBody>
      </p:sp>
      <p:sp>
        <p:nvSpPr>
          <p:cNvPr id="7" name="6 CuadroTexto"/>
          <p:cNvSpPr txBox="1"/>
          <p:nvPr/>
        </p:nvSpPr>
        <p:spPr>
          <a:xfrm>
            <a:off x="2843808" y="1052736"/>
            <a:ext cx="3263266" cy="369332"/>
          </a:xfrm>
          <a:prstGeom prst="rect">
            <a:avLst/>
          </a:prstGeom>
          <a:noFill/>
        </p:spPr>
        <p:txBody>
          <a:bodyPr wrap="none" rtlCol="0">
            <a:spAutoFit/>
          </a:bodyPr>
          <a:lstStyle/>
          <a:p>
            <a:r>
              <a:rPr lang="en-US" b="1" dirty="0" smtClean="0"/>
              <a:t>Charge Isoform profile by gel IEF</a:t>
            </a:r>
            <a:endParaRPr lang="en-US" b="1" dirty="0"/>
          </a:p>
        </p:txBody>
      </p:sp>
      <p:sp>
        <p:nvSpPr>
          <p:cNvPr id="10" name="9 Rectángulo"/>
          <p:cNvSpPr/>
          <p:nvPr/>
        </p:nvSpPr>
        <p:spPr>
          <a:xfrm>
            <a:off x="107504" y="6237312"/>
            <a:ext cx="8856984" cy="261610"/>
          </a:xfrm>
          <a:prstGeom prst="rect">
            <a:avLst/>
          </a:prstGeom>
        </p:spPr>
        <p:txBody>
          <a:bodyPr wrap="square">
            <a:spAutoFit/>
          </a:bodyPr>
          <a:lstStyle/>
          <a:p>
            <a:pPr>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sp>
        <p:nvSpPr>
          <p:cNvPr id="6" name="5 Marcador de número de diapositiva"/>
          <p:cNvSpPr>
            <a:spLocks noGrp="1"/>
          </p:cNvSpPr>
          <p:nvPr>
            <p:ph type="sldNum" sz="quarter" idx="12"/>
          </p:nvPr>
        </p:nvSpPr>
        <p:spPr>
          <a:xfrm>
            <a:off x="6830888" y="6492875"/>
            <a:ext cx="2133600" cy="365125"/>
          </a:xfrm>
        </p:spPr>
        <p:txBody>
          <a:bodyPr/>
          <a:lstStyle/>
          <a:p>
            <a:fld id="{3E592CAC-EBF2-49AD-B5E7-5C5F03A0C9B8}" type="slidenum">
              <a:rPr lang="es-ES" smtClean="0"/>
              <a:pPr/>
              <a:t>33</a:t>
            </a:fld>
            <a:endParaRPr lang="es-ES" dirty="0"/>
          </a:p>
        </p:txBody>
      </p:sp>
      <p:sp>
        <p:nvSpPr>
          <p:cNvPr id="8" name="7 Rectángulo"/>
          <p:cNvSpPr/>
          <p:nvPr/>
        </p:nvSpPr>
        <p:spPr>
          <a:xfrm>
            <a:off x="4535996" y="3573016"/>
            <a:ext cx="2052228" cy="288032"/>
          </a:xfrm>
          <a:prstGeom prst="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3 Marcador de pie de página"/>
          <p:cNvSpPr>
            <a:spLocks noGrp="1"/>
          </p:cNvSpPr>
          <p:nvPr>
            <p:ph type="ftr" sz="quarter" idx="11"/>
          </p:nvPr>
        </p:nvSpPr>
        <p:spPr>
          <a:xfrm>
            <a:off x="1211269" y="63166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4" name="13 Imagen"/>
          <p:cNvPicPr/>
          <p:nvPr/>
        </p:nvPicPr>
        <p:blipFill>
          <a:blip r:embed="rId4">
            <a:extLst>
              <a:ext uri="{28A0092B-C50C-407E-A947-70E740481C1C}">
                <a14:useLocalDpi xmlns:a14="http://schemas.microsoft.com/office/drawing/2010/main" val="0"/>
              </a:ext>
            </a:extLst>
          </a:blip>
          <a:srcRect/>
          <a:stretch>
            <a:fillRect/>
          </a:stretch>
        </p:blipFill>
        <p:spPr bwMode="auto">
          <a:xfrm>
            <a:off x="515592" y="6496557"/>
            <a:ext cx="774065" cy="254635"/>
          </a:xfrm>
          <a:prstGeom prst="rect">
            <a:avLst/>
          </a:prstGeom>
          <a:noFill/>
          <a:ln>
            <a:noFill/>
          </a:ln>
        </p:spPr>
      </p:pic>
      <p:sp>
        <p:nvSpPr>
          <p:cNvPr id="15" name="1 Título"/>
          <p:cNvSpPr txBox="1">
            <a:spLocks/>
          </p:cNvSpPr>
          <p:nvPr/>
        </p:nvSpPr>
        <p:spPr>
          <a:xfrm>
            <a:off x="457200" y="-14446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ca-ES" dirty="0" err="1" smtClean="0"/>
              <a:t>Characterization</a:t>
            </a:r>
            <a:r>
              <a:rPr lang="ca-ES" dirty="0" smtClean="0"/>
              <a:t> </a:t>
            </a:r>
            <a:r>
              <a:rPr lang="ca-ES" dirty="0" err="1" smtClean="0"/>
              <a:t>and</a:t>
            </a:r>
            <a:r>
              <a:rPr lang="ca-ES" dirty="0" smtClean="0"/>
              <a:t> </a:t>
            </a:r>
            <a:r>
              <a:rPr lang="ca-ES" dirty="0" err="1" smtClean="0"/>
              <a:t>Comparability</a:t>
            </a:r>
            <a:endParaRPr lang="ca-ES" dirty="0"/>
          </a:p>
        </p:txBody>
      </p:sp>
    </p:spTree>
    <p:extLst>
      <p:ext uri="{BB962C8B-B14F-4D97-AF65-F5344CB8AC3E}">
        <p14:creationId xmlns:p14="http://schemas.microsoft.com/office/powerpoint/2010/main" val="3384308775"/>
      </p:ext>
    </p:extLst>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695570"/>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0" y="1052736"/>
            <a:ext cx="3307509" cy="369332"/>
          </a:xfrm>
          <a:prstGeom prst="rect">
            <a:avLst/>
          </a:prstGeom>
          <a:noFill/>
        </p:spPr>
        <p:txBody>
          <a:bodyPr wrap="none" rtlCol="0">
            <a:spAutoFit/>
          </a:bodyPr>
          <a:lstStyle/>
          <a:p>
            <a:r>
              <a:rPr lang="en-US" b="1" dirty="0" smtClean="0"/>
              <a:t>Identification of Charge Isoforms</a:t>
            </a:r>
            <a:endParaRPr lang="en-US" b="1" dirty="0"/>
          </a:p>
        </p:txBody>
      </p:sp>
      <p:sp>
        <p:nvSpPr>
          <p:cNvPr id="9" name="8 Rectángulo"/>
          <p:cNvSpPr/>
          <p:nvPr/>
        </p:nvSpPr>
        <p:spPr>
          <a:xfrm>
            <a:off x="0" y="6165304"/>
            <a:ext cx="8928992" cy="346249"/>
          </a:xfrm>
          <a:prstGeom prst="rect">
            <a:avLst/>
          </a:prstGeom>
        </p:spPr>
        <p:txBody>
          <a:bodyPr wrap="square">
            <a:spAutoFit/>
          </a:bodyPr>
          <a:lstStyle/>
          <a:p>
            <a:pPr>
              <a:lnSpc>
                <a:spcPct val="150000"/>
              </a:lnSpc>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622178" y="4575684"/>
            <a:ext cx="3209219" cy="151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1" y="4567080"/>
            <a:ext cx="3919626" cy="1598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arcador de número de diapositiva"/>
          <p:cNvSpPr>
            <a:spLocks noGrp="1"/>
          </p:cNvSpPr>
          <p:nvPr>
            <p:ph type="sldNum" sz="quarter" idx="12"/>
          </p:nvPr>
        </p:nvSpPr>
        <p:spPr>
          <a:xfrm>
            <a:off x="6795392" y="6492875"/>
            <a:ext cx="2133600" cy="365125"/>
          </a:xfrm>
        </p:spPr>
        <p:txBody>
          <a:bodyPr/>
          <a:lstStyle/>
          <a:p>
            <a:fld id="{3E592CAC-EBF2-49AD-B5E7-5C5F03A0C9B8}" type="slidenum">
              <a:rPr lang="es-ES" smtClean="0"/>
              <a:pPr/>
              <a:t>34</a:t>
            </a:fld>
            <a:endParaRPr lang="es-ES" dirty="0"/>
          </a:p>
        </p:txBody>
      </p:sp>
      <p:grpSp>
        <p:nvGrpSpPr>
          <p:cNvPr id="13" name="12 Grupo"/>
          <p:cNvGrpSpPr/>
          <p:nvPr/>
        </p:nvGrpSpPr>
        <p:grpSpPr>
          <a:xfrm>
            <a:off x="2401474" y="1638295"/>
            <a:ext cx="4636029" cy="2276480"/>
            <a:chOff x="4686300" y="2743200"/>
            <a:chExt cx="4636029" cy="2276480"/>
          </a:xfrm>
        </p:grpSpPr>
        <p:pic>
          <p:nvPicPr>
            <p:cNvPr id="14"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233" t="1" b="75554"/>
            <a:stretch/>
          </p:blipFill>
          <p:spPr bwMode="auto">
            <a:xfrm>
              <a:off x="4719489" y="3914775"/>
              <a:ext cx="4602840" cy="1104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773" t="23962" b="50119"/>
            <a:stretch/>
          </p:blipFill>
          <p:spPr bwMode="auto">
            <a:xfrm>
              <a:off x="4686300" y="2743200"/>
              <a:ext cx="4624498"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6 CuadroTexto"/>
          <p:cNvSpPr txBox="1"/>
          <p:nvPr/>
        </p:nvSpPr>
        <p:spPr>
          <a:xfrm>
            <a:off x="885744" y="2532871"/>
            <a:ext cx="1077411" cy="276999"/>
          </a:xfrm>
          <a:prstGeom prst="rect">
            <a:avLst/>
          </a:prstGeom>
          <a:noFill/>
        </p:spPr>
        <p:txBody>
          <a:bodyPr wrap="none" rtlCol="0">
            <a:spAutoFit/>
          </a:bodyPr>
          <a:lstStyle/>
          <a:p>
            <a:r>
              <a:rPr lang="es-ES" sz="1200" dirty="0" smtClean="0"/>
              <a:t>WCX IEX-HPLC</a:t>
            </a:r>
            <a:endParaRPr lang="en-US" sz="1200" dirty="0"/>
          </a:p>
        </p:txBody>
      </p:sp>
      <p:sp>
        <p:nvSpPr>
          <p:cNvPr id="19" name="18 CuadroTexto"/>
          <p:cNvSpPr txBox="1"/>
          <p:nvPr/>
        </p:nvSpPr>
        <p:spPr>
          <a:xfrm>
            <a:off x="7380312" y="2204864"/>
            <a:ext cx="1728191" cy="854080"/>
          </a:xfrm>
          <a:prstGeom prst="rect">
            <a:avLst/>
          </a:prstGeom>
          <a:noFill/>
        </p:spPr>
        <p:txBody>
          <a:bodyPr wrap="square" rtlCol="0">
            <a:spAutoFit/>
          </a:bodyPr>
          <a:lstStyle/>
          <a:p>
            <a:pPr>
              <a:lnSpc>
                <a:spcPct val="150000"/>
              </a:lnSpc>
            </a:pPr>
            <a:r>
              <a:rPr lang="es-ES" sz="1100" dirty="0" err="1" smtClean="0"/>
              <a:t>Collect</a:t>
            </a:r>
            <a:r>
              <a:rPr lang="es-ES" sz="1100" dirty="0" smtClean="0"/>
              <a:t> </a:t>
            </a:r>
            <a:r>
              <a:rPr lang="es-ES" sz="1100" dirty="0" err="1" smtClean="0"/>
              <a:t>peak</a:t>
            </a:r>
            <a:r>
              <a:rPr lang="es-ES" sz="1100" dirty="0" smtClean="0"/>
              <a:t> </a:t>
            </a:r>
            <a:r>
              <a:rPr lang="es-ES" sz="1100" dirty="0" err="1" smtClean="0"/>
              <a:t>fractions</a:t>
            </a:r>
            <a:r>
              <a:rPr lang="es-ES" sz="1100" dirty="0" smtClean="0"/>
              <a:t> and re-</a:t>
            </a:r>
            <a:r>
              <a:rPr lang="es-ES" sz="1100" dirty="0" err="1" smtClean="0"/>
              <a:t>inject</a:t>
            </a:r>
            <a:r>
              <a:rPr lang="es-ES" sz="1100" dirty="0" smtClean="0"/>
              <a:t> </a:t>
            </a:r>
            <a:r>
              <a:rPr lang="es-ES" sz="1100" dirty="0" err="1" smtClean="0"/>
              <a:t>seperately</a:t>
            </a:r>
            <a:r>
              <a:rPr lang="es-ES" sz="1100" dirty="0" smtClean="0"/>
              <a:t>. </a:t>
            </a:r>
            <a:r>
              <a:rPr lang="es-ES" sz="1100" dirty="0" err="1" smtClean="0"/>
              <a:t>Overlay</a:t>
            </a:r>
            <a:r>
              <a:rPr lang="es-ES" sz="1100" dirty="0" smtClean="0"/>
              <a:t> </a:t>
            </a:r>
            <a:r>
              <a:rPr lang="es-ES" sz="1100" dirty="0" err="1" smtClean="0"/>
              <a:t>shown</a:t>
            </a:r>
            <a:endParaRPr lang="en-US" sz="1100" dirty="0"/>
          </a:p>
        </p:txBody>
      </p:sp>
      <p:sp>
        <p:nvSpPr>
          <p:cNvPr id="12" name="11 Flecha curvada hacia la izquierda"/>
          <p:cNvSpPr/>
          <p:nvPr/>
        </p:nvSpPr>
        <p:spPr>
          <a:xfrm>
            <a:off x="6891854" y="2132856"/>
            <a:ext cx="488459" cy="1073174"/>
          </a:xfrm>
          <a:prstGeom prst="curvedLeftArrow">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15 Abrir llave"/>
          <p:cNvSpPr/>
          <p:nvPr/>
        </p:nvSpPr>
        <p:spPr>
          <a:xfrm>
            <a:off x="1959207" y="2048659"/>
            <a:ext cx="376597" cy="1245421"/>
          </a:xfrm>
          <a:prstGeom prst="leftBrace">
            <a:avLst>
              <a:gd name="adj1" fmla="val 22764"/>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21 CuadroTexto"/>
          <p:cNvSpPr txBox="1"/>
          <p:nvPr/>
        </p:nvSpPr>
        <p:spPr>
          <a:xfrm>
            <a:off x="1407373" y="4165076"/>
            <a:ext cx="1728191" cy="320024"/>
          </a:xfrm>
          <a:prstGeom prst="rect">
            <a:avLst/>
          </a:prstGeom>
          <a:noFill/>
        </p:spPr>
        <p:txBody>
          <a:bodyPr wrap="square" rtlCol="0">
            <a:spAutoFit/>
          </a:bodyPr>
          <a:lstStyle/>
          <a:p>
            <a:pPr>
              <a:lnSpc>
                <a:spcPct val="150000"/>
              </a:lnSpc>
            </a:pPr>
            <a:r>
              <a:rPr lang="es-ES" sz="1100" b="1" dirty="0" smtClean="0"/>
              <a:t>IEF of </a:t>
            </a:r>
            <a:r>
              <a:rPr lang="es-ES" sz="1100" b="1" dirty="0" err="1" smtClean="0"/>
              <a:t>each</a:t>
            </a:r>
            <a:r>
              <a:rPr lang="es-ES" sz="1100" b="1" dirty="0" smtClean="0"/>
              <a:t> </a:t>
            </a:r>
            <a:r>
              <a:rPr lang="es-ES" sz="1100" b="1" dirty="0" err="1" smtClean="0"/>
              <a:t>fraction</a:t>
            </a:r>
            <a:endParaRPr lang="en-US" sz="1100" b="1" dirty="0"/>
          </a:p>
        </p:txBody>
      </p:sp>
      <p:sp>
        <p:nvSpPr>
          <p:cNvPr id="23" name="22 CuadroTexto"/>
          <p:cNvSpPr txBox="1"/>
          <p:nvPr/>
        </p:nvSpPr>
        <p:spPr>
          <a:xfrm>
            <a:off x="5307679" y="4220831"/>
            <a:ext cx="3168350" cy="346249"/>
          </a:xfrm>
          <a:prstGeom prst="rect">
            <a:avLst/>
          </a:prstGeom>
          <a:noFill/>
        </p:spPr>
        <p:txBody>
          <a:bodyPr wrap="square" rtlCol="0">
            <a:spAutoFit/>
          </a:bodyPr>
          <a:lstStyle/>
          <a:p>
            <a:pPr>
              <a:lnSpc>
                <a:spcPct val="150000"/>
              </a:lnSpc>
            </a:pPr>
            <a:r>
              <a:rPr lang="es-ES" sz="1100" b="1" dirty="0" err="1" smtClean="0"/>
              <a:t>Pepmap</a:t>
            </a:r>
            <a:r>
              <a:rPr lang="es-ES" sz="1100" b="1" dirty="0" smtClean="0"/>
              <a:t> ID and </a:t>
            </a:r>
            <a:r>
              <a:rPr lang="es-ES" sz="1100" b="1" dirty="0" err="1" smtClean="0"/>
              <a:t>glycan</a:t>
            </a:r>
            <a:r>
              <a:rPr lang="es-ES" sz="1100" b="1" dirty="0" smtClean="0"/>
              <a:t> </a:t>
            </a:r>
            <a:r>
              <a:rPr lang="es-ES" sz="1100" b="1" dirty="0" err="1" smtClean="0"/>
              <a:t>analsyis</a:t>
            </a:r>
            <a:r>
              <a:rPr lang="es-ES" sz="1100" b="1" dirty="0" smtClean="0"/>
              <a:t> of </a:t>
            </a:r>
            <a:r>
              <a:rPr lang="es-ES" sz="1100" b="1" dirty="0" err="1" smtClean="0"/>
              <a:t>each</a:t>
            </a:r>
            <a:r>
              <a:rPr lang="es-ES" sz="1100" b="1" dirty="0" smtClean="0"/>
              <a:t> </a:t>
            </a:r>
            <a:r>
              <a:rPr lang="es-ES" sz="1100" b="1" dirty="0" err="1" smtClean="0"/>
              <a:t>fraction</a:t>
            </a:r>
            <a:endParaRPr lang="en-US" sz="1100" b="1" dirty="0"/>
          </a:p>
        </p:txBody>
      </p:sp>
      <p:sp>
        <p:nvSpPr>
          <p:cNvPr id="20" name="3 Marcador de pie de página"/>
          <p:cNvSpPr>
            <a:spLocks noGrp="1"/>
          </p:cNvSpPr>
          <p:nvPr>
            <p:ph type="ftr" sz="quarter" idx="11"/>
          </p:nvPr>
        </p:nvSpPr>
        <p:spPr>
          <a:xfrm>
            <a:off x="1211269" y="6288089"/>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21" name="20 Imagen"/>
          <p:cNvPicPr/>
          <p:nvPr/>
        </p:nvPicPr>
        <p:blipFill>
          <a:blip r:embed="rId6">
            <a:extLst>
              <a:ext uri="{28A0092B-C50C-407E-A947-70E740481C1C}">
                <a14:useLocalDpi xmlns:a14="http://schemas.microsoft.com/office/drawing/2010/main" val="0"/>
              </a:ext>
            </a:extLst>
          </a:blip>
          <a:srcRect/>
          <a:stretch>
            <a:fillRect/>
          </a:stretch>
        </p:blipFill>
        <p:spPr bwMode="auto">
          <a:xfrm>
            <a:off x="515592" y="6467982"/>
            <a:ext cx="774065" cy="254635"/>
          </a:xfrm>
          <a:prstGeom prst="rect">
            <a:avLst/>
          </a:prstGeom>
          <a:noFill/>
          <a:ln>
            <a:noFill/>
          </a:ln>
        </p:spPr>
      </p:pic>
      <p:sp>
        <p:nvSpPr>
          <p:cNvPr id="24" name="1 Título"/>
          <p:cNvSpPr txBox="1">
            <a:spLocks/>
          </p:cNvSpPr>
          <p:nvPr/>
        </p:nvSpPr>
        <p:spPr>
          <a:xfrm>
            <a:off x="457200" y="-144462"/>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ca-ES" dirty="0" err="1" smtClean="0"/>
              <a:t>Characterization</a:t>
            </a:r>
            <a:r>
              <a:rPr lang="ca-ES" dirty="0" smtClean="0"/>
              <a:t> </a:t>
            </a:r>
            <a:r>
              <a:rPr lang="ca-ES" dirty="0" err="1" smtClean="0"/>
              <a:t>and</a:t>
            </a:r>
            <a:r>
              <a:rPr lang="ca-ES" dirty="0" smtClean="0"/>
              <a:t> </a:t>
            </a:r>
            <a:r>
              <a:rPr lang="ca-ES" dirty="0" err="1" smtClean="0"/>
              <a:t>Comparability</a:t>
            </a:r>
            <a:endParaRPr lang="ca-ES" dirty="0"/>
          </a:p>
        </p:txBody>
      </p:sp>
    </p:spTree>
    <p:extLst>
      <p:ext uri="{BB962C8B-B14F-4D97-AF65-F5344CB8AC3E}">
        <p14:creationId xmlns:p14="http://schemas.microsoft.com/office/powerpoint/2010/main" val="972912676"/>
      </p:ext>
    </p:extLst>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87287" y="747936"/>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7 CuadroTexto"/>
          <p:cNvSpPr txBox="1"/>
          <p:nvPr/>
        </p:nvSpPr>
        <p:spPr>
          <a:xfrm>
            <a:off x="0" y="1052736"/>
            <a:ext cx="1633524" cy="369332"/>
          </a:xfrm>
          <a:prstGeom prst="rect">
            <a:avLst/>
          </a:prstGeom>
          <a:noFill/>
        </p:spPr>
        <p:txBody>
          <a:bodyPr wrap="none" rtlCol="0">
            <a:spAutoFit/>
          </a:bodyPr>
          <a:lstStyle/>
          <a:p>
            <a:r>
              <a:rPr lang="en-US" b="1" dirty="0" smtClean="0"/>
              <a:t>Comparability?</a:t>
            </a:r>
            <a:endParaRPr lang="en-US" b="1" dirty="0"/>
          </a:p>
        </p:txBody>
      </p:sp>
      <p:sp>
        <p:nvSpPr>
          <p:cNvPr id="9" name="8 Rectángulo"/>
          <p:cNvSpPr/>
          <p:nvPr/>
        </p:nvSpPr>
        <p:spPr>
          <a:xfrm>
            <a:off x="0" y="6165304"/>
            <a:ext cx="8928992" cy="320024"/>
          </a:xfrm>
          <a:prstGeom prst="rect">
            <a:avLst/>
          </a:prstGeom>
        </p:spPr>
        <p:txBody>
          <a:bodyPr wrap="square">
            <a:spAutoFit/>
          </a:bodyPr>
          <a:lstStyle/>
          <a:p>
            <a:pPr>
              <a:lnSpc>
                <a:spcPct val="150000"/>
              </a:lnSpc>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sp>
        <p:nvSpPr>
          <p:cNvPr id="6" name="5 Marcador de número de diapositiva"/>
          <p:cNvSpPr>
            <a:spLocks noGrp="1"/>
          </p:cNvSpPr>
          <p:nvPr>
            <p:ph type="sldNum" sz="quarter" idx="12"/>
          </p:nvPr>
        </p:nvSpPr>
        <p:spPr>
          <a:xfrm>
            <a:off x="6795392" y="6492875"/>
            <a:ext cx="2133600" cy="365125"/>
          </a:xfrm>
        </p:spPr>
        <p:txBody>
          <a:bodyPr/>
          <a:lstStyle/>
          <a:p>
            <a:fld id="{3E592CAC-EBF2-49AD-B5E7-5C5F03A0C9B8}" type="slidenum">
              <a:rPr lang="es-ES" smtClean="0"/>
              <a:pPr/>
              <a:t>35</a:t>
            </a:fld>
            <a:endParaRPr lang="es-ES" dirty="0"/>
          </a:p>
        </p:txBody>
      </p:sp>
      <p:pic>
        <p:nvPicPr>
          <p:cNvPr id="1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3" t="23962" b="50119"/>
          <a:stretch/>
        </p:blipFill>
        <p:spPr bwMode="auto">
          <a:xfrm>
            <a:off x="2401474" y="1638295"/>
            <a:ext cx="4624498" cy="117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885744" y="2532871"/>
            <a:ext cx="1077411" cy="276999"/>
          </a:xfrm>
          <a:prstGeom prst="rect">
            <a:avLst/>
          </a:prstGeom>
          <a:noFill/>
        </p:spPr>
        <p:txBody>
          <a:bodyPr wrap="none" rtlCol="0">
            <a:spAutoFit/>
          </a:bodyPr>
          <a:lstStyle/>
          <a:p>
            <a:r>
              <a:rPr lang="es-ES" sz="1200" dirty="0" smtClean="0"/>
              <a:t>WCX IEX-HPLC</a:t>
            </a:r>
            <a:endParaRPr lang="en-US" sz="1200" dirty="0"/>
          </a:p>
        </p:txBody>
      </p:sp>
      <p:sp>
        <p:nvSpPr>
          <p:cNvPr id="16" name="15 Abrir llave"/>
          <p:cNvSpPr/>
          <p:nvPr/>
        </p:nvSpPr>
        <p:spPr>
          <a:xfrm>
            <a:off x="1959207" y="2048659"/>
            <a:ext cx="376597" cy="1245421"/>
          </a:xfrm>
          <a:prstGeom prst="leftBrace">
            <a:avLst>
              <a:gd name="adj1" fmla="val 22764"/>
              <a:gd name="adj2" fmla="val 5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1" name="20 Grupo"/>
          <p:cNvGrpSpPr/>
          <p:nvPr/>
        </p:nvGrpSpPr>
        <p:grpSpPr>
          <a:xfrm>
            <a:off x="375991" y="4047706"/>
            <a:ext cx="3919626" cy="2081251"/>
            <a:chOff x="375991" y="4047706"/>
            <a:chExt cx="3919626" cy="2081251"/>
          </a:xfrm>
        </p:grpSpPr>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991" y="4530733"/>
              <a:ext cx="3919626" cy="1598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22 CuadroTexto"/>
            <p:cNvSpPr txBox="1"/>
            <p:nvPr/>
          </p:nvSpPr>
          <p:spPr>
            <a:xfrm>
              <a:off x="378980" y="4047706"/>
              <a:ext cx="3168350" cy="346249"/>
            </a:xfrm>
            <a:prstGeom prst="rect">
              <a:avLst/>
            </a:prstGeom>
            <a:noFill/>
          </p:spPr>
          <p:txBody>
            <a:bodyPr wrap="square" rtlCol="0">
              <a:spAutoFit/>
            </a:bodyPr>
            <a:lstStyle/>
            <a:p>
              <a:pPr>
                <a:lnSpc>
                  <a:spcPct val="150000"/>
                </a:lnSpc>
              </a:pPr>
              <a:r>
                <a:rPr lang="es-ES" sz="1100" b="1" dirty="0" err="1" smtClean="0"/>
                <a:t>Pepmap</a:t>
              </a:r>
              <a:r>
                <a:rPr lang="es-ES" sz="1100" b="1" dirty="0" smtClean="0"/>
                <a:t> ID and </a:t>
              </a:r>
              <a:r>
                <a:rPr lang="es-ES" sz="1100" b="1" dirty="0" err="1" smtClean="0"/>
                <a:t>glycan</a:t>
              </a:r>
              <a:r>
                <a:rPr lang="es-ES" sz="1100" b="1" dirty="0" smtClean="0"/>
                <a:t> </a:t>
              </a:r>
              <a:r>
                <a:rPr lang="es-ES" sz="1100" b="1" dirty="0" err="1" smtClean="0"/>
                <a:t>analsyis</a:t>
              </a:r>
              <a:r>
                <a:rPr lang="es-ES" sz="1100" b="1" dirty="0" smtClean="0"/>
                <a:t> of </a:t>
              </a:r>
              <a:r>
                <a:rPr lang="es-ES" sz="1100" b="1" dirty="0" err="1" smtClean="0"/>
                <a:t>each</a:t>
              </a:r>
              <a:r>
                <a:rPr lang="es-ES" sz="1100" b="1" dirty="0" smtClean="0"/>
                <a:t> </a:t>
              </a:r>
              <a:r>
                <a:rPr lang="es-ES" sz="1100" b="1" dirty="0" err="1" smtClean="0"/>
                <a:t>fraction</a:t>
              </a:r>
              <a:endParaRPr lang="en-US" sz="1100" b="1" dirty="0"/>
            </a:p>
          </p:txBody>
        </p:sp>
      </p:grpSp>
      <p:pic>
        <p:nvPicPr>
          <p:cNvPr id="20"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73" t="75502" b="672"/>
          <a:stretch/>
        </p:blipFill>
        <p:spPr bwMode="auto">
          <a:xfrm>
            <a:off x="2401474" y="2755589"/>
            <a:ext cx="4624498" cy="1076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Elipse"/>
          <p:cNvSpPr/>
          <p:nvPr/>
        </p:nvSpPr>
        <p:spPr>
          <a:xfrm>
            <a:off x="5868144" y="1422068"/>
            <a:ext cx="504056" cy="2743008"/>
          </a:xfrm>
          <a:prstGeom prst="ellipse">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CuadroTexto"/>
          <p:cNvSpPr txBox="1"/>
          <p:nvPr/>
        </p:nvSpPr>
        <p:spPr>
          <a:xfrm>
            <a:off x="7236296" y="2020198"/>
            <a:ext cx="906017" cy="307777"/>
          </a:xfrm>
          <a:prstGeom prst="rect">
            <a:avLst/>
          </a:prstGeom>
          <a:noFill/>
        </p:spPr>
        <p:txBody>
          <a:bodyPr wrap="none" rtlCol="0">
            <a:spAutoFit/>
          </a:bodyPr>
          <a:lstStyle/>
          <a:p>
            <a:r>
              <a:rPr lang="es-ES" sz="1400" dirty="0" smtClean="0"/>
              <a:t>Biosimilar</a:t>
            </a:r>
            <a:endParaRPr lang="en-US" sz="1400" dirty="0"/>
          </a:p>
        </p:txBody>
      </p:sp>
      <p:sp>
        <p:nvSpPr>
          <p:cNvPr id="11" name="10 CuadroTexto"/>
          <p:cNvSpPr txBox="1"/>
          <p:nvPr/>
        </p:nvSpPr>
        <p:spPr>
          <a:xfrm>
            <a:off x="7236296" y="3140968"/>
            <a:ext cx="529312" cy="307777"/>
          </a:xfrm>
          <a:prstGeom prst="rect">
            <a:avLst/>
          </a:prstGeom>
          <a:noFill/>
        </p:spPr>
        <p:txBody>
          <a:bodyPr wrap="none" rtlCol="0">
            <a:spAutoFit/>
          </a:bodyPr>
          <a:lstStyle/>
          <a:p>
            <a:r>
              <a:rPr lang="es-ES" sz="1400" dirty="0" smtClean="0"/>
              <a:t>RMP</a:t>
            </a:r>
            <a:endParaRPr lang="en-US" sz="1400" dirty="0"/>
          </a:p>
        </p:txBody>
      </p:sp>
      <p:sp>
        <p:nvSpPr>
          <p:cNvPr id="18" name="17 Rectángulo redondeado"/>
          <p:cNvSpPr/>
          <p:nvPr/>
        </p:nvSpPr>
        <p:spPr>
          <a:xfrm>
            <a:off x="375991" y="5805264"/>
            <a:ext cx="3547937" cy="323693"/>
          </a:xfrm>
          <a:prstGeom prst="roundRect">
            <a:avLst/>
          </a:prstGeom>
          <a:no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23 CuadroTexto"/>
          <p:cNvSpPr txBox="1"/>
          <p:nvPr/>
        </p:nvSpPr>
        <p:spPr>
          <a:xfrm>
            <a:off x="5677636" y="5177810"/>
            <a:ext cx="2411750" cy="369332"/>
          </a:xfrm>
          <a:prstGeom prst="rect">
            <a:avLst/>
          </a:prstGeom>
          <a:noFill/>
        </p:spPr>
        <p:txBody>
          <a:bodyPr wrap="none" rtlCol="0">
            <a:spAutoFit/>
          </a:bodyPr>
          <a:lstStyle/>
          <a:p>
            <a:r>
              <a:rPr lang="es-ES" dirty="0" err="1" smtClean="0"/>
              <a:t>Clinical</a:t>
            </a:r>
            <a:r>
              <a:rPr lang="es-ES" dirty="0" smtClean="0"/>
              <a:t> </a:t>
            </a:r>
            <a:r>
              <a:rPr lang="es-ES" dirty="0" err="1" smtClean="0"/>
              <a:t>or</a:t>
            </a:r>
            <a:r>
              <a:rPr lang="es-ES" dirty="0" smtClean="0"/>
              <a:t> safety </a:t>
            </a:r>
            <a:r>
              <a:rPr lang="es-ES" dirty="0" err="1" smtClean="0"/>
              <a:t>effect</a:t>
            </a:r>
            <a:r>
              <a:rPr lang="es-ES" dirty="0" smtClean="0"/>
              <a:t>?</a:t>
            </a:r>
            <a:endParaRPr lang="en-US" dirty="0"/>
          </a:p>
        </p:txBody>
      </p:sp>
      <p:sp>
        <p:nvSpPr>
          <p:cNvPr id="22" name="3 Marcador de pie de página"/>
          <p:cNvSpPr>
            <a:spLocks noGrp="1"/>
          </p:cNvSpPr>
          <p:nvPr>
            <p:ph type="ftr" sz="quarter" idx="11"/>
          </p:nvPr>
        </p:nvSpPr>
        <p:spPr>
          <a:xfrm>
            <a:off x="1211269" y="6278564"/>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25" name="24 Imagen"/>
          <p:cNvPicPr/>
          <p:nvPr/>
        </p:nvPicPr>
        <p:blipFill>
          <a:blip r:embed="rId5">
            <a:extLst>
              <a:ext uri="{28A0092B-C50C-407E-A947-70E740481C1C}">
                <a14:useLocalDpi xmlns:a14="http://schemas.microsoft.com/office/drawing/2010/main" val="0"/>
              </a:ext>
            </a:extLst>
          </a:blip>
          <a:srcRect/>
          <a:stretch>
            <a:fillRect/>
          </a:stretch>
        </p:blipFill>
        <p:spPr bwMode="auto">
          <a:xfrm>
            <a:off x="515592" y="6458457"/>
            <a:ext cx="774065" cy="254635"/>
          </a:xfrm>
          <a:prstGeom prst="rect">
            <a:avLst/>
          </a:prstGeom>
          <a:noFill/>
          <a:ln>
            <a:noFill/>
          </a:ln>
        </p:spPr>
      </p:pic>
    </p:spTree>
    <p:extLst>
      <p:ext uri="{BB962C8B-B14F-4D97-AF65-F5344CB8AC3E}">
        <p14:creationId xmlns:p14="http://schemas.microsoft.com/office/powerpoint/2010/main" val="68959731"/>
      </p:ext>
    </p:extLst>
  </p:cSld>
  <p:clrMapOvr>
    <a:masterClrMapping/>
  </p:clrMapOvr>
  <p:transition>
    <p:sndAc>
      <p:stSnd>
        <p:snd r:embed="rId2" name="type.wav"/>
      </p:stSnd>
    </p:sndAc>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1179866"/>
            <a:ext cx="8229600" cy="357166"/>
          </a:xfrm>
        </p:spPr>
        <p:txBody>
          <a:bodyPr>
            <a:normAutofit fontScale="90000"/>
          </a:bodyPr>
          <a:lstStyle/>
          <a:p>
            <a:r>
              <a:rPr lang="es-ES" dirty="0" err="1"/>
              <a:t>Characterisation</a:t>
            </a:r>
            <a:r>
              <a:rPr lang="es-ES" dirty="0"/>
              <a:t> of a Monoclonal </a:t>
            </a:r>
            <a:r>
              <a:rPr lang="es-ES" dirty="0" err="1"/>
              <a:t>Antibody</a:t>
            </a:r>
            <a:r>
              <a:rPr lang="es-ES" dirty="0"/>
              <a:t> - A Case </a:t>
            </a:r>
            <a:r>
              <a:rPr lang="es-ES" dirty="0" err="1"/>
              <a:t>Study</a:t>
            </a:r>
            <a:endParaRPr lang="es-ES" dirty="0"/>
          </a:p>
        </p:txBody>
      </p:sp>
      <p:sp>
        <p:nvSpPr>
          <p:cNvPr id="3" name="2 Rectángulo"/>
          <p:cNvSpPr/>
          <p:nvPr/>
        </p:nvSpPr>
        <p:spPr>
          <a:xfrm>
            <a:off x="0" y="2204864"/>
            <a:ext cx="3923928" cy="46531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56" y="2348880"/>
            <a:ext cx="8676456" cy="17940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222192" y="5814712"/>
            <a:ext cx="8856984" cy="261610"/>
          </a:xfrm>
          <a:prstGeom prst="rect">
            <a:avLst/>
          </a:prstGeom>
        </p:spPr>
        <p:txBody>
          <a:bodyPr wrap="square">
            <a:spAutoFit/>
          </a:bodyPr>
          <a:lstStyle/>
          <a:p>
            <a:pPr>
              <a:spcBef>
                <a:spcPts val="300"/>
              </a:spcBef>
              <a:spcAft>
                <a:spcPts val="300"/>
              </a:spcAft>
            </a:pPr>
            <a:r>
              <a:rPr lang="en-US" sz="1100" dirty="0">
                <a:solidFill>
                  <a:schemeClr val="tx1">
                    <a:lumMod val="50000"/>
                    <a:lumOff val="50000"/>
                  </a:schemeClr>
                </a:solidFill>
              </a:rPr>
              <a:t>Physicochemical characterization of </a:t>
            </a:r>
            <a:r>
              <a:rPr lang="en-US" sz="1100" dirty="0" err="1">
                <a:solidFill>
                  <a:schemeClr val="tx1">
                    <a:lumMod val="50000"/>
                    <a:lumOff val="50000"/>
                  </a:schemeClr>
                </a:solidFill>
              </a:rPr>
              <a:t>Remsima</a:t>
            </a:r>
            <a:r>
              <a:rPr lang="en-US" sz="1100" dirty="0" smtClean="0">
                <a:solidFill>
                  <a:schemeClr val="tx1">
                    <a:lumMod val="50000"/>
                    <a:lumOff val="50000"/>
                  </a:schemeClr>
                </a:solidFill>
              </a:rPr>
              <a:t>®. </a:t>
            </a:r>
            <a:r>
              <a:rPr lang="es-ES" sz="1100" dirty="0" err="1" smtClean="0">
                <a:solidFill>
                  <a:schemeClr val="tx1">
                    <a:lumMod val="50000"/>
                    <a:lumOff val="50000"/>
                  </a:schemeClr>
                </a:solidFill>
              </a:rPr>
              <a:t>Soon</a:t>
            </a:r>
            <a:r>
              <a:rPr lang="es-ES" sz="1100" dirty="0" smtClean="0">
                <a:solidFill>
                  <a:schemeClr val="tx1">
                    <a:lumMod val="50000"/>
                    <a:lumOff val="50000"/>
                  </a:schemeClr>
                </a:solidFill>
              </a:rPr>
              <a:t> </a:t>
            </a:r>
            <a:r>
              <a:rPr lang="es-ES" sz="1100" dirty="0" err="1">
                <a:solidFill>
                  <a:schemeClr val="tx1">
                    <a:lumMod val="50000"/>
                    <a:lumOff val="50000"/>
                  </a:schemeClr>
                </a:solidFill>
              </a:rPr>
              <a:t>Kwan</a:t>
            </a:r>
            <a:r>
              <a:rPr lang="es-ES" sz="1100" dirty="0">
                <a:solidFill>
                  <a:schemeClr val="tx1">
                    <a:lumMod val="50000"/>
                    <a:lumOff val="50000"/>
                  </a:schemeClr>
                </a:solidFill>
              </a:rPr>
              <a:t> </a:t>
            </a:r>
            <a:r>
              <a:rPr lang="es-ES" sz="1100" dirty="0" smtClean="0">
                <a:solidFill>
                  <a:schemeClr val="tx1">
                    <a:lumMod val="50000"/>
                    <a:lumOff val="50000"/>
                  </a:schemeClr>
                </a:solidFill>
              </a:rPr>
              <a:t>Jung et al. (</a:t>
            </a:r>
            <a:r>
              <a:rPr lang="es-ES" sz="1100" dirty="0" err="1" smtClean="0">
                <a:solidFill>
                  <a:schemeClr val="tx1">
                    <a:lumMod val="50000"/>
                    <a:lumOff val="50000"/>
                  </a:schemeClr>
                </a:solidFill>
              </a:rPr>
              <a:t>Celltrion</a:t>
            </a:r>
            <a:r>
              <a:rPr lang="es-ES" sz="1100" dirty="0" smtClean="0">
                <a:solidFill>
                  <a:schemeClr val="tx1">
                    <a:lumMod val="50000"/>
                    <a:lumOff val="50000"/>
                  </a:schemeClr>
                </a:solidFill>
              </a:rPr>
              <a:t>), </a:t>
            </a:r>
            <a:r>
              <a:rPr lang="en-US" sz="1100" dirty="0" smtClean="0">
                <a:solidFill>
                  <a:schemeClr val="tx1">
                    <a:lumMod val="50000"/>
                    <a:lumOff val="50000"/>
                  </a:schemeClr>
                </a:solidFill>
              </a:rPr>
              <a:t>(2014), </a:t>
            </a:r>
            <a:r>
              <a:rPr lang="en-US" sz="1100" dirty="0" err="1">
                <a:solidFill>
                  <a:schemeClr val="tx1">
                    <a:lumMod val="50000"/>
                    <a:lumOff val="50000"/>
                  </a:schemeClr>
                </a:solidFill>
              </a:rPr>
              <a:t>mAbs</a:t>
            </a:r>
            <a:r>
              <a:rPr lang="en-US" sz="1100" dirty="0">
                <a:solidFill>
                  <a:schemeClr val="tx1">
                    <a:lumMod val="50000"/>
                    <a:lumOff val="50000"/>
                  </a:schemeClr>
                </a:solidFill>
              </a:rPr>
              <a:t>, 6:5, </a:t>
            </a:r>
            <a:r>
              <a:rPr lang="en-US" sz="1100" dirty="0" smtClean="0">
                <a:solidFill>
                  <a:schemeClr val="tx1">
                    <a:lumMod val="50000"/>
                    <a:lumOff val="50000"/>
                  </a:schemeClr>
                </a:solidFill>
              </a:rPr>
              <a:t>1163-1177</a:t>
            </a:r>
            <a:endParaRPr lang="en-US" sz="1100" dirty="0">
              <a:solidFill>
                <a:schemeClr val="tx1">
                  <a:lumMod val="50000"/>
                  <a:lumOff val="50000"/>
                </a:schemeClr>
              </a:solidFill>
            </a:endParaRPr>
          </a:p>
        </p:txBody>
      </p:sp>
      <p:sp>
        <p:nvSpPr>
          <p:cNvPr id="5" name="4 Marcador de número de diapositiva"/>
          <p:cNvSpPr>
            <a:spLocks noGrp="1"/>
          </p:cNvSpPr>
          <p:nvPr>
            <p:ph type="sldNum" sz="quarter" idx="12"/>
          </p:nvPr>
        </p:nvSpPr>
        <p:spPr/>
        <p:txBody>
          <a:bodyPr/>
          <a:lstStyle/>
          <a:p>
            <a:fld id="{3E592CAC-EBF2-49AD-B5E7-5C5F03A0C9B8}" type="slidenum">
              <a:rPr lang="es-ES" smtClean="0"/>
              <a:pPr/>
              <a:t>36</a:t>
            </a:fld>
            <a:endParaRPr lang="es-ES"/>
          </a:p>
        </p:txBody>
      </p:sp>
      <p:sp>
        <p:nvSpPr>
          <p:cNvPr id="7" name="6 CuadroTexto"/>
          <p:cNvSpPr txBox="1"/>
          <p:nvPr/>
        </p:nvSpPr>
        <p:spPr>
          <a:xfrm>
            <a:off x="3745788" y="1537032"/>
            <a:ext cx="1856855" cy="369332"/>
          </a:xfrm>
          <a:prstGeom prst="rect">
            <a:avLst/>
          </a:prstGeom>
          <a:noFill/>
        </p:spPr>
        <p:txBody>
          <a:bodyPr wrap="none" rtlCol="0">
            <a:spAutoFit/>
          </a:bodyPr>
          <a:lstStyle/>
          <a:p>
            <a:r>
              <a:rPr lang="es-ES" b="1" dirty="0" err="1" smtClean="0"/>
              <a:t>Biological</a:t>
            </a:r>
            <a:r>
              <a:rPr lang="es-ES" b="1" dirty="0" smtClean="0"/>
              <a:t> </a:t>
            </a:r>
            <a:r>
              <a:rPr lang="es-ES" b="1" dirty="0" err="1" smtClean="0"/>
              <a:t>activity</a:t>
            </a:r>
            <a:endParaRPr lang="en-US" b="1" dirty="0"/>
          </a:p>
        </p:txBody>
      </p:sp>
      <p:sp>
        <p:nvSpPr>
          <p:cNvPr id="9" name="3 Marcador de pie de página"/>
          <p:cNvSpPr>
            <a:spLocks noGrp="1"/>
          </p:cNvSpPr>
          <p:nvPr>
            <p:ph type="ftr" sz="quarter" idx="11"/>
          </p:nvPr>
        </p:nvSpPr>
        <p:spPr>
          <a:xfrm>
            <a:off x="1211269" y="6230939"/>
            <a:ext cx="6816437" cy="595312"/>
          </a:xfrm>
        </p:spPr>
        <p:txBody>
          <a:bodyPr/>
          <a:lstStyle/>
          <a:p>
            <a:r>
              <a:rPr lang="en-US" b="1" dirty="0"/>
              <a:t>Member of </a:t>
            </a:r>
            <a:r>
              <a:rPr lang="en-US" b="1" dirty="0" err="1"/>
              <a:t>inkemia</a:t>
            </a:r>
            <a:r>
              <a:rPr lang="en-US" b="1" dirty="0"/>
              <a:t> group     www.leanbiopro.com     asoldevila@leanbiopro.com</a:t>
            </a:r>
            <a:endParaRPr lang="es-ES" b="1" dirty="0"/>
          </a:p>
        </p:txBody>
      </p:sp>
      <p:pic>
        <p:nvPicPr>
          <p:cNvPr id="10" name="9 Imagen"/>
          <p:cNvPicPr/>
          <p:nvPr/>
        </p:nvPicPr>
        <p:blipFill>
          <a:blip r:embed="rId5">
            <a:extLst>
              <a:ext uri="{28A0092B-C50C-407E-A947-70E740481C1C}">
                <a14:useLocalDpi xmlns:a14="http://schemas.microsoft.com/office/drawing/2010/main" val="0"/>
              </a:ext>
            </a:extLst>
          </a:blip>
          <a:srcRect/>
          <a:stretch>
            <a:fillRect/>
          </a:stretch>
        </p:blipFill>
        <p:spPr bwMode="auto">
          <a:xfrm>
            <a:off x="515592" y="6410832"/>
            <a:ext cx="774065" cy="254635"/>
          </a:xfrm>
          <a:prstGeom prst="rect">
            <a:avLst/>
          </a:prstGeom>
          <a:noFill/>
          <a:ln>
            <a:noFill/>
          </a:ln>
        </p:spPr>
      </p:pic>
    </p:spTree>
    <p:extLst>
      <p:ext uri="{BB962C8B-B14F-4D97-AF65-F5344CB8AC3E}">
        <p14:creationId xmlns:p14="http://schemas.microsoft.com/office/powerpoint/2010/main" val="3027551545"/>
      </p:ext>
    </p:extLst>
  </p:cSld>
  <p:clrMapOvr>
    <a:masterClrMapping/>
  </p:clrMapOvr>
  <p:transition>
    <p:sndAc>
      <p:stSnd>
        <p:snd r:embed="rId3" name="type.wav"/>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25" y="1316038"/>
            <a:ext cx="7772400" cy="817562"/>
          </a:xfrm>
        </p:spPr>
        <p:txBody>
          <a:bodyPr>
            <a:normAutofit/>
          </a:bodyPr>
          <a:lstStyle/>
          <a:p>
            <a:pPr>
              <a:defRPr/>
            </a:pPr>
            <a:r>
              <a:rPr dirty="0" smtClean="0"/>
              <a:t> Let us meet again..</a:t>
            </a:r>
            <a:endParaRPr lang="en-US" dirty="0"/>
          </a:p>
        </p:txBody>
      </p:sp>
      <p:sp>
        <p:nvSpPr>
          <p:cNvPr id="25603" name="Text Placeholder 2"/>
          <p:cNvSpPr>
            <a:spLocks noGrp="1"/>
          </p:cNvSpPr>
          <p:nvPr>
            <p:ph type="body" idx="1"/>
          </p:nvPr>
        </p:nvSpPr>
        <p:spPr>
          <a:xfrm>
            <a:off x="533400" y="2286000"/>
            <a:ext cx="7772400" cy="3771900"/>
          </a:xfrm>
        </p:spPr>
        <p:txBody>
          <a:bodyPr>
            <a:normAutofit/>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3997623710"/>
      </p:ext>
    </p:extLst>
  </p:cSld>
  <p:clrMapOvr>
    <a:masterClrMapping/>
  </p:clrMapOvr>
  <p:transition/>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11128</TotalTime>
  <Words>2174</Words>
  <Application>Microsoft Office PowerPoint</Application>
  <PresentationFormat>On-screen Show (4:3)</PresentationFormat>
  <Paragraphs>444</Paragraphs>
  <Slides>37</Slides>
  <Notes>8</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Tema de Office</vt:lpstr>
      <vt:lpstr>Conference Series LLC Conferences</vt:lpstr>
      <vt:lpstr>PowerPoint Presentation</vt:lpstr>
      <vt:lpstr>Leanbio History</vt:lpstr>
      <vt:lpstr>Products and Services</vt:lpstr>
      <vt:lpstr>Why Biosimilars?</vt:lpstr>
      <vt:lpstr>New stakeholders in Biologics: Problems</vt:lpstr>
      <vt:lpstr>Cost?</vt:lpstr>
      <vt:lpstr>How to develop a Biosimilar?</vt:lpstr>
      <vt:lpstr>How to develop a Biosimilar?</vt:lpstr>
      <vt:lpstr>Leanbio Aim:</vt:lpstr>
      <vt:lpstr>How do we work</vt:lpstr>
      <vt:lpstr>PowerPoint Presentation</vt:lpstr>
      <vt:lpstr>Strategy for Biosimilars</vt:lpstr>
      <vt:lpstr>PowerPoint Presentation</vt:lpstr>
      <vt:lpstr>Life Cycle</vt:lpstr>
      <vt:lpstr>Analytical dev. and  Characterisation  ICHQ6B</vt:lpstr>
      <vt:lpstr>Analytical dev. and  Characterisation  ICHQ6B</vt:lpstr>
      <vt:lpstr>Analytical dev. and  Characterisation  ICHQ6B</vt:lpstr>
      <vt:lpstr>Analytical dev. and  Characterisation  ICHQ6B</vt:lpstr>
      <vt:lpstr>Strain development</vt:lpstr>
      <vt:lpstr>USP Development</vt:lpstr>
      <vt:lpstr>PowerPoint Presentation</vt:lpstr>
      <vt:lpstr>DSP Development</vt:lpstr>
      <vt:lpstr>PowerPoint Presentation</vt:lpstr>
      <vt:lpstr>Microbial process</vt:lpstr>
      <vt:lpstr>Mammalian process</vt:lpstr>
      <vt:lpstr>Characterization and Comparability</vt:lpstr>
      <vt:lpstr>Intact mass MALDI TOF</vt:lpstr>
      <vt:lpstr>Characterisation of a Monoclonal Antibody - A Case Study</vt:lpstr>
      <vt:lpstr>Characterisation of a Monoclonal Antibody - A Case Study</vt:lpstr>
      <vt:lpstr>Characterisation of a Monoclonal Antibody - A Case Study</vt:lpstr>
      <vt:lpstr>Characterisation of a Monoclonal Antibody - A Case Study</vt:lpstr>
      <vt:lpstr>Characterisation of a Monoclonal Antibody - A Case Study</vt:lpstr>
      <vt:lpstr>Characterisation of a Monoclonal Antibody - A Case Study</vt:lpstr>
      <vt:lpstr>Characterisation of a Monoclonal Antibody - A Case Study</vt:lpstr>
      <vt:lpstr>Characterisation of a Monoclonal Antibody - A Case Study</vt:lpstr>
      <vt:lpstr> Let us meet again..</vt:lpstr>
    </vt:vector>
  </TitlesOfParts>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 ...</dc:creator>
  <cp:lastModifiedBy>Biosimilars 2015</cp:lastModifiedBy>
  <cp:revision>146</cp:revision>
  <dcterms:created xsi:type="dcterms:W3CDTF">2013-10-15T16:34:51Z</dcterms:created>
  <dcterms:modified xsi:type="dcterms:W3CDTF">2016-07-27T09:34:04Z</dcterms:modified>
</cp:coreProperties>
</file>