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46.jpg" ContentType="image/pn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4"/>
  </p:sldMasterIdLst>
  <p:notesMasterIdLst>
    <p:notesMasterId r:id="rId27"/>
  </p:notesMasterIdLst>
  <p:handoutMasterIdLst>
    <p:handoutMasterId r:id="rId28"/>
  </p:handoutMasterIdLst>
  <p:sldIdLst>
    <p:sldId id="779" r:id="rId5"/>
    <p:sldId id="776" r:id="rId6"/>
    <p:sldId id="777" r:id="rId7"/>
    <p:sldId id="792" r:id="rId8"/>
    <p:sldId id="765" r:id="rId9"/>
    <p:sldId id="790" r:id="rId10"/>
    <p:sldId id="781" r:id="rId11"/>
    <p:sldId id="782" r:id="rId12"/>
    <p:sldId id="783" r:id="rId13"/>
    <p:sldId id="784" r:id="rId14"/>
    <p:sldId id="791" r:id="rId15"/>
    <p:sldId id="788" r:id="rId16"/>
    <p:sldId id="793" r:id="rId17"/>
    <p:sldId id="803" r:id="rId18"/>
    <p:sldId id="794" r:id="rId19"/>
    <p:sldId id="795" r:id="rId20"/>
    <p:sldId id="796" r:id="rId21"/>
    <p:sldId id="804" r:id="rId22"/>
    <p:sldId id="802" r:id="rId23"/>
    <p:sldId id="797" r:id="rId24"/>
    <p:sldId id="798" r:id="rId25"/>
    <p:sldId id="801" r:id="rId26"/>
  </p:sldIdLst>
  <p:sldSz cx="9144000" cy="6858000" type="screen4x3"/>
  <p:notesSz cx="7315200" cy="9601200"/>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FF"/>
        </p14:laserClr>
      </p:ext>
      <p:ext uri="{2FDB2607-1784-4EEB-B798-7EB5836EED8A}">
        <p14:showMediaCtrls xmlns:p14="http://schemas.microsoft.com/office/powerpoint/2010/main" val="1"/>
      </p:ext>
    </p:extLst>
  </p:showPr>
  <p:clrMru>
    <a:srgbClr val="870064"/>
    <a:srgbClr val="0061B2"/>
    <a:srgbClr val="3682D6"/>
    <a:srgbClr val="CC3300"/>
    <a:srgbClr val="F1650F"/>
    <a:srgbClr val="69A12B"/>
    <a:srgbClr val="4E91DA"/>
    <a:srgbClr val="5998DD"/>
    <a:srgbClr val="CC66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8473" autoAdjust="0"/>
  </p:normalViewPr>
  <p:slideViewPr>
    <p:cSldViewPr snapToGrid="0">
      <p:cViewPr varScale="1">
        <p:scale>
          <a:sx n="81" d="100"/>
          <a:sy n="81" d="100"/>
        </p:scale>
        <p:origin x="1704" y="96"/>
      </p:cViewPr>
      <p:guideLst>
        <p:guide orient="horz" pos="2160"/>
        <p:guide pos="279"/>
      </p:guideLst>
    </p:cSldViewPr>
  </p:slideViewPr>
  <p:outlineViewPr>
    <p:cViewPr>
      <p:scale>
        <a:sx n="33" d="100"/>
        <a:sy n="33" d="100"/>
      </p:scale>
      <p:origin x="0" y="3264"/>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698" cy="480226"/>
          </a:xfrm>
          <a:prstGeom prst="rect">
            <a:avLst/>
          </a:prstGeom>
        </p:spPr>
        <p:txBody>
          <a:bodyPr vert="horz" lIns="95564" tIns="47782" rIns="95564" bIns="47782" rtlCol="0"/>
          <a:lstStyle>
            <a:lvl1pPr algn="l">
              <a:defRPr sz="1300"/>
            </a:lvl1pPr>
          </a:lstStyle>
          <a:p>
            <a:endParaRPr lang="en-US"/>
          </a:p>
        </p:txBody>
      </p:sp>
      <p:sp>
        <p:nvSpPr>
          <p:cNvPr id="3" name="Date Placeholder 2"/>
          <p:cNvSpPr>
            <a:spLocks noGrp="1"/>
          </p:cNvSpPr>
          <p:nvPr>
            <p:ph type="dt" sz="quarter" idx="1"/>
          </p:nvPr>
        </p:nvSpPr>
        <p:spPr>
          <a:xfrm>
            <a:off x="4143832" y="0"/>
            <a:ext cx="3169698" cy="480226"/>
          </a:xfrm>
          <a:prstGeom prst="rect">
            <a:avLst/>
          </a:prstGeom>
        </p:spPr>
        <p:txBody>
          <a:bodyPr vert="horz" lIns="95564" tIns="47782" rIns="95564" bIns="47782" rtlCol="0"/>
          <a:lstStyle>
            <a:lvl1pPr algn="r">
              <a:defRPr sz="1300"/>
            </a:lvl1pPr>
          </a:lstStyle>
          <a:p>
            <a:fld id="{F29F1BC7-C300-4650-925C-F8E758550669}" type="datetimeFigureOut">
              <a:rPr lang="en-US" smtClean="0"/>
              <a:pPr/>
              <a:t>9/21/2015</a:t>
            </a:fld>
            <a:endParaRPr lang="en-US"/>
          </a:p>
        </p:txBody>
      </p:sp>
      <p:sp>
        <p:nvSpPr>
          <p:cNvPr id="4" name="Footer Placeholder 3"/>
          <p:cNvSpPr>
            <a:spLocks noGrp="1"/>
          </p:cNvSpPr>
          <p:nvPr>
            <p:ph type="ftr" sz="quarter" idx="2"/>
          </p:nvPr>
        </p:nvSpPr>
        <p:spPr>
          <a:xfrm>
            <a:off x="0" y="9119325"/>
            <a:ext cx="3169698" cy="480226"/>
          </a:xfrm>
          <a:prstGeom prst="rect">
            <a:avLst/>
          </a:prstGeom>
        </p:spPr>
        <p:txBody>
          <a:bodyPr vert="horz" lIns="95564" tIns="47782" rIns="95564" bIns="47782" rtlCol="0" anchor="b"/>
          <a:lstStyle>
            <a:lvl1pPr algn="l">
              <a:defRPr sz="1300"/>
            </a:lvl1pPr>
          </a:lstStyle>
          <a:p>
            <a:endParaRPr lang="en-US"/>
          </a:p>
        </p:txBody>
      </p:sp>
      <p:sp>
        <p:nvSpPr>
          <p:cNvPr id="5" name="Slide Number Placeholder 4"/>
          <p:cNvSpPr>
            <a:spLocks noGrp="1"/>
          </p:cNvSpPr>
          <p:nvPr>
            <p:ph type="sldNum" sz="quarter" idx="3"/>
          </p:nvPr>
        </p:nvSpPr>
        <p:spPr>
          <a:xfrm>
            <a:off x="4143832" y="9119325"/>
            <a:ext cx="3169698" cy="480226"/>
          </a:xfrm>
          <a:prstGeom prst="rect">
            <a:avLst/>
          </a:prstGeom>
        </p:spPr>
        <p:txBody>
          <a:bodyPr vert="horz" lIns="95564" tIns="47782" rIns="95564" bIns="47782" rtlCol="0" anchor="b"/>
          <a:lstStyle>
            <a:lvl1pPr algn="r">
              <a:defRPr sz="1300"/>
            </a:lvl1pPr>
          </a:lstStyle>
          <a:p>
            <a:fld id="{AD19D16F-81DB-4D8C-82F0-CA44D783B1C3}" type="slidenum">
              <a:rPr lang="en-US" smtClean="0"/>
              <a:pPr/>
              <a:t>‹#›</a:t>
            </a:fld>
            <a:endParaRPr lang="en-US"/>
          </a:p>
        </p:txBody>
      </p:sp>
    </p:spTree>
    <p:extLst>
      <p:ext uri="{BB962C8B-B14F-4D97-AF65-F5344CB8AC3E}">
        <p14:creationId xmlns:p14="http://schemas.microsoft.com/office/powerpoint/2010/main" val="40997765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56" tIns="48329" rIns="96656" bIns="48329" numCol="1" anchor="t" anchorCtr="0" compatLnSpc="1">
            <a:prstTxWarp prst="textNoShape">
              <a:avLst/>
            </a:prstTxWarp>
          </a:bodyPr>
          <a:lstStyle>
            <a:lvl1pPr>
              <a:defRPr sz="1300" smtClean="0">
                <a:latin typeface="Times New Roman" pitchFamily="18" charset="0"/>
              </a:defRPr>
            </a:lvl1pPr>
          </a:lstStyle>
          <a:p>
            <a:pPr>
              <a:defRPr/>
            </a:pPr>
            <a:endParaRPr lang="de-DE"/>
          </a:p>
        </p:txBody>
      </p:sp>
      <p:sp>
        <p:nvSpPr>
          <p:cNvPr id="8195" name="Rectangle 3"/>
          <p:cNvSpPr>
            <a:spLocks noGrp="1" noChangeArrowheads="1"/>
          </p:cNvSpPr>
          <p:nvPr>
            <p:ph type="dt" idx="1"/>
          </p:nvPr>
        </p:nvSpPr>
        <p:spPr bwMode="auto">
          <a:xfrm>
            <a:off x="4143587" y="0"/>
            <a:ext cx="3169920" cy="480060"/>
          </a:xfrm>
          <a:prstGeom prst="rect">
            <a:avLst/>
          </a:prstGeom>
          <a:noFill/>
          <a:ln w="9525">
            <a:noFill/>
            <a:miter lim="800000"/>
            <a:headEnd/>
            <a:tailEnd/>
          </a:ln>
          <a:effectLst/>
        </p:spPr>
        <p:txBody>
          <a:bodyPr vert="horz" wrap="square" lIns="96656" tIns="48329" rIns="96656" bIns="48329" numCol="1" anchor="t" anchorCtr="0" compatLnSpc="1">
            <a:prstTxWarp prst="textNoShape">
              <a:avLst/>
            </a:prstTxWarp>
          </a:bodyPr>
          <a:lstStyle>
            <a:lvl1pPr algn="r">
              <a:defRPr sz="1300" smtClean="0">
                <a:latin typeface="Times New Roman" pitchFamily="18" charset="0"/>
              </a:defRPr>
            </a:lvl1pPr>
          </a:lstStyle>
          <a:p>
            <a:pPr>
              <a:defRPr/>
            </a:pPr>
            <a:endParaRPr lang="de-DE"/>
          </a:p>
        </p:txBody>
      </p:sp>
      <p:sp>
        <p:nvSpPr>
          <p:cNvPr id="27652" name="Rectangle 4"/>
          <p:cNvSpPr>
            <a:spLocks noGrp="1" noRot="1" noChangeAspect="1" noChangeArrowheads="1" noTextEdit="1"/>
          </p:cNvSpPr>
          <p:nvPr>
            <p:ph type="sldImg" idx="2"/>
          </p:nvPr>
        </p:nvSpPr>
        <p:spPr bwMode="auto">
          <a:xfrm>
            <a:off x="1258888" y="720725"/>
            <a:ext cx="4797425" cy="3598863"/>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731521" y="4560571"/>
            <a:ext cx="5852160" cy="4320540"/>
          </a:xfrm>
          <a:prstGeom prst="rect">
            <a:avLst/>
          </a:prstGeom>
          <a:noFill/>
          <a:ln w="9525">
            <a:noFill/>
            <a:miter lim="800000"/>
            <a:headEnd/>
            <a:tailEnd/>
          </a:ln>
          <a:effectLst/>
        </p:spPr>
        <p:txBody>
          <a:bodyPr vert="horz" wrap="square" lIns="96656" tIns="48329" rIns="96656" bIns="48329"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8198" name="Rectangle 6"/>
          <p:cNvSpPr>
            <a:spLocks noGrp="1" noChangeArrowheads="1"/>
          </p:cNvSpPr>
          <p:nvPr>
            <p:ph type="ftr" sz="quarter" idx="4"/>
          </p:nvPr>
        </p:nvSpPr>
        <p:spPr bwMode="auto">
          <a:xfrm>
            <a:off x="0" y="9119473"/>
            <a:ext cx="3169920" cy="480060"/>
          </a:xfrm>
          <a:prstGeom prst="rect">
            <a:avLst/>
          </a:prstGeom>
          <a:noFill/>
          <a:ln w="9525">
            <a:noFill/>
            <a:miter lim="800000"/>
            <a:headEnd/>
            <a:tailEnd/>
          </a:ln>
          <a:effectLst/>
        </p:spPr>
        <p:txBody>
          <a:bodyPr vert="horz" wrap="square" lIns="96656" tIns="48329" rIns="96656" bIns="48329" numCol="1" anchor="b" anchorCtr="0" compatLnSpc="1">
            <a:prstTxWarp prst="textNoShape">
              <a:avLst/>
            </a:prstTxWarp>
          </a:bodyPr>
          <a:lstStyle>
            <a:lvl1pPr>
              <a:defRPr sz="1300" smtClean="0">
                <a:latin typeface="Times New Roman" pitchFamily="18" charset="0"/>
              </a:defRPr>
            </a:lvl1pPr>
          </a:lstStyle>
          <a:p>
            <a:pPr>
              <a:defRPr/>
            </a:pPr>
            <a:endParaRPr lang="de-DE"/>
          </a:p>
        </p:txBody>
      </p:sp>
      <p:sp>
        <p:nvSpPr>
          <p:cNvPr id="8199" name="Rectangle 7"/>
          <p:cNvSpPr>
            <a:spLocks noGrp="1" noChangeArrowheads="1"/>
          </p:cNvSpPr>
          <p:nvPr>
            <p:ph type="sldNum" sz="quarter" idx="5"/>
          </p:nvPr>
        </p:nvSpPr>
        <p:spPr bwMode="auto">
          <a:xfrm>
            <a:off x="4143587" y="9119473"/>
            <a:ext cx="3169920" cy="480060"/>
          </a:xfrm>
          <a:prstGeom prst="rect">
            <a:avLst/>
          </a:prstGeom>
          <a:noFill/>
          <a:ln w="9525">
            <a:noFill/>
            <a:miter lim="800000"/>
            <a:headEnd/>
            <a:tailEnd/>
          </a:ln>
          <a:effectLst/>
        </p:spPr>
        <p:txBody>
          <a:bodyPr vert="horz" wrap="square" lIns="96656" tIns="48329" rIns="96656" bIns="48329" numCol="1" anchor="b" anchorCtr="0" compatLnSpc="1">
            <a:prstTxWarp prst="textNoShape">
              <a:avLst/>
            </a:prstTxWarp>
          </a:bodyPr>
          <a:lstStyle>
            <a:lvl1pPr algn="r">
              <a:defRPr sz="1300" smtClean="0">
                <a:latin typeface="Times New Roman" pitchFamily="18" charset="0"/>
              </a:defRPr>
            </a:lvl1pPr>
          </a:lstStyle>
          <a:p>
            <a:pPr>
              <a:defRPr/>
            </a:pPr>
            <a:fld id="{EE30B1C3-53CD-4A7B-89A8-F63612468BA8}" type="slidenum">
              <a:rPr lang="de-DE"/>
              <a:pPr>
                <a:defRPr/>
              </a:pPr>
              <a:t>‹#›</a:t>
            </a:fld>
            <a:endParaRPr lang="de-DE"/>
          </a:p>
        </p:txBody>
      </p:sp>
    </p:spTree>
    <p:extLst>
      <p:ext uri="{BB962C8B-B14F-4D97-AF65-F5344CB8AC3E}">
        <p14:creationId xmlns:p14="http://schemas.microsoft.com/office/powerpoint/2010/main" val="12847123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Founded in 1998</a:t>
            </a:r>
          </a:p>
          <a:p>
            <a:pPr marL="628650" lvl="1" indent="-171450">
              <a:buFontTx/>
              <a:buChar char="-"/>
            </a:pPr>
            <a:r>
              <a:rPr lang="en-US" dirty="0" smtClean="0"/>
              <a:t>Founder spun off from early work at </a:t>
            </a:r>
            <a:r>
              <a:rPr lang="en-US" dirty="0" err="1" smtClean="0"/>
              <a:t>GlaxoSmith</a:t>
            </a:r>
            <a:r>
              <a:rPr lang="en-US" dirty="0" smtClean="0"/>
              <a:t> Kline, who was a key investor</a:t>
            </a:r>
          </a:p>
          <a:p>
            <a:pPr marL="628650" lvl="1" indent="-171450">
              <a:buFontTx/>
              <a:buChar char="-"/>
            </a:pPr>
            <a:r>
              <a:rPr lang="en-US" dirty="0" smtClean="0"/>
              <a:t>Started with </a:t>
            </a:r>
            <a:r>
              <a:rPr lang="en-US" dirty="0" err="1" smtClean="0"/>
              <a:t>HelixTree</a:t>
            </a:r>
            <a:r>
              <a:rPr lang="en-US" dirty="0" smtClean="0"/>
              <a:t>, which is now SNP &amp; Variation Suite, or SVS, and have added 2 new products, </a:t>
            </a:r>
            <a:r>
              <a:rPr lang="en-US" dirty="0" err="1" smtClean="0"/>
              <a:t>GenomeBrowse</a:t>
            </a:r>
            <a:r>
              <a:rPr lang="en-US" dirty="0" smtClean="0"/>
              <a:t> and VarSeq.</a:t>
            </a:r>
          </a:p>
          <a:p>
            <a:pPr marL="628650" lvl="1" indent="-171450">
              <a:buFontTx/>
              <a:buChar char="-"/>
            </a:pPr>
            <a:r>
              <a:rPr lang="en-US" dirty="0" smtClean="0"/>
              <a:t>Company has 17 years of expertise in the field of bioinformatics, have been in the market since before GWAS was</a:t>
            </a:r>
            <a:r>
              <a:rPr lang="en-US" baseline="0" dirty="0" smtClean="0"/>
              <a:t> born</a:t>
            </a:r>
          </a:p>
          <a:p>
            <a:pPr marL="628650" lvl="1" indent="-171450">
              <a:buFontTx/>
              <a:buChar char="-"/>
            </a:pPr>
            <a:r>
              <a:rPr lang="en-US" baseline="0" dirty="0" smtClean="0"/>
              <a:t>Cited in over 900 peer-reviewed publications</a:t>
            </a:r>
            <a:endParaRPr lang="en-US" dirty="0" smtClean="0"/>
          </a:p>
        </p:txBody>
      </p:sp>
      <p:sp>
        <p:nvSpPr>
          <p:cNvPr id="4" name="Slide Number Placeholder 3"/>
          <p:cNvSpPr>
            <a:spLocks noGrp="1"/>
          </p:cNvSpPr>
          <p:nvPr>
            <p:ph type="sldNum" sz="quarter" idx="10"/>
          </p:nvPr>
        </p:nvSpPr>
        <p:spPr/>
        <p:txBody>
          <a:bodyPr/>
          <a:lstStyle/>
          <a:p>
            <a:pPr>
              <a:defRPr/>
            </a:pPr>
            <a:fld id="{EE30B1C3-53CD-4A7B-89A8-F63612468BA8}" type="slidenum">
              <a:rPr lang="de-DE">
                <a:solidFill>
                  <a:srgbClr val="000000"/>
                </a:solidFill>
              </a:rPr>
              <a:pPr>
                <a:defRPr/>
              </a:pPr>
              <a:t>2</a:t>
            </a:fld>
            <a:endParaRPr lang="de-DE">
              <a:solidFill>
                <a:srgbClr val="000000"/>
              </a:solidFill>
            </a:endParaRPr>
          </a:p>
        </p:txBody>
      </p:sp>
    </p:spTree>
    <p:extLst>
      <p:ext uri="{BB962C8B-B14F-4D97-AF65-F5344CB8AC3E}">
        <p14:creationId xmlns:p14="http://schemas.microsoft.com/office/powerpoint/2010/main" val="1944718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dirty="0" smtClean="0"/>
              <a:t>Global</a:t>
            </a:r>
          </a:p>
          <a:p>
            <a:pPr marL="628650" lvl="1" indent="-171450">
              <a:buFontTx/>
              <a:buChar char="-"/>
            </a:pPr>
            <a:r>
              <a:rPr lang="en-US" dirty="0" smtClean="0"/>
              <a:t>Customers on all continents except Antarctica</a:t>
            </a:r>
          </a:p>
          <a:p>
            <a:pPr marL="628650" lvl="1" indent="-171450">
              <a:buFontTx/>
              <a:buChar char="-"/>
            </a:pPr>
            <a:r>
              <a:rPr lang="en-US" dirty="0" smtClean="0"/>
              <a:t>Over 200 organizations, including </a:t>
            </a:r>
            <a:r>
              <a:rPr lang="en-US" baseline="0" dirty="0" smtClean="0"/>
              <a:t>top-tier research universities around the world, major government institutions, and pharmaceutical companies</a:t>
            </a:r>
          </a:p>
          <a:p>
            <a:pPr marL="628650" lvl="1" indent="-171450">
              <a:buFontTx/>
              <a:buChar char="-"/>
            </a:pPr>
            <a:r>
              <a:rPr lang="en-US" baseline="0" dirty="0" smtClean="0"/>
              <a:t>More than 7,000 installs of our products</a:t>
            </a:r>
            <a:endParaRPr lang="en-US" dirty="0"/>
          </a:p>
        </p:txBody>
      </p:sp>
      <p:sp>
        <p:nvSpPr>
          <p:cNvPr id="4" name="Slide Number Placeholder 3"/>
          <p:cNvSpPr>
            <a:spLocks noGrp="1"/>
          </p:cNvSpPr>
          <p:nvPr>
            <p:ph type="sldNum" sz="quarter" idx="10"/>
          </p:nvPr>
        </p:nvSpPr>
        <p:spPr/>
        <p:txBody>
          <a:bodyPr/>
          <a:lstStyle/>
          <a:p>
            <a:pPr>
              <a:defRPr/>
            </a:pPr>
            <a:fld id="{EE30B1C3-53CD-4A7B-89A8-F63612468BA8}" type="slidenum">
              <a:rPr lang="de-DE">
                <a:solidFill>
                  <a:srgbClr val="000000"/>
                </a:solidFill>
              </a:rPr>
              <a:pPr>
                <a:defRPr/>
              </a:pPr>
              <a:t>3</a:t>
            </a:fld>
            <a:endParaRPr lang="de-DE">
              <a:solidFill>
                <a:srgbClr val="000000"/>
              </a:solidFill>
            </a:endParaRPr>
          </a:p>
        </p:txBody>
      </p:sp>
    </p:spTree>
    <p:extLst>
      <p:ext uri="{BB962C8B-B14F-4D97-AF65-F5344CB8AC3E}">
        <p14:creationId xmlns:p14="http://schemas.microsoft.com/office/powerpoint/2010/main" val="3342901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Fasta</a:t>
            </a:r>
            <a:r>
              <a:rPr lang="en-US" baseline="0" dirty="0" smtClean="0"/>
              <a:t> files simple unaligned reads between 50 to 250 </a:t>
            </a:r>
            <a:r>
              <a:rPr lang="en-US" baseline="0" dirty="0" err="1" smtClean="0"/>
              <a:t>bp</a:t>
            </a:r>
            <a:r>
              <a:rPr lang="en-US" baseline="0" dirty="0" smtClean="0"/>
              <a:t> long</a:t>
            </a:r>
            <a:br>
              <a:rPr lang="en-US" baseline="0" dirty="0" smtClean="0"/>
            </a:br>
            <a:r>
              <a:rPr lang="en-US" baseline="0" dirty="0" smtClean="0"/>
              <a:t>With a sweet spot around 100.</a:t>
            </a:r>
          </a:p>
          <a:p>
            <a:endParaRPr lang="en-US" baseline="0" dirty="0" smtClean="0"/>
          </a:p>
          <a:p>
            <a:r>
              <a:rPr lang="en-US" baseline="0" dirty="0" smtClean="0"/>
              <a:t>Each base has a quality score </a:t>
            </a:r>
            <a:r>
              <a:rPr lang="en-US" baseline="0" dirty="0" err="1" smtClean="0"/>
              <a:t>assicated</a:t>
            </a:r>
            <a:r>
              <a:rPr lang="en-US" baseline="0" dirty="0" smtClean="0"/>
              <a:t>.</a:t>
            </a:r>
          </a:p>
          <a:p>
            <a:r>
              <a:rPr lang="en-US" baseline="0" dirty="0" smtClean="0"/>
              <a:t>Quality of a read goes down over the length of the read.</a:t>
            </a:r>
          </a:p>
          <a:p>
            <a:endParaRPr lang="en-US" baseline="0" dirty="0" smtClean="0"/>
          </a:p>
          <a:p>
            <a:r>
              <a:rPr lang="en-US" baseline="0" dirty="0" smtClean="0"/>
              <a:t>Now we have to align to read to a standard reference sequence producing a bam file</a:t>
            </a:r>
          </a:p>
          <a:p>
            <a:endParaRPr lang="en-US" baseline="0" dirty="0" smtClean="0"/>
          </a:p>
          <a:p>
            <a:r>
              <a:rPr lang="en-US" baseline="0" dirty="0" smtClean="0"/>
              <a:t>More organized version that </a:t>
            </a:r>
            <a:r>
              <a:rPr lang="en-US" baseline="0" dirty="0" err="1" smtClean="0"/>
              <a:t>inludes</a:t>
            </a:r>
            <a:r>
              <a:rPr lang="en-US" baseline="0" dirty="0" smtClean="0"/>
              <a:t> the mapping information</a:t>
            </a:r>
          </a:p>
          <a:p>
            <a:endParaRPr lang="en-US" baseline="0" dirty="0" smtClean="0"/>
          </a:p>
          <a:p>
            <a:r>
              <a:rPr lang="en-US" baseline="0" dirty="0" err="1" smtClean="0"/>
              <a:t>FastQ</a:t>
            </a:r>
            <a:r>
              <a:rPr lang="en-US" baseline="0" dirty="0" smtClean="0"/>
              <a:t> files millions reads</a:t>
            </a:r>
          </a:p>
          <a:p>
            <a:endParaRPr lang="en-US" baseline="0" dirty="0" smtClean="0"/>
          </a:p>
          <a:p>
            <a:r>
              <a:rPr lang="en-US" baseline="0" dirty="0" smtClean="0"/>
              <a:t>Matching those in Gene Panels is a bit easier (more defined target space)</a:t>
            </a:r>
          </a:p>
          <a:p>
            <a:endParaRPr lang="en-US" baseline="0" dirty="0" smtClean="0"/>
          </a:p>
          <a:p>
            <a:r>
              <a:rPr lang="en-US" baseline="0" dirty="0" smtClean="0"/>
              <a:t>Today’s cancer gene panels from </a:t>
            </a:r>
            <a:r>
              <a:rPr lang="en-US" baseline="0" dirty="0" err="1" smtClean="0"/>
              <a:t>Illumina</a:t>
            </a:r>
            <a:r>
              <a:rPr lang="en-US" baseline="0" dirty="0" smtClean="0"/>
              <a:t> or Ion torrent have about 100 -200  genes associated with the disease</a:t>
            </a:r>
          </a:p>
          <a:p>
            <a:r>
              <a:rPr lang="en-US" baseline="0" dirty="0" smtClean="0"/>
              <a:t>We also see custom panels.</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EE30B1C3-53CD-4A7B-89A8-F63612468BA8}" type="slidenum">
              <a:rPr lang="de-DE" smtClean="0"/>
              <a:pPr>
                <a:defRPr/>
              </a:pPr>
              <a:t>12</a:t>
            </a:fld>
            <a:endParaRPr lang="de-DE"/>
          </a:p>
        </p:txBody>
      </p:sp>
    </p:spTree>
    <p:extLst>
      <p:ext uri="{BB962C8B-B14F-4D97-AF65-F5344CB8AC3E}">
        <p14:creationId xmlns:p14="http://schemas.microsoft.com/office/powerpoint/2010/main" val="155174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Sources are updated by Golden Helix when an update is available</a:t>
            </a:r>
          </a:p>
          <a:p>
            <a:pPr lvl="1"/>
            <a:r>
              <a:rPr lang="en-US" dirty="0" smtClean="0"/>
              <a:t>Example:</a:t>
            </a:r>
          </a:p>
          <a:p>
            <a:pPr lvl="2"/>
            <a:r>
              <a:rPr lang="en-US" dirty="0" err="1" smtClean="0"/>
              <a:t>ClinVar</a:t>
            </a:r>
            <a:r>
              <a:rPr lang="en-US" dirty="0" smtClean="0"/>
              <a:t> database is released by NCBI on a monthly basis in two files (VCF and TXT)</a:t>
            </a:r>
          </a:p>
          <a:p>
            <a:pPr lvl="2"/>
            <a:r>
              <a:rPr lang="en-US" dirty="0" smtClean="0"/>
              <a:t>Our data curation team supplements the variants in the VCF file with those in the TXT  file for a single </a:t>
            </a:r>
            <a:r>
              <a:rPr lang="en-US" dirty="0" err="1" smtClean="0"/>
              <a:t>ClinVar</a:t>
            </a:r>
            <a:r>
              <a:rPr lang="en-US" dirty="0" smtClean="0"/>
              <a:t> source</a:t>
            </a:r>
          </a:p>
          <a:p>
            <a:pPr lvl="2"/>
            <a:r>
              <a:rPr lang="en-US" dirty="0" smtClean="0"/>
              <a:t>The curated data is then subjected to a rigorous quality control procedure to ensure the data is correctly represented and complete</a:t>
            </a:r>
          </a:p>
          <a:p>
            <a:r>
              <a:rPr lang="en-US" dirty="0" smtClean="0"/>
              <a:t>Curated data sources are often smaller than the original file due to our storage format</a:t>
            </a:r>
          </a:p>
          <a:p>
            <a:pPr lvl="1"/>
            <a:r>
              <a:rPr lang="en-US" dirty="0" smtClean="0"/>
              <a:t>Example:</a:t>
            </a:r>
          </a:p>
          <a:p>
            <a:pPr lvl="2"/>
            <a:r>
              <a:rPr lang="en-US" dirty="0" err="1" smtClean="0"/>
              <a:t>dbNSFP</a:t>
            </a:r>
            <a:r>
              <a:rPr lang="en-US" dirty="0" smtClean="0"/>
              <a:t> 2.9 was originally 8.2 GB compressed, 60.5 GB uncompressed in 24 files, in TSF format it is 6.5 GB uncompressed</a:t>
            </a:r>
          </a:p>
          <a:p>
            <a:endParaRPr lang="en-US" dirty="0"/>
          </a:p>
        </p:txBody>
      </p:sp>
      <p:sp>
        <p:nvSpPr>
          <p:cNvPr id="4" name="Slide Number Placeholder 3"/>
          <p:cNvSpPr>
            <a:spLocks noGrp="1"/>
          </p:cNvSpPr>
          <p:nvPr>
            <p:ph type="sldNum" sz="quarter" idx="10"/>
          </p:nvPr>
        </p:nvSpPr>
        <p:spPr/>
        <p:txBody>
          <a:bodyPr/>
          <a:lstStyle/>
          <a:p>
            <a:pPr>
              <a:defRPr/>
            </a:pPr>
            <a:fld id="{EE30B1C3-53CD-4A7B-89A8-F63612468BA8}" type="slidenum">
              <a:rPr lang="de-DE" smtClean="0"/>
              <a:pPr>
                <a:defRPr/>
              </a:pPr>
              <a:t>13</a:t>
            </a:fld>
            <a:endParaRPr lang="de-DE"/>
          </a:p>
        </p:txBody>
      </p:sp>
    </p:spTree>
    <p:extLst>
      <p:ext uri="{BB962C8B-B14F-4D97-AF65-F5344CB8AC3E}">
        <p14:creationId xmlns:p14="http://schemas.microsoft.com/office/powerpoint/2010/main" val="2525509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Sources are updated by Golden Helix when an update is available</a:t>
            </a:r>
          </a:p>
          <a:p>
            <a:pPr lvl="1"/>
            <a:r>
              <a:rPr lang="en-US" dirty="0" smtClean="0"/>
              <a:t>Example:</a:t>
            </a:r>
          </a:p>
          <a:p>
            <a:pPr lvl="2"/>
            <a:r>
              <a:rPr lang="en-US" dirty="0" err="1" smtClean="0"/>
              <a:t>ClinVar</a:t>
            </a:r>
            <a:r>
              <a:rPr lang="en-US" dirty="0" smtClean="0"/>
              <a:t> database is released by NCBI on a monthly basis in two files (VCF and TXT)</a:t>
            </a:r>
          </a:p>
          <a:p>
            <a:pPr lvl="2"/>
            <a:r>
              <a:rPr lang="en-US" dirty="0" smtClean="0"/>
              <a:t>Our data curation team supplements the variants in the VCF file with those in the TXT  file for a single </a:t>
            </a:r>
            <a:r>
              <a:rPr lang="en-US" dirty="0" err="1" smtClean="0"/>
              <a:t>ClinVar</a:t>
            </a:r>
            <a:r>
              <a:rPr lang="en-US" dirty="0" smtClean="0"/>
              <a:t> source</a:t>
            </a:r>
          </a:p>
          <a:p>
            <a:pPr lvl="2"/>
            <a:r>
              <a:rPr lang="en-US" dirty="0" smtClean="0"/>
              <a:t>The curated data is then subjected to a rigorous quality control procedure to ensure the data is correctly represented and complete</a:t>
            </a:r>
          </a:p>
          <a:p>
            <a:r>
              <a:rPr lang="en-US" dirty="0" smtClean="0"/>
              <a:t>Curated data sources are often smaller than the original file due to our storage format</a:t>
            </a:r>
          </a:p>
          <a:p>
            <a:pPr lvl="1"/>
            <a:r>
              <a:rPr lang="en-US" dirty="0" smtClean="0"/>
              <a:t>Example:</a:t>
            </a:r>
          </a:p>
          <a:p>
            <a:pPr lvl="2"/>
            <a:r>
              <a:rPr lang="en-US" dirty="0" err="1" smtClean="0"/>
              <a:t>dbNSFP</a:t>
            </a:r>
            <a:r>
              <a:rPr lang="en-US" dirty="0" smtClean="0"/>
              <a:t> 2.9 was originally 8.2 GB compressed, 60.5 GB uncompressed in 24 files, in TSF format it is 6.5 GB uncompressed</a:t>
            </a:r>
          </a:p>
          <a:p>
            <a:endParaRPr lang="en-US" dirty="0"/>
          </a:p>
        </p:txBody>
      </p:sp>
      <p:sp>
        <p:nvSpPr>
          <p:cNvPr id="4" name="Slide Number Placeholder 3"/>
          <p:cNvSpPr>
            <a:spLocks noGrp="1"/>
          </p:cNvSpPr>
          <p:nvPr>
            <p:ph type="sldNum" sz="quarter" idx="10"/>
          </p:nvPr>
        </p:nvSpPr>
        <p:spPr/>
        <p:txBody>
          <a:bodyPr/>
          <a:lstStyle/>
          <a:p>
            <a:pPr>
              <a:defRPr/>
            </a:pPr>
            <a:fld id="{EE30B1C3-53CD-4A7B-89A8-F63612468BA8}" type="slidenum">
              <a:rPr lang="de-DE" smtClean="0"/>
              <a:pPr>
                <a:defRPr/>
              </a:pPr>
              <a:t>16</a:t>
            </a:fld>
            <a:endParaRPr lang="de-DE"/>
          </a:p>
        </p:txBody>
      </p:sp>
    </p:spTree>
    <p:extLst>
      <p:ext uri="{BB962C8B-B14F-4D97-AF65-F5344CB8AC3E}">
        <p14:creationId xmlns:p14="http://schemas.microsoft.com/office/powerpoint/2010/main" val="2049999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Upload</a:t>
            </a:r>
            <a:r>
              <a:rPr lang="en-US" baseline="0" dirty="0" smtClean="0"/>
              <a:t> VCF, get back VCF or interactive report</a:t>
            </a:r>
            <a:endParaRPr lang="en-US" dirty="0"/>
          </a:p>
        </p:txBody>
      </p:sp>
      <p:sp>
        <p:nvSpPr>
          <p:cNvPr id="4" name="Slide Number Placeholder 3"/>
          <p:cNvSpPr>
            <a:spLocks noGrp="1"/>
          </p:cNvSpPr>
          <p:nvPr>
            <p:ph type="sldNum" sz="quarter" idx="10"/>
          </p:nvPr>
        </p:nvSpPr>
        <p:spPr/>
        <p:txBody>
          <a:bodyPr/>
          <a:lstStyle/>
          <a:p>
            <a:pPr>
              <a:defRPr/>
            </a:pPr>
            <a:fld id="{EE30B1C3-53CD-4A7B-89A8-F63612468BA8}" type="slidenum">
              <a:rPr lang="de-DE" smtClean="0"/>
              <a:pPr>
                <a:defRPr/>
              </a:pPr>
              <a:t>18</a:t>
            </a:fld>
            <a:endParaRPr lang="de-DE"/>
          </a:p>
        </p:txBody>
      </p:sp>
    </p:spTree>
    <p:extLst>
      <p:ext uri="{BB962C8B-B14F-4D97-AF65-F5344CB8AC3E}">
        <p14:creationId xmlns:p14="http://schemas.microsoft.com/office/powerpoint/2010/main" val="1327722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bwMode="auto">
          <a:xfrm>
            <a:off x="0" y="1"/>
            <a:ext cx="9144000" cy="6858000"/>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p:txBody>
      </p:sp>
      <p:sp>
        <p:nvSpPr>
          <p:cNvPr id="12298" name="Rectangle 12"/>
          <p:cNvSpPr>
            <a:spLocks noGrp="1" noChangeArrowheads="1"/>
          </p:cNvSpPr>
          <p:nvPr>
            <p:ph type="subTitle" idx="1"/>
          </p:nvPr>
        </p:nvSpPr>
        <p:spPr>
          <a:xfrm>
            <a:off x="219075" y="4637088"/>
            <a:ext cx="4086225" cy="1014412"/>
          </a:xfrm>
        </p:spPr>
        <p:txBody>
          <a:bodyPr/>
          <a:lstStyle>
            <a:lvl1pPr marL="0" indent="0" algn="r">
              <a:buFont typeface="Wingdings" pitchFamily="2" charset="2"/>
              <a:buNone/>
              <a:defRPr sz="2200" b="0">
                <a:solidFill>
                  <a:schemeClr val="tx1">
                    <a:lumMod val="75000"/>
                    <a:lumOff val="25000"/>
                  </a:schemeClr>
                </a:solidFill>
              </a:defRPr>
            </a:lvl1pPr>
          </a:lstStyle>
          <a:p>
            <a:r>
              <a:rPr lang="en-US" smtClean="0"/>
              <a:t>Click to edit Master subtitle style</a:t>
            </a:r>
            <a:endParaRPr lang="de-DE" dirty="0"/>
          </a:p>
        </p:txBody>
      </p:sp>
      <p:sp>
        <p:nvSpPr>
          <p:cNvPr id="12299" name="Rectangle 7"/>
          <p:cNvSpPr>
            <a:spLocks noGrp="1" noChangeArrowheads="1"/>
          </p:cNvSpPr>
          <p:nvPr>
            <p:ph type="ctrTitle"/>
          </p:nvPr>
        </p:nvSpPr>
        <p:spPr>
          <a:xfrm>
            <a:off x="222250" y="3282950"/>
            <a:ext cx="4073525" cy="1346200"/>
          </a:xfrm>
        </p:spPr>
        <p:txBody>
          <a:bodyPr/>
          <a:lstStyle>
            <a:lvl1pPr algn="r">
              <a:defRPr sz="3000"/>
            </a:lvl1pPr>
          </a:lstStyle>
          <a:p>
            <a:r>
              <a:rPr lang="en-US" smtClean="0"/>
              <a:t>Click to edit Master title style</a:t>
            </a:r>
            <a:endParaRPr lang="de-DE"/>
          </a:p>
        </p:txBody>
      </p:sp>
    </p:spTree>
  </p:cSld>
  <p:clrMapOvr>
    <a:masterClrMapping/>
  </p:clrMapOvr>
  <p:transition spd="med">
    <p:fade/>
  </p:transition>
  <p:timing>
    <p:tnLst>
      <p:par>
        <p:cTn id="1" dur="indefinite" restart="never" nodeType="tmRoot"/>
      </p:par>
    </p:tnLst>
  </p:timing>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1" baseline="0" noProof="1" dirty="0" smtClean="0">
                <a:solidFill>
                  <a:schemeClr val="tx1">
                    <a:lumMod val="75000"/>
                    <a:lumOff val="25000"/>
                  </a:schemeClr>
                </a:solidFill>
                <a:latin typeface="+mn-lt"/>
                <a:ea typeface="+mn-ea"/>
                <a:cs typeface="+mn-cs"/>
              </a:defRPr>
            </a:lvl1pPr>
            <a:lvl2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2pPr>
            <a:lvl3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3pPr>
            <a:lvl4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4pPr>
            <a:lvl5pPr algn="l" rtl="0" eaLnBrk="0" fontAlgn="base" hangingPunct="0">
              <a:spcAft>
                <a:spcPct val="0"/>
              </a:spcAft>
              <a:buClr>
                <a:schemeClr val="accent2"/>
              </a:buClr>
              <a:defRPr lang="en-US" sz="1600" b="0" baseline="0" noProof="1" dirty="0">
                <a:solidFill>
                  <a:schemeClr val="tx1">
                    <a:lumMod val="75000"/>
                    <a:lumOff val="25000"/>
                  </a:schemeClr>
                </a:solidFill>
                <a:latin typeface="+mn-lt"/>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6" descr="GHI-logo-with-tag-line.png"/>
          <p:cNvPicPr>
            <a:picLocks noChangeAspect="1"/>
          </p:cNvPicPr>
          <p:nvPr userDrawn="1"/>
        </p:nvPicPr>
        <p:blipFill>
          <a:blip r:embed="rId2" cstate="print"/>
          <a:srcRect/>
          <a:stretch>
            <a:fillRect/>
          </a:stretch>
        </p:blipFill>
        <p:spPr bwMode="auto">
          <a:xfrm>
            <a:off x="191365" y="6393017"/>
            <a:ext cx="1749195" cy="280156"/>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1" baseline="0" noProof="1" dirty="0" smtClean="0">
                <a:solidFill>
                  <a:schemeClr val="tx1">
                    <a:lumMod val="75000"/>
                    <a:lumOff val="25000"/>
                  </a:schemeClr>
                </a:solidFill>
                <a:latin typeface="+mn-lt"/>
                <a:ea typeface="+mn-ea"/>
                <a:cs typeface="+mn-cs"/>
              </a:defRPr>
            </a:lvl1pPr>
            <a:lvl2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2pPr>
            <a:lvl3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3pPr>
            <a:lvl4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77874682"/>
      </p:ext>
    </p:extLst>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lumMod val="65000"/>
                    <a:lumOff val="35000"/>
                  </a:schemeClr>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14325" y="1614488"/>
            <a:ext cx="4186238" cy="4391025"/>
          </a:xfrm>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1" baseline="0" noProof="1" dirty="0" smtClean="0">
                <a:solidFill>
                  <a:schemeClr val="tx1">
                    <a:lumMod val="75000"/>
                    <a:lumOff val="25000"/>
                  </a:schemeClr>
                </a:solidFill>
                <a:latin typeface="+mn-lt"/>
                <a:ea typeface="+mn-ea"/>
                <a:cs typeface="+mn-cs"/>
              </a:defRPr>
            </a:lvl1pPr>
            <a:lvl2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2pPr>
            <a:lvl3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3pPr>
            <a:lvl4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4pPr>
            <a:lvl5pPr algn="l" rtl="0" eaLnBrk="0" fontAlgn="base" hangingPunct="0">
              <a:spcAft>
                <a:spcPct val="0"/>
              </a:spcAft>
              <a:buClr>
                <a:schemeClr val="accent2"/>
              </a:buClr>
              <a:defRPr lang="en-US" sz="1600" b="0" baseline="0" noProof="1" dirty="0">
                <a:solidFill>
                  <a:schemeClr val="tx1">
                    <a:lumMod val="75000"/>
                    <a:lumOff val="25000"/>
                  </a:schemeClr>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2963" y="1614488"/>
            <a:ext cx="4186237" cy="4391025"/>
          </a:xfrm>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1" baseline="0" noProof="1" dirty="0" smtClean="0">
                <a:solidFill>
                  <a:schemeClr val="tx1">
                    <a:lumMod val="75000"/>
                    <a:lumOff val="25000"/>
                  </a:schemeClr>
                </a:solidFill>
                <a:latin typeface="+mn-lt"/>
                <a:ea typeface="+mn-ea"/>
                <a:cs typeface="+mn-cs"/>
              </a:defRPr>
            </a:lvl1pPr>
            <a:lvl2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2pPr>
            <a:lvl3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3pPr>
            <a:lvl4pPr algn="l" rtl="0" eaLnBrk="0" fontAlgn="base" hangingPunct="0">
              <a:spcAft>
                <a:spcPct val="0"/>
              </a:spcAft>
              <a:buClr>
                <a:schemeClr val="accent2"/>
              </a:buClr>
              <a:defRPr lang="en-US" sz="1600" b="0" baseline="0" noProof="1" dirty="0" smtClean="0">
                <a:solidFill>
                  <a:schemeClr val="tx1">
                    <a:lumMod val="75000"/>
                    <a:lumOff val="25000"/>
                  </a:schemeClr>
                </a:solidFill>
                <a:latin typeface="+mn-lt"/>
                <a:ea typeface="+mn-ea"/>
                <a:cs typeface="+mn-cs"/>
              </a:defRPr>
            </a:lvl4pPr>
            <a:lvl5pPr algn="l" rtl="0" eaLnBrk="0" fontAlgn="base" hangingPunct="0">
              <a:spcAft>
                <a:spcPct val="0"/>
              </a:spcAft>
              <a:buClr>
                <a:schemeClr val="accent2"/>
              </a:buClr>
              <a:defRPr lang="en-US" sz="1600" b="0" baseline="0" noProof="1" dirty="0">
                <a:solidFill>
                  <a:schemeClr val="tx1">
                    <a:lumMod val="75000"/>
                    <a:lumOff val="25000"/>
                  </a:schemeClr>
                </a:solidFill>
                <a:latin typeface="+mn-lt"/>
                <a:ea typeface="+mn-ea"/>
                <a:cs typeface="+mn-cs"/>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6" descr="GHI-logo-with-tag-line.png"/>
          <p:cNvPicPr>
            <a:picLocks noChangeAspect="1"/>
          </p:cNvPicPr>
          <p:nvPr userDrawn="1"/>
        </p:nvPicPr>
        <p:blipFill>
          <a:blip r:embed="rId2" cstate="print"/>
          <a:srcRect/>
          <a:stretch>
            <a:fillRect/>
          </a:stretch>
        </p:blipFill>
        <p:spPr bwMode="auto">
          <a:xfrm>
            <a:off x="191365" y="6393017"/>
            <a:ext cx="1749195" cy="280156"/>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1pPr>
            <a:lvl2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2pPr>
            <a:lvl3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3pPr>
            <a:lvl4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4pPr>
            <a:lvl5pPr algn="l" rtl="0" eaLnBrk="0" fontAlgn="base" hangingPunct="0">
              <a:spcAft>
                <a:spcPct val="0"/>
              </a:spcAft>
              <a:buClr>
                <a:schemeClr val="accent2"/>
              </a:buClr>
              <a:defRPr lang="en-US" sz="1800" b="0" baseline="0" noProof="1">
                <a:solidFill>
                  <a:schemeClr val="tx1">
                    <a:lumMod val="65000"/>
                    <a:lumOff val="35000"/>
                  </a:schemeClr>
                </a:solidFill>
                <a:latin typeface="+mn-lt"/>
                <a:ea typeface="+mn-ea"/>
                <a:cs typeface="+mn-cs"/>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noFill/>
          <a:ln w="12700">
            <a:no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1pPr>
            <a:lvl2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2pPr>
            <a:lvl3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3pPr>
            <a:lvl4pPr algn="l" rtl="0" eaLnBrk="0" fontAlgn="base" hangingPunct="0">
              <a:spcAft>
                <a:spcPct val="0"/>
              </a:spcAft>
              <a:buClr>
                <a:schemeClr val="accent2"/>
              </a:buClr>
              <a:defRPr lang="en-US" sz="1800" b="0" baseline="0" noProof="1" smtClean="0">
                <a:solidFill>
                  <a:schemeClr val="tx1">
                    <a:lumMod val="65000"/>
                    <a:lumOff val="35000"/>
                  </a:schemeClr>
                </a:solidFill>
                <a:latin typeface="+mn-lt"/>
                <a:ea typeface="+mn-ea"/>
                <a:cs typeface="+mn-cs"/>
              </a:defRPr>
            </a:lvl4pPr>
            <a:lvl5pPr algn="l" rtl="0" eaLnBrk="0" fontAlgn="base" hangingPunct="0">
              <a:spcAft>
                <a:spcPct val="0"/>
              </a:spcAft>
              <a:buClr>
                <a:schemeClr val="accent2"/>
              </a:buClr>
              <a:defRPr lang="en-US" sz="1800" b="0" baseline="0" noProof="1">
                <a:solidFill>
                  <a:schemeClr val="tx1">
                    <a:lumMod val="65000"/>
                    <a:lumOff val="35000"/>
                  </a:schemeClr>
                </a:solidFill>
                <a:latin typeface="+mn-lt"/>
                <a:ea typeface="+mn-ea"/>
                <a:cs typeface="+mn-cs"/>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descr="GHI-logo-with-tag-line.png"/>
          <p:cNvPicPr>
            <a:picLocks noChangeAspect="1"/>
          </p:cNvPicPr>
          <p:nvPr userDrawn="1"/>
        </p:nvPicPr>
        <p:blipFill>
          <a:blip r:embed="rId2" cstate="print"/>
          <a:srcRect/>
          <a:stretch>
            <a:fillRect/>
          </a:stretch>
        </p:blipFill>
        <p:spPr bwMode="auto">
          <a:xfrm>
            <a:off x="191365" y="6393017"/>
            <a:ext cx="1749195" cy="280156"/>
          </a:xfrm>
          <a:prstGeom prst="rect">
            <a:avLst/>
          </a:prstGeom>
          <a:noFill/>
          <a:ln w="9525">
            <a:noFill/>
            <a:miter lim="800000"/>
            <a:headEnd/>
            <a:tailEnd/>
          </a:ln>
        </p:spPr>
      </p:pic>
      <p:sp>
        <p:nvSpPr>
          <p:cNvPr id="8" name="Title 1"/>
          <p:cNvSpPr>
            <a:spLocks noGrp="1"/>
          </p:cNvSpPr>
          <p:nvPr>
            <p:ph type="title"/>
          </p:nvPr>
        </p:nvSpPr>
        <p:spPr>
          <a:xfrm>
            <a:off x="314325" y="158787"/>
            <a:ext cx="6418263" cy="717550"/>
          </a:xfrm>
        </p:spPr>
        <p:txBody>
          <a:bodyPr/>
          <a:lstStyle/>
          <a:p>
            <a:r>
              <a:rPr lang="en-US" smtClean="0"/>
              <a:t>Click to edit Master title style</a:t>
            </a:r>
            <a:endParaRPr lang="en-US"/>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noFill/>
          <a:ln w="12700">
            <a:solidFill>
              <a:srgbClr val="C0C0C0"/>
            </a:solidFill>
            <a:miter lim="800000"/>
            <a:headEnd/>
            <a:tailEnd/>
          </a:ln>
        </p:spPr>
        <p:txBody>
          <a:bodyPr vert="horz" wrap="square" lIns="91440" tIns="91440" rIns="91440" bIns="91440" numCol="1" anchor="t" anchorCtr="0" compatLnSpc="1">
            <a:prstTxWarp prst="textNoShape">
              <a:avLst/>
            </a:prstTxWarp>
          </a:bodyPr>
          <a:lstStyle>
            <a:lvl1pPr algn="l" rtl="0" eaLnBrk="0" fontAlgn="base" hangingPunct="0">
              <a:spcAft>
                <a:spcPct val="0"/>
              </a:spcAft>
              <a:buClr>
                <a:schemeClr val="accent2"/>
              </a:buClr>
              <a:defRPr lang="en-US" sz="2400" b="1" baseline="0" noProof="1" dirty="0" smtClean="0">
                <a:solidFill>
                  <a:schemeClr val="bg1"/>
                </a:solidFill>
                <a:latin typeface="+mn-lt"/>
                <a:ea typeface="+mn-ea"/>
                <a:cs typeface="+mn-cs"/>
              </a:defRPr>
            </a:lvl1pPr>
            <a:lvl2pPr algn="l" rtl="0" eaLnBrk="0" fontAlgn="base" hangingPunct="0">
              <a:spcAft>
                <a:spcPct val="0"/>
              </a:spcAft>
              <a:buClr>
                <a:schemeClr val="accent2"/>
              </a:buClr>
              <a:defRPr lang="en-US" sz="2400" b="0" baseline="0" noProof="1" dirty="0" smtClean="0">
                <a:solidFill>
                  <a:schemeClr val="tx1">
                    <a:lumMod val="65000"/>
                    <a:lumOff val="35000"/>
                  </a:schemeClr>
                </a:solidFill>
                <a:latin typeface="+mn-lt"/>
                <a:ea typeface="+mn-ea"/>
                <a:cs typeface="+mn-cs"/>
              </a:defRPr>
            </a:lvl2pPr>
            <a:lvl3pPr algn="l" rtl="0" eaLnBrk="0" fontAlgn="base" hangingPunct="0">
              <a:spcAft>
                <a:spcPct val="0"/>
              </a:spcAft>
              <a:buClr>
                <a:schemeClr val="accent2"/>
              </a:buClr>
              <a:defRPr lang="en-US" sz="2400" b="0" baseline="0" noProof="1" dirty="0" smtClean="0">
                <a:solidFill>
                  <a:schemeClr val="tx1">
                    <a:lumMod val="65000"/>
                    <a:lumOff val="35000"/>
                  </a:schemeClr>
                </a:solidFill>
                <a:latin typeface="+mn-lt"/>
                <a:ea typeface="+mn-ea"/>
                <a:cs typeface="+mn-cs"/>
              </a:defRPr>
            </a:lvl3pPr>
            <a:lvl4pPr algn="l" rtl="0" eaLnBrk="0" fontAlgn="base" hangingPunct="0">
              <a:spcAft>
                <a:spcPct val="0"/>
              </a:spcAft>
              <a:buClr>
                <a:schemeClr val="accent2"/>
              </a:buClr>
              <a:defRPr lang="en-US" sz="2400" b="0" baseline="0" noProof="1" dirty="0" smtClean="0">
                <a:solidFill>
                  <a:schemeClr val="tx1">
                    <a:lumMod val="65000"/>
                    <a:lumOff val="35000"/>
                  </a:schemeClr>
                </a:solidFill>
                <a:latin typeface="+mn-lt"/>
                <a:ea typeface="+mn-ea"/>
                <a:cs typeface="+mn-cs"/>
              </a:defRPr>
            </a:lvl4pPr>
            <a:lvl5pPr algn="l" rtl="0" eaLnBrk="0" fontAlgn="base" hangingPunct="0">
              <a:spcAft>
                <a:spcPct val="0"/>
              </a:spcAft>
              <a:buClr>
                <a:schemeClr val="accent2"/>
              </a:buClr>
              <a:defRPr lang="en-US" sz="2400" b="0" baseline="0" noProof="1" dirty="0">
                <a:solidFill>
                  <a:schemeClr val="tx1">
                    <a:lumMod val="65000"/>
                    <a:lumOff val="35000"/>
                  </a:schemeClr>
                </a:solidFill>
                <a:latin typeface="+mn-lt"/>
                <a:ea typeface="+mn-ea"/>
                <a:cs typeface="+mn-cs"/>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8775" y="80963"/>
            <a:ext cx="2130425" cy="59245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14325" y="80963"/>
            <a:ext cx="6242050" cy="5924550"/>
          </a:xfrm>
        </p:spPr>
        <p:txBody>
          <a:bodyPr vert="eaVert"/>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2" name="Rectangle 11"/>
          <p:cNvSpPr>
            <a:spLocks noChangeArrowheads="1"/>
          </p:cNvSpPr>
          <p:nvPr userDrawn="1"/>
        </p:nvSpPr>
        <p:spPr bwMode="gray">
          <a:xfrm>
            <a:off x="0" y="0"/>
            <a:ext cx="9144000" cy="938893"/>
          </a:xfrm>
          <a:prstGeom prst="rect">
            <a:avLst/>
          </a:prstGeom>
          <a:solidFill>
            <a:schemeClr val="tx1">
              <a:lumMod val="50000"/>
              <a:lumOff val="50000"/>
            </a:schemeClr>
          </a:solidFill>
          <a:ln w="12700">
            <a:noFill/>
            <a:miter lim="800000"/>
            <a:headEnd/>
            <a:tailEnd/>
          </a:ln>
        </p:spPr>
        <p:txBody>
          <a:bodyPr lIns="252000" tIns="72000" rIns="72000" bIns="72000" anchor="ctr"/>
          <a:ls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a:lstStyle>
          <a:p>
            <a:endParaRPr lang="en-US" sz="2400" b="1" dirty="0">
              <a:solidFill>
                <a:schemeClr val="bg1"/>
              </a:solidFill>
            </a:endParaRPr>
          </a:p>
        </p:txBody>
      </p:sp>
      <p:sp>
        <p:nvSpPr>
          <p:cNvPr id="8" name="Rectangle 7"/>
          <p:cNvSpPr/>
          <p:nvPr userDrawn="1"/>
        </p:nvSpPr>
        <p:spPr bwMode="auto">
          <a:xfrm>
            <a:off x="0" y="955221"/>
            <a:ext cx="9144000" cy="5902779"/>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p:txBody>
      </p:sp>
      <p:sp>
        <p:nvSpPr>
          <p:cNvPr id="11267" name="Rectangle 5"/>
          <p:cNvSpPr>
            <a:spLocks noChangeArrowheads="1"/>
          </p:cNvSpPr>
          <p:nvPr/>
        </p:nvSpPr>
        <p:spPr bwMode="gray">
          <a:xfrm>
            <a:off x="2162175" y="6408738"/>
            <a:ext cx="4784725" cy="247650"/>
          </a:xfrm>
          <a:prstGeom prst="rect">
            <a:avLst/>
          </a:prstGeom>
          <a:noFill/>
          <a:ln w="9525">
            <a:noFill/>
            <a:miter lim="800000"/>
            <a:headEnd/>
            <a:tailEnd/>
          </a:ln>
        </p:spPr>
        <p:txBody>
          <a:bodyPr/>
          <a:lstStyle/>
          <a:p>
            <a:pPr algn="ctr">
              <a:defRPr/>
            </a:pPr>
            <a:endParaRPr lang="en-US" sz="1000" dirty="0"/>
          </a:p>
        </p:txBody>
      </p:sp>
      <p:sp>
        <p:nvSpPr>
          <p:cNvPr id="6147" name="Rectangle 7"/>
          <p:cNvSpPr>
            <a:spLocks noGrp="1" noChangeArrowheads="1"/>
          </p:cNvSpPr>
          <p:nvPr>
            <p:ph type="title"/>
          </p:nvPr>
        </p:nvSpPr>
        <p:spPr bwMode="gray">
          <a:xfrm>
            <a:off x="314325" y="158787"/>
            <a:ext cx="7746463" cy="71755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lvl="0"/>
            <a:r>
              <a:rPr lang="de-DE" dirty="0" smtClean="0"/>
              <a:t>Klicken Sie, um das Titelformat zu bearbeiten</a:t>
            </a:r>
          </a:p>
        </p:txBody>
      </p:sp>
      <p:sp>
        <p:nvSpPr>
          <p:cNvPr id="6149" name="Rectangle 12"/>
          <p:cNvSpPr>
            <a:spLocks noGrp="1" noChangeArrowheads="1"/>
          </p:cNvSpPr>
          <p:nvPr>
            <p:ph type="body" idx="1"/>
          </p:nvPr>
        </p:nvSpPr>
        <p:spPr bwMode="gray">
          <a:xfrm>
            <a:off x="314325" y="1614488"/>
            <a:ext cx="8524875" cy="4391025"/>
          </a:xfrm>
          <a:prstGeom prst="rect">
            <a:avLst/>
          </a:prstGeom>
          <a:noFill/>
          <a:ln w="12700">
            <a:noFill/>
            <a:miter lim="800000"/>
            <a:headEnd/>
            <a:tailEnd/>
          </a:ln>
        </p:spPr>
        <p:txBody>
          <a:bodyPr vert="horz" wrap="square" lIns="91440" tIns="91440" rIns="91440" bIns="91440" numCol="1" anchor="t" anchorCtr="0" compatLnSpc="1">
            <a:prstTxWarp prst="textNoShape">
              <a:avLst/>
            </a:prstTxWarp>
          </a:bodyPr>
          <a:lstStyle/>
          <a:p>
            <a:pPr lvl="0"/>
            <a:r>
              <a:rPr lang="de-DE" dirty="0" smtClean="0"/>
              <a:t>Klicken Sie, um die Formate des Vorlagentextes zu bearbeiten</a:t>
            </a:r>
          </a:p>
          <a:p>
            <a:pPr lvl="1"/>
            <a:r>
              <a:rPr lang="de-DE" dirty="0" smtClean="0"/>
              <a:t>Zweite Ebene</a:t>
            </a:r>
          </a:p>
          <a:p>
            <a:pPr lvl="2"/>
            <a:r>
              <a:rPr lang="de-DE" dirty="0" smtClean="0"/>
              <a:t>Dritte Ebene</a:t>
            </a:r>
          </a:p>
          <a:p>
            <a:pPr lvl="3"/>
            <a:r>
              <a:rPr lang="de-DE" dirty="0" smtClean="0"/>
              <a:t>Vierte Ebene</a:t>
            </a:r>
          </a:p>
        </p:txBody>
      </p:sp>
      <p:pic>
        <p:nvPicPr>
          <p:cNvPr id="13" name="Picture 12" descr="Symbol---brighter-blue.png"/>
          <p:cNvPicPr>
            <a:picLocks noChangeAspect="1"/>
          </p:cNvPicPr>
          <p:nvPr userDrawn="1"/>
        </p:nvPicPr>
        <p:blipFill>
          <a:blip r:embed="rId14" cstate="print"/>
          <a:stretch>
            <a:fillRect/>
          </a:stretch>
        </p:blipFill>
        <p:spPr>
          <a:xfrm>
            <a:off x="8279267" y="0"/>
            <a:ext cx="641497" cy="955221"/>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63" r:id="rId2"/>
    <p:sldLayoutId id="2147483674"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fade/>
  </p:transition>
  <p:timing>
    <p:tnLst>
      <p:par>
        <p:cTn id="1" dur="indefinite" restart="never" nodeType="tmRoot"/>
      </p:par>
    </p:tnLst>
  </p:timing>
  <p:hf sldNum="0" hdr="0" dt="0"/>
  <p:txStyles>
    <p:titleStyle>
      <a:lvl1pPr algn="l" rtl="0" eaLnBrk="1" fontAlgn="base" hangingPunct="1">
        <a:lnSpc>
          <a:spcPct val="95000"/>
        </a:lnSpc>
        <a:spcBef>
          <a:spcPct val="0"/>
        </a:spcBef>
        <a:spcAft>
          <a:spcPct val="0"/>
        </a:spcAft>
        <a:defRPr sz="2400" b="1">
          <a:solidFill>
            <a:schemeClr val="bg1"/>
          </a:solidFill>
          <a:latin typeface="+mj-lt"/>
          <a:ea typeface="+mj-ea"/>
          <a:cs typeface="+mj-cs"/>
        </a:defRPr>
      </a:lvl1pPr>
      <a:lvl2pPr algn="l" rtl="0" eaLnBrk="1" fontAlgn="base" hangingPunct="1">
        <a:lnSpc>
          <a:spcPct val="95000"/>
        </a:lnSpc>
        <a:spcBef>
          <a:spcPct val="0"/>
        </a:spcBef>
        <a:spcAft>
          <a:spcPct val="0"/>
        </a:spcAft>
        <a:defRPr sz="2400" b="1">
          <a:solidFill>
            <a:schemeClr val="tx1"/>
          </a:solidFill>
          <a:latin typeface="Arial" charset="0"/>
        </a:defRPr>
      </a:lvl2pPr>
      <a:lvl3pPr algn="l" rtl="0" eaLnBrk="1" fontAlgn="base" hangingPunct="1">
        <a:lnSpc>
          <a:spcPct val="95000"/>
        </a:lnSpc>
        <a:spcBef>
          <a:spcPct val="0"/>
        </a:spcBef>
        <a:spcAft>
          <a:spcPct val="0"/>
        </a:spcAft>
        <a:defRPr sz="2400" b="1">
          <a:solidFill>
            <a:schemeClr val="tx1"/>
          </a:solidFill>
          <a:latin typeface="Arial" charset="0"/>
        </a:defRPr>
      </a:lvl3pPr>
      <a:lvl4pPr algn="l" rtl="0" eaLnBrk="1" fontAlgn="base" hangingPunct="1">
        <a:lnSpc>
          <a:spcPct val="95000"/>
        </a:lnSpc>
        <a:spcBef>
          <a:spcPct val="0"/>
        </a:spcBef>
        <a:spcAft>
          <a:spcPct val="0"/>
        </a:spcAft>
        <a:defRPr sz="2400" b="1">
          <a:solidFill>
            <a:schemeClr val="tx1"/>
          </a:solidFill>
          <a:latin typeface="Arial" charset="0"/>
        </a:defRPr>
      </a:lvl4pPr>
      <a:lvl5pPr algn="l" rtl="0" eaLnBrk="1" fontAlgn="base" hangingPunct="1">
        <a:lnSpc>
          <a:spcPct val="95000"/>
        </a:lnSpc>
        <a:spcBef>
          <a:spcPct val="0"/>
        </a:spcBef>
        <a:spcAft>
          <a:spcPct val="0"/>
        </a:spcAft>
        <a:defRPr sz="2400" b="1">
          <a:solidFill>
            <a:schemeClr val="tx1"/>
          </a:solidFill>
          <a:latin typeface="Arial" charset="0"/>
        </a:defRPr>
      </a:lvl5pPr>
      <a:lvl6pPr marL="457200" algn="l" rtl="0" eaLnBrk="1" fontAlgn="base" hangingPunct="1">
        <a:lnSpc>
          <a:spcPct val="95000"/>
        </a:lnSpc>
        <a:spcBef>
          <a:spcPct val="0"/>
        </a:spcBef>
        <a:spcAft>
          <a:spcPct val="0"/>
        </a:spcAft>
        <a:defRPr sz="2400" b="1">
          <a:solidFill>
            <a:schemeClr val="tx1"/>
          </a:solidFill>
          <a:latin typeface="Arial" charset="0"/>
        </a:defRPr>
      </a:lvl6pPr>
      <a:lvl7pPr marL="914400" algn="l" rtl="0" eaLnBrk="1" fontAlgn="base" hangingPunct="1">
        <a:lnSpc>
          <a:spcPct val="95000"/>
        </a:lnSpc>
        <a:spcBef>
          <a:spcPct val="0"/>
        </a:spcBef>
        <a:spcAft>
          <a:spcPct val="0"/>
        </a:spcAft>
        <a:defRPr sz="2400" b="1">
          <a:solidFill>
            <a:schemeClr val="tx1"/>
          </a:solidFill>
          <a:latin typeface="Arial" charset="0"/>
        </a:defRPr>
      </a:lvl7pPr>
      <a:lvl8pPr marL="1371600" algn="l" rtl="0" eaLnBrk="1" fontAlgn="base" hangingPunct="1">
        <a:lnSpc>
          <a:spcPct val="95000"/>
        </a:lnSpc>
        <a:spcBef>
          <a:spcPct val="0"/>
        </a:spcBef>
        <a:spcAft>
          <a:spcPct val="0"/>
        </a:spcAft>
        <a:defRPr sz="2400" b="1">
          <a:solidFill>
            <a:schemeClr val="tx1"/>
          </a:solidFill>
          <a:latin typeface="Arial" charset="0"/>
        </a:defRPr>
      </a:lvl8pPr>
      <a:lvl9pPr marL="1828800" algn="l" rtl="0" eaLnBrk="1" fontAlgn="base" hangingPunct="1">
        <a:lnSpc>
          <a:spcPct val="95000"/>
        </a:lnSpc>
        <a:spcBef>
          <a:spcPct val="0"/>
        </a:spcBef>
        <a:spcAft>
          <a:spcPct val="0"/>
        </a:spcAft>
        <a:defRPr sz="2400" b="1">
          <a:solidFill>
            <a:schemeClr val="tx1"/>
          </a:solidFill>
          <a:latin typeface="Arial" charset="0"/>
        </a:defRPr>
      </a:lvl9pPr>
    </p:titleStyle>
    <p:bodyStyle>
      <a:lvl1pPr marL="190500" indent="-190500" algn="l" rtl="0" eaLnBrk="1" fontAlgn="base" hangingPunct="1">
        <a:spcBef>
          <a:spcPct val="60000"/>
        </a:spcBef>
        <a:spcAft>
          <a:spcPct val="0"/>
        </a:spcAft>
        <a:buClr>
          <a:schemeClr val="accent2"/>
        </a:buClr>
        <a:buFont typeface="Wingdings" pitchFamily="2" charset="2"/>
        <a:buChar char="§"/>
        <a:defRPr lang="de-DE" sz="1800" b="1" baseline="0" noProof="1" dirty="0" smtClean="0">
          <a:solidFill>
            <a:schemeClr val="tx1">
              <a:lumMod val="75000"/>
              <a:lumOff val="25000"/>
            </a:schemeClr>
          </a:solidFill>
          <a:latin typeface="+mn-lt"/>
          <a:ea typeface="+mn-ea"/>
          <a:cs typeface="+mn-cs"/>
        </a:defRPr>
      </a:lvl1pPr>
      <a:lvl2pPr marL="381000" indent="-188913" algn="l" rtl="0" eaLnBrk="1" fontAlgn="base" hangingPunct="1">
        <a:spcBef>
          <a:spcPct val="30000"/>
        </a:spcBef>
        <a:spcAft>
          <a:spcPct val="0"/>
        </a:spcAft>
        <a:buClr>
          <a:schemeClr val="accent2"/>
        </a:buClr>
        <a:buChar char="-"/>
        <a:defRPr lang="de-DE" sz="1600" b="0" baseline="0" noProof="1" dirty="0" smtClean="0">
          <a:solidFill>
            <a:schemeClr val="tx1">
              <a:lumMod val="75000"/>
              <a:lumOff val="25000"/>
            </a:schemeClr>
          </a:solidFill>
          <a:latin typeface="+mn-lt"/>
          <a:ea typeface="+mn-ea"/>
          <a:cs typeface="+mn-cs"/>
        </a:defRPr>
      </a:lvl2pPr>
      <a:lvl3pPr marL="561975" indent="-179388" algn="l" rtl="0" eaLnBrk="1" fontAlgn="base" hangingPunct="1">
        <a:spcBef>
          <a:spcPct val="30000"/>
        </a:spcBef>
        <a:spcAft>
          <a:spcPct val="0"/>
        </a:spcAft>
        <a:buClr>
          <a:schemeClr val="accent2"/>
        </a:buClr>
        <a:buChar char="-"/>
        <a:defRPr lang="de-DE" sz="1600" b="0" baseline="0" noProof="1" dirty="0" smtClean="0">
          <a:solidFill>
            <a:schemeClr val="tx1">
              <a:lumMod val="75000"/>
              <a:lumOff val="25000"/>
            </a:schemeClr>
          </a:solidFill>
          <a:latin typeface="+mn-lt"/>
          <a:ea typeface="+mn-ea"/>
          <a:cs typeface="+mn-cs"/>
        </a:defRPr>
      </a:lvl3pPr>
      <a:lvl4pPr marL="768350" indent="-204788" algn="l" rtl="0" eaLnBrk="1" fontAlgn="base" hangingPunct="1">
        <a:spcBef>
          <a:spcPct val="30000"/>
        </a:spcBef>
        <a:spcAft>
          <a:spcPct val="0"/>
        </a:spcAft>
        <a:buClr>
          <a:schemeClr val="accent2"/>
        </a:buClr>
        <a:buChar char="-"/>
        <a:defRPr lang="de-DE" sz="1600" b="0" baseline="0" noProof="1" dirty="0" smtClean="0">
          <a:solidFill>
            <a:schemeClr val="tx1">
              <a:lumMod val="75000"/>
              <a:lumOff val="25000"/>
            </a:schemeClr>
          </a:solidFill>
          <a:latin typeface="+mn-lt"/>
          <a:ea typeface="+mn-ea"/>
          <a:cs typeface="+mn-cs"/>
        </a:defRPr>
      </a:lvl4pPr>
      <a:lvl5pPr marL="10509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5pPr>
      <a:lvl6pPr marL="15081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6pPr>
      <a:lvl7pPr marL="19653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7pPr>
      <a:lvl8pPr marL="24225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8pPr>
      <a:lvl9pPr marL="2879725" indent="-168275" algn="l" rtl="0" eaLnBrk="1" fontAlgn="base" hangingPunct="1">
        <a:spcBef>
          <a:spcPct val="4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cherer@goldenhelix.com"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3.JP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41.pn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jp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40.png"/><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24" Type="http://schemas.openxmlformats.org/officeDocument/2006/relationships/image" Target="../media/image39.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gif"/><Relationship Id="rId14" Type="http://schemas.openxmlformats.org/officeDocument/2006/relationships/image" Target="../media/image29.png"/><Relationship Id="rId22" Type="http://schemas.openxmlformats.org/officeDocument/2006/relationships/image" Target="../media/image37.png"/></Relationships>
</file>

<file path=ppt/slides/_rels/slide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hyperlink" Target="http://blog.goldenhelix.com/wp-content/uploads/2015/05/diagnostic-process-info-2_636.jp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4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Dr. Andreas Scherer</a:t>
            </a:r>
            <a:endParaRPr lang="en-US" dirty="0"/>
          </a:p>
        </p:txBody>
      </p:sp>
      <p:sp>
        <p:nvSpPr>
          <p:cNvPr id="3" name="Title 2"/>
          <p:cNvSpPr>
            <a:spLocks noGrp="1"/>
          </p:cNvSpPr>
          <p:nvPr>
            <p:ph type="ctrTitle"/>
          </p:nvPr>
        </p:nvSpPr>
        <p:spPr/>
        <p:txBody>
          <a:bodyPr/>
          <a:lstStyle/>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1691" y="0"/>
            <a:ext cx="11711689" cy="7025853"/>
          </a:xfrm>
          <a:prstGeom prst="rect">
            <a:avLst/>
          </a:prstGeom>
        </p:spPr>
      </p:pic>
      <p:sp>
        <p:nvSpPr>
          <p:cNvPr id="4" name="TextBox 3"/>
          <p:cNvSpPr txBox="1"/>
          <p:nvPr/>
        </p:nvSpPr>
        <p:spPr>
          <a:xfrm>
            <a:off x="1125415" y="4818185"/>
            <a:ext cx="3153427" cy="1631216"/>
          </a:xfrm>
          <a:prstGeom prst="rect">
            <a:avLst/>
          </a:prstGeom>
          <a:noFill/>
        </p:spPr>
        <p:txBody>
          <a:bodyPr wrap="none" rtlCol="0">
            <a:spAutoFit/>
          </a:bodyPr>
          <a:lstStyle/>
          <a:p>
            <a:r>
              <a:rPr lang="en-US" dirty="0" smtClean="0">
                <a:solidFill>
                  <a:schemeClr val="bg1"/>
                </a:solidFill>
              </a:rPr>
              <a:t>Dr. Andreas Scherer</a:t>
            </a:r>
          </a:p>
          <a:p>
            <a:r>
              <a:rPr lang="en-US" dirty="0" smtClean="0">
                <a:solidFill>
                  <a:schemeClr val="bg1"/>
                </a:solidFill>
              </a:rPr>
              <a:t>President and CEO </a:t>
            </a:r>
          </a:p>
          <a:p>
            <a:r>
              <a:rPr lang="en-US" dirty="0" smtClean="0">
                <a:solidFill>
                  <a:schemeClr val="bg1"/>
                </a:solidFill>
              </a:rPr>
              <a:t>Golden Helix, Inc.</a:t>
            </a:r>
            <a:endParaRPr lang="en-US" dirty="0" smtClean="0"/>
          </a:p>
          <a:p>
            <a:r>
              <a:rPr lang="en-US" dirty="0" smtClean="0">
                <a:solidFill>
                  <a:schemeClr val="bg1"/>
                </a:solidFill>
                <a:hlinkClick r:id="rId3"/>
              </a:rPr>
              <a:t>scherer@goldenhelix.com</a:t>
            </a:r>
            <a:endParaRPr lang="en-US" dirty="0" smtClean="0">
              <a:solidFill>
                <a:schemeClr val="bg1"/>
              </a:solidFill>
            </a:endParaRPr>
          </a:p>
          <a:p>
            <a:r>
              <a:rPr lang="en-US" dirty="0" smtClean="0">
                <a:solidFill>
                  <a:schemeClr val="bg1"/>
                </a:solidFill>
              </a:rPr>
              <a:t>Twitter: </a:t>
            </a:r>
            <a:r>
              <a:rPr lang="en-US" dirty="0" err="1" smtClean="0">
                <a:solidFill>
                  <a:schemeClr val="bg1"/>
                </a:solidFill>
              </a:rPr>
              <a:t>andreasscherer</a:t>
            </a:r>
            <a:endParaRPr lang="en-US" dirty="0">
              <a:solidFill>
                <a:schemeClr val="bg1"/>
              </a:solidFill>
            </a:endParaRPr>
          </a:p>
        </p:txBody>
      </p:sp>
      <p:sp>
        <p:nvSpPr>
          <p:cNvPr id="7" name="TextBox 6"/>
          <p:cNvSpPr txBox="1"/>
          <p:nvPr/>
        </p:nvSpPr>
        <p:spPr>
          <a:xfrm>
            <a:off x="745546" y="172944"/>
            <a:ext cx="8667597" cy="2312105"/>
          </a:xfrm>
          <a:prstGeom prst="rect">
            <a:avLst/>
          </a:prstGeom>
          <a:noFill/>
        </p:spPr>
        <p:txBody>
          <a:bodyPr wrap="square" rtlCol="0">
            <a:spAutoFit/>
          </a:bodyPr>
          <a:lstStyle/>
          <a:p>
            <a:endParaRPr lang="en-US" sz="3600" dirty="0"/>
          </a:p>
          <a:p>
            <a:r>
              <a:rPr lang="en-US" sz="3600" b="1" dirty="0" smtClean="0">
                <a:solidFill>
                  <a:schemeClr val="bg1"/>
                </a:solidFill>
              </a:rPr>
              <a:t>Utilizing cancer sequencing </a:t>
            </a:r>
            <a:r>
              <a:rPr lang="en-US" sz="3600" b="1" dirty="0">
                <a:solidFill>
                  <a:schemeClr val="bg1"/>
                </a:solidFill>
              </a:rPr>
              <a:t>in the clinic: Best practices in </a:t>
            </a:r>
            <a:r>
              <a:rPr lang="en-US" sz="3600" b="1" dirty="0" smtClean="0">
                <a:solidFill>
                  <a:schemeClr val="bg1"/>
                </a:solidFill>
              </a:rPr>
              <a:t>variant </a:t>
            </a:r>
            <a:r>
              <a:rPr lang="en-US" sz="3600" b="1" dirty="0">
                <a:solidFill>
                  <a:schemeClr val="bg1"/>
                </a:solidFill>
              </a:rPr>
              <a:t>analysis, filtering and annotation </a:t>
            </a:r>
            <a:endParaRPr lang="en-US" sz="3600" dirty="0">
              <a:solidFill>
                <a:schemeClr val="bg1"/>
              </a:solidFill>
            </a:endParaRPr>
          </a:p>
        </p:txBody>
      </p:sp>
    </p:spTree>
    <p:extLst>
      <p:ext uri="{BB962C8B-B14F-4D97-AF65-F5344CB8AC3E}">
        <p14:creationId xmlns:p14="http://schemas.microsoft.com/office/powerpoint/2010/main" val="2172134962"/>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Golden Helix – Who We Are</a:t>
            </a:r>
            <a:endParaRPr lang="en-US" dirty="0"/>
          </a:p>
        </p:txBody>
      </p:sp>
      <p:sp>
        <p:nvSpPr>
          <p:cNvPr id="3" name="Content Placeholder 2"/>
          <p:cNvSpPr>
            <a:spLocks noGrp="1"/>
          </p:cNvSpPr>
          <p:nvPr>
            <p:ph idx="1"/>
          </p:nvPr>
        </p:nvSpPr>
        <p:spPr>
          <a:xfrm>
            <a:off x="379179" y="1109108"/>
            <a:ext cx="4928917" cy="2131932"/>
          </a:xfrm>
        </p:spPr>
        <p:txBody>
          <a:bodyPr anchor="ctr"/>
          <a:lstStyle/>
          <a:p>
            <a:pPr marL="0" indent="0">
              <a:buNone/>
            </a:pPr>
            <a:r>
              <a:rPr lang="en-US" dirty="0" smtClean="0"/>
              <a:t>Golden Helix is a global bioinformatics company founded in 1998.</a:t>
            </a:r>
          </a:p>
        </p:txBody>
      </p:sp>
      <p:pic>
        <p:nvPicPr>
          <p:cNvPr id="14" name="Picture 13"/>
          <p:cNvPicPr>
            <a:picLocks noChangeAspect="1"/>
          </p:cNvPicPr>
          <p:nvPr/>
        </p:nvPicPr>
        <p:blipFill>
          <a:blip r:embed="rId3"/>
          <a:stretch>
            <a:fillRect/>
          </a:stretch>
        </p:blipFill>
        <p:spPr>
          <a:xfrm>
            <a:off x="5418196" y="1671094"/>
            <a:ext cx="2628783" cy="1051513"/>
          </a:xfrm>
          <a:prstGeom prst="rect">
            <a:avLst/>
          </a:prstGeom>
        </p:spPr>
      </p:pic>
      <p:sp>
        <p:nvSpPr>
          <p:cNvPr id="18" name="Rectangle 17"/>
          <p:cNvSpPr/>
          <p:nvPr/>
        </p:nvSpPr>
        <p:spPr>
          <a:xfrm>
            <a:off x="222884" y="3157177"/>
            <a:ext cx="8402955" cy="369332"/>
          </a:xfrm>
          <a:prstGeom prst="rect">
            <a:avLst/>
          </a:prstGeom>
        </p:spPr>
        <p:txBody>
          <a:bodyPr wrap="square">
            <a:spAutoFit/>
          </a:bodyPr>
          <a:lstStyle/>
          <a:p>
            <a:pPr eaLnBrk="0" hangingPunct="0">
              <a:spcBef>
                <a:spcPct val="60000"/>
              </a:spcBef>
              <a:buClr>
                <a:srgbClr val="2A79D0"/>
              </a:buClr>
            </a:pPr>
            <a:r>
              <a:rPr lang="en-US" sz="1800" b="1" kern="0" noProof="1">
                <a:solidFill>
                  <a:srgbClr val="000000">
                    <a:lumMod val="75000"/>
                    <a:lumOff val="25000"/>
                  </a:srgbClr>
                </a:solidFill>
                <a:latin typeface="Arial"/>
              </a:rPr>
              <a:t>We are cited in over 900 peer-reviewed </a:t>
            </a:r>
            <a:r>
              <a:rPr lang="en-US" sz="1800" b="1" kern="0" noProof="1" smtClean="0">
                <a:solidFill>
                  <a:srgbClr val="000000">
                    <a:lumMod val="75000"/>
                    <a:lumOff val="25000"/>
                  </a:srgbClr>
                </a:solidFill>
                <a:latin typeface="Arial"/>
              </a:rPr>
              <a:t>publications</a:t>
            </a:r>
            <a:endParaRPr lang="en-US" sz="1800" b="1" kern="0" noProof="1">
              <a:solidFill>
                <a:srgbClr val="000000">
                  <a:lumMod val="75000"/>
                  <a:lumOff val="25000"/>
                </a:srgbClr>
              </a:solidFill>
              <a:latin typeface="Arial"/>
            </a:endParaRPr>
          </a:p>
        </p:txBody>
      </p:sp>
      <p:pic>
        <p:nvPicPr>
          <p:cNvPr id="30" name="Picture 29"/>
          <p:cNvPicPr>
            <a:picLocks noChangeAspect="1"/>
          </p:cNvPicPr>
          <p:nvPr/>
        </p:nvPicPr>
        <p:blipFill>
          <a:blip r:embed="rId4"/>
          <a:stretch>
            <a:fillRect/>
          </a:stretch>
        </p:blipFill>
        <p:spPr>
          <a:xfrm>
            <a:off x="3632445" y="3662400"/>
            <a:ext cx="1584211" cy="2077256"/>
          </a:xfrm>
          <a:prstGeom prst="rect">
            <a:avLst/>
          </a:prstGeom>
        </p:spPr>
      </p:pic>
      <p:pic>
        <p:nvPicPr>
          <p:cNvPr id="31" name="Picture 30"/>
          <p:cNvPicPr>
            <a:picLocks noChangeAspect="1"/>
          </p:cNvPicPr>
          <p:nvPr/>
        </p:nvPicPr>
        <p:blipFill>
          <a:blip r:embed="rId5"/>
          <a:stretch>
            <a:fillRect/>
          </a:stretch>
        </p:blipFill>
        <p:spPr>
          <a:xfrm>
            <a:off x="5320793" y="3662400"/>
            <a:ext cx="1579523" cy="2089277"/>
          </a:xfrm>
          <a:prstGeom prst="rect">
            <a:avLst/>
          </a:prstGeom>
        </p:spPr>
      </p:pic>
      <p:pic>
        <p:nvPicPr>
          <p:cNvPr id="32" name="Picture 31"/>
          <p:cNvPicPr>
            <a:picLocks noChangeAspect="1"/>
          </p:cNvPicPr>
          <p:nvPr/>
        </p:nvPicPr>
        <p:blipFill>
          <a:blip r:embed="rId6"/>
          <a:stretch>
            <a:fillRect/>
          </a:stretch>
        </p:blipFill>
        <p:spPr>
          <a:xfrm>
            <a:off x="1967079" y="3662401"/>
            <a:ext cx="1547555" cy="2077256"/>
          </a:xfrm>
          <a:prstGeom prst="rect">
            <a:avLst/>
          </a:prstGeom>
        </p:spPr>
      </p:pic>
      <p:pic>
        <p:nvPicPr>
          <p:cNvPr id="4" name="Picture 3"/>
          <p:cNvPicPr>
            <a:picLocks noChangeAspect="1"/>
          </p:cNvPicPr>
          <p:nvPr/>
        </p:nvPicPr>
        <p:blipFill>
          <a:blip r:embed="rId7"/>
          <a:stretch>
            <a:fillRect/>
          </a:stretch>
        </p:blipFill>
        <p:spPr>
          <a:xfrm>
            <a:off x="6974742" y="3627120"/>
            <a:ext cx="759240" cy="997542"/>
          </a:xfrm>
          <a:prstGeom prst="rect">
            <a:avLst/>
          </a:prstGeom>
        </p:spPr>
      </p:pic>
      <p:pic>
        <p:nvPicPr>
          <p:cNvPr id="8" name="Picture 7"/>
          <p:cNvPicPr>
            <a:picLocks noChangeAspect="1"/>
          </p:cNvPicPr>
          <p:nvPr/>
        </p:nvPicPr>
        <p:blipFill>
          <a:blip r:embed="rId8"/>
          <a:stretch>
            <a:fillRect/>
          </a:stretch>
        </p:blipFill>
        <p:spPr>
          <a:xfrm>
            <a:off x="7900603" y="3620977"/>
            <a:ext cx="775048" cy="1003686"/>
          </a:xfrm>
          <a:prstGeom prst="rect">
            <a:avLst/>
          </a:prstGeom>
        </p:spPr>
      </p:pic>
      <p:pic>
        <p:nvPicPr>
          <p:cNvPr id="9" name="Picture 8"/>
          <p:cNvPicPr>
            <a:picLocks noChangeAspect="1"/>
          </p:cNvPicPr>
          <p:nvPr/>
        </p:nvPicPr>
        <p:blipFill>
          <a:blip r:embed="rId9"/>
          <a:stretch>
            <a:fillRect/>
          </a:stretch>
        </p:blipFill>
        <p:spPr>
          <a:xfrm>
            <a:off x="6983626" y="4760554"/>
            <a:ext cx="750356" cy="1005379"/>
          </a:xfrm>
          <a:prstGeom prst="rect">
            <a:avLst/>
          </a:prstGeom>
        </p:spPr>
      </p:pic>
      <p:pic>
        <p:nvPicPr>
          <p:cNvPr id="10" name="Picture 9"/>
          <p:cNvPicPr>
            <a:picLocks noChangeAspect="1"/>
          </p:cNvPicPr>
          <p:nvPr/>
        </p:nvPicPr>
        <p:blipFill>
          <a:blip r:embed="rId10"/>
          <a:stretch>
            <a:fillRect/>
          </a:stretch>
        </p:blipFill>
        <p:spPr>
          <a:xfrm>
            <a:off x="7926693" y="4737233"/>
            <a:ext cx="771525" cy="1028700"/>
          </a:xfrm>
          <a:prstGeom prst="rect">
            <a:avLst/>
          </a:prstGeom>
        </p:spPr>
      </p:pic>
      <p:pic>
        <p:nvPicPr>
          <p:cNvPr id="11" name="Picture 10"/>
          <p:cNvPicPr>
            <a:picLocks noChangeAspect="1"/>
          </p:cNvPicPr>
          <p:nvPr/>
        </p:nvPicPr>
        <p:blipFill>
          <a:blip r:embed="rId11"/>
          <a:stretch>
            <a:fillRect/>
          </a:stretch>
        </p:blipFill>
        <p:spPr>
          <a:xfrm>
            <a:off x="1101889" y="3662400"/>
            <a:ext cx="721696" cy="962261"/>
          </a:xfrm>
          <a:prstGeom prst="rect">
            <a:avLst/>
          </a:prstGeom>
        </p:spPr>
      </p:pic>
      <p:pic>
        <p:nvPicPr>
          <p:cNvPr id="12" name="Picture 11"/>
          <p:cNvPicPr>
            <a:picLocks noChangeAspect="1"/>
          </p:cNvPicPr>
          <p:nvPr/>
        </p:nvPicPr>
        <p:blipFill>
          <a:blip r:embed="rId12"/>
          <a:stretch>
            <a:fillRect/>
          </a:stretch>
        </p:blipFill>
        <p:spPr>
          <a:xfrm>
            <a:off x="1084602" y="4750353"/>
            <a:ext cx="745211" cy="993614"/>
          </a:xfrm>
          <a:prstGeom prst="rect">
            <a:avLst/>
          </a:prstGeom>
        </p:spPr>
      </p:pic>
      <p:pic>
        <p:nvPicPr>
          <p:cNvPr id="13" name="Picture 12"/>
          <p:cNvPicPr>
            <a:picLocks noChangeAspect="1"/>
          </p:cNvPicPr>
          <p:nvPr/>
        </p:nvPicPr>
        <p:blipFill>
          <a:blip r:embed="rId13"/>
          <a:stretch>
            <a:fillRect/>
          </a:stretch>
        </p:blipFill>
        <p:spPr>
          <a:xfrm>
            <a:off x="287739" y="3662400"/>
            <a:ext cx="652963" cy="962261"/>
          </a:xfrm>
          <a:prstGeom prst="rect">
            <a:avLst/>
          </a:prstGeom>
        </p:spPr>
      </p:pic>
      <p:pic>
        <p:nvPicPr>
          <p:cNvPr id="15" name="Picture 14"/>
          <p:cNvPicPr>
            <a:picLocks noChangeAspect="1"/>
          </p:cNvPicPr>
          <p:nvPr/>
        </p:nvPicPr>
        <p:blipFill rotWithShape="1">
          <a:blip r:embed="rId14"/>
          <a:srcRect l="2498" r="5465"/>
          <a:stretch/>
        </p:blipFill>
        <p:spPr>
          <a:xfrm>
            <a:off x="255591" y="4737193"/>
            <a:ext cx="711200" cy="1002463"/>
          </a:xfrm>
          <a:prstGeom prst="rect">
            <a:avLst/>
          </a:prstGeom>
        </p:spPr>
      </p:pic>
      <p:pic>
        <p:nvPicPr>
          <p:cNvPr id="5" name="Picture 4"/>
          <p:cNvPicPr>
            <a:picLocks noChangeAspect="1"/>
          </p:cNvPicPr>
          <p:nvPr/>
        </p:nvPicPr>
        <p:blipFill>
          <a:blip r:embed="rId15"/>
          <a:stretch>
            <a:fillRect/>
          </a:stretch>
        </p:blipFill>
        <p:spPr>
          <a:xfrm>
            <a:off x="4495800" y="3352800"/>
            <a:ext cx="152400" cy="152400"/>
          </a:xfrm>
          <a:prstGeom prst="rect">
            <a:avLst/>
          </a:prstGeom>
        </p:spPr>
      </p:pic>
    </p:spTree>
    <p:extLst>
      <p:ext uri="{BB962C8B-B14F-4D97-AF65-F5344CB8AC3E}">
        <p14:creationId xmlns:p14="http://schemas.microsoft.com/office/powerpoint/2010/main" val="217410400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1000"/>
                                        <p:tgtEl>
                                          <p:spTgt spid="30"/>
                                        </p:tgtEl>
                                      </p:cBhvr>
                                    </p:animEffect>
                                    <p:anim calcmode="lin" valueType="num">
                                      <p:cBhvr>
                                        <p:cTn id="30" dur="1000" fill="hold"/>
                                        <p:tgtEl>
                                          <p:spTgt spid="30"/>
                                        </p:tgtEl>
                                        <p:attrNameLst>
                                          <p:attrName>ppt_x</p:attrName>
                                        </p:attrNameLst>
                                      </p:cBhvr>
                                      <p:tavLst>
                                        <p:tav tm="0">
                                          <p:val>
                                            <p:strVal val="#ppt_x"/>
                                          </p:val>
                                        </p:tav>
                                        <p:tav tm="100000">
                                          <p:val>
                                            <p:strVal val="#ppt_x"/>
                                          </p:val>
                                        </p:tav>
                                      </p:tavLst>
                                    </p:anim>
                                    <p:anim calcmode="lin" valueType="num">
                                      <p:cBhvr>
                                        <p:cTn id="31" dur="1000" fill="hold"/>
                                        <p:tgtEl>
                                          <p:spTgt spid="3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ppt_x</p:attrName>
                                        </p:attrNameLst>
                                      </p:cBhvr>
                                      <p:tavLst>
                                        <p:tav tm="0">
                                          <p:val>
                                            <p:strVal val="#ppt_x"/>
                                          </p:val>
                                        </p:tav>
                                        <p:tav tm="100000">
                                          <p:val>
                                            <p:strVal val="#ppt_x"/>
                                          </p:val>
                                        </p:tav>
                                      </p:tavLst>
                                    </p:anim>
                                    <p:anim calcmode="lin" valueType="num">
                                      <p:cBhvr>
                                        <p:cTn id="56" dur="1000" fill="hold"/>
                                        <p:tgtEl>
                                          <p:spTgt spid="11"/>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1000"/>
                                        <p:tgtEl>
                                          <p:spTgt spid="4"/>
                                        </p:tgtEl>
                                      </p:cBhvr>
                                    </p:animEffect>
                                    <p:anim calcmode="lin" valueType="num">
                                      <p:cBhvr>
                                        <p:cTn id="60" dur="1000" fill="hold"/>
                                        <p:tgtEl>
                                          <p:spTgt spid="4"/>
                                        </p:tgtEl>
                                        <p:attrNameLst>
                                          <p:attrName>ppt_x</p:attrName>
                                        </p:attrNameLst>
                                      </p:cBhvr>
                                      <p:tavLst>
                                        <p:tav tm="0">
                                          <p:val>
                                            <p:strVal val="#ppt_x"/>
                                          </p:val>
                                        </p:tav>
                                        <p:tav tm="100000">
                                          <p:val>
                                            <p:strVal val="#ppt_x"/>
                                          </p:val>
                                        </p:tav>
                                      </p:tavLst>
                                    </p:anim>
                                    <p:anim calcmode="lin" valueType="num">
                                      <p:cBhvr>
                                        <p:cTn id="61" dur="1000" fill="hold"/>
                                        <p:tgtEl>
                                          <p:spTgt spid="4"/>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1000"/>
                                        <p:tgtEl>
                                          <p:spTgt spid="8"/>
                                        </p:tgtEl>
                                      </p:cBhvr>
                                    </p:animEffect>
                                    <p:anim calcmode="lin" valueType="num">
                                      <p:cBhvr>
                                        <p:cTn id="65" dur="1000" fill="hold"/>
                                        <p:tgtEl>
                                          <p:spTgt spid="8"/>
                                        </p:tgtEl>
                                        <p:attrNameLst>
                                          <p:attrName>ppt_x</p:attrName>
                                        </p:attrNameLst>
                                      </p:cBhvr>
                                      <p:tavLst>
                                        <p:tav tm="0">
                                          <p:val>
                                            <p:strVal val="#ppt_x"/>
                                          </p:val>
                                        </p:tav>
                                        <p:tav tm="100000">
                                          <p:val>
                                            <p:strVal val="#ppt_x"/>
                                          </p:val>
                                        </p:tav>
                                      </p:tavLst>
                                    </p:anim>
                                    <p:anim calcmode="lin" valueType="num">
                                      <p:cBhvr>
                                        <p:cTn id="66" dur="1000" fill="hold"/>
                                        <p:tgtEl>
                                          <p:spTgt spid="8"/>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anim calcmode="lin" valueType="num">
                                      <p:cBhvr>
                                        <p:cTn id="70" dur="1000" fill="hold"/>
                                        <p:tgtEl>
                                          <p:spTgt spid="10"/>
                                        </p:tgtEl>
                                        <p:attrNameLst>
                                          <p:attrName>ppt_x</p:attrName>
                                        </p:attrNameLst>
                                      </p:cBhvr>
                                      <p:tavLst>
                                        <p:tav tm="0">
                                          <p:val>
                                            <p:strVal val="#ppt_x"/>
                                          </p:val>
                                        </p:tav>
                                        <p:tav tm="100000">
                                          <p:val>
                                            <p:strVal val="#ppt_x"/>
                                          </p:val>
                                        </p:tav>
                                      </p:tavLst>
                                    </p:anim>
                                    <p:anim calcmode="lin" valueType="num">
                                      <p:cBhvr>
                                        <p:cTn id="71" dur="1000" fill="hold"/>
                                        <p:tgtEl>
                                          <p:spTgt spid="10"/>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96746" y="3040441"/>
            <a:ext cx="1514534" cy="914400"/>
          </a:xfrm>
          <a:prstGeom prst="rect">
            <a:avLst/>
          </a:prstGeom>
        </p:spPr>
      </p:pic>
      <p:sp>
        <p:nvSpPr>
          <p:cNvPr id="2" name="Title 1"/>
          <p:cNvSpPr>
            <a:spLocks noGrp="1"/>
          </p:cNvSpPr>
          <p:nvPr>
            <p:ph type="title"/>
          </p:nvPr>
        </p:nvSpPr>
        <p:spPr/>
        <p:txBody>
          <a:bodyPr/>
          <a:lstStyle/>
          <a:p>
            <a:r>
              <a:rPr lang="en-US" dirty="0" smtClean="0"/>
              <a:t>Our Customers</a:t>
            </a:r>
            <a:endParaRPr lang="en-US" dirty="0"/>
          </a:p>
        </p:txBody>
      </p:sp>
      <p:pic>
        <p:nvPicPr>
          <p:cNvPr id="4" name="Picture 3"/>
          <p:cNvPicPr>
            <a:picLocks noChangeAspect="1"/>
          </p:cNvPicPr>
          <p:nvPr/>
        </p:nvPicPr>
        <p:blipFill>
          <a:blip r:embed="rId4"/>
          <a:stretch>
            <a:fillRect/>
          </a:stretch>
        </p:blipFill>
        <p:spPr>
          <a:xfrm>
            <a:off x="1471369" y="3098737"/>
            <a:ext cx="1797947" cy="747507"/>
          </a:xfrm>
          <a:prstGeom prst="rect">
            <a:avLst/>
          </a:prstGeom>
        </p:spPr>
      </p:pic>
      <p:pic>
        <p:nvPicPr>
          <p:cNvPr id="5" name="Picture 4"/>
          <p:cNvPicPr>
            <a:picLocks noChangeAspect="1"/>
          </p:cNvPicPr>
          <p:nvPr/>
        </p:nvPicPr>
        <p:blipFill>
          <a:blip r:embed="rId5"/>
          <a:stretch>
            <a:fillRect/>
          </a:stretch>
        </p:blipFill>
        <p:spPr>
          <a:xfrm>
            <a:off x="5892605" y="2085774"/>
            <a:ext cx="1076325" cy="1295400"/>
          </a:xfrm>
          <a:prstGeom prst="rect">
            <a:avLst/>
          </a:prstGeom>
        </p:spPr>
      </p:pic>
      <p:pic>
        <p:nvPicPr>
          <p:cNvPr id="6" name="Picture 5"/>
          <p:cNvPicPr>
            <a:picLocks noChangeAspect="1"/>
          </p:cNvPicPr>
          <p:nvPr/>
        </p:nvPicPr>
        <p:blipFill>
          <a:blip r:embed="rId6"/>
          <a:stretch>
            <a:fillRect/>
          </a:stretch>
        </p:blipFill>
        <p:spPr>
          <a:xfrm>
            <a:off x="6142024" y="3379601"/>
            <a:ext cx="2373127" cy="470489"/>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25595" y="3917100"/>
            <a:ext cx="1912586" cy="474060"/>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25688" y="2228490"/>
            <a:ext cx="2334279" cy="56272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67838" y="2838000"/>
            <a:ext cx="1240345" cy="851423"/>
          </a:xfrm>
          <a:prstGeom prst="rect">
            <a:avLst/>
          </a:prstGeom>
        </p:spPr>
      </p:pic>
      <p:pic>
        <p:nvPicPr>
          <p:cNvPr id="10" name="Picture 9"/>
          <p:cNvPicPr>
            <a:picLocks noChangeAspect="1"/>
          </p:cNvPicPr>
          <p:nvPr/>
        </p:nvPicPr>
        <p:blipFill>
          <a:blip r:embed="rId10"/>
          <a:stretch>
            <a:fillRect/>
          </a:stretch>
        </p:blipFill>
        <p:spPr>
          <a:xfrm>
            <a:off x="2564941" y="2333032"/>
            <a:ext cx="762071" cy="1039910"/>
          </a:xfrm>
          <a:prstGeom prst="rect">
            <a:avLst/>
          </a:prstGeom>
        </p:spPr>
      </p:pic>
      <p:pic>
        <p:nvPicPr>
          <p:cNvPr id="11" name="Picture 10"/>
          <p:cNvPicPr>
            <a:picLocks noChangeAspect="1"/>
          </p:cNvPicPr>
          <p:nvPr/>
        </p:nvPicPr>
        <p:blipFill>
          <a:blip r:embed="rId11"/>
          <a:stretch>
            <a:fillRect/>
          </a:stretch>
        </p:blipFill>
        <p:spPr>
          <a:xfrm>
            <a:off x="255018" y="4254823"/>
            <a:ext cx="1767994" cy="746032"/>
          </a:xfrm>
          <a:prstGeom prst="rect">
            <a:avLst/>
          </a:prstGeom>
        </p:spPr>
      </p:pic>
      <p:pic>
        <p:nvPicPr>
          <p:cNvPr id="12" name="Picture 11"/>
          <p:cNvPicPr>
            <a:picLocks noChangeAspect="1"/>
          </p:cNvPicPr>
          <p:nvPr/>
        </p:nvPicPr>
        <p:blipFill>
          <a:blip r:embed="rId12"/>
          <a:stretch>
            <a:fillRect/>
          </a:stretch>
        </p:blipFill>
        <p:spPr>
          <a:xfrm>
            <a:off x="2112426" y="4627839"/>
            <a:ext cx="2309040" cy="607642"/>
          </a:xfrm>
          <a:prstGeom prst="rect">
            <a:avLst/>
          </a:prstGeom>
        </p:spPr>
      </p:pic>
      <p:pic>
        <p:nvPicPr>
          <p:cNvPr id="13" name="Picture 12"/>
          <p:cNvPicPr>
            <a:picLocks noChangeAspect="1"/>
          </p:cNvPicPr>
          <p:nvPr/>
        </p:nvPicPr>
        <p:blipFill>
          <a:blip r:embed="rId13"/>
          <a:stretch>
            <a:fillRect/>
          </a:stretch>
        </p:blipFill>
        <p:spPr>
          <a:xfrm>
            <a:off x="3866307" y="3954841"/>
            <a:ext cx="2025098" cy="558321"/>
          </a:xfrm>
          <a:prstGeom prst="rect">
            <a:avLst/>
          </a:prstGeom>
        </p:spPr>
      </p:pic>
      <p:pic>
        <p:nvPicPr>
          <p:cNvPr id="15" name="Picture 14"/>
          <p:cNvPicPr>
            <a:picLocks noChangeAspect="1"/>
          </p:cNvPicPr>
          <p:nvPr/>
        </p:nvPicPr>
        <p:blipFill>
          <a:blip r:embed="rId14"/>
          <a:stretch>
            <a:fillRect/>
          </a:stretch>
        </p:blipFill>
        <p:spPr>
          <a:xfrm>
            <a:off x="3559207" y="2832787"/>
            <a:ext cx="1064903" cy="1032208"/>
          </a:xfrm>
          <a:prstGeom prst="rect">
            <a:avLst/>
          </a:prstGeom>
        </p:spPr>
      </p:pic>
      <p:sp>
        <p:nvSpPr>
          <p:cNvPr id="16" name="Content Placeholder 2"/>
          <p:cNvSpPr txBox="1">
            <a:spLocks noGrp="1"/>
          </p:cNvSpPr>
          <p:nvPr>
            <p:ph idx="1"/>
          </p:nvPr>
        </p:nvSpPr>
        <p:spPr bwMode="gray">
          <a:xfrm>
            <a:off x="158961" y="1138239"/>
            <a:ext cx="8842799" cy="782002"/>
          </a:xfrm>
          <a:prstGeom prst="rect">
            <a:avLst/>
          </a:prstGeom>
          <a:noFill/>
          <a:ln w="12700">
            <a:noFill/>
            <a:miter lim="800000"/>
            <a:headEnd/>
            <a:tailEnd/>
          </a:ln>
        </p:spPr>
        <p:txBody>
          <a:bodyPr vert="horz" wrap="square" lIns="91440" tIns="91440" rIns="91440" bIns="91440" numCol="1" anchor="t" anchorCtr="0" compatLnSpc="1">
            <a:prstTxWarp prst="textNoShape">
              <a:avLst/>
            </a:prstTxWarp>
          </a:bodyPr>
          <a:lstStyle>
            <a:lvl1pPr marL="190500" indent="-190500" algn="l" rtl="0" eaLnBrk="0" fontAlgn="base" hangingPunct="0">
              <a:spcBef>
                <a:spcPct val="60000"/>
              </a:spcBef>
              <a:spcAft>
                <a:spcPct val="0"/>
              </a:spcAft>
              <a:buClr>
                <a:schemeClr val="accent2"/>
              </a:buClr>
              <a:buFont typeface="Wingdings" pitchFamily="2" charset="2"/>
              <a:buChar char="§"/>
              <a:defRPr lang="en-US" sz="1800" b="1" baseline="0" noProof="1" dirty="0" smtClean="0">
                <a:solidFill>
                  <a:schemeClr val="tx1">
                    <a:lumMod val="75000"/>
                    <a:lumOff val="25000"/>
                  </a:schemeClr>
                </a:solidFill>
                <a:latin typeface="+mn-lt"/>
                <a:ea typeface="+mn-ea"/>
                <a:cs typeface="+mn-cs"/>
              </a:defRPr>
            </a:lvl1pPr>
            <a:lvl2pPr marL="381000" indent="-188913" algn="l" rtl="0" eaLnBrk="0" fontAlgn="base" hangingPunct="0">
              <a:spcBef>
                <a:spcPct val="30000"/>
              </a:spcBef>
              <a:spcAft>
                <a:spcPct val="0"/>
              </a:spcAft>
              <a:buClr>
                <a:schemeClr val="accent2"/>
              </a:buClr>
              <a:buChar char="-"/>
              <a:defRPr lang="en-US" sz="1600" b="0" baseline="0" noProof="1" dirty="0" smtClean="0">
                <a:solidFill>
                  <a:schemeClr val="tx1">
                    <a:lumMod val="75000"/>
                    <a:lumOff val="25000"/>
                  </a:schemeClr>
                </a:solidFill>
                <a:latin typeface="+mn-lt"/>
                <a:ea typeface="+mn-ea"/>
                <a:cs typeface="+mn-cs"/>
              </a:defRPr>
            </a:lvl2pPr>
            <a:lvl3pPr marL="561975" indent="-179388" algn="l" rtl="0" eaLnBrk="0" fontAlgn="base" hangingPunct="0">
              <a:spcBef>
                <a:spcPct val="30000"/>
              </a:spcBef>
              <a:spcAft>
                <a:spcPct val="0"/>
              </a:spcAft>
              <a:buClr>
                <a:schemeClr val="accent2"/>
              </a:buClr>
              <a:buChar char="-"/>
              <a:defRPr lang="en-US" sz="1600" b="0" baseline="0" noProof="1" dirty="0" smtClean="0">
                <a:solidFill>
                  <a:schemeClr val="tx1">
                    <a:lumMod val="75000"/>
                    <a:lumOff val="25000"/>
                  </a:schemeClr>
                </a:solidFill>
                <a:latin typeface="+mn-lt"/>
                <a:ea typeface="+mn-ea"/>
                <a:cs typeface="+mn-cs"/>
              </a:defRPr>
            </a:lvl3pPr>
            <a:lvl4pPr marL="768350" indent="-204788" algn="l" rtl="0" eaLnBrk="0" fontAlgn="base" hangingPunct="0">
              <a:spcBef>
                <a:spcPct val="30000"/>
              </a:spcBef>
              <a:spcAft>
                <a:spcPct val="0"/>
              </a:spcAft>
              <a:buClr>
                <a:schemeClr val="accent2"/>
              </a:buClr>
              <a:buChar char="-"/>
              <a:defRPr lang="en-US" sz="1600" b="0" baseline="0" noProof="1" dirty="0" smtClean="0">
                <a:solidFill>
                  <a:schemeClr val="tx1">
                    <a:lumMod val="75000"/>
                    <a:lumOff val="25000"/>
                  </a:schemeClr>
                </a:solidFill>
                <a:latin typeface="+mn-lt"/>
                <a:ea typeface="+mn-ea"/>
                <a:cs typeface="+mn-cs"/>
              </a:defRPr>
            </a:lvl4pPr>
            <a:lvl5pPr marL="1050925" indent="-168275" algn="l" rtl="0" eaLnBrk="0" fontAlgn="base" hangingPunct="0">
              <a:spcBef>
                <a:spcPct val="40000"/>
              </a:spcBef>
              <a:spcAft>
                <a:spcPct val="0"/>
              </a:spcAft>
              <a:buClr>
                <a:schemeClr val="accent2"/>
              </a:buClr>
              <a:buFont typeface="Wingdings" pitchFamily="2" charset="2"/>
              <a:buChar char="»"/>
              <a:defRPr lang="en-US" sz="1600" b="0" baseline="0" noProof="1" dirty="0">
                <a:solidFill>
                  <a:schemeClr val="tx1">
                    <a:lumMod val="75000"/>
                    <a:lumOff val="25000"/>
                  </a:schemeClr>
                </a:solidFill>
                <a:latin typeface="+mn-lt"/>
                <a:ea typeface="+mn-ea"/>
                <a:cs typeface="+mn-cs"/>
              </a:defRPr>
            </a:lvl5pPr>
            <a:lvl6pPr marL="1508125" indent="-168275" algn="l" rtl="0" eaLnBrk="0" fontAlgn="base" hangingPunct="0">
              <a:spcBef>
                <a:spcPct val="40000"/>
              </a:spcBef>
              <a:spcAft>
                <a:spcPct val="0"/>
              </a:spcAft>
              <a:buClr>
                <a:schemeClr val="accent1"/>
              </a:buClr>
              <a:buFont typeface="Wingdings" pitchFamily="2" charset="2"/>
              <a:buChar char="»"/>
              <a:defRPr sz="2000">
                <a:solidFill>
                  <a:schemeClr val="tx1"/>
                </a:solidFill>
                <a:latin typeface="+mn-lt"/>
              </a:defRPr>
            </a:lvl6pPr>
            <a:lvl7pPr marL="1965325" indent="-168275" algn="l" rtl="0" eaLnBrk="0" fontAlgn="base" hangingPunct="0">
              <a:spcBef>
                <a:spcPct val="40000"/>
              </a:spcBef>
              <a:spcAft>
                <a:spcPct val="0"/>
              </a:spcAft>
              <a:buClr>
                <a:schemeClr val="accent1"/>
              </a:buClr>
              <a:buFont typeface="Wingdings" pitchFamily="2" charset="2"/>
              <a:buChar char="»"/>
              <a:defRPr sz="2000">
                <a:solidFill>
                  <a:schemeClr val="tx1"/>
                </a:solidFill>
                <a:latin typeface="+mn-lt"/>
              </a:defRPr>
            </a:lvl7pPr>
            <a:lvl8pPr marL="2422525" indent="-168275" algn="l" rtl="0" eaLnBrk="0" fontAlgn="base" hangingPunct="0">
              <a:spcBef>
                <a:spcPct val="40000"/>
              </a:spcBef>
              <a:spcAft>
                <a:spcPct val="0"/>
              </a:spcAft>
              <a:buClr>
                <a:schemeClr val="accent1"/>
              </a:buClr>
              <a:buFont typeface="Wingdings" pitchFamily="2" charset="2"/>
              <a:buChar char="»"/>
              <a:defRPr sz="2000">
                <a:solidFill>
                  <a:schemeClr val="tx1"/>
                </a:solidFill>
                <a:latin typeface="+mn-lt"/>
              </a:defRPr>
            </a:lvl8pPr>
            <a:lvl9pPr marL="2879725" indent="-168275" algn="l" rtl="0" eaLnBrk="0" fontAlgn="base" hangingPunct="0">
              <a:spcBef>
                <a:spcPct val="40000"/>
              </a:spcBef>
              <a:spcAft>
                <a:spcPct val="0"/>
              </a:spcAft>
              <a:buClr>
                <a:schemeClr val="accent1"/>
              </a:buClr>
              <a:buFont typeface="Wingdings" pitchFamily="2" charset="2"/>
              <a:buChar char="»"/>
              <a:defRPr sz="2000">
                <a:solidFill>
                  <a:schemeClr val="tx1"/>
                </a:solidFill>
                <a:latin typeface="+mn-lt"/>
              </a:defRPr>
            </a:lvl9pPr>
          </a:lstStyle>
          <a:p>
            <a:pPr marL="0" indent="0">
              <a:buNone/>
            </a:pPr>
            <a:r>
              <a:rPr lang="en-US" dirty="0"/>
              <a:t>Over 200 </a:t>
            </a:r>
            <a:r>
              <a:rPr lang="en-US" dirty="0" smtClean="0"/>
              <a:t>organizations world wide, and thousands </a:t>
            </a:r>
            <a:r>
              <a:rPr lang="en-US" dirty="0"/>
              <a:t>of </a:t>
            </a:r>
            <a:r>
              <a:rPr lang="en-US" dirty="0" smtClean="0"/>
              <a:t>users, </a:t>
            </a:r>
            <a:r>
              <a:rPr lang="en-US" dirty="0"/>
              <a:t>trust our </a:t>
            </a:r>
            <a:r>
              <a:rPr lang="en-US" dirty="0" smtClean="0"/>
              <a:t>software.</a:t>
            </a:r>
            <a:endParaRPr lang="en-US" dirty="0"/>
          </a:p>
        </p:txBody>
      </p:sp>
      <p:pic>
        <p:nvPicPr>
          <p:cNvPr id="3" name="Picture 2"/>
          <p:cNvPicPr>
            <a:picLocks noChangeAspect="1"/>
          </p:cNvPicPr>
          <p:nvPr/>
        </p:nvPicPr>
        <p:blipFill>
          <a:blip r:embed="rId15"/>
          <a:stretch>
            <a:fillRect/>
          </a:stretch>
        </p:blipFill>
        <p:spPr>
          <a:xfrm>
            <a:off x="338370" y="1780582"/>
            <a:ext cx="2000250" cy="1104900"/>
          </a:xfrm>
          <a:prstGeom prst="rect">
            <a:avLst/>
          </a:prstGeom>
        </p:spPr>
      </p:pic>
      <p:pic>
        <p:nvPicPr>
          <p:cNvPr id="18" name="Picture 17"/>
          <p:cNvPicPr>
            <a:picLocks noChangeAspect="1"/>
          </p:cNvPicPr>
          <p:nvPr/>
        </p:nvPicPr>
        <p:blipFill>
          <a:blip r:embed="rId16"/>
          <a:stretch>
            <a:fillRect/>
          </a:stretch>
        </p:blipFill>
        <p:spPr>
          <a:xfrm>
            <a:off x="6412609" y="1659087"/>
            <a:ext cx="2375791" cy="813603"/>
          </a:xfrm>
          <a:prstGeom prst="rect">
            <a:avLst/>
          </a:prstGeom>
        </p:spPr>
      </p:pic>
      <p:pic>
        <p:nvPicPr>
          <p:cNvPr id="19" name="Picture 18"/>
          <p:cNvPicPr>
            <a:picLocks noChangeAspect="1"/>
          </p:cNvPicPr>
          <p:nvPr/>
        </p:nvPicPr>
        <p:blipFill>
          <a:blip r:embed="rId17"/>
          <a:stretch>
            <a:fillRect/>
          </a:stretch>
        </p:blipFill>
        <p:spPr>
          <a:xfrm>
            <a:off x="7742877" y="2690454"/>
            <a:ext cx="1167433" cy="606167"/>
          </a:xfrm>
          <a:prstGeom prst="rect">
            <a:avLst/>
          </a:prstGeom>
        </p:spPr>
      </p:pic>
      <p:pic>
        <p:nvPicPr>
          <p:cNvPr id="1026" name="Picture 2" descr="http://www.nist.gov/itl/images/SUSig_Seal_Left.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681119" y="1582227"/>
            <a:ext cx="3278848" cy="7695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mktgassets.johnshopkins.edu/~identity/images/download-preview/medicine.small.vertical.blue.500px.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789993" y="3532262"/>
            <a:ext cx="2465070" cy="161215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a:blip r:embed="rId20"/>
          <a:stretch>
            <a:fillRect/>
          </a:stretch>
        </p:blipFill>
        <p:spPr>
          <a:xfrm>
            <a:off x="1845212" y="5223611"/>
            <a:ext cx="1713995" cy="982691"/>
          </a:xfrm>
          <a:prstGeom prst="rect">
            <a:avLst/>
          </a:prstGeom>
        </p:spPr>
      </p:pic>
      <p:pic>
        <p:nvPicPr>
          <p:cNvPr id="22" name="Picture 21"/>
          <p:cNvPicPr>
            <a:picLocks noChangeAspect="1"/>
          </p:cNvPicPr>
          <p:nvPr/>
        </p:nvPicPr>
        <p:blipFill>
          <a:blip r:embed="rId21"/>
          <a:stretch>
            <a:fillRect/>
          </a:stretch>
        </p:blipFill>
        <p:spPr>
          <a:xfrm>
            <a:off x="6868394" y="4853167"/>
            <a:ext cx="2028422" cy="528110"/>
          </a:xfrm>
          <a:prstGeom prst="rect">
            <a:avLst/>
          </a:prstGeom>
        </p:spPr>
      </p:pic>
      <p:pic>
        <p:nvPicPr>
          <p:cNvPr id="1030" name="Picture 6" descr="https://upload.wikimedia.org/wikipedia/commons/thumb/6/6e/Yale_University_logo.svg/2000px-Yale_University_logo.svg.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806156" y="4607841"/>
            <a:ext cx="1883410" cy="81363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fda.gov/ucm/groups/fdagov-public/documents/image/ucm349567.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72425" y="5223611"/>
            <a:ext cx="1621055" cy="75681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p:cNvPicPr>
            <a:picLocks noChangeAspect="1"/>
          </p:cNvPicPr>
          <p:nvPr/>
        </p:nvPicPr>
        <p:blipFill>
          <a:blip r:embed="rId24"/>
          <a:stretch>
            <a:fillRect/>
          </a:stretch>
        </p:blipFill>
        <p:spPr>
          <a:xfrm>
            <a:off x="3856422" y="5495009"/>
            <a:ext cx="1713548" cy="752617"/>
          </a:xfrm>
          <a:prstGeom prst="rect">
            <a:avLst/>
          </a:prstGeom>
        </p:spPr>
      </p:pic>
      <p:pic>
        <p:nvPicPr>
          <p:cNvPr id="1034" name="Picture 10" descr="https://www.tgen.org/media/58629/TGEN_LOGO.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156172" y="3814090"/>
            <a:ext cx="1638300" cy="71437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rotWithShape="1">
          <a:blip r:embed="rId26"/>
          <a:srcRect t="26741" b="29408"/>
          <a:stretch/>
        </p:blipFill>
        <p:spPr>
          <a:xfrm>
            <a:off x="5925595" y="5495009"/>
            <a:ext cx="2883621" cy="711293"/>
          </a:xfrm>
          <a:prstGeom prst="rect">
            <a:avLst/>
          </a:prstGeom>
        </p:spPr>
      </p:pic>
    </p:spTree>
    <p:extLst>
      <p:ext uri="{BB962C8B-B14F-4D97-AF65-F5344CB8AC3E}">
        <p14:creationId xmlns:p14="http://schemas.microsoft.com/office/powerpoint/2010/main" val="180992880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par>
                                <p:cTn id="11" presetID="6" presetClass="entr" presetSubtype="16"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2000"/>
                                        <p:tgtEl>
                                          <p:spTgt spid="8"/>
                                        </p:tgtEl>
                                      </p:cBhvr>
                                    </p:animEffect>
                                  </p:childTnLst>
                                </p:cTn>
                              </p:par>
                              <p:par>
                                <p:cTn id="14" presetID="6" presetClass="entr" presetSubtype="16"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in)">
                                      <p:cBhvr>
                                        <p:cTn id="16" dur="2000"/>
                                        <p:tgtEl>
                                          <p:spTgt spid="9"/>
                                        </p:tgtEl>
                                      </p:cBhvr>
                                    </p:animEffect>
                                  </p:childTnLst>
                                </p:cTn>
                              </p:par>
                              <p:par>
                                <p:cTn id="17" presetID="6" presetClass="entr" presetSubtype="16"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par>
                                <p:cTn id="20" presetID="6"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in)">
                                      <p:cBhvr>
                                        <p:cTn id="22" dur="2000"/>
                                        <p:tgtEl>
                                          <p:spTgt spid="11"/>
                                        </p:tgtEl>
                                      </p:cBhvr>
                                    </p:animEffect>
                                  </p:childTnLst>
                                </p:cTn>
                              </p:par>
                              <p:par>
                                <p:cTn id="23" presetID="6" presetClass="entr" presetSubtype="16"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circle(in)">
                                      <p:cBhvr>
                                        <p:cTn id="25" dur="2000"/>
                                        <p:tgtEl>
                                          <p:spTgt spid="15"/>
                                        </p:tgtEl>
                                      </p:cBhvr>
                                    </p:animEffect>
                                  </p:childTnLst>
                                </p:cTn>
                              </p:par>
                              <p:par>
                                <p:cTn id="26" presetID="6" presetClass="entr" presetSubtype="16"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ircle(in)">
                                      <p:cBhvr>
                                        <p:cTn id="28" dur="2000"/>
                                        <p:tgtEl>
                                          <p:spTgt spid="6"/>
                                        </p:tgtEl>
                                      </p:cBhvr>
                                    </p:animEffect>
                                  </p:childTnLst>
                                </p:cTn>
                              </p:par>
                              <p:par>
                                <p:cTn id="29" presetID="6" presetClass="entr" presetSubtype="16"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circle(in)">
                                      <p:cBhvr>
                                        <p:cTn id="31" dur="2000"/>
                                        <p:tgtEl>
                                          <p:spTgt spid="13"/>
                                        </p:tgtEl>
                                      </p:cBhvr>
                                    </p:animEffect>
                                  </p:childTnLst>
                                </p:cTn>
                              </p:par>
                              <p:par>
                                <p:cTn id="32" presetID="6" presetClass="entr" presetSubtype="16"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circle(in)">
                                      <p:cBhvr>
                                        <p:cTn id="34" dur="2000"/>
                                        <p:tgtEl>
                                          <p:spTgt spid="7"/>
                                        </p:tgtEl>
                                      </p:cBhvr>
                                    </p:animEffect>
                                  </p:childTnLst>
                                </p:cTn>
                              </p:par>
                              <p:par>
                                <p:cTn id="35" presetID="6" presetClass="entr" presetSubtype="16"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circle(in)">
                                      <p:cBhvr>
                                        <p:cTn id="37" dur="2000"/>
                                        <p:tgtEl>
                                          <p:spTgt spid="12"/>
                                        </p:tgtEl>
                                      </p:cBhvr>
                                    </p:animEffect>
                                  </p:childTnLst>
                                </p:cTn>
                              </p:par>
                              <p:par>
                                <p:cTn id="38" presetID="6" presetClass="entr" presetSubtype="16"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circle(in)">
                                      <p:cBhvr>
                                        <p:cTn id="40" dur="2000"/>
                                        <p:tgtEl>
                                          <p:spTgt spid="20"/>
                                        </p:tgtEl>
                                      </p:cBhvr>
                                    </p:animEffect>
                                  </p:childTnLst>
                                </p:cTn>
                              </p:par>
                              <p:par>
                                <p:cTn id="41" presetID="6" presetClass="entr" presetSubtype="16"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circle(in)">
                                      <p:cBhvr>
                                        <p:cTn id="43" dur="2000"/>
                                        <p:tgtEl>
                                          <p:spTgt spid="3"/>
                                        </p:tgtEl>
                                      </p:cBhvr>
                                    </p:animEffect>
                                  </p:childTnLst>
                                </p:cTn>
                              </p:par>
                              <p:par>
                                <p:cTn id="44" presetID="6" presetClass="entr" presetSubtype="16"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circle(in)">
                                      <p:cBhvr>
                                        <p:cTn id="46" dur="2000"/>
                                        <p:tgtEl>
                                          <p:spTgt spid="18"/>
                                        </p:tgtEl>
                                      </p:cBhvr>
                                    </p:animEffect>
                                  </p:childTnLst>
                                </p:cTn>
                              </p:par>
                              <p:par>
                                <p:cTn id="47" presetID="6" presetClass="entr" presetSubtype="16"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circle(in)">
                                      <p:cBhvr>
                                        <p:cTn id="49" dur="2000"/>
                                        <p:tgtEl>
                                          <p:spTgt spid="19"/>
                                        </p:tgtEl>
                                      </p:cBhvr>
                                    </p:animEffect>
                                  </p:childTnLst>
                                </p:cTn>
                              </p:par>
                              <p:par>
                                <p:cTn id="50" presetID="6" presetClass="entr" presetSubtype="16" fill="hold" nodeType="withEffect">
                                  <p:stCondLst>
                                    <p:cond delay="0"/>
                                  </p:stCondLst>
                                  <p:childTnLst>
                                    <p:set>
                                      <p:cBhvr>
                                        <p:cTn id="51" dur="1" fill="hold">
                                          <p:stCondLst>
                                            <p:cond delay="0"/>
                                          </p:stCondLst>
                                        </p:cTn>
                                        <p:tgtEl>
                                          <p:spTgt spid="1026"/>
                                        </p:tgtEl>
                                        <p:attrNameLst>
                                          <p:attrName>style.visibility</p:attrName>
                                        </p:attrNameLst>
                                      </p:cBhvr>
                                      <p:to>
                                        <p:strVal val="visible"/>
                                      </p:to>
                                    </p:set>
                                    <p:animEffect transition="in" filter="circle(in)">
                                      <p:cBhvr>
                                        <p:cTn id="52" dur="2000"/>
                                        <p:tgtEl>
                                          <p:spTgt spid="1026"/>
                                        </p:tgtEl>
                                      </p:cBhvr>
                                    </p:animEffect>
                                  </p:childTnLst>
                                </p:cTn>
                              </p:par>
                              <p:par>
                                <p:cTn id="53" presetID="6" presetClass="entr" presetSubtype="16" fill="hold" nodeType="withEffect">
                                  <p:stCondLst>
                                    <p:cond delay="0"/>
                                  </p:stCondLst>
                                  <p:childTnLst>
                                    <p:set>
                                      <p:cBhvr>
                                        <p:cTn id="54" dur="1" fill="hold">
                                          <p:stCondLst>
                                            <p:cond delay="0"/>
                                          </p:stCondLst>
                                        </p:cTn>
                                        <p:tgtEl>
                                          <p:spTgt spid="1028"/>
                                        </p:tgtEl>
                                        <p:attrNameLst>
                                          <p:attrName>style.visibility</p:attrName>
                                        </p:attrNameLst>
                                      </p:cBhvr>
                                      <p:to>
                                        <p:strVal val="visible"/>
                                      </p:to>
                                    </p:set>
                                    <p:animEffect transition="in" filter="circle(in)">
                                      <p:cBhvr>
                                        <p:cTn id="55" dur="2000"/>
                                        <p:tgtEl>
                                          <p:spTgt spid="1028"/>
                                        </p:tgtEl>
                                      </p:cBhvr>
                                    </p:animEffect>
                                  </p:childTnLst>
                                </p:cTn>
                              </p:par>
                              <p:par>
                                <p:cTn id="56" presetID="6"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circle(in)">
                                      <p:cBhvr>
                                        <p:cTn id="58" dur="2000"/>
                                        <p:tgtEl>
                                          <p:spTgt spid="21"/>
                                        </p:tgtEl>
                                      </p:cBhvr>
                                    </p:animEffect>
                                  </p:childTnLst>
                                </p:cTn>
                              </p:par>
                              <p:par>
                                <p:cTn id="59" presetID="6" presetClass="entr" presetSubtype="16"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circle(in)">
                                      <p:cBhvr>
                                        <p:cTn id="61" dur="2000"/>
                                        <p:tgtEl>
                                          <p:spTgt spid="22"/>
                                        </p:tgtEl>
                                      </p:cBhvr>
                                    </p:animEffect>
                                  </p:childTnLst>
                                </p:cTn>
                              </p:par>
                              <p:par>
                                <p:cTn id="62" presetID="6" presetClass="entr" presetSubtype="16" fill="hold" nodeType="withEffect">
                                  <p:stCondLst>
                                    <p:cond delay="0"/>
                                  </p:stCondLst>
                                  <p:childTnLst>
                                    <p:set>
                                      <p:cBhvr>
                                        <p:cTn id="63" dur="1" fill="hold">
                                          <p:stCondLst>
                                            <p:cond delay="0"/>
                                          </p:stCondLst>
                                        </p:cTn>
                                        <p:tgtEl>
                                          <p:spTgt spid="1030"/>
                                        </p:tgtEl>
                                        <p:attrNameLst>
                                          <p:attrName>style.visibility</p:attrName>
                                        </p:attrNameLst>
                                      </p:cBhvr>
                                      <p:to>
                                        <p:strVal val="visible"/>
                                      </p:to>
                                    </p:set>
                                    <p:animEffect transition="in" filter="circle(in)">
                                      <p:cBhvr>
                                        <p:cTn id="64" dur="2000"/>
                                        <p:tgtEl>
                                          <p:spTgt spid="1030"/>
                                        </p:tgtEl>
                                      </p:cBhvr>
                                    </p:animEffect>
                                  </p:childTnLst>
                                </p:cTn>
                              </p:par>
                              <p:par>
                                <p:cTn id="65" presetID="6" presetClass="entr" presetSubtype="16" fill="hold" nodeType="withEffect">
                                  <p:stCondLst>
                                    <p:cond delay="0"/>
                                  </p:stCondLst>
                                  <p:childTnLst>
                                    <p:set>
                                      <p:cBhvr>
                                        <p:cTn id="66" dur="1" fill="hold">
                                          <p:stCondLst>
                                            <p:cond delay="0"/>
                                          </p:stCondLst>
                                        </p:cTn>
                                        <p:tgtEl>
                                          <p:spTgt spid="1032"/>
                                        </p:tgtEl>
                                        <p:attrNameLst>
                                          <p:attrName>style.visibility</p:attrName>
                                        </p:attrNameLst>
                                      </p:cBhvr>
                                      <p:to>
                                        <p:strVal val="visible"/>
                                      </p:to>
                                    </p:set>
                                    <p:animEffect transition="in" filter="circle(in)">
                                      <p:cBhvr>
                                        <p:cTn id="67" dur="2000"/>
                                        <p:tgtEl>
                                          <p:spTgt spid="1032"/>
                                        </p:tgtEl>
                                      </p:cBhvr>
                                    </p:animEffect>
                                  </p:childTnLst>
                                </p:cTn>
                              </p:par>
                              <p:par>
                                <p:cTn id="68" presetID="6" presetClass="entr" presetSubtype="16" fill="hold"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circle(in)">
                                      <p:cBhvr>
                                        <p:cTn id="70" dur="2000"/>
                                        <p:tgtEl>
                                          <p:spTgt spid="23"/>
                                        </p:tgtEl>
                                      </p:cBhvr>
                                    </p:animEffect>
                                  </p:childTnLst>
                                </p:cTn>
                              </p:par>
                              <p:par>
                                <p:cTn id="71" presetID="6" presetClass="entr" presetSubtype="16" fill="hold" nodeType="withEffect">
                                  <p:stCondLst>
                                    <p:cond delay="0"/>
                                  </p:stCondLst>
                                  <p:childTnLst>
                                    <p:set>
                                      <p:cBhvr>
                                        <p:cTn id="72" dur="1" fill="hold">
                                          <p:stCondLst>
                                            <p:cond delay="0"/>
                                          </p:stCondLst>
                                        </p:cTn>
                                        <p:tgtEl>
                                          <p:spTgt spid="1034"/>
                                        </p:tgtEl>
                                        <p:attrNameLst>
                                          <p:attrName>style.visibility</p:attrName>
                                        </p:attrNameLst>
                                      </p:cBhvr>
                                      <p:to>
                                        <p:strVal val="visible"/>
                                      </p:to>
                                    </p:set>
                                    <p:animEffect transition="in" filter="circle(in)">
                                      <p:cBhvr>
                                        <p:cTn id="73" dur="2000"/>
                                        <p:tgtEl>
                                          <p:spTgt spid="1034"/>
                                        </p:tgtEl>
                                      </p:cBhvr>
                                    </p:animEffect>
                                  </p:childTnLst>
                                </p:cTn>
                              </p:par>
                              <p:par>
                                <p:cTn id="74" presetID="6" presetClass="entr" presetSubtype="16" fill="hold"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circle(in)">
                                      <p:cBhvr>
                                        <p:cTn id="76"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“Moore’s Law” NGS Cost Graph</a:t>
            </a:r>
            <a:endParaRPr lang="en-US" dirty="0"/>
          </a:p>
        </p:txBody>
      </p:sp>
      <p:pic>
        <p:nvPicPr>
          <p:cNvPr id="1026" name="Picture 2" descr="http://www.genome.gov/images/content/costpergenome_apr201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8317" y="1041991"/>
            <a:ext cx="7017118" cy="5262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014809"/>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451" y="1024699"/>
            <a:ext cx="8143875" cy="6885660"/>
          </a:xfrm>
          <a:prstGeom prst="rect">
            <a:avLst/>
          </a:prstGeom>
        </p:spPr>
      </p:pic>
      <p:sp>
        <p:nvSpPr>
          <p:cNvPr id="2" name="Title 1"/>
          <p:cNvSpPr>
            <a:spLocks noGrp="1"/>
          </p:cNvSpPr>
          <p:nvPr>
            <p:ph type="title"/>
          </p:nvPr>
        </p:nvSpPr>
        <p:spPr/>
        <p:txBody>
          <a:bodyPr/>
          <a:lstStyle/>
          <a:p>
            <a:r>
              <a:rPr lang="en-US" dirty="0" smtClean="0"/>
              <a:t>Adoption</a:t>
            </a:r>
            <a:endParaRPr lang="en-US" dirty="0"/>
          </a:p>
        </p:txBody>
      </p:sp>
      <p:graphicFrame>
        <p:nvGraphicFramePr>
          <p:cNvPr id="6" name="Content Placeholder 5"/>
          <p:cNvGraphicFramePr>
            <a:graphicFrameLocks noGrp="1"/>
          </p:cNvGraphicFramePr>
          <p:nvPr>
            <p:ph idx="1"/>
            <p:extLst/>
          </p:nvPr>
        </p:nvGraphicFramePr>
        <p:xfrm>
          <a:off x="381002" y="2971802"/>
          <a:ext cx="8524875" cy="1812665"/>
        </p:xfrm>
        <a:graphic>
          <a:graphicData uri="http://schemas.openxmlformats.org/drawingml/2006/table">
            <a:tbl>
              <a:tblPr firstRow="1" bandRow="1">
                <a:tableStyleId>{5C22544A-7EE6-4342-B048-85BDC9FD1C3A}</a:tableStyleId>
              </a:tblPr>
              <a:tblGrid>
                <a:gridCol w="2841625"/>
                <a:gridCol w="2841625"/>
                <a:gridCol w="2841625"/>
              </a:tblGrid>
              <a:tr h="654425">
                <a:tc>
                  <a:txBody>
                    <a:bodyPr/>
                    <a:lstStyle/>
                    <a:p>
                      <a:r>
                        <a:rPr lang="en-US" sz="2000" dirty="0" smtClean="0"/>
                        <a:t>Early Stage</a:t>
                      </a:r>
                      <a:endParaRPr lang="en-US" sz="2000" dirty="0"/>
                    </a:p>
                  </a:txBody>
                  <a:tcPr anchor="ctr" anchorCtr="1"/>
                </a:tc>
                <a:tc>
                  <a:txBody>
                    <a:bodyPr/>
                    <a:lstStyle/>
                    <a:p>
                      <a:r>
                        <a:rPr lang="en-US" sz="2000" dirty="0" smtClean="0"/>
                        <a:t>Moderate Adoption</a:t>
                      </a:r>
                      <a:endParaRPr lang="en-US" sz="2000" dirty="0"/>
                    </a:p>
                  </a:txBody>
                  <a:tcPr anchor="ctr" anchorCtr="1"/>
                </a:tc>
                <a:tc>
                  <a:txBody>
                    <a:bodyPr/>
                    <a:lstStyle/>
                    <a:p>
                      <a:r>
                        <a:rPr lang="en-US" sz="2000" dirty="0" smtClean="0"/>
                        <a:t>High</a:t>
                      </a:r>
                      <a:r>
                        <a:rPr lang="en-US" sz="2000" baseline="0" dirty="0" smtClean="0"/>
                        <a:t> Adoption</a:t>
                      </a:r>
                      <a:endParaRPr lang="en-US" sz="2000" dirty="0"/>
                    </a:p>
                  </a:txBody>
                  <a:tcPr anchor="ctr" anchorCtr="1"/>
                </a:tc>
              </a:tr>
              <a:tr h="370840">
                <a:tc>
                  <a:txBody>
                    <a:bodyPr/>
                    <a:lstStyle/>
                    <a:p>
                      <a:r>
                        <a:rPr lang="en-US" sz="1400" dirty="0" smtClean="0"/>
                        <a:t>Market</a:t>
                      </a:r>
                      <a:r>
                        <a:rPr lang="en-US" sz="1400" baseline="0" dirty="0" smtClean="0"/>
                        <a:t> focus is on science and research, lack of infrastructure, clinical evidence and physician education.</a:t>
                      </a:r>
                      <a:endParaRPr lang="en-US" sz="1400" dirty="0"/>
                    </a:p>
                  </a:txBody>
                  <a:tcPr/>
                </a:tc>
                <a:tc>
                  <a:txBody>
                    <a:bodyPr/>
                    <a:lstStyle/>
                    <a:p>
                      <a:r>
                        <a:rPr lang="en-US" sz="1400" dirty="0" smtClean="0"/>
                        <a:t>Clinical</a:t>
                      </a:r>
                      <a:r>
                        <a:rPr lang="en-US" sz="1400" baseline="0" dirty="0" smtClean="0"/>
                        <a:t> genetic standard for selected targets and therapeutic areas. Bioinformatics increasingly crucial for diagnosis and treatment selection.</a:t>
                      </a:r>
                      <a:endParaRPr lang="en-US" sz="1400" dirty="0"/>
                    </a:p>
                  </a:txBody>
                  <a:tcPr/>
                </a:tc>
                <a:tc>
                  <a:txBody>
                    <a:bodyPr/>
                    <a:lstStyle/>
                    <a:p>
                      <a:r>
                        <a:rPr lang="en-US" sz="1400" dirty="0" smtClean="0"/>
                        <a:t>Greater availability</a:t>
                      </a:r>
                      <a:r>
                        <a:rPr lang="en-US" sz="1400" baseline="0" dirty="0" smtClean="0"/>
                        <a:t> of data around testing with genetic services becoming standard of care for a majority of patients.</a:t>
                      </a:r>
                      <a:endParaRPr lang="en-US" sz="1400" dirty="0"/>
                    </a:p>
                  </a:txBody>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652189088"/>
              </p:ext>
            </p:extLst>
          </p:nvPr>
        </p:nvGraphicFramePr>
        <p:xfrm>
          <a:off x="1387955" y="5410200"/>
          <a:ext cx="6510969" cy="675640"/>
        </p:xfrm>
        <a:graphic>
          <a:graphicData uri="http://schemas.openxmlformats.org/drawingml/2006/table">
            <a:tbl>
              <a:tblPr firstRow="1" bandRow="1">
                <a:tableStyleId>{5C22544A-7EE6-4342-B048-85BDC9FD1C3A}</a:tableStyleId>
              </a:tblPr>
              <a:tblGrid>
                <a:gridCol w="2170323"/>
                <a:gridCol w="2170323"/>
                <a:gridCol w="2170323"/>
              </a:tblGrid>
              <a:tr h="0">
                <a:tc>
                  <a:txBody>
                    <a:bodyPr/>
                    <a:lstStyle/>
                    <a:p>
                      <a:r>
                        <a:rPr lang="en-US" sz="1400" b="0" dirty="0" smtClean="0">
                          <a:solidFill>
                            <a:schemeClr val="tx1"/>
                          </a:solidFill>
                        </a:rPr>
                        <a:t>Regulatory Landscape</a:t>
                      </a:r>
                      <a:endParaRPr lang="en-US" sz="1400" b="0" dirty="0">
                        <a:solidFill>
                          <a:schemeClr val="tx1"/>
                        </a:solidFill>
                      </a:endParaRPr>
                    </a:p>
                  </a:txBody>
                  <a:tcPr>
                    <a:solidFill>
                      <a:schemeClr val="accent5">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Reimbursement</a:t>
                      </a:r>
                    </a:p>
                  </a:txBody>
                  <a:tcPr>
                    <a:solidFill>
                      <a:schemeClr val="accent5">
                        <a:lumMod val="60000"/>
                        <a:lumOff val="40000"/>
                      </a:schemeClr>
                    </a:solidFill>
                  </a:tcPr>
                </a:tc>
                <a:tc>
                  <a:txBody>
                    <a:bodyPr/>
                    <a:lstStyle/>
                    <a:p>
                      <a:r>
                        <a:rPr lang="en-US" sz="1400" b="0" dirty="0" smtClean="0">
                          <a:solidFill>
                            <a:schemeClr val="tx1"/>
                          </a:solidFill>
                        </a:rPr>
                        <a:t>Bioinformatics</a:t>
                      </a:r>
                      <a:endParaRPr lang="en-US" sz="1400" b="0" dirty="0">
                        <a:solidFill>
                          <a:schemeClr val="tx1"/>
                        </a:solidFill>
                      </a:endParaRPr>
                    </a:p>
                  </a:txBody>
                  <a:tcPr>
                    <a:solidFill>
                      <a:schemeClr val="accent5">
                        <a:lumMod val="60000"/>
                        <a:lumOff val="40000"/>
                      </a:schemeClr>
                    </a:solidFill>
                  </a:tcPr>
                </a:tc>
              </a:tr>
              <a:tr h="370840">
                <a:tc>
                  <a:txBody>
                    <a:bodyPr/>
                    <a:lstStyle/>
                    <a:p>
                      <a:r>
                        <a:rPr lang="en-US" sz="1400" dirty="0" smtClean="0"/>
                        <a:t>Testing Technology</a:t>
                      </a:r>
                      <a:endParaRPr lang="en-US" sz="1400" dirty="0"/>
                    </a:p>
                  </a:txBody>
                  <a:tcPr>
                    <a:solidFill>
                      <a:schemeClr val="accent5">
                        <a:lumMod val="60000"/>
                        <a:lumOff val="40000"/>
                      </a:schemeClr>
                    </a:solidFill>
                  </a:tcPr>
                </a:tc>
                <a:tc>
                  <a:txBody>
                    <a:bodyPr/>
                    <a:lstStyle/>
                    <a:p>
                      <a:r>
                        <a:rPr lang="en-US" sz="1400" dirty="0" smtClean="0"/>
                        <a:t>Education</a:t>
                      </a:r>
                      <a:endParaRPr lang="en-US" sz="1400" dirty="0"/>
                    </a:p>
                  </a:txBody>
                  <a:tcPr>
                    <a:solidFill>
                      <a:schemeClr val="accent5">
                        <a:lumMod val="60000"/>
                        <a:lumOff val="40000"/>
                      </a:schemeClr>
                    </a:solidFill>
                  </a:tcPr>
                </a:tc>
                <a:tc>
                  <a:txBody>
                    <a:bodyPr/>
                    <a:lstStyle/>
                    <a:p>
                      <a:r>
                        <a:rPr lang="en-US" sz="1400" dirty="0" smtClean="0"/>
                        <a:t>Consumer Demand</a:t>
                      </a:r>
                      <a:endParaRPr lang="en-US" sz="1400" dirty="0"/>
                    </a:p>
                  </a:txBody>
                  <a:tcPr/>
                </a:tc>
              </a:tr>
            </a:tbl>
          </a:graphicData>
        </a:graphic>
      </p:graphicFrame>
      <p:sp>
        <p:nvSpPr>
          <p:cNvPr id="3" name="Isosceles Triangle 2"/>
          <p:cNvSpPr/>
          <p:nvPr/>
        </p:nvSpPr>
        <p:spPr bwMode="auto">
          <a:xfrm>
            <a:off x="2720994" y="4953002"/>
            <a:ext cx="3844886" cy="336523"/>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no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fontAlgn="base">
              <a:spcBef>
                <a:spcPct val="0"/>
              </a:spcBef>
              <a:spcAft>
                <a:spcPct val="0"/>
              </a:spcAft>
            </a:pPr>
            <a:endParaRPr lang="en-US" sz="2000" dirty="0">
              <a:latin typeface="Arial" charset="0"/>
            </a:endParaRPr>
          </a:p>
        </p:txBody>
      </p:sp>
    </p:spTree>
    <p:extLst>
      <p:ext uri="{BB962C8B-B14F-4D97-AF65-F5344CB8AC3E}">
        <p14:creationId xmlns:p14="http://schemas.microsoft.com/office/powerpoint/2010/main" val="1619627888"/>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E-book on Precision Medicine</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4324" y="991773"/>
            <a:ext cx="4532994" cy="5866227"/>
          </a:xfrm>
          <a:prstGeom prst="rect">
            <a:avLst/>
          </a:prstGeom>
        </p:spPr>
      </p:pic>
      <p:sp>
        <p:nvSpPr>
          <p:cNvPr id="6" name="TextBox 5"/>
          <p:cNvSpPr txBox="1"/>
          <p:nvPr/>
        </p:nvSpPr>
        <p:spPr>
          <a:xfrm>
            <a:off x="6490453" y="6040192"/>
            <a:ext cx="2653547" cy="400110"/>
          </a:xfrm>
          <a:prstGeom prst="rect">
            <a:avLst/>
          </a:prstGeom>
          <a:noFill/>
        </p:spPr>
        <p:txBody>
          <a:bodyPr wrap="none" rtlCol="0">
            <a:spAutoFit/>
          </a:bodyPr>
          <a:lstStyle/>
          <a:p>
            <a:r>
              <a:rPr lang="en-US" dirty="0" smtClean="0"/>
              <a:t>www.goldenhelix.com</a:t>
            </a:r>
            <a:endParaRPr lang="en-US" dirty="0"/>
          </a:p>
        </p:txBody>
      </p:sp>
    </p:spTree>
    <p:extLst>
      <p:ext uri="{BB962C8B-B14F-4D97-AF65-F5344CB8AC3E}">
        <p14:creationId xmlns:p14="http://schemas.microsoft.com/office/powerpoint/2010/main" val="1396754793"/>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numbers</a:t>
            </a:r>
            <a:endParaRPr lang="en-US" dirty="0"/>
          </a:p>
        </p:txBody>
      </p:sp>
      <p:sp>
        <p:nvSpPr>
          <p:cNvPr id="3" name="Content Placeholder 2"/>
          <p:cNvSpPr>
            <a:spLocks noGrp="1"/>
          </p:cNvSpPr>
          <p:nvPr>
            <p:ph idx="1"/>
          </p:nvPr>
        </p:nvSpPr>
        <p:spPr>
          <a:xfrm>
            <a:off x="314325" y="1404424"/>
            <a:ext cx="8524875" cy="4391025"/>
          </a:xfrm>
        </p:spPr>
        <p:txBody>
          <a:bodyPr/>
          <a:lstStyle/>
          <a:p>
            <a:r>
              <a:rPr lang="en-US" dirty="0" smtClean="0"/>
              <a:t>In 2012 about 14.1 million cases in cancer occurred globally (excluding skin cancer). Common types are</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r>
              <a:rPr lang="en-US" dirty="0" smtClean="0"/>
              <a:t>Cancer risk increases with age. It occurs more commonly in the developed world due to increased life expectancy and lifestyle choices.</a:t>
            </a:r>
          </a:p>
          <a:p>
            <a:r>
              <a:rPr lang="en-US" dirty="0" smtClean="0"/>
              <a:t>The financial costs of cancer is estimated to be $1.16 trillion in 2010 according to the World Cancer Report. </a:t>
            </a:r>
            <a:endParaRPr lang="en-US" dirty="0"/>
          </a:p>
        </p:txBody>
      </p:sp>
      <p:graphicFrame>
        <p:nvGraphicFramePr>
          <p:cNvPr id="4" name="Table 3"/>
          <p:cNvGraphicFramePr>
            <a:graphicFrameLocks noGrp="1"/>
          </p:cNvGraphicFramePr>
          <p:nvPr>
            <p:extLst/>
          </p:nvPr>
        </p:nvGraphicFramePr>
        <p:xfrm>
          <a:off x="1425146" y="2397213"/>
          <a:ext cx="6096000" cy="1901674"/>
        </p:xfrm>
        <a:graphic>
          <a:graphicData uri="http://schemas.openxmlformats.org/drawingml/2006/table">
            <a:tbl>
              <a:tblPr firstRow="1" bandRow="1">
                <a:tableStyleId>{5C22544A-7EE6-4342-B048-85BDC9FD1C3A}</a:tableStyleId>
              </a:tblPr>
              <a:tblGrid>
                <a:gridCol w="3048000"/>
                <a:gridCol w="3048000"/>
              </a:tblGrid>
              <a:tr h="438634">
                <a:tc>
                  <a:txBody>
                    <a:bodyPr/>
                    <a:lstStyle/>
                    <a:p>
                      <a:r>
                        <a:rPr lang="en-US" dirty="0" smtClean="0"/>
                        <a:t>Males</a:t>
                      </a:r>
                      <a:endParaRPr lang="en-US" dirty="0"/>
                    </a:p>
                  </a:txBody>
                  <a:tcPr/>
                </a:tc>
                <a:tc>
                  <a:txBody>
                    <a:bodyPr/>
                    <a:lstStyle/>
                    <a:p>
                      <a:r>
                        <a:rPr lang="en-US" dirty="0" smtClean="0"/>
                        <a:t>Females</a:t>
                      </a:r>
                      <a:endParaRPr lang="en-US" dirty="0"/>
                    </a:p>
                  </a:txBody>
                  <a:tcPr/>
                </a:tc>
              </a:tr>
              <a:tr h="285757">
                <a:tc>
                  <a:txBody>
                    <a:bodyPr/>
                    <a:lstStyle/>
                    <a:p>
                      <a:r>
                        <a:rPr lang="en-US" dirty="0" smtClean="0"/>
                        <a:t>Lung</a:t>
                      </a:r>
                      <a:r>
                        <a:rPr lang="en-US" baseline="0" dirty="0" smtClean="0"/>
                        <a:t> cancer</a:t>
                      </a:r>
                    </a:p>
                  </a:txBody>
                  <a:tcPr/>
                </a:tc>
                <a:tc>
                  <a:txBody>
                    <a:bodyPr/>
                    <a:lstStyle/>
                    <a:p>
                      <a:r>
                        <a:rPr lang="en-US" dirty="0" smtClean="0"/>
                        <a:t>Breast</a:t>
                      </a:r>
                      <a:r>
                        <a:rPr lang="en-US" baseline="0" dirty="0" smtClean="0"/>
                        <a:t> cancer</a:t>
                      </a:r>
                      <a:endParaRPr lang="en-US" dirty="0"/>
                    </a:p>
                  </a:txBody>
                  <a:tcPr/>
                </a:tc>
              </a:tr>
              <a:tr h="285757">
                <a:tc>
                  <a:txBody>
                    <a:bodyPr/>
                    <a:lstStyle/>
                    <a:p>
                      <a:r>
                        <a:rPr lang="en-US" dirty="0" smtClean="0"/>
                        <a:t>Prostate cancer</a:t>
                      </a:r>
                      <a:endParaRPr lang="en-US" dirty="0"/>
                    </a:p>
                  </a:txBody>
                  <a:tcPr/>
                </a:tc>
                <a:tc>
                  <a:txBody>
                    <a:bodyPr/>
                    <a:lstStyle/>
                    <a:p>
                      <a:r>
                        <a:rPr lang="en-US" dirty="0" smtClean="0"/>
                        <a:t>Lung cancer</a:t>
                      </a:r>
                      <a:endParaRPr lang="en-US" dirty="0"/>
                    </a:p>
                  </a:txBody>
                  <a:tcPr/>
                </a:tc>
              </a:tr>
              <a:tr h="285757">
                <a:tc>
                  <a:txBody>
                    <a:bodyPr/>
                    <a:lstStyle/>
                    <a:p>
                      <a:r>
                        <a:rPr lang="en-US" dirty="0" smtClean="0"/>
                        <a:t>Colorectal cancer</a:t>
                      </a:r>
                      <a:endParaRPr lang="en-US" dirty="0"/>
                    </a:p>
                  </a:txBody>
                  <a:tcPr/>
                </a:tc>
                <a:tc>
                  <a:txBody>
                    <a:bodyPr/>
                    <a:lstStyle/>
                    <a:p>
                      <a:r>
                        <a:rPr lang="en-US" dirty="0" smtClean="0"/>
                        <a:t>Colorectal</a:t>
                      </a:r>
                      <a:r>
                        <a:rPr lang="en-US" baseline="0" dirty="0" smtClean="0"/>
                        <a:t> cancer</a:t>
                      </a:r>
                      <a:endParaRPr lang="en-US" dirty="0"/>
                    </a:p>
                  </a:txBody>
                  <a:tcPr/>
                </a:tc>
              </a:tr>
              <a:tr h="285757">
                <a:tc>
                  <a:txBody>
                    <a:bodyPr/>
                    <a:lstStyle/>
                    <a:p>
                      <a:r>
                        <a:rPr lang="en-US" dirty="0" smtClean="0"/>
                        <a:t>Stomach cancer</a:t>
                      </a:r>
                      <a:endParaRPr lang="en-US" dirty="0"/>
                    </a:p>
                  </a:txBody>
                  <a:tcPr/>
                </a:tc>
                <a:tc>
                  <a:txBody>
                    <a:bodyPr/>
                    <a:lstStyle/>
                    <a:p>
                      <a:r>
                        <a:rPr lang="en-US" dirty="0" smtClean="0"/>
                        <a:t>Cervical cancer</a:t>
                      </a:r>
                      <a:endParaRPr lang="en-US" dirty="0"/>
                    </a:p>
                  </a:txBody>
                  <a:tcPr/>
                </a:tc>
              </a:tr>
            </a:tbl>
          </a:graphicData>
        </a:graphic>
      </p:graphicFrame>
    </p:spTree>
    <p:extLst>
      <p:ext uri="{BB962C8B-B14F-4D97-AF65-F5344CB8AC3E}">
        <p14:creationId xmlns:p14="http://schemas.microsoft.com/office/powerpoint/2010/main" val="543979162"/>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Lung Cancer</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06130" y="1084435"/>
            <a:ext cx="3880020" cy="2532791"/>
          </a:xfrm>
        </p:spPr>
      </p:pic>
      <p:sp>
        <p:nvSpPr>
          <p:cNvPr id="6" name="Rectangle 5"/>
          <p:cNvSpPr/>
          <p:nvPr/>
        </p:nvSpPr>
        <p:spPr>
          <a:xfrm>
            <a:off x="314325" y="3649026"/>
            <a:ext cx="8662088" cy="2554545"/>
          </a:xfrm>
          <a:prstGeom prst="rect">
            <a:avLst/>
          </a:prstGeom>
        </p:spPr>
        <p:txBody>
          <a:bodyPr wrap="square">
            <a:spAutoFit/>
          </a:bodyPr>
          <a:lstStyle/>
          <a:p>
            <a:pPr marL="342900" marR="0" lvl="0" indent="-342900" algn="just">
              <a:spcBef>
                <a:spcPts val="0"/>
              </a:spcBef>
              <a:spcAft>
                <a:spcPts val="0"/>
              </a:spcAft>
              <a:buFont typeface="Symbol" panose="05050102010706020507" pitchFamily="18" charset="2"/>
              <a:buChar char=""/>
            </a:pPr>
            <a:r>
              <a:rPr lang="en-US" dirty="0">
                <a:latin typeface="Myriad Pro"/>
                <a:ea typeface="Calibri" panose="020F0502020204030204" pitchFamily="34" charset="0"/>
                <a:cs typeface="Times New Roman" panose="02020603050405020304" pitchFamily="18" charset="0"/>
              </a:rPr>
              <a:t>Small cell lung cancer (SCLC): Highly aggressive with a high likelihood of metastases at diagnosis. Mostly, patients are treated with chemotherapy.</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dirty="0">
                <a:latin typeface="Myriad Pro"/>
                <a:ea typeface="Calibri" panose="020F0502020204030204" pitchFamily="34" charset="0"/>
                <a:cs typeface="Times New Roman" panose="02020603050405020304" pitchFamily="18" charset="0"/>
              </a:rPr>
              <a:t>Non-small cell lung cancer (NSCLC): About one third of the patients are diagnosed with this subtype. If caught early enough, then the likelihood of the cancer being local to the lungs is high. Therefore surgery is a valid treatment option, although the chances for NSCLS patients to develop recurrences after surgery is still to be quantified at 30%-60%.</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9516918"/>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Lung Cancer</a:t>
            </a:r>
            <a:endParaRPr lang="en-US" dirty="0"/>
          </a:p>
        </p:txBody>
      </p:sp>
      <p:sp>
        <p:nvSpPr>
          <p:cNvPr id="3" name="Content Placeholder 2"/>
          <p:cNvSpPr>
            <a:spLocks noGrp="1"/>
          </p:cNvSpPr>
          <p:nvPr>
            <p:ph idx="1"/>
          </p:nvPr>
        </p:nvSpPr>
        <p:spPr>
          <a:xfrm>
            <a:off x="435494" y="4176798"/>
            <a:ext cx="8524875" cy="4391025"/>
          </a:xfrm>
        </p:spPr>
        <p:txBody>
          <a:bodyPr/>
          <a:lstStyle/>
          <a:p>
            <a:r>
              <a:rPr lang="en-US" sz="1600" dirty="0"/>
              <a:t>Now, in recent years more effective therapies have been developed to target very specific molecules or pathways that influence the cancer tumor. </a:t>
            </a:r>
            <a:r>
              <a:rPr lang="en-US" sz="1600" dirty="0" smtClean="0"/>
              <a:t>One example is the anaplastic </a:t>
            </a:r>
            <a:r>
              <a:rPr lang="en-US" sz="1600" dirty="0"/>
              <a:t>lymphoma kinase (ALK). Clinical trials have shown that patients with tumors driven by these aberrant genes can be treated with very specific drugs resulting in response rates of </a:t>
            </a:r>
            <a:r>
              <a:rPr lang="en-US" sz="1600" dirty="0" smtClean="0"/>
              <a:t>over </a:t>
            </a:r>
            <a:r>
              <a:rPr lang="en-US" sz="1600" dirty="0"/>
              <a:t>60%. </a:t>
            </a:r>
            <a:endParaRPr lang="en-US" sz="1600" dirty="0" smtClean="0"/>
          </a:p>
          <a:p>
            <a:r>
              <a:rPr lang="en-US" sz="1600" dirty="0"/>
              <a:t>Craddock et. al. (2013) provides an extensive list of genes that have mutated forms linked to lung cancers. The variations are typically simple mutations that can be tested effectively via a gene panels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666" y="1146770"/>
            <a:ext cx="3543118" cy="235971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7932" y="1146769"/>
            <a:ext cx="3563938" cy="2359717"/>
          </a:xfrm>
          <a:prstGeom prst="rect">
            <a:avLst/>
          </a:prstGeom>
        </p:spPr>
      </p:pic>
      <p:sp>
        <p:nvSpPr>
          <p:cNvPr id="8" name="TextBox 7"/>
          <p:cNvSpPr txBox="1"/>
          <p:nvPr/>
        </p:nvSpPr>
        <p:spPr>
          <a:xfrm>
            <a:off x="6074982" y="3776918"/>
            <a:ext cx="809837" cy="461665"/>
          </a:xfrm>
          <a:prstGeom prst="rect">
            <a:avLst/>
          </a:prstGeom>
          <a:noFill/>
        </p:spPr>
        <p:txBody>
          <a:bodyPr wrap="none" rtlCol="0">
            <a:spAutoFit/>
          </a:bodyPr>
          <a:lstStyle/>
          <a:p>
            <a:pPr lvl="0"/>
            <a:r>
              <a:rPr lang="en-US" sz="1200" b="1" dirty="0" err="1"/>
              <a:t>Ceritinib</a:t>
            </a:r>
            <a:endParaRPr lang="en-US" sz="1200" b="1" dirty="0"/>
          </a:p>
          <a:p>
            <a:endParaRPr lang="en-US" sz="1200" b="1" dirty="0"/>
          </a:p>
        </p:txBody>
      </p:sp>
      <p:sp>
        <p:nvSpPr>
          <p:cNvPr id="9" name="TextBox 8"/>
          <p:cNvSpPr txBox="1"/>
          <p:nvPr/>
        </p:nvSpPr>
        <p:spPr>
          <a:xfrm>
            <a:off x="2241025" y="3749350"/>
            <a:ext cx="896399" cy="276999"/>
          </a:xfrm>
          <a:prstGeom prst="rect">
            <a:avLst/>
          </a:prstGeom>
          <a:noFill/>
        </p:spPr>
        <p:txBody>
          <a:bodyPr wrap="none" rtlCol="0">
            <a:spAutoFit/>
          </a:bodyPr>
          <a:lstStyle/>
          <a:p>
            <a:r>
              <a:rPr lang="en-US" sz="1200" b="1" dirty="0" err="1"/>
              <a:t>Crizotinib</a:t>
            </a:r>
            <a:endParaRPr lang="en-US" sz="1200" b="1" dirty="0"/>
          </a:p>
        </p:txBody>
      </p:sp>
    </p:spTree>
    <p:extLst>
      <p:ext uri="{BB962C8B-B14F-4D97-AF65-F5344CB8AC3E}">
        <p14:creationId xmlns:p14="http://schemas.microsoft.com/office/powerpoint/2010/main" val="2242404299"/>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a:t>
            </a:r>
            <a:r>
              <a:rPr lang="en-US" dirty="0" err="1"/>
              <a:t>Ceritinib</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6041" y="1239715"/>
            <a:ext cx="6609983" cy="4654917"/>
          </a:xfrm>
        </p:spPr>
      </p:pic>
    </p:spTree>
    <p:extLst>
      <p:ext uri="{BB962C8B-B14F-4D97-AF65-F5344CB8AC3E}">
        <p14:creationId xmlns:p14="http://schemas.microsoft.com/office/powerpoint/2010/main" val="1021625102"/>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Bioinformatics Pipeline</a:t>
            </a:r>
            <a:endParaRPr lang="en-US" dirty="0"/>
          </a:p>
        </p:txBody>
      </p:sp>
      <p:pic>
        <p:nvPicPr>
          <p:cNvPr id="4" name="Picture 3"/>
          <p:cNvPicPr>
            <a:picLocks noChangeAspect="1"/>
          </p:cNvPicPr>
          <p:nvPr/>
        </p:nvPicPr>
        <p:blipFill>
          <a:blip r:embed="rId2"/>
          <a:stretch>
            <a:fillRect/>
          </a:stretch>
        </p:blipFill>
        <p:spPr>
          <a:xfrm>
            <a:off x="1074209" y="1078029"/>
            <a:ext cx="6986579" cy="5313155"/>
          </a:xfrm>
          <a:prstGeom prst="rect">
            <a:avLst/>
          </a:prstGeom>
        </p:spPr>
      </p:pic>
    </p:spTree>
    <p:extLst>
      <p:ext uri="{BB962C8B-B14F-4D97-AF65-F5344CB8AC3E}">
        <p14:creationId xmlns:p14="http://schemas.microsoft.com/office/powerpoint/2010/main" val="2021287610"/>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 and Variant Calling</a:t>
            </a:r>
            <a:endParaRPr lang="en-US" dirty="0"/>
          </a:p>
        </p:txBody>
      </p:sp>
      <p:sp>
        <p:nvSpPr>
          <p:cNvPr id="5" name="TextBox 4"/>
          <p:cNvSpPr txBox="1"/>
          <p:nvPr/>
        </p:nvSpPr>
        <p:spPr>
          <a:xfrm>
            <a:off x="544486" y="1796957"/>
            <a:ext cx="2580456" cy="2554545"/>
          </a:xfrm>
          <a:prstGeom prst="rect">
            <a:avLst/>
          </a:prstGeom>
          <a:noFill/>
          <a:ln>
            <a:solidFill>
              <a:schemeClr val="tx1"/>
            </a:solidFill>
          </a:ln>
        </p:spPr>
        <p:txBody>
          <a:bodyPr wrap="square" rtlCol="0">
            <a:spAutoFit/>
          </a:bodyPr>
          <a:lstStyle/>
          <a:p>
            <a:pPr marL="457189" indent="-457189">
              <a:buAutoNum type="arabicPeriod"/>
            </a:pPr>
            <a:r>
              <a:rPr lang="en-US" b="1" dirty="0">
                <a:latin typeface="Courier New" panose="02070309020205020404" pitchFamily="49" charset="0"/>
                <a:cs typeface="Courier New" panose="02070309020205020404" pitchFamily="49" charset="0"/>
              </a:rPr>
              <a:t>TCAGACTGGAA</a:t>
            </a:r>
          </a:p>
          <a:p>
            <a:pPr marL="457189" indent="-457189">
              <a:buAutoNum type="arabicPeriod"/>
            </a:pPr>
            <a:r>
              <a:rPr lang="en-US" b="1" dirty="0" smtClean="0">
                <a:latin typeface="Courier New" panose="02070309020205020404" pitchFamily="49" charset="0"/>
                <a:cs typeface="Courier New" panose="02070309020205020404" pitchFamily="49" charset="0"/>
              </a:rPr>
              <a:t>AGACTGGAAGC</a:t>
            </a:r>
            <a:endParaRPr lang="en-US" b="1" dirty="0">
              <a:latin typeface="Courier New" panose="02070309020205020404" pitchFamily="49" charset="0"/>
              <a:cs typeface="Courier New" panose="02070309020205020404" pitchFamily="49" charset="0"/>
            </a:endParaRPr>
          </a:p>
          <a:p>
            <a:pPr marL="457189" indent="-457189">
              <a:buAutoNum type="arabicPeriod"/>
            </a:pPr>
            <a:r>
              <a:rPr lang="en-US" b="1" dirty="0" smtClean="0">
                <a:latin typeface="Courier New" panose="02070309020205020404" pitchFamily="49" charset="0"/>
                <a:cs typeface="Courier New" panose="02070309020205020404" pitchFamily="49" charset="0"/>
              </a:rPr>
              <a:t>AGTCAAATTGG</a:t>
            </a:r>
            <a:endParaRPr lang="en-US" b="1" dirty="0">
              <a:latin typeface="Courier New" panose="02070309020205020404" pitchFamily="49" charset="0"/>
              <a:cs typeface="Courier New" panose="02070309020205020404" pitchFamily="49" charset="0"/>
            </a:endParaRPr>
          </a:p>
          <a:p>
            <a:pPr marL="457189" indent="-457189">
              <a:buAutoNum type="arabicPeriod"/>
            </a:pPr>
            <a:r>
              <a:rPr lang="en-US" b="1" dirty="0">
                <a:latin typeface="Courier New" panose="02070309020205020404" pitchFamily="49" charset="0"/>
                <a:cs typeface="Courier New" panose="02070309020205020404" pitchFamily="49" charset="0"/>
              </a:rPr>
              <a:t>CAGACTGGAAG</a:t>
            </a:r>
          </a:p>
          <a:p>
            <a:pPr marL="457189" indent="-457189">
              <a:buAutoNum type="arabicPeriod"/>
            </a:pPr>
            <a:r>
              <a:rPr lang="en-US" b="1" dirty="0" smtClean="0">
                <a:latin typeface="Courier New" panose="02070309020205020404" pitchFamily="49" charset="0"/>
                <a:cs typeface="Courier New" panose="02070309020205020404" pitchFamily="49" charset="0"/>
              </a:rPr>
              <a:t>CAGTCAAATTG</a:t>
            </a:r>
          </a:p>
          <a:p>
            <a:pPr marL="457189" indent="-457189">
              <a:buAutoNum type="arabicPeriod"/>
            </a:pPr>
            <a:r>
              <a:rPr lang="en-US" b="1" dirty="0" smtClean="0">
                <a:latin typeface="Courier New" panose="02070309020205020404" pitchFamily="49" charset="0"/>
                <a:cs typeface="Courier New" panose="02070309020205020404" pitchFamily="49" charset="0"/>
              </a:rPr>
              <a:t>GTCAAATTGGA</a:t>
            </a:r>
          </a:p>
          <a:p>
            <a:pPr marL="457189" indent="-457189">
              <a:buAutoNum type="arabicPeriod"/>
            </a:pPr>
            <a:r>
              <a:rPr lang="en-US" b="1" dirty="0" smtClean="0">
                <a:latin typeface="Courier New" panose="02070309020205020404" pitchFamily="49" charset="0"/>
                <a:cs typeface="Courier New" panose="02070309020205020404" pitchFamily="49" charset="0"/>
              </a:rPr>
              <a:t>AGACTGGAAGC</a:t>
            </a:r>
          </a:p>
          <a:p>
            <a:pPr marL="457189" indent="-457189">
              <a:buAutoNum type="arabicPeriod"/>
            </a:pPr>
            <a:r>
              <a:rPr lang="en-US" b="1" dirty="0" smtClean="0">
                <a:latin typeface="Courier New" panose="02070309020205020404" pitchFamily="49" charset="0"/>
                <a:cs typeface="Courier New" panose="02070309020205020404" pitchFamily="49" charset="0"/>
              </a:rPr>
              <a:t>TCAAATTGGAA</a:t>
            </a:r>
            <a:endParaRPr lang="en-US" b="1" dirty="0">
              <a:latin typeface="Courier New" panose="02070309020205020404" pitchFamily="49" charset="0"/>
              <a:cs typeface="Courier New" panose="02070309020205020404" pitchFamily="49" charset="0"/>
            </a:endParaRPr>
          </a:p>
        </p:txBody>
      </p:sp>
      <p:sp>
        <p:nvSpPr>
          <p:cNvPr id="6" name="TextBox 5"/>
          <p:cNvSpPr txBox="1"/>
          <p:nvPr/>
        </p:nvSpPr>
        <p:spPr>
          <a:xfrm>
            <a:off x="4517759" y="1796957"/>
            <a:ext cx="3978172" cy="2554545"/>
          </a:xfrm>
          <a:prstGeom prst="rect">
            <a:avLst/>
          </a:prstGeom>
          <a:noFill/>
          <a:ln>
            <a:solidFill>
              <a:schemeClr val="tx1"/>
            </a:solidFill>
          </a:ln>
        </p:spPr>
        <p:txBody>
          <a:bodyPr wrap="square" rtlCol="0">
            <a:spAutoFit/>
          </a:bodyPr>
          <a:lstStyle/>
          <a:p>
            <a:r>
              <a:rPr lang="en-US" b="1" dirty="0" smtClean="0">
                <a:latin typeface="Courier New" panose="02070309020205020404" pitchFamily="49" charset="0"/>
                <a:cs typeface="Courier New" panose="02070309020205020404" pitchFamily="49" charset="0"/>
              </a:rPr>
              <a:t>         TCAGA</a:t>
            </a:r>
            <a:r>
              <a:rPr lang="en-US" b="1" dirty="0" smtClean="0">
                <a:solidFill>
                  <a:srgbClr val="FF0000"/>
                </a:solidFill>
                <a:latin typeface="Courier New" panose="02070309020205020404" pitchFamily="49" charset="0"/>
                <a:cs typeface="Courier New" panose="02070309020205020404" pitchFamily="49" charset="0"/>
              </a:rPr>
              <a:t>C</a:t>
            </a:r>
            <a:r>
              <a:rPr lang="en-US" b="1" dirty="0" smtClean="0">
                <a:latin typeface="Courier New" panose="02070309020205020404" pitchFamily="49" charset="0"/>
                <a:cs typeface="Courier New" panose="02070309020205020404" pitchFamily="49" charset="0"/>
              </a:rPr>
              <a:t>TGGAA</a:t>
            </a:r>
            <a:endParaRPr lang="en-US" b="1" dirty="0">
              <a:latin typeface="Courier New" panose="02070309020205020404" pitchFamily="49" charset="0"/>
              <a:cs typeface="Courier New" panose="02070309020205020404" pitchFamily="49" charset="0"/>
            </a:endParaRPr>
          </a:p>
          <a:p>
            <a:r>
              <a:rPr lang="en-US" b="1" dirty="0" smtClean="0">
                <a:latin typeface="Courier New" panose="02070309020205020404" pitchFamily="49" charset="0"/>
                <a:cs typeface="Courier New" panose="02070309020205020404" pitchFamily="49" charset="0"/>
              </a:rPr>
              <a:t>           AGA</a:t>
            </a:r>
            <a:r>
              <a:rPr lang="en-US" b="1" dirty="0" smtClean="0">
                <a:solidFill>
                  <a:srgbClr val="FF0000"/>
                </a:solidFill>
                <a:latin typeface="Courier New" panose="02070309020205020404" pitchFamily="49" charset="0"/>
                <a:cs typeface="Courier New" panose="02070309020205020404" pitchFamily="49" charset="0"/>
              </a:rPr>
              <a:t>C</a:t>
            </a:r>
            <a:r>
              <a:rPr lang="en-US" b="1" dirty="0" smtClean="0">
                <a:latin typeface="Courier New" panose="02070309020205020404" pitchFamily="49" charset="0"/>
                <a:cs typeface="Courier New" panose="02070309020205020404" pitchFamily="49" charset="0"/>
              </a:rPr>
              <a:t>TGGAAGC</a:t>
            </a:r>
            <a:endParaRPr lang="en-US" b="1" dirty="0">
              <a:latin typeface="Courier New" panose="02070309020205020404" pitchFamily="49" charset="0"/>
              <a:cs typeface="Courier New" panose="02070309020205020404" pitchFamily="49" charset="0"/>
            </a:endParaRPr>
          </a:p>
          <a:p>
            <a:r>
              <a:rPr lang="en-US" b="1" dirty="0" smtClean="0">
                <a:latin typeface="Courier New" panose="02070309020205020404" pitchFamily="49" charset="0"/>
                <a:cs typeface="Courier New" panose="02070309020205020404" pitchFamily="49" charset="0"/>
              </a:rPr>
              <a:t>       </a:t>
            </a:r>
            <a:r>
              <a:rPr lang="en-US" b="1" dirty="0">
                <a:latin typeface="Courier New" panose="02070309020205020404" pitchFamily="49" charset="0"/>
                <a:cs typeface="Courier New" panose="02070309020205020404" pitchFamily="49" charset="0"/>
              </a:rPr>
              <a:t>AGTCAGATTGG</a:t>
            </a:r>
          </a:p>
          <a:p>
            <a:r>
              <a:rPr lang="en-US" b="1" dirty="0" smtClean="0">
                <a:latin typeface="Courier New" panose="02070309020205020404" pitchFamily="49" charset="0"/>
                <a:cs typeface="Courier New" panose="02070309020205020404" pitchFamily="49" charset="0"/>
              </a:rPr>
              <a:t>          CAGA</a:t>
            </a:r>
            <a:r>
              <a:rPr lang="en-US" b="1" dirty="0" smtClean="0">
                <a:solidFill>
                  <a:srgbClr val="FF0000"/>
                </a:solidFill>
                <a:latin typeface="Courier New" panose="02070309020205020404" pitchFamily="49" charset="0"/>
                <a:cs typeface="Courier New" panose="02070309020205020404" pitchFamily="49" charset="0"/>
              </a:rPr>
              <a:t>C</a:t>
            </a:r>
            <a:r>
              <a:rPr lang="en-US" b="1" dirty="0" smtClean="0">
                <a:latin typeface="Courier New" panose="02070309020205020404" pitchFamily="49" charset="0"/>
                <a:cs typeface="Courier New" panose="02070309020205020404" pitchFamily="49" charset="0"/>
              </a:rPr>
              <a:t>TGGAAG</a:t>
            </a:r>
            <a:endParaRPr lang="en-US" b="1" dirty="0">
              <a:latin typeface="Courier New" panose="02070309020205020404" pitchFamily="49" charset="0"/>
              <a:cs typeface="Courier New" panose="02070309020205020404" pitchFamily="49" charset="0"/>
            </a:endParaRPr>
          </a:p>
          <a:p>
            <a:r>
              <a:rPr lang="en-US" b="1" dirty="0" smtClean="0">
                <a:latin typeface="Courier New" panose="02070309020205020404" pitchFamily="49" charset="0"/>
                <a:cs typeface="Courier New" panose="02070309020205020404" pitchFamily="49" charset="0"/>
              </a:rPr>
              <a:t>      CAGTCA</a:t>
            </a:r>
            <a:r>
              <a:rPr lang="en-US" b="1" dirty="0" smtClean="0">
                <a:solidFill>
                  <a:srgbClr val="00B050"/>
                </a:solidFill>
                <a:latin typeface="Courier New" panose="02070309020205020404" pitchFamily="49" charset="0"/>
                <a:cs typeface="Courier New" panose="02070309020205020404" pitchFamily="49" charset="0"/>
              </a:rPr>
              <a:t>A</a:t>
            </a:r>
            <a:r>
              <a:rPr lang="en-US" b="1" dirty="0" smtClean="0">
                <a:latin typeface="Courier New" panose="02070309020205020404" pitchFamily="49" charset="0"/>
                <a:cs typeface="Courier New" panose="02070309020205020404" pitchFamily="49" charset="0"/>
              </a:rPr>
              <a:t>ATTG</a:t>
            </a:r>
          </a:p>
          <a:p>
            <a:r>
              <a:rPr lang="en-US" b="1" dirty="0" smtClean="0">
                <a:latin typeface="Courier New" panose="02070309020205020404" pitchFamily="49" charset="0"/>
                <a:cs typeface="Courier New" panose="02070309020205020404" pitchFamily="49" charset="0"/>
              </a:rPr>
              <a:t>        </a:t>
            </a:r>
            <a:r>
              <a:rPr lang="en-US" b="1" dirty="0">
                <a:latin typeface="Courier New" panose="02070309020205020404" pitchFamily="49" charset="0"/>
                <a:cs typeface="Courier New" panose="02070309020205020404" pitchFamily="49" charset="0"/>
              </a:rPr>
              <a:t>GTCAGATTGGA</a:t>
            </a:r>
            <a:endParaRPr lang="en-US" b="1" dirty="0" smtClean="0">
              <a:latin typeface="Courier New" panose="02070309020205020404" pitchFamily="49" charset="0"/>
              <a:cs typeface="Courier New" panose="02070309020205020404" pitchFamily="49" charset="0"/>
            </a:endParaRPr>
          </a:p>
          <a:p>
            <a:r>
              <a:rPr lang="en-US" b="1" dirty="0" smtClean="0">
                <a:latin typeface="Courier New" panose="02070309020205020404" pitchFamily="49" charset="0"/>
                <a:cs typeface="Courier New" panose="02070309020205020404" pitchFamily="49" charset="0"/>
              </a:rPr>
              <a:t>           AGA</a:t>
            </a:r>
            <a:r>
              <a:rPr lang="en-US" b="1" dirty="0" smtClean="0">
                <a:solidFill>
                  <a:srgbClr val="FF0000"/>
                </a:solidFill>
                <a:latin typeface="Courier New" panose="02070309020205020404" pitchFamily="49" charset="0"/>
                <a:cs typeface="Courier New" panose="02070309020205020404" pitchFamily="49" charset="0"/>
              </a:rPr>
              <a:t>C</a:t>
            </a:r>
            <a:r>
              <a:rPr lang="en-US" b="1" dirty="0" smtClean="0">
                <a:latin typeface="Courier New" panose="02070309020205020404" pitchFamily="49" charset="0"/>
                <a:cs typeface="Courier New" panose="02070309020205020404" pitchFamily="49" charset="0"/>
              </a:rPr>
              <a:t>TGGAAGC</a:t>
            </a:r>
          </a:p>
          <a:p>
            <a:r>
              <a:rPr lang="en-US" b="1" dirty="0" smtClean="0">
                <a:latin typeface="Courier New" panose="02070309020205020404" pitchFamily="49" charset="0"/>
                <a:cs typeface="Courier New" panose="02070309020205020404" pitchFamily="49" charset="0"/>
              </a:rPr>
              <a:t>         TCA</a:t>
            </a:r>
            <a:r>
              <a:rPr lang="en-US" b="1" dirty="0" smtClean="0">
                <a:solidFill>
                  <a:srgbClr val="00B050"/>
                </a:solidFill>
                <a:latin typeface="Courier New" panose="02070309020205020404" pitchFamily="49" charset="0"/>
                <a:cs typeface="Courier New" panose="02070309020205020404" pitchFamily="49" charset="0"/>
              </a:rPr>
              <a:t>A</a:t>
            </a:r>
            <a:r>
              <a:rPr lang="en-US" b="1" dirty="0" smtClean="0">
                <a:latin typeface="Courier New" panose="02070309020205020404" pitchFamily="49" charset="0"/>
                <a:cs typeface="Courier New" panose="02070309020205020404" pitchFamily="49" charset="0"/>
              </a:rPr>
              <a:t>ATTGGAA</a:t>
            </a:r>
            <a:endParaRPr lang="en-US" b="1" dirty="0">
              <a:latin typeface="Courier New" panose="02070309020205020404" pitchFamily="49" charset="0"/>
              <a:cs typeface="Courier New" panose="02070309020205020404" pitchFamily="49" charset="0"/>
            </a:endParaRPr>
          </a:p>
        </p:txBody>
      </p:sp>
      <p:sp>
        <p:nvSpPr>
          <p:cNvPr id="7" name="TextBox 6"/>
          <p:cNvSpPr txBox="1"/>
          <p:nvPr/>
        </p:nvSpPr>
        <p:spPr>
          <a:xfrm>
            <a:off x="544486" y="1396847"/>
            <a:ext cx="2580456" cy="400110"/>
          </a:xfrm>
          <a:prstGeom prst="rect">
            <a:avLst/>
          </a:prstGeom>
          <a:noFill/>
          <a:ln>
            <a:solidFill>
              <a:schemeClr val="tx1"/>
            </a:solidFill>
          </a:ln>
        </p:spPr>
        <p:txBody>
          <a:bodyPr wrap="square" rtlCol="0">
            <a:spAutoFit/>
          </a:bodyPr>
          <a:lstStyle/>
          <a:p>
            <a:pPr algn="ctr"/>
            <a:r>
              <a:rPr lang="en-US" dirty="0" smtClean="0"/>
              <a:t>FASTQ File</a:t>
            </a:r>
            <a:endParaRPr lang="en-US" dirty="0"/>
          </a:p>
        </p:txBody>
      </p:sp>
      <p:sp>
        <p:nvSpPr>
          <p:cNvPr id="8" name="TextBox 7"/>
          <p:cNvSpPr txBox="1"/>
          <p:nvPr/>
        </p:nvSpPr>
        <p:spPr>
          <a:xfrm>
            <a:off x="4517758" y="1396847"/>
            <a:ext cx="3978172" cy="400110"/>
          </a:xfrm>
          <a:prstGeom prst="rect">
            <a:avLst/>
          </a:prstGeom>
          <a:noFill/>
          <a:ln>
            <a:solidFill>
              <a:schemeClr val="tx1"/>
            </a:solidFill>
          </a:ln>
        </p:spPr>
        <p:txBody>
          <a:bodyPr wrap="square" rtlCol="0">
            <a:spAutoFit/>
          </a:bodyPr>
          <a:lstStyle/>
          <a:p>
            <a:pPr algn="ctr"/>
            <a:r>
              <a:rPr lang="en-US" dirty="0" smtClean="0"/>
              <a:t>BAM File</a:t>
            </a:r>
            <a:endParaRPr lang="en-US" dirty="0"/>
          </a:p>
        </p:txBody>
      </p:sp>
      <p:sp>
        <p:nvSpPr>
          <p:cNvPr id="9" name="TextBox 8"/>
          <p:cNvSpPr txBox="1"/>
          <p:nvPr/>
        </p:nvSpPr>
        <p:spPr>
          <a:xfrm>
            <a:off x="4517758" y="4351502"/>
            <a:ext cx="3978172" cy="400110"/>
          </a:xfrm>
          <a:prstGeom prst="rect">
            <a:avLst/>
          </a:prstGeom>
          <a:noFill/>
          <a:ln>
            <a:solidFill>
              <a:schemeClr val="tx1"/>
            </a:solidFill>
          </a:ln>
        </p:spPr>
        <p:txBody>
          <a:bodyPr wrap="square" rtlCol="0">
            <a:spAutoFit/>
          </a:bodyPr>
          <a:lstStyle/>
          <a:p>
            <a:r>
              <a:rPr lang="en-US" dirty="0">
                <a:latin typeface="Courier New" panose="02070309020205020404" pitchFamily="49" charset="0"/>
                <a:cs typeface="Courier New" panose="02070309020205020404" pitchFamily="49" charset="0"/>
              </a:rPr>
              <a:t>REF:  </a:t>
            </a:r>
            <a:r>
              <a:rPr lang="en-US" b="1" dirty="0" smtClean="0">
                <a:latin typeface="Courier New" panose="02070309020205020404" pitchFamily="49" charset="0"/>
                <a:cs typeface="Courier New" panose="02070309020205020404" pitchFamily="49" charset="0"/>
              </a:rPr>
              <a:t>CAGTCAGATTGGAAGC</a:t>
            </a:r>
            <a:endParaRPr lang="en-US" b="1" dirty="0">
              <a:latin typeface="Courier New" panose="02070309020205020404" pitchFamily="49" charset="0"/>
              <a:cs typeface="Courier New" panose="02070309020205020404" pitchFamily="49" charset="0"/>
            </a:endParaRPr>
          </a:p>
        </p:txBody>
      </p:sp>
      <p:sp>
        <p:nvSpPr>
          <p:cNvPr id="10" name="Right Arrow 9"/>
          <p:cNvSpPr/>
          <p:nvPr/>
        </p:nvSpPr>
        <p:spPr bwMode="auto">
          <a:xfrm>
            <a:off x="3169327" y="2654423"/>
            <a:ext cx="1312919" cy="834501"/>
          </a:xfrm>
          <a:prstGeom prst="rightArrow">
            <a:avLst/>
          </a:prstGeom>
          <a:solidFill>
            <a:schemeClr val="bg2"/>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charset="0"/>
              </a:rPr>
              <a:t>Alignment</a:t>
            </a:r>
          </a:p>
        </p:txBody>
      </p:sp>
      <p:sp>
        <p:nvSpPr>
          <p:cNvPr id="11" name="Right Arrow 10"/>
          <p:cNvSpPr/>
          <p:nvPr/>
        </p:nvSpPr>
        <p:spPr bwMode="auto">
          <a:xfrm rot="5400000">
            <a:off x="6291754" y="4795781"/>
            <a:ext cx="628075" cy="662423"/>
          </a:xfrm>
          <a:prstGeom prst="rightArrow">
            <a:avLst/>
          </a:prstGeom>
          <a:solidFill>
            <a:schemeClr val="bg2"/>
          </a:solidFill>
          <a:ln w="9525" cap="flat" cmpd="sng" algn="ctr">
            <a:solidFill>
              <a:schemeClr val="tx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charset="0"/>
            </a:endParaRPr>
          </a:p>
        </p:txBody>
      </p:sp>
      <p:sp>
        <p:nvSpPr>
          <p:cNvPr id="3" name="TextBox 2"/>
          <p:cNvSpPr txBox="1"/>
          <p:nvPr/>
        </p:nvSpPr>
        <p:spPr>
          <a:xfrm>
            <a:off x="4517755" y="5934167"/>
            <a:ext cx="4176075" cy="646331"/>
          </a:xfrm>
          <a:prstGeom prst="rect">
            <a:avLst/>
          </a:prstGeom>
          <a:noFill/>
          <a:ln>
            <a:solidFill>
              <a:schemeClr val="accent4"/>
            </a:solidFill>
          </a:ln>
        </p:spPr>
        <p:txBody>
          <a:bodyPr wrap="square" rtlCol="0">
            <a:spAutoFit/>
          </a:bodyPr>
          <a:lstStyle/>
          <a:p>
            <a:r>
              <a:rPr lang="en-US" sz="1800" dirty="0" smtClean="0"/>
              <a:t>Position 7, Genotype: G/A, AF=0.25</a:t>
            </a:r>
          </a:p>
          <a:p>
            <a:r>
              <a:rPr lang="en-US" sz="1800" dirty="0" smtClean="0"/>
              <a:t>Position 9, Genotype: T/C, AF=0.5</a:t>
            </a:r>
            <a:endParaRPr lang="en-US" sz="1800" dirty="0"/>
          </a:p>
        </p:txBody>
      </p:sp>
      <p:sp>
        <p:nvSpPr>
          <p:cNvPr id="12" name="TextBox 11"/>
          <p:cNvSpPr txBox="1"/>
          <p:nvPr/>
        </p:nvSpPr>
        <p:spPr>
          <a:xfrm>
            <a:off x="4517758" y="5564835"/>
            <a:ext cx="4176075" cy="369332"/>
          </a:xfrm>
          <a:prstGeom prst="rect">
            <a:avLst/>
          </a:prstGeom>
          <a:noFill/>
          <a:ln>
            <a:solidFill>
              <a:schemeClr val="tx1"/>
            </a:solidFill>
          </a:ln>
        </p:spPr>
        <p:txBody>
          <a:bodyPr wrap="square" rtlCol="0">
            <a:spAutoFit/>
          </a:bodyPr>
          <a:lstStyle/>
          <a:p>
            <a:pPr algn="ctr"/>
            <a:r>
              <a:rPr lang="en-US" sz="1800" dirty="0" smtClean="0"/>
              <a:t>VCF File</a:t>
            </a:r>
            <a:endParaRPr lang="en-US" sz="1800" dirty="0"/>
          </a:p>
        </p:txBody>
      </p:sp>
    </p:spTree>
    <p:extLst>
      <p:ext uri="{BB962C8B-B14F-4D97-AF65-F5344CB8AC3E}">
        <p14:creationId xmlns:p14="http://schemas.microsoft.com/office/powerpoint/2010/main" val="3952299008"/>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Cancer Gene Panels</a:t>
            </a:r>
            <a:endParaRPr lang="en-US" dirty="0"/>
          </a:p>
        </p:txBody>
      </p:sp>
      <p:sp>
        <p:nvSpPr>
          <p:cNvPr id="3" name="Content Placeholder 2"/>
          <p:cNvSpPr>
            <a:spLocks noGrp="1"/>
          </p:cNvSpPr>
          <p:nvPr>
            <p:ph idx="1"/>
          </p:nvPr>
        </p:nvSpPr>
        <p:spPr>
          <a:xfrm>
            <a:off x="314325" y="1324203"/>
            <a:ext cx="8441748" cy="4989512"/>
          </a:xfrm>
        </p:spPr>
        <p:txBody>
          <a:bodyPr numCol="1"/>
          <a:lstStyle/>
          <a:p>
            <a:r>
              <a:rPr lang="en-US" b="0" dirty="0" smtClean="0"/>
              <a:t>Focus on cancer genes with available treatment options, e.g.</a:t>
            </a:r>
          </a:p>
          <a:p>
            <a:pPr lvl="1"/>
            <a:r>
              <a:rPr lang="en-US" b="1" dirty="0" smtClean="0"/>
              <a:t>ALK</a:t>
            </a:r>
            <a:r>
              <a:rPr lang="en-US" dirty="0" smtClean="0"/>
              <a:t> – </a:t>
            </a:r>
            <a:r>
              <a:rPr lang="en-US" dirty="0" err="1" smtClean="0"/>
              <a:t>crizotinib</a:t>
            </a:r>
            <a:r>
              <a:rPr lang="en-US" dirty="0" smtClean="0"/>
              <a:t> - Lung Cancer</a:t>
            </a:r>
          </a:p>
          <a:p>
            <a:pPr lvl="1"/>
            <a:r>
              <a:rPr lang="en-US" b="1" dirty="0" smtClean="0"/>
              <a:t>BRAF</a:t>
            </a:r>
            <a:r>
              <a:rPr lang="en-US" dirty="0"/>
              <a:t> </a:t>
            </a:r>
            <a:r>
              <a:rPr lang="en-US" dirty="0" smtClean="0"/>
              <a:t>(BRAF V600E) </a:t>
            </a:r>
            <a:r>
              <a:rPr lang="en-US" dirty="0"/>
              <a:t>– </a:t>
            </a:r>
            <a:r>
              <a:rPr lang="en-US" dirty="0" err="1"/>
              <a:t>dabrafenib</a:t>
            </a:r>
            <a:r>
              <a:rPr lang="en-US" dirty="0"/>
              <a:t> and </a:t>
            </a:r>
            <a:r>
              <a:rPr lang="en-US" dirty="0" err="1" smtClean="0"/>
              <a:t>trametinib</a:t>
            </a:r>
            <a:r>
              <a:rPr lang="en-US" dirty="0" smtClean="0"/>
              <a:t> - FDA approved combination therapy for melanoma patients -</a:t>
            </a:r>
            <a:endParaRPr lang="en-US" b="0" dirty="0" smtClean="0"/>
          </a:p>
          <a:p>
            <a:r>
              <a:rPr lang="en-US" b="0" dirty="0" smtClean="0"/>
              <a:t>Quality assurance needed to know expected regions properly “</a:t>
            </a:r>
            <a:r>
              <a:rPr lang="en-US" dirty="0" smtClean="0"/>
              <a:t>covered</a:t>
            </a:r>
            <a:r>
              <a:rPr lang="en-US" b="0" dirty="0" smtClean="0"/>
              <a: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13" y="3557702"/>
            <a:ext cx="8926171" cy="1886213"/>
          </a:xfrm>
          <a:prstGeom prst="rect">
            <a:avLst/>
          </a:prstGeom>
        </p:spPr>
      </p:pic>
    </p:spTree>
    <p:extLst>
      <p:ext uri="{BB962C8B-B14F-4D97-AF65-F5344CB8AC3E}">
        <p14:creationId xmlns:p14="http://schemas.microsoft.com/office/powerpoint/2010/main" val="3961049691"/>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Cancer </a:t>
            </a:r>
            <a:r>
              <a:rPr lang="en-US" dirty="0"/>
              <a:t>Gene </a:t>
            </a:r>
            <a:r>
              <a:rPr lang="en-US" dirty="0" smtClean="0"/>
              <a:t>Panels Filtering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489" y="2065169"/>
            <a:ext cx="2669052" cy="164784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4215" y="2065169"/>
            <a:ext cx="2939088" cy="397541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4977" y="2065169"/>
            <a:ext cx="2861028" cy="2465267"/>
          </a:xfrm>
          <a:prstGeom prst="rect">
            <a:avLst/>
          </a:prstGeom>
        </p:spPr>
      </p:pic>
      <p:sp>
        <p:nvSpPr>
          <p:cNvPr id="3" name="TextBox 2"/>
          <p:cNvSpPr txBox="1"/>
          <p:nvPr/>
        </p:nvSpPr>
        <p:spPr>
          <a:xfrm>
            <a:off x="314325" y="1256146"/>
            <a:ext cx="2424318" cy="707886"/>
          </a:xfrm>
          <a:prstGeom prst="rect">
            <a:avLst/>
          </a:prstGeom>
          <a:noFill/>
        </p:spPr>
        <p:txBody>
          <a:bodyPr wrap="none" rtlCol="0">
            <a:spAutoFit/>
          </a:bodyPr>
          <a:lstStyle/>
          <a:p>
            <a:r>
              <a:rPr lang="en-US" dirty="0" smtClean="0"/>
              <a:t>Quality Score</a:t>
            </a:r>
            <a:br>
              <a:rPr lang="en-US" dirty="0" smtClean="0"/>
            </a:br>
            <a:r>
              <a:rPr lang="en-US" dirty="0" smtClean="0"/>
              <a:t>Secondary Analysis</a:t>
            </a:r>
            <a:endParaRPr lang="en-US" dirty="0"/>
          </a:p>
        </p:txBody>
      </p:sp>
      <p:sp>
        <p:nvSpPr>
          <p:cNvPr id="7" name="TextBox 6"/>
          <p:cNvSpPr txBox="1"/>
          <p:nvPr/>
        </p:nvSpPr>
        <p:spPr>
          <a:xfrm>
            <a:off x="3126709" y="1256146"/>
            <a:ext cx="2850717" cy="1015663"/>
          </a:xfrm>
          <a:prstGeom prst="rect">
            <a:avLst/>
          </a:prstGeom>
          <a:noFill/>
        </p:spPr>
        <p:txBody>
          <a:bodyPr wrap="none" rtlCol="0">
            <a:spAutoFit/>
          </a:bodyPr>
          <a:lstStyle/>
          <a:p>
            <a:r>
              <a:rPr lang="en-US" dirty="0" smtClean="0"/>
              <a:t>Verifying Read Depth &amp;</a:t>
            </a:r>
            <a:br>
              <a:rPr lang="en-US" dirty="0" smtClean="0"/>
            </a:br>
            <a:r>
              <a:rPr lang="en-US" dirty="0" smtClean="0"/>
              <a:t>Allele Frequency</a:t>
            </a:r>
            <a:br>
              <a:rPr lang="en-US" dirty="0" smtClean="0"/>
            </a:br>
            <a:endParaRPr lang="en-US" dirty="0"/>
          </a:p>
        </p:txBody>
      </p:sp>
      <p:sp>
        <p:nvSpPr>
          <p:cNvPr id="9" name="TextBox 8"/>
          <p:cNvSpPr txBox="1"/>
          <p:nvPr/>
        </p:nvSpPr>
        <p:spPr>
          <a:xfrm>
            <a:off x="6197805" y="1279242"/>
            <a:ext cx="2566728" cy="1015663"/>
          </a:xfrm>
          <a:prstGeom prst="rect">
            <a:avLst/>
          </a:prstGeom>
          <a:noFill/>
        </p:spPr>
        <p:txBody>
          <a:bodyPr wrap="none" rtlCol="0">
            <a:spAutoFit/>
          </a:bodyPr>
          <a:lstStyle/>
          <a:p>
            <a:r>
              <a:rPr lang="en-US" dirty="0" smtClean="0"/>
              <a:t>Damaging Variants </a:t>
            </a:r>
          </a:p>
          <a:p>
            <a:r>
              <a:rPr lang="en-US" dirty="0" smtClean="0"/>
              <a:t>Discussed in Cosmic</a:t>
            </a:r>
            <a:br>
              <a:rPr lang="en-US" dirty="0" smtClean="0"/>
            </a:br>
            <a:endParaRPr lang="en-US" dirty="0"/>
          </a:p>
        </p:txBody>
      </p:sp>
    </p:spTree>
    <p:extLst>
      <p:ext uri="{BB962C8B-B14F-4D97-AF65-F5344CB8AC3E}">
        <p14:creationId xmlns:p14="http://schemas.microsoft.com/office/powerpoint/2010/main" val="2805680214"/>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BRAF V600E</a:t>
            </a:r>
            <a:endParaRPr lang="en-US" dirty="0"/>
          </a:p>
        </p:txBody>
      </p:sp>
      <p:pic>
        <p:nvPicPr>
          <p:cNvPr id="4" name="Picture 3"/>
          <p:cNvPicPr>
            <a:picLocks noChangeAspect="1"/>
          </p:cNvPicPr>
          <p:nvPr/>
        </p:nvPicPr>
        <p:blipFill>
          <a:blip r:embed="rId2"/>
          <a:stretch>
            <a:fillRect/>
          </a:stretch>
        </p:blipFill>
        <p:spPr>
          <a:xfrm>
            <a:off x="2156331" y="3945654"/>
            <a:ext cx="6894318" cy="244226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701" y="1023515"/>
            <a:ext cx="3566509" cy="2759445"/>
          </a:xfrm>
          <a:prstGeom prst="rect">
            <a:avLst/>
          </a:prstGeom>
        </p:spPr>
      </p:pic>
      <p:sp>
        <p:nvSpPr>
          <p:cNvPr id="6" name="TextBox 5"/>
          <p:cNvSpPr txBox="1"/>
          <p:nvPr/>
        </p:nvSpPr>
        <p:spPr>
          <a:xfrm>
            <a:off x="4077929" y="1676566"/>
            <a:ext cx="3936870" cy="830997"/>
          </a:xfrm>
          <a:prstGeom prst="rect">
            <a:avLst/>
          </a:prstGeom>
          <a:noFill/>
        </p:spPr>
        <p:txBody>
          <a:bodyPr wrap="square" rtlCol="0">
            <a:spAutoFit/>
          </a:bodyPr>
          <a:lstStyle/>
          <a:p>
            <a:r>
              <a:rPr lang="en-US" sz="1600" dirty="0" smtClean="0"/>
              <a:t>BRAF V600E in Context.</a:t>
            </a:r>
            <a:br>
              <a:rPr lang="en-US" sz="1600" dirty="0" smtClean="0"/>
            </a:br>
            <a:r>
              <a:rPr lang="en-US" sz="1600" dirty="0" smtClean="0"/>
              <a:t>10K coverage with amplicon capture over full exon 15 of BRAF</a:t>
            </a:r>
            <a:endParaRPr lang="en-US" sz="1600" dirty="0"/>
          </a:p>
        </p:txBody>
      </p:sp>
      <p:sp>
        <p:nvSpPr>
          <p:cNvPr id="7" name="TextBox 6"/>
          <p:cNvSpPr txBox="1"/>
          <p:nvPr/>
        </p:nvSpPr>
        <p:spPr>
          <a:xfrm>
            <a:off x="314325" y="4275534"/>
            <a:ext cx="2043882" cy="1323439"/>
          </a:xfrm>
          <a:prstGeom prst="rect">
            <a:avLst/>
          </a:prstGeom>
          <a:noFill/>
        </p:spPr>
        <p:txBody>
          <a:bodyPr wrap="square" rtlCol="0">
            <a:spAutoFit/>
          </a:bodyPr>
          <a:lstStyle/>
          <a:p>
            <a:r>
              <a:rPr lang="en-US" sz="1600" dirty="0" smtClean="0"/>
              <a:t>Targeted Molecular therapies for patients with BRAF V600E through </a:t>
            </a:r>
            <a:r>
              <a:rPr lang="en-US" sz="1600" dirty="0" err="1" smtClean="0"/>
              <a:t>OncoMD</a:t>
            </a:r>
            <a:endParaRPr lang="en-US" sz="1600" dirty="0"/>
          </a:p>
        </p:txBody>
      </p:sp>
    </p:spTree>
    <p:extLst>
      <p:ext uri="{BB962C8B-B14F-4D97-AF65-F5344CB8AC3E}">
        <p14:creationId xmlns:p14="http://schemas.microsoft.com/office/powerpoint/2010/main" val="3353571737"/>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Tumor / Normal Analysis</a:t>
            </a:r>
            <a:endParaRPr lang="en-US" dirty="0"/>
          </a:p>
        </p:txBody>
      </p:sp>
      <p:sp>
        <p:nvSpPr>
          <p:cNvPr id="3" name="Content Placeholder 2"/>
          <p:cNvSpPr>
            <a:spLocks noGrp="1"/>
          </p:cNvSpPr>
          <p:nvPr>
            <p:ph idx="1"/>
          </p:nvPr>
        </p:nvSpPr>
        <p:spPr>
          <a:xfrm>
            <a:off x="314325" y="1324203"/>
            <a:ext cx="2951389" cy="4989512"/>
          </a:xfrm>
        </p:spPr>
        <p:txBody>
          <a:bodyPr numCol="1"/>
          <a:lstStyle/>
          <a:p>
            <a:r>
              <a:rPr lang="en-US" b="0" dirty="0" smtClean="0"/>
              <a:t>Often done on exomes, to find novel somatic mutations regardless of their proportion of mutated cells to normal cells in tumor sample.</a:t>
            </a:r>
          </a:p>
          <a:p>
            <a:r>
              <a:rPr lang="en-US" b="0" dirty="0" smtClean="0"/>
              <a:t>Subtract out germline mutations present in “normal” blood</a:t>
            </a:r>
            <a:endParaRPr lang="en-US" dirty="0" smtClean="0"/>
          </a:p>
          <a:p>
            <a:r>
              <a:rPr lang="en-US" b="0" dirty="0" smtClean="0"/>
              <a:t>Use sources like COSMIC to provide context of prevalence of mutation in different cancer types</a:t>
            </a:r>
          </a:p>
          <a:p>
            <a:r>
              <a:rPr lang="en-US" b="0" dirty="0" smtClean="0"/>
              <a:t>Use visualization to validate.</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2662" y="1128251"/>
            <a:ext cx="5619077" cy="5633884"/>
          </a:xfrm>
          <a:prstGeom prst="rect">
            <a:avLst/>
          </a:prstGeom>
        </p:spPr>
      </p:pic>
    </p:spTree>
    <p:extLst>
      <p:ext uri="{BB962C8B-B14F-4D97-AF65-F5344CB8AC3E}">
        <p14:creationId xmlns:p14="http://schemas.microsoft.com/office/powerpoint/2010/main" val="3562965475"/>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Tumor Normal Filtering</a:t>
            </a:r>
            <a:endParaRPr lang="en-US" dirty="0"/>
          </a:p>
        </p:txBody>
      </p:sp>
      <p:sp>
        <p:nvSpPr>
          <p:cNvPr id="3" name="Content Placeholder 2"/>
          <p:cNvSpPr>
            <a:spLocks noGrp="1"/>
          </p:cNvSpPr>
          <p:nvPr>
            <p:ph idx="1"/>
          </p:nvPr>
        </p:nvSpPr>
        <p:spPr>
          <a:xfrm>
            <a:off x="314325" y="1689346"/>
            <a:ext cx="4316668" cy="4391025"/>
          </a:xfrm>
        </p:spPr>
        <p:txBody>
          <a:bodyPr/>
          <a:lstStyle/>
          <a:p>
            <a:r>
              <a:rPr lang="en-US" dirty="0" smtClean="0"/>
              <a:t>QC of the secondary pipeline in Filter 1, 2 and 3</a:t>
            </a:r>
          </a:p>
          <a:p>
            <a:r>
              <a:rPr lang="en-US" dirty="0" smtClean="0"/>
              <a:t>Look at variants called in the tumor not present in the normal</a:t>
            </a:r>
          </a:p>
          <a:p>
            <a:r>
              <a:rPr lang="en-US" dirty="0" smtClean="0"/>
              <a:t>Is the variant in Cosmic documented</a:t>
            </a:r>
          </a:p>
          <a:p>
            <a:r>
              <a:rPr lang="en-US" dirty="0" smtClean="0"/>
              <a:t>Start research on resulting variant set </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7699" y="1820077"/>
            <a:ext cx="4035550" cy="3935599"/>
          </a:xfrm>
          <a:prstGeom prst="rect">
            <a:avLst/>
          </a:prstGeom>
        </p:spPr>
      </p:pic>
    </p:spTree>
    <p:extLst>
      <p:ext uri="{BB962C8B-B14F-4D97-AF65-F5344CB8AC3E}">
        <p14:creationId xmlns:p14="http://schemas.microsoft.com/office/powerpoint/2010/main" val="306702656"/>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Annotations are Hard!</a:t>
            </a:r>
            <a:endParaRPr lang="en-US" dirty="0"/>
          </a:p>
        </p:txBody>
      </p:sp>
      <p:sp>
        <p:nvSpPr>
          <p:cNvPr id="3" name="Content Placeholder 2"/>
          <p:cNvSpPr>
            <a:spLocks noGrp="1"/>
          </p:cNvSpPr>
          <p:nvPr>
            <p:ph idx="1"/>
          </p:nvPr>
        </p:nvSpPr>
        <p:spPr>
          <a:xfrm>
            <a:off x="314326" y="1203188"/>
            <a:ext cx="4035010" cy="5358212"/>
          </a:xfrm>
        </p:spPr>
        <p:txBody>
          <a:bodyPr>
            <a:normAutofit fontScale="85000" lnSpcReduction="10000"/>
          </a:bodyPr>
          <a:lstStyle/>
          <a:p>
            <a:r>
              <a:rPr lang="en-US" dirty="0" smtClean="0"/>
              <a:t>HGVS is a standard that is not standard</a:t>
            </a:r>
          </a:p>
          <a:p>
            <a:pPr lvl="1"/>
            <a:r>
              <a:rPr lang="en-US" dirty="0" smtClean="0"/>
              <a:t>Tries to serve different goals</a:t>
            </a:r>
          </a:p>
          <a:p>
            <a:pPr lvl="1"/>
            <a:r>
              <a:rPr lang="en-US" dirty="0" smtClean="0"/>
              <a:t>Many representations of same variant</a:t>
            </a:r>
          </a:p>
          <a:p>
            <a:pPr lvl="1"/>
            <a:r>
              <a:rPr lang="en-US" dirty="0" smtClean="0"/>
              <a:t>Should not be used as IDs, but not many good alternatives</a:t>
            </a:r>
          </a:p>
          <a:p>
            <a:r>
              <a:rPr lang="en-US" dirty="0" smtClean="0"/>
              <a:t>Transcripts</a:t>
            </a:r>
          </a:p>
          <a:p>
            <a:pPr lvl="1"/>
            <a:r>
              <a:rPr lang="en-US" dirty="0" smtClean="0"/>
              <a:t>Transcript set choice extremely important, hard to curate with meaningful attributes as well.</a:t>
            </a:r>
          </a:p>
          <a:p>
            <a:r>
              <a:rPr lang="en-US" dirty="0" smtClean="0"/>
              <a:t>Public Data </a:t>
            </a:r>
            <a:r>
              <a:rPr lang="en-US" dirty="0" err="1" smtClean="0"/>
              <a:t>Curation</a:t>
            </a:r>
            <a:endParaRPr lang="en-US" dirty="0" smtClean="0"/>
          </a:p>
          <a:p>
            <a:pPr lvl="1"/>
            <a:r>
              <a:rPr lang="en-US" dirty="0" err="1" smtClean="0"/>
              <a:t>ClinVar</a:t>
            </a:r>
            <a:r>
              <a:rPr lang="en-US" dirty="0" smtClean="0"/>
              <a:t>: multi-record lines</a:t>
            </a:r>
          </a:p>
          <a:p>
            <a:pPr lvl="1"/>
            <a:r>
              <a:rPr lang="en-US" b="1" dirty="0" smtClean="0"/>
              <a:t>NHLBI</a:t>
            </a:r>
            <a:r>
              <a:rPr lang="en-US" dirty="0" smtClean="0"/>
              <a:t>: MAF </a:t>
            </a:r>
            <a:r>
              <a:rPr lang="en-US" dirty="0" err="1" smtClean="0"/>
              <a:t>vs</a:t>
            </a:r>
            <a:r>
              <a:rPr lang="en-US" dirty="0" smtClean="0"/>
              <a:t> AAF, splitting “glob” fields</a:t>
            </a:r>
          </a:p>
          <a:p>
            <a:pPr lvl="1"/>
            <a:r>
              <a:rPr lang="en-US" b="1" dirty="0" smtClean="0"/>
              <a:t>1kG</a:t>
            </a:r>
            <a:r>
              <a:rPr lang="en-US" dirty="0" smtClean="0"/>
              <a:t>: No genotype counts</a:t>
            </a:r>
          </a:p>
          <a:p>
            <a:pPr lvl="1"/>
            <a:r>
              <a:rPr lang="en-US" b="1" dirty="0" err="1" smtClean="0"/>
              <a:t>ExAC</a:t>
            </a:r>
            <a:r>
              <a:rPr lang="en-US" dirty="0" smtClean="0"/>
              <a:t>: Multi-allelic splitting, left-align</a:t>
            </a:r>
          </a:p>
          <a:p>
            <a:pPr lvl="1"/>
            <a:r>
              <a:rPr lang="en-US" b="1" dirty="0" smtClean="0"/>
              <a:t>COSMIC</a:t>
            </a:r>
            <a:r>
              <a:rPr lang="en-US" dirty="0" smtClean="0"/>
              <a:t>: No Ref/Alt, only HGVS</a:t>
            </a:r>
          </a:p>
          <a:p>
            <a:pPr lvl="1"/>
            <a:r>
              <a:rPr lang="en-US" b="1" dirty="0" err="1" smtClean="0"/>
              <a:t>dbNSFP</a:t>
            </a:r>
            <a:r>
              <a:rPr lang="en-US" dirty="0" smtClean="0"/>
              <a:t>: Abbreviations and aggregate scores</a:t>
            </a:r>
          </a:p>
          <a:p>
            <a:r>
              <a:rPr lang="en-US" dirty="0" smtClean="0"/>
              <a:t>Versioning and Issues</a:t>
            </a:r>
          </a:p>
          <a:p>
            <a:pPr lvl="1"/>
            <a:r>
              <a:rPr lang="en-US" dirty="0" err="1" smtClean="0"/>
              <a:t>ClinVar</a:t>
            </a:r>
            <a:r>
              <a:rPr lang="en-US" dirty="0" smtClean="0"/>
              <a:t> missing variants in VCF</a:t>
            </a:r>
          </a:p>
          <a:p>
            <a:pPr lvl="1"/>
            <a:r>
              <a:rPr lang="en-US" dirty="0" err="1" smtClean="0"/>
              <a:t>dbSNP</a:t>
            </a:r>
            <a:r>
              <a:rPr lang="en-US" dirty="0" smtClean="0"/>
              <a:t> patches without version changes</a:t>
            </a:r>
          </a:p>
        </p:txBody>
      </p:sp>
      <p:pic>
        <p:nvPicPr>
          <p:cNvPr id="11" name="Picture 10"/>
          <p:cNvPicPr>
            <a:picLocks noChangeAspect="1"/>
          </p:cNvPicPr>
          <p:nvPr/>
        </p:nvPicPr>
        <p:blipFill>
          <a:blip r:embed="rId3"/>
          <a:stretch>
            <a:fillRect/>
          </a:stretch>
        </p:blipFill>
        <p:spPr>
          <a:xfrm>
            <a:off x="4645810" y="1080570"/>
            <a:ext cx="4378424" cy="1296068"/>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4"/>
          <a:stretch>
            <a:fillRect/>
          </a:stretch>
        </p:blipFill>
        <p:spPr>
          <a:xfrm>
            <a:off x="4679233" y="2205700"/>
            <a:ext cx="4345001" cy="1266745"/>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5"/>
          <a:stretch>
            <a:fillRect/>
          </a:stretch>
        </p:blipFill>
        <p:spPr>
          <a:xfrm>
            <a:off x="4677432" y="3232511"/>
            <a:ext cx="4346802" cy="1256340"/>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6"/>
          <a:stretch>
            <a:fillRect/>
          </a:stretch>
        </p:blipFill>
        <p:spPr>
          <a:xfrm>
            <a:off x="4701515" y="4368690"/>
            <a:ext cx="4342216" cy="1231277"/>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7"/>
          <a:stretch>
            <a:fillRect/>
          </a:stretch>
        </p:blipFill>
        <p:spPr>
          <a:xfrm>
            <a:off x="4681894" y="5462751"/>
            <a:ext cx="4361837" cy="12281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3971829"/>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Extended Infrastructure</a:t>
            </a:r>
            <a:endParaRPr lang="en-US" dirty="0"/>
          </a:p>
        </p:txBody>
      </p:sp>
      <p:pic>
        <p:nvPicPr>
          <p:cNvPr id="6" name="Picture 5" descr="diagnostic-process-info-2_636">
            <a:hlinkClick r:id="rId2"/>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633" y="1025236"/>
            <a:ext cx="8467106" cy="5832764"/>
          </a:xfrm>
          <a:prstGeom prst="rect">
            <a:avLst/>
          </a:prstGeom>
          <a:noFill/>
          <a:ln>
            <a:noFill/>
          </a:ln>
        </p:spPr>
      </p:pic>
    </p:spTree>
    <p:extLst>
      <p:ext uri="{BB962C8B-B14F-4D97-AF65-F5344CB8AC3E}">
        <p14:creationId xmlns:p14="http://schemas.microsoft.com/office/powerpoint/2010/main" val="2962137"/>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Reporting</a:t>
            </a:r>
            <a:endParaRPr lang="en-US" dirty="0"/>
          </a:p>
        </p:txBody>
      </p:sp>
      <p:sp>
        <p:nvSpPr>
          <p:cNvPr id="3" name="Content Placeholder 2"/>
          <p:cNvSpPr>
            <a:spLocks noGrp="1"/>
          </p:cNvSpPr>
          <p:nvPr>
            <p:ph idx="1"/>
          </p:nvPr>
        </p:nvSpPr>
        <p:spPr>
          <a:xfrm>
            <a:off x="314325" y="1351727"/>
            <a:ext cx="4351679" cy="4391025"/>
          </a:xfrm>
        </p:spPr>
        <p:txBody>
          <a:bodyPr/>
          <a:lstStyle/>
          <a:p>
            <a:r>
              <a:rPr lang="en-US" dirty="0" smtClean="0"/>
              <a:t>Primary findings</a:t>
            </a:r>
          </a:p>
          <a:p>
            <a:pPr lvl="1"/>
            <a:r>
              <a:rPr lang="en-US" dirty="0" smtClean="0"/>
              <a:t>Per variant: evidence, drug targets, potential clinical trials</a:t>
            </a:r>
          </a:p>
          <a:p>
            <a:pPr lvl="1"/>
            <a:r>
              <a:rPr lang="en-US" dirty="0" smtClean="0"/>
              <a:t>Interpretation of results &amp; Diagnosis</a:t>
            </a:r>
          </a:p>
          <a:p>
            <a:r>
              <a:rPr lang="en-US" dirty="0" smtClean="0"/>
              <a:t>Secondary Findings</a:t>
            </a:r>
          </a:p>
          <a:p>
            <a:pPr lvl="1"/>
            <a:r>
              <a:rPr lang="en-US" dirty="0" smtClean="0"/>
              <a:t>Findings of novel or rare variants</a:t>
            </a:r>
          </a:p>
          <a:p>
            <a:pPr lvl="1"/>
            <a:r>
              <a:rPr lang="en-US" dirty="0" smtClean="0"/>
              <a:t>Evidence of potential pathogenicity</a:t>
            </a:r>
          </a:p>
          <a:p>
            <a:pPr lvl="1"/>
            <a:r>
              <a:rPr lang="en-US" dirty="0" smtClean="0"/>
              <a:t>Incidental findings</a:t>
            </a:r>
            <a:endParaRPr lang="en-US" dirty="0"/>
          </a:p>
          <a:p>
            <a:r>
              <a:rPr lang="en-US" dirty="0" smtClean="0"/>
              <a:t>Important Capabilities</a:t>
            </a:r>
          </a:p>
          <a:p>
            <a:pPr lvl="1"/>
            <a:r>
              <a:rPr lang="en-US" dirty="0" smtClean="0"/>
              <a:t>Integration into legacy systems</a:t>
            </a:r>
          </a:p>
          <a:p>
            <a:pPr lvl="1"/>
            <a:r>
              <a:rPr lang="en-US" dirty="0" smtClean="0"/>
              <a:t>Warehousing</a:t>
            </a:r>
          </a:p>
          <a:p>
            <a:pPr lvl="1"/>
            <a:r>
              <a:rPr lang="en-US" dirty="0"/>
              <a:t>A</a:t>
            </a:r>
            <a:r>
              <a:rPr lang="en-US" dirty="0" smtClean="0"/>
              <a:t>utomation to minimize human error and increase lab throughput</a:t>
            </a:r>
          </a:p>
        </p:txBody>
      </p:sp>
      <p:pic>
        <p:nvPicPr>
          <p:cNvPr id="4" name="Picture 3"/>
          <p:cNvPicPr>
            <a:picLocks noChangeAspect="1"/>
          </p:cNvPicPr>
          <p:nvPr/>
        </p:nvPicPr>
        <p:blipFill>
          <a:blip r:embed="rId2"/>
          <a:stretch>
            <a:fillRect/>
          </a:stretch>
        </p:blipFill>
        <p:spPr>
          <a:xfrm>
            <a:off x="4757444" y="1617062"/>
            <a:ext cx="4211294" cy="3860353"/>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64510928"/>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Warehousing of Sequenced Variants</a:t>
            </a:r>
            <a:endParaRPr lang="en-US" dirty="0"/>
          </a:p>
        </p:txBody>
      </p:sp>
      <p:sp>
        <p:nvSpPr>
          <p:cNvPr id="3" name="Content Placeholder 2"/>
          <p:cNvSpPr>
            <a:spLocks noGrp="1"/>
          </p:cNvSpPr>
          <p:nvPr>
            <p:ph idx="1"/>
          </p:nvPr>
        </p:nvSpPr>
        <p:spPr>
          <a:xfrm>
            <a:off x="203488" y="1023256"/>
            <a:ext cx="3781621" cy="5211289"/>
          </a:xfrm>
        </p:spPr>
        <p:txBody>
          <a:bodyPr/>
          <a:lstStyle/>
          <a:p>
            <a:r>
              <a:rPr lang="en-US" dirty="0" smtClean="0"/>
              <a:t>Lab-level Warehouse</a:t>
            </a:r>
          </a:p>
          <a:p>
            <a:pPr lvl="1"/>
            <a:r>
              <a:rPr lang="en-US" dirty="0" smtClean="0"/>
              <a:t>Store every sample ever processed</a:t>
            </a:r>
          </a:p>
          <a:p>
            <a:pPr lvl="1"/>
            <a:r>
              <a:rPr lang="en-US" dirty="0" smtClean="0"/>
              <a:t>Store all variants and associated annotations </a:t>
            </a:r>
          </a:p>
          <a:p>
            <a:pPr lvl="1"/>
            <a:r>
              <a:rPr lang="en-US" dirty="0" smtClean="0"/>
              <a:t>Store all associated reports</a:t>
            </a:r>
          </a:p>
          <a:p>
            <a:r>
              <a:rPr lang="en-US" dirty="0" smtClean="0"/>
              <a:t>Queries</a:t>
            </a:r>
          </a:p>
          <a:p>
            <a:pPr lvl="1"/>
            <a:r>
              <a:rPr lang="en-US" dirty="0" smtClean="0"/>
              <a:t>Have I observed this variant before?</a:t>
            </a:r>
          </a:p>
          <a:p>
            <a:pPr lvl="1"/>
            <a:r>
              <a:rPr lang="en-US" dirty="0" smtClean="0"/>
              <a:t>At what frequency?</a:t>
            </a:r>
          </a:p>
          <a:p>
            <a:pPr lvl="1"/>
            <a:r>
              <a:rPr lang="en-US" dirty="0" smtClean="0"/>
              <a:t>Was it a primary/secondary finding in a report?</a:t>
            </a:r>
          </a:p>
          <a:p>
            <a:pPr lvl="1"/>
            <a:r>
              <a:rPr lang="en-US" dirty="0" smtClean="0"/>
              <a:t>Did the classification of a variant change (e.g. from rare to common, from unknown pathogenicity to pathogenic)</a:t>
            </a:r>
          </a:p>
          <a:p>
            <a:r>
              <a:rPr lang="en-US" dirty="0" smtClean="0"/>
              <a:t>Integration Point</a:t>
            </a:r>
          </a:p>
          <a:p>
            <a:pPr lvl="1"/>
            <a:r>
              <a:rPr lang="en-US" dirty="0" smtClean="0"/>
              <a:t>Integration with LIMS/EMR</a:t>
            </a:r>
          </a:p>
          <a:p>
            <a:pPr lvl="1"/>
            <a:endParaRPr lang="en-US" dirty="0" smtClean="0"/>
          </a:p>
        </p:txBody>
      </p:sp>
      <p:pic>
        <p:nvPicPr>
          <p:cNvPr id="5" name="Picture 4"/>
          <p:cNvPicPr>
            <a:picLocks noChangeAspect="1"/>
          </p:cNvPicPr>
          <p:nvPr/>
        </p:nvPicPr>
        <p:blipFill>
          <a:blip r:embed="rId2"/>
          <a:stretch>
            <a:fillRect/>
          </a:stretch>
        </p:blipFill>
        <p:spPr>
          <a:xfrm>
            <a:off x="3985109" y="1023256"/>
            <a:ext cx="4982739" cy="561527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98624819"/>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353" y="1275009"/>
            <a:ext cx="3548203" cy="459179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3344" y="1275009"/>
            <a:ext cx="3548204" cy="4591792"/>
          </a:xfrm>
          <a:prstGeom prst="rect">
            <a:avLst/>
          </a:prstGeom>
        </p:spPr>
      </p:pic>
      <p:sp>
        <p:nvSpPr>
          <p:cNvPr id="3" name="Rectangle 2"/>
          <p:cNvSpPr/>
          <p:nvPr/>
        </p:nvSpPr>
        <p:spPr>
          <a:xfrm>
            <a:off x="2695662" y="6265473"/>
            <a:ext cx="4747069" cy="400110"/>
          </a:xfrm>
          <a:prstGeom prst="rect">
            <a:avLst/>
          </a:prstGeom>
        </p:spPr>
        <p:txBody>
          <a:bodyPr wrap="none">
            <a:spAutoFit/>
          </a:bodyPr>
          <a:lstStyle/>
          <a:p>
            <a:r>
              <a:rPr lang="en-US" dirty="0" smtClean="0"/>
              <a:t>www.goldenhelix.com/resources/ebooks</a:t>
            </a:r>
            <a:endParaRPr lang="en-US" dirty="0"/>
          </a:p>
        </p:txBody>
      </p:sp>
    </p:spTree>
    <p:extLst>
      <p:ext uri="{BB962C8B-B14F-4D97-AF65-F5344CB8AC3E}">
        <p14:creationId xmlns:p14="http://schemas.microsoft.com/office/powerpoint/2010/main" val="3449869118"/>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PresentationLoad">
  <a:themeElements>
    <a:clrScheme name="PresentationLoad 1">
      <a:dk1>
        <a:srgbClr val="000000"/>
      </a:dk1>
      <a:lt1>
        <a:srgbClr val="FFFFFF"/>
      </a:lt1>
      <a:dk2>
        <a:srgbClr val="004074"/>
      </a:dk2>
      <a:lt2>
        <a:srgbClr val="FEA501"/>
      </a:lt2>
      <a:accent1>
        <a:srgbClr val="0061B2"/>
      </a:accent1>
      <a:accent2>
        <a:srgbClr val="2A79D0"/>
      </a:accent2>
      <a:accent3>
        <a:srgbClr val="FFFFFF"/>
      </a:accent3>
      <a:accent4>
        <a:srgbClr val="000000"/>
      </a:accent4>
      <a:accent5>
        <a:srgbClr val="AAB7D5"/>
      </a:accent5>
      <a:accent6>
        <a:srgbClr val="256DBC"/>
      </a:accent6>
      <a:hlink>
        <a:srgbClr val="69A2E1"/>
      </a:hlink>
      <a:folHlink>
        <a:srgbClr val="9DC2EB"/>
      </a:folHlink>
    </a:clrScheme>
    <a:fontScheme name="PresentationLoa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0000" tIns="46800" rIns="90000" bIns="4680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PresentationLoad 1">
        <a:dk1>
          <a:srgbClr val="000000"/>
        </a:dk1>
        <a:lt1>
          <a:srgbClr val="FFFFFF"/>
        </a:lt1>
        <a:dk2>
          <a:srgbClr val="004074"/>
        </a:dk2>
        <a:lt2>
          <a:srgbClr val="FEA501"/>
        </a:lt2>
        <a:accent1>
          <a:srgbClr val="0061B2"/>
        </a:accent1>
        <a:accent2>
          <a:srgbClr val="2A79D0"/>
        </a:accent2>
        <a:accent3>
          <a:srgbClr val="FFFFFF"/>
        </a:accent3>
        <a:accent4>
          <a:srgbClr val="000000"/>
        </a:accent4>
        <a:accent5>
          <a:srgbClr val="AAB7D5"/>
        </a:accent5>
        <a:accent6>
          <a:srgbClr val="256DBC"/>
        </a:accent6>
        <a:hlink>
          <a:srgbClr val="69A2E1"/>
        </a:hlink>
        <a:folHlink>
          <a:srgbClr val="9DC2E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8.0_Release.potx" id="{33286799-87FD-4B51-8339-E74DDFAA91BF}" vid="{24381F88-C063-4462-B23C-1CD887B1A9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2D8D390753E7A42A1F0C5BCF937FB52" ma:contentTypeVersion="3" ma:contentTypeDescription="Create a new document." ma:contentTypeScope="" ma:versionID="e8879a026a984ee492dc3b0239824c29">
  <xsd:schema xmlns:xsd="http://www.w3.org/2001/XMLSchema" xmlns:xs="http://www.w3.org/2001/XMLSchema" xmlns:p="http://schemas.microsoft.com/office/2006/metadata/properties" xmlns:ns2="f7c051ea-b342-4391-a878-7512ad7ef212" targetNamespace="http://schemas.microsoft.com/office/2006/metadata/properties" ma:root="true" ma:fieldsID="c0671443b308a757d241a5899af36039" ns2:_="">
    <xsd:import namespace="f7c051ea-b342-4391-a878-7512ad7ef212"/>
    <xsd:element name="properties">
      <xsd:complexType>
        <xsd:sequence>
          <xsd:element name="documentManagement">
            <xsd:complexType>
              <xsd:all>
                <xsd:element ref="ns2:SharedWithUsers" minOccurs="0"/>
                <xsd:element ref="ns2: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c051ea-b342-4391-a878-7512ad7ef21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C4EFD8-7537-4B37-A466-3E2E30F41322}">
  <ds:schemaRefs>
    <ds:schemaRef ds:uri="http://purl.org/dc/terms/"/>
    <ds:schemaRef ds:uri="http://purl.org/dc/elements/1.1/"/>
    <ds:schemaRef ds:uri="http://schemas.openxmlformats.org/package/2006/metadata/core-properties"/>
    <ds:schemaRef ds:uri="http://purl.org/dc/dcmitype/"/>
    <ds:schemaRef ds:uri="http://www.w3.org/XML/1998/namespace"/>
    <ds:schemaRef ds:uri="f7c051ea-b342-4391-a878-7512ad7ef212"/>
    <ds:schemaRef ds:uri="http://schemas.microsoft.com/office/2006/documentManagement/type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2472B68A-6205-44D0-9734-E0067706C283}">
  <ds:schemaRefs>
    <ds:schemaRef ds:uri="http://schemas.microsoft.com/sharepoint/v3/contenttype/forms"/>
  </ds:schemaRefs>
</ds:datastoreItem>
</file>

<file path=customXml/itemProps3.xml><?xml version="1.0" encoding="utf-8"?>
<ds:datastoreItem xmlns:ds="http://schemas.openxmlformats.org/officeDocument/2006/customXml" ds:itemID="{DDB615FA-D2D0-44B8-920D-E358EA6FF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c051ea-b342-4391-a878-7512ad7ef2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8.0_Release</Template>
  <TotalTime>6721</TotalTime>
  <Words>1268</Words>
  <Application>Microsoft Office PowerPoint</Application>
  <PresentationFormat>On-screen Show (4:3)</PresentationFormat>
  <Paragraphs>200</Paragraphs>
  <Slides>22</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Courier New</vt:lpstr>
      <vt:lpstr>Myriad Pro</vt:lpstr>
      <vt:lpstr>Symbol</vt:lpstr>
      <vt:lpstr>Times New Roman</vt:lpstr>
      <vt:lpstr>Wingdings</vt:lpstr>
      <vt:lpstr>PresentationLoad</vt:lpstr>
      <vt:lpstr>PowerPoint Presentation</vt:lpstr>
      <vt:lpstr>Golden Helix – Who We Are</vt:lpstr>
      <vt:lpstr>Our Customers</vt:lpstr>
      <vt:lpstr>“Moore’s Law” NGS Cost Graph</vt:lpstr>
      <vt:lpstr>Adoption</vt:lpstr>
      <vt:lpstr>New E-book on Precision Medicine</vt:lpstr>
      <vt:lpstr>Global numbers</vt:lpstr>
      <vt:lpstr>Lung Cancer</vt:lpstr>
      <vt:lpstr>Lung Cancer</vt:lpstr>
      <vt:lpstr>Impact of Ceritinib</vt:lpstr>
      <vt:lpstr>Bioinformatics Pipeline</vt:lpstr>
      <vt:lpstr>Alignment and Variant Calling</vt:lpstr>
      <vt:lpstr>Cancer Gene Panels</vt:lpstr>
      <vt:lpstr>Cancer Gene Panels Filtering</vt:lpstr>
      <vt:lpstr>Example BRAF V600E</vt:lpstr>
      <vt:lpstr>Tumor / Normal Analysis</vt:lpstr>
      <vt:lpstr>Tumor Normal Filtering</vt:lpstr>
      <vt:lpstr>Annotations are Hard!</vt:lpstr>
      <vt:lpstr>Extended Infrastructure</vt:lpstr>
      <vt:lpstr>Clinical Reporting</vt:lpstr>
      <vt:lpstr>Warehousing of Sequenced Variants</vt:lpstr>
      <vt:lpstr>Summary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SVS 8.0: Be Part of a New Visual Experience</dc:title>
  <dc:creator>Gabe F. Rudy</dc:creator>
  <dc:description>PresentationLoad.com</dc:description>
  <cp:lastModifiedBy>Andreas Scherer</cp:lastModifiedBy>
  <cp:revision>179</cp:revision>
  <dcterms:created xsi:type="dcterms:W3CDTF">2013-10-15T21:25:28Z</dcterms:created>
  <dcterms:modified xsi:type="dcterms:W3CDTF">2015-09-21T11:56:25Z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0x01010072D8D390753E7A42A1F0C5BCF937FB52</vt:lpwstr>
  </property>
</Properties>
</file>