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41.jpg" ContentType="image/png"/>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4"/>
  </p:sldMasterIdLst>
  <p:notesMasterIdLst>
    <p:notesMasterId r:id="rId33"/>
  </p:notesMasterIdLst>
  <p:handoutMasterIdLst>
    <p:handoutMasterId r:id="rId34"/>
  </p:handoutMasterIdLst>
  <p:sldIdLst>
    <p:sldId id="779" r:id="rId5"/>
    <p:sldId id="832" r:id="rId6"/>
    <p:sldId id="805" r:id="rId7"/>
    <p:sldId id="807" r:id="rId8"/>
    <p:sldId id="808" r:id="rId9"/>
    <p:sldId id="811" r:id="rId10"/>
    <p:sldId id="812" r:id="rId11"/>
    <p:sldId id="813" r:id="rId12"/>
    <p:sldId id="814" r:id="rId13"/>
    <p:sldId id="833" r:id="rId14"/>
    <p:sldId id="815" r:id="rId15"/>
    <p:sldId id="816" r:id="rId16"/>
    <p:sldId id="817" r:id="rId17"/>
    <p:sldId id="818" r:id="rId18"/>
    <p:sldId id="791" r:id="rId19"/>
    <p:sldId id="821" r:id="rId20"/>
    <p:sldId id="819" r:id="rId21"/>
    <p:sldId id="822" r:id="rId22"/>
    <p:sldId id="820" r:id="rId23"/>
    <p:sldId id="823" r:id="rId24"/>
    <p:sldId id="824" r:id="rId25"/>
    <p:sldId id="825" r:id="rId26"/>
    <p:sldId id="827" r:id="rId27"/>
    <p:sldId id="826" r:id="rId28"/>
    <p:sldId id="830" r:id="rId29"/>
    <p:sldId id="828" r:id="rId30"/>
    <p:sldId id="829" r:id="rId31"/>
    <p:sldId id="801" r:id="rId32"/>
  </p:sldIdLst>
  <p:sldSz cx="9144000" cy="6858000" type="screen4x3"/>
  <p:notesSz cx="7315200" cy="9601200"/>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FF"/>
        </p14:laserClr>
      </p:ext>
      <p:ext uri="{2FDB2607-1784-4EEB-B798-7EB5836EED8A}">
        <p14:showMediaCtrls xmlns:p14="http://schemas.microsoft.com/office/powerpoint/2010/main" val="1"/>
      </p:ext>
    </p:extLst>
  </p:showPr>
  <p:clrMru>
    <a:srgbClr val="870064"/>
    <a:srgbClr val="0061B2"/>
    <a:srgbClr val="3682D6"/>
    <a:srgbClr val="CC3300"/>
    <a:srgbClr val="F1650F"/>
    <a:srgbClr val="69A12B"/>
    <a:srgbClr val="4E91DA"/>
    <a:srgbClr val="5998DD"/>
    <a:srgbClr val="CC66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8473" autoAdjust="0"/>
  </p:normalViewPr>
  <p:slideViewPr>
    <p:cSldViewPr snapToGrid="0">
      <p:cViewPr varScale="1">
        <p:scale>
          <a:sx n="87" d="100"/>
          <a:sy n="87" d="100"/>
        </p:scale>
        <p:origin x="1803" y="27"/>
      </p:cViewPr>
      <p:guideLst>
        <p:guide orient="horz" pos="2160"/>
        <p:guide pos="279"/>
      </p:guideLst>
    </p:cSldViewPr>
  </p:slideViewPr>
  <p:outlineViewPr>
    <p:cViewPr>
      <p:scale>
        <a:sx n="33" d="100"/>
        <a:sy n="33" d="100"/>
      </p:scale>
      <p:origin x="0" y="3264"/>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rogers\AppData\Local\Microsoft\Windows\Temporary%20Internet%20Files\Content.Outlook\SBOV3KID\Cost%20of%20a%20Genome%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rogers\Desktop\S-Curve.xls"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400" dirty="0"/>
              <a:t>Cost per Genome</a:t>
            </a:r>
          </a:p>
        </c:rich>
      </c:tx>
      <c:overlay val="0"/>
      <c:spPr>
        <a:noFill/>
        <a:ln>
          <a:noFill/>
        </a:ln>
        <a:effectLst/>
      </c:spPr>
      <c:txPr>
        <a:bodyPr rot="0" spcFirstLastPara="1" vertOverflow="ellipsis" vert="horz" wrap="square" anchor="ctr" anchorCtr="1"/>
        <a:lstStyle/>
        <a:p>
          <a:pPr>
            <a:defRPr sz="1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9.9078675959523646E-2"/>
          <c:y val="8.4263010387891038E-2"/>
          <c:w val="0.85281843389714629"/>
          <c:h val="0.7736985706781907"/>
        </c:manualLayout>
      </c:layout>
      <c:scatterChart>
        <c:scatterStyle val="lineMarker"/>
        <c:varyColors val="0"/>
        <c:ser>
          <c:idx val="0"/>
          <c:order val="0"/>
          <c:spPr>
            <a:ln w="9525" cap="rnd">
              <a:solidFill>
                <a:schemeClr val="accent1"/>
              </a:solidFill>
              <a:round/>
            </a:ln>
            <a:effectLst>
              <a:outerShdw blurRad="57150" dist="19050" dir="5400000" algn="ctr" rotWithShape="0">
                <a:srgbClr val="000000">
                  <a:alpha val="63000"/>
                </a:srgbClr>
              </a:outerShdw>
            </a:effectLst>
          </c:spPr>
          <c:marker>
            <c:symbol val="circle"/>
            <c:size val="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9525" cap="rnd">
                <a:solidFill>
                  <a:schemeClr val="accent1"/>
                </a:solidFill>
                <a:round/>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marker>
          <c:xVal>
            <c:numRef>
              <c:f>Sheet1!$E$56:$E$70</c:f>
              <c:numCache>
                <c:formatCode>General</c:formatCode>
                <c:ptCount val="15"/>
                <c:pt idx="9">
                  <c:v>2010</c:v>
                </c:pt>
                <c:pt idx="10">
                  <c:v>2011</c:v>
                </c:pt>
                <c:pt idx="11">
                  <c:v>2012</c:v>
                </c:pt>
                <c:pt idx="12">
                  <c:v>2013</c:v>
                </c:pt>
                <c:pt idx="13">
                  <c:v>2014</c:v>
                </c:pt>
                <c:pt idx="14">
                  <c:v>2015</c:v>
                </c:pt>
              </c:numCache>
            </c:numRef>
          </c:xVal>
          <c:yVal>
            <c:numRef>
              <c:f>Sheet1!$F$56:$F$70</c:f>
              <c:numCache>
                <c:formatCode>General</c:formatCode>
                <c:ptCount val="15"/>
                <c:pt idx="9" formatCode="_(&quot;$&quot;* #,##0_);_(&quot;$&quot;* \(#,##0\);_(&quot;$&quot;* &quot;-&quot;??_);_(@_)">
                  <c:v>46774</c:v>
                </c:pt>
                <c:pt idx="10" formatCode="_(&quot;$&quot;* #,##0_);_(&quot;$&quot;* \(#,##0\);_(&quot;$&quot;* &quot;-&quot;??_);_(@_)">
                  <c:v>20963</c:v>
                </c:pt>
                <c:pt idx="11" formatCode="_(&quot;$&quot;* #,##0_);_(&quot;$&quot;* \(#,##0\);_(&quot;$&quot;* &quot;-&quot;??_);_(@_)">
                  <c:v>7666</c:v>
                </c:pt>
                <c:pt idx="12" formatCode="_(&quot;$&quot;* #,##0_);_(&quot;$&quot;* \(#,##0\);_(&quot;$&quot;* &quot;-&quot;??_);_(@_)">
                  <c:v>5671</c:v>
                </c:pt>
                <c:pt idx="13" formatCode="_(&quot;$&quot;* #,##0_);_(&quot;$&quot;* \(#,##0\);_(&quot;$&quot;* &quot;-&quot;??_);_(@_)">
                  <c:v>4008</c:v>
                </c:pt>
                <c:pt idx="14" formatCode="_(&quot;$&quot;* #,##0_);_(&quot;$&quot;* \(#,##0\);_(&quot;$&quot;* &quot;-&quot;??_);_(@_)">
                  <c:v>1245</c:v>
                </c:pt>
              </c:numCache>
            </c:numRef>
          </c:yVal>
          <c:smooth val="0"/>
          <c:extLst>
            <c:ext xmlns:c16="http://schemas.microsoft.com/office/drawing/2014/chart" uri="{C3380CC4-5D6E-409C-BE32-E72D297353CC}">
              <c16:uniqueId val="{00000000-4BF1-4578-BFE6-08C6716C6598}"/>
            </c:ext>
          </c:extLst>
        </c:ser>
        <c:dLbls>
          <c:showLegendKey val="0"/>
          <c:showVal val="0"/>
          <c:showCatName val="0"/>
          <c:showSerName val="0"/>
          <c:showPercent val="0"/>
          <c:showBubbleSize val="0"/>
        </c:dLbls>
        <c:axId val="209053208"/>
        <c:axId val="209599928"/>
      </c:scatterChart>
      <c:valAx>
        <c:axId val="209053208"/>
        <c:scaling>
          <c:orientation val="minMax"/>
          <c:max val="2015"/>
          <c:min val="2010"/>
        </c:scaling>
        <c:delete val="0"/>
        <c:axPos val="b"/>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209599928"/>
        <c:crosses val="autoZero"/>
        <c:crossBetween val="midCat"/>
      </c:valAx>
      <c:valAx>
        <c:axId val="209599928"/>
        <c:scaling>
          <c:orientation val="minMax"/>
          <c:max val="50000"/>
          <c:min val="500"/>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209053208"/>
        <c:crosses val="autoZero"/>
        <c:crossBetween val="midCat"/>
        <c:majorUnit val="10000"/>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800" dirty="0"/>
              <a:t>NGS Testing</a:t>
            </a:r>
            <a:r>
              <a:rPr lang="en-US" sz="1800" baseline="0" dirty="0"/>
              <a:t> </a:t>
            </a:r>
            <a:r>
              <a:rPr lang="en-US" sz="1800" dirty="0"/>
              <a:t>Adoption Curve</a:t>
            </a:r>
          </a:p>
        </c:rich>
      </c:tx>
      <c:layout>
        <c:manualLayout>
          <c:xMode val="edge"/>
          <c:yMode val="edge"/>
          <c:x val="0.24803665936667799"/>
          <c:y val="3.8373266041126779E-2"/>
        </c:manualLayout>
      </c:layout>
      <c:overlay val="0"/>
      <c:spPr>
        <a:noFill/>
        <a:ln>
          <a:noFill/>
        </a:ln>
        <a:effectLst/>
      </c:spPr>
      <c:txPr>
        <a:bodyPr rot="0" spcFirstLastPara="1" vertOverflow="ellipsis" vert="horz" wrap="square" anchor="ctr" anchorCtr="1"/>
        <a:lstStyle/>
        <a:p>
          <a:pPr>
            <a:defRPr sz="1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6045522563538547"/>
          <c:y val="0.21216230228681271"/>
          <c:w val="0.71980299706541362"/>
          <c:h val="0.70065813087808027"/>
        </c:manualLayout>
      </c:layout>
      <c:scatterChart>
        <c:scatterStyle val="lineMarker"/>
        <c:varyColors val="0"/>
        <c:ser>
          <c:idx val="0"/>
          <c:order val="0"/>
          <c:spPr>
            <a:ln w="25400" cap="rnd">
              <a:noFill/>
              <a:round/>
            </a:ln>
            <a:effectLst>
              <a:outerShdw blurRad="57150" dist="19050" dir="5400000" algn="ctr" rotWithShape="0">
                <a:srgbClr val="000000">
                  <a:alpha val="63000"/>
                </a:srgbClr>
              </a:outerShdw>
            </a:effectLst>
          </c:spPr>
          <c:marker>
            <c:symbol val="circle"/>
            <c:size val="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9525" cap="rnd">
                <a:solidFill>
                  <a:schemeClr val="accent1"/>
                </a:solidFill>
                <a:round/>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marker>
          <c:xVal>
            <c:numRef>
              <c:f>Sheet1!$A$14:$A$54</c:f>
              <c:numCache>
                <c:formatCode>0.00</c:formatCode>
                <c:ptCount val="41"/>
                <c:pt idx="0">
                  <c:v>2012</c:v>
                </c:pt>
                <c:pt idx="1">
                  <c:v>2012.25</c:v>
                </c:pt>
                <c:pt idx="2">
                  <c:v>2012.5</c:v>
                </c:pt>
                <c:pt idx="3">
                  <c:v>2012.75</c:v>
                </c:pt>
                <c:pt idx="4">
                  <c:v>2013</c:v>
                </c:pt>
                <c:pt idx="5">
                  <c:v>2013.25</c:v>
                </c:pt>
                <c:pt idx="6">
                  <c:v>2013.5</c:v>
                </c:pt>
                <c:pt idx="7">
                  <c:v>2013.75</c:v>
                </c:pt>
                <c:pt idx="8">
                  <c:v>2014</c:v>
                </c:pt>
                <c:pt idx="9">
                  <c:v>2014.25</c:v>
                </c:pt>
                <c:pt idx="10">
                  <c:v>2014.5</c:v>
                </c:pt>
                <c:pt idx="11">
                  <c:v>2014.75</c:v>
                </c:pt>
                <c:pt idx="12">
                  <c:v>2015</c:v>
                </c:pt>
                <c:pt idx="13">
                  <c:v>2015.25</c:v>
                </c:pt>
                <c:pt idx="14">
                  <c:v>2015.5</c:v>
                </c:pt>
                <c:pt idx="15">
                  <c:v>2015.75</c:v>
                </c:pt>
                <c:pt idx="16">
                  <c:v>2016</c:v>
                </c:pt>
                <c:pt idx="17">
                  <c:v>2016.25</c:v>
                </c:pt>
                <c:pt idx="18">
                  <c:v>2016.5</c:v>
                </c:pt>
                <c:pt idx="19">
                  <c:v>2016.75</c:v>
                </c:pt>
                <c:pt idx="20">
                  <c:v>2017</c:v>
                </c:pt>
                <c:pt idx="21">
                  <c:v>2017.25</c:v>
                </c:pt>
                <c:pt idx="22">
                  <c:v>2017.5</c:v>
                </c:pt>
                <c:pt idx="23">
                  <c:v>2017.75</c:v>
                </c:pt>
                <c:pt idx="24">
                  <c:v>2018</c:v>
                </c:pt>
                <c:pt idx="25">
                  <c:v>2018.25</c:v>
                </c:pt>
                <c:pt idx="26">
                  <c:v>2018.5</c:v>
                </c:pt>
                <c:pt idx="27">
                  <c:v>2018.75</c:v>
                </c:pt>
                <c:pt idx="28">
                  <c:v>2019</c:v>
                </c:pt>
                <c:pt idx="29">
                  <c:v>2019.25</c:v>
                </c:pt>
                <c:pt idx="30">
                  <c:v>2019.5</c:v>
                </c:pt>
                <c:pt idx="31">
                  <c:v>2019.75</c:v>
                </c:pt>
                <c:pt idx="32">
                  <c:v>2020</c:v>
                </c:pt>
                <c:pt idx="33">
                  <c:v>2020.25</c:v>
                </c:pt>
                <c:pt idx="34">
                  <c:v>2020.5</c:v>
                </c:pt>
                <c:pt idx="35">
                  <c:v>2020.75</c:v>
                </c:pt>
                <c:pt idx="36">
                  <c:v>2021</c:v>
                </c:pt>
                <c:pt idx="37">
                  <c:v>2021.25</c:v>
                </c:pt>
                <c:pt idx="38">
                  <c:v>2021.5</c:v>
                </c:pt>
                <c:pt idx="39">
                  <c:v>2021.75</c:v>
                </c:pt>
                <c:pt idx="40">
                  <c:v>2022</c:v>
                </c:pt>
              </c:numCache>
            </c:numRef>
          </c:xVal>
          <c:yVal>
            <c:numRef>
              <c:f>Sheet1!$B$14:$B$54</c:f>
              <c:numCache>
                <c:formatCode>0.0%</c:formatCode>
                <c:ptCount val="41"/>
                <c:pt idx="0">
                  <c:v>2.2325378816537875E-3</c:v>
                </c:pt>
                <c:pt idx="1">
                  <c:v>2.9458899515288337E-3</c:v>
                </c:pt>
                <c:pt idx="2">
                  <c:v>3.886288171321162E-3</c:v>
                </c:pt>
                <c:pt idx="3">
                  <c:v>5.1253407350693161E-3</c:v>
                </c:pt>
                <c:pt idx="4">
                  <c:v>6.7567567567560615E-3</c:v>
                </c:pt>
                <c:pt idx="5">
                  <c:v>8.9028119615119482E-3</c:v>
                </c:pt>
                <c:pt idx="6">
                  <c:v>1.1722444372009224E-2</c:v>
                </c:pt>
                <c:pt idx="7">
                  <c:v>1.5421194762648671E-2</c:v>
                </c:pt>
                <c:pt idx="8">
                  <c:v>2.0263072962537234E-2</c:v>
                </c:pt>
                <c:pt idx="9">
                  <c:v>2.6584135530506099E-2</c:v>
                </c:pt>
                <c:pt idx="10">
                  <c:v>3.4806998773411979E-2</c:v>
                </c:pt>
                <c:pt idx="11">
                  <c:v>4.5454545454540987E-2</c:v>
                </c:pt>
                <c:pt idx="12">
                  <c:v>5.9159564841529594E-2</c:v>
                </c:pt>
                <c:pt idx="13">
                  <c:v>7.6664909764096234E-2</c:v>
                </c:pt>
                <c:pt idx="14">
                  <c:v>9.880611342530847E-2</c:v>
                </c:pt>
                <c:pt idx="15">
                  <c:v>0.12646597505843568</c:v>
                </c:pt>
                <c:pt idx="16">
                  <c:v>0.16049001832316431</c:v>
                </c:pt>
                <c:pt idx="17">
                  <c:v>0.20155569784739338</c:v>
                </c:pt>
                <c:pt idx="18">
                  <c:v>0.24999999999998068</c:v>
                </c:pt>
                <c:pt idx="19">
                  <c:v>0.30563097942239204</c:v>
                </c:pt>
                <c:pt idx="20">
                  <c:v>0.36757413910984427</c:v>
                </c:pt>
                <c:pt idx="21">
                  <c:v>0.43422078510744383</c:v>
                </c:pt>
                <c:pt idx="22">
                  <c:v>0.50333404256814329</c:v>
                </c:pt>
                <c:pt idx="23">
                  <c:v>0.57232012457938419</c:v>
                </c:pt>
                <c:pt idx="24">
                  <c:v>0.63860410669410472</c:v>
                </c:pt>
                <c:pt idx="25">
                  <c:v>0.69999999999997842</c:v>
                </c:pt>
                <c:pt idx="26">
                  <c:v>0.7549677178055515</c:v>
                </c:pt>
                <c:pt idx="27">
                  <c:v>0.80270262209724752</c:v>
                </c:pt>
                <c:pt idx="28">
                  <c:v>0.84307121818400943</c:v>
                </c:pt>
                <c:pt idx="29">
                  <c:v>0.87645138515373477</c:v>
                </c:pt>
                <c:pt idx="30">
                  <c:v>0.90354363558165929</c:v>
                </c:pt>
                <c:pt idx="31">
                  <c:v>0.92520199307254514</c:v>
                </c:pt>
                <c:pt idx="32">
                  <c:v>0.94230769230768674</c:v>
                </c:pt>
                <c:pt idx="33">
                  <c:v>0.95568881284473628</c:v>
                </c:pt>
                <c:pt idx="34">
                  <c:v>0.96607805023505977</c:v>
                </c:pt>
                <c:pt idx="35">
                  <c:v>0.97409743918522018</c:v>
                </c:pt>
                <c:pt idx="36">
                  <c:v>0.98025972633512026</c:v>
                </c:pt>
                <c:pt idx="37">
                  <c:v>0.98497859654068254</c:v>
                </c:pt>
                <c:pt idx="38">
                  <c:v>0.98858256954560197</c:v>
                </c:pt>
                <c:pt idx="39">
                  <c:v>0.99132947976878516</c:v>
                </c:pt>
                <c:pt idx="40">
                  <c:v>0.99341991196726231</c:v>
                </c:pt>
              </c:numCache>
            </c:numRef>
          </c:yVal>
          <c:smooth val="0"/>
          <c:extLst>
            <c:ext xmlns:c16="http://schemas.microsoft.com/office/drawing/2014/chart" uri="{C3380CC4-5D6E-409C-BE32-E72D297353CC}">
              <c16:uniqueId val="{00000000-138C-4D66-ADCE-79360BA7535F}"/>
            </c:ext>
          </c:extLst>
        </c:ser>
        <c:dLbls>
          <c:showLegendKey val="0"/>
          <c:showVal val="0"/>
          <c:showCatName val="0"/>
          <c:showSerName val="0"/>
          <c:showPercent val="0"/>
          <c:showBubbleSize val="0"/>
        </c:dLbls>
        <c:axId val="207330728"/>
        <c:axId val="207331120"/>
      </c:scatterChart>
      <c:valAx>
        <c:axId val="207330728"/>
        <c:scaling>
          <c:orientation val="minMax"/>
          <c:max val="2022"/>
          <c:min val="2012"/>
        </c:scaling>
        <c:delete val="0"/>
        <c:axPos val="b"/>
        <c:majorGridlines>
          <c:spPr>
            <a:ln w="9525" cap="flat" cmpd="sng" algn="ctr">
              <a:solidFill>
                <a:schemeClr val="lt1">
                  <a:lumMod val="95000"/>
                  <a:alpha val="10000"/>
                </a:schemeClr>
              </a:solidFill>
              <a:round/>
            </a:ln>
            <a:effectLst/>
          </c:spPr>
        </c:majorGridlines>
        <c:numFmt formatCode="0" sourceLinked="0"/>
        <c:majorTickMark val="none"/>
        <c:minorTickMark val="none"/>
        <c:tickLblPos val="none"/>
        <c:spPr>
          <a:noFill/>
          <a:ln w="9525" cap="flat" cmpd="sng" algn="ctr">
            <a:solidFill>
              <a:schemeClr val="lt1">
                <a:lumMod val="50000"/>
              </a:schemeClr>
            </a:solidFill>
          </a:ln>
          <a:effectLst/>
        </c:spPr>
        <c:txPr>
          <a:bodyPr rot="0" spcFirstLastPara="1" vertOverflow="ellipsis"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207331120"/>
        <c:crosses val="autoZero"/>
        <c:crossBetween val="midCat"/>
        <c:majorUnit val="1"/>
      </c:valAx>
      <c:valAx>
        <c:axId val="207331120"/>
        <c:scaling>
          <c:orientation val="minMax"/>
          <c:max val="1"/>
          <c:min val="0"/>
        </c:scaling>
        <c:delete val="0"/>
        <c:axPos val="l"/>
        <c:majorGridlines>
          <c:spPr>
            <a:ln w="9525" cap="flat" cmpd="sng" algn="ctr">
              <a:solidFill>
                <a:schemeClr val="lt1">
                  <a:lumMod val="95000"/>
                  <a:alpha val="10000"/>
                </a:schemeClr>
              </a:solidFill>
              <a:round/>
            </a:ln>
            <a:effectLst/>
          </c:spPr>
        </c:majorGridlines>
        <c:numFmt formatCode="0.0%" sourceLinked="1"/>
        <c:majorTickMark val="none"/>
        <c:minorTickMark val="none"/>
        <c:tickLblPos val="none"/>
        <c:spPr>
          <a:noFill/>
          <a:ln w="9525" cap="flat" cmpd="sng" algn="ctr">
            <a:solidFill>
              <a:schemeClr val="lt1">
                <a:lumMod val="50000"/>
              </a:schemeClr>
            </a:solid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207330728"/>
        <c:crosses val="autoZero"/>
        <c:crossBetween val="midCat"/>
        <c:majorUnit val="0.1"/>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8">
  <cs:axisTitle>
    <cs:lnRef idx="0"/>
    <cs:fillRef idx="0"/>
    <cs:effectRef idx="0"/>
    <cs:fontRef idx="minor">
      <a:schemeClr val="lt1">
        <a:lumMod val="75000"/>
      </a:schemeClr>
    </cs:fontRef>
    <cs:defRPr sz="1197" b="1" kern="1200" cap="all"/>
  </cs:axisTitle>
  <cs:categoryAxis>
    <cs:lnRef idx="0"/>
    <cs:fillRef idx="0"/>
    <cs:effectRef idx="0"/>
    <cs:fontRef idx="minor">
      <a:schemeClr val="lt1">
        <a:lumMod val="75000"/>
      </a:schemeClr>
    </cs:fontRef>
    <cs:spPr>
      <a:ln w="9525" cap="flat" cmpd="sng" algn="ctr">
        <a:solidFill>
          <a:schemeClr val="lt1">
            <a:lumMod val="50000"/>
          </a:schemeClr>
        </a:solidFill>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9525" cap="rnd">
        <a:solidFill>
          <a:schemeClr val="phClr"/>
        </a:solidFill>
        <a:round/>
      </a:ln>
    </cs:spPr>
  </cs:dataPointLine>
  <cs:dataPointMarker>
    <cs:lnRef idx="0">
      <cs:styleClr val="auto"/>
    </cs:lnRef>
    <cs:fillRef idx="3">
      <cs:styleClr val="auto"/>
    </cs:fillRef>
    <cs:effectRef idx="3"/>
    <cs:fontRef idx="minor">
      <a:schemeClr val="tx1"/>
    </cs:fontRef>
    <cs:spPr>
      <a:ln w="9525" cap="rnd">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spPr>
      <a:ln w="9525" cap="flat" cmpd="sng" algn="ctr">
        <a:solidFill>
          <a:schemeClr val="lt1">
            <a:lumMod val="50000"/>
          </a:schemeClr>
        </a:solidFill>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75000"/>
      </a:schemeClr>
    </cs:fontRef>
    <cs:spPr>
      <a:ln w="9525" cap="flat" cmpd="sng" algn="ctr">
        <a:solidFill>
          <a:schemeClr val="lt1">
            <a:lumMod val="50000"/>
          </a:schemeClr>
        </a:solidFill>
      </a:ln>
    </cs:spPr>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48">
  <cs:axisTitle>
    <cs:lnRef idx="0"/>
    <cs:fillRef idx="0"/>
    <cs:effectRef idx="0"/>
    <cs:fontRef idx="minor">
      <a:schemeClr val="lt1">
        <a:lumMod val="75000"/>
      </a:schemeClr>
    </cs:fontRef>
    <cs:defRPr sz="1197" b="1" kern="1200" cap="all"/>
  </cs:axisTitle>
  <cs:categoryAxis>
    <cs:lnRef idx="0"/>
    <cs:fillRef idx="0"/>
    <cs:effectRef idx="0"/>
    <cs:fontRef idx="minor">
      <a:schemeClr val="lt1">
        <a:lumMod val="75000"/>
      </a:schemeClr>
    </cs:fontRef>
    <cs:spPr>
      <a:ln w="9525" cap="flat" cmpd="sng" algn="ctr">
        <a:solidFill>
          <a:schemeClr val="lt1">
            <a:lumMod val="50000"/>
          </a:schemeClr>
        </a:solidFill>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9525" cap="rnd">
        <a:solidFill>
          <a:schemeClr val="phClr"/>
        </a:solidFill>
        <a:round/>
      </a:ln>
    </cs:spPr>
  </cs:dataPointLine>
  <cs:dataPointMarker>
    <cs:lnRef idx="0">
      <cs:styleClr val="auto"/>
    </cs:lnRef>
    <cs:fillRef idx="3">
      <cs:styleClr val="auto"/>
    </cs:fillRef>
    <cs:effectRef idx="3"/>
    <cs:fontRef idx="minor">
      <a:schemeClr val="tx1"/>
    </cs:fontRef>
    <cs:spPr>
      <a:ln w="9525" cap="rnd">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spPr>
      <a:ln w="9525" cap="flat" cmpd="sng" algn="ctr">
        <a:solidFill>
          <a:schemeClr val="lt1">
            <a:lumMod val="50000"/>
          </a:schemeClr>
        </a:solidFill>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75000"/>
      </a:schemeClr>
    </cs:fontRef>
    <cs:spPr>
      <a:ln w="9525" cap="flat" cmpd="sng" algn="ctr">
        <a:solidFill>
          <a:schemeClr val="lt1">
            <a:lumMod val="50000"/>
          </a:schemeClr>
        </a:solidFill>
      </a:ln>
    </cs:spPr>
    <cs:defRPr sz="1197"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698" cy="480226"/>
          </a:xfrm>
          <a:prstGeom prst="rect">
            <a:avLst/>
          </a:prstGeom>
        </p:spPr>
        <p:txBody>
          <a:bodyPr vert="horz" lIns="95564" tIns="47782" rIns="95564" bIns="47782" rtlCol="0"/>
          <a:lstStyle>
            <a:lvl1pPr algn="l">
              <a:defRPr sz="1300"/>
            </a:lvl1pPr>
          </a:lstStyle>
          <a:p>
            <a:endParaRPr lang="en-US"/>
          </a:p>
        </p:txBody>
      </p:sp>
      <p:sp>
        <p:nvSpPr>
          <p:cNvPr id="3" name="Date Placeholder 2"/>
          <p:cNvSpPr>
            <a:spLocks noGrp="1"/>
          </p:cNvSpPr>
          <p:nvPr>
            <p:ph type="dt" sz="quarter" idx="1"/>
          </p:nvPr>
        </p:nvSpPr>
        <p:spPr>
          <a:xfrm>
            <a:off x="4143832" y="0"/>
            <a:ext cx="3169698" cy="480226"/>
          </a:xfrm>
          <a:prstGeom prst="rect">
            <a:avLst/>
          </a:prstGeom>
        </p:spPr>
        <p:txBody>
          <a:bodyPr vert="horz" lIns="95564" tIns="47782" rIns="95564" bIns="47782" rtlCol="0"/>
          <a:lstStyle>
            <a:lvl1pPr algn="r">
              <a:defRPr sz="1300"/>
            </a:lvl1pPr>
          </a:lstStyle>
          <a:p>
            <a:fld id="{F29F1BC7-C300-4650-925C-F8E758550669}" type="datetimeFigureOut">
              <a:rPr lang="en-US" smtClean="0"/>
              <a:pPr/>
              <a:t>9/11/2016</a:t>
            </a:fld>
            <a:endParaRPr lang="en-US"/>
          </a:p>
        </p:txBody>
      </p:sp>
      <p:sp>
        <p:nvSpPr>
          <p:cNvPr id="4" name="Footer Placeholder 3"/>
          <p:cNvSpPr>
            <a:spLocks noGrp="1"/>
          </p:cNvSpPr>
          <p:nvPr>
            <p:ph type="ftr" sz="quarter" idx="2"/>
          </p:nvPr>
        </p:nvSpPr>
        <p:spPr>
          <a:xfrm>
            <a:off x="0" y="9119325"/>
            <a:ext cx="3169698" cy="480226"/>
          </a:xfrm>
          <a:prstGeom prst="rect">
            <a:avLst/>
          </a:prstGeom>
        </p:spPr>
        <p:txBody>
          <a:bodyPr vert="horz" lIns="95564" tIns="47782" rIns="95564" bIns="47782" rtlCol="0" anchor="b"/>
          <a:lstStyle>
            <a:lvl1pPr algn="l">
              <a:defRPr sz="1300"/>
            </a:lvl1pPr>
          </a:lstStyle>
          <a:p>
            <a:endParaRPr lang="en-US"/>
          </a:p>
        </p:txBody>
      </p:sp>
      <p:sp>
        <p:nvSpPr>
          <p:cNvPr id="5" name="Slide Number Placeholder 4"/>
          <p:cNvSpPr>
            <a:spLocks noGrp="1"/>
          </p:cNvSpPr>
          <p:nvPr>
            <p:ph type="sldNum" sz="quarter" idx="3"/>
          </p:nvPr>
        </p:nvSpPr>
        <p:spPr>
          <a:xfrm>
            <a:off x="4143832" y="9119325"/>
            <a:ext cx="3169698" cy="480226"/>
          </a:xfrm>
          <a:prstGeom prst="rect">
            <a:avLst/>
          </a:prstGeom>
        </p:spPr>
        <p:txBody>
          <a:bodyPr vert="horz" lIns="95564" tIns="47782" rIns="95564" bIns="47782" rtlCol="0" anchor="b"/>
          <a:lstStyle>
            <a:lvl1pPr algn="r">
              <a:defRPr sz="1300"/>
            </a:lvl1pPr>
          </a:lstStyle>
          <a:p>
            <a:fld id="{AD19D16F-81DB-4D8C-82F0-CA44D783B1C3}" type="slidenum">
              <a:rPr lang="en-US" smtClean="0"/>
              <a:pPr/>
              <a:t>‹#›</a:t>
            </a:fld>
            <a:endParaRPr lang="en-US"/>
          </a:p>
        </p:txBody>
      </p:sp>
    </p:spTree>
    <p:extLst>
      <p:ext uri="{BB962C8B-B14F-4D97-AF65-F5344CB8AC3E}">
        <p14:creationId xmlns:p14="http://schemas.microsoft.com/office/powerpoint/2010/main" val="40997765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56" tIns="48329" rIns="96656" bIns="48329" numCol="1" anchor="t" anchorCtr="0" compatLnSpc="1">
            <a:prstTxWarp prst="textNoShape">
              <a:avLst/>
            </a:prstTxWarp>
          </a:bodyPr>
          <a:lstStyle>
            <a:lvl1pPr>
              <a:defRPr sz="1300" smtClean="0">
                <a:latin typeface="Times New Roman" pitchFamily="18" charset="0"/>
              </a:defRPr>
            </a:lvl1pPr>
          </a:lstStyle>
          <a:p>
            <a:pPr>
              <a:defRPr/>
            </a:pPr>
            <a:endParaRPr lang="de-DE"/>
          </a:p>
        </p:txBody>
      </p:sp>
      <p:sp>
        <p:nvSpPr>
          <p:cNvPr id="8195" name="Rectangle 3"/>
          <p:cNvSpPr>
            <a:spLocks noGrp="1" noChangeArrowheads="1"/>
          </p:cNvSpPr>
          <p:nvPr>
            <p:ph type="dt" idx="1"/>
          </p:nvPr>
        </p:nvSpPr>
        <p:spPr bwMode="auto">
          <a:xfrm>
            <a:off x="4143587" y="0"/>
            <a:ext cx="3169920" cy="480060"/>
          </a:xfrm>
          <a:prstGeom prst="rect">
            <a:avLst/>
          </a:prstGeom>
          <a:noFill/>
          <a:ln w="9525">
            <a:noFill/>
            <a:miter lim="800000"/>
            <a:headEnd/>
            <a:tailEnd/>
          </a:ln>
          <a:effectLst/>
        </p:spPr>
        <p:txBody>
          <a:bodyPr vert="horz" wrap="square" lIns="96656" tIns="48329" rIns="96656" bIns="48329" numCol="1" anchor="t" anchorCtr="0" compatLnSpc="1">
            <a:prstTxWarp prst="textNoShape">
              <a:avLst/>
            </a:prstTxWarp>
          </a:bodyPr>
          <a:lstStyle>
            <a:lvl1pPr algn="r">
              <a:defRPr sz="1300" smtClean="0">
                <a:latin typeface="Times New Roman" pitchFamily="18" charset="0"/>
              </a:defRPr>
            </a:lvl1pPr>
          </a:lstStyle>
          <a:p>
            <a:pPr>
              <a:defRPr/>
            </a:pPr>
            <a:endParaRPr lang="de-DE"/>
          </a:p>
        </p:txBody>
      </p:sp>
      <p:sp>
        <p:nvSpPr>
          <p:cNvPr id="27652" name="Rectangle 4"/>
          <p:cNvSpPr>
            <a:spLocks noGrp="1" noRot="1" noChangeAspect="1" noChangeArrowheads="1" noTextEdit="1"/>
          </p:cNvSpPr>
          <p:nvPr>
            <p:ph type="sldImg" idx="2"/>
          </p:nvPr>
        </p:nvSpPr>
        <p:spPr bwMode="auto">
          <a:xfrm>
            <a:off x="1258888" y="720725"/>
            <a:ext cx="4797425" cy="3598863"/>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731521" y="4560571"/>
            <a:ext cx="5852160" cy="4320540"/>
          </a:xfrm>
          <a:prstGeom prst="rect">
            <a:avLst/>
          </a:prstGeom>
          <a:noFill/>
          <a:ln w="9525">
            <a:noFill/>
            <a:miter lim="800000"/>
            <a:headEnd/>
            <a:tailEnd/>
          </a:ln>
          <a:effectLst/>
        </p:spPr>
        <p:txBody>
          <a:bodyPr vert="horz" wrap="square" lIns="96656" tIns="48329" rIns="96656" bIns="48329"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8198" name="Rectangle 6"/>
          <p:cNvSpPr>
            <a:spLocks noGrp="1" noChangeArrowheads="1"/>
          </p:cNvSpPr>
          <p:nvPr>
            <p:ph type="ftr" sz="quarter" idx="4"/>
          </p:nvPr>
        </p:nvSpPr>
        <p:spPr bwMode="auto">
          <a:xfrm>
            <a:off x="0" y="9119473"/>
            <a:ext cx="3169920" cy="480060"/>
          </a:xfrm>
          <a:prstGeom prst="rect">
            <a:avLst/>
          </a:prstGeom>
          <a:noFill/>
          <a:ln w="9525">
            <a:noFill/>
            <a:miter lim="800000"/>
            <a:headEnd/>
            <a:tailEnd/>
          </a:ln>
          <a:effectLst/>
        </p:spPr>
        <p:txBody>
          <a:bodyPr vert="horz" wrap="square" lIns="96656" tIns="48329" rIns="96656" bIns="48329" numCol="1" anchor="b" anchorCtr="0" compatLnSpc="1">
            <a:prstTxWarp prst="textNoShape">
              <a:avLst/>
            </a:prstTxWarp>
          </a:bodyPr>
          <a:lstStyle>
            <a:lvl1pPr>
              <a:defRPr sz="1300" smtClean="0">
                <a:latin typeface="Times New Roman" pitchFamily="18" charset="0"/>
              </a:defRPr>
            </a:lvl1pPr>
          </a:lstStyle>
          <a:p>
            <a:pPr>
              <a:defRPr/>
            </a:pPr>
            <a:endParaRPr lang="de-DE"/>
          </a:p>
        </p:txBody>
      </p:sp>
      <p:sp>
        <p:nvSpPr>
          <p:cNvPr id="8199" name="Rectangle 7"/>
          <p:cNvSpPr>
            <a:spLocks noGrp="1" noChangeArrowheads="1"/>
          </p:cNvSpPr>
          <p:nvPr>
            <p:ph type="sldNum" sz="quarter" idx="5"/>
          </p:nvPr>
        </p:nvSpPr>
        <p:spPr bwMode="auto">
          <a:xfrm>
            <a:off x="4143587" y="9119473"/>
            <a:ext cx="3169920" cy="480060"/>
          </a:xfrm>
          <a:prstGeom prst="rect">
            <a:avLst/>
          </a:prstGeom>
          <a:noFill/>
          <a:ln w="9525">
            <a:noFill/>
            <a:miter lim="800000"/>
            <a:headEnd/>
            <a:tailEnd/>
          </a:ln>
          <a:effectLst/>
        </p:spPr>
        <p:txBody>
          <a:bodyPr vert="horz" wrap="square" lIns="96656" tIns="48329" rIns="96656" bIns="48329" numCol="1" anchor="b" anchorCtr="0" compatLnSpc="1">
            <a:prstTxWarp prst="textNoShape">
              <a:avLst/>
            </a:prstTxWarp>
          </a:bodyPr>
          <a:lstStyle>
            <a:lvl1pPr algn="r">
              <a:defRPr sz="1300" smtClean="0">
                <a:latin typeface="Times New Roman" pitchFamily="18" charset="0"/>
              </a:defRPr>
            </a:lvl1pPr>
          </a:lstStyle>
          <a:p>
            <a:pPr>
              <a:defRPr/>
            </a:pPr>
            <a:fld id="{EE30B1C3-53CD-4A7B-89A8-F63612468BA8}" type="slidenum">
              <a:rPr lang="de-DE"/>
              <a:pPr>
                <a:defRPr/>
              </a:pPr>
              <a:t>‹#›</a:t>
            </a:fld>
            <a:endParaRPr lang="de-DE"/>
          </a:p>
        </p:txBody>
      </p:sp>
    </p:spTree>
    <p:extLst>
      <p:ext uri="{BB962C8B-B14F-4D97-AF65-F5344CB8AC3E}">
        <p14:creationId xmlns:p14="http://schemas.microsoft.com/office/powerpoint/2010/main" val="12847123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Founded in 1998</a:t>
            </a:r>
          </a:p>
          <a:p>
            <a:pPr marL="628650" lvl="1" indent="-171450">
              <a:buFontTx/>
              <a:buChar char="-"/>
            </a:pPr>
            <a:r>
              <a:rPr lang="en-US" dirty="0"/>
              <a:t>Founder spun off from early work at </a:t>
            </a:r>
            <a:r>
              <a:rPr lang="en-US" dirty="0" err="1"/>
              <a:t>GlaxoSmith</a:t>
            </a:r>
            <a:r>
              <a:rPr lang="en-US" dirty="0"/>
              <a:t> Kline, who was a key investor</a:t>
            </a:r>
          </a:p>
          <a:p>
            <a:pPr marL="628650" lvl="1" indent="-171450">
              <a:buFontTx/>
              <a:buChar char="-"/>
            </a:pPr>
            <a:r>
              <a:rPr lang="en-US" dirty="0"/>
              <a:t>Started with </a:t>
            </a:r>
            <a:r>
              <a:rPr lang="en-US" dirty="0" err="1"/>
              <a:t>HelixTree</a:t>
            </a:r>
            <a:r>
              <a:rPr lang="en-US" dirty="0"/>
              <a:t>, which is now SNP &amp; Variation Suite, or SVS, and have added 2 new products, </a:t>
            </a:r>
            <a:r>
              <a:rPr lang="en-US" dirty="0" err="1"/>
              <a:t>GenomeBrowse</a:t>
            </a:r>
            <a:r>
              <a:rPr lang="en-US" dirty="0"/>
              <a:t> and VarSeq.</a:t>
            </a:r>
          </a:p>
          <a:p>
            <a:pPr marL="628650" lvl="1" indent="-171450">
              <a:buFontTx/>
              <a:buChar char="-"/>
            </a:pPr>
            <a:r>
              <a:rPr lang="en-US" dirty="0"/>
              <a:t>Company has 17 years of expertise in the field of bioinformatics, have been in the market since before GWAS was</a:t>
            </a:r>
            <a:r>
              <a:rPr lang="en-US" baseline="0" dirty="0"/>
              <a:t> born</a:t>
            </a:r>
          </a:p>
          <a:p>
            <a:pPr marL="628650" lvl="1" indent="-171450">
              <a:buFontTx/>
              <a:buChar char="-"/>
            </a:pPr>
            <a:r>
              <a:rPr lang="en-US" baseline="0" dirty="0"/>
              <a:t>Cited in over 900 peer-reviewed publications</a:t>
            </a:r>
            <a:endParaRPr lang="en-US" dirty="0"/>
          </a:p>
        </p:txBody>
      </p:sp>
      <p:sp>
        <p:nvSpPr>
          <p:cNvPr id="4" name="Slide Number Placeholder 3"/>
          <p:cNvSpPr>
            <a:spLocks noGrp="1"/>
          </p:cNvSpPr>
          <p:nvPr>
            <p:ph type="sldNum" sz="quarter" idx="10"/>
          </p:nvPr>
        </p:nvSpPr>
        <p:spPr/>
        <p:txBody>
          <a:bodyPr/>
          <a:lstStyle/>
          <a:p>
            <a:pPr>
              <a:defRPr/>
            </a:pPr>
            <a:fld id="{EE30B1C3-53CD-4A7B-89A8-F63612468BA8}" type="slidenum">
              <a:rPr lang="de-DE" smtClean="0"/>
              <a:pPr>
                <a:defRPr/>
              </a:pPr>
              <a:t>3</a:t>
            </a:fld>
            <a:endParaRPr lang="de-DE"/>
          </a:p>
        </p:txBody>
      </p:sp>
    </p:spTree>
    <p:extLst>
      <p:ext uri="{BB962C8B-B14F-4D97-AF65-F5344CB8AC3E}">
        <p14:creationId xmlns:p14="http://schemas.microsoft.com/office/powerpoint/2010/main" val="769889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endParaRPr lang="en-US" dirty="0"/>
          </a:p>
        </p:txBody>
      </p:sp>
      <p:sp>
        <p:nvSpPr>
          <p:cNvPr id="4" name="Slide Number Placeholder 3"/>
          <p:cNvSpPr>
            <a:spLocks noGrp="1"/>
          </p:cNvSpPr>
          <p:nvPr>
            <p:ph type="sldNum" sz="quarter" idx="10"/>
          </p:nvPr>
        </p:nvSpPr>
        <p:spPr/>
        <p:txBody>
          <a:bodyPr/>
          <a:lstStyle/>
          <a:p>
            <a:pPr>
              <a:defRPr/>
            </a:pPr>
            <a:fld id="{EE30B1C3-53CD-4A7B-89A8-F63612468BA8}" type="slidenum">
              <a:rPr lang="de-DE" smtClean="0"/>
              <a:pPr>
                <a:defRPr/>
              </a:pPr>
              <a:t>13</a:t>
            </a:fld>
            <a:endParaRPr lang="de-DE"/>
          </a:p>
        </p:txBody>
      </p:sp>
    </p:spTree>
    <p:extLst>
      <p:ext uri="{BB962C8B-B14F-4D97-AF65-F5344CB8AC3E}">
        <p14:creationId xmlns:p14="http://schemas.microsoft.com/office/powerpoint/2010/main" val="3609341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US" sz="14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pPr>
              <a:defRPr/>
            </a:pPr>
            <a:fld id="{EE30B1C3-53CD-4A7B-89A8-F63612468BA8}" type="slidenum">
              <a:rPr lang="de-DE" smtClean="0"/>
              <a:pPr>
                <a:defRPr/>
              </a:pPr>
              <a:t>14</a:t>
            </a:fld>
            <a:endParaRPr lang="de-DE"/>
          </a:p>
        </p:txBody>
      </p:sp>
    </p:spTree>
    <p:extLst>
      <p:ext uri="{BB962C8B-B14F-4D97-AF65-F5344CB8AC3E}">
        <p14:creationId xmlns:p14="http://schemas.microsoft.com/office/powerpoint/2010/main" val="38339209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bwMode="auto">
          <a:xfrm>
            <a:off x="0" y="1"/>
            <a:ext cx="9144000" cy="6858000"/>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sp>
        <p:nvSpPr>
          <p:cNvPr id="12298" name="Rectangle 12"/>
          <p:cNvSpPr>
            <a:spLocks noGrp="1" noChangeArrowheads="1"/>
          </p:cNvSpPr>
          <p:nvPr>
            <p:ph type="subTitle" idx="1"/>
          </p:nvPr>
        </p:nvSpPr>
        <p:spPr>
          <a:xfrm>
            <a:off x="219075" y="4637088"/>
            <a:ext cx="4086225" cy="1014412"/>
          </a:xfrm>
        </p:spPr>
        <p:txBody>
          <a:bodyPr/>
          <a:lstStyle>
            <a:lvl1pPr marL="0" indent="0" algn="r">
              <a:buFont typeface="Wingdings" pitchFamily="2" charset="2"/>
              <a:buNone/>
              <a:defRPr sz="2200" b="0">
                <a:solidFill>
                  <a:schemeClr val="tx1">
                    <a:lumMod val="75000"/>
                    <a:lumOff val="25000"/>
                  </a:schemeClr>
                </a:solidFill>
              </a:defRPr>
            </a:lvl1pPr>
          </a:lstStyle>
          <a:p>
            <a:r>
              <a:rPr lang="en-US"/>
              <a:t>Click to edit Master subtitle style</a:t>
            </a:r>
            <a:endParaRPr lang="de-DE" dirty="0"/>
          </a:p>
        </p:txBody>
      </p:sp>
      <p:sp>
        <p:nvSpPr>
          <p:cNvPr id="12299" name="Rectangle 7"/>
          <p:cNvSpPr>
            <a:spLocks noGrp="1" noChangeArrowheads="1"/>
          </p:cNvSpPr>
          <p:nvPr>
            <p:ph type="ctrTitle"/>
          </p:nvPr>
        </p:nvSpPr>
        <p:spPr>
          <a:xfrm>
            <a:off x="222250" y="3282950"/>
            <a:ext cx="4073525" cy="1346200"/>
          </a:xfrm>
        </p:spPr>
        <p:txBody>
          <a:bodyPr/>
          <a:lstStyle>
            <a:lvl1pPr algn="r">
              <a:defRPr sz="3000"/>
            </a:lvl1pPr>
          </a:lstStyle>
          <a:p>
            <a:r>
              <a:rPr lang="en-US"/>
              <a:t>Click to edit Master title style</a:t>
            </a:r>
            <a:endParaRPr lang="de-DE"/>
          </a:p>
        </p:txBody>
      </p:sp>
    </p:spTree>
  </p:cSld>
  <p:clrMapOvr>
    <a:masterClrMapping/>
  </p:clrMapOvr>
  <p:transition spd="med">
    <p:fade/>
  </p:transition>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noFill/>
          <a:ln w="12700">
            <a:no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1800" b="1" baseline="0" noProof="1" dirty="0" smtClean="0">
                <a:solidFill>
                  <a:schemeClr val="tx1">
                    <a:lumMod val="75000"/>
                    <a:lumOff val="25000"/>
                  </a:schemeClr>
                </a:solidFill>
                <a:latin typeface="+mn-lt"/>
                <a:ea typeface="+mn-ea"/>
                <a:cs typeface="+mn-cs"/>
              </a:defRPr>
            </a:lvl1pPr>
            <a:lvl2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2pPr>
            <a:lvl3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3pPr>
            <a:lvl4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4pPr>
            <a:lvl5pPr algn="l" rtl="0" eaLnBrk="0" fontAlgn="base" hangingPunct="0">
              <a:spcAft>
                <a:spcPct val="0"/>
              </a:spcAft>
              <a:buClr>
                <a:schemeClr val="accent2"/>
              </a:buClr>
              <a:defRPr lang="en-US" sz="1600" b="0" baseline="0" noProof="1" dirty="0">
                <a:solidFill>
                  <a:schemeClr val="tx1">
                    <a:lumMod val="75000"/>
                    <a:lumOff val="25000"/>
                  </a:schemeClr>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6" descr="GHI-logo-with-tag-line.png"/>
          <p:cNvPicPr>
            <a:picLocks noChangeAspect="1"/>
          </p:cNvPicPr>
          <p:nvPr userDrawn="1"/>
        </p:nvPicPr>
        <p:blipFill>
          <a:blip r:embed="rId2" cstate="print"/>
          <a:srcRect/>
          <a:stretch>
            <a:fillRect/>
          </a:stretch>
        </p:blipFill>
        <p:spPr bwMode="auto">
          <a:xfrm>
            <a:off x="191365" y="6393017"/>
            <a:ext cx="1749195" cy="280156"/>
          </a:xfrm>
          <a:prstGeom prst="rect">
            <a:avLst/>
          </a:prstGeom>
          <a:noFill/>
          <a:ln w="9525">
            <a:noFill/>
            <a:miter lim="800000"/>
            <a:headEnd/>
            <a:tailEnd/>
          </a:ln>
        </p:spPr>
      </p:pic>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noFill/>
          <a:ln w="12700">
            <a:no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1800" b="1" baseline="0" noProof="1" dirty="0" smtClean="0">
                <a:solidFill>
                  <a:schemeClr val="tx1">
                    <a:lumMod val="75000"/>
                    <a:lumOff val="25000"/>
                  </a:schemeClr>
                </a:solidFill>
                <a:latin typeface="+mn-lt"/>
                <a:ea typeface="+mn-ea"/>
                <a:cs typeface="+mn-cs"/>
              </a:defRPr>
            </a:lvl1pPr>
            <a:lvl2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2pPr>
            <a:lvl3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3pPr>
            <a:lvl4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7874682"/>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lumMod val="65000"/>
                    <a:lumOff val="35000"/>
                  </a:schemeClr>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4325" y="1614488"/>
            <a:ext cx="4186238" cy="4391025"/>
          </a:xfrm>
          <a:noFill/>
          <a:ln w="12700">
            <a:no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1800" b="1" baseline="0" noProof="1" dirty="0" smtClean="0">
                <a:solidFill>
                  <a:schemeClr val="tx1">
                    <a:lumMod val="75000"/>
                    <a:lumOff val="25000"/>
                  </a:schemeClr>
                </a:solidFill>
                <a:latin typeface="+mn-lt"/>
                <a:ea typeface="+mn-ea"/>
                <a:cs typeface="+mn-cs"/>
              </a:defRPr>
            </a:lvl1pPr>
            <a:lvl2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2pPr>
            <a:lvl3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3pPr>
            <a:lvl4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4pPr>
            <a:lvl5pPr algn="l" rtl="0" eaLnBrk="0" fontAlgn="base" hangingPunct="0">
              <a:spcAft>
                <a:spcPct val="0"/>
              </a:spcAft>
              <a:buClr>
                <a:schemeClr val="accent2"/>
              </a:buClr>
              <a:defRPr lang="en-US" sz="1600" b="0" baseline="0" noProof="1" dirty="0">
                <a:solidFill>
                  <a:schemeClr val="tx1">
                    <a:lumMod val="75000"/>
                    <a:lumOff val="25000"/>
                  </a:schemeClr>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963" y="1614488"/>
            <a:ext cx="4186237" cy="4391025"/>
          </a:xfrm>
          <a:noFill/>
          <a:ln w="12700">
            <a:no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1800" b="1" baseline="0" noProof="1" dirty="0" smtClean="0">
                <a:solidFill>
                  <a:schemeClr val="tx1">
                    <a:lumMod val="75000"/>
                    <a:lumOff val="25000"/>
                  </a:schemeClr>
                </a:solidFill>
                <a:latin typeface="+mn-lt"/>
                <a:ea typeface="+mn-ea"/>
                <a:cs typeface="+mn-cs"/>
              </a:defRPr>
            </a:lvl1pPr>
            <a:lvl2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2pPr>
            <a:lvl3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3pPr>
            <a:lvl4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4pPr>
            <a:lvl5pPr algn="l" rtl="0" eaLnBrk="0" fontAlgn="base" hangingPunct="0">
              <a:spcAft>
                <a:spcPct val="0"/>
              </a:spcAft>
              <a:buClr>
                <a:schemeClr val="accent2"/>
              </a:buClr>
              <a:defRPr lang="en-US" sz="1600" b="0" baseline="0" noProof="1" dirty="0">
                <a:solidFill>
                  <a:schemeClr val="tx1">
                    <a:lumMod val="75000"/>
                    <a:lumOff val="25000"/>
                  </a:schemeClr>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6" descr="GHI-logo-with-tag-line.png"/>
          <p:cNvPicPr>
            <a:picLocks noChangeAspect="1"/>
          </p:cNvPicPr>
          <p:nvPr userDrawn="1"/>
        </p:nvPicPr>
        <p:blipFill>
          <a:blip r:embed="rId2" cstate="print"/>
          <a:srcRect/>
          <a:stretch>
            <a:fillRect/>
          </a:stretch>
        </p:blipFill>
        <p:spPr bwMode="auto">
          <a:xfrm>
            <a:off x="191365" y="6393017"/>
            <a:ext cx="1749195" cy="280156"/>
          </a:xfrm>
          <a:prstGeom prst="rect">
            <a:avLst/>
          </a:prstGeom>
          <a:noFill/>
          <a:ln w="9525">
            <a:noFill/>
            <a:miter lim="800000"/>
            <a:headEnd/>
            <a:tailEnd/>
          </a:ln>
        </p:spPr>
      </p:pic>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noFill/>
          <a:ln w="12700">
            <a:no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1pPr>
            <a:lvl2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2pPr>
            <a:lvl3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3pPr>
            <a:lvl4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4pPr>
            <a:lvl5pPr algn="l" rtl="0" eaLnBrk="0" fontAlgn="base" hangingPunct="0">
              <a:spcAft>
                <a:spcPct val="0"/>
              </a:spcAft>
              <a:buClr>
                <a:schemeClr val="accent2"/>
              </a:buClr>
              <a:defRPr lang="en-US" sz="1800" b="0" baseline="0" noProof="1">
                <a:solidFill>
                  <a:schemeClr val="tx1">
                    <a:lumMod val="65000"/>
                    <a:lumOff val="35000"/>
                  </a:schemeClr>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noFill/>
          <a:ln w="12700">
            <a:no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1pPr>
            <a:lvl2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2pPr>
            <a:lvl3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3pPr>
            <a:lvl4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4pPr>
            <a:lvl5pPr algn="l" rtl="0" eaLnBrk="0" fontAlgn="base" hangingPunct="0">
              <a:spcAft>
                <a:spcPct val="0"/>
              </a:spcAft>
              <a:buClr>
                <a:schemeClr val="accent2"/>
              </a:buClr>
              <a:defRPr lang="en-US" sz="1800" b="0" baseline="0" noProof="1">
                <a:solidFill>
                  <a:schemeClr val="tx1">
                    <a:lumMod val="65000"/>
                    <a:lumOff val="35000"/>
                  </a:schemeClr>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descr="GHI-logo-with-tag-line.png"/>
          <p:cNvPicPr>
            <a:picLocks noChangeAspect="1"/>
          </p:cNvPicPr>
          <p:nvPr userDrawn="1"/>
        </p:nvPicPr>
        <p:blipFill>
          <a:blip r:embed="rId2" cstate="print"/>
          <a:srcRect/>
          <a:stretch>
            <a:fillRect/>
          </a:stretch>
        </p:blipFill>
        <p:spPr bwMode="auto">
          <a:xfrm>
            <a:off x="191365" y="6393017"/>
            <a:ext cx="1749195" cy="280156"/>
          </a:xfrm>
          <a:prstGeom prst="rect">
            <a:avLst/>
          </a:prstGeom>
          <a:noFill/>
          <a:ln w="9525">
            <a:noFill/>
            <a:miter lim="800000"/>
            <a:headEnd/>
            <a:tailEnd/>
          </a:ln>
        </p:spPr>
      </p:pic>
      <p:sp>
        <p:nvSpPr>
          <p:cNvPr id="8" name="Title 1"/>
          <p:cNvSpPr>
            <a:spLocks noGrp="1"/>
          </p:cNvSpPr>
          <p:nvPr>
            <p:ph type="title"/>
          </p:nvPr>
        </p:nvSpPr>
        <p:spPr>
          <a:xfrm>
            <a:off x="314325" y="158787"/>
            <a:ext cx="6418263" cy="717550"/>
          </a:xfrm>
        </p:spPr>
        <p:txBody>
          <a:bodyPr/>
          <a:lstStyle/>
          <a:p>
            <a:r>
              <a:rPr lang="en-US"/>
              <a:t>Click to edit Master title style</a:t>
            </a:r>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noFill/>
          <a:ln w="12700">
            <a:solidFill>
              <a:srgbClr val="C0C0C0"/>
            </a:solid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2400" b="1" baseline="0" noProof="1" dirty="0" smtClean="0">
                <a:solidFill>
                  <a:schemeClr val="bg1"/>
                </a:solidFill>
                <a:latin typeface="+mn-lt"/>
                <a:ea typeface="+mn-ea"/>
                <a:cs typeface="+mn-cs"/>
              </a:defRPr>
            </a:lvl1pPr>
            <a:lvl2pPr algn="l" rtl="0" eaLnBrk="0" fontAlgn="base" hangingPunct="0">
              <a:spcAft>
                <a:spcPct val="0"/>
              </a:spcAft>
              <a:buClr>
                <a:schemeClr val="accent2"/>
              </a:buClr>
              <a:defRPr lang="en-US" sz="2400" b="0" baseline="0" noProof="1" dirty="0" smtClean="0">
                <a:solidFill>
                  <a:schemeClr val="tx1">
                    <a:lumMod val="65000"/>
                    <a:lumOff val="35000"/>
                  </a:schemeClr>
                </a:solidFill>
                <a:latin typeface="+mn-lt"/>
                <a:ea typeface="+mn-ea"/>
                <a:cs typeface="+mn-cs"/>
              </a:defRPr>
            </a:lvl2pPr>
            <a:lvl3pPr algn="l" rtl="0" eaLnBrk="0" fontAlgn="base" hangingPunct="0">
              <a:spcAft>
                <a:spcPct val="0"/>
              </a:spcAft>
              <a:buClr>
                <a:schemeClr val="accent2"/>
              </a:buClr>
              <a:defRPr lang="en-US" sz="2400" b="0" baseline="0" noProof="1" dirty="0" smtClean="0">
                <a:solidFill>
                  <a:schemeClr val="tx1">
                    <a:lumMod val="65000"/>
                    <a:lumOff val="35000"/>
                  </a:schemeClr>
                </a:solidFill>
                <a:latin typeface="+mn-lt"/>
                <a:ea typeface="+mn-ea"/>
                <a:cs typeface="+mn-cs"/>
              </a:defRPr>
            </a:lvl3pPr>
            <a:lvl4pPr algn="l" rtl="0" eaLnBrk="0" fontAlgn="base" hangingPunct="0">
              <a:spcAft>
                <a:spcPct val="0"/>
              </a:spcAft>
              <a:buClr>
                <a:schemeClr val="accent2"/>
              </a:buClr>
              <a:defRPr lang="en-US" sz="2400" b="0" baseline="0" noProof="1" dirty="0" smtClean="0">
                <a:solidFill>
                  <a:schemeClr val="tx1">
                    <a:lumMod val="65000"/>
                    <a:lumOff val="35000"/>
                  </a:schemeClr>
                </a:solidFill>
                <a:latin typeface="+mn-lt"/>
                <a:ea typeface="+mn-ea"/>
                <a:cs typeface="+mn-cs"/>
              </a:defRPr>
            </a:lvl4pPr>
            <a:lvl5pPr algn="l" rtl="0" eaLnBrk="0" fontAlgn="base" hangingPunct="0">
              <a:spcAft>
                <a:spcPct val="0"/>
              </a:spcAft>
              <a:buClr>
                <a:schemeClr val="accent2"/>
              </a:buClr>
              <a:defRPr lang="en-US" sz="2400" b="0" baseline="0" noProof="1" dirty="0">
                <a:solidFill>
                  <a:schemeClr val="tx1">
                    <a:lumMod val="65000"/>
                    <a:lumOff val="35000"/>
                  </a:schemeClr>
                </a:solidFill>
                <a:latin typeface="+mn-lt"/>
                <a:ea typeface="+mn-ea"/>
                <a:cs typeface="+mn-cs"/>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8775" y="80963"/>
            <a:ext cx="2130425" cy="5924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14325" y="80963"/>
            <a:ext cx="6242050" cy="5924550"/>
          </a:xfrm>
        </p:spPr>
        <p:txBody>
          <a:bodyPr vert="eaVert"/>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2" name="Rectangle 11"/>
          <p:cNvSpPr>
            <a:spLocks noChangeArrowheads="1"/>
          </p:cNvSpPr>
          <p:nvPr userDrawn="1"/>
        </p:nvSpPr>
        <p:spPr bwMode="gray">
          <a:xfrm>
            <a:off x="0" y="0"/>
            <a:ext cx="9144000" cy="938893"/>
          </a:xfrm>
          <a:prstGeom prst="rect">
            <a:avLst/>
          </a:prstGeom>
          <a:solidFill>
            <a:schemeClr val="tx1">
              <a:lumMod val="50000"/>
              <a:lumOff val="50000"/>
            </a:schemeClr>
          </a:solidFill>
          <a:ln w="12700">
            <a:noFill/>
            <a:miter lim="800000"/>
            <a:headEnd/>
            <a:tailEnd/>
          </a:ln>
        </p:spPr>
        <p:txBody>
          <a:bodyPr lIns="252000" tIns="72000" rIns="72000" bIns="72000" anchor="ctr"/>
          <a:ls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endParaRPr lang="en-US" sz="2400" b="1" dirty="0">
              <a:solidFill>
                <a:schemeClr val="bg1"/>
              </a:solidFill>
            </a:endParaRPr>
          </a:p>
        </p:txBody>
      </p:sp>
      <p:sp>
        <p:nvSpPr>
          <p:cNvPr id="8" name="Rectangle 7"/>
          <p:cNvSpPr/>
          <p:nvPr userDrawn="1"/>
        </p:nvSpPr>
        <p:spPr bwMode="auto">
          <a:xfrm>
            <a:off x="0" y="955221"/>
            <a:ext cx="9144000" cy="5902779"/>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sp>
        <p:nvSpPr>
          <p:cNvPr id="11267" name="Rectangle 5"/>
          <p:cNvSpPr>
            <a:spLocks noChangeArrowheads="1"/>
          </p:cNvSpPr>
          <p:nvPr/>
        </p:nvSpPr>
        <p:spPr bwMode="gray">
          <a:xfrm>
            <a:off x="2162175" y="6408738"/>
            <a:ext cx="4784725" cy="247650"/>
          </a:xfrm>
          <a:prstGeom prst="rect">
            <a:avLst/>
          </a:prstGeom>
          <a:noFill/>
          <a:ln w="9525">
            <a:noFill/>
            <a:miter lim="800000"/>
            <a:headEnd/>
            <a:tailEnd/>
          </a:ln>
        </p:spPr>
        <p:txBody>
          <a:bodyPr/>
          <a:lstStyle/>
          <a:p>
            <a:pPr algn="ctr">
              <a:defRPr/>
            </a:pPr>
            <a:endParaRPr lang="en-US" sz="1000" dirty="0"/>
          </a:p>
        </p:txBody>
      </p:sp>
      <p:sp>
        <p:nvSpPr>
          <p:cNvPr id="6147" name="Rectangle 7"/>
          <p:cNvSpPr>
            <a:spLocks noGrp="1" noChangeArrowheads="1"/>
          </p:cNvSpPr>
          <p:nvPr>
            <p:ph type="title"/>
          </p:nvPr>
        </p:nvSpPr>
        <p:spPr bwMode="gray">
          <a:xfrm>
            <a:off x="314325" y="158787"/>
            <a:ext cx="7746463" cy="71755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lvl="0"/>
            <a:r>
              <a:rPr lang="de-DE" dirty="0"/>
              <a:t>Klicken Sie, um das Titelformat zu bearbeiten</a:t>
            </a:r>
          </a:p>
        </p:txBody>
      </p:sp>
      <p:sp>
        <p:nvSpPr>
          <p:cNvPr id="6149" name="Rectangle 12"/>
          <p:cNvSpPr>
            <a:spLocks noGrp="1" noChangeArrowheads="1"/>
          </p:cNvSpPr>
          <p:nvPr>
            <p:ph type="body" idx="1"/>
          </p:nvPr>
        </p:nvSpPr>
        <p:spPr bwMode="gray">
          <a:xfrm>
            <a:off x="314325" y="1614488"/>
            <a:ext cx="8524875" cy="4391025"/>
          </a:xfrm>
          <a:prstGeom prst="rect">
            <a:avLst/>
          </a:prstGeom>
          <a:noFill/>
          <a:ln w="12700">
            <a:noFill/>
            <a:miter lim="800000"/>
            <a:headEnd/>
            <a:tailEnd/>
          </a:ln>
        </p:spPr>
        <p:txBody>
          <a:bodyPr vert="horz" wrap="square" lIns="91440" tIns="91440" rIns="91440" bIns="91440" numCol="1" anchor="t" anchorCtr="0" compatLnSpc="1">
            <a:prstTxWarp prst="textNoShape">
              <a:avLst/>
            </a:prstTxWarp>
          </a:bodyPr>
          <a:lstStyle/>
          <a:p>
            <a:pPr lvl="0"/>
            <a:r>
              <a:rPr lang="de-DE" dirty="0"/>
              <a:t>Klicken Sie, um die Formate des Vorlagentextes zu bearbeiten</a:t>
            </a:r>
          </a:p>
          <a:p>
            <a:pPr lvl="1"/>
            <a:r>
              <a:rPr lang="de-DE" dirty="0"/>
              <a:t>Zweite Ebene</a:t>
            </a:r>
          </a:p>
          <a:p>
            <a:pPr lvl="2"/>
            <a:r>
              <a:rPr lang="de-DE" dirty="0"/>
              <a:t>Dritte Ebene</a:t>
            </a:r>
          </a:p>
          <a:p>
            <a:pPr lvl="3"/>
            <a:r>
              <a:rPr lang="de-DE" dirty="0"/>
              <a:t>Vierte Ebene</a:t>
            </a:r>
          </a:p>
        </p:txBody>
      </p:sp>
      <p:pic>
        <p:nvPicPr>
          <p:cNvPr id="13" name="Picture 12" descr="Symbol---brighter-blue.png"/>
          <p:cNvPicPr>
            <a:picLocks noChangeAspect="1"/>
          </p:cNvPicPr>
          <p:nvPr userDrawn="1"/>
        </p:nvPicPr>
        <p:blipFill>
          <a:blip r:embed="rId14" cstate="print"/>
          <a:stretch>
            <a:fillRect/>
          </a:stretch>
        </p:blipFill>
        <p:spPr>
          <a:xfrm>
            <a:off x="8279267" y="0"/>
            <a:ext cx="641497" cy="955221"/>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63" r:id="rId2"/>
    <p:sldLayoutId id="2147483674"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p:fade/>
  </p:transition>
  <p:hf sldNum="0" hdr="0" dt="0"/>
  <p:txStyles>
    <p:titleStyle>
      <a:lvl1pPr algn="l" rtl="0" eaLnBrk="1" fontAlgn="base" hangingPunct="1">
        <a:lnSpc>
          <a:spcPct val="95000"/>
        </a:lnSpc>
        <a:spcBef>
          <a:spcPct val="0"/>
        </a:spcBef>
        <a:spcAft>
          <a:spcPct val="0"/>
        </a:spcAft>
        <a:defRPr sz="2400" b="1">
          <a:solidFill>
            <a:schemeClr val="bg1"/>
          </a:solidFill>
          <a:latin typeface="+mj-lt"/>
          <a:ea typeface="+mj-ea"/>
          <a:cs typeface="+mj-cs"/>
        </a:defRPr>
      </a:lvl1pPr>
      <a:lvl2pPr algn="l" rtl="0" eaLnBrk="1" fontAlgn="base" hangingPunct="1">
        <a:lnSpc>
          <a:spcPct val="95000"/>
        </a:lnSpc>
        <a:spcBef>
          <a:spcPct val="0"/>
        </a:spcBef>
        <a:spcAft>
          <a:spcPct val="0"/>
        </a:spcAft>
        <a:defRPr sz="2400" b="1">
          <a:solidFill>
            <a:schemeClr val="tx1"/>
          </a:solidFill>
          <a:latin typeface="Arial" charset="0"/>
        </a:defRPr>
      </a:lvl2pPr>
      <a:lvl3pPr algn="l" rtl="0" eaLnBrk="1" fontAlgn="base" hangingPunct="1">
        <a:lnSpc>
          <a:spcPct val="95000"/>
        </a:lnSpc>
        <a:spcBef>
          <a:spcPct val="0"/>
        </a:spcBef>
        <a:spcAft>
          <a:spcPct val="0"/>
        </a:spcAft>
        <a:defRPr sz="2400" b="1">
          <a:solidFill>
            <a:schemeClr val="tx1"/>
          </a:solidFill>
          <a:latin typeface="Arial" charset="0"/>
        </a:defRPr>
      </a:lvl3pPr>
      <a:lvl4pPr algn="l" rtl="0" eaLnBrk="1" fontAlgn="base" hangingPunct="1">
        <a:lnSpc>
          <a:spcPct val="95000"/>
        </a:lnSpc>
        <a:spcBef>
          <a:spcPct val="0"/>
        </a:spcBef>
        <a:spcAft>
          <a:spcPct val="0"/>
        </a:spcAft>
        <a:defRPr sz="2400" b="1">
          <a:solidFill>
            <a:schemeClr val="tx1"/>
          </a:solidFill>
          <a:latin typeface="Arial" charset="0"/>
        </a:defRPr>
      </a:lvl4pPr>
      <a:lvl5pPr algn="l" rtl="0" eaLnBrk="1" fontAlgn="base" hangingPunct="1">
        <a:lnSpc>
          <a:spcPct val="95000"/>
        </a:lnSpc>
        <a:spcBef>
          <a:spcPct val="0"/>
        </a:spcBef>
        <a:spcAft>
          <a:spcPct val="0"/>
        </a:spcAft>
        <a:defRPr sz="2400" b="1">
          <a:solidFill>
            <a:schemeClr val="tx1"/>
          </a:solidFill>
          <a:latin typeface="Arial" charset="0"/>
        </a:defRPr>
      </a:lvl5pPr>
      <a:lvl6pPr marL="457200" algn="l" rtl="0" eaLnBrk="1" fontAlgn="base" hangingPunct="1">
        <a:lnSpc>
          <a:spcPct val="95000"/>
        </a:lnSpc>
        <a:spcBef>
          <a:spcPct val="0"/>
        </a:spcBef>
        <a:spcAft>
          <a:spcPct val="0"/>
        </a:spcAft>
        <a:defRPr sz="2400" b="1">
          <a:solidFill>
            <a:schemeClr val="tx1"/>
          </a:solidFill>
          <a:latin typeface="Arial" charset="0"/>
        </a:defRPr>
      </a:lvl6pPr>
      <a:lvl7pPr marL="914400" algn="l" rtl="0" eaLnBrk="1" fontAlgn="base" hangingPunct="1">
        <a:lnSpc>
          <a:spcPct val="95000"/>
        </a:lnSpc>
        <a:spcBef>
          <a:spcPct val="0"/>
        </a:spcBef>
        <a:spcAft>
          <a:spcPct val="0"/>
        </a:spcAft>
        <a:defRPr sz="2400" b="1">
          <a:solidFill>
            <a:schemeClr val="tx1"/>
          </a:solidFill>
          <a:latin typeface="Arial" charset="0"/>
        </a:defRPr>
      </a:lvl7pPr>
      <a:lvl8pPr marL="1371600" algn="l" rtl="0" eaLnBrk="1" fontAlgn="base" hangingPunct="1">
        <a:lnSpc>
          <a:spcPct val="95000"/>
        </a:lnSpc>
        <a:spcBef>
          <a:spcPct val="0"/>
        </a:spcBef>
        <a:spcAft>
          <a:spcPct val="0"/>
        </a:spcAft>
        <a:defRPr sz="2400" b="1">
          <a:solidFill>
            <a:schemeClr val="tx1"/>
          </a:solidFill>
          <a:latin typeface="Arial" charset="0"/>
        </a:defRPr>
      </a:lvl8pPr>
      <a:lvl9pPr marL="1828800" algn="l" rtl="0" eaLnBrk="1" fontAlgn="base" hangingPunct="1">
        <a:lnSpc>
          <a:spcPct val="95000"/>
        </a:lnSpc>
        <a:spcBef>
          <a:spcPct val="0"/>
        </a:spcBef>
        <a:spcAft>
          <a:spcPct val="0"/>
        </a:spcAft>
        <a:defRPr sz="2400" b="1">
          <a:solidFill>
            <a:schemeClr val="tx1"/>
          </a:solidFill>
          <a:latin typeface="Arial" charset="0"/>
        </a:defRPr>
      </a:lvl9pPr>
    </p:titleStyle>
    <p:bodyStyle>
      <a:lvl1pPr marL="190500" indent="-190500" algn="l" rtl="0" eaLnBrk="1" fontAlgn="base" hangingPunct="1">
        <a:spcBef>
          <a:spcPct val="60000"/>
        </a:spcBef>
        <a:spcAft>
          <a:spcPct val="0"/>
        </a:spcAft>
        <a:buClr>
          <a:schemeClr val="accent2"/>
        </a:buClr>
        <a:buFont typeface="Wingdings" pitchFamily="2" charset="2"/>
        <a:buChar char="§"/>
        <a:defRPr lang="de-DE" sz="1800" b="1" baseline="0" noProof="1" dirty="0" smtClean="0">
          <a:solidFill>
            <a:schemeClr val="tx1">
              <a:lumMod val="75000"/>
              <a:lumOff val="25000"/>
            </a:schemeClr>
          </a:solidFill>
          <a:latin typeface="+mn-lt"/>
          <a:ea typeface="+mn-ea"/>
          <a:cs typeface="+mn-cs"/>
        </a:defRPr>
      </a:lvl1pPr>
      <a:lvl2pPr marL="381000" indent="-188913" algn="l" rtl="0" eaLnBrk="1" fontAlgn="base" hangingPunct="1">
        <a:spcBef>
          <a:spcPct val="30000"/>
        </a:spcBef>
        <a:spcAft>
          <a:spcPct val="0"/>
        </a:spcAft>
        <a:buClr>
          <a:schemeClr val="accent2"/>
        </a:buClr>
        <a:buChar char="-"/>
        <a:defRPr lang="de-DE" sz="1600" b="0" baseline="0" noProof="1" dirty="0" smtClean="0">
          <a:solidFill>
            <a:schemeClr val="tx1">
              <a:lumMod val="75000"/>
              <a:lumOff val="25000"/>
            </a:schemeClr>
          </a:solidFill>
          <a:latin typeface="+mn-lt"/>
          <a:ea typeface="+mn-ea"/>
          <a:cs typeface="+mn-cs"/>
        </a:defRPr>
      </a:lvl2pPr>
      <a:lvl3pPr marL="561975" indent="-179388" algn="l" rtl="0" eaLnBrk="1" fontAlgn="base" hangingPunct="1">
        <a:spcBef>
          <a:spcPct val="30000"/>
        </a:spcBef>
        <a:spcAft>
          <a:spcPct val="0"/>
        </a:spcAft>
        <a:buClr>
          <a:schemeClr val="accent2"/>
        </a:buClr>
        <a:buChar char="-"/>
        <a:defRPr lang="de-DE" sz="1600" b="0" baseline="0" noProof="1" dirty="0" smtClean="0">
          <a:solidFill>
            <a:schemeClr val="tx1">
              <a:lumMod val="75000"/>
              <a:lumOff val="25000"/>
            </a:schemeClr>
          </a:solidFill>
          <a:latin typeface="+mn-lt"/>
          <a:ea typeface="+mn-ea"/>
          <a:cs typeface="+mn-cs"/>
        </a:defRPr>
      </a:lvl3pPr>
      <a:lvl4pPr marL="768350" indent="-204788" algn="l" rtl="0" eaLnBrk="1" fontAlgn="base" hangingPunct="1">
        <a:spcBef>
          <a:spcPct val="30000"/>
        </a:spcBef>
        <a:spcAft>
          <a:spcPct val="0"/>
        </a:spcAft>
        <a:buClr>
          <a:schemeClr val="accent2"/>
        </a:buClr>
        <a:buChar char="-"/>
        <a:defRPr lang="de-DE" sz="1600" b="0" baseline="0" noProof="1" dirty="0" smtClean="0">
          <a:solidFill>
            <a:schemeClr val="tx1">
              <a:lumMod val="75000"/>
              <a:lumOff val="25000"/>
            </a:schemeClr>
          </a:solidFill>
          <a:latin typeface="+mn-lt"/>
          <a:ea typeface="+mn-ea"/>
          <a:cs typeface="+mn-cs"/>
        </a:defRPr>
      </a:lvl4pPr>
      <a:lvl5pPr marL="10509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5pPr>
      <a:lvl6pPr marL="15081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6pPr>
      <a:lvl7pPr marL="19653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7pPr>
      <a:lvl8pPr marL="24225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8pPr>
      <a:lvl9pPr marL="28797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cherer@goldenhelix.com"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jpg"/><Relationship Id="rId18" Type="http://schemas.openxmlformats.org/officeDocument/2006/relationships/image" Target="../media/image25.pn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jpeg"/><Relationship Id="rId17" Type="http://schemas.openxmlformats.org/officeDocument/2006/relationships/image" Target="../media/image24.png"/><Relationship Id="rId2" Type="http://schemas.openxmlformats.org/officeDocument/2006/relationships/image" Target="../media/image9.png"/><Relationship Id="rId16" Type="http://schemas.openxmlformats.org/officeDocument/2006/relationships/image" Target="../media/image23.gif"/><Relationship Id="rId20"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jpg"/><Relationship Id="rId5" Type="http://schemas.openxmlformats.org/officeDocument/2006/relationships/image" Target="../media/image12.jpg"/><Relationship Id="rId15" Type="http://schemas.openxmlformats.org/officeDocument/2006/relationships/image" Target="../media/image22.png"/><Relationship Id="rId10" Type="http://schemas.openxmlformats.org/officeDocument/2006/relationships/image" Target="../media/image17.JPG"/><Relationship Id="rId19" Type="http://schemas.openxmlformats.org/officeDocument/2006/relationships/image" Target="../media/image26.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jpeg"/></Relationships>
</file>

<file path=ppt/slides/_rels/slide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cancer.gov/Common/PopUps/popDefinition.aspx?id=CDR0000712884&amp;version=Patient&amp;language=English"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t>Dr. Andreas Scherer</a:t>
            </a:r>
          </a:p>
        </p:txBody>
      </p:sp>
      <p:sp>
        <p:nvSpPr>
          <p:cNvPr id="3" name="Title 2"/>
          <p:cNvSpPr>
            <a:spLocks noGrp="1"/>
          </p:cNvSpPr>
          <p:nvPr>
            <p:ph type="ctrTitle"/>
          </p:nvPr>
        </p:nvSpPr>
        <p:spPr/>
        <p:txBody>
          <a:bodyPr/>
          <a:lstStyle/>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726" y="0"/>
            <a:ext cx="11711689" cy="7025853"/>
          </a:xfrm>
          <a:prstGeom prst="rect">
            <a:avLst/>
          </a:prstGeom>
        </p:spPr>
      </p:pic>
      <p:sp>
        <p:nvSpPr>
          <p:cNvPr id="4" name="TextBox 3"/>
          <p:cNvSpPr txBox="1"/>
          <p:nvPr/>
        </p:nvSpPr>
        <p:spPr>
          <a:xfrm>
            <a:off x="2733498" y="3712508"/>
            <a:ext cx="3752950" cy="1938992"/>
          </a:xfrm>
          <a:prstGeom prst="rect">
            <a:avLst/>
          </a:prstGeom>
          <a:noFill/>
        </p:spPr>
        <p:txBody>
          <a:bodyPr wrap="none" rtlCol="0">
            <a:spAutoFit/>
          </a:bodyPr>
          <a:lstStyle/>
          <a:p>
            <a:r>
              <a:rPr lang="en-US" sz="2400" dirty="0">
                <a:solidFill>
                  <a:schemeClr val="bg1"/>
                </a:solidFill>
              </a:rPr>
              <a:t>Dr. Andreas Scherer</a:t>
            </a:r>
          </a:p>
          <a:p>
            <a:r>
              <a:rPr lang="en-US" sz="2400" dirty="0">
                <a:solidFill>
                  <a:schemeClr val="bg1"/>
                </a:solidFill>
              </a:rPr>
              <a:t>President and CEO </a:t>
            </a:r>
          </a:p>
          <a:p>
            <a:r>
              <a:rPr lang="en-US" sz="2400" dirty="0">
                <a:solidFill>
                  <a:schemeClr val="bg1"/>
                </a:solidFill>
              </a:rPr>
              <a:t>Golden Helix, Inc.</a:t>
            </a:r>
            <a:endParaRPr lang="en-US" sz="2400" dirty="0"/>
          </a:p>
          <a:p>
            <a:r>
              <a:rPr lang="en-US" sz="2400" dirty="0">
                <a:solidFill>
                  <a:schemeClr val="bg1"/>
                </a:solidFill>
                <a:hlinkClick r:id="rId3"/>
              </a:rPr>
              <a:t>scherer@goldenhelix.com</a:t>
            </a:r>
            <a:endParaRPr lang="en-US" sz="2400" dirty="0">
              <a:solidFill>
                <a:schemeClr val="bg1"/>
              </a:solidFill>
            </a:endParaRPr>
          </a:p>
          <a:p>
            <a:r>
              <a:rPr lang="en-US" sz="2400" dirty="0">
                <a:solidFill>
                  <a:schemeClr val="bg1"/>
                </a:solidFill>
              </a:rPr>
              <a:t>Twitter: </a:t>
            </a:r>
            <a:r>
              <a:rPr lang="en-US" sz="2400" dirty="0" err="1">
                <a:solidFill>
                  <a:schemeClr val="bg1"/>
                </a:solidFill>
              </a:rPr>
              <a:t>andreasscherer</a:t>
            </a:r>
            <a:endParaRPr lang="en-US" sz="2400" dirty="0">
              <a:solidFill>
                <a:schemeClr val="bg1"/>
              </a:solidFill>
            </a:endParaRPr>
          </a:p>
        </p:txBody>
      </p:sp>
      <p:sp>
        <p:nvSpPr>
          <p:cNvPr id="7" name="TextBox 6"/>
          <p:cNvSpPr txBox="1"/>
          <p:nvPr/>
        </p:nvSpPr>
        <p:spPr>
          <a:xfrm>
            <a:off x="1632159" y="1224573"/>
            <a:ext cx="7089917" cy="1569660"/>
          </a:xfrm>
          <a:prstGeom prst="rect">
            <a:avLst/>
          </a:prstGeom>
          <a:noFill/>
        </p:spPr>
        <p:txBody>
          <a:bodyPr wrap="square" rtlCol="0">
            <a:spAutoFit/>
          </a:bodyPr>
          <a:lstStyle/>
          <a:p>
            <a:endParaRPr lang="en-US" sz="3600" dirty="0"/>
          </a:p>
          <a:p>
            <a:r>
              <a:rPr lang="en-US" sz="6000" b="1" dirty="0">
                <a:solidFill>
                  <a:schemeClr val="bg1"/>
                </a:solidFill>
              </a:rPr>
              <a:t>Precision Medicine </a:t>
            </a:r>
            <a:endParaRPr lang="en-US" sz="6000" dirty="0">
              <a:solidFill>
                <a:schemeClr val="bg1"/>
              </a:solidFill>
            </a:endParaRPr>
          </a:p>
        </p:txBody>
      </p:sp>
    </p:spTree>
    <p:extLst>
      <p:ext uri="{BB962C8B-B14F-4D97-AF65-F5344CB8AC3E}">
        <p14:creationId xmlns:p14="http://schemas.microsoft.com/office/powerpoint/2010/main" val="2172134962"/>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Precision Medicine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7311" y="1023681"/>
            <a:ext cx="6313200" cy="3257611"/>
          </a:xfrm>
        </p:spPr>
      </p:pic>
      <p:sp>
        <p:nvSpPr>
          <p:cNvPr id="5" name="Rectangle 4"/>
          <p:cNvSpPr/>
          <p:nvPr/>
        </p:nvSpPr>
        <p:spPr>
          <a:xfrm>
            <a:off x="594747" y="4281292"/>
            <a:ext cx="8452194" cy="2554545"/>
          </a:xfrm>
          <a:prstGeom prst="rect">
            <a:avLst/>
          </a:prstGeom>
        </p:spPr>
        <p:txBody>
          <a:bodyPr wrap="square">
            <a:spAutoFit/>
          </a:bodyPr>
          <a:lstStyle/>
          <a:p>
            <a:r>
              <a:rPr lang="en-US" i="1" dirty="0">
                <a:solidFill>
                  <a:srgbClr val="FFFFFF"/>
                </a:solidFill>
                <a:latin typeface="Hoefler Text A"/>
              </a:rPr>
              <a:t>“</a:t>
            </a:r>
            <a:r>
              <a:rPr lang="en-US" i="1" dirty="0">
                <a:latin typeface="Hoefler Text A"/>
              </a:rPr>
              <a:t>Doctors have always recognized that every patient is unique, and doctors have always tried to tailor their treatments as best they can to individuals. You can match a blood transfusion to a blood type — that was an important discovery. What if matching a cancer cure to our genetic code was just as easy, just as standard? What if figuring out the right dose of medicine was as simple as taking our temperature?”</a:t>
            </a:r>
            <a:br>
              <a:rPr lang="en-US" i="1" dirty="0">
                <a:latin typeface="Hoefler Text A"/>
              </a:rPr>
            </a:br>
            <a:r>
              <a:rPr lang="en-US" i="1" dirty="0">
                <a:latin typeface="Hoefler Text A"/>
              </a:rPr>
              <a:t>                                          </a:t>
            </a:r>
            <a:br>
              <a:rPr lang="en-US" i="1" dirty="0">
                <a:latin typeface="Hoefler Text A"/>
              </a:rPr>
            </a:br>
            <a:r>
              <a:rPr lang="en-US" i="1" dirty="0">
                <a:latin typeface="Hoefler Text A"/>
              </a:rPr>
              <a:t>                                                  President Obama, January 30, 2015</a:t>
            </a:r>
            <a:endParaRPr lang="en-US" dirty="0"/>
          </a:p>
        </p:txBody>
      </p:sp>
    </p:spTree>
    <p:extLst>
      <p:ext uri="{BB962C8B-B14F-4D97-AF65-F5344CB8AC3E}">
        <p14:creationId xmlns:p14="http://schemas.microsoft.com/office/powerpoint/2010/main" val="3910318255"/>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Golden Helix – Who We Are</a:t>
            </a:r>
          </a:p>
        </p:txBody>
      </p:sp>
      <p:sp>
        <p:nvSpPr>
          <p:cNvPr id="3" name="Content Placeholder 2"/>
          <p:cNvSpPr>
            <a:spLocks noGrp="1"/>
          </p:cNvSpPr>
          <p:nvPr>
            <p:ph idx="1"/>
          </p:nvPr>
        </p:nvSpPr>
        <p:spPr>
          <a:xfrm>
            <a:off x="314325" y="1022631"/>
            <a:ext cx="4928917" cy="2131932"/>
          </a:xfrm>
        </p:spPr>
        <p:txBody>
          <a:bodyPr anchor="ctr"/>
          <a:lstStyle/>
          <a:p>
            <a:pPr marL="0" indent="0">
              <a:buNone/>
            </a:pPr>
            <a:r>
              <a:rPr lang="en-US" dirty="0"/>
              <a:t>Golden Helix is a global bioinformatics company founded in 1998.</a:t>
            </a:r>
          </a:p>
        </p:txBody>
      </p:sp>
      <p:pic>
        <p:nvPicPr>
          <p:cNvPr id="14" name="Picture 13"/>
          <p:cNvPicPr>
            <a:picLocks noChangeAspect="1"/>
          </p:cNvPicPr>
          <p:nvPr/>
        </p:nvPicPr>
        <p:blipFill>
          <a:blip r:embed="rId3"/>
          <a:stretch>
            <a:fillRect/>
          </a:stretch>
        </p:blipFill>
        <p:spPr>
          <a:xfrm>
            <a:off x="5243242" y="1562840"/>
            <a:ext cx="2628783" cy="1051513"/>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06420" y="3194100"/>
            <a:ext cx="2226365" cy="1011985"/>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60678" y="3220555"/>
            <a:ext cx="2066433" cy="985530"/>
          </a:xfrm>
          <a:prstGeom prst="rect">
            <a:avLst/>
          </a:prstGeom>
        </p:spPr>
      </p:pic>
      <p:sp>
        <p:nvSpPr>
          <p:cNvPr id="5" name="TextBox 4"/>
          <p:cNvSpPr txBox="1"/>
          <p:nvPr/>
        </p:nvSpPr>
        <p:spPr>
          <a:xfrm>
            <a:off x="409669" y="4506174"/>
            <a:ext cx="4168453" cy="1569660"/>
          </a:xfrm>
          <a:prstGeom prst="rect">
            <a:avLst/>
          </a:prstGeom>
          <a:noFill/>
        </p:spPr>
        <p:txBody>
          <a:bodyPr wrap="square" rtlCol="0">
            <a:spAutoFit/>
          </a:bodyPr>
          <a:lstStyle/>
          <a:p>
            <a:pPr algn="ctr"/>
            <a:r>
              <a:rPr lang="en-US" sz="1600" b="1" dirty="0"/>
              <a:t>Filtering and Annotation</a:t>
            </a:r>
          </a:p>
          <a:p>
            <a:pPr algn="ctr"/>
            <a:r>
              <a:rPr lang="en-US" sz="1600" b="1" dirty="0"/>
              <a:t>Clinical Reports</a:t>
            </a:r>
            <a:br>
              <a:rPr lang="en-US" sz="1600" b="1" dirty="0"/>
            </a:br>
            <a:r>
              <a:rPr lang="en-US" sz="1600" b="1" dirty="0"/>
              <a:t>Pipeline</a:t>
            </a:r>
            <a:br>
              <a:rPr lang="en-US" sz="1600" b="1" dirty="0"/>
            </a:br>
            <a:r>
              <a:rPr lang="en-US" sz="1600" b="1" dirty="0"/>
              <a:t>Data Warehousing</a:t>
            </a:r>
            <a:br>
              <a:rPr lang="en-US" sz="1600" b="1" dirty="0"/>
            </a:br>
            <a:br>
              <a:rPr lang="en-US" sz="1600" b="1" dirty="0"/>
            </a:br>
            <a:endParaRPr lang="en-US" sz="1600" b="1" dirty="0"/>
          </a:p>
        </p:txBody>
      </p:sp>
      <p:sp>
        <p:nvSpPr>
          <p:cNvPr id="20" name="TextBox 19"/>
          <p:cNvSpPr txBox="1"/>
          <p:nvPr/>
        </p:nvSpPr>
        <p:spPr>
          <a:xfrm>
            <a:off x="5170304" y="4506174"/>
            <a:ext cx="3124567" cy="1569660"/>
          </a:xfrm>
          <a:prstGeom prst="rect">
            <a:avLst/>
          </a:prstGeom>
          <a:noFill/>
        </p:spPr>
        <p:txBody>
          <a:bodyPr wrap="square" rtlCol="0">
            <a:spAutoFit/>
          </a:bodyPr>
          <a:lstStyle/>
          <a:p>
            <a:pPr algn="ctr"/>
            <a:r>
              <a:rPr lang="en-US" sz="1600" b="1" dirty="0"/>
              <a:t>GWAS</a:t>
            </a:r>
            <a:br>
              <a:rPr lang="en-US" sz="1600" b="1" dirty="0"/>
            </a:br>
            <a:r>
              <a:rPr lang="en-US" sz="1600" b="1" dirty="0"/>
              <a:t>Genomic Prediction</a:t>
            </a:r>
          </a:p>
          <a:p>
            <a:pPr algn="ctr"/>
            <a:r>
              <a:rPr lang="en-US" sz="1600" b="1" dirty="0"/>
              <a:t>Large-N-Population Studies</a:t>
            </a:r>
          </a:p>
          <a:p>
            <a:pPr algn="ctr"/>
            <a:r>
              <a:rPr lang="en-US" sz="1600" b="1" dirty="0"/>
              <a:t>RNA-</a:t>
            </a:r>
            <a:r>
              <a:rPr lang="en-US" sz="1600" b="1" dirty="0" err="1"/>
              <a:t>Seq</a:t>
            </a:r>
            <a:br>
              <a:rPr lang="en-US" sz="1600" b="1" dirty="0"/>
            </a:br>
            <a:r>
              <a:rPr lang="en-US" sz="1600" b="1" dirty="0"/>
              <a:t>CNV-Analysis</a:t>
            </a:r>
            <a:br>
              <a:rPr lang="en-US" sz="1600" b="1" dirty="0"/>
            </a:br>
            <a:endParaRPr lang="en-US" sz="1600" b="1" dirty="0"/>
          </a:p>
        </p:txBody>
      </p:sp>
    </p:spTree>
    <p:extLst>
      <p:ext uri="{BB962C8B-B14F-4D97-AF65-F5344CB8AC3E}">
        <p14:creationId xmlns:p14="http://schemas.microsoft.com/office/powerpoint/2010/main" val="80541672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 350 customers globally </a:t>
            </a:r>
          </a:p>
        </p:txBody>
      </p:sp>
      <p:pic>
        <p:nvPicPr>
          <p:cNvPr id="4" name="Picture 3"/>
          <p:cNvPicPr>
            <a:picLocks noChangeAspect="1"/>
          </p:cNvPicPr>
          <p:nvPr/>
        </p:nvPicPr>
        <p:blipFill>
          <a:blip r:embed="rId2"/>
          <a:stretch>
            <a:fillRect/>
          </a:stretch>
        </p:blipFill>
        <p:spPr>
          <a:xfrm>
            <a:off x="1001680" y="1146962"/>
            <a:ext cx="1277070" cy="705429"/>
          </a:xfrm>
          <a:prstGeom prst="rect">
            <a:avLst/>
          </a:prstGeom>
        </p:spPr>
      </p:pic>
      <p:pic>
        <p:nvPicPr>
          <p:cNvPr id="5" name="Picture 4"/>
          <p:cNvPicPr>
            <a:picLocks noChangeAspect="1"/>
          </p:cNvPicPr>
          <p:nvPr/>
        </p:nvPicPr>
        <p:blipFill>
          <a:blip r:embed="rId3"/>
          <a:stretch>
            <a:fillRect/>
          </a:stretch>
        </p:blipFill>
        <p:spPr>
          <a:xfrm>
            <a:off x="3323282" y="1170755"/>
            <a:ext cx="2059914" cy="705429"/>
          </a:xfrm>
          <a:prstGeom prst="rect">
            <a:avLst/>
          </a:prstGeom>
        </p:spPr>
      </p:pic>
      <p:pic>
        <p:nvPicPr>
          <p:cNvPr id="6" name="Picture 2" descr="http://www.nist.gov/itl/images/SUSig_Seal_Lef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182333"/>
            <a:ext cx="2713514" cy="6369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6872" y="1032255"/>
            <a:ext cx="2085975" cy="1047750"/>
          </a:xfrm>
          <a:prstGeom prst="rect">
            <a:avLst/>
          </a:prstGeom>
        </p:spPr>
      </p:pic>
      <p:pic>
        <p:nvPicPr>
          <p:cNvPr id="8" name="Picture 7"/>
          <p:cNvPicPr>
            <a:picLocks noChangeAspect="1"/>
          </p:cNvPicPr>
          <p:nvPr/>
        </p:nvPicPr>
        <p:blipFill>
          <a:blip r:embed="rId6"/>
          <a:stretch>
            <a:fillRect/>
          </a:stretch>
        </p:blipFill>
        <p:spPr>
          <a:xfrm>
            <a:off x="3538498" y="2215868"/>
            <a:ext cx="1167433" cy="606167"/>
          </a:xfrm>
          <a:prstGeom prst="rect">
            <a:avLst/>
          </a:prstGeom>
        </p:spPr>
      </p:pic>
      <p:pic>
        <p:nvPicPr>
          <p:cNvPr id="9" name="Picture 6" descr="https://upload.wikimedia.org/wikipedia/commons/thumb/6/6e/Yale_University_logo.svg/2000px-Yale_University_logo.sv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9560" y="2162927"/>
            <a:ext cx="1487964" cy="6428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8"/>
          <a:stretch>
            <a:fillRect/>
          </a:stretch>
        </p:blipFill>
        <p:spPr>
          <a:xfrm>
            <a:off x="367519" y="3377414"/>
            <a:ext cx="2309040" cy="607642"/>
          </a:xfrm>
          <a:prstGeom prst="rect">
            <a:avLst/>
          </a:prstGeom>
        </p:spPr>
      </p:pic>
      <p:pic>
        <p:nvPicPr>
          <p:cNvPr id="12" name="Picture 11"/>
          <p:cNvPicPr>
            <a:picLocks noChangeAspect="1"/>
          </p:cNvPicPr>
          <p:nvPr/>
        </p:nvPicPr>
        <p:blipFill>
          <a:blip r:embed="rId9"/>
          <a:stretch>
            <a:fillRect/>
          </a:stretch>
        </p:blipFill>
        <p:spPr>
          <a:xfrm>
            <a:off x="6623207" y="2299267"/>
            <a:ext cx="2373127" cy="470489"/>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40995" y="3400160"/>
            <a:ext cx="2334279" cy="583089"/>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99859" y="3386121"/>
            <a:ext cx="1912586" cy="474060"/>
          </a:xfrm>
          <a:prstGeom prst="rect">
            <a:avLst/>
          </a:prstGeom>
        </p:spPr>
      </p:pic>
      <p:pic>
        <p:nvPicPr>
          <p:cNvPr id="15" name="Picture 1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06911" y="4819484"/>
            <a:ext cx="986035" cy="801654"/>
          </a:xfrm>
          <a:prstGeom prst="rect">
            <a:avLst/>
          </a:prstGeom>
        </p:spPr>
      </p:pic>
      <p:pic>
        <p:nvPicPr>
          <p:cNvPr id="16" name="Picture 1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13514" y="4884290"/>
            <a:ext cx="1140797" cy="622935"/>
          </a:xfrm>
          <a:prstGeom prst="rect">
            <a:avLst/>
          </a:prstGeom>
        </p:spPr>
      </p:pic>
      <p:pic>
        <p:nvPicPr>
          <p:cNvPr id="17" name="Picture 1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75165" y="4905600"/>
            <a:ext cx="1159414" cy="771839"/>
          </a:xfrm>
          <a:prstGeom prst="rect">
            <a:avLst/>
          </a:prstGeom>
        </p:spPr>
      </p:pic>
      <p:pic>
        <p:nvPicPr>
          <p:cNvPr id="18" name="Picture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49980" y="4870475"/>
            <a:ext cx="1966818" cy="650563"/>
          </a:xfrm>
          <a:prstGeom prst="rect">
            <a:avLst/>
          </a:prstGeom>
        </p:spPr>
      </p:pic>
      <p:pic>
        <p:nvPicPr>
          <p:cNvPr id="19" name="Picture 1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278750" y="5801272"/>
            <a:ext cx="1240345" cy="851423"/>
          </a:xfrm>
          <a:prstGeom prst="rect">
            <a:avLst/>
          </a:prstGeom>
        </p:spPr>
      </p:pic>
      <p:pic>
        <p:nvPicPr>
          <p:cNvPr id="20" name="Picture 19"/>
          <p:cNvPicPr>
            <a:picLocks noChangeAspect="1"/>
          </p:cNvPicPr>
          <p:nvPr/>
        </p:nvPicPr>
        <p:blipFill>
          <a:blip r:embed="rId17"/>
          <a:stretch>
            <a:fillRect/>
          </a:stretch>
        </p:blipFill>
        <p:spPr>
          <a:xfrm>
            <a:off x="2149059" y="4010959"/>
            <a:ext cx="2028422" cy="528110"/>
          </a:xfrm>
          <a:prstGeom prst="rect">
            <a:avLst/>
          </a:prstGeom>
        </p:spPr>
      </p:pic>
      <p:pic>
        <p:nvPicPr>
          <p:cNvPr id="21" name="Picture 20"/>
          <p:cNvPicPr>
            <a:picLocks noChangeAspect="1"/>
          </p:cNvPicPr>
          <p:nvPr/>
        </p:nvPicPr>
        <p:blipFill rotWithShape="1">
          <a:blip r:embed="rId18"/>
          <a:srcRect t="26741" b="29408"/>
          <a:stretch/>
        </p:blipFill>
        <p:spPr>
          <a:xfrm>
            <a:off x="4712708" y="3939920"/>
            <a:ext cx="2883621" cy="711293"/>
          </a:xfrm>
          <a:prstGeom prst="rect">
            <a:avLst/>
          </a:prstGeom>
        </p:spPr>
      </p:pic>
      <p:pic>
        <p:nvPicPr>
          <p:cNvPr id="22" name="Picture 21"/>
          <p:cNvPicPr>
            <a:picLocks noChangeAspect="1"/>
          </p:cNvPicPr>
          <p:nvPr/>
        </p:nvPicPr>
        <p:blipFill>
          <a:blip r:embed="rId19"/>
          <a:stretch>
            <a:fillRect/>
          </a:stretch>
        </p:blipFill>
        <p:spPr>
          <a:xfrm>
            <a:off x="4112478" y="5842008"/>
            <a:ext cx="1713548" cy="752617"/>
          </a:xfrm>
          <a:prstGeom prst="rect">
            <a:avLst/>
          </a:prstGeom>
        </p:spPr>
      </p:pic>
      <p:pic>
        <p:nvPicPr>
          <p:cNvPr id="23" name="Picture 8" descr="http://www.fda.gov/ucm/groups/fdagov-public/documents/image/ucm349567.pn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975274" y="5837807"/>
            <a:ext cx="1621055" cy="7568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p:cNvPicPr>
            <a:picLocks noChangeAspect="1"/>
          </p:cNvPicPr>
          <p:nvPr/>
        </p:nvPicPr>
        <p:blipFill>
          <a:blip r:embed="rId21"/>
          <a:stretch>
            <a:fillRect/>
          </a:stretch>
        </p:blipFill>
        <p:spPr>
          <a:xfrm>
            <a:off x="2671896" y="2157080"/>
            <a:ext cx="762071" cy="1039910"/>
          </a:xfrm>
          <a:prstGeom prst="rect">
            <a:avLst/>
          </a:prstGeom>
        </p:spPr>
      </p:pic>
    </p:spTree>
    <p:extLst>
      <p:ext uri="{BB962C8B-B14F-4D97-AF65-F5344CB8AC3E}">
        <p14:creationId xmlns:p14="http://schemas.microsoft.com/office/powerpoint/2010/main" val="72041085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24" y="120403"/>
            <a:ext cx="7549516" cy="702557"/>
          </a:xfrm>
        </p:spPr>
        <p:txBody>
          <a:bodyPr/>
          <a:lstStyle/>
          <a:p>
            <a:r>
              <a:rPr lang="en-US" dirty="0"/>
              <a:t>Cited in over 1000 peer-reviewed publications</a:t>
            </a:r>
          </a:p>
        </p:txBody>
      </p:sp>
      <p:pic>
        <p:nvPicPr>
          <p:cNvPr id="5" name="Picture 4"/>
          <p:cNvPicPr>
            <a:picLocks noChangeAspect="1"/>
          </p:cNvPicPr>
          <p:nvPr/>
        </p:nvPicPr>
        <p:blipFill>
          <a:blip r:embed="rId2"/>
          <a:stretch>
            <a:fillRect/>
          </a:stretch>
        </p:blipFill>
        <p:spPr>
          <a:xfrm>
            <a:off x="3801521" y="1476413"/>
            <a:ext cx="1584211" cy="2077256"/>
          </a:xfrm>
          <a:prstGeom prst="rect">
            <a:avLst/>
          </a:prstGeom>
        </p:spPr>
      </p:pic>
      <p:pic>
        <p:nvPicPr>
          <p:cNvPr id="6" name="Picture 5"/>
          <p:cNvPicPr>
            <a:picLocks noChangeAspect="1"/>
          </p:cNvPicPr>
          <p:nvPr/>
        </p:nvPicPr>
        <p:blipFill>
          <a:blip r:embed="rId3"/>
          <a:stretch>
            <a:fillRect/>
          </a:stretch>
        </p:blipFill>
        <p:spPr>
          <a:xfrm>
            <a:off x="5793589" y="1476413"/>
            <a:ext cx="1579523" cy="2089277"/>
          </a:xfrm>
          <a:prstGeom prst="rect">
            <a:avLst/>
          </a:prstGeom>
        </p:spPr>
      </p:pic>
      <p:pic>
        <p:nvPicPr>
          <p:cNvPr id="7" name="Picture 6"/>
          <p:cNvPicPr>
            <a:picLocks noChangeAspect="1"/>
          </p:cNvPicPr>
          <p:nvPr/>
        </p:nvPicPr>
        <p:blipFill>
          <a:blip r:embed="rId4"/>
          <a:stretch>
            <a:fillRect/>
          </a:stretch>
        </p:blipFill>
        <p:spPr>
          <a:xfrm>
            <a:off x="1975901" y="1476413"/>
            <a:ext cx="1547555" cy="2077256"/>
          </a:xfrm>
          <a:prstGeom prst="rect">
            <a:avLst/>
          </a:prstGeom>
        </p:spPr>
      </p:pic>
      <p:pic>
        <p:nvPicPr>
          <p:cNvPr id="8" name="Picture 7"/>
          <p:cNvPicPr>
            <a:picLocks noChangeAspect="1"/>
          </p:cNvPicPr>
          <p:nvPr/>
        </p:nvPicPr>
        <p:blipFill>
          <a:blip r:embed="rId5"/>
          <a:stretch>
            <a:fillRect/>
          </a:stretch>
        </p:blipFill>
        <p:spPr>
          <a:xfrm>
            <a:off x="5012592" y="3818572"/>
            <a:ext cx="759240" cy="997542"/>
          </a:xfrm>
          <a:prstGeom prst="rect">
            <a:avLst/>
          </a:prstGeom>
        </p:spPr>
      </p:pic>
      <p:pic>
        <p:nvPicPr>
          <p:cNvPr id="9" name="Picture 8"/>
          <p:cNvPicPr>
            <a:picLocks noChangeAspect="1"/>
          </p:cNvPicPr>
          <p:nvPr/>
        </p:nvPicPr>
        <p:blipFill>
          <a:blip r:embed="rId6"/>
          <a:stretch>
            <a:fillRect/>
          </a:stretch>
        </p:blipFill>
        <p:spPr>
          <a:xfrm>
            <a:off x="6573453" y="3812429"/>
            <a:ext cx="775048" cy="1003686"/>
          </a:xfrm>
          <a:prstGeom prst="rect">
            <a:avLst/>
          </a:prstGeom>
        </p:spPr>
      </p:pic>
      <p:pic>
        <p:nvPicPr>
          <p:cNvPr id="10" name="Picture 9"/>
          <p:cNvPicPr>
            <a:picLocks noChangeAspect="1"/>
          </p:cNvPicPr>
          <p:nvPr/>
        </p:nvPicPr>
        <p:blipFill>
          <a:blip r:embed="rId7"/>
          <a:stretch>
            <a:fillRect/>
          </a:stretch>
        </p:blipFill>
        <p:spPr>
          <a:xfrm>
            <a:off x="5021476" y="4952006"/>
            <a:ext cx="750356" cy="1005379"/>
          </a:xfrm>
          <a:prstGeom prst="rect">
            <a:avLst/>
          </a:prstGeom>
        </p:spPr>
      </p:pic>
      <p:pic>
        <p:nvPicPr>
          <p:cNvPr id="11" name="Picture 10"/>
          <p:cNvPicPr>
            <a:picLocks noChangeAspect="1"/>
          </p:cNvPicPr>
          <p:nvPr/>
        </p:nvPicPr>
        <p:blipFill>
          <a:blip r:embed="rId8"/>
          <a:stretch>
            <a:fillRect/>
          </a:stretch>
        </p:blipFill>
        <p:spPr>
          <a:xfrm>
            <a:off x="6599543" y="4928685"/>
            <a:ext cx="771525" cy="1028700"/>
          </a:xfrm>
          <a:prstGeom prst="rect">
            <a:avLst/>
          </a:prstGeom>
        </p:spPr>
      </p:pic>
      <p:pic>
        <p:nvPicPr>
          <p:cNvPr id="12" name="Picture 11"/>
          <p:cNvPicPr>
            <a:picLocks noChangeAspect="1"/>
          </p:cNvPicPr>
          <p:nvPr/>
        </p:nvPicPr>
        <p:blipFill>
          <a:blip r:embed="rId9"/>
          <a:stretch>
            <a:fillRect/>
          </a:stretch>
        </p:blipFill>
        <p:spPr>
          <a:xfrm>
            <a:off x="3457739" y="3853852"/>
            <a:ext cx="721696" cy="962261"/>
          </a:xfrm>
          <a:prstGeom prst="rect">
            <a:avLst/>
          </a:prstGeom>
        </p:spPr>
      </p:pic>
      <p:pic>
        <p:nvPicPr>
          <p:cNvPr id="13" name="Picture 12"/>
          <p:cNvPicPr>
            <a:picLocks noChangeAspect="1"/>
          </p:cNvPicPr>
          <p:nvPr/>
        </p:nvPicPr>
        <p:blipFill>
          <a:blip r:embed="rId10"/>
          <a:stretch>
            <a:fillRect/>
          </a:stretch>
        </p:blipFill>
        <p:spPr>
          <a:xfrm>
            <a:off x="3440452" y="4941805"/>
            <a:ext cx="745211" cy="993614"/>
          </a:xfrm>
          <a:prstGeom prst="rect">
            <a:avLst/>
          </a:prstGeom>
        </p:spPr>
      </p:pic>
      <p:pic>
        <p:nvPicPr>
          <p:cNvPr id="14" name="Picture 13"/>
          <p:cNvPicPr>
            <a:picLocks noChangeAspect="1"/>
          </p:cNvPicPr>
          <p:nvPr/>
        </p:nvPicPr>
        <p:blipFill>
          <a:blip r:embed="rId11"/>
          <a:stretch>
            <a:fillRect/>
          </a:stretch>
        </p:blipFill>
        <p:spPr>
          <a:xfrm>
            <a:off x="2003155" y="3853852"/>
            <a:ext cx="652963" cy="962261"/>
          </a:xfrm>
          <a:prstGeom prst="rect">
            <a:avLst/>
          </a:prstGeom>
        </p:spPr>
      </p:pic>
      <p:pic>
        <p:nvPicPr>
          <p:cNvPr id="15" name="Picture 14"/>
          <p:cNvPicPr>
            <a:picLocks noChangeAspect="1"/>
          </p:cNvPicPr>
          <p:nvPr/>
        </p:nvPicPr>
        <p:blipFill rotWithShape="1">
          <a:blip r:embed="rId12"/>
          <a:srcRect l="2498" r="5465"/>
          <a:stretch/>
        </p:blipFill>
        <p:spPr>
          <a:xfrm>
            <a:off x="1976441" y="4928645"/>
            <a:ext cx="711200" cy="1002463"/>
          </a:xfrm>
          <a:prstGeom prst="rect">
            <a:avLst/>
          </a:prstGeom>
        </p:spPr>
      </p:pic>
    </p:spTree>
    <p:extLst>
      <p:ext uri="{BB962C8B-B14F-4D97-AF65-F5344CB8AC3E}">
        <p14:creationId xmlns:p14="http://schemas.microsoft.com/office/powerpoint/2010/main" val="386781229"/>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Precision Medicine: Lung Cancer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06130" y="1084435"/>
            <a:ext cx="3880020" cy="2532791"/>
          </a:xfrm>
        </p:spPr>
      </p:pic>
      <p:sp>
        <p:nvSpPr>
          <p:cNvPr id="6" name="Rectangle 5"/>
          <p:cNvSpPr/>
          <p:nvPr/>
        </p:nvSpPr>
        <p:spPr>
          <a:xfrm>
            <a:off x="314325" y="3649026"/>
            <a:ext cx="8662088" cy="2554545"/>
          </a:xfrm>
          <a:prstGeom prst="rect">
            <a:avLst/>
          </a:prstGeom>
        </p:spPr>
        <p:txBody>
          <a:bodyPr wrap="square">
            <a:spAutoFit/>
          </a:bodyPr>
          <a:lstStyle/>
          <a:p>
            <a:pPr marL="342900" marR="0" lvl="0" indent="-342900" algn="just">
              <a:spcBef>
                <a:spcPts val="0"/>
              </a:spcBef>
              <a:spcAft>
                <a:spcPts val="0"/>
              </a:spcAft>
              <a:buFont typeface="Symbol" panose="05050102010706020507" pitchFamily="18" charset="2"/>
              <a:buChar char=""/>
            </a:pPr>
            <a:r>
              <a:rPr lang="en-US" dirty="0">
                <a:latin typeface="Myriad Pro"/>
                <a:ea typeface="Calibri" panose="020F0502020204030204" pitchFamily="34" charset="0"/>
                <a:cs typeface="Times New Roman" panose="02020603050405020304" pitchFamily="18" charset="0"/>
              </a:rPr>
              <a:t>Small cell lung cancer (SCLC): Highly aggressive with a high likelihood of metastases at diagnosis. Mostly, patients are treated with chemotherapy.</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dirty="0">
                <a:latin typeface="Myriad Pro"/>
                <a:ea typeface="Calibri" panose="020F0502020204030204" pitchFamily="34" charset="0"/>
                <a:cs typeface="Times New Roman" panose="02020603050405020304" pitchFamily="18" charset="0"/>
              </a:rPr>
              <a:t>Non-small cell lung cancer (NSCLC): About one third of the patients are diagnosed with this subtype. If caught early enough, then the likelihood of the cancer being local to the lungs is high. Therefore surgery is a valid treatment option, although the chances for NSCLS patients to develop recurrences after surgery is still to be quantified at 30%-60%.</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2549779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Precision Medicine: Lung Cancer</a:t>
            </a:r>
          </a:p>
        </p:txBody>
      </p:sp>
      <p:sp>
        <p:nvSpPr>
          <p:cNvPr id="3" name="Content Placeholder 2"/>
          <p:cNvSpPr>
            <a:spLocks noGrp="1"/>
          </p:cNvSpPr>
          <p:nvPr>
            <p:ph idx="1"/>
          </p:nvPr>
        </p:nvSpPr>
        <p:spPr>
          <a:xfrm>
            <a:off x="435494" y="4176798"/>
            <a:ext cx="8524875" cy="4391025"/>
          </a:xfrm>
        </p:spPr>
        <p:txBody>
          <a:bodyPr/>
          <a:lstStyle/>
          <a:p>
            <a:r>
              <a:rPr lang="en-US" sz="1600" dirty="0"/>
              <a:t>Now, in recent years more effective therapies have been developed to target very specific molecules or pathways that influence the cancer tumor. One example is the anaplastic lymphoma kinase (ALK). Clinical trials have shown that patients with tumors driven by these aberrant genes can be treated with very specific drugs resulting in response rates of over 60%. </a:t>
            </a:r>
          </a:p>
          <a:p>
            <a:r>
              <a:rPr lang="en-US" sz="1600" dirty="0"/>
              <a:t>Craddock et. al. (2013) provides an extensive list of genes that have mutated forms linked to lung cancers. The variations are typically simple mutations that can be tested effectively via a gene panels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666" y="1146770"/>
            <a:ext cx="3543118" cy="235971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7932" y="1146769"/>
            <a:ext cx="3563938" cy="2359717"/>
          </a:xfrm>
          <a:prstGeom prst="rect">
            <a:avLst/>
          </a:prstGeom>
        </p:spPr>
      </p:pic>
      <p:sp>
        <p:nvSpPr>
          <p:cNvPr id="8" name="TextBox 7"/>
          <p:cNvSpPr txBox="1"/>
          <p:nvPr/>
        </p:nvSpPr>
        <p:spPr>
          <a:xfrm>
            <a:off x="6074982" y="3776918"/>
            <a:ext cx="809837" cy="461665"/>
          </a:xfrm>
          <a:prstGeom prst="rect">
            <a:avLst/>
          </a:prstGeom>
          <a:noFill/>
        </p:spPr>
        <p:txBody>
          <a:bodyPr wrap="none" rtlCol="0">
            <a:spAutoFit/>
          </a:bodyPr>
          <a:lstStyle/>
          <a:p>
            <a:pPr lvl="0"/>
            <a:r>
              <a:rPr lang="en-US" sz="1200" b="1" dirty="0" err="1"/>
              <a:t>Ceritinib</a:t>
            </a:r>
            <a:endParaRPr lang="en-US" sz="1200" b="1" dirty="0"/>
          </a:p>
          <a:p>
            <a:endParaRPr lang="en-US" sz="1200" b="1" dirty="0"/>
          </a:p>
        </p:txBody>
      </p:sp>
      <p:sp>
        <p:nvSpPr>
          <p:cNvPr id="9" name="TextBox 8"/>
          <p:cNvSpPr txBox="1"/>
          <p:nvPr/>
        </p:nvSpPr>
        <p:spPr>
          <a:xfrm>
            <a:off x="2241025" y="3749350"/>
            <a:ext cx="896399" cy="276999"/>
          </a:xfrm>
          <a:prstGeom prst="rect">
            <a:avLst/>
          </a:prstGeom>
          <a:noFill/>
        </p:spPr>
        <p:txBody>
          <a:bodyPr wrap="none" rtlCol="0">
            <a:spAutoFit/>
          </a:bodyPr>
          <a:lstStyle/>
          <a:p>
            <a:r>
              <a:rPr lang="en-US" sz="1200" b="1" dirty="0" err="1"/>
              <a:t>Crizotinib</a:t>
            </a:r>
            <a:endParaRPr lang="en-US" sz="1200" b="1" dirty="0"/>
          </a:p>
        </p:txBody>
      </p:sp>
    </p:spTree>
    <p:extLst>
      <p:ext uri="{BB962C8B-B14F-4D97-AF65-F5344CB8AC3E}">
        <p14:creationId xmlns:p14="http://schemas.microsoft.com/office/powerpoint/2010/main" val="386765562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Precision Medicine: Impact of </a:t>
            </a:r>
            <a:r>
              <a:rPr lang="en-US" dirty="0" err="1"/>
              <a:t>Ceritinib</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6041" y="1239715"/>
            <a:ext cx="6609983" cy="4654917"/>
          </a:xfrm>
        </p:spPr>
      </p:pic>
    </p:spTree>
    <p:extLst>
      <p:ext uri="{BB962C8B-B14F-4D97-AF65-F5344CB8AC3E}">
        <p14:creationId xmlns:p14="http://schemas.microsoft.com/office/powerpoint/2010/main" val="247193956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Precision Medicine: Mendelian Diseases</a:t>
            </a:r>
          </a:p>
        </p:txBody>
      </p:sp>
      <p:sp>
        <p:nvSpPr>
          <p:cNvPr id="6" name="Content Placeholder 5"/>
          <p:cNvSpPr>
            <a:spLocks noGrp="1"/>
          </p:cNvSpPr>
          <p:nvPr>
            <p:ph idx="1"/>
          </p:nvPr>
        </p:nvSpPr>
        <p:spPr>
          <a:xfrm>
            <a:off x="314325" y="1223301"/>
            <a:ext cx="8524875" cy="4391025"/>
          </a:xfrm>
        </p:spPr>
        <p:txBody>
          <a:bodyPr/>
          <a:lstStyle/>
          <a:p>
            <a:r>
              <a:rPr lang="en-US" b="0" dirty="0"/>
              <a:t>BRCA1/2: A woman’s </a:t>
            </a:r>
            <a:r>
              <a:rPr lang="en-US" b="0" dirty="0">
                <a:hlinkClick r:id="rId2"/>
              </a:rPr>
              <a:t>lifetime risk</a:t>
            </a:r>
            <a:r>
              <a:rPr lang="en-US" b="0" dirty="0"/>
              <a:t> of developing breast and/or ovarian cancer is greatly increased if she inherits a harmful mutation in </a:t>
            </a:r>
            <a:r>
              <a:rPr lang="en-US" b="0" i="1" dirty="0"/>
              <a:t>BRCA1</a:t>
            </a:r>
            <a:r>
              <a:rPr lang="en-US" b="0" dirty="0"/>
              <a:t> or </a:t>
            </a:r>
            <a:r>
              <a:rPr lang="en-US" b="0" i="1" dirty="0"/>
              <a:t>BRCA2</a:t>
            </a:r>
            <a:r>
              <a:rPr lang="en-US" b="0" dirty="0"/>
              <a:t>.</a:t>
            </a:r>
          </a:p>
          <a:p>
            <a:r>
              <a:rPr lang="en-US" dirty="0"/>
              <a:t>Breast cancer</a:t>
            </a:r>
            <a:r>
              <a:rPr lang="en-US" b="0" dirty="0"/>
              <a:t>: About 12 percent of women in the general population will develop breast cancer sometime during their lives. By contrast, according to the most recent estimates, 55 to 65 percent of women who inherit a harmful </a:t>
            </a:r>
            <a:r>
              <a:rPr lang="en-US" b="0" i="1" dirty="0"/>
              <a:t>BRCA1</a:t>
            </a:r>
            <a:r>
              <a:rPr lang="en-US" b="0" dirty="0"/>
              <a:t> mutation and around 45 percent of women who inherit a harmful </a:t>
            </a:r>
            <a:r>
              <a:rPr lang="en-US" b="0" i="1" dirty="0"/>
              <a:t>BRCA2</a:t>
            </a:r>
            <a:r>
              <a:rPr lang="en-US" b="0" dirty="0"/>
              <a:t> mutation will develop breast cancer by age 70 years.</a:t>
            </a:r>
          </a:p>
          <a:p>
            <a:r>
              <a:rPr lang="en-US" dirty="0"/>
              <a:t>Ovarian cancer:</a:t>
            </a:r>
            <a:r>
              <a:rPr lang="en-US" b="0" dirty="0"/>
              <a:t> About 1.3 percent of women in the general population will develop ovarian cancer sometime during their lives. By contrast, according to the most recent estimates, 39 percent of women who inherit a harmful </a:t>
            </a:r>
            <a:r>
              <a:rPr lang="en-US" b="0" i="1" dirty="0"/>
              <a:t>BRCA1</a:t>
            </a:r>
            <a:r>
              <a:rPr lang="en-US" b="0" dirty="0"/>
              <a:t> mutation and 11 to 17 percent of women who inherit a harmful </a:t>
            </a:r>
            <a:r>
              <a:rPr lang="en-US" b="0" i="1" dirty="0"/>
              <a:t>BRCA2</a:t>
            </a:r>
            <a:r>
              <a:rPr lang="en-US" b="0" dirty="0"/>
              <a:t>mutation will develop ovarian cancer by age 70 years.</a:t>
            </a:r>
          </a:p>
          <a:p>
            <a:endParaRPr lang="en-US" dirty="0"/>
          </a:p>
        </p:txBody>
      </p:sp>
    </p:spTree>
    <p:extLst>
      <p:ext uri="{BB962C8B-B14F-4D97-AF65-F5344CB8AC3E}">
        <p14:creationId xmlns:p14="http://schemas.microsoft.com/office/powerpoint/2010/main" val="3235062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Precision Medicine: Cystic Fibrosis</a:t>
            </a:r>
          </a:p>
        </p:txBody>
      </p:sp>
      <p:sp>
        <p:nvSpPr>
          <p:cNvPr id="3" name="Content Placeholder 2"/>
          <p:cNvSpPr>
            <a:spLocks noGrp="1"/>
          </p:cNvSpPr>
          <p:nvPr>
            <p:ph idx="1"/>
          </p:nvPr>
        </p:nvSpPr>
        <p:spPr>
          <a:xfrm>
            <a:off x="314325" y="1242860"/>
            <a:ext cx="8524875" cy="4391025"/>
          </a:xfrm>
        </p:spPr>
        <p:txBody>
          <a:bodyPr/>
          <a:lstStyle/>
          <a:p>
            <a:r>
              <a:rPr lang="en-US" b="0" dirty="0"/>
              <a:t>Cystic Fibrosis (CF) is a progressive, genetic disease that causes persistent lung infections and limits the ability to breathe over time. According to the Cystic Fibrosis Foundation, in the United States alone about 12 million people are carriers, and every year 2,500 babies are born with the disease which occurs when the child inherits two defective genes. CF causes a thick, buildup of mucus in the lungs, clogging the airways and trapping bacteria. This leads to infections, extensive lung damage and eventually, respiratory failure. In the pancreas, the mucus prevents the release of digestive enzymes that allow the body to break down food and absorb vital nutrients.</a:t>
            </a:r>
          </a:p>
          <a:p>
            <a:r>
              <a:rPr lang="en-US" b="0" dirty="0"/>
              <a:t>More than 2,000 different genetic mutations have been reported. However, only 200 of them have been categorized. </a:t>
            </a:r>
          </a:p>
          <a:p>
            <a:r>
              <a:rPr lang="en-US" b="0" dirty="0"/>
              <a:t>It is vital to determine and identify these mutations. Nine different mutations, or about 4 percent of the population with CF, can be treated with a drug called </a:t>
            </a:r>
            <a:r>
              <a:rPr lang="en-US" dirty="0" err="1"/>
              <a:t>Kalydeco</a:t>
            </a:r>
            <a:r>
              <a:rPr lang="en-US" b="0" dirty="0"/>
              <a:t>.  While another drug, </a:t>
            </a:r>
            <a:r>
              <a:rPr lang="en-US" dirty="0" err="1"/>
              <a:t>Orkambi</a:t>
            </a:r>
            <a:r>
              <a:rPr lang="en-US" b="0" dirty="0"/>
              <a:t>, effectively treats about 70 percent of CF patients.</a:t>
            </a:r>
            <a:endParaRPr lang="en-US" dirty="0"/>
          </a:p>
        </p:txBody>
      </p:sp>
    </p:spTree>
    <p:extLst>
      <p:ext uri="{BB962C8B-B14F-4D97-AF65-F5344CB8AC3E}">
        <p14:creationId xmlns:p14="http://schemas.microsoft.com/office/powerpoint/2010/main" val="426275917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Precision Medicine: Mendelian diseases	</a:t>
            </a:r>
          </a:p>
        </p:txBody>
      </p:sp>
      <p:sp>
        <p:nvSpPr>
          <p:cNvPr id="3" name="Content Placeholder 2"/>
          <p:cNvSpPr>
            <a:spLocks noGrp="1"/>
          </p:cNvSpPr>
          <p:nvPr>
            <p:ph idx="1"/>
          </p:nvPr>
        </p:nvSpPr>
        <p:spPr/>
        <p:txBody>
          <a:bodyPr/>
          <a:lstStyle/>
          <a:p>
            <a:r>
              <a:rPr lang="en-US" sz="2400" dirty="0"/>
              <a:t>Approximately 7300 Mendelian diseases have been described as of July 2014.</a:t>
            </a:r>
          </a:p>
          <a:p>
            <a:r>
              <a:rPr lang="en-US" sz="2400" dirty="0"/>
              <a:t>For 3963 a mutated gene likely to be responsible for the disease is known.</a:t>
            </a:r>
          </a:p>
          <a:p>
            <a:r>
              <a:rPr lang="en-US" sz="2400" dirty="0"/>
              <a:t>This number is expected to go up as the genomic analysis becomes better integrated in clinical practice. </a:t>
            </a:r>
          </a:p>
          <a:p>
            <a:r>
              <a:rPr lang="en-US" sz="2400" dirty="0"/>
              <a:t>It is probable that many more Mendelian diseases have yet to be described. </a:t>
            </a:r>
          </a:p>
        </p:txBody>
      </p:sp>
    </p:spTree>
    <p:extLst>
      <p:ext uri="{BB962C8B-B14F-4D97-AF65-F5344CB8AC3E}">
        <p14:creationId xmlns:p14="http://schemas.microsoft.com/office/powerpoint/2010/main" val="125142650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Precision Medicine: Drug metabolism</a:t>
            </a:r>
          </a:p>
        </p:txBody>
      </p:sp>
      <p:sp>
        <p:nvSpPr>
          <p:cNvPr id="3" name="Content Placeholder 2"/>
          <p:cNvSpPr>
            <a:spLocks noGrp="1"/>
          </p:cNvSpPr>
          <p:nvPr>
            <p:ph idx="1"/>
          </p:nvPr>
        </p:nvSpPr>
        <p:spPr/>
        <p:txBody>
          <a:bodyPr/>
          <a:lstStyle/>
          <a:p>
            <a:r>
              <a:rPr lang="en-US" sz="2000" dirty="0"/>
              <a:t>Warfarin:</a:t>
            </a:r>
            <a:r>
              <a:rPr lang="en-US" sz="2000" b="0" dirty="0"/>
              <a:t> anticlotting agent that is administered to patients with heightened risk of forming clots. The metabolism of warfarin is affected by two genes, VKORC1 and CYP2C9. For CYP2C9 there are variant forms that lead to a slower metabolism of the drug. Patients with this variant need to receive a lower dosage to prevent excessive blood thinning.</a:t>
            </a:r>
          </a:p>
          <a:p>
            <a:r>
              <a:rPr lang="en-US" sz="2000" dirty="0"/>
              <a:t>Tamoxifen:</a:t>
            </a:r>
            <a:r>
              <a:rPr lang="en-US" sz="2000" b="0" dirty="0"/>
              <a:t> used for the treatment of endocrine responsive breast cancer. Tamoxifen is given to patients </a:t>
            </a:r>
            <a:r>
              <a:rPr lang="en-US" sz="2000" b="0" dirty="0" err="1"/>
              <a:t>postsurgery</a:t>
            </a:r>
            <a:r>
              <a:rPr lang="en-US" sz="2000" b="0" dirty="0"/>
              <a:t> and dramatically reduced the rate of cancer recurrence. This drug is metabolized by cytochrome P450 2D6, the product of the CYP2D6 gene. FDA approved genetic tests exists for finding variants of the CYP2D6 gene that help to guide the dosage for this drug.   </a:t>
            </a:r>
          </a:p>
        </p:txBody>
      </p:sp>
    </p:spTree>
    <p:extLst>
      <p:ext uri="{BB962C8B-B14F-4D97-AF65-F5344CB8AC3E}">
        <p14:creationId xmlns:p14="http://schemas.microsoft.com/office/powerpoint/2010/main" val="3789131187"/>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NGS Testing in every Hospital</a:t>
            </a:r>
          </a:p>
        </p:txBody>
      </p:sp>
      <p:sp>
        <p:nvSpPr>
          <p:cNvPr id="3" name="Content Placeholder 2"/>
          <p:cNvSpPr>
            <a:spLocks noGrp="1"/>
          </p:cNvSpPr>
          <p:nvPr>
            <p:ph idx="1"/>
          </p:nvPr>
        </p:nvSpPr>
        <p:spPr>
          <a:xfrm>
            <a:off x="314325" y="4744121"/>
            <a:ext cx="8270277" cy="1624406"/>
          </a:xfrm>
        </p:spPr>
        <p:txBody>
          <a:bodyPr/>
          <a:lstStyle/>
          <a:p>
            <a:pPr marL="0" indent="0" algn="just">
              <a:buNone/>
            </a:pPr>
            <a:r>
              <a:rPr lang="en-US" b="0" dirty="0"/>
              <a:t>As the cost per genome declines, the use of NGS-based testing will become the standard across hospitals globally. According to Grand View Research, the global bioinformatics market was valued at </a:t>
            </a:r>
            <a:r>
              <a:rPr lang="en-US" dirty="0"/>
              <a:t>US $3.51 billion in 2013</a:t>
            </a:r>
            <a:r>
              <a:rPr lang="en-US" b="0" dirty="0"/>
              <a:t>. It is estimated to grow to about </a:t>
            </a:r>
            <a:r>
              <a:rPr lang="en-US" dirty="0"/>
              <a:t>13.47 billion by 2020</a:t>
            </a:r>
            <a:r>
              <a:rPr lang="en-US" b="0" dirty="0"/>
              <a:t>.  </a:t>
            </a:r>
          </a:p>
        </p:txBody>
      </p:sp>
      <p:graphicFrame>
        <p:nvGraphicFramePr>
          <p:cNvPr id="7" name="Chart 6"/>
          <p:cNvGraphicFramePr>
            <a:graphicFrameLocks/>
          </p:cNvGraphicFramePr>
          <p:nvPr>
            <p:extLst/>
          </p:nvPr>
        </p:nvGraphicFramePr>
        <p:xfrm>
          <a:off x="1486908" y="1094729"/>
          <a:ext cx="6418263" cy="35848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2717479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NGS Testing Adoption Curve</a:t>
            </a:r>
          </a:p>
        </p:txBody>
      </p:sp>
      <p:graphicFrame>
        <p:nvGraphicFramePr>
          <p:cNvPr id="14" name="Table 13"/>
          <p:cNvGraphicFramePr>
            <a:graphicFrameLocks noGrp="1"/>
          </p:cNvGraphicFramePr>
          <p:nvPr>
            <p:extLst/>
          </p:nvPr>
        </p:nvGraphicFramePr>
        <p:xfrm>
          <a:off x="1954506" y="5470237"/>
          <a:ext cx="5445237" cy="832567"/>
        </p:xfrm>
        <a:graphic>
          <a:graphicData uri="http://schemas.openxmlformats.org/drawingml/2006/table">
            <a:tbl>
              <a:tblPr firstRow="1" bandRow="1">
                <a:tableStyleId>{5C22544A-7EE6-4342-B048-85BDC9FD1C3A}</a:tableStyleId>
              </a:tblPr>
              <a:tblGrid>
                <a:gridCol w="1815079">
                  <a:extLst>
                    <a:ext uri="{9D8B030D-6E8A-4147-A177-3AD203B41FA5}">
                      <a16:colId xmlns:a16="http://schemas.microsoft.com/office/drawing/2014/main" val="20000"/>
                    </a:ext>
                  </a:extLst>
                </a:gridCol>
                <a:gridCol w="1815079">
                  <a:extLst>
                    <a:ext uri="{9D8B030D-6E8A-4147-A177-3AD203B41FA5}">
                      <a16:colId xmlns:a16="http://schemas.microsoft.com/office/drawing/2014/main" val="20001"/>
                    </a:ext>
                  </a:extLst>
                </a:gridCol>
                <a:gridCol w="1815079">
                  <a:extLst>
                    <a:ext uri="{9D8B030D-6E8A-4147-A177-3AD203B41FA5}">
                      <a16:colId xmlns:a16="http://schemas.microsoft.com/office/drawing/2014/main" val="20002"/>
                    </a:ext>
                  </a:extLst>
                </a:gridCol>
              </a:tblGrid>
              <a:tr h="485268">
                <a:tc>
                  <a:txBody>
                    <a:bodyPr/>
                    <a:lstStyle/>
                    <a:p>
                      <a:r>
                        <a:rPr lang="en-US" sz="1100" b="0" dirty="0">
                          <a:solidFill>
                            <a:schemeClr val="tx1"/>
                          </a:solidFill>
                        </a:rPr>
                        <a:t>Regulatory Landscape</a:t>
                      </a:r>
                    </a:p>
                  </a:txBody>
                  <a:tcPr>
                    <a:solidFill>
                      <a:srgbClr val="8FAAD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Reimbursement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a:p>
                  </a:txBody>
                  <a:tcPr>
                    <a:solidFill>
                      <a:srgbClr val="8FAADC"/>
                    </a:solidFill>
                  </a:tcPr>
                </a:tc>
                <a:tc>
                  <a:txBody>
                    <a:bodyPr/>
                    <a:lstStyle/>
                    <a:p>
                      <a:r>
                        <a:rPr lang="en-US" sz="1100" b="0" dirty="0">
                          <a:solidFill>
                            <a:schemeClr val="tx1"/>
                          </a:solidFill>
                        </a:rPr>
                        <a:t>Bioinformatics</a:t>
                      </a:r>
                    </a:p>
                  </a:txBody>
                  <a:tcPr>
                    <a:solidFill>
                      <a:srgbClr val="8FAADC"/>
                    </a:solidFill>
                  </a:tcPr>
                </a:tc>
                <a:extLst>
                  <a:ext uri="{0D108BD9-81ED-4DB2-BD59-A6C34878D82A}">
                    <a16:rowId xmlns:a16="http://schemas.microsoft.com/office/drawing/2014/main" val="10000"/>
                  </a:ext>
                </a:extLst>
              </a:tr>
              <a:tr h="347299">
                <a:tc>
                  <a:txBody>
                    <a:bodyPr/>
                    <a:lstStyle/>
                    <a:p>
                      <a:r>
                        <a:rPr lang="en-US" sz="1100" dirty="0"/>
                        <a:t>Testing Technology</a:t>
                      </a:r>
                    </a:p>
                  </a:txBody>
                  <a:tcPr>
                    <a:solidFill>
                      <a:srgbClr val="8FAADC"/>
                    </a:solidFill>
                  </a:tcPr>
                </a:tc>
                <a:tc>
                  <a:txBody>
                    <a:bodyPr/>
                    <a:lstStyle/>
                    <a:p>
                      <a:r>
                        <a:rPr lang="en-US" sz="1100" dirty="0"/>
                        <a:t>Physician</a:t>
                      </a:r>
                      <a:r>
                        <a:rPr lang="en-US" sz="1100" baseline="0" dirty="0"/>
                        <a:t> Adoption</a:t>
                      </a:r>
                      <a:endParaRPr lang="en-US" sz="1100" dirty="0"/>
                    </a:p>
                  </a:txBody>
                  <a:tcPr>
                    <a:solidFill>
                      <a:srgbClr val="8FAADC"/>
                    </a:solidFill>
                  </a:tcPr>
                </a:tc>
                <a:tc>
                  <a:txBody>
                    <a:bodyPr/>
                    <a:lstStyle/>
                    <a:p>
                      <a:r>
                        <a:rPr lang="en-US" sz="1100" dirty="0"/>
                        <a:t>Consumer </a:t>
                      </a:r>
                      <a:r>
                        <a:rPr lang="en-US" sz="1100" b="0" kern="1200" dirty="0">
                          <a:solidFill>
                            <a:schemeClr val="tx1"/>
                          </a:solidFill>
                          <a:latin typeface="+mn-lt"/>
                          <a:ea typeface="+mn-ea"/>
                          <a:cs typeface="+mn-cs"/>
                        </a:rPr>
                        <a:t>Demand</a:t>
                      </a:r>
                    </a:p>
                  </a:txBody>
                  <a:tcPr>
                    <a:solidFill>
                      <a:srgbClr val="8FAADC"/>
                    </a:solidFill>
                  </a:tcPr>
                </a:tc>
                <a:extLst>
                  <a:ext uri="{0D108BD9-81ED-4DB2-BD59-A6C34878D82A}">
                    <a16:rowId xmlns:a16="http://schemas.microsoft.com/office/drawing/2014/main" val="10001"/>
                  </a:ext>
                </a:extLst>
              </a:tr>
            </a:tbl>
          </a:graphicData>
        </a:graphic>
      </p:graphicFrame>
      <p:sp>
        <p:nvSpPr>
          <p:cNvPr id="15" name="Isosceles Triangle 14"/>
          <p:cNvSpPr/>
          <p:nvPr/>
        </p:nvSpPr>
        <p:spPr bwMode="auto">
          <a:xfrm>
            <a:off x="3255855" y="5105521"/>
            <a:ext cx="2589469" cy="302121"/>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fontAlgn="base">
              <a:spcBef>
                <a:spcPct val="0"/>
              </a:spcBef>
              <a:spcAft>
                <a:spcPct val="0"/>
              </a:spcAft>
            </a:pPr>
            <a:endParaRPr lang="en-US" sz="2000">
              <a:latin typeface="Arial" charset="0"/>
            </a:endParaRPr>
          </a:p>
        </p:txBody>
      </p:sp>
      <p:graphicFrame>
        <p:nvGraphicFramePr>
          <p:cNvPr id="16" name="Content Placeholder 5"/>
          <p:cNvGraphicFramePr>
            <a:graphicFrameLocks noGrp="1"/>
          </p:cNvGraphicFramePr>
          <p:nvPr>
            <p:ph idx="1"/>
            <p:extLst/>
          </p:nvPr>
        </p:nvGraphicFramePr>
        <p:xfrm>
          <a:off x="1290425" y="3521558"/>
          <a:ext cx="6510969" cy="1524000"/>
        </p:xfrm>
        <a:graphic>
          <a:graphicData uri="http://schemas.openxmlformats.org/drawingml/2006/table">
            <a:tbl>
              <a:tblPr firstRow="1" bandRow="1">
                <a:tableStyleId>{5C22544A-7EE6-4342-B048-85BDC9FD1C3A}</a:tableStyleId>
              </a:tblPr>
              <a:tblGrid>
                <a:gridCol w="2170323">
                  <a:extLst>
                    <a:ext uri="{9D8B030D-6E8A-4147-A177-3AD203B41FA5}">
                      <a16:colId xmlns:a16="http://schemas.microsoft.com/office/drawing/2014/main" val="20000"/>
                    </a:ext>
                  </a:extLst>
                </a:gridCol>
                <a:gridCol w="2170323">
                  <a:extLst>
                    <a:ext uri="{9D8B030D-6E8A-4147-A177-3AD203B41FA5}">
                      <a16:colId xmlns:a16="http://schemas.microsoft.com/office/drawing/2014/main" val="20001"/>
                    </a:ext>
                  </a:extLst>
                </a:gridCol>
                <a:gridCol w="2170323">
                  <a:extLst>
                    <a:ext uri="{9D8B030D-6E8A-4147-A177-3AD203B41FA5}">
                      <a16:colId xmlns:a16="http://schemas.microsoft.com/office/drawing/2014/main" val="20002"/>
                    </a:ext>
                  </a:extLst>
                </a:gridCol>
              </a:tblGrid>
              <a:tr h="333661">
                <a:tc>
                  <a:txBody>
                    <a:bodyPr/>
                    <a:lstStyle/>
                    <a:p>
                      <a:r>
                        <a:rPr lang="en-US" sz="1600" dirty="0"/>
                        <a:t>Early Adoption</a:t>
                      </a:r>
                    </a:p>
                  </a:txBody>
                  <a:tcPr/>
                </a:tc>
                <a:tc>
                  <a:txBody>
                    <a:bodyPr/>
                    <a:lstStyle/>
                    <a:p>
                      <a:r>
                        <a:rPr lang="en-US" sz="1600" dirty="0"/>
                        <a:t>Moderate Adoption</a:t>
                      </a:r>
                    </a:p>
                  </a:txBody>
                  <a:tcPr/>
                </a:tc>
                <a:tc>
                  <a:txBody>
                    <a:bodyPr/>
                    <a:lstStyle/>
                    <a:p>
                      <a:r>
                        <a:rPr lang="en-US" sz="1600" dirty="0"/>
                        <a:t>High</a:t>
                      </a:r>
                      <a:r>
                        <a:rPr lang="en-US" sz="1600" baseline="0" dirty="0"/>
                        <a:t> Adoption</a:t>
                      </a:r>
                      <a:endParaRPr lang="en-US" sz="1600" dirty="0"/>
                    </a:p>
                  </a:txBody>
                  <a:tcPr/>
                </a:tc>
                <a:extLst>
                  <a:ext uri="{0D108BD9-81ED-4DB2-BD59-A6C34878D82A}">
                    <a16:rowId xmlns:a16="http://schemas.microsoft.com/office/drawing/2014/main" val="10000"/>
                  </a:ext>
                </a:extLst>
              </a:tr>
              <a:tr h="1154982">
                <a:tc>
                  <a:txBody>
                    <a:bodyPr/>
                    <a:lstStyle/>
                    <a:p>
                      <a:r>
                        <a:rPr lang="en-US" sz="1200" dirty="0">
                          <a:solidFill>
                            <a:schemeClr val="tx1">
                              <a:lumMod val="85000"/>
                              <a:lumOff val="15000"/>
                            </a:schemeClr>
                          </a:solidFill>
                        </a:rPr>
                        <a:t>Market</a:t>
                      </a:r>
                      <a:r>
                        <a:rPr lang="en-US" sz="1200" baseline="0" dirty="0">
                          <a:solidFill>
                            <a:schemeClr val="tx1">
                              <a:lumMod val="85000"/>
                              <a:lumOff val="15000"/>
                            </a:schemeClr>
                          </a:solidFill>
                        </a:rPr>
                        <a:t> focus is on science and research, lack of infrastructure, clinical evidence and physician education.</a:t>
                      </a:r>
                      <a:endParaRPr lang="en-US" sz="1200" dirty="0">
                        <a:solidFill>
                          <a:schemeClr val="tx1">
                            <a:lumMod val="85000"/>
                            <a:lumOff val="15000"/>
                          </a:schemeClr>
                        </a:solidFill>
                      </a:endParaRPr>
                    </a:p>
                  </a:txBody>
                  <a:tcPr/>
                </a:tc>
                <a:tc>
                  <a:txBody>
                    <a:bodyPr/>
                    <a:lstStyle/>
                    <a:p>
                      <a:r>
                        <a:rPr lang="en-US" sz="1200" dirty="0">
                          <a:solidFill>
                            <a:schemeClr val="tx1">
                              <a:lumMod val="85000"/>
                              <a:lumOff val="15000"/>
                            </a:schemeClr>
                          </a:solidFill>
                        </a:rPr>
                        <a:t>Clinical</a:t>
                      </a:r>
                      <a:r>
                        <a:rPr lang="en-US" sz="1200" baseline="0" dirty="0">
                          <a:solidFill>
                            <a:schemeClr val="tx1">
                              <a:lumMod val="85000"/>
                              <a:lumOff val="15000"/>
                            </a:schemeClr>
                          </a:solidFill>
                        </a:rPr>
                        <a:t> genetic standard for selected targets and therapeutic areas. Bioinformatics increasingly crucial for diagnosis and treatment selection.</a:t>
                      </a:r>
                      <a:endParaRPr lang="en-US" sz="1200" dirty="0">
                        <a:solidFill>
                          <a:schemeClr val="tx1">
                            <a:lumMod val="85000"/>
                            <a:lumOff val="15000"/>
                          </a:schemeClr>
                        </a:solidFill>
                      </a:endParaRPr>
                    </a:p>
                  </a:txBody>
                  <a:tcPr/>
                </a:tc>
                <a:tc>
                  <a:txBody>
                    <a:bodyPr/>
                    <a:lstStyle/>
                    <a:p>
                      <a:r>
                        <a:rPr lang="en-US" sz="1200" dirty="0">
                          <a:solidFill>
                            <a:schemeClr val="tx1">
                              <a:lumMod val="85000"/>
                              <a:lumOff val="15000"/>
                            </a:schemeClr>
                          </a:solidFill>
                        </a:rPr>
                        <a:t>Greater availability</a:t>
                      </a:r>
                      <a:r>
                        <a:rPr lang="en-US" sz="1200" baseline="0" dirty="0">
                          <a:solidFill>
                            <a:schemeClr val="tx1">
                              <a:lumMod val="85000"/>
                              <a:lumOff val="15000"/>
                            </a:schemeClr>
                          </a:solidFill>
                        </a:rPr>
                        <a:t> of data around testing with genetic services becoming standard of care for a majority of patients.</a:t>
                      </a:r>
                      <a:endParaRPr lang="en-US" sz="1200" dirty="0">
                        <a:solidFill>
                          <a:schemeClr val="tx1">
                            <a:lumMod val="85000"/>
                            <a:lumOff val="15000"/>
                          </a:schemeClr>
                        </a:solidFill>
                      </a:endParaRPr>
                    </a:p>
                  </a:txBody>
                  <a:tcPr/>
                </a:tc>
                <a:extLst>
                  <a:ext uri="{0D108BD9-81ED-4DB2-BD59-A6C34878D82A}">
                    <a16:rowId xmlns:a16="http://schemas.microsoft.com/office/drawing/2014/main" val="10001"/>
                  </a:ext>
                </a:extLst>
              </a:tr>
            </a:tbl>
          </a:graphicData>
        </a:graphic>
      </p:graphicFrame>
      <p:graphicFrame>
        <p:nvGraphicFramePr>
          <p:cNvPr id="17" name="Chart 16"/>
          <p:cNvGraphicFramePr>
            <a:graphicFrameLocks/>
          </p:cNvGraphicFramePr>
          <p:nvPr>
            <p:extLst/>
          </p:nvPr>
        </p:nvGraphicFramePr>
        <p:xfrm>
          <a:off x="1290426" y="1122417"/>
          <a:ext cx="6510969" cy="2382049"/>
        </p:xfrm>
        <a:graphic>
          <a:graphicData uri="http://schemas.openxmlformats.org/drawingml/2006/chart">
            <c:chart xmlns:c="http://schemas.openxmlformats.org/drawingml/2006/chart" xmlns:r="http://schemas.openxmlformats.org/officeDocument/2006/relationships" r:id="rId3"/>
          </a:graphicData>
        </a:graphic>
      </p:graphicFrame>
      <p:sp>
        <p:nvSpPr>
          <p:cNvPr id="18" name="Flowchart: Connector 17"/>
          <p:cNvSpPr/>
          <p:nvPr/>
        </p:nvSpPr>
        <p:spPr>
          <a:xfrm>
            <a:off x="4289536" y="2826023"/>
            <a:ext cx="174171" cy="178456"/>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217480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Bioinformatics/Testing Technology</a:t>
            </a:r>
          </a:p>
        </p:txBody>
      </p:sp>
      <p:pic>
        <p:nvPicPr>
          <p:cNvPr id="4" name="Picture 3"/>
          <p:cNvPicPr>
            <a:picLocks noChangeAspect="1"/>
          </p:cNvPicPr>
          <p:nvPr/>
        </p:nvPicPr>
        <p:blipFill>
          <a:blip r:embed="rId2"/>
          <a:stretch>
            <a:fillRect/>
          </a:stretch>
        </p:blipFill>
        <p:spPr>
          <a:xfrm>
            <a:off x="1074209" y="1078029"/>
            <a:ext cx="6986579" cy="5313155"/>
          </a:xfrm>
          <a:prstGeom prst="rect">
            <a:avLst/>
          </a:prstGeom>
        </p:spPr>
      </p:pic>
    </p:spTree>
    <p:extLst>
      <p:ext uri="{BB962C8B-B14F-4D97-AF65-F5344CB8AC3E}">
        <p14:creationId xmlns:p14="http://schemas.microsoft.com/office/powerpoint/2010/main" val="2021287610"/>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Cancer Institute of New Jersey</a:t>
            </a:r>
          </a:p>
        </p:txBody>
      </p:sp>
      <p:pic>
        <p:nvPicPr>
          <p:cNvPr id="4" name="Picture 3"/>
          <p:cNvPicPr>
            <a:picLocks noChangeAspect="1"/>
          </p:cNvPicPr>
          <p:nvPr/>
        </p:nvPicPr>
        <p:blipFill>
          <a:blip r:embed="rId2"/>
          <a:stretch>
            <a:fillRect/>
          </a:stretch>
        </p:blipFill>
        <p:spPr>
          <a:xfrm>
            <a:off x="1058090" y="1184780"/>
            <a:ext cx="6919777" cy="5036133"/>
          </a:xfrm>
          <a:prstGeom prst="rect">
            <a:avLst/>
          </a:prstGeom>
        </p:spPr>
      </p:pic>
    </p:spTree>
    <p:extLst>
      <p:ext uri="{BB962C8B-B14F-4D97-AF65-F5344CB8AC3E}">
        <p14:creationId xmlns:p14="http://schemas.microsoft.com/office/powerpoint/2010/main" val="1090999789"/>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University of Iowa</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9874"/>
          <a:stretch/>
        </p:blipFill>
        <p:spPr bwMode="auto">
          <a:xfrm>
            <a:off x="1228725" y="1027545"/>
            <a:ext cx="6761884" cy="4074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88373" y="5101936"/>
            <a:ext cx="8428911" cy="1323439"/>
          </a:xfrm>
          <a:prstGeom prst="rect">
            <a:avLst/>
          </a:prstGeom>
          <a:noFill/>
        </p:spPr>
        <p:txBody>
          <a:bodyPr wrap="none" rtlCol="0">
            <a:spAutoFit/>
          </a:bodyPr>
          <a:lstStyle/>
          <a:p>
            <a:r>
              <a:rPr lang="en-US" dirty="0"/>
              <a:t>Today, the lab is mainly focused on oncology, pre and post-natal </a:t>
            </a:r>
            <a:br>
              <a:rPr lang="en-US" dirty="0"/>
            </a:br>
            <a:r>
              <a:rPr lang="en-US" dirty="0"/>
              <a:t>genetics testing and serves the University of Iowa Hospitals </a:t>
            </a:r>
            <a:br>
              <a:rPr lang="en-US" dirty="0"/>
            </a:br>
            <a:r>
              <a:rPr lang="en-US" dirty="0"/>
              <a:t>and Clinics as well as the University of Iowa Stead Family Children’s </a:t>
            </a:r>
            <a:br>
              <a:rPr lang="en-US" dirty="0"/>
            </a:br>
            <a:r>
              <a:rPr lang="en-US" dirty="0"/>
              <a:t>Hospital. In last year alone they have performed over 5,500 clinical tests.</a:t>
            </a:r>
          </a:p>
        </p:txBody>
      </p:sp>
    </p:spTree>
    <p:extLst>
      <p:ext uri="{BB962C8B-B14F-4D97-AF65-F5344CB8AC3E}">
        <p14:creationId xmlns:p14="http://schemas.microsoft.com/office/powerpoint/2010/main" val="1908353370"/>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NHS in the UK</a:t>
            </a:r>
          </a:p>
        </p:txBody>
      </p:sp>
      <p:pic>
        <p:nvPicPr>
          <p:cNvPr id="4" name="Picture 3"/>
          <p:cNvPicPr>
            <a:picLocks noChangeAspect="1"/>
          </p:cNvPicPr>
          <p:nvPr/>
        </p:nvPicPr>
        <p:blipFill>
          <a:blip r:embed="rId2"/>
          <a:stretch>
            <a:fillRect/>
          </a:stretch>
        </p:blipFill>
        <p:spPr>
          <a:xfrm>
            <a:off x="672354" y="1769022"/>
            <a:ext cx="7942636" cy="3475331"/>
          </a:xfrm>
          <a:prstGeom prst="rect">
            <a:avLst/>
          </a:prstGeom>
        </p:spPr>
      </p:pic>
    </p:spTree>
    <p:extLst>
      <p:ext uri="{BB962C8B-B14F-4D97-AF65-F5344CB8AC3E}">
        <p14:creationId xmlns:p14="http://schemas.microsoft.com/office/powerpoint/2010/main" val="2699617470"/>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Bonei</a:t>
            </a:r>
            <a:r>
              <a:rPr lang="en-US" dirty="0"/>
              <a:t> Olam</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75" y="1502353"/>
            <a:ext cx="6572250" cy="310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02673" y="4748645"/>
            <a:ext cx="8629478" cy="1631216"/>
          </a:xfrm>
          <a:prstGeom prst="rect">
            <a:avLst/>
          </a:prstGeom>
          <a:noFill/>
        </p:spPr>
        <p:txBody>
          <a:bodyPr wrap="none" rtlCol="0">
            <a:spAutoFit/>
          </a:bodyPr>
          <a:lstStyle/>
          <a:p>
            <a:r>
              <a:rPr lang="en-US" dirty="0" err="1"/>
              <a:t>Bonei</a:t>
            </a:r>
            <a:r>
              <a:rPr lang="en-US" dirty="0"/>
              <a:t> Olam is at the forefront of reproductive medicine, research and </a:t>
            </a:r>
            <a:br>
              <a:rPr lang="en-US" dirty="0"/>
            </a:br>
            <a:r>
              <a:rPr lang="en-US" dirty="0"/>
              <a:t>technology. The service offering covers every step up the process </a:t>
            </a:r>
            <a:br>
              <a:rPr lang="en-US" dirty="0"/>
            </a:br>
            <a:r>
              <a:rPr lang="en-US" dirty="0"/>
              <a:t>including financial assistance, work up, medication, </a:t>
            </a:r>
            <a:r>
              <a:rPr lang="en-US" b="1" dirty="0"/>
              <a:t>high-risk pregnancy, </a:t>
            </a:r>
            <a:br>
              <a:rPr lang="en-US" dirty="0"/>
            </a:br>
            <a:r>
              <a:rPr lang="en-US" dirty="0"/>
              <a:t>pre-implantation</a:t>
            </a:r>
            <a:r>
              <a:rPr lang="en-US" b="1" dirty="0"/>
              <a:t>, genetic diagnosis</a:t>
            </a:r>
            <a:r>
              <a:rPr lang="en-US" dirty="0"/>
              <a:t>, pre-and-post cancer fertility, </a:t>
            </a:r>
            <a:br>
              <a:rPr lang="en-US" dirty="0"/>
            </a:br>
            <a:r>
              <a:rPr lang="en-US" dirty="0"/>
              <a:t>education, awareness, and adoption assistance.</a:t>
            </a:r>
          </a:p>
        </p:txBody>
      </p:sp>
    </p:spTree>
    <p:extLst>
      <p:ext uri="{BB962C8B-B14F-4D97-AF65-F5344CB8AC3E}">
        <p14:creationId xmlns:p14="http://schemas.microsoft.com/office/powerpoint/2010/main" val="1153259783"/>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Physician Adoption/Consumer Demand</a:t>
            </a:r>
          </a:p>
        </p:txBody>
      </p:sp>
      <p:pic>
        <p:nvPicPr>
          <p:cNvPr id="4" name="Content Placeholder 3" descr="Unfortunately we are unable to provide accessible alternative text for this. If you require assistance to access this image, please contact help@nature.com or the autho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34661" y="1371600"/>
            <a:ext cx="6389643" cy="4713890"/>
          </a:xfrm>
          <a:prstGeom prst="rect">
            <a:avLst/>
          </a:prstGeom>
          <a:noFill/>
          <a:ln>
            <a:noFill/>
          </a:ln>
        </p:spPr>
      </p:pic>
    </p:spTree>
    <p:extLst>
      <p:ext uri="{BB962C8B-B14F-4D97-AF65-F5344CB8AC3E}">
        <p14:creationId xmlns:p14="http://schemas.microsoft.com/office/powerpoint/2010/main" val="667688181"/>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Physician Adoption/Consumer Demand</a:t>
            </a:r>
          </a:p>
        </p:txBody>
      </p:sp>
      <p:pic>
        <p:nvPicPr>
          <p:cNvPr id="4" name="Picture 3" descr="Unfortunately we are unable to provide accessible alternative text for this. If you require assistance to access this image, please contact help@nature.com or the author"/>
          <p:cNvPicPr/>
          <p:nvPr/>
        </p:nvPicPr>
        <p:blipFill>
          <a:blip r:embed="rId2">
            <a:extLst>
              <a:ext uri="{28A0092B-C50C-407E-A947-70E740481C1C}">
                <a14:useLocalDpi xmlns:a14="http://schemas.microsoft.com/office/drawing/2010/main" val="0"/>
              </a:ext>
            </a:extLst>
          </a:blip>
          <a:srcRect/>
          <a:stretch>
            <a:fillRect/>
          </a:stretch>
        </p:blipFill>
        <p:spPr bwMode="auto">
          <a:xfrm>
            <a:off x="1671307" y="1229711"/>
            <a:ext cx="5423175" cy="4556235"/>
          </a:xfrm>
          <a:prstGeom prst="rect">
            <a:avLst/>
          </a:prstGeom>
          <a:noFill/>
          <a:ln>
            <a:noFill/>
          </a:ln>
        </p:spPr>
      </p:pic>
    </p:spTree>
    <p:extLst>
      <p:ext uri="{BB962C8B-B14F-4D97-AF65-F5344CB8AC3E}">
        <p14:creationId xmlns:p14="http://schemas.microsoft.com/office/powerpoint/2010/main" val="3667032543"/>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Physician Adoption/Consumer Demand</a:t>
            </a:r>
          </a:p>
        </p:txBody>
      </p:sp>
      <p:pic>
        <p:nvPicPr>
          <p:cNvPr id="4" name="Picture 3" descr="Unfortunately we are unable to provide accessible alternative text for this. If you require assistance to access this image, please contact help@nature.com or the author"/>
          <p:cNvPicPr/>
          <p:nvPr/>
        </p:nvPicPr>
        <p:blipFill>
          <a:blip r:embed="rId2">
            <a:extLst>
              <a:ext uri="{28A0092B-C50C-407E-A947-70E740481C1C}">
                <a14:useLocalDpi xmlns:a14="http://schemas.microsoft.com/office/drawing/2010/main" val="0"/>
              </a:ext>
            </a:extLst>
          </a:blip>
          <a:srcRect/>
          <a:stretch>
            <a:fillRect/>
          </a:stretch>
        </p:blipFill>
        <p:spPr bwMode="auto">
          <a:xfrm>
            <a:off x="977462" y="1340069"/>
            <a:ext cx="7394027" cy="4887310"/>
          </a:xfrm>
          <a:prstGeom prst="rect">
            <a:avLst/>
          </a:prstGeom>
          <a:noFill/>
          <a:ln>
            <a:noFill/>
          </a:ln>
        </p:spPr>
      </p:pic>
    </p:spTree>
    <p:extLst>
      <p:ext uri="{BB962C8B-B14F-4D97-AF65-F5344CB8AC3E}">
        <p14:creationId xmlns:p14="http://schemas.microsoft.com/office/powerpoint/2010/main" val="377468399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Precision Medicine: Getting the test approved</a:t>
            </a:r>
          </a:p>
        </p:txBody>
      </p:sp>
      <p:sp>
        <p:nvSpPr>
          <p:cNvPr id="3" name="Content Placeholder 2"/>
          <p:cNvSpPr>
            <a:spLocks noGrp="1"/>
          </p:cNvSpPr>
          <p:nvPr>
            <p:ph idx="1"/>
          </p:nvPr>
        </p:nvSpPr>
        <p:spPr>
          <a:xfrm>
            <a:off x="314325" y="1425302"/>
            <a:ext cx="8524875" cy="4391025"/>
          </a:xfrm>
        </p:spPr>
        <p:txBody>
          <a:bodyPr/>
          <a:lstStyle/>
          <a:p>
            <a:pPr marL="0" indent="0">
              <a:buNone/>
            </a:pPr>
            <a:r>
              <a:rPr lang="en-US" dirty="0"/>
              <a:t>Aetna guidelines developed by Blue Cross and Blue Shield Association’s Technology Evaluation Center</a:t>
            </a:r>
          </a:p>
          <a:p>
            <a:r>
              <a:rPr lang="en-US" dirty="0"/>
              <a:t>The test or treatment must have final approval from appropriate governmental regulatory bodies, where required.</a:t>
            </a:r>
          </a:p>
          <a:p>
            <a:r>
              <a:rPr lang="en-US" dirty="0"/>
              <a:t>Scientific evidence must permit conclusions about its effect on medical outcomes;</a:t>
            </a:r>
          </a:p>
          <a:p>
            <a:r>
              <a:rPr lang="en-US" dirty="0"/>
              <a:t>Technology must improve net health outcomes;</a:t>
            </a:r>
          </a:p>
          <a:p>
            <a:r>
              <a:rPr lang="en-US" dirty="0"/>
              <a:t>The technology must provide as much health benefit as established alternatives; and</a:t>
            </a:r>
          </a:p>
          <a:p>
            <a:r>
              <a:rPr lang="en-US" dirty="0"/>
              <a:t>The improvement in health must be attainable outside investigational settings.</a:t>
            </a:r>
          </a:p>
        </p:txBody>
      </p:sp>
    </p:spTree>
    <p:extLst>
      <p:ext uri="{BB962C8B-B14F-4D97-AF65-F5344CB8AC3E}">
        <p14:creationId xmlns:p14="http://schemas.microsoft.com/office/powerpoint/2010/main" val="207146265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Precision Medicine: Reimbursement</a:t>
            </a:r>
          </a:p>
        </p:txBody>
      </p:sp>
      <p:sp>
        <p:nvSpPr>
          <p:cNvPr id="3" name="Content Placeholder 2"/>
          <p:cNvSpPr>
            <a:spLocks noGrp="1"/>
          </p:cNvSpPr>
          <p:nvPr>
            <p:ph idx="1"/>
          </p:nvPr>
        </p:nvSpPr>
        <p:spPr>
          <a:xfrm>
            <a:off x="314325" y="1109992"/>
            <a:ext cx="8524875" cy="4391025"/>
          </a:xfrm>
        </p:spPr>
        <p:txBody>
          <a:bodyPr/>
          <a:lstStyle/>
          <a:p>
            <a:r>
              <a:rPr lang="en-US" dirty="0"/>
              <a:t>A recent phase III study compared </a:t>
            </a:r>
            <a:r>
              <a:rPr lang="en-US" dirty="0" err="1"/>
              <a:t>crizotinib</a:t>
            </a:r>
            <a:r>
              <a:rPr lang="en-US" dirty="0"/>
              <a:t> with standard chemotherapy in patients with locally advanced or metastatic ALK-positive lung cancer. Everything favored </a:t>
            </a:r>
            <a:r>
              <a:rPr lang="en-US" dirty="0" err="1"/>
              <a:t>crizotinib</a:t>
            </a:r>
            <a:r>
              <a:rPr lang="en-US" dirty="0"/>
              <a:t>: </a:t>
            </a:r>
          </a:p>
          <a:p>
            <a:r>
              <a:rPr lang="en-US" dirty="0"/>
              <a:t>1) median progression-free survival (PFS) was higher 7.7 versus 3.0 months, </a:t>
            </a:r>
          </a:p>
          <a:p>
            <a:r>
              <a:rPr lang="en-US" dirty="0"/>
              <a:t>2) response rate of the tumor was 65% versus 20% and </a:t>
            </a:r>
          </a:p>
          <a:p>
            <a:r>
              <a:rPr lang="en-US" dirty="0"/>
              <a:t>3) symptoms and quality of life were also substantially better during treatment. Overall survival was not improved. A cure has not yet been discovered. However, 64% of the group receiving chemotherapy crossed over to </a:t>
            </a:r>
            <a:r>
              <a:rPr lang="en-US" dirty="0" err="1"/>
              <a:t>crizotinib</a:t>
            </a:r>
            <a:r>
              <a:rPr lang="en-US" dirty="0"/>
              <a:t>, which is a powerful vote of confidence.</a:t>
            </a:r>
          </a:p>
          <a:p>
            <a:r>
              <a:rPr lang="en-US" dirty="0"/>
              <a:t>BUT: In our example, the treatment of a patient with </a:t>
            </a:r>
            <a:r>
              <a:rPr lang="en-US" dirty="0" err="1"/>
              <a:t>crizotinib</a:t>
            </a:r>
            <a:r>
              <a:rPr lang="en-US" dirty="0"/>
              <a:t> can increase the incremental cost-effectiveness ratio (ICER) to $148,000 per additional life year </a:t>
            </a:r>
          </a:p>
          <a:p>
            <a:pPr marL="0" indent="0">
              <a:buNone/>
            </a:pPr>
            <a:endParaRPr lang="en-US" dirty="0"/>
          </a:p>
        </p:txBody>
      </p:sp>
    </p:spTree>
    <p:extLst>
      <p:ext uri="{BB962C8B-B14F-4D97-AF65-F5344CB8AC3E}">
        <p14:creationId xmlns:p14="http://schemas.microsoft.com/office/powerpoint/2010/main" val="1809838440"/>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 Fast or Be Gone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32944" y="1320737"/>
            <a:ext cx="3136780" cy="4605363"/>
          </a:xfrm>
        </p:spPr>
      </p:pic>
    </p:spTree>
    <p:extLst>
      <p:ext uri="{BB962C8B-B14F-4D97-AF65-F5344CB8AC3E}">
        <p14:creationId xmlns:p14="http://schemas.microsoft.com/office/powerpoint/2010/main" val="2156546299"/>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Pharma R&amp;D Process: Inherently Inefficient</a:t>
            </a:r>
          </a:p>
        </p:txBody>
      </p:sp>
      <p:pic>
        <p:nvPicPr>
          <p:cNvPr id="5" name="Picture 4"/>
          <p:cNvPicPr>
            <a:picLocks noChangeAspect="1"/>
          </p:cNvPicPr>
          <p:nvPr/>
        </p:nvPicPr>
        <p:blipFill>
          <a:blip r:embed="rId2"/>
          <a:stretch>
            <a:fillRect/>
          </a:stretch>
        </p:blipFill>
        <p:spPr>
          <a:xfrm>
            <a:off x="1073697" y="1409864"/>
            <a:ext cx="6838950" cy="4448175"/>
          </a:xfrm>
          <a:prstGeom prst="rect">
            <a:avLst/>
          </a:prstGeom>
        </p:spPr>
      </p:pic>
    </p:spTree>
    <p:extLst>
      <p:ext uri="{BB962C8B-B14F-4D97-AF65-F5344CB8AC3E}">
        <p14:creationId xmlns:p14="http://schemas.microsoft.com/office/powerpoint/2010/main" val="421892120"/>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Probability of Success by Disease Category</a:t>
            </a:r>
          </a:p>
        </p:txBody>
      </p:sp>
      <p:pic>
        <p:nvPicPr>
          <p:cNvPr id="4" name="Picture 3"/>
          <p:cNvPicPr>
            <a:picLocks noChangeAspect="1"/>
          </p:cNvPicPr>
          <p:nvPr/>
        </p:nvPicPr>
        <p:blipFill>
          <a:blip r:embed="rId2"/>
          <a:stretch>
            <a:fillRect/>
          </a:stretch>
        </p:blipFill>
        <p:spPr>
          <a:xfrm>
            <a:off x="314325" y="1511847"/>
            <a:ext cx="8769741" cy="4163739"/>
          </a:xfrm>
          <a:prstGeom prst="rect">
            <a:avLst/>
          </a:prstGeom>
        </p:spPr>
      </p:pic>
    </p:spTree>
    <p:extLst>
      <p:ext uri="{BB962C8B-B14F-4D97-AF65-F5344CB8AC3E}">
        <p14:creationId xmlns:p14="http://schemas.microsoft.com/office/powerpoint/2010/main" val="365093703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353" y="1275009"/>
            <a:ext cx="3548203" cy="459179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3344" y="1275009"/>
            <a:ext cx="3548204" cy="4591792"/>
          </a:xfrm>
          <a:prstGeom prst="rect">
            <a:avLst/>
          </a:prstGeom>
        </p:spPr>
      </p:pic>
      <p:sp>
        <p:nvSpPr>
          <p:cNvPr id="3" name="Rectangle 2"/>
          <p:cNvSpPr/>
          <p:nvPr/>
        </p:nvSpPr>
        <p:spPr>
          <a:xfrm>
            <a:off x="2695662" y="6265473"/>
            <a:ext cx="4747069" cy="400110"/>
          </a:xfrm>
          <a:prstGeom prst="rect">
            <a:avLst/>
          </a:prstGeom>
        </p:spPr>
        <p:txBody>
          <a:bodyPr wrap="none">
            <a:spAutoFit/>
          </a:bodyPr>
          <a:lstStyle/>
          <a:p>
            <a:r>
              <a:rPr lang="en-US" dirty="0"/>
              <a:t>www.goldenhelix.com/resources/ebooks</a:t>
            </a:r>
          </a:p>
        </p:txBody>
      </p:sp>
    </p:spTree>
    <p:extLst>
      <p:ext uri="{BB962C8B-B14F-4D97-AF65-F5344CB8AC3E}">
        <p14:creationId xmlns:p14="http://schemas.microsoft.com/office/powerpoint/2010/main" val="3449869118"/>
      </p:ext>
    </p:extLst>
  </p:cSld>
  <p:clrMapOvr>
    <a:masterClrMapping/>
  </p:clrMapOvr>
  <p:transition spd="med">
    <p:fade/>
  </p:transition>
</p:sld>
</file>

<file path=ppt/theme/theme1.xml><?xml version="1.0" encoding="utf-8"?>
<a:theme xmlns:a="http://schemas.openxmlformats.org/drawingml/2006/main" name="PresentationLoad">
  <a:themeElements>
    <a:clrScheme name="PresentationLoad 1">
      <a:dk1>
        <a:srgbClr val="000000"/>
      </a:dk1>
      <a:lt1>
        <a:srgbClr val="FFFFFF"/>
      </a:lt1>
      <a:dk2>
        <a:srgbClr val="004074"/>
      </a:dk2>
      <a:lt2>
        <a:srgbClr val="FEA501"/>
      </a:lt2>
      <a:accent1>
        <a:srgbClr val="0061B2"/>
      </a:accent1>
      <a:accent2>
        <a:srgbClr val="2A79D0"/>
      </a:accent2>
      <a:accent3>
        <a:srgbClr val="FFFFFF"/>
      </a:accent3>
      <a:accent4>
        <a:srgbClr val="000000"/>
      </a:accent4>
      <a:accent5>
        <a:srgbClr val="AAB7D5"/>
      </a:accent5>
      <a:accent6>
        <a:srgbClr val="256DBC"/>
      </a:accent6>
      <a:hlink>
        <a:srgbClr val="69A2E1"/>
      </a:hlink>
      <a:folHlink>
        <a:srgbClr val="9DC2EB"/>
      </a:folHlink>
    </a:clrScheme>
    <a:fontScheme name="PresentationLoa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PresentationLoad 1">
        <a:dk1>
          <a:srgbClr val="000000"/>
        </a:dk1>
        <a:lt1>
          <a:srgbClr val="FFFFFF"/>
        </a:lt1>
        <a:dk2>
          <a:srgbClr val="004074"/>
        </a:dk2>
        <a:lt2>
          <a:srgbClr val="FEA501"/>
        </a:lt2>
        <a:accent1>
          <a:srgbClr val="0061B2"/>
        </a:accent1>
        <a:accent2>
          <a:srgbClr val="2A79D0"/>
        </a:accent2>
        <a:accent3>
          <a:srgbClr val="FFFFFF"/>
        </a:accent3>
        <a:accent4>
          <a:srgbClr val="000000"/>
        </a:accent4>
        <a:accent5>
          <a:srgbClr val="AAB7D5"/>
        </a:accent5>
        <a:accent6>
          <a:srgbClr val="256DBC"/>
        </a:accent6>
        <a:hlink>
          <a:srgbClr val="69A2E1"/>
        </a:hlink>
        <a:folHlink>
          <a:srgbClr val="9DC2E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8.0_Release.potx" id="{33286799-87FD-4B51-8339-E74DDFAA91BF}" vid="{24381F88-C063-4462-B23C-1CD887B1A9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2D8D390753E7A42A1F0C5BCF937FB52" ma:contentTypeVersion="3" ma:contentTypeDescription="Create a new document." ma:contentTypeScope="" ma:versionID="e8879a026a984ee492dc3b0239824c29">
  <xsd:schema xmlns:xsd="http://www.w3.org/2001/XMLSchema" xmlns:xs="http://www.w3.org/2001/XMLSchema" xmlns:p="http://schemas.microsoft.com/office/2006/metadata/properties" xmlns:ns2="f7c051ea-b342-4391-a878-7512ad7ef212" targetNamespace="http://schemas.microsoft.com/office/2006/metadata/properties" ma:root="true" ma:fieldsID="c0671443b308a757d241a5899af36039" ns2:_="">
    <xsd:import namespace="f7c051ea-b342-4391-a878-7512ad7ef212"/>
    <xsd:element name="properties">
      <xsd:complexType>
        <xsd:sequence>
          <xsd:element name="documentManagement">
            <xsd:complexType>
              <xsd:all>
                <xsd:element ref="ns2:SharedWithUsers" minOccurs="0"/>
                <xsd:element ref="ns2:SharingHintHash"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c051ea-b342-4391-a878-7512ad7ef21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472B68A-6205-44D0-9734-E0067706C283}">
  <ds:schemaRefs>
    <ds:schemaRef ds:uri="http://schemas.microsoft.com/sharepoint/v3/contenttype/forms"/>
  </ds:schemaRefs>
</ds:datastoreItem>
</file>

<file path=customXml/itemProps2.xml><?xml version="1.0" encoding="utf-8"?>
<ds:datastoreItem xmlns:ds="http://schemas.openxmlformats.org/officeDocument/2006/customXml" ds:itemID="{DDB615FA-D2D0-44B8-920D-E358EA6FF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c051ea-b342-4391-a878-7512ad7ef2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9C4EFD8-7537-4B37-A466-3E2E30F41322}">
  <ds:schemaRefs>
    <ds:schemaRef ds:uri="http://purl.org/dc/dcmitype/"/>
    <ds:schemaRef ds:uri="f7c051ea-b342-4391-a878-7512ad7ef212"/>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8.0_Release</Template>
  <TotalTime>7003</TotalTime>
  <Words>1249</Words>
  <Application>Microsoft Office PowerPoint</Application>
  <PresentationFormat>On-screen Show (4:3)</PresentationFormat>
  <Paragraphs>97</Paragraphs>
  <Slides>28</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Hoefler Text A</vt:lpstr>
      <vt:lpstr>Myriad Pro</vt:lpstr>
      <vt:lpstr>Symbol</vt:lpstr>
      <vt:lpstr>Times New Roman</vt:lpstr>
      <vt:lpstr>Wingdings</vt:lpstr>
      <vt:lpstr>PresentationLoad</vt:lpstr>
      <vt:lpstr>PowerPoint Presentation</vt:lpstr>
      <vt:lpstr>Precision Medicine</vt:lpstr>
      <vt:lpstr>Golden Helix – Who We Are</vt:lpstr>
      <vt:lpstr>Over 350 customers globally </vt:lpstr>
      <vt:lpstr>Cited in over 1000 peer-reviewed publications</vt:lpstr>
      <vt:lpstr>Precision Medicine: Lung Cancer</vt:lpstr>
      <vt:lpstr>Precision Medicine: Lung Cancer</vt:lpstr>
      <vt:lpstr>Precision Medicine: Impact of Ceritinib</vt:lpstr>
      <vt:lpstr>Precision Medicine: Mendelian Diseases</vt:lpstr>
      <vt:lpstr>Precision Medicine: Cystic Fibrosis</vt:lpstr>
      <vt:lpstr>Precision Medicine: Mendelian diseases </vt:lpstr>
      <vt:lpstr>Precision Medicine: Drug metabolism</vt:lpstr>
      <vt:lpstr>NGS Testing in every Hospital</vt:lpstr>
      <vt:lpstr>NGS Testing Adoption Curve</vt:lpstr>
      <vt:lpstr>Bioinformatics/Testing Technology</vt:lpstr>
      <vt:lpstr>Cancer Institute of New Jersey</vt:lpstr>
      <vt:lpstr>University of Iowa</vt:lpstr>
      <vt:lpstr>NHS in the UK</vt:lpstr>
      <vt:lpstr>Bonei Olam</vt:lpstr>
      <vt:lpstr>Physician Adoption/Consumer Demand</vt:lpstr>
      <vt:lpstr>Physician Adoption/Consumer Demand</vt:lpstr>
      <vt:lpstr>Physician Adoption/Consumer Demand</vt:lpstr>
      <vt:lpstr>Precision Medicine: Getting the test approved</vt:lpstr>
      <vt:lpstr>Precision Medicine: Reimbursement</vt:lpstr>
      <vt:lpstr>Be Fast or Be Gone</vt:lpstr>
      <vt:lpstr>Pharma R&amp;D Process: Inherently Inefficient</vt:lpstr>
      <vt:lpstr>Probability of Success by Disease Category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SVS 8.0: Be Part of a New Visual Experience</dc:title>
  <dc:creator>Andreas Scherer</dc:creator>
  <dc:description>PresentationLoad.com</dc:description>
  <cp:lastModifiedBy>Andreas Scherer</cp:lastModifiedBy>
  <cp:revision>203</cp:revision>
  <dcterms:created xsi:type="dcterms:W3CDTF">2013-10-15T21:25:28Z</dcterms:created>
  <dcterms:modified xsi:type="dcterms:W3CDTF">2016-09-12T06:11:23Z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0x01010072D8D390753E7A42A1F0C5BCF937FB52</vt:lpwstr>
  </property>
</Properties>
</file>