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Override1.xml" ContentType="application/vnd.openxmlformats-officedocument.themeOverr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6.xml" ContentType="application/vnd.openxmlformats-officedocument.theme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notesSlides/notesSlide2.xml" ContentType="application/vnd.openxmlformats-officedocument.presentationml.notesSlide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notesSlides/notesSlide3.xml" ContentType="application/vnd.openxmlformats-officedocument.presentationml.notesSlide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notesSlides/notesSlide4.xml" ContentType="application/vnd.openxmlformats-officedocument.presentationml.notesSlide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8" r:id="rId3"/>
    <p:sldMasterId id="2147483722" r:id="rId4"/>
    <p:sldMasterId id="2147483747" r:id="rId5"/>
    <p:sldMasterId id="2147483771" r:id="rId6"/>
  </p:sldMasterIdLst>
  <p:notesMasterIdLst>
    <p:notesMasterId r:id="rId33"/>
  </p:notesMasterIdLst>
  <p:handoutMasterIdLst>
    <p:handoutMasterId r:id="rId34"/>
  </p:handoutMasterIdLst>
  <p:sldIdLst>
    <p:sldId id="258" r:id="rId7"/>
    <p:sldId id="334" r:id="rId8"/>
    <p:sldId id="377" r:id="rId9"/>
    <p:sldId id="442" r:id="rId10"/>
    <p:sldId id="288" r:id="rId11"/>
    <p:sldId id="378" r:id="rId12"/>
    <p:sldId id="379" r:id="rId13"/>
    <p:sldId id="384" r:id="rId14"/>
    <p:sldId id="443" r:id="rId15"/>
    <p:sldId id="388" r:id="rId16"/>
    <p:sldId id="392" r:id="rId17"/>
    <p:sldId id="395" r:id="rId18"/>
    <p:sldId id="396" r:id="rId19"/>
    <p:sldId id="397" r:id="rId20"/>
    <p:sldId id="398" r:id="rId21"/>
    <p:sldId id="444" r:id="rId22"/>
    <p:sldId id="418" r:id="rId23"/>
    <p:sldId id="415" r:id="rId24"/>
    <p:sldId id="416" r:id="rId25"/>
    <p:sldId id="417" r:id="rId26"/>
    <p:sldId id="445" r:id="rId27"/>
    <p:sldId id="387" r:id="rId28"/>
    <p:sldId id="413" r:id="rId29"/>
    <p:sldId id="446" r:id="rId30"/>
    <p:sldId id="447" r:id="rId31"/>
    <p:sldId id="333" r:id="rId32"/>
  </p:sldIdLst>
  <p:sldSz cx="9144000" cy="6858000" type="screen4x3"/>
  <p:notesSz cx="6819900" cy="9931400"/>
  <p:custDataLst>
    <p:tags r:id="rId3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242">
          <p15:clr>
            <a:srgbClr val="A4A3A4"/>
          </p15:clr>
        </p15:guide>
        <p15:guide id="3" orient="horz" pos="1271">
          <p15:clr>
            <a:srgbClr val="A4A3A4"/>
          </p15:clr>
        </p15:guide>
        <p15:guide id="4" orient="horz" pos="4048">
          <p15:clr>
            <a:srgbClr val="A4A3A4"/>
          </p15:clr>
        </p15:guide>
        <p15:guide id="5" orient="horz" pos="891">
          <p15:clr>
            <a:srgbClr val="A4A3A4"/>
          </p15:clr>
        </p15:guide>
        <p15:guide id="6" pos="2880">
          <p15:clr>
            <a:srgbClr val="A4A3A4"/>
          </p15:clr>
        </p15:guide>
        <p15:guide id="7" pos="139">
          <p15:clr>
            <a:srgbClr val="A4A3A4"/>
          </p15:clr>
        </p15:guide>
        <p15:guide id="8" pos="5623">
          <p15:clr>
            <a:srgbClr val="A4A3A4"/>
          </p15:clr>
        </p15:guide>
        <p15:guide id="9" pos="46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B74A"/>
    <a:srgbClr val="C50022"/>
    <a:srgbClr val="BADA9A"/>
    <a:srgbClr val="A6C0DA"/>
    <a:srgbClr val="E7E7E7"/>
    <a:srgbClr val="95C664"/>
    <a:srgbClr val="3B8809"/>
    <a:srgbClr val="65AC1E"/>
    <a:srgbClr val="00793A"/>
    <a:srgbClr val="8BD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56" autoAdjust="0"/>
    <p:restoredTop sz="94676" autoAdjust="0"/>
  </p:normalViewPr>
  <p:slideViewPr>
    <p:cSldViewPr>
      <p:cViewPr varScale="1">
        <p:scale>
          <a:sx n="110" d="100"/>
          <a:sy n="110" d="100"/>
        </p:scale>
        <p:origin x="1650" y="108"/>
      </p:cViewPr>
      <p:guideLst>
        <p:guide orient="horz" pos="2160"/>
        <p:guide orient="horz" pos="242"/>
        <p:guide orient="horz" pos="1271"/>
        <p:guide orient="horz" pos="4048"/>
        <p:guide orient="horz" pos="891"/>
        <p:guide pos="2880"/>
        <p:guide pos="139"/>
        <p:guide pos="5623"/>
        <p:guide pos="46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emf"/><Relationship Id="rId4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59FF6-0E81-4DCE-BBE1-603C954C507A}" type="datetimeFigureOut">
              <a:rPr lang="de-DE" smtClean="0"/>
              <a:t>05.08.2015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63032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D580B-C6A2-4C7C-9921-36683599845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310370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62533-3E72-4A2A-ADDB-B834D73088B6}" type="datetimeFigureOut">
              <a:rPr lang="de-DE" smtClean="0"/>
              <a:t>05.08.2015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990" y="4717415"/>
            <a:ext cx="545592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63032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55125-FC80-47A1-BF88-915FC78ABC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13528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defTabSz="914400" eaLnBrk="1" hangingPunct="1">
              <a:spcBef>
                <a:spcPct val="0"/>
              </a:spcBef>
            </a:pPr>
            <a:r>
              <a:rPr lang="en-GB" altLang="de-DE" sz="1000" smtClean="0">
                <a:solidFill>
                  <a:srgbClr val="000000"/>
                </a:solidFill>
                <a:cs typeface="Arial" pitchFamily="34" charset="0"/>
              </a:rPr>
              <a:t>Plastics_dunkelblau_weiss.pot</a:t>
            </a:r>
          </a:p>
        </p:txBody>
      </p:sp>
      <p:sp>
        <p:nvSpPr>
          <p:cNvPr id="1054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defTabSz="914400" eaLnBrk="1" hangingPunct="1">
              <a:spcBef>
                <a:spcPct val="0"/>
              </a:spcBef>
            </a:pPr>
            <a:fld id="{E14ADF82-6D23-44DA-BEF7-3EB2EC350277}" type="slidenum">
              <a:rPr lang="en-GB" altLang="de-DE">
                <a:solidFill>
                  <a:srgbClr val="000000"/>
                </a:solidFill>
                <a:cs typeface="Arial" pitchFamily="34" charset="0"/>
              </a:rPr>
              <a:pPr defTabSz="914400" eaLnBrk="1" hangingPunct="1">
                <a:spcBef>
                  <a:spcPct val="0"/>
                </a:spcBef>
              </a:pPr>
              <a:t>1</a:t>
            </a:fld>
            <a:endParaRPr lang="en-GB" altLang="de-DE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54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284163"/>
            <a:ext cx="4964112" cy="3724275"/>
          </a:xfrm>
          <a:ln/>
        </p:spPr>
      </p:sp>
      <p:sp>
        <p:nvSpPr>
          <p:cNvPr id="1054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2309" y="4717415"/>
            <a:ext cx="5455284" cy="446913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b="1" smtClean="0"/>
          </a:p>
        </p:txBody>
      </p:sp>
    </p:spTree>
    <p:extLst>
      <p:ext uri="{BB962C8B-B14F-4D97-AF65-F5344CB8AC3E}">
        <p14:creationId xmlns:p14="http://schemas.microsoft.com/office/powerpoint/2010/main" val="30644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de-DE">
                <a:solidFill>
                  <a:prstClr val="black"/>
                </a:solidFill>
                <a:cs typeface="Arial" pitchFamily="34" charset="0"/>
              </a:rPr>
              <a:t>INTERN</a:t>
            </a:r>
          </a:p>
        </p:txBody>
      </p:sp>
      <p:sp>
        <p:nvSpPr>
          <p:cNvPr id="1218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409301-C97E-4C54-B683-35C4496B66CC}" type="slidenum">
              <a:rPr lang="en-US" altLang="de-DE">
                <a:solidFill>
                  <a:prstClr val="black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de-DE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18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44538"/>
            <a:ext cx="4965700" cy="3724275"/>
          </a:xfrm>
          <a:solidFill>
            <a:srgbClr val="FFFFFF"/>
          </a:solidFill>
          <a:ln/>
        </p:spPr>
      </p:sp>
      <p:sp>
        <p:nvSpPr>
          <p:cNvPr id="1218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899" y="4717415"/>
            <a:ext cx="5452103" cy="446913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de-DE" smtClean="0"/>
              <a:t>Growing &amp; aging world population</a:t>
            </a:r>
          </a:p>
          <a:p>
            <a:pPr eaLnBrk="1" hangingPunct="1"/>
            <a:r>
              <a:rPr lang="en-US" altLang="de-DE" smtClean="0"/>
              <a:t>The United Nation estimates an increase of the world population over 9 billion in 2050, 40% more than today. The majority of this growth is expected in developing and emerging countries. Moreover, the portion of people over 60 should double to about 22%; the majority in the developed countries. In 2005 the number was only 10%.</a:t>
            </a:r>
          </a:p>
          <a:p>
            <a:pPr eaLnBrk="1" hangingPunct="1"/>
            <a:r>
              <a:rPr lang="en-US" altLang="de-DE" smtClean="0"/>
              <a:t> </a:t>
            </a:r>
            <a:endParaRPr lang="en-US" altLang="de-DE" b="1" smtClean="0"/>
          </a:p>
          <a:p>
            <a:pPr eaLnBrk="1" hangingPunct="1"/>
            <a:r>
              <a:rPr lang="en-US" altLang="de-DE" b="1" smtClean="0"/>
              <a:t>How can we produce and distribute enough food for this growing population?</a:t>
            </a:r>
            <a:endParaRPr lang="en-US" altLang="de-DE" smtClean="0"/>
          </a:p>
          <a:p>
            <a:pPr eaLnBrk="1" hangingPunct="1"/>
            <a:r>
              <a:rPr lang="en-US" altLang="de-DE" smtClean="0"/>
              <a:t> </a:t>
            </a:r>
            <a:endParaRPr lang="en-US" altLang="de-DE" b="1" smtClean="0"/>
          </a:p>
          <a:p>
            <a:pPr eaLnBrk="1" hangingPunct="1"/>
            <a:r>
              <a:rPr lang="en-US" altLang="de-DE" b="1" smtClean="0"/>
              <a:t>How can we assure good living conditions for the aging world</a:t>
            </a:r>
            <a:endParaRPr lang="de-DE" altLang="de-DE" b="1" smtClean="0"/>
          </a:p>
        </p:txBody>
      </p:sp>
    </p:spTree>
    <p:extLst>
      <p:ext uri="{BB962C8B-B14F-4D97-AF65-F5344CB8AC3E}">
        <p14:creationId xmlns:p14="http://schemas.microsoft.com/office/powerpoint/2010/main" val="3936031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15963" indent="-274638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03313" indent="-220663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544638" indent="-220663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1985963" indent="-220663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4431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003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3575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147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de-DE" sz="1300">
                <a:solidFill>
                  <a:srgbClr val="000000"/>
                </a:solidFill>
                <a:cs typeface="Arial" charset="0"/>
              </a:rPr>
              <a:t>CONFIDENTIAL</a:t>
            </a:r>
          </a:p>
        </p:txBody>
      </p:sp>
      <p:sp>
        <p:nvSpPr>
          <p:cNvPr id="1126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15963" indent="-274638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03313" indent="-220663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544638" indent="-220663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1985963" indent="-220663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4431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003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3575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14763" indent="-220663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726449-0466-43FB-BB9C-14B15B149DEB}" type="slidenum">
              <a:rPr lang="en-US" altLang="de-DE" sz="1300">
                <a:solidFill>
                  <a:srgbClr val="000000"/>
                </a:solidFill>
                <a:cs typeface="Arial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de-DE" sz="13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26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0275" y="746125"/>
            <a:ext cx="4960938" cy="3722688"/>
          </a:xfrm>
          <a:ln/>
        </p:spPr>
      </p:sp>
      <p:sp>
        <p:nvSpPr>
          <p:cNvPr id="1126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17" y="4719008"/>
            <a:ext cx="4990869" cy="44659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z="110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234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5100" indent="-165100">
              <a:buFont typeface="Wingdings" pitchFamily="2" charset="2"/>
              <a:buChar char="§"/>
            </a:pPr>
            <a:endParaRPr lang="de-DE" altLang="de-DE" smtClean="0">
              <a:latin typeface="Arial" charset="0"/>
            </a:endParaRPr>
          </a:p>
        </p:txBody>
      </p:sp>
      <p:sp>
        <p:nvSpPr>
          <p:cNvPr id="10957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15963" indent="-274638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03313" indent="-220663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544638" indent="-220663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1985963" indent="-220663" defTabSz="9159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443163" indent="-220663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00363" indent="-220663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357563" indent="-220663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14763" indent="-220663" defTabSz="9159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F569AD-4567-495B-9B0B-21E0DDEFE1B2}" type="slidenum">
              <a:rPr lang="de-DE" altLang="de-DE" smtClean="0">
                <a:latin typeface="Calibri" pitchFamily="34" charset="0"/>
                <a:cs typeface="Arial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de-DE" altLang="de-DE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3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4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9.xml"/><Relationship Id="rId4" Type="http://schemas.openxmlformats.org/officeDocument/2006/relationships/tags" Target="../tags/tag108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9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31.xml"/><Relationship Id="rId4" Type="http://schemas.openxmlformats.org/officeDocument/2006/relationships/tags" Target="../tags/tag130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36.xml"/><Relationship Id="rId4" Type="http://schemas.openxmlformats.org/officeDocument/2006/relationships/tags" Target="../tags/tag13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60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65.xml"/><Relationship Id="rId4" Type="http://schemas.openxmlformats.org/officeDocument/2006/relationships/tags" Target="../tags/tag16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8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86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tags" Target="../tags/tag18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9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5" Type="http://schemas.openxmlformats.org/officeDocument/2006/relationships/tags" Target="../tags/tag194.xml"/><Relationship Id="rId4" Type="http://schemas.openxmlformats.org/officeDocument/2006/relationships/tags" Target="../tags/tag19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20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tags" Target="../tags/tag21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tags" Target="../tags/tag220.xml"/><Relationship Id="rId5" Type="http://schemas.openxmlformats.org/officeDocument/2006/relationships/tags" Target="../tags/tag219.xml"/><Relationship Id="rId4" Type="http://schemas.openxmlformats.org/officeDocument/2006/relationships/tags" Target="../tags/tag218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22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" Type="http://schemas.openxmlformats.org/officeDocument/2006/relationships/tags" Target="../tags/tag237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4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48.xml"/><Relationship Id="rId4" Type="http://schemas.openxmlformats.org/officeDocument/2006/relationships/tags" Target="../tags/tag247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56.xml"/><Relationship Id="rId3" Type="http://schemas.openxmlformats.org/officeDocument/2006/relationships/tags" Target="../tags/tag251.xml"/><Relationship Id="rId7" Type="http://schemas.openxmlformats.org/officeDocument/2006/relationships/tags" Target="../tags/tag255.xml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9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60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65.xml"/><Relationship Id="rId4" Type="http://schemas.openxmlformats.org/officeDocument/2006/relationships/tags" Target="../tags/tag26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70.xml"/><Relationship Id="rId4" Type="http://schemas.openxmlformats.org/officeDocument/2006/relationships/tags" Target="../tags/tag269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" Type="http://schemas.openxmlformats.org/officeDocument/2006/relationships/tags" Target="../tags/tag271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75.xml"/><Relationship Id="rId4" Type="http://schemas.openxmlformats.org/officeDocument/2006/relationships/tags" Target="../tags/tag27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28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" Type="http://schemas.openxmlformats.org/officeDocument/2006/relationships/tags" Target="../tags/tag296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99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04.xml"/><Relationship Id="rId4" Type="http://schemas.openxmlformats.org/officeDocument/2006/relationships/tags" Target="../tags/tag30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307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tags" Target="../tags/tag310.xml"/><Relationship Id="rId5" Type="http://schemas.openxmlformats.org/officeDocument/2006/relationships/tags" Target="../tags/tag309.xml"/><Relationship Id="rId4" Type="http://schemas.openxmlformats.org/officeDocument/2006/relationships/tags" Target="../tags/tag308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313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tags" Target="../tags/tag31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31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5" Type="http://schemas.openxmlformats.org/officeDocument/2006/relationships/tags" Target="../tags/tag321.xml"/><Relationship Id="rId4" Type="http://schemas.openxmlformats.org/officeDocument/2006/relationships/tags" Target="../tags/tag320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25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" Type="http://schemas.openxmlformats.org/officeDocument/2006/relationships/tags" Target="../tags/tag32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31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30.xml"/><Relationship Id="rId1" Type="http://schemas.openxmlformats.org/officeDocument/2006/relationships/tags" Target="../tags/tag329.xml"/><Relationship Id="rId6" Type="http://schemas.openxmlformats.org/officeDocument/2006/relationships/tags" Target="../tags/tag334.xml"/><Relationship Id="rId5" Type="http://schemas.openxmlformats.org/officeDocument/2006/relationships/tags" Target="../tags/tag333.xml"/><Relationship Id="rId4" Type="http://schemas.openxmlformats.org/officeDocument/2006/relationships/tags" Target="../tags/tag332.xml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37.xml"/><Relationship Id="rId7" Type="http://schemas.openxmlformats.org/officeDocument/2006/relationships/tags" Target="../tags/tag341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344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5" Type="http://schemas.openxmlformats.org/officeDocument/2006/relationships/tags" Target="../tags/tag346.xml"/><Relationship Id="rId4" Type="http://schemas.openxmlformats.org/officeDocument/2006/relationships/tags" Target="../tags/tag34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35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5" Type="http://schemas.openxmlformats.org/officeDocument/2006/relationships/tags" Target="../tags/tag352.xml"/><Relationship Id="rId4" Type="http://schemas.openxmlformats.org/officeDocument/2006/relationships/tags" Target="../tags/tag35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35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5" Type="http://schemas.openxmlformats.org/officeDocument/2006/relationships/tags" Target="../tags/tag358.xml"/><Relationship Id="rId4" Type="http://schemas.openxmlformats.org/officeDocument/2006/relationships/tags" Target="../tags/tag357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362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6" Type="http://schemas.openxmlformats.org/officeDocument/2006/relationships/tags" Target="../tags/tag365.xml"/><Relationship Id="rId5" Type="http://schemas.openxmlformats.org/officeDocument/2006/relationships/tags" Target="../tags/tag364.xml"/><Relationship Id="rId4" Type="http://schemas.openxmlformats.org/officeDocument/2006/relationships/tags" Target="../tags/tag363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68.xml"/><Relationship Id="rId7" Type="http://schemas.openxmlformats.org/officeDocument/2006/relationships/tags" Target="../tags/tag372.xml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75.xml"/><Relationship Id="rId7" Type="http://schemas.openxmlformats.org/officeDocument/2006/relationships/tags" Target="../tags/tag379.xml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5" Type="http://schemas.openxmlformats.org/officeDocument/2006/relationships/tags" Target="../tags/tag377.xml"/><Relationship Id="rId4" Type="http://schemas.openxmlformats.org/officeDocument/2006/relationships/tags" Target="../tags/tag37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382.xml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4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tags" Target="../tags/tag383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87.xml"/><Relationship Id="rId4" Type="http://schemas.openxmlformats.org/officeDocument/2006/relationships/tags" Target="../tags/tag386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tags" Target="../tags/tag395.xml"/><Relationship Id="rId3" Type="http://schemas.openxmlformats.org/officeDocument/2006/relationships/tags" Target="../tags/tag390.xml"/><Relationship Id="rId7" Type="http://schemas.openxmlformats.org/officeDocument/2006/relationships/tags" Target="../tags/tag394.xml"/><Relationship Id="rId2" Type="http://schemas.openxmlformats.org/officeDocument/2006/relationships/tags" Target="../tags/tag389.xml"/><Relationship Id="rId1" Type="http://schemas.openxmlformats.org/officeDocument/2006/relationships/tags" Target="../tags/tag388.xml"/><Relationship Id="rId6" Type="http://schemas.openxmlformats.org/officeDocument/2006/relationships/tags" Target="../tags/tag393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9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398.xml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399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404.xml"/><Relationship Id="rId4" Type="http://schemas.openxmlformats.org/officeDocument/2006/relationships/tags" Target="../tags/tag40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tags" Target="../tags/tag407.xml"/><Relationship Id="rId2" Type="http://schemas.openxmlformats.org/officeDocument/2006/relationships/tags" Target="../tags/tag406.xml"/><Relationship Id="rId1" Type="http://schemas.openxmlformats.org/officeDocument/2006/relationships/tags" Target="../tags/tag405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409.xml"/><Relationship Id="rId4" Type="http://schemas.openxmlformats.org/officeDocument/2006/relationships/tags" Target="../tags/tag408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" Type="http://schemas.openxmlformats.org/officeDocument/2006/relationships/tags" Target="../tags/tag41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414.xml"/><Relationship Id="rId4" Type="http://schemas.openxmlformats.org/officeDocument/2006/relationships/tags" Target="../tags/tag41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tags" Target="../tags/tag417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6.xml"/><Relationship Id="rId1" Type="http://schemas.openxmlformats.org/officeDocument/2006/relationships/tags" Target="../tags/tag415.xml"/><Relationship Id="rId6" Type="http://schemas.openxmlformats.org/officeDocument/2006/relationships/tags" Target="../tags/tag420.xml"/><Relationship Id="rId5" Type="http://schemas.openxmlformats.org/officeDocument/2006/relationships/tags" Target="../tags/tag419.xml"/><Relationship Id="rId4" Type="http://schemas.openxmlformats.org/officeDocument/2006/relationships/tags" Target="../tags/tag418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423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22.xml"/><Relationship Id="rId1" Type="http://schemas.openxmlformats.org/officeDocument/2006/relationships/tags" Target="../tags/tag421.xml"/><Relationship Id="rId6" Type="http://schemas.openxmlformats.org/officeDocument/2006/relationships/tags" Target="../tags/tag426.xml"/><Relationship Id="rId5" Type="http://schemas.openxmlformats.org/officeDocument/2006/relationships/tags" Target="../tags/tag425.xml"/><Relationship Id="rId4" Type="http://schemas.openxmlformats.org/officeDocument/2006/relationships/tags" Target="../tags/tag42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437.xml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38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" Type="http://schemas.openxmlformats.org/officeDocument/2006/relationships/tags" Target="../tags/tag439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43.xml"/><Relationship Id="rId4" Type="http://schemas.openxmlformats.org/officeDocument/2006/relationships/tags" Target="../tags/tag44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44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45.xml"/><Relationship Id="rId1" Type="http://schemas.openxmlformats.org/officeDocument/2006/relationships/tags" Target="../tags/tag444.xml"/><Relationship Id="rId6" Type="http://schemas.openxmlformats.org/officeDocument/2006/relationships/tags" Target="../tags/tag449.xml"/><Relationship Id="rId5" Type="http://schemas.openxmlformats.org/officeDocument/2006/relationships/tags" Target="../tags/tag448.xml"/><Relationship Id="rId4" Type="http://schemas.openxmlformats.org/officeDocument/2006/relationships/tags" Target="../tags/tag44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tags" Target="../tags/tag452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51.xml"/><Relationship Id="rId1" Type="http://schemas.openxmlformats.org/officeDocument/2006/relationships/tags" Target="../tags/tag450.xml"/><Relationship Id="rId6" Type="http://schemas.openxmlformats.org/officeDocument/2006/relationships/tags" Target="../tags/tag455.xml"/><Relationship Id="rId5" Type="http://schemas.openxmlformats.org/officeDocument/2006/relationships/tags" Target="../tags/tag454.xml"/><Relationship Id="rId4" Type="http://schemas.openxmlformats.org/officeDocument/2006/relationships/tags" Target="../tags/tag45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tags" Target="../tags/tag458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57.xml"/><Relationship Id="rId1" Type="http://schemas.openxmlformats.org/officeDocument/2006/relationships/tags" Target="../tags/tag456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tags" Target="../tags/tag46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tags" Target="../tags/tag467.xml"/><Relationship Id="rId5" Type="http://schemas.openxmlformats.org/officeDocument/2006/relationships/tags" Target="../tags/tag466.xml"/><Relationship Id="rId4" Type="http://schemas.openxmlformats.org/officeDocument/2006/relationships/tags" Target="../tags/tag46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tags" Target="../tags/tag47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69.xml"/><Relationship Id="rId1" Type="http://schemas.openxmlformats.org/officeDocument/2006/relationships/tags" Target="../tags/tag468.xml"/><Relationship Id="rId6" Type="http://schemas.openxmlformats.org/officeDocument/2006/relationships/tags" Target="../tags/tag473.xml"/><Relationship Id="rId5" Type="http://schemas.openxmlformats.org/officeDocument/2006/relationships/tags" Target="../tags/tag472.xml"/><Relationship Id="rId4" Type="http://schemas.openxmlformats.org/officeDocument/2006/relationships/tags" Target="../tags/tag471.xml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76.xml"/><Relationship Id="rId7" Type="http://schemas.openxmlformats.org/officeDocument/2006/relationships/tags" Target="../tags/tag480.xml"/><Relationship Id="rId2" Type="http://schemas.openxmlformats.org/officeDocument/2006/relationships/tags" Target="../tags/tag475.xml"/><Relationship Id="rId1" Type="http://schemas.openxmlformats.org/officeDocument/2006/relationships/tags" Target="../tags/tag474.xml"/><Relationship Id="rId6" Type="http://schemas.openxmlformats.org/officeDocument/2006/relationships/tags" Target="../tags/tag479.xml"/><Relationship Id="rId5" Type="http://schemas.openxmlformats.org/officeDocument/2006/relationships/tags" Target="../tags/tag478.xml"/><Relationship Id="rId4" Type="http://schemas.openxmlformats.org/officeDocument/2006/relationships/tags" Target="../tags/tag47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tags" Target="../tags/tag48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82.xml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5" Type="http://schemas.openxmlformats.org/officeDocument/2006/relationships/tags" Target="../tags/tag485.xml"/><Relationship Id="rId4" Type="http://schemas.openxmlformats.org/officeDocument/2006/relationships/tags" Target="../tags/tag48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tags" Target="../tags/tag48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88.xml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5" Type="http://schemas.openxmlformats.org/officeDocument/2006/relationships/tags" Target="../tags/tag491.xml"/><Relationship Id="rId4" Type="http://schemas.openxmlformats.org/officeDocument/2006/relationships/tags" Target="../tags/tag490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tags" Target="../tags/tag49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4" Type="http://schemas.openxmlformats.org/officeDocument/2006/relationships/tags" Target="../tags/tag49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tags" Target="../tags/tag50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0.xml"/><Relationship Id="rId1" Type="http://schemas.openxmlformats.org/officeDocument/2006/relationships/tags" Target="../tags/tag499.xml"/><Relationship Id="rId6" Type="http://schemas.openxmlformats.org/officeDocument/2006/relationships/tags" Target="../tags/tag504.xml"/><Relationship Id="rId5" Type="http://schemas.openxmlformats.org/officeDocument/2006/relationships/tags" Target="../tags/tag503.xml"/><Relationship Id="rId4" Type="http://schemas.openxmlformats.org/officeDocument/2006/relationships/tags" Target="../tags/tag502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7.xml"/><Relationship Id="rId7" Type="http://schemas.openxmlformats.org/officeDocument/2006/relationships/tags" Target="../tags/tag511.xml"/><Relationship Id="rId2" Type="http://schemas.openxmlformats.org/officeDocument/2006/relationships/tags" Target="../tags/tag506.xml"/><Relationship Id="rId1" Type="http://schemas.openxmlformats.org/officeDocument/2006/relationships/tags" Target="../tags/tag505.xml"/><Relationship Id="rId6" Type="http://schemas.openxmlformats.org/officeDocument/2006/relationships/tags" Target="../tags/tag510.xml"/><Relationship Id="rId5" Type="http://schemas.openxmlformats.org/officeDocument/2006/relationships/tags" Target="../tags/tag509.xml"/><Relationship Id="rId4" Type="http://schemas.openxmlformats.org/officeDocument/2006/relationships/tags" Target="../tags/tag508.xm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14.xml"/><Relationship Id="rId7" Type="http://schemas.openxmlformats.org/officeDocument/2006/relationships/tags" Target="../tags/tag518.xml"/><Relationship Id="rId2" Type="http://schemas.openxmlformats.org/officeDocument/2006/relationships/tags" Target="../tags/tag513.xml"/><Relationship Id="rId1" Type="http://schemas.openxmlformats.org/officeDocument/2006/relationships/tags" Target="../tags/tag512.xml"/><Relationship Id="rId6" Type="http://schemas.openxmlformats.org/officeDocument/2006/relationships/tags" Target="../tags/tag517.xml"/><Relationship Id="rId5" Type="http://schemas.openxmlformats.org/officeDocument/2006/relationships/tags" Target="../tags/tag516.xml"/><Relationship Id="rId4" Type="http://schemas.openxmlformats.org/officeDocument/2006/relationships/tags" Target="../tags/tag51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tags" Target="../tags/tag521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4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" Type="http://schemas.openxmlformats.org/officeDocument/2006/relationships/tags" Target="../tags/tag522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526.xml"/><Relationship Id="rId4" Type="http://schemas.openxmlformats.org/officeDocument/2006/relationships/tags" Target="../tags/tag525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tags" Target="../tags/tag534.xml"/><Relationship Id="rId3" Type="http://schemas.openxmlformats.org/officeDocument/2006/relationships/tags" Target="../tags/tag529.xml"/><Relationship Id="rId7" Type="http://schemas.openxmlformats.org/officeDocument/2006/relationships/tags" Target="../tags/tag533.xml"/><Relationship Id="rId2" Type="http://schemas.openxmlformats.org/officeDocument/2006/relationships/tags" Target="../tags/tag528.xml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5" Type="http://schemas.openxmlformats.org/officeDocument/2006/relationships/tags" Target="../tags/tag531.xml"/><Relationship Id="rId4" Type="http://schemas.openxmlformats.org/officeDocument/2006/relationships/tags" Target="../tags/tag530.xml"/><Relationship Id="rId9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tags" Target="../tags/tag537.xml"/><Relationship Id="rId2" Type="http://schemas.openxmlformats.org/officeDocument/2006/relationships/tags" Target="../tags/tag536.xml"/><Relationship Id="rId1" Type="http://schemas.openxmlformats.org/officeDocument/2006/relationships/tags" Target="../tags/tag535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38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tags" Target="../tags/tag541.xml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543.xml"/><Relationship Id="rId4" Type="http://schemas.openxmlformats.org/officeDocument/2006/relationships/tags" Target="../tags/tag54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" Type="http://schemas.openxmlformats.org/officeDocument/2006/relationships/tags" Target="../tags/tag544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548.xml"/><Relationship Id="rId4" Type="http://schemas.openxmlformats.org/officeDocument/2006/relationships/tags" Target="../tags/tag54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tags" Target="../tags/tag551.xml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553.xml"/><Relationship Id="rId4" Type="http://schemas.openxmlformats.org/officeDocument/2006/relationships/tags" Target="../tags/tag55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tags" Target="../tags/tag55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55.xml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5" Type="http://schemas.openxmlformats.org/officeDocument/2006/relationships/tags" Target="../tags/tag558.xml"/><Relationship Id="rId4" Type="http://schemas.openxmlformats.org/officeDocument/2006/relationships/tags" Target="../tags/tag557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tags" Target="../tags/tag562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61.xml"/><Relationship Id="rId1" Type="http://schemas.openxmlformats.org/officeDocument/2006/relationships/tags" Target="../tags/tag560.xml"/><Relationship Id="rId6" Type="http://schemas.openxmlformats.org/officeDocument/2006/relationships/tags" Target="../tags/tag565.xml"/><Relationship Id="rId5" Type="http://schemas.openxmlformats.org/officeDocument/2006/relationships/tags" Target="../tags/tag564.xml"/><Relationship Id="rId4" Type="http://schemas.openxmlformats.org/officeDocument/2006/relationships/tags" Target="../tags/tag56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" Type="http://schemas.openxmlformats.org/officeDocument/2006/relationships/tags" Target="../tags/tag574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57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582.xml"/><Relationship Id="rId4" Type="http://schemas.openxmlformats.org/officeDocument/2006/relationships/tags" Target="../tags/tag581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tags" Target="../tags/tag585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84.xml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5" Type="http://schemas.openxmlformats.org/officeDocument/2006/relationships/tags" Target="../tags/tag587.xml"/><Relationship Id="rId4" Type="http://schemas.openxmlformats.org/officeDocument/2006/relationships/tags" Target="../tags/tag58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tags" Target="../tags/tag591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90.xml"/><Relationship Id="rId1" Type="http://schemas.openxmlformats.org/officeDocument/2006/relationships/tags" Target="../tags/tag589.xml"/><Relationship Id="rId6" Type="http://schemas.openxmlformats.org/officeDocument/2006/relationships/tags" Target="../tags/tag594.xml"/><Relationship Id="rId5" Type="http://schemas.openxmlformats.org/officeDocument/2006/relationships/tags" Target="../tags/tag593.xml"/><Relationship Id="rId4" Type="http://schemas.openxmlformats.org/officeDocument/2006/relationships/tags" Target="../tags/tag59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tags" Target="../tags/tag597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4" Type="http://schemas.openxmlformats.org/officeDocument/2006/relationships/tags" Target="../tags/tag598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603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602.xml"/><Relationship Id="rId1" Type="http://schemas.openxmlformats.org/officeDocument/2006/relationships/tags" Target="../tags/tag601.xml"/><Relationship Id="rId6" Type="http://schemas.openxmlformats.org/officeDocument/2006/relationships/tags" Target="../tags/tag606.xml"/><Relationship Id="rId5" Type="http://schemas.openxmlformats.org/officeDocument/2006/relationships/tags" Target="../tags/tag605.xml"/><Relationship Id="rId4" Type="http://schemas.openxmlformats.org/officeDocument/2006/relationships/tags" Target="../tags/tag60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tags" Target="../tags/tag609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608.xml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5" Type="http://schemas.openxmlformats.org/officeDocument/2006/relationships/tags" Target="../tags/tag611.xml"/><Relationship Id="rId4" Type="http://schemas.openxmlformats.org/officeDocument/2006/relationships/tags" Target="../tags/tag610.xml"/></Relationships>
</file>

<file path=ppt/slideLayouts/_rels/slideLayout10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615.xml"/><Relationship Id="rId7" Type="http://schemas.openxmlformats.org/officeDocument/2006/relationships/tags" Target="../tags/tag619.xml"/><Relationship Id="rId2" Type="http://schemas.openxmlformats.org/officeDocument/2006/relationships/tags" Target="../tags/tag614.xml"/><Relationship Id="rId1" Type="http://schemas.openxmlformats.org/officeDocument/2006/relationships/tags" Target="../tags/tag613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tags" Target="../tags/tag61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tags" Target="../tags/tag622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4" Type="http://schemas.openxmlformats.org/officeDocument/2006/relationships/tags" Target="../tags/tag62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tags" Target="../tags/tag628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627.xml"/><Relationship Id="rId1" Type="http://schemas.openxmlformats.org/officeDocument/2006/relationships/tags" Target="../tags/tag626.xml"/><Relationship Id="rId6" Type="http://schemas.openxmlformats.org/officeDocument/2006/relationships/tags" Target="../tags/tag631.xml"/><Relationship Id="rId5" Type="http://schemas.openxmlformats.org/officeDocument/2006/relationships/tags" Target="../tags/tag630.xml"/><Relationship Id="rId4" Type="http://schemas.openxmlformats.org/officeDocument/2006/relationships/tags" Target="../tags/tag629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tags" Target="../tags/tag634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633.xml"/><Relationship Id="rId1" Type="http://schemas.openxmlformats.org/officeDocument/2006/relationships/tags" Target="../tags/tag632.xml"/><Relationship Id="rId6" Type="http://schemas.openxmlformats.org/officeDocument/2006/relationships/tags" Target="../tags/tag637.xml"/><Relationship Id="rId5" Type="http://schemas.openxmlformats.org/officeDocument/2006/relationships/tags" Target="../tags/tag636.xml"/><Relationship Id="rId4" Type="http://schemas.openxmlformats.org/officeDocument/2006/relationships/tags" Target="../tags/tag63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tags" Target="../tags/tag640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639.xml"/><Relationship Id="rId1" Type="http://schemas.openxmlformats.org/officeDocument/2006/relationships/tags" Target="../tags/tag638.xml"/><Relationship Id="rId6" Type="http://schemas.openxmlformats.org/officeDocument/2006/relationships/tags" Target="../tags/tag643.xml"/><Relationship Id="rId5" Type="http://schemas.openxmlformats.org/officeDocument/2006/relationships/tags" Target="../tags/tag642.xml"/><Relationship Id="rId4" Type="http://schemas.openxmlformats.org/officeDocument/2006/relationships/tags" Target="../tags/tag641.xml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646.xml"/><Relationship Id="rId7" Type="http://schemas.openxmlformats.org/officeDocument/2006/relationships/tags" Target="../tags/tag650.xml"/><Relationship Id="rId2" Type="http://schemas.openxmlformats.org/officeDocument/2006/relationships/tags" Target="../tags/tag645.xml"/><Relationship Id="rId1" Type="http://schemas.openxmlformats.org/officeDocument/2006/relationships/tags" Target="../tags/tag644.xml"/><Relationship Id="rId6" Type="http://schemas.openxmlformats.org/officeDocument/2006/relationships/tags" Target="../tags/tag649.xml"/><Relationship Id="rId5" Type="http://schemas.openxmlformats.org/officeDocument/2006/relationships/tags" Target="../tags/tag648.xml"/><Relationship Id="rId4" Type="http://schemas.openxmlformats.org/officeDocument/2006/relationships/tags" Target="../tags/tag647.xml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5" Type="http://schemas.openxmlformats.org/officeDocument/2006/relationships/tags" Target="../tags/tag655.xml"/><Relationship Id="rId4" Type="http://schemas.openxmlformats.org/officeDocument/2006/relationships/tags" Target="../tags/tag65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tags" Target="../tags/tag660.xml"/><Relationship Id="rId2" Type="http://schemas.openxmlformats.org/officeDocument/2006/relationships/tags" Target="../tags/tag659.xml"/><Relationship Id="rId1" Type="http://schemas.openxmlformats.org/officeDocument/2006/relationships/tags" Target="../tags/tag658.xml"/><Relationship Id="rId4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tags" Target="../tags/tag663.xml"/><Relationship Id="rId2" Type="http://schemas.openxmlformats.org/officeDocument/2006/relationships/tags" Target="../tags/tag662.xml"/><Relationship Id="rId1" Type="http://schemas.openxmlformats.org/officeDocument/2006/relationships/tags" Target="../tags/tag661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665.xml"/><Relationship Id="rId4" Type="http://schemas.openxmlformats.org/officeDocument/2006/relationships/tags" Target="../tags/tag664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73.xml"/><Relationship Id="rId3" Type="http://schemas.openxmlformats.org/officeDocument/2006/relationships/tags" Target="../tags/tag668.xml"/><Relationship Id="rId7" Type="http://schemas.openxmlformats.org/officeDocument/2006/relationships/tags" Target="../tags/tag672.xml"/><Relationship Id="rId2" Type="http://schemas.openxmlformats.org/officeDocument/2006/relationships/tags" Target="../tags/tag667.xml"/><Relationship Id="rId1" Type="http://schemas.openxmlformats.org/officeDocument/2006/relationships/tags" Target="../tags/tag666.xml"/><Relationship Id="rId6" Type="http://schemas.openxmlformats.org/officeDocument/2006/relationships/tags" Target="../tags/tag671.xml"/><Relationship Id="rId5" Type="http://schemas.openxmlformats.org/officeDocument/2006/relationships/tags" Target="../tags/tag670.xml"/><Relationship Id="rId4" Type="http://schemas.openxmlformats.org/officeDocument/2006/relationships/tags" Target="../tags/tag669.xml"/><Relationship Id="rId9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tags" Target="../tags/tag676.xml"/><Relationship Id="rId2" Type="http://schemas.openxmlformats.org/officeDocument/2006/relationships/tags" Target="../tags/tag675.xml"/><Relationship Id="rId1" Type="http://schemas.openxmlformats.org/officeDocument/2006/relationships/tags" Target="../tags/tag674.xml"/><Relationship Id="rId5" Type="http://schemas.openxmlformats.org/officeDocument/2006/relationships/slideMaster" Target="../slideMasters/slideMaster6.xml"/><Relationship Id="rId4" Type="http://schemas.openxmlformats.org/officeDocument/2006/relationships/tags" Target="../tags/tag67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680.xml"/><Relationship Id="rId2" Type="http://schemas.openxmlformats.org/officeDocument/2006/relationships/tags" Target="../tags/tag679.xml"/><Relationship Id="rId1" Type="http://schemas.openxmlformats.org/officeDocument/2006/relationships/tags" Target="../tags/tag678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682.xml"/><Relationship Id="rId4" Type="http://schemas.openxmlformats.org/officeDocument/2006/relationships/tags" Target="../tags/tag681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685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687.xml"/><Relationship Id="rId4" Type="http://schemas.openxmlformats.org/officeDocument/2006/relationships/tags" Target="../tags/tag68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tags" Target="../tags/tag690.xml"/><Relationship Id="rId2" Type="http://schemas.openxmlformats.org/officeDocument/2006/relationships/tags" Target="../tags/tag689.xml"/><Relationship Id="rId1" Type="http://schemas.openxmlformats.org/officeDocument/2006/relationships/tags" Target="../tags/tag688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692.xml"/><Relationship Id="rId4" Type="http://schemas.openxmlformats.org/officeDocument/2006/relationships/tags" Target="../tags/tag691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tags" Target="../tags/tag695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694.xml"/><Relationship Id="rId1" Type="http://schemas.openxmlformats.org/officeDocument/2006/relationships/tags" Target="../tags/tag693.xml"/><Relationship Id="rId6" Type="http://schemas.openxmlformats.org/officeDocument/2006/relationships/tags" Target="../tags/tag698.xml"/><Relationship Id="rId5" Type="http://schemas.openxmlformats.org/officeDocument/2006/relationships/tags" Target="../tags/tag697.xml"/><Relationship Id="rId4" Type="http://schemas.openxmlformats.org/officeDocument/2006/relationships/tags" Target="../tags/tag69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tags" Target="../tags/tag701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700.xml"/><Relationship Id="rId1" Type="http://schemas.openxmlformats.org/officeDocument/2006/relationships/tags" Target="../tags/tag699.xml"/><Relationship Id="rId6" Type="http://schemas.openxmlformats.org/officeDocument/2006/relationships/tags" Target="../tags/tag704.xml"/><Relationship Id="rId5" Type="http://schemas.openxmlformats.org/officeDocument/2006/relationships/tags" Target="../tags/tag703.xml"/><Relationship Id="rId4" Type="http://schemas.openxmlformats.org/officeDocument/2006/relationships/tags" Target="../tags/tag70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ctrTitle"/>
          </p:nvPr>
        </p:nvSpPr>
        <p:spPr>
          <a:xfrm>
            <a:off x="216000" y="431999"/>
            <a:ext cx="8712000" cy="360000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3000" b="1" i="0">
                <a:latin typeface="Arial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subTitle" idx="1"/>
          </p:nvPr>
        </p:nvSpPr>
        <p:spPr>
          <a:xfrm>
            <a:off x="216000" y="4032000"/>
            <a:ext cx="8712000" cy="432000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buNone/>
              <a:defRPr sz="2000" b="0" i="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2"/>
          </p:nvPr>
        </p:nvSpPr>
        <p:spPr>
          <a:xfrm>
            <a:off x="6264000" y="6645600"/>
            <a:ext cx="720000" cy="151200"/>
          </a:xfrm>
        </p:spPr>
        <p:txBody>
          <a:bodyPr lIns="0" tIns="0" rIns="0" bIns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latin typeface="Arial"/>
              </a:defRPr>
            </a:lvl1pPr>
          </a:lstStyle>
          <a:p>
            <a:fld id="{14D60EED-0218-4CEE-B086-24968736B30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</p:nvPr>
        </p:nvSpPr>
        <p:spPr>
          <a:xfrm>
            <a:off x="936000" y="6717600"/>
            <a:ext cx="5328000" cy="97200"/>
          </a:xfrm>
        </p:spPr>
        <p:txBody>
          <a:bodyPr lIns="0" tIns="0" rIns="0" bIns="0" anchor="b"/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1200" b="0" i="0">
                <a:latin typeface="Arial"/>
              </a:defRPr>
            </a:lvl1pPr>
          </a:lstStyle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10"/>
          </p:nvPr>
        </p:nvSpPr>
        <p:spPr>
          <a:xfrm>
            <a:off x="216000" y="6645600"/>
            <a:ext cx="720000" cy="151200"/>
          </a:xfrm>
        </p:spPr>
        <p:txBody>
          <a:bodyPr lIns="0" tIns="0" rIns="0" bIns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latin typeface="Arial"/>
              </a:defRPr>
            </a:lvl1pPr>
          </a:lstStyle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911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 (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18381" y="640800"/>
            <a:ext cx="7128000" cy="853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715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4819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 (1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332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 (1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944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 (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61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el und Inhalt über Text (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1527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und zweispaltiger Tex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95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 (2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6300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el, Text und Medienclip (1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Medienplatzhalter 3"/>
          <p:cNvSpPr>
            <a:spLocks noGrp="1"/>
          </p:cNvSpPr>
          <p:nvPr>
            <p:ph type="media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731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el, Medienclip und Text (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Medienplatzhalter 2"/>
          <p:cNvSpPr>
            <a:spLocks noGrp="1"/>
          </p:cNvSpPr>
          <p:nvPr>
            <p:ph type="media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549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xt und ClipArt (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131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ClipArt und Text (1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862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 (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591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zwei Inhalte und Text (2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3241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(1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itePlaz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FussPlaz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8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1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159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 (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SeitePlaz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ssPlaz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9" name="DatumPlaz"/>
          <p:cNvSpPr>
            <a:spLocks noGrp="1"/>
          </p:cNvSpPr>
          <p:nvPr>
            <p:ph type="dt" sz="half" idx="12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395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 (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  <p:custDataLst>
              <p:tags r:id="rId1"/>
            </p:custDataLst>
          </p:nvPr>
        </p:nvSpPr>
        <p:spPr>
          <a:xfrm>
            <a:off x="215900" y="641350"/>
            <a:ext cx="8712200" cy="58388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1405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4219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 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2235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152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249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51499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 (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06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442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 (1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742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 (1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2723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 (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757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el und Inhalt über Text (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830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und zweispaltiger Tex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779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 (2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735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el, Text und Medienclip (1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Medienplatzhalter 3"/>
          <p:cNvSpPr>
            <a:spLocks noGrp="1"/>
          </p:cNvSpPr>
          <p:nvPr>
            <p:ph type="media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180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el, Medienclip und Text (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Medienplatzhalter 2"/>
          <p:cNvSpPr>
            <a:spLocks noGrp="1"/>
          </p:cNvSpPr>
          <p:nvPr>
            <p:ph type="media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724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xt und ClipArt (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68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ClipArt und Text (1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688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 (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990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zwei Inhalte und Text (2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278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(1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itePlaz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FussPlaz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4" name="DatumPlaz"/>
          <p:cNvSpPr>
            <a:spLocks noGrp="1"/>
          </p:cNvSpPr>
          <p:nvPr>
            <p:ph type="dt" sz="half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221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1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931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 (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SeitePlaz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FussPlaz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9" name="DatumPlaz"/>
          <p:cNvSpPr>
            <a:spLocks noGrp="1"/>
          </p:cNvSpPr>
          <p:nvPr>
            <p:ph type="dt" sz="half" idx="12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4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 (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  <p:custDataLst>
              <p:tags r:id="rId1"/>
            </p:custDataLst>
          </p:nvPr>
        </p:nvSpPr>
        <p:spPr>
          <a:xfrm>
            <a:off x="215900" y="641350"/>
            <a:ext cx="8712200" cy="58388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54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126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 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818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1845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273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975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 (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18381" y="640800"/>
            <a:ext cx="7128000" cy="853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478127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2294912"/>
      </p:ext>
    </p:extLst>
  </p:cSld>
  <p:clrMapOvr>
    <a:masterClrMapping/>
  </p:clrMapOvr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 (1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362351"/>
      </p:ext>
    </p:extLst>
  </p:cSld>
  <p:clrMapOvr>
    <a:masterClrMapping/>
  </p:clrMapOvr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 (1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6390980"/>
      </p:ext>
    </p:extLst>
  </p:cSld>
  <p:clrMapOvr>
    <a:masterClrMapping/>
  </p:clrMapOvr>
  <p:hf hd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 (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2425209"/>
      </p:ext>
    </p:extLst>
  </p:cSld>
  <p:clrMapOvr>
    <a:masterClrMapping/>
  </p:clrMapOvr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el und Inhalt über Text (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6715353"/>
      </p:ext>
    </p:extLst>
  </p:cSld>
  <p:clrMapOvr>
    <a:masterClrMapping/>
  </p:clrMapOvr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und zweispaltiger Tex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1249619"/>
      </p:ext>
    </p:extLst>
  </p:cSld>
  <p:clrMapOvr>
    <a:masterClrMapping/>
  </p:clrMapOvr>
  <p:hf hd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 (2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614622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el, Text und Medienclip (1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Medienplatzhalter 3"/>
          <p:cNvSpPr>
            <a:spLocks noGrp="1"/>
          </p:cNvSpPr>
          <p:nvPr>
            <p:ph type="media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1030"/>
      </p:ext>
    </p:extLst>
  </p:cSld>
  <p:clrMapOvr>
    <a:masterClrMapping/>
  </p:clrMapOvr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el, Medienclip und Text (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Medienplatzhalter 2"/>
          <p:cNvSpPr>
            <a:spLocks noGrp="1"/>
          </p:cNvSpPr>
          <p:nvPr>
            <p:ph type="media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710489"/>
      </p:ext>
    </p:extLst>
  </p:cSld>
  <p:clrMapOvr>
    <a:masterClrMapping/>
  </p:clrMapOvr>
  <p:hf hd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xt und ClipArt (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3135998"/>
      </p:ext>
    </p:extLst>
  </p:cSld>
  <p:clrMapOvr>
    <a:masterClrMapping/>
  </p:clrMapOvr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ClipArt und Text (1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4925847"/>
      </p:ext>
    </p:extLst>
  </p:cSld>
  <p:clrMapOvr>
    <a:masterClrMapping/>
  </p:clrMapOvr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 (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3342373"/>
      </p:ext>
    </p:extLst>
  </p:cSld>
  <p:clrMapOvr>
    <a:masterClrMapping/>
  </p:clrMapOvr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zwei Inhalte und Text (2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6075592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(1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itePlaz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FussPlaz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825391"/>
      </p:ext>
    </p:extLst>
  </p:cSld>
  <p:clrMapOvr>
    <a:masterClrMapping/>
  </p:clrMapOvr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1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057561"/>
      </p:ext>
    </p:extLst>
  </p:cSld>
  <p:clrMapOvr>
    <a:masterClrMapping/>
  </p:clrMapOvr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 (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SeitePlaz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ssPlaz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9" name="DatumPlaz"/>
          <p:cNvSpPr>
            <a:spLocks noGrp="1"/>
          </p:cNvSpPr>
          <p:nvPr>
            <p:ph type="dt" sz="half" idx="12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076988"/>
      </p:ext>
    </p:extLst>
  </p:cSld>
  <p:clrMapOvr>
    <a:masterClrMapping/>
  </p:clrMapOvr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 (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  <p:custDataLst>
              <p:tags r:id="rId1"/>
            </p:custDataLst>
          </p:nvPr>
        </p:nvSpPr>
        <p:spPr>
          <a:xfrm>
            <a:off x="215900" y="641350"/>
            <a:ext cx="8712200" cy="58388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6715152"/>
      </p:ext>
    </p:extLst>
  </p:cSld>
  <p:clrMapOvr>
    <a:masterClrMapping/>
  </p:clrMapOvr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178191"/>
      </p:ext>
    </p:extLst>
  </p:cSld>
  <p:clrMapOvr>
    <a:masterClrMapping/>
  </p:clrMapOvr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 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5319276"/>
      </p:ext>
    </p:extLst>
  </p:cSld>
  <p:clrMapOvr>
    <a:masterClrMapping/>
  </p:clrMapOvr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837872"/>
      </p:ext>
    </p:extLst>
  </p:cSld>
  <p:clrMapOvr>
    <a:masterClrMapping/>
  </p:clrMapOvr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832745"/>
      </p:ext>
    </p:extLst>
  </p:cSld>
  <p:clrMapOvr>
    <a:masterClrMapping/>
  </p:clrMapOvr>
  <p:hf hd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1446516"/>
      </p:ext>
    </p:extLst>
  </p:cSld>
  <p:clrMapOvr>
    <a:masterClrMapping/>
  </p:clrMapOvr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776413"/>
            <a:ext cx="4332287" cy="4624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35500" y="1776413"/>
            <a:ext cx="4332288" cy="4624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990847-719C-413D-B81C-F9CE15318C67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34895932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 (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136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1123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 (1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007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 (1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912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 (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401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el und Inhalt über Text (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596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und zweispaltiger Tex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6872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 (2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512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el, Text und Medienclip (1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Medienplatzhalter 3"/>
          <p:cNvSpPr>
            <a:spLocks noGrp="1"/>
          </p:cNvSpPr>
          <p:nvPr>
            <p:ph type="media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513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el, Medienclip und Text (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Medienplatzhalter 2"/>
          <p:cNvSpPr>
            <a:spLocks noGrp="1"/>
          </p:cNvSpPr>
          <p:nvPr>
            <p:ph type="media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7043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xt und ClipArt (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623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ClipArt und Text (1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91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 (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516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zwei Inhalte und Text (2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2476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(1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itePlaz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FussPlaz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4" name="DatumPlaz"/>
          <p:cNvSpPr>
            <a:spLocks noGrp="1"/>
          </p:cNvSpPr>
          <p:nvPr>
            <p:ph type="dt" sz="half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291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1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45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 (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SeitePlaz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" name="FussPlaz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9" name="DatumPlaz"/>
          <p:cNvSpPr>
            <a:spLocks noGrp="1"/>
          </p:cNvSpPr>
          <p:nvPr>
            <p:ph type="dt" sz="half" idx="12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1353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 (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  <p:custDataLst>
              <p:tags r:id="rId1"/>
            </p:custDataLst>
          </p:nvPr>
        </p:nvSpPr>
        <p:spPr>
          <a:xfrm>
            <a:off x="215900" y="641350"/>
            <a:ext cx="8712200" cy="58388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6118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7802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 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565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106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322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5860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 (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18381" y="640800"/>
            <a:ext cx="7128000" cy="853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42378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und Tex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247120"/>
      </p:ext>
    </p:extLst>
  </p:cSld>
  <p:clrMapOvr>
    <a:masterClrMapping/>
  </p:clrMapOvr>
  <p:hf hdr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 (1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8267940"/>
      </p:ext>
    </p:extLst>
  </p:cSld>
  <p:clrMapOvr>
    <a:masterClrMapping/>
  </p:clrMapOvr>
  <p:hf hdr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alt und Text (1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16116"/>
      </p:ext>
    </p:extLst>
  </p:cSld>
  <p:clrMapOvr>
    <a:masterClrMapping/>
  </p:clrMapOvr>
  <p:hf hdr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und Text über Inhalt (2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166542"/>
      </p:ext>
    </p:extLst>
  </p:cSld>
  <p:clrMapOvr>
    <a:masterClrMapping/>
  </p:clrMapOvr>
  <p:hf hdr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el und Inhalt über Text (1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215900" y="1871663"/>
            <a:ext cx="87122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226640"/>
      </p:ext>
    </p:extLst>
  </p:cSld>
  <p:clrMapOvr>
    <a:masterClrMapping/>
  </p:clrMapOvr>
  <p:hf hdr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und zweispaltiger Tex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843917"/>
      </p:ext>
    </p:extLst>
  </p:cSld>
  <p:clrMapOvr>
    <a:masterClrMapping/>
  </p:clrMapOvr>
  <p:hf hdr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el, zwei Inhalte über Text (2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215900" y="4251325"/>
            <a:ext cx="87122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1389503"/>
      </p:ext>
    </p:extLst>
  </p:cSld>
  <p:clrMapOvr>
    <a:masterClrMapping/>
  </p:clrMapOvr>
  <p:hf hdr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el, Text und Medienclip (1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Medienplatzhalter 3"/>
          <p:cNvSpPr>
            <a:spLocks noGrp="1"/>
          </p:cNvSpPr>
          <p:nvPr>
            <p:ph type="media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012033"/>
      </p:ext>
    </p:extLst>
  </p:cSld>
  <p:clrMapOvr>
    <a:masterClrMapping/>
  </p:clrMapOvr>
  <p:hf hdr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el, Medienclip und Text (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Medienplatzhalter 2"/>
          <p:cNvSpPr>
            <a:spLocks noGrp="1"/>
          </p:cNvSpPr>
          <p:nvPr>
            <p:ph type="media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41600"/>
      </p:ext>
    </p:extLst>
  </p:cSld>
  <p:clrMapOvr>
    <a:masterClrMapping/>
  </p:clrMapOvr>
  <p:hf hdr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xt und ClipArt (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0882538"/>
      </p:ext>
    </p:extLst>
  </p:cSld>
  <p:clrMapOvr>
    <a:masterClrMapping/>
  </p:clrMapOvr>
  <p:hf hdr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el, ClipArt und Text (10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ClipArt-Platzhalt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0480638"/>
      </p:ext>
    </p:extLst>
  </p:cSld>
  <p:clrMapOvr>
    <a:masterClrMapping/>
  </p:clrMapOvr>
  <p:hf hdr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xt und zwei Inhalte (2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4108325"/>
      </p:ext>
    </p:extLst>
  </p:cSld>
  <p:clrMapOvr>
    <a:masterClrMapping/>
  </p:clrMapOvr>
  <p:hf hdr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zwei Inhalte und Text (2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z"/>
          <p:cNvSpPr>
            <a:spLocks noGrp="1"/>
          </p:cNvSpPr>
          <p:nvPr>
            <p:ph type="body" sz="half" idx="3"/>
            <p:custDataLst>
              <p:tags r:id="rId4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10"/>
            <p:custDataLst>
              <p:tags r:id="rId5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ssPlaz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8" name="DatumPlaz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4109329"/>
      </p:ext>
    </p:extLst>
  </p:cSld>
  <p:clrMapOvr>
    <a:masterClrMapping/>
  </p:clrMapOvr>
  <p:hf hdr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(1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itePlaz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FussPlaz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915716"/>
      </p:ext>
    </p:extLst>
  </p:cSld>
  <p:clrMapOvr>
    <a:masterClrMapping/>
  </p:clrMapOvr>
  <p:hf hdr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1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9848179"/>
      </p:ext>
    </p:extLst>
  </p:cSld>
  <p:clrMapOvr>
    <a:masterClrMapping/>
  </p:clrMapOvr>
  <p:hf hdr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 (2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2159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4648200" y="1871663"/>
            <a:ext cx="4279900" cy="222726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2159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8200" y="4251325"/>
            <a:ext cx="4279900" cy="22288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SeitePlaz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ssPlaz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9" name="DatumPlaz"/>
          <p:cNvSpPr>
            <a:spLocks noGrp="1"/>
          </p:cNvSpPr>
          <p:nvPr>
            <p:ph type="dt" sz="half" idx="12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0083133"/>
      </p:ext>
    </p:extLst>
  </p:cSld>
  <p:clrMapOvr>
    <a:masterClrMapping/>
  </p:clrMapOvr>
  <p:hf hdr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 (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  <p:custDataLst>
              <p:tags r:id="rId1"/>
            </p:custDataLst>
          </p:nvPr>
        </p:nvSpPr>
        <p:spPr>
          <a:xfrm>
            <a:off x="215900" y="641350"/>
            <a:ext cx="8712200" cy="583882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SeitePlaz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FussPlaz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5" name="DatumPlaz"/>
          <p:cNvSpPr>
            <a:spLocks noGrp="1"/>
          </p:cNvSpPr>
          <p:nvPr>
            <p:ph type="dt" sz="half" idx="12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154627"/>
      </p:ext>
    </p:extLst>
  </p:cSld>
  <p:clrMapOvr>
    <a:masterClrMapping/>
  </p:clrMapOvr>
  <p:hf hdr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280881"/>
      </p:ext>
    </p:extLst>
  </p:cSld>
  <p:clrMapOvr>
    <a:masterClrMapping/>
  </p:clrMapOvr>
  <p:hf hdr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 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0909894"/>
      </p:ext>
    </p:extLst>
  </p:cSld>
  <p:clrMapOvr>
    <a:masterClrMapping/>
  </p:clrMapOvr>
  <p:hf hdr="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 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  <p:custDataLst>
              <p:tags r:id="rId2"/>
            </p:custDataLst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itePlaz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6" name="DatumPlaz"/>
          <p:cNvSpPr>
            <a:spLocks noGrp="1"/>
          </p:cNvSpPr>
          <p:nvPr>
            <p:ph type="dt" sz="half" idx="12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052987"/>
      </p:ext>
    </p:extLst>
  </p:cSld>
  <p:clrMapOvr>
    <a:masterClrMapping/>
  </p:clrMapOvr>
  <p:hf hd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371198"/>
      </p:ext>
    </p:extLst>
  </p:cSld>
  <p:clrMapOvr>
    <a:masterClrMapping/>
  </p:clrMapOvr>
  <p:hf hdr="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z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  <p:custDataLst>
              <p:tags r:id="rId2"/>
            </p:custDataLst>
          </p:nvPr>
        </p:nvSpPr>
        <p:spPr>
          <a:xfrm>
            <a:off x="215900" y="1871663"/>
            <a:ext cx="4279900" cy="46085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TextPlaz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871663"/>
            <a:ext cx="4279900" cy="4608512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SeitePlaz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ssPlaz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7" name="DatumPlaz"/>
          <p:cNvSpPr>
            <a:spLocks noGrp="1"/>
          </p:cNvSpPr>
          <p:nvPr>
            <p:ph type="dt" sz="half" idx="12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de-DE" smtClean="0"/>
              <a:t>30.01.2015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355281"/>
      </p:ext>
    </p:extLst>
  </p:cSld>
  <p:clrMapOvr>
    <a:masterClrMapping/>
  </p:clrMapOvr>
  <p:hf hdr="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776413"/>
            <a:ext cx="4332287" cy="4624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35500" y="1776413"/>
            <a:ext cx="4332288" cy="4624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990847-719C-413D-B81C-F9CE15318C67}" type="slidenum">
              <a:rPr lang="en-GB" altLang="de-DE"/>
              <a:pPr/>
              <a:t>‹Nr.›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43330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3" Type="http://schemas.openxmlformats.org/officeDocument/2006/relationships/tags" Target="../tags/tag2.xml"/><Relationship Id="rId7" Type="http://schemas.openxmlformats.org/officeDocument/2006/relationships/tags" Target="../tags/tag6.x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11" Type="http://schemas.openxmlformats.org/officeDocument/2006/relationships/image" Target="../media/image1.png"/><Relationship Id="rId5" Type="http://schemas.openxmlformats.org/officeDocument/2006/relationships/tags" Target="../tags/tag4.xml"/><Relationship Id="rId10" Type="http://schemas.openxmlformats.org/officeDocument/2006/relationships/tags" Target="../tags/tag9.xml"/><Relationship Id="rId4" Type="http://schemas.openxmlformats.org/officeDocument/2006/relationships/tags" Target="../tags/tag3.xml"/><Relationship Id="rId9" Type="http://schemas.openxmlformats.org/officeDocument/2006/relationships/tags" Target="../tags/tag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26" Type="http://schemas.openxmlformats.org/officeDocument/2006/relationships/tags" Target="../tags/tag11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5" Type="http://schemas.openxmlformats.org/officeDocument/2006/relationships/tags" Target="../tags/tag10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29" Type="http://schemas.openxmlformats.org/officeDocument/2006/relationships/tags" Target="../tags/tag14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24" Type="http://schemas.openxmlformats.org/officeDocument/2006/relationships/theme" Target="../theme/theme2.xml"/><Relationship Id="rId32" Type="http://schemas.openxmlformats.org/officeDocument/2006/relationships/tags" Target="../tags/tag17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slideLayout" Target="../slideLayouts/slideLayout24.xml"/><Relationship Id="rId28" Type="http://schemas.openxmlformats.org/officeDocument/2006/relationships/tags" Target="../tags/tag13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31" Type="http://schemas.openxmlformats.org/officeDocument/2006/relationships/tags" Target="../tags/tag16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Relationship Id="rId27" Type="http://schemas.openxmlformats.org/officeDocument/2006/relationships/tags" Target="../tags/tag12.xml"/><Relationship Id="rId30" Type="http://schemas.openxmlformats.org/officeDocument/2006/relationships/tags" Target="../tags/tag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tags" Target="../tags/tag1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tags" Target="../tags/tag149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tags" Target="../tags/tag15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heme" Target="../theme/theme3.xml"/><Relationship Id="rId32" Type="http://schemas.openxmlformats.org/officeDocument/2006/relationships/tags" Target="../tags/tag156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tags" Target="../tags/tag152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tags" Target="../tags/tag155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ags" Target="../tags/tag151.xml"/><Relationship Id="rId30" Type="http://schemas.openxmlformats.org/officeDocument/2006/relationships/tags" Target="../tags/tag1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tags" Target="../tags/tag288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theme" Target="../theme/theme4.xml"/><Relationship Id="rId33" Type="http://schemas.openxmlformats.org/officeDocument/2006/relationships/tags" Target="../tags/tag295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tags" Target="../tags/tag291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32" Type="http://schemas.openxmlformats.org/officeDocument/2006/relationships/tags" Target="../tags/tag294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tags" Target="../tags/tag290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31" Type="http://schemas.openxmlformats.org/officeDocument/2006/relationships/tags" Target="../tags/tag293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tags" Target="../tags/tag289.xml"/><Relationship Id="rId30" Type="http://schemas.openxmlformats.org/officeDocument/2006/relationships/tags" Target="../tags/tag29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26" Type="http://schemas.openxmlformats.org/officeDocument/2006/relationships/tags" Target="../tags/tag428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tags" Target="../tags/tag427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29" Type="http://schemas.openxmlformats.org/officeDocument/2006/relationships/tags" Target="../tags/tag431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theme" Target="../theme/theme5.xml"/><Relationship Id="rId32" Type="http://schemas.openxmlformats.org/officeDocument/2006/relationships/tags" Target="../tags/tag434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28" Type="http://schemas.openxmlformats.org/officeDocument/2006/relationships/tags" Target="../tags/tag430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31" Type="http://schemas.openxmlformats.org/officeDocument/2006/relationships/tags" Target="../tags/tag433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Relationship Id="rId27" Type="http://schemas.openxmlformats.org/officeDocument/2006/relationships/tags" Target="../tags/tag429.xml"/><Relationship Id="rId30" Type="http://schemas.openxmlformats.org/officeDocument/2006/relationships/tags" Target="../tags/tag43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slideLayout" Target="../slideLayouts/slideLayout112.xml"/><Relationship Id="rId26" Type="http://schemas.openxmlformats.org/officeDocument/2006/relationships/tags" Target="../tags/tag566.xml"/><Relationship Id="rId3" Type="http://schemas.openxmlformats.org/officeDocument/2006/relationships/slideLayout" Target="../slideLayouts/slideLayout97.xml"/><Relationship Id="rId21" Type="http://schemas.openxmlformats.org/officeDocument/2006/relationships/slideLayout" Target="../slideLayouts/slideLayout115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5" Type="http://schemas.openxmlformats.org/officeDocument/2006/relationships/theme" Target="../theme/theme6.xml"/><Relationship Id="rId33" Type="http://schemas.openxmlformats.org/officeDocument/2006/relationships/tags" Target="../tags/tag573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114.xml"/><Relationship Id="rId29" Type="http://schemas.openxmlformats.org/officeDocument/2006/relationships/tags" Target="../tags/tag569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18.xml"/><Relationship Id="rId32" Type="http://schemas.openxmlformats.org/officeDocument/2006/relationships/tags" Target="../tags/tag572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23" Type="http://schemas.openxmlformats.org/officeDocument/2006/relationships/slideLayout" Target="../slideLayouts/slideLayout117.xml"/><Relationship Id="rId28" Type="http://schemas.openxmlformats.org/officeDocument/2006/relationships/tags" Target="../tags/tag568.xml"/><Relationship Id="rId10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13.xml"/><Relationship Id="rId31" Type="http://schemas.openxmlformats.org/officeDocument/2006/relationships/tags" Target="../tags/tag571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Relationship Id="rId22" Type="http://schemas.openxmlformats.org/officeDocument/2006/relationships/slideLayout" Target="../slideLayouts/slideLayout116.xml"/><Relationship Id="rId27" Type="http://schemas.openxmlformats.org/officeDocument/2006/relationships/tags" Target="../tags/tag567.xml"/><Relationship Id="rId30" Type="http://schemas.openxmlformats.org/officeDocument/2006/relationships/tags" Target="../tags/tag5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x/0/13,64/25,39/4,8"/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0" y="4911014"/>
            <a:ext cx="9141543" cy="1728216"/>
          </a:xfrm>
          <a:prstGeom prst="rect">
            <a:avLst/>
          </a:prstGeom>
          <a:solidFill>
            <a:srgbClr val="A6C0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8" name="Fix/19,99/13,64/4,8/4,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299" y="4911014"/>
            <a:ext cx="1728216" cy="172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z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216027" y="432054"/>
            <a:ext cx="8713089" cy="360045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216027" y="4032504"/>
            <a:ext cx="8713089" cy="43205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264783" y="6646431"/>
            <a:ext cx="720090" cy="15121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fld id="{14D60EED-0218-4CEE-B086-24968736B30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936117" y="6718440"/>
            <a:ext cx="5328666" cy="9721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12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216027" y="6646431"/>
            <a:ext cx="720090" cy="15121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30.01.2015</a:t>
            </a:r>
            <a:endParaRPr lang="de-DE"/>
          </a:p>
        </p:txBody>
      </p:sp>
      <p:sp>
        <p:nvSpPr>
          <p:cNvPr id="9" name="DokuPlaz"/>
          <p:cNvSpPr txBox="1">
            <a:spLocks/>
          </p:cNvSpPr>
          <p:nvPr userDrawn="1">
            <p:custDataLst>
              <p:tags r:id="rId10"/>
            </p:custDataLst>
          </p:nvPr>
        </p:nvSpPr>
        <p:spPr>
          <a:xfrm>
            <a:off x="936117" y="6765246"/>
            <a:ext cx="5328666" cy="97212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600" b="0" i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783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3000" b="1" i="0" kern="1200">
          <a:solidFill>
            <a:srgbClr val="000000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x/0/0,6/25,39/3,8"/>
          <p:cNvSpPr>
            <a:spLocks noChangeAspect="1" noChangeArrowheads="1"/>
          </p:cNvSpPr>
          <p:nvPr userDrawn="1">
            <p:custDataLst>
              <p:tags r:id="rId25"/>
            </p:custDataLst>
          </p:nvPr>
        </p:nvSpPr>
        <p:spPr bwMode="auto">
          <a:xfrm>
            <a:off x="0" y="215900"/>
            <a:ext cx="9140825" cy="1368425"/>
          </a:xfrm>
          <a:prstGeom prst="rect">
            <a:avLst/>
          </a:prstGeom>
          <a:solidFill>
            <a:srgbClr val="A6C0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2" name="Fix/20,99/0,6/3,8/3,8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15900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z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216000" y="640800"/>
            <a:ext cx="7128000" cy="8532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8"/>
            </p:custDataLst>
          </p:nvPr>
        </p:nvSpPr>
        <p:spPr>
          <a:xfrm>
            <a:off x="216000" y="1871999"/>
            <a:ext cx="8712000" cy="460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208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3"/>
            <p:custDataLst>
              <p:tags r:id="rId30"/>
            </p:custDataLst>
          </p:nvPr>
        </p:nvSpPr>
        <p:spPr>
          <a:xfrm>
            <a:off x="936000" y="67176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12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2"/>
            <p:custDataLst>
              <p:tags r:id="rId31"/>
            </p:custDataLst>
          </p:nvPr>
        </p:nvSpPr>
        <p:spPr>
          <a:xfrm>
            <a:off x="216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30.01.2015</a:t>
            </a:r>
            <a:endParaRPr lang="de-DE"/>
          </a:p>
        </p:txBody>
      </p:sp>
      <p:sp>
        <p:nvSpPr>
          <p:cNvPr id="13" name="DokuPlaz"/>
          <p:cNvSpPr txBox="1">
            <a:spLocks/>
          </p:cNvSpPr>
          <p:nvPr userDrawn="1">
            <p:custDataLst>
              <p:tags r:id="rId32"/>
            </p:custDataLst>
          </p:nvPr>
        </p:nvSpPr>
        <p:spPr>
          <a:xfrm>
            <a:off x="936000" y="67644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600" b="0" i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007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2800" b="1" i="0" kern="1200">
          <a:solidFill>
            <a:srgbClr val="000000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x/0/0,6/25,39/3,8"/>
          <p:cNvSpPr>
            <a:spLocks noChangeAspect="1" noChangeArrowheads="1"/>
          </p:cNvSpPr>
          <p:nvPr userDrawn="1">
            <p:custDataLst>
              <p:tags r:id="rId25"/>
            </p:custDataLst>
          </p:nvPr>
        </p:nvSpPr>
        <p:spPr bwMode="auto">
          <a:xfrm>
            <a:off x="0" y="215900"/>
            <a:ext cx="9140825" cy="1368425"/>
          </a:xfrm>
          <a:prstGeom prst="rect">
            <a:avLst/>
          </a:prstGeom>
          <a:solidFill>
            <a:srgbClr val="A6C0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de-DE" altLang="en-US">
              <a:solidFill>
                <a:srgbClr val="000000"/>
              </a:solidFill>
            </a:endParaRPr>
          </a:p>
        </p:txBody>
      </p:sp>
      <p:pic>
        <p:nvPicPr>
          <p:cNvPr id="12" name="Fix/20,99/0,6/3,8/3,8"/>
          <p:cNvPicPr>
            <a:picLocks noChangeAspect="1"/>
          </p:cNvPicPr>
          <p:nvPr userDrawn="1">
            <p:custDataLst>
              <p:tags r:id="rId26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15900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z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216000" y="640800"/>
            <a:ext cx="7128000" cy="8532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8"/>
            </p:custDataLst>
          </p:nvPr>
        </p:nvSpPr>
        <p:spPr>
          <a:xfrm>
            <a:off x="216000" y="1871999"/>
            <a:ext cx="8712000" cy="460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208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3"/>
            <p:custDataLst>
              <p:tags r:id="rId30"/>
            </p:custDataLst>
          </p:nvPr>
        </p:nvSpPr>
        <p:spPr>
          <a:xfrm>
            <a:off x="936000" y="67176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12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4" name="DatumPlaz"/>
          <p:cNvSpPr>
            <a:spLocks noGrp="1"/>
          </p:cNvSpPr>
          <p:nvPr>
            <p:ph type="dt" sz="half" idx="2"/>
            <p:custDataLst>
              <p:tags r:id="rId31"/>
            </p:custDataLst>
          </p:nvPr>
        </p:nvSpPr>
        <p:spPr>
          <a:xfrm>
            <a:off x="216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30.01.2015</a:t>
            </a:r>
            <a:endParaRPr lang="en-US"/>
          </a:p>
        </p:txBody>
      </p:sp>
      <p:sp>
        <p:nvSpPr>
          <p:cNvPr id="13" name="DokuPlaz"/>
          <p:cNvSpPr txBox="1">
            <a:spLocks/>
          </p:cNvSpPr>
          <p:nvPr userDrawn="1">
            <p:custDataLst>
              <p:tags r:id="rId32"/>
            </p:custDataLst>
          </p:nvPr>
        </p:nvSpPr>
        <p:spPr>
          <a:xfrm>
            <a:off x="936000" y="67644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endParaRPr lang="en-US" sz="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6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2800" b="1" i="0" kern="1200">
          <a:solidFill>
            <a:srgbClr val="FFFFFF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x/0/0,6/25,39/3,8"/>
          <p:cNvSpPr>
            <a:spLocks noChangeAspect="1" noChangeArrowheads="1"/>
          </p:cNvSpPr>
          <p:nvPr userDrawn="1">
            <p:custDataLst>
              <p:tags r:id="rId26"/>
            </p:custDataLst>
          </p:nvPr>
        </p:nvSpPr>
        <p:spPr bwMode="auto">
          <a:xfrm>
            <a:off x="0" y="215900"/>
            <a:ext cx="9140825" cy="1368425"/>
          </a:xfrm>
          <a:prstGeom prst="rect">
            <a:avLst/>
          </a:prstGeom>
          <a:solidFill>
            <a:srgbClr val="A6C0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12" name="Fix/20,99/0,6/3,8/3,8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15900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z"/>
          <p:cNvSpPr>
            <a:spLocks noGrp="1"/>
          </p:cNvSpPr>
          <p:nvPr>
            <p:ph type="title"/>
            <p:custDataLst>
              <p:tags r:id="rId28"/>
            </p:custDataLst>
          </p:nvPr>
        </p:nvSpPr>
        <p:spPr>
          <a:xfrm>
            <a:off x="216000" y="640800"/>
            <a:ext cx="7128000" cy="8532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9"/>
            </p:custDataLst>
          </p:nvPr>
        </p:nvSpPr>
        <p:spPr>
          <a:xfrm>
            <a:off x="216000" y="1871999"/>
            <a:ext cx="8712000" cy="460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4"/>
            <p:custDataLst>
              <p:tags r:id="rId30"/>
            </p:custDataLst>
          </p:nvPr>
        </p:nvSpPr>
        <p:spPr>
          <a:xfrm>
            <a:off x="8208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3"/>
            <p:custDataLst>
              <p:tags r:id="rId31"/>
            </p:custDataLst>
          </p:nvPr>
        </p:nvSpPr>
        <p:spPr>
          <a:xfrm>
            <a:off x="936000" y="67176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12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2"/>
            <p:custDataLst>
              <p:tags r:id="rId32"/>
            </p:custDataLst>
          </p:nvPr>
        </p:nvSpPr>
        <p:spPr>
          <a:xfrm>
            <a:off x="216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30.01.2015</a:t>
            </a:r>
            <a:endParaRPr lang="de-DE"/>
          </a:p>
        </p:txBody>
      </p:sp>
      <p:sp>
        <p:nvSpPr>
          <p:cNvPr id="13" name="DokuPlaz"/>
          <p:cNvSpPr txBox="1">
            <a:spLocks/>
          </p:cNvSpPr>
          <p:nvPr userDrawn="1">
            <p:custDataLst>
              <p:tags r:id="rId33"/>
            </p:custDataLst>
          </p:nvPr>
        </p:nvSpPr>
        <p:spPr>
          <a:xfrm>
            <a:off x="936000" y="67644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endParaRPr lang="de-DE" sz="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49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2800" b="1" i="0" kern="1200">
          <a:solidFill>
            <a:srgbClr val="000000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x/0/0,6/25,39/3,8"/>
          <p:cNvSpPr>
            <a:spLocks noChangeAspect="1" noChangeArrowheads="1"/>
          </p:cNvSpPr>
          <p:nvPr>
            <p:custDataLst>
              <p:tags r:id="rId25"/>
            </p:custDataLst>
          </p:nvPr>
        </p:nvSpPr>
        <p:spPr bwMode="auto">
          <a:xfrm>
            <a:off x="0" y="215900"/>
            <a:ext cx="9140825" cy="1368425"/>
          </a:xfrm>
          <a:prstGeom prst="rect">
            <a:avLst/>
          </a:prstGeom>
          <a:solidFill>
            <a:srgbClr val="A6C0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de-DE" altLang="en-US">
              <a:solidFill>
                <a:srgbClr val="000000"/>
              </a:solidFill>
            </a:endParaRPr>
          </a:p>
        </p:txBody>
      </p:sp>
      <p:pic>
        <p:nvPicPr>
          <p:cNvPr id="12" name="Fix/20,99/0,6/3,8/3,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15900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z"/>
          <p:cNvSpPr>
            <a:spLocks noGrp="1"/>
          </p:cNvSpPr>
          <p:nvPr>
            <p:ph type="title"/>
            <p:custDataLst>
              <p:tags r:id="rId27"/>
            </p:custDataLst>
          </p:nvPr>
        </p:nvSpPr>
        <p:spPr>
          <a:xfrm>
            <a:off x="216000" y="640800"/>
            <a:ext cx="7128000" cy="8532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8"/>
            </p:custDataLst>
          </p:nvPr>
        </p:nvSpPr>
        <p:spPr>
          <a:xfrm>
            <a:off x="216000" y="1871999"/>
            <a:ext cx="8712000" cy="460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208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fld id="{28A84383-800B-4269-8148-4237585F5C3E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" name="FussPlaz"/>
          <p:cNvSpPr>
            <a:spLocks noGrp="1"/>
          </p:cNvSpPr>
          <p:nvPr>
            <p:ph type="ftr" sz="quarter" idx="3"/>
            <p:custDataLst>
              <p:tags r:id="rId30"/>
            </p:custDataLst>
          </p:nvPr>
        </p:nvSpPr>
        <p:spPr>
          <a:xfrm>
            <a:off x="936000" y="67176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12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en-US" smtClean="0"/>
              <a:t>INTERN</a:t>
            </a:r>
            <a:endParaRPr lang="en-US"/>
          </a:p>
        </p:txBody>
      </p:sp>
      <p:sp>
        <p:nvSpPr>
          <p:cNvPr id="4" name="DatumPlaz"/>
          <p:cNvSpPr>
            <a:spLocks noGrp="1"/>
          </p:cNvSpPr>
          <p:nvPr>
            <p:ph type="dt" sz="half" idx="2"/>
            <p:custDataLst>
              <p:tags r:id="rId31"/>
            </p:custDataLst>
          </p:nvPr>
        </p:nvSpPr>
        <p:spPr>
          <a:xfrm>
            <a:off x="216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30.01.2015</a:t>
            </a:r>
            <a:endParaRPr lang="en-US"/>
          </a:p>
        </p:txBody>
      </p:sp>
      <p:sp>
        <p:nvSpPr>
          <p:cNvPr id="13" name="DokuPlaz"/>
          <p:cNvSpPr txBox="1">
            <a:spLocks/>
          </p:cNvSpPr>
          <p:nvPr>
            <p:custDataLst>
              <p:tags r:id="rId32"/>
            </p:custDataLst>
          </p:nvPr>
        </p:nvSpPr>
        <p:spPr>
          <a:xfrm>
            <a:off x="936000" y="67644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endParaRPr lang="en-US" sz="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9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2800" b="1" i="0" kern="1200">
          <a:solidFill>
            <a:srgbClr val="FFFFFF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ix/0/0,6/25,39/3,8"/>
          <p:cNvSpPr>
            <a:spLocks noChangeAspect="1" noChangeArrowheads="1"/>
          </p:cNvSpPr>
          <p:nvPr>
            <p:custDataLst>
              <p:tags r:id="rId26"/>
            </p:custDataLst>
          </p:nvPr>
        </p:nvSpPr>
        <p:spPr bwMode="auto">
          <a:xfrm>
            <a:off x="0" y="215900"/>
            <a:ext cx="9140825" cy="1368425"/>
          </a:xfrm>
          <a:prstGeom prst="rect">
            <a:avLst/>
          </a:prstGeom>
          <a:solidFill>
            <a:srgbClr val="A6C0D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de-DE" altLang="de-DE">
              <a:solidFill>
                <a:srgbClr val="000000"/>
              </a:solidFill>
            </a:endParaRPr>
          </a:p>
        </p:txBody>
      </p:sp>
      <p:pic>
        <p:nvPicPr>
          <p:cNvPr id="12" name="Fix/20,99/0,6/3,8/3,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15900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Plaz"/>
          <p:cNvSpPr>
            <a:spLocks noGrp="1"/>
          </p:cNvSpPr>
          <p:nvPr>
            <p:ph type="title"/>
            <p:custDataLst>
              <p:tags r:id="rId28"/>
            </p:custDataLst>
          </p:nvPr>
        </p:nvSpPr>
        <p:spPr>
          <a:xfrm>
            <a:off x="216000" y="640800"/>
            <a:ext cx="7128000" cy="8532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z"/>
          <p:cNvSpPr>
            <a:spLocks noGrp="1"/>
          </p:cNvSpPr>
          <p:nvPr>
            <p:ph type="body" idx="1"/>
            <p:custDataLst>
              <p:tags r:id="rId29"/>
            </p:custDataLst>
          </p:nvPr>
        </p:nvSpPr>
        <p:spPr>
          <a:xfrm>
            <a:off x="216000" y="1871999"/>
            <a:ext cx="8712000" cy="460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SeitePlaz"/>
          <p:cNvSpPr>
            <a:spLocks noGrp="1"/>
          </p:cNvSpPr>
          <p:nvPr>
            <p:ph type="sldNum" sz="quarter" idx="4"/>
            <p:custDataLst>
              <p:tags r:id="rId30"/>
            </p:custDataLst>
          </p:nvPr>
        </p:nvSpPr>
        <p:spPr>
          <a:xfrm>
            <a:off x="8208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fld id="{8CF4386D-FB92-469C-9794-9D5D5D39CE51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5" name="FussPlaz"/>
          <p:cNvSpPr>
            <a:spLocks noGrp="1"/>
          </p:cNvSpPr>
          <p:nvPr>
            <p:ph type="ftr" sz="quarter" idx="3"/>
            <p:custDataLst>
              <p:tags r:id="rId31"/>
            </p:custDataLst>
          </p:nvPr>
        </p:nvSpPr>
        <p:spPr>
          <a:xfrm>
            <a:off x="936000" y="67176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12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INTERN</a:t>
            </a:r>
            <a:endParaRPr lang="de-DE"/>
          </a:p>
        </p:txBody>
      </p:sp>
      <p:sp>
        <p:nvSpPr>
          <p:cNvPr id="4" name="DatumPlaz"/>
          <p:cNvSpPr>
            <a:spLocks noGrp="1"/>
          </p:cNvSpPr>
          <p:nvPr>
            <p:ph type="dt" sz="half" idx="2"/>
            <p:custDataLst>
              <p:tags r:id="rId32"/>
            </p:custDataLst>
          </p:nvPr>
        </p:nvSpPr>
        <p:spPr>
          <a:xfrm>
            <a:off x="216000" y="6645600"/>
            <a:ext cx="720000" cy="1512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defRPr sz="800" b="0" i="0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lang="de-DE" smtClean="0"/>
              <a:t>30.01.2015</a:t>
            </a:r>
            <a:endParaRPr lang="de-DE"/>
          </a:p>
        </p:txBody>
      </p:sp>
      <p:sp>
        <p:nvSpPr>
          <p:cNvPr id="13" name="DokuPlaz"/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936000" y="6764400"/>
            <a:ext cx="7272000" cy="9720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</a:pPr>
            <a:endParaRPr lang="de-DE" sz="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3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  <p:sldLayoutId id="2147483793" r:id="rId22"/>
    <p:sldLayoutId id="2147483794" r:id="rId23"/>
    <p:sldLayoutId id="2147483795" r:id="rId24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100000"/>
        </a:lnSpc>
        <a:spcBef>
          <a:spcPct val="110000"/>
        </a:spcBef>
        <a:spcAft>
          <a:spcPct val="110000"/>
        </a:spcAft>
        <a:buNone/>
        <a:defRPr sz="2800" b="1" i="0" kern="1200">
          <a:solidFill>
            <a:srgbClr val="000000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accent1"/>
        </a:buClr>
        <a:buFont typeface="Wingdings"/>
        <a:buChar char="n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0"/>
        </a:spcBef>
        <a:spcAft>
          <a:spcPct val="50000"/>
        </a:spcAft>
        <a:buClr>
          <a:schemeClr val="tx1"/>
        </a:buClr>
        <a:buFontTx/>
        <a:buChar char="–"/>
        <a:defRPr sz="2000" b="0" i="0" kern="1200">
          <a:solidFill>
            <a:srgbClr val="000000"/>
          </a:solidFill>
          <a:latin typeface="Arial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707.xml"/><Relationship Id="rId2" Type="http://schemas.openxmlformats.org/officeDocument/2006/relationships/tags" Target="../tags/tag706.xml"/><Relationship Id="rId1" Type="http://schemas.openxmlformats.org/officeDocument/2006/relationships/tags" Target="../tags/tag705.xml"/><Relationship Id="rId4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714.xml"/><Relationship Id="rId3" Type="http://schemas.openxmlformats.org/officeDocument/2006/relationships/tags" Target="../tags/tag709.xml"/><Relationship Id="rId7" Type="http://schemas.openxmlformats.org/officeDocument/2006/relationships/tags" Target="../tags/tag713.xml"/><Relationship Id="rId2" Type="http://schemas.openxmlformats.org/officeDocument/2006/relationships/tags" Target="../tags/tag708.xml"/><Relationship Id="rId1" Type="http://schemas.openxmlformats.org/officeDocument/2006/relationships/vmlDrawing" Target="../drawings/vmlDrawing1.vml"/><Relationship Id="rId6" Type="http://schemas.openxmlformats.org/officeDocument/2006/relationships/tags" Target="../tags/tag712.xml"/><Relationship Id="rId11" Type="http://schemas.openxmlformats.org/officeDocument/2006/relationships/oleObject" Target="../embeddings/oleObject1.bin"/><Relationship Id="rId5" Type="http://schemas.openxmlformats.org/officeDocument/2006/relationships/tags" Target="../tags/tag711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710.xml"/><Relationship Id="rId9" Type="http://schemas.openxmlformats.org/officeDocument/2006/relationships/tags" Target="../tags/tag7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718.xml"/><Relationship Id="rId2" Type="http://schemas.openxmlformats.org/officeDocument/2006/relationships/tags" Target="../tags/tag717.xml"/><Relationship Id="rId1" Type="http://schemas.openxmlformats.org/officeDocument/2006/relationships/tags" Target="../tags/tag716.xml"/><Relationship Id="rId4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726.xml"/><Relationship Id="rId13" Type="http://schemas.openxmlformats.org/officeDocument/2006/relationships/tags" Target="../tags/tag731.xml"/><Relationship Id="rId18" Type="http://schemas.openxmlformats.org/officeDocument/2006/relationships/tags" Target="../tags/tag736.xml"/><Relationship Id="rId26" Type="http://schemas.openxmlformats.org/officeDocument/2006/relationships/tags" Target="../tags/tag744.xml"/><Relationship Id="rId39" Type="http://schemas.openxmlformats.org/officeDocument/2006/relationships/image" Target="../media/image13.jpeg"/><Relationship Id="rId3" Type="http://schemas.openxmlformats.org/officeDocument/2006/relationships/tags" Target="../tags/tag721.xml"/><Relationship Id="rId21" Type="http://schemas.openxmlformats.org/officeDocument/2006/relationships/tags" Target="../tags/tag739.xml"/><Relationship Id="rId34" Type="http://schemas.openxmlformats.org/officeDocument/2006/relationships/image" Target="../media/image8.jpeg"/><Relationship Id="rId42" Type="http://schemas.openxmlformats.org/officeDocument/2006/relationships/image" Target="../media/image15.jpeg"/><Relationship Id="rId7" Type="http://schemas.openxmlformats.org/officeDocument/2006/relationships/tags" Target="../tags/tag725.xml"/><Relationship Id="rId12" Type="http://schemas.openxmlformats.org/officeDocument/2006/relationships/tags" Target="../tags/tag730.xml"/><Relationship Id="rId17" Type="http://schemas.openxmlformats.org/officeDocument/2006/relationships/tags" Target="../tags/tag735.xml"/><Relationship Id="rId25" Type="http://schemas.openxmlformats.org/officeDocument/2006/relationships/tags" Target="../tags/tag743.xml"/><Relationship Id="rId33" Type="http://schemas.openxmlformats.org/officeDocument/2006/relationships/image" Target="../media/image7.jpeg"/><Relationship Id="rId38" Type="http://schemas.openxmlformats.org/officeDocument/2006/relationships/image" Target="../media/image12.jpeg"/><Relationship Id="rId46" Type="http://schemas.openxmlformats.org/officeDocument/2006/relationships/image" Target="../media/image18.jpeg"/><Relationship Id="rId2" Type="http://schemas.openxmlformats.org/officeDocument/2006/relationships/tags" Target="../tags/tag720.xml"/><Relationship Id="rId16" Type="http://schemas.openxmlformats.org/officeDocument/2006/relationships/tags" Target="../tags/tag734.xml"/><Relationship Id="rId20" Type="http://schemas.openxmlformats.org/officeDocument/2006/relationships/tags" Target="../tags/tag738.xml"/><Relationship Id="rId29" Type="http://schemas.openxmlformats.org/officeDocument/2006/relationships/slideLayout" Target="../slideLayouts/slideLayout16.xml"/><Relationship Id="rId41" Type="http://schemas.openxmlformats.org/officeDocument/2006/relationships/image" Target="../media/image14.jpeg"/><Relationship Id="rId1" Type="http://schemas.openxmlformats.org/officeDocument/2006/relationships/tags" Target="../tags/tag719.xml"/><Relationship Id="rId6" Type="http://schemas.openxmlformats.org/officeDocument/2006/relationships/tags" Target="../tags/tag724.xml"/><Relationship Id="rId11" Type="http://schemas.openxmlformats.org/officeDocument/2006/relationships/tags" Target="../tags/tag729.xml"/><Relationship Id="rId24" Type="http://schemas.openxmlformats.org/officeDocument/2006/relationships/tags" Target="../tags/tag742.xml"/><Relationship Id="rId32" Type="http://schemas.openxmlformats.org/officeDocument/2006/relationships/hyperlink" Target="http://www.cargill.com/" TargetMode="External"/><Relationship Id="rId37" Type="http://schemas.openxmlformats.org/officeDocument/2006/relationships/image" Target="../media/image11.jpeg"/><Relationship Id="rId40" Type="http://schemas.openxmlformats.org/officeDocument/2006/relationships/hyperlink" Target="http://domesticfuel.com/wp-content/uploads/2010/12/TetraVitaeLogo.jpg" TargetMode="External"/><Relationship Id="rId45" Type="http://schemas.openxmlformats.org/officeDocument/2006/relationships/image" Target="../media/image17.png"/><Relationship Id="rId5" Type="http://schemas.openxmlformats.org/officeDocument/2006/relationships/tags" Target="../tags/tag723.xml"/><Relationship Id="rId15" Type="http://schemas.openxmlformats.org/officeDocument/2006/relationships/tags" Target="../tags/tag733.xml"/><Relationship Id="rId23" Type="http://schemas.openxmlformats.org/officeDocument/2006/relationships/tags" Target="../tags/tag741.xml"/><Relationship Id="rId28" Type="http://schemas.openxmlformats.org/officeDocument/2006/relationships/tags" Target="../tags/tag746.xml"/><Relationship Id="rId36" Type="http://schemas.openxmlformats.org/officeDocument/2006/relationships/image" Target="../media/image10.jpeg"/><Relationship Id="rId10" Type="http://schemas.openxmlformats.org/officeDocument/2006/relationships/tags" Target="../tags/tag728.xml"/><Relationship Id="rId19" Type="http://schemas.openxmlformats.org/officeDocument/2006/relationships/tags" Target="../tags/tag737.xml"/><Relationship Id="rId31" Type="http://schemas.openxmlformats.org/officeDocument/2006/relationships/image" Target="../media/image6.wmf"/><Relationship Id="rId44" Type="http://schemas.openxmlformats.org/officeDocument/2006/relationships/image" Target="../media/image16.jpeg"/><Relationship Id="rId4" Type="http://schemas.openxmlformats.org/officeDocument/2006/relationships/tags" Target="../tags/tag722.xml"/><Relationship Id="rId9" Type="http://schemas.openxmlformats.org/officeDocument/2006/relationships/tags" Target="../tags/tag727.xml"/><Relationship Id="rId14" Type="http://schemas.openxmlformats.org/officeDocument/2006/relationships/tags" Target="../tags/tag732.xml"/><Relationship Id="rId22" Type="http://schemas.openxmlformats.org/officeDocument/2006/relationships/tags" Target="../tags/tag740.xml"/><Relationship Id="rId27" Type="http://schemas.openxmlformats.org/officeDocument/2006/relationships/tags" Target="../tags/tag745.xml"/><Relationship Id="rId30" Type="http://schemas.openxmlformats.org/officeDocument/2006/relationships/image" Target="../media/image5.png"/><Relationship Id="rId35" Type="http://schemas.openxmlformats.org/officeDocument/2006/relationships/image" Target="../media/image9.jpeg"/><Relationship Id="rId43" Type="http://schemas.openxmlformats.org/officeDocument/2006/relationships/hyperlink" Target="http://interactionassociates.com/sites/default/files/client_stories/DuPont%20Logo.jpg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759.xml"/><Relationship Id="rId18" Type="http://schemas.openxmlformats.org/officeDocument/2006/relationships/tags" Target="../tags/tag764.xml"/><Relationship Id="rId26" Type="http://schemas.openxmlformats.org/officeDocument/2006/relationships/tags" Target="../tags/tag772.xml"/><Relationship Id="rId39" Type="http://schemas.openxmlformats.org/officeDocument/2006/relationships/image" Target="../media/image7.jpeg"/><Relationship Id="rId21" Type="http://schemas.openxmlformats.org/officeDocument/2006/relationships/tags" Target="../tags/tag767.xml"/><Relationship Id="rId34" Type="http://schemas.openxmlformats.org/officeDocument/2006/relationships/hyperlink" Target="http://www.roquette.com/" TargetMode="External"/><Relationship Id="rId42" Type="http://schemas.openxmlformats.org/officeDocument/2006/relationships/image" Target="../media/image10.jpeg"/><Relationship Id="rId47" Type="http://schemas.openxmlformats.org/officeDocument/2006/relationships/image" Target="../media/image23.jpeg"/><Relationship Id="rId50" Type="http://schemas.openxmlformats.org/officeDocument/2006/relationships/hyperlink" Target="http://lanxess.com/en/home/" TargetMode="External"/><Relationship Id="rId55" Type="http://schemas.openxmlformats.org/officeDocument/2006/relationships/image" Target="../media/image27.png"/><Relationship Id="rId63" Type="http://schemas.openxmlformats.org/officeDocument/2006/relationships/image" Target="../media/image31.jpeg"/><Relationship Id="rId68" Type="http://schemas.openxmlformats.org/officeDocument/2006/relationships/image" Target="../media/image35.png"/><Relationship Id="rId7" Type="http://schemas.openxmlformats.org/officeDocument/2006/relationships/tags" Target="../tags/tag753.xml"/><Relationship Id="rId71" Type="http://schemas.openxmlformats.org/officeDocument/2006/relationships/image" Target="../media/image38.jpeg"/><Relationship Id="rId2" Type="http://schemas.openxmlformats.org/officeDocument/2006/relationships/tags" Target="../tags/tag748.xml"/><Relationship Id="rId16" Type="http://schemas.openxmlformats.org/officeDocument/2006/relationships/tags" Target="../tags/tag762.xml"/><Relationship Id="rId29" Type="http://schemas.openxmlformats.org/officeDocument/2006/relationships/tags" Target="../tags/tag775.xml"/><Relationship Id="rId1" Type="http://schemas.openxmlformats.org/officeDocument/2006/relationships/tags" Target="../tags/tag747.xml"/><Relationship Id="rId6" Type="http://schemas.openxmlformats.org/officeDocument/2006/relationships/tags" Target="../tags/tag752.xml"/><Relationship Id="rId11" Type="http://schemas.openxmlformats.org/officeDocument/2006/relationships/tags" Target="../tags/tag757.xml"/><Relationship Id="rId24" Type="http://schemas.openxmlformats.org/officeDocument/2006/relationships/tags" Target="../tags/tag770.xml"/><Relationship Id="rId32" Type="http://schemas.openxmlformats.org/officeDocument/2006/relationships/tags" Target="../tags/tag778.xml"/><Relationship Id="rId37" Type="http://schemas.openxmlformats.org/officeDocument/2006/relationships/image" Target="../media/image6.wmf"/><Relationship Id="rId40" Type="http://schemas.openxmlformats.org/officeDocument/2006/relationships/image" Target="../media/image8.jpeg"/><Relationship Id="rId45" Type="http://schemas.openxmlformats.org/officeDocument/2006/relationships/image" Target="../media/image21.jpeg"/><Relationship Id="rId53" Type="http://schemas.openxmlformats.org/officeDocument/2006/relationships/hyperlink" Target="http://domesticfuel.com/wp-content/uploads/2010/12/TetraVitaeLogo.jpg" TargetMode="External"/><Relationship Id="rId58" Type="http://schemas.openxmlformats.org/officeDocument/2006/relationships/image" Target="../media/image29.png"/><Relationship Id="rId66" Type="http://schemas.openxmlformats.org/officeDocument/2006/relationships/hyperlink" Target="http://img3.wikia.nocookie.net/__cb20130501234002/logopedia/images/3/35/Ajinomoto_logo1.jpg" TargetMode="External"/><Relationship Id="rId5" Type="http://schemas.openxmlformats.org/officeDocument/2006/relationships/tags" Target="../tags/tag751.xml"/><Relationship Id="rId15" Type="http://schemas.openxmlformats.org/officeDocument/2006/relationships/tags" Target="../tags/tag761.xml"/><Relationship Id="rId23" Type="http://schemas.openxmlformats.org/officeDocument/2006/relationships/tags" Target="../tags/tag769.xml"/><Relationship Id="rId28" Type="http://schemas.openxmlformats.org/officeDocument/2006/relationships/tags" Target="../tags/tag774.xml"/><Relationship Id="rId36" Type="http://schemas.openxmlformats.org/officeDocument/2006/relationships/image" Target="../media/image5.png"/><Relationship Id="rId49" Type="http://schemas.openxmlformats.org/officeDocument/2006/relationships/image" Target="../media/image13.jpeg"/><Relationship Id="rId57" Type="http://schemas.openxmlformats.org/officeDocument/2006/relationships/image" Target="../media/image28.jpeg"/><Relationship Id="rId61" Type="http://schemas.openxmlformats.org/officeDocument/2006/relationships/hyperlink" Target="http://interactionassociates.com/sites/default/files/client_stories/DuPont%20Logo.jpg" TargetMode="External"/><Relationship Id="rId10" Type="http://schemas.openxmlformats.org/officeDocument/2006/relationships/tags" Target="../tags/tag756.xml"/><Relationship Id="rId19" Type="http://schemas.openxmlformats.org/officeDocument/2006/relationships/tags" Target="../tags/tag765.xml"/><Relationship Id="rId31" Type="http://schemas.openxmlformats.org/officeDocument/2006/relationships/tags" Target="../tags/tag777.xml"/><Relationship Id="rId44" Type="http://schemas.openxmlformats.org/officeDocument/2006/relationships/image" Target="../media/image20.png"/><Relationship Id="rId52" Type="http://schemas.openxmlformats.org/officeDocument/2006/relationships/image" Target="../media/image26.png"/><Relationship Id="rId60" Type="http://schemas.openxmlformats.org/officeDocument/2006/relationships/image" Target="../media/image30.jpeg"/><Relationship Id="rId65" Type="http://schemas.openxmlformats.org/officeDocument/2006/relationships/image" Target="../media/image33.png"/><Relationship Id="rId4" Type="http://schemas.openxmlformats.org/officeDocument/2006/relationships/tags" Target="../tags/tag750.xml"/><Relationship Id="rId9" Type="http://schemas.openxmlformats.org/officeDocument/2006/relationships/tags" Target="../tags/tag755.xml"/><Relationship Id="rId14" Type="http://schemas.openxmlformats.org/officeDocument/2006/relationships/tags" Target="../tags/tag760.xml"/><Relationship Id="rId22" Type="http://schemas.openxmlformats.org/officeDocument/2006/relationships/tags" Target="../tags/tag768.xml"/><Relationship Id="rId27" Type="http://schemas.openxmlformats.org/officeDocument/2006/relationships/tags" Target="../tags/tag773.xml"/><Relationship Id="rId30" Type="http://schemas.openxmlformats.org/officeDocument/2006/relationships/tags" Target="../tags/tag776.xml"/><Relationship Id="rId35" Type="http://schemas.openxmlformats.org/officeDocument/2006/relationships/image" Target="../media/image19.png"/><Relationship Id="rId43" Type="http://schemas.openxmlformats.org/officeDocument/2006/relationships/image" Target="../media/image11.jpeg"/><Relationship Id="rId48" Type="http://schemas.openxmlformats.org/officeDocument/2006/relationships/image" Target="../media/image24.png"/><Relationship Id="rId56" Type="http://schemas.openxmlformats.org/officeDocument/2006/relationships/image" Target="../media/image15.jpeg"/><Relationship Id="rId64" Type="http://schemas.openxmlformats.org/officeDocument/2006/relationships/image" Target="../media/image32.png"/><Relationship Id="rId69" Type="http://schemas.openxmlformats.org/officeDocument/2006/relationships/image" Target="../media/image36.png"/><Relationship Id="rId8" Type="http://schemas.openxmlformats.org/officeDocument/2006/relationships/tags" Target="../tags/tag754.xml"/><Relationship Id="rId51" Type="http://schemas.openxmlformats.org/officeDocument/2006/relationships/image" Target="../media/image25.png"/><Relationship Id="rId3" Type="http://schemas.openxmlformats.org/officeDocument/2006/relationships/tags" Target="../tags/tag749.xml"/><Relationship Id="rId12" Type="http://schemas.openxmlformats.org/officeDocument/2006/relationships/tags" Target="../tags/tag758.xml"/><Relationship Id="rId17" Type="http://schemas.openxmlformats.org/officeDocument/2006/relationships/tags" Target="../tags/tag763.xml"/><Relationship Id="rId25" Type="http://schemas.openxmlformats.org/officeDocument/2006/relationships/tags" Target="../tags/tag771.xml"/><Relationship Id="rId33" Type="http://schemas.openxmlformats.org/officeDocument/2006/relationships/slideLayout" Target="../slideLayouts/slideLayout16.xml"/><Relationship Id="rId38" Type="http://schemas.openxmlformats.org/officeDocument/2006/relationships/hyperlink" Target="http://www.cargill.com/" TargetMode="External"/><Relationship Id="rId46" Type="http://schemas.openxmlformats.org/officeDocument/2006/relationships/image" Target="../media/image22.jpeg"/><Relationship Id="rId59" Type="http://schemas.openxmlformats.org/officeDocument/2006/relationships/image" Target="../media/image12.jpeg"/><Relationship Id="rId67" Type="http://schemas.openxmlformats.org/officeDocument/2006/relationships/image" Target="../media/image34.jpeg"/><Relationship Id="rId20" Type="http://schemas.openxmlformats.org/officeDocument/2006/relationships/tags" Target="../tags/tag766.xml"/><Relationship Id="rId41" Type="http://schemas.openxmlformats.org/officeDocument/2006/relationships/image" Target="../media/image9.jpeg"/><Relationship Id="rId54" Type="http://schemas.openxmlformats.org/officeDocument/2006/relationships/image" Target="../media/image14.jpeg"/><Relationship Id="rId62" Type="http://schemas.openxmlformats.org/officeDocument/2006/relationships/image" Target="../media/image16.jpeg"/><Relationship Id="rId70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85.xml"/><Relationship Id="rId13" Type="http://schemas.openxmlformats.org/officeDocument/2006/relationships/tags" Target="../tags/tag790.xml"/><Relationship Id="rId18" Type="http://schemas.openxmlformats.org/officeDocument/2006/relationships/tags" Target="../tags/tag795.xml"/><Relationship Id="rId26" Type="http://schemas.openxmlformats.org/officeDocument/2006/relationships/notesSlide" Target="../notesSlides/notesSlide2.xml"/><Relationship Id="rId39" Type="http://schemas.openxmlformats.org/officeDocument/2006/relationships/oleObject" Target="../embeddings/oleObject5.bin"/><Relationship Id="rId3" Type="http://schemas.openxmlformats.org/officeDocument/2006/relationships/tags" Target="../tags/tag780.xml"/><Relationship Id="rId21" Type="http://schemas.openxmlformats.org/officeDocument/2006/relationships/tags" Target="../tags/tag798.xml"/><Relationship Id="rId34" Type="http://schemas.openxmlformats.org/officeDocument/2006/relationships/image" Target="../media/image40.wmf"/><Relationship Id="rId42" Type="http://schemas.openxmlformats.org/officeDocument/2006/relationships/image" Target="../media/image50.jpeg"/><Relationship Id="rId7" Type="http://schemas.openxmlformats.org/officeDocument/2006/relationships/tags" Target="../tags/tag784.xml"/><Relationship Id="rId12" Type="http://schemas.openxmlformats.org/officeDocument/2006/relationships/tags" Target="../tags/tag789.xml"/><Relationship Id="rId17" Type="http://schemas.openxmlformats.org/officeDocument/2006/relationships/tags" Target="../tags/tag794.xml"/><Relationship Id="rId25" Type="http://schemas.openxmlformats.org/officeDocument/2006/relationships/slideLayout" Target="../slideLayouts/slideLayout2.xml"/><Relationship Id="rId33" Type="http://schemas.openxmlformats.org/officeDocument/2006/relationships/oleObject" Target="../embeddings/oleObject3.bin"/><Relationship Id="rId38" Type="http://schemas.openxmlformats.org/officeDocument/2006/relationships/image" Target="../media/image41.wmf"/><Relationship Id="rId2" Type="http://schemas.openxmlformats.org/officeDocument/2006/relationships/tags" Target="../tags/tag779.xml"/><Relationship Id="rId16" Type="http://schemas.openxmlformats.org/officeDocument/2006/relationships/tags" Target="../tags/tag793.xml"/><Relationship Id="rId20" Type="http://schemas.openxmlformats.org/officeDocument/2006/relationships/tags" Target="../tags/tag797.xml"/><Relationship Id="rId29" Type="http://schemas.openxmlformats.org/officeDocument/2006/relationships/image" Target="../media/image43.jpeg"/><Relationship Id="rId41" Type="http://schemas.openxmlformats.org/officeDocument/2006/relationships/image" Target="../media/image49.jpeg"/><Relationship Id="rId1" Type="http://schemas.openxmlformats.org/officeDocument/2006/relationships/vmlDrawing" Target="../drawings/vmlDrawing2.vml"/><Relationship Id="rId6" Type="http://schemas.openxmlformats.org/officeDocument/2006/relationships/tags" Target="../tags/tag783.xml"/><Relationship Id="rId11" Type="http://schemas.openxmlformats.org/officeDocument/2006/relationships/tags" Target="../tags/tag788.xml"/><Relationship Id="rId24" Type="http://schemas.openxmlformats.org/officeDocument/2006/relationships/tags" Target="../tags/tag801.xml"/><Relationship Id="rId32" Type="http://schemas.openxmlformats.org/officeDocument/2006/relationships/image" Target="../media/image46.jpeg"/><Relationship Id="rId37" Type="http://schemas.openxmlformats.org/officeDocument/2006/relationships/oleObject" Target="../embeddings/oleObject4.bin"/><Relationship Id="rId40" Type="http://schemas.openxmlformats.org/officeDocument/2006/relationships/image" Target="../media/image42.wmf"/><Relationship Id="rId5" Type="http://schemas.openxmlformats.org/officeDocument/2006/relationships/tags" Target="../tags/tag782.xml"/><Relationship Id="rId15" Type="http://schemas.openxmlformats.org/officeDocument/2006/relationships/tags" Target="../tags/tag792.xml"/><Relationship Id="rId23" Type="http://schemas.openxmlformats.org/officeDocument/2006/relationships/tags" Target="../tags/tag800.xml"/><Relationship Id="rId28" Type="http://schemas.openxmlformats.org/officeDocument/2006/relationships/image" Target="../media/image39.emf"/><Relationship Id="rId36" Type="http://schemas.openxmlformats.org/officeDocument/2006/relationships/image" Target="../media/image48.png"/><Relationship Id="rId10" Type="http://schemas.openxmlformats.org/officeDocument/2006/relationships/tags" Target="../tags/tag787.xml"/><Relationship Id="rId19" Type="http://schemas.openxmlformats.org/officeDocument/2006/relationships/tags" Target="../tags/tag796.xml"/><Relationship Id="rId31" Type="http://schemas.openxmlformats.org/officeDocument/2006/relationships/image" Target="../media/image45.jpeg"/><Relationship Id="rId4" Type="http://schemas.openxmlformats.org/officeDocument/2006/relationships/tags" Target="../tags/tag781.xml"/><Relationship Id="rId9" Type="http://schemas.openxmlformats.org/officeDocument/2006/relationships/tags" Target="../tags/tag786.xml"/><Relationship Id="rId14" Type="http://schemas.openxmlformats.org/officeDocument/2006/relationships/tags" Target="../tags/tag791.xml"/><Relationship Id="rId22" Type="http://schemas.openxmlformats.org/officeDocument/2006/relationships/tags" Target="../tags/tag799.xml"/><Relationship Id="rId27" Type="http://schemas.openxmlformats.org/officeDocument/2006/relationships/oleObject" Target="../embeddings/oleObject2.bin"/><Relationship Id="rId30" Type="http://schemas.openxmlformats.org/officeDocument/2006/relationships/image" Target="../media/image44.jpeg"/><Relationship Id="rId35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04.xml"/><Relationship Id="rId2" Type="http://schemas.openxmlformats.org/officeDocument/2006/relationships/tags" Target="../tags/tag803.xml"/><Relationship Id="rId1" Type="http://schemas.openxmlformats.org/officeDocument/2006/relationships/tags" Target="../tags/tag802.xml"/><Relationship Id="rId4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1.png"/><Relationship Id="rId4" Type="http://schemas.openxmlformats.org/officeDocument/2006/relationships/oleObject" Target="../embeddings/Microsoft_Excel_97-2003_Worksheet1.xls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//commons.wikimedia.org/wiki/File:Kaffeefilter.jpg" TargetMode="Externa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0.jpeg"/><Relationship Id="rId4" Type="http://schemas.openxmlformats.org/officeDocument/2006/relationships/hyperlink" Target="//commons.wikimedia.org/wiki/File:Nespresso-Kapseln.jpg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uact=8&amp;docid=4opgO7wl_UfC0M&amp;tbnid=vi_zdhAv0ViNLM:&amp;ved=0CAUQjRw&amp;url=http://www.juraworld.com/home_jura_world_of_coffee/news_jwoc/news_archiv_jwoc.htm?pageFilter%3D6%26reference%3D64207%26checkSum%3DD8D95B0187CD52735BE8DFBC8D45C4A7&amp;ei=4MZwU8OuHMavOdmFgLgG&amp;bvm=bv.66330100,d.bGE&amp;psig=AFQjCNHzPyVA_4ohGfBcPFiV4zTtG_oiMA&amp;ust=1399986241783132" TargetMode="External"/><Relationship Id="rId3" Type="http://schemas.openxmlformats.org/officeDocument/2006/relationships/image" Target="../media/image61.jpeg"/><Relationship Id="rId7" Type="http://schemas.openxmlformats.org/officeDocument/2006/relationships/image" Target="../media/image63.jpeg"/><Relationship Id="rId12" Type="http://schemas.openxmlformats.org/officeDocument/2006/relationships/image" Target="../media/image66.png"/><Relationship Id="rId2" Type="http://schemas.openxmlformats.org/officeDocument/2006/relationships/hyperlink" Target="http://www.google.com/url?sa=i&amp;rct=j&amp;q=&amp;esrc=s&amp;frm=1&amp;source=images&amp;cd=&amp;cad=rja&amp;docid=5lqXiWYGkF6GiM&amp;tbnid=z4OK5WoyTmVgMM:&amp;ved=0CAUQjRw&amp;url=http://www.einslive.de/magazin/extras/2011/07/110711_personalisierung_google.jsp&amp;ei=v3_mUrKsCNC20QXW34CgDA&amp;bvm=bv.59930103,d.bGE&amp;psig=AFQjCNGe4ojCa9GsQ1SsLPCRXPq2Z-NC5w&amp;ust=1390924080769436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://www.google.com/url?sa=i&amp;rct=j&amp;q=&amp;esrc=s&amp;frm=1&amp;source=images&amp;cd=&amp;cad=rja&amp;docid=cxaWCsrO3UjzmM&amp;tbnid=AyoUhe2yVQeuGM:&amp;ved=0CAUQjRw&amp;url=http://www.colourbox.de/bild/kaffeetasse-und-loffel-auf-teller-isoliert-auf-weisem-hintergrund-bild-1632193&amp;ei=0n7mUs3CM8Hb0QX6wIHACA&amp;bvm=bv.59930103,d.bGE&amp;psig=AFQjCNGtDk_dF0ZSTXAiJr1NQHGPJlOT3g&amp;ust=1390923666906700" TargetMode="External"/><Relationship Id="rId11" Type="http://schemas.openxmlformats.org/officeDocument/2006/relationships/image" Target="../media/image65.jpeg"/><Relationship Id="rId5" Type="http://schemas.openxmlformats.org/officeDocument/2006/relationships/image" Target="../media/image62.jpeg"/><Relationship Id="rId10" Type="http://schemas.openxmlformats.org/officeDocument/2006/relationships/hyperlink" Target="http://www.google.com/url?sa=i&amp;rct=j&amp;q=&amp;esrc=s&amp;frm=1&amp;source=images&amp;cd=&amp;cad=rja&amp;uact=8&amp;docid=ZXutTg8K3nAYTM&amp;tbnid=aR5xjlweC75OMM:&amp;ved=0CAUQjRw&amp;url=http://eva.vn/chuyen-tinh-yeu/capuchino-cua-toi-c4a13150.html&amp;ei=XulwU_aUNofLOIX9gPgK&amp;bvm=bv.66330100,d.bGE&amp;psig=AFQjCNEYir9cSPFDsnSSFQtJJd2hF5StIQ&amp;ust=1399986305104986" TargetMode="External"/><Relationship Id="rId4" Type="http://schemas.openxmlformats.org/officeDocument/2006/relationships/hyperlink" Target="http://www.google.com/url?sa=i&amp;rct=j&amp;q=&amp;esrc=s&amp;frm=1&amp;source=images&amp;cd=&amp;cad=rja&amp;docid=FBxI_bQPO7TSWM&amp;tbnid=Xq1PXUc8LyV46M:&amp;ved=0CAUQjRw&amp;url=http://www.kapsel-kaffee.net/der-inhalt-der-kaffeekapseln-im-vergleich-was-steckt-drin/&amp;ei=-oDmUqmRMeme0QWJjoCwDA&amp;psig=AFQjCNH_jiUkveCPQ-xSKoidNZI6I4vjzA&amp;ust=1390924164007264" TargetMode="External"/><Relationship Id="rId9" Type="http://schemas.openxmlformats.org/officeDocument/2006/relationships/image" Target="../media/image6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807.xml"/><Relationship Id="rId2" Type="http://schemas.openxmlformats.org/officeDocument/2006/relationships/tags" Target="../tags/tag806.xml"/><Relationship Id="rId1" Type="http://schemas.openxmlformats.org/officeDocument/2006/relationships/tags" Target="../tags/tag805.xml"/><Relationship Id="rId4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image" Target="../media/image70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3.png"/><Relationship Id="rId11" Type="http://schemas.openxmlformats.org/officeDocument/2006/relationships/image" Target="../media/image74.png"/><Relationship Id="rId5" Type="http://schemas.openxmlformats.org/officeDocument/2006/relationships/image" Target="../media/image72.png"/><Relationship Id="rId10" Type="http://schemas.openxmlformats.org/officeDocument/2006/relationships/image" Target="../media/image69.emf"/><Relationship Id="rId4" Type="http://schemas.openxmlformats.org/officeDocument/2006/relationships/image" Target="../media/image71.png"/><Relationship Id="rId9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10.xml"/><Relationship Id="rId2" Type="http://schemas.openxmlformats.org/officeDocument/2006/relationships/tags" Target="../tags/tag809.xml"/><Relationship Id="rId1" Type="http://schemas.openxmlformats.org/officeDocument/2006/relationships/tags" Target="../tags/tag808.xml"/><Relationship Id="rId4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92.jpeg"/><Relationship Id="rId2" Type="http://schemas.openxmlformats.org/officeDocument/2006/relationships/tags" Target="../tags/tag81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814.xml"/><Relationship Id="rId2" Type="http://schemas.openxmlformats.org/officeDocument/2006/relationships/tags" Target="../tags/tag813.xml"/><Relationship Id="rId1" Type="http://schemas.openxmlformats.org/officeDocument/2006/relationships/tags" Target="../tags/tag812.xml"/><Relationship Id="rId4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00" y="2834791"/>
            <a:ext cx="8712000" cy="1723549"/>
          </a:xfrm>
        </p:spPr>
        <p:txBody>
          <a:bodyPr>
            <a:spAutoFit/>
          </a:bodyPr>
          <a:lstStyle/>
          <a:p>
            <a:pPr lvl="0" algn="ctr">
              <a:spcBef>
                <a:spcPts val="0"/>
              </a:spcBef>
              <a:spcAft>
                <a:spcPct val="0"/>
              </a:spcAft>
            </a:pPr>
            <a:r>
              <a:rPr lang="en-US" altLang="de-DE" sz="2400" dirty="0" smtClean="0"/>
              <a:t>Symbiosis of </a:t>
            </a:r>
            <a:r>
              <a:rPr lang="en-US" altLang="de-DE" sz="2400" dirty="0"/>
              <a:t>C</a:t>
            </a:r>
            <a:r>
              <a:rPr lang="en-US" altLang="de-DE" sz="2400" dirty="0" smtClean="0"/>
              <a:t>hemistry and Biology:</a:t>
            </a:r>
            <a:br>
              <a:rPr lang="en-US" altLang="de-DE" sz="2400" dirty="0" smtClean="0"/>
            </a:br>
            <a:r>
              <a:rPr lang="en-US" altLang="de-DE" sz="2000" dirty="0" smtClean="0"/>
              <a:t> </a:t>
            </a:r>
            <a:r>
              <a:rPr lang="en-US" altLang="de-DE" sz="2400" dirty="0" smtClean="0"/>
              <a:t/>
            </a:r>
            <a:br>
              <a:rPr lang="en-US" altLang="de-DE" sz="2400" dirty="0" smtClean="0"/>
            </a:br>
            <a:r>
              <a:rPr lang="en-US" altLang="de-DE" sz="3200" dirty="0" smtClean="0"/>
              <a:t>BASF`s Biodegradable </a:t>
            </a:r>
            <a:r>
              <a:rPr lang="en-US" altLang="de-DE" sz="3200" dirty="0"/>
              <a:t>and</a:t>
            </a:r>
            <a:br>
              <a:rPr lang="en-US" altLang="de-DE" sz="3200" dirty="0"/>
            </a:br>
            <a:r>
              <a:rPr lang="en-US" altLang="de-DE" sz="3200" dirty="0"/>
              <a:t>R</a:t>
            </a:r>
            <a:r>
              <a:rPr lang="en-US" altLang="de-DE" sz="3200" dirty="0" smtClean="0"/>
              <a:t>enewable Polymers</a:t>
            </a:r>
            <a:endParaRPr lang="de-DE" altLang="de-DE" dirty="0" smtClean="0"/>
          </a:p>
        </p:txBody>
      </p:sp>
      <p:sp>
        <p:nvSpPr>
          <p:cNvPr id="28676" name="AutoShape 7" descr="get_content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600">
              <a:solidFill>
                <a:srgbClr val="EAEAEA"/>
              </a:solidFill>
            </a:endParaRPr>
          </a:p>
        </p:txBody>
      </p:sp>
      <p:sp>
        <p:nvSpPr>
          <p:cNvPr id="28677" name="AutoShape 8" descr="get_content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600">
              <a:solidFill>
                <a:srgbClr val="EAEAEA"/>
              </a:solidFill>
            </a:endParaRPr>
          </a:p>
        </p:txBody>
      </p:sp>
      <p:sp>
        <p:nvSpPr>
          <p:cNvPr id="28678" name="AutoShape 9" descr="get_content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600">
              <a:solidFill>
                <a:srgbClr val="EAEAEA"/>
              </a:solidFill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19075" y="5079831"/>
            <a:ext cx="6229017" cy="139969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buClr>
                <a:schemeClr val="accent1"/>
              </a:buClr>
              <a:buFont typeface="Wingdings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accent1"/>
              </a:buClr>
              <a:buFont typeface="Wingdings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ct val="50000"/>
              </a:spcAft>
              <a:buClr>
                <a:schemeClr val="tx1"/>
              </a:buClr>
              <a:buFontTx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altLang="de-DE" dirty="0" smtClean="0">
                <a:solidFill>
                  <a:schemeClr val="bg1"/>
                </a:solidFill>
              </a:rPr>
              <a:t>Andreas </a:t>
            </a:r>
            <a:r>
              <a:rPr lang="en-US" altLang="de-DE" dirty="0" err="1" smtClean="0">
                <a:solidFill>
                  <a:schemeClr val="bg1"/>
                </a:solidFill>
              </a:rPr>
              <a:t>Künkel</a:t>
            </a:r>
            <a:r>
              <a:rPr lang="en-US" altLang="de-DE" dirty="0" smtClean="0">
                <a:solidFill>
                  <a:schemeClr val="bg1"/>
                </a:solidFill>
              </a:rPr>
              <a:t>, Vice President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altLang="de-DE" dirty="0" smtClean="0">
                <a:solidFill>
                  <a:schemeClr val="bg1"/>
                </a:solidFill>
              </a:rPr>
              <a:t>Biopolymers Research BASF SE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altLang="de-DE" dirty="0" smtClean="0">
                <a:solidFill>
                  <a:schemeClr val="bg1"/>
                </a:solidFill>
              </a:rPr>
              <a:t>Biopolymers and Bioplastics</a:t>
            </a:r>
          </a:p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altLang="de-DE" dirty="0" smtClean="0">
                <a:solidFill>
                  <a:schemeClr val="bg1"/>
                </a:solidFill>
              </a:rPr>
              <a:t>San Francisco, USA</a:t>
            </a:r>
            <a:r>
              <a:rPr lang="en-US" altLang="de-DE" smtClean="0">
                <a:solidFill>
                  <a:schemeClr val="bg1"/>
                </a:solidFill>
              </a:rPr>
              <a:t>, August </a:t>
            </a:r>
            <a:r>
              <a:rPr lang="en-US" altLang="de-DE" dirty="0" smtClean="0">
                <a:solidFill>
                  <a:schemeClr val="bg1"/>
                </a:solidFill>
              </a:rPr>
              <a:t>2015</a:t>
            </a:r>
          </a:p>
        </p:txBody>
      </p:sp>
      <p:pic>
        <p:nvPicPr>
          <p:cNvPr id="11" name="Picture 12" descr="Z:\Dokumente\5_Grafiken\2_Pressefotos\1_Ecovio\06 - Ecovio FS Pap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579" y="433388"/>
            <a:ext cx="3240088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http://farm5.static.flickr.com/4075/5412676647_1ec0ffb0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73" b="7312"/>
          <a:stretch>
            <a:fillRect/>
          </a:stretch>
        </p:blipFill>
        <p:spPr bwMode="auto">
          <a:xfrm>
            <a:off x="4676092" y="433388"/>
            <a:ext cx="3143250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0613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47700" y="2636838"/>
            <a:ext cx="6300788" cy="396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rgbClr val="4CB7E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20835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7238" y="2349500"/>
            <a:ext cx="6407150" cy="321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857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Introduction 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Biobased monomers and polymers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BASF biodegradable and </a:t>
            </a:r>
            <a:r>
              <a:rPr lang="en-US" altLang="ko-KR" sz="1800" dirty="0" err="1">
                <a:solidFill>
                  <a:srgbClr val="000000"/>
                </a:solidFill>
                <a:ea typeface="Gulim" pitchFamily="34" charset="-127"/>
              </a:rPr>
              <a:t>biobased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polymers &amp; applications</a:t>
            </a: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Biodegradability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: value and developments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Sustainability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Conclusion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"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</p:txBody>
      </p:sp>
      <p:sp>
        <p:nvSpPr>
          <p:cNvPr id="33796" name="Line 5"/>
          <p:cNvSpPr>
            <a:spLocks noChangeShapeType="1"/>
          </p:cNvSpPr>
          <p:nvPr>
            <p:custDataLst>
              <p:tags r:id="rId2"/>
            </p:custDataLst>
          </p:nvPr>
        </p:nvSpPr>
        <p:spPr bwMode="gray">
          <a:xfrm flipV="1">
            <a:off x="684213" y="2349500"/>
            <a:ext cx="626427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7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gray">
          <a:xfrm flipV="1">
            <a:off x="684213" y="5678488"/>
            <a:ext cx="630078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8" name="Rectangle 7"/>
          <p:cNvSpPr>
            <a:spLocks noGrp="1" noChangeArrowheads="1"/>
          </p:cNvSpPr>
          <p:nvPr>
            <p:ph type="title"/>
          </p:nvPr>
        </p:nvSpPr>
        <p:spPr>
          <a:xfrm>
            <a:off x="180975" y="333375"/>
            <a:ext cx="7127875" cy="852488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ea"/>
                <a:ea typeface="+mn-ea"/>
                <a:cs typeface="Calibri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19205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02683" y="5773294"/>
            <a:ext cx="8705851" cy="923330"/>
            <a:chOff x="220662" y="5791131"/>
            <a:chExt cx="8705851" cy="923330"/>
          </a:xfrm>
        </p:grpSpPr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20662" y="6072521"/>
              <a:ext cx="8705851" cy="360551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de-DE" sz="2300" dirty="0">
                <a:solidFill>
                  <a:srgbClr val="EAEAEA"/>
                </a:solidFill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220662" y="5791131"/>
              <a:ext cx="8705851" cy="923330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marL="342900" indent="-342900">
                <a:lnSpc>
                  <a:spcPct val="90000"/>
                </a:lnSpc>
                <a:spcAft>
                  <a:spcPct val="0"/>
                </a:spcAft>
                <a:buClrTx/>
                <a:buFont typeface="Monotype Sorts" pitchFamily="2" charset="2"/>
                <a:buChar char="è"/>
              </a:pPr>
              <a:r>
                <a:rPr lang="en-US" altLang="de-DE" sz="2000" dirty="0" smtClean="0">
                  <a:solidFill>
                    <a:srgbClr val="FFFFFF"/>
                  </a:solidFill>
                  <a:sym typeface="Monotype Sorts" pitchFamily="2" charset="2"/>
                </a:rPr>
                <a:t>Renewable </a:t>
              </a:r>
              <a:r>
                <a:rPr lang="en-US" altLang="de-DE" sz="2000" dirty="0">
                  <a:solidFill>
                    <a:srgbClr val="FFFFFF"/>
                  </a:solidFill>
                  <a:sym typeface="Monotype Sorts" pitchFamily="2" charset="2"/>
                </a:rPr>
                <a:t>refers to the origin of the carbon atoms in the polymers</a:t>
              </a:r>
            </a:p>
            <a:p>
              <a:pPr marL="342900" indent="-342900">
                <a:lnSpc>
                  <a:spcPct val="90000"/>
                </a:lnSpc>
                <a:spcAft>
                  <a:spcPct val="0"/>
                </a:spcAft>
                <a:buClrTx/>
                <a:buFont typeface="Monotype Sorts" pitchFamily="2" charset="2"/>
                <a:buChar char="è"/>
              </a:pPr>
              <a:r>
                <a:rPr lang="en-US" altLang="de-DE" sz="2000" dirty="0">
                  <a:solidFill>
                    <a:srgbClr val="FFFFFF"/>
                  </a:solidFill>
                  <a:sym typeface="Monotype Sorts" pitchFamily="2" charset="2"/>
                </a:rPr>
                <a:t>Biodegradation by microorganisms is a matter of polymer structure, not of carbon </a:t>
              </a:r>
              <a:r>
                <a:rPr lang="en-US" altLang="de-DE" sz="2000" dirty="0" smtClean="0">
                  <a:solidFill>
                    <a:srgbClr val="FFFFFF"/>
                  </a:solidFill>
                  <a:sym typeface="Monotype Sorts" pitchFamily="2" charset="2"/>
                </a:rPr>
                <a:t>origin</a:t>
              </a:r>
              <a:endParaRPr lang="en-US" altLang="de-DE" sz="2000" dirty="0">
                <a:solidFill>
                  <a:srgbClr val="FFFFFF"/>
                </a:solidFill>
                <a:sym typeface="Monotype Sorts" pitchFamily="2" charset="2"/>
              </a:endParaRPr>
            </a:p>
          </p:txBody>
        </p:sp>
      </p:grpSp>
      <p:graphicFrame>
        <p:nvGraphicFramePr>
          <p:cNvPr id="36866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9695" y="4076210"/>
            <a:ext cx="132796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600" dirty="0" smtClean="0">
                <a:solidFill>
                  <a:srgbClr val="000000"/>
                </a:solidFill>
                <a:cs typeface="Calibri" pitchFamily="34" charset="0"/>
              </a:rPr>
              <a:t>Non-biodegradable</a:t>
            </a:r>
            <a:endParaRPr lang="en-US" altLang="de-DE" sz="16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613248" y="4107960"/>
            <a:ext cx="131927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600" dirty="0" smtClean="0">
                <a:solidFill>
                  <a:srgbClr val="000000"/>
                </a:solidFill>
                <a:cs typeface="Calibri" pitchFamily="34" charset="0"/>
              </a:rPr>
              <a:t>Biodegradable</a:t>
            </a:r>
            <a:endParaRPr lang="en-US" altLang="de-DE" sz="16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6871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49867" y="1978196"/>
            <a:ext cx="230031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600" dirty="0" smtClean="0">
                <a:solidFill>
                  <a:srgbClr val="000000"/>
                </a:solidFill>
                <a:cs typeface="Calibri" pitchFamily="34" charset="0"/>
              </a:rPr>
              <a:t>Renewable raw materials</a:t>
            </a:r>
            <a:endParaRPr lang="en-US" altLang="de-DE" sz="16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6867" name="Line 3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269484" y="4061425"/>
            <a:ext cx="6408738" cy="0"/>
          </a:xfrm>
          <a:prstGeom prst="line">
            <a:avLst/>
          </a:prstGeom>
          <a:noFill/>
          <a:ln w="38100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868" name="Line 4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 flipV="1">
            <a:off x="4293672" y="2347257"/>
            <a:ext cx="0" cy="3240000"/>
          </a:xfrm>
          <a:prstGeom prst="line">
            <a:avLst/>
          </a:prstGeom>
          <a:noFill/>
          <a:ln w="38100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5157272" y="4604095"/>
            <a:ext cx="2614612" cy="787550"/>
          </a:xfrm>
          <a:prstGeom prst="ellipse">
            <a:avLst/>
          </a:prstGeom>
          <a:solidFill>
            <a:srgbClr val="DDDDDD"/>
          </a:solidFill>
          <a:ln w="76200" algn="ctr">
            <a:solidFill>
              <a:srgbClr val="00793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dirty="0" err="1">
                <a:solidFill>
                  <a:srgbClr val="000000"/>
                </a:solidFill>
                <a:cs typeface="Calibri" pitchFamily="34" charset="0"/>
              </a:rPr>
              <a:t>e</a:t>
            </a:r>
            <a:r>
              <a:rPr lang="en-US" altLang="de-DE" sz="1800" dirty="0" err="1" smtClean="0">
                <a:solidFill>
                  <a:srgbClr val="000000"/>
                </a:solidFill>
                <a:cs typeface="Calibri" pitchFamily="34" charset="0"/>
              </a:rPr>
              <a:t>coflex</a:t>
            </a:r>
            <a:r>
              <a:rPr lang="en-US" altLang="de-DE" sz="1800" baseline="30000" dirty="0" smtClean="0">
                <a:solidFill>
                  <a:srgbClr val="000000"/>
                </a:solidFill>
                <a:cs typeface="Calibri" pitchFamily="34" charset="0"/>
              </a:rPr>
              <a:t>®</a:t>
            </a:r>
            <a:endParaRPr lang="en-US" altLang="de-DE" sz="18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4555609" y="2681324"/>
            <a:ext cx="1755775" cy="831387"/>
          </a:xfrm>
          <a:prstGeom prst="ellipse">
            <a:avLst/>
          </a:prstGeom>
          <a:solidFill>
            <a:srgbClr val="65AC1E"/>
          </a:solidFill>
          <a:ln w="76200" algn="ctr">
            <a:solidFill>
              <a:srgbClr val="00793A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400" dirty="0" err="1" smtClean="0">
                <a:solidFill>
                  <a:srgbClr val="FFFFFF"/>
                </a:solidFill>
                <a:cs typeface="Calibri" pitchFamily="34" charset="0"/>
              </a:rPr>
              <a:t>ecovio</a:t>
            </a:r>
            <a:r>
              <a:rPr lang="en-US" altLang="de-DE" sz="1400" baseline="30000" dirty="0" smtClean="0">
                <a:solidFill>
                  <a:srgbClr val="FFFFFF"/>
                </a:solidFill>
                <a:cs typeface="Calibri" pitchFamily="34" charset="0"/>
              </a:rPr>
              <a:t>®</a:t>
            </a: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800" baseline="30000" dirty="0" smtClean="0">
                <a:solidFill>
                  <a:srgbClr val="FFFFFF"/>
                </a:solidFill>
                <a:cs typeface="Calibri" pitchFamily="34" charset="0"/>
              </a:rPr>
              <a:t>(partly </a:t>
            </a:r>
            <a:r>
              <a:rPr lang="en-US" altLang="de-DE" sz="1800" baseline="30000" dirty="0" err="1" smtClean="0">
                <a:solidFill>
                  <a:srgbClr val="FFFFFF"/>
                </a:solidFill>
                <a:cs typeface="Calibri" pitchFamily="34" charset="0"/>
              </a:rPr>
              <a:t>biobased</a:t>
            </a:r>
            <a:r>
              <a:rPr lang="en-US" altLang="de-DE" sz="1800" baseline="30000" dirty="0" smtClean="0">
                <a:solidFill>
                  <a:srgbClr val="FFFFFF"/>
                </a:solidFill>
                <a:cs typeface="Calibri" pitchFamily="34" charset="0"/>
              </a:rPr>
              <a:t>)</a:t>
            </a:r>
            <a:endParaRPr lang="en-US" altLang="de-DE" sz="1800" baseline="30000" dirty="0">
              <a:solidFill>
                <a:srgbClr val="FFFFFF"/>
              </a:solidFill>
              <a:cs typeface="Calibri" pitchFamily="34" charset="0"/>
            </a:endParaRPr>
          </a:p>
        </p:txBody>
      </p:sp>
      <p:sp>
        <p:nvSpPr>
          <p:cNvPr id="36875" name="Oval 11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11347" y="2049470"/>
            <a:ext cx="1379537" cy="798131"/>
          </a:xfrm>
          <a:prstGeom prst="ellipse">
            <a:avLst/>
          </a:prstGeom>
          <a:solidFill>
            <a:srgbClr val="65AC1E"/>
          </a:solidFill>
          <a:ln w="76200" algn="ctr">
            <a:solidFill>
              <a:srgbClr val="00793A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dirty="0" smtClean="0">
                <a:solidFill>
                  <a:srgbClr val="FFFFFF"/>
                </a:solidFill>
                <a:cs typeface="Calibri" pitchFamily="34" charset="0"/>
              </a:rPr>
              <a:t>PLA</a:t>
            </a:r>
            <a:endParaRPr lang="en-US" altLang="de-DE" sz="1800" baseline="30000" dirty="0">
              <a:solidFill>
                <a:srgbClr val="FFFFFF"/>
              </a:solidFill>
              <a:cs typeface="Calibri" pitchFamily="34" charset="0"/>
            </a:endParaRPr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982147" y="4643397"/>
            <a:ext cx="2820987" cy="761853"/>
          </a:xfrm>
          <a:prstGeom prst="ellipse">
            <a:avLst/>
          </a:prstGeom>
          <a:solidFill>
            <a:srgbClr val="DDDDDD"/>
          </a:solidFill>
          <a:ln w="762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dirty="0" smtClean="0">
                <a:solidFill>
                  <a:srgbClr val="000000"/>
                </a:solidFill>
                <a:cs typeface="Calibri" pitchFamily="34" charset="0"/>
              </a:rPr>
              <a:t>     </a:t>
            </a:r>
          </a:p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dirty="0" smtClean="0">
                <a:solidFill>
                  <a:srgbClr val="000000"/>
                </a:solidFill>
                <a:cs typeface="Calibri" pitchFamily="34" charset="0"/>
              </a:rPr>
              <a:t>              PE</a:t>
            </a:r>
          </a:p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en-US" altLang="de-DE" sz="18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982147" y="2681324"/>
            <a:ext cx="2820987" cy="798131"/>
          </a:xfrm>
          <a:prstGeom prst="ellipse">
            <a:avLst/>
          </a:prstGeom>
          <a:solidFill>
            <a:srgbClr val="65AC1E"/>
          </a:solidFill>
          <a:ln w="762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dirty="0" smtClean="0">
                <a:solidFill>
                  <a:srgbClr val="FFFFFF"/>
                </a:solidFill>
                <a:cs typeface="Calibri" pitchFamily="34" charset="0"/>
              </a:rPr>
              <a:t>          Bio-PE</a:t>
            </a:r>
            <a:endParaRPr lang="en-US" altLang="de-DE" sz="1800" dirty="0">
              <a:solidFill>
                <a:srgbClr val="FFFFFF"/>
              </a:solidFill>
              <a:cs typeface="Calibri" pitchFamily="34" charset="0"/>
            </a:endParaRPr>
          </a:p>
        </p:txBody>
      </p:sp>
      <p:sp>
        <p:nvSpPr>
          <p:cNvPr id="36880" name="Oval 1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371709" y="2963995"/>
            <a:ext cx="1379538" cy="798131"/>
          </a:xfrm>
          <a:prstGeom prst="ellipse">
            <a:avLst/>
          </a:prstGeom>
          <a:solidFill>
            <a:srgbClr val="65AC1E"/>
          </a:solidFill>
          <a:ln w="76200" algn="ctr">
            <a:solidFill>
              <a:srgbClr val="00793A"/>
            </a:solidFill>
            <a:round/>
            <a:headEnd/>
            <a:tailEnd/>
          </a:ln>
          <a:effectLst/>
        </p:spPr>
        <p:txBody>
          <a:bodyPr lIns="0" tIns="0" rIns="0" bIns="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dirty="0" smtClean="0">
                <a:solidFill>
                  <a:srgbClr val="FFFFFF"/>
                </a:solidFill>
                <a:cs typeface="Calibri" pitchFamily="34" charset="0"/>
              </a:rPr>
              <a:t>PHA</a:t>
            </a:r>
            <a:endParaRPr lang="en-US" altLang="de-DE" sz="1800" baseline="30000" dirty="0">
              <a:solidFill>
                <a:srgbClr val="FFFFFF"/>
              </a:solidFill>
              <a:cs typeface="Calibri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883" y="640800"/>
            <a:ext cx="7128000" cy="853200"/>
          </a:xfrm>
        </p:spPr>
        <p:txBody>
          <a:bodyPr>
            <a:noAutofit/>
          </a:bodyPr>
          <a:lstStyle/>
          <a:p>
            <a:r>
              <a:rPr lang="en-US" dirty="0" smtClean="0"/>
              <a:t>Definition of renewable and biodegradable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58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47700" y="3032125"/>
            <a:ext cx="6300788" cy="396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rgbClr val="4CB7E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20835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7238" y="2349500"/>
            <a:ext cx="6407150" cy="321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857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Introduction 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Biobased monomers and polymers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BASF biodegradable and </a:t>
            </a:r>
            <a:r>
              <a:rPr lang="en-US" altLang="ko-KR" sz="1800" dirty="0" err="1">
                <a:solidFill>
                  <a:srgbClr val="000000"/>
                </a:solidFill>
                <a:ea typeface="Gulim" pitchFamily="34" charset="-127"/>
              </a:rPr>
              <a:t>biobased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polymers &amp; applications</a:t>
            </a: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Biodegradability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: value and developments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Sustainability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Conclusion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"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</p:txBody>
      </p:sp>
      <p:sp>
        <p:nvSpPr>
          <p:cNvPr id="33796" name="Line 5"/>
          <p:cNvSpPr>
            <a:spLocks noChangeShapeType="1"/>
          </p:cNvSpPr>
          <p:nvPr>
            <p:custDataLst>
              <p:tags r:id="rId2"/>
            </p:custDataLst>
          </p:nvPr>
        </p:nvSpPr>
        <p:spPr bwMode="gray">
          <a:xfrm flipV="1">
            <a:off x="684213" y="2349500"/>
            <a:ext cx="626427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7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gray">
          <a:xfrm flipV="1">
            <a:off x="684213" y="5678488"/>
            <a:ext cx="630078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8" name="Rectangle 7"/>
          <p:cNvSpPr>
            <a:spLocks noGrp="1" noChangeArrowheads="1"/>
          </p:cNvSpPr>
          <p:nvPr>
            <p:ph type="title"/>
          </p:nvPr>
        </p:nvSpPr>
        <p:spPr>
          <a:xfrm>
            <a:off x="180975" y="333375"/>
            <a:ext cx="7127875" cy="852488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ea"/>
                <a:ea typeface="+mn-ea"/>
                <a:cs typeface="Calibri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5425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2310350" y="3438677"/>
            <a:ext cx="2057400" cy="584200"/>
          </a:xfrm>
          <a:prstGeom prst="rect">
            <a:avLst/>
          </a:prstGeom>
          <a:solidFill>
            <a:srgbClr val="FFFF99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</a:rPr>
              <a:t>Succinic </a:t>
            </a:r>
            <a:r>
              <a:rPr lang="en-US" altLang="de-DE" sz="1600" b="0" dirty="0" smtClean="0">
                <a:solidFill>
                  <a:srgbClr val="000000"/>
                </a:solidFill>
                <a:cs typeface="Calibri" pitchFamily="34" charset="0"/>
              </a:rPr>
              <a:t>acid,</a:t>
            </a:r>
            <a:r>
              <a:rPr lang="en-US" altLang="de-DE" sz="1600" b="0" dirty="0" smtClean="0">
                <a:solidFill>
                  <a:srgbClr val="000000"/>
                </a:solidFill>
                <a:cs typeface="Calibri" pitchFamily="34" charset="0"/>
                <a:sym typeface="Wingdings" pitchFamily="2" charset="2"/>
              </a:rPr>
              <a:t> </a:t>
            </a: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  <a:sym typeface="Wingdings" pitchFamily="2" charset="2"/>
              </a:rPr>
              <a:t>Butanediol</a:t>
            </a:r>
            <a:endParaRPr lang="en-US" altLang="de-DE" sz="1600" b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310350" y="2729064"/>
            <a:ext cx="2057400" cy="584200"/>
          </a:xfrm>
          <a:prstGeom prst="rect">
            <a:avLst/>
          </a:prstGeom>
          <a:solidFill>
            <a:srgbClr val="FFFF99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>
                <a:solidFill>
                  <a:srgbClr val="000000"/>
                </a:solidFill>
                <a:cs typeface="Calibri" pitchFamily="34" charset="0"/>
              </a:rPr>
              <a:t>Lactic acid </a:t>
            </a:r>
            <a:r>
              <a:rPr lang="en-US" altLang="de-DE" sz="1600" b="0">
                <a:solidFill>
                  <a:srgbClr val="000000"/>
                </a:solidFill>
                <a:cs typeface="Calibri" pitchFamily="34" charset="0"/>
                <a:sym typeface="Wingdings" pitchFamily="2" charset="2"/>
              </a:rPr>
              <a:t> Lactide</a:t>
            </a:r>
            <a:endParaRPr lang="en-US" altLang="de-DE" sz="1600" b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19463" name="Text Box 5"/>
          <p:cNvSpPr txBox="1">
            <a:spLocks noChangeArrowheads="1"/>
          </p:cNvSpPr>
          <p:nvPr/>
        </p:nvSpPr>
        <p:spPr bwMode="auto">
          <a:xfrm>
            <a:off x="4912847" y="3602189"/>
            <a:ext cx="2946400" cy="338138"/>
          </a:xfrm>
          <a:prstGeom prst="rect">
            <a:avLst/>
          </a:prstGeom>
          <a:solidFill>
            <a:srgbClr val="A6C0DA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 err="1">
                <a:solidFill>
                  <a:srgbClr val="000000"/>
                </a:solidFill>
                <a:cs typeface="Calibri" pitchFamily="34" charset="0"/>
              </a:rPr>
              <a:t>Polybutylene</a:t>
            </a:r>
            <a:r>
              <a:rPr lang="en-US" altLang="en-US" sz="1600" b="0" dirty="0">
                <a:solidFill>
                  <a:srgbClr val="000000"/>
                </a:solidFill>
                <a:cs typeface="Calibri" pitchFamily="34" charset="0"/>
              </a:rPr>
              <a:t> </a:t>
            </a:r>
            <a:r>
              <a:rPr lang="en-US" altLang="en-US" sz="1600" b="0" dirty="0" err="1">
                <a:solidFill>
                  <a:srgbClr val="000000"/>
                </a:solidFill>
                <a:cs typeface="Calibri" pitchFamily="34" charset="0"/>
              </a:rPr>
              <a:t>succinat</a:t>
            </a:r>
            <a:r>
              <a:rPr lang="en-US" altLang="en-US" sz="1600" b="0" dirty="0">
                <a:solidFill>
                  <a:srgbClr val="000000"/>
                </a:solidFill>
                <a:cs typeface="Calibri" pitchFamily="34" charset="0"/>
              </a:rPr>
              <a:t> (PBS)</a:t>
            </a:r>
            <a:endParaRPr lang="en-US" altLang="en-US" sz="1600" b="0" baseline="300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2310350" y="4152375"/>
            <a:ext cx="2057400" cy="338137"/>
          </a:xfrm>
          <a:prstGeom prst="rect">
            <a:avLst/>
          </a:prstGeom>
          <a:solidFill>
            <a:srgbClr val="FFFF99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>
                <a:solidFill>
                  <a:srgbClr val="000000"/>
                </a:solidFill>
                <a:cs typeface="Calibri" pitchFamily="34" charset="0"/>
              </a:rPr>
              <a:t>1,3-Propanediol</a:t>
            </a:r>
          </a:p>
        </p:txBody>
      </p:sp>
      <p:sp>
        <p:nvSpPr>
          <p:cNvPr id="19465" name="Text Box 7"/>
          <p:cNvSpPr txBox="1">
            <a:spLocks noChangeArrowheads="1"/>
          </p:cNvSpPr>
          <p:nvPr/>
        </p:nvSpPr>
        <p:spPr bwMode="auto">
          <a:xfrm>
            <a:off x="4954123" y="5251103"/>
            <a:ext cx="3506310" cy="338137"/>
          </a:xfrm>
          <a:prstGeom prst="rect">
            <a:avLst/>
          </a:prstGeom>
          <a:solidFill>
            <a:srgbClr val="A6C0DA"/>
          </a:solidFill>
          <a:ln w="38100" cap="rnd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>
                <a:solidFill>
                  <a:srgbClr val="000000"/>
                </a:solidFill>
                <a:cs typeface="Calibri" pitchFamily="34" charset="0"/>
              </a:rPr>
              <a:t>Polyhydroxyalkanoates (PHA)</a:t>
            </a:r>
            <a:endParaRPr lang="en-US" altLang="en-US" sz="1600" b="0" baseline="300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1797587" y="2323583"/>
            <a:ext cx="5175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1791237" y="2329933"/>
            <a:ext cx="16041" cy="3056896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Text Box 11"/>
          <p:cNvSpPr txBox="1">
            <a:spLocks noChangeArrowheads="1"/>
          </p:cNvSpPr>
          <p:nvPr/>
        </p:nvSpPr>
        <p:spPr bwMode="auto">
          <a:xfrm>
            <a:off x="4895384" y="2732239"/>
            <a:ext cx="2076450" cy="338138"/>
          </a:xfrm>
          <a:prstGeom prst="rect">
            <a:avLst/>
          </a:prstGeom>
          <a:solidFill>
            <a:srgbClr val="A6C0DA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US" b="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Polylactic acid</a:t>
            </a:r>
          </a:p>
        </p:txBody>
      </p:sp>
      <p:sp>
        <p:nvSpPr>
          <p:cNvPr id="31755" name="Text Box 12"/>
          <p:cNvSpPr txBox="1">
            <a:spLocks noChangeArrowheads="1"/>
          </p:cNvSpPr>
          <p:nvPr/>
        </p:nvSpPr>
        <p:spPr bwMode="auto">
          <a:xfrm>
            <a:off x="4914434" y="4152374"/>
            <a:ext cx="3545998" cy="338554"/>
          </a:xfrm>
          <a:prstGeom prst="rect">
            <a:avLst/>
          </a:prstGeom>
          <a:solidFill>
            <a:srgbClr val="C20022"/>
          </a:solidFill>
          <a:ln w="38100" cap="rnd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 err="1">
                <a:solidFill>
                  <a:srgbClr val="FFFFFF"/>
                </a:solidFill>
                <a:cs typeface="Calibri" pitchFamily="34" charset="0"/>
              </a:rPr>
              <a:t>Polytrimethylene</a:t>
            </a:r>
            <a:r>
              <a:rPr lang="en-US" altLang="de-DE" sz="1600" b="0" dirty="0">
                <a:solidFill>
                  <a:srgbClr val="FFFFFF"/>
                </a:solidFill>
                <a:cs typeface="Calibri" pitchFamily="34" charset="0"/>
              </a:rPr>
              <a:t> terephthalate (PTT)</a:t>
            </a:r>
          </a:p>
        </p:txBody>
      </p:sp>
      <p:sp>
        <p:nvSpPr>
          <p:cNvPr id="31756" name="Rectangle 13"/>
          <p:cNvSpPr>
            <a:spLocks noChangeArrowheads="1"/>
          </p:cNvSpPr>
          <p:nvPr/>
        </p:nvSpPr>
        <p:spPr bwMode="auto">
          <a:xfrm>
            <a:off x="2310350" y="2158483"/>
            <a:ext cx="2041525" cy="338137"/>
          </a:xfrm>
          <a:prstGeom prst="rect">
            <a:avLst/>
          </a:prstGeom>
          <a:solidFill>
            <a:srgbClr val="FFFF99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</a:rPr>
              <a:t>Ethanol </a:t>
            </a: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  <a:sym typeface="Wingdings" pitchFamily="2" charset="2"/>
              </a:rPr>
              <a:t> Ethylene</a:t>
            </a:r>
            <a:endParaRPr lang="en-US" altLang="de-DE" sz="1600" b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1757" name="Text Box 14"/>
          <p:cNvSpPr txBox="1">
            <a:spLocks noChangeArrowheads="1"/>
          </p:cNvSpPr>
          <p:nvPr/>
        </p:nvSpPr>
        <p:spPr bwMode="auto">
          <a:xfrm>
            <a:off x="2310350" y="1772816"/>
            <a:ext cx="201657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1" dirty="0" err="1">
                <a:solidFill>
                  <a:srgbClr val="000000"/>
                </a:solidFill>
                <a:cs typeface="Calibri" pitchFamily="34" charset="0"/>
              </a:rPr>
              <a:t>Biobased</a:t>
            </a:r>
            <a:r>
              <a:rPr lang="en-US" altLang="de-DE" sz="1600" b="1" dirty="0">
                <a:solidFill>
                  <a:srgbClr val="000000"/>
                </a:solidFill>
                <a:cs typeface="Calibri" pitchFamily="34" charset="0"/>
              </a:rPr>
              <a:t> Monomers</a:t>
            </a:r>
          </a:p>
        </p:txBody>
      </p:sp>
      <p:sp>
        <p:nvSpPr>
          <p:cNvPr id="31758" name="Text Box 15"/>
          <p:cNvSpPr txBox="1">
            <a:spLocks noChangeArrowheads="1"/>
          </p:cNvSpPr>
          <p:nvPr/>
        </p:nvSpPr>
        <p:spPr bwMode="auto">
          <a:xfrm>
            <a:off x="4909672" y="1772816"/>
            <a:ext cx="92333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1" dirty="0">
                <a:solidFill>
                  <a:srgbClr val="000000"/>
                </a:solidFill>
                <a:cs typeface="Calibri" pitchFamily="34" charset="0"/>
              </a:rPr>
              <a:t>Polymers</a:t>
            </a:r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4390058" y="2902102"/>
            <a:ext cx="46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Line 17"/>
          <p:cNvSpPr>
            <a:spLocks noChangeShapeType="1"/>
          </p:cNvSpPr>
          <p:nvPr/>
        </p:nvSpPr>
        <p:spPr bwMode="auto">
          <a:xfrm>
            <a:off x="1807279" y="4312712"/>
            <a:ext cx="487363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Line 18"/>
          <p:cNvSpPr>
            <a:spLocks noChangeShapeType="1"/>
          </p:cNvSpPr>
          <p:nvPr/>
        </p:nvSpPr>
        <p:spPr bwMode="auto">
          <a:xfrm>
            <a:off x="1791237" y="5445224"/>
            <a:ext cx="3050778" cy="10318"/>
          </a:xfrm>
          <a:prstGeom prst="line">
            <a:avLst/>
          </a:prstGeom>
          <a:noFill/>
          <a:ln w="28575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Text Box 19"/>
          <p:cNvSpPr txBox="1">
            <a:spLocks noChangeArrowheads="1"/>
          </p:cNvSpPr>
          <p:nvPr/>
        </p:nvSpPr>
        <p:spPr bwMode="auto">
          <a:xfrm>
            <a:off x="228600" y="1772816"/>
            <a:ext cx="101309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1" dirty="0">
                <a:solidFill>
                  <a:srgbClr val="000000"/>
                </a:solidFill>
                <a:cs typeface="Calibri" pitchFamily="34" charset="0"/>
              </a:rPr>
              <a:t>Feedstock</a:t>
            </a:r>
          </a:p>
        </p:txBody>
      </p:sp>
      <p:sp>
        <p:nvSpPr>
          <p:cNvPr id="31763" name="Line 20"/>
          <p:cNvSpPr>
            <a:spLocks noChangeShapeType="1"/>
          </p:cNvSpPr>
          <p:nvPr/>
        </p:nvSpPr>
        <p:spPr bwMode="auto">
          <a:xfrm flipV="1">
            <a:off x="1791237" y="2927502"/>
            <a:ext cx="519113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Line 21"/>
          <p:cNvSpPr>
            <a:spLocks noChangeShapeType="1"/>
          </p:cNvSpPr>
          <p:nvPr/>
        </p:nvSpPr>
        <p:spPr bwMode="auto">
          <a:xfrm>
            <a:off x="4390058" y="4338112"/>
            <a:ext cx="46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Line 22"/>
          <p:cNvSpPr>
            <a:spLocks noChangeShapeType="1"/>
          </p:cNvSpPr>
          <p:nvPr/>
        </p:nvSpPr>
        <p:spPr bwMode="auto">
          <a:xfrm>
            <a:off x="4390058" y="3770464"/>
            <a:ext cx="46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Text Box 23"/>
          <p:cNvSpPr txBox="1">
            <a:spLocks noChangeArrowheads="1"/>
          </p:cNvSpPr>
          <p:nvPr/>
        </p:nvSpPr>
        <p:spPr bwMode="auto">
          <a:xfrm>
            <a:off x="211299" y="3450902"/>
            <a:ext cx="1376363" cy="33813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>
                <a:solidFill>
                  <a:srgbClr val="000000"/>
                </a:solidFill>
                <a:cs typeface="Calibri" pitchFamily="34" charset="0"/>
              </a:rPr>
              <a:t>Glucose</a:t>
            </a:r>
          </a:p>
        </p:txBody>
      </p:sp>
      <p:sp>
        <p:nvSpPr>
          <p:cNvPr id="31767" name="Line 24"/>
          <p:cNvSpPr>
            <a:spLocks noChangeShapeType="1"/>
          </p:cNvSpPr>
          <p:nvPr/>
        </p:nvSpPr>
        <p:spPr bwMode="auto">
          <a:xfrm>
            <a:off x="1583275" y="3756177"/>
            <a:ext cx="7207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8" name="Text Box 25"/>
          <p:cNvSpPr txBox="1">
            <a:spLocks noChangeArrowheads="1"/>
          </p:cNvSpPr>
          <p:nvPr/>
        </p:nvSpPr>
        <p:spPr bwMode="auto">
          <a:xfrm>
            <a:off x="5058340" y="6237312"/>
            <a:ext cx="331180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b="0" dirty="0">
                <a:solidFill>
                  <a:srgbClr val="000000"/>
                </a:solidFill>
                <a:cs typeface="Calibri" pitchFamily="34" charset="0"/>
              </a:rPr>
              <a:t>Yellow =  </a:t>
            </a:r>
            <a:r>
              <a:rPr lang="en-US" altLang="de-DE" sz="1200" b="0" dirty="0" err="1">
                <a:solidFill>
                  <a:srgbClr val="000000"/>
                </a:solidFill>
                <a:cs typeface="Calibri" pitchFamily="34" charset="0"/>
              </a:rPr>
              <a:t>Biobased</a:t>
            </a:r>
            <a:r>
              <a:rPr lang="en-US" altLang="de-DE" sz="1200" b="0" dirty="0">
                <a:solidFill>
                  <a:srgbClr val="000000"/>
                </a:solidFill>
                <a:cs typeface="Calibri" pitchFamily="34" charset="0"/>
              </a:rPr>
              <a:t> monomer</a:t>
            </a:r>
          </a:p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b="0" dirty="0">
                <a:solidFill>
                  <a:srgbClr val="000000"/>
                </a:solidFill>
                <a:cs typeface="Calibri" pitchFamily="34" charset="0"/>
              </a:rPr>
              <a:t>Red    </a:t>
            </a:r>
            <a:r>
              <a:rPr lang="en-US" altLang="de-DE" sz="1200" b="0" dirty="0" smtClean="0">
                <a:solidFill>
                  <a:srgbClr val="000000"/>
                </a:solidFill>
                <a:cs typeface="Calibri" pitchFamily="34" charset="0"/>
              </a:rPr>
              <a:t> </a:t>
            </a:r>
            <a:r>
              <a:rPr lang="en-US" altLang="de-DE" sz="1200" b="0" dirty="0">
                <a:solidFill>
                  <a:srgbClr val="000000"/>
                </a:solidFill>
                <a:cs typeface="Calibri" pitchFamily="34" charset="0"/>
              </a:rPr>
              <a:t>=  Biobased (non-biodegradable)</a:t>
            </a:r>
          </a:p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b="0" dirty="0">
                <a:solidFill>
                  <a:srgbClr val="000000"/>
                </a:solidFill>
                <a:cs typeface="Calibri" pitchFamily="34" charset="0"/>
              </a:rPr>
              <a:t>Blue     =  Biodegradable and </a:t>
            </a:r>
            <a:r>
              <a:rPr lang="en-US" altLang="de-DE" sz="1200" b="0" dirty="0" err="1">
                <a:solidFill>
                  <a:srgbClr val="000000"/>
                </a:solidFill>
                <a:cs typeface="Calibri" pitchFamily="34" charset="0"/>
              </a:rPr>
              <a:t>biobased</a:t>
            </a:r>
            <a:r>
              <a:rPr lang="en-US" altLang="de-DE" sz="1200" b="0" dirty="0">
                <a:solidFill>
                  <a:srgbClr val="000000"/>
                </a:solidFill>
                <a:cs typeface="Calibri" pitchFamily="34" charset="0"/>
              </a:rPr>
              <a:t> </a:t>
            </a:r>
            <a:r>
              <a:rPr lang="en-US" altLang="de-DE" sz="1200" b="0" dirty="0" smtClean="0">
                <a:solidFill>
                  <a:srgbClr val="000000"/>
                </a:solidFill>
                <a:cs typeface="Calibri" pitchFamily="34" charset="0"/>
              </a:rPr>
              <a:t>polymers</a:t>
            </a:r>
            <a:endParaRPr lang="en-US" altLang="de-DE" sz="1200" b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1769" name="Rectangle 26"/>
          <p:cNvSpPr>
            <a:spLocks noChangeArrowheads="1"/>
          </p:cNvSpPr>
          <p:nvPr/>
        </p:nvSpPr>
        <p:spPr bwMode="auto">
          <a:xfrm>
            <a:off x="4909672" y="2193408"/>
            <a:ext cx="1824037" cy="338137"/>
          </a:xfrm>
          <a:prstGeom prst="rect">
            <a:avLst/>
          </a:prstGeom>
          <a:solidFill>
            <a:srgbClr val="C20022"/>
          </a:solidFill>
          <a:ln w="38100" cap="rnd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>
                <a:solidFill>
                  <a:srgbClr val="FFFFFF"/>
                </a:solidFill>
                <a:cs typeface="Calibri" pitchFamily="34" charset="0"/>
              </a:rPr>
              <a:t>Polyethylene (PE)</a:t>
            </a:r>
          </a:p>
        </p:txBody>
      </p:sp>
      <p:sp>
        <p:nvSpPr>
          <p:cNvPr id="31770" name="Line 27"/>
          <p:cNvSpPr>
            <a:spLocks noChangeShapeType="1"/>
          </p:cNvSpPr>
          <p:nvPr/>
        </p:nvSpPr>
        <p:spPr bwMode="auto">
          <a:xfrm>
            <a:off x="4378946" y="2369620"/>
            <a:ext cx="46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1" name="Text Box 28"/>
          <p:cNvSpPr txBox="1">
            <a:spLocks noChangeArrowheads="1"/>
          </p:cNvSpPr>
          <p:nvPr/>
        </p:nvSpPr>
        <p:spPr bwMode="auto">
          <a:xfrm>
            <a:off x="211299" y="2708920"/>
            <a:ext cx="1376363" cy="33813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</a:rPr>
              <a:t>Cellulose</a:t>
            </a:r>
          </a:p>
        </p:txBody>
      </p:sp>
      <p:sp>
        <p:nvSpPr>
          <p:cNvPr id="31772" name="Text Box 29"/>
          <p:cNvSpPr txBox="1">
            <a:spLocks noChangeArrowheads="1"/>
          </p:cNvSpPr>
          <p:nvPr/>
        </p:nvSpPr>
        <p:spPr bwMode="auto">
          <a:xfrm>
            <a:off x="211299" y="5365080"/>
            <a:ext cx="1376363" cy="8636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</a:rPr>
              <a:t>Fatty acids from plant oils </a:t>
            </a:r>
            <a:endParaRPr lang="en-US" altLang="de-DE" sz="1400" b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1773" name="Line 30"/>
          <p:cNvSpPr>
            <a:spLocks noChangeShapeType="1"/>
          </p:cNvSpPr>
          <p:nvPr/>
        </p:nvSpPr>
        <p:spPr bwMode="auto">
          <a:xfrm>
            <a:off x="899480" y="306896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31775" name="Text Box 32"/>
          <p:cNvSpPr txBox="1">
            <a:spLocks noChangeArrowheads="1"/>
          </p:cNvSpPr>
          <p:nvPr/>
        </p:nvSpPr>
        <p:spPr bwMode="auto">
          <a:xfrm>
            <a:off x="2307175" y="5589240"/>
            <a:ext cx="2057400" cy="584200"/>
          </a:xfrm>
          <a:prstGeom prst="rect">
            <a:avLst/>
          </a:prstGeom>
          <a:solidFill>
            <a:srgbClr val="FFFF99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 err="1">
                <a:solidFill>
                  <a:srgbClr val="000000"/>
                </a:solidFill>
                <a:cs typeface="Calibri" pitchFamily="34" charset="0"/>
              </a:rPr>
              <a:t>Dicarboxylic</a:t>
            </a: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</a:rPr>
              <a:t> acids (</a:t>
            </a:r>
            <a:r>
              <a:rPr lang="en-US" altLang="de-DE" sz="1600" b="0" dirty="0" smtClean="0">
                <a:solidFill>
                  <a:srgbClr val="000000"/>
                </a:solidFill>
                <a:cs typeface="Calibri" pitchFamily="34" charset="0"/>
              </a:rPr>
              <a:t>e.g. </a:t>
            </a:r>
            <a:r>
              <a:rPr lang="en-US" altLang="de-DE" sz="1600" b="0" dirty="0" err="1">
                <a:solidFill>
                  <a:srgbClr val="000000"/>
                </a:solidFill>
                <a:cs typeface="Calibri" pitchFamily="34" charset="0"/>
              </a:rPr>
              <a:t>azelaic</a:t>
            </a:r>
            <a:r>
              <a:rPr lang="en-US" altLang="de-DE" sz="1600" b="0" dirty="0">
                <a:solidFill>
                  <a:srgbClr val="000000"/>
                </a:solidFill>
                <a:cs typeface="Calibri" pitchFamily="34" charset="0"/>
              </a:rPr>
              <a:t> acid)</a:t>
            </a:r>
          </a:p>
        </p:txBody>
      </p:sp>
      <p:sp>
        <p:nvSpPr>
          <p:cNvPr id="31777" name="Line 34"/>
          <p:cNvSpPr>
            <a:spLocks noChangeShapeType="1"/>
          </p:cNvSpPr>
          <p:nvPr/>
        </p:nvSpPr>
        <p:spPr bwMode="auto">
          <a:xfrm flipV="1">
            <a:off x="1587662" y="5805264"/>
            <a:ext cx="646488" cy="13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endParaRPr lang="en-US"/>
          </a:p>
        </p:txBody>
      </p:sp>
      <p:sp>
        <p:nvSpPr>
          <p:cNvPr id="31778" name="Text Box 36"/>
          <p:cNvSpPr txBox="1">
            <a:spLocks noChangeArrowheads="1"/>
          </p:cNvSpPr>
          <p:nvPr/>
        </p:nvSpPr>
        <p:spPr bwMode="auto">
          <a:xfrm>
            <a:off x="211299" y="4149080"/>
            <a:ext cx="1376362" cy="338138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>
                <a:solidFill>
                  <a:srgbClr val="000000"/>
                </a:solidFill>
                <a:cs typeface="Calibri" pitchFamily="34" charset="0"/>
              </a:rPr>
              <a:t>Starch</a:t>
            </a:r>
          </a:p>
        </p:txBody>
      </p:sp>
      <p:sp>
        <p:nvSpPr>
          <p:cNvPr id="31779" name="Line 37"/>
          <p:cNvSpPr>
            <a:spLocks noChangeShapeType="1"/>
          </p:cNvSpPr>
          <p:nvPr/>
        </p:nvSpPr>
        <p:spPr bwMode="auto">
          <a:xfrm flipV="1">
            <a:off x="899480" y="3789040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dirty="0" err="1"/>
              <a:t>Biobased</a:t>
            </a:r>
            <a:r>
              <a:rPr lang="en-US" altLang="de-DE" dirty="0"/>
              <a:t> building blocks (monomers) and polymers from renewable resources (selected</a:t>
            </a:r>
            <a:r>
              <a:rPr lang="en-US" altLang="de-DE" dirty="0" smtClean="0"/>
              <a:t>)</a:t>
            </a:r>
            <a:endParaRPr lang="en-US" dirty="0"/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2310350" y="4582513"/>
            <a:ext cx="2057400" cy="584775"/>
          </a:xfrm>
          <a:prstGeom prst="rect">
            <a:avLst/>
          </a:prstGeom>
          <a:solidFill>
            <a:srgbClr val="FFFF99"/>
          </a:solidFill>
          <a:ln w="38100" cap="rnd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 err="1" smtClean="0">
                <a:solidFill>
                  <a:srgbClr val="000000"/>
                </a:solidFill>
                <a:cs typeface="Calibri" pitchFamily="34" charset="0"/>
              </a:rPr>
              <a:t>Furandicarboxylic</a:t>
            </a:r>
            <a:r>
              <a:rPr lang="en-US" altLang="de-DE" sz="1600" b="0" dirty="0" smtClean="0">
                <a:solidFill>
                  <a:srgbClr val="000000"/>
                </a:solidFill>
                <a:cs typeface="Calibri" pitchFamily="34" charset="0"/>
              </a:rPr>
              <a:t> acid</a:t>
            </a:r>
            <a:endParaRPr lang="en-US" altLang="de-DE" sz="1600" b="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4914434" y="4747046"/>
            <a:ext cx="3545998" cy="338138"/>
          </a:xfrm>
          <a:prstGeom prst="rect">
            <a:avLst/>
          </a:prstGeom>
          <a:solidFill>
            <a:srgbClr val="C20022"/>
          </a:solidFill>
          <a:ln w="38100" cap="rnd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0" dirty="0" smtClean="0">
                <a:solidFill>
                  <a:srgbClr val="FFFFFF"/>
                </a:solidFill>
                <a:cs typeface="Calibri" pitchFamily="34" charset="0"/>
              </a:rPr>
              <a:t>Polyethylene </a:t>
            </a:r>
            <a:r>
              <a:rPr lang="en-US" altLang="de-DE" sz="1600" b="0" dirty="0" err="1" smtClean="0">
                <a:solidFill>
                  <a:srgbClr val="FFFFFF"/>
                </a:solidFill>
                <a:cs typeface="Calibri" pitchFamily="34" charset="0"/>
              </a:rPr>
              <a:t>furanoate</a:t>
            </a:r>
            <a:r>
              <a:rPr lang="en-US" altLang="de-DE" sz="1600" b="0" dirty="0" smtClean="0">
                <a:solidFill>
                  <a:srgbClr val="FFFFFF"/>
                </a:solidFill>
                <a:cs typeface="Calibri" pitchFamily="34" charset="0"/>
              </a:rPr>
              <a:t> (PEF)</a:t>
            </a:r>
            <a:endParaRPr lang="en-US" altLang="de-DE" sz="1600" b="0" dirty="0">
              <a:solidFill>
                <a:srgbClr val="FFFFFF"/>
              </a:solidFill>
              <a:cs typeface="Calibri" pitchFamily="34" charset="0"/>
            </a:endParaRPr>
          </a:p>
        </p:txBody>
      </p:sp>
      <p:sp>
        <p:nvSpPr>
          <p:cNvPr id="39" name="Line 17"/>
          <p:cNvSpPr>
            <a:spLocks noChangeShapeType="1"/>
          </p:cNvSpPr>
          <p:nvPr/>
        </p:nvSpPr>
        <p:spPr bwMode="auto">
          <a:xfrm>
            <a:off x="1807279" y="4869160"/>
            <a:ext cx="487363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21"/>
          <p:cNvSpPr>
            <a:spLocks noChangeShapeType="1"/>
          </p:cNvSpPr>
          <p:nvPr/>
        </p:nvSpPr>
        <p:spPr bwMode="auto">
          <a:xfrm>
            <a:off x="4390058" y="4941168"/>
            <a:ext cx="46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Line 22"/>
          <p:cNvSpPr>
            <a:spLocks noChangeShapeType="1"/>
          </p:cNvSpPr>
          <p:nvPr/>
        </p:nvSpPr>
        <p:spPr bwMode="auto">
          <a:xfrm>
            <a:off x="4427984" y="5901531"/>
            <a:ext cx="468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5"/>
          <p:cNvSpPr txBox="1">
            <a:spLocks noChangeArrowheads="1"/>
          </p:cNvSpPr>
          <p:nvPr/>
        </p:nvSpPr>
        <p:spPr bwMode="auto">
          <a:xfrm>
            <a:off x="4932040" y="5755158"/>
            <a:ext cx="2039794" cy="338138"/>
          </a:xfrm>
          <a:prstGeom prst="rect">
            <a:avLst/>
          </a:prstGeom>
          <a:solidFill>
            <a:srgbClr val="A6C0DA"/>
          </a:solidFill>
          <a:ln w="38100" cap="rnd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 b="0" dirty="0" smtClean="0">
                <a:solidFill>
                  <a:srgbClr val="000000"/>
                </a:solidFill>
                <a:cs typeface="Calibri" pitchFamily="34" charset="0"/>
              </a:rPr>
              <a:t>Polyester</a:t>
            </a:r>
            <a:endParaRPr lang="en-US" altLang="en-US" sz="1600" b="0" baseline="30000" dirty="0">
              <a:solidFill>
                <a:srgbClr val="000000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82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884738" y="2079625"/>
            <a:ext cx="1427162" cy="4211638"/>
          </a:xfrm>
          <a:prstGeom prst="rect">
            <a:avLst/>
          </a:prstGeom>
          <a:gradFill rotWithShape="1">
            <a:gsLst>
              <a:gs pos="0">
                <a:srgbClr val="A1BDD9"/>
              </a:gs>
              <a:gs pos="100000">
                <a:srgbClr val="6492C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CH" altLang="de-DE" sz="18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19475" y="2079625"/>
            <a:ext cx="1427163" cy="4211638"/>
          </a:xfrm>
          <a:prstGeom prst="rect">
            <a:avLst/>
          </a:prstGeom>
          <a:gradFill rotWithShape="1">
            <a:gsLst>
              <a:gs pos="0">
                <a:srgbClr val="BCD6C1"/>
              </a:gs>
              <a:gs pos="100000">
                <a:srgbClr val="81B189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CH" altLang="de-DE" sz="18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58975" y="2079625"/>
            <a:ext cx="1428750" cy="4211638"/>
          </a:xfrm>
          <a:prstGeom prst="rect">
            <a:avLst/>
          </a:prstGeom>
          <a:gradFill rotWithShape="1">
            <a:gsLst>
              <a:gs pos="0">
                <a:srgbClr val="E0E0E0"/>
              </a:gs>
              <a:gs pos="100000">
                <a:srgbClr val="C0C0C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8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36763" y="1773238"/>
            <a:ext cx="814387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sz="140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Lab scale</a:t>
            </a:r>
          </a:p>
        </p:txBody>
      </p:sp>
      <p:sp>
        <p:nvSpPr>
          <p:cNvPr id="3891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92500" y="1773238"/>
            <a:ext cx="884238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sz="140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Pilot scale</a:t>
            </a:r>
          </a:p>
        </p:txBody>
      </p:sp>
      <p:sp>
        <p:nvSpPr>
          <p:cNvPr id="3891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889500" y="1773238"/>
            <a:ext cx="14414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Production scale</a:t>
            </a:r>
          </a:p>
        </p:txBody>
      </p:sp>
      <p:sp>
        <p:nvSpPr>
          <p:cNvPr id="3892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07950" y="5330825"/>
            <a:ext cx="12858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3-HP as precursor </a:t>
            </a:r>
            <a:br>
              <a:rPr lang="en-US" sz="1200" dirty="0">
                <a:solidFill>
                  <a:srgbClr val="000000"/>
                </a:solidFill>
                <a:cs typeface="Calibri" pitchFamily="34" charset="0"/>
              </a:rPr>
            </a:b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for bio-acrylic acid</a:t>
            </a:r>
          </a:p>
        </p:txBody>
      </p:sp>
      <p:sp>
        <p:nvSpPr>
          <p:cNvPr id="38921" name="Rectangle 9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07950" y="4887913"/>
            <a:ext cx="9874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1,4-Butanediol</a:t>
            </a:r>
          </a:p>
        </p:txBody>
      </p:sp>
      <p:sp>
        <p:nvSpPr>
          <p:cNvPr id="38923" name="Rectangle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7950" y="5945188"/>
            <a:ext cx="74136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Adipic acid</a:t>
            </a:r>
          </a:p>
        </p:txBody>
      </p:sp>
      <p:sp>
        <p:nvSpPr>
          <p:cNvPr id="38924" name="Rectangle 1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07950" y="2701925"/>
            <a:ext cx="1636713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New dicarboxylic acids, </a:t>
            </a:r>
            <a:br>
              <a:rPr lang="en-US" sz="1200" dirty="0">
                <a:solidFill>
                  <a:srgbClr val="000000"/>
                </a:solidFill>
                <a:cs typeface="Calibri" pitchFamily="34" charset="0"/>
              </a:rPr>
            </a:b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OH-Acids, Oils</a:t>
            </a:r>
          </a:p>
        </p:txBody>
      </p:sp>
      <p:sp>
        <p:nvSpPr>
          <p:cNvPr id="38925" name="Rectangle 1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07950" y="4360863"/>
            <a:ext cx="89376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Succinic acid</a:t>
            </a:r>
          </a:p>
        </p:txBody>
      </p:sp>
      <p:sp>
        <p:nvSpPr>
          <p:cNvPr id="38926" name="Rectangle 1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07950" y="3832225"/>
            <a:ext cx="14922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n-Butanol / Isobutanol</a:t>
            </a:r>
          </a:p>
        </p:txBody>
      </p:sp>
      <p:sp>
        <p:nvSpPr>
          <p:cNvPr id="38927" name="Rectangle 15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07950" y="2268538"/>
            <a:ext cx="1081088" cy="16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1,3-Propanediol</a:t>
            </a:r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127000" y="6291263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127000" y="5764213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127000" y="5237163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31" name="Line 19"/>
          <p:cNvSpPr>
            <a:spLocks noChangeShapeType="1"/>
          </p:cNvSpPr>
          <p:nvPr/>
        </p:nvSpPr>
        <p:spPr bwMode="auto">
          <a:xfrm>
            <a:off x="127000" y="4708525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>
            <a:off x="127000" y="418465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127000" y="365760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127000" y="313055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127000" y="260350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127000" y="2078038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55320" name="Group 25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2008188" y="2078038"/>
            <a:ext cx="4338637" cy="4213225"/>
            <a:chOff x="102" y="1434"/>
            <a:chExt cx="5737" cy="2654"/>
          </a:xfrm>
        </p:grpSpPr>
        <p:sp>
          <p:nvSpPr>
            <p:cNvPr id="2" name="Line 26"/>
            <p:cNvSpPr>
              <a:spLocks noChangeShapeType="1"/>
            </p:cNvSpPr>
            <p:nvPr/>
          </p:nvSpPr>
          <p:spPr bwMode="auto">
            <a:xfrm>
              <a:off x="102" y="4088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" name="Line 27"/>
            <p:cNvSpPr>
              <a:spLocks noChangeShapeType="1"/>
            </p:cNvSpPr>
            <p:nvPr/>
          </p:nvSpPr>
          <p:spPr bwMode="auto">
            <a:xfrm>
              <a:off x="102" y="3756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7" name="Line 28"/>
            <p:cNvSpPr>
              <a:spLocks noChangeShapeType="1"/>
            </p:cNvSpPr>
            <p:nvPr/>
          </p:nvSpPr>
          <p:spPr bwMode="auto">
            <a:xfrm>
              <a:off x="102" y="3424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8" name="Line 29"/>
            <p:cNvSpPr>
              <a:spLocks noChangeShapeType="1"/>
            </p:cNvSpPr>
            <p:nvPr/>
          </p:nvSpPr>
          <p:spPr bwMode="auto">
            <a:xfrm>
              <a:off x="102" y="3092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79" name="Line 30"/>
            <p:cNvSpPr>
              <a:spLocks noChangeShapeType="1"/>
            </p:cNvSpPr>
            <p:nvPr/>
          </p:nvSpPr>
          <p:spPr bwMode="auto">
            <a:xfrm>
              <a:off x="102" y="2761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80" name="Line 31"/>
            <p:cNvSpPr>
              <a:spLocks noChangeShapeType="1"/>
            </p:cNvSpPr>
            <p:nvPr/>
          </p:nvSpPr>
          <p:spPr bwMode="auto">
            <a:xfrm>
              <a:off x="102" y="2429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81" name="Line 32"/>
            <p:cNvSpPr>
              <a:spLocks noChangeShapeType="1"/>
            </p:cNvSpPr>
            <p:nvPr/>
          </p:nvSpPr>
          <p:spPr bwMode="auto">
            <a:xfrm>
              <a:off x="102" y="2097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82" name="Line 33"/>
            <p:cNvSpPr>
              <a:spLocks noChangeShapeType="1"/>
            </p:cNvSpPr>
            <p:nvPr/>
          </p:nvSpPr>
          <p:spPr bwMode="auto">
            <a:xfrm>
              <a:off x="102" y="1765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983" name="Line 34"/>
            <p:cNvSpPr>
              <a:spLocks noChangeShapeType="1"/>
            </p:cNvSpPr>
            <p:nvPr/>
          </p:nvSpPr>
          <p:spPr bwMode="auto">
            <a:xfrm>
              <a:off x="102" y="1434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8403" name="Rectangle 3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987550" y="2216150"/>
            <a:ext cx="2944813" cy="24288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8404" name="Rectangle 36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984375" y="2746375"/>
            <a:ext cx="889000" cy="227013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8405" name="Rectangle 37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984375" y="3270250"/>
            <a:ext cx="1579563" cy="227013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8406" name="Rectangle 3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984375" y="3803650"/>
            <a:ext cx="982663" cy="227013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8407" name="Rectangle 39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1984375" y="4332288"/>
            <a:ext cx="1138238" cy="227012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8408" name="Rectangle 40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1984375" y="4860925"/>
            <a:ext cx="982663" cy="227013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8409" name="Rectangle 4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982788" y="5386388"/>
            <a:ext cx="1282700" cy="227012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8410" name="Rectangle 42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1979613" y="5913438"/>
            <a:ext cx="284162" cy="227012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0392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pic>
        <p:nvPicPr>
          <p:cNvPr id="55329" name="Picture 44" descr="OPX Biotechnologies, Inc."/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0" y="5391150"/>
            <a:ext cx="7762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30" name="Picture 45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6" b="6744"/>
          <a:stretch>
            <a:fillRect/>
          </a:stretch>
        </p:blipFill>
        <p:spPr bwMode="auto">
          <a:xfrm>
            <a:off x="6896100" y="2693988"/>
            <a:ext cx="869950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331" name="Picture 46" descr="Cargill collaborates with farmers, food makers and industrial customers to bring new ideas to the table.">
            <a:hlinkClick r:id="rId32"/>
          </p:cNvPr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7" t="15247" r="9047" b="13454"/>
          <a:stretch>
            <a:fillRect/>
          </a:stretch>
        </p:blipFill>
        <p:spPr bwMode="auto">
          <a:xfrm>
            <a:off x="6330950" y="5392738"/>
            <a:ext cx="5318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32" name="Picture 49" descr="thumbnail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4294188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33" name="Picture 50" descr="ANd9GcTA_qIITRWeVUNVv7MmrPxXgd9bQqcAFnA76BpGkm4ljKKkgO10sQ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4833938"/>
            <a:ext cx="717550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34" name="Picture 51" descr="thumbnail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038" y="4257675"/>
            <a:ext cx="538162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35" name="Picture 52" descr="Verdezyne-logo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5856288"/>
            <a:ext cx="7080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336" name="Group 54"/>
          <p:cNvGrpSpPr>
            <a:grpSpLocks/>
          </p:cNvGrpSpPr>
          <p:nvPr>
            <p:custDataLst>
              <p:tags r:id="rId26"/>
            </p:custDataLst>
          </p:nvPr>
        </p:nvGrpSpPr>
        <p:grpSpPr bwMode="auto">
          <a:xfrm>
            <a:off x="6300788" y="2093913"/>
            <a:ext cx="2740025" cy="4192587"/>
            <a:chOff x="102" y="1434"/>
            <a:chExt cx="5737" cy="2654"/>
          </a:xfrm>
        </p:grpSpPr>
        <p:sp>
          <p:nvSpPr>
            <p:cNvPr id="55354" name="Line 55"/>
            <p:cNvSpPr>
              <a:spLocks noChangeShapeType="1"/>
            </p:cNvSpPr>
            <p:nvPr/>
          </p:nvSpPr>
          <p:spPr bwMode="auto">
            <a:xfrm>
              <a:off x="102" y="4088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5" name="Line 56"/>
            <p:cNvSpPr>
              <a:spLocks noChangeShapeType="1"/>
            </p:cNvSpPr>
            <p:nvPr/>
          </p:nvSpPr>
          <p:spPr bwMode="auto">
            <a:xfrm>
              <a:off x="102" y="3756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6" name="Line 57"/>
            <p:cNvSpPr>
              <a:spLocks noChangeShapeType="1"/>
            </p:cNvSpPr>
            <p:nvPr/>
          </p:nvSpPr>
          <p:spPr bwMode="auto">
            <a:xfrm>
              <a:off x="102" y="3424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7" name="Line 58"/>
            <p:cNvSpPr>
              <a:spLocks noChangeShapeType="1"/>
            </p:cNvSpPr>
            <p:nvPr/>
          </p:nvSpPr>
          <p:spPr bwMode="auto">
            <a:xfrm>
              <a:off x="102" y="3092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8" name="Line 59"/>
            <p:cNvSpPr>
              <a:spLocks noChangeShapeType="1"/>
            </p:cNvSpPr>
            <p:nvPr/>
          </p:nvSpPr>
          <p:spPr bwMode="auto">
            <a:xfrm>
              <a:off x="102" y="2761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59" name="Line 60"/>
            <p:cNvSpPr>
              <a:spLocks noChangeShapeType="1"/>
            </p:cNvSpPr>
            <p:nvPr/>
          </p:nvSpPr>
          <p:spPr bwMode="auto">
            <a:xfrm>
              <a:off x="102" y="2429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0" name="Line 61"/>
            <p:cNvSpPr>
              <a:spLocks noChangeShapeType="1"/>
            </p:cNvSpPr>
            <p:nvPr/>
          </p:nvSpPr>
          <p:spPr bwMode="auto">
            <a:xfrm>
              <a:off x="102" y="2097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1" name="Line 62"/>
            <p:cNvSpPr>
              <a:spLocks noChangeShapeType="1"/>
            </p:cNvSpPr>
            <p:nvPr/>
          </p:nvSpPr>
          <p:spPr bwMode="auto">
            <a:xfrm>
              <a:off x="102" y="1765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5362" name="Line 63"/>
            <p:cNvSpPr>
              <a:spLocks noChangeShapeType="1"/>
            </p:cNvSpPr>
            <p:nvPr/>
          </p:nvSpPr>
          <p:spPr bwMode="auto">
            <a:xfrm>
              <a:off x="102" y="1434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</p:grpSp>
      <p:pic>
        <p:nvPicPr>
          <p:cNvPr id="55337" name="Picture 64" descr="thumbnail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12061" r="2272" b="20602"/>
          <a:stretch>
            <a:fillRect/>
          </a:stretch>
        </p:blipFill>
        <p:spPr bwMode="auto">
          <a:xfrm>
            <a:off x="8437563" y="4219575"/>
            <a:ext cx="668337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38" name="Line 65"/>
          <p:cNvSpPr>
            <a:spLocks noChangeShapeType="1"/>
          </p:cNvSpPr>
          <p:nvPr/>
        </p:nvSpPr>
        <p:spPr bwMode="auto">
          <a:xfrm>
            <a:off x="7112000" y="4222750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55339" name="Line 66"/>
          <p:cNvSpPr>
            <a:spLocks noChangeShapeType="1"/>
          </p:cNvSpPr>
          <p:nvPr/>
        </p:nvSpPr>
        <p:spPr bwMode="auto">
          <a:xfrm>
            <a:off x="8170863" y="4222750"/>
            <a:ext cx="1587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55340" name="Line 67"/>
          <p:cNvSpPr>
            <a:spLocks noChangeShapeType="1"/>
          </p:cNvSpPr>
          <p:nvPr/>
        </p:nvSpPr>
        <p:spPr bwMode="auto">
          <a:xfrm>
            <a:off x="7588250" y="5280025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5341" name="Picture 68" descr="thumbnail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8" r="3635" b="13875"/>
          <a:stretch>
            <a:fillRect/>
          </a:stretch>
        </p:blipFill>
        <p:spPr bwMode="auto">
          <a:xfrm>
            <a:off x="6342063" y="3937000"/>
            <a:ext cx="582612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42" name="Line 70"/>
          <p:cNvSpPr>
            <a:spLocks noChangeShapeType="1"/>
          </p:cNvSpPr>
          <p:nvPr/>
        </p:nvSpPr>
        <p:spPr bwMode="auto">
          <a:xfrm>
            <a:off x="7110413" y="3694113"/>
            <a:ext cx="1587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5343" name="Picture 72" descr="TetraVitaeLogo">
            <a:hlinkClick r:id="rId40"/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3952875"/>
            <a:ext cx="1023937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44" name="Line 73"/>
          <p:cNvSpPr>
            <a:spLocks noChangeShapeType="1"/>
          </p:cNvSpPr>
          <p:nvPr/>
        </p:nvSpPr>
        <p:spPr bwMode="auto">
          <a:xfrm>
            <a:off x="8169275" y="3692525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5345" name="Picture 75" descr="cobalt_logo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" t="21147" r="7645" b="26097"/>
          <a:stretch>
            <a:fillRect/>
          </a:stretch>
        </p:blipFill>
        <p:spPr bwMode="auto">
          <a:xfrm>
            <a:off x="8175625" y="3975100"/>
            <a:ext cx="9540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46" name="Line 70"/>
          <p:cNvSpPr>
            <a:spLocks noChangeShapeType="1"/>
          </p:cNvSpPr>
          <p:nvPr/>
        </p:nvSpPr>
        <p:spPr bwMode="auto">
          <a:xfrm>
            <a:off x="7859713" y="3165475"/>
            <a:ext cx="1587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5347" name="Picture 8" descr="Bild in Originalgröße anzeigen">
            <a:hlinkClick r:id="rId43"/>
          </p:cNvPr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236788"/>
            <a:ext cx="6429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48" name="Picture 59"/>
          <p:cNvPicPr>
            <a:picLocks noChangeAspect="1" noChangeArrowheads="1"/>
          </p:cNvPicPr>
          <p:nvPr>
            <p:custDataLst>
              <p:tags r:id="rId27"/>
            </p:custDataLst>
          </p:nvPr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24"/>
          <a:stretch>
            <a:fillRect/>
          </a:stretch>
        </p:blipFill>
        <p:spPr bwMode="auto">
          <a:xfrm>
            <a:off x="7696200" y="2260600"/>
            <a:ext cx="1152525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Rectangle 15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84138" y="3346450"/>
            <a:ext cx="18224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1,5-Pentamethylenediamin</a:t>
            </a:r>
          </a:p>
        </p:txBody>
      </p:sp>
      <p:pic>
        <p:nvPicPr>
          <p:cNvPr id="55350" name="Picture 49" descr="thumbnail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3230563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51" name="Picture 4" descr="http://www.jcf-muenster.de/wp-content/uploads/2013/01/Evonik3.jpg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2" t="20715" r="8604" b="21432"/>
          <a:stretch>
            <a:fillRect/>
          </a:stretch>
        </p:blipFill>
        <p:spPr bwMode="auto">
          <a:xfrm>
            <a:off x="8077200" y="3313113"/>
            <a:ext cx="79533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52" name="Rectangle 2"/>
          <p:cNvSpPr txBox="1">
            <a:spLocks noChangeArrowheads="1"/>
          </p:cNvSpPr>
          <p:nvPr/>
        </p:nvSpPr>
        <p:spPr bwMode="auto">
          <a:xfrm>
            <a:off x="220663" y="639763"/>
            <a:ext cx="71278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110000"/>
              </a:spcBef>
              <a:spcAft>
                <a:spcPct val="110000"/>
              </a:spcAft>
            </a:pPr>
            <a:r>
              <a:rPr lang="en-US" altLang="de-DE" sz="2500">
                <a:solidFill>
                  <a:srgbClr val="FFFFFF"/>
                </a:solidFill>
                <a:cs typeface="Arial" charset="0"/>
              </a:rPr>
              <a:t>2006: renewable building blocks are in lab scale and only few companies are active</a:t>
            </a:r>
          </a:p>
        </p:txBody>
      </p:sp>
    </p:spTree>
    <p:extLst>
      <p:ext uri="{BB962C8B-B14F-4D97-AF65-F5344CB8AC3E}">
        <p14:creationId xmlns:p14="http://schemas.microsoft.com/office/powerpoint/2010/main" val="325626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header-logo">
            <a:hlinkClick r:id="rId34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8" t="8571" r="17638" b="4762"/>
          <a:stretch>
            <a:fillRect/>
          </a:stretch>
        </p:blipFill>
        <p:spPr bwMode="auto">
          <a:xfrm>
            <a:off x="7475538" y="4375150"/>
            <a:ext cx="6381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84738" y="2079625"/>
            <a:ext cx="1427162" cy="4211638"/>
          </a:xfrm>
          <a:prstGeom prst="rect">
            <a:avLst/>
          </a:prstGeom>
          <a:gradFill rotWithShape="1">
            <a:gsLst>
              <a:gs pos="0">
                <a:srgbClr val="A1BDD9"/>
              </a:gs>
              <a:gs pos="100000">
                <a:srgbClr val="6492C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CH" altLang="de-DE" sz="1800">
              <a:solidFill>
                <a:srgbClr val="000000"/>
              </a:solidFill>
            </a:endParaRPr>
          </a:p>
        </p:txBody>
      </p:sp>
      <p:sp>
        <p:nvSpPr>
          <p:cNvPr id="563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19475" y="2079625"/>
            <a:ext cx="1427163" cy="4211638"/>
          </a:xfrm>
          <a:prstGeom prst="rect">
            <a:avLst/>
          </a:prstGeom>
          <a:gradFill rotWithShape="1">
            <a:gsLst>
              <a:gs pos="0">
                <a:srgbClr val="BCD6C1"/>
              </a:gs>
              <a:gs pos="100000">
                <a:srgbClr val="81B189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CH" altLang="de-DE" sz="1800">
              <a:solidFill>
                <a:srgbClr val="000000"/>
              </a:solidFill>
            </a:endParaRPr>
          </a:p>
        </p:txBody>
      </p:sp>
      <p:sp>
        <p:nvSpPr>
          <p:cNvPr id="5632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58975" y="2079625"/>
            <a:ext cx="1428750" cy="4211638"/>
          </a:xfrm>
          <a:prstGeom prst="rect">
            <a:avLst/>
          </a:prstGeom>
          <a:gradFill rotWithShape="1">
            <a:gsLst>
              <a:gs pos="0">
                <a:srgbClr val="E0E0E0"/>
              </a:gs>
              <a:gs pos="100000">
                <a:srgbClr val="C0C0C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8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36763" y="1773238"/>
            <a:ext cx="814387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Lab scale</a:t>
            </a:r>
          </a:p>
        </p:txBody>
      </p:sp>
      <p:sp>
        <p:nvSpPr>
          <p:cNvPr id="39943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92500" y="1773238"/>
            <a:ext cx="884238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10000"/>
              </a:lnSpc>
              <a:defRPr/>
            </a:pPr>
            <a:r>
              <a:rPr lang="en-US" sz="140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Pilot scale</a:t>
            </a:r>
          </a:p>
        </p:txBody>
      </p:sp>
      <p:sp>
        <p:nvSpPr>
          <p:cNvPr id="39944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13313" y="1608138"/>
            <a:ext cx="1370012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110000"/>
              </a:lnSpc>
              <a:defRPr/>
            </a:pPr>
            <a:r>
              <a:rPr lang="en-US" sz="1400" dirty="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Estimated </a:t>
            </a:r>
            <a:br>
              <a:rPr lang="en-US" sz="1400" dirty="0" smtClean="0">
                <a:solidFill>
                  <a:srgbClr val="000000"/>
                </a:solidFill>
                <a:latin typeface="Arial"/>
                <a:cs typeface="Calibri" pitchFamily="34" charset="0"/>
              </a:rPr>
            </a:br>
            <a:r>
              <a:rPr lang="en-US" sz="1400" dirty="0" smtClean="0">
                <a:solidFill>
                  <a:srgbClr val="000000"/>
                </a:solidFill>
                <a:latin typeface="Arial"/>
                <a:cs typeface="Calibri" pitchFamily="34" charset="0"/>
              </a:rPr>
              <a:t>capacity in 2015</a:t>
            </a:r>
          </a:p>
        </p:txBody>
      </p:sp>
      <p:grpSp>
        <p:nvGrpSpPr>
          <p:cNvPr id="56329" name="Group 26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2008188" y="2078038"/>
            <a:ext cx="4338637" cy="4213225"/>
            <a:chOff x="102" y="1434"/>
            <a:chExt cx="5737" cy="2654"/>
          </a:xfrm>
        </p:grpSpPr>
        <p:sp>
          <p:nvSpPr>
            <p:cNvPr id="2" name="Line 27"/>
            <p:cNvSpPr>
              <a:spLocks noChangeShapeType="1"/>
            </p:cNvSpPr>
            <p:nvPr/>
          </p:nvSpPr>
          <p:spPr bwMode="auto">
            <a:xfrm>
              <a:off x="102" y="4088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" name="Line 28"/>
            <p:cNvSpPr>
              <a:spLocks noChangeShapeType="1"/>
            </p:cNvSpPr>
            <p:nvPr/>
          </p:nvSpPr>
          <p:spPr bwMode="auto">
            <a:xfrm>
              <a:off x="102" y="3756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" name="Line 29"/>
            <p:cNvSpPr>
              <a:spLocks noChangeShapeType="1"/>
            </p:cNvSpPr>
            <p:nvPr/>
          </p:nvSpPr>
          <p:spPr bwMode="auto">
            <a:xfrm>
              <a:off x="102" y="3424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" name="Line 30"/>
            <p:cNvSpPr>
              <a:spLocks noChangeShapeType="1"/>
            </p:cNvSpPr>
            <p:nvPr/>
          </p:nvSpPr>
          <p:spPr bwMode="auto">
            <a:xfrm>
              <a:off x="102" y="3092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" name="Line 31"/>
            <p:cNvSpPr>
              <a:spLocks noChangeShapeType="1"/>
            </p:cNvSpPr>
            <p:nvPr/>
          </p:nvSpPr>
          <p:spPr bwMode="auto">
            <a:xfrm>
              <a:off x="102" y="2761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018" name="Line 32"/>
            <p:cNvSpPr>
              <a:spLocks noChangeShapeType="1"/>
            </p:cNvSpPr>
            <p:nvPr/>
          </p:nvSpPr>
          <p:spPr bwMode="auto">
            <a:xfrm>
              <a:off x="102" y="2429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019" name="Line 33"/>
            <p:cNvSpPr>
              <a:spLocks noChangeShapeType="1"/>
            </p:cNvSpPr>
            <p:nvPr/>
          </p:nvSpPr>
          <p:spPr bwMode="auto">
            <a:xfrm>
              <a:off x="102" y="2097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020" name="Line 34"/>
            <p:cNvSpPr>
              <a:spLocks noChangeShapeType="1"/>
            </p:cNvSpPr>
            <p:nvPr/>
          </p:nvSpPr>
          <p:spPr bwMode="auto">
            <a:xfrm>
              <a:off x="102" y="1765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021" name="Line 35"/>
            <p:cNvSpPr>
              <a:spLocks noChangeShapeType="1"/>
            </p:cNvSpPr>
            <p:nvPr/>
          </p:nvSpPr>
          <p:spPr bwMode="auto">
            <a:xfrm>
              <a:off x="102" y="1434"/>
              <a:ext cx="5737" cy="0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56330" name="Rectangle 36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985963" y="5387975"/>
            <a:ext cx="2349500" cy="225425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</a:endParaRPr>
          </a:p>
        </p:txBody>
      </p:sp>
      <p:sp>
        <p:nvSpPr>
          <p:cNvPr id="56331" name="Rectangle 3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985963" y="4859338"/>
            <a:ext cx="2982912" cy="225425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</a:endParaRPr>
          </a:p>
        </p:txBody>
      </p:sp>
      <p:sp>
        <p:nvSpPr>
          <p:cNvPr id="56332" name="Rectangle 3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985963" y="3273425"/>
            <a:ext cx="2982912" cy="227013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</a:endParaRPr>
          </a:p>
        </p:txBody>
      </p:sp>
      <p:sp>
        <p:nvSpPr>
          <p:cNvPr id="56333" name="Rectangle 3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985963" y="5916613"/>
            <a:ext cx="1401762" cy="225425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56334" name="Rectangle 4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985963" y="2746375"/>
            <a:ext cx="3522662" cy="231775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</a:endParaRPr>
          </a:p>
        </p:txBody>
      </p:sp>
      <p:sp>
        <p:nvSpPr>
          <p:cNvPr id="56335" name="Rectangle 4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985963" y="4332288"/>
            <a:ext cx="3162300" cy="225425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</a:endParaRPr>
          </a:p>
        </p:txBody>
      </p:sp>
      <p:sp>
        <p:nvSpPr>
          <p:cNvPr id="56336" name="Rectangle 42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985963" y="3803650"/>
            <a:ext cx="3036887" cy="241300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</a:endParaRPr>
          </a:p>
        </p:txBody>
      </p:sp>
      <p:sp>
        <p:nvSpPr>
          <p:cNvPr id="56337" name="Rectangle 43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985963" y="2217738"/>
            <a:ext cx="3306762" cy="227012"/>
          </a:xfrm>
          <a:prstGeom prst="rect">
            <a:avLst/>
          </a:prstGeom>
          <a:gradFill rotWithShape="1">
            <a:gsLst>
              <a:gs pos="0">
                <a:srgbClr val="214263"/>
              </a:gs>
              <a:gs pos="100000">
                <a:srgbClr val="336699"/>
              </a:gs>
            </a:gsLst>
            <a:lin ang="2700000" scaled="1"/>
          </a:gradFill>
          <a:ln w="127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36000" bIns="18000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400">
              <a:solidFill>
                <a:srgbClr val="000000"/>
              </a:solidFill>
            </a:endParaRPr>
          </a:p>
        </p:txBody>
      </p:sp>
      <p:pic>
        <p:nvPicPr>
          <p:cNvPr id="56338" name="Picture 45" descr="OPX Biotechnologies, Inc.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0" y="5391150"/>
            <a:ext cx="7762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9" name="Picture 46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6" b="6744"/>
          <a:stretch>
            <a:fillRect/>
          </a:stretch>
        </p:blipFill>
        <p:spPr bwMode="auto">
          <a:xfrm>
            <a:off x="6342063" y="2614613"/>
            <a:ext cx="828675" cy="322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40" name="Picture 47" descr="Cargill collaborates with farmers, food makers and industrial customers to bring new ideas to the table.">
            <a:hlinkClick r:id="rId38"/>
          </p:cNvPr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7" t="15247" r="9047" b="13454"/>
          <a:stretch>
            <a:fillRect/>
          </a:stretch>
        </p:blipFill>
        <p:spPr bwMode="auto">
          <a:xfrm>
            <a:off x="6330950" y="5299075"/>
            <a:ext cx="531813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1" name="Picture 50" descr="thumbnail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4294188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2" name="Picture 51" descr="ANd9GcTA_qIITRWeVUNVv7MmrPxXgd9bQqcAFnA76BpGkm4ljKKkgO10sQ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4740275"/>
            <a:ext cx="717550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3" name="Picture 52" descr="thumbnail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038" y="4257675"/>
            <a:ext cx="538162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4" name="Picture 53" descr="Verdezyne-logo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5" y="5856288"/>
            <a:ext cx="70802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5" name="Picture 54" descr="Unilever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2873375"/>
            <a:ext cx="23336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7" name="Picture 60" descr="111010102436JFnews_blank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0" t="11726" r="8525" b="19870"/>
          <a:stretch>
            <a:fillRect/>
          </a:stretch>
        </p:blipFill>
        <p:spPr bwMode="auto">
          <a:xfrm>
            <a:off x="8223250" y="4356100"/>
            <a:ext cx="711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8" name="Picture 62" descr="thumbnail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238" y="5876925"/>
            <a:ext cx="630237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49" name="Picture 63" descr="Dow_Logo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" t="3680" r="2831" b="7362"/>
          <a:stretch>
            <a:fillRect/>
          </a:stretch>
        </p:blipFill>
        <p:spPr bwMode="auto">
          <a:xfrm>
            <a:off x="8434388" y="5410200"/>
            <a:ext cx="636587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0" name="Picture 64" descr="nzlogo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78" b="21106"/>
          <a:stretch>
            <a:fillRect/>
          </a:stretch>
        </p:blipFill>
        <p:spPr bwMode="auto">
          <a:xfrm>
            <a:off x="6918325" y="5281613"/>
            <a:ext cx="65246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51" name="Group 66"/>
          <p:cNvGrpSpPr>
            <a:grpSpLocks/>
          </p:cNvGrpSpPr>
          <p:nvPr>
            <p:custDataLst>
              <p:tags r:id="rId23"/>
            </p:custDataLst>
          </p:nvPr>
        </p:nvGrpSpPr>
        <p:grpSpPr bwMode="auto">
          <a:xfrm>
            <a:off x="6300788" y="2093913"/>
            <a:ext cx="2740025" cy="4192587"/>
            <a:chOff x="102" y="1434"/>
            <a:chExt cx="5737" cy="2654"/>
          </a:xfrm>
        </p:grpSpPr>
        <p:sp>
          <p:nvSpPr>
            <p:cNvPr id="56409" name="Line 67"/>
            <p:cNvSpPr>
              <a:spLocks noChangeShapeType="1"/>
            </p:cNvSpPr>
            <p:nvPr/>
          </p:nvSpPr>
          <p:spPr bwMode="auto">
            <a:xfrm>
              <a:off x="102" y="4088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0" name="Line 68"/>
            <p:cNvSpPr>
              <a:spLocks noChangeShapeType="1"/>
            </p:cNvSpPr>
            <p:nvPr/>
          </p:nvSpPr>
          <p:spPr bwMode="auto">
            <a:xfrm>
              <a:off x="102" y="3756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1" name="Line 69"/>
            <p:cNvSpPr>
              <a:spLocks noChangeShapeType="1"/>
            </p:cNvSpPr>
            <p:nvPr/>
          </p:nvSpPr>
          <p:spPr bwMode="auto">
            <a:xfrm>
              <a:off x="102" y="3424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2" name="Line 70"/>
            <p:cNvSpPr>
              <a:spLocks noChangeShapeType="1"/>
            </p:cNvSpPr>
            <p:nvPr/>
          </p:nvSpPr>
          <p:spPr bwMode="auto">
            <a:xfrm>
              <a:off x="102" y="3092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3" name="Line 71"/>
            <p:cNvSpPr>
              <a:spLocks noChangeShapeType="1"/>
            </p:cNvSpPr>
            <p:nvPr/>
          </p:nvSpPr>
          <p:spPr bwMode="auto">
            <a:xfrm>
              <a:off x="102" y="2761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4" name="Line 72"/>
            <p:cNvSpPr>
              <a:spLocks noChangeShapeType="1"/>
            </p:cNvSpPr>
            <p:nvPr/>
          </p:nvSpPr>
          <p:spPr bwMode="auto">
            <a:xfrm>
              <a:off x="102" y="2429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5" name="Line 73"/>
            <p:cNvSpPr>
              <a:spLocks noChangeShapeType="1"/>
            </p:cNvSpPr>
            <p:nvPr/>
          </p:nvSpPr>
          <p:spPr bwMode="auto">
            <a:xfrm>
              <a:off x="102" y="2097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6" name="Line 74"/>
            <p:cNvSpPr>
              <a:spLocks noChangeShapeType="1"/>
            </p:cNvSpPr>
            <p:nvPr/>
          </p:nvSpPr>
          <p:spPr bwMode="auto">
            <a:xfrm>
              <a:off x="102" y="1765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56417" name="Line 75"/>
            <p:cNvSpPr>
              <a:spLocks noChangeShapeType="1"/>
            </p:cNvSpPr>
            <p:nvPr/>
          </p:nvSpPr>
          <p:spPr bwMode="auto">
            <a:xfrm>
              <a:off x="102" y="1434"/>
              <a:ext cx="5737" cy="0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>
                <a:solidFill>
                  <a:srgbClr val="000000"/>
                </a:solidFill>
              </a:endParaRPr>
            </a:p>
          </p:txBody>
        </p:sp>
      </p:grpSp>
      <p:sp>
        <p:nvSpPr>
          <p:cNvPr id="39993" name="Line 77"/>
          <p:cNvSpPr>
            <a:spLocks noChangeShapeType="1"/>
          </p:cNvSpPr>
          <p:nvPr/>
        </p:nvSpPr>
        <p:spPr bwMode="auto">
          <a:xfrm>
            <a:off x="7112000" y="4222750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6353" name="Line 78"/>
          <p:cNvSpPr>
            <a:spLocks noChangeShapeType="1"/>
          </p:cNvSpPr>
          <p:nvPr/>
        </p:nvSpPr>
        <p:spPr bwMode="auto">
          <a:xfrm>
            <a:off x="8170863" y="4222750"/>
            <a:ext cx="1587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56354" name="Line 79"/>
          <p:cNvSpPr>
            <a:spLocks noChangeShapeType="1"/>
          </p:cNvSpPr>
          <p:nvPr/>
        </p:nvSpPr>
        <p:spPr bwMode="auto">
          <a:xfrm>
            <a:off x="7588250" y="5280025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55" name="Picture 80" descr="thumbnail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8" r="3635" b="13875"/>
          <a:stretch>
            <a:fillRect/>
          </a:stretch>
        </p:blipFill>
        <p:spPr bwMode="auto">
          <a:xfrm>
            <a:off x="6342063" y="3937000"/>
            <a:ext cx="582612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6" name="Picture 81" descr="Lanxess">
            <a:hlinkClick r:id="rId50"/>
          </p:cNvPr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13" y="3700463"/>
            <a:ext cx="608012" cy="236537"/>
          </a:xfrm>
          <a:prstGeom prst="rect">
            <a:avLst/>
          </a:prstGeom>
          <a:solidFill>
            <a:srgbClr val="F8F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98" name="Line 82"/>
          <p:cNvSpPr>
            <a:spLocks noChangeShapeType="1"/>
          </p:cNvSpPr>
          <p:nvPr/>
        </p:nvSpPr>
        <p:spPr bwMode="auto">
          <a:xfrm>
            <a:off x="7110413" y="3694113"/>
            <a:ext cx="1587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56358" name="Picture 83" descr="Eastman-logo-6A1DE72437-seeklogo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17" b="34917"/>
          <a:stretch>
            <a:fillRect/>
          </a:stretch>
        </p:blipFill>
        <p:spPr bwMode="auto">
          <a:xfrm>
            <a:off x="7196138" y="3689350"/>
            <a:ext cx="876300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59" name="Picture 84" descr="TetraVitaeLogo">
            <a:hlinkClick r:id="rId53"/>
          </p:cNvPr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3952875"/>
            <a:ext cx="1023937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60" name="Line 85"/>
          <p:cNvSpPr>
            <a:spLocks noChangeShapeType="1"/>
          </p:cNvSpPr>
          <p:nvPr/>
        </p:nvSpPr>
        <p:spPr bwMode="auto">
          <a:xfrm>
            <a:off x="8169275" y="3692525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61" name="Picture 86" descr="Rhodia Logo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0" y="3681413"/>
            <a:ext cx="86836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62" name="Picture 87" descr="cobalt_logo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3" t="21147" r="7645" b="26097"/>
          <a:stretch>
            <a:fillRect/>
          </a:stretch>
        </p:blipFill>
        <p:spPr bwMode="auto">
          <a:xfrm>
            <a:off x="8175625" y="3975100"/>
            <a:ext cx="954088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63" name="Picture 87" descr="http://img11.hostingpics.net/pics/807196MaterBinovamont.jp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1" r="46"/>
          <a:stretch>
            <a:fillRect/>
          </a:stretch>
        </p:blipFill>
        <p:spPr bwMode="auto">
          <a:xfrm>
            <a:off x="7235825" y="2716213"/>
            <a:ext cx="684213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64" name="Line 82"/>
          <p:cNvSpPr>
            <a:spLocks noChangeShapeType="1"/>
          </p:cNvSpPr>
          <p:nvPr/>
        </p:nvSpPr>
        <p:spPr bwMode="auto">
          <a:xfrm>
            <a:off x="7229475" y="2647950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65" name="Picture 89" descr="http://www.rennovia.com/Portals/_default/Skins/Skin_Rennovia/images/RennoviaLogo.png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5876925"/>
            <a:ext cx="709613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66" name="Line 79"/>
          <p:cNvSpPr>
            <a:spLocks noChangeShapeType="1"/>
          </p:cNvSpPr>
          <p:nvPr/>
        </p:nvSpPr>
        <p:spPr bwMode="auto">
          <a:xfrm>
            <a:off x="7750175" y="5805488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67" name="Picture 76" descr="thumbnail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12061" r="2272" b="20602"/>
          <a:stretch>
            <a:fillRect/>
          </a:stretch>
        </p:blipFill>
        <p:spPr bwMode="auto">
          <a:xfrm>
            <a:off x="8437563" y="4219575"/>
            <a:ext cx="668337" cy="21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68" name="Picture 50" descr="thumbnail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850" y="4713288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69" name="Picture 87" descr="http://img11.hostingpics.net/pics/807196MaterBinovamont.jpg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4768850"/>
            <a:ext cx="6048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70" name="Picture 92" descr="http://www.ongreen.com/sites/ongreen.com/files/images/bioamber_chem_logo.jpg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38" y="5013325"/>
            <a:ext cx="77311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71" name="Line 78"/>
          <p:cNvSpPr>
            <a:spLocks noChangeShapeType="1"/>
          </p:cNvSpPr>
          <p:nvPr/>
        </p:nvSpPr>
        <p:spPr bwMode="auto">
          <a:xfrm>
            <a:off x="8210550" y="4749800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72" name="Picture 76" descr="thumbnail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t="12061" r="2272" b="20602"/>
          <a:stretch>
            <a:fillRect/>
          </a:stretch>
        </p:blipFill>
        <p:spPr bwMode="auto">
          <a:xfrm>
            <a:off x="8320088" y="4795838"/>
            <a:ext cx="668337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622800" y="4294188"/>
            <a:ext cx="5715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dirty="0">
                <a:solidFill>
                  <a:srgbClr val="FFFFFF"/>
                </a:solidFill>
              </a:rPr>
              <a:t>50 </a:t>
            </a:r>
            <a:r>
              <a:rPr lang="de-DE" sz="1400" dirty="0" err="1">
                <a:solidFill>
                  <a:srgbClr val="FFFFFF"/>
                </a:solidFill>
              </a:rPr>
              <a:t>kt</a:t>
            </a:r>
            <a:endParaRPr lang="de-DE" sz="1400" dirty="0">
              <a:solidFill>
                <a:srgbClr val="FFFFFF"/>
              </a:solidFill>
            </a:endParaRPr>
          </a:p>
        </p:txBody>
      </p:sp>
      <p:sp>
        <p:nvSpPr>
          <p:cNvPr id="97" name="Textfeld 96"/>
          <p:cNvSpPr txBox="1"/>
          <p:nvPr/>
        </p:nvSpPr>
        <p:spPr>
          <a:xfrm>
            <a:off x="4448175" y="4813300"/>
            <a:ext cx="5715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dirty="0">
                <a:solidFill>
                  <a:srgbClr val="FFFFFF"/>
                </a:solidFill>
              </a:rPr>
              <a:t>20 </a:t>
            </a:r>
            <a:r>
              <a:rPr lang="de-DE" sz="1400" dirty="0" err="1">
                <a:solidFill>
                  <a:srgbClr val="FFFFFF"/>
                </a:solidFill>
              </a:rPr>
              <a:t>kt</a:t>
            </a:r>
            <a:endParaRPr lang="de-DE" sz="1400" dirty="0">
              <a:solidFill>
                <a:srgbClr val="FFFFFF"/>
              </a:solidFill>
            </a:endParaRPr>
          </a:p>
        </p:txBody>
      </p:sp>
      <p:sp>
        <p:nvSpPr>
          <p:cNvPr id="100" name="Textfeld 99"/>
          <p:cNvSpPr txBox="1"/>
          <p:nvPr/>
        </p:nvSpPr>
        <p:spPr>
          <a:xfrm>
            <a:off x="2873375" y="3770313"/>
            <a:ext cx="21780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dirty="0" err="1">
                <a:solidFill>
                  <a:srgbClr val="FFFFFF"/>
                </a:solidFill>
              </a:rPr>
              <a:t>only</a:t>
            </a:r>
            <a:r>
              <a:rPr lang="de-DE" sz="1400" dirty="0">
                <a:solidFill>
                  <a:srgbClr val="FFFFFF"/>
                </a:solidFill>
              </a:rPr>
              <a:t> </a:t>
            </a:r>
            <a:r>
              <a:rPr lang="de-DE" sz="1400" dirty="0" err="1">
                <a:solidFill>
                  <a:srgbClr val="FFFFFF"/>
                </a:solidFill>
              </a:rPr>
              <a:t>Isobutanol</a:t>
            </a:r>
            <a:r>
              <a:rPr lang="de-DE" sz="1400" dirty="0">
                <a:solidFill>
                  <a:srgbClr val="FFFFFF"/>
                </a:solidFill>
              </a:rPr>
              <a:t> at &lt; 20 </a:t>
            </a:r>
            <a:r>
              <a:rPr lang="de-DE" sz="1400" dirty="0" err="1">
                <a:solidFill>
                  <a:srgbClr val="FFFFFF"/>
                </a:solidFill>
              </a:rPr>
              <a:t>kt</a:t>
            </a:r>
            <a:endParaRPr lang="de-DE" sz="1400" dirty="0">
              <a:solidFill>
                <a:srgbClr val="FFFFFF"/>
              </a:solidFill>
            </a:endParaRPr>
          </a:p>
        </p:txBody>
      </p:sp>
      <p:sp>
        <p:nvSpPr>
          <p:cNvPr id="101" name="Textfeld 100"/>
          <p:cNvSpPr txBox="1"/>
          <p:nvPr/>
        </p:nvSpPr>
        <p:spPr>
          <a:xfrm>
            <a:off x="4402138" y="3233738"/>
            <a:ext cx="627062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dirty="0">
                <a:solidFill>
                  <a:srgbClr val="FFFFFF"/>
                </a:solidFill>
              </a:rPr>
              <a:t>&lt; 2 </a:t>
            </a:r>
            <a:r>
              <a:rPr lang="de-DE" sz="1400" dirty="0" err="1">
                <a:solidFill>
                  <a:srgbClr val="FFFFFF"/>
                </a:solidFill>
              </a:rPr>
              <a:t>kt</a:t>
            </a:r>
            <a:endParaRPr lang="de-DE" sz="1400" dirty="0">
              <a:solidFill>
                <a:srgbClr val="FFFFFF"/>
              </a:solidFill>
            </a:endParaRPr>
          </a:p>
        </p:txBody>
      </p:sp>
      <p:sp>
        <p:nvSpPr>
          <p:cNvPr id="56377" name="Textfeld 101"/>
          <p:cNvSpPr txBox="1">
            <a:spLocks noChangeArrowheads="1"/>
          </p:cNvSpPr>
          <p:nvPr/>
        </p:nvSpPr>
        <p:spPr bwMode="auto">
          <a:xfrm>
            <a:off x="4573588" y="2708275"/>
            <a:ext cx="1169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de-DE" altLang="de-DE" sz="1400">
                <a:solidFill>
                  <a:srgbClr val="FFFFFF"/>
                </a:solidFill>
                <a:sym typeface="Symbol" pitchFamily="18" charset="2"/>
              </a:rPr>
              <a:t> 60-80 kt</a:t>
            </a:r>
            <a:endParaRPr lang="de-DE" altLang="de-DE" sz="1400">
              <a:solidFill>
                <a:srgbClr val="FFFFFF"/>
              </a:solidFill>
            </a:endParaRPr>
          </a:p>
        </p:txBody>
      </p:sp>
      <p:sp>
        <p:nvSpPr>
          <p:cNvPr id="104" name="Textfeld 103"/>
          <p:cNvSpPr txBox="1"/>
          <p:nvPr/>
        </p:nvSpPr>
        <p:spPr>
          <a:xfrm>
            <a:off x="4773613" y="2163763"/>
            <a:ext cx="59055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400" dirty="0">
                <a:solidFill>
                  <a:srgbClr val="FFFFFF"/>
                </a:solidFill>
              </a:rPr>
              <a:t>60 </a:t>
            </a:r>
            <a:r>
              <a:rPr lang="de-DE" sz="1400" dirty="0" err="1">
                <a:solidFill>
                  <a:srgbClr val="FFFFFF"/>
                </a:solidFill>
              </a:rPr>
              <a:t>kt</a:t>
            </a:r>
            <a:endParaRPr lang="de-DE" sz="1400" dirty="0">
              <a:solidFill>
                <a:srgbClr val="FFFFFF"/>
              </a:solidFill>
            </a:endParaRPr>
          </a:p>
        </p:txBody>
      </p:sp>
      <p:sp>
        <p:nvSpPr>
          <p:cNvPr id="56379" name="Line 70"/>
          <p:cNvSpPr>
            <a:spLocks noChangeShapeType="1"/>
          </p:cNvSpPr>
          <p:nvPr/>
        </p:nvSpPr>
        <p:spPr bwMode="auto">
          <a:xfrm>
            <a:off x="7770813" y="3151188"/>
            <a:ext cx="1587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80" name="Picture 8" descr="Bild in Originalgröße anzeigen">
            <a:hlinkClick r:id="rId61"/>
          </p:cNvPr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236788"/>
            <a:ext cx="642938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81" name="Line 82"/>
          <p:cNvSpPr>
            <a:spLocks noChangeShapeType="1"/>
          </p:cNvSpPr>
          <p:nvPr/>
        </p:nvSpPr>
        <p:spPr bwMode="auto">
          <a:xfrm>
            <a:off x="7523163" y="2125663"/>
            <a:ext cx="1587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82" name="Picture 101" descr="http://brandsarchive.com/public/files/sk/SK.jpg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25" y="2125663"/>
            <a:ext cx="425450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83" name="Picture 103" descr="http://www.nextnews.fr/upload/logos_entreprises/1317.png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2135188"/>
            <a:ext cx="1060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84" name="Picture 94" descr="http://www.cathaybiotech.com/en/images/cathay_logo.gif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254375"/>
            <a:ext cx="11033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85" name="Picture 108" descr="File:Ajinomoto logo1.jpg">
            <a:hlinkClick r:id="rId66"/>
          </p:cNvPr>
          <p:cNvPicPr>
            <a:picLocks noChangeAspect="1" noChangeArrowheads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3167063"/>
            <a:ext cx="90487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86" name="Picture 81" descr="http://upload.wikimedia.org/wikipedia/de/thumb/9/94/Mitsubishi_Chemical_Logo.svg/744px-Mitsubishi_Chemical_Logo.svg.png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027613"/>
            <a:ext cx="714375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87" name="Line 70"/>
          <p:cNvSpPr>
            <a:spLocks noChangeShapeType="1"/>
          </p:cNvSpPr>
          <p:nvPr/>
        </p:nvSpPr>
        <p:spPr bwMode="auto">
          <a:xfrm>
            <a:off x="7966075" y="2649538"/>
            <a:ext cx="1588" cy="4699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pic>
        <p:nvPicPr>
          <p:cNvPr id="56388" name="Picture 110" descr="http://c93fea60bb98e121740fc38ff31162a8.s3.amazonaws.com/wp-content/uploads/2011/04/elevance.jp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6" t="22581" r="12292" b="22301"/>
          <a:stretch>
            <a:fillRect/>
          </a:stretch>
        </p:blipFill>
        <p:spPr bwMode="auto">
          <a:xfrm>
            <a:off x="8112125" y="2740025"/>
            <a:ext cx="8842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89" name="Rectangle 2"/>
          <p:cNvSpPr txBox="1">
            <a:spLocks noChangeArrowheads="1"/>
          </p:cNvSpPr>
          <p:nvPr/>
        </p:nvSpPr>
        <p:spPr bwMode="auto">
          <a:xfrm>
            <a:off x="217488" y="641350"/>
            <a:ext cx="7127875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110000"/>
              </a:spcBef>
              <a:spcAft>
                <a:spcPct val="110000"/>
              </a:spcAft>
            </a:pPr>
            <a:r>
              <a:rPr lang="en-US" altLang="de-DE" sz="2500">
                <a:solidFill>
                  <a:srgbClr val="FFFFFF"/>
                </a:solidFill>
                <a:cs typeface="Arial" charset="0"/>
              </a:rPr>
              <a:t>2014: renewable building blocks enter world scale production with new alliances</a:t>
            </a:r>
          </a:p>
        </p:txBody>
      </p:sp>
      <p:pic>
        <p:nvPicPr>
          <p:cNvPr id="56391" name="Picture 2" descr="http://www.feedandgrain.com/images/uploads/_framed/adm-archer-daniels-logo1-e4YcthBG-650-366.jpg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8" t="20380" r="31209" b="13394"/>
          <a:stretch>
            <a:fillRect/>
          </a:stretch>
        </p:blipFill>
        <p:spPr bwMode="auto">
          <a:xfrm>
            <a:off x="8535988" y="5770563"/>
            <a:ext cx="4540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Rectangle 8"/>
          <p:cNvSpPr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07950" y="5330825"/>
            <a:ext cx="12858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3-HP as precursor </a:t>
            </a:r>
            <a:br>
              <a:rPr lang="en-US" sz="1200" dirty="0">
                <a:solidFill>
                  <a:srgbClr val="000000"/>
                </a:solidFill>
                <a:cs typeface="Calibri" pitchFamily="34" charset="0"/>
              </a:rPr>
            </a:b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for bio-acrylic acid</a:t>
            </a:r>
          </a:p>
        </p:txBody>
      </p:sp>
      <p:sp>
        <p:nvSpPr>
          <p:cNvPr id="110" name="Rectangle 9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107950" y="4887913"/>
            <a:ext cx="98742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1,4-Butanediol</a:t>
            </a:r>
          </a:p>
        </p:txBody>
      </p:sp>
      <p:sp>
        <p:nvSpPr>
          <p:cNvPr id="111" name="Rectangle 11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107950" y="5945188"/>
            <a:ext cx="74136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Adipic acid</a:t>
            </a:r>
          </a:p>
        </p:txBody>
      </p:sp>
      <p:sp>
        <p:nvSpPr>
          <p:cNvPr id="112" name="Rectangle 12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107950" y="2701925"/>
            <a:ext cx="1636713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New dicarboxylic acids, </a:t>
            </a:r>
            <a:br>
              <a:rPr lang="en-US" sz="1200" dirty="0">
                <a:solidFill>
                  <a:srgbClr val="000000"/>
                </a:solidFill>
                <a:cs typeface="Calibri" pitchFamily="34" charset="0"/>
              </a:rPr>
            </a:b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OH-Acids, Oils</a:t>
            </a:r>
          </a:p>
        </p:txBody>
      </p:sp>
      <p:sp>
        <p:nvSpPr>
          <p:cNvPr id="113" name="Rectangle 13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107950" y="4360863"/>
            <a:ext cx="893763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Succinic acid</a:t>
            </a:r>
          </a:p>
        </p:txBody>
      </p:sp>
      <p:sp>
        <p:nvSpPr>
          <p:cNvPr id="114" name="Rectangle 14"/>
          <p:cNvSpPr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107950" y="3832225"/>
            <a:ext cx="14922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>
                <a:solidFill>
                  <a:srgbClr val="000000"/>
                </a:solidFill>
                <a:cs typeface="Calibri" pitchFamily="34" charset="0"/>
              </a:rPr>
              <a:t>n-Butanol / Isobutanol</a:t>
            </a:r>
          </a:p>
        </p:txBody>
      </p:sp>
      <p:sp>
        <p:nvSpPr>
          <p:cNvPr id="115" name="Rectangle 15"/>
          <p:cNvSpPr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07950" y="2268538"/>
            <a:ext cx="1081088" cy="16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1,3-Propanediol</a:t>
            </a:r>
          </a:p>
        </p:txBody>
      </p:sp>
      <p:sp>
        <p:nvSpPr>
          <p:cNvPr id="116" name="Line 16"/>
          <p:cNvSpPr>
            <a:spLocks noChangeShapeType="1"/>
          </p:cNvSpPr>
          <p:nvPr/>
        </p:nvSpPr>
        <p:spPr bwMode="auto">
          <a:xfrm>
            <a:off x="127000" y="6291263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7" name="Line 17"/>
          <p:cNvSpPr>
            <a:spLocks noChangeShapeType="1"/>
          </p:cNvSpPr>
          <p:nvPr/>
        </p:nvSpPr>
        <p:spPr bwMode="auto">
          <a:xfrm>
            <a:off x="127000" y="5764213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8" name="Line 18"/>
          <p:cNvSpPr>
            <a:spLocks noChangeShapeType="1"/>
          </p:cNvSpPr>
          <p:nvPr/>
        </p:nvSpPr>
        <p:spPr bwMode="auto">
          <a:xfrm>
            <a:off x="127000" y="5237163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9" name="Line 19"/>
          <p:cNvSpPr>
            <a:spLocks noChangeShapeType="1"/>
          </p:cNvSpPr>
          <p:nvPr/>
        </p:nvSpPr>
        <p:spPr bwMode="auto">
          <a:xfrm>
            <a:off x="127000" y="4708525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0" name="Line 20"/>
          <p:cNvSpPr>
            <a:spLocks noChangeShapeType="1"/>
          </p:cNvSpPr>
          <p:nvPr/>
        </p:nvSpPr>
        <p:spPr bwMode="auto">
          <a:xfrm>
            <a:off x="127000" y="418465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1" name="Line 21"/>
          <p:cNvSpPr>
            <a:spLocks noChangeShapeType="1"/>
          </p:cNvSpPr>
          <p:nvPr/>
        </p:nvSpPr>
        <p:spPr bwMode="auto">
          <a:xfrm>
            <a:off x="127000" y="365760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2" name="Line 22"/>
          <p:cNvSpPr>
            <a:spLocks noChangeShapeType="1"/>
          </p:cNvSpPr>
          <p:nvPr/>
        </p:nvSpPr>
        <p:spPr bwMode="auto">
          <a:xfrm>
            <a:off x="127000" y="313055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3" name="Line 23"/>
          <p:cNvSpPr>
            <a:spLocks noChangeShapeType="1"/>
          </p:cNvSpPr>
          <p:nvPr/>
        </p:nvSpPr>
        <p:spPr bwMode="auto">
          <a:xfrm>
            <a:off x="127000" y="2603500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4" name="Line 24"/>
          <p:cNvSpPr>
            <a:spLocks noChangeShapeType="1"/>
          </p:cNvSpPr>
          <p:nvPr/>
        </p:nvSpPr>
        <p:spPr bwMode="auto">
          <a:xfrm>
            <a:off x="127000" y="2078038"/>
            <a:ext cx="1763713" cy="0"/>
          </a:xfrm>
          <a:prstGeom prst="line">
            <a:avLst/>
          </a:prstGeom>
          <a:noFill/>
          <a:ln w="9525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5" name="Rectangle 15"/>
          <p:cNvSpPr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84138" y="3346450"/>
            <a:ext cx="18224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99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1200" dirty="0">
                <a:solidFill>
                  <a:srgbClr val="000000"/>
                </a:solidFill>
                <a:cs typeface="Calibri" pitchFamily="34" charset="0"/>
              </a:rPr>
              <a:t>1,5-Pentamethylenediamin</a:t>
            </a:r>
          </a:p>
        </p:txBody>
      </p:sp>
      <p:pic>
        <p:nvPicPr>
          <p:cNvPr id="106" name="Picture 37" descr="http://www.purac.com/Content/purac/images/CorbionPuracLogo.jp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4293651"/>
            <a:ext cx="441963" cy="38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65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dirty="0" smtClean="0">
                <a:solidFill>
                  <a:schemeClr val="bg1"/>
                </a:solidFill>
              </a:rPr>
              <a:t>Succinic acid fermentation technology</a:t>
            </a:r>
          </a:p>
        </p:txBody>
      </p:sp>
      <p:graphicFrame>
        <p:nvGraphicFramePr>
          <p:cNvPr id="102404" name="Object 5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4" name="think-cell Slide" r:id="rId27" imgW="381" imgH="381" progId="TCLayout.ActiveDocument.1">
                  <p:embed/>
                </p:oleObj>
              </mc:Choice>
              <mc:Fallback>
                <p:oleObj name="think-cell Slide" r:id="rId27" imgW="381" imgH="381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06" name="Picture 52" descr="IMG_085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960533"/>
            <a:ext cx="14319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53" descr="Canola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3891323"/>
            <a:ext cx="1406525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8" name="Rectangle 5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669490" y="6564313"/>
            <a:ext cx="1447832" cy="262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dirty="0">
                <a:solidFill>
                  <a:srgbClr val="EAEAEA"/>
                </a:solidFill>
              </a:rPr>
              <a:t>Status: pilot phase</a:t>
            </a:r>
          </a:p>
        </p:txBody>
      </p:sp>
      <p:pic>
        <p:nvPicPr>
          <p:cNvPr id="102432" name="Picture 58" descr="Himmel2"/>
          <p:cNvPicPr>
            <a:picLocks noChangeAspect="1" noChangeArrowheads="1"/>
          </p:cNvPicPr>
          <p:nvPr/>
        </p:nvPicPr>
        <p:blipFill rotWithShape="1"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5"/>
          <a:stretch/>
        </p:blipFill>
        <p:spPr bwMode="auto">
          <a:xfrm>
            <a:off x="375700" y="2022475"/>
            <a:ext cx="1407600" cy="132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18" name="Picture 71" descr="20091006 Bernsteinsäure Pilotversuch BASF+Purac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4754963"/>
            <a:ext cx="2893003" cy="166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20" name="Object 73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034410541"/>
              </p:ext>
            </p:extLst>
          </p:nvPr>
        </p:nvGraphicFramePr>
        <p:xfrm>
          <a:off x="6747307" y="3368675"/>
          <a:ext cx="2160587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5" name="CS ChemDraw Drawing" r:id="rId33" imgW="2067560" imgH="1135380" progId="ChemDraw.Document.5.0">
                  <p:embed/>
                </p:oleObj>
              </mc:Choice>
              <mc:Fallback>
                <p:oleObj name="CS ChemDraw Drawing" r:id="rId33" imgW="2067560" imgH="1135380" progId="ChemDraw.Document.5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7307" y="3368675"/>
                        <a:ext cx="2160587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28" name="Text Box 6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29619" y="3309066"/>
            <a:ext cx="29976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4000" b="1" dirty="0">
                <a:solidFill>
                  <a:srgbClr val="EAEAEA"/>
                </a:solidFill>
              </a:rPr>
              <a:t>+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162" y="2019271"/>
            <a:ext cx="1728000" cy="863268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2984500" y="2098675"/>
            <a:ext cx="2644775" cy="4181475"/>
            <a:chOff x="2984500" y="2098675"/>
            <a:chExt cx="2644775" cy="4181475"/>
          </a:xfrm>
        </p:grpSpPr>
        <p:pic>
          <p:nvPicPr>
            <p:cNvPr id="47" name="Picture 51" descr="app_Fermentation_de"/>
            <p:cNvPicPr>
              <a:picLocks noChangeAspect="1" noChangeArrowheads="1"/>
            </p:cNvPicPr>
            <p:nvPr>
              <p:custDataLst>
                <p:tags r:id="rId18"/>
              </p:custDataLst>
            </p:nvPr>
          </p:nvPicPr>
          <p:blipFill rotWithShape="1">
            <a:blip r:embed="rId36">
              <a:clrChange>
                <a:clrFrom>
                  <a:srgbClr val="F5BA00"/>
                </a:clrFrom>
                <a:clrTo>
                  <a:srgbClr val="F5BA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2" r="41324" b="13900"/>
            <a:stretch/>
          </p:blipFill>
          <p:spPr bwMode="auto">
            <a:xfrm>
              <a:off x="3089275" y="2098675"/>
              <a:ext cx="2540000" cy="390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Rectangle 6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2986088" y="2144713"/>
              <a:ext cx="1125537" cy="4429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altLang="de-DE" sz="2300" b="1" kern="0" dirty="0" smtClean="0">
                <a:solidFill>
                  <a:srgbClr val="EAEAEA"/>
                </a:solidFill>
              </a:endParaRPr>
            </a:p>
          </p:txBody>
        </p:sp>
        <p:sp>
          <p:nvSpPr>
            <p:cNvPr id="49" name="Rectangle 65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984500" y="2986088"/>
              <a:ext cx="712788" cy="10556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altLang="de-DE" sz="2300" b="1" kern="0" dirty="0" smtClean="0">
                <a:solidFill>
                  <a:srgbClr val="EAEAEA"/>
                </a:solidFill>
              </a:endParaRPr>
            </a:p>
          </p:txBody>
        </p:sp>
        <p:sp>
          <p:nvSpPr>
            <p:cNvPr id="50" name="Rectangle 66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4649788" y="2144713"/>
              <a:ext cx="930275" cy="4429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altLang="de-DE" sz="2300" b="1" kern="0" dirty="0" smtClean="0">
                <a:solidFill>
                  <a:srgbClr val="EAEAEA"/>
                </a:solidFill>
              </a:endParaRPr>
            </a:p>
          </p:txBody>
        </p:sp>
        <p:sp>
          <p:nvSpPr>
            <p:cNvPr id="51" name="Rectangle 67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984500" y="5999163"/>
              <a:ext cx="2397125" cy="2809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altLang="de-DE" sz="2300" b="1" kern="0" dirty="0" smtClean="0">
                <a:solidFill>
                  <a:srgbClr val="EAEAEA"/>
                </a:solidFill>
              </a:endParaRPr>
            </a:p>
          </p:txBody>
        </p:sp>
        <p:sp>
          <p:nvSpPr>
            <p:cNvPr id="52" name="Rectangle 68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570413" y="5588000"/>
              <a:ext cx="292100" cy="554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altLang="de-DE" sz="2300" b="1" kern="0" dirty="0" smtClean="0">
                <a:solidFill>
                  <a:srgbClr val="EAEAEA"/>
                </a:solidFill>
              </a:endParaRPr>
            </a:p>
          </p:txBody>
        </p:sp>
        <p:sp>
          <p:nvSpPr>
            <p:cNvPr id="54" name="Rectangle 7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159250" y="5824538"/>
              <a:ext cx="490538" cy="4333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2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endParaRPr lang="en-US" altLang="de-DE" sz="2300" b="1" kern="0" dirty="0" smtClean="0">
                <a:solidFill>
                  <a:srgbClr val="EAEAEA"/>
                </a:solidFill>
              </a:endParaRPr>
            </a:p>
          </p:txBody>
        </p:sp>
      </p:grpSp>
      <p:sp>
        <p:nvSpPr>
          <p:cNvPr id="55" name="Text Box 7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989263" y="5864225"/>
            <a:ext cx="2808287" cy="48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fontAlgn="base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buClr>
                <a:srgbClr val="ABD5FF"/>
              </a:buClr>
              <a:buFont typeface="Wingdings" pitchFamily="2" charset="2"/>
              <a:buNone/>
              <a:defRPr/>
            </a:pPr>
            <a:r>
              <a:rPr lang="en-US" altLang="de-DE" sz="1400" b="1" i="1" kern="0" dirty="0" err="1" smtClean="0">
                <a:solidFill>
                  <a:srgbClr val="EAEAEA"/>
                </a:solidFill>
              </a:rPr>
              <a:t>Basfia</a:t>
            </a:r>
            <a:endParaRPr lang="en-US" altLang="de-DE" sz="1400" b="1" i="1" kern="0" dirty="0" smtClean="0">
              <a:solidFill>
                <a:srgbClr val="EAEAEA"/>
              </a:solidFill>
            </a:endParaRPr>
          </a:p>
          <a:p>
            <a:pPr algn="ctr" fontAlgn="base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buClr>
                <a:srgbClr val="ABD5FF"/>
              </a:buClr>
              <a:buFont typeface="Wingdings" pitchFamily="2" charset="2"/>
              <a:buNone/>
              <a:defRPr/>
            </a:pPr>
            <a:r>
              <a:rPr lang="en-US" altLang="de-DE" sz="1400" b="1" i="1" kern="0" dirty="0" err="1" smtClean="0">
                <a:solidFill>
                  <a:srgbClr val="EAEAEA"/>
                </a:solidFill>
              </a:rPr>
              <a:t>succiniciproducens</a:t>
            </a:r>
            <a:endParaRPr lang="en-US" altLang="de-DE" sz="1400" b="1" i="1" kern="0" dirty="0" smtClean="0">
              <a:solidFill>
                <a:srgbClr val="EAEAEA"/>
              </a:solidFill>
            </a:endParaRPr>
          </a:p>
        </p:txBody>
      </p:sp>
      <p:sp>
        <p:nvSpPr>
          <p:cNvPr id="56" name="AutoShape 75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022475" y="3640138"/>
            <a:ext cx="4681538" cy="996950"/>
          </a:xfrm>
          <a:prstGeom prst="rightArrow">
            <a:avLst>
              <a:gd name="adj1" fmla="val 50000"/>
              <a:gd name="adj2" fmla="val 117397"/>
            </a:avLst>
          </a:prstGeom>
          <a:gradFill rotWithShape="1">
            <a:gsLst>
              <a:gs pos="0">
                <a:srgbClr val="45A2FF">
                  <a:alpha val="60001"/>
                </a:srgbClr>
              </a:gs>
              <a:gs pos="100000">
                <a:srgbClr val="ABD5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endParaRPr lang="en-US" altLang="de-DE" sz="2300" b="1" kern="0" dirty="0" smtClean="0">
              <a:solidFill>
                <a:srgbClr val="EAEAEA"/>
              </a:solidFill>
            </a:endParaRPr>
          </a:p>
        </p:txBody>
      </p:sp>
      <p:sp>
        <p:nvSpPr>
          <p:cNvPr id="57" name="Text Box 76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073275" y="3992563"/>
            <a:ext cx="1547813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altLang="de-DE" sz="1400" b="1" kern="0" dirty="0" smtClean="0">
                <a:solidFill>
                  <a:srgbClr val="000000"/>
                </a:solidFill>
              </a:rPr>
              <a:t>CO</a:t>
            </a:r>
            <a:r>
              <a:rPr lang="en-US" altLang="de-DE" sz="1400" b="1" kern="0" baseline="-25000" dirty="0" smtClean="0">
                <a:solidFill>
                  <a:srgbClr val="000000"/>
                </a:solidFill>
              </a:rPr>
              <a:t>2</a:t>
            </a:r>
            <a:r>
              <a:rPr lang="en-US" altLang="de-DE" sz="1400" b="1" kern="0" dirty="0" smtClean="0">
                <a:solidFill>
                  <a:srgbClr val="000000"/>
                </a:solidFill>
              </a:rPr>
              <a:t> &amp; C-Source</a:t>
            </a:r>
          </a:p>
        </p:txBody>
      </p:sp>
      <p:sp>
        <p:nvSpPr>
          <p:cNvPr id="58" name="Text Box 7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122863" y="3990975"/>
            <a:ext cx="1028700" cy="29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fontAlgn="base" hangingPunct="1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altLang="de-DE" sz="1400" b="1" kern="0" dirty="0" smtClean="0">
                <a:solidFill>
                  <a:srgbClr val="000000"/>
                </a:solidFill>
              </a:rPr>
              <a:t>Succinate</a:t>
            </a:r>
          </a:p>
        </p:txBody>
      </p:sp>
      <p:sp>
        <p:nvSpPr>
          <p:cNvPr id="61" name="Rectangle 5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8900" y="1798638"/>
            <a:ext cx="1881188" cy="4778375"/>
          </a:xfrm>
          <a:prstGeom prst="rect">
            <a:avLst/>
          </a:prstGeom>
          <a:solidFill>
            <a:schemeClr val="bg1">
              <a:alpha val="59999"/>
            </a:schemeClr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en-US" altLang="de-DE" sz="1800" dirty="0">
              <a:solidFill>
                <a:srgbClr val="EAEAEA"/>
              </a:solidFill>
            </a:endParaRPr>
          </a:p>
        </p:txBody>
      </p:sp>
      <p:sp>
        <p:nvSpPr>
          <p:cNvPr id="102427" name="Text Box 60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51669" y="2440324"/>
            <a:ext cx="85566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800" b="1" dirty="0">
                <a:solidFill>
                  <a:srgbClr val="000000"/>
                </a:solidFill>
              </a:rPr>
              <a:t>CO</a:t>
            </a:r>
            <a:r>
              <a:rPr lang="en-US" altLang="de-DE" sz="2800" b="1" baseline="-25000" dirty="0">
                <a:solidFill>
                  <a:srgbClr val="000000"/>
                </a:solidFill>
              </a:rPr>
              <a:t>2</a:t>
            </a:r>
          </a:p>
        </p:txBody>
      </p:sp>
      <p:graphicFrame>
        <p:nvGraphicFramePr>
          <p:cNvPr id="102430" name="Object 62"/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573972512"/>
              </p:ext>
            </p:extLst>
          </p:nvPr>
        </p:nvGraphicFramePr>
        <p:xfrm>
          <a:off x="231153" y="4224698"/>
          <a:ext cx="1396800" cy="592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6" name="CS ChemDraw Drawing" r:id="rId37" imgW="1790700" imgH="759460" progId="ChemDraw.Document.5.0">
                  <p:embed/>
                </p:oleObj>
              </mc:Choice>
              <mc:Fallback>
                <p:oleObj name="CS ChemDraw Drawing" r:id="rId37" imgW="1790700" imgH="759460" progId="ChemDraw.Document.5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53" y="4224698"/>
                        <a:ext cx="1396800" cy="5921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9" name="Object 61"/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315138756"/>
              </p:ext>
            </p:extLst>
          </p:nvPr>
        </p:nvGraphicFramePr>
        <p:xfrm>
          <a:off x="580683" y="5249458"/>
          <a:ext cx="1295400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7" name="CS ChemDraw Drawing" r:id="rId39" imgW="1811020" imgH="1526540" progId="ChemDraw.Document.5.0">
                  <p:embed/>
                </p:oleObj>
              </mc:Choice>
              <mc:Fallback>
                <p:oleObj name="CS ChemDraw Drawing" r:id="rId39" imgW="1811020" imgH="1526540" progId="ChemDraw.Document.5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683" y="5249458"/>
                        <a:ext cx="1295400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" name="Picture 78" descr="BASFia_succiniciproducens1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3617913"/>
            <a:ext cx="1252537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7" descr="http://www.purac.com/Content/purac/images/CorbionPuracLogo.jp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1928813"/>
            <a:ext cx="1047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3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47700" y="3392165"/>
            <a:ext cx="6516688" cy="396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rgbClr val="4CB7E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20835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7238" y="2349500"/>
            <a:ext cx="6407150" cy="321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857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Introduction 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Biobased monomers and polymers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BASF biodegradable and </a:t>
            </a:r>
            <a:r>
              <a:rPr lang="en-US" altLang="ko-KR" sz="1800" dirty="0" err="1">
                <a:solidFill>
                  <a:srgbClr val="000000"/>
                </a:solidFill>
                <a:ea typeface="Gulim" pitchFamily="34" charset="-127"/>
              </a:rPr>
              <a:t>biobased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polymers &amp; applications</a:t>
            </a: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Biodegradability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: value and developments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Sustainability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Conclusion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"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</p:txBody>
      </p:sp>
      <p:sp>
        <p:nvSpPr>
          <p:cNvPr id="33796" name="Line 5"/>
          <p:cNvSpPr>
            <a:spLocks noChangeShapeType="1"/>
          </p:cNvSpPr>
          <p:nvPr>
            <p:custDataLst>
              <p:tags r:id="rId2"/>
            </p:custDataLst>
          </p:nvPr>
        </p:nvSpPr>
        <p:spPr bwMode="gray">
          <a:xfrm flipV="1">
            <a:off x="684213" y="2349500"/>
            <a:ext cx="626427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7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gray">
          <a:xfrm flipV="1">
            <a:off x="684213" y="5678488"/>
            <a:ext cx="630078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8" name="Rectangle 7"/>
          <p:cNvSpPr>
            <a:spLocks noGrp="1" noChangeArrowheads="1"/>
          </p:cNvSpPr>
          <p:nvPr>
            <p:ph type="title"/>
          </p:nvPr>
        </p:nvSpPr>
        <p:spPr>
          <a:xfrm>
            <a:off x="180975" y="333375"/>
            <a:ext cx="7127875" cy="852488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ea"/>
                <a:ea typeface="+mn-ea"/>
                <a:cs typeface="Calibri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387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70" name="Line 9"/>
          <p:cNvSpPr>
            <a:spLocks noChangeShapeType="1"/>
          </p:cNvSpPr>
          <p:nvPr/>
        </p:nvSpPr>
        <p:spPr bwMode="auto">
          <a:xfrm flipV="1">
            <a:off x="162594" y="3655469"/>
            <a:ext cx="8407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6577" name="Rectangle 16"/>
          <p:cNvSpPr>
            <a:spLocks noChangeArrowheads="1"/>
          </p:cNvSpPr>
          <p:nvPr/>
        </p:nvSpPr>
        <p:spPr bwMode="auto">
          <a:xfrm>
            <a:off x="4620294" y="3496719"/>
            <a:ext cx="495300" cy="3429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52" name="Rectangle 49"/>
          <p:cNvSpPr>
            <a:spLocks noChangeArrowheads="1"/>
          </p:cNvSpPr>
          <p:nvPr/>
        </p:nvSpPr>
        <p:spPr bwMode="auto">
          <a:xfrm>
            <a:off x="329282" y="3496719"/>
            <a:ext cx="495300" cy="3429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1407194" y="3496719"/>
            <a:ext cx="508000" cy="342900"/>
          </a:xfrm>
          <a:prstGeom prst="rect">
            <a:avLst/>
          </a:prstGeom>
          <a:solidFill>
            <a:srgbClr val="7CA0C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20" name="Rectangle 17"/>
          <p:cNvSpPr>
            <a:spLocks noChangeArrowheads="1"/>
          </p:cNvSpPr>
          <p:nvPr/>
        </p:nvSpPr>
        <p:spPr bwMode="auto">
          <a:xfrm>
            <a:off x="3566194" y="3496719"/>
            <a:ext cx="495300" cy="342900"/>
          </a:xfrm>
          <a:prstGeom prst="rect">
            <a:avLst/>
          </a:prstGeom>
          <a:solidFill>
            <a:srgbClr val="7CA0C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5699794" y="3496719"/>
            <a:ext cx="508000" cy="342900"/>
          </a:xfrm>
          <a:prstGeom prst="rect">
            <a:avLst/>
          </a:prstGeom>
          <a:solidFill>
            <a:srgbClr val="7CA0C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7842919" y="3496719"/>
            <a:ext cx="508000" cy="342900"/>
          </a:xfrm>
          <a:prstGeom prst="rect">
            <a:avLst/>
          </a:prstGeom>
          <a:solidFill>
            <a:srgbClr val="7CA0C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1400844" y="3496719"/>
            <a:ext cx="508000" cy="342900"/>
          </a:xfrm>
          <a:prstGeom prst="rect">
            <a:avLst/>
          </a:prstGeom>
          <a:solidFill>
            <a:srgbClr val="95C664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3559844" y="3496719"/>
            <a:ext cx="495300" cy="342900"/>
          </a:xfrm>
          <a:prstGeom prst="rect">
            <a:avLst/>
          </a:prstGeom>
          <a:solidFill>
            <a:srgbClr val="95C66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5695032" y="3496719"/>
            <a:ext cx="508000" cy="342900"/>
          </a:xfrm>
          <a:prstGeom prst="rect">
            <a:avLst/>
          </a:prstGeom>
          <a:solidFill>
            <a:srgbClr val="95C66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55" name="Rectangle 55"/>
          <p:cNvSpPr>
            <a:spLocks noChangeArrowheads="1"/>
          </p:cNvSpPr>
          <p:nvPr/>
        </p:nvSpPr>
        <p:spPr bwMode="auto">
          <a:xfrm>
            <a:off x="7842919" y="3496719"/>
            <a:ext cx="508000" cy="342900"/>
          </a:xfrm>
          <a:prstGeom prst="rect">
            <a:avLst/>
          </a:prstGeom>
          <a:solidFill>
            <a:srgbClr val="95C664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6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 err="1" smtClean="0">
                <a:solidFill>
                  <a:schemeClr val="bg1"/>
                </a:solidFill>
              </a:rPr>
              <a:t>ecoflex</a:t>
            </a:r>
            <a:r>
              <a:rPr lang="en-US" altLang="de-DE" baseline="30000" dirty="0" smtClean="0">
                <a:solidFill>
                  <a:schemeClr val="bg1"/>
                </a:solidFill>
              </a:rPr>
              <a:t>®</a:t>
            </a:r>
            <a:r>
              <a:rPr lang="en-US" altLang="de-DE" dirty="0" smtClean="0">
                <a:solidFill>
                  <a:schemeClr val="bg1"/>
                </a:solidFill>
              </a:rPr>
              <a:t> as modular system</a:t>
            </a:r>
          </a:p>
        </p:txBody>
      </p:sp>
      <p:sp>
        <p:nvSpPr>
          <p:cNvPr id="66564" name="Text Box 2"/>
          <p:cNvSpPr txBox="1">
            <a:spLocks noChangeArrowheads="1"/>
          </p:cNvSpPr>
          <p:nvPr/>
        </p:nvSpPr>
        <p:spPr bwMode="auto">
          <a:xfrm>
            <a:off x="5491832" y="2542631"/>
            <a:ext cx="17208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>
                <a:solidFill>
                  <a:srgbClr val="000000"/>
                </a:solidFill>
                <a:cs typeface="Arial" charset="0"/>
              </a:rPr>
              <a:t>Terephthalic acid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543969" y="2547394"/>
            <a:ext cx="117316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>
                <a:solidFill>
                  <a:srgbClr val="000000"/>
                </a:solidFill>
                <a:cs typeface="Arial" charset="0"/>
              </a:rPr>
              <a:t>Adipic acid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442369" y="2542631"/>
            <a:ext cx="13795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>
                <a:solidFill>
                  <a:srgbClr val="000000"/>
                </a:solidFill>
                <a:cs typeface="Arial" charset="0"/>
              </a:rPr>
              <a:t>Succinic acid</a:t>
            </a:r>
          </a:p>
        </p:txBody>
      </p:sp>
      <p:sp>
        <p:nvSpPr>
          <p:cNvPr id="66567" name="Line 6"/>
          <p:cNvSpPr>
            <a:spLocks noChangeShapeType="1"/>
          </p:cNvSpPr>
          <p:nvPr/>
        </p:nvSpPr>
        <p:spPr bwMode="auto">
          <a:xfrm>
            <a:off x="101600" y="6545263"/>
            <a:ext cx="417513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6568" name="Text Box 7"/>
          <p:cNvSpPr txBox="1">
            <a:spLocks noChangeArrowheads="1"/>
          </p:cNvSpPr>
          <p:nvPr/>
        </p:nvSpPr>
        <p:spPr bwMode="auto">
          <a:xfrm>
            <a:off x="1370682" y="2564856"/>
            <a:ext cx="15636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>
                <a:solidFill>
                  <a:srgbClr val="000000"/>
                </a:solidFill>
                <a:cs typeface="Arial" charset="0"/>
              </a:rPr>
              <a:t>1,4-Butanediol</a:t>
            </a:r>
          </a:p>
        </p:txBody>
      </p:sp>
      <p:sp>
        <p:nvSpPr>
          <p:cNvPr id="66569" name="Text Box 8"/>
          <p:cNvSpPr txBox="1">
            <a:spLocks noChangeArrowheads="1"/>
          </p:cNvSpPr>
          <p:nvPr/>
        </p:nvSpPr>
        <p:spPr bwMode="auto">
          <a:xfrm>
            <a:off x="3978944" y="2974431"/>
            <a:ext cx="28813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>
                <a:solidFill>
                  <a:srgbClr val="000000"/>
                </a:solidFill>
                <a:cs typeface="Arial" charset="0"/>
              </a:rPr>
              <a:t>Melt polycondensation</a:t>
            </a:r>
          </a:p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en-US" altLang="de-DE" sz="1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6571" name="Rectangle 10"/>
          <p:cNvSpPr>
            <a:spLocks noChangeArrowheads="1"/>
          </p:cNvSpPr>
          <p:nvPr/>
        </p:nvSpPr>
        <p:spPr bwMode="auto">
          <a:xfrm>
            <a:off x="873794" y="3496719"/>
            <a:ext cx="457200" cy="342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27694" y="3496719"/>
            <a:ext cx="495300" cy="3429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74" name="Rectangle 13"/>
          <p:cNvSpPr>
            <a:spLocks noChangeArrowheads="1"/>
          </p:cNvSpPr>
          <p:nvPr/>
        </p:nvSpPr>
        <p:spPr bwMode="auto">
          <a:xfrm>
            <a:off x="1991394" y="3496719"/>
            <a:ext cx="457200" cy="342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75" name="Rectangle 14"/>
          <p:cNvSpPr>
            <a:spLocks noChangeArrowheads="1"/>
          </p:cNvSpPr>
          <p:nvPr/>
        </p:nvSpPr>
        <p:spPr bwMode="auto">
          <a:xfrm>
            <a:off x="2512094" y="3496719"/>
            <a:ext cx="508000" cy="3429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76" name="Rectangle 15"/>
          <p:cNvSpPr>
            <a:spLocks noChangeArrowheads="1"/>
          </p:cNvSpPr>
          <p:nvPr/>
        </p:nvSpPr>
        <p:spPr bwMode="auto">
          <a:xfrm>
            <a:off x="3070894" y="3496719"/>
            <a:ext cx="457200" cy="342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79" name="Rectangle 18"/>
          <p:cNvSpPr>
            <a:spLocks noChangeArrowheads="1"/>
          </p:cNvSpPr>
          <p:nvPr/>
        </p:nvSpPr>
        <p:spPr bwMode="auto">
          <a:xfrm>
            <a:off x="5179094" y="3496719"/>
            <a:ext cx="457200" cy="342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80" name="Rectangle 19"/>
          <p:cNvSpPr>
            <a:spLocks noChangeArrowheads="1"/>
          </p:cNvSpPr>
          <p:nvPr/>
        </p:nvSpPr>
        <p:spPr bwMode="auto">
          <a:xfrm>
            <a:off x="4112294" y="3496719"/>
            <a:ext cx="457200" cy="342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81" name="Rectangle 20"/>
          <p:cNvSpPr>
            <a:spLocks noChangeArrowheads="1"/>
          </p:cNvSpPr>
          <p:nvPr/>
        </p:nvSpPr>
        <p:spPr bwMode="auto">
          <a:xfrm>
            <a:off x="7312694" y="3496719"/>
            <a:ext cx="457200" cy="342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82" name="Rectangle 21"/>
          <p:cNvSpPr>
            <a:spLocks noChangeArrowheads="1"/>
          </p:cNvSpPr>
          <p:nvPr/>
        </p:nvSpPr>
        <p:spPr bwMode="auto">
          <a:xfrm>
            <a:off x="6258594" y="3496719"/>
            <a:ext cx="457200" cy="3429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84" name="Rectangle 23"/>
          <p:cNvSpPr>
            <a:spLocks noChangeArrowheads="1"/>
          </p:cNvSpPr>
          <p:nvPr/>
        </p:nvSpPr>
        <p:spPr bwMode="auto">
          <a:xfrm>
            <a:off x="6779294" y="3496719"/>
            <a:ext cx="495300" cy="3429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28" name="Rectangle 25"/>
          <p:cNvSpPr>
            <a:spLocks noChangeArrowheads="1"/>
          </p:cNvSpPr>
          <p:nvPr/>
        </p:nvSpPr>
        <p:spPr bwMode="auto">
          <a:xfrm>
            <a:off x="226094" y="2039394"/>
            <a:ext cx="8763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>
                <a:solidFill>
                  <a:srgbClr val="000000"/>
                </a:solidFill>
                <a:cs typeface="Arial" charset="0"/>
              </a:rPr>
              <a:t>PBAT</a:t>
            </a:r>
          </a:p>
          <a:p>
            <a:pPr eaLnBrk="1" hangingPunct="1">
              <a:lnSpc>
                <a:spcPct val="11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>
                <a:solidFill>
                  <a:srgbClr val="000000"/>
                </a:solidFill>
                <a:cs typeface="Arial" charset="0"/>
              </a:rPr>
              <a:t>(ecoflex</a:t>
            </a:r>
            <a:r>
              <a:rPr lang="en-US" altLang="de-DE" sz="1400" baseline="30000">
                <a:solidFill>
                  <a:srgbClr val="000000"/>
                </a:solidFill>
                <a:cs typeface="Arial" charset="0"/>
              </a:rPr>
              <a:t>®</a:t>
            </a:r>
            <a:r>
              <a:rPr lang="en-US" altLang="de-DE" sz="1400">
                <a:solidFill>
                  <a:srgbClr val="000000"/>
                </a:solidFill>
                <a:cs typeface="Arial" charset="0"/>
              </a:rPr>
              <a:t>)</a:t>
            </a:r>
            <a:r>
              <a:rPr lang="en-US" altLang="de-DE" sz="1400" baseline="30000">
                <a:solidFill>
                  <a:srgbClr val="000000"/>
                </a:solidFill>
                <a:cs typeface="Arial" charset="0"/>
              </a:rPr>
              <a:t/>
            </a:r>
            <a:br>
              <a:rPr lang="en-US" altLang="de-DE" sz="1400" baseline="30000">
                <a:solidFill>
                  <a:srgbClr val="000000"/>
                </a:solidFill>
                <a:cs typeface="Arial" charset="0"/>
              </a:rPr>
            </a:br>
            <a:endParaRPr lang="en-US" altLang="de-DE" sz="1400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66587" name="Group 26"/>
          <p:cNvGrpSpPr>
            <a:grpSpLocks/>
          </p:cNvGrpSpPr>
          <p:nvPr/>
        </p:nvGrpSpPr>
        <p:grpSpPr bwMode="auto">
          <a:xfrm>
            <a:off x="5420394" y="2039394"/>
            <a:ext cx="1651000" cy="434975"/>
            <a:chOff x="113" y="3364"/>
            <a:chExt cx="1040" cy="274"/>
          </a:xfrm>
        </p:grpSpPr>
        <p:grpSp>
          <p:nvGrpSpPr>
            <p:cNvPr id="66617" name="Group 27"/>
            <p:cNvGrpSpPr>
              <a:grpSpLocks/>
            </p:cNvGrpSpPr>
            <p:nvPr/>
          </p:nvGrpSpPr>
          <p:grpSpPr bwMode="auto">
            <a:xfrm>
              <a:off x="294" y="3364"/>
              <a:ext cx="680" cy="227"/>
              <a:chOff x="294" y="3364"/>
              <a:chExt cx="680" cy="227"/>
            </a:xfrm>
          </p:grpSpPr>
          <p:sp>
            <p:nvSpPr>
              <p:cNvPr id="66620" name="Rectangle 28"/>
              <p:cNvSpPr>
                <a:spLocks noChangeArrowheads="1"/>
              </p:cNvSpPr>
              <p:nvPr/>
            </p:nvSpPr>
            <p:spPr bwMode="auto">
              <a:xfrm>
                <a:off x="385" y="3364"/>
                <a:ext cx="499" cy="227"/>
              </a:xfrm>
              <a:prstGeom prst="rect">
                <a:avLst/>
              </a:prstGeom>
              <a:solidFill>
                <a:srgbClr val="C00000"/>
              </a:solidFill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lnSpc>
                    <a:spcPct val="95000"/>
                  </a:lnSpc>
                  <a:spcAft>
                    <a:spcPct val="50000"/>
                  </a:spcAft>
                  <a:buClr>
                    <a:schemeClr val="folHlink"/>
                  </a:buClr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1pPr>
                <a:lvl2pPr marL="742950" indent="-285750" eaLnBrk="0" hangingPunct="0">
                  <a:lnSpc>
                    <a:spcPct val="95000"/>
                  </a:lnSpc>
                  <a:spcAft>
                    <a:spcPct val="50000"/>
                  </a:spcAft>
                  <a:buClr>
                    <a:schemeClr val="folHlink"/>
                  </a:buClr>
                  <a:buFont typeface="Wingdings" pitchFamily="2" charset="2"/>
                  <a:buChar char="l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2pPr>
                <a:lvl3pPr marL="1143000" indent="-228600" eaLnBrk="0" hangingPunct="0">
                  <a:lnSpc>
                    <a:spcPct val="95000"/>
                  </a:lnSpc>
                  <a:spcAft>
                    <a:spcPct val="50000"/>
                  </a:spcAft>
                  <a:buClr>
                    <a:schemeClr val="tx1"/>
                  </a:buClr>
                  <a:buChar char="–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3pPr>
                <a:lvl4pPr marL="1600200" indent="-228600" eaLnBrk="0" hangingPunct="0">
                  <a:lnSpc>
                    <a:spcPct val="95000"/>
                  </a:lnSpc>
                  <a:spcAft>
                    <a:spcPct val="50000"/>
                  </a:spcAft>
                  <a:buChar char="–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4pPr>
                <a:lvl5pPr marL="2057400" indent="-228600" eaLnBrk="0" hangingPunct="0">
                  <a:lnSpc>
                    <a:spcPct val="95000"/>
                  </a:lnSpc>
                  <a:spcAft>
                    <a:spcPct val="50000"/>
                  </a:spcAft>
                  <a:buChar char="»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50000"/>
                  </a:spcAft>
                  <a:buChar char="»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50000"/>
                  </a:spcAft>
                  <a:buChar char="»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50000"/>
                  </a:spcAft>
                  <a:buChar char="»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5000"/>
                  </a:lnSpc>
                  <a:spcBef>
                    <a:spcPct val="0"/>
                  </a:spcBef>
                  <a:spcAft>
                    <a:spcPct val="50000"/>
                  </a:spcAft>
                  <a:buChar char="»"/>
                  <a:defRPr sz="2200">
                    <a:solidFill>
                      <a:schemeClr val="tx1"/>
                    </a:solidFill>
                    <a:latin typeface="Arial" charset="0"/>
                    <a:cs typeface="Times New Roman" pitchFamily="18" charset="0"/>
                  </a:defRPr>
                </a:lvl9pPr>
              </a:lstStyle>
              <a:p>
                <a:pPr eaLnBrk="1" hangingPunct="1">
                  <a:lnSpc>
                    <a:spcPct val="92000"/>
                  </a:lnSpc>
                  <a:spcAft>
                    <a:spcPct val="0"/>
                  </a:spcAft>
                  <a:buClrTx/>
                  <a:buFontTx/>
                  <a:buNone/>
                </a:pPr>
                <a:endParaRPr lang="de-DE" altLang="de-DE" sz="2300">
                  <a:solidFill>
                    <a:srgbClr val="EAEAEA"/>
                  </a:solidFill>
                  <a:cs typeface="Arial" charset="0"/>
                </a:endParaRPr>
              </a:p>
            </p:txBody>
          </p:sp>
          <p:sp>
            <p:nvSpPr>
              <p:cNvPr id="66621" name="Line 29"/>
              <p:cNvSpPr>
                <a:spLocks noChangeShapeType="1"/>
              </p:cNvSpPr>
              <p:nvPr/>
            </p:nvSpPr>
            <p:spPr bwMode="auto">
              <a:xfrm>
                <a:off x="884" y="3500"/>
                <a:ext cx="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6622" name="Line 30"/>
              <p:cNvSpPr>
                <a:spLocks noChangeShapeType="1"/>
              </p:cNvSpPr>
              <p:nvPr/>
            </p:nvSpPr>
            <p:spPr bwMode="auto">
              <a:xfrm>
                <a:off x="294" y="3500"/>
                <a:ext cx="9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6618" name="Text Box 31"/>
            <p:cNvSpPr txBox="1">
              <a:spLocks noChangeArrowheads="1"/>
            </p:cNvSpPr>
            <p:nvPr/>
          </p:nvSpPr>
          <p:spPr bwMode="auto">
            <a:xfrm>
              <a:off x="929" y="3386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X</a:t>
              </a:r>
            </a:p>
          </p:txBody>
        </p:sp>
        <p:sp>
          <p:nvSpPr>
            <p:cNvPr id="66619" name="Text Box 32"/>
            <p:cNvSpPr txBox="1">
              <a:spLocks noChangeArrowheads="1"/>
            </p:cNvSpPr>
            <p:nvPr/>
          </p:nvSpPr>
          <p:spPr bwMode="auto">
            <a:xfrm>
              <a:off x="113" y="3386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X</a:t>
              </a:r>
            </a:p>
          </p:txBody>
        </p:sp>
      </p:grpSp>
      <p:grpSp>
        <p:nvGrpSpPr>
          <p:cNvPr id="66588" name="Group 33"/>
          <p:cNvGrpSpPr>
            <a:grpSpLocks/>
          </p:cNvGrpSpPr>
          <p:nvPr/>
        </p:nvGrpSpPr>
        <p:grpSpPr bwMode="auto">
          <a:xfrm>
            <a:off x="1243682" y="2039394"/>
            <a:ext cx="1651000" cy="434975"/>
            <a:chOff x="114" y="3657"/>
            <a:chExt cx="1040" cy="274"/>
          </a:xfrm>
        </p:grpSpPr>
        <p:sp>
          <p:nvSpPr>
            <p:cNvPr id="66612" name="Rectangle 34"/>
            <p:cNvSpPr>
              <a:spLocks noChangeArrowheads="1"/>
            </p:cNvSpPr>
            <p:nvPr/>
          </p:nvSpPr>
          <p:spPr bwMode="auto">
            <a:xfrm>
              <a:off x="386" y="3657"/>
              <a:ext cx="499" cy="227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endParaRPr lang="de-DE" altLang="de-DE" sz="2300">
                <a:solidFill>
                  <a:srgbClr val="EAEAEA"/>
                </a:solidFill>
                <a:cs typeface="Arial" charset="0"/>
              </a:endParaRPr>
            </a:p>
          </p:txBody>
        </p:sp>
        <p:sp>
          <p:nvSpPr>
            <p:cNvPr id="66613" name="Line 35"/>
            <p:cNvSpPr>
              <a:spLocks noChangeShapeType="1"/>
            </p:cNvSpPr>
            <p:nvPr/>
          </p:nvSpPr>
          <p:spPr bwMode="auto">
            <a:xfrm>
              <a:off x="885" y="3793"/>
              <a:ext cx="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614" name="Line 36"/>
            <p:cNvSpPr>
              <a:spLocks noChangeShapeType="1"/>
            </p:cNvSpPr>
            <p:nvPr/>
          </p:nvSpPr>
          <p:spPr bwMode="auto">
            <a:xfrm>
              <a:off x="295" y="3793"/>
              <a:ext cx="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615" name="Text Box 37"/>
            <p:cNvSpPr txBox="1">
              <a:spLocks noChangeArrowheads="1"/>
            </p:cNvSpPr>
            <p:nvPr/>
          </p:nvSpPr>
          <p:spPr bwMode="auto">
            <a:xfrm>
              <a:off x="930" y="3679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Y</a:t>
              </a:r>
            </a:p>
          </p:txBody>
        </p:sp>
        <p:sp>
          <p:nvSpPr>
            <p:cNvPr id="66616" name="Text Box 38"/>
            <p:cNvSpPr txBox="1">
              <a:spLocks noChangeArrowheads="1"/>
            </p:cNvSpPr>
            <p:nvPr/>
          </p:nvSpPr>
          <p:spPr bwMode="auto">
            <a:xfrm>
              <a:off x="114" y="3679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Y</a:t>
              </a:r>
            </a:p>
          </p:txBody>
        </p:sp>
      </p:grpSp>
      <p:grpSp>
        <p:nvGrpSpPr>
          <p:cNvPr id="42" name="Group 39"/>
          <p:cNvGrpSpPr>
            <a:grpSpLocks/>
          </p:cNvGrpSpPr>
          <p:nvPr/>
        </p:nvGrpSpPr>
        <p:grpSpPr bwMode="auto">
          <a:xfrm>
            <a:off x="3255044" y="2042569"/>
            <a:ext cx="1651000" cy="434975"/>
            <a:chOff x="114" y="3929"/>
            <a:chExt cx="1040" cy="274"/>
          </a:xfrm>
        </p:grpSpPr>
        <p:sp>
          <p:nvSpPr>
            <p:cNvPr id="66607" name="Rectangle 40"/>
            <p:cNvSpPr>
              <a:spLocks noChangeArrowheads="1"/>
            </p:cNvSpPr>
            <p:nvPr/>
          </p:nvSpPr>
          <p:spPr bwMode="auto">
            <a:xfrm>
              <a:off x="386" y="3929"/>
              <a:ext cx="499" cy="22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endParaRPr lang="de-DE" altLang="de-DE" sz="2300">
                <a:solidFill>
                  <a:srgbClr val="EAEAEA"/>
                </a:solidFill>
                <a:cs typeface="Arial" charset="0"/>
              </a:endParaRPr>
            </a:p>
          </p:txBody>
        </p:sp>
        <p:sp>
          <p:nvSpPr>
            <p:cNvPr id="66608" name="Line 41"/>
            <p:cNvSpPr>
              <a:spLocks noChangeShapeType="1"/>
            </p:cNvSpPr>
            <p:nvPr/>
          </p:nvSpPr>
          <p:spPr bwMode="auto">
            <a:xfrm>
              <a:off x="885" y="4065"/>
              <a:ext cx="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609" name="Line 42"/>
            <p:cNvSpPr>
              <a:spLocks noChangeShapeType="1"/>
            </p:cNvSpPr>
            <p:nvPr/>
          </p:nvSpPr>
          <p:spPr bwMode="auto">
            <a:xfrm>
              <a:off x="295" y="4065"/>
              <a:ext cx="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610" name="Text Box 43"/>
            <p:cNvSpPr txBox="1">
              <a:spLocks noChangeArrowheads="1"/>
            </p:cNvSpPr>
            <p:nvPr/>
          </p:nvSpPr>
          <p:spPr bwMode="auto">
            <a:xfrm>
              <a:off x="930" y="3951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X</a:t>
              </a:r>
            </a:p>
          </p:txBody>
        </p:sp>
        <p:sp>
          <p:nvSpPr>
            <p:cNvPr id="66611" name="Text Box 44"/>
            <p:cNvSpPr txBox="1">
              <a:spLocks noChangeArrowheads="1"/>
            </p:cNvSpPr>
            <p:nvPr/>
          </p:nvSpPr>
          <p:spPr bwMode="auto">
            <a:xfrm>
              <a:off x="114" y="3951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X</a:t>
              </a:r>
            </a:p>
          </p:txBody>
        </p:sp>
      </p:grpSp>
      <p:sp>
        <p:nvSpPr>
          <p:cNvPr id="66590" name="AutoShape 45"/>
          <p:cNvSpPr>
            <a:spLocks noChangeArrowheads="1"/>
          </p:cNvSpPr>
          <p:nvPr/>
        </p:nvSpPr>
        <p:spPr bwMode="auto">
          <a:xfrm rot="5400000">
            <a:off x="3597151" y="2997449"/>
            <a:ext cx="393700" cy="347663"/>
          </a:xfrm>
          <a:prstGeom prst="rightArrow">
            <a:avLst>
              <a:gd name="adj1" fmla="val 50000"/>
              <a:gd name="adj2" fmla="val 28310"/>
            </a:avLst>
          </a:prstGeom>
          <a:solidFill>
            <a:srgbClr val="004A96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2300">
              <a:solidFill>
                <a:srgbClr val="EAEAEA"/>
              </a:solidFill>
              <a:cs typeface="Arial" charset="0"/>
            </a:endParaRPr>
          </a:p>
        </p:txBody>
      </p:sp>
      <p:sp>
        <p:nvSpPr>
          <p:cNvPr id="66591" name="Text Box 46"/>
          <p:cNvSpPr txBox="1">
            <a:spLocks noChangeArrowheads="1"/>
          </p:cNvSpPr>
          <p:nvPr/>
        </p:nvSpPr>
        <p:spPr bwMode="auto">
          <a:xfrm>
            <a:off x="2880394" y="2039394"/>
            <a:ext cx="333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000">
                <a:solidFill>
                  <a:srgbClr val="000000"/>
                </a:solidFill>
                <a:cs typeface="Arial" charset="0"/>
              </a:rPr>
              <a:t>+</a:t>
            </a:r>
          </a:p>
        </p:txBody>
      </p:sp>
      <p:sp>
        <p:nvSpPr>
          <p:cNvPr id="66592" name="Text Box 47"/>
          <p:cNvSpPr txBox="1">
            <a:spLocks noChangeArrowheads="1"/>
          </p:cNvSpPr>
          <p:nvPr/>
        </p:nvSpPr>
        <p:spPr bwMode="auto">
          <a:xfrm>
            <a:off x="5060032" y="2039394"/>
            <a:ext cx="3333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000">
                <a:solidFill>
                  <a:srgbClr val="000000"/>
                </a:solidFill>
                <a:cs typeface="Arial" charset="0"/>
              </a:rPr>
              <a:t>+</a:t>
            </a:r>
          </a:p>
        </p:txBody>
      </p:sp>
      <p:sp>
        <p:nvSpPr>
          <p:cNvPr id="56" name="Rectangle 56"/>
          <p:cNvSpPr>
            <a:spLocks noChangeArrowheads="1"/>
          </p:cNvSpPr>
          <p:nvPr/>
        </p:nvSpPr>
        <p:spPr bwMode="auto">
          <a:xfrm>
            <a:off x="229269" y="2040981"/>
            <a:ext cx="7207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>
                <a:solidFill>
                  <a:srgbClr val="000000"/>
                </a:solidFill>
                <a:cs typeface="Arial" charset="0"/>
              </a:rPr>
              <a:t>PBST</a:t>
            </a:r>
          </a:p>
        </p:txBody>
      </p:sp>
      <p:grpSp>
        <p:nvGrpSpPr>
          <p:cNvPr id="57" name="Group 64"/>
          <p:cNvGrpSpPr>
            <a:grpSpLocks/>
          </p:cNvGrpSpPr>
          <p:nvPr/>
        </p:nvGrpSpPr>
        <p:grpSpPr bwMode="auto">
          <a:xfrm>
            <a:off x="3259807" y="2039394"/>
            <a:ext cx="1651000" cy="434975"/>
            <a:chOff x="2109" y="2625"/>
            <a:chExt cx="1040" cy="274"/>
          </a:xfrm>
        </p:grpSpPr>
        <p:sp>
          <p:nvSpPr>
            <p:cNvPr id="66602" name="Rectangle 65"/>
            <p:cNvSpPr>
              <a:spLocks noChangeArrowheads="1"/>
            </p:cNvSpPr>
            <p:nvPr/>
          </p:nvSpPr>
          <p:spPr bwMode="auto">
            <a:xfrm>
              <a:off x="2381" y="2625"/>
              <a:ext cx="499" cy="227"/>
            </a:xfrm>
            <a:prstGeom prst="rect">
              <a:avLst/>
            </a:prstGeom>
            <a:solidFill>
              <a:srgbClr val="95C664"/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endParaRPr lang="de-DE" altLang="de-DE" sz="2300">
                <a:solidFill>
                  <a:srgbClr val="EAEAEA"/>
                </a:solidFill>
                <a:cs typeface="Arial" charset="0"/>
              </a:endParaRPr>
            </a:p>
          </p:txBody>
        </p:sp>
        <p:sp>
          <p:nvSpPr>
            <p:cNvPr id="66603" name="Line 66"/>
            <p:cNvSpPr>
              <a:spLocks noChangeShapeType="1"/>
            </p:cNvSpPr>
            <p:nvPr/>
          </p:nvSpPr>
          <p:spPr bwMode="auto">
            <a:xfrm>
              <a:off x="2880" y="2761"/>
              <a:ext cx="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604" name="Line 67"/>
            <p:cNvSpPr>
              <a:spLocks noChangeShapeType="1"/>
            </p:cNvSpPr>
            <p:nvPr/>
          </p:nvSpPr>
          <p:spPr bwMode="auto">
            <a:xfrm>
              <a:off x="2290" y="2761"/>
              <a:ext cx="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605" name="Text Box 68"/>
            <p:cNvSpPr txBox="1">
              <a:spLocks noChangeArrowheads="1"/>
            </p:cNvSpPr>
            <p:nvPr/>
          </p:nvSpPr>
          <p:spPr bwMode="auto">
            <a:xfrm>
              <a:off x="2925" y="2647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X</a:t>
              </a:r>
            </a:p>
          </p:txBody>
        </p:sp>
        <p:sp>
          <p:nvSpPr>
            <p:cNvPr id="66606" name="Text Box 69"/>
            <p:cNvSpPr txBox="1">
              <a:spLocks noChangeArrowheads="1"/>
            </p:cNvSpPr>
            <p:nvPr/>
          </p:nvSpPr>
          <p:spPr bwMode="auto">
            <a:xfrm>
              <a:off x="2109" y="2647"/>
              <a:ext cx="2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2000">
                  <a:solidFill>
                    <a:srgbClr val="000000"/>
                  </a:solidFill>
                  <a:cs typeface="Arial" charset="0"/>
                </a:rPr>
                <a:t>X</a:t>
              </a:r>
            </a:p>
          </p:txBody>
        </p:sp>
      </p:grpSp>
      <p:sp>
        <p:nvSpPr>
          <p:cNvPr id="66600" name="Text Box 70"/>
          <p:cNvSpPr txBox="1">
            <a:spLocks noChangeArrowheads="1"/>
          </p:cNvSpPr>
          <p:nvPr/>
        </p:nvSpPr>
        <p:spPr bwMode="auto">
          <a:xfrm>
            <a:off x="221248" y="4089400"/>
            <a:ext cx="8569325" cy="1440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9C4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857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ts val="1200"/>
              </a:spcAft>
              <a:buClr>
                <a:srgbClr val="004A96"/>
              </a:buClr>
              <a:buSzPct val="100000"/>
            </a:pPr>
            <a:r>
              <a:rPr lang="en-GB" altLang="de-DE" sz="1600" dirty="0" err="1">
                <a:solidFill>
                  <a:srgbClr val="000000"/>
                </a:solidFill>
                <a:cs typeface="Arial" charset="0"/>
              </a:rPr>
              <a:t>ecoflex</a:t>
            </a:r>
            <a:r>
              <a:rPr lang="en-US" altLang="de-DE" sz="1600" baseline="30000" dirty="0">
                <a:solidFill>
                  <a:srgbClr val="000000"/>
                </a:solidFill>
                <a:cs typeface="Arial" charset="0"/>
              </a:rPr>
              <a:t>®</a:t>
            </a:r>
            <a:r>
              <a:rPr lang="en-GB" altLang="de-DE" sz="1600" dirty="0">
                <a:solidFill>
                  <a:srgbClr val="000000"/>
                </a:solidFill>
                <a:cs typeface="Arial" charset="0"/>
              </a:rPr>
              <a:t> is a random aliphatic-aromatic </a:t>
            </a:r>
            <a:r>
              <a:rPr lang="en-GB" altLang="de-DE" sz="1600" dirty="0" err="1">
                <a:solidFill>
                  <a:srgbClr val="000000"/>
                </a:solidFill>
                <a:cs typeface="Arial" charset="0"/>
              </a:rPr>
              <a:t>copolyester</a:t>
            </a:r>
            <a:endParaRPr lang="en-US" altLang="de-DE" sz="1600" dirty="0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lnSpc>
                <a:spcPct val="92000"/>
              </a:lnSpc>
              <a:spcAft>
                <a:spcPts val="1200"/>
              </a:spcAft>
              <a:buClr>
                <a:srgbClr val="004A96"/>
              </a:buClr>
              <a:buSzPct val="100000"/>
            </a:pPr>
            <a:r>
              <a:rPr lang="en-US" altLang="de-DE" sz="1600" dirty="0">
                <a:solidFill>
                  <a:srgbClr val="000000"/>
                </a:solidFill>
                <a:cs typeface="Arial" charset="0"/>
              </a:rPr>
              <a:t>Access to </a:t>
            </a:r>
            <a:r>
              <a:rPr lang="en-US" altLang="de-DE" sz="1600" dirty="0" err="1">
                <a:solidFill>
                  <a:srgbClr val="000000"/>
                </a:solidFill>
                <a:cs typeface="Arial" charset="0"/>
              </a:rPr>
              <a:t>biobased</a:t>
            </a:r>
            <a:r>
              <a:rPr lang="en-US" altLang="de-DE" sz="1600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de-DE" sz="1600" dirty="0" err="1">
                <a:solidFill>
                  <a:srgbClr val="000000"/>
                </a:solidFill>
                <a:cs typeface="Arial" charset="0"/>
              </a:rPr>
              <a:t>ecoflex</a:t>
            </a:r>
            <a:r>
              <a:rPr lang="en-US" altLang="de-DE" sz="1600" baseline="30000" dirty="0">
                <a:solidFill>
                  <a:srgbClr val="000000"/>
                </a:solidFill>
                <a:cs typeface="Arial" charset="0"/>
              </a:rPr>
              <a:t>®</a:t>
            </a:r>
            <a:r>
              <a:rPr lang="en-US" altLang="de-DE" sz="1600" dirty="0">
                <a:solidFill>
                  <a:srgbClr val="000000"/>
                </a:solidFill>
                <a:cs typeface="Arial" charset="0"/>
              </a:rPr>
              <a:t> variants possible </a:t>
            </a:r>
            <a:br>
              <a:rPr lang="en-US" altLang="de-DE" sz="1600" dirty="0">
                <a:solidFill>
                  <a:srgbClr val="000000"/>
                </a:solidFill>
                <a:cs typeface="Arial" charset="0"/>
              </a:rPr>
            </a:br>
            <a:r>
              <a:rPr lang="en-US" altLang="de-DE" sz="1600" dirty="0">
                <a:solidFill>
                  <a:srgbClr val="000000"/>
                </a:solidFill>
                <a:cs typeface="Arial" charset="0"/>
              </a:rPr>
              <a:t>(e.g. by replacing </a:t>
            </a:r>
            <a:r>
              <a:rPr lang="en-US" altLang="de-DE" sz="1600" dirty="0" err="1">
                <a:solidFill>
                  <a:srgbClr val="000000"/>
                </a:solidFill>
                <a:cs typeface="Arial" charset="0"/>
              </a:rPr>
              <a:t>adipic</a:t>
            </a:r>
            <a:r>
              <a:rPr lang="en-US" altLang="de-DE" sz="1600" dirty="0">
                <a:solidFill>
                  <a:srgbClr val="000000"/>
                </a:solidFill>
                <a:cs typeface="Arial" charset="0"/>
              </a:rPr>
              <a:t> acid with </a:t>
            </a:r>
            <a:r>
              <a:rPr lang="en-US" altLang="de-DE" sz="1600" dirty="0" err="1">
                <a:solidFill>
                  <a:srgbClr val="000000"/>
                </a:solidFill>
                <a:cs typeface="Arial" charset="0"/>
              </a:rPr>
              <a:t>biobased</a:t>
            </a:r>
            <a:r>
              <a:rPr lang="en-US" altLang="de-DE" sz="1600" dirty="0">
                <a:solidFill>
                  <a:srgbClr val="000000"/>
                </a:solidFill>
                <a:cs typeface="Arial" charset="0"/>
              </a:rPr>
              <a:t> succinic acid)</a:t>
            </a:r>
          </a:p>
          <a:p>
            <a:pPr eaLnBrk="1" hangingPunct="1">
              <a:lnSpc>
                <a:spcPct val="92000"/>
              </a:lnSpc>
              <a:spcAft>
                <a:spcPct val="0"/>
              </a:spcAft>
              <a:buClr>
                <a:srgbClr val="004A96"/>
              </a:buClr>
              <a:buSzPct val="100000"/>
            </a:pPr>
            <a:r>
              <a:rPr lang="en-US" altLang="de-DE" sz="1600" dirty="0">
                <a:solidFill>
                  <a:srgbClr val="000000"/>
                </a:solidFill>
                <a:cs typeface="Arial" charset="0"/>
              </a:rPr>
              <a:t>Each monomer change influences melting point, tensile strength, crystallization speed &amp; biodegradation behavior</a:t>
            </a:r>
          </a:p>
        </p:txBody>
      </p:sp>
      <p:sp>
        <p:nvSpPr>
          <p:cNvPr id="66601" name="Rectangle 14"/>
          <p:cNvSpPr>
            <a:spLocks noChangeArrowheads="1"/>
          </p:cNvSpPr>
          <p:nvPr/>
        </p:nvSpPr>
        <p:spPr bwMode="auto">
          <a:xfrm>
            <a:off x="215900" y="5984675"/>
            <a:ext cx="8707438" cy="432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2857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ct val="0"/>
              </a:spcAft>
              <a:buClrTx/>
              <a:buFont typeface="Wingdings" pitchFamily="2" charset="2"/>
              <a:buChar char="è"/>
            </a:pPr>
            <a:r>
              <a:rPr lang="en-US" altLang="de-DE" sz="1800" dirty="0">
                <a:solidFill>
                  <a:srgbClr val="FFFFFF"/>
                </a:solidFill>
                <a:cs typeface="Arial" charset="0"/>
                <a:sym typeface="Monotype Sorts" pitchFamily="2" charset="2"/>
              </a:rPr>
              <a:t>Change of monomer and monomers composition results in new properties</a:t>
            </a:r>
          </a:p>
        </p:txBody>
      </p:sp>
    </p:spTree>
    <p:extLst>
      <p:ext uri="{BB962C8B-B14F-4D97-AF65-F5344CB8AC3E}">
        <p14:creationId xmlns:p14="http://schemas.microsoft.com/office/powerpoint/2010/main" val="17452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4" grpId="0" animBg="1"/>
      <p:bldP spid="20" grpId="0" animBg="1"/>
      <p:bldP spid="25" grpId="0" animBg="1"/>
      <p:bldP spid="27" grpId="0" animBg="1"/>
      <p:bldP spid="51" grpId="0" animBg="1"/>
      <p:bldP spid="53" grpId="0" animBg="1"/>
      <p:bldP spid="54" grpId="0" animBg="1"/>
      <p:bldP spid="55" grpId="0" animBg="1"/>
      <p:bldP spid="7" grpId="0"/>
      <p:bldP spid="8" grpId="0"/>
      <p:bldP spid="15" grpId="0" animBg="1"/>
      <p:bldP spid="28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79" name="Line 6"/>
          <p:cNvSpPr>
            <a:spLocks noChangeShapeType="1"/>
          </p:cNvSpPr>
          <p:nvPr/>
        </p:nvSpPr>
        <p:spPr bwMode="auto">
          <a:xfrm>
            <a:off x="101600" y="6545263"/>
            <a:ext cx="417513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0680" name="Rectangle 14"/>
          <p:cNvSpPr>
            <a:spLocks noChangeArrowheads="1"/>
          </p:cNvSpPr>
          <p:nvPr/>
        </p:nvSpPr>
        <p:spPr bwMode="auto">
          <a:xfrm>
            <a:off x="215900" y="5768675"/>
            <a:ext cx="8713788" cy="6480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285750" indent="-285750" eaLnBrk="0" hangingPunct="0"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tabLst>
                <a:tab pos="357188" algn="l"/>
              </a:tabLs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90000"/>
              </a:lnSpc>
              <a:buSzPct val="100000"/>
              <a:buFont typeface="Wingdings" pitchFamily="2" charset="2"/>
              <a:buChar char="è"/>
            </a:pPr>
            <a:r>
              <a:rPr lang="en-US" altLang="en-US" sz="1800" b="0" dirty="0">
                <a:solidFill>
                  <a:srgbClr val="FFFFFF"/>
                </a:solidFill>
                <a:cs typeface="Arial" charset="0"/>
                <a:sym typeface="Monotype Sorts" pitchFamily="2" charset="2"/>
              </a:rPr>
              <a:t>Compounds needed for broader property range</a:t>
            </a:r>
          </a:p>
          <a:p>
            <a:pPr>
              <a:lnSpc>
                <a:spcPct val="90000"/>
              </a:lnSpc>
              <a:buSzPct val="100000"/>
              <a:buFont typeface="Wingdings" pitchFamily="2" charset="2"/>
              <a:buChar char="è"/>
            </a:pPr>
            <a:r>
              <a:rPr lang="en-US" altLang="en-US" sz="1800" b="0" dirty="0" err="1">
                <a:solidFill>
                  <a:srgbClr val="FFFFFF"/>
                </a:solidFill>
                <a:cs typeface="Arial" charset="0"/>
                <a:sym typeface="Monotype Sorts" pitchFamily="2" charset="2"/>
              </a:rPr>
              <a:t>ecovio</a:t>
            </a:r>
            <a:r>
              <a:rPr lang="en-US" altLang="en-US" sz="1800" b="0" baseline="30000" dirty="0">
                <a:solidFill>
                  <a:srgbClr val="FFFFFF"/>
                </a:solidFill>
                <a:cs typeface="Arial" charset="0"/>
                <a:sym typeface="Monotype Sorts" pitchFamily="2" charset="2"/>
              </a:rPr>
              <a:t>®</a:t>
            </a:r>
            <a:r>
              <a:rPr lang="en-US" altLang="en-US" sz="1800" b="0" dirty="0">
                <a:solidFill>
                  <a:srgbClr val="FFFFFF"/>
                </a:solidFill>
                <a:cs typeface="Arial" charset="0"/>
                <a:sym typeface="Monotype Sorts" pitchFamily="2" charset="2"/>
              </a:rPr>
              <a:t> is the trade name for BASF’s </a:t>
            </a:r>
            <a:r>
              <a:rPr lang="en-US" altLang="en-US" sz="1800" b="0" dirty="0" err="1">
                <a:solidFill>
                  <a:srgbClr val="FFFFFF"/>
                </a:solidFill>
                <a:cs typeface="Arial" charset="0"/>
                <a:sym typeface="Monotype Sorts" pitchFamily="2" charset="2"/>
              </a:rPr>
              <a:t>ecoflex</a:t>
            </a:r>
            <a:r>
              <a:rPr lang="en-US" altLang="en-US" sz="1800" b="0" baseline="30000" dirty="0">
                <a:solidFill>
                  <a:srgbClr val="FFFFFF"/>
                </a:solidFill>
                <a:cs typeface="Arial" charset="0"/>
              </a:rPr>
              <a:t>®</a:t>
            </a:r>
            <a:r>
              <a:rPr lang="en-US" altLang="en-US" sz="1800" b="0" dirty="0">
                <a:solidFill>
                  <a:srgbClr val="FFFFFF"/>
                </a:solidFill>
                <a:cs typeface="Arial" charset="0"/>
                <a:sym typeface="Monotype Sorts" pitchFamily="2" charset="2"/>
              </a:rPr>
              <a:t> – PLA compounds </a:t>
            </a:r>
          </a:p>
        </p:txBody>
      </p:sp>
      <p:sp>
        <p:nvSpPr>
          <p:cNvPr id="7" name="Ellipse 6"/>
          <p:cNvSpPr/>
          <p:nvPr/>
        </p:nvSpPr>
        <p:spPr>
          <a:xfrm rot="18793116">
            <a:off x="2154165" y="2227755"/>
            <a:ext cx="1008031" cy="3236243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  <a:lumMod val="80000"/>
                  <a:lumOff val="20000"/>
                </a:srgbClr>
              </a:gs>
              <a:gs pos="100000">
                <a:srgbClr val="00B050">
                  <a:shade val="100000"/>
                  <a:satMod val="115000"/>
                  <a:lumMod val="25000"/>
                  <a:lumOff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en-US" sz="1800" b="0">
              <a:solidFill>
                <a:srgbClr val="FFFFFF"/>
              </a:solidFill>
            </a:endParaRPr>
          </a:p>
        </p:txBody>
      </p:sp>
      <p:sp>
        <p:nvSpPr>
          <p:cNvPr id="4" name="Gleichschenkliges Dreieck 3"/>
          <p:cNvSpPr/>
          <p:nvPr/>
        </p:nvSpPr>
        <p:spPr>
          <a:xfrm>
            <a:off x="2921117" y="4533755"/>
            <a:ext cx="1819342" cy="609447"/>
          </a:xfrm>
          <a:prstGeom prst="triangle">
            <a:avLst>
              <a:gd name="adj" fmla="val 0"/>
            </a:avLst>
          </a:prstGeom>
          <a:solidFill>
            <a:srgbClr val="41D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de-DE" altLang="en-US" sz="1800" b="0">
              <a:solidFill>
                <a:srgbClr val="FFFFFF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4952609" y="4330606"/>
            <a:ext cx="3301055" cy="812596"/>
          </a:xfrm>
          <a:prstGeom prst="rect">
            <a:avLst/>
          </a:prstGeom>
          <a:solidFill>
            <a:srgbClr val="41D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en-US" sz="1800" b="0">
              <a:solidFill>
                <a:srgbClr val="FFFFFF"/>
              </a:solidFill>
            </a:endParaRPr>
          </a:p>
        </p:txBody>
      </p:sp>
      <p:graphicFrame>
        <p:nvGraphicFramePr>
          <p:cNvPr id="7066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375298"/>
              </p:ext>
            </p:extLst>
          </p:nvPr>
        </p:nvGraphicFramePr>
        <p:xfrm>
          <a:off x="532186" y="2057393"/>
          <a:ext cx="4588856" cy="36605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r:id="rId4" imgW="5663675" imgH="4517528" progId="Excel.Chart.8">
                  <p:embed/>
                </p:oleObj>
              </mc:Choice>
              <mc:Fallback>
                <p:oleObj r:id="rId4" imgW="5663675" imgH="4517528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86" y="2057393"/>
                        <a:ext cx="4588856" cy="36605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3" name="Rectangle 8"/>
          <p:cNvSpPr>
            <a:spLocks noChangeArrowheads="1"/>
          </p:cNvSpPr>
          <p:nvPr/>
        </p:nvSpPr>
        <p:spPr bwMode="auto">
          <a:xfrm>
            <a:off x="3849432" y="4667473"/>
            <a:ext cx="99899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r>
              <a:rPr lang="de-DE" altLang="en-US" sz="1600" dirty="0" err="1" smtClean="0">
                <a:solidFill>
                  <a:srgbClr val="000000"/>
                </a:solidFill>
                <a:ea typeface="MS PGothic" pitchFamily="34" charset="-128"/>
              </a:rPr>
              <a:t>ecoflex</a:t>
            </a:r>
            <a:r>
              <a:rPr lang="de-DE" altLang="en-US" sz="1600" baseline="30000" dirty="0">
                <a:solidFill>
                  <a:srgbClr val="000000"/>
                </a:solidFill>
                <a:ea typeface="MS PGothic" pitchFamily="34" charset="-128"/>
                <a:sym typeface="Symbol" pitchFamily="18" charset="2"/>
              </a:rPr>
              <a:t></a:t>
            </a:r>
            <a:endParaRPr lang="en-GB" altLang="en-US" sz="1600" baseline="30000" dirty="0">
              <a:solidFill>
                <a:srgbClr val="000000"/>
              </a:solidFill>
              <a:ea typeface="MS PGothic" pitchFamily="34" charset="-128"/>
              <a:sym typeface="Symbol" pitchFamily="18" charset="2"/>
            </a:endParaRPr>
          </a:p>
        </p:txBody>
      </p:sp>
      <p:sp>
        <p:nvSpPr>
          <p:cNvPr id="70664" name="Rectangle 10"/>
          <p:cNvSpPr>
            <a:spLocks noChangeArrowheads="1"/>
          </p:cNvSpPr>
          <p:nvPr/>
        </p:nvSpPr>
        <p:spPr bwMode="auto">
          <a:xfrm>
            <a:off x="1472072" y="2521551"/>
            <a:ext cx="1622622" cy="24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>
                <a:solidFill>
                  <a:srgbClr val="000000"/>
                </a:solidFill>
              </a:rPr>
              <a:t>Poly lactic acid (PLA)</a:t>
            </a:r>
            <a:endParaRPr lang="en-US" altLang="en-US" sz="1400" dirty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65" name="Rectangle 11"/>
          <p:cNvSpPr>
            <a:spLocks noChangeArrowheads="1"/>
          </p:cNvSpPr>
          <p:nvPr/>
        </p:nvSpPr>
        <p:spPr bwMode="auto">
          <a:xfrm>
            <a:off x="1275352" y="2941992"/>
            <a:ext cx="194148" cy="1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solidFill>
                  <a:srgbClr val="000000"/>
                </a:solidFill>
              </a:rPr>
              <a:t>PS</a:t>
            </a:r>
            <a:endParaRPr lang="en-US" altLang="en-US" sz="140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66" name="Rectangle 12"/>
          <p:cNvSpPr>
            <a:spLocks noChangeArrowheads="1"/>
          </p:cNvSpPr>
          <p:nvPr/>
        </p:nvSpPr>
        <p:spPr bwMode="auto">
          <a:xfrm>
            <a:off x="3215555" y="3865163"/>
            <a:ext cx="344582" cy="249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>
                <a:solidFill>
                  <a:srgbClr val="000000"/>
                </a:solidFill>
              </a:rPr>
              <a:t>PP</a:t>
            </a:r>
            <a:endParaRPr lang="en-US" altLang="en-US" sz="1400" dirty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67" name="Rectangle 13"/>
          <p:cNvSpPr>
            <a:spLocks noChangeArrowheads="1"/>
          </p:cNvSpPr>
          <p:nvPr/>
        </p:nvSpPr>
        <p:spPr bwMode="auto">
          <a:xfrm>
            <a:off x="3574280" y="4200745"/>
            <a:ext cx="550303" cy="24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solidFill>
                  <a:srgbClr val="000000"/>
                </a:solidFill>
              </a:rPr>
              <a:t>HDPE</a:t>
            </a:r>
            <a:endParaRPr lang="en-US" altLang="en-US" sz="140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68" name="Rectangle 14"/>
          <p:cNvSpPr>
            <a:spLocks noChangeArrowheads="1"/>
          </p:cNvSpPr>
          <p:nvPr/>
        </p:nvSpPr>
        <p:spPr bwMode="auto">
          <a:xfrm>
            <a:off x="2928832" y="4941339"/>
            <a:ext cx="533588" cy="24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solidFill>
                  <a:srgbClr val="000000"/>
                </a:solidFill>
              </a:rPr>
              <a:t>LDPE</a:t>
            </a:r>
            <a:endParaRPr lang="en-US" altLang="en-US" sz="140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69" name="Rectangle 15"/>
          <p:cNvSpPr>
            <a:spLocks noChangeArrowheads="1"/>
          </p:cNvSpPr>
          <p:nvPr/>
        </p:nvSpPr>
        <p:spPr bwMode="auto">
          <a:xfrm>
            <a:off x="2158665" y="4198174"/>
            <a:ext cx="1018317" cy="59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solidFill>
                  <a:srgbClr val="000000"/>
                </a:solidFill>
              </a:rPr>
              <a:t>Polybutylen-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succinate </a:t>
            </a:r>
            <a:br>
              <a:rPr lang="en-US" altLang="ja-JP" sz="1400">
                <a:solidFill>
                  <a:srgbClr val="000000"/>
                </a:solidFill>
              </a:rPr>
            </a:br>
            <a:r>
              <a:rPr lang="en-US" altLang="ja-JP" sz="1400">
                <a:solidFill>
                  <a:srgbClr val="000000"/>
                </a:solidFill>
              </a:rPr>
              <a:t>(PBS)</a:t>
            </a:r>
            <a:endParaRPr lang="en-US" altLang="en-US" sz="1400" i="1" baseline="3000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70" name="Rectangle 16"/>
          <p:cNvSpPr>
            <a:spLocks noChangeArrowheads="1"/>
          </p:cNvSpPr>
          <p:nvPr/>
        </p:nvSpPr>
        <p:spPr bwMode="auto">
          <a:xfrm>
            <a:off x="2049376" y="5397782"/>
            <a:ext cx="2522469" cy="324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b="0" dirty="0">
                <a:solidFill>
                  <a:srgbClr val="000000"/>
                </a:solidFill>
              </a:rPr>
              <a:t>Elongation @ break (%)</a:t>
            </a:r>
          </a:p>
        </p:txBody>
      </p:sp>
      <p:sp>
        <p:nvSpPr>
          <p:cNvPr id="70671" name="Rectangle 18"/>
          <p:cNvSpPr>
            <a:spLocks noChangeArrowheads="1"/>
          </p:cNvSpPr>
          <p:nvPr/>
        </p:nvSpPr>
        <p:spPr bwMode="auto">
          <a:xfrm>
            <a:off x="212033" y="1940390"/>
            <a:ext cx="1496618" cy="273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/>
            <a:r>
              <a:rPr lang="en-US" altLang="ja-JP" sz="1600" b="0">
                <a:solidFill>
                  <a:srgbClr val="000000"/>
                </a:solidFill>
              </a:rPr>
              <a:t>E-Modulus （MPa）</a:t>
            </a:r>
            <a:endParaRPr lang="en-GB" altLang="en-US" sz="1600" b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72" name="Rectangle 19"/>
          <p:cNvSpPr>
            <a:spLocks noChangeArrowheads="1"/>
          </p:cNvSpPr>
          <p:nvPr/>
        </p:nvSpPr>
        <p:spPr bwMode="auto">
          <a:xfrm>
            <a:off x="1313925" y="3356005"/>
            <a:ext cx="320152" cy="20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>
                <a:solidFill>
                  <a:srgbClr val="000000"/>
                </a:solidFill>
              </a:rPr>
              <a:t>PBT</a:t>
            </a:r>
            <a:endParaRPr lang="en-US" altLang="en-US" sz="1400" dirty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0673" name="Textfeld 4"/>
          <p:cNvSpPr txBox="1">
            <a:spLocks noChangeArrowheads="1"/>
          </p:cNvSpPr>
          <p:nvPr/>
        </p:nvSpPr>
        <p:spPr bwMode="auto">
          <a:xfrm>
            <a:off x="4952610" y="4330606"/>
            <a:ext cx="33010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 dirty="0">
                <a:solidFill>
                  <a:srgbClr val="000000"/>
                </a:solidFill>
                <a:cs typeface="Calibri" pitchFamily="34" charset="0"/>
              </a:rPr>
              <a:t>Accessible property region for</a:t>
            </a:r>
          </a:p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  <a:cs typeface="Calibri" pitchFamily="34" charset="0"/>
              </a:rPr>
              <a:t>biodegradable</a:t>
            </a:r>
            <a:r>
              <a:rPr lang="en-US" altLang="en-US" sz="1600" dirty="0">
                <a:solidFill>
                  <a:srgbClr val="000000"/>
                </a:solidFill>
                <a:cs typeface="Calibri" pitchFamily="34" charset="0"/>
              </a:rPr>
              <a:t> polyesters made</a:t>
            </a:r>
            <a:br>
              <a:rPr lang="en-US" altLang="en-US" sz="1600" dirty="0">
                <a:solidFill>
                  <a:srgbClr val="000000"/>
                </a:solidFill>
                <a:cs typeface="Calibri" pitchFamily="34" charset="0"/>
              </a:rPr>
            </a:br>
            <a:r>
              <a:rPr lang="en-US" altLang="en-US" sz="1600" dirty="0">
                <a:solidFill>
                  <a:srgbClr val="000000"/>
                </a:solidFill>
                <a:cs typeface="Calibri" pitchFamily="34" charset="0"/>
              </a:rPr>
              <a:t>by classical melt </a:t>
            </a:r>
            <a:r>
              <a:rPr lang="en-US" altLang="en-US" sz="1600" dirty="0" err="1">
                <a:solidFill>
                  <a:srgbClr val="000000"/>
                </a:solidFill>
                <a:cs typeface="Calibri" pitchFamily="34" charset="0"/>
              </a:rPr>
              <a:t>polycondensation</a:t>
            </a:r>
            <a:endParaRPr lang="en-US" altLang="en-US" sz="16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70674" name="Rectangle 10"/>
          <p:cNvSpPr>
            <a:spLocks noChangeArrowheads="1"/>
          </p:cNvSpPr>
          <p:nvPr/>
        </p:nvSpPr>
        <p:spPr bwMode="auto">
          <a:xfrm>
            <a:off x="1349926" y="2697699"/>
            <a:ext cx="2098351" cy="27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>
                <a:solidFill>
                  <a:srgbClr val="000000"/>
                </a:solidFill>
              </a:rPr>
              <a:t>Polyhydroxybutyrate</a:t>
            </a:r>
            <a:r>
              <a:rPr lang="en-US" altLang="ja-JP" sz="1600">
                <a:solidFill>
                  <a:srgbClr val="000000"/>
                </a:solidFill>
              </a:rPr>
              <a:t> (PHB)</a:t>
            </a:r>
            <a:endParaRPr lang="en-US" altLang="en-US" sz="160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5005324" y="2446977"/>
            <a:ext cx="135005" cy="135004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en-US" sz="1800" b="0">
              <a:solidFill>
                <a:srgbClr val="FFFFFF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005324" y="2700270"/>
            <a:ext cx="135005" cy="1144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en-US" sz="1800" b="0">
              <a:solidFill>
                <a:srgbClr val="FFFFFF"/>
              </a:solidFill>
            </a:endParaRPr>
          </a:p>
        </p:txBody>
      </p:sp>
      <p:sp>
        <p:nvSpPr>
          <p:cNvPr id="70677" name="Textfeld 6"/>
          <p:cNvSpPr txBox="1">
            <a:spLocks noChangeArrowheads="1"/>
          </p:cNvSpPr>
          <p:nvPr/>
        </p:nvSpPr>
        <p:spPr bwMode="auto">
          <a:xfrm>
            <a:off x="5154472" y="2624411"/>
            <a:ext cx="2001920" cy="24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cs typeface="Arial" charset="0"/>
              </a:rPr>
              <a:t>non-biodegradable Polymers</a:t>
            </a:r>
          </a:p>
        </p:txBody>
      </p:sp>
      <p:sp>
        <p:nvSpPr>
          <p:cNvPr id="70678" name="Textfeld 21"/>
          <p:cNvSpPr txBox="1">
            <a:spLocks noChangeArrowheads="1"/>
          </p:cNvSpPr>
          <p:nvPr/>
        </p:nvSpPr>
        <p:spPr bwMode="auto">
          <a:xfrm>
            <a:off x="5157043" y="2380118"/>
            <a:ext cx="1712624" cy="24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cs typeface="Arial" charset="0"/>
              </a:rPr>
              <a:t>biodegradable Polyester</a:t>
            </a:r>
          </a:p>
        </p:txBody>
      </p:sp>
      <p:sp>
        <p:nvSpPr>
          <p:cNvPr id="70681" name="Textfeld 7"/>
          <p:cNvSpPr txBox="1">
            <a:spLocks noChangeArrowheads="1"/>
          </p:cNvSpPr>
          <p:nvPr/>
        </p:nvSpPr>
        <p:spPr bwMode="auto">
          <a:xfrm>
            <a:off x="2923689" y="3164428"/>
            <a:ext cx="12266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2400" dirty="0" err="1" smtClean="0">
                <a:solidFill>
                  <a:srgbClr val="00B050"/>
                </a:solidFill>
                <a:cs typeface="Arial" charset="0"/>
              </a:rPr>
              <a:t>ecovio</a:t>
            </a:r>
            <a:r>
              <a:rPr lang="en-US" altLang="en-US" sz="2400" baseline="30000" dirty="0">
                <a:solidFill>
                  <a:srgbClr val="00B050"/>
                </a:solidFill>
                <a:cs typeface="Arial" charset="0"/>
              </a:rPr>
              <a:t>®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chemeClr val="bg1"/>
                </a:solidFill>
                <a:cs typeface="Arial" charset="0"/>
              </a:rPr>
              <a:t>Limits of classical melt </a:t>
            </a:r>
            <a:r>
              <a:rPr lang="en-US" altLang="en-US" dirty="0" err="1">
                <a:solidFill>
                  <a:schemeClr val="bg1"/>
                </a:solidFill>
                <a:cs typeface="Arial" charset="0"/>
              </a:rPr>
              <a:t>polycondensation</a:t>
            </a:r>
            <a:r>
              <a:rPr lang="en-US" altLang="en-US" dirty="0">
                <a:solidFill>
                  <a:schemeClr val="bg1"/>
                </a:solidFill>
                <a:cs typeface="Arial" charset="0"/>
              </a:rPr>
              <a:t> for biodegradable </a:t>
            </a:r>
            <a:r>
              <a:rPr lang="en-US" altLang="en-US" dirty="0" smtClean="0">
                <a:solidFill>
                  <a:schemeClr val="bg1"/>
                </a:solidFill>
                <a:cs typeface="Arial" charset="0"/>
              </a:rPr>
              <a:t>polyesters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048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itel 1"/>
          <p:cNvSpPr>
            <a:spLocks noGrp="1"/>
          </p:cNvSpPr>
          <p:nvPr>
            <p:ph type="title"/>
          </p:nvPr>
        </p:nvSpPr>
        <p:spPr>
          <a:xfrm>
            <a:off x="215900" y="333375"/>
            <a:ext cx="7127875" cy="852488"/>
          </a:xfrm>
        </p:spPr>
        <p:txBody>
          <a:bodyPr>
            <a:normAutofit fontScale="90000"/>
          </a:bodyPr>
          <a:lstStyle/>
          <a:p>
            <a:r>
              <a:rPr lang="en-US" altLang="de-DE" smtClean="0"/>
              <a:t>BASF as solution provider for biodegradable packaging</a:t>
            </a:r>
          </a:p>
        </p:txBody>
      </p:sp>
      <p:sp>
        <p:nvSpPr>
          <p:cNvPr id="77828" name="Line 3"/>
          <p:cNvSpPr>
            <a:spLocks noChangeShapeType="1"/>
          </p:cNvSpPr>
          <p:nvPr/>
        </p:nvSpPr>
        <p:spPr bwMode="auto">
          <a:xfrm flipV="1">
            <a:off x="381000" y="4267200"/>
            <a:ext cx="8458200" cy="1905000"/>
          </a:xfrm>
          <a:prstGeom prst="line">
            <a:avLst/>
          </a:prstGeom>
          <a:noFill/>
          <a:ln w="38100">
            <a:solidFill>
              <a:srgbClr val="65AC1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77829" name="Oval 4"/>
          <p:cNvSpPr>
            <a:spLocks noChangeArrowheads="1"/>
          </p:cNvSpPr>
          <p:nvPr/>
        </p:nvSpPr>
        <p:spPr bwMode="auto">
          <a:xfrm>
            <a:off x="1403350" y="3232150"/>
            <a:ext cx="0" cy="38893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800">
              <a:cs typeface="Arial" charset="0"/>
            </a:endParaRPr>
          </a:p>
        </p:txBody>
      </p:sp>
      <p:pic>
        <p:nvPicPr>
          <p:cNvPr id="77830" name="Picture 7" descr="Mulchfilm 1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2895600"/>
            <a:ext cx="1593850" cy="1200150"/>
          </a:xfrm>
          <a:prstGeom prst="rect">
            <a:avLst/>
          </a:prstGeom>
          <a:solidFill>
            <a:srgbClr val="FFFFFF"/>
          </a:solidFill>
          <a:ln w="28575">
            <a:solidFill>
              <a:srgbClr val="65AC1E"/>
            </a:solidFill>
            <a:miter lim="800000"/>
            <a:headEnd/>
            <a:tailEnd/>
          </a:ln>
        </p:spPr>
      </p:pic>
      <p:sp>
        <p:nvSpPr>
          <p:cNvPr id="77831" name="Line 8"/>
          <p:cNvSpPr>
            <a:spLocks noChangeShapeType="1"/>
          </p:cNvSpPr>
          <p:nvPr/>
        </p:nvSpPr>
        <p:spPr bwMode="auto">
          <a:xfrm>
            <a:off x="762000" y="4038600"/>
            <a:ext cx="838200" cy="1779588"/>
          </a:xfrm>
          <a:prstGeom prst="line">
            <a:avLst/>
          </a:prstGeom>
          <a:noFill/>
          <a:ln w="38100" cap="rnd">
            <a:solidFill>
              <a:srgbClr val="65AC1E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pic>
        <p:nvPicPr>
          <p:cNvPr id="77832" name="Picture 9" descr="detail_2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535238"/>
            <a:ext cx="1795463" cy="1198562"/>
          </a:xfrm>
          <a:prstGeom prst="rect">
            <a:avLst/>
          </a:prstGeom>
          <a:solidFill>
            <a:srgbClr val="FFFFFF"/>
          </a:solidFill>
          <a:ln w="28575">
            <a:solidFill>
              <a:srgbClr val="65AC1E"/>
            </a:solidFill>
            <a:miter lim="800000"/>
            <a:headEnd/>
            <a:tailEnd/>
          </a:ln>
        </p:spPr>
      </p:pic>
      <p:pic>
        <p:nvPicPr>
          <p:cNvPr id="77833" name="Picture 11" descr="Ecovio_FS_Paper_Becher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30438"/>
            <a:ext cx="1130300" cy="1198562"/>
          </a:xfrm>
          <a:prstGeom prst="rect">
            <a:avLst/>
          </a:prstGeom>
          <a:solidFill>
            <a:srgbClr val="FFFFFF"/>
          </a:solidFill>
          <a:ln w="28575">
            <a:solidFill>
              <a:srgbClr val="65AC1E"/>
            </a:solidFill>
            <a:miter lim="800000"/>
            <a:headEnd/>
            <a:tailEnd/>
          </a:ln>
        </p:spPr>
      </p:pic>
      <p:sp>
        <p:nvSpPr>
          <p:cNvPr id="77835" name="Line 13"/>
          <p:cNvSpPr>
            <a:spLocks noChangeShapeType="1"/>
          </p:cNvSpPr>
          <p:nvPr/>
        </p:nvSpPr>
        <p:spPr bwMode="auto">
          <a:xfrm flipH="1">
            <a:off x="1676400" y="3581400"/>
            <a:ext cx="685800" cy="2236788"/>
          </a:xfrm>
          <a:prstGeom prst="line">
            <a:avLst/>
          </a:prstGeom>
          <a:noFill/>
          <a:ln w="38100" cap="rnd">
            <a:solidFill>
              <a:srgbClr val="65AC1E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77836" name="Line 14"/>
          <p:cNvSpPr>
            <a:spLocks noChangeShapeType="1"/>
          </p:cNvSpPr>
          <p:nvPr/>
        </p:nvSpPr>
        <p:spPr bwMode="auto">
          <a:xfrm flipH="1">
            <a:off x="1676400" y="4343400"/>
            <a:ext cx="1447800" cy="1524000"/>
          </a:xfrm>
          <a:prstGeom prst="line">
            <a:avLst/>
          </a:prstGeom>
          <a:noFill/>
          <a:ln w="38100" cap="rnd">
            <a:solidFill>
              <a:srgbClr val="65AC1E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77837" name="Line 15"/>
          <p:cNvSpPr>
            <a:spLocks noChangeShapeType="1"/>
          </p:cNvSpPr>
          <p:nvPr/>
        </p:nvSpPr>
        <p:spPr bwMode="auto">
          <a:xfrm>
            <a:off x="5029200" y="3810000"/>
            <a:ext cx="1371600" cy="914400"/>
          </a:xfrm>
          <a:prstGeom prst="line">
            <a:avLst/>
          </a:prstGeom>
          <a:noFill/>
          <a:ln w="38100" cap="rnd">
            <a:solidFill>
              <a:srgbClr val="65AC1E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77838" name="Line 16"/>
          <p:cNvSpPr>
            <a:spLocks noChangeShapeType="1"/>
          </p:cNvSpPr>
          <p:nvPr/>
        </p:nvSpPr>
        <p:spPr bwMode="auto">
          <a:xfrm flipH="1">
            <a:off x="6477000" y="3429000"/>
            <a:ext cx="381000" cy="1295400"/>
          </a:xfrm>
          <a:prstGeom prst="line">
            <a:avLst/>
          </a:prstGeom>
          <a:noFill/>
          <a:ln w="38100" cap="rnd">
            <a:solidFill>
              <a:srgbClr val="65AC1E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77839" name="Line 17"/>
          <p:cNvSpPr>
            <a:spLocks noChangeShapeType="1"/>
          </p:cNvSpPr>
          <p:nvPr/>
        </p:nvSpPr>
        <p:spPr bwMode="auto">
          <a:xfrm flipH="1">
            <a:off x="6553200" y="3810000"/>
            <a:ext cx="1143000" cy="914400"/>
          </a:xfrm>
          <a:prstGeom prst="line">
            <a:avLst/>
          </a:prstGeom>
          <a:noFill/>
          <a:ln w="38100" cap="rnd">
            <a:solidFill>
              <a:srgbClr val="65AC1E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de-DE"/>
          </a:p>
        </p:txBody>
      </p:sp>
      <p:sp>
        <p:nvSpPr>
          <p:cNvPr id="77840" name="Text Box 18"/>
          <p:cNvSpPr txBox="1">
            <a:spLocks noChangeArrowheads="1"/>
          </p:cNvSpPr>
          <p:nvPr/>
        </p:nvSpPr>
        <p:spPr bwMode="auto">
          <a:xfrm>
            <a:off x="57150" y="2628900"/>
            <a:ext cx="1447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ecovio</a:t>
            </a:r>
            <a:r>
              <a:rPr lang="de-DE" altLang="de-DE" sz="1200" baseline="30000">
                <a:solidFill>
                  <a:srgbClr val="008000"/>
                </a:solidFill>
                <a:cs typeface="Arial" charset="0"/>
              </a:rPr>
              <a:t>®</a:t>
            </a: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 F Mulch</a:t>
            </a:r>
            <a:endParaRPr lang="en-US" altLang="de-DE" sz="120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77841" name="Text Box 19"/>
          <p:cNvSpPr txBox="1">
            <a:spLocks noChangeArrowheads="1"/>
          </p:cNvSpPr>
          <p:nvPr/>
        </p:nvSpPr>
        <p:spPr bwMode="auto">
          <a:xfrm>
            <a:off x="1905000" y="1966913"/>
            <a:ext cx="1447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ecovio</a:t>
            </a:r>
            <a:r>
              <a:rPr lang="de-DE" altLang="de-DE" sz="1200" baseline="30000">
                <a:solidFill>
                  <a:srgbClr val="008000"/>
                </a:solidFill>
                <a:cs typeface="Arial" charset="0"/>
              </a:rPr>
              <a:t>®</a:t>
            </a: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 F Film</a:t>
            </a:r>
            <a:endParaRPr lang="en-US" altLang="de-DE" sz="120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77842" name="Text Box 20"/>
          <p:cNvSpPr txBox="1">
            <a:spLocks noChangeArrowheads="1"/>
          </p:cNvSpPr>
          <p:nvPr/>
        </p:nvSpPr>
        <p:spPr bwMode="auto">
          <a:xfrm>
            <a:off x="3059113" y="3573463"/>
            <a:ext cx="1447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ecovio</a:t>
            </a:r>
            <a:r>
              <a:rPr lang="de-DE" altLang="de-DE" sz="1200" baseline="30000">
                <a:solidFill>
                  <a:srgbClr val="008000"/>
                </a:solidFill>
                <a:cs typeface="Arial" charset="0"/>
              </a:rPr>
              <a:t>®</a:t>
            </a: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 F Film</a:t>
            </a:r>
            <a:endParaRPr lang="en-US" altLang="de-DE" sz="120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77843" name="Text Box 21"/>
          <p:cNvSpPr txBox="1">
            <a:spLocks noChangeArrowheads="1"/>
          </p:cNvSpPr>
          <p:nvPr/>
        </p:nvSpPr>
        <p:spPr bwMode="auto">
          <a:xfrm>
            <a:off x="4219575" y="2238375"/>
            <a:ext cx="19367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ecovio</a:t>
            </a:r>
            <a:r>
              <a:rPr lang="de-DE" altLang="de-DE" sz="1200" baseline="30000">
                <a:solidFill>
                  <a:srgbClr val="008000"/>
                </a:solidFill>
                <a:cs typeface="Arial" charset="0"/>
              </a:rPr>
              <a:t>®</a:t>
            </a: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 FS Shrink Film</a:t>
            </a:r>
            <a:endParaRPr lang="en-US" altLang="de-DE" sz="120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77844" name="Text Box 22"/>
          <p:cNvSpPr txBox="1">
            <a:spLocks noChangeArrowheads="1"/>
          </p:cNvSpPr>
          <p:nvPr/>
        </p:nvSpPr>
        <p:spPr bwMode="auto">
          <a:xfrm>
            <a:off x="6143625" y="1905000"/>
            <a:ext cx="1741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ecovio</a:t>
            </a:r>
            <a:r>
              <a:rPr lang="de-DE" altLang="de-DE" sz="1200" baseline="30000">
                <a:solidFill>
                  <a:srgbClr val="008000"/>
                </a:solidFill>
                <a:cs typeface="Arial" charset="0"/>
              </a:rPr>
              <a:t>®</a:t>
            </a:r>
            <a:r>
              <a:rPr lang="de-DE" altLang="de-DE" sz="1200">
                <a:solidFill>
                  <a:srgbClr val="008000"/>
                </a:solidFill>
                <a:cs typeface="Arial" charset="0"/>
              </a:rPr>
              <a:t> FS Paper</a:t>
            </a:r>
            <a:endParaRPr lang="en-US" altLang="de-DE" sz="120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77845" name="Text Box 23"/>
          <p:cNvSpPr txBox="1">
            <a:spLocks noChangeArrowheads="1"/>
          </p:cNvSpPr>
          <p:nvPr/>
        </p:nvSpPr>
        <p:spPr bwMode="auto">
          <a:xfrm>
            <a:off x="7732712" y="2503929"/>
            <a:ext cx="14478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200" dirty="0" err="1">
                <a:solidFill>
                  <a:srgbClr val="008000"/>
                </a:solidFill>
                <a:cs typeface="Arial" charset="0"/>
              </a:rPr>
              <a:t>ecovio</a:t>
            </a:r>
            <a:r>
              <a:rPr lang="en-US" altLang="de-DE" sz="1200" baseline="30000" dirty="0">
                <a:solidFill>
                  <a:srgbClr val="008000"/>
                </a:solidFill>
                <a:cs typeface="Arial" charset="0"/>
              </a:rPr>
              <a:t>®</a:t>
            </a:r>
            <a:r>
              <a:rPr lang="en-US" altLang="de-DE" sz="1200" dirty="0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altLang="de-DE" sz="1200" dirty="0" smtClean="0">
                <a:solidFill>
                  <a:srgbClr val="008000"/>
                </a:solidFill>
                <a:cs typeface="Arial" charset="0"/>
              </a:rPr>
              <a:t>IS</a:t>
            </a:r>
            <a:endParaRPr lang="en-US" altLang="de-DE" sz="12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77846" name="Text Box 24"/>
          <p:cNvSpPr txBox="1">
            <a:spLocks noChangeArrowheads="1"/>
          </p:cNvSpPr>
          <p:nvPr/>
        </p:nvSpPr>
        <p:spPr bwMode="auto">
          <a:xfrm>
            <a:off x="1066800" y="6172200"/>
            <a:ext cx="3124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cs typeface="Arial" charset="0"/>
              </a:rPr>
              <a:t>Film Applications</a:t>
            </a:r>
          </a:p>
        </p:txBody>
      </p:sp>
      <p:sp>
        <p:nvSpPr>
          <p:cNvPr id="77847" name="Text Box 25"/>
          <p:cNvSpPr txBox="1">
            <a:spLocks noChangeArrowheads="1"/>
          </p:cNvSpPr>
          <p:nvPr/>
        </p:nvSpPr>
        <p:spPr bwMode="auto">
          <a:xfrm>
            <a:off x="5867400" y="5105400"/>
            <a:ext cx="3124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1800">
                <a:cs typeface="Arial" charset="0"/>
              </a:rPr>
              <a:t>Packaging Solutions</a:t>
            </a:r>
            <a:endParaRPr lang="en-US" altLang="de-DE" sz="1800">
              <a:cs typeface="Arial" charset="0"/>
            </a:endParaRPr>
          </a:p>
        </p:txBody>
      </p:sp>
      <p:pic>
        <p:nvPicPr>
          <p:cNvPr id="77848" name="Picture 26" descr="Biomüllbeute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860800"/>
            <a:ext cx="835025" cy="1368425"/>
          </a:xfrm>
          <a:prstGeom prst="rect">
            <a:avLst/>
          </a:prstGeom>
          <a:solidFill>
            <a:srgbClr val="65AC1E"/>
          </a:solidFill>
          <a:ln w="28575" algn="ctr">
            <a:solidFill>
              <a:srgbClr val="65AC1E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7849" name="Text Box 28"/>
          <p:cNvSpPr txBox="1">
            <a:spLocks noChangeArrowheads="1"/>
          </p:cNvSpPr>
          <p:nvPr/>
        </p:nvSpPr>
        <p:spPr bwMode="auto">
          <a:xfrm>
            <a:off x="5581650" y="3716338"/>
            <a:ext cx="15113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de-DE" altLang="de-DE" sz="600">
                <a:cs typeface="Arial" charset="0"/>
              </a:rPr>
              <a:t>Source: B + K</a:t>
            </a:r>
            <a:endParaRPr lang="en-US" altLang="de-DE" sz="600">
              <a:cs typeface="Arial" charset="0"/>
            </a:endParaRPr>
          </a:p>
        </p:txBody>
      </p:sp>
      <p:sp>
        <p:nvSpPr>
          <p:cNvPr id="77850" name="Oval 5"/>
          <p:cNvSpPr>
            <a:spLocks noChangeArrowheads="1"/>
          </p:cNvSpPr>
          <p:nvPr/>
        </p:nvSpPr>
        <p:spPr bwMode="auto">
          <a:xfrm>
            <a:off x="1504950" y="5681663"/>
            <a:ext cx="400050" cy="390525"/>
          </a:xfrm>
          <a:prstGeom prst="ellipse">
            <a:avLst/>
          </a:prstGeom>
          <a:solidFill>
            <a:srgbClr val="005026"/>
          </a:solidFill>
          <a:ln w="25400">
            <a:solidFill>
              <a:srgbClr val="65AC1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800">
              <a:cs typeface="Arial" charset="0"/>
            </a:endParaRPr>
          </a:p>
        </p:txBody>
      </p:sp>
      <p:sp>
        <p:nvSpPr>
          <p:cNvPr id="77851" name="Oval 5"/>
          <p:cNvSpPr>
            <a:spLocks noChangeArrowheads="1"/>
          </p:cNvSpPr>
          <p:nvPr/>
        </p:nvSpPr>
        <p:spPr bwMode="auto">
          <a:xfrm>
            <a:off x="6248400" y="4591050"/>
            <a:ext cx="376238" cy="388938"/>
          </a:xfrm>
          <a:prstGeom prst="ellipse">
            <a:avLst/>
          </a:prstGeom>
          <a:solidFill>
            <a:srgbClr val="005026"/>
          </a:solidFill>
          <a:ln w="25400">
            <a:solidFill>
              <a:srgbClr val="65AC1E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800">
              <a:cs typeface="Arial" charset="0"/>
            </a:endParaRPr>
          </a:p>
        </p:txBody>
      </p:sp>
      <p:pic>
        <p:nvPicPr>
          <p:cNvPr id="77852" name="Picture 29" descr="C:\Users\SinkelC\AppData\Local\Temp\Rar$DI51.600\ecovio_4960_retusche.t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8" t="3670" r="13747" b="6108"/>
          <a:stretch>
            <a:fillRect/>
          </a:stretch>
        </p:blipFill>
        <p:spPr bwMode="auto">
          <a:xfrm>
            <a:off x="2027238" y="2320925"/>
            <a:ext cx="1238250" cy="1260475"/>
          </a:xfrm>
          <a:prstGeom prst="rect">
            <a:avLst/>
          </a:prstGeom>
          <a:noFill/>
          <a:ln w="28575">
            <a:solidFill>
              <a:srgbClr val="65AC1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5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5753100"/>
            <a:ext cx="4267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 descr="http://bilddb.basf-ag.de/webreader/main/get_content.jsp?obj_id=090080e8815ef496&amp;format=jpeg_lr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5" t="56349" r="22134"/>
          <a:stretch>
            <a:fillRect/>
          </a:stretch>
        </p:blipFill>
        <p:spPr bwMode="auto">
          <a:xfrm>
            <a:off x="7696200" y="2895600"/>
            <a:ext cx="986507" cy="1017506"/>
          </a:xfrm>
          <a:prstGeom prst="rect">
            <a:avLst/>
          </a:prstGeom>
          <a:solidFill>
            <a:srgbClr val="FFFFFF"/>
          </a:solidFill>
          <a:ln w="28575">
            <a:solidFill>
              <a:srgbClr val="65AC1E"/>
            </a:solidFill>
            <a:miter lim="800000"/>
            <a:headEnd/>
            <a:tailEnd/>
          </a:ln>
          <a:extLst/>
        </p:spPr>
      </p:pic>
    </p:spTree>
    <p:extLst>
      <p:ext uri="{BB962C8B-B14F-4D97-AF65-F5344CB8AC3E}">
        <p14:creationId xmlns:p14="http://schemas.microsoft.com/office/powerpoint/2010/main" val="99848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 smtClean="0"/>
              <a:t>Coffee: past and present</a:t>
            </a:r>
          </a:p>
        </p:txBody>
      </p:sp>
      <p:pic>
        <p:nvPicPr>
          <p:cNvPr id="92163" name="Picture 4" descr="http://upload.wikimedia.org/wikipedia/commons/thumb/a/ae/Kaffeefilter.jpg/170px-Kaffeefilter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781300"/>
            <a:ext cx="2633662" cy="244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Textfeld 9"/>
          <p:cNvSpPr txBox="1">
            <a:spLocks noChangeArrowheads="1"/>
          </p:cNvSpPr>
          <p:nvPr/>
        </p:nvSpPr>
        <p:spPr bwMode="auto">
          <a:xfrm>
            <a:off x="1116013" y="2060575"/>
            <a:ext cx="20272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3200">
                <a:solidFill>
                  <a:srgbClr val="000000"/>
                </a:solidFill>
              </a:rPr>
              <a:t>1908</a:t>
            </a:r>
          </a:p>
        </p:txBody>
      </p:sp>
      <p:grpSp>
        <p:nvGrpSpPr>
          <p:cNvPr id="2" name="Gruppieren 1"/>
          <p:cNvGrpSpPr>
            <a:grpSpLocks/>
          </p:cNvGrpSpPr>
          <p:nvPr/>
        </p:nvGrpSpPr>
        <p:grpSpPr bwMode="auto">
          <a:xfrm>
            <a:off x="4356100" y="2060575"/>
            <a:ext cx="4460875" cy="2736850"/>
            <a:chOff x="4355976" y="2060848"/>
            <a:chExt cx="4461376" cy="2736304"/>
          </a:xfrm>
        </p:grpSpPr>
        <p:pic>
          <p:nvPicPr>
            <p:cNvPr id="92166" name="Picture 6" descr="http://upload.wikimedia.org/wikipedia/commons/thumb/f/f8/Nespresso-Kapseln.jpg/220px-Nespresso-Kapseln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2809812"/>
              <a:ext cx="4461376" cy="1987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67" name="Textfeld 10"/>
            <p:cNvSpPr txBox="1">
              <a:spLocks noChangeArrowheads="1"/>
            </p:cNvSpPr>
            <p:nvPr/>
          </p:nvSpPr>
          <p:spPr bwMode="auto">
            <a:xfrm>
              <a:off x="5580112" y="2060848"/>
              <a:ext cx="20272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Times New Roman" pitchFamily="18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3200">
                  <a:solidFill>
                    <a:srgbClr val="000000"/>
                  </a:solidFill>
                </a:rPr>
                <a:t>2006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669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ecovio</a:t>
            </a:r>
            <a:r>
              <a:rPr lang="de-DE" altLang="de-DE" baseline="30000" smtClean="0"/>
              <a:t>®</a:t>
            </a:r>
            <a:r>
              <a:rPr lang="de-DE" altLang="de-DE" smtClean="0"/>
              <a:t>, biodegradable coffee capsules</a:t>
            </a:r>
            <a:endParaRPr lang="en-US" altLang="de-DE" smtClean="0"/>
          </a:p>
        </p:txBody>
      </p:sp>
      <p:pic>
        <p:nvPicPr>
          <p:cNvPr id="9228" name="Picture 12" descr="https://encrypted-tbn2.gstatic.com/images?q=tbn:ANd9GcTJNttf2BRfnXy_hill6QXa0BawSKZR8uruh9JSJWE1DGwnVHeE4Q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3613150"/>
            <a:ext cx="1570038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 descr="http://53687626.swh.strato-hosting.eu/wp/wp-content/uploads/blogger/-3fEA1fOA1kI/UYqv8lz7NfI/AAAAAAAAAwY/ib374ioSH-Q/s1600/P101066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238" y="3573463"/>
            <a:ext cx="1797050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9" name="Textfeld 39"/>
          <p:cNvSpPr txBox="1">
            <a:spLocks noChangeArrowheads="1"/>
          </p:cNvSpPr>
          <p:nvPr/>
        </p:nvSpPr>
        <p:spPr bwMode="auto">
          <a:xfrm>
            <a:off x="250825" y="1700213"/>
            <a:ext cx="8424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solidFill>
                  <a:srgbClr val="000000"/>
                </a:solidFill>
              </a:rPr>
              <a:t>Coffee consumption in Germany: citizen/day</a:t>
            </a:r>
          </a:p>
        </p:txBody>
      </p:sp>
      <p:sp>
        <p:nvSpPr>
          <p:cNvPr id="41" name="Textfeld 40"/>
          <p:cNvSpPr txBox="1">
            <a:spLocks noChangeArrowheads="1"/>
          </p:cNvSpPr>
          <p:nvPr/>
        </p:nvSpPr>
        <p:spPr bwMode="auto">
          <a:xfrm>
            <a:off x="395288" y="5003800"/>
            <a:ext cx="2028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solidFill>
                  <a:srgbClr val="004A96"/>
                </a:solidFill>
              </a:rPr>
              <a:t>Compostable</a:t>
            </a:r>
          </a:p>
        </p:txBody>
      </p:sp>
      <p:sp>
        <p:nvSpPr>
          <p:cNvPr id="43" name="Textfeld 42"/>
          <p:cNvSpPr txBox="1">
            <a:spLocks noChangeArrowheads="1"/>
          </p:cNvSpPr>
          <p:nvPr/>
        </p:nvSpPr>
        <p:spPr bwMode="auto">
          <a:xfrm>
            <a:off x="6864350" y="4997450"/>
            <a:ext cx="2028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solidFill>
                  <a:srgbClr val="004A96"/>
                </a:solidFill>
              </a:rPr>
              <a:t>Plastic waste</a:t>
            </a:r>
          </a:p>
        </p:txBody>
      </p:sp>
      <p:cxnSp>
        <p:nvCxnSpPr>
          <p:cNvPr id="9" name="Gewinkelte Verbindung 8"/>
          <p:cNvCxnSpPr/>
          <p:nvPr/>
        </p:nvCxnSpPr>
        <p:spPr>
          <a:xfrm rot="16200000" flipH="1">
            <a:off x="7285038" y="2760662"/>
            <a:ext cx="820738" cy="360363"/>
          </a:xfrm>
          <a:prstGeom prst="bentConnector3">
            <a:avLst>
              <a:gd name="adj1" fmla="val -1077"/>
            </a:avLst>
          </a:prstGeom>
          <a:ln w="25400">
            <a:solidFill>
              <a:srgbClr val="004A9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winkelte Verbindung 29"/>
          <p:cNvCxnSpPr/>
          <p:nvPr/>
        </p:nvCxnSpPr>
        <p:spPr>
          <a:xfrm rot="5400000">
            <a:off x="1160463" y="2765425"/>
            <a:ext cx="820737" cy="360363"/>
          </a:xfrm>
          <a:prstGeom prst="bentConnector3">
            <a:avLst>
              <a:gd name="adj1" fmla="val -1077"/>
            </a:avLst>
          </a:prstGeom>
          <a:ln w="25400">
            <a:solidFill>
              <a:srgbClr val="004A9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10" descr="https://encrypted-tbn0.gstatic.com/images?q=tbn:ANd9GcTfEoLRBIQQvdcLiwCmcHbxl32K0-NZueFriud4uIMYx2j5m9ULX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032000"/>
            <a:ext cx="102393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0" descr="https://encrypted-tbn0.gstatic.com/images?q=tbn:ANd9GcTfEoLRBIQQvdcLiwCmcHbxl32K0-NZueFriud4uIMYx2j5m9ULX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2032000"/>
            <a:ext cx="1023937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0" descr="https://encrypted-tbn0.gstatic.com/images?q=tbn:ANd9GcTfEoLRBIQQvdcLiwCmcHbxl32K0-NZueFriud4uIMYx2j5m9ULXA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38" y="2032000"/>
            <a:ext cx="102552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Gewinkelte Verbindung 31"/>
          <p:cNvCxnSpPr/>
          <p:nvPr/>
        </p:nvCxnSpPr>
        <p:spPr>
          <a:xfrm rot="10800000" flipV="1">
            <a:off x="5872163" y="5183188"/>
            <a:ext cx="930275" cy="0"/>
          </a:xfrm>
          <a:prstGeom prst="bentConnector3">
            <a:avLst>
              <a:gd name="adj1" fmla="val 50000"/>
            </a:avLst>
          </a:prstGeom>
          <a:ln w="25400">
            <a:solidFill>
              <a:srgbClr val="004A9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/>
          <p:cNvSpPr txBox="1">
            <a:spLocks noChangeArrowheads="1"/>
          </p:cNvSpPr>
          <p:nvPr/>
        </p:nvSpPr>
        <p:spPr bwMode="auto">
          <a:xfrm>
            <a:off x="3708400" y="4727575"/>
            <a:ext cx="2027238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solidFill>
                  <a:srgbClr val="004A96"/>
                </a:solidFill>
              </a:rPr>
              <a:t>Used coffee capsule contain 70 wt-% of water</a:t>
            </a:r>
          </a:p>
        </p:txBody>
      </p:sp>
      <p:cxnSp>
        <p:nvCxnSpPr>
          <p:cNvPr id="46" name="Gewinkelte Verbindung 45"/>
          <p:cNvCxnSpPr/>
          <p:nvPr/>
        </p:nvCxnSpPr>
        <p:spPr>
          <a:xfrm rot="10800000" flipV="1">
            <a:off x="2305050" y="5186363"/>
            <a:ext cx="1233488" cy="0"/>
          </a:xfrm>
          <a:prstGeom prst="bent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>
            <a:spLocks noChangeArrowheads="1"/>
          </p:cNvSpPr>
          <p:nvPr/>
        </p:nvSpPr>
        <p:spPr bwMode="auto">
          <a:xfrm>
            <a:off x="1993900" y="4508500"/>
            <a:ext cx="20272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solidFill>
                  <a:srgbClr val="FF0000"/>
                </a:solidFill>
              </a:rPr>
              <a:t>Missing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solidFill>
                  <a:srgbClr val="FF0000"/>
                </a:solidFill>
              </a:rPr>
              <a:t>property</a:t>
            </a:r>
          </a:p>
        </p:txBody>
      </p:sp>
      <p:pic>
        <p:nvPicPr>
          <p:cNvPr id="2050" name="Picture 2" descr="http://www.juraworld.com/jura_latte-macchiato-glass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070100"/>
            <a:ext cx="9271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http://anh.eva.vn/upload/news/2009-08-02/capuchino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336800"/>
            <a:ext cx="7413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6" t="9682" r="19167" b="13133"/>
          <a:stretch>
            <a:fillRect/>
          </a:stretch>
        </p:blipFill>
        <p:spPr bwMode="auto">
          <a:xfrm>
            <a:off x="5070475" y="2181225"/>
            <a:ext cx="126682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feld 27"/>
          <p:cNvSpPr txBox="1">
            <a:spLocks noChangeArrowheads="1"/>
          </p:cNvSpPr>
          <p:nvPr/>
        </p:nvSpPr>
        <p:spPr bwMode="auto">
          <a:xfrm>
            <a:off x="3059113" y="3370263"/>
            <a:ext cx="3384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>
                <a:solidFill>
                  <a:srgbClr val="000000"/>
                </a:solidFill>
              </a:rPr>
              <a:t>High variety of hot drinks easily prepareable via capsules</a:t>
            </a: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0" y="6172200"/>
            <a:ext cx="9144000" cy="587375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2857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tabLst>
                <a:tab pos="357188" algn="l"/>
              </a:tabLst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ct val="0"/>
              </a:spcAft>
              <a:buClrTx/>
              <a:buFont typeface="Wingdings" pitchFamily="2" charset="2"/>
              <a:buChar char="è"/>
            </a:pPr>
            <a:endParaRPr lang="en-US" altLang="de-DE" sz="2300">
              <a:solidFill>
                <a:srgbClr val="000000"/>
              </a:solidFill>
              <a:cs typeface="Arial" charset="0"/>
              <a:sym typeface="Wingdings" pitchFamily="2" charset="2"/>
            </a:endParaRPr>
          </a:p>
          <a:p>
            <a:pPr>
              <a:lnSpc>
                <a:spcPct val="90000"/>
              </a:lnSpc>
              <a:spcAft>
                <a:spcPct val="0"/>
              </a:spcAft>
              <a:buClrTx/>
              <a:buFont typeface="Wingdings" pitchFamily="2" charset="2"/>
              <a:buChar char="è"/>
            </a:pPr>
            <a:r>
              <a:rPr lang="en-US" altLang="de-DE" sz="1800">
                <a:solidFill>
                  <a:srgbClr val="FFFFFF"/>
                </a:solidFill>
                <a:cs typeface="Arial" charset="0"/>
                <a:sym typeface="Wingdings" pitchFamily="2" charset="2"/>
              </a:rPr>
              <a:t>To use coffee grounds as composting material, degradable capsules </a:t>
            </a:r>
          </a:p>
          <a:p>
            <a:pPr>
              <a:lnSpc>
                <a:spcPct val="9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>
                <a:solidFill>
                  <a:srgbClr val="FFFFFF"/>
                </a:solidFill>
                <a:cs typeface="Arial" charset="0"/>
                <a:sym typeface="Wingdings" pitchFamily="2" charset="2"/>
              </a:rPr>
              <a:t>     are required</a:t>
            </a:r>
            <a:endParaRPr lang="en-US" altLang="de-DE" sz="1800">
              <a:solidFill>
                <a:srgbClr val="FFFFFF"/>
              </a:solidFill>
              <a:cs typeface="Arial" charset="0"/>
            </a:endParaRPr>
          </a:p>
          <a:p>
            <a:pPr>
              <a:lnSpc>
                <a:spcPct val="90000"/>
              </a:lnSpc>
              <a:spcAft>
                <a:spcPct val="0"/>
              </a:spcAft>
              <a:buClrTx/>
              <a:buFont typeface="Wingdings" pitchFamily="2" charset="2"/>
              <a:buChar char="è"/>
            </a:pPr>
            <a:endParaRPr lang="en-US" altLang="de-DE" sz="2300">
              <a:solidFill>
                <a:srgbClr val="000000"/>
              </a:solidFill>
              <a:cs typeface="Arial" charset="0"/>
              <a:sym typeface="Monotype Sort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2489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45" grpId="0"/>
      <p:bldP spid="4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ecovio</a:t>
            </a:r>
            <a:r>
              <a:rPr lang="de-DE" altLang="de-DE" baseline="30000" smtClean="0"/>
              <a:t>®</a:t>
            </a:r>
            <a:r>
              <a:rPr lang="en-US" altLang="de-DE" smtClean="0"/>
              <a:t> as complete packaging solution</a:t>
            </a:r>
          </a:p>
        </p:txBody>
      </p:sp>
      <p:pic>
        <p:nvPicPr>
          <p:cNvPr id="94211" name="Picture 2" descr="http://bilddb.basf-ag.de/webreader/main/get_content.jsp?obj_id=090080e8815ef495&amp;format=jpeg_l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163763"/>
            <a:ext cx="4491038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2" descr="http://bilddb.basf-ag.de/webreader/main/get_content.jsp?obj_id=090080e8815ef496&amp;format=jpeg_l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5" t="56349" r="22134"/>
          <a:stretch>
            <a:fillRect/>
          </a:stretch>
        </p:blipFill>
        <p:spPr bwMode="auto">
          <a:xfrm>
            <a:off x="5724525" y="2163763"/>
            <a:ext cx="2879725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82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47700" y="3789040"/>
            <a:ext cx="6300788" cy="396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rgbClr val="4CB7E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20835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7238" y="2349500"/>
            <a:ext cx="6407150" cy="321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857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Introduction 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Biobased monomers and polymers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BASF biodegradable and </a:t>
            </a:r>
            <a:r>
              <a:rPr lang="en-US" altLang="ko-KR" sz="1800" dirty="0" err="1">
                <a:solidFill>
                  <a:srgbClr val="000000"/>
                </a:solidFill>
                <a:ea typeface="Gulim" pitchFamily="34" charset="-127"/>
              </a:rPr>
              <a:t>biobased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polymers &amp; applications</a:t>
            </a: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Biodegradability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: value and developments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Sustainability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Conclusion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"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</p:txBody>
      </p:sp>
      <p:sp>
        <p:nvSpPr>
          <p:cNvPr id="33796" name="Line 5"/>
          <p:cNvSpPr>
            <a:spLocks noChangeShapeType="1"/>
          </p:cNvSpPr>
          <p:nvPr>
            <p:custDataLst>
              <p:tags r:id="rId2"/>
            </p:custDataLst>
          </p:nvPr>
        </p:nvSpPr>
        <p:spPr bwMode="gray">
          <a:xfrm flipV="1">
            <a:off x="684213" y="2349500"/>
            <a:ext cx="626427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7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gray">
          <a:xfrm flipV="1">
            <a:off x="684213" y="5678488"/>
            <a:ext cx="630078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8" name="Rectangle 7"/>
          <p:cNvSpPr>
            <a:spLocks noGrp="1" noChangeArrowheads="1"/>
          </p:cNvSpPr>
          <p:nvPr>
            <p:ph type="title"/>
          </p:nvPr>
        </p:nvSpPr>
        <p:spPr>
          <a:xfrm>
            <a:off x="180975" y="333375"/>
            <a:ext cx="7127875" cy="852488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ea"/>
                <a:ea typeface="+mn-ea"/>
                <a:cs typeface="Calibri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387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de-DE" dirty="0" smtClean="0">
                <a:solidFill>
                  <a:schemeClr val="bg1"/>
                </a:solidFill>
              </a:rPr>
              <a:t>General mechanism of polymer biodegradation</a:t>
            </a:r>
          </a:p>
        </p:txBody>
      </p:sp>
      <p:pic>
        <p:nvPicPr>
          <p:cNvPr id="6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054">
            <a:off x="3313113" y="2818944"/>
            <a:ext cx="2084387" cy="61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" b="6300"/>
          <a:stretch>
            <a:fillRect/>
          </a:stretch>
        </p:blipFill>
        <p:spPr bwMode="auto">
          <a:xfrm rot="1984435">
            <a:off x="2803525" y="3909700"/>
            <a:ext cx="6826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5"/>
          <p:cNvSpPr txBox="1">
            <a:spLocks noChangeArrowheads="1"/>
          </p:cNvSpPr>
          <p:nvPr/>
        </p:nvSpPr>
        <p:spPr bwMode="auto">
          <a:xfrm>
            <a:off x="6542592" y="4097774"/>
            <a:ext cx="1568058" cy="43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b="1" dirty="0">
                <a:solidFill>
                  <a:srgbClr val="000000"/>
                </a:solidFill>
              </a:rPr>
              <a:t>water soluble </a:t>
            </a:r>
          </a:p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b="1" dirty="0">
                <a:solidFill>
                  <a:srgbClr val="000000"/>
                </a:solidFill>
              </a:rPr>
              <a:t>polymer fragments</a:t>
            </a: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 rot="645093">
            <a:off x="3249779" y="2917932"/>
            <a:ext cx="2164374" cy="37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000" b="1" dirty="0">
                <a:solidFill>
                  <a:srgbClr val="FFFFFF"/>
                </a:solidFill>
              </a:rPr>
              <a:t>Microorganisms</a:t>
            </a:r>
          </a:p>
        </p:txBody>
      </p:sp>
      <p:pic>
        <p:nvPicPr>
          <p:cNvPr id="45063" name="Picture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835098"/>
            <a:ext cx="67691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4839861"/>
            <a:ext cx="6751638" cy="93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5065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580651"/>
              </p:ext>
            </p:extLst>
          </p:nvPr>
        </p:nvGraphicFramePr>
        <p:xfrm>
          <a:off x="1044575" y="4833511"/>
          <a:ext cx="4532313" cy="98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" name="MDLDrawObject Class" r:id="rId7" imgW="8115334" imgH="1771740" progId="MDLDrawOLE.MDLDrawObject.1">
                  <p:embed/>
                </p:oleObj>
              </mc:Choice>
              <mc:Fallback>
                <p:oleObj name="MDLDrawObject Class" r:id="rId7" imgW="8115334" imgH="1771740" progId="MDLDrawOLE.MDLDrawObjec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575" y="4833511"/>
                        <a:ext cx="4532313" cy="989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157651"/>
              </p:ext>
            </p:extLst>
          </p:nvPr>
        </p:nvGraphicFramePr>
        <p:xfrm>
          <a:off x="5014913" y="3538111"/>
          <a:ext cx="1933575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9" name="MDLDrawObject Class" r:id="rId9" imgW="4391011" imgH="2971890" progId="MDLDrawOLE.MDLDrawObject.1">
                  <p:embed/>
                </p:oleObj>
              </mc:Choice>
              <mc:Fallback>
                <p:oleObj name="MDLDrawObject Class" r:id="rId9" imgW="4391011" imgH="2971890" progId="MDLDrawOLE.MDLDrawObjec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913" y="3538111"/>
                        <a:ext cx="1933575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7" name="Text Box 54"/>
          <p:cNvSpPr txBox="1">
            <a:spLocks noChangeArrowheads="1"/>
          </p:cNvSpPr>
          <p:nvPr/>
        </p:nvSpPr>
        <p:spPr bwMode="auto">
          <a:xfrm>
            <a:off x="5591175" y="4807545"/>
            <a:ext cx="2021707" cy="48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GB" altLang="de-DE" sz="1400" b="1" dirty="0">
                <a:solidFill>
                  <a:srgbClr val="000000"/>
                </a:solidFill>
              </a:rPr>
              <a:t>biodegradable plastic</a:t>
            </a:r>
          </a:p>
          <a:p>
            <a:pPr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GB" altLang="de-DE" sz="1400" b="1" dirty="0">
                <a:solidFill>
                  <a:srgbClr val="000000"/>
                </a:solidFill>
              </a:rPr>
              <a:t>(e.g. </a:t>
            </a:r>
            <a:r>
              <a:rPr lang="en-GB" altLang="de-DE" sz="1400" b="1" dirty="0" err="1">
                <a:solidFill>
                  <a:srgbClr val="000000"/>
                </a:solidFill>
              </a:rPr>
              <a:t>ecoflex</a:t>
            </a:r>
            <a:r>
              <a:rPr lang="en-US" altLang="de-DE" sz="1400" b="1" baseline="30000" dirty="0">
                <a:solidFill>
                  <a:srgbClr val="000000"/>
                </a:solidFill>
              </a:rPr>
              <a:t>®</a:t>
            </a:r>
            <a:r>
              <a:rPr lang="en-GB" altLang="de-DE" sz="1400" b="1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15" name="Gerade Verbindung mit Pfeil 14"/>
          <p:cNvCxnSpPr/>
          <p:nvPr/>
        </p:nvCxnSpPr>
        <p:spPr>
          <a:xfrm>
            <a:off x="3779838" y="3382506"/>
            <a:ext cx="0" cy="1243042"/>
          </a:xfrm>
          <a:prstGeom prst="straightConnector1">
            <a:avLst/>
          </a:prstGeom>
          <a:ln w="762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V="1">
            <a:off x="4992688" y="3624629"/>
            <a:ext cx="0" cy="1240632"/>
          </a:xfrm>
          <a:prstGeom prst="straightConnector1">
            <a:avLst/>
          </a:prstGeom>
          <a:ln w="762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5"/>
          <p:cNvSpPr txBox="1">
            <a:spLocks noChangeArrowheads="1"/>
          </p:cNvSpPr>
          <p:nvPr/>
        </p:nvSpPr>
        <p:spPr bwMode="auto">
          <a:xfrm>
            <a:off x="1724590" y="4097774"/>
            <a:ext cx="1132041" cy="432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b="1" dirty="0">
                <a:solidFill>
                  <a:srgbClr val="000000"/>
                </a:solidFill>
              </a:rPr>
              <a:t>extracellular </a:t>
            </a:r>
          </a:p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b="1" dirty="0">
                <a:solidFill>
                  <a:srgbClr val="000000"/>
                </a:solidFill>
              </a:rPr>
              <a:t>enzyme</a:t>
            </a:r>
          </a:p>
        </p:txBody>
      </p:sp>
      <p:cxnSp>
        <p:nvCxnSpPr>
          <p:cNvPr id="18" name="Gerade Verbindung mit Pfeil 17"/>
          <p:cNvCxnSpPr/>
          <p:nvPr/>
        </p:nvCxnSpPr>
        <p:spPr>
          <a:xfrm flipV="1">
            <a:off x="3802063" y="2558594"/>
            <a:ext cx="71437" cy="288925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V="1">
            <a:off x="4384189" y="2668131"/>
            <a:ext cx="73025" cy="288925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V="1">
            <a:off x="4919633" y="2777888"/>
            <a:ext cx="71438" cy="287338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7"/>
          <p:cNvSpPr txBox="1">
            <a:spLocks noChangeArrowheads="1"/>
          </p:cNvSpPr>
          <p:nvPr/>
        </p:nvSpPr>
        <p:spPr bwMode="auto">
          <a:xfrm>
            <a:off x="3566577" y="2184321"/>
            <a:ext cx="663964" cy="37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000" b="1" dirty="0">
                <a:solidFill>
                  <a:srgbClr val="000000"/>
                </a:solidFill>
              </a:rPr>
              <a:t>CO</a:t>
            </a:r>
            <a:r>
              <a:rPr lang="en-US" altLang="de-DE" sz="2000" b="1" baseline="-25000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22" name="Textfeld 65"/>
          <p:cNvSpPr txBox="1">
            <a:spLocks noChangeArrowheads="1"/>
          </p:cNvSpPr>
          <p:nvPr/>
        </p:nvSpPr>
        <p:spPr bwMode="auto">
          <a:xfrm>
            <a:off x="4798983" y="2422069"/>
            <a:ext cx="663964" cy="37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000" b="1" dirty="0">
                <a:solidFill>
                  <a:srgbClr val="000000"/>
                </a:solidFill>
              </a:rPr>
              <a:t>H</a:t>
            </a:r>
            <a:r>
              <a:rPr lang="en-US" altLang="de-DE" sz="2000" b="1" baseline="-25000" dirty="0">
                <a:solidFill>
                  <a:srgbClr val="000000"/>
                </a:solidFill>
              </a:rPr>
              <a:t>2</a:t>
            </a:r>
            <a:r>
              <a:rPr lang="en-US" altLang="de-DE" sz="2000" b="1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23" name="Textfeld 66"/>
          <p:cNvSpPr txBox="1">
            <a:spLocks noChangeArrowheads="1"/>
          </p:cNvSpPr>
          <p:nvPr/>
        </p:nvSpPr>
        <p:spPr bwMode="auto">
          <a:xfrm>
            <a:off x="4178300" y="2303195"/>
            <a:ext cx="651140" cy="37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000" b="1" dirty="0">
                <a:solidFill>
                  <a:srgbClr val="000000"/>
                </a:solidFill>
              </a:rPr>
              <a:t>CH</a:t>
            </a:r>
            <a:r>
              <a:rPr lang="en-US" altLang="de-DE" sz="2000" b="1" baseline="-25000" dirty="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24" name="Textfeld 23"/>
          <p:cNvSpPr txBox="1"/>
          <p:nvPr/>
        </p:nvSpPr>
        <p:spPr>
          <a:xfrm rot="534048">
            <a:off x="3435350" y="4723973"/>
            <a:ext cx="1438275" cy="306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Surface erosion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214878" y="2122032"/>
            <a:ext cx="3327400" cy="5222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Microorganisms excrete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extracellular enzymes (e.g. Hydrolases)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214878" y="2890411"/>
            <a:ext cx="3019425" cy="523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Enzymes attach to surface and cleave polymer chains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5524217" y="2890411"/>
            <a:ext cx="3384000" cy="523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Short chain intermediates and monomers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are dissolved into the medium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5693529" y="2014081"/>
            <a:ext cx="3214688" cy="7381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</a:rPr>
              <a:t>Intermediates are metabolized by microorganisms to CO</a:t>
            </a:r>
            <a:r>
              <a:rPr lang="en-US" sz="1400" baseline="-25000" dirty="0">
                <a:solidFill>
                  <a:srgbClr val="000000"/>
                </a:solidFill>
              </a:rPr>
              <a:t>2</a:t>
            </a:r>
            <a:r>
              <a:rPr lang="en-US" sz="1400" dirty="0">
                <a:solidFill>
                  <a:srgbClr val="000000"/>
                </a:solidFill>
              </a:rPr>
              <a:t>, CH</a:t>
            </a:r>
            <a:r>
              <a:rPr lang="en-US" sz="1400" baseline="-25000" dirty="0">
                <a:solidFill>
                  <a:srgbClr val="000000"/>
                </a:solidFill>
              </a:rPr>
              <a:t>4</a:t>
            </a:r>
            <a:r>
              <a:rPr lang="en-US" sz="1400" dirty="0">
                <a:solidFill>
                  <a:srgbClr val="000000"/>
                </a:solidFill>
              </a:rPr>
              <a:t>, water and biomass </a:t>
            </a:r>
          </a:p>
        </p:txBody>
      </p:sp>
      <p:cxnSp>
        <p:nvCxnSpPr>
          <p:cNvPr id="29" name="Gerade Verbindung mit Pfeil 28"/>
          <p:cNvCxnSpPr/>
          <p:nvPr/>
        </p:nvCxnSpPr>
        <p:spPr>
          <a:xfrm flipV="1">
            <a:off x="3275013" y="5751086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 flipV="1">
            <a:off x="4572000" y="5751086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V="1">
            <a:off x="5795963" y="5751086"/>
            <a:ext cx="0" cy="25200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85" name="Textfeld 31"/>
          <p:cNvSpPr txBox="1">
            <a:spLocks noChangeArrowheads="1"/>
          </p:cNvSpPr>
          <p:nvPr/>
        </p:nvSpPr>
        <p:spPr bwMode="auto">
          <a:xfrm>
            <a:off x="2450405" y="5979606"/>
            <a:ext cx="1657826" cy="29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 b="1" dirty="0">
                <a:solidFill>
                  <a:srgbClr val="000000"/>
                </a:solidFill>
              </a:rPr>
              <a:t>UV/</a:t>
            </a:r>
            <a:r>
              <a:rPr lang="en-US" altLang="de-DE" sz="1400" b="1" dirty="0" err="1">
                <a:solidFill>
                  <a:srgbClr val="000000"/>
                </a:solidFill>
              </a:rPr>
              <a:t>vis</a:t>
            </a:r>
            <a:r>
              <a:rPr lang="en-US" altLang="de-DE" sz="1400" b="1" dirty="0">
                <a:solidFill>
                  <a:srgbClr val="000000"/>
                </a:solidFill>
              </a:rPr>
              <a:t> irradiation</a:t>
            </a:r>
          </a:p>
        </p:txBody>
      </p:sp>
      <p:sp>
        <p:nvSpPr>
          <p:cNvPr id="45086" name="Textfeld 80"/>
          <p:cNvSpPr txBox="1">
            <a:spLocks noChangeArrowheads="1"/>
          </p:cNvSpPr>
          <p:nvPr/>
        </p:nvSpPr>
        <p:spPr bwMode="auto">
          <a:xfrm>
            <a:off x="4101130" y="5998656"/>
            <a:ext cx="941284" cy="29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 b="1" dirty="0">
                <a:solidFill>
                  <a:srgbClr val="000000"/>
                </a:solidFill>
              </a:rPr>
              <a:t>moisture</a:t>
            </a:r>
          </a:p>
        </p:txBody>
      </p:sp>
      <p:sp>
        <p:nvSpPr>
          <p:cNvPr id="45087" name="Textfeld 81"/>
          <p:cNvSpPr txBox="1">
            <a:spLocks noChangeArrowheads="1"/>
          </p:cNvSpPr>
          <p:nvPr/>
        </p:nvSpPr>
        <p:spPr bwMode="auto">
          <a:xfrm>
            <a:off x="5390210" y="5998656"/>
            <a:ext cx="809838" cy="29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 b="1" dirty="0">
                <a:solidFill>
                  <a:srgbClr val="000000"/>
                </a:solidFill>
              </a:rPr>
              <a:t>oxygen</a:t>
            </a:r>
          </a:p>
        </p:txBody>
      </p:sp>
      <p:sp>
        <p:nvSpPr>
          <p:cNvPr id="45088" name="Textfeld 82"/>
          <p:cNvSpPr txBox="1">
            <a:spLocks noChangeArrowheads="1"/>
          </p:cNvSpPr>
          <p:nvPr/>
        </p:nvSpPr>
        <p:spPr bwMode="auto">
          <a:xfrm>
            <a:off x="3614078" y="6260594"/>
            <a:ext cx="1903085" cy="29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 b="1" dirty="0">
                <a:solidFill>
                  <a:srgbClr val="000000"/>
                </a:solidFill>
              </a:rPr>
              <a:t>other abiotic factors</a:t>
            </a:r>
          </a:p>
        </p:txBody>
      </p:sp>
      <p:pic>
        <p:nvPicPr>
          <p:cNvPr id="36" name="Picture 5" descr="phb_007_I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2"/>
          <a:stretch>
            <a:fillRect/>
          </a:stretch>
        </p:blipFill>
        <p:spPr bwMode="auto">
          <a:xfrm>
            <a:off x="7235825" y="5083691"/>
            <a:ext cx="1391619" cy="1368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90" name="Textfeld 1"/>
          <p:cNvSpPr txBox="1">
            <a:spLocks noChangeArrowheads="1"/>
          </p:cNvSpPr>
          <p:nvPr/>
        </p:nvSpPr>
        <p:spPr bwMode="auto">
          <a:xfrm>
            <a:off x="127913" y="6206887"/>
            <a:ext cx="1582484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000" dirty="0">
                <a:solidFill>
                  <a:srgbClr val="000000"/>
                </a:solidFill>
              </a:rPr>
              <a:t>adapted from R.J. Müller</a:t>
            </a:r>
          </a:p>
        </p:txBody>
      </p:sp>
    </p:spTree>
    <p:extLst>
      <p:ext uri="{BB962C8B-B14F-4D97-AF65-F5344CB8AC3E}">
        <p14:creationId xmlns:p14="http://schemas.microsoft.com/office/powerpoint/2010/main" val="117675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7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541480"/>
              </p:ext>
            </p:extLst>
          </p:nvPr>
        </p:nvGraphicFramePr>
        <p:xfrm>
          <a:off x="1475656" y="2017713"/>
          <a:ext cx="7427300" cy="4413767"/>
        </p:xfrm>
        <a:graphic>
          <a:graphicData uri="http://schemas.openxmlformats.org/drawingml/2006/table">
            <a:tbl>
              <a:tblPr/>
              <a:tblGrid>
                <a:gridCol w="3713650"/>
                <a:gridCol w="3713650"/>
              </a:tblGrid>
              <a:tr h="1080000"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24" marB="45724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24" marB="45724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887999"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24" marB="45724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24" marB="45724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080000"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24" marB="45724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folHlink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lnSpc>
                          <a:spcPct val="95000"/>
                        </a:lnSpc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50000"/>
                        </a:spcAft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de-DE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3" marR="91443" marT="45724" marB="45724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de-DE" sz="1800" b="1" dirty="0" smtClean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a:t>Controlled</a:t>
                      </a:r>
                    </a:p>
                  </a:txBody>
                  <a:tcPr marL="91443" marR="91443" marT="45724" marB="45724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de-DE" sz="1800" b="1" dirty="0" smtClean="0">
                          <a:solidFill>
                            <a:schemeClr val="bg1"/>
                          </a:solidFill>
                          <a:cs typeface="Times New Roman" pitchFamily="18" charset="0"/>
                        </a:rPr>
                        <a:t>Not controlled</a:t>
                      </a:r>
                    </a:p>
                  </a:txBody>
                  <a:tcPr marL="91443" marR="91443" marT="45724" marB="45724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44052" name="AutoShape 16"/>
          <p:cNvSpPr>
            <a:spLocks noChangeArrowheads="1"/>
          </p:cNvSpPr>
          <p:nvPr/>
        </p:nvSpPr>
        <p:spPr bwMode="auto">
          <a:xfrm rot="5400000">
            <a:off x="1367106" y="3460750"/>
            <a:ext cx="2114550" cy="593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endParaRPr lang="en-US" altLang="de-DE" sz="1200">
              <a:solidFill>
                <a:srgbClr val="000000"/>
              </a:solidFill>
              <a:cs typeface="Times New Roman" pitchFamily="18" charset="0"/>
            </a:endParaRPr>
          </a:p>
        </p:txBody>
      </p:sp>
      <p:grpSp>
        <p:nvGrpSpPr>
          <p:cNvPr id="9" name="Gruppieren 8"/>
          <p:cNvGrpSpPr/>
          <p:nvPr/>
        </p:nvGrpSpPr>
        <p:grpSpPr>
          <a:xfrm>
            <a:off x="419577" y="2056215"/>
            <a:ext cx="4495951" cy="972000"/>
            <a:chOff x="419577" y="2071713"/>
            <a:chExt cx="4495951" cy="972000"/>
          </a:xfrm>
        </p:grpSpPr>
        <p:sp>
          <p:nvSpPr>
            <p:cNvPr id="63504" name="AutoShape 3"/>
            <p:cNvSpPr>
              <a:spLocks noChangeArrowheads="1"/>
            </p:cNvSpPr>
            <p:nvPr/>
          </p:nvSpPr>
          <p:spPr bwMode="auto">
            <a:xfrm>
              <a:off x="3224841" y="2255295"/>
              <a:ext cx="1690687" cy="604837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1587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FFFFFF"/>
                  </a:solidFill>
                </a:rPr>
                <a:t>Composting</a:t>
              </a:r>
            </a:p>
          </p:txBody>
        </p:sp>
        <p:pic>
          <p:nvPicPr>
            <p:cNvPr id="44054" name="Picture 10" descr="Centre-de-compostag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66"/>
            <a:stretch>
              <a:fillRect/>
            </a:stretch>
          </p:blipFill>
          <p:spPr bwMode="auto">
            <a:xfrm>
              <a:off x="1749433" y="2071713"/>
              <a:ext cx="1201631" cy="9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59" name="Textfeld 5"/>
            <p:cNvSpPr txBox="1">
              <a:spLocks noChangeArrowheads="1"/>
            </p:cNvSpPr>
            <p:nvPr/>
          </p:nvSpPr>
          <p:spPr bwMode="auto">
            <a:xfrm>
              <a:off x="419577" y="2373047"/>
              <a:ext cx="10054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1800" b="1" dirty="0">
                  <a:solidFill>
                    <a:srgbClr val="000000"/>
                  </a:solidFill>
                  <a:cs typeface="Times New Roman" pitchFamily="18" charset="0"/>
                </a:rPr>
                <a:t>aerobic</a:t>
              </a:r>
            </a:p>
          </p:txBody>
        </p:sp>
      </p:grpSp>
      <p:grpSp>
        <p:nvGrpSpPr>
          <p:cNvPr id="11" name="Gruppieren 10"/>
          <p:cNvGrpSpPr/>
          <p:nvPr/>
        </p:nvGrpSpPr>
        <p:grpSpPr>
          <a:xfrm>
            <a:off x="150272" y="5047686"/>
            <a:ext cx="4765256" cy="971550"/>
            <a:chOff x="150272" y="5039937"/>
            <a:chExt cx="4765256" cy="971550"/>
          </a:xfrm>
        </p:grpSpPr>
        <p:sp>
          <p:nvSpPr>
            <p:cNvPr id="63509" name="AutoShape 3"/>
            <p:cNvSpPr>
              <a:spLocks noChangeArrowheads="1"/>
            </p:cNvSpPr>
            <p:nvPr/>
          </p:nvSpPr>
          <p:spPr bwMode="auto">
            <a:xfrm>
              <a:off x="3224841" y="5224087"/>
              <a:ext cx="1690687" cy="60325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1587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FFFFFF"/>
                  </a:solidFill>
                </a:rPr>
                <a:t>Anaerobic digestion</a:t>
              </a:r>
            </a:p>
          </p:txBody>
        </p:sp>
        <p:pic>
          <p:nvPicPr>
            <p:cNvPr id="44055" name="Picture 9" descr="292750_de_biogasanlag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5479"/>
            <a:stretch>
              <a:fillRect/>
            </a:stretch>
          </p:blipFill>
          <p:spPr bwMode="auto">
            <a:xfrm>
              <a:off x="1746151" y="5039937"/>
              <a:ext cx="1204913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0" name="Textfeld 30"/>
            <p:cNvSpPr txBox="1">
              <a:spLocks noChangeArrowheads="1"/>
            </p:cNvSpPr>
            <p:nvPr/>
          </p:nvSpPr>
          <p:spPr bwMode="auto">
            <a:xfrm>
              <a:off x="150272" y="5341046"/>
              <a:ext cx="12747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1800" b="1" dirty="0">
                  <a:solidFill>
                    <a:srgbClr val="000000"/>
                  </a:solidFill>
                  <a:cs typeface="Times New Roman" pitchFamily="18" charset="0"/>
                </a:rPr>
                <a:t>anaerobic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Biodegradation in different </a:t>
            </a:r>
            <a:r>
              <a:rPr lang="de-DE" dirty="0" err="1" smtClean="0"/>
              <a:t>environments</a:t>
            </a:r>
            <a:endParaRPr lang="de-DE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842769" y="3159639"/>
            <a:ext cx="7787867" cy="1763904"/>
            <a:chOff x="842769" y="3159639"/>
            <a:chExt cx="7787867" cy="1763904"/>
          </a:xfrm>
        </p:grpSpPr>
        <p:sp>
          <p:nvSpPr>
            <p:cNvPr id="63505" name="AutoShape 4"/>
            <p:cNvSpPr>
              <a:spLocks noChangeArrowheads="1"/>
            </p:cNvSpPr>
            <p:nvPr/>
          </p:nvSpPr>
          <p:spPr bwMode="auto">
            <a:xfrm>
              <a:off x="6939948" y="3297551"/>
              <a:ext cx="1690688" cy="60325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1587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FFFFFF"/>
                  </a:solidFill>
                </a:rPr>
                <a:t>Biodegradation in soil</a:t>
              </a:r>
            </a:p>
          </p:txBody>
        </p:sp>
        <p:sp>
          <p:nvSpPr>
            <p:cNvPr id="63506" name="AutoShape 5"/>
            <p:cNvSpPr>
              <a:spLocks noChangeArrowheads="1"/>
            </p:cNvSpPr>
            <p:nvPr/>
          </p:nvSpPr>
          <p:spPr bwMode="auto">
            <a:xfrm>
              <a:off x="3224841" y="3767087"/>
              <a:ext cx="1690687" cy="60325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1587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FFFFFF"/>
                  </a:solidFill>
                </a:rPr>
                <a:t>Waste water treatment</a:t>
              </a:r>
            </a:p>
          </p:txBody>
        </p:sp>
        <p:sp>
          <p:nvSpPr>
            <p:cNvPr id="63507" name="AutoShape 6"/>
            <p:cNvSpPr>
              <a:spLocks noChangeArrowheads="1"/>
            </p:cNvSpPr>
            <p:nvPr/>
          </p:nvSpPr>
          <p:spPr bwMode="auto">
            <a:xfrm>
              <a:off x="6939948" y="4178210"/>
              <a:ext cx="1690688" cy="604838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1587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FFFFFF"/>
                  </a:solidFill>
                </a:rPr>
                <a:t>Marine water</a:t>
              </a:r>
            </a:p>
          </p:txBody>
        </p:sp>
        <p:pic>
          <p:nvPicPr>
            <p:cNvPr id="44057" name="Picture 3" descr="images (1)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6151" y="3582937"/>
              <a:ext cx="1204913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1" name="Textfeld 31"/>
            <p:cNvSpPr txBox="1">
              <a:spLocks noChangeArrowheads="1"/>
            </p:cNvSpPr>
            <p:nvPr/>
          </p:nvSpPr>
          <p:spPr bwMode="auto">
            <a:xfrm>
              <a:off x="842769" y="3884046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de-DE" sz="1800" b="1" dirty="0">
                  <a:solidFill>
                    <a:srgbClr val="000000"/>
                  </a:solidFill>
                  <a:cs typeface="Times New Roman" pitchFamily="18" charset="0"/>
                </a:rPr>
                <a:t>mix</a:t>
              </a:r>
            </a:p>
          </p:txBody>
        </p:sp>
        <p:pic>
          <p:nvPicPr>
            <p:cNvPr id="44056" name="Picture 8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t="8886" r="2275"/>
            <a:stretch/>
          </p:blipFill>
          <p:spPr bwMode="auto">
            <a:xfrm>
              <a:off x="5461627" y="3159639"/>
              <a:ext cx="1206000" cy="879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4" descr="biodegradation in marine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45" b="4126"/>
            <a:stretch/>
          </p:blipFill>
          <p:spPr bwMode="auto">
            <a:xfrm>
              <a:off x="5462715" y="4037716"/>
              <a:ext cx="1204912" cy="885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903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platzhalter 2"/>
          <p:cNvSpPr txBox="1">
            <a:spLocks/>
          </p:cNvSpPr>
          <p:nvPr/>
        </p:nvSpPr>
        <p:spPr bwMode="auto">
          <a:xfrm>
            <a:off x="77788" y="1773238"/>
            <a:ext cx="8932862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28650" indent="-296863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876300" indent="-246063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1176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346200" indent="-227013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803400" indent="-22701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260600" indent="-22701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717800" indent="-22701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175000" indent="-22701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None/>
            </a:pPr>
            <a:r>
              <a:rPr lang="en-US" altLang="de-DE" sz="1600" dirty="0">
                <a:solidFill>
                  <a:srgbClr val="000000"/>
                </a:solidFill>
              </a:rPr>
              <a:t>Investigation of polymer biodegradation in environments relevant for applications</a:t>
            </a: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r>
              <a:rPr lang="en-US" altLang="de-DE" sz="1600" dirty="0">
                <a:solidFill>
                  <a:srgbClr val="000000"/>
                </a:solidFill>
              </a:rPr>
              <a:t> Dedicated research activities for water, soil, composting and anaerobic conditions</a:t>
            </a: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r>
              <a:rPr lang="en-US" altLang="de-DE" sz="1600" dirty="0">
                <a:solidFill>
                  <a:srgbClr val="000000"/>
                </a:solidFill>
              </a:rPr>
              <a:t> Field evaluation: assessing product performance under realistic conditions</a:t>
            </a: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None/>
            </a:pPr>
            <a:r>
              <a:rPr lang="en-US" altLang="de-DE" sz="1600" dirty="0">
                <a:solidFill>
                  <a:srgbClr val="000000"/>
                </a:solidFill>
              </a:rPr>
              <a:t>Bringing together product performance and polymer biodegradability know-how</a:t>
            </a: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Char char="§"/>
            </a:pPr>
            <a:r>
              <a:rPr lang="en-US" altLang="de-DE" sz="1600" dirty="0">
                <a:solidFill>
                  <a:srgbClr val="000000"/>
                </a:solidFill>
              </a:rPr>
              <a:t> Knowledge of structure-properties relationship facilitates </a:t>
            </a:r>
            <a:br>
              <a:rPr lang="en-US" altLang="de-DE" sz="1600" dirty="0">
                <a:solidFill>
                  <a:srgbClr val="000000"/>
                </a:solidFill>
              </a:rPr>
            </a:br>
            <a:r>
              <a:rPr lang="en-US" altLang="de-DE" sz="1600" dirty="0">
                <a:solidFill>
                  <a:srgbClr val="000000"/>
                </a:solidFill>
              </a:rPr>
              <a:t>development of new tailor-made products</a:t>
            </a: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None/>
            </a:pPr>
            <a:endParaRPr lang="en-US" altLang="de-DE" sz="160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None/>
            </a:pPr>
            <a:endParaRPr lang="en-US" altLang="de-DE" sz="1600" dirty="0">
              <a:solidFill>
                <a:srgbClr val="004A96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None/>
            </a:pPr>
            <a:endParaRPr lang="en-US" altLang="de-DE" sz="1600" dirty="0">
              <a:solidFill>
                <a:srgbClr val="004A96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None/>
            </a:pPr>
            <a:endParaRPr lang="en-US" altLang="de-DE" sz="1600" dirty="0">
              <a:solidFill>
                <a:srgbClr val="004A96"/>
              </a:solidFill>
            </a:endParaRPr>
          </a:p>
          <a:p>
            <a:pPr>
              <a:spcBef>
                <a:spcPct val="50000"/>
              </a:spcBef>
              <a:spcAft>
                <a:spcPct val="0"/>
              </a:spcAft>
              <a:buClr>
                <a:srgbClr val="004A96"/>
              </a:buClr>
              <a:buFont typeface="Wingdings" pitchFamily="2" charset="2"/>
              <a:buNone/>
            </a:pPr>
            <a:endParaRPr lang="en-US" altLang="de-DE" sz="1600" dirty="0">
              <a:solidFill>
                <a:srgbClr val="004A96"/>
              </a:solidFill>
            </a:endParaRPr>
          </a:p>
        </p:txBody>
      </p:sp>
      <p:pic>
        <p:nvPicPr>
          <p:cNvPr id="44036" name="Grafik 4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r="17792" b="9010"/>
          <a:stretch>
            <a:fillRect/>
          </a:stretch>
        </p:blipFill>
        <p:spPr bwMode="auto">
          <a:xfrm>
            <a:off x="1835150" y="2636838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Grafik 5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2" r="20329" b="6676"/>
          <a:stretch>
            <a:fillRect/>
          </a:stretch>
        </p:blipFill>
        <p:spPr bwMode="auto">
          <a:xfrm>
            <a:off x="395288" y="2636838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Grafik 6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113" y="2622550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 descr="C:\Users\SinkelC\Documents\Dokumente\1_Leuchtturmarbeit\20_BiFo\1_Bilder\Mais auf Ack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72" t="33131" r="5228" b="2251"/>
          <a:stretch>
            <a:fillRect/>
          </a:stretch>
        </p:blipFill>
        <p:spPr bwMode="auto">
          <a:xfrm>
            <a:off x="3276600" y="2636838"/>
            <a:ext cx="1079500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6" descr="C:\Users\SinkelC\Documents\Dokumente\1_Leuchtturmarbeit\20_BiFo\1_Bilder\K-0004307.t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3" t="10452" r="3098" b="1936"/>
          <a:stretch>
            <a:fillRect/>
          </a:stretch>
        </p:blipFill>
        <p:spPr bwMode="auto">
          <a:xfrm>
            <a:off x="6156325" y="2622550"/>
            <a:ext cx="10795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10"/>
          <p:cNvSpPr txBox="1">
            <a:spLocks noChangeArrowheads="1"/>
          </p:cNvSpPr>
          <p:nvPr/>
        </p:nvSpPr>
        <p:spPr bwMode="auto">
          <a:xfrm>
            <a:off x="100013" y="622300"/>
            <a:ext cx="7548562" cy="85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6600" indent="-39370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300" indent="-3937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24000" indent="-3937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917700" indent="-3937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74900" indent="-3937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832100" indent="-3937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289300" indent="-3937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746500" indent="-3937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buClrTx/>
              <a:buFontTx/>
              <a:buNone/>
            </a:pPr>
            <a:r>
              <a:rPr lang="en-US" altLang="de-DE" sz="2800" b="1" dirty="0">
                <a:solidFill>
                  <a:srgbClr val="FFFFFF"/>
                </a:solidFill>
              </a:rPr>
              <a:t>Holistic approach to understand and leverage biodegradability of polymers</a:t>
            </a:r>
            <a:endParaRPr lang="de-DE" altLang="de-DE" sz="2800" b="1" dirty="0">
              <a:solidFill>
                <a:srgbClr val="FFFFFF"/>
              </a:solidFill>
            </a:endParaRPr>
          </a:p>
        </p:txBody>
      </p:sp>
      <p:sp>
        <p:nvSpPr>
          <p:cNvPr id="44042" name="Textfeld 15"/>
          <p:cNvSpPr txBox="1">
            <a:spLocks noChangeArrowheads="1"/>
          </p:cNvSpPr>
          <p:nvPr/>
        </p:nvSpPr>
        <p:spPr bwMode="auto">
          <a:xfrm rot="-5400000">
            <a:off x="5647532" y="5537994"/>
            <a:ext cx="9906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100">
                <a:solidFill>
                  <a:srgbClr val="000000"/>
                </a:solidFill>
              </a:rPr>
              <a:t>Performance</a:t>
            </a:r>
          </a:p>
        </p:txBody>
      </p:sp>
      <p:sp>
        <p:nvSpPr>
          <p:cNvPr id="44043" name="Textfeld 19"/>
          <p:cNvSpPr txBox="1">
            <a:spLocks noChangeArrowheads="1"/>
          </p:cNvSpPr>
          <p:nvPr/>
        </p:nvSpPr>
        <p:spPr bwMode="auto">
          <a:xfrm>
            <a:off x="6437313" y="6407150"/>
            <a:ext cx="11906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100">
                <a:solidFill>
                  <a:srgbClr val="000000"/>
                </a:solidFill>
              </a:rPr>
              <a:t>Biodegradability</a:t>
            </a:r>
          </a:p>
        </p:txBody>
      </p:sp>
      <p:grpSp>
        <p:nvGrpSpPr>
          <p:cNvPr id="44044" name="Gruppieren 1"/>
          <p:cNvGrpSpPr>
            <a:grpSpLocks/>
          </p:cNvGrpSpPr>
          <p:nvPr/>
        </p:nvGrpSpPr>
        <p:grpSpPr bwMode="auto">
          <a:xfrm>
            <a:off x="6264275" y="5087938"/>
            <a:ext cx="1403350" cy="1322387"/>
            <a:chOff x="6264679" y="2411302"/>
            <a:chExt cx="1403665" cy="1322531"/>
          </a:xfrm>
        </p:grpSpPr>
        <p:sp>
          <p:nvSpPr>
            <p:cNvPr id="15" name="Pfeil nach unten 14"/>
            <p:cNvSpPr/>
            <p:nvPr/>
          </p:nvSpPr>
          <p:spPr>
            <a:xfrm rot="10800000">
              <a:off x="6264679" y="2411302"/>
              <a:ext cx="107974" cy="129554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de-DE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8" name="Pfeil nach unten 17"/>
            <p:cNvSpPr/>
            <p:nvPr/>
          </p:nvSpPr>
          <p:spPr>
            <a:xfrm rot="16200000">
              <a:off x="6966518" y="3032007"/>
              <a:ext cx="107962" cy="1295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de-DE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Ellipse 16"/>
            <p:cNvSpPr/>
            <p:nvPr/>
          </p:nvSpPr>
          <p:spPr>
            <a:xfrm>
              <a:off x="6466337" y="2570069"/>
              <a:ext cx="212773" cy="21116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de-DE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22" name="Ellipse 21"/>
            <p:cNvSpPr/>
            <p:nvPr/>
          </p:nvSpPr>
          <p:spPr>
            <a:xfrm>
              <a:off x="7255501" y="3289285"/>
              <a:ext cx="212773" cy="211161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de-DE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33" name="Freihandform 32"/>
            <p:cNvSpPr/>
            <p:nvPr/>
          </p:nvSpPr>
          <p:spPr>
            <a:xfrm>
              <a:off x="7134824" y="2685969"/>
              <a:ext cx="301693" cy="612842"/>
            </a:xfrm>
            <a:custGeom>
              <a:avLst/>
              <a:gdLst>
                <a:gd name="connsiteX0" fmla="*/ 114210 w 300641"/>
                <a:gd name="connsiteY0" fmla="*/ 612559 h 612559"/>
                <a:gd name="connsiteX1" fmla="*/ 7678 w 300641"/>
                <a:gd name="connsiteY1" fmla="*/ 319596 h 612559"/>
                <a:gd name="connsiteX2" fmla="*/ 300641 w 300641"/>
                <a:gd name="connsiteY2" fmla="*/ 0 h 6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641" h="612559">
                  <a:moveTo>
                    <a:pt x="114210" y="612559"/>
                  </a:moveTo>
                  <a:cubicBezTo>
                    <a:pt x="45408" y="517124"/>
                    <a:pt x="-23394" y="421689"/>
                    <a:pt x="7678" y="319596"/>
                  </a:cubicBezTo>
                  <a:cubicBezTo>
                    <a:pt x="38750" y="217503"/>
                    <a:pt x="169695" y="108751"/>
                    <a:pt x="300641" y="0"/>
                  </a:cubicBezTo>
                </a:path>
              </a:pathLst>
            </a:custGeom>
            <a:noFill/>
            <a:ln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5" name="Freihandform 34"/>
            <p:cNvSpPr/>
            <p:nvPr/>
          </p:nvSpPr>
          <p:spPr>
            <a:xfrm>
              <a:off x="6674346" y="2781229"/>
              <a:ext cx="647845" cy="142891"/>
            </a:xfrm>
            <a:custGeom>
              <a:avLst/>
              <a:gdLst>
                <a:gd name="connsiteX0" fmla="*/ 0 w 683580"/>
                <a:gd name="connsiteY0" fmla="*/ 17756 h 151014"/>
                <a:gd name="connsiteX1" fmla="*/ 319596 w 683580"/>
                <a:gd name="connsiteY1" fmla="*/ 150921 h 151014"/>
                <a:gd name="connsiteX2" fmla="*/ 683580 w 683580"/>
                <a:gd name="connsiteY2" fmla="*/ 0 h 15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3580" h="151014">
                  <a:moveTo>
                    <a:pt x="0" y="17756"/>
                  </a:moveTo>
                  <a:cubicBezTo>
                    <a:pt x="102833" y="85818"/>
                    <a:pt x="205666" y="153880"/>
                    <a:pt x="319596" y="150921"/>
                  </a:cubicBezTo>
                  <a:cubicBezTo>
                    <a:pt x="433526" y="147962"/>
                    <a:pt x="558553" y="73981"/>
                    <a:pt x="68358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8" name="Ellipse 37"/>
            <p:cNvSpPr/>
            <p:nvPr/>
          </p:nvSpPr>
          <p:spPr>
            <a:xfrm>
              <a:off x="7436517" y="2516088"/>
              <a:ext cx="212773" cy="211160"/>
            </a:xfrm>
            <a:prstGeom prst="ellipse">
              <a:avLst/>
            </a:prstGeom>
            <a:noFill/>
            <a:ln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de-DE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087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de-DE" dirty="0" smtClean="0">
                <a:solidFill>
                  <a:schemeClr val="bg1"/>
                </a:solidFill>
              </a:rPr>
              <a:t>From basic understanding to </a:t>
            </a:r>
            <a:br>
              <a:rPr lang="en-US" altLang="de-DE" dirty="0" smtClean="0">
                <a:solidFill>
                  <a:schemeClr val="bg1"/>
                </a:solidFill>
              </a:rPr>
            </a:br>
            <a:r>
              <a:rPr lang="en-US" altLang="de-DE" dirty="0" smtClean="0">
                <a:solidFill>
                  <a:schemeClr val="bg1"/>
                </a:solidFill>
              </a:rPr>
              <a:t>industrial scale</a:t>
            </a:r>
          </a:p>
        </p:txBody>
      </p:sp>
      <p:sp>
        <p:nvSpPr>
          <p:cNvPr id="47124" name="Textfeld 77823"/>
          <p:cNvSpPr txBox="1">
            <a:spLocks noChangeArrowheads="1"/>
          </p:cNvSpPr>
          <p:nvPr/>
        </p:nvSpPr>
        <p:spPr bwMode="auto">
          <a:xfrm>
            <a:off x="1064234" y="1931820"/>
            <a:ext cx="2848857" cy="38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100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Basic understanding</a:t>
            </a:r>
          </a:p>
        </p:txBody>
      </p:sp>
      <p:sp>
        <p:nvSpPr>
          <p:cNvPr id="47129" name="Textfeld 82"/>
          <p:cNvSpPr txBox="1">
            <a:spLocks noChangeArrowheads="1"/>
          </p:cNvSpPr>
          <p:nvPr/>
        </p:nvSpPr>
        <p:spPr bwMode="auto">
          <a:xfrm>
            <a:off x="5836269" y="1931820"/>
            <a:ext cx="2222083" cy="38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2100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Field evaluation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4968108" y="2325994"/>
            <a:ext cx="3958405" cy="3382982"/>
          </a:xfrm>
          <a:prstGeom prst="roundRect">
            <a:avLst>
              <a:gd name="adj" fmla="val 4303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220662" y="2325994"/>
            <a:ext cx="4536000" cy="3382982"/>
          </a:xfrm>
          <a:prstGeom prst="roundRect">
            <a:avLst>
              <a:gd name="adj" fmla="val 4161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pic>
        <p:nvPicPr>
          <p:cNvPr id="47109" name="Picture 5" descr="phb_007_I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04"/>
          <a:stretch>
            <a:fillRect/>
          </a:stretch>
        </p:blipFill>
        <p:spPr bwMode="auto">
          <a:xfrm>
            <a:off x="1821167" y="2990604"/>
            <a:ext cx="980266" cy="93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5" descr="Bild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949" y="4249233"/>
            <a:ext cx="2069746" cy="1373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12" name="Picture 2" descr="C:\Users\SinkelC\Documents\Dokumente\Anaerober Bioabbau\Bilder\Marburg - nach der Vergärung\IMGP16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928" y="2877878"/>
            <a:ext cx="2055095" cy="135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3" name="Textfeld 10"/>
          <p:cNvSpPr txBox="1">
            <a:spLocks noChangeArrowheads="1"/>
          </p:cNvSpPr>
          <p:nvPr/>
        </p:nvSpPr>
        <p:spPr bwMode="auto">
          <a:xfrm>
            <a:off x="5140635" y="2853904"/>
            <a:ext cx="2143536" cy="26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dirty="0">
                <a:solidFill>
                  <a:srgbClr val="FFFFFF"/>
                </a:solidFill>
                <a:cs typeface="Arial" pitchFamily="34" charset="0"/>
              </a:rPr>
              <a:t>Anaerobic digestion field trial</a:t>
            </a:r>
          </a:p>
        </p:txBody>
      </p:sp>
      <p:sp>
        <p:nvSpPr>
          <p:cNvPr id="47114" name="Textfeld 12"/>
          <p:cNvSpPr txBox="1">
            <a:spLocks noChangeArrowheads="1"/>
          </p:cNvSpPr>
          <p:nvPr/>
        </p:nvSpPr>
        <p:spPr bwMode="auto">
          <a:xfrm>
            <a:off x="6535291" y="5401312"/>
            <a:ext cx="2291012" cy="26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dirty="0">
                <a:solidFill>
                  <a:srgbClr val="FFFFFF"/>
                </a:solidFill>
                <a:cs typeface="Arial" pitchFamily="34" charset="0"/>
              </a:rPr>
              <a:t>Industrial composting field trial </a:t>
            </a:r>
          </a:p>
        </p:txBody>
      </p:sp>
      <p:sp>
        <p:nvSpPr>
          <p:cNvPr id="47115" name="Textfeld 11"/>
          <p:cNvSpPr txBox="1">
            <a:spLocks noChangeArrowheads="1"/>
          </p:cNvSpPr>
          <p:nvPr/>
        </p:nvSpPr>
        <p:spPr bwMode="auto">
          <a:xfrm>
            <a:off x="5583305" y="2619008"/>
            <a:ext cx="154498" cy="31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80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471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37" y="2990604"/>
            <a:ext cx="991497" cy="93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7" name="Textfeld 56"/>
          <p:cNvSpPr txBox="1">
            <a:spLocks noChangeArrowheads="1"/>
          </p:cNvSpPr>
          <p:nvPr/>
        </p:nvSpPr>
        <p:spPr bwMode="auto">
          <a:xfrm>
            <a:off x="284783" y="2327327"/>
            <a:ext cx="4453463" cy="54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1" dirty="0">
                <a:solidFill>
                  <a:srgbClr val="000000"/>
                </a:solidFill>
                <a:cs typeface="Arial" pitchFamily="34" charset="0"/>
              </a:rPr>
              <a:t>Elucidating “interaction” between polymer  </a:t>
            </a:r>
            <a:br>
              <a:rPr lang="en-US" altLang="de-DE" sz="1600" b="1" dirty="0">
                <a:solidFill>
                  <a:srgbClr val="000000"/>
                </a:solidFill>
                <a:cs typeface="Arial" pitchFamily="34" charset="0"/>
              </a:rPr>
            </a:br>
            <a:r>
              <a:rPr lang="en-US" altLang="de-DE" sz="1600" b="1" dirty="0">
                <a:solidFill>
                  <a:srgbClr val="000000"/>
                </a:solidFill>
                <a:cs typeface="Arial" pitchFamily="34" charset="0"/>
              </a:rPr>
              <a:t>and </a:t>
            </a:r>
            <a:r>
              <a:rPr lang="en-US" altLang="de-DE" sz="1600" b="1" dirty="0" err="1">
                <a:solidFill>
                  <a:srgbClr val="000000"/>
                </a:solidFill>
                <a:cs typeface="Arial" pitchFamily="34" charset="0"/>
              </a:rPr>
              <a:t>microflora</a:t>
            </a:r>
            <a:endParaRPr lang="en-US" altLang="de-DE" sz="16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7118" name="Textfeld 53"/>
          <p:cNvSpPr txBox="1">
            <a:spLocks noChangeArrowheads="1"/>
          </p:cNvSpPr>
          <p:nvPr/>
        </p:nvSpPr>
        <p:spPr bwMode="auto">
          <a:xfrm>
            <a:off x="367251" y="3928250"/>
            <a:ext cx="1146468" cy="26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 dirty="0">
                <a:solidFill>
                  <a:srgbClr val="000000"/>
                </a:solidFill>
                <a:cs typeface="Arial" pitchFamily="34" charset="0"/>
              </a:rPr>
              <a:t>polymer blend</a:t>
            </a:r>
          </a:p>
        </p:txBody>
      </p:sp>
      <p:sp>
        <p:nvSpPr>
          <p:cNvPr id="47119" name="Textfeld 59"/>
          <p:cNvSpPr txBox="1">
            <a:spLocks noChangeArrowheads="1"/>
          </p:cNvSpPr>
          <p:nvPr/>
        </p:nvSpPr>
        <p:spPr bwMode="auto">
          <a:xfrm>
            <a:off x="1677954" y="3928250"/>
            <a:ext cx="1266693" cy="26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>
                <a:solidFill>
                  <a:srgbClr val="000000"/>
                </a:solidFill>
                <a:cs typeface="Arial" pitchFamily="34" charset="0"/>
              </a:rPr>
              <a:t>microorganisms</a:t>
            </a:r>
          </a:p>
        </p:txBody>
      </p:sp>
      <p:sp>
        <p:nvSpPr>
          <p:cNvPr id="47120" name="Textfeld 57"/>
          <p:cNvSpPr txBox="1">
            <a:spLocks noChangeArrowheads="1"/>
          </p:cNvSpPr>
          <p:nvPr/>
        </p:nvSpPr>
        <p:spPr bwMode="auto">
          <a:xfrm>
            <a:off x="1469041" y="3344885"/>
            <a:ext cx="319319" cy="34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b="1" dirty="0">
                <a:solidFill>
                  <a:srgbClr val="000000"/>
                </a:solidFill>
                <a:latin typeface="Arial"/>
                <a:cs typeface="Arial" pitchFamily="34" charset="0"/>
              </a:rPr>
              <a:t>+</a:t>
            </a:r>
          </a:p>
        </p:txBody>
      </p:sp>
      <p:sp>
        <p:nvSpPr>
          <p:cNvPr id="22" name="Pfeil nach rechts 21"/>
          <p:cNvSpPr/>
          <p:nvPr/>
        </p:nvSpPr>
        <p:spPr>
          <a:xfrm>
            <a:off x="2880014" y="3266303"/>
            <a:ext cx="355612" cy="510111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rgbClr val="000000"/>
                </a:solidFill>
              </a:rPr>
              <a:t>?</a:t>
            </a:r>
          </a:p>
        </p:txBody>
      </p:sp>
      <p:pic>
        <p:nvPicPr>
          <p:cNvPr id="47122" name="Picture 29" descr="Fermenter der LUF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886" y="2869402"/>
            <a:ext cx="542077" cy="107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23" name="Textfeld 62"/>
          <p:cNvSpPr txBox="1">
            <a:spLocks noChangeArrowheads="1"/>
          </p:cNvSpPr>
          <p:nvPr/>
        </p:nvSpPr>
        <p:spPr bwMode="auto">
          <a:xfrm>
            <a:off x="3240364" y="3928250"/>
            <a:ext cx="1281120" cy="26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200">
                <a:solidFill>
                  <a:srgbClr val="000000"/>
                </a:solidFill>
                <a:cs typeface="Arial" pitchFamily="34" charset="0"/>
              </a:rPr>
              <a:t>biodegradation?</a:t>
            </a:r>
          </a:p>
        </p:txBody>
      </p:sp>
      <p:sp>
        <p:nvSpPr>
          <p:cNvPr id="47125" name="Textfeld 65"/>
          <p:cNvSpPr txBox="1">
            <a:spLocks noChangeArrowheads="1"/>
          </p:cNvSpPr>
          <p:nvPr/>
        </p:nvSpPr>
        <p:spPr bwMode="auto">
          <a:xfrm>
            <a:off x="5055153" y="2325994"/>
            <a:ext cx="3387466" cy="54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600" b="1" dirty="0">
                <a:solidFill>
                  <a:srgbClr val="000000"/>
                </a:solidFill>
                <a:cs typeface="Arial" pitchFamily="34" charset="0"/>
              </a:rPr>
              <a:t>Assessing product performance </a:t>
            </a:r>
            <a:br>
              <a:rPr lang="en-US" altLang="de-DE" sz="1600" b="1" dirty="0">
                <a:solidFill>
                  <a:srgbClr val="000000"/>
                </a:solidFill>
                <a:cs typeface="Arial" pitchFamily="34" charset="0"/>
              </a:rPr>
            </a:br>
            <a:r>
              <a:rPr lang="en-US" altLang="de-DE" sz="1600" b="1" dirty="0">
                <a:solidFill>
                  <a:srgbClr val="000000"/>
                </a:solidFill>
                <a:cs typeface="Arial" pitchFamily="34" charset="0"/>
              </a:rPr>
              <a:t>in field trials </a:t>
            </a:r>
          </a:p>
        </p:txBody>
      </p:sp>
      <p:sp>
        <p:nvSpPr>
          <p:cNvPr id="27" name="Freihandform 26"/>
          <p:cNvSpPr/>
          <p:nvPr/>
        </p:nvSpPr>
        <p:spPr>
          <a:xfrm>
            <a:off x="2505153" y="4441024"/>
            <a:ext cx="1684832" cy="555395"/>
          </a:xfrm>
          <a:custGeom>
            <a:avLst/>
            <a:gdLst>
              <a:gd name="connsiteX0" fmla="*/ 2007887 w 2007887"/>
              <a:gd name="connsiteY0" fmla="*/ 104972 h 552696"/>
              <a:gd name="connsiteX1" fmla="*/ 1360187 w 2007887"/>
              <a:gd name="connsiteY1" fmla="*/ 133547 h 552696"/>
              <a:gd name="connsiteX2" fmla="*/ 1255412 w 2007887"/>
              <a:gd name="connsiteY2" fmla="*/ 552647 h 552696"/>
              <a:gd name="connsiteX3" fmla="*/ 1055387 w 2007887"/>
              <a:gd name="connsiteY3" fmla="*/ 162122 h 552696"/>
              <a:gd name="connsiteX4" fmla="*/ 769637 w 2007887"/>
              <a:gd name="connsiteY4" fmla="*/ 219272 h 552696"/>
              <a:gd name="connsiteX5" fmla="*/ 64787 w 2007887"/>
              <a:gd name="connsiteY5" fmla="*/ 19247 h 552696"/>
              <a:gd name="connsiteX6" fmla="*/ 74312 w 2007887"/>
              <a:gd name="connsiteY6" fmla="*/ 19247 h 552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7887" h="552696">
                <a:moveTo>
                  <a:pt x="2007887" y="104972"/>
                </a:moveTo>
                <a:cubicBezTo>
                  <a:pt x="1746743" y="81953"/>
                  <a:pt x="1485599" y="58935"/>
                  <a:pt x="1360187" y="133547"/>
                </a:cubicBezTo>
                <a:cubicBezTo>
                  <a:pt x="1234775" y="208159"/>
                  <a:pt x="1306212" y="547885"/>
                  <a:pt x="1255412" y="552647"/>
                </a:cubicBezTo>
                <a:cubicBezTo>
                  <a:pt x="1204612" y="557409"/>
                  <a:pt x="1136349" y="217685"/>
                  <a:pt x="1055387" y="162122"/>
                </a:cubicBezTo>
                <a:cubicBezTo>
                  <a:pt x="974424" y="106560"/>
                  <a:pt x="934737" y="243084"/>
                  <a:pt x="769637" y="219272"/>
                </a:cubicBezTo>
                <a:cubicBezTo>
                  <a:pt x="604537" y="195460"/>
                  <a:pt x="180674" y="52584"/>
                  <a:pt x="64787" y="19247"/>
                </a:cubicBezTo>
                <a:cubicBezTo>
                  <a:pt x="-51100" y="-14090"/>
                  <a:pt x="11606" y="2578"/>
                  <a:pt x="74312" y="1924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8" name="Grafik 3"/>
          <p:cNvPicPr>
            <a:picLocks noChangeAspect="1"/>
          </p:cNvPicPr>
          <p:nvPr/>
        </p:nvPicPr>
        <p:blipFill>
          <a:blip r:embed="rId7"/>
          <a:srcRect l="21774" t="4120" r="31773" b="-4120"/>
          <a:stretch>
            <a:fillRect/>
          </a:stretch>
        </p:blipFill>
        <p:spPr bwMode="auto">
          <a:xfrm>
            <a:off x="2965551" y="4464998"/>
            <a:ext cx="1642211" cy="147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Freihandform 28"/>
          <p:cNvSpPr/>
          <p:nvPr/>
        </p:nvSpPr>
        <p:spPr>
          <a:xfrm>
            <a:off x="3462776" y="4704737"/>
            <a:ext cx="127861" cy="291683"/>
          </a:xfrm>
          <a:custGeom>
            <a:avLst/>
            <a:gdLst>
              <a:gd name="connsiteX0" fmla="*/ 0 w 152400"/>
              <a:gd name="connsiteY0" fmla="*/ 19050 h 333421"/>
              <a:gd name="connsiteX1" fmla="*/ 57150 w 152400"/>
              <a:gd name="connsiteY1" fmla="*/ 333375 h 333421"/>
              <a:gd name="connsiteX2" fmla="*/ 152400 w 152400"/>
              <a:gd name="connsiteY2" fmla="*/ 0 h 333421"/>
              <a:gd name="connsiteX3" fmla="*/ 152400 w 152400"/>
              <a:gd name="connsiteY3" fmla="*/ 0 h 333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" h="333421">
                <a:moveTo>
                  <a:pt x="0" y="19050"/>
                </a:moveTo>
                <a:cubicBezTo>
                  <a:pt x="15875" y="177800"/>
                  <a:pt x="31750" y="336550"/>
                  <a:pt x="57150" y="333375"/>
                </a:cubicBezTo>
                <a:cubicBezTo>
                  <a:pt x="82550" y="330200"/>
                  <a:pt x="152400" y="0"/>
                  <a:pt x="152400" y="0"/>
                </a:cubicBezTo>
                <a:lnTo>
                  <a:pt x="152400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130" name="Textfeld 77829"/>
          <p:cNvSpPr txBox="1">
            <a:spLocks noChangeArrowheads="1"/>
          </p:cNvSpPr>
          <p:nvPr/>
        </p:nvSpPr>
        <p:spPr bwMode="auto">
          <a:xfrm>
            <a:off x="323528" y="4423710"/>
            <a:ext cx="2174965" cy="25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>
                <a:solidFill>
                  <a:srgbClr val="000000"/>
                </a:solidFill>
                <a:cs typeface="Arial" pitchFamily="34" charset="0"/>
              </a:rPr>
              <a:t>Polymer characteristics</a:t>
            </a:r>
          </a:p>
        </p:txBody>
      </p:sp>
      <p:sp>
        <p:nvSpPr>
          <p:cNvPr id="47131" name="Textfeld 84"/>
          <p:cNvSpPr txBox="1">
            <a:spLocks noChangeArrowheads="1"/>
          </p:cNvSpPr>
          <p:nvPr/>
        </p:nvSpPr>
        <p:spPr bwMode="auto">
          <a:xfrm>
            <a:off x="323528" y="4907183"/>
            <a:ext cx="2540567" cy="29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 dirty="0">
                <a:solidFill>
                  <a:srgbClr val="000000"/>
                </a:solidFill>
                <a:cs typeface="Arial" pitchFamily="34" charset="0"/>
              </a:rPr>
              <a:t>Microorganisms and enzymes</a:t>
            </a:r>
          </a:p>
        </p:txBody>
      </p:sp>
      <p:sp>
        <p:nvSpPr>
          <p:cNvPr id="47132" name="Textfeld 85"/>
          <p:cNvSpPr txBox="1">
            <a:spLocks noChangeArrowheads="1"/>
          </p:cNvSpPr>
          <p:nvPr/>
        </p:nvSpPr>
        <p:spPr bwMode="auto">
          <a:xfrm>
            <a:off x="323528" y="5390657"/>
            <a:ext cx="2362761" cy="25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400">
                <a:solidFill>
                  <a:srgbClr val="000000"/>
                </a:solidFill>
                <a:cs typeface="Arial" pitchFamily="34" charset="0"/>
              </a:rPr>
              <a:t>Abiotic factors</a:t>
            </a:r>
          </a:p>
        </p:txBody>
      </p:sp>
      <p:sp>
        <p:nvSpPr>
          <p:cNvPr id="34" name="Pfeil nach links und rechts 33"/>
          <p:cNvSpPr/>
          <p:nvPr/>
        </p:nvSpPr>
        <p:spPr>
          <a:xfrm rot="5400000">
            <a:off x="989587" y="4725360"/>
            <a:ext cx="234000" cy="162000"/>
          </a:xfrm>
          <a:prstGeom prst="left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sp>
        <p:nvSpPr>
          <p:cNvPr id="35" name="Pfeil nach links und rechts 34"/>
          <p:cNvSpPr/>
          <p:nvPr/>
        </p:nvSpPr>
        <p:spPr>
          <a:xfrm rot="5400000">
            <a:off x="989587" y="5228327"/>
            <a:ext cx="234000" cy="162000"/>
          </a:xfrm>
          <a:prstGeom prst="left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1pPr>
            <a:lvl2pPr marL="742950" indent="-28575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2pPr>
            <a:lvl3pPr marL="11430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3pPr>
            <a:lvl4pPr marL="16002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2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rgbClr val="EAEAEA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eaLnBrk="1" hangingPunct="1"/>
            <a:endParaRPr lang="en-US" altLang="de-DE" sz="1800">
              <a:solidFill>
                <a:srgbClr val="000000"/>
              </a:solidFill>
            </a:endParaRPr>
          </a:p>
        </p:txBody>
      </p:sp>
      <p:cxnSp>
        <p:nvCxnSpPr>
          <p:cNvPr id="36" name="Gerade Verbindung 35"/>
          <p:cNvCxnSpPr/>
          <p:nvPr/>
        </p:nvCxnSpPr>
        <p:spPr>
          <a:xfrm>
            <a:off x="383463" y="4259888"/>
            <a:ext cx="4188537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pieren 32"/>
          <p:cNvGrpSpPr/>
          <p:nvPr/>
        </p:nvGrpSpPr>
        <p:grpSpPr>
          <a:xfrm>
            <a:off x="220662" y="5822870"/>
            <a:ext cx="8705851" cy="590931"/>
            <a:chOff x="220662" y="5957331"/>
            <a:chExt cx="8705851" cy="590931"/>
          </a:xfrm>
        </p:grpSpPr>
        <p:sp>
          <p:nvSpPr>
            <p:cNvPr id="37" name="Rectangle 18"/>
            <p:cNvSpPr>
              <a:spLocks noChangeArrowheads="1"/>
            </p:cNvSpPr>
            <p:nvPr/>
          </p:nvSpPr>
          <p:spPr bwMode="auto">
            <a:xfrm>
              <a:off x="220662" y="6072521"/>
              <a:ext cx="8705851" cy="360551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eaLnBrk="1" hangingPunct="1">
                <a:lnSpc>
                  <a:spcPct val="92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de-DE" sz="2300" dirty="0">
                <a:solidFill>
                  <a:srgbClr val="EAEAEA"/>
                </a:solidFill>
              </a:endParaRPr>
            </a:p>
          </p:txBody>
        </p:sp>
        <p:sp>
          <p:nvSpPr>
            <p:cNvPr id="38" name="Rectangle 19"/>
            <p:cNvSpPr>
              <a:spLocks noChangeArrowheads="1"/>
            </p:cNvSpPr>
            <p:nvPr/>
          </p:nvSpPr>
          <p:spPr bwMode="auto">
            <a:xfrm>
              <a:off x="220662" y="5957331"/>
              <a:ext cx="8705851" cy="590931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noAutofit/>
            </a:bodyPr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tabLst>
                  <a:tab pos="357188" algn="l"/>
                </a:tabLst>
                <a:defRPr sz="220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defRPr>
              </a:lvl9pPr>
            </a:lstStyle>
            <a:p>
              <a:pPr marL="285750" indent="-285750">
                <a:lnSpc>
                  <a:spcPct val="90000"/>
                </a:lnSpc>
                <a:spcAft>
                  <a:spcPct val="0"/>
                </a:spcAft>
                <a:buClrTx/>
                <a:buFont typeface="Monotype Sorts" pitchFamily="2" charset="2"/>
                <a:buChar char="è"/>
              </a:pPr>
              <a:r>
                <a:rPr lang="en-US" altLang="de-DE" sz="1800" dirty="0" smtClean="0">
                  <a:solidFill>
                    <a:srgbClr val="FFFFFF"/>
                  </a:solidFill>
                  <a:sym typeface="Monotype Sorts" pitchFamily="2" charset="2"/>
                </a:rPr>
                <a:t>Understanding </a:t>
              </a:r>
              <a:r>
                <a:rPr lang="en-US" altLang="de-DE" sz="1800" dirty="0">
                  <a:solidFill>
                    <a:srgbClr val="FFFFFF"/>
                  </a:solidFill>
                  <a:sym typeface="Monotype Sorts" pitchFamily="2" charset="2"/>
                </a:rPr>
                <a:t>structure-property-relationship facilitates product </a:t>
              </a:r>
              <a:r>
                <a:rPr lang="en-US" altLang="de-DE" sz="1800" dirty="0" smtClean="0">
                  <a:solidFill>
                    <a:srgbClr val="FFFFFF"/>
                  </a:solidFill>
                  <a:sym typeface="Monotype Sorts" pitchFamily="2" charset="2"/>
                </a:rPr>
                <a:t>development</a:t>
              </a:r>
            </a:p>
            <a:p>
              <a:pPr marL="285750" indent="-285750">
                <a:lnSpc>
                  <a:spcPct val="90000"/>
                </a:lnSpc>
                <a:spcAft>
                  <a:spcPct val="0"/>
                </a:spcAft>
                <a:buClrTx/>
                <a:buFont typeface="Monotype Sorts" pitchFamily="2" charset="2"/>
                <a:buChar char="è"/>
              </a:pPr>
              <a:r>
                <a:rPr lang="en-US" altLang="de-DE" sz="1800" dirty="0">
                  <a:solidFill>
                    <a:srgbClr val="FFFFFF"/>
                  </a:solidFill>
                  <a:cs typeface="Arial" pitchFamily="34" charset="0"/>
                </a:rPr>
                <a:t>Field trials needed for communication and to gain stakeholder acceptance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122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47700" y="4184253"/>
            <a:ext cx="6300788" cy="396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rgbClr val="4CB7E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20835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7238" y="2349500"/>
            <a:ext cx="6407150" cy="321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857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Introduction 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Biobased monomers and polymers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BASF biodegradable and </a:t>
            </a:r>
            <a:r>
              <a:rPr lang="en-US" altLang="ko-KR" sz="1800" dirty="0" err="1">
                <a:solidFill>
                  <a:srgbClr val="000000"/>
                </a:solidFill>
                <a:ea typeface="Gulim" pitchFamily="34" charset="-127"/>
              </a:rPr>
              <a:t>biobased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polymers &amp; applications</a:t>
            </a: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Biodegradability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: value and developments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Sustainability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Conclusion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"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</p:txBody>
      </p:sp>
      <p:sp>
        <p:nvSpPr>
          <p:cNvPr id="33796" name="Line 5"/>
          <p:cNvSpPr>
            <a:spLocks noChangeShapeType="1"/>
          </p:cNvSpPr>
          <p:nvPr>
            <p:custDataLst>
              <p:tags r:id="rId2"/>
            </p:custDataLst>
          </p:nvPr>
        </p:nvSpPr>
        <p:spPr bwMode="gray">
          <a:xfrm flipV="1">
            <a:off x="684213" y="2349500"/>
            <a:ext cx="626427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7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gray">
          <a:xfrm flipV="1">
            <a:off x="684213" y="5678488"/>
            <a:ext cx="630078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8" name="Rectangle 7"/>
          <p:cNvSpPr>
            <a:spLocks noGrp="1" noChangeArrowheads="1"/>
          </p:cNvSpPr>
          <p:nvPr>
            <p:ph type="title"/>
          </p:nvPr>
        </p:nvSpPr>
        <p:spPr>
          <a:xfrm>
            <a:off x="180975" y="333375"/>
            <a:ext cx="7127875" cy="852488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ea"/>
                <a:ea typeface="+mn-ea"/>
                <a:cs typeface="Calibri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387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kt 1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9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itel 1"/>
          <p:cNvSpPr txBox="1">
            <a:spLocks/>
          </p:cNvSpPr>
          <p:nvPr/>
        </p:nvSpPr>
        <p:spPr bwMode="auto">
          <a:xfrm>
            <a:off x="219075" y="641350"/>
            <a:ext cx="7196138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110000"/>
              </a:spcBef>
              <a:spcAft>
                <a:spcPct val="110000"/>
              </a:spcAft>
              <a:buClrTx/>
              <a:buFontTx/>
              <a:buNone/>
            </a:pPr>
            <a:r>
              <a:rPr lang="en-US" altLang="de-DE" sz="2500" b="1" dirty="0">
                <a:solidFill>
                  <a:schemeClr val="bg1"/>
                </a:solidFill>
              </a:rPr>
              <a:t>Development and use of </a:t>
            </a:r>
            <a:r>
              <a:rPr lang="en-US" altLang="de-DE" sz="2500" b="1" dirty="0" err="1">
                <a:solidFill>
                  <a:schemeClr val="bg1"/>
                </a:solidFill>
              </a:rPr>
              <a:t>biobased</a:t>
            </a:r>
            <a:r>
              <a:rPr lang="en-US" altLang="de-DE" sz="2500" b="1" dirty="0">
                <a:solidFill>
                  <a:schemeClr val="bg1"/>
                </a:solidFill>
              </a:rPr>
              <a:t> and biodegradable polymers considers the complete lifecycle</a:t>
            </a:r>
          </a:p>
        </p:txBody>
      </p:sp>
      <p:grpSp>
        <p:nvGrpSpPr>
          <p:cNvPr id="33797" name="Group 42"/>
          <p:cNvGrpSpPr>
            <a:grpSpLocks/>
          </p:cNvGrpSpPr>
          <p:nvPr/>
        </p:nvGrpSpPr>
        <p:grpSpPr bwMode="auto">
          <a:xfrm>
            <a:off x="2124075" y="2178050"/>
            <a:ext cx="4079875" cy="4130675"/>
            <a:chOff x="2919" y="1236"/>
            <a:chExt cx="2679" cy="2715"/>
          </a:xfrm>
        </p:grpSpPr>
        <p:pic>
          <p:nvPicPr>
            <p:cNvPr id="33802" name="Picture 24" descr="mail_ecoflex"/>
            <p:cNvPicPr>
              <a:picLocks noChangeAspect="1" noChangeArrowheads="1"/>
            </p:cNvPicPr>
            <p:nvPr/>
          </p:nvPicPr>
          <p:blipFill>
            <a:blip r:embed="rId7" cstate="print">
              <a:lum bright="-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18" r="15291"/>
            <a:stretch>
              <a:fillRect/>
            </a:stretch>
          </p:blipFill>
          <p:spPr bwMode="auto">
            <a:xfrm>
              <a:off x="2994" y="1245"/>
              <a:ext cx="2582" cy="2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Freeform 27"/>
            <p:cNvSpPr>
              <a:spLocks/>
            </p:cNvSpPr>
            <p:nvPr/>
          </p:nvSpPr>
          <p:spPr bwMode="auto">
            <a:xfrm>
              <a:off x="3608" y="1448"/>
              <a:ext cx="558" cy="733"/>
            </a:xfrm>
            <a:custGeom>
              <a:avLst/>
              <a:gdLst>
                <a:gd name="T0" fmla="*/ 0 w 558"/>
                <a:gd name="T1" fmla="*/ 33 h 733"/>
                <a:gd name="T2" fmla="*/ 425 w 558"/>
                <a:gd name="T3" fmla="*/ 506 h 733"/>
                <a:gd name="T4" fmla="*/ 501 w 558"/>
                <a:gd name="T5" fmla="*/ 733 h 733"/>
                <a:gd name="T6" fmla="*/ 558 w 558"/>
                <a:gd name="T7" fmla="*/ 717 h 733"/>
                <a:gd name="T8" fmla="*/ 480 w 558"/>
                <a:gd name="T9" fmla="*/ 468 h 733"/>
                <a:gd name="T10" fmla="*/ 49 w 558"/>
                <a:gd name="T11" fmla="*/ 0 h 733"/>
                <a:gd name="T12" fmla="*/ 0 w 558"/>
                <a:gd name="T13" fmla="*/ 33 h 7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8" h="733">
                  <a:moveTo>
                    <a:pt x="0" y="33"/>
                  </a:moveTo>
                  <a:lnTo>
                    <a:pt x="425" y="506"/>
                  </a:lnTo>
                  <a:lnTo>
                    <a:pt x="501" y="733"/>
                  </a:lnTo>
                  <a:lnTo>
                    <a:pt x="558" y="717"/>
                  </a:lnTo>
                  <a:lnTo>
                    <a:pt x="480" y="468"/>
                  </a:lnTo>
                  <a:lnTo>
                    <a:pt x="49" y="0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04" name="Freeform 29"/>
            <p:cNvSpPr>
              <a:spLocks/>
            </p:cNvSpPr>
            <p:nvPr/>
          </p:nvSpPr>
          <p:spPr bwMode="auto">
            <a:xfrm>
              <a:off x="4533" y="1451"/>
              <a:ext cx="426" cy="829"/>
            </a:xfrm>
            <a:custGeom>
              <a:avLst/>
              <a:gdLst>
                <a:gd name="T0" fmla="*/ 0 w 426"/>
                <a:gd name="T1" fmla="*/ 793 h 829"/>
                <a:gd name="T2" fmla="*/ 176 w 426"/>
                <a:gd name="T3" fmla="*/ 592 h 829"/>
                <a:gd name="T4" fmla="*/ 368 w 426"/>
                <a:gd name="T5" fmla="*/ 0 h 829"/>
                <a:gd name="T6" fmla="*/ 426 w 426"/>
                <a:gd name="T7" fmla="*/ 28 h 829"/>
                <a:gd name="T8" fmla="*/ 236 w 426"/>
                <a:gd name="T9" fmla="*/ 625 h 829"/>
                <a:gd name="T10" fmla="*/ 53 w 426"/>
                <a:gd name="T11" fmla="*/ 829 h 829"/>
                <a:gd name="T12" fmla="*/ 0 w 426"/>
                <a:gd name="T13" fmla="*/ 793 h 8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6" h="829">
                  <a:moveTo>
                    <a:pt x="0" y="793"/>
                  </a:moveTo>
                  <a:lnTo>
                    <a:pt x="176" y="592"/>
                  </a:lnTo>
                  <a:lnTo>
                    <a:pt x="368" y="0"/>
                  </a:lnTo>
                  <a:lnTo>
                    <a:pt x="426" y="28"/>
                  </a:lnTo>
                  <a:lnTo>
                    <a:pt x="236" y="625"/>
                  </a:lnTo>
                  <a:lnTo>
                    <a:pt x="53" y="829"/>
                  </a:lnTo>
                  <a:lnTo>
                    <a:pt x="0" y="7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05" name="Freeform 30"/>
            <p:cNvSpPr>
              <a:spLocks/>
            </p:cNvSpPr>
            <p:nvPr/>
          </p:nvSpPr>
          <p:spPr bwMode="auto">
            <a:xfrm>
              <a:off x="4719" y="2552"/>
              <a:ext cx="861" cy="198"/>
            </a:xfrm>
            <a:custGeom>
              <a:avLst/>
              <a:gdLst>
                <a:gd name="T0" fmla="*/ 12 w 861"/>
                <a:gd name="T1" fmla="*/ 84 h 198"/>
                <a:gd name="T2" fmla="*/ 242 w 861"/>
                <a:gd name="T3" fmla="*/ 132 h 198"/>
                <a:gd name="T4" fmla="*/ 861 w 861"/>
                <a:gd name="T5" fmla="*/ 0 h 198"/>
                <a:gd name="T6" fmla="*/ 857 w 861"/>
                <a:gd name="T7" fmla="*/ 58 h 198"/>
                <a:gd name="T8" fmla="*/ 242 w 861"/>
                <a:gd name="T9" fmla="*/ 198 h 198"/>
                <a:gd name="T10" fmla="*/ 0 w 861"/>
                <a:gd name="T11" fmla="*/ 142 h 198"/>
                <a:gd name="T12" fmla="*/ 12 w 861"/>
                <a:gd name="T13" fmla="*/ 84 h 1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61" h="198">
                  <a:moveTo>
                    <a:pt x="12" y="84"/>
                  </a:moveTo>
                  <a:lnTo>
                    <a:pt x="242" y="132"/>
                  </a:lnTo>
                  <a:lnTo>
                    <a:pt x="861" y="0"/>
                  </a:lnTo>
                  <a:lnTo>
                    <a:pt x="857" y="58"/>
                  </a:lnTo>
                  <a:lnTo>
                    <a:pt x="242" y="198"/>
                  </a:lnTo>
                  <a:lnTo>
                    <a:pt x="0" y="142"/>
                  </a:lnTo>
                  <a:lnTo>
                    <a:pt x="12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06" name="Freeform 31"/>
            <p:cNvSpPr>
              <a:spLocks/>
            </p:cNvSpPr>
            <p:nvPr/>
          </p:nvSpPr>
          <p:spPr bwMode="auto">
            <a:xfrm>
              <a:off x="4418" y="3029"/>
              <a:ext cx="543" cy="697"/>
            </a:xfrm>
            <a:custGeom>
              <a:avLst/>
              <a:gdLst>
                <a:gd name="T0" fmla="*/ 60 w 543"/>
                <a:gd name="T1" fmla="*/ 0 h 697"/>
                <a:gd name="T2" fmla="*/ 123 w 543"/>
                <a:gd name="T3" fmla="*/ 193 h 697"/>
                <a:gd name="T4" fmla="*/ 543 w 543"/>
                <a:gd name="T5" fmla="*/ 658 h 697"/>
                <a:gd name="T6" fmla="*/ 486 w 543"/>
                <a:gd name="T7" fmla="*/ 697 h 697"/>
                <a:gd name="T8" fmla="*/ 66 w 543"/>
                <a:gd name="T9" fmla="*/ 235 h 697"/>
                <a:gd name="T10" fmla="*/ 0 w 543"/>
                <a:gd name="T11" fmla="*/ 25 h 697"/>
                <a:gd name="T12" fmla="*/ 60 w 543"/>
                <a:gd name="T13" fmla="*/ 0 h 6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43" h="697">
                  <a:moveTo>
                    <a:pt x="60" y="0"/>
                  </a:moveTo>
                  <a:lnTo>
                    <a:pt x="123" y="193"/>
                  </a:lnTo>
                  <a:lnTo>
                    <a:pt x="543" y="658"/>
                  </a:lnTo>
                  <a:lnTo>
                    <a:pt x="486" y="697"/>
                  </a:lnTo>
                  <a:lnTo>
                    <a:pt x="66" y="235"/>
                  </a:lnTo>
                  <a:lnTo>
                    <a:pt x="0" y="25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07" name="Freeform 32"/>
            <p:cNvSpPr>
              <a:spLocks/>
            </p:cNvSpPr>
            <p:nvPr/>
          </p:nvSpPr>
          <p:spPr bwMode="auto">
            <a:xfrm>
              <a:off x="3618" y="2946"/>
              <a:ext cx="363" cy="777"/>
            </a:xfrm>
            <a:custGeom>
              <a:avLst/>
              <a:gdLst>
                <a:gd name="T0" fmla="*/ 317 w 363"/>
                <a:gd name="T1" fmla="*/ 0 h 777"/>
                <a:gd name="T2" fmla="*/ 180 w 363"/>
                <a:gd name="T3" fmla="*/ 152 h 777"/>
                <a:gd name="T4" fmla="*/ 0 w 363"/>
                <a:gd name="T5" fmla="*/ 744 h 777"/>
                <a:gd name="T6" fmla="*/ 54 w 363"/>
                <a:gd name="T7" fmla="*/ 777 h 777"/>
                <a:gd name="T8" fmla="*/ 243 w 363"/>
                <a:gd name="T9" fmla="*/ 179 h 777"/>
                <a:gd name="T10" fmla="*/ 363 w 363"/>
                <a:gd name="T11" fmla="*/ 42 h 777"/>
                <a:gd name="T12" fmla="*/ 317 w 363"/>
                <a:gd name="T13" fmla="*/ 0 h 7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3" h="777">
                  <a:moveTo>
                    <a:pt x="317" y="0"/>
                  </a:moveTo>
                  <a:lnTo>
                    <a:pt x="180" y="152"/>
                  </a:lnTo>
                  <a:lnTo>
                    <a:pt x="0" y="744"/>
                  </a:lnTo>
                  <a:lnTo>
                    <a:pt x="54" y="777"/>
                  </a:lnTo>
                  <a:lnTo>
                    <a:pt x="243" y="179"/>
                  </a:lnTo>
                  <a:lnTo>
                    <a:pt x="363" y="42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08" name="Freeform 33"/>
            <p:cNvSpPr>
              <a:spLocks/>
            </p:cNvSpPr>
            <p:nvPr/>
          </p:nvSpPr>
          <p:spPr bwMode="auto">
            <a:xfrm>
              <a:off x="2984" y="2423"/>
              <a:ext cx="844" cy="202"/>
            </a:xfrm>
            <a:custGeom>
              <a:avLst/>
              <a:gdLst>
                <a:gd name="T0" fmla="*/ 844 w 844"/>
                <a:gd name="T1" fmla="*/ 49 h 202"/>
                <a:gd name="T2" fmla="*/ 622 w 844"/>
                <a:gd name="T3" fmla="*/ 0 h 202"/>
                <a:gd name="T4" fmla="*/ 0 w 844"/>
                <a:gd name="T5" fmla="*/ 136 h 202"/>
                <a:gd name="T6" fmla="*/ 1 w 844"/>
                <a:gd name="T7" fmla="*/ 202 h 202"/>
                <a:gd name="T8" fmla="*/ 619 w 844"/>
                <a:gd name="T9" fmla="*/ 66 h 202"/>
                <a:gd name="T10" fmla="*/ 831 w 844"/>
                <a:gd name="T11" fmla="*/ 106 h 202"/>
                <a:gd name="T12" fmla="*/ 844 w 844"/>
                <a:gd name="T13" fmla="*/ 49 h 20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202">
                  <a:moveTo>
                    <a:pt x="844" y="49"/>
                  </a:moveTo>
                  <a:lnTo>
                    <a:pt x="622" y="0"/>
                  </a:lnTo>
                  <a:lnTo>
                    <a:pt x="0" y="136"/>
                  </a:lnTo>
                  <a:lnTo>
                    <a:pt x="1" y="202"/>
                  </a:lnTo>
                  <a:lnTo>
                    <a:pt x="619" y="66"/>
                  </a:lnTo>
                  <a:lnTo>
                    <a:pt x="831" y="106"/>
                  </a:lnTo>
                  <a:lnTo>
                    <a:pt x="844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09" name="Freeform 38"/>
            <p:cNvSpPr>
              <a:spLocks/>
            </p:cNvSpPr>
            <p:nvPr/>
          </p:nvSpPr>
          <p:spPr bwMode="auto">
            <a:xfrm>
              <a:off x="2919" y="1236"/>
              <a:ext cx="2679" cy="1362"/>
            </a:xfrm>
            <a:custGeom>
              <a:avLst/>
              <a:gdLst>
                <a:gd name="T0" fmla="*/ 63 w 2679"/>
                <a:gd name="T1" fmla="*/ 1353 h 1362"/>
                <a:gd name="T2" fmla="*/ 0 w 2679"/>
                <a:gd name="T3" fmla="*/ 1353 h 1362"/>
                <a:gd name="T4" fmla="*/ 0 w 2679"/>
                <a:gd name="T5" fmla="*/ 0 h 1362"/>
                <a:gd name="T6" fmla="*/ 2679 w 2679"/>
                <a:gd name="T7" fmla="*/ 0 h 1362"/>
                <a:gd name="T8" fmla="*/ 2679 w 2679"/>
                <a:gd name="T9" fmla="*/ 1362 h 1362"/>
                <a:gd name="T10" fmla="*/ 2655 w 2679"/>
                <a:gd name="T11" fmla="*/ 1362 h 1362"/>
                <a:gd name="T12" fmla="*/ 2643 w 2679"/>
                <a:gd name="T13" fmla="*/ 1137 h 1362"/>
                <a:gd name="T14" fmla="*/ 2580 w 2679"/>
                <a:gd name="T15" fmla="*/ 897 h 1362"/>
                <a:gd name="T16" fmla="*/ 2466 w 2679"/>
                <a:gd name="T17" fmla="*/ 666 h 1362"/>
                <a:gd name="T18" fmla="*/ 2286 w 2679"/>
                <a:gd name="T19" fmla="*/ 441 h 1362"/>
                <a:gd name="T20" fmla="*/ 2055 w 2679"/>
                <a:gd name="T21" fmla="*/ 252 h 1362"/>
                <a:gd name="T22" fmla="*/ 1710 w 2679"/>
                <a:gd name="T23" fmla="*/ 99 h 1362"/>
                <a:gd name="T24" fmla="*/ 1359 w 2679"/>
                <a:gd name="T25" fmla="*/ 54 h 1362"/>
                <a:gd name="T26" fmla="*/ 1026 w 2679"/>
                <a:gd name="T27" fmla="*/ 96 h 1362"/>
                <a:gd name="T28" fmla="*/ 720 w 2679"/>
                <a:gd name="T29" fmla="*/ 225 h 1362"/>
                <a:gd name="T30" fmla="*/ 456 w 2679"/>
                <a:gd name="T31" fmla="*/ 408 h 1362"/>
                <a:gd name="T32" fmla="*/ 243 w 2679"/>
                <a:gd name="T33" fmla="*/ 678 h 1362"/>
                <a:gd name="T34" fmla="*/ 96 w 2679"/>
                <a:gd name="T35" fmla="*/ 1011 h 1362"/>
                <a:gd name="T36" fmla="*/ 60 w 2679"/>
                <a:gd name="T37" fmla="*/ 1236 h 1362"/>
                <a:gd name="T38" fmla="*/ 63 w 2679"/>
                <a:gd name="T39" fmla="*/ 1353 h 13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679" h="1362">
                  <a:moveTo>
                    <a:pt x="63" y="1353"/>
                  </a:moveTo>
                  <a:lnTo>
                    <a:pt x="0" y="1353"/>
                  </a:lnTo>
                  <a:lnTo>
                    <a:pt x="0" y="0"/>
                  </a:lnTo>
                  <a:lnTo>
                    <a:pt x="2679" y="0"/>
                  </a:lnTo>
                  <a:lnTo>
                    <a:pt x="2679" y="1362"/>
                  </a:lnTo>
                  <a:lnTo>
                    <a:pt x="2655" y="1362"/>
                  </a:lnTo>
                  <a:lnTo>
                    <a:pt x="2643" y="1137"/>
                  </a:lnTo>
                  <a:lnTo>
                    <a:pt x="2580" y="897"/>
                  </a:lnTo>
                  <a:lnTo>
                    <a:pt x="2466" y="666"/>
                  </a:lnTo>
                  <a:lnTo>
                    <a:pt x="2286" y="441"/>
                  </a:lnTo>
                  <a:lnTo>
                    <a:pt x="2055" y="252"/>
                  </a:lnTo>
                  <a:lnTo>
                    <a:pt x="1710" y="99"/>
                  </a:lnTo>
                  <a:lnTo>
                    <a:pt x="1359" y="54"/>
                  </a:lnTo>
                  <a:lnTo>
                    <a:pt x="1026" y="96"/>
                  </a:lnTo>
                  <a:lnTo>
                    <a:pt x="720" y="225"/>
                  </a:lnTo>
                  <a:lnTo>
                    <a:pt x="456" y="408"/>
                  </a:lnTo>
                  <a:lnTo>
                    <a:pt x="243" y="678"/>
                  </a:lnTo>
                  <a:lnTo>
                    <a:pt x="96" y="1011"/>
                  </a:lnTo>
                  <a:lnTo>
                    <a:pt x="60" y="1236"/>
                  </a:lnTo>
                  <a:lnTo>
                    <a:pt x="63" y="1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10" name="Freeform 39"/>
            <p:cNvSpPr>
              <a:spLocks/>
            </p:cNvSpPr>
            <p:nvPr/>
          </p:nvSpPr>
          <p:spPr bwMode="auto">
            <a:xfrm flipV="1">
              <a:off x="2919" y="2589"/>
              <a:ext cx="2679" cy="1362"/>
            </a:xfrm>
            <a:custGeom>
              <a:avLst/>
              <a:gdLst>
                <a:gd name="T0" fmla="*/ 63 w 2679"/>
                <a:gd name="T1" fmla="*/ 1353 h 1362"/>
                <a:gd name="T2" fmla="*/ 0 w 2679"/>
                <a:gd name="T3" fmla="*/ 1353 h 1362"/>
                <a:gd name="T4" fmla="*/ 0 w 2679"/>
                <a:gd name="T5" fmla="*/ 0 h 1362"/>
                <a:gd name="T6" fmla="*/ 2679 w 2679"/>
                <a:gd name="T7" fmla="*/ 0 h 1362"/>
                <a:gd name="T8" fmla="*/ 2679 w 2679"/>
                <a:gd name="T9" fmla="*/ 1362 h 1362"/>
                <a:gd name="T10" fmla="*/ 2655 w 2679"/>
                <a:gd name="T11" fmla="*/ 1362 h 1362"/>
                <a:gd name="T12" fmla="*/ 2643 w 2679"/>
                <a:gd name="T13" fmla="*/ 1137 h 1362"/>
                <a:gd name="T14" fmla="*/ 2580 w 2679"/>
                <a:gd name="T15" fmla="*/ 897 h 1362"/>
                <a:gd name="T16" fmla="*/ 2466 w 2679"/>
                <a:gd name="T17" fmla="*/ 666 h 1362"/>
                <a:gd name="T18" fmla="*/ 2286 w 2679"/>
                <a:gd name="T19" fmla="*/ 441 h 1362"/>
                <a:gd name="T20" fmla="*/ 2055 w 2679"/>
                <a:gd name="T21" fmla="*/ 252 h 1362"/>
                <a:gd name="T22" fmla="*/ 1710 w 2679"/>
                <a:gd name="T23" fmla="*/ 99 h 1362"/>
                <a:gd name="T24" fmla="*/ 1359 w 2679"/>
                <a:gd name="T25" fmla="*/ 54 h 1362"/>
                <a:gd name="T26" fmla="*/ 1026 w 2679"/>
                <a:gd name="T27" fmla="*/ 96 h 1362"/>
                <a:gd name="T28" fmla="*/ 720 w 2679"/>
                <a:gd name="T29" fmla="*/ 225 h 1362"/>
                <a:gd name="T30" fmla="*/ 456 w 2679"/>
                <a:gd name="T31" fmla="*/ 408 h 1362"/>
                <a:gd name="T32" fmla="*/ 243 w 2679"/>
                <a:gd name="T33" fmla="*/ 678 h 1362"/>
                <a:gd name="T34" fmla="*/ 96 w 2679"/>
                <a:gd name="T35" fmla="*/ 1011 h 1362"/>
                <a:gd name="T36" fmla="*/ 60 w 2679"/>
                <a:gd name="T37" fmla="*/ 1236 h 1362"/>
                <a:gd name="T38" fmla="*/ 63 w 2679"/>
                <a:gd name="T39" fmla="*/ 1353 h 136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679" h="1362">
                  <a:moveTo>
                    <a:pt x="63" y="1353"/>
                  </a:moveTo>
                  <a:lnTo>
                    <a:pt x="0" y="1353"/>
                  </a:lnTo>
                  <a:lnTo>
                    <a:pt x="0" y="0"/>
                  </a:lnTo>
                  <a:lnTo>
                    <a:pt x="2679" y="0"/>
                  </a:lnTo>
                  <a:lnTo>
                    <a:pt x="2679" y="1362"/>
                  </a:lnTo>
                  <a:lnTo>
                    <a:pt x="2655" y="1362"/>
                  </a:lnTo>
                  <a:lnTo>
                    <a:pt x="2643" y="1137"/>
                  </a:lnTo>
                  <a:lnTo>
                    <a:pt x="2580" y="897"/>
                  </a:lnTo>
                  <a:lnTo>
                    <a:pt x="2466" y="666"/>
                  </a:lnTo>
                  <a:lnTo>
                    <a:pt x="2286" y="441"/>
                  </a:lnTo>
                  <a:lnTo>
                    <a:pt x="2055" y="252"/>
                  </a:lnTo>
                  <a:lnTo>
                    <a:pt x="1710" y="99"/>
                  </a:lnTo>
                  <a:lnTo>
                    <a:pt x="1359" y="54"/>
                  </a:lnTo>
                  <a:lnTo>
                    <a:pt x="1026" y="96"/>
                  </a:lnTo>
                  <a:lnTo>
                    <a:pt x="720" y="225"/>
                  </a:lnTo>
                  <a:lnTo>
                    <a:pt x="456" y="408"/>
                  </a:lnTo>
                  <a:lnTo>
                    <a:pt x="243" y="678"/>
                  </a:lnTo>
                  <a:lnTo>
                    <a:pt x="96" y="1011"/>
                  </a:lnTo>
                  <a:lnTo>
                    <a:pt x="60" y="1236"/>
                  </a:lnTo>
                  <a:lnTo>
                    <a:pt x="63" y="1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811" name="Oval 37"/>
            <p:cNvSpPr>
              <a:spLocks noChangeArrowheads="1"/>
            </p:cNvSpPr>
            <p:nvPr/>
          </p:nvSpPr>
          <p:spPr bwMode="auto">
            <a:xfrm>
              <a:off x="2977" y="1292"/>
              <a:ext cx="2602" cy="2596"/>
            </a:xfrm>
            <a:prstGeom prst="ellipse">
              <a:avLst/>
            </a:prstGeom>
            <a:noFill/>
            <a:ln w="57150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de-DE" altLang="de-DE" sz="200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33812" name="Oval 25"/>
            <p:cNvSpPr>
              <a:spLocks noChangeArrowheads="1"/>
            </p:cNvSpPr>
            <p:nvPr/>
          </p:nvSpPr>
          <p:spPr bwMode="auto">
            <a:xfrm>
              <a:off x="3812" y="2164"/>
              <a:ext cx="907" cy="907"/>
            </a:xfrm>
            <a:prstGeom prst="ellipse">
              <a:avLst/>
            </a:prstGeom>
            <a:noFill/>
            <a:ln w="57150">
              <a:solidFill>
                <a:srgbClr val="FF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n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folHlink"/>
                </a:buClr>
                <a:buFont typeface="Wingdings" pitchFamily="2" charset="2"/>
                <a:buChar char="l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lnSpc>
                  <a:spcPct val="95000"/>
                </a:lnSpc>
                <a:spcAft>
                  <a:spcPct val="50000"/>
                </a:spcAft>
                <a:buClr>
                  <a:schemeClr val="tx1"/>
                </a:buClr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lnSpc>
                  <a:spcPct val="95000"/>
                </a:lnSpc>
                <a:spcAft>
                  <a:spcPct val="50000"/>
                </a:spcAft>
                <a:buChar char="–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lnSpc>
                  <a:spcPct val="95000"/>
                </a:lnSpc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50000"/>
                </a:spcAft>
                <a:buChar char="»"/>
                <a:defRPr sz="2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de-DE" altLang="de-DE" sz="20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33798" name="Textfeld 3"/>
          <p:cNvSpPr txBox="1">
            <a:spLocks noChangeArrowheads="1"/>
          </p:cNvSpPr>
          <p:nvPr/>
        </p:nvSpPr>
        <p:spPr bwMode="auto">
          <a:xfrm>
            <a:off x="2381250" y="1835150"/>
            <a:ext cx="35687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de-DE" altLang="de-DE" sz="1600"/>
              <a:t>Renewable raw materials &amp; polymers</a:t>
            </a:r>
          </a:p>
        </p:txBody>
      </p:sp>
      <p:sp>
        <p:nvSpPr>
          <p:cNvPr id="33799" name="Textfeld 128"/>
          <p:cNvSpPr txBox="1">
            <a:spLocks noChangeArrowheads="1"/>
          </p:cNvSpPr>
          <p:nvPr/>
        </p:nvSpPr>
        <p:spPr bwMode="auto">
          <a:xfrm>
            <a:off x="6084888" y="3203575"/>
            <a:ext cx="1196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de-DE" altLang="de-DE" sz="1600"/>
              <a:t>Processing</a:t>
            </a:r>
          </a:p>
        </p:txBody>
      </p:sp>
      <p:sp>
        <p:nvSpPr>
          <p:cNvPr id="33800" name="Textfeld 130"/>
          <p:cNvSpPr txBox="1">
            <a:spLocks noChangeArrowheads="1"/>
          </p:cNvSpPr>
          <p:nvPr/>
        </p:nvSpPr>
        <p:spPr bwMode="auto">
          <a:xfrm>
            <a:off x="5753100" y="5508625"/>
            <a:ext cx="12874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de-DE" altLang="de-DE" sz="1600"/>
              <a:t>Applications</a:t>
            </a:r>
          </a:p>
        </p:txBody>
      </p:sp>
      <p:sp>
        <p:nvSpPr>
          <p:cNvPr id="33801" name="Textfeld 131"/>
          <p:cNvSpPr txBox="1">
            <a:spLocks noChangeArrowheads="1"/>
          </p:cNvSpPr>
          <p:nvPr/>
        </p:nvSpPr>
        <p:spPr bwMode="auto">
          <a:xfrm>
            <a:off x="179388" y="3500438"/>
            <a:ext cx="16986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de-DE" altLang="de-DE" sz="1600"/>
              <a:t>Biodegradability </a:t>
            </a:r>
          </a:p>
        </p:txBody>
      </p:sp>
    </p:spTree>
    <p:extLst>
      <p:ext uri="{BB962C8B-B14F-4D97-AF65-F5344CB8AC3E}">
        <p14:creationId xmlns:p14="http://schemas.microsoft.com/office/powerpoint/2010/main" val="106170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de-DE" smtClean="0"/>
              <a:t>Sustainability contribution of biodegradable and highly biobased coffee capsules</a:t>
            </a:r>
          </a:p>
        </p:txBody>
      </p:sp>
      <p:pic>
        <p:nvPicPr>
          <p:cNvPr id="40963" name="Picture 2" descr="http://bilddb.basf-ag.de/webreader/main/get_content.jsp?obj_id=090080e8815ef496&amp;format=jpeg_l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5" t="56349" r="22134"/>
          <a:stretch>
            <a:fillRect/>
          </a:stretch>
        </p:blipFill>
        <p:spPr bwMode="auto">
          <a:xfrm>
            <a:off x="5724525" y="2133600"/>
            <a:ext cx="2879725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hteck 1"/>
          <p:cNvSpPr>
            <a:spLocks noChangeArrowheads="1"/>
          </p:cNvSpPr>
          <p:nvPr/>
        </p:nvSpPr>
        <p:spPr bwMode="auto">
          <a:xfrm>
            <a:off x="323850" y="1979613"/>
            <a:ext cx="5184775" cy="365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altLang="de-DE" sz="1800" dirty="0" err="1">
                <a:solidFill>
                  <a:srgbClr val="000000"/>
                </a:solidFill>
              </a:rPr>
              <a:t>ecovio</a:t>
            </a:r>
            <a:r>
              <a:rPr lang="en-US" altLang="de-DE" sz="1800" baseline="30000" dirty="0">
                <a:solidFill>
                  <a:srgbClr val="000000"/>
                </a:solidFill>
              </a:rPr>
              <a:t>®</a:t>
            </a:r>
            <a:r>
              <a:rPr lang="en-US" altLang="de-DE" sz="1800" dirty="0">
                <a:solidFill>
                  <a:srgbClr val="000000"/>
                </a:solidFill>
              </a:rPr>
              <a:t> for coffee capsules can be industrially composted along with food waste. Recycling food wastes is more resource efficient than having it landfilled or incinerated.  </a:t>
            </a:r>
            <a:endParaRPr lang="de-DE" altLang="de-DE" sz="1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en-US" altLang="de-DE" sz="1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altLang="de-DE" sz="1800" dirty="0">
                <a:solidFill>
                  <a:srgbClr val="000000"/>
                </a:solidFill>
              </a:rPr>
              <a:t>Increased production of compost helps bring back phosphates and humus into agricultural soil. As result scarce resources are saved and soil erosion can be </a:t>
            </a:r>
            <a:r>
              <a:rPr lang="en-US" altLang="de-DE" sz="1800" dirty="0" smtClean="0">
                <a:solidFill>
                  <a:srgbClr val="000000"/>
                </a:solidFill>
              </a:rPr>
              <a:t>mitigated.</a:t>
            </a:r>
            <a:endParaRPr lang="en-US" altLang="de-DE" sz="1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de-DE" sz="1800" dirty="0">
                <a:solidFill>
                  <a:srgbClr val="000000"/>
                </a:solidFill>
              </a:rPr>
              <a:t> </a:t>
            </a:r>
            <a:endParaRPr lang="de-DE" altLang="de-DE" sz="1800" dirty="0">
              <a:solidFill>
                <a:srgbClr val="000000"/>
              </a:solidFill>
            </a:endParaRPr>
          </a:p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 typeface="Wingdings" pitchFamily="2" charset="2"/>
              <a:buChar char="§"/>
            </a:pPr>
            <a:r>
              <a:rPr lang="en-US" altLang="de-DE" sz="1800" dirty="0">
                <a:solidFill>
                  <a:srgbClr val="000000"/>
                </a:solidFill>
              </a:rPr>
              <a:t>High content of </a:t>
            </a:r>
            <a:r>
              <a:rPr lang="en-US" altLang="de-DE" sz="1800" i="1" dirty="0">
                <a:solidFill>
                  <a:srgbClr val="000000"/>
                </a:solidFill>
              </a:rPr>
              <a:t>Renewable</a:t>
            </a:r>
            <a:r>
              <a:rPr lang="en-US" altLang="de-DE" sz="1800" dirty="0">
                <a:solidFill>
                  <a:srgbClr val="000000"/>
                </a:solidFill>
              </a:rPr>
              <a:t> raw materials enable reduced material carbon footprint allowing savings of greenhouse gas emissions.</a:t>
            </a:r>
            <a:endParaRPr lang="de-DE" altLang="de-DE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7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47700" y="4581128"/>
            <a:ext cx="6300788" cy="3968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algn="ctr">
            <a:solidFill>
              <a:srgbClr val="4CB7E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sp>
        <p:nvSpPr>
          <p:cNvPr id="120835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57238" y="2349500"/>
            <a:ext cx="6407150" cy="321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marL="2857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lnSpc>
                <a:spcPct val="110000"/>
              </a:lnSpc>
              <a:spcAft>
                <a:spcPct val="50000"/>
              </a:spcAft>
              <a:buClr>
                <a:schemeClr val="accent1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lnSpc>
                <a:spcPct val="110000"/>
              </a:lnSpc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5000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Introduction 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Biobased monomers and polymers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BASF biodegradable and </a:t>
            </a:r>
            <a:r>
              <a:rPr lang="en-US" altLang="ko-KR" sz="1800" dirty="0" err="1">
                <a:solidFill>
                  <a:srgbClr val="000000"/>
                </a:solidFill>
                <a:ea typeface="Gulim" pitchFamily="34" charset="-127"/>
              </a:rPr>
              <a:t>biobased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 </a:t>
            </a: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polymers &amp; applications</a:t>
            </a:r>
            <a:endParaRPr lang="en-US" altLang="ko-KR" sz="1800" dirty="0">
              <a:solidFill>
                <a:srgbClr val="000000"/>
              </a:solidFill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 smtClean="0">
                <a:solidFill>
                  <a:srgbClr val="000000"/>
                </a:solidFill>
                <a:ea typeface="Gulim" pitchFamily="34" charset="-127"/>
              </a:rPr>
              <a:t>Biodegradability</a:t>
            </a: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: value and developments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Sustainability</a:t>
            </a:r>
          </a:p>
          <a:p>
            <a:pPr eaLnBrk="1" hangingPunct="1">
              <a:lnSpc>
                <a:spcPct val="90000"/>
              </a:lnSpc>
              <a:buClrTx/>
              <a:buSzPct val="120000"/>
              <a:buFont typeface="Wingdings" pitchFamily="2" charset="2"/>
              <a:buChar char="§"/>
            </a:pPr>
            <a:r>
              <a:rPr lang="en-US" altLang="ko-KR" sz="1800" dirty="0">
                <a:solidFill>
                  <a:srgbClr val="000000"/>
                </a:solidFill>
                <a:ea typeface="Gulim" pitchFamily="34" charset="-127"/>
              </a:rPr>
              <a:t>Conclusion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None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itchFamily="2" charset="2"/>
              <a:buChar char=""/>
            </a:pPr>
            <a:endParaRPr lang="en-US" altLang="ko-KR" sz="1400" dirty="0">
              <a:solidFill>
                <a:srgbClr val="000000"/>
              </a:solidFill>
              <a:latin typeface="Calibri" pitchFamily="34" charset="0"/>
              <a:ea typeface="Gulim" pitchFamily="34" charset="-127"/>
            </a:endParaRPr>
          </a:p>
        </p:txBody>
      </p:sp>
      <p:sp>
        <p:nvSpPr>
          <p:cNvPr id="33796" name="Line 5"/>
          <p:cNvSpPr>
            <a:spLocks noChangeShapeType="1"/>
          </p:cNvSpPr>
          <p:nvPr>
            <p:custDataLst>
              <p:tags r:id="rId2"/>
            </p:custDataLst>
          </p:nvPr>
        </p:nvSpPr>
        <p:spPr bwMode="gray">
          <a:xfrm flipV="1">
            <a:off x="684213" y="2349500"/>
            <a:ext cx="6264275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7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gray">
          <a:xfrm flipV="1">
            <a:off x="684213" y="5678488"/>
            <a:ext cx="6300787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endParaRPr lang="en-US">
              <a:latin typeface="+mn-ea"/>
            </a:endParaRPr>
          </a:p>
        </p:txBody>
      </p:sp>
      <p:sp>
        <p:nvSpPr>
          <p:cNvPr id="33798" name="Rectangle 7"/>
          <p:cNvSpPr>
            <a:spLocks noGrp="1" noChangeArrowheads="1"/>
          </p:cNvSpPr>
          <p:nvPr>
            <p:ph type="title"/>
          </p:nvPr>
        </p:nvSpPr>
        <p:spPr>
          <a:xfrm>
            <a:off x="180975" y="333375"/>
            <a:ext cx="7127875" cy="852488"/>
          </a:xfrm>
        </p:spPr>
        <p:txBody>
          <a:bodyPr anchor="t"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1"/>
                </a:solidFill>
                <a:latin typeface="+mn-ea"/>
                <a:ea typeface="+mn-ea"/>
                <a:cs typeface="Calibri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0633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dirty="0">
                <a:solidFill>
                  <a:schemeClr val="bg1"/>
                </a:solidFill>
              </a:rPr>
              <a:t>BASF concept for </a:t>
            </a:r>
            <a:r>
              <a:rPr lang="en-US" altLang="de-DE" dirty="0" smtClean="0">
                <a:solidFill>
                  <a:schemeClr val="bg1"/>
                </a:solidFill>
              </a:rPr>
              <a:t>biodegradable and renewable polymers </a:t>
            </a:r>
            <a:endParaRPr lang="en-US" dirty="0"/>
          </a:p>
        </p:txBody>
      </p:sp>
      <p:sp>
        <p:nvSpPr>
          <p:cNvPr id="9318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16000" y="2090028"/>
            <a:ext cx="3916363" cy="4116220"/>
          </a:xfrm>
        </p:spPr>
        <p:txBody>
          <a:bodyPr>
            <a:normAutofit lnSpcReduction="10000"/>
          </a:bodyPr>
          <a:lstStyle/>
          <a:p>
            <a:pPr marL="265113" indent="-265113" eaLnBrk="1" hangingPunct="1">
              <a:buFont typeface="Wingdings" panose="05000000000000000000" pitchFamily="2" charset="2"/>
              <a:buChar char="n"/>
            </a:pPr>
            <a:r>
              <a:rPr lang="en-US" altLang="de-DE" sz="1800" dirty="0" smtClean="0">
                <a:cs typeface="Arial" charset="0"/>
              </a:rPr>
              <a:t>GOAL: Performance of biodegradable plastics comparable to standard plastics</a:t>
            </a:r>
          </a:p>
          <a:p>
            <a:pPr marL="265113" indent="-265113">
              <a:buFont typeface="Wingdings" panose="05000000000000000000" pitchFamily="2" charset="2"/>
              <a:buChar char="n"/>
            </a:pPr>
            <a:r>
              <a:rPr lang="en-US" altLang="de-DE" sz="1800" dirty="0" smtClean="0">
                <a:cs typeface="Arial" charset="0"/>
              </a:rPr>
              <a:t>BASED on </a:t>
            </a:r>
            <a:r>
              <a:rPr lang="en-US" altLang="de-DE" sz="1800" dirty="0">
                <a:cs typeface="Arial" charset="0"/>
              </a:rPr>
              <a:t>scientific </a:t>
            </a:r>
            <a:r>
              <a:rPr lang="en-US" altLang="de-DE" sz="1800" dirty="0" smtClean="0">
                <a:cs typeface="Arial" charset="0"/>
              </a:rPr>
              <a:t>evidence and basic understanding of biodegradability </a:t>
            </a:r>
          </a:p>
          <a:p>
            <a:pPr marL="265113" indent="-265113">
              <a:buFont typeface="Wingdings" panose="05000000000000000000" pitchFamily="2" charset="2"/>
              <a:buChar char="n"/>
            </a:pPr>
            <a:r>
              <a:rPr lang="en-US" altLang="de-DE" sz="1800" dirty="0" smtClean="0">
                <a:cs typeface="Arial" charset="0"/>
              </a:rPr>
              <a:t>WITH proven sustainability</a:t>
            </a:r>
          </a:p>
          <a:p>
            <a:pPr marL="265113" indent="-265113" eaLnBrk="1" hangingPunct="1">
              <a:buFont typeface="Wingdings" panose="05000000000000000000" pitchFamily="2" charset="2"/>
              <a:buChar char="n"/>
            </a:pPr>
            <a:r>
              <a:rPr lang="en-US" altLang="de-DE" sz="1800" dirty="0" smtClean="0">
                <a:cs typeface="Arial" charset="0"/>
              </a:rPr>
              <a:t>FOR applications where biodegradability adds value to the solution</a:t>
            </a:r>
            <a:endParaRPr lang="en-US" altLang="de-DE" sz="1800" dirty="0">
              <a:cs typeface="Arial" charset="0"/>
            </a:endParaRPr>
          </a:p>
          <a:p>
            <a:pPr marL="265113" indent="-265113" eaLnBrk="1" hangingPunct="1">
              <a:buFont typeface="Wingdings" panose="05000000000000000000" pitchFamily="2" charset="2"/>
              <a:buChar char="n"/>
            </a:pPr>
            <a:r>
              <a:rPr lang="en-US" altLang="de-DE" sz="1800" dirty="0" smtClean="0">
                <a:cs typeface="Arial" charset="0"/>
              </a:rPr>
              <a:t>BY application of renewable resources only based on functionality (performance, LCA)</a:t>
            </a:r>
          </a:p>
        </p:txBody>
      </p:sp>
      <p:sp>
        <p:nvSpPr>
          <p:cNvPr id="1228803" name="AutoShape 3"/>
          <p:cNvSpPr>
            <a:spLocks noChangeArrowheads="1"/>
          </p:cNvSpPr>
          <p:nvPr/>
        </p:nvSpPr>
        <p:spPr bwMode="auto">
          <a:xfrm rot="5400000">
            <a:off x="2555081" y="3860007"/>
            <a:ext cx="4321175" cy="576262"/>
          </a:xfrm>
          <a:prstGeom prst="flowChartExtra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eaLnBrk="1" hangingPunct="1">
              <a:lnSpc>
                <a:spcPct val="92000"/>
              </a:lnSpc>
              <a:spcAft>
                <a:spcPct val="0"/>
              </a:spcAft>
              <a:buClrTx/>
              <a:buFontTx/>
              <a:buNone/>
            </a:pPr>
            <a:endParaRPr lang="de-DE" altLang="de-DE" sz="1600">
              <a:solidFill>
                <a:srgbClr val="EAEAEA"/>
              </a:solidFill>
            </a:endParaRPr>
          </a:p>
        </p:txBody>
      </p:sp>
      <p:sp>
        <p:nvSpPr>
          <p:cNvPr id="1228804" name="Text Box 4"/>
          <p:cNvSpPr txBox="1">
            <a:spLocks noChangeArrowheads="1"/>
          </p:cNvSpPr>
          <p:nvPr/>
        </p:nvSpPr>
        <p:spPr bwMode="auto">
          <a:xfrm>
            <a:off x="5435600" y="3486150"/>
            <a:ext cx="3168650" cy="163121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1pPr>
            <a:lvl2pPr marL="742950" indent="-285750" eaLnBrk="0" hangingPunct="0">
              <a:lnSpc>
                <a:spcPct val="95000"/>
              </a:lnSpc>
              <a:spcAft>
                <a:spcPct val="50000"/>
              </a:spcAft>
              <a:buClr>
                <a:schemeClr val="folHlink"/>
              </a:buClr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2pPr>
            <a:lvl3pPr marL="1143000" indent="-228600" eaLnBrk="0" hangingPunct="0">
              <a:lnSpc>
                <a:spcPct val="95000"/>
              </a:lnSpc>
              <a:spcAft>
                <a:spcPct val="50000"/>
              </a:spcAft>
              <a:buClr>
                <a:schemeClr val="tx1"/>
              </a:buClr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3pPr>
            <a:lvl4pPr marL="1600200" indent="-228600" eaLnBrk="0" hangingPunct="0">
              <a:lnSpc>
                <a:spcPct val="95000"/>
              </a:lnSpc>
              <a:spcAft>
                <a:spcPct val="50000"/>
              </a:spcAft>
              <a:buChar char="–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4pPr>
            <a:lvl5pPr marL="2057400" indent="-228600" eaLnBrk="0" hangingPunct="0">
              <a:lnSpc>
                <a:spcPct val="95000"/>
              </a:lnSpc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50000"/>
              </a:spcAft>
              <a:buChar char="»"/>
              <a:defRPr sz="2200">
                <a:solidFill>
                  <a:schemeClr val="tx1"/>
                </a:solidFill>
                <a:latin typeface="Arial" charset="0"/>
                <a:cs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altLang="de-DE" sz="2000" dirty="0" smtClean="0">
              <a:solidFill>
                <a:srgbClr val="FFFFFF"/>
              </a:solidFill>
              <a:cs typeface="Arial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de-DE" sz="2000" dirty="0" smtClean="0">
                <a:solidFill>
                  <a:srgbClr val="FFFFFF"/>
                </a:solidFill>
                <a:cs typeface="Arial" charset="0"/>
              </a:rPr>
              <a:t>Performance </a:t>
            </a:r>
            <a:r>
              <a:rPr lang="en-US" altLang="de-DE" sz="2000" dirty="0">
                <a:solidFill>
                  <a:srgbClr val="FFFFFF"/>
                </a:solidFill>
                <a:cs typeface="Arial" charset="0"/>
              </a:rPr>
              <a:t>made </a:t>
            </a:r>
            <a:r>
              <a:rPr lang="en-US" altLang="de-DE" sz="2000" dirty="0" smtClean="0">
                <a:solidFill>
                  <a:srgbClr val="FFFFFF"/>
                </a:solidFill>
                <a:cs typeface="Arial" charset="0"/>
              </a:rPr>
              <a:t>sustainable</a:t>
            </a: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endParaRPr lang="en-US" altLang="de-DE" sz="2000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351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28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28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03" grpId="0" animBg="1"/>
      <p:bldP spid="122880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Documents and Settings\ROESSO\My Documents\Ablage\Corporate Design\PowerPoint\Logos Wizard\BASFc_Q_PPT_38_blau-dunkel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39"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603669"/>
            <a:ext cx="4572000" cy="165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9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COLOR1" val="16777215/0/9671571/0/9849344/12554596/9849344/12554596/16777215////////"/>
  <p:tag name="WIZCOLOR2" val="16777215/0/9671571/0/9849344/12554596/9849344/12554596/16777215////////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/13,64/25,39/4,8"/>
  <p:tag name="LOCK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19,99/13,64/4,8/4,8"/>
  <p:tag name="LOCK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,2/24,2/10"/>
  <p:tag name="LOCKED" val="1"/>
  <p:tag name="WIZSHAPE" val="WizShape"/>
  <p:tag name="VISIBLE" val="System.Xml.XmlAttribu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1,2/24,2/1,2"/>
  <p:tag name="LOCKED" val="1"/>
  <p:tag name="WIZSHAPE" val="WizShape"/>
  <p:tag name="VISIBLE" val="System.Xml.XmlAttribu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17,4/18,46/2/0,42"/>
  <p:tag name="LOCKED" val="1"/>
  <p:tag name="WIZSHAPE" val="WizShape"/>
  <p:tag name="VISIBLE" val="System.Xml.XmlAttribu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66/14,8/0,27"/>
  <p:tag name="LOCKED" val="1"/>
  <p:tag name="WIZSHAPE" val="WizShape"/>
  <p:tag name="VISIBLE" val="System.Xml.XmlAttribu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8,46/2/0,42"/>
  <p:tag name="LOCKED" val="1"/>
  <p:tag name="WIZSHAPE" val="WizShape"/>
  <p:tag name="VISIBLE" val="System.Xml.XmlAttribu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79/14,8/0,27"/>
  <p:tag name="LOCKED" val="1"/>
  <p:tag name="WIZSHAPE" val="WizShape"/>
  <p:tag name="VISIBLE" val="System.Xml.XmlAttribu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/0,6/25,39/3,8"/>
  <p:tag name="LOCKED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0,99/0,6/3,8/3,8"/>
  <p:tag name="LOCKED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,78/19,8/2,37"/>
  <p:tag name="LOCKED" val="1"/>
  <p:tag name="WIZSHAPE" val="WizShape"/>
  <p:tag name="VISIBLE" val="System.Xml.XmlAttribu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5,2/24,2/12,8"/>
  <p:tag name="LOCKED" val="1"/>
  <p:tag name="WIZSHAPE" val="WizShape"/>
  <p:tag name="VISIBLE" val="System.Xml.XmlAttribu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2,8/18,46/2/0,42"/>
  <p:tag name="LOCKED" val="1"/>
  <p:tag name="WIZSHAPE" val="WizShape"/>
  <p:tag name="VISIBLE" val="System.Xml.XmlAttribu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66/20,2/0,27"/>
  <p:tag name="LOCKED" val="1"/>
  <p:tag name="WIZSHAPE" val="WizShape"/>
  <p:tag name="VISIBLE" val="System.Xml.XmlAttribu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8,46/2/0,42"/>
  <p:tag name="LOCKED" val="1"/>
  <p:tag name="WIZSHAPE" val="WizShape"/>
  <p:tag name="VISIBLE" val="System.Xml.XmlAttribu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79/20,2/0,27"/>
  <p:tag name="LOCKED" val="1"/>
  <p:tag name="WIZSHAPE" val="WizShape"/>
  <p:tag name="VISIBLE" val="System.Xml.XmlAttribu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/0,6/25,39/3,8"/>
  <p:tag name="LOCKED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0,99/0,6/3,8/3,8"/>
  <p:tag name="LOCKED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,78/19,8/2,37"/>
  <p:tag name="LOCKED" val="1"/>
  <p:tag name="WIZSHAPE" val="WizShape"/>
  <p:tag name="VISIBLE" val="System.Xml.XmlAttribu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5,2/24,2/12,8"/>
  <p:tag name="LOCKED" val="1"/>
  <p:tag name="WIZSHAPE" val="WizShape"/>
  <p:tag name="VISIBLE" val="System.Xml.XmlAttribu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2,8/18,46/2/0,42"/>
  <p:tag name="LOCKED" val="1"/>
  <p:tag name="WIZSHAPE" val="WizShape"/>
  <p:tag name="VISIBLE" val="System.Xml.XmlAttribu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66/20,2/0,27"/>
  <p:tag name="LOCKED" val="1"/>
  <p:tag name="WIZSHAPE" val="WizShape"/>
  <p:tag name="VISIBLE" val="System.Xml.XmlAttribu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8,46/2/0,42"/>
  <p:tag name="LOCKED" val="1"/>
  <p:tag name="WIZSHAPE" val="WizShape"/>
  <p:tag name="VISIBLE" val="System.Xml.XmlAttribu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79/20,2/0,27"/>
  <p:tag name="LOCKED" val="1"/>
  <p:tag name="WIZSHAPE" val="WizShape"/>
  <p:tag name="VISIBLE" val="System.Xml.XmlAttribu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/0,6/25,39/3,8"/>
  <p:tag name="LOCKED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0,99/0,6/3,8/3,8"/>
  <p:tag name="LOCKED" val="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,78/19,8/2,37"/>
  <p:tag name="LOCKED" val="1"/>
  <p:tag name="WIZSHAPE" val="WizShape"/>
  <p:tag name="VISIBLE" val="System.Xml.XmlAttribut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5,2/24,2/12,8"/>
  <p:tag name="LOCKED" val="1"/>
  <p:tag name="WIZSHAPE" val="WizShape"/>
  <p:tag name="VISIBLE" val="System.Xml.XmlAttribut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2,8/18,46/2/0,42"/>
  <p:tag name="LOCKED" val="1"/>
  <p:tag name="WIZSHAPE" val="WizShape"/>
  <p:tag name="VISIBLE" val="System.Xml.XmlAttribut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66/20,2/0,27"/>
  <p:tag name="LOCKED" val="1"/>
  <p:tag name="WIZSHAPE" val="WizShape"/>
  <p:tag name="VISIBLE" val="System.Xml.XmlAttribu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8,46/2/0,42"/>
  <p:tag name="LOCKED" val="1"/>
  <p:tag name="WIZSHAPE" val="WizShape"/>
  <p:tag name="VISIBLE" val="System.Xml.XmlAttribut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79/20,2/0,27"/>
  <p:tag name="LOCKED" val="1"/>
  <p:tag name="WIZSHAPE" val="WizShape"/>
  <p:tag name="VISIBLE" val="System.Xml.XmlAttribut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/0,6/25,39/3,8"/>
  <p:tag name="LOCKED" val="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0,99/0,6/3,8/3,8"/>
  <p:tag name="LOCKED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,78/19,8/2,37"/>
  <p:tag name="LOCKED" val="1"/>
  <p:tag name="WIZSHAPE" val="WizShape"/>
  <p:tag name="VISIBLE" val="System.Xml.XmlAttribut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5,2/24,2/12,8"/>
  <p:tag name="LOCKED" val="1"/>
  <p:tag name="WIZSHAPE" val="WizShape"/>
  <p:tag name="VISIBLE" val="System.Xml.XmlAttribut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2,8/18,46/2/0,42"/>
  <p:tag name="LOCKED" val="1"/>
  <p:tag name="WIZSHAPE" val="WizShape"/>
  <p:tag name="VISIBLE" val="System.Xml.XmlAttribut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66/20,2/0,27"/>
  <p:tag name="LOCKED" val="1"/>
  <p:tag name="WIZSHAPE" val="WizShape"/>
  <p:tag name="VISIBLE" val="System.Xml.XmlAttribut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8,46/2/0,42"/>
  <p:tag name="LOCKED" val="1"/>
  <p:tag name="WIZSHAPE" val="WizShape"/>
  <p:tag name="VISIBLE" val="System.Xml.XmlAttribut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79/20,2/0,27"/>
  <p:tag name="LOCKED" val="1"/>
  <p:tag name="WIZSHAPE" val="WizShape"/>
  <p:tag name="VISIBLE" val="System.Xml.XmlAttribut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/0,6/25,39/3,8"/>
  <p:tag name="LOCKED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0,99/0,6/3,8/3,8"/>
  <p:tag name="LOCKED" val="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,78/19,8/2,37"/>
  <p:tag name="LOCKED" val="1"/>
  <p:tag name="WIZSHAPE" val="WizShape"/>
  <p:tag name="VISIBLE" val="System.Xml.XmlAttribut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5,2/24,2/12,8"/>
  <p:tag name="LOCKED" val="1"/>
  <p:tag name="WIZSHAPE" val="WizShape"/>
  <p:tag name="VISIBLE" val="System.Xml.XmlAttribut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2,8/18,46/2/0,42"/>
  <p:tag name="LOCKED" val="1"/>
  <p:tag name="WIZSHAPE" val="WizShape"/>
  <p:tag name="VISIBLE" val="System.Xml.XmlAttribut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66/20,2/0,27"/>
  <p:tag name="LOCKED" val="1"/>
  <p:tag name="WIZSHAPE" val="WizShape"/>
  <p:tag name="VISIBLE" val="System.Xml.XmlAttribut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0,6/18,46/2/0,42"/>
  <p:tag name="LOCKED" val="1"/>
  <p:tag name="WIZSHAPE" val="WizShape"/>
  <p:tag name="VISIBLE" val="System.Xml.XmlAttribu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SITION" val="2,6/18,79/20,2/0,27"/>
  <p:tag name="LOCKED" val="1"/>
  <p:tag name="WIZSHAPE" val="WizShape"/>
  <p:tag name="VISIBLE" val="System.Xml.XmlAttribut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IZPLACEHOLDER" val="1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NZGMkZw0aIPwCxxYmnCw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quiL7J8dk2lH27rEME3xg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CrATFyo5EGUneSpOGkleA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w_0f_vfUkSw57ek08Kk_Q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P5f6EDR8ke5_y.AX6U_ng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YJMcINqEOs0EKh.zSygA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qD_MzFI0KQUS2.FOZ6sA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qD_MzFI0KQUS2.FOZ6sA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NZGMkZw0aIPwCxxYmnCw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vG_fsamEWyxm.Y.tApNQ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W1Vb5jXkuWEobHHaV5Qg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Y3kcD8Bt0yMnBSLAhTylA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yZhEJxb102JbtOEvWAYFg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lT9jmAziE2MlS24EXIuSQ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bScHEatkyi0lWfm1KXxw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137HFNhUCY_9_ZXf1BvQ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elvoU5D0EG8Utt2y1P_Mw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FvbtplVWEW2iwQxqa6icQ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AHvjAAr0m.eolJSolCZw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mRBBDVqZ0Cr.kIxaw.ZRQ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tynQb.XUaO83Qb0gpeuQ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Z3yyBt8kqMLINeLPnbRA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3M5VrPy0O1fQkgq3w_Fw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H8wNlkTUKV0GFyy_Ce0g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6srLLpJDEmASuiVoahhug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YEWE6i_OkibEyFjL.IBaQ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CLs8lt606pVlmBJaSD3Q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yUzBJlDbEirbsjhTQdUVw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Z3yyBt8kqMLINeLPnbRA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lghfLzEokuL5pyayT6LVw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vG_fsamEWyxm.Y.tApNQ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W1Vb5jXkuWEobHHaV5Qg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Y3kcD8Bt0yMnBSLAhTylA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yZhEJxb102JbtOEvWAYFg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lT9jmAziE2MlS24EXIuSQ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6bScHEatkyi0lWfm1KXxw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v3M5VrPy0O1fQkgq3w_Fw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64JiOixWEu4OEPuVcZ0IQ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mJ1AKq2Jk2YKsGoH0DGQA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PQjbUJFakK9eT12g1VGJg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4RZvcdXUWcPS3iw0Oyvg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pXnLUW4F0.4rKbkUBDWtA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Mc0IECiV0GSCCU_eLMfeA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Y321nYmuEi.rE8wOkkOEg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vTXXnBz0iDgYY_8g5gnw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pH8wNlkTUKV0GFyy_Ce0g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6srLLpJDEmASuiVoahhug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YEWE6i_OkibEyFjL.IBaQ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i1QT_GhBUWTMhv1v_ScrA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owwCa1XNEiKtc2wwgO2ZQ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T4JXz08.EKV5Lv6NsNzYw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sCLs8lt606pVlmBJaSD3Q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2GdYLdJzUaqIKe2ijuOcQ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H137HFNhUCY_9_ZXf1BvQ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elvoU5D0EG8Utt2y1P_Mw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FvbtplVWEW2iwQxqa6icQ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qAHvjAAr0m.eolJSolCZw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mRBBDVqZ0Cr.kIxaw.ZRQ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tynQb.XUaO83Qb0gpeuQ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Z3yyBt8kqMLINeLPnbRA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LZ3yyBt8kqMLINeLPnbRA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mHA7O7Fi0CRBK5lBvpkaA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n212L005UCR.BmHgXt9Jw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G8pjPMmOEOY6b26QfdvPg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hpSvLdAU0O6ZuXmp3.T2A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siC7sr08E6fUHgRtmINNg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NNKgW6fEaJ6qsf8FPoKw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gS5RnnxUSyyuWbCkbpPw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Spfby0Ri0ue9vEHLSBZwA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aBIDkLEYE2WdD7bGNrqBg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V1gN6_530GajWS1W8MZVw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MmCDY3gAEWfoKwWKfHT1w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C3iOxKAzE6nt2XNsCRG0g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Ne2CexrEq4zLJDzb4gZA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PbuK5T_0U60zzBdXbGRSQ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rh98QvLkmkgAdvX8KJsQ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fthdDsRw06RQjLMPu_6_w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lByRhPNJEKQHI.sv_3jmw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FAwYtT7YkSCIYctGRvCHw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rohr.7tUu1WyNu7fi1PA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kWqyfoR60izMgBmIFQWUw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gn0JPKOQUmvPIQ.P__.og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3IfxsjszE6tAIwX2W8JCg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NZGMkZw0aIPwCxxYmnCw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NZGMkZw0aIPwCxxYmnCw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NZGMkZw0aIPwCxxYmnCw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HNZGMkZw0aIPwCxxYmnCw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v6Bwne2EKJjOhSvV4wiQ"/>
</p:tagLst>
</file>

<file path=ppt/theme/theme1.xml><?xml version="1.0" encoding="utf-8"?>
<a:theme xmlns:a="http://schemas.openxmlformats.org/drawingml/2006/main" name="BASF_TitelDesign">
  <a:themeElements>
    <a:clrScheme name="Larissa">
      <a:dk1>
        <a:srgbClr val="000000"/>
      </a:dk1>
      <a:lt1>
        <a:srgbClr val="FFFFFF"/>
      </a:lt1>
      <a:dk2>
        <a:srgbClr val="000000"/>
      </a:dk2>
      <a:lt2>
        <a:srgbClr val="939393"/>
      </a:lt2>
      <a:accent1>
        <a:srgbClr val="004A96"/>
      </a:accent1>
      <a:accent2>
        <a:srgbClr val="6491B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A96"/>
      </a:hlink>
      <a:folHlink>
        <a:srgbClr val="6491BF"/>
      </a:folHlink>
    </a:clrScheme>
    <a:fontScheme name="Larissa Klassisch 2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SF_FolienDesign">
  <a:themeElements>
    <a:clrScheme name="Larissa">
      <a:dk1>
        <a:srgbClr val="000000"/>
      </a:dk1>
      <a:lt1>
        <a:srgbClr val="FFFFFF"/>
      </a:lt1>
      <a:dk2>
        <a:srgbClr val="000000"/>
      </a:dk2>
      <a:lt2>
        <a:srgbClr val="939393"/>
      </a:lt2>
      <a:accent1>
        <a:srgbClr val="004A96"/>
      </a:accent1>
      <a:accent2>
        <a:srgbClr val="6491B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A96"/>
      </a:hlink>
      <a:folHlink>
        <a:srgbClr val="6491BF"/>
      </a:folHlink>
    </a:clrScheme>
    <a:fontScheme name="Larissa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ASF_FolienDesign">
  <a:themeElements>
    <a:clrScheme name="Larissa">
      <a:dk1>
        <a:srgbClr val="000000"/>
      </a:dk1>
      <a:lt1>
        <a:srgbClr val="FFFFFF"/>
      </a:lt1>
      <a:dk2>
        <a:srgbClr val="FFFFFF"/>
      </a:dk2>
      <a:lt2>
        <a:srgbClr val="939393"/>
      </a:lt2>
      <a:accent1>
        <a:srgbClr val="004A96"/>
      </a:accent1>
      <a:accent2>
        <a:srgbClr val="6491B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A96"/>
      </a:hlink>
      <a:folHlink>
        <a:srgbClr val="6491BF"/>
      </a:folHlink>
    </a:clrScheme>
    <a:fontScheme name="Larissa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lIns="0" tIns="0" rIns="0" bIns="0">
        <a:spAutoFit/>
      </a:bodyPr>
      <a:lstStyle>
        <a:defPPr ea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sz="2000" b="0" dirty="0">
            <a:solidFill>
              <a:srgbClr val="000000"/>
            </a:solidFill>
            <a:cs typeface="Arial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2_BASF_FolienDesign">
  <a:themeElements>
    <a:clrScheme name="Larissa">
      <a:dk1>
        <a:srgbClr val="000000"/>
      </a:dk1>
      <a:lt1>
        <a:srgbClr val="FFFFFF"/>
      </a:lt1>
      <a:dk2>
        <a:srgbClr val="000000"/>
      </a:dk2>
      <a:lt2>
        <a:srgbClr val="939393"/>
      </a:lt2>
      <a:accent1>
        <a:srgbClr val="004A96"/>
      </a:accent1>
      <a:accent2>
        <a:srgbClr val="6491B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A96"/>
      </a:hlink>
      <a:folHlink>
        <a:srgbClr val="6491BF"/>
      </a:folHlink>
    </a:clrScheme>
    <a:fontScheme name="Larissa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BASF_FolienDesign">
  <a:themeElements>
    <a:clrScheme name="Larissa">
      <a:dk1>
        <a:srgbClr val="000000"/>
      </a:dk1>
      <a:lt1>
        <a:srgbClr val="FFFFFF"/>
      </a:lt1>
      <a:dk2>
        <a:srgbClr val="FFFFFF"/>
      </a:dk2>
      <a:lt2>
        <a:srgbClr val="939393"/>
      </a:lt2>
      <a:accent1>
        <a:srgbClr val="004A96"/>
      </a:accent1>
      <a:accent2>
        <a:srgbClr val="6491B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A96"/>
      </a:hlink>
      <a:folHlink>
        <a:srgbClr val="6491BF"/>
      </a:folHlink>
    </a:clrScheme>
    <a:fontScheme name="Larissa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lIns="0" tIns="0" rIns="0" bIns="0">
        <a:spAutoFit/>
      </a:bodyPr>
      <a:lstStyle>
        <a:defPPr ea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sz="2000" b="0" dirty="0">
            <a:solidFill>
              <a:srgbClr val="000000"/>
            </a:solidFill>
            <a:cs typeface="Arial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4_BASF_FolienDesign">
  <a:themeElements>
    <a:clrScheme name="Larissa">
      <a:dk1>
        <a:srgbClr val="000000"/>
      </a:dk1>
      <a:lt1>
        <a:srgbClr val="FFFFFF"/>
      </a:lt1>
      <a:dk2>
        <a:srgbClr val="000000"/>
      </a:dk2>
      <a:lt2>
        <a:srgbClr val="939393"/>
      </a:lt2>
      <a:accent1>
        <a:srgbClr val="004A96"/>
      </a:accent1>
      <a:accent2>
        <a:srgbClr val="6491BF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4A96"/>
      </a:hlink>
      <a:folHlink>
        <a:srgbClr val="6491BF"/>
      </a:folHlink>
    </a:clrScheme>
    <a:fontScheme name="Larissa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fontScheme name="Larissa Klassisch 2">
    <a:maj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Arial"/>
      <a:cs typeface="Arial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1054</Words>
  <Application>Microsoft Office PowerPoint</Application>
  <PresentationFormat>Bildschirmpräsentation (4:3)</PresentationFormat>
  <Paragraphs>298</Paragraphs>
  <Slides>26</Slides>
  <Notes>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6</vt:i4>
      </vt:variant>
      <vt:variant>
        <vt:lpstr>Eingebettete OLE-Server</vt:lpstr>
      </vt:variant>
      <vt:variant>
        <vt:i4>5</vt:i4>
      </vt:variant>
      <vt:variant>
        <vt:lpstr>Folientitel</vt:lpstr>
      </vt:variant>
      <vt:variant>
        <vt:i4>26</vt:i4>
      </vt:variant>
    </vt:vector>
  </HeadingPairs>
  <TitlesOfParts>
    <vt:vector size="46" baseType="lpstr">
      <vt:lpstr>Gulim</vt:lpstr>
      <vt:lpstr>ＭＳ Ｐゴシック</vt:lpstr>
      <vt:lpstr>ＭＳ Ｐゴシック</vt:lpstr>
      <vt:lpstr>Arial</vt:lpstr>
      <vt:lpstr>Calibri</vt:lpstr>
      <vt:lpstr>Monotype Sorts</vt:lpstr>
      <vt:lpstr>Symbol</vt:lpstr>
      <vt:lpstr>Times New Roman</vt:lpstr>
      <vt:lpstr>Wingdings</vt:lpstr>
      <vt:lpstr>BASF_TitelDesign</vt:lpstr>
      <vt:lpstr>BASF_FolienDesign</vt:lpstr>
      <vt:lpstr>1_BASF_FolienDesign</vt:lpstr>
      <vt:lpstr>2_BASF_FolienDesign</vt:lpstr>
      <vt:lpstr>3_BASF_FolienDesign</vt:lpstr>
      <vt:lpstr>4_BASF_FolienDesign</vt:lpstr>
      <vt:lpstr>think-cell Slide</vt:lpstr>
      <vt:lpstr>think-cell Folie</vt:lpstr>
      <vt:lpstr>CS ChemDraw Drawing</vt:lpstr>
      <vt:lpstr>Microsoft Excel Chart</vt:lpstr>
      <vt:lpstr>MDLDrawObject Class</vt:lpstr>
      <vt:lpstr>Symbiosis of Chemistry and Biology:   BASF`s Biodegradable and Renewable Polymers</vt:lpstr>
      <vt:lpstr>Agenda</vt:lpstr>
      <vt:lpstr>Definition of renewable and biodegradable</vt:lpstr>
      <vt:lpstr>Agenda</vt:lpstr>
      <vt:lpstr>Biobased building blocks (monomers) and polymers from renewable resources (selected)</vt:lpstr>
      <vt:lpstr>PowerPoint-Präsentation</vt:lpstr>
      <vt:lpstr>PowerPoint-Präsentation</vt:lpstr>
      <vt:lpstr>Succinic acid fermentation technology</vt:lpstr>
      <vt:lpstr>Agenda</vt:lpstr>
      <vt:lpstr>ecoflex® as modular system</vt:lpstr>
      <vt:lpstr>Limits of classical melt polycondensation for biodegradable polyesters</vt:lpstr>
      <vt:lpstr>BASF as solution provider for biodegradable packaging</vt:lpstr>
      <vt:lpstr>Coffee: past and present</vt:lpstr>
      <vt:lpstr>ecovio®, biodegradable coffee capsules</vt:lpstr>
      <vt:lpstr>ecovio® as complete packaging solution</vt:lpstr>
      <vt:lpstr>Agenda</vt:lpstr>
      <vt:lpstr>General mechanism of polymer biodegradation</vt:lpstr>
      <vt:lpstr>Biodegradation in different environments</vt:lpstr>
      <vt:lpstr>PowerPoint-Präsentation</vt:lpstr>
      <vt:lpstr>From basic understanding to  industrial scale</vt:lpstr>
      <vt:lpstr>Agenda</vt:lpstr>
      <vt:lpstr>PowerPoint-Präsentation</vt:lpstr>
      <vt:lpstr>Sustainability contribution of biodegradable and highly biobased coffee capsules</vt:lpstr>
      <vt:lpstr>Agenda</vt:lpstr>
      <vt:lpstr>BASF concept for biodegradable and renewable polymers </vt:lpstr>
      <vt:lpstr>PowerPoint-Präsentation</vt:lpstr>
    </vt:vector>
  </TitlesOfParts>
  <Company>BASF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Cornelia Weis</dc:creator>
  <cp:lastModifiedBy>Andreas Kuenkel</cp:lastModifiedBy>
  <cp:revision>168</cp:revision>
  <cp:lastPrinted>2015-08-05T15:16:56Z</cp:lastPrinted>
  <dcterms:created xsi:type="dcterms:W3CDTF">2015-01-30T10:57:29Z</dcterms:created>
  <dcterms:modified xsi:type="dcterms:W3CDTF">2015-08-05T15:18:47Z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BASF_Wizard_LayoutID">
    <vt:i4>77</vt:i4>
  </property>
  <property fmtid="{D5CDD505-2E9C-101B-9397-08002B2CF9AE}" pid="3" name="_BASF_Wizard">
    <vt:bool>true</vt:bool>
  </property>
  <property fmtid="{D5CDD505-2E9C-101B-9397-08002B2CF9AE}" pid="4" name="_BASF_Wizard_Datum">
    <vt:lpwstr>30.01.2015</vt:lpwstr>
  </property>
  <property fmtid="{D5CDD505-2E9C-101B-9397-08002B2CF9AE}" pid="5" name="_BASF_Wizard_Fusszeile">
    <vt:lpwstr/>
  </property>
  <property fmtid="{D5CDD505-2E9C-101B-9397-08002B2CF9AE}" pid="6" name="_BASF_Wizard_Seitenzahl">
    <vt:bool>true</vt:bool>
  </property>
  <property fmtid="{D5CDD505-2E9C-101B-9397-08002B2CF9AE}" pid="7" name="_BASF_Wizard_DokAnzeige">
    <vt:bool>false</vt:bool>
  </property>
  <property fmtid="{D5CDD505-2E9C-101B-9397-08002B2CF9AE}" pid="8" name="_BASF_Wizard_DokNurName">
    <vt:bool>true</vt:bool>
  </property>
  <property fmtid="{D5CDD505-2E9C-101B-9397-08002B2CF9AE}" pid="9" name="_BASF_Wizard_DokNameDir">
    <vt:bool>false</vt:bool>
  </property>
  <property fmtid="{D5CDD505-2E9C-101B-9397-08002B2CF9AE}" pid="10" name="_BASF_Wizard_Datum_Folie">
    <vt:lpwstr>30.01.2015</vt:lpwstr>
  </property>
  <property fmtid="{D5CDD505-2E9C-101B-9397-08002B2CF9AE}" pid="11" name="_BASF_Wizard_Fusszeile_Folie">
    <vt:lpwstr/>
  </property>
  <property fmtid="{D5CDD505-2E9C-101B-9397-08002B2CF9AE}" pid="12" name="_BASF_Wizard_Seitenzahl_Folie">
    <vt:bool>true</vt:bool>
  </property>
  <property fmtid="{D5CDD505-2E9C-101B-9397-08002B2CF9AE}" pid="13" name="_BASF_Wizard_DokAnzeige_Folie">
    <vt:bool>false</vt:bool>
  </property>
  <property fmtid="{D5CDD505-2E9C-101B-9397-08002B2CF9AE}" pid="14" name="_BASF_Wizard_DokNurName_Folie">
    <vt:bool>true</vt:bool>
  </property>
  <property fmtid="{D5CDD505-2E9C-101B-9397-08002B2CF9AE}" pid="15" name="_BASF_Wizard_DokNameDir_Folie">
    <vt:bool>false</vt:bool>
  </property>
  <property fmtid="{D5CDD505-2E9C-101B-9397-08002B2CF9AE}" pid="16" name="_BASF_Wizard_Unternehmensfarbe">
    <vt:i4>0</vt:i4>
  </property>
  <property fmtid="{D5CDD505-2E9C-101B-9397-08002B2CF9AE}" pid="17" name="_BASF_Wizard_Farbskala">
    <vt:i4>0</vt:i4>
  </property>
  <property fmtid="{D5CDD505-2E9C-101B-9397-08002B2CF9AE}" pid="18" name="_BASF_Wizard_Folienmaster">
    <vt:i4>0</vt:i4>
  </property>
  <property fmtid="{D5CDD505-2E9C-101B-9397-08002B2CF9AE}" pid="19" name="_BASF_Wizard_Titelmaster">
    <vt:i4>5</vt:i4>
  </property>
  <property fmtid="{D5CDD505-2E9C-101B-9397-08002B2CF9AE}" pid="20" name="_BASF_Wizard_Klasse">
    <vt:i4>1</vt:i4>
  </property>
  <property fmtid="{D5CDD505-2E9C-101B-9397-08002B2CF9AE}" pid="21" name="_BASF_Classification_HeaderFooterText">
    <vt:lpwstr>INTERN</vt:lpwstr>
  </property>
  <property fmtid="{D5CDD505-2E9C-101B-9397-08002B2CF9AE}" pid="22" name="_BASF_Classification_Language">
    <vt:i4>1031</vt:i4>
  </property>
  <property fmtid="{D5CDD505-2E9C-101B-9397-08002B2CF9AE}" pid="23" name="_BASF_Wizard_Version">
    <vt:lpwstr>8.0.1</vt:lpwstr>
  </property>
  <property fmtid="{D5CDD505-2E9C-101B-9397-08002B2CF9AE}" pid="24" name="_BASF_Wizard_PresTyp">
    <vt:i4>2</vt:i4>
  </property>
  <property fmtid="{D5CDD505-2E9C-101B-9397-08002B2CF9AE}" pid="25" name="_BASF_Wizard_Photo">
    <vt:i4>0</vt:i4>
  </property>
  <property fmtid="{D5CDD505-2E9C-101B-9397-08002B2CF9AE}" pid="26" name="_BASF_BackPicture">
    <vt:lpwstr/>
  </property>
  <property fmtid="{D5CDD505-2E9C-101B-9397-08002B2CF9AE}" pid="27" name="_BASF_BackPictureSlide">
    <vt:lpwstr/>
  </property>
  <property fmtid="{D5CDD505-2E9C-101B-9397-08002B2CF9AE}" pid="28" name="_BASF_Wizard_Papierformat">
    <vt:lpwstr>4:3</vt:lpwstr>
  </property>
</Properties>
</file>