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56" r:id="rId1"/>
    <p:sldMasterId id="2147483663" r:id="rId2"/>
  </p:sldMasterIdLst>
  <p:notesMasterIdLst>
    <p:notesMasterId r:id="rId22"/>
  </p:notesMasterIdLst>
  <p:sldIdLst>
    <p:sldId id="260" r:id="rId3"/>
    <p:sldId id="283" r:id="rId4"/>
    <p:sldId id="263" r:id="rId5"/>
    <p:sldId id="264" r:id="rId6"/>
    <p:sldId id="265" r:id="rId7"/>
    <p:sldId id="280" r:id="rId8"/>
    <p:sldId id="266" r:id="rId9"/>
    <p:sldId id="267" r:id="rId10"/>
    <p:sldId id="279" r:id="rId11"/>
    <p:sldId id="272" r:id="rId12"/>
    <p:sldId id="271" r:id="rId13"/>
    <p:sldId id="287" r:id="rId14"/>
    <p:sldId id="289" r:id="rId15"/>
    <p:sldId id="286" r:id="rId16"/>
    <p:sldId id="288" r:id="rId17"/>
    <p:sldId id="290" r:id="rId18"/>
    <p:sldId id="291" r:id="rId19"/>
    <p:sldId id="292" r:id="rId20"/>
    <p:sldId id="293" r:id="rId21"/>
  </p:sldIdLst>
  <p:sldSz cx="9144000" cy="5143500" type="screen16x9"/>
  <p:notesSz cx="6858000" cy="9144000"/>
  <p:embeddedFontLst>
    <p:embeddedFont>
      <p:font typeface="Volvo Broad Pro" charset="0"/>
      <p:regular r:id="rId23"/>
    </p:embeddedFont>
    <p:embeddedFont>
      <p:font typeface="Volvo Broad" charset="0"/>
      <p:regular r:id="rId24"/>
    </p:embeddedFont>
    <p:embeddedFont>
      <p:font typeface="Volvo Sans Pro" charset="0"/>
      <p:regular r:id="rId25"/>
      <p:bold r:id="rId26"/>
    </p:embeddedFont>
    <p:embeddedFont>
      <p:font typeface="SimSun" pitchFamily="2" charset="-122"/>
      <p:regular r:id="rId27"/>
    </p:embeddedFon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ＭＳ Ｐゴシック" pitchFamily="34" charset="-128"/>
      <p:regular r:id="rId32"/>
    </p:embeddedFont>
    <p:embeddedFont>
      <p:font typeface="Tahoma" pitchFamily="34" charset="0"/>
      <p:regular r:id="rId33"/>
      <p:bold r:id="rId34"/>
    </p:embeddedFont>
    <p:embeddedFont>
      <p:font typeface="Helvetica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FC19085-2126-425A-8AD9-F29F7449164E}">
          <p14:sldIdLst>
            <p14:sldId id="260"/>
            <p14:sldId id="283"/>
            <p14:sldId id="263"/>
            <p14:sldId id="264"/>
            <p14:sldId id="265"/>
            <p14:sldId id="280"/>
            <p14:sldId id="266"/>
            <p14:sldId id="267"/>
            <p14:sldId id="279"/>
            <p14:sldId id="272"/>
            <p14:sldId id="271"/>
            <p14:sldId id="287"/>
            <p14:sldId id="289"/>
            <p14:sldId id="286"/>
            <p14:sldId id="288"/>
            <p14:sldId id="290"/>
            <p14:sldId id="291"/>
            <p14:sldId id="292"/>
            <p14:sldId id="29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758">
          <p15:clr>
            <a:srgbClr val="A4A3A4"/>
          </p15:clr>
        </p15:guide>
        <p15:guide id="2" orient="horz" pos="159">
          <p15:clr>
            <a:srgbClr val="A4A3A4"/>
          </p15:clr>
        </p15:guide>
        <p15:guide id="3" orient="horz" pos="940">
          <p15:clr>
            <a:srgbClr val="A4A3A4"/>
          </p15:clr>
        </p15:guide>
        <p15:guide id="4" orient="horz" pos="622">
          <p15:clr>
            <a:srgbClr val="A4A3A4"/>
          </p15:clr>
        </p15:guide>
        <p15:guide id="5" orient="horz" pos="3083">
          <p15:clr>
            <a:srgbClr val="A4A3A4"/>
          </p15:clr>
        </p15:guide>
        <p15:guide id="6" orient="horz" pos="2981">
          <p15:clr>
            <a:srgbClr val="A4A3A4"/>
          </p15:clr>
        </p15:guide>
        <p15:guide id="7" pos="4967">
          <p15:clr>
            <a:srgbClr val="A4A3A4"/>
          </p15:clr>
        </p15:guide>
        <p15:guide id="8" pos="5602">
          <p15:clr>
            <a:srgbClr val="A4A3A4"/>
          </p15:clr>
        </p15:guide>
        <p15:guide id="9" pos="5126">
          <p15:clr>
            <a:srgbClr val="A4A3A4"/>
          </p15:clr>
        </p15:guide>
        <p15:guide id="10" pos="2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00194C"/>
    <a:srgbClr val="5C7D94"/>
    <a:srgbClr val="4D4D4D"/>
    <a:srgbClr val="06A899"/>
    <a:srgbClr val="333333"/>
    <a:srgbClr val="898A89"/>
    <a:srgbClr val="292929"/>
    <a:srgbClr val="DCC32B"/>
    <a:srgbClr val="060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0" autoAdjust="0"/>
    <p:restoredTop sz="94705" autoAdjust="0"/>
  </p:normalViewPr>
  <p:slideViewPr>
    <p:cSldViewPr showGuides="1">
      <p:cViewPr>
        <p:scale>
          <a:sx n="102" d="100"/>
          <a:sy n="102" d="100"/>
        </p:scale>
        <p:origin x="-444" y="0"/>
      </p:cViewPr>
      <p:guideLst>
        <p:guide orient="horz" pos="758"/>
        <p:guide orient="horz" pos="159"/>
        <p:guide orient="horz" pos="940"/>
        <p:guide orient="horz" pos="622"/>
        <p:guide orient="horz" pos="3083"/>
        <p:guide orient="horz" pos="2981"/>
        <p:guide pos="4967"/>
        <p:guide pos="5602"/>
        <p:guide pos="5126"/>
        <p:guide pos="2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font" Target="fonts/font12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6B37D-EA75-454C-BB64-F4F46284ED0C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FEE62-12EE-4B13-9E83-624370844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97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FEE62-12EE-4B13-9E83-624370844B9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92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FEE62-12EE-4B13-9E83-624370844B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59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FEE62-12EE-4B13-9E83-624370844B9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75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FEE62-12EE-4B13-9E83-624370844B9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618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FEE62-12EE-4B13-9E83-624370844B9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22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054552" cy="1102519"/>
          </a:xfrm>
        </p:spPr>
        <p:txBody>
          <a:bodyPr/>
          <a:lstStyle>
            <a:lvl1pPr algn="ctr">
              <a:defRPr>
                <a:solidFill>
                  <a:srgbClr val="4D4D4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5576664" cy="1314450"/>
          </a:xfrm>
        </p:spPr>
        <p:txBody>
          <a:bodyPr/>
          <a:lstStyle>
            <a:lvl1pPr marL="0" indent="0" algn="ctr">
              <a:buNone/>
              <a:defRPr>
                <a:solidFill>
                  <a:srgbClr val="4D4D4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240" y="4876259"/>
            <a:ext cx="2133600" cy="273844"/>
          </a:xfrm>
        </p:spPr>
        <p:txBody>
          <a:bodyPr/>
          <a:lstStyle/>
          <a:p>
            <a:r>
              <a:rPr lang="en-US" smtClean="0"/>
              <a:t>Date Created: July 9,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25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841" y="252414"/>
            <a:ext cx="7509613" cy="807168"/>
          </a:xfrm>
        </p:spPr>
        <p:txBody>
          <a:bodyPr anchor="ctr" anchorCtr="0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564" y="1175657"/>
            <a:ext cx="7427913" cy="34836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31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6874023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6874023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33333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909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376" y="1178322"/>
            <a:ext cx="3678560" cy="254555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7944" y="1178322"/>
            <a:ext cx="3673153" cy="254555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324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72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846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054552" cy="1102519"/>
          </a:xfrm>
        </p:spPr>
        <p:txBody>
          <a:bodyPr/>
          <a:lstStyle>
            <a:lvl1pPr algn="ctr">
              <a:defRPr>
                <a:solidFill>
                  <a:srgbClr val="4D4D4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5576664" cy="1314450"/>
          </a:xfrm>
        </p:spPr>
        <p:txBody>
          <a:bodyPr/>
          <a:lstStyle>
            <a:lvl1pPr marL="0" indent="0" algn="ctr">
              <a:buNone/>
              <a:defRPr>
                <a:solidFill>
                  <a:srgbClr val="4D4D4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240" y="4876259"/>
            <a:ext cx="2133600" cy="273844"/>
          </a:xfrm>
        </p:spPr>
        <p:txBody>
          <a:bodyPr/>
          <a:lstStyle/>
          <a:p>
            <a:r>
              <a:rPr lang="en-US" smtClean="0"/>
              <a:t>Date Created: July 9,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002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841" y="252414"/>
            <a:ext cx="7509613" cy="807168"/>
          </a:xfrm>
        </p:spPr>
        <p:txBody>
          <a:bodyPr anchor="ctr" anchorCtr="0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564" y="1175657"/>
            <a:ext cx="7427913" cy="34836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91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6874023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6874023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33333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77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376" y="1178322"/>
            <a:ext cx="3678560" cy="254555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7944" y="1178322"/>
            <a:ext cx="3673153" cy="254555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074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4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675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2841" y="267494"/>
            <a:ext cx="7509613" cy="86409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439" y="1151906"/>
            <a:ext cx="7499921" cy="3580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240" y="487625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Date Created: July 9,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5888" y="4871351"/>
            <a:ext cx="569627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63846" y="4884226"/>
            <a:ext cx="101771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4BCDA-DB8F-46B7-A02B-4E00D34BB97C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700610"/>
              </p:ext>
            </p:extLst>
          </p:nvPr>
        </p:nvGraphicFramePr>
        <p:xfrm>
          <a:off x="8128555" y="1196076"/>
          <a:ext cx="75047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047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400" b="0" dirty="0" smtClean="0">
                        <a:solidFill>
                          <a:srgbClr val="5F5F5F"/>
                        </a:solidFill>
                        <a:latin typeface="Volvo Broad" pitchFamily="2" charset="0"/>
                      </a:endParaRPr>
                    </a:p>
                  </a:txBody>
                  <a:tcPr marL="0" marR="0" marT="72000" marB="7200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5C5B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395288" y="4878820"/>
            <a:ext cx="8478972" cy="0"/>
          </a:xfrm>
          <a:prstGeom prst="line">
            <a:avLst/>
          </a:prstGeom>
          <a:ln w="3175">
            <a:solidFill>
              <a:srgbClr val="898A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VCC_PowerPoint_520px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535" y="200301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0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spcAft>
          <a:spcPts val="0"/>
        </a:spcAft>
        <a:buNone/>
        <a:defRPr sz="4400" kern="1200">
          <a:solidFill>
            <a:srgbClr val="4D4D4D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200"/>
        </a:spcBef>
        <a:buFont typeface="Arial" pitchFamily="34" charset="0"/>
        <a:buNone/>
        <a:defRPr sz="2000" kern="1200">
          <a:solidFill>
            <a:srgbClr val="4D4D4D"/>
          </a:solidFill>
          <a:latin typeface="+mn-lt"/>
          <a:ea typeface="+mn-ea"/>
          <a:cs typeface="+mn-cs"/>
        </a:defRPr>
      </a:lvl1pPr>
      <a:lvl2pPr marL="355600" indent="-173038" algn="l" defTabSz="914400" rtl="0" eaLnBrk="1" latinLnBrk="0" hangingPunct="1">
        <a:spcBef>
          <a:spcPts val="200"/>
        </a:spcBef>
        <a:buFont typeface="Arial" pitchFamily="34" charset="0"/>
        <a:buChar char="•"/>
        <a:defRPr sz="2000" kern="1200">
          <a:solidFill>
            <a:srgbClr val="4D4D4D"/>
          </a:solidFill>
          <a:latin typeface="+mn-lt"/>
          <a:ea typeface="+mn-ea"/>
          <a:cs typeface="+mn-cs"/>
        </a:defRPr>
      </a:lvl2pPr>
      <a:lvl3pPr marL="355600" indent="-173038" algn="l" defTabSz="914400" rtl="0" eaLnBrk="1" latinLnBrk="0" hangingPunct="1">
        <a:spcBef>
          <a:spcPts val="200"/>
        </a:spcBef>
        <a:buFont typeface="Arial" pitchFamily="34" charset="0"/>
        <a:buChar char="•"/>
        <a:defRPr sz="1800" kern="1200">
          <a:solidFill>
            <a:srgbClr val="4D4D4D"/>
          </a:solidFill>
          <a:latin typeface="+mn-lt"/>
          <a:ea typeface="+mn-ea"/>
          <a:cs typeface="+mn-cs"/>
        </a:defRPr>
      </a:lvl3pPr>
      <a:lvl4pPr marL="355600" indent="-173038" algn="l" defTabSz="914400" rtl="0" eaLnBrk="1" latinLnBrk="0" hangingPunct="1">
        <a:spcBef>
          <a:spcPts val="200"/>
        </a:spcBef>
        <a:buFont typeface="Arial" pitchFamily="34" charset="0"/>
        <a:buChar char="•"/>
        <a:defRPr sz="1800" kern="1200">
          <a:solidFill>
            <a:srgbClr val="4D4D4D"/>
          </a:solidFill>
          <a:latin typeface="+mn-lt"/>
          <a:ea typeface="+mn-ea"/>
          <a:cs typeface="+mn-cs"/>
        </a:defRPr>
      </a:lvl4pPr>
      <a:lvl5pPr marL="355600" indent="-173038" algn="l" defTabSz="914400" rtl="0" eaLnBrk="1" latinLnBrk="0" hangingPunct="1">
        <a:spcBef>
          <a:spcPts val="200"/>
        </a:spcBef>
        <a:buFont typeface="Arial" pitchFamily="34" charset="0"/>
        <a:buChar char="•"/>
        <a:defRPr sz="1800" kern="1200">
          <a:solidFill>
            <a:srgbClr val="4D4D4D"/>
          </a:solidFill>
          <a:latin typeface="+mn-lt"/>
          <a:ea typeface="+mn-ea"/>
          <a:cs typeface="+mn-cs"/>
        </a:defRPr>
      </a:lvl5pPr>
      <a:lvl6pPr marL="541338" indent="-185738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720725" indent="-179388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987425" indent="-179388" algn="l" defTabSz="914400" rtl="0" eaLnBrk="1" latinLnBrk="0" hangingPunct="1">
        <a:spcBef>
          <a:spcPct val="20000"/>
        </a:spcBef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2841" y="267494"/>
            <a:ext cx="7509613" cy="86409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439" y="1151906"/>
            <a:ext cx="7499921" cy="3580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240" y="487625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Date Created: July 9,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5888" y="4871351"/>
            <a:ext cx="569627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63846" y="4884226"/>
            <a:ext cx="101771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4BCDA-DB8F-46B7-A02B-4E00D34BB97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395288" y="4878820"/>
            <a:ext cx="8478972" cy="0"/>
          </a:xfrm>
          <a:prstGeom prst="line">
            <a:avLst/>
          </a:prstGeom>
          <a:ln w="3175">
            <a:solidFill>
              <a:srgbClr val="898A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VCC_PowerPoint_520px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535" y="200301"/>
            <a:ext cx="828000" cy="828000"/>
          </a:xfrm>
          <a:prstGeom prst="rect">
            <a:avLst/>
          </a:prstGeom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826561"/>
              </p:ext>
            </p:extLst>
          </p:nvPr>
        </p:nvGraphicFramePr>
        <p:xfrm>
          <a:off x="8128555" y="1196076"/>
          <a:ext cx="750478" cy="50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047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rgbClr val="5F5F5F"/>
                          </a:solidFill>
                          <a:latin typeface="Volvo Broad" pitchFamily="2" charset="0"/>
                        </a:rPr>
                        <a:t>Edit</a:t>
                      </a:r>
                      <a:r>
                        <a:rPr lang="en-US" sz="1200" b="0" baseline="0" dirty="0" smtClean="0">
                          <a:solidFill>
                            <a:srgbClr val="5F5F5F"/>
                          </a:solidFill>
                          <a:latin typeface="Volvo Broad" pitchFamily="2" charset="0"/>
                        </a:rPr>
                        <a:t> this in View </a:t>
                      </a:r>
                      <a:r>
                        <a:rPr lang="en-US" sz="1200" b="0" baseline="0" dirty="0" smtClean="0">
                          <a:solidFill>
                            <a:srgbClr val="5F5F5F"/>
                          </a:solidFill>
                          <a:latin typeface="Volvo Broad" pitchFamily="2" charset="0"/>
                          <a:sym typeface="Wingdings" pitchFamily="2" charset="2"/>
                        </a:rPr>
                        <a:t></a:t>
                      </a:r>
                      <a:r>
                        <a:rPr lang="en-US" sz="1200" b="0" baseline="0" dirty="0" smtClean="0">
                          <a:solidFill>
                            <a:srgbClr val="5F5F5F"/>
                          </a:solidFill>
                          <a:latin typeface="Volvo Broad" pitchFamily="2" charset="0"/>
                        </a:rPr>
                        <a:t>Slide Master</a:t>
                      </a:r>
                      <a:endParaRPr lang="en-US" sz="1200" b="0" dirty="0" smtClean="0">
                        <a:solidFill>
                          <a:srgbClr val="5F5F5F"/>
                        </a:solidFill>
                        <a:latin typeface="Volvo Broad" pitchFamily="2" charset="0"/>
                      </a:endParaRPr>
                    </a:p>
                  </a:txBody>
                  <a:tcPr marL="0" marR="0" marT="72000" marB="72000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5C5B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577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spcAft>
          <a:spcPts val="0"/>
        </a:spcAft>
        <a:buNone/>
        <a:defRPr sz="4400" kern="1200">
          <a:solidFill>
            <a:srgbClr val="4D4D4D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200"/>
        </a:spcBef>
        <a:buFont typeface="Arial" pitchFamily="34" charset="0"/>
        <a:buNone/>
        <a:defRPr sz="2000" kern="1200">
          <a:solidFill>
            <a:srgbClr val="4D4D4D"/>
          </a:solidFill>
          <a:latin typeface="+mn-lt"/>
          <a:ea typeface="+mn-ea"/>
          <a:cs typeface="+mn-cs"/>
        </a:defRPr>
      </a:lvl1pPr>
      <a:lvl2pPr marL="355600" indent="-173038" algn="l" defTabSz="914400" rtl="0" eaLnBrk="1" latinLnBrk="0" hangingPunct="1">
        <a:spcBef>
          <a:spcPts val="200"/>
        </a:spcBef>
        <a:buFont typeface="Arial" pitchFamily="34" charset="0"/>
        <a:buChar char="•"/>
        <a:defRPr sz="2000" kern="1200">
          <a:solidFill>
            <a:srgbClr val="4D4D4D"/>
          </a:solidFill>
          <a:latin typeface="+mn-lt"/>
          <a:ea typeface="+mn-ea"/>
          <a:cs typeface="+mn-cs"/>
        </a:defRPr>
      </a:lvl2pPr>
      <a:lvl3pPr marL="355600" indent="-173038" algn="l" defTabSz="914400" rtl="0" eaLnBrk="1" latinLnBrk="0" hangingPunct="1">
        <a:spcBef>
          <a:spcPts val="200"/>
        </a:spcBef>
        <a:buFont typeface="Arial" pitchFamily="34" charset="0"/>
        <a:buChar char="•"/>
        <a:defRPr sz="1800" kern="1200">
          <a:solidFill>
            <a:srgbClr val="4D4D4D"/>
          </a:solidFill>
          <a:latin typeface="+mn-lt"/>
          <a:ea typeface="+mn-ea"/>
          <a:cs typeface="+mn-cs"/>
        </a:defRPr>
      </a:lvl3pPr>
      <a:lvl4pPr marL="355600" indent="-173038" algn="l" defTabSz="914400" rtl="0" eaLnBrk="1" latinLnBrk="0" hangingPunct="1">
        <a:spcBef>
          <a:spcPts val="200"/>
        </a:spcBef>
        <a:buFont typeface="Arial" pitchFamily="34" charset="0"/>
        <a:buChar char="•"/>
        <a:defRPr sz="1800" kern="1200">
          <a:solidFill>
            <a:srgbClr val="4D4D4D"/>
          </a:solidFill>
          <a:latin typeface="+mn-lt"/>
          <a:ea typeface="+mn-ea"/>
          <a:cs typeface="+mn-cs"/>
        </a:defRPr>
      </a:lvl4pPr>
      <a:lvl5pPr marL="355600" indent="-173038" algn="l" defTabSz="914400" rtl="0" eaLnBrk="1" latinLnBrk="0" hangingPunct="1">
        <a:spcBef>
          <a:spcPts val="200"/>
        </a:spcBef>
        <a:buFont typeface="Arial" pitchFamily="34" charset="0"/>
        <a:buChar char="•"/>
        <a:defRPr sz="1800" kern="1200">
          <a:solidFill>
            <a:srgbClr val="4D4D4D"/>
          </a:solidFill>
          <a:latin typeface="+mn-lt"/>
          <a:ea typeface="+mn-ea"/>
          <a:cs typeface="+mn-cs"/>
        </a:defRPr>
      </a:lvl5pPr>
      <a:lvl6pPr marL="541338" indent="-185738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720725" indent="-179388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987425" indent="-179388" algn="l" defTabSz="914400" rtl="0" eaLnBrk="1" latinLnBrk="0" hangingPunct="1">
        <a:spcBef>
          <a:spcPct val="20000"/>
        </a:spcBef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8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2.jp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10" Type="http://schemas.openxmlformats.org/officeDocument/2006/relationships/image" Target="../media/image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902" cy="515807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-108520" y="-14570"/>
            <a:ext cx="4752528" cy="115749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 smtClean="0">
                <a:solidFill>
                  <a:schemeClr val="bg1"/>
                </a:solidFill>
              </a:rPr>
              <a:t>Ready4reality</a:t>
            </a:r>
          </a:p>
          <a:p>
            <a:pPr algn="ctr"/>
            <a:r>
              <a:rPr lang="sv-SE" dirty="0" err="1" smtClean="0">
                <a:solidFill>
                  <a:schemeClr val="bg1"/>
                </a:solidFill>
              </a:rPr>
              <a:t>Virtual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commissioning</a:t>
            </a:r>
            <a:r>
              <a:rPr lang="sv-SE" dirty="0" smtClean="0">
                <a:solidFill>
                  <a:schemeClr val="bg1"/>
                </a:solidFill>
              </a:rPr>
              <a:t> at </a:t>
            </a:r>
            <a:r>
              <a:rPr lang="sv-SE" dirty="0" err="1" smtClean="0">
                <a:solidFill>
                  <a:schemeClr val="bg1"/>
                </a:solidFill>
              </a:rPr>
              <a:t>vcc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5640" y="3992610"/>
            <a:ext cx="1859805" cy="1015663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Andreas Jonsson </a:t>
            </a:r>
            <a:r>
              <a:rPr lang="sv-SE" sz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MSc.</a:t>
            </a:r>
          </a:p>
          <a:p>
            <a:r>
              <a:rPr lang="sv-SE" sz="12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Method</a:t>
            </a:r>
            <a:r>
              <a:rPr lang="sv-SE" sz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12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Lead</a:t>
            </a:r>
            <a:r>
              <a:rPr lang="sv-SE" sz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BIW</a:t>
            </a:r>
            <a:endParaRPr lang="sv-SE" sz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r>
              <a:rPr lang="sv-SE" sz="16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Manufacturing</a:t>
            </a:r>
            <a:r>
              <a:rPr lang="sv-SE" sz="16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v-SE" sz="16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Engineering</a:t>
            </a:r>
            <a:endParaRPr lang="sv-SE" sz="16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r>
              <a:rPr lang="sv-SE" sz="1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Volvo Car Group</a:t>
            </a:r>
            <a:endParaRPr lang="en-US" sz="16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7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Bildobjekt 2" descr="worl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2</a:t>
            </a:fld>
            <a:endParaRPr lang="en-US"/>
          </a:p>
        </p:txBody>
      </p:sp>
      <p:grpSp>
        <p:nvGrpSpPr>
          <p:cNvPr id="51" name="Grupp 4"/>
          <p:cNvGrpSpPr/>
          <p:nvPr/>
        </p:nvGrpSpPr>
        <p:grpSpPr>
          <a:xfrm>
            <a:off x="1461860" y="1128024"/>
            <a:ext cx="7127554" cy="3475301"/>
            <a:chOff x="1461860" y="1128024"/>
            <a:chExt cx="7127554" cy="3475301"/>
          </a:xfrm>
        </p:grpSpPr>
        <p:sp>
          <p:nvSpPr>
            <p:cNvPr id="52" name="Frihandsfigur 50"/>
            <p:cNvSpPr>
              <a:spLocks noChangeArrowheads="1"/>
            </p:cNvSpPr>
            <p:nvPr/>
          </p:nvSpPr>
          <p:spPr bwMode="auto">
            <a:xfrm>
              <a:off x="7170680" y="3023909"/>
              <a:ext cx="1418734" cy="830997"/>
            </a:xfrm>
            <a:custGeom>
              <a:avLst/>
              <a:gdLst>
                <a:gd name="T0" fmla="*/ 0 w 1752600"/>
                <a:gd name="T1" fmla="*/ 0 h 1169551"/>
                <a:gd name="T2" fmla="*/ 10358584 w 1752600"/>
                <a:gd name="T3" fmla="*/ 0 h 1169551"/>
                <a:gd name="T4" fmla="*/ 10358584 w 1752600"/>
                <a:gd name="T5" fmla="*/ 32250 h 1169551"/>
                <a:gd name="T6" fmla="*/ 0 w 1752600"/>
                <a:gd name="T7" fmla="*/ 32250 h 1169551"/>
                <a:gd name="T8" fmla="*/ 0 w 1752600"/>
                <a:gd name="T9" fmla="*/ 0 h 11695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52600"/>
                <a:gd name="T16" fmla="*/ 0 h 1169551"/>
                <a:gd name="T17" fmla="*/ 1752600 w 1752600"/>
                <a:gd name="T18" fmla="*/ 1169551 h 11695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52600" h="1169551">
                  <a:moveTo>
                    <a:pt x="0" y="0"/>
                  </a:moveTo>
                  <a:lnTo>
                    <a:pt x="1752600" y="0"/>
                  </a:lnTo>
                  <a:lnTo>
                    <a:pt x="1752600" y="1169551"/>
                  </a:lnTo>
                  <a:lnTo>
                    <a:pt x="0" y="116955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95250" lvl="1" indent="-95250">
                <a:defRPr/>
              </a:pPr>
              <a:r>
                <a:rPr lang="en-US" altLang="zh-CN" sz="1600" b="1" dirty="0" smtClean="0">
                  <a:solidFill>
                    <a:srgbClr val="5C92BB"/>
                  </a:solidFill>
                  <a:latin typeface="Volvo Sans Pro" panose="020B0504030504040204" pitchFamily="34" charset="0"/>
                  <a:ea typeface="SimSun" pitchFamily="2" charset="-122"/>
                  <a:cs typeface="Volvo Broad sans"/>
                </a:rPr>
                <a:t>CHINA</a:t>
              </a:r>
            </a:p>
            <a:p>
              <a:pPr marL="95250" lvl="1" indent="-95250">
                <a:defRPr/>
              </a:pPr>
              <a:r>
                <a:rPr lang="en-US" altLang="zh-CN" sz="900" dirty="0" smtClean="0">
                  <a:solidFill>
                    <a:srgbClr val="6E6E6F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Car &amp; Engine Production</a:t>
              </a:r>
            </a:p>
            <a:p>
              <a:pPr marL="95250" lvl="1" indent="-95250">
                <a:defRPr/>
              </a:pPr>
              <a:r>
                <a:rPr lang="sv-SE" altLang="zh-CN" sz="900" dirty="0" smtClean="0">
                  <a:solidFill>
                    <a:srgbClr val="6E6E6F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Product </a:t>
              </a:r>
              <a:r>
                <a:rPr lang="sv-SE" altLang="zh-CN" sz="900" dirty="0" err="1" smtClean="0">
                  <a:solidFill>
                    <a:srgbClr val="6E6E6F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Development</a:t>
              </a:r>
              <a:endParaRPr lang="en-US" altLang="zh-CN" sz="900" dirty="0" smtClean="0">
                <a:solidFill>
                  <a:srgbClr val="6E6E6F"/>
                </a:solidFill>
                <a:latin typeface="Calibri" panose="020F0502020204030204" pitchFamily="34" charset="0"/>
                <a:ea typeface="SimSun" pitchFamily="2" charset="-122"/>
                <a:cs typeface="Volvo Sans Pro"/>
              </a:endParaRPr>
            </a:p>
            <a:p>
              <a:pPr marL="95250" lvl="1" indent="-95250">
                <a:defRPr/>
              </a:pPr>
              <a:endParaRPr lang="en-US" altLang="zh-CN" sz="1400" dirty="0">
                <a:solidFill>
                  <a:srgbClr val="4D4D4D"/>
                </a:solidFill>
                <a:latin typeface="Volvo Sans Pro" panose="020B0504030504040204" pitchFamily="34" charset="0"/>
                <a:ea typeface="SimSun" pitchFamily="2" charset="-122"/>
                <a:cs typeface="Volvo Sans Pro"/>
              </a:endParaRPr>
            </a:p>
          </p:txBody>
        </p:sp>
        <p:sp>
          <p:nvSpPr>
            <p:cNvPr id="53" name="TextBox 21"/>
            <p:cNvSpPr txBox="1">
              <a:spLocks noChangeArrowheads="1"/>
            </p:cNvSpPr>
            <p:nvPr/>
          </p:nvSpPr>
          <p:spPr bwMode="auto">
            <a:xfrm>
              <a:off x="4773645" y="2780612"/>
              <a:ext cx="1191003" cy="907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95250" indent="-952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sz="1600" b="1" dirty="0" smtClean="0">
                  <a:solidFill>
                    <a:srgbClr val="5C92BB"/>
                  </a:solidFill>
                  <a:latin typeface="Volvo Sans Pro" panose="020B0504030504040204" pitchFamily="34" charset="0"/>
                  <a:cs typeface="Volvo Broad sans"/>
                </a:rPr>
                <a:t>BELGIUM</a:t>
              </a:r>
            </a:p>
            <a:p>
              <a:pPr lvl="1" eaLnBrk="1" hangingPunct="1"/>
              <a:r>
                <a:rPr lang="en-US" altLang="zh-CN" sz="1400" dirty="0" smtClean="0">
                  <a:solidFill>
                    <a:srgbClr val="4D4D4D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Gent</a:t>
              </a:r>
              <a:endParaRPr lang="en-US" altLang="zh-CN" sz="1400" dirty="0">
                <a:solidFill>
                  <a:srgbClr val="4D4D4D"/>
                </a:solidFill>
                <a:latin typeface="Calibri" panose="020F0502020204030204" pitchFamily="34" charset="0"/>
                <a:ea typeface="SimSun" pitchFamily="2" charset="-122"/>
                <a:cs typeface="Volvo Sans Pro"/>
              </a:endParaRPr>
            </a:p>
            <a:p>
              <a:pPr lvl="1" eaLnBrk="1" hangingPunct="1"/>
              <a:r>
                <a: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Car production</a:t>
              </a:r>
            </a:p>
            <a:p>
              <a:pPr eaLnBrk="1" hangingPunct="1"/>
              <a:endParaRPr lang="en-GB" sz="1400" dirty="0">
                <a:latin typeface="Volvo Sans Pro" panose="020B0504030504040204" pitchFamily="34" charset="0"/>
                <a:cs typeface="Volvo Sans Pro"/>
              </a:endParaRPr>
            </a:p>
          </p:txBody>
        </p:sp>
        <p:sp>
          <p:nvSpPr>
            <p:cNvPr id="54" name="TextBox 53"/>
            <p:cNvSpPr txBox="1">
              <a:spLocks noChangeArrowheads="1"/>
            </p:cNvSpPr>
            <p:nvPr/>
          </p:nvSpPr>
          <p:spPr bwMode="auto">
            <a:xfrm>
              <a:off x="2005043" y="1951162"/>
              <a:ext cx="100806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sz="1600" b="1" dirty="0">
                  <a:solidFill>
                    <a:srgbClr val="5C92BB"/>
                  </a:solidFill>
                  <a:latin typeface="Volvo Sans Pro" panose="020B0504030504040204" pitchFamily="34" charset="0"/>
                  <a:cs typeface="Volvo Broad sans"/>
                </a:rPr>
                <a:t>USA</a:t>
              </a:r>
              <a:r>
                <a:rPr lang="sv-SE" sz="2200" dirty="0">
                  <a:solidFill>
                    <a:srgbClr val="01B6F4"/>
                  </a:solidFill>
                  <a:latin typeface="Volvo Sans Pro" panose="020B0504030504040204" pitchFamily="34" charset="0"/>
                  <a:cs typeface="Volvo Broad"/>
                </a:rPr>
                <a:t/>
              </a:r>
              <a:br>
                <a:rPr lang="sv-SE" sz="2200" dirty="0">
                  <a:solidFill>
                    <a:srgbClr val="01B6F4"/>
                  </a:solidFill>
                  <a:latin typeface="Volvo Sans Pro" panose="020B0504030504040204" pitchFamily="34" charset="0"/>
                  <a:cs typeface="Volvo Broad"/>
                </a:rPr>
              </a:br>
              <a:r>
                <a:rPr lang="sv-SE" sz="1400" dirty="0" err="1">
                  <a:solidFill>
                    <a:srgbClr val="4D4D4D"/>
                  </a:solidFill>
                  <a:latin typeface="Calibri" panose="020F0502020204030204" pitchFamily="34" charset="0"/>
                  <a:cs typeface="Volvo Sans Pro"/>
                </a:rPr>
                <a:t>Camarillo</a:t>
              </a:r>
              <a:endParaRPr lang="sv-SE" sz="1200" dirty="0">
                <a:solidFill>
                  <a:srgbClr val="4D4D4D"/>
                </a:solidFill>
                <a:latin typeface="Calibri" panose="020F0502020204030204" pitchFamily="34" charset="0"/>
                <a:cs typeface="Volvo Sans Pro"/>
              </a:endParaRPr>
            </a:p>
            <a:p>
              <a:pPr eaLnBrk="1" hangingPunct="1"/>
              <a:r>
                <a:rPr lang="sv-SE" sz="9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Volvo Sans Pro"/>
                </a:rPr>
                <a:t>Design </a:t>
              </a:r>
              <a:r>
                <a:rPr lang="sv-SE" sz="900" dirty="0" err="1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Volvo Sans Pro"/>
                </a:rPr>
                <a:t>centre</a:t>
              </a:r>
              <a:r>
                <a:rPr lang="sv-SE" sz="9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Helvetica"/>
                </a:rPr>
                <a:t/>
              </a:r>
              <a:br>
                <a:rPr lang="sv-SE" sz="9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Helvetica"/>
                </a:rPr>
              </a:br>
              <a:endParaRPr lang="en-GB" sz="9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Helvetica"/>
              </a:endParaRPr>
            </a:p>
          </p:txBody>
        </p:sp>
        <p:sp>
          <p:nvSpPr>
            <p:cNvPr id="55" name="TextBox 8"/>
            <p:cNvSpPr txBox="1"/>
            <p:nvPr/>
          </p:nvSpPr>
          <p:spPr>
            <a:xfrm>
              <a:off x="5122180" y="1128024"/>
              <a:ext cx="3093101" cy="16773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indent="0">
                <a:defRPr/>
              </a:pPr>
              <a:r>
                <a:rPr lang="sv-SE" sz="1600" b="1" dirty="0" smtClean="0">
                  <a:solidFill>
                    <a:srgbClr val="5C92BB"/>
                  </a:solidFill>
                  <a:latin typeface="Volvo Sans Pro" panose="020B0504030504040204" pitchFamily="34" charset="0"/>
                  <a:ea typeface="MS PGothic" pitchFamily="34" charset="-128"/>
                  <a:cs typeface="Volvo Broad sans"/>
                </a:rPr>
                <a:t>SWEDEN</a:t>
              </a:r>
              <a:r>
                <a:rPr lang="sv-SE" sz="1600" dirty="0">
                  <a:solidFill>
                    <a:srgbClr val="4D4D4D"/>
                  </a:solidFill>
                  <a:latin typeface="Volvo Sans Pro" panose="020B0504030504040204" pitchFamily="34" charset="0"/>
                  <a:ea typeface="MS PGothic" pitchFamily="34" charset="-128"/>
                  <a:cs typeface="Volvo Broad sans"/>
                </a:rPr>
                <a:t/>
              </a:r>
              <a:br>
                <a:rPr lang="sv-SE" sz="1600" dirty="0">
                  <a:solidFill>
                    <a:srgbClr val="4D4D4D"/>
                  </a:solidFill>
                  <a:latin typeface="Volvo Sans Pro" panose="020B0504030504040204" pitchFamily="34" charset="0"/>
                  <a:ea typeface="MS PGothic" pitchFamily="34" charset="-128"/>
                  <a:cs typeface="Volvo Broad sans"/>
                </a:rPr>
              </a:br>
              <a:r>
                <a:rPr lang="en-US" altLang="zh-CN" sz="1400" dirty="0">
                  <a:solidFill>
                    <a:srgbClr val="4D4D4D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Gothenburg</a:t>
              </a:r>
              <a:r>
                <a:rPr lang="en-US" altLang="zh-CN" sz="1200" dirty="0">
                  <a:solidFill>
                    <a:srgbClr val="4D4D4D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	</a:t>
              </a:r>
              <a:r>
                <a:rPr lang="en-US" altLang="zh-CN" sz="800" dirty="0">
                  <a:solidFill>
                    <a:srgbClr val="4D4D4D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	</a:t>
              </a:r>
            </a:p>
            <a:p>
              <a:pPr marL="95250" lvl="1" indent="-95250">
                <a:defRPr/>
              </a:pPr>
              <a:r>
                <a: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Head </a:t>
              </a:r>
              <a:r>
                <a:rPr lang="en-US" altLang="zh-CN" sz="900" dirty="0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office</a:t>
              </a:r>
            </a:p>
            <a:p>
              <a:pPr marL="95250" lvl="1" indent="-95250">
                <a:defRPr/>
              </a:pPr>
              <a:r>
                <a:rPr lang="en-US" altLang="zh-CN" sz="900" dirty="0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Product development,</a:t>
              </a:r>
            </a:p>
            <a:p>
              <a:pPr marL="95250" lvl="1" indent="-95250">
                <a:defRPr/>
              </a:pPr>
              <a:r>
                <a:rPr lang="en-US" altLang="zh-CN" sz="900" dirty="0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Car </a:t>
              </a:r>
              <a:r>
                <a: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production</a:t>
              </a:r>
              <a:br>
                <a: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</a:br>
              <a:endParaRPr lang="en-US" altLang="zh-CN" sz="9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SimSun" pitchFamily="2" charset="-122"/>
                <a:cs typeface="Volvo Sans Pro"/>
              </a:endParaRPr>
            </a:p>
            <a:p>
              <a:pPr marL="95250" lvl="1" indent="-95250">
                <a:defRPr/>
              </a:pPr>
              <a:r>
                <a:rPr lang="en-US" altLang="zh-CN" sz="1400" dirty="0" err="1" smtClean="0">
                  <a:solidFill>
                    <a:srgbClr val="4D4D4D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Skövde</a:t>
              </a:r>
              <a:r>
                <a:rPr lang="en-US" altLang="zh-CN" sz="1400" dirty="0" smtClean="0">
                  <a:solidFill>
                    <a:srgbClr val="4D4D4D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, </a:t>
              </a:r>
              <a:r>
                <a:rPr lang="en-US" altLang="zh-CN" sz="1400" dirty="0" err="1" smtClean="0">
                  <a:solidFill>
                    <a:srgbClr val="4D4D4D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Floby</a:t>
              </a:r>
              <a:r>
                <a:rPr lang="en-US" altLang="zh-CN" sz="1400" dirty="0" smtClean="0">
                  <a:solidFill>
                    <a:srgbClr val="4D4D4D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 and </a:t>
              </a:r>
              <a:r>
                <a:rPr lang="en-US" altLang="zh-CN" sz="1400" dirty="0" err="1" smtClean="0">
                  <a:solidFill>
                    <a:srgbClr val="4D4D4D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Olofström</a:t>
              </a:r>
              <a:endParaRPr lang="en-US" altLang="zh-CN" sz="1400" dirty="0" smtClean="0">
                <a:solidFill>
                  <a:srgbClr val="4D4D4D"/>
                </a:solidFill>
                <a:latin typeface="Calibri" panose="020F0502020204030204" pitchFamily="34" charset="0"/>
                <a:ea typeface="SimSun" pitchFamily="2" charset="-122"/>
                <a:cs typeface="Volvo Sans Pro"/>
              </a:endParaRPr>
            </a:p>
            <a:p>
              <a:pPr marL="0" lvl="1" indent="0">
                <a:defRPr/>
              </a:pPr>
              <a:r>
                <a:rPr lang="en-US" altLang="zh-CN" sz="900" dirty="0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Component manufacturing</a:t>
              </a:r>
            </a:p>
            <a:p>
              <a:pPr>
                <a:defRPr/>
              </a:pPr>
              <a:endParaRPr lang="en-GB" sz="1400" dirty="0">
                <a:latin typeface="Volvo Sans Pro" panose="020B0504030504040204" pitchFamily="34" charset="0"/>
                <a:ea typeface="MS PGothic" pitchFamily="34" charset="-128"/>
                <a:cs typeface="Volvo Sans Pro"/>
              </a:endParaRPr>
            </a:p>
          </p:txBody>
        </p:sp>
        <p:cxnSp>
          <p:nvCxnSpPr>
            <p:cNvPr id="56" name="Rak 24"/>
            <p:cNvCxnSpPr/>
            <p:nvPr/>
          </p:nvCxnSpPr>
          <p:spPr>
            <a:xfrm flipH="1">
              <a:off x="4613712" y="1520806"/>
              <a:ext cx="356641" cy="891656"/>
            </a:xfrm>
            <a:prstGeom prst="line">
              <a:avLst/>
            </a:prstGeom>
            <a:ln w="6350" cap="rnd" cmpd="sng">
              <a:solidFill>
                <a:srgbClr val="5C92BB"/>
              </a:solidFill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Rak 25"/>
            <p:cNvCxnSpPr/>
            <p:nvPr/>
          </p:nvCxnSpPr>
          <p:spPr>
            <a:xfrm flipH="1">
              <a:off x="4965700" y="1514307"/>
              <a:ext cx="179175" cy="0"/>
            </a:xfrm>
            <a:prstGeom prst="line">
              <a:avLst/>
            </a:prstGeom>
            <a:ln w="6350" cap="rnd" cmpd="sng">
              <a:solidFill>
                <a:srgbClr val="5C92BB"/>
              </a:solidFill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58" name="Ellips 27"/>
            <p:cNvSpPr/>
            <p:nvPr/>
          </p:nvSpPr>
          <p:spPr>
            <a:xfrm flipV="1">
              <a:off x="4581037" y="2402592"/>
              <a:ext cx="45719" cy="45719"/>
            </a:xfrm>
            <a:prstGeom prst="ellipse">
              <a:avLst/>
            </a:prstGeom>
            <a:solidFill>
              <a:srgbClr val="5C92BB"/>
            </a:solidFill>
            <a:ln>
              <a:noFill/>
            </a:ln>
            <a:effectLst>
              <a:outerShdw blurRad="40000" dist="10287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>
                <a:latin typeface="Volvo Sans Pro" panose="020B0504030504040204" pitchFamily="34" charset="0"/>
              </a:endParaRPr>
            </a:p>
          </p:txBody>
        </p:sp>
        <p:sp>
          <p:nvSpPr>
            <p:cNvPr id="59" name="Ellips 42"/>
            <p:cNvSpPr/>
            <p:nvPr/>
          </p:nvSpPr>
          <p:spPr>
            <a:xfrm flipV="1">
              <a:off x="4635012" y="2367667"/>
              <a:ext cx="45719" cy="45719"/>
            </a:xfrm>
            <a:prstGeom prst="ellipse">
              <a:avLst/>
            </a:prstGeom>
            <a:solidFill>
              <a:srgbClr val="5C92BB"/>
            </a:solidFill>
            <a:ln>
              <a:noFill/>
            </a:ln>
            <a:effectLst>
              <a:outerShdw blurRad="40000" dist="10287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>
                <a:latin typeface="Volvo Sans Pro" panose="020B0504030504040204" pitchFamily="34" charset="0"/>
              </a:endParaRPr>
            </a:p>
          </p:txBody>
        </p:sp>
        <p:cxnSp>
          <p:nvCxnSpPr>
            <p:cNvPr id="60" name="Rak 43"/>
            <p:cNvCxnSpPr/>
            <p:nvPr/>
          </p:nvCxnSpPr>
          <p:spPr>
            <a:xfrm flipH="1">
              <a:off x="4674036" y="2108747"/>
              <a:ext cx="296317" cy="265615"/>
            </a:xfrm>
            <a:prstGeom prst="line">
              <a:avLst/>
            </a:prstGeom>
            <a:ln w="6350" cap="rnd" cmpd="sng">
              <a:solidFill>
                <a:srgbClr val="5C92BB"/>
              </a:solidFill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1" name="Rak 45"/>
            <p:cNvCxnSpPr/>
            <p:nvPr/>
          </p:nvCxnSpPr>
          <p:spPr>
            <a:xfrm flipH="1">
              <a:off x="4965700" y="2111011"/>
              <a:ext cx="179175" cy="0"/>
            </a:xfrm>
            <a:prstGeom prst="line">
              <a:avLst/>
            </a:prstGeom>
            <a:ln w="6350" cap="rnd" cmpd="sng">
              <a:solidFill>
                <a:srgbClr val="5C92BB"/>
              </a:solidFill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2" name="Rak 47"/>
            <p:cNvCxnSpPr/>
            <p:nvPr/>
          </p:nvCxnSpPr>
          <p:spPr>
            <a:xfrm flipH="1" flipV="1">
              <a:off x="4417695" y="2680906"/>
              <a:ext cx="214630" cy="500444"/>
            </a:xfrm>
            <a:prstGeom prst="line">
              <a:avLst/>
            </a:prstGeom>
            <a:ln w="6350" cap="rnd" cmpd="sng">
              <a:solidFill>
                <a:srgbClr val="5C92BB"/>
              </a:solidFill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63" name="Ellips 49"/>
            <p:cNvSpPr/>
            <p:nvPr/>
          </p:nvSpPr>
          <p:spPr>
            <a:xfrm flipV="1">
              <a:off x="4397713" y="2655766"/>
              <a:ext cx="45719" cy="45719"/>
            </a:xfrm>
            <a:prstGeom prst="ellipse">
              <a:avLst/>
            </a:prstGeom>
            <a:solidFill>
              <a:srgbClr val="5C92BB"/>
            </a:solidFill>
            <a:ln>
              <a:noFill/>
            </a:ln>
            <a:effectLst>
              <a:outerShdw blurRad="40000" dist="10287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>
                <a:latin typeface="Volvo Sans Pro" panose="020B0504030504040204" pitchFamily="34" charset="0"/>
              </a:endParaRPr>
            </a:p>
          </p:txBody>
        </p:sp>
        <p:cxnSp>
          <p:nvCxnSpPr>
            <p:cNvPr id="64" name="Rak 52"/>
            <p:cNvCxnSpPr/>
            <p:nvPr/>
          </p:nvCxnSpPr>
          <p:spPr>
            <a:xfrm flipH="1">
              <a:off x="4634457" y="3177981"/>
              <a:ext cx="179175" cy="0"/>
            </a:xfrm>
            <a:prstGeom prst="line">
              <a:avLst/>
            </a:prstGeom>
            <a:ln w="6350" cap="rnd" cmpd="sng">
              <a:solidFill>
                <a:srgbClr val="5C92BB"/>
              </a:solidFill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65" name="Ellips 57"/>
            <p:cNvSpPr/>
            <p:nvPr/>
          </p:nvSpPr>
          <p:spPr>
            <a:xfrm flipV="1">
              <a:off x="1461860" y="3101484"/>
              <a:ext cx="45719" cy="45719"/>
            </a:xfrm>
            <a:prstGeom prst="ellipse">
              <a:avLst/>
            </a:prstGeom>
            <a:solidFill>
              <a:srgbClr val="5C92BB"/>
            </a:solidFill>
            <a:ln>
              <a:noFill/>
            </a:ln>
            <a:effectLst>
              <a:outerShdw blurRad="40000" dist="10287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>
                <a:latin typeface="Volvo Sans Pro" panose="020B0504030504040204" pitchFamily="34" charset="0"/>
              </a:endParaRPr>
            </a:p>
          </p:txBody>
        </p:sp>
        <p:cxnSp>
          <p:nvCxnSpPr>
            <p:cNvPr id="66" name="Rak 58"/>
            <p:cNvCxnSpPr>
              <a:endCxn id="65" idx="5"/>
            </p:cNvCxnSpPr>
            <p:nvPr/>
          </p:nvCxnSpPr>
          <p:spPr>
            <a:xfrm flipH="1">
              <a:off x="1500884" y="2359025"/>
              <a:ext cx="356491" cy="749154"/>
            </a:xfrm>
            <a:prstGeom prst="line">
              <a:avLst/>
            </a:prstGeom>
            <a:ln w="6350" cap="rnd" cmpd="sng">
              <a:solidFill>
                <a:srgbClr val="5C92BB"/>
              </a:solidFill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7" name="Rak 59"/>
            <p:cNvCxnSpPr/>
            <p:nvPr/>
          </p:nvCxnSpPr>
          <p:spPr>
            <a:xfrm flipH="1">
              <a:off x="1858855" y="2358718"/>
              <a:ext cx="179175" cy="0"/>
            </a:xfrm>
            <a:prstGeom prst="line">
              <a:avLst/>
            </a:prstGeom>
            <a:ln w="6350" cap="rnd" cmpd="sng">
              <a:solidFill>
                <a:srgbClr val="5C92BB"/>
              </a:solidFill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Rak 26"/>
            <p:cNvCxnSpPr/>
            <p:nvPr/>
          </p:nvCxnSpPr>
          <p:spPr>
            <a:xfrm flipV="1">
              <a:off x="6513016" y="3936974"/>
              <a:ext cx="233064" cy="403287"/>
            </a:xfrm>
            <a:prstGeom prst="line">
              <a:avLst/>
            </a:prstGeom>
            <a:ln w="6350" cap="rnd" cmpd="sng">
              <a:solidFill>
                <a:srgbClr val="5C92BB"/>
              </a:solidFill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69" name="Ellips 29"/>
            <p:cNvSpPr/>
            <p:nvPr/>
          </p:nvSpPr>
          <p:spPr>
            <a:xfrm flipV="1">
              <a:off x="6726098" y="3911833"/>
              <a:ext cx="45719" cy="45719"/>
            </a:xfrm>
            <a:prstGeom prst="ellipse">
              <a:avLst/>
            </a:prstGeom>
            <a:solidFill>
              <a:srgbClr val="5C92BB"/>
            </a:solidFill>
            <a:ln>
              <a:noFill/>
            </a:ln>
            <a:effectLst>
              <a:outerShdw blurRad="40000" dist="10287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>
                <a:latin typeface="Volvo Sans Pro" panose="020B0504030504040204" pitchFamily="34" charset="0"/>
              </a:endParaRPr>
            </a:p>
          </p:txBody>
        </p:sp>
        <p:cxnSp>
          <p:nvCxnSpPr>
            <p:cNvPr id="70" name="Rak 30"/>
            <p:cNvCxnSpPr/>
            <p:nvPr/>
          </p:nvCxnSpPr>
          <p:spPr>
            <a:xfrm flipH="1">
              <a:off x="6329953" y="4344595"/>
              <a:ext cx="179175" cy="0"/>
            </a:xfrm>
            <a:prstGeom prst="line">
              <a:avLst/>
            </a:prstGeom>
            <a:ln w="6350" cap="rnd" cmpd="sng">
              <a:solidFill>
                <a:srgbClr val="5C92BB"/>
              </a:solidFill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71" name="TextBox 21"/>
            <p:cNvSpPr txBox="1">
              <a:spLocks noChangeArrowheads="1"/>
            </p:cNvSpPr>
            <p:nvPr/>
          </p:nvSpPr>
          <p:spPr bwMode="auto">
            <a:xfrm>
              <a:off x="5146477" y="3910828"/>
              <a:ext cx="1366533" cy="692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95250" indent="-952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sz="1600" b="1" dirty="0" smtClean="0">
                  <a:solidFill>
                    <a:srgbClr val="5C92BB"/>
                  </a:solidFill>
                  <a:latin typeface="Volvo Sans Pro" panose="020B0504030504040204" pitchFamily="34" charset="0"/>
                  <a:cs typeface="Volvo Broad sans"/>
                </a:rPr>
                <a:t>MALAYSIA</a:t>
              </a:r>
              <a:br>
                <a:rPr lang="sv-SE" sz="1600" b="1" dirty="0" smtClean="0">
                  <a:solidFill>
                    <a:srgbClr val="5C92BB"/>
                  </a:solidFill>
                  <a:latin typeface="Volvo Sans Pro" panose="020B0504030504040204" pitchFamily="34" charset="0"/>
                  <a:cs typeface="Volvo Broad sans"/>
                </a:rPr>
              </a:br>
              <a:r>
                <a:rPr lang="sv-SE" altLang="zh-CN" sz="1400" dirty="0" smtClean="0">
                  <a:solidFill>
                    <a:srgbClr val="4D4D4D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Kuala Lumpur</a:t>
              </a:r>
              <a:endParaRPr lang="en-US" altLang="zh-CN" sz="1400" dirty="0" smtClean="0">
                <a:solidFill>
                  <a:srgbClr val="4D4D4D"/>
                </a:solidFill>
                <a:latin typeface="Calibri" panose="020F0502020204030204" pitchFamily="34" charset="0"/>
                <a:ea typeface="SimSun" pitchFamily="2" charset="-122"/>
                <a:cs typeface="Volvo Sans Pro"/>
              </a:endParaRPr>
            </a:p>
            <a:p>
              <a:pPr lvl="1" eaLnBrk="1" hangingPunct="1"/>
              <a:r>
                <a:rPr lang="en-US" altLang="zh-CN" sz="900" dirty="0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Assembly factory</a:t>
              </a:r>
              <a:endParaRPr lang="en-GB" sz="1400" dirty="0">
                <a:latin typeface="Calibri" panose="020F0502020204030204" pitchFamily="34" charset="0"/>
                <a:cs typeface="Volvo Sans Pro"/>
              </a:endParaRPr>
            </a:p>
          </p:txBody>
        </p:sp>
        <p:sp>
          <p:nvSpPr>
            <p:cNvPr id="72" name="TextBox 21"/>
            <p:cNvSpPr txBox="1">
              <a:spLocks noChangeArrowheads="1"/>
            </p:cNvSpPr>
            <p:nvPr/>
          </p:nvSpPr>
          <p:spPr bwMode="auto">
            <a:xfrm>
              <a:off x="2969612" y="2690388"/>
              <a:ext cx="1366533" cy="692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95250" indent="-952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sz="1600" b="1" dirty="0" smtClean="0">
                  <a:solidFill>
                    <a:srgbClr val="5C92BB"/>
                  </a:solidFill>
                  <a:latin typeface="Volvo Sans Pro" panose="020B0504030504040204" pitchFamily="34" charset="0"/>
                  <a:cs typeface="Volvo Broad sans"/>
                </a:rPr>
                <a:t>SPAIN</a:t>
              </a:r>
              <a:br>
                <a:rPr lang="sv-SE" sz="1600" b="1" dirty="0" smtClean="0">
                  <a:solidFill>
                    <a:srgbClr val="5C92BB"/>
                  </a:solidFill>
                  <a:latin typeface="Volvo Sans Pro" panose="020B0504030504040204" pitchFamily="34" charset="0"/>
                  <a:cs typeface="Volvo Broad sans"/>
                </a:rPr>
              </a:br>
              <a:r>
                <a:rPr lang="sv-SE" altLang="zh-CN" sz="1400" dirty="0" smtClean="0">
                  <a:solidFill>
                    <a:srgbClr val="4D4D4D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Barcelona</a:t>
              </a:r>
              <a:endParaRPr lang="en-US" altLang="zh-CN" sz="1400" dirty="0" smtClean="0">
                <a:solidFill>
                  <a:srgbClr val="4D4D4D"/>
                </a:solidFill>
                <a:latin typeface="Calibri" panose="020F0502020204030204" pitchFamily="34" charset="0"/>
                <a:ea typeface="SimSun" pitchFamily="2" charset="-122"/>
                <a:cs typeface="Volvo Sans Pro"/>
              </a:endParaRPr>
            </a:p>
            <a:p>
              <a:pPr lvl="1" eaLnBrk="1" hangingPunct="1"/>
              <a:r>
                <a:rPr lang="sv-SE" sz="9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Volvo Sans Pro"/>
                </a:rPr>
                <a:t>Design </a:t>
              </a:r>
              <a:r>
                <a:rPr lang="sv-SE" sz="900" dirty="0" err="1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Volvo Sans Pro"/>
                </a:rPr>
                <a:t>centre</a:t>
              </a:r>
              <a:endParaRPr lang="en-GB" sz="1400" dirty="0">
                <a:latin typeface="Calibri" panose="020F0502020204030204" pitchFamily="34" charset="0"/>
                <a:cs typeface="Volvo Sans Pro"/>
              </a:endParaRPr>
            </a:p>
          </p:txBody>
        </p:sp>
        <p:sp>
          <p:nvSpPr>
            <p:cNvPr id="73" name="Ellips 36"/>
            <p:cNvSpPr/>
            <p:nvPr/>
          </p:nvSpPr>
          <p:spPr>
            <a:xfrm flipV="1">
              <a:off x="4313718" y="2942916"/>
              <a:ext cx="45719" cy="45719"/>
            </a:xfrm>
            <a:prstGeom prst="ellipse">
              <a:avLst/>
            </a:prstGeom>
            <a:solidFill>
              <a:srgbClr val="5C92BB"/>
            </a:solidFill>
            <a:ln>
              <a:noFill/>
            </a:ln>
            <a:effectLst>
              <a:outerShdw blurRad="40000" dist="10287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>
                <a:latin typeface="Volvo Sans Pro" panose="020B0504030504040204" pitchFamily="34" charset="0"/>
              </a:endParaRPr>
            </a:p>
          </p:txBody>
        </p:sp>
        <p:cxnSp>
          <p:nvCxnSpPr>
            <p:cNvPr id="74" name="Rak 39"/>
            <p:cNvCxnSpPr/>
            <p:nvPr/>
          </p:nvCxnSpPr>
          <p:spPr>
            <a:xfrm flipH="1">
              <a:off x="3977311" y="2963966"/>
              <a:ext cx="331223" cy="9283"/>
            </a:xfrm>
            <a:prstGeom prst="line">
              <a:avLst/>
            </a:prstGeom>
            <a:ln w="6350" cap="rnd" cmpd="sng">
              <a:solidFill>
                <a:srgbClr val="5C92BB"/>
              </a:solidFill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5" name="Rak 41"/>
            <p:cNvCxnSpPr/>
            <p:nvPr/>
          </p:nvCxnSpPr>
          <p:spPr>
            <a:xfrm flipH="1">
              <a:off x="3854250" y="2970001"/>
              <a:ext cx="131426" cy="141081"/>
            </a:xfrm>
            <a:prstGeom prst="line">
              <a:avLst/>
            </a:prstGeom>
            <a:ln w="6350" cap="rnd" cmpd="sng">
              <a:solidFill>
                <a:srgbClr val="5C92BB"/>
              </a:solidFill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76" name="TextBox 21"/>
            <p:cNvSpPr txBox="1">
              <a:spLocks noChangeArrowheads="1"/>
            </p:cNvSpPr>
            <p:nvPr/>
          </p:nvSpPr>
          <p:spPr bwMode="auto">
            <a:xfrm>
              <a:off x="3173846" y="1682868"/>
              <a:ext cx="1366533" cy="692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95250" indent="-952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sv-SE" sz="1600" b="1" dirty="0" smtClean="0">
                  <a:solidFill>
                    <a:srgbClr val="5C92BB"/>
                  </a:solidFill>
                  <a:latin typeface="Volvo Sans Pro" panose="020B0504030504040204" pitchFamily="34" charset="0"/>
                  <a:cs typeface="Volvo Broad sans"/>
                </a:rPr>
                <a:t>DENMARK</a:t>
              </a:r>
              <a:br>
                <a:rPr lang="sv-SE" sz="1600" b="1" dirty="0" smtClean="0">
                  <a:solidFill>
                    <a:srgbClr val="5C92BB"/>
                  </a:solidFill>
                  <a:latin typeface="Volvo Sans Pro" panose="020B0504030504040204" pitchFamily="34" charset="0"/>
                  <a:cs typeface="Volvo Broad sans"/>
                </a:rPr>
              </a:br>
              <a:r>
                <a:rPr lang="sv-SE" altLang="zh-CN" sz="1400" dirty="0" smtClean="0">
                  <a:solidFill>
                    <a:srgbClr val="4D4D4D"/>
                  </a:solidFill>
                  <a:latin typeface="Calibri" panose="020F0502020204030204" pitchFamily="34" charset="0"/>
                  <a:ea typeface="SimSun" pitchFamily="2" charset="-122"/>
                  <a:cs typeface="Volvo Sans Pro"/>
                </a:rPr>
                <a:t>Copenhagen</a:t>
              </a:r>
            </a:p>
            <a:p>
              <a:pPr eaLnBrk="1" hangingPunct="1"/>
              <a:r>
                <a:rPr lang="en-US" sz="900" dirty="0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Volvo Sans Pro"/>
                </a:rPr>
                <a:t>RD Centre</a:t>
              </a:r>
              <a:endParaRPr lang="en-GB" sz="1400" dirty="0">
                <a:latin typeface="Calibri" panose="020F0502020204030204" pitchFamily="34" charset="0"/>
                <a:cs typeface="Volvo Sans Pro"/>
              </a:endParaRPr>
            </a:p>
          </p:txBody>
        </p:sp>
        <p:cxnSp>
          <p:nvCxnSpPr>
            <p:cNvPr id="77" name="Rak 48"/>
            <p:cNvCxnSpPr/>
            <p:nvPr/>
          </p:nvCxnSpPr>
          <p:spPr>
            <a:xfrm flipH="1" flipV="1">
              <a:off x="4275692" y="2118522"/>
              <a:ext cx="130274" cy="382758"/>
            </a:xfrm>
            <a:prstGeom prst="line">
              <a:avLst/>
            </a:prstGeom>
            <a:ln w="6350" cap="rnd" cmpd="sng">
              <a:solidFill>
                <a:srgbClr val="5C92BB"/>
              </a:solidFill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78" name="Ellips 50"/>
            <p:cNvSpPr/>
            <p:nvPr/>
          </p:nvSpPr>
          <p:spPr>
            <a:xfrm flipV="1">
              <a:off x="4539448" y="2476633"/>
              <a:ext cx="45719" cy="45719"/>
            </a:xfrm>
            <a:prstGeom prst="ellipse">
              <a:avLst/>
            </a:prstGeom>
            <a:solidFill>
              <a:srgbClr val="5C92BB"/>
            </a:solidFill>
            <a:ln>
              <a:noFill/>
            </a:ln>
            <a:effectLst>
              <a:outerShdw blurRad="40000" dist="10287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>
                <a:latin typeface="Volvo Sans Pro" panose="020B0504030504040204" pitchFamily="34" charset="0"/>
              </a:endParaRPr>
            </a:p>
          </p:txBody>
        </p:sp>
        <p:cxnSp>
          <p:nvCxnSpPr>
            <p:cNvPr id="79" name="Rak 51"/>
            <p:cNvCxnSpPr/>
            <p:nvPr/>
          </p:nvCxnSpPr>
          <p:spPr>
            <a:xfrm flipH="1">
              <a:off x="4405370" y="2503171"/>
              <a:ext cx="179175" cy="0"/>
            </a:xfrm>
            <a:prstGeom prst="line">
              <a:avLst/>
            </a:prstGeom>
            <a:ln w="6350" cap="rnd" cmpd="sng">
              <a:solidFill>
                <a:srgbClr val="5C92BB"/>
              </a:solidFill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39" name="Title 2"/>
          <p:cNvSpPr>
            <a:spLocks noGrp="1"/>
          </p:cNvSpPr>
          <p:nvPr>
            <p:ph type="title"/>
          </p:nvPr>
        </p:nvSpPr>
        <p:spPr>
          <a:xfrm>
            <a:off x="302841" y="252414"/>
            <a:ext cx="7509613" cy="807168"/>
          </a:xfrm>
        </p:spPr>
        <p:txBody>
          <a:bodyPr/>
          <a:lstStyle/>
          <a:p>
            <a:r>
              <a:rPr lang="sv-SE" dirty="0" smtClean="0"/>
              <a:t>Volvo Car Group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7147820" y="3247752"/>
            <a:ext cx="45720" cy="4572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7279302" y="2795081"/>
            <a:ext cx="45720" cy="457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919262" y="3011105"/>
            <a:ext cx="45720" cy="457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6703238" y="3155121"/>
            <a:ext cx="45720" cy="457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692" y="137475"/>
            <a:ext cx="1913033" cy="116243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4" descr="IMG_178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064" y="2557147"/>
            <a:ext cx="2654796" cy="1327398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696" y="1265248"/>
            <a:ext cx="2316086" cy="1244247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91381" y="542744"/>
            <a:ext cx="739305" cy="76944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$9B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693" y="1123953"/>
            <a:ext cx="4218775" cy="2258932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Ellips 57"/>
          <p:cNvSpPr/>
          <p:nvPr/>
        </p:nvSpPr>
        <p:spPr>
          <a:xfrm flipV="1">
            <a:off x="2369307" y="3167195"/>
            <a:ext cx="45719" cy="45719"/>
          </a:xfrm>
          <a:prstGeom prst="ellipse">
            <a:avLst/>
          </a:prstGeom>
          <a:solidFill>
            <a:srgbClr val="5C92BB"/>
          </a:solidFill>
          <a:ln>
            <a:noFill/>
          </a:ln>
          <a:effectLst>
            <a:outerShdw blurRad="40000" dist="10287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atin typeface="Volvo Sans Pro" panose="020B0504030504040204" pitchFamily="34" charset="0"/>
            </a:endParaRPr>
          </a:p>
        </p:txBody>
      </p:sp>
      <p:cxnSp>
        <p:nvCxnSpPr>
          <p:cNvPr id="48" name="Rak 58"/>
          <p:cNvCxnSpPr>
            <a:stCxn id="47" idx="2"/>
          </p:cNvCxnSpPr>
          <p:nvPr/>
        </p:nvCxnSpPr>
        <p:spPr>
          <a:xfrm flipH="1">
            <a:off x="1428149" y="3190054"/>
            <a:ext cx="941158" cy="303161"/>
          </a:xfrm>
          <a:prstGeom prst="line">
            <a:avLst/>
          </a:prstGeom>
          <a:ln w="6350" cap="rnd" cmpd="sng">
            <a:solidFill>
              <a:srgbClr val="5C92BB"/>
            </a:solidFill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554157" y="3089499"/>
            <a:ext cx="10080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sv-SE" sz="1600" b="1" dirty="0">
                <a:solidFill>
                  <a:srgbClr val="5C92BB"/>
                </a:solidFill>
                <a:latin typeface="Volvo Sans Pro" panose="020B0504030504040204" pitchFamily="34" charset="0"/>
                <a:cs typeface="Volvo Broad sans"/>
              </a:rPr>
              <a:t>USA</a:t>
            </a:r>
            <a:r>
              <a:rPr lang="sv-SE" sz="2200" dirty="0">
                <a:solidFill>
                  <a:srgbClr val="01B6F4"/>
                </a:solidFill>
                <a:latin typeface="Volvo Sans Pro" panose="020B0504030504040204" pitchFamily="34" charset="0"/>
                <a:cs typeface="Volvo Broad"/>
              </a:rPr>
              <a:t/>
            </a:r>
            <a:br>
              <a:rPr lang="sv-SE" sz="2200" dirty="0">
                <a:solidFill>
                  <a:srgbClr val="01B6F4"/>
                </a:solidFill>
                <a:latin typeface="Volvo Sans Pro" panose="020B0504030504040204" pitchFamily="34" charset="0"/>
                <a:cs typeface="Volvo Broad"/>
              </a:rPr>
            </a:br>
            <a:r>
              <a:rPr lang="sv-SE" sz="1400" dirty="0" smtClean="0">
                <a:solidFill>
                  <a:srgbClr val="4D4D4D"/>
                </a:solidFill>
                <a:latin typeface="Calibri" panose="020F0502020204030204" pitchFamily="34" charset="0"/>
                <a:cs typeface="Volvo Sans Pro"/>
              </a:rPr>
              <a:t>Charleston</a:t>
            </a:r>
            <a:endParaRPr lang="sv-SE" sz="1200" dirty="0">
              <a:solidFill>
                <a:srgbClr val="4D4D4D"/>
              </a:solidFill>
              <a:latin typeface="Calibri" panose="020F0502020204030204" pitchFamily="34" charset="0"/>
              <a:cs typeface="Volvo Sans Pro"/>
            </a:endParaRPr>
          </a:p>
          <a:p>
            <a:pPr eaLnBrk="1" hangingPunct="1"/>
            <a:r>
              <a:rPr lang="sv-SE" sz="9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Volvo Sans Pro"/>
              </a:rPr>
              <a:t>Manufacturing Plant</a:t>
            </a:r>
            <a:endParaRPr lang="en-GB" sz="9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Helvetica"/>
            </a:endParaRPr>
          </a:p>
        </p:txBody>
      </p:sp>
      <p:pic>
        <p:nvPicPr>
          <p:cNvPr id="82" name="Bildobjekt 138" descr="VCC_Ironmark_Screen_RGB.png"/>
          <p:cNvPicPr>
            <a:picLocks noChangeAspect="1"/>
          </p:cNvPicPr>
          <p:nvPr/>
        </p:nvPicPr>
        <p:blipFill>
          <a:blip r:embed="rId7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35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2" descr="Car_pil_ligh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3</a:t>
            </a:fld>
            <a:endParaRPr lang="en-US"/>
          </a:p>
        </p:txBody>
      </p:sp>
      <p:pic>
        <p:nvPicPr>
          <p:cNvPr id="10" name="Bildobjekt 1" descr="XC90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244" y="1203598"/>
            <a:ext cx="4022196" cy="2262485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2841" y="252414"/>
            <a:ext cx="7509613" cy="807168"/>
          </a:xfrm>
        </p:spPr>
        <p:txBody>
          <a:bodyPr>
            <a:normAutofit/>
          </a:bodyPr>
          <a:lstStyle/>
          <a:p>
            <a:r>
              <a:rPr lang="sv-SE" sz="4400" dirty="0" err="1" smtClean="0"/>
              <a:t>Our</a:t>
            </a:r>
            <a:r>
              <a:rPr lang="sv-SE" sz="4400" dirty="0" smtClean="0"/>
              <a:t> </a:t>
            </a:r>
            <a:r>
              <a:rPr lang="sv-SE" sz="4400" dirty="0" err="1" smtClean="0"/>
              <a:t>journey</a:t>
            </a:r>
            <a:r>
              <a:rPr lang="sv-SE" sz="4400" dirty="0" smtClean="0"/>
              <a:t> forward</a:t>
            </a:r>
            <a:endParaRPr lang="en-US" sz="4400" dirty="0"/>
          </a:p>
        </p:txBody>
      </p:sp>
      <p:pic>
        <p:nvPicPr>
          <p:cNvPr id="9" name="Bildobjekt 138" descr="VCC_Ironmark_Screen_RGB.png"/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52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2" descr="Car_pil_ligh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4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004048" y="555526"/>
            <a:ext cx="2684983" cy="10952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sv-SE" dirty="0" err="1" smtClean="0"/>
              <a:t>More</a:t>
            </a:r>
            <a:r>
              <a:rPr lang="sv-SE" dirty="0"/>
              <a:t/>
            </a:r>
            <a:br>
              <a:rPr lang="sv-SE" dirty="0"/>
            </a:br>
            <a:r>
              <a:rPr lang="sv-SE" dirty="0" err="1" smtClean="0"/>
              <a:t>models</a:t>
            </a:r>
            <a:r>
              <a:rPr lang="sv-SE" dirty="0" smtClean="0"/>
              <a:t>!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804248" y="1310916"/>
            <a:ext cx="2901007" cy="12676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 smtClean="0"/>
              <a:t>Rapid</a:t>
            </a:r>
            <a:br>
              <a:rPr lang="sv-SE" dirty="0" smtClean="0"/>
            </a:br>
            <a:r>
              <a:rPr lang="sv-SE" dirty="0" err="1" smtClean="0"/>
              <a:t>follower</a:t>
            </a:r>
            <a:r>
              <a:rPr lang="sv-SE" dirty="0" smtClean="0"/>
              <a:t>!</a:t>
            </a:r>
            <a:endParaRPr lang="en-US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427984" y="1888076"/>
            <a:ext cx="2684983" cy="1095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 err="1" smtClean="0"/>
              <a:t>Designed</a:t>
            </a:r>
            <a:r>
              <a:rPr lang="sv-SE" dirty="0" smtClean="0"/>
              <a:t> </a:t>
            </a:r>
            <a:r>
              <a:rPr lang="sv-SE" dirty="0" err="1" smtClean="0"/>
              <a:t>around</a:t>
            </a:r>
            <a:r>
              <a:rPr lang="sv-SE" dirty="0" smtClean="0"/>
              <a:t> </a:t>
            </a:r>
            <a:r>
              <a:rPr lang="sv-SE" dirty="0" err="1" smtClean="0"/>
              <a:t>you</a:t>
            </a:r>
            <a:endParaRPr lang="en-US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381207" y="2765848"/>
            <a:ext cx="2684983" cy="1095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 err="1" smtClean="0"/>
              <a:t>Truly</a:t>
            </a:r>
            <a:r>
              <a:rPr lang="sv-SE" dirty="0" smtClean="0"/>
              <a:t> global</a:t>
            </a:r>
            <a:endParaRPr lang="en-US" dirty="0"/>
          </a:p>
        </p:txBody>
      </p:sp>
      <p:pic>
        <p:nvPicPr>
          <p:cNvPr id="14" name="Bildobjekt 138" descr="VCC_Ironmark_Screen_RGB.png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5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2" descr="Car_pil_ligh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5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004048" y="555526"/>
            <a:ext cx="2684983" cy="1095200"/>
          </a:xfrm>
        </p:spPr>
        <p:txBody>
          <a:bodyPr>
            <a:noAutofit/>
          </a:bodyPr>
          <a:lstStyle/>
          <a:p>
            <a:pPr algn="ctr"/>
            <a:r>
              <a:rPr lang="sv-SE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More</a:t>
            </a:r>
            <a:r>
              <a:rPr lang="sv-SE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sv-SE" dirty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sv-SE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models</a:t>
            </a:r>
            <a:r>
              <a:rPr lang="sv-SE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!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804248" y="1310916"/>
            <a:ext cx="2901007" cy="126768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Rapid</a:t>
            </a:r>
            <a:br>
              <a:rPr lang="sv-SE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sv-SE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follower</a:t>
            </a:r>
            <a:r>
              <a:rPr lang="sv-SE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!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39552" y="1131590"/>
            <a:ext cx="5184576" cy="200177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11500" dirty="0" err="1" smtClean="0"/>
              <a:t>But</a:t>
            </a:r>
            <a:r>
              <a:rPr lang="sv-SE" sz="11500" dirty="0" smtClean="0"/>
              <a:t> </a:t>
            </a:r>
            <a:r>
              <a:rPr lang="sv-SE" sz="11500" dirty="0" err="1" smtClean="0"/>
              <a:t>how</a:t>
            </a:r>
            <a:r>
              <a:rPr lang="sv-SE" sz="11500" dirty="0" smtClean="0"/>
              <a:t>?</a:t>
            </a:r>
          </a:p>
          <a:p>
            <a:pPr algn="ctr"/>
            <a:r>
              <a:rPr lang="sv-SE" sz="2000" dirty="0" err="1" smtClean="0"/>
              <a:t>When</a:t>
            </a:r>
            <a:r>
              <a:rPr lang="sv-SE" sz="2000" dirty="0" smtClean="0"/>
              <a:t> </a:t>
            </a:r>
            <a:r>
              <a:rPr lang="sv-SE" sz="2000" dirty="0" err="1" smtClean="0"/>
              <a:t>your</a:t>
            </a:r>
            <a:r>
              <a:rPr lang="sv-SE" sz="2000" dirty="0" smtClean="0"/>
              <a:t> </a:t>
            </a:r>
            <a:r>
              <a:rPr lang="sv-SE" sz="2000" dirty="0" err="1" smtClean="0"/>
              <a:t>are</a:t>
            </a:r>
            <a:r>
              <a:rPr lang="sv-SE" sz="2000" dirty="0" smtClean="0"/>
              <a:t> small…</a:t>
            </a:r>
            <a:endParaRPr lang="en-US" sz="20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427984" y="1888076"/>
            <a:ext cx="2684983" cy="109520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Designed</a:t>
            </a:r>
            <a:r>
              <a:rPr lang="sv-SE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sv-SE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around</a:t>
            </a:r>
            <a:r>
              <a:rPr lang="sv-SE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sv-SE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you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381207" y="2765848"/>
            <a:ext cx="2684983" cy="109520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Truly</a:t>
            </a:r>
            <a:r>
              <a:rPr lang="sv-SE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global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Bildobjekt 138" descr="VCC_Ironmark_Screen_RGB.png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9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3" descr="grey-roo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35696" y="2139702"/>
            <a:ext cx="2016224" cy="144655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v-SE" sz="8800" dirty="0" smtClean="0">
                <a:solidFill>
                  <a:srgbClr val="5F5F5F"/>
                </a:solidFill>
                <a:latin typeface="+mj-lt"/>
              </a:rPr>
              <a:t>&gt;80M</a:t>
            </a:r>
            <a:endParaRPr lang="en-US" sz="8800" dirty="0">
              <a:solidFill>
                <a:srgbClr val="5F5F5F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6056" y="2133312"/>
            <a:ext cx="2016224" cy="144655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v-SE" sz="8800" dirty="0" smtClean="0">
                <a:solidFill>
                  <a:srgbClr val="5F5F5F"/>
                </a:solidFill>
                <a:latin typeface="+mj-lt"/>
              </a:rPr>
              <a:t>0,5M</a:t>
            </a:r>
            <a:endParaRPr lang="en-US" sz="8800" dirty="0">
              <a:solidFill>
                <a:srgbClr val="5F5F5F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26239" y="339502"/>
            <a:ext cx="429737" cy="29808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487561" y="3302302"/>
            <a:ext cx="429737" cy="18000"/>
          </a:xfrm>
          <a:prstGeom prst="rect">
            <a:avLst/>
          </a:prstGeom>
          <a:solidFill>
            <a:srgbClr val="5C7D9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Temp\phm\presentations\2014-04-15 SPAR\Globus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5409" y1="9107" x2="25409" y2="9107"/>
                        <a14:foregroundMark x1="29869" y1="6679" x2="29869" y2="6679"/>
                        <a14:foregroundMark x1="73322" y1="10071" x2="73322" y2="10071"/>
                        <a14:foregroundMark x1="25491" y1="11250" x2="25491" y2="11250"/>
                        <a14:foregroundMark x1="32365" y1="5571" x2="32365" y2="5571"/>
                        <a14:backgroundMark x1="27782" y1="82464" x2="27782" y2="82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602" y="3544554"/>
            <a:ext cx="854412" cy="97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objekt 7" descr="iron_mark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9" t="2997" r="10987" b="81223"/>
          <a:stretch/>
        </p:blipFill>
        <p:spPr>
          <a:xfrm>
            <a:off x="5364088" y="3482310"/>
            <a:ext cx="1008112" cy="1034298"/>
          </a:xfrm>
          <a:prstGeom prst="rect">
            <a:avLst/>
          </a:prstGeom>
        </p:spPr>
      </p:pic>
      <p:pic>
        <p:nvPicPr>
          <p:cNvPr id="13" name="Bildobjekt 138" descr="VCC_Ironmark_Screen_RGB.png"/>
          <p:cNvPicPr>
            <a:picLocks noChangeAspect="1"/>
          </p:cNvPicPr>
          <p:nvPr/>
        </p:nvPicPr>
        <p:blipFill>
          <a:blip r:embed="rId7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04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2" descr="Car_pil_ligh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7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860032" y="771828"/>
            <a:ext cx="2684983" cy="10952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sv-SE" dirty="0" err="1" smtClean="0"/>
              <a:t>Shorten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err="1" smtClean="0"/>
              <a:t>Leadtime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1800" dirty="0" smtClean="0"/>
              <a:t>(40 to </a:t>
            </a:r>
            <a:r>
              <a:rPr lang="sv-SE" sz="1800" dirty="0"/>
              <a:t>3</a:t>
            </a:r>
            <a:r>
              <a:rPr lang="sv-SE" sz="1800" dirty="0" smtClean="0"/>
              <a:t>0 </a:t>
            </a:r>
            <a:r>
              <a:rPr lang="sv-SE" sz="1800" dirty="0" err="1" smtClean="0"/>
              <a:t>Mts</a:t>
            </a:r>
            <a:r>
              <a:rPr lang="sv-SE" sz="1800" dirty="0" smtClean="0"/>
              <a:t>)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732240" y="961069"/>
            <a:ext cx="2901007" cy="12676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 smtClean="0"/>
              <a:t>Flexible</a:t>
            </a:r>
          </a:p>
          <a:p>
            <a:pPr algn="ctr"/>
            <a:r>
              <a:rPr lang="sv-SE" dirty="0" smtClean="0"/>
              <a:t>Plants</a:t>
            </a:r>
            <a:endParaRPr lang="en-US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125202" y="3686579"/>
            <a:ext cx="3625602" cy="12676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 smtClean="0">
                <a:solidFill>
                  <a:srgbClr val="C00000"/>
                </a:solidFill>
              </a:rPr>
              <a:t>Decisions solely on Virtual Data</a:t>
            </a:r>
            <a:endParaRPr lang="en-US" sz="5400" dirty="0">
              <a:solidFill>
                <a:srgbClr val="C000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02841" y="252414"/>
            <a:ext cx="7509613" cy="8071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dirty="0" smtClean="0"/>
              <a:t>Fast and </a:t>
            </a:r>
            <a:r>
              <a:rPr lang="sv-SE" sz="4400" dirty="0" err="1" smtClean="0"/>
              <a:t>nimble</a:t>
            </a:r>
            <a:endParaRPr lang="en-US" sz="4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849797" y="2353189"/>
            <a:ext cx="2901007" cy="12676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 err="1" smtClean="0"/>
              <a:t>Reduce</a:t>
            </a:r>
            <a:r>
              <a:rPr lang="sv-SE" dirty="0" smtClean="0"/>
              <a:t> </a:t>
            </a:r>
            <a:r>
              <a:rPr lang="sv-SE" dirty="0" err="1" smtClean="0"/>
              <a:t>physical</a:t>
            </a:r>
            <a:r>
              <a:rPr lang="sv-SE" dirty="0" smtClean="0"/>
              <a:t> </a:t>
            </a:r>
            <a:r>
              <a:rPr lang="sv-SE" dirty="0" err="1" smtClean="0"/>
              <a:t>prototypes</a:t>
            </a:r>
            <a:endParaRPr lang="en-US" dirty="0"/>
          </a:p>
        </p:txBody>
      </p:sp>
      <p:pic>
        <p:nvPicPr>
          <p:cNvPr id="15" name="Bildobjekt 138" descr="VCC_Ironmark_Screen_RGB.png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4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3" descr="grey-ro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sv-SE" dirty="0" err="1" smtClean="0"/>
              <a:t>Virtual</a:t>
            </a:r>
            <a:r>
              <a:rPr lang="sv-SE" dirty="0" smtClean="0"/>
              <a:t> trust </a:t>
            </a:r>
            <a:r>
              <a:rPr lang="sv-SE" sz="2700" dirty="0" err="1" smtClean="0"/>
              <a:t>enable</a:t>
            </a:r>
            <a:r>
              <a:rPr lang="sv-SE" sz="2700" dirty="0" smtClean="0"/>
              <a:t> </a:t>
            </a:r>
            <a:r>
              <a:rPr lang="sv-SE" sz="2700" dirty="0" err="1" smtClean="0"/>
              <a:t>more</a:t>
            </a:r>
            <a:r>
              <a:rPr lang="sv-SE" sz="2700" dirty="0" smtClean="0"/>
              <a:t>, </a:t>
            </a:r>
            <a:r>
              <a:rPr lang="sv-SE" sz="2700" dirty="0" err="1" smtClean="0"/>
              <a:t>earlier</a:t>
            </a:r>
            <a:r>
              <a:rPr lang="sv-SE" sz="2700" dirty="0" smtClean="0"/>
              <a:t> </a:t>
            </a:r>
            <a:r>
              <a:rPr lang="sv-SE" sz="2700" dirty="0" err="1" smtClean="0"/>
              <a:t>descisions</a:t>
            </a:r>
            <a:r>
              <a:rPr lang="sv-SE" sz="2700" dirty="0" smtClean="0"/>
              <a:t> </a:t>
            </a:r>
            <a:r>
              <a:rPr lang="sv-SE" sz="2700" dirty="0" err="1" smtClean="0"/>
              <a:t>with</a:t>
            </a:r>
            <a:r>
              <a:rPr lang="sv-SE" sz="2700" dirty="0" smtClean="0"/>
              <a:t> </a:t>
            </a:r>
            <a:r>
              <a:rPr lang="sv-SE" sz="2700" dirty="0" err="1" smtClean="0"/>
              <a:t>high</a:t>
            </a:r>
            <a:r>
              <a:rPr lang="sv-SE" sz="2700" dirty="0" smtClean="0"/>
              <a:t> </a:t>
            </a:r>
            <a:r>
              <a:rPr lang="sv-SE" sz="2700" dirty="0" err="1" smtClean="0"/>
              <a:t>quality</a:t>
            </a:r>
            <a:endParaRPr lang="en-US" sz="27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8</a:t>
            </a:fld>
            <a:endParaRPr lang="en-US"/>
          </a:p>
        </p:txBody>
      </p:sp>
      <p:pic>
        <p:nvPicPr>
          <p:cNvPr id="5122" name="Picture 2" descr="\\gbw9061107\proj\9413-shr-vcc46000\81620\08 Presentation Materials\Bilder\side panel.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843558"/>
            <a:ext cx="2585947" cy="213514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\\gbw9061107\proj\9413-shr-vcc46000\81620\08 Presentation Materials\Bilder\untitled.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102" y="1275606"/>
            <a:ext cx="2685002" cy="2142233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521" y="297870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err="1" smtClean="0">
                <a:solidFill>
                  <a:srgbClr val="5F5F5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High</a:t>
            </a:r>
            <a:r>
              <a:rPr lang="sv-SE" sz="1400" dirty="0" smtClean="0">
                <a:solidFill>
                  <a:srgbClr val="5F5F5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sv-SE" sz="1400" dirty="0" err="1" smtClean="0">
                <a:solidFill>
                  <a:srgbClr val="5F5F5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detailed</a:t>
            </a:r>
            <a:r>
              <a:rPr lang="sv-SE" sz="1400" dirty="0" smtClean="0">
                <a:solidFill>
                  <a:srgbClr val="5F5F5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sv-SE" sz="1400" dirty="0" err="1" smtClean="0">
                <a:solidFill>
                  <a:srgbClr val="5F5F5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models</a:t>
            </a:r>
            <a:endParaRPr lang="en-US" sz="1400" dirty="0">
              <a:solidFill>
                <a:srgbClr val="5F5F5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87824" y="3417839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err="1" smtClean="0">
                <a:solidFill>
                  <a:srgbClr val="5F5F5F"/>
                </a:solidFill>
              </a:rPr>
              <a:t>High</a:t>
            </a:r>
            <a:r>
              <a:rPr lang="sv-SE" sz="1400" dirty="0" smtClean="0">
                <a:solidFill>
                  <a:srgbClr val="5F5F5F"/>
                </a:solidFill>
              </a:rPr>
              <a:t> </a:t>
            </a:r>
            <a:r>
              <a:rPr lang="sv-SE" sz="1400" dirty="0" err="1" smtClean="0">
                <a:solidFill>
                  <a:srgbClr val="5F5F5F"/>
                </a:solidFill>
              </a:rPr>
              <a:t>Quality</a:t>
            </a:r>
            <a:r>
              <a:rPr lang="sv-SE" sz="1400" dirty="0" smtClean="0">
                <a:solidFill>
                  <a:srgbClr val="5F5F5F"/>
                </a:solidFill>
              </a:rPr>
              <a:t> PLM data</a:t>
            </a:r>
            <a:endParaRPr lang="en-US" sz="1400" dirty="0">
              <a:solidFill>
                <a:srgbClr val="5F5F5F"/>
              </a:solidFill>
            </a:endParaRPr>
          </a:p>
        </p:txBody>
      </p:sp>
      <p:pic>
        <p:nvPicPr>
          <p:cNvPr id="5125" name="Picture 5" descr="\\gbw9061107\proj\9413-shr-vcc46000\81620\08 Presentation Materials\Bilder\cell dash.3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3" r="12406"/>
          <a:stretch/>
        </p:blipFill>
        <p:spPr bwMode="auto">
          <a:xfrm>
            <a:off x="5600509" y="1635646"/>
            <a:ext cx="3228231" cy="2307598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735544" y="3943244"/>
            <a:ext cx="28871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err="1" smtClean="0">
                <a:solidFill>
                  <a:srgbClr val="5F5F5F"/>
                </a:solidFill>
              </a:rPr>
              <a:t>Complete</a:t>
            </a:r>
            <a:r>
              <a:rPr lang="sv-SE" sz="1400" dirty="0" smtClean="0">
                <a:solidFill>
                  <a:srgbClr val="5F5F5F"/>
                </a:solidFill>
              </a:rPr>
              <a:t> simulation </a:t>
            </a:r>
            <a:r>
              <a:rPr lang="sv-SE" sz="1400" dirty="0" err="1" smtClean="0">
                <a:solidFill>
                  <a:srgbClr val="5F5F5F"/>
                </a:solidFill>
              </a:rPr>
              <a:t>models</a:t>
            </a:r>
            <a:endParaRPr lang="sv-SE" sz="1400" dirty="0" smtClean="0">
              <a:solidFill>
                <a:srgbClr val="5F5F5F"/>
              </a:solidFill>
            </a:endParaRPr>
          </a:p>
          <a:p>
            <a:r>
              <a:rPr lang="sv-SE" sz="1400" dirty="0" smtClean="0">
                <a:solidFill>
                  <a:srgbClr val="5F5F5F"/>
                </a:solidFill>
              </a:rPr>
              <a:t>(</a:t>
            </a:r>
            <a:r>
              <a:rPr lang="sv-SE" sz="1400" dirty="0" err="1" smtClean="0">
                <a:solidFill>
                  <a:srgbClr val="5F5F5F"/>
                </a:solidFill>
              </a:rPr>
              <a:t>Incl</a:t>
            </a:r>
            <a:r>
              <a:rPr lang="sv-SE" sz="1400" dirty="0" smtClean="0">
                <a:solidFill>
                  <a:srgbClr val="5F5F5F"/>
                </a:solidFill>
              </a:rPr>
              <a:t>. Signals &amp; </a:t>
            </a:r>
            <a:r>
              <a:rPr lang="sv-SE" sz="1400" dirty="0" err="1" smtClean="0">
                <a:solidFill>
                  <a:srgbClr val="5F5F5F"/>
                </a:solidFill>
              </a:rPr>
              <a:t>behaviour</a:t>
            </a:r>
            <a:r>
              <a:rPr lang="sv-SE" sz="1400" dirty="0" smtClean="0">
                <a:solidFill>
                  <a:srgbClr val="5F5F5F"/>
                </a:solidFill>
              </a:rPr>
              <a:t> </a:t>
            </a:r>
            <a:r>
              <a:rPr lang="sv-SE" sz="1400" dirty="0" err="1" smtClean="0">
                <a:solidFill>
                  <a:srgbClr val="5F5F5F"/>
                </a:solidFill>
              </a:rPr>
              <a:t>models</a:t>
            </a:r>
            <a:r>
              <a:rPr lang="sv-SE" sz="1400" dirty="0" smtClean="0">
                <a:solidFill>
                  <a:srgbClr val="5F5F5F"/>
                </a:solidFill>
              </a:rPr>
              <a:t> for </a:t>
            </a:r>
            <a:r>
              <a:rPr lang="sv-SE" sz="1400" u="sng" dirty="0" smtClean="0">
                <a:solidFill>
                  <a:srgbClr val="5F5F5F"/>
                </a:solidFill>
              </a:rPr>
              <a:t>all</a:t>
            </a:r>
            <a:r>
              <a:rPr lang="sv-SE" sz="1400" dirty="0" smtClean="0">
                <a:solidFill>
                  <a:srgbClr val="5F5F5F"/>
                </a:solidFill>
              </a:rPr>
              <a:t> </a:t>
            </a:r>
            <a:r>
              <a:rPr lang="sv-SE" sz="1400" dirty="0" err="1" smtClean="0">
                <a:solidFill>
                  <a:srgbClr val="5F5F5F"/>
                </a:solidFill>
              </a:rPr>
              <a:t>equipment</a:t>
            </a:r>
            <a:r>
              <a:rPr lang="sv-SE" sz="1400" dirty="0" smtClean="0">
                <a:solidFill>
                  <a:srgbClr val="5F5F5F"/>
                </a:solidFill>
              </a:rPr>
              <a:t> etc.)</a:t>
            </a:r>
            <a:endParaRPr lang="en-US" sz="1400" dirty="0">
              <a:solidFill>
                <a:srgbClr val="5F5F5F"/>
              </a:solidFill>
            </a:endParaRPr>
          </a:p>
        </p:txBody>
      </p:sp>
      <p:pic>
        <p:nvPicPr>
          <p:cNvPr id="14" name="Bildobjekt 138" descr="VCC_Ironmark_Screen_RGB.png"/>
          <p:cNvPicPr>
            <a:picLocks noChangeAspect="1"/>
          </p:cNvPicPr>
          <p:nvPr/>
        </p:nvPicPr>
        <p:blipFill>
          <a:blip r:embed="rId6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0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3" descr="grey-ro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dirty="0" smtClean="0"/>
              <a:t>Current capabilities </a:t>
            </a:r>
            <a:endParaRPr lang="en-US" sz="27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9</a:t>
            </a:fld>
            <a:endParaRPr lang="en-US"/>
          </a:p>
        </p:txBody>
      </p:sp>
      <p:pic>
        <p:nvPicPr>
          <p:cNvPr id="5122" name="Picture 2" descr="\\gbw9061107\proj\9413-shr-vcc46000\81620\08 Presentation Materials\Bilder\side panel.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69" y="1133807"/>
            <a:ext cx="1800201" cy="148637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TEMP\Temporary Internet Files\Content.IE5\GEVV3KD8\MC90044131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700035"/>
            <a:ext cx="867544" cy="86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\\gbw9061107\proj\9413-shr-vcc46000\81620\08 Presentation Materials\Bilder\untitled.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69" y="3070992"/>
            <a:ext cx="1767368" cy="141009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TEMP\Temporary Internet Files\Content.IE5\GEVV3KD8\MC90044131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367" y="2637220"/>
            <a:ext cx="867544" cy="86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\\gbw9061107\proj\9413-shr-vcc46000\81620\08 Presentation Materials\Bilder\cell dash.3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3" r="12406"/>
          <a:stretch/>
        </p:blipFill>
        <p:spPr bwMode="auto">
          <a:xfrm>
            <a:off x="4427984" y="1635646"/>
            <a:ext cx="3592726" cy="25681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27984" y="9155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99277" y="530327"/>
            <a:ext cx="447590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F5F5F"/>
                </a:solidFill>
              </a:rPr>
              <a:t>30+ engineers within process simulation</a:t>
            </a:r>
          </a:p>
          <a:p>
            <a:r>
              <a:rPr lang="en-US" sz="1400" dirty="0" smtClean="0">
                <a:solidFill>
                  <a:srgbClr val="5F5F5F"/>
                </a:solidFill>
              </a:rPr>
              <a:t>Extensive standards &amp; specifications (</a:t>
            </a:r>
            <a:r>
              <a:rPr lang="en-US" sz="1400" dirty="0" err="1">
                <a:solidFill>
                  <a:srgbClr val="5F5F5F"/>
                </a:solidFill>
              </a:rPr>
              <a:t>S</a:t>
            </a:r>
            <a:r>
              <a:rPr lang="en-US" sz="1400" dirty="0" err="1" smtClean="0">
                <a:solidFill>
                  <a:srgbClr val="5F5F5F"/>
                </a:solidFill>
              </a:rPr>
              <a:t>im</a:t>
            </a:r>
            <a:r>
              <a:rPr lang="en-US" sz="1400" dirty="0" smtClean="0">
                <a:solidFill>
                  <a:srgbClr val="5F5F5F"/>
                </a:solidFill>
              </a:rPr>
              <a:t>, Robot, Plc)</a:t>
            </a:r>
          </a:p>
          <a:p>
            <a:r>
              <a:rPr lang="en-US" sz="1400" dirty="0" smtClean="0">
                <a:solidFill>
                  <a:srgbClr val="5F5F5F"/>
                </a:solidFill>
              </a:rPr>
              <a:t>VOLP – </a:t>
            </a:r>
            <a:r>
              <a:rPr lang="en-US" sz="1400" dirty="0">
                <a:solidFill>
                  <a:srgbClr val="C00000"/>
                </a:solidFill>
              </a:rPr>
              <a:t>V</a:t>
            </a:r>
            <a:r>
              <a:rPr lang="en-US" sz="1400" dirty="0" smtClean="0">
                <a:solidFill>
                  <a:srgbClr val="5F5F5F"/>
                </a:solidFill>
              </a:rPr>
              <a:t>olvo </a:t>
            </a:r>
            <a:r>
              <a:rPr lang="en-US" sz="1400" dirty="0" err="1" smtClean="0">
                <a:solidFill>
                  <a:srgbClr val="C00000"/>
                </a:solidFill>
              </a:rPr>
              <a:t>O</a:t>
            </a:r>
            <a:r>
              <a:rPr lang="en-US" sz="1400" dirty="0" err="1" smtClean="0">
                <a:solidFill>
                  <a:srgbClr val="5F5F5F"/>
                </a:solidFill>
              </a:rPr>
              <a:t>ff</a:t>
            </a:r>
            <a:r>
              <a:rPr lang="en-US" sz="1400" dirty="0" err="1">
                <a:solidFill>
                  <a:srgbClr val="C00000"/>
                </a:solidFill>
              </a:rPr>
              <a:t>L</a:t>
            </a:r>
            <a:r>
              <a:rPr lang="en-US" sz="1400" dirty="0" err="1" smtClean="0">
                <a:solidFill>
                  <a:srgbClr val="5F5F5F"/>
                </a:solidFill>
              </a:rPr>
              <a:t>ine</a:t>
            </a:r>
            <a:r>
              <a:rPr lang="en-US" sz="1400" dirty="0" smtClean="0">
                <a:solidFill>
                  <a:srgbClr val="5F5F5F"/>
                </a:solidFill>
              </a:rPr>
              <a:t> </a:t>
            </a:r>
            <a:r>
              <a:rPr lang="en-US" sz="1400" dirty="0">
                <a:solidFill>
                  <a:srgbClr val="C00000"/>
                </a:solidFill>
              </a:rPr>
              <a:t>P</a:t>
            </a:r>
            <a:r>
              <a:rPr lang="en-US" sz="1400" dirty="0" smtClean="0">
                <a:solidFill>
                  <a:srgbClr val="5F5F5F"/>
                </a:solidFill>
              </a:rPr>
              <a:t>rogramming tool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99277" y="1294238"/>
            <a:ext cx="2593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smtClean="0">
                <a:solidFill>
                  <a:srgbClr val="5F5F5F"/>
                </a:solidFill>
              </a:rPr>
              <a:t>Not </a:t>
            </a:r>
            <a:r>
              <a:rPr lang="sv-SE" sz="1400" dirty="0" err="1" smtClean="0">
                <a:solidFill>
                  <a:srgbClr val="5F5F5F"/>
                </a:solidFill>
              </a:rPr>
              <a:t>utilizing</a:t>
            </a:r>
            <a:r>
              <a:rPr lang="sv-SE" sz="1400" dirty="0" smtClean="0">
                <a:solidFill>
                  <a:srgbClr val="5F5F5F"/>
                </a:solidFill>
              </a:rPr>
              <a:t> the full potential…</a:t>
            </a:r>
            <a:endParaRPr lang="en-US" sz="1400" dirty="0">
              <a:solidFill>
                <a:srgbClr val="5F5F5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117642" y="2131750"/>
            <a:ext cx="1789036" cy="1224136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lum bright="70000" contrast="-70000"/>
          </a:blip>
          <a:stretch>
            <a:fillRect/>
          </a:stretch>
        </p:blipFill>
        <p:spPr>
          <a:xfrm>
            <a:off x="6795845" y="3652040"/>
            <a:ext cx="2136001" cy="11539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6073148" y="2558371"/>
            <a:ext cx="354772" cy="34453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6888134" y="2275655"/>
            <a:ext cx="354772" cy="34453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468879" y="2847999"/>
            <a:ext cx="354772" cy="34453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4579923" y="2675200"/>
            <a:ext cx="354772" cy="34453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4766" y="1705851"/>
            <a:ext cx="642464" cy="45114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1" name="Oval 10"/>
          <p:cNvSpPr/>
          <p:nvPr/>
        </p:nvSpPr>
        <p:spPr>
          <a:xfrm>
            <a:off x="4426202" y="1731098"/>
            <a:ext cx="3555161" cy="2578335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Bildobjekt 138" descr="VCC_Ironmark_Screen_RGB.png"/>
          <p:cNvPicPr>
            <a:picLocks noChangeAspect="1"/>
          </p:cNvPicPr>
          <p:nvPr/>
        </p:nvPicPr>
        <p:blipFill>
          <a:blip r:embed="rId10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5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3" descr="grey-ro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2" y="1094"/>
            <a:ext cx="914400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10</a:t>
            </a:fld>
            <a:endParaRPr lang="en-US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302841" y="252414"/>
            <a:ext cx="7509613" cy="8071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Ready 4 reality  </a:t>
            </a:r>
            <a:r>
              <a:rPr lang="en-US" sz="2400" dirty="0" smtClean="0"/>
              <a:t>achieve higher maturity level much earlier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2" name="Picture 4" descr="P_ST70_XX_02274P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5613" y="3096022"/>
            <a:ext cx="709811" cy="91440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3" name="Title 1"/>
          <p:cNvSpPr txBox="1">
            <a:spLocks/>
          </p:cNvSpPr>
          <p:nvPr/>
        </p:nvSpPr>
        <p:spPr>
          <a:xfrm>
            <a:off x="3131840" y="4282896"/>
            <a:ext cx="1224136" cy="86409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1600" dirty="0" err="1" smtClean="0">
                <a:latin typeface="+mn-lt"/>
              </a:rPr>
              <a:t>Use</a:t>
            </a:r>
            <a:r>
              <a:rPr lang="sv-SE" sz="1600" dirty="0" smtClean="0">
                <a:latin typeface="+mn-lt"/>
              </a:rPr>
              <a:t> </a:t>
            </a:r>
            <a:r>
              <a:rPr lang="sv-SE" sz="1600" dirty="0" err="1" smtClean="0">
                <a:latin typeface="+mn-lt"/>
              </a:rPr>
              <a:t>what</a:t>
            </a:r>
            <a:r>
              <a:rPr lang="sv-SE" sz="1600" dirty="0" smtClean="0">
                <a:latin typeface="+mn-lt"/>
              </a:rPr>
              <a:t> </a:t>
            </a:r>
            <a:r>
              <a:rPr lang="sv-SE" sz="1600" dirty="0" err="1" smtClean="0">
                <a:latin typeface="+mn-lt"/>
              </a:rPr>
              <a:t>we</a:t>
            </a:r>
            <a:r>
              <a:rPr lang="sv-SE" sz="1600" dirty="0" smtClean="0">
                <a:latin typeface="+mn-lt"/>
              </a:rPr>
              <a:t> </a:t>
            </a:r>
            <a:r>
              <a:rPr lang="sv-SE" sz="1600" dirty="0" err="1" smtClean="0">
                <a:latin typeface="+mn-lt"/>
              </a:rPr>
              <a:t>already</a:t>
            </a:r>
            <a:r>
              <a:rPr lang="sv-SE" sz="1600" dirty="0" smtClean="0">
                <a:latin typeface="+mn-lt"/>
              </a:rPr>
              <a:t> </a:t>
            </a:r>
            <a:r>
              <a:rPr lang="sv-SE" sz="1600" dirty="0" err="1" smtClean="0">
                <a:latin typeface="+mn-lt"/>
              </a:rPr>
              <a:t>have</a:t>
            </a:r>
            <a:endParaRPr lang="en-US" sz="1600" dirty="0">
              <a:latin typeface="+mn-lt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6876256" y="4227934"/>
            <a:ext cx="1224136" cy="86409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1600" dirty="0" err="1" smtClean="0">
                <a:latin typeface="+mn-lt"/>
              </a:rPr>
              <a:t>Add</a:t>
            </a:r>
            <a:r>
              <a:rPr lang="sv-SE" sz="1600" dirty="0" smtClean="0">
                <a:latin typeface="+mn-lt"/>
              </a:rPr>
              <a:t> the </a:t>
            </a:r>
            <a:r>
              <a:rPr lang="sv-SE" sz="1600" u="sng" dirty="0" smtClean="0">
                <a:solidFill>
                  <a:srgbClr val="C00000"/>
                </a:solidFill>
                <a:latin typeface="+mn-lt"/>
              </a:rPr>
              <a:t>real</a:t>
            </a:r>
            <a:r>
              <a:rPr lang="sv-SE" sz="1600" dirty="0" smtClean="0">
                <a:latin typeface="+mn-lt"/>
              </a:rPr>
              <a:t> </a:t>
            </a:r>
            <a:r>
              <a:rPr lang="sv-SE" sz="1600" dirty="0" err="1" smtClean="0">
                <a:latin typeface="+mn-lt"/>
              </a:rPr>
              <a:t>control</a:t>
            </a:r>
            <a:r>
              <a:rPr lang="sv-SE" sz="1600" dirty="0" smtClean="0">
                <a:latin typeface="+mn-lt"/>
              </a:rPr>
              <a:t> system and </a:t>
            </a:r>
            <a:r>
              <a:rPr lang="sv-SE" sz="1600" dirty="0" err="1" smtClean="0">
                <a:latin typeface="+mn-lt"/>
              </a:rPr>
              <a:t>Code</a:t>
            </a:r>
            <a:endParaRPr lang="en-US" sz="1600" dirty="0">
              <a:latin typeface="+mn-lt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827005" y="3312046"/>
            <a:ext cx="1104592" cy="0"/>
          </a:xfrm>
          <a:prstGeom prst="straightConnector1">
            <a:avLst/>
          </a:prstGeom>
          <a:ln w="28575">
            <a:solidFill>
              <a:schemeClr val="accent5">
                <a:lumMod val="25000"/>
              </a:schemeClr>
            </a:solidFill>
            <a:headEnd type="none" w="med" len="med"/>
            <a:tailEnd type="triangl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5851477" y="3744094"/>
            <a:ext cx="1104592" cy="0"/>
          </a:xfrm>
          <a:prstGeom prst="straightConnector1">
            <a:avLst/>
          </a:prstGeom>
          <a:ln w="28575">
            <a:solidFill>
              <a:schemeClr val="accent5">
                <a:lumMod val="25000"/>
              </a:schemeClr>
            </a:solidFill>
            <a:headEnd type="triangl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/>
          <p:cNvSpPr txBox="1">
            <a:spLocks/>
          </p:cNvSpPr>
          <p:nvPr/>
        </p:nvSpPr>
        <p:spPr>
          <a:xfrm>
            <a:off x="467544" y="939347"/>
            <a:ext cx="3456384" cy="86409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1800" dirty="0" err="1" smtClean="0">
                <a:latin typeface="+mn-lt"/>
              </a:rPr>
              <a:t>Virtual</a:t>
            </a:r>
            <a:r>
              <a:rPr lang="sv-SE" sz="1800" dirty="0" smtClean="0">
                <a:latin typeface="+mn-lt"/>
              </a:rPr>
              <a:t> </a:t>
            </a:r>
            <a:r>
              <a:rPr lang="sv-SE" sz="1800" dirty="0" err="1" smtClean="0">
                <a:latin typeface="+mn-lt"/>
              </a:rPr>
              <a:t>Commissioning</a:t>
            </a:r>
            <a:r>
              <a:rPr lang="sv-SE" sz="1800" dirty="0" smtClean="0">
                <a:latin typeface="+mn-lt"/>
              </a:rPr>
              <a:t> </a:t>
            </a:r>
            <a:r>
              <a:rPr lang="sv-SE" sz="1800" dirty="0" err="1" smtClean="0">
                <a:latin typeface="+mn-lt"/>
              </a:rPr>
              <a:t>captures</a:t>
            </a:r>
            <a:r>
              <a:rPr lang="sv-SE" sz="1800" dirty="0" smtClean="0">
                <a:latin typeface="+mn-lt"/>
              </a:rPr>
              <a:t> the </a:t>
            </a:r>
            <a:r>
              <a:rPr lang="sv-SE" sz="1800" dirty="0" err="1" smtClean="0">
                <a:latin typeface="+mn-lt"/>
              </a:rPr>
              <a:t>whole</a:t>
            </a:r>
            <a:r>
              <a:rPr lang="sv-SE" sz="1800" dirty="0" smtClean="0">
                <a:latin typeface="+mn-lt"/>
              </a:rPr>
              <a:t> station </a:t>
            </a:r>
            <a:r>
              <a:rPr lang="sv-SE" sz="1800" dirty="0" err="1" smtClean="0">
                <a:latin typeface="+mn-lt"/>
              </a:rPr>
              <a:t>logic</a:t>
            </a:r>
            <a:r>
              <a:rPr lang="sv-SE" sz="1800" dirty="0" smtClean="0">
                <a:latin typeface="+mn-lt"/>
              </a:rPr>
              <a:t>!</a:t>
            </a:r>
            <a:endParaRPr lang="en-US" sz="180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9477">
            <a:off x="1728459" y="2110522"/>
            <a:ext cx="1257483" cy="1626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5650">
            <a:off x="4095275" y="1964678"/>
            <a:ext cx="1325185" cy="1874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632" y="1812398"/>
            <a:ext cx="1229485" cy="1741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\\gbw9061107\proj\9413-shr-vcc46000\81620\08 Presentation Materials\Bilder\side panel.3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072" y="2355726"/>
            <a:ext cx="4246606" cy="235332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5796137" y="1494092"/>
            <a:ext cx="3168352" cy="126768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2400" u="sng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fully</a:t>
            </a:r>
            <a:r>
              <a:rPr lang="sv-SE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sv-SE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verified</a:t>
            </a:r>
            <a:r>
              <a:rPr lang="sv-SE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process </a:t>
            </a:r>
            <a:r>
              <a:rPr lang="sv-SE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without</a:t>
            </a:r>
            <a:r>
              <a:rPr lang="sv-SE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sv-SE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physical</a:t>
            </a:r>
            <a:r>
              <a:rPr lang="sv-SE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installation</a:t>
            </a: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9" name="Bildobjekt 138" descr="VCC_Ironmark_Screen_RGB.png"/>
          <p:cNvPicPr>
            <a:picLocks noChangeAspect="1"/>
          </p:cNvPicPr>
          <p:nvPr/>
        </p:nvPicPr>
        <p:blipFill>
          <a:blip r:embed="rId9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84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8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3" descr="grey-ro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" y="0"/>
            <a:ext cx="914400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11</a:t>
            </a:fld>
            <a:endParaRPr lang="en-US"/>
          </a:p>
        </p:txBody>
      </p:sp>
      <p:sp>
        <p:nvSpPr>
          <p:cNvPr id="67" name="Right Arrow 66"/>
          <p:cNvSpPr/>
          <p:nvPr/>
        </p:nvSpPr>
        <p:spPr>
          <a:xfrm>
            <a:off x="609657" y="1856365"/>
            <a:ext cx="8136904" cy="2880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491935" y="1559041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5F5F5F"/>
                </a:solidFill>
                <a:latin typeface="+mj-lt"/>
              </a:rPr>
              <a:t>PS</a:t>
            </a:r>
            <a:endParaRPr lang="en-US" dirty="0">
              <a:solidFill>
                <a:srgbClr val="5F5F5F"/>
              </a:solidFill>
              <a:latin typeface="+mj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223634" y="1559041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5F5F5F"/>
                </a:solidFill>
                <a:latin typeface="+mj-lt"/>
              </a:rPr>
              <a:t>PC</a:t>
            </a:r>
            <a:endParaRPr lang="en-US" dirty="0">
              <a:solidFill>
                <a:srgbClr val="5F5F5F"/>
              </a:solidFill>
              <a:latin typeface="+mj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067944" y="1559041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5F5F5F"/>
                </a:solidFill>
                <a:latin typeface="+mj-lt"/>
              </a:rPr>
              <a:t>FDJ</a:t>
            </a:r>
            <a:endParaRPr lang="en-US" dirty="0">
              <a:solidFill>
                <a:srgbClr val="5F5F5F"/>
              </a:solidFill>
              <a:latin typeface="+mj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012160" y="1559041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5F5F5F"/>
                </a:solidFill>
                <a:latin typeface="+mj-lt"/>
              </a:rPr>
              <a:t>TT</a:t>
            </a:r>
            <a:endParaRPr lang="en-US" dirty="0">
              <a:solidFill>
                <a:srgbClr val="5F5F5F"/>
              </a:solidFill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948264" y="1559041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5F5F5F"/>
                </a:solidFill>
                <a:latin typeface="+mj-lt"/>
              </a:rPr>
              <a:t>J1</a:t>
            </a:r>
            <a:endParaRPr lang="en-US" dirty="0">
              <a:solidFill>
                <a:srgbClr val="5F5F5F"/>
              </a:solidFill>
              <a:latin typeface="+mj-lt"/>
            </a:endParaRPr>
          </a:p>
        </p:txBody>
      </p:sp>
      <p:cxnSp>
        <p:nvCxnSpPr>
          <p:cNvPr id="75" name="Straight Connector 74"/>
          <p:cNvCxnSpPr/>
          <p:nvPr/>
        </p:nvCxnSpPr>
        <p:spPr>
          <a:xfrm>
            <a:off x="4243764" y="2060594"/>
            <a:ext cx="0" cy="216024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6156176" y="2060594"/>
            <a:ext cx="0" cy="216024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7092280" y="2060594"/>
            <a:ext cx="0" cy="216024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2367650" y="2052813"/>
            <a:ext cx="0" cy="216024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630322" y="2057406"/>
            <a:ext cx="0" cy="216024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Pentagon 80"/>
          <p:cNvSpPr/>
          <p:nvPr/>
        </p:nvSpPr>
        <p:spPr>
          <a:xfrm>
            <a:off x="608603" y="2345274"/>
            <a:ext cx="1731149" cy="320911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1000">
                <a:schemeClr val="accent5">
                  <a:lumMod val="2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Core</a:t>
            </a:r>
            <a:r>
              <a:rPr lang="sv-SE" sz="14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</a:t>
            </a:r>
            <a:r>
              <a:rPr lang="sv-SE" sz="1400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phase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84" name="Pentagon 83"/>
          <p:cNvSpPr/>
          <p:nvPr/>
        </p:nvSpPr>
        <p:spPr>
          <a:xfrm>
            <a:off x="2367650" y="3132933"/>
            <a:ext cx="2278605" cy="296624"/>
          </a:xfrm>
          <a:prstGeom prst="homePlate">
            <a:avLst/>
          </a:prstGeom>
          <a:gradFill>
            <a:gsLst>
              <a:gs pos="0">
                <a:srgbClr val="FF0000"/>
              </a:gs>
              <a:gs pos="100000">
                <a:schemeClr val="bg1"/>
              </a:gs>
            </a:gsLst>
            <a:lin ang="10800000" scaled="1"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 err="1" smtClean="0">
                <a:solidFill>
                  <a:schemeClr val="tx1"/>
                </a:solidFill>
                <a:latin typeface="+mj-lt"/>
              </a:rPr>
              <a:t>Virtual</a:t>
            </a:r>
            <a:r>
              <a:rPr lang="sv-SE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sv-SE" sz="1400" dirty="0" err="1" smtClean="0">
                <a:solidFill>
                  <a:schemeClr val="tx1"/>
                </a:solidFill>
                <a:latin typeface="+mj-lt"/>
              </a:rPr>
              <a:t>commissioning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8" name="Pentagon 87"/>
          <p:cNvSpPr/>
          <p:nvPr/>
        </p:nvSpPr>
        <p:spPr>
          <a:xfrm>
            <a:off x="2394086" y="2505729"/>
            <a:ext cx="1731149" cy="320911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accent5">
                  <a:lumMod val="2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Develop</a:t>
            </a:r>
            <a:r>
              <a:rPr lang="sv-SE" sz="14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Process/</a:t>
            </a:r>
            <a:r>
              <a:rPr lang="sv-SE" sz="1400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product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89" name="Pentagon 88"/>
          <p:cNvSpPr/>
          <p:nvPr/>
        </p:nvSpPr>
        <p:spPr>
          <a:xfrm>
            <a:off x="4211960" y="2756453"/>
            <a:ext cx="2880320" cy="320911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6000">
                <a:schemeClr val="accent5">
                  <a:lumMod val="2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PLC, installation and </a:t>
            </a:r>
            <a:r>
              <a:rPr lang="sv-SE" sz="1400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commissioning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90" name="Pentagon 89"/>
          <p:cNvSpPr/>
          <p:nvPr/>
        </p:nvSpPr>
        <p:spPr>
          <a:xfrm>
            <a:off x="4689918" y="2903636"/>
            <a:ext cx="1731149" cy="320911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4000">
                <a:schemeClr val="accent5">
                  <a:lumMod val="2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Installation and </a:t>
            </a:r>
            <a:r>
              <a:rPr lang="sv-SE" sz="1200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commissioning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91" name="Pentagon 90"/>
          <p:cNvSpPr/>
          <p:nvPr/>
        </p:nvSpPr>
        <p:spPr>
          <a:xfrm>
            <a:off x="2389705" y="2666184"/>
            <a:ext cx="2288404" cy="320911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5000">
                <a:schemeClr val="accent5">
                  <a:lumMod val="2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Develop</a:t>
            </a:r>
            <a:r>
              <a:rPr lang="sv-SE" sz="14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Process/</a:t>
            </a:r>
            <a:r>
              <a:rPr lang="sv-SE" sz="1400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product</a:t>
            </a:r>
            <a:r>
              <a:rPr lang="sv-SE" sz="14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and PLC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title"/>
          </p:nvPr>
        </p:nvSpPr>
        <p:spPr>
          <a:xfrm>
            <a:off x="302841" y="252414"/>
            <a:ext cx="7509613" cy="80716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v-SE" dirty="0" err="1" smtClean="0"/>
              <a:t>development</a:t>
            </a:r>
            <a:r>
              <a:rPr lang="sv-SE" dirty="0" smtClean="0"/>
              <a:t> </a:t>
            </a:r>
            <a:r>
              <a:rPr lang="sv-SE" dirty="0" err="1" smtClean="0"/>
              <a:t>logic</a:t>
            </a:r>
            <a:r>
              <a:rPr lang="sv-SE" dirty="0" smtClean="0"/>
              <a:t>  </a:t>
            </a:r>
            <a:r>
              <a:rPr lang="sv-SE" sz="2400" dirty="0" err="1" smtClean="0"/>
              <a:t>much</a:t>
            </a:r>
            <a:r>
              <a:rPr lang="sv-SE" sz="2400" dirty="0" smtClean="0"/>
              <a:t> </a:t>
            </a:r>
            <a:r>
              <a:rPr lang="sv-SE" sz="2400" dirty="0" err="1" smtClean="0"/>
              <a:t>higher</a:t>
            </a:r>
            <a:r>
              <a:rPr lang="sv-SE" sz="2400" dirty="0" smtClean="0"/>
              <a:t> </a:t>
            </a:r>
            <a:r>
              <a:rPr lang="sv-SE" sz="2400" dirty="0" err="1" smtClean="0"/>
              <a:t>virtual</a:t>
            </a:r>
            <a:r>
              <a:rPr lang="sv-SE" sz="2400" dirty="0" smtClean="0"/>
              <a:t> focus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453871" y="1052526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>
                <a:solidFill>
                  <a:schemeClr val="accent6">
                    <a:lumMod val="50000"/>
                  </a:schemeClr>
                </a:solidFill>
              </a:rPr>
              <a:t>Invest</a:t>
            </a:r>
            <a:r>
              <a:rPr lang="sv-SE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v-SE" dirty="0" err="1" smtClean="0">
                <a:solidFill>
                  <a:schemeClr val="accent6">
                    <a:lumMod val="50000"/>
                  </a:schemeClr>
                </a:solidFill>
              </a:rPr>
              <a:t>more</a:t>
            </a:r>
            <a:r>
              <a:rPr lang="sv-SE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v-SE" dirty="0" err="1" smtClean="0">
                <a:solidFill>
                  <a:schemeClr val="accent6">
                    <a:lumMod val="50000"/>
                  </a:schemeClr>
                </a:solidFill>
              </a:rPr>
              <a:t>time</a:t>
            </a:r>
            <a:r>
              <a:rPr lang="sv-SE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v-SE" dirty="0" err="1" smtClean="0">
                <a:solidFill>
                  <a:schemeClr val="accent6">
                    <a:lumMod val="50000"/>
                  </a:schemeClr>
                </a:solidFill>
              </a:rPr>
              <a:t>here</a:t>
            </a:r>
            <a:r>
              <a:rPr lang="sv-SE" dirty="0" smtClean="0">
                <a:solidFill>
                  <a:schemeClr val="accent6">
                    <a:lumMod val="50000"/>
                  </a:schemeClr>
                </a:solidFill>
              </a:rPr>
              <a:t>…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220072" y="1059582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chemeClr val="accent6">
                    <a:lumMod val="50000"/>
                  </a:schemeClr>
                </a:solidFill>
              </a:rPr>
              <a:t>… </a:t>
            </a:r>
            <a:r>
              <a:rPr lang="sv-SE" dirty="0" err="1" smtClean="0">
                <a:solidFill>
                  <a:schemeClr val="accent6">
                    <a:lumMod val="50000"/>
                  </a:schemeClr>
                </a:solidFill>
              </a:rPr>
              <a:t>to</a:t>
            </a:r>
            <a:r>
              <a:rPr lang="sv-SE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v-SE" dirty="0" err="1" smtClean="0">
                <a:solidFill>
                  <a:schemeClr val="accent6">
                    <a:lumMod val="50000"/>
                  </a:schemeClr>
                </a:solidFill>
              </a:rPr>
              <a:t>gain</a:t>
            </a:r>
            <a:r>
              <a:rPr lang="sv-SE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v-SE" dirty="0" err="1" smtClean="0">
                <a:solidFill>
                  <a:schemeClr val="accent6">
                    <a:lumMod val="50000"/>
                  </a:schemeClr>
                </a:solidFill>
              </a:rPr>
              <a:t>time</a:t>
            </a:r>
            <a:r>
              <a:rPr lang="sv-SE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v-SE" dirty="0" err="1" smtClean="0">
                <a:solidFill>
                  <a:schemeClr val="accent6">
                    <a:lumMod val="50000"/>
                  </a:schemeClr>
                </a:solidFill>
              </a:rPr>
              <a:t>here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85178" y="3557115"/>
            <a:ext cx="32605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err="1" smtClean="0">
                <a:solidFill>
                  <a:schemeClr val="accent6">
                    <a:lumMod val="50000"/>
                  </a:schemeClr>
                </a:solidFill>
              </a:rPr>
              <a:t>Complete</a:t>
            </a:r>
            <a:r>
              <a:rPr lang="sv-SE" sz="1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v-SE" sz="1400" dirty="0" err="1" smtClean="0">
                <a:solidFill>
                  <a:schemeClr val="accent6">
                    <a:lumMod val="50000"/>
                  </a:schemeClr>
                </a:solidFill>
              </a:rPr>
              <a:t>virtual</a:t>
            </a:r>
            <a:r>
              <a:rPr lang="sv-SE" sz="1400" dirty="0" smtClean="0">
                <a:solidFill>
                  <a:schemeClr val="accent6">
                    <a:lumMod val="50000"/>
                  </a:schemeClr>
                </a:solidFill>
              </a:rPr>
              <a:t> installation</a:t>
            </a:r>
          </a:p>
          <a:p>
            <a:r>
              <a:rPr lang="sv-SE" sz="1400" dirty="0" err="1" smtClean="0">
                <a:solidFill>
                  <a:schemeClr val="accent6">
                    <a:lumMod val="50000"/>
                  </a:schemeClr>
                </a:solidFill>
              </a:rPr>
              <a:t>Develop</a:t>
            </a:r>
            <a:r>
              <a:rPr lang="sv-SE" sz="1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v-SE" sz="1400" dirty="0" err="1" smtClean="0">
                <a:solidFill>
                  <a:schemeClr val="accent6">
                    <a:lumMod val="50000"/>
                  </a:schemeClr>
                </a:solidFill>
              </a:rPr>
              <a:t>More</a:t>
            </a:r>
            <a:r>
              <a:rPr lang="sv-SE" sz="1400" dirty="0" smtClean="0">
                <a:solidFill>
                  <a:schemeClr val="accent6">
                    <a:lumMod val="50000"/>
                  </a:schemeClr>
                </a:solidFill>
              </a:rPr>
              <a:t> robust processes</a:t>
            </a:r>
          </a:p>
          <a:p>
            <a:r>
              <a:rPr lang="sv-SE" sz="1400" dirty="0" err="1" smtClean="0">
                <a:solidFill>
                  <a:schemeClr val="accent6">
                    <a:lumMod val="50000"/>
                  </a:schemeClr>
                </a:solidFill>
              </a:rPr>
              <a:t>Verification</a:t>
            </a:r>
            <a:r>
              <a:rPr lang="sv-SE" sz="1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v-SE" sz="1400" dirty="0" err="1" smtClean="0">
                <a:solidFill>
                  <a:schemeClr val="accent6">
                    <a:lumMod val="50000"/>
                  </a:schemeClr>
                </a:solidFill>
              </a:rPr>
              <a:t>without</a:t>
            </a:r>
            <a:r>
              <a:rPr lang="sv-SE" sz="1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v-SE" sz="1400" dirty="0" err="1" smtClean="0">
                <a:solidFill>
                  <a:schemeClr val="accent6">
                    <a:lumMod val="50000"/>
                  </a:schemeClr>
                </a:solidFill>
              </a:rPr>
              <a:t>physical</a:t>
            </a:r>
            <a:r>
              <a:rPr lang="sv-SE" sz="1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v-SE" sz="1400" dirty="0" err="1" smtClean="0">
                <a:solidFill>
                  <a:schemeClr val="accent6">
                    <a:lumMod val="50000"/>
                  </a:schemeClr>
                </a:solidFill>
              </a:rPr>
              <a:t>prototypes</a:t>
            </a:r>
            <a:endParaRPr lang="sv-SE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sv-SE" sz="1400" dirty="0" err="1" smtClean="0">
                <a:solidFill>
                  <a:schemeClr val="accent6">
                    <a:lumMod val="50000"/>
                  </a:schemeClr>
                </a:solidFill>
              </a:rPr>
              <a:t>Debug</a:t>
            </a:r>
            <a:r>
              <a:rPr lang="sv-SE" sz="1400" dirty="0" smtClean="0">
                <a:solidFill>
                  <a:schemeClr val="accent6">
                    <a:lumMod val="50000"/>
                  </a:schemeClr>
                </a:solidFill>
              </a:rPr>
              <a:t> process </a:t>
            </a:r>
            <a:r>
              <a:rPr lang="sv-SE" sz="1400" dirty="0" err="1" smtClean="0">
                <a:solidFill>
                  <a:schemeClr val="accent6">
                    <a:lumMod val="50000"/>
                  </a:schemeClr>
                </a:solidFill>
              </a:rPr>
              <a:t>logic</a:t>
            </a:r>
            <a:r>
              <a:rPr lang="sv-SE" sz="1400" dirty="0" smtClean="0">
                <a:solidFill>
                  <a:schemeClr val="accent6">
                    <a:lumMod val="50000"/>
                  </a:schemeClr>
                </a:solidFill>
              </a:rPr>
              <a:t> off-line</a:t>
            </a:r>
            <a:endParaRPr lang="en-US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2575" y="3264568"/>
            <a:ext cx="3887296" cy="17055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Bildobjekt 138" descr="VCC_Ironmark_Screen_RGB.png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8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87596E-6 L 0.04739 -1.87596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38537E-6 L 0.04548 1.38537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87596E-6 L -0.04704 -1.87596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1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38537E-6 L -0.04913 1.38537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5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7596E-6 L -0.07066 -1.87596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2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38537E-6 L -0.07032 1.38537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84" grpId="0" animBg="1"/>
      <p:bldP spid="88" grpId="0" animBg="1"/>
      <p:bldP spid="89" grpId="0" animBg="1"/>
      <p:bldP spid="90" grpId="0" animBg="1"/>
      <p:bldP spid="91" grpId="0" animBg="1"/>
      <p:bldP spid="94" grpId="0"/>
      <p:bldP spid="95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3" descr="grey-ro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2" y="1094"/>
            <a:ext cx="914400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12</a:t>
            </a:fld>
            <a:endParaRPr lang="en-US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302841" y="252414"/>
            <a:ext cx="7509613" cy="8071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Implementation </a:t>
            </a:r>
            <a:r>
              <a:rPr lang="en-US" sz="2400" dirty="0" smtClean="0"/>
              <a:t>step by step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496" y="4564142"/>
            <a:ext cx="639919" cy="33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2013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3742136" y="4563007"/>
            <a:ext cx="639919" cy="33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2014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7448776" y="4563007"/>
            <a:ext cx="639919" cy="33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2015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7469203" y="1582543"/>
            <a:ext cx="1238983" cy="8309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5000">
                <a:schemeClr val="accent5">
                  <a:lumMod val="2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sv-SE" sz="1600" dirty="0" smtClean="0">
                <a:solidFill>
                  <a:schemeClr val="bg1"/>
                </a:solidFill>
              </a:rPr>
              <a:t>Decision to </a:t>
            </a:r>
            <a:r>
              <a:rPr lang="sv-SE" sz="1600" dirty="0" err="1" smtClean="0">
                <a:solidFill>
                  <a:schemeClr val="bg1"/>
                </a:solidFill>
              </a:rPr>
              <a:t>include</a:t>
            </a:r>
            <a:r>
              <a:rPr lang="sv-SE" sz="1600" dirty="0" smtClean="0">
                <a:solidFill>
                  <a:schemeClr val="bg1"/>
                </a:solidFill>
              </a:rPr>
              <a:t> VC in </a:t>
            </a:r>
            <a:r>
              <a:rPr lang="sv-SE" sz="1600" dirty="0" err="1" smtClean="0">
                <a:solidFill>
                  <a:schemeClr val="bg1"/>
                </a:solidFill>
              </a:rPr>
              <a:t>car</a:t>
            </a:r>
            <a:r>
              <a:rPr lang="sv-SE" sz="1600" dirty="0" smtClean="0">
                <a:solidFill>
                  <a:schemeClr val="bg1"/>
                </a:solidFill>
              </a:rPr>
              <a:t> </a:t>
            </a:r>
            <a:r>
              <a:rPr lang="sv-SE" sz="1600" dirty="0" err="1" smtClean="0">
                <a:solidFill>
                  <a:schemeClr val="bg1"/>
                </a:solidFill>
              </a:rPr>
              <a:t>projects</a:t>
            </a:r>
            <a:endParaRPr lang="en-GB" sz="16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>
            <a:stCxn id="12" idx="2"/>
          </p:cNvCxnSpPr>
          <p:nvPr/>
        </p:nvCxnSpPr>
        <p:spPr>
          <a:xfrm>
            <a:off x="8088695" y="2413540"/>
            <a:ext cx="0" cy="1906328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3254" y="1450481"/>
            <a:ext cx="1238983" cy="5847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7000">
                <a:schemeClr val="accent5">
                  <a:lumMod val="2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sv-SE" sz="1600" dirty="0" smtClean="0">
                <a:solidFill>
                  <a:schemeClr val="bg1"/>
                </a:solidFill>
              </a:rPr>
              <a:t>Decision to </a:t>
            </a:r>
            <a:r>
              <a:rPr lang="sv-SE" sz="1600" dirty="0" err="1" smtClean="0">
                <a:solidFill>
                  <a:schemeClr val="bg1"/>
                </a:solidFill>
              </a:rPr>
              <a:t>investigate</a:t>
            </a:r>
            <a:r>
              <a:rPr lang="sv-SE" sz="1600" dirty="0" smtClean="0">
                <a:solidFill>
                  <a:schemeClr val="bg1"/>
                </a:solidFill>
              </a:rPr>
              <a:t> VC </a:t>
            </a:r>
            <a:endParaRPr lang="en-GB" sz="1600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/>
          <p:cNvCxnSpPr>
            <a:stCxn id="14" idx="2"/>
          </p:cNvCxnSpPr>
          <p:nvPr/>
        </p:nvCxnSpPr>
        <p:spPr>
          <a:xfrm>
            <a:off x="1032746" y="2035256"/>
            <a:ext cx="0" cy="2284612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42979" y="1881368"/>
            <a:ext cx="1238983" cy="2616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v-SE" sz="1100" dirty="0" smtClean="0">
                <a:latin typeface="+mj-lt"/>
              </a:rPr>
              <a:t>Initial WS at Siemens</a:t>
            </a:r>
            <a:endParaRPr lang="en-GB" sz="1100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58386" y="2312255"/>
            <a:ext cx="1238983" cy="5847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6000">
                <a:schemeClr val="accent5">
                  <a:lumMod val="2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sv-SE" sz="1600" dirty="0" err="1" smtClean="0">
                <a:solidFill>
                  <a:schemeClr val="bg1"/>
                </a:solidFill>
              </a:rPr>
              <a:t>Scope</a:t>
            </a:r>
            <a:r>
              <a:rPr lang="sv-SE" sz="1600" dirty="0" smtClean="0">
                <a:solidFill>
                  <a:schemeClr val="bg1"/>
                </a:solidFill>
              </a:rPr>
              <a:t> for Pilot </a:t>
            </a:r>
            <a:r>
              <a:rPr lang="sv-SE" sz="1600" dirty="0" err="1" smtClean="0">
                <a:solidFill>
                  <a:schemeClr val="bg1"/>
                </a:solidFill>
              </a:rPr>
              <a:t>decided</a:t>
            </a:r>
            <a:endParaRPr lang="en-GB" sz="1600" dirty="0">
              <a:solidFill>
                <a:schemeClr val="bg1"/>
              </a:solidFill>
            </a:endParaRPr>
          </a:p>
        </p:txBody>
      </p:sp>
      <p:cxnSp>
        <p:nvCxnSpPr>
          <p:cNvPr id="18" name="Straight Connector 17"/>
          <p:cNvCxnSpPr>
            <a:stCxn id="17" idx="2"/>
          </p:cNvCxnSpPr>
          <p:nvPr/>
        </p:nvCxnSpPr>
        <p:spPr>
          <a:xfrm>
            <a:off x="1877878" y="2897030"/>
            <a:ext cx="0" cy="1422838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183796" y="1881368"/>
            <a:ext cx="1238983" cy="2616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v-SE" sz="1100" dirty="0" smtClean="0">
                <a:latin typeface="+mj-lt"/>
              </a:rPr>
              <a:t>Second WS at Siemens</a:t>
            </a:r>
            <a:endParaRPr lang="en-GB" sz="1100" dirty="0">
              <a:latin typeface="+mj-lt"/>
            </a:endParaRPr>
          </a:p>
        </p:txBody>
      </p:sp>
      <p:cxnSp>
        <p:nvCxnSpPr>
          <p:cNvPr id="20" name="Straight Connector 19"/>
          <p:cNvCxnSpPr>
            <a:stCxn id="16" idx="2"/>
          </p:cNvCxnSpPr>
          <p:nvPr/>
        </p:nvCxnSpPr>
        <p:spPr>
          <a:xfrm>
            <a:off x="3362471" y="2142978"/>
            <a:ext cx="0" cy="217689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9" idx="2"/>
          </p:cNvCxnSpPr>
          <p:nvPr/>
        </p:nvCxnSpPr>
        <p:spPr>
          <a:xfrm flipH="1">
            <a:off x="4803286" y="2142978"/>
            <a:ext cx="2" cy="217689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84609" y="2392301"/>
            <a:ext cx="1238983" cy="3385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1000">
                <a:schemeClr val="accent5">
                  <a:lumMod val="2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sv-SE" sz="1600" dirty="0" smtClean="0">
                <a:solidFill>
                  <a:schemeClr val="bg1"/>
                </a:solidFill>
              </a:rPr>
              <a:t>Pilot </a:t>
            </a:r>
            <a:r>
              <a:rPr lang="sv-SE" sz="1600" dirty="0" err="1" smtClean="0">
                <a:solidFill>
                  <a:schemeClr val="bg1"/>
                </a:solidFill>
              </a:rPr>
              <a:t>report</a:t>
            </a:r>
            <a:r>
              <a:rPr lang="sv-SE" sz="1600" dirty="0" smtClean="0">
                <a:solidFill>
                  <a:schemeClr val="bg1"/>
                </a:solidFill>
              </a:rPr>
              <a:t> </a:t>
            </a:r>
            <a:r>
              <a:rPr lang="sv-SE" sz="1600" dirty="0" err="1" smtClean="0">
                <a:solidFill>
                  <a:schemeClr val="bg1"/>
                </a:solidFill>
              </a:rPr>
              <a:t>out</a:t>
            </a:r>
            <a:endParaRPr lang="sv-SE" sz="1600" dirty="0" smtClean="0">
              <a:solidFill>
                <a:schemeClr val="bg1"/>
              </a:solidFill>
            </a:endParaRPr>
          </a:p>
        </p:txBody>
      </p:sp>
      <p:cxnSp>
        <p:nvCxnSpPr>
          <p:cNvPr id="23" name="Straight Connector 22"/>
          <p:cNvCxnSpPr>
            <a:stCxn id="22" idx="2"/>
          </p:cNvCxnSpPr>
          <p:nvPr/>
        </p:nvCxnSpPr>
        <p:spPr>
          <a:xfrm>
            <a:off x="6604101" y="2730855"/>
            <a:ext cx="0" cy="158901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Arrow 23"/>
          <p:cNvSpPr/>
          <p:nvPr/>
        </p:nvSpPr>
        <p:spPr>
          <a:xfrm>
            <a:off x="35496" y="4220168"/>
            <a:ext cx="8846061" cy="224086"/>
          </a:xfrm>
          <a:prstGeom prst="rightArrow">
            <a:avLst/>
          </a:prstGeom>
          <a:solidFill>
            <a:srgbClr val="5F5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6604101" y="3639117"/>
            <a:ext cx="2432395" cy="369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accent5">
                  <a:lumMod val="2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sv-SE" dirty="0" err="1" smtClean="0">
                <a:solidFill>
                  <a:schemeClr val="bg1"/>
                </a:solidFill>
              </a:rPr>
              <a:t>Working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methods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457" y="1761480"/>
            <a:ext cx="491422" cy="18329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9468" y="1761480"/>
            <a:ext cx="491422" cy="183296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841872" y="3220045"/>
            <a:ext cx="3287486" cy="338554"/>
            <a:chOff x="3050890" y="3652961"/>
            <a:chExt cx="3287486" cy="338554"/>
          </a:xfrm>
        </p:grpSpPr>
        <p:sp>
          <p:nvSpPr>
            <p:cNvPr id="31" name="TextBox 30"/>
            <p:cNvSpPr txBox="1"/>
            <p:nvPr/>
          </p:nvSpPr>
          <p:spPr>
            <a:xfrm>
              <a:off x="3050890" y="3652961"/>
              <a:ext cx="3287486" cy="33855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2000">
                  <a:schemeClr val="accent5">
                    <a:lumMod val="2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 wrap="square" rtlCol="0">
              <a:spAutoFit/>
            </a:bodyPr>
            <a:lstStyle/>
            <a:p>
              <a:pPr algn="ctr"/>
              <a:r>
                <a:rPr lang="sv-SE" sz="1600" dirty="0" err="1" smtClean="0">
                  <a:solidFill>
                    <a:schemeClr val="bg1"/>
                  </a:solidFill>
                </a:rPr>
                <a:t>Internal</a:t>
              </a:r>
              <a:r>
                <a:rPr lang="sv-SE" sz="1600" dirty="0" smtClean="0">
                  <a:solidFill>
                    <a:schemeClr val="bg1"/>
                  </a:solidFill>
                </a:rPr>
                <a:t> VCC Pilot</a:t>
              </a:r>
              <a:endParaRPr lang="en-GB" sz="1600" dirty="0">
                <a:solidFill>
                  <a:schemeClr val="bg1"/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84609" y="3680957"/>
              <a:ext cx="288503" cy="269561"/>
            </a:xfrm>
            <a:prstGeom prst="rect">
              <a:avLst/>
            </a:prstGeom>
          </p:spPr>
        </p:pic>
      </p:grpSp>
      <p:pic>
        <p:nvPicPr>
          <p:cNvPr id="30" name="Bildobjekt 138" descr="VCC_Ironmark_Screen_RGB.png"/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8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3" descr="grey-ro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2681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13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2841" y="252414"/>
            <a:ext cx="7509613" cy="80716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v-SE" dirty="0" err="1" smtClean="0"/>
              <a:t>Vitual</a:t>
            </a:r>
            <a:r>
              <a:rPr lang="sv-SE" dirty="0" smtClean="0"/>
              <a:t> </a:t>
            </a:r>
            <a:r>
              <a:rPr lang="sv-SE" dirty="0" err="1" smtClean="0"/>
              <a:t>Commissioning</a:t>
            </a:r>
            <a:r>
              <a:rPr lang="sv-SE" dirty="0" smtClean="0"/>
              <a:t> pilot  </a:t>
            </a:r>
            <a:r>
              <a:rPr lang="sv-SE" sz="2400" dirty="0" err="1" smtClean="0"/>
              <a:t>scope</a:t>
            </a:r>
            <a:r>
              <a:rPr lang="sv-SE" sz="2400" dirty="0" smtClean="0"/>
              <a:t> &amp; </a:t>
            </a:r>
            <a:r>
              <a:rPr lang="sv-SE" sz="2400" dirty="0" err="1" smtClean="0"/>
              <a:t>findings</a:t>
            </a:r>
            <a:endParaRPr lang="en-US" sz="2400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323528" y="1131590"/>
            <a:ext cx="3312368" cy="128463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85000" lnSpcReduction="20000"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chemeClr val="accent5">
                    <a:lumMod val="25000"/>
                  </a:schemeClr>
                </a:solidFill>
              </a:rPr>
              <a:t>scope: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700" dirty="0">
                <a:latin typeface="+mn-lt"/>
              </a:rPr>
              <a:t>Small ”simple” station 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700" dirty="0" smtClean="0">
                <a:latin typeface="+mn-lt"/>
              </a:rPr>
              <a:t>Evaluate </a:t>
            </a:r>
            <a:r>
              <a:rPr lang="en-US" sz="1700" dirty="0">
                <a:latin typeface="+mn-lt"/>
              </a:rPr>
              <a:t>S</a:t>
            </a:r>
            <a:r>
              <a:rPr lang="en-US" sz="1700" dirty="0" smtClean="0">
                <a:latin typeface="+mn-lt"/>
              </a:rPr>
              <a:t>iemens technical solution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+mn-lt"/>
              </a:rPr>
              <a:t>Start develop methods and workflows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+mn-lt"/>
              </a:rPr>
              <a:t>Suggest next steps</a:t>
            </a:r>
            <a:endParaRPr lang="en-US" sz="1600" dirty="0">
              <a:latin typeface="+mn-lt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393937" y="1129262"/>
            <a:ext cx="3781063" cy="122413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chemeClr val="accent5">
                    <a:lumMod val="25000"/>
                  </a:schemeClr>
                </a:solidFill>
              </a:rPr>
              <a:t>tech: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v-SE" sz="1400" dirty="0" smtClean="0">
                <a:latin typeface="+mn-lt"/>
              </a:rPr>
              <a:t>ABB IRC5 Spot-servo and Handling/</a:t>
            </a:r>
            <a:r>
              <a:rPr lang="sv-SE" sz="1400" dirty="0" err="1" smtClean="0">
                <a:latin typeface="+mn-lt"/>
              </a:rPr>
              <a:t>Glue</a:t>
            </a:r>
            <a:endParaRPr lang="sv-SE" sz="1400" dirty="0" smtClean="0">
              <a:latin typeface="+mn-lt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v-SE" sz="1400" dirty="0">
                <a:latin typeface="+mn-lt"/>
              </a:rPr>
              <a:t>Siemens CPU </a:t>
            </a:r>
            <a:r>
              <a:rPr lang="sv-SE" sz="1400" dirty="0" smtClean="0">
                <a:latin typeface="+mn-lt"/>
              </a:rPr>
              <a:t>319F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v-SE" sz="1400" dirty="0" smtClean="0">
                <a:latin typeface="+mn-lt"/>
              </a:rPr>
              <a:t>Process </a:t>
            </a:r>
            <a:r>
              <a:rPr lang="sv-SE" sz="1400" dirty="0" err="1" smtClean="0">
                <a:latin typeface="+mn-lt"/>
              </a:rPr>
              <a:t>Simulate</a:t>
            </a:r>
            <a:r>
              <a:rPr lang="sv-SE" sz="1400" dirty="0" smtClean="0">
                <a:latin typeface="+mn-lt"/>
              </a:rPr>
              <a:t> &amp; </a:t>
            </a:r>
            <a:r>
              <a:rPr lang="sv-SE" sz="1400" dirty="0" err="1" smtClean="0">
                <a:latin typeface="+mn-lt"/>
              </a:rPr>
              <a:t>TiaPortal</a:t>
            </a:r>
            <a:endParaRPr lang="sv-SE" sz="1400" dirty="0" smtClean="0">
              <a:latin typeface="+mn-lt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v-SE" sz="1400" dirty="0" err="1" smtClean="0">
                <a:latin typeface="+mn-lt"/>
              </a:rPr>
              <a:t>Simatic</a:t>
            </a:r>
            <a:r>
              <a:rPr lang="sv-SE" sz="1400" dirty="0" smtClean="0">
                <a:latin typeface="+mn-lt"/>
              </a:rPr>
              <a:t> Net OPC Server</a:t>
            </a:r>
            <a:endParaRPr lang="sv-SE" sz="1400" dirty="0"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93937" y="2733123"/>
            <a:ext cx="467660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dirty="0" err="1" smtClean="0">
                <a:solidFill>
                  <a:schemeClr val="accent5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Findings</a:t>
            </a:r>
            <a:r>
              <a:rPr lang="sv-SE" sz="2000" dirty="0" smtClean="0">
                <a:solidFill>
                  <a:schemeClr val="accent5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:</a:t>
            </a:r>
            <a:endParaRPr lang="en-US" sz="2000" dirty="0">
              <a:solidFill>
                <a:schemeClr val="accent5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smtClean="0">
                <a:solidFill>
                  <a:srgbClr val="4D4D4D"/>
                </a:solidFill>
                <a:ea typeface="+mj-ea"/>
                <a:cs typeface="+mj-cs"/>
              </a:rPr>
              <a:t>No adaptions needed for PLC or Robotics</a:t>
            </a:r>
            <a:endParaRPr lang="en-US" sz="1400" dirty="0">
              <a:solidFill>
                <a:srgbClr val="4D4D4D"/>
              </a:solidFill>
              <a:ea typeface="+mj-ea"/>
              <a:cs typeface="+mj-cs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400" dirty="0" err="1" smtClean="0">
                <a:solidFill>
                  <a:srgbClr val="4D4D4D"/>
                </a:solidFill>
                <a:ea typeface="+mj-ea"/>
                <a:cs typeface="+mj-cs"/>
              </a:rPr>
              <a:t>Very</a:t>
            </a:r>
            <a:r>
              <a:rPr lang="sv-SE" sz="1400" dirty="0" smtClean="0">
                <a:solidFill>
                  <a:srgbClr val="4D4D4D"/>
                </a:solidFill>
                <a:ea typeface="+mj-ea"/>
                <a:cs typeface="+mj-cs"/>
              </a:rPr>
              <a:t> </a:t>
            </a:r>
            <a:r>
              <a:rPr lang="sv-SE" sz="1400" dirty="0" err="1" smtClean="0">
                <a:solidFill>
                  <a:srgbClr val="4D4D4D"/>
                </a:solidFill>
                <a:ea typeface="+mj-ea"/>
                <a:cs typeface="+mj-cs"/>
              </a:rPr>
              <a:t>powerful</a:t>
            </a:r>
            <a:r>
              <a:rPr lang="sv-SE" sz="1400" dirty="0" smtClean="0">
                <a:solidFill>
                  <a:srgbClr val="4D4D4D"/>
                </a:solidFill>
                <a:ea typeface="+mj-ea"/>
                <a:cs typeface="+mj-cs"/>
              </a:rPr>
              <a:t> </a:t>
            </a:r>
            <a:r>
              <a:rPr lang="sv-SE" sz="1400" dirty="0" err="1" smtClean="0">
                <a:solidFill>
                  <a:srgbClr val="4D4D4D"/>
                </a:solidFill>
                <a:ea typeface="+mj-ea"/>
                <a:cs typeface="+mj-cs"/>
              </a:rPr>
              <a:t>debugging</a:t>
            </a:r>
            <a:endParaRPr lang="sv-SE" sz="1400" dirty="0" smtClean="0">
              <a:solidFill>
                <a:srgbClr val="4D4D4D"/>
              </a:solidFill>
              <a:ea typeface="+mj-ea"/>
              <a:cs typeface="+mj-cs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400" dirty="0" err="1" smtClean="0">
                <a:solidFill>
                  <a:srgbClr val="4D4D4D"/>
                </a:solidFill>
                <a:ea typeface="+mj-ea"/>
                <a:cs typeface="+mj-cs"/>
              </a:rPr>
              <a:t>Easy</a:t>
            </a:r>
            <a:r>
              <a:rPr lang="sv-SE" sz="1400" dirty="0" smtClean="0">
                <a:solidFill>
                  <a:srgbClr val="4D4D4D"/>
                </a:solidFill>
                <a:ea typeface="+mj-ea"/>
                <a:cs typeface="+mj-cs"/>
              </a:rPr>
              <a:t>, fast setup</a:t>
            </a:r>
          </a:p>
          <a:p>
            <a:endParaRPr lang="sv-SE" sz="1400" dirty="0" smtClean="0">
              <a:solidFill>
                <a:srgbClr val="4D4D4D"/>
              </a:solidFill>
              <a:ea typeface="+mj-ea"/>
              <a:cs typeface="+mj-cs"/>
            </a:endParaRPr>
          </a:p>
          <a:p>
            <a:r>
              <a:rPr lang="sv-SE" sz="1400" dirty="0" smtClean="0">
                <a:solidFill>
                  <a:srgbClr val="4D4D4D"/>
                </a:solidFill>
                <a:ea typeface="+mj-ea"/>
                <a:cs typeface="+mj-cs"/>
              </a:rPr>
              <a:t>Must C the </a:t>
            </a:r>
            <a:r>
              <a:rPr lang="sv-SE" sz="1400" dirty="0" err="1" smtClean="0">
                <a:solidFill>
                  <a:srgbClr val="4D4D4D"/>
                </a:solidFill>
                <a:ea typeface="+mj-ea"/>
                <a:cs typeface="+mj-cs"/>
              </a:rPr>
              <a:t>need</a:t>
            </a:r>
            <a:r>
              <a:rPr lang="sv-SE" sz="1400" dirty="0" smtClean="0">
                <a:solidFill>
                  <a:srgbClr val="4D4D4D"/>
                </a:solidFill>
                <a:ea typeface="+mj-ea"/>
                <a:cs typeface="+mj-cs"/>
              </a:rPr>
              <a:t> for:</a:t>
            </a:r>
            <a:endParaRPr lang="sv-SE" sz="1400" dirty="0">
              <a:solidFill>
                <a:srgbClr val="4D4D4D"/>
              </a:solidFill>
              <a:ea typeface="+mj-ea"/>
              <a:cs typeface="+mj-cs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400" u="sng" dirty="0" err="1" smtClean="0">
                <a:solidFill>
                  <a:srgbClr val="4D4D4D"/>
                </a:solidFill>
                <a:ea typeface="+mj-ea"/>
                <a:cs typeface="+mj-cs"/>
              </a:rPr>
              <a:t>C</a:t>
            </a:r>
            <a:r>
              <a:rPr lang="sv-SE" sz="1400" dirty="0" err="1" smtClean="0">
                <a:solidFill>
                  <a:srgbClr val="4D4D4D"/>
                </a:solidFill>
                <a:ea typeface="+mj-ea"/>
                <a:cs typeface="+mj-cs"/>
              </a:rPr>
              <a:t>ommonality</a:t>
            </a:r>
            <a:r>
              <a:rPr lang="sv-SE" sz="1400" dirty="0" smtClean="0">
                <a:solidFill>
                  <a:srgbClr val="4D4D4D"/>
                </a:solidFill>
                <a:ea typeface="+mj-ea"/>
                <a:cs typeface="+mj-cs"/>
              </a:rPr>
              <a:t> -&gt; support auto generation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400" u="sng" dirty="0" smtClean="0">
                <a:solidFill>
                  <a:srgbClr val="4D4D4D"/>
                </a:solidFill>
                <a:ea typeface="+mj-ea"/>
                <a:cs typeface="+mj-cs"/>
              </a:rPr>
              <a:t>C</a:t>
            </a:r>
            <a:r>
              <a:rPr lang="sv-SE" sz="1400" dirty="0" smtClean="0">
                <a:solidFill>
                  <a:srgbClr val="4D4D4D"/>
                </a:solidFill>
                <a:ea typeface="+mj-ea"/>
                <a:cs typeface="+mj-cs"/>
              </a:rPr>
              <a:t>o-</a:t>
            </a:r>
            <a:r>
              <a:rPr lang="sv-SE" sz="1400" dirty="0" err="1" smtClean="0">
                <a:solidFill>
                  <a:srgbClr val="4D4D4D"/>
                </a:solidFill>
                <a:ea typeface="+mj-ea"/>
                <a:cs typeface="+mj-cs"/>
              </a:rPr>
              <a:t>locate</a:t>
            </a:r>
            <a:r>
              <a:rPr lang="sv-SE" sz="1400" dirty="0" smtClean="0">
                <a:solidFill>
                  <a:srgbClr val="4D4D4D"/>
                </a:solidFill>
                <a:ea typeface="+mj-ea"/>
                <a:cs typeface="+mj-cs"/>
              </a:rPr>
              <a:t> -&gt; </a:t>
            </a:r>
            <a:r>
              <a:rPr lang="sv-SE" sz="1400" dirty="0" err="1" smtClean="0">
                <a:solidFill>
                  <a:srgbClr val="4D4D4D"/>
                </a:solidFill>
                <a:ea typeface="+mj-ea"/>
                <a:cs typeface="+mj-cs"/>
              </a:rPr>
              <a:t>create</a:t>
            </a:r>
            <a:r>
              <a:rPr lang="sv-SE" sz="1400" dirty="0" smtClean="0">
                <a:solidFill>
                  <a:srgbClr val="4D4D4D"/>
                </a:solidFill>
                <a:ea typeface="+mj-ea"/>
                <a:cs typeface="+mj-cs"/>
              </a:rPr>
              <a:t> </a:t>
            </a:r>
            <a:r>
              <a:rPr lang="sv-SE" sz="1400" dirty="0" err="1" smtClean="0">
                <a:solidFill>
                  <a:srgbClr val="4D4D4D"/>
                </a:solidFill>
                <a:ea typeface="+mj-ea"/>
                <a:cs typeface="+mj-cs"/>
              </a:rPr>
              <a:t>understanding</a:t>
            </a:r>
            <a:r>
              <a:rPr lang="sv-SE" sz="1400" dirty="0" smtClean="0">
                <a:solidFill>
                  <a:srgbClr val="4D4D4D"/>
                </a:solidFill>
                <a:ea typeface="+mj-ea"/>
                <a:cs typeface="+mj-cs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400" u="sng" dirty="0" smtClean="0">
                <a:solidFill>
                  <a:srgbClr val="4D4D4D"/>
                </a:solidFill>
                <a:ea typeface="+mj-ea"/>
                <a:cs typeface="+mj-cs"/>
              </a:rPr>
              <a:t>C</a:t>
            </a:r>
            <a:r>
              <a:rPr lang="sv-SE" sz="1400" dirty="0" smtClean="0">
                <a:solidFill>
                  <a:srgbClr val="4D4D4D"/>
                </a:solidFill>
                <a:ea typeface="+mj-ea"/>
                <a:cs typeface="+mj-cs"/>
              </a:rPr>
              <a:t>o-operation -&gt; </a:t>
            </a:r>
            <a:r>
              <a:rPr lang="sv-SE" sz="1400" dirty="0" err="1" smtClean="0">
                <a:solidFill>
                  <a:srgbClr val="4D4D4D"/>
                </a:solidFill>
                <a:ea typeface="+mj-ea"/>
                <a:cs typeface="+mj-cs"/>
              </a:rPr>
              <a:t>responsibility</a:t>
            </a:r>
            <a:r>
              <a:rPr lang="sv-SE" sz="1400" dirty="0" smtClean="0">
                <a:solidFill>
                  <a:srgbClr val="4D4D4D"/>
                </a:solidFill>
                <a:ea typeface="+mj-ea"/>
                <a:cs typeface="+mj-cs"/>
              </a:rPr>
              <a:t> split (VCC/</a:t>
            </a:r>
            <a:r>
              <a:rPr lang="sv-SE" sz="1400" dirty="0" err="1" smtClean="0">
                <a:solidFill>
                  <a:srgbClr val="4D4D4D"/>
                </a:solidFill>
                <a:ea typeface="+mj-ea"/>
                <a:cs typeface="+mj-cs"/>
              </a:rPr>
              <a:t>Linebuilder</a:t>
            </a:r>
            <a:r>
              <a:rPr lang="sv-SE" sz="1400" dirty="0" smtClean="0">
                <a:solidFill>
                  <a:srgbClr val="4D4D4D"/>
                </a:solidFill>
                <a:ea typeface="+mj-ea"/>
                <a:cs typeface="+mj-cs"/>
              </a:rPr>
              <a:t>)</a:t>
            </a:r>
            <a:endParaRPr lang="sv-SE" sz="1400" dirty="0">
              <a:solidFill>
                <a:srgbClr val="4D4D4D"/>
              </a:solidFill>
              <a:ea typeface="+mj-ea"/>
              <a:cs typeface="+mj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416224"/>
            <a:ext cx="3024336" cy="226333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Bildobjekt 138" descr="VCC_Ironmark_Screen_RGB.png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68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3" descr="grey-ro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3" y="14570"/>
            <a:ext cx="914400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14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06" y="1245583"/>
            <a:ext cx="3129497" cy="147797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880" y="1534447"/>
            <a:ext cx="5558281" cy="323994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55241" y="404814"/>
            <a:ext cx="7509613" cy="8071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Virtcom</a:t>
            </a:r>
            <a:r>
              <a:rPr lang="en-US" dirty="0" smtClean="0"/>
              <a:t> </a:t>
            </a:r>
            <a:r>
              <a:rPr lang="en-US" sz="2400" dirty="0" smtClean="0"/>
              <a:t>research project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Bildobjekt 138" descr="VCC_Ironmark_Screen_RGB.png"/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48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3" descr="grey-ro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3" y="0"/>
            <a:ext cx="9144000" cy="516403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15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973" y="1305616"/>
            <a:ext cx="7257353" cy="25870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02841" y="252414"/>
            <a:ext cx="7509613" cy="8071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err="1" smtClean="0"/>
              <a:t>virtcom</a:t>
            </a:r>
            <a:r>
              <a:rPr lang="en-US" dirty="0" smtClean="0"/>
              <a:t> </a:t>
            </a:r>
            <a:r>
              <a:rPr lang="en-US" sz="2400" dirty="0" smtClean="0"/>
              <a:t>work packages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" name="Bildobjekt 138" descr="VCC_Ironmark_Screen_RGB.png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25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3" descr="grey-roo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76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16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02841" y="252414"/>
            <a:ext cx="7509613" cy="8071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Current activities </a:t>
            </a:r>
            <a:r>
              <a:rPr lang="en-US" sz="2400" dirty="0" smtClean="0"/>
              <a:t>new car project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15888" y="817670"/>
            <a:ext cx="4610769" cy="1646517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rmAutofit fontScale="40000" lnSpcReduction="20000"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 smtClean="0">
                <a:solidFill>
                  <a:schemeClr val="accent5">
                    <a:lumMod val="25000"/>
                  </a:schemeClr>
                </a:solidFill>
              </a:rPr>
              <a:t>scope: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500" dirty="0" smtClean="0">
                <a:latin typeface="+mn-lt"/>
              </a:rPr>
              <a:t>2 stations for 2 model introductions</a:t>
            </a:r>
            <a:endParaRPr lang="en-US" sz="3500" dirty="0">
              <a:latin typeface="+mn-lt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500" dirty="0" smtClean="0">
                <a:latin typeface="+mn-lt"/>
              </a:rPr>
              <a:t>Process Simulate connected via OPC or Simba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500" dirty="0" smtClean="0">
                <a:latin typeface="+mn-lt"/>
              </a:rPr>
              <a:t>Reviews during project to track progress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500" dirty="0" smtClean="0">
                <a:latin typeface="+mn-lt"/>
              </a:rPr>
              <a:t>VC presented before installation activities start 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500" dirty="0" smtClean="0">
                <a:latin typeface="+mn-lt"/>
              </a:rPr>
              <a:t>Safety NOT a demand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00359" y="2561550"/>
            <a:ext cx="4291930" cy="115212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dirty="0" smtClean="0">
                <a:solidFill>
                  <a:schemeClr val="accent5">
                    <a:lumMod val="25000"/>
                  </a:schemeClr>
                </a:solidFill>
              </a:rPr>
              <a:t>Modified hand-over to supplier: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500" dirty="0" smtClean="0">
                <a:latin typeface="+mn-lt"/>
              </a:rPr>
              <a:t>Event based simulation instead of Gantt Charts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500" dirty="0" smtClean="0">
                <a:latin typeface="+mn-lt"/>
              </a:rPr>
              <a:t>Equipment with behavior models instead of simple kinematics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500" dirty="0" smtClean="0">
                <a:latin typeface="+mn-lt"/>
              </a:rPr>
              <a:t>Think about and prepare for VC, reusable logics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82814" y="4120686"/>
            <a:ext cx="3027304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Take </a:t>
            </a:r>
            <a:r>
              <a:rPr lang="en-US" b="1" dirty="0">
                <a:solidFill>
                  <a:srgbClr val="C00000"/>
                </a:solidFill>
              </a:rPr>
              <a:t>more responsibility</a:t>
            </a:r>
            <a:r>
              <a:rPr lang="en-US" b="1" dirty="0" smtClean="0">
                <a:solidFill>
                  <a:srgbClr val="C00000"/>
                </a:solidFill>
              </a:rPr>
              <a:t>!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908177" y="1810885"/>
            <a:ext cx="4291930" cy="115212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dirty="0" smtClean="0">
                <a:solidFill>
                  <a:schemeClr val="accent5">
                    <a:lumMod val="25000"/>
                  </a:schemeClr>
                </a:solidFill>
              </a:rPr>
              <a:t>Measure success rate: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500" dirty="0" smtClean="0">
                <a:latin typeface="+mn-lt"/>
              </a:rPr>
              <a:t>Process related errors during commissioning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500" dirty="0" smtClean="0">
                <a:latin typeface="+mn-lt"/>
              </a:rPr>
              <a:t>Over all commissioning time of station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500" dirty="0" smtClean="0">
                <a:latin typeface="+mn-lt"/>
              </a:rPr>
              <a:t>Did we miss something?</a:t>
            </a:r>
            <a:endParaRPr lang="en-US" sz="1500" dirty="0">
              <a:latin typeface="+mn-lt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500" dirty="0" smtClean="0">
                <a:latin typeface="+mn-lt"/>
              </a:rPr>
              <a:t>Preparation in early phases (more/less)</a:t>
            </a:r>
          </a:p>
        </p:txBody>
      </p:sp>
      <p:pic>
        <p:nvPicPr>
          <p:cNvPr id="15" name="Bildobjekt 138" descr="VCC_Ironmark_Screen_RGB.png"/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0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3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3" descr="grey-roo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76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17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02841" y="252414"/>
            <a:ext cx="7509613" cy="80716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other activities </a:t>
            </a:r>
            <a:r>
              <a:rPr lang="en-US" sz="2400" dirty="0" smtClean="0"/>
              <a:t>input generation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15888" y="817670"/>
            <a:ext cx="4610769" cy="1646517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chemeClr val="accent5">
                    <a:lumMod val="25000"/>
                  </a:schemeClr>
                </a:solidFill>
              </a:rPr>
              <a:t>scope: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+mn-lt"/>
              </a:rPr>
              <a:t>Focus on the input to Virtual Commissioning</a:t>
            </a:r>
            <a:endParaRPr lang="en-US" sz="1400" dirty="0">
              <a:latin typeface="+mn-lt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+mn-lt"/>
              </a:rPr>
              <a:t>How much can we auto-generate?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99576" y="2157927"/>
            <a:ext cx="4291930" cy="165190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85000" lnSpcReduction="20000"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dirty="0" smtClean="0">
                <a:solidFill>
                  <a:schemeClr val="accent5">
                    <a:lumMod val="25000"/>
                  </a:schemeClr>
                </a:solidFill>
              </a:rPr>
              <a:t>POC study:</a:t>
            </a:r>
          </a:p>
          <a:p>
            <a:pPr>
              <a:lnSpc>
                <a:spcPct val="110000"/>
              </a:lnSpc>
            </a:pPr>
            <a:r>
              <a:rPr lang="en-US" sz="1600" dirty="0" smtClean="0">
                <a:latin typeface="+mn-lt"/>
              </a:rPr>
              <a:t>Project together with EPLAN</a:t>
            </a:r>
          </a:p>
          <a:p>
            <a:pPr>
              <a:lnSpc>
                <a:spcPct val="110000"/>
              </a:lnSpc>
            </a:pPr>
            <a:r>
              <a:rPr lang="en-US" sz="1600" dirty="0" smtClean="0">
                <a:latin typeface="+mn-lt"/>
              </a:rPr>
              <a:t>Use information from process planning software to generate: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+mn-lt"/>
              </a:rPr>
              <a:t>Electrical schematics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+mn-lt"/>
              </a:rPr>
              <a:t>I/O lists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1600" dirty="0" smtClean="0">
              <a:latin typeface="+mn-lt"/>
            </a:endParaRPr>
          </a:p>
          <a:p>
            <a:pPr>
              <a:lnSpc>
                <a:spcPct val="110000"/>
              </a:lnSpc>
            </a:pPr>
            <a:r>
              <a:rPr lang="en-US" sz="1600" dirty="0" smtClean="0">
                <a:latin typeface="+mn-lt"/>
              </a:rPr>
              <a:t>Start </a:t>
            </a:r>
            <a:r>
              <a:rPr lang="en-US" sz="1600" dirty="0">
                <a:latin typeface="+mn-lt"/>
              </a:rPr>
              <a:t>with </a:t>
            </a:r>
            <a:r>
              <a:rPr lang="en-US" sz="1600" dirty="0" err="1">
                <a:latin typeface="+mn-lt"/>
              </a:rPr>
              <a:t>respot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smtClean="0">
                <a:latin typeface="+mn-lt"/>
              </a:rPr>
              <a:t>stations in Q3 2015</a:t>
            </a:r>
            <a:endParaRPr lang="en-US" sz="1600" dirty="0">
              <a:latin typeface="+mn-lt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1600" dirty="0" smtClean="0">
              <a:latin typeface="+mn-lt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944" y="2088318"/>
            <a:ext cx="1413694" cy="79196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17" y="236775"/>
            <a:ext cx="1234148" cy="79196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875" y="3782447"/>
            <a:ext cx="1265308" cy="770087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750" y="3770882"/>
            <a:ext cx="1160820" cy="770087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451647">
            <a:off x="6993916" y="1247730"/>
            <a:ext cx="474496" cy="505441"/>
          </a:xfrm>
          <a:prstGeom prst="rect">
            <a:avLst/>
          </a:prstGeom>
        </p:spPr>
      </p:pic>
      <p:sp>
        <p:nvSpPr>
          <p:cNvPr id="7" name="Left-Right Arrow 6"/>
          <p:cNvSpPr/>
          <p:nvPr/>
        </p:nvSpPr>
        <p:spPr>
          <a:xfrm>
            <a:off x="6620735" y="4103045"/>
            <a:ext cx="576064" cy="216024"/>
          </a:xfrm>
          <a:prstGeom prst="leftRightArrow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1000">
                <a:schemeClr val="accent5">
                  <a:lumMod val="2500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Pentagon 18"/>
          <p:cNvSpPr/>
          <p:nvPr/>
        </p:nvSpPr>
        <p:spPr>
          <a:xfrm rot="5400000">
            <a:off x="6449244" y="1456699"/>
            <a:ext cx="919046" cy="24206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1000">
                <a:schemeClr val="accent5">
                  <a:lumMod val="2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781" y="3209981"/>
            <a:ext cx="436210" cy="436210"/>
          </a:xfrm>
          <a:prstGeom prst="rect">
            <a:avLst/>
          </a:prstGeom>
        </p:spPr>
      </p:pic>
      <p:sp>
        <p:nvSpPr>
          <p:cNvPr id="20" name="Pentagon 19"/>
          <p:cNvSpPr/>
          <p:nvPr/>
        </p:nvSpPr>
        <p:spPr>
          <a:xfrm rot="8100000">
            <a:off x="5951487" y="3249479"/>
            <a:ext cx="919046" cy="24206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1000">
                <a:schemeClr val="accent5">
                  <a:lumMod val="2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21" name="Pentagon 20"/>
          <p:cNvSpPr/>
          <p:nvPr/>
        </p:nvSpPr>
        <p:spPr>
          <a:xfrm rot="2700000">
            <a:off x="6959547" y="3249109"/>
            <a:ext cx="919046" cy="24206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1000">
                <a:schemeClr val="accent5">
                  <a:lumMod val="2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pic>
        <p:nvPicPr>
          <p:cNvPr id="22" name="Bildobjekt 138" descr="VCC_Ironmark_Screen_RGB.png"/>
          <p:cNvPicPr>
            <a:picLocks noChangeAspect="1"/>
          </p:cNvPicPr>
          <p:nvPr/>
        </p:nvPicPr>
        <p:blipFill>
          <a:blip r:embed="rId10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916" y="175017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6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2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logo-la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5300" y="362148"/>
            <a:ext cx="514885" cy="156966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v-SE" sz="9600" dirty="0" smtClean="0">
                <a:solidFill>
                  <a:schemeClr val="accent5">
                    <a:lumMod val="25000"/>
                  </a:schemeClr>
                </a:solidFill>
                <a:latin typeface="+mj-lt"/>
              </a:rPr>
              <a:t>?</a:t>
            </a:r>
            <a:endParaRPr lang="en-GB" sz="9600" dirty="0">
              <a:solidFill>
                <a:schemeClr val="accent5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19425" y="195486"/>
            <a:ext cx="247184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chemeClr val="accent5">
                    <a:lumMod val="25000"/>
                  </a:schemeClr>
                </a:solidFill>
                <a:latin typeface="+mj-lt"/>
              </a:rPr>
              <a:t>?</a:t>
            </a:r>
            <a:endParaRPr lang="en-GB" dirty="0">
              <a:solidFill>
                <a:schemeClr val="accent5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569" y="2571750"/>
            <a:ext cx="335348" cy="76944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v-SE" sz="4400" dirty="0" smtClean="0">
                <a:solidFill>
                  <a:schemeClr val="accent5">
                    <a:lumMod val="25000"/>
                  </a:schemeClr>
                </a:solidFill>
                <a:latin typeface="+mj-lt"/>
              </a:rPr>
              <a:t>?</a:t>
            </a:r>
            <a:endParaRPr lang="en-GB" dirty="0">
              <a:solidFill>
                <a:schemeClr val="accent5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47493" y="1421120"/>
            <a:ext cx="412292" cy="110799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v-SE" sz="6600" dirty="0" smtClean="0">
                <a:solidFill>
                  <a:schemeClr val="accent5">
                    <a:lumMod val="25000"/>
                  </a:schemeClr>
                </a:solidFill>
                <a:latin typeface="+mj-lt"/>
              </a:rPr>
              <a:t>?</a:t>
            </a:r>
            <a:endParaRPr lang="en-GB" dirty="0">
              <a:solidFill>
                <a:schemeClr val="accent5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8424" y="264542"/>
            <a:ext cx="247184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chemeClr val="accent5">
                    <a:lumMod val="25000"/>
                  </a:schemeClr>
                </a:solidFill>
                <a:latin typeface="+mj-lt"/>
              </a:rPr>
              <a:t>?</a:t>
            </a:r>
            <a:endParaRPr lang="en-GB" dirty="0">
              <a:solidFill>
                <a:schemeClr val="accent5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15536" y="756052"/>
            <a:ext cx="308098" cy="64633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v-SE" sz="3600" dirty="0" smtClean="0">
                <a:solidFill>
                  <a:schemeClr val="accent5">
                    <a:lumMod val="25000"/>
                  </a:schemeClr>
                </a:solidFill>
                <a:latin typeface="+mj-lt"/>
              </a:rPr>
              <a:t>?</a:t>
            </a:r>
            <a:endParaRPr lang="en-GB" dirty="0">
              <a:solidFill>
                <a:schemeClr val="accent5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0792" y="2221903"/>
            <a:ext cx="412292" cy="110799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v-SE" sz="6600" dirty="0" smtClean="0">
                <a:solidFill>
                  <a:schemeClr val="accent5">
                    <a:lumMod val="25000"/>
                  </a:schemeClr>
                </a:solidFill>
                <a:latin typeface="+mj-lt"/>
              </a:rPr>
              <a:t>?</a:t>
            </a:r>
            <a:endParaRPr lang="en-GB" dirty="0">
              <a:solidFill>
                <a:schemeClr val="accent5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74741" y="497790"/>
            <a:ext cx="370614" cy="92333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v-SE" sz="5400" dirty="0" smtClean="0">
                <a:solidFill>
                  <a:schemeClr val="accent5">
                    <a:lumMod val="25000"/>
                  </a:schemeClr>
                </a:solidFill>
                <a:latin typeface="+mj-lt"/>
              </a:rPr>
              <a:t>?</a:t>
            </a:r>
            <a:endParaRPr lang="en-GB" dirty="0">
              <a:solidFill>
                <a:schemeClr val="accent5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74149" y="3780300"/>
            <a:ext cx="431528" cy="120032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v-SE" sz="7200" dirty="0" smtClean="0">
                <a:solidFill>
                  <a:schemeClr val="accent5">
                    <a:lumMod val="25000"/>
                  </a:schemeClr>
                </a:solidFill>
                <a:latin typeface="+mj-lt"/>
              </a:rPr>
              <a:t>?</a:t>
            </a:r>
            <a:endParaRPr lang="en-GB" dirty="0">
              <a:solidFill>
                <a:schemeClr val="accent5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35896" y="4149632"/>
            <a:ext cx="247184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chemeClr val="accent5">
                    <a:lumMod val="25000"/>
                  </a:schemeClr>
                </a:solidFill>
                <a:latin typeface="+mj-lt"/>
              </a:rPr>
              <a:t>?</a:t>
            </a:r>
            <a:endParaRPr lang="en-GB" dirty="0">
              <a:solidFill>
                <a:schemeClr val="accent5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80232" y="3218608"/>
            <a:ext cx="580608" cy="1862048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v-SE" sz="11500" dirty="0" smtClean="0">
                <a:solidFill>
                  <a:schemeClr val="accent5">
                    <a:lumMod val="25000"/>
                  </a:schemeClr>
                </a:solidFill>
                <a:latin typeface="+mj-lt"/>
              </a:rPr>
              <a:t>?</a:t>
            </a:r>
            <a:endParaRPr lang="en-GB" sz="11500" dirty="0">
              <a:solidFill>
                <a:schemeClr val="accent5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11960" y="328513"/>
            <a:ext cx="322524" cy="70788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v-SE" sz="4000" dirty="0" smtClean="0">
                <a:solidFill>
                  <a:schemeClr val="accent5">
                    <a:lumMod val="25000"/>
                  </a:schemeClr>
                </a:solidFill>
                <a:latin typeface="+mj-lt"/>
              </a:rPr>
              <a:t>?</a:t>
            </a:r>
            <a:endParaRPr lang="en-GB" sz="4000" dirty="0">
              <a:solidFill>
                <a:schemeClr val="accent5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36296" y="1788218"/>
            <a:ext cx="869149" cy="315471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v-SE" sz="19900" dirty="0" smtClean="0">
                <a:solidFill>
                  <a:schemeClr val="accent5">
                    <a:lumMod val="25000"/>
                  </a:schemeClr>
                </a:solidFill>
                <a:latin typeface="+mj-lt"/>
              </a:rPr>
              <a:t>?</a:t>
            </a:r>
            <a:endParaRPr lang="en-GB" dirty="0">
              <a:solidFill>
                <a:schemeClr val="accent5">
                  <a:lumMod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128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 Created: July 9,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Ready4Reality Virtual Commissioning at Volvo Cars, Andreas Jonsson, Volvo Car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CDA-DB8F-46B7-A02B-4E00D34BB97C}" type="slidenum">
              <a:rPr lang="en-US" smtClean="0"/>
              <a:t>19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4" b="1299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5796136" y="624832"/>
            <a:ext cx="3240360" cy="81448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None/>
              <a:defRPr sz="4000" kern="1200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7200" dirty="0" err="1" smtClean="0">
                <a:solidFill>
                  <a:schemeClr val="bg1"/>
                </a:solidFill>
              </a:rPr>
              <a:t>Thank</a:t>
            </a:r>
            <a:r>
              <a:rPr lang="sv-SE" sz="7200" dirty="0" smtClean="0">
                <a:solidFill>
                  <a:schemeClr val="bg1"/>
                </a:solidFill>
              </a:rPr>
              <a:t> </a:t>
            </a:r>
            <a:r>
              <a:rPr lang="sv-SE" sz="7200" dirty="0" err="1" smtClean="0">
                <a:solidFill>
                  <a:schemeClr val="bg1"/>
                </a:solidFill>
              </a:rPr>
              <a:t>you</a:t>
            </a:r>
            <a:r>
              <a:rPr lang="sv-SE" sz="7200" dirty="0" smtClean="0">
                <a:solidFill>
                  <a:schemeClr val="bg1"/>
                </a:solidFill>
              </a:rPr>
              <a:t>!</a:t>
            </a:r>
            <a:endParaRPr 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0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lvo 2012 16*9">
  <a:themeElements>
    <a:clrScheme name="VCC">
      <a:dk1>
        <a:srgbClr val="060B00"/>
      </a:dk1>
      <a:lt1>
        <a:sysClr val="window" lastClr="FFFFFF"/>
      </a:lt1>
      <a:dk2>
        <a:srgbClr val="002A4A"/>
      </a:dk2>
      <a:lt2>
        <a:srgbClr val="E7E1CD"/>
      </a:lt2>
      <a:accent1>
        <a:srgbClr val="DCC38F"/>
      </a:accent1>
      <a:accent2>
        <a:srgbClr val="F17400"/>
      </a:accent2>
      <a:accent3>
        <a:srgbClr val="AF0006"/>
      </a:accent3>
      <a:accent4>
        <a:srgbClr val="9DC0AF"/>
      </a:accent4>
      <a:accent5>
        <a:srgbClr val="C0DDEF"/>
      </a:accent5>
      <a:accent6>
        <a:srgbClr val="939394"/>
      </a:accent6>
      <a:hlink>
        <a:srgbClr val="5C7D94"/>
      </a:hlink>
      <a:folHlink>
        <a:srgbClr val="475968"/>
      </a:folHlink>
    </a:clrScheme>
    <a:fontScheme name="Volvo Cars 16:9 Template">
      <a:majorFont>
        <a:latin typeface="Volvo Broad Pr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PT-template-adjusted-headline_20120918">
  <a:themeElements>
    <a:clrScheme name="VCC">
      <a:dk1>
        <a:srgbClr val="060B00"/>
      </a:dk1>
      <a:lt1>
        <a:sysClr val="window" lastClr="FFFFFF"/>
      </a:lt1>
      <a:dk2>
        <a:srgbClr val="002A4A"/>
      </a:dk2>
      <a:lt2>
        <a:srgbClr val="E7E1CD"/>
      </a:lt2>
      <a:accent1>
        <a:srgbClr val="DCC38F"/>
      </a:accent1>
      <a:accent2>
        <a:srgbClr val="F17400"/>
      </a:accent2>
      <a:accent3>
        <a:srgbClr val="AF0006"/>
      </a:accent3>
      <a:accent4>
        <a:srgbClr val="9DC0AF"/>
      </a:accent4>
      <a:accent5>
        <a:srgbClr val="C0DDEF"/>
      </a:accent5>
      <a:accent6>
        <a:srgbClr val="939394"/>
      </a:accent6>
      <a:hlink>
        <a:srgbClr val="5C7D94"/>
      </a:hlink>
      <a:folHlink>
        <a:srgbClr val="475968"/>
      </a:folHlink>
    </a:clrScheme>
    <a:fontScheme name="Volvo Cars 16:9 Template">
      <a:majorFont>
        <a:latin typeface="Volvo Broad Pr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Volvo2012_16x9</Template>
  <TotalTime>0</TotalTime>
  <Words>899</Words>
  <Application>Microsoft Office PowerPoint</Application>
  <PresentationFormat>On-screen Show (16:9)</PresentationFormat>
  <Paragraphs>217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Arial</vt:lpstr>
      <vt:lpstr>Volvo Broad Pro</vt:lpstr>
      <vt:lpstr>Volvo Broad</vt:lpstr>
      <vt:lpstr>Volvo Broad sans</vt:lpstr>
      <vt:lpstr>Volvo Sans Pro</vt:lpstr>
      <vt:lpstr>SimSun</vt:lpstr>
      <vt:lpstr>Calibri</vt:lpstr>
      <vt:lpstr>Wingdings</vt:lpstr>
      <vt:lpstr>ＭＳ Ｐゴシック</vt:lpstr>
      <vt:lpstr>Tahoma</vt:lpstr>
      <vt:lpstr>Helvetica</vt:lpstr>
      <vt:lpstr>Volvo 2012 16*9</vt:lpstr>
      <vt:lpstr>1_PPT-template-adjusted-headline_20120918</vt:lpstr>
      <vt:lpstr>PowerPoint Presentation</vt:lpstr>
      <vt:lpstr>Volvo Car Group</vt:lpstr>
      <vt:lpstr>Our journey forward</vt:lpstr>
      <vt:lpstr>More models!</vt:lpstr>
      <vt:lpstr>More models!</vt:lpstr>
      <vt:lpstr>PowerPoint Presentation</vt:lpstr>
      <vt:lpstr>Shorten Leadtime (40 to 30 Mts)</vt:lpstr>
      <vt:lpstr>Virtual trust enable more, earlier descisions with high quality</vt:lpstr>
      <vt:lpstr>Current capabilities </vt:lpstr>
      <vt:lpstr>Ready 4 reality  achieve higher maturity level much earlier</vt:lpstr>
      <vt:lpstr>development logic  much higher virtual focus</vt:lpstr>
      <vt:lpstr>Implementation step by step</vt:lpstr>
      <vt:lpstr>Vitual Commissioning pilot  scope &amp; findings</vt:lpstr>
      <vt:lpstr>PowerPoint Presentation</vt:lpstr>
      <vt:lpstr>virtcom work packages</vt:lpstr>
      <vt:lpstr>Current activities new car project</vt:lpstr>
      <vt:lpstr>other activities input generation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2014-07-09T06:54:09Z</dcterms:created>
  <dcterms:modified xsi:type="dcterms:W3CDTF">2015-07-01T08:57:41Z</dcterms:modified>
</cp:coreProperties>
</file>