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17" r:id="rId5"/>
  </p:sldMasterIdLst>
  <p:notesMasterIdLst>
    <p:notesMasterId r:id="rId26"/>
  </p:notesMasterIdLst>
  <p:handoutMasterIdLst>
    <p:handoutMasterId r:id="rId27"/>
  </p:handoutMasterIdLst>
  <p:sldIdLst>
    <p:sldId id="356" r:id="rId6"/>
    <p:sldId id="357" r:id="rId7"/>
    <p:sldId id="353" r:id="rId8"/>
    <p:sldId id="355" r:id="rId9"/>
    <p:sldId id="312" r:id="rId10"/>
    <p:sldId id="352" r:id="rId11"/>
    <p:sldId id="342" r:id="rId12"/>
    <p:sldId id="354" r:id="rId13"/>
    <p:sldId id="348" r:id="rId14"/>
    <p:sldId id="328" r:id="rId15"/>
    <p:sldId id="347" r:id="rId16"/>
    <p:sldId id="349" r:id="rId17"/>
    <p:sldId id="350" r:id="rId18"/>
    <p:sldId id="351" r:id="rId19"/>
    <p:sldId id="333" r:id="rId20"/>
    <p:sldId id="335" r:id="rId21"/>
    <p:sldId id="341" r:id="rId22"/>
    <p:sldId id="337" r:id="rId23"/>
    <p:sldId id="340" r:id="rId24"/>
    <p:sldId id="358" r:id="rId2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itchFamily="34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itchFamily="34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itchFamily="34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itchFamily="34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Arial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Arial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Arial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Arial" pitchFamily="34" charset="0"/>
        <a:ea typeface="ＭＳ Ｐゴシック"/>
        <a:cs typeface="ＭＳ Ｐゴシック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y.senecal" initials="a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BCAE7A"/>
    <a:srgbClr val="FFCC66"/>
    <a:srgbClr val="CC9900"/>
    <a:srgbClr val="FFFFCC"/>
    <a:srgbClr val="CCFFFF"/>
    <a:srgbClr val="FF9BB0"/>
    <a:srgbClr val="8B001D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95500" autoAdjust="0"/>
  </p:normalViewPr>
  <p:slideViewPr>
    <p:cSldViewPr>
      <p:cViewPr varScale="1">
        <p:scale>
          <a:sx n="123" d="100"/>
          <a:sy n="123" d="100"/>
        </p:scale>
        <p:origin x="1176" y="90"/>
      </p:cViewPr>
      <p:guideLst>
        <p:guide orient="horz" pos="2208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-2580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joshua.magnone\Desktop\Proposal-%20%20Project\Ensuring%20Security%20of%20Fresh%20Fruiits%20and%20Vegetables\FIT\Fit%20Plate%20COunt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807417899582891"/>
          <c:y val="0.18512422763945818"/>
          <c:w val="0.67260734738559069"/>
          <c:h val="0.77073860632794045"/>
        </c:manualLayout>
      </c:layout>
      <c:barChart>
        <c:barDir val="col"/>
        <c:grouping val="clustered"/>
        <c:varyColors val="0"/>
        <c:ser>
          <c:idx val="1"/>
          <c:order val="0"/>
          <c:tx>
            <c:v>SalmoFresh</c:v>
          </c:tx>
          <c:invertIfNegative val="0"/>
          <c:cat>
            <c:strRef>
              <c:f>'Fit Studies'!$H$350:$H$352</c:f>
              <c:strCache>
                <c:ptCount val="3"/>
                <c:pt idx="0">
                  <c:v>Control</c:v>
                </c:pt>
                <c:pt idx="1">
                  <c:v>FIT 1 min</c:v>
                </c:pt>
                <c:pt idx="2">
                  <c:v>FIT 5 min</c:v>
                </c:pt>
              </c:strCache>
            </c:strRef>
          </c:cat>
          <c:val>
            <c:numRef>
              <c:f>'Fit Studies'!$J$350:$J$352</c:f>
              <c:numCache>
                <c:formatCode>0.00E+00</c:formatCode>
                <c:ptCount val="3"/>
                <c:pt idx="0">
                  <c:v>21700000000</c:v>
                </c:pt>
                <c:pt idx="1">
                  <c:v>510000</c:v>
                </c:pt>
                <c:pt idx="2">
                  <c:v>1000</c:v>
                </c:pt>
              </c:numCache>
            </c:numRef>
          </c:val>
        </c:ser>
        <c:ser>
          <c:idx val="0"/>
          <c:order val="1"/>
          <c:tx>
            <c:v>EcoShield</c:v>
          </c:tx>
          <c:invertIfNegative val="0"/>
          <c:val>
            <c:numRef>
              <c:f>'Fit Studies'!$M$350:$M$352</c:f>
              <c:numCache>
                <c:formatCode>0.00E+00</c:formatCode>
                <c:ptCount val="3"/>
                <c:pt idx="0">
                  <c:v>71500000000</c:v>
                </c:pt>
                <c:pt idx="1">
                  <c:v>1000</c:v>
                </c:pt>
                <c:pt idx="2">
                  <c:v>1000</c:v>
                </c:pt>
              </c:numCache>
            </c:numRef>
          </c:val>
        </c:ser>
        <c:ser>
          <c:idx val="2"/>
          <c:order val="2"/>
          <c:tx>
            <c:v>ShigActiv</c:v>
          </c:tx>
          <c:invertIfNegative val="0"/>
          <c:val>
            <c:numRef>
              <c:f>'Fit Studies'!$J$355:$J$357</c:f>
              <c:numCache>
                <c:formatCode>0.00E+00</c:formatCode>
                <c:ptCount val="3"/>
                <c:pt idx="0">
                  <c:v>10700000000</c:v>
                </c:pt>
                <c:pt idx="1">
                  <c:v>36900000</c:v>
                </c:pt>
                <c:pt idx="2">
                  <c:v>162000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9588264"/>
        <c:axId val="219588648"/>
      </c:barChart>
      <c:catAx>
        <c:axId val="219588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19588648"/>
        <c:crosses val="autoZero"/>
        <c:auto val="1"/>
        <c:lblAlgn val="ctr"/>
        <c:lblOffset val="100"/>
        <c:noMultiLvlLbl val="0"/>
      </c:catAx>
      <c:valAx>
        <c:axId val="219588648"/>
        <c:scaling>
          <c:logBase val="10"/>
          <c:orientation val="minMax"/>
        </c:scaling>
        <c:delete val="0"/>
        <c:axPos val="l"/>
        <c:majorGridlines/>
        <c:numFmt formatCode="0.00E+0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1958826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0.47511</cdr:y>
    </cdr:from>
    <cdr:to>
      <cdr:x>0.14374</cdr:x>
      <cdr:y>0.62907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2590800"/>
          <a:ext cx="1219200" cy="8395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100" b="1" dirty="0"/>
            <a:t>Plaque</a:t>
          </a:r>
          <a:r>
            <a:rPr lang="en-US" sz="1100" b="1" baseline="0" dirty="0"/>
            <a:t> Forming </a:t>
          </a:r>
        </a:p>
        <a:p xmlns:a="http://schemas.openxmlformats.org/drawingml/2006/main">
          <a:pPr algn="ctr"/>
          <a:r>
            <a:rPr lang="en-US" sz="1100" b="1" baseline="0" dirty="0"/>
            <a:t>Units (PFU) </a:t>
          </a:r>
          <a:endParaRPr lang="en-US" sz="1100" b="1" dirty="0"/>
        </a:p>
      </cdr:txBody>
    </cdr:sp>
  </cdr:relSizeAnchor>
  <cdr:relSizeAnchor xmlns:cdr="http://schemas.openxmlformats.org/drawingml/2006/chartDrawing">
    <cdr:from>
      <cdr:x>0.15</cdr:x>
      <cdr:y>0.07323</cdr:y>
    </cdr:from>
    <cdr:to>
      <cdr:x>0.92727</cdr:x>
      <cdr:y>0.14015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88217" y="452827"/>
          <a:ext cx="6675307" cy="4137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6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148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89" tIns="46545" rIns="93089" bIns="46545" numCol="1" anchor="t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 baseline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89" tIns="46545" rIns="93089" bIns="46545" numCol="1" anchor="t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 baseline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6425"/>
            <a:ext cx="51435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89" tIns="46545" rIns="93089" bIns="46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89" tIns="46545" rIns="93089" bIns="46545" numCol="1" anchor="b" anchorCtr="0" compatLnSpc="1">
            <a:prstTxWarp prst="textNoShape">
              <a:avLst/>
            </a:prstTxWarp>
          </a:bodyPr>
          <a:lstStyle>
            <a:lvl1pPr defTabSz="930275" eaLnBrk="0" hangingPunct="0">
              <a:defRPr sz="1200" baseline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285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89" tIns="46545" rIns="93089" bIns="46545" numCol="1" anchor="b" anchorCtr="0" compatLnSpc="1">
            <a:prstTxWarp prst="textNoShape">
              <a:avLst/>
            </a:prstTxWarp>
          </a:bodyPr>
          <a:lstStyle>
            <a:lvl1pPr algn="r" defTabSz="930275" eaLnBrk="0" hangingPunct="0">
              <a:defRPr sz="1200" baseline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7B06F6A1-0D00-4B1A-ADAB-C4E6CF581B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8686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BDAB6F-C59C-44C7-8F8D-198893DDB88E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1</a:t>
            </a:fld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89215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D7B129-BED3-4754-A1FA-D2D1D7485741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5</a:t>
            </a:fld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>
              <a:buFontTx/>
              <a:buAutoNum type="arabicPeriod"/>
            </a:pPr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45398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D7B129-BED3-4754-A1FA-D2D1D7485741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6</a:t>
            </a:fld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>
              <a:buFontTx/>
              <a:buAutoNum type="arabicPeriod"/>
            </a:pPr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09723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86CD0F-A66A-4012-8F50-C4C4A000E20A}" type="slidenum">
              <a:rPr lang="en-US" smtClean="0"/>
              <a:pPr>
                <a:defRPr/>
              </a:pPr>
              <a:t>7</a:t>
            </a:fld>
            <a:endParaRPr lang="en-US" dirty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685800" lvl="1" indent="-228600" eaLnBrk="1" hangingPunct="1">
              <a:lnSpc>
                <a:spcPct val="90000"/>
              </a:lnSpc>
            </a:pPr>
            <a:r>
              <a:rPr lang="en-US" sz="1000" dirty="0" smtClean="0">
                <a:latin typeface="Arial" pitchFamily="34" charset="0"/>
                <a:ea typeface="ＭＳ Ｐゴシック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25830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86CD0F-A66A-4012-8F50-C4C4A000E20A}" type="slidenum">
              <a:rPr lang="en-US" smtClean="0"/>
              <a:pPr>
                <a:defRPr/>
              </a:pPr>
              <a:t>8</a:t>
            </a:fld>
            <a:endParaRPr lang="en-US" dirty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685800" lvl="1" indent="-228600" eaLnBrk="1" hangingPunct="1">
              <a:lnSpc>
                <a:spcPct val="90000"/>
              </a:lnSpc>
            </a:pPr>
            <a:r>
              <a:rPr lang="en-US" sz="1000" dirty="0" smtClean="0">
                <a:latin typeface="Arial" pitchFamily="34" charset="0"/>
                <a:ea typeface="ＭＳ Ｐゴシック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08333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86CD0F-A66A-4012-8F50-C4C4A000E20A}" type="slidenum">
              <a:rPr lang="en-US" smtClean="0"/>
              <a:pPr>
                <a:defRPr/>
              </a:pPr>
              <a:t>9</a:t>
            </a:fld>
            <a:endParaRPr lang="en-US" dirty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685800" lvl="1" indent="-228600" eaLnBrk="1" hangingPunct="1">
              <a:lnSpc>
                <a:spcPct val="90000"/>
              </a:lnSpc>
            </a:pPr>
            <a:r>
              <a:rPr lang="en-US" sz="1000" dirty="0" smtClean="0">
                <a:latin typeface="Arial" pitchFamily="34" charset="0"/>
                <a:ea typeface="ＭＳ Ｐゴシック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00980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06F6A1-0D00-4B1A-ADAB-C4E6CF581BC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009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F956F7-4911-4CF9-A335-2B34D1BEAB22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15</a:t>
            </a:fld>
            <a:endParaRPr lang="en-US" dirty="0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en-US" dirty="0" smtClean="0">
              <a:latin typeface="Arial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52125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06F6A1-0D00-4B1A-ADAB-C4E6CF581BC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212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06F6A1-0D00-4B1A-ADAB-C4E6CF581BC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45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1" descr="PPTSoldierBackground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2590800"/>
            <a:ext cx="9144000" cy="2133600"/>
          </a:xfrm>
          <a:prstGeom prst="rect">
            <a:avLst/>
          </a:prstGeom>
          <a:gradFill>
            <a:gsLst>
              <a:gs pos="0">
                <a:srgbClr val="DFB63A"/>
              </a:gs>
              <a:gs pos="70000">
                <a:srgbClr val="CD941B"/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4267200"/>
            <a:ext cx="9144000" cy="457200"/>
          </a:xfrm>
          <a:prstGeom prst="rect">
            <a:avLst/>
          </a:prstGeom>
          <a:gradFill>
            <a:gsLst>
              <a:gs pos="0">
                <a:srgbClr val="DFB63A">
                  <a:alpha val="59000"/>
                </a:srgbClr>
              </a:gs>
              <a:gs pos="50000">
                <a:srgbClr val="CD941B">
                  <a:alpha val="72000"/>
                </a:srgbClr>
              </a:gs>
            </a:gsLst>
            <a:lin ang="0" scaled="0"/>
          </a:gradFill>
          <a:ln>
            <a:noFill/>
          </a:ln>
          <a:effectLst>
            <a:outerShdw blurRad="25400" dist="25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gradFill>
            <a:gsLst>
              <a:gs pos="0">
                <a:srgbClr val="DFB63A"/>
              </a:gs>
              <a:gs pos="70000">
                <a:srgbClr val="CD941B"/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2667000"/>
            <a:ext cx="4343400" cy="1470025"/>
          </a:xfrm>
        </p:spPr>
        <p:txBody>
          <a:bodyPr anchor="t"/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4267200"/>
            <a:ext cx="5181600" cy="1295400"/>
          </a:xfrm>
        </p:spPr>
        <p:txBody>
          <a:bodyPr/>
          <a:lstStyle>
            <a:lvl1pPr marL="0" indent="0" algn="r">
              <a:buNone/>
              <a:defRPr sz="2200" b="0" i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810000" y="152400"/>
            <a:ext cx="5105400" cy="2362200"/>
          </a:xfrm>
        </p:spPr>
        <p:txBody>
          <a:bodyPr/>
          <a:lstStyle>
            <a:lvl1pPr algn="r">
              <a:buNone/>
              <a:defRPr sz="3600" b="1">
                <a:solidFill>
                  <a:schemeClr val="bg1"/>
                </a:solidFill>
              </a:defRPr>
            </a:lvl1pPr>
            <a:lvl2pPr algn="r">
              <a:buNone/>
              <a:defRPr b="1">
                <a:solidFill>
                  <a:schemeClr val="bg1"/>
                </a:solidFill>
              </a:defRPr>
            </a:lvl2pPr>
            <a:lvl3pPr algn="r">
              <a:buNone/>
              <a:defRPr b="1">
                <a:solidFill>
                  <a:schemeClr val="bg1"/>
                </a:solidFill>
              </a:defRPr>
            </a:lvl3pPr>
            <a:lvl4pPr algn="r">
              <a:buNone/>
              <a:defRPr b="1">
                <a:solidFill>
                  <a:schemeClr val="bg1"/>
                </a:solidFill>
              </a:defRPr>
            </a:lvl4pPr>
            <a:lvl5pPr algn="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553200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6FB7D69C-7F07-4A9E-88ED-64B22CE93A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467100" y="6657201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UNCLASSIFIED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919D6B-9B72-4598-8E3E-5F2BC6597B22}" type="datetimeFigureOut">
              <a:rPr lang="en-US" smtClean="0"/>
              <a:pPr/>
              <a:t>7/8/2016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7D69C-7F07-4A9E-88ED-64B22CE93A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676400" y="152400"/>
            <a:ext cx="6172200" cy="609600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2400" b="0" kern="1200" dirty="0">
                <a:solidFill>
                  <a:schemeClr val="bg1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919D6B-9B72-4598-8E3E-5F2BC6597B22}" type="datetimeFigureOut">
              <a:rPr lang="en-US" smtClean="0"/>
              <a:pPr/>
              <a:t>7/8/2016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7D69C-7F07-4A9E-88ED-64B22CE93A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676400" y="152400"/>
            <a:ext cx="6172200" cy="609600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2400" b="0" kern="1200" dirty="0">
                <a:solidFill>
                  <a:schemeClr val="bg1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919D6B-9B72-4598-8E3E-5F2BC6597B22}" type="datetimeFigureOut">
              <a:rPr lang="en-US" smtClean="0"/>
              <a:pPr/>
              <a:t>7/8/2016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7D69C-7F07-4A9E-88ED-64B22CE93A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6134100" cy="609600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2400" b="0" kern="1200" dirty="0">
                <a:solidFill>
                  <a:schemeClr val="bg1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919D6B-9B72-4598-8E3E-5F2BC6597B22}" type="datetimeFigureOut">
              <a:rPr lang="en-US" smtClean="0"/>
              <a:pPr/>
              <a:t>7/8/2016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7D69C-7F07-4A9E-88ED-64B22CE93A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1676400" y="152400"/>
            <a:ext cx="6172200" cy="609600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2400" b="0" kern="1200" dirty="0">
                <a:solidFill>
                  <a:schemeClr val="bg1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919D6B-9B72-4598-8E3E-5F2BC6597B22}" type="datetimeFigureOut">
              <a:rPr lang="en-US" smtClean="0"/>
              <a:pPr/>
              <a:t>7/8/2016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7D69C-7F07-4A9E-88ED-64B22CE93A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1676400" y="152400"/>
            <a:ext cx="6172200" cy="609600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2400" b="0" kern="1200" dirty="0">
                <a:solidFill>
                  <a:schemeClr val="bg1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71800"/>
            <a:ext cx="3008313" cy="3154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919D6B-9B72-4598-8E3E-5F2BC6597B22}" type="datetimeFigureOut">
              <a:rPr lang="en-US" smtClean="0"/>
              <a:pPr/>
              <a:t>7/8/2016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7D69C-7F07-4A9E-88ED-64B22CE93A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676400" y="152400"/>
            <a:ext cx="6172200" cy="609600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2400" b="0" kern="1200" dirty="0">
                <a:solidFill>
                  <a:schemeClr val="bg1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19199"/>
            <a:ext cx="5486400" cy="35083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919D6B-9B72-4598-8E3E-5F2BC6597B22}" type="datetimeFigureOut">
              <a:rPr lang="en-US" smtClean="0"/>
              <a:pPr/>
              <a:t>7/8/2016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7D69C-7F07-4A9E-88ED-64B22CE93A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676400" y="152400"/>
            <a:ext cx="6172200" cy="609600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2400" b="0" kern="1200" dirty="0">
                <a:solidFill>
                  <a:schemeClr val="bg1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 rot="5400000">
            <a:off x="4838700" y="3314700"/>
            <a:ext cx="6858000" cy="228600"/>
          </a:xfrm>
          <a:prstGeom prst="rect">
            <a:avLst/>
          </a:prstGeom>
          <a:gradFill>
            <a:gsLst>
              <a:gs pos="0">
                <a:srgbClr val="DFB63A"/>
              </a:gs>
              <a:gs pos="70000">
                <a:srgbClr val="CD941B"/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 rot="5400000">
            <a:off x="5295900" y="3009900"/>
            <a:ext cx="6858000" cy="838200"/>
          </a:xfrm>
          <a:prstGeom prst="rect">
            <a:avLst/>
          </a:prstGeom>
          <a:gradFill flip="none" rotWithShape="1">
            <a:gsLst>
              <a:gs pos="0">
                <a:srgbClr val="1E598D"/>
              </a:gs>
              <a:gs pos="50000">
                <a:srgbClr val="18305A"/>
              </a:gs>
              <a:gs pos="50000">
                <a:srgbClr val="0E1B3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6743700" y="3314700"/>
            <a:ext cx="3886200" cy="609600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2400" b="0" kern="1200" dirty="0">
                <a:solidFill>
                  <a:schemeClr val="bg1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85800"/>
            <a:ext cx="72390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-808038" y="884236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3D919D6B-9B72-4598-8E3E-5F2BC6597B22}" type="datetimeFigureOut">
              <a:rPr lang="en-US" smtClean="0"/>
              <a:pPr/>
              <a:t>7/8/2016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189038" y="3246439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08038" y="5456237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6FB7D69C-7F07-4A9E-88ED-64B22CE93A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 lang="en-US" sz="2400" b="0" kern="1200" smtClean="0">
                <a:solidFill>
                  <a:schemeClr val="bg1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-884239" y="884236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3D919D6B-9B72-4598-8E3E-5F2BC6597B22}" type="datetimeFigureOut">
              <a:rPr lang="en-US" smtClean="0"/>
              <a:pPr/>
              <a:t>7/8/2016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265238" y="3246438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84238" y="5608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6FB7D69C-7F07-4A9E-88ED-64B22CE93A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5400000">
            <a:off x="4838700" y="3314700"/>
            <a:ext cx="6858000" cy="228600"/>
          </a:xfrm>
          <a:prstGeom prst="rect">
            <a:avLst/>
          </a:prstGeom>
          <a:gradFill>
            <a:gsLst>
              <a:gs pos="0">
                <a:srgbClr val="DFB63A"/>
              </a:gs>
              <a:gs pos="70000">
                <a:srgbClr val="CD941B"/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5295900" y="3009900"/>
            <a:ext cx="6858000" cy="838200"/>
          </a:xfrm>
          <a:prstGeom prst="rect">
            <a:avLst/>
          </a:prstGeom>
          <a:gradFill flip="none" rotWithShape="1">
            <a:gsLst>
              <a:gs pos="0">
                <a:srgbClr val="1E598D"/>
              </a:gs>
              <a:gs pos="50000">
                <a:srgbClr val="18305A"/>
              </a:gs>
              <a:gs pos="50000">
                <a:srgbClr val="0E1B3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9" name="Picture 18" descr="BlingRDEMaskSmall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8077200" y="55626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RDECOMlogowithArmyGold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5400000">
            <a:off x="8046245" y="654844"/>
            <a:ext cx="1371600" cy="5191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5400000">
            <a:off x="4838700" y="3314700"/>
            <a:ext cx="6858000" cy="228600"/>
          </a:xfrm>
          <a:prstGeom prst="rect">
            <a:avLst/>
          </a:prstGeom>
          <a:gradFill>
            <a:gsLst>
              <a:gs pos="0">
                <a:srgbClr val="DFB63A"/>
              </a:gs>
              <a:gs pos="70000">
                <a:srgbClr val="CD941B"/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5400000">
            <a:off x="5295900" y="3009900"/>
            <a:ext cx="6858000" cy="838200"/>
          </a:xfrm>
          <a:prstGeom prst="rect">
            <a:avLst/>
          </a:prstGeom>
          <a:gradFill flip="none" rotWithShape="1">
            <a:gsLst>
              <a:gs pos="0">
                <a:srgbClr val="1E598D"/>
              </a:gs>
              <a:gs pos="50000">
                <a:srgbClr val="18305A"/>
              </a:gs>
              <a:gs pos="50000">
                <a:srgbClr val="0E1B3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 rot="5400000">
            <a:off x="4076700" y="3124200"/>
            <a:ext cx="6477000" cy="609600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2400" b="0" kern="1200" dirty="0">
                <a:solidFill>
                  <a:schemeClr val="bg1"/>
                </a:solidFill>
                <a:latin typeface="Arial Black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19D6B-9B72-4598-8E3E-5F2BC6597B22}" type="datetimeFigureOut">
              <a:rPr lang="en-US" smtClean="0"/>
              <a:pPr/>
              <a:t>7/8/2016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D69C-7F07-4A9E-88ED-64B22CE93A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5638800" cy="762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95400"/>
            <a:ext cx="8077200" cy="2476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3924300"/>
            <a:ext cx="8077200" cy="2476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1" descr="PPTSoldierBackground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2590800"/>
            <a:ext cx="9144000" cy="2133600"/>
          </a:xfrm>
          <a:prstGeom prst="rect">
            <a:avLst/>
          </a:prstGeom>
          <a:gradFill>
            <a:gsLst>
              <a:gs pos="0">
                <a:srgbClr val="DFB63A"/>
              </a:gs>
              <a:gs pos="70000">
                <a:srgbClr val="CD941B"/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 dirty="0"/>
          </a:p>
        </p:txBody>
      </p:sp>
      <p:sp>
        <p:nvSpPr>
          <p:cNvPr id="7" name="Rectangle 6"/>
          <p:cNvSpPr/>
          <p:nvPr/>
        </p:nvSpPr>
        <p:spPr>
          <a:xfrm>
            <a:off x="0" y="4267200"/>
            <a:ext cx="9144000" cy="457200"/>
          </a:xfrm>
          <a:prstGeom prst="rect">
            <a:avLst/>
          </a:prstGeom>
          <a:gradFill>
            <a:gsLst>
              <a:gs pos="0">
                <a:srgbClr val="DFB63A">
                  <a:alpha val="59000"/>
                </a:srgbClr>
              </a:gs>
              <a:gs pos="50000">
                <a:srgbClr val="CD941B">
                  <a:alpha val="72000"/>
                </a:srgbClr>
              </a:gs>
            </a:gsLst>
            <a:lin ang="0" scaled="0"/>
          </a:gradFill>
          <a:ln>
            <a:noFill/>
          </a:ln>
          <a:effectLst>
            <a:outerShdw blurRad="25400" dist="25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gradFill>
            <a:gsLst>
              <a:gs pos="0">
                <a:srgbClr val="DFB63A"/>
              </a:gs>
              <a:gs pos="70000">
                <a:srgbClr val="CD941B"/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2667002"/>
            <a:ext cx="4343400" cy="1470025"/>
          </a:xfrm>
        </p:spPr>
        <p:txBody>
          <a:bodyPr anchor="t"/>
          <a:lstStyle>
            <a:lvl1pPr algn="r"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4267200"/>
            <a:ext cx="5181600" cy="1295400"/>
          </a:xfrm>
        </p:spPr>
        <p:txBody>
          <a:bodyPr/>
          <a:lstStyle>
            <a:lvl1pPr marL="0" indent="0" algn="r">
              <a:buNone/>
              <a:defRPr sz="1650" b="0" i="1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810000" y="152400"/>
            <a:ext cx="5105400" cy="2362200"/>
          </a:xfrm>
        </p:spPr>
        <p:txBody>
          <a:bodyPr/>
          <a:lstStyle>
            <a:lvl1pPr algn="r">
              <a:buNone/>
              <a:defRPr sz="2700" b="1">
                <a:solidFill>
                  <a:schemeClr val="bg1"/>
                </a:solidFill>
              </a:defRPr>
            </a:lvl1pPr>
            <a:lvl2pPr algn="r">
              <a:buNone/>
              <a:defRPr b="1">
                <a:solidFill>
                  <a:schemeClr val="bg1"/>
                </a:solidFill>
              </a:defRPr>
            </a:lvl2pPr>
            <a:lvl3pPr algn="r">
              <a:buNone/>
              <a:defRPr b="1">
                <a:solidFill>
                  <a:schemeClr val="bg1"/>
                </a:solidFill>
              </a:defRPr>
            </a:lvl3pPr>
            <a:lvl4pPr algn="r">
              <a:buNone/>
              <a:defRPr b="1">
                <a:solidFill>
                  <a:schemeClr val="bg1"/>
                </a:solidFill>
              </a:defRPr>
            </a:lvl4pPr>
            <a:lvl5pPr algn="r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553200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6FB7D69C-7F07-4A9E-88ED-64B22CE93A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467100" y="6657202"/>
            <a:ext cx="22098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/>
              <a:t>UNCLASSIFIED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163254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62000"/>
            <a:ext cx="9144000" cy="228600"/>
          </a:xfrm>
          <a:prstGeom prst="rect">
            <a:avLst/>
          </a:prstGeom>
          <a:gradFill>
            <a:gsLst>
              <a:gs pos="0">
                <a:srgbClr val="DFB63A"/>
              </a:gs>
              <a:gs pos="70000">
                <a:srgbClr val="CD941B"/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gradFill flip="none" rotWithShape="1">
            <a:gsLst>
              <a:gs pos="0">
                <a:srgbClr val="1E598D"/>
              </a:gs>
              <a:gs pos="50000">
                <a:srgbClr val="18305A"/>
              </a:gs>
              <a:gs pos="50000">
                <a:srgbClr val="0E1B3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2" name="Title Placeholder 1"/>
          <p:cNvSpPr>
            <a:spLocks noGrp="1"/>
          </p:cNvSpPr>
          <p:nvPr>
            <p:ph type="title"/>
          </p:nvPr>
        </p:nvSpPr>
        <p:spPr bwMode="auto">
          <a:xfrm>
            <a:off x="1447800" y="152400"/>
            <a:ext cx="6477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3D919D6B-9B72-4598-8E3E-5F2BC6597B22}" type="datetimeFigureOut">
              <a:rPr lang="en-US" smtClean="0"/>
              <a:pPr/>
              <a:t>7/8/2016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ysClr val="windowText" lastClr="000000"/>
                </a:solidFill>
                <a:latin typeface="+mn-lt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7854"/>
            <a:ext cx="533400" cy="2901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ysClr val="windowText" lastClr="000000"/>
                </a:solidFill>
                <a:latin typeface="+mn-lt"/>
                <a:cs typeface="+mn-cs"/>
              </a:defRPr>
            </a:lvl1pPr>
          </a:lstStyle>
          <a:p>
            <a:fld id="{6FB7D69C-7F07-4A9E-88ED-64B22CE93A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762000"/>
            <a:ext cx="9144000" cy="228600"/>
          </a:xfrm>
          <a:prstGeom prst="rect">
            <a:avLst/>
          </a:prstGeom>
          <a:gradFill>
            <a:gsLst>
              <a:gs pos="0">
                <a:srgbClr val="DFB63A"/>
              </a:gs>
              <a:gs pos="70000">
                <a:srgbClr val="CD941B"/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gradFill flip="none" rotWithShape="1">
            <a:gsLst>
              <a:gs pos="0">
                <a:srgbClr val="1E598D"/>
              </a:gs>
              <a:gs pos="50000">
                <a:srgbClr val="18305A"/>
              </a:gs>
              <a:gs pos="50000">
                <a:srgbClr val="0E1B3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467100" y="6657201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UNCLASSIFIED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467100" y="6657201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UNCLASSIFIED</a:t>
            </a:r>
            <a:endParaRPr 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tryfit.com/industrial/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://www.tryfit.com/foodServic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81200" y="4841081"/>
            <a:ext cx="5029200" cy="1102519"/>
          </a:xfrm>
          <a:effectLst/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2100" dirty="0"/>
              <a:t>Dr. Andre </a:t>
            </a:r>
            <a:r>
              <a:rPr lang="en-US" sz="2100" dirty="0" smtClean="0"/>
              <a:t>Senecal</a:t>
            </a:r>
            <a:br>
              <a:rPr lang="en-US" sz="2100" dirty="0" smtClean="0"/>
            </a:br>
            <a:r>
              <a:rPr lang="en-US" sz="2100" dirty="0" smtClean="0"/>
              <a:t>Science Advisor Food Protection</a:t>
            </a:r>
            <a:br>
              <a:rPr lang="en-US" sz="2100" dirty="0" smtClean="0"/>
            </a:br>
            <a:r>
              <a:rPr lang="en-US" sz="2100" dirty="0" smtClean="0"/>
              <a:t>US Army Natick RD&amp;E Center</a:t>
            </a:r>
            <a:br>
              <a:rPr lang="en-US" sz="2100" dirty="0" smtClean="0"/>
            </a:br>
            <a:r>
              <a:rPr lang="en-US" sz="2100" dirty="0" smtClean="0"/>
              <a:t>Combat Feeding Directorate</a:t>
            </a:r>
            <a:r>
              <a:rPr lang="en-US" sz="2100" dirty="0"/>
              <a:t/>
            </a:r>
            <a:br>
              <a:rPr lang="en-US" sz="2100" dirty="0"/>
            </a:br>
            <a:r>
              <a:rPr lang="en-US" sz="2100" dirty="0"/>
              <a:t>Food Protection </a:t>
            </a:r>
            <a:r>
              <a:rPr lang="en-US" sz="2100" dirty="0" smtClean="0"/>
              <a:t>and Innovative Packaging Team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>
              <a:cs typeface="+mj-cs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81000" y="914400"/>
            <a:ext cx="8305800" cy="4038600"/>
          </a:xfrm>
        </p:spPr>
        <p:txBody>
          <a:bodyPr/>
          <a:lstStyle/>
          <a:p>
            <a:pPr algn="ctr"/>
            <a:r>
              <a:rPr lang="en-US" sz="5400" dirty="0" smtClean="0"/>
              <a:t>Bacteriophage: A Novel Technology for Improving the Safety of Produce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32032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71800" y="1138793"/>
            <a:ext cx="3700052" cy="738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u="sng" baseline="0" dirty="0" smtClean="0">
                <a:solidFill>
                  <a:srgbClr val="002060"/>
                </a:solidFill>
              </a:rPr>
              <a:t>Presentation Outline</a:t>
            </a:r>
            <a:endParaRPr lang="en-US" sz="2800" b="1" u="sng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057400"/>
            <a:ext cx="7620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buSzPct val="80000"/>
              <a:buAutoNum type="arabicPeriod"/>
            </a:pPr>
            <a:r>
              <a:rPr lang="en-US" altLang="en-US" sz="1800" kern="0" baseline="0" dirty="0" smtClean="0">
                <a:cs typeface="Arial" panose="020B0604020202020204" pitchFamily="34" charset="0"/>
              </a:rPr>
              <a:t> Impact of Enteric Illness on the Military</a:t>
            </a:r>
          </a:p>
          <a:p>
            <a:pPr marL="457200">
              <a:buSzPct val="80000"/>
              <a:buAutoNum type="arabicPeriod"/>
            </a:pPr>
            <a:endParaRPr lang="en-US" altLang="en-US" sz="1800" kern="0" baseline="0" dirty="0">
              <a:cs typeface="Arial" panose="020B0604020202020204" pitchFamily="34" charset="0"/>
            </a:endParaRPr>
          </a:p>
          <a:p>
            <a:pPr marL="688975" indent="-231775">
              <a:buSzPct val="80000"/>
              <a:buAutoNum type="arabicPeriod"/>
            </a:pPr>
            <a:r>
              <a:rPr lang="en-US" altLang="en-US" sz="1800" kern="0" baseline="0" dirty="0" smtClean="0">
                <a:cs typeface="Arial" panose="020B0604020202020204" pitchFamily="34" charset="0"/>
              </a:rPr>
              <a:t>Significance of Fresh Produce on Enteric Illness and Military   Concerns</a:t>
            </a:r>
          </a:p>
          <a:p>
            <a:pPr marL="457200">
              <a:buSzPct val="80000"/>
              <a:buAutoNum type="arabicPeriod"/>
            </a:pPr>
            <a:endParaRPr lang="en-US" altLang="en-US" sz="1800" kern="0" baseline="0" dirty="0">
              <a:cs typeface="Arial" panose="020B0604020202020204" pitchFamily="34" charset="0"/>
            </a:endParaRPr>
          </a:p>
          <a:p>
            <a:pPr marL="457200">
              <a:buSzPct val="80000"/>
              <a:buAutoNum type="arabicPeriod"/>
            </a:pPr>
            <a:r>
              <a:rPr lang="en-US" altLang="en-US" sz="1800" kern="0" baseline="0" dirty="0" smtClean="0">
                <a:cs typeface="Arial" panose="020B0604020202020204" pitchFamily="34" charset="0"/>
              </a:rPr>
              <a:t> Chlorine Wash</a:t>
            </a:r>
          </a:p>
          <a:p>
            <a:pPr marL="457200">
              <a:buSzPct val="80000"/>
              <a:buAutoNum type="arabicPeriod"/>
            </a:pPr>
            <a:endParaRPr lang="en-US" altLang="en-US" sz="1800" kern="0" baseline="0" dirty="0" smtClean="0">
              <a:cs typeface="Arial" panose="020B0604020202020204" pitchFamily="34" charset="0"/>
            </a:endParaRPr>
          </a:p>
          <a:p>
            <a:pPr marL="457200">
              <a:buSzPct val="80000"/>
              <a:buAutoNum type="arabicPeriod"/>
            </a:pPr>
            <a:r>
              <a:rPr lang="en-US" altLang="en-US" sz="1800" kern="0" baseline="0" dirty="0" smtClean="0">
                <a:cs typeface="Arial" panose="020B0604020202020204" pitchFamily="34" charset="0"/>
              </a:rPr>
              <a:t> New Strategies</a:t>
            </a:r>
          </a:p>
          <a:p>
            <a:pPr marL="914400" lvl="1">
              <a:buSzPct val="80000"/>
              <a:buAutoNum type="arabicPeriod"/>
            </a:pPr>
            <a:endParaRPr lang="en-US" altLang="en-US" sz="1800" kern="0" baseline="0" dirty="0">
              <a:cs typeface="Arial" panose="020B0604020202020204" pitchFamily="34" charset="0"/>
            </a:endParaRPr>
          </a:p>
          <a:p>
            <a:pPr marL="914400" lvl="1">
              <a:buSzPct val="80000"/>
              <a:buAutoNum type="arabicPeriod"/>
            </a:pPr>
            <a:r>
              <a:rPr lang="en-US" altLang="en-US" sz="1800" kern="0" baseline="0" dirty="0" smtClean="0">
                <a:cs typeface="Arial" panose="020B0604020202020204" pitchFamily="34" charset="0"/>
              </a:rPr>
              <a:t> Bacteriophage</a:t>
            </a:r>
          </a:p>
          <a:p>
            <a:pPr marL="914400" lvl="1">
              <a:buSzPct val="80000"/>
              <a:buAutoNum type="arabicPeriod"/>
            </a:pPr>
            <a:endParaRPr lang="en-US" altLang="en-US" sz="1800" kern="0" baseline="0" dirty="0">
              <a:cs typeface="Arial" panose="020B0604020202020204" pitchFamily="34" charset="0"/>
            </a:endParaRPr>
          </a:p>
          <a:p>
            <a:pPr marL="914400" lvl="1">
              <a:buSzPct val="80000"/>
              <a:buAutoNum type="arabicPeriod"/>
            </a:pPr>
            <a:r>
              <a:rPr lang="en-US" altLang="en-US" sz="1800" kern="0" baseline="0" dirty="0" smtClean="0">
                <a:cs typeface="Arial" panose="020B0604020202020204" pitchFamily="34" charset="0"/>
              </a:rPr>
              <a:t> Non-Chlorine Washes</a:t>
            </a:r>
          </a:p>
          <a:p>
            <a:pPr marL="914400" lvl="1">
              <a:buSzPct val="80000"/>
              <a:buAutoNum type="arabicPeriod"/>
            </a:pPr>
            <a:endParaRPr lang="en-US" altLang="en-US" sz="1800" kern="0" baseline="0" dirty="0">
              <a:cs typeface="Arial" panose="020B0604020202020204" pitchFamily="34" charset="0"/>
            </a:endParaRPr>
          </a:p>
          <a:p>
            <a:pPr marL="914400" lvl="1">
              <a:buSzPct val="80000"/>
              <a:buAutoNum type="arabicPeriod"/>
            </a:pPr>
            <a:r>
              <a:rPr lang="en-US" altLang="en-US" sz="1800" kern="0" baseline="0" dirty="0" smtClean="0">
                <a:cs typeface="Arial" panose="020B0604020202020204" pitchFamily="34" charset="0"/>
              </a:rPr>
              <a:t> 2-step antimicrobial treatment study</a:t>
            </a:r>
            <a:endParaRPr lang="en-US" altLang="en-US" sz="1800" kern="0" baseline="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699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761999" y="2343149"/>
            <a:ext cx="5652493" cy="363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99FF33"/>
              </a:buClr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99FF33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99FF33"/>
              </a:buClr>
              <a:buChar char="•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FF33"/>
              </a:buClr>
              <a:buChar char="–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99FF33"/>
              </a:buClr>
              <a:buChar char="»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99FF33"/>
              </a:buClr>
              <a:buChar char="»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99FF33"/>
              </a:buClr>
              <a:buChar char="»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99FF33"/>
              </a:buClr>
              <a:buChar char="»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99FF33"/>
              </a:buClr>
              <a:buChar char="»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The Civil War:</a:t>
            </a:r>
          </a:p>
          <a:p>
            <a:pPr lvl="1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Chronic diarrhea claimed 27,558 lives during the war, the single most common cause of death.</a:t>
            </a:r>
          </a:p>
          <a:p>
            <a:pPr lvl="1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Virtually every soldier suffered from chronic diarrhea, resulting in the term that it takes good 'guts' to be a soldier. </a:t>
            </a:r>
          </a:p>
          <a:p>
            <a:pPr lvl="1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Civil war doctors attributed diarrhea to poor nutrition.</a:t>
            </a:r>
          </a:p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The Vietnam War:</a:t>
            </a:r>
          </a:p>
          <a:p>
            <a:pPr lvl="1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Diarrhea disease accounted for approximately 60,000 man-days lost from duty per year.</a:t>
            </a:r>
          </a:p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Operation Desert Shield:</a:t>
            </a:r>
          </a:p>
          <a:p>
            <a:pPr lvl="1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Gastroenteritis caused by </a:t>
            </a: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enterotoxigenic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E. coli and </a:t>
            </a: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shigella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was a major problem that frequently interfered with the duties of U.S. troops.</a:t>
            </a:r>
          </a:p>
          <a:p>
            <a:pPr lvl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en-US" sz="1050" dirty="0"/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642343" y="1168460"/>
            <a:ext cx="5772150" cy="1241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b="1" dirty="0">
                <a:solidFill>
                  <a:srgbClr val="002060"/>
                </a:solidFill>
                <a:cs typeface="Arial" panose="020B0604020202020204" pitchFamily="34" charset="0"/>
              </a:rPr>
              <a:t>Military history is full of well-documented episodes in which outbreaks of diarrheal disease have weakened forces during wartime. </a:t>
            </a:r>
          </a:p>
          <a:p>
            <a:endParaRPr lang="en-US" altLang="en-US" sz="2800" b="1" dirty="0">
              <a:cs typeface="Arial" panose="020B0604020202020204" pitchFamily="34" charset="0"/>
            </a:endParaRPr>
          </a:p>
        </p:txBody>
      </p:sp>
      <p:pic>
        <p:nvPicPr>
          <p:cNvPr id="88070" name="Picture 6" descr="prod_33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 t="24445" r="11111" b="15555"/>
          <a:stretch>
            <a:fillRect/>
          </a:stretch>
        </p:blipFill>
        <p:spPr bwMode="auto">
          <a:xfrm>
            <a:off x="6356242" y="2253834"/>
            <a:ext cx="1284685" cy="126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074" name="Picture 10" descr="prod_127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8" t="3185" r="18518" b="23439"/>
          <a:stretch>
            <a:fillRect/>
          </a:stretch>
        </p:blipFill>
        <p:spPr bwMode="auto">
          <a:xfrm>
            <a:off x="7019925" y="3515897"/>
            <a:ext cx="1657350" cy="120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079" name="Picture 15" descr="storm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t="14963" r="6122" b="1247"/>
          <a:stretch>
            <a:fillRect/>
          </a:stretch>
        </p:blipFill>
        <p:spPr bwMode="auto">
          <a:xfrm>
            <a:off x="6414493" y="4820568"/>
            <a:ext cx="1828800" cy="1248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676400" y="152400"/>
            <a:ext cx="6172200" cy="6096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2000" baseline="0" dirty="0" smtClean="0">
                <a:latin typeface="Arial Black" panose="020B0A04020102020204" pitchFamily="34" charset="0"/>
                <a:cs typeface="+mj-cs"/>
              </a:rPr>
              <a:t>Military </a:t>
            </a:r>
            <a:r>
              <a:rPr lang="en-US" sz="2000" baseline="0" dirty="0">
                <a:latin typeface="Arial Black" panose="020B0A04020102020204" pitchFamily="34" charset="0"/>
                <a:cs typeface="+mj-cs"/>
              </a:rPr>
              <a:t>Significance of Enteric Illness </a:t>
            </a:r>
          </a:p>
        </p:txBody>
      </p:sp>
    </p:spTree>
    <p:extLst>
      <p:ext uri="{BB962C8B-B14F-4D97-AF65-F5344CB8AC3E}">
        <p14:creationId xmlns:p14="http://schemas.microsoft.com/office/powerpoint/2010/main" val="158587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en-US"/>
              <a:t>The Science Behind the Warrior: Yesterday, Today and Tomorrow   •   </a:t>
            </a:r>
            <a:fld id="{8385A5FE-977C-4794-9946-B2563F34AAF2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84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05000"/>
            <a:ext cx="7277101" cy="4122737"/>
          </a:xfrm>
          <a:ln/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en-US" sz="1200" dirty="0">
              <a:solidFill>
                <a:srgbClr val="990033"/>
              </a:solidFill>
            </a:endParaRPr>
          </a:p>
          <a:p>
            <a:pPr marL="542925" lvl="1" indent="-457200">
              <a:lnSpc>
                <a:spcPct val="80000"/>
              </a:lnSpc>
              <a:buClr>
                <a:srgbClr val="003399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In USA </a:t>
            </a:r>
            <a:r>
              <a:rPr lang="en-US" altLang="en-US" dirty="0" smtClean="0"/>
              <a:t>– on average between 17-19K </a:t>
            </a:r>
            <a:r>
              <a:rPr lang="en-US" altLang="en-US" dirty="0"/>
              <a:t>cases/year with soldiers restricted to quarters for 24 hr., 460-530 cases/year hospitalized</a:t>
            </a:r>
          </a:p>
          <a:p>
            <a:pPr marL="303610" lvl="1" indent="-217885">
              <a:lnSpc>
                <a:spcPct val="80000"/>
              </a:lnSpc>
              <a:buClr>
                <a:srgbClr val="003399"/>
              </a:buClr>
              <a:buFont typeface="Wingdings" panose="05000000000000000000" pitchFamily="2" charset="2"/>
              <a:buChar char="§"/>
            </a:pPr>
            <a:endParaRPr lang="en-US" altLang="en-US" sz="1050" dirty="0"/>
          </a:p>
          <a:p>
            <a:pPr marL="542925" lvl="1" indent="-457200">
              <a:lnSpc>
                <a:spcPct val="80000"/>
              </a:lnSpc>
              <a:buClr>
                <a:srgbClr val="003399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29% of US forces training in Thailand affected (Campylobacter</a:t>
            </a:r>
            <a:r>
              <a:rPr lang="en-US" altLang="en-US" dirty="0" smtClean="0"/>
              <a:t>)</a:t>
            </a:r>
          </a:p>
          <a:p>
            <a:pPr marL="542925" lvl="1" indent="-457200">
              <a:lnSpc>
                <a:spcPct val="80000"/>
              </a:lnSpc>
              <a:buClr>
                <a:srgbClr val="003399"/>
              </a:buClr>
              <a:buFont typeface="Wingdings" panose="05000000000000000000" pitchFamily="2" charset="2"/>
              <a:buChar char="§"/>
            </a:pPr>
            <a:endParaRPr lang="en-US" altLang="en-US" sz="1200" dirty="0" smtClean="0"/>
          </a:p>
          <a:p>
            <a:pPr marL="542925" lvl="1" indent="-457200">
              <a:lnSpc>
                <a:spcPct val="80000"/>
              </a:lnSpc>
              <a:buClr>
                <a:srgbClr val="003399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Kosovo: Mid-deployment study indicated 14% of soldiers having diarrhea often or very </a:t>
            </a:r>
            <a:r>
              <a:rPr lang="en-US" altLang="en-US" dirty="0" smtClean="0"/>
              <a:t>often</a:t>
            </a:r>
            <a:endParaRPr lang="en-US" altLang="en-US" dirty="0"/>
          </a:p>
          <a:p>
            <a:pPr marL="303610" lvl="1" indent="-217885">
              <a:lnSpc>
                <a:spcPct val="80000"/>
              </a:lnSpc>
              <a:buClr>
                <a:srgbClr val="003399"/>
              </a:buClr>
              <a:buFont typeface="Wingdings" panose="05000000000000000000" pitchFamily="2" charset="2"/>
              <a:buChar char="§"/>
            </a:pPr>
            <a:endParaRPr lang="en-US" altLang="en-US" sz="1050" dirty="0"/>
          </a:p>
          <a:p>
            <a:pPr marL="542925" lvl="1" indent="-457200">
              <a:lnSpc>
                <a:spcPct val="80000"/>
              </a:lnSpc>
              <a:buClr>
                <a:srgbClr val="003399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Desert Storm: Post-deployment 62% of soldiers reported episodic diarrhea</a:t>
            </a:r>
          </a:p>
          <a:p>
            <a:pPr marL="303610" lvl="1" indent="-217885">
              <a:lnSpc>
                <a:spcPct val="80000"/>
              </a:lnSpc>
              <a:buClr>
                <a:srgbClr val="003399"/>
              </a:buClr>
              <a:buFont typeface="Wingdings" panose="05000000000000000000" pitchFamily="2" charset="2"/>
              <a:buChar char="§"/>
            </a:pPr>
            <a:endParaRPr lang="en-US" altLang="en-US" sz="1050" dirty="0"/>
          </a:p>
          <a:p>
            <a:pPr marL="303610" lvl="1" indent="-217885">
              <a:lnSpc>
                <a:spcPct val="80000"/>
              </a:lnSpc>
              <a:buClr>
                <a:srgbClr val="003399"/>
              </a:buClr>
              <a:buFont typeface="Wingdings" panose="05000000000000000000" pitchFamily="2" charset="2"/>
              <a:buChar char="§"/>
            </a:pPr>
            <a:endParaRPr lang="en-US" altLang="en-US" sz="1050" dirty="0"/>
          </a:p>
          <a:p>
            <a:pPr marL="542925" lvl="1" indent="-457200">
              <a:lnSpc>
                <a:spcPct val="80000"/>
              </a:lnSpc>
              <a:buClr>
                <a:srgbClr val="003399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Gastroenteritis caused by </a:t>
            </a:r>
            <a:r>
              <a:rPr lang="en-US" altLang="en-US" dirty="0" err="1"/>
              <a:t>enterotoxigenic</a:t>
            </a:r>
            <a:r>
              <a:rPr lang="en-US" altLang="en-US" dirty="0"/>
              <a:t> E. coli and </a:t>
            </a:r>
            <a:r>
              <a:rPr lang="en-US" altLang="en-US" dirty="0" err="1"/>
              <a:t>Shigella</a:t>
            </a:r>
            <a:r>
              <a:rPr lang="en-US" altLang="en-US" dirty="0"/>
              <a:t> (49.5%) frequently interfered with the duties of U.S. troops during Operation Desert Shield (</a:t>
            </a:r>
            <a:r>
              <a:rPr lang="en-US" altLang="en-US" dirty="0" err="1"/>
              <a:t>Hyams</a:t>
            </a:r>
            <a:r>
              <a:rPr lang="en-US" altLang="en-US" dirty="0"/>
              <a:t>, et al, 1991)</a:t>
            </a:r>
          </a:p>
          <a:p>
            <a:pPr marL="303610" lvl="1" indent="-217885">
              <a:lnSpc>
                <a:spcPct val="80000"/>
              </a:lnSpc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US" altLang="en-US" b="1" dirty="0"/>
          </a:p>
          <a:p>
            <a:pPr marL="0" indent="0">
              <a:lnSpc>
                <a:spcPct val="80000"/>
              </a:lnSpc>
            </a:pPr>
            <a:endParaRPr lang="en-US" alt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000" dirty="0"/>
              <a:t>Military Significance of Enteric Illness </a:t>
            </a:r>
          </a:p>
        </p:txBody>
      </p:sp>
      <p:sp>
        <p:nvSpPr>
          <p:cNvPr id="3" name="Rectangle 2"/>
          <p:cNvSpPr/>
          <p:nvPr/>
        </p:nvSpPr>
        <p:spPr>
          <a:xfrm>
            <a:off x="2895600" y="1250066"/>
            <a:ext cx="2841816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>
                <a:solidFill>
                  <a:srgbClr val="C00000"/>
                </a:solidFill>
              </a:rPr>
              <a:t>Incidence of Diarrhea</a:t>
            </a:r>
          </a:p>
        </p:txBody>
      </p:sp>
    </p:spTree>
    <p:extLst>
      <p:ext uri="{BB962C8B-B14F-4D97-AF65-F5344CB8AC3E}">
        <p14:creationId xmlns:p14="http://schemas.microsoft.com/office/powerpoint/2010/main" val="178470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495800"/>
          </a:xfrm>
        </p:spPr>
        <p:txBody>
          <a:bodyPr/>
          <a:lstStyle/>
          <a:p>
            <a:r>
              <a:rPr lang="en-US" sz="2000" dirty="0"/>
              <a:t>A</a:t>
            </a:r>
            <a:r>
              <a:rPr lang="en-US" sz="2000" dirty="0" smtClean="0"/>
              <a:t> 2013 report from the Center for Disease Control indicated that  almost </a:t>
            </a:r>
            <a:r>
              <a:rPr lang="en-US" sz="2000" dirty="0"/>
              <a:t>half, 46</a:t>
            </a:r>
            <a:r>
              <a:rPr lang="en-US" sz="2000" dirty="0" smtClean="0"/>
              <a:t>% </a:t>
            </a:r>
            <a:r>
              <a:rPr lang="en-US" sz="2000" dirty="0"/>
              <a:t>of </a:t>
            </a:r>
            <a:r>
              <a:rPr lang="en-US" sz="2000" dirty="0" smtClean="0"/>
              <a:t>all </a:t>
            </a:r>
            <a:r>
              <a:rPr lang="en-US" sz="2000" dirty="0"/>
              <a:t>foodborne illnesses that led to hospitalization or death </a:t>
            </a:r>
            <a:r>
              <a:rPr lang="en-US" sz="2000" dirty="0" smtClean="0"/>
              <a:t>in the United states between </a:t>
            </a:r>
            <a:r>
              <a:rPr lang="en-US" sz="2000" dirty="0"/>
              <a:t>1998-2008 were attributable to fresh </a:t>
            </a:r>
            <a:r>
              <a:rPr lang="en-US" sz="2000" dirty="0" smtClean="0"/>
              <a:t>produce</a:t>
            </a:r>
          </a:p>
          <a:p>
            <a:endParaRPr lang="en-US" sz="1000" dirty="0" smtClean="0"/>
          </a:p>
          <a:p>
            <a:r>
              <a:rPr lang="en-US" sz="2000" dirty="0" smtClean="0"/>
              <a:t>Produce contributed to 27% of illnesses associated to bacteria</a:t>
            </a:r>
          </a:p>
          <a:p>
            <a:pPr lvl="1"/>
            <a:r>
              <a:rPr lang="en-US" sz="1600" dirty="0" smtClean="0"/>
              <a:t>Greater proportion of illnesses with produce were attributed to </a:t>
            </a:r>
            <a:r>
              <a:rPr lang="en-US" sz="1600" dirty="0" err="1"/>
              <a:t>enterotoxigenic</a:t>
            </a:r>
            <a:r>
              <a:rPr lang="en-US" sz="1600" dirty="0"/>
              <a:t> Escherichia coli; Shiga toxin–producing Escherichia coli (STEC) O157; non-O157 STEC; Salmonella enterica serotypes </a:t>
            </a:r>
            <a:r>
              <a:rPr lang="en-US" sz="1600" dirty="0" err="1"/>
              <a:t>Javiana</a:t>
            </a:r>
            <a:r>
              <a:rPr lang="en-US" sz="1600" dirty="0"/>
              <a:t>, </a:t>
            </a:r>
            <a:r>
              <a:rPr lang="en-US" sz="1600" dirty="0" smtClean="0"/>
              <a:t>Newport, </a:t>
            </a:r>
            <a:r>
              <a:rPr lang="en-US" sz="1600" dirty="0"/>
              <a:t>Enteritidis, Heidelberg, Typhimurium, and Typhi); Shigella spp</a:t>
            </a:r>
            <a:r>
              <a:rPr lang="en-US" sz="1600" dirty="0" smtClean="0"/>
              <a:t>.</a:t>
            </a:r>
          </a:p>
          <a:p>
            <a:pPr lvl="1"/>
            <a:endParaRPr lang="en-US" sz="1000" dirty="0" smtClean="0"/>
          </a:p>
          <a:p>
            <a:pPr eaLnBrk="1" hangingPunct="1">
              <a:lnSpc>
                <a:spcPct val="100000"/>
              </a:lnSpc>
            </a:pPr>
            <a:r>
              <a:rPr lang="en-US" sz="2000" dirty="0" smtClean="0"/>
              <a:t>Incidence of </a:t>
            </a:r>
            <a:r>
              <a:rPr lang="en-US" sz="2000" i="1" dirty="0" smtClean="0"/>
              <a:t>E. coli </a:t>
            </a:r>
            <a:r>
              <a:rPr lang="en-US" sz="2000" dirty="0" smtClean="0"/>
              <a:t>O157:H7, </a:t>
            </a:r>
            <a:r>
              <a:rPr lang="en-US" sz="2000" i="1" dirty="0" smtClean="0"/>
              <a:t>Shigella </a:t>
            </a:r>
            <a:r>
              <a:rPr lang="en-US" sz="2000" dirty="0" smtClean="0"/>
              <a:t>spp. and </a:t>
            </a:r>
            <a:r>
              <a:rPr lang="en-US" sz="2000" i="1" dirty="0" smtClean="0"/>
              <a:t>Salmonella </a:t>
            </a:r>
            <a:r>
              <a:rPr lang="en-US" sz="2000" dirty="0" smtClean="0"/>
              <a:t>spp. in produce has been well documented in the literature</a:t>
            </a:r>
          </a:p>
          <a:p>
            <a:pPr marL="0" indent="0" eaLnBrk="1" hangingPunct="1">
              <a:lnSpc>
                <a:spcPct val="100000"/>
              </a:lnSpc>
              <a:buNone/>
            </a:pPr>
            <a:endParaRPr lang="en-US" sz="2000" dirty="0" smtClean="0"/>
          </a:p>
          <a:p>
            <a:pPr lvl="1" eaLnBrk="1" hangingPunct="1">
              <a:lnSpc>
                <a:spcPct val="100000"/>
              </a:lnSpc>
            </a:pPr>
            <a:endParaRPr lang="en-US" sz="1800" dirty="0" smtClean="0"/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Background/Historical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6555345" cy="5486400"/>
          </a:xfrm>
        </p:spPr>
        <p:txBody>
          <a:bodyPr/>
          <a:lstStyle/>
          <a:p>
            <a:r>
              <a:rPr lang="en-US" sz="2000" dirty="0"/>
              <a:t>Perishable foods, such as fresh fruits and vegetables (FF&amp;V) have short shelf-life making it necessary for the </a:t>
            </a:r>
            <a:r>
              <a:rPr lang="en-US" sz="2000" dirty="0" smtClean="0"/>
              <a:t>US Military </a:t>
            </a:r>
            <a:r>
              <a:rPr lang="en-US" sz="2000" dirty="0"/>
              <a:t>to procure FF&amp;V from host or neighboring nations in operational regions </a:t>
            </a:r>
            <a:r>
              <a:rPr lang="en-US" sz="2000" dirty="0" smtClean="0"/>
              <a:t>abroad</a:t>
            </a:r>
          </a:p>
          <a:p>
            <a:endParaRPr lang="en-US" sz="1000" dirty="0" smtClean="0"/>
          </a:p>
          <a:p>
            <a:r>
              <a:rPr lang="en-US" sz="2000" dirty="0" smtClean="0"/>
              <a:t>FF&amp;V </a:t>
            </a:r>
            <a:r>
              <a:rPr lang="en-US" sz="2000" dirty="0"/>
              <a:t>are a concern to the Military</a:t>
            </a:r>
          </a:p>
          <a:p>
            <a:pPr lvl="1"/>
            <a:r>
              <a:rPr lang="en-US" sz="2000" dirty="0"/>
              <a:t>Uncooked = No “kill’ step</a:t>
            </a:r>
          </a:p>
          <a:p>
            <a:pPr lvl="1"/>
            <a:r>
              <a:rPr lang="en-US" sz="2000" dirty="0"/>
              <a:t>Commercial food sanitation standards and enforcement may be inferior in certain foreign countries </a:t>
            </a:r>
          </a:p>
          <a:p>
            <a:pPr lvl="1"/>
            <a:r>
              <a:rPr lang="en-US" sz="2000" dirty="0" smtClean="0"/>
              <a:t>Enteric </a:t>
            </a:r>
            <a:r>
              <a:rPr lang="en-US" sz="2000" dirty="0"/>
              <a:t>pathogens from food and water are the number one cause of non-battle injuries </a:t>
            </a:r>
          </a:p>
          <a:p>
            <a:pPr lvl="1"/>
            <a:r>
              <a:rPr lang="en-US" sz="2000" dirty="0"/>
              <a:t>Incidence of diarrhea among warfighter’s results in lost workdays and decreased abilities to perform their </a:t>
            </a:r>
            <a:r>
              <a:rPr lang="en-US" sz="2000" dirty="0" smtClean="0"/>
              <a:t>duties</a:t>
            </a:r>
            <a:r>
              <a:rPr lang="en-US" sz="2000" dirty="0"/>
              <a:t> </a:t>
            </a:r>
            <a:r>
              <a:rPr lang="en-US" sz="2000" dirty="0" smtClean="0"/>
              <a:t>and </a:t>
            </a:r>
            <a:r>
              <a:rPr lang="en-US" sz="2000" dirty="0"/>
              <a:t>could have a significant impact on overall troop performance and readiness. </a:t>
            </a:r>
          </a:p>
          <a:p>
            <a:pPr marL="457200" lvl="1" indent="0" eaLnBrk="1" hangingPunct="1">
              <a:lnSpc>
                <a:spcPct val="100000"/>
              </a:lnSpc>
              <a:buNone/>
            </a:pPr>
            <a:endParaRPr lang="en-US" sz="1800" dirty="0" smtClean="0"/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cs typeface="+mj-cs"/>
              </a:rPr>
              <a:t>Background/Historical Information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328" y="4780241"/>
            <a:ext cx="2191288" cy="15647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25" y="1600200"/>
            <a:ext cx="2190750" cy="160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6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Chlorine Wash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" y="1524000"/>
            <a:ext cx="8153400" cy="457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20000"/>
              </a:spcBef>
              <a:defRPr/>
            </a:pPr>
            <a:r>
              <a:rPr lang="en-US" sz="1800" baseline="0" dirty="0" smtClean="0">
                <a:cs typeface="Arial" pitchFamily="34" charset="0"/>
              </a:rPr>
              <a:t>Presently according to the Army medical  publication TB MED 530 a 100 to 200 ppm total chlorine rinse is to be used for washing FF&amp;V.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800" baseline="0" dirty="0" smtClean="0">
                <a:cs typeface="Arial" pitchFamily="34" charset="0"/>
              </a:rPr>
              <a:t>Issues:</a:t>
            </a:r>
          </a:p>
          <a:p>
            <a:pPr marL="1200150" lvl="2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800" baseline="0" dirty="0" smtClean="0">
                <a:cs typeface="Arial" pitchFamily="34" charset="0"/>
              </a:rPr>
              <a:t>Organic mater on FF&amp;V has been associated for neutralizing the overall antimicrobial effect of chlorine</a:t>
            </a:r>
          </a:p>
          <a:p>
            <a:pPr marL="1200150" lvl="2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800" baseline="0" dirty="0" smtClean="0">
                <a:cs typeface="Arial" pitchFamily="34" charset="0"/>
              </a:rPr>
              <a:t>Virto et al 2005 - demonstrated that chlorine has limitations in environments where soil and organic matter are shed during the wash step.</a:t>
            </a:r>
          </a:p>
          <a:p>
            <a:pPr marL="1200150" lvl="2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800" baseline="0" dirty="0" smtClean="0">
                <a:cs typeface="Arial" pitchFamily="34" charset="0"/>
              </a:rPr>
              <a:t>Parish et al 2003 – in a comprehensive review of methods to eliminate pathogens in fresh cut produced revealed 200 ppm chlorine to be ineffective for eliminating pathogens on FF&amp;V, especially leafy greens.</a:t>
            </a:r>
          </a:p>
          <a:p>
            <a:pPr marL="1200150" lvl="2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1800" baseline="0" dirty="0" smtClean="0">
              <a:cs typeface="Arial" pitchFamily="34" charset="0"/>
            </a:endParaRPr>
          </a:p>
          <a:p>
            <a:pPr marL="457200" lvl="2">
              <a:spcBef>
                <a:spcPct val="20000"/>
              </a:spcBef>
              <a:defRPr/>
            </a:pPr>
            <a:r>
              <a:rPr lang="en-US" sz="1800" b="1" baseline="0" dirty="0" smtClean="0">
                <a:solidFill>
                  <a:srgbClr val="002060"/>
                </a:solidFill>
                <a:cs typeface="Arial" pitchFamily="34" charset="0"/>
              </a:rPr>
              <a:t>New strategies that are not impacted by organic matter are needed for preventing enteric illnesses to military personnel.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1" y="152400"/>
            <a:ext cx="7010399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New Sanitation Strategies for Produce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953000" y="2255831"/>
            <a:ext cx="3657600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endParaRPr lang="en-US" altLang="en-US" b="1" u="sng" dirty="0"/>
          </a:p>
          <a:p>
            <a:r>
              <a:rPr lang="en-US" sz="4000" dirty="0" smtClean="0"/>
              <a:t>A </a:t>
            </a:r>
            <a:r>
              <a:rPr lang="en-US" sz="4000" dirty="0"/>
              <a:t>two stage </a:t>
            </a:r>
            <a:r>
              <a:rPr lang="en-US" sz="4000" dirty="0" smtClean="0"/>
              <a:t>antimicrobial </a:t>
            </a:r>
            <a:r>
              <a:rPr lang="en-US" sz="4000" dirty="0"/>
              <a:t>treatment for FF&amp;V’s using </a:t>
            </a:r>
            <a:r>
              <a:rPr lang="en-US" sz="4000" dirty="0" smtClean="0"/>
              <a:t>FIT</a:t>
            </a:r>
            <a:r>
              <a:rPr lang="en-US" sz="4000" dirty="0" smtClean="0">
                <a:cs typeface="Arial" pitchFamily="34" charset="0"/>
              </a:rPr>
              <a:t>®</a:t>
            </a:r>
            <a:r>
              <a:rPr lang="en-US" sz="4000" baseline="0" dirty="0">
                <a:cs typeface="Arial" pitchFamily="34" charset="0"/>
              </a:rPr>
              <a:t> </a:t>
            </a:r>
            <a:r>
              <a:rPr lang="en-US" sz="4000" dirty="0" smtClean="0"/>
              <a:t>and </a:t>
            </a:r>
            <a:r>
              <a:rPr lang="en-US" sz="4000" dirty="0"/>
              <a:t>bacteriophage</a:t>
            </a:r>
          </a:p>
          <a:p>
            <a:pPr>
              <a:lnSpc>
                <a:spcPct val="95000"/>
              </a:lnSpc>
              <a:buFontTx/>
              <a:buChar char="•"/>
            </a:pPr>
            <a:endParaRPr lang="en-US" sz="1800" u="sng" dirty="0"/>
          </a:p>
          <a:p>
            <a:pPr>
              <a:lnSpc>
                <a:spcPct val="95000"/>
              </a:lnSpc>
            </a:pPr>
            <a:r>
              <a:rPr lang="en-US" sz="1800" dirty="0">
                <a:cs typeface="Times New Roman" pitchFamily="18" charset="0"/>
              </a:rPr>
              <a:t> </a:t>
            </a:r>
            <a:endParaRPr lang="en-US" sz="1800" dirty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915150" y="5782866"/>
            <a:ext cx="8953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</a:rPr>
              <a:t>JSN 03-30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143001" y="5776913"/>
            <a:ext cx="111120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</a:rPr>
              <a:t>Date:  01 Oct 09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2000251" y="1714501"/>
            <a:ext cx="2621756" cy="1057144"/>
            <a:chOff x="685800" y="1066800"/>
            <a:chExt cx="3495675" cy="1409792"/>
          </a:xfrm>
        </p:grpSpPr>
        <p:pic>
          <p:nvPicPr>
            <p:cNvPr id="5211" name="Picture 79" descr="bacteriophag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5800" y="1066800"/>
              <a:ext cx="3090862" cy="1389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12" name="Rectangle 81"/>
            <p:cNvSpPr>
              <a:spLocks noChangeArrowheads="1"/>
            </p:cNvSpPr>
            <p:nvPr/>
          </p:nvSpPr>
          <p:spPr bwMode="auto">
            <a:xfrm>
              <a:off x="685800" y="2209801"/>
              <a:ext cx="3495675" cy="2667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50" dirty="0">
                  <a:solidFill>
                    <a:schemeClr val="bg1"/>
                  </a:solidFill>
                </a:rPr>
                <a:t>http://www.micro`biologynews.info/blog/category/viruses</a:t>
              </a:r>
            </a:p>
          </p:txBody>
        </p:sp>
      </p:grpSp>
      <p:pic>
        <p:nvPicPr>
          <p:cNvPr id="34818" name="Picture 2" descr="Fit Wash for Restaurant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50" y="2885493"/>
            <a:ext cx="2328863" cy="1264445"/>
          </a:xfrm>
          <a:prstGeom prst="rect">
            <a:avLst/>
          </a:prstGeom>
          <a:noFill/>
        </p:spPr>
      </p:pic>
      <p:pic>
        <p:nvPicPr>
          <p:cNvPr id="34820" name="Picture 4" descr="Fit Wash for the Industrial Kitchen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57400" y="4286251"/>
            <a:ext cx="2328863" cy="1385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441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Bacteriophage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2286000" y="1219200"/>
            <a:ext cx="4343400" cy="2743200"/>
            <a:chOff x="685800" y="1066800"/>
            <a:chExt cx="3495675" cy="1389326"/>
          </a:xfrm>
        </p:grpSpPr>
        <p:pic>
          <p:nvPicPr>
            <p:cNvPr id="5211" name="Picture 79" descr="bacteriophag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5800" y="1066800"/>
              <a:ext cx="3090862" cy="1389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12" name="Rectangle 81"/>
            <p:cNvSpPr>
              <a:spLocks noChangeArrowheads="1"/>
            </p:cNvSpPr>
            <p:nvPr/>
          </p:nvSpPr>
          <p:spPr bwMode="auto">
            <a:xfrm>
              <a:off x="685800" y="2209800"/>
              <a:ext cx="3495675" cy="235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http://www.micro`biologynews.info/blog/category/viruses</a:t>
              </a:r>
            </a:p>
          </p:txBody>
        </p:sp>
      </p:grpSp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457200" y="4191000"/>
            <a:ext cx="8229600" cy="2362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Bacteriophage – an old antimicrobial strategy that has been recommended as both a therapeutic and biocontrol agent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2000" baseline="0" dirty="0" smtClean="0">
                <a:ea typeface="+mn-ea"/>
                <a:cs typeface="Arial" pitchFamily="34" charset="0"/>
              </a:rPr>
              <a:t>Bacteriophage cocktails have been shown effective against </a:t>
            </a:r>
            <a:r>
              <a:rPr lang="en-US" sz="2000" i="1" baseline="0" dirty="0" smtClean="0">
                <a:ea typeface="+mn-ea"/>
                <a:cs typeface="Arial" pitchFamily="34" charset="0"/>
              </a:rPr>
              <a:t>E. coli </a:t>
            </a:r>
            <a:r>
              <a:rPr lang="en-US" sz="2000" baseline="0" dirty="0" smtClean="0">
                <a:ea typeface="+mn-ea"/>
                <a:cs typeface="Arial" pitchFamily="34" charset="0"/>
              </a:rPr>
              <a:t>O157:H7 on cantaloupe, lettuce, tomato, spinach, broccoli and ground beef. (Abuladze et al 2008 &amp; Sharma et al 2009)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Phage cocktails while effective do have limitations for total pathogen elimination.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18" descr="BacterialLysisbyPhag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990600"/>
            <a:ext cx="9144000" cy="5638800"/>
          </a:xfrm>
        </p:spPr>
      </p:pic>
      <p:sp>
        <p:nvSpPr>
          <p:cNvPr id="18436" name="Rectangle 19"/>
          <p:cNvSpPr>
            <a:spLocks noChangeArrowheads="1"/>
          </p:cNvSpPr>
          <p:nvPr/>
        </p:nvSpPr>
        <p:spPr bwMode="auto">
          <a:xfrm>
            <a:off x="0" y="6559550"/>
            <a:ext cx="1430338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solidFill>
                  <a:schemeClr val="bg1"/>
                </a:solidFill>
              </a:rPr>
              <a:t>Date:  01 Oct 09</a:t>
            </a:r>
          </a:p>
        </p:txBody>
      </p:sp>
      <p:sp>
        <p:nvSpPr>
          <p:cNvPr id="18437" name="Text Box 20"/>
          <p:cNvSpPr txBox="1">
            <a:spLocks noChangeArrowheads="1"/>
          </p:cNvSpPr>
          <p:nvPr/>
        </p:nvSpPr>
        <p:spPr bwMode="auto">
          <a:xfrm>
            <a:off x="7696200" y="6567488"/>
            <a:ext cx="11938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dirty="0">
                <a:solidFill>
                  <a:schemeClr val="bg1"/>
                </a:solidFill>
              </a:rPr>
              <a:t>JSN 03-30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7848600" y="6561138"/>
            <a:ext cx="1193800" cy="25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dirty="0"/>
              <a:t>JSN 03-30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6559550"/>
            <a:ext cx="1023037" cy="50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 smtClean="0"/>
              <a:t>  </a:t>
            </a:r>
            <a:r>
              <a:rPr lang="en-US" sz="1600" dirty="0"/>
              <a:t>01 Oct </a:t>
            </a:r>
            <a:r>
              <a:rPr lang="en-US" sz="1600" dirty="0" smtClean="0"/>
              <a:t>2012</a:t>
            </a:r>
          </a:p>
          <a:p>
            <a:pPr eaLnBrk="0" hangingPunct="0"/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895" y="121865"/>
            <a:ext cx="2792210" cy="640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Two-Step Biocontrol </a:t>
            </a:r>
            <a:r>
              <a:rPr lang="en-US" dirty="0"/>
              <a:t>P</a:t>
            </a:r>
            <a:r>
              <a:rPr lang="en-US" dirty="0" smtClean="0"/>
              <a:t>rocess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066800"/>
            <a:ext cx="8229600" cy="5181600"/>
          </a:xfrm>
          <a:prstGeom prst="rect">
            <a:avLst/>
          </a:prstGeom>
        </p:spPr>
        <p:txBody>
          <a:bodyPr/>
          <a:lstStyle/>
          <a:p>
            <a:pPr marL="112713" marR="0" lvl="1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Objective: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1447800"/>
            <a:ext cx="8229600" cy="5181600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000" baseline="0" dirty="0" smtClean="0"/>
              <a:t>Investigate the ability of a two-step biocontrol process (produce wash and bacteriophage) for reduction of </a:t>
            </a:r>
            <a:r>
              <a:rPr lang="it-IT" sz="2000" i="1" baseline="0" dirty="0" smtClean="0"/>
              <a:t>E. coli </a:t>
            </a:r>
            <a:r>
              <a:rPr lang="it-IT" sz="2000" baseline="0" dirty="0" smtClean="0"/>
              <a:t>O157:H7, </a:t>
            </a:r>
            <a:r>
              <a:rPr lang="it-IT" sz="2000" i="1" baseline="0" dirty="0" smtClean="0"/>
              <a:t>Shigella</a:t>
            </a:r>
            <a:r>
              <a:rPr lang="it-IT" sz="2000" baseline="0" dirty="0" smtClean="0"/>
              <a:t> spp. and </a:t>
            </a:r>
            <a:r>
              <a:rPr lang="it-IT" sz="2000" i="1" baseline="0" dirty="0" smtClean="0"/>
              <a:t>Salmonella</a:t>
            </a:r>
            <a:r>
              <a:rPr lang="it-IT" sz="2000" baseline="0" dirty="0" smtClean="0"/>
              <a:t> spp.</a:t>
            </a:r>
            <a:r>
              <a:rPr lang="en-US" sz="2000" baseline="0" dirty="0" smtClean="0"/>
              <a:t> for fresh fruits and vegetables.</a:t>
            </a:r>
          </a:p>
          <a:p>
            <a:pPr>
              <a:spcBef>
                <a:spcPct val="20000"/>
              </a:spcBef>
            </a:pPr>
            <a:endParaRPr lang="en-US" sz="2000" baseline="0" dirty="0" smtClean="0"/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 The produce wash Fit-L (Health Pro Brands Inc. Cincinnati, OH)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 Fit-L is comprised of levulinic acid, grapefruit oil terpenes and other proprietary ingredients.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endParaRPr lang="en-US" sz="2000" baseline="0" dirty="0" smtClean="0"/>
          </a:p>
          <a:p>
            <a:pPr marL="0" lvl="1" indent="174625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Bacteriophage used in the study were produced under an Army contract with </a:t>
            </a:r>
            <a:r>
              <a:rPr lang="en-US" sz="2000" baseline="0" dirty="0" err="1" smtClean="0"/>
              <a:t>Intralytix</a:t>
            </a:r>
            <a:r>
              <a:rPr lang="en-US" sz="2000" baseline="0" dirty="0" smtClean="0"/>
              <a:t> </a:t>
            </a:r>
            <a:r>
              <a:rPr lang="en-US" sz="2000" baseline="0" dirty="0" err="1" smtClean="0"/>
              <a:t>Inc</a:t>
            </a:r>
            <a:r>
              <a:rPr lang="en-US" sz="2000" baseline="0" dirty="0" smtClean="0"/>
              <a:t>, Baltimore MD</a:t>
            </a:r>
          </a:p>
          <a:p>
            <a:pPr marL="457200" lvl="2" indent="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EcoShield – a 3 phage cocktail</a:t>
            </a:r>
          </a:p>
          <a:p>
            <a:pPr marL="457200" lvl="2" indent="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SalmoFresh – a 6 phage cocktail</a:t>
            </a:r>
          </a:p>
          <a:p>
            <a:pPr marL="457200" lvl="2" indent="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ShigActive – a 5 phage cocktail</a:t>
            </a:r>
          </a:p>
          <a:p>
            <a:pPr marL="0" lvl="2" indent="174625">
              <a:spcBef>
                <a:spcPct val="20000"/>
              </a:spcBef>
            </a:pPr>
            <a:endParaRPr lang="en-US" sz="2000" baseline="0" dirty="0" smtClean="0"/>
          </a:p>
          <a:p>
            <a:pPr>
              <a:spcBef>
                <a:spcPct val="20000"/>
              </a:spcBef>
            </a:pPr>
            <a:endParaRPr lang="en-US" sz="2000" baseline="0" dirty="0" smtClean="0"/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4572000"/>
            <a:ext cx="1734056" cy="139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FF&amp;V and Bacterial Test Strains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066800"/>
            <a:ext cx="8229600" cy="5181600"/>
          </a:xfrm>
          <a:prstGeom prst="rect">
            <a:avLst/>
          </a:prstGeom>
        </p:spPr>
        <p:txBody>
          <a:bodyPr/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09600" y="1143000"/>
            <a:ext cx="8229600" cy="5334000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 </a:t>
            </a:r>
            <a:r>
              <a:rPr lang="en-US" baseline="0" dirty="0" smtClean="0"/>
              <a:t>Broccoli, cantaloupe and strawberries were purchased from a local grocery store and cut into 10 ± 0.1 g samples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 Broccoli pieces included floret and stem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 Strawberry pieces included flesh and stem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 Cantaloupe pieces consisted of rind and flesh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US" baseline="0" dirty="0" smtClean="0"/>
              <a:t> Nalidixic acid resistant cultures were used for all experiments</a:t>
            </a:r>
            <a:r>
              <a:rPr lang="en-US" sz="2000" baseline="0" dirty="0" smtClean="0"/>
              <a:t>.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 </a:t>
            </a:r>
            <a:r>
              <a:rPr lang="en-US" sz="2000" i="1" baseline="0" dirty="0" smtClean="0"/>
              <a:t>Salmonella</a:t>
            </a:r>
            <a:r>
              <a:rPr lang="en-US" sz="2000" baseline="0" dirty="0" smtClean="0"/>
              <a:t> spp. included </a:t>
            </a:r>
            <a:r>
              <a:rPr lang="en-US" sz="2000" i="1" baseline="0" dirty="0" smtClean="0"/>
              <a:t>S. enterica </a:t>
            </a:r>
            <a:r>
              <a:rPr lang="en-US" sz="2000" baseline="0" dirty="0" smtClean="0"/>
              <a:t>subsp. enterica ATCC 9712 (serovar Saintpaul), 51962 (serovar Paratyphi B), 13311 (serovar Typhimurium), 6958 (serovar Choleraesuis) and 14028 (serovar Typhimurium)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 </a:t>
            </a:r>
            <a:r>
              <a:rPr lang="en-US" sz="2000" i="1" baseline="0" dirty="0" smtClean="0"/>
              <a:t>Shigella</a:t>
            </a:r>
            <a:r>
              <a:rPr lang="en-US" sz="2000" baseline="0" dirty="0" smtClean="0"/>
              <a:t> spp. included </a:t>
            </a:r>
            <a:r>
              <a:rPr lang="en-US" sz="2000" i="1" baseline="0" dirty="0" smtClean="0"/>
              <a:t>S. flexneri </a:t>
            </a:r>
            <a:r>
              <a:rPr lang="en-US" sz="2000" baseline="0" dirty="0" smtClean="0"/>
              <a:t>ATCC 9204, 9380, 9199, 9473, and </a:t>
            </a:r>
            <a:r>
              <a:rPr lang="en-US" sz="2000" i="1" baseline="0" dirty="0" smtClean="0"/>
              <a:t>S. sonnei </a:t>
            </a:r>
            <a:r>
              <a:rPr lang="en-US" sz="2000" baseline="0" dirty="0" smtClean="0"/>
              <a:t>sh543 (Intralytix Inc.)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 </a:t>
            </a:r>
            <a:r>
              <a:rPr lang="en-US" sz="2000" i="1" baseline="0" dirty="0" smtClean="0"/>
              <a:t>E. coli </a:t>
            </a:r>
            <a:r>
              <a:rPr lang="en-US" sz="2000" baseline="0" dirty="0" smtClean="0"/>
              <a:t>O157:H7 included 229, 230, and 231, (Intralytix Inc.) and ATCC 43894, 35150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endParaRPr lang="en-US" sz="2000" baseline="0" dirty="0" smtClean="0"/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Treatments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066800"/>
            <a:ext cx="8229600" cy="5181600"/>
          </a:xfrm>
          <a:prstGeom prst="rect">
            <a:avLst/>
          </a:prstGeom>
        </p:spPr>
        <p:txBody>
          <a:bodyPr/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09600" y="1143000"/>
            <a:ext cx="8229600" cy="5334000"/>
          </a:xfrm>
          <a:prstGeom prst="rect">
            <a:avLst/>
          </a:prstGeom>
        </p:spPr>
        <p:txBody>
          <a:bodyPr/>
          <a:lstStyle/>
          <a:p>
            <a:pPr lvl="1">
              <a:spcBef>
                <a:spcPct val="20000"/>
              </a:spcBef>
            </a:pPr>
            <a:r>
              <a:rPr lang="en-US" sz="2000" baseline="0" dirty="0" smtClean="0"/>
              <a:t>Wash Solutions were prepared in challenge water.</a:t>
            </a:r>
          </a:p>
          <a:p>
            <a:pPr lvl="1">
              <a:spcBef>
                <a:spcPct val="20000"/>
              </a:spcBef>
            </a:pPr>
            <a:r>
              <a:rPr lang="en-US" sz="2000" baseline="0" dirty="0" smtClean="0"/>
              <a:t>Challenge water – consisted of total organic carbon and total organic solids of 2.5g/L</a:t>
            </a:r>
          </a:p>
          <a:p>
            <a:pPr lvl="1">
              <a:spcBef>
                <a:spcPct val="20000"/>
              </a:spcBef>
            </a:pPr>
            <a:r>
              <a:rPr lang="en-US" b="1" baseline="0" dirty="0" smtClean="0"/>
              <a:t>Treatments:</a:t>
            </a:r>
          </a:p>
          <a:p>
            <a:pPr lvl="1">
              <a:spcBef>
                <a:spcPct val="20000"/>
              </a:spcBef>
            </a:pPr>
            <a:r>
              <a:rPr lang="en-US" sz="2000" baseline="0" dirty="0" smtClean="0"/>
              <a:t>1) Control</a:t>
            </a:r>
          </a:p>
          <a:p>
            <a:pPr lvl="1">
              <a:spcBef>
                <a:spcPct val="20000"/>
              </a:spcBef>
            </a:pPr>
            <a:r>
              <a:rPr lang="en-US" sz="2000" baseline="0" dirty="0" smtClean="0"/>
              <a:t>2) 100-200 uL Bacteriophage cocktail </a:t>
            </a:r>
          </a:p>
          <a:p>
            <a:pPr lvl="1">
              <a:spcBef>
                <a:spcPct val="20000"/>
              </a:spcBef>
            </a:pPr>
            <a:r>
              <a:rPr lang="en-US" sz="2000" baseline="0" dirty="0" smtClean="0"/>
              <a:t>	EcoShield</a:t>
            </a:r>
          </a:p>
          <a:p>
            <a:pPr lvl="1">
              <a:spcBef>
                <a:spcPct val="20000"/>
              </a:spcBef>
            </a:pPr>
            <a:r>
              <a:rPr lang="en-US" sz="2000" baseline="0" dirty="0" smtClean="0"/>
              <a:t>	SalmoFresh</a:t>
            </a:r>
          </a:p>
          <a:p>
            <a:pPr lvl="1">
              <a:spcBef>
                <a:spcPct val="20000"/>
              </a:spcBef>
            </a:pPr>
            <a:r>
              <a:rPr lang="en-US" sz="2000" baseline="0" dirty="0" smtClean="0"/>
              <a:t>	ShigActive</a:t>
            </a:r>
          </a:p>
          <a:p>
            <a:pPr lvl="1">
              <a:spcBef>
                <a:spcPct val="20000"/>
              </a:spcBef>
            </a:pPr>
            <a:r>
              <a:rPr lang="en-US" sz="2000" baseline="0" dirty="0" smtClean="0"/>
              <a:t>3) Fit-L produce wash</a:t>
            </a:r>
          </a:p>
          <a:p>
            <a:pPr lvl="1">
              <a:spcBef>
                <a:spcPct val="20000"/>
              </a:spcBef>
            </a:pPr>
            <a:r>
              <a:rPr lang="en-US" sz="2000" baseline="0" dirty="0" smtClean="0"/>
              <a:t>4) 200 ppm free available chlorine bleach</a:t>
            </a:r>
          </a:p>
          <a:p>
            <a:pPr lvl="1">
              <a:spcBef>
                <a:spcPct val="20000"/>
              </a:spcBef>
            </a:pPr>
            <a:r>
              <a:rPr lang="en-US" sz="2000" baseline="0" dirty="0" smtClean="0"/>
              <a:t>5) Bacteriophage cocktails plus Fit-L</a:t>
            </a:r>
          </a:p>
          <a:p>
            <a:pPr lvl="1">
              <a:spcBef>
                <a:spcPct val="20000"/>
              </a:spcBef>
            </a:pPr>
            <a:r>
              <a:rPr lang="en-US" b="1" baseline="0" dirty="0" smtClean="0"/>
              <a:t>Wash Times </a:t>
            </a:r>
            <a:r>
              <a:rPr lang="en-US" sz="2000" baseline="0" dirty="0" smtClean="0"/>
              <a:t>- 1 minute</a:t>
            </a:r>
          </a:p>
          <a:p>
            <a:pPr lvl="1">
              <a:spcBef>
                <a:spcPct val="20000"/>
              </a:spcBef>
            </a:pPr>
            <a:endParaRPr lang="en-US" b="1" baseline="0" dirty="0" smtClean="0"/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dy.senecal\Documents\work\Project Photos\positive-pipette-scrabb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219200"/>
            <a:ext cx="762000" cy="949960"/>
          </a:xfrm>
          <a:prstGeom prst="rect">
            <a:avLst/>
          </a:prstGeom>
          <a:noFill/>
        </p:spPr>
      </p:pic>
      <p:sp>
        <p:nvSpPr>
          <p:cNvPr id="5" name="Down Arrow 4"/>
          <p:cNvSpPr/>
          <p:nvPr/>
        </p:nvSpPr>
        <p:spPr>
          <a:xfrm rot="15893816">
            <a:off x="2705099" y="1714499"/>
            <a:ext cx="304802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Down Arrow 11"/>
          <p:cNvSpPr/>
          <p:nvPr/>
        </p:nvSpPr>
        <p:spPr>
          <a:xfrm rot="3082002">
            <a:off x="7061868" y="3882768"/>
            <a:ext cx="304800" cy="1502406"/>
          </a:xfrm>
          <a:prstGeom prst="downArrow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TextBox 12"/>
          <p:cNvSpPr txBox="1"/>
          <p:nvPr/>
        </p:nvSpPr>
        <p:spPr>
          <a:xfrm>
            <a:off x="304800" y="28194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10 grams of food</a:t>
            </a:r>
          </a:p>
          <a:p>
            <a:pPr algn="ctr"/>
            <a:r>
              <a:rPr lang="en-US" sz="1600" b="1" dirty="0" smtClean="0"/>
              <a:t>Stomacher bag</a:t>
            </a:r>
            <a:endParaRPr lang="en-US" dirty="0"/>
          </a:p>
        </p:txBody>
      </p:sp>
      <p:sp>
        <p:nvSpPr>
          <p:cNvPr id="85" name="TextBox 13"/>
          <p:cNvSpPr txBox="1"/>
          <p:nvPr/>
        </p:nvSpPr>
        <p:spPr>
          <a:xfrm>
            <a:off x="2667000" y="2895600"/>
            <a:ext cx="32766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Add 100-200 uL phage cocktail</a:t>
            </a:r>
          </a:p>
          <a:p>
            <a:pPr algn="ctr"/>
            <a:r>
              <a:rPr lang="en-US" sz="1600" b="1" dirty="0" smtClean="0"/>
              <a:t>After 10 min at room temp store 24 h at 10</a:t>
            </a:r>
            <a:r>
              <a:rPr lang="en-US" sz="1600" b="1" baseline="30000" dirty="0" smtClean="0"/>
              <a:t>o</a:t>
            </a:r>
            <a:r>
              <a:rPr lang="en-US" sz="1600" b="1" dirty="0" smtClean="0"/>
              <a:t>C</a:t>
            </a:r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1066800" y="1371602"/>
            <a:ext cx="838200" cy="14478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Cloud Callout 94"/>
          <p:cNvSpPr/>
          <p:nvPr/>
        </p:nvSpPr>
        <p:spPr>
          <a:xfrm>
            <a:off x="1219200" y="2133600"/>
            <a:ext cx="533400" cy="457200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7086600" y="4953000"/>
            <a:ext cx="18288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Stomach for 30 s </a:t>
            </a:r>
            <a:endParaRPr lang="en-US" sz="1600" b="1" dirty="0"/>
          </a:p>
        </p:txBody>
      </p:sp>
      <p:sp>
        <p:nvSpPr>
          <p:cNvPr id="98" name="Title 2"/>
          <p:cNvSpPr txBox="1">
            <a:spLocks/>
          </p:cNvSpPr>
          <p:nvPr/>
        </p:nvSpPr>
        <p:spPr bwMode="auto">
          <a:xfrm>
            <a:off x="2133600" y="228600"/>
            <a:ext cx="480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olidFill>
                  <a:schemeClr val="bg1"/>
                </a:solidFill>
                <a:latin typeface="Arial Black" pitchFamily="34" charset="0"/>
                <a:ea typeface="+mj-ea"/>
                <a:cs typeface="Arial" pitchFamily="34" charset="0"/>
              </a:rPr>
              <a:t>Process</a:t>
            </a: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  <a:ea typeface="+mj-ea"/>
                <a:cs typeface="Arial" pitchFamily="34" charset="0"/>
              </a:rPr>
              <a:t> </a:t>
            </a:r>
            <a:r>
              <a:rPr lang="en-US" baseline="0" dirty="0" smtClean="0">
                <a:solidFill>
                  <a:schemeClr val="bg1"/>
                </a:solidFill>
                <a:latin typeface="Arial Black" pitchFamily="34" charset="0"/>
                <a:ea typeface="+mj-ea"/>
                <a:cs typeface="Arial" pitchFamily="34" charset="0"/>
              </a:rPr>
              <a:t>Flow Diagram</a:t>
            </a:r>
          </a:p>
        </p:txBody>
      </p:sp>
      <p:sp>
        <p:nvSpPr>
          <p:cNvPr id="103" name="TextBox 12"/>
          <p:cNvSpPr txBox="1"/>
          <p:nvPr/>
        </p:nvSpPr>
        <p:spPr>
          <a:xfrm>
            <a:off x="1905000" y="15240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20 uL of bacteria – </a:t>
            </a:r>
          </a:p>
          <a:p>
            <a:pPr algn="ctr"/>
            <a:r>
              <a:rPr lang="en-US" sz="1600" b="1" dirty="0" smtClean="0"/>
              <a:t>10 random spots</a:t>
            </a:r>
            <a:endParaRPr lang="en-US" sz="1600" b="1" dirty="0"/>
          </a:p>
        </p:txBody>
      </p:sp>
      <p:sp>
        <p:nvSpPr>
          <p:cNvPr id="107" name="Flowchart: Process 106"/>
          <p:cNvSpPr/>
          <p:nvPr/>
        </p:nvSpPr>
        <p:spPr>
          <a:xfrm>
            <a:off x="3962400" y="1219200"/>
            <a:ext cx="838200" cy="14478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Cloud Callout 94"/>
          <p:cNvSpPr/>
          <p:nvPr/>
        </p:nvSpPr>
        <p:spPr>
          <a:xfrm>
            <a:off x="4114800" y="1981198"/>
            <a:ext cx="533400" cy="457200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TextBox 12"/>
          <p:cNvSpPr txBox="1"/>
          <p:nvPr/>
        </p:nvSpPr>
        <p:spPr>
          <a:xfrm>
            <a:off x="2209800" y="24384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Dry ~ 30 min.</a:t>
            </a:r>
            <a:endParaRPr lang="en-US" sz="1600" b="1" dirty="0"/>
          </a:p>
        </p:txBody>
      </p:sp>
      <p:pic>
        <p:nvPicPr>
          <p:cNvPr id="1027" name="Picture 3" descr="C:\Users\andy.senecal\Documents\work\Project Photos\spray bott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135854">
            <a:off x="5144590" y="1204025"/>
            <a:ext cx="564238" cy="1139190"/>
          </a:xfrm>
          <a:prstGeom prst="rect">
            <a:avLst/>
          </a:prstGeom>
          <a:noFill/>
        </p:spPr>
      </p:pic>
      <p:cxnSp>
        <p:nvCxnSpPr>
          <p:cNvPr id="111" name="Straight Connector 110"/>
          <p:cNvCxnSpPr/>
          <p:nvPr/>
        </p:nvCxnSpPr>
        <p:spPr>
          <a:xfrm flipV="1">
            <a:off x="4038600" y="1524000"/>
            <a:ext cx="9144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4191000" y="1524000"/>
            <a:ext cx="7620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flipV="1">
            <a:off x="4343400" y="1524000"/>
            <a:ext cx="6096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V="1">
            <a:off x="4495800" y="1524000"/>
            <a:ext cx="4572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Down Arrow 121"/>
          <p:cNvSpPr/>
          <p:nvPr/>
        </p:nvSpPr>
        <p:spPr>
          <a:xfrm rot="5400000">
            <a:off x="4692429" y="4680171"/>
            <a:ext cx="304802" cy="6980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TextBox 13"/>
          <p:cNvSpPr txBox="1"/>
          <p:nvPr/>
        </p:nvSpPr>
        <p:spPr>
          <a:xfrm>
            <a:off x="6019800" y="1447800"/>
            <a:ext cx="2971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Add 90 mL wash solutions </a:t>
            </a:r>
          </a:p>
          <a:p>
            <a:pPr algn="ctr"/>
            <a:r>
              <a:rPr lang="en-US" sz="1600" b="1" dirty="0" smtClean="0"/>
              <a:t>Soak for 30 s</a:t>
            </a:r>
            <a:endParaRPr lang="en-US" dirty="0"/>
          </a:p>
        </p:txBody>
      </p:sp>
      <p:grpSp>
        <p:nvGrpSpPr>
          <p:cNvPr id="2" name="Group 128"/>
          <p:cNvGrpSpPr/>
          <p:nvPr/>
        </p:nvGrpSpPr>
        <p:grpSpPr>
          <a:xfrm>
            <a:off x="6934200" y="2209800"/>
            <a:ext cx="838200" cy="1447800"/>
            <a:chOff x="6934200" y="2209800"/>
            <a:chExt cx="838200" cy="1447800"/>
          </a:xfrm>
        </p:grpSpPr>
        <p:grpSp>
          <p:nvGrpSpPr>
            <p:cNvPr id="3" name="Group 7"/>
            <p:cNvGrpSpPr/>
            <p:nvPr/>
          </p:nvGrpSpPr>
          <p:grpSpPr>
            <a:xfrm>
              <a:off x="6934200" y="2209800"/>
              <a:ext cx="838200" cy="1447800"/>
              <a:chOff x="838200" y="1295400"/>
              <a:chExt cx="838200" cy="1447800"/>
            </a:xfrm>
          </p:grpSpPr>
          <p:sp>
            <p:nvSpPr>
              <p:cNvPr id="7" name="Flowchart: Process 8"/>
              <p:cNvSpPr/>
              <p:nvPr/>
            </p:nvSpPr>
            <p:spPr>
              <a:xfrm>
                <a:off x="838200" y="1295400"/>
                <a:ext cx="838200" cy="1447800"/>
              </a:xfrm>
              <a:prstGeom prst="flowChartProcess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Flowchart: Process 7"/>
              <p:cNvSpPr/>
              <p:nvPr/>
            </p:nvSpPr>
            <p:spPr>
              <a:xfrm>
                <a:off x="838200" y="1600200"/>
                <a:ext cx="838200" cy="1143000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26" name="Cloud Callout 94"/>
            <p:cNvSpPr/>
            <p:nvPr/>
          </p:nvSpPr>
          <p:spPr>
            <a:xfrm>
              <a:off x="7010400" y="2971800"/>
              <a:ext cx="533400" cy="457200"/>
            </a:xfrm>
            <a:prstGeom prst="cloudCallou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" name="Group 7"/>
          <p:cNvGrpSpPr/>
          <p:nvPr/>
        </p:nvGrpSpPr>
        <p:grpSpPr>
          <a:xfrm>
            <a:off x="5486400" y="4343400"/>
            <a:ext cx="838200" cy="1447800"/>
            <a:chOff x="838200" y="1295400"/>
            <a:chExt cx="838200" cy="1447800"/>
          </a:xfrm>
        </p:grpSpPr>
        <p:sp>
          <p:nvSpPr>
            <p:cNvPr id="133" name="Flowchart: Process 8"/>
            <p:cNvSpPr/>
            <p:nvPr/>
          </p:nvSpPr>
          <p:spPr>
            <a:xfrm>
              <a:off x="838200" y="1295400"/>
              <a:ext cx="838200" cy="1447800"/>
            </a:xfrm>
            <a:prstGeom prst="flowChart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Flowchart: Process 133"/>
            <p:cNvSpPr/>
            <p:nvPr/>
          </p:nvSpPr>
          <p:spPr>
            <a:xfrm>
              <a:off x="838200" y="1600200"/>
              <a:ext cx="838200" cy="1143000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9" name="Cloud Callout 94"/>
          <p:cNvSpPr/>
          <p:nvPr/>
        </p:nvSpPr>
        <p:spPr>
          <a:xfrm>
            <a:off x="5638800" y="5105400"/>
            <a:ext cx="76200" cy="228600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0" name="Cloud Callout 94"/>
          <p:cNvSpPr/>
          <p:nvPr/>
        </p:nvSpPr>
        <p:spPr>
          <a:xfrm>
            <a:off x="6019800" y="5410200"/>
            <a:ext cx="76200" cy="152400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Cloud Callout 94"/>
          <p:cNvSpPr/>
          <p:nvPr/>
        </p:nvSpPr>
        <p:spPr>
          <a:xfrm>
            <a:off x="6019800" y="5181600"/>
            <a:ext cx="76200" cy="152400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2" name="Cloud Callout 94"/>
          <p:cNvSpPr/>
          <p:nvPr/>
        </p:nvSpPr>
        <p:spPr>
          <a:xfrm>
            <a:off x="5562600" y="5410200"/>
            <a:ext cx="76200" cy="152400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Cloud Callout 94"/>
          <p:cNvSpPr/>
          <p:nvPr/>
        </p:nvSpPr>
        <p:spPr>
          <a:xfrm>
            <a:off x="5791200" y="5257800"/>
            <a:ext cx="152400" cy="228600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4" name="Cloud Callout 94"/>
          <p:cNvSpPr/>
          <p:nvPr/>
        </p:nvSpPr>
        <p:spPr>
          <a:xfrm>
            <a:off x="5867400" y="5562600"/>
            <a:ext cx="76200" cy="152400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5" name="Cloud Callout 94"/>
          <p:cNvSpPr/>
          <p:nvPr/>
        </p:nvSpPr>
        <p:spPr>
          <a:xfrm>
            <a:off x="5791200" y="4876800"/>
            <a:ext cx="76200" cy="228600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" name="Down Arrow 145"/>
          <p:cNvSpPr/>
          <p:nvPr/>
        </p:nvSpPr>
        <p:spPr>
          <a:xfrm rot="17490242">
            <a:off x="5840590" y="2221931"/>
            <a:ext cx="304802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8"/>
          <p:cNvGrpSpPr/>
          <p:nvPr/>
        </p:nvGrpSpPr>
        <p:grpSpPr>
          <a:xfrm>
            <a:off x="457200" y="4038600"/>
            <a:ext cx="914400" cy="914400"/>
            <a:chOff x="533400" y="4876800"/>
            <a:chExt cx="914400" cy="914400"/>
          </a:xfrm>
        </p:grpSpPr>
        <p:sp>
          <p:nvSpPr>
            <p:cNvPr id="147" name="Oval 146"/>
            <p:cNvSpPr/>
            <p:nvPr/>
          </p:nvSpPr>
          <p:spPr>
            <a:xfrm>
              <a:off x="533400" y="4876800"/>
              <a:ext cx="914400" cy="914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Oval 147"/>
            <p:cNvSpPr/>
            <p:nvPr/>
          </p:nvSpPr>
          <p:spPr>
            <a:xfrm>
              <a:off x="1143000" y="5257800"/>
              <a:ext cx="76200" cy="76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" name="Oval 148"/>
            <p:cNvSpPr/>
            <p:nvPr/>
          </p:nvSpPr>
          <p:spPr>
            <a:xfrm>
              <a:off x="914400" y="5334000"/>
              <a:ext cx="76200" cy="76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Oval 149"/>
            <p:cNvSpPr/>
            <p:nvPr/>
          </p:nvSpPr>
          <p:spPr>
            <a:xfrm>
              <a:off x="1066800" y="5486400"/>
              <a:ext cx="76200" cy="76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/>
            <p:cNvSpPr/>
            <p:nvPr/>
          </p:nvSpPr>
          <p:spPr>
            <a:xfrm>
              <a:off x="914400" y="5105400"/>
              <a:ext cx="76200" cy="76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Oval 151"/>
            <p:cNvSpPr/>
            <p:nvPr/>
          </p:nvSpPr>
          <p:spPr>
            <a:xfrm>
              <a:off x="1066800" y="5029200"/>
              <a:ext cx="76200" cy="76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" name="Group 162"/>
          <p:cNvGrpSpPr/>
          <p:nvPr/>
        </p:nvGrpSpPr>
        <p:grpSpPr>
          <a:xfrm>
            <a:off x="4114800" y="4419600"/>
            <a:ext cx="228600" cy="1295400"/>
            <a:chOff x="4114800" y="4419600"/>
            <a:chExt cx="228600" cy="1295400"/>
          </a:xfrm>
        </p:grpSpPr>
        <p:sp>
          <p:nvSpPr>
            <p:cNvPr id="156" name="Flowchart: Delay 155"/>
            <p:cNvSpPr/>
            <p:nvPr/>
          </p:nvSpPr>
          <p:spPr bwMode="auto">
            <a:xfrm rot="5400000">
              <a:off x="3733800" y="5105400"/>
              <a:ext cx="990600" cy="228600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7" name="Flowchart: Process 156"/>
            <p:cNvSpPr/>
            <p:nvPr/>
          </p:nvSpPr>
          <p:spPr bwMode="auto">
            <a:xfrm>
              <a:off x="4114800" y="4419600"/>
              <a:ext cx="228600" cy="304800"/>
            </a:xfrm>
            <a:prstGeom prst="flowChart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58" name="TextBox 16"/>
          <p:cNvSpPr txBox="1"/>
          <p:nvPr/>
        </p:nvSpPr>
        <p:spPr>
          <a:xfrm>
            <a:off x="3581400" y="58674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9 mL Dey-Engel </a:t>
            </a:r>
          </a:p>
          <a:p>
            <a:pPr algn="ctr"/>
            <a:r>
              <a:rPr lang="en-US" sz="1600" b="1" dirty="0" smtClean="0"/>
              <a:t>neutralizing broth</a:t>
            </a:r>
            <a:endParaRPr lang="en-US" sz="1600" b="1" dirty="0"/>
          </a:p>
        </p:txBody>
      </p:sp>
      <p:sp>
        <p:nvSpPr>
          <p:cNvPr id="159" name="TextBox 12"/>
          <p:cNvSpPr txBox="1"/>
          <p:nvPr/>
        </p:nvSpPr>
        <p:spPr>
          <a:xfrm>
            <a:off x="4572000" y="44196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1mL</a:t>
            </a:r>
            <a:endParaRPr lang="en-US" sz="1600" b="1" dirty="0"/>
          </a:p>
        </p:txBody>
      </p:sp>
      <p:sp>
        <p:nvSpPr>
          <p:cNvPr id="160" name="Down Arrow 159"/>
          <p:cNvSpPr/>
          <p:nvPr/>
        </p:nvSpPr>
        <p:spPr>
          <a:xfrm rot="5400000">
            <a:off x="3473229" y="4680171"/>
            <a:ext cx="304802" cy="6980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1" name="Down Arrow 160"/>
          <p:cNvSpPr/>
          <p:nvPr/>
        </p:nvSpPr>
        <p:spPr>
          <a:xfrm rot="6704018">
            <a:off x="1828451" y="4493781"/>
            <a:ext cx="304802" cy="6980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63"/>
          <p:cNvGrpSpPr/>
          <p:nvPr/>
        </p:nvGrpSpPr>
        <p:grpSpPr>
          <a:xfrm>
            <a:off x="2667000" y="4419600"/>
            <a:ext cx="228600" cy="1295400"/>
            <a:chOff x="4114800" y="4419600"/>
            <a:chExt cx="228600" cy="1295400"/>
          </a:xfrm>
        </p:grpSpPr>
        <p:sp>
          <p:nvSpPr>
            <p:cNvPr id="165" name="Flowchart: Delay 164"/>
            <p:cNvSpPr/>
            <p:nvPr/>
          </p:nvSpPr>
          <p:spPr bwMode="auto">
            <a:xfrm rot="5400000">
              <a:off x="3733800" y="5105400"/>
              <a:ext cx="990600" cy="228600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6" name="Flowchart: Process 165"/>
            <p:cNvSpPr/>
            <p:nvPr/>
          </p:nvSpPr>
          <p:spPr bwMode="auto">
            <a:xfrm>
              <a:off x="4114800" y="4419600"/>
              <a:ext cx="228600" cy="304800"/>
            </a:xfrm>
            <a:prstGeom prst="flowChart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67" name="TextBox 16"/>
          <p:cNvSpPr txBox="1"/>
          <p:nvPr/>
        </p:nvSpPr>
        <p:spPr>
          <a:xfrm>
            <a:off x="1752600" y="57150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Serial dilutions</a:t>
            </a:r>
          </a:p>
          <a:p>
            <a:pPr algn="ctr"/>
            <a:r>
              <a:rPr lang="en-US" sz="1600" b="1" dirty="0" smtClean="0"/>
              <a:t>Butterfield’s buffer</a:t>
            </a:r>
            <a:endParaRPr lang="en-US" sz="1600" b="1" dirty="0"/>
          </a:p>
        </p:txBody>
      </p:sp>
      <p:sp>
        <p:nvSpPr>
          <p:cNvPr id="168" name="TextBox 16"/>
          <p:cNvSpPr txBox="1"/>
          <p:nvPr/>
        </p:nvSpPr>
        <p:spPr>
          <a:xfrm>
            <a:off x="0" y="51054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Tryptic Soy Agar</a:t>
            </a:r>
          </a:p>
          <a:p>
            <a:pPr algn="ctr"/>
            <a:r>
              <a:rPr lang="en-US" sz="1600" b="1" dirty="0" smtClean="0"/>
              <a:t>50ug/mL Nalidixic acid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 smtClean="0">
                <a:cs typeface="+mj-cs"/>
              </a:rPr>
              <a:t>E. Coli </a:t>
            </a:r>
            <a:r>
              <a:rPr lang="en-US" dirty="0" smtClean="0">
                <a:cs typeface="+mj-cs"/>
              </a:rPr>
              <a:t>O157:H7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7584698" y="6579193"/>
            <a:ext cx="11938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dirty="0">
                <a:solidFill>
                  <a:schemeClr val="bg1"/>
                </a:solidFill>
              </a:rPr>
              <a:t>JSN 03-30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84377"/>
              </p:ext>
            </p:extLst>
          </p:nvPr>
        </p:nvGraphicFramePr>
        <p:xfrm>
          <a:off x="457200" y="1180435"/>
          <a:ext cx="8305800" cy="5259128"/>
        </p:xfrm>
        <a:graphic>
          <a:graphicData uri="http://schemas.openxmlformats.org/drawingml/2006/table">
            <a:tbl>
              <a:tblPr/>
              <a:tblGrid>
                <a:gridCol w="2620271"/>
                <a:gridCol w="3292183"/>
                <a:gridCol w="2393346"/>
              </a:tblGrid>
              <a:tr h="290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Food</a:t>
                      </a:r>
                      <a:endParaRPr lang="en-US" sz="1000" u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baseline="0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Treatment</a:t>
                      </a:r>
                      <a:endParaRPr lang="en-US" sz="1000" b="1" u="none" baseline="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Challenge Water </a:t>
                      </a:r>
                      <a:r>
                        <a:rPr lang="en-US" sz="1000" b="1" u="none" dirty="0" smtClean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000" b="1" u="none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log CFU </a:t>
                      </a:r>
                      <a:endParaRPr lang="en-US" sz="1000" u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Strawberry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Control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5.61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1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5.09 ± 0.52 </a:t>
                      </a:r>
                      <a:r>
                        <a:rPr lang="en-US" sz="1000" b="1" i="1" baseline="300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3.11 ± 0.06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27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  + 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2.75 ± 0.23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Bleach 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5.34 </a:t>
                      </a:r>
                      <a:r>
                        <a:rPr lang="en-US" sz="1000" b="1" i="1" baseline="300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Cantaloupe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Control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6.15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4.10 ± 0.37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.80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 0.10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27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 + 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1.80 ± 0.10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Bleach 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4.63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Broccoli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Control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6.54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4.60 ±0.10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3.27 ±0.78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27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 + 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3.49 ± 0.90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Bleach 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6.10</a:t>
                      </a:r>
                      <a:r>
                        <a:rPr lang="en-US" sz="1000" b="1" i="1" baseline="30000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a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Wash</a:t>
                      </a:r>
                      <a:r>
                        <a:rPr lang="en-US" sz="1000" b="1" baseline="0" dirty="0" smtClean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treatments were 1 minute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57200" y="6400800"/>
            <a:ext cx="29498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aseline="0" dirty="0" smtClean="0"/>
              <a:t>a. Not significantly different from control (P≥0.05)</a:t>
            </a:r>
            <a:endParaRPr lang="en-US" sz="1000" baseline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 smtClean="0">
                <a:cs typeface="+mj-cs"/>
              </a:rPr>
              <a:t>Salmonella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00800"/>
            <a:ext cx="29498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aseline="0" dirty="0" smtClean="0"/>
              <a:t>a. Not significantly different from control (P≥0.05)</a:t>
            </a:r>
            <a:endParaRPr lang="en-US" sz="1000" baseline="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497710"/>
              </p:ext>
            </p:extLst>
          </p:nvPr>
        </p:nvGraphicFramePr>
        <p:xfrm>
          <a:off x="457200" y="1180435"/>
          <a:ext cx="8305800" cy="5240179"/>
        </p:xfrm>
        <a:graphic>
          <a:graphicData uri="http://schemas.openxmlformats.org/drawingml/2006/table">
            <a:tbl>
              <a:tblPr/>
              <a:tblGrid>
                <a:gridCol w="2620271"/>
                <a:gridCol w="3292183"/>
                <a:gridCol w="2393346"/>
              </a:tblGrid>
              <a:tr h="290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Food</a:t>
                      </a:r>
                      <a:endParaRPr lang="en-US" sz="1000" u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baseline="0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Treatment</a:t>
                      </a:r>
                      <a:endParaRPr lang="en-US" sz="1000" b="1" u="none" baseline="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Challenge Water </a:t>
                      </a:r>
                      <a:r>
                        <a:rPr lang="en-US" sz="1000" b="1" u="none" dirty="0" smtClean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000" b="1" u="none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log CFU </a:t>
                      </a:r>
                      <a:endParaRPr lang="en-US" sz="1000" u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Strawberry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Control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6.18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1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5.29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 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0.31 </a:t>
                      </a:r>
                      <a:r>
                        <a:rPr lang="en-US" sz="1000" b="1" i="1" baseline="300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3.28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 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0.27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27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  + 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2.08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 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0.38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Bleach 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5.64 </a:t>
                      </a:r>
                      <a:r>
                        <a:rPr lang="en-US" sz="1000" b="1" i="1" baseline="300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Cantaloupe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Control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6.19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4.63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 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0.30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2.03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 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0.20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27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 + 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1.80 ± 0.10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Bleach 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6.03</a:t>
                      </a:r>
                      <a:r>
                        <a:rPr lang="en-US" sz="1000" b="1" baseline="0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b="1" i="1" baseline="30000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Broccoli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Control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5.90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28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4.77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0.16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3.42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0.26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27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 + 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2.08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 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0.38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Bleach 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i="0" baseline="0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5.74</a:t>
                      </a:r>
                      <a:r>
                        <a:rPr lang="en-US" sz="1000" b="1" i="1" baseline="30000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a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Wash</a:t>
                      </a:r>
                      <a:r>
                        <a:rPr lang="en-US" sz="1000" b="1" baseline="0" dirty="0" smtClean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treatments were 1 minute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Shigella</a:t>
            </a:r>
            <a:endParaRPr lang="en-US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" y="6477000"/>
            <a:ext cx="29498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aseline="0" dirty="0" smtClean="0"/>
              <a:t>a. Not significantly different from control (P≥0.05)</a:t>
            </a:r>
            <a:endParaRPr lang="en-US" sz="1000" baseline="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330326"/>
              </p:ext>
            </p:extLst>
          </p:nvPr>
        </p:nvGraphicFramePr>
        <p:xfrm>
          <a:off x="457200" y="1180435"/>
          <a:ext cx="8305800" cy="5259128"/>
        </p:xfrm>
        <a:graphic>
          <a:graphicData uri="http://schemas.openxmlformats.org/drawingml/2006/table">
            <a:tbl>
              <a:tblPr/>
              <a:tblGrid>
                <a:gridCol w="2620271"/>
                <a:gridCol w="3292183"/>
                <a:gridCol w="2393346"/>
              </a:tblGrid>
              <a:tr h="290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Food</a:t>
                      </a:r>
                      <a:endParaRPr lang="en-US" sz="1000" u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baseline="0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Treatment</a:t>
                      </a:r>
                      <a:endParaRPr lang="en-US" sz="1000" b="1" u="none" baseline="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u="none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Challenge Water </a:t>
                      </a:r>
                      <a:r>
                        <a:rPr lang="en-US" sz="1000" b="1" u="none" dirty="0" smtClean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000" b="1" u="none" dirty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log CFU </a:t>
                      </a:r>
                      <a:endParaRPr lang="en-US" sz="1000" u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Strawberry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Control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6.16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1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5.17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 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0.17 </a:t>
                      </a:r>
                      <a:r>
                        <a:rPr lang="en-US" sz="1000" b="1" i="1" baseline="300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3.72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 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0.86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27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  + 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2.75 ± 0.23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Bleach 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5.52 </a:t>
                      </a:r>
                      <a:r>
                        <a:rPr lang="en-US" sz="1000" b="1" i="1" baseline="3000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Cantaloupe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Control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5.73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4.96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 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0.17 </a:t>
                      </a:r>
                      <a:r>
                        <a:rPr lang="en-US" sz="1000" b="1" i="1" baseline="30000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3.02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 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0.47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27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 + 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&lt;1.70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Bleach 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5.43 </a:t>
                      </a:r>
                      <a:r>
                        <a:rPr lang="en-US" sz="1000" b="1" i="1" baseline="30000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Broccoli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Control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6.51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5.58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0.25 </a:t>
                      </a:r>
                      <a:r>
                        <a:rPr lang="en-US" sz="1000" b="1" i="1" baseline="30000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a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5.23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0.10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27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Produce Wash + Bacteriophage Cocktail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4.03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± 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0.60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Bleach 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i="0" baseline="0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5.97</a:t>
                      </a:r>
                      <a:r>
                        <a:rPr lang="en-US" sz="1000" b="1" i="1" baseline="30000" dirty="0" smtClean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a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Wash</a:t>
                      </a:r>
                      <a:r>
                        <a:rPr lang="en-US" sz="1000" b="1" baseline="0" dirty="0" smtClean="0">
                          <a:solidFill>
                            <a:srgbClr val="C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treatments were 1 minute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352" marR="433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Reduction of Bacteriophage in Fit-L</a:t>
            </a:r>
            <a:endParaRPr lang="en-US" dirty="0" smtClean="0">
              <a:cs typeface="+mj-cs"/>
            </a:endParaRPr>
          </a:p>
        </p:txBody>
      </p:sp>
      <p:sp>
        <p:nvSpPr>
          <p:cNvPr id="14340" name="Rectangle 12"/>
          <p:cNvSpPr>
            <a:spLocks noChangeArrowheads="1"/>
          </p:cNvSpPr>
          <p:nvPr/>
        </p:nvSpPr>
        <p:spPr bwMode="auto">
          <a:xfrm>
            <a:off x="7696200" y="6559550"/>
            <a:ext cx="9652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solidFill>
                  <a:schemeClr val="bg1"/>
                </a:solidFill>
              </a:rPr>
              <a:t>JSN 03-30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304800" y="1295400"/>
          <a:ext cx="8482013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199" y="1219200"/>
            <a:ext cx="7613082" cy="5334000"/>
          </a:xfrm>
        </p:spPr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Spraying phage into a stomacher bag holding the inoculated sample may have resulted in an inadequate dose of phage coming in contact to the inoculated spots on the food. </a:t>
            </a:r>
          </a:p>
          <a:p>
            <a:pPr lvl="2">
              <a:buFont typeface="Arial" pitchFamily="34" charset="0"/>
              <a:buChar char="•"/>
            </a:pPr>
            <a:r>
              <a:rPr lang="en-US" sz="1800" dirty="0" smtClean="0"/>
              <a:t>Due to the passive movement of phage in food high concentrations are needed to ensure contact with the bacteria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200 ppm free available chlorine was found to be ineffective in challenge water for reducing pathogens from FF&amp;V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Pretreating samples with phage prior to the wash process resulted in an additive effect and had the best overall reduction of pathogens present on the FF&amp;V samples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This study demonstrated an effective 2-step process for sanitizing FF&amp;V</a:t>
            </a:r>
          </a:p>
          <a:p>
            <a:pPr lvl="1">
              <a:buNone/>
            </a:pPr>
            <a:endParaRPr lang="en-US" sz="2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7467600" y="1600200"/>
            <a:ext cx="1365428" cy="1158175"/>
            <a:chOff x="3962400" y="1204025"/>
            <a:chExt cx="1746428" cy="1462975"/>
          </a:xfrm>
        </p:grpSpPr>
        <p:sp>
          <p:nvSpPr>
            <p:cNvPr id="4" name="Flowchart: Process 3"/>
            <p:cNvSpPr/>
            <p:nvPr/>
          </p:nvSpPr>
          <p:spPr>
            <a:xfrm>
              <a:off x="3962400" y="1219200"/>
              <a:ext cx="838200" cy="1447800"/>
            </a:xfrm>
            <a:prstGeom prst="flowChart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Cloud Callout 94"/>
            <p:cNvSpPr/>
            <p:nvPr/>
          </p:nvSpPr>
          <p:spPr>
            <a:xfrm>
              <a:off x="4114800" y="1981198"/>
              <a:ext cx="533400" cy="457200"/>
            </a:xfrm>
            <a:prstGeom prst="cloudCallou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Picture 3" descr="C:\Users\andy.senecal\Documents\work\Project Photos\spray bottle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9135854">
              <a:off x="5144590" y="1204025"/>
              <a:ext cx="564238" cy="1139190"/>
            </a:xfrm>
            <a:prstGeom prst="rect">
              <a:avLst/>
            </a:prstGeom>
            <a:noFill/>
          </p:spPr>
        </p:pic>
        <p:cxnSp>
          <p:nvCxnSpPr>
            <p:cNvPr id="7" name="Straight Connector 6"/>
            <p:cNvCxnSpPr/>
            <p:nvPr/>
          </p:nvCxnSpPr>
          <p:spPr>
            <a:xfrm flipV="1">
              <a:off x="4038600" y="1524000"/>
              <a:ext cx="914400" cy="457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4191000" y="1524000"/>
              <a:ext cx="762000" cy="609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4343400" y="1524000"/>
              <a:ext cx="609600" cy="76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4495800" y="1524000"/>
              <a:ext cx="457200" cy="914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95403"/>
            <a:ext cx="6034610" cy="52120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22005" y="3124200"/>
            <a:ext cx="403860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eaLnBrk="0" hangingPunct="0"/>
            <a:r>
              <a:rPr lang="en-US" sz="5400" b="1" baseline="0" dirty="0">
                <a:solidFill>
                  <a:srgbClr val="8B001D"/>
                </a:solidFill>
                <a:latin typeface="Arial" charset="0"/>
                <a:ea typeface="ＭＳ Ｐゴシック" pitchFamily="1" charset="-128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334583164"/>
      </p:ext>
    </p:extLst>
  </p:cSld>
  <p:clrMapOvr>
    <a:masterClrMapping/>
  </p:clrMapOvr>
</p:sld>
</file>

<file path=ppt/theme/theme1.xml><?xml version="1.0" encoding="utf-8"?>
<a:theme xmlns:a="http://schemas.openxmlformats.org/drawingml/2006/main" name="CFD">
  <a:themeElements>
    <a:clrScheme name="NSRDEC">
      <a:dk1>
        <a:sysClr val="windowText" lastClr="000000"/>
      </a:dk1>
      <a:lt1>
        <a:sysClr val="window" lastClr="FFFFFF"/>
      </a:lt1>
      <a:dk2>
        <a:srgbClr val="18305A"/>
      </a:dk2>
      <a:lt2>
        <a:srgbClr val="DDDDDD"/>
      </a:lt2>
      <a:accent1>
        <a:srgbClr val="1E598D"/>
      </a:accent1>
      <a:accent2>
        <a:srgbClr val="CD941B"/>
      </a:accent2>
      <a:accent3>
        <a:srgbClr val="800000"/>
      </a:accent3>
      <a:accent4>
        <a:srgbClr val="666633"/>
      </a:accent4>
      <a:accent5>
        <a:srgbClr val="663300"/>
      </a:accent5>
      <a:accent6>
        <a:srgbClr val="58584F"/>
      </a:accent6>
      <a:hlink>
        <a:srgbClr val="3366CC"/>
      </a:hlink>
      <a:folHlink>
        <a:srgbClr val="66CCFF"/>
      </a:folHlink>
    </a:clrScheme>
    <a:fontScheme name="NSRDE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B694614E14B543BFB041A18BCAC0A6" ma:contentTypeVersion="5" ma:contentTypeDescription="Create a new document." ma:contentTypeScope="" ma:versionID="61dc8cd8bd19e07449ef8c2ba7e09b86">
  <xsd:schema xmlns:xsd="http://www.w3.org/2001/XMLSchema" xmlns:p="http://schemas.microsoft.com/office/2006/metadata/properties" xmlns:ns1="http://schemas.microsoft.com/sharepoint/v3" xmlns:ns2="3a5464d4-c180-42d0-aba4-55c0375b3657" targetNamespace="http://schemas.microsoft.com/office/2006/metadata/properties" ma:root="true" ma:fieldsID="67b54cf43a0c849428b940a98c4f5048" ns1:_="" ns2:_="">
    <xsd:import namespace="http://schemas.microsoft.com/sharepoint/v3"/>
    <xsd:import namespace="3a5464d4-c180-42d0-aba4-55c0375b3657"/>
    <xsd:element name="properties">
      <xsd:complexType>
        <xsd:sequence>
          <xsd:element name="documentManagement">
            <xsd:complexType>
              <xsd:all>
                <xsd:element ref="ns2:HRRecruitLocation"/>
                <xsd:element ref="ns2:HRRecruitStartDate" minOccurs="0"/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EmailSender" ma:index="10" nillable="true" ma:displayName="E-Mail Sender" ma:hidden="true" ma:internalName="EmailSender">
      <xsd:simpleType>
        <xsd:restriction base="dms:Note"/>
      </xsd:simpleType>
    </xsd:element>
    <xsd:element name="EmailTo" ma:index="11" nillable="true" ma:displayName="E-Mail To" ma:hidden="true" ma:internalName="EmailTo">
      <xsd:simpleType>
        <xsd:restriction base="dms:Note"/>
      </xsd:simpleType>
    </xsd:element>
    <xsd:element name="EmailCc" ma:index="12" nillable="true" ma:displayName="E-Mail Cc" ma:hidden="true" ma:internalName="EmailCc">
      <xsd:simpleType>
        <xsd:restriction base="dms:Note"/>
      </xsd:simpleType>
    </xsd:element>
    <xsd:element name="EmailFrom" ma:index="13" nillable="true" ma:displayName="E-Mail From" ma:hidden="true" ma:internalName="EmailFrom">
      <xsd:simpleType>
        <xsd:restriction base="dms:Text"/>
      </xsd:simpleType>
    </xsd:element>
    <xsd:element name="EmailSubject" ma:index="14" nillable="true" ma:displayName="E-Mail Subject" ma:hidden="true" ma:internalName="EmailSubject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3a5464d4-c180-42d0-aba4-55c0375b3657" elementFormDefault="qualified">
    <xsd:import namespace="http://schemas.microsoft.com/office/2006/documentManagement/types"/>
    <xsd:element name="HRRecruitLocation" ma:index="8" ma:displayName="Location" ma:default="Headquarters" ma:internalName="HRRecruitLocation">
      <xsd:simpleType>
        <xsd:union memberTypes="dms:Text">
          <xsd:simpleType>
            <xsd:restriction base="dms:Choice">
              <xsd:enumeration value="Headquarters"/>
            </xsd:restriction>
          </xsd:simpleType>
        </xsd:union>
      </xsd:simpleType>
    </xsd:element>
    <xsd:element name="HRRecruitStartDate" ma:index="9" nillable="true" ma:displayName="Start Date" ma:format="DateOnly" ma:internalName="HRRecruitStartDat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rca:RCAuthoringProperties xmlns:rca="urn:sharePointPublishingRcaProperties">
  <rca:Converter rca:guid="6dfdc5b4-2a28-4a06-b0c6-ad3901e3a807">
    <rca:property rca:type="InheritParentSettings">False</rca:property>
    <rca:property rca:type="SelectedPageLayout">130</rca:property>
    <rca:property rca:type="SelectedPageField">f55c4d88-1f2e-4ad9-aaa8-819af4ee7ee8</rca:property>
    <rca:property rca:type="SelectedStylesField">00000000-0000-0000-0000-000000000000</rca:property>
    <rca:property rca:type="CreatePageWithSourceDocument">True</rca:property>
    <rca:property rca:type="AllowChangeLocationConfig">True</rca:property>
    <rca:property rca:type="ConfiguredPageLocation">https://natiportal/nec/ITSS/DSS/Oracle</rca:property>
    <rca:property rca:type="CreateSynchronously">True</rca:property>
    <rca:property rca:type="AllowChangeProcessingConfig">True</rca:property>
    <rca:property rca:type="ConverterSpecificSettings"/>
  </rca:Converter>
</rca:RCAuthoring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>
  <documentManagement>
    <EmailTo xmlns="http://schemas.microsoft.com/sharepoint/v3" xsi:nil="true"/>
    <EmailSender xmlns="http://schemas.microsoft.com/sharepoint/v3" xsi:nil="true"/>
    <EmailFrom xmlns="http://schemas.microsoft.com/sharepoint/v3" xsi:nil="true"/>
    <HRRecruitLocation xmlns="3a5464d4-c180-42d0-aba4-55c0375b3657">Headquarters</HRRecruitLocation>
    <EmailSubject xmlns="http://schemas.microsoft.com/sharepoint/v3" xsi:nil="true"/>
    <HRRecruitStartDate xmlns="3a5464d4-c180-42d0-aba4-55c0375b3657" xsi:nil="true"/>
    <EmailCc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9F53113-AFF9-42FD-A88C-333C5F8FB7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a5464d4-c180-42d0-aba4-55c0375b3657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23256297-7FDD-46B0-A29C-6F8ED5829B75}">
  <ds:schemaRefs>
    <ds:schemaRef ds:uri="urn:sharePointPublishingRcaProperties"/>
  </ds:schemaRefs>
</ds:datastoreItem>
</file>

<file path=customXml/itemProps3.xml><?xml version="1.0" encoding="utf-8"?>
<ds:datastoreItem xmlns:ds="http://schemas.openxmlformats.org/officeDocument/2006/customXml" ds:itemID="{98158990-C0AE-429C-B222-432CE284FA0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1BD93D1-A4BB-4730-85C5-546D2DFD5C2A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terms/"/>
    <ds:schemaRef ds:uri="3a5464d4-c180-42d0-aba4-55c0375b3657"/>
    <ds:schemaRef ds:uri="http://schemas.microsoft.com/sharepoint/v3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CFD</Template>
  <TotalTime>7663</TotalTime>
  <Words>1523</Words>
  <Application>Microsoft Office PowerPoint</Application>
  <PresentationFormat>On-screen Show (4:3)</PresentationFormat>
  <Paragraphs>334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ＭＳ Ｐゴシック</vt:lpstr>
      <vt:lpstr>Arial</vt:lpstr>
      <vt:lpstr>Arial Black</vt:lpstr>
      <vt:lpstr>Calibri</vt:lpstr>
      <vt:lpstr>Cambria</vt:lpstr>
      <vt:lpstr>Tahoma</vt:lpstr>
      <vt:lpstr>Times New Roman</vt:lpstr>
      <vt:lpstr>Wingdings</vt:lpstr>
      <vt:lpstr>CFD</vt:lpstr>
      <vt:lpstr>Dr. Andre Senecal Science Advisor Food Protection US Army Natick RD&amp;E Center Combat Feeding Directorate Food Protection and Innovative Packaging Team   </vt:lpstr>
      <vt:lpstr>PowerPoint Presentation</vt:lpstr>
      <vt:lpstr>PowerPoint Presentation</vt:lpstr>
      <vt:lpstr>Military Significance of Enteric Illness </vt:lpstr>
      <vt:lpstr>Background/Historical Information</vt:lpstr>
      <vt:lpstr>Background/Historical Information</vt:lpstr>
      <vt:lpstr>Chlorine Wash</vt:lpstr>
      <vt:lpstr>New Sanitation Strategies for Produce</vt:lpstr>
      <vt:lpstr>Bacteriophage</vt:lpstr>
      <vt:lpstr>PowerPoint Presentation</vt:lpstr>
      <vt:lpstr>Two-Step Biocontrol Process</vt:lpstr>
      <vt:lpstr>FF&amp;V and Bacterial Test Strains</vt:lpstr>
      <vt:lpstr>Experimental Treatments</vt:lpstr>
      <vt:lpstr>PowerPoint Presentation</vt:lpstr>
      <vt:lpstr>E. Coli O157:H7</vt:lpstr>
      <vt:lpstr>Salmonella</vt:lpstr>
      <vt:lpstr>Shigella</vt:lpstr>
      <vt:lpstr>Reduction of Bacteriophage in Fit-L</vt:lpstr>
      <vt:lpstr>Summary</vt:lpstr>
      <vt:lpstr>PowerPoint Presentation</vt:lpstr>
    </vt:vector>
  </TitlesOfParts>
  <Company>John DeMichael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CFREP - QTR Review Presentation Template</dc:title>
  <dc:creator>John Ebert</dc:creator>
  <cp:lastModifiedBy>Andy.Senecal</cp:lastModifiedBy>
  <cp:revision>397</cp:revision>
  <cp:lastPrinted>2007-05-24T17:22:02Z</cp:lastPrinted>
  <dcterms:created xsi:type="dcterms:W3CDTF">2007-05-21T15:03:19Z</dcterms:created>
  <dcterms:modified xsi:type="dcterms:W3CDTF">2016-07-08T18:47:25Z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0x010100EFB694614E14B543BFB041A18BCAC0A6</vt:lpwstr>
  </property>
</Properties>
</file>