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4"/>
  </p:notesMasterIdLst>
  <p:sldIdLst>
    <p:sldId id="256" r:id="rId2"/>
    <p:sldId id="257" r:id="rId3"/>
    <p:sldId id="258" r:id="rId4"/>
    <p:sldId id="274" r:id="rId5"/>
    <p:sldId id="276" r:id="rId6"/>
    <p:sldId id="283" r:id="rId7"/>
    <p:sldId id="275" r:id="rId8"/>
    <p:sldId id="277" r:id="rId9"/>
    <p:sldId id="278" r:id="rId10"/>
    <p:sldId id="279" r:id="rId11"/>
    <p:sldId id="280" r:id="rId12"/>
    <p:sldId id="290" r:id="rId13"/>
    <p:sldId id="291" r:id="rId14"/>
    <p:sldId id="259" r:id="rId15"/>
    <p:sldId id="265" r:id="rId16"/>
    <p:sldId id="260" r:id="rId17"/>
    <p:sldId id="266" r:id="rId18"/>
    <p:sldId id="267" r:id="rId19"/>
    <p:sldId id="262" r:id="rId20"/>
    <p:sldId id="289" r:id="rId21"/>
    <p:sldId id="281" r:id="rId22"/>
    <p:sldId id="282" r:id="rId23"/>
    <p:sldId id="284" r:id="rId24"/>
    <p:sldId id="294" r:id="rId25"/>
    <p:sldId id="295" r:id="rId26"/>
    <p:sldId id="296" r:id="rId27"/>
    <p:sldId id="285" r:id="rId28"/>
    <p:sldId id="286" r:id="rId29"/>
    <p:sldId id="292" r:id="rId30"/>
    <p:sldId id="293" r:id="rId31"/>
    <p:sldId id="288" r:id="rId32"/>
    <p:sldId id="273"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9.9770915517900183E-2"/>
          <c:y val="0.15750512821281351"/>
          <c:w val="0.84772529403246277"/>
          <c:h val="0.73082214410364466"/>
        </c:manualLayout>
      </c:layout>
      <c:scatterChart>
        <c:scatterStyle val="smoothMarker"/>
        <c:ser>
          <c:idx val="0"/>
          <c:order val="0"/>
          <c:tx>
            <c:v>Dye effluent</c:v>
          </c:tx>
          <c:marker>
            <c:symbol val="none"/>
          </c:marker>
          <c:xVal>
            <c:numRef>
              <c:f>'sigma dye effluent+imidazolium'!$B$3:$B$63</c:f>
              <c:numCache>
                <c:formatCode>General</c:formatCode>
                <c:ptCount val="61"/>
                <c:pt idx="0">
                  <c:v>-3.0000000000000002E-2</c:v>
                </c:pt>
                <c:pt idx="1">
                  <c:v>-2.9000000000000001E-2</c:v>
                </c:pt>
                <c:pt idx="2">
                  <c:v>-2.8000000000000001E-2</c:v>
                </c:pt>
                <c:pt idx="3">
                  <c:v>-2.7000000000000003E-2</c:v>
                </c:pt>
                <c:pt idx="4">
                  <c:v>-2.5999999999999999E-2</c:v>
                </c:pt>
                <c:pt idx="5">
                  <c:v>-2.5000000000000001E-2</c:v>
                </c:pt>
                <c:pt idx="6">
                  <c:v>-2.4E-2</c:v>
                </c:pt>
                <c:pt idx="7">
                  <c:v>-2.3E-2</c:v>
                </c:pt>
                <c:pt idx="8">
                  <c:v>-2.1999999999999999E-2</c:v>
                </c:pt>
                <c:pt idx="9">
                  <c:v>-2.1000000000000005E-2</c:v>
                </c:pt>
                <c:pt idx="10">
                  <c:v>-2.0000000000000004E-2</c:v>
                </c:pt>
                <c:pt idx="11">
                  <c:v>-1.9000000000000003E-2</c:v>
                </c:pt>
                <c:pt idx="12">
                  <c:v>-1.7999999999999999E-2</c:v>
                </c:pt>
                <c:pt idx="13">
                  <c:v>-1.7000000000000001E-2</c:v>
                </c:pt>
                <c:pt idx="14">
                  <c:v>-1.6000000000000004E-2</c:v>
                </c:pt>
                <c:pt idx="15">
                  <c:v>-1.4999999999999998E-2</c:v>
                </c:pt>
                <c:pt idx="16">
                  <c:v>-1.4E-2</c:v>
                </c:pt>
                <c:pt idx="17">
                  <c:v>-1.2999999999999998E-2</c:v>
                </c:pt>
                <c:pt idx="18">
                  <c:v>-1.2E-2</c:v>
                </c:pt>
                <c:pt idx="19">
                  <c:v>-1.0999999999999998E-2</c:v>
                </c:pt>
                <c:pt idx="20">
                  <c:v>-1.0000000000000002E-2</c:v>
                </c:pt>
                <c:pt idx="21">
                  <c:v>-9.0000000000000028E-3</c:v>
                </c:pt>
                <c:pt idx="22">
                  <c:v>-8.0000000000000019E-3</c:v>
                </c:pt>
                <c:pt idx="23">
                  <c:v>-7.000000000000001E-3</c:v>
                </c:pt>
                <c:pt idx="24">
                  <c:v>-6.000000000000001E-3</c:v>
                </c:pt>
                <c:pt idx="25">
                  <c:v>-5.000000000000001E-3</c:v>
                </c:pt>
                <c:pt idx="26">
                  <c:v>-4.000000000000001E-3</c:v>
                </c:pt>
                <c:pt idx="27">
                  <c:v>-3.0000000000000005E-3</c:v>
                </c:pt>
                <c:pt idx="28">
                  <c:v>-2.0000000000000005E-3</c:v>
                </c:pt>
                <c:pt idx="29">
                  <c:v>-1.0000000000000002E-3</c:v>
                </c:pt>
                <c:pt idx="30">
                  <c:v>0</c:v>
                </c:pt>
                <c:pt idx="31">
                  <c:v>1.0000000000000002E-3</c:v>
                </c:pt>
                <c:pt idx="32">
                  <c:v>2.0000000000000005E-3</c:v>
                </c:pt>
                <c:pt idx="33">
                  <c:v>3.0000000000000005E-3</c:v>
                </c:pt>
                <c:pt idx="34">
                  <c:v>4.000000000000001E-3</c:v>
                </c:pt>
                <c:pt idx="35">
                  <c:v>5.000000000000001E-3</c:v>
                </c:pt>
                <c:pt idx="36">
                  <c:v>6.000000000000001E-3</c:v>
                </c:pt>
                <c:pt idx="37">
                  <c:v>7.000000000000001E-3</c:v>
                </c:pt>
                <c:pt idx="38">
                  <c:v>8.0000000000000019E-3</c:v>
                </c:pt>
                <c:pt idx="39">
                  <c:v>9.0000000000000028E-3</c:v>
                </c:pt>
                <c:pt idx="40">
                  <c:v>1.0000000000000002E-2</c:v>
                </c:pt>
                <c:pt idx="41">
                  <c:v>1.0999999999999998E-2</c:v>
                </c:pt>
                <c:pt idx="42">
                  <c:v>1.2E-2</c:v>
                </c:pt>
                <c:pt idx="43">
                  <c:v>1.2999999999999998E-2</c:v>
                </c:pt>
                <c:pt idx="44">
                  <c:v>1.4E-2</c:v>
                </c:pt>
                <c:pt idx="45">
                  <c:v>1.4999999999999998E-2</c:v>
                </c:pt>
                <c:pt idx="46">
                  <c:v>1.6000000000000004E-2</c:v>
                </c:pt>
                <c:pt idx="47">
                  <c:v>1.7000000000000001E-2</c:v>
                </c:pt>
                <c:pt idx="48">
                  <c:v>1.7999999999999999E-2</c:v>
                </c:pt>
                <c:pt idx="49">
                  <c:v>1.9000000000000003E-2</c:v>
                </c:pt>
                <c:pt idx="50">
                  <c:v>2.0000000000000004E-2</c:v>
                </c:pt>
                <c:pt idx="51">
                  <c:v>2.1000000000000005E-2</c:v>
                </c:pt>
                <c:pt idx="52">
                  <c:v>2.1999999999999999E-2</c:v>
                </c:pt>
                <c:pt idx="53">
                  <c:v>2.3E-2</c:v>
                </c:pt>
                <c:pt idx="54">
                  <c:v>2.4E-2</c:v>
                </c:pt>
                <c:pt idx="55">
                  <c:v>2.5000000000000001E-2</c:v>
                </c:pt>
                <c:pt idx="56">
                  <c:v>2.5999999999999999E-2</c:v>
                </c:pt>
                <c:pt idx="57">
                  <c:v>2.7000000000000003E-2</c:v>
                </c:pt>
                <c:pt idx="58">
                  <c:v>2.8000000000000001E-2</c:v>
                </c:pt>
                <c:pt idx="59">
                  <c:v>2.9000000000000001E-2</c:v>
                </c:pt>
                <c:pt idx="60">
                  <c:v>3.0000000000000002E-2</c:v>
                </c:pt>
              </c:numCache>
            </c:numRef>
          </c:xVal>
          <c:yVal>
            <c:numRef>
              <c:f>'sigma dye effluent+imidazolium'!$H$3:$H$63</c:f>
              <c:numCache>
                <c:formatCode>General</c:formatCode>
                <c:ptCount val="61"/>
                <c:pt idx="0">
                  <c:v>0</c:v>
                </c:pt>
                <c:pt idx="1">
                  <c:v>0</c:v>
                </c:pt>
                <c:pt idx="2">
                  <c:v>0</c:v>
                </c:pt>
                <c:pt idx="3">
                  <c:v>0</c:v>
                </c:pt>
                <c:pt idx="4">
                  <c:v>0</c:v>
                </c:pt>
                <c:pt idx="5">
                  <c:v>6.5640000000000002E-4</c:v>
                </c:pt>
                <c:pt idx="6">
                  <c:v>2.2443000000000003E-3</c:v>
                </c:pt>
                <c:pt idx="7">
                  <c:v>2.8986000000000003E-3</c:v>
                </c:pt>
                <c:pt idx="8">
                  <c:v>1.9855000000000007E-3</c:v>
                </c:pt>
                <c:pt idx="9">
                  <c:v>1.1605000000000003E-3</c:v>
                </c:pt>
                <c:pt idx="10">
                  <c:v>7.8090000000000039E-4</c:v>
                </c:pt>
                <c:pt idx="11">
                  <c:v>0.10011589999999998</c:v>
                </c:pt>
                <c:pt idx="12">
                  <c:v>0.89717539999999996</c:v>
                </c:pt>
                <c:pt idx="13">
                  <c:v>3.4323431999999996</c:v>
                </c:pt>
                <c:pt idx="14">
                  <c:v>5.6849139999999982</c:v>
                </c:pt>
                <c:pt idx="15">
                  <c:v>5.1136675</c:v>
                </c:pt>
                <c:pt idx="16">
                  <c:v>4.3825620000000001</c:v>
                </c:pt>
                <c:pt idx="17">
                  <c:v>4.8668648999999986</c:v>
                </c:pt>
                <c:pt idx="18">
                  <c:v>4.5183877999999993</c:v>
                </c:pt>
                <c:pt idx="19">
                  <c:v>2.9710455999999992</c:v>
                </c:pt>
                <c:pt idx="20">
                  <c:v>1.325483</c:v>
                </c:pt>
                <c:pt idx="21">
                  <c:v>0.97199029999999997</c:v>
                </c:pt>
                <c:pt idx="22">
                  <c:v>1.7414574</c:v>
                </c:pt>
                <c:pt idx="23">
                  <c:v>1.8495316999999998</c:v>
                </c:pt>
                <c:pt idx="24">
                  <c:v>1.2773374</c:v>
                </c:pt>
                <c:pt idx="25">
                  <c:v>1.1522922999999998</c:v>
                </c:pt>
                <c:pt idx="26">
                  <c:v>0.93383509999999992</c:v>
                </c:pt>
                <c:pt idx="27">
                  <c:v>0.3153374000000001</c:v>
                </c:pt>
                <c:pt idx="28">
                  <c:v>0.59657229999999961</c:v>
                </c:pt>
                <c:pt idx="29">
                  <c:v>1.4065732999999996</c:v>
                </c:pt>
                <c:pt idx="30">
                  <c:v>1.1172689</c:v>
                </c:pt>
                <c:pt idx="31">
                  <c:v>0.50539680000000009</c:v>
                </c:pt>
                <c:pt idx="32">
                  <c:v>0.65682350000000012</c:v>
                </c:pt>
                <c:pt idx="33">
                  <c:v>1.2577753999999997</c:v>
                </c:pt>
                <c:pt idx="34">
                  <c:v>1.8498397999999998</c:v>
                </c:pt>
                <c:pt idx="35">
                  <c:v>1.8399060999999999</c:v>
                </c:pt>
                <c:pt idx="36">
                  <c:v>1.6767232999999997</c:v>
                </c:pt>
                <c:pt idx="37">
                  <c:v>1.6578774000000001</c:v>
                </c:pt>
                <c:pt idx="38">
                  <c:v>1.3091763999999999</c:v>
                </c:pt>
                <c:pt idx="39">
                  <c:v>1.5587779000000004</c:v>
                </c:pt>
                <c:pt idx="40">
                  <c:v>1.9080577000000001</c:v>
                </c:pt>
                <c:pt idx="41">
                  <c:v>1.244815</c:v>
                </c:pt>
                <c:pt idx="42">
                  <c:v>1.2795301999999997</c:v>
                </c:pt>
                <c:pt idx="43">
                  <c:v>2.4680371999999999</c:v>
                </c:pt>
                <c:pt idx="44">
                  <c:v>3.0312738999999995</c:v>
                </c:pt>
                <c:pt idx="45">
                  <c:v>2.9466534999999987</c:v>
                </c:pt>
                <c:pt idx="46">
                  <c:v>2.9988607999999997</c:v>
                </c:pt>
                <c:pt idx="47">
                  <c:v>3.3653976999999999</c:v>
                </c:pt>
                <c:pt idx="48">
                  <c:v>4.1369948000000001</c:v>
                </c:pt>
                <c:pt idx="49">
                  <c:v>3.6852977000000005</c:v>
                </c:pt>
                <c:pt idx="50">
                  <c:v>1.6920570000000001</c:v>
                </c:pt>
                <c:pt idx="51">
                  <c:v>0.30094300000000007</c:v>
                </c:pt>
                <c:pt idx="52">
                  <c:v>0</c:v>
                </c:pt>
                <c:pt idx="53">
                  <c:v>0</c:v>
                </c:pt>
                <c:pt idx="54">
                  <c:v>0</c:v>
                </c:pt>
                <c:pt idx="55">
                  <c:v>0</c:v>
                </c:pt>
                <c:pt idx="56">
                  <c:v>0</c:v>
                </c:pt>
                <c:pt idx="57">
                  <c:v>0</c:v>
                </c:pt>
                <c:pt idx="58">
                  <c:v>0</c:v>
                </c:pt>
                <c:pt idx="59">
                  <c:v>0</c:v>
                </c:pt>
                <c:pt idx="60">
                  <c:v>0</c:v>
                </c:pt>
              </c:numCache>
            </c:numRef>
          </c:yVal>
          <c:smooth val="1"/>
        </c:ser>
        <c:ser>
          <c:idx val="1"/>
          <c:order val="1"/>
          <c:tx>
            <c:v>[MMIM][Ac]</c:v>
          </c:tx>
          <c:marker>
            <c:symbol val="none"/>
          </c:marker>
          <c:xVal>
            <c:numRef>
              <c:f>'sigma dye effluent+imidazolium'!$B$3:$B$63</c:f>
              <c:numCache>
                <c:formatCode>General</c:formatCode>
                <c:ptCount val="61"/>
                <c:pt idx="0">
                  <c:v>-3.0000000000000002E-2</c:v>
                </c:pt>
                <c:pt idx="1">
                  <c:v>-2.9000000000000001E-2</c:v>
                </c:pt>
                <c:pt idx="2">
                  <c:v>-2.8000000000000001E-2</c:v>
                </c:pt>
                <c:pt idx="3">
                  <c:v>-2.7000000000000003E-2</c:v>
                </c:pt>
                <c:pt idx="4">
                  <c:v>-2.5999999999999999E-2</c:v>
                </c:pt>
                <c:pt idx="5">
                  <c:v>-2.5000000000000001E-2</c:v>
                </c:pt>
                <c:pt idx="6">
                  <c:v>-2.4E-2</c:v>
                </c:pt>
                <c:pt idx="7">
                  <c:v>-2.3E-2</c:v>
                </c:pt>
                <c:pt idx="8">
                  <c:v>-2.1999999999999999E-2</c:v>
                </c:pt>
                <c:pt idx="9">
                  <c:v>-2.1000000000000005E-2</c:v>
                </c:pt>
                <c:pt idx="10">
                  <c:v>-2.0000000000000004E-2</c:v>
                </c:pt>
                <c:pt idx="11">
                  <c:v>-1.9000000000000003E-2</c:v>
                </c:pt>
                <c:pt idx="12">
                  <c:v>-1.7999999999999999E-2</c:v>
                </c:pt>
                <c:pt idx="13">
                  <c:v>-1.7000000000000001E-2</c:v>
                </c:pt>
                <c:pt idx="14">
                  <c:v>-1.6000000000000004E-2</c:v>
                </c:pt>
                <c:pt idx="15">
                  <c:v>-1.4999999999999998E-2</c:v>
                </c:pt>
                <c:pt idx="16">
                  <c:v>-1.4E-2</c:v>
                </c:pt>
                <c:pt idx="17">
                  <c:v>-1.2999999999999998E-2</c:v>
                </c:pt>
                <c:pt idx="18">
                  <c:v>-1.2E-2</c:v>
                </c:pt>
                <c:pt idx="19">
                  <c:v>-1.0999999999999998E-2</c:v>
                </c:pt>
                <c:pt idx="20">
                  <c:v>-1.0000000000000002E-2</c:v>
                </c:pt>
                <c:pt idx="21">
                  <c:v>-9.0000000000000028E-3</c:v>
                </c:pt>
                <c:pt idx="22">
                  <c:v>-8.0000000000000019E-3</c:v>
                </c:pt>
                <c:pt idx="23">
                  <c:v>-7.000000000000001E-3</c:v>
                </c:pt>
                <c:pt idx="24">
                  <c:v>-6.000000000000001E-3</c:v>
                </c:pt>
                <c:pt idx="25">
                  <c:v>-5.000000000000001E-3</c:v>
                </c:pt>
                <c:pt idx="26">
                  <c:v>-4.000000000000001E-3</c:v>
                </c:pt>
                <c:pt idx="27">
                  <c:v>-3.0000000000000005E-3</c:v>
                </c:pt>
                <c:pt idx="28">
                  <c:v>-2.0000000000000005E-3</c:v>
                </c:pt>
                <c:pt idx="29">
                  <c:v>-1.0000000000000002E-3</c:v>
                </c:pt>
                <c:pt idx="30">
                  <c:v>0</c:v>
                </c:pt>
                <c:pt idx="31">
                  <c:v>1.0000000000000002E-3</c:v>
                </c:pt>
                <c:pt idx="32">
                  <c:v>2.0000000000000005E-3</c:v>
                </c:pt>
                <c:pt idx="33">
                  <c:v>3.0000000000000005E-3</c:v>
                </c:pt>
                <c:pt idx="34">
                  <c:v>4.000000000000001E-3</c:v>
                </c:pt>
                <c:pt idx="35">
                  <c:v>5.000000000000001E-3</c:v>
                </c:pt>
                <c:pt idx="36">
                  <c:v>6.000000000000001E-3</c:v>
                </c:pt>
                <c:pt idx="37">
                  <c:v>7.000000000000001E-3</c:v>
                </c:pt>
                <c:pt idx="38">
                  <c:v>8.0000000000000019E-3</c:v>
                </c:pt>
                <c:pt idx="39">
                  <c:v>9.0000000000000028E-3</c:v>
                </c:pt>
                <c:pt idx="40">
                  <c:v>1.0000000000000002E-2</c:v>
                </c:pt>
                <c:pt idx="41">
                  <c:v>1.0999999999999998E-2</c:v>
                </c:pt>
                <c:pt idx="42">
                  <c:v>1.2E-2</c:v>
                </c:pt>
                <c:pt idx="43">
                  <c:v>1.2999999999999998E-2</c:v>
                </c:pt>
                <c:pt idx="44">
                  <c:v>1.4E-2</c:v>
                </c:pt>
                <c:pt idx="45">
                  <c:v>1.4999999999999998E-2</c:v>
                </c:pt>
                <c:pt idx="46">
                  <c:v>1.6000000000000004E-2</c:v>
                </c:pt>
                <c:pt idx="47">
                  <c:v>1.7000000000000001E-2</c:v>
                </c:pt>
                <c:pt idx="48">
                  <c:v>1.7999999999999999E-2</c:v>
                </c:pt>
                <c:pt idx="49">
                  <c:v>1.9000000000000003E-2</c:v>
                </c:pt>
                <c:pt idx="50">
                  <c:v>2.0000000000000004E-2</c:v>
                </c:pt>
                <c:pt idx="51">
                  <c:v>2.1000000000000005E-2</c:v>
                </c:pt>
                <c:pt idx="52">
                  <c:v>2.1999999999999999E-2</c:v>
                </c:pt>
                <c:pt idx="53">
                  <c:v>2.3E-2</c:v>
                </c:pt>
                <c:pt idx="54">
                  <c:v>2.4E-2</c:v>
                </c:pt>
                <c:pt idx="55">
                  <c:v>2.5000000000000001E-2</c:v>
                </c:pt>
                <c:pt idx="56">
                  <c:v>2.5999999999999999E-2</c:v>
                </c:pt>
                <c:pt idx="57">
                  <c:v>2.7000000000000003E-2</c:v>
                </c:pt>
                <c:pt idx="58">
                  <c:v>2.8000000000000001E-2</c:v>
                </c:pt>
                <c:pt idx="59">
                  <c:v>2.9000000000000001E-2</c:v>
                </c:pt>
                <c:pt idx="60">
                  <c:v>3.0000000000000002E-2</c:v>
                </c:pt>
              </c:numCache>
            </c:numRef>
          </c:xVal>
          <c:yVal>
            <c:numRef>
              <c:f>'sigma dye effluent+imidazolium'!$C$3:$C$63</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5.3000000000000005E-2</c:v>
                </c:pt>
                <c:pt idx="15">
                  <c:v>0.87400000000000011</c:v>
                </c:pt>
                <c:pt idx="16">
                  <c:v>2.4119999999999995</c:v>
                </c:pt>
                <c:pt idx="17">
                  <c:v>3.5880000000000001</c:v>
                </c:pt>
                <c:pt idx="18">
                  <c:v>5.2080000000000002</c:v>
                </c:pt>
                <c:pt idx="19">
                  <c:v>7.45</c:v>
                </c:pt>
                <c:pt idx="20">
                  <c:v>10.212</c:v>
                </c:pt>
                <c:pt idx="21">
                  <c:v>14.962000000000002</c:v>
                </c:pt>
                <c:pt idx="22">
                  <c:v>18.244999999999997</c:v>
                </c:pt>
                <c:pt idx="23">
                  <c:v>17.485999999999997</c:v>
                </c:pt>
                <c:pt idx="24">
                  <c:v>17.491999999999997</c:v>
                </c:pt>
                <c:pt idx="25">
                  <c:v>17.43</c:v>
                </c:pt>
                <c:pt idx="26">
                  <c:v>11.892000000000001</c:v>
                </c:pt>
                <c:pt idx="27">
                  <c:v>5.7109999999999985</c:v>
                </c:pt>
                <c:pt idx="28">
                  <c:v>5.4689999999999985</c:v>
                </c:pt>
                <c:pt idx="29">
                  <c:v>7.113999999999999</c:v>
                </c:pt>
                <c:pt idx="30">
                  <c:v>6.6519999999999992</c:v>
                </c:pt>
                <c:pt idx="31">
                  <c:v>5.2690000000000001</c:v>
                </c:pt>
                <c:pt idx="32">
                  <c:v>3.7810000000000001</c:v>
                </c:pt>
                <c:pt idx="33">
                  <c:v>3.9049999999999998</c:v>
                </c:pt>
                <c:pt idx="34">
                  <c:v>5.4740000000000002</c:v>
                </c:pt>
                <c:pt idx="35">
                  <c:v>5.1189999999999989</c:v>
                </c:pt>
                <c:pt idx="36">
                  <c:v>3.0059999999999998</c:v>
                </c:pt>
                <c:pt idx="37">
                  <c:v>2.0099999999999998</c:v>
                </c:pt>
                <c:pt idx="38">
                  <c:v>1.855</c:v>
                </c:pt>
                <c:pt idx="39">
                  <c:v>1.3740000000000001</c:v>
                </c:pt>
                <c:pt idx="40">
                  <c:v>1.127</c:v>
                </c:pt>
                <c:pt idx="41">
                  <c:v>1.35</c:v>
                </c:pt>
                <c:pt idx="42">
                  <c:v>1.3420000000000001</c:v>
                </c:pt>
                <c:pt idx="43">
                  <c:v>1.0529999999999997</c:v>
                </c:pt>
                <c:pt idx="44">
                  <c:v>1.337</c:v>
                </c:pt>
                <c:pt idx="45">
                  <c:v>1.8979999999999997</c:v>
                </c:pt>
                <c:pt idx="46">
                  <c:v>2.5979999999999999</c:v>
                </c:pt>
                <c:pt idx="47">
                  <c:v>4.4260000000000002</c:v>
                </c:pt>
                <c:pt idx="48">
                  <c:v>7.3229999999999995</c:v>
                </c:pt>
                <c:pt idx="49">
                  <c:v>8.7339999999999982</c:v>
                </c:pt>
                <c:pt idx="50">
                  <c:v>6.9809999999999999</c:v>
                </c:pt>
                <c:pt idx="51">
                  <c:v>4.4180000000000001</c:v>
                </c:pt>
                <c:pt idx="52">
                  <c:v>2.7389999999999999</c:v>
                </c:pt>
                <c:pt idx="53">
                  <c:v>1.7249999999999999</c:v>
                </c:pt>
                <c:pt idx="54">
                  <c:v>1.0780000000000001</c:v>
                </c:pt>
                <c:pt idx="55">
                  <c:v>0.42000000000000004</c:v>
                </c:pt>
                <c:pt idx="56">
                  <c:v>4.200000000000001E-2</c:v>
                </c:pt>
                <c:pt idx="57">
                  <c:v>0</c:v>
                </c:pt>
                <c:pt idx="58">
                  <c:v>0</c:v>
                </c:pt>
                <c:pt idx="59">
                  <c:v>0</c:v>
                </c:pt>
                <c:pt idx="60">
                  <c:v>0</c:v>
                </c:pt>
              </c:numCache>
            </c:numRef>
          </c:yVal>
          <c:smooth val="1"/>
        </c:ser>
        <c:ser>
          <c:idx val="2"/>
          <c:order val="2"/>
          <c:tx>
            <c:v>[MMIM][BF4]</c:v>
          </c:tx>
          <c:marker>
            <c:symbol val="none"/>
          </c:marker>
          <c:xVal>
            <c:numRef>
              <c:f>'sigma dye effluent+imidazolium'!$B$3:$B$63</c:f>
              <c:numCache>
                <c:formatCode>General</c:formatCode>
                <c:ptCount val="61"/>
                <c:pt idx="0">
                  <c:v>-3.0000000000000002E-2</c:v>
                </c:pt>
                <c:pt idx="1">
                  <c:v>-2.9000000000000001E-2</c:v>
                </c:pt>
                <c:pt idx="2">
                  <c:v>-2.8000000000000001E-2</c:v>
                </c:pt>
                <c:pt idx="3">
                  <c:v>-2.7000000000000003E-2</c:v>
                </c:pt>
                <c:pt idx="4">
                  <c:v>-2.5999999999999999E-2</c:v>
                </c:pt>
                <c:pt idx="5">
                  <c:v>-2.5000000000000001E-2</c:v>
                </c:pt>
                <c:pt idx="6">
                  <c:v>-2.4E-2</c:v>
                </c:pt>
                <c:pt idx="7">
                  <c:v>-2.3E-2</c:v>
                </c:pt>
                <c:pt idx="8">
                  <c:v>-2.1999999999999999E-2</c:v>
                </c:pt>
                <c:pt idx="9">
                  <c:v>-2.1000000000000005E-2</c:v>
                </c:pt>
                <c:pt idx="10">
                  <c:v>-2.0000000000000004E-2</c:v>
                </c:pt>
                <c:pt idx="11">
                  <c:v>-1.9000000000000003E-2</c:v>
                </c:pt>
                <c:pt idx="12">
                  <c:v>-1.7999999999999999E-2</c:v>
                </c:pt>
                <c:pt idx="13">
                  <c:v>-1.7000000000000001E-2</c:v>
                </c:pt>
                <c:pt idx="14">
                  <c:v>-1.6000000000000004E-2</c:v>
                </c:pt>
                <c:pt idx="15">
                  <c:v>-1.4999999999999998E-2</c:v>
                </c:pt>
                <c:pt idx="16">
                  <c:v>-1.4E-2</c:v>
                </c:pt>
                <c:pt idx="17">
                  <c:v>-1.2999999999999998E-2</c:v>
                </c:pt>
                <c:pt idx="18">
                  <c:v>-1.2E-2</c:v>
                </c:pt>
                <c:pt idx="19">
                  <c:v>-1.0999999999999998E-2</c:v>
                </c:pt>
                <c:pt idx="20">
                  <c:v>-1.0000000000000002E-2</c:v>
                </c:pt>
                <c:pt idx="21">
                  <c:v>-9.0000000000000028E-3</c:v>
                </c:pt>
                <c:pt idx="22">
                  <c:v>-8.0000000000000019E-3</c:v>
                </c:pt>
                <c:pt idx="23">
                  <c:v>-7.000000000000001E-3</c:v>
                </c:pt>
                <c:pt idx="24">
                  <c:v>-6.000000000000001E-3</c:v>
                </c:pt>
                <c:pt idx="25">
                  <c:v>-5.000000000000001E-3</c:v>
                </c:pt>
                <c:pt idx="26">
                  <c:v>-4.000000000000001E-3</c:v>
                </c:pt>
                <c:pt idx="27">
                  <c:v>-3.0000000000000005E-3</c:v>
                </c:pt>
                <c:pt idx="28">
                  <c:v>-2.0000000000000005E-3</c:v>
                </c:pt>
                <c:pt idx="29">
                  <c:v>-1.0000000000000002E-3</c:v>
                </c:pt>
                <c:pt idx="30">
                  <c:v>0</c:v>
                </c:pt>
                <c:pt idx="31">
                  <c:v>1.0000000000000002E-3</c:v>
                </c:pt>
                <c:pt idx="32">
                  <c:v>2.0000000000000005E-3</c:v>
                </c:pt>
                <c:pt idx="33">
                  <c:v>3.0000000000000005E-3</c:v>
                </c:pt>
                <c:pt idx="34">
                  <c:v>4.000000000000001E-3</c:v>
                </c:pt>
                <c:pt idx="35">
                  <c:v>5.000000000000001E-3</c:v>
                </c:pt>
                <c:pt idx="36">
                  <c:v>6.000000000000001E-3</c:v>
                </c:pt>
                <c:pt idx="37">
                  <c:v>7.000000000000001E-3</c:v>
                </c:pt>
                <c:pt idx="38">
                  <c:v>8.0000000000000019E-3</c:v>
                </c:pt>
                <c:pt idx="39">
                  <c:v>9.0000000000000028E-3</c:v>
                </c:pt>
                <c:pt idx="40">
                  <c:v>1.0000000000000002E-2</c:v>
                </c:pt>
                <c:pt idx="41">
                  <c:v>1.0999999999999998E-2</c:v>
                </c:pt>
                <c:pt idx="42">
                  <c:v>1.2E-2</c:v>
                </c:pt>
                <c:pt idx="43">
                  <c:v>1.2999999999999998E-2</c:v>
                </c:pt>
                <c:pt idx="44">
                  <c:v>1.4E-2</c:v>
                </c:pt>
                <c:pt idx="45">
                  <c:v>1.4999999999999998E-2</c:v>
                </c:pt>
                <c:pt idx="46">
                  <c:v>1.6000000000000004E-2</c:v>
                </c:pt>
                <c:pt idx="47">
                  <c:v>1.7000000000000001E-2</c:v>
                </c:pt>
                <c:pt idx="48">
                  <c:v>1.7999999999999999E-2</c:v>
                </c:pt>
                <c:pt idx="49">
                  <c:v>1.9000000000000003E-2</c:v>
                </c:pt>
                <c:pt idx="50">
                  <c:v>2.0000000000000004E-2</c:v>
                </c:pt>
                <c:pt idx="51">
                  <c:v>2.1000000000000005E-2</c:v>
                </c:pt>
                <c:pt idx="52">
                  <c:v>2.1999999999999999E-2</c:v>
                </c:pt>
                <c:pt idx="53">
                  <c:v>2.3E-2</c:v>
                </c:pt>
                <c:pt idx="54">
                  <c:v>2.4E-2</c:v>
                </c:pt>
                <c:pt idx="55">
                  <c:v>2.5000000000000001E-2</c:v>
                </c:pt>
                <c:pt idx="56">
                  <c:v>2.5999999999999999E-2</c:v>
                </c:pt>
                <c:pt idx="57">
                  <c:v>2.7000000000000003E-2</c:v>
                </c:pt>
                <c:pt idx="58">
                  <c:v>2.8000000000000001E-2</c:v>
                </c:pt>
                <c:pt idx="59">
                  <c:v>2.9000000000000001E-2</c:v>
                </c:pt>
                <c:pt idx="60">
                  <c:v>3.0000000000000002E-2</c:v>
                </c:pt>
              </c:numCache>
            </c:numRef>
          </c:xVal>
          <c:yVal>
            <c:numRef>
              <c:f>'sigma dye effluent+imidazolium'!$D$3:$D$63</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5.3000000000000005E-2</c:v>
                </c:pt>
                <c:pt idx="15">
                  <c:v>0.87400000000000011</c:v>
                </c:pt>
                <c:pt idx="16">
                  <c:v>2.4119999999999995</c:v>
                </c:pt>
                <c:pt idx="17">
                  <c:v>3.5880000000000001</c:v>
                </c:pt>
                <c:pt idx="18">
                  <c:v>5.335</c:v>
                </c:pt>
                <c:pt idx="19">
                  <c:v>7.8689999999999989</c:v>
                </c:pt>
                <c:pt idx="20">
                  <c:v>10.716000000000001</c:v>
                </c:pt>
                <c:pt idx="21">
                  <c:v>15.394</c:v>
                </c:pt>
                <c:pt idx="22">
                  <c:v>18.961999999999996</c:v>
                </c:pt>
                <c:pt idx="23">
                  <c:v>18.436</c:v>
                </c:pt>
                <c:pt idx="24">
                  <c:v>18.231000000000005</c:v>
                </c:pt>
                <c:pt idx="25">
                  <c:v>17.978999999999996</c:v>
                </c:pt>
                <c:pt idx="26">
                  <c:v>12.013</c:v>
                </c:pt>
                <c:pt idx="27">
                  <c:v>5.0419999999999998</c:v>
                </c:pt>
                <c:pt idx="28">
                  <c:v>3.7280000000000002</c:v>
                </c:pt>
                <c:pt idx="29">
                  <c:v>4.42</c:v>
                </c:pt>
                <c:pt idx="30">
                  <c:v>4.1339999999999995</c:v>
                </c:pt>
                <c:pt idx="31">
                  <c:v>3.137</c:v>
                </c:pt>
                <c:pt idx="32">
                  <c:v>1.619</c:v>
                </c:pt>
                <c:pt idx="33">
                  <c:v>1.024</c:v>
                </c:pt>
                <c:pt idx="34">
                  <c:v>1.169</c:v>
                </c:pt>
                <c:pt idx="35">
                  <c:v>1.8859999999999997</c:v>
                </c:pt>
                <c:pt idx="36">
                  <c:v>3.38</c:v>
                </c:pt>
                <c:pt idx="37">
                  <c:v>5.097999999999999</c:v>
                </c:pt>
                <c:pt idx="38">
                  <c:v>7.8819999999999997</c:v>
                </c:pt>
                <c:pt idx="39">
                  <c:v>10.742000000000001</c:v>
                </c:pt>
                <c:pt idx="40">
                  <c:v>11.503</c:v>
                </c:pt>
                <c:pt idx="41">
                  <c:v>11.471</c:v>
                </c:pt>
                <c:pt idx="42">
                  <c:v>10.240999999999998</c:v>
                </c:pt>
                <c:pt idx="43">
                  <c:v>7.1369999999999996</c:v>
                </c:pt>
                <c:pt idx="44">
                  <c:v>5.5510000000000002</c:v>
                </c:pt>
                <c:pt idx="45">
                  <c:v>5.6449999999999987</c:v>
                </c:pt>
                <c:pt idx="46">
                  <c:v>5.0369999999999999</c:v>
                </c:pt>
                <c:pt idx="47">
                  <c:v>3.3849999999999998</c:v>
                </c:pt>
                <c:pt idx="48">
                  <c:v>1.5229999999999997</c:v>
                </c:pt>
                <c:pt idx="49">
                  <c:v>0.62100000000000011</c:v>
                </c:pt>
                <c:pt idx="50">
                  <c:v>0.35600000000000004</c:v>
                </c:pt>
                <c:pt idx="51">
                  <c:v>0.113</c:v>
                </c:pt>
                <c:pt idx="52">
                  <c:v>1.7000000000000001E-2</c:v>
                </c:pt>
                <c:pt idx="53">
                  <c:v>0</c:v>
                </c:pt>
                <c:pt idx="54">
                  <c:v>0</c:v>
                </c:pt>
                <c:pt idx="55">
                  <c:v>0</c:v>
                </c:pt>
                <c:pt idx="56">
                  <c:v>0</c:v>
                </c:pt>
                <c:pt idx="57">
                  <c:v>0</c:v>
                </c:pt>
                <c:pt idx="58">
                  <c:v>0</c:v>
                </c:pt>
                <c:pt idx="59">
                  <c:v>0</c:v>
                </c:pt>
                <c:pt idx="60">
                  <c:v>0</c:v>
                </c:pt>
              </c:numCache>
            </c:numRef>
          </c:yVal>
          <c:smooth val="1"/>
        </c:ser>
        <c:ser>
          <c:idx val="3"/>
          <c:order val="3"/>
          <c:tx>
            <c:v>[MMIM][EtSO4]</c:v>
          </c:tx>
          <c:marker>
            <c:symbol val="none"/>
          </c:marker>
          <c:xVal>
            <c:numRef>
              <c:f>'sigma dye effluent+imidazolium'!$B$3:$B$63</c:f>
              <c:numCache>
                <c:formatCode>General</c:formatCode>
                <c:ptCount val="61"/>
                <c:pt idx="0">
                  <c:v>-3.0000000000000002E-2</c:v>
                </c:pt>
                <c:pt idx="1">
                  <c:v>-2.9000000000000001E-2</c:v>
                </c:pt>
                <c:pt idx="2">
                  <c:v>-2.8000000000000001E-2</c:v>
                </c:pt>
                <c:pt idx="3">
                  <c:v>-2.7000000000000003E-2</c:v>
                </c:pt>
                <c:pt idx="4">
                  <c:v>-2.5999999999999999E-2</c:v>
                </c:pt>
                <c:pt idx="5">
                  <c:v>-2.5000000000000001E-2</c:v>
                </c:pt>
                <c:pt idx="6">
                  <c:v>-2.4E-2</c:v>
                </c:pt>
                <c:pt idx="7">
                  <c:v>-2.3E-2</c:v>
                </c:pt>
                <c:pt idx="8">
                  <c:v>-2.1999999999999999E-2</c:v>
                </c:pt>
                <c:pt idx="9">
                  <c:v>-2.1000000000000005E-2</c:v>
                </c:pt>
                <c:pt idx="10">
                  <c:v>-2.0000000000000004E-2</c:v>
                </c:pt>
                <c:pt idx="11">
                  <c:v>-1.9000000000000003E-2</c:v>
                </c:pt>
                <c:pt idx="12">
                  <c:v>-1.7999999999999999E-2</c:v>
                </c:pt>
                <c:pt idx="13">
                  <c:v>-1.7000000000000001E-2</c:v>
                </c:pt>
                <c:pt idx="14">
                  <c:v>-1.6000000000000004E-2</c:v>
                </c:pt>
                <c:pt idx="15">
                  <c:v>-1.4999999999999998E-2</c:v>
                </c:pt>
                <c:pt idx="16">
                  <c:v>-1.4E-2</c:v>
                </c:pt>
                <c:pt idx="17">
                  <c:v>-1.2999999999999998E-2</c:v>
                </c:pt>
                <c:pt idx="18">
                  <c:v>-1.2E-2</c:v>
                </c:pt>
                <c:pt idx="19">
                  <c:v>-1.0999999999999998E-2</c:v>
                </c:pt>
                <c:pt idx="20">
                  <c:v>-1.0000000000000002E-2</c:v>
                </c:pt>
                <c:pt idx="21">
                  <c:v>-9.0000000000000028E-3</c:v>
                </c:pt>
                <c:pt idx="22">
                  <c:v>-8.0000000000000019E-3</c:v>
                </c:pt>
                <c:pt idx="23">
                  <c:v>-7.000000000000001E-3</c:v>
                </c:pt>
                <c:pt idx="24">
                  <c:v>-6.000000000000001E-3</c:v>
                </c:pt>
                <c:pt idx="25">
                  <c:v>-5.000000000000001E-3</c:v>
                </c:pt>
                <c:pt idx="26">
                  <c:v>-4.000000000000001E-3</c:v>
                </c:pt>
                <c:pt idx="27">
                  <c:v>-3.0000000000000005E-3</c:v>
                </c:pt>
                <c:pt idx="28">
                  <c:v>-2.0000000000000005E-3</c:v>
                </c:pt>
                <c:pt idx="29">
                  <c:v>-1.0000000000000002E-3</c:v>
                </c:pt>
                <c:pt idx="30">
                  <c:v>0</c:v>
                </c:pt>
                <c:pt idx="31">
                  <c:v>1.0000000000000002E-3</c:v>
                </c:pt>
                <c:pt idx="32">
                  <c:v>2.0000000000000005E-3</c:v>
                </c:pt>
                <c:pt idx="33">
                  <c:v>3.0000000000000005E-3</c:v>
                </c:pt>
                <c:pt idx="34">
                  <c:v>4.000000000000001E-3</c:v>
                </c:pt>
                <c:pt idx="35">
                  <c:v>5.000000000000001E-3</c:v>
                </c:pt>
                <c:pt idx="36">
                  <c:v>6.000000000000001E-3</c:v>
                </c:pt>
                <c:pt idx="37">
                  <c:v>7.000000000000001E-3</c:v>
                </c:pt>
                <c:pt idx="38">
                  <c:v>8.0000000000000019E-3</c:v>
                </c:pt>
                <c:pt idx="39">
                  <c:v>9.0000000000000028E-3</c:v>
                </c:pt>
                <c:pt idx="40">
                  <c:v>1.0000000000000002E-2</c:v>
                </c:pt>
                <c:pt idx="41">
                  <c:v>1.0999999999999998E-2</c:v>
                </c:pt>
                <c:pt idx="42">
                  <c:v>1.2E-2</c:v>
                </c:pt>
                <c:pt idx="43">
                  <c:v>1.2999999999999998E-2</c:v>
                </c:pt>
                <c:pt idx="44">
                  <c:v>1.4E-2</c:v>
                </c:pt>
                <c:pt idx="45">
                  <c:v>1.4999999999999998E-2</c:v>
                </c:pt>
                <c:pt idx="46">
                  <c:v>1.6000000000000004E-2</c:v>
                </c:pt>
                <c:pt idx="47">
                  <c:v>1.7000000000000001E-2</c:v>
                </c:pt>
                <c:pt idx="48">
                  <c:v>1.7999999999999999E-2</c:v>
                </c:pt>
                <c:pt idx="49">
                  <c:v>1.9000000000000003E-2</c:v>
                </c:pt>
                <c:pt idx="50">
                  <c:v>2.0000000000000004E-2</c:v>
                </c:pt>
                <c:pt idx="51">
                  <c:v>2.1000000000000005E-2</c:v>
                </c:pt>
                <c:pt idx="52">
                  <c:v>2.1999999999999999E-2</c:v>
                </c:pt>
                <c:pt idx="53">
                  <c:v>2.3E-2</c:v>
                </c:pt>
                <c:pt idx="54">
                  <c:v>2.4E-2</c:v>
                </c:pt>
                <c:pt idx="55">
                  <c:v>2.5000000000000001E-2</c:v>
                </c:pt>
                <c:pt idx="56">
                  <c:v>2.5999999999999999E-2</c:v>
                </c:pt>
                <c:pt idx="57">
                  <c:v>2.7000000000000003E-2</c:v>
                </c:pt>
                <c:pt idx="58">
                  <c:v>2.8000000000000001E-2</c:v>
                </c:pt>
                <c:pt idx="59">
                  <c:v>2.9000000000000001E-2</c:v>
                </c:pt>
                <c:pt idx="60">
                  <c:v>3.0000000000000002E-2</c:v>
                </c:pt>
              </c:numCache>
            </c:numRef>
          </c:xVal>
          <c:yVal>
            <c:numRef>
              <c:f>'sigma dye effluent+imidazolium'!$E$3:$E$63</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5.3000000000000005E-2</c:v>
                </c:pt>
                <c:pt idx="15">
                  <c:v>0.87400000000000011</c:v>
                </c:pt>
                <c:pt idx="16">
                  <c:v>2.4119999999999995</c:v>
                </c:pt>
                <c:pt idx="17">
                  <c:v>3.5880000000000001</c:v>
                </c:pt>
                <c:pt idx="18">
                  <c:v>5.2080000000000002</c:v>
                </c:pt>
                <c:pt idx="19">
                  <c:v>7.45</c:v>
                </c:pt>
                <c:pt idx="20">
                  <c:v>10.212</c:v>
                </c:pt>
                <c:pt idx="21">
                  <c:v>14.962000000000002</c:v>
                </c:pt>
                <c:pt idx="22">
                  <c:v>18.244999999999997</c:v>
                </c:pt>
                <c:pt idx="23">
                  <c:v>17.485999999999997</c:v>
                </c:pt>
                <c:pt idx="24">
                  <c:v>18.001000000000001</c:v>
                </c:pt>
                <c:pt idx="25">
                  <c:v>19.944999999999997</c:v>
                </c:pt>
                <c:pt idx="26">
                  <c:v>16.916</c:v>
                </c:pt>
                <c:pt idx="27">
                  <c:v>11.743</c:v>
                </c:pt>
                <c:pt idx="28">
                  <c:v>10.345000000000002</c:v>
                </c:pt>
                <c:pt idx="29">
                  <c:v>9.6260000000000012</c:v>
                </c:pt>
                <c:pt idx="30">
                  <c:v>8.3080000000000016</c:v>
                </c:pt>
                <c:pt idx="31">
                  <c:v>8.2219999999999995</c:v>
                </c:pt>
                <c:pt idx="32">
                  <c:v>7.069</c:v>
                </c:pt>
                <c:pt idx="33">
                  <c:v>4.4259999999999984</c:v>
                </c:pt>
                <c:pt idx="34">
                  <c:v>2.6359999999999997</c:v>
                </c:pt>
                <c:pt idx="35">
                  <c:v>1.83</c:v>
                </c:pt>
                <c:pt idx="36">
                  <c:v>1.3520000000000001</c:v>
                </c:pt>
                <c:pt idx="37">
                  <c:v>1.7209999999999999</c:v>
                </c:pt>
                <c:pt idx="38">
                  <c:v>2.6219999999999999</c:v>
                </c:pt>
                <c:pt idx="39">
                  <c:v>3.1019999999999999</c:v>
                </c:pt>
                <c:pt idx="40">
                  <c:v>3.024</c:v>
                </c:pt>
                <c:pt idx="41">
                  <c:v>3.2559999999999998</c:v>
                </c:pt>
                <c:pt idx="42">
                  <c:v>5.21</c:v>
                </c:pt>
                <c:pt idx="43">
                  <c:v>8.3060000000000027</c:v>
                </c:pt>
                <c:pt idx="44">
                  <c:v>12.506</c:v>
                </c:pt>
                <c:pt idx="45">
                  <c:v>15.924000000000001</c:v>
                </c:pt>
                <c:pt idx="46">
                  <c:v>12.773</c:v>
                </c:pt>
                <c:pt idx="47">
                  <c:v>5.2590000000000003</c:v>
                </c:pt>
                <c:pt idx="48">
                  <c:v>0.8650000000000001</c:v>
                </c:pt>
                <c:pt idx="49">
                  <c:v>3.500000000000001E-2</c:v>
                </c:pt>
                <c:pt idx="50">
                  <c:v>0</c:v>
                </c:pt>
                <c:pt idx="51">
                  <c:v>0</c:v>
                </c:pt>
                <c:pt idx="52">
                  <c:v>0</c:v>
                </c:pt>
                <c:pt idx="53">
                  <c:v>0</c:v>
                </c:pt>
                <c:pt idx="54">
                  <c:v>0</c:v>
                </c:pt>
                <c:pt idx="55">
                  <c:v>0</c:v>
                </c:pt>
                <c:pt idx="56">
                  <c:v>0</c:v>
                </c:pt>
                <c:pt idx="57">
                  <c:v>0</c:v>
                </c:pt>
                <c:pt idx="58">
                  <c:v>0</c:v>
                </c:pt>
                <c:pt idx="59">
                  <c:v>0</c:v>
                </c:pt>
                <c:pt idx="60">
                  <c:v>0</c:v>
                </c:pt>
              </c:numCache>
            </c:numRef>
          </c:yVal>
          <c:smooth val="1"/>
        </c:ser>
        <c:ser>
          <c:idx val="4"/>
          <c:order val="4"/>
          <c:tx>
            <c:v>Water</c:v>
          </c:tx>
          <c:marker>
            <c:symbol val="none"/>
          </c:marker>
          <c:xVal>
            <c:numRef>
              <c:f>'sigma dye effluent+imidazolium'!$B$3:$B$63</c:f>
              <c:numCache>
                <c:formatCode>General</c:formatCode>
                <c:ptCount val="61"/>
                <c:pt idx="0">
                  <c:v>-3.0000000000000002E-2</c:v>
                </c:pt>
                <c:pt idx="1">
                  <c:v>-2.9000000000000001E-2</c:v>
                </c:pt>
                <c:pt idx="2">
                  <c:v>-2.8000000000000001E-2</c:v>
                </c:pt>
                <c:pt idx="3">
                  <c:v>-2.7000000000000003E-2</c:v>
                </c:pt>
                <c:pt idx="4">
                  <c:v>-2.5999999999999999E-2</c:v>
                </c:pt>
                <c:pt idx="5">
                  <c:v>-2.5000000000000001E-2</c:v>
                </c:pt>
                <c:pt idx="6">
                  <c:v>-2.4E-2</c:v>
                </c:pt>
                <c:pt idx="7">
                  <c:v>-2.3E-2</c:v>
                </c:pt>
                <c:pt idx="8">
                  <c:v>-2.1999999999999999E-2</c:v>
                </c:pt>
                <c:pt idx="9">
                  <c:v>-2.1000000000000005E-2</c:v>
                </c:pt>
                <c:pt idx="10">
                  <c:v>-2.0000000000000004E-2</c:v>
                </c:pt>
                <c:pt idx="11">
                  <c:v>-1.9000000000000003E-2</c:v>
                </c:pt>
                <c:pt idx="12">
                  <c:v>-1.7999999999999999E-2</c:v>
                </c:pt>
                <c:pt idx="13">
                  <c:v>-1.7000000000000001E-2</c:v>
                </c:pt>
                <c:pt idx="14">
                  <c:v>-1.6000000000000004E-2</c:v>
                </c:pt>
                <c:pt idx="15">
                  <c:v>-1.4999999999999998E-2</c:v>
                </c:pt>
                <c:pt idx="16">
                  <c:v>-1.4E-2</c:v>
                </c:pt>
                <c:pt idx="17">
                  <c:v>-1.2999999999999998E-2</c:v>
                </c:pt>
                <c:pt idx="18">
                  <c:v>-1.2E-2</c:v>
                </c:pt>
                <c:pt idx="19">
                  <c:v>-1.0999999999999998E-2</c:v>
                </c:pt>
                <c:pt idx="20">
                  <c:v>-1.0000000000000002E-2</c:v>
                </c:pt>
                <c:pt idx="21">
                  <c:v>-9.0000000000000028E-3</c:v>
                </c:pt>
                <c:pt idx="22">
                  <c:v>-8.0000000000000019E-3</c:v>
                </c:pt>
                <c:pt idx="23">
                  <c:v>-7.000000000000001E-3</c:v>
                </c:pt>
                <c:pt idx="24">
                  <c:v>-6.000000000000001E-3</c:v>
                </c:pt>
                <c:pt idx="25">
                  <c:v>-5.000000000000001E-3</c:v>
                </c:pt>
                <c:pt idx="26">
                  <c:v>-4.000000000000001E-3</c:v>
                </c:pt>
                <c:pt idx="27">
                  <c:v>-3.0000000000000005E-3</c:v>
                </c:pt>
                <c:pt idx="28">
                  <c:v>-2.0000000000000005E-3</c:v>
                </c:pt>
                <c:pt idx="29">
                  <c:v>-1.0000000000000002E-3</c:v>
                </c:pt>
                <c:pt idx="30">
                  <c:v>0</c:v>
                </c:pt>
                <c:pt idx="31">
                  <c:v>1.0000000000000002E-3</c:v>
                </c:pt>
                <c:pt idx="32">
                  <c:v>2.0000000000000005E-3</c:v>
                </c:pt>
                <c:pt idx="33">
                  <c:v>3.0000000000000005E-3</c:v>
                </c:pt>
                <c:pt idx="34">
                  <c:v>4.000000000000001E-3</c:v>
                </c:pt>
                <c:pt idx="35">
                  <c:v>5.000000000000001E-3</c:v>
                </c:pt>
                <c:pt idx="36">
                  <c:v>6.000000000000001E-3</c:v>
                </c:pt>
                <c:pt idx="37">
                  <c:v>7.000000000000001E-3</c:v>
                </c:pt>
                <c:pt idx="38">
                  <c:v>8.0000000000000019E-3</c:v>
                </c:pt>
                <c:pt idx="39">
                  <c:v>9.0000000000000028E-3</c:v>
                </c:pt>
                <c:pt idx="40">
                  <c:v>1.0000000000000002E-2</c:v>
                </c:pt>
                <c:pt idx="41">
                  <c:v>1.0999999999999998E-2</c:v>
                </c:pt>
                <c:pt idx="42">
                  <c:v>1.2E-2</c:v>
                </c:pt>
                <c:pt idx="43">
                  <c:v>1.2999999999999998E-2</c:v>
                </c:pt>
                <c:pt idx="44">
                  <c:v>1.4E-2</c:v>
                </c:pt>
                <c:pt idx="45">
                  <c:v>1.4999999999999998E-2</c:v>
                </c:pt>
                <c:pt idx="46">
                  <c:v>1.6000000000000004E-2</c:v>
                </c:pt>
                <c:pt idx="47">
                  <c:v>1.7000000000000001E-2</c:v>
                </c:pt>
                <c:pt idx="48">
                  <c:v>1.7999999999999999E-2</c:v>
                </c:pt>
                <c:pt idx="49">
                  <c:v>1.9000000000000003E-2</c:v>
                </c:pt>
                <c:pt idx="50">
                  <c:v>2.0000000000000004E-2</c:v>
                </c:pt>
                <c:pt idx="51">
                  <c:v>2.1000000000000005E-2</c:v>
                </c:pt>
                <c:pt idx="52">
                  <c:v>2.1999999999999999E-2</c:v>
                </c:pt>
                <c:pt idx="53">
                  <c:v>2.3E-2</c:v>
                </c:pt>
                <c:pt idx="54">
                  <c:v>2.4E-2</c:v>
                </c:pt>
                <c:pt idx="55">
                  <c:v>2.5000000000000001E-2</c:v>
                </c:pt>
                <c:pt idx="56">
                  <c:v>2.5999999999999999E-2</c:v>
                </c:pt>
                <c:pt idx="57">
                  <c:v>2.7000000000000003E-2</c:v>
                </c:pt>
                <c:pt idx="58">
                  <c:v>2.8000000000000001E-2</c:v>
                </c:pt>
                <c:pt idx="59">
                  <c:v>2.9000000000000001E-2</c:v>
                </c:pt>
                <c:pt idx="60">
                  <c:v>3.0000000000000002E-2</c:v>
                </c:pt>
              </c:numCache>
            </c:numRef>
          </c:xVal>
          <c:yVal>
            <c:numRef>
              <c:f>'sigma dye effluent+imidazolium'!$F$3:$F$63</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0.05</c:v>
                </c:pt>
                <c:pt idx="12">
                  <c:v>0.45</c:v>
                </c:pt>
                <c:pt idx="13">
                  <c:v>1.722</c:v>
                </c:pt>
                <c:pt idx="14">
                  <c:v>2.8519999999999994</c:v>
                </c:pt>
                <c:pt idx="15">
                  <c:v>2.5649999999999999</c:v>
                </c:pt>
                <c:pt idx="16">
                  <c:v>2.198</c:v>
                </c:pt>
                <c:pt idx="17">
                  <c:v>2.4409999999999998</c:v>
                </c:pt>
                <c:pt idx="18">
                  <c:v>2.266</c:v>
                </c:pt>
                <c:pt idx="19">
                  <c:v>1.4889999999999999</c:v>
                </c:pt>
                <c:pt idx="20">
                  <c:v>0.66200000000000014</c:v>
                </c:pt>
                <c:pt idx="21">
                  <c:v>0.48300000000000004</c:v>
                </c:pt>
                <c:pt idx="22">
                  <c:v>0.8680000000000001</c:v>
                </c:pt>
                <c:pt idx="23">
                  <c:v>0.92200000000000004</c:v>
                </c:pt>
                <c:pt idx="24">
                  <c:v>0.63500000000000012</c:v>
                </c:pt>
                <c:pt idx="25">
                  <c:v>0.57199999999999995</c:v>
                </c:pt>
                <c:pt idx="26">
                  <c:v>0.46200000000000002</c:v>
                </c:pt>
                <c:pt idx="27">
                  <c:v>0.15200000000000002</c:v>
                </c:pt>
                <c:pt idx="28">
                  <c:v>0.29400000000000004</c:v>
                </c:pt>
                <c:pt idx="29">
                  <c:v>0.70100000000000007</c:v>
                </c:pt>
                <c:pt idx="30">
                  <c:v>0.55600000000000005</c:v>
                </c:pt>
                <c:pt idx="31">
                  <c:v>0.24900000000000003</c:v>
                </c:pt>
                <c:pt idx="32">
                  <c:v>0.32500000000000007</c:v>
                </c:pt>
                <c:pt idx="33">
                  <c:v>0.62700000000000011</c:v>
                </c:pt>
                <c:pt idx="34">
                  <c:v>0.92500000000000004</c:v>
                </c:pt>
                <c:pt idx="35">
                  <c:v>0.92100000000000004</c:v>
                </c:pt>
                <c:pt idx="36">
                  <c:v>0.84000000000000008</c:v>
                </c:pt>
                <c:pt idx="37">
                  <c:v>0.83100000000000007</c:v>
                </c:pt>
                <c:pt idx="38">
                  <c:v>0.65600000000000014</c:v>
                </c:pt>
                <c:pt idx="39">
                  <c:v>0.78100000000000003</c:v>
                </c:pt>
                <c:pt idx="40">
                  <c:v>0.95600000000000007</c:v>
                </c:pt>
                <c:pt idx="41">
                  <c:v>0.62300000000000011</c:v>
                </c:pt>
                <c:pt idx="42">
                  <c:v>0.64000000000000012</c:v>
                </c:pt>
                <c:pt idx="43">
                  <c:v>1.236</c:v>
                </c:pt>
                <c:pt idx="44">
                  <c:v>1.5189999999999997</c:v>
                </c:pt>
                <c:pt idx="45">
                  <c:v>1.4769999999999999</c:v>
                </c:pt>
                <c:pt idx="46">
                  <c:v>1.5029999999999997</c:v>
                </c:pt>
                <c:pt idx="47">
                  <c:v>1.6870000000000001</c:v>
                </c:pt>
                <c:pt idx="48">
                  <c:v>2.0749999999999997</c:v>
                </c:pt>
                <c:pt idx="49">
                  <c:v>1.849</c:v>
                </c:pt>
                <c:pt idx="50">
                  <c:v>0.84900000000000009</c:v>
                </c:pt>
                <c:pt idx="51">
                  <c:v>0.15100000000000002</c:v>
                </c:pt>
                <c:pt idx="52">
                  <c:v>0</c:v>
                </c:pt>
                <c:pt idx="53">
                  <c:v>0</c:v>
                </c:pt>
                <c:pt idx="54">
                  <c:v>0</c:v>
                </c:pt>
                <c:pt idx="55">
                  <c:v>0</c:v>
                </c:pt>
                <c:pt idx="56">
                  <c:v>0</c:v>
                </c:pt>
                <c:pt idx="57">
                  <c:v>0</c:v>
                </c:pt>
                <c:pt idx="58">
                  <c:v>0</c:v>
                </c:pt>
                <c:pt idx="59">
                  <c:v>0</c:v>
                </c:pt>
                <c:pt idx="60">
                  <c:v>0</c:v>
                </c:pt>
              </c:numCache>
            </c:numRef>
          </c:yVal>
          <c:smooth val="1"/>
        </c:ser>
        <c:ser>
          <c:idx val="5"/>
          <c:order val="5"/>
          <c:spPr>
            <a:ln>
              <a:solidFill>
                <a:schemeClr val="tx1"/>
              </a:solidFill>
              <a:prstDash val="dash"/>
            </a:ln>
          </c:spPr>
          <c:marker>
            <c:symbol val="none"/>
          </c:marker>
          <c:xVal>
            <c:numRef>
              <c:f>'sigma dye effluent+imidazolium'!$Z$8:$Z$21</c:f>
              <c:numCache>
                <c:formatCode>General</c:formatCode>
                <c:ptCount val="14"/>
                <c:pt idx="0">
                  <c:v>-8.0000000000000019E-3</c:v>
                </c:pt>
                <c:pt idx="1">
                  <c:v>-8.0000000000000019E-3</c:v>
                </c:pt>
                <c:pt idx="2">
                  <c:v>-8.0000000000000019E-3</c:v>
                </c:pt>
                <c:pt idx="3">
                  <c:v>-8.0000000000000019E-3</c:v>
                </c:pt>
                <c:pt idx="4">
                  <c:v>-8.0000000000000019E-3</c:v>
                </c:pt>
                <c:pt idx="5">
                  <c:v>-8.0000000000000019E-3</c:v>
                </c:pt>
                <c:pt idx="6">
                  <c:v>-8.0000000000000019E-3</c:v>
                </c:pt>
                <c:pt idx="7">
                  <c:v>-8.0000000000000019E-3</c:v>
                </c:pt>
                <c:pt idx="8">
                  <c:v>-8.0000000000000019E-3</c:v>
                </c:pt>
                <c:pt idx="9">
                  <c:v>-8.0000000000000019E-3</c:v>
                </c:pt>
                <c:pt idx="10">
                  <c:v>-8.0000000000000019E-3</c:v>
                </c:pt>
                <c:pt idx="11">
                  <c:v>-8.0000000000000019E-3</c:v>
                </c:pt>
                <c:pt idx="12">
                  <c:v>-8.0000000000000019E-3</c:v>
                </c:pt>
                <c:pt idx="13">
                  <c:v>-8.0000000000000019E-3</c:v>
                </c:pt>
              </c:numCache>
            </c:numRef>
          </c:xVal>
          <c:yVal>
            <c:numRef>
              <c:f>'sigma dye effluent+imidazolium'!$Y$8:$Y$13</c:f>
              <c:numCache>
                <c:formatCode>General</c:formatCode>
                <c:ptCount val="6"/>
                <c:pt idx="0">
                  <c:v>0</c:v>
                </c:pt>
                <c:pt idx="1">
                  <c:v>5</c:v>
                </c:pt>
                <c:pt idx="2">
                  <c:v>10</c:v>
                </c:pt>
                <c:pt idx="3">
                  <c:v>15</c:v>
                </c:pt>
                <c:pt idx="4">
                  <c:v>20</c:v>
                </c:pt>
                <c:pt idx="5">
                  <c:v>24</c:v>
                </c:pt>
              </c:numCache>
            </c:numRef>
          </c:yVal>
          <c:smooth val="1"/>
        </c:ser>
        <c:ser>
          <c:idx val="6"/>
          <c:order val="6"/>
          <c:spPr>
            <a:ln>
              <a:solidFill>
                <a:schemeClr val="tx1"/>
              </a:solidFill>
              <a:prstDash val="dash"/>
            </a:ln>
          </c:spPr>
          <c:marker>
            <c:symbol val="none"/>
          </c:marker>
          <c:xVal>
            <c:numRef>
              <c:f>'sigma dye effluent+imidazolium'!$AA$8:$AA$21</c:f>
              <c:numCache>
                <c:formatCode>General</c:formatCode>
                <c:ptCount val="14"/>
                <c:pt idx="0">
                  <c:v>8.0000000000000019E-3</c:v>
                </c:pt>
                <c:pt idx="1">
                  <c:v>8.0000000000000019E-3</c:v>
                </c:pt>
                <c:pt idx="2">
                  <c:v>8.0000000000000019E-3</c:v>
                </c:pt>
                <c:pt idx="3">
                  <c:v>8.0000000000000019E-3</c:v>
                </c:pt>
                <c:pt idx="4">
                  <c:v>8.0000000000000019E-3</c:v>
                </c:pt>
                <c:pt idx="5">
                  <c:v>8.0000000000000019E-3</c:v>
                </c:pt>
                <c:pt idx="6">
                  <c:v>8.0000000000000019E-3</c:v>
                </c:pt>
                <c:pt idx="7">
                  <c:v>8.0000000000000019E-3</c:v>
                </c:pt>
                <c:pt idx="8">
                  <c:v>8.0000000000000019E-3</c:v>
                </c:pt>
                <c:pt idx="9">
                  <c:v>8.0000000000000019E-3</c:v>
                </c:pt>
                <c:pt idx="10">
                  <c:v>8.0000000000000019E-3</c:v>
                </c:pt>
                <c:pt idx="11">
                  <c:v>8.0000000000000019E-3</c:v>
                </c:pt>
                <c:pt idx="12">
                  <c:v>8.0000000000000019E-3</c:v>
                </c:pt>
                <c:pt idx="13">
                  <c:v>8.0000000000000019E-3</c:v>
                </c:pt>
              </c:numCache>
            </c:numRef>
          </c:xVal>
          <c:yVal>
            <c:numRef>
              <c:f>'sigma dye effluent+imidazolium'!$Y$8:$Y$13</c:f>
              <c:numCache>
                <c:formatCode>General</c:formatCode>
                <c:ptCount val="6"/>
                <c:pt idx="0">
                  <c:v>0</c:v>
                </c:pt>
                <c:pt idx="1">
                  <c:v>5</c:v>
                </c:pt>
                <c:pt idx="2">
                  <c:v>10</c:v>
                </c:pt>
                <c:pt idx="3">
                  <c:v>15</c:v>
                </c:pt>
                <c:pt idx="4">
                  <c:v>20</c:v>
                </c:pt>
                <c:pt idx="5">
                  <c:v>24</c:v>
                </c:pt>
              </c:numCache>
            </c:numRef>
          </c:yVal>
          <c:smooth val="1"/>
        </c:ser>
        <c:dLbls/>
        <c:axId val="110132224"/>
        <c:axId val="99304576"/>
      </c:scatterChart>
      <c:valAx>
        <c:axId val="110132224"/>
        <c:scaling>
          <c:orientation val="minMax"/>
          <c:max val="3.0000000000000009E-2"/>
          <c:min val="-3.0000000000000009E-2"/>
        </c:scaling>
        <c:axPos val="b"/>
        <c:title>
          <c:tx>
            <c:rich>
              <a:bodyPr/>
              <a:lstStyle/>
              <a:p>
                <a:pPr>
                  <a:defRPr/>
                </a:pPr>
                <a:r>
                  <a:rPr lang="en-US"/>
                  <a:t>sigma (e/nm</a:t>
                </a:r>
                <a:r>
                  <a:rPr lang="en-US" baseline="30000"/>
                  <a:t>2</a:t>
                </a:r>
                <a:r>
                  <a:rPr lang="en-US"/>
                  <a:t>)</a:t>
                </a:r>
              </a:p>
            </c:rich>
          </c:tx>
        </c:title>
        <c:numFmt formatCode="General" sourceLinked="1"/>
        <c:tickLblPos val="nextTo"/>
        <c:crossAx val="99304576"/>
        <c:crosses val="autoZero"/>
        <c:crossBetween val="midCat"/>
      </c:valAx>
      <c:valAx>
        <c:axId val="99304576"/>
        <c:scaling>
          <c:orientation val="minMax"/>
          <c:max val="20"/>
          <c:min val="0"/>
        </c:scaling>
        <c:axPos val="l"/>
        <c:title>
          <c:tx>
            <c:rich>
              <a:bodyPr rot="-5400000" vert="horz"/>
              <a:lstStyle/>
              <a:p>
                <a:pPr>
                  <a:defRPr/>
                </a:pPr>
                <a:r>
                  <a:rPr lang="en-MY"/>
                  <a:t>p (sigma)</a:t>
                </a:r>
              </a:p>
            </c:rich>
          </c:tx>
        </c:title>
        <c:numFmt formatCode="General" sourceLinked="1"/>
        <c:tickLblPos val="nextTo"/>
        <c:crossAx val="110132224"/>
        <c:crossesAt val="-3.0000000000000009E-2"/>
        <c:crossBetween val="midCat"/>
      </c:valAx>
    </c:plotArea>
    <c:legend>
      <c:legendPos val="t"/>
      <c:legendEntry>
        <c:idx val="5"/>
        <c:delete val="1"/>
      </c:legendEntry>
      <c:legendEntry>
        <c:idx val="6"/>
        <c:delete val="1"/>
      </c:legendEntry>
      <c:layout>
        <c:manualLayout>
          <c:xMode val="edge"/>
          <c:yMode val="edge"/>
          <c:x val="4.9999912762954256E-2"/>
          <c:y val="1.8767594619956217E-2"/>
          <c:w val="0.78699313095501888"/>
          <c:h val="0.11421072326187767"/>
        </c:manualLayout>
      </c:layout>
    </c:legend>
    <c:plotVisOnly val="1"/>
    <c:dispBlanksAs val="gap"/>
  </c:chart>
  <c:externalData r:id="rId1"/>
</c:chartSpace>
</file>

<file path=ppt/drawings/_rels/vmlDrawing1.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39.wmf"/><Relationship Id="rId4" Type="http://schemas.openxmlformats.org/officeDocument/2006/relationships/image" Target="../media/image4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8CBA76-6C27-4A26-802E-727544263AC8}" type="datetimeFigureOut">
              <a:rPr lang="en-US" smtClean="0"/>
              <a:pPr/>
              <a:t>10/13/2014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A59E1F6-F9DA-4C27-92C0-00E0CEEF7FBE}" type="slidenum">
              <a:rPr lang="en-US" smtClean="0"/>
              <a:pPr/>
              <a:t>‹#›</a:t>
            </a:fld>
            <a:endParaRPr lang="en-US"/>
          </a:p>
        </p:txBody>
      </p:sp>
    </p:spTree>
    <p:extLst>
      <p:ext uri="{BB962C8B-B14F-4D97-AF65-F5344CB8AC3E}">
        <p14:creationId xmlns:p14="http://schemas.microsoft.com/office/powerpoint/2010/main" xmlns="" val="79806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31CFC26-EC73-4432-9D99-C21F3A996619}" type="datetime1">
              <a:rPr lang="en-US" smtClean="0"/>
              <a:pPr/>
              <a:t>10/13/2014</a:t>
            </a:fld>
            <a:endParaRPr lang="en-US"/>
          </a:p>
        </p:txBody>
      </p:sp>
      <p:sp>
        <p:nvSpPr>
          <p:cNvPr id="5" name="Footer Placeholder 4"/>
          <p:cNvSpPr>
            <a:spLocks noGrp="1"/>
          </p:cNvSpPr>
          <p:nvPr>
            <p:ph type="ftr" sz="quarter" idx="11"/>
          </p:nvPr>
        </p:nvSpPr>
        <p:spPr/>
        <p:txBody>
          <a:bodyPr/>
          <a:lstStyle/>
          <a:p>
            <a:r>
              <a:rPr lang="nb-NO" smtClean="0"/>
              <a:t>Hydrology-2014</a:t>
            </a:r>
            <a:endParaRPr lang="en-US"/>
          </a:p>
        </p:txBody>
      </p:sp>
      <p:sp>
        <p:nvSpPr>
          <p:cNvPr id="6" name="Slide Number Placeholder 5"/>
          <p:cNvSpPr>
            <a:spLocks noGrp="1"/>
          </p:cNvSpPr>
          <p:nvPr>
            <p:ph type="sldNum" sz="quarter" idx="12"/>
          </p:nvPr>
        </p:nvSpPr>
        <p:spPr/>
        <p:txBody>
          <a:bodyPr/>
          <a:lstStyle/>
          <a:p>
            <a:fld id="{BDD5D8A3-A17B-4E10-9A12-8E8207FB278C}" type="slidenum">
              <a:rPr lang="en-US" smtClean="0"/>
              <a:pPr/>
              <a:t>‹#›</a:t>
            </a:fld>
            <a:endParaRPr lang="en-US"/>
          </a:p>
        </p:txBody>
      </p:sp>
    </p:spTree>
    <p:extLst>
      <p:ext uri="{BB962C8B-B14F-4D97-AF65-F5344CB8AC3E}">
        <p14:creationId xmlns:p14="http://schemas.microsoft.com/office/powerpoint/2010/main" xmlns="" val="2924559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28777-FAEE-4092-AADF-CAFDB78234EE}" type="datetime1">
              <a:rPr lang="en-US" smtClean="0"/>
              <a:pPr/>
              <a:t>10/13/2014</a:t>
            </a:fld>
            <a:endParaRPr lang="en-US"/>
          </a:p>
        </p:txBody>
      </p:sp>
      <p:sp>
        <p:nvSpPr>
          <p:cNvPr id="5" name="Footer Placeholder 4"/>
          <p:cNvSpPr>
            <a:spLocks noGrp="1"/>
          </p:cNvSpPr>
          <p:nvPr>
            <p:ph type="ftr" sz="quarter" idx="11"/>
          </p:nvPr>
        </p:nvSpPr>
        <p:spPr/>
        <p:txBody>
          <a:bodyPr/>
          <a:lstStyle/>
          <a:p>
            <a:r>
              <a:rPr lang="nb-NO" smtClean="0"/>
              <a:t>Hydrology-2014</a:t>
            </a:r>
            <a:endParaRPr lang="en-US"/>
          </a:p>
        </p:txBody>
      </p:sp>
      <p:sp>
        <p:nvSpPr>
          <p:cNvPr id="6" name="Slide Number Placeholder 5"/>
          <p:cNvSpPr>
            <a:spLocks noGrp="1"/>
          </p:cNvSpPr>
          <p:nvPr>
            <p:ph type="sldNum" sz="quarter" idx="12"/>
          </p:nvPr>
        </p:nvSpPr>
        <p:spPr/>
        <p:txBody>
          <a:bodyPr/>
          <a:lstStyle/>
          <a:p>
            <a:fld id="{BDD5D8A3-A17B-4E10-9A12-8E8207FB278C}" type="slidenum">
              <a:rPr lang="en-US" smtClean="0"/>
              <a:pPr/>
              <a:t>‹#›</a:t>
            </a:fld>
            <a:endParaRPr lang="en-US"/>
          </a:p>
        </p:txBody>
      </p:sp>
    </p:spTree>
    <p:extLst>
      <p:ext uri="{BB962C8B-B14F-4D97-AF65-F5344CB8AC3E}">
        <p14:creationId xmlns:p14="http://schemas.microsoft.com/office/powerpoint/2010/main" xmlns="" val="1265345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0959C5-577E-4415-BB0B-CE0D21AF8B67}" type="datetime1">
              <a:rPr lang="en-US" smtClean="0"/>
              <a:pPr/>
              <a:t>10/13/2014</a:t>
            </a:fld>
            <a:endParaRPr lang="en-US"/>
          </a:p>
        </p:txBody>
      </p:sp>
      <p:sp>
        <p:nvSpPr>
          <p:cNvPr id="5" name="Footer Placeholder 4"/>
          <p:cNvSpPr>
            <a:spLocks noGrp="1"/>
          </p:cNvSpPr>
          <p:nvPr>
            <p:ph type="ftr" sz="quarter" idx="11"/>
          </p:nvPr>
        </p:nvSpPr>
        <p:spPr/>
        <p:txBody>
          <a:bodyPr/>
          <a:lstStyle/>
          <a:p>
            <a:r>
              <a:rPr lang="nb-NO" smtClean="0"/>
              <a:t>Hydrology-2014</a:t>
            </a:r>
            <a:endParaRPr lang="en-US"/>
          </a:p>
        </p:txBody>
      </p:sp>
      <p:sp>
        <p:nvSpPr>
          <p:cNvPr id="6" name="Slide Number Placeholder 5"/>
          <p:cNvSpPr>
            <a:spLocks noGrp="1"/>
          </p:cNvSpPr>
          <p:nvPr>
            <p:ph type="sldNum" sz="quarter" idx="12"/>
          </p:nvPr>
        </p:nvSpPr>
        <p:spPr/>
        <p:txBody>
          <a:bodyPr/>
          <a:lstStyle/>
          <a:p>
            <a:fld id="{BDD5D8A3-A17B-4E10-9A12-8E8207FB278C}" type="slidenum">
              <a:rPr lang="en-US" smtClean="0"/>
              <a:pPr/>
              <a:t>‹#›</a:t>
            </a:fld>
            <a:endParaRPr lang="en-US"/>
          </a:p>
        </p:txBody>
      </p:sp>
    </p:spTree>
    <p:extLst>
      <p:ext uri="{BB962C8B-B14F-4D97-AF65-F5344CB8AC3E}">
        <p14:creationId xmlns:p14="http://schemas.microsoft.com/office/powerpoint/2010/main" xmlns="" val="2345476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97C6E7E-1A0E-42F5-986D-35F9D5975F2D}" type="datetime1">
              <a:rPr lang="en-US" smtClean="0"/>
              <a:pPr/>
              <a:t>10/13/2014</a:t>
            </a:fld>
            <a:endParaRPr lang="en-US"/>
          </a:p>
        </p:txBody>
      </p:sp>
      <p:sp>
        <p:nvSpPr>
          <p:cNvPr id="6" name="Footer Placeholder 5"/>
          <p:cNvSpPr>
            <a:spLocks noGrp="1"/>
          </p:cNvSpPr>
          <p:nvPr>
            <p:ph type="ftr" sz="quarter" idx="11"/>
          </p:nvPr>
        </p:nvSpPr>
        <p:spPr/>
        <p:txBody>
          <a:bodyPr/>
          <a:lstStyle/>
          <a:p>
            <a:r>
              <a:rPr lang="nb-NO" smtClean="0"/>
              <a:t>Hydrology-2014</a:t>
            </a:r>
            <a:endParaRPr lang="en-US"/>
          </a:p>
        </p:txBody>
      </p:sp>
      <p:sp>
        <p:nvSpPr>
          <p:cNvPr id="7" name="Slide Number Placeholder 6"/>
          <p:cNvSpPr>
            <a:spLocks noGrp="1"/>
          </p:cNvSpPr>
          <p:nvPr>
            <p:ph type="sldNum" sz="quarter" idx="12"/>
          </p:nvPr>
        </p:nvSpPr>
        <p:spPr/>
        <p:txBody>
          <a:bodyPr/>
          <a:lstStyle/>
          <a:p>
            <a:fld id="{BDD5D8A3-A17B-4E10-9A12-8E8207FB278C}" type="slidenum">
              <a:rPr lang="en-US" smtClean="0"/>
              <a:pPr/>
              <a:t>‹#›</a:t>
            </a:fld>
            <a:endParaRPr lang="en-US"/>
          </a:p>
        </p:txBody>
      </p:sp>
    </p:spTree>
    <p:extLst>
      <p:ext uri="{BB962C8B-B14F-4D97-AF65-F5344CB8AC3E}">
        <p14:creationId xmlns:p14="http://schemas.microsoft.com/office/powerpoint/2010/main" xmlns="" val="3315907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93F8111-0527-4C30-A65F-1DC7BFC6E2CB}" type="datetime1">
              <a:rPr lang="en-US" smtClean="0"/>
              <a:pPr/>
              <a:t>10/13/2014</a:t>
            </a:fld>
            <a:endParaRPr lang="en-US"/>
          </a:p>
        </p:txBody>
      </p:sp>
      <p:sp>
        <p:nvSpPr>
          <p:cNvPr id="8" name="Footer Placeholder 7"/>
          <p:cNvSpPr>
            <a:spLocks noGrp="1"/>
          </p:cNvSpPr>
          <p:nvPr>
            <p:ph type="ftr" sz="quarter" idx="11"/>
          </p:nvPr>
        </p:nvSpPr>
        <p:spPr/>
        <p:txBody>
          <a:bodyPr/>
          <a:lstStyle/>
          <a:p>
            <a:r>
              <a:rPr lang="nb-NO" smtClean="0"/>
              <a:t>Hydrology-2014</a:t>
            </a:r>
            <a:endParaRPr lang="en-US"/>
          </a:p>
        </p:txBody>
      </p:sp>
      <p:sp>
        <p:nvSpPr>
          <p:cNvPr id="9" name="Slide Number Placeholder 8"/>
          <p:cNvSpPr>
            <a:spLocks noGrp="1"/>
          </p:cNvSpPr>
          <p:nvPr>
            <p:ph type="sldNum" sz="quarter" idx="12"/>
          </p:nvPr>
        </p:nvSpPr>
        <p:spPr/>
        <p:txBody>
          <a:bodyPr/>
          <a:lstStyle/>
          <a:p>
            <a:fld id="{BDD5D8A3-A17B-4E10-9A12-8E8207FB278C}" type="slidenum">
              <a:rPr lang="en-US" smtClean="0"/>
              <a:pPr/>
              <a:t>‹#›</a:t>
            </a:fld>
            <a:endParaRPr lang="en-US"/>
          </a:p>
        </p:txBody>
      </p:sp>
    </p:spTree>
    <p:extLst>
      <p:ext uri="{BB962C8B-B14F-4D97-AF65-F5344CB8AC3E}">
        <p14:creationId xmlns:p14="http://schemas.microsoft.com/office/powerpoint/2010/main" xmlns="" val="2197128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BE42B03-C845-4DA4-A50D-D9B82E937569}" type="datetime1">
              <a:rPr lang="en-US" smtClean="0"/>
              <a:pPr/>
              <a:t>10/13/2014</a:t>
            </a:fld>
            <a:endParaRPr lang="en-US"/>
          </a:p>
        </p:txBody>
      </p:sp>
      <p:sp>
        <p:nvSpPr>
          <p:cNvPr id="4" name="Footer Placeholder 3"/>
          <p:cNvSpPr>
            <a:spLocks noGrp="1"/>
          </p:cNvSpPr>
          <p:nvPr>
            <p:ph type="ftr" sz="quarter" idx="11"/>
          </p:nvPr>
        </p:nvSpPr>
        <p:spPr/>
        <p:txBody>
          <a:bodyPr/>
          <a:lstStyle/>
          <a:p>
            <a:r>
              <a:rPr lang="nb-NO" smtClean="0"/>
              <a:t>Hydrology-2014</a:t>
            </a:r>
            <a:endParaRPr lang="en-US"/>
          </a:p>
        </p:txBody>
      </p:sp>
      <p:sp>
        <p:nvSpPr>
          <p:cNvPr id="5" name="Slide Number Placeholder 4"/>
          <p:cNvSpPr>
            <a:spLocks noGrp="1"/>
          </p:cNvSpPr>
          <p:nvPr>
            <p:ph type="sldNum" sz="quarter" idx="12"/>
          </p:nvPr>
        </p:nvSpPr>
        <p:spPr/>
        <p:txBody>
          <a:bodyPr/>
          <a:lstStyle/>
          <a:p>
            <a:fld id="{BDD5D8A3-A17B-4E10-9A12-8E8207FB278C}" type="slidenum">
              <a:rPr lang="en-US" smtClean="0"/>
              <a:pPr/>
              <a:t>‹#›</a:t>
            </a:fld>
            <a:endParaRPr lang="en-US"/>
          </a:p>
        </p:txBody>
      </p:sp>
    </p:spTree>
    <p:extLst>
      <p:ext uri="{BB962C8B-B14F-4D97-AF65-F5344CB8AC3E}">
        <p14:creationId xmlns:p14="http://schemas.microsoft.com/office/powerpoint/2010/main" xmlns="" val="3543231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06AD5C-CE47-420A-B82B-7887B2812954}" type="datetime1">
              <a:rPr lang="en-US" smtClean="0"/>
              <a:pPr/>
              <a:t>10/13/2014</a:t>
            </a:fld>
            <a:endParaRPr lang="en-US"/>
          </a:p>
        </p:txBody>
      </p:sp>
      <p:sp>
        <p:nvSpPr>
          <p:cNvPr id="3" name="Footer Placeholder 2"/>
          <p:cNvSpPr>
            <a:spLocks noGrp="1"/>
          </p:cNvSpPr>
          <p:nvPr>
            <p:ph type="ftr" sz="quarter" idx="11"/>
          </p:nvPr>
        </p:nvSpPr>
        <p:spPr/>
        <p:txBody>
          <a:bodyPr/>
          <a:lstStyle/>
          <a:p>
            <a:r>
              <a:rPr lang="nb-NO" smtClean="0"/>
              <a:t>Hydrology-2014</a:t>
            </a:r>
            <a:endParaRPr lang="en-US"/>
          </a:p>
        </p:txBody>
      </p:sp>
      <p:sp>
        <p:nvSpPr>
          <p:cNvPr id="4" name="Slide Number Placeholder 3"/>
          <p:cNvSpPr>
            <a:spLocks noGrp="1"/>
          </p:cNvSpPr>
          <p:nvPr>
            <p:ph type="sldNum" sz="quarter" idx="12"/>
          </p:nvPr>
        </p:nvSpPr>
        <p:spPr/>
        <p:txBody>
          <a:bodyPr/>
          <a:lstStyle/>
          <a:p>
            <a:fld id="{BDD5D8A3-A17B-4E10-9A12-8E8207FB278C}" type="slidenum">
              <a:rPr lang="en-US" smtClean="0"/>
              <a:pPr/>
              <a:t>‹#›</a:t>
            </a:fld>
            <a:endParaRPr lang="en-US"/>
          </a:p>
        </p:txBody>
      </p:sp>
    </p:spTree>
    <p:extLst>
      <p:ext uri="{BB962C8B-B14F-4D97-AF65-F5344CB8AC3E}">
        <p14:creationId xmlns:p14="http://schemas.microsoft.com/office/powerpoint/2010/main" xmlns="" val="3305317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801F0B-7715-47AB-93D1-64C6AE4C131E}" type="datetime1">
              <a:rPr lang="en-US" smtClean="0"/>
              <a:pPr/>
              <a:t>10/13/2014</a:t>
            </a:fld>
            <a:endParaRPr lang="en-US"/>
          </a:p>
        </p:txBody>
      </p:sp>
      <p:sp>
        <p:nvSpPr>
          <p:cNvPr id="6" name="Footer Placeholder 5"/>
          <p:cNvSpPr>
            <a:spLocks noGrp="1"/>
          </p:cNvSpPr>
          <p:nvPr>
            <p:ph type="ftr" sz="quarter" idx="11"/>
          </p:nvPr>
        </p:nvSpPr>
        <p:spPr/>
        <p:txBody>
          <a:bodyPr/>
          <a:lstStyle/>
          <a:p>
            <a:r>
              <a:rPr lang="nb-NO" smtClean="0"/>
              <a:t>Hydrology-2014</a:t>
            </a:r>
            <a:endParaRPr lang="en-US"/>
          </a:p>
        </p:txBody>
      </p:sp>
      <p:sp>
        <p:nvSpPr>
          <p:cNvPr id="7" name="Slide Number Placeholder 6"/>
          <p:cNvSpPr>
            <a:spLocks noGrp="1"/>
          </p:cNvSpPr>
          <p:nvPr>
            <p:ph type="sldNum" sz="quarter" idx="12"/>
          </p:nvPr>
        </p:nvSpPr>
        <p:spPr/>
        <p:txBody>
          <a:bodyPr/>
          <a:lstStyle/>
          <a:p>
            <a:fld id="{BDD5D8A3-A17B-4E10-9A12-8E8207FB278C}" type="slidenum">
              <a:rPr lang="en-US" smtClean="0"/>
              <a:pPr/>
              <a:t>‹#›</a:t>
            </a:fld>
            <a:endParaRPr lang="en-US"/>
          </a:p>
        </p:txBody>
      </p:sp>
    </p:spTree>
    <p:extLst>
      <p:ext uri="{BB962C8B-B14F-4D97-AF65-F5344CB8AC3E}">
        <p14:creationId xmlns:p14="http://schemas.microsoft.com/office/powerpoint/2010/main" xmlns="" val="2439071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323191-AEB7-42D4-B85E-BF0CD4A75FFC}" type="datetime1">
              <a:rPr lang="en-US" smtClean="0"/>
              <a:pPr/>
              <a:t>10/13/2014</a:t>
            </a:fld>
            <a:endParaRPr lang="en-US"/>
          </a:p>
        </p:txBody>
      </p:sp>
      <p:sp>
        <p:nvSpPr>
          <p:cNvPr id="6" name="Footer Placeholder 5"/>
          <p:cNvSpPr>
            <a:spLocks noGrp="1"/>
          </p:cNvSpPr>
          <p:nvPr>
            <p:ph type="ftr" sz="quarter" idx="11"/>
          </p:nvPr>
        </p:nvSpPr>
        <p:spPr/>
        <p:txBody>
          <a:bodyPr/>
          <a:lstStyle/>
          <a:p>
            <a:r>
              <a:rPr lang="nb-NO" smtClean="0"/>
              <a:t>Hydrology-2014</a:t>
            </a:r>
            <a:endParaRPr lang="en-US"/>
          </a:p>
        </p:txBody>
      </p:sp>
      <p:sp>
        <p:nvSpPr>
          <p:cNvPr id="7" name="Slide Number Placeholder 6"/>
          <p:cNvSpPr>
            <a:spLocks noGrp="1"/>
          </p:cNvSpPr>
          <p:nvPr>
            <p:ph type="sldNum" sz="quarter" idx="12"/>
          </p:nvPr>
        </p:nvSpPr>
        <p:spPr/>
        <p:txBody>
          <a:bodyPr/>
          <a:lstStyle/>
          <a:p>
            <a:fld id="{BDD5D8A3-A17B-4E10-9A12-8E8207FB278C}" type="slidenum">
              <a:rPr lang="en-US" smtClean="0"/>
              <a:pPr/>
              <a:t>‹#›</a:t>
            </a:fld>
            <a:endParaRPr lang="en-US"/>
          </a:p>
        </p:txBody>
      </p:sp>
    </p:spTree>
    <p:extLst>
      <p:ext uri="{BB962C8B-B14F-4D97-AF65-F5344CB8AC3E}">
        <p14:creationId xmlns:p14="http://schemas.microsoft.com/office/powerpoint/2010/main" xmlns="" val="3575402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8CD93B-E105-49F5-914E-E300D9BC4FCA}" type="datetime1">
              <a:rPr lang="en-US" smtClean="0"/>
              <a:pPr/>
              <a:t>10/13/2014</a:t>
            </a:fld>
            <a:endParaRPr lang="en-US"/>
          </a:p>
        </p:txBody>
      </p:sp>
      <p:sp>
        <p:nvSpPr>
          <p:cNvPr id="5" name="Footer Placeholder 4"/>
          <p:cNvSpPr>
            <a:spLocks noGrp="1"/>
          </p:cNvSpPr>
          <p:nvPr>
            <p:ph type="ftr" sz="quarter" idx="11"/>
          </p:nvPr>
        </p:nvSpPr>
        <p:spPr/>
        <p:txBody>
          <a:bodyPr/>
          <a:lstStyle/>
          <a:p>
            <a:r>
              <a:rPr lang="nb-NO" smtClean="0"/>
              <a:t>Hydrology-2014</a:t>
            </a:r>
            <a:endParaRPr lang="en-US"/>
          </a:p>
        </p:txBody>
      </p:sp>
      <p:sp>
        <p:nvSpPr>
          <p:cNvPr id="6" name="Slide Number Placeholder 5"/>
          <p:cNvSpPr>
            <a:spLocks noGrp="1"/>
          </p:cNvSpPr>
          <p:nvPr>
            <p:ph type="sldNum" sz="quarter" idx="12"/>
          </p:nvPr>
        </p:nvSpPr>
        <p:spPr/>
        <p:txBody>
          <a:bodyPr/>
          <a:lstStyle/>
          <a:p>
            <a:fld id="{BDD5D8A3-A17B-4E10-9A12-8E8207FB278C}" type="slidenum">
              <a:rPr lang="en-US" smtClean="0"/>
              <a:pPr/>
              <a:t>‹#›</a:t>
            </a:fld>
            <a:endParaRPr lang="en-US"/>
          </a:p>
        </p:txBody>
      </p:sp>
    </p:spTree>
    <p:extLst>
      <p:ext uri="{BB962C8B-B14F-4D97-AF65-F5344CB8AC3E}">
        <p14:creationId xmlns:p14="http://schemas.microsoft.com/office/powerpoint/2010/main" xmlns="" val="2839927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939809-9F01-42FA-B488-B0C1B4414799}" type="datetime1">
              <a:rPr lang="en-US" smtClean="0"/>
              <a:pPr/>
              <a:t>10/13/2014</a:t>
            </a:fld>
            <a:endParaRPr lang="en-US"/>
          </a:p>
        </p:txBody>
      </p:sp>
      <p:sp>
        <p:nvSpPr>
          <p:cNvPr id="5" name="Footer Placeholder 4"/>
          <p:cNvSpPr>
            <a:spLocks noGrp="1"/>
          </p:cNvSpPr>
          <p:nvPr>
            <p:ph type="ftr" sz="quarter" idx="11"/>
          </p:nvPr>
        </p:nvSpPr>
        <p:spPr/>
        <p:txBody>
          <a:bodyPr/>
          <a:lstStyle/>
          <a:p>
            <a:r>
              <a:rPr lang="nb-NO" smtClean="0"/>
              <a:t>Hydrology-2014</a:t>
            </a:r>
            <a:endParaRPr lang="en-US"/>
          </a:p>
        </p:txBody>
      </p:sp>
      <p:sp>
        <p:nvSpPr>
          <p:cNvPr id="6" name="Slide Number Placeholder 5"/>
          <p:cNvSpPr>
            <a:spLocks noGrp="1"/>
          </p:cNvSpPr>
          <p:nvPr>
            <p:ph type="sldNum" sz="quarter" idx="12"/>
          </p:nvPr>
        </p:nvSpPr>
        <p:spPr/>
        <p:txBody>
          <a:bodyPr/>
          <a:lstStyle/>
          <a:p>
            <a:fld id="{BDD5D8A3-A17B-4E10-9A12-8E8207FB278C}" type="slidenum">
              <a:rPr lang="en-US" smtClean="0"/>
              <a:pPr/>
              <a:t>‹#›</a:t>
            </a:fld>
            <a:endParaRPr lang="en-US"/>
          </a:p>
        </p:txBody>
      </p:sp>
    </p:spTree>
    <p:extLst>
      <p:ext uri="{BB962C8B-B14F-4D97-AF65-F5344CB8AC3E}">
        <p14:creationId xmlns:p14="http://schemas.microsoft.com/office/powerpoint/2010/main" xmlns="" val="390575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5F2BC6-D15C-4C2F-B803-31E14EFCBA22}" type="datetime1">
              <a:rPr lang="en-US" smtClean="0"/>
              <a:pPr/>
              <a:t>10/13/2014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nb-NO" smtClean="0"/>
              <a:t>Hydrology-2014</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D5D8A3-A17B-4E10-9A12-8E8207FB278C}" type="slidenum">
              <a:rPr lang="en-US" smtClean="0"/>
              <a:pPr/>
              <a:t>‹#›</a:t>
            </a:fld>
            <a:endParaRPr lang="en-US"/>
          </a:p>
        </p:txBody>
      </p:sp>
    </p:spTree>
    <p:extLst>
      <p:ext uri="{BB962C8B-B14F-4D97-AF65-F5344CB8AC3E}">
        <p14:creationId xmlns:p14="http://schemas.microsoft.com/office/powerpoint/2010/main" xmlns="" val="30501747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image" Target="../media/image8.emf"/><Relationship Id="rId7" Type="http://schemas.openxmlformats.org/officeDocument/2006/relationships/image" Target="../media/image12.emf"/><Relationship Id="rId2" Type="http://schemas.openxmlformats.org/officeDocument/2006/relationships/image" Target="../media/image7.emf"/><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emf"/><Relationship Id="rId9" Type="http://schemas.openxmlformats.org/officeDocument/2006/relationships/image" Target="../media/image14.e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emf"/><Relationship Id="rId4" Type="http://schemas.openxmlformats.org/officeDocument/2006/relationships/image" Target="../media/image20.png"/><Relationship Id="rId9" Type="http://schemas.openxmlformats.org/officeDocument/2006/relationships/image" Target="../media/image25.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9.bin"/><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6025"/>
            <a:ext cx="7772400" cy="1222375"/>
          </a:xfrm>
        </p:spPr>
        <p:txBody>
          <a:bodyPr>
            <a:noAutofit/>
          </a:bodyPr>
          <a:lstStyle/>
          <a:p>
            <a:r>
              <a:rPr lang="en-US" sz="2800" b="1" dirty="0"/>
              <a:t>Zero Emissions from Industrial Waste water using Green solvent: Quantum Chemical Calculations.</a:t>
            </a:r>
            <a:endParaRPr lang="en-US" sz="2800" dirty="0"/>
          </a:p>
        </p:txBody>
      </p:sp>
      <p:sp>
        <p:nvSpPr>
          <p:cNvPr id="3" name="Subtitle 2"/>
          <p:cNvSpPr>
            <a:spLocks noGrp="1"/>
          </p:cNvSpPr>
          <p:nvPr>
            <p:ph type="subTitle" idx="1"/>
          </p:nvPr>
        </p:nvSpPr>
        <p:spPr>
          <a:xfrm>
            <a:off x="1371600" y="4343400"/>
            <a:ext cx="6400800" cy="990600"/>
          </a:xfrm>
        </p:spPr>
        <p:txBody>
          <a:bodyPr>
            <a:normAutofit lnSpcReduction="10000"/>
          </a:bodyPr>
          <a:lstStyle/>
          <a:p>
            <a:r>
              <a:rPr lang="en-US" sz="1400" dirty="0" smtClean="0">
                <a:solidFill>
                  <a:srgbClr val="00B0F0"/>
                </a:solidFill>
              </a:rPr>
              <a:t>Dr. Anantharaj Ramalingam</a:t>
            </a:r>
          </a:p>
          <a:p>
            <a:r>
              <a:rPr lang="en-US" sz="1400" dirty="0" smtClean="0">
                <a:solidFill>
                  <a:srgbClr val="00B0F0"/>
                </a:solidFill>
              </a:rPr>
              <a:t>Department of Chemical Engineering</a:t>
            </a:r>
          </a:p>
          <a:p>
            <a:r>
              <a:rPr lang="en-US" sz="1400" dirty="0" smtClean="0">
                <a:solidFill>
                  <a:srgbClr val="00B0F0"/>
                </a:solidFill>
              </a:rPr>
              <a:t>Faculty of Engineering, University of Malaya</a:t>
            </a:r>
          </a:p>
          <a:p>
            <a:r>
              <a:rPr lang="en-US" sz="1400" dirty="0" smtClean="0">
                <a:solidFill>
                  <a:srgbClr val="00B0F0"/>
                </a:solidFill>
              </a:rPr>
              <a:t>50603-Kuala Lumpur, Malaysia.</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505200" y="3276600"/>
            <a:ext cx="1920248" cy="776288"/>
          </a:xfrm>
          <a:prstGeom prst="rect">
            <a:avLst/>
          </a:prstGeom>
        </p:spPr>
      </p:pic>
      <p:pic>
        <p:nvPicPr>
          <p:cNvPr id="7170" name="Picture 2" descr="C:\Users\user\Desktop\images4.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239000" y="4495800"/>
            <a:ext cx="1638300" cy="2057400"/>
          </a:xfrm>
          <a:prstGeom prst="rect">
            <a:avLst/>
          </a:prstGeom>
          <a:noFill/>
          <a:extLst>
            <a:ext uri="{909E8E84-426E-40DD-AFC4-6F175D3DCCD1}">
              <a14:hiddenFill xmlns:a14="http://schemas.microsoft.com/office/drawing/2010/main" xmlns="">
                <a:solidFill>
                  <a:srgbClr val="FFFFFF"/>
                </a:solidFill>
              </a14:hiddenFill>
            </a:ext>
          </a:extLst>
        </p:spPr>
      </p:pic>
      <p:pic>
        <p:nvPicPr>
          <p:cNvPr id="7173" name="Picture 5" descr="C:\Users\user\Desktop\please-dont-waste-water.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26966" y="4495800"/>
            <a:ext cx="1654233" cy="2057400"/>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1393766" y="73223"/>
            <a:ext cx="6835834" cy="340519"/>
          </a:xfrm>
          <a:prstGeom prst="round2Diag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1400" b="1" dirty="0" smtClean="0">
                <a:solidFill>
                  <a:srgbClr val="0070C0"/>
                </a:solidFill>
              </a:rPr>
              <a:t>Aim to “Produce &amp; supply clean water for every where in the world”</a:t>
            </a:r>
            <a:endParaRPr lang="en-US" sz="1400" b="1" dirty="0">
              <a:solidFill>
                <a:srgbClr val="0070C0"/>
              </a:solidFill>
            </a:endParaRPr>
          </a:p>
        </p:txBody>
      </p:sp>
    </p:spTree>
    <p:extLst>
      <p:ext uri="{BB962C8B-B14F-4D97-AF65-F5344CB8AC3E}">
        <p14:creationId xmlns:p14="http://schemas.microsoft.com/office/powerpoint/2010/main" xmlns="" val="11827661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2400" b="1" dirty="0" smtClean="0">
                <a:solidFill>
                  <a:srgbClr val="7030A0"/>
                </a:solidFill>
              </a:rPr>
              <a:t>Over view of Presentation</a:t>
            </a:r>
            <a:endParaRPr lang="en-US" sz="2400" b="1" dirty="0">
              <a:solidFill>
                <a:srgbClr val="7030A0"/>
              </a:solidFill>
            </a:endParaRPr>
          </a:p>
        </p:txBody>
      </p:sp>
      <p:sp>
        <p:nvSpPr>
          <p:cNvPr id="3" name="Content Placeholder 2"/>
          <p:cNvSpPr>
            <a:spLocks noGrp="1"/>
          </p:cNvSpPr>
          <p:nvPr>
            <p:ph idx="1"/>
          </p:nvPr>
        </p:nvSpPr>
        <p:spPr>
          <a:xfrm>
            <a:off x="457200" y="1219200"/>
            <a:ext cx="8229600" cy="4906963"/>
          </a:xfrm>
        </p:spPr>
        <p:txBody>
          <a:bodyPr>
            <a:normAutofit lnSpcReduction="10000"/>
          </a:bodyPr>
          <a:lstStyle/>
          <a:p>
            <a:pPr>
              <a:lnSpc>
                <a:spcPct val="250000"/>
              </a:lnSpc>
              <a:buFont typeface="Wingdings" pitchFamily="2" charset="2"/>
              <a:buChar char="v"/>
            </a:pPr>
            <a:r>
              <a:rPr lang="en-US" sz="2000" dirty="0" smtClean="0"/>
              <a:t>Zero Emissions from Industrial Waste water</a:t>
            </a:r>
          </a:p>
          <a:p>
            <a:pPr>
              <a:lnSpc>
                <a:spcPct val="250000"/>
              </a:lnSpc>
              <a:buFont typeface="Wingdings" pitchFamily="2" charset="2"/>
              <a:buChar char="v"/>
            </a:pPr>
            <a:r>
              <a:rPr lang="en-US" sz="2000" dirty="0" smtClean="0"/>
              <a:t>Green Solvent</a:t>
            </a:r>
          </a:p>
          <a:p>
            <a:pPr>
              <a:lnSpc>
                <a:spcPct val="250000"/>
              </a:lnSpc>
              <a:buFont typeface="Wingdings" pitchFamily="2" charset="2"/>
              <a:buChar char="v"/>
            </a:pPr>
            <a:r>
              <a:rPr lang="en-US" sz="2000" dirty="0"/>
              <a:t>Quantum Chemical </a:t>
            </a:r>
            <a:r>
              <a:rPr lang="en-US" sz="2000" dirty="0" smtClean="0"/>
              <a:t>Techniques.</a:t>
            </a:r>
          </a:p>
          <a:p>
            <a:pPr>
              <a:lnSpc>
                <a:spcPct val="250000"/>
              </a:lnSpc>
              <a:buFont typeface="Wingdings" pitchFamily="2" charset="2"/>
              <a:buChar char="v"/>
            </a:pPr>
            <a:r>
              <a:rPr lang="en-US" sz="2000" dirty="0" smtClean="0"/>
              <a:t>Solvent extractions</a:t>
            </a:r>
          </a:p>
          <a:p>
            <a:pPr>
              <a:lnSpc>
                <a:spcPct val="250000"/>
              </a:lnSpc>
              <a:buFont typeface="Wingdings" pitchFamily="2" charset="2"/>
              <a:buChar char="v"/>
            </a:pPr>
            <a:r>
              <a:rPr lang="en-US" sz="2000" dirty="0" smtClean="0"/>
              <a:t>Quantum Chemical Approach for Zero Emissions </a:t>
            </a:r>
          </a:p>
          <a:p>
            <a:pPr>
              <a:lnSpc>
                <a:spcPct val="250000"/>
              </a:lnSpc>
              <a:buFont typeface="Wingdings" pitchFamily="2" charset="2"/>
              <a:buChar char="v"/>
            </a:pPr>
            <a:r>
              <a:rPr lang="en-US" sz="2000" dirty="0" smtClean="0"/>
              <a:t>Important Observations</a:t>
            </a:r>
          </a:p>
          <a:p>
            <a:pPr marL="0" indent="0">
              <a:buNone/>
            </a:pPr>
            <a:endParaRPr lang="en-US" dirty="0"/>
          </a:p>
        </p:txBody>
      </p:sp>
      <p:sp>
        <p:nvSpPr>
          <p:cNvPr id="4" name="Date Placeholder 3"/>
          <p:cNvSpPr>
            <a:spLocks noGrp="1"/>
          </p:cNvSpPr>
          <p:nvPr>
            <p:ph type="dt" sz="half" idx="10"/>
          </p:nvPr>
        </p:nvSpPr>
        <p:spPr/>
        <p:txBody>
          <a:bodyPr/>
          <a:lstStyle/>
          <a:p>
            <a:fld id="{8E29584F-F933-4104-81CE-54ABA34E9589}" type="datetime1">
              <a:rPr lang="en-US" smtClean="0"/>
              <a:pPr/>
              <a:t>10/13/2014</a:t>
            </a:fld>
            <a:endParaRPr lang="en-US"/>
          </a:p>
        </p:txBody>
      </p:sp>
      <p:sp>
        <p:nvSpPr>
          <p:cNvPr id="5" name="Footer Placeholder 4"/>
          <p:cNvSpPr>
            <a:spLocks noGrp="1"/>
          </p:cNvSpPr>
          <p:nvPr>
            <p:ph type="ftr" sz="quarter" idx="11"/>
          </p:nvPr>
        </p:nvSpPr>
        <p:spPr>
          <a:xfrm>
            <a:off x="3124200" y="6356350"/>
            <a:ext cx="3352800" cy="365125"/>
          </a:xfrm>
        </p:spPr>
        <p:txBody>
          <a:bodyPr/>
          <a:lstStyle/>
          <a:p>
            <a:r>
              <a:rPr lang="nb-NO" smtClean="0"/>
              <a:t>Hydrology-2014</a:t>
            </a:r>
            <a:endParaRPr lang="en-US" dirty="0"/>
          </a:p>
        </p:txBody>
      </p:sp>
      <p:sp>
        <p:nvSpPr>
          <p:cNvPr id="6" name="Slide Number Placeholder 5"/>
          <p:cNvSpPr>
            <a:spLocks noGrp="1"/>
          </p:cNvSpPr>
          <p:nvPr>
            <p:ph type="sldNum" sz="quarter" idx="12"/>
          </p:nvPr>
        </p:nvSpPr>
        <p:spPr/>
        <p:txBody>
          <a:bodyPr/>
          <a:lstStyle/>
          <a:p>
            <a:fld id="{BDD5D8A3-A17B-4E10-9A12-8E8207FB278C}" type="slidenum">
              <a:rPr lang="en-US" smtClean="0"/>
              <a:pPr/>
              <a:t>2</a:t>
            </a:fld>
            <a:endParaRPr lang="en-US"/>
          </a:p>
        </p:txBody>
      </p:sp>
    </p:spTree>
    <p:extLst>
      <p:ext uri="{BB962C8B-B14F-4D97-AF65-F5344CB8AC3E}">
        <p14:creationId xmlns:p14="http://schemas.microsoft.com/office/powerpoint/2010/main" xmlns="" val="17019363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2700" dirty="0" smtClean="0"/>
              <a:t/>
            </a:r>
            <a:br>
              <a:rPr lang="en-US" sz="2700" dirty="0" smtClean="0"/>
            </a:br>
            <a:r>
              <a:rPr lang="en-US" sz="2700" dirty="0" smtClean="0"/>
              <a:t/>
            </a:r>
            <a:br>
              <a:rPr lang="en-US" sz="2700" dirty="0" smtClean="0"/>
            </a:br>
            <a:r>
              <a:rPr lang="en-US" sz="2700" b="1" dirty="0" smtClean="0">
                <a:solidFill>
                  <a:srgbClr val="7030A0"/>
                </a:solidFill>
              </a:rPr>
              <a:t>Zero Emissions from Industrial Waste water</a:t>
            </a:r>
            <a:r>
              <a:rPr lang="en-US" dirty="0" smtClean="0"/>
              <a:t/>
            </a:r>
            <a:br>
              <a:rPr lang="en-US" dirty="0" smtClean="0"/>
            </a:br>
            <a:endParaRPr lang="en-US" dirty="0"/>
          </a:p>
        </p:txBody>
      </p:sp>
      <p:sp>
        <p:nvSpPr>
          <p:cNvPr id="3" name="Content Placeholder 2"/>
          <p:cNvSpPr>
            <a:spLocks noGrp="1"/>
          </p:cNvSpPr>
          <p:nvPr>
            <p:ph idx="1"/>
          </p:nvPr>
        </p:nvSpPr>
        <p:spPr>
          <a:xfrm>
            <a:off x="457200" y="914400"/>
            <a:ext cx="8229600" cy="5211763"/>
          </a:xfrm>
        </p:spPr>
        <p:txBody>
          <a:bodyPr>
            <a:normAutofit/>
          </a:bodyPr>
          <a:lstStyle/>
          <a:p>
            <a:pPr algn="just"/>
            <a:r>
              <a:rPr lang="en-US" sz="1600" dirty="0" smtClean="0"/>
              <a:t>Industrial waste water contains </a:t>
            </a:r>
            <a:r>
              <a:rPr lang="en-US" sz="1600" dirty="0"/>
              <a:t>chemical </a:t>
            </a:r>
            <a:r>
              <a:rPr lang="en-US" sz="1600" dirty="0" smtClean="0"/>
              <a:t>auxiliaries like salts, heavy metals, </a:t>
            </a:r>
            <a:r>
              <a:rPr lang="en-US" sz="1600" dirty="0" smtClean="0">
                <a:solidFill>
                  <a:srgbClr val="FF0000"/>
                </a:solidFill>
              </a:rPr>
              <a:t>dyes</a:t>
            </a:r>
            <a:r>
              <a:rPr lang="en-US" sz="1600" dirty="0" smtClean="0"/>
              <a:t>, pigments, dispersing agents, smoothing agents, </a:t>
            </a:r>
            <a:r>
              <a:rPr lang="en-US" sz="1600" dirty="0" smtClean="0">
                <a:solidFill>
                  <a:srgbClr val="00B0F0"/>
                </a:solidFill>
              </a:rPr>
              <a:t>polyaromatic hydrocarbons</a:t>
            </a:r>
            <a:r>
              <a:rPr lang="en-US" sz="1600" dirty="0" smtClean="0"/>
              <a:t> (PAH), </a:t>
            </a:r>
            <a:r>
              <a:rPr lang="en-US" sz="1600" dirty="0" smtClean="0">
                <a:solidFill>
                  <a:srgbClr val="00B0F0"/>
                </a:solidFill>
              </a:rPr>
              <a:t>chlorobenzene (CB) and its derivatives</a:t>
            </a:r>
            <a:r>
              <a:rPr lang="en-US" sz="1600" dirty="0" smtClean="0"/>
              <a:t>, </a:t>
            </a:r>
            <a:r>
              <a:rPr lang="en-US" sz="1600" dirty="0" smtClean="0">
                <a:solidFill>
                  <a:srgbClr val="00B0F0"/>
                </a:solidFill>
              </a:rPr>
              <a:t>phenol and its derivatives, endocrine disrupting chemical (EDC)</a:t>
            </a:r>
            <a:r>
              <a:rPr lang="en-US" sz="1600" dirty="0" smtClean="0"/>
              <a:t>and surfactants.</a:t>
            </a:r>
          </a:p>
          <a:p>
            <a:pPr algn="just"/>
            <a:endParaRPr lang="en-US" sz="1600" dirty="0" smtClean="0"/>
          </a:p>
          <a:p>
            <a:pPr algn="just"/>
            <a:r>
              <a:rPr lang="en-US" sz="1600" dirty="0" smtClean="0">
                <a:solidFill>
                  <a:srgbClr val="FF0000"/>
                </a:solidFill>
              </a:rPr>
              <a:t>Dyes</a:t>
            </a:r>
            <a:r>
              <a:rPr lang="en-US" sz="1600" dirty="0" smtClean="0"/>
              <a:t> are major water pollutant which are generally present in the industrial waste water.</a:t>
            </a:r>
          </a:p>
          <a:p>
            <a:pPr algn="just"/>
            <a:endParaRPr lang="en-US" sz="1600" dirty="0" smtClean="0"/>
          </a:p>
          <a:p>
            <a:pPr algn="just"/>
            <a:r>
              <a:rPr lang="en-US" sz="1600" dirty="0" smtClean="0"/>
              <a:t>Various types of dyes are used in the process industries like carpet manufacturing, dyeing, </a:t>
            </a:r>
            <a:r>
              <a:rPr lang="en-US" sz="1600" dirty="0" smtClean="0">
                <a:solidFill>
                  <a:srgbClr val="FF0000"/>
                </a:solidFill>
              </a:rPr>
              <a:t>textile</a:t>
            </a:r>
            <a:r>
              <a:rPr lang="en-US" sz="1600" dirty="0" smtClean="0"/>
              <a:t>, pulp and paper industries, leather, food processing, paper and dye </a:t>
            </a:r>
            <a:r>
              <a:rPr lang="en-US" sz="1600" dirty="0"/>
              <a:t>manufacturing, cosmetics, </a:t>
            </a:r>
            <a:r>
              <a:rPr lang="en-US" sz="1600" dirty="0" smtClean="0"/>
              <a:t>etc.</a:t>
            </a:r>
          </a:p>
          <a:p>
            <a:pPr algn="just"/>
            <a:endParaRPr lang="en-US" sz="1600" dirty="0" smtClean="0"/>
          </a:p>
          <a:p>
            <a:pPr algn="just"/>
            <a:r>
              <a:rPr lang="en-US" sz="1600" dirty="0" smtClean="0">
                <a:solidFill>
                  <a:srgbClr val="FF0000"/>
                </a:solidFill>
              </a:rPr>
              <a:t>In fact , 10-25% of dyes are lost during the  dyeing process, and 2-20% are directly discharged with the effluent.</a:t>
            </a:r>
            <a:endParaRPr lang="en-US" sz="1600" dirty="0">
              <a:solidFill>
                <a:srgbClr val="FF0000"/>
              </a:solidFill>
            </a:endParaRPr>
          </a:p>
        </p:txBody>
      </p:sp>
      <p:sp>
        <p:nvSpPr>
          <p:cNvPr id="4" name="Date Placeholder 3"/>
          <p:cNvSpPr>
            <a:spLocks noGrp="1"/>
          </p:cNvSpPr>
          <p:nvPr>
            <p:ph type="dt" sz="half" idx="10"/>
          </p:nvPr>
        </p:nvSpPr>
        <p:spPr/>
        <p:txBody>
          <a:bodyPr/>
          <a:lstStyle/>
          <a:p>
            <a:fld id="{CA4CA1B6-B54F-4889-8D0E-3CD61B0709DA}" type="datetime1">
              <a:rPr lang="en-US" smtClean="0"/>
              <a:pPr/>
              <a:t>10/13/2014</a:t>
            </a:fld>
            <a:endParaRPr lang="en-US"/>
          </a:p>
        </p:txBody>
      </p:sp>
      <p:sp>
        <p:nvSpPr>
          <p:cNvPr id="5" name="Footer Placeholder 4"/>
          <p:cNvSpPr>
            <a:spLocks noGrp="1"/>
          </p:cNvSpPr>
          <p:nvPr>
            <p:ph type="ftr" sz="quarter" idx="11"/>
          </p:nvPr>
        </p:nvSpPr>
        <p:spPr>
          <a:xfrm>
            <a:off x="3124200" y="6356350"/>
            <a:ext cx="3352800" cy="365125"/>
          </a:xfrm>
        </p:spPr>
        <p:txBody>
          <a:bodyPr/>
          <a:lstStyle/>
          <a:p>
            <a:r>
              <a:rPr lang="nb-NO" dirty="0" smtClean="0"/>
              <a:t>Hydrology-2014</a:t>
            </a:r>
            <a:endParaRPr lang="en-US" dirty="0"/>
          </a:p>
        </p:txBody>
      </p:sp>
      <p:sp>
        <p:nvSpPr>
          <p:cNvPr id="6" name="Slide Number Placeholder 5"/>
          <p:cNvSpPr>
            <a:spLocks noGrp="1"/>
          </p:cNvSpPr>
          <p:nvPr>
            <p:ph type="sldNum" sz="quarter" idx="12"/>
          </p:nvPr>
        </p:nvSpPr>
        <p:spPr/>
        <p:txBody>
          <a:bodyPr/>
          <a:lstStyle/>
          <a:p>
            <a:fld id="{BDD5D8A3-A17B-4E10-9A12-8E8207FB278C}" type="slidenum">
              <a:rPr lang="en-US" smtClean="0"/>
              <a:pPr/>
              <a:t>3</a:t>
            </a:fld>
            <a:endParaRPr lang="en-US"/>
          </a:p>
        </p:txBody>
      </p:sp>
      <p:pic>
        <p:nvPicPr>
          <p:cNvPr id="4098" name="Picture 2" descr="C:\Users\user\Desktop\pink-sewage-300_tcm18-15687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581400" y="4724399"/>
            <a:ext cx="2133600" cy="1635992"/>
          </a:xfrm>
          <a:prstGeom prst="rect">
            <a:avLst/>
          </a:prstGeom>
          <a:noFill/>
          <a:extLst>
            <a:ext uri="{909E8E84-426E-40DD-AFC4-6F175D3DCCD1}">
              <a14:hiddenFill xmlns:a14="http://schemas.microsoft.com/office/drawing/2010/main" xmlns="">
                <a:solidFill>
                  <a:srgbClr val="FFFFFF"/>
                </a:solidFill>
              </a14:hiddenFill>
            </a:ext>
          </a:extLst>
        </p:spPr>
      </p:pic>
      <p:pic>
        <p:nvPicPr>
          <p:cNvPr id="4099" name="Picture 3" descr="C:\Users\user\Desktop\images.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14401" y="4724399"/>
            <a:ext cx="2133600" cy="1635991"/>
          </a:xfrm>
          <a:prstGeom prst="rect">
            <a:avLst/>
          </a:prstGeom>
          <a:noFill/>
          <a:extLst>
            <a:ext uri="{909E8E84-426E-40DD-AFC4-6F175D3DCCD1}">
              <a14:hiddenFill xmlns:a14="http://schemas.microsoft.com/office/drawing/2010/main" xmlns="">
                <a:solidFill>
                  <a:srgbClr val="FFFFFF"/>
                </a:solidFill>
              </a14:hiddenFill>
            </a:ext>
          </a:extLst>
        </p:spPr>
      </p:pic>
      <p:pic>
        <p:nvPicPr>
          <p:cNvPr id="4100" name="Picture 4" descr="C:\Users\user\Desktop\marica.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324600" y="4724399"/>
            <a:ext cx="2133600" cy="163599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884071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400" b="1" dirty="0" smtClean="0">
                <a:solidFill>
                  <a:srgbClr val="7030A0"/>
                </a:solidFill>
              </a:rPr>
              <a:t>Chemical Structure </a:t>
            </a:r>
            <a:r>
              <a:rPr lang="en-US" sz="2400" b="1" dirty="0">
                <a:solidFill>
                  <a:srgbClr val="7030A0"/>
                </a:solidFill>
              </a:rPr>
              <a:t>of </a:t>
            </a:r>
            <a:r>
              <a:rPr lang="en-US" sz="2400" b="1" dirty="0" smtClean="0">
                <a:solidFill>
                  <a:srgbClr val="7030A0"/>
                </a:solidFill>
              </a:rPr>
              <a:t>Major Water Pollutants</a:t>
            </a:r>
            <a:endParaRPr lang="en-US" sz="2400" b="1" dirty="0">
              <a:solidFill>
                <a:srgbClr val="7030A0"/>
              </a:solidFill>
            </a:endParaRPr>
          </a:p>
        </p:txBody>
      </p:sp>
      <p:sp>
        <p:nvSpPr>
          <p:cNvPr id="4" name="Date Placeholder 3"/>
          <p:cNvSpPr>
            <a:spLocks noGrp="1"/>
          </p:cNvSpPr>
          <p:nvPr>
            <p:ph type="dt" sz="half" idx="10"/>
          </p:nvPr>
        </p:nvSpPr>
        <p:spPr/>
        <p:txBody>
          <a:bodyPr/>
          <a:lstStyle/>
          <a:p>
            <a:fld id="{6DEDF736-158D-4D35-828A-C20C89E3DB94}" type="datetime1">
              <a:rPr lang="en-US" smtClean="0"/>
              <a:pPr/>
              <a:t>10/13/2014</a:t>
            </a:fld>
            <a:endParaRPr lang="en-US"/>
          </a:p>
        </p:txBody>
      </p:sp>
      <p:sp>
        <p:nvSpPr>
          <p:cNvPr id="5" name="Footer Placeholder 4"/>
          <p:cNvSpPr>
            <a:spLocks noGrp="1"/>
          </p:cNvSpPr>
          <p:nvPr>
            <p:ph type="ftr" sz="quarter" idx="11"/>
          </p:nvPr>
        </p:nvSpPr>
        <p:spPr>
          <a:xfrm>
            <a:off x="3124200" y="6356350"/>
            <a:ext cx="3124200" cy="365125"/>
          </a:xfrm>
        </p:spPr>
        <p:txBody>
          <a:bodyPr/>
          <a:lstStyle/>
          <a:p>
            <a:r>
              <a:rPr lang="nb-NO" smtClean="0"/>
              <a:t>Hydrology-2014</a:t>
            </a:r>
            <a:endParaRPr lang="en-US" dirty="0"/>
          </a:p>
        </p:txBody>
      </p:sp>
      <p:sp>
        <p:nvSpPr>
          <p:cNvPr id="6" name="Slide Number Placeholder 5"/>
          <p:cNvSpPr>
            <a:spLocks noGrp="1"/>
          </p:cNvSpPr>
          <p:nvPr>
            <p:ph type="sldNum" sz="quarter" idx="12"/>
          </p:nvPr>
        </p:nvSpPr>
        <p:spPr/>
        <p:txBody>
          <a:bodyPr/>
          <a:lstStyle/>
          <a:p>
            <a:fld id="{BDD5D8A3-A17B-4E10-9A12-8E8207FB278C}" type="slidenum">
              <a:rPr lang="en-US" smtClean="0"/>
              <a:pPr/>
              <a:t>4</a:t>
            </a:fld>
            <a:endParaRPr 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95400" y="1143000"/>
            <a:ext cx="1358900" cy="1027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200400" y="1077913"/>
            <a:ext cx="1912937" cy="109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638800" y="914400"/>
            <a:ext cx="1689100" cy="15986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340643" y="2667000"/>
            <a:ext cx="1268413" cy="923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128" name="Picture 8"/>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3404393" y="2513013"/>
            <a:ext cx="1166813" cy="11128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129" name="Picture 9"/>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5607627" y="2513013"/>
            <a:ext cx="1701800" cy="1644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130" name="Picture 10"/>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1181604" y="4328318"/>
            <a:ext cx="3330575" cy="1211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131" name="Picture 11"/>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5486400" y="4568031"/>
            <a:ext cx="1304925" cy="971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TextBox 2"/>
          <p:cNvSpPr txBox="1"/>
          <p:nvPr/>
        </p:nvSpPr>
        <p:spPr>
          <a:xfrm>
            <a:off x="341745" y="835223"/>
            <a:ext cx="685800" cy="30777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400" dirty="0" smtClean="0"/>
              <a:t>PAHs</a:t>
            </a:r>
            <a:endParaRPr lang="en-US" sz="1400" dirty="0"/>
          </a:p>
        </p:txBody>
      </p:sp>
      <p:sp>
        <p:nvSpPr>
          <p:cNvPr id="7" name="TextBox 6"/>
          <p:cNvSpPr txBox="1"/>
          <p:nvPr/>
        </p:nvSpPr>
        <p:spPr>
          <a:xfrm>
            <a:off x="311727" y="2497723"/>
            <a:ext cx="685800" cy="338554"/>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600" dirty="0" smtClean="0"/>
              <a:t>CBs</a:t>
            </a:r>
            <a:endParaRPr lang="en-US" sz="1600" dirty="0"/>
          </a:p>
        </p:txBody>
      </p:sp>
      <p:sp>
        <p:nvSpPr>
          <p:cNvPr id="8" name="TextBox 7"/>
          <p:cNvSpPr txBox="1"/>
          <p:nvPr/>
        </p:nvSpPr>
        <p:spPr>
          <a:xfrm>
            <a:off x="303644" y="3886200"/>
            <a:ext cx="1525156" cy="338554"/>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600" dirty="0" smtClean="0"/>
              <a:t>EDCs &amp; PHs</a:t>
            </a:r>
            <a:endParaRPr lang="en-US" sz="1600" dirty="0"/>
          </a:p>
        </p:txBody>
      </p:sp>
    </p:spTree>
    <p:extLst>
      <p:ext uri="{BB962C8B-B14F-4D97-AF65-F5344CB8AC3E}">
        <p14:creationId xmlns:p14="http://schemas.microsoft.com/office/powerpoint/2010/main" xmlns="" val="13956282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2400" b="1" dirty="0" smtClean="0">
                <a:solidFill>
                  <a:srgbClr val="7030A0"/>
                </a:solidFill>
              </a:rPr>
              <a:t>Typical Chemical Structure of Dyes</a:t>
            </a:r>
            <a:endParaRPr lang="en-US" sz="2400" b="1" dirty="0">
              <a:solidFill>
                <a:srgbClr val="7030A0"/>
              </a:solidFill>
            </a:endParaRPr>
          </a:p>
        </p:txBody>
      </p:sp>
      <p:sp>
        <p:nvSpPr>
          <p:cNvPr id="4" name="Date Placeholder 3"/>
          <p:cNvSpPr>
            <a:spLocks noGrp="1"/>
          </p:cNvSpPr>
          <p:nvPr>
            <p:ph type="dt" sz="half" idx="10"/>
          </p:nvPr>
        </p:nvSpPr>
        <p:spPr/>
        <p:txBody>
          <a:bodyPr/>
          <a:lstStyle/>
          <a:p>
            <a:fld id="{7EA28777-FAEE-4092-AADF-CAFDB78234EE}" type="datetime1">
              <a:rPr lang="en-US" smtClean="0"/>
              <a:pPr/>
              <a:t>10/13/2014</a:t>
            </a:fld>
            <a:endParaRPr lang="en-US"/>
          </a:p>
        </p:txBody>
      </p:sp>
      <p:sp>
        <p:nvSpPr>
          <p:cNvPr id="5" name="Footer Placeholder 4"/>
          <p:cNvSpPr>
            <a:spLocks noGrp="1"/>
          </p:cNvSpPr>
          <p:nvPr>
            <p:ph type="ftr" sz="quarter" idx="11"/>
          </p:nvPr>
        </p:nvSpPr>
        <p:spPr/>
        <p:txBody>
          <a:bodyPr/>
          <a:lstStyle/>
          <a:p>
            <a:r>
              <a:rPr lang="nb-NO" smtClean="0"/>
              <a:t>Hydrology-2014</a:t>
            </a:r>
            <a:endParaRPr lang="en-US"/>
          </a:p>
        </p:txBody>
      </p:sp>
      <p:sp>
        <p:nvSpPr>
          <p:cNvPr id="6" name="Slide Number Placeholder 5"/>
          <p:cNvSpPr>
            <a:spLocks noGrp="1"/>
          </p:cNvSpPr>
          <p:nvPr>
            <p:ph type="sldNum" sz="quarter" idx="12"/>
          </p:nvPr>
        </p:nvSpPr>
        <p:spPr/>
        <p:txBody>
          <a:bodyPr/>
          <a:lstStyle/>
          <a:p>
            <a:fld id="{BDD5D8A3-A17B-4E10-9A12-8E8207FB278C}" type="slidenum">
              <a:rPr lang="en-US" smtClean="0"/>
              <a:pPr/>
              <a:t>5</a:t>
            </a:fld>
            <a:endParaRPr lang="en-US"/>
          </a:p>
        </p:txBody>
      </p:sp>
      <p:graphicFrame>
        <p:nvGraphicFramePr>
          <p:cNvPr id="8" name="Object 7"/>
          <p:cNvGraphicFramePr>
            <a:graphicFrameLocks noChangeAspect="1"/>
          </p:cNvGraphicFramePr>
          <p:nvPr>
            <p:extLst>
              <p:ext uri="{D42A27DB-BD31-4B8C-83A1-F6EECF244321}">
                <p14:modId xmlns:p14="http://schemas.microsoft.com/office/powerpoint/2010/main" xmlns="" val="1558257059"/>
              </p:ext>
            </p:extLst>
          </p:nvPr>
        </p:nvGraphicFramePr>
        <p:xfrm>
          <a:off x="533400" y="1066800"/>
          <a:ext cx="3117850" cy="2438400"/>
        </p:xfrm>
        <a:graphic>
          <a:graphicData uri="http://schemas.openxmlformats.org/presentationml/2006/ole">
            <p:oleObj spid="_x0000_s6872" r:id="rId3" imgW="3118320" imgH="2439000" progId="">
              <p:embed/>
            </p:oleObj>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xmlns="" val="507147264"/>
              </p:ext>
            </p:extLst>
          </p:nvPr>
        </p:nvGraphicFramePr>
        <p:xfrm>
          <a:off x="4495800" y="1676400"/>
          <a:ext cx="4035425" cy="1433513"/>
        </p:xfrm>
        <a:graphic>
          <a:graphicData uri="http://schemas.openxmlformats.org/presentationml/2006/ole">
            <p:oleObj spid="_x0000_s6873" r:id="rId4" imgW="4034880" imgH="1433160" progId="">
              <p:embed/>
            </p:oleObj>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xmlns="" val="4289810426"/>
              </p:ext>
            </p:extLst>
          </p:nvPr>
        </p:nvGraphicFramePr>
        <p:xfrm>
          <a:off x="2209800" y="4419600"/>
          <a:ext cx="4129087" cy="1284287"/>
        </p:xfrm>
        <a:graphic>
          <a:graphicData uri="http://schemas.openxmlformats.org/presentationml/2006/ole">
            <p:oleObj spid="_x0000_s6874" r:id="rId5" imgW="4128840" imgH="1284120" progId="">
              <p:embed/>
            </p:oleObj>
          </a:graphicData>
        </a:graphic>
      </p:graphicFrame>
      <p:sp>
        <p:nvSpPr>
          <p:cNvPr id="11" name="TextBox 10"/>
          <p:cNvSpPr txBox="1"/>
          <p:nvPr/>
        </p:nvSpPr>
        <p:spPr>
          <a:xfrm>
            <a:off x="5334000" y="3553598"/>
            <a:ext cx="3276600" cy="276999"/>
          </a:xfrm>
          <a:prstGeom prst="rect">
            <a:avLst/>
          </a:prstGeom>
          <a:noFill/>
        </p:spPr>
        <p:txBody>
          <a:bodyPr wrap="square" rtlCol="0">
            <a:spAutoFit/>
          </a:bodyPr>
          <a:lstStyle/>
          <a:p>
            <a:r>
              <a:rPr lang="en-US" sz="1200" b="1" dirty="0" smtClean="0">
                <a:solidFill>
                  <a:srgbClr val="FF0000"/>
                </a:solidFill>
              </a:rPr>
              <a:t>Base Dye : Base Blue -9 (methylene blue)</a:t>
            </a:r>
            <a:endParaRPr lang="en-US" sz="1200" b="1" dirty="0">
              <a:solidFill>
                <a:srgbClr val="FF0000"/>
              </a:solidFill>
            </a:endParaRPr>
          </a:p>
        </p:txBody>
      </p:sp>
      <p:sp>
        <p:nvSpPr>
          <p:cNvPr id="12" name="TextBox 11"/>
          <p:cNvSpPr txBox="1"/>
          <p:nvPr/>
        </p:nvSpPr>
        <p:spPr>
          <a:xfrm>
            <a:off x="1295400" y="3553599"/>
            <a:ext cx="2133600" cy="276999"/>
          </a:xfrm>
          <a:prstGeom prst="rect">
            <a:avLst/>
          </a:prstGeom>
          <a:noFill/>
        </p:spPr>
        <p:txBody>
          <a:bodyPr wrap="square" rtlCol="0">
            <a:spAutoFit/>
          </a:bodyPr>
          <a:lstStyle/>
          <a:p>
            <a:r>
              <a:rPr lang="en-US" sz="1200" b="1" dirty="0" smtClean="0">
                <a:solidFill>
                  <a:srgbClr val="FF0000"/>
                </a:solidFill>
              </a:rPr>
              <a:t>Acid Dye: Acid Blue-25</a:t>
            </a:r>
            <a:endParaRPr lang="en-US" sz="1200" b="1" dirty="0">
              <a:solidFill>
                <a:srgbClr val="FF0000"/>
              </a:solidFill>
            </a:endParaRPr>
          </a:p>
        </p:txBody>
      </p:sp>
      <p:sp>
        <p:nvSpPr>
          <p:cNvPr id="13" name="TextBox 12"/>
          <p:cNvSpPr txBox="1"/>
          <p:nvPr/>
        </p:nvSpPr>
        <p:spPr>
          <a:xfrm>
            <a:off x="3581400" y="5809673"/>
            <a:ext cx="2895600" cy="276999"/>
          </a:xfrm>
          <a:prstGeom prst="rect">
            <a:avLst/>
          </a:prstGeom>
          <a:noFill/>
        </p:spPr>
        <p:txBody>
          <a:bodyPr wrap="square" rtlCol="0">
            <a:spAutoFit/>
          </a:bodyPr>
          <a:lstStyle/>
          <a:p>
            <a:pPr algn="ctr"/>
            <a:r>
              <a:rPr lang="en-US" sz="1200" b="1" dirty="0" smtClean="0">
                <a:solidFill>
                  <a:srgbClr val="FF0000"/>
                </a:solidFill>
              </a:rPr>
              <a:t>Reactive Dye : Reactive Blue-5G</a:t>
            </a:r>
            <a:endParaRPr lang="en-US" sz="1200" b="1" dirty="0">
              <a:solidFill>
                <a:srgbClr val="FF0000"/>
              </a:solidFill>
            </a:endParaRPr>
          </a:p>
        </p:txBody>
      </p:sp>
    </p:spTree>
    <p:extLst>
      <p:ext uri="{BB962C8B-B14F-4D97-AF65-F5344CB8AC3E}">
        <p14:creationId xmlns:p14="http://schemas.microsoft.com/office/powerpoint/2010/main" xmlns="" val="19147449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2400" b="1" dirty="0" smtClean="0">
                <a:solidFill>
                  <a:srgbClr val="7030A0"/>
                </a:solidFill>
              </a:rPr>
              <a:t>Typical Dyes used in Dyeing Operations</a:t>
            </a:r>
            <a:endParaRPr lang="en-US" sz="2400" b="1" dirty="0">
              <a:solidFill>
                <a:srgbClr val="7030A0"/>
              </a:solidFill>
            </a:endParaRPr>
          </a:p>
        </p:txBody>
      </p:sp>
      <p:sp>
        <p:nvSpPr>
          <p:cNvPr id="4" name="Date Placeholder 3"/>
          <p:cNvSpPr>
            <a:spLocks noGrp="1"/>
          </p:cNvSpPr>
          <p:nvPr>
            <p:ph type="dt" sz="half" idx="10"/>
          </p:nvPr>
        </p:nvSpPr>
        <p:spPr/>
        <p:txBody>
          <a:bodyPr/>
          <a:lstStyle/>
          <a:p>
            <a:fld id="{7EA28777-FAEE-4092-AADF-CAFDB78234EE}" type="datetime1">
              <a:rPr lang="en-US" smtClean="0"/>
              <a:pPr/>
              <a:t>10/13/2014</a:t>
            </a:fld>
            <a:endParaRPr lang="en-US"/>
          </a:p>
        </p:txBody>
      </p:sp>
      <p:sp>
        <p:nvSpPr>
          <p:cNvPr id="5" name="Footer Placeholder 4"/>
          <p:cNvSpPr>
            <a:spLocks noGrp="1"/>
          </p:cNvSpPr>
          <p:nvPr>
            <p:ph type="ftr" sz="quarter" idx="11"/>
          </p:nvPr>
        </p:nvSpPr>
        <p:spPr/>
        <p:txBody>
          <a:bodyPr/>
          <a:lstStyle/>
          <a:p>
            <a:r>
              <a:rPr lang="nb-NO" smtClean="0"/>
              <a:t>Hydrology-2014</a:t>
            </a:r>
            <a:endParaRPr lang="en-US"/>
          </a:p>
        </p:txBody>
      </p:sp>
      <p:sp>
        <p:nvSpPr>
          <p:cNvPr id="6" name="Slide Number Placeholder 5"/>
          <p:cNvSpPr>
            <a:spLocks noGrp="1"/>
          </p:cNvSpPr>
          <p:nvPr>
            <p:ph type="sldNum" sz="quarter" idx="12"/>
          </p:nvPr>
        </p:nvSpPr>
        <p:spPr/>
        <p:txBody>
          <a:bodyPr/>
          <a:lstStyle/>
          <a:p>
            <a:fld id="{BDD5D8A3-A17B-4E10-9A12-8E8207FB278C}" type="slidenum">
              <a:rPr lang="en-US" smtClean="0"/>
              <a:pPr/>
              <a:t>6</a:t>
            </a:fld>
            <a:endParaRPr lang="en-US"/>
          </a:p>
        </p:txBody>
      </p:sp>
      <p:graphicFrame>
        <p:nvGraphicFramePr>
          <p:cNvPr id="7" name="Table 6"/>
          <p:cNvGraphicFramePr>
            <a:graphicFrameLocks noGrp="1"/>
          </p:cNvGraphicFramePr>
          <p:nvPr>
            <p:extLst>
              <p:ext uri="{D42A27DB-BD31-4B8C-83A1-F6EECF244321}">
                <p14:modId xmlns:p14="http://schemas.microsoft.com/office/powerpoint/2010/main" xmlns="" val="4126061997"/>
              </p:ext>
            </p:extLst>
          </p:nvPr>
        </p:nvGraphicFramePr>
        <p:xfrm>
          <a:off x="838200" y="1219200"/>
          <a:ext cx="7696200" cy="4582160"/>
        </p:xfrm>
        <a:graphic>
          <a:graphicData uri="http://schemas.openxmlformats.org/drawingml/2006/table">
            <a:tbl>
              <a:tblPr firstRow="1" bandRow="1">
                <a:tableStyleId>{5C22544A-7EE6-4342-B048-85BDC9FD1C3A}</a:tableStyleId>
              </a:tblPr>
              <a:tblGrid>
                <a:gridCol w="1406832"/>
                <a:gridCol w="2234381"/>
                <a:gridCol w="4054987"/>
              </a:tblGrid>
              <a:tr h="370840">
                <a:tc>
                  <a:txBody>
                    <a:bodyPr/>
                    <a:lstStyle/>
                    <a:p>
                      <a:r>
                        <a:rPr lang="en-US" dirty="0" smtClean="0"/>
                        <a:t>Dye Class</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Solubility in water</a:t>
                      </a:r>
                      <a:endParaRPr lang="en-US" dirty="0"/>
                    </a:p>
                  </a:txBody>
                  <a:tcPr/>
                </a:tc>
                <a:tc>
                  <a:txBody>
                    <a:bodyPr/>
                    <a:lstStyle/>
                    <a:p>
                      <a:r>
                        <a:rPr lang="en-US" dirty="0" smtClean="0"/>
                        <a:t> Example</a:t>
                      </a:r>
                      <a:endParaRPr lang="en-US" dirty="0"/>
                    </a:p>
                  </a:txBody>
                  <a:tcPr/>
                </a:tc>
              </a:tr>
              <a:tr h="370840">
                <a:tc>
                  <a:txBody>
                    <a:bodyPr/>
                    <a:lstStyle/>
                    <a:p>
                      <a:r>
                        <a:rPr lang="en-US" sz="1800" dirty="0" smtClean="0"/>
                        <a:t>Acid</a:t>
                      </a:r>
                      <a:endParaRPr lang="en-US" sz="1800" dirty="0"/>
                    </a:p>
                  </a:txBody>
                  <a:tcPr/>
                </a:tc>
                <a:tc>
                  <a:txBody>
                    <a:bodyPr/>
                    <a:lstStyle/>
                    <a:p>
                      <a:r>
                        <a:rPr lang="en-US" sz="1800" dirty="0" smtClean="0"/>
                        <a:t>Soluble</a:t>
                      </a:r>
                      <a:endParaRPr lang="en-US" sz="1800" dirty="0"/>
                    </a:p>
                  </a:txBody>
                  <a:tcPr/>
                </a:tc>
                <a:tc>
                  <a:txBody>
                    <a:bodyPr/>
                    <a:lstStyle/>
                    <a:p>
                      <a:r>
                        <a:rPr lang="en-US" sz="1800" dirty="0" smtClean="0">
                          <a:solidFill>
                            <a:srgbClr val="FF0000"/>
                          </a:solidFill>
                        </a:rPr>
                        <a:t>Acid blue 25,</a:t>
                      </a:r>
                      <a:r>
                        <a:rPr lang="en-US" sz="1800" baseline="0" dirty="0" smtClean="0">
                          <a:solidFill>
                            <a:srgbClr val="FF0000"/>
                          </a:solidFill>
                        </a:rPr>
                        <a:t> acid orange 7, acid red 14</a:t>
                      </a:r>
                      <a:endParaRPr lang="en-US" sz="1800" dirty="0">
                        <a:solidFill>
                          <a:srgbClr val="FF0000"/>
                        </a:solidFill>
                      </a:endParaRPr>
                    </a:p>
                  </a:txBody>
                  <a:tcPr/>
                </a:tc>
              </a:tr>
              <a:tr h="370840">
                <a:tc>
                  <a:txBody>
                    <a:bodyPr/>
                    <a:lstStyle/>
                    <a:p>
                      <a:r>
                        <a:rPr lang="en-US" sz="1800" dirty="0" smtClean="0"/>
                        <a:t>Base</a:t>
                      </a:r>
                      <a:endParaRPr lang="en-US" sz="1800" dirty="0"/>
                    </a:p>
                  </a:txBody>
                  <a:tcPr/>
                </a:tc>
                <a:tc>
                  <a:txBody>
                    <a:bodyPr/>
                    <a:lstStyle/>
                    <a:p>
                      <a:r>
                        <a:rPr lang="en-US" sz="1800" dirty="0" smtClean="0"/>
                        <a:t>Soluble</a:t>
                      </a:r>
                      <a:endParaRPr lang="en-US" sz="1800" dirty="0"/>
                    </a:p>
                  </a:txBody>
                  <a:tcPr/>
                </a:tc>
                <a:tc>
                  <a:txBody>
                    <a:bodyPr/>
                    <a:lstStyle/>
                    <a:p>
                      <a:r>
                        <a:rPr lang="en-US" sz="1800" dirty="0" smtClean="0">
                          <a:solidFill>
                            <a:srgbClr val="FF0000"/>
                          </a:solidFill>
                        </a:rPr>
                        <a:t>Base blue 9, base orange, base red9</a:t>
                      </a:r>
                      <a:endParaRPr lang="en-US" sz="1800" dirty="0">
                        <a:solidFill>
                          <a:srgbClr val="FF0000"/>
                        </a:solidFill>
                      </a:endParaRPr>
                    </a:p>
                  </a:txBody>
                  <a:tcPr/>
                </a:tc>
              </a:tr>
              <a:tr h="370840">
                <a:tc>
                  <a:txBody>
                    <a:bodyPr/>
                    <a:lstStyle/>
                    <a:p>
                      <a:r>
                        <a:rPr lang="en-US" sz="1800" dirty="0" smtClean="0"/>
                        <a:t>Direct</a:t>
                      </a:r>
                      <a:endParaRPr lang="en-US" sz="1800" dirty="0"/>
                    </a:p>
                  </a:txBody>
                  <a:tcPr/>
                </a:tc>
                <a:tc>
                  <a:txBody>
                    <a:bodyPr/>
                    <a:lstStyle/>
                    <a:p>
                      <a:r>
                        <a:rPr lang="en-US" sz="1800" dirty="0" smtClean="0"/>
                        <a:t>Soluble</a:t>
                      </a:r>
                      <a:endParaRPr lang="en-US" sz="1800" dirty="0"/>
                    </a:p>
                  </a:txBody>
                  <a:tcPr/>
                </a:tc>
                <a:tc>
                  <a:txBody>
                    <a:bodyPr/>
                    <a:lstStyle/>
                    <a:p>
                      <a:r>
                        <a:rPr lang="en-US" sz="1800" b="1" dirty="0" smtClean="0">
                          <a:solidFill>
                            <a:srgbClr val="FFFF00"/>
                          </a:solidFill>
                        </a:rPr>
                        <a:t>Direct blue 1, direct orange 1, direct red 81</a:t>
                      </a:r>
                      <a:endParaRPr lang="en-US" sz="1800" b="1" dirty="0">
                        <a:solidFill>
                          <a:srgbClr val="FFFF00"/>
                        </a:solidFill>
                      </a:endParaRPr>
                    </a:p>
                  </a:txBody>
                  <a:tcPr/>
                </a:tc>
              </a:tr>
              <a:tr h="370840">
                <a:tc>
                  <a:txBody>
                    <a:bodyPr/>
                    <a:lstStyle/>
                    <a:p>
                      <a:r>
                        <a:rPr lang="en-US" sz="1800" dirty="0" smtClean="0">
                          <a:solidFill>
                            <a:srgbClr val="00B0F0"/>
                          </a:solidFill>
                        </a:rPr>
                        <a:t>Disperse</a:t>
                      </a:r>
                      <a:endParaRPr lang="en-US" sz="1800" dirty="0">
                        <a:solidFill>
                          <a:srgbClr val="00B0F0"/>
                        </a:solidFill>
                      </a:endParaRPr>
                    </a:p>
                  </a:txBody>
                  <a:tcPr/>
                </a:tc>
                <a:tc>
                  <a:txBody>
                    <a:bodyPr/>
                    <a:lstStyle/>
                    <a:p>
                      <a:r>
                        <a:rPr lang="en-US" sz="1800" dirty="0" smtClean="0">
                          <a:solidFill>
                            <a:srgbClr val="00B0F0"/>
                          </a:solidFill>
                        </a:rPr>
                        <a:t>Insoluble </a:t>
                      </a:r>
                      <a:endParaRPr lang="en-US" sz="1800" dirty="0">
                        <a:solidFill>
                          <a:srgbClr val="00B0F0"/>
                        </a:solidFill>
                      </a:endParaRPr>
                    </a:p>
                  </a:txBody>
                  <a:tcPr/>
                </a:tc>
                <a:tc>
                  <a:txBody>
                    <a:bodyPr/>
                    <a:lstStyle/>
                    <a:p>
                      <a:r>
                        <a:rPr lang="en-US" sz="1800" dirty="0" smtClean="0">
                          <a:solidFill>
                            <a:srgbClr val="00B0F0"/>
                          </a:solidFill>
                        </a:rPr>
                        <a:t>Disperse blue 1, Disperse orange 1, disperse</a:t>
                      </a:r>
                      <a:r>
                        <a:rPr lang="en-US" sz="1800" baseline="0" dirty="0" smtClean="0">
                          <a:solidFill>
                            <a:srgbClr val="00B0F0"/>
                          </a:solidFill>
                        </a:rPr>
                        <a:t> red1</a:t>
                      </a:r>
                      <a:endParaRPr lang="en-US" sz="1800" dirty="0">
                        <a:solidFill>
                          <a:srgbClr val="00B0F0"/>
                        </a:solidFill>
                      </a:endParaRPr>
                    </a:p>
                  </a:txBody>
                  <a:tcPr/>
                </a:tc>
              </a:tr>
              <a:tr h="370840">
                <a:tc>
                  <a:txBody>
                    <a:bodyPr/>
                    <a:lstStyle/>
                    <a:p>
                      <a:r>
                        <a:rPr lang="en-US" sz="1800" dirty="0" smtClean="0"/>
                        <a:t>Reactive</a:t>
                      </a:r>
                      <a:endParaRPr lang="en-US" sz="1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Soluble</a:t>
                      </a:r>
                      <a:endParaRPr lang="en-US" sz="1800" dirty="0"/>
                    </a:p>
                  </a:txBody>
                  <a:tcPr/>
                </a:tc>
                <a:tc>
                  <a:txBody>
                    <a:bodyPr/>
                    <a:lstStyle/>
                    <a:p>
                      <a:r>
                        <a:rPr lang="en-US" sz="1800" dirty="0" smtClean="0">
                          <a:solidFill>
                            <a:srgbClr val="FF0000"/>
                          </a:solidFill>
                        </a:rPr>
                        <a:t>Reactive blue 5G</a:t>
                      </a:r>
                      <a:r>
                        <a:rPr lang="en-US" sz="1800" dirty="0" smtClean="0"/>
                        <a:t>,</a:t>
                      </a:r>
                      <a:r>
                        <a:rPr lang="en-US" sz="1800" baseline="0" dirty="0" smtClean="0"/>
                        <a:t> </a:t>
                      </a:r>
                      <a:r>
                        <a:rPr lang="en-US" sz="1800" b="1" baseline="0" dirty="0" smtClean="0">
                          <a:solidFill>
                            <a:srgbClr val="FFFF00"/>
                          </a:solidFill>
                        </a:rPr>
                        <a:t>reactive orange 16, reactive red 3.</a:t>
                      </a:r>
                      <a:endParaRPr lang="en-US" sz="1800" b="1" dirty="0">
                        <a:solidFill>
                          <a:srgbClr val="FFFF00"/>
                        </a:solidFill>
                      </a:endParaRPr>
                    </a:p>
                  </a:txBody>
                  <a:tcPr/>
                </a:tc>
              </a:tr>
              <a:tr h="370840">
                <a:tc>
                  <a:txBody>
                    <a:bodyPr/>
                    <a:lstStyle/>
                    <a:p>
                      <a:r>
                        <a:rPr lang="en-US" sz="1800" dirty="0" smtClean="0">
                          <a:solidFill>
                            <a:srgbClr val="00B0F0"/>
                          </a:solidFill>
                        </a:rPr>
                        <a:t>Sulfur</a:t>
                      </a:r>
                      <a:endParaRPr lang="en-US" sz="1800" dirty="0">
                        <a:solidFill>
                          <a:srgbClr val="00B0F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rgbClr val="00B0F0"/>
                          </a:solidFill>
                        </a:rPr>
                        <a:t>Soluble</a:t>
                      </a:r>
                      <a:endParaRPr lang="en-US" sz="1800" dirty="0">
                        <a:solidFill>
                          <a:srgbClr val="00B0F0"/>
                        </a:solidFill>
                      </a:endParaRPr>
                    </a:p>
                  </a:txBody>
                  <a:tcPr/>
                </a:tc>
                <a:tc>
                  <a:txBody>
                    <a:bodyPr/>
                    <a:lstStyle/>
                    <a:p>
                      <a:r>
                        <a:rPr lang="en-US" sz="1800" b="1" dirty="0" smtClean="0">
                          <a:solidFill>
                            <a:srgbClr val="FFFF00"/>
                          </a:solidFill>
                        </a:rPr>
                        <a:t>Sulphurous blue R</a:t>
                      </a:r>
                      <a:endParaRPr lang="en-US" sz="1800" b="1" dirty="0">
                        <a:solidFill>
                          <a:srgbClr val="FFFF00"/>
                        </a:solidFill>
                      </a:endParaRPr>
                    </a:p>
                  </a:txBody>
                  <a:tcPr/>
                </a:tc>
              </a:tr>
              <a:tr h="370840">
                <a:tc>
                  <a:txBody>
                    <a:bodyPr/>
                    <a:lstStyle/>
                    <a:p>
                      <a:r>
                        <a:rPr lang="en-US" sz="1800" dirty="0" smtClean="0">
                          <a:solidFill>
                            <a:srgbClr val="00B0F0"/>
                          </a:solidFill>
                        </a:rPr>
                        <a:t>Vat</a:t>
                      </a:r>
                      <a:endParaRPr lang="en-US" sz="1800" dirty="0">
                        <a:solidFill>
                          <a:srgbClr val="00B0F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rgbClr val="00B0F0"/>
                          </a:solidFill>
                        </a:rPr>
                        <a:t>Insoluble </a:t>
                      </a:r>
                      <a:endParaRPr lang="en-US" sz="1800" dirty="0">
                        <a:solidFill>
                          <a:srgbClr val="00B0F0"/>
                        </a:solidFill>
                      </a:endParaRPr>
                    </a:p>
                  </a:txBody>
                  <a:tcPr/>
                </a:tc>
                <a:tc>
                  <a:txBody>
                    <a:bodyPr/>
                    <a:lstStyle/>
                    <a:p>
                      <a:r>
                        <a:rPr lang="en-US" sz="1800" dirty="0" smtClean="0">
                          <a:solidFill>
                            <a:srgbClr val="00B0F0"/>
                          </a:solidFill>
                        </a:rPr>
                        <a:t>Vat</a:t>
                      </a:r>
                      <a:r>
                        <a:rPr lang="en-US" sz="1800" baseline="0" dirty="0" smtClean="0">
                          <a:solidFill>
                            <a:srgbClr val="00B0F0"/>
                          </a:solidFill>
                        </a:rPr>
                        <a:t> blue 1, vat orange 1,vat red 10</a:t>
                      </a:r>
                      <a:endParaRPr lang="en-US" sz="1800" dirty="0">
                        <a:solidFill>
                          <a:srgbClr val="00B0F0"/>
                        </a:solidFill>
                      </a:endParaRPr>
                    </a:p>
                  </a:txBody>
                  <a:tcPr/>
                </a:tc>
              </a:tr>
            </a:tbl>
          </a:graphicData>
        </a:graphic>
      </p:graphicFrame>
    </p:spTree>
    <p:extLst>
      <p:ext uri="{BB962C8B-B14F-4D97-AF65-F5344CB8AC3E}">
        <p14:creationId xmlns:p14="http://schemas.microsoft.com/office/powerpoint/2010/main" xmlns="" val="263663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2400" b="1" dirty="0" smtClean="0">
                <a:solidFill>
                  <a:srgbClr val="7030A0"/>
                </a:solidFill>
              </a:rPr>
              <a:t>Simulated Dye Effluent</a:t>
            </a:r>
            <a:br>
              <a:rPr lang="en-US" sz="2400" b="1" dirty="0" smtClean="0">
                <a:solidFill>
                  <a:srgbClr val="7030A0"/>
                </a:solidFill>
              </a:rPr>
            </a:br>
            <a:r>
              <a:rPr lang="en-US" sz="2400" b="1" dirty="0">
                <a:solidFill>
                  <a:srgbClr val="7030A0"/>
                </a:solidFill>
              </a:rPr>
              <a:t>{</a:t>
            </a:r>
            <a:r>
              <a:rPr lang="en-US" sz="2400" b="1" dirty="0" smtClean="0">
                <a:solidFill>
                  <a:srgbClr val="7030A0"/>
                </a:solidFill>
              </a:rPr>
              <a:t> ABR(Acid-Base-Reactive) series Dyes}</a:t>
            </a:r>
            <a:endParaRPr lang="en-US" sz="2400" b="1" dirty="0">
              <a:solidFill>
                <a:srgbClr val="7030A0"/>
              </a:solidFill>
            </a:endParaRPr>
          </a:p>
        </p:txBody>
      </p:sp>
      <p:sp>
        <p:nvSpPr>
          <p:cNvPr id="4" name="Date Placeholder 3"/>
          <p:cNvSpPr>
            <a:spLocks noGrp="1"/>
          </p:cNvSpPr>
          <p:nvPr>
            <p:ph type="dt" sz="half" idx="10"/>
          </p:nvPr>
        </p:nvSpPr>
        <p:spPr/>
        <p:txBody>
          <a:bodyPr/>
          <a:lstStyle/>
          <a:p>
            <a:fld id="{7EA28777-FAEE-4092-AADF-CAFDB78234EE}" type="datetime1">
              <a:rPr lang="en-US" smtClean="0"/>
              <a:pPr/>
              <a:t>10/13/2014</a:t>
            </a:fld>
            <a:endParaRPr lang="en-US"/>
          </a:p>
        </p:txBody>
      </p:sp>
      <p:sp>
        <p:nvSpPr>
          <p:cNvPr id="5" name="Footer Placeholder 4"/>
          <p:cNvSpPr>
            <a:spLocks noGrp="1"/>
          </p:cNvSpPr>
          <p:nvPr>
            <p:ph type="ftr" sz="quarter" idx="11"/>
          </p:nvPr>
        </p:nvSpPr>
        <p:spPr/>
        <p:txBody>
          <a:bodyPr/>
          <a:lstStyle/>
          <a:p>
            <a:r>
              <a:rPr lang="nb-NO" smtClean="0"/>
              <a:t>Hydrology-2014</a:t>
            </a:r>
            <a:endParaRPr lang="en-US"/>
          </a:p>
        </p:txBody>
      </p:sp>
      <p:sp>
        <p:nvSpPr>
          <p:cNvPr id="6" name="Slide Number Placeholder 5"/>
          <p:cNvSpPr>
            <a:spLocks noGrp="1"/>
          </p:cNvSpPr>
          <p:nvPr>
            <p:ph type="sldNum" sz="quarter" idx="12"/>
          </p:nvPr>
        </p:nvSpPr>
        <p:spPr/>
        <p:txBody>
          <a:bodyPr/>
          <a:lstStyle/>
          <a:p>
            <a:fld id="{BDD5D8A3-A17B-4E10-9A12-8E8207FB278C}" type="slidenum">
              <a:rPr lang="en-US" smtClean="0"/>
              <a:pPr/>
              <a:t>7</a:t>
            </a:fld>
            <a:endParaRPr lang="en-US"/>
          </a:p>
        </p:txBody>
      </p:sp>
      <p:graphicFrame>
        <p:nvGraphicFramePr>
          <p:cNvPr id="7" name="Table 6"/>
          <p:cNvGraphicFramePr>
            <a:graphicFrameLocks noGrp="1"/>
          </p:cNvGraphicFramePr>
          <p:nvPr>
            <p:extLst>
              <p:ext uri="{D42A27DB-BD31-4B8C-83A1-F6EECF244321}">
                <p14:modId xmlns:p14="http://schemas.microsoft.com/office/powerpoint/2010/main" xmlns="" val="3652836658"/>
              </p:ext>
            </p:extLst>
          </p:nvPr>
        </p:nvGraphicFramePr>
        <p:xfrm>
          <a:off x="1524000" y="1397000"/>
          <a:ext cx="6096000" cy="1483360"/>
        </p:xfrm>
        <a:graphic>
          <a:graphicData uri="http://schemas.openxmlformats.org/drawingml/2006/table">
            <a:tbl>
              <a:tblPr firstRow="1" bandRow="1">
                <a:tableStyleId>{68D230F3-CF80-4859-8CE7-A43EE81993B5}</a:tableStyleId>
              </a:tblPr>
              <a:tblGrid>
                <a:gridCol w="1524000"/>
                <a:gridCol w="1524000"/>
                <a:gridCol w="1524000"/>
                <a:gridCol w="1524000"/>
              </a:tblGrid>
              <a:tr h="370840">
                <a:tc>
                  <a:txBody>
                    <a:bodyPr/>
                    <a:lstStyle/>
                    <a:p>
                      <a:pPr algn="ctr"/>
                      <a:r>
                        <a:rPr lang="en-US" dirty="0" smtClean="0"/>
                        <a:t>Color/types</a:t>
                      </a:r>
                      <a:endParaRPr lang="en-US" dirty="0"/>
                    </a:p>
                  </a:txBody>
                  <a:tcPr/>
                </a:tc>
                <a:tc>
                  <a:txBody>
                    <a:bodyPr/>
                    <a:lstStyle/>
                    <a:p>
                      <a:pPr algn="ctr"/>
                      <a:r>
                        <a:rPr lang="en-US" dirty="0" smtClean="0"/>
                        <a:t>Blue</a:t>
                      </a:r>
                      <a:endParaRPr lang="en-US" dirty="0"/>
                    </a:p>
                  </a:txBody>
                  <a:tcPr/>
                </a:tc>
                <a:tc>
                  <a:txBody>
                    <a:bodyPr/>
                    <a:lstStyle/>
                    <a:p>
                      <a:pPr algn="ctr"/>
                      <a:r>
                        <a:rPr lang="en-US" dirty="0" smtClean="0"/>
                        <a:t>Orange</a:t>
                      </a:r>
                      <a:endParaRPr lang="en-US" dirty="0"/>
                    </a:p>
                  </a:txBody>
                  <a:tcPr/>
                </a:tc>
                <a:tc>
                  <a:txBody>
                    <a:bodyPr/>
                    <a:lstStyle/>
                    <a:p>
                      <a:pPr algn="ctr"/>
                      <a:r>
                        <a:rPr lang="en-US" dirty="0" smtClean="0"/>
                        <a:t>Red</a:t>
                      </a:r>
                      <a:endParaRPr lang="en-US" dirty="0"/>
                    </a:p>
                  </a:txBody>
                  <a:tcPr/>
                </a:tc>
              </a:tr>
              <a:tr h="370840">
                <a:tc>
                  <a:txBody>
                    <a:bodyPr/>
                    <a:lstStyle/>
                    <a:p>
                      <a:pPr algn="l"/>
                      <a:r>
                        <a:rPr lang="en-US" dirty="0" smtClean="0"/>
                        <a:t>Acid (A)</a:t>
                      </a:r>
                      <a:endParaRPr lang="en-US" dirty="0"/>
                    </a:p>
                  </a:txBody>
                  <a:tcPr/>
                </a:tc>
                <a:tc>
                  <a:txBody>
                    <a:bodyPr/>
                    <a:lstStyle/>
                    <a:p>
                      <a:pPr algn="ctr"/>
                      <a:r>
                        <a:rPr lang="en-US" dirty="0" smtClean="0"/>
                        <a:t>AB-25</a:t>
                      </a:r>
                      <a:endParaRPr lang="en-US" dirty="0"/>
                    </a:p>
                  </a:txBody>
                  <a:tcPr/>
                </a:tc>
                <a:tc>
                  <a:txBody>
                    <a:bodyPr/>
                    <a:lstStyle/>
                    <a:p>
                      <a:pPr algn="ctr"/>
                      <a:r>
                        <a:rPr lang="en-US" dirty="0" smtClean="0"/>
                        <a:t>AO-7</a:t>
                      </a:r>
                      <a:endParaRPr lang="en-US" dirty="0"/>
                    </a:p>
                  </a:txBody>
                  <a:tcPr/>
                </a:tc>
                <a:tc>
                  <a:txBody>
                    <a:bodyPr/>
                    <a:lstStyle/>
                    <a:p>
                      <a:pPr algn="ctr"/>
                      <a:r>
                        <a:rPr lang="en-US" dirty="0" smtClean="0"/>
                        <a:t>AR-14</a:t>
                      </a:r>
                      <a:endParaRPr lang="en-US" dirty="0"/>
                    </a:p>
                  </a:txBody>
                  <a:tcPr/>
                </a:tc>
              </a:tr>
              <a:tr h="370840">
                <a:tc>
                  <a:txBody>
                    <a:bodyPr/>
                    <a:lstStyle/>
                    <a:p>
                      <a:pPr algn="l"/>
                      <a:r>
                        <a:rPr lang="en-US" dirty="0" smtClean="0"/>
                        <a:t>Base(B)</a:t>
                      </a:r>
                      <a:endParaRPr lang="en-US" dirty="0"/>
                    </a:p>
                  </a:txBody>
                  <a:tcPr/>
                </a:tc>
                <a:tc>
                  <a:txBody>
                    <a:bodyPr/>
                    <a:lstStyle/>
                    <a:p>
                      <a:pPr algn="ctr"/>
                      <a:r>
                        <a:rPr lang="en-US" dirty="0" smtClean="0"/>
                        <a:t>BB-9</a:t>
                      </a:r>
                      <a:endParaRPr lang="en-US" dirty="0"/>
                    </a:p>
                  </a:txBody>
                  <a:tcPr/>
                </a:tc>
                <a:tc>
                  <a:txBody>
                    <a:bodyPr/>
                    <a:lstStyle/>
                    <a:p>
                      <a:pPr algn="ctr"/>
                      <a:r>
                        <a:rPr lang="en-US" dirty="0" smtClean="0"/>
                        <a:t>BO</a:t>
                      </a:r>
                      <a:endParaRPr lang="en-US" dirty="0"/>
                    </a:p>
                  </a:txBody>
                  <a:tcPr/>
                </a:tc>
                <a:tc>
                  <a:txBody>
                    <a:bodyPr/>
                    <a:lstStyle/>
                    <a:p>
                      <a:pPr algn="ctr"/>
                      <a:r>
                        <a:rPr lang="en-US" dirty="0" smtClean="0"/>
                        <a:t>BR-9</a:t>
                      </a:r>
                      <a:endParaRPr lang="en-US" dirty="0"/>
                    </a:p>
                  </a:txBody>
                  <a:tcPr/>
                </a:tc>
              </a:tr>
              <a:tr h="370840">
                <a:tc>
                  <a:txBody>
                    <a:bodyPr/>
                    <a:lstStyle/>
                    <a:p>
                      <a:pPr algn="l"/>
                      <a:r>
                        <a:rPr lang="en-US" dirty="0" smtClean="0"/>
                        <a:t>Reactive(R)</a:t>
                      </a:r>
                      <a:endParaRPr lang="en-US" dirty="0"/>
                    </a:p>
                  </a:txBody>
                  <a:tcPr/>
                </a:tc>
                <a:tc>
                  <a:txBody>
                    <a:bodyPr/>
                    <a:lstStyle/>
                    <a:p>
                      <a:pPr algn="ctr"/>
                      <a:r>
                        <a:rPr lang="en-US" dirty="0" smtClean="0"/>
                        <a:t>RB-5G</a:t>
                      </a:r>
                      <a:endParaRPr lang="en-US" dirty="0"/>
                    </a:p>
                  </a:txBody>
                  <a:tcPr/>
                </a:tc>
                <a:tc>
                  <a:txBody>
                    <a:bodyPr/>
                    <a:lstStyle/>
                    <a:p>
                      <a:pPr algn="ctr"/>
                      <a:r>
                        <a:rPr lang="en-US" dirty="0" smtClean="0"/>
                        <a:t>RO-16</a:t>
                      </a:r>
                      <a:endParaRPr lang="en-US" dirty="0"/>
                    </a:p>
                  </a:txBody>
                  <a:tcPr/>
                </a:tc>
                <a:tc>
                  <a:txBody>
                    <a:bodyPr/>
                    <a:lstStyle/>
                    <a:p>
                      <a:pPr algn="ctr"/>
                      <a:r>
                        <a:rPr lang="en-US" dirty="0" smtClean="0"/>
                        <a:t>RR-3</a:t>
                      </a:r>
                      <a:endParaRPr lang="en-US" dirty="0"/>
                    </a:p>
                  </a:txBody>
                  <a:tcPr/>
                </a:tc>
              </a:tr>
            </a:tbl>
          </a:graphicData>
        </a:graphic>
      </p:graphicFrame>
      <p:sp>
        <p:nvSpPr>
          <p:cNvPr id="8" name="TextBox 7"/>
          <p:cNvSpPr txBox="1"/>
          <p:nvPr/>
        </p:nvSpPr>
        <p:spPr>
          <a:xfrm>
            <a:off x="609600" y="3352800"/>
            <a:ext cx="2514600" cy="1191816"/>
          </a:xfrm>
          <a:prstGeom prst="roundRect">
            <a:avLst/>
          </a:prstGeom>
        </p:spPr>
        <p:style>
          <a:lnRef idx="1">
            <a:schemeClr val="accent3"/>
          </a:lnRef>
          <a:fillRef idx="1001">
            <a:schemeClr val="lt2"/>
          </a:fillRef>
          <a:effectRef idx="1">
            <a:schemeClr val="accent3"/>
          </a:effectRef>
          <a:fontRef idx="minor">
            <a:schemeClr val="dk1"/>
          </a:fontRef>
        </p:style>
        <p:txBody>
          <a:bodyPr wrap="square" rtlCol="0">
            <a:spAutoFit/>
          </a:bodyPr>
          <a:lstStyle/>
          <a:p>
            <a:pPr algn="ctr"/>
            <a:r>
              <a:rPr lang="en-US" sz="1600" b="1" dirty="0" smtClean="0"/>
              <a:t>Acid Dyes:</a:t>
            </a:r>
          </a:p>
          <a:p>
            <a:r>
              <a:rPr lang="en-US" sz="1600" dirty="0" smtClean="0"/>
              <a:t>AB-25: Acid Blue-25</a:t>
            </a:r>
          </a:p>
          <a:p>
            <a:r>
              <a:rPr lang="en-US" sz="1600" dirty="0" smtClean="0"/>
              <a:t>AO-7: Acid Orange-7</a:t>
            </a:r>
          </a:p>
          <a:p>
            <a:r>
              <a:rPr lang="en-US" sz="1600" dirty="0" smtClean="0"/>
              <a:t>AR-14:Acid Red-14</a:t>
            </a:r>
            <a:endParaRPr lang="en-US" dirty="0"/>
          </a:p>
        </p:txBody>
      </p:sp>
      <p:sp>
        <p:nvSpPr>
          <p:cNvPr id="10" name="TextBox 9"/>
          <p:cNvSpPr txBox="1"/>
          <p:nvPr/>
        </p:nvSpPr>
        <p:spPr>
          <a:xfrm>
            <a:off x="5867400" y="3429000"/>
            <a:ext cx="2590800" cy="1191816"/>
          </a:xfrm>
          <a:prstGeom prst="round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sz="1600" b="1" dirty="0" smtClean="0">
                <a:solidFill>
                  <a:srgbClr val="0070C0"/>
                </a:solidFill>
              </a:rPr>
              <a:t>Base Dyes:</a:t>
            </a:r>
          </a:p>
          <a:p>
            <a:r>
              <a:rPr lang="en-US" sz="1600" dirty="0" smtClean="0"/>
              <a:t>BB-25: Base Blue-25</a:t>
            </a:r>
          </a:p>
          <a:p>
            <a:r>
              <a:rPr lang="en-US" sz="1600" dirty="0" smtClean="0"/>
              <a:t>BO: Base Orange</a:t>
            </a:r>
          </a:p>
          <a:p>
            <a:r>
              <a:rPr lang="en-US" sz="1600" dirty="0" smtClean="0"/>
              <a:t>BR-9:Base Red-9</a:t>
            </a:r>
            <a:endParaRPr lang="en-US" dirty="0"/>
          </a:p>
        </p:txBody>
      </p:sp>
      <p:sp>
        <p:nvSpPr>
          <p:cNvPr id="11" name="TextBox 10"/>
          <p:cNvSpPr txBox="1"/>
          <p:nvPr/>
        </p:nvSpPr>
        <p:spPr>
          <a:xfrm>
            <a:off x="2895600" y="4953000"/>
            <a:ext cx="3048000" cy="1191816"/>
          </a:xfrm>
          <a:prstGeom prst="round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1600" b="1" dirty="0" smtClean="0">
                <a:solidFill>
                  <a:srgbClr val="FF0000"/>
                </a:solidFill>
              </a:rPr>
              <a:t>Reactive Dyes:</a:t>
            </a:r>
          </a:p>
          <a:p>
            <a:r>
              <a:rPr lang="en-US" sz="1600" dirty="0" smtClean="0"/>
              <a:t>RB-5G: Reactive Blue-5G</a:t>
            </a:r>
          </a:p>
          <a:p>
            <a:r>
              <a:rPr lang="en-US" sz="1600" dirty="0" smtClean="0"/>
              <a:t>RO-16: Reactive Orange-16</a:t>
            </a:r>
          </a:p>
          <a:p>
            <a:r>
              <a:rPr lang="en-US" sz="1600" dirty="0" smtClean="0"/>
              <a:t>RR-3:Reactive Red-3</a:t>
            </a:r>
            <a:endParaRPr lang="en-US" dirty="0"/>
          </a:p>
        </p:txBody>
      </p:sp>
    </p:spTree>
    <p:extLst>
      <p:ext uri="{BB962C8B-B14F-4D97-AF65-F5344CB8AC3E}">
        <p14:creationId xmlns:p14="http://schemas.microsoft.com/office/powerpoint/2010/main" xmlns="" val="32218796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2400" b="1" dirty="0" smtClean="0">
                <a:solidFill>
                  <a:srgbClr val="7030A0"/>
                </a:solidFill>
              </a:rPr>
              <a:t>Conventional Methods</a:t>
            </a:r>
            <a:endParaRPr lang="en-US" sz="2400" b="1" dirty="0">
              <a:solidFill>
                <a:srgbClr val="7030A0"/>
              </a:solidFill>
            </a:endParaRPr>
          </a:p>
        </p:txBody>
      </p:sp>
      <p:sp>
        <p:nvSpPr>
          <p:cNvPr id="4" name="Date Placeholder 3"/>
          <p:cNvSpPr>
            <a:spLocks noGrp="1"/>
          </p:cNvSpPr>
          <p:nvPr>
            <p:ph type="dt" sz="half" idx="10"/>
          </p:nvPr>
        </p:nvSpPr>
        <p:spPr/>
        <p:txBody>
          <a:bodyPr/>
          <a:lstStyle/>
          <a:p>
            <a:fld id="{7EA28777-FAEE-4092-AADF-CAFDB78234EE}" type="datetime1">
              <a:rPr lang="en-US" smtClean="0"/>
              <a:pPr/>
              <a:t>10/13/2014</a:t>
            </a:fld>
            <a:endParaRPr lang="en-US"/>
          </a:p>
        </p:txBody>
      </p:sp>
      <p:sp>
        <p:nvSpPr>
          <p:cNvPr id="5" name="Footer Placeholder 4"/>
          <p:cNvSpPr>
            <a:spLocks noGrp="1"/>
          </p:cNvSpPr>
          <p:nvPr>
            <p:ph type="ftr" sz="quarter" idx="11"/>
          </p:nvPr>
        </p:nvSpPr>
        <p:spPr/>
        <p:txBody>
          <a:bodyPr/>
          <a:lstStyle/>
          <a:p>
            <a:r>
              <a:rPr lang="nb-NO" smtClean="0"/>
              <a:t>Hydrology-2014</a:t>
            </a:r>
            <a:endParaRPr lang="en-US"/>
          </a:p>
        </p:txBody>
      </p:sp>
      <p:sp>
        <p:nvSpPr>
          <p:cNvPr id="6" name="Slide Number Placeholder 5"/>
          <p:cNvSpPr>
            <a:spLocks noGrp="1"/>
          </p:cNvSpPr>
          <p:nvPr>
            <p:ph type="sldNum" sz="quarter" idx="12"/>
          </p:nvPr>
        </p:nvSpPr>
        <p:spPr/>
        <p:txBody>
          <a:bodyPr/>
          <a:lstStyle/>
          <a:p>
            <a:fld id="{BDD5D8A3-A17B-4E10-9A12-8E8207FB278C}" type="slidenum">
              <a:rPr lang="en-US" smtClean="0"/>
              <a:pPr/>
              <a:t>8</a:t>
            </a:fld>
            <a:endParaRPr lang="en-US"/>
          </a:p>
        </p:txBody>
      </p:sp>
      <p:graphicFrame>
        <p:nvGraphicFramePr>
          <p:cNvPr id="8" name="Table 7"/>
          <p:cNvGraphicFramePr>
            <a:graphicFrameLocks noGrp="1"/>
          </p:cNvGraphicFramePr>
          <p:nvPr>
            <p:extLst>
              <p:ext uri="{D42A27DB-BD31-4B8C-83A1-F6EECF244321}">
                <p14:modId xmlns:p14="http://schemas.microsoft.com/office/powerpoint/2010/main" xmlns="" val="3119395747"/>
              </p:ext>
            </p:extLst>
          </p:nvPr>
        </p:nvGraphicFramePr>
        <p:xfrm>
          <a:off x="533400" y="1143003"/>
          <a:ext cx="8229600" cy="4411318"/>
        </p:xfrm>
        <a:graphic>
          <a:graphicData uri="http://schemas.openxmlformats.org/drawingml/2006/table">
            <a:tbl>
              <a:tblPr firstRow="1" bandRow="1">
                <a:tableStyleId>{5C22544A-7EE6-4342-B048-85BDC9FD1C3A}</a:tableStyleId>
              </a:tblPr>
              <a:tblGrid>
                <a:gridCol w="3429000"/>
                <a:gridCol w="4800600"/>
              </a:tblGrid>
              <a:tr h="318121">
                <a:tc>
                  <a:txBody>
                    <a:bodyPr/>
                    <a:lstStyle/>
                    <a:p>
                      <a:pPr algn="ctr"/>
                      <a:r>
                        <a:rPr lang="en-US" sz="1600" dirty="0" smtClean="0"/>
                        <a:t>Methods</a:t>
                      </a:r>
                      <a:endParaRPr lang="en-US" sz="1600" dirty="0"/>
                    </a:p>
                  </a:txBody>
                  <a:tcPr/>
                </a:tc>
                <a:tc>
                  <a:txBody>
                    <a:bodyPr/>
                    <a:lstStyle/>
                    <a:p>
                      <a:pPr algn="ctr"/>
                      <a:r>
                        <a:rPr lang="en-US" sz="1600" dirty="0" smtClean="0"/>
                        <a:t>Demerits</a:t>
                      </a:r>
                      <a:endParaRPr lang="en-US" sz="1600" dirty="0"/>
                    </a:p>
                  </a:txBody>
                  <a:tcPr/>
                </a:tc>
              </a:tr>
              <a:tr h="78084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rgbClr val="FF0000"/>
                          </a:solidFill>
                        </a:rPr>
                        <a:t>Chemical : </a:t>
                      </a:r>
                      <a:r>
                        <a:rPr lang="en-US" sz="1600" dirty="0" smtClean="0"/>
                        <a:t>Adsorption ;  Oxidation; Coagulation.</a:t>
                      </a:r>
                      <a:endParaRPr lang="en-US" sz="1600" dirty="0"/>
                    </a:p>
                  </a:txBody>
                  <a:tcPr/>
                </a:tc>
                <a:tc>
                  <a:txBody>
                    <a:bodyPr/>
                    <a:lstStyle/>
                    <a:p>
                      <a:r>
                        <a:rPr lang="en-US" sz="1600" dirty="0" smtClean="0"/>
                        <a:t>Adsorbent regeneration; Oxidizing agent need to be activated; Need disposal in land fill; Short half life (20min);</a:t>
                      </a:r>
                      <a:r>
                        <a:rPr lang="en-US" sz="1600" baseline="0" dirty="0" smtClean="0"/>
                        <a:t> Formation of large particles; Not economically acceptable in the long-time.</a:t>
                      </a:r>
                      <a:endParaRPr lang="en-US" sz="1600" dirty="0"/>
                    </a:p>
                  </a:txBody>
                  <a:tcPr/>
                </a:tc>
              </a:tr>
              <a:tr h="34704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rgbClr val="FF0000"/>
                          </a:solidFill>
                        </a:rPr>
                        <a:t>Physical : </a:t>
                      </a:r>
                      <a:r>
                        <a:rPr lang="en-US" sz="1600" dirty="0" smtClean="0"/>
                        <a:t>Precipitation; Filtration</a:t>
                      </a:r>
                      <a:endParaRPr lang="en-US" sz="1600" dirty="0"/>
                    </a:p>
                  </a:txBody>
                  <a:tcPr/>
                </a:tc>
                <a:tc>
                  <a:txBody>
                    <a:bodyPr/>
                    <a:lstStyle/>
                    <a:p>
                      <a:r>
                        <a:rPr lang="en-US" sz="1600" dirty="0" smtClean="0"/>
                        <a:t>Very expensive; Not effective for all dyes; High sludge production</a:t>
                      </a:r>
                      <a:endParaRPr lang="en-US" sz="1600" dirty="0"/>
                    </a:p>
                  </a:txBody>
                  <a:tcPr/>
                </a:tc>
              </a:tr>
              <a:tr h="54948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rgbClr val="FF0000"/>
                          </a:solidFill>
                        </a:rPr>
                        <a:t>Biological: </a:t>
                      </a:r>
                      <a:r>
                        <a:rPr lang="en-US" sz="1600" dirty="0" smtClean="0"/>
                        <a:t>Using enzyme; Using microorganisms</a:t>
                      </a:r>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Not effective; Low rate of degradation; High rate of biomass residue produced; </a:t>
                      </a:r>
                      <a:endParaRPr lang="en-US" sz="1600" dirty="0"/>
                    </a:p>
                  </a:txBody>
                  <a:tcPr/>
                </a:tc>
              </a:tr>
              <a:tr h="31812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rgbClr val="FF0000"/>
                          </a:solidFill>
                        </a:rPr>
                        <a:t>Physical-Chemical/Biological:</a:t>
                      </a:r>
                    </a:p>
                    <a:p>
                      <a:r>
                        <a:rPr lang="en-US" sz="1600" dirty="0" smtClean="0"/>
                        <a:t>combined process</a:t>
                      </a:r>
                      <a:endParaRPr lang="en-US" sz="1600" dirty="0"/>
                    </a:p>
                  </a:txBody>
                  <a:tcPr/>
                </a:tc>
                <a:tc>
                  <a:txBody>
                    <a:bodyPr/>
                    <a:lstStyle/>
                    <a:p>
                      <a:r>
                        <a:rPr lang="en-US" sz="1600" dirty="0" smtClean="0"/>
                        <a:t>Duration of the treatment (24h to 6 days)</a:t>
                      </a:r>
                      <a:endParaRPr lang="en-US" sz="1600" dirty="0"/>
                    </a:p>
                  </a:txBody>
                  <a:tcPr/>
                </a:tc>
              </a:tr>
              <a:tr h="36409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rgbClr val="FF0000"/>
                          </a:solidFill>
                        </a:rPr>
                        <a:t>Photochemical:</a:t>
                      </a:r>
                      <a:endParaRPr lang="en-US" sz="1600" dirty="0">
                        <a:solidFill>
                          <a:srgbClr val="FF0000"/>
                        </a:solidFill>
                      </a:endParaRPr>
                    </a:p>
                  </a:txBody>
                  <a:tcPr/>
                </a:tc>
                <a:tc>
                  <a:txBody>
                    <a:bodyPr/>
                    <a:lstStyle/>
                    <a:p>
                      <a:r>
                        <a:rPr lang="en-US" sz="1600" dirty="0" smtClean="0"/>
                        <a:t>Formation of by products.</a:t>
                      </a:r>
                      <a:endParaRPr lang="en-US" sz="1600" dirty="0"/>
                    </a:p>
                  </a:txBody>
                  <a:tcPr/>
                </a:tc>
              </a:tr>
              <a:tr h="66393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i="1" dirty="0" smtClean="0">
                          <a:solidFill>
                            <a:srgbClr val="FF0000"/>
                          </a:solidFill>
                        </a:rPr>
                        <a:t>Electrochemical:</a:t>
                      </a:r>
                    </a:p>
                    <a:p>
                      <a:endParaRPr lang="en-US" sz="1600" dirty="0"/>
                    </a:p>
                  </a:txBody>
                  <a:tcPr/>
                </a:tc>
                <a:tc>
                  <a:txBody>
                    <a:bodyPr/>
                    <a:lstStyle/>
                    <a:p>
                      <a:r>
                        <a:rPr lang="en-US" sz="1600" dirty="0" smtClean="0"/>
                        <a:t>Relatively high flow rates cause a direct decrease in dye removal.</a:t>
                      </a:r>
                      <a:endParaRPr lang="en-US" sz="1600" dirty="0"/>
                    </a:p>
                  </a:txBody>
                  <a:tcPr/>
                </a:tc>
              </a:tr>
            </a:tbl>
          </a:graphicData>
        </a:graphic>
      </p:graphicFrame>
    </p:spTree>
    <p:extLst>
      <p:ext uri="{BB962C8B-B14F-4D97-AF65-F5344CB8AC3E}">
        <p14:creationId xmlns:p14="http://schemas.microsoft.com/office/powerpoint/2010/main" xmlns="" val="698395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2400" b="1" dirty="0" smtClean="0">
                <a:solidFill>
                  <a:srgbClr val="7030A0"/>
                </a:solidFill>
              </a:rPr>
              <a:t>Coventional Methods :</a:t>
            </a:r>
            <a:r>
              <a:rPr lang="en-US" sz="2400" b="1" dirty="0">
                <a:solidFill>
                  <a:srgbClr val="7030A0"/>
                </a:solidFill>
              </a:rPr>
              <a:t> Major </a:t>
            </a:r>
            <a:r>
              <a:rPr lang="en-US" sz="2400" b="1" dirty="0" smtClean="0">
                <a:solidFill>
                  <a:srgbClr val="7030A0"/>
                </a:solidFill>
              </a:rPr>
              <a:t>Issues</a:t>
            </a:r>
            <a:endParaRPr lang="en-US" sz="2400" b="1" dirty="0">
              <a:solidFill>
                <a:srgbClr val="7030A0"/>
              </a:solidFill>
            </a:endParaRPr>
          </a:p>
        </p:txBody>
      </p:sp>
      <p:sp>
        <p:nvSpPr>
          <p:cNvPr id="3" name="Content Placeholder 2"/>
          <p:cNvSpPr>
            <a:spLocks noGrp="1"/>
          </p:cNvSpPr>
          <p:nvPr>
            <p:ph idx="1"/>
          </p:nvPr>
        </p:nvSpPr>
        <p:spPr>
          <a:xfrm>
            <a:off x="457200" y="1219200"/>
            <a:ext cx="8229600" cy="4906963"/>
          </a:xfrm>
        </p:spPr>
        <p:txBody>
          <a:bodyPr>
            <a:normAutofit lnSpcReduction="10000"/>
          </a:bodyPr>
          <a:lstStyle/>
          <a:p>
            <a:r>
              <a:rPr lang="en-US" sz="1600" dirty="0"/>
              <a:t>Not effective for all kind of dyes and other water pollutants</a:t>
            </a:r>
          </a:p>
          <a:p>
            <a:endParaRPr lang="en-US" sz="1600" dirty="0" smtClean="0"/>
          </a:p>
          <a:p>
            <a:r>
              <a:rPr lang="en-US" sz="1600" dirty="0" smtClean="0"/>
              <a:t>Time consuming</a:t>
            </a:r>
          </a:p>
          <a:p>
            <a:endParaRPr lang="en-US" sz="1600" dirty="0" smtClean="0"/>
          </a:p>
          <a:p>
            <a:r>
              <a:rPr lang="en-US" sz="1600" dirty="0" smtClean="0"/>
              <a:t>High initial and capital cost</a:t>
            </a:r>
          </a:p>
          <a:p>
            <a:endParaRPr lang="en-US" sz="1600" dirty="0" smtClean="0"/>
          </a:p>
          <a:p>
            <a:r>
              <a:rPr lang="en-US" sz="1600" dirty="0" smtClean="0"/>
              <a:t>Generate secondary pollutants (aromatic amine and other)</a:t>
            </a:r>
          </a:p>
          <a:p>
            <a:endParaRPr lang="en-US" sz="1600" dirty="0" smtClean="0"/>
          </a:p>
          <a:p>
            <a:r>
              <a:rPr lang="en-US" sz="1600" dirty="0" smtClean="0"/>
              <a:t>Recovery and reuse of dye is not possible</a:t>
            </a:r>
          </a:p>
          <a:p>
            <a:endParaRPr lang="en-US" sz="1600" dirty="0" smtClean="0"/>
          </a:p>
          <a:p>
            <a:r>
              <a:rPr lang="en-US" sz="1600" dirty="0" smtClean="0"/>
              <a:t>Produce a number of aromatic amines which are </a:t>
            </a:r>
            <a:r>
              <a:rPr lang="en-US" sz="1600" dirty="0" smtClean="0">
                <a:solidFill>
                  <a:srgbClr val="FF0000"/>
                </a:solidFill>
              </a:rPr>
              <a:t>carcinogenic and mutagenic in nature.</a:t>
            </a:r>
          </a:p>
          <a:p>
            <a:endParaRPr lang="en-US" sz="1600" dirty="0">
              <a:solidFill>
                <a:srgbClr val="FF0000"/>
              </a:solidFill>
            </a:endParaRPr>
          </a:p>
          <a:p>
            <a:r>
              <a:rPr lang="en-US" sz="1600" dirty="0" smtClean="0"/>
              <a:t>Are inadequate  to treat high concentration of large volume of industrial effluents.</a:t>
            </a:r>
          </a:p>
          <a:p>
            <a:endParaRPr lang="en-US" sz="1600" dirty="0" smtClean="0"/>
          </a:p>
          <a:p>
            <a:r>
              <a:rPr lang="en-US" sz="1600" dirty="0" smtClean="0"/>
              <a:t>Do not provide an  </a:t>
            </a:r>
            <a:r>
              <a:rPr lang="en-US" sz="1600" dirty="0" smtClean="0">
                <a:solidFill>
                  <a:srgbClr val="FF0000"/>
                </a:solidFill>
              </a:rPr>
              <a:t>ecologically acceptable long term solution</a:t>
            </a:r>
          </a:p>
          <a:p>
            <a:endParaRPr lang="en-US" sz="1600" dirty="0"/>
          </a:p>
          <a:p>
            <a:pPr marL="0" indent="0">
              <a:buNone/>
            </a:pPr>
            <a:endParaRPr lang="en-US" sz="1600" dirty="0" smtClean="0"/>
          </a:p>
          <a:p>
            <a:endParaRPr lang="en-US" sz="1600" dirty="0"/>
          </a:p>
        </p:txBody>
      </p:sp>
      <p:sp>
        <p:nvSpPr>
          <p:cNvPr id="4" name="Date Placeholder 3"/>
          <p:cNvSpPr>
            <a:spLocks noGrp="1"/>
          </p:cNvSpPr>
          <p:nvPr>
            <p:ph type="dt" sz="half" idx="10"/>
          </p:nvPr>
        </p:nvSpPr>
        <p:spPr/>
        <p:txBody>
          <a:bodyPr/>
          <a:lstStyle/>
          <a:p>
            <a:fld id="{7EA28777-FAEE-4092-AADF-CAFDB78234EE}" type="datetime1">
              <a:rPr lang="en-US" smtClean="0"/>
              <a:pPr/>
              <a:t>10/13/2014</a:t>
            </a:fld>
            <a:endParaRPr lang="en-US"/>
          </a:p>
        </p:txBody>
      </p:sp>
      <p:sp>
        <p:nvSpPr>
          <p:cNvPr id="5" name="Footer Placeholder 4"/>
          <p:cNvSpPr>
            <a:spLocks noGrp="1"/>
          </p:cNvSpPr>
          <p:nvPr>
            <p:ph type="ftr" sz="quarter" idx="11"/>
          </p:nvPr>
        </p:nvSpPr>
        <p:spPr/>
        <p:txBody>
          <a:bodyPr/>
          <a:lstStyle/>
          <a:p>
            <a:r>
              <a:rPr lang="nb-NO" smtClean="0"/>
              <a:t>Hydrology-2014</a:t>
            </a:r>
            <a:endParaRPr lang="en-US"/>
          </a:p>
        </p:txBody>
      </p:sp>
      <p:sp>
        <p:nvSpPr>
          <p:cNvPr id="6" name="Slide Number Placeholder 5"/>
          <p:cNvSpPr>
            <a:spLocks noGrp="1"/>
          </p:cNvSpPr>
          <p:nvPr>
            <p:ph type="sldNum" sz="quarter" idx="12"/>
          </p:nvPr>
        </p:nvSpPr>
        <p:spPr/>
        <p:txBody>
          <a:bodyPr/>
          <a:lstStyle/>
          <a:p>
            <a:fld id="{BDD5D8A3-A17B-4E10-9A12-8E8207FB278C}" type="slidenum">
              <a:rPr lang="en-US" smtClean="0"/>
              <a:pPr/>
              <a:t>9</a:t>
            </a:fld>
            <a:endParaRPr lang="en-US"/>
          </a:p>
        </p:txBody>
      </p:sp>
    </p:spTree>
    <p:extLst>
      <p:ext uri="{BB962C8B-B14F-4D97-AF65-F5344CB8AC3E}">
        <p14:creationId xmlns:p14="http://schemas.microsoft.com/office/powerpoint/2010/main" xmlns="" val="24623092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2400" b="1" dirty="0" smtClean="0">
                <a:solidFill>
                  <a:srgbClr val="7030A0"/>
                </a:solidFill>
              </a:rPr>
              <a:t>Why Dye Effluents</a:t>
            </a:r>
            <a:endParaRPr lang="en-US" sz="2400" b="1" dirty="0">
              <a:solidFill>
                <a:srgbClr val="7030A0"/>
              </a:solidFill>
            </a:endParaRPr>
          </a:p>
        </p:txBody>
      </p:sp>
      <p:sp>
        <p:nvSpPr>
          <p:cNvPr id="3" name="Content Placeholder 2"/>
          <p:cNvSpPr>
            <a:spLocks noGrp="1"/>
          </p:cNvSpPr>
          <p:nvPr>
            <p:ph idx="1"/>
          </p:nvPr>
        </p:nvSpPr>
        <p:spPr>
          <a:xfrm>
            <a:off x="457200" y="1066800"/>
            <a:ext cx="8229600" cy="5059363"/>
          </a:xfrm>
        </p:spPr>
        <p:txBody>
          <a:bodyPr>
            <a:normAutofit/>
          </a:bodyPr>
          <a:lstStyle/>
          <a:p>
            <a:pPr algn="just"/>
            <a:r>
              <a:rPr lang="en-US" sz="1600" dirty="0" smtClean="0"/>
              <a:t>Textile industry consumes large amount of potable and industrial water as processing water (90-94%) and a relatively low percentage as cooling water (6-10%).</a:t>
            </a:r>
          </a:p>
          <a:p>
            <a:pPr algn="just"/>
            <a:endParaRPr lang="en-US" sz="1600" dirty="0" smtClean="0"/>
          </a:p>
          <a:p>
            <a:pPr algn="just"/>
            <a:r>
              <a:rPr lang="en-US" sz="1600" dirty="0" smtClean="0"/>
              <a:t>In chemical industry, only 20% of industrial water is used as process water and rest for cooing.</a:t>
            </a:r>
          </a:p>
          <a:p>
            <a:pPr algn="just"/>
            <a:endParaRPr lang="en-US" sz="1600" dirty="0" smtClean="0"/>
          </a:p>
          <a:p>
            <a:pPr algn="just"/>
            <a:r>
              <a:rPr lang="en-US" sz="1600" dirty="0" smtClean="0"/>
              <a:t>The recycling of  treated wastewater has been recommended due to the high level of contamination in dyeing and finishing process (i.e. Dyes and their breakdown products, pigments, dye intermediates, auxiliary chemicals and heavy metals,etc).</a:t>
            </a:r>
          </a:p>
          <a:p>
            <a:pPr algn="just"/>
            <a:endParaRPr lang="en-US" sz="1600" dirty="0" smtClean="0"/>
          </a:p>
          <a:p>
            <a:pPr algn="just"/>
            <a:r>
              <a:rPr lang="en-US" sz="1700" b="1" dirty="0" smtClean="0">
                <a:solidFill>
                  <a:srgbClr val="FF0000"/>
                </a:solidFill>
              </a:rPr>
              <a:t>Without  adequate treatment these dyes can remain in the aqueous environment for a long period of time. For instance, the half-life of hydrolyzed </a:t>
            </a:r>
            <a:r>
              <a:rPr lang="en-US" sz="1700" b="1" u="sng" dirty="0" smtClean="0">
                <a:solidFill>
                  <a:srgbClr val="FF0000"/>
                </a:solidFill>
              </a:rPr>
              <a:t>reactive blue19 </a:t>
            </a:r>
            <a:r>
              <a:rPr lang="en-US" sz="1700" b="1" dirty="0" smtClean="0">
                <a:solidFill>
                  <a:srgbClr val="FF0000"/>
                </a:solidFill>
              </a:rPr>
              <a:t>is about 46 years at </a:t>
            </a:r>
            <a:r>
              <a:rPr lang="en-US" sz="1700" b="1" dirty="0" err="1" smtClean="0">
                <a:solidFill>
                  <a:srgbClr val="FF0000"/>
                </a:solidFill>
              </a:rPr>
              <a:t>Ph</a:t>
            </a:r>
            <a:r>
              <a:rPr lang="en-US" sz="1700" b="1" smtClean="0">
                <a:solidFill>
                  <a:srgbClr val="FF0000"/>
                </a:solidFill>
              </a:rPr>
              <a:t> 7 </a:t>
            </a:r>
            <a:r>
              <a:rPr lang="en-US" sz="1700" b="1" dirty="0" smtClean="0">
                <a:solidFill>
                  <a:srgbClr val="FF0000"/>
                </a:solidFill>
              </a:rPr>
              <a:t>and  298.15K.</a:t>
            </a:r>
            <a:endParaRPr lang="en-US" sz="1700" b="1" dirty="0">
              <a:solidFill>
                <a:srgbClr val="FF0000"/>
              </a:solidFill>
            </a:endParaRPr>
          </a:p>
        </p:txBody>
      </p:sp>
      <p:sp>
        <p:nvSpPr>
          <p:cNvPr id="4" name="Date Placeholder 3"/>
          <p:cNvSpPr>
            <a:spLocks noGrp="1"/>
          </p:cNvSpPr>
          <p:nvPr>
            <p:ph type="dt" sz="half" idx="10"/>
          </p:nvPr>
        </p:nvSpPr>
        <p:spPr/>
        <p:txBody>
          <a:bodyPr/>
          <a:lstStyle/>
          <a:p>
            <a:fld id="{7EA28777-FAEE-4092-AADF-CAFDB78234EE}" type="datetime1">
              <a:rPr lang="en-US" smtClean="0"/>
              <a:pPr/>
              <a:t>10/13/2014</a:t>
            </a:fld>
            <a:endParaRPr lang="en-US"/>
          </a:p>
        </p:txBody>
      </p:sp>
      <p:sp>
        <p:nvSpPr>
          <p:cNvPr id="5" name="Footer Placeholder 4"/>
          <p:cNvSpPr>
            <a:spLocks noGrp="1"/>
          </p:cNvSpPr>
          <p:nvPr>
            <p:ph type="ftr" sz="quarter" idx="11"/>
          </p:nvPr>
        </p:nvSpPr>
        <p:spPr/>
        <p:txBody>
          <a:bodyPr/>
          <a:lstStyle/>
          <a:p>
            <a:r>
              <a:rPr lang="nb-NO" smtClean="0"/>
              <a:t>Hydrology-2014</a:t>
            </a:r>
            <a:endParaRPr lang="en-US"/>
          </a:p>
        </p:txBody>
      </p:sp>
      <p:sp>
        <p:nvSpPr>
          <p:cNvPr id="6" name="Slide Number Placeholder 5"/>
          <p:cNvSpPr>
            <a:spLocks noGrp="1"/>
          </p:cNvSpPr>
          <p:nvPr>
            <p:ph type="sldNum" sz="quarter" idx="12"/>
          </p:nvPr>
        </p:nvSpPr>
        <p:spPr/>
        <p:txBody>
          <a:bodyPr/>
          <a:lstStyle/>
          <a:p>
            <a:fld id="{BDD5D8A3-A17B-4E10-9A12-8E8207FB278C}" type="slidenum">
              <a:rPr lang="en-US" smtClean="0"/>
              <a:pPr/>
              <a:t>10</a:t>
            </a:fld>
            <a:endParaRPr lang="en-US"/>
          </a:p>
        </p:txBody>
      </p:sp>
    </p:spTree>
    <p:extLst>
      <p:ext uri="{BB962C8B-B14F-4D97-AF65-F5344CB8AC3E}">
        <p14:creationId xmlns:p14="http://schemas.microsoft.com/office/powerpoint/2010/main" xmlns="" val="38387196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2400" b="1" dirty="0" smtClean="0">
                <a:solidFill>
                  <a:srgbClr val="7030A0"/>
                </a:solidFill>
              </a:rPr>
              <a:t>What should have Alternative Method</a:t>
            </a:r>
            <a:endParaRPr lang="en-US" sz="2400" b="1" dirty="0">
              <a:solidFill>
                <a:srgbClr val="7030A0"/>
              </a:solidFill>
            </a:endParaRPr>
          </a:p>
        </p:txBody>
      </p:sp>
      <p:sp>
        <p:nvSpPr>
          <p:cNvPr id="3" name="Content Placeholder 2"/>
          <p:cNvSpPr>
            <a:spLocks noGrp="1"/>
          </p:cNvSpPr>
          <p:nvPr>
            <p:ph idx="1"/>
          </p:nvPr>
        </p:nvSpPr>
        <p:spPr/>
        <p:txBody>
          <a:bodyPr/>
          <a:lstStyle/>
          <a:p>
            <a:pPr algn="just">
              <a:lnSpc>
                <a:spcPct val="200000"/>
              </a:lnSpc>
            </a:pPr>
            <a:r>
              <a:rPr lang="en-US" sz="1600" dirty="0" smtClean="0"/>
              <a:t>Environmentally friendly</a:t>
            </a:r>
          </a:p>
          <a:p>
            <a:pPr algn="just">
              <a:lnSpc>
                <a:spcPct val="200000"/>
              </a:lnSpc>
            </a:pPr>
            <a:r>
              <a:rPr lang="en-US" sz="1600" dirty="0" smtClean="0"/>
              <a:t>High process efficiency</a:t>
            </a:r>
          </a:p>
          <a:p>
            <a:pPr algn="just">
              <a:lnSpc>
                <a:spcPct val="200000"/>
              </a:lnSpc>
            </a:pPr>
            <a:r>
              <a:rPr lang="en-US" sz="1600" dirty="0" smtClean="0"/>
              <a:t>Cost effective</a:t>
            </a:r>
          </a:p>
          <a:p>
            <a:pPr algn="just">
              <a:lnSpc>
                <a:spcPct val="200000"/>
              </a:lnSpc>
            </a:pPr>
            <a:r>
              <a:rPr lang="en-US" sz="1600" dirty="0" smtClean="0"/>
              <a:t>Permits recovery and reuse of dyes</a:t>
            </a:r>
          </a:p>
          <a:p>
            <a:pPr algn="just">
              <a:lnSpc>
                <a:spcPct val="200000"/>
              </a:lnSpc>
            </a:pPr>
            <a:r>
              <a:rPr lang="en-US" sz="1600" dirty="0" smtClean="0"/>
              <a:t>Absence or Low solubility of water</a:t>
            </a:r>
          </a:p>
          <a:p>
            <a:endParaRPr lang="en-US" dirty="0"/>
          </a:p>
        </p:txBody>
      </p:sp>
      <p:sp>
        <p:nvSpPr>
          <p:cNvPr id="4" name="Date Placeholder 3"/>
          <p:cNvSpPr>
            <a:spLocks noGrp="1"/>
          </p:cNvSpPr>
          <p:nvPr>
            <p:ph type="dt" sz="half" idx="10"/>
          </p:nvPr>
        </p:nvSpPr>
        <p:spPr/>
        <p:txBody>
          <a:bodyPr/>
          <a:lstStyle/>
          <a:p>
            <a:fld id="{7EA28777-FAEE-4092-AADF-CAFDB78234EE}" type="datetime1">
              <a:rPr lang="en-US" smtClean="0"/>
              <a:pPr/>
              <a:t>10/13/2014</a:t>
            </a:fld>
            <a:endParaRPr lang="en-US"/>
          </a:p>
        </p:txBody>
      </p:sp>
      <p:sp>
        <p:nvSpPr>
          <p:cNvPr id="5" name="Footer Placeholder 4"/>
          <p:cNvSpPr>
            <a:spLocks noGrp="1"/>
          </p:cNvSpPr>
          <p:nvPr>
            <p:ph type="ftr" sz="quarter" idx="11"/>
          </p:nvPr>
        </p:nvSpPr>
        <p:spPr/>
        <p:txBody>
          <a:bodyPr/>
          <a:lstStyle/>
          <a:p>
            <a:r>
              <a:rPr lang="nb-NO" smtClean="0"/>
              <a:t>Hydrology-2014</a:t>
            </a:r>
            <a:endParaRPr lang="en-US"/>
          </a:p>
        </p:txBody>
      </p:sp>
      <p:sp>
        <p:nvSpPr>
          <p:cNvPr id="6" name="Slide Number Placeholder 5"/>
          <p:cNvSpPr>
            <a:spLocks noGrp="1"/>
          </p:cNvSpPr>
          <p:nvPr>
            <p:ph type="sldNum" sz="quarter" idx="12"/>
          </p:nvPr>
        </p:nvSpPr>
        <p:spPr/>
        <p:txBody>
          <a:bodyPr/>
          <a:lstStyle/>
          <a:p>
            <a:fld id="{BDD5D8A3-A17B-4E10-9A12-8E8207FB278C}" type="slidenum">
              <a:rPr lang="en-US" smtClean="0"/>
              <a:pPr/>
              <a:t>11</a:t>
            </a:fld>
            <a:endParaRPr lang="en-US"/>
          </a:p>
        </p:txBody>
      </p:sp>
    </p:spTree>
    <p:extLst>
      <p:ext uri="{BB962C8B-B14F-4D97-AF65-F5344CB8AC3E}">
        <p14:creationId xmlns:p14="http://schemas.microsoft.com/office/powerpoint/2010/main" xmlns="" val="36453500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dirty="0" smtClean="0"/>
              <a:t/>
            </a:r>
            <a:br>
              <a:rPr lang="en-US" dirty="0" smtClean="0"/>
            </a:br>
            <a:r>
              <a:rPr lang="en-US" sz="2700" b="1" dirty="0" smtClean="0">
                <a:solidFill>
                  <a:srgbClr val="7030A0"/>
                </a:solidFill>
              </a:rPr>
              <a:t>Solvent Extractions</a:t>
            </a:r>
            <a:r>
              <a:rPr lang="en-US" dirty="0" smtClean="0"/>
              <a:t/>
            </a:r>
            <a:br>
              <a:rPr lang="en-US" dirty="0" smtClean="0"/>
            </a:br>
            <a:endParaRPr lang="en-US" dirty="0"/>
          </a:p>
        </p:txBody>
      </p:sp>
      <p:sp>
        <p:nvSpPr>
          <p:cNvPr id="3" name="Content Placeholder 2"/>
          <p:cNvSpPr>
            <a:spLocks noGrp="1"/>
          </p:cNvSpPr>
          <p:nvPr>
            <p:ph idx="1"/>
          </p:nvPr>
        </p:nvSpPr>
        <p:spPr>
          <a:xfrm>
            <a:off x="457200" y="1219200"/>
            <a:ext cx="8229600" cy="4906963"/>
          </a:xfrm>
        </p:spPr>
        <p:txBody>
          <a:bodyPr>
            <a:normAutofit fontScale="77500" lnSpcReduction="20000"/>
          </a:bodyPr>
          <a:lstStyle/>
          <a:p>
            <a:pPr algn="just"/>
            <a:r>
              <a:rPr lang="en-US" sz="2600" dirty="0" smtClean="0">
                <a:latin typeface="Century" pitchFamily="18" charset="0"/>
              </a:rPr>
              <a:t>Solvent extraction has often been a </a:t>
            </a:r>
            <a:r>
              <a:rPr lang="en-US" sz="2600" b="1" dirty="0" smtClean="0">
                <a:solidFill>
                  <a:srgbClr val="0070C0"/>
                </a:solidFill>
                <a:latin typeface="Century" pitchFamily="18" charset="0"/>
              </a:rPr>
              <a:t>favored choice of process engineers for the development of separation process.</a:t>
            </a:r>
          </a:p>
          <a:p>
            <a:pPr algn="just"/>
            <a:endParaRPr lang="en-US" sz="2600" dirty="0" smtClean="0">
              <a:latin typeface="Century" pitchFamily="18" charset="0"/>
            </a:endParaRPr>
          </a:p>
          <a:p>
            <a:pPr algn="just"/>
            <a:r>
              <a:rPr lang="en-US" sz="2600" dirty="0" smtClean="0">
                <a:latin typeface="Century" pitchFamily="18" charset="0"/>
              </a:rPr>
              <a:t>The separation of mixtures by </a:t>
            </a:r>
            <a:r>
              <a:rPr lang="en-US" sz="2600" b="1" dirty="0" smtClean="0">
                <a:solidFill>
                  <a:srgbClr val="0070C0"/>
                </a:solidFill>
                <a:latin typeface="Century" pitchFamily="18" charset="0"/>
              </a:rPr>
              <a:t>solvent extraction </a:t>
            </a:r>
            <a:r>
              <a:rPr lang="en-US" sz="2600" dirty="0" smtClean="0">
                <a:latin typeface="Century" pitchFamily="18" charset="0"/>
              </a:rPr>
              <a:t>is often applied by many industrial procedures </a:t>
            </a:r>
            <a:r>
              <a:rPr lang="en-US" sz="2600" b="1" dirty="0" smtClean="0">
                <a:solidFill>
                  <a:srgbClr val="00B050"/>
                </a:solidFill>
                <a:latin typeface="Century" pitchFamily="18" charset="0"/>
              </a:rPr>
              <a:t>due to simplistic operation option, mild processes conditions, and economical advantages of this method.</a:t>
            </a:r>
          </a:p>
          <a:p>
            <a:pPr algn="just"/>
            <a:endParaRPr lang="en-US" sz="2600" dirty="0" smtClean="0">
              <a:latin typeface="Century" pitchFamily="18" charset="0"/>
            </a:endParaRPr>
          </a:p>
          <a:p>
            <a:pPr algn="just"/>
            <a:r>
              <a:rPr lang="en-US" sz="2600" b="1" dirty="0" smtClean="0">
                <a:solidFill>
                  <a:srgbClr val="00B050"/>
                </a:solidFill>
                <a:latin typeface="Century" pitchFamily="18" charset="0"/>
              </a:rPr>
              <a:t>High efficiency </a:t>
            </a:r>
            <a:r>
              <a:rPr lang="en-US" sz="2600" dirty="0" smtClean="0">
                <a:latin typeface="Century" pitchFamily="18" charset="0"/>
              </a:rPr>
              <a:t>of the technique depends largely on a precisely selected the most suitable solvent for specific separation process.</a:t>
            </a:r>
          </a:p>
          <a:p>
            <a:pPr algn="just"/>
            <a:endParaRPr lang="en-US" sz="2600" dirty="0" smtClean="0">
              <a:latin typeface="Century" pitchFamily="18" charset="0"/>
            </a:endParaRPr>
          </a:p>
          <a:p>
            <a:pPr algn="just"/>
            <a:r>
              <a:rPr lang="en-US" sz="2600" dirty="0" smtClean="0">
                <a:latin typeface="Century" pitchFamily="18" charset="0"/>
              </a:rPr>
              <a:t>However, conventional solvents commonly used  for extraction are </a:t>
            </a:r>
            <a:r>
              <a:rPr lang="en-US" sz="2600" b="1" dirty="0" smtClean="0">
                <a:solidFill>
                  <a:srgbClr val="FF0000"/>
                </a:solidFill>
                <a:latin typeface="Century" pitchFamily="18" charset="0"/>
              </a:rPr>
              <a:t>highly volatile, flammable, and often toxic.</a:t>
            </a:r>
          </a:p>
          <a:p>
            <a:pPr algn="just"/>
            <a:endParaRPr lang="en-US" sz="2600" dirty="0" smtClean="0">
              <a:latin typeface="Century" pitchFamily="18" charset="0"/>
            </a:endParaRPr>
          </a:p>
          <a:p>
            <a:pPr algn="just"/>
            <a:r>
              <a:rPr lang="en-US" sz="2600" dirty="0" smtClean="0">
                <a:latin typeface="Century" pitchFamily="18" charset="0"/>
              </a:rPr>
              <a:t>The environmental regulations all over the world are stringent so applications of </a:t>
            </a:r>
            <a:r>
              <a:rPr lang="en-US" sz="2600" b="1" dirty="0" smtClean="0">
                <a:solidFill>
                  <a:srgbClr val="00B050"/>
                </a:solidFill>
                <a:latin typeface="Century" pitchFamily="18" charset="0"/>
              </a:rPr>
              <a:t>green solvents in classical methods</a:t>
            </a:r>
            <a:r>
              <a:rPr lang="en-US" sz="2600" dirty="0" smtClean="0">
                <a:latin typeface="Century" pitchFamily="18" charset="0"/>
              </a:rPr>
              <a:t>.</a:t>
            </a:r>
          </a:p>
          <a:p>
            <a:endParaRPr lang="en-US" dirty="0"/>
          </a:p>
        </p:txBody>
      </p:sp>
      <p:sp>
        <p:nvSpPr>
          <p:cNvPr id="4" name="Date Placeholder 3"/>
          <p:cNvSpPr>
            <a:spLocks noGrp="1"/>
          </p:cNvSpPr>
          <p:nvPr>
            <p:ph type="dt" sz="half" idx="10"/>
          </p:nvPr>
        </p:nvSpPr>
        <p:spPr/>
        <p:txBody>
          <a:bodyPr/>
          <a:lstStyle/>
          <a:p>
            <a:fld id="{5A53B142-3094-43C0-B02A-21AC60DB855A}" type="datetime1">
              <a:rPr lang="en-US" smtClean="0"/>
              <a:pPr/>
              <a:t>10/13/2014</a:t>
            </a:fld>
            <a:endParaRPr lang="en-US"/>
          </a:p>
        </p:txBody>
      </p:sp>
      <p:sp>
        <p:nvSpPr>
          <p:cNvPr id="5" name="Footer Placeholder 4"/>
          <p:cNvSpPr>
            <a:spLocks noGrp="1"/>
          </p:cNvSpPr>
          <p:nvPr>
            <p:ph type="ftr" sz="quarter" idx="11"/>
          </p:nvPr>
        </p:nvSpPr>
        <p:spPr>
          <a:xfrm>
            <a:off x="3124200" y="6356350"/>
            <a:ext cx="3200400" cy="365125"/>
          </a:xfrm>
        </p:spPr>
        <p:txBody>
          <a:bodyPr/>
          <a:lstStyle/>
          <a:p>
            <a:r>
              <a:rPr lang="nb-NO" smtClean="0"/>
              <a:t>Hydrology-2014</a:t>
            </a:r>
            <a:endParaRPr lang="en-US" dirty="0"/>
          </a:p>
        </p:txBody>
      </p:sp>
      <p:sp>
        <p:nvSpPr>
          <p:cNvPr id="6" name="Slide Number Placeholder 5"/>
          <p:cNvSpPr>
            <a:spLocks noGrp="1"/>
          </p:cNvSpPr>
          <p:nvPr>
            <p:ph type="sldNum" sz="quarter" idx="12"/>
          </p:nvPr>
        </p:nvSpPr>
        <p:spPr/>
        <p:txBody>
          <a:bodyPr/>
          <a:lstStyle/>
          <a:p>
            <a:fld id="{BDD5D8A3-A17B-4E10-9A12-8E8207FB278C}" type="slidenum">
              <a:rPr lang="en-US" smtClean="0"/>
              <a:pPr/>
              <a:t>12</a:t>
            </a:fld>
            <a:endParaRPr lang="en-US"/>
          </a:p>
        </p:txBody>
      </p:sp>
    </p:spTree>
    <p:extLst>
      <p:ext uri="{BB962C8B-B14F-4D97-AF65-F5344CB8AC3E}">
        <p14:creationId xmlns:p14="http://schemas.microsoft.com/office/powerpoint/2010/main" xmlns="" val="6999823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2400" b="1" dirty="0" smtClean="0">
                <a:solidFill>
                  <a:srgbClr val="7030A0"/>
                </a:solidFill>
              </a:rPr>
              <a:t>A Suitable Solvent has to Meet the Following Criteria:</a:t>
            </a:r>
            <a:endParaRPr lang="en-US" sz="2400" b="1" dirty="0">
              <a:solidFill>
                <a:srgbClr val="7030A0"/>
              </a:solidFill>
            </a:endParaRPr>
          </a:p>
        </p:txBody>
      </p:sp>
      <p:sp>
        <p:nvSpPr>
          <p:cNvPr id="3" name="Content Placeholder 2"/>
          <p:cNvSpPr>
            <a:spLocks noGrp="1"/>
          </p:cNvSpPr>
          <p:nvPr>
            <p:ph idx="1"/>
          </p:nvPr>
        </p:nvSpPr>
        <p:spPr>
          <a:xfrm>
            <a:off x="457200" y="1295400"/>
            <a:ext cx="8229600" cy="4830763"/>
          </a:xfrm>
        </p:spPr>
        <p:txBody>
          <a:bodyPr>
            <a:normAutofit/>
          </a:bodyPr>
          <a:lstStyle/>
          <a:p>
            <a:pPr algn="just">
              <a:lnSpc>
                <a:spcPct val="200000"/>
              </a:lnSpc>
            </a:pPr>
            <a:r>
              <a:rPr lang="en-US" sz="1600" dirty="0" smtClean="0"/>
              <a:t>High electron affinity  and structural orientation</a:t>
            </a:r>
          </a:p>
          <a:p>
            <a:pPr algn="just">
              <a:lnSpc>
                <a:spcPct val="200000"/>
              </a:lnSpc>
            </a:pPr>
            <a:r>
              <a:rPr lang="en-US" sz="1600" dirty="0" smtClean="0"/>
              <a:t> High solvent selectivity</a:t>
            </a:r>
          </a:p>
          <a:p>
            <a:pPr algn="just">
              <a:lnSpc>
                <a:spcPct val="200000"/>
              </a:lnSpc>
            </a:pPr>
            <a:r>
              <a:rPr lang="en-US" sz="1600" dirty="0" smtClean="0"/>
              <a:t> High solvent capacity </a:t>
            </a:r>
          </a:p>
          <a:p>
            <a:pPr algn="just">
              <a:lnSpc>
                <a:spcPct val="200000"/>
              </a:lnSpc>
            </a:pPr>
            <a:r>
              <a:rPr lang="en-US" sz="1600" dirty="0" smtClean="0"/>
              <a:t> High performance index</a:t>
            </a:r>
          </a:p>
          <a:p>
            <a:pPr algn="just">
              <a:lnSpc>
                <a:spcPct val="200000"/>
              </a:lnSpc>
            </a:pPr>
            <a:r>
              <a:rPr lang="en-US" sz="1600" dirty="0" smtClean="0"/>
              <a:t> Safe and economically viable treatment</a:t>
            </a:r>
          </a:p>
          <a:p>
            <a:pPr algn="just">
              <a:lnSpc>
                <a:spcPct val="200000"/>
              </a:lnSpc>
            </a:pPr>
            <a:r>
              <a:rPr lang="en-US" sz="1600" dirty="0" smtClean="0"/>
              <a:t> Recovery and regeneration possible</a:t>
            </a:r>
          </a:p>
          <a:p>
            <a:pPr algn="just">
              <a:lnSpc>
                <a:spcPct val="200000"/>
              </a:lnSpc>
            </a:pPr>
            <a:r>
              <a:rPr lang="en-US" sz="1600" dirty="0" smtClean="0"/>
              <a:t>Tolerance for a wide range of wastewater parameters usable for all kind of dyes</a:t>
            </a:r>
            <a:endParaRPr lang="en-US" sz="1600" dirty="0"/>
          </a:p>
        </p:txBody>
      </p:sp>
      <p:sp>
        <p:nvSpPr>
          <p:cNvPr id="4" name="Date Placeholder 3"/>
          <p:cNvSpPr>
            <a:spLocks noGrp="1"/>
          </p:cNvSpPr>
          <p:nvPr>
            <p:ph type="dt" sz="half" idx="10"/>
          </p:nvPr>
        </p:nvSpPr>
        <p:spPr/>
        <p:txBody>
          <a:bodyPr/>
          <a:lstStyle/>
          <a:p>
            <a:fld id="{7EA28777-FAEE-4092-AADF-CAFDB78234EE}" type="datetime1">
              <a:rPr lang="en-US" smtClean="0"/>
              <a:pPr/>
              <a:t>10/13/2014</a:t>
            </a:fld>
            <a:endParaRPr lang="en-US"/>
          </a:p>
        </p:txBody>
      </p:sp>
      <p:sp>
        <p:nvSpPr>
          <p:cNvPr id="5" name="Footer Placeholder 4"/>
          <p:cNvSpPr>
            <a:spLocks noGrp="1"/>
          </p:cNvSpPr>
          <p:nvPr>
            <p:ph type="ftr" sz="quarter" idx="11"/>
          </p:nvPr>
        </p:nvSpPr>
        <p:spPr/>
        <p:txBody>
          <a:bodyPr/>
          <a:lstStyle/>
          <a:p>
            <a:r>
              <a:rPr lang="nb-NO" smtClean="0"/>
              <a:t>Hydrology-2014</a:t>
            </a:r>
            <a:endParaRPr lang="en-US"/>
          </a:p>
        </p:txBody>
      </p:sp>
      <p:sp>
        <p:nvSpPr>
          <p:cNvPr id="6" name="Slide Number Placeholder 5"/>
          <p:cNvSpPr>
            <a:spLocks noGrp="1"/>
          </p:cNvSpPr>
          <p:nvPr>
            <p:ph type="sldNum" sz="quarter" idx="12"/>
          </p:nvPr>
        </p:nvSpPr>
        <p:spPr/>
        <p:txBody>
          <a:bodyPr/>
          <a:lstStyle/>
          <a:p>
            <a:fld id="{BDD5D8A3-A17B-4E10-9A12-8E8207FB278C}" type="slidenum">
              <a:rPr lang="en-US" smtClean="0"/>
              <a:pPr/>
              <a:t>13</a:t>
            </a:fld>
            <a:endParaRPr lang="en-US"/>
          </a:p>
        </p:txBody>
      </p:sp>
    </p:spTree>
    <p:extLst>
      <p:ext uri="{BB962C8B-B14F-4D97-AF65-F5344CB8AC3E}">
        <p14:creationId xmlns:p14="http://schemas.microsoft.com/office/powerpoint/2010/main" xmlns="" val="17285428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2400" b="1" dirty="0" smtClean="0">
                <a:solidFill>
                  <a:srgbClr val="00B050"/>
                </a:solidFill>
              </a:rPr>
              <a:t>Ionic Liquids</a:t>
            </a:r>
            <a:endParaRPr lang="en-US" sz="2400" b="1" dirty="0">
              <a:solidFill>
                <a:srgbClr val="00B050"/>
              </a:solidFill>
            </a:endParaRPr>
          </a:p>
        </p:txBody>
      </p:sp>
      <p:sp>
        <p:nvSpPr>
          <p:cNvPr id="3" name="Content Placeholder 2"/>
          <p:cNvSpPr>
            <a:spLocks noGrp="1"/>
          </p:cNvSpPr>
          <p:nvPr>
            <p:ph idx="1"/>
          </p:nvPr>
        </p:nvSpPr>
        <p:spPr>
          <a:xfrm>
            <a:off x="457200" y="1295400"/>
            <a:ext cx="8229600" cy="4830763"/>
          </a:xfrm>
        </p:spPr>
        <p:txBody>
          <a:bodyPr>
            <a:normAutofit fontScale="47500" lnSpcReduction="20000"/>
          </a:bodyPr>
          <a:lstStyle/>
          <a:p>
            <a:pPr algn="just"/>
            <a:r>
              <a:rPr lang="en-US" sz="3400" dirty="0" smtClean="0"/>
              <a:t>Ionic liquids (IL’s) are known as “ </a:t>
            </a:r>
            <a:r>
              <a:rPr lang="en-US" sz="3400" b="1" i="1" dirty="0" smtClean="0">
                <a:solidFill>
                  <a:srgbClr val="00B050"/>
                </a:solidFill>
              </a:rPr>
              <a:t>green solvent</a:t>
            </a:r>
            <a:r>
              <a:rPr lang="en-US" sz="3400" dirty="0" smtClean="0"/>
              <a:t>” due to their great capacity as solvents and their “ </a:t>
            </a:r>
            <a:r>
              <a:rPr lang="en-US" sz="3400" b="1" i="1" dirty="0" smtClean="0">
                <a:solidFill>
                  <a:srgbClr val="0070C0"/>
                </a:solidFill>
              </a:rPr>
              <a:t>environmentally friendly</a:t>
            </a:r>
            <a:r>
              <a:rPr lang="en-US" sz="3400" dirty="0" smtClean="0"/>
              <a:t>” properties in comparison with common organic/inorganic solvents.</a:t>
            </a:r>
          </a:p>
          <a:p>
            <a:pPr algn="just"/>
            <a:endParaRPr lang="en-US" sz="3400" dirty="0" smtClean="0"/>
          </a:p>
          <a:p>
            <a:pPr algn="just"/>
            <a:r>
              <a:rPr lang="en-US" sz="3400" dirty="0" smtClean="0"/>
              <a:t>IL’s are salts that consist of bulky organic </a:t>
            </a:r>
            <a:r>
              <a:rPr lang="en-US" sz="3400" dirty="0" err="1" smtClean="0"/>
              <a:t>cations</a:t>
            </a:r>
            <a:r>
              <a:rPr lang="en-US" sz="3400" dirty="0" smtClean="0"/>
              <a:t> and organic or inorganic anions.</a:t>
            </a:r>
          </a:p>
          <a:p>
            <a:pPr algn="just"/>
            <a:endParaRPr lang="en-US" sz="3400" dirty="0" smtClean="0"/>
          </a:p>
          <a:p>
            <a:pPr algn="just"/>
            <a:r>
              <a:rPr lang="en-US" sz="3400" dirty="0" smtClean="0"/>
              <a:t>IL’s are typically </a:t>
            </a:r>
            <a:r>
              <a:rPr lang="en-US" sz="3400" b="1" dirty="0" smtClean="0">
                <a:solidFill>
                  <a:srgbClr val="00B050"/>
                </a:solidFill>
              </a:rPr>
              <a:t>nonvolatile, nonflammable, and thermally stable</a:t>
            </a:r>
            <a:r>
              <a:rPr lang="en-US" sz="3400" b="1" dirty="0" smtClean="0">
                <a:solidFill>
                  <a:srgbClr val="00B0F0"/>
                </a:solidFill>
              </a:rPr>
              <a:t>.</a:t>
            </a:r>
          </a:p>
          <a:p>
            <a:pPr algn="just"/>
            <a:endParaRPr lang="en-US" sz="3400" dirty="0" smtClean="0"/>
          </a:p>
          <a:p>
            <a:pPr algn="just"/>
            <a:endParaRPr lang="en-US" sz="3400" dirty="0" smtClean="0"/>
          </a:p>
          <a:p>
            <a:pPr algn="just"/>
            <a:r>
              <a:rPr lang="en-US" sz="3400" dirty="0" smtClean="0"/>
              <a:t>IL’s have been studied for application related </a:t>
            </a:r>
            <a:r>
              <a:rPr lang="en-US" sz="3400" b="1" dirty="0" smtClean="0">
                <a:solidFill>
                  <a:srgbClr val="00B050"/>
                </a:solidFill>
              </a:rPr>
              <a:t>to</a:t>
            </a:r>
            <a:r>
              <a:rPr lang="en-US" sz="3400" b="1" dirty="0" smtClean="0">
                <a:solidFill>
                  <a:srgbClr val="00B0F0"/>
                </a:solidFill>
              </a:rPr>
              <a:t> </a:t>
            </a:r>
            <a:r>
              <a:rPr lang="en-US" sz="3400" b="1" dirty="0" smtClean="0">
                <a:solidFill>
                  <a:srgbClr val="00B050"/>
                </a:solidFill>
              </a:rPr>
              <a:t>green chemical processes,</a:t>
            </a:r>
            <a:r>
              <a:rPr lang="en-US" sz="3400" dirty="0" smtClean="0"/>
              <a:t> such as extractions, gas separations, electrochemistry, and catalysis.</a:t>
            </a:r>
          </a:p>
          <a:p>
            <a:pPr algn="just"/>
            <a:endParaRPr lang="en-US" sz="3400" dirty="0" smtClean="0"/>
          </a:p>
          <a:p>
            <a:pPr algn="just"/>
            <a:r>
              <a:rPr lang="en-US" sz="3400" dirty="0" smtClean="0"/>
              <a:t>IL’s have </a:t>
            </a:r>
            <a:r>
              <a:rPr lang="en-US" sz="3400" b="1" dirty="0" smtClean="0">
                <a:solidFill>
                  <a:srgbClr val="00B050"/>
                </a:solidFill>
              </a:rPr>
              <a:t>higher density </a:t>
            </a:r>
            <a:r>
              <a:rPr lang="en-US" sz="3400" dirty="0" smtClean="0"/>
              <a:t>than organic liquids and water. Therefore, many IL’s </a:t>
            </a:r>
            <a:r>
              <a:rPr lang="en-US" sz="3400" b="1" dirty="0" smtClean="0">
                <a:solidFill>
                  <a:srgbClr val="00B050"/>
                </a:solidFill>
              </a:rPr>
              <a:t>exists as a separate phase when in contact with organic and aqueous phases.</a:t>
            </a:r>
          </a:p>
          <a:p>
            <a:pPr algn="just"/>
            <a:endParaRPr lang="en-US" sz="3400" b="1" dirty="0" smtClean="0">
              <a:solidFill>
                <a:srgbClr val="00B0F0"/>
              </a:solidFill>
            </a:endParaRPr>
          </a:p>
          <a:p>
            <a:pPr algn="just"/>
            <a:r>
              <a:rPr lang="en-US" sz="3400" dirty="0" smtClean="0"/>
              <a:t>These feature make it </a:t>
            </a:r>
            <a:r>
              <a:rPr lang="en-US" sz="3400" b="1" dirty="0" smtClean="0">
                <a:solidFill>
                  <a:srgbClr val="00B050"/>
                </a:solidFill>
              </a:rPr>
              <a:t>possible to recovery, regenerate and recycle </a:t>
            </a:r>
            <a:r>
              <a:rPr lang="en-US" sz="3400" dirty="0" smtClean="0"/>
              <a:t>the IL’s for multiple extractions without </a:t>
            </a:r>
            <a:r>
              <a:rPr lang="en-US" sz="3400" b="1" dirty="0" smtClean="0">
                <a:solidFill>
                  <a:srgbClr val="0070C0"/>
                </a:solidFill>
              </a:rPr>
              <a:t>additional environmental concern.</a:t>
            </a:r>
          </a:p>
          <a:p>
            <a:endParaRPr lang="en-US" dirty="0"/>
          </a:p>
        </p:txBody>
      </p:sp>
      <p:sp>
        <p:nvSpPr>
          <p:cNvPr id="4" name="Date Placeholder 3"/>
          <p:cNvSpPr>
            <a:spLocks noGrp="1"/>
          </p:cNvSpPr>
          <p:nvPr>
            <p:ph type="dt" sz="half" idx="10"/>
          </p:nvPr>
        </p:nvSpPr>
        <p:spPr/>
        <p:txBody>
          <a:bodyPr/>
          <a:lstStyle/>
          <a:p>
            <a:fld id="{1F2F0F38-B323-4426-A152-2B3D692C2DDF}" type="datetime1">
              <a:rPr lang="en-US" smtClean="0"/>
              <a:pPr/>
              <a:t>10/13/2014</a:t>
            </a:fld>
            <a:endParaRPr lang="en-US"/>
          </a:p>
        </p:txBody>
      </p:sp>
      <p:sp>
        <p:nvSpPr>
          <p:cNvPr id="5" name="Footer Placeholder 4"/>
          <p:cNvSpPr>
            <a:spLocks noGrp="1"/>
          </p:cNvSpPr>
          <p:nvPr>
            <p:ph type="ftr" sz="quarter" idx="11"/>
          </p:nvPr>
        </p:nvSpPr>
        <p:spPr/>
        <p:txBody>
          <a:bodyPr/>
          <a:lstStyle/>
          <a:p>
            <a:r>
              <a:rPr lang="nb-NO" smtClean="0"/>
              <a:t>Hydrology-2014</a:t>
            </a:r>
            <a:endParaRPr lang="en-US"/>
          </a:p>
        </p:txBody>
      </p:sp>
      <p:sp>
        <p:nvSpPr>
          <p:cNvPr id="6" name="Slide Number Placeholder 5"/>
          <p:cNvSpPr>
            <a:spLocks noGrp="1"/>
          </p:cNvSpPr>
          <p:nvPr>
            <p:ph type="sldNum" sz="quarter" idx="12"/>
          </p:nvPr>
        </p:nvSpPr>
        <p:spPr/>
        <p:txBody>
          <a:bodyPr/>
          <a:lstStyle/>
          <a:p>
            <a:fld id="{BDD5D8A3-A17B-4E10-9A12-8E8207FB278C}" type="slidenum">
              <a:rPr lang="en-US" smtClean="0"/>
              <a:pPr/>
              <a:t>14</a:t>
            </a:fld>
            <a:endParaRPr lang="en-US"/>
          </a:p>
        </p:txBody>
      </p:sp>
    </p:spTree>
    <p:extLst>
      <p:ext uri="{BB962C8B-B14F-4D97-AF65-F5344CB8AC3E}">
        <p14:creationId xmlns:p14="http://schemas.microsoft.com/office/powerpoint/2010/main" xmlns="" val="42907190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400" b="1" dirty="0" smtClean="0">
                <a:solidFill>
                  <a:srgbClr val="00B050"/>
                </a:solidFill>
              </a:rPr>
              <a:t>Typical Cation &amp; Anion Structure</a:t>
            </a:r>
            <a:endParaRPr lang="en-US" sz="2400" b="1" dirty="0">
              <a:solidFill>
                <a:srgbClr val="00B050"/>
              </a:solidFill>
            </a:endParaRPr>
          </a:p>
        </p:txBody>
      </p:sp>
      <p:sp>
        <p:nvSpPr>
          <p:cNvPr id="4" name="Date Placeholder 3"/>
          <p:cNvSpPr>
            <a:spLocks noGrp="1"/>
          </p:cNvSpPr>
          <p:nvPr>
            <p:ph type="dt" sz="half" idx="10"/>
          </p:nvPr>
        </p:nvSpPr>
        <p:spPr/>
        <p:txBody>
          <a:bodyPr/>
          <a:lstStyle/>
          <a:p>
            <a:fld id="{994BFC04-5DEF-4126-BFDC-18A494620C40}" type="datetime1">
              <a:rPr lang="en-US" smtClean="0"/>
              <a:pPr/>
              <a:t>10/13/2014</a:t>
            </a:fld>
            <a:endParaRPr lang="en-US"/>
          </a:p>
        </p:txBody>
      </p:sp>
      <p:sp>
        <p:nvSpPr>
          <p:cNvPr id="5" name="Footer Placeholder 4"/>
          <p:cNvSpPr>
            <a:spLocks noGrp="1"/>
          </p:cNvSpPr>
          <p:nvPr>
            <p:ph type="ftr" sz="quarter" idx="11"/>
          </p:nvPr>
        </p:nvSpPr>
        <p:spPr>
          <a:xfrm>
            <a:off x="3124200" y="6356350"/>
            <a:ext cx="3200400" cy="365125"/>
          </a:xfrm>
        </p:spPr>
        <p:txBody>
          <a:bodyPr/>
          <a:lstStyle/>
          <a:p>
            <a:r>
              <a:rPr lang="nb-NO" smtClean="0"/>
              <a:t>Hydrology-2014</a:t>
            </a:r>
            <a:endParaRPr lang="en-US" dirty="0"/>
          </a:p>
        </p:txBody>
      </p:sp>
      <p:sp>
        <p:nvSpPr>
          <p:cNvPr id="6" name="Slide Number Placeholder 5"/>
          <p:cNvSpPr>
            <a:spLocks noGrp="1"/>
          </p:cNvSpPr>
          <p:nvPr>
            <p:ph type="sldNum" sz="quarter" idx="12"/>
          </p:nvPr>
        </p:nvSpPr>
        <p:spPr/>
        <p:txBody>
          <a:bodyPr/>
          <a:lstStyle/>
          <a:p>
            <a:fld id="{BDD5D8A3-A17B-4E10-9A12-8E8207FB278C}" type="slidenum">
              <a:rPr lang="en-US" smtClean="0"/>
              <a:pPr/>
              <a:t>15</a:t>
            </a:fld>
            <a:endParaRPr lang="en-US"/>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a:xfrm>
            <a:off x="990600" y="1439139"/>
            <a:ext cx="1704975" cy="714375"/>
          </a:xfrm>
          <a:prstGeom prst="rect">
            <a:avLst/>
          </a:prstGeo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TextBox 6"/>
          <p:cNvSpPr txBox="1">
            <a:spLocks noChangeArrowheads="1"/>
          </p:cNvSpPr>
          <p:nvPr/>
        </p:nvSpPr>
        <p:spPr bwMode="auto">
          <a:xfrm>
            <a:off x="838200" y="2286000"/>
            <a:ext cx="274320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MY" altLang="en-US" sz="1200" b="1" dirty="0">
                <a:solidFill>
                  <a:srgbClr val="0070C0"/>
                </a:solidFill>
                <a:latin typeface="+mn-lt"/>
              </a:rPr>
              <a:t>1-ethyl-3-methylimidazolium</a:t>
            </a:r>
            <a:endParaRPr lang="en-US" altLang="en-US" sz="1200" b="1" dirty="0">
              <a:solidFill>
                <a:srgbClr val="0070C0"/>
              </a:solidFill>
              <a:latin typeface="+mn-lt"/>
            </a:endParaRPr>
          </a:p>
        </p:txBody>
      </p:sp>
      <p:pic>
        <p:nvPicPr>
          <p:cNvPr id="9" name="Picture 7"/>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708255" y="1381988"/>
            <a:ext cx="1209675" cy="828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TextBox 11"/>
          <p:cNvSpPr txBox="1">
            <a:spLocks noChangeArrowheads="1"/>
          </p:cNvSpPr>
          <p:nvPr/>
        </p:nvSpPr>
        <p:spPr bwMode="auto">
          <a:xfrm>
            <a:off x="3733799" y="2313801"/>
            <a:ext cx="242887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1200" b="1" dirty="0">
                <a:solidFill>
                  <a:srgbClr val="0070C0"/>
                </a:solidFill>
                <a:latin typeface="+mn-lt"/>
              </a:rPr>
              <a:t>1,2,4-trimethylpyrazolium</a:t>
            </a:r>
          </a:p>
        </p:txBody>
      </p:sp>
      <p:pic>
        <p:nvPicPr>
          <p:cNvPr id="11"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781800" y="1447800"/>
            <a:ext cx="1304925" cy="68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2" name="TextBox 8"/>
          <p:cNvSpPr txBox="1">
            <a:spLocks noChangeArrowheads="1"/>
          </p:cNvSpPr>
          <p:nvPr/>
        </p:nvSpPr>
        <p:spPr bwMode="auto">
          <a:xfrm>
            <a:off x="6162675" y="2313801"/>
            <a:ext cx="28289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MY" altLang="en-US" sz="1200" b="1" dirty="0">
                <a:solidFill>
                  <a:srgbClr val="0070C0"/>
                </a:solidFill>
                <a:latin typeface="+mn-lt"/>
              </a:rPr>
              <a:t>1-ethyl-1-methylpyrrolidinium</a:t>
            </a:r>
            <a:endParaRPr lang="en-US" altLang="en-US" sz="1200" b="1" dirty="0">
              <a:solidFill>
                <a:srgbClr val="0070C0"/>
              </a:solidFill>
              <a:latin typeface="+mn-lt"/>
            </a:endParaRPr>
          </a:p>
        </p:txBody>
      </p:sp>
      <p:pic>
        <p:nvPicPr>
          <p:cNvPr id="13" name="Picture 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rot="20897295">
            <a:off x="1069723" y="2866292"/>
            <a:ext cx="1314450"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 name="TextBox 7"/>
          <p:cNvSpPr txBox="1">
            <a:spLocks noChangeArrowheads="1"/>
          </p:cNvSpPr>
          <p:nvPr/>
        </p:nvSpPr>
        <p:spPr bwMode="auto">
          <a:xfrm>
            <a:off x="914400" y="3886200"/>
            <a:ext cx="213360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MY" altLang="en-US" sz="1200" b="1" dirty="0">
                <a:solidFill>
                  <a:srgbClr val="0070C0"/>
                </a:solidFill>
                <a:latin typeface="+mn-lt"/>
              </a:rPr>
              <a:t>1-ethylpyridinium</a:t>
            </a:r>
            <a:endParaRPr lang="en-US" altLang="en-US" sz="1200" b="1" dirty="0">
              <a:solidFill>
                <a:srgbClr val="0070C0"/>
              </a:solidFill>
              <a:latin typeface="+mn-lt"/>
            </a:endParaRPr>
          </a:p>
        </p:txBody>
      </p:sp>
      <p:pic>
        <p:nvPicPr>
          <p:cNvPr id="15" name="Picture 5"/>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3962400" y="2961542"/>
            <a:ext cx="1485900" cy="723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6" name="TextBox 9"/>
          <p:cNvSpPr txBox="1">
            <a:spLocks noChangeArrowheads="1"/>
          </p:cNvSpPr>
          <p:nvPr/>
        </p:nvSpPr>
        <p:spPr bwMode="auto">
          <a:xfrm>
            <a:off x="3581400" y="3886200"/>
            <a:ext cx="266700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MY" altLang="en-US" sz="1200" b="1" dirty="0">
                <a:solidFill>
                  <a:srgbClr val="0070C0"/>
                </a:solidFill>
                <a:latin typeface="+mn-lt"/>
              </a:rPr>
              <a:t>1-ethyl-1-methylpiperidinium</a:t>
            </a:r>
            <a:endParaRPr lang="en-US" altLang="en-US" sz="1200" b="1" dirty="0">
              <a:solidFill>
                <a:srgbClr val="0070C0"/>
              </a:solidFill>
              <a:latin typeface="+mn-lt"/>
            </a:endParaRPr>
          </a:p>
        </p:txBody>
      </p:sp>
      <p:pic>
        <p:nvPicPr>
          <p:cNvPr id="17" name="Picture 6"/>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6858000" y="2982080"/>
            <a:ext cx="1524000" cy="723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8" name="Picture 2"/>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1122217" y="4910715"/>
            <a:ext cx="1143001" cy="3756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9" name="TextBox 18"/>
          <p:cNvSpPr txBox="1"/>
          <p:nvPr/>
        </p:nvSpPr>
        <p:spPr>
          <a:xfrm>
            <a:off x="990600" y="5559623"/>
            <a:ext cx="1704975" cy="276999"/>
          </a:xfrm>
          <a:prstGeom prst="rect">
            <a:avLst/>
          </a:prstGeom>
          <a:noFill/>
        </p:spPr>
        <p:txBody>
          <a:bodyPr wrap="square" rtlCol="0">
            <a:spAutoFit/>
          </a:bodyPr>
          <a:lstStyle/>
          <a:p>
            <a:r>
              <a:rPr lang="en-US" sz="1200" b="1" dirty="0" smtClean="0">
                <a:solidFill>
                  <a:srgbClr val="FF0000"/>
                </a:solidFill>
              </a:rPr>
              <a:t>Chloroaluminate</a:t>
            </a:r>
            <a:endParaRPr lang="en-US" sz="1200" b="1" dirty="0">
              <a:solidFill>
                <a:srgbClr val="FF0000"/>
              </a:solidFill>
            </a:endParaRPr>
          </a:p>
        </p:txBody>
      </p:sp>
      <p:pic>
        <p:nvPicPr>
          <p:cNvPr id="20" name="Picture 3"/>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4045238" y="4635121"/>
            <a:ext cx="1212562" cy="9699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1" name="Rectangle 20"/>
          <p:cNvSpPr/>
          <p:nvPr/>
        </p:nvSpPr>
        <p:spPr>
          <a:xfrm>
            <a:off x="3978950" y="5635823"/>
            <a:ext cx="1455847" cy="276999"/>
          </a:xfrm>
          <a:prstGeom prst="rect">
            <a:avLst/>
          </a:prstGeom>
        </p:spPr>
        <p:txBody>
          <a:bodyPr wrap="none">
            <a:spAutoFit/>
          </a:bodyPr>
          <a:lstStyle/>
          <a:p>
            <a:pPr algn="ctr"/>
            <a:r>
              <a:rPr lang="en-US" sz="1200" b="1" dirty="0">
                <a:solidFill>
                  <a:srgbClr val="FF0000"/>
                </a:solidFill>
              </a:rPr>
              <a:t>Tetrafluoroborate</a:t>
            </a:r>
          </a:p>
        </p:txBody>
      </p:sp>
      <p:pic>
        <p:nvPicPr>
          <p:cNvPr id="22" name="Picture 4"/>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6781800" y="4613564"/>
            <a:ext cx="1309183" cy="9699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3" name="Rectangle 22"/>
          <p:cNvSpPr/>
          <p:nvPr/>
        </p:nvSpPr>
        <p:spPr>
          <a:xfrm>
            <a:off x="6657478" y="5635823"/>
            <a:ext cx="1322798" cy="276999"/>
          </a:xfrm>
          <a:prstGeom prst="rect">
            <a:avLst/>
          </a:prstGeom>
        </p:spPr>
        <p:txBody>
          <a:bodyPr wrap="none">
            <a:spAutoFit/>
          </a:bodyPr>
          <a:lstStyle/>
          <a:p>
            <a:r>
              <a:rPr lang="en-US" sz="1200" b="1" dirty="0">
                <a:solidFill>
                  <a:srgbClr val="FF0000"/>
                </a:solidFill>
              </a:rPr>
              <a:t>Methylsulphate</a:t>
            </a:r>
          </a:p>
        </p:txBody>
      </p:sp>
      <p:sp>
        <p:nvSpPr>
          <p:cNvPr id="24" name="TextBox 23"/>
          <p:cNvSpPr txBox="1"/>
          <p:nvPr/>
        </p:nvSpPr>
        <p:spPr>
          <a:xfrm>
            <a:off x="457199" y="990600"/>
            <a:ext cx="1676401" cy="301109"/>
          </a:xfrm>
          <a:prstGeom prst="snip1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200" dirty="0" smtClean="0"/>
              <a:t>Cation: + ve</a:t>
            </a:r>
            <a:endParaRPr lang="en-US" sz="1200" dirty="0"/>
          </a:p>
        </p:txBody>
      </p:sp>
      <p:sp>
        <p:nvSpPr>
          <p:cNvPr id="25" name="TextBox 24"/>
          <p:cNvSpPr txBox="1"/>
          <p:nvPr/>
        </p:nvSpPr>
        <p:spPr>
          <a:xfrm>
            <a:off x="457200" y="4267200"/>
            <a:ext cx="1524000" cy="301109"/>
          </a:xfrm>
          <a:prstGeom prst="snip1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200" dirty="0" smtClean="0"/>
              <a:t>Anion: -ve</a:t>
            </a:r>
            <a:endParaRPr lang="en-US" sz="1200" dirty="0"/>
          </a:p>
        </p:txBody>
      </p:sp>
    </p:spTree>
    <p:extLst>
      <p:ext uri="{BB962C8B-B14F-4D97-AF65-F5344CB8AC3E}">
        <p14:creationId xmlns:p14="http://schemas.microsoft.com/office/powerpoint/2010/main" xmlns="" val="3003893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2400" b="1" dirty="0" smtClean="0">
                <a:solidFill>
                  <a:srgbClr val="7030A0"/>
                </a:solidFill>
              </a:rPr>
              <a:t>COSMO-RS Model</a:t>
            </a:r>
            <a:endParaRPr lang="en-US" sz="2400" b="1" dirty="0">
              <a:solidFill>
                <a:srgbClr val="7030A0"/>
              </a:solidFill>
            </a:endParaRPr>
          </a:p>
        </p:txBody>
      </p:sp>
      <p:sp>
        <p:nvSpPr>
          <p:cNvPr id="3" name="Content Placeholder 2"/>
          <p:cNvSpPr>
            <a:spLocks noGrp="1"/>
          </p:cNvSpPr>
          <p:nvPr>
            <p:ph idx="1"/>
          </p:nvPr>
        </p:nvSpPr>
        <p:spPr>
          <a:xfrm>
            <a:off x="457200" y="1219200"/>
            <a:ext cx="8229600" cy="4906963"/>
          </a:xfrm>
        </p:spPr>
        <p:txBody>
          <a:bodyPr/>
          <a:lstStyle/>
          <a:p>
            <a:pPr algn="just"/>
            <a:r>
              <a:rPr lang="en-US" sz="1600" b="1" dirty="0" smtClean="0">
                <a:solidFill>
                  <a:srgbClr val="00B0F0"/>
                </a:solidFill>
              </a:rPr>
              <a:t>COSMO-RS</a:t>
            </a:r>
            <a:r>
              <a:rPr lang="en-US" sz="1600" dirty="0" smtClean="0"/>
              <a:t>: COnductor Like Screening MOdel for Real Solvents</a:t>
            </a:r>
          </a:p>
          <a:p>
            <a:pPr algn="just"/>
            <a:endParaRPr lang="en-US" sz="1600" dirty="0" smtClean="0"/>
          </a:p>
          <a:p>
            <a:pPr algn="just"/>
            <a:r>
              <a:rPr lang="en-US" sz="1600" b="1" dirty="0" smtClean="0">
                <a:solidFill>
                  <a:srgbClr val="00B0F0"/>
                </a:solidFill>
              </a:rPr>
              <a:t>COSMO</a:t>
            </a:r>
            <a:r>
              <a:rPr lang="en-US" sz="1600" dirty="0" smtClean="0"/>
              <a:t>  :  COnductor Like Screening MOdel  </a:t>
            </a:r>
          </a:p>
          <a:p>
            <a:pPr marL="0" indent="0" algn="just">
              <a:buNone/>
            </a:pPr>
            <a:r>
              <a:rPr lang="en-US" sz="1600" dirty="0" smtClean="0"/>
              <a:t>	          (</a:t>
            </a:r>
            <a:r>
              <a:rPr lang="en-US" sz="1600" dirty="0" smtClean="0">
                <a:solidFill>
                  <a:srgbClr val="FF0000"/>
                </a:solidFill>
              </a:rPr>
              <a:t>Quantum Chemical Calculation</a:t>
            </a:r>
            <a:r>
              <a:rPr lang="en-US" sz="1600" dirty="0" smtClean="0"/>
              <a:t>)</a:t>
            </a:r>
          </a:p>
          <a:p>
            <a:pPr algn="just"/>
            <a:endParaRPr lang="en-US" sz="1600" dirty="0" smtClean="0"/>
          </a:p>
          <a:p>
            <a:pPr algn="just"/>
            <a:r>
              <a:rPr lang="en-US" sz="1600" b="1" dirty="0" smtClean="0">
                <a:solidFill>
                  <a:srgbClr val="00B0F0"/>
                </a:solidFill>
              </a:rPr>
              <a:t>RS </a:t>
            </a:r>
            <a:r>
              <a:rPr lang="en-US" sz="1600" dirty="0" smtClean="0"/>
              <a:t>          :  Real Solvents</a:t>
            </a:r>
          </a:p>
          <a:p>
            <a:pPr marL="457200" lvl="1" indent="0" algn="just">
              <a:buNone/>
            </a:pPr>
            <a:r>
              <a:rPr lang="en-US" sz="1600" dirty="0" smtClean="0"/>
              <a:t>	            (</a:t>
            </a:r>
            <a:r>
              <a:rPr lang="en-US" sz="1600" dirty="0" smtClean="0">
                <a:solidFill>
                  <a:srgbClr val="FF0000"/>
                </a:solidFill>
              </a:rPr>
              <a:t>Statistical Thermodynamics</a:t>
            </a:r>
            <a:r>
              <a:rPr lang="en-US" sz="1600" dirty="0" smtClean="0"/>
              <a:t>)</a:t>
            </a:r>
          </a:p>
          <a:p>
            <a:pPr algn="just"/>
            <a:endParaRPr lang="en-US" sz="1600" dirty="0" smtClean="0"/>
          </a:p>
          <a:p>
            <a:pPr algn="just"/>
            <a:r>
              <a:rPr lang="en-US" sz="1600" dirty="0" smtClean="0"/>
              <a:t>COSMO-RS depends on a </a:t>
            </a:r>
            <a:r>
              <a:rPr lang="en-US" sz="1600" b="1" dirty="0" smtClean="0">
                <a:solidFill>
                  <a:srgbClr val="0070C0"/>
                </a:solidFill>
              </a:rPr>
              <a:t>small number of global parameters </a:t>
            </a:r>
            <a:r>
              <a:rPr lang="en-US" sz="1600" dirty="0" smtClean="0"/>
              <a:t>and its </a:t>
            </a:r>
            <a:r>
              <a:rPr lang="en-US" sz="1600" b="1" dirty="0" smtClean="0">
                <a:solidFill>
                  <a:srgbClr val="0070C0"/>
                </a:solidFill>
              </a:rPr>
              <a:t>requires molecular structure as the only initial input</a:t>
            </a:r>
            <a:r>
              <a:rPr lang="en-US" sz="1600" dirty="0" smtClean="0"/>
              <a:t>.</a:t>
            </a:r>
          </a:p>
          <a:p>
            <a:pPr marL="0" indent="0">
              <a:buNone/>
            </a:pPr>
            <a:endParaRPr lang="en-US" dirty="0"/>
          </a:p>
        </p:txBody>
      </p:sp>
      <p:sp>
        <p:nvSpPr>
          <p:cNvPr id="4" name="Date Placeholder 3"/>
          <p:cNvSpPr>
            <a:spLocks noGrp="1"/>
          </p:cNvSpPr>
          <p:nvPr>
            <p:ph type="dt" sz="half" idx="10"/>
          </p:nvPr>
        </p:nvSpPr>
        <p:spPr/>
        <p:txBody>
          <a:bodyPr/>
          <a:lstStyle/>
          <a:p>
            <a:fld id="{D3DCBB1C-6CB8-4805-8053-38D9E907DC03}" type="datetime1">
              <a:rPr lang="en-US" smtClean="0"/>
              <a:pPr/>
              <a:t>10/13/2014</a:t>
            </a:fld>
            <a:endParaRPr lang="en-US"/>
          </a:p>
        </p:txBody>
      </p:sp>
      <p:sp>
        <p:nvSpPr>
          <p:cNvPr id="5" name="Footer Placeholder 4"/>
          <p:cNvSpPr>
            <a:spLocks noGrp="1"/>
          </p:cNvSpPr>
          <p:nvPr>
            <p:ph type="ftr" sz="quarter" idx="11"/>
          </p:nvPr>
        </p:nvSpPr>
        <p:spPr/>
        <p:txBody>
          <a:bodyPr/>
          <a:lstStyle/>
          <a:p>
            <a:r>
              <a:rPr lang="nb-NO" smtClean="0"/>
              <a:t>Hydrology-2014</a:t>
            </a:r>
            <a:endParaRPr lang="en-US"/>
          </a:p>
        </p:txBody>
      </p:sp>
      <p:sp>
        <p:nvSpPr>
          <p:cNvPr id="6" name="Slide Number Placeholder 5"/>
          <p:cNvSpPr>
            <a:spLocks noGrp="1"/>
          </p:cNvSpPr>
          <p:nvPr>
            <p:ph type="sldNum" sz="quarter" idx="12"/>
          </p:nvPr>
        </p:nvSpPr>
        <p:spPr/>
        <p:txBody>
          <a:bodyPr/>
          <a:lstStyle/>
          <a:p>
            <a:fld id="{BDD5D8A3-A17B-4E10-9A12-8E8207FB278C}" type="slidenum">
              <a:rPr lang="en-US" smtClean="0"/>
              <a:pPr/>
              <a:t>16</a:t>
            </a:fld>
            <a:endParaRPr lang="en-US"/>
          </a:p>
        </p:txBody>
      </p:sp>
    </p:spTree>
    <p:extLst>
      <p:ext uri="{BB962C8B-B14F-4D97-AF65-F5344CB8AC3E}">
        <p14:creationId xmlns:p14="http://schemas.microsoft.com/office/powerpoint/2010/main" xmlns="" val="22318494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altLang="en-US" sz="2400" b="1" dirty="0" smtClean="0">
                <a:solidFill>
                  <a:srgbClr val="7030A0"/>
                </a:solidFill>
                <a:latin typeface="+mn-lt"/>
              </a:rPr>
              <a:t>COSMO : COnductor Like Screening MOdel</a:t>
            </a:r>
            <a:endParaRPr lang="en-US" sz="2400" b="1" dirty="0">
              <a:solidFill>
                <a:srgbClr val="7030A0"/>
              </a:solidFill>
              <a:latin typeface="+mn-lt"/>
            </a:endParaRPr>
          </a:p>
        </p:txBody>
      </p:sp>
      <p:sp>
        <p:nvSpPr>
          <p:cNvPr id="4" name="Date Placeholder 3"/>
          <p:cNvSpPr>
            <a:spLocks noGrp="1"/>
          </p:cNvSpPr>
          <p:nvPr>
            <p:ph type="dt" sz="half" idx="10"/>
          </p:nvPr>
        </p:nvSpPr>
        <p:spPr/>
        <p:txBody>
          <a:bodyPr/>
          <a:lstStyle/>
          <a:p>
            <a:fld id="{CFA17AEE-33FF-43F2-83F3-1FF5D7F64F3A}" type="datetime1">
              <a:rPr lang="en-US" smtClean="0"/>
              <a:pPr/>
              <a:t>10/13/2014</a:t>
            </a:fld>
            <a:endParaRPr lang="en-US"/>
          </a:p>
        </p:txBody>
      </p:sp>
      <p:sp>
        <p:nvSpPr>
          <p:cNvPr id="5" name="Footer Placeholder 4"/>
          <p:cNvSpPr>
            <a:spLocks noGrp="1"/>
          </p:cNvSpPr>
          <p:nvPr>
            <p:ph type="ftr" sz="quarter" idx="11"/>
          </p:nvPr>
        </p:nvSpPr>
        <p:spPr>
          <a:xfrm>
            <a:off x="3124200" y="6356350"/>
            <a:ext cx="3236912" cy="365125"/>
          </a:xfrm>
        </p:spPr>
        <p:txBody>
          <a:bodyPr/>
          <a:lstStyle/>
          <a:p>
            <a:r>
              <a:rPr lang="nb-NO" smtClean="0"/>
              <a:t>Hydrology-2014</a:t>
            </a:r>
            <a:endParaRPr lang="en-US" dirty="0"/>
          </a:p>
        </p:txBody>
      </p:sp>
      <p:sp>
        <p:nvSpPr>
          <p:cNvPr id="6" name="Slide Number Placeholder 5"/>
          <p:cNvSpPr>
            <a:spLocks noGrp="1"/>
          </p:cNvSpPr>
          <p:nvPr>
            <p:ph type="sldNum" sz="quarter" idx="12"/>
          </p:nvPr>
        </p:nvSpPr>
        <p:spPr/>
        <p:txBody>
          <a:bodyPr/>
          <a:lstStyle/>
          <a:p>
            <a:fld id="{BDD5D8A3-A17B-4E10-9A12-8E8207FB278C}" type="slidenum">
              <a:rPr lang="en-US" smtClean="0"/>
              <a:pPr/>
              <a:t>17</a:t>
            </a:fld>
            <a:endParaRPr lang="en-US"/>
          </a:p>
        </p:txBody>
      </p:sp>
      <p:grpSp>
        <p:nvGrpSpPr>
          <p:cNvPr id="7" name="Group 22"/>
          <p:cNvGrpSpPr>
            <a:grpSpLocks/>
          </p:cNvGrpSpPr>
          <p:nvPr/>
        </p:nvGrpSpPr>
        <p:grpSpPr bwMode="auto">
          <a:xfrm>
            <a:off x="2940050" y="1628775"/>
            <a:ext cx="5691187" cy="1676400"/>
            <a:chOff x="2021" y="768"/>
            <a:chExt cx="3585" cy="1056"/>
          </a:xfrm>
        </p:grpSpPr>
        <p:pic>
          <p:nvPicPr>
            <p:cNvPr id="8"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234" y="852"/>
              <a:ext cx="1326" cy="9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AutoShape 4"/>
            <p:cNvSpPr>
              <a:spLocks noChangeArrowheads="1"/>
            </p:cNvSpPr>
            <p:nvPr/>
          </p:nvSpPr>
          <p:spPr bwMode="auto">
            <a:xfrm>
              <a:off x="2256" y="1296"/>
              <a:ext cx="720" cy="192"/>
            </a:xfrm>
            <a:prstGeom prst="rightArrow">
              <a:avLst>
                <a:gd name="adj1" fmla="val 50000"/>
                <a:gd name="adj2" fmla="val 93750"/>
              </a:avLst>
            </a:prstGeom>
            <a:solidFill>
              <a:schemeClr val="accent1"/>
            </a:solidFill>
            <a:ln w="9525">
              <a:solidFill>
                <a:schemeClr val="tx1"/>
              </a:solidFill>
              <a:miter lim="800000"/>
              <a:headEnd/>
              <a:tailEnd/>
            </a:ln>
          </p:spPr>
          <p:txBody>
            <a:bodyPr wrap="none" anchor="ctr"/>
            <a:lstStyle>
              <a:lvl1pPr>
                <a:defRPr sz="1600" b="1">
                  <a:solidFill>
                    <a:schemeClr val="tx1"/>
                  </a:solidFill>
                  <a:latin typeface="Arial" charset="0"/>
                </a:defRPr>
              </a:lvl1pPr>
              <a:lvl2pPr marL="742950" indent="-285750">
                <a:defRPr sz="1600" b="1">
                  <a:solidFill>
                    <a:schemeClr val="tx1"/>
                  </a:solidFill>
                  <a:latin typeface="Arial" charset="0"/>
                </a:defRPr>
              </a:lvl2pPr>
              <a:lvl3pPr marL="1143000" indent="-228600">
                <a:defRPr sz="1600" b="1">
                  <a:solidFill>
                    <a:schemeClr val="tx1"/>
                  </a:solidFill>
                  <a:latin typeface="Arial" charset="0"/>
                </a:defRPr>
              </a:lvl3pPr>
              <a:lvl4pPr marL="1600200" indent="-228600">
                <a:defRPr sz="1600" b="1">
                  <a:solidFill>
                    <a:schemeClr val="tx1"/>
                  </a:solidFill>
                  <a:latin typeface="Arial" charset="0"/>
                </a:defRPr>
              </a:lvl4pPr>
              <a:lvl5pPr marL="2057400" indent="-228600">
                <a:defRPr sz="1600" b="1">
                  <a:solidFill>
                    <a:schemeClr val="tx1"/>
                  </a:solidFill>
                  <a:latin typeface="Arial" charset="0"/>
                </a:defRPr>
              </a:lvl5pPr>
              <a:lvl6pPr marL="2514600" indent="-228600" algn="ctr" eaLnBrk="0" fontAlgn="base" hangingPunct="0">
                <a:spcBef>
                  <a:spcPct val="0"/>
                </a:spcBef>
                <a:spcAft>
                  <a:spcPct val="0"/>
                </a:spcAft>
                <a:defRPr sz="1600" b="1">
                  <a:solidFill>
                    <a:schemeClr val="tx1"/>
                  </a:solidFill>
                  <a:latin typeface="Arial" charset="0"/>
                </a:defRPr>
              </a:lvl6pPr>
              <a:lvl7pPr marL="2971800" indent="-228600" algn="ctr" eaLnBrk="0" fontAlgn="base" hangingPunct="0">
                <a:spcBef>
                  <a:spcPct val="0"/>
                </a:spcBef>
                <a:spcAft>
                  <a:spcPct val="0"/>
                </a:spcAft>
                <a:defRPr sz="1600" b="1">
                  <a:solidFill>
                    <a:schemeClr val="tx1"/>
                  </a:solidFill>
                  <a:latin typeface="Arial" charset="0"/>
                </a:defRPr>
              </a:lvl7pPr>
              <a:lvl8pPr marL="3429000" indent="-228600" algn="ctr" eaLnBrk="0" fontAlgn="base" hangingPunct="0">
                <a:spcBef>
                  <a:spcPct val="0"/>
                </a:spcBef>
                <a:spcAft>
                  <a:spcPct val="0"/>
                </a:spcAft>
                <a:defRPr sz="1600" b="1">
                  <a:solidFill>
                    <a:schemeClr val="tx1"/>
                  </a:solidFill>
                  <a:latin typeface="Arial" charset="0"/>
                </a:defRPr>
              </a:lvl8pPr>
              <a:lvl9pPr marL="3886200" indent="-228600" algn="ctr" eaLnBrk="0" fontAlgn="base" hangingPunct="0">
                <a:spcBef>
                  <a:spcPct val="0"/>
                </a:spcBef>
                <a:spcAft>
                  <a:spcPct val="0"/>
                </a:spcAft>
                <a:defRPr sz="1600" b="1">
                  <a:solidFill>
                    <a:schemeClr val="tx1"/>
                  </a:solidFill>
                  <a:latin typeface="Arial" charset="0"/>
                </a:defRPr>
              </a:lvl9pPr>
            </a:lstStyle>
            <a:p>
              <a:pPr algn="ctr"/>
              <a:endParaRPr lang="en-IN" altLang="en-US" sz="1200">
                <a:latin typeface="+mn-lt"/>
              </a:endParaRPr>
            </a:p>
          </p:txBody>
        </p:sp>
        <p:sp>
          <p:nvSpPr>
            <p:cNvPr id="10" name="Text Box 8"/>
            <p:cNvSpPr txBox="1">
              <a:spLocks noChangeArrowheads="1"/>
            </p:cNvSpPr>
            <p:nvPr/>
          </p:nvSpPr>
          <p:spPr bwMode="auto">
            <a:xfrm>
              <a:off x="2021" y="768"/>
              <a:ext cx="1016"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600" b="1">
                  <a:solidFill>
                    <a:schemeClr val="tx1"/>
                  </a:solidFill>
                  <a:latin typeface="Arial" charset="0"/>
                </a:defRPr>
              </a:lvl1pPr>
              <a:lvl2pPr marL="742950" indent="-285750">
                <a:defRPr sz="1600" b="1">
                  <a:solidFill>
                    <a:schemeClr val="tx1"/>
                  </a:solidFill>
                  <a:latin typeface="Arial" charset="0"/>
                </a:defRPr>
              </a:lvl2pPr>
              <a:lvl3pPr marL="1143000" indent="-228600">
                <a:defRPr sz="1600" b="1">
                  <a:solidFill>
                    <a:schemeClr val="tx1"/>
                  </a:solidFill>
                  <a:latin typeface="Arial" charset="0"/>
                </a:defRPr>
              </a:lvl3pPr>
              <a:lvl4pPr marL="1600200" indent="-228600">
                <a:defRPr sz="1600" b="1">
                  <a:solidFill>
                    <a:schemeClr val="tx1"/>
                  </a:solidFill>
                  <a:latin typeface="Arial" charset="0"/>
                </a:defRPr>
              </a:lvl4pPr>
              <a:lvl5pPr marL="2057400" indent="-228600">
                <a:defRPr sz="1600" b="1">
                  <a:solidFill>
                    <a:schemeClr val="tx1"/>
                  </a:solidFill>
                  <a:latin typeface="Arial" charset="0"/>
                </a:defRPr>
              </a:lvl5pPr>
              <a:lvl6pPr marL="2514600" indent="-228600" algn="ctr" eaLnBrk="0" fontAlgn="base" hangingPunct="0">
                <a:spcBef>
                  <a:spcPct val="0"/>
                </a:spcBef>
                <a:spcAft>
                  <a:spcPct val="0"/>
                </a:spcAft>
                <a:defRPr sz="1600" b="1">
                  <a:solidFill>
                    <a:schemeClr val="tx1"/>
                  </a:solidFill>
                  <a:latin typeface="Arial" charset="0"/>
                </a:defRPr>
              </a:lvl6pPr>
              <a:lvl7pPr marL="2971800" indent="-228600" algn="ctr" eaLnBrk="0" fontAlgn="base" hangingPunct="0">
                <a:spcBef>
                  <a:spcPct val="0"/>
                </a:spcBef>
                <a:spcAft>
                  <a:spcPct val="0"/>
                </a:spcAft>
                <a:defRPr sz="1600" b="1">
                  <a:solidFill>
                    <a:schemeClr val="tx1"/>
                  </a:solidFill>
                  <a:latin typeface="Arial" charset="0"/>
                </a:defRPr>
              </a:lvl7pPr>
              <a:lvl8pPr marL="3429000" indent="-228600" algn="ctr" eaLnBrk="0" fontAlgn="base" hangingPunct="0">
                <a:spcBef>
                  <a:spcPct val="0"/>
                </a:spcBef>
                <a:spcAft>
                  <a:spcPct val="0"/>
                </a:spcAft>
                <a:defRPr sz="1600" b="1">
                  <a:solidFill>
                    <a:schemeClr val="tx1"/>
                  </a:solidFill>
                  <a:latin typeface="Arial" charset="0"/>
                </a:defRPr>
              </a:lvl8pPr>
              <a:lvl9pPr marL="3886200" indent="-228600" algn="ctr" eaLnBrk="0" fontAlgn="base" hangingPunct="0">
                <a:spcBef>
                  <a:spcPct val="0"/>
                </a:spcBef>
                <a:spcAft>
                  <a:spcPct val="0"/>
                </a:spcAft>
                <a:defRPr sz="1600" b="1">
                  <a:solidFill>
                    <a:schemeClr val="tx1"/>
                  </a:solidFill>
                  <a:latin typeface="Arial" charset="0"/>
                </a:defRPr>
              </a:lvl9pPr>
            </a:lstStyle>
            <a:p>
              <a:pPr algn="ctr" eaLnBrk="1" hangingPunct="1"/>
              <a:r>
                <a:rPr lang="en-US" altLang="en-US" sz="1200" dirty="0">
                  <a:solidFill>
                    <a:srgbClr val="3333CC"/>
                  </a:solidFill>
                  <a:latin typeface="+mn-lt"/>
                </a:rPr>
                <a:t>Element Specific</a:t>
              </a:r>
            </a:p>
            <a:p>
              <a:pPr algn="ctr" eaLnBrk="1" hangingPunct="1"/>
              <a:r>
                <a:rPr lang="en-US" altLang="en-US" sz="1200" dirty="0">
                  <a:solidFill>
                    <a:srgbClr val="3333CC"/>
                  </a:solidFill>
                  <a:latin typeface="+mn-lt"/>
                </a:rPr>
                <a:t>Molecular Cavities </a:t>
              </a:r>
            </a:p>
            <a:p>
              <a:pPr algn="ctr" eaLnBrk="1" hangingPunct="1"/>
              <a:r>
                <a:rPr lang="en-US" altLang="en-US" sz="1200" dirty="0">
                  <a:solidFill>
                    <a:srgbClr val="3333CC"/>
                  </a:solidFill>
                  <a:latin typeface="+mn-lt"/>
                </a:rPr>
                <a:t>Created</a:t>
              </a:r>
            </a:p>
          </p:txBody>
        </p:sp>
        <p:sp>
          <p:nvSpPr>
            <p:cNvPr id="11" name="Line 9"/>
            <p:cNvSpPr>
              <a:spLocks noChangeShapeType="1"/>
            </p:cNvSpPr>
            <p:nvPr/>
          </p:nvSpPr>
          <p:spPr bwMode="auto">
            <a:xfrm flipV="1">
              <a:off x="4176" y="1008"/>
              <a:ext cx="33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pPr algn="ctr"/>
              <a:endParaRPr lang="en-US" sz="1200"/>
            </a:p>
          </p:txBody>
        </p:sp>
        <p:sp>
          <p:nvSpPr>
            <p:cNvPr id="12" name="Text Box 10"/>
            <p:cNvSpPr txBox="1">
              <a:spLocks noChangeArrowheads="1"/>
            </p:cNvSpPr>
            <p:nvPr/>
          </p:nvSpPr>
          <p:spPr bwMode="auto">
            <a:xfrm>
              <a:off x="4621" y="859"/>
              <a:ext cx="885"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600" b="1">
                  <a:solidFill>
                    <a:schemeClr val="tx1"/>
                  </a:solidFill>
                  <a:latin typeface="Arial" charset="0"/>
                </a:defRPr>
              </a:lvl1pPr>
              <a:lvl2pPr marL="742950" indent="-285750">
                <a:defRPr sz="1600" b="1">
                  <a:solidFill>
                    <a:schemeClr val="tx1"/>
                  </a:solidFill>
                  <a:latin typeface="Arial" charset="0"/>
                </a:defRPr>
              </a:lvl2pPr>
              <a:lvl3pPr marL="1143000" indent="-228600">
                <a:defRPr sz="1600" b="1">
                  <a:solidFill>
                    <a:schemeClr val="tx1"/>
                  </a:solidFill>
                  <a:latin typeface="Arial" charset="0"/>
                </a:defRPr>
              </a:lvl3pPr>
              <a:lvl4pPr marL="1600200" indent="-228600">
                <a:defRPr sz="1600" b="1">
                  <a:solidFill>
                    <a:schemeClr val="tx1"/>
                  </a:solidFill>
                  <a:latin typeface="Arial" charset="0"/>
                </a:defRPr>
              </a:lvl4pPr>
              <a:lvl5pPr marL="2057400" indent="-228600">
                <a:defRPr sz="1600" b="1">
                  <a:solidFill>
                    <a:schemeClr val="tx1"/>
                  </a:solidFill>
                  <a:latin typeface="Arial" charset="0"/>
                </a:defRPr>
              </a:lvl5pPr>
              <a:lvl6pPr marL="2514600" indent="-228600" algn="ctr" eaLnBrk="0" fontAlgn="base" hangingPunct="0">
                <a:spcBef>
                  <a:spcPct val="0"/>
                </a:spcBef>
                <a:spcAft>
                  <a:spcPct val="0"/>
                </a:spcAft>
                <a:defRPr sz="1600" b="1">
                  <a:solidFill>
                    <a:schemeClr val="tx1"/>
                  </a:solidFill>
                  <a:latin typeface="Arial" charset="0"/>
                </a:defRPr>
              </a:lvl6pPr>
              <a:lvl7pPr marL="2971800" indent="-228600" algn="ctr" eaLnBrk="0" fontAlgn="base" hangingPunct="0">
                <a:spcBef>
                  <a:spcPct val="0"/>
                </a:spcBef>
                <a:spcAft>
                  <a:spcPct val="0"/>
                </a:spcAft>
                <a:defRPr sz="1600" b="1">
                  <a:solidFill>
                    <a:schemeClr val="tx1"/>
                  </a:solidFill>
                  <a:latin typeface="Arial" charset="0"/>
                </a:defRPr>
              </a:lvl7pPr>
              <a:lvl8pPr marL="3429000" indent="-228600" algn="ctr" eaLnBrk="0" fontAlgn="base" hangingPunct="0">
                <a:spcBef>
                  <a:spcPct val="0"/>
                </a:spcBef>
                <a:spcAft>
                  <a:spcPct val="0"/>
                </a:spcAft>
                <a:defRPr sz="1600" b="1">
                  <a:solidFill>
                    <a:schemeClr val="tx1"/>
                  </a:solidFill>
                  <a:latin typeface="Arial" charset="0"/>
                </a:defRPr>
              </a:lvl8pPr>
              <a:lvl9pPr marL="3886200" indent="-228600" algn="ctr" eaLnBrk="0" fontAlgn="base" hangingPunct="0">
                <a:spcBef>
                  <a:spcPct val="0"/>
                </a:spcBef>
                <a:spcAft>
                  <a:spcPct val="0"/>
                </a:spcAft>
                <a:defRPr sz="1600" b="1">
                  <a:solidFill>
                    <a:schemeClr val="tx1"/>
                  </a:solidFill>
                  <a:latin typeface="Arial" charset="0"/>
                </a:defRPr>
              </a:lvl9pPr>
            </a:lstStyle>
            <a:p>
              <a:pPr algn="ctr" eaLnBrk="1" hangingPunct="1"/>
              <a:r>
                <a:rPr lang="en-US" altLang="en-US" sz="1200" dirty="0">
                  <a:solidFill>
                    <a:srgbClr val="3333CC"/>
                  </a:solidFill>
                  <a:latin typeface="+mn-lt"/>
                </a:rPr>
                <a:t>Solvent </a:t>
              </a:r>
            </a:p>
            <a:p>
              <a:pPr algn="ctr" eaLnBrk="1" hangingPunct="1"/>
              <a:r>
                <a:rPr lang="en-US" altLang="en-US" sz="1200" dirty="0">
                  <a:solidFill>
                    <a:srgbClr val="3333CC"/>
                  </a:solidFill>
                  <a:latin typeface="+mn-lt"/>
                </a:rPr>
                <a:t>Accessible Area</a:t>
              </a:r>
            </a:p>
            <a:p>
              <a:pPr algn="ctr" eaLnBrk="1" hangingPunct="1"/>
              <a:r>
                <a:rPr lang="en-US" altLang="en-US" sz="1200" dirty="0">
                  <a:solidFill>
                    <a:srgbClr val="3333CC"/>
                  </a:solidFill>
                  <a:latin typeface="+mn-lt"/>
                </a:rPr>
                <a:t>(SAS)</a:t>
              </a:r>
            </a:p>
          </p:txBody>
        </p:sp>
        <p:sp>
          <p:nvSpPr>
            <p:cNvPr id="13" name="Text Box 11"/>
            <p:cNvSpPr txBox="1">
              <a:spLocks noChangeArrowheads="1"/>
            </p:cNvSpPr>
            <p:nvPr/>
          </p:nvSpPr>
          <p:spPr bwMode="auto">
            <a:xfrm>
              <a:off x="4669" y="1503"/>
              <a:ext cx="937"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600" b="1">
                  <a:solidFill>
                    <a:schemeClr val="tx1"/>
                  </a:solidFill>
                  <a:latin typeface="Arial" charset="0"/>
                </a:defRPr>
              </a:lvl1pPr>
              <a:lvl2pPr marL="742950" indent="-285750">
                <a:defRPr sz="1600" b="1">
                  <a:solidFill>
                    <a:schemeClr val="tx1"/>
                  </a:solidFill>
                  <a:latin typeface="Arial" charset="0"/>
                </a:defRPr>
              </a:lvl2pPr>
              <a:lvl3pPr marL="1143000" indent="-228600">
                <a:defRPr sz="1600" b="1">
                  <a:solidFill>
                    <a:schemeClr val="tx1"/>
                  </a:solidFill>
                  <a:latin typeface="Arial" charset="0"/>
                </a:defRPr>
              </a:lvl3pPr>
              <a:lvl4pPr marL="1600200" indent="-228600">
                <a:defRPr sz="1600" b="1">
                  <a:solidFill>
                    <a:schemeClr val="tx1"/>
                  </a:solidFill>
                  <a:latin typeface="Arial" charset="0"/>
                </a:defRPr>
              </a:lvl4pPr>
              <a:lvl5pPr marL="2057400" indent="-228600">
                <a:defRPr sz="1600" b="1">
                  <a:solidFill>
                    <a:schemeClr val="tx1"/>
                  </a:solidFill>
                  <a:latin typeface="Arial" charset="0"/>
                </a:defRPr>
              </a:lvl5pPr>
              <a:lvl6pPr marL="2514600" indent="-228600" algn="ctr" eaLnBrk="0" fontAlgn="base" hangingPunct="0">
                <a:spcBef>
                  <a:spcPct val="0"/>
                </a:spcBef>
                <a:spcAft>
                  <a:spcPct val="0"/>
                </a:spcAft>
                <a:defRPr sz="1600" b="1">
                  <a:solidFill>
                    <a:schemeClr val="tx1"/>
                  </a:solidFill>
                  <a:latin typeface="Arial" charset="0"/>
                </a:defRPr>
              </a:lvl6pPr>
              <a:lvl7pPr marL="2971800" indent="-228600" algn="ctr" eaLnBrk="0" fontAlgn="base" hangingPunct="0">
                <a:spcBef>
                  <a:spcPct val="0"/>
                </a:spcBef>
                <a:spcAft>
                  <a:spcPct val="0"/>
                </a:spcAft>
                <a:defRPr sz="1600" b="1">
                  <a:solidFill>
                    <a:schemeClr val="tx1"/>
                  </a:solidFill>
                  <a:latin typeface="Arial" charset="0"/>
                </a:defRPr>
              </a:lvl7pPr>
              <a:lvl8pPr marL="3429000" indent="-228600" algn="ctr" eaLnBrk="0" fontAlgn="base" hangingPunct="0">
                <a:spcBef>
                  <a:spcPct val="0"/>
                </a:spcBef>
                <a:spcAft>
                  <a:spcPct val="0"/>
                </a:spcAft>
                <a:defRPr sz="1600" b="1">
                  <a:solidFill>
                    <a:schemeClr val="tx1"/>
                  </a:solidFill>
                  <a:latin typeface="Arial" charset="0"/>
                </a:defRPr>
              </a:lvl8pPr>
              <a:lvl9pPr marL="3886200" indent="-228600" algn="ctr" eaLnBrk="0" fontAlgn="base" hangingPunct="0">
                <a:spcBef>
                  <a:spcPct val="0"/>
                </a:spcBef>
                <a:spcAft>
                  <a:spcPct val="0"/>
                </a:spcAft>
                <a:defRPr sz="1600" b="1">
                  <a:solidFill>
                    <a:schemeClr val="tx1"/>
                  </a:solidFill>
                  <a:latin typeface="Arial" charset="0"/>
                </a:defRPr>
              </a:lvl9pPr>
            </a:lstStyle>
            <a:p>
              <a:pPr algn="ctr" eaLnBrk="1" hangingPunct="1"/>
              <a:r>
                <a:rPr lang="en-US" altLang="en-US" sz="1200" dirty="0" smtClean="0">
                  <a:solidFill>
                    <a:srgbClr val="3333CC"/>
                  </a:solidFill>
                  <a:latin typeface="+mn-lt"/>
                </a:rPr>
                <a:t>Molecule Placed </a:t>
              </a:r>
              <a:endParaRPr lang="en-US" altLang="en-US" sz="1200" dirty="0">
                <a:solidFill>
                  <a:srgbClr val="3333CC"/>
                </a:solidFill>
                <a:latin typeface="+mn-lt"/>
              </a:endParaRPr>
            </a:p>
            <a:p>
              <a:pPr algn="ctr" eaLnBrk="1" hangingPunct="1"/>
              <a:r>
                <a:rPr lang="en-US" altLang="en-US" sz="1200" dirty="0" smtClean="0">
                  <a:solidFill>
                    <a:srgbClr val="3333CC"/>
                  </a:solidFill>
                  <a:latin typeface="+mn-lt"/>
                </a:rPr>
                <a:t>In </a:t>
              </a:r>
              <a:r>
                <a:rPr lang="en-US" altLang="en-US" sz="1200" dirty="0">
                  <a:solidFill>
                    <a:srgbClr val="3333CC"/>
                  </a:solidFill>
                  <a:latin typeface="+mn-lt"/>
                </a:rPr>
                <a:t>a </a:t>
              </a:r>
              <a:r>
                <a:rPr lang="en-US" altLang="en-US" sz="1200" dirty="0" smtClean="0">
                  <a:solidFill>
                    <a:srgbClr val="3333CC"/>
                  </a:solidFill>
                  <a:latin typeface="+mn-lt"/>
                </a:rPr>
                <a:t>conductor</a:t>
              </a:r>
              <a:endParaRPr lang="en-US" altLang="en-US" sz="1200" dirty="0">
                <a:solidFill>
                  <a:srgbClr val="3333CC"/>
                </a:solidFill>
                <a:latin typeface="+mn-lt"/>
              </a:endParaRPr>
            </a:p>
          </p:txBody>
        </p:sp>
      </p:grpSp>
      <p:grpSp>
        <p:nvGrpSpPr>
          <p:cNvPr id="14" name="Group 21"/>
          <p:cNvGrpSpPr>
            <a:grpSpLocks/>
          </p:cNvGrpSpPr>
          <p:nvPr/>
        </p:nvGrpSpPr>
        <p:grpSpPr bwMode="auto">
          <a:xfrm>
            <a:off x="447675" y="1524000"/>
            <a:ext cx="2286000" cy="1681162"/>
            <a:chOff x="480" y="651"/>
            <a:chExt cx="1440" cy="1059"/>
          </a:xfrm>
        </p:grpSpPr>
        <p:pic>
          <p:nvPicPr>
            <p:cNvPr id="15"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80" y="651"/>
              <a:ext cx="1440" cy="10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Text Box 7"/>
            <p:cNvSpPr txBox="1">
              <a:spLocks noChangeArrowheads="1"/>
            </p:cNvSpPr>
            <p:nvPr/>
          </p:nvSpPr>
          <p:spPr bwMode="auto">
            <a:xfrm>
              <a:off x="845" y="1536"/>
              <a:ext cx="867" cy="1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600" b="1">
                  <a:solidFill>
                    <a:schemeClr val="tx1"/>
                  </a:solidFill>
                  <a:latin typeface="Arial" charset="0"/>
                </a:defRPr>
              </a:lvl1pPr>
              <a:lvl2pPr marL="742950" indent="-285750">
                <a:defRPr sz="1600" b="1">
                  <a:solidFill>
                    <a:schemeClr val="tx1"/>
                  </a:solidFill>
                  <a:latin typeface="Arial" charset="0"/>
                </a:defRPr>
              </a:lvl2pPr>
              <a:lvl3pPr marL="1143000" indent="-228600">
                <a:defRPr sz="1600" b="1">
                  <a:solidFill>
                    <a:schemeClr val="tx1"/>
                  </a:solidFill>
                  <a:latin typeface="Arial" charset="0"/>
                </a:defRPr>
              </a:lvl3pPr>
              <a:lvl4pPr marL="1600200" indent="-228600">
                <a:defRPr sz="1600" b="1">
                  <a:solidFill>
                    <a:schemeClr val="tx1"/>
                  </a:solidFill>
                  <a:latin typeface="Arial" charset="0"/>
                </a:defRPr>
              </a:lvl4pPr>
              <a:lvl5pPr marL="2057400" indent="-228600">
                <a:defRPr sz="1600" b="1">
                  <a:solidFill>
                    <a:schemeClr val="tx1"/>
                  </a:solidFill>
                  <a:latin typeface="Arial" charset="0"/>
                </a:defRPr>
              </a:lvl5pPr>
              <a:lvl6pPr marL="2514600" indent="-228600" algn="ctr" eaLnBrk="0" fontAlgn="base" hangingPunct="0">
                <a:spcBef>
                  <a:spcPct val="0"/>
                </a:spcBef>
                <a:spcAft>
                  <a:spcPct val="0"/>
                </a:spcAft>
                <a:defRPr sz="1600" b="1">
                  <a:solidFill>
                    <a:schemeClr val="tx1"/>
                  </a:solidFill>
                  <a:latin typeface="Arial" charset="0"/>
                </a:defRPr>
              </a:lvl6pPr>
              <a:lvl7pPr marL="2971800" indent="-228600" algn="ctr" eaLnBrk="0" fontAlgn="base" hangingPunct="0">
                <a:spcBef>
                  <a:spcPct val="0"/>
                </a:spcBef>
                <a:spcAft>
                  <a:spcPct val="0"/>
                </a:spcAft>
                <a:defRPr sz="1600" b="1">
                  <a:solidFill>
                    <a:schemeClr val="tx1"/>
                  </a:solidFill>
                  <a:latin typeface="Arial" charset="0"/>
                </a:defRPr>
              </a:lvl7pPr>
              <a:lvl8pPr marL="3429000" indent="-228600" algn="ctr" eaLnBrk="0" fontAlgn="base" hangingPunct="0">
                <a:spcBef>
                  <a:spcPct val="0"/>
                </a:spcBef>
                <a:spcAft>
                  <a:spcPct val="0"/>
                </a:spcAft>
                <a:defRPr sz="1600" b="1">
                  <a:solidFill>
                    <a:schemeClr val="tx1"/>
                  </a:solidFill>
                  <a:latin typeface="Arial" charset="0"/>
                </a:defRPr>
              </a:lvl8pPr>
              <a:lvl9pPr marL="3886200" indent="-228600" algn="ctr" eaLnBrk="0" fontAlgn="base" hangingPunct="0">
                <a:spcBef>
                  <a:spcPct val="0"/>
                </a:spcBef>
                <a:spcAft>
                  <a:spcPct val="0"/>
                </a:spcAft>
                <a:defRPr sz="1600" b="1">
                  <a:solidFill>
                    <a:schemeClr val="tx1"/>
                  </a:solidFill>
                  <a:latin typeface="Arial" charset="0"/>
                </a:defRPr>
              </a:lvl9pPr>
            </a:lstStyle>
            <a:p>
              <a:pPr algn="ctr" eaLnBrk="1" hangingPunct="1"/>
              <a:r>
                <a:rPr lang="en-US" altLang="en-US" sz="1200">
                  <a:solidFill>
                    <a:srgbClr val="3333CC"/>
                  </a:solidFill>
                  <a:latin typeface="+mn-lt"/>
                </a:rPr>
                <a:t>Solute Molecule</a:t>
              </a:r>
            </a:p>
          </p:txBody>
        </p:sp>
      </p:grpSp>
      <p:sp>
        <p:nvSpPr>
          <p:cNvPr id="17" name="Text Box 17"/>
          <p:cNvSpPr txBox="1">
            <a:spLocks noChangeArrowheads="1"/>
          </p:cNvSpPr>
          <p:nvPr/>
        </p:nvSpPr>
        <p:spPr bwMode="auto">
          <a:xfrm>
            <a:off x="447675" y="4692651"/>
            <a:ext cx="382905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600" b="1">
                <a:solidFill>
                  <a:schemeClr val="tx1"/>
                </a:solidFill>
                <a:latin typeface="Arial" charset="0"/>
              </a:defRPr>
            </a:lvl1pPr>
            <a:lvl2pPr marL="742950" indent="-285750">
              <a:defRPr sz="1600" b="1">
                <a:solidFill>
                  <a:schemeClr val="tx1"/>
                </a:solidFill>
                <a:latin typeface="Arial" charset="0"/>
              </a:defRPr>
            </a:lvl2pPr>
            <a:lvl3pPr marL="1143000" indent="-228600">
              <a:defRPr sz="1600" b="1">
                <a:solidFill>
                  <a:schemeClr val="tx1"/>
                </a:solidFill>
                <a:latin typeface="Arial" charset="0"/>
              </a:defRPr>
            </a:lvl3pPr>
            <a:lvl4pPr marL="1600200" indent="-228600">
              <a:defRPr sz="1600" b="1">
                <a:solidFill>
                  <a:schemeClr val="tx1"/>
                </a:solidFill>
                <a:latin typeface="Arial" charset="0"/>
              </a:defRPr>
            </a:lvl4pPr>
            <a:lvl5pPr marL="2057400" indent="-228600">
              <a:defRPr sz="1600" b="1">
                <a:solidFill>
                  <a:schemeClr val="tx1"/>
                </a:solidFill>
                <a:latin typeface="Arial" charset="0"/>
              </a:defRPr>
            </a:lvl5pPr>
            <a:lvl6pPr marL="2514600" indent="-228600" algn="ctr" eaLnBrk="0" fontAlgn="base" hangingPunct="0">
              <a:spcBef>
                <a:spcPct val="0"/>
              </a:spcBef>
              <a:spcAft>
                <a:spcPct val="0"/>
              </a:spcAft>
              <a:defRPr sz="1600" b="1">
                <a:solidFill>
                  <a:schemeClr val="tx1"/>
                </a:solidFill>
                <a:latin typeface="Arial" charset="0"/>
              </a:defRPr>
            </a:lvl6pPr>
            <a:lvl7pPr marL="2971800" indent="-228600" algn="ctr" eaLnBrk="0" fontAlgn="base" hangingPunct="0">
              <a:spcBef>
                <a:spcPct val="0"/>
              </a:spcBef>
              <a:spcAft>
                <a:spcPct val="0"/>
              </a:spcAft>
              <a:defRPr sz="1600" b="1">
                <a:solidFill>
                  <a:schemeClr val="tx1"/>
                </a:solidFill>
                <a:latin typeface="Arial" charset="0"/>
              </a:defRPr>
            </a:lvl7pPr>
            <a:lvl8pPr marL="3429000" indent="-228600" algn="ctr" eaLnBrk="0" fontAlgn="base" hangingPunct="0">
              <a:spcBef>
                <a:spcPct val="0"/>
              </a:spcBef>
              <a:spcAft>
                <a:spcPct val="0"/>
              </a:spcAft>
              <a:defRPr sz="1600" b="1">
                <a:solidFill>
                  <a:schemeClr val="tx1"/>
                </a:solidFill>
                <a:latin typeface="Arial" charset="0"/>
              </a:defRPr>
            </a:lvl8pPr>
            <a:lvl9pPr marL="3886200" indent="-228600" algn="ctr" eaLnBrk="0" fontAlgn="base" hangingPunct="0">
              <a:spcBef>
                <a:spcPct val="0"/>
              </a:spcBef>
              <a:spcAft>
                <a:spcPct val="0"/>
              </a:spcAft>
              <a:defRPr sz="1600" b="1">
                <a:solidFill>
                  <a:schemeClr val="tx1"/>
                </a:solidFill>
                <a:latin typeface="Arial" charset="0"/>
              </a:defRPr>
            </a:lvl9pPr>
          </a:lstStyle>
          <a:p>
            <a:pPr algn="ctr">
              <a:buFont typeface="Wingdings" pitchFamily="2" charset="2"/>
              <a:buNone/>
            </a:pPr>
            <a:r>
              <a:rPr lang="en-US" altLang="en-US" sz="1200" dirty="0">
                <a:solidFill>
                  <a:srgbClr val="3333CC"/>
                </a:solidFill>
                <a:latin typeface="+mn-lt"/>
              </a:rPr>
              <a:t>SAS divided into small segments each having  a screening charge density </a:t>
            </a:r>
            <a:r>
              <a:rPr lang="el-GR" altLang="en-US" sz="1200" dirty="0">
                <a:solidFill>
                  <a:srgbClr val="3333CC"/>
                </a:solidFill>
                <a:latin typeface="+mn-lt"/>
              </a:rPr>
              <a:t>σ</a:t>
            </a:r>
            <a:endParaRPr lang="en-US" altLang="en-US" sz="1200" dirty="0">
              <a:solidFill>
                <a:srgbClr val="3333CC"/>
              </a:solidFill>
              <a:latin typeface="+mn-lt"/>
            </a:endParaRPr>
          </a:p>
          <a:p>
            <a:pPr algn="ctr" eaLnBrk="1" hangingPunct="1"/>
            <a:endParaRPr lang="en-US" altLang="en-US" sz="1200" dirty="0">
              <a:solidFill>
                <a:srgbClr val="3333CC"/>
              </a:solidFill>
              <a:latin typeface="+mn-lt"/>
            </a:endParaRPr>
          </a:p>
        </p:txBody>
      </p:sp>
      <p:grpSp>
        <p:nvGrpSpPr>
          <p:cNvPr id="18" name="Group 17"/>
          <p:cNvGrpSpPr/>
          <p:nvPr/>
        </p:nvGrpSpPr>
        <p:grpSpPr>
          <a:xfrm>
            <a:off x="4038599" y="3254740"/>
            <a:ext cx="4679950" cy="2592388"/>
            <a:chOff x="3809999" y="3523821"/>
            <a:chExt cx="4679950" cy="2592388"/>
          </a:xfrm>
        </p:grpSpPr>
        <p:grpSp>
          <p:nvGrpSpPr>
            <p:cNvPr id="19" name="Group 29"/>
            <p:cNvGrpSpPr>
              <a:grpSpLocks/>
            </p:cNvGrpSpPr>
            <p:nvPr/>
          </p:nvGrpSpPr>
          <p:grpSpPr bwMode="auto">
            <a:xfrm>
              <a:off x="3809999" y="3523821"/>
              <a:ext cx="4679950" cy="2592388"/>
              <a:chOff x="2580" y="2068"/>
              <a:chExt cx="2948" cy="1633"/>
            </a:xfrm>
          </p:grpSpPr>
          <p:sp>
            <p:nvSpPr>
              <p:cNvPr id="21" name="AutoShape 5"/>
              <p:cNvSpPr>
                <a:spLocks noChangeArrowheads="1"/>
              </p:cNvSpPr>
              <p:nvPr/>
            </p:nvSpPr>
            <p:spPr bwMode="auto">
              <a:xfrm rot="5400000">
                <a:off x="3576" y="2188"/>
                <a:ext cx="432" cy="192"/>
              </a:xfrm>
              <a:prstGeom prst="rightArrow">
                <a:avLst>
                  <a:gd name="adj1" fmla="val 50000"/>
                  <a:gd name="adj2" fmla="val 56250"/>
                </a:avLst>
              </a:prstGeom>
              <a:solidFill>
                <a:schemeClr val="accent1"/>
              </a:solidFill>
              <a:ln w="9525">
                <a:solidFill>
                  <a:schemeClr val="tx1"/>
                </a:solidFill>
                <a:miter lim="800000"/>
                <a:headEnd/>
                <a:tailEnd/>
              </a:ln>
            </p:spPr>
            <p:txBody>
              <a:bodyPr wrap="none" anchor="ctr"/>
              <a:lstStyle>
                <a:lvl1pPr>
                  <a:defRPr sz="1600" b="1">
                    <a:solidFill>
                      <a:schemeClr val="tx1"/>
                    </a:solidFill>
                    <a:latin typeface="Arial" charset="0"/>
                  </a:defRPr>
                </a:lvl1pPr>
                <a:lvl2pPr marL="742950" indent="-285750">
                  <a:defRPr sz="1600" b="1">
                    <a:solidFill>
                      <a:schemeClr val="tx1"/>
                    </a:solidFill>
                    <a:latin typeface="Arial" charset="0"/>
                  </a:defRPr>
                </a:lvl2pPr>
                <a:lvl3pPr marL="1143000" indent="-228600">
                  <a:defRPr sz="1600" b="1">
                    <a:solidFill>
                      <a:schemeClr val="tx1"/>
                    </a:solidFill>
                    <a:latin typeface="Arial" charset="0"/>
                  </a:defRPr>
                </a:lvl3pPr>
                <a:lvl4pPr marL="1600200" indent="-228600">
                  <a:defRPr sz="1600" b="1">
                    <a:solidFill>
                      <a:schemeClr val="tx1"/>
                    </a:solidFill>
                    <a:latin typeface="Arial" charset="0"/>
                  </a:defRPr>
                </a:lvl4pPr>
                <a:lvl5pPr marL="2057400" indent="-228600">
                  <a:defRPr sz="1600" b="1">
                    <a:solidFill>
                      <a:schemeClr val="tx1"/>
                    </a:solidFill>
                    <a:latin typeface="Arial" charset="0"/>
                  </a:defRPr>
                </a:lvl5pPr>
                <a:lvl6pPr marL="2514600" indent="-228600" algn="ctr" eaLnBrk="0" fontAlgn="base" hangingPunct="0">
                  <a:spcBef>
                    <a:spcPct val="0"/>
                  </a:spcBef>
                  <a:spcAft>
                    <a:spcPct val="0"/>
                  </a:spcAft>
                  <a:defRPr sz="1600" b="1">
                    <a:solidFill>
                      <a:schemeClr val="tx1"/>
                    </a:solidFill>
                    <a:latin typeface="Arial" charset="0"/>
                  </a:defRPr>
                </a:lvl6pPr>
                <a:lvl7pPr marL="2971800" indent="-228600" algn="ctr" eaLnBrk="0" fontAlgn="base" hangingPunct="0">
                  <a:spcBef>
                    <a:spcPct val="0"/>
                  </a:spcBef>
                  <a:spcAft>
                    <a:spcPct val="0"/>
                  </a:spcAft>
                  <a:defRPr sz="1600" b="1">
                    <a:solidFill>
                      <a:schemeClr val="tx1"/>
                    </a:solidFill>
                    <a:latin typeface="Arial" charset="0"/>
                  </a:defRPr>
                </a:lvl7pPr>
                <a:lvl8pPr marL="3429000" indent="-228600" algn="ctr" eaLnBrk="0" fontAlgn="base" hangingPunct="0">
                  <a:spcBef>
                    <a:spcPct val="0"/>
                  </a:spcBef>
                  <a:spcAft>
                    <a:spcPct val="0"/>
                  </a:spcAft>
                  <a:defRPr sz="1600" b="1">
                    <a:solidFill>
                      <a:schemeClr val="tx1"/>
                    </a:solidFill>
                    <a:latin typeface="Arial" charset="0"/>
                  </a:defRPr>
                </a:lvl8pPr>
                <a:lvl9pPr marL="3886200" indent="-228600" algn="ctr" eaLnBrk="0" fontAlgn="base" hangingPunct="0">
                  <a:spcBef>
                    <a:spcPct val="0"/>
                  </a:spcBef>
                  <a:spcAft>
                    <a:spcPct val="0"/>
                  </a:spcAft>
                  <a:defRPr sz="1600" b="1">
                    <a:solidFill>
                      <a:schemeClr val="tx1"/>
                    </a:solidFill>
                    <a:latin typeface="Arial" charset="0"/>
                  </a:defRPr>
                </a:lvl9pPr>
              </a:lstStyle>
              <a:p>
                <a:pPr algn="ctr"/>
                <a:endParaRPr lang="en-IN" altLang="en-US" sz="1200">
                  <a:latin typeface="+mn-lt"/>
                </a:endParaRPr>
              </a:p>
            </p:txBody>
          </p:sp>
          <p:pic>
            <p:nvPicPr>
              <p:cNvPr id="22" name="Picture 6"/>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012" y="2537"/>
                <a:ext cx="1512" cy="11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3" name="Text Box 12"/>
              <p:cNvSpPr txBox="1">
                <a:spLocks noChangeArrowheads="1"/>
              </p:cNvSpPr>
              <p:nvPr/>
            </p:nvSpPr>
            <p:spPr bwMode="auto">
              <a:xfrm>
                <a:off x="4320" y="2212"/>
                <a:ext cx="1208"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600" b="1">
                    <a:solidFill>
                      <a:schemeClr val="tx1"/>
                    </a:solidFill>
                    <a:latin typeface="Arial" charset="0"/>
                  </a:defRPr>
                </a:lvl1pPr>
                <a:lvl2pPr marL="742950" indent="-285750">
                  <a:defRPr sz="1600" b="1">
                    <a:solidFill>
                      <a:schemeClr val="tx1"/>
                    </a:solidFill>
                    <a:latin typeface="Arial" charset="0"/>
                  </a:defRPr>
                </a:lvl2pPr>
                <a:lvl3pPr marL="1143000" indent="-228600">
                  <a:defRPr sz="1600" b="1">
                    <a:solidFill>
                      <a:schemeClr val="tx1"/>
                    </a:solidFill>
                    <a:latin typeface="Arial" charset="0"/>
                  </a:defRPr>
                </a:lvl3pPr>
                <a:lvl4pPr marL="1600200" indent="-228600">
                  <a:defRPr sz="1600" b="1">
                    <a:solidFill>
                      <a:schemeClr val="tx1"/>
                    </a:solidFill>
                    <a:latin typeface="Arial" charset="0"/>
                  </a:defRPr>
                </a:lvl4pPr>
                <a:lvl5pPr marL="2057400" indent="-228600">
                  <a:defRPr sz="1600" b="1">
                    <a:solidFill>
                      <a:schemeClr val="tx1"/>
                    </a:solidFill>
                    <a:latin typeface="Arial" charset="0"/>
                  </a:defRPr>
                </a:lvl5pPr>
                <a:lvl6pPr marL="2514600" indent="-228600" algn="ctr" eaLnBrk="0" fontAlgn="base" hangingPunct="0">
                  <a:spcBef>
                    <a:spcPct val="0"/>
                  </a:spcBef>
                  <a:spcAft>
                    <a:spcPct val="0"/>
                  </a:spcAft>
                  <a:defRPr sz="1600" b="1">
                    <a:solidFill>
                      <a:schemeClr val="tx1"/>
                    </a:solidFill>
                    <a:latin typeface="Arial" charset="0"/>
                  </a:defRPr>
                </a:lvl6pPr>
                <a:lvl7pPr marL="2971800" indent="-228600" algn="ctr" eaLnBrk="0" fontAlgn="base" hangingPunct="0">
                  <a:spcBef>
                    <a:spcPct val="0"/>
                  </a:spcBef>
                  <a:spcAft>
                    <a:spcPct val="0"/>
                  </a:spcAft>
                  <a:defRPr sz="1600" b="1">
                    <a:solidFill>
                      <a:schemeClr val="tx1"/>
                    </a:solidFill>
                    <a:latin typeface="Arial" charset="0"/>
                  </a:defRPr>
                </a:lvl7pPr>
                <a:lvl8pPr marL="3429000" indent="-228600" algn="ctr" eaLnBrk="0" fontAlgn="base" hangingPunct="0">
                  <a:spcBef>
                    <a:spcPct val="0"/>
                  </a:spcBef>
                  <a:spcAft>
                    <a:spcPct val="0"/>
                  </a:spcAft>
                  <a:defRPr sz="1600" b="1">
                    <a:solidFill>
                      <a:schemeClr val="tx1"/>
                    </a:solidFill>
                    <a:latin typeface="Arial" charset="0"/>
                  </a:defRPr>
                </a:lvl8pPr>
                <a:lvl9pPr marL="3886200" indent="-228600" algn="ctr" eaLnBrk="0" fontAlgn="base" hangingPunct="0">
                  <a:spcBef>
                    <a:spcPct val="0"/>
                  </a:spcBef>
                  <a:spcAft>
                    <a:spcPct val="0"/>
                  </a:spcAft>
                  <a:defRPr sz="1600" b="1">
                    <a:solidFill>
                      <a:schemeClr val="tx1"/>
                    </a:solidFill>
                    <a:latin typeface="Arial" charset="0"/>
                  </a:defRPr>
                </a:lvl9pPr>
              </a:lstStyle>
              <a:p>
                <a:pPr algn="ctr" eaLnBrk="1" hangingPunct="1"/>
                <a:r>
                  <a:rPr lang="en-US" altLang="en-US" sz="1200" dirty="0">
                    <a:solidFill>
                      <a:srgbClr val="3333CC"/>
                    </a:solidFill>
                    <a:latin typeface="+mn-lt"/>
                  </a:rPr>
                  <a:t>Molecule Pulls Charges</a:t>
                </a:r>
              </a:p>
              <a:p>
                <a:pPr algn="ctr" eaLnBrk="1" hangingPunct="1"/>
                <a:r>
                  <a:rPr lang="en-US" altLang="en-US" sz="1200" dirty="0">
                    <a:solidFill>
                      <a:srgbClr val="3333CC"/>
                    </a:solidFill>
                    <a:latin typeface="+mn-lt"/>
                  </a:rPr>
                  <a:t>From the conductor</a:t>
                </a:r>
              </a:p>
              <a:p>
                <a:pPr algn="ctr" eaLnBrk="1" hangingPunct="1"/>
                <a:r>
                  <a:rPr lang="en-US" altLang="en-US" sz="1200" dirty="0">
                    <a:solidFill>
                      <a:srgbClr val="3333CC"/>
                    </a:solidFill>
                    <a:latin typeface="+mn-lt"/>
                  </a:rPr>
                  <a:t>To the interface</a:t>
                </a:r>
              </a:p>
            </p:txBody>
          </p:sp>
          <p:sp>
            <p:nvSpPr>
              <p:cNvPr id="24" name="AutoShape 14"/>
              <p:cNvSpPr>
                <a:spLocks noChangeArrowheads="1"/>
              </p:cNvSpPr>
              <p:nvPr/>
            </p:nvSpPr>
            <p:spPr bwMode="auto">
              <a:xfrm rot="10800000">
                <a:off x="2580" y="3112"/>
                <a:ext cx="528" cy="144"/>
              </a:xfrm>
              <a:prstGeom prst="rightArrow">
                <a:avLst>
                  <a:gd name="adj1" fmla="val 50000"/>
                  <a:gd name="adj2" fmla="val 91667"/>
                </a:avLst>
              </a:prstGeom>
              <a:solidFill>
                <a:schemeClr val="accent1"/>
              </a:solidFill>
              <a:ln w="9525">
                <a:solidFill>
                  <a:schemeClr val="tx1"/>
                </a:solidFill>
                <a:miter lim="800000"/>
                <a:headEnd/>
                <a:tailEnd/>
              </a:ln>
            </p:spPr>
            <p:txBody>
              <a:bodyPr wrap="none" anchor="ctr"/>
              <a:lstStyle>
                <a:lvl1pPr>
                  <a:defRPr sz="1600" b="1">
                    <a:solidFill>
                      <a:schemeClr val="tx1"/>
                    </a:solidFill>
                    <a:latin typeface="Arial" charset="0"/>
                  </a:defRPr>
                </a:lvl1pPr>
                <a:lvl2pPr marL="742950" indent="-285750">
                  <a:defRPr sz="1600" b="1">
                    <a:solidFill>
                      <a:schemeClr val="tx1"/>
                    </a:solidFill>
                    <a:latin typeface="Arial" charset="0"/>
                  </a:defRPr>
                </a:lvl2pPr>
                <a:lvl3pPr marL="1143000" indent="-228600">
                  <a:defRPr sz="1600" b="1">
                    <a:solidFill>
                      <a:schemeClr val="tx1"/>
                    </a:solidFill>
                    <a:latin typeface="Arial" charset="0"/>
                  </a:defRPr>
                </a:lvl3pPr>
                <a:lvl4pPr marL="1600200" indent="-228600">
                  <a:defRPr sz="1600" b="1">
                    <a:solidFill>
                      <a:schemeClr val="tx1"/>
                    </a:solidFill>
                    <a:latin typeface="Arial" charset="0"/>
                  </a:defRPr>
                </a:lvl4pPr>
                <a:lvl5pPr marL="2057400" indent="-228600">
                  <a:defRPr sz="1600" b="1">
                    <a:solidFill>
                      <a:schemeClr val="tx1"/>
                    </a:solidFill>
                    <a:latin typeface="Arial" charset="0"/>
                  </a:defRPr>
                </a:lvl5pPr>
                <a:lvl6pPr marL="2514600" indent="-228600" algn="ctr" eaLnBrk="0" fontAlgn="base" hangingPunct="0">
                  <a:spcBef>
                    <a:spcPct val="0"/>
                  </a:spcBef>
                  <a:spcAft>
                    <a:spcPct val="0"/>
                  </a:spcAft>
                  <a:defRPr sz="1600" b="1">
                    <a:solidFill>
                      <a:schemeClr val="tx1"/>
                    </a:solidFill>
                    <a:latin typeface="Arial" charset="0"/>
                  </a:defRPr>
                </a:lvl6pPr>
                <a:lvl7pPr marL="2971800" indent="-228600" algn="ctr" eaLnBrk="0" fontAlgn="base" hangingPunct="0">
                  <a:spcBef>
                    <a:spcPct val="0"/>
                  </a:spcBef>
                  <a:spcAft>
                    <a:spcPct val="0"/>
                  </a:spcAft>
                  <a:defRPr sz="1600" b="1">
                    <a:solidFill>
                      <a:schemeClr val="tx1"/>
                    </a:solidFill>
                    <a:latin typeface="Arial" charset="0"/>
                  </a:defRPr>
                </a:lvl7pPr>
                <a:lvl8pPr marL="3429000" indent="-228600" algn="ctr" eaLnBrk="0" fontAlgn="base" hangingPunct="0">
                  <a:spcBef>
                    <a:spcPct val="0"/>
                  </a:spcBef>
                  <a:spcAft>
                    <a:spcPct val="0"/>
                  </a:spcAft>
                  <a:defRPr sz="1600" b="1">
                    <a:solidFill>
                      <a:schemeClr val="tx1"/>
                    </a:solidFill>
                    <a:latin typeface="Arial" charset="0"/>
                  </a:defRPr>
                </a:lvl8pPr>
                <a:lvl9pPr marL="3886200" indent="-228600" algn="ctr" eaLnBrk="0" fontAlgn="base" hangingPunct="0">
                  <a:spcBef>
                    <a:spcPct val="0"/>
                  </a:spcBef>
                  <a:spcAft>
                    <a:spcPct val="0"/>
                  </a:spcAft>
                  <a:defRPr sz="1600" b="1">
                    <a:solidFill>
                      <a:schemeClr val="tx1"/>
                    </a:solidFill>
                    <a:latin typeface="Arial" charset="0"/>
                  </a:defRPr>
                </a:lvl9pPr>
              </a:lstStyle>
              <a:p>
                <a:pPr algn="ctr"/>
                <a:endParaRPr lang="en-IN" altLang="en-US" sz="1200">
                  <a:latin typeface="+mn-lt"/>
                </a:endParaRPr>
              </a:p>
            </p:txBody>
          </p:sp>
        </p:grpSp>
        <p:cxnSp>
          <p:nvCxnSpPr>
            <p:cNvPr id="20" name="Straight Arrow Connector 19"/>
            <p:cNvCxnSpPr/>
            <p:nvPr/>
          </p:nvCxnSpPr>
          <p:spPr>
            <a:xfrm flipH="1">
              <a:off x="6748462" y="4634707"/>
              <a:ext cx="642938" cy="61436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grpSp>
        <p:nvGrpSpPr>
          <p:cNvPr id="25" name="Group 27"/>
          <p:cNvGrpSpPr>
            <a:grpSpLocks/>
          </p:cNvGrpSpPr>
          <p:nvPr/>
        </p:nvGrpSpPr>
        <p:grpSpPr bwMode="auto">
          <a:xfrm>
            <a:off x="963613" y="3555208"/>
            <a:ext cx="3759200" cy="1204913"/>
            <a:chOff x="463" y="2409"/>
            <a:chExt cx="2368" cy="759"/>
          </a:xfrm>
        </p:grpSpPr>
        <p:sp>
          <p:nvSpPr>
            <p:cNvPr id="26" name="AutoShape 18"/>
            <p:cNvSpPr>
              <a:spLocks noChangeArrowheads="1"/>
            </p:cNvSpPr>
            <p:nvPr/>
          </p:nvSpPr>
          <p:spPr bwMode="auto">
            <a:xfrm>
              <a:off x="1296" y="2880"/>
              <a:ext cx="192" cy="288"/>
            </a:xfrm>
            <a:prstGeom prst="upArrow">
              <a:avLst>
                <a:gd name="adj1" fmla="val 50000"/>
                <a:gd name="adj2" fmla="val 37500"/>
              </a:avLst>
            </a:prstGeom>
            <a:solidFill>
              <a:schemeClr val="accent1"/>
            </a:solidFill>
            <a:ln w="9525">
              <a:solidFill>
                <a:schemeClr val="tx1"/>
              </a:solidFill>
              <a:miter lim="800000"/>
              <a:headEnd/>
              <a:tailEnd/>
            </a:ln>
          </p:spPr>
          <p:txBody>
            <a:bodyPr wrap="none" anchor="ctr"/>
            <a:lstStyle>
              <a:lvl1pPr>
                <a:defRPr sz="1600" b="1">
                  <a:solidFill>
                    <a:schemeClr val="tx1"/>
                  </a:solidFill>
                  <a:latin typeface="Arial" charset="0"/>
                </a:defRPr>
              </a:lvl1pPr>
              <a:lvl2pPr marL="742950" indent="-285750">
                <a:defRPr sz="1600" b="1">
                  <a:solidFill>
                    <a:schemeClr val="tx1"/>
                  </a:solidFill>
                  <a:latin typeface="Arial" charset="0"/>
                </a:defRPr>
              </a:lvl2pPr>
              <a:lvl3pPr marL="1143000" indent="-228600">
                <a:defRPr sz="1600" b="1">
                  <a:solidFill>
                    <a:schemeClr val="tx1"/>
                  </a:solidFill>
                  <a:latin typeface="Arial" charset="0"/>
                </a:defRPr>
              </a:lvl3pPr>
              <a:lvl4pPr marL="1600200" indent="-228600">
                <a:defRPr sz="1600" b="1">
                  <a:solidFill>
                    <a:schemeClr val="tx1"/>
                  </a:solidFill>
                  <a:latin typeface="Arial" charset="0"/>
                </a:defRPr>
              </a:lvl4pPr>
              <a:lvl5pPr marL="2057400" indent="-228600">
                <a:defRPr sz="1600" b="1">
                  <a:solidFill>
                    <a:schemeClr val="tx1"/>
                  </a:solidFill>
                  <a:latin typeface="Arial" charset="0"/>
                </a:defRPr>
              </a:lvl5pPr>
              <a:lvl6pPr marL="2514600" indent="-228600" algn="ctr" eaLnBrk="0" fontAlgn="base" hangingPunct="0">
                <a:spcBef>
                  <a:spcPct val="0"/>
                </a:spcBef>
                <a:spcAft>
                  <a:spcPct val="0"/>
                </a:spcAft>
                <a:defRPr sz="1600" b="1">
                  <a:solidFill>
                    <a:schemeClr val="tx1"/>
                  </a:solidFill>
                  <a:latin typeface="Arial" charset="0"/>
                </a:defRPr>
              </a:lvl6pPr>
              <a:lvl7pPr marL="2971800" indent="-228600" algn="ctr" eaLnBrk="0" fontAlgn="base" hangingPunct="0">
                <a:spcBef>
                  <a:spcPct val="0"/>
                </a:spcBef>
                <a:spcAft>
                  <a:spcPct val="0"/>
                </a:spcAft>
                <a:defRPr sz="1600" b="1">
                  <a:solidFill>
                    <a:schemeClr val="tx1"/>
                  </a:solidFill>
                  <a:latin typeface="Arial" charset="0"/>
                </a:defRPr>
              </a:lvl7pPr>
              <a:lvl8pPr marL="3429000" indent="-228600" algn="ctr" eaLnBrk="0" fontAlgn="base" hangingPunct="0">
                <a:spcBef>
                  <a:spcPct val="0"/>
                </a:spcBef>
                <a:spcAft>
                  <a:spcPct val="0"/>
                </a:spcAft>
                <a:defRPr sz="1600" b="1">
                  <a:solidFill>
                    <a:schemeClr val="tx1"/>
                  </a:solidFill>
                  <a:latin typeface="Arial" charset="0"/>
                </a:defRPr>
              </a:lvl8pPr>
              <a:lvl9pPr marL="3886200" indent="-228600" algn="ctr" eaLnBrk="0" fontAlgn="base" hangingPunct="0">
                <a:spcBef>
                  <a:spcPct val="0"/>
                </a:spcBef>
                <a:spcAft>
                  <a:spcPct val="0"/>
                </a:spcAft>
                <a:defRPr sz="1600" b="1">
                  <a:solidFill>
                    <a:schemeClr val="tx1"/>
                  </a:solidFill>
                  <a:latin typeface="Arial" charset="0"/>
                </a:defRPr>
              </a:lvl9pPr>
            </a:lstStyle>
            <a:p>
              <a:pPr algn="ctr"/>
              <a:endParaRPr lang="en-IN" altLang="en-US" sz="1200">
                <a:latin typeface="+mn-lt"/>
              </a:endParaRPr>
            </a:p>
          </p:txBody>
        </p:sp>
        <p:graphicFrame>
          <p:nvGraphicFramePr>
            <p:cNvPr id="27" name="Object 16"/>
            <p:cNvGraphicFramePr>
              <a:graphicFrameLocks noChangeAspect="1"/>
            </p:cNvGraphicFramePr>
            <p:nvPr/>
          </p:nvGraphicFramePr>
          <p:xfrm>
            <a:off x="463" y="2592"/>
            <a:ext cx="1649" cy="272"/>
          </p:xfrm>
          <a:graphic>
            <a:graphicData uri="http://schemas.openxmlformats.org/presentationml/2006/ole">
              <p:oleObj spid="_x0000_s2461" name="Equation" r:id="rId6" imgW="1333500" imgH="215900" progId="">
                <p:embed/>
              </p:oleObj>
            </a:graphicData>
          </a:graphic>
        </p:graphicFrame>
        <p:sp>
          <p:nvSpPr>
            <p:cNvPr id="28" name="Text Box 19"/>
            <p:cNvSpPr txBox="1">
              <a:spLocks noChangeArrowheads="1"/>
            </p:cNvSpPr>
            <p:nvPr/>
          </p:nvSpPr>
          <p:spPr bwMode="auto">
            <a:xfrm>
              <a:off x="653" y="2409"/>
              <a:ext cx="2178" cy="1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600" b="1">
                  <a:solidFill>
                    <a:schemeClr val="tx1"/>
                  </a:solidFill>
                  <a:latin typeface="Arial" charset="0"/>
                </a:defRPr>
              </a:lvl1pPr>
              <a:lvl2pPr marL="742950" indent="-285750">
                <a:defRPr sz="1600" b="1">
                  <a:solidFill>
                    <a:schemeClr val="tx1"/>
                  </a:solidFill>
                  <a:latin typeface="Arial" charset="0"/>
                </a:defRPr>
              </a:lvl2pPr>
              <a:lvl3pPr marL="1143000" indent="-228600">
                <a:defRPr sz="1600" b="1">
                  <a:solidFill>
                    <a:schemeClr val="tx1"/>
                  </a:solidFill>
                  <a:latin typeface="Arial" charset="0"/>
                </a:defRPr>
              </a:lvl3pPr>
              <a:lvl4pPr marL="1600200" indent="-228600">
                <a:defRPr sz="1600" b="1">
                  <a:solidFill>
                    <a:schemeClr val="tx1"/>
                  </a:solidFill>
                  <a:latin typeface="Arial" charset="0"/>
                </a:defRPr>
              </a:lvl4pPr>
              <a:lvl5pPr marL="2057400" indent="-228600">
                <a:defRPr sz="1600" b="1">
                  <a:solidFill>
                    <a:schemeClr val="tx1"/>
                  </a:solidFill>
                  <a:latin typeface="Arial" charset="0"/>
                </a:defRPr>
              </a:lvl5pPr>
              <a:lvl6pPr marL="2514600" indent="-228600" algn="ctr" eaLnBrk="0" fontAlgn="base" hangingPunct="0">
                <a:spcBef>
                  <a:spcPct val="0"/>
                </a:spcBef>
                <a:spcAft>
                  <a:spcPct val="0"/>
                </a:spcAft>
                <a:defRPr sz="1600" b="1">
                  <a:solidFill>
                    <a:schemeClr val="tx1"/>
                  </a:solidFill>
                  <a:latin typeface="Arial" charset="0"/>
                </a:defRPr>
              </a:lvl6pPr>
              <a:lvl7pPr marL="2971800" indent="-228600" algn="ctr" eaLnBrk="0" fontAlgn="base" hangingPunct="0">
                <a:spcBef>
                  <a:spcPct val="0"/>
                </a:spcBef>
                <a:spcAft>
                  <a:spcPct val="0"/>
                </a:spcAft>
                <a:defRPr sz="1600" b="1">
                  <a:solidFill>
                    <a:schemeClr val="tx1"/>
                  </a:solidFill>
                  <a:latin typeface="Arial" charset="0"/>
                </a:defRPr>
              </a:lvl7pPr>
              <a:lvl8pPr marL="3429000" indent="-228600" algn="ctr" eaLnBrk="0" fontAlgn="base" hangingPunct="0">
                <a:spcBef>
                  <a:spcPct val="0"/>
                </a:spcBef>
                <a:spcAft>
                  <a:spcPct val="0"/>
                </a:spcAft>
                <a:defRPr sz="1600" b="1">
                  <a:solidFill>
                    <a:schemeClr val="tx1"/>
                  </a:solidFill>
                  <a:latin typeface="Arial" charset="0"/>
                </a:defRPr>
              </a:lvl8pPr>
              <a:lvl9pPr marL="3886200" indent="-228600" algn="ctr" eaLnBrk="0" fontAlgn="base" hangingPunct="0">
                <a:spcBef>
                  <a:spcPct val="0"/>
                </a:spcBef>
                <a:spcAft>
                  <a:spcPct val="0"/>
                </a:spcAft>
                <a:defRPr sz="1600" b="1">
                  <a:solidFill>
                    <a:schemeClr val="tx1"/>
                  </a:solidFill>
                  <a:latin typeface="Arial" charset="0"/>
                </a:defRPr>
              </a:lvl9pPr>
            </a:lstStyle>
            <a:p>
              <a:pPr algn="ctr" eaLnBrk="1" hangingPunct="1"/>
              <a:r>
                <a:rPr lang="en-US" altLang="en-US" sz="1200" dirty="0">
                  <a:solidFill>
                    <a:srgbClr val="3333CC"/>
                  </a:solidFill>
                  <a:latin typeface="+mn-lt"/>
                </a:rPr>
                <a:t>Surface Charge Distribution : SIGMA PROFILE</a:t>
              </a:r>
            </a:p>
          </p:txBody>
        </p:sp>
      </p:grpSp>
    </p:spTree>
    <p:extLst>
      <p:ext uri="{BB962C8B-B14F-4D97-AF65-F5344CB8AC3E}">
        <p14:creationId xmlns:p14="http://schemas.microsoft.com/office/powerpoint/2010/main" xmlns="" val="2367954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anim calcmode="lin" valueType="num">
                                      <p:cBhvr>
                                        <p:cTn id="8" dur="2000" fill="hold"/>
                                        <p:tgtEl>
                                          <p:spTgt spid="14"/>
                                        </p:tgtEl>
                                        <p:attrNameLst>
                                          <p:attrName>ppt_w</p:attrName>
                                        </p:attrNameLst>
                                      </p:cBhvr>
                                      <p:tavLst>
                                        <p:tav tm="0" fmla="#ppt_w*sin(2.5*pi*$)">
                                          <p:val>
                                            <p:fltVal val="0"/>
                                          </p:val>
                                        </p:tav>
                                        <p:tav tm="100000">
                                          <p:val>
                                            <p:fltVal val="1"/>
                                          </p:val>
                                        </p:tav>
                                      </p:tavLst>
                                    </p:anim>
                                    <p:anim calcmode="lin" valueType="num">
                                      <p:cBhvr>
                                        <p:cTn id="9" dur="20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2000"/>
                                        <p:tgtEl>
                                          <p:spTgt spid="7"/>
                                        </p:tgtEl>
                                      </p:cBhvr>
                                    </p:animEffect>
                                    <p:anim calcmode="lin" valueType="num">
                                      <p:cBhvr>
                                        <p:cTn id="15" dur="2000" fill="hold"/>
                                        <p:tgtEl>
                                          <p:spTgt spid="7"/>
                                        </p:tgtEl>
                                        <p:attrNameLst>
                                          <p:attrName>ppt_w</p:attrName>
                                        </p:attrNameLst>
                                      </p:cBhvr>
                                      <p:tavLst>
                                        <p:tav tm="0" fmla="#ppt_w*sin(2.5*pi*$)">
                                          <p:val>
                                            <p:fltVal val="0"/>
                                          </p:val>
                                        </p:tav>
                                        <p:tav tm="100000">
                                          <p:val>
                                            <p:fltVal val="1"/>
                                          </p:val>
                                        </p:tav>
                                      </p:tavLst>
                                    </p:anim>
                                    <p:anim calcmode="lin" valueType="num">
                                      <p:cBhvr>
                                        <p:cTn id="16"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2000"/>
                                        <p:tgtEl>
                                          <p:spTgt spid="18"/>
                                        </p:tgtEl>
                                      </p:cBhvr>
                                    </p:animEffect>
                                    <p:anim calcmode="lin" valueType="num">
                                      <p:cBhvr>
                                        <p:cTn id="22" dur="2000" fill="hold"/>
                                        <p:tgtEl>
                                          <p:spTgt spid="18"/>
                                        </p:tgtEl>
                                        <p:attrNameLst>
                                          <p:attrName>ppt_w</p:attrName>
                                        </p:attrNameLst>
                                      </p:cBhvr>
                                      <p:tavLst>
                                        <p:tav tm="0" fmla="#ppt_w*sin(2.5*pi*$)">
                                          <p:val>
                                            <p:fltVal val="0"/>
                                          </p:val>
                                        </p:tav>
                                        <p:tav tm="100000">
                                          <p:val>
                                            <p:fltVal val="1"/>
                                          </p:val>
                                        </p:tav>
                                      </p:tavLst>
                                    </p:anim>
                                    <p:anim calcmode="lin" valueType="num">
                                      <p:cBhvr>
                                        <p:cTn id="23" dur="2000" fill="hold"/>
                                        <p:tgtEl>
                                          <p:spTgt spid="18"/>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2000"/>
                                        <p:tgtEl>
                                          <p:spTgt spid="17"/>
                                        </p:tgtEl>
                                      </p:cBhvr>
                                    </p:animEffect>
                                    <p:anim calcmode="lin" valueType="num">
                                      <p:cBhvr>
                                        <p:cTn id="29" dur="2000" fill="hold"/>
                                        <p:tgtEl>
                                          <p:spTgt spid="17"/>
                                        </p:tgtEl>
                                        <p:attrNameLst>
                                          <p:attrName>ppt_w</p:attrName>
                                        </p:attrNameLst>
                                      </p:cBhvr>
                                      <p:tavLst>
                                        <p:tav tm="0" fmla="#ppt_w*sin(2.5*pi*$)">
                                          <p:val>
                                            <p:fltVal val="0"/>
                                          </p:val>
                                        </p:tav>
                                        <p:tav tm="100000">
                                          <p:val>
                                            <p:fltVal val="1"/>
                                          </p:val>
                                        </p:tav>
                                      </p:tavLst>
                                    </p:anim>
                                    <p:anim calcmode="lin" valueType="num">
                                      <p:cBhvr>
                                        <p:cTn id="30" dur="2000" fill="hold"/>
                                        <p:tgtEl>
                                          <p:spTgt spid="17"/>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45"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2000"/>
                                        <p:tgtEl>
                                          <p:spTgt spid="25"/>
                                        </p:tgtEl>
                                      </p:cBhvr>
                                    </p:animEffect>
                                    <p:anim calcmode="lin" valueType="num">
                                      <p:cBhvr>
                                        <p:cTn id="36" dur="2000" fill="hold"/>
                                        <p:tgtEl>
                                          <p:spTgt spid="25"/>
                                        </p:tgtEl>
                                        <p:attrNameLst>
                                          <p:attrName>ppt_w</p:attrName>
                                        </p:attrNameLst>
                                      </p:cBhvr>
                                      <p:tavLst>
                                        <p:tav tm="0" fmla="#ppt_w*sin(2.5*pi*$)">
                                          <p:val>
                                            <p:fltVal val="0"/>
                                          </p:val>
                                        </p:tav>
                                        <p:tav tm="100000">
                                          <p:val>
                                            <p:fltVal val="1"/>
                                          </p:val>
                                        </p:tav>
                                      </p:tavLst>
                                    </p:anim>
                                    <p:anim calcmode="lin" valueType="num">
                                      <p:cBhvr>
                                        <p:cTn id="37" dur="2000" fill="hold"/>
                                        <p:tgtEl>
                                          <p:spTgt spid="2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2400" b="1" dirty="0" smtClean="0">
                <a:solidFill>
                  <a:srgbClr val="7030A0"/>
                </a:solidFill>
              </a:rPr>
              <a:t>Universal Parameter used in COSMO-RS Model</a:t>
            </a:r>
            <a:endParaRPr lang="en-US" sz="2400" b="1" dirty="0">
              <a:solidFill>
                <a:srgbClr val="7030A0"/>
              </a:solidFill>
            </a:endParaRPr>
          </a:p>
        </p:txBody>
      </p:sp>
      <p:sp>
        <p:nvSpPr>
          <p:cNvPr id="4" name="Date Placeholder 3"/>
          <p:cNvSpPr>
            <a:spLocks noGrp="1"/>
          </p:cNvSpPr>
          <p:nvPr>
            <p:ph type="dt" sz="half" idx="10"/>
          </p:nvPr>
        </p:nvSpPr>
        <p:spPr/>
        <p:txBody>
          <a:bodyPr/>
          <a:lstStyle/>
          <a:p>
            <a:fld id="{1BE91326-1935-4482-A67E-4D26AAAC706E}" type="datetime1">
              <a:rPr lang="en-US" smtClean="0"/>
              <a:pPr/>
              <a:t>10/13/2014</a:t>
            </a:fld>
            <a:endParaRPr lang="en-US"/>
          </a:p>
        </p:txBody>
      </p:sp>
      <p:sp>
        <p:nvSpPr>
          <p:cNvPr id="5" name="Footer Placeholder 4"/>
          <p:cNvSpPr>
            <a:spLocks noGrp="1"/>
          </p:cNvSpPr>
          <p:nvPr>
            <p:ph type="ftr" sz="quarter" idx="11"/>
          </p:nvPr>
        </p:nvSpPr>
        <p:spPr/>
        <p:txBody>
          <a:bodyPr/>
          <a:lstStyle/>
          <a:p>
            <a:r>
              <a:rPr lang="nb-NO" smtClean="0"/>
              <a:t>Hydrology-2014</a:t>
            </a:r>
            <a:endParaRPr lang="en-US"/>
          </a:p>
        </p:txBody>
      </p:sp>
      <p:sp>
        <p:nvSpPr>
          <p:cNvPr id="6" name="Slide Number Placeholder 5"/>
          <p:cNvSpPr>
            <a:spLocks noGrp="1"/>
          </p:cNvSpPr>
          <p:nvPr>
            <p:ph type="sldNum" sz="quarter" idx="12"/>
          </p:nvPr>
        </p:nvSpPr>
        <p:spPr/>
        <p:txBody>
          <a:bodyPr/>
          <a:lstStyle/>
          <a:p>
            <a:fld id="{BDD5D8A3-A17B-4E10-9A12-8E8207FB278C}" type="slidenum">
              <a:rPr lang="en-US" smtClean="0"/>
              <a:pPr/>
              <a:t>18</a:t>
            </a:fld>
            <a:endParaRPr lang="en-US"/>
          </a:p>
        </p:txBody>
      </p:sp>
      <p:graphicFrame>
        <p:nvGraphicFramePr>
          <p:cNvPr id="7" name="Group 56"/>
          <p:cNvGraphicFramePr>
            <a:graphicFrameLocks/>
          </p:cNvGraphicFramePr>
          <p:nvPr>
            <p:extLst>
              <p:ext uri="{D42A27DB-BD31-4B8C-83A1-F6EECF244321}">
                <p14:modId xmlns:p14="http://schemas.microsoft.com/office/powerpoint/2010/main" xmlns="" val="2705950173"/>
              </p:ext>
            </p:extLst>
          </p:nvPr>
        </p:nvGraphicFramePr>
        <p:xfrm>
          <a:off x="457200" y="2027046"/>
          <a:ext cx="8229600" cy="2925954"/>
        </p:xfrm>
        <a:graphic>
          <a:graphicData uri="http://schemas.openxmlformats.org/drawingml/2006/table">
            <a:tbl>
              <a:tblPr>
                <a:tableStyleId>{1FECB4D8-DB02-4DC6-A0A2-4F2EBAE1DC90}</a:tableStyleId>
              </a:tblPr>
              <a:tblGrid>
                <a:gridCol w="5029200"/>
                <a:gridCol w="3200400"/>
              </a:tblGrid>
              <a:tr h="792394">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u="none" strike="noStrike" cap="none" normalizeH="0" baseline="0" dirty="0" smtClean="0">
                          <a:ln>
                            <a:noFill/>
                          </a:ln>
                          <a:effectLst/>
                        </a:rPr>
                        <a:t>Universal Parameter</a:t>
                      </a:r>
                      <a:endParaRPr kumimoji="0" lang="en-US" sz="2000" b="1" i="0" u="none" strike="noStrike" cap="none" normalizeH="0" baseline="0" dirty="0" smtClean="0">
                        <a:ln>
                          <a:noFill/>
                        </a:ln>
                        <a:solidFill>
                          <a:schemeClr val="bg2"/>
                        </a:solidFill>
                        <a:effectLst/>
                        <a:latin typeface="Cambria" panose="02040503050406030204" pitchFamily="18" charset="0"/>
                      </a:endParaRPr>
                    </a:p>
                  </a:txBody>
                  <a:tcPr marT="45715" marB="45715"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u="none" strike="noStrike" cap="none" normalizeH="0" baseline="0" dirty="0" smtClean="0">
                          <a:ln>
                            <a:noFill/>
                          </a:ln>
                          <a:effectLst/>
                        </a:rPr>
                        <a:t>           Value</a:t>
                      </a:r>
                    </a:p>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u="none" strike="noStrike" cap="none" normalizeH="0" baseline="0" dirty="0" smtClean="0">
                          <a:ln>
                            <a:noFill/>
                          </a:ln>
                          <a:effectLst/>
                        </a:rPr>
                        <a:t>  (Banerjee et.al.,2007)</a:t>
                      </a:r>
                      <a:endParaRPr kumimoji="0" lang="en-US" sz="2000" b="1" i="0" u="none" strike="noStrike" cap="none" normalizeH="0" baseline="0" dirty="0" smtClean="0">
                        <a:ln>
                          <a:noFill/>
                        </a:ln>
                        <a:solidFill>
                          <a:schemeClr val="bg2"/>
                        </a:solidFill>
                        <a:effectLst/>
                        <a:latin typeface="Cambria" panose="02040503050406030204" pitchFamily="18" charset="0"/>
                      </a:endParaRPr>
                    </a:p>
                  </a:txBody>
                  <a:tcPr marT="45715" marB="45715" horzOverflow="overflow"/>
                </a:tc>
              </a:tr>
              <a:tr h="396197">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u="none" strike="noStrike" cap="none" normalizeH="0" baseline="0" dirty="0" err="1" smtClean="0">
                          <a:ln>
                            <a:noFill/>
                          </a:ln>
                          <a:effectLst/>
                        </a:rPr>
                        <a:t>a</a:t>
                      </a:r>
                      <a:r>
                        <a:rPr kumimoji="0" lang="en-US" sz="2000" u="none" strike="noStrike" cap="none" normalizeH="0" baseline="-25000" dirty="0" err="1" smtClean="0">
                          <a:ln>
                            <a:noFill/>
                          </a:ln>
                          <a:effectLst/>
                        </a:rPr>
                        <a:t>eff</a:t>
                      </a:r>
                      <a:r>
                        <a:rPr kumimoji="0" lang="en-US" sz="2000" u="none" strike="noStrike" cap="none" normalizeH="0" baseline="-25000" dirty="0" smtClean="0">
                          <a:ln>
                            <a:noFill/>
                          </a:ln>
                          <a:effectLst/>
                        </a:rPr>
                        <a:t> </a:t>
                      </a:r>
                      <a:r>
                        <a:rPr kumimoji="0" lang="en-US" sz="2000" u="none" strike="noStrike" cap="none" normalizeH="0" baseline="0" dirty="0" smtClean="0">
                          <a:ln>
                            <a:noFill/>
                          </a:ln>
                          <a:effectLst/>
                        </a:rPr>
                        <a:t> (effective contact surface area)</a:t>
                      </a:r>
                      <a:endParaRPr kumimoji="0" lang="en-US" sz="2000" b="0" i="1" u="none" strike="noStrike" cap="none" normalizeH="0" baseline="-25000" dirty="0" smtClean="0">
                        <a:ln>
                          <a:noFill/>
                        </a:ln>
                        <a:solidFill>
                          <a:schemeClr val="tx1"/>
                        </a:solidFill>
                        <a:effectLst/>
                        <a:latin typeface="Cambria" panose="02040503050406030204" pitchFamily="18" charset="0"/>
                      </a:endParaRPr>
                    </a:p>
                  </a:txBody>
                  <a:tcPr marT="45715" marB="45715" horzOverflow="overflow"/>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u="none" strike="noStrike" cap="none" normalizeH="0" baseline="0" smtClean="0">
                          <a:ln>
                            <a:noFill/>
                          </a:ln>
                          <a:effectLst/>
                        </a:rPr>
                        <a:t>6.32 Å</a:t>
                      </a:r>
                      <a:r>
                        <a:rPr kumimoji="0" lang="en-US" sz="2000" u="none" strike="noStrike" cap="none" normalizeH="0" baseline="30000" smtClean="0">
                          <a:ln>
                            <a:noFill/>
                          </a:ln>
                          <a:effectLst/>
                        </a:rPr>
                        <a:t>2 </a:t>
                      </a:r>
                      <a:r>
                        <a:rPr kumimoji="0" lang="en-US" sz="2000" u="none" strike="noStrike" cap="none" normalizeH="0" baseline="0" smtClean="0">
                          <a:ln>
                            <a:noFill/>
                          </a:ln>
                          <a:effectLst/>
                        </a:rPr>
                        <a:t> </a:t>
                      </a:r>
                      <a:endParaRPr kumimoji="0" lang="en-US" sz="2000" b="0" i="0" u="none" strike="noStrike" cap="none" normalizeH="0" baseline="0" smtClean="0">
                        <a:ln>
                          <a:noFill/>
                        </a:ln>
                        <a:solidFill>
                          <a:schemeClr val="tx1"/>
                        </a:solidFill>
                        <a:effectLst/>
                        <a:latin typeface="Cambria" panose="02040503050406030204" pitchFamily="18" charset="0"/>
                      </a:endParaRPr>
                    </a:p>
                  </a:txBody>
                  <a:tcPr marT="45715" marB="45715" horzOverflow="overflow"/>
                </a:tc>
              </a:tr>
              <a:tr h="70096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l-GR" sz="2000" u="none" strike="noStrike" cap="none" normalizeH="0" baseline="0" dirty="0" smtClean="0">
                          <a:ln>
                            <a:noFill/>
                          </a:ln>
                          <a:effectLst/>
                        </a:rPr>
                        <a:t>σ</a:t>
                      </a:r>
                      <a:r>
                        <a:rPr kumimoji="0" lang="en-US" sz="2000" u="none" strike="noStrike" cap="none" normalizeH="0" baseline="-25000" dirty="0" err="1" smtClean="0">
                          <a:ln>
                            <a:noFill/>
                          </a:ln>
                          <a:effectLst/>
                        </a:rPr>
                        <a:t>hb</a:t>
                      </a:r>
                      <a:r>
                        <a:rPr kumimoji="0" lang="en-US" sz="2000" u="none" strike="noStrike" cap="none" normalizeH="0" baseline="-25000" dirty="0" smtClean="0">
                          <a:ln>
                            <a:noFill/>
                          </a:ln>
                          <a:effectLst/>
                        </a:rPr>
                        <a:t>   </a:t>
                      </a:r>
                      <a:r>
                        <a:rPr kumimoji="0" lang="en-US" sz="2000" u="none" strike="noStrike" cap="none" normalizeH="0" baseline="0" dirty="0" smtClean="0">
                          <a:ln>
                            <a:noFill/>
                          </a:ln>
                          <a:effectLst/>
                        </a:rPr>
                        <a:t>(cut-off surface charge density for hydrogen bonding)</a:t>
                      </a:r>
                      <a:endParaRPr kumimoji="0" lang="el-GR" sz="2000" b="0" i="1" u="none" strike="noStrike" cap="none" normalizeH="0" baseline="-25000" dirty="0" smtClean="0">
                        <a:ln>
                          <a:noFill/>
                        </a:ln>
                        <a:solidFill>
                          <a:schemeClr val="tx1"/>
                        </a:solidFill>
                        <a:effectLst/>
                        <a:latin typeface="Cambria" panose="02040503050406030204" pitchFamily="18" charset="0"/>
                      </a:endParaRPr>
                    </a:p>
                  </a:txBody>
                  <a:tcPr marT="45715" marB="45715" horzOverflow="overflow"/>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u="none" strike="noStrike" cap="none" normalizeH="0" baseline="0" dirty="0" smtClean="0">
                          <a:ln>
                            <a:noFill/>
                          </a:ln>
                          <a:effectLst/>
                        </a:rPr>
                        <a:t>0.0084 e/Å</a:t>
                      </a:r>
                      <a:r>
                        <a:rPr kumimoji="0" lang="en-US" sz="2000" u="none" strike="noStrike" cap="none" normalizeH="0" baseline="30000" dirty="0" smtClean="0">
                          <a:ln>
                            <a:noFill/>
                          </a:ln>
                          <a:effectLst/>
                        </a:rPr>
                        <a:t>2 </a:t>
                      </a:r>
                      <a:r>
                        <a:rPr kumimoji="0" lang="en-US" sz="2000" u="none" strike="noStrike" cap="none" normalizeH="0" baseline="0" dirty="0" smtClean="0">
                          <a:ln>
                            <a:noFill/>
                          </a:ln>
                          <a:effectLst/>
                        </a:rPr>
                        <a:t>*</a:t>
                      </a:r>
                      <a:endParaRPr kumimoji="0" lang="en-US" sz="2000" b="0" i="0" u="none" strike="noStrike" cap="none" normalizeH="0" baseline="0" dirty="0" smtClean="0">
                        <a:ln>
                          <a:noFill/>
                        </a:ln>
                        <a:solidFill>
                          <a:schemeClr val="tx1"/>
                        </a:solidFill>
                        <a:effectLst/>
                        <a:latin typeface="Cambria" panose="02040503050406030204" pitchFamily="18" charset="0"/>
                      </a:endParaRPr>
                    </a:p>
                  </a:txBody>
                  <a:tcPr marT="45715" marB="45715" horzOverflow="overflow"/>
                </a:tc>
              </a:tr>
              <a:tr h="396197">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l-GR" sz="2000" u="none" strike="noStrike" cap="none" normalizeH="0" baseline="0" smtClean="0">
                          <a:ln>
                            <a:noFill/>
                          </a:ln>
                          <a:effectLst/>
                        </a:rPr>
                        <a:t>α</a:t>
                      </a:r>
                      <a:r>
                        <a:rPr kumimoji="0" lang="en-US" sz="2000" u="none" strike="noStrike" cap="none" normalizeH="0" baseline="0" smtClean="0">
                          <a:ln>
                            <a:noFill/>
                          </a:ln>
                          <a:effectLst/>
                        </a:rPr>
                        <a:t>'  (misfit constant)</a:t>
                      </a:r>
                      <a:endParaRPr kumimoji="0" lang="en-US" sz="2000" b="0" i="1" u="none" strike="noStrike" cap="none" normalizeH="0" baseline="0" smtClean="0">
                        <a:ln>
                          <a:noFill/>
                        </a:ln>
                        <a:solidFill>
                          <a:schemeClr val="tx1"/>
                        </a:solidFill>
                        <a:effectLst/>
                        <a:latin typeface="Cambria" panose="02040503050406030204" pitchFamily="18" charset="0"/>
                      </a:endParaRPr>
                    </a:p>
                  </a:txBody>
                  <a:tcPr marT="45715" marB="45715" horzOverflow="overflow"/>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u="none" strike="noStrike" cap="none" normalizeH="0" baseline="0" dirty="0" smtClean="0">
                          <a:ln>
                            <a:noFill/>
                          </a:ln>
                          <a:effectLst/>
                        </a:rPr>
                        <a:t>8419 (kcal Å</a:t>
                      </a:r>
                      <a:r>
                        <a:rPr kumimoji="0" lang="en-US" sz="2000" u="none" strike="noStrike" cap="none" normalizeH="0" baseline="30000" dirty="0" smtClean="0">
                          <a:ln>
                            <a:noFill/>
                          </a:ln>
                          <a:effectLst/>
                        </a:rPr>
                        <a:t>4 </a:t>
                      </a:r>
                      <a:r>
                        <a:rPr kumimoji="0" lang="en-US" sz="2000" u="none" strike="noStrike" cap="none" normalizeH="0" baseline="0" dirty="0" smtClean="0">
                          <a:ln>
                            <a:noFill/>
                          </a:ln>
                          <a:effectLst/>
                        </a:rPr>
                        <a:t>)/(mole</a:t>
                      </a:r>
                      <a:r>
                        <a:rPr kumimoji="0" lang="en-US" sz="2000" u="none" strike="noStrike" cap="none" normalizeH="0" baseline="30000" dirty="0" smtClean="0">
                          <a:ln>
                            <a:noFill/>
                          </a:ln>
                          <a:effectLst/>
                        </a:rPr>
                        <a:t>2 </a:t>
                      </a:r>
                      <a:r>
                        <a:rPr kumimoji="0" lang="en-US" sz="2000" u="none" strike="noStrike" cap="none" normalizeH="0" baseline="0" dirty="0" smtClean="0">
                          <a:ln>
                            <a:noFill/>
                          </a:ln>
                          <a:effectLst/>
                        </a:rPr>
                        <a:t>)</a:t>
                      </a:r>
                      <a:endParaRPr kumimoji="0" lang="en-US" sz="2000" b="0" i="0" u="none" strike="noStrike" cap="none" normalizeH="0" baseline="0" dirty="0" smtClean="0">
                        <a:ln>
                          <a:noFill/>
                        </a:ln>
                        <a:solidFill>
                          <a:schemeClr val="tx1"/>
                        </a:solidFill>
                        <a:effectLst/>
                        <a:latin typeface="Cambria" panose="02040503050406030204" pitchFamily="18" charset="0"/>
                      </a:endParaRPr>
                    </a:p>
                  </a:txBody>
                  <a:tcPr marT="45715" marB="45715" horzOverflow="overflow"/>
                </a:tc>
              </a:tr>
              <a:tr h="640011">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u="none" strike="noStrike" cap="none" normalizeH="0" baseline="0" dirty="0" err="1" smtClean="0">
                          <a:ln>
                            <a:noFill/>
                          </a:ln>
                          <a:effectLst/>
                        </a:rPr>
                        <a:t>c</a:t>
                      </a:r>
                      <a:r>
                        <a:rPr kumimoji="0" lang="en-US" sz="2000" u="none" strike="noStrike" cap="none" normalizeH="0" baseline="-25000" dirty="0" err="1" smtClean="0">
                          <a:ln>
                            <a:noFill/>
                          </a:ln>
                          <a:effectLst/>
                        </a:rPr>
                        <a:t>hb</a:t>
                      </a:r>
                      <a:r>
                        <a:rPr kumimoji="0" lang="en-US" sz="2000" u="none" strike="noStrike" cap="none" normalizeH="0" baseline="-25000" dirty="0" smtClean="0">
                          <a:ln>
                            <a:noFill/>
                          </a:ln>
                          <a:effectLst/>
                        </a:rPr>
                        <a:t> </a:t>
                      </a:r>
                      <a:r>
                        <a:rPr kumimoji="0" lang="en-US" sz="2000" u="none" strike="noStrike" cap="none" normalizeH="0" baseline="0" dirty="0" smtClean="0">
                          <a:ln>
                            <a:noFill/>
                          </a:ln>
                          <a:effectLst/>
                        </a:rPr>
                        <a:t> (hydrogen bonding coefficient)</a:t>
                      </a:r>
                      <a:endParaRPr kumimoji="0" lang="en-US" sz="2000" b="0" i="1" u="none" strike="noStrike" cap="none" normalizeH="0" baseline="-25000" dirty="0" smtClean="0">
                        <a:ln>
                          <a:noFill/>
                        </a:ln>
                        <a:solidFill>
                          <a:schemeClr val="tx1"/>
                        </a:solidFill>
                        <a:effectLst/>
                        <a:latin typeface="Cambria" panose="02040503050406030204" pitchFamily="18" charset="0"/>
                      </a:endParaRPr>
                    </a:p>
                  </a:txBody>
                  <a:tcPr marT="45715" marB="45715" horzOverflow="overflow"/>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2000" u="none" strike="noStrike" cap="none" normalizeH="0" baseline="0" dirty="0" smtClean="0">
                          <a:ln>
                            <a:noFill/>
                          </a:ln>
                          <a:effectLst/>
                        </a:rPr>
                        <a:t>75006 (kcal Å</a:t>
                      </a:r>
                      <a:r>
                        <a:rPr kumimoji="0" lang="en-US" sz="2000" u="none" strike="noStrike" cap="none" normalizeH="0" baseline="30000" dirty="0" smtClean="0">
                          <a:ln>
                            <a:noFill/>
                          </a:ln>
                          <a:effectLst/>
                        </a:rPr>
                        <a:t>4</a:t>
                      </a:r>
                      <a:r>
                        <a:rPr kumimoji="0" lang="en-US" sz="2000" u="none" strike="noStrike" cap="none" normalizeH="0" baseline="0" dirty="0" smtClean="0">
                          <a:ln>
                            <a:noFill/>
                          </a:ln>
                          <a:effectLst/>
                        </a:rPr>
                        <a:t> )/(mole</a:t>
                      </a:r>
                      <a:r>
                        <a:rPr kumimoji="0" lang="en-US" sz="2000" u="none" strike="noStrike" cap="none" normalizeH="0" baseline="30000" dirty="0" smtClean="0">
                          <a:ln>
                            <a:noFill/>
                          </a:ln>
                          <a:effectLst/>
                        </a:rPr>
                        <a:t>2 </a:t>
                      </a:r>
                      <a:r>
                        <a:rPr kumimoji="0" lang="en-US" sz="2000" u="none" strike="noStrike" cap="none" normalizeH="0" baseline="0" dirty="0" smtClean="0">
                          <a:ln>
                            <a:noFill/>
                          </a:ln>
                          <a:effectLst/>
                        </a:rPr>
                        <a:t>)</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2000" b="0" i="0" u="none" strike="noStrike" cap="none" normalizeH="0" baseline="30000" dirty="0" smtClean="0">
                        <a:ln>
                          <a:noFill/>
                        </a:ln>
                        <a:solidFill>
                          <a:schemeClr val="tx1"/>
                        </a:solidFill>
                        <a:effectLst/>
                        <a:latin typeface="Cambria" panose="02040503050406030204" pitchFamily="18" charset="0"/>
                      </a:endParaRPr>
                    </a:p>
                  </a:txBody>
                  <a:tcPr marT="45715" marB="45715" horzOverflow="overflow"/>
                </a:tc>
              </a:tr>
            </a:tbl>
          </a:graphicData>
        </a:graphic>
      </p:graphicFrame>
      <p:sp>
        <p:nvSpPr>
          <p:cNvPr id="8" name="Text Box 37"/>
          <p:cNvSpPr txBox="1">
            <a:spLocks noChangeArrowheads="1"/>
          </p:cNvSpPr>
          <p:nvPr/>
        </p:nvSpPr>
        <p:spPr bwMode="auto">
          <a:xfrm>
            <a:off x="669925" y="4813300"/>
            <a:ext cx="7712075"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a:defRPr sz="1600" b="1">
                <a:solidFill>
                  <a:schemeClr val="tx1"/>
                </a:solidFill>
                <a:latin typeface="Arial" charset="0"/>
              </a:defRPr>
            </a:lvl1pPr>
            <a:lvl2pPr marL="742950" indent="-285750">
              <a:defRPr sz="1600" b="1">
                <a:solidFill>
                  <a:schemeClr val="tx1"/>
                </a:solidFill>
                <a:latin typeface="Arial" charset="0"/>
              </a:defRPr>
            </a:lvl2pPr>
            <a:lvl3pPr marL="1143000" indent="-228600">
              <a:defRPr sz="1600" b="1">
                <a:solidFill>
                  <a:schemeClr val="tx1"/>
                </a:solidFill>
                <a:latin typeface="Arial" charset="0"/>
              </a:defRPr>
            </a:lvl3pPr>
            <a:lvl4pPr marL="1600200" indent="-228600">
              <a:defRPr sz="1600" b="1">
                <a:solidFill>
                  <a:schemeClr val="tx1"/>
                </a:solidFill>
                <a:latin typeface="Arial" charset="0"/>
              </a:defRPr>
            </a:lvl4pPr>
            <a:lvl5pPr marL="2057400" indent="-228600">
              <a:defRPr sz="1600" b="1">
                <a:solidFill>
                  <a:schemeClr val="tx1"/>
                </a:solidFill>
                <a:latin typeface="Arial" charset="0"/>
              </a:defRPr>
            </a:lvl5pPr>
            <a:lvl6pPr marL="2514600" indent="-228600" algn="ctr" eaLnBrk="0" fontAlgn="base" hangingPunct="0">
              <a:spcBef>
                <a:spcPct val="0"/>
              </a:spcBef>
              <a:spcAft>
                <a:spcPct val="0"/>
              </a:spcAft>
              <a:defRPr sz="1600" b="1">
                <a:solidFill>
                  <a:schemeClr val="tx1"/>
                </a:solidFill>
                <a:latin typeface="Arial" charset="0"/>
              </a:defRPr>
            </a:lvl6pPr>
            <a:lvl7pPr marL="2971800" indent="-228600" algn="ctr" eaLnBrk="0" fontAlgn="base" hangingPunct="0">
              <a:spcBef>
                <a:spcPct val="0"/>
              </a:spcBef>
              <a:spcAft>
                <a:spcPct val="0"/>
              </a:spcAft>
              <a:defRPr sz="1600" b="1">
                <a:solidFill>
                  <a:schemeClr val="tx1"/>
                </a:solidFill>
                <a:latin typeface="Arial" charset="0"/>
              </a:defRPr>
            </a:lvl7pPr>
            <a:lvl8pPr marL="3429000" indent="-228600" algn="ctr" eaLnBrk="0" fontAlgn="base" hangingPunct="0">
              <a:spcBef>
                <a:spcPct val="0"/>
              </a:spcBef>
              <a:spcAft>
                <a:spcPct val="0"/>
              </a:spcAft>
              <a:defRPr sz="1600" b="1">
                <a:solidFill>
                  <a:schemeClr val="tx1"/>
                </a:solidFill>
                <a:latin typeface="Arial" charset="0"/>
              </a:defRPr>
            </a:lvl8pPr>
            <a:lvl9pPr marL="3886200" indent="-228600" algn="ctr" eaLnBrk="0" fontAlgn="base" hangingPunct="0">
              <a:spcBef>
                <a:spcPct val="0"/>
              </a:spcBef>
              <a:spcAft>
                <a:spcPct val="0"/>
              </a:spcAft>
              <a:defRPr sz="1600" b="1">
                <a:solidFill>
                  <a:schemeClr val="tx1"/>
                </a:solidFill>
                <a:latin typeface="Arial" charset="0"/>
              </a:defRPr>
            </a:lvl9pPr>
          </a:lstStyle>
          <a:p>
            <a:pPr algn="l"/>
            <a:endParaRPr lang="en-US" altLang="en-US" sz="1800" b="0" dirty="0">
              <a:latin typeface="Times New Roman" pitchFamily="18" charset="0"/>
            </a:endParaRPr>
          </a:p>
          <a:p>
            <a:pPr algn="l"/>
            <a:r>
              <a:rPr lang="el-GR" altLang="en-US" sz="1800" b="0" dirty="0">
                <a:latin typeface="Times New Roman" pitchFamily="18" charset="0"/>
              </a:rPr>
              <a:t>α</a:t>
            </a:r>
            <a:r>
              <a:rPr lang="en-US" altLang="en-US" sz="1800" b="0" i="1" dirty="0">
                <a:latin typeface="Cambria" panose="02040503050406030204" pitchFamily="18" charset="0"/>
              </a:rPr>
              <a:t>'</a:t>
            </a:r>
            <a:r>
              <a:rPr lang="en-US" altLang="en-US" sz="1800" dirty="0">
                <a:latin typeface="Cambria" panose="02040503050406030204" pitchFamily="18" charset="0"/>
              </a:rPr>
              <a:t>  </a:t>
            </a:r>
            <a:r>
              <a:rPr lang="en-US" altLang="en-US" sz="1800" b="0" dirty="0">
                <a:latin typeface="Cambria" panose="02040503050406030204" pitchFamily="18" charset="0"/>
              </a:rPr>
              <a:t>= (0.64 ×0.3 ×         )/ε</a:t>
            </a:r>
            <a:r>
              <a:rPr lang="hi-IN" altLang="en-US" sz="1800" b="0" baseline="-25000" dirty="0">
                <a:latin typeface="Cambria" panose="02040503050406030204" pitchFamily="18" charset="0"/>
              </a:rPr>
              <a:t>0</a:t>
            </a:r>
            <a:r>
              <a:rPr lang="en-US" altLang="en-US" sz="1800" b="0" dirty="0">
                <a:latin typeface="Cambria" panose="02040503050406030204" pitchFamily="18" charset="0"/>
              </a:rPr>
              <a:t>, with ε</a:t>
            </a:r>
            <a:r>
              <a:rPr lang="hi-IN" altLang="en-US" sz="1800" b="0" baseline="-25000" dirty="0">
                <a:latin typeface="Cambria" panose="02040503050406030204" pitchFamily="18" charset="0"/>
              </a:rPr>
              <a:t>0</a:t>
            </a:r>
            <a:r>
              <a:rPr lang="en-US" altLang="en-US" sz="1800" b="0" dirty="0">
                <a:latin typeface="Cambria" panose="02040503050406030204" pitchFamily="18" charset="0"/>
              </a:rPr>
              <a:t> = 2.395 × 10</a:t>
            </a:r>
            <a:r>
              <a:rPr lang="hi-IN" altLang="en-US" sz="1800" b="0" baseline="30000" dirty="0">
                <a:latin typeface="Cambria" panose="02040503050406030204" pitchFamily="18" charset="0"/>
              </a:rPr>
              <a:t>-4</a:t>
            </a:r>
            <a:r>
              <a:rPr lang="en-US" altLang="en-US" sz="1800" b="0" dirty="0">
                <a:latin typeface="Cambria" panose="02040503050406030204" pitchFamily="18" charset="0"/>
              </a:rPr>
              <a:t> (e</a:t>
            </a:r>
            <a:r>
              <a:rPr lang="hi-IN" altLang="en-US" sz="1800" b="0" baseline="30000" dirty="0">
                <a:latin typeface="Cambria" panose="02040503050406030204" pitchFamily="18" charset="0"/>
              </a:rPr>
              <a:t>2</a:t>
            </a:r>
            <a:r>
              <a:rPr lang="hi-IN" altLang="en-US" sz="1800" b="0" dirty="0">
                <a:latin typeface="Cambria" panose="02040503050406030204" pitchFamily="18" charset="0"/>
              </a:rPr>
              <a:t> </a:t>
            </a:r>
            <a:r>
              <a:rPr lang="en-US" altLang="en-US" sz="1800" b="0" dirty="0" smtClean="0">
                <a:latin typeface="Cambria" panose="02040503050406030204" pitchFamily="18" charset="0"/>
              </a:rPr>
              <a:t>mole)/(</a:t>
            </a:r>
            <a:r>
              <a:rPr lang="en-US" altLang="en-US" sz="1800" b="0" dirty="0">
                <a:latin typeface="Cambria" panose="02040503050406030204" pitchFamily="18" charset="0"/>
              </a:rPr>
              <a:t>kcal Å</a:t>
            </a:r>
            <a:r>
              <a:rPr lang="en-US" altLang="en-US" sz="1800" b="0" dirty="0" smtClean="0">
                <a:latin typeface="Cambria" panose="02040503050406030204" pitchFamily="18" charset="0"/>
              </a:rPr>
              <a:t>).</a:t>
            </a:r>
            <a:endParaRPr lang="en-US" altLang="en-US" sz="1800" b="0" dirty="0">
              <a:latin typeface="Cambria" panose="02040503050406030204" pitchFamily="18" charset="0"/>
            </a:endParaRPr>
          </a:p>
        </p:txBody>
      </p:sp>
      <p:graphicFrame>
        <p:nvGraphicFramePr>
          <p:cNvPr id="9" name="Object 8"/>
          <p:cNvGraphicFramePr>
            <a:graphicFrameLocks noChangeAspect="1"/>
          </p:cNvGraphicFramePr>
          <p:nvPr/>
        </p:nvGraphicFramePr>
        <p:xfrm>
          <a:off x="2447925" y="5095875"/>
          <a:ext cx="447675" cy="390525"/>
        </p:xfrm>
        <a:graphic>
          <a:graphicData uri="http://schemas.openxmlformats.org/presentationml/2006/ole">
            <p:oleObj spid="_x0000_s3483" name="Equation" r:id="rId3" imgW="291973" imgH="253890" progId="">
              <p:embed/>
            </p:oleObj>
          </a:graphicData>
        </a:graphic>
      </p:graphicFrame>
    </p:spTree>
    <p:extLst>
      <p:ext uri="{BB962C8B-B14F-4D97-AF65-F5344CB8AC3E}">
        <p14:creationId xmlns:p14="http://schemas.microsoft.com/office/powerpoint/2010/main" xmlns="" val="13727118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dirty="0" smtClean="0"/>
              <a:t/>
            </a:r>
            <a:br>
              <a:rPr lang="en-US" dirty="0" smtClean="0"/>
            </a:br>
            <a:r>
              <a:rPr lang="en-US" sz="2700" b="1" dirty="0" smtClean="0">
                <a:solidFill>
                  <a:srgbClr val="7030A0"/>
                </a:solidFill>
              </a:rPr>
              <a:t>Results and Discussion</a:t>
            </a:r>
            <a:r>
              <a:rPr lang="en-US" b="1" dirty="0" smtClean="0">
                <a:solidFill>
                  <a:srgbClr val="7030A0"/>
                </a:solidFill>
              </a:rPr>
              <a:t/>
            </a:r>
            <a:br>
              <a:rPr lang="en-US" b="1" dirty="0" smtClean="0">
                <a:solidFill>
                  <a:srgbClr val="7030A0"/>
                </a:solidFill>
              </a:rPr>
            </a:br>
            <a:endParaRPr lang="en-US" b="1" dirty="0">
              <a:solidFill>
                <a:srgbClr val="7030A0"/>
              </a:solidFill>
            </a:endParaRPr>
          </a:p>
        </p:txBody>
      </p:sp>
      <p:sp>
        <p:nvSpPr>
          <p:cNvPr id="3" name="Content Placeholder 2"/>
          <p:cNvSpPr>
            <a:spLocks noGrp="1"/>
          </p:cNvSpPr>
          <p:nvPr>
            <p:ph idx="1"/>
          </p:nvPr>
        </p:nvSpPr>
        <p:spPr>
          <a:xfrm>
            <a:off x="457200" y="1066800"/>
            <a:ext cx="8229600" cy="5059363"/>
          </a:xfrm>
        </p:spPr>
        <p:txBody>
          <a:bodyPr>
            <a:normAutofit/>
          </a:bodyPr>
          <a:lstStyle/>
          <a:p>
            <a:pPr marL="0" indent="0" algn="ctr">
              <a:buNone/>
            </a:pPr>
            <a:endParaRPr lang="en-US" sz="1600" dirty="0" smtClean="0"/>
          </a:p>
          <a:p>
            <a:pPr marL="0" indent="0">
              <a:buNone/>
            </a:pPr>
            <a:r>
              <a:rPr lang="en-US" sz="1600" b="1" dirty="0" smtClean="0"/>
              <a:t>COSMO.file Generation:</a:t>
            </a:r>
          </a:p>
          <a:p>
            <a:pPr algn="just"/>
            <a:r>
              <a:rPr lang="en-US" sz="1600" dirty="0" smtClean="0">
                <a:latin typeface="Century" pitchFamily="18" charset="0"/>
              </a:rPr>
              <a:t>Step:1</a:t>
            </a:r>
            <a:r>
              <a:rPr lang="en-US" sz="1600" dirty="0">
                <a:latin typeface="Century" pitchFamily="18" charset="0"/>
              </a:rPr>
              <a:t>: Geometry Optimization in Gas Phase</a:t>
            </a:r>
          </a:p>
          <a:p>
            <a:pPr algn="just"/>
            <a:endParaRPr lang="en-US" sz="1600" dirty="0">
              <a:latin typeface="Century" pitchFamily="18" charset="0"/>
            </a:endParaRPr>
          </a:p>
          <a:p>
            <a:pPr algn="just"/>
            <a:r>
              <a:rPr lang="en-US" sz="1600" dirty="0">
                <a:latin typeface="Century" pitchFamily="18" charset="0"/>
              </a:rPr>
              <a:t>Level of Theory:    PBV86   (Density Functional Theory)</a:t>
            </a:r>
          </a:p>
          <a:p>
            <a:pPr algn="just"/>
            <a:endParaRPr lang="en-US" sz="1600" dirty="0">
              <a:latin typeface="Century" pitchFamily="18" charset="0"/>
            </a:endParaRPr>
          </a:p>
          <a:p>
            <a:pPr algn="just"/>
            <a:r>
              <a:rPr lang="en-US" sz="1600" dirty="0">
                <a:latin typeface="Century" pitchFamily="18" charset="0"/>
              </a:rPr>
              <a:t>Basis Set:  TZVP (Triple Zeta Valence Polarized ) with </a:t>
            </a:r>
          </a:p>
          <a:p>
            <a:pPr algn="just"/>
            <a:r>
              <a:rPr lang="en-US" sz="1600" dirty="0">
                <a:latin typeface="Century" pitchFamily="18" charset="0"/>
              </a:rPr>
              <a:t>                         DGA1   (Density Gradient Approximation)</a:t>
            </a:r>
          </a:p>
          <a:p>
            <a:pPr algn="just"/>
            <a:endParaRPr lang="en-US" sz="1600" dirty="0">
              <a:latin typeface="Century" pitchFamily="18" charset="0"/>
            </a:endParaRPr>
          </a:p>
          <a:p>
            <a:pPr algn="just"/>
            <a:r>
              <a:rPr lang="en-US" sz="1600" dirty="0" smtClean="0">
                <a:latin typeface="Century" pitchFamily="18" charset="0"/>
              </a:rPr>
              <a:t>Step </a:t>
            </a:r>
            <a:r>
              <a:rPr lang="en-US" sz="1600" dirty="0">
                <a:latin typeface="Century" pitchFamily="18" charset="0"/>
              </a:rPr>
              <a:t>2: COSMO File Generation </a:t>
            </a:r>
          </a:p>
          <a:p>
            <a:pPr algn="just"/>
            <a:endParaRPr lang="en-US" sz="1600" dirty="0">
              <a:latin typeface="Century" pitchFamily="18" charset="0"/>
            </a:endParaRPr>
          </a:p>
          <a:p>
            <a:pPr algn="just"/>
            <a:r>
              <a:rPr lang="en-US" sz="1600" dirty="0">
                <a:latin typeface="Century" pitchFamily="18" charset="0"/>
              </a:rPr>
              <a:t>Level of Theory:    PBV86   (Density Functional Theory)</a:t>
            </a:r>
          </a:p>
          <a:p>
            <a:pPr algn="just"/>
            <a:endParaRPr lang="en-US" sz="1600" dirty="0">
              <a:latin typeface="Century" pitchFamily="18" charset="0"/>
            </a:endParaRPr>
          </a:p>
          <a:p>
            <a:pPr algn="just"/>
            <a:r>
              <a:rPr lang="en-US" sz="1600" dirty="0">
                <a:latin typeface="Century" pitchFamily="18" charset="0"/>
              </a:rPr>
              <a:t>Basis Set:  TZVP (Triple Zeta Valence Polarized ) / DGA1</a:t>
            </a:r>
          </a:p>
          <a:p>
            <a:pPr algn="just"/>
            <a:endParaRPr lang="en-US" sz="1600" dirty="0">
              <a:latin typeface="Century" pitchFamily="18" charset="0"/>
            </a:endParaRPr>
          </a:p>
          <a:p>
            <a:pPr algn="just"/>
            <a:r>
              <a:rPr lang="en-US" sz="1600" dirty="0">
                <a:latin typeface="Century" pitchFamily="18" charset="0"/>
              </a:rPr>
              <a:t>SCRF  Calculation is done with SCRF=COSMORS keyword  in GAUSSIAN03</a:t>
            </a:r>
          </a:p>
          <a:p>
            <a:endParaRPr lang="en-US" sz="1600" dirty="0" smtClean="0"/>
          </a:p>
          <a:p>
            <a:endParaRPr lang="en-US" dirty="0"/>
          </a:p>
        </p:txBody>
      </p:sp>
      <p:sp>
        <p:nvSpPr>
          <p:cNvPr id="4" name="Date Placeholder 3"/>
          <p:cNvSpPr>
            <a:spLocks noGrp="1"/>
          </p:cNvSpPr>
          <p:nvPr>
            <p:ph type="dt" sz="half" idx="10"/>
          </p:nvPr>
        </p:nvSpPr>
        <p:spPr/>
        <p:txBody>
          <a:bodyPr/>
          <a:lstStyle/>
          <a:p>
            <a:fld id="{712017DC-6A0D-42CC-94D6-3381D8E9DA49}" type="datetime1">
              <a:rPr lang="en-US" smtClean="0"/>
              <a:pPr/>
              <a:t>10/13/2014</a:t>
            </a:fld>
            <a:endParaRPr lang="en-US"/>
          </a:p>
        </p:txBody>
      </p:sp>
      <p:sp>
        <p:nvSpPr>
          <p:cNvPr id="5" name="Footer Placeholder 4"/>
          <p:cNvSpPr>
            <a:spLocks noGrp="1"/>
          </p:cNvSpPr>
          <p:nvPr>
            <p:ph type="ftr" sz="quarter" idx="11"/>
          </p:nvPr>
        </p:nvSpPr>
        <p:spPr/>
        <p:txBody>
          <a:bodyPr/>
          <a:lstStyle/>
          <a:p>
            <a:r>
              <a:rPr lang="nb-NO" smtClean="0"/>
              <a:t>Hydrology-2014</a:t>
            </a:r>
            <a:endParaRPr lang="en-US"/>
          </a:p>
        </p:txBody>
      </p:sp>
      <p:sp>
        <p:nvSpPr>
          <p:cNvPr id="6" name="Slide Number Placeholder 5"/>
          <p:cNvSpPr>
            <a:spLocks noGrp="1"/>
          </p:cNvSpPr>
          <p:nvPr>
            <p:ph type="sldNum" sz="quarter" idx="12"/>
          </p:nvPr>
        </p:nvSpPr>
        <p:spPr/>
        <p:txBody>
          <a:bodyPr/>
          <a:lstStyle/>
          <a:p>
            <a:fld id="{BDD5D8A3-A17B-4E10-9A12-8E8207FB278C}" type="slidenum">
              <a:rPr lang="en-US" smtClean="0"/>
              <a:pPr/>
              <a:t>19</a:t>
            </a:fld>
            <a:endParaRPr lang="en-US"/>
          </a:p>
        </p:txBody>
      </p:sp>
    </p:spTree>
    <p:extLst>
      <p:ext uri="{BB962C8B-B14F-4D97-AF65-F5344CB8AC3E}">
        <p14:creationId xmlns:p14="http://schemas.microsoft.com/office/powerpoint/2010/main" xmlns="" val="2193755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2400" b="1" dirty="0" smtClean="0">
                <a:solidFill>
                  <a:srgbClr val="7030A0"/>
                </a:solidFill>
              </a:rPr>
              <a:t>Sigma Profile for Dye Effluent with Imidazolium</a:t>
            </a:r>
            <a:endParaRPr lang="en-US" sz="2400" b="1" dirty="0">
              <a:solidFill>
                <a:srgbClr val="7030A0"/>
              </a:solidFill>
            </a:endParaRPr>
          </a:p>
        </p:txBody>
      </p:sp>
      <p:sp>
        <p:nvSpPr>
          <p:cNvPr id="4" name="Date Placeholder 3"/>
          <p:cNvSpPr>
            <a:spLocks noGrp="1"/>
          </p:cNvSpPr>
          <p:nvPr>
            <p:ph type="dt" sz="half" idx="10"/>
          </p:nvPr>
        </p:nvSpPr>
        <p:spPr/>
        <p:txBody>
          <a:bodyPr/>
          <a:lstStyle/>
          <a:p>
            <a:fld id="{7EA28777-FAEE-4092-AADF-CAFDB78234EE}" type="datetime1">
              <a:rPr lang="en-US" smtClean="0"/>
              <a:pPr/>
              <a:t>10/13/2014</a:t>
            </a:fld>
            <a:endParaRPr lang="en-US"/>
          </a:p>
        </p:txBody>
      </p:sp>
      <p:sp>
        <p:nvSpPr>
          <p:cNvPr id="5" name="Footer Placeholder 4"/>
          <p:cNvSpPr>
            <a:spLocks noGrp="1"/>
          </p:cNvSpPr>
          <p:nvPr>
            <p:ph type="ftr" sz="quarter" idx="11"/>
          </p:nvPr>
        </p:nvSpPr>
        <p:spPr/>
        <p:txBody>
          <a:bodyPr/>
          <a:lstStyle/>
          <a:p>
            <a:r>
              <a:rPr lang="nb-NO" smtClean="0"/>
              <a:t>Hydrology-2014</a:t>
            </a:r>
            <a:endParaRPr lang="en-US"/>
          </a:p>
        </p:txBody>
      </p:sp>
      <p:sp>
        <p:nvSpPr>
          <p:cNvPr id="6" name="Slide Number Placeholder 5"/>
          <p:cNvSpPr>
            <a:spLocks noGrp="1"/>
          </p:cNvSpPr>
          <p:nvPr>
            <p:ph type="sldNum" sz="quarter" idx="12"/>
          </p:nvPr>
        </p:nvSpPr>
        <p:spPr/>
        <p:txBody>
          <a:bodyPr/>
          <a:lstStyle/>
          <a:p>
            <a:fld id="{BDD5D8A3-A17B-4E10-9A12-8E8207FB278C}" type="slidenum">
              <a:rPr lang="en-US" smtClean="0"/>
              <a:pPr/>
              <a:t>22</a:t>
            </a:fld>
            <a:endParaRPr lang="en-US"/>
          </a:p>
        </p:txBody>
      </p:sp>
      <p:graphicFrame>
        <p:nvGraphicFramePr>
          <p:cNvPr id="7" name="Chart 6"/>
          <p:cNvGraphicFramePr/>
          <p:nvPr>
            <p:extLst>
              <p:ext uri="{D42A27DB-BD31-4B8C-83A1-F6EECF244321}">
                <p14:modId xmlns:p14="http://schemas.microsoft.com/office/powerpoint/2010/main" xmlns="" val="3926219497"/>
              </p:ext>
            </p:extLst>
          </p:nvPr>
        </p:nvGraphicFramePr>
        <p:xfrm>
          <a:off x="1981200" y="1094509"/>
          <a:ext cx="5731510" cy="4010891"/>
        </p:xfrm>
        <a:graphic>
          <a:graphicData uri="http://schemas.openxmlformats.org/drawingml/2006/chart">
            <c:chart xmlns:c="http://schemas.openxmlformats.org/drawingml/2006/chart" xmlns:r="http://schemas.openxmlformats.org/officeDocument/2006/relationships" r:id="rId2"/>
          </a:graphicData>
        </a:graphic>
      </p:graphicFrame>
      <p:pic>
        <p:nvPicPr>
          <p:cNvPr id="8197" name="Picture 5" descr="G:\AB25.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78908" y="1371600"/>
            <a:ext cx="1621536" cy="1280160"/>
          </a:xfrm>
          <a:prstGeom prst="rect">
            <a:avLst/>
          </a:prstGeom>
          <a:noFill/>
          <a:extLst>
            <a:ext uri="{909E8E84-426E-40DD-AFC4-6F175D3DCCD1}">
              <a14:hiddenFill xmlns:a14="http://schemas.microsoft.com/office/drawing/2010/main" xmlns="">
                <a:solidFill>
                  <a:srgbClr val="FFFFFF"/>
                </a:solidFill>
              </a14:hiddenFill>
            </a:ext>
          </a:extLst>
        </p:spPr>
      </p:pic>
      <p:pic>
        <p:nvPicPr>
          <p:cNvPr id="8198" name="Picture 6" descr="G:\AO-7.pn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3084" y="2895600"/>
            <a:ext cx="1853184" cy="1463040"/>
          </a:xfrm>
          <a:prstGeom prst="rect">
            <a:avLst/>
          </a:prstGeom>
          <a:noFill/>
          <a:extLst>
            <a:ext uri="{909E8E84-426E-40DD-AFC4-6F175D3DCCD1}">
              <a14:hiddenFill xmlns:a14="http://schemas.microsoft.com/office/drawing/2010/main" xmlns="">
                <a:solidFill>
                  <a:srgbClr val="FFFFFF"/>
                </a:solidFill>
              </a14:hiddenFill>
            </a:ext>
          </a:extLst>
        </p:spPr>
      </p:pic>
      <p:pic>
        <p:nvPicPr>
          <p:cNvPr id="8199" name="Picture 7" descr="G:\AR-14.pn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78908" y="4609869"/>
            <a:ext cx="1737360" cy="1371600"/>
          </a:xfrm>
          <a:prstGeom prst="rect">
            <a:avLst/>
          </a:prstGeom>
          <a:noFill/>
          <a:extLst>
            <a:ext uri="{909E8E84-426E-40DD-AFC4-6F175D3DCCD1}">
              <a14:hiddenFill xmlns:a14="http://schemas.microsoft.com/office/drawing/2010/main" xmlns="">
                <a:solidFill>
                  <a:srgbClr val="FFFFFF"/>
                </a:solidFill>
              </a14:hiddenFill>
            </a:ext>
          </a:extLst>
        </p:spPr>
      </p:pic>
      <p:pic>
        <p:nvPicPr>
          <p:cNvPr id="8200" name="Picture 8" descr="G:\BR9.pn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7347435" y="1496199"/>
            <a:ext cx="1853184" cy="1463040"/>
          </a:xfrm>
          <a:prstGeom prst="rect">
            <a:avLst/>
          </a:prstGeom>
          <a:noFill/>
          <a:extLst>
            <a:ext uri="{909E8E84-426E-40DD-AFC4-6F175D3DCCD1}">
              <a14:hiddenFill xmlns:a14="http://schemas.microsoft.com/office/drawing/2010/main" xmlns="">
                <a:solidFill>
                  <a:srgbClr val="FFFFFF"/>
                </a:solidFill>
              </a14:hiddenFill>
            </a:ext>
          </a:extLst>
        </p:spPr>
      </p:pic>
      <p:pic>
        <p:nvPicPr>
          <p:cNvPr id="8201" name="Picture 9" descr="G:\BO.png"/>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7347435" y="2854037"/>
            <a:ext cx="1853184" cy="1463040"/>
          </a:xfrm>
          <a:prstGeom prst="rect">
            <a:avLst/>
          </a:prstGeom>
          <a:noFill/>
          <a:extLst>
            <a:ext uri="{909E8E84-426E-40DD-AFC4-6F175D3DCCD1}">
              <a14:hiddenFill xmlns:a14="http://schemas.microsoft.com/office/drawing/2010/main" xmlns="">
                <a:solidFill>
                  <a:srgbClr val="FFFFFF"/>
                </a:solidFill>
              </a14:hiddenFill>
            </a:ext>
          </a:extLst>
        </p:spPr>
      </p:pic>
      <p:pic>
        <p:nvPicPr>
          <p:cNvPr id="8194" name="Picture 2" descr="G:\Anionic Dye Removal\BR9.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632469" y="4701309"/>
            <a:ext cx="1505712" cy="1188720"/>
          </a:xfrm>
          <a:prstGeom prst="rect">
            <a:avLst/>
          </a:prstGeom>
          <a:noFill/>
          <a:extLst>
            <a:ext uri="{909E8E84-426E-40DD-AFC4-6F175D3DCCD1}">
              <a14:hiddenFill xmlns:a14="http://schemas.microsoft.com/office/drawing/2010/main" xmlns="">
                <a:solidFill>
                  <a:srgbClr val="FFFFFF"/>
                </a:solidFill>
              </a14:hiddenFill>
            </a:ext>
          </a:extLst>
        </p:spPr>
      </p:pic>
      <p:pic>
        <p:nvPicPr>
          <p:cNvPr id="8195" name="Picture 3" descr="G:\Anionic Dye Removal\RB5G.png"/>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3276600" y="5078153"/>
            <a:ext cx="1853184" cy="146304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381000" y="1219200"/>
            <a:ext cx="1319784" cy="276999"/>
          </a:xfrm>
          <a:prstGeom prst="rect">
            <a:avLst/>
          </a:prstGeom>
          <a:noFill/>
        </p:spPr>
        <p:txBody>
          <a:bodyPr wrap="square" rtlCol="0">
            <a:spAutoFit/>
          </a:bodyPr>
          <a:lstStyle/>
          <a:p>
            <a:r>
              <a:rPr lang="en-US" sz="1200" b="1" dirty="0" smtClean="0">
                <a:solidFill>
                  <a:srgbClr val="FF0000"/>
                </a:solidFill>
              </a:rPr>
              <a:t>Acid blue 25</a:t>
            </a:r>
            <a:endParaRPr lang="en-US" sz="1200" b="1" dirty="0">
              <a:solidFill>
                <a:srgbClr val="FF0000"/>
              </a:solidFill>
            </a:endParaRPr>
          </a:p>
        </p:txBody>
      </p:sp>
      <p:sp>
        <p:nvSpPr>
          <p:cNvPr id="8" name="TextBox 7"/>
          <p:cNvSpPr txBox="1"/>
          <p:nvPr/>
        </p:nvSpPr>
        <p:spPr>
          <a:xfrm>
            <a:off x="304800" y="2819400"/>
            <a:ext cx="1395984" cy="276999"/>
          </a:xfrm>
          <a:prstGeom prst="rect">
            <a:avLst/>
          </a:prstGeom>
          <a:noFill/>
        </p:spPr>
        <p:txBody>
          <a:bodyPr wrap="square" rtlCol="0">
            <a:spAutoFit/>
          </a:bodyPr>
          <a:lstStyle/>
          <a:p>
            <a:r>
              <a:rPr lang="en-US" sz="1200" b="1" dirty="0" smtClean="0">
                <a:solidFill>
                  <a:srgbClr val="FF0000"/>
                </a:solidFill>
              </a:rPr>
              <a:t>Acid orange 7</a:t>
            </a:r>
            <a:endParaRPr lang="en-US" sz="1200" b="1" dirty="0">
              <a:solidFill>
                <a:srgbClr val="FF0000"/>
              </a:solidFill>
            </a:endParaRPr>
          </a:p>
        </p:txBody>
      </p:sp>
      <p:sp>
        <p:nvSpPr>
          <p:cNvPr id="9" name="TextBox 8"/>
          <p:cNvSpPr txBox="1"/>
          <p:nvPr/>
        </p:nvSpPr>
        <p:spPr>
          <a:xfrm>
            <a:off x="381000" y="4267200"/>
            <a:ext cx="1066800" cy="276999"/>
          </a:xfrm>
          <a:prstGeom prst="rect">
            <a:avLst/>
          </a:prstGeom>
          <a:noFill/>
        </p:spPr>
        <p:txBody>
          <a:bodyPr wrap="square" rtlCol="0">
            <a:spAutoFit/>
          </a:bodyPr>
          <a:lstStyle/>
          <a:p>
            <a:r>
              <a:rPr lang="en-US" sz="1200" b="1" dirty="0" smtClean="0">
                <a:solidFill>
                  <a:srgbClr val="FF0000"/>
                </a:solidFill>
              </a:rPr>
              <a:t>Acid red 14</a:t>
            </a:r>
            <a:endParaRPr lang="en-US" sz="1200" b="1" dirty="0">
              <a:solidFill>
                <a:srgbClr val="FF0000"/>
              </a:solidFill>
            </a:endParaRPr>
          </a:p>
        </p:txBody>
      </p:sp>
      <p:sp>
        <p:nvSpPr>
          <p:cNvPr id="10" name="TextBox 9"/>
          <p:cNvSpPr txBox="1"/>
          <p:nvPr/>
        </p:nvSpPr>
        <p:spPr>
          <a:xfrm>
            <a:off x="2133600" y="5718233"/>
            <a:ext cx="1600200" cy="276999"/>
          </a:xfrm>
          <a:prstGeom prst="rect">
            <a:avLst/>
          </a:prstGeom>
          <a:noFill/>
        </p:spPr>
        <p:txBody>
          <a:bodyPr wrap="square" rtlCol="0">
            <a:spAutoFit/>
          </a:bodyPr>
          <a:lstStyle/>
          <a:p>
            <a:r>
              <a:rPr lang="en-US" sz="1200" b="1" dirty="0" smtClean="0">
                <a:solidFill>
                  <a:srgbClr val="FF0000"/>
                </a:solidFill>
              </a:rPr>
              <a:t>Reactive blue 5G</a:t>
            </a:r>
            <a:endParaRPr lang="en-US" sz="1200" b="1" dirty="0">
              <a:solidFill>
                <a:srgbClr val="FF0000"/>
              </a:solidFill>
            </a:endParaRPr>
          </a:p>
        </p:txBody>
      </p:sp>
      <p:sp>
        <p:nvSpPr>
          <p:cNvPr id="11" name="TextBox 10"/>
          <p:cNvSpPr txBox="1"/>
          <p:nvPr/>
        </p:nvSpPr>
        <p:spPr>
          <a:xfrm>
            <a:off x="7718645" y="1233100"/>
            <a:ext cx="1110764" cy="276999"/>
          </a:xfrm>
          <a:prstGeom prst="rect">
            <a:avLst/>
          </a:prstGeom>
          <a:noFill/>
        </p:spPr>
        <p:txBody>
          <a:bodyPr wrap="square" rtlCol="0">
            <a:spAutoFit/>
          </a:bodyPr>
          <a:lstStyle/>
          <a:p>
            <a:r>
              <a:rPr lang="en-US" sz="1200" b="1" dirty="0" smtClean="0">
                <a:solidFill>
                  <a:srgbClr val="FF0000"/>
                </a:solidFill>
              </a:rPr>
              <a:t>Basic blue 9</a:t>
            </a:r>
            <a:endParaRPr lang="en-US" sz="1200" b="1" dirty="0">
              <a:solidFill>
                <a:srgbClr val="FF0000"/>
              </a:solidFill>
            </a:endParaRPr>
          </a:p>
        </p:txBody>
      </p:sp>
      <p:sp>
        <p:nvSpPr>
          <p:cNvPr id="12" name="TextBox 11"/>
          <p:cNvSpPr txBox="1"/>
          <p:nvPr/>
        </p:nvSpPr>
        <p:spPr>
          <a:xfrm>
            <a:off x="7661009" y="2820739"/>
            <a:ext cx="1226035" cy="276999"/>
          </a:xfrm>
          <a:prstGeom prst="rect">
            <a:avLst/>
          </a:prstGeom>
          <a:noFill/>
        </p:spPr>
        <p:txBody>
          <a:bodyPr wrap="square" rtlCol="0">
            <a:spAutoFit/>
          </a:bodyPr>
          <a:lstStyle/>
          <a:p>
            <a:pPr algn="just"/>
            <a:r>
              <a:rPr lang="en-US" sz="1200" b="1" dirty="0" smtClean="0">
                <a:solidFill>
                  <a:srgbClr val="FF0000"/>
                </a:solidFill>
              </a:rPr>
              <a:t>Basic orange</a:t>
            </a:r>
            <a:endParaRPr lang="en-US" sz="1200" b="1" dirty="0">
              <a:solidFill>
                <a:srgbClr val="FF0000"/>
              </a:solidFill>
            </a:endParaRPr>
          </a:p>
        </p:txBody>
      </p:sp>
      <p:sp>
        <p:nvSpPr>
          <p:cNvPr id="13" name="TextBox 12"/>
          <p:cNvSpPr txBox="1"/>
          <p:nvPr/>
        </p:nvSpPr>
        <p:spPr>
          <a:xfrm>
            <a:off x="7848600" y="4191000"/>
            <a:ext cx="1038444" cy="276999"/>
          </a:xfrm>
          <a:prstGeom prst="rect">
            <a:avLst/>
          </a:prstGeom>
          <a:noFill/>
        </p:spPr>
        <p:txBody>
          <a:bodyPr wrap="square" rtlCol="0">
            <a:spAutoFit/>
          </a:bodyPr>
          <a:lstStyle/>
          <a:p>
            <a:r>
              <a:rPr lang="en-US" sz="1200" b="1" dirty="0" smtClean="0">
                <a:solidFill>
                  <a:srgbClr val="FF0000"/>
                </a:solidFill>
              </a:rPr>
              <a:t>Basic red 9</a:t>
            </a:r>
            <a:endParaRPr lang="en-US" sz="1200" b="1" dirty="0">
              <a:solidFill>
                <a:srgbClr val="FF0000"/>
              </a:solidFill>
            </a:endParaRPr>
          </a:p>
        </p:txBody>
      </p:sp>
      <p:pic>
        <p:nvPicPr>
          <p:cNvPr id="21" name="Picture 4" descr="G:\water sigma surface.png"/>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6227064" y="5169593"/>
            <a:ext cx="1621536" cy="128016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13"/>
          <p:cNvSpPr txBox="1"/>
          <p:nvPr/>
        </p:nvSpPr>
        <p:spPr>
          <a:xfrm>
            <a:off x="5715000" y="5742801"/>
            <a:ext cx="685800" cy="276999"/>
          </a:xfrm>
          <a:prstGeom prst="rect">
            <a:avLst/>
          </a:prstGeom>
          <a:noFill/>
        </p:spPr>
        <p:txBody>
          <a:bodyPr wrap="square" rtlCol="0">
            <a:spAutoFit/>
          </a:bodyPr>
          <a:lstStyle/>
          <a:p>
            <a:r>
              <a:rPr lang="en-US" sz="1200" b="1" dirty="0" smtClean="0">
                <a:solidFill>
                  <a:srgbClr val="00B0F0"/>
                </a:solidFill>
              </a:rPr>
              <a:t>water</a:t>
            </a:r>
            <a:endParaRPr lang="en-US" sz="1200" b="1" dirty="0">
              <a:solidFill>
                <a:srgbClr val="00B0F0"/>
              </a:solidFill>
            </a:endParaRPr>
          </a:p>
        </p:txBody>
      </p:sp>
    </p:spTree>
    <p:extLst>
      <p:ext uri="{BB962C8B-B14F-4D97-AF65-F5344CB8AC3E}">
        <p14:creationId xmlns:p14="http://schemas.microsoft.com/office/powerpoint/2010/main" xmlns="" val="20120209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2400" b="1" dirty="0" smtClean="0">
                <a:solidFill>
                  <a:srgbClr val="7030A0"/>
                </a:solidFill>
              </a:rPr>
              <a:t>Screening of Ionic Liquids using COSMO-RS model</a:t>
            </a:r>
            <a:endParaRPr lang="en-US" sz="2400" b="1" dirty="0">
              <a:solidFill>
                <a:srgbClr val="7030A0"/>
              </a:solidFill>
            </a:endParaRPr>
          </a:p>
        </p:txBody>
      </p:sp>
      <p:sp>
        <p:nvSpPr>
          <p:cNvPr id="3" name="Content Placeholder 2"/>
          <p:cNvSpPr>
            <a:spLocks noGrp="1"/>
          </p:cNvSpPr>
          <p:nvPr>
            <p:ph idx="1"/>
          </p:nvPr>
        </p:nvSpPr>
        <p:spPr>
          <a:xfrm>
            <a:off x="457200" y="1066800"/>
            <a:ext cx="8229600" cy="5059363"/>
          </a:xfrm>
        </p:spPr>
        <p:txBody>
          <a:bodyPr>
            <a:normAutofit/>
          </a:bodyPr>
          <a:lstStyle/>
          <a:p>
            <a:r>
              <a:rPr lang="en-US" sz="1600" b="1" dirty="0"/>
              <a:t>Selectivity (S):</a:t>
            </a:r>
          </a:p>
          <a:p>
            <a:endParaRPr lang="en-US" sz="1600" dirty="0"/>
          </a:p>
          <a:p>
            <a:endParaRPr lang="en-US" sz="1600" dirty="0"/>
          </a:p>
          <a:p>
            <a:pPr marL="0" indent="0" algn="just">
              <a:buNone/>
            </a:pPr>
            <a:r>
              <a:rPr lang="en-US" sz="1600" dirty="0" smtClean="0"/>
              <a:t>Where     </a:t>
            </a:r>
            <a:r>
              <a:rPr lang="en-US" sz="1600" dirty="0"/>
              <a:t>is the activity coefficient of aromatic sulfur-nitrogen species at infinite dilution and   is the activity coefficient of model liquid fuel at infinite dilution.</a:t>
            </a:r>
          </a:p>
          <a:p>
            <a:endParaRPr lang="en-US" sz="1600" dirty="0"/>
          </a:p>
          <a:p>
            <a:endParaRPr lang="en-US" sz="1600" dirty="0" smtClean="0"/>
          </a:p>
          <a:p>
            <a:r>
              <a:rPr lang="en-US" sz="1600" b="1" dirty="0" smtClean="0"/>
              <a:t>Capacity </a:t>
            </a:r>
            <a:r>
              <a:rPr lang="en-US" sz="1600" b="1" dirty="0"/>
              <a:t>(C): </a:t>
            </a:r>
          </a:p>
          <a:p>
            <a:endParaRPr lang="en-US" sz="1600" dirty="0"/>
          </a:p>
          <a:p>
            <a:pPr marL="0" indent="0">
              <a:buNone/>
            </a:pPr>
            <a:endParaRPr lang="en-US" sz="1600" dirty="0" smtClean="0"/>
          </a:p>
          <a:p>
            <a:pPr marL="0" indent="0">
              <a:buNone/>
            </a:pPr>
            <a:r>
              <a:rPr lang="en-US" sz="1600" dirty="0" smtClean="0"/>
              <a:t>Where </a:t>
            </a:r>
            <a:r>
              <a:rPr lang="en-US" sz="1600" dirty="0"/>
              <a:t>the subscript ’1’ and ‘2’ indicates S/N species and model liquid fuel respectively</a:t>
            </a:r>
          </a:p>
          <a:p>
            <a:endParaRPr lang="en-US" sz="1600" dirty="0"/>
          </a:p>
          <a:p>
            <a:r>
              <a:rPr lang="en-US" sz="1600" b="1" dirty="0"/>
              <a:t>Performance Index (P.I):</a:t>
            </a:r>
          </a:p>
          <a:p>
            <a:endParaRPr lang="en-US" dirty="0"/>
          </a:p>
        </p:txBody>
      </p:sp>
      <p:sp>
        <p:nvSpPr>
          <p:cNvPr id="4" name="Date Placeholder 3"/>
          <p:cNvSpPr>
            <a:spLocks noGrp="1"/>
          </p:cNvSpPr>
          <p:nvPr>
            <p:ph type="dt" sz="half" idx="10"/>
          </p:nvPr>
        </p:nvSpPr>
        <p:spPr/>
        <p:txBody>
          <a:bodyPr/>
          <a:lstStyle/>
          <a:p>
            <a:fld id="{7EA28777-FAEE-4092-AADF-CAFDB78234EE}" type="datetime1">
              <a:rPr lang="en-US" smtClean="0"/>
              <a:pPr/>
              <a:t>10/13/2014</a:t>
            </a:fld>
            <a:endParaRPr lang="en-US"/>
          </a:p>
        </p:txBody>
      </p:sp>
      <p:sp>
        <p:nvSpPr>
          <p:cNvPr id="5" name="Footer Placeholder 4"/>
          <p:cNvSpPr>
            <a:spLocks noGrp="1"/>
          </p:cNvSpPr>
          <p:nvPr>
            <p:ph type="ftr" sz="quarter" idx="11"/>
          </p:nvPr>
        </p:nvSpPr>
        <p:spPr/>
        <p:txBody>
          <a:bodyPr/>
          <a:lstStyle/>
          <a:p>
            <a:r>
              <a:rPr lang="nb-NO" smtClean="0"/>
              <a:t>Hydrology-2014</a:t>
            </a:r>
            <a:endParaRPr lang="en-US"/>
          </a:p>
        </p:txBody>
      </p:sp>
      <p:sp>
        <p:nvSpPr>
          <p:cNvPr id="6" name="Slide Number Placeholder 5"/>
          <p:cNvSpPr>
            <a:spLocks noGrp="1"/>
          </p:cNvSpPr>
          <p:nvPr>
            <p:ph type="sldNum" sz="quarter" idx="12"/>
          </p:nvPr>
        </p:nvSpPr>
        <p:spPr/>
        <p:txBody>
          <a:bodyPr/>
          <a:lstStyle/>
          <a:p>
            <a:fld id="{BDD5D8A3-A17B-4E10-9A12-8E8207FB278C}" type="slidenum">
              <a:rPr lang="en-US" smtClean="0"/>
              <a:pPr/>
              <a:t>23</a:t>
            </a:fld>
            <a:endParaRPr lang="en-US"/>
          </a:p>
        </p:txBody>
      </p:sp>
      <p:graphicFrame>
        <p:nvGraphicFramePr>
          <p:cNvPr id="7" name="Object 6"/>
          <p:cNvGraphicFramePr>
            <a:graphicFrameLocks noChangeAspect="1"/>
          </p:cNvGraphicFramePr>
          <p:nvPr>
            <p:extLst>
              <p:ext uri="{D42A27DB-BD31-4B8C-83A1-F6EECF244321}">
                <p14:modId xmlns:p14="http://schemas.microsoft.com/office/powerpoint/2010/main" xmlns="" val="3288937966"/>
              </p:ext>
            </p:extLst>
          </p:nvPr>
        </p:nvGraphicFramePr>
        <p:xfrm>
          <a:off x="3429000" y="1066800"/>
          <a:ext cx="2819400" cy="914400"/>
        </p:xfrm>
        <a:graphic>
          <a:graphicData uri="http://schemas.openxmlformats.org/presentationml/2006/ole">
            <p:oleObj spid="_x0000_s7619" name="Equation" r:id="rId3" imgW="1511300" imgH="508000" progId="">
              <p:embed/>
            </p:oleObj>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xmlns="" val="2293391279"/>
              </p:ext>
            </p:extLst>
          </p:nvPr>
        </p:nvGraphicFramePr>
        <p:xfrm>
          <a:off x="1219200" y="1905000"/>
          <a:ext cx="381000" cy="390525"/>
        </p:xfrm>
        <a:graphic>
          <a:graphicData uri="http://schemas.openxmlformats.org/presentationml/2006/ole">
            <p:oleObj spid="_x0000_s7620" name="Equation" r:id="rId4" imgW="203112" imgH="241195" progId="PBrush">
              <p:embed/>
            </p:oleObj>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xmlns="" val="1328765271"/>
              </p:ext>
            </p:extLst>
          </p:nvPr>
        </p:nvGraphicFramePr>
        <p:xfrm>
          <a:off x="3657600" y="2971800"/>
          <a:ext cx="1981200" cy="893763"/>
        </p:xfrm>
        <a:graphic>
          <a:graphicData uri="http://schemas.openxmlformats.org/presentationml/2006/ole">
            <p:oleObj spid="_x0000_s7621" name="Equation" r:id="rId5" imgW="1155700" imgH="508000" progId="">
              <p:embed/>
            </p:oleObj>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xmlns="" val="2857561114"/>
              </p:ext>
            </p:extLst>
          </p:nvPr>
        </p:nvGraphicFramePr>
        <p:xfrm>
          <a:off x="2209800" y="5105400"/>
          <a:ext cx="5568950" cy="1066800"/>
        </p:xfrm>
        <a:graphic>
          <a:graphicData uri="http://schemas.openxmlformats.org/presentationml/2006/ole">
            <p:oleObj spid="_x0000_s7622" name="Equation" r:id="rId6" imgW="3581400" imgH="660400" progId="">
              <p:embed/>
            </p:oleObj>
          </a:graphicData>
        </a:graphic>
      </p:graphicFrame>
    </p:spTree>
    <p:extLst>
      <p:ext uri="{BB962C8B-B14F-4D97-AF65-F5344CB8AC3E}">
        <p14:creationId xmlns:p14="http://schemas.microsoft.com/office/powerpoint/2010/main" xmlns="" val="18229182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2400" b="1" dirty="0" smtClean="0">
                <a:solidFill>
                  <a:srgbClr val="7030A0"/>
                </a:solidFill>
              </a:rPr>
              <a:t>Screening Ionic liquid for Decolorization Process</a:t>
            </a:r>
            <a:endParaRPr lang="en-US" sz="2400" b="1" dirty="0">
              <a:solidFill>
                <a:srgbClr val="7030A0"/>
              </a:solidFill>
            </a:endParaRPr>
          </a:p>
        </p:txBody>
      </p:sp>
      <p:sp>
        <p:nvSpPr>
          <p:cNvPr id="4" name="Date Placeholder 3"/>
          <p:cNvSpPr>
            <a:spLocks noGrp="1"/>
          </p:cNvSpPr>
          <p:nvPr>
            <p:ph type="dt" sz="half" idx="10"/>
          </p:nvPr>
        </p:nvSpPr>
        <p:spPr/>
        <p:txBody>
          <a:bodyPr/>
          <a:lstStyle/>
          <a:p>
            <a:fld id="{7EA28777-FAEE-4092-AADF-CAFDB78234EE}" type="datetime1">
              <a:rPr lang="en-US" smtClean="0"/>
              <a:pPr/>
              <a:t>10/13/2014</a:t>
            </a:fld>
            <a:endParaRPr lang="en-US"/>
          </a:p>
        </p:txBody>
      </p:sp>
      <p:sp>
        <p:nvSpPr>
          <p:cNvPr id="5" name="Footer Placeholder 4"/>
          <p:cNvSpPr>
            <a:spLocks noGrp="1"/>
          </p:cNvSpPr>
          <p:nvPr>
            <p:ph type="ftr" sz="quarter" idx="11"/>
          </p:nvPr>
        </p:nvSpPr>
        <p:spPr/>
        <p:txBody>
          <a:bodyPr/>
          <a:lstStyle/>
          <a:p>
            <a:r>
              <a:rPr lang="nb-NO" smtClean="0"/>
              <a:t>Hydrology-2014</a:t>
            </a:r>
            <a:endParaRPr lang="en-US"/>
          </a:p>
        </p:txBody>
      </p:sp>
      <p:sp>
        <p:nvSpPr>
          <p:cNvPr id="6" name="Slide Number Placeholder 5"/>
          <p:cNvSpPr>
            <a:spLocks noGrp="1"/>
          </p:cNvSpPr>
          <p:nvPr>
            <p:ph type="sldNum" sz="quarter" idx="12"/>
          </p:nvPr>
        </p:nvSpPr>
        <p:spPr/>
        <p:txBody>
          <a:bodyPr/>
          <a:lstStyle/>
          <a:p>
            <a:fld id="{BDD5D8A3-A17B-4E10-9A12-8E8207FB278C}" type="slidenum">
              <a:rPr lang="en-US" smtClean="0"/>
              <a:pPr/>
              <a:t>27</a:t>
            </a:fld>
            <a:endParaRPr lang="en-US"/>
          </a:p>
        </p:txBody>
      </p:sp>
      <p:graphicFrame>
        <p:nvGraphicFramePr>
          <p:cNvPr id="7" name="Table 6"/>
          <p:cNvGraphicFramePr>
            <a:graphicFrameLocks noGrp="1"/>
          </p:cNvGraphicFramePr>
          <p:nvPr>
            <p:extLst>
              <p:ext uri="{D42A27DB-BD31-4B8C-83A1-F6EECF244321}">
                <p14:modId xmlns:p14="http://schemas.microsoft.com/office/powerpoint/2010/main" xmlns="" val="4094429515"/>
              </p:ext>
            </p:extLst>
          </p:nvPr>
        </p:nvGraphicFramePr>
        <p:xfrm>
          <a:off x="838199" y="1219202"/>
          <a:ext cx="7543801" cy="4571998"/>
        </p:xfrm>
        <a:graphic>
          <a:graphicData uri="http://schemas.openxmlformats.org/drawingml/2006/table">
            <a:tbl>
              <a:tblPr firstRow="1" bandRow="1">
                <a:tableStyleId>{5C22544A-7EE6-4342-B048-85BDC9FD1C3A}</a:tableStyleId>
              </a:tblPr>
              <a:tblGrid>
                <a:gridCol w="1524001"/>
                <a:gridCol w="1493520"/>
                <a:gridCol w="1508760"/>
                <a:gridCol w="1508760"/>
                <a:gridCol w="1508760"/>
              </a:tblGrid>
              <a:tr h="864973">
                <a:tc>
                  <a:txBody>
                    <a:bodyPr/>
                    <a:lstStyle/>
                    <a:p>
                      <a:pPr algn="ctr"/>
                      <a:r>
                        <a:rPr lang="en-US" dirty="0" smtClean="0"/>
                        <a:t>Parameters</a:t>
                      </a:r>
                      <a:endParaRPr lang="en-US" dirty="0"/>
                    </a:p>
                  </a:txBody>
                  <a:tcPr/>
                </a:tc>
                <a:tc>
                  <a:txBody>
                    <a:bodyPr/>
                    <a:lstStyle/>
                    <a:p>
                      <a:pPr algn="ctr"/>
                      <a:r>
                        <a:rPr lang="en-US" dirty="0" smtClean="0"/>
                        <a:t>Cation (10)</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Anions (28)</a:t>
                      </a:r>
                    </a:p>
                    <a:p>
                      <a:pPr algn="ctr"/>
                      <a:endParaRPr lang="en-US" dirty="0"/>
                    </a:p>
                  </a:txBody>
                  <a:tcPr/>
                </a:tc>
                <a:tc>
                  <a:txBody>
                    <a:bodyPr/>
                    <a:lstStyle/>
                    <a:p>
                      <a:pPr algn="ctr"/>
                      <a:r>
                        <a:rPr lang="en-US" dirty="0" smtClean="0"/>
                        <a:t>Maximum</a:t>
                      </a:r>
                      <a:endParaRPr lang="en-US" dirty="0"/>
                    </a:p>
                  </a:txBody>
                  <a:tcPr/>
                </a:tc>
                <a:tc>
                  <a:txBody>
                    <a:bodyPr/>
                    <a:lstStyle/>
                    <a:p>
                      <a:pPr algn="ctr"/>
                      <a:r>
                        <a:rPr lang="en-US" dirty="0" smtClean="0"/>
                        <a:t>Minimum</a:t>
                      </a:r>
                      <a:endParaRPr lang="en-US" dirty="0"/>
                    </a:p>
                  </a:txBody>
                  <a:tcPr/>
                </a:tc>
              </a:tr>
              <a:tr h="1235675">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baseline="-25000" dirty="0" smtClean="0"/>
                        <a:t>Selectivity</a:t>
                      </a:r>
                    </a:p>
                    <a:p>
                      <a:pPr algn="just"/>
                      <a:endParaRPr lang="en-US" baseline="-25000" dirty="0"/>
                    </a:p>
                  </a:txBody>
                  <a:tcPr/>
                </a:tc>
                <a:tc>
                  <a:txBody>
                    <a:bodyPr/>
                    <a:lstStyle/>
                    <a:p>
                      <a:pPr algn="just"/>
                      <a:r>
                        <a:rPr lang="en-US" baseline="-25000" dirty="0" smtClean="0"/>
                        <a:t>[OMIM]</a:t>
                      </a:r>
                    </a:p>
                    <a:p>
                      <a:pPr algn="just"/>
                      <a:r>
                        <a:rPr lang="en-US" baseline="-25000" dirty="0" smtClean="0"/>
                        <a:t>[NIMIM]</a:t>
                      </a:r>
                    </a:p>
                    <a:p>
                      <a:pPr algn="just"/>
                      <a:r>
                        <a:rPr lang="en-US" baseline="-25000" dirty="0" smtClean="0"/>
                        <a:t>[DMIM]</a:t>
                      </a:r>
                      <a:endParaRPr lang="en-US" baseline="-25000" dirty="0"/>
                    </a:p>
                  </a:txBody>
                  <a:tcPr/>
                </a:tc>
                <a:tc>
                  <a:txBody>
                    <a:bodyPr/>
                    <a:lstStyle/>
                    <a:p>
                      <a:pPr algn="just"/>
                      <a:r>
                        <a:rPr lang="en-US" dirty="0" smtClean="0"/>
                        <a:t>Acetate</a:t>
                      </a:r>
                    </a:p>
                    <a:p>
                      <a:pPr algn="just"/>
                      <a:r>
                        <a:rPr lang="en-US" dirty="0" smtClean="0"/>
                        <a:t>Decanate</a:t>
                      </a:r>
                    </a:p>
                    <a:p>
                      <a:pPr algn="just"/>
                      <a:r>
                        <a:rPr lang="en-US" dirty="0" smtClean="0"/>
                        <a:t>Salicylate</a:t>
                      </a:r>
                      <a:endParaRPr lang="en-US" dirty="0"/>
                    </a:p>
                  </a:txBody>
                  <a:tcPr/>
                </a:tc>
                <a:tc>
                  <a:txBody>
                    <a:bodyPr/>
                    <a:lstStyle/>
                    <a:p>
                      <a:pPr algn="just"/>
                      <a:r>
                        <a:rPr lang="en-US" dirty="0" smtClean="0"/>
                        <a:t>55.92</a:t>
                      </a:r>
                    </a:p>
                    <a:p>
                      <a:pPr algn="just"/>
                      <a:r>
                        <a:rPr lang="en-US" dirty="0" smtClean="0"/>
                        <a:t>56.154</a:t>
                      </a:r>
                    </a:p>
                    <a:p>
                      <a:pPr algn="just"/>
                      <a:r>
                        <a:rPr lang="en-US" dirty="0" smtClean="0"/>
                        <a:t>37.157</a:t>
                      </a:r>
                      <a:endParaRPr lang="en-US" dirty="0"/>
                    </a:p>
                  </a:txBody>
                  <a:tcPr/>
                </a:tc>
                <a:tc>
                  <a:txBody>
                    <a:bodyPr/>
                    <a:lstStyle/>
                    <a:p>
                      <a:pPr algn="just"/>
                      <a:r>
                        <a:rPr lang="en-US" dirty="0" smtClean="0"/>
                        <a:t>55.44</a:t>
                      </a:r>
                    </a:p>
                    <a:p>
                      <a:pPr algn="just"/>
                      <a:r>
                        <a:rPr lang="en-US" dirty="0" smtClean="0"/>
                        <a:t>53.26</a:t>
                      </a:r>
                    </a:p>
                    <a:p>
                      <a:pPr algn="just"/>
                      <a:r>
                        <a:rPr lang="en-US" dirty="0" smtClean="0"/>
                        <a:t>34.104</a:t>
                      </a:r>
                      <a:endParaRPr lang="en-US" dirty="0"/>
                    </a:p>
                  </a:txBody>
                  <a:tcPr/>
                </a:tc>
              </a:tr>
              <a:tr h="1235675">
                <a:tc>
                  <a:txBody>
                    <a:bodyPr/>
                    <a:lstStyle/>
                    <a:p>
                      <a:pPr algn="just"/>
                      <a:r>
                        <a:rPr lang="en-US" baseline="-25000" dirty="0" smtClean="0"/>
                        <a:t>Capacity</a:t>
                      </a:r>
                      <a:endParaRPr lang="en-US" baseline="-25000" dirty="0"/>
                    </a:p>
                  </a:txBody>
                  <a:tcPr/>
                </a:tc>
                <a:tc>
                  <a:txBody>
                    <a:bodyPr/>
                    <a:lstStyle/>
                    <a:p>
                      <a:pPr algn="just"/>
                      <a:r>
                        <a:rPr lang="en-US" baseline="-25000" dirty="0" smtClean="0"/>
                        <a:t>[OMIM]</a:t>
                      </a:r>
                    </a:p>
                    <a:p>
                      <a:pPr algn="just"/>
                      <a:r>
                        <a:rPr lang="en-US" baseline="-25000" dirty="0" smtClean="0"/>
                        <a:t>[NIMIM]</a:t>
                      </a:r>
                    </a:p>
                    <a:p>
                      <a:pPr algn="just"/>
                      <a:r>
                        <a:rPr lang="en-US" baseline="-25000" dirty="0" smtClean="0"/>
                        <a:t>[DMIM]</a:t>
                      </a:r>
                      <a:endParaRPr lang="en-US" baseline="-25000" dirty="0"/>
                    </a:p>
                  </a:txBody>
                  <a:tcPr/>
                </a:tc>
                <a:tc>
                  <a:txBody>
                    <a:bodyPr/>
                    <a:lstStyle/>
                    <a:p>
                      <a:pPr algn="just"/>
                      <a:r>
                        <a:rPr lang="en-US" dirty="0" smtClean="0"/>
                        <a:t>Acetate</a:t>
                      </a:r>
                    </a:p>
                    <a:p>
                      <a:pPr algn="just"/>
                      <a:r>
                        <a:rPr lang="en-US" dirty="0" smtClean="0"/>
                        <a:t>Decanate</a:t>
                      </a:r>
                    </a:p>
                    <a:p>
                      <a:pPr algn="just"/>
                      <a:r>
                        <a:rPr lang="en-US" dirty="0" smtClean="0"/>
                        <a:t>Salicylate</a:t>
                      </a:r>
                      <a:endParaRPr lang="en-US" dirty="0"/>
                    </a:p>
                  </a:txBody>
                  <a:tcPr/>
                </a:tc>
                <a:tc>
                  <a:txBody>
                    <a:bodyPr/>
                    <a:lstStyle/>
                    <a:p>
                      <a:pPr algn="just"/>
                      <a:r>
                        <a:rPr lang="en-US" dirty="0" smtClean="0"/>
                        <a:t>66.8</a:t>
                      </a:r>
                    </a:p>
                    <a:p>
                      <a:pPr algn="just"/>
                      <a:r>
                        <a:rPr lang="en-US" dirty="0" smtClean="0"/>
                        <a:t>65.54</a:t>
                      </a:r>
                    </a:p>
                    <a:p>
                      <a:pPr algn="just"/>
                      <a:r>
                        <a:rPr lang="en-US" dirty="0" smtClean="0"/>
                        <a:t>43.59</a:t>
                      </a:r>
                      <a:endParaRPr lang="en-US" dirty="0"/>
                    </a:p>
                  </a:txBody>
                  <a:tcPr/>
                </a:tc>
                <a:tc>
                  <a:txBody>
                    <a:bodyPr/>
                    <a:lstStyle/>
                    <a:p>
                      <a:pPr algn="just"/>
                      <a:r>
                        <a:rPr lang="en-US" dirty="0" smtClean="0"/>
                        <a:t>4.18</a:t>
                      </a:r>
                    </a:p>
                    <a:p>
                      <a:pPr algn="just"/>
                      <a:r>
                        <a:rPr lang="en-US" dirty="0" smtClean="0"/>
                        <a:t>4.13</a:t>
                      </a:r>
                    </a:p>
                    <a:p>
                      <a:pPr algn="just"/>
                      <a:r>
                        <a:rPr lang="en-US" dirty="0" smtClean="0"/>
                        <a:t>3.69</a:t>
                      </a:r>
                      <a:endParaRPr lang="en-US" dirty="0"/>
                    </a:p>
                  </a:txBody>
                  <a:tcPr/>
                </a:tc>
              </a:tr>
              <a:tr h="1235675">
                <a:tc>
                  <a:txBody>
                    <a:bodyPr/>
                    <a:lstStyle/>
                    <a:p>
                      <a:pPr algn="just"/>
                      <a:r>
                        <a:rPr lang="en-US" baseline="-25000" dirty="0" smtClean="0"/>
                        <a:t>Performance Index</a:t>
                      </a:r>
                      <a:endParaRPr lang="en-US" baseline="-25000" dirty="0"/>
                    </a:p>
                  </a:txBody>
                  <a:tcPr/>
                </a:tc>
                <a:tc>
                  <a:txBody>
                    <a:bodyPr/>
                    <a:lstStyle/>
                    <a:p>
                      <a:pPr algn="just"/>
                      <a:r>
                        <a:rPr lang="en-US" baseline="-25000" dirty="0" smtClean="0"/>
                        <a:t>[OMIM]</a:t>
                      </a:r>
                    </a:p>
                    <a:p>
                      <a:pPr algn="just"/>
                      <a:r>
                        <a:rPr lang="en-US" baseline="-25000" dirty="0" smtClean="0"/>
                        <a:t>[NIMIM]</a:t>
                      </a:r>
                    </a:p>
                    <a:p>
                      <a:pPr algn="just"/>
                      <a:r>
                        <a:rPr lang="en-US" baseline="-25000" dirty="0" smtClean="0"/>
                        <a:t>[DMIM]</a:t>
                      </a:r>
                      <a:endParaRPr lang="en-US" baseline="-25000" dirty="0"/>
                    </a:p>
                  </a:txBody>
                  <a:tcPr/>
                </a:tc>
                <a:tc>
                  <a:txBody>
                    <a:bodyPr/>
                    <a:lstStyle/>
                    <a:p>
                      <a:pPr algn="just"/>
                      <a:r>
                        <a:rPr lang="en-US" dirty="0" smtClean="0"/>
                        <a:t>Acetate</a:t>
                      </a:r>
                    </a:p>
                    <a:p>
                      <a:pPr algn="just"/>
                      <a:r>
                        <a:rPr lang="en-US" dirty="0" smtClean="0"/>
                        <a:t>Decanate</a:t>
                      </a:r>
                    </a:p>
                    <a:p>
                      <a:pPr algn="just"/>
                      <a:r>
                        <a:rPr lang="en-US" dirty="0" smtClean="0"/>
                        <a:t>Salicylate</a:t>
                      </a:r>
                      <a:endParaRPr lang="en-US" dirty="0"/>
                    </a:p>
                  </a:txBody>
                  <a:tcPr/>
                </a:tc>
                <a:tc>
                  <a:txBody>
                    <a:bodyPr/>
                    <a:lstStyle/>
                    <a:p>
                      <a:pPr algn="just"/>
                      <a:r>
                        <a:rPr lang="en-US" dirty="0" smtClean="0"/>
                        <a:t>~3750</a:t>
                      </a:r>
                    </a:p>
                    <a:p>
                      <a:pPr algn="just"/>
                      <a:r>
                        <a:rPr lang="en-US" dirty="0" smtClean="0"/>
                        <a:t>~3680</a:t>
                      </a:r>
                    </a:p>
                    <a:p>
                      <a:pPr algn="just"/>
                      <a:r>
                        <a:rPr lang="en-US" dirty="0" smtClean="0"/>
                        <a:t>~1620</a:t>
                      </a:r>
                      <a:endParaRPr lang="en-US" dirty="0"/>
                    </a:p>
                  </a:txBody>
                  <a:tcPr/>
                </a:tc>
                <a:tc>
                  <a:txBody>
                    <a:bodyPr/>
                    <a:lstStyle/>
                    <a:p>
                      <a:pPr algn="just"/>
                      <a:r>
                        <a:rPr lang="en-US" dirty="0" smtClean="0"/>
                        <a:t>~232</a:t>
                      </a:r>
                    </a:p>
                    <a:p>
                      <a:pPr algn="just"/>
                      <a:r>
                        <a:rPr lang="en-US" dirty="0" smtClean="0"/>
                        <a:t>~220</a:t>
                      </a:r>
                    </a:p>
                    <a:p>
                      <a:pPr algn="just"/>
                      <a:r>
                        <a:rPr lang="en-US" dirty="0" smtClean="0"/>
                        <a:t>~125</a:t>
                      </a:r>
                      <a:endParaRPr lang="en-US" dirty="0"/>
                    </a:p>
                  </a:txBody>
                  <a:tcPr/>
                </a:tc>
              </a:tr>
            </a:tbl>
          </a:graphicData>
        </a:graphic>
      </p:graphicFrame>
    </p:spTree>
    <p:extLst>
      <p:ext uri="{BB962C8B-B14F-4D97-AF65-F5344CB8AC3E}">
        <p14:creationId xmlns:p14="http://schemas.microsoft.com/office/powerpoint/2010/main" xmlns="" val="4978101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2400" b="1" dirty="0" smtClean="0">
                <a:solidFill>
                  <a:srgbClr val="7030A0"/>
                </a:solidFill>
              </a:rPr>
              <a:t>Validation &amp; Prediction</a:t>
            </a:r>
            <a:endParaRPr lang="en-US" sz="2400" b="1" dirty="0">
              <a:solidFill>
                <a:srgbClr val="7030A0"/>
              </a:solidFill>
            </a:endParaRPr>
          </a:p>
        </p:txBody>
      </p:sp>
      <p:sp>
        <p:nvSpPr>
          <p:cNvPr id="4" name="Date Placeholder 3"/>
          <p:cNvSpPr>
            <a:spLocks noGrp="1"/>
          </p:cNvSpPr>
          <p:nvPr>
            <p:ph type="dt" sz="half" idx="10"/>
          </p:nvPr>
        </p:nvSpPr>
        <p:spPr/>
        <p:txBody>
          <a:bodyPr/>
          <a:lstStyle/>
          <a:p>
            <a:fld id="{7EA28777-FAEE-4092-AADF-CAFDB78234EE}" type="datetime1">
              <a:rPr lang="en-US" smtClean="0"/>
              <a:pPr/>
              <a:t>10/13/2014</a:t>
            </a:fld>
            <a:endParaRPr lang="en-US"/>
          </a:p>
        </p:txBody>
      </p:sp>
      <p:sp>
        <p:nvSpPr>
          <p:cNvPr id="5" name="Footer Placeholder 4"/>
          <p:cNvSpPr>
            <a:spLocks noGrp="1"/>
          </p:cNvSpPr>
          <p:nvPr>
            <p:ph type="ftr" sz="quarter" idx="11"/>
          </p:nvPr>
        </p:nvSpPr>
        <p:spPr/>
        <p:txBody>
          <a:bodyPr/>
          <a:lstStyle/>
          <a:p>
            <a:r>
              <a:rPr lang="nb-NO" smtClean="0"/>
              <a:t>Hydrology-2014</a:t>
            </a:r>
            <a:endParaRPr lang="en-US"/>
          </a:p>
        </p:txBody>
      </p:sp>
      <p:sp>
        <p:nvSpPr>
          <p:cNvPr id="6" name="Slide Number Placeholder 5"/>
          <p:cNvSpPr>
            <a:spLocks noGrp="1"/>
          </p:cNvSpPr>
          <p:nvPr>
            <p:ph type="sldNum" sz="quarter" idx="12"/>
          </p:nvPr>
        </p:nvSpPr>
        <p:spPr/>
        <p:txBody>
          <a:bodyPr/>
          <a:lstStyle/>
          <a:p>
            <a:fld id="{BDD5D8A3-A17B-4E10-9A12-8E8207FB278C}" type="slidenum">
              <a:rPr lang="en-US" smtClean="0"/>
              <a:pPr/>
              <a:t>28</a:t>
            </a:fld>
            <a:endParaRPr lang="en-US"/>
          </a:p>
        </p:txBody>
      </p:sp>
      <p:sp>
        <p:nvSpPr>
          <p:cNvPr id="9"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 name="Object 11"/>
          <p:cNvGraphicFramePr>
            <a:graphicFrameLocks noChangeAspect="1"/>
          </p:cNvGraphicFramePr>
          <p:nvPr>
            <p:extLst>
              <p:ext uri="{D42A27DB-BD31-4B8C-83A1-F6EECF244321}">
                <p14:modId xmlns:p14="http://schemas.microsoft.com/office/powerpoint/2010/main" xmlns="" val="764345811"/>
              </p:ext>
            </p:extLst>
          </p:nvPr>
        </p:nvGraphicFramePr>
        <p:xfrm>
          <a:off x="1600200" y="1676400"/>
          <a:ext cx="5144026" cy="3429000"/>
        </p:xfrm>
        <a:graphic>
          <a:graphicData uri="http://schemas.openxmlformats.org/presentationml/2006/ole">
            <p:oleObj spid="_x0000_s8244" r:id="rId3" imgW="7153200" imgH="4971240" progId="">
              <p:embed/>
            </p:oleObj>
          </a:graphicData>
        </a:graphic>
      </p:graphicFrame>
      <p:sp>
        <p:nvSpPr>
          <p:cNvPr id="14" name="TextBox 13"/>
          <p:cNvSpPr txBox="1"/>
          <p:nvPr/>
        </p:nvSpPr>
        <p:spPr>
          <a:xfrm>
            <a:off x="5715000" y="2895600"/>
            <a:ext cx="1828800" cy="369332"/>
          </a:xfrm>
          <a:prstGeom prst="rect">
            <a:avLst/>
          </a:prstGeom>
          <a:noFill/>
        </p:spPr>
        <p:txBody>
          <a:bodyPr wrap="square" rtlCol="0">
            <a:spAutoFit/>
          </a:bodyPr>
          <a:lstStyle/>
          <a:p>
            <a:r>
              <a:rPr lang="en-US" dirty="0" smtClean="0"/>
              <a:t>RMSD :</a:t>
            </a:r>
            <a:r>
              <a:rPr lang="en-IN" dirty="0"/>
              <a:t>1.12%</a:t>
            </a:r>
            <a:endParaRPr lang="en-US" dirty="0"/>
          </a:p>
        </p:txBody>
      </p:sp>
      <p:sp>
        <p:nvSpPr>
          <p:cNvPr id="16" name="TextBox 15"/>
          <p:cNvSpPr txBox="1"/>
          <p:nvPr/>
        </p:nvSpPr>
        <p:spPr>
          <a:xfrm>
            <a:off x="1066800" y="5334000"/>
            <a:ext cx="6324600" cy="307777"/>
          </a:xfrm>
          <a:prstGeom prst="rect">
            <a:avLst/>
          </a:prstGeom>
          <a:noFill/>
        </p:spPr>
        <p:txBody>
          <a:bodyPr wrap="square" rtlCol="0">
            <a:spAutoFit/>
          </a:bodyPr>
          <a:lstStyle/>
          <a:p>
            <a:pPr algn="just"/>
            <a:r>
              <a:rPr lang="en-US" sz="1400" b="1" dirty="0" smtClean="0">
                <a:solidFill>
                  <a:srgbClr val="7030A0"/>
                </a:solidFill>
              </a:rPr>
              <a:t>Phase </a:t>
            </a:r>
            <a:r>
              <a:rPr lang="en-US" sz="1400" b="1" dirty="0">
                <a:solidFill>
                  <a:srgbClr val="7030A0"/>
                </a:solidFill>
              </a:rPr>
              <a:t>Behaviour of Ionic Liquid + Pyridine + n-Hexadecane system</a:t>
            </a:r>
            <a:endParaRPr lang="en-US" sz="1400" dirty="0"/>
          </a:p>
        </p:txBody>
      </p:sp>
    </p:spTree>
    <p:extLst>
      <p:ext uri="{BB962C8B-B14F-4D97-AF65-F5344CB8AC3E}">
        <p14:creationId xmlns:p14="http://schemas.microsoft.com/office/powerpoint/2010/main" xmlns="" val="24847382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4638"/>
            <a:ext cx="7848600" cy="868362"/>
          </a:xfrm>
        </p:spPr>
        <p:txBody>
          <a:bodyPr>
            <a:normAutofit/>
          </a:bodyPr>
          <a:lstStyle/>
          <a:p>
            <a:r>
              <a:rPr lang="en-US" sz="2400" b="1" dirty="0">
                <a:solidFill>
                  <a:srgbClr val="7030A0"/>
                </a:solidFill>
              </a:rPr>
              <a:t>Prediction </a:t>
            </a:r>
            <a:r>
              <a:rPr lang="en-US" sz="2400" b="1" dirty="0" smtClean="0">
                <a:solidFill>
                  <a:srgbClr val="7030A0"/>
                </a:solidFill>
              </a:rPr>
              <a:t>of Phase Behavior</a:t>
            </a:r>
            <a:endParaRPr lang="en-US" sz="2400" b="1" dirty="0">
              <a:solidFill>
                <a:srgbClr val="7030A0"/>
              </a:solidFill>
            </a:endParaRPr>
          </a:p>
        </p:txBody>
      </p:sp>
      <p:sp>
        <p:nvSpPr>
          <p:cNvPr id="4" name="Date Placeholder 3"/>
          <p:cNvSpPr>
            <a:spLocks noGrp="1"/>
          </p:cNvSpPr>
          <p:nvPr>
            <p:ph type="dt" sz="half" idx="10"/>
          </p:nvPr>
        </p:nvSpPr>
        <p:spPr/>
        <p:txBody>
          <a:bodyPr/>
          <a:lstStyle/>
          <a:p>
            <a:fld id="{7EA28777-FAEE-4092-AADF-CAFDB78234EE}" type="datetime1">
              <a:rPr lang="en-US" smtClean="0"/>
              <a:pPr/>
              <a:t>10/13/2014</a:t>
            </a:fld>
            <a:endParaRPr lang="en-US"/>
          </a:p>
        </p:txBody>
      </p:sp>
      <p:sp>
        <p:nvSpPr>
          <p:cNvPr id="5" name="Footer Placeholder 4"/>
          <p:cNvSpPr>
            <a:spLocks noGrp="1"/>
          </p:cNvSpPr>
          <p:nvPr>
            <p:ph type="ftr" sz="quarter" idx="11"/>
          </p:nvPr>
        </p:nvSpPr>
        <p:spPr/>
        <p:txBody>
          <a:bodyPr/>
          <a:lstStyle/>
          <a:p>
            <a:r>
              <a:rPr lang="nb-NO" smtClean="0"/>
              <a:t>Hydrology-2014</a:t>
            </a:r>
            <a:endParaRPr lang="en-US"/>
          </a:p>
        </p:txBody>
      </p:sp>
      <p:sp>
        <p:nvSpPr>
          <p:cNvPr id="6" name="Slide Number Placeholder 5"/>
          <p:cNvSpPr>
            <a:spLocks noGrp="1"/>
          </p:cNvSpPr>
          <p:nvPr>
            <p:ph type="sldNum" sz="quarter" idx="12"/>
          </p:nvPr>
        </p:nvSpPr>
        <p:spPr/>
        <p:txBody>
          <a:bodyPr/>
          <a:lstStyle/>
          <a:p>
            <a:fld id="{BDD5D8A3-A17B-4E10-9A12-8E8207FB278C}" type="slidenum">
              <a:rPr lang="en-US" smtClean="0"/>
              <a:pPr/>
              <a:t>29</a:t>
            </a:fld>
            <a:endParaRPr lang="en-US"/>
          </a:p>
        </p:txBody>
      </p:sp>
      <p:graphicFrame>
        <p:nvGraphicFramePr>
          <p:cNvPr id="7" name="Object 6"/>
          <p:cNvGraphicFramePr>
            <a:graphicFrameLocks noChangeAspect="1"/>
          </p:cNvGraphicFramePr>
          <p:nvPr>
            <p:extLst>
              <p:ext uri="{D42A27DB-BD31-4B8C-83A1-F6EECF244321}">
                <p14:modId xmlns:p14="http://schemas.microsoft.com/office/powerpoint/2010/main" xmlns="" val="1008415138"/>
              </p:ext>
            </p:extLst>
          </p:nvPr>
        </p:nvGraphicFramePr>
        <p:xfrm>
          <a:off x="2209800" y="1676400"/>
          <a:ext cx="4343400" cy="3048000"/>
        </p:xfrm>
        <a:graphic>
          <a:graphicData uri="http://schemas.openxmlformats.org/presentationml/2006/ole">
            <p:oleObj spid="_x0000_s9263" r:id="rId3" imgW="6604560" imgH="5178960" progId="">
              <p:embed/>
            </p:oleObj>
          </a:graphicData>
        </a:graphic>
      </p:graphicFrame>
      <p:sp>
        <p:nvSpPr>
          <p:cNvPr id="8" name="TextBox 7"/>
          <p:cNvSpPr txBox="1"/>
          <p:nvPr/>
        </p:nvSpPr>
        <p:spPr>
          <a:xfrm>
            <a:off x="838200" y="5181600"/>
            <a:ext cx="6934200" cy="369332"/>
          </a:xfrm>
          <a:prstGeom prst="rect">
            <a:avLst/>
          </a:prstGeom>
          <a:noFill/>
        </p:spPr>
        <p:txBody>
          <a:bodyPr wrap="square" rtlCol="0">
            <a:spAutoFit/>
          </a:bodyPr>
          <a:lstStyle/>
          <a:p>
            <a:pPr algn="ctr"/>
            <a:r>
              <a:rPr lang="en-US" b="1" dirty="0" smtClean="0">
                <a:solidFill>
                  <a:srgbClr val="7030A0"/>
                </a:solidFill>
              </a:rPr>
              <a:t>Ionic </a:t>
            </a:r>
            <a:r>
              <a:rPr lang="en-US" b="1" dirty="0">
                <a:solidFill>
                  <a:srgbClr val="7030A0"/>
                </a:solidFill>
              </a:rPr>
              <a:t>Liquid + </a:t>
            </a:r>
            <a:r>
              <a:rPr lang="en-US" b="1" dirty="0" smtClean="0">
                <a:solidFill>
                  <a:srgbClr val="7030A0"/>
                </a:solidFill>
              </a:rPr>
              <a:t>Reactive Orange 107 </a:t>
            </a:r>
            <a:r>
              <a:rPr lang="en-US" b="1" dirty="0">
                <a:solidFill>
                  <a:srgbClr val="7030A0"/>
                </a:solidFill>
              </a:rPr>
              <a:t>+ Water System</a:t>
            </a:r>
            <a:endParaRPr lang="en-US" b="1" dirty="0"/>
          </a:p>
        </p:txBody>
      </p:sp>
    </p:spTree>
    <p:extLst>
      <p:ext uri="{BB962C8B-B14F-4D97-AF65-F5344CB8AC3E}">
        <p14:creationId xmlns:p14="http://schemas.microsoft.com/office/powerpoint/2010/main" xmlns="" val="309156557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2400" b="1" dirty="0" smtClean="0">
                <a:solidFill>
                  <a:srgbClr val="7030A0"/>
                </a:solidFill>
              </a:rPr>
              <a:t>Important Point observation</a:t>
            </a:r>
            <a:endParaRPr lang="en-US" sz="2400" b="1" dirty="0">
              <a:solidFill>
                <a:srgbClr val="7030A0"/>
              </a:solidFill>
            </a:endParaRPr>
          </a:p>
        </p:txBody>
      </p:sp>
      <p:sp>
        <p:nvSpPr>
          <p:cNvPr id="3" name="Content Placeholder 2"/>
          <p:cNvSpPr>
            <a:spLocks noGrp="1"/>
          </p:cNvSpPr>
          <p:nvPr>
            <p:ph idx="1"/>
          </p:nvPr>
        </p:nvSpPr>
        <p:spPr>
          <a:xfrm>
            <a:off x="457200" y="990600"/>
            <a:ext cx="8229600" cy="5135563"/>
          </a:xfrm>
        </p:spPr>
        <p:txBody>
          <a:bodyPr>
            <a:normAutofit fontScale="55000" lnSpcReduction="20000"/>
          </a:bodyPr>
          <a:lstStyle/>
          <a:p>
            <a:pPr algn="just"/>
            <a:r>
              <a:rPr lang="en-US" b="1" dirty="0" smtClean="0">
                <a:solidFill>
                  <a:srgbClr val="00B0F0"/>
                </a:solidFill>
              </a:rPr>
              <a:t>COSMO-RS</a:t>
            </a:r>
            <a:r>
              <a:rPr lang="en-US" dirty="0" smtClean="0"/>
              <a:t> is the power full tool a prior model prediction for thermodynamic properties such as activity coefficient and LLE/SLE/VLE data and others.</a:t>
            </a:r>
          </a:p>
          <a:p>
            <a:pPr algn="just"/>
            <a:endParaRPr lang="en-US" dirty="0" smtClean="0"/>
          </a:p>
          <a:p>
            <a:pPr algn="just"/>
            <a:r>
              <a:rPr lang="en-US" dirty="0" smtClean="0"/>
              <a:t>COSMO-RS model not only minimize our experimental cost and time consumption but also design effective solvent for the process at ambient conditions.</a:t>
            </a:r>
          </a:p>
          <a:p>
            <a:pPr algn="just"/>
            <a:endParaRPr lang="en-US" dirty="0" smtClean="0"/>
          </a:p>
          <a:p>
            <a:pPr algn="just"/>
            <a:r>
              <a:rPr lang="en-US" dirty="0" smtClean="0"/>
              <a:t>Decolonization </a:t>
            </a:r>
            <a:r>
              <a:rPr lang="en-US" dirty="0"/>
              <a:t>process efficiency is depends on </a:t>
            </a:r>
            <a:r>
              <a:rPr lang="en-US" dirty="0">
                <a:solidFill>
                  <a:srgbClr val="00B0F0"/>
                </a:solidFill>
              </a:rPr>
              <a:t>alkyl substitution at cation and anion and size and shape of anions with alkyl substitution</a:t>
            </a:r>
            <a:r>
              <a:rPr lang="en-US" dirty="0"/>
              <a:t>.</a:t>
            </a:r>
          </a:p>
          <a:p>
            <a:pPr algn="just"/>
            <a:endParaRPr lang="en-US" dirty="0" smtClean="0"/>
          </a:p>
          <a:p>
            <a:pPr algn="just"/>
            <a:r>
              <a:rPr lang="en-US" dirty="0" smtClean="0">
                <a:solidFill>
                  <a:srgbClr val="00B0F0"/>
                </a:solidFill>
              </a:rPr>
              <a:t>Above C</a:t>
            </a:r>
            <a:r>
              <a:rPr lang="en-US" baseline="-25000" dirty="0" smtClean="0">
                <a:solidFill>
                  <a:srgbClr val="00B0F0"/>
                </a:solidFill>
              </a:rPr>
              <a:t>8</a:t>
            </a:r>
            <a:r>
              <a:rPr lang="en-US" dirty="0" smtClean="0">
                <a:solidFill>
                  <a:srgbClr val="00B0F0"/>
                </a:solidFill>
              </a:rPr>
              <a:t> substitution at imidazolium cation with acetate, decanate and salicylate anions shows higher selectivity, capacity and performance index at 298.15K and pressure 1 bar.</a:t>
            </a:r>
          </a:p>
          <a:p>
            <a:pPr algn="just"/>
            <a:endParaRPr lang="en-US" dirty="0"/>
          </a:p>
          <a:p>
            <a:pPr algn="just"/>
            <a:r>
              <a:rPr lang="en-US" dirty="0" smtClean="0">
                <a:solidFill>
                  <a:srgbClr val="00B0F0"/>
                </a:solidFill>
              </a:rPr>
              <a:t>Phase diagram shows positive slope at lower concentration of dye in water</a:t>
            </a:r>
            <a:r>
              <a:rPr lang="en-US" dirty="0" smtClean="0"/>
              <a:t> which indicates the amount of solvent required more. However, recovery and reuse of solvent may be considerable in industrial applications.</a:t>
            </a:r>
          </a:p>
          <a:p>
            <a:endParaRPr lang="en-US" dirty="0"/>
          </a:p>
          <a:p>
            <a:endParaRPr lang="en-US" dirty="0"/>
          </a:p>
        </p:txBody>
      </p:sp>
      <p:sp>
        <p:nvSpPr>
          <p:cNvPr id="4" name="Date Placeholder 3"/>
          <p:cNvSpPr>
            <a:spLocks noGrp="1"/>
          </p:cNvSpPr>
          <p:nvPr>
            <p:ph type="dt" sz="half" idx="10"/>
          </p:nvPr>
        </p:nvSpPr>
        <p:spPr/>
        <p:txBody>
          <a:bodyPr/>
          <a:lstStyle/>
          <a:p>
            <a:fld id="{7EA28777-FAEE-4092-AADF-CAFDB78234EE}" type="datetime1">
              <a:rPr lang="en-US" smtClean="0"/>
              <a:pPr/>
              <a:t>10/13/2014</a:t>
            </a:fld>
            <a:endParaRPr lang="en-US"/>
          </a:p>
        </p:txBody>
      </p:sp>
      <p:sp>
        <p:nvSpPr>
          <p:cNvPr id="5" name="Footer Placeholder 4"/>
          <p:cNvSpPr>
            <a:spLocks noGrp="1"/>
          </p:cNvSpPr>
          <p:nvPr>
            <p:ph type="ftr" sz="quarter" idx="11"/>
          </p:nvPr>
        </p:nvSpPr>
        <p:spPr/>
        <p:txBody>
          <a:bodyPr/>
          <a:lstStyle/>
          <a:p>
            <a:r>
              <a:rPr lang="nb-NO" smtClean="0"/>
              <a:t>Hydrology-2014</a:t>
            </a:r>
            <a:endParaRPr lang="en-US"/>
          </a:p>
        </p:txBody>
      </p:sp>
      <p:sp>
        <p:nvSpPr>
          <p:cNvPr id="6" name="Slide Number Placeholder 5"/>
          <p:cNvSpPr>
            <a:spLocks noGrp="1"/>
          </p:cNvSpPr>
          <p:nvPr>
            <p:ph type="sldNum" sz="quarter" idx="12"/>
          </p:nvPr>
        </p:nvSpPr>
        <p:spPr/>
        <p:txBody>
          <a:bodyPr/>
          <a:lstStyle/>
          <a:p>
            <a:fld id="{BDD5D8A3-A17B-4E10-9A12-8E8207FB278C}" type="slidenum">
              <a:rPr lang="en-US" smtClean="0"/>
              <a:pPr/>
              <a:t>30</a:t>
            </a:fld>
            <a:endParaRPr lang="en-US"/>
          </a:p>
        </p:txBody>
      </p:sp>
    </p:spTree>
    <p:extLst>
      <p:ext uri="{BB962C8B-B14F-4D97-AF65-F5344CB8AC3E}">
        <p14:creationId xmlns:p14="http://schemas.microsoft.com/office/powerpoint/2010/main" xmlns="" val="35035855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2400" b="1" dirty="0" smtClean="0">
                <a:solidFill>
                  <a:srgbClr val="7030A0"/>
                </a:solidFill>
              </a:rPr>
              <a:t>Acknowledgement</a:t>
            </a:r>
            <a:endParaRPr lang="en-US" sz="2400" b="1" dirty="0">
              <a:solidFill>
                <a:srgbClr val="7030A0"/>
              </a:solidFill>
            </a:endParaRPr>
          </a:p>
        </p:txBody>
      </p:sp>
      <p:sp>
        <p:nvSpPr>
          <p:cNvPr id="3" name="Content Placeholder 2"/>
          <p:cNvSpPr>
            <a:spLocks noGrp="1"/>
          </p:cNvSpPr>
          <p:nvPr>
            <p:ph idx="1"/>
          </p:nvPr>
        </p:nvSpPr>
        <p:spPr>
          <a:xfrm>
            <a:off x="457200" y="1219200"/>
            <a:ext cx="8229600" cy="4906963"/>
          </a:xfrm>
        </p:spPr>
        <p:txBody>
          <a:bodyPr>
            <a:normAutofit/>
          </a:bodyPr>
          <a:lstStyle/>
          <a:p>
            <a:r>
              <a:rPr lang="en-US" sz="1600" dirty="0" smtClean="0"/>
              <a:t>Head of the Department, university of Malaya, Malaysia.</a:t>
            </a:r>
            <a:endParaRPr lang="en-US" sz="1600" dirty="0"/>
          </a:p>
        </p:txBody>
      </p:sp>
      <p:sp>
        <p:nvSpPr>
          <p:cNvPr id="4" name="Date Placeholder 3"/>
          <p:cNvSpPr>
            <a:spLocks noGrp="1"/>
          </p:cNvSpPr>
          <p:nvPr>
            <p:ph type="dt" sz="half" idx="10"/>
          </p:nvPr>
        </p:nvSpPr>
        <p:spPr/>
        <p:txBody>
          <a:bodyPr/>
          <a:lstStyle/>
          <a:p>
            <a:fld id="{7EA28777-FAEE-4092-AADF-CAFDB78234EE}" type="datetime1">
              <a:rPr lang="en-US" smtClean="0"/>
              <a:pPr/>
              <a:t>10/13/2014</a:t>
            </a:fld>
            <a:endParaRPr lang="en-US"/>
          </a:p>
        </p:txBody>
      </p:sp>
      <p:sp>
        <p:nvSpPr>
          <p:cNvPr id="5" name="Footer Placeholder 4"/>
          <p:cNvSpPr>
            <a:spLocks noGrp="1"/>
          </p:cNvSpPr>
          <p:nvPr>
            <p:ph type="ftr" sz="quarter" idx="11"/>
          </p:nvPr>
        </p:nvSpPr>
        <p:spPr/>
        <p:txBody>
          <a:bodyPr/>
          <a:lstStyle/>
          <a:p>
            <a:r>
              <a:rPr lang="nb-NO" smtClean="0"/>
              <a:t>Hydrology-2014</a:t>
            </a:r>
            <a:endParaRPr lang="en-US"/>
          </a:p>
        </p:txBody>
      </p:sp>
      <p:sp>
        <p:nvSpPr>
          <p:cNvPr id="6" name="Slide Number Placeholder 5"/>
          <p:cNvSpPr>
            <a:spLocks noGrp="1"/>
          </p:cNvSpPr>
          <p:nvPr>
            <p:ph type="sldNum" sz="quarter" idx="12"/>
          </p:nvPr>
        </p:nvSpPr>
        <p:spPr/>
        <p:txBody>
          <a:bodyPr/>
          <a:lstStyle/>
          <a:p>
            <a:fld id="{BDD5D8A3-A17B-4E10-9A12-8E8207FB278C}" type="slidenum">
              <a:rPr lang="en-US" smtClean="0"/>
              <a:pPr/>
              <a:t>31</a:t>
            </a:fld>
            <a:endParaRPr lang="en-US"/>
          </a:p>
        </p:txBody>
      </p:sp>
    </p:spTree>
    <p:extLst>
      <p:ext uri="{BB962C8B-B14F-4D97-AF65-F5344CB8AC3E}">
        <p14:creationId xmlns:p14="http://schemas.microsoft.com/office/powerpoint/2010/main" xmlns="" val="1747830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362200"/>
            <a:ext cx="8229600" cy="1143000"/>
          </a:xfrm>
        </p:spPr>
        <p:style>
          <a:lnRef idx="1">
            <a:schemeClr val="accent3"/>
          </a:lnRef>
          <a:fillRef idx="2">
            <a:schemeClr val="accent3"/>
          </a:fillRef>
          <a:effectRef idx="1">
            <a:schemeClr val="accent3"/>
          </a:effectRef>
          <a:fontRef idx="minor">
            <a:schemeClr val="dk1"/>
          </a:fontRef>
        </p:style>
        <p:txBody>
          <a:bodyPr>
            <a:normAutofit/>
          </a:bodyPr>
          <a:lstStyle/>
          <a:p>
            <a:r>
              <a:rPr lang="en-US" sz="28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Thank  You for Your Kind Attention</a:t>
            </a:r>
            <a:endParaRPr lang="en-US" sz="28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4" name="Date Placeholder 3"/>
          <p:cNvSpPr>
            <a:spLocks noGrp="1"/>
          </p:cNvSpPr>
          <p:nvPr>
            <p:ph type="dt" sz="half" idx="10"/>
          </p:nvPr>
        </p:nvSpPr>
        <p:spPr/>
        <p:txBody>
          <a:bodyPr/>
          <a:lstStyle/>
          <a:p>
            <a:fld id="{CD231261-17AD-495A-BFC0-2FDF3F76009A}" type="datetime1">
              <a:rPr lang="en-US" smtClean="0"/>
              <a:pPr/>
              <a:t>10/13/2014</a:t>
            </a:fld>
            <a:endParaRPr lang="en-US"/>
          </a:p>
        </p:txBody>
      </p:sp>
      <p:sp>
        <p:nvSpPr>
          <p:cNvPr id="5" name="Footer Placeholder 4"/>
          <p:cNvSpPr>
            <a:spLocks noGrp="1"/>
          </p:cNvSpPr>
          <p:nvPr>
            <p:ph type="ftr" sz="quarter" idx="11"/>
          </p:nvPr>
        </p:nvSpPr>
        <p:spPr>
          <a:xfrm>
            <a:off x="3124200" y="6356350"/>
            <a:ext cx="3200400" cy="365125"/>
          </a:xfrm>
        </p:spPr>
        <p:txBody>
          <a:bodyPr/>
          <a:lstStyle/>
          <a:p>
            <a:r>
              <a:rPr lang="nb-NO" smtClean="0"/>
              <a:t>Hydrology-2014</a:t>
            </a:r>
            <a:endParaRPr lang="en-US" dirty="0"/>
          </a:p>
        </p:txBody>
      </p:sp>
      <p:sp>
        <p:nvSpPr>
          <p:cNvPr id="6" name="Slide Number Placeholder 5"/>
          <p:cNvSpPr>
            <a:spLocks noGrp="1"/>
          </p:cNvSpPr>
          <p:nvPr>
            <p:ph type="sldNum" sz="quarter" idx="12"/>
          </p:nvPr>
        </p:nvSpPr>
        <p:spPr/>
        <p:txBody>
          <a:bodyPr/>
          <a:lstStyle/>
          <a:p>
            <a:fld id="{BDD5D8A3-A17B-4E10-9A12-8E8207FB278C}" type="slidenum">
              <a:rPr lang="en-US" smtClean="0"/>
              <a:pPr/>
              <a:t>32</a:t>
            </a:fld>
            <a:endParaRPr lang="en-US"/>
          </a:p>
        </p:txBody>
      </p:sp>
    </p:spTree>
    <p:extLst>
      <p:ext uri="{BB962C8B-B14F-4D97-AF65-F5344CB8AC3E}">
        <p14:creationId xmlns:p14="http://schemas.microsoft.com/office/powerpoint/2010/main" xmlns="" val="7539416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1334</TotalTime>
  <Words>1726</Words>
  <Application>Microsoft Office PowerPoint</Application>
  <PresentationFormat>On-screen Show (4:3)</PresentationFormat>
  <Paragraphs>393</Paragraphs>
  <Slides>32</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34" baseType="lpstr">
      <vt:lpstr>Office Theme</vt:lpstr>
      <vt:lpstr>Equation</vt:lpstr>
      <vt:lpstr>Zero Emissions from Industrial Waste water using Green solvent: Quantum Chemical Calculations.</vt:lpstr>
      <vt:lpstr>Over view of Presentation</vt:lpstr>
      <vt:lpstr>  Zero Emissions from Industrial Waste water </vt:lpstr>
      <vt:lpstr>Chemical Structure of Major Water Pollutants</vt:lpstr>
      <vt:lpstr>Typical Chemical Structure of Dyes</vt:lpstr>
      <vt:lpstr>Typical Dyes used in Dyeing Operations</vt:lpstr>
      <vt:lpstr>Simulated Dye Effluent { ABR(Acid-Base-Reactive) series Dyes}</vt:lpstr>
      <vt:lpstr>Conventional Methods</vt:lpstr>
      <vt:lpstr>Coventional Methods : Major Issues</vt:lpstr>
      <vt:lpstr>Why Dye Effluents</vt:lpstr>
      <vt:lpstr>What should have Alternative Method</vt:lpstr>
      <vt:lpstr> Solvent Extractions </vt:lpstr>
      <vt:lpstr>A Suitable Solvent has to Meet the Following Criteria:</vt:lpstr>
      <vt:lpstr>Ionic Liquids</vt:lpstr>
      <vt:lpstr>Typical Cation &amp; Anion Structure</vt:lpstr>
      <vt:lpstr>COSMO-RS Model</vt:lpstr>
      <vt:lpstr>COSMO : COnductor Like Screening MOdel</vt:lpstr>
      <vt:lpstr>Universal Parameter used in COSMO-RS Model</vt:lpstr>
      <vt:lpstr> Results and Discussion </vt:lpstr>
      <vt:lpstr>Slide 20</vt:lpstr>
      <vt:lpstr>Slide 21</vt:lpstr>
      <vt:lpstr>Sigma Profile for Dye Effluent with Imidazolium</vt:lpstr>
      <vt:lpstr>Screening of Ionic Liquids using COSMO-RS model</vt:lpstr>
      <vt:lpstr>Slide 24</vt:lpstr>
      <vt:lpstr>Slide 25</vt:lpstr>
      <vt:lpstr>Slide 26</vt:lpstr>
      <vt:lpstr>Screening Ionic liquid for Decolorization Process</vt:lpstr>
      <vt:lpstr>Validation &amp; Prediction</vt:lpstr>
      <vt:lpstr>Prediction of Phase Behavior</vt:lpstr>
      <vt:lpstr>Important Point observation</vt:lpstr>
      <vt:lpstr>Acknowledgement</vt:lpstr>
      <vt:lpstr>Thank  You for Your Kind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Separation of Pyrrole from Iso-Decane Using Imidazolium and Pyridinium Based Ionic Liquid at 298.15K: Experiment and COSMO-RS Prediction.</dc:title>
  <dc:creator>user</dc:creator>
  <cp:lastModifiedBy>rajesh-r</cp:lastModifiedBy>
  <cp:revision>239</cp:revision>
  <dcterms:created xsi:type="dcterms:W3CDTF">2014-08-17T08:13:06Z</dcterms:created>
  <dcterms:modified xsi:type="dcterms:W3CDTF">2014-10-13T09:11:29Z</dcterms:modified>
</cp:coreProperties>
</file>