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8"/>
  </p:notesMasterIdLst>
  <p:sldIdLst>
    <p:sldId id="256" r:id="rId2"/>
    <p:sldId id="296" r:id="rId3"/>
    <p:sldId id="279" r:id="rId4"/>
    <p:sldId id="280" r:id="rId5"/>
    <p:sldId id="299" r:id="rId6"/>
    <p:sldId id="300" r:id="rId7"/>
    <p:sldId id="306" r:id="rId8"/>
    <p:sldId id="301" r:id="rId9"/>
    <p:sldId id="294" r:id="rId10"/>
    <p:sldId id="303" r:id="rId11"/>
    <p:sldId id="304" r:id="rId12"/>
    <p:sldId id="305" r:id="rId13"/>
    <p:sldId id="307" r:id="rId14"/>
    <p:sldId id="308" r:id="rId15"/>
    <p:sldId id="310" r:id="rId16"/>
    <p:sldId id="269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CC00"/>
    <a:srgbClr val="FF6600"/>
    <a:srgbClr val="FF7C80"/>
    <a:srgbClr val="CC0066"/>
    <a:srgbClr val="990033"/>
    <a:srgbClr val="FFFFCC"/>
    <a:srgbClr val="F8F8F8"/>
    <a:srgbClr val="B7C8C3"/>
    <a:srgbClr val="E1E9F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59" autoAdjust="0"/>
    <p:restoredTop sz="94713" autoAdjust="0"/>
  </p:normalViewPr>
  <p:slideViewPr>
    <p:cSldViewPr>
      <p:cViewPr varScale="1">
        <p:scale>
          <a:sx n="106" d="100"/>
          <a:sy n="106" d="100"/>
        </p:scale>
        <p:origin x="-16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q.%20IL%20cell.%20hydrol\cell%20hydrol.results(040311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IL-SIO2-Cell.%20Hydroly\AIL-SiO2%20Cell.hydr%20data,graph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IL-SIO2-Cell.%20Hydroly\AIL-SiO2%20Cell.hydr%20data,graph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IL+M-Cell\AIL+M%20dat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IL+M-CS\AIL+M%20%20CS%20%20data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AIL+M-Cell\AIL+M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TRS % </a:t>
            </a:r>
            <a:r>
              <a:rPr lang="en-US" dirty="0" err="1"/>
              <a:t>vs</a:t>
            </a:r>
            <a:r>
              <a:rPr lang="en-US" dirty="0"/>
              <a:t> Temperature</a:t>
            </a:r>
          </a:p>
        </c:rich>
      </c:tx>
      <c:layout>
        <c:manualLayout>
          <c:xMode val="edge"/>
          <c:yMode val="edge"/>
          <c:x val="0.24555847185768528"/>
          <c:y val="3.325343523236067E-2"/>
        </c:manualLayout>
      </c:layout>
    </c:title>
    <c:plotArea>
      <c:layout>
        <c:manualLayout>
          <c:layoutTarget val="inner"/>
          <c:xMode val="edge"/>
          <c:yMode val="edge"/>
          <c:x val="0.16773160299407044"/>
          <c:y val="0.16138041338582759"/>
          <c:w val="0.61119106639448539"/>
          <c:h val="0.63102728438015065"/>
        </c:manualLayout>
      </c:layout>
      <c:scatterChart>
        <c:scatterStyle val="smoothMarker"/>
        <c:ser>
          <c:idx val="1"/>
          <c:order val="0"/>
          <c:tx>
            <c:v>H2SO4</c:v>
          </c:tx>
          <c:spPr>
            <a:ln w="19050">
              <a:solidFill>
                <a:prstClr val="black"/>
              </a:solidFill>
            </a:ln>
          </c:spPr>
          <c:marker>
            <c:symbol val="squar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Sheet3!$A$3:$A$8</c:f>
              <c:numCache>
                <c:formatCode>General</c:formatCode>
                <c:ptCount val="6"/>
                <c:pt idx="0">
                  <c:v>140</c:v>
                </c:pt>
                <c:pt idx="1">
                  <c:v>150</c:v>
                </c:pt>
                <c:pt idx="2">
                  <c:v>160</c:v>
                </c:pt>
                <c:pt idx="3">
                  <c:v>170</c:v>
                </c:pt>
                <c:pt idx="4">
                  <c:v>180</c:v>
                </c:pt>
                <c:pt idx="5">
                  <c:v>190</c:v>
                </c:pt>
              </c:numCache>
            </c:numRef>
          </c:xVal>
          <c:yVal>
            <c:numRef>
              <c:f>Sheet3!$C$3:$C$8</c:f>
              <c:numCache>
                <c:formatCode>General</c:formatCode>
                <c:ptCount val="6"/>
                <c:pt idx="0">
                  <c:v>17.399999999999999</c:v>
                </c:pt>
                <c:pt idx="1">
                  <c:v>20.5</c:v>
                </c:pt>
                <c:pt idx="2">
                  <c:v>21.5</c:v>
                </c:pt>
                <c:pt idx="3">
                  <c:v>22</c:v>
                </c:pt>
                <c:pt idx="4">
                  <c:v>22.1</c:v>
                </c:pt>
                <c:pt idx="5">
                  <c:v>22.2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7B3E-49A6-BF0A-3D133C8DAA06}"/>
            </c:ext>
          </c:extLst>
        </c:ser>
        <c:ser>
          <c:idx val="2"/>
          <c:order val="1"/>
          <c:tx>
            <c:v>BAIL</c:v>
          </c:tx>
          <c:xVal>
            <c:numRef>
              <c:f>Sheet3!$A$3:$A$8</c:f>
              <c:numCache>
                <c:formatCode>General</c:formatCode>
                <c:ptCount val="6"/>
                <c:pt idx="0">
                  <c:v>140</c:v>
                </c:pt>
                <c:pt idx="1">
                  <c:v>150</c:v>
                </c:pt>
                <c:pt idx="2">
                  <c:v>160</c:v>
                </c:pt>
                <c:pt idx="3">
                  <c:v>170</c:v>
                </c:pt>
                <c:pt idx="4">
                  <c:v>180</c:v>
                </c:pt>
                <c:pt idx="5">
                  <c:v>190</c:v>
                </c:pt>
              </c:numCache>
            </c:numRef>
          </c:xVal>
          <c:yVal>
            <c:numRef>
              <c:f>Sheet3!$D$3:$D$8</c:f>
              <c:numCache>
                <c:formatCode>General</c:formatCode>
                <c:ptCount val="6"/>
                <c:pt idx="0">
                  <c:v>22.6</c:v>
                </c:pt>
                <c:pt idx="1">
                  <c:v>28.4</c:v>
                </c:pt>
                <c:pt idx="2">
                  <c:v>32.200000000000003</c:v>
                </c:pt>
                <c:pt idx="3">
                  <c:v>32.6</c:v>
                </c:pt>
                <c:pt idx="4">
                  <c:v>30.3</c:v>
                </c:pt>
                <c:pt idx="5">
                  <c:v>17.399999999999999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7B3E-49A6-BF0A-3D133C8DAA06}"/>
            </c:ext>
          </c:extLst>
        </c:ser>
        <c:axId val="78514048"/>
        <c:axId val="78548992"/>
      </c:scatterChart>
      <c:valAx>
        <c:axId val="78514048"/>
        <c:scaling>
          <c:orientation val="minMax"/>
          <c:max val="200"/>
          <c:min val="130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dirty="0"/>
                  <a:t>Temperature  (</a:t>
                </a:r>
                <a:r>
                  <a:rPr lang="en-US" sz="1800" baseline="30000" dirty="0"/>
                  <a:t>o</a:t>
                </a:r>
                <a:r>
                  <a:rPr lang="en-US" sz="1800" dirty="0"/>
                  <a:t>C)</a:t>
                </a:r>
              </a:p>
            </c:rich>
          </c:tx>
          <c:layout>
            <c:manualLayout>
              <c:xMode val="edge"/>
              <c:yMode val="edge"/>
              <c:x val="0.31704335569164982"/>
              <c:y val="0.90319752182139956"/>
            </c:manualLayout>
          </c:layout>
        </c:title>
        <c:numFmt formatCode="General" sourceLinked="1"/>
        <c:tickLblPos val="nextTo"/>
        <c:spPr>
          <a:ln>
            <a:solidFill>
              <a:prstClr val="white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8548992"/>
        <c:crosses val="autoZero"/>
        <c:crossBetween val="midCat"/>
      </c:valAx>
      <c:valAx>
        <c:axId val="78548992"/>
        <c:scaling>
          <c:orientation val="minMax"/>
          <c:max val="35"/>
          <c:min val="7"/>
        </c:scaling>
        <c:axPos val="l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dirty="0"/>
                  <a:t>TRS % Yield</a:t>
                </a:r>
              </a:p>
            </c:rich>
          </c:tx>
          <c:layout>
            <c:manualLayout>
              <c:xMode val="edge"/>
              <c:yMode val="edge"/>
              <c:x val="1.543209876543219E-2"/>
              <c:y val="0.32739638649819935"/>
            </c:manualLayout>
          </c:layout>
        </c:title>
        <c:numFmt formatCode="General" sourceLinked="1"/>
        <c:tickLblPos val="nextTo"/>
        <c:spPr>
          <a:ln>
            <a:solidFill>
              <a:prstClr val="white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85140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3806576261301005"/>
          <c:y val="0.46529814632545941"/>
          <c:w val="0.2592592592592593"/>
          <c:h val="0.20724897759873129"/>
        </c:manualLayout>
      </c:layout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</c:chart>
  <c:spPr>
    <a:solidFill>
      <a:schemeClr val="accent4"/>
    </a:solidFill>
    <a:ln w="25400" cap="flat" cmpd="sng" algn="ctr">
      <a:solidFill>
        <a:schemeClr val="accent4">
          <a:shade val="50000"/>
        </a:schemeClr>
      </a:solidFill>
      <a:prstDash val="solid"/>
    </a:ln>
    <a:effectLst/>
  </c:spPr>
  <c:txPr>
    <a:bodyPr/>
    <a:lstStyle/>
    <a:p>
      <a:pPr>
        <a:defRPr>
          <a:solidFill>
            <a:schemeClr val="lt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6700240594925633"/>
          <c:y val="3.36431586421738E-2"/>
          <c:w val="0.66652537182852389"/>
          <c:h val="0.81252658036389513"/>
        </c:manualLayout>
      </c:layout>
      <c:scatterChart>
        <c:scatterStyle val="smoothMarker"/>
        <c:ser>
          <c:idx val="0"/>
          <c:order val="0"/>
          <c:tx>
            <c:v>1a</c:v>
          </c:tx>
          <c:xVal>
            <c:numRef>
              <c:f>Sheet1!$H$3:$H$13</c:f>
              <c:numCache>
                <c:formatCode>General</c:formatCode>
                <c:ptCount val="11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Sheet1!$I$3:$I$13</c:f>
              <c:numCache>
                <c:formatCode>General</c:formatCode>
                <c:ptCount val="11"/>
                <c:pt idx="0">
                  <c:v>15.863000000000024</c:v>
                </c:pt>
                <c:pt idx="1">
                  <c:v>31.364999999999988</c:v>
                </c:pt>
                <c:pt idx="2">
                  <c:v>25.396000000000001</c:v>
                </c:pt>
                <c:pt idx="3">
                  <c:v>18.667000000000005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7B47-41C5-AFAC-1B49C3155210}"/>
            </c:ext>
          </c:extLst>
        </c:ser>
        <c:ser>
          <c:idx val="1"/>
          <c:order val="1"/>
          <c:tx>
            <c:v>1b</c:v>
          </c:tx>
          <c:xVal>
            <c:numRef>
              <c:f>Sheet1!$H$3:$H$13</c:f>
              <c:numCache>
                <c:formatCode>General</c:formatCode>
                <c:ptCount val="11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Sheet1!$J$3:$J$13</c:f>
              <c:numCache>
                <c:formatCode>General</c:formatCode>
                <c:ptCount val="11"/>
                <c:pt idx="0">
                  <c:v>14.997</c:v>
                </c:pt>
                <c:pt idx="1">
                  <c:v>34.356000000000002</c:v>
                </c:pt>
                <c:pt idx="2">
                  <c:v>28.247999999999987</c:v>
                </c:pt>
                <c:pt idx="3">
                  <c:v>21.731000000000005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7B47-41C5-AFAC-1B49C3155210}"/>
            </c:ext>
          </c:extLst>
        </c:ser>
        <c:ser>
          <c:idx val="2"/>
          <c:order val="2"/>
          <c:tx>
            <c:v>2</c:v>
          </c:tx>
          <c:xVal>
            <c:numRef>
              <c:f>Sheet1!$H$3:$H$13</c:f>
              <c:numCache>
                <c:formatCode>General</c:formatCode>
                <c:ptCount val="11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Sheet1!$K$3:$K$13</c:f>
              <c:numCache>
                <c:formatCode>General</c:formatCode>
                <c:ptCount val="11"/>
                <c:pt idx="0">
                  <c:v>9.2850000000000001</c:v>
                </c:pt>
                <c:pt idx="1">
                  <c:v>20.026</c:v>
                </c:pt>
                <c:pt idx="2">
                  <c:v>19.350000000000001</c:v>
                </c:pt>
                <c:pt idx="3">
                  <c:v>13.768000000000001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7B47-41C5-AFAC-1B49C3155210}"/>
            </c:ext>
          </c:extLst>
        </c:ser>
        <c:ser>
          <c:idx val="3"/>
          <c:order val="3"/>
          <c:tx>
            <c:v>3</c:v>
          </c:tx>
          <c:xVal>
            <c:numRef>
              <c:f>Sheet1!$H$3:$H$13</c:f>
              <c:numCache>
                <c:formatCode>General</c:formatCode>
                <c:ptCount val="11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Sheet1!$L$3:$L$13</c:f>
              <c:numCache>
                <c:formatCode>General</c:formatCode>
                <c:ptCount val="11"/>
                <c:pt idx="0">
                  <c:v>12.884</c:v>
                </c:pt>
                <c:pt idx="1">
                  <c:v>30.459</c:v>
                </c:pt>
                <c:pt idx="2">
                  <c:v>24.635000000000005</c:v>
                </c:pt>
                <c:pt idx="3">
                  <c:v>20.216999999999999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7B47-41C5-AFAC-1B49C3155210}"/>
            </c:ext>
          </c:extLst>
        </c:ser>
        <c:ser>
          <c:idx val="4"/>
          <c:order val="4"/>
          <c:tx>
            <c:v>4</c:v>
          </c:tx>
          <c:xVal>
            <c:numRef>
              <c:f>Sheet1!$H$3:$H$13</c:f>
              <c:numCache>
                <c:formatCode>General</c:formatCode>
                <c:ptCount val="11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Sheet1!$M$3:$M$13</c:f>
              <c:numCache>
                <c:formatCode>General</c:formatCode>
                <c:ptCount val="11"/>
                <c:pt idx="0">
                  <c:v>7.8810000000000002</c:v>
                </c:pt>
                <c:pt idx="1">
                  <c:v>18.067</c:v>
                </c:pt>
                <c:pt idx="2">
                  <c:v>17.559999999999999</c:v>
                </c:pt>
                <c:pt idx="3">
                  <c:v>14.725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7B47-41C5-AFAC-1B49C3155210}"/>
            </c:ext>
          </c:extLst>
        </c:ser>
        <c:ser>
          <c:idx val="5"/>
          <c:order val="5"/>
          <c:tx>
            <c:v>5</c:v>
          </c:tx>
          <c:xVal>
            <c:numRef>
              <c:f>Sheet1!$H$3:$H$13</c:f>
              <c:numCache>
                <c:formatCode>General</c:formatCode>
                <c:ptCount val="11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Sheet1!$N$3:$N$13</c:f>
              <c:numCache>
                <c:formatCode>General</c:formatCode>
                <c:ptCount val="11"/>
                <c:pt idx="0">
                  <c:v>13.902000000000006</c:v>
                </c:pt>
                <c:pt idx="1">
                  <c:v>29.587</c:v>
                </c:pt>
                <c:pt idx="2">
                  <c:v>24.452000000000002</c:v>
                </c:pt>
                <c:pt idx="3">
                  <c:v>18.094999999999999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7B47-41C5-AFAC-1B49C3155210}"/>
            </c:ext>
          </c:extLst>
        </c:ser>
        <c:ser>
          <c:idx val="6"/>
          <c:order val="6"/>
          <c:tx>
            <c:v>6</c:v>
          </c:tx>
          <c:xVal>
            <c:numRef>
              <c:f>Sheet1!$H$3:$H$13</c:f>
              <c:numCache>
                <c:formatCode>General</c:formatCode>
                <c:ptCount val="11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Sheet1!$O$3:$O$13</c:f>
              <c:numCache>
                <c:formatCode>General</c:formatCode>
                <c:ptCount val="11"/>
                <c:pt idx="0">
                  <c:v>11.908000000000001</c:v>
                </c:pt>
                <c:pt idx="1">
                  <c:v>28.303999999999988</c:v>
                </c:pt>
                <c:pt idx="2">
                  <c:v>20.436</c:v>
                </c:pt>
                <c:pt idx="3">
                  <c:v>15.781000000000001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7B47-41C5-AFAC-1B49C3155210}"/>
            </c:ext>
          </c:extLst>
        </c:ser>
        <c:ser>
          <c:idx val="7"/>
          <c:order val="7"/>
          <c:tx>
            <c:v>7</c:v>
          </c:tx>
          <c:xVal>
            <c:numRef>
              <c:f>Sheet1!$H$3:$H$13</c:f>
              <c:numCache>
                <c:formatCode>General</c:formatCode>
                <c:ptCount val="11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Sheet1!$P$3:$P$13</c:f>
              <c:numCache>
                <c:formatCode>General</c:formatCode>
                <c:ptCount val="11"/>
                <c:pt idx="0">
                  <c:v>11.124000000000001</c:v>
                </c:pt>
                <c:pt idx="1">
                  <c:v>24.672999999999988</c:v>
                </c:pt>
                <c:pt idx="2">
                  <c:v>21.815000000000001</c:v>
                </c:pt>
                <c:pt idx="3">
                  <c:v>16.234999999999999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7B47-41C5-AFAC-1B49C3155210}"/>
            </c:ext>
          </c:extLst>
        </c:ser>
        <c:axId val="148255872"/>
        <c:axId val="148257792"/>
      </c:scatterChart>
      <c:valAx>
        <c:axId val="148255872"/>
        <c:scaling>
          <c:orientation val="minMax"/>
          <c:max val="180"/>
          <c:min val="15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Temperature (</a:t>
                </a:r>
                <a:r>
                  <a:rPr lang="en-US" baseline="30000" dirty="0"/>
                  <a:t>0</a:t>
                </a:r>
                <a:r>
                  <a:rPr lang="en-US" dirty="0"/>
                  <a:t>C)</a:t>
                </a:r>
              </a:p>
            </c:rich>
          </c:tx>
          <c:layout/>
        </c:title>
        <c:numFmt formatCode="General" sourceLinked="1"/>
        <c:tickLblPos val="nextTo"/>
        <c:crossAx val="148257792"/>
        <c:crosses val="autoZero"/>
        <c:crossBetween val="midCat"/>
        <c:majorUnit val="10"/>
      </c:valAx>
      <c:valAx>
        <c:axId val="14825779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TRS  % Yield</a:t>
                </a:r>
              </a:p>
            </c:rich>
          </c:tx>
          <c:layout>
            <c:manualLayout>
              <c:xMode val="edge"/>
              <c:yMode val="edge"/>
              <c:x val="0"/>
              <c:y val="0.35355598558654788"/>
            </c:manualLayout>
          </c:layout>
        </c:title>
        <c:numFmt formatCode="General" sourceLinked="1"/>
        <c:tickLblPos val="nextTo"/>
        <c:crossAx val="14825587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4672156605424365"/>
          <c:y val="6.6960718893189219E-2"/>
          <c:w val="0.15064063867016644"/>
          <c:h val="0.40779060456425997"/>
        </c:manualLayout>
      </c:layout>
    </c:legend>
    <c:plotVisOnly val="1"/>
    <c:dispBlanksAs val="gap"/>
  </c:chart>
  <c:spPr>
    <a:solidFill>
      <a:schemeClr val="lt1"/>
    </a:solidFill>
    <a:ln w="25400" cap="flat" cmpd="sng" algn="ctr">
      <a:solidFill>
        <a:schemeClr val="accent6"/>
      </a:solidFill>
      <a:prstDash val="solid"/>
    </a:ln>
    <a:effectLst/>
  </c:spPr>
  <c:txPr>
    <a:bodyPr/>
    <a:lstStyle/>
    <a:p>
      <a:pPr>
        <a:defRPr sz="1600" baseline="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5849910208592499"/>
          <c:y val="3.3597618245456207E-2"/>
          <c:w val="0.66676428604319682"/>
          <c:h val="0.81199493438205594"/>
        </c:manualLayout>
      </c:layout>
      <c:scatterChart>
        <c:scatterStyle val="smoothMarker"/>
        <c:ser>
          <c:idx val="0"/>
          <c:order val="0"/>
          <c:tx>
            <c:v>1a</c:v>
          </c:tx>
          <c:xVal>
            <c:numRef>
              <c:f>Sheet1!$R$3:$R$14</c:f>
              <c:numCache>
                <c:formatCode>General</c:formatCode>
                <c:ptCount val="12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Sheet1!$S$3:$S$14</c:f>
              <c:numCache>
                <c:formatCode>General</c:formatCode>
                <c:ptCount val="12"/>
                <c:pt idx="0">
                  <c:v>6.5490000000000004</c:v>
                </c:pt>
                <c:pt idx="1">
                  <c:v>10.193</c:v>
                </c:pt>
                <c:pt idx="2">
                  <c:v>20.759</c:v>
                </c:pt>
                <c:pt idx="3">
                  <c:v>17.728999999999989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25BA-44F3-99E9-4A04BC49B023}"/>
            </c:ext>
          </c:extLst>
        </c:ser>
        <c:ser>
          <c:idx val="1"/>
          <c:order val="1"/>
          <c:tx>
            <c:v>1b</c:v>
          </c:tx>
          <c:xVal>
            <c:numRef>
              <c:f>Sheet1!$R$3:$R$14</c:f>
              <c:numCache>
                <c:formatCode>General</c:formatCode>
                <c:ptCount val="12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Sheet1!$T$3:$T$14</c:f>
              <c:numCache>
                <c:formatCode>General</c:formatCode>
                <c:ptCount val="12"/>
                <c:pt idx="0">
                  <c:v>5.5049999999999955</c:v>
                </c:pt>
                <c:pt idx="1">
                  <c:v>11.372000000000039</c:v>
                </c:pt>
                <c:pt idx="2">
                  <c:v>18.640999999999988</c:v>
                </c:pt>
                <c:pt idx="3">
                  <c:v>16.741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25BA-44F3-99E9-4A04BC49B023}"/>
            </c:ext>
          </c:extLst>
        </c:ser>
        <c:ser>
          <c:idx val="2"/>
          <c:order val="2"/>
          <c:tx>
            <c:v>2</c:v>
          </c:tx>
          <c:xVal>
            <c:numRef>
              <c:f>Sheet1!$R$3:$R$14</c:f>
              <c:numCache>
                <c:formatCode>General</c:formatCode>
                <c:ptCount val="12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Sheet1!$U$3:$U$14</c:f>
              <c:numCache>
                <c:formatCode>General</c:formatCode>
                <c:ptCount val="12"/>
                <c:pt idx="0">
                  <c:v>2.5349999999999997</c:v>
                </c:pt>
                <c:pt idx="1">
                  <c:v>6.7789999999999999</c:v>
                </c:pt>
                <c:pt idx="2">
                  <c:v>11.903</c:v>
                </c:pt>
                <c:pt idx="3">
                  <c:v>7.2720000000000002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25BA-44F3-99E9-4A04BC49B023}"/>
            </c:ext>
          </c:extLst>
        </c:ser>
        <c:ser>
          <c:idx val="3"/>
          <c:order val="3"/>
          <c:tx>
            <c:v>3</c:v>
          </c:tx>
          <c:xVal>
            <c:numRef>
              <c:f>Sheet1!$R$3:$R$14</c:f>
              <c:numCache>
                <c:formatCode>General</c:formatCode>
                <c:ptCount val="12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Sheet1!$V$3:$V$14</c:f>
              <c:numCache>
                <c:formatCode>General</c:formatCode>
                <c:ptCount val="12"/>
                <c:pt idx="0">
                  <c:v>4.5880000000000001</c:v>
                </c:pt>
                <c:pt idx="1">
                  <c:v>9.4060000000000006</c:v>
                </c:pt>
                <c:pt idx="2">
                  <c:v>17.233000000000001</c:v>
                </c:pt>
                <c:pt idx="3">
                  <c:v>15.319000000000004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25BA-44F3-99E9-4A04BC49B023}"/>
            </c:ext>
          </c:extLst>
        </c:ser>
        <c:ser>
          <c:idx val="4"/>
          <c:order val="4"/>
          <c:tx>
            <c:v>4</c:v>
          </c:tx>
          <c:xVal>
            <c:numRef>
              <c:f>Sheet1!$R$3:$R$14</c:f>
              <c:numCache>
                <c:formatCode>General</c:formatCode>
                <c:ptCount val="12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Sheet1!$W$3:$W$14</c:f>
              <c:numCache>
                <c:formatCode>General</c:formatCode>
                <c:ptCount val="12"/>
                <c:pt idx="0">
                  <c:v>0.98299999999999998</c:v>
                </c:pt>
                <c:pt idx="1">
                  <c:v>4.4740000000000002</c:v>
                </c:pt>
                <c:pt idx="2">
                  <c:v>13.113</c:v>
                </c:pt>
                <c:pt idx="3">
                  <c:v>9.0250000000000004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25BA-44F3-99E9-4A04BC49B023}"/>
            </c:ext>
          </c:extLst>
        </c:ser>
        <c:ser>
          <c:idx val="5"/>
          <c:order val="5"/>
          <c:tx>
            <c:v>5</c:v>
          </c:tx>
          <c:xVal>
            <c:numRef>
              <c:f>Sheet1!$R$3:$R$14</c:f>
              <c:numCache>
                <c:formatCode>General</c:formatCode>
                <c:ptCount val="12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Sheet1!$X$3:$X$14</c:f>
              <c:numCache>
                <c:formatCode>General</c:formatCode>
                <c:ptCount val="12"/>
                <c:pt idx="0">
                  <c:v>4.3469999999999995</c:v>
                </c:pt>
                <c:pt idx="1">
                  <c:v>8.5419999999999998</c:v>
                </c:pt>
                <c:pt idx="2">
                  <c:v>17.173999999999999</c:v>
                </c:pt>
                <c:pt idx="3">
                  <c:v>14.983000000000002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25BA-44F3-99E9-4A04BC49B023}"/>
            </c:ext>
          </c:extLst>
        </c:ser>
        <c:ser>
          <c:idx val="6"/>
          <c:order val="6"/>
          <c:tx>
            <c:v>6</c:v>
          </c:tx>
          <c:xVal>
            <c:numRef>
              <c:f>Sheet1!$R$3:$R$14</c:f>
              <c:numCache>
                <c:formatCode>General</c:formatCode>
                <c:ptCount val="12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Sheet1!$Y$3:$Y$14</c:f>
              <c:numCache>
                <c:formatCode>General</c:formatCode>
                <c:ptCount val="12"/>
                <c:pt idx="0">
                  <c:v>3.1970000000000001</c:v>
                </c:pt>
                <c:pt idx="1">
                  <c:v>6.968</c:v>
                </c:pt>
                <c:pt idx="2">
                  <c:v>16.282999999999909</c:v>
                </c:pt>
                <c:pt idx="3">
                  <c:v>11.022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25BA-44F3-99E9-4A04BC49B023}"/>
            </c:ext>
          </c:extLst>
        </c:ser>
        <c:ser>
          <c:idx val="7"/>
          <c:order val="7"/>
          <c:tx>
            <c:v>7</c:v>
          </c:tx>
          <c:xVal>
            <c:numRef>
              <c:f>Sheet1!$R$3:$R$14</c:f>
              <c:numCache>
                <c:formatCode>General</c:formatCode>
                <c:ptCount val="12"/>
                <c:pt idx="0">
                  <c:v>150</c:v>
                </c:pt>
                <c:pt idx="1">
                  <c:v>160</c:v>
                </c:pt>
                <c:pt idx="2">
                  <c:v>170</c:v>
                </c:pt>
                <c:pt idx="3">
                  <c:v>180</c:v>
                </c:pt>
              </c:numCache>
            </c:numRef>
          </c:xVal>
          <c:yVal>
            <c:numRef>
              <c:f>Sheet1!$Z$3:$Z$14</c:f>
              <c:numCache>
                <c:formatCode>General</c:formatCode>
                <c:ptCount val="12"/>
                <c:pt idx="0">
                  <c:v>3.2349999999999999</c:v>
                </c:pt>
                <c:pt idx="1">
                  <c:v>7.577</c:v>
                </c:pt>
                <c:pt idx="2">
                  <c:v>11.55</c:v>
                </c:pt>
                <c:pt idx="3">
                  <c:v>8.9920000000000027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7-25BA-44F3-99E9-4A04BC49B023}"/>
            </c:ext>
          </c:extLst>
        </c:ser>
        <c:axId val="148496768"/>
        <c:axId val="148498688"/>
      </c:scatterChart>
      <c:valAx>
        <c:axId val="148496768"/>
        <c:scaling>
          <c:orientation val="minMax"/>
          <c:max val="180"/>
          <c:min val="15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Temperature  (</a:t>
                </a:r>
                <a:r>
                  <a:rPr lang="en-US" baseline="30000" dirty="0"/>
                  <a:t>0</a:t>
                </a:r>
                <a:r>
                  <a:rPr lang="en-US" dirty="0"/>
                  <a:t>C)</a:t>
                </a:r>
              </a:p>
            </c:rich>
          </c:tx>
          <c:layout/>
        </c:title>
        <c:numFmt formatCode="General" sourceLinked="1"/>
        <c:tickLblPos val="nextTo"/>
        <c:crossAx val="148498688"/>
        <c:crosses val="autoZero"/>
        <c:crossBetween val="midCat"/>
        <c:majorUnit val="10"/>
      </c:valAx>
      <c:valAx>
        <c:axId val="14849868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Glucose  % Yield</a:t>
                </a:r>
              </a:p>
            </c:rich>
          </c:tx>
          <c:layout>
            <c:manualLayout>
              <c:xMode val="edge"/>
              <c:yMode val="edge"/>
              <c:x val="0"/>
              <c:y val="0.33709370465510557"/>
            </c:manualLayout>
          </c:layout>
        </c:title>
        <c:numFmt formatCode="General" sourceLinked="1"/>
        <c:tickLblPos val="nextTo"/>
        <c:crossAx val="1484967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5772620527697263"/>
          <c:y val="0.10342137374906636"/>
          <c:w val="0.12303264723488554"/>
          <c:h val="0.41422355286079116"/>
        </c:manualLayout>
      </c:layout>
    </c:legend>
    <c:plotVisOnly val="1"/>
    <c:dispBlanksAs val="gap"/>
  </c:chart>
  <c:spPr>
    <a:solidFill>
      <a:schemeClr val="lt1"/>
    </a:solidFill>
    <a:ln w="25400" cap="flat" cmpd="sng" algn="ctr">
      <a:solidFill>
        <a:schemeClr val="accent6"/>
      </a:solidFill>
      <a:prstDash val="solid"/>
    </a:ln>
    <a:effectLst/>
  </c:spPr>
  <c:txPr>
    <a:bodyPr/>
    <a:lstStyle/>
    <a:p>
      <a:pPr>
        <a:defRPr sz="1600" baseline="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5561293808862206"/>
          <c:y val="4.9398039530773506E-2"/>
          <c:w val="0.52908033554629208"/>
          <c:h val="0.71917497812773401"/>
        </c:manualLayout>
      </c:layout>
      <c:scatterChart>
        <c:scatterStyle val="smoothMarker"/>
        <c:ser>
          <c:idx val="0"/>
          <c:order val="0"/>
          <c:tx>
            <c:v>AIL-SiO2</c:v>
          </c:tx>
          <c:xVal>
            <c:numRef>
              <c:f>Sheet1!$K$17:$K$23</c:f>
              <c:numCache>
                <c:formatCode>General</c:formatCode>
                <c:ptCount val="7"/>
                <c:pt idx="0">
                  <c:v>140</c:v>
                </c:pt>
                <c:pt idx="1">
                  <c:v>150</c:v>
                </c:pt>
                <c:pt idx="2">
                  <c:v>160</c:v>
                </c:pt>
                <c:pt idx="3">
                  <c:v>170</c:v>
                </c:pt>
                <c:pt idx="4">
                  <c:v>180</c:v>
                </c:pt>
                <c:pt idx="5">
                  <c:v>190</c:v>
                </c:pt>
                <c:pt idx="6">
                  <c:v>200</c:v>
                </c:pt>
              </c:numCache>
            </c:numRef>
          </c:xVal>
          <c:yVal>
            <c:numRef>
              <c:f>Sheet1!$L$17:$L$23</c:f>
              <c:numCache>
                <c:formatCode>General</c:formatCode>
                <c:ptCount val="7"/>
                <c:pt idx="0">
                  <c:v>7.5730000000000004</c:v>
                </c:pt>
                <c:pt idx="1">
                  <c:v>16.5</c:v>
                </c:pt>
                <c:pt idx="2">
                  <c:v>24.474999999999987</c:v>
                </c:pt>
                <c:pt idx="3">
                  <c:v>34.214000000000006</c:v>
                </c:pt>
                <c:pt idx="4">
                  <c:v>42.941000000000003</c:v>
                </c:pt>
                <c:pt idx="5">
                  <c:v>48.056000000000004</c:v>
                </c:pt>
                <c:pt idx="6">
                  <c:v>47.433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E84F-4B18-841A-E4346AEA1D21}"/>
            </c:ext>
          </c:extLst>
        </c:ser>
        <c:ser>
          <c:idx val="1"/>
          <c:order val="1"/>
          <c:tx>
            <c:v>PrSO3H-SiO2</c:v>
          </c:tx>
          <c:xVal>
            <c:numRef>
              <c:f>Sheet1!$K$17:$K$23</c:f>
              <c:numCache>
                <c:formatCode>General</c:formatCode>
                <c:ptCount val="7"/>
                <c:pt idx="0">
                  <c:v>140</c:v>
                </c:pt>
                <c:pt idx="1">
                  <c:v>150</c:v>
                </c:pt>
                <c:pt idx="2">
                  <c:v>160</c:v>
                </c:pt>
                <c:pt idx="3">
                  <c:v>170</c:v>
                </c:pt>
                <c:pt idx="4">
                  <c:v>180</c:v>
                </c:pt>
                <c:pt idx="5">
                  <c:v>190</c:v>
                </c:pt>
                <c:pt idx="6">
                  <c:v>200</c:v>
                </c:pt>
              </c:numCache>
            </c:numRef>
          </c:xVal>
          <c:yVal>
            <c:numRef>
              <c:f>Sheet1!$M$17:$M$23</c:f>
              <c:numCache>
                <c:formatCode>General</c:formatCode>
                <c:ptCount val="7"/>
                <c:pt idx="0">
                  <c:v>0.79800000000000004</c:v>
                </c:pt>
                <c:pt idx="1">
                  <c:v>3.9369999999999967</c:v>
                </c:pt>
                <c:pt idx="2">
                  <c:v>9.7112999999999996</c:v>
                </c:pt>
                <c:pt idx="3">
                  <c:v>13.595000000000002</c:v>
                </c:pt>
                <c:pt idx="4">
                  <c:v>18.574000000000005</c:v>
                </c:pt>
                <c:pt idx="5">
                  <c:v>19.994999999999987</c:v>
                </c:pt>
                <c:pt idx="6">
                  <c:v>18.545999999999989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E84F-4B18-841A-E4346AEA1D21}"/>
            </c:ext>
          </c:extLst>
        </c:ser>
        <c:ser>
          <c:idx val="2"/>
          <c:order val="2"/>
          <c:tx>
            <c:v>SO3H-SiO2</c:v>
          </c:tx>
          <c:xVal>
            <c:numRef>
              <c:f>Sheet1!$K$17:$K$23</c:f>
              <c:numCache>
                <c:formatCode>General</c:formatCode>
                <c:ptCount val="7"/>
                <c:pt idx="0">
                  <c:v>140</c:v>
                </c:pt>
                <c:pt idx="1">
                  <c:v>150</c:v>
                </c:pt>
                <c:pt idx="2">
                  <c:v>160</c:v>
                </c:pt>
                <c:pt idx="3">
                  <c:v>170</c:v>
                </c:pt>
                <c:pt idx="4">
                  <c:v>180</c:v>
                </c:pt>
                <c:pt idx="5">
                  <c:v>190</c:v>
                </c:pt>
                <c:pt idx="6">
                  <c:v>200</c:v>
                </c:pt>
              </c:numCache>
            </c:numRef>
          </c:xVal>
          <c:yVal>
            <c:numRef>
              <c:f>Sheet1!$N$17:$N$23</c:f>
              <c:numCache>
                <c:formatCode>General</c:formatCode>
                <c:ptCount val="7"/>
                <c:pt idx="0">
                  <c:v>0.3484400000000013</c:v>
                </c:pt>
                <c:pt idx="1">
                  <c:v>0.39340000000000425</c:v>
                </c:pt>
                <c:pt idx="2">
                  <c:v>1.0285</c:v>
                </c:pt>
                <c:pt idx="3">
                  <c:v>1.2138999999999796</c:v>
                </c:pt>
                <c:pt idx="4">
                  <c:v>6.7160000000000002</c:v>
                </c:pt>
                <c:pt idx="5">
                  <c:v>13.207000000000001</c:v>
                </c:pt>
                <c:pt idx="6">
                  <c:v>9.5820000000000007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E84F-4B18-841A-E4346AEA1D21}"/>
            </c:ext>
          </c:extLst>
        </c:ser>
        <c:axId val="78167424"/>
        <c:axId val="78169600"/>
      </c:scatterChart>
      <c:valAx>
        <c:axId val="78167424"/>
        <c:scaling>
          <c:orientation val="minMax"/>
          <c:max val="200"/>
          <c:min val="14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  °C</a:t>
                </a:r>
              </a:p>
            </c:rich>
          </c:tx>
          <c:layout>
            <c:manualLayout>
              <c:xMode val="edge"/>
              <c:yMode val="edge"/>
              <c:x val="0.29335332193796426"/>
              <c:y val="0.90244925906000883"/>
            </c:manualLayout>
          </c:layout>
        </c:title>
        <c:numFmt formatCode="General" sourceLinked="1"/>
        <c:tickLblPos val="nextTo"/>
        <c:crossAx val="78169600"/>
        <c:crosses val="autoZero"/>
        <c:crossBetween val="midCat"/>
        <c:majorUnit val="10"/>
      </c:valAx>
      <c:valAx>
        <c:axId val="78169600"/>
        <c:scaling>
          <c:orientation val="minMax"/>
          <c:max val="50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TRS % Yield</a:t>
                </a:r>
              </a:p>
            </c:rich>
          </c:tx>
          <c:layout>
            <c:manualLayout>
              <c:xMode val="edge"/>
              <c:yMode val="edge"/>
              <c:x val="7.2615923009624146E-3"/>
              <c:y val="0.25749037620297482"/>
            </c:manualLayout>
          </c:layout>
        </c:title>
        <c:numFmt formatCode="General" sourceLinked="1"/>
        <c:tickLblPos val="nextTo"/>
        <c:crossAx val="78167424"/>
        <c:crosses val="autoZero"/>
        <c:crossBetween val="midCat"/>
        <c:majorUnit val="1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114806990589585"/>
          <c:y val="0.20039938757655379"/>
          <c:w val="0.28503498038355224"/>
          <c:h val="0.49718086375567022"/>
        </c:manualLayout>
      </c:layout>
    </c:legend>
    <c:plotVisOnly val="1"/>
    <c:dispBlanksAs val="gap"/>
  </c:chart>
  <c:spPr>
    <a:solidFill>
      <a:schemeClr val="lt1"/>
    </a:solidFill>
    <a:ln w="25400" cap="flat" cmpd="sng" algn="ctr">
      <a:solidFill>
        <a:schemeClr val="accent6"/>
      </a:solidFill>
      <a:prstDash val="solid"/>
    </a:ln>
    <a:effectLst/>
  </c:spPr>
  <c:txPr>
    <a:bodyPr/>
    <a:lstStyle/>
    <a:p>
      <a:pPr>
        <a:defRPr sz="140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748772579898101"/>
          <c:y val="6.4138670166229234E-2"/>
          <c:w val="0.531276053728581"/>
          <c:h val="0.71951443569553863"/>
        </c:manualLayout>
      </c:layout>
      <c:scatterChart>
        <c:scatterStyle val="smoothMarker"/>
        <c:ser>
          <c:idx val="0"/>
          <c:order val="0"/>
          <c:tx>
            <c:v>AIL-SiO2</c:v>
          </c:tx>
          <c:xVal>
            <c:numRef>
              <c:f>Sheet1!$Q$17:$Q$23</c:f>
              <c:numCache>
                <c:formatCode>General</c:formatCode>
                <c:ptCount val="7"/>
                <c:pt idx="0">
                  <c:v>140</c:v>
                </c:pt>
                <c:pt idx="1">
                  <c:v>150</c:v>
                </c:pt>
                <c:pt idx="2">
                  <c:v>160</c:v>
                </c:pt>
                <c:pt idx="3">
                  <c:v>170</c:v>
                </c:pt>
                <c:pt idx="4">
                  <c:v>180</c:v>
                </c:pt>
                <c:pt idx="5">
                  <c:v>190</c:v>
                </c:pt>
                <c:pt idx="6">
                  <c:v>200</c:v>
                </c:pt>
              </c:numCache>
            </c:numRef>
          </c:xVal>
          <c:yVal>
            <c:numRef>
              <c:f>Sheet1!$R$17:$R$23</c:f>
              <c:numCache>
                <c:formatCode>General</c:formatCode>
                <c:ptCount val="7"/>
                <c:pt idx="0">
                  <c:v>0.26620000000000005</c:v>
                </c:pt>
                <c:pt idx="1">
                  <c:v>1.2087999999999866</c:v>
                </c:pt>
                <c:pt idx="2">
                  <c:v>4.9054000000000002</c:v>
                </c:pt>
                <c:pt idx="3">
                  <c:v>9.1936</c:v>
                </c:pt>
                <c:pt idx="4">
                  <c:v>15.135</c:v>
                </c:pt>
                <c:pt idx="5">
                  <c:v>21.900399999999777</c:v>
                </c:pt>
                <c:pt idx="6">
                  <c:v>23.53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518F-46C3-AE38-F7611D3FA934}"/>
            </c:ext>
          </c:extLst>
        </c:ser>
        <c:ser>
          <c:idx val="1"/>
          <c:order val="1"/>
          <c:tx>
            <c:v>PrSO3H-SiO2</c:v>
          </c:tx>
          <c:xVal>
            <c:numRef>
              <c:f>Sheet1!$Q$17:$Q$23</c:f>
              <c:numCache>
                <c:formatCode>General</c:formatCode>
                <c:ptCount val="7"/>
                <c:pt idx="0">
                  <c:v>140</c:v>
                </c:pt>
                <c:pt idx="1">
                  <c:v>150</c:v>
                </c:pt>
                <c:pt idx="2">
                  <c:v>160</c:v>
                </c:pt>
                <c:pt idx="3">
                  <c:v>170</c:v>
                </c:pt>
                <c:pt idx="4">
                  <c:v>180</c:v>
                </c:pt>
                <c:pt idx="5">
                  <c:v>190</c:v>
                </c:pt>
                <c:pt idx="6">
                  <c:v>200</c:v>
                </c:pt>
              </c:numCache>
            </c:numRef>
          </c:xVal>
          <c:yVal>
            <c:numRef>
              <c:f>Sheet1!$S$17:$S$23</c:f>
              <c:numCache>
                <c:formatCode>General</c:formatCode>
                <c:ptCount val="7"/>
                <c:pt idx="0">
                  <c:v>2.0000000000000011E-2</c:v>
                </c:pt>
                <c:pt idx="1">
                  <c:v>0.27600000000000002</c:v>
                </c:pt>
                <c:pt idx="2">
                  <c:v>0.96900000000000064</c:v>
                </c:pt>
                <c:pt idx="3">
                  <c:v>4.758</c:v>
                </c:pt>
                <c:pt idx="4">
                  <c:v>8.6989999999999998</c:v>
                </c:pt>
                <c:pt idx="5">
                  <c:v>11.015000000000002</c:v>
                </c:pt>
                <c:pt idx="6">
                  <c:v>9.5145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518F-46C3-AE38-F7611D3FA934}"/>
            </c:ext>
          </c:extLst>
        </c:ser>
        <c:ser>
          <c:idx val="2"/>
          <c:order val="2"/>
          <c:tx>
            <c:v>SO3H-SiO2</c:v>
          </c:tx>
          <c:xVal>
            <c:numRef>
              <c:f>Sheet1!$Q$17:$Q$23</c:f>
              <c:numCache>
                <c:formatCode>General</c:formatCode>
                <c:ptCount val="7"/>
                <c:pt idx="0">
                  <c:v>140</c:v>
                </c:pt>
                <c:pt idx="1">
                  <c:v>150</c:v>
                </c:pt>
                <c:pt idx="2">
                  <c:v>160</c:v>
                </c:pt>
                <c:pt idx="3">
                  <c:v>170</c:v>
                </c:pt>
                <c:pt idx="4">
                  <c:v>180</c:v>
                </c:pt>
                <c:pt idx="5">
                  <c:v>190</c:v>
                </c:pt>
                <c:pt idx="6">
                  <c:v>200</c:v>
                </c:pt>
              </c:numCache>
            </c:numRef>
          </c:xVal>
          <c:yVal>
            <c:numRef>
              <c:f>Sheet1!$T$17:$T$23</c:f>
              <c:numCache>
                <c:formatCode>General</c:formatCode>
                <c:ptCount val="7"/>
                <c:pt idx="0">
                  <c:v>3.3799999999999997E-2</c:v>
                </c:pt>
                <c:pt idx="1">
                  <c:v>3.0250000000000006E-2</c:v>
                </c:pt>
                <c:pt idx="2">
                  <c:v>7.1389999999999995E-2</c:v>
                </c:pt>
                <c:pt idx="3">
                  <c:v>9.8010000000000028E-2</c:v>
                </c:pt>
                <c:pt idx="4">
                  <c:v>0.12826000000000001</c:v>
                </c:pt>
                <c:pt idx="5">
                  <c:v>0.9964499999999995</c:v>
                </c:pt>
                <c:pt idx="6">
                  <c:v>3.133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518F-46C3-AE38-F7611D3FA934}"/>
            </c:ext>
          </c:extLst>
        </c:ser>
        <c:axId val="78942208"/>
        <c:axId val="78944128"/>
      </c:scatterChart>
      <c:valAx>
        <c:axId val="78942208"/>
        <c:scaling>
          <c:orientation val="minMax"/>
          <c:max val="200"/>
          <c:min val="14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  °C</a:t>
                </a:r>
              </a:p>
            </c:rich>
          </c:tx>
          <c:layout>
            <c:manualLayout>
              <c:xMode val="edge"/>
              <c:yMode val="edge"/>
              <c:x val="0.29367136492280443"/>
              <c:y val="0.91019982502187669"/>
            </c:manualLayout>
          </c:layout>
        </c:title>
        <c:numFmt formatCode="General" sourceLinked="1"/>
        <c:tickLblPos val="nextTo"/>
        <c:crossAx val="78944128"/>
        <c:crosses val="autoZero"/>
        <c:crossBetween val="midCat"/>
        <c:majorUnit val="10"/>
      </c:valAx>
      <c:valAx>
        <c:axId val="7894412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Glucose % Yield</a:t>
                </a:r>
              </a:p>
            </c:rich>
          </c:tx>
          <c:layout>
            <c:manualLayout>
              <c:xMode val="edge"/>
              <c:yMode val="edge"/>
              <c:x val="8.6845761926818005E-3"/>
              <c:y val="0.22425590551181104"/>
            </c:manualLayout>
          </c:layout>
        </c:title>
        <c:numFmt formatCode="General" sourceLinked="1"/>
        <c:tickLblPos val="nextTo"/>
        <c:crossAx val="789422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0887886345168194"/>
          <c:y val="0.20166929133858269"/>
          <c:w val="0.29112113654832106"/>
          <c:h val="0.51645259186351489"/>
        </c:manualLayout>
      </c:layout>
    </c:legend>
    <c:plotVisOnly val="1"/>
    <c:dispBlanksAs val="gap"/>
  </c:chart>
  <c:spPr>
    <a:solidFill>
      <a:schemeClr val="lt1"/>
    </a:solidFill>
    <a:ln w="25400" cap="flat" cmpd="sng" algn="ctr">
      <a:solidFill>
        <a:schemeClr val="accent6"/>
      </a:solidFill>
      <a:prstDash val="solid"/>
    </a:ln>
    <a:effectLst/>
  </c:spPr>
  <c:txPr>
    <a:bodyPr/>
    <a:lstStyle/>
    <a:p>
      <a:pPr>
        <a:defRPr sz="140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5890347039953417"/>
          <c:y val="3.2702554079632143E-2"/>
          <c:w val="0.80949735449735449"/>
          <c:h val="0.8161380139982507"/>
        </c:manualLayout>
      </c:layout>
      <c:barChart>
        <c:barDir val="col"/>
        <c:grouping val="clustered"/>
        <c:ser>
          <c:idx val="0"/>
          <c:order val="0"/>
          <c:tx>
            <c:v>150 C</c:v>
          </c:tx>
          <c:cat>
            <c:strRef>
              <c:f>Sheet2!$H$5:$H$13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Sheet2!$I$5:$I$13</c:f>
              <c:numCache>
                <c:formatCode>General</c:formatCode>
                <c:ptCount val="9"/>
                <c:pt idx="0">
                  <c:v>18.1602</c:v>
                </c:pt>
                <c:pt idx="1">
                  <c:v>2.0219999999999998</c:v>
                </c:pt>
                <c:pt idx="2">
                  <c:v>78.35599999999998</c:v>
                </c:pt>
                <c:pt idx="3">
                  <c:v>20.311000000000035</c:v>
                </c:pt>
                <c:pt idx="4">
                  <c:v>30.552</c:v>
                </c:pt>
                <c:pt idx="5">
                  <c:v>13.566000000000004</c:v>
                </c:pt>
                <c:pt idx="6">
                  <c:v>23.065999999999899</c:v>
                </c:pt>
                <c:pt idx="7">
                  <c:v>17.727</c:v>
                </c:pt>
                <c:pt idx="8">
                  <c:v>13.243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62-4B67-8710-75DFE605F521}"/>
            </c:ext>
          </c:extLst>
        </c:ser>
        <c:ser>
          <c:idx val="1"/>
          <c:order val="1"/>
          <c:tx>
            <c:v>160 C</c:v>
          </c:tx>
          <c:cat>
            <c:strRef>
              <c:f>Sheet2!$H$5:$H$13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Sheet2!$J$5:$J$13</c:f>
              <c:numCache>
                <c:formatCode>General</c:formatCode>
                <c:ptCount val="9"/>
                <c:pt idx="0">
                  <c:v>28.044</c:v>
                </c:pt>
                <c:pt idx="1">
                  <c:v>1.8360000000000001</c:v>
                </c:pt>
                <c:pt idx="2">
                  <c:v>91.77</c:v>
                </c:pt>
                <c:pt idx="3">
                  <c:v>33.269000000000013</c:v>
                </c:pt>
                <c:pt idx="4">
                  <c:v>46.17</c:v>
                </c:pt>
                <c:pt idx="5">
                  <c:v>20.479999999999986</c:v>
                </c:pt>
                <c:pt idx="6">
                  <c:v>27.93</c:v>
                </c:pt>
                <c:pt idx="7">
                  <c:v>26.979999999999986</c:v>
                </c:pt>
                <c:pt idx="8">
                  <c:v>21.071000000000005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62-4B67-8710-75DFE605F521}"/>
            </c:ext>
          </c:extLst>
        </c:ser>
        <c:ser>
          <c:idx val="2"/>
          <c:order val="2"/>
          <c:tx>
            <c:v>170 C</c:v>
          </c:tx>
          <c:cat>
            <c:strRef>
              <c:f>Sheet2!$H$5:$H$13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Sheet2!$K$5:$K$13</c:f>
              <c:numCache>
                <c:formatCode>General</c:formatCode>
                <c:ptCount val="9"/>
                <c:pt idx="0">
                  <c:v>28.71</c:v>
                </c:pt>
                <c:pt idx="1">
                  <c:v>3.1840000000000002</c:v>
                </c:pt>
                <c:pt idx="2">
                  <c:v>91.960000000000022</c:v>
                </c:pt>
                <c:pt idx="3">
                  <c:v>60.093000000000011</c:v>
                </c:pt>
                <c:pt idx="4">
                  <c:v>49.187000000000005</c:v>
                </c:pt>
                <c:pt idx="5">
                  <c:v>22.290800000000001</c:v>
                </c:pt>
                <c:pt idx="6">
                  <c:v>26.941999999999986</c:v>
                </c:pt>
                <c:pt idx="7">
                  <c:v>28.925999999999885</c:v>
                </c:pt>
                <c:pt idx="8">
                  <c:v>24.399000000000001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C62-4B67-8710-75DFE605F521}"/>
            </c:ext>
          </c:extLst>
        </c:ser>
        <c:axId val="79069952"/>
        <c:axId val="79071872"/>
      </c:barChart>
      <c:catAx>
        <c:axId val="790699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Metal ion</a:t>
                </a:r>
              </a:p>
            </c:rich>
          </c:tx>
          <c:layout>
            <c:manualLayout>
              <c:xMode val="edge"/>
              <c:yMode val="edge"/>
              <c:x val="0.44186164229471331"/>
              <c:y val="0.93571038251366123"/>
            </c:manualLayout>
          </c:layout>
        </c:title>
        <c:numFmt formatCode="General" sourceLinked="0"/>
        <c:majorTickMark val="none"/>
        <c:tickLblPos val="nextTo"/>
        <c:crossAx val="79071872"/>
        <c:crosses val="autoZero"/>
        <c:auto val="1"/>
        <c:lblAlgn val="ctr"/>
        <c:lblOffset val="100"/>
      </c:catAx>
      <c:valAx>
        <c:axId val="7907187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TRS % Yield</a:t>
                </a:r>
              </a:p>
            </c:rich>
          </c:tx>
          <c:layout>
            <c:manualLayout>
              <c:xMode val="edge"/>
              <c:yMode val="edge"/>
              <c:x val="1.1111128105169623E-2"/>
              <c:y val="0.37794663807437306"/>
            </c:manualLayout>
          </c:layout>
        </c:title>
        <c:numFmt formatCode="General" sourceLinked="1"/>
        <c:tickLblPos val="nextTo"/>
        <c:crossAx val="79069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739615881348171"/>
          <c:y val="8.3993875765530066E-2"/>
          <c:w val="0.26821230679498398"/>
          <c:h val="0.28201224846894141"/>
        </c:manualLayout>
      </c:layout>
    </c:legend>
    <c:plotVisOnly val="1"/>
    <c:dispBlanksAs val="gap"/>
  </c:chart>
  <c:spPr>
    <a:solidFill>
      <a:schemeClr val="lt1"/>
    </a:solidFill>
    <a:ln w="25400" cap="flat" cmpd="sng" algn="ctr">
      <a:solidFill>
        <a:schemeClr val="accent6"/>
      </a:solidFill>
      <a:prstDash val="solid"/>
    </a:ln>
    <a:effectLst/>
  </c:spPr>
  <c:txPr>
    <a:bodyPr/>
    <a:lstStyle/>
    <a:p>
      <a:pPr>
        <a:defRPr sz="1600" baseline="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6399487973839341"/>
          <c:y val="4.0344806304799856E-2"/>
          <c:w val="0.80289079643733063"/>
          <c:h val="0.79174958243856253"/>
        </c:manualLayout>
      </c:layout>
      <c:barChart>
        <c:barDir val="col"/>
        <c:grouping val="clustered"/>
        <c:ser>
          <c:idx val="0"/>
          <c:order val="0"/>
          <c:tx>
            <c:v>140 C</c:v>
          </c:tx>
          <c:cat>
            <c:strRef>
              <c:f>Sheet1!$K$5:$K$13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Sheet1!$L$5:$L$13</c:f>
              <c:numCache>
                <c:formatCode>General</c:formatCode>
                <c:ptCount val="9"/>
                <c:pt idx="0">
                  <c:v>42.9</c:v>
                </c:pt>
                <c:pt idx="1">
                  <c:v>18.3</c:v>
                </c:pt>
                <c:pt idx="2">
                  <c:v>68</c:v>
                </c:pt>
                <c:pt idx="3">
                  <c:v>60</c:v>
                </c:pt>
                <c:pt idx="4">
                  <c:v>61.1</c:v>
                </c:pt>
                <c:pt idx="5">
                  <c:v>31.9</c:v>
                </c:pt>
                <c:pt idx="6">
                  <c:v>51.2</c:v>
                </c:pt>
                <c:pt idx="7">
                  <c:v>46.3</c:v>
                </c:pt>
                <c:pt idx="8">
                  <c:v>46.4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41-4634-A238-2288A881B58B}"/>
            </c:ext>
          </c:extLst>
        </c:ser>
        <c:ser>
          <c:idx val="1"/>
          <c:order val="1"/>
          <c:tx>
            <c:v>150 C</c:v>
          </c:tx>
          <c:cat>
            <c:strRef>
              <c:f>Sheet1!$K$5:$K$13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Sheet1!$M$5:$M$13</c:f>
              <c:numCache>
                <c:formatCode>General</c:formatCode>
                <c:ptCount val="9"/>
                <c:pt idx="0">
                  <c:v>52.3</c:v>
                </c:pt>
                <c:pt idx="1">
                  <c:v>14.2</c:v>
                </c:pt>
                <c:pt idx="2">
                  <c:v>72.900000000000006</c:v>
                </c:pt>
                <c:pt idx="3">
                  <c:v>59.5</c:v>
                </c:pt>
                <c:pt idx="4">
                  <c:v>62</c:v>
                </c:pt>
                <c:pt idx="5">
                  <c:v>33.9</c:v>
                </c:pt>
                <c:pt idx="6">
                  <c:v>58.1</c:v>
                </c:pt>
                <c:pt idx="7">
                  <c:v>52.7</c:v>
                </c:pt>
                <c:pt idx="8">
                  <c:v>53.4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41-4634-A238-2288A881B58B}"/>
            </c:ext>
          </c:extLst>
        </c:ser>
        <c:ser>
          <c:idx val="2"/>
          <c:order val="2"/>
          <c:tx>
            <c:v>160 C</c:v>
          </c:tx>
          <c:cat>
            <c:strRef>
              <c:f>Sheet1!$K$5:$K$13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Sheet1!$N$5:$N$13</c:f>
              <c:numCache>
                <c:formatCode>General</c:formatCode>
                <c:ptCount val="9"/>
                <c:pt idx="0">
                  <c:v>54.4</c:v>
                </c:pt>
                <c:pt idx="1">
                  <c:v>2.8</c:v>
                </c:pt>
                <c:pt idx="2">
                  <c:v>90.2</c:v>
                </c:pt>
                <c:pt idx="3">
                  <c:v>71.599999999999994</c:v>
                </c:pt>
                <c:pt idx="4">
                  <c:v>74.5</c:v>
                </c:pt>
                <c:pt idx="5">
                  <c:v>43.2</c:v>
                </c:pt>
                <c:pt idx="6">
                  <c:v>51.1</c:v>
                </c:pt>
                <c:pt idx="7">
                  <c:v>49.8</c:v>
                </c:pt>
                <c:pt idx="8">
                  <c:v>47.1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F41-4634-A238-2288A881B58B}"/>
            </c:ext>
          </c:extLst>
        </c:ser>
        <c:ser>
          <c:idx val="3"/>
          <c:order val="3"/>
          <c:tx>
            <c:v>170 C</c:v>
          </c:tx>
          <c:cat>
            <c:strRef>
              <c:f>Sheet1!$K$5:$K$13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Sheet1!$O$5:$O$13</c:f>
              <c:numCache>
                <c:formatCode>General</c:formatCode>
                <c:ptCount val="9"/>
                <c:pt idx="0">
                  <c:v>53.5</c:v>
                </c:pt>
                <c:pt idx="1">
                  <c:v>1.1000000000000001</c:v>
                </c:pt>
                <c:pt idx="2">
                  <c:v>87.9</c:v>
                </c:pt>
                <c:pt idx="3">
                  <c:v>82.8</c:v>
                </c:pt>
                <c:pt idx="4">
                  <c:v>75.2</c:v>
                </c:pt>
                <c:pt idx="5">
                  <c:v>44.4</c:v>
                </c:pt>
                <c:pt idx="6">
                  <c:v>48.1</c:v>
                </c:pt>
                <c:pt idx="7">
                  <c:v>51.1</c:v>
                </c:pt>
                <c:pt idx="8">
                  <c:v>43.4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F41-4634-A238-2288A881B58B}"/>
            </c:ext>
          </c:extLst>
        </c:ser>
        <c:gapWidth val="300"/>
        <c:axId val="96492160"/>
        <c:axId val="96502528"/>
      </c:barChart>
      <c:catAx>
        <c:axId val="964921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Metal ion</a:t>
                </a:r>
              </a:p>
            </c:rich>
          </c:tx>
          <c:layout>
            <c:manualLayout>
              <c:xMode val="edge"/>
              <c:yMode val="edge"/>
              <c:x val="0.41846930270148386"/>
              <c:y val="0.93021175050036986"/>
            </c:manualLayout>
          </c:layout>
        </c:title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</a:ln>
          <a:effectLst/>
        </c:spPr>
        <c:crossAx val="96502528"/>
        <c:crosses val="autoZero"/>
        <c:auto val="1"/>
        <c:lblAlgn val="ctr"/>
        <c:lblOffset val="100"/>
      </c:catAx>
      <c:valAx>
        <c:axId val="9650252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TRS % Yield</a:t>
                </a:r>
              </a:p>
            </c:rich>
          </c:tx>
          <c:layout>
            <c:manualLayout>
              <c:xMode val="edge"/>
              <c:yMode val="edge"/>
              <c:x val="0"/>
              <c:y val="0.33476198997852663"/>
            </c:manualLayout>
          </c:layout>
        </c:title>
        <c:numFmt formatCode="General" sourceLinked="1"/>
        <c:tickLblPos val="nextTo"/>
        <c:crossAx val="964921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0055914117292415"/>
          <c:y val="4.7842847769028841E-2"/>
          <c:w val="0.15934748935071719"/>
          <c:h val="0.26368898540199431"/>
        </c:manualLayout>
      </c:layout>
    </c:legend>
    <c:plotVisOnly val="1"/>
    <c:dispBlanksAs val="gap"/>
  </c:chart>
  <c:spPr>
    <a:ln>
      <a:solidFill>
        <a:schemeClr val="accent6">
          <a:lumMod val="50000"/>
        </a:schemeClr>
      </a:solidFill>
    </a:ln>
  </c:spPr>
  <c:txPr>
    <a:bodyPr/>
    <a:lstStyle/>
    <a:p>
      <a:pPr>
        <a:defRPr sz="1500" baseline="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5890347039953426"/>
          <c:y val="3.2702554079632143E-2"/>
          <c:w val="0.80949735449735449"/>
          <c:h val="0.8161380139982507"/>
        </c:manualLayout>
      </c:layout>
      <c:barChart>
        <c:barDir val="col"/>
        <c:grouping val="clustered"/>
        <c:ser>
          <c:idx val="0"/>
          <c:order val="0"/>
          <c:tx>
            <c:v>150 C</c:v>
          </c:tx>
          <c:cat>
            <c:strRef>
              <c:f>Sheet2!$H$5:$H$13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Sheet2!$I$5:$I$13</c:f>
              <c:numCache>
                <c:formatCode>General</c:formatCode>
                <c:ptCount val="9"/>
                <c:pt idx="0">
                  <c:v>18.1602</c:v>
                </c:pt>
                <c:pt idx="1">
                  <c:v>2.0219999999999998</c:v>
                </c:pt>
                <c:pt idx="2">
                  <c:v>78.35599999999998</c:v>
                </c:pt>
                <c:pt idx="3">
                  <c:v>20.311000000000035</c:v>
                </c:pt>
                <c:pt idx="4">
                  <c:v>30.552</c:v>
                </c:pt>
                <c:pt idx="5">
                  <c:v>13.566000000000004</c:v>
                </c:pt>
                <c:pt idx="6">
                  <c:v>23.065999999999892</c:v>
                </c:pt>
                <c:pt idx="7">
                  <c:v>17.727</c:v>
                </c:pt>
                <c:pt idx="8">
                  <c:v>13.243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4F-42B6-89A1-AEDD8D71AD95}"/>
            </c:ext>
          </c:extLst>
        </c:ser>
        <c:ser>
          <c:idx val="1"/>
          <c:order val="1"/>
          <c:tx>
            <c:v>160 C</c:v>
          </c:tx>
          <c:cat>
            <c:strRef>
              <c:f>Sheet2!$H$5:$H$13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Sheet2!$J$5:$J$13</c:f>
              <c:numCache>
                <c:formatCode>General</c:formatCode>
                <c:ptCount val="9"/>
                <c:pt idx="0">
                  <c:v>28.044</c:v>
                </c:pt>
                <c:pt idx="1">
                  <c:v>1.8360000000000001</c:v>
                </c:pt>
                <c:pt idx="2">
                  <c:v>91.77</c:v>
                </c:pt>
                <c:pt idx="3">
                  <c:v>33.269000000000013</c:v>
                </c:pt>
                <c:pt idx="4">
                  <c:v>46.17</c:v>
                </c:pt>
                <c:pt idx="5">
                  <c:v>20.479999999999986</c:v>
                </c:pt>
                <c:pt idx="6">
                  <c:v>27.93</c:v>
                </c:pt>
                <c:pt idx="7">
                  <c:v>26.979999999999986</c:v>
                </c:pt>
                <c:pt idx="8">
                  <c:v>21.071000000000005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4F-42B6-89A1-AEDD8D71AD95}"/>
            </c:ext>
          </c:extLst>
        </c:ser>
        <c:ser>
          <c:idx val="2"/>
          <c:order val="2"/>
          <c:tx>
            <c:v>170 C</c:v>
          </c:tx>
          <c:cat>
            <c:strRef>
              <c:f>Sheet2!$H$5:$H$13</c:f>
              <c:strCache>
                <c:ptCount val="9"/>
                <c:pt idx="0">
                  <c:v>none</c:v>
                </c:pt>
                <c:pt idx="1">
                  <c:v>Cr</c:v>
                </c:pt>
                <c:pt idx="2">
                  <c:v>Mn</c:v>
                </c:pt>
                <c:pt idx="3">
                  <c:v>Fe</c:v>
                </c:pt>
                <c:pt idx="4">
                  <c:v>Co</c:v>
                </c:pt>
                <c:pt idx="5">
                  <c:v>Ni</c:v>
                </c:pt>
                <c:pt idx="6">
                  <c:v>Cu</c:v>
                </c:pt>
                <c:pt idx="7">
                  <c:v>Zn</c:v>
                </c:pt>
                <c:pt idx="8">
                  <c:v>La</c:v>
                </c:pt>
              </c:strCache>
            </c:strRef>
          </c:cat>
          <c:val>
            <c:numRef>
              <c:f>Sheet2!$K$5:$K$13</c:f>
              <c:numCache>
                <c:formatCode>General</c:formatCode>
                <c:ptCount val="9"/>
                <c:pt idx="0">
                  <c:v>28.71</c:v>
                </c:pt>
                <c:pt idx="1">
                  <c:v>3.1840000000000002</c:v>
                </c:pt>
                <c:pt idx="2">
                  <c:v>91.960000000000022</c:v>
                </c:pt>
                <c:pt idx="3">
                  <c:v>60.093000000000011</c:v>
                </c:pt>
                <c:pt idx="4">
                  <c:v>49.187000000000005</c:v>
                </c:pt>
                <c:pt idx="5">
                  <c:v>22.290800000000001</c:v>
                </c:pt>
                <c:pt idx="6">
                  <c:v>26.941999999999986</c:v>
                </c:pt>
                <c:pt idx="7">
                  <c:v>28.925999999999878</c:v>
                </c:pt>
                <c:pt idx="8">
                  <c:v>24.399000000000001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4F-42B6-89A1-AEDD8D71AD95}"/>
            </c:ext>
          </c:extLst>
        </c:ser>
        <c:axId val="96595968"/>
        <c:axId val="96597888"/>
      </c:barChart>
      <c:catAx>
        <c:axId val="965959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Metal ion</a:t>
                </a:r>
              </a:p>
            </c:rich>
          </c:tx>
          <c:layout>
            <c:manualLayout>
              <c:xMode val="edge"/>
              <c:yMode val="edge"/>
              <c:x val="0.44186164229471331"/>
              <c:y val="0.93571038251366123"/>
            </c:manualLayout>
          </c:layout>
        </c:title>
        <c:numFmt formatCode="General" sourceLinked="0"/>
        <c:majorTickMark val="none"/>
        <c:tickLblPos val="nextTo"/>
        <c:crossAx val="96597888"/>
        <c:crosses val="autoZero"/>
        <c:auto val="1"/>
        <c:lblAlgn val="ctr"/>
        <c:lblOffset val="100"/>
      </c:catAx>
      <c:valAx>
        <c:axId val="9659788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TRS % Yield</a:t>
                </a:r>
              </a:p>
            </c:rich>
          </c:tx>
          <c:layout>
            <c:manualLayout>
              <c:xMode val="edge"/>
              <c:yMode val="edge"/>
              <c:x val="1.1111128105169626E-2"/>
              <c:y val="0.37794663807437318"/>
            </c:manualLayout>
          </c:layout>
        </c:title>
        <c:numFmt formatCode="General" sourceLinked="1"/>
        <c:tickLblPos val="nextTo"/>
        <c:crossAx val="965959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9739615881348171"/>
          <c:y val="8.3993875765530121E-2"/>
          <c:w val="0.26821230679498398"/>
          <c:h val="0.28201224846894141"/>
        </c:manualLayout>
      </c:layout>
    </c:legend>
    <c:plotVisOnly val="1"/>
    <c:dispBlanksAs val="gap"/>
  </c:chart>
  <c:spPr>
    <a:solidFill>
      <a:schemeClr val="lt1"/>
    </a:solidFill>
    <a:ln w="25400" cap="flat" cmpd="sng" algn="ctr">
      <a:solidFill>
        <a:schemeClr val="accent6"/>
      </a:solidFill>
      <a:prstDash val="solid"/>
    </a:ln>
    <a:effectLst/>
  </c:spPr>
  <c:txPr>
    <a:bodyPr/>
    <a:lstStyle/>
    <a:p>
      <a:pPr>
        <a:defRPr sz="1600" baseline="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2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590477" cy="6876191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CA03D-6767-4BCE-AD43-3E40AF1D0D30}" type="datetimeFigureOut">
              <a:rPr lang="en-US" smtClean="0"/>
              <a:pPr/>
              <a:t>6/4/2016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CCDFE-29E1-44DD-AE75-16EE108DE4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89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CCDFE-29E1-44DD-AE75-16EE108DE4C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0F1633-4476-471A-9349-C6E6C10B8FC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0262-2E0B-4249-A567-56AA51CC141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0262-2E0B-4249-A567-56AA51CC141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0262-2E0B-4249-A567-56AA51CC141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0262-2E0B-4249-A567-56AA51CC141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0262-2E0B-4249-A567-56AA51CC141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0262-2E0B-4249-A567-56AA51CC141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0262-2E0B-4249-A567-56AA51CC141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8DB5E-E651-4166-A562-6F58E8ADBFB8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782918-4DB2-4AE9-9AC1-F83C279468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A2D034-7723-424D-9A58-A01C66A392F9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82CBA-F8C3-4810-86E7-D7A0B21AFB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B5036F-E015-43A7-A5CE-CDCB2ABB4C75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A1F60-531E-4320-8231-39065FD0B7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DFD1D5-82A4-484E-80B4-277C5B78C2EF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89C18-93C1-434E-9E26-6A2243AF23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37FEA6-458D-4378-92A2-71528DC54C0B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1133B-4D29-4F11-A3C8-A302D52C82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6556AD-499C-4933-9FC2-77634FABB95C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479ACF-E41D-4C08-935A-86A84456E1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D2C228-F71D-478B-8A6D-40A55780F233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497E1-0A62-4762-B55F-DFCEE9131D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63C522-D756-4F7B-9E8B-A4F3ECF2B130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FAF52-F03A-4EBD-AA7C-66CC74DE8B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150372-6A69-43F7-8F58-B17D9732DED3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154C2-DFC8-4E08-92FA-800952C615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33660F-1416-4142-A32C-8E79A4056FE1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B973C-2F61-4674-A6B7-D18FB9C0BB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DB64FD-CDE4-47C2-B5F2-BA6371B02CEF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81803A-2323-4765-8E8F-129B3C3486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43C483-4189-4519-BF57-AC58D319B9E6}" type="datetime1">
              <a:rPr lang="en-US" smtClean="0"/>
              <a:pPr>
                <a:defRPr/>
              </a:pPr>
              <a:t>6/4/2016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6DCAEDA-2D28-4B75-9C13-E5EF8D4A8F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1.x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chart" Target="../charts/chart6.x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jpeg"/><Relationship Id="rId5" Type="http://schemas.openxmlformats.org/officeDocument/2006/relationships/chart" Target="../charts/chart7.xml"/><Relationship Id="rId4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chart" Target="../charts/chart8.x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8229600" cy="2438400"/>
          </a:xfrm>
        </p:spPr>
        <p:txBody>
          <a:bodyPr rtlCol="0">
            <a:noAutofit/>
          </a:bodyPr>
          <a:lstStyle/>
          <a:p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Ionic liquid based artificial cellulase type catalysts for cellulosic ethanol process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0"/>
            <a:ext cx="8610600" cy="1219200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Ananda S. Amarasekara</a:t>
            </a:r>
            <a:r>
              <a:rPr lang="en-US" sz="2000" baseline="30000" dirty="0">
                <a:solidFill>
                  <a:schemeClr val="accent5">
                    <a:lumMod val="50000"/>
                  </a:schemeClr>
                </a:solidFill>
              </a:rPr>
              <a:t>*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, Onome S. Owereh,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Preethi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Shanbhag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, Bernard Wiredu </a:t>
            </a:r>
          </a:p>
          <a:p>
            <a:pPr algn="l"/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Prairie View A&amp;M University,</a:t>
            </a:r>
          </a:p>
          <a:p>
            <a:pPr algn="l" eaLnBrk="1" hangingPunct="1"/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Texas, USA</a:t>
            </a:r>
          </a:p>
        </p:txBody>
      </p:sp>
      <p:pic>
        <p:nvPicPr>
          <p:cNvPr id="25601" name="Picture 1" descr="C:\Users\Ananda\Desktop\PVAMU-Sea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962400"/>
            <a:ext cx="1905000" cy="1828800"/>
          </a:xfrm>
          <a:prstGeom prst="rect">
            <a:avLst/>
          </a:prstGeom>
          <a:noFill/>
        </p:spPr>
      </p:pic>
      <p:pic>
        <p:nvPicPr>
          <p:cNvPr id="134148" name="Picture 4" descr="Gallery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886200"/>
            <a:ext cx="6049735" cy="1981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en-US" sz="3600" b="1" baseline="30000" dirty="0">
                <a:solidFill>
                  <a:schemeClr val="accent3">
                    <a:lumMod val="50000"/>
                  </a:schemeClr>
                </a:solidFill>
              </a:rPr>
              <a:t>st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 and 2</a:t>
            </a:r>
            <a:r>
              <a:rPr lang="en-US" sz="3600" b="1" baseline="30000" dirty="0">
                <a:solidFill>
                  <a:schemeClr val="accent3">
                    <a:lumMod val="50000"/>
                  </a:schemeClr>
                </a:solidFill>
              </a:rPr>
              <a:t>nd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 generation ethanol </a:t>
            </a:r>
            <a:r>
              <a:rPr lang="en-US" sz="3100" b="1" dirty="0"/>
              <a:t/>
            </a:r>
            <a:br>
              <a:rPr lang="en-US" sz="3100" b="1" dirty="0"/>
            </a:br>
            <a:r>
              <a:rPr lang="en-US" sz="3100" b="1" dirty="0"/>
              <a:t/>
            </a:r>
            <a:br>
              <a:rPr lang="en-US" sz="3100" b="1" dirty="0"/>
            </a:br>
            <a:endParaRPr lang="en-US" sz="31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17526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Calibri" pitchFamily="34" charset="0"/>
              </a:rPr>
              <a:t>1</a:t>
            </a:r>
            <a:r>
              <a:rPr lang="en-US" sz="2800" b="1" baseline="30000" dirty="0">
                <a:solidFill>
                  <a:schemeClr val="tx2"/>
                </a:solidFill>
                <a:latin typeface="Calibri" pitchFamily="34" charset="0"/>
              </a:rPr>
              <a:t>st</a:t>
            </a:r>
            <a:r>
              <a:rPr lang="en-US" sz="2800" b="1" dirty="0">
                <a:solidFill>
                  <a:schemeClr val="tx2"/>
                </a:solidFill>
                <a:latin typeface="Calibri" pitchFamily="34" charset="0"/>
              </a:rPr>
              <a:t> generation – ethanol from starch/sugars</a:t>
            </a:r>
          </a:p>
          <a:p>
            <a:pPr>
              <a:buNone/>
            </a:pPr>
            <a:r>
              <a:rPr lang="en-US" sz="2800" dirty="0">
                <a:latin typeface="Calibri" pitchFamily="34" charset="0"/>
              </a:rPr>
              <a:t>   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US – 13.9 BGY</a:t>
            </a:r>
            <a:r>
              <a:rPr lang="en-US" sz="2800" baseline="30000" dirty="0">
                <a:solidFill>
                  <a:srgbClr val="0070C0"/>
                </a:solidFill>
                <a:latin typeface="Calibri" pitchFamily="34" charset="0"/>
              </a:rPr>
              <a:t>-1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, 64% of world production </a:t>
            </a:r>
            <a:r>
              <a:rPr lang="en-US" sz="2800" dirty="0">
                <a:solidFill>
                  <a:srgbClr val="FFC000"/>
                </a:solidFill>
                <a:latin typeface="Calibri" pitchFamily="34" charset="0"/>
              </a:rPr>
              <a:t>(corn ethanol)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Brazil – 5.6 BGY</a:t>
            </a:r>
            <a:r>
              <a:rPr lang="en-US" sz="2800" baseline="30000" dirty="0">
                <a:solidFill>
                  <a:srgbClr val="0070C0"/>
                </a:solidFill>
                <a:latin typeface="Calibri" pitchFamily="34" charset="0"/>
              </a:rPr>
              <a:t>-1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, 25% of world production </a:t>
            </a:r>
            <a:r>
              <a:rPr lang="en-US" sz="2800" dirty="0">
                <a:solidFill>
                  <a:srgbClr val="FFC000"/>
                </a:solidFill>
                <a:latin typeface="Calibri" pitchFamily="34" charset="0"/>
              </a:rPr>
              <a:t>(Sugar cane ethanol)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                                                            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(2015)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3733800"/>
            <a:ext cx="89154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>
                <a:solidFill>
                  <a:schemeClr val="tx2"/>
                </a:solidFill>
                <a:latin typeface="Calibri" pitchFamily="34" charset="0"/>
              </a:rPr>
              <a:t>   2</a:t>
            </a:r>
            <a:r>
              <a:rPr lang="en-US" sz="2800" b="1" baseline="30000" dirty="0">
                <a:solidFill>
                  <a:schemeClr val="tx2"/>
                </a:solidFill>
                <a:latin typeface="Calibri" pitchFamily="34" charset="0"/>
              </a:rPr>
              <a:t>nd</a:t>
            </a:r>
            <a:r>
              <a:rPr lang="en-US" sz="2800" b="1" dirty="0">
                <a:solidFill>
                  <a:schemeClr val="tx2"/>
                </a:solidFill>
                <a:latin typeface="Calibri" pitchFamily="34" charset="0"/>
              </a:rPr>
              <a:t> generation – cellulosic ethanol from non-food    </a:t>
            </a:r>
          </a:p>
          <a:p>
            <a:r>
              <a:rPr lang="en-US" sz="2800" b="1" dirty="0">
                <a:solidFill>
                  <a:schemeClr val="tx2"/>
                </a:solidFill>
                <a:latin typeface="Calibri" pitchFamily="34" charset="0"/>
              </a:rPr>
              <a:t>    biomass  </a:t>
            </a:r>
          </a:p>
          <a:p>
            <a:r>
              <a:rPr lang="en-US" sz="2800" b="1" dirty="0">
                <a:solidFill>
                  <a:srgbClr val="00B050"/>
                </a:solidFill>
                <a:latin typeface="Calibri" pitchFamily="34" charset="0"/>
              </a:rPr>
              <a:t>   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About 20 ~ 20 MGY</a:t>
            </a:r>
            <a:r>
              <a:rPr lang="en-US" sz="2800" baseline="30000" dirty="0">
                <a:solidFill>
                  <a:srgbClr val="0070C0"/>
                </a:solidFill>
                <a:latin typeface="Calibri" pitchFamily="34" charset="0"/>
              </a:rPr>
              <a:t>-1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 plants in US + EU,</a:t>
            </a:r>
            <a:r>
              <a:rPr lang="en-US" sz="2800" baseline="30000" dirty="0">
                <a:solidFill>
                  <a:srgbClr val="0070C0"/>
                </a:solidFill>
                <a:latin typeface="Calibri" pitchFamily="34" charset="0"/>
              </a:rPr>
              <a:t>  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few in</a:t>
            </a:r>
          </a:p>
          <a:p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    operation, mostly under construction       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(2015-16)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flipV="1">
            <a:off x="533400" y="1219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_______________________________________________________________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34200" y="60960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  <a:endParaRPr lang="en-US" sz="1200" b="1" i="1" dirty="0">
              <a:solidFill>
                <a:srgbClr val="FF7C80"/>
              </a:solidFill>
              <a:latin typeface="Constantia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BC382CBA-F8C3-4810-86E7-D7A0B21AFBA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8382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Ionic liquids &amp; biomass processing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304800" y="1371600"/>
          <a:ext cx="6259055" cy="1143000"/>
        </p:xfrm>
        <a:graphic>
          <a:graphicData uri="http://schemas.openxmlformats.org/presentationml/2006/ole">
            <p:oleObj spid="_x0000_s36959" name="CS ChemDraw Drawing" r:id="rId4" imgW="3888740" imgH="736600" progId="ChemDraw.Document.6.0">
              <p:embed/>
            </p:oleObj>
          </a:graphicData>
        </a:graphic>
      </p:graphicFrame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304800" y="3717925"/>
          <a:ext cx="6324600" cy="1270000"/>
        </p:xfrm>
        <a:graphic>
          <a:graphicData uri="http://schemas.openxmlformats.org/presentationml/2006/ole">
            <p:oleObj spid="_x0000_s36960" name="CS ChemDraw Drawing" r:id="rId5" imgW="3741120" imgH="766800" progId="ChemDraw.Document.6.0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-838200" y="9144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                 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667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R.D. Rogers et al.</a:t>
            </a:r>
          </a:p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J. Am. Chem. Soc.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2002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, 124,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4974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5105401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Z.K. Zhao et al.</a:t>
            </a:r>
          </a:p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Adv. </a:t>
            </a:r>
            <a:r>
              <a:rPr lang="en-US" sz="1400" i="1" dirty="0" err="1">
                <a:solidFill>
                  <a:schemeClr val="accent1">
                    <a:lumMod val="75000"/>
                  </a:schemeClr>
                </a:solidFill>
              </a:rPr>
              <a:t>Synth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1400" i="1" dirty="0" err="1">
                <a:solidFill>
                  <a:schemeClr val="accent1">
                    <a:lumMod val="75000"/>
                  </a:schemeClr>
                </a:solidFill>
              </a:rPr>
              <a:t>Catal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2007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, 349,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1847</a:t>
            </a:r>
          </a:p>
        </p:txBody>
      </p:sp>
      <p:pic>
        <p:nvPicPr>
          <p:cNvPr id="36951" name="Picture 87"/>
          <p:cNvPicPr>
            <a:picLocks noChangeAspect="1" noChangeArrowheads="1"/>
          </p:cNvPicPr>
          <p:nvPr/>
        </p:nvPicPr>
        <p:blipFill>
          <a:blip r:embed="rId6" cstate="print">
            <a:lum bright="-22000" contrast="20000"/>
          </a:blip>
          <a:srcRect/>
          <a:stretch>
            <a:fillRect/>
          </a:stretch>
        </p:blipFill>
        <p:spPr bwMode="auto">
          <a:xfrm>
            <a:off x="6629400" y="1371600"/>
            <a:ext cx="2198077" cy="1905000"/>
          </a:xfrm>
          <a:prstGeom prst="rect">
            <a:avLst/>
          </a:prstGeom>
          <a:blipFill dpi="0" rotWithShape="1">
            <a:blip r:embed="rId7" cstate="print">
              <a:alphaModFix amt="18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pic>
        <p:nvPicPr>
          <p:cNvPr id="2" name="Picture 88"/>
          <p:cNvPicPr>
            <a:picLocks noChangeAspect="1" noChangeArrowheads="1"/>
          </p:cNvPicPr>
          <p:nvPr/>
        </p:nvPicPr>
        <p:blipFill>
          <a:blip r:embed="rId8" cstate="print">
            <a:lum bright="-5000" contrast="-12000"/>
          </a:blip>
          <a:srcRect/>
          <a:stretch>
            <a:fillRect/>
          </a:stretch>
        </p:blipFill>
        <p:spPr bwMode="auto">
          <a:xfrm>
            <a:off x="6705600" y="3733800"/>
            <a:ext cx="2133600" cy="2224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457200" y="6019800"/>
            <a:ext cx="830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</a:p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2133600" cy="365125"/>
          </a:xfrm>
        </p:spPr>
        <p:txBody>
          <a:bodyPr/>
          <a:lstStyle/>
          <a:p>
            <a:pPr>
              <a:defRPr/>
            </a:pPr>
            <a:fld id="{BC382CBA-F8C3-4810-86E7-D7A0B21AFBA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      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/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Brönsted acidic ionic liquids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7891" name="Object 1029"/>
          <p:cNvGraphicFramePr>
            <a:graphicFrameLocks noChangeAspect="1"/>
          </p:cNvGraphicFramePr>
          <p:nvPr/>
        </p:nvGraphicFramePr>
        <p:xfrm>
          <a:off x="1246188" y="1892300"/>
          <a:ext cx="6554787" cy="3494088"/>
        </p:xfrm>
        <a:graphic>
          <a:graphicData uri="http://schemas.openxmlformats.org/presentationml/2006/ole">
            <p:oleObj spid="_x0000_s37937" name="CS ChemDraw Drawing" r:id="rId3" imgW="5252720" imgH="2799080" progId="ChemDraw.Document.6.0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" y="11430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________________________________________________________________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05600" y="6057781"/>
            <a:ext cx="1828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</a:p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BC382CBA-F8C3-4810-86E7-D7A0B21AFBA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600" b="1" dirty="0">
                <a:solidFill>
                  <a:srgbClr val="002060"/>
                </a:solidFill>
              </a:rPr>
              <a:t>Cellulose dissolution in acidic ionic liquids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101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0"/>
            <a:ext cx="3810000" cy="3962400"/>
          </a:xfrm>
        </p:spPr>
        <p:txBody>
          <a:bodyPr>
            <a:normAutofit fontScale="32500" lnSpcReduction="20000"/>
          </a:bodyPr>
          <a:lstStyle/>
          <a:p>
            <a:pPr eaLnBrk="1" hangingPunct="1"/>
            <a:r>
              <a:rPr lang="en-US" dirty="0"/>
              <a:t>        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 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sz="6000" dirty="0" smtClean="0">
                <a:solidFill>
                  <a:srgbClr val="008080"/>
                </a:solidFill>
              </a:rPr>
              <a:t>Neutral Ionic </a:t>
            </a:r>
            <a:r>
              <a:rPr lang="en-US" sz="6000" dirty="0">
                <a:solidFill>
                  <a:srgbClr val="008080"/>
                </a:solidFill>
              </a:rPr>
              <a:t>Liquid</a:t>
            </a:r>
          </a:p>
          <a:p>
            <a:pPr eaLnBrk="1" hangingPunct="1"/>
            <a:endParaRPr lang="en-US" sz="6000" dirty="0">
              <a:solidFill>
                <a:srgbClr val="008080"/>
              </a:solidFill>
            </a:endParaRPr>
          </a:p>
          <a:p>
            <a:pPr eaLnBrk="1" hangingPunct="1"/>
            <a:r>
              <a:rPr lang="en-US" sz="6000" dirty="0">
                <a:solidFill>
                  <a:srgbClr val="008080"/>
                </a:solidFill>
              </a:rPr>
              <a:t>80 °C, 3 h.</a:t>
            </a:r>
          </a:p>
          <a:p>
            <a:pPr eaLnBrk="1" hangingPunct="1"/>
            <a:r>
              <a:rPr lang="en-US" sz="6000" dirty="0">
                <a:solidFill>
                  <a:srgbClr val="008080"/>
                </a:solidFill>
              </a:rPr>
              <a:t>10% Cellulose ( DP ~ 450)</a:t>
            </a:r>
          </a:p>
          <a:p>
            <a:pPr eaLnBrk="1" hangingPunct="1"/>
            <a:endParaRPr lang="en-US" sz="6200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410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7800" y="1524000"/>
            <a:ext cx="3352800" cy="3810000"/>
          </a:xfrm>
        </p:spPr>
        <p:txBody>
          <a:bodyPr>
            <a:normAutofit fontScale="92500"/>
          </a:bodyPr>
          <a:lstStyle/>
          <a:p>
            <a:pPr eaLnBrk="1" hangingPunct="1"/>
            <a:endParaRPr lang="en-US" dirty="0"/>
          </a:p>
          <a:p>
            <a:pPr eaLnBrk="1" hangingPunct="1"/>
            <a:endParaRPr lang="en-US" dirty="0" smtClean="0">
              <a:solidFill>
                <a:srgbClr val="FF6600"/>
              </a:solidFill>
            </a:endParaRPr>
          </a:p>
          <a:p>
            <a:pPr eaLnBrk="1" hangingPunct="1"/>
            <a:endParaRPr lang="en-US" dirty="0" smtClean="0">
              <a:solidFill>
                <a:srgbClr val="FF6600"/>
              </a:solidFill>
            </a:endParaRPr>
          </a:p>
          <a:p>
            <a:pPr eaLnBrk="1" hangingPunct="1"/>
            <a:endParaRPr lang="en-US" dirty="0" smtClean="0">
              <a:solidFill>
                <a:srgbClr val="FF6600"/>
              </a:solidFill>
            </a:endParaRPr>
          </a:p>
          <a:p>
            <a:endParaRPr lang="en-US" dirty="0" smtClean="0">
              <a:solidFill>
                <a:srgbClr val="FF6600"/>
              </a:solidFill>
            </a:endParaRPr>
          </a:p>
          <a:p>
            <a:r>
              <a:rPr lang="en-US" dirty="0" smtClean="0">
                <a:solidFill>
                  <a:srgbClr val="FF6600"/>
                </a:solidFill>
              </a:rPr>
              <a:t> Acidic Ionic Liquid </a:t>
            </a:r>
          </a:p>
          <a:p>
            <a:pPr eaLnBrk="1" hangingPunct="1"/>
            <a:endParaRPr lang="en-US" dirty="0">
              <a:solidFill>
                <a:srgbClr val="FF6600"/>
              </a:solidFill>
            </a:endParaRPr>
          </a:p>
          <a:p>
            <a:pPr eaLnBrk="1" hangingPunct="1"/>
            <a:r>
              <a:rPr lang="en-US" dirty="0">
                <a:solidFill>
                  <a:srgbClr val="FF6600"/>
                </a:solidFill>
              </a:rPr>
              <a:t>23 °C, 2 min.</a:t>
            </a:r>
          </a:p>
          <a:p>
            <a:pPr eaLnBrk="1" hangingPunct="1"/>
            <a:r>
              <a:rPr lang="en-US" dirty="0">
                <a:solidFill>
                  <a:srgbClr val="FF6600"/>
                </a:solidFill>
              </a:rPr>
              <a:t>20% Cellulose ( DP ~ 450)</a:t>
            </a:r>
          </a:p>
        </p:txBody>
      </p:sp>
      <p:graphicFrame>
        <p:nvGraphicFramePr>
          <p:cNvPr id="4098" name="Object 18"/>
          <p:cNvGraphicFramePr>
            <a:graphicFrameLocks noGrp="1" noChangeAspect="1"/>
          </p:cNvGraphicFramePr>
          <p:nvPr>
            <p:ph sz="half" idx="2"/>
          </p:nvPr>
        </p:nvGraphicFramePr>
        <p:xfrm>
          <a:off x="685800" y="1981200"/>
          <a:ext cx="3489325" cy="1392238"/>
        </p:xfrm>
        <a:graphic>
          <a:graphicData uri="http://schemas.openxmlformats.org/presentationml/2006/ole">
            <p:oleObj spid="_x0000_s82022" name="CS ChemDraw Drawing" r:id="rId4" imgW="2092680" imgH="835560" progId="ChemDraw.Document.6.0">
              <p:embed/>
            </p:oleObj>
          </a:graphicData>
        </a:graphic>
      </p:graphicFrame>
      <p:graphicFrame>
        <p:nvGraphicFramePr>
          <p:cNvPr id="4099" name="Object 1029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334000" y="1919811"/>
          <a:ext cx="2760660" cy="1661589"/>
        </p:xfrm>
        <a:graphic>
          <a:graphicData uri="http://schemas.openxmlformats.org/presentationml/2006/ole">
            <p:oleObj spid="_x0000_s82023" name="CS ChemDraw Drawing" r:id="rId5" imgW="1671120" imgH="1005840" progId="ChemDraw.Document.6.0">
              <p:embed/>
            </p:oleObj>
          </a:graphicData>
        </a:graphic>
      </p:graphicFrame>
      <p:sp>
        <p:nvSpPr>
          <p:cNvPr id="4104" name="TextBox 7"/>
          <p:cNvSpPr txBox="1">
            <a:spLocks noChangeArrowheads="1"/>
          </p:cNvSpPr>
          <p:nvPr/>
        </p:nvSpPr>
        <p:spPr bwMode="auto">
          <a:xfrm>
            <a:off x="0" y="6477000"/>
            <a:ext cx="914400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1219200"/>
            <a:ext cx="883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__________________________________________________________________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943600"/>
            <a:ext cx="7696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</a:p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F261133B-4D29-4F11-A3C8-A302D52C821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900" b="1" dirty="0">
                <a:solidFill>
                  <a:srgbClr val="002060"/>
                </a:solidFill>
              </a:rPr>
              <a:t>Cellulose dissolution and hydrolysis in acidic ionic liquids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Dissolution of cellulose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886200" cy="2286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Hydrolysis of cellulose</a:t>
            </a: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5105400" y="3962400"/>
            <a:ext cx="3276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1600" dirty="0">
              <a:latin typeface="Arial" charset="0"/>
              <a:cs typeface="Arial" charset="0"/>
            </a:endParaRPr>
          </a:p>
        </p:txBody>
      </p:sp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4572000" y="2209800"/>
          <a:ext cx="4049713" cy="1300163"/>
        </p:xfrm>
        <a:graphic>
          <a:graphicData uri="http://schemas.openxmlformats.org/presentationml/2006/ole">
            <p:oleObj spid="_x0000_s89228" name="CS ChemDraw Drawing" r:id="rId4" imgW="3291840" imgH="1153160" progId="ChemDraw.Document.6.0">
              <p:embed/>
            </p:oleObj>
          </a:graphicData>
        </a:graphic>
      </p:graphicFrame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5" cstate="print">
            <a:lum bright="20000" contrast="40000"/>
            <a:grayscl/>
          </a:blip>
          <a:srcRect/>
          <a:stretch>
            <a:fillRect/>
          </a:stretch>
        </p:blipFill>
        <p:spPr bwMode="auto">
          <a:xfrm>
            <a:off x="609600" y="2133600"/>
            <a:ext cx="933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6" cstate="print">
            <a:lum bright="20000" contrast="40000"/>
            <a:grayscl/>
          </a:blip>
          <a:srcRect/>
          <a:stretch>
            <a:fillRect/>
          </a:stretch>
        </p:blipFill>
        <p:spPr bwMode="auto">
          <a:xfrm>
            <a:off x="1828800" y="2133600"/>
            <a:ext cx="9334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7" cstate="print">
            <a:lum bright="46000" contrast="-60000"/>
            <a:grayscl/>
          </a:blip>
          <a:srcRect/>
          <a:stretch>
            <a:fillRect/>
          </a:stretch>
        </p:blipFill>
        <p:spPr bwMode="auto">
          <a:xfrm>
            <a:off x="3048000" y="2133600"/>
            <a:ext cx="933450" cy="1066800"/>
          </a:xfrm>
          <a:prstGeom prst="rect">
            <a:avLst/>
          </a:prstGeom>
          <a:solidFill>
            <a:srgbClr val="00B05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85800" y="3184525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/>
              <a:t> </a:t>
            </a:r>
            <a:r>
              <a:rPr lang="en-US" sz="1600" dirty="0">
                <a:latin typeface="Arial" charset="0"/>
              </a:rPr>
              <a:t>t = 0 s          t = 60 s         t = 150 s</a:t>
            </a:r>
          </a:p>
        </p:txBody>
      </p:sp>
      <p:graphicFrame>
        <p:nvGraphicFramePr>
          <p:cNvPr id="13" name="Object 13"/>
          <p:cNvGraphicFramePr>
            <a:graphicFrameLocks noChangeAspect="1"/>
          </p:cNvGraphicFramePr>
          <p:nvPr/>
        </p:nvGraphicFramePr>
        <p:xfrm>
          <a:off x="1219200" y="3810000"/>
          <a:ext cx="1706563" cy="657225"/>
        </p:xfrm>
        <a:graphic>
          <a:graphicData uri="http://schemas.openxmlformats.org/presentationml/2006/ole">
            <p:oleObj spid="_x0000_s89229" name="CS ChemDraw Drawing" r:id="rId8" imgW="1706880" imgH="657860" progId="ChemDraw.Document.6.0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685800" y="4724400"/>
            <a:ext cx="3505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charset="0"/>
                <a:cs typeface="Arial" charset="0"/>
              </a:rPr>
              <a:t>Microscope images of rapid dissolution of cellulose in acidic</a:t>
            </a:r>
          </a:p>
          <a:p>
            <a:r>
              <a:rPr lang="en-US" sz="1600" dirty="0">
                <a:latin typeface="Arial" charset="0"/>
                <a:cs typeface="Arial" charset="0"/>
              </a:rPr>
              <a:t>Ionic liquid, at room temperature and atmospheric pressure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6459538" y="4860925"/>
          <a:ext cx="42862" cy="46038"/>
        </p:xfrm>
        <a:graphic>
          <a:graphicData uri="http://schemas.openxmlformats.org/presentationml/2006/ole">
            <p:oleObj spid="_x0000_s89230" name="CS ChemDraw Drawing" r:id="rId9" imgW="45720" imgH="45720" progId="ChemDraw.Document.6.0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572000" y="3886200"/>
            <a:ext cx="4038600" cy="1538883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2100" b="1" dirty="0"/>
              <a:t>Neat, 70 </a:t>
            </a:r>
            <a:r>
              <a:rPr lang="en-US" sz="1600" b="1" baseline="30000" dirty="0"/>
              <a:t>O</a:t>
            </a:r>
            <a:r>
              <a:rPr lang="en-US" sz="2100" b="1" dirty="0"/>
              <a:t>C, 90 min.  62% TRS.</a:t>
            </a:r>
          </a:p>
          <a:p>
            <a:r>
              <a:rPr lang="en-US" sz="2100" b="1" dirty="0"/>
              <a:t>                                      14% Glucose</a:t>
            </a:r>
          </a:p>
          <a:p>
            <a:endParaRPr lang="en-US" sz="1600" dirty="0"/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A.S. Amarasekara et al.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Ind. Eng. Chem. Res.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2009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48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10153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0" y="6057781"/>
            <a:ext cx="1752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</a:p>
          <a:p>
            <a:endParaRPr lang="en-US" dirty="0">
              <a:solidFill>
                <a:srgbClr val="FF7C80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DB889C18-93C1-434E-9E26-6A2243AF23D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/>
            </a:r>
            <a:br>
              <a:rPr lang="en-US" sz="2400" b="1" dirty="0"/>
            </a:br>
            <a:r>
              <a:rPr lang="en-US" sz="3100" b="1" dirty="0">
                <a:solidFill>
                  <a:schemeClr val="accent3">
                    <a:lumMod val="50000"/>
                  </a:schemeClr>
                </a:solidFill>
              </a:rPr>
              <a:t>Switch grass saccharification in acidic ionic liquids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5105400" y="3962400"/>
            <a:ext cx="3276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1600" dirty="0">
              <a:latin typeface="Arial" charset="0"/>
              <a:cs typeface="Arial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6459538" y="4860925"/>
          <a:ext cx="42862" cy="46038"/>
        </p:xfrm>
        <a:graphic>
          <a:graphicData uri="http://schemas.openxmlformats.org/presentationml/2006/ole">
            <p:oleObj spid="_x0000_s116789" name="CS ChemDraw Drawing" r:id="rId4" imgW="45720" imgH="45720" progId="ChemDraw.Document.6.0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876800" y="4267200"/>
            <a:ext cx="3886200" cy="1538883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2000" b="1" dirty="0"/>
              <a:t>Neat, 70 </a:t>
            </a:r>
            <a:r>
              <a:rPr lang="en-US" sz="1600" b="1" baseline="30000" dirty="0"/>
              <a:t>O</a:t>
            </a:r>
            <a:r>
              <a:rPr lang="en-US" sz="2000" b="1" dirty="0"/>
              <a:t>C, 120 min.  58% TRS</a:t>
            </a:r>
          </a:p>
          <a:p>
            <a:r>
              <a:rPr lang="en-US" sz="2000" b="1" dirty="0"/>
              <a:t>                                        15% Glucose</a:t>
            </a:r>
            <a:endParaRPr lang="en-US" sz="1600" dirty="0"/>
          </a:p>
          <a:p>
            <a:endParaRPr lang="en-US" dirty="0"/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A.S. Amarasekara et al. </a:t>
            </a:r>
            <a:r>
              <a:rPr lang="en-US" i="1" dirty="0" err="1">
                <a:solidFill>
                  <a:schemeClr val="accent5">
                    <a:lumMod val="50000"/>
                  </a:schemeClr>
                </a:solidFill>
              </a:rPr>
              <a:t>BioEnerg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. Res.</a:t>
            </a: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2013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6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719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4800" y="1676400"/>
            <a:ext cx="4419600" cy="3962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tabLst>
                <a:tab pos="3314700" algn="l"/>
              </a:tabLst>
              <a:defRPr/>
            </a:pPr>
            <a:r>
              <a:rPr lang="en-US" sz="1200" dirty="0">
                <a:cs typeface="Times New Roman" pitchFamily="18" charset="0"/>
              </a:rPr>
              <a:t>_____________________________________________________</a:t>
            </a:r>
            <a:endParaRPr lang="en-US" sz="1200" dirty="0"/>
          </a:p>
          <a:p>
            <a:pPr eaLnBrk="0" hangingPunct="0">
              <a:tabLst>
                <a:tab pos="3314700" algn="l"/>
              </a:tabLst>
              <a:defRPr/>
            </a:pPr>
            <a:r>
              <a:rPr lang="en-US" sz="1200" b="1" dirty="0">
                <a:cs typeface="Times New Roman" pitchFamily="18" charset="0"/>
              </a:rPr>
              <a:t>                                       </a:t>
            </a:r>
            <a:r>
              <a:rPr lang="en-US" sz="1400" b="1" u="sng" dirty="0">
                <a:cs typeface="Times New Roman" pitchFamily="18" charset="0"/>
              </a:rPr>
              <a:t>Temp. ( °C) /time (min.)  </a:t>
            </a:r>
            <a:r>
              <a:rPr lang="en-US" sz="1400" dirty="0">
                <a:cs typeface="Times New Roman" pitchFamily="18" charset="0"/>
              </a:rPr>
              <a:t>                                          </a:t>
            </a:r>
          </a:p>
          <a:p>
            <a:pPr eaLnBrk="0" hangingPunct="0">
              <a:lnSpc>
                <a:spcPts val="1900"/>
              </a:lnSpc>
              <a:tabLst>
                <a:tab pos="3314700" algn="l"/>
              </a:tabLst>
              <a:defRPr/>
            </a:pPr>
            <a:r>
              <a:rPr lang="en-US" sz="1400" b="1" dirty="0">
                <a:cs typeface="Times New Roman" pitchFamily="18" charset="0"/>
              </a:rPr>
              <a:t>                                      before         after              </a:t>
            </a:r>
            <a:r>
              <a:rPr lang="en-US" sz="1400" b="1" u="sng" dirty="0">
                <a:cs typeface="Times New Roman" pitchFamily="18" charset="0"/>
              </a:rPr>
              <a:t>Yield (%)</a:t>
            </a:r>
            <a:endParaRPr lang="en-US" sz="1400" dirty="0"/>
          </a:p>
          <a:p>
            <a:pPr eaLnBrk="0" hangingPunct="0">
              <a:lnSpc>
                <a:spcPts val="1900"/>
              </a:lnSpc>
              <a:tabLst>
                <a:tab pos="3314700" algn="l"/>
              </a:tabLst>
              <a:defRPr/>
            </a:pPr>
            <a:r>
              <a:rPr lang="en-US" sz="1200" b="1" dirty="0">
                <a:cs typeface="Times New Roman" pitchFamily="18" charset="0"/>
              </a:rPr>
              <a:t>Entry  IL/switchgrass    adding H</a:t>
            </a:r>
            <a:r>
              <a:rPr lang="en-US" sz="1200" b="1" baseline="-30000" dirty="0">
                <a:cs typeface="Times New Roman" pitchFamily="18" charset="0"/>
              </a:rPr>
              <a:t>2</a:t>
            </a:r>
            <a:r>
              <a:rPr lang="en-US" sz="1200" b="1" dirty="0">
                <a:cs typeface="Times New Roman" pitchFamily="18" charset="0"/>
              </a:rPr>
              <a:t>O    adding H</a:t>
            </a:r>
            <a:r>
              <a:rPr lang="en-US" sz="1200" b="1" baseline="-30000" dirty="0">
                <a:cs typeface="Times New Roman" pitchFamily="18" charset="0"/>
              </a:rPr>
              <a:t>2</a:t>
            </a:r>
            <a:r>
              <a:rPr lang="en-US" sz="1200" b="1" dirty="0">
                <a:cs typeface="Times New Roman" pitchFamily="18" charset="0"/>
              </a:rPr>
              <a:t>O     TRS   glucose</a:t>
            </a:r>
            <a:endParaRPr lang="en-US" sz="1200" b="1" dirty="0"/>
          </a:p>
          <a:p>
            <a:pPr eaLnBrk="0" hangingPunct="0">
              <a:tabLst>
                <a:tab pos="3314700" algn="l"/>
              </a:tabLst>
              <a:defRPr/>
            </a:pPr>
            <a:r>
              <a:rPr lang="en-US" sz="1200" dirty="0">
                <a:cs typeface="Times New Roman" pitchFamily="18" charset="0"/>
              </a:rPr>
              <a:t>_____________________________________________________</a:t>
            </a:r>
            <a:endParaRPr lang="en-US" sz="1200" dirty="0"/>
          </a:p>
          <a:p>
            <a:pPr>
              <a:defRPr/>
            </a:pPr>
            <a:r>
              <a:rPr lang="en-US" sz="1200" dirty="0"/>
              <a:t>1        </a:t>
            </a:r>
            <a:r>
              <a:rPr lang="en-US" sz="1200" b="1" dirty="0"/>
              <a:t>1a</a:t>
            </a:r>
            <a:r>
              <a:rPr lang="en-US" sz="1200" dirty="0"/>
              <a:t>/PV1                       70/60             70/60              56       10          </a:t>
            </a:r>
          </a:p>
          <a:p>
            <a:pPr>
              <a:defRPr/>
            </a:pPr>
            <a:r>
              <a:rPr lang="en-US" sz="1200" dirty="0"/>
              <a:t>2        </a:t>
            </a:r>
            <a:r>
              <a:rPr lang="en-US" sz="1200" b="1" dirty="0"/>
              <a:t>1a</a:t>
            </a:r>
            <a:r>
              <a:rPr lang="en-US" sz="1200" dirty="0"/>
              <a:t>/PV2                       70/60             70/60              48       13            </a:t>
            </a:r>
          </a:p>
          <a:p>
            <a:pPr>
              <a:defRPr/>
            </a:pPr>
            <a:r>
              <a:rPr lang="en-US" sz="1200" dirty="0"/>
              <a:t>3        </a:t>
            </a:r>
            <a:r>
              <a:rPr lang="en-US" sz="1200" b="1" dirty="0"/>
              <a:t>1a</a:t>
            </a:r>
            <a:r>
              <a:rPr lang="en-US" sz="1200" dirty="0"/>
              <a:t>/PV3                       70/60             70/60              47       11          </a:t>
            </a:r>
          </a:p>
          <a:p>
            <a:pPr>
              <a:defRPr/>
            </a:pPr>
            <a:r>
              <a:rPr lang="en-US" sz="1200" dirty="0"/>
              <a:t>4        </a:t>
            </a:r>
            <a:r>
              <a:rPr lang="en-US" sz="1200" b="1" dirty="0"/>
              <a:t>1b</a:t>
            </a:r>
            <a:r>
              <a:rPr lang="en-US" sz="1200" dirty="0"/>
              <a:t>/PV1                       70/60             70/60              50       10          </a:t>
            </a:r>
          </a:p>
          <a:p>
            <a:pPr>
              <a:defRPr/>
            </a:pPr>
            <a:r>
              <a:rPr lang="en-US" sz="1200" dirty="0"/>
              <a:t>5        </a:t>
            </a:r>
            <a:r>
              <a:rPr lang="en-US" sz="1200" b="1" dirty="0"/>
              <a:t>1b</a:t>
            </a:r>
            <a:r>
              <a:rPr lang="en-US" sz="1200" dirty="0"/>
              <a:t>/PV2                       70/60             70/60              45       14            </a:t>
            </a:r>
          </a:p>
          <a:p>
            <a:pPr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       1b/PV3                       70/60             70/60             58       15    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pPr>
              <a:defRPr/>
            </a:pPr>
            <a:r>
              <a:rPr lang="en-US" sz="1200" dirty="0"/>
              <a:t>7        </a:t>
            </a:r>
            <a:r>
              <a:rPr lang="en-US" sz="1200" b="1" dirty="0"/>
              <a:t>1b</a:t>
            </a:r>
            <a:r>
              <a:rPr lang="en-US" sz="1200" dirty="0"/>
              <a:t>/PV3                       70/60             70/30              46        6   </a:t>
            </a:r>
          </a:p>
          <a:p>
            <a:pPr marL="228600" indent="-228600">
              <a:buAutoNum type="arabicPlain" startAt="8"/>
              <a:defRPr/>
            </a:pPr>
            <a:r>
              <a:rPr lang="en-US" sz="1200" b="1" dirty="0"/>
              <a:t>    1b</a:t>
            </a:r>
            <a:r>
              <a:rPr lang="en-US" sz="1200" dirty="0"/>
              <a:t>/PV3                       70/60             70/120            36        5          </a:t>
            </a:r>
          </a:p>
          <a:p>
            <a:pPr marL="342900" indent="-342900">
              <a:buFontTx/>
              <a:buAutoNum type="arabicPlain" startAt="8"/>
              <a:defRPr/>
            </a:pPr>
            <a:r>
              <a:rPr lang="en-US" sz="1200" dirty="0"/>
              <a:t>1</a:t>
            </a:r>
            <a:r>
              <a:rPr lang="en-US" sz="1200" b="1" dirty="0"/>
              <a:t>b</a:t>
            </a:r>
            <a:r>
              <a:rPr lang="en-US" sz="1200" dirty="0"/>
              <a:t>/PV3                        70/60             70/240            32        5</a:t>
            </a:r>
          </a:p>
          <a:p>
            <a:pPr marL="342900" indent="-342900">
              <a:defRPr/>
            </a:pPr>
            <a:r>
              <a:rPr lang="en-US" sz="1200" dirty="0"/>
              <a:t>_____________________________________________________</a:t>
            </a:r>
          </a:p>
          <a:p>
            <a:pPr marL="342900" indent="-342900">
              <a:defRPr/>
            </a:pPr>
            <a:endParaRPr lang="en-US" sz="1200" dirty="0"/>
          </a:p>
          <a:p>
            <a:pPr marL="342900" indent="-342900">
              <a:defRPr/>
            </a:pPr>
            <a:r>
              <a:rPr lang="en-US" sz="1400" dirty="0"/>
              <a:t>PV-1 = pre-boot stage, </a:t>
            </a:r>
          </a:p>
          <a:p>
            <a:pPr marL="342900" indent="-342900">
              <a:defRPr/>
            </a:pPr>
            <a:r>
              <a:rPr lang="en-US" sz="1400" dirty="0"/>
              <a:t>PV-2 = </a:t>
            </a:r>
            <a:r>
              <a:rPr lang="en-US" sz="1400" dirty="0" err="1"/>
              <a:t>anthesis</a:t>
            </a:r>
            <a:r>
              <a:rPr lang="en-US" sz="1400" dirty="0"/>
              <a:t> or flowering, </a:t>
            </a:r>
          </a:p>
          <a:p>
            <a:pPr marL="342900" indent="-342900">
              <a:defRPr/>
            </a:pPr>
            <a:r>
              <a:rPr lang="en-US" sz="1400" dirty="0"/>
              <a:t>PV-3 = post-frost after senescence</a:t>
            </a:r>
          </a:p>
        </p:txBody>
      </p:sp>
      <p:pic>
        <p:nvPicPr>
          <p:cNvPr id="19" name="Picture 19" descr="http://www.switchgrass.nl/photos/Groningen%20august%202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029200" y="1428750"/>
            <a:ext cx="3505200" cy="2628900"/>
          </a:xfrm>
          <a:noFill/>
        </p:spPr>
      </p:pic>
      <p:pic>
        <p:nvPicPr>
          <p:cNvPr id="9" name="Picture 3" descr="IL-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4876800"/>
            <a:ext cx="949411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ILC+S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3800" y="4876800"/>
            <a:ext cx="914400" cy="145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934200" y="61722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  <a:endParaRPr lang="en-US" sz="1200" b="1" i="1" dirty="0">
              <a:solidFill>
                <a:srgbClr val="FF7C80"/>
              </a:solidFill>
              <a:latin typeface="Constantia" pitchFamily="18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DB889C18-93C1-434E-9E26-6A2243AF23D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/>
            </a:r>
            <a:br>
              <a:rPr lang="en-US" sz="2400" b="1" dirty="0"/>
            </a:br>
            <a:r>
              <a:rPr lang="en-US" sz="3100" b="1" dirty="0">
                <a:solidFill>
                  <a:srgbClr val="002060"/>
                </a:solidFill>
              </a:rPr>
              <a:t>Acidic ionic liquids as homogeneous catalysts in water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906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                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86200" cy="24384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  Hydrolysis of cellulose</a:t>
            </a: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5105400" y="3962400"/>
            <a:ext cx="3276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1600" dirty="0">
              <a:latin typeface="Arial" charset="0"/>
              <a:cs typeface="Arial" charset="0"/>
            </a:endParaRPr>
          </a:p>
        </p:txBody>
      </p:sp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4800600" y="1981200"/>
          <a:ext cx="3897313" cy="1300163"/>
        </p:xfrm>
        <a:graphic>
          <a:graphicData uri="http://schemas.openxmlformats.org/presentationml/2006/ole">
            <p:oleObj spid="_x0000_s90207" name="CS ChemDraw Drawing" r:id="rId4" imgW="3291840" imgH="1153160" progId="ChemDraw.Document.6.0">
              <p:embed/>
            </p:oleObj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6459538" y="4860925"/>
          <a:ext cx="42862" cy="46038"/>
        </p:xfrm>
        <a:graphic>
          <a:graphicData uri="http://schemas.openxmlformats.org/presentationml/2006/ole">
            <p:oleObj spid="_x0000_s90208" name="CS ChemDraw Drawing" r:id="rId5" imgW="45720" imgH="45720" progId="ChemDraw.Document.6.0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876800" y="3581400"/>
            <a:ext cx="3886200" cy="218521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165100" prst="coolSlant"/>
            <a:contourClr>
              <a:srgbClr val="FFFFFF"/>
            </a:contourClr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2000" b="1" dirty="0"/>
              <a:t>BAIL,   170 </a:t>
            </a:r>
            <a:r>
              <a:rPr lang="en-US" sz="1600" b="1" baseline="30000" dirty="0"/>
              <a:t>O</a:t>
            </a:r>
            <a:r>
              <a:rPr lang="en-US" sz="2000" b="1" dirty="0"/>
              <a:t>C, 3 h.  33 % TRS</a:t>
            </a:r>
          </a:p>
          <a:p>
            <a:r>
              <a:rPr lang="en-US" sz="2000" b="1" dirty="0"/>
              <a:t>H</a:t>
            </a:r>
            <a:r>
              <a:rPr lang="en-US" sz="2000" b="1" baseline="-25000" dirty="0"/>
              <a:t>2</a:t>
            </a:r>
            <a:r>
              <a:rPr lang="en-US" sz="2000" b="1" dirty="0"/>
              <a:t>SO</a:t>
            </a:r>
            <a:r>
              <a:rPr lang="en-US" sz="2000" b="1" baseline="-25000" dirty="0"/>
              <a:t>4</a:t>
            </a:r>
            <a:r>
              <a:rPr lang="en-US" sz="2000" b="1" dirty="0"/>
              <a:t>, 170 </a:t>
            </a:r>
            <a:r>
              <a:rPr lang="en-US" sz="1600" b="1" baseline="30000" dirty="0"/>
              <a:t>O</a:t>
            </a:r>
            <a:r>
              <a:rPr lang="en-US" sz="2000" b="1" dirty="0"/>
              <a:t>C, 3 h.  21 % TRS</a:t>
            </a:r>
          </a:p>
          <a:p>
            <a:r>
              <a:rPr lang="en-US" sz="2000" b="1" dirty="0"/>
              <a:t>  </a:t>
            </a:r>
            <a:r>
              <a:rPr lang="en-US" sz="900" b="1" dirty="0"/>
              <a:t>       </a:t>
            </a:r>
            <a:r>
              <a:rPr lang="en-US" sz="2000" b="1" dirty="0"/>
              <a:t>      </a:t>
            </a:r>
          </a:p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 [H</a:t>
            </a:r>
            <a:r>
              <a:rPr lang="en-US" sz="2000" b="1" baseline="30000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] = 0.032 M</a:t>
            </a:r>
          </a:p>
          <a:p>
            <a:r>
              <a:rPr lang="en-US" sz="2000" b="1" dirty="0"/>
              <a:t>                                   </a:t>
            </a:r>
            <a:endParaRPr lang="en-US" sz="1600" dirty="0"/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A.S. Amarasekara et al.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Ind. Eng. Chem. Res.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2011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50, 12276</a:t>
            </a:r>
          </a:p>
        </p:txBody>
      </p:sp>
      <p:graphicFrame>
        <p:nvGraphicFramePr>
          <p:cNvPr id="16" name="Chart 15"/>
          <p:cNvGraphicFramePr/>
          <p:nvPr/>
        </p:nvGraphicFramePr>
        <p:xfrm>
          <a:off x="457200" y="3200400"/>
          <a:ext cx="41148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90142" name="Picture 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1295400"/>
            <a:ext cx="1295400" cy="1848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209800" y="17526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High pressure reactor</a:t>
            </a:r>
          </a:p>
          <a:p>
            <a:r>
              <a:rPr lang="en-US" sz="1600" dirty="0">
                <a:solidFill>
                  <a:schemeClr val="accent1"/>
                </a:solidFill>
              </a:rPr>
              <a:t>140-190 </a:t>
            </a:r>
            <a:r>
              <a:rPr lang="en-US" sz="1600" baseline="30000" dirty="0">
                <a:solidFill>
                  <a:schemeClr val="accent1"/>
                </a:solidFill>
              </a:rPr>
              <a:t>0</a:t>
            </a:r>
            <a:r>
              <a:rPr lang="en-US" sz="1600" dirty="0">
                <a:solidFill>
                  <a:schemeClr val="accent1"/>
                </a:solidFill>
              </a:rPr>
              <a:t>C</a:t>
            </a:r>
          </a:p>
          <a:p>
            <a:r>
              <a:rPr lang="en-US" sz="1600" dirty="0">
                <a:solidFill>
                  <a:schemeClr val="accent1"/>
                </a:solidFill>
              </a:rPr>
              <a:t>0.36 -1.25 MPa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10400" y="6248400"/>
            <a:ext cx="1981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</a:p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DB889C18-93C1-434E-9E26-6A2243AF23D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chemeClr val="bg1"/>
                </a:solidFill>
              </a:rPr>
              <a:t>     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b="1" baseline="30000" dirty="0">
                <a:solidFill>
                  <a:srgbClr val="002060"/>
                </a:solidFill>
              </a:rPr>
              <a:t>Structure activity relationships (SAR)</a:t>
            </a:r>
            <a:br>
              <a:rPr lang="en-US" b="1" baseline="30000" dirty="0">
                <a:solidFill>
                  <a:srgbClr val="002060"/>
                </a:solidFill>
              </a:rPr>
            </a:br>
            <a:r>
              <a:rPr lang="en-US" b="1" baseline="30000" dirty="0">
                <a:solidFill>
                  <a:srgbClr val="002060"/>
                </a:solidFill>
              </a:rPr>
              <a:t>TRS % yield </a:t>
            </a:r>
            <a:r>
              <a:rPr lang="en-US" b="1" baseline="30000" dirty="0" err="1">
                <a:solidFill>
                  <a:srgbClr val="002060"/>
                </a:solidFill>
              </a:rPr>
              <a:t>vs</a:t>
            </a:r>
            <a:r>
              <a:rPr lang="en-US" b="1" baseline="30000" dirty="0">
                <a:solidFill>
                  <a:srgbClr val="002060"/>
                </a:solidFill>
              </a:rPr>
              <a:t> Temperature </a:t>
            </a:r>
            <a:r>
              <a:rPr lang="en-US" sz="4000" baseline="3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______________________________________________________</a:t>
            </a:r>
            <a:br>
              <a:rPr lang="en-US" sz="4000" baseline="30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5029200" y="1600200"/>
          <a:ext cx="3886200" cy="2614834"/>
        </p:xfrm>
        <a:graphic>
          <a:graphicData uri="http://schemas.openxmlformats.org/presentationml/2006/ole">
            <p:oleObj spid="_x0000_s69679" name="CS ChemDraw Drawing" r:id="rId3" imgW="3891280" imgH="2291080" progId="ChemDraw.Document.6.0">
              <p:embed/>
            </p:oleObj>
          </a:graphicData>
        </a:graphic>
      </p:graphicFrame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5257800" y="4419600"/>
            <a:ext cx="3581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cellulose (DP ~ 450) in 0.032 M [H</a:t>
            </a:r>
            <a:r>
              <a:rPr kumimoji="0" 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57800" y="5029201"/>
            <a:ext cx="365760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A.S. Amarasekara et al.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Sustain. </a:t>
            </a:r>
            <a:r>
              <a:rPr lang="en-US" sz="1600" i="1" dirty="0" err="1">
                <a:solidFill>
                  <a:schemeClr val="accent5">
                    <a:lumMod val="50000"/>
                  </a:schemeClr>
                </a:solidFill>
              </a:rPr>
              <a:t>Energ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2014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2(3)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, 102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00628409"/>
              </p:ext>
            </p:extLst>
          </p:nvPr>
        </p:nvGraphicFramePr>
        <p:xfrm>
          <a:off x="304800" y="1752600"/>
          <a:ext cx="4572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010400" y="61722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  <a:endParaRPr lang="en-US" sz="1200" b="1" i="1" dirty="0">
              <a:solidFill>
                <a:srgbClr val="FF7C80"/>
              </a:solidFill>
              <a:latin typeface="Constantia" pitchFamily="18" charset="0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BC382CBA-F8C3-4810-86E7-D7A0B21AFBA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b="1" baseline="30000" dirty="0">
                <a:solidFill>
                  <a:srgbClr val="002060"/>
                </a:solidFill>
              </a:rPr>
              <a:t>Structure activity relationships (SAR)</a:t>
            </a:r>
            <a:br>
              <a:rPr lang="en-US" b="1" baseline="30000" dirty="0">
                <a:solidFill>
                  <a:srgbClr val="002060"/>
                </a:solidFill>
              </a:rPr>
            </a:br>
            <a:r>
              <a:rPr lang="en-US" b="1" baseline="30000" dirty="0">
                <a:solidFill>
                  <a:srgbClr val="002060"/>
                </a:solidFill>
              </a:rPr>
              <a:t>Glucose % yield </a:t>
            </a:r>
            <a:r>
              <a:rPr lang="en-US" b="1" baseline="30000" dirty="0" err="1">
                <a:solidFill>
                  <a:srgbClr val="002060"/>
                </a:solidFill>
              </a:rPr>
              <a:t>vs</a:t>
            </a:r>
            <a:r>
              <a:rPr lang="en-US" b="1" baseline="30000" dirty="0">
                <a:solidFill>
                  <a:srgbClr val="002060"/>
                </a:solidFill>
              </a:rPr>
              <a:t> Temperature</a:t>
            </a:r>
            <a:r>
              <a:rPr lang="en-US" sz="3600" b="1" baseline="30000" dirty="0"/>
              <a:t/>
            </a:r>
            <a:br>
              <a:rPr lang="en-US" sz="3600" b="1" baseline="30000" dirty="0"/>
            </a:br>
            <a:endParaRPr lang="en-US" sz="1000" b="1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5105400" y="1905001"/>
          <a:ext cx="3810000" cy="2590800"/>
        </p:xfrm>
        <a:graphic>
          <a:graphicData uri="http://schemas.openxmlformats.org/presentationml/2006/ole">
            <p:oleObj spid="_x0000_s92208" name="CS ChemDraw Drawing" r:id="rId3" imgW="3891280" imgH="2291080" progId="ChemDraw.Document.6.0">
              <p:embed/>
            </p:oleObj>
          </a:graphicData>
        </a:graphic>
      </p:graphicFrame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5334000" y="4800600"/>
            <a:ext cx="3581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n-US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cellulose (DP ~ 450) in 0.032 M [H</a:t>
            </a:r>
            <a:r>
              <a:rPr lang="en-US" sz="1600" baseline="30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+</a:t>
            </a:r>
            <a:r>
              <a:rPr lang="en-US" sz="16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]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121920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__________________________________________________________________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81600" y="5334000"/>
            <a:ext cx="365760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A.S. Amarasekara et al.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Sustain. </a:t>
            </a:r>
            <a:r>
              <a:rPr lang="en-US" sz="1600" i="1" dirty="0" err="1">
                <a:solidFill>
                  <a:schemeClr val="accent5">
                    <a:lumMod val="50000"/>
                  </a:schemeClr>
                </a:solidFill>
              </a:rPr>
              <a:t>Energ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2014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2(3)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, 102</a:t>
            </a: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30368683"/>
              </p:ext>
            </p:extLst>
          </p:nvPr>
        </p:nvGraphicFramePr>
        <p:xfrm>
          <a:off x="457200" y="1905001"/>
          <a:ext cx="4495800" cy="441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858000" y="6248400"/>
            <a:ext cx="1828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</a:p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BC382CBA-F8C3-4810-86E7-D7A0B21AFBA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960438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/>
            </a:r>
            <a:br>
              <a:rPr lang="en-US" sz="2400" b="1" dirty="0"/>
            </a:br>
            <a:r>
              <a:rPr lang="en-US" sz="3100" b="1" dirty="0">
                <a:solidFill>
                  <a:srgbClr val="002060"/>
                </a:solidFill>
              </a:rPr>
              <a:t>Silica immobilized Brönsted acidic ionic liquid catalyst and hydrolysis of cellulose in water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05400" y="1371600"/>
            <a:ext cx="3352800" cy="25146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Solid acid catalysts</a:t>
            </a: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5105400" y="3962400"/>
            <a:ext cx="3276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1600" dirty="0">
              <a:latin typeface="Arial" charset="0"/>
              <a:cs typeface="Arial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6459538" y="4860925"/>
          <a:ext cx="42862" cy="46038"/>
        </p:xfrm>
        <a:graphic>
          <a:graphicData uri="http://schemas.openxmlformats.org/presentationml/2006/ole">
            <p:oleObj spid="_x0000_s93280" name="CS ChemDraw Drawing" r:id="rId4" imgW="45720" imgH="45720" progId="ChemDraw.Document.6.0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53000" y="4419601"/>
            <a:ext cx="3733800" cy="1508105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190 </a:t>
            </a:r>
            <a:r>
              <a:rPr lang="en-US" sz="1600" b="1" baseline="30000" dirty="0" smtClean="0"/>
              <a:t>O</a:t>
            </a:r>
            <a:r>
              <a:rPr lang="en-US" sz="2000" b="1" dirty="0" smtClean="0"/>
              <a:t>C</a:t>
            </a:r>
            <a:r>
              <a:rPr lang="en-US" sz="2000" b="1" dirty="0"/>
              <a:t>, 3 h.  50% TRS</a:t>
            </a:r>
          </a:p>
          <a:p>
            <a:r>
              <a:rPr lang="en-US" sz="2000" b="1" dirty="0"/>
              <a:t>                      23% Glucose</a:t>
            </a:r>
          </a:p>
          <a:p>
            <a:endParaRPr lang="en-US" sz="1600" dirty="0"/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A.S. Amarasekara et al.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Cat. </a:t>
            </a:r>
            <a:r>
              <a:rPr lang="en-US" i="1" dirty="0" err="1">
                <a:solidFill>
                  <a:schemeClr val="accent5">
                    <a:lumMod val="50000"/>
                  </a:schemeClr>
                </a:solidFill>
              </a:rPr>
              <a:t>Commun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2014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48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41</a:t>
            </a:r>
          </a:p>
        </p:txBody>
      </p:sp>
      <p:graphicFrame>
        <p:nvGraphicFramePr>
          <p:cNvPr id="16" name="Chart 15"/>
          <p:cNvGraphicFramePr/>
          <p:nvPr/>
        </p:nvGraphicFramePr>
        <p:xfrm>
          <a:off x="609600" y="1371600"/>
          <a:ext cx="3962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Content Placeholder 18"/>
          <p:cNvGraphicFramePr>
            <a:graphicFrameLocks noGrp="1"/>
          </p:cNvGraphicFramePr>
          <p:nvPr>
            <p:ph sz="half" idx="1"/>
          </p:nvPr>
        </p:nvGraphicFramePr>
        <p:xfrm>
          <a:off x="609600" y="4038600"/>
          <a:ext cx="3962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3189" name="Object 5"/>
          <p:cNvGraphicFramePr>
            <a:graphicFrameLocks noChangeAspect="1"/>
          </p:cNvGraphicFramePr>
          <p:nvPr/>
        </p:nvGraphicFramePr>
        <p:xfrm>
          <a:off x="4876800" y="1905000"/>
          <a:ext cx="3854450" cy="2303462"/>
        </p:xfrm>
        <a:graphic>
          <a:graphicData uri="http://schemas.openxmlformats.org/presentationml/2006/ole">
            <p:oleObj spid="_x0000_s93281" name="CS ChemDraw Drawing" r:id="rId7" imgW="3357880" imgH="2044700" progId="ChemDraw.Document.6.0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858000" y="6248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  <a:endParaRPr lang="en-US" sz="1200" b="1" i="1" dirty="0">
              <a:solidFill>
                <a:srgbClr val="FF7C80"/>
              </a:solidFill>
              <a:latin typeface="Constantia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DB889C18-93C1-434E-9E26-6A2243AF23D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00600" y="6172200"/>
            <a:ext cx="184731" cy="21544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none" rtlCol="0">
            <a:spAutoFit/>
          </a:bodyPr>
          <a:lstStyle/>
          <a:p>
            <a:endParaRPr lang="en-US" sz="1200" b="1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0" y="1828800"/>
            <a:ext cx="533400" cy="369332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19800" y="6172200"/>
            <a:ext cx="60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6096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3100" b="1" dirty="0">
                <a:solidFill>
                  <a:srgbClr val="002060"/>
                </a:solidFill>
              </a:rPr>
              <a:t>Acidic ionic liquid catalyzed hydrolysis of cellulose in water with metal ions as co-catalysts </a:t>
            </a:r>
            <a:r>
              <a:rPr lang="en-US" sz="3100" b="1" dirty="0">
                <a:solidFill>
                  <a:schemeClr val="tx2"/>
                </a:solidFill>
              </a:rPr>
              <a:t/>
            </a:r>
            <a:br>
              <a:rPr lang="en-US" sz="3100" b="1" dirty="0">
                <a:solidFill>
                  <a:schemeClr val="tx2"/>
                </a:solidFill>
              </a:rPr>
            </a:br>
            <a:r>
              <a:rPr lang="en-US" sz="3100" b="1" dirty="0"/>
              <a:t/>
            </a:r>
            <a:br>
              <a:rPr lang="en-US" sz="3100" b="1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5105400" y="3962400"/>
            <a:ext cx="3276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1600" dirty="0">
              <a:latin typeface="Arial" charset="0"/>
              <a:cs typeface="Arial" charset="0"/>
            </a:endParaRPr>
          </a:p>
        </p:txBody>
      </p:sp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5257800" y="1524001"/>
          <a:ext cx="3581400" cy="1676400"/>
        </p:xfrm>
        <a:graphic>
          <a:graphicData uri="http://schemas.openxmlformats.org/presentationml/2006/ole">
            <p:oleObj spid="_x0000_s94303" name="CS ChemDraw Drawing" r:id="rId4" imgW="3063240" imgH="1445260" progId="ChemDraw.Document.6.0">
              <p:embed/>
            </p:oleObj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6459538" y="4860925"/>
          <a:ext cx="42862" cy="46038"/>
        </p:xfrm>
        <a:graphic>
          <a:graphicData uri="http://schemas.openxmlformats.org/presentationml/2006/ole">
            <p:oleObj spid="_x0000_s94304" name="CS ChemDraw Drawing" r:id="rId5" imgW="45720" imgH="45720" progId="ChemDraw.Document.6.0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181600" y="3429000"/>
            <a:ext cx="3733800" cy="252376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2000" b="1" dirty="0"/>
              <a:t>160-170 </a:t>
            </a:r>
            <a:r>
              <a:rPr lang="en-US" sz="1400" b="1" baseline="30000" dirty="0"/>
              <a:t>O</a:t>
            </a:r>
            <a:r>
              <a:rPr lang="en-US" sz="2000" b="1" dirty="0"/>
              <a:t>C, 3 h.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Mn</a:t>
            </a:r>
            <a:r>
              <a:rPr lang="en-US" sz="2800" b="1" baseline="30000" dirty="0">
                <a:solidFill>
                  <a:srgbClr val="FF0000"/>
                </a:solidFill>
              </a:rPr>
              <a:t>2+</a:t>
            </a:r>
            <a:r>
              <a:rPr lang="en-US" sz="2800" b="1" dirty="0">
                <a:solidFill>
                  <a:srgbClr val="FF0000"/>
                </a:solidFill>
              </a:rPr>
              <a:t>   92% TRS</a:t>
            </a:r>
          </a:p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(without metal ions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28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% TRS)</a:t>
            </a:r>
          </a:p>
          <a:p>
            <a:r>
              <a:rPr lang="en-US" b="1" dirty="0">
                <a:solidFill>
                  <a:srgbClr val="002060"/>
                </a:solidFill>
              </a:rPr>
              <a:t>Cellulose DP ~ 450</a:t>
            </a:r>
          </a:p>
          <a:p>
            <a:r>
              <a:rPr lang="en-US" b="1" dirty="0">
                <a:solidFill>
                  <a:srgbClr val="002060"/>
                </a:solidFill>
              </a:rPr>
              <a:t>H</a:t>
            </a:r>
            <a:r>
              <a:rPr lang="en-US" b="1" baseline="-25000" dirty="0">
                <a:solidFill>
                  <a:srgbClr val="002060"/>
                </a:solidFill>
              </a:rPr>
              <a:t>2</a:t>
            </a:r>
            <a:r>
              <a:rPr lang="en-US" b="1" dirty="0">
                <a:solidFill>
                  <a:srgbClr val="002060"/>
                </a:solidFill>
              </a:rPr>
              <a:t>O,  BAIL [H</a:t>
            </a:r>
            <a:r>
              <a:rPr lang="en-US" b="1" baseline="30000" dirty="0">
                <a:solidFill>
                  <a:srgbClr val="002060"/>
                </a:solidFill>
              </a:rPr>
              <a:t>+</a:t>
            </a:r>
            <a:r>
              <a:rPr lang="en-US" b="1" dirty="0">
                <a:solidFill>
                  <a:srgbClr val="002060"/>
                </a:solidFill>
              </a:rPr>
              <a:t>] = 0.032 M</a:t>
            </a:r>
          </a:p>
          <a:p>
            <a:r>
              <a:rPr lang="en-US" b="1" dirty="0">
                <a:solidFill>
                  <a:srgbClr val="002060"/>
                </a:solidFill>
              </a:rPr>
              <a:t>M</a:t>
            </a:r>
            <a:r>
              <a:rPr lang="en-US" b="1" baseline="30000" dirty="0">
                <a:solidFill>
                  <a:srgbClr val="002060"/>
                </a:solidFill>
              </a:rPr>
              <a:t>n+</a:t>
            </a:r>
            <a:r>
              <a:rPr lang="en-US" b="1" dirty="0">
                <a:solidFill>
                  <a:srgbClr val="002060"/>
                </a:solidFill>
              </a:rPr>
              <a:t> = 20 mol% of glucose </a:t>
            </a:r>
            <a:r>
              <a:rPr lang="en-US" b="1" dirty="0" err="1">
                <a:solidFill>
                  <a:srgbClr val="002060"/>
                </a:solidFill>
              </a:rPr>
              <a:t>equv</a:t>
            </a:r>
            <a:r>
              <a:rPr lang="en-US" b="1" dirty="0">
                <a:solidFill>
                  <a:srgbClr val="002060"/>
                </a:solidFill>
              </a:rPr>
              <a:t>.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A.S. Amarasekara et al.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Cat. </a:t>
            </a:r>
            <a:r>
              <a:rPr lang="en-US" i="1" dirty="0" err="1">
                <a:solidFill>
                  <a:schemeClr val="accent5">
                    <a:lumMod val="50000"/>
                  </a:schemeClr>
                </a:solidFill>
              </a:rPr>
              <a:t>Commun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2015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70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82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6" name="Chart 15"/>
          <p:cNvGraphicFramePr/>
          <p:nvPr/>
        </p:nvGraphicFramePr>
        <p:xfrm>
          <a:off x="304800" y="1524000"/>
          <a:ext cx="4800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34200" y="6248400"/>
            <a:ext cx="1905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</a:p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DB889C18-93C1-434E-9E26-6A2243AF23D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19600" y="1905000"/>
            <a:ext cx="381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</a:t>
            </a:r>
            <a:endParaRPr lang="en-US" sz="600" dirty="0"/>
          </a:p>
        </p:txBody>
      </p:sp>
      <p:sp>
        <p:nvSpPr>
          <p:cNvPr id="13" name="TextBox 12"/>
          <p:cNvSpPr txBox="1"/>
          <p:nvPr/>
        </p:nvSpPr>
        <p:spPr>
          <a:xfrm>
            <a:off x="4419600" y="2362200"/>
            <a:ext cx="2286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O</a:t>
            </a:r>
            <a:endParaRPr lang="en-US" sz="600" dirty="0"/>
          </a:p>
        </p:txBody>
      </p:sp>
      <p:sp>
        <p:nvSpPr>
          <p:cNvPr id="15" name="TextBox 14"/>
          <p:cNvSpPr txBox="1"/>
          <p:nvPr/>
        </p:nvSpPr>
        <p:spPr>
          <a:xfrm>
            <a:off x="4419600" y="2743200"/>
            <a:ext cx="2519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+mn-lt"/>
              </a:rPr>
              <a:t>o</a:t>
            </a:r>
            <a:endParaRPr lang="en-US" sz="1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6096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3100" b="1" dirty="0">
                <a:solidFill>
                  <a:schemeClr val="accent5">
                    <a:lumMod val="50000"/>
                  </a:schemeClr>
                </a:solidFill>
              </a:rPr>
              <a:t>Acidic ionic liquid catalyzed hydrolysis of corn stover in water with metal ions as co-catalysts </a:t>
            </a:r>
            <a:r>
              <a:rPr lang="en-US" sz="3100" b="1" dirty="0">
                <a:solidFill>
                  <a:schemeClr val="tx2"/>
                </a:solidFill>
              </a:rPr>
              <a:t/>
            </a:r>
            <a:br>
              <a:rPr lang="en-US" sz="3100" b="1" dirty="0">
                <a:solidFill>
                  <a:schemeClr val="tx2"/>
                </a:solidFill>
              </a:rPr>
            </a:br>
            <a:r>
              <a:rPr lang="en-US" sz="3100" b="1" dirty="0"/>
              <a:t/>
            </a:r>
            <a:br>
              <a:rPr lang="en-US" sz="3100" b="1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5105400" y="3962400"/>
            <a:ext cx="3276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1600" dirty="0">
              <a:latin typeface="Arial" charset="0"/>
              <a:cs typeface="Arial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6459538" y="4860925"/>
          <a:ext cx="42862" cy="46038"/>
        </p:xfrm>
        <a:graphic>
          <a:graphicData uri="http://schemas.openxmlformats.org/presentationml/2006/ole">
            <p:oleObj spid="_x0000_s120840" name="CS ChemDraw Drawing" r:id="rId4" imgW="45720" imgH="45720" progId="ChemDraw.Document.6.0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257800" y="3733800"/>
            <a:ext cx="3581400" cy="22467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160 </a:t>
            </a:r>
            <a:r>
              <a:rPr lang="en-US" sz="1600" b="1" baseline="30000" dirty="0" smtClean="0"/>
              <a:t>O</a:t>
            </a:r>
            <a:r>
              <a:rPr lang="en-US" sz="2000" b="1" dirty="0" smtClean="0"/>
              <a:t>C</a:t>
            </a:r>
            <a:r>
              <a:rPr lang="en-US" sz="2000" b="1" dirty="0"/>
              <a:t>, 3 h.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Mn</a:t>
            </a:r>
            <a:r>
              <a:rPr lang="en-US" sz="2800" b="1" baseline="30000" dirty="0">
                <a:solidFill>
                  <a:srgbClr val="FF0000"/>
                </a:solidFill>
              </a:rPr>
              <a:t>2+</a:t>
            </a:r>
            <a:r>
              <a:rPr lang="en-US" sz="2800" b="1" dirty="0">
                <a:solidFill>
                  <a:srgbClr val="FF0000"/>
                </a:solidFill>
              </a:rPr>
              <a:t>   90% TRS</a:t>
            </a:r>
          </a:p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(without metal ions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54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% TRS)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H</a:t>
            </a:r>
            <a:r>
              <a:rPr lang="en-US" sz="2000" b="1" baseline="-25000" dirty="0">
                <a:solidFill>
                  <a:srgbClr val="002060"/>
                </a:solidFill>
              </a:rPr>
              <a:t>2</a:t>
            </a:r>
            <a:r>
              <a:rPr lang="en-US" sz="2000" b="1" dirty="0">
                <a:solidFill>
                  <a:srgbClr val="002060"/>
                </a:solidFill>
              </a:rPr>
              <a:t>O,  BAIL [H</a:t>
            </a:r>
            <a:r>
              <a:rPr lang="en-US" sz="2000" b="1" baseline="30000" dirty="0">
                <a:solidFill>
                  <a:srgbClr val="002060"/>
                </a:solidFill>
              </a:rPr>
              <a:t>+</a:t>
            </a:r>
            <a:r>
              <a:rPr lang="en-US" sz="2000" b="1" dirty="0">
                <a:solidFill>
                  <a:srgbClr val="002060"/>
                </a:solidFill>
              </a:rPr>
              <a:t>] = 0.032 M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M</a:t>
            </a:r>
            <a:r>
              <a:rPr lang="en-US" sz="2000" b="1" baseline="30000" dirty="0">
                <a:solidFill>
                  <a:srgbClr val="002060"/>
                </a:solidFill>
              </a:rPr>
              <a:t>n+</a:t>
            </a:r>
            <a:r>
              <a:rPr lang="en-US" sz="2000" b="1" dirty="0">
                <a:solidFill>
                  <a:srgbClr val="002060"/>
                </a:solidFill>
              </a:rPr>
              <a:t> = 20 mol% of </a:t>
            </a:r>
            <a:r>
              <a:rPr lang="en-US" sz="2000" b="1" dirty="0" err="1">
                <a:solidFill>
                  <a:srgbClr val="002060"/>
                </a:solidFill>
              </a:rPr>
              <a:t>glu</a:t>
            </a:r>
            <a:r>
              <a:rPr lang="en-US" sz="2000" b="1" dirty="0">
                <a:solidFill>
                  <a:srgbClr val="002060"/>
                </a:solidFill>
              </a:rPr>
              <a:t> + </a:t>
            </a:r>
            <a:r>
              <a:rPr lang="en-US" sz="2000" b="1" dirty="0" err="1">
                <a:solidFill>
                  <a:srgbClr val="002060"/>
                </a:solidFill>
              </a:rPr>
              <a:t>Xyl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equv</a:t>
            </a:r>
            <a:r>
              <a:rPr lang="en-US" sz="2000" b="1" dirty="0">
                <a:solidFill>
                  <a:srgbClr val="002060"/>
                </a:solidFill>
              </a:rPr>
              <a:t>.</a:t>
            </a:r>
          </a:p>
          <a:p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A.S. Amarasekara et al.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Bioresource Technol.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2015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1600" i="1" dirty="0">
                <a:solidFill>
                  <a:schemeClr val="accent5">
                    <a:lumMod val="50000"/>
                  </a:schemeClr>
                </a:solidFill>
              </a:rPr>
              <a:t>189, </a:t>
            </a:r>
            <a:r>
              <a:rPr lang="en-US" sz="1600" dirty="0" smtClean="0">
                <a:solidFill>
                  <a:schemeClr val="accent5">
                    <a:lumMod val="50000"/>
                  </a:schemeClr>
                </a:solidFill>
              </a:rPr>
              <a:t>405</a:t>
            </a: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381000" y="1524000"/>
          <a:ext cx="4648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0837" name="Picture 5" descr="http://www.nrel.gov/rredc/images/updated_biomas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1295400"/>
            <a:ext cx="2667000" cy="2286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934200" y="6248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  <a:endParaRPr lang="en-US" sz="1200" b="1" i="1" dirty="0">
              <a:solidFill>
                <a:srgbClr val="FF7C80"/>
              </a:solidFill>
              <a:latin typeface="Constantia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010400" y="6569075"/>
            <a:ext cx="2133600" cy="365125"/>
          </a:xfrm>
        </p:spPr>
        <p:txBody>
          <a:bodyPr/>
          <a:lstStyle/>
          <a:p>
            <a:pPr>
              <a:defRPr/>
            </a:pPr>
            <a:fld id="{DB889C18-93C1-434E-9E26-6A2243AF23D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1676400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o</a:t>
            </a:r>
            <a:endParaRPr 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1981200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o</a:t>
            </a:r>
            <a:endParaRPr 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0" y="2286000"/>
            <a:ext cx="457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o</a:t>
            </a:r>
            <a:endParaRPr lang="en-US" sz="800" dirty="0"/>
          </a:p>
        </p:txBody>
      </p:sp>
      <p:sp>
        <p:nvSpPr>
          <p:cNvPr id="16" name="TextBox 15"/>
          <p:cNvSpPr txBox="1"/>
          <p:nvPr/>
        </p:nvSpPr>
        <p:spPr>
          <a:xfrm>
            <a:off x="4572000" y="2590800"/>
            <a:ext cx="457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o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5105400" y="3962400"/>
            <a:ext cx="3276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en-US" sz="1600" dirty="0">
              <a:latin typeface="Arial" charset="0"/>
              <a:cs typeface="Arial" charset="0"/>
            </a:endParaRPr>
          </a:p>
        </p:txBody>
      </p:sp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4964113" y="1503363"/>
          <a:ext cx="4002087" cy="1655762"/>
        </p:xfrm>
        <a:graphic>
          <a:graphicData uri="http://schemas.openxmlformats.org/presentationml/2006/ole">
            <p:oleObj spid="_x0000_s131084" name="CS ChemDraw Drawing" r:id="rId4" imgW="3563640" imgH="1483200" progId="ChemDraw.Document.6.0">
              <p:embed/>
            </p:oleObj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381000" y="12192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6459538" y="4860925"/>
          <a:ext cx="42862" cy="46038"/>
        </p:xfrm>
        <a:graphic>
          <a:graphicData uri="http://schemas.openxmlformats.org/presentationml/2006/ole">
            <p:oleObj spid="_x0000_s131085" name="CS ChemDraw Drawing" r:id="rId5" imgW="45720" imgH="45720" progId="ChemDraw.Document.6.0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257800" y="3581400"/>
            <a:ext cx="3200400" cy="249299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37 </a:t>
            </a:r>
            <a:r>
              <a:rPr lang="en-US" sz="1600" b="1" baseline="30000" dirty="0" smtClean="0"/>
              <a:t>O</a:t>
            </a:r>
            <a:r>
              <a:rPr lang="en-US" sz="2000" b="1" dirty="0" smtClean="0"/>
              <a:t>C, 1 atm., 4 d. 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78% TRS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19 % Glucose</a:t>
            </a:r>
          </a:p>
          <a:p>
            <a:endParaRPr lang="en-US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Cellulose DP ~ 450 </a:t>
            </a:r>
          </a:p>
          <a:p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</a:rPr>
              <a:t>30% (w/w) BAIL in ZnCl</a:t>
            </a:r>
            <a:r>
              <a:rPr lang="pl-PL" sz="1600" b="1" baseline="-25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</a:rPr>
              <a:t>·1.74H</a:t>
            </a:r>
            <a:r>
              <a:rPr lang="pl-PL" sz="1600" b="1" baseline="-25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</a:rPr>
              <a:t>O</a:t>
            </a:r>
            <a:endParaRPr lang="en-US" sz="1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10% (w/w) cellulose in solvent-catalyst medium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6" name="Chart 15"/>
          <p:cNvGraphicFramePr/>
          <p:nvPr/>
        </p:nvGraphicFramePr>
        <p:xfrm>
          <a:off x="304800" y="1524000"/>
          <a:ext cx="4572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28600" y="914400"/>
            <a:ext cx="9906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b="1" dirty="0">
                <a:solidFill>
                  <a:schemeClr val="accent5">
                    <a:lumMod val="50000"/>
                  </a:schemeClr>
                </a:solidFill>
              </a:rPr>
              <a:t> Acidic ionic liquid catalyzed hydrolysis of cellulose </a:t>
            </a:r>
            <a:r>
              <a:rPr lang="en-US" sz="2700" b="1" dirty="0" smtClean="0">
                <a:solidFill>
                  <a:schemeClr val="accent5">
                    <a:lumMod val="50000"/>
                  </a:schemeClr>
                </a:solidFill>
              </a:rPr>
              <a:t>at 37 </a:t>
            </a:r>
            <a:r>
              <a:rPr lang="en-US" sz="2700" b="1" baseline="30000" dirty="0" smtClean="0">
                <a:solidFill>
                  <a:schemeClr val="accent5">
                    <a:lumMod val="50000"/>
                  </a:schemeClr>
                </a:solidFill>
              </a:rPr>
              <a:t>o</a:t>
            </a:r>
            <a:r>
              <a:rPr lang="en-US" sz="2700" b="1" dirty="0" smtClean="0">
                <a:solidFill>
                  <a:schemeClr val="accent5">
                    <a:lumMod val="50000"/>
                  </a:schemeClr>
                </a:solidFill>
              </a:rPr>
              <a:t>C, 1 atm.</a:t>
            </a:r>
            <a:r>
              <a:rPr lang="en-US" sz="2700" b="1" dirty="0">
                <a:solidFill>
                  <a:schemeClr val="tx2"/>
                </a:solidFill>
              </a:rPr>
              <a:t/>
            </a:r>
            <a:br>
              <a:rPr lang="en-US" sz="2700" b="1" dirty="0">
                <a:solidFill>
                  <a:schemeClr val="tx2"/>
                </a:solidFill>
              </a:rPr>
            </a:br>
            <a:r>
              <a:rPr lang="en-US" sz="4800" b="1" dirty="0"/>
              <a:t/>
            </a:r>
            <a:br>
              <a:rPr lang="en-US" sz="4800" b="1" dirty="0"/>
            </a:b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0" y="62484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  <a:endParaRPr lang="en-US" sz="1200" b="1" i="1" dirty="0">
              <a:solidFill>
                <a:srgbClr val="FF7C80"/>
              </a:solidFill>
              <a:latin typeface="Constantia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DB889C18-93C1-434E-9E26-6A2243AF23D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Summary – </a:t>
            </a:r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</a:rPr>
              <a:t>cellulose hydrolysis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75000"/>
                  </a:schemeClr>
                </a:solidFill>
              </a:rPr>
              <a:t>__________________________________________________________________________________________________________________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006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neat BAIL</a:t>
            </a:r>
            <a:r>
              <a:rPr lang="en-US" sz="3000" dirty="0" smtClean="0"/>
              <a:t>, 70 </a:t>
            </a:r>
            <a:r>
              <a:rPr lang="en-US" sz="3000" baseline="30000" dirty="0" smtClean="0"/>
              <a:t>0</a:t>
            </a:r>
            <a:r>
              <a:rPr lang="en-US" sz="3000" dirty="0" smtClean="0"/>
              <a:t>C, 90 min.   </a:t>
            </a:r>
            <a:r>
              <a:rPr lang="en-US" sz="3000" dirty="0" smtClean="0">
                <a:solidFill>
                  <a:schemeClr val="accent5">
                    <a:lumMod val="75000"/>
                  </a:schemeClr>
                </a:solidFill>
              </a:rPr>
              <a:t>62% TRS</a:t>
            </a:r>
          </a:p>
          <a:p>
            <a:pPr marL="0" indent="0">
              <a:buNone/>
            </a:pPr>
            <a:endParaRPr lang="en-US" sz="1900" dirty="0" smtClean="0"/>
          </a:p>
          <a:p>
            <a:r>
              <a:rPr lang="en-US" sz="3000" dirty="0" smtClean="0"/>
              <a:t>0.032M aq. BAIL, 170 </a:t>
            </a:r>
            <a:r>
              <a:rPr lang="en-US" sz="3000" baseline="30000" dirty="0" smtClean="0"/>
              <a:t>0</a:t>
            </a:r>
            <a:r>
              <a:rPr lang="en-US" sz="3000" dirty="0" smtClean="0"/>
              <a:t>C, 3h.   </a:t>
            </a:r>
            <a:r>
              <a:rPr lang="en-US" sz="3000" dirty="0" smtClean="0">
                <a:solidFill>
                  <a:schemeClr val="accent5">
                    <a:lumMod val="75000"/>
                  </a:schemeClr>
                </a:solidFill>
              </a:rPr>
              <a:t>33% TRS</a:t>
            </a:r>
          </a:p>
          <a:p>
            <a:endParaRPr lang="en-US" sz="1900" dirty="0"/>
          </a:p>
          <a:p>
            <a:r>
              <a:rPr lang="en-US" sz="3000" dirty="0" smtClean="0"/>
              <a:t>Silica-BAIL, 190 </a:t>
            </a:r>
            <a:r>
              <a:rPr lang="en-US" sz="3000" baseline="30000" dirty="0" smtClean="0"/>
              <a:t>0</a:t>
            </a:r>
            <a:r>
              <a:rPr lang="en-US" sz="3000" dirty="0" smtClean="0"/>
              <a:t>C, 3h.   </a:t>
            </a:r>
            <a:r>
              <a:rPr lang="en-US" sz="3000" dirty="0" smtClean="0">
                <a:solidFill>
                  <a:schemeClr val="accent5">
                    <a:lumMod val="75000"/>
                  </a:schemeClr>
                </a:solidFill>
              </a:rPr>
              <a:t>50% TRS</a:t>
            </a:r>
          </a:p>
          <a:p>
            <a:pPr>
              <a:buNone/>
            </a:pPr>
            <a:endParaRPr lang="en-US" sz="1800" dirty="0"/>
          </a:p>
          <a:p>
            <a:r>
              <a:rPr lang="en-US" sz="3000" dirty="0" smtClean="0"/>
              <a:t>0.032M aq. BAIL + MnCl</a:t>
            </a:r>
            <a:r>
              <a:rPr lang="en-US" sz="3000" baseline="-25000" dirty="0" smtClean="0"/>
              <a:t>2</a:t>
            </a:r>
            <a:r>
              <a:rPr lang="en-US" sz="3000" dirty="0" smtClean="0"/>
              <a:t>, 160 </a:t>
            </a:r>
            <a:r>
              <a:rPr lang="en-US" sz="3000" baseline="30000" dirty="0" smtClean="0"/>
              <a:t>0</a:t>
            </a:r>
            <a:r>
              <a:rPr lang="en-US" sz="3000" dirty="0" smtClean="0"/>
              <a:t>C, 3h.   </a:t>
            </a:r>
            <a:r>
              <a:rPr lang="en-US" sz="3000" dirty="0" smtClean="0">
                <a:solidFill>
                  <a:schemeClr val="accent5">
                    <a:lumMod val="75000"/>
                  </a:schemeClr>
                </a:solidFill>
              </a:rPr>
              <a:t>92% TRS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3000" dirty="0" smtClean="0"/>
              <a:t>30% (</a:t>
            </a:r>
            <a:r>
              <a:rPr lang="en-US" sz="2200" dirty="0" smtClean="0"/>
              <a:t>w/w</a:t>
            </a:r>
            <a:r>
              <a:rPr lang="en-US" sz="3000" dirty="0" smtClean="0"/>
              <a:t>) BAIL in ZnCl</a:t>
            </a:r>
            <a:r>
              <a:rPr lang="en-US" sz="3000" baseline="-25000" dirty="0" smtClean="0"/>
              <a:t>2</a:t>
            </a:r>
            <a:r>
              <a:rPr lang="en-US" sz="3000" dirty="0" smtClean="0"/>
              <a:t>.1.74H</a:t>
            </a:r>
            <a:r>
              <a:rPr lang="en-US" sz="3000" baseline="-25000" dirty="0" smtClean="0"/>
              <a:t>2</a:t>
            </a:r>
            <a:r>
              <a:rPr lang="en-US" sz="3000" dirty="0" smtClean="0"/>
              <a:t>O, 37 </a:t>
            </a:r>
            <a:r>
              <a:rPr lang="en-US" sz="3000" baseline="30000" dirty="0" smtClean="0"/>
              <a:t>0</a:t>
            </a:r>
            <a:r>
              <a:rPr lang="en-US" sz="3000" dirty="0" smtClean="0"/>
              <a:t>C, 4d. </a:t>
            </a:r>
            <a:r>
              <a:rPr lang="en-US" sz="3000" dirty="0" smtClean="0">
                <a:solidFill>
                  <a:schemeClr val="accent5">
                    <a:lumMod val="75000"/>
                  </a:schemeClr>
                </a:solidFill>
              </a:rPr>
              <a:t>78% TRS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553200" y="5867400"/>
            <a:ext cx="228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4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</a:t>
            </a:r>
            <a:r>
              <a:rPr lang="en-US" b="1" i="1" dirty="0" smtClean="0">
                <a:solidFill>
                  <a:srgbClr val="FF7C80"/>
                </a:solidFill>
                <a:latin typeface="Constantia" pitchFamily="18" charset="0"/>
              </a:rPr>
              <a:t>Rome</a:t>
            </a:r>
            <a:endParaRPr lang="en-US" b="1" i="1" dirty="0">
              <a:solidFill>
                <a:srgbClr val="FF7C80"/>
              </a:solidFill>
              <a:latin typeface="Constant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02854" y="6488668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BC382CBA-F8C3-4810-86E7-D7A0B21AFBA1}" type="slidenum">
              <a:rPr lang="en-US" sz="1400" smtClean="0">
                <a:solidFill>
                  <a:schemeClr val="bg2">
                    <a:lumMod val="75000"/>
                  </a:schemeClr>
                </a:solidFill>
              </a:rPr>
              <a:pPr>
                <a:defRPr/>
              </a:pPr>
              <a:t>15</a:t>
            </a:fld>
            <a:endParaRPr lang="en-US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969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657600"/>
            <a:ext cx="7696200" cy="2743200"/>
          </a:xfrm>
        </p:spPr>
        <p:txBody>
          <a:bodyPr rtlCol="0">
            <a:noAutofit/>
          </a:bodyPr>
          <a:lstStyle/>
          <a:p>
            <a:pPr>
              <a:buNone/>
              <a:defRPr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Dr. Bernard Wiredu                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Preethi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Shanbharg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               Dominique Wells</a:t>
            </a:r>
          </a:p>
          <a:p>
            <a:pPr>
              <a:buNone/>
              <a:defRPr/>
            </a:pP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Dr. </a:t>
            </a:r>
            <a:r>
              <a:rPr lang="es-ES" sz="1800" dirty="0" err="1">
                <a:solidFill>
                  <a:schemeClr val="accent5">
                    <a:lumMod val="50000"/>
                  </a:schemeClr>
                </a:solidFill>
              </a:rPr>
              <a:t>Hua-Jun</a:t>
            </a:r>
            <a:r>
              <a:rPr lang="es-ES" sz="1800" dirty="0">
                <a:solidFill>
                  <a:schemeClr val="accent5">
                    <a:lumMod val="50000"/>
                  </a:schemeClr>
                </a:solidFill>
              </a:rPr>
              <a:t> Fan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                     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</a:rPr>
              <a:t>Julie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Dominguez                   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accent5">
                    <a:lumMod val="50000"/>
                  </a:schemeClr>
                </a:solidFill>
              </a:rPr>
              <a:t>Moriam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Animashaun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>
              <a:buNone/>
              <a:defRPr/>
            </a:pP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Dre'Langala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Edwards              Muhammad Hasan                Onome Owereh</a:t>
            </a:r>
          </a:p>
          <a:p>
            <a:pPr>
              <a:buNone/>
              <a:defRPr/>
            </a:pP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Timila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Singh                            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</a:rPr>
              <a:t> Eve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Larkin                              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Uyen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Ha</a:t>
            </a:r>
          </a:p>
          <a:p>
            <a:pPr>
              <a:buNone/>
              <a:defRPr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Brian Ezeh                                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Ashfaqur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Razzaq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                  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</a:rPr>
              <a:t> Alexandria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Martin </a:t>
            </a:r>
          </a:p>
          <a:p>
            <a:pPr>
              <a:buNone/>
              <a:defRPr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Paul Bonham</a:t>
            </a:r>
          </a:p>
          <a:p>
            <a:pPr>
              <a:buNone/>
              <a:defRPr/>
            </a:pP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764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4" descr="Us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676400"/>
            <a:ext cx="1981200" cy="1828800"/>
          </a:xfrm>
          <a:prstGeom prst="rect">
            <a:avLst/>
          </a:prstGeom>
          <a:noFill/>
        </p:spPr>
      </p:pic>
      <p:pic>
        <p:nvPicPr>
          <p:cNvPr id="72710" name="Picture 6" descr="ACS PRF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1676400"/>
            <a:ext cx="1914525" cy="1752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248400" y="59436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7C80"/>
                </a:solidFill>
                <a:latin typeface="Constantia" pitchFamily="18" charset="0"/>
              </a:rPr>
              <a:t>BioEnergy 2016</a:t>
            </a:r>
          </a:p>
          <a:p>
            <a:r>
              <a:rPr lang="en-US" sz="1200" b="1" i="1" dirty="0" smtClean="0">
                <a:solidFill>
                  <a:srgbClr val="FF7C80"/>
                </a:solidFill>
                <a:latin typeface="Constantia" pitchFamily="18" charset="0"/>
              </a:rPr>
              <a:t>June 13-14, 2016  Rome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315200" y="6537325"/>
            <a:ext cx="1828800" cy="320675"/>
          </a:xfrm>
        </p:spPr>
        <p:txBody>
          <a:bodyPr/>
          <a:lstStyle/>
          <a:p>
            <a:pPr>
              <a:defRPr/>
            </a:pPr>
            <a:fld id="{BC382CBA-F8C3-4810-86E7-D7A0B21AFBA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6205</TotalTime>
  <Words>1003</Words>
  <Application>Microsoft Office PowerPoint</Application>
  <PresentationFormat>On-screen Show (4:3)</PresentationFormat>
  <Paragraphs>232</Paragraphs>
  <Slides>16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CS ChemDraw Drawing</vt:lpstr>
      <vt:lpstr>Ionic liquid based artificial cellulase type catalysts for cellulosic ethanol process </vt:lpstr>
      <vt:lpstr>  1st and 2nd generation ethanol   </vt:lpstr>
      <vt:lpstr>     Ionic liquids &amp; biomass processing</vt:lpstr>
      <vt:lpstr>         Brönsted acidic ionic liquids</vt:lpstr>
      <vt:lpstr>   Cellulose dissolution in acidic ionic liquids  </vt:lpstr>
      <vt:lpstr> Cellulose dissolution and hydrolysis in acidic ionic liquids  </vt:lpstr>
      <vt:lpstr> Switch grass saccharification in acidic ionic liquids  </vt:lpstr>
      <vt:lpstr> Acidic ionic liquids as homogeneous catalysts in water  </vt:lpstr>
      <vt:lpstr>        Structure activity relationships (SAR) TRS % yield vs Temperature ______________________________________________________ </vt:lpstr>
      <vt:lpstr>   Structure activity relationships (SAR) Glucose % yield vs Temperature </vt:lpstr>
      <vt:lpstr> Silica immobilized Brönsted acidic ionic liquid catalyst and hydrolysis of cellulose in water    </vt:lpstr>
      <vt:lpstr>   Acidic ionic liquid catalyzed hydrolysis of cellulose in water with metal ions as co-catalysts      </vt:lpstr>
      <vt:lpstr>   Acidic ionic liquid catalyzed hydrolysis of corn stover in water with metal ions as co-catalysts      </vt:lpstr>
      <vt:lpstr> Acidic ionic liquid catalyzed hydrolysis of cellulose at 37 oC, 1 atm.  </vt:lpstr>
      <vt:lpstr>Summary – cellulose hydrolysis __________________________________________________________________________________________________________________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comparison of the use of dilute aqueous                   p-toluenesulfonic acid and sulfuric acid in single step pretreatment - saccharification of biomass</dc:title>
  <dc:creator>Ananda</dc:creator>
  <cp:lastModifiedBy>Ananda</cp:lastModifiedBy>
  <cp:revision>559</cp:revision>
  <dcterms:created xsi:type="dcterms:W3CDTF">2012-06-10T16:27:51Z</dcterms:created>
  <dcterms:modified xsi:type="dcterms:W3CDTF">2016-06-04T12:12:13Z</dcterms:modified>
</cp:coreProperties>
</file>