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2.jpg" ContentType="image/jpeg"/>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403" r:id="rId3"/>
    <p:sldId id="261" r:id="rId4"/>
    <p:sldId id="368" r:id="rId5"/>
    <p:sldId id="371" r:id="rId6"/>
    <p:sldId id="346" r:id="rId7"/>
    <p:sldId id="358" r:id="rId8"/>
    <p:sldId id="352" r:id="rId9"/>
    <p:sldId id="338" r:id="rId10"/>
    <p:sldId id="362" r:id="rId11"/>
    <p:sldId id="386" r:id="rId12"/>
    <p:sldId id="359" r:id="rId13"/>
    <p:sldId id="303" r:id="rId14"/>
    <p:sldId id="390" r:id="rId15"/>
    <p:sldId id="375" r:id="rId16"/>
    <p:sldId id="391" r:id="rId17"/>
    <p:sldId id="402" r:id="rId18"/>
    <p:sldId id="396" r:id="rId19"/>
    <p:sldId id="397" r:id="rId20"/>
    <p:sldId id="398" r:id="rId21"/>
    <p:sldId id="376" r:id="rId22"/>
    <p:sldId id="377" r:id="rId23"/>
    <p:sldId id="378" r:id="rId24"/>
    <p:sldId id="379" r:id="rId25"/>
    <p:sldId id="380" r:id="rId26"/>
    <p:sldId id="381" r:id="rId27"/>
    <p:sldId id="382" r:id="rId28"/>
    <p:sldId id="388" r:id="rId29"/>
    <p:sldId id="387" r:id="rId30"/>
    <p:sldId id="389" r:id="rId31"/>
    <p:sldId id="384" r:id="rId32"/>
    <p:sldId id="383" r:id="rId33"/>
    <p:sldId id="320" r:id="rId34"/>
    <p:sldId id="335" r:id="rId35"/>
  </p:sldIdLst>
  <p:sldSz cx="9144000" cy="6858000" type="screen4x3"/>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D263"/>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84971" autoAdjust="0"/>
  </p:normalViewPr>
  <p:slideViewPr>
    <p:cSldViewPr>
      <p:cViewPr varScale="1">
        <p:scale>
          <a:sx n="62" d="100"/>
          <a:sy n="62" d="100"/>
        </p:scale>
        <p:origin x="1650" y="72"/>
      </p:cViewPr>
      <p:guideLst>
        <p:guide orient="horz" pos="2880"/>
        <p:guide pos="2160"/>
      </p:guideLst>
    </p:cSldViewPr>
  </p:slideViewPr>
  <p:notesTextViewPr>
    <p:cViewPr>
      <p:scale>
        <a:sx n="3" d="2"/>
        <a:sy n="3" d="2"/>
      </p:scale>
      <p:origin x="0" y="0"/>
    </p:cViewPr>
  </p:notesTextViewPr>
  <p:sorterViewPr>
    <p:cViewPr varScale="1">
      <p:scale>
        <a:sx n="100" d="100"/>
        <a:sy n="100" d="100"/>
      </p:scale>
      <p:origin x="0" y="-4152"/>
    </p:cViewPr>
  </p:sorterViewPr>
  <p:notesViewPr>
    <p:cSldViewPr>
      <p:cViewPr varScale="1">
        <p:scale>
          <a:sx n="85" d="100"/>
          <a:sy n="85" d="100"/>
        </p:scale>
        <p:origin x="1997"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C34824-AA39-45E9-A6E1-BFFDA8F25AD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6EE0B8F-8A92-42CB-B73C-52231F7AF8E5}">
      <dgm:prSet phldrT="[Text]"/>
      <dgm:spPr>
        <a:solidFill>
          <a:srgbClr val="FFC000"/>
        </a:solidFill>
      </dgm:spPr>
      <dgm:t>
        <a:bodyPr/>
        <a:lstStyle/>
        <a:p>
          <a:r>
            <a:rPr lang="en-US" spc="-15" dirty="0" smtClean="0">
              <a:solidFill>
                <a:sysClr val="windowText" lastClr="000000"/>
              </a:solidFill>
              <a:latin typeface="Georgia" panose="02040502050405020303" pitchFamily="18" charset="0"/>
              <a:cs typeface="Arial" panose="020B0604020202020204" pitchFamily="34" charset="0"/>
            </a:rPr>
            <a:t>Health Literacy</a:t>
          </a:r>
          <a:r>
            <a:rPr lang="en-US" dirty="0" smtClean="0">
              <a:solidFill>
                <a:sysClr val="windowText" lastClr="000000"/>
              </a:solidFill>
              <a:latin typeface="Georgia" panose="02040502050405020303" pitchFamily="18" charset="0"/>
            </a:rPr>
            <a:t> </a:t>
          </a:r>
          <a:endParaRPr lang="en-US" dirty="0">
            <a:solidFill>
              <a:sysClr val="windowText" lastClr="000000"/>
            </a:solidFill>
            <a:latin typeface="Georgia" panose="02040502050405020303" pitchFamily="18" charset="0"/>
          </a:endParaRPr>
        </a:p>
      </dgm:t>
    </dgm:pt>
    <dgm:pt modelId="{2851A9A4-DF9A-454D-BD58-8373708A2E82}" type="parTrans" cxnId="{D195F161-E17A-4044-9F83-FBFA1230571D}">
      <dgm:prSet/>
      <dgm:spPr/>
      <dgm:t>
        <a:bodyPr/>
        <a:lstStyle/>
        <a:p>
          <a:endParaRPr lang="en-US"/>
        </a:p>
      </dgm:t>
    </dgm:pt>
    <dgm:pt modelId="{3BE739F9-B7FE-4254-8994-5C96189E95E0}" type="sibTrans" cxnId="{D195F161-E17A-4044-9F83-FBFA1230571D}">
      <dgm:prSet/>
      <dgm:spPr/>
      <dgm:t>
        <a:bodyPr/>
        <a:lstStyle/>
        <a:p>
          <a:endParaRPr lang="en-US"/>
        </a:p>
      </dgm:t>
    </dgm:pt>
    <dgm:pt modelId="{081B6C5E-2AD0-4AA6-8737-A4294BCC629F}">
      <dgm:prSet phldrT="[Text]"/>
      <dgm:spPr>
        <a:solidFill>
          <a:srgbClr val="FFC000"/>
        </a:solidFill>
      </dgm:spPr>
      <dgm:t>
        <a:bodyPr/>
        <a:lstStyle/>
        <a:p>
          <a:r>
            <a:rPr lang="en-US" dirty="0" smtClean="0">
              <a:solidFill>
                <a:schemeClr val="tx1"/>
              </a:solidFill>
              <a:latin typeface="Georgia" panose="02040502050405020303" pitchFamily="18" charset="0"/>
            </a:rPr>
            <a:t>Stroke </a:t>
          </a:r>
          <a:endParaRPr lang="en-US" dirty="0">
            <a:solidFill>
              <a:schemeClr val="tx1"/>
            </a:solidFill>
            <a:latin typeface="Georgia" panose="02040502050405020303" pitchFamily="18" charset="0"/>
          </a:endParaRPr>
        </a:p>
      </dgm:t>
    </dgm:pt>
    <dgm:pt modelId="{7426526A-D66C-408C-B0B2-2DEA337ADBD7}" type="parTrans" cxnId="{968091E9-DB25-4BDC-8782-80AB7CAD34A8}">
      <dgm:prSet/>
      <dgm:spPr/>
      <dgm:t>
        <a:bodyPr/>
        <a:lstStyle/>
        <a:p>
          <a:endParaRPr lang="en-US"/>
        </a:p>
      </dgm:t>
    </dgm:pt>
    <dgm:pt modelId="{B946CCB1-77B1-4A49-9091-8B7E2A608CE5}" type="sibTrans" cxnId="{968091E9-DB25-4BDC-8782-80AB7CAD34A8}">
      <dgm:prSet/>
      <dgm:spPr/>
      <dgm:t>
        <a:bodyPr/>
        <a:lstStyle/>
        <a:p>
          <a:endParaRPr lang="en-US"/>
        </a:p>
      </dgm:t>
    </dgm:pt>
    <dgm:pt modelId="{43FEA95E-5E8A-4B4B-B6B8-A73553F758BF}">
      <dgm:prSet phldrT="[Text]"/>
      <dgm:spPr>
        <a:solidFill>
          <a:srgbClr val="FFC000"/>
        </a:solidFill>
      </dgm:spPr>
      <dgm:t>
        <a:bodyPr/>
        <a:lstStyle/>
        <a:p>
          <a:r>
            <a:rPr lang="en-US" spc="-25" dirty="0" smtClean="0">
              <a:solidFill>
                <a:schemeClr val="tx1"/>
              </a:solidFill>
              <a:latin typeface="Arial" panose="020B0604020202020204" pitchFamily="34" charset="0"/>
              <a:cs typeface="Arial" panose="020B0604020202020204" pitchFamily="34" charset="0"/>
            </a:rPr>
            <a:t> </a:t>
          </a:r>
          <a:r>
            <a:rPr lang="en-US" spc="-25" dirty="0" smtClean="0">
              <a:solidFill>
                <a:schemeClr val="tx1"/>
              </a:solidFill>
              <a:latin typeface="Georgia" panose="02040502050405020303" pitchFamily="18" charset="0"/>
              <a:cs typeface="Arial" panose="020B0604020202020204" pitchFamily="34" charset="0"/>
            </a:rPr>
            <a:t>Our Study</a:t>
          </a:r>
          <a:endParaRPr lang="en-US" dirty="0">
            <a:solidFill>
              <a:schemeClr val="tx1"/>
            </a:solidFill>
            <a:latin typeface="Georgia" panose="02040502050405020303" pitchFamily="18" charset="0"/>
          </a:endParaRPr>
        </a:p>
      </dgm:t>
    </dgm:pt>
    <dgm:pt modelId="{9E61773C-4E0E-4155-AB4F-657F993AF90C}" type="sibTrans" cxnId="{ABEB3EA0-0ABE-4E46-BAA6-8B25225F2170}">
      <dgm:prSet/>
      <dgm:spPr/>
      <dgm:t>
        <a:bodyPr/>
        <a:lstStyle/>
        <a:p>
          <a:endParaRPr lang="en-US"/>
        </a:p>
      </dgm:t>
    </dgm:pt>
    <dgm:pt modelId="{C27026DA-E965-4074-93D9-069D69384456}" type="parTrans" cxnId="{ABEB3EA0-0ABE-4E46-BAA6-8B25225F2170}">
      <dgm:prSet/>
      <dgm:spPr/>
      <dgm:t>
        <a:bodyPr/>
        <a:lstStyle/>
        <a:p>
          <a:endParaRPr lang="en-US"/>
        </a:p>
      </dgm:t>
    </dgm:pt>
    <dgm:pt modelId="{B01465A1-C690-490F-9F25-5C2C739186C1}" type="pres">
      <dgm:prSet presAssocID="{D5C34824-AA39-45E9-A6E1-BFFDA8F25ADD}" presName="linear" presStyleCnt="0">
        <dgm:presLayoutVars>
          <dgm:dir/>
          <dgm:animLvl val="lvl"/>
          <dgm:resizeHandles val="exact"/>
        </dgm:presLayoutVars>
      </dgm:prSet>
      <dgm:spPr/>
      <dgm:t>
        <a:bodyPr/>
        <a:lstStyle/>
        <a:p>
          <a:endParaRPr lang="en-US"/>
        </a:p>
      </dgm:t>
    </dgm:pt>
    <dgm:pt modelId="{ECA6A01E-E68E-4F44-A509-37A3E6597230}" type="pres">
      <dgm:prSet presAssocID="{D6EE0B8F-8A92-42CB-B73C-52231F7AF8E5}" presName="parentLin" presStyleCnt="0"/>
      <dgm:spPr/>
    </dgm:pt>
    <dgm:pt modelId="{FF8D645B-EC56-41C0-A981-553893AF4B2F}" type="pres">
      <dgm:prSet presAssocID="{D6EE0B8F-8A92-42CB-B73C-52231F7AF8E5}" presName="parentLeftMargin" presStyleLbl="node1" presStyleIdx="0" presStyleCnt="3"/>
      <dgm:spPr/>
      <dgm:t>
        <a:bodyPr/>
        <a:lstStyle/>
        <a:p>
          <a:endParaRPr lang="en-US"/>
        </a:p>
      </dgm:t>
    </dgm:pt>
    <dgm:pt modelId="{419A67C0-54FF-4CB2-AD93-3DB275EEA883}" type="pres">
      <dgm:prSet presAssocID="{D6EE0B8F-8A92-42CB-B73C-52231F7AF8E5}" presName="parentText" presStyleLbl="node1" presStyleIdx="0" presStyleCnt="3">
        <dgm:presLayoutVars>
          <dgm:chMax val="0"/>
          <dgm:bulletEnabled val="1"/>
        </dgm:presLayoutVars>
      </dgm:prSet>
      <dgm:spPr/>
      <dgm:t>
        <a:bodyPr/>
        <a:lstStyle/>
        <a:p>
          <a:endParaRPr lang="en-US"/>
        </a:p>
      </dgm:t>
    </dgm:pt>
    <dgm:pt modelId="{7DB41575-0B6F-4D2A-A67B-B12FEECF7A22}" type="pres">
      <dgm:prSet presAssocID="{D6EE0B8F-8A92-42CB-B73C-52231F7AF8E5}" presName="negativeSpace" presStyleCnt="0"/>
      <dgm:spPr/>
    </dgm:pt>
    <dgm:pt modelId="{8B2F422F-FC2F-471A-9B7F-03E4D8695B3D}" type="pres">
      <dgm:prSet presAssocID="{D6EE0B8F-8A92-42CB-B73C-52231F7AF8E5}" presName="childText" presStyleLbl="conFgAcc1" presStyleIdx="0" presStyleCnt="3">
        <dgm:presLayoutVars>
          <dgm:bulletEnabled val="1"/>
        </dgm:presLayoutVars>
      </dgm:prSet>
      <dgm:spPr>
        <a:ln>
          <a:solidFill>
            <a:schemeClr val="tx1"/>
          </a:solidFill>
        </a:ln>
      </dgm:spPr>
    </dgm:pt>
    <dgm:pt modelId="{7BCD0C00-9381-4461-9DB4-0ACF712F4447}" type="pres">
      <dgm:prSet presAssocID="{3BE739F9-B7FE-4254-8994-5C96189E95E0}" presName="spaceBetweenRectangles" presStyleCnt="0"/>
      <dgm:spPr/>
    </dgm:pt>
    <dgm:pt modelId="{FCA051C8-E9CF-4DCF-979A-D4598621214A}" type="pres">
      <dgm:prSet presAssocID="{081B6C5E-2AD0-4AA6-8737-A4294BCC629F}" presName="parentLin" presStyleCnt="0"/>
      <dgm:spPr/>
    </dgm:pt>
    <dgm:pt modelId="{4A602AD6-7691-418A-8545-B16E84E01269}" type="pres">
      <dgm:prSet presAssocID="{081B6C5E-2AD0-4AA6-8737-A4294BCC629F}" presName="parentLeftMargin" presStyleLbl="node1" presStyleIdx="0" presStyleCnt="3"/>
      <dgm:spPr/>
      <dgm:t>
        <a:bodyPr/>
        <a:lstStyle/>
        <a:p>
          <a:endParaRPr lang="en-US"/>
        </a:p>
      </dgm:t>
    </dgm:pt>
    <dgm:pt modelId="{73999BEE-053A-4DAF-A209-4237C67FEB4F}" type="pres">
      <dgm:prSet presAssocID="{081B6C5E-2AD0-4AA6-8737-A4294BCC629F}" presName="parentText" presStyleLbl="node1" presStyleIdx="1" presStyleCnt="3">
        <dgm:presLayoutVars>
          <dgm:chMax val="0"/>
          <dgm:bulletEnabled val="1"/>
        </dgm:presLayoutVars>
      </dgm:prSet>
      <dgm:spPr/>
      <dgm:t>
        <a:bodyPr/>
        <a:lstStyle/>
        <a:p>
          <a:endParaRPr lang="en-US"/>
        </a:p>
      </dgm:t>
    </dgm:pt>
    <dgm:pt modelId="{9E07F33D-BAA2-49E5-A111-458FFDACDC30}" type="pres">
      <dgm:prSet presAssocID="{081B6C5E-2AD0-4AA6-8737-A4294BCC629F}" presName="negativeSpace" presStyleCnt="0"/>
      <dgm:spPr/>
    </dgm:pt>
    <dgm:pt modelId="{DB689940-A6A4-4DB9-8DD1-33F97C20D160}" type="pres">
      <dgm:prSet presAssocID="{081B6C5E-2AD0-4AA6-8737-A4294BCC629F}" presName="childText" presStyleLbl="conFgAcc1" presStyleIdx="1" presStyleCnt="3">
        <dgm:presLayoutVars>
          <dgm:bulletEnabled val="1"/>
        </dgm:presLayoutVars>
      </dgm:prSet>
      <dgm:spPr>
        <a:ln>
          <a:solidFill>
            <a:schemeClr val="tx1"/>
          </a:solidFill>
        </a:ln>
      </dgm:spPr>
    </dgm:pt>
    <dgm:pt modelId="{28B7895F-E560-4C49-A5C9-4B7F172D09F6}" type="pres">
      <dgm:prSet presAssocID="{B946CCB1-77B1-4A49-9091-8B7E2A608CE5}" presName="spaceBetweenRectangles" presStyleCnt="0"/>
      <dgm:spPr/>
    </dgm:pt>
    <dgm:pt modelId="{84E1E7BF-BD16-4C3A-88C1-CEB5097E452F}" type="pres">
      <dgm:prSet presAssocID="{43FEA95E-5E8A-4B4B-B6B8-A73553F758BF}" presName="parentLin" presStyleCnt="0"/>
      <dgm:spPr/>
    </dgm:pt>
    <dgm:pt modelId="{E6ECC261-7C9E-4479-A525-031980F6395E}" type="pres">
      <dgm:prSet presAssocID="{43FEA95E-5E8A-4B4B-B6B8-A73553F758BF}" presName="parentLeftMargin" presStyleLbl="node1" presStyleIdx="1" presStyleCnt="3"/>
      <dgm:spPr/>
      <dgm:t>
        <a:bodyPr/>
        <a:lstStyle/>
        <a:p>
          <a:endParaRPr lang="en-US"/>
        </a:p>
      </dgm:t>
    </dgm:pt>
    <dgm:pt modelId="{90FACF1C-E548-4DB1-9E30-35135F094C8C}" type="pres">
      <dgm:prSet presAssocID="{43FEA95E-5E8A-4B4B-B6B8-A73553F758BF}" presName="parentText" presStyleLbl="node1" presStyleIdx="2" presStyleCnt="3" custLinFactNeighborX="25000" custLinFactNeighborY="-3625">
        <dgm:presLayoutVars>
          <dgm:chMax val="0"/>
          <dgm:bulletEnabled val="1"/>
        </dgm:presLayoutVars>
      </dgm:prSet>
      <dgm:spPr/>
      <dgm:t>
        <a:bodyPr/>
        <a:lstStyle/>
        <a:p>
          <a:endParaRPr lang="en-US"/>
        </a:p>
      </dgm:t>
    </dgm:pt>
    <dgm:pt modelId="{2772E0E2-1CF3-41A9-B76C-033BA39ECA0B}" type="pres">
      <dgm:prSet presAssocID="{43FEA95E-5E8A-4B4B-B6B8-A73553F758BF}" presName="negativeSpace" presStyleCnt="0"/>
      <dgm:spPr/>
    </dgm:pt>
    <dgm:pt modelId="{16759B77-08E7-4E88-8788-F3D4CFA6B9DC}" type="pres">
      <dgm:prSet presAssocID="{43FEA95E-5E8A-4B4B-B6B8-A73553F758BF}" presName="childText" presStyleLbl="conFgAcc1" presStyleIdx="2" presStyleCnt="3">
        <dgm:presLayoutVars>
          <dgm:bulletEnabled val="1"/>
        </dgm:presLayoutVars>
      </dgm:prSet>
      <dgm:spPr>
        <a:ln>
          <a:solidFill>
            <a:schemeClr val="tx1"/>
          </a:solidFill>
        </a:ln>
      </dgm:spPr>
    </dgm:pt>
  </dgm:ptLst>
  <dgm:cxnLst>
    <dgm:cxn modelId="{968091E9-DB25-4BDC-8782-80AB7CAD34A8}" srcId="{D5C34824-AA39-45E9-A6E1-BFFDA8F25ADD}" destId="{081B6C5E-2AD0-4AA6-8737-A4294BCC629F}" srcOrd="1" destOrd="0" parTransId="{7426526A-D66C-408C-B0B2-2DEA337ADBD7}" sibTransId="{B946CCB1-77B1-4A49-9091-8B7E2A608CE5}"/>
    <dgm:cxn modelId="{F2364329-3060-413A-8820-31A91C3936C6}" type="presOf" srcId="{43FEA95E-5E8A-4B4B-B6B8-A73553F758BF}" destId="{E6ECC261-7C9E-4479-A525-031980F6395E}" srcOrd="0" destOrd="0" presId="urn:microsoft.com/office/officeart/2005/8/layout/list1"/>
    <dgm:cxn modelId="{ECC9049E-94BC-4681-9E82-A1E129EC1F2E}" type="presOf" srcId="{D6EE0B8F-8A92-42CB-B73C-52231F7AF8E5}" destId="{419A67C0-54FF-4CB2-AD93-3DB275EEA883}" srcOrd="1" destOrd="0" presId="urn:microsoft.com/office/officeart/2005/8/layout/list1"/>
    <dgm:cxn modelId="{E03378D5-2AB6-40DF-89A7-088A98B4FEF7}" type="presOf" srcId="{43FEA95E-5E8A-4B4B-B6B8-A73553F758BF}" destId="{90FACF1C-E548-4DB1-9E30-35135F094C8C}" srcOrd="1" destOrd="0" presId="urn:microsoft.com/office/officeart/2005/8/layout/list1"/>
    <dgm:cxn modelId="{ABEB3EA0-0ABE-4E46-BAA6-8B25225F2170}" srcId="{D5C34824-AA39-45E9-A6E1-BFFDA8F25ADD}" destId="{43FEA95E-5E8A-4B4B-B6B8-A73553F758BF}" srcOrd="2" destOrd="0" parTransId="{C27026DA-E965-4074-93D9-069D69384456}" sibTransId="{9E61773C-4E0E-4155-AB4F-657F993AF90C}"/>
    <dgm:cxn modelId="{5BD753CB-8D4A-4CFE-8532-7AD209E9C61F}" type="presOf" srcId="{081B6C5E-2AD0-4AA6-8737-A4294BCC629F}" destId="{73999BEE-053A-4DAF-A209-4237C67FEB4F}" srcOrd="1" destOrd="0" presId="urn:microsoft.com/office/officeart/2005/8/layout/list1"/>
    <dgm:cxn modelId="{6D305A9D-F77A-4FED-8453-9CF884DCB903}" type="presOf" srcId="{081B6C5E-2AD0-4AA6-8737-A4294BCC629F}" destId="{4A602AD6-7691-418A-8545-B16E84E01269}" srcOrd="0" destOrd="0" presId="urn:microsoft.com/office/officeart/2005/8/layout/list1"/>
    <dgm:cxn modelId="{D195F161-E17A-4044-9F83-FBFA1230571D}" srcId="{D5C34824-AA39-45E9-A6E1-BFFDA8F25ADD}" destId="{D6EE0B8F-8A92-42CB-B73C-52231F7AF8E5}" srcOrd="0" destOrd="0" parTransId="{2851A9A4-DF9A-454D-BD58-8373708A2E82}" sibTransId="{3BE739F9-B7FE-4254-8994-5C96189E95E0}"/>
    <dgm:cxn modelId="{E8DE0730-7449-4AF2-B2EB-E4B3E56F0058}" type="presOf" srcId="{D5C34824-AA39-45E9-A6E1-BFFDA8F25ADD}" destId="{B01465A1-C690-490F-9F25-5C2C739186C1}" srcOrd="0" destOrd="0" presId="urn:microsoft.com/office/officeart/2005/8/layout/list1"/>
    <dgm:cxn modelId="{CF2882DC-5A93-4950-960D-DB78784E0E5F}" type="presOf" srcId="{D6EE0B8F-8A92-42CB-B73C-52231F7AF8E5}" destId="{FF8D645B-EC56-41C0-A981-553893AF4B2F}" srcOrd="0" destOrd="0" presId="urn:microsoft.com/office/officeart/2005/8/layout/list1"/>
    <dgm:cxn modelId="{616A8DC6-DA8B-4D0B-87AB-870D358B5EE9}" type="presParOf" srcId="{B01465A1-C690-490F-9F25-5C2C739186C1}" destId="{ECA6A01E-E68E-4F44-A509-37A3E6597230}" srcOrd="0" destOrd="0" presId="urn:microsoft.com/office/officeart/2005/8/layout/list1"/>
    <dgm:cxn modelId="{B8DB9FB2-BB7B-40E0-AE19-75ACDD5224D6}" type="presParOf" srcId="{ECA6A01E-E68E-4F44-A509-37A3E6597230}" destId="{FF8D645B-EC56-41C0-A981-553893AF4B2F}" srcOrd="0" destOrd="0" presId="urn:microsoft.com/office/officeart/2005/8/layout/list1"/>
    <dgm:cxn modelId="{F7493D87-EE6E-4C42-ABA6-E7A2B23C486F}" type="presParOf" srcId="{ECA6A01E-E68E-4F44-A509-37A3E6597230}" destId="{419A67C0-54FF-4CB2-AD93-3DB275EEA883}" srcOrd="1" destOrd="0" presId="urn:microsoft.com/office/officeart/2005/8/layout/list1"/>
    <dgm:cxn modelId="{3A336C46-2C35-4BED-83BC-7B08C503BB8B}" type="presParOf" srcId="{B01465A1-C690-490F-9F25-5C2C739186C1}" destId="{7DB41575-0B6F-4D2A-A67B-B12FEECF7A22}" srcOrd="1" destOrd="0" presId="urn:microsoft.com/office/officeart/2005/8/layout/list1"/>
    <dgm:cxn modelId="{89108249-A3D7-4CBA-86F8-9E88EBB4D357}" type="presParOf" srcId="{B01465A1-C690-490F-9F25-5C2C739186C1}" destId="{8B2F422F-FC2F-471A-9B7F-03E4D8695B3D}" srcOrd="2" destOrd="0" presId="urn:microsoft.com/office/officeart/2005/8/layout/list1"/>
    <dgm:cxn modelId="{9E20ACCF-F681-42D0-98AE-AF6ABE0FF65B}" type="presParOf" srcId="{B01465A1-C690-490F-9F25-5C2C739186C1}" destId="{7BCD0C00-9381-4461-9DB4-0ACF712F4447}" srcOrd="3" destOrd="0" presId="urn:microsoft.com/office/officeart/2005/8/layout/list1"/>
    <dgm:cxn modelId="{3344EFEE-FF7A-4E55-B506-AF2BE9A2EA4D}" type="presParOf" srcId="{B01465A1-C690-490F-9F25-5C2C739186C1}" destId="{FCA051C8-E9CF-4DCF-979A-D4598621214A}" srcOrd="4" destOrd="0" presId="urn:microsoft.com/office/officeart/2005/8/layout/list1"/>
    <dgm:cxn modelId="{E1D649E5-08C0-42E0-BEB6-7DD274745A2F}" type="presParOf" srcId="{FCA051C8-E9CF-4DCF-979A-D4598621214A}" destId="{4A602AD6-7691-418A-8545-B16E84E01269}" srcOrd="0" destOrd="0" presId="urn:microsoft.com/office/officeart/2005/8/layout/list1"/>
    <dgm:cxn modelId="{3CC46F59-2ED6-493D-83D7-9984CFC3EFB3}" type="presParOf" srcId="{FCA051C8-E9CF-4DCF-979A-D4598621214A}" destId="{73999BEE-053A-4DAF-A209-4237C67FEB4F}" srcOrd="1" destOrd="0" presId="urn:microsoft.com/office/officeart/2005/8/layout/list1"/>
    <dgm:cxn modelId="{1E2CE48F-C0F7-4AD2-AFC1-1D6DB672694A}" type="presParOf" srcId="{B01465A1-C690-490F-9F25-5C2C739186C1}" destId="{9E07F33D-BAA2-49E5-A111-458FFDACDC30}" srcOrd="5" destOrd="0" presId="urn:microsoft.com/office/officeart/2005/8/layout/list1"/>
    <dgm:cxn modelId="{6BA63C67-0D2D-4FB4-9590-B8F0EB816B19}" type="presParOf" srcId="{B01465A1-C690-490F-9F25-5C2C739186C1}" destId="{DB689940-A6A4-4DB9-8DD1-33F97C20D160}" srcOrd="6" destOrd="0" presId="urn:microsoft.com/office/officeart/2005/8/layout/list1"/>
    <dgm:cxn modelId="{D5F23B7B-7EEE-4BCF-8547-017DDA22F1CF}" type="presParOf" srcId="{B01465A1-C690-490F-9F25-5C2C739186C1}" destId="{28B7895F-E560-4C49-A5C9-4B7F172D09F6}" srcOrd="7" destOrd="0" presId="urn:microsoft.com/office/officeart/2005/8/layout/list1"/>
    <dgm:cxn modelId="{52C6B5C2-09FF-4F1C-B1EB-D7090CEE78BD}" type="presParOf" srcId="{B01465A1-C690-490F-9F25-5C2C739186C1}" destId="{84E1E7BF-BD16-4C3A-88C1-CEB5097E452F}" srcOrd="8" destOrd="0" presId="urn:microsoft.com/office/officeart/2005/8/layout/list1"/>
    <dgm:cxn modelId="{828D6922-43A5-4AB3-BAB8-62E8DE382811}" type="presParOf" srcId="{84E1E7BF-BD16-4C3A-88C1-CEB5097E452F}" destId="{E6ECC261-7C9E-4479-A525-031980F6395E}" srcOrd="0" destOrd="0" presId="urn:microsoft.com/office/officeart/2005/8/layout/list1"/>
    <dgm:cxn modelId="{5CDE7AF4-424C-42B7-8ECE-CCA2F82BF24C}" type="presParOf" srcId="{84E1E7BF-BD16-4C3A-88C1-CEB5097E452F}" destId="{90FACF1C-E548-4DB1-9E30-35135F094C8C}" srcOrd="1" destOrd="0" presId="urn:microsoft.com/office/officeart/2005/8/layout/list1"/>
    <dgm:cxn modelId="{2D0C81A2-9903-4CB7-A292-AC549FDA6F53}" type="presParOf" srcId="{B01465A1-C690-490F-9F25-5C2C739186C1}" destId="{2772E0E2-1CF3-41A9-B76C-033BA39ECA0B}" srcOrd="9" destOrd="0" presId="urn:microsoft.com/office/officeart/2005/8/layout/list1"/>
    <dgm:cxn modelId="{FE27BCAE-5207-41D5-B216-F2F61E06C64D}" type="presParOf" srcId="{B01465A1-C690-490F-9F25-5C2C739186C1}" destId="{16759B77-08E7-4E88-8788-F3D4CFA6B9D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6116B0-4730-41A1-A99E-3BEAEC425893}" type="doc">
      <dgm:prSet loTypeId="urn:microsoft.com/office/officeart/2005/8/layout/hProcess9" loCatId="process" qsTypeId="urn:microsoft.com/office/officeart/2005/8/quickstyle/simple1" qsCatId="simple" csTypeId="urn:microsoft.com/office/officeart/2005/8/colors/accent0_3" csCatId="mainScheme" phldr="1"/>
      <dgm:spPr/>
    </dgm:pt>
    <dgm:pt modelId="{64DC3F4E-5F8B-41D4-97A5-3F213C97C677}">
      <dgm:prSet phldrT="[Text]"/>
      <dgm:spPr>
        <a:solidFill>
          <a:srgbClr val="FFC000"/>
        </a:solidFill>
      </dgm:spPr>
      <dgm:t>
        <a:bodyPr/>
        <a:lstStyle/>
        <a:p>
          <a:r>
            <a:rPr lang="en-US" dirty="0" smtClean="0">
              <a:solidFill>
                <a:schemeClr val="tx1"/>
              </a:solidFill>
            </a:rPr>
            <a:t>Definition</a:t>
          </a:r>
          <a:endParaRPr lang="en-US" dirty="0">
            <a:solidFill>
              <a:schemeClr val="tx1"/>
            </a:solidFill>
          </a:endParaRPr>
        </a:p>
      </dgm:t>
    </dgm:pt>
    <dgm:pt modelId="{1763AD86-C7F2-44AF-B1D0-01322AAFCB9F}" type="parTrans" cxnId="{8F8E38A8-38EC-4163-BE40-F8868DB39A4B}">
      <dgm:prSet/>
      <dgm:spPr/>
      <dgm:t>
        <a:bodyPr/>
        <a:lstStyle/>
        <a:p>
          <a:endParaRPr lang="en-US"/>
        </a:p>
      </dgm:t>
    </dgm:pt>
    <dgm:pt modelId="{AA7A7890-8FE0-41AA-B042-EC967D5DCB02}" type="sibTrans" cxnId="{8F8E38A8-38EC-4163-BE40-F8868DB39A4B}">
      <dgm:prSet/>
      <dgm:spPr/>
      <dgm:t>
        <a:bodyPr/>
        <a:lstStyle/>
        <a:p>
          <a:endParaRPr lang="en-US"/>
        </a:p>
      </dgm:t>
    </dgm:pt>
    <dgm:pt modelId="{E7CA890F-F69F-485F-B8E6-8657C2495AFB}">
      <dgm:prSet phldrT="[Text]"/>
      <dgm:spPr>
        <a:solidFill>
          <a:srgbClr val="FFC000"/>
        </a:solidFill>
      </dgm:spPr>
      <dgm:t>
        <a:bodyPr/>
        <a:lstStyle/>
        <a:p>
          <a:r>
            <a:rPr lang="en-US" dirty="0" smtClean="0">
              <a:solidFill>
                <a:schemeClr val="tx1"/>
              </a:solidFill>
            </a:rPr>
            <a:t>Assessment</a:t>
          </a:r>
          <a:endParaRPr lang="en-US" dirty="0">
            <a:solidFill>
              <a:schemeClr val="tx1"/>
            </a:solidFill>
          </a:endParaRPr>
        </a:p>
      </dgm:t>
    </dgm:pt>
    <dgm:pt modelId="{BC6B0637-E09E-47C1-A7BD-D23206323073}" type="parTrans" cxnId="{777479AE-330A-4D89-977B-AEF5B021F9AE}">
      <dgm:prSet/>
      <dgm:spPr/>
      <dgm:t>
        <a:bodyPr/>
        <a:lstStyle/>
        <a:p>
          <a:endParaRPr lang="en-US"/>
        </a:p>
      </dgm:t>
    </dgm:pt>
    <dgm:pt modelId="{372F5B17-F4D0-4C62-ADB0-A8C53F4B711A}" type="sibTrans" cxnId="{777479AE-330A-4D89-977B-AEF5B021F9AE}">
      <dgm:prSet/>
      <dgm:spPr/>
      <dgm:t>
        <a:bodyPr/>
        <a:lstStyle/>
        <a:p>
          <a:endParaRPr lang="en-US"/>
        </a:p>
      </dgm:t>
    </dgm:pt>
    <dgm:pt modelId="{79D59766-67E1-4CF0-93B3-2A3C0170C8D0}">
      <dgm:prSet phldrT="[Text]"/>
      <dgm:spPr>
        <a:solidFill>
          <a:srgbClr val="FFC000"/>
        </a:solidFill>
      </dgm:spPr>
      <dgm:t>
        <a:bodyPr/>
        <a:lstStyle/>
        <a:p>
          <a:r>
            <a:rPr lang="en-US" dirty="0" smtClean="0">
              <a:solidFill>
                <a:schemeClr val="tx1"/>
              </a:solidFill>
            </a:rPr>
            <a:t>Intervention</a:t>
          </a:r>
          <a:endParaRPr lang="en-US" dirty="0">
            <a:solidFill>
              <a:schemeClr val="tx1"/>
            </a:solidFill>
          </a:endParaRPr>
        </a:p>
      </dgm:t>
    </dgm:pt>
    <dgm:pt modelId="{58596EA3-6ECE-47C3-86A3-ABF35752DAB0}" type="parTrans" cxnId="{9CCCD718-6FF7-4849-9B82-46EE8C3D2A79}">
      <dgm:prSet/>
      <dgm:spPr/>
      <dgm:t>
        <a:bodyPr/>
        <a:lstStyle/>
        <a:p>
          <a:endParaRPr lang="en-US"/>
        </a:p>
      </dgm:t>
    </dgm:pt>
    <dgm:pt modelId="{F8516BE8-4A6C-4F08-A0DF-B2CB1F800116}" type="sibTrans" cxnId="{9CCCD718-6FF7-4849-9B82-46EE8C3D2A79}">
      <dgm:prSet/>
      <dgm:spPr/>
      <dgm:t>
        <a:bodyPr/>
        <a:lstStyle/>
        <a:p>
          <a:endParaRPr lang="en-US"/>
        </a:p>
      </dgm:t>
    </dgm:pt>
    <dgm:pt modelId="{F548D73E-803F-4C21-96BE-D984856B37D4}" type="pres">
      <dgm:prSet presAssocID="{C66116B0-4730-41A1-A99E-3BEAEC425893}" presName="CompostProcess" presStyleCnt="0">
        <dgm:presLayoutVars>
          <dgm:dir/>
          <dgm:resizeHandles val="exact"/>
        </dgm:presLayoutVars>
      </dgm:prSet>
      <dgm:spPr/>
    </dgm:pt>
    <dgm:pt modelId="{A68844EF-5CD2-42C7-B923-221E9D7F3C2B}" type="pres">
      <dgm:prSet presAssocID="{C66116B0-4730-41A1-A99E-3BEAEC425893}" presName="arrow" presStyleLbl="bgShp" presStyleIdx="0" presStyleCnt="1"/>
      <dgm:spPr/>
    </dgm:pt>
    <dgm:pt modelId="{001A02B5-7558-4414-8610-708FB8CB4820}" type="pres">
      <dgm:prSet presAssocID="{C66116B0-4730-41A1-A99E-3BEAEC425893}" presName="linearProcess" presStyleCnt="0"/>
      <dgm:spPr/>
    </dgm:pt>
    <dgm:pt modelId="{8408F799-E3AC-4EB3-8EC6-690B13D42D9A}" type="pres">
      <dgm:prSet presAssocID="{64DC3F4E-5F8B-41D4-97A5-3F213C97C677}" presName="textNode" presStyleLbl="node1" presStyleIdx="0" presStyleCnt="3" custLinFactNeighborX="-38967" custLinFactNeighborY="2225">
        <dgm:presLayoutVars>
          <dgm:bulletEnabled val="1"/>
        </dgm:presLayoutVars>
      </dgm:prSet>
      <dgm:spPr/>
      <dgm:t>
        <a:bodyPr/>
        <a:lstStyle/>
        <a:p>
          <a:endParaRPr lang="en-US"/>
        </a:p>
      </dgm:t>
    </dgm:pt>
    <dgm:pt modelId="{D32EB1A4-8DB1-4A50-815F-DB4493A58E2E}" type="pres">
      <dgm:prSet presAssocID="{AA7A7890-8FE0-41AA-B042-EC967D5DCB02}" presName="sibTrans" presStyleCnt="0"/>
      <dgm:spPr/>
    </dgm:pt>
    <dgm:pt modelId="{9629993F-0512-4265-9241-B59884B3FFE6}" type="pres">
      <dgm:prSet presAssocID="{E7CA890F-F69F-485F-B8E6-8657C2495AFB}" presName="textNode" presStyleLbl="node1" presStyleIdx="1" presStyleCnt="3">
        <dgm:presLayoutVars>
          <dgm:bulletEnabled val="1"/>
        </dgm:presLayoutVars>
      </dgm:prSet>
      <dgm:spPr/>
      <dgm:t>
        <a:bodyPr/>
        <a:lstStyle/>
        <a:p>
          <a:endParaRPr lang="en-US"/>
        </a:p>
      </dgm:t>
    </dgm:pt>
    <dgm:pt modelId="{D686E0E1-C545-49A9-8AC4-3E0A6820C830}" type="pres">
      <dgm:prSet presAssocID="{372F5B17-F4D0-4C62-ADB0-A8C53F4B711A}" presName="sibTrans" presStyleCnt="0"/>
      <dgm:spPr/>
    </dgm:pt>
    <dgm:pt modelId="{B3DC79B1-6BF3-44BB-BFCB-A93D59C44EEA}" type="pres">
      <dgm:prSet presAssocID="{79D59766-67E1-4CF0-93B3-2A3C0170C8D0}" presName="textNode" presStyleLbl="node1" presStyleIdx="2" presStyleCnt="3" custLinFactNeighborX="22347" custLinFactNeighborY="-1702">
        <dgm:presLayoutVars>
          <dgm:bulletEnabled val="1"/>
        </dgm:presLayoutVars>
      </dgm:prSet>
      <dgm:spPr/>
      <dgm:t>
        <a:bodyPr/>
        <a:lstStyle/>
        <a:p>
          <a:endParaRPr lang="en-US"/>
        </a:p>
      </dgm:t>
    </dgm:pt>
  </dgm:ptLst>
  <dgm:cxnLst>
    <dgm:cxn modelId="{8F8E38A8-38EC-4163-BE40-F8868DB39A4B}" srcId="{C66116B0-4730-41A1-A99E-3BEAEC425893}" destId="{64DC3F4E-5F8B-41D4-97A5-3F213C97C677}" srcOrd="0" destOrd="0" parTransId="{1763AD86-C7F2-44AF-B1D0-01322AAFCB9F}" sibTransId="{AA7A7890-8FE0-41AA-B042-EC967D5DCB02}"/>
    <dgm:cxn modelId="{777479AE-330A-4D89-977B-AEF5B021F9AE}" srcId="{C66116B0-4730-41A1-A99E-3BEAEC425893}" destId="{E7CA890F-F69F-485F-B8E6-8657C2495AFB}" srcOrd="1" destOrd="0" parTransId="{BC6B0637-E09E-47C1-A7BD-D23206323073}" sibTransId="{372F5B17-F4D0-4C62-ADB0-A8C53F4B711A}"/>
    <dgm:cxn modelId="{9CCCD718-6FF7-4849-9B82-46EE8C3D2A79}" srcId="{C66116B0-4730-41A1-A99E-3BEAEC425893}" destId="{79D59766-67E1-4CF0-93B3-2A3C0170C8D0}" srcOrd="2" destOrd="0" parTransId="{58596EA3-6ECE-47C3-86A3-ABF35752DAB0}" sibTransId="{F8516BE8-4A6C-4F08-A0DF-B2CB1F800116}"/>
    <dgm:cxn modelId="{E177BB32-5B50-4932-B338-5AE9C4B7A5BB}" type="presOf" srcId="{E7CA890F-F69F-485F-B8E6-8657C2495AFB}" destId="{9629993F-0512-4265-9241-B59884B3FFE6}" srcOrd="0" destOrd="0" presId="urn:microsoft.com/office/officeart/2005/8/layout/hProcess9"/>
    <dgm:cxn modelId="{6AAE56AF-82CA-4731-B279-9D16375508C1}" type="presOf" srcId="{64DC3F4E-5F8B-41D4-97A5-3F213C97C677}" destId="{8408F799-E3AC-4EB3-8EC6-690B13D42D9A}" srcOrd="0" destOrd="0" presId="urn:microsoft.com/office/officeart/2005/8/layout/hProcess9"/>
    <dgm:cxn modelId="{54D12487-A3CF-4689-93F3-212457728F09}" type="presOf" srcId="{C66116B0-4730-41A1-A99E-3BEAEC425893}" destId="{F548D73E-803F-4C21-96BE-D984856B37D4}" srcOrd="0" destOrd="0" presId="urn:microsoft.com/office/officeart/2005/8/layout/hProcess9"/>
    <dgm:cxn modelId="{671E20B9-8097-4E68-9CD7-1BA36B3E00AB}" type="presOf" srcId="{79D59766-67E1-4CF0-93B3-2A3C0170C8D0}" destId="{B3DC79B1-6BF3-44BB-BFCB-A93D59C44EEA}" srcOrd="0" destOrd="0" presId="urn:microsoft.com/office/officeart/2005/8/layout/hProcess9"/>
    <dgm:cxn modelId="{05A5FFF8-8B0F-44CF-90CB-C37FBDA663FC}" type="presParOf" srcId="{F548D73E-803F-4C21-96BE-D984856B37D4}" destId="{A68844EF-5CD2-42C7-B923-221E9D7F3C2B}" srcOrd="0" destOrd="0" presId="urn:microsoft.com/office/officeart/2005/8/layout/hProcess9"/>
    <dgm:cxn modelId="{26652F7B-94F9-45AA-9D8F-C2CD31454DA2}" type="presParOf" srcId="{F548D73E-803F-4C21-96BE-D984856B37D4}" destId="{001A02B5-7558-4414-8610-708FB8CB4820}" srcOrd="1" destOrd="0" presId="urn:microsoft.com/office/officeart/2005/8/layout/hProcess9"/>
    <dgm:cxn modelId="{B24E223F-46CA-4173-ADB3-A375956AAF14}" type="presParOf" srcId="{001A02B5-7558-4414-8610-708FB8CB4820}" destId="{8408F799-E3AC-4EB3-8EC6-690B13D42D9A}" srcOrd="0" destOrd="0" presId="urn:microsoft.com/office/officeart/2005/8/layout/hProcess9"/>
    <dgm:cxn modelId="{B8C4185F-7903-4401-918F-67D129FEDC32}" type="presParOf" srcId="{001A02B5-7558-4414-8610-708FB8CB4820}" destId="{D32EB1A4-8DB1-4A50-815F-DB4493A58E2E}" srcOrd="1" destOrd="0" presId="urn:microsoft.com/office/officeart/2005/8/layout/hProcess9"/>
    <dgm:cxn modelId="{72430763-86EF-4D9F-B854-081C7CD6B7E8}" type="presParOf" srcId="{001A02B5-7558-4414-8610-708FB8CB4820}" destId="{9629993F-0512-4265-9241-B59884B3FFE6}" srcOrd="2" destOrd="0" presId="urn:microsoft.com/office/officeart/2005/8/layout/hProcess9"/>
    <dgm:cxn modelId="{84067DC2-4459-4A15-B5FC-4FAC47926AFE}" type="presParOf" srcId="{001A02B5-7558-4414-8610-708FB8CB4820}" destId="{D686E0E1-C545-49A9-8AC4-3E0A6820C830}" srcOrd="3" destOrd="0" presId="urn:microsoft.com/office/officeart/2005/8/layout/hProcess9"/>
    <dgm:cxn modelId="{48A5A6F0-6429-48FF-8013-131B858CAD00}" type="presParOf" srcId="{001A02B5-7558-4414-8610-708FB8CB4820}" destId="{B3DC79B1-6BF3-44BB-BFCB-A93D59C44EEA}"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2F422F-FC2F-471A-9B7F-03E4D8695B3D}">
      <dsp:nvSpPr>
        <dsp:cNvPr id="0" name=""/>
        <dsp:cNvSpPr/>
      </dsp:nvSpPr>
      <dsp:spPr>
        <a:xfrm>
          <a:off x="0" y="588843"/>
          <a:ext cx="7391403" cy="982800"/>
        </a:xfrm>
        <a:prstGeom prst="rect">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419A67C0-54FF-4CB2-AD93-3DB275EEA883}">
      <dsp:nvSpPr>
        <dsp:cNvPr id="0" name=""/>
        <dsp:cNvSpPr/>
      </dsp:nvSpPr>
      <dsp:spPr>
        <a:xfrm>
          <a:off x="369570" y="13203"/>
          <a:ext cx="5173982" cy="115128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564" tIns="0" rIns="195564" bIns="0" numCol="1" spcCol="1270" anchor="ctr" anchorCtr="0">
          <a:noAutofit/>
        </a:bodyPr>
        <a:lstStyle/>
        <a:p>
          <a:pPr lvl="0" algn="l" defTabSz="1733550">
            <a:lnSpc>
              <a:spcPct val="90000"/>
            </a:lnSpc>
            <a:spcBef>
              <a:spcPct val="0"/>
            </a:spcBef>
            <a:spcAft>
              <a:spcPct val="35000"/>
            </a:spcAft>
          </a:pPr>
          <a:r>
            <a:rPr lang="en-US" sz="3900" kern="1200" spc="-15" dirty="0" smtClean="0">
              <a:solidFill>
                <a:sysClr val="windowText" lastClr="000000"/>
              </a:solidFill>
              <a:latin typeface="Georgia" panose="02040502050405020303" pitchFamily="18" charset="0"/>
              <a:cs typeface="Arial" panose="020B0604020202020204" pitchFamily="34" charset="0"/>
            </a:rPr>
            <a:t>Health Literacy</a:t>
          </a:r>
          <a:r>
            <a:rPr lang="en-US" sz="3900" kern="1200" dirty="0" smtClean="0">
              <a:solidFill>
                <a:sysClr val="windowText" lastClr="000000"/>
              </a:solidFill>
              <a:latin typeface="Georgia" panose="02040502050405020303" pitchFamily="18" charset="0"/>
            </a:rPr>
            <a:t> </a:t>
          </a:r>
          <a:endParaRPr lang="en-US" sz="3900" kern="1200" dirty="0">
            <a:solidFill>
              <a:sysClr val="windowText" lastClr="000000"/>
            </a:solidFill>
            <a:latin typeface="Georgia" panose="02040502050405020303" pitchFamily="18" charset="0"/>
          </a:endParaRPr>
        </a:p>
      </dsp:txBody>
      <dsp:txXfrm>
        <a:off x="425771" y="69404"/>
        <a:ext cx="5061580" cy="1038878"/>
      </dsp:txXfrm>
    </dsp:sp>
    <dsp:sp modelId="{DB689940-A6A4-4DB9-8DD1-33F97C20D160}">
      <dsp:nvSpPr>
        <dsp:cNvPr id="0" name=""/>
        <dsp:cNvSpPr/>
      </dsp:nvSpPr>
      <dsp:spPr>
        <a:xfrm>
          <a:off x="0" y="2357883"/>
          <a:ext cx="7391403" cy="982800"/>
        </a:xfrm>
        <a:prstGeom prst="rect">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73999BEE-053A-4DAF-A209-4237C67FEB4F}">
      <dsp:nvSpPr>
        <dsp:cNvPr id="0" name=""/>
        <dsp:cNvSpPr/>
      </dsp:nvSpPr>
      <dsp:spPr>
        <a:xfrm>
          <a:off x="369570" y="1782243"/>
          <a:ext cx="5173982" cy="115128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564" tIns="0" rIns="195564" bIns="0" numCol="1" spcCol="1270" anchor="ctr" anchorCtr="0">
          <a:noAutofit/>
        </a:bodyPr>
        <a:lstStyle/>
        <a:p>
          <a:pPr lvl="0" algn="l" defTabSz="1733550">
            <a:lnSpc>
              <a:spcPct val="90000"/>
            </a:lnSpc>
            <a:spcBef>
              <a:spcPct val="0"/>
            </a:spcBef>
            <a:spcAft>
              <a:spcPct val="35000"/>
            </a:spcAft>
          </a:pPr>
          <a:r>
            <a:rPr lang="en-US" sz="3900" kern="1200" dirty="0" smtClean="0">
              <a:solidFill>
                <a:schemeClr val="tx1"/>
              </a:solidFill>
              <a:latin typeface="Georgia" panose="02040502050405020303" pitchFamily="18" charset="0"/>
            </a:rPr>
            <a:t>Stroke </a:t>
          </a:r>
          <a:endParaRPr lang="en-US" sz="3900" kern="1200" dirty="0">
            <a:solidFill>
              <a:schemeClr val="tx1"/>
            </a:solidFill>
            <a:latin typeface="Georgia" panose="02040502050405020303" pitchFamily="18" charset="0"/>
          </a:endParaRPr>
        </a:p>
      </dsp:txBody>
      <dsp:txXfrm>
        <a:off x="425771" y="1838444"/>
        <a:ext cx="5061580" cy="1038878"/>
      </dsp:txXfrm>
    </dsp:sp>
    <dsp:sp modelId="{16759B77-08E7-4E88-8788-F3D4CFA6B9DC}">
      <dsp:nvSpPr>
        <dsp:cNvPr id="0" name=""/>
        <dsp:cNvSpPr/>
      </dsp:nvSpPr>
      <dsp:spPr>
        <a:xfrm>
          <a:off x="0" y="4126923"/>
          <a:ext cx="7391403" cy="982800"/>
        </a:xfrm>
        <a:prstGeom prst="rect">
          <a:avLst/>
        </a:prstGeom>
        <a:solidFill>
          <a:schemeClr val="lt1">
            <a:alpha val="90000"/>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sp>
    <dsp:sp modelId="{90FACF1C-E548-4DB1-9E30-35135F094C8C}">
      <dsp:nvSpPr>
        <dsp:cNvPr id="0" name=""/>
        <dsp:cNvSpPr/>
      </dsp:nvSpPr>
      <dsp:spPr>
        <a:xfrm>
          <a:off x="461962" y="3509549"/>
          <a:ext cx="5173982" cy="1151280"/>
        </a:xfrm>
        <a:prstGeom prst="round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5564" tIns="0" rIns="195564" bIns="0" numCol="1" spcCol="1270" anchor="ctr" anchorCtr="0">
          <a:noAutofit/>
        </a:bodyPr>
        <a:lstStyle/>
        <a:p>
          <a:pPr lvl="0" algn="l" defTabSz="1733550">
            <a:lnSpc>
              <a:spcPct val="90000"/>
            </a:lnSpc>
            <a:spcBef>
              <a:spcPct val="0"/>
            </a:spcBef>
            <a:spcAft>
              <a:spcPct val="35000"/>
            </a:spcAft>
          </a:pPr>
          <a:r>
            <a:rPr lang="en-US" sz="3900" kern="1200" spc="-25" dirty="0" smtClean="0">
              <a:solidFill>
                <a:schemeClr val="tx1"/>
              </a:solidFill>
              <a:latin typeface="Arial" panose="020B0604020202020204" pitchFamily="34" charset="0"/>
              <a:cs typeface="Arial" panose="020B0604020202020204" pitchFamily="34" charset="0"/>
            </a:rPr>
            <a:t> </a:t>
          </a:r>
          <a:r>
            <a:rPr lang="en-US" sz="3900" kern="1200" spc="-25" dirty="0" smtClean="0">
              <a:solidFill>
                <a:schemeClr val="tx1"/>
              </a:solidFill>
              <a:latin typeface="Georgia" panose="02040502050405020303" pitchFamily="18" charset="0"/>
              <a:cs typeface="Arial" panose="020B0604020202020204" pitchFamily="34" charset="0"/>
            </a:rPr>
            <a:t>Our Study</a:t>
          </a:r>
          <a:endParaRPr lang="en-US" sz="3900" kern="1200" dirty="0">
            <a:solidFill>
              <a:schemeClr val="tx1"/>
            </a:solidFill>
            <a:latin typeface="Georgia" panose="02040502050405020303" pitchFamily="18" charset="0"/>
          </a:endParaRPr>
        </a:p>
      </dsp:txBody>
      <dsp:txXfrm>
        <a:off x="518163" y="3565750"/>
        <a:ext cx="5061580" cy="10388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44EF-5CD2-42C7-B923-221E9D7F3C2B}">
      <dsp:nvSpPr>
        <dsp:cNvPr id="0" name=""/>
        <dsp:cNvSpPr/>
      </dsp:nvSpPr>
      <dsp:spPr>
        <a:xfrm>
          <a:off x="605789" y="0"/>
          <a:ext cx="6865620" cy="4851400"/>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08F799-E3AC-4EB3-8EC6-690B13D42D9A}">
      <dsp:nvSpPr>
        <dsp:cNvPr id="0" name=""/>
        <dsp:cNvSpPr/>
      </dsp:nvSpPr>
      <dsp:spPr>
        <a:xfrm>
          <a:off x="0" y="1498597"/>
          <a:ext cx="2561682" cy="1940560"/>
        </a:xfrm>
        <a:prstGeom prst="roundRect">
          <a:avLst/>
        </a:prstGeom>
        <a:solidFill>
          <a:srgbClr val="FFC000"/>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chemeClr val="tx1"/>
              </a:solidFill>
            </a:rPr>
            <a:t>Definition</a:t>
          </a:r>
          <a:endParaRPr lang="en-US" sz="3000" kern="1200" dirty="0">
            <a:solidFill>
              <a:schemeClr val="tx1"/>
            </a:solidFill>
          </a:endParaRPr>
        </a:p>
      </dsp:txBody>
      <dsp:txXfrm>
        <a:off x="94730" y="1593327"/>
        <a:ext cx="2372222" cy="1751100"/>
      </dsp:txXfrm>
    </dsp:sp>
    <dsp:sp modelId="{9629993F-0512-4265-9241-B59884B3FFE6}">
      <dsp:nvSpPr>
        <dsp:cNvPr id="0" name=""/>
        <dsp:cNvSpPr/>
      </dsp:nvSpPr>
      <dsp:spPr>
        <a:xfrm>
          <a:off x="2757758" y="1455420"/>
          <a:ext cx="2561682" cy="1940560"/>
        </a:xfrm>
        <a:prstGeom prst="roundRect">
          <a:avLst/>
        </a:prstGeom>
        <a:solidFill>
          <a:srgbClr val="FFC000"/>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chemeClr val="tx1"/>
              </a:solidFill>
            </a:rPr>
            <a:t>Assessment</a:t>
          </a:r>
          <a:endParaRPr lang="en-US" sz="3000" kern="1200" dirty="0">
            <a:solidFill>
              <a:schemeClr val="tx1"/>
            </a:solidFill>
          </a:endParaRPr>
        </a:p>
      </dsp:txBody>
      <dsp:txXfrm>
        <a:off x="2852488" y="1550150"/>
        <a:ext cx="2372222" cy="1751100"/>
      </dsp:txXfrm>
    </dsp:sp>
    <dsp:sp modelId="{B3DC79B1-6BF3-44BB-BFCB-A93D59C44EEA}">
      <dsp:nvSpPr>
        <dsp:cNvPr id="0" name=""/>
        <dsp:cNvSpPr/>
      </dsp:nvSpPr>
      <dsp:spPr>
        <a:xfrm>
          <a:off x="5515517" y="1422391"/>
          <a:ext cx="2561682" cy="1940560"/>
        </a:xfrm>
        <a:prstGeom prst="roundRect">
          <a:avLst/>
        </a:prstGeom>
        <a:solidFill>
          <a:srgbClr val="FFC000"/>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solidFill>
                <a:schemeClr val="tx1"/>
              </a:solidFill>
            </a:rPr>
            <a:t>Intervention</a:t>
          </a:r>
          <a:endParaRPr lang="en-US" sz="3000" kern="1200" dirty="0">
            <a:solidFill>
              <a:schemeClr val="tx1"/>
            </a:solidFill>
          </a:endParaRPr>
        </a:p>
      </dsp:txBody>
      <dsp:txXfrm>
        <a:off x="5610247" y="1517121"/>
        <a:ext cx="2372222" cy="17511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034579" cy="351561"/>
          </a:xfrm>
          <a:prstGeom prst="rect">
            <a:avLst/>
          </a:prstGeom>
        </p:spPr>
        <p:txBody>
          <a:bodyPr vert="horz" lIns="91577" tIns="45789" rIns="91577" bIns="45789" rtlCol="0"/>
          <a:lstStyle>
            <a:lvl1pPr algn="l">
              <a:defRPr sz="1200"/>
            </a:lvl1pPr>
          </a:lstStyle>
          <a:p>
            <a:r>
              <a:rPr lang="en-US" smtClean="0"/>
              <a:t>Health Literacy and Older Adults</a:t>
            </a:r>
            <a:endParaRPr lang="en-US"/>
          </a:p>
        </p:txBody>
      </p:sp>
      <p:sp>
        <p:nvSpPr>
          <p:cNvPr id="3" name="Date Placeholder 2"/>
          <p:cNvSpPr>
            <a:spLocks noGrp="1"/>
          </p:cNvSpPr>
          <p:nvPr>
            <p:ph type="dt" sz="quarter" idx="1"/>
          </p:nvPr>
        </p:nvSpPr>
        <p:spPr>
          <a:xfrm>
            <a:off x="5272933" y="0"/>
            <a:ext cx="4034579" cy="351561"/>
          </a:xfrm>
          <a:prstGeom prst="rect">
            <a:avLst/>
          </a:prstGeom>
        </p:spPr>
        <p:txBody>
          <a:bodyPr vert="horz" lIns="91577" tIns="45789" rIns="91577" bIns="45789" rtlCol="0"/>
          <a:lstStyle>
            <a:lvl1pPr algn="r">
              <a:defRPr sz="1200"/>
            </a:lvl1pPr>
          </a:lstStyle>
          <a:p>
            <a:fld id="{28EFF2E8-92CB-47E5-8E08-6EE30DC90558}" type="datetime1">
              <a:rPr lang="en-US" smtClean="0"/>
              <a:t>6/28/2018</a:t>
            </a:fld>
            <a:endParaRPr lang="en-US"/>
          </a:p>
        </p:txBody>
      </p:sp>
      <p:sp>
        <p:nvSpPr>
          <p:cNvPr id="4" name="Footer Placeholder 3"/>
          <p:cNvSpPr>
            <a:spLocks noGrp="1"/>
          </p:cNvSpPr>
          <p:nvPr>
            <p:ph type="ftr" sz="quarter" idx="2"/>
          </p:nvPr>
        </p:nvSpPr>
        <p:spPr>
          <a:xfrm>
            <a:off x="2" y="6671540"/>
            <a:ext cx="4034579" cy="351561"/>
          </a:xfrm>
          <a:prstGeom prst="rect">
            <a:avLst/>
          </a:prstGeom>
        </p:spPr>
        <p:txBody>
          <a:bodyPr vert="horz" lIns="91577" tIns="45789" rIns="91577" bIns="45789" rtlCol="0" anchor="b"/>
          <a:lstStyle>
            <a:lvl1pPr algn="l">
              <a:defRPr sz="1200"/>
            </a:lvl1pPr>
          </a:lstStyle>
          <a:p>
            <a:endParaRPr lang="en-US"/>
          </a:p>
        </p:txBody>
      </p:sp>
      <p:sp>
        <p:nvSpPr>
          <p:cNvPr id="5" name="Slide Number Placeholder 4"/>
          <p:cNvSpPr>
            <a:spLocks noGrp="1"/>
          </p:cNvSpPr>
          <p:nvPr>
            <p:ph type="sldNum" sz="quarter" idx="3"/>
          </p:nvPr>
        </p:nvSpPr>
        <p:spPr>
          <a:xfrm>
            <a:off x="5272933" y="6671540"/>
            <a:ext cx="4034579" cy="351561"/>
          </a:xfrm>
          <a:prstGeom prst="rect">
            <a:avLst/>
          </a:prstGeom>
        </p:spPr>
        <p:txBody>
          <a:bodyPr vert="horz" lIns="91577" tIns="45789" rIns="91577" bIns="45789" rtlCol="0" anchor="b"/>
          <a:lstStyle>
            <a:lvl1pPr algn="r">
              <a:defRPr sz="1200"/>
            </a:lvl1pPr>
          </a:lstStyle>
          <a:p>
            <a:fld id="{3F87653E-1EDB-4FBD-B274-1AF49447C3D0}" type="slidenum">
              <a:rPr lang="en-US" smtClean="0"/>
              <a:t>‹#›</a:t>
            </a:fld>
            <a:endParaRPr lang="en-US"/>
          </a:p>
        </p:txBody>
      </p:sp>
    </p:spTree>
    <p:extLst>
      <p:ext uri="{BB962C8B-B14F-4D97-AF65-F5344CB8AC3E}">
        <p14:creationId xmlns:p14="http://schemas.microsoft.com/office/powerpoint/2010/main" val="3206493558"/>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33943" cy="351155"/>
          </a:xfrm>
          <a:prstGeom prst="rect">
            <a:avLst/>
          </a:prstGeom>
        </p:spPr>
        <p:txBody>
          <a:bodyPr vert="horz" lIns="93317" tIns="46659" rIns="93317" bIns="46659" rtlCol="0"/>
          <a:lstStyle>
            <a:lvl1pPr algn="l">
              <a:defRPr sz="1200"/>
            </a:lvl1pPr>
          </a:lstStyle>
          <a:p>
            <a:r>
              <a:rPr lang="en-US" smtClean="0"/>
              <a:t>Health Literacy and Older Adults</a:t>
            </a:r>
            <a:endParaRPr lang="en-US"/>
          </a:p>
        </p:txBody>
      </p:sp>
      <p:sp>
        <p:nvSpPr>
          <p:cNvPr id="3" name="Date Placeholder 2"/>
          <p:cNvSpPr>
            <a:spLocks noGrp="1"/>
          </p:cNvSpPr>
          <p:nvPr>
            <p:ph type="dt" idx="1"/>
          </p:nvPr>
        </p:nvSpPr>
        <p:spPr>
          <a:xfrm>
            <a:off x="5273542" y="1"/>
            <a:ext cx="4033943" cy="351155"/>
          </a:xfrm>
          <a:prstGeom prst="rect">
            <a:avLst/>
          </a:prstGeom>
        </p:spPr>
        <p:txBody>
          <a:bodyPr vert="horz" lIns="93317" tIns="46659" rIns="93317" bIns="46659" rtlCol="0"/>
          <a:lstStyle>
            <a:lvl1pPr algn="r">
              <a:defRPr sz="1200"/>
            </a:lvl1pPr>
          </a:lstStyle>
          <a:p>
            <a:fld id="{7F12BDCA-1FC6-49E6-B434-A3A473062835}" type="datetime1">
              <a:rPr lang="en-US" smtClean="0"/>
              <a:t>6/28/2018</a:t>
            </a:fld>
            <a:endParaRPr lang="en-US"/>
          </a:p>
        </p:txBody>
      </p:sp>
      <p:sp>
        <p:nvSpPr>
          <p:cNvPr id="4" name="Slide Image Placeholder 3"/>
          <p:cNvSpPr>
            <a:spLocks noGrp="1" noRot="1" noChangeAspect="1"/>
          </p:cNvSpPr>
          <p:nvPr>
            <p:ph type="sldImg" idx="2"/>
          </p:nvPr>
        </p:nvSpPr>
        <p:spPr>
          <a:xfrm>
            <a:off x="2898775" y="527050"/>
            <a:ext cx="3511550" cy="263366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930910" y="3335973"/>
            <a:ext cx="7447280" cy="3160395"/>
          </a:xfrm>
          <a:prstGeom prst="rect">
            <a:avLst/>
          </a:prstGeom>
        </p:spPr>
        <p:txBody>
          <a:bodyPr vert="horz" lIns="93317" tIns="46659" rIns="93317" bIns="4665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70321"/>
            <a:ext cx="4033943" cy="351155"/>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5273542" y="6670321"/>
            <a:ext cx="4033943" cy="351155"/>
          </a:xfrm>
          <a:prstGeom prst="rect">
            <a:avLst/>
          </a:prstGeom>
        </p:spPr>
        <p:txBody>
          <a:bodyPr vert="horz" lIns="93317" tIns="46659" rIns="93317" bIns="46659" rtlCol="0" anchor="b"/>
          <a:lstStyle>
            <a:lvl1pPr algn="r">
              <a:defRPr sz="1200"/>
            </a:lvl1pPr>
          </a:lstStyle>
          <a:p>
            <a:fld id="{B50945B6-37FC-4EC9-B2E8-D8C8A5CFB3AD}" type="slidenum">
              <a:rPr lang="en-US" smtClean="0"/>
              <a:t>‹#›</a:t>
            </a:fld>
            <a:endParaRPr lang="en-US"/>
          </a:p>
        </p:txBody>
      </p:sp>
    </p:spTree>
    <p:extLst>
      <p:ext uri="{BB962C8B-B14F-4D97-AF65-F5344CB8AC3E}">
        <p14:creationId xmlns:p14="http://schemas.microsoft.com/office/powerpoint/2010/main" val="3953614300"/>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Hi and good morning. Self introduction. Ask who is in the audience. </a:t>
            </a:r>
            <a:endParaRPr dirty="0"/>
          </a:p>
        </p:txBody>
      </p:sp>
      <p:sp>
        <p:nvSpPr>
          <p:cNvPr id="3" name="Date Placeholder 2"/>
          <p:cNvSpPr>
            <a:spLocks noGrp="1"/>
          </p:cNvSpPr>
          <p:nvPr>
            <p:ph type="dt" idx="10"/>
          </p:nvPr>
        </p:nvSpPr>
        <p:spPr/>
        <p:txBody>
          <a:bodyPr/>
          <a:lstStyle/>
          <a:p>
            <a:fld id="{30EA5F85-CE45-4462-A8FA-8625F8E53449}"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
        <p:nvSpPr>
          <p:cNvPr id="3" name="Date Placeholder 2"/>
          <p:cNvSpPr>
            <a:spLocks noGrp="1"/>
          </p:cNvSpPr>
          <p:nvPr>
            <p:ph type="dt" idx="10"/>
          </p:nvPr>
        </p:nvSpPr>
        <p:spPr/>
        <p:txBody>
          <a:bodyPr/>
          <a:lstStyle/>
          <a:p>
            <a:fld id="{31E116A3-60AB-4CB5-996D-7C9155BC13F2}"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When I conceptualiz</a:t>
            </a:r>
            <a:r>
              <a:rPr lang="en-US" baseline="0" dirty="0" smtClean="0"/>
              <a:t>e the overall literature on a topic. I begin by looking for published definitions. We as a collective have done this well. </a:t>
            </a:r>
          </a:p>
          <a:p>
            <a:pPr marL="171450" indent="-171450">
              <a:buFont typeface="Arial" panose="020B0604020202020204" pitchFamily="34" charset="0"/>
              <a:buChar char="•"/>
            </a:pPr>
            <a:r>
              <a:rPr lang="en-US" baseline="0" dirty="0" smtClean="0"/>
              <a:t>Second I think about how we are assessing the problem and posing reasonable explanations for the problem, in this case health literacy and older adults. </a:t>
            </a:r>
          </a:p>
          <a:p>
            <a:pPr marL="171450" indent="-171450">
              <a:buFont typeface="Arial" panose="020B0604020202020204" pitchFamily="34" charset="0"/>
              <a:buChar char="•"/>
            </a:pPr>
            <a:r>
              <a:rPr lang="en-US" baseline="0" dirty="0" smtClean="0"/>
              <a:t>Then, I search for viable, tested, evidence based </a:t>
            </a:r>
            <a:r>
              <a:rPr lang="en-US" baseline="0" dirty="0" err="1" smtClean="0"/>
              <a:t>intervetions</a:t>
            </a:r>
            <a:r>
              <a:rPr lang="en-US" baseline="0" dirty="0" smtClean="0"/>
              <a:t>.</a:t>
            </a:r>
            <a:endParaRPr lang="en-US" dirty="0"/>
          </a:p>
        </p:txBody>
      </p:sp>
      <p:sp>
        <p:nvSpPr>
          <p:cNvPr id="4" name="Header Placeholder 3"/>
          <p:cNvSpPr>
            <a:spLocks noGrp="1"/>
          </p:cNvSpPr>
          <p:nvPr>
            <p:ph type="hdr" sz="quarter" idx="10"/>
          </p:nvPr>
        </p:nvSpPr>
        <p:spPr/>
        <p:txBody>
          <a:bodyPr/>
          <a:lstStyle/>
          <a:p>
            <a:r>
              <a:rPr lang="en-US" smtClean="0"/>
              <a:t>Health Literacy and Older Adults</a:t>
            </a:r>
            <a:endParaRPr lang="en-US"/>
          </a:p>
        </p:txBody>
      </p:sp>
      <p:sp>
        <p:nvSpPr>
          <p:cNvPr id="5" name="Date Placeholder 4"/>
          <p:cNvSpPr>
            <a:spLocks noGrp="1"/>
          </p:cNvSpPr>
          <p:nvPr>
            <p:ph type="dt" idx="11"/>
          </p:nvPr>
        </p:nvSpPr>
        <p:spPr/>
        <p:txBody>
          <a:bodyPr/>
          <a:lstStyle/>
          <a:p>
            <a:fld id="{CDB6F313-3337-4BD7-8EDF-F7A70249B904}" type="datetime1">
              <a:rPr lang="en-US" smtClean="0"/>
              <a:t>6/28/2018</a:t>
            </a:fld>
            <a:endParaRPr lang="en-US"/>
          </a:p>
        </p:txBody>
      </p:sp>
      <p:sp>
        <p:nvSpPr>
          <p:cNvPr id="6" name="Slide Number Placeholder 5"/>
          <p:cNvSpPr>
            <a:spLocks noGrp="1"/>
          </p:cNvSpPr>
          <p:nvPr>
            <p:ph type="sldNum" sz="quarter" idx="12"/>
          </p:nvPr>
        </p:nvSpPr>
        <p:spPr/>
        <p:txBody>
          <a:bodyPr/>
          <a:lstStyle/>
          <a:p>
            <a:fld id="{B50945B6-37FC-4EC9-B2E8-D8C8A5CFB3AD}" type="slidenum">
              <a:rPr lang="en-US" smtClean="0"/>
              <a:t>4</a:t>
            </a:fld>
            <a:endParaRPr lang="en-US"/>
          </a:p>
        </p:txBody>
      </p:sp>
    </p:spTree>
    <p:extLst>
      <p:ext uri="{BB962C8B-B14F-4D97-AF65-F5344CB8AC3E}">
        <p14:creationId xmlns:p14="http://schemas.microsoft.com/office/powerpoint/2010/main" val="1076894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
        <p:nvSpPr>
          <p:cNvPr id="3" name="Date Placeholder 2"/>
          <p:cNvSpPr>
            <a:spLocks noGrp="1"/>
          </p:cNvSpPr>
          <p:nvPr>
            <p:ph type="dt" idx="10"/>
          </p:nvPr>
        </p:nvSpPr>
        <p:spPr/>
        <p:txBody>
          <a:bodyPr/>
          <a:lstStyle/>
          <a:p>
            <a:fld id="{0617E149-B14F-45F9-9570-A0123FC84A31}"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2685269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To</a:t>
            </a:r>
            <a:r>
              <a:rPr lang="en-US" baseline="0" dirty="0" smtClean="0"/>
              <a:t> begin, I am using the definition from </a:t>
            </a:r>
            <a:r>
              <a:rPr lang="en-US" i="1" baseline="0" dirty="0" smtClean="0"/>
              <a:t>Health Literacy: A prescription to end confusion</a:t>
            </a:r>
            <a:r>
              <a:rPr lang="en-US" i="0" baseline="0" dirty="0" smtClean="0"/>
              <a:t> from a workshop on Health Literacy in 2000 including all of the top researchers.</a:t>
            </a:r>
          </a:p>
          <a:p>
            <a:r>
              <a:rPr lang="en-US" i="0" baseline="0" dirty="0" smtClean="0"/>
              <a:t>According to Sorenson (2012) there are currently more than 17 definitions of health literacy within the literature. Most of the current definitions include the general principles of this definition.	</a:t>
            </a:r>
            <a:endParaRPr dirty="0"/>
          </a:p>
        </p:txBody>
      </p:sp>
      <p:sp>
        <p:nvSpPr>
          <p:cNvPr id="3" name="Date Placeholder 2"/>
          <p:cNvSpPr>
            <a:spLocks noGrp="1"/>
          </p:cNvSpPr>
          <p:nvPr>
            <p:ph type="dt" idx="10"/>
          </p:nvPr>
        </p:nvSpPr>
        <p:spPr/>
        <p:txBody>
          <a:bodyPr/>
          <a:lstStyle/>
          <a:p>
            <a:fld id="{6E3FC9A2-6736-4411-B502-2595C5A03852}"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328402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The good news is that there are assessment tools.</a:t>
            </a:r>
          </a:p>
          <a:p>
            <a:r>
              <a:rPr lang="en-US" dirty="0" smtClean="0"/>
              <a:t>These are the top 12 screening tools shown</a:t>
            </a:r>
            <a:r>
              <a:rPr lang="en-US" baseline="0" dirty="0" smtClean="0"/>
              <a:t> as described by Terri Davis at the National Health Literacy Research Conference (HARC) in 2010. They are listed by highest number of citations within the literature to lowest. The key to this slide is that there are a variety of tools available that have been tested for reliability, etc. However, the caveat is that they also take time (7-30 minutes) to administer. </a:t>
            </a:r>
            <a:endParaRPr dirty="0"/>
          </a:p>
        </p:txBody>
      </p:sp>
      <p:sp>
        <p:nvSpPr>
          <p:cNvPr id="3" name="Date Placeholder 2"/>
          <p:cNvSpPr>
            <a:spLocks noGrp="1"/>
          </p:cNvSpPr>
          <p:nvPr>
            <p:ph type="dt" idx="10"/>
          </p:nvPr>
        </p:nvSpPr>
        <p:spPr/>
        <p:txBody>
          <a:bodyPr/>
          <a:lstStyle/>
          <a:p>
            <a:fld id="{CAF5F1CF-842D-48CB-AC69-C3A8DE3983A1}"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1598426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question,</a:t>
            </a:r>
            <a:r>
              <a:rPr lang="en-US" baseline="0" dirty="0" smtClean="0"/>
              <a:t> also know as the Single Item Screener, is part of a three-question screening tool developed by Lisa Chew and is gaining recognition (as a close proxy)  within the literature. </a:t>
            </a:r>
            <a:endParaRPr lang="en-US" dirty="0"/>
          </a:p>
        </p:txBody>
      </p:sp>
      <p:sp>
        <p:nvSpPr>
          <p:cNvPr id="4" name="Slide Number Placeholder 3"/>
          <p:cNvSpPr>
            <a:spLocks noGrp="1"/>
          </p:cNvSpPr>
          <p:nvPr>
            <p:ph type="sldNum" sz="quarter" idx="10"/>
          </p:nvPr>
        </p:nvSpPr>
        <p:spPr/>
        <p:txBody>
          <a:bodyPr/>
          <a:lstStyle/>
          <a:p>
            <a:fld id="{B50945B6-37FC-4EC9-B2E8-D8C8A5CFB3AD}" type="slidenum">
              <a:rPr lang="en-US" smtClean="0"/>
              <a:t>8</a:t>
            </a:fld>
            <a:endParaRPr lang="en-US"/>
          </a:p>
        </p:txBody>
      </p:sp>
      <p:sp>
        <p:nvSpPr>
          <p:cNvPr id="5" name="Date Placeholder 4"/>
          <p:cNvSpPr>
            <a:spLocks noGrp="1"/>
          </p:cNvSpPr>
          <p:nvPr>
            <p:ph type="dt" idx="11"/>
          </p:nvPr>
        </p:nvSpPr>
        <p:spPr/>
        <p:txBody>
          <a:bodyPr/>
          <a:lstStyle/>
          <a:p>
            <a:fld id="{B4632877-F2C9-4758-A941-EE66199B36A3}" type="datetime1">
              <a:rPr lang="en-US" smtClean="0"/>
              <a:t>6/28/2018</a:t>
            </a:fld>
            <a:endParaRPr lang="en-US"/>
          </a:p>
        </p:txBody>
      </p:sp>
      <p:sp>
        <p:nvSpPr>
          <p:cNvPr id="6" name="Header Placeholder 5"/>
          <p:cNvSpPr>
            <a:spLocks noGrp="1"/>
          </p:cNvSpPr>
          <p:nvPr>
            <p:ph type="hdr" sz="quarter" idx="12"/>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1676992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(2003) NALS</a:t>
            </a:r>
            <a:r>
              <a:rPr lang="en-US" baseline="0" dirty="0" smtClean="0"/>
              <a:t> estimated only 3% of older adults were proficient with health literacy skills. This number stands today. Side comment here </a:t>
            </a:r>
            <a:endParaRPr lang="en-US" dirty="0"/>
          </a:p>
        </p:txBody>
      </p:sp>
      <p:sp>
        <p:nvSpPr>
          <p:cNvPr id="4" name="Header Placeholder 3"/>
          <p:cNvSpPr>
            <a:spLocks noGrp="1"/>
          </p:cNvSpPr>
          <p:nvPr>
            <p:ph type="hdr" sz="quarter" idx="10"/>
          </p:nvPr>
        </p:nvSpPr>
        <p:spPr/>
        <p:txBody>
          <a:bodyPr/>
          <a:lstStyle/>
          <a:p>
            <a:r>
              <a:rPr lang="en-US" smtClean="0"/>
              <a:t>Health Literacy and Older Adults</a:t>
            </a:r>
            <a:endParaRPr lang="en-US"/>
          </a:p>
        </p:txBody>
      </p:sp>
      <p:sp>
        <p:nvSpPr>
          <p:cNvPr id="5" name="Date Placeholder 4"/>
          <p:cNvSpPr>
            <a:spLocks noGrp="1"/>
          </p:cNvSpPr>
          <p:nvPr>
            <p:ph type="dt" idx="11"/>
          </p:nvPr>
        </p:nvSpPr>
        <p:spPr/>
        <p:txBody>
          <a:bodyPr/>
          <a:lstStyle/>
          <a:p>
            <a:fld id="{A4C939BE-F6A9-489A-AB5F-B06FA40ED8E7}" type="datetime1">
              <a:rPr lang="en-US" smtClean="0"/>
              <a:t>6/28/2018</a:t>
            </a:fld>
            <a:endParaRPr lang="en-US"/>
          </a:p>
        </p:txBody>
      </p:sp>
      <p:sp>
        <p:nvSpPr>
          <p:cNvPr id="6" name="Slide Number Placeholder 5"/>
          <p:cNvSpPr>
            <a:spLocks noGrp="1"/>
          </p:cNvSpPr>
          <p:nvPr>
            <p:ph type="sldNum" sz="quarter" idx="12"/>
          </p:nvPr>
        </p:nvSpPr>
        <p:spPr/>
        <p:txBody>
          <a:bodyPr/>
          <a:lstStyle/>
          <a:p>
            <a:fld id="{B50945B6-37FC-4EC9-B2E8-D8C8A5CFB3AD}" type="slidenum">
              <a:rPr lang="en-US" smtClean="0"/>
              <a:t>9</a:t>
            </a:fld>
            <a:endParaRPr lang="en-US"/>
          </a:p>
        </p:txBody>
      </p:sp>
    </p:spTree>
    <p:extLst>
      <p:ext uri="{BB962C8B-B14F-4D97-AF65-F5344CB8AC3E}">
        <p14:creationId xmlns:p14="http://schemas.microsoft.com/office/powerpoint/2010/main" val="2542379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age-related</a:t>
            </a:r>
            <a:r>
              <a:rPr lang="en-US" baseline="0" dirty="0" smtClean="0"/>
              <a:t> factors – as shown here- continue to contribute to low health literacy rates in older adults. </a:t>
            </a:r>
            <a:endParaRPr lang="en-US" dirty="0"/>
          </a:p>
        </p:txBody>
      </p:sp>
      <p:sp>
        <p:nvSpPr>
          <p:cNvPr id="4" name="Slide Number Placeholder 3"/>
          <p:cNvSpPr>
            <a:spLocks noGrp="1"/>
          </p:cNvSpPr>
          <p:nvPr>
            <p:ph type="sldNum" sz="quarter" idx="10"/>
          </p:nvPr>
        </p:nvSpPr>
        <p:spPr/>
        <p:txBody>
          <a:bodyPr/>
          <a:lstStyle/>
          <a:p>
            <a:fld id="{B50945B6-37FC-4EC9-B2E8-D8C8A5CFB3AD}" type="slidenum">
              <a:rPr lang="en-US" smtClean="0"/>
              <a:t>10</a:t>
            </a:fld>
            <a:endParaRPr lang="en-US"/>
          </a:p>
        </p:txBody>
      </p:sp>
      <p:sp>
        <p:nvSpPr>
          <p:cNvPr id="5" name="Date Placeholder 4"/>
          <p:cNvSpPr>
            <a:spLocks noGrp="1"/>
          </p:cNvSpPr>
          <p:nvPr>
            <p:ph type="dt" idx="11"/>
          </p:nvPr>
        </p:nvSpPr>
        <p:spPr/>
        <p:txBody>
          <a:bodyPr/>
          <a:lstStyle/>
          <a:p>
            <a:fld id="{3DED9308-A771-47EB-A7EC-071B04051BF2}" type="datetime1">
              <a:rPr lang="en-US" smtClean="0"/>
              <a:t>6/28/2018</a:t>
            </a:fld>
            <a:endParaRPr lang="en-US"/>
          </a:p>
        </p:txBody>
      </p:sp>
      <p:sp>
        <p:nvSpPr>
          <p:cNvPr id="6" name="Header Placeholder 5"/>
          <p:cNvSpPr>
            <a:spLocks noGrp="1"/>
          </p:cNvSpPr>
          <p:nvPr>
            <p:ph type="hdr" sz="quarter" idx="12"/>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1834297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age-related</a:t>
            </a:r>
            <a:r>
              <a:rPr lang="en-US" baseline="0" dirty="0" smtClean="0"/>
              <a:t> factors – as shown here- continue to contribute to low health literacy rates in older adults. </a:t>
            </a:r>
            <a:endParaRPr lang="en-US" dirty="0"/>
          </a:p>
        </p:txBody>
      </p:sp>
      <p:sp>
        <p:nvSpPr>
          <p:cNvPr id="4" name="Slide Number Placeholder 3"/>
          <p:cNvSpPr>
            <a:spLocks noGrp="1"/>
          </p:cNvSpPr>
          <p:nvPr>
            <p:ph type="sldNum" sz="quarter" idx="10"/>
          </p:nvPr>
        </p:nvSpPr>
        <p:spPr/>
        <p:txBody>
          <a:bodyPr/>
          <a:lstStyle/>
          <a:p>
            <a:fld id="{B50945B6-37FC-4EC9-B2E8-D8C8A5CFB3AD}" type="slidenum">
              <a:rPr lang="en-US" smtClean="0"/>
              <a:t>11</a:t>
            </a:fld>
            <a:endParaRPr lang="en-US"/>
          </a:p>
        </p:txBody>
      </p:sp>
      <p:sp>
        <p:nvSpPr>
          <p:cNvPr id="5" name="Date Placeholder 4"/>
          <p:cNvSpPr>
            <a:spLocks noGrp="1"/>
          </p:cNvSpPr>
          <p:nvPr>
            <p:ph type="dt" idx="11"/>
          </p:nvPr>
        </p:nvSpPr>
        <p:spPr/>
        <p:txBody>
          <a:bodyPr/>
          <a:lstStyle/>
          <a:p>
            <a:fld id="{3DED9308-A771-47EB-A7EC-071B04051BF2}" type="datetime1">
              <a:rPr lang="en-US" smtClean="0"/>
              <a:t>6/28/2018</a:t>
            </a:fld>
            <a:endParaRPr lang="en-US"/>
          </a:p>
        </p:txBody>
      </p:sp>
      <p:sp>
        <p:nvSpPr>
          <p:cNvPr id="6" name="Header Placeholder 5"/>
          <p:cNvSpPr>
            <a:spLocks noGrp="1"/>
          </p:cNvSpPr>
          <p:nvPr>
            <p:ph type="hdr" sz="quarter" idx="12"/>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68321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And we have data from the state level</a:t>
            </a:r>
            <a:r>
              <a:rPr lang="en-US" baseline="0" dirty="0" smtClean="0"/>
              <a:t> from the three-question screening tool which validates the estimates for low health literacy rates.</a:t>
            </a:r>
            <a:endParaRPr dirty="0"/>
          </a:p>
        </p:txBody>
      </p:sp>
      <p:sp>
        <p:nvSpPr>
          <p:cNvPr id="3" name="Date Placeholder 2"/>
          <p:cNvSpPr>
            <a:spLocks noGrp="1"/>
          </p:cNvSpPr>
          <p:nvPr>
            <p:ph type="dt" idx="10"/>
          </p:nvPr>
        </p:nvSpPr>
        <p:spPr/>
        <p:txBody>
          <a:bodyPr/>
          <a:lstStyle/>
          <a:p>
            <a:fld id="{D4ABF18B-6CF2-4926-ACC9-B68E70FFDCED}"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2581374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
        <p:nvSpPr>
          <p:cNvPr id="3" name="Date Placeholder 2"/>
          <p:cNvSpPr>
            <a:spLocks noGrp="1"/>
          </p:cNvSpPr>
          <p:nvPr>
            <p:ph type="dt" idx="10"/>
          </p:nvPr>
        </p:nvSpPr>
        <p:spPr/>
        <p:txBody>
          <a:bodyPr/>
          <a:lstStyle/>
          <a:p>
            <a:fld id="{0617E149-B14F-45F9-9570-A0123FC84A31}"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dirty="0"/>
          </a:p>
        </p:txBody>
      </p:sp>
      <p:sp>
        <p:nvSpPr>
          <p:cNvPr id="3" name="Date Placeholder 2"/>
          <p:cNvSpPr>
            <a:spLocks noGrp="1"/>
          </p:cNvSpPr>
          <p:nvPr>
            <p:ph type="dt" idx="10"/>
          </p:nvPr>
        </p:nvSpPr>
        <p:spPr/>
        <p:txBody>
          <a:bodyPr/>
          <a:lstStyle/>
          <a:p>
            <a:fld id="{0617E149-B14F-45F9-9570-A0123FC84A31}"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3303344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r>
              <a:rPr lang="en-US" dirty="0" smtClean="0"/>
              <a:t>Now is the time for questions and comments.</a:t>
            </a:r>
            <a:endParaRPr dirty="0"/>
          </a:p>
        </p:txBody>
      </p:sp>
      <p:sp>
        <p:nvSpPr>
          <p:cNvPr id="3" name="Date Placeholder 2"/>
          <p:cNvSpPr>
            <a:spLocks noGrp="1"/>
          </p:cNvSpPr>
          <p:nvPr>
            <p:ph type="dt" idx="10"/>
          </p:nvPr>
        </p:nvSpPr>
        <p:spPr/>
        <p:txBody>
          <a:bodyPr/>
          <a:lstStyle/>
          <a:p>
            <a:fld id="{4A31E8E5-14B0-4CBF-B547-2B16950C3E5E}" type="datetime1">
              <a:rPr lang="en-US" smtClean="0"/>
              <a:t>6/28/2018</a:t>
            </a:fld>
            <a:endParaRPr lang="en-US"/>
          </a:p>
        </p:txBody>
      </p:sp>
      <p:sp>
        <p:nvSpPr>
          <p:cNvPr id="4" name="Header Placeholder 3"/>
          <p:cNvSpPr>
            <a:spLocks noGrp="1"/>
          </p:cNvSpPr>
          <p:nvPr>
            <p:ph type="hdr" sz="quarter" idx="11"/>
          </p:nvPr>
        </p:nvSpPr>
        <p:spPr/>
        <p:txBody>
          <a:bodyPr/>
          <a:lstStyle/>
          <a:p>
            <a:r>
              <a:rPr lang="en-US" smtClean="0"/>
              <a:t>Health Literacy and Older Adults</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my contact information for</a:t>
            </a:r>
            <a:r>
              <a:rPr lang="en-US" baseline="0" dirty="0" smtClean="0"/>
              <a:t> anyone who would like to follow up with me.</a:t>
            </a:r>
            <a:endParaRPr lang="en-US" dirty="0"/>
          </a:p>
        </p:txBody>
      </p:sp>
      <p:sp>
        <p:nvSpPr>
          <p:cNvPr id="4" name="Slide Number Placeholder 3"/>
          <p:cNvSpPr>
            <a:spLocks noGrp="1"/>
          </p:cNvSpPr>
          <p:nvPr>
            <p:ph type="sldNum" sz="quarter" idx="10"/>
          </p:nvPr>
        </p:nvSpPr>
        <p:spPr/>
        <p:txBody>
          <a:bodyPr/>
          <a:lstStyle/>
          <a:p>
            <a:fld id="{DB6C60F1-D9D7-452D-8F51-4FED64DC9328}" type="slidenum">
              <a:rPr lang="en-US" smtClean="0"/>
              <a:pPr/>
              <a:t>34</a:t>
            </a:fld>
            <a:endParaRPr lang="en-US"/>
          </a:p>
        </p:txBody>
      </p:sp>
      <p:sp>
        <p:nvSpPr>
          <p:cNvPr id="5" name="Date Placeholder 4"/>
          <p:cNvSpPr>
            <a:spLocks noGrp="1"/>
          </p:cNvSpPr>
          <p:nvPr>
            <p:ph type="dt" idx="11"/>
          </p:nvPr>
        </p:nvSpPr>
        <p:spPr/>
        <p:txBody>
          <a:bodyPr/>
          <a:lstStyle/>
          <a:p>
            <a:fld id="{14AB3E21-A422-4B59-B3CC-E9C117EE65BB}" type="datetime1">
              <a:rPr lang="en-US" smtClean="0"/>
              <a:t>6/28/2018</a:t>
            </a:fld>
            <a:endParaRPr lang="en-US"/>
          </a:p>
        </p:txBody>
      </p:sp>
      <p:sp>
        <p:nvSpPr>
          <p:cNvPr id="6" name="Header Placeholder 5"/>
          <p:cNvSpPr>
            <a:spLocks noGrp="1"/>
          </p:cNvSpPr>
          <p:nvPr>
            <p:ph type="hdr" sz="quarter" idx="12"/>
          </p:nvPr>
        </p:nvSpPr>
        <p:spPr/>
        <p:txBody>
          <a:bodyPr/>
          <a:lstStyle/>
          <a:p>
            <a:r>
              <a:rPr lang="en-US" smtClean="0"/>
              <a:t>Health Literacy and Older Adults</a:t>
            </a:r>
            <a:endParaRPr lang="en-US"/>
          </a:p>
        </p:txBody>
      </p:sp>
    </p:spTree>
    <p:extLst>
      <p:ext uri="{BB962C8B-B14F-4D97-AF65-F5344CB8AC3E}">
        <p14:creationId xmlns:p14="http://schemas.microsoft.com/office/powerpoint/2010/main" val="1402559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492443"/>
          </a:xfrm>
          <a:prstGeom prst="rect">
            <a:avLst/>
          </a:prstGeom>
        </p:spPr>
        <p:txBody>
          <a:bodyPr wrap="square" lIns="0" tIns="0" rIns="0" bIns="0">
            <a:spAutoFit/>
          </a:bodyPr>
          <a:lstStyle>
            <a:lvl1pPr>
              <a:defRPr>
                <a:latin typeface="Georgia" panose="02040502050405020303" pitchFamily="18" charset="0"/>
                <a:cs typeface="Arial" panose="020B0604020202020204" pitchFamily="34" charset="0"/>
              </a:defRPr>
            </a:lvl1pPr>
          </a:lstStyle>
          <a:p>
            <a:endParaRPr dirty="0"/>
          </a:p>
        </p:txBody>
      </p:sp>
      <p:sp>
        <p:nvSpPr>
          <p:cNvPr id="3" name="Holder 3"/>
          <p:cNvSpPr>
            <a:spLocks noGrp="1"/>
          </p:cNvSpPr>
          <p:nvPr>
            <p:ph type="subTitle" idx="4"/>
          </p:nvPr>
        </p:nvSpPr>
        <p:spPr>
          <a:xfrm>
            <a:off x="1371600" y="3840480"/>
            <a:ext cx="6400799" cy="430887"/>
          </a:xfrm>
          <a:prstGeom prst="rect">
            <a:avLst/>
          </a:prstGeom>
        </p:spPr>
        <p:txBody>
          <a:bodyPr wrap="square" lIns="0" tIns="0" rIns="0" bIns="0">
            <a:spAutoFit/>
          </a:bodyPr>
          <a:lstStyle>
            <a:lvl1pPr>
              <a:defRPr>
                <a:latin typeface="Georgia" panose="02040502050405020303" pitchFamily="18" charset="0"/>
                <a:cs typeface="Arial" panose="020B0604020202020204" pitchFamily="34" charset="0"/>
              </a:defRPr>
            </a:lvl1pPr>
          </a:lstStyle>
          <a:p>
            <a:endParaRPr dirty="0"/>
          </a:p>
        </p:txBody>
      </p:sp>
      <p:sp>
        <p:nvSpPr>
          <p:cNvPr id="4" name="Holder 4"/>
          <p:cNvSpPr>
            <a:spLocks noGrp="1"/>
          </p:cNvSpPr>
          <p:nvPr>
            <p:ph type="ftr" sz="quarter" idx="5"/>
          </p:nvPr>
        </p:nvSpPr>
        <p:spPr>
          <a:xfrm>
            <a:off x="3108960" y="6377940"/>
            <a:ext cx="2926079" cy="276999"/>
          </a:xfrm>
        </p:spPr>
        <p:txBody>
          <a:bodyPr lIns="0" tIns="0" rIns="0" bIns="0"/>
          <a:lstStyle>
            <a:lvl1pPr algn="ctr">
              <a:defRPr>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276999"/>
          </a:xfrm>
        </p:spPr>
        <p:txBody>
          <a:bodyPr lIns="0" tIns="0" rIns="0" bIns="0"/>
          <a:lstStyle>
            <a:lvl1pPr algn="l">
              <a:defRPr>
                <a:solidFill>
                  <a:schemeClr val="tx1">
                    <a:tint val="75000"/>
                  </a:schemeClr>
                </a:solidFill>
                <a:latin typeface="Arial" panose="020B0604020202020204" pitchFamily="34" charset="0"/>
                <a:cs typeface="Arial" panose="020B0604020202020204" pitchFamily="34" charset="0"/>
              </a:defRPr>
            </a:lvl1pPr>
          </a:lstStyle>
          <a:p>
            <a:fld id="{C9A8C7F3-C32E-4A12-A34D-BD9E91892DE7}" type="datetime1">
              <a:rPr lang="en-US" smtClean="0"/>
              <a:t>6/28/2018</a:t>
            </a:fld>
            <a:endParaRPr lang="en-US" dirty="0"/>
          </a:p>
        </p:txBody>
      </p:sp>
      <p:sp>
        <p:nvSpPr>
          <p:cNvPr id="6" name="Holder 6"/>
          <p:cNvSpPr>
            <a:spLocks noGrp="1"/>
          </p:cNvSpPr>
          <p:nvPr>
            <p:ph type="sldNum" sz="quarter" idx="7"/>
          </p:nvPr>
        </p:nvSpPr>
        <p:spPr/>
        <p:txBody>
          <a:bodyPr lIns="0" tIns="0" rIns="0" bIns="0"/>
          <a:lstStyle>
            <a:lvl1pPr>
              <a:defRPr sz="1200" b="0" i="0">
                <a:solidFill>
                  <a:srgbClr val="808080"/>
                </a:solidFill>
                <a:latin typeface="Calibri"/>
                <a:cs typeface="Calibri"/>
              </a:defRPr>
            </a:lvl1pPr>
          </a:lstStyle>
          <a:p>
            <a:pPr marL="25400">
              <a:lnSpc>
                <a:spcPct val="100000"/>
              </a:lnSpc>
            </a:pPr>
            <a:fld id="{81D60167-4931-47E6-BA6A-407CBD079E47}" type="slidenum">
              <a:rPr spc="-10" dirty="0"/>
              <a:t>‹#›</a:t>
            </a:fld>
            <a:endParaRPr spc="-1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17951" y="151894"/>
            <a:ext cx="8308096" cy="492443"/>
          </a:xfrm>
        </p:spPr>
        <p:txBody>
          <a:bodyPr lIns="0" tIns="0" rIns="0" bIns="0"/>
          <a:lstStyle>
            <a:lvl1pPr>
              <a:defRPr sz="3200" b="1" i="0">
                <a:solidFill>
                  <a:schemeClr val="tx1"/>
                </a:solidFill>
                <a:latin typeface="Georgia" panose="02040502050405020303" pitchFamily="18" charset="0"/>
                <a:cs typeface="Arial" panose="020B0604020202020204" pitchFamily="34" charset="0"/>
              </a:defRPr>
            </a:lvl1pPr>
          </a:lstStyle>
          <a:p>
            <a:endParaRPr dirty="0"/>
          </a:p>
        </p:txBody>
      </p:sp>
      <p:sp>
        <p:nvSpPr>
          <p:cNvPr id="3" name="Holder 3"/>
          <p:cNvSpPr>
            <a:spLocks noGrp="1"/>
          </p:cNvSpPr>
          <p:nvPr>
            <p:ph type="body" idx="1"/>
          </p:nvPr>
        </p:nvSpPr>
        <p:spPr>
          <a:xfrm>
            <a:off x="382784" y="1384058"/>
            <a:ext cx="8378431" cy="430887"/>
          </a:xfrm>
        </p:spPr>
        <p:txBody>
          <a:bodyPr lIns="0" tIns="0" rIns="0" bIns="0"/>
          <a:lstStyle>
            <a:lvl1pPr>
              <a:defRPr sz="2800" b="0" i="0">
                <a:solidFill>
                  <a:schemeClr val="tx1"/>
                </a:solidFill>
                <a:latin typeface="Georgia" panose="02040502050405020303" pitchFamily="18" charset="0"/>
                <a:cs typeface="Arial" panose="020B0604020202020204" pitchFamily="34" charset="0"/>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840" y="6377940"/>
            <a:ext cx="2103120" cy="342900"/>
          </a:xfrm>
        </p:spPr>
        <p:txBody>
          <a:bodyPr lIns="0" tIns="0" rIns="0" bIns="0"/>
          <a:lstStyle>
            <a:lvl1pPr algn="l">
              <a:defRPr>
                <a:solidFill>
                  <a:schemeClr val="tx1">
                    <a:tint val="75000"/>
                  </a:schemeClr>
                </a:solidFill>
              </a:defRPr>
            </a:lvl1pPr>
          </a:lstStyle>
          <a:p>
            <a:fld id="{A161DB5B-8981-4210-BE88-E2FB1DE362A1}" type="datetime1">
              <a:rPr lang="en-US" smtClean="0"/>
              <a:t>6/28/2018</a:t>
            </a:fld>
            <a:endParaRPr lang="en-US"/>
          </a:p>
        </p:txBody>
      </p:sp>
      <p:sp>
        <p:nvSpPr>
          <p:cNvPr id="6" name="Holder 6"/>
          <p:cNvSpPr>
            <a:spLocks noGrp="1"/>
          </p:cNvSpPr>
          <p:nvPr>
            <p:ph type="sldNum" sz="quarter" idx="7"/>
          </p:nvPr>
        </p:nvSpPr>
        <p:spPr>
          <a:xfrm>
            <a:off x="382784" y="6436233"/>
            <a:ext cx="391160" cy="226314"/>
          </a:xfrm>
        </p:spPr>
        <p:txBody>
          <a:bodyPr lIns="0" tIns="0" rIns="0" bIns="0"/>
          <a:lstStyle>
            <a:lvl1pPr>
              <a:defRPr sz="1400" b="0" i="0">
                <a:solidFill>
                  <a:srgbClr val="808080"/>
                </a:solidFill>
                <a:latin typeface="Calibri"/>
                <a:cs typeface="Calibri"/>
              </a:defRPr>
            </a:lvl1pPr>
          </a:lstStyle>
          <a:p>
            <a:pPr marL="25400"/>
            <a:fld id="{81D60167-4931-47E6-BA6A-407CBD079E47}" type="slidenum">
              <a:rPr lang="en-US" spc="-10" smtClean="0"/>
              <a:pPr marL="25400"/>
              <a:t>‹#›</a:t>
            </a:fld>
            <a:endParaRPr lang="en-US" spc="-10" dirty="0"/>
          </a:p>
        </p:txBody>
      </p:sp>
      <p:sp>
        <p:nvSpPr>
          <p:cNvPr id="7" name="object 2"/>
          <p:cNvSpPr/>
          <p:nvPr userDrawn="1"/>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17951" y="151894"/>
            <a:ext cx="8308096" cy="492443"/>
          </a:xfrm>
        </p:spPr>
        <p:txBody>
          <a:bodyPr lIns="0" tIns="0" rIns="0" bIns="0"/>
          <a:lstStyle>
            <a:lvl1pPr>
              <a:defRPr sz="3200" b="1" i="0">
                <a:solidFill>
                  <a:schemeClr val="tx1"/>
                </a:solidFill>
                <a:latin typeface="Georgia" panose="02040502050405020303" pitchFamily="18" charset="0"/>
                <a:cs typeface="Arial" panose="020B0604020202020204" pitchFamily="34" charset="0"/>
              </a:defRPr>
            </a:lvl1pPr>
          </a:lstStyle>
          <a:p>
            <a:endParaRPr dirty="0"/>
          </a:p>
        </p:txBody>
      </p:sp>
      <p:sp>
        <p:nvSpPr>
          <p:cNvPr id="3" name="Holder 3"/>
          <p:cNvSpPr>
            <a:spLocks noGrp="1"/>
          </p:cNvSpPr>
          <p:nvPr>
            <p:ph sz="half" idx="2"/>
          </p:nvPr>
        </p:nvSpPr>
        <p:spPr>
          <a:xfrm>
            <a:off x="457200" y="1577340"/>
            <a:ext cx="3977640" cy="430887"/>
          </a:xfrm>
          <a:prstGeom prst="rect">
            <a:avLst/>
          </a:prstGeom>
        </p:spPr>
        <p:txBody>
          <a:bodyPr wrap="square" lIns="0" tIns="0" rIns="0" bIns="0">
            <a:spAutoFit/>
          </a:bodyPr>
          <a:lstStyle>
            <a:lvl1pPr>
              <a:defRPr>
                <a:latin typeface="Georgia" panose="02040502050405020303" pitchFamily="18" charset="0"/>
                <a:cs typeface="Arial" panose="020B0604020202020204" pitchFamily="34" charset="0"/>
              </a:defRPr>
            </a:lvl1pPr>
          </a:lstStyle>
          <a:p>
            <a:endParaRPr dirty="0"/>
          </a:p>
        </p:txBody>
      </p:sp>
      <p:sp>
        <p:nvSpPr>
          <p:cNvPr id="4" name="Holder 4"/>
          <p:cNvSpPr>
            <a:spLocks noGrp="1"/>
          </p:cNvSpPr>
          <p:nvPr>
            <p:ph sz="half" idx="3"/>
          </p:nvPr>
        </p:nvSpPr>
        <p:spPr>
          <a:xfrm>
            <a:off x="4709159" y="1577340"/>
            <a:ext cx="3977640" cy="430887"/>
          </a:xfrm>
          <a:prstGeom prst="rect">
            <a:avLst/>
          </a:prstGeom>
        </p:spPr>
        <p:txBody>
          <a:bodyPr wrap="square" lIns="0" tIns="0" rIns="0" bIns="0">
            <a:spAutoFit/>
          </a:bodyPr>
          <a:lstStyle>
            <a:lvl1pPr>
              <a:defRPr>
                <a:latin typeface="Georgia" panose="02040502050405020303" pitchFamily="18" charset="0"/>
                <a:cs typeface="Arial" panose="020B0604020202020204" pitchFamily="34" charset="0"/>
              </a:defRPr>
            </a:lvl1pPr>
          </a:lstStyle>
          <a:p>
            <a:endParaRPr dirty="0"/>
          </a:p>
        </p:txBody>
      </p:sp>
      <p:sp>
        <p:nvSpPr>
          <p:cNvPr id="5" name="Holder 5"/>
          <p:cNvSpPr>
            <a:spLocks noGrp="1"/>
          </p:cNvSpPr>
          <p:nvPr>
            <p:ph type="ftr" sz="quarter" idx="5"/>
          </p:nvPr>
        </p:nvSpPr>
        <p:spPr>
          <a:xfrm>
            <a:off x="3108960" y="6377940"/>
            <a:ext cx="2926079" cy="276999"/>
          </a:xfrm>
        </p:spPr>
        <p:txBody>
          <a:bodyPr lIns="0" tIns="0" rIns="0" bIns="0"/>
          <a:lstStyle>
            <a:lvl1pPr algn="ctr">
              <a:defRPr>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Holder 6"/>
          <p:cNvSpPr>
            <a:spLocks noGrp="1"/>
          </p:cNvSpPr>
          <p:nvPr>
            <p:ph type="dt" sz="half" idx="6"/>
          </p:nvPr>
        </p:nvSpPr>
        <p:spPr>
          <a:xfrm>
            <a:off x="457200" y="6377940"/>
            <a:ext cx="2103120" cy="276999"/>
          </a:xfrm>
        </p:spPr>
        <p:txBody>
          <a:bodyPr lIns="0" tIns="0" rIns="0" bIns="0"/>
          <a:lstStyle>
            <a:lvl1pPr algn="l">
              <a:defRPr>
                <a:solidFill>
                  <a:schemeClr val="tx1">
                    <a:tint val="75000"/>
                  </a:schemeClr>
                </a:solidFill>
                <a:latin typeface="Arial" panose="020B0604020202020204" pitchFamily="34" charset="0"/>
                <a:cs typeface="Arial" panose="020B0604020202020204" pitchFamily="34" charset="0"/>
              </a:defRPr>
            </a:lvl1pPr>
          </a:lstStyle>
          <a:p>
            <a:fld id="{BDCC5A9B-BB8E-4FBC-92EC-85CF5A889F2B}" type="datetime1">
              <a:rPr lang="en-US" smtClean="0"/>
              <a:t>6/28/2018</a:t>
            </a:fld>
            <a:endParaRPr lang="en-US" dirty="0"/>
          </a:p>
        </p:txBody>
      </p:sp>
      <p:sp>
        <p:nvSpPr>
          <p:cNvPr id="7" name="Holder 7"/>
          <p:cNvSpPr>
            <a:spLocks noGrp="1"/>
          </p:cNvSpPr>
          <p:nvPr>
            <p:ph type="sldNum" sz="quarter" idx="7"/>
          </p:nvPr>
        </p:nvSpPr>
        <p:spPr/>
        <p:txBody>
          <a:bodyPr lIns="0" tIns="0" rIns="0" bIns="0"/>
          <a:lstStyle>
            <a:lvl1pPr>
              <a:defRPr sz="1200" b="0" i="0">
                <a:solidFill>
                  <a:srgbClr val="808080"/>
                </a:solidFill>
                <a:latin typeface="Calibri"/>
                <a:cs typeface="Calibri"/>
              </a:defRPr>
            </a:lvl1pPr>
          </a:lstStyle>
          <a:p>
            <a:pPr marL="25400">
              <a:lnSpc>
                <a:spcPct val="100000"/>
              </a:lnSpc>
            </a:pPr>
            <a:fld id="{81D60167-4931-47E6-BA6A-407CBD079E47}" type="slidenum">
              <a:rPr spc="-10" dirty="0"/>
              <a:t>‹#›</a:t>
            </a:fld>
            <a:endParaRPr spc="-10" dirty="0"/>
          </a:p>
        </p:txBody>
      </p:sp>
      <p:sp>
        <p:nvSpPr>
          <p:cNvPr id="8" name="object 2"/>
          <p:cNvSpPr/>
          <p:nvPr userDrawn="1"/>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17951" y="151894"/>
            <a:ext cx="8308096" cy="492443"/>
          </a:xfrm>
        </p:spPr>
        <p:txBody>
          <a:bodyPr lIns="0" tIns="0" rIns="0" bIns="0"/>
          <a:lstStyle>
            <a:lvl1pPr>
              <a:defRPr sz="3200" b="1" i="0">
                <a:solidFill>
                  <a:schemeClr val="tx1"/>
                </a:solidFill>
                <a:latin typeface="Georgia" panose="02040502050405020303" pitchFamily="18" charset="0"/>
                <a:cs typeface="Arial" panose="020B0604020202020204" pitchFamily="34" charset="0"/>
              </a:defRPr>
            </a:lvl1pPr>
          </a:lstStyle>
          <a:p>
            <a:endParaRPr dirty="0"/>
          </a:p>
        </p:txBody>
      </p:sp>
      <p:sp>
        <p:nvSpPr>
          <p:cNvPr id="3" name="Holder 3"/>
          <p:cNvSpPr>
            <a:spLocks noGrp="1"/>
          </p:cNvSpPr>
          <p:nvPr>
            <p:ph type="ftr" sz="quarter" idx="5"/>
          </p:nvPr>
        </p:nvSpPr>
        <p:spPr>
          <a:xfrm>
            <a:off x="3108960" y="6377940"/>
            <a:ext cx="2926079" cy="276999"/>
          </a:xfrm>
        </p:spPr>
        <p:txBody>
          <a:bodyPr lIns="0" tIns="0" rIns="0" bIns="0"/>
          <a:lstStyle>
            <a:lvl1pPr algn="ctr">
              <a:defRPr>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4" name="Holder 4"/>
          <p:cNvSpPr>
            <a:spLocks noGrp="1"/>
          </p:cNvSpPr>
          <p:nvPr>
            <p:ph type="dt" sz="half" idx="6"/>
          </p:nvPr>
        </p:nvSpPr>
        <p:spPr>
          <a:xfrm>
            <a:off x="457200" y="6377940"/>
            <a:ext cx="2103120" cy="276999"/>
          </a:xfrm>
        </p:spPr>
        <p:txBody>
          <a:bodyPr lIns="0" tIns="0" rIns="0" bIns="0"/>
          <a:lstStyle>
            <a:lvl1pPr algn="l">
              <a:defRPr>
                <a:solidFill>
                  <a:schemeClr val="tx1">
                    <a:tint val="75000"/>
                  </a:schemeClr>
                </a:solidFill>
                <a:latin typeface="Arial" panose="020B0604020202020204" pitchFamily="34" charset="0"/>
                <a:cs typeface="Arial" panose="020B0604020202020204" pitchFamily="34" charset="0"/>
              </a:defRPr>
            </a:lvl1pPr>
          </a:lstStyle>
          <a:p>
            <a:fld id="{FFF1B69F-60DC-49CD-9AF4-A8B7C187C0ED}" type="datetime1">
              <a:rPr lang="en-US" smtClean="0"/>
              <a:t>6/28/2018</a:t>
            </a:fld>
            <a:endParaRPr lang="en-US" dirty="0"/>
          </a:p>
        </p:txBody>
      </p:sp>
      <p:sp>
        <p:nvSpPr>
          <p:cNvPr id="5" name="Holder 5"/>
          <p:cNvSpPr>
            <a:spLocks noGrp="1"/>
          </p:cNvSpPr>
          <p:nvPr>
            <p:ph type="sldNum" sz="quarter" idx="7"/>
          </p:nvPr>
        </p:nvSpPr>
        <p:spPr/>
        <p:txBody>
          <a:bodyPr lIns="0" tIns="0" rIns="0" bIns="0"/>
          <a:lstStyle>
            <a:lvl1pPr>
              <a:defRPr sz="1200" b="0" i="0">
                <a:solidFill>
                  <a:srgbClr val="808080"/>
                </a:solidFill>
                <a:latin typeface="Calibri"/>
                <a:cs typeface="Calibri"/>
              </a:defRPr>
            </a:lvl1pPr>
          </a:lstStyle>
          <a:p>
            <a:pPr marL="25400">
              <a:lnSpc>
                <a:spcPct val="100000"/>
              </a:lnSpc>
            </a:pPr>
            <a:fld id="{81D60167-4931-47E6-BA6A-407CBD079E47}" type="slidenum">
              <a:rPr spc="-10" dirty="0"/>
              <a:t>‹#›</a:t>
            </a:fld>
            <a:endParaRPr spc="-1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E4033DD1-B8CD-4362-8149-E9E96CDDEDF8}" type="datetime1">
              <a:rPr lang="en-US" smtClean="0"/>
              <a:t>6/28/2018</a:t>
            </a:fld>
            <a:endParaRPr lang="en-US"/>
          </a:p>
        </p:txBody>
      </p:sp>
      <p:sp>
        <p:nvSpPr>
          <p:cNvPr id="4" name="Holder 4"/>
          <p:cNvSpPr>
            <a:spLocks noGrp="1"/>
          </p:cNvSpPr>
          <p:nvPr>
            <p:ph type="sldNum" sz="quarter" idx="7"/>
          </p:nvPr>
        </p:nvSpPr>
        <p:spPr/>
        <p:txBody>
          <a:bodyPr lIns="0" tIns="0" rIns="0" bIns="0"/>
          <a:lstStyle>
            <a:lvl1pPr>
              <a:defRPr sz="1200" b="0" i="0">
                <a:solidFill>
                  <a:srgbClr val="808080"/>
                </a:solidFill>
                <a:latin typeface="Calibri"/>
                <a:cs typeface="Calibri"/>
              </a:defRPr>
            </a:lvl1pPr>
          </a:lstStyle>
          <a:p>
            <a:pPr marL="25400">
              <a:lnSpc>
                <a:spcPct val="100000"/>
              </a:lnSpc>
            </a:pPr>
            <a:fld id="{81D60167-4931-47E6-BA6A-407CBD079E47}" type="slidenum">
              <a:rPr spc="-10" dirty="0"/>
              <a:t>‹#›</a:t>
            </a:fld>
            <a:endParaRPr spc="-1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xfrm>
            <a:off x="382784" y="1384058"/>
            <a:ext cx="8378431" cy="153888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xfrm>
            <a:off x="4437983" y="6500812"/>
            <a:ext cx="259104" cy="215444"/>
          </a:xfrm>
          <a:prstGeom prst="rect">
            <a:avLst/>
          </a:prstGeom>
        </p:spPr>
        <p:txBody>
          <a:bodyPr anchor="t"/>
          <a:lstStyle/>
          <a:p>
            <a:fld id="{86CB4B4D-7CA3-9044-876B-883B54F8677D}" type="slidenum">
              <a:t>‹#›</a:t>
            </a:fld>
            <a:endParaRPr/>
          </a:p>
        </p:txBody>
      </p:sp>
    </p:spTree>
    <p:extLst>
      <p:ext uri="{BB962C8B-B14F-4D97-AF65-F5344CB8AC3E}">
        <p14:creationId xmlns:p14="http://schemas.microsoft.com/office/powerpoint/2010/main" val="249092952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125141" y="446485"/>
            <a:ext cx="6875859" cy="4161234"/>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892969" y="5231488"/>
            <a:ext cx="7358063" cy="492443"/>
          </a:xfrm>
          <a:prstGeom prst="rect">
            <a:avLst/>
          </a:prstGeom>
        </p:spPr>
        <p:txBody>
          <a:bodyPr anchor="b"/>
          <a:lstStyle/>
          <a:p>
            <a:r>
              <a:t>Title Text</a:t>
            </a:r>
          </a:p>
        </p:txBody>
      </p:sp>
      <p:sp>
        <p:nvSpPr>
          <p:cNvPr id="22" name="Body Level One…"/>
          <p:cNvSpPr txBox="1">
            <a:spLocks noGrp="1"/>
          </p:cNvSpPr>
          <p:nvPr>
            <p:ph type="body" sz="quarter" idx="1"/>
          </p:nvPr>
        </p:nvSpPr>
        <p:spPr>
          <a:xfrm>
            <a:off x="892969" y="5759648"/>
            <a:ext cx="7358063" cy="1731243"/>
          </a:xfrm>
          <a:prstGeom prst="rect">
            <a:avLst/>
          </a:prstGeom>
        </p:spPr>
        <p:txBody>
          <a:bodyPr anchor="t"/>
          <a:lstStyle>
            <a:lvl1pPr marL="0" indent="0" algn="ctr">
              <a:spcBef>
                <a:spcPts val="0"/>
              </a:spcBef>
              <a:buSzTx/>
              <a:buNone/>
              <a:defRPr sz="2250"/>
            </a:lvl1pPr>
            <a:lvl2pPr marL="0" indent="160729" algn="ctr">
              <a:spcBef>
                <a:spcPts val="0"/>
              </a:spcBef>
              <a:buSzTx/>
              <a:buNone/>
              <a:defRPr sz="2250"/>
            </a:lvl2pPr>
            <a:lvl3pPr marL="0" indent="321457" algn="ctr">
              <a:spcBef>
                <a:spcPts val="0"/>
              </a:spcBef>
              <a:buSzTx/>
              <a:buNone/>
              <a:defRPr sz="2250"/>
            </a:lvl3pPr>
            <a:lvl4pPr marL="0" indent="482186" algn="ctr">
              <a:spcBef>
                <a:spcPts val="0"/>
              </a:spcBef>
              <a:buSzTx/>
              <a:buNone/>
              <a:defRPr sz="2250"/>
            </a:lvl4pPr>
            <a:lvl5pPr marL="0" indent="642915" algn="ctr">
              <a:spcBef>
                <a:spcPts val="0"/>
              </a:spcBef>
              <a:buSzTx/>
              <a:buNone/>
              <a:defRPr sz="225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4437983" y="6500812"/>
            <a:ext cx="259104" cy="215444"/>
          </a:xfrm>
          <a:prstGeom prst="rect">
            <a:avLst/>
          </a:prstGeom>
        </p:spPr>
        <p:txBody>
          <a:bodyPr anchor="t"/>
          <a:lstStyle/>
          <a:p>
            <a:fld id="{86CB4B4D-7CA3-9044-876B-883B54F8677D}" type="slidenum">
              <a:t>‹#›</a:t>
            </a:fld>
            <a:endParaRPr/>
          </a:p>
        </p:txBody>
      </p:sp>
    </p:spTree>
    <p:extLst>
      <p:ext uri="{BB962C8B-B14F-4D97-AF65-F5344CB8AC3E}">
        <p14:creationId xmlns:p14="http://schemas.microsoft.com/office/powerpoint/2010/main" val="349206617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custGeom>
            <a:avLst/>
            <a:gdLst/>
            <a:ahLst/>
            <a:cxnLst/>
            <a:rect l="l" t="t" r="r" b="b"/>
            <a:pathLst>
              <a:path w="9144000" h="6858000">
                <a:moveTo>
                  <a:pt x="0" y="0"/>
                </a:moveTo>
                <a:lnTo>
                  <a:pt x="9144000" y="0"/>
                </a:lnTo>
                <a:lnTo>
                  <a:pt x="9144000" y="6858000"/>
                </a:lnTo>
                <a:lnTo>
                  <a:pt x="0" y="6858000"/>
                </a:lnTo>
                <a:lnTo>
                  <a:pt x="0" y="0"/>
                </a:lnTo>
                <a:close/>
              </a:path>
            </a:pathLst>
          </a:custGeom>
          <a:ln w="57912">
            <a:solidFill>
              <a:srgbClr val="000000"/>
            </a:solidFill>
          </a:ln>
        </p:spPr>
        <p:txBody>
          <a:bodyPr wrap="square" lIns="0" tIns="0" rIns="0" bIns="0" rtlCol="0"/>
          <a:lstStyle/>
          <a:p>
            <a:endParaRPr/>
          </a:p>
        </p:txBody>
      </p:sp>
      <p:sp>
        <p:nvSpPr>
          <p:cNvPr id="2" name="Holder 2"/>
          <p:cNvSpPr>
            <a:spLocks noGrp="1"/>
          </p:cNvSpPr>
          <p:nvPr>
            <p:ph type="title"/>
          </p:nvPr>
        </p:nvSpPr>
        <p:spPr>
          <a:xfrm>
            <a:off x="417951" y="151894"/>
            <a:ext cx="8308096" cy="492443"/>
          </a:xfrm>
          <a:prstGeom prst="rect">
            <a:avLst/>
          </a:prstGeom>
        </p:spPr>
        <p:txBody>
          <a:bodyPr wrap="square" lIns="0" tIns="0" rIns="0" bIns="0">
            <a:spAutoFit/>
          </a:bodyPr>
          <a:lstStyle>
            <a:lvl1pPr>
              <a:defRPr sz="3200" b="1" i="0">
                <a:solidFill>
                  <a:schemeClr val="tx1"/>
                </a:solidFill>
                <a:latin typeface="Georgia"/>
                <a:cs typeface="Georgia"/>
              </a:defRPr>
            </a:lvl1pPr>
          </a:lstStyle>
          <a:p>
            <a:endParaRPr dirty="0"/>
          </a:p>
        </p:txBody>
      </p:sp>
      <p:sp>
        <p:nvSpPr>
          <p:cNvPr id="3" name="Holder 3"/>
          <p:cNvSpPr>
            <a:spLocks noGrp="1"/>
          </p:cNvSpPr>
          <p:nvPr>
            <p:ph type="body" idx="1"/>
          </p:nvPr>
        </p:nvSpPr>
        <p:spPr>
          <a:xfrm>
            <a:off x="382784" y="1384058"/>
            <a:ext cx="8378431" cy="430887"/>
          </a:xfrm>
          <a:prstGeom prst="rect">
            <a:avLst/>
          </a:prstGeom>
        </p:spPr>
        <p:txBody>
          <a:bodyPr wrap="square" lIns="0" tIns="0" rIns="0" bIns="0">
            <a:spAutoFit/>
          </a:bodyPr>
          <a:lstStyle>
            <a:lvl1pPr>
              <a:defRPr sz="2800" b="0" i="0">
                <a:solidFill>
                  <a:schemeClr val="tx1"/>
                </a:solidFill>
                <a:latin typeface="Garamond"/>
                <a:cs typeface="Garamond"/>
              </a:defRPr>
            </a:lvl1pPr>
          </a:lstStyle>
          <a:p>
            <a:endParaRPr dirty="0"/>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6962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A8F0AA48-51A3-41E7-8574-12ACF881F377}" type="datetime1">
              <a:rPr lang="en-US" smtClean="0"/>
              <a:t>6/28/2018</a:t>
            </a:fld>
            <a:endParaRPr lang="en-US"/>
          </a:p>
        </p:txBody>
      </p:sp>
      <p:sp>
        <p:nvSpPr>
          <p:cNvPr id="6" name="Holder 6"/>
          <p:cNvSpPr>
            <a:spLocks noGrp="1"/>
          </p:cNvSpPr>
          <p:nvPr>
            <p:ph type="sldNum" sz="quarter" idx="7"/>
          </p:nvPr>
        </p:nvSpPr>
        <p:spPr>
          <a:xfrm>
            <a:off x="382784" y="6377940"/>
            <a:ext cx="314960" cy="215444"/>
          </a:xfrm>
          <a:prstGeom prst="rect">
            <a:avLst/>
          </a:prstGeom>
        </p:spPr>
        <p:txBody>
          <a:bodyPr wrap="square" lIns="0" tIns="0" rIns="0" bIns="0">
            <a:spAutoFit/>
          </a:bodyPr>
          <a:lstStyle>
            <a:lvl1pPr>
              <a:defRPr sz="1400" b="0" i="0">
                <a:solidFill>
                  <a:srgbClr val="808080"/>
                </a:solidFill>
                <a:latin typeface="Calibri"/>
                <a:cs typeface="Calibri"/>
              </a:defRPr>
            </a:lvl1pPr>
          </a:lstStyle>
          <a:p>
            <a:pPr marL="25400"/>
            <a:fld id="{81D60167-4931-47E6-BA6A-407CBD079E47}" type="slidenum">
              <a:rPr lang="en-US" spc="-10" smtClean="0"/>
              <a:pPr marL="25400"/>
              <a:t>‹#›</a:t>
            </a:fld>
            <a:endParaRPr lang="en-US" spc="-1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a:defRPr>
          <a:latin typeface="Arial" panose="020B0604020202020204" pitchFamily="34" charset="0"/>
          <a:ea typeface="+mj-ea"/>
          <a:cs typeface="Arial" panose="020B0604020202020204" pitchFamily="34" charset="0"/>
        </a:defRPr>
      </a:lvl1pPr>
    </p:titleStyle>
    <p:bodyStyle>
      <a:lvl1pPr marL="0">
        <a:defRPr>
          <a:latin typeface="Arial" panose="020B0604020202020204" pitchFamily="34" charset="0"/>
          <a:ea typeface="+mn-ea"/>
          <a:cs typeface="Arial" panose="020B0604020202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ncbi.nlm.nih.gov/books/NBK216033/"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mailto:amy.chesser@wichita.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0" y="0"/>
            <a:ext cx="9144000" cy="6858000"/>
          </a:xfrm>
          <a:prstGeom prst="rect">
            <a:avLst/>
          </a:prstGeom>
        </p:spPr>
        <p:txBody>
          <a:bodyPr vert="horz" wrap="square" lIns="0" tIns="0" rIns="0" bIns="0" rtlCol="0">
            <a:spAutoFit/>
          </a:bodyPr>
          <a:lstStyle/>
          <a:p>
            <a:pPr marL="243840">
              <a:lnSpc>
                <a:spcPct val="100000"/>
              </a:lnSpc>
            </a:pPr>
            <a:r>
              <a:rPr sz="1200" spc="-10" dirty="0">
                <a:solidFill>
                  <a:srgbClr val="808080"/>
                </a:solidFill>
                <a:latin typeface="Calibri"/>
                <a:cs typeface="Calibri"/>
              </a:rPr>
              <a:t>1</a:t>
            </a:r>
            <a:endParaRPr sz="1200">
              <a:latin typeface="Calibri"/>
              <a:cs typeface="Calibri"/>
            </a:endParaRPr>
          </a:p>
        </p:txBody>
      </p:sp>
      <p:sp>
        <p:nvSpPr>
          <p:cNvPr id="3" name="object 3"/>
          <p:cNvSpPr/>
          <p:nvPr/>
        </p:nvSpPr>
        <p:spPr>
          <a:xfrm>
            <a:off x="7050023" y="6131052"/>
            <a:ext cx="1636775" cy="60959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2003"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FFFFFF"/>
          </a:solidFill>
        </p:spPr>
        <p:txBody>
          <a:bodyPr wrap="square" lIns="0" tIns="0" rIns="0" bIns="0" rtlCol="0"/>
          <a:lstStyle/>
          <a:p>
            <a:endParaRPr/>
          </a:p>
        </p:txBody>
      </p:sp>
      <p:sp>
        <p:nvSpPr>
          <p:cNvPr id="5" name="object 5"/>
          <p:cNvSpPr/>
          <p:nvPr/>
        </p:nvSpPr>
        <p:spPr>
          <a:xfrm>
            <a:off x="0" y="0"/>
            <a:ext cx="9144000" cy="6858000"/>
          </a:xfrm>
          <a:custGeom>
            <a:avLst/>
            <a:gdLst/>
            <a:ahLst/>
            <a:cxnLst/>
            <a:rect l="l" t="t" r="r" b="b"/>
            <a:pathLst>
              <a:path w="9144000" h="6858000">
                <a:moveTo>
                  <a:pt x="0" y="0"/>
                </a:moveTo>
                <a:lnTo>
                  <a:pt x="9144000" y="0"/>
                </a:lnTo>
                <a:lnTo>
                  <a:pt x="9144000" y="6858000"/>
                </a:lnTo>
                <a:lnTo>
                  <a:pt x="0" y="6858000"/>
                </a:lnTo>
                <a:lnTo>
                  <a:pt x="0" y="0"/>
                </a:lnTo>
                <a:close/>
              </a:path>
            </a:pathLst>
          </a:custGeom>
          <a:ln w="57912">
            <a:solidFill>
              <a:srgbClr val="000000"/>
            </a:solidFill>
          </a:ln>
        </p:spPr>
        <p:txBody>
          <a:bodyPr wrap="square" lIns="0" tIns="0" rIns="0" bIns="0" rtlCol="0"/>
          <a:lstStyle/>
          <a:p>
            <a:endParaRPr/>
          </a:p>
        </p:txBody>
      </p:sp>
      <p:sp>
        <p:nvSpPr>
          <p:cNvPr id="6" name="object 6"/>
          <p:cNvSpPr/>
          <p:nvPr/>
        </p:nvSpPr>
        <p:spPr>
          <a:xfrm>
            <a:off x="32003" y="6605016"/>
            <a:ext cx="9080500" cy="253365"/>
          </a:xfrm>
          <a:custGeom>
            <a:avLst/>
            <a:gdLst/>
            <a:ahLst/>
            <a:cxnLst/>
            <a:rect l="l" t="t" r="r" b="b"/>
            <a:pathLst>
              <a:path w="9080500" h="253365">
                <a:moveTo>
                  <a:pt x="0" y="252983"/>
                </a:moveTo>
                <a:lnTo>
                  <a:pt x="9079992" y="252983"/>
                </a:lnTo>
                <a:lnTo>
                  <a:pt x="9079992" y="0"/>
                </a:lnTo>
                <a:lnTo>
                  <a:pt x="0" y="0"/>
                </a:lnTo>
                <a:lnTo>
                  <a:pt x="0" y="252983"/>
                </a:lnTo>
                <a:close/>
              </a:path>
            </a:pathLst>
          </a:custGeom>
          <a:solidFill>
            <a:srgbClr val="FFC000"/>
          </a:solidFill>
        </p:spPr>
        <p:txBody>
          <a:bodyPr wrap="square" lIns="0" tIns="0" rIns="0" bIns="0" rtlCol="0"/>
          <a:lstStyle/>
          <a:p>
            <a:endParaRPr/>
          </a:p>
        </p:txBody>
      </p:sp>
      <p:sp>
        <p:nvSpPr>
          <p:cNvPr id="7" name="object 7"/>
          <p:cNvSpPr/>
          <p:nvPr/>
        </p:nvSpPr>
        <p:spPr>
          <a:xfrm>
            <a:off x="32003" y="0"/>
            <a:ext cx="9080500" cy="253365"/>
          </a:xfrm>
          <a:custGeom>
            <a:avLst/>
            <a:gdLst/>
            <a:ahLst/>
            <a:cxnLst/>
            <a:rect l="l" t="t" r="r" b="b"/>
            <a:pathLst>
              <a:path w="9080500" h="253365">
                <a:moveTo>
                  <a:pt x="0" y="252983"/>
                </a:moveTo>
                <a:lnTo>
                  <a:pt x="9079992" y="252983"/>
                </a:lnTo>
                <a:lnTo>
                  <a:pt x="9079992" y="0"/>
                </a:lnTo>
                <a:lnTo>
                  <a:pt x="0" y="0"/>
                </a:lnTo>
                <a:lnTo>
                  <a:pt x="0" y="252983"/>
                </a:lnTo>
                <a:close/>
              </a:path>
            </a:pathLst>
          </a:custGeom>
          <a:solidFill>
            <a:srgbClr val="FFC000"/>
          </a:solidFill>
        </p:spPr>
        <p:txBody>
          <a:bodyPr wrap="square" lIns="0" tIns="0" rIns="0" bIns="0" rtlCol="0"/>
          <a:lstStyle/>
          <a:p>
            <a:endParaRPr/>
          </a:p>
        </p:txBody>
      </p:sp>
      <p:sp>
        <p:nvSpPr>
          <p:cNvPr id="8" name="object 8"/>
          <p:cNvSpPr/>
          <p:nvPr/>
        </p:nvSpPr>
        <p:spPr>
          <a:xfrm>
            <a:off x="1066800" y="3733800"/>
            <a:ext cx="7729855" cy="0"/>
          </a:xfrm>
          <a:custGeom>
            <a:avLst/>
            <a:gdLst/>
            <a:ahLst/>
            <a:cxnLst/>
            <a:rect l="l" t="t" r="r" b="b"/>
            <a:pathLst>
              <a:path w="7729855">
                <a:moveTo>
                  <a:pt x="0" y="0"/>
                </a:moveTo>
                <a:lnTo>
                  <a:pt x="7729537" y="0"/>
                </a:lnTo>
              </a:path>
            </a:pathLst>
          </a:custGeom>
          <a:ln w="57912">
            <a:solidFill>
              <a:srgbClr val="595958"/>
            </a:solidFill>
            <a:prstDash val="lgDash"/>
          </a:ln>
        </p:spPr>
        <p:txBody>
          <a:bodyPr wrap="square" lIns="0" tIns="0" rIns="0" bIns="0" rtlCol="0"/>
          <a:lstStyle/>
          <a:p>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294345"/>
            <a:ext cx="2407920" cy="1432560"/>
          </a:xfrm>
          <a:prstGeom prst="rect">
            <a:avLst/>
          </a:prstGeom>
        </p:spPr>
      </p:pic>
      <p:sp>
        <p:nvSpPr>
          <p:cNvPr id="13" name="Title 12"/>
          <p:cNvSpPr>
            <a:spLocks noGrp="1"/>
          </p:cNvSpPr>
          <p:nvPr>
            <p:ph type="ctrTitle"/>
          </p:nvPr>
        </p:nvSpPr>
        <p:spPr>
          <a:xfrm>
            <a:off x="685800" y="2125980"/>
            <a:ext cx="7772400" cy="1477328"/>
          </a:xfrm>
        </p:spPr>
        <p:txBody>
          <a:bodyPr/>
          <a:lstStyle/>
          <a:p>
            <a:r>
              <a:rPr lang="en-US" dirty="0"/>
              <a:t>Assessing Health Literacy and Stroke Symptomatology in Older Adults</a:t>
            </a:r>
            <a:r>
              <a:rPr lang="en-US" dirty="0">
                <a:latin typeface="Georgia"/>
                <a:cs typeface="Georgia"/>
              </a:rPr>
              <a:t/>
            </a:r>
            <a:br>
              <a:rPr lang="en-US" dirty="0">
                <a:latin typeface="Georgia"/>
                <a:cs typeface="Georgia"/>
              </a:rPr>
            </a:br>
            <a:endParaRPr lang="en-US" dirty="0"/>
          </a:p>
        </p:txBody>
      </p:sp>
      <p:sp>
        <p:nvSpPr>
          <p:cNvPr id="14" name="Subtitle 13"/>
          <p:cNvSpPr>
            <a:spLocks noGrp="1"/>
          </p:cNvSpPr>
          <p:nvPr>
            <p:ph type="subTitle" idx="4"/>
          </p:nvPr>
        </p:nvSpPr>
        <p:spPr>
          <a:xfrm>
            <a:off x="1477471" y="4287313"/>
            <a:ext cx="6390939" cy="1760277"/>
          </a:xfrm>
        </p:spPr>
        <p:txBody>
          <a:bodyPr/>
          <a:lstStyle/>
          <a:p>
            <a:pPr marL="285750" indent="-285750">
              <a:buFont typeface="Arial" panose="020B0604020202020204" pitchFamily="34" charset="0"/>
              <a:buChar char="•"/>
            </a:pPr>
            <a:r>
              <a:rPr lang="en-US" sz="1600" b="1" dirty="0"/>
              <a:t>Amy K. Chesser, PhD, </a:t>
            </a:r>
            <a:r>
              <a:rPr lang="en-US" sz="1600" dirty="0"/>
              <a:t>Aging Studies, Department of Public Health </a:t>
            </a:r>
            <a:r>
              <a:rPr lang="en-US" sz="1600" dirty="0" smtClean="0"/>
              <a:t>Sciences</a:t>
            </a:r>
          </a:p>
          <a:p>
            <a:pPr marL="285750" indent="-285750">
              <a:buFont typeface="Arial" panose="020B0604020202020204" pitchFamily="34" charset="0"/>
              <a:buChar char="•"/>
            </a:pPr>
            <a:r>
              <a:rPr lang="en-US" sz="1600" dirty="0" smtClean="0"/>
              <a:t>Wendy </a:t>
            </a:r>
            <a:r>
              <a:rPr lang="en-US" sz="1600" dirty="0"/>
              <a:t>Dusenbury, DNP, APRN, FNP-BC, AGACNP, CNRN, ANVP-BC, Assistant Professor, School of </a:t>
            </a:r>
            <a:r>
              <a:rPr lang="en-US" sz="1600" dirty="0" smtClean="0"/>
              <a:t>Nursing </a:t>
            </a:r>
          </a:p>
          <a:p>
            <a:pPr marL="285750" indent="-285750">
              <a:buFont typeface="Arial" panose="020B0604020202020204" pitchFamily="34" charset="0"/>
              <a:buChar char="•"/>
            </a:pPr>
            <a:r>
              <a:rPr lang="en-US" sz="1600" dirty="0" smtClean="0"/>
              <a:t>Inneke Vargas, McNair Scholar</a:t>
            </a:r>
          </a:p>
          <a:p>
            <a:pPr marL="285750" indent="-285750">
              <a:buFont typeface="Arial" panose="020B0604020202020204" pitchFamily="34" charset="0"/>
              <a:buChar char="•"/>
            </a:pPr>
            <a:r>
              <a:rPr lang="en-US" sz="1600" dirty="0" smtClean="0"/>
              <a:t>Twyla </a:t>
            </a:r>
            <a:r>
              <a:rPr lang="en-US" sz="1600" dirty="0"/>
              <a:t>J. Hill, PhD, Professor of Sociology, </a:t>
            </a:r>
            <a:endParaRPr lang="en-US" sz="1600" dirty="0" smtClean="0"/>
          </a:p>
          <a:p>
            <a:pPr marL="285750" indent="-285750">
              <a:buFont typeface="Arial" panose="020B0604020202020204" pitchFamily="34" charset="0"/>
              <a:buChar char="•"/>
            </a:pPr>
            <a:r>
              <a:rPr lang="en-US" sz="1600" dirty="0" smtClean="0"/>
              <a:t>Nicole </a:t>
            </a:r>
            <a:r>
              <a:rPr lang="en-US" sz="1600" dirty="0"/>
              <a:t>L. Rogers, PhD, Department of Public Health </a:t>
            </a:r>
            <a:r>
              <a:rPr lang="en-US" sz="1600" dirty="0" smtClean="0"/>
              <a:t>Sciences</a:t>
            </a:r>
            <a:endParaRPr lang="en-US" sz="1600" dirty="0"/>
          </a:p>
        </p:txBody>
      </p:sp>
      <p:sp>
        <p:nvSpPr>
          <p:cNvPr id="12" name="Slide Number Placeholder 11"/>
          <p:cNvSpPr>
            <a:spLocks noGrp="1"/>
          </p:cNvSpPr>
          <p:nvPr>
            <p:ph type="sldNum" sz="quarter" idx="7"/>
          </p:nvPr>
        </p:nvSpPr>
        <p:spPr/>
        <p:txBody>
          <a:bodyPr/>
          <a:lstStyle/>
          <a:p>
            <a:pPr marL="25400"/>
            <a:fld id="{81D60167-4931-47E6-BA6A-407CBD079E47}" type="slidenum">
              <a:rPr lang="en-US" spc="-10" smtClean="0"/>
              <a:pPr marL="25400"/>
              <a:t>1</a:t>
            </a:fld>
            <a:endParaRPr lang="en-US" spc="-1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784" y="533400"/>
            <a:ext cx="8308096" cy="492443"/>
          </a:xfrm>
        </p:spPr>
        <p:txBody>
          <a:bodyPr/>
          <a:lstStyle/>
          <a:p>
            <a:r>
              <a:rPr lang="en-US" dirty="0" smtClean="0"/>
              <a:t>Study Team</a:t>
            </a:r>
            <a:endParaRPr lang="en-US" dirty="0"/>
          </a:p>
        </p:txBody>
      </p:sp>
      <p:sp>
        <p:nvSpPr>
          <p:cNvPr id="4" name="Slide Number Placeholder 3"/>
          <p:cNvSpPr>
            <a:spLocks noGrp="1"/>
          </p:cNvSpPr>
          <p:nvPr>
            <p:ph type="sldNum" sz="quarter" idx="7"/>
          </p:nvPr>
        </p:nvSpPr>
        <p:spPr/>
        <p:txBody>
          <a:bodyPr/>
          <a:lstStyle/>
          <a:p>
            <a:pPr marL="25400"/>
            <a:fld id="{81D60167-4931-47E6-BA6A-407CBD079E47}" type="slidenum">
              <a:rPr lang="en-US" spc="-10" smtClean="0"/>
              <a:pPr marL="25400"/>
              <a:t>2</a:t>
            </a:fld>
            <a:endParaRPr lang="en-US" spc="-1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512086"/>
            <a:ext cx="6311356" cy="4317214"/>
          </a:xfrm>
          <a:prstGeom prst="rect">
            <a:avLst/>
          </a:prstGeom>
          <a:ln>
            <a:solidFill>
              <a:schemeClr val="tx1"/>
            </a:solidFill>
          </a:ln>
        </p:spPr>
      </p:pic>
    </p:spTree>
    <p:extLst>
      <p:ext uri="{BB962C8B-B14F-4D97-AF65-F5344CB8AC3E}">
        <p14:creationId xmlns:p14="http://schemas.microsoft.com/office/powerpoint/2010/main" val="1039309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
        <p:nvSpPr>
          <p:cNvPr id="3" name="object 3"/>
          <p:cNvSpPr/>
          <p:nvPr/>
        </p:nvSpPr>
        <p:spPr>
          <a:xfrm>
            <a:off x="32003" y="6746747"/>
            <a:ext cx="9080500" cy="111760"/>
          </a:xfrm>
          <a:custGeom>
            <a:avLst/>
            <a:gdLst/>
            <a:ahLst/>
            <a:cxnLst/>
            <a:rect l="l" t="t" r="r" b="b"/>
            <a:pathLst>
              <a:path w="9080500" h="111759">
                <a:moveTo>
                  <a:pt x="0" y="111251"/>
                </a:moveTo>
                <a:lnTo>
                  <a:pt x="9079992" y="111251"/>
                </a:lnTo>
                <a:lnTo>
                  <a:pt x="9079992" y="0"/>
                </a:lnTo>
                <a:lnTo>
                  <a:pt x="0" y="0"/>
                </a:lnTo>
                <a:lnTo>
                  <a:pt x="0" y="111251"/>
                </a:lnTo>
                <a:close/>
              </a:path>
            </a:pathLst>
          </a:custGeom>
          <a:solidFill>
            <a:srgbClr val="FFC000"/>
          </a:solidFill>
        </p:spPr>
        <p:txBody>
          <a:bodyPr wrap="square" lIns="0" tIns="0" rIns="0" bIns="0" rtlCol="0"/>
          <a:lstStyle/>
          <a:p>
            <a:endParaRPr/>
          </a:p>
        </p:txBody>
      </p:sp>
      <p:sp>
        <p:nvSpPr>
          <p:cNvPr id="5" name="object 5"/>
          <p:cNvSpPr txBox="1">
            <a:spLocks noGrp="1"/>
          </p:cNvSpPr>
          <p:nvPr>
            <p:ph type="title"/>
          </p:nvPr>
        </p:nvSpPr>
        <p:spPr>
          <a:xfrm>
            <a:off x="417951" y="151894"/>
            <a:ext cx="8308096" cy="994683"/>
          </a:xfrm>
          <a:prstGeom prst="rect">
            <a:avLst/>
          </a:prstGeom>
        </p:spPr>
        <p:txBody>
          <a:bodyPr vert="horz" wrap="square" lIns="0" tIns="436423" rIns="0" bIns="0" rtlCol="0">
            <a:spAutoFit/>
          </a:bodyPr>
          <a:lstStyle/>
          <a:p>
            <a:pPr marL="12700">
              <a:lnSpc>
                <a:spcPct val="100000"/>
              </a:lnSpc>
            </a:pPr>
            <a:r>
              <a:rPr lang="en-US" sz="3600" dirty="0" smtClean="0">
                <a:latin typeface="Georgia" panose="02040502050405020303" pitchFamily="18" charset="0"/>
              </a:rPr>
              <a:t>Agenda</a:t>
            </a:r>
            <a:endParaRPr sz="3600" dirty="0">
              <a:latin typeface="Georgia" panose="02040502050405020303" pitchFamily="18" charset="0"/>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t>3</a:t>
            </a:fld>
            <a:endParaRPr spc="-10" dirty="0"/>
          </a:p>
        </p:txBody>
      </p:sp>
      <p:graphicFrame>
        <p:nvGraphicFramePr>
          <p:cNvPr id="8" name="Diagram 7"/>
          <p:cNvGraphicFramePr/>
          <p:nvPr>
            <p:extLst>
              <p:ext uri="{D42A27DB-BD31-4B8C-83A1-F6EECF244321}">
                <p14:modId xmlns:p14="http://schemas.microsoft.com/office/powerpoint/2010/main" val="147946098"/>
              </p:ext>
            </p:extLst>
          </p:nvPr>
        </p:nvGraphicFramePr>
        <p:xfrm>
          <a:off x="1523997" y="1371600"/>
          <a:ext cx="7391403" cy="5122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432" y="457200"/>
            <a:ext cx="8308096" cy="492443"/>
          </a:xfrm>
        </p:spPr>
        <p:txBody>
          <a:bodyPr/>
          <a:lstStyle/>
          <a:p>
            <a:r>
              <a:rPr lang="en-US" dirty="0" smtClean="0"/>
              <a:t>Health Literacy Toward Solutions</a:t>
            </a:r>
            <a:endParaRPr lang="en-US" dirty="0"/>
          </a:p>
        </p:txBody>
      </p:sp>
      <p:sp>
        <p:nvSpPr>
          <p:cNvPr id="4" name="object 2"/>
          <p:cNvSpPr/>
          <p:nvPr/>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graphicFrame>
        <p:nvGraphicFramePr>
          <p:cNvPr id="5" name="Diagram 4"/>
          <p:cNvGraphicFramePr/>
          <p:nvPr>
            <p:extLst>
              <p:ext uri="{D42A27DB-BD31-4B8C-83A1-F6EECF244321}">
                <p14:modId xmlns:p14="http://schemas.microsoft.com/office/powerpoint/2010/main" val="276455657"/>
              </p:ext>
            </p:extLst>
          </p:nvPr>
        </p:nvGraphicFramePr>
        <p:xfrm>
          <a:off x="533400" y="1397000"/>
          <a:ext cx="8077200" cy="485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7"/>
          </p:nvPr>
        </p:nvSpPr>
        <p:spPr/>
        <p:txBody>
          <a:bodyPr/>
          <a:lstStyle/>
          <a:p>
            <a:pPr marL="25400">
              <a:lnSpc>
                <a:spcPct val="100000"/>
              </a:lnSpc>
            </a:pPr>
            <a:fld id="{81D60167-4931-47E6-BA6A-407CBD079E47}" type="slidenum">
              <a:rPr lang="en-US" spc="-10" smtClean="0"/>
              <a:t>4</a:t>
            </a:fld>
            <a:endParaRPr lang="en-US" spc="-10" dirty="0"/>
          </a:p>
        </p:txBody>
      </p:sp>
    </p:spTree>
    <p:extLst>
      <p:ext uri="{BB962C8B-B14F-4D97-AF65-F5344CB8AC3E}">
        <p14:creationId xmlns:p14="http://schemas.microsoft.com/office/powerpoint/2010/main" val="1723123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21140" y="1114044"/>
            <a:ext cx="0" cy="58419"/>
          </a:xfrm>
          <a:custGeom>
            <a:avLst/>
            <a:gdLst/>
            <a:ahLst/>
            <a:cxnLst/>
            <a:rect l="l" t="t" r="r" b="b"/>
            <a:pathLst>
              <a:path h="58419">
                <a:moveTo>
                  <a:pt x="0" y="0"/>
                </a:moveTo>
                <a:lnTo>
                  <a:pt x="0" y="57911"/>
                </a:lnTo>
              </a:path>
            </a:pathLst>
          </a:custGeom>
          <a:ln w="57912">
            <a:solidFill>
              <a:srgbClr val="595958"/>
            </a:solidFill>
            <a:prstDash val="lgDash"/>
          </a:ln>
        </p:spPr>
        <p:txBody>
          <a:bodyPr wrap="square" lIns="0" tIns="0" rIns="0" bIns="0" rtlCol="0"/>
          <a:lstStyle/>
          <a:p>
            <a:endParaRPr/>
          </a:p>
        </p:txBody>
      </p:sp>
      <p:sp>
        <p:nvSpPr>
          <p:cNvPr id="3" name="object 3"/>
          <p:cNvSpPr/>
          <p:nvPr/>
        </p:nvSpPr>
        <p:spPr>
          <a:xfrm>
            <a:off x="32003" y="6746747"/>
            <a:ext cx="9080500" cy="111760"/>
          </a:xfrm>
          <a:custGeom>
            <a:avLst/>
            <a:gdLst/>
            <a:ahLst/>
            <a:cxnLst/>
            <a:rect l="l" t="t" r="r" b="b"/>
            <a:pathLst>
              <a:path w="9080500" h="111759">
                <a:moveTo>
                  <a:pt x="0" y="111251"/>
                </a:moveTo>
                <a:lnTo>
                  <a:pt x="9079992" y="111251"/>
                </a:lnTo>
                <a:lnTo>
                  <a:pt x="9079992" y="0"/>
                </a:lnTo>
                <a:lnTo>
                  <a:pt x="0" y="0"/>
                </a:lnTo>
                <a:lnTo>
                  <a:pt x="0" y="111251"/>
                </a:lnTo>
                <a:close/>
              </a:path>
            </a:pathLst>
          </a:custGeom>
          <a:solidFill>
            <a:srgbClr val="F9D263"/>
          </a:solidFill>
        </p:spPr>
        <p:txBody>
          <a:bodyPr wrap="square" lIns="0" tIns="0" rIns="0" bIns="0" rtlCol="0"/>
          <a:lstStyle/>
          <a:p>
            <a:endParaRPr/>
          </a:p>
        </p:txBody>
      </p:sp>
      <p:sp>
        <p:nvSpPr>
          <p:cNvPr id="5" name="object 5"/>
          <p:cNvSpPr/>
          <p:nvPr/>
        </p:nvSpPr>
        <p:spPr>
          <a:xfrm>
            <a:off x="42671" y="914400"/>
            <a:ext cx="9070975" cy="368935"/>
          </a:xfrm>
          <a:custGeom>
            <a:avLst/>
            <a:gdLst/>
            <a:ahLst/>
            <a:cxnLst/>
            <a:rect l="l" t="t" r="r" b="b"/>
            <a:pathLst>
              <a:path w="9070975" h="368934">
                <a:moveTo>
                  <a:pt x="0" y="0"/>
                </a:moveTo>
                <a:lnTo>
                  <a:pt x="9070848" y="0"/>
                </a:lnTo>
                <a:lnTo>
                  <a:pt x="9070848" y="368808"/>
                </a:lnTo>
                <a:lnTo>
                  <a:pt x="0" y="368808"/>
                </a:lnTo>
                <a:lnTo>
                  <a:pt x="0" y="0"/>
                </a:lnTo>
                <a:close/>
              </a:path>
            </a:pathLst>
          </a:custGeom>
          <a:solidFill>
            <a:srgbClr val="FFFFFF"/>
          </a:solidFill>
        </p:spPr>
        <p:txBody>
          <a:bodyPr wrap="square" lIns="0" tIns="0" rIns="0" bIns="0" rtlCol="0"/>
          <a:lstStyle/>
          <a:p>
            <a:endParaRPr/>
          </a:p>
        </p:txBody>
      </p:sp>
      <p:sp>
        <p:nvSpPr>
          <p:cNvPr id="6" name="object 6"/>
          <p:cNvSpPr/>
          <p:nvPr/>
        </p:nvSpPr>
        <p:spPr>
          <a:xfrm>
            <a:off x="32003" y="1876044"/>
            <a:ext cx="9081816" cy="3277446"/>
          </a:xfrm>
          <a:prstGeom prst="rect">
            <a:avLst/>
          </a:prstGeom>
          <a:solidFill>
            <a:srgbClr val="FFC000"/>
          </a:solidFill>
        </p:spPr>
        <p:txBody>
          <a:bodyPr wrap="square" lIns="0" tIns="0" rIns="0" bIns="0" rtlCol="0"/>
          <a:lstStyle/>
          <a:p>
            <a:endParaRPr/>
          </a:p>
        </p:txBody>
      </p:sp>
      <p:sp>
        <p:nvSpPr>
          <p:cNvPr id="7" name="object 7"/>
          <p:cNvSpPr txBox="1"/>
          <p:nvPr/>
        </p:nvSpPr>
        <p:spPr>
          <a:xfrm>
            <a:off x="42671" y="2786159"/>
            <a:ext cx="6129529" cy="738664"/>
          </a:xfrm>
          <a:prstGeom prst="rect">
            <a:avLst/>
          </a:prstGeom>
        </p:spPr>
        <p:txBody>
          <a:bodyPr vert="horz" wrap="square" lIns="0" tIns="0" rIns="0" bIns="0" rtlCol="0">
            <a:spAutoFit/>
          </a:bodyPr>
          <a:lstStyle/>
          <a:p>
            <a:pPr marL="469900" lvl="1" algn="ctr">
              <a:tabLst>
                <a:tab pos="355600" algn="l"/>
              </a:tabLst>
            </a:pPr>
            <a:r>
              <a:rPr lang="en-US" sz="4800" b="1" spc="-20" dirty="0" smtClean="0">
                <a:latin typeface="Georgia" panose="02040502050405020303" pitchFamily="18" charset="0"/>
                <a:cs typeface="Arial" panose="020B0604020202020204" pitchFamily="34" charset="0"/>
              </a:rPr>
              <a:t>Health Literacy</a:t>
            </a:r>
            <a:endParaRPr lang="en-US" sz="4800" b="1" dirty="0">
              <a:latin typeface="Georgia" panose="02040502050405020303" pitchFamily="18" charset="0"/>
              <a:cs typeface="Arial" panose="020B0604020202020204" pitchFamily="34" charset="0"/>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t>5</a:t>
            </a:fld>
            <a:endParaRPr spc="-10" dirty="0"/>
          </a:p>
        </p:txBody>
      </p:sp>
    </p:spTree>
    <p:extLst>
      <p:ext uri="{BB962C8B-B14F-4D97-AF65-F5344CB8AC3E}">
        <p14:creationId xmlns:p14="http://schemas.microsoft.com/office/powerpoint/2010/main" val="51252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
        <p:nvSpPr>
          <p:cNvPr id="3" name="object 3"/>
          <p:cNvSpPr/>
          <p:nvPr/>
        </p:nvSpPr>
        <p:spPr>
          <a:xfrm>
            <a:off x="32003" y="6746747"/>
            <a:ext cx="9080500" cy="111760"/>
          </a:xfrm>
          <a:custGeom>
            <a:avLst/>
            <a:gdLst/>
            <a:ahLst/>
            <a:cxnLst/>
            <a:rect l="l" t="t" r="r" b="b"/>
            <a:pathLst>
              <a:path w="9080500" h="111759">
                <a:moveTo>
                  <a:pt x="0" y="111251"/>
                </a:moveTo>
                <a:lnTo>
                  <a:pt x="9079992" y="111251"/>
                </a:lnTo>
                <a:lnTo>
                  <a:pt x="9079992" y="0"/>
                </a:lnTo>
                <a:lnTo>
                  <a:pt x="0" y="0"/>
                </a:lnTo>
                <a:lnTo>
                  <a:pt x="0" y="111251"/>
                </a:lnTo>
                <a:close/>
              </a:path>
            </a:pathLst>
          </a:custGeom>
          <a:solidFill>
            <a:srgbClr val="FBD833"/>
          </a:solidFill>
        </p:spPr>
        <p:txBody>
          <a:bodyPr wrap="square" lIns="0" tIns="0" rIns="0" bIns="0" rtlCol="0"/>
          <a:lstStyle/>
          <a:p>
            <a:endParaRPr/>
          </a:p>
        </p:txBody>
      </p:sp>
      <p:sp>
        <p:nvSpPr>
          <p:cNvPr id="5" name="object 5"/>
          <p:cNvSpPr txBox="1">
            <a:spLocks noGrp="1"/>
          </p:cNvSpPr>
          <p:nvPr>
            <p:ph type="title"/>
          </p:nvPr>
        </p:nvSpPr>
        <p:spPr>
          <a:prstGeom prst="rect">
            <a:avLst/>
          </a:prstGeom>
        </p:spPr>
        <p:txBody>
          <a:bodyPr vert="horz" wrap="square" lIns="0" tIns="436423" rIns="0" bIns="0" rtlCol="0">
            <a:spAutoFit/>
          </a:bodyPr>
          <a:lstStyle/>
          <a:p>
            <a:pPr marL="12700">
              <a:lnSpc>
                <a:spcPct val="100000"/>
              </a:lnSpc>
            </a:pPr>
            <a:r>
              <a:rPr sz="3600" dirty="0"/>
              <a:t>What</a:t>
            </a:r>
            <a:r>
              <a:rPr sz="3600" spc="-5" dirty="0"/>
              <a:t> i</a:t>
            </a:r>
            <a:r>
              <a:rPr sz="3600" dirty="0"/>
              <a:t>s</a:t>
            </a:r>
            <a:r>
              <a:rPr sz="3600" spc="-5" dirty="0"/>
              <a:t> </a:t>
            </a:r>
            <a:r>
              <a:rPr sz="3600" dirty="0"/>
              <a:t>Hea</a:t>
            </a:r>
            <a:r>
              <a:rPr sz="3600" spc="-5" dirty="0"/>
              <a:t>l</a:t>
            </a:r>
            <a:r>
              <a:rPr sz="3600" dirty="0"/>
              <a:t>th</a:t>
            </a:r>
            <a:r>
              <a:rPr sz="3600" spc="-5" dirty="0"/>
              <a:t> </a:t>
            </a:r>
            <a:r>
              <a:rPr sz="3600" dirty="0"/>
              <a:t>L</a:t>
            </a:r>
            <a:r>
              <a:rPr sz="3600" spc="-5" dirty="0"/>
              <a:t>i</a:t>
            </a:r>
            <a:r>
              <a:rPr sz="3600" dirty="0"/>
              <a:t>tera</a:t>
            </a:r>
            <a:r>
              <a:rPr sz="3600" spc="-5" dirty="0"/>
              <a:t>c</a:t>
            </a:r>
            <a:r>
              <a:rPr sz="3600" dirty="0"/>
              <a:t>y?</a:t>
            </a:r>
            <a:endParaRPr sz="3600"/>
          </a:p>
        </p:txBody>
      </p:sp>
      <p:sp>
        <p:nvSpPr>
          <p:cNvPr id="6" name="object 6"/>
          <p:cNvSpPr txBox="1"/>
          <p:nvPr/>
        </p:nvSpPr>
        <p:spPr>
          <a:xfrm>
            <a:off x="520886" y="1482196"/>
            <a:ext cx="7865745" cy="2971165"/>
          </a:xfrm>
          <a:prstGeom prst="rect">
            <a:avLst/>
          </a:prstGeom>
        </p:spPr>
        <p:txBody>
          <a:bodyPr vert="horz" wrap="square" lIns="0" tIns="0" rIns="0" bIns="0" rtlCol="0">
            <a:spAutoFit/>
          </a:bodyPr>
          <a:lstStyle/>
          <a:p>
            <a:pPr marL="12700" marR="5080" indent="666750">
              <a:lnSpc>
                <a:spcPct val="100000"/>
              </a:lnSpc>
            </a:pPr>
            <a:r>
              <a:rPr sz="4000" spc="-25" dirty="0">
                <a:latin typeface="Garamond"/>
                <a:cs typeface="Garamond"/>
              </a:rPr>
              <a:t>“</a:t>
            </a:r>
            <a:r>
              <a:rPr sz="4000" spc="35" dirty="0">
                <a:latin typeface="Garamond"/>
                <a:cs typeface="Garamond"/>
              </a:rPr>
              <a:t>T</a:t>
            </a:r>
            <a:r>
              <a:rPr sz="4000" spc="-30" dirty="0">
                <a:latin typeface="Garamond"/>
                <a:cs typeface="Garamond"/>
              </a:rPr>
              <a:t>h</a:t>
            </a:r>
            <a:r>
              <a:rPr sz="4000" spc="-20" dirty="0">
                <a:latin typeface="Garamond"/>
                <a:cs typeface="Garamond"/>
              </a:rPr>
              <a:t>e</a:t>
            </a:r>
            <a:r>
              <a:rPr sz="4000" spc="-5" dirty="0">
                <a:latin typeface="Garamond"/>
                <a:cs typeface="Garamond"/>
              </a:rPr>
              <a:t> </a:t>
            </a:r>
            <a:r>
              <a:rPr sz="4000" spc="-15" dirty="0">
                <a:latin typeface="Garamond"/>
                <a:cs typeface="Garamond"/>
              </a:rPr>
              <a:t>d</a:t>
            </a:r>
            <a:r>
              <a:rPr sz="4000" spc="-20" dirty="0">
                <a:latin typeface="Garamond"/>
                <a:cs typeface="Garamond"/>
              </a:rPr>
              <a:t>e</a:t>
            </a:r>
            <a:r>
              <a:rPr sz="4000" spc="70" dirty="0">
                <a:latin typeface="Garamond"/>
                <a:cs typeface="Garamond"/>
              </a:rPr>
              <a:t>g</a:t>
            </a:r>
            <a:r>
              <a:rPr sz="4000" spc="-20" dirty="0">
                <a:latin typeface="Garamond"/>
                <a:cs typeface="Garamond"/>
              </a:rPr>
              <a:t>ree</a:t>
            </a:r>
            <a:r>
              <a:rPr sz="4000" spc="-10" dirty="0">
                <a:latin typeface="Garamond"/>
                <a:cs typeface="Garamond"/>
              </a:rPr>
              <a:t> </a:t>
            </a:r>
            <a:r>
              <a:rPr sz="4000" spc="-20" dirty="0">
                <a:latin typeface="Garamond"/>
                <a:cs typeface="Garamond"/>
              </a:rPr>
              <a:t>t</a:t>
            </a:r>
            <a:r>
              <a:rPr sz="4000" spc="-25" dirty="0">
                <a:latin typeface="Garamond"/>
                <a:cs typeface="Garamond"/>
              </a:rPr>
              <a:t>o</a:t>
            </a:r>
            <a:r>
              <a:rPr sz="4000" spc="-5" dirty="0">
                <a:latin typeface="Garamond"/>
                <a:cs typeface="Garamond"/>
              </a:rPr>
              <a:t> </a:t>
            </a:r>
            <a:r>
              <a:rPr sz="4000" spc="-25" dirty="0">
                <a:latin typeface="Garamond"/>
                <a:cs typeface="Garamond"/>
              </a:rPr>
              <a:t>wh</a:t>
            </a:r>
            <a:r>
              <a:rPr sz="4000" spc="-20" dirty="0">
                <a:latin typeface="Garamond"/>
                <a:cs typeface="Garamond"/>
              </a:rPr>
              <a:t>i</a:t>
            </a:r>
            <a:r>
              <a:rPr sz="4000" spc="-65" dirty="0">
                <a:latin typeface="Garamond"/>
                <a:cs typeface="Garamond"/>
              </a:rPr>
              <a:t>c</a:t>
            </a:r>
            <a:r>
              <a:rPr sz="4000" spc="-25" dirty="0">
                <a:latin typeface="Garamond"/>
                <a:cs typeface="Garamond"/>
              </a:rPr>
              <a:t>h</a:t>
            </a:r>
            <a:r>
              <a:rPr sz="4000" spc="-20" dirty="0">
                <a:latin typeface="Garamond"/>
                <a:cs typeface="Garamond"/>
              </a:rPr>
              <a:t> in</a:t>
            </a:r>
            <a:r>
              <a:rPr sz="4000" spc="-15" dirty="0">
                <a:latin typeface="Garamond"/>
                <a:cs typeface="Garamond"/>
              </a:rPr>
              <a:t>d</a:t>
            </a:r>
            <a:r>
              <a:rPr sz="4000" spc="-65" dirty="0">
                <a:latin typeface="Garamond"/>
                <a:cs typeface="Garamond"/>
              </a:rPr>
              <a:t>i</a:t>
            </a:r>
            <a:r>
              <a:rPr sz="4000" spc="-20" dirty="0">
                <a:latin typeface="Garamond"/>
                <a:cs typeface="Garamond"/>
              </a:rPr>
              <a:t>vi</a:t>
            </a:r>
            <a:r>
              <a:rPr sz="4000" spc="-15" dirty="0">
                <a:latin typeface="Garamond"/>
                <a:cs typeface="Garamond"/>
              </a:rPr>
              <a:t>d</a:t>
            </a:r>
            <a:r>
              <a:rPr sz="4000" spc="-20" dirty="0">
                <a:latin typeface="Garamond"/>
                <a:cs typeface="Garamond"/>
              </a:rPr>
              <a:t>ual</a:t>
            </a:r>
            <a:r>
              <a:rPr sz="4000" spc="-15" dirty="0">
                <a:latin typeface="Garamond"/>
                <a:cs typeface="Garamond"/>
              </a:rPr>
              <a:t>s</a:t>
            </a:r>
            <a:r>
              <a:rPr sz="4000" spc="-10" dirty="0">
                <a:latin typeface="Garamond"/>
                <a:cs typeface="Garamond"/>
              </a:rPr>
              <a:t> </a:t>
            </a:r>
            <a:r>
              <a:rPr sz="4000" spc="-30" dirty="0">
                <a:latin typeface="Garamond"/>
                <a:cs typeface="Garamond"/>
              </a:rPr>
              <a:t>h</a:t>
            </a:r>
            <a:r>
              <a:rPr sz="4000" spc="-75" dirty="0">
                <a:latin typeface="Garamond"/>
                <a:cs typeface="Garamond"/>
              </a:rPr>
              <a:t>a</a:t>
            </a:r>
            <a:r>
              <a:rPr sz="4000" spc="-95" dirty="0">
                <a:latin typeface="Garamond"/>
                <a:cs typeface="Garamond"/>
              </a:rPr>
              <a:t>v</a:t>
            </a:r>
            <a:r>
              <a:rPr sz="4000" spc="-20" dirty="0">
                <a:latin typeface="Garamond"/>
                <a:cs typeface="Garamond"/>
              </a:rPr>
              <a:t>e</a:t>
            </a:r>
            <a:r>
              <a:rPr sz="4000" spc="-5" dirty="0">
                <a:latin typeface="Garamond"/>
                <a:cs typeface="Garamond"/>
              </a:rPr>
              <a:t> </a:t>
            </a:r>
            <a:r>
              <a:rPr sz="4000" spc="-25" dirty="0">
                <a:latin typeface="Garamond"/>
                <a:cs typeface="Garamond"/>
              </a:rPr>
              <a:t>th</a:t>
            </a:r>
            <a:r>
              <a:rPr sz="4000" spc="-20" dirty="0">
                <a:latin typeface="Garamond"/>
                <a:cs typeface="Garamond"/>
              </a:rPr>
              <a:t>e</a:t>
            </a:r>
            <a:r>
              <a:rPr sz="4000" spc="-15" dirty="0">
                <a:latin typeface="Garamond"/>
                <a:cs typeface="Garamond"/>
              </a:rPr>
              <a:t> </a:t>
            </a:r>
            <a:r>
              <a:rPr sz="4000" spc="-20" dirty="0">
                <a:latin typeface="Garamond"/>
                <a:cs typeface="Garamond"/>
              </a:rPr>
              <a:t>c</a:t>
            </a:r>
            <a:r>
              <a:rPr sz="4000" spc="-25" dirty="0">
                <a:latin typeface="Garamond"/>
                <a:cs typeface="Garamond"/>
              </a:rPr>
              <a:t>apa</a:t>
            </a:r>
            <a:r>
              <a:rPr sz="4000" spc="-20" dirty="0">
                <a:latin typeface="Garamond"/>
                <a:cs typeface="Garamond"/>
              </a:rPr>
              <a:t>city</a:t>
            </a:r>
            <a:r>
              <a:rPr sz="4000" spc="-5" dirty="0">
                <a:latin typeface="Garamond"/>
                <a:cs typeface="Garamond"/>
              </a:rPr>
              <a:t> </a:t>
            </a:r>
            <a:r>
              <a:rPr sz="4000" spc="-20" dirty="0">
                <a:latin typeface="Garamond"/>
                <a:cs typeface="Garamond"/>
              </a:rPr>
              <a:t>t</a:t>
            </a:r>
            <a:r>
              <a:rPr sz="4000" spc="-25" dirty="0">
                <a:latin typeface="Garamond"/>
                <a:cs typeface="Garamond"/>
              </a:rPr>
              <a:t>o</a:t>
            </a:r>
            <a:r>
              <a:rPr sz="4000" spc="-5" dirty="0">
                <a:latin typeface="Garamond"/>
                <a:cs typeface="Garamond"/>
              </a:rPr>
              <a:t> </a:t>
            </a:r>
            <a:r>
              <a:rPr sz="4000" b="1" spc="-35" dirty="0">
                <a:solidFill>
                  <a:srgbClr val="FF0000"/>
                </a:solidFill>
                <a:latin typeface="Garamond"/>
                <a:cs typeface="Garamond"/>
              </a:rPr>
              <a:t>o</a:t>
            </a:r>
            <a:r>
              <a:rPr sz="4000" b="1" spc="-25" dirty="0">
                <a:solidFill>
                  <a:srgbClr val="FF0000"/>
                </a:solidFill>
                <a:latin typeface="Garamond"/>
                <a:cs typeface="Garamond"/>
              </a:rPr>
              <a:t>b</a:t>
            </a:r>
            <a:r>
              <a:rPr sz="4000" b="1" spc="-20" dirty="0">
                <a:solidFill>
                  <a:srgbClr val="FF0000"/>
                </a:solidFill>
                <a:latin typeface="Garamond"/>
                <a:cs typeface="Garamond"/>
              </a:rPr>
              <a:t>t</a:t>
            </a:r>
            <a:r>
              <a:rPr sz="4000" b="1" spc="-15" dirty="0">
                <a:solidFill>
                  <a:srgbClr val="FF0000"/>
                </a:solidFill>
                <a:latin typeface="Garamond"/>
                <a:cs typeface="Garamond"/>
              </a:rPr>
              <a:t>ai</a:t>
            </a:r>
            <a:r>
              <a:rPr sz="4000" b="1" spc="-30" dirty="0">
                <a:solidFill>
                  <a:srgbClr val="FF0000"/>
                </a:solidFill>
                <a:latin typeface="Garamond"/>
                <a:cs typeface="Garamond"/>
              </a:rPr>
              <a:t>n</a:t>
            </a:r>
            <a:r>
              <a:rPr sz="4000" spc="-10" dirty="0">
                <a:latin typeface="Garamond"/>
                <a:cs typeface="Garamond"/>
              </a:rPr>
              <a:t>,</a:t>
            </a:r>
            <a:r>
              <a:rPr sz="4000" spc="25" dirty="0">
                <a:latin typeface="Garamond"/>
                <a:cs typeface="Garamond"/>
              </a:rPr>
              <a:t> </a:t>
            </a:r>
            <a:r>
              <a:rPr sz="4000" b="1" spc="-30" dirty="0">
                <a:solidFill>
                  <a:srgbClr val="FF0000"/>
                </a:solidFill>
                <a:latin typeface="Garamond"/>
                <a:cs typeface="Garamond"/>
              </a:rPr>
              <a:t>p</a:t>
            </a:r>
            <a:r>
              <a:rPr sz="4000" b="1" spc="15" dirty="0">
                <a:solidFill>
                  <a:srgbClr val="FF0000"/>
                </a:solidFill>
                <a:latin typeface="Garamond"/>
                <a:cs typeface="Garamond"/>
              </a:rPr>
              <a:t>r</a:t>
            </a:r>
            <a:r>
              <a:rPr sz="4000" b="1" spc="-35" dirty="0">
                <a:solidFill>
                  <a:srgbClr val="FF0000"/>
                </a:solidFill>
                <a:latin typeface="Garamond"/>
                <a:cs typeface="Garamond"/>
              </a:rPr>
              <a:t>o</a:t>
            </a:r>
            <a:r>
              <a:rPr sz="4000" b="1" spc="-25" dirty="0">
                <a:solidFill>
                  <a:srgbClr val="FF0000"/>
                </a:solidFill>
                <a:latin typeface="Garamond"/>
                <a:cs typeface="Garamond"/>
              </a:rPr>
              <a:t>ce</a:t>
            </a:r>
            <a:r>
              <a:rPr sz="4000" b="1" spc="-20" dirty="0">
                <a:solidFill>
                  <a:srgbClr val="FF0000"/>
                </a:solidFill>
                <a:latin typeface="Garamond"/>
                <a:cs typeface="Garamond"/>
              </a:rPr>
              <a:t>ss</a:t>
            </a:r>
            <a:r>
              <a:rPr sz="4000" spc="-10" dirty="0">
                <a:latin typeface="Garamond"/>
                <a:cs typeface="Garamond"/>
              </a:rPr>
              <a:t>,</a:t>
            </a:r>
            <a:r>
              <a:rPr sz="4000" spc="20" dirty="0">
                <a:latin typeface="Garamond"/>
                <a:cs typeface="Garamond"/>
              </a:rPr>
              <a:t> </a:t>
            </a:r>
            <a:r>
              <a:rPr sz="4000" spc="-30" dirty="0">
                <a:latin typeface="Garamond"/>
                <a:cs typeface="Garamond"/>
              </a:rPr>
              <a:t>&amp;</a:t>
            </a:r>
            <a:endParaRPr sz="4000">
              <a:latin typeface="Garamond"/>
              <a:cs typeface="Garamond"/>
            </a:endParaRPr>
          </a:p>
          <a:p>
            <a:pPr marL="342265" algn="ctr">
              <a:lnSpc>
                <a:spcPct val="100000"/>
              </a:lnSpc>
            </a:pPr>
            <a:r>
              <a:rPr sz="4000" b="1" spc="-30" dirty="0">
                <a:solidFill>
                  <a:srgbClr val="FF0000"/>
                </a:solidFill>
                <a:latin typeface="Garamond"/>
                <a:cs typeface="Garamond"/>
              </a:rPr>
              <a:t>u</a:t>
            </a:r>
            <a:r>
              <a:rPr sz="4000" b="1" spc="-25" dirty="0">
                <a:solidFill>
                  <a:srgbClr val="FF0000"/>
                </a:solidFill>
                <a:latin typeface="Garamond"/>
                <a:cs typeface="Garamond"/>
              </a:rPr>
              <a:t>nde</a:t>
            </a:r>
            <a:r>
              <a:rPr sz="4000" b="1" spc="50" dirty="0">
                <a:solidFill>
                  <a:srgbClr val="FF0000"/>
                </a:solidFill>
                <a:latin typeface="Garamond"/>
                <a:cs typeface="Garamond"/>
              </a:rPr>
              <a:t>r</a:t>
            </a:r>
            <a:r>
              <a:rPr sz="4000" b="1" spc="-20" dirty="0">
                <a:solidFill>
                  <a:srgbClr val="FF0000"/>
                </a:solidFill>
                <a:latin typeface="Garamond"/>
                <a:cs typeface="Garamond"/>
              </a:rPr>
              <a:t>st</a:t>
            </a:r>
            <a:r>
              <a:rPr sz="4000" b="1" spc="-15" dirty="0">
                <a:solidFill>
                  <a:srgbClr val="FF0000"/>
                </a:solidFill>
                <a:latin typeface="Garamond"/>
                <a:cs typeface="Garamond"/>
              </a:rPr>
              <a:t>a</a:t>
            </a:r>
            <a:r>
              <a:rPr sz="4000" b="1" spc="-30" dirty="0">
                <a:solidFill>
                  <a:srgbClr val="FF0000"/>
                </a:solidFill>
                <a:latin typeface="Garamond"/>
                <a:cs typeface="Garamond"/>
              </a:rPr>
              <a:t>n</a:t>
            </a:r>
            <a:r>
              <a:rPr sz="4000" b="1" spc="-25" dirty="0">
                <a:solidFill>
                  <a:srgbClr val="FF0000"/>
                </a:solidFill>
                <a:latin typeface="Garamond"/>
                <a:cs typeface="Garamond"/>
              </a:rPr>
              <a:t>d</a:t>
            </a:r>
            <a:r>
              <a:rPr sz="4000" b="1" spc="25" dirty="0">
                <a:solidFill>
                  <a:srgbClr val="FF0000"/>
                </a:solidFill>
                <a:latin typeface="Garamond"/>
                <a:cs typeface="Garamond"/>
              </a:rPr>
              <a:t> </a:t>
            </a:r>
            <a:r>
              <a:rPr sz="4000" spc="-25" dirty="0">
                <a:latin typeface="Garamond"/>
                <a:cs typeface="Garamond"/>
              </a:rPr>
              <a:t>bas</a:t>
            </a:r>
            <a:r>
              <a:rPr sz="4000" spc="-15" dirty="0">
                <a:latin typeface="Garamond"/>
                <a:cs typeface="Garamond"/>
              </a:rPr>
              <a:t>i</a:t>
            </a:r>
            <a:r>
              <a:rPr sz="4000" spc="-20" dirty="0">
                <a:latin typeface="Garamond"/>
                <a:cs typeface="Garamond"/>
              </a:rPr>
              <a:t>c</a:t>
            </a:r>
            <a:r>
              <a:rPr sz="4000" spc="10" dirty="0">
                <a:latin typeface="Garamond"/>
                <a:cs typeface="Garamond"/>
              </a:rPr>
              <a:t> </a:t>
            </a:r>
            <a:r>
              <a:rPr sz="4000" spc="-20" dirty="0">
                <a:latin typeface="Garamond"/>
                <a:cs typeface="Garamond"/>
              </a:rPr>
              <a:t>healt</a:t>
            </a:r>
            <a:r>
              <a:rPr sz="4000" spc="-25" dirty="0">
                <a:latin typeface="Garamond"/>
                <a:cs typeface="Garamond"/>
              </a:rPr>
              <a:t>h</a:t>
            </a:r>
            <a:r>
              <a:rPr sz="4000" dirty="0">
                <a:latin typeface="Garamond"/>
                <a:cs typeface="Garamond"/>
              </a:rPr>
              <a:t> </a:t>
            </a:r>
            <a:r>
              <a:rPr sz="4000" spc="-15" dirty="0">
                <a:latin typeface="Garamond"/>
                <a:cs typeface="Garamond"/>
              </a:rPr>
              <a:t>i</a:t>
            </a:r>
            <a:r>
              <a:rPr sz="4000" spc="-25" dirty="0">
                <a:latin typeface="Garamond"/>
                <a:cs typeface="Garamond"/>
              </a:rPr>
              <a:t>nfo</a:t>
            </a:r>
            <a:r>
              <a:rPr sz="4000" spc="140" dirty="0">
                <a:latin typeface="Garamond"/>
                <a:cs typeface="Garamond"/>
              </a:rPr>
              <a:t>r</a:t>
            </a:r>
            <a:r>
              <a:rPr sz="4000" spc="-35" dirty="0">
                <a:latin typeface="Garamond"/>
                <a:cs typeface="Garamond"/>
              </a:rPr>
              <a:t>m</a:t>
            </a:r>
            <a:r>
              <a:rPr sz="4000" spc="-20" dirty="0">
                <a:latin typeface="Garamond"/>
                <a:cs typeface="Garamond"/>
              </a:rPr>
              <a:t>atio</a:t>
            </a:r>
            <a:r>
              <a:rPr sz="4000" spc="-25" dirty="0">
                <a:latin typeface="Garamond"/>
                <a:cs typeface="Garamond"/>
              </a:rPr>
              <a:t>n</a:t>
            </a:r>
            <a:endParaRPr sz="4000">
              <a:latin typeface="Garamond"/>
              <a:cs typeface="Garamond"/>
            </a:endParaRPr>
          </a:p>
          <a:p>
            <a:pPr marL="1012190" marR="678180" indent="16510" algn="ctr">
              <a:lnSpc>
                <a:spcPct val="100000"/>
              </a:lnSpc>
              <a:tabLst>
                <a:tab pos="1652270" algn="l"/>
              </a:tabLst>
            </a:pPr>
            <a:r>
              <a:rPr sz="4000" spc="-30" dirty="0">
                <a:latin typeface="Garamond"/>
                <a:cs typeface="Garamond"/>
              </a:rPr>
              <a:t>&amp;	</a:t>
            </a:r>
            <a:r>
              <a:rPr sz="4000" spc="-25" dirty="0">
                <a:latin typeface="Garamond"/>
                <a:cs typeface="Garamond"/>
              </a:rPr>
              <a:t>s</a:t>
            </a:r>
            <a:r>
              <a:rPr sz="4000" spc="-20" dirty="0">
                <a:latin typeface="Garamond"/>
                <a:cs typeface="Garamond"/>
              </a:rPr>
              <a:t>e</a:t>
            </a:r>
            <a:r>
              <a:rPr sz="4000" spc="155" dirty="0">
                <a:latin typeface="Garamond"/>
                <a:cs typeface="Garamond"/>
              </a:rPr>
              <a:t>r</a:t>
            </a:r>
            <a:r>
              <a:rPr sz="4000" spc="-20" dirty="0">
                <a:latin typeface="Garamond"/>
                <a:cs typeface="Garamond"/>
              </a:rPr>
              <a:t>vices</a:t>
            </a:r>
            <a:r>
              <a:rPr sz="4000" spc="10" dirty="0">
                <a:latin typeface="Garamond"/>
                <a:cs typeface="Garamond"/>
              </a:rPr>
              <a:t> </a:t>
            </a:r>
            <a:r>
              <a:rPr sz="4000" spc="-20" dirty="0">
                <a:latin typeface="Garamond"/>
                <a:cs typeface="Garamond"/>
              </a:rPr>
              <a:t>needed</a:t>
            </a:r>
            <a:r>
              <a:rPr sz="4000" spc="-25" dirty="0">
                <a:latin typeface="Garamond"/>
                <a:cs typeface="Garamond"/>
              </a:rPr>
              <a:t> </a:t>
            </a:r>
            <a:r>
              <a:rPr sz="4000" spc="-20" dirty="0">
                <a:latin typeface="Garamond"/>
                <a:cs typeface="Garamond"/>
              </a:rPr>
              <a:t>t</a:t>
            </a:r>
            <a:r>
              <a:rPr sz="4000" spc="-25" dirty="0">
                <a:latin typeface="Garamond"/>
                <a:cs typeface="Garamond"/>
              </a:rPr>
              <a:t>o</a:t>
            </a:r>
            <a:r>
              <a:rPr sz="4000" spc="-5" dirty="0">
                <a:latin typeface="Garamond"/>
                <a:cs typeface="Garamond"/>
              </a:rPr>
              <a:t> </a:t>
            </a:r>
            <a:r>
              <a:rPr sz="4000" spc="-35" dirty="0">
                <a:latin typeface="Garamond"/>
                <a:cs typeface="Garamond"/>
              </a:rPr>
              <a:t>m</a:t>
            </a:r>
            <a:r>
              <a:rPr sz="4000" spc="-25" dirty="0">
                <a:latin typeface="Garamond"/>
                <a:cs typeface="Garamond"/>
              </a:rPr>
              <a:t>a</a:t>
            </a:r>
            <a:r>
              <a:rPr sz="4000" spc="-70" dirty="0">
                <a:latin typeface="Garamond"/>
                <a:cs typeface="Garamond"/>
              </a:rPr>
              <a:t>k</a:t>
            </a:r>
            <a:r>
              <a:rPr sz="4000" spc="-20" dirty="0">
                <a:latin typeface="Garamond"/>
                <a:cs typeface="Garamond"/>
              </a:rPr>
              <a:t>e</a:t>
            </a:r>
            <a:r>
              <a:rPr sz="4000" spc="-10" dirty="0">
                <a:latin typeface="Garamond"/>
                <a:cs typeface="Garamond"/>
              </a:rPr>
              <a:t> </a:t>
            </a:r>
            <a:r>
              <a:rPr sz="4000" spc="-25" dirty="0">
                <a:latin typeface="Garamond"/>
                <a:cs typeface="Garamond"/>
              </a:rPr>
              <a:t>appropr</a:t>
            </a:r>
            <a:r>
              <a:rPr sz="4000" spc="-20" dirty="0">
                <a:latin typeface="Garamond"/>
                <a:cs typeface="Garamond"/>
              </a:rPr>
              <a:t>iate</a:t>
            </a:r>
            <a:r>
              <a:rPr sz="4000" spc="20" dirty="0">
                <a:latin typeface="Garamond"/>
                <a:cs typeface="Garamond"/>
              </a:rPr>
              <a:t> </a:t>
            </a:r>
            <a:r>
              <a:rPr sz="4000" b="1" spc="-25" dirty="0">
                <a:solidFill>
                  <a:srgbClr val="FF0000"/>
                </a:solidFill>
                <a:latin typeface="Garamond"/>
                <a:cs typeface="Garamond"/>
              </a:rPr>
              <a:t>he</a:t>
            </a:r>
            <a:r>
              <a:rPr sz="4000" b="1" spc="-15" dirty="0">
                <a:solidFill>
                  <a:srgbClr val="FF0000"/>
                </a:solidFill>
                <a:latin typeface="Garamond"/>
                <a:cs typeface="Garamond"/>
              </a:rPr>
              <a:t>al</a:t>
            </a:r>
            <a:r>
              <a:rPr sz="4000" b="1" spc="-20" dirty="0">
                <a:solidFill>
                  <a:srgbClr val="FF0000"/>
                </a:solidFill>
                <a:latin typeface="Garamond"/>
                <a:cs typeface="Garamond"/>
              </a:rPr>
              <a:t>t</a:t>
            </a:r>
            <a:r>
              <a:rPr sz="4000" b="1" spc="-25" dirty="0">
                <a:solidFill>
                  <a:srgbClr val="FF0000"/>
                </a:solidFill>
                <a:latin typeface="Garamond"/>
                <a:cs typeface="Garamond"/>
              </a:rPr>
              <a:t>h</a:t>
            </a:r>
            <a:r>
              <a:rPr sz="4000" b="1" spc="-10" dirty="0">
                <a:solidFill>
                  <a:srgbClr val="FF0000"/>
                </a:solidFill>
                <a:latin typeface="Garamond"/>
                <a:cs typeface="Garamond"/>
              </a:rPr>
              <a:t> </a:t>
            </a:r>
            <a:r>
              <a:rPr sz="4000" b="1" spc="-25" dirty="0">
                <a:solidFill>
                  <a:srgbClr val="FF0000"/>
                </a:solidFill>
                <a:latin typeface="Garamond"/>
                <a:cs typeface="Garamond"/>
              </a:rPr>
              <a:t>dec</a:t>
            </a:r>
            <a:r>
              <a:rPr sz="4000" b="1" spc="-15" dirty="0">
                <a:solidFill>
                  <a:srgbClr val="FF0000"/>
                </a:solidFill>
                <a:latin typeface="Garamond"/>
                <a:cs typeface="Garamond"/>
              </a:rPr>
              <a:t>isi</a:t>
            </a:r>
            <a:r>
              <a:rPr sz="4000" b="1" spc="-35" dirty="0">
                <a:solidFill>
                  <a:srgbClr val="FF0000"/>
                </a:solidFill>
                <a:latin typeface="Garamond"/>
                <a:cs typeface="Garamond"/>
              </a:rPr>
              <a:t>o</a:t>
            </a:r>
            <a:r>
              <a:rPr sz="4000" b="1" spc="-30" dirty="0">
                <a:solidFill>
                  <a:srgbClr val="FF0000"/>
                </a:solidFill>
                <a:latin typeface="Garamond"/>
                <a:cs typeface="Garamond"/>
              </a:rPr>
              <a:t>n</a:t>
            </a:r>
            <a:r>
              <a:rPr sz="4000" b="1" spc="-20" dirty="0">
                <a:solidFill>
                  <a:srgbClr val="FF0000"/>
                </a:solidFill>
                <a:latin typeface="Garamond"/>
                <a:cs typeface="Garamond"/>
              </a:rPr>
              <a:t>s</a:t>
            </a:r>
            <a:r>
              <a:rPr sz="4000" spc="-135" dirty="0">
                <a:latin typeface="Garamond"/>
                <a:cs typeface="Garamond"/>
              </a:rPr>
              <a:t>.”</a:t>
            </a:r>
            <a:endParaRPr sz="4000">
              <a:latin typeface="Garamond"/>
              <a:cs typeface="Garamond"/>
            </a:endParaRPr>
          </a:p>
        </p:txBody>
      </p:sp>
      <p:sp>
        <p:nvSpPr>
          <p:cNvPr id="7" name="object 7"/>
          <p:cNvSpPr txBox="1"/>
          <p:nvPr/>
        </p:nvSpPr>
        <p:spPr>
          <a:xfrm>
            <a:off x="1980052" y="6370370"/>
            <a:ext cx="4939665" cy="165735"/>
          </a:xfrm>
          <a:prstGeom prst="rect">
            <a:avLst/>
          </a:prstGeom>
        </p:spPr>
        <p:txBody>
          <a:bodyPr vert="horz" wrap="square" lIns="0" tIns="0" rIns="0" bIns="0" rtlCol="0">
            <a:spAutoFit/>
          </a:bodyPr>
          <a:lstStyle/>
          <a:p>
            <a:pPr marL="12700">
              <a:lnSpc>
                <a:spcPct val="100000"/>
              </a:lnSpc>
            </a:pPr>
            <a:r>
              <a:rPr sz="1100" spc="-5" dirty="0">
                <a:latin typeface="Calibri"/>
                <a:cs typeface="Calibri"/>
              </a:rPr>
              <a:t>HHS</a:t>
            </a:r>
            <a:r>
              <a:rPr sz="1100" dirty="0">
                <a:latin typeface="Calibri"/>
                <a:cs typeface="Calibri"/>
              </a:rPr>
              <a:t>, </a:t>
            </a:r>
            <a:r>
              <a:rPr sz="1100" spc="-5" dirty="0">
                <a:latin typeface="Calibri"/>
                <a:cs typeface="Calibri"/>
              </a:rPr>
              <a:t>Na</a:t>
            </a:r>
            <a:r>
              <a:rPr sz="1100" dirty="0">
                <a:latin typeface="Calibri"/>
                <a:cs typeface="Calibri"/>
              </a:rPr>
              <a:t>t</a:t>
            </a:r>
            <a:r>
              <a:rPr sz="1100" spc="-5" dirty="0">
                <a:latin typeface="Calibri"/>
                <a:cs typeface="Calibri"/>
              </a:rPr>
              <a:t>i</a:t>
            </a:r>
            <a:r>
              <a:rPr sz="1100" spc="5" dirty="0">
                <a:latin typeface="Calibri"/>
                <a:cs typeface="Calibri"/>
              </a:rPr>
              <a:t>o</a:t>
            </a:r>
            <a:r>
              <a:rPr sz="1100" spc="-5" dirty="0">
                <a:latin typeface="Calibri"/>
                <a:cs typeface="Calibri"/>
              </a:rPr>
              <a:t>na</a:t>
            </a:r>
            <a:r>
              <a:rPr sz="1100" dirty="0">
                <a:latin typeface="Calibri"/>
                <a:cs typeface="Calibri"/>
              </a:rPr>
              <a:t>l</a:t>
            </a:r>
            <a:r>
              <a:rPr sz="1100" spc="-35" dirty="0">
                <a:latin typeface="Calibri"/>
                <a:cs typeface="Calibri"/>
              </a:rPr>
              <a:t> </a:t>
            </a:r>
            <a:r>
              <a:rPr sz="1100" spc="-5" dirty="0">
                <a:latin typeface="Calibri"/>
                <a:cs typeface="Calibri"/>
              </a:rPr>
              <a:t>In</a:t>
            </a:r>
            <a:r>
              <a:rPr sz="1100" dirty="0">
                <a:latin typeface="Calibri"/>
                <a:cs typeface="Calibri"/>
              </a:rPr>
              <a:t>st</a:t>
            </a:r>
            <a:r>
              <a:rPr sz="1100" spc="-5" dirty="0">
                <a:latin typeface="Calibri"/>
                <a:cs typeface="Calibri"/>
              </a:rPr>
              <a:t>i</a:t>
            </a:r>
            <a:r>
              <a:rPr sz="1100" dirty="0">
                <a:latin typeface="Calibri"/>
                <a:cs typeface="Calibri"/>
              </a:rPr>
              <a:t>t</a:t>
            </a:r>
            <a:r>
              <a:rPr sz="1100" spc="-5" dirty="0">
                <a:latin typeface="Calibri"/>
                <a:cs typeface="Calibri"/>
              </a:rPr>
              <a:t>u</a:t>
            </a:r>
            <a:r>
              <a:rPr sz="1100" dirty="0">
                <a:latin typeface="Calibri"/>
                <a:cs typeface="Calibri"/>
              </a:rPr>
              <a:t>tes</a:t>
            </a:r>
            <a:r>
              <a:rPr sz="1100" spc="-45" dirty="0">
                <a:latin typeface="Calibri"/>
                <a:cs typeface="Calibri"/>
              </a:rPr>
              <a:t> </a:t>
            </a:r>
            <a:r>
              <a:rPr sz="1100" spc="5" dirty="0">
                <a:latin typeface="Calibri"/>
                <a:cs typeface="Calibri"/>
              </a:rPr>
              <a:t>o</a:t>
            </a:r>
            <a:r>
              <a:rPr sz="1100" dirty="0">
                <a:latin typeface="Calibri"/>
                <a:cs typeface="Calibri"/>
              </a:rPr>
              <a:t>f</a:t>
            </a:r>
            <a:r>
              <a:rPr sz="1100" spc="-15" dirty="0">
                <a:latin typeface="Calibri"/>
                <a:cs typeface="Calibri"/>
              </a:rPr>
              <a:t> </a:t>
            </a:r>
            <a:r>
              <a:rPr sz="1100" spc="-5" dirty="0">
                <a:latin typeface="Calibri"/>
                <a:cs typeface="Calibri"/>
              </a:rPr>
              <a:t>H</a:t>
            </a:r>
            <a:r>
              <a:rPr sz="1100" dirty="0">
                <a:latin typeface="Calibri"/>
                <a:cs typeface="Calibri"/>
              </a:rPr>
              <a:t>e</a:t>
            </a:r>
            <a:r>
              <a:rPr sz="1100" spc="-5" dirty="0">
                <a:latin typeface="Calibri"/>
                <a:cs typeface="Calibri"/>
              </a:rPr>
              <a:t>al</a:t>
            </a:r>
            <a:r>
              <a:rPr sz="1100" dirty="0">
                <a:latin typeface="Calibri"/>
                <a:cs typeface="Calibri"/>
              </a:rPr>
              <a:t>t</a:t>
            </a:r>
            <a:r>
              <a:rPr sz="1100" spc="-5" dirty="0">
                <a:latin typeface="Calibri"/>
                <a:cs typeface="Calibri"/>
              </a:rPr>
              <a:t>h</a:t>
            </a:r>
            <a:r>
              <a:rPr sz="1100" dirty="0">
                <a:latin typeface="Calibri"/>
                <a:cs typeface="Calibri"/>
              </a:rPr>
              <a:t>,</a:t>
            </a:r>
            <a:r>
              <a:rPr sz="1100" spc="-10" dirty="0">
                <a:latin typeface="Calibri"/>
                <a:cs typeface="Calibri"/>
              </a:rPr>
              <a:t> </a:t>
            </a:r>
            <a:r>
              <a:rPr sz="1100" spc="-5" dirty="0">
                <a:latin typeface="Calibri"/>
                <a:cs typeface="Calibri"/>
              </a:rPr>
              <a:t>Na</a:t>
            </a:r>
            <a:r>
              <a:rPr sz="1100" dirty="0">
                <a:latin typeface="Calibri"/>
                <a:cs typeface="Calibri"/>
              </a:rPr>
              <a:t>t</a:t>
            </a:r>
            <a:r>
              <a:rPr sz="1100" spc="-5" dirty="0">
                <a:latin typeface="Calibri"/>
                <a:cs typeface="Calibri"/>
              </a:rPr>
              <a:t>i</a:t>
            </a:r>
            <a:r>
              <a:rPr sz="1100" spc="5" dirty="0">
                <a:latin typeface="Calibri"/>
                <a:cs typeface="Calibri"/>
              </a:rPr>
              <a:t>o</a:t>
            </a:r>
            <a:r>
              <a:rPr sz="1100" spc="-5" dirty="0">
                <a:latin typeface="Calibri"/>
                <a:cs typeface="Calibri"/>
              </a:rPr>
              <a:t>na</a:t>
            </a:r>
            <a:r>
              <a:rPr sz="1100" dirty="0">
                <a:latin typeface="Calibri"/>
                <a:cs typeface="Calibri"/>
              </a:rPr>
              <a:t>l</a:t>
            </a:r>
            <a:r>
              <a:rPr sz="1100" spc="-35" dirty="0">
                <a:latin typeface="Calibri"/>
                <a:cs typeface="Calibri"/>
              </a:rPr>
              <a:t> </a:t>
            </a:r>
            <a:r>
              <a:rPr sz="1100" dirty="0">
                <a:latin typeface="Calibri"/>
                <a:cs typeface="Calibri"/>
              </a:rPr>
              <a:t>L</a:t>
            </a:r>
            <a:r>
              <a:rPr sz="1100" spc="-5" dirty="0">
                <a:latin typeface="Calibri"/>
                <a:cs typeface="Calibri"/>
              </a:rPr>
              <a:t>ibrar</a:t>
            </a:r>
            <a:r>
              <a:rPr sz="1100" dirty="0">
                <a:latin typeface="Calibri"/>
                <a:cs typeface="Calibri"/>
              </a:rPr>
              <a:t>y</a:t>
            </a:r>
            <a:r>
              <a:rPr sz="1100" spc="-10" dirty="0">
                <a:latin typeface="Calibri"/>
                <a:cs typeface="Calibri"/>
              </a:rPr>
              <a:t> </a:t>
            </a:r>
            <a:r>
              <a:rPr sz="1100" spc="5" dirty="0">
                <a:latin typeface="Calibri"/>
                <a:cs typeface="Calibri"/>
              </a:rPr>
              <a:t>o</a:t>
            </a:r>
            <a:r>
              <a:rPr sz="1100" dirty="0">
                <a:latin typeface="Calibri"/>
                <a:cs typeface="Calibri"/>
              </a:rPr>
              <a:t>f</a:t>
            </a:r>
            <a:r>
              <a:rPr sz="1100" spc="-15" dirty="0">
                <a:latin typeface="Calibri"/>
                <a:cs typeface="Calibri"/>
              </a:rPr>
              <a:t> </a:t>
            </a:r>
            <a:r>
              <a:rPr sz="1100" dirty="0">
                <a:latin typeface="Calibri"/>
                <a:cs typeface="Calibri"/>
              </a:rPr>
              <a:t>Me</a:t>
            </a:r>
            <a:r>
              <a:rPr sz="1100" spc="-5" dirty="0">
                <a:latin typeface="Calibri"/>
                <a:cs typeface="Calibri"/>
              </a:rPr>
              <a:t>di</a:t>
            </a:r>
            <a:r>
              <a:rPr sz="1100" dirty="0">
                <a:latin typeface="Calibri"/>
                <a:cs typeface="Calibri"/>
              </a:rPr>
              <a:t>c</a:t>
            </a:r>
            <a:r>
              <a:rPr sz="1100" spc="-5" dirty="0">
                <a:latin typeface="Calibri"/>
                <a:cs typeface="Calibri"/>
              </a:rPr>
              <a:t>in</a:t>
            </a:r>
            <a:r>
              <a:rPr sz="1100" dirty="0">
                <a:latin typeface="Calibri"/>
                <a:cs typeface="Calibri"/>
              </a:rPr>
              <a:t>e</a:t>
            </a:r>
            <a:r>
              <a:rPr sz="1100" spc="-20" dirty="0">
                <a:latin typeface="Calibri"/>
                <a:cs typeface="Calibri"/>
              </a:rPr>
              <a:t> </a:t>
            </a:r>
            <a:r>
              <a:rPr sz="1100" dirty="0">
                <a:latin typeface="Calibri"/>
                <a:cs typeface="Calibri"/>
              </a:rPr>
              <a:t>(</a:t>
            </a:r>
            <a:r>
              <a:rPr sz="1100" spc="-5" dirty="0">
                <a:latin typeface="Calibri"/>
                <a:cs typeface="Calibri"/>
              </a:rPr>
              <a:t>N</a:t>
            </a:r>
            <a:r>
              <a:rPr sz="1100" dirty="0">
                <a:latin typeface="Calibri"/>
                <a:cs typeface="Calibri"/>
              </a:rPr>
              <a:t>LM).</a:t>
            </a:r>
            <a:r>
              <a:rPr sz="1100" spc="-15" dirty="0">
                <a:latin typeface="Calibri"/>
                <a:cs typeface="Calibri"/>
              </a:rPr>
              <a:t> </a:t>
            </a:r>
            <a:r>
              <a:rPr sz="1100" i="1" spc="-5" dirty="0">
                <a:latin typeface="Calibri"/>
                <a:cs typeface="Calibri"/>
              </a:rPr>
              <a:t>H</a:t>
            </a:r>
            <a:r>
              <a:rPr sz="1100" i="1" dirty="0">
                <a:latin typeface="Calibri"/>
                <a:cs typeface="Calibri"/>
              </a:rPr>
              <a:t>e</a:t>
            </a:r>
            <a:r>
              <a:rPr sz="1100" i="1" spc="-5" dirty="0">
                <a:latin typeface="Calibri"/>
                <a:cs typeface="Calibri"/>
              </a:rPr>
              <a:t>al</a:t>
            </a:r>
            <a:r>
              <a:rPr sz="1100" i="1" dirty="0">
                <a:latin typeface="Calibri"/>
                <a:cs typeface="Calibri"/>
              </a:rPr>
              <a:t>th</a:t>
            </a:r>
            <a:r>
              <a:rPr sz="1100" i="1" spc="-25" dirty="0">
                <a:latin typeface="Calibri"/>
                <a:cs typeface="Calibri"/>
              </a:rPr>
              <a:t> </a:t>
            </a:r>
            <a:r>
              <a:rPr sz="1100" i="1" dirty="0">
                <a:latin typeface="Calibri"/>
                <a:cs typeface="Calibri"/>
              </a:rPr>
              <a:t>L</a:t>
            </a:r>
            <a:r>
              <a:rPr sz="1100" i="1" spc="-5" dirty="0">
                <a:latin typeface="Calibri"/>
                <a:cs typeface="Calibri"/>
              </a:rPr>
              <a:t>i</a:t>
            </a:r>
            <a:r>
              <a:rPr sz="1100" i="1" dirty="0">
                <a:latin typeface="Calibri"/>
                <a:cs typeface="Calibri"/>
              </a:rPr>
              <a:t>te</a:t>
            </a:r>
            <a:r>
              <a:rPr sz="1100" i="1" spc="5" dirty="0">
                <a:latin typeface="Calibri"/>
                <a:cs typeface="Calibri"/>
              </a:rPr>
              <a:t>r</a:t>
            </a:r>
            <a:r>
              <a:rPr sz="1100" i="1" spc="-5" dirty="0">
                <a:latin typeface="Calibri"/>
                <a:cs typeface="Calibri"/>
              </a:rPr>
              <a:t>acy</a:t>
            </a:r>
            <a:r>
              <a:rPr sz="1100" i="1" dirty="0">
                <a:latin typeface="Calibri"/>
                <a:cs typeface="Calibri"/>
              </a:rPr>
              <a:t>,</a:t>
            </a:r>
            <a:endParaRPr sz="1100">
              <a:latin typeface="Calibri"/>
              <a:cs typeface="Calibri"/>
            </a:endParaRPr>
          </a:p>
        </p:txBody>
      </p:sp>
      <p:sp>
        <p:nvSpPr>
          <p:cNvPr id="8" name="object 8"/>
          <p:cNvSpPr/>
          <p:nvPr/>
        </p:nvSpPr>
        <p:spPr>
          <a:xfrm>
            <a:off x="685800" y="4899659"/>
            <a:ext cx="952500" cy="1427987"/>
          </a:xfrm>
          <a:prstGeom prst="rect">
            <a:avLst/>
          </a:prstGeom>
          <a:blipFill>
            <a:blip r:embed="rId3" cstate="print"/>
            <a:stretch>
              <a:fillRect/>
            </a:stretch>
          </a:blipFill>
        </p:spPr>
        <p:txBody>
          <a:bodyPr wrap="square" lIns="0" tIns="0" rIns="0" bIns="0" rtlCol="0"/>
          <a:lstStyle/>
          <a:p>
            <a:endParaRPr/>
          </a:p>
        </p:txBody>
      </p:sp>
      <p:sp>
        <p:nvSpPr>
          <p:cNvPr id="9" name="object 9"/>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t>6</a:t>
            </a:fld>
            <a:endParaRPr spc="-10" dirty="0"/>
          </a:p>
        </p:txBody>
      </p:sp>
      <p:sp>
        <p:nvSpPr>
          <p:cNvPr id="10" name="object 10"/>
          <p:cNvSpPr txBox="1"/>
          <p:nvPr/>
        </p:nvSpPr>
        <p:spPr>
          <a:xfrm>
            <a:off x="1980052" y="6538059"/>
            <a:ext cx="2736215" cy="165735"/>
          </a:xfrm>
          <a:prstGeom prst="rect">
            <a:avLst/>
          </a:prstGeom>
        </p:spPr>
        <p:txBody>
          <a:bodyPr vert="horz" wrap="square" lIns="0" tIns="0" rIns="0" bIns="0" rtlCol="0">
            <a:spAutoFit/>
          </a:bodyPr>
          <a:lstStyle/>
          <a:p>
            <a:pPr marL="12700">
              <a:lnSpc>
                <a:spcPct val="100000"/>
              </a:lnSpc>
            </a:pPr>
            <a:r>
              <a:rPr sz="1100" i="1" spc="-5" dirty="0">
                <a:latin typeface="Calibri"/>
                <a:cs typeface="Calibri"/>
              </a:rPr>
              <a:t>Janua</a:t>
            </a:r>
            <a:r>
              <a:rPr sz="1100" i="1" spc="5" dirty="0">
                <a:latin typeface="Calibri"/>
                <a:cs typeface="Calibri"/>
              </a:rPr>
              <a:t>r</a:t>
            </a:r>
            <a:r>
              <a:rPr sz="1100" i="1" dirty="0">
                <a:latin typeface="Calibri"/>
                <a:cs typeface="Calibri"/>
              </a:rPr>
              <a:t>y</a:t>
            </a:r>
            <a:r>
              <a:rPr sz="1100" i="1" spc="-25" dirty="0">
                <a:latin typeface="Calibri"/>
                <a:cs typeface="Calibri"/>
              </a:rPr>
              <a:t> </a:t>
            </a:r>
            <a:r>
              <a:rPr sz="1100" i="1" dirty="0">
                <a:latin typeface="Calibri"/>
                <a:cs typeface="Calibri"/>
              </a:rPr>
              <a:t>1990</a:t>
            </a:r>
            <a:r>
              <a:rPr sz="1100" i="1" spc="5" dirty="0">
                <a:latin typeface="Calibri"/>
                <a:cs typeface="Calibri"/>
              </a:rPr>
              <a:t> </a:t>
            </a:r>
            <a:r>
              <a:rPr sz="1100" i="1" dirty="0">
                <a:latin typeface="Calibri"/>
                <a:cs typeface="Calibri"/>
              </a:rPr>
              <a:t>T</a:t>
            </a:r>
            <a:r>
              <a:rPr sz="1100" i="1" spc="-5" dirty="0">
                <a:latin typeface="Calibri"/>
                <a:cs typeface="Calibri"/>
              </a:rPr>
              <a:t>h</a:t>
            </a:r>
            <a:r>
              <a:rPr sz="1100" i="1" spc="5" dirty="0">
                <a:latin typeface="Calibri"/>
                <a:cs typeface="Calibri"/>
              </a:rPr>
              <a:t>r</a:t>
            </a:r>
            <a:r>
              <a:rPr sz="1100" i="1" spc="-5" dirty="0">
                <a:latin typeface="Calibri"/>
                <a:cs typeface="Calibri"/>
              </a:rPr>
              <a:t>oug</a:t>
            </a:r>
            <a:r>
              <a:rPr sz="1100" i="1" dirty="0">
                <a:latin typeface="Calibri"/>
                <a:cs typeface="Calibri"/>
              </a:rPr>
              <a:t>h</a:t>
            </a:r>
            <a:r>
              <a:rPr sz="1100" i="1" spc="-25" dirty="0">
                <a:latin typeface="Calibri"/>
                <a:cs typeface="Calibri"/>
              </a:rPr>
              <a:t> </a:t>
            </a:r>
            <a:r>
              <a:rPr sz="1100" i="1" dirty="0">
                <a:latin typeface="Calibri"/>
                <a:cs typeface="Calibri"/>
              </a:rPr>
              <a:t>1999.</a:t>
            </a:r>
            <a:r>
              <a:rPr sz="1100" i="1" spc="-15" dirty="0">
                <a:latin typeface="Calibri"/>
                <a:cs typeface="Calibri"/>
              </a:rPr>
              <a:t> </a:t>
            </a:r>
            <a:r>
              <a:rPr sz="1100" i="1" spc="-5" dirty="0">
                <a:latin typeface="Calibri"/>
                <a:cs typeface="Calibri"/>
              </a:rPr>
              <a:t>N</a:t>
            </a:r>
            <a:r>
              <a:rPr sz="1100" i="1" dirty="0">
                <a:latin typeface="Calibri"/>
                <a:cs typeface="Calibri"/>
              </a:rPr>
              <a:t>LM</a:t>
            </a:r>
            <a:r>
              <a:rPr sz="1100" i="1" spc="-5" dirty="0">
                <a:latin typeface="Calibri"/>
                <a:cs typeface="Calibri"/>
              </a:rPr>
              <a:t> </a:t>
            </a:r>
            <a:r>
              <a:rPr sz="1100" i="1" spc="5" dirty="0">
                <a:latin typeface="Calibri"/>
                <a:cs typeface="Calibri"/>
              </a:rPr>
              <a:t>P</a:t>
            </a:r>
            <a:r>
              <a:rPr sz="1100" i="1" spc="-5" dirty="0">
                <a:latin typeface="Calibri"/>
                <a:cs typeface="Calibri"/>
              </a:rPr>
              <a:t>ub</a:t>
            </a:r>
            <a:r>
              <a:rPr sz="1100" i="1" dirty="0">
                <a:latin typeface="Calibri"/>
                <a:cs typeface="Calibri"/>
              </a:rPr>
              <a:t>.</a:t>
            </a:r>
            <a:r>
              <a:rPr sz="1100" i="1" spc="-25" dirty="0">
                <a:latin typeface="Calibri"/>
                <a:cs typeface="Calibri"/>
              </a:rPr>
              <a:t> </a:t>
            </a:r>
            <a:r>
              <a:rPr sz="1100" i="1" dirty="0">
                <a:latin typeface="Calibri"/>
                <a:cs typeface="Calibri"/>
              </a:rPr>
              <a:t>2000, </a:t>
            </a:r>
            <a:r>
              <a:rPr sz="1100" i="1" spc="-5" dirty="0">
                <a:latin typeface="Calibri"/>
                <a:cs typeface="Calibri"/>
              </a:rPr>
              <a:t>vi</a:t>
            </a:r>
            <a:r>
              <a:rPr sz="1100" i="1" dirty="0">
                <a:latin typeface="Calibri"/>
                <a:cs typeface="Calibri"/>
              </a:rPr>
              <a:t>.</a:t>
            </a:r>
            <a:endParaRPr sz="1100">
              <a:latin typeface="Calibri"/>
              <a:cs typeface="Calibri"/>
            </a:endParaRPr>
          </a:p>
        </p:txBody>
      </p:sp>
    </p:spTree>
    <p:extLst>
      <p:ext uri="{BB962C8B-B14F-4D97-AF65-F5344CB8AC3E}">
        <p14:creationId xmlns:p14="http://schemas.microsoft.com/office/powerpoint/2010/main" val="3560776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
        <p:nvSpPr>
          <p:cNvPr id="3" name="object 3"/>
          <p:cNvSpPr/>
          <p:nvPr/>
        </p:nvSpPr>
        <p:spPr>
          <a:xfrm>
            <a:off x="32003" y="6746747"/>
            <a:ext cx="9080500" cy="111760"/>
          </a:xfrm>
          <a:custGeom>
            <a:avLst/>
            <a:gdLst/>
            <a:ahLst/>
            <a:cxnLst/>
            <a:rect l="l" t="t" r="r" b="b"/>
            <a:pathLst>
              <a:path w="9080500" h="111759">
                <a:moveTo>
                  <a:pt x="0" y="111251"/>
                </a:moveTo>
                <a:lnTo>
                  <a:pt x="9079992" y="111251"/>
                </a:lnTo>
                <a:lnTo>
                  <a:pt x="9079992" y="0"/>
                </a:lnTo>
                <a:lnTo>
                  <a:pt x="0" y="0"/>
                </a:lnTo>
                <a:lnTo>
                  <a:pt x="0" y="111251"/>
                </a:lnTo>
                <a:close/>
              </a:path>
            </a:pathLst>
          </a:custGeom>
          <a:solidFill>
            <a:srgbClr val="FBD833"/>
          </a:solidFill>
        </p:spPr>
        <p:txBody>
          <a:bodyPr wrap="square" lIns="0" tIns="0" rIns="0" bIns="0" rtlCol="0"/>
          <a:lstStyle/>
          <a:p>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t>7</a:t>
            </a:fld>
            <a:endParaRPr spc="-10" dirty="0"/>
          </a:p>
        </p:txBody>
      </p:sp>
      <p:sp>
        <p:nvSpPr>
          <p:cNvPr id="6" name="object 6"/>
          <p:cNvSpPr txBox="1"/>
          <p:nvPr/>
        </p:nvSpPr>
        <p:spPr>
          <a:xfrm>
            <a:off x="231140" y="669736"/>
            <a:ext cx="5565775" cy="432434"/>
          </a:xfrm>
          <a:prstGeom prst="rect">
            <a:avLst/>
          </a:prstGeom>
        </p:spPr>
        <p:txBody>
          <a:bodyPr vert="horz" wrap="square" lIns="0" tIns="0" rIns="0" bIns="0" rtlCol="0">
            <a:spAutoFit/>
          </a:bodyPr>
          <a:lstStyle/>
          <a:p>
            <a:pPr marL="12700">
              <a:lnSpc>
                <a:spcPct val="100000"/>
              </a:lnSpc>
            </a:pPr>
            <a:r>
              <a:rPr sz="3200" b="1" spc="-5" dirty="0">
                <a:latin typeface="Georgia"/>
                <a:cs typeface="Georgia"/>
              </a:rPr>
              <a:t>P</a:t>
            </a:r>
            <a:r>
              <a:rPr sz="3200" b="1" dirty="0">
                <a:latin typeface="Georgia"/>
                <a:cs typeface="Georgia"/>
              </a:rPr>
              <a:t>u</a:t>
            </a:r>
            <a:r>
              <a:rPr sz="3200" b="1" spc="-10" dirty="0">
                <a:latin typeface="Georgia"/>
                <a:cs typeface="Georgia"/>
              </a:rPr>
              <a:t>b</a:t>
            </a:r>
            <a:r>
              <a:rPr sz="3200" b="1" dirty="0">
                <a:latin typeface="Georgia"/>
                <a:cs typeface="Georgia"/>
              </a:rPr>
              <a:t>l</a:t>
            </a:r>
            <a:r>
              <a:rPr sz="3200" b="1" spc="-10" dirty="0">
                <a:latin typeface="Georgia"/>
                <a:cs typeface="Georgia"/>
              </a:rPr>
              <a:t>i</a:t>
            </a:r>
            <a:r>
              <a:rPr sz="3200" b="1" dirty="0">
                <a:latin typeface="Georgia"/>
                <a:cs typeface="Georgia"/>
              </a:rPr>
              <a:t>s</a:t>
            </a:r>
            <a:r>
              <a:rPr sz="3200" b="1" spc="-10" dirty="0">
                <a:latin typeface="Georgia"/>
                <a:cs typeface="Georgia"/>
              </a:rPr>
              <a:t>h</a:t>
            </a:r>
            <a:r>
              <a:rPr sz="3200" b="1" dirty="0">
                <a:latin typeface="Georgia"/>
                <a:cs typeface="Georgia"/>
              </a:rPr>
              <a:t>ed</a:t>
            </a:r>
            <a:r>
              <a:rPr sz="3200" b="1" spc="-10" dirty="0">
                <a:latin typeface="Georgia"/>
                <a:cs typeface="Georgia"/>
              </a:rPr>
              <a:t> </a:t>
            </a:r>
            <a:r>
              <a:rPr sz="3200" b="1" spc="-5" dirty="0">
                <a:latin typeface="Georgia"/>
                <a:cs typeface="Georgia"/>
              </a:rPr>
              <a:t>S</a:t>
            </a:r>
            <a:r>
              <a:rPr sz="3200" b="1" dirty="0">
                <a:latin typeface="Georgia"/>
                <a:cs typeface="Georgia"/>
              </a:rPr>
              <a:t>cree</a:t>
            </a:r>
            <a:r>
              <a:rPr sz="3200" b="1" spc="-5" dirty="0">
                <a:latin typeface="Georgia"/>
                <a:cs typeface="Georgia"/>
              </a:rPr>
              <a:t>n</a:t>
            </a:r>
            <a:r>
              <a:rPr sz="3200" b="1" spc="-10" dirty="0">
                <a:latin typeface="Georgia"/>
                <a:cs typeface="Georgia"/>
              </a:rPr>
              <a:t>i</a:t>
            </a:r>
            <a:r>
              <a:rPr sz="3200" b="1" spc="-5" dirty="0">
                <a:latin typeface="Georgia"/>
                <a:cs typeface="Georgia"/>
              </a:rPr>
              <a:t>n</a:t>
            </a:r>
            <a:r>
              <a:rPr sz="3200" b="1" dirty="0">
                <a:latin typeface="Georgia"/>
                <a:cs typeface="Georgia"/>
              </a:rPr>
              <a:t>g</a:t>
            </a:r>
            <a:r>
              <a:rPr sz="3200" b="1" spc="-25" dirty="0">
                <a:latin typeface="Georgia"/>
                <a:cs typeface="Georgia"/>
              </a:rPr>
              <a:t> </a:t>
            </a:r>
            <a:r>
              <a:rPr sz="3200" b="1" dirty="0">
                <a:latin typeface="Georgia"/>
                <a:cs typeface="Georgia"/>
              </a:rPr>
              <a:t>Tools</a:t>
            </a:r>
            <a:endParaRPr sz="3200">
              <a:latin typeface="Georgia"/>
              <a:cs typeface="Georgia"/>
            </a:endParaRPr>
          </a:p>
        </p:txBody>
      </p:sp>
      <p:sp>
        <p:nvSpPr>
          <p:cNvPr id="7" name="object 7"/>
          <p:cNvSpPr txBox="1"/>
          <p:nvPr/>
        </p:nvSpPr>
        <p:spPr>
          <a:xfrm>
            <a:off x="3552449" y="6386576"/>
            <a:ext cx="1515745" cy="177800"/>
          </a:xfrm>
          <a:prstGeom prst="rect">
            <a:avLst/>
          </a:prstGeom>
        </p:spPr>
        <p:txBody>
          <a:bodyPr vert="horz" wrap="square" lIns="0" tIns="0" rIns="0" bIns="0" rtlCol="0">
            <a:spAutoFit/>
          </a:bodyPr>
          <a:lstStyle/>
          <a:p>
            <a:pPr marL="12700">
              <a:lnSpc>
                <a:spcPct val="100000"/>
              </a:lnSpc>
            </a:pPr>
            <a:r>
              <a:rPr sz="1200" spc="5" dirty="0">
                <a:latin typeface="Calibri"/>
                <a:cs typeface="Calibri"/>
              </a:rPr>
              <a:t>D</a:t>
            </a:r>
            <a:r>
              <a:rPr sz="1200" spc="-35" dirty="0">
                <a:latin typeface="Calibri"/>
                <a:cs typeface="Calibri"/>
              </a:rPr>
              <a:t>a</a:t>
            </a:r>
            <a:r>
              <a:rPr sz="1200" spc="-15" dirty="0">
                <a:latin typeface="Calibri"/>
                <a:cs typeface="Calibri"/>
              </a:rPr>
              <a:t>v</a:t>
            </a:r>
            <a:r>
              <a:rPr sz="1200" dirty="0">
                <a:latin typeface="Calibri"/>
                <a:cs typeface="Calibri"/>
              </a:rPr>
              <a:t>is </a:t>
            </a:r>
            <a:r>
              <a:rPr sz="1200" i="1" spc="-20" dirty="0">
                <a:latin typeface="Calibri"/>
                <a:cs typeface="Calibri"/>
              </a:rPr>
              <a:t>e</a:t>
            </a:r>
            <a:r>
              <a:rPr sz="1200" i="1" spc="-5" dirty="0">
                <a:latin typeface="Calibri"/>
                <a:cs typeface="Calibri"/>
              </a:rPr>
              <a:t>t</a:t>
            </a:r>
            <a:r>
              <a:rPr sz="1200" i="1" spc="10" dirty="0">
                <a:latin typeface="Calibri"/>
                <a:cs typeface="Calibri"/>
              </a:rPr>
              <a:t> </a:t>
            </a:r>
            <a:r>
              <a:rPr sz="1200" i="1" spc="-5" dirty="0">
                <a:latin typeface="Calibri"/>
                <a:cs typeface="Calibri"/>
              </a:rPr>
              <a:t>a</a:t>
            </a:r>
            <a:r>
              <a:rPr sz="1200" i="1" dirty="0">
                <a:latin typeface="Calibri"/>
                <a:cs typeface="Calibri"/>
              </a:rPr>
              <a:t>l.</a:t>
            </a:r>
            <a:r>
              <a:rPr sz="1200" i="1" spc="-15" dirty="0">
                <a:latin typeface="Calibri"/>
                <a:cs typeface="Calibri"/>
              </a:rPr>
              <a:t> </a:t>
            </a:r>
            <a:r>
              <a:rPr sz="1200" i="1" spc="-5" dirty="0">
                <a:latin typeface="Calibri"/>
                <a:cs typeface="Calibri"/>
              </a:rPr>
              <a:t>H</a:t>
            </a:r>
            <a:r>
              <a:rPr sz="1200" i="1" spc="-10" dirty="0">
                <a:latin typeface="Calibri"/>
                <a:cs typeface="Calibri"/>
              </a:rPr>
              <a:t>A</a:t>
            </a:r>
            <a:r>
              <a:rPr sz="1200" i="1" spc="-30" dirty="0">
                <a:latin typeface="Calibri"/>
                <a:cs typeface="Calibri"/>
              </a:rPr>
              <a:t>R</a:t>
            </a:r>
            <a:r>
              <a:rPr sz="1200" i="1" dirty="0">
                <a:latin typeface="Calibri"/>
                <a:cs typeface="Calibri"/>
              </a:rPr>
              <a:t>C</a:t>
            </a:r>
            <a:r>
              <a:rPr sz="1200" i="1" spc="25" dirty="0">
                <a:latin typeface="Calibri"/>
                <a:cs typeface="Calibri"/>
              </a:rPr>
              <a:t> </a:t>
            </a:r>
            <a:r>
              <a:rPr sz="1200" i="1" spc="-5" dirty="0">
                <a:latin typeface="Calibri"/>
                <a:cs typeface="Calibri"/>
              </a:rPr>
              <a:t>(</a:t>
            </a:r>
            <a:r>
              <a:rPr sz="1200" i="1" spc="-10" dirty="0">
                <a:latin typeface="Calibri"/>
                <a:cs typeface="Calibri"/>
              </a:rPr>
              <a:t>2010)</a:t>
            </a:r>
            <a:endParaRPr sz="1200">
              <a:latin typeface="Calibri"/>
              <a:cs typeface="Calibri"/>
            </a:endParaRPr>
          </a:p>
        </p:txBody>
      </p:sp>
      <p:graphicFrame>
        <p:nvGraphicFramePr>
          <p:cNvPr id="10" name="Table 9"/>
          <p:cNvGraphicFramePr>
            <a:graphicFrameLocks noGrp="1"/>
          </p:cNvGraphicFramePr>
          <p:nvPr>
            <p:extLst>
              <p:ext uri="{D42A27DB-BD31-4B8C-83A1-F6EECF244321}">
                <p14:modId xmlns:p14="http://schemas.microsoft.com/office/powerpoint/2010/main" val="1903106788"/>
              </p:ext>
            </p:extLst>
          </p:nvPr>
        </p:nvGraphicFramePr>
        <p:xfrm>
          <a:off x="609600" y="1397000"/>
          <a:ext cx="8305800" cy="4820920"/>
        </p:xfrm>
        <a:graphic>
          <a:graphicData uri="http://schemas.openxmlformats.org/drawingml/2006/table">
            <a:tbl>
              <a:tblPr firstRow="1" bandRow="1">
                <a:tableStyleId>{073A0DAA-6AF3-43AB-8588-CEC1D06C72B9}</a:tableStyleId>
              </a:tblPr>
              <a:tblGrid>
                <a:gridCol w="914400">
                  <a:extLst>
                    <a:ext uri="{9D8B030D-6E8A-4147-A177-3AD203B41FA5}">
                      <a16:colId xmlns:a16="http://schemas.microsoft.com/office/drawing/2014/main" val="3029043317"/>
                    </a:ext>
                  </a:extLst>
                </a:gridCol>
                <a:gridCol w="1524000">
                  <a:extLst>
                    <a:ext uri="{9D8B030D-6E8A-4147-A177-3AD203B41FA5}">
                      <a16:colId xmlns:a16="http://schemas.microsoft.com/office/drawing/2014/main" val="3920121028"/>
                    </a:ext>
                  </a:extLst>
                </a:gridCol>
                <a:gridCol w="1143000">
                  <a:extLst>
                    <a:ext uri="{9D8B030D-6E8A-4147-A177-3AD203B41FA5}">
                      <a16:colId xmlns:a16="http://schemas.microsoft.com/office/drawing/2014/main" val="2272664859"/>
                    </a:ext>
                  </a:extLst>
                </a:gridCol>
                <a:gridCol w="4724400">
                  <a:extLst>
                    <a:ext uri="{9D8B030D-6E8A-4147-A177-3AD203B41FA5}">
                      <a16:colId xmlns:a16="http://schemas.microsoft.com/office/drawing/2014/main" val="3558990279"/>
                    </a:ext>
                  </a:extLst>
                </a:gridCol>
              </a:tblGrid>
              <a:tr h="370840">
                <a:tc>
                  <a:txBody>
                    <a:bodyPr/>
                    <a:lstStyle/>
                    <a:p>
                      <a:pPr algn="ctr">
                        <a:lnSpc>
                          <a:spcPct val="100000"/>
                        </a:lnSpc>
                      </a:pPr>
                      <a:r>
                        <a:rPr sz="1400" b="1" dirty="0">
                          <a:solidFill>
                            <a:srgbClr val="FFFFFF"/>
                          </a:solidFill>
                          <a:latin typeface="Calibri"/>
                          <a:cs typeface="Calibri"/>
                        </a:rPr>
                        <a:t>#</a:t>
                      </a:r>
                      <a:endParaRPr sz="1400" dirty="0">
                        <a:latin typeface="Calibri"/>
                        <a:cs typeface="Calibri"/>
                      </a:endParaRPr>
                    </a:p>
                  </a:txBody>
                  <a:tcPr marL="0" marR="0" marT="0" marB="0"/>
                </a:tc>
                <a:tc>
                  <a:txBody>
                    <a:bodyPr/>
                    <a:lstStyle/>
                    <a:p>
                      <a:pPr algn="ctr">
                        <a:lnSpc>
                          <a:spcPct val="100000"/>
                        </a:lnSpc>
                      </a:pPr>
                      <a:r>
                        <a:rPr sz="1400" b="1" spc="-105" dirty="0">
                          <a:solidFill>
                            <a:srgbClr val="FFFFFF"/>
                          </a:solidFill>
                          <a:latin typeface="Calibri"/>
                          <a:cs typeface="Calibri"/>
                        </a:rPr>
                        <a:t>T</a:t>
                      </a:r>
                      <a:r>
                        <a:rPr sz="1400" b="1" dirty="0">
                          <a:solidFill>
                            <a:srgbClr val="FFFFFF"/>
                          </a:solidFill>
                          <a:latin typeface="Calibri"/>
                          <a:cs typeface="Calibri"/>
                        </a:rPr>
                        <a:t>ool</a:t>
                      </a:r>
                      <a:endParaRPr sz="1400">
                        <a:latin typeface="Calibri"/>
                        <a:cs typeface="Calibri"/>
                      </a:endParaRPr>
                    </a:p>
                  </a:txBody>
                  <a:tcPr marL="0" marR="0" marT="0" marB="0"/>
                </a:tc>
                <a:tc>
                  <a:txBody>
                    <a:bodyPr/>
                    <a:lstStyle/>
                    <a:p>
                      <a:pPr algn="ctr">
                        <a:lnSpc>
                          <a:spcPct val="100000"/>
                        </a:lnSpc>
                      </a:pPr>
                      <a:r>
                        <a:rPr sz="1400" b="1" spc="-100" dirty="0">
                          <a:solidFill>
                            <a:srgbClr val="FFFFFF"/>
                          </a:solidFill>
                          <a:latin typeface="Calibri"/>
                          <a:cs typeface="Calibri"/>
                        </a:rPr>
                        <a:t>Y</a:t>
                      </a:r>
                      <a:r>
                        <a:rPr sz="1400" b="1" spc="-5" dirty="0">
                          <a:solidFill>
                            <a:srgbClr val="FFFFFF"/>
                          </a:solidFill>
                          <a:latin typeface="Calibri"/>
                          <a:cs typeface="Calibri"/>
                        </a:rPr>
                        <a:t>ea</a:t>
                      </a:r>
                      <a:r>
                        <a:rPr sz="1400" b="1" dirty="0">
                          <a:solidFill>
                            <a:srgbClr val="FFFFFF"/>
                          </a:solidFill>
                          <a:latin typeface="Calibri"/>
                          <a:cs typeface="Calibri"/>
                        </a:rPr>
                        <a:t>r</a:t>
                      </a:r>
                      <a:endParaRPr sz="1400">
                        <a:latin typeface="Calibri"/>
                        <a:cs typeface="Calibri"/>
                      </a:endParaRPr>
                    </a:p>
                  </a:txBody>
                  <a:tcPr marL="0" marR="0" marT="0" marB="0"/>
                </a:tc>
                <a:tc>
                  <a:txBody>
                    <a:bodyPr/>
                    <a:lstStyle/>
                    <a:p>
                      <a:pPr algn="ctr">
                        <a:lnSpc>
                          <a:spcPct val="100000"/>
                        </a:lnSpc>
                      </a:pPr>
                      <a:r>
                        <a:rPr sz="1400" b="1" spc="-35" dirty="0">
                          <a:solidFill>
                            <a:srgbClr val="FFFFFF"/>
                          </a:solidFill>
                          <a:latin typeface="Calibri"/>
                          <a:cs typeface="Calibri"/>
                        </a:rPr>
                        <a:t>T</a:t>
                      </a:r>
                      <a:r>
                        <a:rPr sz="1400" b="1" spc="-5" dirty="0">
                          <a:solidFill>
                            <a:srgbClr val="FFFFFF"/>
                          </a:solidFill>
                          <a:latin typeface="Calibri"/>
                          <a:cs typeface="Calibri"/>
                        </a:rPr>
                        <a:t>y</a:t>
                      </a:r>
                      <a:r>
                        <a:rPr sz="1400" b="1" dirty="0">
                          <a:solidFill>
                            <a:srgbClr val="FFFFFF"/>
                          </a:solidFill>
                          <a:latin typeface="Calibri"/>
                          <a:cs typeface="Calibri"/>
                        </a:rPr>
                        <a:t>pe</a:t>
                      </a:r>
                      <a:endParaRPr sz="1400">
                        <a:latin typeface="Calibri"/>
                        <a:cs typeface="Calibri"/>
                      </a:endParaRPr>
                    </a:p>
                  </a:txBody>
                  <a:tcPr marL="0" marR="0" marT="0" marB="0"/>
                </a:tc>
                <a:extLst>
                  <a:ext uri="{0D108BD9-81ED-4DB2-BD59-A6C34878D82A}">
                    <a16:rowId xmlns:a16="http://schemas.microsoft.com/office/drawing/2014/main" val="3329416966"/>
                  </a:ext>
                </a:extLst>
              </a:tr>
              <a:tr h="370840">
                <a:tc>
                  <a:txBody>
                    <a:bodyPr/>
                    <a:lstStyle/>
                    <a:p>
                      <a:pPr algn="ctr">
                        <a:lnSpc>
                          <a:spcPct val="100000"/>
                        </a:lnSpc>
                      </a:pPr>
                      <a:r>
                        <a:rPr sz="1400" spc="-5" dirty="0">
                          <a:latin typeface="Garamond"/>
                          <a:cs typeface="Garamond"/>
                        </a:rPr>
                        <a:t>1.</a:t>
                      </a:r>
                      <a:endParaRPr sz="1400">
                        <a:latin typeface="Garamond"/>
                        <a:cs typeface="Garamond"/>
                      </a:endParaRPr>
                    </a:p>
                  </a:txBody>
                  <a:tcPr marL="0" marR="0" marT="0" marB="0"/>
                </a:tc>
                <a:tc>
                  <a:txBody>
                    <a:bodyPr/>
                    <a:lstStyle/>
                    <a:p>
                      <a:pPr marL="84455">
                        <a:lnSpc>
                          <a:spcPct val="100000"/>
                        </a:lnSpc>
                      </a:pPr>
                      <a:r>
                        <a:rPr sz="1400" dirty="0">
                          <a:latin typeface="Garamond"/>
                          <a:cs typeface="Garamond"/>
                        </a:rPr>
                        <a:t>W</a:t>
                      </a:r>
                      <a:r>
                        <a:rPr sz="1400" spc="-5" dirty="0">
                          <a:latin typeface="Garamond"/>
                          <a:cs typeface="Garamond"/>
                        </a:rPr>
                        <a:t>R</a:t>
                      </a:r>
                      <a:r>
                        <a:rPr sz="1400" spc="-50" dirty="0">
                          <a:latin typeface="Garamond"/>
                          <a:cs typeface="Garamond"/>
                        </a:rPr>
                        <a:t>A</a:t>
                      </a:r>
                      <a:r>
                        <a:rPr sz="1400" spc="-85" dirty="0">
                          <a:latin typeface="Garamond"/>
                          <a:cs typeface="Garamond"/>
                        </a:rPr>
                        <a:t>T</a:t>
                      </a:r>
                      <a:r>
                        <a:rPr sz="1400" spc="5" dirty="0">
                          <a:latin typeface="Garamond"/>
                          <a:cs typeface="Garamond"/>
                        </a:rPr>
                        <a:t>-</a:t>
                      </a:r>
                      <a:r>
                        <a:rPr sz="1400" spc="-5" dirty="0">
                          <a:latin typeface="Garamond"/>
                          <a:cs typeface="Garamond"/>
                        </a:rPr>
                        <a:t>R3</a:t>
                      </a:r>
                      <a:endParaRPr sz="1400" dirty="0">
                        <a:latin typeface="Garamond"/>
                        <a:cs typeface="Garamond"/>
                      </a:endParaRPr>
                    </a:p>
                  </a:txBody>
                  <a:tcPr marL="0" marR="0" marT="0" marB="0"/>
                </a:tc>
                <a:tc>
                  <a:txBody>
                    <a:bodyPr/>
                    <a:lstStyle/>
                    <a:p>
                      <a:pPr marL="85090">
                        <a:lnSpc>
                          <a:spcPct val="100000"/>
                        </a:lnSpc>
                      </a:pPr>
                      <a:r>
                        <a:rPr sz="1400" spc="-5" dirty="0">
                          <a:latin typeface="Garamond"/>
                          <a:cs typeface="Garamond"/>
                        </a:rPr>
                        <a:t>1965.1995</a:t>
                      </a:r>
                      <a:endParaRPr sz="1400" dirty="0">
                        <a:latin typeface="Garamond"/>
                        <a:cs typeface="Garamond"/>
                      </a:endParaRPr>
                    </a:p>
                  </a:txBody>
                  <a:tcPr marL="0" marR="0" marT="0" marB="0"/>
                </a:tc>
                <a:tc>
                  <a:txBody>
                    <a:bodyPr/>
                    <a:lstStyle/>
                    <a:p>
                      <a:pPr marL="85090">
                        <a:lnSpc>
                          <a:spcPct val="100000"/>
                        </a:lnSpc>
                      </a:pPr>
                      <a:r>
                        <a:rPr sz="1400" spc="-130" dirty="0">
                          <a:latin typeface="Garamond"/>
                          <a:cs typeface="Garamond"/>
                        </a:rPr>
                        <a:t>W</a:t>
                      </a:r>
                      <a:r>
                        <a:rPr sz="1400" dirty="0">
                          <a:latin typeface="Garamond"/>
                          <a:cs typeface="Garamond"/>
                        </a:rPr>
                        <a:t>o</a:t>
                      </a:r>
                      <a:r>
                        <a:rPr sz="1400" spc="-5" dirty="0">
                          <a:latin typeface="Garamond"/>
                          <a:cs typeface="Garamond"/>
                        </a:rPr>
                        <a:t>r</a:t>
                      </a:r>
                      <a:r>
                        <a:rPr sz="1400" dirty="0">
                          <a:latin typeface="Garamond"/>
                          <a:cs typeface="Garamond"/>
                        </a:rPr>
                        <a:t>d </a:t>
                      </a:r>
                      <a:r>
                        <a:rPr sz="1400" spc="-5" dirty="0">
                          <a:latin typeface="Garamond"/>
                          <a:cs typeface="Garamond"/>
                        </a:rPr>
                        <a:t>rec</a:t>
                      </a:r>
                      <a:r>
                        <a:rPr sz="1400" dirty="0">
                          <a:latin typeface="Garamond"/>
                          <a:cs typeface="Garamond"/>
                        </a:rPr>
                        <a:t>o</a:t>
                      </a:r>
                      <a:r>
                        <a:rPr sz="1400" spc="5" dirty="0">
                          <a:latin typeface="Garamond"/>
                          <a:cs typeface="Garamond"/>
                        </a:rPr>
                        <a:t>g</a:t>
                      </a:r>
                      <a:r>
                        <a:rPr sz="1400" dirty="0">
                          <a:latin typeface="Garamond"/>
                          <a:cs typeface="Garamond"/>
                        </a:rPr>
                        <a:t>n</a:t>
                      </a:r>
                      <a:r>
                        <a:rPr sz="1400" spc="-5" dirty="0">
                          <a:latin typeface="Garamond"/>
                          <a:cs typeface="Garamond"/>
                        </a:rPr>
                        <a:t>i</a:t>
                      </a:r>
                      <a:r>
                        <a:rPr sz="1400" dirty="0">
                          <a:latin typeface="Garamond"/>
                          <a:cs typeface="Garamond"/>
                        </a:rPr>
                        <a:t>t</a:t>
                      </a:r>
                      <a:r>
                        <a:rPr sz="1400" spc="-5" dirty="0">
                          <a:latin typeface="Garamond"/>
                          <a:cs typeface="Garamond"/>
                        </a:rPr>
                        <a:t>i</a:t>
                      </a:r>
                      <a:r>
                        <a:rPr sz="1400" dirty="0">
                          <a:latin typeface="Garamond"/>
                          <a:cs typeface="Garamond"/>
                        </a:rPr>
                        <a:t>on</a:t>
                      </a:r>
                    </a:p>
                  </a:txBody>
                  <a:tcPr marL="0" marR="0" marT="0" marB="0"/>
                </a:tc>
                <a:extLst>
                  <a:ext uri="{0D108BD9-81ED-4DB2-BD59-A6C34878D82A}">
                    <a16:rowId xmlns:a16="http://schemas.microsoft.com/office/drawing/2014/main" val="1180888487"/>
                  </a:ext>
                </a:extLst>
              </a:tr>
              <a:tr h="370840">
                <a:tc>
                  <a:txBody>
                    <a:bodyPr/>
                    <a:lstStyle/>
                    <a:p>
                      <a:pPr algn="ctr">
                        <a:lnSpc>
                          <a:spcPct val="100000"/>
                        </a:lnSpc>
                      </a:pPr>
                      <a:r>
                        <a:rPr sz="1400" spc="-5" dirty="0">
                          <a:latin typeface="Garamond"/>
                          <a:cs typeface="Garamond"/>
                        </a:rPr>
                        <a:t>2.</a:t>
                      </a:r>
                      <a:endParaRPr sz="1400">
                        <a:latin typeface="Garamond"/>
                        <a:cs typeface="Garamond"/>
                      </a:endParaRPr>
                    </a:p>
                  </a:txBody>
                  <a:tcPr marL="0" marR="0" marT="0" marB="0"/>
                </a:tc>
                <a:tc>
                  <a:txBody>
                    <a:bodyPr/>
                    <a:lstStyle/>
                    <a:p>
                      <a:pPr marL="84455">
                        <a:lnSpc>
                          <a:spcPct val="100000"/>
                        </a:lnSpc>
                      </a:pPr>
                      <a:r>
                        <a:rPr sz="1400" spc="-5" dirty="0">
                          <a:latin typeface="Garamond"/>
                          <a:cs typeface="Garamond"/>
                        </a:rPr>
                        <a:t>REAL</a:t>
                      </a:r>
                      <a:r>
                        <a:rPr sz="1400" dirty="0">
                          <a:latin typeface="Garamond"/>
                          <a:cs typeface="Garamond"/>
                        </a:rPr>
                        <a:t>M*</a:t>
                      </a:r>
                    </a:p>
                  </a:txBody>
                  <a:tcPr marL="0" marR="0" marT="0" marB="0"/>
                </a:tc>
                <a:tc>
                  <a:txBody>
                    <a:bodyPr/>
                    <a:lstStyle/>
                    <a:p>
                      <a:pPr marL="84455">
                        <a:lnSpc>
                          <a:spcPct val="100000"/>
                        </a:lnSpc>
                      </a:pPr>
                      <a:r>
                        <a:rPr sz="1400" spc="-5" dirty="0">
                          <a:latin typeface="Garamond"/>
                          <a:cs typeface="Garamond"/>
                        </a:rPr>
                        <a:t>1991</a:t>
                      </a:r>
                      <a:r>
                        <a:rPr sz="1400" dirty="0">
                          <a:latin typeface="Garamond"/>
                          <a:cs typeface="Garamond"/>
                        </a:rPr>
                        <a:t>,</a:t>
                      </a:r>
                      <a:r>
                        <a:rPr sz="1400" spc="15" dirty="0">
                          <a:latin typeface="Garamond"/>
                          <a:cs typeface="Garamond"/>
                        </a:rPr>
                        <a:t> </a:t>
                      </a:r>
                      <a:r>
                        <a:rPr sz="1400" spc="-5" dirty="0">
                          <a:latin typeface="Garamond"/>
                          <a:cs typeface="Garamond"/>
                        </a:rPr>
                        <a:t>1993</a:t>
                      </a:r>
                      <a:endParaRPr sz="1400" dirty="0">
                        <a:latin typeface="Garamond"/>
                        <a:cs typeface="Garamond"/>
                      </a:endParaRPr>
                    </a:p>
                  </a:txBody>
                  <a:tcPr marL="0" marR="0" marT="0" marB="0"/>
                </a:tc>
                <a:tc>
                  <a:txBody>
                    <a:bodyPr/>
                    <a:lstStyle/>
                    <a:p>
                      <a:pPr marL="84455">
                        <a:lnSpc>
                          <a:spcPct val="100000"/>
                        </a:lnSpc>
                      </a:pPr>
                      <a:r>
                        <a:rPr sz="1400" spc="-5" dirty="0">
                          <a:latin typeface="Garamond"/>
                          <a:cs typeface="Garamond"/>
                        </a:rPr>
                        <a:t>Hea</a:t>
                      </a:r>
                      <a:r>
                        <a:rPr sz="1400" spc="-10" dirty="0">
                          <a:latin typeface="Garamond"/>
                          <a:cs typeface="Garamond"/>
                        </a:rPr>
                        <a:t>l</a:t>
                      </a:r>
                      <a:r>
                        <a:rPr sz="1400" dirty="0">
                          <a:latin typeface="Garamond"/>
                          <a:cs typeface="Garamond"/>
                        </a:rPr>
                        <a:t>th</a:t>
                      </a:r>
                      <a:r>
                        <a:rPr sz="1400" spc="-5" dirty="0">
                          <a:latin typeface="Garamond"/>
                          <a:cs typeface="Garamond"/>
                        </a:rPr>
                        <a:t> </a:t>
                      </a:r>
                      <a:r>
                        <a:rPr sz="1400" spc="-35" dirty="0">
                          <a:latin typeface="Garamond"/>
                          <a:cs typeface="Garamond"/>
                        </a:rPr>
                        <a:t>w</a:t>
                      </a:r>
                      <a:r>
                        <a:rPr sz="1400" dirty="0">
                          <a:latin typeface="Garamond"/>
                          <a:cs typeface="Garamond"/>
                        </a:rPr>
                        <a:t>o</a:t>
                      </a:r>
                      <a:r>
                        <a:rPr sz="1400" spc="-5" dirty="0">
                          <a:latin typeface="Garamond"/>
                          <a:cs typeface="Garamond"/>
                        </a:rPr>
                        <a:t>r</a:t>
                      </a:r>
                      <a:r>
                        <a:rPr sz="1400" dirty="0">
                          <a:latin typeface="Garamond"/>
                          <a:cs typeface="Garamond"/>
                        </a:rPr>
                        <a:t>d </a:t>
                      </a:r>
                      <a:r>
                        <a:rPr sz="1400" spc="-5" dirty="0">
                          <a:latin typeface="Garamond"/>
                          <a:cs typeface="Garamond"/>
                        </a:rPr>
                        <a:t>rec</a:t>
                      </a:r>
                      <a:r>
                        <a:rPr sz="1400" dirty="0">
                          <a:latin typeface="Garamond"/>
                          <a:cs typeface="Garamond"/>
                        </a:rPr>
                        <a:t>o</a:t>
                      </a:r>
                      <a:r>
                        <a:rPr sz="1400" spc="5" dirty="0">
                          <a:latin typeface="Garamond"/>
                          <a:cs typeface="Garamond"/>
                        </a:rPr>
                        <a:t>g</a:t>
                      </a:r>
                      <a:r>
                        <a:rPr sz="1400" dirty="0">
                          <a:latin typeface="Garamond"/>
                          <a:cs typeface="Garamond"/>
                        </a:rPr>
                        <a:t>n</a:t>
                      </a:r>
                      <a:r>
                        <a:rPr sz="1400" spc="-5" dirty="0">
                          <a:latin typeface="Garamond"/>
                          <a:cs typeface="Garamond"/>
                        </a:rPr>
                        <a:t>i</a:t>
                      </a:r>
                      <a:r>
                        <a:rPr sz="1400" dirty="0">
                          <a:latin typeface="Garamond"/>
                          <a:cs typeface="Garamond"/>
                        </a:rPr>
                        <a:t>t</a:t>
                      </a:r>
                      <a:r>
                        <a:rPr sz="1400" spc="-5" dirty="0">
                          <a:latin typeface="Garamond"/>
                          <a:cs typeface="Garamond"/>
                        </a:rPr>
                        <a:t>i</a:t>
                      </a:r>
                      <a:r>
                        <a:rPr sz="1400" dirty="0">
                          <a:latin typeface="Garamond"/>
                          <a:cs typeface="Garamond"/>
                        </a:rPr>
                        <a:t>on</a:t>
                      </a:r>
                      <a:endParaRPr sz="1400">
                        <a:latin typeface="Garamond"/>
                        <a:cs typeface="Garamond"/>
                      </a:endParaRPr>
                    </a:p>
                  </a:txBody>
                  <a:tcPr marL="0" marR="0" marT="0" marB="0"/>
                </a:tc>
                <a:extLst>
                  <a:ext uri="{0D108BD9-81ED-4DB2-BD59-A6C34878D82A}">
                    <a16:rowId xmlns:a16="http://schemas.microsoft.com/office/drawing/2014/main" val="447914538"/>
                  </a:ext>
                </a:extLst>
              </a:tr>
              <a:tr h="370840">
                <a:tc>
                  <a:txBody>
                    <a:bodyPr/>
                    <a:lstStyle/>
                    <a:p>
                      <a:pPr algn="ctr">
                        <a:lnSpc>
                          <a:spcPct val="100000"/>
                        </a:lnSpc>
                      </a:pPr>
                      <a:r>
                        <a:rPr sz="1400" spc="-5" dirty="0">
                          <a:latin typeface="Garamond"/>
                          <a:cs typeface="Garamond"/>
                        </a:rPr>
                        <a:t>3.</a:t>
                      </a:r>
                      <a:endParaRPr sz="1400">
                        <a:latin typeface="Garamond"/>
                        <a:cs typeface="Garamond"/>
                      </a:endParaRPr>
                    </a:p>
                  </a:txBody>
                  <a:tcPr marL="0" marR="0" marT="0" marB="0"/>
                </a:tc>
                <a:tc>
                  <a:txBody>
                    <a:bodyPr/>
                    <a:lstStyle/>
                    <a:p>
                      <a:pPr marL="84455">
                        <a:lnSpc>
                          <a:spcPct val="100000"/>
                        </a:lnSpc>
                      </a:pPr>
                      <a:r>
                        <a:rPr sz="1400" dirty="0">
                          <a:latin typeface="Garamond"/>
                          <a:cs typeface="Garamond"/>
                        </a:rPr>
                        <a:t>TOF</a:t>
                      </a:r>
                      <a:r>
                        <a:rPr sz="1400" spc="-5" dirty="0">
                          <a:latin typeface="Garamond"/>
                          <a:cs typeface="Garamond"/>
                        </a:rPr>
                        <a:t>HLA</a:t>
                      </a:r>
                      <a:r>
                        <a:rPr sz="1400" dirty="0">
                          <a:latin typeface="Garamond"/>
                          <a:cs typeface="Garamond"/>
                        </a:rPr>
                        <a:t>*</a:t>
                      </a:r>
                      <a:endParaRPr sz="1400">
                        <a:latin typeface="Garamond"/>
                        <a:cs typeface="Garamond"/>
                      </a:endParaRPr>
                    </a:p>
                  </a:txBody>
                  <a:tcPr marL="0" marR="0" marT="0" marB="0"/>
                </a:tc>
                <a:tc>
                  <a:txBody>
                    <a:bodyPr/>
                    <a:lstStyle/>
                    <a:p>
                      <a:pPr marL="84455">
                        <a:lnSpc>
                          <a:spcPct val="100000"/>
                        </a:lnSpc>
                      </a:pPr>
                      <a:r>
                        <a:rPr sz="1400" spc="-5" dirty="0">
                          <a:latin typeface="Garamond"/>
                          <a:cs typeface="Garamond"/>
                        </a:rPr>
                        <a:t>1995</a:t>
                      </a:r>
                      <a:endParaRPr sz="1400" dirty="0">
                        <a:latin typeface="Garamond"/>
                        <a:cs typeface="Garamond"/>
                      </a:endParaRPr>
                    </a:p>
                  </a:txBody>
                  <a:tcPr marL="0" marR="0" marT="0" marB="0"/>
                </a:tc>
                <a:tc>
                  <a:txBody>
                    <a:bodyPr/>
                    <a:lstStyle/>
                    <a:p>
                      <a:pPr marL="84455">
                        <a:lnSpc>
                          <a:spcPct val="100000"/>
                        </a:lnSpc>
                      </a:pPr>
                      <a:r>
                        <a:rPr sz="1400" spc="-10" dirty="0">
                          <a:latin typeface="Garamond"/>
                          <a:cs typeface="Garamond"/>
                        </a:rPr>
                        <a:t>C</a:t>
                      </a:r>
                      <a:r>
                        <a:rPr sz="1400" dirty="0">
                          <a:latin typeface="Garamond"/>
                          <a:cs typeface="Garamond"/>
                        </a:rPr>
                        <a:t>o</a:t>
                      </a:r>
                      <a:r>
                        <a:rPr sz="1400" spc="5" dirty="0">
                          <a:latin typeface="Garamond"/>
                          <a:cs typeface="Garamond"/>
                        </a:rPr>
                        <a:t>m</a:t>
                      </a:r>
                      <a:r>
                        <a:rPr sz="1400" dirty="0">
                          <a:latin typeface="Garamond"/>
                          <a:cs typeface="Garamond"/>
                        </a:rPr>
                        <a:t>p</a:t>
                      </a:r>
                      <a:r>
                        <a:rPr sz="1400" spc="-5" dirty="0">
                          <a:latin typeface="Garamond"/>
                          <a:cs typeface="Garamond"/>
                        </a:rPr>
                        <a:t>re</a:t>
                      </a:r>
                      <a:r>
                        <a:rPr sz="1400" dirty="0">
                          <a:latin typeface="Garamond"/>
                          <a:cs typeface="Garamond"/>
                        </a:rPr>
                        <a:t>h</a:t>
                      </a:r>
                      <a:r>
                        <a:rPr sz="1400" spc="-5" dirty="0">
                          <a:latin typeface="Garamond"/>
                          <a:cs typeface="Garamond"/>
                        </a:rPr>
                        <a:t>e</a:t>
                      </a:r>
                      <a:r>
                        <a:rPr sz="1400" dirty="0">
                          <a:latin typeface="Garamond"/>
                          <a:cs typeface="Garamond"/>
                        </a:rPr>
                        <a:t>n</a:t>
                      </a:r>
                      <a:r>
                        <a:rPr sz="1400" spc="5" dirty="0">
                          <a:latin typeface="Garamond"/>
                          <a:cs typeface="Garamond"/>
                        </a:rPr>
                        <a:t>s</a:t>
                      </a:r>
                      <a:r>
                        <a:rPr sz="1400" spc="-5" dirty="0">
                          <a:latin typeface="Garamond"/>
                          <a:cs typeface="Garamond"/>
                        </a:rPr>
                        <a:t>i</a:t>
                      </a:r>
                      <a:r>
                        <a:rPr sz="1400" dirty="0">
                          <a:latin typeface="Garamond"/>
                          <a:cs typeface="Garamond"/>
                        </a:rPr>
                        <a:t>on</a:t>
                      </a:r>
                      <a:r>
                        <a:rPr sz="1400" spc="-5" dirty="0">
                          <a:latin typeface="Garamond"/>
                          <a:cs typeface="Garamond"/>
                        </a:rPr>
                        <a:t> </a:t>
                      </a:r>
                      <a:r>
                        <a:rPr sz="1400" dirty="0">
                          <a:latin typeface="Garamond"/>
                          <a:cs typeface="Garamond"/>
                        </a:rPr>
                        <a:t>of </a:t>
                      </a:r>
                      <a:r>
                        <a:rPr sz="1400" spc="-190" dirty="0">
                          <a:latin typeface="Garamond"/>
                          <a:cs typeface="Garamond"/>
                        </a:rPr>
                        <a:t> </a:t>
                      </a:r>
                      <a:r>
                        <a:rPr sz="1400" dirty="0">
                          <a:latin typeface="Garamond"/>
                          <a:cs typeface="Garamond"/>
                        </a:rPr>
                        <a:t>h</a:t>
                      </a:r>
                      <a:r>
                        <a:rPr sz="1400" spc="-5" dirty="0">
                          <a:latin typeface="Garamond"/>
                          <a:cs typeface="Garamond"/>
                        </a:rPr>
                        <a:t>ea</a:t>
                      </a:r>
                      <a:r>
                        <a:rPr sz="1400" spc="-10" dirty="0">
                          <a:latin typeface="Garamond"/>
                          <a:cs typeface="Garamond"/>
                        </a:rPr>
                        <a:t>l</a:t>
                      </a:r>
                      <a:r>
                        <a:rPr sz="1400" dirty="0">
                          <a:latin typeface="Garamond"/>
                          <a:cs typeface="Garamond"/>
                        </a:rPr>
                        <a:t>th</a:t>
                      </a:r>
                      <a:r>
                        <a:rPr sz="1400" spc="-5" dirty="0">
                          <a:latin typeface="Garamond"/>
                          <a:cs typeface="Garamond"/>
                        </a:rPr>
                        <a:t> </a:t>
                      </a:r>
                      <a:r>
                        <a:rPr sz="1400" spc="5" dirty="0">
                          <a:latin typeface="Garamond"/>
                          <a:cs typeface="Garamond"/>
                        </a:rPr>
                        <a:t>m</a:t>
                      </a:r>
                      <a:r>
                        <a:rPr sz="1400" spc="-5" dirty="0">
                          <a:latin typeface="Garamond"/>
                          <a:cs typeface="Garamond"/>
                        </a:rPr>
                        <a:t>a</a:t>
                      </a:r>
                      <a:r>
                        <a:rPr sz="1400" dirty="0">
                          <a:latin typeface="Garamond"/>
                          <a:cs typeface="Garamond"/>
                        </a:rPr>
                        <a:t>t</a:t>
                      </a:r>
                      <a:r>
                        <a:rPr sz="1400" spc="-5" dirty="0">
                          <a:latin typeface="Garamond"/>
                          <a:cs typeface="Garamond"/>
                        </a:rPr>
                        <a:t>erials</a:t>
                      </a:r>
                      <a:endParaRPr sz="1400">
                        <a:latin typeface="Garamond"/>
                        <a:cs typeface="Garamond"/>
                      </a:endParaRPr>
                    </a:p>
                  </a:txBody>
                  <a:tcPr marL="0" marR="0" marT="0" marB="0"/>
                </a:tc>
                <a:extLst>
                  <a:ext uri="{0D108BD9-81ED-4DB2-BD59-A6C34878D82A}">
                    <a16:rowId xmlns:a16="http://schemas.microsoft.com/office/drawing/2014/main" val="2863396731"/>
                  </a:ext>
                </a:extLst>
              </a:tr>
              <a:tr h="370840">
                <a:tc>
                  <a:txBody>
                    <a:bodyPr/>
                    <a:lstStyle/>
                    <a:p>
                      <a:pPr algn="ctr">
                        <a:lnSpc>
                          <a:spcPct val="100000"/>
                        </a:lnSpc>
                      </a:pPr>
                      <a:r>
                        <a:rPr sz="1400" spc="-5" dirty="0">
                          <a:latin typeface="Garamond"/>
                          <a:cs typeface="Garamond"/>
                        </a:rPr>
                        <a:t>4.</a:t>
                      </a:r>
                      <a:endParaRPr sz="1400">
                        <a:latin typeface="Garamond"/>
                        <a:cs typeface="Garamond"/>
                      </a:endParaRPr>
                    </a:p>
                  </a:txBody>
                  <a:tcPr marL="0" marR="0" marT="0" marB="0"/>
                </a:tc>
                <a:tc>
                  <a:txBody>
                    <a:bodyPr/>
                    <a:lstStyle/>
                    <a:p>
                      <a:pPr marL="84455">
                        <a:lnSpc>
                          <a:spcPct val="100000"/>
                        </a:lnSpc>
                      </a:pPr>
                      <a:r>
                        <a:rPr sz="1400" dirty="0">
                          <a:latin typeface="Garamond"/>
                          <a:cs typeface="Garamond"/>
                        </a:rPr>
                        <a:t>S</a:t>
                      </a:r>
                      <a:r>
                        <a:rPr sz="1400" spc="5" dirty="0">
                          <a:latin typeface="Garamond"/>
                          <a:cs typeface="Garamond"/>
                        </a:rPr>
                        <a:t>-</a:t>
                      </a:r>
                      <a:r>
                        <a:rPr sz="1400" dirty="0">
                          <a:latin typeface="Garamond"/>
                          <a:cs typeface="Garamond"/>
                        </a:rPr>
                        <a:t>TOF</a:t>
                      </a:r>
                      <a:r>
                        <a:rPr sz="1400" spc="-5" dirty="0">
                          <a:latin typeface="Garamond"/>
                          <a:cs typeface="Garamond"/>
                        </a:rPr>
                        <a:t>HLA</a:t>
                      </a:r>
                      <a:r>
                        <a:rPr sz="1400" dirty="0">
                          <a:latin typeface="Garamond"/>
                          <a:cs typeface="Garamond"/>
                        </a:rPr>
                        <a:t>*</a:t>
                      </a:r>
                      <a:endParaRPr sz="1400">
                        <a:latin typeface="Garamond"/>
                        <a:cs typeface="Garamond"/>
                      </a:endParaRPr>
                    </a:p>
                  </a:txBody>
                  <a:tcPr marL="0" marR="0" marT="0" marB="0"/>
                </a:tc>
                <a:tc>
                  <a:txBody>
                    <a:bodyPr/>
                    <a:lstStyle/>
                    <a:p>
                      <a:pPr marL="84455">
                        <a:lnSpc>
                          <a:spcPct val="100000"/>
                        </a:lnSpc>
                      </a:pPr>
                      <a:r>
                        <a:rPr sz="1400" spc="-5" dirty="0">
                          <a:latin typeface="Garamond"/>
                          <a:cs typeface="Garamond"/>
                        </a:rPr>
                        <a:t>1999</a:t>
                      </a:r>
                      <a:endParaRPr sz="1400" dirty="0">
                        <a:latin typeface="Garamond"/>
                        <a:cs typeface="Garamond"/>
                      </a:endParaRPr>
                    </a:p>
                  </a:txBody>
                  <a:tcPr marL="0" marR="0" marT="0" marB="0"/>
                </a:tc>
                <a:tc>
                  <a:txBody>
                    <a:bodyPr/>
                    <a:lstStyle/>
                    <a:p>
                      <a:pPr marL="84455">
                        <a:lnSpc>
                          <a:spcPct val="100000"/>
                        </a:lnSpc>
                      </a:pPr>
                      <a:r>
                        <a:rPr sz="1400" spc="-10" dirty="0">
                          <a:latin typeface="Garamond"/>
                          <a:cs typeface="Garamond"/>
                        </a:rPr>
                        <a:t>C</a:t>
                      </a:r>
                      <a:r>
                        <a:rPr sz="1400" dirty="0">
                          <a:latin typeface="Garamond"/>
                          <a:cs typeface="Garamond"/>
                        </a:rPr>
                        <a:t>o</a:t>
                      </a:r>
                      <a:r>
                        <a:rPr sz="1400" spc="5" dirty="0">
                          <a:latin typeface="Garamond"/>
                          <a:cs typeface="Garamond"/>
                        </a:rPr>
                        <a:t>m</a:t>
                      </a:r>
                      <a:r>
                        <a:rPr sz="1400" dirty="0">
                          <a:latin typeface="Garamond"/>
                          <a:cs typeface="Garamond"/>
                        </a:rPr>
                        <a:t>p</a:t>
                      </a:r>
                      <a:r>
                        <a:rPr sz="1400" spc="-5" dirty="0">
                          <a:latin typeface="Garamond"/>
                          <a:cs typeface="Garamond"/>
                        </a:rPr>
                        <a:t>re</a:t>
                      </a:r>
                      <a:r>
                        <a:rPr sz="1400" dirty="0">
                          <a:latin typeface="Garamond"/>
                          <a:cs typeface="Garamond"/>
                        </a:rPr>
                        <a:t>h</a:t>
                      </a:r>
                      <a:r>
                        <a:rPr sz="1400" spc="-5" dirty="0">
                          <a:latin typeface="Garamond"/>
                          <a:cs typeface="Garamond"/>
                        </a:rPr>
                        <a:t>e</a:t>
                      </a:r>
                      <a:r>
                        <a:rPr sz="1400" dirty="0">
                          <a:latin typeface="Garamond"/>
                          <a:cs typeface="Garamond"/>
                        </a:rPr>
                        <a:t>n</a:t>
                      </a:r>
                      <a:r>
                        <a:rPr sz="1400" spc="5" dirty="0">
                          <a:latin typeface="Garamond"/>
                          <a:cs typeface="Garamond"/>
                        </a:rPr>
                        <a:t>s</a:t>
                      </a:r>
                      <a:r>
                        <a:rPr sz="1400" spc="-10" dirty="0">
                          <a:latin typeface="Garamond"/>
                          <a:cs typeface="Garamond"/>
                        </a:rPr>
                        <a:t>i</a:t>
                      </a:r>
                      <a:r>
                        <a:rPr sz="1400" dirty="0">
                          <a:latin typeface="Garamond"/>
                          <a:cs typeface="Garamond"/>
                        </a:rPr>
                        <a:t>on of </a:t>
                      </a:r>
                      <a:r>
                        <a:rPr sz="1400" spc="-190" dirty="0">
                          <a:latin typeface="Garamond"/>
                          <a:cs typeface="Garamond"/>
                        </a:rPr>
                        <a:t> </a:t>
                      </a:r>
                      <a:r>
                        <a:rPr sz="1400" dirty="0">
                          <a:latin typeface="Garamond"/>
                          <a:cs typeface="Garamond"/>
                        </a:rPr>
                        <a:t>2 h</a:t>
                      </a:r>
                      <a:r>
                        <a:rPr sz="1400" spc="-5" dirty="0">
                          <a:latin typeface="Garamond"/>
                          <a:cs typeface="Garamond"/>
                        </a:rPr>
                        <a:t>ea</a:t>
                      </a:r>
                      <a:r>
                        <a:rPr sz="1400" spc="-10" dirty="0">
                          <a:latin typeface="Garamond"/>
                          <a:cs typeface="Garamond"/>
                        </a:rPr>
                        <a:t>l</a:t>
                      </a:r>
                      <a:r>
                        <a:rPr sz="1400" dirty="0">
                          <a:latin typeface="Garamond"/>
                          <a:cs typeface="Garamond"/>
                        </a:rPr>
                        <a:t>th</a:t>
                      </a:r>
                      <a:r>
                        <a:rPr sz="1400" spc="-20" dirty="0">
                          <a:latin typeface="Garamond"/>
                          <a:cs typeface="Garamond"/>
                        </a:rPr>
                        <a:t> </a:t>
                      </a:r>
                      <a:r>
                        <a:rPr sz="1400" dirty="0">
                          <a:latin typeface="Garamond"/>
                          <a:cs typeface="Garamond"/>
                        </a:rPr>
                        <a:t>fo</a:t>
                      </a:r>
                      <a:r>
                        <a:rPr sz="1400" spc="55" dirty="0">
                          <a:latin typeface="Garamond"/>
                          <a:cs typeface="Garamond"/>
                        </a:rPr>
                        <a:t>r</a:t>
                      </a:r>
                      <a:r>
                        <a:rPr sz="1400" spc="5" dirty="0">
                          <a:latin typeface="Garamond"/>
                          <a:cs typeface="Garamond"/>
                        </a:rPr>
                        <a:t>m</a:t>
                      </a:r>
                      <a:r>
                        <a:rPr sz="1400" dirty="0">
                          <a:latin typeface="Garamond"/>
                          <a:cs typeface="Garamond"/>
                        </a:rPr>
                        <a:t>s</a:t>
                      </a:r>
                    </a:p>
                  </a:txBody>
                  <a:tcPr marL="0" marR="0" marT="0" marB="0"/>
                </a:tc>
                <a:extLst>
                  <a:ext uri="{0D108BD9-81ED-4DB2-BD59-A6C34878D82A}">
                    <a16:rowId xmlns:a16="http://schemas.microsoft.com/office/drawing/2014/main" val="1440806435"/>
                  </a:ext>
                </a:extLst>
              </a:tr>
              <a:tr h="370840">
                <a:tc>
                  <a:txBody>
                    <a:bodyPr/>
                    <a:lstStyle/>
                    <a:p>
                      <a:pPr algn="ctr">
                        <a:lnSpc>
                          <a:spcPct val="100000"/>
                        </a:lnSpc>
                      </a:pPr>
                      <a:r>
                        <a:rPr sz="1400" spc="-5" dirty="0">
                          <a:latin typeface="Garamond"/>
                          <a:cs typeface="Garamond"/>
                        </a:rPr>
                        <a:t>5.</a:t>
                      </a:r>
                      <a:endParaRPr sz="1400">
                        <a:latin typeface="Garamond"/>
                        <a:cs typeface="Garamond"/>
                      </a:endParaRPr>
                    </a:p>
                  </a:txBody>
                  <a:tcPr marL="0" marR="0" marT="0" marB="0"/>
                </a:tc>
                <a:tc>
                  <a:txBody>
                    <a:bodyPr/>
                    <a:lstStyle/>
                    <a:p>
                      <a:pPr marL="84455">
                        <a:lnSpc>
                          <a:spcPct val="100000"/>
                        </a:lnSpc>
                      </a:pPr>
                      <a:r>
                        <a:rPr sz="1400" spc="-5" dirty="0">
                          <a:latin typeface="Garamond"/>
                          <a:cs typeface="Garamond"/>
                        </a:rPr>
                        <a:t>HAL</a:t>
                      </a:r>
                      <a:r>
                        <a:rPr sz="1400" dirty="0">
                          <a:latin typeface="Garamond"/>
                          <a:cs typeface="Garamond"/>
                        </a:rPr>
                        <a:t>S</a:t>
                      </a:r>
                      <a:endParaRPr sz="1400">
                        <a:latin typeface="Garamond"/>
                        <a:cs typeface="Garamond"/>
                      </a:endParaRPr>
                    </a:p>
                  </a:txBody>
                  <a:tcPr marL="0" marR="0" marT="0" marB="0"/>
                </a:tc>
                <a:tc>
                  <a:txBody>
                    <a:bodyPr/>
                    <a:lstStyle/>
                    <a:p>
                      <a:pPr marL="84455">
                        <a:lnSpc>
                          <a:spcPct val="100000"/>
                        </a:lnSpc>
                      </a:pPr>
                      <a:r>
                        <a:rPr sz="1400" spc="-5" dirty="0">
                          <a:latin typeface="Garamond"/>
                          <a:cs typeface="Garamond"/>
                        </a:rPr>
                        <a:t>2004</a:t>
                      </a:r>
                      <a:endParaRPr sz="1400" dirty="0">
                        <a:latin typeface="Garamond"/>
                        <a:cs typeface="Garamond"/>
                      </a:endParaRPr>
                    </a:p>
                  </a:txBody>
                  <a:tcPr marL="0" marR="0" marT="0" marB="0"/>
                </a:tc>
                <a:tc>
                  <a:txBody>
                    <a:bodyPr/>
                    <a:lstStyle/>
                    <a:p>
                      <a:pPr marL="84455">
                        <a:lnSpc>
                          <a:spcPct val="100000"/>
                        </a:lnSpc>
                      </a:pPr>
                      <a:r>
                        <a:rPr sz="1400" spc="-5" dirty="0">
                          <a:latin typeface="Garamond"/>
                          <a:cs typeface="Garamond"/>
                        </a:rPr>
                        <a:t>U</a:t>
                      </a:r>
                      <a:r>
                        <a:rPr sz="1400" spc="5" dirty="0">
                          <a:latin typeface="Garamond"/>
                          <a:cs typeface="Garamond"/>
                        </a:rPr>
                        <a:t>s</a:t>
                      </a:r>
                      <a:r>
                        <a:rPr sz="1400" dirty="0">
                          <a:latin typeface="Garamond"/>
                          <a:cs typeface="Garamond"/>
                        </a:rPr>
                        <a:t>e of </a:t>
                      </a:r>
                      <a:r>
                        <a:rPr sz="1400" spc="-200" dirty="0">
                          <a:latin typeface="Garamond"/>
                          <a:cs typeface="Garamond"/>
                        </a:rPr>
                        <a:t> </a:t>
                      </a:r>
                      <a:r>
                        <a:rPr sz="1400" dirty="0">
                          <a:latin typeface="Garamond"/>
                          <a:cs typeface="Garamond"/>
                        </a:rPr>
                        <a:t>p</a:t>
                      </a:r>
                      <a:r>
                        <a:rPr sz="1400" spc="-5" dirty="0">
                          <a:latin typeface="Garamond"/>
                          <a:cs typeface="Garamond"/>
                        </a:rPr>
                        <a:t>ri</a:t>
                      </a:r>
                      <a:r>
                        <a:rPr sz="1400" dirty="0">
                          <a:latin typeface="Garamond"/>
                          <a:cs typeface="Garamond"/>
                        </a:rPr>
                        <a:t>nt</a:t>
                      </a:r>
                      <a:r>
                        <a:rPr sz="1400" spc="10" dirty="0">
                          <a:latin typeface="Garamond"/>
                          <a:cs typeface="Garamond"/>
                        </a:rPr>
                        <a:t> </a:t>
                      </a:r>
                      <a:r>
                        <a:rPr sz="1400" spc="5" dirty="0">
                          <a:latin typeface="Garamond"/>
                          <a:cs typeface="Garamond"/>
                        </a:rPr>
                        <a:t>m</a:t>
                      </a:r>
                      <a:r>
                        <a:rPr sz="1400" spc="-5" dirty="0">
                          <a:latin typeface="Garamond"/>
                          <a:cs typeface="Garamond"/>
                        </a:rPr>
                        <a:t>a</a:t>
                      </a:r>
                      <a:r>
                        <a:rPr sz="1400" dirty="0">
                          <a:latin typeface="Garamond"/>
                          <a:cs typeface="Garamond"/>
                        </a:rPr>
                        <a:t>t</a:t>
                      </a:r>
                      <a:r>
                        <a:rPr sz="1400" spc="-5" dirty="0">
                          <a:latin typeface="Garamond"/>
                          <a:cs typeface="Garamond"/>
                        </a:rPr>
                        <a:t>erial</a:t>
                      </a:r>
                      <a:r>
                        <a:rPr sz="1400" dirty="0">
                          <a:latin typeface="Garamond"/>
                          <a:cs typeface="Garamond"/>
                        </a:rPr>
                        <a:t>s</a:t>
                      </a:r>
                      <a:r>
                        <a:rPr sz="1400" spc="25" dirty="0">
                          <a:latin typeface="Garamond"/>
                          <a:cs typeface="Garamond"/>
                        </a:rPr>
                        <a:t> </a:t>
                      </a:r>
                      <a:r>
                        <a:rPr sz="1400" dirty="0">
                          <a:latin typeface="Garamond"/>
                          <a:cs typeface="Garamond"/>
                        </a:rPr>
                        <a:t>to</a:t>
                      </a:r>
                      <a:r>
                        <a:rPr sz="1400" spc="-15" dirty="0">
                          <a:latin typeface="Garamond"/>
                          <a:cs typeface="Garamond"/>
                        </a:rPr>
                        <a:t> </a:t>
                      </a:r>
                      <a:r>
                        <a:rPr sz="1400" spc="-5" dirty="0">
                          <a:latin typeface="Garamond"/>
                          <a:cs typeface="Garamond"/>
                        </a:rPr>
                        <a:t>acc</a:t>
                      </a:r>
                      <a:r>
                        <a:rPr sz="1400" dirty="0">
                          <a:latin typeface="Garamond"/>
                          <a:cs typeface="Garamond"/>
                        </a:rPr>
                        <a:t>o</a:t>
                      </a:r>
                      <a:r>
                        <a:rPr sz="1400" spc="5" dirty="0">
                          <a:latin typeface="Garamond"/>
                          <a:cs typeface="Garamond"/>
                        </a:rPr>
                        <a:t>m</a:t>
                      </a:r>
                      <a:r>
                        <a:rPr sz="1400" dirty="0">
                          <a:latin typeface="Garamond"/>
                          <a:cs typeface="Garamond"/>
                        </a:rPr>
                        <a:t>p</a:t>
                      </a:r>
                      <a:r>
                        <a:rPr sz="1400" spc="-5" dirty="0">
                          <a:latin typeface="Garamond"/>
                          <a:cs typeface="Garamond"/>
                        </a:rPr>
                        <a:t>li</a:t>
                      </a:r>
                      <a:r>
                        <a:rPr sz="1400" spc="5" dirty="0">
                          <a:latin typeface="Garamond"/>
                          <a:cs typeface="Garamond"/>
                        </a:rPr>
                        <a:t>s</a:t>
                      </a:r>
                      <a:r>
                        <a:rPr sz="1400" dirty="0">
                          <a:latin typeface="Garamond"/>
                          <a:cs typeface="Garamond"/>
                        </a:rPr>
                        <a:t>h</a:t>
                      </a:r>
                      <a:r>
                        <a:rPr sz="1400" spc="10" dirty="0">
                          <a:latin typeface="Garamond"/>
                          <a:cs typeface="Garamond"/>
                        </a:rPr>
                        <a:t> </a:t>
                      </a:r>
                      <a:r>
                        <a:rPr sz="1400" dirty="0">
                          <a:latin typeface="Garamond"/>
                          <a:cs typeface="Garamond"/>
                        </a:rPr>
                        <a:t>h</a:t>
                      </a:r>
                      <a:r>
                        <a:rPr sz="1400" spc="-5" dirty="0">
                          <a:latin typeface="Garamond"/>
                          <a:cs typeface="Garamond"/>
                        </a:rPr>
                        <a:t>ea</a:t>
                      </a:r>
                      <a:r>
                        <a:rPr sz="1400" spc="-10" dirty="0">
                          <a:latin typeface="Garamond"/>
                          <a:cs typeface="Garamond"/>
                        </a:rPr>
                        <a:t>l</a:t>
                      </a:r>
                      <a:r>
                        <a:rPr sz="1400" dirty="0">
                          <a:latin typeface="Garamond"/>
                          <a:cs typeface="Garamond"/>
                        </a:rPr>
                        <a:t>th</a:t>
                      </a:r>
                      <a:r>
                        <a:rPr sz="1400" spc="-5" dirty="0">
                          <a:latin typeface="Garamond"/>
                          <a:cs typeface="Garamond"/>
                        </a:rPr>
                        <a:t> </a:t>
                      </a:r>
                      <a:r>
                        <a:rPr sz="1400" dirty="0">
                          <a:latin typeface="Garamond"/>
                          <a:cs typeface="Garamond"/>
                        </a:rPr>
                        <a:t>t</a:t>
                      </a:r>
                      <a:r>
                        <a:rPr sz="1400" spc="-5" dirty="0">
                          <a:latin typeface="Garamond"/>
                          <a:cs typeface="Garamond"/>
                        </a:rPr>
                        <a:t>a</a:t>
                      </a:r>
                      <a:r>
                        <a:rPr sz="1400" spc="5" dirty="0">
                          <a:latin typeface="Garamond"/>
                          <a:cs typeface="Garamond"/>
                        </a:rPr>
                        <a:t>s</a:t>
                      </a:r>
                      <a:r>
                        <a:rPr sz="1400" spc="-5" dirty="0">
                          <a:latin typeface="Garamond"/>
                          <a:cs typeface="Garamond"/>
                        </a:rPr>
                        <a:t>ks</a:t>
                      </a:r>
                      <a:endParaRPr sz="1400" dirty="0">
                        <a:latin typeface="Garamond"/>
                        <a:cs typeface="Garamond"/>
                      </a:endParaRPr>
                    </a:p>
                  </a:txBody>
                  <a:tcPr marL="0" marR="0" marT="0" marB="0"/>
                </a:tc>
                <a:extLst>
                  <a:ext uri="{0D108BD9-81ED-4DB2-BD59-A6C34878D82A}">
                    <a16:rowId xmlns:a16="http://schemas.microsoft.com/office/drawing/2014/main" val="3200067841"/>
                  </a:ext>
                </a:extLst>
              </a:tr>
              <a:tr h="370840">
                <a:tc>
                  <a:txBody>
                    <a:bodyPr/>
                    <a:lstStyle/>
                    <a:p>
                      <a:pPr algn="ctr">
                        <a:lnSpc>
                          <a:spcPct val="100000"/>
                        </a:lnSpc>
                      </a:pPr>
                      <a:r>
                        <a:rPr sz="1400" spc="-5" dirty="0">
                          <a:latin typeface="Garamond"/>
                          <a:cs typeface="Garamond"/>
                        </a:rPr>
                        <a:t>6.</a:t>
                      </a:r>
                      <a:endParaRPr sz="1400">
                        <a:latin typeface="Garamond"/>
                        <a:cs typeface="Garamond"/>
                      </a:endParaRPr>
                    </a:p>
                  </a:txBody>
                  <a:tcPr marL="0" marR="0" marT="0" marB="0"/>
                </a:tc>
                <a:tc>
                  <a:txBody>
                    <a:bodyPr/>
                    <a:lstStyle/>
                    <a:p>
                      <a:pPr marL="84455">
                        <a:lnSpc>
                          <a:spcPct val="100000"/>
                        </a:lnSpc>
                      </a:pPr>
                      <a:r>
                        <a:rPr sz="1400" spc="5" dirty="0">
                          <a:latin typeface="Garamond"/>
                          <a:cs typeface="Garamond"/>
                        </a:rPr>
                        <a:t>N</a:t>
                      </a:r>
                      <a:r>
                        <a:rPr sz="1400" spc="-5" dirty="0">
                          <a:latin typeface="Garamond"/>
                          <a:cs typeface="Garamond"/>
                        </a:rPr>
                        <a:t>V</a:t>
                      </a:r>
                      <a:r>
                        <a:rPr sz="1400" dirty="0">
                          <a:latin typeface="Garamond"/>
                          <a:cs typeface="Garamond"/>
                        </a:rPr>
                        <a:t>S</a:t>
                      </a:r>
                      <a:endParaRPr sz="1400">
                        <a:latin typeface="Garamond"/>
                        <a:cs typeface="Garamond"/>
                      </a:endParaRPr>
                    </a:p>
                  </a:txBody>
                  <a:tcPr marL="0" marR="0" marT="0" marB="0"/>
                </a:tc>
                <a:tc>
                  <a:txBody>
                    <a:bodyPr/>
                    <a:lstStyle/>
                    <a:p>
                      <a:pPr marL="83820">
                        <a:lnSpc>
                          <a:spcPct val="100000"/>
                        </a:lnSpc>
                      </a:pPr>
                      <a:r>
                        <a:rPr sz="1400" spc="-5" dirty="0">
                          <a:latin typeface="Garamond"/>
                          <a:cs typeface="Garamond"/>
                        </a:rPr>
                        <a:t>2005</a:t>
                      </a:r>
                      <a:endParaRPr sz="1400">
                        <a:latin typeface="Garamond"/>
                        <a:cs typeface="Garamond"/>
                      </a:endParaRPr>
                    </a:p>
                  </a:txBody>
                  <a:tcPr marL="0" marR="0" marT="0" marB="0"/>
                </a:tc>
                <a:tc>
                  <a:txBody>
                    <a:bodyPr/>
                    <a:lstStyle/>
                    <a:p>
                      <a:pPr marL="83820" marR="255270">
                        <a:lnSpc>
                          <a:spcPct val="100000"/>
                        </a:lnSpc>
                      </a:pPr>
                      <a:r>
                        <a:rPr sz="1400" spc="-10" dirty="0">
                          <a:latin typeface="Garamond"/>
                          <a:cs typeface="Garamond"/>
                        </a:rPr>
                        <a:t>C</a:t>
                      </a:r>
                      <a:r>
                        <a:rPr sz="1400" dirty="0">
                          <a:latin typeface="Garamond"/>
                          <a:cs typeface="Garamond"/>
                        </a:rPr>
                        <a:t>o</a:t>
                      </a:r>
                      <a:r>
                        <a:rPr sz="1400" spc="5" dirty="0">
                          <a:latin typeface="Garamond"/>
                          <a:cs typeface="Garamond"/>
                        </a:rPr>
                        <a:t>m</a:t>
                      </a:r>
                      <a:r>
                        <a:rPr sz="1400" dirty="0">
                          <a:latin typeface="Garamond"/>
                          <a:cs typeface="Garamond"/>
                        </a:rPr>
                        <a:t>p</a:t>
                      </a:r>
                      <a:r>
                        <a:rPr sz="1400" spc="-5" dirty="0">
                          <a:latin typeface="Garamond"/>
                          <a:cs typeface="Garamond"/>
                        </a:rPr>
                        <a:t>re</a:t>
                      </a:r>
                      <a:r>
                        <a:rPr sz="1400" dirty="0">
                          <a:latin typeface="Garamond"/>
                          <a:cs typeface="Garamond"/>
                        </a:rPr>
                        <a:t>h</a:t>
                      </a:r>
                      <a:r>
                        <a:rPr sz="1400" spc="-5" dirty="0">
                          <a:latin typeface="Garamond"/>
                          <a:cs typeface="Garamond"/>
                        </a:rPr>
                        <a:t>e</a:t>
                      </a:r>
                      <a:r>
                        <a:rPr sz="1400" dirty="0">
                          <a:latin typeface="Garamond"/>
                          <a:cs typeface="Garamond"/>
                        </a:rPr>
                        <a:t>n</a:t>
                      </a:r>
                      <a:r>
                        <a:rPr sz="1400" spc="5" dirty="0">
                          <a:latin typeface="Garamond"/>
                          <a:cs typeface="Garamond"/>
                        </a:rPr>
                        <a:t>s</a:t>
                      </a:r>
                      <a:r>
                        <a:rPr sz="1400" spc="-10" dirty="0">
                          <a:latin typeface="Garamond"/>
                          <a:cs typeface="Garamond"/>
                        </a:rPr>
                        <a:t>i</a:t>
                      </a:r>
                      <a:r>
                        <a:rPr sz="1400" dirty="0">
                          <a:latin typeface="Garamond"/>
                          <a:cs typeface="Garamond"/>
                        </a:rPr>
                        <a:t>on,</a:t>
                      </a:r>
                      <a:r>
                        <a:rPr sz="1400" spc="5" dirty="0">
                          <a:latin typeface="Garamond"/>
                          <a:cs typeface="Garamond"/>
                        </a:rPr>
                        <a:t> </a:t>
                      </a:r>
                      <a:r>
                        <a:rPr sz="1400" spc="-25" dirty="0">
                          <a:latin typeface="Garamond"/>
                          <a:cs typeface="Garamond"/>
                        </a:rPr>
                        <a:t>n</a:t>
                      </a:r>
                      <a:r>
                        <a:rPr sz="1400" spc="-5" dirty="0">
                          <a:latin typeface="Garamond"/>
                          <a:cs typeface="Garamond"/>
                        </a:rPr>
                        <a:t>u</a:t>
                      </a:r>
                      <a:r>
                        <a:rPr sz="1400" spc="5" dirty="0">
                          <a:latin typeface="Garamond"/>
                          <a:cs typeface="Garamond"/>
                        </a:rPr>
                        <a:t>m</a:t>
                      </a:r>
                      <a:r>
                        <a:rPr sz="1400" spc="-5" dirty="0">
                          <a:latin typeface="Garamond"/>
                          <a:cs typeface="Garamond"/>
                        </a:rPr>
                        <a:t>erac</a:t>
                      </a:r>
                      <a:r>
                        <a:rPr sz="1400" dirty="0">
                          <a:latin typeface="Garamond"/>
                          <a:cs typeface="Garamond"/>
                        </a:rPr>
                        <a:t>y</a:t>
                      </a:r>
                      <a:r>
                        <a:rPr sz="1400" spc="15" dirty="0">
                          <a:latin typeface="Garamond"/>
                          <a:cs typeface="Garamond"/>
                        </a:rPr>
                        <a:t> </a:t>
                      </a:r>
                      <a:r>
                        <a:rPr sz="1400" spc="-5" dirty="0">
                          <a:latin typeface="Garamond"/>
                          <a:cs typeface="Garamond"/>
                        </a:rPr>
                        <a:t>i</a:t>
                      </a:r>
                      <a:r>
                        <a:rPr sz="1400" dirty="0">
                          <a:latin typeface="Garamond"/>
                          <a:cs typeface="Garamond"/>
                        </a:rPr>
                        <a:t>nt</a:t>
                      </a:r>
                      <a:r>
                        <a:rPr sz="1400" spc="-5" dirty="0">
                          <a:latin typeface="Garamond"/>
                          <a:cs typeface="Garamond"/>
                        </a:rPr>
                        <a:t>e</a:t>
                      </a:r>
                      <a:r>
                        <a:rPr sz="1400" spc="15" dirty="0">
                          <a:latin typeface="Garamond"/>
                          <a:cs typeface="Garamond"/>
                        </a:rPr>
                        <a:t>r</a:t>
                      </a:r>
                      <a:r>
                        <a:rPr sz="1400" dirty="0">
                          <a:latin typeface="Garamond"/>
                          <a:cs typeface="Garamond"/>
                        </a:rPr>
                        <a:t>p</a:t>
                      </a:r>
                      <a:r>
                        <a:rPr sz="1400" spc="-5" dirty="0">
                          <a:latin typeface="Garamond"/>
                          <a:cs typeface="Garamond"/>
                        </a:rPr>
                        <a:t>re</a:t>
                      </a:r>
                      <a:r>
                        <a:rPr sz="1400" dirty="0">
                          <a:latin typeface="Garamond"/>
                          <a:cs typeface="Garamond"/>
                        </a:rPr>
                        <a:t>t</a:t>
                      </a:r>
                      <a:r>
                        <a:rPr sz="1400" spc="-5" dirty="0">
                          <a:latin typeface="Garamond"/>
                          <a:cs typeface="Garamond"/>
                        </a:rPr>
                        <a:t>a</a:t>
                      </a:r>
                      <a:r>
                        <a:rPr sz="1400" dirty="0">
                          <a:latin typeface="Garamond"/>
                          <a:cs typeface="Garamond"/>
                        </a:rPr>
                        <a:t>t</a:t>
                      </a:r>
                      <a:r>
                        <a:rPr sz="1400" spc="-5" dirty="0">
                          <a:latin typeface="Garamond"/>
                          <a:cs typeface="Garamond"/>
                        </a:rPr>
                        <a:t>i</a:t>
                      </a:r>
                      <a:r>
                        <a:rPr sz="1400" dirty="0">
                          <a:latin typeface="Garamond"/>
                          <a:cs typeface="Garamond"/>
                        </a:rPr>
                        <a:t>on</a:t>
                      </a:r>
                      <a:r>
                        <a:rPr sz="1400" spc="-5" dirty="0">
                          <a:latin typeface="Garamond"/>
                          <a:cs typeface="Garamond"/>
                        </a:rPr>
                        <a:t> </a:t>
                      </a:r>
                      <a:r>
                        <a:rPr sz="1400" dirty="0">
                          <a:latin typeface="Garamond"/>
                          <a:cs typeface="Garamond"/>
                        </a:rPr>
                        <a:t>of </a:t>
                      </a:r>
                      <a:r>
                        <a:rPr sz="1400" spc="-200" dirty="0">
                          <a:latin typeface="Garamond"/>
                          <a:cs typeface="Garamond"/>
                        </a:rPr>
                        <a:t> </a:t>
                      </a:r>
                      <a:r>
                        <a:rPr sz="1400" dirty="0">
                          <a:latin typeface="Garamond"/>
                          <a:cs typeface="Garamond"/>
                        </a:rPr>
                        <a:t>food </a:t>
                      </a:r>
                      <a:r>
                        <a:rPr sz="1400" spc="-5" dirty="0">
                          <a:latin typeface="Garamond"/>
                          <a:cs typeface="Garamond"/>
                        </a:rPr>
                        <a:t>la</a:t>
                      </a:r>
                      <a:r>
                        <a:rPr sz="1400" dirty="0">
                          <a:latin typeface="Garamond"/>
                          <a:cs typeface="Garamond"/>
                        </a:rPr>
                        <a:t>b</a:t>
                      </a:r>
                      <a:r>
                        <a:rPr sz="1400" spc="-5" dirty="0">
                          <a:latin typeface="Garamond"/>
                          <a:cs typeface="Garamond"/>
                        </a:rPr>
                        <a:t>e</a:t>
                      </a:r>
                      <a:r>
                        <a:rPr sz="1400" dirty="0">
                          <a:latin typeface="Garamond"/>
                          <a:cs typeface="Garamond"/>
                        </a:rPr>
                        <a:t>l</a:t>
                      </a:r>
                    </a:p>
                  </a:txBody>
                  <a:tcPr marL="0" marR="0" marT="0" marB="0"/>
                </a:tc>
                <a:extLst>
                  <a:ext uri="{0D108BD9-81ED-4DB2-BD59-A6C34878D82A}">
                    <a16:rowId xmlns:a16="http://schemas.microsoft.com/office/drawing/2014/main" val="3911699611"/>
                  </a:ext>
                </a:extLst>
              </a:tr>
              <a:tr h="370840">
                <a:tc>
                  <a:txBody>
                    <a:bodyPr/>
                    <a:lstStyle/>
                    <a:p>
                      <a:pPr algn="ctr">
                        <a:lnSpc>
                          <a:spcPct val="100000"/>
                        </a:lnSpc>
                      </a:pPr>
                      <a:r>
                        <a:rPr sz="1400" spc="-5" dirty="0">
                          <a:latin typeface="Garamond"/>
                          <a:cs typeface="Garamond"/>
                        </a:rPr>
                        <a:t>7.</a:t>
                      </a:r>
                      <a:endParaRPr sz="1400">
                        <a:latin typeface="Garamond"/>
                        <a:cs typeface="Garamond"/>
                      </a:endParaRPr>
                    </a:p>
                  </a:txBody>
                  <a:tcPr marL="0" marR="0" marT="0" marB="0"/>
                </a:tc>
                <a:tc>
                  <a:txBody>
                    <a:bodyPr/>
                    <a:lstStyle/>
                    <a:p>
                      <a:pPr marL="83820">
                        <a:lnSpc>
                          <a:spcPct val="100000"/>
                        </a:lnSpc>
                      </a:pPr>
                      <a:r>
                        <a:rPr sz="1400" dirty="0">
                          <a:latin typeface="Garamond"/>
                          <a:cs typeface="Garamond"/>
                        </a:rPr>
                        <a:t>M</a:t>
                      </a:r>
                      <a:r>
                        <a:rPr sz="1400" spc="-5" dirty="0">
                          <a:latin typeface="Garamond"/>
                          <a:cs typeface="Garamond"/>
                        </a:rPr>
                        <a:t>A</a:t>
                      </a:r>
                      <a:r>
                        <a:rPr sz="1400" spc="-30" dirty="0">
                          <a:latin typeface="Garamond"/>
                          <a:cs typeface="Garamond"/>
                        </a:rPr>
                        <a:t>RT</a:t>
                      </a:r>
                      <a:endParaRPr sz="1400">
                        <a:latin typeface="Garamond"/>
                        <a:cs typeface="Garamond"/>
                      </a:endParaRPr>
                    </a:p>
                  </a:txBody>
                  <a:tcPr marL="0" marR="0" marT="0" marB="0"/>
                </a:tc>
                <a:tc>
                  <a:txBody>
                    <a:bodyPr/>
                    <a:lstStyle/>
                    <a:p>
                      <a:pPr marL="83820">
                        <a:lnSpc>
                          <a:spcPct val="100000"/>
                        </a:lnSpc>
                      </a:pPr>
                      <a:r>
                        <a:rPr sz="1400" spc="-5" dirty="0">
                          <a:latin typeface="Garamond"/>
                          <a:cs typeface="Garamond"/>
                        </a:rPr>
                        <a:t>1997</a:t>
                      </a:r>
                      <a:endParaRPr sz="1400">
                        <a:latin typeface="Garamond"/>
                        <a:cs typeface="Garamond"/>
                      </a:endParaRPr>
                    </a:p>
                  </a:txBody>
                  <a:tcPr marL="0" marR="0" marT="0" marB="0"/>
                </a:tc>
                <a:tc>
                  <a:txBody>
                    <a:bodyPr/>
                    <a:lstStyle/>
                    <a:p>
                      <a:pPr marL="83820">
                        <a:lnSpc>
                          <a:spcPct val="100000"/>
                        </a:lnSpc>
                      </a:pPr>
                      <a:r>
                        <a:rPr sz="1400" dirty="0">
                          <a:latin typeface="Garamond"/>
                          <a:cs typeface="Garamond"/>
                        </a:rPr>
                        <a:t>M</a:t>
                      </a:r>
                      <a:r>
                        <a:rPr sz="1400" spc="-5" dirty="0">
                          <a:latin typeface="Garamond"/>
                          <a:cs typeface="Garamond"/>
                        </a:rPr>
                        <a:t>e</a:t>
                      </a:r>
                      <a:r>
                        <a:rPr sz="1400" spc="5" dirty="0">
                          <a:latin typeface="Garamond"/>
                          <a:cs typeface="Garamond"/>
                        </a:rPr>
                        <a:t>d</a:t>
                      </a:r>
                      <a:r>
                        <a:rPr sz="1400" spc="-5" dirty="0">
                          <a:latin typeface="Garamond"/>
                          <a:cs typeface="Garamond"/>
                        </a:rPr>
                        <a:t>ica</a:t>
                      </a:r>
                      <a:r>
                        <a:rPr sz="1400" dirty="0">
                          <a:latin typeface="Garamond"/>
                          <a:cs typeface="Garamond"/>
                        </a:rPr>
                        <a:t>l </a:t>
                      </a:r>
                      <a:r>
                        <a:rPr sz="1400" spc="-35" dirty="0">
                          <a:latin typeface="Garamond"/>
                          <a:cs typeface="Garamond"/>
                        </a:rPr>
                        <a:t>w</a:t>
                      </a:r>
                      <a:r>
                        <a:rPr sz="1400" dirty="0">
                          <a:latin typeface="Garamond"/>
                          <a:cs typeface="Garamond"/>
                        </a:rPr>
                        <a:t>o</a:t>
                      </a:r>
                      <a:r>
                        <a:rPr sz="1400" spc="-5" dirty="0">
                          <a:latin typeface="Garamond"/>
                          <a:cs typeface="Garamond"/>
                        </a:rPr>
                        <a:t>r</a:t>
                      </a:r>
                      <a:r>
                        <a:rPr sz="1400" dirty="0">
                          <a:latin typeface="Garamond"/>
                          <a:cs typeface="Garamond"/>
                        </a:rPr>
                        <a:t>d </a:t>
                      </a:r>
                      <a:r>
                        <a:rPr sz="1400" spc="-5" dirty="0">
                          <a:latin typeface="Garamond"/>
                          <a:cs typeface="Garamond"/>
                        </a:rPr>
                        <a:t>rec</a:t>
                      </a:r>
                      <a:r>
                        <a:rPr sz="1400" dirty="0">
                          <a:latin typeface="Garamond"/>
                          <a:cs typeface="Garamond"/>
                        </a:rPr>
                        <a:t>o</a:t>
                      </a:r>
                      <a:r>
                        <a:rPr sz="1400" spc="5" dirty="0">
                          <a:latin typeface="Garamond"/>
                          <a:cs typeface="Garamond"/>
                        </a:rPr>
                        <a:t>g</a:t>
                      </a:r>
                      <a:r>
                        <a:rPr sz="1400" dirty="0">
                          <a:latin typeface="Garamond"/>
                          <a:cs typeface="Garamond"/>
                        </a:rPr>
                        <a:t>n</a:t>
                      </a:r>
                      <a:r>
                        <a:rPr sz="1400" spc="-10" dirty="0">
                          <a:latin typeface="Garamond"/>
                          <a:cs typeface="Garamond"/>
                        </a:rPr>
                        <a:t>i</a:t>
                      </a:r>
                      <a:r>
                        <a:rPr sz="1400" dirty="0">
                          <a:latin typeface="Garamond"/>
                          <a:cs typeface="Garamond"/>
                        </a:rPr>
                        <a:t>t</a:t>
                      </a:r>
                      <a:r>
                        <a:rPr sz="1400" spc="-10" dirty="0">
                          <a:latin typeface="Garamond"/>
                          <a:cs typeface="Garamond"/>
                        </a:rPr>
                        <a:t>i</a:t>
                      </a:r>
                      <a:r>
                        <a:rPr sz="1400" dirty="0">
                          <a:latin typeface="Garamond"/>
                          <a:cs typeface="Garamond"/>
                        </a:rPr>
                        <a:t>on</a:t>
                      </a:r>
                    </a:p>
                  </a:txBody>
                  <a:tcPr marL="0" marR="0" marT="0" marB="0"/>
                </a:tc>
                <a:extLst>
                  <a:ext uri="{0D108BD9-81ED-4DB2-BD59-A6C34878D82A}">
                    <a16:rowId xmlns:a16="http://schemas.microsoft.com/office/drawing/2014/main" val="556533649"/>
                  </a:ext>
                </a:extLst>
              </a:tr>
              <a:tr h="370840">
                <a:tc>
                  <a:txBody>
                    <a:bodyPr/>
                    <a:lstStyle/>
                    <a:p>
                      <a:pPr algn="ctr">
                        <a:lnSpc>
                          <a:spcPct val="100000"/>
                        </a:lnSpc>
                      </a:pPr>
                      <a:r>
                        <a:rPr sz="1400" spc="-5" dirty="0">
                          <a:latin typeface="Garamond"/>
                          <a:cs typeface="Garamond"/>
                        </a:rPr>
                        <a:t>8.</a:t>
                      </a:r>
                      <a:endParaRPr sz="1400">
                        <a:latin typeface="Garamond"/>
                        <a:cs typeface="Garamond"/>
                      </a:endParaRPr>
                    </a:p>
                  </a:txBody>
                  <a:tcPr marL="0" marR="0" marT="0" marB="0"/>
                </a:tc>
                <a:tc>
                  <a:txBody>
                    <a:bodyPr/>
                    <a:lstStyle/>
                    <a:p>
                      <a:pPr marL="83820">
                        <a:lnSpc>
                          <a:spcPct val="100000"/>
                        </a:lnSpc>
                      </a:pPr>
                      <a:r>
                        <a:rPr sz="1400" spc="-5" dirty="0">
                          <a:latin typeface="Garamond"/>
                          <a:cs typeface="Garamond"/>
                        </a:rPr>
                        <a:t>LA</a:t>
                      </a:r>
                      <a:r>
                        <a:rPr sz="1400" dirty="0">
                          <a:latin typeface="Garamond"/>
                          <a:cs typeface="Garamond"/>
                        </a:rPr>
                        <a:t>D</a:t>
                      </a:r>
                      <a:endParaRPr sz="1400">
                        <a:latin typeface="Garamond"/>
                        <a:cs typeface="Garamond"/>
                      </a:endParaRPr>
                    </a:p>
                  </a:txBody>
                  <a:tcPr marL="0" marR="0" marT="0" marB="0"/>
                </a:tc>
                <a:tc>
                  <a:txBody>
                    <a:bodyPr/>
                    <a:lstStyle/>
                    <a:p>
                      <a:pPr marL="83820">
                        <a:lnSpc>
                          <a:spcPct val="100000"/>
                        </a:lnSpc>
                      </a:pPr>
                      <a:r>
                        <a:rPr sz="1400" spc="-5" dirty="0">
                          <a:latin typeface="Garamond"/>
                          <a:cs typeface="Garamond"/>
                        </a:rPr>
                        <a:t>2001</a:t>
                      </a:r>
                      <a:endParaRPr sz="1400">
                        <a:latin typeface="Garamond"/>
                        <a:cs typeface="Garamond"/>
                      </a:endParaRPr>
                    </a:p>
                  </a:txBody>
                  <a:tcPr marL="0" marR="0" marT="0" marB="0"/>
                </a:tc>
                <a:tc>
                  <a:txBody>
                    <a:bodyPr/>
                    <a:lstStyle/>
                    <a:p>
                      <a:pPr marL="83820">
                        <a:lnSpc>
                          <a:spcPct val="100000"/>
                        </a:lnSpc>
                      </a:pPr>
                      <a:r>
                        <a:rPr sz="1400" spc="5" dirty="0">
                          <a:latin typeface="Garamond"/>
                          <a:cs typeface="Garamond"/>
                        </a:rPr>
                        <a:t>D</a:t>
                      </a:r>
                      <a:r>
                        <a:rPr sz="1400" spc="-5" dirty="0">
                          <a:latin typeface="Garamond"/>
                          <a:cs typeface="Garamond"/>
                        </a:rPr>
                        <a:t>ia</a:t>
                      </a:r>
                      <a:r>
                        <a:rPr sz="1400" dirty="0">
                          <a:latin typeface="Garamond"/>
                          <a:cs typeface="Garamond"/>
                        </a:rPr>
                        <a:t>b</a:t>
                      </a:r>
                      <a:r>
                        <a:rPr sz="1400" spc="-5" dirty="0">
                          <a:latin typeface="Garamond"/>
                          <a:cs typeface="Garamond"/>
                        </a:rPr>
                        <a:t>e</a:t>
                      </a:r>
                      <a:r>
                        <a:rPr sz="1400" dirty="0">
                          <a:latin typeface="Garamond"/>
                          <a:cs typeface="Garamond"/>
                        </a:rPr>
                        <a:t>t</a:t>
                      </a:r>
                      <a:r>
                        <a:rPr sz="1400" spc="-5" dirty="0">
                          <a:latin typeface="Garamond"/>
                          <a:cs typeface="Garamond"/>
                        </a:rPr>
                        <a:t>e</a:t>
                      </a:r>
                      <a:r>
                        <a:rPr sz="1400" dirty="0">
                          <a:latin typeface="Garamond"/>
                          <a:cs typeface="Garamond"/>
                        </a:rPr>
                        <a:t>s </a:t>
                      </a:r>
                      <a:r>
                        <a:rPr sz="1400" spc="-35" dirty="0">
                          <a:latin typeface="Garamond"/>
                          <a:cs typeface="Garamond"/>
                        </a:rPr>
                        <a:t>w</a:t>
                      </a:r>
                      <a:r>
                        <a:rPr sz="1400" dirty="0">
                          <a:latin typeface="Garamond"/>
                          <a:cs typeface="Garamond"/>
                        </a:rPr>
                        <a:t>o</a:t>
                      </a:r>
                      <a:r>
                        <a:rPr sz="1400" spc="-5" dirty="0">
                          <a:latin typeface="Garamond"/>
                          <a:cs typeface="Garamond"/>
                        </a:rPr>
                        <a:t>r</a:t>
                      </a:r>
                      <a:r>
                        <a:rPr sz="1400" dirty="0">
                          <a:latin typeface="Garamond"/>
                          <a:cs typeface="Garamond"/>
                        </a:rPr>
                        <a:t>d </a:t>
                      </a:r>
                      <a:r>
                        <a:rPr sz="1400" spc="-5" dirty="0">
                          <a:latin typeface="Garamond"/>
                          <a:cs typeface="Garamond"/>
                        </a:rPr>
                        <a:t>rec</a:t>
                      </a:r>
                      <a:r>
                        <a:rPr sz="1400" dirty="0">
                          <a:latin typeface="Garamond"/>
                          <a:cs typeface="Garamond"/>
                        </a:rPr>
                        <a:t>o</a:t>
                      </a:r>
                      <a:r>
                        <a:rPr sz="1400" spc="5" dirty="0">
                          <a:latin typeface="Garamond"/>
                          <a:cs typeface="Garamond"/>
                        </a:rPr>
                        <a:t>g</a:t>
                      </a:r>
                      <a:r>
                        <a:rPr sz="1400" dirty="0">
                          <a:latin typeface="Garamond"/>
                          <a:cs typeface="Garamond"/>
                        </a:rPr>
                        <a:t>n</a:t>
                      </a:r>
                      <a:r>
                        <a:rPr sz="1400" spc="-5" dirty="0">
                          <a:latin typeface="Garamond"/>
                          <a:cs typeface="Garamond"/>
                        </a:rPr>
                        <a:t>i</a:t>
                      </a:r>
                      <a:r>
                        <a:rPr sz="1400" dirty="0">
                          <a:latin typeface="Garamond"/>
                          <a:cs typeface="Garamond"/>
                        </a:rPr>
                        <a:t>t</a:t>
                      </a:r>
                      <a:r>
                        <a:rPr sz="1400" spc="-5" dirty="0">
                          <a:latin typeface="Garamond"/>
                          <a:cs typeface="Garamond"/>
                        </a:rPr>
                        <a:t>i</a:t>
                      </a:r>
                      <a:r>
                        <a:rPr sz="1400" dirty="0">
                          <a:latin typeface="Garamond"/>
                          <a:cs typeface="Garamond"/>
                        </a:rPr>
                        <a:t>on</a:t>
                      </a:r>
                    </a:p>
                  </a:txBody>
                  <a:tcPr marL="0" marR="0" marT="0" marB="0"/>
                </a:tc>
                <a:extLst>
                  <a:ext uri="{0D108BD9-81ED-4DB2-BD59-A6C34878D82A}">
                    <a16:rowId xmlns:a16="http://schemas.microsoft.com/office/drawing/2014/main" val="4032416868"/>
                  </a:ext>
                </a:extLst>
              </a:tr>
              <a:tr h="370840">
                <a:tc>
                  <a:txBody>
                    <a:bodyPr/>
                    <a:lstStyle/>
                    <a:p>
                      <a:pPr algn="ctr">
                        <a:lnSpc>
                          <a:spcPct val="100000"/>
                        </a:lnSpc>
                      </a:pPr>
                      <a:r>
                        <a:rPr sz="1400" spc="-5" dirty="0">
                          <a:latin typeface="Garamond"/>
                          <a:cs typeface="Garamond"/>
                        </a:rPr>
                        <a:t>9.</a:t>
                      </a:r>
                      <a:endParaRPr sz="1400">
                        <a:latin typeface="Garamond"/>
                        <a:cs typeface="Garamond"/>
                      </a:endParaRPr>
                    </a:p>
                  </a:txBody>
                  <a:tcPr marL="0" marR="0" marT="0" marB="0"/>
                </a:tc>
                <a:tc>
                  <a:txBody>
                    <a:bodyPr/>
                    <a:lstStyle/>
                    <a:p>
                      <a:pPr marL="83820">
                        <a:lnSpc>
                          <a:spcPct val="100000"/>
                        </a:lnSpc>
                      </a:pPr>
                      <a:r>
                        <a:rPr sz="1400" spc="-5" dirty="0">
                          <a:latin typeface="Garamond"/>
                          <a:cs typeface="Garamond"/>
                        </a:rPr>
                        <a:t>REAL</a:t>
                      </a:r>
                      <a:r>
                        <a:rPr sz="1400" dirty="0">
                          <a:latin typeface="Garamond"/>
                          <a:cs typeface="Garamond"/>
                        </a:rPr>
                        <a:t>M</a:t>
                      </a:r>
                      <a:r>
                        <a:rPr sz="1400" spc="5" dirty="0">
                          <a:latin typeface="Garamond"/>
                          <a:cs typeface="Garamond"/>
                        </a:rPr>
                        <a:t>-</a:t>
                      </a:r>
                      <a:r>
                        <a:rPr sz="1400" dirty="0">
                          <a:latin typeface="Garamond"/>
                          <a:cs typeface="Garamond"/>
                        </a:rPr>
                        <a:t>R</a:t>
                      </a:r>
                      <a:endParaRPr sz="1400">
                        <a:latin typeface="Garamond"/>
                        <a:cs typeface="Garamond"/>
                      </a:endParaRPr>
                    </a:p>
                  </a:txBody>
                  <a:tcPr marL="0" marR="0" marT="0" marB="0"/>
                </a:tc>
                <a:tc>
                  <a:txBody>
                    <a:bodyPr/>
                    <a:lstStyle/>
                    <a:p>
                      <a:pPr marL="83820">
                        <a:lnSpc>
                          <a:spcPct val="100000"/>
                        </a:lnSpc>
                      </a:pPr>
                      <a:r>
                        <a:rPr sz="1400" spc="-5" dirty="0">
                          <a:latin typeface="Garamond"/>
                          <a:cs typeface="Garamond"/>
                        </a:rPr>
                        <a:t>2003</a:t>
                      </a:r>
                      <a:endParaRPr sz="1400">
                        <a:latin typeface="Garamond"/>
                        <a:cs typeface="Garamond"/>
                      </a:endParaRPr>
                    </a:p>
                  </a:txBody>
                  <a:tcPr marL="0" marR="0" marT="0" marB="0"/>
                </a:tc>
                <a:tc>
                  <a:txBody>
                    <a:bodyPr/>
                    <a:lstStyle/>
                    <a:p>
                      <a:pPr marL="83820">
                        <a:lnSpc>
                          <a:spcPct val="100000"/>
                        </a:lnSpc>
                      </a:pPr>
                      <a:r>
                        <a:rPr sz="1400" spc="-5" dirty="0">
                          <a:latin typeface="Garamond"/>
                          <a:cs typeface="Garamond"/>
                        </a:rPr>
                        <a:t>Hea</a:t>
                      </a:r>
                      <a:r>
                        <a:rPr sz="1400" spc="-10" dirty="0">
                          <a:latin typeface="Garamond"/>
                          <a:cs typeface="Garamond"/>
                        </a:rPr>
                        <a:t>l</a:t>
                      </a:r>
                      <a:r>
                        <a:rPr sz="1400" dirty="0">
                          <a:latin typeface="Garamond"/>
                          <a:cs typeface="Garamond"/>
                        </a:rPr>
                        <a:t>th</a:t>
                      </a:r>
                      <a:r>
                        <a:rPr sz="1400" spc="-5" dirty="0">
                          <a:latin typeface="Garamond"/>
                          <a:cs typeface="Garamond"/>
                        </a:rPr>
                        <a:t> </a:t>
                      </a:r>
                      <a:r>
                        <a:rPr sz="1400" spc="-35" dirty="0">
                          <a:latin typeface="Garamond"/>
                          <a:cs typeface="Garamond"/>
                        </a:rPr>
                        <a:t>w</a:t>
                      </a:r>
                      <a:r>
                        <a:rPr sz="1400" dirty="0">
                          <a:latin typeface="Garamond"/>
                          <a:cs typeface="Garamond"/>
                        </a:rPr>
                        <a:t>o</a:t>
                      </a:r>
                      <a:r>
                        <a:rPr sz="1400" spc="-5" dirty="0">
                          <a:latin typeface="Garamond"/>
                          <a:cs typeface="Garamond"/>
                        </a:rPr>
                        <a:t>r</a:t>
                      </a:r>
                      <a:r>
                        <a:rPr sz="1400" dirty="0">
                          <a:latin typeface="Garamond"/>
                          <a:cs typeface="Garamond"/>
                        </a:rPr>
                        <a:t>d </a:t>
                      </a:r>
                      <a:r>
                        <a:rPr sz="1400" spc="-5" dirty="0">
                          <a:latin typeface="Garamond"/>
                          <a:cs typeface="Garamond"/>
                        </a:rPr>
                        <a:t>rec</a:t>
                      </a:r>
                      <a:r>
                        <a:rPr sz="1400" dirty="0">
                          <a:latin typeface="Garamond"/>
                          <a:cs typeface="Garamond"/>
                        </a:rPr>
                        <a:t>o</a:t>
                      </a:r>
                      <a:r>
                        <a:rPr sz="1400" spc="5" dirty="0">
                          <a:latin typeface="Garamond"/>
                          <a:cs typeface="Garamond"/>
                        </a:rPr>
                        <a:t>g</a:t>
                      </a:r>
                      <a:r>
                        <a:rPr sz="1400" dirty="0">
                          <a:latin typeface="Garamond"/>
                          <a:cs typeface="Garamond"/>
                        </a:rPr>
                        <a:t>n</a:t>
                      </a:r>
                      <a:r>
                        <a:rPr sz="1400" spc="-5" dirty="0">
                          <a:latin typeface="Garamond"/>
                          <a:cs typeface="Garamond"/>
                        </a:rPr>
                        <a:t>i</a:t>
                      </a:r>
                      <a:r>
                        <a:rPr sz="1400" dirty="0">
                          <a:latin typeface="Garamond"/>
                          <a:cs typeface="Garamond"/>
                        </a:rPr>
                        <a:t>t</a:t>
                      </a:r>
                      <a:r>
                        <a:rPr sz="1400" spc="-5" dirty="0">
                          <a:latin typeface="Garamond"/>
                          <a:cs typeface="Garamond"/>
                        </a:rPr>
                        <a:t>i</a:t>
                      </a:r>
                      <a:r>
                        <a:rPr sz="1400" dirty="0">
                          <a:latin typeface="Garamond"/>
                          <a:cs typeface="Garamond"/>
                        </a:rPr>
                        <a:t>on</a:t>
                      </a:r>
                    </a:p>
                  </a:txBody>
                  <a:tcPr marL="0" marR="0" marT="0" marB="0"/>
                </a:tc>
                <a:extLst>
                  <a:ext uri="{0D108BD9-81ED-4DB2-BD59-A6C34878D82A}">
                    <a16:rowId xmlns:a16="http://schemas.microsoft.com/office/drawing/2014/main" val="4046967279"/>
                  </a:ext>
                </a:extLst>
              </a:tr>
              <a:tr h="370840">
                <a:tc>
                  <a:txBody>
                    <a:bodyPr/>
                    <a:lstStyle/>
                    <a:p>
                      <a:pPr marL="233045">
                        <a:lnSpc>
                          <a:spcPct val="100000"/>
                        </a:lnSpc>
                      </a:pPr>
                      <a:r>
                        <a:rPr sz="1400" spc="-5" dirty="0">
                          <a:latin typeface="Garamond"/>
                          <a:cs typeface="Garamond"/>
                        </a:rPr>
                        <a:t>10.</a:t>
                      </a:r>
                      <a:endParaRPr sz="1400">
                        <a:latin typeface="Garamond"/>
                        <a:cs typeface="Garamond"/>
                      </a:endParaRPr>
                    </a:p>
                  </a:txBody>
                  <a:tcPr marL="0" marR="0" marT="0" marB="0"/>
                </a:tc>
                <a:tc>
                  <a:txBody>
                    <a:bodyPr/>
                    <a:lstStyle/>
                    <a:p>
                      <a:pPr marL="83185">
                        <a:lnSpc>
                          <a:spcPct val="100000"/>
                        </a:lnSpc>
                      </a:pPr>
                      <a:r>
                        <a:rPr sz="1400" spc="-5" dirty="0">
                          <a:latin typeface="Garamond"/>
                          <a:cs typeface="Garamond"/>
                        </a:rPr>
                        <a:t>REAL</a:t>
                      </a:r>
                      <a:r>
                        <a:rPr sz="1400" dirty="0">
                          <a:latin typeface="Garamond"/>
                          <a:cs typeface="Garamond"/>
                        </a:rPr>
                        <a:t>M</a:t>
                      </a:r>
                      <a:r>
                        <a:rPr sz="1400" spc="5" dirty="0">
                          <a:latin typeface="Garamond"/>
                          <a:cs typeface="Garamond"/>
                        </a:rPr>
                        <a:t>-</a:t>
                      </a:r>
                      <a:r>
                        <a:rPr sz="1400" dirty="0">
                          <a:latin typeface="Garamond"/>
                          <a:cs typeface="Garamond"/>
                        </a:rPr>
                        <a:t>SF</a:t>
                      </a:r>
                      <a:endParaRPr sz="1400">
                        <a:latin typeface="Garamond"/>
                        <a:cs typeface="Garamond"/>
                      </a:endParaRPr>
                    </a:p>
                  </a:txBody>
                  <a:tcPr marL="0" marR="0" marT="0" marB="0"/>
                </a:tc>
                <a:tc>
                  <a:txBody>
                    <a:bodyPr/>
                    <a:lstStyle/>
                    <a:p>
                      <a:pPr marL="83185">
                        <a:lnSpc>
                          <a:spcPct val="100000"/>
                        </a:lnSpc>
                      </a:pPr>
                      <a:r>
                        <a:rPr sz="1400" spc="-5" dirty="0">
                          <a:latin typeface="Garamond"/>
                          <a:cs typeface="Garamond"/>
                        </a:rPr>
                        <a:t>2006</a:t>
                      </a:r>
                      <a:endParaRPr sz="1400">
                        <a:latin typeface="Garamond"/>
                        <a:cs typeface="Garamond"/>
                      </a:endParaRPr>
                    </a:p>
                  </a:txBody>
                  <a:tcPr marL="0" marR="0" marT="0" marB="0"/>
                </a:tc>
                <a:tc>
                  <a:txBody>
                    <a:bodyPr/>
                    <a:lstStyle/>
                    <a:p>
                      <a:pPr marL="83185">
                        <a:lnSpc>
                          <a:spcPct val="100000"/>
                        </a:lnSpc>
                      </a:pPr>
                      <a:r>
                        <a:rPr sz="1400" spc="-5" dirty="0">
                          <a:latin typeface="Garamond"/>
                          <a:cs typeface="Garamond"/>
                        </a:rPr>
                        <a:t>Hea</a:t>
                      </a:r>
                      <a:r>
                        <a:rPr sz="1400" spc="-10" dirty="0">
                          <a:latin typeface="Garamond"/>
                          <a:cs typeface="Garamond"/>
                        </a:rPr>
                        <a:t>l</a:t>
                      </a:r>
                      <a:r>
                        <a:rPr sz="1400" dirty="0">
                          <a:latin typeface="Garamond"/>
                          <a:cs typeface="Garamond"/>
                        </a:rPr>
                        <a:t>th</a:t>
                      </a:r>
                      <a:r>
                        <a:rPr sz="1400" spc="-5" dirty="0">
                          <a:latin typeface="Garamond"/>
                          <a:cs typeface="Garamond"/>
                        </a:rPr>
                        <a:t> </a:t>
                      </a:r>
                      <a:r>
                        <a:rPr sz="1400" spc="-35" dirty="0">
                          <a:latin typeface="Garamond"/>
                          <a:cs typeface="Garamond"/>
                        </a:rPr>
                        <a:t>w</a:t>
                      </a:r>
                      <a:r>
                        <a:rPr sz="1400" dirty="0">
                          <a:latin typeface="Garamond"/>
                          <a:cs typeface="Garamond"/>
                        </a:rPr>
                        <a:t>o</a:t>
                      </a:r>
                      <a:r>
                        <a:rPr sz="1400" spc="-5" dirty="0">
                          <a:latin typeface="Garamond"/>
                          <a:cs typeface="Garamond"/>
                        </a:rPr>
                        <a:t>r</a:t>
                      </a:r>
                      <a:r>
                        <a:rPr sz="1400" dirty="0">
                          <a:latin typeface="Garamond"/>
                          <a:cs typeface="Garamond"/>
                        </a:rPr>
                        <a:t>d </a:t>
                      </a:r>
                      <a:r>
                        <a:rPr sz="1400" spc="-5" dirty="0">
                          <a:latin typeface="Garamond"/>
                          <a:cs typeface="Garamond"/>
                        </a:rPr>
                        <a:t>rec</a:t>
                      </a:r>
                      <a:r>
                        <a:rPr sz="1400" dirty="0">
                          <a:latin typeface="Garamond"/>
                          <a:cs typeface="Garamond"/>
                        </a:rPr>
                        <a:t>o</a:t>
                      </a:r>
                      <a:r>
                        <a:rPr sz="1400" spc="5" dirty="0">
                          <a:latin typeface="Garamond"/>
                          <a:cs typeface="Garamond"/>
                        </a:rPr>
                        <a:t>g</a:t>
                      </a:r>
                      <a:r>
                        <a:rPr sz="1400" dirty="0">
                          <a:latin typeface="Garamond"/>
                          <a:cs typeface="Garamond"/>
                        </a:rPr>
                        <a:t>n</a:t>
                      </a:r>
                      <a:r>
                        <a:rPr sz="1400" spc="-5" dirty="0">
                          <a:latin typeface="Garamond"/>
                          <a:cs typeface="Garamond"/>
                        </a:rPr>
                        <a:t>i</a:t>
                      </a:r>
                      <a:r>
                        <a:rPr sz="1400" dirty="0">
                          <a:latin typeface="Garamond"/>
                          <a:cs typeface="Garamond"/>
                        </a:rPr>
                        <a:t>t</a:t>
                      </a:r>
                      <a:r>
                        <a:rPr sz="1400" spc="-5" dirty="0">
                          <a:latin typeface="Garamond"/>
                          <a:cs typeface="Garamond"/>
                        </a:rPr>
                        <a:t>i</a:t>
                      </a:r>
                      <a:r>
                        <a:rPr sz="1400" dirty="0">
                          <a:latin typeface="Garamond"/>
                          <a:cs typeface="Garamond"/>
                        </a:rPr>
                        <a:t>on</a:t>
                      </a:r>
                    </a:p>
                  </a:txBody>
                  <a:tcPr marL="0" marR="0" marT="0" marB="0"/>
                </a:tc>
                <a:extLst>
                  <a:ext uri="{0D108BD9-81ED-4DB2-BD59-A6C34878D82A}">
                    <a16:rowId xmlns:a16="http://schemas.microsoft.com/office/drawing/2014/main" val="795515875"/>
                  </a:ext>
                </a:extLst>
              </a:tr>
              <a:tr h="370840">
                <a:tc>
                  <a:txBody>
                    <a:bodyPr/>
                    <a:lstStyle/>
                    <a:p>
                      <a:pPr marL="233045">
                        <a:lnSpc>
                          <a:spcPct val="100000"/>
                        </a:lnSpc>
                      </a:pPr>
                      <a:r>
                        <a:rPr sz="1400" spc="-5" dirty="0">
                          <a:latin typeface="Garamond"/>
                          <a:cs typeface="Garamond"/>
                        </a:rPr>
                        <a:t>11.</a:t>
                      </a:r>
                      <a:endParaRPr sz="1400">
                        <a:latin typeface="Garamond"/>
                        <a:cs typeface="Garamond"/>
                      </a:endParaRPr>
                    </a:p>
                  </a:txBody>
                  <a:tcPr marL="0" marR="0" marT="0" marB="0"/>
                </a:tc>
                <a:tc>
                  <a:txBody>
                    <a:bodyPr/>
                    <a:lstStyle/>
                    <a:p>
                      <a:pPr marL="83185">
                        <a:lnSpc>
                          <a:spcPct val="100000"/>
                        </a:lnSpc>
                      </a:pPr>
                      <a:r>
                        <a:rPr sz="1400" spc="-5" dirty="0">
                          <a:latin typeface="Garamond"/>
                          <a:cs typeface="Garamond"/>
                        </a:rPr>
                        <a:t>REAL</a:t>
                      </a:r>
                      <a:r>
                        <a:rPr sz="1400" dirty="0">
                          <a:latin typeface="Garamond"/>
                          <a:cs typeface="Garamond"/>
                        </a:rPr>
                        <a:t>M</a:t>
                      </a:r>
                      <a:r>
                        <a:rPr sz="1400" spc="5" dirty="0">
                          <a:latin typeface="Garamond"/>
                          <a:cs typeface="Garamond"/>
                        </a:rPr>
                        <a:t>-</a:t>
                      </a:r>
                      <a:r>
                        <a:rPr sz="1400" spc="-85" dirty="0">
                          <a:latin typeface="Garamond"/>
                          <a:cs typeface="Garamond"/>
                        </a:rPr>
                        <a:t>T</a:t>
                      </a:r>
                      <a:r>
                        <a:rPr sz="1400" spc="-5" dirty="0">
                          <a:latin typeface="Garamond"/>
                          <a:cs typeface="Garamond"/>
                        </a:rPr>
                        <a:t>een</a:t>
                      </a:r>
                      <a:endParaRPr sz="1400">
                        <a:latin typeface="Garamond"/>
                        <a:cs typeface="Garamond"/>
                      </a:endParaRPr>
                    </a:p>
                  </a:txBody>
                  <a:tcPr marL="0" marR="0" marT="0" marB="0"/>
                </a:tc>
                <a:tc>
                  <a:txBody>
                    <a:bodyPr/>
                    <a:lstStyle/>
                    <a:p>
                      <a:pPr marL="83185">
                        <a:lnSpc>
                          <a:spcPct val="100000"/>
                        </a:lnSpc>
                      </a:pPr>
                      <a:r>
                        <a:rPr sz="1400" spc="-5" dirty="0">
                          <a:latin typeface="Garamond"/>
                          <a:cs typeface="Garamond"/>
                        </a:rPr>
                        <a:t>2006</a:t>
                      </a:r>
                      <a:endParaRPr sz="1400">
                        <a:latin typeface="Garamond"/>
                        <a:cs typeface="Garamond"/>
                      </a:endParaRPr>
                    </a:p>
                  </a:txBody>
                  <a:tcPr marL="0" marR="0" marT="0" marB="0"/>
                </a:tc>
                <a:tc>
                  <a:txBody>
                    <a:bodyPr/>
                    <a:lstStyle/>
                    <a:p>
                      <a:pPr marL="83185">
                        <a:lnSpc>
                          <a:spcPct val="100000"/>
                        </a:lnSpc>
                      </a:pPr>
                      <a:r>
                        <a:rPr sz="1400" spc="-5" dirty="0">
                          <a:latin typeface="Garamond"/>
                          <a:cs typeface="Garamond"/>
                        </a:rPr>
                        <a:t>A</a:t>
                      </a:r>
                      <a:r>
                        <a:rPr sz="1400" spc="5" dirty="0">
                          <a:latin typeface="Garamond"/>
                          <a:cs typeface="Garamond"/>
                        </a:rPr>
                        <a:t>d</a:t>
                      </a:r>
                      <a:r>
                        <a:rPr sz="1400" dirty="0">
                          <a:latin typeface="Garamond"/>
                          <a:cs typeface="Garamond"/>
                        </a:rPr>
                        <a:t>o</a:t>
                      </a:r>
                      <a:r>
                        <a:rPr sz="1400" spc="-5" dirty="0">
                          <a:latin typeface="Garamond"/>
                          <a:cs typeface="Garamond"/>
                        </a:rPr>
                        <a:t>le</a:t>
                      </a:r>
                      <a:r>
                        <a:rPr sz="1400" spc="5" dirty="0">
                          <a:latin typeface="Garamond"/>
                          <a:cs typeface="Garamond"/>
                        </a:rPr>
                        <a:t>s</a:t>
                      </a:r>
                      <a:r>
                        <a:rPr sz="1400" spc="-5" dirty="0">
                          <a:latin typeface="Garamond"/>
                          <a:cs typeface="Garamond"/>
                        </a:rPr>
                        <a:t>ce</a:t>
                      </a:r>
                      <a:r>
                        <a:rPr sz="1400" dirty="0">
                          <a:latin typeface="Garamond"/>
                          <a:cs typeface="Garamond"/>
                        </a:rPr>
                        <a:t>nt</a:t>
                      </a:r>
                      <a:r>
                        <a:rPr sz="1400" spc="-5" dirty="0">
                          <a:latin typeface="Garamond"/>
                          <a:cs typeface="Garamond"/>
                        </a:rPr>
                        <a:t> </a:t>
                      </a:r>
                      <a:r>
                        <a:rPr sz="1400" dirty="0">
                          <a:latin typeface="Garamond"/>
                          <a:cs typeface="Garamond"/>
                        </a:rPr>
                        <a:t>h</a:t>
                      </a:r>
                      <a:r>
                        <a:rPr sz="1400" spc="-5" dirty="0">
                          <a:latin typeface="Garamond"/>
                          <a:cs typeface="Garamond"/>
                        </a:rPr>
                        <a:t>eal</a:t>
                      </a:r>
                      <a:r>
                        <a:rPr sz="1400" dirty="0">
                          <a:latin typeface="Garamond"/>
                          <a:cs typeface="Garamond"/>
                        </a:rPr>
                        <a:t>th</a:t>
                      </a:r>
                      <a:r>
                        <a:rPr sz="1400" spc="-5" dirty="0">
                          <a:latin typeface="Garamond"/>
                          <a:cs typeface="Garamond"/>
                        </a:rPr>
                        <a:t> </a:t>
                      </a:r>
                      <a:r>
                        <a:rPr sz="1400" spc="-35" dirty="0">
                          <a:latin typeface="Garamond"/>
                          <a:cs typeface="Garamond"/>
                        </a:rPr>
                        <a:t>w</a:t>
                      </a:r>
                      <a:r>
                        <a:rPr sz="1400" dirty="0">
                          <a:latin typeface="Garamond"/>
                          <a:cs typeface="Garamond"/>
                        </a:rPr>
                        <a:t>o</a:t>
                      </a:r>
                      <a:r>
                        <a:rPr sz="1400" spc="-5" dirty="0">
                          <a:latin typeface="Garamond"/>
                          <a:cs typeface="Garamond"/>
                        </a:rPr>
                        <a:t>r</a:t>
                      </a:r>
                      <a:r>
                        <a:rPr sz="1400" dirty="0">
                          <a:latin typeface="Garamond"/>
                          <a:cs typeface="Garamond"/>
                        </a:rPr>
                        <a:t>d </a:t>
                      </a:r>
                      <a:r>
                        <a:rPr sz="1400" spc="-5" dirty="0">
                          <a:latin typeface="Garamond"/>
                          <a:cs typeface="Garamond"/>
                        </a:rPr>
                        <a:t>rec</a:t>
                      </a:r>
                      <a:r>
                        <a:rPr sz="1400" dirty="0">
                          <a:latin typeface="Garamond"/>
                          <a:cs typeface="Garamond"/>
                        </a:rPr>
                        <a:t>o</a:t>
                      </a:r>
                      <a:r>
                        <a:rPr sz="1400" spc="5" dirty="0">
                          <a:latin typeface="Garamond"/>
                          <a:cs typeface="Garamond"/>
                        </a:rPr>
                        <a:t>g</a:t>
                      </a:r>
                      <a:r>
                        <a:rPr sz="1400" dirty="0">
                          <a:latin typeface="Garamond"/>
                          <a:cs typeface="Garamond"/>
                        </a:rPr>
                        <a:t>n</a:t>
                      </a:r>
                      <a:r>
                        <a:rPr sz="1400" spc="-5" dirty="0">
                          <a:latin typeface="Garamond"/>
                          <a:cs typeface="Garamond"/>
                        </a:rPr>
                        <a:t>i</a:t>
                      </a:r>
                      <a:r>
                        <a:rPr sz="1400" dirty="0">
                          <a:latin typeface="Garamond"/>
                          <a:cs typeface="Garamond"/>
                        </a:rPr>
                        <a:t>t</a:t>
                      </a:r>
                      <a:r>
                        <a:rPr sz="1400" spc="-5" dirty="0">
                          <a:latin typeface="Garamond"/>
                          <a:cs typeface="Garamond"/>
                        </a:rPr>
                        <a:t>i</a:t>
                      </a:r>
                      <a:r>
                        <a:rPr sz="1400" dirty="0">
                          <a:latin typeface="Garamond"/>
                          <a:cs typeface="Garamond"/>
                        </a:rPr>
                        <a:t>on</a:t>
                      </a:r>
                    </a:p>
                  </a:txBody>
                  <a:tcPr marL="0" marR="0" marT="0" marB="0"/>
                </a:tc>
                <a:extLst>
                  <a:ext uri="{0D108BD9-81ED-4DB2-BD59-A6C34878D82A}">
                    <a16:rowId xmlns:a16="http://schemas.microsoft.com/office/drawing/2014/main" val="283064491"/>
                  </a:ext>
                </a:extLst>
              </a:tr>
              <a:tr h="370840">
                <a:tc>
                  <a:txBody>
                    <a:bodyPr/>
                    <a:lstStyle/>
                    <a:p>
                      <a:pPr marL="233045">
                        <a:lnSpc>
                          <a:spcPct val="100000"/>
                        </a:lnSpc>
                      </a:pPr>
                      <a:r>
                        <a:rPr sz="1600" spc="-5" dirty="0">
                          <a:latin typeface="Garamond"/>
                          <a:cs typeface="Garamond"/>
                        </a:rPr>
                        <a:t>12.</a:t>
                      </a:r>
                      <a:endParaRPr sz="1600" dirty="0">
                        <a:latin typeface="Garamond"/>
                        <a:cs typeface="Garamond"/>
                      </a:endParaRPr>
                    </a:p>
                  </a:txBody>
                  <a:tcPr marL="0" marR="0" marT="0" marB="0"/>
                </a:tc>
                <a:tc>
                  <a:txBody>
                    <a:bodyPr/>
                    <a:lstStyle/>
                    <a:p>
                      <a:pPr marL="83185">
                        <a:lnSpc>
                          <a:spcPct val="100000"/>
                        </a:lnSpc>
                      </a:pPr>
                      <a:r>
                        <a:rPr sz="1600" dirty="0">
                          <a:latin typeface="Garamond"/>
                          <a:cs typeface="Garamond"/>
                        </a:rPr>
                        <a:t>S</a:t>
                      </a:r>
                      <a:r>
                        <a:rPr sz="1600" spc="-5" dirty="0">
                          <a:latin typeface="Garamond"/>
                          <a:cs typeface="Garamond"/>
                        </a:rPr>
                        <a:t>AHL</a:t>
                      </a:r>
                      <a:r>
                        <a:rPr sz="1600" dirty="0">
                          <a:latin typeface="Garamond"/>
                          <a:cs typeface="Garamond"/>
                        </a:rPr>
                        <a:t>SA</a:t>
                      </a:r>
                    </a:p>
                  </a:txBody>
                  <a:tcPr marL="0" marR="0" marT="0" marB="0"/>
                </a:tc>
                <a:tc>
                  <a:txBody>
                    <a:bodyPr/>
                    <a:lstStyle/>
                    <a:p>
                      <a:pPr marL="83185">
                        <a:lnSpc>
                          <a:spcPct val="100000"/>
                        </a:lnSpc>
                      </a:pPr>
                      <a:r>
                        <a:rPr sz="1600" spc="-5" dirty="0">
                          <a:latin typeface="Garamond"/>
                          <a:cs typeface="Garamond"/>
                        </a:rPr>
                        <a:t>2007</a:t>
                      </a:r>
                      <a:endParaRPr sz="1600" dirty="0">
                        <a:latin typeface="Garamond"/>
                        <a:cs typeface="Garamond"/>
                      </a:endParaRPr>
                    </a:p>
                  </a:txBody>
                  <a:tcPr marL="0" marR="0" marT="0" marB="0"/>
                </a:tc>
                <a:tc>
                  <a:txBody>
                    <a:bodyPr/>
                    <a:lstStyle/>
                    <a:p>
                      <a:pPr marL="83185">
                        <a:lnSpc>
                          <a:spcPct val="100000"/>
                        </a:lnSpc>
                      </a:pPr>
                      <a:r>
                        <a:rPr sz="1600" dirty="0">
                          <a:latin typeface="Garamond"/>
                          <a:cs typeface="Garamond"/>
                        </a:rPr>
                        <a:t>Sp</a:t>
                      </a:r>
                      <a:r>
                        <a:rPr sz="1600" spc="-5" dirty="0">
                          <a:latin typeface="Garamond"/>
                          <a:cs typeface="Garamond"/>
                        </a:rPr>
                        <a:t>a</a:t>
                      </a:r>
                      <a:r>
                        <a:rPr sz="1600" dirty="0">
                          <a:latin typeface="Garamond"/>
                          <a:cs typeface="Garamond"/>
                        </a:rPr>
                        <a:t>n</a:t>
                      </a:r>
                      <a:r>
                        <a:rPr sz="1600" spc="-10" dirty="0">
                          <a:latin typeface="Garamond"/>
                          <a:cs typeface="Garamond"/>
                        </a:rPr>
                        <a:t>i</a:t>
                      </a:r>
                      <a:r>
                        <a:rPr sz="1600" spc="5" dirty="0">
                          <a:latin typeface="Garamond"/>
                          <a:cs typeface="Garamond"/>
                        </a:rPr>
                        <a:t>s</a:t>
                      </a:r>
                      <a:r>
                        <a:rPr sz="1600" dirty="0">
                          <a:latin typeface="Garamond"/>
                          <a:cs typeface="Garamond"/>
                        </a:rPr>
                        <a:t>h</a:t>
                      </a:r>
                      <a:r>
                        <a:rPr sz="1600" spc="-15" dirty="0">
                          <a:latin typeface="Garamond"/>
                          <a:cs typeface="Garamond"/>
                        </a:rPr>
                        <a:t> </a:t>
                      </a:r>
                      <a:r>
                        <a:rPr sz="1600" spc="-35" dirty="0">
                          <a:latin typeface="Garamond"/>
                          <a:cs typeface="Garamond"/>
                        </a:rPr>
                        <a:t>w</a:t>
                      </a:r>
                      <a:r>
                        <a:rPr sz="1600" dirty="0">
                          <a:latin typeface="Garamond"/>
                          <a:cs typeface="Garamond"/>
                        </a:rPr>
                        <a:t>o</a:t>
                      </a:r>
                      <a:r>
                        <a:rPr sz="1600" spc="-5" dirty="0">
                          <a:latin typeface="Garamond"/>
                          <a:cs typeface="Garamond"/>
                        </a:rPr>
                        <a:t>r</a:t>
                      </a:r>
                      <a:r>
                        <a:rPr sz="1600" dirty="0">
                          <a:latin typeface="Garamond"/>
                          <a:cs typeface="Garamond"/>
                        </a:rPr>
                        <a:t>d </a:t>
                      </a:r>
                      <a:r>
                        <a:rPr sz="1600" spc="-5" dirty="0">
                          <a:latin typeface="Garamond"/>
                          <a:cs typeface="Garamond"/>
                        </a:rPr>
                        <a:t>rec</a:t>
                      </a:r>
                      <a:r>
                        <a:rPr sz="1600" dirty="0">
                          <a:latin typeface="Garamond"/>
                          <a:cs typeface="Garamond"/>
                        </a:rPr>
                        <a:t>o</a:t>
                      </a:r>
                      <a:r>
                        <a:rPr sz="1600" spc="5" dirty="0">
                          <a:latin typeface="Garamond"/>
                          <a:cs typeface="Garamond"/>
                        </a:rPr>
                        <a:t>g</a:t>
                      </a:r>
                      <a:r>
                        <a:rPr sz="1600" dirty="0">
                          <a:latin typeface="Garamond"/>
                          <a:cs typeface="Garamond"/>
                        </a:rPr>
                        <a:t>n</a:t>
                      </a:r>
                      <a:r>
                        <a:rPr sz="1600" spc="-10" dirty="0">
                          <a:latin typeface="Garamond"/>
                          <a:cs typeface="Garamond"/>
                        </a:rPr>
                        <a:t>i</a:t>
                      </a:r>
                      <a:r>
                        <a:rPr sz="1600" dirty="0">
                          <a:latin typeface="Garamond"/>
                          <a:cs typeface="Garamond"/>
                        </a:rPr>
                        <a:t>t</a:t>
                      </a:r>
                      <a:r>
                        <a:rPr sz="1600" spc="-10" dirty="0">
                          <a:latin typeface="Garamond"/>
                          <a:cs typeface="Garamond"/>
                        </a:rPr>
                        <a:t>i</a:t>
                      </a:r>
                      <a:r>
                        <a:rPr sz="1600" dirty="0">
                          <a:latin typeface="Garamond"/>
                          <a:cs typeface="Garamond"/>
                        </a:rPr>
                        <a:t>on</a:t>
                      </a:r>
                      <a:r>
                        <a:rPr sz="1600" spc="-5" dirty="0">
                          <a:latin typeface="Garamond"/>
                          <a:cs typeface="Garamond"/>
                        </a:rPr>
                        <a:t> a</a:t>
                      </a:r>
                      <a:r>
                        <a:rPr sz="1600" dirty="0">
                          <a:latin typeface="Garamond"/>
                          <a:cs typeface="Garamond"/>
                        </a:rPr>
                        <a:t>nd </a:t>
                      </a:r>
                      <a:r>
                        <a:rPr sz="1600" spc="-5" dirty="0">
                          <a:latin typeface="Garamond"/>
                          <a:cs typeface="Garamond"/>
                        </a:rPr>
                        <a:t>c</a:t>
                      </a:r>
                      <a:r>
                        <a:rPr sz="1600" dirty="0">
                          <a:latin typeface="Garamond"/>
                          <a:cs typeface="Garamond"/>
                        </a:rPr>
                        <a:t>o</a:t>
                      </a:r>
                      <a:r>
                        <a:rPr sz="1600" spc="5" dirty="0">
                          <a:latin typeface="Garamond"/>
                          <a:cs typeface="Garamond"/>
                        </a:rPr>
                        <a:t>m</a:t>
                      </a:r>
                      <a:r>
                        <a:rPr sz="1600" dirty="0">
                          <a:latin typeface="Garamond"/>
                          <a:cs typeface="Garamond"/>
                        </a:rPr>
                        <a:t>p</a:t>
                      </a:r>
                      <a:r>
                        <a:rPr sz="1600" spc="-5" dirty="0">
                          <a:latin typeface="Garamond"/>
                          <a:cs typeface="Garamond"/>
                        </a:rPr>
                        <a:t>re</a:t>
                      </a:r>
                      <a:r>
                        <a:rPr sz="1600" dirty="0">
                          <a:latin typeface="Garamond"/>
                          <a:cs typeface="Garamond"/>
                        </a:rPr>
                        <a:t>h</a:t>
                      </a:r>
                      <a:r>
                        <a:rPr sz="1600" spc="-5" dirty="0">
                          <a:latin typeface="Garamond"/>
                          <a:cs typeface="Garamond"/>
                        </a:rPr>
                        <a:t>e</a:t>
                      </a:r>
                      <a:r>
                        <a:rPr sz="1600" dirty="0">
                          <a:latin typeface="Garamond"/>
                          <a:cs typeface="Garamond"/>
                        </a:rPr>
                        <a:t>n</a:t>
                      </a:r>
                      <a:r>
                        <a:rPr sz="1600" spc="5" dirty="0">
                          <a:latin typeface="Garamond"/>
                          <a:cs typeface="Garamond"/>
                        </a:rPr>
                        <a:t>s</a:t>
                      </a:r>
                      <a:r>
                        <a:rPr sz="1600" spc="-10" dirty="0">
                          <a:latin typeface="Garamond"/>
                          <a:cs typeface="Garamond"/>
                        </a:rPr>
                        <a:t>i</a:t>
                      </a:r>
                      <a:r>
                        <a:rPr sz="1600" dirty="0">
                          <a:latin typeface="Garamond"/>
                          <a:cs typeface="Garamond"/>
                        </a:rPr>
                        <a:t>on</a:t>
                      </a:r>
                    </a:p>
                  </a:txBody>
                  <a:tcPr marL="0" marR="0" marT="0" marB="0"/>
                </a:tc>
                <a:extLst>
                  <a:ext uri="{0D108BD9-81ED-4DB2-BD59-A6C34878D82A}">
                    <a16:rowId xmlns:a16="http://schemas.microsoft.com/office/drawing/2014/main" val="1594715157"/>
                  </a:ext>
                </a:extLst>
              </a:tr>
            </a:tbl>
          </a:graphicData>
        </a:graphic>
      </p:graphicFrame>
    </p:spTree>
    <p:extLst>
      <p:ext uri="{BB962C8B-B14F-4D97-AF65-F5344CB8AC3E}">
        <p14:creationId xmlns:p14="http://schemas.microsoft.com/office/powerpoint/2010/main" val="1095216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56161"/>
            <a:ext cx="8382000" cy="815439"/>
          </a:xfrm>
        </p:spPr>
        <p:txBody>
          <a:bodyPr>
            <a:noAutofit/>
          </a:bodyPr>
          <a:lstStyle/>
          <a:p>
            <a:pPr algn="ctr"/>
            <a:r>
              <a:rPr lang="en-US" dirty="0" smtClean="0"/>
              <a:t>Health Literacy:  Single Item Screener</a:t>
            </a:r>
            <a:endParaRPr lang="en-US" dirty="0"/>
          </a:p>
        </p:txBody>
      </p:sp>
      <p:sp>
        <p:nvSpPr>
          <p:cNvPr id="3" name="TextBox 2"/>
          <p:cNvSpPr txBox="1"/>
          <p:nvPr/>
        </p:nvSpPr>
        <p:spPr>
          <a:xfrm>
            <a:off x="762000" y="1676401"/>
            <a:ext cx="7772400" cy="4524315"/>
          </a:xfrm>
          <a:prstGeom prst="rect">
            <a:avLst/>
          </a:prstGeom>
          <a:noFill/>
        </p:spPr>
        <p:txBody>
          <a:bodyPr wrap="square" rtlCol="0">
            <a:spAutoFit/>
          </a:bodyPr>
          <a:lstStyle/>
          <a:p>
            <a:pPr marL="742950" indent="-742950">
              <a:buAutoNum type="arabicParenBoth"/>
            </a:pPr>
            <a:r>
              <a:rPr lang="en-US" sz="2400" b="1" dirty="0" smtClean="0">
                <a:latin typeface="Georgia" panose="02040502050405020303" pitchFamily="18" charset="0"/>
              </a:rPr>
              <a:t>How </a:t>
            </a:r>
            <a:r>
              <a:rPr lang="en-US" sz="2400" b="1" dirty="0">
                <a:latin typeface="Georgia" panose="02040502050405020303" pitchFamily="18" charset="0"/>
              </a:rPr>
              <a:t>confident are you in filling out medical forms by yourself? For example insurance </a:t>
            </a:r>
            <a:r>
              <a:rPr lang="en-US" sz="2400" b="1" dirty="0" smtClean="0">
                <a:latin typeface="Georgia" panose="02040502050405020303" pitchFamily="18" charset="0"/>
              </a:rPr>
              <a:t>forms, questionnaires</a:t>
            </a:r>
            <a:r>
              <a:rPr lang="en-US" sz="2400" b="1" dirty="0">
                <a:latin typeface="Georgia" panose="02040502050405020303" pitchFamily="18" charset="0"/>
              </a:rPr>
              <a:t>, and doctor’s office forms. Would you say</a:t>
            </a:r>
            <a:r>
              <a:rPr lang="en-US" sz="2400" b="1" dirty="0" smtClean="0">
                <a:latin typeface="Georgia" panose="02040502050405020303" pitchFamily="18" charset="0"/>
              </a:rPr>
              <a:t>…</a:t>
            </a:r>
          </a:p>
          <a:p>
            <a:endParaRPr lang="en-US" sz="2400" b="1" dirty="0">
              <a:latin typeface="Georgia" panose="02040502050405020303" pitchFamily="18" charset="0"/>
            </a:endParaRPr>
          </a:p>
          <a:p>
            <a:r>
              <a:rPr lang="en-US" sz="2400" dirty="0" smtClean="0">
                <a:latin typeface="Georgia" panose="02040502050405020303" pitchFamily="18" charset="0"/>
              </a:rPr>
              <a:t>Response choices: </a:t>
            </a:r>
          </a:p>
          <a:p>
            <a:pPr marL="457200" indent="-457200">
              <a:buFont typeface="Arial" panose="020B0604020202020204" pitchFamily="34" charset="0"/>
              <a:buChar char="•"/>
            </a:pPr>
            <a:r>
              <a:rPr lang="en-US" sz="2400" dirty="0" smtClean="0">
                <a:latin typeface="Georgia" panose="02040502050405020303" pitchFamily="18" charset="0"/>
              </a:rPr>
              <a:t>Not at all </a:t>
            </a:r>
          </a:p>
          <a:p>
            <a:pPr marL="457200" indent="-457200">
              <a:buFont typeface="Arial" panose="020B0604020202020204" pitchFamily="34" charset="0"/>
              <a:buChar char="•"/>
            </a:pPr>
            <a:r>
              <a:rPr lang="en-US" sz="2400" dirty="0" smtClean="0">
                <a:latin typeface="Georgia" panose="02040502050405020303" pitchFamily="18" charset="0"/>
              </a:rPr>
              <a:t>A little </a:t>
            </a:r>
          </a:p>
          <a:p>
            <a:pPr marL="457200" indent="-457200">
              <a:buFont typeface="Arial" panose="020B0604020202020204" pitchFamily="34" charset="0"/>
              <a:buChar char="•"/>
            </a:pPr>
            <a:r>
              <a:rPr lang="en-US" sz="2400" dirty="0" smtClean="0">
                <a:latin typeface="Georgia" panose="02040502050405020303" pitchFamily="18" charset="0"/>
              </a:rPr>
              <a:t>Somewhat 	</a:t>
            </a:r>
          </a:p>
          <a:p>
            <a:pPr marL="457200" indent="-457200">
              <a:buFont typeface="Arial" panose="020B0604020202020204" pitchFamily="34" charset="0"/>
              <a:buChar char="•"/>
            </a:pPr>
            <a:r>
              <a:rPr lang="en-US" sz="2400" dirty="0">
                <a:latin typeface="Georgia" panose="02040502050405020303" pitchFamily="18" charset="0"/>
              </a:rPr>
              <a:t>Q</a:t>
            </a:r>
            <a:r>
              <a:rPr lang="en-US" sz="2400" dirty="0" smtClean="0">
                <a:latin typeface="Georgia" panose="02040502050405020303" pitchFamily="18" charset="0"/>
              </a:rPr>
              <a:t>uite a bit	</a:t>
            </a:r>
          </a:p>
          <a:p>
            <a:pPr marL="457200" indent="-457200">
              <a:buFont typeface="Arial" panose="020B0604020202020204" pitchFamily="34" charset="0"/>
              <a:buChar char="•"/>
            </a:pPr>
            <a:r>
              <a:rPr lang="en-US" sz="2400" dirty="0" smtClean="0">
                <a:latin typeface="Georgia" panose="02040502050405020303" pitchFamily="18" charset="0"/>
              </a:rPr>
              <a:t>Extremely</a:t>
            </a:r>
          </a:p>
          <a:p>
            <a:endParaRPr lang="en-US" sz="2400" b="1" dirty="0">
              <a:latin typeface="Georgia" panose="02040502050405020303" pitchFamily="18" charset="0"/>
            </a:endParaRPr>
          </a:p>
        </p:txBody>
      </p:sp>
      <p:sp>
        <p:nvSpPr>
          <p:cNvPr id="5" name="object 2"/>
          <p:cNvSpPr/>
          <p:nvPr/>
        </p:nvSpPr>
        <p:spPr>
          <a:xfrm>
            <a:off x="0" y="1524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
        <p:nvSpPr>
          <p:cNvPr id="4" name="Slide Number Placeholder 3"/>
          <p:cNvSpPr>
            <a:spLocks noGrp="1"/>
          </p:cNvSpPr>
          <p:nvPr>
            <p:ph type="sldNum" sz="quarter" idx="7"/>
          </p:nvPr>
        </p:nvSpPr>
        <p:spPr/>
        <p:txBody>
          <a:bodyPr/>
          <a:lstStyle/>
          <a:p>
            <a:pPr marL="25400">
              <a:lnSpc>
                <a:spcPct val="100000"/>
              </a:lnSpc>
            </a:pPr>
            <a:fld id="{81D60167-4931-47E6-BA6A-407CBD079E47}" type="slidenum">
              <a:rPr lang="en-US" spc="-10" smtClean="0"/>
              <a:t>8</a:t>
            </a:fld>
            <a:endParaRPr lang="en-US" spc="-10" dirty="0"/>
          </a:p>
        </p:txBody>
      </p:sp>
    </p:spTree>
    <p:extLst>
      <p:ext uri="{BB962C8B-B14F-4D97-AF65-F5344CB8AC3E}">
        <p14:creationId xmlns:p14="http://schemas.microsoft.com/office/powerpoint/2010/main" val="1687343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a:t>
            </a:r>
            <a:r>
              <a:rPr lang="en-US" dirty="0" smtClean="0"/>
              <a:t>Ageing </a:t>
            </a:r>
            <a:r>
              <a:rPr lang="en-US" dirty="0" smtClean="0"/>
              <a:t>and Health Literacy</a:t>
            </a:r>
            <a:endParaRPr lang="en-US" dirty="0"/>
          </a:p>
        </p:txBody>
      </p:sp>
      <p:sp>
        <p:nvSpPr>
          <p:cNvPr id="3" name="Text Placeholder 2"/>
          <p:cNvSpPr>
            <a:spLocks noGrp="1"/>
          </p:cNvSpPr>
          <p:nvPr>
            <p:ph type="body" idx="1"/>
          </p:nvPr>
        </p:nvSpPr>
        <p:spPr>
          <a:xfrm>
            <a:off x="351202" y="2057400"/>
            <a:ext cx="8378431" cy="2769989"/>
          </a:xfrm>
        </p:spPr>
        <p:txBody>
          <a:bodyPr/>
          <a:lstStyle/>
          <a:p>
            <a:r>
              <a:rPr lang="en-US" sz="3600" dirty="0" smtClean="0"/>
              <a:t>The </a:t>
            </a:r>
            <a:r>
              <a:rPr lang="en-US" sz="3600" dirty="0"/>
              <a:t>2003 National Assessment of </a:t>
            </a:r>
            <a:r>
              <a:rPr lang="en-US" sz="3600" dirty="0" smtClean="0"/>
              <a:t>Adult Literacy (NAAL) estimated </a:t>
            </a:r>
            <a:r>
              <a:rPr lang="en-US" sz="3600" b="1" dirty="0"/>
              <a:t>only 3% of older </a:t>
            </a:r>
            <a:r>
              <a:rPr lang="en-US" sz="3600" dirty="0"/>
              <a:t>adults, 65 and older, were </a:t>
            </a:r>
            <a:r>
              <a:rPr lang="en-US" sz="3600" b="1" dirty="0"/>
              <a:t>proficient</a:t>
            </a:r>
            <a:r>
              <a:rPr lang="en-US" sz="3600" dirty="0"/>
              <a:t> with health literacy </a:t>
            </a:r>
            <a:r>
              <a:rPr lang="en-US" sz="3600" dirty="0" smtClean="0"/>
              <a:t>skills</a:t>
            </a:r>
          </a:p>
          <a:p>
            <a:endParaRPr lang="en-US" sz="3600" dirty="0" smtClean="0"/>
          </a:p>
        </p:txBody>
      </p:sp>
      <p:sp>
        <p:nvSpPr>
          <p:cNvPr id="4" name="object 2"/>
          <p:cNvSpPr/>
          <p:nvPr/>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
        <p:nvSpPr>
          <p:cNvPr id="5" name="Slide Number Placeholder 4"/>
          <p:cNvSpPr>
            <a:spLocks noGrp="1"/>
          </p:cNvSpPr>
          <p:nvPr>
            <p:ph type="sldNum" sz="quarter" idx="7"/>
          </p:nvPr>
        </p:nvSpPr>
        <p:spPr/>
        <p:txBody>
          <a:bodyPr/>
          <a:lstStyle/>
          <a:p>
            <a:pPr marL="25400"/>
            <a:fld id="{81D60167-4931-47E6-BA6A-407CBD079E47}" type="slidenum">
              <a:rPr lang="en-US" spc="-10" smtClean="0"/>
              <a:pPr marL="25400"/>
              <a:t>9</a:t>
            </a:fld>
            <a:endParaRPr lang="en-US" spc="-10" dirty="0"/>
          </a:p>
        </p:txBody>
      </p:sp>
    </p:spTree>
    <p:extLst>
      <p:ext uri="{BB962C8B-B14F-4D97-AF65-F5344CB8AC3E}">
        <p14:creationId xmlns:p14="http://schemas.microsoft.com/office/powerpoint/2010/main" val="3999047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304800"/>
            <a:ext cx="8915400" cy="831979"/>
          </a:xfrm>
        </p:spPr>
        <p:txBody>
          <a:bodyPr/>
          <a:lstStyle/>
          <a:p>
            <a:r>
              <a:rPr lang="en-US" dirty="0" smtClean="0"/>
              <a:t>Age-Related Changes and </a:t>
            </a:r>
            <a:r>
              <a:rPr lang="en-US" dirty="0"/>
              <a:t>Health Literacy</a:t>
            </a:r>
          </a:p>
        </p:txBody>
      </p:sp>
      <p:sp>
        <p:nvSpPr>
          <p:cNvPr id="5" name="Text Placeholder 4"/>
          <p:cNvSpPr>
            <a:spLocks noGrp="1"/>
          </p:cNvSpPr>
          <p:nvPr>
            <p:ph type="body" idx="1"/>
          </p:nvPr>
        </p:nvSpPr>
        <p:spPr>
          <a:xfrm>
            <a:off x="233082" y="1752600"/>
            <a:ext cx="8915400" cy="3447098"/>
          </a:xfrm>
        </p:spPr>
        <p:txBody>
          <a:bodyPr/>
          <a:lstStyle/>
          <a:p>
            <a:r>
              <a:rPr lang="en-US" dirty="0"/>
              <a:t>There are several different age-related changes that could contribute to the decrease in health literacy in older adults.</a:t>
            </a:r>
          </a:p>
          <a:p>
            <a:endParaRPr lang="en-US" dirty="0"/>
          </a:p>
          <a:p>
            <a:pPr marL="457200" indent="-457200">
              <a:buFont typeface="Arial" panose="020B0604020202020204" pitchFamily="34" charset="0"/>
              <a:buChar char="•"/>
            </a:pPr>
            <a:r>
              <a:rPr lang="en-US" dirty="0"/>
              <a:t>Decline </a:t>
            </a:r>
            <a:r>
              <a:rPr lang="en-US" dirty="0" smtClean="0"/>
              <a:t>in cognitive </a:t>
            </a:r>
            <a:r>
              <a:rPr lang="en-US" dirty="0"/>
              <a:t>ability </a:t>
            </a:r>
            <a:endParaRPr lang="en-US" dirty="0" smtClean="0"/>
          </a:p>
          <a:p>
            <a:pPr marL="457200" indent="-457200">
              <a:buFont typeface="Arial" panose="020B0604020202020204" pitchFamily="34" charset="0"/>
              <a:buChar char="•"/>
            </a:pPr>
            <a:r>
              <a:rPr lang="en-US" dirty="0" smtClean="0"/>
              <a:t>Physical </a:t>
            </a:r>
            <a:r>
              <a:rPr lang="en-US" dirty="0"/>
              <a:t>impairments </a:t>
            </a:r>
            <a:r>
              <a:rPr lang="en-US" dirty="0" smtClean="0"/>
              <a:t>(i.e. hearing </a:t>
            </a:r>
            <a:r>
              <a:rPr lang="en-US" dirty="0"/>
              <a:t>and vision </a:t>
            </a:r>
            <a:r>
              <a:rPr lang="en-US" dirty="0" smtClean="0"/>
              <a:t>loss) </a:t>
            </a:r>
          </a:p>
          <a:p>
            <a:pPr marL="457200" indent="-457200">
              <a:buFont typeface="Arial" panose="020B0604020202020204" pitchFamily="34" charset="0"/>
              <a:buChar char="•"/>
            </a:pPr>
            <a:r>
              <a:rPr lang="en-US" dirty="0" smtClean="0"/>
              <a:t>Psychosocial </a:t>
            </a:r>
            <a:r>
              <a:rPr lang="en-US" dirty="0"/>
              <a:t>factors </a:t>
            </a:r>
            <a:endParaRPr lang="en-US" dirty="0" smtClean="0"/>
          </a:p>
          <a:p>
            <a:pPr marL="457200" indent="-457200">
              <a:buFont typeface="Arial" panose="020B0604020202020204" pitchFamily="34" charset="0"/>
              <a:buChar char="•"/>
            </a:pPr>
            <a:r>
              <a:rPr lang="en-US" dirty="0" smtClean="0"/>
              <a:t>Sense </a:t>
            </a:r>
            <a:r>
              <a:rPr lang="en-US" dirty="0"/>
              <a:t>of shame and embarrassment </a:t>
            </a:r>
          </a:p>
        </p:txBody>
      </p:sp>
      <p:sp>
        <p:nvSpPr>
          <p:cNvPr id="2" name="Slide Number Placeholder 1"/>
          <p:cNvSpPr>
            <a:spLocks noGrp="1"/>
          </p:cNvSpPr>
          <p:nvPr>
            <p:ph type="sldNum" sz="quarter" idx="7"/>
          </p:nvPr>
        </p:nvSpPr>
        <p:spPr/>
        <p:txBody>
          <a:bodyPr/>
          <a:lstStyle/>
          <a:p>
            <a:pPr marL="25400"/>
            <a:fld id="{81D60167-4931-47E6-BA6A-407CBD079E47}" type="slidenum">
              <a:rPr lang="en-US" spc="-10" smtClean="0"/>
              <a:pPr marL="25400"/>
              <a:t>10</a:t>
            </a:fld>
            <a:endParaRPr lang="en-US" spc="-10" dirty="0"/>
          </a:p>
        </p:txBody>
      </p:sp>
    </p:spTree>
    <p:extLst>
      <p:ext uri="{BB962C8B-B14F-4D97-AF65-F5344CB8AC3E}">
        <p14:creationId xmlns:p14="http://schemas.microsoft.com/office/powerpoint/2010/main" val="1381303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152400"/>
            <a:ext cx="8915400" cy="1477328"/>
          </a:xfrm>
        </p:spPr>
        <p:txBody>
          <a:bodyPr/>
          <a:lstStyle/>
          <a:p>
            <a:r>
              <a:rPr lang="en-US" dirty="0" smtClean="0"/>
              <a:t>Health Literacy </a:t>
            </a:r>
            <a:r>
              <a:rPr lang="en-US" dirty="0"/>
              <a:t>and Older Adults: The Literature</a:t>
            </a:r>
            <a:br>
              <a:rPr lang="en-US" dirty="0"/>
            </a:br>
            <a:endParaRPr lang="en-US" dirty="0"/>
          </a:p>
        </p:txBody>
      </p:sp>
      <p:sp>
        <p:nvSpPr>
          <p:cNvPr id="2" name="Slide Number Placeholder 1"/>
          <p:cNvSpPr>
            <a:spLocks noGrp="1"/>
          </p:cNvSpPr>
          <p:nvPr>
            <p:ph type="sldNum" sz="quarter" idx="7"/>
          </p:nvPr>
        </p:nvSpPr>
        <p:spPr/>
        <p:txBody>
          <a:bodyPr/>
          <a:lstStyle/>
          <a:p>
            <a:pPr marL="25400"/>
            <a:fld id="{81D60167-4931-47E6-BA6A-407CBD079E47}" type="slidenum">
              <a:rPr lang="en-US" spc="-10" smtClean="0"/>
              <a:pPr marL="25400"/>
              <a:t>11</a:t>
            </a:fld>
            <a:endParaRPr lang="en-US" spc="-10" dirty="0"/>
          </a:p>
        </p:txBody>
      </p:sp>
      <p:graphicFrame>
        <p:nvGraphicFramePr>
          <p:cNvPr id="6" name="Table 4"/>
          <p:cNvGraphicFramePr/>
          <p:nvPr>
            <p:extLst>
              <p:ext uri="{D42A27DB-BD31-4B8C-83A1-F6EECF244321}">
                <p14:modId xmlns:p14="http://schemas.microsoft.com/office/powerpoint/2010/main" val="2985025986"/>
              </p:ext>
            </p:extLst>
          </p:nvPr>
        </p:nvGraphicFramePr>
        <p:xfrm>
          <a:off x="382784" y="1629730"/>
          <a:ext cx="8227815" cy="4644011"/>
        </p:xfrm>
        <a:graphic>
          <a:graphicData uri="http://schemas.openxmlformats.org/drawingml/2006/table">
            <a:tbl>
              <a:tblPr firstRow="1" bandRow="1"/>
              <a:tblGrid>
                <a:gridCol w="2350803">
                  <a:extLst>
                    <a:ext uri="{9D8B030D-6E8A-4147-A177-3AD203B41FA5}">
                      <a16:colId xmlns:a16="http://schemas.microsoft.com/office/drawing/2014/main" val="20000"/>
                    </a:ext>
                  </a:extLst>
                </a:gridCol>
                <a:gridCol w="5877012">
                  <a:extLst>
                    <a:ext uri="{9D8B030D-6E8A-4147-A177-3AD203B41FA5}">
                      <a16:colId xmlns:a16="http://schemas.microsoft.com/office/drawing/2014/main" val="20001"/>
                    </a:ext>
                  </a:extLst>
                </a:gridCol>
              </a:tblGrid>
              <a:tr h="474297">
                <a:tc>
                  <a:txBody>
                    <a:bodyPr/>
                    <a:lstStyle/>
                    <a:p>
                      <a:pPr defTabSz="914400"/>
                      <a:r>
                        <a:rPr sz="2000" b="1">
                          <a:solidFill>
                            <a:srgbClr val="FFFFFF"/>
                          </a:solidFill>
                          <a:latin typeface="Gill Sans"/>
                          <a:ea typeface="Gill Sans"/>
                          <a:cs typeface="Gill Sans"/>
                          <a:sym typeface="Gill Sans"/>
                        </a:rPr>
                        <a:t>Year</a:t>
                      </a:r>
                    </a:p>
                  </a:txBody>
                  <a:tcPr marL="32147" marR="32147" marT="32147" marB="32147"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defTabSz="914400"/>
                      <a:r>
                        <a:rPr sz="2400" b="1">
                          <a:solidFill>
                            <a:srgbClr val="FFFFFF"/>
                          </a:solidFill>
                          <a:latin typeface="Gill Sans"/>
                          <a:ea typeface="Gill Sans"/>
                          <a:cs typeface="Gill Sans"/>
                          <a:sym typeface="Gill Sans"/>
                        </a:rPr>
                        <a:t>Number of Published Articles</a:t>
                      </a:r>
                    </a:p>
                  </a:txBody>
                  <a:tcPr marL="32147" marR="32147" marT="32147" marB="32147"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extLst>
                  <a:ext uri="{0D108BD9-81ED-4DB2-BD59-A6C34878D82A}">
                    <a16:rowId xmlns:a16="http://schemas.microsoft.com/office/drawing/2014/main" val="10000"/>
                  </a:ext>
                </a:extLst>
              </a:tr>
              <a:tr h="569155">
                <a:tc>
                  <a:txBody>
                    <a:bodyPr/>
                    <a:lstStyle/>
                    <a:p>
                      <a:pPr algn="l" defTabSz="914400"/>
                      <a:r>
                        <a:rPr sz="2400">
                          <a:latin typeface="Gill Sans"/>
                          <a:ea typeface="Gill Sans"/>
                          <a:cs typeface="Gill Sans"/>
                          <a:sym typeface="Gill Sans"/>
                        </a:rPr>
                        <a:t>2000 -2005</a:t>
                      </a:r>
                    </a:p>
                  </a:txBody>
                  <a:tcPr marL="32147" marR="32147" marT="32147" marB="32147" horzOverflow="overflow">
                    <a:lnL w="12700">
                      <a:solidFill>
                        <a:srgbClr val="FFFFFF"/>
                      </a:solidFill>
                    </a:lnL>
                    <a:lnR w="12700">
                      <a:solidFill>
                        <a:srgbClr val="FFFFFF"/>
                      </a:solidFill>
                    </a:lnR>
                    <a:lnT w="38100">
                      <a:solidFill>
                        <a:srgbClr val="FFFFFF"/>
                      </a:solidFill>
                    </a:lnT>
                    <a:lnB w="12700">
                      <a:solidFill>
                        <a:srgbClr val="FFFFFF"/>
                      </a:solidFill>
                    </a:lnB>
                    <a:solidFill>
                      <a:srgbClr val="CACACA"/>
                    </a:solidFill>
                  </a:tcPr>
                </a:tc>
                <a:tc>
                  <a:txBody>
                    <a:bodyPr/>
                    <a:lstStyle/>
                    <a:p>
                      <a:pPr defTabSz="914400"/>
                      <a:r>
                        <a:rPr sz="2400">
                          <a:latin typeface="Gill Sans"/>
                          <a:ea typeface="Gill Sans"/>
                          <a:cs typeface="Gill Sans"/>
                          <a:sym typeface="Gill Sans"/>
                        </a:rPr>
                        <a:t>3 publications</a:t>
                      </a:r>
                    </a:p>
                  </a:txBody>
                  <a:tcPr marL="32147" marR="32147" marT="32147" marB="32147" horzOverflow="overflow">
                    <a:lnL w="12700">
                      <a:solidFill>
                        <a:srgbClr val="FFFFFF"/>
                      </a:solidFill>
                    </a:lnL>
                    <a:lnR w="12700">
                      <a:solidFill>
                        <a:srgbClr val="FFFFFF"/>
                      </a:solidFill>
                    </a:lnR>
                    <a:lnT w="38100">
                      <a:solidFill>
                        <a:srgbClr val="FFFFFF"/>
                      </a:solidFill>
                    </a:lnT>
                    <a:lnB w="12700">
                      <a:solidFill>
                        <a:srgbClr val="FFFFFF"/>
                      </a:solidFill>
                    </a:lnB>
                    <a:solidFill>
                      <a:srgbClr val="CACACA"/>
                    </a:solidFill>
                  </a:tcPr>
                </a:tc>
                <a:extLst>
                  <a:ext uri="{0D108BD9-81ED-4DB2-BD59-A6C34878D82A}">
                    <a16:rowId xmlns:a16="http://schemas.microsoft.com/office/drawing/2014/main" val="10001"/>
                  </a:ext>
                </a:extLst>
              </a:tr>
              <a:tr h="1334353">
                <a:tc>
                  <a:txBody>
                    <a:bodyPr/>
                    <a:lstStyle/>
                    <a:p>
                      <a:pPr algn="l" defTabSz="914400"/>
                      <a:r>
                        <a:rPr sz="2400">
                          <a:latin typeface="Gill Sans"/>
                          <a:ea typeface="Gill Sans"/>
                          <a:cs typeface="Gill Sans"/>
                          <a:sym typeface="Gill Sans"/>
                        </a:rPr>
                        <a:t>2006-2010</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6E6E6"/>
                    </a:solidFill>
                  </a:tcPr>
                </a:tc>
                <a:tc>
                  <a:txBody>
                    <a:bodyPr/>
                    <a:lstStyle/>
                    <a:p>
                      <a:pPr defTabSz="914400">
                        <a:defRPr sz="2000">
                          <a:latin typeface="Gill Sans"/>
                          <a:ea typeface="Gill Sans"/>
                          <a:cs typeface="Gill Sans"/>
                          <a:sym typeface="Gill Sans"/>
                        </a:defRPr>
                      </a:pPr>
                      <a:r>
                        <a:rPr sz="2400"/>
                        <a:t>26 publications</a:t>
                      </a:r>
                    </a:p>
                    <a:p>
                      <a:pPr defTabSz="914400">
                        <a:defRPr sz="2000">
                          <a:latin typeface="Gill Sans"/>
                          <a:ea typeface="Gill Sans"/>
                          <a:cs typeface="Gill Sans"/>
                          <a:sym typeface="Gill Sans"/>
                        </a:defRPr>
                      </a:pPr>
                      <a:endParaRPr sz="2400"/>
                    </a:p>
                    <a:p>
                      <a:pPr defTabSz="914400">
                        <a:defRPr sz="2000">
                          <a:latin typeface="Gill Sans"/>
                          <a:ea typeface="Gill Sans"/>
                          <a:cs typeface="Gill Sans"/>
                          <a:sym typeface="Gill Sans"/>
                        </a:defRPr>
                      </a:pPr>
                      <a:r>
                        <a:rPr sz="2400"/>
                        <a:t>2009: 1 book: Ruby Brougham: New directions in aging research: health and cognition</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6E6E6"/>
                    </a:solidFill>
                  </a:tcPr>
                </a:tc>
                <a:extLst>
                  <a:ext uri="{0D108BD9-81ED-4DB2-BD59-A6C34878D82A}">
                    <a16:rowId xmlns:a16="http://schemas.microsoft.com/office/drawing/2014/main" val="10002"/>
                  </a:ext>
                </a:extLst>
              </a:tr>
              <a:tr h="569155">
                <a:tc>
                  <a:txBody>
                    <a:bodyPr/>
                    <a:lstStyle/>
                    <a:p>
                      <a:pPr algn="l" defTabSz="914400"/>
                      <a:r>
                        <a:rPr sz="2400">
                          <a:latin typeface="Gill Sans"/>
                          <a:ea typeface="Gill Sans"/>
                          <a:cs typeface="Gill Sans"/>
                          <a:sym typeface="Gill Sans"/>
                        </a:rPr>
                        <a:t>2011-2015</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ACACA"/>
                    </a:solidFill>
                  </a:tcPr>
                </a:tc>
                <a:tc>
                  <a:txBody>
                    <a:bodyPr/>
                    <a:lstStyle/>
                    <a:p>
                      <a:pPr defTabSz="914400"/>
                      <a:r>
                        <a:rPr sz="2400">
                          <a:latin typeface="Gill Sans"/>
                          <a:ea typeface="Gill Sans"/>
                          <a:cs typeface="Gill Sans"/>
                          <a:sym typeface="Gill Sans"/>
                        </a:rPr>
                        <a:t>59 publications</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ACACA"/>
                    </a:solidFill>
                  </a:tcPr>
                </a:tc>
                <a:extLst>
                  <a:ext uri="{0D108BD9-81ED-4DB2-BD59-A6C34878D82A}">
                    <a16:rowId xmlns:a16="http://schemas.microsoft.com/office/drawing/2014/main" val="10003"/>
                  </a:ext>
                </a:extLst>
              </a:tr>
              <a:tr h="569155">
                <a:tc>
                  <a:txBody>
                    <a:bodyPr/>
                    <a:lstStyle/>
                    <a:p>
                      <a:pPr algn="l" defTabSz="914400"/>
                      <a:r>
                        <a:rPr sz="2400">
                          <a:latin typeface="Gill Sans"/>
                          <a:ea typeface="Gill Sans"/>
                          <a:cs typeface="Gill Sans"/>
                          <a:sym typeface="Gill Sans"/>
                        </a:rPr>
                        <a:t>2016-2017</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6E6E6"/>
                    </a:solidFill>
                  </a:tcPr>
                </a:tc>
                <a:tc>
                  <a:txBody>
                    <a:bodyPr/>
                    <a:lstStyle/>
                    <a:p>
                      <a:pPr defTabSz="914400"/>
                      <a:r>
                        <a:rPr sz="2400">
                          <a:latin typeface="Gill Sans"/>
                          <a:ea typeface="Gill Sans"/>
                          <a:cs typeface="Gill Sans"/>
                          <a:sym typeface="Gill Sans"/>
                        </a:rPr>
                        <a:t>37 publications</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E6E6E6"/>
                    </a:solidFill>
                  </a:tcPr>
                </a:tc>
                <a:extLst>
                  <a:ext uri="{0D108BD9-81ED-4DB2-BD59-A6C34878D82A}">
                    <a16:rowId xmlns:a16="http://schemas.microsoft.com/office/drawing/2014/main" val="10004"/>
                  </a:ext>
                </a:extLst>
              </a:tr>
              <a:tr h="569155">
                <a:tc>
                  <a:txBody>
                    <a:bodyPr/>
                    <a:lstStyle/>
                    <a:p>
                      <a:pPr algn="r" defTabSz="914400"/>
                      <a:r>
                        <a:rPr sz="2400" b="1" dirty="0">
                          <a:latin typeface="Gill Sans"/>
                          <a:ea typeface="Gill Sans"/>
                          <a:cs typeface="Gill Sans"/>
                          <a:sym typeface="Gill Sans"/>
                        </a:rPr>
                        <a:t>TOTAL</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ACACA"/>
                    </a:solidFill>
                  </a:tcPr>
                </a:tc>
                <a:tc>
                  <a:txBody>
                    <a:bodyPr/>
                    <a:lstStyle/>
                    <a:p>
                      <a:pPr defTabSz="914400"/>
                      <a:r>
                        <a:rPr sz="2400" b="1" dirty="0">
                          <a:latin typeface="Gill Sans"/>
                          <a:ea typeface="Gill Sans"/>
                          <a:cs typeface="Gill Sans"/>
                          <a:sym typeface="Gill Sans"/>
                        </a:rPr>
                        <a:t>127</a:t>
                      </a:r>
                    </a:p>
                  </a:txBody>
                  <a:tcPr marL="32147" marR="32147" marT="32147" marB="32147" horzOverflow="overflow">
                    <a:lnL w="12700">
                      <a:solidFill>
                        <a:srgbClr val="FFFFFF"/>
                      </a:solidFill>
                    </a:lnL>
                    <a:lnR w="12700">
                      <a:solidFill>
                        <a:srgbClr val="FFFFFF"/>
                      </a:solidFill>
                    </a:lnR>
                    <a:lnT w="12700">
                      <a:solidFill>
                        <a:srgbClr val="FFFFFF"/>
                      </a:solidFill>
                    </a:lnT>
                    <a:lnB w="12700">
                      <a:solidFill>
                        <a:srgbClr val="FFFFFF"/>
                      </a:solidFill>
                    </a:lnB>
                    <a:solidFill>
                      <a:srgbClr val="CACAC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6343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21140" y="1114044"/>
            <a:ext cx="0" cy="58419"/>
          </a:xfrm>
          <a:custGeom>
            <a:avLst/>
            <a:gdLst/>
            <a:ahLst/>
            <a:cxnLst/>
            <a:rect l="l" t="t" r="r" b="b"/>
            <a:pathLst>
              <a:path h="58419">
                <a:moveTo>
                  <a:pt x="0" y="0"/>
                </a:moveTo>
                <a:lnTo>
                  <a:pt x="0" y="57911"/>
                </a:lnTo>
              </a:path>
            </a:pathLst>
          </a:custGeom>
          <a:ln w="57912">
            <a:solidFill>
              <a:srgbClr val="595958"/>
            </a:solidFill>
            <a:prstDash val="lgDash"/>
          </a:ln>
        </p:spPr>
        <p:txBody>
          <a:bodyPr wrap="square" lIns="0" tIns="0" rIns="0" bIns="0" rtlCol="0"/>
          <a:lstStyle/>
          <a:p>
            <a:endParaRPr/>
          </a:p>
        </p:txBody>
      </p:sp>
      <p:sp>
        <p:nvSpPr>
          <p:cNvPr id="3" name="object 3"/>
          <p:cNvSpPr/>
          <p:nvPr/>
        </p:nvSpPr>
        <p:spPr>
          <a:xfrm>
            <a:off x="32003" y="6746747"/>
            <a:ext cx="9080500" cy="111760"/>
          </a:xfrm>
          <a:custGeom>
            <a:avLst/>
            <a:gdLst/>
            <a:ahLst/>
            <a:cxnLst/>
            <a:rect l="l" t="t" r="r" b="b"/>
            <a:pathLst>
              <a:path w="9080500" h="111759">
                <a:moveTo>
                  <a:pt x="0" y="111251"/>
                </a:moveTo>
                <a:lnTo>
                  <a:pt x="9079992" y="111251"/>
                </a:lnTo>
                <a:lnTo>
                  <a:pt x="9079992" y="0"/>
                </a:lnTo>
                <a:lnTo>
                  <a:pt x="0" y="0"/>
                </a:lnTo>
                <a:lnTo>
                  <a:pt x="0" y="111251"/>
                </a:lnTo>
                <a:close/>
              </a:path>
            </a:pathLst>
          </a:custGeom>
          <a:solidFill>
            <a:srgbClr val="FFC000"/>
          </a:solidFill>
        </p:spPr>
        <p:txBody>
          <a:bodyPr wrap="square" lIns="0" tIns="0" rIns="0" bIns="0" rtlCol="0"/>
          <a:lstStyle/>
          <a:p>
            <a:endParaRPr/>
          </a:p>
        </p:txBody>
      </p:sp>
      <p:sp>
        <p:nvSpPr>
          <p:cNvPr id="5" name="object 5"/>
          <p:cNvSpPr/>
          <p:nvPr/>
        </p:nvSpPr>
        <p:spPr>
          <a:xfrm>
            <a:off x="42671" y="914400"/>
            <a:ext cx="9070975" cy="368935"/>
          </a:xfrm>
          <a:custGeom>
            <a:avLst/>
            <a:gdLst/>
            <a:ahLst/>
            <a:cxnLst/>
            <a:rect l="l" t="t" r="r" b="b"/>
            <a:pathLst>
              <a:path w="9070975" h="368934">
                <a:moveTo>
                  <a:pt x="0" y="0"/>
                </a:moveTo>
                <a:lnTo>
                  <a:pt x="9070848" y="0"/>
                </a:lnTo>
                <a:lnTo>
                  <a:pt x="9070848" y="368808"/>
                </a:lnTo>
                <a:lnTo>
                  <a:pt x="0" y="368808"/>
                </a:lnTo>
                <a:lnTo>
                  <a:pt x="0" y="0"/>
                </a:lnTo>
                <a:close/>
              </a:path>
            </a:pathLst>
          </a:custGeom>
          <a:solidFill>
            <a:srgbClr val="FFFFFF"/>
          </a:solidFill>
        </p:spPr>
        <p:txBody>
          <a:bodyPr wrap="square" lIns="0" tIns="0" rIns="0" bIns="0" rtlCol="0"/>
          <a:lstStyle/>
          <a:p>
            <a:endParaRPr/>
          </a:p>
        </p:txBody>
      </p:sp>
      <p:sp>
        <p:nvSpPr>
          <p:cNvPr id="6" name="object 6"/>
          <p:cNvSpPr txBox="1"/>
          <p:nvPr/>
        </p:nvSpPr>
        <p:spPr>
          <a:xfrm>
            <a:off x="108455" y="339117"/>
            <a:ext cx="9035545" cy="984885"/>
          </a:xfrm>
          <a:prstGeom prst="rect">
            <a:avLst/>
          </a:prstGeom>
        </p:spPr>
        <p:txBody>
          <a:bodyPr vert="horz" wrap="square" lIns="0" tIns="0" rIns="0" bIns="0" rtlCol="0">
            <a:spAutoFit/>
          </a:bodyPr>
          <a:lstStyle/>
          <a:p>
            <a:pPr marL="3244850" marR="5080" indent="-3232785">
              <a:lnSpc>
                <a:spcPct val="100000"/>
              </a:lnSpc>
            </a:pPr>
            <a:r>
              <a:rPr sz="3200" b="1" spc="-5" dirty="0">
                <a:latin typeface="Georgia"/>
                <a:cs typeface="Georgia"/>
              </a:rPr>
              <a:t>S</a:t>
            </a:r>
            <a:r>
              <a:rPr sz="3200" b="1" dirty="0">
                <a:latin typeface="Georgia"/>
                <a:cs typeface="Georgia"/>
              </a:rPr>
              <a:t>t</a:t>
            </a:r>
            <a:r>
              <a:rPr sz="3200" b="1" spc="-5" dirty="0">
                <a:latin typeface="Georgia"/>
                <a:cs typeface="Georgia"/>
              </a:rPr>
              <a:t>a</a:t>
            </a:r>
            <a:r>
              <a:rPr sz="3200" b="1" dirty="0">
                <a:latin typeface="Georgia"/>
                <a:cs typeface="Georgia"/>
              </a:rPr>
              <a:t>te</a:t>
            </a:r>
            <a:r>
              <a:rPr sz="3200" b="1" spc="5" dirty="0">
                <a:latin typeface="Georgia"/>
                <a:cs typeface="Georgia"/>
              </a:rPr>
              <a:t> </a:t>
            </a:r>
            <a:r>
              <a:rPr sz="3200" b="1" dirty="0">
                <a:latin typeface="Georgia"/>
                <a:cs typeface="Georgia"/>
              </a:rPr>
              <a:t>of</a:t>
            </a:r>
            <a:r>
              <a:rPr sz="3200" b="1" spc="-10" dirty="0">
                <a:latin typeface="Georgia"/>
                <a:cs typeface="Georgia"/>
              </a:rPr>
              <a:t> </a:t>
            </a:r>
            <a:r>
              <a:rPr sz="3200" b="1" spc="-5" dirty="0">
                <a:latin typeface="Georgia"/>
                <a:cs typeface="Georgia"/>
              </a:rPr>
              <a:t>Kan</a:t>
            </a:r>
            <a:r>
              <a:rPr sz="3200" b="1" dirty="0">
                <a:latin typeface="Georgia"/>
                <a:cs typeface="Georgia"/>
              </a:rPr>
              <a:t>s</a:t>
            </a:r>
            <a:r>
              <a:rPr sz="3200" b="1" spc="-5" dirty="0">
                <a:latin typeface="Georgia"/>
                <a:cs typeface="Georgia"/>
              </a:rPr>
              <a:t>a</a:t>
            </a:r>
            <a:r>
              <a:rPr sz="3200" b="1" dirty="0">
                <a:latin typeface="Georgia"/>
                <a:cs typeface="Georgia"/>
              </a:rPr>
              <a:t>s He</a:t>
            </a:r>
            <a:r>
              <a:rPr sz="3200" b="1" spc="-5" dirty="0">
                <a:latin typeface="Georgia"/>
                <a:cs typeface="Georgia"/>
              </a:rPr>
              <a:t>a</a:t>
            </a:r>
            <a:r>
              <a:rPr sz="3200" b="1" dirty="0">
                <a:latin typeface="Georgia"/>
                <a:cs typeface="Georgia"/>
              </a:rPr>
              <a:t>lth</a:t>
            </a:r>
            <a:r>
              <a:rPr sz="3200" b="1" spc="-20" dirty="0">
                <a:latin typeface="Georgia"/>
                <a:cs typeface="Georgia"/>
              </a:rPr>
              <a:t> </a:t>
            </a:r>
            <a:r>
              <a:rPr sz="3200" b="1" spc="-5" dirty="0">
                <a:latin typeface="Georgia"/>
                <a:cs typeface="Georgia"/>
              </a:rPr>
              <a:t>L</a:t>
            </a:r>
            <a:r>
              <a:rPr sz="3200" b="1" spc="-10" dirty="0">
                <a:latin typeface="Georgia"/>
                <a:cs typeface="Georgia"/>
              </a:rPr>
              <a:t>i</a:t>
            </a:r>
            <a:r>
              <a:rPr sz="3200" b="1" dirty="0">
                <a:latin typeface="Georgia"/>
                <a:cs typeface="Georgia"/>
              </a:rPr>
              <a:t>ter</a:t>
            </a:r>
            <a:r>
              <a:rPr sz="3200" b="1" spc="-5" dirty="0">
                <a:latin typeface="Georgia"/>
                <a:cs typeface="Georgia"/>
              </a:rPr>
              <a:t>a</a:t>
            </a:r>
            <a:r>
              <a:rPr sz="3200" b="1" dirty="0">
                <a:latin typeface="Georgia"/>
                <a:cs typeface="Georgia"/>
              </a:rPr>
              <a:t>cy R</a:t>
            </a:r>
            <a:r>
              <a:rPr sz="3200" b="1" spc="-5" dirty="0">
                <a:latin typeface="Georgia"/>
                <a:cs typeface="Georgia"/>
              </a:rPr>
              <a:t>a</a:t>
            </a:r>
            <a:r>
              <a:rPr sz="3200" b="1" dirty="0">
                <a:latin typeface="Georgia"/>
                <a:cs typeface="Georgia"/>
              </a:rPr>
              <a:t>tes </a:t>
            </a:r>
            <a:r>
              <a:rPr sz="3200" b="1" spc="-5" dirty="0" smtClean="0">
                <a:latin typeface="Georgia"/>
                <a:cs typeface="Georgia"/>
              </a:rPr>
              <a:t>(</a:t>
            </a:r>
            <a:r>
              <a:rPr lang="en-US" sz="3200" b="1" spc="-5" dirty="0" smtClean="0">
                <a:latin typeface="Georgia"/>
                <a:cs typeface="Georgia"/>
              </a:rPr>
              <a:t>BRFSS </a:t>
            </a:r>
            <a:r>
              <a:rPr sz="3200" b="1" spc="-5" dirty="0" smtClean="0">
                <a:latin typeface="Georgia"/>
                <a:cs typeface="Georgia"/>
              </a:rPr>
              <a:t>20</a:t>
            </a:r>
            <a:r>
              <a:rPr sz="3200" b="1" dirty="0" smtClean="0">
                <a:latin typeface="Georgia"/>
                <a:cs typeface="Georgia"/>
              </a:rPr>
              <a:t>1</a:t>
            </a:r>
            <a:r>
              <a:rPr lang="en-US" sz="3200" b="1" spc="-5" dirty="0">
                <a:latin typeface="Georgia"/>
                <a:cs typeface="Georgia"/>
              </a:rPr>
              <a:t>4</a:t>
            </a:r>
            <a:r>
              <a:rPr sz="3200" b="1" spc="-5" dirty="0" smtClean="0">
                <a:latin typeface="Georgia"/>
                <a:cs typeface="Georgia"/>
              </a:rPr>
              <a:t>)</a:t>
            </a:r>
            <a:endParaRPr sz="3200" dirty="0">
              <a:latin typeface="Georgia"/>
              <a:cs typeface="Georgia"/>
            </a:endParaRPr>
          </a:p>
        </p:txBody>
      </p:sp>
      <p:sp>
        <p:nvSpPr>
          <p:cNvPr id="7" name="object 7"/>
          <p:cNvSpPr/>
          <p:nvPr/>
        </p:nvSpPr>
        <p:spPr>
          <a:xfrm>
            <a:off x="971550" y="2368550"/>
            <a:ext cx="5029200" cy="762000"/>
          </a:xfrm>
          <a:custGeom>
            <a:avLst/>
            <a:gdLst/>
            <a:ahLst/>
            <a:cxnLst/>
            <a:rect l="l" t="t" r="r" b="b"/>
            <a:pathLst>
              <a:path w="5029200" h="762000">
                <a:moveTo>
                  <a:pt x="0" y="0"/>
                </a:moveTo>
                <a:lnTo>
                  <a:pt x="5029200" y="0"/>
                </a:lnTo>
                <a:lnTo>
                  <a:pt x="5029200" y="762000"/>
                </a:lnTo>
                <a:lnTo>
                  <a:pt x="0" y="762000"/>
                </a:lnTo>
                <a:lnTo>
                  <a:pt x="0" y="0"/>
                </a:lnTo>
                <a:close/>
              </a:path>
            </a:pathLst>
          </a:custGeom>
          <a:solidFill>
            <a:srgbClr val="000000"/>
          </a:solidFill>
        </p:spPr>
        <p:txBody>
          <a:bodyPr wrap="square" lIns="0" tIns="0" rIns="0" bIns="0" rtlCol="0"/>
          <a:lstStyle/>
          <a:p>
            <a:endParaRPr/>
          </a:p>
        </p:txBody>
      </p:sp>
      <p:sp>
        <p:nvSpPr>
          <p:cNvPr id="8" name="object 8"/>
          <p:cNvSpPr/>
          <p:nvPr/>
        </p:nvSpPr>
        <p:spPr>
          <a:xfrm>
            <a:off x="6000750" y="2368550"/>
            <a:ext cx="2247900" cy="762000"/>
          </a:xfrm>
          <a:custGeom>
            <a:avLst/>
            <a:gdLst/>
            <a:ahLst/>
            <a:cxnLst/>
            <a:rect l="l" t="t" r="r" b="b"/>
            <a:pathLst>
              <a:path w="2247900" h="762000">
                <a:moveTo>
                  <a:pt x="0" y="0"/>
                </a:moveTo>
                <a:lnTo>
                  <a:pt x="2247900" y="0"/>
                </a:lnTo>
                <a:lnTo>
                  <a:pt x="2247900" y="762000"/>
                </a:lnTo>
                <a:lnTo>
                  <a:pt x="0" y="762000"/>
                </a:lnTo>
                <a:lnTo>
                  <a:pt x="0" y="0"/>
                </a:lnTo>
                <a:close/>
              </a:path>
            </a:pathLst>
          </a:custGeom>
          <a:solidFill>
            <a:srgbClr val="000000"/>
          </a:solidFill>
        </p:spPr>
        <p:txBody>
          <a:bodyPr wrap="square" lIns="0" tIns="0" rIns="0" bIns="0" rtlCol="0"/>
          <a:lstStyle/>
          <a:p>
            <a:endParaRPr/>
          </a:p>
        </p:txBody>
      </p:sp>
      <p:sp>
        <p:nvSpPr>
          <p:cNvPr id="9" name="object 9"/>
          <p:cNvSpPr/>
          <p:nvPr/>
        </p:nvSpPr>
        <p:spPr>
          <a:xfrm>
            <a:off x="971550" y="3130550"/>
            <a:ext cx="5029200" cy="609600"/>
          </a:xfrm>
          <a:custGeom>
            <a:avLst/>
            <a:gdLst/>
            <a:ahLst/>
            <a:cxnLst/>
            <a:rect l="l" t="t" r="r" b="b"/>
            <a:pathLst>
              <a:path w="5029200" h="609600">
                <a:moveTo>
                  <a:pt x="0" y="0"/>
                </a:moveTo>
                <a:lnTo>
                  <a:pt x="5029200" y="0"/>
                </a:lnTo>
                <a:lnTo>
                  <a:pt x="5029200" y="609600"/>
                </a:lnTo>
                <a:lnTo>
                  <a:pt x="0" y="609600"/>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6000750" y="3130550"/>
            <a:ext cx="2247900" cy="609600"/>
          </a:xfrm>
          <a:custGeom>
            <a:avLst/>
            <a:gdLst/>
            <a:ahLst/>
            <a:cxnLst/>
            <a:rect l="l" t="t" r="r" b="b"/>
            <a:pathLst>
              <a:path w="2247900" h="609600">
                <a:moveTo>
                  <a:pt x="0" y="0"/>
                </a:moveTo>
                <a:lnTo>
                  <a:pt x="2247900" y="0"/>
                </a:lnTo>
                <a:lnTo>
                  <a:pt x="2247900" y="609600"/>
                </a:lnTo>
                <a:lnTo>
                  <a:pt x="0" y="609600"/>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971550" y="3740150"/>
            <a:ext cx="5029200" cy="685800"/>
          </a:xfrm>
          <a:custGeom>
            <a:avLst/>
            <a:gdLst/>
            <a:ahLst/>
            <a:cxnLst/>
            <a:rect l="l" t="t" r="r" b="b"/>
            <a:pathLst>
              <a:path w="5029200" h="685800">
                <a:moveTo>
                  <a:pt x="0" y="0"/>
                </a:moveTo>
                <a:lnTo>
                  <a:pt x="5029200" y="0"/>
                </a:lnTo>
                <a:lnTo>
                  <a:pt x="5029200" y="685800"/>
                </a:lnTo>
                <a:lnTo>
                  <a:pt x="0" y="685800"/>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6000750" y="3740150"/>
            <a:ext cx="2247900" cy="685800"/>
          </a:xfrm>
          <a:custGeom>
            <a:avLst/>
            <a:gdLst/>
            <a:ahLst/>
            <a:cxnLst/>
            <a:rect l="l" t="t" r="r" b="b"/>
            <a:pathLst>
              <a:path w="2247900" h="685800">
                <a:moveTo>
                  <a:pt x="0" y="0"/>
                </a:moveTo>
                <a:lnTo>
                  <a:pt x="2247900" y="0"/>
                </a:lnTo>
                <a:lnTo>
                  <a:pt x="2247900" y="685800"/>
                </a:lnTo>
                <a:lnTo>
                  <a:pt x="0" y="685800"/>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971550" y="4425950"/>
            <a:ext cx="5029200" cy="841375"/>
          </a:xfrm>
          <a:custGeom>
            <a:avLst/>
            <a:gdLst/>
            <a:ahLst/>
            <a:cxnLst/>
            <a:rect l="l" t="t" r="r" b="b"/>
            <a:pathLst>
              <a:path w="5029200" h="841375">
                <a:moveTo>
                  <a:pt x="0" y="0"/>
                </a:moveTo>
                <a:lnTo>
                  <a:pt x="5029200" y="0"/>
                </a:lnTo>
                <a:lnTo>
                  <a:pt x="5029200" y="841387"/>
                </a:lnTo>
                <a:lnTo>
                  <a:pt x="0" y="841387"/>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6000750" y="4425950"/>
            <a:ext cx="2247900" cy="841375"/>
          </a:xfrm>
          <a:custGeom>
            <a:avLst/>
            <a:gdLst/>
            <a:ahLst/>
            <a:cxnLst/>
            <a:rect l="l" t="t" r="r" b="b"/>
            <a:pathLst>
              <a:path w="2247900" h="841375">
                <a:moveTo>
                  <a:pt x="0" y="0"/>
                </a:moveTo>
                <a:lnTo>
                  <a:pt x="2247900" y="0"/>
                </a:lnTo>
                <a:lnTo>
                  <a:pt x="2247900" y="841387"/>
                </a:lnTo>
                <a:lnTo>
                  <a:pt x="0" y="841387"/>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965200" y="3130550"/>
            <a:ext cx="7289800" cy="0"/>
          </a:xfrm>
          <a:custGeom>
            <a:avLst/>
            <a:gdLst/>
            <a:ahLst/>
            <a:cxnLst/>
            <a:rect l="l" t="t" r="r" b="b"/>
            <a:pathLst>
              <a:path w="7289800">
                <a:moveTo>
                  <a:pt x="0" y="0"/>
                </a:moveTo>
                <a:lnTo>
                  <a:pt x="7289800" y="0"/>
                </a:lnTo>
              </a:path>
            </a:pathLst>
          </a:custGeom>
          <a:ln w="12700">
            <a:solidFill>
              <a:srgbClr val="C0504D"/>
            </a:solidFill>
          </a:ln>
        </p:spPr>
        <p:txBody>
          <a:bodyPr wrap="square" lIns="0" tIns="0" rIns="0" bIns="0" rtlCol="0"/>
          <a:lstStyle/>
          <a:p>
            <a:endParaRPr/>
          </a:p>
        </p:txBody>
      </p:sp>
      <p:sp>
        <p:nvSpPr>
          <p:cNvPr id="16" name="object 16"/>
          <p:cNvSpPr/>
          <p:nvPr/>
        </p:nvSpPr>
        <p:spPr>
          <a:xfrm>
            <a:off x="965200" y="3740150"/>
            <a:ext cx="7289800" cy="0"/>
          </a:xfrm>
          <a:custGeom>
            <a:avLst/>
            <a:gdLst/>
            <a:ahLst/>
            <a:cxnLst/>
            <a:rect l="l" t="t" r="r" b="b"/>
            <a:pathLst>
              <a:path w="7289800">
                <a:moveTo>
                  <a:pt x="0" y="0"/>
                </a:moveTo>
                <a:lnTo>
                  <a:pt x="7289800" y="0"/>
                </a:lnTo>
              </a:path>
            </a:pathLst>
          </a:custGeom>
          <a:ln w="12700">
            <a:solidFill>
              <a:srgbClr val="C0504D"/>
            </a:solidFill>
          </a:ln>
        </p:spPr>
        <p:txBody>
          <a:bodyPr wrap="square" lIns="0" tIns="0" rIns="0" bIns="0" rtlCol="0"/>
          <a:lstStyle/>
          <a:p>
            <a:endParaRPr/>
          </a:p>
        </p:txBody>
      </p:sp>
      <p:sp>
        <p:nvSpPr>
          <p:cNvPr id="17" name="object 17"/>
          <p:cNvSpPr/>
          <p:nvPr/>
        </p:nvSpPr>
        <p:spPr>
          <a:xfrm>
            <a:off x="965200" y="4425950"/>
            <a:ext cx="7289800" cy="0"/>
          </a:xfrm>
          <a:custGeom>
            <a:avLst/>
            <a:gdLst/>
            <a:ahLst/>
            <a:cxnLst/>
            <a:rect l="l" t="t" r="r" b="b"/>
            <a:pathLst>
              <a:path w="7289800">
                <a:moveTo>
                  <a:pt x="0" y="0"/>
                </a:moveTo>
                <a:lnTo>
                  <a:pt x="7289800" y="0"/>
                </a:lnTo>
              </a:path>
            </a:pathLst>
          </a:custGeom>
          <a:ln w="12700">
            <a:solidFill>
              <a:srgbClr val="C0504D"/>
            </a:solidFill>
          </a:ln>
        </p:spPr>
        <p:txBody>
          <a:bodyPr wrap="square" lIns="0" tIns="0" rIns="0" bIns="0" rtlCol="0"/>
          <a:lstStyle/>
          <a:p>
            <a:endParaRPr/>
          </a:p>
        </p:txBody>
      </p:sp>
      <p:sp>
        <p:nvSpPr>
          <p:cNvPr id="18" name="object 18"/>
          <p:cNvSpPr/>
          <p:nvPr/>
        </p:nvSpPr>
        <p:spPr>
          <a:xfrm>
            <a:off x="971550" y="2362200"/>
            <a:ext cx="0" cy="2911475"/>
          </a:xfrm>
          <a:custGeom>
            <a:avLst/>
            <a:gdLst/>
            <a:ahLst/>
            <a:cxnLst/>
            <a:rect l="l" t="t" r="r" b="b"/>
            <a:pathLst>
              <a:path h="2911475">
                <a:moveTo>
                  <a:pt x="0" y="0"/>
                </a:moveTo>
                <a:lnTo>
                  <a:pt x="0" y="2911487"/>
                </a:lnTo>
              </a:path>
            </a:pathLst>
          </a:custGeom>
          <a:ln w="12700">
            <a:solidFill>
              <a:srgbClr val="000000"/>
            </a:solidFill>
          </a:ln>
        </p:spPr>
        <p:txBody>
          <a:bodyPr wrap="square" lIns="0" tIns="0" rIns="0" bIns="0" rtlCol="0"/>
          <a:lstStyle/>
          <a:p>
            <a:endParaRPr/>
          </a:p>
        </p:txBody>
      </p:sp>
      <p:sp>
        <p:nvSpPr>
          <p:cNvPr id="19" name="object 19"/>
          <p:cNvSpPr/>
          <p:nvPr/>
        </p:nvSpPr>
        <p:spPr>
          <a:xfrm>
            <a:off x="8248650" y="2362200"/>
            <a:ext cx="0" cy="2911475"/>
          </a:xfrm>
          <a:custGeom>
            <a:avLst/>
            <a:gdLst/>
            <a:ahLst/>
            <a:cxnLst/>
            <a:rect l="l" t="t" r="r" b="b"/>
            <a:pathLst>
              <a:path h="2911475">
                <a:moveTo>
                  <a:pt x="0" y="0"/>
                </a:moveTo>
                <a:lnTo>
                  <a:pt x="0" y="2911487"/>
                </a:lnTo>
              </a:path>
            </a:pathLst>
          </a:custGeom>
          <a:ln w="12700">
            <a:solidFill>
              <a:srgbClr val="000000"/>
            </a:solidFill>
          </a:ln>
        </p:spPr>
        <p:txBody>
          <a:bodyPr wrap="square" lIns="0" tIns="0" rIns="0" bIns="0" rtlCol="0"/>
          <a:lstStyle/>
          <a:p>
            <a:endParaRPr/>
          </a:p>
        </p:txBody>
      </p:sp>
      <p:sp>
        <p:nvSpPr>
          <p:cNvPr id="20" name="object 20"/>
          <p:cNvSpPr/>
          <p:nvPr/>
        </p:nvSpPr>
        <p:spPr>
          <a:xfrm>
            <a:off x="965200" y="2368550"/>
            <a:ext cx="7289800" cy="0"/>
          </a:xfrm>
          <a:custGeom>
            <a:avLst/>
            <a:gdLst/>
            <a:ahLst/>
            <a:cxnLst/>
            <a:rect l="l" t="t" r="r" b="b"/>
            <a:pathLst>
              <a:path w="7289800">
                <a:moveTo>
                  <a:pt x="0" y="0"/>
                </a:moveTo>
                <a:lnTo>
                  <a:pt x="7289800" y="0"/>
                </a:lnTo>
              </a:path>
            </a:pathLst>
          </a:custGeom>
          <a:ln w="12700">
            <a:solidFill>
              <a:srgbClr val="000000"/>
            </a:solidFill>
          </a:ln>
        </p:spPr>
        <p:txBody>
          <a:bodyPr wrap="square" lIns="0" tIns="0" rIns="0" bIns="0" rtlCol="0"/>
          <a:lstStyle/>
          <a:p>
            <a:endParaRPr/>
          </a:p>
        </p:txBody>
      </p:sp>
      <p:sp>
        <p:nvSpPr>
          <p:cNvPr id="21" name="object 21"/>
          <p:cNvSpPr/>
          <p:nvPr/>
        </p:nvSpPr>
        <p:spPr>
          <a:xfrm>
            <a:off x="965200" y="5267333"/>
            <a:ext cx="7289800" cy="0"/>
          </a:xfrm>
          <a:custGeom>
            <a:avLst/>
            <a:gdLst/>
            <a:ahLst/>
            <a:cxnLst/>
            <a:rect l="l" t="t" r="r" b="b"/>
            <a:pathLst>
              <a:path w="7289800">
                <a:moveTo>
                  <a:pt x="0" y="0"/>
                </a:moveTo>
                <a:lnTo>
                  <a:pt x="7289800" y="0"/>
                </a:lnTo>
              </a:path>
            </a:pathLst>
          </a:custGeom>
          <a:ln w="12700">
            <a:solidFill>
              <a:srgbClr val="000000"/>
            </a:solidFill>
          </a:ln>
        </p:spPr>
        <p:txBody>
          <a:bodyPr wrap="square" lIns="0" tIns="0" rIns="0" bIns="0" rtlCol="0"/>
          <a:lstStyle/>
          <a:p>
            <a:endParaRPr/>
          </a:p>
        </p:txBody>
      </p:sp>
      <p:sp>
        <p:nvSpPr>
          <p:cNvPr id="22" name="object 22"/>
          <p:cNvSpPr txBox="1"/>
          <p:nvPr/>
        </p:nvSpPr>
        <p:spPr>
          <a:xfrm>
            <a:off x="1098163" y="2578042"/>
            <a:ext cx="6942455" cy="2400657"/>
          </a:xfrm>
          <a:prstGeom prst="rect">
            <a:avLst/>
          </a:prstGeom>
        </p:spPr>
        <p:txBody>
          <a:bodyPr vert="horz" wrap="square" lIns="0" tIns="0" rIns="0" bIns="0" rtlCol="0">
            <a:spAutoFit/>
          </a:bodyPr>
          <a:lstStyle/>
          <a:p>
            <a:pPr algn="ctr">
              <a:lnSpc>
                <a:spcPct val="100000"/>
              </a:lnSpc>
              <a:tabLst>
                <a:tab pos="5007610" algn="l"/>
              </a:tabLst>
            </a:pPr>
            <a:r>
              <a:rPr sz="3200" spc="-5" dirty="0">
                <a:solidFill>
                  <a:srgbClr val="FFFFFF"/>
                </a:solidFill>
                <a:latin typeface="Garamond"/>
                <a:cs typeface="Garamond"/>
              </a:rPr>
              <a:t>He</a:t>
            </a:r>
            <a:r>
              <a:rPr sz="3200" spc="-10" dirty="0">
                <a:solidFill>
                  <a:srgbClr val="FFFFFF"/>
                </a:solidFill>
                <a:latin typeface="Garamond"/>
                <a:cs typeface="Garamond"/>
              </a:rPr>
              <a:t>a</a:t>
            </a:r>
            <a:r>
              <a:rPr sz="3200" spc="-5" dirty="0">
                <a:solidFill>
                  <a:srgbClr val="FFFFFF"/>
                </a:solidFill>
                <a:latin typeface="Garamond"/>
                <a:cs typeface="Garamond"/>
              </a:rPr>
              <a:t>l</a:t>
            </a:r>
            <a:r>
              <a:rPr sz="3200" dirty="0">
                <a:solidFill>
                  <a:srgbClr val="FFFFFF"/>
                </a:solidFill>
                <a:latin typeface="Garamond"/>
                <a:cs typeface="Garamond"/>
              </a:rPr>
              <a:t>th</a:t>
            </a:r>
            <a:r>
              <a:rPr sz="3200" spc="10" dirty="0">
                <a:solidFill>
                  <a:srgbClr val="FFFFFF"/>
                </a:solidFill>
                <a:latin typeface="Garamond"/>
                <a:cs typeface="Garamond"/>
              </a:rPr>
              <a:t> </a:t>
            </a:r>
            <a:r>
              <a:rPr sz="3200" dirty="0">
                <a:solidFill>
                  <a:srgbClr val="FFFFFF"/>
                </a:solidFill>
                <a:latin typeface="Garamond"/>
                <a:cs typeface="Garamond"/>
              </a:rPr>
              <a:t>L</a:t>
            </a:r>
            <a:r>
              <a:rPr sz="3200" spc="-5" dirty="0">
                <a:solidFill>
                  <a:srgbClr val="FFFFFF"/>
                </a:solidFill>
                <a:latin typeface="Garamond"/>
                <a:cs typeface="Garamond"/>
              </a:rPr>
              <a:t>i</a:t>
            </a:r>
            <a:r>
              <a:rPr sz="3200" dirty="0">
                <a:solidFill>
                  <a:srgbClr val="FFFFFF"/>
                </a:solidFill>
                <a:latin typeface="Garamond"/>
                <a:cs typeface="Garamond"/>
              </a:rPr>
              <a:t>t</a:t>
            </a:r>
            <a:r>
              <a:rPr sz="3200" spc="-5" dirty="0">
                <a:solidFill>
                  <a:srgbClr val="FFFFFF"/>
                </a:solidFill>
                <a:latin typeface="Garamond"/>
                <a:cs typeface="Garamond"/>
              </a:rPr>
              <a:t>er</a:t>
            </a:r>
            <a:r>
              <a:rPr sz="3200" spc="-10" dirty="0">
                <a:solidFill>
                  <a:srgbClr val="FFFFFF"/>
                </a:solidFill>
                <a:latin typeface="Garamond"/>
                <a:cs typeface="Garamond"/>
              </a:rPr>
              <a:t>a</a:t>
            </a:r>
            <a:r>
              <a:rPr sz="3200" dirty="0">
                <a:solidFill>
                  <a:srgbClr val="FFFFFF"/>
                </a:solidFill>
                <a:latin typeface="Garamond"/>
                <a:cs typeface="Garamond"/>
              </a:rPr>
              <a:t>cy</a:t>
            </a:r>
            <a:r>
              <a:rPr sz="3200" spc="20" dirty="0">
                <a:solidFill>
                  <a:srgbClr val="FFFFFF"/>
                </a:solidFill>
                <a:latin typeface="Garamond"/>
                <a:cs typeface="Garamond"/>
              </a:rPr>
              <a:t> </a:t>
            </a:r>
            <a:r>
              <a:rPr sz="3200" dirty="0">
                <a:solidFill>
                  <a:srgbClr val="FFFFFF"/>
                </a:solidFill>
                <a:latin typeface="Garamond"/>
                <a:cs typeface="Garamond"/>
              </a:rPr>
              <a:t>R</a:t>
            </a:r>
            <a:r>
              <a:rPr sz="3200" spc="-10" dirty="0">
                <a:solidFill>
                  <a:srgbClr val="FFFFFF"/>
                </a:solidFill>
                <a:latin typeface="Garamond"/>
                <a:cs typeface="Garamond"/>
              </a:rPr>
              <a:t>at</a:t>
            </a:r>
            <a:r>
              <a:rPr sz="3200" dirty="0">
                <a:solidFill>
                  <a:srgbClr val="FFFFFF"/>
                </a:solidFill>
                <a:latin typeface="Garamond"/>
                <a:cs typeface="Garamond"/>
              </a:rPr>
              <a:t>e	</a:t>
            </a:r>
            <a:r>
              <a:rPr sz="3200" spc="-270" dirty="0">
                <a:solidFill>
                  <a:srgbClr val="FFFFFF"/>
                </a:solidFill>
                <a:latin typeface="Garamond"/>
                <a:cs typeface="Garamond"/>
              </a:rPr>
              <a:t>W</a:t>
            </a:r>
            <a:r>
              <a:rPr sz="3200" spc="-5" dirty="0">
                <a:solidFill>
                  <a:srgbClr val="FFFFFF"/>
                </a:solidFill>
                <a:latin typeface="Garamond"/>
                <a:cs typeface="Garamond"/>
              </a:rPr>
              <a:t>ei</a:t>
            </a:r>
            <a:r>
              <a:rPr sz="3200" dirty="0">
                <a:solidFill>
                  <a:srgbClr val="FFFFFF"/>
                </a:solidFill>
                <a:latin typeface="Garamond"/>
                <a:cs typeface="Garamond"/>
              </a:rPr>
              <a:t>g</a:t>
            </a:r>
            <a:r>
              <a:rPr sz="3200" spc="-5" dirty="0">
                <a:solidFill>
                  <a:srgbClr val="FFFFFF"/>
                </a:solidFill>
                <a:latin typeface="Garamond"/>
                <a:cs typeface="Garamond"/>
              </a:rPr>
              <a:t>h</a:t>
            </a:r>
            <a:r>
              <a:rPr sz="3200" dirty="0">
                <a:solidFill>
                  <a:srgbClr val="FFFFFF"/>
                </a:solidFill>
                <a:latin typeface="Garamond"/>
                <a:cs typeface="Garamond"/>
              </a:rPr>
              <a:t>t</a:t>
            </a:r>
            <a:r>
              <a:rPr sz="3200" spc="-5" dirty="0">
                <a:solidFill>
                  <a:srgbClr val="FFFFFF"/>
                </a:solidFill>
                <a:latin typeface="Garamond"/>
                <a:cs typeface="Garamond"/>
              </a:rPr>
              <a:t>e</a:t>
            </a:r>
            <a:r>
              <a:rPr sz="3200" dirty="0">
                <a:solidFill>
                  <a:srgbClr val="FFFFFF"/>
                </a:solidFill>
                <a:latin typeface="Garamond"/>
                <a:cs typeface="Garamond"/>
              </a:rPr>
              <a:t>d</a:t>
            </a:r>
            <a:r>
              <a:rPr sz="3200" spc="20" dirty="0">
                <a:solidFill>
                  <a:srgbClr val="FFFFFF"/>
                </a:solidFill>
                <a:latin typeface="Garamond"/>
                <a:cs typeface="Garamond"/>
              </a:rPr>
              <a:t> </a:t>
            </a:r>
            <a:r>
              <a:rPr sz="3200" dirty="0">
                <a:solidFill>
                  <a:srgbClr val="FFFFFF"/>
                </a:solidFill>
                <a:latin typeface="Garamond"/>
                <a:cs typeface="Garamond"/>
              </a:rPr>
              <a:t>%</a:t>
            </a:r>
            <a:endParaRPr sz="3200" dirty="0">
              <a:latin typeface="Garamond"/>
              <a:cs typeface="Garamond"/>
            </a:endParaRPr>
          </a:p>
          <a:p>
            <a:pPr marL="367665">
              <a:lnSpc>
                <a:spcPct val="100000"/>
              </a:lnSpc>
              <a:spcBef>
                <a:spcPts val="1360"/>
              </a:spcBef>
              <a:tabLst>
                <a:tab pos="5673725" algn="l"/>
              </a:tabLst>
            </a:pPr>
            <a:r>
              <a:rPr sz="2800" b="1" spc="-30" dirty="0">
                <a:latin typeface="Garamond"/>
                <a:cs typeface="Garamond"/>
              </a:rPr>
              <a:t>L</a:t>
            </a:r>
            <a:r>
              <a:rPr sz="2800" b="1" spc="-50" dirty="0">
                <a:latin typeface="Garamond"/>
                <a:cs typeface="Garamond"/>
              </a:rPr>
              <a:t>o</a:t>
            </a:r>
            <a:r>
              <a:rPr sz="2800" b="1" spc="-20" dirty="0">
                <a:latin typeface="Garamond"/>
                <a:cs typeface="Garamond"/>
              </a:rPr>
              <a:t>w</a:t>
            </a:r>
            <a:r>
              <a:rPr sz="2800" b="1" dirty="0">
                <a:latin typeface="Garamond"/>
                <a:cs typeface="Garamond"/>
              </a:rPr>
              <a:t> </a:t>
            </a:r>
            <a:r>
              <a:rPr sz="2800" b="1" spc="-25" dirty="0">
                <a:latin typeface="Garamond"/>
                <a:cs typeface="Garamond"/>
              </a:rPr>
              <a:t>He</a:t>
            </a:r>
            <a:r>
              <a:rPr sz="2800" b="1" spc="-15" dirty="0">
                <a:latin typeface="Garamond"/>
                <a:cs typeface="Garamond"/>
              </a:rPr>
              <a:t>alth </a:t>
            </a:r>
            <a:r>
              <a:rPr sz="2800" b="1" spc="-30" dirty="0">
                <a:latin typeface="Garamond"/>
                <a:cs typeface="Garamond"/>
              </a:rPr>
              <a:t>L</a:t>
            </a:r>
            <a:r>
              <a:rPr sz="2800" b="1" spc="-15" dirty="0">
                <a:latin typeface="Garamond"/>
                <a:cs typeface="Garamond"/>
              </a:rPr>
              <a:t>i</a:t>
            </a:r>
            <a:r>
              <a:rPr sz="2800" b="1" spc="-10" dirty="0">
                <a:latin typeface="Garamond"/>
                <a:cs typeface="Garamond"/>
              </a:rPr>
              <a:t>t</a:t>
            </a:r>
            <a:r>
              <a:rPr sz="2800" b="1" spc="-20" dirty="0">
                <a:latin typeface="Garamond"/>
                <a:cs typeface="Garamond"/>
              </a:rPr>
              <a:t>e</a:t>
            </a:r>
            <a:r>
              <a:rPr sz="2800" b="1" dirty="0">
                <a:latin typeface="Garamond"/>
                <a:cs typeface="Garamond"/>
              </a:rPr>
              <a:t>r</a:t>
            </a:r>
            <a:r>
              <a:rPr sz="2800" b="1" spc="-15" dirty="0">
                <a:latin typeface="Garamond"/>
                <a:cs typeface="Garamond"/>
              </a:rPr>
              <a:t>a</a:t>
            </a:r>
            <a:r>
              <a:rPr sz="2800" b="1" spc="-20" dirty="0">
                <a:latin typeface="Garamond"/>
                <a:cs typeface="Garamond"/>
              </a:rPr>
              <a:t>c</a:t>
            </a:r>
            <a:r>
              <a:rPr sz="2800" b="1" spc="-15" dirty="0">
                <a:latin typeface="Garamond"/>
                <a:cs typeface="Garamond"/>
              </a:rPr>
              <a:t>y</a:t>
            </a:r>
            <a:r>
              <a:rPr sz="2800" b="1" dirty="0">
                <a:latin typeface="Garamond"/>
                <a:cs typeface="Garamond"/>
              </a:rPr>
              <a:t>	</a:t>
            </a:r>
            <a:r>
              <a:rPr lang="en-US" sz="2800" b="1" spc="-10" dirty="0" smtClean="0">
                <a:latin typeface="Garamond"/>
                <a:cs typeface="Garamond"/>
              </a:rPr>
              <a:t>7.5</a:t>
            </a:r>
            <a:r>
              <a:rPr sz="2800" b="1" spc="-25" dirty="0" smtClean="0">
                <a:latin typeface="Garamond"/>
                <a:cs typeface="Garamond"/>
              </a:rPr>
              <a:t>%</a:t>
            </a:r>
            <a:endParaRPr sz="2800" b="1" dirty="0">
              <a:latin typeface="Garamond"/>
              <a:cs typeface="Garamond"/>
            </a:endParaRPr>
          </a:p>
          <a:p>
            <a:pPr marR="110489" algn="ctr">
              <a:lnSpc>
                <a:spcPct val="100000"/>
              </a:lnSpc>
              <a:spcBef>
                <a:spcPts val="1440"/>
              </a:spcBef>
              <a:tabLst>
                <a:tab pos="5226685" algn="l"/>
              </a:tabLst>
            </a:pPr>
            <a:r>
              <a:rPr sz="2800" spc="-30" dirty="0">
                <a:latin typeface="Garamond"/>
                <a:cs typeface="Garamond"/>
              </a:rPr>
              <a:t>M</a:t>
            </a:r>
            <a:r>
              <a:rPr sz="2800" spc="-15" dirty="0">
                <a:latin typeface="Garamond"/>
                <a:cs typeface="Garamond"/>
              </a:rPr>
              <a:t>o</a:t>
            </a:r>
            <a:r>
              <a:rPr sz="2800" spc="-10" dirty="0">
                <a:latin typeface="Garamond"/>
                <a:cs typeface="Garamond"/>
              </a:rPr>
              <a:t>d</a:t>
            </a:r>
            <a:r>
              <a:rPr sz="2800" spc="-20" dirty="0">
                <a:latin typeface="Garamond"/>
                <a:cs typeface="Garamond"/>
              </a:rPr>
              <a:t>e</a:t>
            </a:r>
            <a:r>
              <a:rPr sz="2800" dirty="0">
                <a:latin typeface="Garamond"/>
                <a:cs typeface="Garamond"/>
              </a:rPr>
              <a:t>r</a:t>
            </a:r>
            <a:r>
              <a:rPr sz="2800" spc="-15" dirty="0">
                <a:latin typeface="Garamond"/>
                <a:cs typeface="Garamond"/>
              </a:rPr>
              <a:t>ate</a:t>
            </a:r>
            <a:r>
              <a:rPr sz="2800" spc="-5" dirty="0">
                <a:latin typeface="Garamond"/>
                <a:cs typeface="Garamond"/>
              </a:rPr>
              <a:t> </a:t>
            </a:r>
            <a:r>
              <a:rPr sz="2800" spc="-25" dirty="0">
                <a:latin typeface="Garamond"/>
                <a:cs typeface="Garamond"/>
              </a:rPr>
              <a:t>He</a:t>
            </a:r>
            <a:r>
              <a:rPr sz="2800" spc="-15" dirty="0">
                <a:latin typeface="Garamond"/>
                <a:cs typeface="Garamond"/>
              </a:rPr>
              <a:t>alth</a:t>
            </a:r>
            <a:r>
              <a:rPr sz="2800" spc="-5" dirty="0">
                <a:latin typeface="Garamond"/>
                <a:cs typeface="Garamond"/>
              </a:rPr>
              <a:t> </a:t>
            </a:r>
            <a:r>
              <a:rPr sz="2800" spc="-30" dirty="0">
                <a:latin typeface="Garamond"/>
                <a:cs typeface="Garamond"/>
              </a:rPr>
              <a:t>L</a:t>
            </a:r>
            <a:r>
              <a:rPr sz="2800" spc="-15" dirty="0">
                <a:latin typeface="Garamond"/>
                <a:cs typeface="Garamond"/>
              </a:rPr>
              <a:t>i</a:t>
            </a:r>
            <a:r>
              <a:rPr sz="2800" spc="-10" dirty="0">
                <a:latin typeface="Garamond"/>
                <a:cs typeface="Garamond"/>
              </a:rPr>
              <a:t>t</a:t>
            </a:r>
            <a:r>
              <a:rPr sz="2800" spc="-20" dirty="0">
                <a:latin typeface="Garamond"/>
                <a:cs typeface="Garamond"/>
              </a:rPr>
              <a:t>e</a:t>
            </a:r>
            <a:r>
              <a:rPr sz="2800" dirty="0">
                <a:latin typeface="Garamond"/>
                <a:cs typeface="Garamond"/>
              </a:rPr>
              <a:t>r</a:t>
            </a:r>
            <a:r>
              <a:rPr sz="2800" spc="-15" dirty="0">
                <a:latin typeface="Garamond"/>
                <a:cs typeface="Garamond"/>
              </a:rPr>
              <a:t>a</a:t>
            </a:r>
            <a:r>
              <a:rPr sz="2800" spc="-20" dirty="0">
                <a:latin typeface="Garamond"/>
                <a:cs typeface="Garamond"/>
              </a:rPr>
              <a:t>c</a:t>
            </a:r>
            <a:r>
              <a:rPr sz="2800" spc="-15" dirty="0">
                <a:latin typeface="Garamond"/>
                <a:cs typeface="Garamond"/>
              </a:rPr>
              <a:t>y</a:t>
            </a:r>
            <a:r>
              <a:rPr sz="2800" dirty="0">
                <a:latin typeface="Garamond"/>
                <a:cs typeface="Garamond"/>
              </a:rPr>
              <a:t>	</a:t>
            </a:r>
            <a:r>
              <a:rPr sz="2800" spc="-20" dirty="0" smtClean="0">
                <a:latin typeface="Garamond"/>
                <a:cs typeface="Garamond"/>
              </a:rPr>
              <a:t>61</a:t>
            </a:r>
            <a:r>
              <a:rPr sz="2800" spc="-10" dirty="0" smtClean="0">
                <a:latin typeface="Garamond"/>
                <a:cs typeface="Garamond"/>
              </a:rPr>
              <a:t>.</a:t>
            </a:r>
            <a:r>
              <a:rPr lang="en-US" sz="2800" spc="-25" dirty="0">
                <a:latin typeface="Garamond"/>
                <a:cs typeface="Garamond"/>
              </a:rPr>
              <a:t>1</a:t>
            </a:r>
            <a:r>
              <a:rPr sz="2800" spc="-25" dirty="0" smtClean="0">
                <a:latin typeface="Garamond"/>
                <a:cs typeface="Garamond"/>
              </a:rPr>
              <a:t>%</a:t>
            </a:r>
            <a:endParaRPr sz="2800" dirty="0">
              <a:latin typeface="Garamond"/>
              <a:cs typeface="Garamond"/>
            </a:endParaRPr>
          </a:p>
          <a:p>
            <a:pPr marR="106045" algn="ctr">
              <a:lnSpc>
                <a:spcPct val="100000"/>
              </a:lnSpc>
              <a:spcBef>
                <a:spcPts val="2040"/>
              </a:spcBef>
              <a:tabLst>
                <a:tab pos="5224145" algn="l"/>
              </a:tabLst>
            </a:pPr>
            <a:r>
              <a:rPr sz="2800" spc="-20" dirty="0">
                <a:latin typeface="Garamond"/>
                <a:cs typeface="Garamond"/>
              </a:rPr>
              <a:t>Hig</a:t>
            </a:r>
            <a:r>
              <a:rPr sz="2800" spc="-15" dirty="0">
                <a:latin typeface="Garamond"/>
                <a:cs typeface="Garamond"/>
              </a:rPr>
              <a:t>h</a:t>
            </a:r>
            <a:r>
              <a:rPr sz="2800" spc="-5" dirty="0">
                <a:latin typeface="Garamond"/>
                <a:cs typeface="Garamond"/>
              </a:rPr>
              <a:t> </a:t>
            </a:r>
            <a:r>
              <a:rPr sz="2800" spc="-25" dirty="0">
                <a:latin typeface="Garamond"/>
                <a:cs typeface="Garamond"/>
              </a:rPr>
              <a:t>He</a:t>
            </a:r>
            <a:r>
              <a:rPr sz="2800" spc="-15" dirty="0">
                <a:latin typeface="Garamond"/>
                <a:cs typeface="Garamond"/>
              </a:rPr>
              <a:t>alth</a:t>
            </a:r>
            <a:r>
              <a:rPr sz="2800" spc="-5" dirty="0">
                <a:latin typeface="Garamond"/>
                <a:cs typeface="Garamond"/>
              </a:rPr>
              <a:t> </a:t>
            </a:r>
            <a:r>
              <a:rPr sz="2800" spc="-30" dirty="0">
                <a:latin typeface="Garamond"/>
                <a:cs typeface="Garamond"/>
              </a:rPr>
              <a:t>L</a:t>
            </a:r>
            <a:r>
              <a:rPr sz="2800" spc="-15" dirty="0">
                <a:latin typeface="Garamond"/>
                <a:cs typeface="Garamond"/>
              </a:rPr>
              <a:t>i</a:t>
            </a:r>
            <a:r>
              <a:rPr sz="2800" spc="-10" dirty="0">
                <a:latin typeface="Garamond"/>
                <a:cs typeface="Garamond"/>
              </a:rPr>
              <a:t>t</a:t>
            </a:r>
            <a:r>
              <a:rPr sz="2800" spc="-20" dirty="0">
                <a:latin typeface="Garamond"/>
                <a:cs typeface="Garamond"/>
              </a:rPr>
              <a:t>e</a:t>
            </a:r>
            <a:r>
              <a:rPr sz="2800" spc="-15" dirty="0">
                <a:latin typeface="Garamond"/>
                <a:cs typeface="Garamond"/>
              </a:rPr>
              <a:t>ra</a:t>
            </a:r>
            <a:r>
              <a:rPr sz="2800" spc="-20" dirty="0">
                <a:latin typeface="Garamond"/>
                <a:cs typeface="Garamond"/>
              </a:rPr>
              <a:t>c</a:t>
            </a:r>
            <a:r>
              <a:rPr sz="2800" spc="-15" dirty="0">
                <a:latin typeface="Garamond"/>
                <a:cs typeface="Garamond"/>
              </a:rPr>
              <a:t>y</a:t>
            </a:r>
            <a:r>
              <a:rPr sz="2800" dirty="0">
                <a:latin typeface="Garamond"/>
                <a:cs typeface="Garamond"/>
              </a:rPr>
              <a:t>	</a:t>
            </a:r>
            <a:r>
              <a:rPr lang="en-US" sz="2800" spc="-20" dirty="0" smtClean="0">
                <a:latin typeface="Garamond"/>
                <a:cs typeface="Garamond"/>
              </a:rPr>
              <a:t>31.4</a:t>
            </a:r>
            <a:r>
              <a:rPr sz="2800" spc="-25" dirty="0" smtClean="0">
                <a:latin typeface="Garamond"/>
                <a:cs typeface="Garamond"/>
              </a:rPr>
              <a:t>%</a:t>
            </a:r>
            <a:endParaRPr sz="2800" dirty="0">
              <a:latin typeface="Garamond"/>
              <a:cs typeface="Garamond"/>
            </a:endParaRP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r>
              <a:rPr spc="-10" dirty="0"/>
              <a:t>29</a:t>
            </a:r>
          </a:p>
        </p:txBody>
      </p:sp>
      <p:sp>
        <p:nvSpPr>
          <p:cNvPr id="4" name="Right Arrow 3"/>
          <p:cNvSpPr/>
          <p:nvPr/>
        </p:nvSpPr>
        <p:spPr>
          <a:xfrm>
            <a:off x="108455" y="2780030"/>
            <a:ext cx="1405129" cy="13335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Left Arrow 25"/>
          <p:cNvSpPr/>
          <p:nvPr/>
        </p:nvSpPr>
        <p:spPr>
          <a:xfrm>
            <a:off x="7657512" y="4083050"/>
            <a:ext cx="1454991" cy="1450020"/>
          </a:xfrm>
          <a:prstGeom prst="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bject 2"/>
          <p:cNvSpPr/>
          <p:nvPr/>
        </p:nvSpPr>
        <p:spPr>
          <a:xfrm>
            <a:off x="32003" y="17526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Tree>
    <p:extLst>
      <p:ext uri="{BB962C8B-B14F-4D97-AF65-F5344CB8AC3E}">
        <p14:creationId xmlns:p14="http://schemas.microsoft.com/office/powerpoint/2010/main" val="716304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21140" y="1114044"/>
            <a:ext cx="0" cy="58419"/>
          </a:xfrm>
          <a:custGeom>
            <a:avLst/>
            <a:gdLst/>
            <a:ahLst/>
            <a:cxnLst/>
            <a:rect l="l" t="t" r="r" b="b"/>
            <a:pathLst>
              <a:path h="58419">
                <a:moveTo>
                  <a:pt x="0" y="0"/>
                </a:moveTo>
                <a:lnTo>
                  <a:pt x="0" y="57911"/>
                </a:lnTo>
              </a:path>
            </a:pathLst>
          </a:custGeom>
          <a:ln w="57912">
            <a:solidFill>
              <a:srgbClr val="595958"/>
            </a:solidFill>
            <a:prstDash val="lgDash"/>
          </a:ln>
        </p:spPr>
        <p:txBody>
          <a:bodyPr wrap="square" lIns="0" tIns="0" rIns="0" bIns="0" rtlCol="0"/>
          <a:lstStyle/>
          <a:p>
            <a:endParaRPr/>
          </a:p>
        </p:txBody>
      </p:sp>
      <p:sp>
        <p:nvSpPr>
          <p:cNvPr id="3" name="object 3"/>
          <p:cNvSpPr/>
          <p:nvPr/>
        </p:nvSpPr>
        <p:spPr>
          <a:xfrm>
            <a:off x="32003" y="6746747"/>
            <a:ext cx="9080500" cy="111760"/>
          </a:xfrm>
          <a:custGeom>
            <a:avLst/>
            <a:gdLst/>
            <a:ahLst/>
            <a:cxnLst/>
            <a:rect l="l" t="t" r="r" b="b"/>
            <a:pathLst>
              <a:path w="9080500" h="111759">
                <a:moveTo>
                  <a:pt x="0" y="111251"/>
                </a:moveTo>
                <a:lnTo>
                  <a:pt x="9079992" y="111251"/>
                </a:lnTo>
                <a:lnTo>
                  <a:pt x="9079992" y="0"/>
                </a:lnTo>
                <a:lnTo>
                  <a:pt x="0" y="0"/>
                </a:lnTo>
                <a:lnTo>
                  <a:pt x="0" y="111251"/>
                </a:lnTo>
                <a:close/>
              </a:path>
            </a:pathLst>
          </a:custGeom>
          <a:solidFill>
            <a:srgbClr val="F9D263"/>
          </a:solidFill>
        </p:spPr>
        <p:txBody>
          <a:bodyPr wrap="square" lIns="0" tIns="0" rIns="0" bIns="0" rtlCol="0"/>
          <a:lstStyle/>
          <a:p>
            <a:endParaRPr/>
          </a:p>
        </p:txBody>
      </p:sp>
      <p:sp>
        <p:nvSpPr>
          <p:cNvPr id="5" name="object 5"/>
          <p:cNvSpPr/>
          <p:nvPr/>
        </p:nvSpPr>
        <p:spPr>
          <a:xfrm>
            <a:off x="42671" y="914400"/>
            <a:ext cx="9070975" cy="368935"/>
          </a:xfrm>
          <a:custGeom>
            <a:avLst/>
            <a:gdLst/>
            <a:ahLst/>
            <a:cxnLst/>
            <a:rect l="l" t="t" r="r" b="b"/>
            <a:pathLst>
              <a:path w="9070975" h="368934">
                <a:moveTo>
                  <a:pt x="0" y="0"/>
                </a:moveTo>
                <a:lnTo>
                  <a:pt x="9070848" y="0"/>
                </a:lnTo>
                <a:lnTo>
                  <a:pt x="9070848" y="368808"/>
                </a:lnTo>
                <a:lnTo>
                  <a:pt x="0" y="368808"/>
                </a:lnTo>
                <a:lnTo>
                  <a:pt x="0" y="0"/>
                </a:lnTo>
                <a:close/>
              </a:path>
            </a:pathLst>
          </a:custGeom>
          <a:solidFill>
            <a:srgbClr val="FFFFFF"/>
          </a:solidFill>
        </p:spPr>
        <p:txBody>
          <a:bodyPr wrap="square" lIns="0" tIns="0" rIns="0" bIns="0" rtlCol="0"/>
          <a:lstStyle/>
          <a:p>
            <a:endParaRPr/>
          </a:p>
        </p:txBody>
      </p:sp>
      <p:sp>
        <p:nvSpPr>
          <p:cNvPr id="6" name="object 6"/>
          <p:cNvSpPr/>
          <p:nvPr/>
        </p:nvSpPr>
        <p:spPr>
          <a:xfrm>
            <a:off x="32003" y="1876044"/>
            <a:ext cx="9081816" cy="3277446"/>
          </a:xfrm>
          <a:prstGeom prst="rect">
            <a:avLst/>
          </a:prstGeom>
          <a:solidFill>
            <a:srgbClr val="FFC000"/>
          </a:solidFill>
        </p:spPr>
        <p:txBody>
          <a:bodyPr wrap="square" lIns="0" tIns="0" rIns="0" bIns="0" rtlCol="0"/>
          <a:lstStyle/>
          <a:p>
            <a:endParaRPr/>
          </a:p>
        </p:txBody>
      </p:sp>
      <p:sp>
        <p:nvSpPr>
          <p:cNvPr id="7" name="object 7"/>
          <p:cNvSpPr txBox="1"/>
          <p:nvPr/>
        </p:nvSpPr>
        <p:spPr>
          <a:xfrm>
            <a:off x="42671" y="2786159"/>
            <a:ext cx="6129529" cy="738664"/>
          </a:xfrm>
          <a:prstGeom prst="rect">
            <a:avLst/>
          </a:prstGeom>
        </p:spPr>
        <p:txBody>
          <a:bodyPr vert="horz" wrap="square" lIns="0" tIns="0" rIns="0" bIns="0" rtlCol="0">
            <a:spAutoFit/>
          </a:bodyPr>
          <a:lstStyle/>
          <a:p>
            <a:pPr marL="469900" lvl="1" algn="ctr">
              <a:tabLst>
                <a:tab pos="355600" algn="l"/>
              </a:tabLst>
            </a:pPr>
            <a:r>
              <a:rPr lang="en-US" sz="4800" b="1" spc="-20" dirty="0" smtClean="0">
                <a:latin typeface="Georgia" panose="02040502050405020303" pitchFamily="18" charset="0"/>
                <a:cs typeface="Arial" panose="020B0604020202020204" pitchFamily="34" charset="0"/>
              </a:rPr>
              <a:t>Stroke </a:t>
            </a:r>
            <a:endParaRPr lang="en-US" sz="4800" b="1" dirty="0">
              <a:latin typeface="Georgia" panose="02040502050405020303" pitchFamily="18" charset="0"/>
              <a:cs typeface="Arial" panose="020B0604020202020204" pitchFamily="34" charset="0"/>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t>13</a:t>
            </a:fld>
            <a:endParaRPr spc="-10" dirty="0"/>
          </a:p>
        </p:txBody>
      </p:sp>
    </p:spTree>
    <p:extLst>
      <p:ext uri="{BB962C8B-B14F-4D97-AF65-F5344CB8AC3E}">
        <p14:creationId xmlns:p14="http://schemas.microsoft.com/office/powerpoint/2010/main" val="1846193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Background of Stroke"/>
          <p:cNvSpPr txBox="1">
            <a:spLocks noGrp="1"/>
          </p:cNvSpPr>
          <p:nvPr>
            <p:ph type="title"/>
          </p:nvPr>
        </p:nvSpPr>
        <p:spPr>
          <a:xfrm>
            <a:off x="417951" y="530028"/>
            <a:ext cx="8308096" cy="492443"/>
          </a:xfrm>
          <a:prstGeom prst="rect">
            <a:avLst/>
          </a:prstGeom>
        </p:spPr>
        <p:txBody>
          <a:bodyPr/>
          <a:lstStyle/>
          <a:p>
            <a:r>
              <a:rPr dirty="0"/>
              <a:t>Background of Stroke</a:t>
            </a:r>
          </a:p>
        </p:txBody>
      </p:sp>
      <p:sp>
        <p:nvSpPr>
          <p:cNvPr id="124" name="Stroke is the 5th leading cause of death in the United States…"/>
          <p:cNvSpPr txBox="1">
            <a:spLocks noGrp="1"/>
          </p:cNvSpPr>
          <p:nvPr>
            <p:ph type="body" idx="1"/>
          </p:nvPr>
        </p:nvSpPr>
        <p:spPr>
          <a:xfrm>
            <a:off x="382784" y="1384058"/>
            <a:ext cx="8378431" cy="2954655"/>
          </a:xfrm>
          <a:prstGeom prst="rect">
            <a:avLst/>
          </a:prstGeom>
        </p:spPr>
        <p:txBody>
          <a:bodyPr/>
          <a:lstStyle/>
          <a:p>
            <a:pPr marL="457200" indent="-457200">
              <a:buFont typeface="Arial" panose="020B0604020202020204" pitchFamily="34" charset="0"/>
              <a:buChar char="•"/>
            </a:pPr>
            <a:r>
              <a:rPr sz="3200" dirty="0"/>
              <a:t>Stroke is the 5th leading cause of death in the United States</a:t>
            </a:r>
          </a:p>
          <a:p>
            <a:pPr marL="457200" indent="-457200">
              <a:buFont typeface="Arial" panose="020B0604020202020204" pitchFamily="34" charset="0"/>
              <a:buChar char="•"/>
            </a:pPr>
            <a:r>
              <a:rPr sz="3200" dirty="0"/>
              <a:t>Stroke is the leading cause of disability worldwide</a:t>
            </a:r>
          </a:p>
          <a:p>
            <a:pPr marL="457200" indent="-457200">
              <a:buFont typeface="Arial" panose="020B0604020202020204" pitchFamily="34" charset="0"/>
              <a:buChar char="•"/>
            </a:pPr>
            <a:r>
              <a:rPr sz="3200" dirty="0"/>
              <a:t>Approximately 800,000 people will have a stroke this YEAR</a:t>
            </a:r>
          </a:p>
          <a:p>
            <a:pPr marL="457200" indent="-457200">
              <a:buFont typeface="Arial" panose="020B0604020202020204" pitchFamily="34" charset="0"/>
              <a:buChar char="•"/>
            </a:pPr>
            <a:r>
              <a:rPr sz="3200" dirty="0"/>
              <a:t>Adults age 60 and over are at highest risk</a:t>
            </a:r>
          </a:p>
        </p:txBody>
      </p:sp>
      <p:sp>
        <p:nvSpPr>
          <p:cNvPr id="4" name="object 2"/>
          <p:cNvSpPr/>
          <p:nvPr/>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Tree>
    <p:extLst>
      <p:ext uri="{BB962C8B-B14F-4D97-AF65-F5344CB8AC3E}">
        <p14:creationId xmlns:p14="http://schemas.microsoft.com/office/powerpoint/2010/main" val="396359992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Background"/>
          <p:cNvSpPr txBox="1"/>
          <p:nvPr/>
        </p:nvSpPr>
        <p:spPr>
          <a:xfrm>
            <a:off x="3744457" y="-168416"/>
            <a:ext cx="72200" cy="872611"/>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700">
                <a:latin typeface="Gill Sans"/>
                <a:ea typeface="Gill Sans"/>
                <a:cs typeface="Gill Sans"/>
                <a:sym typeface="Gill Sans"/>
              </a:defRPr>
            </a:lvl1pPr>
          </a:lstStyle>
          <a:p>
            <a:endParaRPr lang="en-US" sz="2601" dirty="0" smtClean="0"/>
          </a:p>
          <a:p>
            <a:endParaRPr sz="2601" dirty="0"/>
          </a:p>
        </p:txBody>
      </p:sp>
      <p:sp>
        <p:nvSpPr>
          <p:cNvPr id="141" name="Delayed treatment is due to failed recognition by patients, family, and general bystanders"/>
          <p:cNvSpPr txBox="1"/>
          <p:nvPr/>
        </p:nvSpPr>
        <p:spPr>
          <a:xfrm>
            <a:off x="167266" y="3295535"/>
            <a:ext cx="72200" cy="26693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latin typeface="Gill Sans Light"/>
                <a:ea typeface="Gill Sans Light"/>
                <a:cs typeface="Gill Sans Light"/>
                <a:sym typeface="Gill Sans Light"/>
              </a:defRPr>
            </a:lvl1pPr>
          </a:lstStyle>
          <a:p>
            <a:endParaRPr sz="1266" dirty="0"/>
          </a:p>
        </p:txBody>
      </p:sp>
      <p:sp>
        <p:nvSpPr>
          <p:cNvPr id="2" name="Title 1"/>
          <p:cNvSpPr>
            <a:spLocks noGrp="1"/>
          </p:cNvSpPr>
          <p:nvPr>
            <p:ph type="title"/>
          </p:nvPr>
        </p:nvSpPr>
        <p:spPr>
          <a:xfrm>
            <a:off x="350511" y="627055"/>
            <a:ext cx="8308096" cy="492443"/>
          </a:xfrm>
        </p:spPr>
        <p:txBody>
          <a:bodyPr/>
          <a:lstStyle/>
          <a:p>
            <a:r>
              <a:rPr lang="en-US" dirty="0" smtClean="0"/>
              <a:t>Background Stroke: Cont</a:t>
            </a:r>
            <a:r>
              <a:rPr lang="en-US" dirty="0"/>
              <a:t>.</a:t>
            </a:r>
          </a:p>
        </p:txBody>
      </p:sp>
      <p:sp>
        <p:nvSpPr>
          <p:cNvPr id="3" name="Text Placeholder 2"/>
          <p:cNvSpPr>
            <a:spLocks noGrp="1"/>
          </p:cNvSpPr>
          <p:nvPr>
            <p:ph type="body" idx="1"/>
          </p:nvPr>
        </p:nvSpPr>
        <p:spPr>
          <a:xfrm>
            <a:off x="350511" y="1920896"/>
            <a:ext cx="8378431" cy="3016210"/>
          </a:xfrm>
        </p:spPr>
        <p:txBody>
          <a:bodyPr/>
          <a:lstStyle/>
          <a:p>
            <a:pPr marL="457200" indent="-457200">
              <a:buFont typeface="Arial" panose="020B0604020202020204" pitchFamily="34" charset="0"/>
              <a:buChar char="•"/>
            </a:pPr>
            <a:r>
              <a:rPr lang="en-US" dirty="0"/>
              <a:t>Time sensitive treatments are available </a:t>
            </a:r>
            <a:endParaRPr lang="en-US" dirty="0" smtClean="0"/>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Delayed </a:t>
            </a:r>
            <a:r>
              <a:rPr lang="en-US" dirty="0"/>
              <a:t>treatment is due to failed recognition by patients, family, and general </a:t>
            </a:r>
            <a:r>
              <a:rPr lang="en-US" dirty="0" smtClean="0"/>
              <a:t>bystanders</a:t>
            </a:r>
          </a:p>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a:t>60% of stroke related deaths occur outside of the hospital </a:t>
            </a:r>
          </a:p>
        </p:txBody>
      </p:sp>
    </p:spTree>
    <p:extLst>
      <p:ext uri="{BB962C8B-B14F-4D97-AF65-F5344CB8AC3E}">
        <p14:creationId xmlns:p14="http://schemas.microsoft.com/office/powerpoint/2010/main" val="3043063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ypes of Stroke"/>
          <p:cNvSpPr txBox="1">
            <a:spLocks noGrp="1"/>
          </p:cNvSpPr>
          <p:nvPr>
            <p:ph type="title"/>
          </p:nvPr>
        </p:nvSpPr>
        <p:spPr>
          <a:xfrm>
            <a:off x="382784" y="428873"/>
            <a:ext cx="8308096" cy="492443"/>
          </a:xfrm>
          <a:prstGeom prst="rect">
            <a:avLst/>
          </a:prstGeom>
        </p:spPr>
        <p:txBody>
          <a:bodyPr/>
          <a:lstStyle/>
          <a:p>
            <a:r>
              <a:rPr dirty="0"/>
              <a:t>Types of Stroke</a:t>
            </a:r>
          </a:p>
        </p:txBody>
      </p:sp>
      <p:sp>
        <p:nvSpPr>
          <p:cNvPr id="127" name="Ischemic…"/>
          <p:cNvSpPr txBox="1">
            <a:spLocks noGrp="1"/>
          </p:cNvSpPr>
          <p:nvPr>
            <p:ph type="body" idx="1"/>
          </p:nvPr>
        </p:nvSpPr>
        <p:spPr>
          <a:xfrm>
            <a:off x="382784" y="1384058"/>
            <a:ext cx="8378431" cy="5601533"/>
          </a:xfrm>
          <a:prstGeom prst="rect">
            <a:avLst/>
          </a:prstGeom>
        </p:spPr>
        <p:txBody>
          <a:bodyPr/>
          <a:lstStyle/>
          <a:p>
            <a:pPr>
              <a:defRPr sz="4400"/>
            </a:pPr>
            <a:r>
              <a:rPr sz="4000" dirty="0" smtClean="0"/>
              <a:t>Ischemic</a:t>
            </a:r>
            <a:r>
              <a:rPr lang="en-US" sz="4000" dirty="0" smtClean="0"/>
              <a:t>: </a:t>
            </a:r>
            <a:r>
              <a:rPr lang="en-US" sz="4000" dirty="0"/>
              <a:t>A common type of stroke that happens when an artery in the brain is blocked by clot or plaque</a:t>
            </a:r>
          </a:p>
          <a:p>
            <a:pPr>
              <a:defRPr sz="4400"/>
            </a:pPr>
            <a:endParaRPr sz="4000" dirty="0"/>
          </a:p>
          <a:p>
            <a:pPr>
              <a:defRPr sz="4400"/>
            </a:pPr>
            <a:r>
              <a:rPr sz="4000" dirty="0" smtClean="0"/>
              <a:t>Hemorrhagic</a:t>
            </a:r>
            <a:r>
              <a:rPr lang="en-US" sz="4000" dirty="0" smtClean="0"/>
              <a:t>: </a:t>
            </a:r>
            <a:r>
              <a:rPr lang="en-US" sz="4000" dirty="0"/>
              <a:t>This type of stroke happens when a blood vessel in the brain breaks or ruptures causing blood to leak out into or around the brain tissue</a:t>
            </a:r>
          </a:p>
          <a:p>
            <a:pPr>
              <a:defRPr sz="4400"/>
            </a:pPr>
            <a:endParaRPr sz="4000" dirty="0"/>
          </a:p>
        </p:txBody>
      </p:sp>
      <p:sp>
        <p:nvSpPr>
          <p:cNvPr id="4" name="object 2"/>
          <p:cNvSpPr/>
          <p:nvPr/>
        </p:nvSpPr>
        <p:spPr>
          <a:xfrm>
            <a:off x="7620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Tree>
    <p:extLst>
      <p:ext uri="{BB962C8B-B14F-4D97-AF65-F5344CB8AC3E}">
        <p14:creationId xmlns:p14="http://schemas.microsoft.com/office/powerpoint/2010/main" val="255393603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ransient Ischemic Attacks…"/>
          <p:cNvSpPr txBox="1">
            <a:spLocks noGrp="1"/>
          </p:cNvSpPr>
          <p:nvPr>
            <p:ph type="title"/>
          </p:nvPr>
        </p:nvSpPr>
        <p:spPr>
          <a:xfrm>
            <a:off x="309369" y="377905"/>
            <a:ext cx="8541759" cy="1107996"/>
          </a:xfrm>
          <a:prstGeom prst="rect">
            <a:avLst/>
          </a:prstGeom>
        </p:spPr>
        <p:txBody>
          <a:bodyPr/>
          <a:lstStyle/>
          <a:p>
            <a:pPr defTabSz="340923">
              <a:defRPr sz="6640"/>
            </a:pPr>
            <a:r>
              <a:rPr sz="3600" dirty="0" smtClean="0"/>
              <a:t>Transient Ischemic Attacks</a:t>
            </a:r>
          </a:p>
          <a:p>
            <a:pPr defTabSz="340923">
              <a:defRPr sz="6640"/>
            </a:pPr>
            <a:r>
              <a:rPr sz="3600" dirty="0" smtClean="0"/>
              <a:t>(TIA)</a:t>
            </a:r>
            <a:endParaRPr sz="3600" dirty="0"/>
          </a:p>
        </p:txBody>
      </p:sp>
      <p:sp>
        <p:nvSpPr>
          <p:cNvPr id="159" name="Symptoms are the same as stroke…"/>
          <p:cNvSpPr txBox="1">
            <a:spLocks noGrp="1"/>
          </p:cNvSpPr>
          <p:nvPr>
            <p:ph type="body" idx="1"/>
          </p:nvPr>
        </p:nvSpPr>
        <p:spPr>
          <a:xfrm>
            <a:off x="293871" y="1828800"/>
            <a:ext cx="8378431" cy="3016210"/>
          </a:xfrm>
          <a:prstGeom prst="rect">
            <a:avLst/>
          </a:prstGeom>
        </p:spPr>
        <p:txBody>
          <a:bodyPr/>
          <a:lstStyle/>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Symptoms are the same as a stroke</a:t>
            </a:r>
          </a:p>
          <a:p>
            <a:pPr marL="457200" indent="-457200">
              <a:buFont typeface="Arial" panose="020B0604020202020204" pitchFamily="34" charset="0"/>
              <a:buChar char="•"/>
            </a:pPr>
            <a:r>
              <a:rPr dirty="0" smtClean="0"/>
              <a:t>Symptoms </a:t>
            </a:r>
            <a:r>
              <a:rPr dirty="0"/>
              <a:t>resolve</a:t>
            </a:r>
          </a:p>
          <a:p>
            <a:pPr marL="457200" indent="-457200">
              <a:buFont typeface="Arial" panose="020B0604020202020204" pitchFamily="34" charset="0"/>
              <a:buChar char="•"/>
            </a:pPr>
            <a:r>
              <a:rPr dirty="0"/>
              <a:t>Important to know that someone that experiences a TIA needs to have a stroke workup. This is a warning sign and these people will often have a stroke in the near future.</a:t>
            </a:r>
          </a:p>
        </p:txBody>
      </p:sp>
      <p:sp>
        <p:nvSpPr>
          <p:cNvPr id="4" name="object 2"/>
          <p:cNvSpPr/>
          <p:nvPr/>
        </p:nvSpPr>
        <p:spPr>
          <a:xfrm>
            <a:off x="91440" y="16002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Tree>
    <p:extLst>
      <p:ext uri="{BB962C8B-B14F-4D97-AF65-F5344CB8AC3E}">
        <p14:creationId xmlns:p14="http://schemas.microsoft.com/office/powerpoint/2010/main" val="219423085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What-is-a-stroke.jpg" descr="What-is-a-stroke.jpg"/>
          <p:cNvPicPr>
            <a:picLocks noChangeAspect="1"/>
          </p:cNvPicPr>
          <p:nvPr/>
        </p:nvPicPr>
        <p:blipFill>
          <a:blip r:embed="rId2">
            <a:extLst/>
          </a:blip>
          <a:stretch>
            <a:fillRect/>
          </a:stretch>
        </p:blipFill>
        <p:spPr>
          <a:xfrm>
            <a:off x="707539" y="1686989"/>
            <a:ext cx="7728922" cy="3484022"/>
          </a:xfrm>
          <a:prstGeom prst="rect">
            <a:avLst/>
          </a:prstGeom>
          <a:ln w="12700">
            <a:miter lim="400000"/>
          </a:ln>
        </p:spPr>
      </p:pic>
    </p:spTree>
    <p:extLst>
      <p:ext uri="{BB962C8B-B14F-4D97-AF65-F5344CB8AC3E}">
        <p14:creationId xmlns:p14="http://schemas.microsoft.com/office/powerpoint/2010/main" val="29945013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igns of Stroke"/>
          <p:cNvSpPr txBox="1">
            <a:spLocks noGrp="1"/>
          </p:cNvSpPr>
          <p:nvPr>
            <p:ph type="title"/>
          </p:nvPr>
        </p:nvSpPr>
        <p:spPr>
          <a:xfrm>
            <a:off x="463672" y="518636"/>
            <a:ext cx="8308096" cy="492443"/>
          </a:xfrm>
          <a:prstGeom prst="rect">
            <a:avLst/>
          </a:prstGeom>
        </p:spPr>
        <p:txBody>
          <a:bodyPr/>
          <a:lstStyle/>
          <a:p>
            <a:r>
              <a:rPr dirty="0"/>
              <a:t>Signs of Stroke</a:t>
            </a:r>
          </a:p>
        </p:txBody>
      </p:sp>
      <p:sp>
        <p:nvSpPr>
          <p:cNvPr id="144" name="Sudden onset of numbness or weakness of the face, arm, or leg (especially on one side of the body)…"/>
          <p:cNvSpPr txBox="1">
            <a:spLocks noGrp="1"/>
          </p:cNvSpPr>
          <p:nvPr>
            <p:ph type="body" idx="1"/>
          </p:nvPr>
        </p:nvSpPr>
        <p:spPr>
          <a:xfrm>
            <a:off x="180293" y="1828800"/>
            <a:ext cx="8874854" cy="3600986"/>
          </a:xfrm>
          <a:prstGeom prst="rect">
            <a:avLst/>
          </a:prstGeom>
        </p:spPr>
        <p:txBody>
          <a:bodyPr/>
          <a:lstStyle/>
          <a:p>
            <a:pPr marL="457200" indent="-457200" defTabSz="377890">
              <a:spcBef>
                <a:spcPts val="2672"/>
              </a:spcBef>
              <a:buFont typeface="Arial" panose="020B0604020202020204" pitchFamily="34" charset="0"/>
              <a:buChar char="•"/>
              <a:defRPr sz="3496"/>
            </a:pPr>
            <a:r>
              <a:rPr sz="2400" dirty="0"/>
              <a:t>Sudden onset of numbness or weakness of the face, arm, or leg (especially on one side of the body)</a:t>
            </a:r>
          </a:p>
          <a:p>
            <a:pPr marL="457200" indent="-457200" defTabSz="377890">
              <a:spcBef>
                <a:spcPts val="2672"/>
              </a:spcBef>
              <a:buFont typeface="Arial" panose="020B0604020202020204" pitchFamily="34" charset="0"/>
              <a:buChar char="•"/>
              <a:defRPr sz="3496"/>
            </a:pPr>
            <a:r>
              <a:rPr sz="2400" dirty="0"/>
              <a:t>Sudden confusion, trouble speaking, or understanding</a:t>
            </a:r>
          </a:p>
          <a:p>
            <a:pPr marL="457200" indent="-457200" defTabSz="377890">
              <a:spcBef>
                <a:spcPts val="2672"/>
              </a:spcBef>
              <a:buFont typeface="Arial" panose="020B0604020202020204" pitchFamily="34" charset="0"/>
              <a:buChar char="•"/>
              <a:defRPr sz="3496"/>
            </a:pPr>
            <a:r>
              <a:rPr sz="2400" dirty="0"/>
              <a:t>Sudden trouble seeing in one or both eyes</a:t>
            </a:r>
          </a:p>
          <a:p>
            <a:pPr marL="457200" indent="-457200" defTabSz="377890">
              <a:spcBef>
                <a:spcPts val="2672"/>
              </a:spcBef>
              <a:buFont typeface="Arial" panose="020B0604020202020204" pitchFamily="34" charset="0"/>
              <a:buChar char="•"/>
              <a:defRPr sz="3496"/>
            </a:pPr>
            <a:r>
              <a:rPr sz="2400" dirty="0"/>
              <a:t>Sudden trouble walking, dizziness, or loss of </a:t>
            </a:r>
            <a:r>
              <a:rPr sz="2400" dirty="0" smtClean="0"/>
              <a:t>balance</a:t>
            </a:r>
            <a:endParaRPr lang="en-US" sz="2400" dirty="0" smtClean="0"/>
          </a:p>
          <a:p>
            <a:pPr marL="457200" indent="-457200" defTabSz="377890">
              <a:spcBef>
                <a:spcPts val="2672"/>
              </a:spcBef>
              <a:buFont typeface="Arial" panose="020B0604020202020204" pitchFamily="34" charset="0"/>
              <a:buChar char="•"/>
              <a:defRPr sz="3496"/>
            </a:pPr>
            <a:r>
              <a:rPr sz="2400" dirty="0" smtClean="0"/>
              <a:t>Sudden </a:t>
            </a:r>
            <a:r>
              <a:rPr sz="2400" dirty="0"/>
              <a:t>severe headache with no known cause</a:t>
            </a:r>
          </a:p>
        </p:txBody>
      </p:sp>
      <p:sp>
        <p:nvSpPr>
          <p:cNvPr id="4" name="object 2"/>
          <p:cNvSpPr/>
          <p:nvPr/>
        </p:nvSpPr>
        <p:spPr>
          <a:xfrm>
            <a:off x="91440" y="11430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Tree>
    <p:extLst>
      <p:ext uri="{BB962C8B-B14F-4D97-AF65-F5344CB8AC3E}">
        <p14:creationId xmlns:p14="http://schemas.microsoft.com/office/powerpoint/2010/main" val="3778560916"/>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44">
                                            <p:bg/>
                                          </p:spTgt>
                                        </p:tgtEl>
                                        <p:attrNameLst>
                                          <p:attrName>style.visibility</p:attrName>
                                        </p:attrNameLst>
                                      </p:cBhvr>
                                      <p:to>
                                        <p:strVal val="visible"/>
                                      </p:to>
                                    </p:set>
                                  </p:childTnLst>
                                </p:cTn>
                              </p:par>
                              <p:par>
                                <p:cTn id="7" presetID="1" presetClass="entr" presetSubtype="0" fill="hold" grpId="0" nodeType="withEffect">
                                  <p:stCondLst>
                                    <p:cond delay="0"/>
                                  </p:stCondLst>
                                  <p:iterate>
                                    <p:tmAbs val="0"/>
                                  </p:iterate>
                                  <p:childTnLst>
                                    <p:set>
                                      <p:cBhvr>
                                        <p:cTn id="8" fill="hold"/>
                                        <p:tgtEl>
                                          <p:spTgt spid="14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4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iterate>
                                    <p:tmAbs val="0"/>
                                  </p:iterate>
                                  <p:childTnLst>
                                    <p:set>
                                      <p:cBhvr>
                                        <p:cTn id="16" fill="hold"/>
                                        <p:tgtEl>
                                          <p:spTgt spid="14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4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iterate>
                                    <p:tmAbs val="0"/>
                                  </p:iterate>
                                  <p:childTnLst>
                                    <p:set>
                                      <p:cBhvr>
                                        <p:cTn id="24" fill="hold"/>
                                        <p:tgtEl>
                                          <p:spTgt spid="14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FAST"/>
          <p:cNvSpPr txBox="1">
            <a:spLocks noGrp="1"/>
          </p:cNvSpPr>
          <p:nvPr>
            <p:ph type="title"/>
          </p:nvPr>
        </p:nvSpPr>
        <p:spPr>
          <a:xfrm>
            <a:off x="417951" y="415728"/>
            <a:ext cx="8308096" cy="615553"/>
          </a:xfrm>
          <a:prstGeom prst="rect">
            <a:avLst/>
          </a:prstGeom>
        </p:spPr>
        <p:txBody>
          <a:bodyPr/>
          <a:lstStyle/>
          <a:p>
            <a:r>
              <a:rPr sz="4000" dirty="0"/>
              <a:t>FAST</a:t>
            </a:r>
          </a:p>
        </p:txBody>
      </p:sp>
      <p:sp>
        <p:nvSpPr>
          <p:cNvPr id="147" name="Facial Droop…"/>
          <p:cNvSpPr txBox="1">
            <a:spLocks noGrp="1"/>
          </p:cNvSpPr>
          <p:nvPr>
            <p:ph type="body" idx="1"/>
          </p:nvPr>
        </p:nvSpPr>
        <p:spPr>
          <a:xfrm>
            <a:off x="342450" y="1828800"/>
            <a:ext cx="8378431" cy="2215991"/>
          </a:xfrm>
          <a:prstGeom prst="rect">
            <a:avLst/>
          </a:prstGeom>
        </p:spPr>
        <p:txBody>
          <a:bodyPr/>
          <a:lstStyle/>
          <a:p>
            <a:pPr marL="571500" indent="-571500">
              <a:buFont typeface="Arial" panose="020B0604020202020204" pitchFamily="34" charset="0"/>
              <a:buChar char="•"/>
            </a:pPr>
            <a:r>
              <a:rPr sz="3600" dirty="0"/>
              <a:t>Facial Droop</a:t>
            </a:r>
          </a:p>
          <a:p>
            <a:pPr marL="571500" indent="-571500">
              <a:buFont typeface="Arial" panose="020B0604020202020204" pitchFamily="34" charset="0"/>
              <a:buChar char="•"/>
            </a:pPr>
            <a:r>
              <a:rPr sz="3600" dirty="0"/>
              <a:t>Arm Weakness</a:t>
            </a:r>
          </a:p>
          <a:p>
            <a:pPr marL="571500" indent="-571500">
              <a:buFont typeface="Arial" panose="020B0604020202020204" pitchFamily="34" charset="0"/>
              <a:buChar char="•"/>
            </a:pPr>
            <a:r>
              <a:rPr sz="3600" dirty="0"/>
              <a:t>Speech difficulty (trouble speaking)</a:t>
            </a:r>
          </a:p>
          <a:p>
            <a:pPr marL="571500" indent="-571500">
              <a:buFont typeface="Arial" panose="020B0604020202020204" pitchFamily="34" charset="0"/>
              <a:buChar char="•"/>
            </a:pPr>
            <a:r>
              <a:rPr sz="3600" dirty="0"/>
              <a:t>Time to call 911</a:t>
            </a:r>
          </a:p>
        </p:txBody>
      </p:sp>
      <p:sp>
        <p:nvSpPr>
          <p:cNvPr id="4" name="object 2"/>
          <p:cNvSpPr/>
          <p:nvPr/>
        </p:nvSpPr>
        <p:spPr>
          <a:xfrm>
            <a:off x="91440" y="1066800"/>
            <a:ext cx="9052560" cy="0"/>
          </a:xfrm>
          <a:custGeom>
            <a:avLst/>
            <a:gdLst/>
            <a:ahLst/>
            <a:cxnLst/>
            <a:rect l="l" t="t" r="r" b="b"/>
            <a:pathLst>
              <a:path w="9052560">
                <a:moveTo>
                  <a:pt x="0" y="0"/>
                </a:moveTo>
                <a:lnTo>
                  <a:pt x="9052560" y="0"/>
                </a:lnTo>
              </a:path>
            </a:pathLst>
          </a:custGeom>
          <a:ln w="57912">
            <a:solidFill>
              <a:srgbClr val="595958"/>
            </a:solidFill>
            <a:prstDash val="lgDash"/>
          </a:ln>
        </p:spPr>
        <p:txBody>
          <a:bodyPr wrap="square" lIns="0" tIns="0" rIns="0" bIns="0" rtlCol="0"/>
          <a:lstStyle/>
          <a:p>
            <a:endParaRPr/>
          </a:p>
        </p:txBody>
      </p:sp>
    </p:spTree>
    <p:extLst>
      <p:ext uri="{BB962C8B-B14F-4D97-AF65-F5344CB8AC3E}">
        <p14:creationId xmlns:p14="http://schemas.microsoft.com/office/powerpoint/2010/main" val="398442115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121140" y="1114044"/>
            <a:ext cx="0" cy="58419"/>
          </a:xfrm>
          <a:custGeom>
            <a:avLst/>
            <a:gdLst/>
            <a:ahLst/>
            <a:cxnLst/>
            <a:rect l="l" t="t" r="r" b="b"/>
            <a:pathLst>
              <a:path h="58419">
                <a:moveTo>
                  <a:pt x="0" y="0"/>
                </a:moveTo>
                <a:lnTo>
                  <a:pt x="0" y="57911"/>
                </a:lnTo>
              </a:path>
            </a:pathLst>
          </a:custGeom>
          <a:ln w="57912">
            <a:solidFill>
              <a:srgbClr val="595958"/>
            </a:solidFill>
            <a:prstDash val="lgDash"/>
          </a:ln>
        </p:spPr>
        <p:txBody>
          <a:bodyPr wrap="square" lIns="0" tIns="0" rIns="0" bIns="0" rtlCol="0"/>
          <a:lstStyle/>
          <a:p>
            <a:endParaRPr/>
          </a:p>
        </p:txBody>
      </p:sp>
      <p:sp>
        <p:nvSpPr>
          <p:cNvPr id="3" name="object 3"/>
          <p:cNvSpPr/>
          <p:nvPr/>
        </p:nvSpPr>
        <p:spPr>
          <a:xfrm>
            <a:off x="32003" y="6746747"/>
            <a:ext cx="9080500" cy="111760"/>
          </a:xfrm>
          <a:custGeom>
            <a:avLst/>
            <a:gdLst/>
            <a:ahLst/>
            <a:cxnLst/>
            <a:rect l="l" t="t" r="r" b="b"/>
            <a:pathLst>
              <a:path w="9080500" h="111759">
                <a:moveTo>
                  <a:pt x="0" y="111251"/>
                </a:moveTo>
                <a:lnTo>
                  <a:pt x="9079992" y="111251"/>
                </a:lnTo>
                <a:lnTo>
                  <a:pt x="9079992" y="0"/>
                </a:lnTo>
                <a:lnTo>
                  <a:pt x="0" y="0"/>
                </a:lnTo>
                <a:lnTo>
                  <a:pt x="0" y="111251"/>
                </a:lnTo>
                <a:close/>
              </a:path>
            </a:pathLst>
          </a:custGeom>
          <a:solidFill>
            <a:srgbClr val="F9D263"/>
          </a:solidFill>
        </p:spPr>
        <p:txBody>
          <a:bodyPr wrap="square" lIns="0" tIns="0" rIns="0" bIns="0" rtlCol="0"/>
          <a:lstStyle/>
          <a:p>
            <a:endParaRPr/>
          </a:p>
        </p:txBody>
      </p:sp>
      <p:sp>
        <p:nvSpPr>
          <p:cNvPr id="5" name="object 5"/>
          <p:cNvSpPr/>
          <p:nvPr/>
        </p:nvSpPr>
        <p:spPr>
          <a:xfrm>
            <a:off x="42671" y="914400"/>
            <a:ext cx="9070975" cy="368935"/>
          </a:xfrm>
          <a:custGeom>
            <a:avLst/>
            <a:gdLst/>
            <a:ahLst/>
            <a:cxnLst/>
            <a:rect l="l" t="t" r="r" b="b"/>
            <a:pathLst>
              <a:path w="9070975" h="368934">
                <a:moveTo>
                  <a:pt x="0" y="0"/>
                </a:moveTo>
                <a:lnTo>
                  <a:pt x="9070848" y="0"/>
                </a:lnTo>
                <a:lnTo>
                  <a:pt x="9070848" y="368808"/>
                </a:lnTo>
                <a:lnTo>
                  <a:pt x="0" y="368808"/>
                </a:lnTo>
                <a:lnTo>
                  <a:pt x="0" y="0"/>
                </a:lnTo>
                <a:close/>
              </a:path>
            </a:pathLst>
          </a:custGeom>
          <a:solidFill>
            <a:srgbClr val="FFFFFF"/>
          </a:solidFill>
        </p:spPr>
        <p:txBody>
          <a:bodyPr wrap="square" lIns="0" tIns="0" rIns="0" bIns="0" rtlCol="0"/>
          <a:lstStyle/>
          <a:p>
            <a:endParaRPr/>
          </a:p>
        </p:txBody>
      </p:sp>
      <p:sp>
        <p:nvSpPr>
          <p:cNvPr id="6" name="object 6"/>
          <p:cNvSpPr/>
          <p:nvPr/>
        </p:nvSpPr>
        <p:spPr>
          <a:xfrm>
            <a:off x="32003" y="1876044"/>
            <a:ext cx="9081816" cy="3277446"/>
          </a:xfrm>
          <a:prstGeom prst="rect">
            <a:avLst/>
          </a:prstGeom>
          <a:solidFill>
            <a:srgbClr val="FFC000"/>
          </a:solidFill>
        </p:spPr>
        <p:txBody>
          <a:bodyPr wrap="square" lIns="0" tIns="0" rIns="0" bIns="0" rtlCol="0"/>
          <a:lstStyle/>
          <a:p>
            <a:endParaRPr/>
          </a:p>
        </p:txBody>
      </p:sp>
      <p:sp>
        <p:nvSpPr>
          <p:cNvPr id="7" name="object 7"/>
          <p:cNvSpPr txBox="1"/>
          <p:nvPr/>
        </p:nvSpPr>
        <p:spPr>
          <a:xfrm>
            <a:off x="42671" y="2786159"/>
            <a:ext cx="8644129" cy="1477328"/>
          </a:xfrm>
          <a:prstGeom prst="rect">
            <a:avLst/>
          </a:prstGeom>
        </p:spPr>
        <p:txBody>
          <a:bodyPr vert="horz" wrap="square" lIns="0" tIns="0" rIns="0" bIns="0" rtlCol="0">
            <a:spAutoFit/>
          </a:bodyPr>
          <a:lstStyle/>
          <a:p>
            <a:pPr marL="469900" lvl="1" algn="ctr">
              <a:tabLst>
                <a:tab pos="355600" algn="l"/>
              </a:tabLst>
            </a:pPr>
            <a:r>
              <a:rPr lang="en-US" sz="4800" b="1" spc="-20" dirty="0" smtClean="0">
                <a:latin typeface="Georgia" panose="02040502050405020303" pitchFamily="18" charset="0"/>
                <a:cs typeface="Arial" panose="020B0604020202020204" pitchFamily="34" charset="0"/>
              </a:rPr>
              <a:t>Health Literacy and Stroke Symptomology</a:t>
            </a:r>
            <a:endParaRPr lang="en-US" sz="4800" b="1" dirty="0">
              <a:latin typeface="Georgia" panose="02040502050405020303" pitchFamily="18" charset="0"/>
              <a:cs typeface="Arial" panose="020B0604020202020204" pitchFamily="34" charset="0"/>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t>21</a:t>
            </a:fld>
            <a:endParaRPr spc="-10" dirty="0"/>
          </a:p>
        </p:txBody>
      </p:sp>
    </p:spTree>
    <p:extLst>
      <p:ext uri="{BB962C8B-B14F-4D97-AF65-F5344CB8AC3E}">
        <p14:creationId xmlns:p14="http://schemas.microsoft.com/office/powerpoint/2010/main" val="1436976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Problem</a:t>
            </a:r>
            <a:endParaRPr lang="en-US" dirty="0"/>
          </a:p>
        </p:txBody>
      </p:sp>
      <p:sp>
        <p:nvSpPr>
          <p:cNvPr id="4" name="Text Placeholder 3"/>
          <p:cNvSpPr>
            <a:spLocks noGrp="1"/>
          </p:cNvSpPr>
          <p:nvPr>
            <p:ph type="body" idx="1"/>
          </p:nvPr>
        </p:nvSpPr>
        <p:spPr>
          <a:xfrm>
            <a:off x="382784" y="1384058"/>
            <a:ext cx="8378431" cy="5170646"/>
          </a:xfrm>
        </p:spPr>
        <p:txBody>
          <a:bodyPr/>
          <a:lstStyle/>
          <a:p>
            <a:pPr marL="457200" indent="-457200">
              <a:buFont typeface="Arial" panose="020B0604020202020204" pitchFamily="34" charset="0"/>
              <a:buChar char="•"/>
            </a:pPr>
            <a:r>
              <a:rPr lang="en-US" dirty="0" smtClean="0"/>
              <a:t>Approximately </a:t>
            </a:r>
            <a:r>
              <a:rPr lang="en-US" dirty="0"/>
              <a:t>795,000 strokes occurring in the United States each year, with nearly 75 percent of all strokes occurring in those 65 years and </a:t>
            </a:r>
            <a:r>
              <a:rPr lang="en-US" dirty="0" smtClean="0"/>
              <a:t>older.</a:t>
            </a:r>
          </a:p>
          <a:p>
            <a:pPr marL="457200" indent="-457200">
              <a:buFont typeface="Arial" panose="020B0604020202020204" pitchFamily="34" charset="0"/>
              <a:buChar char="•"/>
            </a:pPr>
            <a:r>
              <a:rPr lang="en-US" dirty="0" smtClean="0"/>
              <a:t>Multiple </a:t>
            </a:r>
            <a:r>
              <a:rPr lang="en-US" dirty="0"/>
              <a:t>studies suggest that stroke treatment is delayed due to the failure of symptom recognition by the patient, family, or general bystanders with approximately 60% of stroke related deaths occur outside the hospital setting.  </a:t>
            </a:r>
            <a:endParaRPr lang="en-US" dirty="0" smtClean="0"/>
          </a:p>
          <a:p>
            <a:pPr marL="457200" indent="-457200">
              <a:buFont typeface="Arial" panose="020B0604020202020204" pitchFamily="34" charset="0"/>
              <a:buChar char="•"/>
            </a:pPr>
            <a:r>
              <a:rPr lang="en-US" dirty="0" smtClean="0"/>
              <a:t>Compounding </a:t>
            </a:r>
            <a:r>
              <a:rPr lang="en-US" dirty="0"/>
              <a:t>this problem is the fact that many stroke patients are still being transported by private vehicle instead of a 911 activation, further delaying treatment. </a:t>
            </a:r>
          </a:p>
        </p:txBody>
      </p:sp>
      <p:sp>
        <p:nvSpPr>
          <p:cNvPr id="2" name="Slide Number Placeholder 1"/>
          <p:cNvSpPr>
            <a:spLocks noGrp="1"/>
          </p:cNvSpPr>
          <p:nvPr>
            <p:ph type="sldNum" sz="quarter" idx="7"/>
          </p:nvPr>
        </p:nvSpPr>
        <p:spPr/>
        <p:txBody>
          <a:bodyPr/>
          <a:lstStyle/>
          <a:p>
            <a:pPr marL="25400">
              <a:lnSpc>
                <a:spcPct val="100000"/>
              </a:lnSpc>
            </a:pPr>
            <a:fld id="{81D60167-4931-47E6-BA6A-407CBD079E47}" type="slidenum">
              <a:rPr lang="en-US" spc="-10" smtClean="0"/>
              <a:t>22</a:t>
            </a:fld>
            <a:endParaRPr lang="en-US" spc="-10" dirty="0"/>
          </a:p>
        </p:txBody>
      </p:sp>
    </p:spTree>
    <p:extLst>
      <p:ext uri="{BB962C8B-B14F-4D97-AF65-F5344CB8AC3E}">
        <p14:creationId xmlns:p14="http://schemas.microsoft.com/office/powerpoint/2010/main" val="2997345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Methods</a:t>
            </a:r>
            <a:endParaRPr lang="en-US" dirty="0"/>
          </a:p>
        </p:txBody>
      </p:sp>
      <p:sp>
        <p:nvSpPr>
          <p:cNvPr id="4" name="Text Placeholder 3"/>
          <p:cNvSpPr>
            <a:spLocks noGrp="1"/>
          </p:cNvSpPr>
          <p:nvPr>
            <p:ph type="body" idx="1"/>
          </p:nvPr>
        </p:nvSpPr>
        <p:spPr>
          <a:xfrm>
            <a:off x="417951" y="1905000"/>
            <a:ext cx="8378431" cy="1292662"/>
          </a:xfrm>
        </p:spPr>
        <p:txBody>
          <a:bodyPr/>
          <a:lstStyle/>
          <a:p>
            <a:pPr marL="457200" indent="-457200">
              <a:buFont typeface="Arial" panose="020B0604020202020204" pitchFamily="34" charset="0"/>
              <a:buChar char="•"/>
            </a:pPr>
            <a:r>
              <a:rPr lang="en-US" dirty="0"/>
              <a:t>The purpose of our research was to provide support for a multi-disciplinary approach to stroke education and prevention. </a:t>
            </a:r>
          </a:p>
        </p:txBody>
      </p:sp>
      <p:sp>
        <p:nvSpPr>
          <p:cNvPr id="2" name="Slide Number Placeholder 1"/>
          <p:cNvSpPr>
            <a:spLocks noGrp="1"/>
          </p:cNvSpPr>
          <p:nvPr>
            <p:ph type="sldNum" sz="quarter" idx="7"/>
          </p:nvPr>
        </p:nvSpPr>
        <p:spPr/>
        <p:txBody>
          <a:bodyPr/>
          <a:lstStyle/>
          <a:p>
            <a:pPr marL="25400">
              <a:lnSpc>
                <a:spcPct val="100000"/>
              </a:lnSpc>
            </a:pPr>
            <a:fld id="{81D60167-4931-47E6-BA6A-407CBD079E47}" type="slidenum">
              <a:rPr lang="en-US" spc="-10" smtClean="0"/>
              <a:t>23</a:t>
            </a:fld>
            <a:endParaRPr lang="en-US" spc="-10" dirty="0"/>
          </a:p>
        </p:txBody>
      </p:sp>
    </p:spTree>
    <p:extLst>
      <p:ext uri="{BB962C8B-B14F-4D97-AF65-F5344CB8AC3E}">
        <p14:creationId xmlns:p14="http://schemas.microsoft.com/office/powerpoint/2010/main" val="3199835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Methods</a:t>
            </a:r>
            <a:endParaRPr lang="en-US" dirty="0"/>
          </a:p>
        </p:txBody>
      </p:sp>
      <p:sp>
        <p:nvSpPr>
          <p:cNvPr id="4" name="Text Placeholder 3"/>
          <p:cNvSpPr>
            <a:spLocks noGrp="1"/>
          </p:cNvSpPr>
          <p:nvPr>
            <p:ph type="body" idx="1"/>
          </p:nvPr>
        </p:nvSpPr>
        <p:spPr>
          <a:xfrm>
            <a:off x="357683" y="1447800"/>
            <a:ext cx="8378431" cy="4678204"/>
          </a:xfrm>
        </p:spPr>
        <p:txBody>
          <a:bodyPr/>
          <a:lstStyle/>
          <a:p>
            <a:pPr marL="457200" indent="-457200">
              <a:buFont typeface="Arial" panose="020B0604020202020204" pitchFamily="34" charset="0"/>
              <a:buChar char="•"/>
            </a:pPr>
            <a:r>
              <a:rPr lang="en-US" dirty="0" smtClean="0"/>
              <a:t>Experimentally-designed </a:t>
            </a:r>
            <a:r>
              <a:rPr lang="en-US" dirty="0"/>
              <a:t>knowledge and opinions pre- and post-test </a:t>
            </a:r>
            <a:r>
              <a:rPr lang="en-US" dirty="0" smtClean="0"/>
              <a:t>assessment</a:t>
            </a:r>
            <a:r>
              <a:rPr lang="en-US" dirty="0"/>
              <a:t>. </a:t>
            </a:r>
            <a:endParaRPr lang="en-US" dirty="0" smtClean="0"/>
          </a:p>
          <a:p>
            <a:pPr marL="457200" indent="-457200">
              <a:buFont typeface="Arial" panose="020B0604020202020204" pitchFamily="34" charset="0"/>
              <a:buChar char="•"/>
            </a:pPr>
            <a:r>
              <a:rPr lang="en-US" dirty="0" smtClean="0"/>
              <a:t>The </a:t>
            </a:r>
            <a:r>
              <a:rPr lang="en-US" dirty="0"/>
              <a:t>study participants included three, separate groups in three study phases: </a:t>
            </a:r>
            <a:endParaRPr lang="en-US" dirty="0" smtClean="0"/>
          </a:p>
          <a:p>
            <a:pPr marL="914400" lvl="1" indent="-457200">
              <a:buFont typeface="Arial" panose="020B0604020202020204" pitchFamily="34" charset="0"/>
              <a:buChar char="•"/>
            </a:pPr>
            <a:r>
              <a:rPr lang="en-US" sz="2400" dirty="0" smtClean="0"/>
              <a:t>1</a:t>
            </a:r>
            <a:r>
              <a:rPr lang="en-US" sz="2400" dirty="0"/>
              <a:t>) staff and team members at a community senior center, </a:t>
            </a:r>
            <a:endParaRPr lang="en-US" sz="2400" dirty="0" smtClean="0"/>
          </a:p>
          <a:p>
            <a:pPr marL="914400" lvl="1" indent="-457200">
              <a:buFont typeface="Arial" panose="020B0604020202020204" pitchFamily="34" charset="0"/>
              <a:buChar char="•"/>
            </a:pPr>
            <a:r>
              <a:rPr lang="en-US" sz="2400" dirty="0" smtClean="0"/>
              <a:t>2</a:t>
            </a:r>
            <a:r>
              <a:rPr lang="en-US" sz="2400" dirty="0"/>
              <a:t>) older adults (age 65 and older) living at the senior center, and </a:t>
            </a:r>
            <a:endParaRPr lang="en-US" sz="2400" dirty="0" smtClean="0"/>
          </a:p>
          <a:p>
            <a:pPr marL="914400" lvl="1" indent="-457200">
              <a:buFont typeface="Arial" panose="020B0604020202020204" pitchFamily="34" charset="0"/>
              <a:buChar char="•"/>
            </a:pPr>
            <a:r>
              <a:rPr lang="en-US" sz="2400" dirty="0" smtClean="0"/>
              <a:t>3</a:t>
            </a:r>
            <a:r>
              <a:rPr lang="en-US" sz="2400" dirty="0"/>
              <a:t>) family members or caretakers of older adults. This was an experimental design, feasibility/pilot study using a convenience sample of participants from a Midwest senior living community. </a:t>
            </a:r>
          </a:p>
        </p:txBody>
      </p:sp>
      <p:sp>
        <p:nvSpPr>
          <p:cNvPr id="2" name="Slide Number Placeholder 1"/>
          <p:cNvSpPr>
            <a:spLocks noGrp="1"/>
          </p:cNvSpPr>
          <p:nvPr>
            <p:ph type="sldNum" sz="quarter" idx="7"/>
          </p:nvPr>
        </p:nvSpPr>
        <p:spPr/>
        <p:txBody>
          <a:bodyPr/>
          <a:lstStyle/>
          <a:p>
            <a:pPr marL="25400">
              <a:lnSpc>
                <a:spcPct val="100000"/>
              </a:lnSpc>
            </a:pPr>
            <a:fld id="{81D60167-4931-47E6-BA6A-407CBD079E47}" type="slidenum">
              <a:rPr lang="en-US" spc="-10" smtClean="0"/>
              <a:t>24</a:t>
            </a:fld>
            <a:endParaRPr lang="en-US" spc="-10" dirty="0"/>
          </a:p>
        </p:txBody>
      </p:sp>
    </p:spTree>
    <p:extLst>
      <p:ext uri="{BB962C8B-B14F-4D97-AF65-F5344CB8AC3E}">
        <p14:creationId xmlns:p14="http://schemas.microsoft.com/office/powerpoint/2010/main" val="2997357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8024" y="381000"/>
            <a:ext cx="8308096" cy="492443"/>
          </a:xfrm>
        </p:spPr>
        <p:txBody>
          <a:bodyPr/>
          <a:lstStyle/>
          <a:p>
            <a:r>
              <a:rPr lang="en-US" dirty="0" smtClean="0"/>
              <a:t>Results for Educational Session: FAST</a:t>
            </a:r>
            <a:endParaRPr lang="en-US" dirty="0"/>
          </a:p>
        </p:txBody>
      </p:sp>
      <p:sp>
        <p:nvSpPr>
          <p:cNvPr id="2" name="Slide Number Placeholder 1"/>
          <p:cNvSpPr>
            <a:spLocks noGrp="1"/>
          </p:cNvSpPr>
          <p:nvPr>
            <p:ph type="sldNum" sz="quarter" idx="7"/>
          </p:nvPr>
        </p:nvSpPr>
        <p:spPr/>
        <p:txBody>
          <a:bodyPr/>
          <a:lstStyle/>
          <a:p>
            <a:pPr marL="25400">
              <a:lnSpc>
                <a:spcPct val="100000"/>
              </a:lnSpc>
            </a:pPr>
            <a:fld id="{81D60167-4931-47E6-BA6A-407CBD079E47}" type="slidenum">
              <a:rPr lang="en-US" spc="-10" smtClean="0"/>
              <a:t>25</a:t>
            </a:fld>
            <a:endParaRPr lang="en-US" spc="-10" dirty="0"/>
          </a:p>
        </p:txBody>
      </p:sp>
      <p:graphicFrame>
        <p:nvGraphicFramePr>
          <p:cNvPr id="6" name="Table 5"/>
          <p:cNvGraphicFramePr/>
          <p:nvPr>
            <p:extLst>
              <p:ext uri="{D42A27DB-BD31-4B8C-83A1-F6EECF244321}">
                <p14:modId xmlns:p14="http://schemas.microsoft.com/office/powerpoint/2010/main" val="3940294552"/>
              </p:ext>
            </p:extLst>
          </p:nvPr>
        </p:nvGraphicFramePr>
        <p:xfrm>
          <a:off x="549677" y="2057400"/>
          <a:ext cx="8097100" cy="4461708"/>
        </p:xfrm>
        <a:graphic>
          <a:graphicData uri="http://schemas.openxmlformats.org/drawingml/2006/table">
            <a:tbl>
              <a:tblPr firstRow="1" bandRow="1"/>
              <a:tblGrid>
                <a:gridCol w="1279123">
                  <a:extLst>
                    <a:ext uri="{9D8B030D-6E8A-4147-A177-3AD203B41FA5}">
                      <a16:colId xmlns:a16="http://schemas.microsoft.com/office/drawing/2014/main" val="20000"/>
                    </a:ext>
                  </a:extLst>
                </a:gridCol>
                <a:gridCol w="2769427">
                  <a:extLst>
                    <a:ext uri="{9D8B030D-6E8A-4147-A177-3AD203B41FA5}">
                      <a16:colId xmlns:a16="http://schemas.microsoft.com/office/drawing/2014/main" val="20001"/>
                    </a:ext>
                  </a:extLst>
                </a:gridCol>
                <a:gridCol w="2024275">
                  <a:extLst>
                    <a:ext uri="{9D8B030D-6E8A-4147-A177-3AD203B41FA5}">
                      <a16:colId xmlns:a16="http://schemas.microsoft.com/office/drawing/2014/main" val="20002"/>
                    </a:ext>
                  </a:extLst>
                </a:gridCol>
                <a:gridCol w="2024275">
                  <a:extLst>
                    <a:ext uri="{9D8B030D-6E8A-4147-A177-3AD203B41FA5}">
                      <a16:colId xmlns:a16="http://schemas.microsoft.com/office/drawing/2014/main" val="20003"/>
                    </a:ext>
                  </a:extLst>
                </a:gridCol>
              </a:tblGrid>
              <a:tr h="432582">
                <a:tc>
                  <a:txBody>
                    <a:bodyPr/>
                    <a:lstStyle/>
                    <a:p>
                      <a:pPr algn="ctr" defTabSz="914400"/>
                      <a:r>
                        <a:rPr sz="2400" b="1">
                          <a:solidFill>
                            <a:srgbClr val="FFFFFF"/>
                          </a:solidFill>
                          <a:latin typeface="Calibri"/>
                          <a:ea typeface="Calibri"/>
                          <a:cs typeface="Calibri"/>
                          <a:sym typeface="Calibri"/>
                        </a:rPr>
                        <a:t>#</a:t>
                      </a:r>
                    </a:p>
                  </a:txBody>
                  <a:tcPr marL="36529" marR="36529" marT="36529" marB="36529"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ctr" defTabSz="914400"/>
                      <a:r>
                        <a:rPr sz="2400" b="1">
                          <a:solidFill>
                            <a:srgbClr val="FFFFFF"/>
                          </a:solidFill>
                          <a:latin typeface="Calibri"/>
                          <a:ea typeface="Calibri"/>
                          <a:cs typeface="Calibri"/>
                          <a:sym typeface="Calibri"/>
                        </a:rPr>
                        <a:t>Answer</a:t>
                      </a:r>
                    </a:p>
                  </a:txBody>
                  <a:tcPr marL="36529" marR="36529" marT="36529" marB="36529"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ctr" defTabSz="914400"/>
                      <a:r>
                        <a:rPr sz="2400" b="1">
                          <a:solidFill>
                            <a:srgbClr val="FFFFFF"/>
                          </a:solidFill>
                          <a:latin typeface="Calibri"/>
                          <a:ea typeface="Calibri"/>
                          <a:cs typeface="Calibri"/>
                          <a:sym typeface="Calibri"/>
                        </a:rPr>
                        <a:t>%</a:t>
                      </a:r>
                    </a:p>
                  </a:txBody>
                  <a:tcPr marL="36529" marR="36529" marT="36529" marB="36529"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ctr" defTabSz="914400"/>
                      <a:r>
                        <a:rPr sz="2400" b="1" dirty="0">
                          <a:solidFill>
                            <a:srgbClr val="FFFFFF"/>
                          </a:solidFill>
                          <a:latin typeface="Calibri"/>
                          <a:ea typeface="Calibri"/>
                          <a:cs typeface="Calibri"/>
                          <a:sym typeface="Calibri"/>
                        </a:rPr>
                        <a:t>Count</a:t>
                      </a:r>
                    </a:p>
                  </a:txBody>
                  <a:tcPr marL="36529" marR="36529" marT="36529" marB="36529"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extLst>
                  <a:ext uri="{0D108BD9-81ED-4DB2-BD59-A6C34878D82A}">
                    <a16:rowId xmlns:a16="http://schemas.microsoft.com/office/drawing/2014/main" val="10000"/>
                  </a:ext>
                </a:extLst>
              </a:tr>
              <a:tr h="697389">
                <a:tc>
                  <a:txBody>
                    <a:bodyPr/>
                    <a:lstStyle/>
                    <a:p>
                      <a:pPr algn="ctr" defTabSz="914400"/>
                      <a:r>
                        <a:rPr sz="2400">
                          <a:latin typeface="Calibri"/>
                          <a:ea typeface="Calibri"/>
                          <a:cs typeface="Calibri"/>
                          <a:sym typeface="Calibri"/>
                        </a:rPr>
                        <a:t>1</a:t>
                      </a:r>
                    </a:p>
                  </a:txBody>
                  <a:tcPr marL="36529" marR="36529" marT="36529" marB="36529"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l" defTabSz="914400"/>
                      <a:r>
                        <a:rPr sz="2400">
                          <a:latin typeface="Calibri"/>
                          <a:ea typeface="Calibri"/>
                          <a:cs typeface="Calibri"/>
                          <a:sym typeface="Calibri"/>
                        </a:rPr>
                        <a:t>Face, Accelerate, Speech, Type</a:t>
                      </a:r>
                    </a:p>
                  </a:txBody>
                  <a:tcPr marL="36529" marR="36529" marT="36529" marB="36529"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ctr" defTabSz="914400"/>
                      <a:r>
                        <a:rPr sz="2400">
                          <a:latin typeface="Calibri"/>
                          <a:ea typeface="Calibri"/>
                          <a:cs typeface="Calibri"/>
                          <a:sym typeface="Calibri"/>
                        </a:rPr>
                        <a:t>0.00%</a:t>
                      </a:r>
                    </a:p>
                  </a:txBody>
                  <a:tcPr marL="36529" marR="36529" marT="36529" marB="36529"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ctr" defTabSz="914400"/>
                      <a:r>
                        <a:rPr sz="2400" dirty="0">
                          <a:latin typeface="Calibri"/>
                          <a:ea typeface="Calibri"/>
                          <a:cs typeface="Calibri"/>
                          <a:sym typeface="Calibri"/>
                        </a:rPr>
                        <a:t>0</a:t>
                      </a:r>
                    </a:p>
                  </a:txBody>
                  <a:tcPr marL="36529" marR="36529" marT="36529" marB="36529"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extLst>
                  <a:ext uri="{0D108BD9-81ED-4DB2-BD59-A6C34878D82A}">
                    <a16:rowId xmlns:a16="http://schemas.microsoft.com/office/drawing/2014/main" val="10001"/>
                  </a:ext>
                </a:extLst>
              </a:tr>
              <a:tr h="680724">
                <a:tc>
                  <a:txBody>
                    <a:bodyPr/>
                    <a:lstStyle/>
                    <a:p>
                      <a:pPr algn="ctr" defTabSz="914400"/>
                      <a:r>
                        <a:rPr sz="2400">
                          <a:latin typeface="Calibri"/>
                          <a:ea typeface="Calibri"/>
                          <a:cs typeface="Calibri"/>
                          <a:sym typeface="Calibri"/>
                        </a:rPr>
                        <a:t>2</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l" defTabSz="914400"/>
                      <a:r>
                        <a:rPr sz="2400">
                          <a:latin typeface="Calibri"/>
                          <a:ea typeface="Calibri"/>
                          <a:cs typeface="Calibri"/>
                          <a:sym typeface="Calibri"/>
                        </a:rPr>
                        <a:t>Fake, Arm, Slow, Time</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2400">
                          <a:latin typeface="Calibri"/>
                          <a:ea typeface="Calibri"/>
                          <a:cs typeface="Calibri"/>
                          <a:sym typeface="Calibri"/>
                        </a:rPr>
                        <a:t>0.00%</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2400">
                          <a:latin typeface="Calibri"/>
                          <a:ea typeface="Calibri"/>
                          <a:cs typeface="Calibri"/>
                          <a:sym typeface="Calibri"/>
                        </a:rPr>
                        <a:t>0</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extLst>
                  <a:ext uri="{0D108BD9-81ED-4DB2-BD59-A6C34878D82A}">
                    <a16:rowId xmlns:a16="http://schemas.microsoft.com/office/drawing/2014/main" val="10002"/>
                  </a:ext>
                </a:extLst>
              </a:tr>
              <a:tr h="680724">
                <a:tc>
                  <a:txBody>
                    <a:bodyPr/>
                    <a:lstStyle/>
                    <a:p>
                      <a:pPr algn="ctr" defTabSz="914400"/>
                      <a:r>
                        <a:rPr sz="2400">
                          <a:latin typeface="Calibri"/>
                          <a:ea typeface="Calibri"/>
                          <a:cs typeface="Calibri"/>
                          <a:sym typeface="Calibri"/>
                        </a:rPr>
                        <a:t>3</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l" defTabSz="914400"/>
                      <a:r>
                        <a:rPr sz="2400">
                          <a:latin typeface="Calibri"/>
                          <a:ea typeface="Calibri"/>
                          <a:cs typeface="Calibri"/>
                          <a:sym typeface="Calibri"/>
                        </a:rPr>
                        <a:t>Fake, Arm, Slow, Time</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ctr" defTabSz="914400"/>
                      <a:r>
                        <a:rPr sz="2400">
                          <a:latin typeface="Calibri"/>
                          <a:ea typeface="Calibri"/>
                          <a:cs typeface="Calibri"/>
                          <a:sym typeface="Calibri"/>
                        </a:rPr>
                        <a:t>3.57%</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ctr" defTabSz="914400"/>
                      <a:r>
                        <a:rPr sz="2400">
                          <a:latin typeface="Calibri"/>
                          <a:ea typeface="Calibri"/>
                          <a:cs typeface="Calibri"/>
                          <a:sym typeface="Calibri"/>
                        </a:rPr>
                        <a:t>1</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extLst>
                  <a:ext uri="{0D108BD9-81ED-4DB2-BD59-A6C34878D82A}">
                    <a16:rowId xmlns:a16="http://schemas.microsoft.com/office/drawing/2014/main" val="10003"/>
                  </a:ext>
                </a:extLst>
              </a:tr>
              <a:tr h="962198">
                <a:tc>
                  <a:txBody>
                    <a:bodyPr/>
                    <a:lstStyle/>
                    <a:p>
                      <a:pPr algn="ctr" defTabSz="914400"/>
                      <a:r>
                        <a:rPr sz="2400" dirty="0">
                          <a:latin typeface="Calibri"/>
                          <a:ea typeface="Calibri"/>
                          <a:cs typeface="Calibri"/>
                          <a:sym typeface="Calibri"/>
                        </a:rPr>
                        <a:t>4</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l" defTabSz="914400"/>
                      <a:r>
                        <a:rPr sz="2400">
                          <a:latin typeface="Calibri"/>
                          <a:ea typeface="Calibri"/>
                          <a:cs typeface="Calibri"/>
                          <a:sym typeface="Calibri"/>
                        </a:rPr>
                        <a:t>Face, Arm, Speech, Time (time to call 911)</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2400">
                          <a:latin typeface="Calibri"/>
                          <a:ea typeface="Calibri"/>
                          <a:cs typeface="Calibri"/>
                          <a:sym typeface="Calibri"/>
                        </a:rPr>
                        <a:t>96.43%</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2400">
                          <a:latin typeface="Calibri"/>
                          <a:ea typeface="Calibri"/>
                          <a:cs typeface="Calibri"/>
                          <a:sym typeface="Calibri"/>
                        </a:rPr>
                        <a:t>27</a:t>
                      </a:r>
                    </a:p>
                  </a:txBody>
                  <a:tcPr marL="36529" marR="36529" marT="36529" marB="36529"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extLst>
                  <a:ext uri="{0D108BD9-81ED-4DB2-BD59-A6C34878D82A}">
                    <a16:rowId xmlns:a16="http://schemas.microsoft.com/office/drawing/2014/main" val="10004"/>
                  </a:ext>
                </a:extLst>
              </a:tr>
              <a:tr h="432582">
                <a:tc>
                  <a:txBody>
                    <a:bodyPr/>
                    <a:lstStyle/>
                    <a:p>
                      <a:pPr algn="l" defTabSz="914400">
                        <a:defRPr sz="1600">
                          <a:latin typeface="Calibri"/>
                          <a:ea typeface="Calibri"/>
                          <a:cs typeface="Calibri"/>
                          <a:sym typeface="Calibri"/>
                        </a:defRPr>
                      </a:pPr>
                      <a:endParaRPr sz="2400"/>
                    </a:p>
                  </a:txBody>
                  <a:tcPr marL="36529" marR="36529" marT="36529" marB="36529"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l" defTabSz="914400"/>
                      <a:r>
                        <a:rPr sz="2400">
                          <a:latin typeface="Calibri"/>
                          <a:ea typeface="Calibri"/>
                          <a:cs typeface="Calibri"/>
                          <a:sym typeface="Calibri"/>
                        </a:rPr>
                        <a:t>Total</a:t>
                      </a:r>
                    </a:p>
                  </a:txBody>
                  <a:tcPr marL="36529" marR="36529" marT="36529" marB="36529"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ctr" defTabSz="914400"/>
                      <a:r>
                        <a:rPr sz="2400">
                          <a:latin typeface="Calibri"/>
                          <a:ea typeface="Calibri"/>
                          <a:cs typeface="Calibri"/>
                          <a:sym typeface="Calibri"/>
                        </a:rPr>
                        <a:t>100%</a:t>
                      </a:r>
                    </a:p>
                  </a:txBody>
                  <a:tcPr marL="36529" marR="36529" marT="36529" marB="36529"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ctr" defTabSz="914400"/>
                      <a:r>
                        <a:rPr sz="2400" dirty="0">
                          <a:latin typeface="Calibri"/>
                          <a:ea typeface="Calibri"/>
                          <a:cs typeface="Calibri"/>
                          <a:sym typeface="Calibri"/>
                        </a:rPr>
                        <a:t>28</a:t>
                      </a:r>
                    </a:p>
                  </a:txBody>
                  <a:tcPr marL="36529" marR="36529" marT="36529" marB="36529"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114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1412" y="76200"/>
            <a:ext cx="8308096" cy="984885"/>
          </a:xfrm>
        </p:spPr>
        <p:txBody>
          <a:bodyPr/>
          <a:lstStyle/>
          <a:p>
            <a:r>
              <a:rPr lang="en-US" dirty="0"/>
              <a:t>Results for Educational Session: </a:t>
            </a:r>
            <a:r>
              <a:rPr lang="en-US" dirty="0" smtClean="0"/>
              <a:t>Symptomatology Knowledge</a:t>
            </a:r>
            <a:endParaRPr lang="en-US" dirty="0"/>
          </a:p>
        </p:txBody>
      </p:sp>
      <p:sp>
        <p:nvSpPr>
          <p:cNvPr id="2" name="Slide Number Placeholder 1"/>
          <p:cNvSpPr>
            <a:spLocks noGrp="1"/>
          </p:cNvSpPr>
          <p:nvPr>
            <p:ph type="sldNum" sz="quarter" idx="7"/>
          </p:nvPr>
        </p:nvSpPr>
        <p:spPr/>
        <p:txBody>
          <a:bodyPr/>
          <a:lstStyle/>
          <a:p>
            <a:pPr marL="25400">
              <a:lnSpc>
                <a:spcPct val="100000"/>
              </a:lnSpc>
            </a:pPr>
            <a:fld id="{81D60167-4931-47E6-BA6A-407CBD079E47}" type="slidenum">
              <a:rPr lang="en-US" spc="-10" smtClean="0"/>
              <a:t>26</a:t>
            </a:fld>
            <a:endParaRPr lang="en-US" spc="-10" dirty="0"/>
          </a:p>
        </p:txBody>
      </p:sp>
      <p:graphicFrame>
        <p:nvGraphicFramePr>
          <p:cNvPr id="5" name="Table 5"/>
          <p:cNvGraphicFramePr/>
          <p:nvPr>
            <p:extLst>
              <p:ext uri="{D42A27DB-BD31-4B8C-83A1-F6EECF244321}">
                <p14:modId xmlns:p14="http://schemas.microsoft.com/office/powerpoint/2010/main" val="4173657994"/>
              </p:ext>
            </p:extLst>
          </p:nvPr>
        </p:nvGraphicFramePr>
        <p:xfrm>
          <a:off x="304800" y="1371601"/>
          <a:ext cx="8401320" cy="4915825"/>
        </p:xfrm>
        <a:graphic>
          <a:graphicData uri="http://schemas.openxmlformats.org/drawingml/2006/table">
            <a:tbl>
              <a:tblPr firstRow="1" bandRow="1"/>
              <a:tblGrid>
                <a:gridCol w="2100330">
                  <a:extLst>
                    <a:ext uri="{9D8B030D-6E8A-4147-A177-3AD203B41FA5}">
                      <a16:colId xmlns:a16="http://schemas.microsoft.com/office/drawing/2014/main" val="20000"/>
                    </a:ext>
                  </a:extLst>
                </a:gridCol>
                <a:gridCol w="2100330">
                  <a:extLst>
                    <a:ext uri="{9D8B030D-6E8A-4147-A177-3AD203B41FA5}">
                      <a16:colId xmlns:a16="http://schemas.microsoft.com/office/drawing/2014/main" val="20001"/>
                    </a:ext>
                  </a:extLst>
                </a:gridCol>
                <a:gridCol w="2100330">
                  <a:extLst>
                    <a:ext uri="{9D8B030D-6E8A-4147-A177-3AD203B41FA5}">
                      <a16:colId xmlns:a16="http://schemas.microsoft.com/office/drawing/2014/main" val="20002"/>
                    </a:ext>
                  </a:extLst>
                </a:gridCol>
                <a:gridCol w="2100330">
                  <a:extLst>
                    <a:ext uri="{9D8B030D-6E8A-4147-A177-3AD203B41FA5}">
                      <a16:colId xmlns:a16="http://schemas.microsoft.com/office/drawing/2014/main" val="20003"/>
                    </a:ext>
                  </a:extLst>
                </a:gridCol>
              </a:tblGrid>
              <a:tr h="424031">
                <a:tc>
                  <a:txBody>
                    <a:bodyPr/>
                    <a:lstStyle/>
                    <a:p>
                      <a:pPr algn="ctr" defTabSz="914400"/>
                      <a:r>
                        <a:rPr sz="1600" b="1">
                          <a:solidFill>
                            <a:srgbClr val="FFFFFF"/>
                          </a:solidFill>
                          <a:latin typeface="Calibri"/>
                          <a:ea typeface="Calibri"/>
                          <a:cs typeface="Calibri"/>
                          <a:sym typeface="Calibri"/>
                        </a:rPr>
                        <a:t>#</a:t>
                      </a:r>
                    </a:p>
                  </a:txBody>
                  <a:tcPr marL="45720" marR="45720"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l" defTabSz="914400"/>
                      <a:r>
                        <a:rPr sz="1600" b="1">
                          <a:solidFill>
                            <a:srgbClr val="FFFFFF"/>
                          </a:solidFill>
                          <a:latin typeface="Calibri"/>
                          <a:ea typeface="Calibri"/>
                          <a:cs typeface="Calibri"/>
                          <a:sym typeface="Calibri"/>
                        </a:rPr>
                        <a:t>Answer</a:t>
                      </a:r>
                    </a:p>
                  </a:txBody>
                  <a:tcPr marL="45720" marR="45720"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l" defTabSz="914400"/>
                      <a:r>
                        <a:rPr sz="1600" b="1">
                          <a:solidFill>
                            <a:srgbClr val="FFFFFF"/>
                          </a:solidFill>
                          <a:latin typeface="Calibri"/>
                          <a:ea typeface="Calibri"/>
                          <a:cs typeface="Calibri"/>
                          <a:sym typeface="Calibri"/>
                        </a:rPr>
                        <a:t>%</a:t>
                      </a:r>
                    </a:p>
                  </a:txBody>
                  <a:tcPr marL="45720" marR="45720"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l" defTabSz="914400"/>
                      <a:r>
                        <a:rPr sz="1600" b="1">
                          <a:solidFill>
                            <a:srgbClr val="FFFFFF"/>
                          </a:solidFill>
                          <a:latin typeface="Calibri"/>
                          <a:ea typeface="Calibri"/>
                          <a:cs typeface="Calibri"/>
                          <a:sym typeface="Calibri"/>
                        </a:rPr>
                        <a:t>Count</a:t>
                      </a:r>
                    </a:p>
                  </a:txBody>
                  <a:tcPr marL="45720" marR="45720"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extLst>
                  <a:ext uri="{0D108BD9-81ED-4DB2-BD59-A6C34878D82A}">
                    <a16:rowId xmlns:a16="http://schemas.microsoft.com/office/drawing/2014/main" val="10000"/>
                  </a:ext>
                </a:extLst>
              </a:tr>
              <a:tr h="1235427">
                <a:tc>
                  <a:txBody>
                    <a:bodyPr/>
                    <a:lstStyle/>
                    <a:p>
                      <a:pPr algn="ctr" defTabSz="914400"/>
                      <a:r>
                        <a:rPr sz="1600">
                          <a:latin typeface="Calibri"/>
                          <a:ea typeface="Calibri"/>
                          <a:cs typeface="Calibri"/>
                          <a:sym typeface="Calibri"/>
                        </a:rPr>
                        <a:t>1</a:t>
                      </a:r>
                    </a:p>
                  </a:txBody>
                  <a:tcPr marL="45720" marR="45720"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l" defTabSz="914400"/>
                      <a:r>
                        <a:rPr sz="1600">
                          <a:latin typeface="Calibri"/>
                          <a:ea typeface="Calibri"/>
                          <a:cs typeface="Calibri"/>
                          <a:sym typeface="Calibri"/>
                        </a:rPr>
                        <a:t>sudden numbness or weakness of the face, arm or leg, especially on one side of the body</a:t>
                      </a:r>
                    </a:p>
                  </a:txBody>
                  <a:tcPr marL="45720" marR="45720"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ctr" defTabSz="914400"/>
                      <a:r>
                        <a:rPr sz="1600">
                          <a:latin typeface="Calibri"/>
                          <a:ea typeface="Calibri"/>
                          <a:cs typeface="Calibri"/>
                          <a:sym typeface="Calibri"/>
                        </a:rPr>
                        <a:t>26.32%</a:t>
                      </a:r>
                    </a:p>
                  </a:txBody>
                  <a:tcPr marL="45720" marR="45720"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ctr" defTabSz="914400"/>
                      <a:r>
                        <a:rPr sz="1600">
                          <a:latin typeface="Calibri"/>
                          <a:ea typeface="Calibri"/>
                          <a:cs typeface="Calibri"/>
                          <a:sym typeface="Calibri"/>
                        </a:rPr>
                        <a:t>25</a:t>
                      </a:r>
                    </a:p>
                  </a:txBody>
                  <a:tcPr marL="45720" marR="45720"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extLst>
                  <a:ext uri="{0D108BD9-81ED-4DB2-BD59-A6C34878D82A}">
                    <a16:rowId xmlns:a16="http://schemas.microsoft.com/office/drawing/2014/main" val="10001"/>
                  </a:ext>
                </a:extLst>
              </a:tr>
              <a:tr h="765347">
                <a:tc>
                  <a:txBody>
                    <a:bodyPr/>
                    <a:lstStyle/>
                    <a:p>
                      <a:pPr algn="ctr" defTabSz="914400"/>
                      <a:r>
                        <a:rPr sz="1600">
                          <a:latin typeface="Calibri"/>
                          <a:ea typeface="Calibri"/>
                          <a:cs typeface="Calibri"/>
                          <a:sym typeface="Calibri"/>
                        </a:rPr>
                        <a:t>2</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l" defTabSz="914400"/>
                      <a:r>
                        <a:rPr sz="1600">
                          <a:latin typeface="Calibri"/>
                          <a:ea typeface="Calibri"/>
                          <a:cs typeface="Calibri"/>
                          <a:sym typeface="Calibri"/>
                        </a:rPr>
                        <a:t>Sudden confusion, trouble speaking or understanding</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1600">
                          <a:latin typeface="Calibri"/>
                          <a:ea typeface="Calibri"/>
                          <a:cs typeface="Calibri"/>
                          <a:sym typeface="Calibri"/>
                        </a:rPr>
                        <a:t>23.16%</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1600">
                          <a:latin typeface="Calibri"/>
                          <a:ea typeface="Calibri"/>
                          <a:cs typeface="Calibri"/>
                          <a:sym typeface="Calibri"/>
                        </a:rPr>
                        <a:t>22</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extLst>
                  <a:ext uri="{0D108BD9-81ED-4DB2-BD59-A6C34878D82A}">
                    <a16:rowId xmlns:a16="http://schemas.microsoft.com/office/drawing/2014/main" val="10002"/>
                  </a:ext>
                </a:extLst>
              </a:tr>
              <a:tr h="667268">
                <a:tc>
                  <a:txBody>
                    <a:bodyPr/>
                    <a:lstStyle/>
                    <a:p>
                      <a:pPr algn="ctr" defTabSz="914400"/>
                      <a:r>
                        <a:rPr sz="1600">
                          <a:latin typeface="Calibri"/>
                          <a:ea typeface="Calibri"/>
                          <a:cs typeface="Calibri"/>
                          <a:sym typeface="Calibri"/>
                        </a:rPr>
                        <a:t>3</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l" defTabSz="914400"/>
                      <a:r>
                        <a:rPr sz="1600">
                          <a:latin typeface="Calibri"/>
                          <a:ea typeface="Calibri"/>
                          <a:cs typeface="Calibri"/>
                          <a:sym typeface="Calibri"/>
                        </a:rPr>
                        <a:t>sudden trouble seeing in one or both eyes</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ctr" defTabSz="914400"/>
                      <a:r>
                        <a:rPr sz="1600">
                          <a:latin typeface="Calibri"/>
                          <a:ea typeface="Calibri"/>
                          <a:cs typeface="Calibri"/>
                          <a:sym typeface="Calibri"/>
                        </a:rPr>
                        <a:t>15.79%</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ctr" defTabSz="914400"/>
                      <a:r>
                        <a:rPr sz="1600">
                          <a:latin typeface="Calibri"/>
                          <a:ea typeface="Calibri"/>
                          <a:cs typeface="Calibri"/>
                          <a:sym typeface="Calibri"/>
                        </a:rPr>
                        <a:t>15</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extLst>
                  <a:ext uri="{0D108BD9-81ED-4DB2-BD59-A6C34878D82A}">
                    <a16:rowId xmlns:a16="http://schemas.microsoft.com/office/drawing/2014/main" val="10003"/>
                  </a:ext>
                </a:extLst>
              </a:tr>
              <a:tr h="943179">
                <a:tc>
                  <a:txBody>
                    <a:bodyPr/>
                    <a:lstStyle/>
                    <a:p>
                      <a:pPr algn="ctr" defTabSz="914400"/>
                      <a:r>
                        <a:rPr sz="1600">
                          <a:latin typeface="Calibri"/>
                          <a:ea typeface="Calibri"/>
                          <a:cs typeface="Calibri"/>
                          <a:sym typeface="Calibri"/>
                        </a:rPr>
                        <a:t>4</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l" defTabSz="914400"/>
                      <a:r>
                        <a:rPr sz="1600">
                          <a:latin typeface="Calibri"/>
                          <a:ea typeface="Calibri"/>
                          <a:cs typeface="Calibri"/>
                          <a:sym typeface="Calibri"/>
                        </a:rPr>
                        <a:t>Sudden trouble walking dizziness or loss of balance</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1600">
                          <a:latin typeface="Calibri"/>
                          <a:ea typeface="Calibri"/>
                          <a:cs typeface="Calibri"/>
                          <a:sym typeface="Calibri"/>
                        </a:rPr>
                        <a:t>18.95%</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1600">
                          <a:latin typeface="Calibri"/>
                          <a:ea typeface="Calibri"/>
                          <a:cs typeface="Calibri"/>
                          <a:sym typeface="Calibri"/>
                        </a:rPr>
                        <a:t>18</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extLst>
                  <a:ext uri="{0D108BD9-81ED-4DB2-BD59-A6C34878D82A}">
                    <a16:rowId xmlns:a16="http://schemas.microsoft.com/office/drawing/2014/main" val="10004"/>
                  </a:ext>
                </a:extLst>
              </a:tr>
              <a:tr h="765347">
                <a:tc>
                  <a:txBody>
                    <a:bodyPr/>
                    <a:lstStyle/>
                    <a:p>
                      <a:pPr algn="ctr" defTabSz="914400"/>
                      <a:r>
                        <a:rPr sz="1600" dirty="0">
                          <a:latin typeface="Calibri"/>
                          <a:ea typeface="Calibri"/>
                          <a:cs typeface="Calibri"/>
                          <a:sym typeface="Calibri"/>
                        </a:rPr>
                        <a:t>5</a:t>
                      </a:r>
                    </a:p>
                  </a:txBody>
                  <a:tcPr marL="45720" marR="45720"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l" defTabSz="914400"/>
                      <a:r>
                        <a:rPr sz="1600">
                          <a:latin typeface="Calibri"/>
                          <a:ea typeface="Calibri"/>
                          <a:cs typeface="Calibri"/>
                          <a:sym typeface="Calibri"/>
                        </a:rPr>
                        <a:t>Sudden severe headache with no known cause</a:t>
                      </a:r>
                    </a:p>
                  </a:txBody>
                  <a:tcPr marL="45720" marR="45720"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ctr" defTabSz="914400"/>
                      <a:r>
                        <a:rPr sz="1600">
                          <a:latin typeface="Calibri"/>
                          <a:ea typeface="Calibri"/>
                          <a:cs typeface="Calibri"/>
                          <a:sym typeface="Calibri"/>
                        </a:rPr>
                        <a:t>15.79%</a:t>
                      </a:r>
                    </a:p>
                  </a:txBody>
                  <a:tcPr marL="45720" marR="45720"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ctr" defTabSz="914400"/>
                      <a:r>
                        <a:rPr sz="1600" dirty="0">
                          <a:latin typeface="Calibri"/>
                          <a:ea typeface="Calibri"/>
                          <a:cs typeface="Calibri"/>
                          <a:sym typeface="Calibri"/>
                        </a:rPr>
                        <a:t>15</a:t>
                      </a:r>
                    </a:p>
                  </a:txBody>
                  <a:tcPr marL="45720" marR="45720"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79974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76200"/>
            <a:ext cx="8477520" cy="1477328"/>
          </a:xfrm>
        </p:spPr>
        <p:txBody>
          <a:bodyPr/>
          <a:lstStyle/>
          <a:p>
            <a:r>
              <a:rPr lang="en-US" sz="2400" dirty="0"/>
              <a:t>Results for Educational Session: </a:t>
            </a:r>
            <a:r>
              <a:rPr lang="en-US" sz="2400" dirty="0" smtClean="0"/>
              <a:t>How </a:t>
            </a:r>
            <a:r>
              <a:rPr lang="en-US" sz="2400" dirty="0"/>
              <a:t>often is health information written in a way that is easy for you to understand? </a:t>
            </a:r>
            <a:br>
              <a:rPr lang="en-US" sz="2400" dirty="0"/>
            </a:br>
            <a:endParaRPr lang="en-US" sz="2400" dirty="0"/>
          </a:p>
        </p:txBody>
      </p:sp>
      <p:sp>
        <p:nvSpPr>
          <p:cNvPr id="2" name="Slide Number Placeholder 1"/>
          <p:cNvSpPr>
            <a:spLocks noGrp="1"/>
          </p:cNvSpPr>
          <p:nvPr>
            <p:ph type="sldNum" sz="quarter" idx="7"/>
          </p:nvPr>
        </p:nvSpPr>
        <p:spPr/>
        <p:txBody>
          <a:bodyPr/>
          <a:lstStyle/>
          <a:p>
            <a:pPr marL="25400">
              <a:lnSpc>
                <a:spcPct val="100000"/>
              </a:lnSpc>
            </a:pPr>
            <a:fld id="{81D60167-4931-47E6-BA6A-407CBD079E47}" type="slidenum">
              <a:rPr lang="en-US" spc="-10" smtClean="0"/>
              <a:t>27</a:t>
            </a:fld>
            <a:endParaRPr lang="en-US" spc="-10" dirty="0"/>
          </a:p>
        </p:txBody>
      </p:sp>
      <p:graphicFrame>
        <p:nvGraphicFramePr>
          <p:cNvPr id="5" name="Table 5"/>
          <p:cNvGraphicFramePr/>
          <p:nvPr>
            <p:extLst>
              <p:ext uri="{D42A27DB-BD31-4B8C-83A1-F6EECF244321}">
                <p14:modId xmlns:p14="http://schemas.microsoft.com/office/powerpoint/2010/main" val="2155372340"/>
              </p:ext>
            </p:extLst>
          </p:nvPr>
        </p:nvGraphicFramePr>
        <p:xfrm>
          <a:off x="304800" y="1371601"/>
          <a:ext cx="8401320" cy="4909584"/>
        </p:xfrm>
        <a:graphic>
          <a:graphicData uri="http://schemas.openxmlformats.org/drawingml/2006/table">
            <a:tbl>
              <a:tblPr firstRow="1" bandRow="1"/>
              <a:tblGrid>
                <a:gridCol w="1447800">
                  <a:extLst>
                    <a:ext uri="{9D8B030D-6E8A-4147-A177-3AD203B41FA5}">
                      <a16:colId xmlns:a16="http://schemas.microsoft.com/office/drawing/2014/main" val="20000"/>
                    </a:ext>
                  </a:extLst>
                </a:gridCol>
                <a:gridCol w="3124200">
                  <a:extLst>
                    <a:ext uri="{9D8B030D-6E8A-4147-A177-3AD203B41FA5}">
                      <a16:colId xmlns:a16="http://schemas.microsoft.com/office/drawing/2014/main" val="20001"/>
                    </a:ext>
                  </a:extLst>
                </a:gridCol>
                <a:gridCol w="1728990">
                  <a:extLst>
                    <a:ext uri="{9D8B030D-6E8A-4147-A177-3AD203B41FA5}">
                      <a16:colId xmlns:a16="http://schemas.microsoft.com/office/drawing/2014/main" val="20002"/>
                    </a:ext>
                  </a:extLst>
                </a:gridCol>
                <a:gridCol w="2100330">
                  <a:extLst>
                    <a:ext uri="{9D8B030D-6E8A-4147-A177-3AD203B41FA5}">
                      <a16:colId xmlns:a16="http://schemas.microsoft.com/office/drawing/2014/main" val="20003"/>
                    </a:ext>
                  </a:extLst>
                </a:gridCol>
              </a:tblGrid>
              <a:tr h="424031">
                <a:tc>
                  <a:txBody>
                    <a:bodyPr/>
                    <a:lstStyle/>
                    <a:p>
                      <a:pPr algn="ctr" defTabSz="914400"/>
                      <a:r>
                        <a:rPr sz="1600" b="1">
                          <a:solidFill>
                            <a:srgbClr val="FFFFFF"/>
                          </a:solidFill>
                          <a:latin typeface="Calibri"/>
                          <a:ea typeface="Calibri"/>
                          <a:cs typeface="Calibri"/>
                          <a:sym typeface="Calibri"/>
                        </a:rPr>
                        <a:t>#</a:t>
                      </a:r>
                    </a:p>
                  </a:txBody>
                  <a:tcPr marL="45720" marR="45720"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ctr" defTabSz="914400"/>
                      <a:r>
                        <a:rPr sz="1600" b="1" dirty="0">
                          <a:solidFill>
                            <a:srgbClr val="FFFFFF"/>
                          </a:solidFill>
                          <a:latin typeface="Calibri"/>
                          <a:ea typeface="Calibri"/>
                          <a:cs typeface="Calibri"/>
                          <a:sym typeface="Calibri"/>
                        </a:rPr>
                        <a:t>Answer</a:t>
                      </a:r>
                    </a:p>
                  </a:txBody>
                  <a:tcPr marL="45720" marR="45720"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ctr" defTabSz="914400"/>
                      <a:r>
                        <a:rPr sz="1600" b="1" dirty="0">
                          <a:solidFill>
                            <a:srgbClr val="FFFFFF"/>
                          </a:solidFill>
                          <a:latin typeface="Calibri"/>
                          <a:ea typeface="Calibri"/>
                          <a:cs typeface="Calibri"/>
                          <a:sym typeface="Calibri"/>
                        </a:rPr>
                        <a:t>%</a:t>
                      </a:r>
                    </a:p>
                  </a:txBody>
                  <a:tcPr marL="45720" marR="45720"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tc>
                  <a:txBody>
                    <a:bodyPr/>
                    <a:lstStyle/>
                    <a:p>
                      <a:pPr algn="ctr" defTabSz="914400"/>
                      <a:r>
                        <a:rPr sz="1600" b="1" dirty="0">
                          <a:solidFill>
                            <a:srgbClr val="FFFFFF"/>
                          </a:solidFill>
                          <a:latin typeface="Calibri"/>
                          <a:ea typeface="Calibri"/>
                          <a:cs typeface="Calibri"/>
                          <a:sym typeface="Calibri"/>
                        </a:rPr>
                        <a:t>Count</a:t>
                      </a:r>
                    </a:p>
                  </a:txBody>
                  <a:tcPr marL="45720" marR="45720" horzOverflow="overflow">
                    <a:lnL w="12700">
                      <a:solidFill>
                        <a:srgbClr val="FFFFFF"/>
                      </a:solidFill>
                    </a:lnL>
                    <a:lnR w="12700">
                      <a:solidFill>
                        <a:srgbClr val="FFFFFF"/>
                      </a:solidFill>
                    </a:lnR>
                    <a:lnT w="12700">
                      <a:solidFill>
                        <a:srgbClr val="FFFFFF"/>
                      </a:solidFill>
                    </a:lnT>
                    <a:lnB w="38100">
                      <a:solidFill>
                        <a:srgbClr val="FFFFFF"/>
                      </a:solidFill>
                    </a:lnB>
                    <a:solidFill>
                      <a:srgbClr val="000000"/>
                    </a:solidFill>
                  </a:tcPr>
                </a:tc>
                <a:extLst>
                  <a:ext uri="{0D108BD9-81ED-4DB2-BD59-A6C34878D82A}">
                    <a16:rowId xmlns:a16="http://schemas.microsoft.com/office/drawing/2014/main" val="10000"/>
                  </a:ext>
                </a:extLst>
              </a:tr>
              <a:tr h="1235427">
                <a:tc>
                  <a:txBody>
                    <a:bodyPr/>
                    <a:lstStyle/>
                    <a:p>
                      <a:pPr algn="ctr" defTabSz="914400"/>
                      <a:r>
                        <a:rPr sz="2000">
                          <a:latin typeface="Calibri"/>
                          <a:ea typeface="Calibri"/>
                          <a:cs typeface="Calibri"/>
                          <a:sym typeface="Calibri"/>
                        </a:rPr>
                        <a:t>1</a:t>
                      </a:r>
                    </a:p>
                  </a:txBody>
                  <a:tcPr marL="45720" marR="45720"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l" defTabSz="914400"/>
                      <a:r>
                        <a:rPr sz="2000">
                          <a:latin typeface="Calibri"/>
                          <a:ea typeface="Calibri"/>
                          <a:cs typeface="Calibri"/>
                          <a:sym typeface="Calibri"/>
                        </a:rPr>
                        <a:t>sudden numbness or weakness of the face, arm or leg, especially on one side of the body</a:t>
                      </a:r>
                    </a:p>
                  </a:txBody>
                  <a:tcPr marL="45720" marR="45720"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ctr" defTabSz="914400"/>
                      <a:r>
                        <a:rPr sz="2000">
                          <a:latin typeface="Calibri"/>
                          <a:ea typeface="Calibri"/>
                          <a:cs typeface="Calibri"/>
                          <a:sym typeface="Calibri"/>
                        </a:rPr>
                        <a:t>26.32%</a:t>
                      </a:r>
                    </a:p>
                  </a:txBody>
                  <a:tcPr marL="45720" marR="45720"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tc>
                  <a:txBody>
                    <a:bodyPr/>
                    <a:lstStyle/>
                    <a:p>
                      <a:pPr algn="ctr" defTabSz="914400"/>
                      <a:r>
                        <a:rPr sz="2000">
                          <a:latin typeface="Calibri"/>
                          <a:ea typeface="Calibri"/>
                          <a:cs typeface="Calibri"/>
                          <a:sym typeface="Calibri"/>
                        </a:rPr>
                        <a:t>25</a:t>
                      </a:r>
                    </a:p>
                  </a:txBody>
                  <a:tcPr marL="45720" marR="45720" horzOverflow="overflow">
                    <a:lnL w="12700">
                      <a:solidFill>
                        <a:srgbClr val="FFFFFF"/>
                      </a:solidFill>
                    </a:lnL>
                    <a:lnR w="12700">
                      <a:solidFill>
                        <a:srgbClr val="FFFFFF"/>
                      </a:solidFill>
                    </a:lnR>
                    <a:lnT w="38100">
                      <a:solidFill>
                        <a:srgbClr val="FFFFFF"/>
                      </a:solidFill>
                    </a:lnT>
                    <a:lnB>
                      <a:solidFill>
                        <a:srgbClr val="4A7EBB"/>
                      </a:solidFill>
                    </a:lnB>
                    <a:solidFill>
                      <a:srgbClr val="CACACA"/>
                    </a:solidFill>
                  </a:tcPr>
                </a:tc>
                <a:extLst>
                  <a:ext uri="{0D108BD9-81ED-4DB2-BD59-A6C34878D82A}">
                    <a16:rowId xmlns:a16="http://schemas.microsoft.com/office/drawing/2014/main" val="10001"/>
                  </a:ext>
                </a:extLst>
              </a:tr>
              <a:tr h="765347">
                <a:tc>
                  <a:txBody>
                    <a:bodyPr/>
                    <a:lstStyle/>
                    <a:p>
                      <a:pPr algn="ctr" defTabSz="914400"/>
                      <a:r>
                        <a:rPr sz="2000" dirty="0">
                          <a:latin typeface="Calibri"/>
                          <a:ea typeface="Calibri"/>
                          <a:cs typeface="Calibri"/>
                          <a:sym typeface="Calibri"/>
                        </a:rPr>
                        <a:t>2</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l" defTabSz="914400"/>
                      <a:r>
                        <a:rPr sz="2000">
                          <a:latin typeface="Calibri"/>
                          <a:ea typeface="Calibri"/>
                          <a:cs typeface="Calibri"/>
                          <a:sym typeface="Calibri"/>
                        </a:rPr>
                        <a:t>Sudden confusion, trouble speaking or understanding</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2000">
                          <a:latin typeface="Calibri"/>
                          <a:ea typeface="Calibri"/>
                          <a:cs typeface="Calibri"/>
                          <a:sym typeface="Calibri"/>
                        </a:rPr>
                        <a:t>23.16%</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2000">
                          <a:latin typeface="Calibri"/>
                          <a:ea typeface="Calibri"/>
                          <a:cs typeface="Calibri"/>
                          <a:sym typeface="Calibri"/>
                        </a:rPr>
                        <a:t>22</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extLst>
                  <a:ext uri="{0D108BD9-81ED-4DB2-BD59-A6C34878D82A}">
                    <a16:rowId xmlns:a16="http://schemas.microsoft.com/office/drawing/2014/main" val="10002"/>
                  </a:ext>
                </a:extLst>
              </a:tr>
              <a:tr h="667268">
                <a:tc>
                  <a:txBody>
                    <a:bodyPr/>
                    <a:lstStyle/>
                    <a:p>
                      <a:pPr algn="ctr" defTabSz="914400"/>
                      <a:r>
                        <a:rPr sz="2000">
                          <a:latin typeface="Calibri"/>
                          <a:ea typeface="Calibri"/>
                          <a:cs typeface="Calibri"/>
                          <a:sym typeface="Calibri"/>
                        </a:rPr>
                        <a:t>3</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l" defTabSz="914400"/>
                      <a:r>
                        <a:rPr sz="2000">
                          <a:latin typeface="Calibri"/>
                          <a:ea typeface="Calibri"/>
                          <a:cs typeface="Calibri"/>
                          <a:sym typeface="Calibri"/>
                        </a:rPr>
                        <a:t>sudden trouble seeing in one or both eyes</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ctr" defTabSz="914400"/>
                      <a:r>
                        <a:rPr sz="2000">
                          <a:latin typeface="Calibri"/>
                          <a:ea typeface="Calibri"/>
                          <a:cs typeface="Calibri"/>
                          <a:sym typeface="Calibri"/>
                        </a:rPr>
                        <a:t>15.79%</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tc>
                  <a:txBody>
                    <a:bodyPr/>
                    <a:lstStyle/>
                    <a:p>
                      <a:pPr algn="ctr" defTabSz="914400"/>
                      <a:r>
                        <a:rPr sz="2000">
                          <a:latin typeface="Calibri"/>
                          <a:ea typeface="Calibri"/>
                          <a:cs typeface="Calibri"/>
                          <a:sym typeface="Calibri"/>
                        </a:rPr>
                        <a:t>15</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CACACA"/>
                    </a:solidFill>
                  </a:tcPr>
                </a:tc>
                <a:extLst>
                  <a:ext uri="{0D108BD9-81ED-4DB2-BD59-A6C34878D82A}">
                    <a16:rowId xmlns:a16="http://schemas.microsoft.com/office/drawing/2014/main" val="10003"/>
                  </a:ext>
                </a:extLst>
              </a:tr>
              <a:tr h="943179">
                <a:tc>
                  <a:txBody>
                    <a:bodyPr/>
                    <a:lstStyle/>
                    <a:p>
                      <a:pPr algn="ctr" defTabSz="914400"/>
                      <a:r>
                        <a:rPr sz="2000">
                          <a:latin typeface="Calibri"/>
                          <a:ea typeface="Calibri"/>
                          <a:cs typeface="Calibri"/>
                          <a:sym typeface="Calibri"/>
                        </a:rPr>
                        <a:t>4</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l" defTabSz="914400"/>
                      <a:r>
                        <a:rPr sz="2000">
                          <a:latin typeface="Calibri"/>
                          <a:ea typeface="Calibri"/>
                          <a:cs typeface="Calibri"/>
                          <a:sym typeface="Calibri"/>
                        </a:rPr>
                        <a:t>Sudden trouble walking dizziness or loss of balance</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2000">
                          <a:latin typeface="Calibri"/>
                          <a:ea typeface="Calibri"/>
                          <a:cs typeface="Calibri"/>
                          <a:sym typeface="Calibri"/>
                        </a:rPr>
                        <a:t>18.95%</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tc>
                  <a:txBody>
                    <a:bodyPr/>
                    <a:lstStyle/>
                    <a:p>
                      <a:pPr algn="ctr" defTabSz="914400"/>
                      <a:r>
                        <a:rPr sz="2000">
                          <a:latin typeface="Calibri"/>
                          <a:ea typeface="Calibri"/>
                          <a:cs typeface="Calibri"/>
                          <a:sym typeface="Calibri"/>
                        </a:rPr>
                        <a:t>18</a:t>
                      </a:r>
                    </a:p>
                  </a:txBody>
                  <a:tcPr marL="45720" marR="45720" horzOverflow="overflow">
                    <a:lnL w="12700">
                      <a:solidFill>
                        <a:srgbClr val="FFFFFF"/>
                      </a:solidFill>
                    </a:lnL>
                    <a:lnR w="12700">
                      <a:solidFill>
                        <a:srgbClr val="FFFFFF"/>
                      </a:solidFill>
                    </a:lnR>
                    <a:lnT>
                      <a:solidFill>
                        <a:srgbClr val="4A7EBB"/>
                      </a:solidFill>
                    </a:lnT>
                    <a:lnB>
                      <a:solidFill>
                        <a:srgbClr val="4A7EBB"/>
                      </a:solidFill>
                    </a:lnB>
                    <a:solidFill>
                      <a:srgbClr val="E6E6E6"/>
                    </a:solidFill>
                  </a:tcPr>
                </a:tc>
                <a:extLst>
                  <a:ext uri="{0D108BD9-81ED-4DB2-BD59-A6C34878D82A}">
                    <a16:rowId xmlns:a16="http://schemas.microsoft.com/office/drawing/2014/main" val="10004"/>
                  </a:ext>
                </a:extLst>
              </a:tr>
              <a:tr h="765347">
                <a:tc>
                  <a:txBody>
                    <a:bodyPr/>
                    <a:lstStyle/>
                    <a:p>
                      <a:pPr algn="ctr" defTabSz="914400"/>
                      <a:r>
                        <a:rPr sz="2000" dirty="0">
                          <a:latin typeface="Calibri"/>
                          <a:ea typeface="Calibri"/>
                          <a:cs typeface="Calibri"/>
                          <a:sym typeface="Calibri"/>
                        </a:rPr>
                        <a:t>5</a:t>
                      </a:r>
                    </a:p>
                  </a:txBody>
                  <a:tcPr marL="45720" marR="45720"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l" defTabSz="914400"/>
                      <a:r>
                        <a:rPr sz="2000">
                          <a:latin typeface="Calibri"/>
                          <a:ea typeface="Calibri"/>
                          <a:cs typeface="Calibri"/>
                          <a:sym typeface="Calibri"/>
                        </a:rPr>
                        <a:t>Sudden severe headache with no known cause</a:t>
                      </a:r>
                    </a:p>
                  </a:txBody>
                  <a:tcPr marL="45720" marR="45720"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ctr" defTabSz="914400"/>
                      <a:r>
                        <a:rPr sz="2000">
                          <a:latin typeface="Calibri"/>
                          <a:ea typeface="Calibri"/>
                          <a:cs typeface="Calibri"/>
                          <a:sym typeface="Calibri"/>
                        </a:rPr>
                        <a:t>15.79%</a:t>
                      </a:r>
                    </a:p>
                  </a:txBody>
                  <a:tcPr marL="45720" marR="45720"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tc>
                  <a:txBody>
                    <a:bodyPr/>
                    <a:lstStyle/>
                    <a:p>
                      <a:pPr algn="ctr" defTabSz="914400"/>
                      <a:r>
                        <a:rPr sz="2000" dirty="0">
                          <a:latin typeface="Calibri"/>
                          <a:ea typeface="Calibri"/>
                          <a:cs typeface="Calibri"/>
                          <a:sym typeface="Calibri"/>
                        </a:rPr>
                        <a:t>15</a:t>
                      </a:r>
                    </a:p>
                  </a:txBody>
                  <a:tcPr marL="45720" marR="45720" horzOverflow="overflow">
                    <a:lnL w="12700">
                      <a:solidFill>
                        <a:srgbClr val="FFFFFF"/>
                      </a:solidFill>
                    </a:lnL>
                    <a:lnR w="12700">
                      <a:solidFill>
                        <a:srgbClr val="FFFFFF"/>
                      </a:solidFill>
                    </a:lnR>
                    <a:lnT>
                      <a:solidFill>
                        <a:srgbClr val="4A7EBB"/>
                      </a:solidFill>
                    </a:lnT>
                    <a:lnB w="12700">
                      <a:solidFill>
                        <a:srgbClr val="FFFFFF"/>
                      </a:solidFill>
                    </a:lnB>
                    <a:solidFill>
                      <a:srgbClr val="CACACA"/>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896953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Wilcoxon Signed Rank Test</a:t>
            </a:r>
            <a:endParaRPr lang="en-US" dirty="0"/>
          </a:p>
        </p:txBody>
      </p:sp>
      <p:sp>
        <p:nvSpPr>
          <p:cNvPr id="3" name="Content Placeholder 2"/>
          <p:cNvSpPr>
            <a:spLocks noGrp="1"/>
          </p:cNvSpPr>
          <p:nvPr>
            <p:ph idx="1"/>
          </p:nvPr>
        </p:nvSpPr>
        <p:spPr>
          <a:xfrm>
            <a:off x="382784" y="1384058"/>
            <a:ext cx="8378431" cy="3877985"/>
          </a:xfrm>
        </p:spPr>
        <p:txBody>
          <a:bodyPr/>
          <a:lstStyle/>
          <a:p>
            <a:pPr marL="0" indent="0">
              <a:buNone/>
            </a:pPr>
            <a:r>
              <a:rPr lang="en-US" dirty="0" smtClean="0"/>
              <a:t>The nonparametric </a:t>
            </a:r>
            <a:r>
              <a:rPr lang="en-US" b="1" i="1" dirty="0" smtClean="0"/>
              <a:t>Wilcoxon Signed Rank </a:t>
            </a:r>
            <a:r>
              <a:rPr lang="en-US" dirty="0" smtClean="0"/>
              <a:t>test was used to compare the pre- and post-test values </a:t>
            </a:r>
          </a:p>
          <a:p>
            <a:pPr marL="0" indent="0">
              <a:buNone/>
            </a:pPr>
            <a:endParaRPr lang="en-US" dirty="0"/>
          </a:p>
          <a:p>
            <a:pPr marL="0" indent="0">
              <a:buNone/>
            </a:pPr>
            <a:r>
              <a:rPr lang="en-US" dirty="0" smtClean="0"/>
              <a:t>Small sample size and non-normality of the outcome variables.   </a:t>
            </a:r>
          </a:p>
          <a:p>
            <a:pPr marL="0" indent="0">
              <a:buNone/>
            </a:pPr>
            <a:endParaRPr lang="en-US" dirty="0"/>
          </a:p>
          <a:p>
            <a:pPr marL="0" indent="0">
              <a:buNone/>
            </a:pPr>
            <a:r>
              <a:rPr lang="en-US" dirty="0" smtClean="0"/>
              <a:t>Only the answers of the 28 respondents who completed both the pre- and post-tests were used for the analysis.</a:t>
            </a:r>
            <a:endParaRPr lang="en-US" dirty="0"/>
          </a:p>
        </p:txBody>
      </p:sp>
    </p:spTree>
    <p:extLst>
      <p:ext uri="{BB962C8B-B14F-4D97-AF65-F5344CB8AC3E}">
        <p14:creationId xmlns:p14="http://schemas.microsoft.com/office/powerpoint/2010/main" val="2143790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Comparison of knowledge pre- and post-test (n=28)</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37109141"/>
              </p:ext>
            </p:extLst>
          </p:nvPr>
        </p:nvGraphicFramePr>
        <p:xfrm>
          <a:off x="914398" y="1981200"/>
          <a:ext cx="7315201" cy="4114801"/>
        </p:xfrm>
        <a:graphic>
          <a:graphicData uri="http://schemas.openxmlformats.org/drawingml/2006/table">
            <a:tbl>
              <a:tblPr>
                <a:tableStyleId>{5C22544A-7EE6-4342-B048-85BDC9FD1C3A}</a:tableStyleId>
              </a:tblPr>
              <a:tblGrid>
                <a:gridCol w="2590802">
                  <a:extLst>
                    <a:ext uri="{9D8B030D-6E8A-4147-A177-3AD203B41FA5}">
                      <a16:colId xmlns:a16="http://schemas.microsoft.com/office/drawing/2014/main" val="20000"/>
                    </a:ext>
                  </a:extLst>
                </a:gridCol>
                <a:gridCol w="1219200">
                  <a:extLst>
                    <a:ext uri="{9D8B030D-6E8A-4147-A177-3AD203B41FA5}">
                      <a16:colId xmlns:a16="http://schemas.microsoft.com/office/drawing/2014/main" val="20003"/>
                    </a:ext>
                  </a:extLst>
                </a:gridCol>
                <a:gridCol w="1719417">
                  <a:extLst>
                    <a:ext uri="{9D8B030D-6E8A-4147-A177-3AD203B41FA5}">
                      <a16:colId xmlns:a16="http://schemas.microsoft.com/office/drawing/2014/main" val="20004"/>
                    </a:ext>
                  </a:extLst>
                </a:gridCol>
                <a:gridCol w="892891">
                  <a:extLst>
                    <a:ext uri="{9D8B030D-6E8A-4147-A177-3AD203B41FA5}">
                      <a16:colId xmlns:a16="http://schemas.microsoft.com/office/drawing/2014/main" val="20005"/>
                    </a:ext>
                  </a:extLst>
                </a:gridCol>
                <a:gridCol w="892891">
                  <a:extLst>
                    <a:ext uri="{9D8B030D-6E8A-4147-A177-3AD203B41FA5}">
                      <a16:colId xmlns:a16="http://schemas.microsoft.com/office/drawing/2014/main" val="20006"/>
                    </a:ext>
                  </a:extLst>
                </a:gridCol>
              </a:tblGrid>
              <a:tr h="470261">
                <a:tc>
                  <a:txBody>
                    <a:bodyPr/>
                    <a:lstStyle/>
                    <a:p>
                      <a:pPr algn="l" fontAlgn="b"/>
                      <a:r>
                        <a:rPr lang="en-US" sz="1800" b="0" i="0" u="none" strike="noStrike" dirty="0" smtClean="0">
                          <a:solidFill>
                            <a:schemeClr val="bg1"/>
                          </a:solidFill>
                          <a:effectLst/>
                          <a:latin typeface="Georgia" panose="02040502050405020303" pitchFamily="18" charset="0"/>
                        </a:rPr>
                        <a:t>Category</a:t>
                      </a:r>
                      <a:endParaRPr lang="en-US" sz="1800" b="0" i="0" u="none" strike="noStrike" dirty="0">
                        <a:solidFill>
                          <a:schemeClr val="bg1"/>
                        </a:solidFill>
                        <a:effectLst/>
                        <a:latin typeface="Georgia" panose="02040502050405020303" pitchFamily="18" charset="0"/>
                      </a:endParaRPr>
                    </a:p>
                  </a:txBody>
                  <a:tcPr marL="9525" marR="9525" marT="9525" marB="0" anchor="b">
                    <a:solidFill>
                      <a:schemeClr val="tx1"/>
                    </a:solidFill>
                  </a:tcPr>
                </a:tc>
                <a:tc>
                  <a:txBody>
                    <a:bodyPr/>
                    <a:lstStyle/>
                    <a:p>
                      <a:pPr algn="l" fontAlgn="b"/>
                      <a:r>
                        <a:rPr lang="en-US" sz="1800" u="none" strike="noStrike" dirty="0">
                          <a:solidFill>
                            <a:schemeClr val="bg1"/>
                          </a:solidFill>
                          <a:effectLst/>
                          <a:latin typeface="Georgia" panose="02040502050405020303" pitchFamily="18" charset="0"/>
                        </a:rPr>
                        <a:t>Minimum</a:t>
                      </a:r>
                      <a:endParaRPr lang="en-US" sz="1800" b="0" i="0" u="none" strike="noStrike" dirty="0">
                        <a:solidFill>
                          <a:schemeClr val="bg1"/>
                        </a:solidFill>
                        <a:effectLst/>
                        <a:latin typeface="Georgia" panose="02040502050405020303" pitchFamily="18" charset="0"/>
                      </a:endParaRPr>
                    </a:p>
                  </a:txBody>
                  <a:tcPr marL="9525" marR="9525" marT="9525" marB="0" anchor="b">
                    <a:solidFill>
                      <a:schemeClr val="tx1"/>
                    </a:solidFill>
                  </a:tcPr>
                </a:tc>
                <a:tc>
                  <a:txBody>
                    <a:bodyPr/>
                    <a:lstStyle/>
                    <a:p>
                      <a:pPr algn="l" fontAlgn="b"/>
                      <a:r>
                        <a:rPr lang="en-US" sz="1800" u="none" strike="noStrike" dirty="0">
                          <a:solidFill>
                            <a:schemeClr val="bg1"/>
                          </a:solidFill>
                          <a:effectLst/>
                          <a:latin typeface="Georgia" panose="02040502050405020303" pitchFamily="18" charset="0"/>
                        </a:rPr>
                        <a:t>Maximum</a:t>
                      </a:r>
                      <a:endParaRPr lang="en-US" sz="1800" b="0" i="0" u="none" strike="noStrike" dirty="0">
                        <a:solidFill>
                          <a:schemeClr val="bg1"/>
                        </a:solidFill>
                        <a:effectLst/>
                        <a:latin typeface="Georgia" panose="02040502050405020303" pitchFamily="18" charset="0"/>
                      </a:endParaRPr>
                    </a:p>
                  </a:txBody>
                  <a:tcPr marL="9525" marR="9525" marT="9525" marB="0" anchor="b">
                    <a:solidFill>
                      <a:schemeClr val="tx1"/>
                    </a:solidFill>
                  </a:tcPr>
                </a:tc>
                <a:tc>
                  <a:txBody>
                    <a:bodyPr/>
                    <a:lstStyle/>
                    <a:p>
                      <a:pPr algn="l" fontAlgn="b"/>
                      <a:r>
                        <a:rPr lang="en-US" sz="1800" u="none" strike="noStrike" dirty="0">
                          <a:solidFill>
                            <a:schemeClr val="bg1"/>
                          </a:solidFill>
                          <a:effectLst/>
                          <a:latin typeface="Georgia" panose="02040502050405020303" pitchFamily="18" charset="0"/>
                        </a:rPr>
                        <a:t>Mean</a:t>
                      </a:r>
                      <a:endParaRPr lang="en-US" sz="1800" b="0" i="0" u="none" strike="noStrike" dirty="0">
                        <a:solidFill>
                          <a:schemeClr val="bg1"/>
                        </a:solidFill>
                        <a:effectLst/>
                        <a:latin typeface="Georgia" panose="02040502050405020303" pitchFamily="18" charset="0"/>
                      </a:endParaRPr>
                    </a:p>
                  </a:txBody>
                  <a:tcPr marL="9525" marR="9525" marT="9525" marB="0" anchor="b">
                    <a:solidFill>
                      <a:schemeClr val="tx1"/>
                    </a:solidFill>
                  </a:tcPr>
                </a:tc>
                <a:tc>
                  <a:txBody>
                    <a:bodyPr/>
                    <a:lstStyle/>
                    <a:p>
                      <a:pPr algn="l" fontAlgn="b"/>
                      <a:r>
                        <a:rPr lang="en-US" sz="1800" u="none" strike="noStrike" dirty="0">
                          <a:solidFill>
                            <a:schemeClr val="bg1"/>
                          </a:solidFill>
                          <a:effectLst/>
                          <a:latin typeface="Georgia" panose="02040502050405020303" pitchFamily="18" charset="0"/>
                        </a:rPr>
                        <a:t>S.D.</a:t>
                      </a:r>
                      <a:endParaRPr lang="en-US" sz="1800" b="0" i="0" u="none" strike="noStrike" dirty="0">
                        <a:solidFill>
                          <a:schemeClr val="bg1"/>
                        </a:solidFill>
                        <a:effectLst/>
                        <a:latin typeface="Georgia" panose="02040502050405020303" pitchFamily="18" charset="0"/>
                      </a:endParaRPr>
                    </a:p>
                  </a:txBody>
                  <a:tcPr marL="9525" marR="9525" marT="9525" marB="0" anchor="b">
                    <a:solidFill>
                      <a:schemeClr val="tx1"/>
                    </a:solidFill>
                  </a:tcPr>
                </a:tc>
                <a:extLst>
                  <a:ext uri="{0D108BD9-81ED-4DB2-BD59-A6C34878D82A}">
                    <a16:rowId xmlns:a16="http://schemas.microsoft.com/office/drawing/2014/main" val="10000"/>
                  </a:ext>
                </a:extLst>
              </a:tr>
              <a:tr h="911135">
                <a:tc>
                  <a:txBody>
                    <a:bodyPr/>
                    <a:lstStyle/>
                    <a:p>
                      <a:pPr algn="l" fontAlgn="b"/>
                      <a:r>
                        <a:rPr lang="en-US" sz="1800" u="none" strike="noStrike" dirty="0">
                          <a:effectLst/>
                          <a:latin typeface="Georgia" panose="02040502050405020303" pitchFamily="18" charset="0"/>
                        </a:rPr>
                        <a:t>knowledge of symptoms at pretest</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tc>
                  <a:txBody>
                    <a:bodyPr/>
                    <a:lstStyle/>
                    <a:p>
                      <a:pPr algn="r" fontAlgn="b"/>
                      <a:r>
                        <a:rPr lang="en-US" sz="1800" u="none" strike="noStrike" dirty="0">
                          <a:effectLst/>
                          <a:latin typeface="Georgia" panose="02040502050405020303" pitchFamily="18" charset="0"/>
                        </a:rPr>
                        <a:t>0</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tc>
                  <a:txBody>
                    <a:bodyPr/>
                    <a:lstStyle/>
                    <a:p>
                      <a:pPr algn="r" fontAlgn="b"/>
                      <a:r>
                        <a:rPr lang="en-US" sz="1800" u="none" strike="noStrike" dirty="0">
                          <a:effectLst/>
                          <a:latin typeface="Georgia" panose="02040502050405020303" pitchFamily="18" charset="0"/>
                        </a:rPr>
                        <a:t>5</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tc>
                  <a:txBody>
                    <a:bodyPr/>
                    <a:lstStyle/>
                    <a:p>
                      <a:pPr algn="r" fontAlgn="b"/>
                      <a:r>
                        <a:rPr lang="en-US" sz="1800" u="none" strike="noStrike" dirty="0">
                          <a:effectLst/>
                          <a:latin typeface="Georgia" panose="02040502050405020303" pitchFamily="18" charset="0"/>
                        </a:rPr>
                        <a:t>3.18</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tc>
                  <a:txBody>
                    <a:bodyPr/>
                    <a:lstStyle/>
                    <a:p>
                      <a:pPr algn="r" fontAlgn="b"/>
                      <a:r>
                        <a:rPr lang="en-US" sz="1800" u="none" strike="noStrike" dirty="0">
                          <a:effectLst/>
                          <a:latin typeface="Georgia" panose="02040502050405020303" pitchFamily="18" charset="0"/>
                        </a:rPr>
                        <a:t>1.91</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extLst>
                  <a:ext uri="{0D108BD9-81ED-4DB2-BD59-A6C34878D82A}">
                    <a16:rowId xmlns:a16="http://schemas.microsoft.com/office/drawing/2014/main" val="10001"/>
                  </a:ext>
                </a:extLst>
              </a:tr>
              <a:tr h="911135">
                <a:tc>
                  <a:txBody>
                    <a:bodyPr/>
                    <a:lstStyle/>
                    <a:p>
                      <a:pPr algn="l" fontAlgn="b"/>
                      <a:r>
                        <a:rPr lang="en-US" sz="1800" u="none" strike="noStrike" dirty="0">
                          <a:effectLst/>
                          <a:latin typeface="Georgia" panose="02040502050405020303" pitchFamily="18" charset="0"/>
                        </a:rPr>
                        <a:t>knowledge of symptoms at posttest</a:t>
                      </a:r>
                      <a:endParaRPr lang="en-US" sz="1800" b="0" i="0" u="none" strike="noStrike" dirty="0">
                        <a:solidFill>
                          <a:srgbClr val="000000"/>
                        </a:solidFill>
                        <a:effectLst/>
                        <a:latin typeface="Georgia" panose="02040502050405020303" pitchFamily="18" charset="0"/>
                      </a:endParaRPr>
                    </a:p>
                  </a:txBody>
                  <a:tcPr marL="9525" marR="9525" marT="9525" marB="0" anchor="b"/>
                </a:tc>
                <a:tc>
                  <a:txBody>
                    <a:bodyPr/>
                    <a:lstStyle/>
                    <a:p>
                      <a:pPr algn="r" fontAlgn="b"/>
                      <a:r>
                        <a:rPr lang="en-US" sz="1800" u="none" strike="noStrike">
                          <a:effectLst/>
                          <a:latin typeface="Georgia" panose="02040502050405020303" pitchFamily="18" charset="0"/>
                        </a:rPr>
                        <a:t>0</a:t>
                      </a:r>
                      <a:endParaRPr lang="en-US" sz="1800" b="0" i="0" u="none" strike="noStrike">
                        <a:solidFill>
                          <a:srgbClr val="000000"/>
                        </a:solidFill>
                        <a:effectLst/>
                        <a:latin typeface="Georgia" panose="02040502050405020303" pitchFamily="18" charset="0"/>
                      </a:endParaRPr>
                    </a:p>
                  </a:txBody>
                  <a:tcPr marL="9525" marR="9525" marT="9525" marB="0" anchor="b"/>
                </a:tc>
                <a:tc>
                  <a:txBody>
                    <a:bodyPr/>
                    <a:lstStyle/>
                    <a:p>
                      <a:pPr algn="r" fontAlgn="b"/>
                      <a:r>
                        <a:rPr lang="en-US" sz="1800" u="none" strike="noStrike">
                          <a:effectLst/>
                          <a:latin typeface="Georgia" panose="02040502050405020303" pitchFamily="18" charset="0"/>
                        </a:rPr>
                        <a:t>5</a:t>
                      </a:r>
                      <a:endParaRPr lang="en-US" sz="1800" b="0" i="0" u="none" strike="noStrike">
                        <a:solidFill>
                          <a:srgbClr val="000000"/>
                        </a:solidFill>
                        <a:effectLst/>
                        <a:latin typeface="Georgia" panose="02040502050405020303" pitchFamily="18" charset="0"/>
                      </a:endParaRPr>
                    </a:p>
                  </a:txBody>
                  <a:tcPr marL="9525" marR="9525" marT="9525" marB="0" anchor="b"/>
                </a:tc>
                <a:tc>
                  <a:txBody>
                    <a:bodyPr/>
                    <a:lstStyle/>
                    <a:p>
                      <a:pPr algn="r" fontAlgn="b"/>
                      <a:r>
                        <a:rPr lang="en-US" sz="1800" u="none" strike="noStrike" dirty="0" smtClean="0">
                          <a:effectLst/>
                          <a:latin typeface="Georgia" panose="02040502050405020303" pitchFamily="18" charset="0"/>
                        </a:rPr>
                        <a:t>4.00</a:t>
                      </a:r>
                      <a:endParaRPr lang="en-US" sz="1800" b="0" i="0" u="none" strike="noStrike" dirty="0">
                        <a:solidFill>
                          <a:srgbClr val="000000"/>
                        </a:solidFill>
                        <a:effectLst/>
                        <a:latin typeface="Georgia" panose="02040502050405020303" pitchFamily="18" charset="0"/>
                      </a:endParaRPr>
                    </a:p>
                  </a:txBody>
                  <a:tcPr marL="9525" marR="9525" marT="9525" marB="0" anchor="b"/>
                </a:tc>
                <a:tc>
                  <a:txBody>
                    <a:bodyPr/>
                    <a:lstStyle/>
                    <a:p>
                      <a:pPr algn="r" fontAlgn="b"/>
                      <a:r>
                        <a:rPr lang="en-US" sz="1800" u="none" strike="noStrike">
                          <a:effectLst/>
                          <a:latin typeface="Georgia" panose="02040502050405020303" pitchFamily="18" charset="0"/>
                        </a:rPr>
                        <a:t>1.66</a:t>
                      </a:r>
                      <a:endParaRPr lang="en-US" sz="1800" b="0" i="0" u="none" strike="noStrike">
                        <a:solidFill>
                          <a:srgbClr val="000000"/>
                        </a:solidFill>
                        <a:effectLst/>
                        <a:latin typeface="Georgia" panose="02040502050405020303" pitchFamily="18" charset="0"/>
                      </a:endParaRPr>
                    </a:p>
                  </a:txBody>
                  <a:tcPr marL="9525" marR="9525" marT="9525" marB="0" anchor="b"/>
                </a:tc>
                <a:extLst>
                  <a:ext uri="{0D108BD9-81ED-4DB2-BD59-A6C34878D82A}">
                    <a16:rowId xmlns:a16="http://schemas.microsoft.com/office/drawing/2014/main" val="10002"/>
                  </a:ext>
                </a:extLst>
              </a:tr>
              <a:tr h="911135">
                <a:tc>
                  <a:txBody>
                    <a:bodyPr/>
                    <a:lstStyle/>
                    <a:p>
                      <a:pPr algn="l" fontAlgn="b"/>
                      <a:r>
                        <a:rPr lang="en-US" sz="1800" u="none" strike="noStrike" dirty="0">
                          <a:effectLst/>
                          <a:latin typeface="Georgia" panose="02040502050405020303" pitchFamily="18" charset="0"/>
                        </a:rPr>
                        <a:t>knowledge of prevention at pretest</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tc>
                  <a:txBody>
                    <a:bodyPr/>
                    <a:lstStyle/>
                    <a:p>
                      <a:pPr algn="r" fontAlgn="b"/>
                      <a:r>
                        <a:rPr lang="en-US" sz="1800" u="none" strike="noStrike" dirty="0">
                          <a:effectLst/>
                          <a:latin typeface="Georgia" panose="02040502050405020303" pitchFamily="18" charset="0"/>
                        </a:rPr>
                        <a:t>0</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tc>
                  <a:txBody>
                    <a:bodyPr/>
                    <a:lstStyle/>
                    <a:p>
                      <a:pPr algn="r" fontAlgn="b"/>
                      <a:r>
                        <a:rPr lang="en-US" sz="1800" u="none" strike="noStrike" dirty="0">
                          <a:effectLst/>
                          <a:latin typeface="Georgia" panose="02040502050405020303" pitchFamily="18" charset="0"/>
                        </a:rPr>
                        <a:t>8</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tc>
                  <a:txBody>
                    <a:bodyPr/>
                    <a:lstStyle/>
                    <a:p>
                      <a:pPr algn="r" fontAlgn="b"/>
                      <a:r>
                        <a:rPr lang="en-US" sz="1800" u="none" strike="noStrike" dirty="0">
                          <a:effectLst/>
                          <a:latin typeface="Georgia" panose="02040502050405020303" pitchFamily="18" charset="0"/>
                        </a:rPr>
                        <a:t>5.46</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tc>
                  <a:txBody>
                    <a:bodyPr/>
                    <a:lstStyle/>
                    <a:p>
                      <a:pPr algn="r" fontAlgn="b"/>
                      <a:r>
                        <a:rPr lang="en-US" sz="1800" u="none" strike="noStrike" dirty="0">
                          <a:effectLst/>
                          <a:latin typeface="Georgia" panose="02040502050405020303" pitchFamily="18" charset="0"/>
                        </a:rPr>
                        <a:t>2.69</a:t>
                      </a:r>
                      <a:endParaRPr lang="en-US" sz="1800" b="0" i="0" u="none" strike="noStrike" dirty="0">
                        <a:solidFill>
                          <a:srgbClr val="000000"/>
                        </a:solidFill>
                        <a:effectLst/>
                        <a:latin typeface="Georgia" panose="02040502050405020303" pitchFamily="18" charset="0"/>
                      </a:endParaRPr>
                    </a:p>
                  </a:txBody>
                  <a:tcPr marL="9525" marR="9525" marT="9525" marB="0" anchor="b">
                    <a:solidFill>
                      <a:schemeClr val="bg1">
                        <a:lumMod val="85000"/>
                      </a:schemeClr>
                    </a:solidFill>
                  </a:tcPr>
                </a:tc>
                <a:extLst>
                  <a:ext uri="{0D108BD9-81ED-4DB2-BD59-A6C34878D82A}">
                    <a16:rowId xmlns:a16="http://schemas.microsoft.com/office/drawing/2014/main" val="10003"/>
                  </a:ext>
                </a:extLst>
              </a:tr>
              <a:tr h="911135">
                <a:tc>
                  <a:txBody>
                    <a:bodyPr/>
                    <a:lstStyle/>
                    <a:p>
                      <a:pPr algn="l" fontAlgn="b"/>
                      <a:r>
                        <a:rPr lang="en-US" sz="1800" u="none" strike="noStrike">
                          <a:effectLst/>
                          <a:latin typeface="Georgia" panose="02040502050405020303" pitchFamily="18" charset="0"/>
                        </a:rPr>
                        <a:t>knowledge of prevention at posttest</a:t>
                      </a:r>
                      <a:endParaRPr lang="en-US" sz="1800" b="0" i="0" u="none" strike="noStrike">
                        <a:solidFill>
                          <a:srgbClr val="000000"/>
                        </a:solidFill>
                        <a:effectLst/>
                        <a:latin typeface="Georgia" panose="02040502050405020303" pitchFamily="18" charset="0"/>
                      </a:endParaRPr>
                    </a:p>
                  </a:txBody>
                  <a:tcPr marL="9525" marR="9525" marT="9525" marB="0" anchor="b"/>
                </a:tc>
                <a:tc>
                  <a:txBody>
                    <a:bodyPr/>
                    <a:lstStyle/>
                    <a:p>
                      <a:pPr algn="r" fontAlgn="b"/>
                      <a:r>
                        <a:rPr lang="en-US" sz="1800" u="none" strike="noStrike">
                          <a:effectLst/>
                          <a:latin typeface="Georgia" panose="02040502050405020303" pitchFamily="18" charset="0"/>
                        </a:rPr>
                        <a:t>0</a:t>
                      </a:r>
                      <a:endParaRPr lang="en-US" sz="1800" b="0" i="0" u="none" strike="noStrike">
                        <a:solidFill>
                          <a:srgbClr val="000000"/>
                        </a:solidFill>
                        <a:effectLst/>
                        <a:latin typeface="Georgia" panose="02040502050405020303" pitchFamily="18" charset="0"/>
                      </a:endParaRPr>
                    </a:p>
                  </a:txBody>
                  <a:tcPr marL="9525" marR="9525" marT="9525" marB="0" anchor="b"/>
                </a:tc>
                <a:tc>
                  <a:txBody>
                    <a:bodyPr/>
                    <a:lstStyle/>
                    <a:p>
                      <a:pPr algn="r" fontAlgn="b"/>
                      <a:r>
                        <a:rPr lang="en-US" sz="1800" u="none" strike="noStrike">
                          <a:effectLst/>
                          <a:latin typeface="Georgia" panose="02040502050405020303" pitchFamily="18" charset="0"/>
                        </a:rPr>
                        <a:t>8</a:t>
                      </a:r>
                      <a:endParaRPr lang="en-US" sz="1800" b="0" i="0" u="none" strike="noStrike">
                        <a:solidFill>
                          <a:srgbClr val="000000"/>
                        </a:solidFill>
                        <a:effectLst/>
                        <a:latin typeface="Georgia" panose="02040502050405020303" pitchFamily="18" charset="0"/>
                      </a:endParaRPr>
                    </a:p>
                  </a:txBody>
                  <a:tcPr marL="9525" marR="9525" marT="9525" marB="0" anchor="b"/>
                </a:tc>
                <a:tc>
                  <a:txBody>
                    <a:bodyPr/>
                    <a:lstStyle/>
                    <a:p>
                      <a:pPr algn="r" fontAlgn="b"/>
                      <a:r>
                        <a:rPr lang="en-US" sz="1800" u="none" strike="noStrike">
                          <a:effectLst/>
                          <a:latin typeface="Georgia" panose="02040502050405020303" pitchFamily="18" charset="0"/>
                        </a:rPr>
                        <a:t>6.46</a:t>
                      </a:r>
                      <a:endParaRPr lang="en-US" sz="1800" b="0" i="0" u="none" strike="noStrike">
                        <a:solidFill>
                          <a:srgbClr val="000000"/>
                        </a:solidFill>
                        <a:effectLst/>
                        <a:latin typeface="Georgia" panose="02040502050405020303" pitchFamily="18" charset="0"/>
                      </a:endParaRPr>
                    </a:p>
                  </a:txBody>
                  <a:tcPr marL="9525" marR="9525" marT="9525" marB="0" anchor="b"/>
                </a:tc>
                <a:tc>
                  <a:txBody>
                    <a:bodyPr/>
                    <a:lstStyle/>
                    <a:p>
                      <a:pPr algn="r" fontAlgn="b"/>
                      <a:r>
                        <a:rPr lang="en-US" sz="1800" u="none" strike="noStrike" dirty="0">
                          <a:effectLst/>
                          <a:latin typeface="Georgia" panose="02040502050405020303" pitchFamily="18" charset="0"/>
                        </a:rPr>
                        <a:t>2.62</a:t>
                      </a:r>
                      <a:endParaRPr lang="en-US" sz="1800" b="0" i="0" u="none" strike="noStrike" dirty="0">
                        <a:solidFill>
                          <a:srgbClr val="000000"/>
                        </a:solidFill>
                        <a:effectLst/>
                        <a:latin typeface="Georgia" panose="02040502050405020303" pitchFamily="18" charset="0"/>
                      </a:endParaRPr>
                    </a:p>
                  </a:txBody>
                  <a:tcPr marL="9525" marR="9525" marT="9525" marB="0" anchor="b"/>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266889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a:xfrm>
            <a:off x="417951" y="1828800"/>
            <a:ext cx="8532616" cy="4711942"/>
          </a:xfrm>
        </p:spPr>
        <p:txBody>
          <a:bodyPr>
            <a:normAutofit/>
          </a:bodyPr>
          <a:lstStyle/>
          <a:p>
            <a:pPr marL="342900" indent="-342900">
              <a:buFont typeface="Arial" panose="020B0604020202020204" pitchFamily="34" charset="0"/>
              <a:buChar char="•"/>
            </a:pPr>
            <a:r>
              <a:rPr lang="en-US" sz="2400" dirty="0" smtClean="0"/>
              <a:t>The means were statistically significantly higher at post-test for both knowledge of symptoms and of prevention factors.</a:t>
            </a:r>
          </a:p>
          <a:p>
            <a:pPr marL="0" indent="0">
              <a:buNone/>
            </a:pPr>
            <a:endParaRPr lang="en-US" sz="2400" dirty="0" smtClean="0"/>
          </a:p>
          <a:p>
            <a:pPr marL="0" indent="0">
              <a:buNone/>
            </a:pPr>
            <a:r>
              <a:rPr lang="en-US" sz="2400" dirty="0" smtClean="0"/>
              <a:t>Comparison of knowledge of symptoms pre- and post-test:</a:t>
            </a:r>
          </a:p>
          <a:p>
            <a:pPr marL="0" indent="0">
              <a:buNone/>
            </a:pPr>
            <a:r>
              <a:rPr lang="en-US" sz="2400" dirty="0"/>
              <a:t> </a:t>
            </a:r>
            <a:r>
              <a:rPr lang="en-US" sz="2400" dirty="0" smtClean="0"/>
              <a:t>              Z = -2.373, p = .018</a:t>
            </a:r>
          </a:p>
          <a:p>
            <a:pPr marL="0" indent="0">
              <a:buNone/>
            </a:pPr>
            <a:endParaRPr lang="en-US" sz="2400" dirty="0"/>
          </a:p>
          <a:p>
            <a:pPr marL="0" indent="0">
              <a:buNone/>
            </a:pPr>
            <a:r>
              <a:rPr lang="en-US" sz="2400" dirty="0" smtClean="0"/>
              <a:t>Comparison of knowledge of prevention factors pre- and post-test:</a:t>
            </a:r>
          </a:p>
          <a:p>
            <a:pPr marL="0" indent="0">
              <a:buNone/>
            </a:pPr>
            <a:r>
              <a:rPr lang="en-US" sz="2400" dirty="0"/>
              <a:t> </a:t>
            </a:r>
            <a:r>
              <a:rPr lang="en-US" sz="2400" dirty="0" smtClean="0"/>
              <a:t>               Z = -2.401, p = .016</a:t>
            </a:r>
            <a:endParaRPr lang="en-US" sz="2400" dirty="0"/>
          </a:p>
        </p:txBody>
      </p:sp>
    </p:spTree>
    <p:extLst>
      <p:ext uri="{BB962C8B-B14F-4D97-AF65-F5344CB8AC3E}">
        <p14:creationId xmlns:p14="http://schemas.microsoft.com/office/powerpoint/2010/main" val="3735704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2784" y="381000"/>
            <a:ext cx="8308096" cy="369332"/>
          </a:xfrm>
        </p:spPr>
        <p:txBody>
          <a:bodyPr/>
          <a:lstStyle/>
          <a:p>
            <a:r>
              <a:rPr lang="en-US" sz="2400" dirty="0" smtClean="0"/>
              <a:t>Conclusions</a:t>
            </a:r>
            <a:endParaRPr lang="en-US" sz="2400" dirty="0"/>
          </a:p>
        </p:txBody>
      </p:sp>
      <p:sp>
        <p:nvSpPr>
          <p:cNvPr id="2" name="Slide Number Placeholder 1"/>
          <p:cNvSpPr>
            <a:spLocks noGrp="1"/>
          </p:cNvSpPr>
          <p:nvPr>
            <p:ph type="sldNum" sz="quarter" idx="7"/>
          </p:nvPr>
        </p:nvSpPr>
        <p:spPr/>
        <p:txBody>
          <a:bodyPr/>
          <a:lstStyle/>
          <a:p>
            <a:pPr marL="25400">
              <a:lnSpc>
                <a:spcPct val="100000"/>
              </a:lnSpc>
            </a:pPr>
            <a:fld id="{81D60167-4931-47E6-BA6A-407CBD079E47}" type="slidenum">
              <a:rPr lang="en-US" spc="-10" smtClean="0"/>
              <a:t>31</a:t>
            </a:fld>
            <a:endParaRPr lang="en-US" spc="-10" dirty="0"/>
          </a:p>
        </p:txBody>
      </p:sp>
      <p:sp>
        <p:nvSpPr>
          <p:cNvPr id="4" name="Rectangle 3"/>
          <p:cNvSpPr/>
          <p:nvPr/>
        </p:nvSpPr>
        <p:spPr>
          <a:xfrm>
            <a:off x="382784" y="1524000"/>
            <a:ext cx="8608816" cy="3970318"/>
          </a:xfrm>
          <a:prstGeom prst="rect">
            <a:avLst/>
          </a:prstGeom>
        </p:spPr>
        <p:txBody>
          <a:bodyPr wrap="square">
            <a:spAutoFit/>
          </a:bodyPr>
          <a:lstStyle/>
          <a:p>
            <a:r>
              <a:rPr lang="en-US" sz="2800" dirty="0">
                <a:latin typeface="Georgia" panose="02040502050405020303" pitchFamily="18" charset="0"/>
              </a:rPr>
              <a:t>Health Education for knowledge levels of stroke and health literacy may be effective for this population.</a:t>
            </a:r>
          </a:p>
          <a:p>
            <a:endParaRPr lang="en-US" sz="2800" dirty="0">
              <a:latin typeface="Georgia" panose="02040502050405020303" pitchFamily="18" charset="0"/>
            </a:endParaRPr>
          </a:p>
          <a:p>
            <a:r>
              <a:rPr lang="en-US" sz="2800" dirty="0">
                <a:latin typeface="Georgia" panose="02040502050405020303" pitchFamily="18" charset="0"/>
              </a:rPr>
              <a:t>A larger, multi-site study is needed to confirm these results.</a:t>
            </a:r>
          </a:p>
          <a:p>
            <a:endParaRPr lang="en-US" sz="2800" dirty="0">
              <a:latin typeface="Georgia" panose="02040502050405020303" pitchFamily="18" charset="0"/>
            </a:endParaRPr>
          </a:p>
          <a:p>
            <a:r>
              <a:rPr lang="en-US" sz="2800" dirty="0">
                <a:latin typeface="Georgia" panose="02040502050405020303" pitchFamily="18" charset="0"/>
              </a:rPr>
              <a:t>Health professionals, patients and families are key populations for the prevention of stroke in older adults.</a:t>
            </a:r>
          </a:p>
        </p:txBody>
      </p:sp>
    </p:spTree>
    <p:extLst>
      <p:ext uri="{BB962C8B-B14F-4D97-AF65-F5344CB8AC3E}">
        <p14:creationId xmlns:p14="http://schemas.microsoft.com/office/powerpoint/2010/main" val="1974061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2784" y="533400"/>
            <a:ext cx="8308096" cy="492443"/>
          </a:xfrm>
        </p:spPr>
        <p:txBody>
          <a:bodyPr/>
          <a:lstStyle/>
          <a:p>
            <a:r>
              <a:rPr lang="en-US" sz="2400" dirty="0" smtClean="0"/>
              <a:t>References</a:t>
            </a:r>
            <a:r>
              <a:rPr lang="en-US" sz="2400" dirty="0"/>
              <a:t/>
            </a:r>
            <a:br>
              <a:rPr lang="en-US" sz="2400" dirty="0"/>
            </a:br>
            <a:endParaRPr lang="en-US" sz="2400" dirty="0"/>
          </a:p>
        </p:txBody>
      </p:sp>
      <p:sp>
        <p:nvSpPr>
          <p:cNvPr id="6" name="Text Placeholder 5"/>
          <p:cNvSpPr>
            <a:spLocks noGrp="1"/>
          </p:cNvSpPr>
          <p:nvPr>
            <p:ph type="body" idx="1"/>
          </p:nvPr>
        </p:nvSpPr>
        <p:spPr>
          <a:xfrm>
            <a:off x="382784" y="1384058"/>
            <a:ext cx="8378431" cy="5047536"/>
          </a:xfrm>
        </p:spPr>
        <p:txBody>
          <a:bodyPr/>
          <a:lstStyle/>
          <a:p>
            <a:pPr marL="457200" indent="-457200" algn="l" defTabSz="457200">
              <a:buFont typeface="+mj-lt"/>
              <a:buAutoNum type="arabicPeriod"/>
              <a:defRPr sz="2000">
                <a:solidFill>
                  <a:srgbClr val="5A5F5E"/>
                </a:solidFill>
                <a:uFill>
                  <a:solidFill>
                    <a:srgbClr val="000000"/>
                  </a:solidFill>
                </a:uFill>
                <a:latin typeface="Gill Sans Light"/>
                <a:ea typeface="Gill Sans Light"/>
                <a:cs typeface="Gill Sans Light"/>
                <a:sym typeface="Gill Sans Light"/>
              </a:defRPr>
            </a:pPr>
            <a:r>
              <a:rPr lang="en-US" sz="1800" dirty="0"/>
              <a:t>Aaby, A., </a:t>
            </a:r>
            <a:r>
              <a:rPr lang="en-US" sz="1800" dirty="0" err="1"/>
              <a:t>Friis</a:t>
            </a:r>
            <a:r>
              <a:rPr lang="en-US" sz="1800" dirty="0"/>
              <a:t>, K., Christensen, B., Rowlands, G., &amp; </a:t>
            </a:r>
            <a:r>
              <a:rPr lang="en-US" sz="1800" dirty="0" err="1"/>
              <a:t>Maindal</a:t>
            </a:r>
            <a:r>
              <a:rPr lang="en-US" sz="1800" dirty="0"/>
              <a:t>, H. T. (2017). Health literacy is associated with health </a:t>
            </a:r>
            <a:r>
              <a:rPr lang="en-US" sz="1800" dirty="0" err="1"/>
              <a:t>behaviour</a:t>
            </a:r>
            <a:r>
              <a:rPr lang="en-US" sz="1800" dirty="0"/>
              <a:t> and self</a:t>
            </a:r>
          </a:p>
          <a:p>
            <a:pPr marL="457200" indent="-457200" algn="l" defTabSz="457200">
              <a:buFont typeface="+mj-lt"/>
              <a:buAutoNum type="arabicPeriod"/>
              <a:defRPr sz="2000">
                <a:solidFill>
                  <a:srgbClr val="5A5F5E"/>
                </a:solidFill>
                <a:uFill>
                  <a:solidFill>
                    <a:srgbClr val="000000"/>
                  </a:solidFill>
                </a:uFill>
                <a:latin typeface="Gill Sans Light"/>
                <a:ea typeface="Gill Sans Light"/>
                <a:cs typeface="Gill Sans Light"/>
                <a:sym typeface="Gill Sans Light"/>
              </a:defRPr>
            </a:pPr>
            <a:r>
              <a:rPr lang="en-US" sz="1800" dirty="0"/>
              <a:t>reported health: A large population-based study in individuals with cardiovascular disease. </a:t>
            </a:r>
            <a:r>
              <a:rPr lang="en-US" sz="1800" dirty="0" err="1"/>
              <a:t>Eur</a:t>
            </a:r>
            <a:r>
              <a:rPr lang="en-US" sz="1800" dirty="0"/>
              <a:t> J </a:t>
            </a:r>
            <a:r>
              <a:rPr lang="en-US" sz="1800" dirty="0" err="1"/>
              <a:t>Prev</a:t>
            </a:r>
            <a:r>
              <a:rPr lang="en-US" sz="1800" dirty="0"/>
              <a:t> </a:t>
            </a:r>
            <a:r>
              <a:rPr lang="en-US" sz="1800" dirty="0" err="1"/>
              <a:t>Cardiol</a:t>
            </a:r>
            <a:r>
              <a:rPr lang="en-US" sz="1800" dirty="0"/>
              <a:t>, 24(17), 1880-1888.</a:t>
            </a:r>
          </a:p>
          <a:p>
            <a:pPr marL="457200" indent="-457200" algn="l" defTabSz="457200">
              <a:buFont typeface="+mj-lt"/>
              <a:buAutoNum type="arabicPeriod"/>
              <a:defRPr sz="2000">
                <a:solidFill>
                  <a:srgbClr val="5A5F5E"/>
                </a:solidFill>
                <a:uFill>
                  <a:solidFill>
                    <a:srgbClr val="000000"/>
                  </a:solidFill>
                </a:uFill>
                <a:latin typeface="Gill Sans Light"/>
                <a:ea typeface="Gill Sans Light"/>
                <a:cs typeface="Gill Sans Light"/>
                <a:sym typeface="Gill Sans Light"/>
              </a:defRPr>
            </a:pPr>
            <a:r>
              <a:rPr lang="en-US" sz="1800" dirty="0" smtClean="0"/>
              <a:t>doi:10.1177/2047487317729538</a:t>
            </a:r>
          </a:p>
          <a:p>
            <a:pPr marL="457200" indent="-457200" algn="l" defTabSz="457200">
              <a:buFont typeface="+mj-lt"/>
              <a:buAutoNum type="arabicPeriod"/>
              <a:defRPr sz="2000">
                <a:solidFill>
                  <a:srgbClr val="5A5F5E"/>
                </a:solidFill>
                <a:uFill>
                  <a:solidFill>
                    <a:srgbClr val="000000"/>
                  </a:solidFill>
                </a:uFill>
                <a:latin typeface="Gill Sans Light"/>
                <a:ea typeface="Gill Sans Light"/>
                <a:cs typeface="Gill Sans Light"/>
                <a:sym typeface="Gill Sans Light"/>
              </a:defRPr>
            </a:pPr>
            <a:r>
              <a:rPr lang="en-US" sz="1800" dirty="0"/>
              <a:t>Institute of Medicine (US) Committee on Health Literacy; Nielsen-</a:t>
            </a:r>
            <a:r>
              <a:rPr lang="en-US" sz="1800" dirty="0" err="1"/>
              <a:t>Bohlman</a:t>
            </a:r>
            <a:r>
              <a:rPr lang="en-US" sz="1800" dirty="0"/>
              <a:t> L, Panzer AM, </a:t>
            </a:r>
            <a:r>
              <a:rPr lang="en-US" sz="1800" dirty="0" err="1"/>
              <a:t>Kindig</a:t>
            </a:r>
            <a:r>
              <a:rPr lang="en-US" sz="1800" dirty="0"/>
              <a:t> DA, editors. Health Literacy: A Prescription to End Confusion. Washington (DC): National Academies Press (US); 2004. 1, Introduction. Available from: </a:t>
            </a:r>
            <a:r>
              <a:rPr lang="en-US" sz="1800" dirty="0">
                <a:hlinkClick r:id="rId2"/>
              </a:rPr>
              <a:t>https://www.ncbi.nlm.nih.gov/books/NBK216033</a:t>
            </a:r>
            <a:r>
              <a:rPr lang="en-US" sz="1800" dirty="0" smtClean="0">
                <a:hlinkClick r:id="rId2"/>
              </a:rPr>
              <a:t>/</a:t>
            </a:r>
            <a:endParaRPr lang="en-US" sz="1800" dirty="0" smtClean="0"/>
          </a:p>
          <a:p>
            <a:pPr marL="457200" indent="-457200" algn="l" defTabSz="457200">
              <a:buFont typeface="+mj-lt"/>
              <a:buAutoNum type="arabicPeriod"/>
              <a:defRPr sz="2000">
                <a:solidFill>
                  <a:srgbClr val="5A5F5E"/>
                </a:solidFill>
                <a:latin typeface="Gill Sans Light"/>
                <a:ea typeface="Gill Sans Light"/>
                <a:cs typeface="Gill Sans Light"/>
                <a:sym typeface="Gill Sans Light"/>
              </a:defRPr>
            </a:pPr>
            <a:r>
              <a:rPr lang="en-US" sz="1800" dirty="0"/>
              <a:t>Kerns, J. M., </a:t>
            </a:r>
            <a:r>
              <a:rPr lang="en-US" sz="1800" dirty="0" err="1"/>
              <a:t>Heidmann</a:t>
            </a:r>
            <a:r>
              <a:rPr lang="en-US" sz="1800" dirty="0"/>
              <a:t>, D., Petty, M., &amp; </a:t>
            </a:r>
            <a:r>
              <a:rPr lang="en-US" sz="1800" dirty="0" err="1"/>
              <a:t>Prabhakaran</a:t>
            </a:r>
            <a:r>
              <a:rPr lang="en-US" sz="1800" dirty="0"/>
              <a:t>, S. (2011). Optimizing public health strategies for stroke education: need for a</a:t>
            </a:r>
          </a:p>
          <a:p>
            <a:pPr marL="457200" indent="-457200" algn="l" defTabSz="457200">
              <a:buFont typeface="+mj-lt"/>
              <a:buAutoNum type="arabicPeriod"/>
              <a:defRPr sz="2000">
                <a:solidFill>
                  <a:srgbClr val="5A5F5E"/>
                </a:solidFill>
                <a:latin typeface="Gill Sans Light"/>
                <a:ea typeface="Gill Sans Light"/>
                <a:cs typeface="Gill Sans Light"/>
                <a:sym typeface="Gill Sans Light"/>
              </a:defRPr>
            </a:pPr>
            <a:r>
              <a:rPr lang="en-US" sz="1800" dirty="0"/>
              <a:t>controlled trial. Am J </a:t>
            </a:r>
            <a:r>
              <a:rPr lang="en-US" sz="1800" dirty="0" err="1"/>
              <a:t>Ther</a:t>
            </a:r>
            <a:r>
              <a:rPr lang="en-US" sz="1800" dirty="0"/>
              <a:t>, 18(1), 81-90. </a:t>
            </a:r>
            <a:r>
              <a:rPr lang="en-US" sz="1800" dirty="0" smtClean="0"/>
              <a:t>doi:10.1097/MJT.0b013e3181e123cd</a:t>
            </a:r>
          </a:p>
          <a:p>
            <a:pPr marL="457200" indent="-457200" algn="l" defTabSz="457200">
              <a:buFont typeface="+mj-lt"/>
              <a:buAutoNum type="arabicPeriod"/>
              <a:defRPr sz="2000">
                <a:solidFill>
                  <a:srgbClr val="5A5F5E"/>
                </a:solidFill>
                <a:latin typeface="Gill Sans Light"/>
                <a:ea typeface="Gill Sans Light"/>
                <a:cs typeface="Gill Sans Light"/>
                <a:sym typeface="Gill Sans Light"/>
              </a:defRPr>
            </a:pPr>
            <a:r>
              <a:rPr lang="en-US" sz="1800" dirty="0"/>
              <a:t>“National Assessment of Adult Literacy (NAAL).” National Center for Education Statistics (NCES) Home Page, a Part of the U.S. Department of Education, nces.ed.gov/</a:t>
            </a:r>
            <a:r>
              <a:rPr lang="en-US" sz="1800" dirty="0" err="1"/>
              <a:t>naal</a:t>
            </a:r>
            <a:r>
              <a:rPr lang="en-US" sz="1800" dirty="0"/>
              <a:t>/health_results.asp</a:t>
            </a:r>
            <a:r>
              <a:rPr lang="en-US" sz="1800" dirty="0" smtClean="0"/>
              <a:t>.</a:t>
            </a:r>
          </a:p>
          <a:p>
            <a:pPr marL="457200" indent="-457200" algn="l" defTabSz="457200">
              <a:buFont typeface="+mj-lt"/>
              <a:buAutoNum type="arabicPeriod"/>
              <a:defRPr sz="2000">
                <a:solidFill>
                  <a:srgbClr val="5A5F5E"/>
                </a:solidFill>
                <a:latin typeface="Gill Sans Light"/>
                <a:ea typeface="Gill Sans Light"/>
                <a:cs typeface="Gill Sans Light"/>
                <a:sym typeface="Gill Sans Light"/>
              </a:defRPr>
            </a:pPr>
            <a:r>
              <a:rPr lang="en-US" sz="1800" dirty="0"/>
              <a:t>“Stroke.” Centers for Disease Control and Prevention, Centers for Disease Control and Prevention, 16 Feb. 2018, www.cdc.gov/stroke/index.htm.</a:t>
            </a:r>
          </a:p>
          <a:p>
            <a:pPr marL="457200" indent="-457200" algn="l" defTabSz="457200">
              <a:defRPr sz="2000">
                <a:solidFill>
                  <a:srgbClr val="5A5F5E"/>
                </a:solidFill>
                <a:uFill>
                  <a:solidFill>
                    <a:srgbClr val="000000"/>
                  </a:solidFill>
                </a:uFill>
                <a:latin typeface="Gill Sans Light"/>
                <a:ea typeface="Gill Sans Light"/>
                <a:cs typeface="Gill Sans Light"/>
                <a:sym typeface="Gill Sans Light"/>
              </a:defRPr>
            </a:pPr>
            <a:endParaRPr lang="en-US" dirty="0"/>
          </a:p>
        </p:txBody>
      </p:sp>
      <p:sp>
        <p:nvSpPr>
          <p:cNvPr id="2" name="Slide Number Placeholder 1"/>
          <p:cNvSpPr>
            <a:spLocks noGrp="1"/>
          </p:cNvSpPr>
          <p:nvPr>
            <p:ph type="sldNum" sz="quarter" idx="7"/>
          </p:nvPr>
        </p:nvSpPr>
        <p:spPr/>
        <p:txBody>
          <a:bodyPr/>
          <a:lstStyle/>
          <a:p>
            <a:pPr marL="25400">
              <a:lnSpc>
                <a:spcPct val="100000"/>
              </a:lnSpc>
            </a:pPr>
            <a:fld id="{81D60167-4931-47E6-BA6A-407CBD079E47}" type="slidenum">
              <a:rPr lang="en-US" spc="-10" smtClean="0"/>
              <a:t>32</a:t>
            </a:fld>
            <a:endParaRPr lang="en-US" spc="-10" dirty="0"/>
          </a:p>
        </p:txBody>
      </p:sp>
    </p:spTree>
    <p:extLst>
      <p:ext uri="{BB962C8B-B14F-4D97-AF65-F5344CB8AC3E}">
        <p14:creationId xmlns:p14="http://schemas.microsoft.com/office/powerpoint/2010/main" val="4134530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9129521" y="1114044"/>
            <a:ext cx="0" cy="58419"/>
          </a:xfrm>
          <a:custGeom>
            <a:avLst/>
            <a:gdLst/>
            <a:ahLst/>
            <a:cxnLst/>
            <a:rect l="l" t="t" r="r" b="b"/>
            <a:pathLst>
              <a:path h="58419">
                <a:moveTo>
                  <a:pt x="0" y="0"/>
                </a:moveTo>
                <a:lnTo>
                  <a:pt x="0" y="57911"/>
                </a:lnTo>
              </a:path>
            </a:pathLst>
          </a:custGeom>
          <a:ln w="57912">
            <a:solidFill>
              <a:srgbClr val="595958"/>
            </a:solidFill>
            <a:prstDash val="lgDash"/>
          </a:ln>
        </p:spPr>
        <p:txBody>
          <a:bodyPr wrap="square" lIns="0" tIns="0" rIns="0" bIns="0" rtlCol="0"/>
          <a:lstStyle/>
          <a:p>
            <a:endParaRPr/>
          </a:p>
        </p:txBody>
      </p:sp>
      <p:sp>
        <p:nvSpPr>
          <p:cNvPr id="4" name="object 4"/>
          <p:cNvSpPr/>
          <p:nvPr/>
        </p:nvSpPr>
        <p:spPr>
          <a:xfrm>
            <a:off x="32003" y="6746747"/>
            <a:ext cx="9080500" cy="111760"/>
          </a:xfrm>
          <a:custGeom>
            <a:avLst/>
            <a:gdLst/>
            <a:ahLst/>
            <a:cxnLst/>
            <a:rect l="l" t="t" r="r" b="b"/>
            <a:pathLst>
              <a:path w="9080500" h="111759">
                <a:moveTo>
                  <a:pt x="0" y="111251"/>
                </a:moveTo>
                <a:lnTo>
                  <a:pt x="9079992" y="111251"/>
                </a:lnTo>
                <a:lnTo>
                  <a:pt x="9079992" y="0"/>
                </a:lnTo>
                <a:lnTo>
                  <a:pt x="0" y="0"/>
                </a:lnTo>
                <a:lnTo>
                  <a:pt x="0" y="111251"/>
                </a:lnTo>
                <a:close/>
              </a:path>
            </a:pathLst>
          </a:custGeom>
          <a:solidFill>
            <a:srgbClr val="FBD833"/>
          </a:solidFill>
        </p:spPr>
        <p:txBody>
          <a:bodyPr wrap="square" lIns="0" tIns="0" rIns="0" bIns="0" rtlCol="0"/>
          <a:lstStyle/>
          <a:p>
            <a:endParaRPr/>
          </a:p>
        </p:txBody>
      </p:sp>
      <p:sp>
        <p:nvSpPr>
          <p:cNvPr id="5" name="object 5"/>
          <p:cNvSpPr/>
          <p:nvPr/>
        </p:nvSpPr>
        <p:spPr>
          <a:xfrm>
            <a:off x="47244" y="993647"/>
            <a:ext cx="9067800" cy="368935"/>
          </a:xfrm>
          <a:custGeom>
            <a:avLst/>
            <a:gdLst/>
            <a:ahLst/>
            <a:cxnLst/>
            <a:rect l="l" t="t" r="r" b="b"/>
            <a:pathLst>
              <a:path w="9067800" h="368934">
                <a:moveTo>
                  <a:pt x="0" y="0"/>
                </a:moveTo>
                <a:lnTo>
                  <a:pt x="9067800" y="0"/>
                </a:lnTo>
                <a:lnTo>
                  <a:pt x="9067800" y="368808"/>
                </a:lnTo>
                <a:lnTo>
                  <a:pt x="0" y="368808"/>
                </a:lnTo>
                <a:lnTo>
                  <a:pt x="0" y="0"/>
                </a:lnTo>
                <a:close/>
              </a:path>
            </a:pathLst>
          </a:custGeom>
          <a:solidFill>
            <a:srgbClr val="FFFFFF"/>
          </a:solidFill>
        </p:spPr>
        <p:txBody>
          <a:bodyPr wrap="square" lIns="0" tIns="0" rIns="0" bIns="0" rtlCol="0"/>
          <a:lstStyle/>
          <a:p>
            <a:endParaRPr/>
          </a:p>
        </p:txBody>
      </p:sp>
      <p:sp>
        <p:nvSpPr>
          <p:cNvPr id="6" name="object 6"/>
          <p:cNvSpPr/>
          <p:nvPr/>
        </p:nvSpPr>
        <p:spPr>
          <a:xfrm>
            <a:off x="146304" y="3200400"/>
            <a:ext cx="3727703" cy="3047999"/>
          </a:xfrm>
          <a:prstGeom prst="rect">
            <a:avLst/>
          </a:prstGeom>
          <a:blipFill>
            <a:blip r:embed="rId3" cstate="print"/>
            <a:stretch>
              <a:fillRect/>
            </a:stretch>
          </a:blipFill>
        </p:spPr>
        <p:txBody>
          <a:bodyPr wrap="square" lIns="0" tIns="0" rIns="0" bIns="0" rtlCol="0"/>
          <a:lstStyle/>
          <a:p>
            <a:endParaRP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spc="-10" dirty="0"/>
              <a:t>33</a:t>
            </a:fld>
            <a:endParaRPr spc="-10" dirty="0"/>
          </a:p>
        </p:txBody>
      </p:sp>
      <p:sp>
        <p:nvSpPr>
          <p:cNvPr id="10" name="TextBox 9"/>
          <p:cNvSpPr txBox="1"/>
          <p:nvPr/>
        </p:nvSpPr>
        <p:spPr>
          <a:xfrm>
            <a:off x="2225040" y="1828800"/>
            <a:ext cx="6019800" cy="923330"/>
          </a:xfrm>
          <a:prstGeom prst="rect">
            <a:avLst/>
          </a:prstGeom>
          <a:noFill/>
        </p:spPr>
        <p:txBody>
          <a:bodyPr wrap="square" rtlCol="0">
            <a:spAutoFit/>
          </a:bodyPr>
          <a:lstStyle/>
          <a:p>
            <a:r>
              <a:rPr lang="en-US" sz="5400" dirty="0" smtClean="0"/>
              <a:t>What do </a:t>
            </a:r>
            <a:r>
              <a:rPr lang="en-US" sz="5400" b="1" dirty="0" smtClean="0"/>
              <a:t>you </a:t>
            </a:r>
            <a:r>
              <a:rPr lang="en-US" sz="5400" dirty="0" smtClean="0"/>
              <a:t>think?</a:t>
            </a:r>
            <a:endParaRPr lang="en-US" sz="5400" dirty="0"/>
          </a:p>
        </p:txBody>
      </p:sp>
    </p:spTree>
    <p:extLst>
      <p:ext uri="{BB962C8B-B14F-4D97-AF65-F5344CB8AC3E}">
        <p14:creationId xmlns:p14="http://schemas.microsoft.com/office/powerpoint/2010/main" val="582906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title="This is a picture of a business card for Amy K. Chesser, PhD"/>
          <p:cNvGrpSpPr/>
          <p:nvPr/>
        </p:nvGrpSpPr>
        <p:grpSpPr>
          <a:xfrm>
            <a:off x="1828800" y="1676400"/>
            <a:ext cx="5814017" cy="4494584"/>
            <a:chOff x="762000" y="1295400"/>
            <a:chExt cx="7162800" cy="5082053"/>
          </a:xfrm>
        </p:grpSpPr>
        <p:pic>
          <p:nvPicPr>
            <p:cNvPr id="5" name="Picture 2" descr="http://webs.wichita.edu/depttools/depttoolsmemberfiles/visualstandards/wsu_horizontal_color_web.jpg" title="This is a picture of the Wichita State University logo with a shock of whe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409700"/>
              <a:ext cx="3429000" cy="10287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descr="This picture states:&#10;Amy K. Chesser, PhD, Assistant Professor&#10;    Department of Public Health Sciences&#10;    College of Health Professions&#10;…………………………………………………………&#10;Office:   Ahlberg Hall, Room 253&#10;Phone:  978-3145   &#10;Email: amy.chesser@wichita.edu&#10;" title="This is a picture of a business card for Amy K. Chesser"/>
            <p:cNvSpPr txBox="1"/>
            <p:nvPr/>
          </p:nvSpPr>
          <p:spPr>
            <a:xfrm>
              <a:off x="762000" y="2514600"/>
              <a:ext cx="7010401" cy="3862853"/>
            </a:xfrm>
            <a:prstGeom prst="rect">
              <a:avLst/>
            </a:prstGeom>
            <a:noFill/>
          </p:spPr>
          <p:txBody>
            <a:bodyPr wrap="square" rtlCol="0">
              <a:spAutoFit/>
            </a:bodyPr>
            <a:lstStyle/>
            <a:p>
              <a:r>
                <a:rPr lang="en-US" sz="1200" i="1" dirty="0" smtClean="0">
                  <a:latin typeface="Arial Narrow" panose="020B0606020202030204" pitchFamily="34" charset="0"/>
                </a:rPr>
                <a:t>…………………………………………………………….</a:t>
              </a:r>
            </a:p>
            <a:p>
              <a:r>
                <a:rPr lang="en-US" sz="2400" b="1" dirty="0" smtClean="0">
                  <a:latin typeface="Arial Narrow" panose="020B0606020202030204" pitchFamily="34" charset="0"/>
                </a:rPr>
                <a:t>Amy K. Chesser, PhD, </a:t>
              </a:r>
              <a:r>
                <a:rPr lang="en-US" sz="2400" i="1" dirty="0" smtClean="0">
                  <a:latin typeface="Arial Narrow" panose="020B0606020202030204" pitchFamily="34" charset="0"/>
                </a:rPr>
                <a:t>Associate Professor</a:t>
              </a:r>
            </a:p>
            <a:p>
              <a:r>
                <a:rPr lang="en-US" sz="2400" i="1" dirty="0" smtClean="0">
                  <a:latin typeface="Arial Narrow" panose="020B0606020202030204" pitchFamily="34" charset="0"/>
                </a:rPr>
                <a:t>    Aging Studies, </a:t>
              </a:r>
            </a:p>
            <a:p>
              <a:r>
                <a:rPr lang="en-US" sz="2400" i="1" dirty="0" smtClean="0">
                  <a:latin typeface="Arial Narrow" panose="020B0606020202030204" pitchFamily="34" charset="0"/>
                </a:rPr>
                <a:t>    Department of Public Health Sciences</a:t>
              </a:r>
            </a:p>
            <a:p>
              <a:r>
                <a:rPr lang="en-US" sz="2400" i="1" dirty="0" smtClean="0">
                  <a:latin typeface="Arial Narrow" panose="020B0606020202030204" pitchFamily="34" charset="0"/>
                </a:rPr>
                <a:t>    College of Health Professions</a:t>
              </a:r>
            </a:p>
            <a:p>
              <a:r>
                <a:rPr lang="en-US" sz="2400" i="1" dirty="0" smtClean="0">
                  <a:latin typeface="Arial Narrow" panose="020B0606020202030204" pitchFamily="34" charset="0"/>
                </a:rPr>
                <a:t>…………………………………………………………</a:t>
              </a:r>
            </a:p>
            <a:p>
              <a:r>
                <a:rPr lang="en-US" sz="2400" dirty="0" smtClean="0">
                  <a:latin typeface="Arial Narrow" panose="020B0606020202030204" pitchFamily="34" charset="0"/>
                </a:rPr>
                <a:t>Office</a:t>
              </a:r>
              <a:r>
                <a:rPr lang="en-US" sz="2400" dirty="0">
                  <a:latin typeface="Arial Narrow" panose="020B0606020202030204" pitchFamily="34" charset="0"/>
                </a:rPr>
                <a:t>: </a:t>
              </a:r>
              <a:r>
                <a:rPr lang="en-US" sz="2400" dirty="0" smtClean="0">
                  <a:latin typeface="Arial Narrow" panose="020B0606020202030204" pitchFamily="34" charset="0"/>
                </a:rPr>
                <a:t>	 </a:t>
              </a:r>
              <a:r>
                <a:rPr lang="en-US" sz="2400" dirty="0" err="1" smtClean="0">
                  <a:latin typeface="Arial Narrow" panose="020B0606020202030204" pitchFamily="34" charset="0"/>
                </a:rPr>
                <a:t>Ahlberg</a:t>
              </a:r>
              <a:r>
                <a:rPr lang="en-US" sz="2400" dirty="0" smtClean="0">
                  <a:latin typeface="Arial Narrow" panose="020B0606020202030204" pitchFamily="34" charset="0"/>
                </a:rPr>
                <a:t> </a:t>
              </a:r>
              <a:r>
                <a:rPr lang="en-US" sz="2400" dirty="0">
                  <a:latin typeface="Arial Narrow" panose="020B0606020202030204" pitchFamily="34" charset="0"/>
                </a:rPr>
                <a:t>Hall, Room </a:t>
              </a:r>
              <a:r>
                <a:rPr lang="en-US" sz="2400" dirty="0" smtClean="0">
                  <a:latin typeface="Arial Narrow" panose="020B0606020202030204" pitchFamily="34" charset="0"/>
                </a:rPr>
                <a:t>323</a:t>
              </a:r>
              <a:endParaRPr lang="en-US" sz="2400" dirty="0">
                <a:latin typeface="Arial Narrow" panose="020B0606020202030204" pitchFamily="34" charset="0"/>
              </a:endParaRPr>
            </a:p>
            <a:p>
              <a:r>
                <a:rPr lang="en-US" sz="2400" dirty="0" smtClean="0">
                  <a:latin typeface="Arial Narrow" panose="020B0606020202030204" pitchFamily="34" charset="0"/>
                </a:rPr>
                <a:t>Phone: 	978-3145 </a:t>
              </a:r>
              <a:r>
                <a:rPr lang="en-US" sz="2400" dirty="0">
                  <a:latin typeface="Arial Narrow" panose="020B0606020202030204" pitchFamily="34" charset="0"/>
                </a:rPr>
                <a:t>		</a:t>
              </a:r>
              <a:endParaRPr lang="en-US" sz="2400" dirty="0" smtClean="0">
                <a:latin typeface="Arial Narrow" panose="020B0606020202030204" pitchFamily="34" charset="0"/>
              </a:endParaRPr>
            </a:p>
            <a:p>
              <a:r>
                <a:rPr lang="en-US" sz="2400" dirty="0" smtClean="0">
                  <a:latin typeface="Arial Narrow" panose="020B0606020202030204" pitchFamily="34" charset="0"/>
                </a:rPr>
                <a:t>Email</a:t>
              </a:r>
              <a:r>
                <a:rPr lang="en-US" sz="2400" dirty="0">
                  <a:latin typeface="Arial Narrow" panose="020B0606020202030204" pitchFamily="34" charset="0"/>
                </a:rPr>
                <a:t>:	</a:t>
              </a:r>
              <a:r>
                <a:rPr lang="en-US" sz="2400" dirty="0" smtClean="0">
                  <a:latin typeface="Arial Narrow" panose="020B0606020202030204" pitchFamily="34" charset="0"/>
                  <a:hlinkClick r:id="rId4"/>
                </a:rPr>
                <a:t>amy.chesser@wichita.edu</a:t>
              </a:r>
              <a:endParaRPr lang="en-US" sz="2400" dirty="0" smtClean="0">
                <a:latin typeface="Arial Narrow" panose="020B0606020202030204" pitchFamily="34" charset="0"/>
              </a:endParaRPr>
            </a:p>
            <a:p>
              <a:endParaRPr lang="en-US" sz="1200" dirty="0"/>
            </a:p>
          </p:txBody>
        </p:sp>
        <p:sp>
          <p:nvSpPr>
            <p:cNvPr id="7" name="Rectangle 6"/>
            <p:cNvSpPr/>
            <p:nvPr/>
          </p:nvSpPr>
          <p:spPr>
            <a:xfrm>
              <a:off x="762000" y="1295400"/>
              <a:ext cx="7162800" cy="487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2" name="Title 1"/>
          <p:cNvSpPr>
            <a:spLocks noGrp="1"/>
          </p:cNvSpPr>
          <p:nvPr>
            <p:ph type="title"/>
          </p:nvPr>
        </p:nvSpPr>
        <p:spPr/>
        <p:txBody>
          <a:bodyPr/>
          <a:lstStyle/>
          <a:p>
            <a:r>
              <a:rPr lang="en-US" dirty="0" smtClean="0"/>
              <a:t>Contact: Amy K. Chesser</a:t>
            </a:r>
            <a:endParaRPr lang="en-US" dirty="0"/>
          </a:p>
        </p:txBody>
      </p:sp>
      <p:sp>
        <p:nvSpPr>
          <p:cNvPr id="3" name="Slide Number Placeholder 2"/>
          <p:cNvSpPr>
            <a:spLocks noGrp="1"/>
          </p:cNvSpPr>
          <p:nvPr>
            <p:ph type="sldNum" sz="quarter" idx="7"/>
          </p:nvPr>
        </p:nvSpPr>
        <p:spPr/>
        <p:txBody>
          <a:bodyPr/>
          <a:lstStyle/>
          <a:p>
            <a:pPr marL="25400"/>
            <a:fld id="{81D60167-4931-47E6-BA6A-407CBD079E47}" type="slidenum">
              <a:rPr lang="en-US" spc="-10" smtClean="0"/>
              <a:pPr marL="25400"/>
              <a:t>34</a:t>
            </a:fld>
            <a:endParaRPr lang="en-US" spc="-10" dirty="0"/>
          </a:p>
        </p:txBody>
      </p:sp>
    </p:spTree>
    <p:extLst>
      <p:ext uri="{BB962C8B-B14F-4D97-AF65-F5344CB8AC3E}">
        <p14:creationId xmlns:p14="http://schemas.microsoft.com/office/powerpoint/2010/main" val="878334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8012</TotalTime>
  <Words>2104</Words>
  <Application>Microsoft Office PowerPoint</Application>
  <PresentationFormat>On-screen Show (4:3)</PresentationFormat>
  <Paragraphs>376</Paragraphs>
  <Slides>34</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Arial Narrow</vt:lpstr>
      <vt:lpstr>Calibri</vt:lpstr>
      <vt:lpstr>Garamond</vt:lpstr>
      <vt:lpstr>Georgia</vt:lpstr>
      <vt:lpstr>Gill Sans</vt:lpstr>
      <vt:lpstr>Gill Sans Light</vt:lpstr>
      <vt:lpstr>Office Theme</vt:lpstr>
      <vt:lpstr>Assessing Health Literacy and Stroke Symptomatology in Older Adults </vt:lpstr>
      <vt:lpstr>Study Team</vt:lpstr>
      <vt:lpstr>Agenda</vt:lpstr>
      <vt:lpstr>Health Literacy Toward Solutions</vt:lpstr>
      <vt:lpstr>PowerPoint Presentation</vt:lpstr>
      <vt:lpstr>What is Health Literacy?</vt:lpstr>
      <vt:lpstr>PowerPoint Presentation</vt:lpstr>
      <vt:lpstr>Health Literacy:  Single Item Screener</vt:lpstr>
      <vt:lpstr>Effects of Ageing and Health Literacy</vt:lpstr>
      <vt:lpstr>Age-Related Changes and Health Literacy</vt:lpstr>
      <vt:lpstr>Health Literacy and Older Adults: The Literature </vt:lpstr>
      <vt:lpstr>PowerPoint Presentation</vt:lpstr>
      <vt:lpstr>PowerPoint Presentation</vt:lpstr>
      <vt:lpstr>Background of Stroke</vt:lpstr>
      <vt:lpstr>Background Stroke: Cont.</vt:lpstr>
      <vt:lpstr>Types of Stroke</vt:lpstr>
      <vt:lpstr>Transient Ischemic Attacks (TIA)</vt:lpstr>
      <vt:lpstr>PowerPoint Presentation</vt:lpstr>
      <vt:lpstr>Signs of Stroke</vt:lpstr>
      <vt:lpstr>FAST</vt:lpstr>
      <vt:lpstr>PowerPoint Presentation</vt:lpstr>
      <vt:lpstr>The Problem</vt:lpstr>
      <vt:lpstr>Methods</vt:lpstr>
      <vt:lpstr>Methods</vt:lpstr>
      <vt:lpstr>Results for Educational Session: FAST</vt:lpstr>
      <vt:lpstr>Results for Educational Session: Symptomatology Knowledge</vt:lpstr>
      <vt:lpstr>Results for Educational Session: How often is health information written in a way that is easy for you to understand?  </vt:lpstr>
      <vt:lpstr>Wilcoxon Signed Rank Test</vt:lpstr>
      <vt:lpstr>Comparison of knowledge pre- and post-test (n=28)</vt:lpstr>
      <vt:lpstr>Results</vt:lpstr>
      <vt:lpstr>Conclusions</vt:lpstr>
      <vt:lpstr>References </vt:lpstr>
      <vt:lpstr>PowerPoint Presentation</vt:lpstr>
      <vt:lpstr>Contact: Amy K. Chesser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To Say When They Answer, “Yes, I Smoke”</dc:title>
  <dc:creator>Koehn</dc:creator>
  <cp:lastModifiedBy>Chesser, Amy</cp:lastModifiedBy>
  <cp:revision>135</cp:revision>
  <cp:lastPrinted>2018-03-09T15:33:49Z</cp:lastPrinted>
  <dcterms:created xsi:type="dcterms:W3CDTF">2015-10-27T08:59:57Z</dcterms:created>
  <dcterms:modified xsi:type="dcterms:W3CDTF">2018-06-28T15:03:49Z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2014-12-16T00:00:00Z</vt:filetime>
  </property>
  <property fmtid="{D5CDD505-2E9C-101B-9397-08002B2CF9AE}" pid="3" name="LastSaved">
    <vt:filetime>2015-10-27T00:00:00Z</vt:filetime>
  </property>
</Properties>
</file>