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3" r:id="rId2"/>
    <p:sldId id="281" r:id="rId3"/>
    <p:sldId id="282" r:id="rId4"/>
    <p:sldId id="260" r:id="rId5"/>
    <p:sldId id="273" r:id="rId6"/>
    <p:sldId id="266" r:id="rId7"/>
    <p:sldId id="271" r:id="rId8"/>
    <p:sldId id="268" r:id="rId9"/>
    <p:sldId id="270" r:id="rId10"/>
    <p:sldId id="284" r:id="rId11"/>
    <p:sldId id="275" r:id="rId12"/>
    <p:sldId id="276" r:id="rId13"/>
  </p:sldIdLst>
  <p:sldSz cx="9144000" cy="6858000" type="screen4x3"/>
  <p:notesSz cx="6797675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52A"/>
    <a:srgbClr val="D99694"/>
    <a:srgbClr val="000000"/>
    <a:srgbClr val="F2DCDB"/>
    <a:srgbClr val="4F81BD"/>
    <a:srgbClr val="00863D"/>
    <a:srgbClr val="EE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5" autoAdjust="0"/>
    <p:restoredTop sz="94660"/>
  </p:normalViewPr>
  <p:slideViewPr>
    <p:cSldViewPr>
      <p:cViewPr varScale="1">
        <p:scale>
          <a:sx n="107" d="100"/>
          <a:sy n="107" d="100"/>
        </p:scale>
        <p:origin x="-11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6675C-F762-4C24-96BC-8A20C6B32DA5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E3F1A-F0E0-4BCF-A4D0-B0C6B72990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711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E3F1A-F0E0-4BCF-A4D0-B0C6B729906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8646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mbria" panose="02040503050406030204" pitchFamily="18" charset="0"/>
              </a:rPr>
              <a:t>AU-rich elements</a:t>
            </a:r>
            <a:endParaRPr lang="sv-SE" sz="1200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3′-UTRs of many but not all mRNAs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E3F1A-F0E0-4BCF-A4D0-B0C6B729906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474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E3F1A-F0E0-4BCF-A4D0-B0C6B7299064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2119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t>2016-09-12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620688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4" name="Rectangle 3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5" name="Bildobjekt 12" descr="LundUniversity logga150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Sep      Amr 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666968" y="2100957"/>
            <a:ext cx="6729568" cy="18002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3600" b="1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MiR-155-5p </a:t>
            </a:r>
            <a:r>
              <a:rPr lang="en-GB" sz="3600" b="1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positively </a:t>
            </a:r>
            <a:r>
              <a:rPr lang="sv-SE" sz="3600" b="1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regulates colon cancer cell migration by targeting RhoA</a:t>
            </a:r>
          </a:p>
        </p:txBody>
      </p:sp>
      <p:pic>
        <p:nvPicPr>
          <p:cNvPr id="9" name="Bildobjekt 12" descr="LundUniversity_C2line RGB 1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348878"/>
            <a:ext cx="1443274" cy="1928061"/>
          </a:xfrm>
          <a:prstGeom prst="rect">
            <a:avLst/>
          </a:prstGeom>
        </p:spPr>
      </p:pic>
      <p:sp>
        <p:nvSpPr>
          <p:cNvPr id="11" name="Underrubrik 2"/>
          <p:cNvSpPr txBox="1">
            <a:spLocks/>
          </p:cNvSpPr>
          <p:nvPr/>
        </p:nvSpPr>
        <p:spPr>
          <a:xfrm>
            <a:off x="2699792" y="3892286"/>
            <a:ext cx="6404022" cy="61683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1600" dirty="0" smtClean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2016 </a:t>
            </a:r>
            <a:r>
              <a:rPr lang="en-GB" sz="1600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Molecular Biomarkers, Berlin | </a:t>
            </a:r>
            <a:r>
              <a:rPr lang="en-GB" sz="1600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AMR AL-HAIDARI | </a:t>
            </a:r>
            <a:r>
              <a:rPr lang="en-US" sz="1600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Department of Clinical Sciences, Surgery research </a:t>
            </a:r>
            <a:r>
              <a:rPr lang="en-US" sz="1600" dirty="0" smtClean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unit </a:t>
            </a:r>
            <a:endParaRPr lang="en-US" sz="1600" dirty="0">
              <a:solidFill>
                <a:srgbClr val="9966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7" y="-27384"/>
            <a:ext cx="9144000" cy="6206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" name="Rak 14"/>
          <p:cNvCxnSpPr/>
          <p:nvPr/>
        </p:nvCxnSpPr>
        <p:spPr bwMode="auto">
          <a:xfrm>
            <a:off x="2769492" y="3901157"/>
            <a:ext cx="616884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9966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2513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19432" y="190262"/>
            <a:ext cx="7752968" cy="707886"/>
            <a:chOff x="419432" y="213023"/>
            <a:chExt cx="7752968" cy="70788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419432" y="213023"/>
              <a:ext cx="43685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Facts and figures</a:t>
              </a:r>
              <a:endParaRPr lang="sv-SE" sz="40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1560" y="1337320"/>
            <a:ext cx="3600400" cy="1587624"/>
            <a:chOff x="611560" y="1337320"/>
            <a:chExt cx="3600400" cy="1587624"/>
          </a:xfrm>
        </p:grpSpPr>
        <p:sp>
          <p:nvSpPr>
            <p:cNvPr id="8" name="Rectangle 7"/>
            <p:cNvSpPr/>
            <p:nvPr/>
          </p:nvSpPr>
          <p:spPr>
            <a:xfrm>
              <a:off x="611560" y="1337320"/>
              <a:ext cx="865943" cy="15544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9600" dirty="0">
                  <a:latin typeface="Cambria" panose="02040503050406030204" pitchFamily="18" charset="0"/>
                </a:rPr>
                <a:t>1</a:t>
              </a:r>
              <a:endParaRPr lang="sv-SE" sz="9600" dirty="0">
                <a:latin typeface="Cambria" panose="020405030504060302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47529" y="1355284"/>
              <a:ext cx="26644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</a:rPr>
                <a:t>Up to date </a:t>
              </a:r>
              <a:r>
                <a:rPr lang="en-US" sz="2400" dirty="0">
                  <a:latin typeface="Cambria" panose="02040503050406030204" pitchFamily="18" charset="0"/>
                </a:rPr>
                <a:t>2500 miRNAs Identified and only 600 characterized</a:t>
              </a:r>
              <a:endParaRPr lang="sv-SE" sz="24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1560" y="4001616"/>
            <a:ext cx="3600400" cy="1554480"/>
            <a:chOff x="611560" y="4001616"/>
            <a:chExt cx="3600400" cy="1554480"/>
          </a:xfrm>
        </p:grpSpPr>
        <p:sp>
          <p:nvSpPr>
            <p:cNvPr id="10" name="Rectangle 9"/>
            <p:cNvSpPr/>
            <p:nvPr/>
          </p:nvSpPr>
          <p:spPr>
            <a:xfrm>
              <a:off x="611560" y="4001616"/>
              <a:ext cx="865943" cy="15544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9600" dirty="0">
                  <a:latin typeface="Cambria" panose="02040503050406030204" pitchFamily="18" charset="0"/>
                </a:rPr>
                <a:t>2</a:t>
              </a:r>
              <a:endParaRPr lang="sv-SE" sz="9600" dirty="0">
                <a:latin typeface="Cambria" panose="020405030504060302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47529" y="4019580"/>
              <a:ext cx="26644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</a:rPr>
                <a:t>Function</a:t>
              </a:r>
            </a:p>
            <a:p>
              <a:r>
                <a:rPr lang="en-US" sz="2400" dirty="0">
                  <a:latin typeface="Cambria" panose="02040503050406030204" pitchFamily="18" charset="0"/>
                </a:rPr>
                <a:t>Regulate gene expression </a:t>
              </a:r>
              <a:endParaRPr lang="sv-SE" sz="24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20072" y="4005064"/>
            <a:ext cx="3600400" cy="1587624"/>
            <a:chOff x="5220072" y="4005064"/>
            <a:chExt cx="3600400" cy="1587624"/>
          </a:xfrm>
        </p:grpSpPr>
        <p:sp>
          <p:nvSpPr>
            <p:cNvPr id="12" name="Rectangle 11"/>
            <p:cNvSpPr/>
            <p:nvPr/>
          </p:nvSpPr>
          <p:spPr>
            <a:xfrm>
              <a:off x="5220072" y="4005064"/>
              <a:ext cx="865943" cy="15544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9600" dirty="0">
                  <a:latin typeface="Cambria" panose="02040503050406030204" pitchFamily="18" charset="0"/>
                </a:rPr>
                <a:t>4</a:t>
              </a:r>
              <a:endParaRPr lang="sv-SE" sz="9600" dirty="0">
                <a:latin typeface="Cambria" panose="020405030504060302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56041" y="4023028"/>
              <a:ext cx="26644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</a:rPr>
                <a:t>Colon cancer </a:t>
              </a:r>
            </a:p>
            <a:p>
              <a:r>
                <a:rPr lang="en-US" sz="2400" dirty="0">
                  <a:latin typeface="Cambria" panose="02040503050406030204" pitchFamily="18" charset="0"/>
                </a:rPr>
                <a:t>Third leading cause of death</a:t>
              </a:r>
            </a:p>
            <a:p>
              <a:r>
                <a:rPr lang="en-US" sz="2400" dirty="0">
                  <a:latin typeface="Cambria" panose="02040503050406030204" pitchFamily="18" charset="0"/>
                </a:rPr>
                <a:t>90% metastasis </a:t>
              </a:r>
              <a:endParaRPr lang="sv-SE" sz="24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220072" y="1409328"/>
            <a:ext cx="3600400" cy="1587624"/>
            <a:chOff x="5220072" y="1409328"/>
            <a:chExt cx="3600400" cy="1587624"/>
          </a:xfrm>
        </p:grpSpPr>
        <p:sp>
          <p:nvSpPr>
            <p:cNvPr id="14" name="Rectangle 13"/>
            <p:cNvSpPr/>
            <p:nvPr/>
          </p:nvSpPr>
          <p:spPr>
            <a:xfrm>
              <a:off x="5220072" y="1409328"/>
              <a:ext cx="865943" cy="15544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9600" dirty="0">
                  <a:latin typeface="Cambria" panose="02040503050406030204" pitchFamily="18" charset="0"/>
                </a:rPr>
                <a:t>3</a:t>
              </a:r>
              <a:endParaRPr lang="sv-SE" sz="9600" dirty="0">
                <a:latin typeface="Cambria" panose="020405030504060302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56041" y="1427292"/>
              <a:ext cx="26644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</a:rPr>
                <a:t>Role in cancer</a:t>
              </a:r>
            </a:p>
            <a:p>
              <a:r>
                <a:rPr lang="en-US" sz="2400" dirty="0">
                  <a:latin typeface="Cambria" panose="02040503050406030204" pitchFamily="18" charset="0"/>
                </a:rPr>
                <a:t>Proliferation, cell cycle regulation, migration, survival</a:t>
              </a:r>
              <a:endParaRPr lang="sv-SE" sz="24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22" name="Rectangle 21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3" name="Bildobjekt 12" descr="LundUniversity logga150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20072" y="6402814"/>
              <a:ext cx="3096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Sep     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Amr 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20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19432" y="332656"/>
            <a:ext cx="7752968" cy="584775"/>
            <a:chOff x="419432" y="332656"/>
            <a:chExt cx="7752968" cy="584775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419432" y="332656"/>
              <a:ext cx="5304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</a:rPr>
                <a:t>Key players of the paper</a:t>
              </a:r>
              <a:endParaRPr lang="sv-SE" sz="3200" b="1" dirty="0">
                <a:latin typeface="Cambria" panose="02040503050406030204" pitchFamily="18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2118" y="1383159"/>
            <a:ext cx="3851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Chemokine CCL17</a:t>
            </a:r>
            <a:endParaRPr lang="sv-SE" sz="2400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6218" y="1871458"/>
            <a:ext cx="3501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RhoA</a:t>
            </a:r>
            <a:endParaRPr lang="sv-SE" sz="2400" dirty="0">
              <a:latin typeface="Cambria" panose="02040503050406030204" pitchFamily="18" charset="0"/>
            </a:endParaRPr>
          </a:p>
        </p:txBody>
      </p:sp>
      <p:pic>
        <p:nvPicPr>
          <p:cNvPr id="3076" name="Picture 4" descr="https://upload.wikimedia.org/wikipedia/commons/thumb/8/8a/Chemokine_concentration_chemotaxis.svg/2000px-Chemokine_concentration_chemotaxi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76580"/>
            <a:ext cx="3108960" cy="12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frontiersin.org/files/Articles/159036/fimmu-06-00447-HTML/image_m/fimmu-06-00447-g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39" y="1484784"/>
            <a:ext cx="2543509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888" y="1268760"/>
            <a:ext cx="7467600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422" y="4077072"/>
            <a:ext cx="8540750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03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19432" y="188640"/>
            <a:ext cx="7896984" cy="720080"/>
            <a:chOff x="419432" y="188640"/>
            <a:chExt cx="7896984" cy="72008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419432" y="188640"/>
              <a:ext cx="78969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Mechanisms</a:t>
              </a:r>
              <a:r>
                <a:rPr lang="en-US" sz="3200" b="1" dirty="0">
                  <a:latin typeface="Cambria" panose="02040503050406030204" pitchFamily="18" charset="0"/>
                </a:rPr>
                <a:t> </a:t>
              </a:r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of miRNA positive regulation</a:t>
              </a:r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88" y="1124744"/>
            <a:ext cx="7193664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928752" y="3251441"/>
            <a:ext cx="11233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Seahyoung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Lee,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Eunhyun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Choi, et al. (2015),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Implications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of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MicroRNAs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in the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Vascular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Homeostasis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and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Remodeling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Muscle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Cell and </a:t>
            </a:r>
            <a:r>
              <a:rPr lang="sv-SE" sz="1200" i="1" dirty="0" err="1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Tissue</a:t>
            </a:r>
            <a:endParaRPr lang="sv-SE" sz="1200" i="1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14" name="Rectangle 13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5" name="Bildobjekt 12" descr="LundUniversity logga150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49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med-ama\Desktop\fig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1" r="62064" b="15468"/>
          <a:stretch/>
        </p:blipFill>
        <p:spPr bwMode="auto">
          <a:xfrm>
            <a:off x="5117811" y="3918516"/>
            <a:ext cx="3126597" cy="282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ed-ama\Desktop\Supplement 1 under normal serum condition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8206" b="4393"/>
          <a:stretch/>
        </p:blipFill>
        <p:spPr bwMode="auto">
          <a:xfrm>
            <a:off x="4328358" y="1313156"/>
            <a:ext cx="3252216" cy="254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73" b="5748"/>
          <a:stretch/>
        </p:blipFill>
        <p:spPr bwMode="auto">
          <a:xfrm>
            <a:off x="467544" y="924015"/>
            <a:ext cx="3013841" cy="2826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 descr="C:\Users\med-ama\Desktop\fig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" t="3388" r="46881" b="56528"/>
          <a:stretch/>
        </p:blipFill>
        <p:spPr bwMode="auto">
          <a:xfrm>
            <a:off x="7878" y="4118673"/>
            <a:ext cx="4145872" cy="27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144936" y="22048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63D"/>
                </a:solidFill>
                <a:latin typeface="Cambria" panose="02040503050406030204" pitchFamily="18" charset="0"/>
              </a:rPr>
              <a:t>78%</a:t>
            </a:r>
            <a:endParaRPr lang="sv-SE" sz="36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04248" y="5230941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63D"/>
                </a:solidFill>
                <a:latin typeface="Cambria" panose="02040503050406030204" pitchFamily="18" charset="0"/>
              </a:rPr>
              <a:t>80%</a:t>
            </a:r>
            <a:endParaRPr lang="sv-SE" sz="36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Freeform 45"/>
          <p:cNvSpPr/>
          <p:nvPr/>
        </p:nvSpPr>
        <p:spPr>
          <a:xfrm rot="21082735">
            <a:off x="2011749" y="3893692"/>
            <a:ext cx="1478626" cy="1092282"/>
          </a:xfrm>
          <a:custGeom>
            <a:avLst/>
            <a:gdLst>
              <a:gd name="connsiteX0" fmla="*/ 0 w 1188720"/>
              <a:gd name="connsiteY0" fmla="*/ 0 h 1242060"/>
              <a:gd name="connsiteX1" fmla="*/ 541020 w 1188720"/>
              <a:gd name="connsiteY1" fmla="*/ 289560 h 1242060"/>
              <a:gd name="connsiteX2" fmla="*/ 670560 w 1188720"/>
              <a:gd name="connsiteY2" fmla="*/ 716280 h 1242060"/>
              <a:gd name="connsiteX3" fmla="*/ 1188720 w 1188720"/>
              <a:gd name="connsiteY3" fmla="*/ 1242060 h 1242060"/>
              <a:gd name="connsiteX4" fmla="*/ 1188720 w 1188720"/>
              <a:gd name="connsiteY4" fmla="*/ 1242060 h 1242060"/>
              <a:gd name="connsiteX5" fmla="*/ 1188720 w 1188720"/>
              <a:gd name="connsiteY5" fmla="*/ 1242060 h 1242060"/>
              <a:gd name="connsiteX0" fmla="*/ 0 w 1347940"/>
              <a:gd name="connsiteY0" fmla="*/ 0 h 1106645"/>
              <a:gd name="connsiteX1" fmla="*/ 700240 w 1347940"/>
              <a:gd name="connsiteY1" fmla="*/ 154145 h 1106645"/>
              <a:gd name="connsiteX2" fmla="*/ 829780 w 1347940"/>
              <a:gd name="connsiteY2" fmla="*/ 580865 h 1106645"/>
              <a:gd name="connsiteX3" fmla="*/ 1347940 w 1347940"/>
              <a:gd name="connsiteY3" fmla="*/ 1106645 h 1106645"/>
              <a:gd name="connsiteX4" fmla="*/ 1347940 w 1347940"/>
              <a:gd name="connsiteY4" fmla="*/ 1106645 h 1106645"/>
              <a:gd name="connsiteX5" fmla="*/ 1347940 w 1347940"/>
              <a:gd name="connsiteY5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731930 w 1379630"/>
              <a:gd name="connsiteY2" fmla="*/ 154145 h 1106645"/>
              <a:gd name="connsiteX3" fmla="*/ 861470 w 1379630"/>
              <a:gd name="connsiteY3" fmla="*/ 580865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554468 w 1379630"/>
              <a:gd name="connsiteY2" fmla="*/ 481946 h 1106645"/>
              <a:gd name="connsiteX3" fmla="*/ 861470 w 1379630"/>
              <a:gd name="connsiteY3" fmla="*/ 580865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554468 w 1379630"/>
              <a:gd name="connsiteY2" fmla="*/ 481946 h 1106645"/>
              <a:gd name="connsiteX3" fmla="*/ 801298 w 1379630"/>
              <a:gd name="connsiteY3" fmla="*/ 808156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4066 w 1399078"/>
              <a:gd name="connsiteY0" fmla="*/ 5971 h 1026852"/>
              <a:gd name="connsiteX1" fmla="*/ 75522 w 1399078"/>
              <a:gd name="connsiteY1" fmla="*/ 13480 h 1026852"/>
              <a:gd name="connsiteX2" fmla="*/ 573916 w 1399078"/>
              <a:gd name="connsiteY2" fmla="*/ 402153 h 1026852"/>
              <a:gd name="connsiteX3" fmla="*/ 820746 w 1399078"/>
              <a:gd name="connsiteY3" fmla="*/ 728363 h 1026852"/>
              <a:gd name="connsiteX4" fmla="*/ 1399078 w 1399078"/>
              <a:gd name="connsiteY4" fmla="*/ 1026852 h 1026852"/>
              <a:gd name="connsiteX5" fmla="*/ 1399078 w 1399078"/>
              <a:gd name="connsiteY5" fmla="*/ 1026852 h 1026852"/>
              <a:gd name="connsiteX6" fmla="*/ 1399078 w 1399078"/>
              <a:gd name="connsiteY6" fmla="*/ 1026852 h 10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9078" h="1026852">
                <a:moveTo>
                  <a:pt x="4066" y="5971"/>
                </a:moveTo>
                <a:cubicBezTo>
                  <a:pt x="15224" y="6887"/>
                  <a:pt x="-41185" y="-12211"/>
                  <a:pt x="75522" y="13480"/>
                </a:cubicBezTo>
                <a:cubicBezTo>
                  <a:pt x="192229" y="39171"/>
                  <a:pt x="449712" y="283006"/>
                  <a:pt x="573916" y="402153"/>
                </a:cubicBezTo>
                <a:cubicBezTo>
                  <a:pt x="698120" y="521300"/>
                  <a:pt x="683219" y="624247"/>
                  <a:pt x="820746" y="728363"/>
                </a:cubicBezTo>
                <a:cubicBezTo>
                  <a:pt x="958273" y="832479"/>
                  <a:pt x="1302689" y="977104"/>
                  <a:pt x="1399078" y="1026852"/>
                </a:cubicBezTo>
                <a:lnTo>
                  <a:pt x="1399078" y="1026852"/>
                </a:lnTo>
                <a:lnTo>
                  <a:pt x="1399078" y="1026852"/>
                </a:lnTo>
              </a:path>
            </a:pathLst>
          </a:custGeom>
          <a:noFill/>
          <a:ln w="34925"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TextBox 48"/>
          <p:cNvSpPr txBox="1"/>
          <p:nvPr/>
        </p:nvSpPr>
        <p:spPr>
          <a:xfrm>
            <a:off x="3044592" y="493526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63D"/>
                </a:solidFill>
                <a:latin typeface="Cambria" panose="02040503050406030204" pitchFamily="18" charset="0"/>
              </a:rPr>
              <a:t>77%</a:t>
            </a:r>
            <a:endParaRPr lang="sv-SE" sz="36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02828" y="1052737"/>
            <a:ext cx="9066118" cy="2865780"/>
            <a:chOff x="102828" y="484806"/>
            <a:chExt cx="11332157" cy="2542096"/>
          </a:xfrm>
        </p:grpSpPr>
        <p:sp>
          <p:nvSpPr>
            <p:cNvPr id="52" name="Rectangle 51"/>
            <p:cNvSpPr/>
            <p:nvPr/>
          </p:nvSpPr>
          <p:spPr>
            <a:xfrm>
              <a:off x="467543" y="484806"/>
              <a:ext cx="10967442" cy="2416377"/>
            </a:xfrm>
            <a:prstGeom prst="rect">
              <a:avLst/>
            </a:prstGeom>
            <a:solidFill>
              <a:srgbClr val="4F81BD">
                <a:alpha val="2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TextBox 52"/>
            <p:cNvSpPr txBox="1"/>
            <p:nvPr/>
          </p:nvSpPr>
          <p:spPr>
            <a:xfrm rot="16200000">
              <a:off x="-908053" y="1646690"/>
              <a:ext cx="239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ambria" panose="02040503050406030204" pitchFamily="18" charset="0"/>
                </a:rPr>
                <a:t>Serum condition</a:t>
              </a:r>
              <a:endParaRPr lang="sv-SE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496" y="3750508"/>
            <a:ext cx="9108504" cy="3107491"/>
            <a:chOff x="35496" y="3759386"/>
            <a:chExt cx="9108146" cy="3112905"/>
          </a:xfrm>
          <a:solidFill>
            <a:srgbClr val="F2DCDB">
              <a:alpha val="45098"/>
            </a:srgbClr>
          </a:solidFill>
        </p:grpSpPr>
        <p:sp>
          <p:nvSpPr>
            <p:cNvPr id="54" name="TextBox 53"/>
            <p:cNvSpPr txBox="1"/>
            <p:nvPr/>
          </p:nvSpPr>
          <p:spPr>
            <a:xfrm rot="16200000">
              <a:off x="-1083403" y="4878285"/>
              <a:ext cx="2602636" cy="36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</a:rPr>
                <a:t>Serum free condition</a:t>
              </a:r>
              <a:endParaRPr lang="sv-SE" b="1" dirty="0">
                <a:latin typeface="Cambria" panose="02040503050406030204" pitchFamily="18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67544" y="3927395"/>
              <a:ext cx="8676098" cy="2944896"/>
            </a:xfrm>
            <a:prstGeom prst="rect">
              <a:avLst/>
            </a:prstGeom>
            <a:solidFill>
              <a:srgbClr val="D9969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19432" y="-45140"/>
            <a:ext cx="8473048" cy="1169551"/>
            <a:chOff x="419432" y="-45140"/>
            <a:chExt cx="8473048" cy="1169551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19432" y="-45140"/>
              <a:ext cx="84730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RhoA regulation</a:t>
              </a:r>
              <a:endParaRPr lang="sv-SE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1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104663" y="492358"/>
            <a:ext cx="2827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cellular conditions</a:t>
            </a:r>
            <a:endParaRPr lang="sv-SE" sz="2400" dirty="0"/>
          </a:p>
        </p:txBody>
      </p:sp>
      <p:sp>
        <p:nvSpPr>
          <p:cNvPr id="4" name="Rectangle 3"/>
          <p:cNvSpPr/>
          <p:nvPr/>
        </p:nvSpPr>
        <p:spPr>
          <a:xfrm>
            <a:off x="251520" y="492358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 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depends on </a:t>
            </a:r>
            <a:endParaRPr lang="sv-SE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4914506" y="1964457"/>
            <a:ext cx="4188060" cy="1536551"/>
            <a:chOff x="4914506" y="1964457"/>
            <a:chExt cx="4188060" cy="1536551"/>
          </a:xfrm>
        </p:grpSpPr>
        <p:grpSp>
          <p:nvGrpSpPr>
            <p:cNvPr id="50" name="Group 49"/>
            <p:cNvGrpSpPr/>
            <p:nvPr/>
          </p:nvGrpSpPr>
          <p:grpSpPr>
            <a:xfrm>
              <a:off x="4914506" y="1964457"/>
              <a:ext cx="4188060" cy="799708"/>
              <a:chOff x="4914506" y="1340768"/>
              <a:chExt cx="4188060" cy="799708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flipH="1">
                <a:off x="4914506" y="1349646"/>
                <a:ext cx="3689942" cy="0"/>
              </a:xfrm>
              <a:prstGeom prst="line">
                <a:avLst/>
              </a:prstGeom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4914506" y="2140476"/>
                <a:ext cx="3689942" cy="0"/>
              </a:xfrm>
              <a:prstGeom prst="line">
                <a:avLst/>
              </a:prstGeom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8388424" y="1340768"/>
                <a:ext cx="0" cy="272649"/>
              </a:xfrm>
              <a:prstGeom prst="line">
                <a:avLst/>
              </a:prstGeom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8396044" y="1867684"/>
                <a:ext cx="0" cy="272649"/>
              </a:xfrm>
              <a:prstGeom prst="line">
                <a:avLst/>
              </a:prstGeom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7689522" y="1525599"/>
                <a:ext cx="1413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ambria" panose="02040503050406030204" pitchFamily="18" charset="0"/>
                  </a:rPr>
                  <a:t>2-folds</a:t>
                </a:r>
                <a:endParaRPr lang="sv-SE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6" name="Straight Arrow Connector 5"/>
            <p:cNvCxnSpPr/>
            <p:nvPr/>
          </p:nvCxnSpPr>
          <p:spPr>
            <a:xfrm>
              <a:off x="8396044" y="2851195"/>
              <a:ext cx="0" cy="28977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8397302" y="3261435"/>
              <a:ext cx="0" cy="23957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253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6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827584" y="880122"/>
            <a:ext cx="7406078" cy="2476870"/>
            <a:chOff x="827584" y="620688"/>
            <a:chExt cx="7406078" cy="2476870"/>
          </a:xfrm>
        </p:grpSpPr>
        <p:pic>
          <p:nvPicPr>
            <p:cNvPr id="7171" name="Picture 3" descr="C:\Users\med-ama\Desktop\fig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89" t="3107" b="60777"/>
            <a:stretch/>
          </p:blipFill>
          <p:spPr bwMode="auto">
            <a:xfrm>
              <a:off x="827584" y="620688"/>
              <a:ext cx="3602478" cy="2476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4355976" y="1124744"/>
              <a:ext cx="2286000" cy="1512168"/>
              <a:chOff x="4712761" y="836712"/>
              <a:chExt cx="2286000" cy="1512168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H="1">
                <a:off x="4712761" y="1571091"/>
                <a:ext cx="2286000" cy="0"/>
              </a:xfrm>
              <a:prstGeom prst="lin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6998761" y="836712"/>
                <a:ext cx="0" cy="1512168"/>
              </a:xfrm>
              <a:prstGeom prst="line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/>
            <p:cNvSpPr/>
            <p:nvPr/>
          </p:nvSpPr>
          <p:spPr>
            <a:xfrm>
              <a:off x="6699983" y="1124744"/>
              <a:ext cx="1533679" cy="151216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Non toxic transfection</a:t>
              </a:r>
              <a:endParaRPr lang="sv-SE" sz="20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7169" name="Group 7168"/>
          <p:cNvGrpSpPr/>
          <p:nvPr/>
        </p:nvGrpSpPr>
        <p:grpSpPr>
          <a:xfrm>
            <a:off x="182968" y="2651576"/>
            <a:ext cx="8494188" cy="3207464"/>
            <a:chOff x="227464" y="3392504"/>
            <a:chExt cx="8494188" cy="3207464"/>
          </a:xfrm>
        </p:grpSpPr>
        <p:pic>
          <p:nvPicPr>
            <p:cNvPr id="7172" name="Picture 4" descr="C:\Users\med-ama\Desktop\fig1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13" t="47378" r="16064"/>
            <a:stretch/>
          </p:blipFill>
          <p:spPr bwMode="auto">
            <a:xfrm>
              <a:off x="227464" y="3392504"/>
              <a:ext cx="3840480" cy="3043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med-ama\Desktop\fig2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83" t="8194" r="3200"/>
            <a:stretch/>
          </p:blipFill>
          <p:spPr bwMode="auto">
            <a:xfrm>
              <a:off x="4515412" y="3471544"/>
              <a:ext cx="4206240" cy="3128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" name="Group 95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97" name="Rectangle 96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98" name="Bildobjekt 12" descr="LundUniversity logga150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TextBox 98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23528" y="116632"/>
            <a:ext cx="8525520" cy="1138773"/>
            <a:chOff x="324756" y="116632"/>
            <a:chExt cx="8284558" cy="113877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324756" y="116632"/>
              <a:ext cx="828455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miR-155-5p</a:t>
              </a:r>
              <a:r>
                <a:rPr lang="en-US" sz="4800" b="1" dirty="0">
                  <a:latin typeface="Cambria" panose="02040503050406030204" pitchFamily="18" charset="0"/>
                </a:rPr>
                <a:t> </a:t>
              </a:r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regulates colon cancer cell migration</a:t>
              </a:r>
              <a:endParaRPr lang="sv-SE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181726" y="3658944"/>
            <a:ext cx="457200" cy="1512168"/>
          </a:xfrm>
          <a:prstGeom prst="rect">
            <a:avLst/>
          </a:prstGeom>
          <a:solidFill>
            <a:srgbClr val="4A4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7803254" y="3796414"/>
            <a:ext cx="484632" cy="1374698"/>
          </a:xfrm>
          <a:prstGeom prst="rect">
            <a:avLst/>
          </a:prstGeom>
          <a:solidFill>
            <a:srgbClr val="4A4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med-ama\OneDrive\My work stuff\Practical\miR155 project\Figs\supplement2.A RNA hybrid prediction site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9" r="20582" b="60647"/>
          <a:stretch/>
        </p:blipFill>
        <p:spPr bwMode="auto">
          <a:xfrm>
            <a:off x="39015" y="1012800"/>
            <a:ext cx="4000325" cy="195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med-ama\OneDrive\My work stuff\Practical\miR155 project\Figs\supplement2.A RNA hybrid prediction sites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60" r="9996" b="34109"/>
          <a:stretch/>
        </p:blipFill>
        <p:spPr bwMode="auto">
          <a:xfrm>
            <a:off x="4616394" y="908720"/>
            <a:ext cx="4533532" cy="175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med-ama\OneDrive\My work stuff\Practical\miR155 project\Figs\supplement2.A RNA hybrid prediction site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69126" r="6413" b="7055"/>
          <a:stretch/>
        </p:blipFill>
        <p:spPr bwMode="auto">
          <a:xfrm>
            <a:off x="35496" y="2996952"/>
            <a:ext cx="4487168" cy="163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med-ama\OneDrive\My work stuff\Practical\miR155 project\Figs\supplement2.B RNA hybrid prediction sites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" r="7111" b="76711"/>
          <a:stretch/>
        </p:blipFill>
        <p:spPr bwMode="auto">
          <a:xfrm>
            <a:off x="4487168" y="2996952"/>
            <a:ext cx="4656832" cy="150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med-ama\OneDrive\My work stuff\Practical\miR155 project\Figs\supplement2.B RNA hybrid prediction sites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1" b="49774"/>
          <a:stretch/>
        </p:blipFill>
        <p:spPr bwMode="auto">
          <a:xfrm>
            <a:off x="2010573" y="4653136"/>
            <a:ext cx="5013323" cy="16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9" name="Rectangle 8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0" name="Bildobjekt 12" descr="LundUniversity logga150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9432" y="160065"/>
            <a:ext cx="7896984" cy="1292662"/>
            <a:chOff x="419432" y="160065"/>
            <a:chExt cx="7896984" cy="129266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19432" y="160065"/>
              <a:ext cx="7896984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RhoA</a:t>
              </a:r>
              <a:r>
                <a:rPr lang="en-US" sz="4800" b="1" dirty="0">
                  <a:latin typeface="Cambria" panose="02040503050406030204" pitchFamily="18" charset="0"/>
                </a:rPr>
                <a:t> </a:t>
              </a:r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is a direct target of miR-155-5p</a:t>
              </a:r>
              <a:endParaRPr lang="sv-SE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1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396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med-ama\Desktop\fig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58"/>
          <a:stretch/>
        </p:blipFill>
        <p:spPr bwMode="auto">
          <a:xfrm>
            <a:off x="35496" y="1117840"/>
            <a:ext cx="4663440" cy="144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med-ama\Desktop\fig3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" t="50000" r="20364"/>
          <a:stretch/>
        </p:blipFill>
        <p:spPr bwMode="auto">
          <a:xfrm>
            <a:off x="2786608" y="2815460"/>
            <a:ext cx="3657600" cy="32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med-ama\Desktop\fig3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2" b="54045"/>
          <a:stretch/>
        </p:blipFill>
        <p:spPr bwMode="auto">
          <a:xfrm>
            <a:off x="4283968" y="1117840"/>
            <a:ext cx="4754880" cy="131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7" name="Rectangle 6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8" name="Bildobjekt 12" descr="LundUniversity logga150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9432" y="160065"/>
            <a:ext cx="7896984" cy="1292662"/>
            <a:chOff x="419432" y="160065"/>
            <a:chExt cx="7896984" cy="129266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19432" y="160065"/>
              <a:ext cx="7896984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AREs</a:t>
              </a:r>
              <a:r>
                <a:rPr lang="en-US" sz="4800" b="1" dirty="0">
                  <a:latin typeface="Cambria" panose="02040503050406030204" pitchFamily="18" charset="0"/>
                </a:rPr>
                <a:t> </a:t>
              </a:r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are involved in RhoA mRNA regulation</a:t>
              </a:r>
              <a:endParaRPr lang="sv-SE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1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1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med-ama\OneDrive\My work stuff\Practical\miR155 project\Figs\fig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07294"/>
            <a:ext cx="3566160" cy="253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ed-ama\Desktop\fig4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7" r="52427" b="3781"/>
          <a:stretch/>
        </p:blipFill>
        <p:spPr bwMode="auto">
          <a:xfrm>
            <a:off x="280040" y="3218516"/>
            <a:ext cx="3931920" cy="297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med-ama\Desktop\fig4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7" t="8668" b="2942"/>
          <a:stretch/>
        </p:blipFill>
        <p:spPr bwMode="auto">
          <a:xfrm>
            <a:off x="5032568" y="3208234"/>
            <a:ext cx="3931920" cy="303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9832" y="451466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63D"/>
                </a:solidFill>
                <a:latin typeface="Cambria" panose="02040503050406030204" pitchFamily="18" charset="0"/>
              </a:rPr>
              <a:t>80%</a:t>
            </a:r>
            <a:endParaRPr lang="sv-SE" sz="36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 rot="21082735">
            <a:off x="6880557" y="3056728"/>
            <a:ext cx="1452520" cy="1312502"/>
          </a:xfrm>
          <a:custGeom>
            <a:avLst/>
            <a:gdLst>
              <a:gd name="connsiteX0" fmla="*/ 0 w 1188720"/>
              <a:gd name="connsiteY0" fmla="*/ 0 h 1242060"/>
              <a:gd name="connsiteX1" fmla="*/ 541020 w 1188720"/>
              <a:gd name="connsiteY1" fmla="*/ 289560 h 1242060"/>
              <a:gd name="connsiteX2" fmla="*/ 670560 w 1188720"/>
              <a:gd name="connsiteY2" fmla="*/ 716280 h 1242060"/>
              <a:gd name="connsiteX3" fmla="*/ 1188720 w 1188720"/>
              <a:gd name="connsiteY3" fmla="*/ 1242060 h 1242060"/>
              <a:gd name="connsiteX4" fmla="*/ 1188720 w 1188720"/>
              <a:gd name="connsiteY4" fmla="*/ 1242060 h 1242060"/>
              <a:gd name="connsiteX5" fmla="*/ 1188720 w 1188720"/>
              <a:gd name="connsiteY5" fmla="*/ 1242060 h 1242060"/>
              <a:gd name="connsiteX0" fmla="*/ 0 w 1347940"/>
              <a:gd name="connsiteY0" fmla="*/ 0 h 1106645"/>
              <a:gd name="connsiteX1" fmla="*/ 700240 w 1347940"/>
              <a:gd name="connsiteY1" fmla="*/ 154145 h 1106645"/>
              <a:gd name="connsiteX2" fmla="*/ 829780 w 1347940"/>
              <a:gd name="connsiteY2" fmla="*/ 580865 h 1106645"/>
              <a:gd name="connsiteX3" fmla="*/ 1347940 w 1347940"/>
              <a:gd name="connsiteY3" fmla="*/ 1106645 h 1106645"/>
              <a:gd name="connsiteX4" fmla="*/ 1347940 w 1347940"/>
              <a:gd name="connsiteY4" fmla="*/ 1106645 h 1106645"/>
              <a:gd name="connsiteX5" fmla="*/ 1347940 w 1347940"/>
              <a:gd name="connsiteY5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731930 w 1379630"/>
              <a:gd name="connsiteY2" fmla="*/ 154145 h 1106645"/>
              <a:gd name="connsiteX3" fmla="*/ 861470 w 1379630"/>
              <a:gd name="connsiteY3" fmla="*/ 580865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554468 w 1379630"/>
              <a:gd name="connsiteY2" fmla="*/ 481946 h 1106645"/>
              <a:gd name="connsiteX3" fmla="*/ 861470 w 1379630"/>
              <a:gd name="connsiteY3" fmla="*/ 580865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31690 w 1379630"/>
              <a:gd name="connsiteY0" fmla="*/ 0 h 1106645"/>
              <a:gd name="connsiteX1" fmla="*/ 56074 w 1379630"/>
              <a:gd name="connsiteY1" fmla="*/ 93273 h 1106645"/>
              <a:gd name="connsiteX2" fmla="*/ 554468 w 1379630"/>
              <a:gd name="connsiteY2" fmla="*/ 481946 h 1106645"/>
              <a:gd name="connsiteX3" fmla="*/ 801298 w 1379630"/>
              <a:gd name="connsiteY3" fmla="*/ 808156 h 1106645"/>
              <a:gd name="connsiteX4" fmla="*/ 1379630 w 1379630"/>
              <a:gd name="connsiteY4" fmla="*/ 1106645 h 1106645"/>
              <a:gd name="connsiteX5" fmla="*/ 1379630 w 1379630"/>
              <a:gd name="connsiteY5" fmla="*/ 1106645 h 1106645"/>
              <a:gd name="connsiteX6" fmla="*/ 1379630 w 1379630"/>
              <a:gd name="connsiteY6" fmla="*/ 1106645 h 1106645"/>
              <a:gd name="connsiteX0" fmla="*/ 4066 w 1399078"/>
              <a:gd name="connsiteY0" fmla="*/ 5971 h 1026852"/>
              <a:gd name="connsiteX1" fmla="*/ 75522 w 1399078"/>
              <a:gd name="connsiteY1" fmla="*/ 13480 h 1026852"/>
              <a:gd name="connsiteX2" fmla="*/ 573916 w 1399078"/>
              <a:gd name="connsiteY2" fmla="*/ 402153 h 1026852"/>
              <a:gd name="connsiteX3" fmla="*/ 820746 w 1399078"/>
              <a:gd name="connsiteY3" fmla="*/ 728363 h 1026852"/>
              <a:gd name="connsiteX4" fmla="*/ 1399078 w 1399078"/>
              <a:gd name="connsiteY4" fmla="*/ 1026852 h 1026852"/>
              <a:gd name="connsiteX5" fmla="*/ 1399078 w 1399078"/>
              <a:gd name="connsiteY5" fmla="*/ 1026852 h 1026852"/>
              <a:gd name="connsiteX6" fmla="*/ 1399078 w 1399078"/>
              <a:gd name="connsiteY6" fmla="*/ 1026852 h 1026852"/>
              <a:gd name="connsiteX0" fmla="*/ 4066 w 1399078"/>
              <a:gd name="connsiteY0" fmla="*/ 5971 h 1026852"/>
              <a:gd name="connsiteX1" fmla="*/ 75522 w 1399078"/>
              <a:gd name="connsiteY1" fmla="*/ 13480 h 1026852"/>
              <a:gd name="connsiteX2" fmla="*/ 573916 w 1399078"/>
              <a:gd name="connsiteY2" fmla="*/ 402153 h 1026852"/>
              <a:gd name="connsiteX3" fmla="*/ 1132833 w 1399078"/>
              <a:gd name="connsiteY3" fmla="*/ 631873 h 1026852"/>
              <a:gd name="connsiteX4" fmla="*/ 1399078 w 1399078"/>
              <a:gd name="connsiteY4" fmla="*/ 1026852 h 1026852"/>
              <a:gd name="connsiteX5" fmla="*/ 1399078 w 1399078"/>
              <a:gd name="connsiteY5" fmla="*/ 1026852 h 1026852"/>
              <a:gd name="connsiteX6" fmla="*/ 1399078 w 1399078"/>
              <a:gd name="connsiteY6" fmla="*/ 1026852 h 1026852"/>
              <a:gd name="connsiteX0" fmla="*/ 4066 w 1399078"/>
              <a:gd name="connsiteY0" fmla="*/ 5971 h 1026852"/>
              <a:gd name="connsiteX1" fmla="*/ 75522 w 1399078"/>
              <a:gd name="connsiteY1" fmla="*/ 13480 h 1026852"/>
              <a:gd name="connsiteX2" fmla="*/ 573916 w 1399078"/>
              <a:gd name="connsiteY2" fmla="*/ 402153 h 1026852"/>
              <a:gd name="connsiteX3" fmla="*/ 1197266 w 1399078"/>
              <a:gd name="connsiteY3" fmla="*/ 599372 h 1026852"/>
              <a:gd name="connsiteX4" fmla="*/ 1399078 w 1399078"/>
              <a:gd name="connsiteY4" fmla="*/ 1026852 h 1026852"/>
              <a:gd name="connsiteX5" fmla="*/ 1399078 w 1399078"/>
              <a:gd name="connsiteY5" fmla="*/ 1026852 h 1026852"/>
              <a:gd name="connsiteX6" fmla="*/ 1399078 w 1399078"/>
              <a:gd name="connsiteY6" fmla="*/ 1026852 h 102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9078" h="1026852">
                <a:moveTo>
                  <a:pt x="4066" y="5971"/>
                </a:moveTo>
                <a:cubicBezTo>
                  <a:pt x="15224" y="6887"/>
                  <a:pt x="-41185" y="-12211"/>
                  <a:pt x="75522" y="13480"/>
                </a:cubicBezTo>
                <a:cubicBezTo>
                  <a:pt x="192229" y="39171"/>
                  <a:pt x="386959" y="304504"/>
                  <a:pt x="573916" y="402153"/>
                </a:cubicBezTo>
                <a:cubicBezTo>
                  <a:pt x="760873" y="499802"/>
                  <a:pt x="1059739" y="495256"/>
                  <a:pt x="1197266" y="599372"/>
                </a:cubicBezTo>
                <a:cubicBezTo>
                  <a:pt x="1334793" y="703488"/>
                  <a:pt x="1302689" y="977104"/>
                  <a:pt x="1399078" y="1026852"/>
                </a:cubicBezTo>
                <a:lnTo>
                  <a:pt x="1399078" y="1026852"/>
                </a:lnTo>
                <a:lnTo>
                  <a:pt x="1399078" y="1026852"/>
                </a:lnTo>
              </a:path>
            </a:pathLst>
          </a:custGeom>
          <a:noFill/>
          <a:ln w="34925"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Box 9"/>
          <p:cNvSpPr txBox="1"/>
          <p:nvPr/>
        </p:nvSpPr>
        <p:spPr>
          <a:xfrm>
            <a:off x="5902963" y="2780928"/>
            <a:ext cx="1425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863D"/>
                </a:solidFill>
                <a:latin typeface="Cambria" panose="02040503050406030204" pitchFamily="18" charset="0"/>
              </a:rPr>
              <a:t>4.5-folds</a:t>
            </a:r>
            <a:endParaRPr lang="sv-SE" sz="24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0364" y="4252950"/>
            <a:ext cx="1425758" cy="426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863D"/>
                </a:solidFill>
                <a:latin typeface="Cambria" panose="02040503050406030204" pitchFamily="18" charset="0"/>
              </a:rPr>
              <a:t>2.5-folds</a:t>
            </a:r>
            <a:endParaRPr lang="sv-SE" sz="2400" b="1" dirty="0">
              <a:solidFill>
                <a:srgbClr val="00863D"/>
              </a:solidFill>
              <a:latin typeface="Cambria" panose="020405030504060302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15" name="Rectangle 14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6" name="Bildobjekt 12" descr="LundUniversity logga150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1807" y="99209"/>
            <a:ext cx="8617064" cy="1169551"/>
            <a:chOff x="371807" y="-3001"/>
            <a:chExt cx="8617064" cy="116955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71807" y="-3001"/>
              <a:ext cx="861706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RhoA mRNA and miR-155-5p</a:t>
              </a:r>
              <a:endParaRPr lang="sv-SE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1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84815" y="581779"/>
            <a:ext cx="36929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are associated with Ago2</a:t>
            </a:r>
            <a:endParaRPr lang="sv-SE" sz="2400" dirty="0"/>
          </a:p>
          <a:p>
            <a:endParaRPr lang="en-US" sz="2400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12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91440" y="967998"/>
            <a:ext cx="7752968" cy="2376264"/>
            <a:chOff x="491440" y="967998"/>
            <a:chExt cx="7752968" cy="2376264"/>
          </a:xfrm>
        </p:grpSpPr>
        <p:sp>
          <p:nvSpPr>
            <p:cNvPr id="94" name="Rectangle 93"/>
            <p:cNvSpPr/>
            <p:nvPr/>
          </p:nvSpPr>
          <p:spPr>
            <a:xfrm>
              <a:off x="491440" y="967998"/>
              <a:ext cx="7752968" cy="2376264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196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7" name="TextBox 96"/>
            <p:cNvSpPr txBox="1"/>
            <p:nvPr/>
          </p:nvSpPr>
          <p:spPr>
            <a:xfrm rot="16200000">
              <a:off x="-264633" y="1932792"/>
              <a:ext cx="1955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</a:rPr>
                <a:t>Serum condition</a:t>
              </a:r>
              <a:endParaRPr lang="sv-SE" b="1" dirty="0">
                <a:latin typeface="Cambria" panose="02040503050406030204" pitchFamily="18" charset="0"/>
              </a:endParaRPr>
            </a:p>
          </p:txBody>
        </p:sp>
      </p:grpSp>
      <p:pic>
        <p:nvPicPr>
          <p:cNvPr id="110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91440" y="908720"/>
            <a:ext cx="76809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117" name="Rectangle 116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18" name="Bildobjekt 12" descr="LundUniversity logga150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" name="TextBox 118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7544" y="1100709"/>
            <a:ext cx="7752968" cy="2224829"/>
            <a:chOff x="467544" y="1100709"/>
            <a:chExt cx="7752968" cy="2224829"/>
          </a:xfrm>
        </p:grpSpPr>
        <p:grpSp>
          <p:nvGrpSpPr>
            <p:cNvPr id="160" name="Group 159"/>
            <p:cNvGrpSpPr/>
            <p:nvPr/>
          </p:nvGrpSpPr>
          <p:grpSpPr>
            <a:xfrm>
              <a:off x="467544" y="1137899"/>
              <a:ext cx="7752968" cy="2187639"/>
              <a:chOff x="467544" y="3590268"/>
              <a:chExt cx="7752968" cy="2647044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467544" y="3590268"/>
                <a:ext cx="7752968" cy="2647044"/>
              </a:xfrm>
              <a:prstGeom prst="rect">
                <a:avLst/>
              </a:prstGeom>
              <a:solidFill>
                <a:srgbClr val="D99694">
                  <a:alpha val="50196"/>
                </a:srgbClr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 rot="16200000">
                <a:off x="-595793" y="4676271"/>
                <a:ext cx="25413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</a:rPr>
                  <a:t>Serum condition</a:t>
                </a:r>
                <a:endParaRPr lang="sv-SE" b="1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907704" y="1100709"/>
              <a:ext cx="6264696" cy="2112267"/>
              <a:chOff x="1907704" y="908158"/>
              <a:chExt cx="6264696" cy="211226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907704" y="1184022"/>
                <a:ext cx="6264696" cy="1836403"/>
                <a:chOff x="1907704" y="1184022"/>
                <a:chExt cx="6264696" cy="1836403"/>
              </a:xfrm>
            </p:grpSpPr>
            <p:grpSp>
              <p:nvGrpSpPr>
                <p:cNvPr id="65" name="Group 64"/>
                <p:cNvGrpSpPr/>
                <p:nvPr/>
              </p:nvGrpSpPr>
              <p:grpSpPr>
                <a:xfrm>
                  <a:off x="1907704" y="1184022"/>
                  <a:ext cx="5031605" cy="1836403"/>
                  <a:chOff x="1907704" y="1340768"/>
                  <a:chExt cx="5031605" cy="1836403"/>
                </a:xfrm>
              </p:grpSpPr>
              <p:sp>
                <p:nvSpPr>
                  <p:cNvPr id="14" name="Oval 13"/>
                  <p:cNvSpPr/>
                  <p:nvPr/>
                </p:nvSpPr>
                <p:spPr>
                  <a:xfrm>
                    <a:off x="4499991" y="2102449"/>
                    <a:ext cx="1015470" cy="710829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tx1"/>
                      </a:solidFill>
                      <a:latin typeface="Cambria" panose="02040503050406030204" pitchFamily="18" charset="0"/>
                    </a:endParaRPr>
                  </a:p>
                  <a:p>
                    <a:pPr algn="ctr"/>
                    <a:endParaRPr lang="en-US" sz="1400" dirty="0">
                      <a:solidFill>
                        <a:schemeClr val="tx1"/>
                      </a:solidFill>
                      <a:latin typeface="Cambria" panose="02040503050406030204" pitchFamily="18" charset="0"/>
                    </a:endParaRPr>
                  </a:p>
                  <a:p>
                    <a:pPr algn="ctr"/>
                    <a:endParaRPr lang="en-US" sz="1400" dirty="0">
                      <a:solidFill>
                        <a:schemeClr val="tx1"/>
                      </a:solidFill>
                      <a:latin typeface="Cambria" panose="02040503050406030204" pitchFamily="18" charset="0"/>
                    </a:endParaRPr>
                  </a:p>
                  <a:p>
                    <a:pPr algn="ctr"/>
                    <a:r>
                      <a:rPr 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rPr>
                      <a:t>   Ago2</a:t>
                    </a:r>
                  </a:p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" name="Oval 14"/>
                  <p:cNvSpPr/>
                  <p:nvPr/>
                </p:nvSpPr>
                <p:spPr>
                  <a:xfrm>
                    <a:off x="4645754" y="1690494"/>
                    <a:ext cx="774497" cy="457200"/>
                  </a:xfrm>
                  <a:prstGeom prst="ellipse">
                    <a:avLst/>
                  </a:prstGeom>
                  <a:ln/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>
                        <a:latin typeface="Cambria" panose="02040503050406030204" pitchFamily="18" charset="0"/>
                      </a:rPr>
                      <a:t>Dicer</a:t>
                    </a:r>
                    <a:endParaRPr lang="sv-SE" sz="1200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Oval 15"/>
                  <p:cNvSpPr/>
                  <p:nvPr/>
                </p:nvSpPr>
                <p:spPr>
                  <a:xfrm>
                    <a:off x="5208140" y="1742892"/>
                    <a:ext cx="684116" cy="615284"/>
                  </a:xfrm>
                  <a:custGeom>
                    <a:avLst/>
                    <a:gdLst>
                      <a:gd name="connsiteX0" fmla="*/ 0 w 504056"/>
                      <a:gd name="connsiteY0" fmla="*/ 252028 h 504056"/>
                      <a:gd name="connsiteX1" fmla="*/ 252028 w 504056"/>
                      <a:gd name="connsiteY1" fmla="*/ 0 h 504056"/>
                      <a:gd name="connsiteX2" fmla="*/ 504056 w 504056"/>
                      <a:gd name="connsiteY2" fmla="*/ 252028 h 504056"/>
                      <a:gd name="connsiteX3" fmla="*/ 252028 w 504056"/>
                      <a:gd name="connsiteY3" fmla="*/ 504056 h 504056"/>
                      <a:gd name="connsiteX4" fmla="*/ 0 w 504056"/>
                      <a:gd name="connsiteY4" fmla="*/ 252028 h 504056"/>
                      <a:gd name="connsiteX0" fmla="*/ 0 w 601710"/>
                      <a:gd name="connsiteY0" fmla="*/ 332894 h 507210"/>
                      <a:gd name="connsiteX1" fmla="*/ 349682 w 601710"/>
                      <a:gd name="connsiteY1" fmla="*/ 967 h 507210"/>
                      <a:gd name="connsiteX2" fmla="*/ 601710 w 601710"/>
                      <a:gd name="connsiteY2" fmla="*/ 252995 h 507210"/>
                      <a:gd name="connsiteX3" fmla="*/ 349682 w 601710"/>
                      <a:gd name="connsiteY3" fmla="*/ 505023 h 507210"/>
                      <a:gd name="connsiteX4" fmla="*/ 0 w 601710"/>
                      <a:gd name="connsiteY4" fmla="*/ 332894 h 507210"/>
                      <a:gd name="connsiteX0" fmla="*/ 527 w 602237"/>
                      <a:gd name="connsiteY0" fmla="*/ 403588 h 577036"/>
                      <a:gd name="connsiteX1" fmla="*/ 279188 w 602237"/>
                      <a:gd name="connsiteY1" fmla="*/ 640 h 577036"/>
                      <a:gd name="connsiteX2" fmla="*/ 602237 w 602237"/>
                      <a:gd name="connsiteY2" fmla="*/ 323689 h 577036"/>
                      <a:gd name="connsiteX3" fmla="*/ 350209 w 602237"/>
                      <a:gd name="connsiteY3" fmla="*/ 575717 h 577036"/>
                      <a:gd name="connsiteX4" fmla="*/ 527 w 602237"/>
                      <a:gd name="connsiteY4" fmla="*/ 403588 h 577036"/>
                      <a:gd name="connsiteX0" fmla="*/ 931 w 602641"/>
                      <a:gd name="connsiteY0" fmla="*/ 409568 h 583016"/>
                      <a:gd name="connsiteX1" fmla="*/ 279592 w 602641"/>
                      <a:gd name="connsiteY1" fmla="*/ 6620 h 583016"/>
                      <a:gd name="connsiteX2" fmla="*/ 602641 w 602641"/>
                      <a:gd name="connsiteY2" fmla="*/ 329669 h 583016"/>
                      <a:gd name="connsiteX3" fmla="*/ 350613 w 602641"/>
                      <a:gd name="connsiteY3" fmla="*/ 581697 h 583016"/>
                      <a:gd name="connsiteX4" fmla="*/ 931 w 602641"/>
                      <a:gd name="connsiteY4" fmla="*/ 409568 h 583016"/>
                      <a:gd name="connsiteX0" fmla="*/ 492 w 513425"/>
                      <a:gd name="connsiteY0" fmla="*/ 405111 h 580404"/>
                      <a:gd name="connsiteX1" fmla="*/ 279153 w 513425"/>
                      <a:gd name="connsiteY1" fmla="*/ 2163 h 580404"/>
                      <a:gd name="connsiteX2" fmla="*/ 513425 w 513425"/>
                      <a:gd name="connsiteY2" fmla="*/ 271946 h 580404"/>
                      <a:gd name="connsiteX3" fmla="*/ 350174 w 513425"/>
                      <a:gd name="connsiteY3" fmla="*/ 577240 h 580404"/>
                      <a:gd name="connsiteX4" fmla="*/ 492 w 513425"/>
                      <a:gd name="connsiteY4" fmla="*/ 405111 h 580404"/>
                      <a:gd name="connsiteX0" fmla="*/ 2222 w 515617"/>
                      <a:gd name="connsiteY0" fmla="*/ 405111 h 615284"/>
                      <a:gd name="connsiteX1" fmla="*/ 280883 w 515617"/>
                      <a:gd name="connsiteY1" fmla="*/ 2163 h 615284"/>
                      <a:gd name="connsiteX2" fmla="*/ 515155 w 515617"/>
                      <a:gd name="connsiteY2" fmla="*/ 271946 h 615284"/>
                      <a:gd name="connsiteX3" fmla="*/ 440681 w 515617"/>
                      <a:gd name="connsiteY3" fmla="*/ 612750 h 615284"/>
                      <a:gd name="connsiteX4" fmla="*/ 2222 w 515617"/>
                      <a:gd name="connsiteY4" fmla="*/ 405111 h 615284"/>
                      <a:gd name="connsiteX0" fmla="*/ 2364 w 604073"/>
                      <a:gd name="connsiteY0" fmla="*/ 405111 h 615284"/>
                      <a:gd name="connsiteX1" fmla="*/ 281025 w 604073"/>
                      <a:gd name="connsiteY1" fmla="*/ 2163 h 615284"/>
                      <a:gd name="connsiteX2" fmla="*/ 604073 w 604073"/>
                      <a:gd name="connsiteY2" fmla="*/ 271946 h 615284"/>
                      <a:gd name="connsiteX3" fmla="*/ 440823 w 604073"/>
                      <a:gd name="connsiteY3" fmla="*/ 612750 h 615284"/>
                      <a:gd name="connsiteX4" fmla="*/ 2364 w 604073"/>
                      <a:gd name="connsiteY4" fmla="*/ 405111 h 615284"/>
                      <a:gd name="connsiteX0" fmla="*/ 2508 w 684116"/>
                      <a:gd name="connsiteY0" fmla="*/ 405111 h 615284"/>
                      <a:gd name="connsiteX1" fmla="*/ 281169 w 684116"/>
                      <a:gd name="connsiteY1" fmla="*/ 2163 h 615284"/>
                      <a:gd name="connsiteX2" fmla="*/ 684116 w 684116"/>
                      <a:gd name="connsiteY2" fmla="*/ 271946 h 615284"/>
                      <a:gd name="connsiteX3" fmla="*/ 440967 w 684116"/>
                      <a:gd name="connsiteY3" fmla="*/ 612750 h 615284"/>
                      <a:gd name="connsiteX4" fmla="*/ 2508 w 684116"/>
                      <a:gd name="connsiteY4" fmla="*/ 405111 h 615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4116" h="615284">
                        <a:moveTo>
                          <a:pt x="2508" y="405111"/>
                        </a:moveTo>
                        <a:cubicBezTo>
                          <a:pt x="-24125" y="303347"/>
                          <a:pt x="167568" y="24357"/>
                          <a:pt x="281169" y="2163"/>
                        </a:cubicBezTo>
                        <a:cubicBezTo>
                          <a:pt x="394770" y="-20031"/>
                          <a:pt x="684116" y="132755"/>
                          <a:pt x="684116" y="271946"/>
                        </a:cubicBezTo>
                        <a:cubicBezTo>
                          <a:pt x="684116" y="411137"/>
                          <a:pt x="554568" y="590556"/>
                          <a:pt x="440967" y="612750"/>
                        </a:cubicBezTo>
                        <a:cubicBezTo>
                          <a:pt x="327366" y="634944"/>
                          <a:pt x="29141" y="506876"/>
                          <a:pt x="2508" y="405111"/>
                        </a:cubicBezTo>
                        <a:close/>
                      </a:path>
                    </a:pathLst>
                  </a:custGeom>
                  <a:ln/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b="1" dirty="0">
                        <a:latin typeface="Cambria" panose="02040503050406030204" pitchFamily="18" charset="0"/>
                      </a:rPr>
                      <a:t>TRBP</a:t>
                    </a:r>
                    <a:endParaRPr lang="sv-SE" sz="1200" b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5130088" y="1340768"/>
                    <a:ext cx="431849" cy="539193"/>
                  </a:xfrm>
                  <a:custGeom>
                    <a:avLst/>
                    <a:gdLst>
                      <a:gd name="connsiteX0" fmla="*/ 0 w 410344"/>
                      <a:gd name="connsiteY0" fmla="*/ 266700 h 533400"/>
                      <a:gd name="connsiteX1" fmla="*/ 205172 w 410344"/>
                      <a:gd name="connsiteY1" fmla="*/ 0 h 533400"/>
                      <a:gd name="connsiteX2" fmla="*/ 410344 w 410344"/>
                      <a:gd name="connsiteY2" fmla="*/ 266700 h 533400"/>
                      <a:gd name="connsiteX3" fmla="*/ 205172 w 410344"/>
                      <a:gd name="connsiteY3" fmla="*/ 533400 h 533400"/>
                      <a:gd name="connsiteX4" fmla="*/ 0 w 410344"/>
                      <a:gd name="connsiteY4" fmla="*/ 266700 h 533400"/>
                      <a:gd name="connsiteX0" fmla="*/ 30105 w 440449"/>
                      <a:gd name="connsiteY0" fmla="*/ 269706 h 536406"/>
                      <a:gd name="connsiteX1" fmla="*/ 22625 w 440449"/>
                      <a:gd name="connsiteY1" fmla="*/ 134696 h 536406"/>
                      <a:gd name="connsiteX2" fmla="*/ 235277 w 440449"/>
                      <a:gd name="connsiteY2" fmla="*/ 3006 h 536406"/>
                      <a:gd name="connsiteX3" fmla="*/ 440449 w 440449"/>
                      <a:gd name="connsiteY3" fmla="*/ 269706 h 536406"/>
                      <a:gd name="connsiteX4" fmla="*/ 235277 w 440449"/>
                      <a:gd name="connsiteY4" fmla="*/ 536406 h 536406"/>
                      <a:gd name="connsiteX5" fmla="*/ 30105 w 440449"/>
                      <a:gd name="connsiteY5" fmla="*/ 269706 h 536406"/>
                      <a:gd name="connsiteX0" fmla="*/ 21505 w 431849"/>
                      <a:gd name="connsiteY0" fmla="*/ 269706 h 539193"/>
                      <a:gd name="connsiteX1" fmla="*/ 14025 w 431849"/>
                      <a:gd name="connsiteY1" fmla="*/ 134696 h 539193"/>
                      <a:gd name="connsiteX2" fmla="*/ 226677 w 431849"/>
                      <a:gd name="connsiteY2" fmla="*/ 3006 h 539193"/>
                      <a:gd name="connsiteX3" fmla="*/ 431849 w 431849"/>
                      <a:gd name="connsiteY3" fmla="*/ 269706 h 539193"/>
                      <a:gd name="connsiteX4" fmla="*/ 226677 w 431849"/>
                      <a:gd name="connsiteY4" fmla="*/ 536406 h 539193"/>
                      <a:gd name="connsiteX5" fmla="*/ 31782 w 431849"/>
                      <a:gd name="connsiteY5" fmla="*/ 401026 h 539193"/>
                      <a:gd name="connsiteX6" fmla="*/ 21505 w 431849"/>
                      <a:gd name="connsiteY6" fmla="*/ 269706 h 539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1849" h="539193">
                        <a:moveTo>
                          <a:pt x="21505" y="269706"/>
                        </a:moveTo>
                        <a:cubicBezTo>
                          <a:pt x="18546" y="225318"/>
                          <a:pt x="-20170" y="179146"/>
                          <a:pt x="14025" y="134696"/>
                        </a:cubicBezTo>
                        <a:cubicBezTo>
                          <a:pt x="48220" y="90246"/>
                          <a:pt x="157040" y="-19496"/>
                          <a:pt x="226677" y="3006"/>
                        </a:cubicBezTo>
                        <a:cubicBezTo>
                          <a:pt x="296314" y="25508"/>
                          <a:pt x="431849" y="122412"/>
                          <a:pt x="431849" y="269706"/>
                        </a:cubicBezTo>
                        <a:cubicBezTo>
                          <a:pt x="431849" y="417000"/>
                          <a:pt x="293355" y="514519"/>
                          <a:pt x="226677" y="536406"/>
                        </a:cubicBezTo>
                        <a:cubicBezTo>
                          <a:pt x="159999" y="558293"/>
                          <a:pt x="65977" y="445476"/>
                          <a:pt x="31782" y="401026"/>
                        </a:cubicBezTo>
                        <a:cubicBezTo>
                          <a:pt x="-2413" y="356576"/>
                          <a:pt x="24464" y="314094"/>
                          <a:pt x="21505" y="269706"/>
                        </a:cubicBezTo>
                        <a:close/>
                      </a:path>
                    </a:pathLst>
                  </a:custGeom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b="1" dirty="0">
                        <a:latin typeface="Cambria" panose="02040503050406030204" pitchFamily="18" charset="0"/>
                      </a:rPr>
                      <a:t>GW182</a:t>
                    </a:r>
                    <a:endParaRPr lang="sv-SE" sz="1100" b="1" dirty="0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2398104" y="2525246"/>
                    <a:ext cx="3830079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Flowchart: Delay 22"/>
                  <p:cNvSpPr/>
                  <p:nvPr/>
                </p:nvSpPr>
                <p:spPr>
                  <a:xfrm rot="10800000">
                    <a:off x="1907704" y="2274204"/>
                    <a:ext cx="504111" cy="431061"/>
                  </a:xfrm>
                  <a:custGeom>
                    <a:avLst/>
                    <a:gdLst>
                      <a:gd name="connsiteX0" fmla="*/ 0 w 504056"/>
                      <a:gd name="connsiteY0" fmla="*/ 0 h 360040"/>
                      <a:gd name="connsiteX1" fmla="*/ 252028 w 504056"/>
                      <a:gd name="connsiteY1" fmla="*/ 0 h 360040"/>
                      <a:gd name="connsiteX2" fmla="*/ 504056 w 504056"/>
                      <a:gd name="connsiteY2" fmla="*/ 180020 h 360040"/>
                      <a:gd name="connsiteX3" fmla="*/ 252028 w 504056"/>
                      <a:gd name="connsiteY3" fmla="*/ 360040 h 360040"/>
                      <a:gd name="connsiteX4" fmla="*/ 0 w 504056"/>
                      <a:gd name="connsiteY4" fmla="*/ 360040 h 360040"/>
                      <a:gd name="connsiteX5" fmla="*/ 0 w 504056"/>
                      <a:gd name="connsiteY5" fmla="*/ 0 h 360040"/>
                      <a:gd name="connsiteX0" fmla="*/ 0 w 504056"/>
                      <a:gd name="connsiteY0" fmla="*/ 0 h 360040"/>
                      <a:gd name="connsiteX1" fmla="*/ 252028 w 504056"/>
                      <a:gd name="connsiteY1" fmla="*/ 0 h 360040"/>
                      <a:gd name="connsiteX2" fmla="*/ 504056 w 504056"/>
                      <a:gd name="connsiteY2" fmla="*/ 180020 h 360040"/>
                      <a:gd name="connsiteX3" fmla="*/ 252028 w 504056"/>
                      <a:gd name="connsiteY3" fmla="*/ 360040 h 360040"/>
                      <a:gd name="connsiteX4" fmla="*/ 0 w 504056"/>
                      <a:gd name="connsiteY4" fmla="*/ 360040 h 360040"/>
                      <a:gd name="connsiteX5" fmla="*/ 60869 w 504056"/>
                      <a:gd name="connsiteY5" fmla="*/ 127686 h 360040"/>
                      <a:gd name="connsiteX6" fmla="*/ 0 w 504056"/>
                      <a:gd name="connsiteY6" fmla="*/ 0 h 360040"/>
                      <a:gd name="connsiteX0" fmla="*/ 0 w 504056"/>
                      <a:gd name="connsiteY0" fmla="*/ 0 h 360040"/>
                      <a:gd name="connsiteX1" fmla="*/ 252028 w 504056"/>
                      <a:gd name="connsiteY1" fmla="*/ 0 h 360040"/>
                      <a:gd name="connsiteX2" fmla="*/ 504056 w 504056"/>
                      <a:gd name="connsiteY2" fmla="*/ 180020 h 360040"/>
                      <a:gd name="connsiteX3" fmla="*/ 252028 w 504056"/>
                      <a:gd name="connsiteY3" fmla="*/ 360040 h 360040"/>
                      <a:gd name="connsiteX4" fmla="*/ 0 w 504056"/>
                      <a:gd name="connsiteY4" fmla="*/ 360040 h 360040"/>
                      <a:gd name="connsiteX5" fmla="*/ 60869 w 504056"/>
                      <a:gd name="connsiteY5" fmla="*/ 172074 h 360040"/>
                      <a:gd name="connsiteX6" fmla="*/ 0 w 504056"/>
                      <a:gd name="connsiteY6" fmla="*/ 0 h 360040"/>
                      <a:gd name="connsiteX0" fmla="*/ 0 w 504111"/>
                      <a:gd name="connsiteY0" fmla="*/ 0 h 431061"/>
                      <a:gd name="connsiteX1" fmla="*/ 252028 w 504111"/>
                      <a:gd name="connsiteY1" fmla="*/ 0 h 431061"/>
                      <a:gd name="connsiteX2" fmla="*/ 504056 w 504111"/>
                      <a:gd name="connsiteY2" fmla="*/ 180020 h 431061"/>
                      <a:gd name="connsiteX3" fmla="*/ 234273 w 504111"/>
                      <a:gd name="connsiteY3" fmla="*/ 431061 h 431061"/>
                      <a:gd name="connsiteX4" fmla="*/ 0 w 504111"/>
                      <a:gd name="connsiteY4" fmla="*/ 360040 h 431061"/>
                      <a:gd name="connsiteX5" fmla="*/ 60869 w 504111"/>
                      <a:gd name="connsiteY5" fmla="*/ 172074 h 431061"/>
                      <a:gd name="connsiteX6" fmla="*/ 0 w 504111"/>
                      <a:gd name="connsiteY6" fmla="*/ 0 h 43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04111" h="431061">
                        <a:moveTo>
                          <a:pt x="0" y="0"/>
                        </a:moveTo>
                        <a:lnTo>
                          <a:pt x="252028" y="0"/>
                        </a:lnTo>
                        <a:cubicBezTo>
                          <a:pt x="391219" y="0"/>
                          <a:pt x="507015" y="108177"/>
                          <a:pt x="504056" y="180020"/>
                        </a:cubicBezTo>
                        <a:cubicBezTo>
                          <a:pt x="501097" y="251863"/>
                          <a:pt x="373464" y="431061"/>
                          <a:pt x="234273" y="431061"/>
                        </a:cubicBezTo>
                        <a:lnTo>
                          <a:pt x="0" y="360040"/>
                        </a:lnTo>
                        <a:cubicBezTo>
                          <a:pt x="2534" y="282589"/>
                          <a:pt x="58335" y="249525"/>
                          <a:pt x="60869" y="172074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ln/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>
                        <a:latin typeface="Cambria" panose="02040503050406030204" pitchFamily="18" charset="0"/>
                      </a:rPr>
                      <a:t>S</a:t>
                    </a:r>
                    <a:endParaRPr lang="sv-SE" b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25" name="Freeform 24"/>
                  <p:cNvSpPr/>
                  <p:nvPr/>
                </p:nvSpPr>
                <p:spPr>
                  <a:xfrm>
                    <a:off x="2798874" y="1821688"/>
                    <a:ext cx="1660124" cy="328479"/>
                  </a:xfrm>
                  <a:custGeom>
                    <a:avLst/>
                    <a:gdLst>
                      <a:gd name="connsiteX0" fmla="*/ 1660124 w 1660124"/>
                      <a:gd name="connsiteY0" fmla="*/ 328479 h 328479"/>
                      <a:gd name="connsiteX1" fmla="*/ 985421 w 1660124"/>
                      <a:gd name="connsiteY1" fmla="*/ 5 h 328479"/>
                      <a:gd name="connsiteX2" fmla="*/ 0 w 1660124"/>
                      <a:gd name="connsiteY2" fmla="*/ 319601 h 328479"/>
                      <a:gd name="connsiteX3" fmla="*/ 0 w 1660124"/>
                      <a:gd name="connsiteY3" fmla="*/ 319601 h 328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60124" h="328479">
                        <a:moveTo>
                          <a:pt x="1660124" y="328479"/>
                        </a:moveTo>
                        <a:cubicBezTo>
                          <a:pt x="1461116" y="164982"/>
                          <a:pt x="1262108" y="1485"/>
                          <a:pt x="985421" y="5"/>
                        </a:cubicBezTo>
                        <a:cubicBezTo>
                          <a:pt x="708734" y="-1475"/>
                          <a:pt x="0" y="319601"/>
                          <a:pt x="0" y="319601"/>
                        </a:cubicBezTo>
                        <a:lnTo>
                          <a:pt x="0" y="319601"/>
                        </a:ln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cxnSp>
                <p:nvCxnSpPr>
                  <p:cNvPr id="26" name="Straight Connector 25"/>
                  <p:cNvCxnSpPr/>
                  <p:nvPr/>
                </p:nvCxnSpPr>
                <p:spPr>
                  <a:xfrm flipH="1" flipV="1">
                    <a:off x="2712174" y="1977291"/>
                    <a:ext cx="173400" cy="323050"/>
                  </a:xfrm>
                  <a:prstGeom prst="line">
                    <a:avLst/>
                  </a:prstGeom>
                  <a:ln w="28575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" name="Freeform 29"/>
                  <p:cNvSpPr/>
                  <p:nvPr/>
                </p:nvSpPr>
                <p:spPr>
                  <a:xfrm rot="10800000">
                    <a:off x="5076056" y="2844058"/>
                    <a:ext cx="968224" cy="333113"/>
                  </a:xfrm>
                  <a:custGeom>
                    <a:avLst/>
                    <a:gdLst>
                      <a:gd name="connsiteX0" fmla="*/ 1660124 w 1660124"/>
                      <a:gd name="connsiteY0" fmla="*/ 328479 h 328479"/>
                      <a:gd name="connsiteX1" fmla="*/ 985421 w 1660124"/>
                      <a:gd name="connsiteY1" fmla="*/ 5 h 328479"/>
                      <a:gd name="connsiteX2" fmla="*/ 0 w 1660124"/>
                      <a:gd name="connsiteY2" fmla="*/ 319601 h 328479"/>
                      <a:gd name="connsiteX3" fmla="*/ 0 w 1660124"/>
                      <a:gd name="connsiteY3" fmla="*/ 319601 h 328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60124" h="328479">
                        <a:moveTo>
                          <a:pt x="1660124" y="328479"/>
                        </a:moveTo>
                        <a:cubicBezTo>
                          <a:pt x="1461116" y="164982"/>
                          <a:pt x="1262108" y="1485"/>
                          <a:pt x="985421" y="5"/>
                        </a:cubicBezTo>
                        <a:cubicBezTo>
                          <a:pt x="708734" y="-1475"/>
                          <a:pt x="0" y="319601"/>
                          <a:pt x="0" y="319601"/>
                        </a:cubicBezTo>
                        <a:lnTo>
                          <a:pt x="0" y="319601"/>
                        </a:lnTo>
                      </a:path>
                    </a:pathLst>
                  </a:custGeom>
                  <a:noFill/>
                  <a:ln w="25400" cap="flat">
                    <a:headEnd type="none"/>
                    <a:tailEnd type="stealth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6173931" y="2334304"/>
                    <a:ext cx="76537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>
                        <a:latin typeface="Cambria" panose="02040503050406030204" pitchFamily="18" charset="0"/>
                      </a:rPr>
                      <a:t>AAAA</a:t>
                    </a:r>
                    <a:endParaRPr lang="sv-SE" sz="1600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1" name="Pie 60"/>
                  <p:cNvSpPr/>
                  <p:nvPr/>
                </p:nvSpPr>
                <p:spPr>
                  <a:xfrm>
                    <a:off x="6039778" y="2582660"/>
                    <a:ext cx="360040" cy="360040"/>
                  </a:xfrm>
                  <a:prstGeom prst="pie">
                    <a:avLst/>
                  </a:prstGeom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Oval 17"/>
                  <p:cNvSpPr/>
                  <p:nvPr/>
                </p:nvSpPr>
                <p:spPr>
                  <a:xfrm rot="436393">
                    <a:off x="4162133" y="1492519"/>
                    <a:ext cx="486827" cy="365760"/>
                  </a:xfrm>
                  <a:custGeom>
                    <a:avLst/>
                    <a:gdLst>
                      <a:gd name="connsiteX0" fmla="*/ 0 w 410344"/>
                      <a:gd name="connsiteY0" fmla="*/ 266700 h 533400"/>
                      <a:gd name="connsiteX1" fmla="*/ 205172 w 410344"/>
                      <a:gd name="connsiteY1" fmla="*/ 0 h 533400"/>
                      <a:gd name="connsiteX2" fmla="*/ 410344 w 410344"/>
                      <a:gd name="connsiteY2" fmla="*/ 266700 h 533400"/>
                      <a:gd name="connsiteX3" fmla="*/ 205172 w 410344"/>
                      <a:gd name="connsiteY3" fmla="*/ 533400 h 533400"/>
                      <a:gd name="connsiteX4" fmla="*/ 0 w 410344"/>
                      <a:gd name="connsiteY4" fmla="*/ 266700 h 533400"/>
                      <a:gd name="connsiteX0" fmla="*/ 30105 w 440449"/>
                      <a:gd name="connsiteY0" fmla="*/ 269706 h 536406"/>
                      <a:gd name="connsiteX1" fmla="*/ 22625 w 440449"/>
                      <a:gd name="connsiteY1" fmla="*/ 134696 h 536406"/>
                      <a:gd name="connsiteX2" fmla="*/ 235277 w 440449"/>
                      <a:gd name="connsiteY2" fmla="*/ 3006 h 536406"/>
                      <a:gd name="connsiteX3" fmla="*/ 440449 w 440449"/>
                      <a:gd name="connsiteY3" fmla="*/ 269706 h 536406"/>
                      <a:gd name="connsiteX4" fmla="*/ 235277 w 440449"/>
                      <a:gd name="connsiteY4" fmla="*/ 536406 h 536406"/>
                      <a:gd name="connsiteX5" fmla="*/ 30105 w 440449"/>
                      <a:gd name="connsiteY5" fmla="*/ 269706 h 536406"/>
                      <a:gd name="connsiteX0" fmla="*/ 21505 w 431849"/>
                      <a:gd name="connsiteY0" fmla="*/ 269706 h 539193"/>
                      <a:gd name="connsiteX1" fmla="*/ 14025 w 431849"/>
                      <a:gd name="connsiteY1" fmla="*/ 134696 h 539193"/>
                      <a:gd name="connsiteX2" fmla="*/ 226677 w 431849"/>
                      <a:gd name="connsiteY2" fmla="*/ 3006 h 539193"/>
                      <a:gd name="connsiteX3" fmla="*/ 431849 w 431849"/>
                      <a:gd name="connsiteY3" fmla="*/ 269706 h 539193"/>
                      <a:gd name="connsiteX4" fmla="*/ 226677 w 431849"/>
                      <a:gd name="connsiteY4" fmla="*/ 536406 h 539193"/>
                      <a:gd name="connsiteX5" fmla="*/ 31782 w 431849"/>
                      <a:gd name="connsiteY5" fmla="*/ 401026 h 539193"/>
                      <a:gd name="connsiteX6" fmla="*/ 21505 w 431849"/>
                      <a:gd name="connsiteY6" fmla="*/ 269706 h 539193"/>
                      <a:gd name="connsiteX0" fmla="*/ 21505 w 431849"/>
                      <a:gd name="connsiteY0" fmla="*/ 269706 h 416270"/>
                      <a:gd name="connsiteX1" fmla="*/ 14025 w 431849"/>
                      <a:gd name="connsiteY1" fmla="*/ 134696 h 416270"/>
                      <a:gd name="connsiteX2" fmla="*/ 226677 w 431849"/>
                      <a:gd name="connsiteY2" fmla="*/ 3006 h 416270"/>
                      <a:gd name="connsiteX3" fmla="*/ 431849 w 431849"/>
                      <a:gd name="connsiteY3" fmla="*/ 269706 h 416270"/>
                      <a:gd name="connsiteX4" fmla="*/ 244433 w 431849"/>
                      <a:gd name="connsiteY4" fmla="*/ 358853 h 416270"/>
                      <a:gd name="connsiteX5" fmla="*/ 31782 w 431849"/>
                      <a:gd name="connsiteY5" fmla="*/ 401026 h 416270"/>
                      <a:gd name="connsiteX6" fmla="*/ 21505 w 431849"/>
                      <a:gd name="connsiteY6" fmla="*/ 269706 h 41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31849" h="416270">
                        <a:moveTo>
                          <a:pt x="21505" y="269706"/>
                        </a:moveTo>
                        <a:cubicBezTo>
                          <a:pt x="18546" y="225318"/>
                          <a:pt x="-20170" y="179146"/>
                          <a:pt x="14025" y="134696"/>
                        </a:cubicBezTo>
                        <a:cubicBezTo>
                          <a:pt x="48220" y="90246"/>
                          <a:pt x="157040" y="-19496"/>
                          <a:pt x="226677" y="3006"/>
                        </a:cubicBezTo>
                        <a:cubicBezTo>
                          <a:pt x="296314" y="25508"/>
                          <a:pt x="431849" y="122412"/>
                          <a:pt x="431849" y="269706"/>
                        </a:cubicBezTo>
                        <a:cubicBezTo>
                          <a:pt x="431849" y="417000"/>
                          <a:pt x="311111" y="336966"/>
                          <a:pt x="244433" y="358853"/>
                        </a:cubicBezTo>
                        <a:cubicBezTo>
                          <a:pt x="177755" y="380740"/>
                          <a:pt x="65977" y="445476"/>
                          <a:pt x="31782" y="401026"/>
                        </a:cubicBezTo>
                        <a:cubicBezTo>
                          <a:pt x="-2413" y="356576"/>
                          <a:pt x="24464" y="314094"/>
                          <a:pt x="21505" y="269706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/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50" b="1" dirty="0">
                        <a:solidFill>
                          <a:schemeClr val="tx1"/>
                        </a:solidFill>
                      </a:rPr>
                      <a:t>Hur</a:t>
                    </a:r>
                    <a:endParaRPr lang="sv-SE" sz="105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00" name="TextBox 99"/>
                <p:cNvSpPr txBox="1"/>
                <p:nvPr/>
              </p:nvSpPr>
              <p:spPr>
                <a:xfrm>
                  <a:off x="6814783" y="2174378"/>
                  <a:ext cx="1357617" cy="2728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latin typeface="Cambria" panose="02040503050406030204" pitchFamily="18" charset="0"/>
                    </a:rPr>
                    <a:t>RhoA mRNA</a:t>
                  </a:r>
                  <a:endParaRPr lang="sv-SE" sz="16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 rot="19791029">
                  <a:off x="4385714" y="2314728"/>
                  <a:ext cx="512045" cy="352877"/>
                </a:xfrm>
                <a:custGeom>
                  <a:avLst/>
                  <a:gdLst>
                    <a:gd name="connsiteX0" fmla="*/ 0 w 774497"/>
                    <a:gd name="connsiteY0" fmla="*/ 228600 h 457200"/>
                    <a:gd name="connsiteX1" fmla="*/ 387249 w 774497"/>
                    <a:gd name="connsiteY1" fmla="*/ 0 h 457200"/>
                    <a:gd name="connsiteX2" fmla="*/ 774498 w 774497"/>
                    <a:gd name="connsiteY2" fmla="*/ 228600 h 457200"/>
                    <a:gd name="connsiteX3" fmla="*/ 387249 w 774497"/>
                    <a:gd name="connsiteY3" fmla="*/ 457200 h 457200"/>
                    <a:gd name="connsiteX4" fmla="*/ 0 w 774497"/>
                    <a:gd name="connsiteY4" fmla="*/ 228600 h 457200"/>
                    <a:gd name="connsiteX0" fmla="*/ 3167 w 777665"/>
                    <a:gd name="connsiteY0" fmla="*/ 298073 h 526673"/>
                    <a:gd name="connsiteX1" fmla="*/ 216515 w 777665"/>
                    <a:gd name="connsiteY1" fmla="*/ 14091 h 526673"/>
                    <a:gd name="connsiteX2" fmla="*/ 390416 w 777665"/>
                    <a:gd name="connsiteY2" fmla="*/ 69473 h 526673"/>
                    <a:gd name="connsiteX3" fmla="*/ 777665 w 777665"/>
                    <a:gd name="connsiteY3" fmla="*/ 298073 h 526673"/>
                    <a:gd name="connsiteX4" fmla="*/ 390416 w 777665"/>
                    <a:gd name="connsiteY4" fmla="*/ 526673 h 526673"/>
                    <a:gd name="connsiteX5" fmla="*/ 3167 w 777665"/>
                    <a:gd name="connsiteY5" fmla="*/ 298073 h 526673"/>
                    <a:gd name="connsiteX0" fmla="*/ 3167 w 850236"/>
                    <a:gd name="connsiteY0" fmla="*/ 297379 h 526094"/>
                    <a:gd name="connsiteX1" fmla="*/ 216515 w 850236"/>
                    <a:gd name="connsiteY1" fmla="*/ 13397 h 526094"/>
                    <a:gd name="connsiteX2" fmla="*/ 390416 w 850236"/>
                    <a:gd name="connsiteY2" fmla="*/ 68779 h 526094"/>
                    <a:gd name="connsiteX3" fmla="*/ 850236 w 850236"/>
                    <a:gd name="connsiteY3" fmla="*/ 268351 h 526094"/>
                    <a:gd name="connsiteX4" fmla="*/ 390416 w 850236"/>
                    <a:gd name="connsiteY4" fmla="*/ 525979 h 526094"/>
                    <a:gd name="connsiteX5" fmla="*/ 3167 w 850236"/>
                    <a:gd name="connsiteY5" fmla="*/ 297379 h 526094"/>
                    <a:gd name="connsiteX0" fmla="*/ 1831 w 848900"/>
                    <a:gd name="connsiteY0" fmla="*/ 356298 h 585022"/>
                    <a:gd name="connsiteX1" fmla="*/ 249136 w 848900"/>
                    <a:gd name="connsiteY1" fmla="*/ 8178 h 585022"/>
                    <a:gd name="connsiteX2" fmla="*/ 389080 w 848900"/>
                    <a:gd name="connsiteY2" fmla="*/ 127698 h 585022"/>
                    <a:gd name="connsiteX3" fmla="*/ 848900 w 848900"/>
                    <a:gd name="connsiteY3" fmla="*/ 327270 h 585022"/>
                    <a:gd name="connsiteX4" fmla="*/ 389080 w 848900"/>
                    <a:gd name="connsiteY4" fmla="*/ 584898 h 585022"/>
                    <a:gd name="connsiteX5" fmla="*/ 1831 w 848900"/>
                    <a:gd name="connsiteY5" fmla="*/ 356298 h 5850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48900" h="585022">
                      <a:moveTo>
                        <a:pt x="1831" y="356298"/>
                      </a:moveTo>
                      <a:cubicBezTo>
                        <a:pt x="-21493" y="260178"/>
                        <a:pt x="184595" y="46278"/>
                        <a:pt x="249136" y="8178"/>
                      </a:cubicBezTo>
                      <a:cubicBezTo>
                        <a:pt x="313677" y="-29922"/>
                        <a:pt x="289119" y="74516"/>
                        <a:pt x="389080" y="127698"/>
                      </a:cubicBezTo>
                      <a:cubicBezTo>
                        <a:pt x="489041" y="180880"/>
                        <a:pt x="848900" y="201018"/>
                        <a:pt x="848900" y="327270"/>
                      </a:cubicBezTo>
                      <a:cubicBezTo>
                        <a:pt x="848900" y="453522"/>
                        <a:pt x="530258" y="580060"/>
                        <a:pt x="389080" y="584898"/>
                      </a:cubicBezTo>
                      <a:cubicBezTo>
                        <a:pt x="247902" y="589736"/>
                        <a:pt x="25155" y="452418"/>
                        <a:pt x="1831" y="356298"/>
                      </a:cubicBezTo>
                      <a:close/>
                    </a:path>
                  </a:pathLst>
                </a:custGeom>
                <a:ln/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b="1" dirty="0">
                      <a:latin typeface="Cambria" panose="02040503050406030204" pitchFamily="18" charset="0"/>
                    </a:rPr>
                    <a:t>TTP</a:t>
                  </a:r>
                  <a:endParaRPr lang="sv-SE" sz="1100" b="1" dirty="0"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12" name="Group 11"/>
                <p:cNvGrpSpPr/>
                <p:nvPr/>
              </p:nvGrpSpPr>
              <p:grpSpPr>
                <a:xfrm rot="10800000">
                  <a:off x="4834880" y="2230742"/>
                  <a:ext cx="457200" cy="140567"/>
                  <a:chOff x="4696109" y="2985085"/>
                  <a:chExt cx="457200" cy="140567"/>
                </a:xfrm>
              </p:grpSpPr>
              <p:grpSp>
                <p:nvGrpSpPr>
                  <p:cNvPr id="141" name="Group 140"/>
                  <p:cNvGrpSpPr/>
                  <p:nvPr/>
                </p:nvGrpSpPr>
                <p:grpSpPr>
                  <a:xfrm>
                    <a:off x="4713863" y="2985085"/>
                    <a:ext cx="405892" cy="135639"/>
                    <a:chOff x="4607682" y="5594019"/>
                    <a:chExt cx="405892" cy="135639"/>
                  </a:xfrm>
                </p:grpSpPr>
                <p:grpSp>
                  <p:nvGrpSpPr>
                    <p:cNvPr id="144" name="Group 143"/>
                    <p:cNvGrpSpPr/>
                    <p:nvPr/>
                  </p:nvGrpSpPr>
                  <p:grpSpPr>
                    <a:xfrm>
                      <a:off x="4810628" y="5598782"/>
                      <a:ext cx="202946" cy="130876"/>
                      <a:chOff x="2818782" y="5868394"/>
                      <a:chExt cx="202946" cy="130876"/>
                    </a:xfrm>
                  </p:grpSpPr>
                  <p:cxnSp>
                    <p:nvCxnSpPr>
                      <p:cNvPr id="153" name="Straight Connector 152"/>
                      <p:cNvCxnSpPr/>
                      <p:nvPr/>
                    </p:nvCxnSpPr>
                    <p:spPr>
                      <a:xfrm>
                        <a:off x="2849867" y="5869323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4" name="Straight Connector 153"/>
                      <p:cNvCxnSpPr/>
                      <p:nvPr/>
                    </p:nvCxnSpPr>
                    <p:spPr>
                      <a:xfrm>
                        <a:off x="2879968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5" name="Straight Connector 154"/>
                      <p:cNvCxnSpPr/>
                      <p:nvPr/>
                    </p:nvCxnSpPr>
                    <p:spPr>
                      <a:xfrm>
                        <a:off x="2955106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6" name="Straight Connector 155"/>
                      <p:cNvCxnSpPr/>
                      <p:nvPr/>
                    </p:nvCxnSpPr>
                    <p:spPr>
                      <a:xfrm>
                        <a:off x="2915816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7" name="Straight Connector 156"/>
                      <p:cNvCxnSpPr/>
                      <p:nvPr/>
                    </p:nvCxnSpPr>
                    <p:spPr>
                      <a:xfrm>
                        <a:off x="2987824" y="587727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8" name="Straight Connector 157"/>
                      <p:cNvCxnSpPr/>
                      <p:nvPr/>
                    </p:nvCxnSpPr>
                    <p:spPr>
                      <a:xfrm>
                        <a:off x="2818782" y="5868394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9" name="Straight Connector 158"/>
                      <p:cNvCxnSpPr/>
                      <p:nvPr/>
                    </p:nvCxnSpPr>
                    <p:spPr>
                      <a:xfrm>
                        <a:off x="3021728" y="587727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45" name="Group 144"/>
                    <p:cNvGrpSpPr/>
                    <p:nvPr/>
                  </p:nvGrpSpPr>
                  <p:grpSpPr>
                    <a:xfrm>
                      <a:off x="4607682" y="5594019"/>
                      <a:ext cx="202946" cy="130876"/>
                      <a:chOff x="2818782" y="5868394"/>
                      <a:chExt cx="202946" cy="130876"/>
                    </a:xfrm>
                  </p:grpSpPr>
                  <p:cxnSp>
                    <p:nvCxnSpPr>
                      <p:cNvPr id="146" name="Straight Connector 145"/>
                      <p:cNvCxnSpPr/>
                      <p:nvPr/>
                    </p:nvCxnSpPr>
                    <p:spPr>
                      <a:xfrm>
                        <a:off x="2849867" y="5869323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7" name="Straight Connector 146"/>
                      <p:cNvCxnSpPr/>
                      <p:nvPr/>
                    </p:nvCxnSpPr>
                    <p:spPr>
                      <a:xfrm>
                        <a:off x="2879968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8" name="Straight Connector 147"/>
                      <p:cNvCxnSpPr/>
                      <p:nvPr/>
                    </p:nvCxnSpPr>
                    <p:spPr>
                      <a:xfrm>
                        <a:off x="2955106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9" name="Straight Connector 148"/>
                      <p:cNvCxnSpPr/>
                      <p:nvPr/>
                    </p:nvCxnSpPr>
                    <p:spPr>
                      <a:xfrm>
                        <a:off x="2915816" y="5872509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0" name="Straight Connector 149"/>
                      <p:cNvCxnSpPr/>
                      <p:nvPr/>
                    </p:nvCxnSpPr>
                    <p:spPr>
                      <a:xfrm>
                        <a:off x="2987824" y="587727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Straight Connector 150"/>
                      <p:cNvCxnSpPr/>
                      <p:nvPr/>
                    </p:nvCxnSpPr>
                    <p:spPr>
                      <a:xfrm>
                        <a:off x="2818782" y="5868394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2" name="Straight Connector 151"/>
                      <p:cNvCxnSpPr/>
                      <p:nvPr/>
                    </p:nvCxnSpPr>
                    <p:spPr>
                      <a:xfrm>
                        <a:off x="3021728" y="587727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43" name="Straight Connector 142"/>
                  <p:cNvCxnSpPr/>
                  <p:nvPr/>
                </p:nvCxnSpPr>
                <p:spPr>
                  <a:xfrm>
                    <a:off x="4696109" y="3125652"/>
                    <a:ext cx="45720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7" name="Group 16"/>
              <p:cNvGrpSpPr/>
              <p:nvPr/>
            </p:nvGrpSpPr>
            <p:grpSpPr>
              <a:xfrm>
                <a:off x="3941057" y="908158"/>
                <a:ext cx="2985065" cy="1488967"/>
                <a:chOff x="3941057" y="908158"/>
                <a:chExt cx="2985065" cy="1488967"/>
              </a:xfrm>
            </p:grpSpPr>
            <p:sp>
              <p:nvSpPr>
                <p:cNvPr id="109" name="Rounded Rectangle 108"/>
                <p:cNvSpPr/>
                <p:nvPr/>
              </p:nvSpPr>
              <p:spPr>
                <a:xfrm>
                  <a:off x="5462730" y="1382738"/>
                  <a:ext cx="775257" cy="412860"/>
                </a:xfrm>
                <a:prstGeom prst="round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v-SE" sz="1050" b="1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TNRC6A</a:t>
                  </a:r>
                </a:p>
                <a:p>
                  <a:pPr algn="ctr"/>
                  <a:endParaRPr lang="sv-SE" sz="1050" dirty="0"/>
                </a:p>
              </p:txBody>
            </p:sp>
            <p:grpSp>
              <p:nvGrpSpPr>
                <p:cNvPr id="6" name="Group 5"/>
                <p:cNvGrpSpPr/>
                <p:nvPr/>
              </p:nvGrpSpPr>
              <p:grpSpPr>
                <a:xfrm>
                  <a:off x="5542342" y="908158"/>
                  <a:ext cx="1383780" cy="1329798"/>
                  <a:chOff x="5542342" y="1038270"/>
                  <a:chExt cx="1383780" cy="1329798"/>
                </a:xfrm>
              </p:grpSpPr>
              <p:sp>
                <p:nvSpPr>
                  <p:cNvPr id="102" name="Freeform 101"/>
                  <p:cNvSpPr/>
                  <p:nvPr/>
                </p:nvSpPr>
                <p:spPr>
                  <a:xfrm rot="1634705">
                    <a:off x="5542342" y="1038270"/>
                    <a:ext cx="1383780" cy="671581"/>
                  </a:xfrm>
                  <a:custGeom>
                    <a:avLst/>
                    <a:gdLst>
                      <a:gd name="connsiteX0" fmla="*/ 1660124 w 1660124"/>
                      <a:gd name="connsiteY0" fmla="*/ 328479 h 328479"/>
                      <a:gd name="connsiteX1" fmla="*/ 985421 w 1660124"/>
                      <a:gd name="connsiteY1" fmla="*/ 5 h 328479"/>
                      <a:gd name="connsiteX2" fmla="*/ 0 w 1660124"/>
                      <a:gd name="connsiteY2" fmla="*/ 319601 h 328479"/>
                      <a:gd name="connsiteX3" fmla="*/ 0 w 1660124"/>
                      <a:gd name="connsiteY3" fmla="*/ 319601 h 328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60124" h="328479">
                        <a:moveTo>
                          <a:pt x="1660124" y="328479"/>
                        </a:moveTo>
                        <a:cubicBezTo>
                          <a:pt x="1461116" y="164982"/>
                          <a:pt x="1262108" y="1485"/>
                          <a:pt x="985421" y="5"/>
                        </a:cubicBezTo>
                        <a:cubicBezTo>
                          <a:pt x="708734" y="-1475"/>
                          <a:pt x="0" y="319601"/>
                          <a:pt x="0" y="319601"/>
                        </a:cubicBezTo>
                        <a:lnTo>
                          <a:pt x="0" y="319601"/>
                        </a:lnTo>
                      </a:path>
                    </a:pathLst>
                  </a:custGeom>
                  <a:noFill/>
                  <a:ln w="25400" cap="flat">
                    <a:headEnd type="triangle" w="lg" len="lg"/>
                    <a:tailEnd type="none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  <p:sp>
                <p:nvSpPr>
                  <p:cNvPr id="103" name="Pie 102"/>
                  <p:cNvSpPr/>
                  <p:nvPr/>
                </p:nvSpPr>
                <p:spPr>
                  <a:xfrm rot="9749419">
                    <a:off x="6471068" y="2008028"/>
                    <a:ext cx="360040" cy="360040"/>
                  </a:xfrm>
                  <a:prstGeom prst="pie">
                    <a:avLst/>
                  </a:prstGeom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" name="TextBox 4"/>
                <p:cNvSpPr txBox="1"/>
                <p:nvPr/>
              </p:nvSpPr>
              <p:spPr>
                <a:xfrm>
                  <a:off x="3941057" y="2120126"/>
                  <a:ext cx="101999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Cambria" panose="02040503050406030204" pitchFamily="18" charset="0"/>
                    </a:rPr>
                    <a:t>miR-155-5p</a:t>
                  </a:r>
                  <a:endParaRPr lang="sv-SE" sz="12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163" name="Group 162"/>
          <p:cNvGrpSpPr/>
          <p:nvPr/>
        </p:nvGrpSpPr>
        <p:grpSpPr>
          <a:xfrm>
            <a:off x="419432" y="188640"/>
            <a:ext cx="7896984" cy="720080"/>
            <a:chOff x="419432" y="188640"/>
            <a:chExt cx="7896984" cy="720080"/>
          </a:xfrm>
        </p:grpSpPr>
        <p:cxnSp>
          <p:nvCxnSpPr>
            <p:cNvPr id="164" name="Straight Connector 163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419432" y="188640"/>
              <a:ext cx="78969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Mechanisms</a:t>
              </a:r>
              <a:r>
                <a:rPr lang="en-US" sz="3200" b="1" dirty="0">
                  <a:latin typeface="Cambria" panose="02040503050406030204" pitchFamily="18" charset="0"/>
                </a:rPr>
                <a:t> </a:t>
              </a:r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of miRNA positive regulation</a:t>
              </a:r>
              <a:endParaRPr lang="sv-SE" sz="20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7544" y="3365618"/>
            <a:ext cx="7752967" cy="2708342"/>
            <a:chOff x="467544" y="3365618"/>
            <a:chExt cx="7752967" cy="2708342"/>
          </a:xfrm>
        </p:grpSpPr>
        <p:grpSp>
          <p:nvGrpSpPr>
            <p:cNvPr id="4" name="Group 3"/>
            <p:cNvGrpSpPr/>
            <p:nvPr/>
          </p:nvGrpSpPr>
          <p:grpSpPr>
            <a:xfrm>
              <a:off x="467544" y="3365618"/>
              <a:ext cx="7752967" cy="2708342"/>
              <a:chOff x="467544" y="3365618"/>
              <a:chExt cx="7752967" cy="2708342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467544" y="3426916"/>
                <a:ext cx="7752967" cy="2647044"/>
                <a:chOff x="467544" y="3426916"/>
                <a:chExt cx="7752967" cy="2647044"/>
              </a:xfrm>
            </p:grpSpPr>
            <p:sp>
              <p:nvSpPr>
                <p:cNvPr id="95" name="Rectangle 94"/>
                <p:cNvSpPr/>
                <p:nvPr/>
              </p:nvSpPr>
              <p:spPr>
                <a:xfrm>
                  <a:off x="467544" y="3426916"/>
                  <a:ext cx="7752967" cy="2647044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50196"/>
                  </a:schemeClr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5220072" y="4031286"/>
                  <a:ext cx="775257" cy="412860"/>
                </a:xfrm>
                <a:prstGeom prst="round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v-SE" sz="1050" b="1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TNRC6A</a:t>
                  </a:r>
                </a:p>
                <a:p>
                  <a:pPr algn="ctr"/>
                  <a:endParaRPr lang="sv-SE" sz="1050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4499991" y="4602090"/>
                  <a:ext cx="1015470" cy="71082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b="1" dirty="0">
                    <a:latin typeface="Cambria" panose="02040503050406030204" pitchFamily="18" charset="0"/>
                  </a:endParaRPr>
                </a:p>
                <a:p>
                  <a:pPr algn="ctr"/>
                  <a:endParaRPr lang="en-US" sz="1400" b="1" dirty="0">
                    <a:latin typeface="Cambria" panose="02040503050406030204" pitchFamily="18" charset="0"/>
                  </a:endParaRPr>
                </a:p>
                <a:p>
                  <a:pPr algn="ctr"/>
                  <a:r>
                    <a:rPr lang="en-US" sz="1400" b="1" dirty="0">
                      <a:latin typeface="Cambria" panose="02040503050406030204" pitchFamily="18" charset="0"/>
                    </a:rPr>
                    <a:t>Ago2</a:t>
                  </a: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644008" y="4190135"/>
                  <a:ext cx="851947" cy="45720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 dirty="0">
                      <a:latin typeface="Cambria" panose="02040503050406030204" pitchFamily="18" charset="0"/>
                    </a:rPr>
                    <a:t>Dicer</a:t>
                  </a:r>
                  <a:endParaRPr lang="sv-SE" sz="12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9" name="Oval 15"/>
                <p:cNvSpPr/>
                <p:nvPr/>
              </p:nvSpPr>
              <p:spPr>
                <a:xfrm>
                  <a:off x="5208140" y="4242533"/>
                  <a:ext cx="684116" cy="615284"/>
                </a:xfrm>
                <a:custGeom>
                  <a:avLst/>
                  <a:gdLst>
                    <a:gd name="connsiteX0" fmla="*/ 0 w 504056"/>
                    <a:gd name="connsiteY0" fmla="*/ 252028 h 504056"/>
                    <a:gd name="connsiteX1" fmla="*/ 252028 w 504056"/>
                    <a:gd name="connsiteY1" fmla="*/ 0 h 504056"/>
                    <a:gd name="connsiteX2" fmla="*/ 504056 w 504056"/>
                    <a:gd name="connsiteY2" fmla="*/ 252028 h 504056"/>
                    <a:gd name="connsiteX3" fmla="*/ 252028 w 504056"/>
                    <a:gd name="connsiteY3" fmla="*/ 504056 h 504056"/>
                    <a:gd name="connsiteX4" fmla="*/ 0 w 504056"/>
                    <a:gd name="connsiteY4" fmla="*/ 252028 h 504056"/>
                    <a:gd name="connsiteX0" fmla="*/ 0 w 601710"/>
                    <a:gd name="connsiteY0" fmla="*/ 332894 h 507210"/>
                    <a:gd name="connsiteX1" fmla="*/ 349682 w 601710"/>
                    <a:gd name="connsiteY1" fmla="*/ 967 h 507210"/>
                    <a:gd name="connsiteX2" fmla="*/ 601710 w 601710"/>
                    <a:gd name="connsiteY2" fmla="*/ 252995 h 507210"/>
                    <a:gd name="connsiteX3" fmla="*/ 349682 w 601710"/>
                    <a:gd name="connsiteY3" fmla="*/ 505023 h 507210"/>
                    <a:gd name="connsiteX4" fmla="*/ 0 w 601710"/>
                    <a:gd name="connsiteY4" fmla="*/ 332894 h 507210"/>
                    <a:gd name="connsiteX0" fmla="*/ 527 w 602237"/>
                    <a:gd name="connsiteY0" fmla="*/ 403588 h 577036"/>
                    <a:gd name="connsiteX1" fmla="*/ 279188 w 602237"/>
                    <a:gd name="connsiteY1" fmla="*/ 640 h 577036"/>
                    <a:gd name="connsiteX2" fmla="*/ 602237 w 602237"/>
                    <a:gd name="connsiteY2" fmla="*/ 323689 h 577036"/>
                    <a:gd name="connsiteX3" fmla="*/ 350209 w 602237"/>
                    <a:gd name="connsiteY3" fmla="*/ 575717 h 577036"/>
                    <a:gd name="connsiteX4" fmla="*/ 527 w 602237"/>
                    <a:gd name="connsiteY4" fmla="*/ 403588 h 577036"/>
                    <a:gd name="connsiteX0" fmla="*/ 931 w 602641"/>
                    <a:gd name="connsiteY0" fmla="*/ 409568 h 583016"/>
                    <a:gd name="connsiteX1" fmla="*/ 279592 w 602641"/>
                    <a:gd name="connsiteY1" fmla="*/ 6620 h 583016"/>
                    <a:gd name="connsiteX2" fmla="*/ 602641 w 602641"/>
                    <a:gd name="connsiteY2" fmla="*/ 329669 h 583016"/>
                    <a:gd name="connsiteX3" fmla="*/ 350613 w 602641"/>
                    <a:gd name="connsiteY3" fmla="*/ 581697 h 583016"/>
                    <a:gd name="connsiteX4" fmla="*/ 931 w 602641"/>
                    <a:gd name="connsiteY4" fmla="*/ 409568 h 583016"/>
                    <a:gd name="connsiteX0" fmla="*/ 492 w 513425"/>
                    <a:gd name="connsiteY0" fmla="*/ 405111 h 580404"/>
                    <a:gd name="connsiteX1" fmla="*/ 279153 w 513425"/>
                    <a:gd name="connsiteY1" fmla="*/ 2163 h 580404"/>
                    <a:gd name="connsiteX2" fmla="*/ 513425 w 513425"/>
                    <a:gd name="connsiteY2" fmla="*/ 271946 h 580404"/>
                    <a:gd name="connsiteX3" fmla="*/ 350174 w 513425"/>
                    <a:gd name="connsiteY3" fmla="*/ 577240 h 580404"/>
                    <a:gd name="connsiteX4" fmla="*/ 492 w 513425"/>
                    <a:gd name="connsiteY4" fmla="*/ 405111 h 580404"/>
                    <a:gd name="connsiteX0" fmla="*/ 2222 w 515617"/>
                    <a:gd name="connsiteY0" fmla="*/ 405111 h 615284"/>
                    <a:gd name="connsiteX1" fmla="*/ 280883 w 515617"/>
                    <a:gd name="connsiteY1" fmla="*/ 2163 h 615284"/>
                    <a:gd name="connsiteX2" fmla="*/ 515155 w 515617"/>
                    <a:gd name="connsiteY2" fmla="*/ 271946 h 615284"/>
                    <a:gd name="connsiteX3" fmla="*/ 440681 w 515617"/>
                    <a:gd name="connsiteY3" fmla="*/ 612750 h 615284"/>
                    <a:gd name="connsiteX4" fmla="*/ 2222 w 515617"/>
                    <a:gd name="connsiteY4" fmla="*/ 405111 h 615284"/>
                    <a:gd name="connsiteX0" fmla="*/ 2364 w 604073"/>
                    <a:gd name="connsiteY0" fmla="*/ 405111 h 615284"/>
                    <a:gd name="connsiteX1" fmla="*/ 281025 w 604073"/>
                    <a:gd name="connsiteY1" fmla="*/ 2163 h 615284"/>
                    <a:gd name="connsiteX2" fmla="*/ 604073 w 604073"/>
                    <a:gd name="connsiteY2" fmla="*/ 271946 h 615284"/>
                    <a:gd name="connsiteX3" fmla="*/ 440823 w 604073"/>
                    <a:gd name="connsiteY3" fmla="*/ 612750 h 615284"/>
                    <a:gd name="connsiteX4" fmla="*/ 2364 w 604073"/>
                    <a:gd name="connsiteY4" fmla="*/ 405111 h 615284"/>
                    <a:gd name="connsiteX0" fmla="*/ 2508 w 684116"/>
                    <a:gd name="connsiteY0" fmla="*/ 405111 h 615284"/>
                    <a:gd name="connsiteX1" fmla="*/ 281169 w 684116"/>
                    <a:gd name="connsiteY1" fmla="*/ 2163 h 615284"/>
                    <a:gd name="connsiteX2" fmla="*/ 684116 w 684116"/>
                    <a:gd name="connsiteY2" fmla="*/ 271946 h 615284"/>
                    <a:gd name="connsiteX3" fmla="*/ 440967 w 684116"/>
                    <a:gd name="connsiteY3" fmla="*/ 612750 h 615284"/>
                    <a:gd name="connsiteX4" fmla="*/ 2508 w 684116"/>
                    <a:gd name="connsiteY4" fmla="*/ 405111 h 615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4116" h="615284">
                      <a:moveTo>
                        <a:pt x="2508" y="405111"/>
                      </a:moveTo>
                      <a:cubicBezTo>
                        <a:pt x="-24125" y="303347"/>
                        <a:pt x="167568" y="24357"/>
                        <a:pt x="281169" y="2163"/>
                      </a:cubicBezTo>
                      <a:cubicBezTo>
                        <a:pt x="394770" y="-20031"/>
                        <a:pt x="684116" y="132755"/>
                        <a:pt x="684116" y="271946"/>
                      </a:cubicBezTo>
                      <a:cubicBezTo>
                        <a:pt x="684116" y="411137"/>
                        <a:pt x="554568" y="590556"/>
                        <a:pt x="440967" y="612750"/>
                      </a:cubicBezTo>
                      <a:cubicBezTo>
                        <a:pt x="327366" y="634944"/>
                        <a:pt x="29141" y="506876"/>
                        <a:pt x="2508" y="405111"/>
                      </a:cubicBezTo>
                      <a:close/>
                    </a:path>
                  </a:pathLst>
                </a:custGeom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 dirty="0">
                      <a:latin typeface="Cambria" panose="02040503050406030204" pitchFamily="18" charset="0"/>
                    </a:rPr>
                    <a:t>TRBP</a:t>
                  </a:r>
                  <a:endParaRPr lang="sv-SE" sz="12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0" name="Oval 17"/>
                <p:cNvSpPr/>
                <p:nvPr/>
              </p:nvSpPr>
              <p:spPr>
                <a:xfrm>
                  <a:off x="5004247" y="3430665"/>
                  <a:ext cx="431849" cy="539193"/>
                </a:xfrm>
                <a:custGeom>
                  <a:avLst/>
                  <a:gdLst>
                    <a:gd name="connsiteX0" fmla="*/ 0 w 410344"/>
                    <a:gd name="connsiteY0" fmla="*/ 266700 h 533400"/>
                    <a:gd name="connsiteX1" fmla="*/ 205172 w 410344"/>
                    <a:gd name="connsiteY1" fmla="*/ 0 h 533400"/>
                    <a:gd name="connsiteX2" fmla="*/ 410344 w 410344"/>
                    <a:gd name="connsiteY2" fmla="*/ 266700 h 533400"/>
                    <a:gd name="connsiteX3" fmla="*/ 205172 w 410344"/>
                    <a:gd name="connsiteY3" fmla="*/ 533400 h 533400"/>
                    <a:gd name="connsiteX4" fmla="*/ 0 w 410344"/>
                    <a:gd name="connsiteY4" fmla="*/ 266700 h 533400"/>
                    <a:gd name="connsiteX0" fmla="*/ 30105 w 440449"/>
                    <a:gd name="connsiteY0" fmla="*/ 269706 h 536406"/>
                    <a:gd name="connsiteX1" fmla="*/ 22625 w 440449"/>
                    <a:gd name="connsiteY1" fmla="*/ 134696 h 536406"/>
                    <a:gd name="connsiteX2" fmla="*/ 235277 w 440449"/>
                    <a:gd name="connsiteY2" fmla="*/ 3006 h 536406"/>
                    <a:gd name="connsiteX3" fmla="*/ 440449 w 440449"/>
                    <a:gd name="connsiteY3" fmla="*/ 269706 h 536406"/>
                    <a:gd name="connsiteX4" fmla="*/ 235277 w 440449"/>
                    <a:gd name="connsiteY4" fmla="*/ 536406 h 536406"/>
                    <a:gd name="connsiteX5" fmla="*/ 30105 w 440449"/>
                    <a:gd name="connsiteY5" fmla="*/ 269706 h 536406"/>
                    <a:gd name="connsiteX0" fmla="*/ 21505 w 431849"/>
                    <a:gd name="connsiteY0" fmla="*/ 269706 h 539193"/>
                    <a:gd name="connsiteX1" fmla="*/ 14025 w 431849"/>
                    <a:gd name="connsiteY1" fmla="*/ 134696 h 539193"/>
                    <a:gd name="connsiteX2" fmla="*/ 226677 w 431849"/>
                    <a:gd name="connsiteY2" fmla="*/ 3006 h 539193"/>
                    <a:gd name="connsiteX3" fmla="*/ 431849 w 431849"/>
                    <a:gd name="connsiteY3" fmla="*/ 269706 h 539193"/>
                    <a:gd name="connsiteX4" fmla="*/ 226677 w 431849"/>
                    <a:gd name="connsiteY4" fmla="*/ 536406 h 539193"/>
                    <a:gd name="connsiteX5" fmla="*/ 31782 w 431849"/>
                    <a:gd name="connsiteY5" fmla="*/ 401026 h 539193"/>
                    <a:gd name="connsiteX6" fmla="*/ 21505 w 431849"/>
                    <a:gd name="connsiteY6" fmla="*/ 269706 h 539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1849" h="539193">
                      <a:moveTo>
                        <a:pt x="21505" y="269706"/>
                      </a:moveTo>
                      <a:cubicBezTo>
                        <a:pt x="18546" y="225318"/>
                        <a:pt x="-20170" y="179146"/>
                        <a:pt x="14025" y="134696"/>
                      </a:cubicBezTo>
                      <a:cubicBezTo>
                        <a:pt x="48220" y="90246"/>
                        <a:pt x="157040" y="-19496"/>
                        <a:pt x="226677" y="3006"/>
                      </a:cubicBezTo>
                      <a:cubicBezTo>
                        <a:pt x="296314" y="25508"/>
                        <a:pt x="431849" y="122412"/>
                        <a:pt x="431849" y="269706"/>
                      </a:cubicBezTo>
                      <a:cubicBezTo>
                        <a:pt x="431849" y="417000"/>
                        <a:pt x="293355" y="514519"/>
                        <a:pt x="226677" y="536406"/>
                      </a:cubicBezTo>
                      <a:cubicBezTo>
                        <a:pt x="159999" y="558293"/>
                        <a:pt x="65977" y="445476"/>
                        <a:pt x="31782" y="401026"/>
                      </a:cubicBezTo>
                      <a:cubicBezTo>
                        <a:pt x="-2413" y="356576"/>
                        <a:pt x="24464" y="314094"/>
                        <a:pt x="21505" y="269706"/>
                      </a:cubicBezTo>
                      <a:close/>
                    </a:path>
                  </a:pathLst>
                </a:custGeom>
                <a:ln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b="1" dirty="0">
                    <a:latin typeface="Cambria" panose="02040503050406030204" pitchFamily="18" charset="0"/>
                  </a:endParaRPr>
                </a:p>
                <a:p>
                  <a:pPr algn="ctr"/>
                  <a:r>
                    <a:rPr lang="en-US" sz="1100" b="1" dirty="0">
                      <a:latin typeface="Cambria" panose="02040503050406030204" pitchFamily="18" charset="0"/>
                    </a:rPr>
                    <a:t>GW182</a:t>
                  </a:r>
                  <a:endParaRPr lang="sv-SE" sz="1100" b="1" dirty="0">
                    <a:latin typeface="Cambria" panose="02040503050406030204" pitchFamily="18" charset="0"/>
                  </a:endParaRPr>
                </a:p>
                <a:p>
                  <a:pPr algn="ctr"/>
                  <a:endParaRPr lang="sv-SE" sz="1100" dirty="0"/>
                </a:p>
              </p:txBody>
            </p: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182080" y="5092311"/>
                  <a:ext cx="3830079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2" name="Flowchart: Delay 22"/>
                <p:cNvSpPr/>
                <p:nvPr/>
              </p:nvSpPr>
              <p:spPr>
                <a:xfrm rot="10800000">
                  <a:off x="1691680" y="4841269"/>
                  <a:ext cx="504111" cy="431061"/>
                </a:xfrm>
                <a:custGeom>
                  <a:avLst/>
                  <a:gdLst>
                    <a:gd name="connsiteX0" fmla="*/ 0 w 504056"/>
                    <a:gd name="connsiteY0" fmla="*/ 0 h 360040"/>
                    <a:gd name="connsiteX1" fmla="*/ 252028 w 504056"/>
                    <a:gd name="connsiteY1" fmla="*/ 0 h 360040"/>
                    <a:gd name="connsiteX2" fmla="*/ 504056 w 504056"/>
                    <a:gd name="connsiteY2" fmla="*/ 180020 h 360040"/>
                    <a:gd name="connsiteX3" fmla="*/ 252028 w 504056"/>
                    <a:gd name="connsiteY3" fmla="*/ 360040 h 360040"/>
                    <a:gd name="connsiteX4" fmla="*/ 0 w 504056"/>
                    <a:gd name="connsiteY4" fmla="*/ 360040 h 360040"/>
                    <a:gd name="connsiteX5" fmla="*/ 0 w 504056"/>
                    <a:gd name="connsiteY5" fmla="*/ 0 h 360040"/>
                    <a:gd name="connsiteX0" fmla="*/ 0 w 504056"/>
                    <a:gd name="connsiteY0" fmla="*/ 0 h 360040"/>
                    <a:gd name="connsiteX1" fmla="*/ 252028 w 504056"/>
                    <a:gd name="connsiteY1" fmla="*/ 0 h 360040"/>
                    <a:gd name="connsiteX2" fmla="*/ 504056 w 504056"/>
                    <a:gd name="connsiteY2" fmla="*/ 180020 h 360040"/>
                    <a:gd name="connsiteX3" fmla="*/ 252028 w 504056"/>
                    <a:gd name="connsiteY3" fmla="*/ 360040 h 360040"/>
                    <a:gd name="connsiteX4" fmla="*/ 0 w 504056"/>
                    <a:gd name="connsiteY4" fmla="*/ 360040 h 360040"/>
                    <a:gd name="connsiteX5" fmla="*/ 60869 w 504056"/>
                    <a:gd name="connsiteY5" fmla="*/ 127686 h 360040"/>
                    <a:gd name="connsiteX6" fmla="*/ 0 w 504056"/>
                    <a:gd name="connsiteY6" fmla="*/ 0 h 360040"/>
                    <a:gd name="connsiteX0" fmla="*/ 0 w 504056"/>
                    <a:gd name="connsiteY0" fmla="*/ 0 h 360040"/>
                    <a:gd name="connsiteX1" fmla="*/ 252028 w 504056"/>
                    <a:gd name="connsiteY1" fmla="*/ 0 h 360040"/>
                    <a:gd name="connsiteX2" fmla="*/ 504056 w 504056"/>
                    <a:gd name="connsiteY2" fmla="*/ 180020 h 360040"/>
                    <a:gd name="connsiteX3" fmla="*/ 252028 w 504056"/>
                    <a:gd name="connsiteY3" fmla="*/ 360040 h 360040"/>
                    <a:gd name="connsiteX4" fmla="*/ 0 w 504056"/>
                    <a:gd name="connsiteY4" fmla="*/ 360040 h 360040"/>
                    <a:gd name="connsiteX5" fmla="*/ 60869 w 504056"/>
                    <a:gd name="connsiteY5" fmla="*/ 172074 h 360040"/>
                    <a:gd name="connsiteX6" fmla="*/ 0 w 504056"/>
                    <a:gd name="connsiteY6" fmla="*/ 0 h 360040"/>
                    <a:gd name="connsiteX0" fmla="*/ 0 w 504111"/>
                    <a:gd name="connsiteY0" fmla="*/ 0 h 431061"/>
                    <a:gd name="connsiteX1" fmla="*/ 252028 w 504111"/>
                    <a:gd name="connsiteY1" fmla="*/ 0 h 431061"/>
                    <a:gd name="connsiteX2" fmla="*/ 504056 w 504111"/>
                    <a:gd name="connsiteY2" fmla="*/ 180020 h 431061"/>
                    <a:gd name="connsiteX3" fmla="*/ 234273 w 504111"/>
                    <a:gd name="connsiteY3" fmla="*/ 431061 h 431061"/>
                    <a:gd name="connsiteX4" fmla="*/ 0 w 504111"/>
                    <a:gd name="connsiteY4" fmla="*/ 360040 h 431061"/>
                    <a:gd name="connsiteX5" fmla="*/ 60869 w 504111"/>
                    <a:gd name="connsiteY5" fmla="*/ 172074 h 431061"/>
                    <a:gd name="connsiteX6" fmla="*/ 0 w 504111"/>
                    <a:gd name="connsiteY6" fmla="*/ 0 h 4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4111" h="431061">
                      <a:moveTo>
                        <a:pt x="0" y="0"/>
                      </a:moveTo>
                      <a:lnTo>
                        <a:pt x="252028" y="0"/>
                      </a:lnTo>
                      <a:cubicBezTo>
                        <a:pt x="391219" y="0"/>
                        <a:pt x="507015" y="108177"/>
                        <a:pt x="504056" y="180020"/>
                      </a:cubicBezTo>
                      <a:cubicBezTo>
                        <a:pt x="501097" y="251863"/>
                        <a:pt x="373464" y="431061"/>
                        <a:pt x="234273" y="431061"/>
                      </a:cubicBezTo>
                      <a:lnTo>
                        <a:pt x="0" y="360040"/>
                      </a:lnTo>
                      <a:cubicBezTo>
                        <a:pt x="2534" y="282589"/>
                        <a:pt x="58335" y="249525"/>
                        <a:pt x="60869" y="17207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latin typeface="Cambria" panose="02040503050406030204" pitchFamily="18" charset="0"/>
                    </a:rPr>
                    <a:t>S</a:t>
                  </a:r>
                  <a:endParaRPr lang="sv-SE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2627784" y="4583811"/>
                  <a:ext cx="1660124" cy="328479"/>
                </a:xfrm>
                <a:custGeom>
                  <a:avLst/>
                  <a:gdLst>
                    <a:gd name="connsiteX0" fmla="*/ 1660124 w 1660124"/>
                    <a:gd name="connsiteY0" fmla="*/ 328479 h 328479"/>
                    <a:gd name="connsiteX1" fmla="*/ 985421 w 1660124"/>
                    <a:gd name="connsiteY1" fmla="*/ 5 h 328479"/>
                    <a:gd name="connsiteX2" fmla="*/ 0 w 1660124"/>
                    <a:gd name="connsiteY2" fmla="*/ 319601 h 328479"/>
                    <a:gd name="connsiteX3" fmla="*/ 0 w 1660124"/>
                    <a:gd name="connsiteY3" fmla="*/ 319601 h 328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60124" h="328479">
                      <a:moveTo>
                        <a:pt x="1660124" y="328479"/>
                      </a:moveTo>
                      <a:cubicBezTo>
                        <a:pt x="1461116" y="164982"/>
                        <a:pt x="1262108" y="1485"/>
                        <a:pt x="985421" y="5"/>
                      </a:cubicBezTo>
                      <a:cubicBezTo>
                        <a:pt x="708734" y="-1475"/>
                        <a:pt x="0" y="319601"/>
                        <a:pt x="0" y="319601"/>
                      </a:cubicBezTo>
                      <a:lnTo>
                        <a:pt x="0" y="319601"/>
                      </a:lnTo>
                    </a:path>
                  </a:pathLst>
                </a:custGeom>
                <a:noFill/>
                <a:ln>
                  <a:headEnd type="none" w="med" len="med"/>
                  <a:tailEnd type="stealth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 rot="10800000">
                  <a:off x="5446204" y="5229200"/>
                  <a:ext cx="1718084" cy="838387"/>
                </a:xfrm>
                <a:custGeom>
                  <a:avLst/>
                  <a:gdLst>
                    <a:gd name="connsiteX0" fmla="*/ 1660124 w 1660124"/>
                    <a:gd name="connsiteY0" fmla="*/ 328479 h 328479"/>
                    <a:gd name="connsiteX1" fmla="*/ 985421 w 1660124"/>
                    <a:gd name="connsiteY1" fmla="*/ 5 h 328479"/>
                    <a:gd name="connsiteX2" fmla="*/ 0 w 1660124"/>
                    <a:gd name="connsiteY2" fmla="*/ 319601 h 328479"/>
                    <a:gd name="connsiteX3" fmla="*/ 0 w 1660124"/>
                    <a:gd name="connsiteY3" fmla="*/ 319601 h 328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60124" h="328479">
                      <a:moveTo>
                        <a:pt x="1660124" y="328479"/>
                      </a:moveTo>
                      <a:cubicBezTo>
                        <a:pt x="1461116" y="164982"/>
                        <a:pt x="1262108" y="1485"/>
                        <a:pt x="985421" y="5"/>
                      </a:cubicBezTo>
                      <a:cubicBezTo>
                        <a:pt x="708734" y="-1475"/>
                        <a:pt x="0" y="319601"/>
                        <a:pt x="0" y="319601"/>
                      </a:cubicBezTo>
                      <a:lnTo>
                        <a:pt x="0" y="319601"/>
                      </a:lnTo>
                    </a:path>
                  </a:pathLst>
                </a:custGeom>
                <a:noFill/>
                <a:ln w="25400" cap="flat">
                  <a:headEnd type="none"/>
                  <a:tailEnd type="stealth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5957907" y="4901369"/>
                  <a:ext cx="7653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latin typeface="Cambria" panose="02040503050406030204" pitchFamily="18" charset="0"/>
                    </a:rPr>
                    <a:t>AAAA</a:t>
                  </a:r>
                  <a:endParaRPr lang="sv-SE" sz="1600" dirty="0"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 rot="10800000">
                  <a:off x="4851155" y="4950045"/>
                  <a:ext cx="457200" cy="135138"/>
                  <a:chOff x="8164026" y="5520283"/>
                  <a:chExt cx="457200" cy="135138"/>
                </a:xfrm>
              </p:grpSpPr>
              <p:grpSp>
                <p:nvGrpSpPr>
                  <p:cNvPr id="7" name="Group 6"/>
                  <p:cNvGrpSpPr/>
                  <p:nvPr/>
                </p:nvGrpSpPr>
                <p:grpSpPr>
                  <a:xfrm>
                    <a:off x="8172902" y="5520283"/>
                    <a:ext cx="439446" cy="131524"/>
                    <a:chOff x="4607682" y="5522940"/>
                    <a:chExt cx="439446" cy="131524"/>
                  </a:xfrm>
                </p:grpSpPr>
                <p:grpSp>
                  <p:nvGrpSpPr>
                    <p:cNvPr id="75" name="Group 74"/>
                    <p:cNvGrpSpPr/>
                    <p:nvPr/>
                  </p:nvGrpSpPr>
                  <p:grpSpPr>
                    <a:xfrm>
                      <a:off x="4841713" y="5522940"/>
                      <a:ext cx="205415" cy="131524"/>
                      <a:chOff x="2849867" y="5792552"/>
                      <a:chExt cx="205415" cy="131524"/>
                    </a:xfrm>
                  </p:grpSpPr>
                  <p:cxnSp>
                    <p:nvCxnSpPr>
                      <p:cNvPr id="68" name="Straight Connector 67"/>
                      <p:cNvCxnSpPr/>
                      <p:nvPr/>
                    </p:nvCxnSpPr>
                    <p:spPr>
                      <a:xfrm>
                        <a:off x="2849867" y="579255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Straight Connector 68"/>
                      <p:cNvCxnSpPr/>
                      <p:nvPr/>
                    </p:nvCxnSpPr>
                    <p:spPr>
                      <a:xfrm>
                        <a:off x="2879968" y="579255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Straight Connector 69"/>
                      <p:cNvCxnSpPr/>
                      <p:nvPr/>
                    </p:nvCxnSpPr>
                    <p:spPr>
                      <a:xfrm>
                        <a:off x="2955106" y="579255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Straight Connector 70"/>
                      <p:cNvCxnSpPr/>
                      <p:nvPr/>
                    </p:nvCxnSpPr>
                    <p:spPr>
                      <a:xfrm>
                        <a:off x="2915816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Straight Connector 71"/>
                      <p:cNvCxnSpPr/>
                      <p:nvPr/>
                    </p:nvCxnSpPr>
                    <p:spPr>
                      <a:xfrm>
                        <a:off x="2987824" y="5802078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Straight Connector 72"/>
                      <p:cNvCxnSpPr/>
                      <p:nvPr/>
                    </p:nvCxnSpPr>
                    <p:spPr>
                      <a:xfrm>
                        <a:off x="3055282" y="5792552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4" name="Straight Connector 73"/>
                      <p:cNvCxnSpPr/>
                      <p:nvPr/>
                    </p:nvCxnSpPr>
                    <p:spPr>
                      <a:xfrm>
                        <a:off x="3021728" y="5802078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76" name="Group 75"/>
                    <p:cNvGrpSpPr/>
                    <p:nvPr/>
                  </p:nvGrpSpPr>
                  <p:grpSpPr>
                    <a:xfrm>
                      <a:off x="4607682" y="5522940"/>
                      <a:ext cx="202946" cy="126761"/>
                      <a:chOff x="2818782" y="5797315"/>
                      <a:chExt cx="202946" cy="126761"/>
                    </a:xfrm>
                  </p:grpSpPr>
                  <p:cxnSp>
                    <p:nvCxnSpPr>
                      <p:cNvPr id="77" name="Straight Connector 76"/>
                      <p:cNvCxnSpPr/>
                      <p:nvPr/>
                    </p:nvCxnSpPr>
                    <p:spPr>
                      <a:xfrm>
                        <a:off x="2849867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8" name="Straight Connector 77"/>
                      <p:cNvCxnSpPr/>
                      <p:nvPr/>
                    </p:nvCxnSpPr>
                    <p:spPr>
                      <a:xfrm>
                        <a:off x="2879968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9" name="Straight Connector 78"/>
                      <p:cNvCxnSpPr/>
                      <p:nvPr/>
                    </p:nvCxnSpPr>
                    <p:spPr>
                      <a:xfrm>
                        <a:off x="2955106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Straight Connector 79"/>
                      <p:cNvCxnSpPr/>
                      <p:nvPr/>
                    </p:nvCxnSpPr>
                    <p:spPr>
                      <a:xfrm>
                        <a:off x="2915816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1" name="Straight Connector 80"/>
                      <p:cNvCxnSpPr/>
                      <p:nvPr/>
                    </p:nvCxnSpPr>
                    <p:spPr>
                      <a:xfrm>
                        <a:off x="2987824" y="5802078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Straight Connector 81"/>
                      <p:cNvCxnSpPr/>
                      <p:nvPr/>
                    </p:nvCxnSpPr>
                    <p:spPr>
                      <a:xfrm>
                        <a:off x="2818782" y="5797315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Straight Connector 82"/>
                      <p:cNvCxnSpPr/>
                      <p:nvPr/>
                    </p:nvCxnSpPr>
                    <p:spPr>
                      <a:xfrm>
                        <a:off x="3021728" y="5802078"/>
                        <a:ext cx="0" cy="12199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8164026" y="5655421"/>
                    <a:ext cx="45720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4" name="Oval 17"/>
                <p:cNvSpPr/>
                <p:nvPr/>
              </p:nvSpPr>
              <p:spPr>
                <a:xfrm rot="436393">
                  <a:off x="4327081" y="4897278"/>
                  <a:ext cx="442570" cy="365760"/>
                </a:xfrm>
                <a:custGeom>
                  <a:avLst/>
                  <a:gdLst>
                    <a:gd name="connsiteX0" fmla="*/ 0 w 410344"/>
                    <a:gd name="connsiteY0" fmla="*/ 266700 h 533400"/>
                    <a:gd name="connsiteX1" fmla="*/ 205172 w 410344"/>
                    <a:gd name="connsiteY1" fmla="*/ 0 h 533400"/>
                    <a:gd name="connsiteX2" fmla="*/ 410344 w 410344"/>
                    <a:gd name="connsiteY2" fmla="*/ 266700 h 533400"/>
                    <a:gd name="connsiteX3" fmla="*/ 205172 w 410344"/>
                    <a:gd name="connsiteY3" fmla="*/ 533400 h 533400"/>
                    <a:gd name="connsiteX4" fmla="*/ 0 w 410344"/>
                    <a:gd name="connsiteY4" fmla="*/ 266700 h 533400"/>
                    <a:gd name="connsiteX0" fmla="*/ 30105 w 440449"/>
                    <a:gd name="connsiteY0" fmla="*/ 269706 h 536406"/>
                    <a:gd name="connsiteX1" fmla="*/ 22625 w 440449"/>
                    <a:gd name="connsiteY1" fmla="*/ 134696 h 536406"/>
                    <a:gd name="connsiteX2" fmla="*/ 235277 w 440449"/>
                    <a:gd name="connsiteY2" fmla="*/ 3006 h 536406"/>
                    <a:gd name="connsiteX3" fmla="*/ 440449 w 440449"/>
                    <a:gd name="connsiteY3" fmla="*/ 269706 h 536406"/>
                    <a:gd name="connsiteX4" fmla="*/ 235277 w 440449"/>
                    <a:gd name="connsiteY4" fmla="*/ 536406 h 536406"/>
                    <a:gd name="connsiteX5" fmla="*/ 30105 w 440449"/>
                    <a:gd name="connsiteY5" fmla="*/ 269706 h 536406"/>
                    <a:gd name="connsiteX0" fmla="*/ 21505 w 431849"/>
                    <a:gd name="connsiteY0" fmla="*/ 269706 h 539193"/>
                    <a:gd name="connsiteX1" fmla="*/ 14025 w 431849"/>
                    <a:gd name="connsiteY1" fmla="*/ 134696 h 539193"/>
                    <a:gd name="connsiteX2" fmla="*/ 226677 w 431849"/>
                    <a:gd name="connsiteY2" fmla="*/ 3006 h 539193"/>
                    <a:gd name="connsiteX3" fmla="*/ 431849 w 431849"/>
                    <a:gd name="connsiteY3" fmla="*/ 269706 h 539193"/>
                    <a:gd name="connsiteX4" fmla="*/ 226677 w 431849"/>
                    <a:gd name="connsiteY4" fmla="*/ 536406 h 539193"/>
                    <a:gd name="connsiteX5" fmla="*/ 31782 w 431849"/>
                    <a:gd name="connsiteY5" fmla="*/ 401026 h 539193"/>
                    <a:gd name="connsiteX6" fmla="*/ 21505 w 431849"/>
                    <a:gd name="connsiteY6" fmla="*/ 269706 h 539193"/>
                    <a:gd name="connsiteX0" fmla="*/ 21505 w 431849"/>
                    <a:gd name="connsiteY0" fmla="*/ 269706 h 416270"/>
                    <a:gd name="connsiteX1" fmla="*/ 14025 w 431849"/>
                    <a:gd name="connsiteY1" fmla="*/ 134696 h 416270"/>
                    <a:gd name="connsiteX2" fmla="*/ 226677 w 431849"/>
                    <a:gd name="connsiteY2" fmla="*/ 3006 h 416270"/>
                    <a:gd name="connsiteX3" fmla="*/ 431849 w 431849"/>
                    <a:gd name="connsiteY3" fmla="*/ 269706 h 416270"/>
                    <a:gd name="connsiteX4" fmla="*/ 244433 w 431849"/>
                    <a:gd name="connsiteY4" fmla="*/ 358853 h 416270"/>
                    <a:gd name="connsiteX5" fmla="*/ 31782 w 431849"/>
                    <a:gd name="connsiteY5" fmla="*/ 401026 h 416270"/>
                    <a:gd name="connsiteX6" fmla="*/ 21505 w 431849"/>
                    <a:gd name="connsiteY6" fmla="*/ 269706 h 416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1849" h="416270">
                      <a:moveTo>
                        <a:pt x="21505" y="269706"/>
                      </a:moveTo>
                      <a:cubicBezTo>
                        <a:pt x="18546" y="225318"/>
                        <a:pt x="-20170" y="179146"/>
                        <a:pt x="14025" y="134696"/>
                      </a:cubicBezTo>
                      <a:cubicBezTo>
                        <a:pt x="48220" y="90246"/>
                        <a:pt x="157040" y="-19496"/>
                        <a:pt x="226677" y="3006"/>
                      </a:cubicBezTo>
                      <a:cubicBezTo>
                        <a:pt x="296314" y="25508"/>
                        <a:pt x="431849" y="122412"/>
                        <a:pt x="431849" y="269706"/>
                      </a:cubicBezTo>
                      <a:cubicBezTo>
                        <a:pt x="431849" y="417000"/>
                        <a:pt x="311111" y="336966"/>
                        <a:pt x="244433" y="358853"/>
                      </a:cubicBezTo>
                      <a:cubicBezTo>
                        <a:pt x="177755" y="380740"/>
                        <a:pt x="65977" y="445476"/>
                        <a:pt x="31782" y="401026"/>
                      </a:cubicBezTo>
                      <a:cubicBezTo>
                        <a:pt x="-2413" y="356576"/>
                        <a:pt x="24464" y="314094"/>
                        <a:pt x="21505" y="269706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 dirty="0">
                      <a:solidFill>
                        <a:schemeClr val="tx1"/>
                      </a:solidFill>
                    </a:rPr>
                    <a:t>Hur</a:t>
                  </a:r>
                  <a:endParaRPr lang="sv-SE" sz="12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5" name="Straight Connector 54"/>
                <p:cNvCxnSpPr/>
                <p:nvPr/>
              </p:nvCxnSpPr>
              <p:spPr>
                <a:xfrm flipV="1">
                  <a:off x="5471839" y="5472595"/>
                  <a:ext cx="368423" cy="360672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5495955" y="5472595"/>
                  <a:ext cx="336612" cy="351597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flipH="1">
                  <a:off x="2195791" y="5024928"/>
                  <a:ext cx="476982" cy="0"/>
                </a:xfrm>
                <a:prstGeom prst="line">
                  <a:avLst/>
                </a:prstGeom>
                <a:ln w="28575">
                  <a:solidFill>
                    <a:schemeClr val="accent1">
                      <a:lumMod val="75000"/>
                    </a:schemeClr>
                  </a:solidFill>
                  <a:headEnd type="stealth" w="lg" len="lg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6" name="TextBox 95"/>
                <p:cNvSpPr txBox="1"/>
                <p:nvPr/>
              </p:nvSpPr>
              <p:spPr>
                <a:xfrm>
                  <a:off x="4200075" y="4653136"/>
                  <a:ext cx="101999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Cambria" panose="02040503050406030204" pitchFamily="18" charset="0"/>
                    </a:rPr>
                    <a:t>miR-155-5p</a:t>
                  </a:r>
                  <a:endParaRPr lang="sv-SE" sz="12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6598759" y="4899228"/>
                  <a:ext cx="1357617" cy="3300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latin typeface="Cambria" panose="02040503050406030204" pitchFamily="18" charset="0"/>
                    </a:rPr>
                    <a:t>RhoA mRNA</a:t>
                  </a:r>
                  <a:endParaRPr lang="sv-SE" sz="16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3" name="Oval 110"/>
                <p:cNvSpPr/>
                <p:nvPr/>
              </p:nvSpPr>
              <p:spPr>
                <a:xfrm rot="19791029">
                  <a:off x="3995039" y="5417640"/>
                  <a:ext cx="512045" cy="352877"/>
                </a:xfrm>
                <a:custGeom>
                  <a:avLst/>
                  <a:gdLst>
                    <a:gd name="connsiteX0" fmla="*/ 0 w 774497"/>
                    <a:gd name="connsiteY0" fmla="*/ 228600 h 457200"/>
                    <a:gd name="connsiteX1" fmla="*/ 387249 w 774497"/>
                    <a:gd name="connsiteY1" fmla="*/ 0 h 457200"/>
                    <a:gd name="connsiteX2" fmla="*/ 774498 w 774497"/>
                    <a:gd name="connsiteY2" fmla="*/ 228600 h 457200"/>
                    <a:gd name="connsiteX3" fmla="*/ 387249 w 774497"/>
                    <a:gd name="connsiteY3" fmla="*/ 457200 h 457200"/>
                    <a:gd name="connsiteX4" fmla="*/ 0 w 774497"/>
                    <a:gd name="connsiteY4" fmla="*/ 228600 h 457200"/>
                    <a:gd name="connsiteX0" fmla="*/ 3167 w 777665"/>
                    <a:gd name="connsiteY0" fmla="*/ 298073 h 526673"/>
                    <a:gd name="connsiteX1" fmla="*/ 216515 w 777665"/>
                    <a:gd name="connsiteY1" fmla="*/ 14091 h 526673"/>
                    <a:gd name="connsiteX2" fmla="*/ 390416 w 777665"/>
                    <a:gd name="connsiteY2" fmla="*/ 69473 h 526673"/>
                    <a:gd name="connsiteX3" fmla="*/ 777665 w 777665"/>
                    <a:gd name="connsiteY3" fmla="*/ 298073 h 526673"/>
                    <a:gd name="connsiteX4" fmla="*/ 390416 w 777665"/>
                    <a:gd name="connsiteY4" fmla="*/ 526673 h 526673"/>
                    <a:gd name="connsiteX5" fmla="*/ 3167 w 777665"/>
                    <a:gd name="connsiteY5" fmla="*/ 298073 h 526673"/>
                    <a:gd name="connsiteX0" fmla="*/ 3167 w 850236"/>
                    <a:gd name="connsiteY0" fmla="*/ 297379 h 526094"/>
                    <a:gd name="connsiteX1" fmla="*/ 216515 w 850236"/>
                    <a:gd name="connsiteY1" fmla="*/ 13397 h 526094"/>
                    <a:gd name="connsiteX2" fmla="*/ 390416 w 850236"/>
                    <a:gd name="connsiteY2" fmla="*/ 68779 h 526094"/>
                    <a:gd name="connsiteX3" fmla="*/ 850236 w 850236"/>
                    <a:gd name="connsiteY3" fmla="*/ 268351 h 526094"/>
                    <a:gd name="connsiteX4" fmla="*/ 390416 w 850236"/>
                    <a:gd name="connsiteY4" fmla="*/ 525979 h 526094"/>
                    <a:gd name="connsiteX5" fmla="*/ 3167 w 850236"/>
                    <a:gd name="connsiteY5" fmla="*/ 297379 h 526094"/>
                    <a:gd name="connsiteX0" fmla="*/ 1831 w 848900"/>
                    <a:gd name="connsiteY0" fmla="*/ 356298 h 585022"/>
                    <a:gd name="connsiteX1" fmla="*/ 249136 w 848900"/>
                    <a:gd name="connsiteY1" fmla="*/ 8178 h 585022"/>
                    <a:gd name="connsiteX2" fmla="*/ 389080 w 848900"/>
                    <a:gd name="connsiteY2" fmla="*/ 127698 h 585022"/>
                    <a:gd name="connsiteX3" fmla="*/ 848900 w 848900"/>
                    <a:gd name="connsiteY3" fmla="*/ 327270 h 585022"/>
                    <a:gd name="connsiteX4" fmla="*/ 389080 w 848900"/>
                    <a:gd name="connsiteY4" fmla="*/ 584898 h 585022"/>
                    <a:gd name="connsiteX5" fmla="*/ 1831 w 848900"/>
                    <a:gd name="connsiteY5" fmla="*/ 356298 h 5850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48900" h="585022">
                      <a:moveTo>
                        <a:pt x="1831" y="356298"/>
                      </a:moveTo>
                      <a:cubicBezTo>
                        <a:pt x="-21493" y="260178"/>
                        <a:pt x="184595" y="46278"/>
                        <a:pt x="249136" y="8178"/>
                      </a:cubicBezTo>
                      <a:cubicBezTo>
                        <a:pt x="313677" y="-29922"/>
                        <a:pt x="289119" y="74516"/>
                        <a:pt x="389080" y="127698"/>
                      </a:cubicBezTo>
                      <a:cubicBezTo>
                        <a:pt x="489041" y="180880"/>
                        <a:pt x="848900" y="201018"/>
                        <a:pt x="848900" y="327270"/>
                      </a:cubicBezTo>
                      <a:cubicBezTo>
                        <a:pt x="848900" y="453522"/>
                        <a:pt x="530258" y="580060"/>
                        <a:pt x="389080" y="584898"/>
                      </a:cubicBezTo>
                      <a:cubicBezTo>
                        <a:pt x="247902" y="589736"/>
                        <a:pt x="25155" y="452418"/>
                        <a:pt x="1831" y="356298"/>
                      </a:cubicBezTo>
                      <a:close/>
                    </a:path>
                  </a:pathLst>
                </a:custGeom>
                <a:ln/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b="1" dirty="0">
                      <a:latin typeface="Cambria" panose="02040503050406030204" pitchFamily="18" charset="0"/>
                    </a:rPr>
                    <a:t>TTP</a:t>
                  </a:r>
                  <a:endParaRPr lang="sv-SE" sz="1100" b="1" dirty="0"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27" name="Group 26"/>
                <p:cNvGrpSpPr/>
                <p:nvPr/>
              </p:nvGrpSpPr>
              <p:grpSpPr>
                <a:xfrm>
                  <a:off x="5580112" y="3438876"/>
                  <a:ext cx="1383780" cy="1329798"/>
                  <a:chOff x="5580112" y="3602228"/>
                  <a:chExt cx="1383780" cy="1329798"/>
                </a:xfrm>
              </p:grpSpPr>
              <p:cxnSp>
                <p:nvCxnSpPr>
                  <p:cNvPr id="107" name="Straight Connector 106"/>
                  <p:cNvCxnSpPr/>
                  <p:nvPr/>
                </p:nvCxnSpPr>
                <p:spPr>
                  <a:xfrm flipV="1">
                    <a:off x="6507833" y="3739182"/>
                    <a:ext cx="368423" cy="3606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/>
                  <p:cNvCxnSpPr/>
                  <p:nvPr/>
                </p:nvCxnSpPr>
                <p:spPr>
                  <a:xfrm>
                    <a:off x="6531949" y="3739182"/>
                    <a:ext cx="336612" cy="351597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4" name="Group 103"/>
                  <p:cNvGrpSpPr/>
                  <p:nvPr/>
                </p:nvGrpSpPr>
                <p:grpSpPr>
                  <a:xfrm>
                    <a:off x="5580112" y="3602228"/>
                    <a:ext cx="1383780" cy="1329798"/>
                    <a:chOff x="5542342" y="1038270"/>
                    <a:chExt cx="1383780" cy="1329798"/>
                  </a:xfrm>
                </p:grpSpPr>
                <p:sp>
                  <p:nvSpPr>
                    <p:cNvPr id="106" name="Pie 105"/>
                    <p:cNvSpPr/>
                    <p:nvPr/>
                  </p:nvSpPr>
                  <p:spPr>
                    <a:xfrm rot="9749419">
                      <a:off x="6471068" y="2008028"/>
                      <a:ext cx="360040" cy="360040"/>
                    </a:xfrm>
                    <a:prstGeom prst="pie">
                      <a:avLst/>
                    </a:prstGeom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sv-SE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5" name="Freeform 104"/>
                    <p:cNvSpPr/>
                    <p:nvPr/>
                  </p:nvSpPr>
                  <p:spPr>
                    <a:xfrm rot="1634705">
                      <a:off x="5542342" y="1038270"/>
                      <a:ext cx="1383780" cy="671581"/>
                    </a:xfrm>
                    <a:custGeom>
                      <a:avLst/>
                      <a:gdLst>
                        <a:gd name="connsiteX0" fmla="*/ 1660124 w 1660124"/>
                        <a:gd name="connsiteY0" fmla="*/ 328479 h 328479"/>
                        <a:gd name="connsiteX1" fmla="*/ 985421 w 1660124"/>
                        <a:gd name="connsiteY1" fmla="*/ 5 h 328479"/>
                        <a:gd name="connsiteX2" fmla="*/ 0 w 1660124"/>
                        <a:gd name="connsiteY2" fmla="*/ 319601 h 328479"/>
                        <a:gd name="connsiteX3" fmla="*/ 0 w 1660124"/>
                        <a:gd name="connsiteY3" fmla="*/ 319601 h 328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660124" h="328479">
                          <a:moveTo>
                            <a:pt x="1660124" y="328479"/>
                          </a:moveTo>
                          <a:cubicBezTo>
                            <a:pt x="1461116" y="164982"/>
                            <a:pt x="1262108" y="1485"/>
                            <a:pt x="985421" y="5"/>
                          </a:cubicBezTo>
                          <a:cubicBezTo>
                            <a:pt x="708734" y="-1475"/>
                            <a:pt x="0" y="319601"/>
                            <a:pt x="0" y="319601"/>
                          </a:cubicBezTo>
                          <a:lnTo>
                            <a:pt x="0" y="319601"/>
                          </a:lnTo>
                        </a:path>
                      </a:pathLst>
                    </a:custGeom>
                    <a:noFill/>
                    <a:ln w="25400" cap="flat">
                      <a:headEnd type="triangle" w="lg" len="lg"/>
                      <a:tailEnd type="none" w="lg" len="lg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sv-SE"/>
                    </a:p>
                  </p:txBody>
                </p:sp>
              </p:grpSp>
            </p:grpSp>
          </p:grpSp>
          <p:sp>
            <p:nvSpPr>
              <p:cNvPr id="98" name="TextBox 97"/>
              <p:cNvSpPr txBox="1"/>
              <p:nvPr/>
            </p:nvSpPr>
            <p:spPr>
              <a:xfrm rot="16200000">
                <a:off x="-626443" y="4484517"/>
                <a:ext cx="2602636" cy="364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</a:rPr>
                  <a:t>Serum free condition</a:t>
                </a:r>
                <a:endParaRPr lang="sv-SE" b="1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12" name="Oval 110"/>
            <p:cNvSpPr/>
            <p:nvPr/>
          </p:nvSpPr>
          <p:spPr>
            <a:xfrm rot="19791029">
              <a:off x="4777384" y="5202754"/>
              <a:ext cx="597341" cy="405271"/>
            </a:xfrm>
            <a:custGeom>
              <a:avLst/>
              <a:gdLst>
                <a:gd name="connsiteX0" fmla="*/ 0 w 774497"/>
                <a:gd name="connsiteY0" fmla="*/ 228600 h 457200"/>
                <a:gd name="connsiteX1" fmla="*/ 387249 w 774497"/>
                <a:gd name="connsiteY1" fmla="*/ 0 h 457200"/>
                <a:gd name="connsiteX2" fmla="*/ 774498 w 774497"/>
                <a:gd name="connsiteY2" fmla="*/ 228600 h 457200"/>
                <a:gd name="connsiteX3" fmla="*/ 387249 w 774497"/>
                <a:gd name="connsiteY3" fmla="*/ 457200 h 457200"/>
                <a:gd name="connsiteX4" fmla="*/ 0 w 774497"/>
                <a:gd name="connsiteY4" fmla="*/ 228600 h 457200"/>
                <a:gd name="connsiteX0" fmla="*/ 3167 w 777665"/>
                <a:gd name="connsiteY0" fmla="*/ 298073 h 526673"/>
                <a:gd name="connsiteX1" fmla="*/ 216515 w 777665"/>
                <a:gd name="connsiteY1" fmla="*/ 14091 h 526673"/>
                <a:gd name="connsiteX2" fmla="*/ 390416 w 777665"/>
                <a:gd name="connsiteY2" fmla="*/ 69473 h 526673"/>
                <a:gd name="connsiteX3" fmla="*/ 777665 w 777665"/>
                <a:gd name="connsiteY3" fmla="*/ 298073 h 526673"/>
                <a:gd name="connsiteX4" fmla="*/ 390416 w 777665"/>
                <a:gd name="connsiteY4" fmla="*/ 526673 h 526673"/>
                <a:gd name="connsiteX5" fmla="*/ 3167 w 777665"/>
                <a:gd name="connsiteY5" fmla="*/ 298073 h 526673"/>
                <a:gd name="connsiteX0" fmla="*/ 3167 w 850236"/>
                <a:gd name="connsiteY0" fmla="*/ 297379 h 526094"/>
                <a:gd name="connsiteX1" fmla="*/ 216515 w 850236"/>
                <a:gd name="connsiteY1" fmla="*/ 13397 h 526094"/>
                <a:gd name="connsiteX2" fmla="*/ 390416 w 850236"/>
                <a:gd name="connsiteY2" fmla="*/ 68779 h 526094"/>
                <a:gd name="connsiteX3" fmla="*/ 850236 w 850236"/>
                <a:gd name="connsiteY3" fmla="*/ 268351 h 526094"/>
                <a:gd name="connsiteX4" fmla="*/ 390416 w 850236"/>
                <a:gd name="connsiteY4" fmla="*/ 525979 h 526094"/>
                <a:gd name="connsiteX5" fmla="*/ 3167 w 850236"/>
                <a:gd name="connsiteY5" fmla="*/ 297379 h 526094"/>
                <a:gd name="connsiteX0" fmla="*/ 1831 w 848900"/>
                <a:gd name="connsiteY0" fmla="*/ 356298 h 585022"/>
                <a:gd name="connsiteX1" fmla="*/ 249136 w 848900"/>
                <a:gd name="connsiteY1" fmla="*/ 8178 h 585022"/>
                <a:gd name="connsiteX2" fmla="*/ 389080 w 848900"/>
                <a:gd name="connsiteY2" fmla="*/ 127698 h 585022"/>
                <a:gd name="connsiteX3" fmla="*/ 848900 w 848900"/>
                <a:gd name="connsiteY3" fmla="*/ 327270 h 585022"/>
                <a:gd name="connsiteX4" fmla="*/ 389080 w 848900"/>
                <a:gd name="connsiteY4" fmla="*/ 584898 h 585022"/>
                <a:gd name="connsiteX5" fmla="*/ 1831 w 848900"/>
                <a:gd name="connsiteY5" fmla="*/ 356298 h 585022"/>
                <a:gd name="connsiteX0" fmla="*/ 1831 w 857783"/>
                <a:gd name="connsiteY0" fmla="*/ 356298 h 647337"/>
                <a:gd name="connsiteX1" fmla="*/ 249136 w 857783"/>
                <a:gd name="connsiteY1" fmla="*/ 8178 h 647337"/>
                <a:gd name="connsiteX2" fmla="*/ 389080 w 857783"/>
                <a:gd name="connsiteY2" fmla="*/ 127698 h 647337"/>
                <a:gd name="connsiteX3" fmla="*/ 848900 w 857783"/>
                <a:gd name="connsiteY3" fmla="*/ 327270 h 647337"/>
                <a:gd name="connsiteX4" fmla="*/ 697577 w 857783"/>
                <a:gd name="connsiteY4" fmla="*/ 629407 h 647337"/>
                <a:gd name="connsiteX5" fmla="*/ 389080 w 857783"/>
                <a:gd name="connsiteY5" fmla="*/ 584898 h 647337"/>
                <a:gd name="connsiteX6" fmla="*/ 1831 w 857783"/>
                <a:gd name="connsiteY6" fmla="*/ 356298 h 647337"/>
                <a:gd name="connsiteX0" fmla="*/ 1831 w 857783"/>
                <a:gd name="connsiteY0" fmla="*/ 356298 h 638900"/>
                <a:gd name="connsiteX1" fmla="*/ 249136 w 857783"/>
                <a:gd name="connsiteY1" fmla="*/ 8178 h 638900"/>
                <a:gd name="connsiteX2" fmla="*/ 389080 w 857783"/>
                <a:gd name="connsiteY2" fmla="*/ 127698 h 638900"/>
                <a:gd name="connsiteX3" fmla="*/ 848900 w 857783"/>
                <a:gd name="connsiteY3" fmla="*/ 327270 h 638900"/>
                <a:gd name="connsiteX4" fmla="*/ 697577 w 857783"/>
                <a:gd name="connsiteY4" fmla="*/ 629407 h 638900"/>
                <a:gd name="connsiteX5" fmla="*/ 389080 w 857783"/>
                <a:gd name="connsiteY5" fmla="*/ 584898 h 638900"/>
                <a:gd name="connsiteX6" fmla="*/ 1831 w 857783"/>
                <a:gd name="connsiteY6" fmla="*/ 356298 h 63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783" h="638900">
                  <a:moveTo>
                    <a:pt x="1831" y="356298"/>
                  </a:moveTo>
                  <a:cubicBezTo>
                    <a:pt x="-21493" y="260178"/>
                    <a:pt x="184595" y="46278"/>
                    <a:pt x="249136" y="8178"/>
                  </a:cubicBezTo>
                  <a:cubicBezTo>
                    <a:pt x="313677" y="-29922"/>
                    <a:pt x="289119" y="74516"/>
                    <a:pt x="389080" y="127698"/>
                  </a:cubicBezTo>
                  <a:cubicBezTo>
                    <a:pt x="489041" y="180880"/>
                    <a:pt x="806847" y="263109"/>
                    <a:pt x="848900" y="327270"/>
                  </a:cubicBezTo>
                  <a:cubicBezTo>
                    <a:pt x="890953" y="391431"/>
                    <a:pt x="774214" y="586469"/>
                    <a:pt x="697577" y="629407"/>
                  </a:cubicBezTo>
                  <a:cubicBezTo>
                    <a:pt x="620940" y="672345"/>
                    <a:pt x="486553" y="553891"/>
                    <a:pt x="389080" y="584898"/>
                  </a:cubicBezTo>
                  <a:cubicBezTo>
                    <a:pt x="291607" y="615905"/>
                    <a:pt x="25155" y="452418"/>
                    <a:pt x="1831" y="356298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Cambria" panose="02040503050406030204" pitchFamily="18" charset="0"/>
                </a:rPr>
                <a:t>FXR1</a:t>
              </a:r>
              <a:endParaRPr lang="sv-SE" sz="1100" b="1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99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19432" y="272842"/>
            <a:ext cx="7752968" cy="707886"/>
            <a:chOff x="419432" y="272842"/>
            <a:chExt cx="7752968" cy="70788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491440" y="908720"/>
              <a:ext cx="768096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419432" y="272842"/>
              <a:ext cx="53046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Cambria" panose="02040503050406030204" pitchFamily="18" charset="0"/>
                </a:rPr>
                <a:t>Conclusion</a:t>
              </a:r>
              <a:endParaRPr lang="sv-SE" sz="40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6" name="Rectangle 5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12" descr="LundUniversity logga150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95536" y="1379090"/>
            <a:ext cx="7956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miR-155-5p positively regulates CCL17-induced RhoA activity and migration of </a:t>
            </a:r>
            <a:r>
              <a:rPr lang="en-US" sz="2800" b="1" dirty="0">
                <a:latin typeface="Cambria" panose="02040503050406030204" pitchFamily="18" charset="0"/>
              </a:rPr>
              <a:t>serum starved colon cancer cells</a:t>
            </a:r>
            <a:endParaRPr lang="sv-SE" sz="2800" b="1" dirty="0">
              <a:latin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36" y="2924944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Effect of miR-155-5p was found to be mediated by specific </a:t>
            </a:r>
            <a:r>
              <a:rPr lang="en-US" sz="2800" b="1" dirty="0">
                <a:latin typeface="Cambria" panose="02040503050406030204" pitchFamily="18" charset="0"/>
              </a:rPr>
              <a:t>ARE elements </a:t>
            </a:r>
            <a:r>
              <a:rPr lang="en-US" sz="2800" dirty="0">
                <a:latin typeface="Cambria" panose="02040503050406030204" pitchFamily="18" charset="0"/>
              </a:rPr>
              <a:t>present in the 3´-UTR region of RhoA mRNA.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ambria" panose="02040503050406030204" pitchFamily="18" charset="0"/>
              </a:rPr>
              <a:t>Targeting miR-155-5p could open new strategies in antagonizing colon cancer metastasis</a:t>
            </a:r>
            <a:endParaRPr lang="sv-SE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44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med-ama\Desktop\pre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8249"/>
          <a:stretch/>
        </p:blipFill>
        <p:spPr bwMode="auto">
          <a:xfrm>
            <a:off x="-2672" y="908720"/>
            <a:ext cx="9144000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99592" y="2564904"/>
            <a:ext cx="7184896" cy="923330"/>
            <a:chOff x="419432" y="288266"/>
            <a:chExt cx="7184896" cy="92333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63448" y="1152362"/>
              <a:ext cx="70408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19432" y="288266"/>
              <a:ext cx="53046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latin typeface="Cambria" panose="02040503050406030204" pitchFamily="18" charset="0"/>
                </a:rPr>
                <a:t>Thanks</a:t>
              </a:r>
              <a:endParaRPr lang="sv-SE" sz="54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5846424"/>
            <a:ext cx="9180512" cy="1038960"/>
            <a:chOff x="0" y="5846424"/>
            <a:chExt cx="9180512" cy="1038960"/>
          </a:xfrm>
        </p:grpSpPr>
        <p:sp>
          <p:nvSpPr>
            <p:cNvPr id="9" name="Rectangle 8"/>
            <p:cNvSpPr/>
            <p:nvPr/>
          </p:nvSpPr>
          <p:spPr>
            <a:xfrm>
              <a:off x="0" y="6237312"/>
              <a:ext cx="9144000" cy="62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0" name="Bildobjekt 12" descr="LundUniversity logga150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512" y="5846424"/>
              <a:ext cx="1224000" cy="103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35786" y="6394553"/>
              <a:ext cx="4580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Department of Clinical Sciences, Section of Surgery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92080" y="6402814"/>
              <a:ext cx="2880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1600" b="1" i="1" baseline="30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th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Sep 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Amr </a:t>
              </a:r>
              <a:r>
                <a:rPr lang="en-US" sz="1600" b="1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Al-Haidari</a:t>
              </a:r>
              <a:endParaRPr lang="sv-SE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0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54829</TotalTime>
  <Words>385</Words>
  <Application>Microsoft Office PowerPoint</Application>
  <PresentationFormat>On-screen Show (4:3)</PresentationFormat>
  <Paragraphs>102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 Al-Haidari</dc:creator>
  <cp:lastModifiedBy>Amr al-haidari</cp:lastModifiedBy>
  <cp:revision>176</cp:revision>
  <cp:lastPrinted>2016-08-30T13:15:16Z</cp:lastPrinted>
  <dcterms:created xsi:type="dcterms:W3CDTF">2016-06-30T14:10:51Z</dcterms:created>
  <dcterms:modified xsi:type="dcterms:W3CDTF">2016-09-12T11:54:25Z</dcterms:modified>
</cp:coreProperties>
</file>