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422" r:id="rId2"/>
    <p:sldId id="478" r:id="rId3"/>
    <p:sldId id="480" r:id="rId4"/>
    <p:sldId id="476" r:id="rId5"/>
    <p:sldId id="461" r:id="rId6"/>
    <p:sldId id="475" r:id="rId7"/>
    <p:sldId id="481" r:id="rId8"/>
    <p:sldId id="482" r:id="rId9"/>
    <p:sldId id="483" r:id="rId10"/>
    <p:sldId id="467" r:id="rId11"/>
    <p:sldId id="427" r:id="rId12"/>
    <p:sldId id="470" r:id="rId13"/>
    <p:sldId id="477" r:id="rId14"/>
    <p:sldId id="471" r:id="rId15"/>
    <p:sldId id="474" r:id="rId16"/>
    <p:sldId id="463" r:id="rId17"/>
    <p:sldId id="464" r:id="rId18"/>
    <p:sldId id="472" r:id="rId19"/>
    <p:sldId id="454" r:id="rId20"/>
    <p:sldId id="473" r:id="rId21"/>
    <p:sldId id="459" r:id="rId22"/>
    <p:sldId id="455" r:id="rId23"/>
  </p:sldIdLst>
  <p:sldSz cx="9144000" cy="6858000" type="screen4x3"/>
  <p:notesSz cx="7010400" cy="92964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FF0000"/>
    <a:srgbClr val="0000FF"/>
    <a:srgbClr val="000099"/>
    <a:srgbClr val="0033CC"/>
    <a:srgbClr val="08B832"/>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87"/>
    <p:restoredTop sz="98566" autoAdjust="0"/>
  </p:normalViewPr>
  <p:slideViewPr>
    <p:cSldViewPr>
      <p:cViewPr varScale="1">
        <p:scale>
          <a:sx n="109" d="100"/>
          <a:sy n="109" d="100"/>
        </p:scale>
        <p:origin x="43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pPr>
              <a:defRPr/>
            </a:pPr>
            <a:fld id="{70AAB8A3-D1BA-4809-B4FB-94625D22B029}" type="datetimeFigureOut">
              <a:rPr lang="en-US"/>
              <a:pPr>
                <a:defRPr/>
              </a:pPr>
              <a:t>10/16/2017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pPr>
              <a:defRPr/>
            </a:pPr>
            <a:fld id="{5CA9AB44-6D26-40B6-8107-DEB2805A231D}" type="slidenum">
              <a:rPr lang="en-US"/>
              <a:pPr>
                <a:defRPr/>
              </a:pPr>
              <a:t>‹#›</a:t>
            </a:fld>
            <a:endParaRPr lang="en-US"/>
          </a:p>
        </p:txBody>
      </p:sp>
    </p:spTree>
    <p:extLst>
      <p:ext uri="{BB962C8B-B14F-4D97-AF65-F5344CB8AC3E}">
        <p14:creationId xmlns:p14="http://schemas.microsoft.com/office/powerpoint/2010/main" val="1496819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8F2750B-ACD1-48C0-8F96-9CE847E6F53E}" type="slidenum">
              <a:rPr lang="en-US" smtClean="0"/>
              <a:pPr/>
              <a:t>1</a:t>
            </a:fld>
            <a:endParaRPr lang="en-US" smtClean="0"/>
          </a:p>
        </p:txBody>
      </p:sp>
      <p:sp>
        <p:nvSpPr>
          <p:cNvPr id="39939"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p:spPr>
      </p:sp>
      <p:sp>
        <p:nvSpPr>
          <p:cNvPr id="3994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IN" smtClean="0"/>
          </a:p>
        </p:txBody>
      </p:sp>
    </p:spTree>
    <p:extLst>
      <p:ext uri="{BB962C8B-B14F-4D97-AF65-F5344CB8AC3E}">
        <p14:creationId xmlns:p14="http://schemas.microsoft.com/office/powerpoint/2010/main" val="1134272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11</a:t>
            </a:fld>
            <a:endParaRPr lang="en-IN"/>
          </a:p>
        </p:txBody>
      </p:sp>
    </p:spTree>
    <p:extLst>
      <p:ext uri="{BB962C8B-B14F-4D97-AF65-F5344CB8AC3E}">
        <p14:creationId xmlns:p14="http://schemas.microsoft.com/office/powerpoint/2010/main" val="383349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12</a:t>
            </a:fld>
            <a:endParaRPr lang="en-IN"/>
          </a:p>
        </p:txBody>
      </p:sp>
    </p:spTree>
    <p:extLst>
      <p:ext uri="{BB962C8B-B14F-4D97-AF65-F5344CB8AC3E}">
        <p14:creationId xmlns:p14="http://schemas.microsoft.com/office/powerpoint/2010/main" val="3833492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13</a:t>
            </a:fld>
            <a:endParaRPr lang="en-IN"/>
          </a:p>
        </p:txBody>
      </p:sp>
    </p:spTree>
    <p:extLst>
      <p:ext uri="{BB962C8B-B14F-4D97-AF65-F5344CB8AC3E}">
        <p14:creationId xmlns:p14="http://schemas.microsoft.com/office/powerpoint/2010/main" val="1502093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14</a:t>
            </a:fld>
            <a:endParaRPr lang="en-IN"/>
          </a:p>
        </p:txBody>
      </p:sp>
    </p:spTree>
    <p:extLst>
      <p:ext uri="{BB962C8B-B14F-4D97-AF65-F5344CB8AC3E}">
        <p14:creationId xmlns:p14="http://schemas.microsoft.com/office/powerpoint/2010/main" val="3833492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16</a:t>
            </a:fld>
            <a:endParaRPr lang="en-IN"/>
          </a:p>
        </p:txBody>
      </p:sp>
    </p:spTree>
    <p:extLst>
      <p:ext uri="{BB962C8B-B14F-4D97-AF65-F5344CB8AC3E}">
        <p14:creationId xmlns:p14="http://schemas.microsoft.com/office/powerpoint/2010/main" val="3833492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17</a:t>
            </a:fld>
            <a:endParaRPr lang="en-IN"/>
          </a:p>
        </p:txBody>
      </p:sp>
    </p:spTree>
    <p:extLst>
      <p:ext uri="{BB962C8B-B14F-4D97-AF65-F5344CB8AC3E}">
        <p14:creationId xmlns:p14="http://schemas.microsoft.com/office/powerpoint/2010/main" val="3833492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8DC6934-D6CB-4F10-89C4-486E753F98E4}" type="slidenum">
              <a:rPr lang="en-IN" smtClean="0"/>
              <a:pPr/>
              <a:t>21</a:t>
            </a:fld>
            <a:endParaRPr lang="en-IN"/>
          </a:p>
        </p:txBody>
      </p:sp>
    </p:spTree>
    <p:extLst>
      <p:ext uri="{BB962C8B-B14F-4D97-AF65-F5344CB8AC3E}">
        <p14:creationId xmlns:p14="http://schemas.microsoft.com/office/powerpoint/2010/main" val="767127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E079AC9-65A9-4BEE-956B-231959880659}" type="slidenum">
              <a:rPr lang="en-GB"/>
              <a:pPr>
                <a:defRPr/>
              </a:pPr>
              <a:t>‹#›</a:t>
            </a:fld>
            <a:endParaRPr lang="en-GB"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B087334-F59F-4B2F-9138-5A7E039C85E9}" type="slidenum">
              <a:rPr lang="en-GB"/>
              <a:pPr>
                <a:defRPr/>
              </a:pPr>
              <a:t>‹#›</a:t>
            </a:fld>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7337388-B15A-480B-AB19-A82CA61F0F78}" type="slidenum">
              <a:rPr lang="en-GB"/>
              <a:pPr>
                <a:defRPr/>
              </a:pPr>
              <a:t>‹#›</a:t>
            </a:fld>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1D5386C-49D6-4DD8-B4AA-3B6CBB2FE2F4}" type="slidenum">
              <a:rPr lang="en-GB"/>
              <a:pPr>
                <a:defRPr/>
              </a:pPr>
              <a:t>‹#›</a:t>
            </a:fld>
            <a:endParaRPr lang="en-GB"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1EF73D8-620C-4C76-8DF6-D35F1AB1264F}" type="slidenum">
              <a:rPr lang="en-GB"/>
              <a:pPr>
                <a:defRPr/>
              </a:pPr>
              <a:t>‹#›</a:t>
            </a:fld>
            <a:endParaRPr lang="en-GB"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7B79E278-239D-4189-97EF-CA07A7E19DA6}" type="slidenum">
              <a:rPr lang="en-GB"/>
              <a:pPr>
                <a:defRPr/>
              </a:pPr>
              <a:t>‹#›</a:t>
            </a:fld>
            <a:endParaRPr lang="en-GB"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58BA6328-AAF5-42E8-A0BD-D0394B19351F}" type="slidenum">
              <a:rPr lang="en-GB"/>
              <a:pPr>
                <a:defRPr/>
              </a:pPr>
              <a:t>‹#›</a:t>
            </a:fld>
            <a:endParaRPr lang="en-GB"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07540A0-711F-4FD9-8C5C-0E832E0C9058}" type="slidenum">
              <a:rPr lang="en-GB"/>
              <a:pPr>
                <a:defRPr/>
              </a:pPr>
              <a:t>‹#›</a:t>
            </a:fld>
            <a:endParaRPr lang="en-GB"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48D37D8-4B78-4394-8FF6-5E72208E8343}" type="slidenum">
              <a:rPr lang="en-GB"/>
              <a:pPr>
                <a:defRPr/>
              </a:pPr>
              <a:t>‹#›</a:t>
            </a:fld>
            <a:endParaRPr lang="en-GB"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3C8AEDA-7868-4F53-9486-C7C98E919A79}" type="slidenum">
              <a:rPr lang="en-GB"/>
              <a:pPr>
                <a:defRPr/>
              </a:pPr>
              <a:t>‹#›</a:t>
            </a:fld>
            <a:endParaRPr lang="en-GB"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84B6C6E-C811-48E3-86E1-033196C4BA84}" type="slidenum">
              <a:rPr lang="en-GB"/>
              <a:pPr>
                <a:defRPr/>
              </a:pPr>
              <a:t>‹#›</a:t>
            </a:fld>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21E0E2E7-567A-4B29-8854-780454BC19A1}"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4FD394F-1991-4749-84B0-1AB56C01D532}"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wmf"/><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hyperlink" Target="http://www.brukeroptics.com/fileadmin/be_user/Products/FT_IR/Product_Notes/DigiTect_Detectors.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tiff"/></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tiff"/></Relationships>
</file>

<file path=ppt/slides/_rels/slide14.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tiff"/></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914401" y="2971800"/>
            <a:ext cx="7315200" cy="437043"/>
          </a:xfrm>
          <a:prstGeom prst="rect">
            <a:avLst/>
          </a:prstGeom>
          <a:noFill/>
          <a:ln w="9525" algn="ctr">
            <a:noFill/>
            <a:miter lim="800000"/>
            <a:headEnd/>
            <a:tailEnd/>
          </a:ln>
        </p:spPr>
        <p:txBody>
          <a:bodyPr wrap="square">
            <a:spAutoFit/>
          </a:bodyPr>
          <a:lstStyle/>
          <a:p>
            <a:pPr algn="ctr">
              <a:lnSpc>
                <a:spcPct val="80000"/>
              </a:lnSpc>
              <a:spcBef>
                <a:spcPct val="20000"/>
              </a:spcBef>
            </a:pPr>
            <a:r>
              <a:rPr lang="en-US" sz="2800" i="1" dirty="0"/>
              <a:t>Amit </a:t>
            </a:r>
            <a:r>
              <a:rPr lang="en-US" sz="2800" i="1" dirty="0" smtClean="0"/>
              <a:t>Banerjee</a:t>
            </a:r>
            <a:endParaRPr lang="en-US" sz="1800" dirty="0">
              <a:latin typeface="Verdana" pitchFamily="34" charset="0"/>
            </a:endParaRPr>
          </a:p>
        </p:txBody>
      </p:sp>
      <p:sp>
        <p:nvSpPr>
          <p:cNvPr id="8195" name="Text Box 5"/>
          <p:cNvSpPr txBox="1">
            <a:spLocks noChangeArrowheads="1"/>
          </p:cNvSpPr>
          <p:nvPr/>
        </p:nvSpPr>
        <p:spPr bwMode="auto">
          <a:xfrm>
            <a:off x="1" y="3315231"/>
            <a:ext cx="9144000" cy="1107996"/>
          </a:xfrm>
          <a:prstGeom prst="rect">
            <a:avLst/>
          </a:prstGeom>
          <a:noFill/>
          <a:ln w="9525">
            <a:noFill/>
            <a:miter lim="800000"/>
            <a:headEnd/>
            <a:tailEnd/>
          </a:ln>
        </p:spPr>
        <p:txBody>
          <a:bodyPr wrap="square">
            <a:spAutoFit/>
          </a:bodyPr>
          <a:lstStyle/>
          <a:p>
            <a:pPr algn="ctr"/>
            <a:r>
              <a:rPr lang="en-US" sz="2200" dirty="0"/>
              <a:t> </a:t>
            </a:r>
            <a:r>
              <a:rPr lang="en-US" sz="2200" baseline="30000" dirty="0" smtClean="0"/>
              <a:t>1</a:t>
            </a:r>
            <a:r>
              <a:rPr lang="en-US" sz="2200" dirty="0" smtClean="0"/>
              <a:t>Advanced </a:t>
            </a:r>
            <a:r>
              <a:rPr lang="en-US" sz="2200" dirty="0"/>
              <a:t>Device Research </a:t>
            </a:r>
            <a:r>
              <a:rPr lang="en-US" sz="2200" dirty="0" smtClean="0"/>
              <a:t>Division, Research </a:t>
            </a:r>
            <a:r>
              <a:rPr lang="en-US" sz="2200" dirty="0"/>
              <a:t>Institute of Electronics, </a:t>
            </a:r>
            <a:endParaRPr lang="en-US" sz="2200" dirty="0" smtClean="0"/>
          </a:p>
          <a:p>
            <a:pPr algn="ctr"/>
            <a:r>
              <a:rPr lang="en-US" baseline="30000" dirty="0" smtClean="0"/>
              <a:t>2</a:t>
            </a:r>
            <a:r>
              <a:rPr lang="en-US" sz="2200" dirty="0" smtClean="0"/>
              <a:t>Innovative </a:t>
            </a:r>
            <a:r>
              <a:rPr lang="en-US" sz="2200" dirty="0"/>
              <a:t>Photonics Evolution Research </a:t>
            </a:r>
            <a:r>
              <a:rPr lang="en-US" sz="2200" dirty="0" smtClean="0"/>
              <a:t>Center,</a:t>
            </a:r>
          </a:p>
          <a:p>
            <a:pPr algn="ctr"/>
            <a:r>
              <a:rPr lang="en-US" sz="2200" dirty="0"/>
              <a:t>Shizuoka University, </a:t>
            </a:r>
            <a:r>
              <a:rPr lang="en-US" sz="2200" dirty="0" smtClean="0"/>
              <a:t>Japan</a:t>
            </a:r>
            <a:endParaRPr lang="en-US" sz="2200" dirty="0"/>
          </a:p>
        </p:txBody>
      </p:sp>
      <p:sp>
        <p:nvSpPr>
          <p:cNvPr id="9" name="Rectangle 8"/>
          <p:cNvSpPr/>
          <p:nvPr/>
        </p:nvSpPr>
        <p:spPr>
          <a:xfrm>
            <a:off x="155574" y="748605"/>
            <a:ext cx="8836025" cy="954107"/>
          </a:xfrm>
          <a:prstGeom prst="rect">
            <a:avLst/>
          </a:prstGeom>
        </p:spPr>
        <p:txBody>
          <a:bodyPr wrap="square">
            <a:spAutoFit/>
          </a:bodyPr>
          <a:lstStyle/>
          <a:p>
            <a:pPr algn="ctr"/>
            <a:r>
              <a:rPr lang="en-US" sz="2800" b="1" dirty="0">
                <a:solidFill>
                  <a:srgbClr val="3333FF"/>
                </a:solidFill>
              </a:rPr>
              <a:t>Room-Temperature Terahertz </a:t>
            </a:r>
            <a:r>
              <a:rPr lang="en-US" sz="2800" b="1" dirty="0" err="1">
                <a:solidFill>
                  <a:srgbClr val="3333FF"/>
                </a:solidFill>
              </a:rPr>
              <a:t>Microbolometer</a:t>
            </a:r>
            <a:r>
              <a:rPr lang="en-US" sz="2800" b="1" dirty="0">
                <a:solidFill>
                  <a:srgbClr val="3333FF"/>
                </a:solidFill>
              </a:rPr>
              <a:t> Arrays for Biomedical </a:t>
            </a:r>
            <a:r>
              <a:rPr lang="en-US" sz="2800" b="1" dirty="0" smtClean="0">
                <a:solidFill>
                  <a:srgbClr val="3333FF"/>
                </a:solidFill>
              </a:rPr>
              <a:t>Imaging Applications</a:t>
            </a:r>
            <a:endParaRPr lang="en-IN" sz="2800" b="1" dirty="0" smtClean="0">
              <a:solidFill>
                <a:srgbClr val="3333FF"/>
              </a:solidFill>
            </a:endParaRPr>
          </a:p>
        </p:txBody>
      </p:sp>
      <p:pic>
        <p:nvPicPr>
          <p:cNvPr id="6" name="Picture 2" descr="Image result for research institute of electronics shizuoka univers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364480"/>
            <a:ext cx="1188720" cy="11887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6200" y="-76200"/>
            <a:ext cx="8877300" cy="523220"/>
          </a:xfrm>
          <a:prstGeom prst="rect">
            <a:avLst/>
          </a:prstGeom>
        </p:spPr>
        <p:txBody>
          <a:bodyPr wrap="square">
            <a:spAutoFit/>
          </a:bodyPr>
          <a:lstStyle/>
          <a:p>
            <a:pPr algn="ctr"/>
            <a:r>
              <a:rPr lang="en-US" sz="2800" b="1" dirty="0" smtClean="0">
                <a:solidFill>
                  <a:schemeClr val="bg1"/>
                </a:solidFill>
              </a:rPr>
              <a:t>Research </a:t>
            </a:r>
            <a:r>
              <a:rPr lang="en-US" sz="2800" b="1" dirty="0">
                <a:solidFill>
                  <a:schemeClr val="bg1"/>
                </a:solidFill>
              </a:rPr>
              <a:t>Institute of Electronics </a:t>
            </a:r>
          </a:p>
        </p:txBody>
      </p:sp>
      <p:sp>
        <p:nvSpPr>
          <p:cNvPr id="11" name="Rectangle 1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l="33124" t="41872" r="14376" b="4389"/>
          <a:stretch/>
        </p:blipFill>
        <p:spPr>
          <a:xfrm>
            <a:off x="155575" y="447020"/>
            <a:ext cx="4466631" cy="3657600"/>
          </a:xfrm>
          <a:prstGeom prst="rect">
            <a:avLst/>
          </a:prstGeom>
        </p:spPr>
      </p:pic>
      <p:pic>
        <p:nvPicPr>
          <p:cNvPr id="5" name="Picture 4"/>
          <p:cNvPicPr>
            <a:picLocks noChangeAspect="1"/>
          </p:cNvPicPr>
          <p:nvPr/>
        </p:nvPicPr>
        <p:blipFill rotWithShape="1">
          <a:blip r:embed="rId3"/>
          <a:srcRect l="33125" t="22656" r="14375" b="22657"/>
          <a:stretch/>
        </p:blipFill>
        <p:spPr>
          <a:xfrm>
            <a:off x="4619031" y="452437"/>
            <a:ext cx="4389120" cy="3657600"/>
          </a:xfrm>
          <a:prstGeom prst="rect">
            <a:avLst/>
          </a:prstGeom>
        </p:spPr>
      </p:pic>
      <p:pic>
        <p:nvPicPr>
          <p:cNvPr id="6" name="Picture 5"/>
          <p:cNvPicPr>
            <a:picLocks noChangeAspect="1"/>
          </p:cNvPicPr>
          <p:nvPr/>
        </p:nvPicPr>
        <p:blipFill>
          <a:blip r:embed="rId4"/>
          <a:stretch>
            <a:fillRect/>
          </a:stretch>
        </p:blipFill>
        <p:spPr>
          <a:xfrm>
            <a:off x="2911448" y="4244161"/>
            <a:ext cx="3324277" cy="2286000"/>
          </a:xfrm>
          <a:prstGeom prst="rect">
            <a:avLst/>
          </a:prstGeom>
        </p:spPr>
      </p:pic>
    </p:spTree>
    <p:extLst>
      <p:ext uri="{BB962C8B-B14F-4D97-AF65-F5344CB8AC3E}">
        <p14:creationId xmlns:p14="http://schemas.microsoft.com/office/powerpoint/2010/main" val="429249489"/>
      </p:ext>
    </p:extLst>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6200" y="-76200"/>
            <a:ext cx="8877300" cy="523220"/>
          </a:xfrm>
          <a:prstGeom prst="rect">
            <a:avLst/>
          </a:prstGeom>
        </p:spPr>
        <p:txBody>
          <a:bodyPr wrap="square">
            <a:spAutoFit/>
          </a:bodyPr>
          <a:lstStyle/>
          <a:p>
            <a:pPr algn="ctr"/>
            <a:r>
              <a:rPr lang="en-US" sz="2800" b="1" dirty="0" err="1" smtClean="0">
                <a:solidFill>
                  <a:schemeClr val="bg1"/>
                </a:solidFill>
              </a:rPr>
              <a:t>iPERC</a:t>
            </a:r>
            <a:endParaRPr lang="en-US" sz="2800" b="1" dirty="0">
              <a:solidFill>
                <a:schemeClr val="bg1"/>
              </a:solidFill>
            </a:endParaRPr>
          </a:p>
        </p:txBody>
      </p:sp>
      <p:sp>
        <p:nvSpPr>
          <p:cNvPr id="11" name="Rectangle 1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iPERC 時空を超えて光を自由に操る社会の実現を目指す innovative Photonics Evolution Research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75" y="2895600"/>
            <a:ext cx="4069227" cy="36576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61925" y="505361"/>
            <a:ext cx="8836026" cy="1323439"/>
          </a:xfrm>
          <a:prstGeom prst="rect">
            <a:avLst/>
          </a:prstGeom>
        </p:spPr>
        <p:txBody>
          <a:bodyPr wrap="square">
            <a:spAutoFit/>
          </a:bodyPr>
          <a:lstStyle/>
          <a:p>
            <a:pPr marL="342900" indent="-342900" algn="ctr">
              <a:buFont typeface="Wingdings" panose="05000000000000000000" pitchFamily="2" charset="2"/>
              <a:buChar char="Ø"/>
            </a:pPr>
            <a:r>
              <a:rPr lang="en-US" sz="2000" i="1" dirty="0"/>
              <a:t>Shizuoka </a:t>
            </a:r>
            <a:r>
              <a:rPr lang="en-US" sz="2000" i="1" dirty="0" smtClean="0"/>
              <a:t>University</a:t>
            </a:r>
          </a:p>
          <a:p>
            <a:pPr marL="342900" indent="-342900" algn="ctr">
              <a:buFont typeface="Wingdings" panose="05000000000000000000" pitchFamily="2" charset="2"/>
              <a:buChar char="Ø"/>
            </a:pPr>
            <a:r>
              <a:rPr lang="en-US" sz="2000" i="1" dirty="0" smtClean="0"/>
              <a:t>Hamamatsu </a:t>
            </a:r>
            <a:r>
              <a:rPr lang="en-US" sz="2000" i="1" dirty="0"/>
              <a:t>University School of </a:t>
            </a:r>
            <a:r>
              <a:rPr lang="en-US" sz="2000" i="1" dirty="0" smtClean="0"/>
              <a:t>Medicine,</a:t>
            </a:r>
          </a:p>
          <a:p>
            <a:pPr marL="342900" indent="-342900" algn="ctr">
              <a:buFont typeface="Wingdings" panose="05000000000000000000" pitchFamily="2" charset="2"/>
              <a:buChar char="Ø"/>
            </a:pPr>
            <a:r>
              <a:rPr lang="en-US" sz="2000" i="1" dirty="0" smtClean="0"/>
              <a:t>Graduate </a:t>
            </a:r>
            <a:r>
              <a:rPr lang="en-US" sz="2000" i="1" dirty="0"/>
              <a:t>School for the Creation of New Photonics </a:t>
            </a:r>
            <a:r>
              <a:rPr lang="en-US" sz="2000" i="1" dirty="0" smtClean="0"/>
              <a:t>Industries</a:t>
            </a:r>
            <a:endParaRPr lang="en-US" sz="2000" i="1" dirty="0"/>
          </a:p>
          <a:p>
            <a:pPr marL="342900" indent="-342900" algn="ctr">
              <a:buFont typeface="Wingdings" panose="05000000000000000000" pitchFamily="2" charset="2"/>
              <a:buChar char="Ø"/>
            </a:pPr>
            <a:r>
              <a:rPr lang="en-US" sz="2000" i="1" dirty="0" smtClean="0"/>
              <a:t>Hamamatsu </a:t>
            </a:r>
            <a:r>
              <a:rPr lang="en-US" sz="2000" i="1" dirty="0"/>
              <a:t>Photonics K.K. </a:t>
            </a:r>
          </a:p>
        </p:txBody>
      </p:sp>
      <p:pic>
        <p:nvPicPr>
          <p:cNvPr id="3" name="Picture 2"/>
          <p:cNvPicPr>
            <a:picLocks noChangeAspect="1"/>
          </p:cNvPicPr>
          <p:nvPr/>
        </p:nvPicPr>
        <p:blipFill>
          <a:blip r:embed="rId3"/>
          <a:stretch>
            <a:fillRect/>
          </a:stretch>
        </p:blipFill>
        <p:spPr>
          <a:xfrm>
            <a:off x="4286250" y="4864751"/>
            <a:ext cx="4572000" cy="810006"/>
          </a:xfrm>
          <a:prstGeom prst="rect">
            <a:avLst/>
          </a:prstGeom>
        </p:spPr>
      </p:pic>
      <p:pic>
        <p:nvPicPr>
          <p:cNvPr id="7" name="Picture 6"/>
          <p:cNvPicPr>
            <a:picLocks noChangeAspect="1"/>
          </p:cNvPicPr>
          <p:nvPr/>
        </p:nvPicPr>
        <p:blipFill>
          <a:blip r:embed="rId4"/>
          <a:stretch>
            <a:fillRect/>
          </a:stretch>
        </p:blipFill>
        <p:spPr>
          <a:xfrm>
            <a:off x="4293683" y="2982432"/>
            <a:ext cx="4572000" cy="1844600"/>
          </a:xfrm>
          <a:prstGeom prst="rect">
            <a:avLst/>
          </a:prstGeom>
        </p:spPr>
      </p:pic>
    </p:spTree>
    <p:extLst>
      <p:ext uri="{BB962C8B-B14F-4D97-AF65-F5344CB8AC3E}">
        <p14:creationId xmlns:p14="http://schemas.microsoft.com/office/powerpoint/2010/main" val="2702421126"/>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6200" y="-76200"/>
            <a:ext cx="8877300" cy="523220"/>
          </a:xfrm>
          <a:prstGeom prst="rect">
            <a:avLst/>
          </a:prstGeom>
        </p:spPr>
        <p:txBody>
          <a:bodyPr wrap="square">
            <a:spAutoFit/>
          </a:bodyPr>
          <a:lstStyle/>
          <a:p>
            <a:pPr algn="ctr"/>
            <a:r>
              <a:rPr lang="en-US" sz="2800" b="1" dirty="0" smtClean="0">
                <a:solidFill>
                  <a:schemeClr val="bg1"/>
                </a:solidFill>
              </a:rPr>
              <a:t>Introduction to THz Photonics</a:t>
            </a:r>
            <a:endParaRPr lang="en-US" sz="2800" b="1" dirty="0">
              <a:solidFill>
                <a:schemeClr val="bg1"/>
              </a:solidFill>
            </a:endParaRPr>
          </a:p>
        </p:txBody>
      </p:sp>
      <p:pic>
        <p:nvPicPr>
          <p:cNvPr id="2061" name="Picture 13" descr="http://phome.postech.ac.kr/user/nbtp/mycodyimages/New%20Image/Intro2.png"/>
          <p:cNvPicPr>
            <a:picLocks noChangeAspect="1" noChangeArrowheads="1"/>
          </p:cNvPicPr>
          <p:nvPr/>
        </p:nvPicPr>
        <p:blipFill>
          <a:blip r:embed="rId2" cstate="print"/>
          <a:srcRect b="11434"/>
          <a:stretch>
            <a:fillRect/>
          </a:stretch>
        </p:blipFill>
        <p:spPr bwMode="auto">
          <a:xfrm>
            <a:off x="5687331" y="457200"/>
            <a:ext cx="3364464" cy="3505200"/>
          </a:xfrm>
          <a:prstGeom prst="rect">
            <a:avLst/>
          </a:prstGeom>
          <a:noFill/>
        </p:spPr>
      </p:pic>
      <p:sp>
        <p:nvSpPr>
          <p:cNvPr id="38" name="Rectangle 37"/>
          <p:cNvSpPr/>
          <p:nvPr/>
        </p:nvSpPr>
        <p:spPr>
          <a:xfrm>
            <a:off x="5715000" y="3925669"/>
            <a:ext cx="3200400" cy="646331"/>
          </a:xfrm>
          <a:prstGeom prst="rect">
            <a:avLst/>
          </a:prstGeom>
        </p:spPr>
        <p:txBody>
          <a:bodyPr wrap="square">
            <a:spAutoFit/>
          </a:bodyPr>
          <a:lstStyle/>
          <a:p>
            <a:pPr algn="ctr"/>
            <a:r>
              <a:rPr lang="en-IN" sz="1800" dirty="0" smtClean="0"/>
              <a:t>Fundamental Importance: </a:t>
            </a:r>
          </a:p>
          <a:p>
            <a:pPr algn="ctr"/>
            <a:r>
              <a:rPr lang="en-IN" sz="1800" dirty="0" smtClean="0">
                <a:solidFill>
                  <a:srgbClr val="FF0000"/>
                </a:solidFill>
              </a:rPr>
              <a:t>Light-Matter Interaction</a:t>
            </a:r>
            <a:endParaRPr lang="en-IN" sz="1800" dirty="0">
              <a:solidFill>
                <a:srgbClr val="FF0000"/>
              </a:solidFill>
            </a:endParaRPr>
          </a:p>
        </p:txBody>
      </p:sp>
      <p:sp>
        <p:nvSpPr>
          <p:cNvPr id="7" name="Rectangle 6"/>
          <p:cNvSpPr/>
          <p:nvPr/>
        </p:nvSpPr>
        <p:spPr>
          <a:xfrm>
            <a:off x="5791200" y="4495800"/>
            <a:ext cx="3164071" cy="369332"/>
          </a:xfrm>
          <a:prstGeom prst="rect">
            <a:avLst/>
          </a:prstGeom>
        </p:spPr>
        <p:txBody>
          <a:bodyPr wrap="none">
            <a:spAutoFit/>
          </a:bodyPr>
          <a:lstStyle/>
          <a:p>
            <a:r>
              <a:rPr lang="en-IN" sz="1800" i="1" dirty="0" smtClean="0">
                <a:solidFill>
                  <a:srgbClr val="3333FF"/>
                </a:solidFill>
              </a:rPr>
              <a:t>[Rev. Mod. Phys. 83, 471, 2011]</a:t>
            </a:r>
            <a:endParaRPr lang="en-IN" sz="1800" dirty="0"/>
          </a:p>
        </p:txBody>
      </p:sp>
      <p:pic>
        <p:nvPicPr>
          <p:cNvPr id="8" name="Picture 1"/>
          <p:cNvPicPr>
            <a:picLocks noChangeAspect="1" noChangeArrowheads="1"/>
          </p:cNvPicPr>
          <p:nvPr/>
        </p:nvPicPr>
        <p:blipFill>
          <a:blip r:embed="rId3" cstate="print"/>
          <a:srcRect/>
          <a:stretch>
            <a:fillRect/>
          </a:stretch>
        </p:blipFill>
        <p:spPr bwMode="auto">
          <a:xfrm>
            <a:off x="174442" y="633882"/>
            <a:ext cx="5449844" cy="2642718"/>
          </a:xfrm>
          <a:prstGeom prst="rect">
            <a:avLst/>
          </a:prstGeom>
          <a:noFill/>
          <a:ln w="9525">
            <a:noFill/>
            <a:miter lim="800000"/>
            <a:headEnd/>
            <a:tailEnd/>
          </a:ln>
        </p:spPr>
      </p:pic>
      <p:sp>
        <p:nvSpPr>
          <p:cNvPr id="9" name="Rectangle 8"/>
          <p:cNvSpPr/>
          <p:nvPr/>
        </p:nvSpPr>
        <p:spPr>
          <a:xfrm>
            <a:off x="228600" y="3276600"/>
            <a:ext cx="5334000" cy="3170099"/>
          </a:xfrm>
          <a:prstGeom prst="rect">
            <a:avLst/>
          </a:prstGeom>
        </p:spPr>
        <p:txBody>
          <a:bodyPr wrap="square">
            <a:spAutoFit/>
          </a:bodyPr>
          <a:lstStyle/>
          <a:p>
            <a:pPr algn="just"/>
            <a:r>
              <a:rPr lang="en-US" sz="2000" b="1" dirty="0" smtClean="0">
                <a:solidFill>
                  <a:srgbClr val="000099"/>
                </a:solidFill>
              </a:rPr>
              <a:t>THz radiations (0.3–10 THz ; </a:t>
            </a:r>
            <a:r>
              <a:rPr lang="en-US" sz="2000" dirty="0" smtClean="0">
                <a:solidFill>
                  <a:srgbClr val="000099"/>
                </a:solidFill>
              </a:rPr>
              <a:t>1 </a:t>
            </a:r>
            <a:r>
              <a:rPr lang="en-US" sz="2000" dirty="0">
                <a:solidFill>
                  <a:srgbClr val="000099"/>
                </a:solidFill>
              </a:rPr>
              <a:t>THz = 10</a:t>
            </a:r>
            <a:r>
              <a:rPr lang="en-US" sz="2000" baseline="30000" dirty="0">
                <a:solidFill>
                  <a:srgbClr val="000099"/>
                </a:solidFill>
              </a:rPr>
              <a:t>12</a:t>
            </a:r>
            <a:r>
              <a:rPr lang="en-US" sz="2000" dirty="0">
                <a:solidFill>
                  <a:srgbClr val="000099"/>
                </a:solidFill>
              </a:rPr>
              <a:t> </a:t>
            </a:r>
            <a:r>
              <a:rPr lang="en-US" sz="2000" dirty="0" smtClean="0">
                <a:solidFill>
                  <a:srgbClr val="000099"/>
                </a:solidFill>
              </a:rPr>
              <a:t>Hz</a:t>
            </a:r>
            <a:r>
              <a:rPr lang="en-US" sz="2000" b="1" dirty="0" smtClean="0">
                <a:solidFill>
                  <a:srgbClr val="000099"/>
                </a:solidFill>
              </a:rPr>
              <a:t>)</a:t>
            </a:r>
            <a:r>
              <a:rPr lang="en-US" sz="2000" dirty="0" smtClean="0">
                <a:solidFill>
                  <a:srgbClr val="000099"/>
                </a:solidFill>
              </a:rPr>
              <a:t> </a:t>
            </a:r>
            <a:endParaRPr lang="en-US" sz="2000" b="1" dirty="0">
              <a:solidFill>
                <a:srgbClr val="000099"/>
              </a:solidFill>
            </a:endParaRPr>
          </a:p>
          <a:p>
            <a:pPr algn="just"/>
            <a:r>
              <a:rPr lang="en-US" sz="2000" dirty="0" smtClean="0">
                <a:solidFill>
                  <a:srgbClr val="000099"/>
                </a:solidFill>
              </a:rPr>
              <a:t>[</a:t>
            </a:r>
            <a:r>
              <a:rPr lang="en-US" sz="1600" dirty="0" smtClean="0">
                <a:solidFill>
                  <a:srgbClr val="000099"/>
                </a:solidFill>
              </a:rPr>
              <a:t>THz Band: 0.3 </a:t>
            </a:r>
            <a:r>
              <a:rPr lang="en-US" sz="1600" dirty="0">
                <a:solidFill>
                  <a:srgbClr val="000099"/>
                </a:solidFill>
              </a:rPr>
              <a:t>to 3 terahertz </a:t>
            </a:r>
            <a:r>
              <a:rPr lang="en-US" sz="1600" dirty="0" smtClean="0">
                <a:solidFill>
                  <a:srgbClr val="000099"/>
                </a:solidFill>
              </a:rPr>
              <a:t> </a:t>
            </a:r>
            <a:r>
              <a:rPr lang="en-US" sz="1600" dirty="0" err="1" smtClean="0">
                <a:solidFill>
                  <a:srgbClr val="000099"/>
                </a:solidFill>
              </a:rPr>
              <a:t>i.e</a:t>
            </a:r>
            <a:r>
              <a:rPr lang="en-US" sz="1600" dirty="0" smtClean="0">
                <a:solidFill>
                  <a:srgbClr val="000099"/>
                </a:solidFill>
              </a:rPr>
              <a:t> 1 </a:t>
            </a:r>
            <a:r>
              <a:rPr lang="en-US" sz="1600" dirty="0">
                <a:solidFill>
                  <a:srgbClr val="000099"/>
                </a:solidFill>
              </a:rPr>
              <a:t>mm to 0.1 </a:t>
            </a:r>
            <a:r>
              <a:rPr lang="en-US" sz="1600" dirty="0" smtClean="0">
                <a:solidFill>
                  <a:srgbClr val="000099"/>
                </a:solidFill>
              </a:rPr>
              <a:t>mm (100 </a:t>
            </a:r>
            <a:r>
              <a:rPr lang="en-US" sz="1600" dirty="0" err="1" smtClean="0">
                <a:solidFill>
                  <a:srgbClr val="000099"/>
                </a:solidFill>
              </a:rPr>
              <a:t>μm</a:t>
            </a:r>
            <a:r>
              <a:rPr lang="en-US" sz="1600" dirty="0" smtClean="0">
                <a:solidFill>
                  <a:srgbClr val="000099"/>
                </a:solidFill>
              </a:rPr>
              <a:t>)</a:t>
            </a:r>
            <a:r>
              <a:rPr lang="en-US" sz="2000" dirty="0" smtClean="0">
                <a:solidFill>
                  <a:srgbClr val="000099"/>
                </a:solidFill>
              </a:rPr>
              <a:t>]</a:t>
            </a:r>
          </a:p>
          <a:p>
            <a:pPr algn="just"/>
            <a:endParaRPr lang="en-US" sz="2000" dirty="0" smtClean="0">
              <a:solidFill>
                <a:srgbClr val="000099"/>
              </a:solidFill>
            </a:endParaRPr>
          </a:p>
          <a:p>
            <a:pPr algn="just">
              <a:buFont typeface="Wingdings" pitchFamily="2" charset="2"/>
              <a:buChar char="Ø"/>
            </a:pPr>
            <a:r>
              <a:rPr lang="en-US" sz="2000" dirty="0" smtClean="0"/>
              <a:t>Radiation penetrates many common barrier materials enabling </a:t>
            </a:r>
            <a:r>
              <a:rPr lang="en-US" sz="2000" dirty="0" smtClean="0">
                <a:solidFill>
                  <a:srgbClr val="FF0000"/>
                </a:solidFill>
              </a:rPr>
              <a:t>concealed objects to be seen</a:t>
            </a:r>
            <a:r>
              <a:rPr lang="en-US" sz="2000" dirty="0" smtClean="0"/>
              <a:t>.</a:t>
            </a:r>
          </a:p>
          <a:p>
            <a:pPr algn="just">
              <a:buFont typeface="Wingdings" pitchFamily="2" charset="2"/>
              <a:buChar char="Ø"/>
            </a:pPr>
            <a:r>
              <a:rPr lang="en-US" sz="2000" dirty="0" smtClean="0"/>
              <a:t>Wavelengths are short enough to give </a:t>
            </a:r>
            <a:r>
              <a:rPr lang="en-US" sz="2000" dirty="0" smtClean="0">
                <a:solidFill>
                  <a:srgbClr val="FF0000"/>
                </a:solidFill>
              </a:rPr>
              <a:t>adequate spatial resolution for imaging </a:t>
            </a:r>
            <a:r>
              <a:rPr lang="en-US" sz="2000" dirty="0" smtClean="0"/>
              <a:t>or localization of objects. </a:t>
            </a:r>
          </a:p>
          <a:p>
            <a:pPr algn="just">
              <a:buFont typeface="Wingdings" pitchFamily="2" charset="2"/>
              <a:buChar char="Ø"/>
            </a:pPr>
            <a:r>
              <a:rPr lang="en-US" sz="2000" dirty="0" smtClean="0"/>
              <a:t>Radiation at these Frequencies is </a:t>
            </a:r>
            <a:r>
              <a:rPr lang="en-US" sz="2000" dirty="0" smtClean="0">
                <a:solidFill>
                  <a:srgbClr val="FF0000"/>
                </a:solidFill>
              </a:rPr>
              <a:t>non-</a:t>
            </a:r>
            <a:r>
              <a:rPr lang="en-US" sz="2000" dirty="0" err="1" smtClean="0">
                <a:solidFill>
                  <a:srgbClr val="FF0000"/>
                </a:solidFill>
              </a:rPr>
              <a:t>ionising</a:t>
            </a:r>
            <a:r>
              <a:rPr lang="en-US" sz="2000" dirty="0" smtClean="0"/>
              <a:t> and, at modest intensities, safe to use on Humans.</a:t>
            </a:r>
            <a:endParaRPr lang="en-US" sz="2000" dirty="0"/>
          </a:p>
        </p:txBody>
      </p:sp>
      <p:sp>
        <p:nvSpPr>
          <p:cNvPr id="10" name="Title 6"/>
          <p:cNvSpPr>
            <a:spLocks noGrp="1"/>
          </p:cNvSpPr>
          <p:nvPr>
            <p:ph type="title"/>
          </p:nvPr>
        </p:nvSpPr>
        <p:spPr>
          <a:xfrm>
            <a:off x="304800" y="166914"/>
            <a:ext cx="5181600" cy="830262"/>
          </a:xfrm>
        </p:spPr>
        <p:txBody>
          <a:bodyPr>
            <a:normAutofit/>
          </a:bodyPr>
          <a:lstStyle/>
          <a:p>
            <a:r>
              <a:rPr lang="en-US" sz="2000" b="1" dirty="0" smtClean="0">
                <a:solidFill>
                  <a:srgbClr val="000099"/>
                </a:solidFill>
                <a:latin typeface="Times New Roman" pitchFamily="18" charset="0"/>
                <a:cs typeface="Times New Roman" pitchFamily="18" charset="0"/>
              </a:rPr>
              <a:t>Electromagnetic Spectrum</a:t>
            </a:r>
            <a:endParaRPr lang="en-US" sz="2000" b="1" dirty="0">
              <a:solidFill>
                <a:srgbClr val="000099"/>
              </a:solidFill>
              <a:latin typeface="Times New Roman" pitchFamily="18" charset="0"/>
              <a:cs typeface="Times New Roman" pitchFamily="18" charset="0"/>
            </a:endParaRPr>
          </a:p>
        </p:txBody>
      </p:sp>
      <p:sp>
        <p:nvSpPr>
          <p:cNvPr id="11" name="Rectangle 1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684631"/>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6200" y="-76200"/>
            <a:ext cx="8877300" cy="523220"/>
          </a:xfrm>
          <a:prstGeom prst="rect">
            <a:avLst/>
          </a:prstGeom>
        </p:spPr>
        <p:txBody>
          <a:bodyPr wrap="square">
            <a:spAutoFit/>
          </a:bodyPr>
          <a:lstStyle/>
          <a:p>
            <a:pPr algn="ctr"/>
            <a:r>
              <a:rPr lang="en-US" sz="2800" b="1" dirty="0" smtClean="0">
                <a:solidFill>
                  <a:schemeClr val="bg1"/>
                </a:solidFill>
              </a:rPr>
              <a:t>Introduction to THz Photonics</a:t>
            </a:r>
            <a:endParaRPr lang="en-US" sz="2800" b="1" dirty="0">
              <a:solidFill>
                <a:schemeClr val="bg1"/>
              </a:solidFill>
            </a:endParaRPr>
          </a:p>
        </p:txBody>
      </p:sp>
      <p:pic>
        <p:nvPicPr>
          <p:cNvPr id="30722" name="Picture 2" descr="http://tematys.fr/Publications/134-thickbox_default/terahertz-components-systems-technology-and-market-trends.jpg"/>
          <p:cNvPicPr>
            <a:picLocks noChangeAspect="1" noChangeArrowheads="1"/>
          </p:cNvPicPr>
          <p:nvPr/>
        </p:nvPicPr>
        <p:blipFill>
          <a:blip r:embed="rId2" cstate="print"/>
          <a:srcRect l="1583" t="22000" r="1833" b="21000"/>
          <a:stretch>
            <a:fillRect/>
          </a:stretch>
        </p:blipFill>
        <p:spPr bwMode="auto">
          <a:xfrm>
            <a:off x="4371975" y="381000"/>
            <a:ext cx="4648200" cy="2743200"/>
          </a:xfrm>
          <a:prstGeom prst="rect">
            <a:avLst/>
          </a:prstGeom>
          <a:noFill/>
        </p:spPr>
      </p:pic>
      <p:pic>
        <p:nvPicPr>
          <p:cNvPr id="30724" name="Picture 4" descr="https://www.photonics.com/images/Web/Articles/2014/4/16/THz_Terahertz.png"/>
          <p:cNvPicPr>
            <a:picLocks noChangeAspect="1" noChangeArrowheads="1"/>
          </p:cNvPicPr>
          <p:nvPr/>
        </p:nvPicPr>
        <p:blipFill>
          <a:blip r:embed="rId3" cstate="print"/>
          <a:srcRect/>
          <a:stretch>
            <a:fillRect/>
          </a:stretch>
        </p:blipFill>
        <p:spPr bwMode="auto">
          <a:xfrm>
            <a:off x="76200" y="3124200"/>
            <a:ext cx="4572000" cy="2377441"/>
          </a:xfrm>
          <a:prstGeom prst="rect">
            <a:avLst/>
          </a:prstGeom>
          <a:noFill/>
        </p:spPr>
      </p:pic>
      <p:sp>
        <p:nvSpPr>
          <p:cNvPr id="13" name="Rectangle 12"/>
          <p:cNvSpPr/>
          <p:nvPr/>
        </p:nvSpPr>
        <p:spPr>
          <a:xfrm>
            <a:off x="457200" y="5547360"/>
            <a:ext cx="4572000" cy="400110"/>
          </a:xfrm>
          <a:prstGeom prst="rect">
            <a:avLst/>
          </a:prstGeom>
        </p:spPr>
        <p:txBody>
          <a:bodyPr>
            <a:spAutoFit/>
          </a:bodyPr>
          <a:lstStyle/>
          <a:p>
            <a:pPr algn="ctr"/>
            <a:r>
              <a:rPr lang="en-IN" sz="2000" i="1" dirty="0" smtClean="0"/>
              <a:t>Evolution of THz Technology</a:t>
            </a:r>
            <a:endParaRPr lang="en-IN" sz="2000" dirty="0"/>
          </a:p>
        </p:txBody>
      </p:sp>
      <p:pic>
        <p:nvPicPr>
          <p:cNvPr id="30726" name="Picture 6" descr="https://www.photonics.com/images/Web/Articles/2014/4/16/THz_Map.png"/>
          <p:cNvPicPr>
            <a:picLocks noChangeAspect="1" noChangeArrowheads="1"/>
          </p:cNvPicPr>
          <p:nvPr/>
        </p:nvPicPr>
        <p:blipFill>
          <a:blip r:embed="rId4" cstate="print"/>
          <a:srcRect/>
          <a:stretch>
            <a:fillRect/>
          </a:stretch>
        </p:blipFill>
        <p:spPr bwMode="auto">
          <a:xfrm>
            <a:off x="4825397" y="3124200"/>
            <a:ext cx="4220306" cy="2377440"/>
          </a:xfrm>
          <a:prstGeom prst="rect">
            <a:avLst/>
          </a:prstGeom>
          <a:noFill/>
          <a:ln w="25400">
            <a:solidFill>
              <a:srgbClr val="FF0000"/>
            </a:solidFill>
            <a:prstDash val="dash"/>
          </a:ln>
        </p:spPr>
      </p:pic>
      <p:sp>
        <p:nvSpPr>
          <p:cNvPr id="15" name="Rectangle 14"/>
          <p:cNvSpPr/>
          <p:nvPr/>
        </p:nvSpPr>
        <p:spPr>
          <a:xfrm>
            <a:off x="4876800" y="5547360"/>
            <a:ext cx="4191000" cy="400110"/>
          </a:xfrm>
          <a:prstGeom prst="rect">
            <a:avLst/>
          </a:prstGeom>
        </p:spPr>
        <p:txBody>
          <a:bodyPr wrap="square">
            <a:spAutoFit/>
          </a:bodyPr>
          <a:lstStyle/>
          <a:p>
            <a:pPr algn="ctr"/>
            <a:r>
              <a:rPr lang="en-IN" sz="2000" i="1" dirty="0" smtClean="0"/>
              <a:t>THz industrial applications Road map</a:t>
            </a:r>
            <a:endParaRPr lang="en-IN" sz="2000" dirty="0"/>
          </a:p>
        </p:txBody>
      </p:sp>
      <p:sp>
        <p:nvSpPr>
          <p:cNvPr id="16" name="Rectangle 15"/>
          <p:cNvSpPr/>
          <p:nvPr/>
        </p:nvSpPr>
        <p:spPr>
          <a:xfrm>
            <a:off x="4305300" y="5943600"/>
            <a:ext cx="4838700" cy="369332"/>
          </a:xfrm>
          <a:prstGeom prst="rect">
            <a:avLst/>
          </a:prstGeom>
        </p:spPr>
        <p:txBody>
          <a:bodyPr wrap="square">
            <a:spAutoFit/>
          </a:bodyPr>
          <a:lstStyle/>
          <a:p>
            <a:pPr algn="ctr"/>
            <a:r>
              <a:rPr lang="en-IN" sz="1800" i="1" dirty="0" smtClean="0">
                <a:solidFill>
                  <a:srgbClr val="3333FF"/>
                </a:solidFill>
              </a:rPr>
              <a:t>[photonics.com: Industrial Photonics April 2014]</a:t>
            </a:r>
            <a:endParaRPr lang="en-IN" sz="1800" i="1" dirty="0">
              <a:solidFill>
                <a:srgbClr val="3333FF"/>
              </a:solidFill>
            </a:endParaRPr>
          </a:p>
        </p:txBody>
      </p:sp>
      <p:pic>
        <p:nvPicPr>
          <p:cNvPr id="17" name="Picture 17" descr="http://phome.postech.ac.kr/user/nbtp/mycodyimages/New%20Image/Intro3.png"/>
          <p:cNvPicPr>
            <a:picLocks noChangeAspect="1" noChangeArrowheads="1"/>
          </p:cNvPicPr>
          <p:nvPr/>
        </p:nvPicPr>
        <p:blipFill>
          <a:blip r:embed="rId5" cstate="print"/>
          <a:srcRect/>
          <a:stretch>
            <a:fillRect/>
          </a:stretch>
        </p:blipFill>
        <p:spPr bwMode="auto">
          <a:xfrm>
            <a:off x="179318" y="390525"/>
            <a:ext cx="3910457" cy="2362200"/>
          </a:xfrm>
          <a:prstGeom prst="rect">
            <a:avLst/>
          </a:prstGeom>
          <a:noFill/>
        </p:spPr>
      </p:pic>
      <p:sp>
        <p:nvSpPr>
          <p:cNvPr id="18" name="Rectangle 17"/>
          <p:cNvSpPr/>
          <p:nvPr/>
        </p:nvSpPr>
        <p:spPr>
          <a:xfrm>
            <a:off x="0" y="6248400"/>
            <a:ext cx="9144000" cy="400110"/>
          </a:xfrm>
          <a:prstGeom prst="rect">
            <a:avLst/>
          </a:prstGeom>
        </p:spPr>
        <p:txBody>
          <a:bodyPr wrap="square">
            <a:spAutoFit/>
          </a:bodyPr>
          <a:lstStyle/>
          <a:p>
            <a:pPr algn="ctr"/>
            <a:r>
              <a:rPr lang="en-IN" sz="2000" b="1" dirty="0" smtClean="0">
                <a:solidFill>
                  <a:srgbClr val="0000FF"/>
                </a:solidFill>
              </a:rPr>
              <a:t>The Terahertz market will reach around </a:t>
            </a:r>
            <a:r>
              <a:rPr lang="en-IN" sz="2000" b="1" dirty="0" smtClean="0">
                <a:solidFill>
                  <a:srgbClr val="FF0000"/>
                </a:solidFill>
              </a:rPr>
              <a:t>€350M in 2022 ! </a:t>
            </a:r>
            <a:r>
              <a:rPr lang="en-IN" sz="1800" i="1" dirty="0" smtClean="0">
                <a:solidFill>
                  <a:srgbClr val="3333FF"/>
                </a:solidFill>
              </a:rPr>
              <a:t>[http://tematys.fr]</a:t>
            </a:r>
            <a:endParaRPr lang="en-IN" sz="1800" i="1" dirty="0">
              <a:solidFill>
                <a:srgbClr val="3333FF"/>
              </a:solidFill>
            </a:endParaRPr>
          </a:p>
        </p:txBody>
      </p:sp>
      <p:sp>
        <p:nvSpPr>
          <p:cNvPr id="12" name="Rectangle 11"/>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3149225" y="3907154"/>
            <a:ext cx="889375" cy="74104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97"/>
          <p:cNvPicPr>
            <a:picLocks noChangeAspect="1" noChangeArrowheads="1"/>
          </p:cNvPicPr>
          <p:nvPr/>
        </p:nvPicPr>
        <p:blipFill rotWithShape="1">
          <a:blip r:embed="rId2">
            <a:extLst>
              <a:ext uri="{28A0092B-C50C-407E-A947-70E740481C1C}">
                <a14:useLocalDpi xmlns:a14="http://schemas.microsoft.com/office/drawing/2010/main" val="0"/>
              </a:ext>
            </a:extLst>
          </a:blip>
          <a:srcRect r="51665"/>
          <a:stretch/>
        </p:blipFill>
        <p:spPr bwMode="auto">
          <a:xfrm>
            <a:off x="47625" y="3962303"/>
            <a:ext cx="3032701" cy="280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76200"/>
            <a:ext cx="8877300" cy="523220"/>
          </a:xfrm>
          <a:prstGeom prst="rect">
            <a:avLst/>
          </a:prstGeom>
        </p:spPr>
        <p:txBody>
          <a:bodyPr wrap="square">
            <a:spAutoFit/>
          </a:bodyPr>
          <a:lstStyle/>
          <a:p>
            <a:pPr algn="ctr"/>
            <a:r>
              <a:rPr lang="en-US" sz="2800" b="1" dirty="0" smtClean="0">
                <a:solidFill>
                  <a:schemeClr val="bg1"/>
                </a:solidFill>
              </a:rPr>
              <a:t>THz Imaging</a:t>
            </a:r>
            <a:endParaRPr lang="en-US" sz="2800" b="1" dirty="0">
              <a:solidFill>
                <a:schemeClr val="bg1"/>
              </a:solidFill>
            </a:endParaRPr>
          </a:p>
        </p:txBody>
      </p:sp>
      <p:sp>
        <p:nvSpPr>
          <p:cNvPr id="7" name="Rectangle 6"/>
          <p:cNvSpPr/>
          <p:nvPr/>
        </p:nvSpPr>
        <p:spPr>
          <a:xfrm>
            <a:off x="161925" y="3105150"/>
            <a:ext cx="3221037" cy="830997"/>
          </a:xfrm>
          <a:prstGeom prst="rect">
            <a:avLst/>
          </a:prstGeom>
        </p:spPr>
        <p:txBody>
          <a:bodyPr wrap="square">
            <a:spAutoFit/>
          </a:bodyPr>
          <a:lstStyle/>
          <a:p>
            <a:pPr algn="just"/>
            <a:r>
              <a:rPr lang="en-US" sz="1600" dirty="0" smtClean="0">
                <a:solidFill>
                  <a:srgbClr val="FF0000"/>
                </a:solidFill>
              </a:rPr>
              <a:t>Hidden weapons or drugs are </a:t>
            </a:r>
            <a:r>
              <a:rPr lang="en-US" sz="1600" dirty="0">
                <a:solidFill>
                  <a:srgbClr val="FF0000"/>
                </a:solidFill>
              </a:rPr>
              <a:t>clearly </a:t>
            </a:r>
            <a:r>
              <a:rPr lang="en-US" sz="1600" dirty="0" smtClean="0">
                <a:solidFill>
                  <a:srgbClr val="FF0000"/>
                </a:solidFill>
              </a:rPr>
              <a:t>distinguishable </a:t>
            </a:r>
            <a:r>
              <a:rPr lang="en-US" sz="1600" dirty="0"/>
              <a:t>and corresponding </a:t>
            </a:r>
            <a:r>
              <a:rPr lang="en-US" sz="1600" dirty="0" smtClean="0"/>
              <a:t>spatial patterns </a:t>
            </a:r>
            <a:r>
              <a:rPr lang="en-US" sz="1600" dirty="0"/>
              <a:t>obtained.</a:t>
            </a:r>
          </a:p>
        </p:txBody>
      </p:sp>
      <p:sp>
        <p:nvSpPr>
          <p:cNvPr id="11" name="Rectangle 10"/>
          <p:cNvSpPr/>
          <p:nvPr/>
        </p:nvSpPr>
        <p:spPr>
          <a:xfrm>
            <a:off x="3429000" y="3648075"/>
            <a:ext cx="5323659" cy="338554"/>
          </a:xfrm>
          <a:prstGeom prst="rect">
            <a:avLst/>
          </a:prstGeom>
        </p:spPr>
        <p:txBody>
          <a:bodyPr wrap="square">
            <a:spAutoFit/>
          </a:bodyPr>
          <a:lstStyle/>
          <a:p>
            <a:pPr algn="r"/>
            <a:r>
              <a:rPr lang="en-IN" sz="1600" i="1" dirty="0" smtClean="0">
                <a:solidFill>
                  <a:srgbClr val="3333FF"/>
                </a:solidFill>
              </a:rPr>
              <a:t>[</a:t>
            </a:r>
            <a:r>
              <a:rPr lang="en-US" sz="1600" i="1" dirty="0" smtClean="0">
                <a:solidFill>
                  <a:srgbClr val="3333FF"/>
                </a:solidFill>
              </a:rPr>
              <a:t>dailytech.com</a:t>
            </a:r>
            <a:r>
              <a:rPr lang="en-IN" sz="1600" i="1" dirty="0" smtClean="0">
                <a:solidFill>
                  <a:srgbClr val="3333FF"/>
                </a:solidFill>
              </a:rPr>
              <a:t>]</a:t>
            </a:r>
            <a:endParaRPr lang="en-IN" sz="1600" dirty="0"/>
          </a:p>
        </p:txBody>
      </p:sp>
      <p:sp>
        <p:nvSpPr>
          <p:cNvPr id="12" name="Rectangle 11"/>
          <p:cNvSpPr/>
          <p:nvPr/>
        </p:nvSpPr>
        <p:spPr>
          <a:xfrm>
            <a:off x="3449637" y="3143250"/>
            <a:ext cx="5541963" cy="584775"/>
          </a:xfrm>
          <a:prstGeom prst="rect">
            <a:avLst/>
          </a:prstGeom>
        </p:spPr>
        <p:txBody>
          <a:bodyPr wrap="square">
            <a:spAutoFit/>
          </a:bodyPr>
          <a:lstStyle/>
          <a:p>
            <a:pPr algn="just"/>
            <a:r>
              <a:rPr lang="en-US" sz="1600" dirty="0" err="1"/>
              <a:t>ThruVision's</a:t>
            </a:r>
            <a:r>
              <a:rPr lang="en-US" sz="1600" dirty="0"/>
              <a:t> T5000 terahertz camera can see through clothes without x-rays, but also obscures the body of the </a:t>
            </a:r>
            <a:r>
              <a:rPr lang="en-US" sz="1600" dirty="0" err="1"/>
              <a:t>observees</a:t>
            </a:r>
            <a:endParaRPr lang="en-US" sz="1600" dirty="0">
              <a:solidFill>
                <a:srgbClr val="FF0000"/>
              </a:solidFill>
            </a:endParaRPr>
          </a:p>
        </p:txBody>
      </p:sp>
      <p:pic>
        <p:nvPicPr>
          <p:cNvPr id="13" name="Picture 2" descr="http://www.homelandsecuritynewswire.com/sites/default/files/imagecache/standard/TeraHertzScanLL_468x3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419100"/>
            <a:ext cx="3214687" cy="2743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42790" y="3809733"/>
            <a:ext cx="1798556" cy="338554"/>
          </a:xfrm>
          <a:prstGeom prst="rect">
            <a:avLst/>
          </a:prstGeom>
        </p:spPr>
        <p:txBody>
          <a:bodyPr wrap="square">
            <a:spAutoFit/>
          </a:bodyPr>
          <a:lstStyle/>
          <a:p>
            <a:r>
              <a:rPr lang="en-IN" sz="1600" i="1" dirty="0" smtClean="0">
                <a:solidFill>
                  <a:srgbClr val="3333FF"/>
                </a:solidFill>
              </a:rPr>
              <a:t>[dailymail.co.uk]</a:t>
            </a:r>
            <a:endParaRPr lang="en-IN" sz="1600" i="1" dirty="0">
              <a:solidFill>
                <a:srgbClr val="3333FF"/>
              </a:solidFill>
            </a:endParaRPr>
          </a:p>
        </p:txBody>
      </p:sp>
      <p:pic>
        <p:nvPicPr>
          <p:cNvPr id="5122" name="Picture 2" descr="E:\Manuscript JAPAN\JST Sakura\DailyTech - ThruVision T-ray Camera Sees Under Clothes_files\7544_airport_tray_detect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9637" y="608959"/>
            <a:ext cx="5541963" cy="241999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3c1703fe8d.site.internapcdn.net/newman/gfx/news/hires/2013/terahertzse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3387" y="4095750"/>
            <a:ext cx="3218688" cy="256562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3561609" y="6130350"/>
            <a:ext cx="2235739" cy="584775"/>
          </a:xfrm>
          <a:prstGeom prst="rect">
            <a:avLst/>
          </a:prstGeom>
        </p:spPr>
        <p:txBody>
          <a:bodyPr wrap="square">
            <a:spAutoFit/>
          </a:bodyPr>
          <a:lstStyle/>
          <a:p>
            <a:pPr algn="just"/>
            <a:r>
              <a:rPr lang="en-US" sz="1600" dirty="0">
                <a:solidFill>
                  <a:srgbClr val="FF0000"/>
                </a:solidFill>
              </a:rPr>
              <a:t>Terahertz sensor aiming for Jupiter's moons</a:t>
            </a:r>
            <a:endParaRPr lang="en-US" sz="1600" dirty="0"/>
          </a:p>
        </p:txBody>
      </p:sp>
      <p:sp>
        <p:nvSpPr>
          <p:cNvPr id="20" name="Rectangle 19"/>
          <p:cNvSpPr/>
          <p:nvPr/>
        </p:nvSpPr>
        <p:spPr>
          <a:xfrm>
            <a:off x="4467987" y="5871746"/>
            <a:ext cx="1295400" cy="338554"/>
          </a:xfrm>
          <a:prstGeom prst="rect">
            <a:avLst/>
          </a:prstGeom>
        </p:spPr>
        <p:txBody>
          <a:bodyPr wrap="square">
            <a:spAutoFit/>
          </a:bodyPr>
          <a:lstStyle/>
          <a:p>
            <a:pPr algn="r"/>
            <a:r>
              <a:rPr lang="en-IN" sz="1600" i="1" dirty="0">
                <a:solidFill>
                  <a:srgbClr val="3333FF"/>
                </a:solidFill>
              </a:rPr>
              <a:t>[phys.org]</a:t>
            </a:r>
          </a:p>
        </p:txBody>
      </p:sp>
      <p:sp>
        <p:nvSpPr>
          <p:cNvPr id="26" name="Rectangle 25"/>
          <p:cNvSpPr/>
          <p:nvPr/>
        </p:nvSpPr>
        <p:spPr>
          <a:xfrm>
            <a:off x="2762980" y="4909185"/>
            <a:ext cx="3132995" cy="338554"/>
          </a:xfrm>
          <a:prstGeom prst="rect">
            <a:avLst/>
          </a:prstGeom>
        </p:spPr>
        <p:txBody>
          <a:bodyPr wrap="square">
            <a:spAutoFit/>
          </a:bodyPr>
          <a:lstStyle/>
          <a:p>
            <a:pPr algn="ctr"/>
            <a:r>
              <a:rPr lang="en-IN" sz="1600" i="1" dirty="0" smtClean="0">
                <a:solidFill>
                  <a:srgbClr val="3333FF"/>
                </a:solidFill>
              </a:rPr>
              <a:t>[</a:t>
            </a:r>
            <a:r>
              <a:rPr lang="en-US" sz="1600" i="1" dirty="0">
                <a:solidFill>
                  <a:srgbClr val="3333FF"/>
                </a:solidFill>
              </a:rPr>
              <a:t>Opt. Photon. News 15 </a:t>
            </a:r>
            <a:r>
              <a:rPr lang="en-US" sz="1600" i="1" dirty="0" smtClean="0">
                <a:solidFill>
                  <a:srgbClr val="3333FF"/>
                </a:solidFill>
              </a:rPr>
              <a:t>(2004) 34</a:t>
            </a:r>
            <a:r>
              <a:rPr lang="en-IN" sz="1600" i="1" dirty="0" smtClean="0">
                <a:solidFill>
                  <a:srgbClr val="3333FF"/>
                </a:solidFill>
              </a:rPr>
              <a:t>]</a:t>
            </a:r>
            <a:endParaRPr lang="en-IN" sz="1600" dirty="0"/>
          </a:p>
        </p:txBody>
      </p:sp>
      <p:sp>
        <p:nvSpPr>
          <p:cNvPr id="28" name="Rectangle 27"/>
          <p:cNvSpPr/>
          <p:nvPr/>
        </p:nvSpPr>
        <p:spPr>
          <a:xfrm>
            <a:off x="2908691" y="4169628"/>
            <a:ext cx="2653909" cy="830997"/>
          </a:xfrm>
          <a:prstGeom prst="rect">
            <a:avLst/>
          </a:prstGeom>
        </p:spPr>
        <p:txBody>
          <a:bodyPr wrap="square">
            <a:spAutoFit/>
          </a:bodyPr>
          <a:lstStyle/>
          <a:p>
            <a:pPr algn="just"/>
            <a:r>
              <a:rPr lang="en-US" sz="1600" dirty="0"/>
              <a:t>Non-destructive terahertz imaging of </a:t>
            </a:r>
            <a:r>
              <a:rPr lang="en-US" sz="1600" dirty="0" smtClean="0">
                <a:solidFill>
                  <a:srgbClr val="FF0000"/>
                </a:solidFill>
              </a:rPr>
              <a:t>illegal </a:t>
            </a:r>
            <a:r>
              <a:rPr lang="en-US" sz="1600" dirty="0">
                <a:solidFill>
                  <a:srgbClr val="FF0000"/>
                </a:solidFill>
              </a:rPr>
              <a:t>drugs using spectral fingerprints</a:t>
            </a:r>
            <a:endParaRPr lang="en-US" sz="1600" dirty="0"/>
          </a:p>
        </p:txBody>
      </p:sp>
    </p:spTree>
    <p:extLst>
      <p:ext uri="{BB962C8B-B14F-4D97-AF65-F5344CB8AC3E}">
        <p14:creationId xmlns:p14="http://schemas.microsoft.com/office/powerpoint/2010/main" val="311049076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97"/>
          <p:cNvPicPr>
            <a:picLocks noChangeAspect="1" noChangeArrowheads="1"/>
          </p:cNvPicPr>
          <p:nvPr/>
        </p:nvPicPr>
        <p:blipFill rotWithShape="1">
          <a:blip r:embed="rId2">
            <a:extLst>
              <a:ext uri="{28A0092B-C50C-407E-A947-70E740481C1C}">
                <a14:useLocalDpi xmlns:a14="http://schemas.microsoft.com/office/drawing/2010/main" val="0"/>
              </a:ext>
            </a:extLst>
          </a:blip>
          <a:srcRect l="47161" r="2349"/>
          <a:stretch/>
        </p:blipFill>
        <p:spPr bwMode="auto">
          <a:xfrm>
            <a:off x="5695950" y="3895725"/>
            <a:ext cx="3276600" cy="290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https://www.healingeffect.gr/wp-content/uploads/2016/06/thermografia-apli-diagnostiki-methodos-horis-aktinovolies-kai-lathi.jpg"/>
          <p:cNvPicPr>
            <a:picLocks noChangeAspect="1" noChangeArrowheads="1"/>
          </p:cNvPicPr>
          <p:nvPr/>
        </p:nvPicPr>
        <p:blipFill rotWithShape="1">
          <a:blip r:embed="rId3">
            <a:extLst>
              <a:ext uri="{28A0092B-C50C-407E-A947-70E740481C1C}">
                <a14:useLocalDpi xmlns:a14="http://schemas.microsoft.com/office/drawing/2010/main" val="0"/>
              </a:ext>
            </a:extLst>
          </a:blip>
          <a:srcRect t="3040"/>
          <a:stretch/>
        </p:blipFill>
        <p:spPr bwMode="auto">
          <a:xfrm>
            <a:off x="41274" y="371475"/>
            <a:ext cx="4864825" cy="29480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76200"/>
            <a:ext cx="8877300" cy="523220"/>
          </a:xfrm>
          <a:prstGeom prst="rect">
            <a:avLst/>
          </a:prstGeom>
        </p:spPr>
        <p:txBody>
          <a:bodyPr wrap="square">
            <a:spAutoFit/>
          </a:bodyPr>
          <a:lstStyle/>
          <a:p>
            <a:pPr algn="ctr"/>
            <a:r>
              <a:rPr lang="en-US" sz="2800" b="1" dirty="0">
                <a:solidFill>
                  <a:schemeClr val="bg1"/>
                </a:solidFill>
              </a:rPr>
              <a:t>Biomedical Imaging Applications</a:t>
            </a:r>
          </a:p>
        </p:txBody>
      </p:sp>
      <p:sp>
        <p:nvSpPr>
          <p:cNvPr id="10" name="Rectangle 9"/>
          <p:cNvSpPr/>
          <p:nvPr/>
        </p:nvSpPr>
        <p:spPr>
          <a:xfrm>
            <a:off x="4191000" y="3965313"/>
            <a:ext cx="1762125" cy="584775"/>
          </a:xfrm>
          <a:prstGeom prst="rect">
            <a:avLst/>
          </a:prstGeom>
        </p:spPr>
        <p:txBody>
          <a:bodyPr wrap="square">
            <a:spAutoFit/>
          </a:bodyPr>
          <a:lstStyle/>
          <a:p>
            <a:pPr algn="ctr"/>
            <a:r>
              <a:rPr lang="en-IN" sz="1600" i="1" dirty="0" smtClean="0">
                <a:solidFill>
                  <a:srgbClr val="3333FF"/>
                </a:solidFill>
              </a:rPr>
              <a:t>[Opt. Exp. </a:t>
            </a:r>
            <a:r>
              <a:rPr lang="en-IN" sz="1600" i="1" dirty="0">
                <a:solidFill>
                  <a:srgbClr val="3333FF"/>
                </a:solidFill>
              </a:rPr>
              <a:t>11 (20</a:t>
            </a:r>
            <a:r>
              <a:rPr lang="en-IN" sz="1600" i="1" dirty="0" smtClean="0">
                <a:solidFill>
                  <a:srgbClr val="3333FF"/>
                </a:solidFill>
              </a:rPr>
              <a:t>) (2003) 2549]</a:t>
            </a:r>
            <a:endParaRPr lang="en-IN" sz="1600" dirty="0"/>
          </a:p>
        </p:txBody>
      </p:sp>
      <p:sp>
        <p:nvSpPr>
          <p:cNvPr id="17" name="Rectangle 16"/>
          <p:cNvSpPr/>
          <p:nvPr/>
        </p:nvSpPr>
        <p:spPr>
          <a:xfrm>
            <a:off x="155575" y="3265677"/>
            <a:ext cx="4699043" cy="338554"/>
          </a:xfrm>
          <a:prstGeom prst="rect">
            <a:avLst/>
          </a:prstGeom>
        </p:spPr>
        <p:txBody>
          <a:bodyPr wrap="square">
            <a:spAutoFit/>
          </a:bodyPr>
          <a:lstStyle/>
          <a:p>
            <a:r>
              <a:rPr lang="en-IN" sz="1600" i="1" dirty="0" smtClean="0">
                <a:solidFill>
                  <a:srgbClr val="3333FF"/>
                </a:solidFill>
              </a:rPr>
              <a:t>[</a:t>
            </a:r>
            <a:r>
              <a:rPr lang="en-US" sz="1600" i="1" dirty="0" smtClean="0">
                <a:solidFill>
                  <a:srgbClr val="3333FF"/>
                </a:solidFill>
              </a:rPr>
              <a:t>International </a:t>
            </a:r>
            <a:r>
              <a:rPr lang="en-US" sz="1600" i="1" dirty="0">
                <a:solidFill>
                  <a:srgbClr val="3333FF"/>
                </a:solidFill>
              </a:rPr>
              <a:t>association of </a:t>
            </a:r>
            <a:r>
              <a:rPr lang="en-US" sz="1600" i="1" dirty="0" smtClean="0">
                <a:solidFill>
                  <a:srgbClr val="3333FF"/>
                </a:solidFill>
              </a:rPr>
              <a:t>medical </a:t>
            </a:r>
            <a:r>
              <a:rPr lang="en-US" sz="1600" i="1" dirty="0" err="1" smtClean="0">
                <a:solidFill>
                  <a:srgbClr val="3333FF"/>
                </a:solidFill>
              </a:rPr>
              <a:t>thermographers</a:t>
            </a:r>
            <a:r>
              <a:rPr lang="en-IN" sz="1600" i="1" dirty="0" smtClean="0">
                <a:solidFill>
                  <a:srgbClr val="3333FF"/>
                </a:solidFill>
              </a:rPr>
              <a:t>]</a:t>
            </a:r>
            <a:endParaRPr lang="en-IN" sz="1600" i="1" dirty="0">
              <a:solidFill>
                <a:srgbClr val="3333FF"/>
              </a:solidFill>
            </a:endParaRPr>
          </a:p>
        </p:txBody>
      </p:sp>
      <p:pic>
        <p:nvPicPr>
          <p:cNvPr id="1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99" y="3876675"/>
            <a:ext cx="3797301" cy="2289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66675" y="6057900"/>
            <a:ext cx="5321301" cy="584775"/>
          </a:xfrm>
          <a:prstGeom prst="rect">
            <a:avLst/>
          </a:prstGeom>
        </p:spPr>
        <p:txBody>
          <a:bodyPr wrap="square">
            <a:spAutoFit/>
          </a:bodyPr>
          <a:lstStyle/>
          <a:p>
            <a:pPr algn="just"/>
            <a:r>
              <a:rPr lang="en-US" sz="1600" dirty="0" smtClean="0"/>
              <a:t>The </a:t>
            </a:r>
            <a:r>
              <a:rPr lang="en-US" sz="1600" dirty="0"/>
              <a:t>plant was first starved of water for several days (left image). Several tens of minutes after watering (right image). </a:t>
            </a:r>
          </a:p>
        </p:txBody>
      </p:sp>
      <p:sp>
        <p:nvSpPr>
          <p:cNvPr id="21" name="Rectangle 20"/>
          <p:cNvSpPr/>
          <p:nvPr/>
        </p:nvSpPr>
        <p:spPr>
          <a:xfrm>
            <a:off x="637314" y="3592009"/>
            <a:ext cx="2743199" cy="584775"/>
          </a:xfrm>
          <a:prstGeom prst="rect">
            <a:avLst/>
          </a:prstGeom>
        </p:spPr>
        <p:txBody>
          <a:bodyPr wrap="square">
            <a:spAutoFit/>
          </a:bodyPr>
          <a:lstStyle/>
          <a:p>
            <a:pPr algn="ctr"/>
            <a:r>
              <a:rPr lang="en-IN" sz="1600" i="1" dirty="0" smtClean="0">
                <a:solidFill>
                  <a:srgbClr val="3333FF"/>
                </a:solidFill>
              </a:rPr>
              <a:t>[</a:t>
            </a:r>
            <a:r>
              <a:rPr lang="en-US" sz="1600" i="1" dirty="0">
                <a:solidFill>
                  <a:srgbClr val="3333FF"/>
                </a:solidFill>
              </a:rPr>
              <a:t>Rep. </a:t>
            </a:r>
            <a:r>
              <a:rPr lang="en-US" sz="1600" i="1" dirty="0" err="1">
                <a:solidFill>
                  <a:srgbClr val="3333FF"/>
                </a:solidFill>
              </a:rPr>
              <a:t>Prog</a:t>
            </a:r>
            <a:r>
              <a:rPr lang="en-US" sz="1600" i="1" dirty="0">
                <a:solidFill>
                  <a:srgbClr val="3333FF"/>
                </a:solidFill>
              </a:rPr>
              <a:t>. Phys. </a:t>
            </a:r>
            <a:endParaRPr lang="en-US" sz="1600" i="1" dirty="0" smtClean="0">
              <a:solidFill>
                <a:srgbClr val="3333FF"/>
              </a:solidFill>
            </a:endParaRPr>
          </a:p>
          <a:p>
            <a:pPr algn="ctr"/>
            <a:r>
              <a:rPr lang="en-US" sz="1600" i="1" dirty="0" smtClean="0">
                <a:solidFill>
                  <a:srgbClr val="3333FF"/>
                </a:solidFill>
              </a:rPr>
              <a:t>70 </a:t>
            </a:r>
            <a:r>
              <a:rPr lang="en-US" sz="1600" i="1" dirty="0">
                <a:solidFill>
                  <a:srgbClr val="3333FF"/>
                </a:solidFill>
              </a:rPr>
              <a:t>(</a:t>
            </a:r>
            <a:r>
              <a:rPr lang="en-US" sz="1600" i="1" dirty="0" smtClean="0">
                <a:solidFill>
                  <a:srgbClr val="3333FF"/>
                </a:solidFill>
              </a:rPr>
              <a:t>2007)1325</a:t>
            </a:r>
            <a:r>
              <a:rPr lang="en-IN" sz="1600" i="1" dirty="0" smtClean="0">
                <a:solidFill>
                  <a:srgbClr val="3333FF"/>
                </a:solidFill>
              </a:rPr>
              <a:t>]</a:t>
            </a:r>
            <a:endParaRPr lang="en-IN" sz="1600" dirty="0"/>
          </a:p>
        </p:txBody>
      </p:sp>
      <p:pic>
        <p:nvPicPr>
          <p:cNvPr id="8" name="Picture 7"/>
          <p:cNvPicPr>
            <a:picLocks noChangeAspect="1"/>
          </p:cNvPicPr>
          <p:nvPr/>
        </p:nvPicPr>
        <p:blipFill>
          <a:blip r:embed="rId5"/>
          <a:stretch>
            <a:fillRect/>
          </a:stretch>
        </p:blipFill>
        <p:spPr>
          <a:xfrm>
            <a:off x="4854618" y="402657"/>
            <a:ext cx="4131313" cy="2570036"/>
          </a:xfrm>
          <a:prstGeom prst="rect">
            <a:avLst/>
          </a:prstGeom>
        </p:spPr>
      </p:pic>
      <p:sp>
        <p:nvSpPr>
          <p:cNvPr id="32" name="テキスト ボックス 10"/>
          <p:cNvSpPr txBox="1">
            <a:spLocks noChangeArrowheads="1"/>
          </p:cNvSpPr>
          <p:nvPr/>
        </p:nvSpPr>
        <p:spPr bwMode="auto">
          <a:xfrm>
            <a:off x="4667250" y="2445827"/>
            <a:ext cx="2241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en-US" altLang="ja-JP" sz="1800" b="1" dirty="0">
                <a:solidFill>
                  <a:srgbClr val="FF0000"/>
                </a:solidFill>
                <a:latin typeface="Times New Roman" panose="02020603050405020304" pitchFamily="18" charset="0"/>
                <a:cs typeface="Times New Roman" panose="02020603050405020304" pitchFamily="18" charset="0"/>
              </a:rPr>
              <a:t>Photo</a:t>
            </a:r>
            <a:r>
              <a:rPr lang="ja-JP" altLang="en-US" sz="1800" b="1" dirty="0">
                <a:solidFill>
                  <a:srgbClr val="FF0000"/>
                </a:solidFill>
                <a:latin typeface="Times New Roman" panose="02020603050405020304" pitchFamily="18" charset="0"/>
                <a:cs typeface="Times New Roman" panose="02020603050405020304" pitchFamily="18" charset="0"/>
              </a:rPr>
              <a:t>（</a:t>
            </a:r>
            <a:r>
              <a:rPr lang="en-US" altLang="ja-JP" sz="1800" b="1" dirty="0">
                <a:solidFill>
                  <a:srgbClr val="FF0000"/>
                </a:solidFill>
                <a:latin typeface="Times New Roman" panose="02020603050405020304" pitchFamily="18" charset="0"/>
                <a:cs typeface="Times New Roman" panose="02020603050405020304" pitchFamily="18" charset="0"/>
              </a:rPr>
              <a:t>visible)</a:t>
            </a:r>
            <a:endParaRPr lang="ja-JP" altLang="en-US" sz="1800" b="1" dirty="0">
              <a:solidFill>
                <a:srgbClr val="FF0000"/>
              </a:solidFill>
              <a:latin typeface="Times New Roman" panose="02020603050405020304" pitchFamily="18" charset="0"/>
              <a:cs typeface="Times New Roman" panose="02020603050405020304" pitchFamily="18" charset="0"/>
            </a:endParaRPr>
          </a:p>
        </p:txBody>
      </p:sp>
      <p:sp>
        <p:nvSpPr>
          <p:cNvPr id="33" name="テキスト ボックス 9"/>
          <p:cNvSpPr txBox="1">
            <a:spLocks noChangeArrowheads="1"/>
          </p:cNvSpPr>
          <p:nvPr/>
        </p:nvSpPr>
        <p:spPr bwMode="auto">
          <a:xfrm>
            <a:off x="6786562" y="2438400"/>
            <a:ext cx="19764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en-US" altLang="ja-JP" sz="1800" b="1" dirty="0">
                <a:solidFill>
                  <a:srgbClr val="FF0000"/>
                </a:solidFill>
                <a:latin typeface="Times New Roman" panose="02020603050405020304" pitchFamily="18" charset="0"/>
                <a:cs typeface="Times New Roman" panose="02020603050405020304" pitchFamily="18" charset="0"/>
              </a:rPr>
              <a:t>THz image</a:t>
            </a:r>
            <a:endParaRPr lang="ja-JP" altLang="en-US" sz="1800" b="1" dirty="0">
              <a:solidFill>
                <a:srgbClr val="FF0000"/>
              </a:solidFill>
              <a:latin typeface="Times New Roman" panose="02020603050405020304" pitchFamily="18" charset="0"/>
              <a:cs typeface="Times New Roman" panose="02020603050405020304" pitchFamily="18" charset="0"/>
            </a:endParaRPr>
          </a:p>
        </p:txBody>
      </p:sp>
      <p:sp>
        <p:nvSpPr>
          <p:cNvPr id="34" name="Rectangle 33"/>
          <p:cNvSpPr/>
          <p:nvPr/>
        </p:nvSpPr>
        <p:spPr>
          <a:xfrm>
            <a:off x="4906099" y="3063300"/>
            <a:ext cx="4066451" cy="584775"/>
          </a:xfrm>
          <a:prstGeom prst="rect">
            <a:avLst/>
          </a:prstGeom>
        </p:spPr>
        <p:txBody>
          <a:bodyPr wrap="square">
            <a:spAutoFit/>
          </a:bodyPr>
          <a:lstStyle/>
          <a:p>
            <a:r>
              <a:rPr lang="en-US" sz="1600" dirty="0">
                <a:solidFill>
                  <a:srgbClr val="FF0000"/>
                </a:solidFill>
              </a:rPr>
              <a:t>3D Image of the Turkey’s Leg Bone by </a:t>
            </a:r>
            <a:r>
              <a:rPr lang="en-US" sz="1600" dirty="0" smtClean="0">
                <a:solidFill>
                  <a:srgbClr val="FF0000"/>
                </a:solidFill>
              </a:rPr>
              <a:t>Pulsed THz </a:t>
            </a:r>
            <a:r>
              <a:rPr lang="en-US" sz="1600" dirty="0">
                <a:solidFill>
                  <a:srgbClr val="FF0000"/>
                </a:solidFill>
              </a:rPr>
              <a:t>CT </a:t>
            </a:r>
          </a:p>
        </p:txBody>
      </p:sp>
      <p:sp>
        <p:nvSpPr>
          <p:cNvPr id="35" name="Rectangle 34"/>
          <p:cNvSpPr/>
          <p:nvPr/>
        </p:nvSpPr>
        <p:spPr>
          <a:xfrm>
            <a:off x="5387976" y="3305175"/>
            <a:ext cx="3584574" cy="338554"/>
          </a:xfrm>
          <a:prstGeom prst="rect">
            <a:avLst/>
          </a:prstGeom>
        </p:spPr>
        <p:txBody>
          <a:bodyPr wrap="square">
            <a:spAutoFit/>
          </a:bodyPr>
          <a:lstStyle/>
          <a:p>
            <a:pPr algn="ctr"/>
            <a:r>
              <a:rPr lang="en-IN" sz="1600" i="1" dirty="0">
                <a:solidFill>
                  <a:srgbClr val="3333FF"/>
                </a:solidFill>
              </a:rPr>
              <a:t>[J. </a:t>
            </a:r>
            <a:r>
              <a:rPr lang="en-IN" sz="1600" i="1" dirty="0" smtClean="0">
                <a:solidFill>
                  <a:srgbClr val="3333FF"/>
                </a:solidFill>
              </a:rPr>
              <a:t>Phys. </a:t>
            </a:r>
            <a:r>
              <a:rPr lang="en-IN" sz="1600" i="1" dirty="0">
                <a:solidFill>
                  <a:srgbClr val="3333FF"/>
                </a:solidFill>
              </a:rPr>
              <a:t>D </a:t>
            </a:r>
            <a:r>
              <a:rPr lang="en-IN" sz="1600" i="1" dirty="0" smtClean="0">
                <a:solidFill>
                  <a:srgbClr val="3333FF"/>
                </a:solidFill>
              </a:rPr>
              <a:t>37 </a:t>
            </a:r>
            <a:r>
              <a:rPr lang="en-IN" sz="1600" i="1" dirty="0">
                <a:solidFill>
                  <a:srgbClr val="3333FF"/>
                </a:solidFill>
              </a:rPr>
              <a:t>(2004)</a:t>
            </a:r>
            <a:r>
              <a:rPr lang="en-IN" sz="1600" i="1" dirty="0" smtClean="0">
                <a:solidFill>
                  <a:srgbClr val="3333FF"/>
                </a:solidFill>
              </a:rPr>
              <a:t> R1]</a:t>
            </a:r>
            <a:endParaRPr lang="en-IN" sz="1600" dirty="0"/>
          </a:p>
        </p:txBody>
      </p:sp>
    </p:spTree>
    <p:extLst>
      <p:ext uri="{BB962C8B-B14F-4D97-AF65-F5344CB8AC3E}">
        <p14:creationId xmlns:p14="http://schemas.microsoft.com/office/powerpoint/2010/main" val="315606247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 y="-76200"/>
            <a:ext cx="8877300" cy="523220"/>
          </a:xfrm>
          <a:prstGeom prst="rect">
            <a:avLst/>
          </a:prstGeom>
        </p:spPr>
        <p:txBody>
          <a:bodyPr wrap="square">
            <a:spAutoFit/>
          </a:bodyPr>
          <a:lstStyle/>
          <a:p>
            <a:pPr algn="ctr"/>
            <a:r>
              <a:rPr lang="en-US" sz="2800" b="1" dirty="0">
                <a:solidFill>
                  <a:schemeClr val="bg1"/>
                </a:solidFill>
              </a:rPr>
              <a:t>Advantages and limitations/drawbacks of THz </a:t>
            </a:r>
            <a:r>
              <a:rPr lang="en-US" sz="2800" b="1" dirty="0" smtClean="0">
                <a:solidFill>
                  <a:schemeClr val="bg1"/>
                </a:solidFill>
              </a:rPr>
              <a:t>imaging</a:t>
            </a:r>
            <a:endParaRPr lang="en-US" sz="2800" b="1" dirty="0">
              <a:solidFill>
                <a:schemeClr val="bg1"/>
              </a:solidFill>
            </a:endParaRPr>
          </a:p>
        </p:txBody>
      </p:sp>
      <p:pic>
        <p:nvPicPr>
          <p:cNvPr id="11" name="Picture 10"/>
          <p:cNvPicPr>
            <a:picLocks noChangeAspect="1"/>
          </p:cNvPicPr>
          <p:nvPr/>
        </p:nvPicPr>
        <p:blipFill rotWithShape="1">
          <a:blip r:embed="rId2"/>
          <a:srcRect l="8125" t="24975" r="25000" b="10156"/>
          <a:stretch/>
        </p:blipFill>
        <p:spPr>
          <a:xfrm>
            <a:off x="165100" y="424454"/>
            <a:ext cx="7772400" cy="6031460"/>
          </a:xfrm>
          <a:prstGeom prst="rect">
            <a:avLst/>
          </a:prstGeom>
        </p:spPr>
      </p:pic>
      <p:sp>
        <p:nvSpPr>
          <p:cNvPr id="22" name="Rectangle 21"/>
          <p:cNvSpPr/>
          <p:nvPr/>
        </p:nvSpPr>
        <p:spPr>
          <a:xfrm>
            <a:off x="4573587" y="6282678"/>
            <a:ext cx="4962524" cy="338554"/>
          </a:xfrm>
          <a:prstGeom prst="rect">
            <a:avLst/>
          </a:prstGeom>
        </p:spPr>
        <p:txBody>
          <a:bodyPr wrap="square">
            <a:spAutoFit/>
          </a:bodyPr>
          <a:lstStyle/>
          <a:p>
            <a:pPr algn="ctr"/>
            <a:r>
              <a:rPr lang="en-IN" sz="1600" i="1" dirty="0" smtClean="0">
                <a:solidFill>
                  <a:srgbClr val="3333FF"/>
                </a:solidFill>
              </a:rPr>
              <a:t>[</a:t>
            </a:r>
            <a:r>
              <a:rPr lang="en-US" sz="1600" i="1" dirty="0">
                <a:solidFill>
                  <a:srgbClr val="3333FF"/>
                </a:solidFill>
              </a:rPr>
              <a:t>Rep. </a:t>
            </a:r>
            <a:r>
              <a:rPr lang="en-US" sz="1600" i="1" dirty="0" err="1">
                <a:solidFill>
                  <a:srgbClr val="3333FF"/>
                </a:solidFill>
              </a:rPr>
              <a:t>Prog</a:t>
            </a:r>
            <a:r>
              <a:rPr lang="en-US" sz="1600" i="1" dirty="0">
                <a:solidFill>
                  <a:srgbClr val="3333FF"/>
                </a:solidFill>
              </a:rPr>
              <a:t>. </a:t>
            </a:r>
            <a:r>
              <a:rPr lang="en-US" sz="1600" i="1" dirty="0" smtClean="0">
                <a:solidFill>
                  <a:srgbClr val="3333FF"/>
                </a:solidFill>
              </a:rPr>
              <a:t>Phys. 70 </a:t>
            </a:r>
            <a:r>
              <a:rPr lang="en-US" sz="1600" i="1" dirty="0">
                <a:solidFill>
                  <a:srgbClr val="3333FF"/>
                </a:solidFill>
              </a:rPr>
              <a:t>(</a:t>
            </a:r>
            <a:r>
              <a:rPr lang="en-US" sz="1600" i="1" dirty="0" smtClean="0">
                <a:solidFill>
                  <a:srgbClr val="3333FF"/>
                </a:solidFill>
              </a:rPr>
              <a:t>2007)1325</a:t>
            </a:r>
            <a:r>
              <a:rPr lang="en-IN" sz="1600" i="1" dirty="0" smtClean="0">
                <a:solidFill>
                  <a:srgbClr val="3333FF"/>
                </a:solidFill>
              </a:rPr>
              <a:t>]</a:t>
            </a:r>
            <a:endParaRPr lang="en-IN" sz="1600" dirty="0"/>
          </a:p>
        </p:txBody>
      </p:sp>
      <p:sp>
        <p:nvSpPr>
          <p:cNvPr id="15" name="Rectangle 14"/>
          <p:cNvSpPr/>
          <p:nvPr/>
        </p:nvSpPr>
        <p:spPr>
          <a:xfrm>
            <a:off x="269964" y="838200"/>
            <a:ext cx="1371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965957" y="1549038"/>
            <a:ext cx="277368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143000" y="2680567"/>
            <a:ext cx="27432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43940" y="3699974"/>
            <a:ext cx="14478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284220" y="4244340"/>
            <a:ext cx="1524000" cy="25146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219200" y="5016984"/>
            <a:ext cx="2514600" cy="25146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228600" y="5784931"/>
            <a:ext cx="4267200" cy="67098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899660" y="1057971"/>
            <a:ext cx="249174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4899660" y="1757095"/>
            <a:ext cx="80772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953000" y="2029985"/>
            <a:ext cx="220980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953000" y="2477790"/>
            <a:ext cx="83820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4899660" y="4302925"/>
            <a:ext cx="119634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953000" y="4536426"/>
            <a:ext cx="2438400" cy="228600"/>
          </a:xfrm>
          <a:prstGeom prst="rect">
            <a:avLst/>
          </a:prstGeom>
          <a:noFill/>
          <a:ln>
            <a:solidFill>
              <a:srgbClr val="3333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86752" y="1767838"/>
            <a:ext cx="1008648"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00643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10"/>
          <p:cNvSpPr>
            <a:spLocks noChangeArrowheads="1"/>
          </p:cNvSpPr>
          <p:nvPr/>
        </p:nvSpPr>
        <p:spPr bwMode="auto">
          <a:xfrm>
            <a:off x="0" y="850900"/>
            <a:ext cx="9144000" cy="71438"/>
          </a:xfrm>
          <a:prstGeom prst="rect">
            <a:avLst/>
          </a:prstGeom>
          <a:gradFill rotWithShape="1">
            <a:gsLst>
              <a:gs pos="0">
                <a:srgbClr val="666699"/>
              </a:gs>
              <a:gs pos="100000">
                <a:srgbClr val="BCBCD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endParaRPr lang="ja-JP" altLang="en-US" sz="1800"/>
          </a:p>
        </p:txBody>
      </p:sp>
      <p:grpSp>
        <p:nvGrpSpPr>
          <p:cNvPr id="33796" name="Group 82"/>
          <p:cNvGrpSpPr>
            <a:grpSpLocks/>
          </p:cNvGrpSpPr>
          <p:nvPr/>
        </p:nvGrpSpPr>
        <p:grpSpPr bwMode="auto">
          <a:xfrm>
            <a:off x="889000" y="1758950"/>
            <a:ext cx="507999" cy="3384550"/>
            <a:chOff x="476" y="1108"/>
            <a:chExt cx="320" cy="2132"/>
          </a:xfrm>
        </p:grpSpPr>
        <p:sp>
          <p:nvSpPr>
            <p:cNvPr id="33883" name="Text Box 36"/>
            <p:cNvSpPr txBox="1">
              <a:spLocks noChangeArrowheads="1"/>
            </p:cNvSpPr>
            <p:nvPr/>
          </p:nvSpPr>
          <p:spPr bwMode="auto">
            <a:xfrm flipV="1">
              <a:off x="505" y="1108"/>
              <a:ext cx="291" cy="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Detectivity (D)×B  (Hz  /W)</a:t>
              </a:r>
              <a:endParaRPr lang="ja-JP" altLang="en-US" sz="1800" b="1" baseline="30000">
                <a:latin typeface="ＭＳ ゴシック" pitchFamily="49" charset="-128"/>
                <a:cs typeface="Arial" pitchFamily="34" charset="0"/>
              </a:endParaRPr>
            </a:p>
          </p:txBody>
        </p:sp>
        <p:sp>
          <p:nvSpPr>
            <p:cNvPr id="33884" name="Text Box 80"/>
            <p:cNvSpPr txBox="1">
              <a:spLocks noChangeArrowheads="1"/>
            </p:cNvSpPr>
            <p:nvPr/>
          </p:nvSpPr>
          <p:spPr bwMode="auto">
            <a:xfrm rot="16200000">
              <a:off x="407" y="1729"/>
              <a:ext cx="31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pPr>
              <a:r>
                <a:rPr lang="en-US" altLang="ja-JP" sz="1800" b="1" baseline="30000">
                  <a:latin typeface="ＭＳ ゴシック" pitchFamily="49" charset="-128"/>
                  <a:ea typeface="ＭＳ ゴシック" pitchFamily="49" charset="-128"/>
                </a:rPr>
                <a:t>1/2</a:t>
              </a:r>
            </a:p>
          </p:txBody>
        </p:sp>
        <p:sp>
          <p:nvSpPr>
            <p:cNvPr id="33885" name="Text Box 81"/>
            <p:cNvSpPr txBox="1">
              <a:spLocks noChangeArrowheads="1"/>
            </p:cNvSpPr>
            <p:nvPr/>
          </p:nvSpPr>
          <p:spPr bwMode="auto">
            <a:xfrm rot="16200000">
              <a:off x="407" y="1366"/>
              <a:ext cx="31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pPr>
              <a:r>
                <a:rPr lang="en-US" altLang="ja-JP" sz="1800" b="1" baseline="30000">
                  <a:latin typeface="ＭＳ ゴシック" pitchFamily="49" charset="-128"/>
                  <a:ea typeface="ＭＳ ゴシック" pitchFamily="49" charset="-128"/>
                </a:rPr>
                <a:t>1/2</a:t>
              </a:r>
            </a:p>
          </p:txBody>
        </p:sp>
      </p:grpSp>
      <p:pic>
        <p:nvPicPr>
          <p:cNvPr id="33797" name="Picture 4" descr="InGaAsリニアイメージセン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984250"/>
            <a:ext cx="93345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テキスト ボックス 81"/>
          <p:cNvSpPr txBox="1"/>
          <p:nvPr/>
        </p:nvSpPr>
        <p:spPr>
          <a:xfrm>
            <a:off x="-30163" y="1878014"/>
            <a:ext cx="1158876" cy="554037"/>
          </a:xfrm>
          <a:prstGeom prst="rect">
            <a:avLst/>
          </a:prstGeom>
          <a:noFill/>
        </p:spPr>
        <p:txBody>
          <a:bodyPr>
            <a:spAutoFit/>
          </a:bodyPr>
          <a:lstStyle/>
          <a:p>
            <a:pPr fontAlgn="auto">
              <a:lnSpc>
                <a:spcPts val="1200"/>
              </a:lnSpc>
              <a:spcBef>
                <a:spcPts val="0"/>
              </a:spcBef>
              <a:spcAft>
                <a:spcPts val="0"/>
              </a:spcAft>
              <a:defRPr/>
            </a:pPr>
            <a:r>
              <a:rPr lang="en-US" altLang="ja-JP" sz="1100" b="1" dirty="0" err="1">
                <a:latin typeface="+mj-ea"/>
                <a:ea typeface="+mj-ea"/>
              </a:rPr>
              <a:t>InGaAs</a:t>
            </a:r>
            <a:r>
              <a:rPr lang="en-US" altLang="ja-JP" sz="1100" b="1" dirty="0">
                <a:latin typeface="+mj-ea"/>
                <a:ea typeface="+mj-ea"/>
              </a:rPr>
              <a:t> </a:t>
            </a:r>
          </a:p>
          <a:p>
            <a:pPr fontAlgn="auto">
              <a:lnSpc>
                <a:spcPts val="1200"/>
              </a:lnSpc>
              <a:spcBef>
                <a:spcPts val="0"/>
              </a:spcBef>
              <a:spcAft>
                <a:spcPts val="0"/>
              </a:spcAft>
              <a:defRPr/>
            </a:pPr>
            <a:r>
              <a:rPr lang="en-US" altLang="ja-JP" sz="1100" b="1" dirty="0">
                <a:latin typeface="+mj-ea"/>
                <a:ea typeface="+mj-ea"/>
              </a:rPr>
              <a:t>1024×1</a:t>
            </a:r>
          </a:p>
          <a:p>
            <a:pPr fontAlgn="auto">
              <a:lnSpc>
                <a:spcPts val="1200"/>
              </a:lnSpc>
              <a:spcBef>
                <a:spcPts val="0"/>
              </a:spcBef>
              <a:spcAft>
                <a:spcPts val="0"/>
              </a:spcAft>
              <a:defRPr/>
            </a:pPr>
            <a:r>
              <a:rPr lang="en-US" altLang="ja-JP" sz="1100" b="1" dirty="0">
                <a:latin typeface="+mj-ea"/>
                <a:ea typeface="+mj-ea"/>
              </a:rPr>
              <a:t>array (HPK</a:t>
            </a:r>
            <a:r>
              <a:rPr lang="ja-JP" altLang="en-US" sz="1100" b="1" dirty="0">
                <a:latin typeface="+mj-ea"/>
                <a:ea typeface="+mj-ea"/>
              </a:rPr>
              <a:t>）</a:t>
            </a:r>
            <a:endParaRPr lang="en-US" altLang="ja-JP" sz="1100" b="1" dirty="0">
              <a:latin typeface="+mj-ea"/>
              <a:ea typeface="+mj-ea"/>
            </a:endParaRPr>
          </a:p>
        </p:txBody>
      </p:sp>
      <p:pic>
        <p:nvPicPr>
          <p:cNvPr id="33799"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3652838"/>
            <a:ext cx="722312" cy="131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テキスト ボックス 83"/>
          <p:cNvSpPr txBox="1"/>
          <p:nvPr/>
        </p:nvSpPr>
        <p:spPr>
          <a:xfrm>
            <a:off x="0" y="4995863"/>
            <a:ext cx="838200" cy="400050"/>
          </a:xfrm>
          <a:prstGeom prst="rect">
            <a:avLst/>
          </a:prstGeom>
          <a:noFill/>
        </p:spPr>
        <p:txBody>
          <a:bodyPr>
            <a:spAutoFit/>
          </a:bodyPr>
          <a:lstStyle/>
          <a:p>
            <a:pPr fontAlgn="auto">
              <a:lnSpc>
                <a:spcPts val="1200"/>
              </a:lnSpc>
              <a:spcBef>
                <a:spcPts val="0"/>
              </a:spcBef>
              <a:spcAft>
                <a:spcPts val="0"/>
              </a:spcAft>
              <a:defRPr/>
            </a:pPr>
            <a:r>
              <a:rPr lang="en-US" altLang="ja-JP" sz="1100" b="1" dirty="0">
                <a:latin typeface="+mn-ea"/>
                <a:ea typeface="+mn-ea"/>
              </a:rPr>
              <a:t>LN</a:t>
            </a:r>
            <a:r>
              <a:rPr lang="en-US" altLang="ja-JP" sz="1100" b="1" baseline="-25000" dirty="0">
                <a:latin typeface="+mn-ea"/>
                <a:ea typeface="+mn-ea"/>
              </a:rPr>
              <a:t>2</a:t>
            </a:r>
            <a:r>
              <a:rPr lang="ja-JP" altLang="en-US" sz="1100" b="1" dirty="0">
                <a:latin typeface="+mn-ea"/>
                <a:ea typeface="+mn-ea"/>
              </a:rPr>
              <a:t> </a:t>
            </a:r>
            <a:r>
              <a:rPr lang="en-US" altLang="ja-JP" sz="1100" b="1" dirty="0">
                <a:latin typeface="+mn-ea"/>
                <a:ea typeface="+mn-ea"/>
              </a:rPr>
              <a:t>cryostat</a:t>
            </a:r>
          </a:p>
        </p:txBody>
      </p:sp>
      <p:pic>
        <p:nvPicPr>
          <p:cNvPr id="33801" name="Picture 2" descr="InSb光導電素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9" y="2562225"/>
            <a:ext cx="642937"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4" y="5359712"/>
            <a:ext cx="1281112"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テキスト ボックス 87"/>
          <p:cNvSpPr txBox="1"/>
          <p:nvPr/>
        </p:nvSpPr>
        <p:spPr>
          <a:xfrm>
            <a:off x="1" y="6248400"/>
            <a:ext cx="1736725" cy="430212"/>
          </a:xfrm>
          <a:prstGeom prst="rect">
            <a:avLst/>
          </a:prstGeom>
          <a:noFill/>
        </p:spPr>
        <p:txBody>
          <a:bodyPr>
            <a:spAutoFit/>
          </a:bodyPr>
          <a:lstStyle/>
          <a:p>
            <a:pPr fontAlgn="auto">
              <a:spcBef>
                <a:spcPts val="0"/>
              </a:spcBef>
              <a:spcAft>
                <a:spcPts val="0"/>
              </a:spcAft>
              <a:defRPr/>
            </a:pPr>
            <a:r>
              <a:rPr lang="en-US" altLang="ja-JP" sz="1100" b="1" dirty="0" err="1">
                <a:latin typeface="+mj-ea"/>
                <a:ea typeface="+mn-ea"/>
              </a:rPr>
              <a:t>Uncooled</a:t>
            </a:r>
            <a:r>
              <a:rPr lang="en-US" altLang="ja-JP" sz="1100" b="1" dirty="0">
                <a:latin typeface="+mj-ea"/>
                <a:ea typeface="+mn-ea"/>
              </a:rPr>
              <a:t> </a:t>
            </a:r>
            <a:r>
              <a:rPr lang="en-US" altLang="ja-JP" sz="1100" b="1" dirty="0" err="1">
                <a:latin typeface="+mj-ea"/>
                <a:ea typeface="+mn-ea"/>
              </a:rPr>
              <a:t>microbolometer</a:t>
            </a:r>
            <a:r>
              <a:rPr lang="en-US" altLang="ja-JP" sz="1100" b="1" dirty="0">
                <a:latin typeface="+mj-ea"/>
                <a:ea typeface="+mn-ea"/>
              </a:rPr>
              <a:t> 320×240 </a:t>
            </a:r>
            <a:r>
              <a:rPr lang="en-US" altLang="ja-JP" sz="1100" b="1" dirty="0" err="1">
                <a:latin typeface="+mj-ea"/>
                <a:ea typeface="+mn-ea"/>
              </a:rPr>
              <a:t>arary</a:t>
            </a:r>
            <a:r>
              <a:rPr lang="en-US" altLang="ja-JP" sz="1100" b="1" dirty="0">
                <a:latin typeface="+mj-ea"/>
                <a:ea typeface="+mn-ea"/>
              </a:rPr>
              <a:t> (NEC) </a:t>
            </a:r>
            <a:endParaRPr lang="en-US" altLang="ja-JP" sz="1100" b="1" dirty="0">
              <a:latin typeface="+mj-ea"/>
              <a:ea typeface="+mj-ea"/>
            </a:endParaRPr>
          </a:p>
        </p:txBody>
      </p:sp>
      <p:pic>
        <p:nvPicPr>
          <p:cNvPr id="33804"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31139" y="1071563"/>
            <a:ext cx="1252537"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テキスト ボックス 91"/>
          <p:cNvSpPr txBox="1"/>
          <p:nvPr/>
        </p:nvSpPr>
        <p:spPr>
          <a:xfrm>
            <a:off x="8008939" y="6213477"/>
            <a:ext cx="915987" cy="430213"/>
          </a:xfrm>
          <a:prstGeom prst="rect">
            <a:avLst/>
          </a:prstGeom>
          <a:noFill/>
        </p:spPr>
        <p:txBody>
          <a:bodyPr>
            <a:spAutoFit/>
          </a:bodyPr>
          <a:lstStyle/>
          <a:p>
            <a:pPr fontAlgn="auto">
              <a:spcBef>
                <a:spcPts val="0"/>
              </a:spcBef>
              <a:spcAft>
                <a:spcPts val="0"/>
              </a:spcAft>
              <a:defRPr/>
            </a:pPr>
            <a:r>
              <a:rPr lang="en-US" altLang="ja-JP" sz="1100" b="1" dirty="0" err="1">
                <a:latin typeface="+mn-ea"/>
                <a:ea typeface="+mn-ea"/>
              </a:rPr>
              <a:t>Golay</a:t>
            </a:r>
            <a:r>
              <a:rPr lang="en-US" altLang="ja-JP" sz="1100" b="1" dirty="0">
                <a:latin typeface="+mn-ea"/>
                <a:ea typeface="+mn-ea"/>
              </a:rPr>
              <a:t> cell</a:t>
            </a:r>
          </a:p>
          <a:p>
            <a:pPr fontAlgn="auto">
              <a:spcBef>
                <a:spcPts val="0"/>
              </a:spcBef>
              <a:spcAft>
                <a:spcPts val="0"/>
              </a:spcAft>
              <a:defRPr/>
            </a:pPr>
            <a:r>
              <a:rPr lang="en-US" altLang="ja-JP" sz="1100" b="1" dirty="0">
                <a:latin typeface="+mn-ea"/>
                <a:ea typeface="+mn-ea"/>
              </a:rPr>
              <a:t>(</a:t>
            </a:r>
            <a:r>
              <a:rPr lang="en-US" altLang="ja-JP" sz="1100" b="1" dirty="0" err="1">
                <a:latin typeface="+mn-ea"/>
                <a:ea typeface="+mn-ea"/>
              </a:rPr>
              <a:t>Tydex</a:t>
            </a:r>
            <a:r>
              <a:rPr lang="en-US" altLang="ja-JP" sz="1100" b="1" dirty="0">
                <a:latin typeface="+mn-ea"/>
                <a:ea typeface="+mn-ea"/>
              </a:rPr>
              <a:t>)</a:t>
            </a:r>
          </a:p>
        </p:txBody>
      </p:sp>
      <p:sp>
        <p:nvSpPr>
          <p:cNvPr id="93" name="テキスト ボックス 92"/>
          <p:cNvSpPr txBox="1"/>
          <p:nvPr/>
        </p:nvSpPr>
        <p:spPr>
          <a:xfrm>
            <a:off x="7943850" y="3429002"/>
            <a:ext cx="1047750" cy="430213"/>
          </a:xfrm>
          <a:prstGeom prst="rect">
            <a:avLst/>
          </a:prstGeom>
          <a:noFill/>
        </p:spPr>
        <p:txBody>
          <a:bodyPr>
            <a:spAutoFit/>
          </a:bodyPr>
          <a:lstStyle/>
          <a:p>
            <a:pPr fontAlgn="auto">
              <a:spcBef>
                <a:spcPts val="0"/>
              </a:spcBef>
              <a:spcAft>
                <a:spcPts val="0"/>
              </a:spcAft>
              <a:defRPr/>
            </a:pPr>
            <a:r>
              <a:rPr lang="en-US" altLang="ja-JP" sz="1100" b="1" dirty="0" err="1">
                <a:latin typeface="+mn-ea"/>
                <a:ea typeface="+mn-ea"/>
              </a:rPr>
              <a:t>LHe</a:t>
            </a:r>
            <a:r>
              <a:rPr lang="en-US" altLang="ja-JP" sz="1100" b="1" dirty="0">
                <a:latin typeface="+mn-ea"/>
                <a:ea typeface="+mn-ea"/>
              </a:rPr>
              <a:t> cryostat</a:t>
            </a:r>
          </a:p>
          <a:p>
            <a:pPr fontAlgn="auto">
              <a:spcBef>
                <a:spcPts val="0"/>
              </a:spcBef>
              <a:spcAft>
                <a:spcPts val="0"/>
              </a:spcAft>
              <a:defRPr/>
            </a:pPr>
            <a:r>
              <a:rPr lang="en-US" altLang="ja-JP" sz="1100" b="1" dirty="0">
                <a:latin typeface="+mn-ea"/>
                <a:ea typeface="+mn-ea"/>
              </a:rPr>
              <a:t>(QMC)</a:t>
            </a:r>
          </a:p>
        </p:txBody>
      </p:sp>
      <p:pic>
        <p:nvPicPr>
          <p:cNvPr id="3380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8575" y="5287963"/>
            <a:ext cx="147955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8"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7001" y="3981451"/>
            <a:ext cx="11906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テキスト ボックス 95"/>
          <p:cNvSpPr txBox="1"/>
          <p:nvPr/>
        </p:nvSpPr>
        <p:spPr>
          <a:xfrm>
            <a:off x="7742238" y="4740277"/>
            <a:ext cx="1401762" cy="430213"/>
          </a:xfrm>
          <a:prstGeom prst="rect">
            <a:avLst/>
          </a:prstGeom>
          <a:noFill/>
        </p:spPr>
        <p:txBody>
          <a:bodyPr>
            <a:spAutoFit/>
          </a:bodyPr>
          <a:lstStyle/>
          <a:p>
            <a:pPr fontAlgn="auto">
              <a:spcBef>
                <a:spcPts val="0"/>
              </a:spcBef>
              <a:spcAft>
                <a:spcPts val="0"/>
              </a:spcAft>
              <a:defRPr/>
            </a:pPr>
            <a:r>
              <a:rPr lang="en-US" altLang="ja-JP" sz="1100" b="1" dirty="0">
                <a:latin typeface="+mn-ea"/>
                <a:ea typeface="+mn-ea"/>
              </a:rPr>
              <a:t>Stressed </a:t>
            </a:r>
            <a:r>
              <a:rPr lang="en-US" altLang="ja-JP" sz="1100" b="1" dirty="0" err="1">
                <a:latin typeface="+mn-ea"/>
                <a:ea typeface="+mn-ea"/>
              </a:rPr>
              <a:t>Ge:Ga</a:t>
            </a:r>
            <a:r>
              <a:rPr lang="en-US" altLang="ja-JP" sz="1100" b="1" dirty="0">
                <a:latin typeface="+mn-ea"/>
                <a:ea typeface="+mn-ea"/>
              </a:rPr>
              <a:t> PC</a:t>
            </a:r>
          </a:p>
          <a:p>
            <a:pPr fontAlgn="auto">
              <a:spcBef>
                <a:spcPts val="0"/>
              </a:spcBef>
              <a:spcAft>
                <a:spcPts val="0"/>
              </a:spcAft>
              <a:defRPr/>
            </a:pPr>
            <a:r>
              <a:rPr lang="en-US" altLang="ja-JP" sz="1100" b="1" dirty="0">
                <a:latin typeface="+mn-ea"/>
                <a:ea typeface="+mn-ea"/>
              </a:rPr>
              <a:t>(Hiromoto et al.)</a:t>
            </a:r>
          </a:p>
        </p:txBody>
      </p:sp>
      <p:sp>
        <p:nvSpPr>
          <p:cNvPr id="97" name="テキスト ボックス 96"/>
          <p:cNvSpPr txBox="1"/>
          <p:nvPr/>
        </p:nvSpPr>
        <p:spPr>
          <a:xfrm>
            <a:off x="1" y="3151188"/>
            <a:ext cx="928688" cy="400050"/>
          </a:xfrm>
          <a:prstGeom prst="rect">
            <a:avLst/>
          </a:prstGeom>
          <a:noFill/>
        </p:spPr>
        <p:txBody>
          <a:bodyPr>
            <a:spAutoFit/>
          </a:bodyPr>
          <a:lstStyle/>
          <a:p>
            <a:pPr fontAlgn="auto">
              <a:lnSpc>
                <a:spcPts val="1200"/>
              </a:lnSpc>
              <a:spcBef>
                <a:spcPts val="0"/>
              </a:spcBef>
              <a:spcAft>
                <a:spcPts val="0"/>
              </a:spcAft>
              <a:defRPr/>
            </a:pPr>
            <a:r>
              <a:rPr lang="en-US" altLang="ja-JP" sz="1100" b="1" dirty="0" err="1">
                <a:latin typeface="+mn-ea"/>
                <a:ea typeface="+mn-ea"/>
              </a:rPr>
              <a:t>InSb</a:t>
            </a:r>
            <a:r>
              <a:rPr lang="en-US" altLang="ja-JP" sz="1100" b="1" dirty="0">
                <a:latin typeface="+mn-ea"/>
                <a:ea typeface="+mn-ea"/>
              </a:rPr>
              <a:t>-PD</a:t>
            </a:r>
          </a:p>
          <a:p>
            <a:pPr fontAlgn="auto">
              <a:lnSpc>
                <a:spcPts val="1200"/>
              </a:lnSpc>
              <a:spcBef>
                <a:spcPts val="0"/>
              </a:spcBef>
              <a:spcAft>
                <a:spcPts val="0"/>
              </a:spcAft>
              <a:defRPr/>
            </a:pPr>
            <a:r>
              <a:rPr lang="en-US" altLang="ja-JP" sz="1100" b="1" dirty="0">
                <a:latin typeface="+mn-ea"/>
                <a:ea typeface="+mn-ea"/>
              </a:rPr>
              <a:t> (HPK</a:t>
            </a:r>
            <a:r>
              <a:rPr lang="ja-JP" altLang="en-US" sz="1100" b="1" dirty="0">
                <a:latin typeface="+mn-ea"/>
                <a:ea typeface="+mn-ea"/>
              </a:rPr>
              <a:t>）</a:t>
            </a:r>
            <a:endParaRPr lang="en-US" altLang="ja-JP" sz="1100" b="1" dirty="0">
              <a:latin typeface="+mn-ea"/>
              <a:ea typeface="+mn-ea"/>
            </a:endParaRPr>
          </a:p>
        </p:txBody>
      </p:sp>
      <p:sp>
        <p:nvSpPr>
          <p:cNvPr id="98" name="スライド番号プレースホルダ 97"/>
          <p:cNvSpPr>
            <a:spLocks noGrp="1"/>
          </p:cNvSpPr>
          <p:nvPr>
            <p:ph type="sldNum" sz="quarter" idx="12"/>
          </p:nvPr>
        </p:nvSpPr>
        <p:spPr/>
        <p:txBody>
          <a:bodyPr/>
          <a:lstStyle/>
          <a:p>
            <a:pPr>
              <a:defRPr/>
            </a:pPr>
            <a:fld id="{799C39AD-347A-4D25-AE9E-ACFC2DF5A5FC}" type="slidenum">
              <a:rPr lang="ja-JP" altLang="en-US" smtClean="0"/>
              <a:pPr>
                <a:defRPr/>
              </a:pPr>
              <a:t>9</a:t>
            </a:fld>
            <a:endParaRPr lang="ja-JP" altLang="en-US"/>
          </a:p>
        </p:txBody>
      </p:sp>
      <p:grpSp>
        <p:nvGrpSpPr>
          <p:cNvPr id="33812" name="グループ化 1"/>
          <p:cNvGrpSpPr>
            <a:grpSpLocks/>
          </p:cNvGrpSpPr>
          <p:nvPr/>
        </p:nvGrpSpPr>
        <p:grpSpPr bwMode="auto">
          <a:xfrm>
            <a:off x="1233488" y="1042988"/>
            <a:ext cx="6558243" cy="5624512"/>
            <a:chOff x="1233488" y="1042988"/>
            <a:chExt cx="6558243" cy="5624513"/>
          </a:xfrm>
        </p:grpSpPr>
        <p:sp>
          <p:nvSpPr>
            <p:cNvPr id="33813" name="テキスト ボックス 84"/>
            <p:cNvSpPr txBox="1">
              <a:spLocks noChangeArrowheads="1"/>
            </p:cNvSpPr>
            <p:nvPr/>
          </p:nvSpPr>
          <p:spPr bwMode="auto">
            <a:xfrm>
              <a:off x="3813175" y="1042988"/>
              <a:ext cx="205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Wavelength (μm)</a:t>
              </a:r>
            </a:p>
          </p:txBody>
        </p:sp>
        <p:sp>
          <p:nvSpPr>
            <p:cNvPr id="33814" name="Line 3"/>
            <p:cNvSpPr>
              <a:spLocks noChangeShapeType="1"/>
            </p:cNvSpPr>
            <p:nvPr/>
          </p:nvSpPr>
          <p:spPr bwMode="auto">
            <a:xfrm flipH="1">
              <a:off x="4672013" y="5630863"/>
              <a:ext cx="2551113" cy="0"/>
            </a:xfrm>
            <a:prstGeom prst="line">
              <a:avLst/>
            </a:prstGeom>
            <a:noFill/>
            <a:ln w="28575">
              <a:solidFill>
                <a:srgbClr val="FF66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15" name="Text Box 4"/>
            <p:cNvSpPr txBox="1">
              <a:spLocks noChangeArrowheads="1"/>
            </p:cNvSpPr>
            <p:nvPr/>
          </p:nvSpPr>
          <p:spPr bwMode="auto">
            <a:xfrm>
              <a:off x="5939849" y="5326063"/>
              <a:ext cx="1384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50000"/>
                </a:spcBef>
                <a:buFontTx/>
                <a:buNone/>
              </a:pPr>
              <a:r>
                <a:rPr lang="en-US" altLang="ja-JP" sz="1400" b="1">
                  <a:solidFill>
                    <a:srgbClr val="FF6600"/>
                  </a:solidFill>
                  <a:latin typeface="ＭＳ ゴシック" pitchFamily="49" charset="-128"/>
                </a:rPr>
                <a:t>Golay Cell</a:t>
              </a:r>
            </a:p>
          </p:txBody>
        </p:sp>
        <p:sp>
          <p:nvSpPr>
            <p:cNvPr id="33816" name="Freeform 6"/>
            <p:cNvSpPr>
              <a:spLocks/>
            </p:cNvSpPr>
            <p:nvPr/>
          </p:nvSpPr>
          <p:spPr bwMode="auto">
            <a:xfrm>
              <a:off x="4821238" y="2371725"/>
              <a:ext cx="1125538" cy="714375"/>
            </a:xfrm>
            <a:custGeom>
              <a:avLst/>
              <a:gdLst>
                <a:gd name="T0" fmla="*/ 0 w 594"/>
                <a:gd name="T1" fmla="*/ 2147483647 h 450"/>
                <a:gd name="T2" fmla="*/ 2147483647 w 594"/>
                <a:gd name="T3" fmla="*/ 2147483647 h 450"/>
                <a:gd name="T4" fmla="*/ 2147483647 w 594"/>
                <a:gd name="T5" fmla="*/ 2147483647 h 450"/>
                <a:gd name="T6" fmla="*/ 2147483647 w 594"/>
                <a:gd name="T7" fmla="*/ 2147483647 h 450"/>
                <a:gd name="T8" fmla="*/ 0 60000 65536"/>
                <a:gd name="T9" fmla="*/ 0 60000 65536"/>
                <a:gd name="T10" fmla="*/ 0 60000 65536"/>
                <a:gd name="T11" fmla="*/ 0 60000 65536"/>
                <a:gd name="T12" fmla="*/ 0 w 594"/>
                <a:gd name="T13" fmla="*/ 0 h 450"/>
                <a:gd name="T14" fmla="*/ 594 w 594"/>
                <a:gd name="T15" fmla="*/ 450 h 450"/>
              </a:gdLst>
              <a:ahLst/>
              <a:cxnLst>
                <a:cxn ang="T8">
                  <a:pos x="T0" y="T1"/>
                </a:cxn>
                <a:cxn ang="T9">
                  <a:pos x="T2" y="T3"/>
                </a:cxn>
                <a:cxn ang="T10">
                  <a:pos x="T4" y="T5"/>
                </a:cxn>
                <a:cxn ang="T11">
                  <a:pos x="T6" y="T7"/>
                </a:cxn>
              </a:cxnLst>
              <a:rect l="T12" t="T13" r="T14" b="T15"/>
              <a:pathLst>
                <a:path w="594" h="450">
                  <a:moveTo>
                    <a:pt x="0" y="450"/>
                  </a:moveTo>
                  <a:cubicBezTo>
                    <a:pt x="133" y="323"/>
                    <a:pt x="267" y="197"/>
                    <a:pt x="357" y="130"/>
                  </a:cubicBezTo>
                  <a:cubicBezTo>
                    <a:pt x="447" y="63"/>
                    <a:pt x="501" y="0"/>
                    <a:pt x="540" y="47"/>
                  </a:cubicBezTo>
                  <a:cubicBezTo>
                    <a:pt x="579" y="94"/>
                    <a:pt x="587" y="348"/>
                    <a:pt x="594" y="413"/>
                  </a:cubicBezTo>
                </a:path>
              </a:pathLst>
            </a:custGeom>
            <a:noFill/>
            <a:ln w="28575">
              <a:solidFill>
                <a:srgbClr val="00008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17" name="Text Box 8"/>
            <p:cNvSpPr txBox="1">
              <a:spLocks noChangeArrowheads="1"/>
            </p:cNvSpPr>
            <p:nvPr/>
          </p:nvSpPr>
          <p:spPr bwMode="auto">
            <a:xfrm>
              <a:off x="4564063" y="1989138"/>
              <a:ext cx="1725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400" b="1">
                  <a:solidFill>
                    <a:srgbClr val="000099"/>
                  </a:solidFill>
                  <a:latin typeface="ＭＳ ゴシック" pitchFamily="49" charset="-128"/>
                </a:rPr>
                <a:t>Stressed Ge:Ga PC (LHe)</a:t>
              </a:r>
            </a:p>
          </p:txBody>
        </p:sp>
        <p:sp>
          <p:nvSpPr>
            <p:cNvPr id="33818" name="Freeform 79"/>
            <p:cNvSpPr>
              <a:spLocks/>
            </p:cNvSpPr>
            <p:nvPr/>
          </p:nvSpPr>
          <p:spPr bwMode="auto">
            <a:xfrm>
              <a:off x="1811338" y="2159000"/>
              <a:ext cx="279400" cy="228600"/>
            </a:xfrm>
            <a:custGeom>
              <a:avLst/>
              <a:gdLst>
                <a:gd name="T0" fmla="*/ 0 w 144"/>
                <a:gd name="T1" fmla="*/ 0 h 136"/>
                <a:gd name="T2" fmla="*/ 2147483647 w 144"/>
                <a:gd name="T3" fmla="*/ 2147483647 h 136"/>
                <a:gd name="T4" fmla="*/ 2147483647 w 144"/>
                <a:gd name="T5" fmla="*/ 2147483647 h 136"/>
                <a:gd name="T6" fmla="*/ 0 60000 65536"/>
                <a:gd name="T7" fmla="*/ 0 60000 65536"/>
                <a:gd name="T8" fmla="*/ 0 60000 65536"/>
                <a:gd name="T9" fmla="*/ 0 w 144"/>
                <a:gd name="T10" fmla="*/ 0 h 136"/>
                <a:gd name="T11" fmla="*/ 144 w 144"/>
                <a:gd name="T12" fmla="*/ 136 h 136"/>
              </a:gdLst>
              <a:ahLst/>
              <a:cxnLst>
                <a:cxn ang="T6">
                  <a:pos x="T0" y="T1"/>
                </a:cxn>
                <a:cxn ang="T7">
                  <a:pos x="T2" y="T3"/>
                </a:cxn>
                <a:cxn ang="T8">
                  <a:pos x="T4" y="T5"/>
                </a:cxn>
              </a:cxnLst>
              <a:rect l="T9" t="T10" r="T11" b="T12"/>
              <a:pathLst>
                <a:path w="144" h="136">
                  <a:moveTo>
                    <a:pt x="0" y="0"/>
                  </a:moveTo>
                  <a:cubicBezTo>
                    <a:pt x="15" y="7"/>
                    <a:pt x="74" y="22"/>
                    <a:pt x="98" y="45"/>
                  </a:cubicBezTo>
                  <a:cubicBezTo>
                    <a:pt x="122" y="68"/>
                    <a:pt x="134" y="117"/>
                    <a:pt x="144" y="136"/>
                  </a:cubicBezTo>
                </a:path>
              </a:pathLst>
            </a:cu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19" name="Freeform 80"/>
            <p:cNvSpPr>
              <a:spLocks/>
            </p:cNvSpPr>
            <p:nvPr/>
          </p:nvSpPr>
          <p:spPr bwMode="auto">
            <a:xfrm>
              <a:off x="1785938" y="2387600"/>
              <a:ext cx="901700" cy="419100"/>
            </a:xfrm>
            <a:custGeom>
              <a:avLst/>
              <a:gdLst>
                <a:gd name="T0" fmla="*/ 0 w 702"/>
                <a:gd name="T1" fmla="*/ 2147483647 h 303"/>
                <a:gd name="T2" fmla="*/ 2147483647 w 702"/>
                <a:gd name="T3" fmla="*/ 2147483647 h 303"/>
                <a:gd name="T4" fmla="*/ 2147483647 w 702"/>
                <a:gd name="T5" fmla="*/ 2147483647 h 303"/>
                <a:gd name="T6" fmla="*/ 0 60000 65536"/>
                <a:gd name="T7" fmla="*/ 0 60000 65536"/>
                <a:gd name="T8" fmla="*/ 0 60000 65536"/>
                <a:gd name="T9" fmla="*/ 0 w 702"/>
                <a:gd name="T10" fmla="*/ 0 h 303"/>
                <a:gd name="T11" fmla="*/ 702 w 702"/>
                <a:gd name="T12" fmla="*/ 303 h 303"/>
              </a:gdLst>
              <a:ahLst/>
              <a:cxnLst>
                <a:cxn ang="T6">
                  <a:pos x="T0" y="T1"/>
                </a:cxn>
                <a:cxn ang="T7">
                  <a:pos x="T2" y="T3"/>
                </a:cxn>
                <a:cxn ang="T8">
                  <a:pos x="T4" y="T5"/>
                </a:cxn>
              </a:cxnLst>
              <a:rect l="T9" t="T10" r="T11" b="T12"/>
              <a:pathLst>
                <a:path w="702" h="303">
                  <a:moveTo>
                    <a:pt x="0" y="303"/>
                  </a:moveTo>
                  <a:cubicBezTo>
                    <a:pt x="96" y="255"/>
                    <a:pt x="457" y="32"/>
                    <a:pt x="574" y="16"/>
                  </a:cubicBezTo>
                  <a:cubicBezTo>
                    <a:pt x="691" y="0"/>
                    <a:pt x="675" y="168"/>
                    <a:pt x="702" y="208"/>
                  </a:cubicBezTo>
                </a:path>
              </a:pathLst>
            </a:cu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0" name="Freeform 81"/>
            <p:cNvSpPr>
              <a:spLocks/>
            </p:cNvSpPr>
            <p:nvPr/>
          </p:nvSpPr>
          <p:spPr bwMode="auto">
            <a:xfrm>
              <a:off x="2065338" y="2605088"/>
              <a:ext cx="992188" cy="355600"/>
            </a:xfrm>
            <a:custGeom>
              <a:avLst/>
              <a:gdLst>
                <a:gd name="T0" fmla="*/ 0 w 625"/>
                <a:gd name="T1" fmla="*/ 2147483647 h 224"/>
                <a:gd name="T2" fmla="*/ 2147483647 w 625"/>
                <a:gd name="T3" fmla="*/ 2147483647 h 224"/>
                <a:gd name="T4" fmla="*/ 2147483647 w 625"/>
                <a:gd name="T5" fmla="*/ 2147483647 h 224"/>
                <a:gd name="T6" fmla="*/ 0 60000 65536"/>
                <a:gd name="T7" fmla="*/ 0 60000 65536"/>
                <a:gd name="T8" fmla="*/ 0 60000 65536"/>
                <a:gd name="T9" fmla="*/ 0 w 625"/>
                <a:gd name="T10" fmla="*/ 0 h 224"/>
                <a:gd name="T11" fmla="*/ 625 w 625"/>
                <a:gd name="T12" fmla="*/ 224 h 224"/>
              </a:gdLst>
              <a:ahLst/>
              <a:cxnLst>
                <a:cxn ang="T6">
                  <a:pos x="T0" y="T1"/>
                </a:cxn>
                <a:cxn ang="T7">
                  <a:pos x="T2" y="T3"/>
                </a:cxn>
                <a:cxn ang="T8">
                  <a:pos x="T4" y="T5"/>
                </a:cxn>
              </a:cxnLst>
              <a:rect l="T9" t="T10" r="T11" b="T12"/>
              <a:pathLst>
                <a:path w="625" h="224">
                  <a:moveTo>
                    <a:pt x="0" y="224"/>
                  </a:moveTo>
                  <a:cubicBezTo>
                    <a:pt x="75" y="187"/>
                    <a:pt x="343" y="22"/>
                    <a:pt x="447" y="11"/>
                  </a:cubicBezTo>
                  <a:cubicBezTo>
                    <a:pt x="551" y="0"/>
                    <a:pt x="588" y="129"/>
                    <a:pt x="625" y="159"/>
                  </a:cubicBezTo>
                </a:path>
              </a:pathLst>
            </a:cu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1" name="Freeform 82"/>
            <p:cNvSpPr>
              <a:spLocks/>
            </p:cNvSpPr>
            <p:nvPr/>
          </p:nvSpPr>
          <p:spPr bwMode="auto">
            <a:xfrm>
              <a:off x="2662238" y="4114800"/>
              <a:ext cx="1511300" cy="698500"/>
            </a:xfrm>
            <a:custGeom>
              <a:avLst/>
              <a:gdLst>
                <a:gd name="T0" fmla="*/ 0 w 952"/>
                <a:gd name="T1" fmla="*/ 2147483647 h 440"/>
                <a:gd name="T2" fmla="*/ 2147483647 w 952"/>
                <a:gd name="T3" fmla="*/ 2147483647 h 440"/>
                <a:gd name="T4" fmla="*/ 2147483647 w 952"/>
                <a:gd name="T5" fmla="*/ 2147483647 h 440"/>
                <a:gd name="T6" fmla="*/ 0 60000 65536"/>
                <a:gd name="T7" fmla="*/ 0 60000 65536"/>
                <a:gd name="T8" fmla="*/ 0 60000 65536"/>
                <a:gd name="T9" fmla="*/ 0 w 952"/>
                <a:gd name="T10" fmla="*/ 0 h 440"/>
                <a:gd name="T11" fmla="*/ 952 w 952"/>
                <a:gd name="T12" fmla="*/ 440 h 440"/>
              </a:gdLst>
              <a:ahLst/>
              <a:cxnLst>
                <a:cxn ang="T6">
                  <a:pos x="T0" y="T1"/>
                </a:cxn>
                <a:cxn ang="T7">
                  <a:pos x="T2" y="T3"/>
                </a:cxn>
                <a:cxn ang="T8">
                  <a:pos x="T4" y="T5"/>
                </a:cxn>
              </a:cxnLst>
              <a:rect l="T9" t="T10" r="T11" b="T12"/>
              <a:pathLst>
                <a:path w="952" h="440">
                  <a:moveTo>
                    <a:pt x="0" y="440"/>
                  </a:moveTo>
                  <a:cubicBezTo>
                    <a:pt x="123" y="369"/>
                    <a:pt x="577" y="32"/>
                    <a:pt x="736" y="16"/>
                  </a:cubicBezTo>
                  <a:cubicBezTo>
                    <a:pt x="895" y="0"/>
                    <a:pt x="907" y="276"/>
                    <a:pt x="952" y="344"/>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2" name="Freeform 83"/>
            <p:cNvSpPr>
              <a:spLocks/>
            </p:cNvSpPr>
            <p:nvPr/>
          </p:nvSpPr>
          <p:spPr bwMode="auto">
            <a:xfrm>
              <a:off x="2738438" y="4719638"/>
              <a:ext cx="1930400" cy="665163"/>
            </a:xfrm>
            <a:custGeom>
              <a:avLst/>
              <a:gdLst>
                <a:gd name="T0" fmla="*/ 0 w 1408"/>
                <a:gd name="T1" fmla="*/ 2147483647 h 403"/>
                <a:gd name="T2" fmla="*/ 2147483647 w 1408"/>
                <a:gd name="T3" fmla="*/ 2147483647 h 403"/>
                <a:gd name="T4" fmla="*/ 2147483647 w 1408"/>
                <a:gd name="T5" fmla="*/ 2147483647 h 403"/>
                <a:gd name="T6" fmla="*/ 0 60000 65536"/>
                <a:gd name="T7" fmla="*/ 0 60000 65536"/>
                <a:gd name="T8" fmla="*/ 0 60000 65536"/>
                <a:gd name="T9" fmla="*/ 0 w 1408"/>
                <a:gd name="T10" fmla="*/ 0 h 403"/>
                <a:gd name="T11" fmla="*/ 1408 w 1408"/>
                <a:gd name="T12" fmla="*/ 403 h 403"/>
              </a:gdLst>
              <a:ahLst/>
              <a:cxnLst>
                <a:cxn ang="T6">
                  <a:pos x="T0" y="T1"/>
                </a:cxn>
                <a:cxn ang="T7">
                  <a:pos x="T2" y="T3"/>
                </a:cxn>
                <a:cxn ang="T8">
                  <a:pos x="T4" y="T5"/>
                </a:cxn>
              </a:cxnLst>
              <a:rect l="T9" t="T10" r="T11" b="T12"/>
              <a:pathLst>
                <a:path w="1408" h="403">
                  <a:moveTo>
                    <a:pt x="0" y="403"/>
                  </a:moveTo>
                  <a:cubicBezTo>
                    <a:pt x="183" y="336"/>
                    <a:pt x="861" y="6"/>
                    <a:pt x="1096" y="3"/>
                  </a:cubicBezTo>
                  <a:cubicBezTo>
                    <a:pt x="1331" y="0"/>
                    <a:pt x="1343" y="307"/>
                    <a:pt x="1408" y="387"/>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3" name="Freeform 84"/>
            <p:cNvSpPr>
              <a:spLocks/>
            </p:cNvSpPr>
            <p:nvPr/>
          </p:nvSpPr>
          <p:spPr bwMode="auto">
            <a:xfrm>
              <a:off x="4164013" y="3641725"/>
              <a:ext cx="3206750" cy="387350"/>
            </a:xfrm>
            <a:custGeom>
              <a:avLst/>
              <a:gdLst>
                <a:gd name="T0" fmla="*/ 2147483647 w 1854"/>
                <a:gd name="T1" fmla="*/ 0 h 258"/>
                <a:gd name="T2" fmla="*/ 2147483647 w 1854"/>
                <a:gd name="T3" fmla="*/ 2147483647 h 258"/>
                <a:gd name="T4" fmla="*/ 2147483647 w 1854"/>
                <a:gd name="T5" fmla="*/ 2147483647 h 258"/>
                <a:gd name="T6" fmla="*/ 0 w 1854"/>
                <a:gd name="T7" fmla="*/ 2147483647 h 258"/>
                <a:gd name="T8" fmla="*/ 0 60000 65536"/>
                <a:gd name="T9" fmla="*/ 0 60000 65536"/>
                <a:gd name="T10" fmla="*/ 0 60000 65536"/>
                <a:gd name="T11" fmla="*/ 0 60000 65536"/>
                <a:gd name="T12" fmla="*/ 0 w 1854"/>
                <a:gd name="T13" fmla="*/ 0 h 258"/>
                <a:gd name="T14" fmla="*/ 1854 w 1854"/>
                <a:gd name="T15" fmla="*/ 258 h 258"/>
              </a:gdLst>
              <a:ahLst/>
              <a:cxnLst>
                <a:cxn ang="T8">
                  <a:pos x="T0" y="T1"/>
                </a:cxn>
                <a:cxn ang="T9">
                  <a:pos x="T2" y="T3"/>
                </a:cxn>
                <a:cxn ang="T10">
                  <a:pos x="T4" y="T5"/>
                </a:cxn>
                <a:cxn ang="T11">
                  <a:pos x="T6" y="T7"/>
                </a:cxn>
              </a:cxnLst>
              <a:rect l="T12" t="T13" r="T14" b="T15"/>
              <a:pathLst>
                <a:path w="1854" h="258">
                  <a:moveTo>
                    <a:pt x="1854" y="0"/>
                  </a:moveTo>
                  <a:cubicBezTo>
                    <a:pt x="1622" y="5"/>
                    <a:pt x="744" y="14"/>
                    <a:pt x="462" y="27"/>
                  </a:cubicBezTo>
                  <a:cubicBezTo>
                    <a:pt x="180" y="40"/>
                    <a:pt x="236" y="43"/>
                    <a:pt x="159" y="81"/>
                  </a:cubicBezTo>
                  <a:cubicBezTo>
                    <a:pt x="82" y="119"/>
                    <a:pt x="33" y="221"/>
                    <a:pt x="0" y="258"/>
                  </a:cubicBezTo>
                </a:path>
              </a:pathLst>
            </a:custGeom>
            <a:noFill/>
            <a:ln w="38100">
              <a:solidFill>
                <a:srgbClr val="00008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4" name="Freeform 85"/>
            <p:cNvSpPr>
              <a:spLocks/>
            </p:cNvSpPr>
            <p:nvPr/>
          </p:nvSpPr>
          <p:spPr bwMode="auto">
            <a:xfrm>
              <a:off x="2581275" y="5537200"/>
              <a:ext cx="2328863" cy="495300"/>
            </a:xfrm>
            <a:custGeom>
              <a:avLst/>
              <a:gdLst>
                <a:gd name="T0" fmla="*/ 0 w 1443"/>
                <a:gd name="T1" fmla="*/ 2147483647 h 479"/>
                <a:gd name="T2" fmla="*/ 2147483647 w 1443"/>
                <a:gd name="T3" fmla="*/ 2147483647 h 479"/>
                <a:gd name="T4" fmla="*/ 2147483647 w 1443"/>
                <a:gd name="T5" fmla="*/ 2147483647 h 479"/>
                <a:gd name="T6" fmla="*/ 2147483647 w 1443"/>
                <a:gd name="T7" fmla="*/ 2147483647 h 479"/>
                <a:gd name="T8" fmla="*/ 0 60000 65536"/>
                <a:gd name="T9" fmla="*/ 0 60000 65536"/>
                <a:gd name="T10" fmla="*/ 0 60000 65536"/>
                <a:gd name="T11" fmla="*/ 0 60000 65536"/>
                <a:gd name="T12" fmla="*/ 0 w 1443"/>
                <a:gd name="T13" fmla="*/ 0 h 479"/>
                <a:gd name="T14" fmla="*/ 1443 w 1443"/>
                <a:gd name="T15" fmla="*/ 479 h 479"/>
              </a:gdLst>
              <a:ahLst/>
              <a:cxnLst>
                <a:cxn ang="T8">
                  <a:pos x="T0" y="T1"/>
                </a:cxn>
                <a:cxn ang="T9">
                  <a:pos x="T2" y="T3"/>
                </a:cxn>
                <a:cxn ang="T10">
                  <a:pos x="T4" y="T5"/>
                </a:cxn>
                <a:cxn ang="T11">
                  <a:pos x="T6" y="T7"/>
                </a:cxn>
              </a:cxnLst>
              <a:rect l="T12" t="T13" r="T14" b="T15"/>
              <a:pathLst>
                <a:path w="1443" h="479">
                  <a:moveTo>
                    <a:pt x="0" y="479"/>
                  </a:moveTo>
                  <a:cubicBezTo>
                    <a:pt x="191" y="412"/>
                    <a:pt x="922" y="148"/>
                    <a:pt x="1149" y="74"/>
                  </a:cubicBezTo>
                  <a:cubicBezTo>
                    <a:pt x="1376" y="0"/>
                    <a:pt x="1316" y="22"/>
                    <a:pt x="1365" y="32"/>
                  </a:cubicBezTo>
                  <a:cubicBezTo>
                    <a:pt x="1414" y="42"/>
                    <a:pt x="1427" y="115"/>
                    <a:pt x="1443" y="137"/>
                  </a:cubicBezTo>
                </a:path>
              </a:pathLst>
            </a:cu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5" name="Freeform 86"/>
            <p:cNvSpPr>
              <a:spLocks/>
            </p:cNvSpPr>
            <p:nvPr/>
          </p:nvSpPr>
          <p:spPr bwMode="auto">
            <a:xfrm>
              <a:off x="4554538" y="5651500"/>
              <a:ext cx="2339975" cy="406400"/>
            </a:xfrm>
            <a:custGeom>
              <a:avLst/>
              <a:gdLst>
                <a:gd name="T0" fmla="*/ 0 w 1498"/>
                <a:gd name="T1" fmla="*/ 2147483647 h 377"/>
                <a:gd name="T2" fmla="*/ 2147483647 w 1498"/>
                <a:gd name="T3" fmla="*/ 2147483647 h 377"/>
                <a:gd name="T4" fmla="*/ 2147483647 w 1498"/>
                <a:gd name="T5" fmla="*/ 2147483647 h 377"/>
                <a:gd name="T6" fmla="*/ 2147483647 w 1498"/>
                <a:gd name="T7" fmla="*/ 2147483647 h 377"/>
                <a:gd name="T8" fmla="*/ 0 60000 65536"/>
                <a:gd name="T9" fmla="*/ 0 60000 65536"/>
                <a:gd name="T10" fmla="*/ 0 60000 65536"/>
                <a:gd name="T11" fmla="*/ 0 60000 65536"/>
                <a:gd name="T12" fmla="*/ 0 w 1498"/>
                <a:gd name="T13" fmla="*/ 0 h 377"/>
                <a:gd name="T14" fmla="*/ 1498 w 1498"/>
                <a:gd name="T15" fmla="*/ 377 h 377"/>
              </a:gdLst>
              <a:ahLst/>
              <a:cxnLst>
                <a:cxn ang="T8">
                  <a:pos x="T0" y="T1"/>
                </a:cxn>
                <a:cxn ang="T9">
                  <a:pos x="T2" y="T3"/>
                </a:cxn>
                <a:cxn ang="T10">
                  <a:pos x="T4" y="T5"/>
                </a:cxn>
                <a:cxn ang="T11">
                  <a:pos x="T6" y="T7"/>
                </a:cxn>
              </a:cxnLst>
              <a:rect l="T12" t="T13" r="T14" b="T15"/>
              <a:pathLst>
                <a:path w="1498" h="377">
                  <a:moveTo>
                    <a:pt x="0" y="377"/>
                  </a:moveTo>
                  <a:cubicBezTo>
                    <a:pt x="185" y="324"/>
                    <a:pt x="885" y="122"/>
                    <a:pt x="1105" y="61"/>
                  </a:cubicBezTo>
                  <a:cubicBezTo>
                    <a:pt x="1325" y="0"/>
                    <a:pt x="1256" y="8"/>
                    <a:pt x="1321" y="10"/>
                  </a:cubicBezTo>
                  <a:cubicBezTo>
                    <a:pt x="1386" y="12"/>
                    <a:pt x="1461" y="62"/>
                    <a:pt x="1498" y="76"/>
                  </a:cubicBezTo>
                </a:path>
              </a:pathLst>
            </a:cu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26" name="Text Box 41"/>
            <p:cNvSpPr txBox="1">
              <a:spLocks noChangeArrowheads="1"/>
            </p:cNvSpPr>
            <p:nvPr/>
          </p:nvSpPr>
          <p:spPr bwMode="auto">
            <a:xfrm flipH="1">
              <a:off x="1249363" y="4379913"/>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11</a:t>
              </a:r>
            </a:p>
          </p:txBody>
        </p:sp>
        <p:sp>
          <p:nvSpPr>
            <p:cNvPr id="33827" name="Text Box 45"/>
            <p:cNvSpPr txBox="1">
              <a:spLocks noChangeArrowheads="1"/>
            </p:cNvSpPr>
            <p:nvPr/>
          </p:nvSpPr>
          <p:spPr bwMode="auto">
            <a:xfrm flipH="1">
              <a:off x="1244600" y="1609725"/>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15</a:t>
              </a:r>
            </a:p>
          </p:txBody>
        </p:sp>
        <p:sp>
          <p:nvSpPr>
            <p:cNvPr id="33828" name="Text Box 30"/>
            <p:cNvSpPr txBox="1">
              <a:spLocks noChangeArrowheads="1"/>
            </p:cNvSpPr>
            <p:nvPr/>
          </p:nvSpPr>
          <p:spPr bwMode="auto">
            <a:xfrm flipH="1">
              <a:off x="7212013" y="604202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0.1</a:t>
              </a:r>
            </a:p>
          </p:txBody>
        </p:sp>
        <p:sp>
          <p:nvSpPr>
            <p:cNvPr id="33829" name="Text Box 32"/>
            <p:cNvSpPr txBox="1">
              <a:spLocks noChangeArrowheads="1"/>
            </p:cNvSpPr>
            <p:nvPr/>
          </p:nvSpPr>
          <p:spPr bwMode="auto">
            <a:xfrm flipH="1">
              <a:off x="6002338" y="604202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a:t>
              </a:r>
            </a:p>
          </p:txBody>
        </p:sp>
        <p:sp>
          <p:nvSpPr>
            <p:cNvPr id="33830" name="Text Box 33"/>
            <p:cNvSpPr txBox="1">
              <a:spLocks noChangeArrowheads="1"/>
            </p:cNvSpPr>
            <p:nvPr/>
          </p:nvSpPr>
          <p:spPr bwMode="auto">
            <a:xfrm flipH="1">
              <a:off x="4706938" y="60404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p>
          </p:txBody>
        </p:sp>
        <p:sp>
          <p:nvSpPr>
            <p:cNvPr id="33831" name="Text Box 34"/>
            <p:cNvSpPr txBox="1">
              <a:spLocks noChangeArrowheads="1"/>
            </p:cNvSpPr>
            <p:nvPr/>
          </p:nvSpPr>
          <p:spPr bwMode="auto">
            <a:xfrm flipH="1">
              <a:off x="2935288" y="604202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100</a:t>
              </a:r>
            </a:p>
          </p:txBody>
        </p:sp>
        <p:sp>
          <p:nvSpPr>
            <p:cNvPr id="33832" name="Text Box 35"/>
            <p:cNvSpPr txBox="1">
              <a:spLocks noChangeArrowheads="1"/>
            </p:cNvSpPr>
            <p:nvPr/>
          </p:nvSpPr>
          <p:spPr bwMode="auto">
            <a:xfrm flipH="1">
              <a:off x="1511300" y="6042025"/>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1000</a:t>
              </a:r>
            </a:p>
          </p:txBody>
        </p:sp>
        <p:sp>
          <p:nvSpPr>
            <p:cNvPr id="33833" name="Text Box 44"/>
            <p:cNvSpPr txBox="1">
              <a:spLocks noChangeArrowheads="1"/>
            </p:cNvSpPr>
            <p:nvPr/>
          </p:nvSpPr>
          <p:spPr bwMode="auto">
            <a:xfrm flipH="1">
              <a:off x="1244600" y="2262188"/>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14</a:t>
              </a:r>
            </a:p>
          </p:txBody>
        </p:sp>
        <p:sp>
          <p:nvSpPr>
            <p:cNvPr id="33834" name="Text Box 44"/>
            <p:cNvSpPr txBox="1">
              <a:spLocks noChangeArrowheads="1"/>
            </p:cNvSpPr>
            <p:nvPr/>
          </p:nvSpPr>
          <p:spPr bwMode="auto">
            <a:xfrm flipH="1">
              <a:off x="1244600" y="2960688"/>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13</a:t>
              </a:r>
            </a:p>
          </p:txBody>
        </p:sp>
        <p:sp>
          <p:nvSpPr>
            <p:cNvPr id="33835" name="Text Box 44"/>
            <p:cNvSpPr txBox="1">
              <a:spLocks noChangeArrowheads="1"/>
            </p:cNvSpPr>
            <p:nvPr/>
          </p:nvSpPr>
          <p:spPr bwMode="auto">
            <a:xfrm flipH="1">
              <a:off x="1258888" y="3705225"/>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12</a:t>
              </a:r>
            </a:p>
          </p:txBody>
        </p:sp>
        <p:sp>
          <p:nvSpPr>
            <p:cNvPr id="33836" name="Text Box 44"/>
            <p:cNvSpPr txBox="1">
              <a:spLocks noChangeArrowheads="1"/>
            </p:cNvSpPr>
            <p:nvPr/>
          </p:nvSpPr>
          <p:spPr bwMode="auto">
            <a:xfrm flipH="1">
              <a:off x="1233488" y="5178425"/>
              <a:ext cx="57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10</a:t>
              </a:r>
              <a:r>
                <a:rPr lang="en-US" altLang="ja-JP" sz="1800" b="1" baseline="30000">
                  <a:latin typeface="ＭＳ ゴシック" pitchFamily="49" charset="-128"/>
                  <a:cs typeface="Arial" pitchFamily="34" charset="0"/>
                </a:rPr>
                <a:t>10</a:t>
              </a:r>
            </a:p>
          </p:txBody>
        </p:sp>
        <p:sp>
          <p:nvSpPr>
            <p:cNvPr id="33837" name="テキスト ボックス 84"/>
            <p:cNvSpPr txBox="1">
              <a:spLocks noChangeArrowheads="1"/>
            </p:cNvSpPr>
            <p:nvPr/>
          </p:nvSpPr>
          <p:spPr bwMode="auto">
            <a:xfrm>
              <a:off x="4098925" y="6300788"/>
              <a:ext cx="197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Frequency (THz)</a:t>
              </a:r>
            </a:p>
          </p:txBody>
        </p:sp>
        <p:sp>
          <p:nvSpPr>
            <p:cNvPr id="33838" name="Text Box 35"/>
            <p:cNvSpPr txBox="1">
              <a:spLocks noChangeArrowheads="1"/>
            </p:cNvSpPr>
            <p:nvPr/>
          </p:nvSpPr>
          <p:spPr bwMode="auto">
            <a:xfrm flipH="1">
              <a:off x="1627188" y="136207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0.3</a:t>
              </a:r>
            </a:p>
          </p:txBody>
        </p:sp>
        <p:sp>
          <p:nvSpPr>
            <p:cNvPr id="33839" name="Text Box 34"/>
            <p:cNvSpPr txBox="1">
              <a:spLocks noChangeArrowheads="1"/>
            </p:cNvSpPr>
            <p:nvPr/>
          </p:nvSpPr>
          <p:spPr bwMode="auto">
            <a:xfrm flipH="1">
              <a:off x="3121025" y="136207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3</a:t>
              </a:r>
            </a:p>
          </p:txBody>
        </p:sp>
        <p:sp>
          <p:nvSpPr>
            <p:cNvPr id="33840" name="Text Box 33"/>
            <p:cNvSpPr txBox="1">
              <a:spLocks noChangeArrowheads="1"/>
            </p:cNvSpPr>
            <p:nvPr/>
          </p:nvSpPr>
          <p:spPr bwMode="auto">
            <a:xfrm flipH="1">
              <a:off x="4502150" y="13589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30</a:t>
              </a:r>
            </a:p>
          </p:txBody>
        </p:sp>
        <p:sp>
          <p:nvSpPr>
            <p:cNvPr id="33841" name="Text Box 32"/>
            <p:cNvSpPr txBox="1">
              <a:spLocks noChangeArrowheads="1"/>
            </p:cNvSpPr>
            <p:nvPr/>
          </p:nvSpPr>
          <p:spPr bwMode="auto">
            <a:xfrm flipH="1">
              <a:off x="5888038" y="133350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300</a:t>
              </a:r>
            </a:p>
          </p:txBody>
        </p:sp>
        <p:sp>
          <p:nvSpPr>
            <p:cNvPr id="33842" name="Text Box 31"/>
            <p:cNvSpPr txBox="1">
              <a:spLocks noChangeArrowheads="1"/>
            </p:cNvSpPr>
            <p:nvPr/>
          </p:nvSpPr>
          <p:spPr bwMode="auto">
            <a:xfrm flipH="1">
              <a:off x="7138988" y="1362075"/>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800" b="1">
                  <a:latin typeface="ＭＳ ゴシック" pitchFamily="49" charset="-128"/>
                  <a:cs typeface="Arial" pitchFamily="34" charset="0"/>
                </a:rPr>
                <a:t>3000</a:t>
              </a:r>
            </a:p>
          </p:txBody>
        </p:sp>
        <p:sp>
          <p:nvSpPr>
            <p:cNvPr id="33843" name="Line 106"/>
            <p:cNvSpPr>
              <a:spLocks noChangeShapeType="1"/>
            </p:cNvSpPr>
            <p:nvPr/>
          </p:nvSpPr>
          <p:spPr bwMode="auto">
            <a:xfrm flipV="1">
              <a:off x="3249613" y="5897563"/>
              <a:ext cx="1588" cy="128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4" name="Line 107"/>
            <p:cNvSpPr>
              <a:spLocks noChangeShapeType="1"/>
            </p:cNvSpPr>
            <p:nvPr/>
          </p:nvSpPr>
          <p:spPr bwMode="auto">
            <a:xfrm flipV="1">
              <a:off x="4894263" y="5899150"/>
              <a:ext cx="1588" cy="128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5" name="Line 108"/>
            <p:cNvSpPr>
              <a:spLocks noChangeShapeType="1"/>
            </p:cNvSpPr>
            <p:nvPr/>
          </p:nvSpPr>
          <p:spPr bwMode="auto">
            <a:xfrm flipV="1">
              <a:off x="6130925" y="5897563"/>
              <a:ext cx="1588" cy="128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6" name="Line 109"/>
            <p:cNvSpPr>
              <a:spLocks noChangeShapeType="1"/>
            </p:cNvSpPr>
            <p:nvPr/>
          </p:nvSpPr>
          <p:spPr bwMode="auto">
            <a:xfrm>
              <a:off x="1822450" y="6030913"/>
              <a:ext cx="138113" cy="1588"/>
            </a:xfrm>
            <a:prstGeom prst="line">
              <a:avLst/>
            </a:prstGeom>
            <a:noFill/>
            <a:ln w="36576">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7" name="Line 110"/>
            <p:cNvSpPr>
              <a:spLocks noChangeShapeType="1"/>
            </p:cNvSpPr>
            <p:nvPr/>
          </p:nvSpPr>
          <p:spPr bwMode="auto">
            <a:xfrm>
              <a:off x="1809750" y="531177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8" name="Line 111"/>
            <p:cNvSpPr>
              <a:spLocks noChangeShapeType="1"/>
            </p:cNvSpPr>
            <p:nvPr/>
          </p:nvSpPr>
          <p:spPr bwMode="auto">
            <a:xfrm>
              <a:off x="1809750" y="4591050"/>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49" name="Line 112"/>
            <p:cNvSpPr>
              <a:spLocks noChangeShapeType="1"/>
            </p:cNvSpPr>
            <p:nvPr/>
          </p:nvSpPr>
          <p:spPr bwMode="auto">
            <a:xfrm>
              <a:off x="1809750" y="387032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0" name="Line 113"/>
            <p:cNvSpPr>
              <a:spLocks noChangeShapeType="1"/>
            </p:cNvSpPr>
            <p:nvPr/>
          </p:nvSpPr>
          <p:spPr bwMode="auto">
            <a:xfrm>
              <a:off x="1809750" y="3162300"/>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1" name="Line 114"/>
            <p:cNvSpPr>
              <a:spLocks noChangeShapeType="1"/>
            </p:cNvSpPr>
            <p:nvPr/>
          </p:nvSpPr>
          <p:spPr bwMode="auto">
            <a:xfrm>
              <a:off x="1809750" y="244157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2" name="Line 115"/>
            <p:cNvSpPr>
              <a:spLocks noChangeShapeType="1"/>
            </p:cNvSpPr>
            <p:nvPr/>
          </p:nvSpPr>
          <p:spPr bwMode="auto">
            <a:xfrm>
              <a:off x="1860550" y="1731963"/>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3" name="Line 117"/>
            <p:cNvSpPr>
              <a:spLocks noChangeShapeType="1"/>
            </p:cNvSpPr>
            <p:nvPr/>
          </p:nvSpPr>
          <p:spPr bwMode="auto">
            <a:xfrm>
              <a:off x="3248025" y="1720850"/>
              <a:ext cx="1588" cy="128588"/>
            </a:xfrm>
            <a:prstGeom prst="line">
              <a:avLst/>
            </a:prstGeom>
            <a:noFill/>
            <a:ln w="36576">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4" name="Line 118"/>
            <p:cNvSpPr>
              <a:spLocks noChangeShapeType="1"/>
            </p:cNvSpPr>
            <p:nvPr/>
          </p:nvSpPr>
          <p:spPr bwMode="auto">
            <a:xfrm>
              <a:off x="4687888" y="1720850"/>
              <a:ext cx="1588" cy="128588"/>
            </a:xfrm>
            <a:prstGeom prst="line">
              <a:avLst/>
            </a:prstGeom>
            <a:noFill/>
            <a:ln w="36576">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5" name="Line 119"/>
            <p:cNvSpPr>
              <a:spLocks noChangeShapeType="1"/>
            </p:cNvSpPr>
            <p:nvPr/>
          </p:nvSpPr>
          <p:spPr bwMode="auto">
            <a:xfrm>
              <a:off x="6127750" y="1720850"/>
              <a:ext cx="1588" cy="128588"/>
            </a:xfrm>
            <a:prstGeom prst="line">
              <a:avLst/>
            </a:prstGeom>
            <a:noFill/>
            <a:ln w="36576">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6" name="Line 121"/>
            <p:cNvSpPr>
              <a:spLocks noChangeShapeType="1"/>
            </p:cNvSpPr>
            <p:nvPr/>
          </p:nvSpPr>
          <p:spPr bwMode="auto">
            <a:xfrm flipH="1">
              <a:off x="7426325" y="6030913"/>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7" name="Line 122"/>
            <p:cNvSpPr>
              <a:spLocks noChangeShapeType="1"/>
            </p:cNvSpPr>
            <p:nvPr/>
          </p:nvSpPr>
          <p:spPr bwMode="auto">
            <a:xfrm flipH="1">
              <a:off x="7426325" y="531177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8" name="Line 123"/>
            <p:cNvSpPr>
              <a:spLocks noChangeShapeType="1"/>
            </p:cNvSpPr>
            <p:nvPr/>
          </p:nvSpPr>
          <p:spPr bwMode="auto">
            <a:xfrm flipH="1">
              <a:off x="7426325" y="4591050"/>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59" name="Line 124"/>
            <p:cNvSpPr>
              <a:spLocks noChangeShapeType="1"/>
            </p:cNvSpPr>
            <p:nvPr/>
          </p:nvSpPr>
          <p:spPr bwMode="auto">
            <a:xfrm flipH="1">
              <a:off x="7426325" y="387032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60" name="Line 125"/>
            <p:cNvSpPr>
              <a:spLocks noChangeShapeType="1"/>
            </p:cNvSpPr>
            <p:nvPr/>
          </p:nvSpPr>
          <p:spPr bwMode="auto">
            <a:xfrm flipH="1">
              <a:off x="7426325" y="3162300"/>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61" name="Line 126"/>
            <p:cNvSpPr>
              <a:spLocks noChangeShapeType="1"/>
            </p:cNvSpPr>
            <p:nvPr/>
          </p:nvSpPr>
          <p:spPr bwMode="auto">
            <a:xfrm flipH="1">
              <a:off x="7426325" y="2416175"/>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62" name="Line 127"/>
            <p:cNvSpPr>
              <a:spLocks noChangeShapeType="1"/>
            </p:cNvSpPr>
            <p:nvPr/>
          </p:nvSpPr>
          <p:spPr bwMode="auto">
            <a:xfrm flipH="1">
              <a:off x="7426325" y="1731963"/>
              <a:ext cx="138113" cy="1588"/>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63" name="Freeform 128"/>
            <p:cNvSpPr>
              <a:spLocks/>
            </p:cNvSpPr>
            <p:nvPr/>
          </p:nvSpPr>
          <p:spPr bwMode="auto">
            <a:xfrm>
              <a:off x="1809750" y="6042025"/>
              <a:ext cx="5778500" cy="1588"/>
            </a:xfrm>
            <a:custGeom>
              <a:avLst/>
              <a:gdLst>
                <a:gd name="T0" fmla="*/ 0 w 3640"/>
                <a:gd name="T1" fmla="*/ 0 h 1"/>
                <a:gd name="T2" fmla="*/ 2147483647 w 3640"/>
                <a:gd name="T3" fmla="*/ 0 h 1"/>
                <a:gd name="T4" fmla="*/ 0 60000 65536"/>
                <a:gd name="T5" fmla="*/ 0 60000 65536"/>
                <a:gd name="T6" fmla="*/ 0 w 3640"/>
                <a:gd name="T7" fmla="*/ 0 h 1"/>
                <a:gd name="T8" fmla="*/ 3640 w 3640"/>
                <a:gd name="T9" fmla="*/ 1 h 1"/>
              </a:gdLst>
              <a:ahLst/>
              <a:cxnLst>
                <a:cxn ang="T4">
                  <a:pos x="T0" y="T1"/>
                </a:cxn>
                <a:cxn ang="T5">
                  <a:pos x="T2" y="T3"/>
                </a:cxn>
              </a:cxnLst>
              <a:rect l="T6" t="T7" r="T8" b="T9"/>
              <a:pathLst>
                <a:path w="3640" h="1">
                  <a:moveTo>
                    <a:pt x="0" y="0"/>
                  </a:moveTo>
                  <a:lnTo>
                    <a:pt x="3640" y="0"/>
                  </a:lnTo>
                </a:path>
              </a:pathLst>
            </a:custGeom>
            <a:solidFill>
              <a:srgbClr val="FFFFFF"/>
            </a:solidFill>
            <a:ln w="36513">
              <a:solidFill>
                <a:srgbClr val="000000"/>
              </a:solidFill>
              <a:round/>
              <a:headEnd/>
              <a:tailEnd/>
            </a:ln>
          </p:spPr>
          <p:txBody>
            <a:bodyPr/>
            <a:lstStyle/>
            <a:p>
              <a:endParaRPr lang="ja-JP" altLang="en-US"/>
            </a:p>
          </p:txBody>
        </p:sp>
        <p:sp>
          <p:nvSpPr>
            <p:cNvPr id="33864" name="Freeform 129"/>
            <p:cNvSpPr>
              <a:spLocks/>
            </p:cNvSpPr>
            <p:nvPr/>
          </p:nvSpPr>
          <p:spPr bwMode="auto">
            <a:xfrm>
              <a:off x="1809750" y="1720850"/>
              <a:ext cx="14288" cy="4298950"/>
            </a:xfrm>
            <a:custGeom>
              <a:avLst/>
              <a:gdLst>
                <a:gd name="T0" fmla="*/ 0 w 9"/>
                <a:gd name="T1" fmla="*/ 0 h 2708"/>
                <a:gd name="T2" fmla="*/ 2147483647 w 9"/>
                <a:gd name="T3" fmla="*/ 2147483647 h 2708"/>
                <a:gd name="T4" fmla="*/ 0 60000 65536"/>
                <a:gd name="T5" fmla="*/ 0 60000 65536"/>
                <a:gd name="T6" fmla="*/ 0 w 9"/>
                <a:gd name="T7" fmla="*/ 0 h 2708"/>
                <a:gd name="T8" fmla="*/ 9 w 9"/>
                <a:gd name="T9" fmla="*/ 2708 h 2708"/>
              </a:gdLst>
              <a:ahLst/>
              <a:cxnLst>
                <a:cxn ang="T4">
                  <a:pos x="T0" y="T1"/>
                </a:cxn>
                <a:cxn ang="T5">
                  <a:pos x="T2" y="T3"/>
                </a:cxn>
              </a:cxnLst>
              <a:rect l="T6" t="T7" r="T8" b="T9"/>
              <a:pathLst>
                <a:path w="9" h="2708">
                  <a:moveTo>
                    <a:pt x="0" y="0"/>
                  </a:moveTo>
                  <a:lnTo>
                    <a:pt x="9" y="2708"/>
                  </a:lnTo>
                </a:path>
              </a:pathLst>
            </a:custGeom>
            <a:solidFill>
              <a:srgbClr val="FFFFFF"/>
            </a:solidFill>
            <a:ln w="36513">
              <a:solidFill>
                <a:srgbClr val="000000"/>
              </a:solidFill>
              <a:round/>
              <a:headEnd/>
              <a:tailEnd/>
            </a:ln>
          </p:spPr>
          <p:txBody>
            <a:bodyPr/>
            <a:lstStyle/>
            <a:p>
              <a:endParaRPr lang="ja-JP" altLang="en-US"/>
            </a:p>
          </p:txBody>
        </p:sp>
        <p:sp>
          <p:nvSpPr>
            <p:cNvPr id="33865" name="Freeform 130"/>
            <p:cNvSpPr>
              <a:spLocks/>
            </p:cNvSpPr>
            <p:nvPr/>
          </p:nvSpPr>
          <p:spPr bwMode="auto">
            <a:xfrm>
              <a:off x="1798638" y="1727200"/>
              <a:ext cx="5765800" cy="1588"/>
            </a:xfrm>
            <a:custGeom>
              <a:avLst/>
              <a:gdLst>
                <a:gd name="T0" fmla="*/ 0 w 3632"/>
                <a:gd name="T1" fmla="*/ 0 h 1"/>
                <a:gd name="T2" fmla="*/ 2147483647 w 3632"/>
                <a:gd name="T3" fmla="*/ 2147483647 h 1"/>
                <a:gd name="T4" fmla="*/ 0 60000 65536"/>
                <a:gd name="T5" fmla="*/ 0 60000 65536"/>
                <a:gd name="T6" fmla="*/ 0 w 3632"/>
                <a:gd name="T7" fmla="*/ 0 h 1"/>
                <a:gd name="T8" fmla="*/ 3632 w 3632"/>
                <a:gd name="T9" fmla="*/ 1 h 1"/>
              </a:gdLst>
              <a:ahLst/>
              <a:cxnLst>
                <a:cxn ang="T4">
                  <a:pos x="T0" y="T1"/>
                </a:cxn>
                <a:cxn ang="T5">
                  <a:pos x="T2" y="T3"/>
                </a:cxn>
              </a:cxnLst>
              <a:rect l="T6" t="T7" r="T8" b="T9"/>
              <a:pathLst>
                <a:path w="3632" h="1">
                  <a:moveTo>
                    <a:pt x="0" y="0"/>
                  </a:moveTo>
                  <a:lnTo>
                    <a:pt x="3632" y="1"/>
                  </a:lnTo>
                </a:path>
              </a:pathLst>
            </a:custGeom>
            <a:solidFill>
              <a:srgbClr val="FFFFFF"/>
            </a:solidFill>
            <a:ln w="36576">
              <a:solidFill>
                <a:srgbClr val="000000"/>
              </a:solidFill>
              <a:round/>
              <a:headEnd/>
              <a:tailEnd/>
            </a:ln>
          </p:spPr>
          <p:txBody>
            <a:bodyPr/>
            <a:lstStyle/>
            <a:p>
              <a:endParaRPr lang="ja-JP" altLang="en-US"/>
            </a:p>
          </p:txBody>
        </p:sp>
        <p:sp>
          <p:nvSpPr>
            <p:cNvPr id="33866" name="Line 131"/>
            <p:cNvSpPr>
              <a:spLocks noChangeShapeType="1"/>
            </p:cNvSpPr>
            <p:nvPr/>
          </p:nvSpPr>
          <p:spPr bwMode="auto">
            <a:xfrm>
              <a:off x="7570788" y="1720850"/>
              <a:ext cx="0" cy="4321175"/>
            </a:xfrm>
            <a:prstGeom prst="line">
              <a:avLst/>
            </a:prstGeom>
            <a:noFill/>
            <a:ln w="36513">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67" name="Freeform 132"/>
            <p:cNvSpPr>
              <a:spLocks/>
            </p:cNvSpPr>
            <p:nvPr/>
          </p:nvSpPr>
          <p:spPr bwMode="auto">
            <a:xfrm>
              <a:off x="2484438" y="3544888"/>
              <a:ext cx="1308100" cy="557213"/>
            </a:xfrm>
            <a:custGeom>
              <a:avLst/>
              <a:gdLst>
                <a:gd name="T0" fmla="*/ 0 w 864"/>
                <a:gd name="T1" fmla="*/ 2147483647 h 351"/>
                <a:gd name="T2" fmla="*/ 2147483647 w 864"/>
                <a:gd name="T3" fmla="*/ 2147483647 h 351"/>
                <a:gd name="T4" fmla="*/ 2147483647 w 864"/>
                <a:gd name="T5" fmla="*/ 2147483647 h 351"/>
                <a:gd name="T6" fmla="*/ 0 60000 65536"/>
                <a:gd name="T7" fmla="*/ 0 60000 65536"/>
                <a:gd name="T8" fmla="*/ 0 60000 65536"/>
                <a:gd name="T9" fmla="*/ 0 w 864"/>
                <a:gd name="T10" fmla="*/ 0 h 351"/>
                <a:gd name="T11" fmla="*/ 864 w 864"/>
                <a:gd name="T12" fmla="*/ 351 h 351"/>
              </a:gdLst>
              <a:ahLst/>
              <a:cxnLst>
                <a:cxn ang="T6">
                  <a:pos x="T0" y="T1"/>
                </a:cxn>
                <a:cxn ang="T7">
                  <a:pos x="T2" y="T3"/>
                </a:cxn>
                <a:cxn ang="T8">
                  <a:pos x="T4" y="T5"/>
                </a:cxn>
              </a:cxnLst>
              <a:rect l="T9" t="T10" r="T11" b="T12"/>
              <a:pathLst>
                <a:path w="864" h="351">
                  <a:moveTo>
                    <a:pt x="0" y="351"/>
                  </a:moveTo>
                  <a:cubicBezTo>
                    <a:pt x="101" y="295"/>
                    <a:pt x="464" y="30"/>
                    <a:pt x="608" y="15"/>
                  </a:cubicBezTo>
                  <a:cubicBezTo>
                    <a:pt x="752" y="0"/>
                    <a:pt x="811" y="211"/>
                    <a:pt x="864" y="263"/>
                  </a:cubicBez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68" name="Text Box 8"/>
            <p:cNvSpPr txBox="1">
              <a:spLocks noChangeArrowheads="1"/>
            </p:cNvSpPr>
            <p:nvPr/>
          </p:nvSpPr>
          <p:spPr bwMode="auto">
            <a:xfrm>
              <a:off x="5354638" y="3348038"/>
              <a:ext cx="2184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400" b="1">
                  <a:solidFill>
                    <a:srgbClr val="000099"/>
                  </a:solidFill>
                  <a:latin typeface="ＭＳ ゴシック" pitchFamily="49" charset="-128"/>
                </a:rPr>
                <a:t>Si Bolometer (LHe)</a:t>
              </a:r>
            </a:p>
          </p:txBody>
        </p:sp>
        <p:sp>
          <p:nvSpPr>
            <p:cNvPr id="33869" name="Text Box 8"/>
            <p:cNvSpPr txBox="1">
              <a:spLocks noChangeArrowheads="1"/>
            </p:cNvSpPr>
            <p:nvPr/>
          </p:nvSpPr>
          <p:spPr bwMode="auto">
            <a:xfrm>
              <a:off x="1766888" y="1890713"/>
              <a:ext cx="8382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80000"/>
                </a:lnSpc>
                <a:spcBef>
                  <a:spcPct val="50000"/>
                </a:spcBef>
                <a:buFontTx/>
                <a:buNone/>
              </a:pPr>
              <a:r>
                <a:rPr lang="en-US" altLang="ja-JP" sz="1400" b="1">
                  <a:solidFill>
                    <a:srgbClr val="000099"/>
                  </a:solidFill>
                  <a:latin typeface="ＭＳ ゴシック" pitchFamily="49" charset="-128"/>
                </a:rPr>
                <a:t>GaP-PD</a:t>
              </a:r>
            </a:p>
          </p:txBody>
        </p:sp>
        <p:sp>
          <p:nvSpPr>
            <p:cNvPr id="33870" name="Text Box 8"/>
            <p:cNvSpPr txBox="1">
              <a:spLocks noChangeArrowheads="1"/>
            </p:cNvSpPr>
            <p:nvPr/>
          </p:nvSpPr>
          <p:spPr bwMode="auto">
            <a:xfrm>
              <a:off x="2373313" y="2170113"/>
              <a:ext cx="8382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80000"/>
                </a:lnSpc>
                <a:spcBef>
                  <a:spcPct val="50000"/>
                </a:spcBef>
                <a:buFontTx/>
                <a:buNone/>
              </a:pPr>
              <a:r>
                <a:rPr lang="en-US" altLang="ja-JP" sz="1400" b="1">
                  <a:solidFill>
                    <a:srgbClr val="000099"/>
                  </a:solidFill>
                  <a:latin typeface="ＭＳ ゴシック" pitchFamily="49" charset="-128"/>
                </a:rPr>
                <a:t>Si-PD</a:t>
              </a:r>
            </a:p>
          </p:txBody>
        </p:sp>
        <p:sp>
          <p:nvSpPr>
            <p:cNvPr id="33871" name="Text Box 8"/>
            <p:cNvSpPr txBox="1">
              <a:spLocks noChangeArrowheads="1"/>
            </p:cNvSpPr>
            <p:nvPr/>
          </p:nvSpPr>
          <p:spPr bwMode="auto">
            <a:xfrm>
              <a:off x="3033713" y="2538413"/>
              <a:ext cx="1079500"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80000"/>
                </a:lnSpc>
                <a:spcBef>
                  <a:spcPct val="50000"/>
                </a:spcBef>
                <a:buFontTx/>
                <a:buNone/>
              </a:pPr>
              <a:r>
                <a:rPr lang="en-US" altLang="ja-JP" sz="1400" b="1">
                  <a:solidFill>
                    <a:srgbClr val="000099"/>
                  </a:solidFill>
                  <a:latin typeface="ＭＳ ゴシック" pitchFamily="49" charset="-128"/>
                </a:rPr>
                <a:t>InGaAs</a:t>
              </a:r>
            </a:p>
            <a:p>
              <a:pPr eaLnBrk="1" hangingPunct="1">
                <a:lnSpc>
                  <a:spcPct val="80000"/>
                </a:lnSpc>
                <a:spcBef>
                  <a:spcPct val="0"/>
                </a:spcBef>
                <a:buFontTx/>
                <a:buNone/>
              </a:pPr>
              <a:r>
                <a:rPr lang="en-US" altLang="ja-JP" sz="1400" b="1">
                  <a:solidFill>
                    <a:srgbClr val="000099"/>
                  </a:solidFill>
                  <a:latin typeface="ＭＳ ゴシック" pitchFamily="49" charset="-128"/>
                </a:rPr>
                <a:t>-PD</a:t>
              </a:r>
            </a:p>
          </p:txBody>
        </p:sp>
        <p:sp>
          <p:nvSpPr>
            <p:cNvPr id="33872" name="Text Box 8"/>
            <p:cNvSpPr txBox="1">
              <a:spLocks noChangeArrowheads="1"/>
            </p:cNvSpPr>
            <p:nvPr/>
          </p:nvSpPr>
          <p:spPr bwMode="auto">
            <a:xfrm>
              <a:off x="2424113" y="3327400"/>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40000"/>
                </a:lnSpc>
                <a:spcBef>
                  <a:spcPct val="50000"/>
                </a:spcBef>
                <a:buFontTx/>
                <a:buNone/>
              </a:pPr>
              <a:r>
                <a:rPr lang="en-US" altLang="ja-JP" sz="1400" b="1">
                  <a:solidFill>
                    <a:srgbClr val="FF0000"/>
                  </a:solidFill>
                  <a:latin typeface="ＭＳ ゴシック" pitchFamily="49" charset="-128"/>
                </a:rPr>
                <a:t>InSb-PD</a:t>
              </a:r>
            </a:p>
            <a:p>
              <a:pPr eaLnBrk="1" hangingPunct="1">
                <a:lnSpc>
                  <a:spcPct val="40000"/>
                </a:lnSpc>
                <a:spcBef>
                  <a:spcPct val="50000"/>
                </a:spcBef>
                <a:buFontTx/>
                <a:buNone/>
              </a:pPr>
              <a:r>
                <a:rPr lang="en-US" altLang="ja-JP" sz="1400" b="1">
                  <a:solidFill>
                    <a:srgbClr val="FF0000"/>
                  </a:solidFill>
                  <a:latin typeface="ＭＳ ゴシック" pitchFamily="49" charset="-128"/>
                </a:rPr>
                <a:t>(LN</a:t>
              </a:r>
              <a:r>
                <a:rPr lang="en-US" altLang="ja-JP" sz="1400" b="1" baseline="-25000">
                  <a:solidFill>
                    <a:srgbClr val="FF0000"/>
                  </a:solidFill>
                  <a:latin typeface="ＭＳ ゴシック" pitchFamily="49" charset="-128"/>
                </a:rPr>
                <a:t>2</a:t>
              </a:r>
              <a:r>
                <a:rPr lang="en-US" altLang="ja-JP" sz="1400" b="1">
                  <a:solidFill>
                    <a:srgbClr val="FF0000"/>
                  </a:solidFill>
                  <a:latin typeface="ＭＳ ゴシック" pitchFamily="49" charset="-128"/>
                </a:rPr>
                <a:t>)</a:t>
              </a:r>
            </a:p>
          </p:txBody>
        </p:sp>
        <p:sp>
          <p:nvSpPr>
            <p:cNvPr id="33873" name="Text Box 8"/>
            <p:cNvSpPr txBox="1">
              <a:spLocks noChangeArrowheads="1"/>
            </p:cNvSpPr>
            <p:nvPr/>
          </p:nvSpPr>
          <p:spPr bwMode="auto">
            <a:xfrm>
              <a:off x="2208213" y="4254500"/>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40000"/>
                </a:lnSpc>
                <a:spcBef>
                  <a:spcPct val="50000"/>
                </a:spcBef>
                <a:buFontTx/>
                <a:buNone/>
              </a:pPr>
              <a:r>
                <a:rPr lang="en-US" altLang="ja-JP" sz="1400" b="1">
                  <a:solidFill>
                    <a:srgbClr val="FF0000"/>
                  </a:solidFill>
                  <a:latin typeface="ＭＳ ゴシック" pitchFamily="49" charset="-128"/>
                </a:rPr>
                <a:t>MCT-PD</a:t>
              </a:r>
            </a:p>
            <a:p>
              <a:pPr eaLnBrk="1" hangingPunct="1">
                <a:lnSpc>
                  <a:spcPct val="40000"/>
                </a:lnSpc>
                <a:spcBef>
                  <a:spcPct val="50000"/>
                </a:spcBef>
                <a:buFontTx/>
                <a:buNone/>
              </a:pPr>
              <a:r>
                <a:rPr lang="en-US" altLang="ja-JP" sz="1400" b="1">
                  <a:solidFill>
                    <a:srgbClr val="FF0000"/>
                  </a:solidFill>
                  <a:latin typeface="ＭＳ ゴシック" pitchFamily="49" charset="-128"/>
                </a:rPr>
                <a:t>(LN</a:t>
              </a:r>
              <a:r>
                <a:rPr lang="en-US" altLang="ja-JP" sz="1400" b="1" baseline="-25000">
                  <a:solidFill>
                    <a:srgbClr val="FF0000"/>
                  </a:solidFill>
                  <a:latin typeface="ＭＳ ゴシック" pitchFamily="49" charset="-128"/>
                </a:rPr>
                <a:t>2</a:t>
              </a:r>
              <a:r>
                <a:rPr lang="en-US" altLang="ja-JP" sz="1400" b="1">
                  <a:solidFill>
                    <a:srgbClr val="FF0000"/>
                  </a:solidFill>
                  <a:latin typeface="ＭＳ ゴシック" pitchFamily="49" charset="-128"/>
                </a:rPr>
                <a:t>)</a:t>
              </a:r>
            </a:p>
          </p:txBody>
        </p:sp>
        <p:sp>
          <p:nvSpPr>
            <p:cNvPr id="33874" name="Text Box 8"/>
            <p:cNvSpPr txBox="1">
              <a:spLocks noChangeArrowheads="1"/>
            </p:cNvSpPr>
            <p:nvPr/>
          </p:nvSpPr>
          <p:spPr bwMode="auto">
            <a:xfrm>
              <a:off x="4711700" y="5670550"/>
              <a:ext cx="8509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80000"/>
                </a:lnSpc>
                <a:spcBef>
                  <a:spcPct val="50000"/>
                </a:spcBef>
                <a:buFontTx/>
                <a:buNone/>
              </a:pPr>
              <a:r>
                <a:rPr lang="en-US" altLang="ja-JP" sz="1400" b="1">
                  <a:solidFill>
                    <a:srgbClr val="000099"/>
                  </a:solidFill>
                  <a:latin typeface="ＭＳ ゴシック" pitchFamily="49" charset="-128"/>
                </a:rPr>
                <a:t>DLaTGS</a:t>
              </a:r>
            </a:p>
          </p:txBody>
        </p:sp>
        <p:sp>
          <p:nvSpPr>
            <p:cNvPr id="33875" name="Line 144"/>
            <p:cNvSpPr>
              <a:spLocks noChangeShapeType="1"/>
            </p:cNvSpPr>
            <p:nvPr/>
          </p:nvSpPr>
          <p:spPr bwMode="auto">
            <a:xfrm flipV="1">
              <a:off x="7570788" y="5897563"/>
              <a:ext cx="1588" cy="128588"/>
            </a:xfrm>
            <a:prstGeom prst="line">
              <a:avLst/>
            </a:prstGeom>
            <a:noFill/>
            <a:ln w="36576">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3876" name="Text Box 8"/>
            <p:cNvSpPr txBox="1">
              <a:spLocks noChangeArrowheads="1"/>
            </p:cNvSpPr>
            <p:nvPr/>
          </p:nvSpPr>
          <p:spPr bwMode="auto">
            <a:xfrm>
              <a:off x="3597275" y="5389563"/>
              <a:ext cx="850900" cy="26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80000"/>
                </a:lnSpc>
                <a:spcBef>
                  <a:spcPct val="50000"/>
                </a:spcBef>
                <a:buFontTx/>
                <a:buNone/>
              </a:pPr>
              <a:r>
                <a:rPr lang="en-US" altLang="ja-JP" sz="1400" b="1">
                  <a:solidFill>
                    <a:srgbClr val="000099"/>
                  </a:solidFill>
                  <a:latin typeface="ＭＳ ゴシック" pitchFamily="49" charset="-128"/>
                </a:rPr>
                <a:t>DLaTGS</a:t>
              </a:r>
            </a:p>
          </p:txBody>
        </p:sp>
        <p:sp>
          <p:nvSpPr>
            <p:cNvPr id="33877" name="Oval 146"/>
            <p:cNvSpPr>
              <a:spLocks noChangeArrowheads="1"/>
            </p:cNvSpPr>
            <p:nvPr/>
          </p:nvSpPr>
          <p:spPr bwMode="auto">
            <a:xfrm>
              <a:off x="4605338" y="3835400"/>
              <a:ext cx="1736725" cy="1054100"/>
            </a:xfrm>
            <a:prstGeom prst="ellipse">
              <a:avLst/>
            </a:prstGeom>
            <a:solidFill>
              <a:srgbClr val="FEDEF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en-US" altLang="ja-JP" sz="1800" b="1" dirty="0">
                  <a:latin typeface="ＭＳ ゴシック" pitchFamily="49" charset="-128"/>
                </a:rPr>
                <a:t>THz Gap</a:t>
              </a:r>
            </a:p>
          </p:txBody>
        </p:sp>
        <p:sp>
          <p:nvSpPr>
            <p:cNvPr id="33878" name="Text Box 8"/>
            <p:cNvSpPr txBox="1">
              <a:spLocks noChangeArrowheads="1"/>
            </p:cNvSpPr>
            <p:nvPr/>
          </p:nvSpPr>
          <p:spPr bwMode="auto">
            <a:xfrm>
              <a:off x="3046413" y="4533900"/>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40000"/>
                </a:lnSpc>
                <a:spcBef>
                  <a:spcPct val="50000"/>
                </a:spcBef>
                <a:buFontTx/>
                <a:buNone/>
              </a:pPr>
              <a:r>
                <a:rPr lang="en-US" altLang="ja-JP" sz="1400" b="1">
                  <a:solidFill>
                    <a:srgbClr val="FF0000"/>
                  </a:solidFill>
                  <a:latin typeface="ＭＳ ゴシック" pitchFamily="49" charset="-128"/>
                </a:rPr>
                <a:t>MCT-PD</a:t>
              </a:r>
            </a:p>
            <a:p>
              <a:pPr eaLnBrk="1" hangingPunct="1">
                <a:lnSpc>
                  <a:spcPct val="40000"/>
                </a:lnSpc>
                <a:spcBef>
                  <a:spcPct val="50000"/>
                </a:spcBef>
                <a:buFontTx/>
                <a:buNone/>
              </a:pPr>
              <a:r>
                <a:rPr lang="en-US" altLang="ja-JP" sz="1400" b="1">
                  <a:solidFill>
                    <a:srgbClr val="FF0000"/>
                  </a:solidFill>
                  <a:latin typeface="ＭＳ ゴシック" pitchFamily="49" charset="-128"/>
                </a:rPr>
                <a:t>(LN</a:t>
              </a:r>
              <a:r>
                <a:rPr lang="en-US" altLang="ja-JP" sz="1400" b="1" baseline="-25000">
                  <a:solidFill>
                    <a:srgbClr val="FF0000"/>
                  </a:solidFill>
                  <a:latin typeface="ＭＳ ゴシック" pitchFamily="49" charset="-128"/>
                </a:rPr>
                <a:t>2</a:t>
              </a:r>
              <a:r>
                <a:rPr lang="en-US" altLang="ja-JP" sz="1400" b="1">
                  <a:solidFill>
                    <a:srgbClr val="FF0000"/>
                  </a:solidFill>
                  <a:latin typeface="ＭＳ ゴシック" pitchFamily="49" charset="-128"/>
                </a:rPr>
                <a:t>)</a:t>
              </a:r>
            </a:p>
          </p:txBody>
        </p:sp>
        <p:sp>
          <p:nvSpPr>
            <p:cNvPr id="33879" name="Freeform 84"/>
            <p:cNvSpPr>
              <a:spLocks/>
            </p:cNvSpPr>
            <p:nvPr/>
          </p:nvSpPr>
          <p:spPr bwMode="auto">
            <a:xfrm>
              <a:off x="4554538" y="2587625"/>
              <a:ext cx="2828925" cy="142875"/>
            </a:xfrm>
            <a:custGeom>
              <a:avLst/>
              <a:gdLst>
                <a:gd name="T0" fmla="*/ 2147483647 w 1854"/>
                <a:gd name="T1" fmla="*/ 0 h 258"/>
                <a:gd name="T2" fmla="*/ 2147483647 w 1854"/>
                <a:gd name="T3" fmla="*/ 0 h 258"/>
                <a:gd name="T4" fmla="*/ 2147483647 w 1854"/>
                <a:gd name="T5" fmla="*/ 0 h 258"/>
                <a:gd name="T6" fmla="*/ 0 w 1854"/>
                <a:gd name="T7" fmla="*/ 0 h 258"/>
                <a:gd name="T8" fmla="*/ 0 60000 65536"/>
                <a:gd name="T9" fmla="*/ 0 60000 65536"/>
                <a:gd name="T10" fmla="*/ 0 60000 65536"/>
                <a:gd name="T11" fmla="*/ 0 60000 65536"/>
                <a:gd name="T12" fmla="*/ 0 w 1854"/>
                <a:gd name="T13" fmla="*/ 0 h 258"/>
                <a:gd name="T14" fmla="*/ 1854 w 1854"/>
                <a:gd name="T15" fmla="*/ 258 h 258"/>
              </a:gdLst>
              <a:ahLst/>
              <a:cxnLst>
                <a:cxn ang="T8">
                  <a:pos x="T0" y="T1"/>
                </a:cxn>
                <a:cxn ang="T9">
                  <a:pos x="T2" y="T3"/>
                </a:cxn>
                <a:cxn ang="T10">
                  <a:pos x="T4" y="T5"/>
                </a:cxn>
                <a:cxn ang="T11">
                  <a:pos x="T6" y="T7"/>
                </a:cxn>
              </a:cxnLst>
              <a:rect l="T12" t="T13" r="T14" b="T15"/>
              <a:pathLst>
                <a:path w="1854" h="258">
                  <a:moveTo>
                    <a:pt x="1854" y="0"/>
                  </a:moveTo>
                  <a:cubicBezTo>
                    <a:pt x="1622" y="5"/>
                    <a:pt x="744" y="14"/>
                    <a:pt x="462" y="27"/>
                  </a:cubicBezTo>
                  <a:cubicBezTo>
                    <a:pt x="180" y="40"/>
                    <a:pt x="236" y="43"/>
                    <a:pt x="159" y="81"/>
                  </a:cubicBezTo>
                  <a:cubicBezTo>
                    <a:pt x="82" y="119"/>
                    <a:pt x="33" y="221"/>
                    <a:pt x="0" y="258"/>
                  </a:cubicBezTo>
                </a:path>
              </a:pathLst>
            </a:custGeom>
            <a:noFill/>
            <a:ln w="28575">
              <a:solidFill>
                <a:srgbClr val="00008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33880" name="Text Box 8"/>
            <p:cNvSpPr txBox="1">
              <a:spLocks noChangeArrowheads="1"/>
            </p:cNvSpPr>
            <p:nvPr/>
          </p:nvSpPr>
          <p:spPr bwMode="auto">
            <a:xfrm>
              <a:off x="6053138" y="2573338"/>
              <a:ext cx="1409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400" b="1">
                  <a:solidFill>
                    <a:srgbClr val="000099"/>
                  </a:solidFill>
                  <a:latin typeface="ＭＳ ゴシック" pitchFamily="49" charset="-128"/>
                </a:rPr>
                <a:t>Si Bolometer</a:t>
              </a:r>
              <a:endParaRPr lang="ja-JP" altLang="en-US" sz="1400" b="1">
                <a:solidFill>
                  <a:srgbClr val="000099"/>
                </a:solidFill>
                <a:latin typeface="ＭＳ ゴシック" pitchFamily="49" charset="-128"/>
              </a:endParaRPr>
            </a:p>
            <a:p>
              <a:pPr eaLnBrk="1" hangingPunct="1">
                <a:spcBef>
                  <a:spcPct val="0"/>
                </a:spcBef>
                <a:buFontTx/>
                <a:buNone/>
              </a:pPr>
              <a:r>
                <a:rPr lang="en-US" altLang="ja-JP" sz="1400" b="1">
                  <a:solidFill>
                    <a:srgbClr val="000099"/>
                  </a:solidFill>
                  <a:latin typeface="ＭＳ ゴシック" pitchFamily="49" charset="-128"/>
                </a:rPr>
                <a:t>(LHe)</a:t>
              </a:r>
            </a:p>
          </p:txBody>
        </p:sp>
        <p:sp>
          <p:nvSpPr>
            <p:cNvPr id="94" name="フリーフォーム 93"/>
            <p:cNvSpPr/>
            <p:nvPr/>
          </p:nvSpPr>
          <p:spPr bwMode="auto">
            <a:xfrm>
              <a:off x="5503863" y="4954589"/>
              <a:ext cx="612775" cy="1065212"/>
            </a:xfrm>
            <a:custGeom>
              <a:avLst/>
              <a:gdLst>
                <a:gd name="connsiteX0" fmla="*/ 0 w 522514"/>
                <a:gd name="connsiteY0" fmla="*/ 0 h 885372"/>
                <a:gd name="connsiteX1" fmla="*/ 333829 w 522514"/>
                <a:gd name="connsiteY1" fmla="*/ 377372 h 885372"/>
                <a:gd name="connsiteX2" fmla="*/ 522514 w 522514"/>
                <a:gd name="connsiteY2" fmla="*/ 885372 h 885372"/>
              </a:gdLst>
              <a:ahLst/>
              <a:cxnLst>
                <a:cxn ang="0">
                  <a:pos x="connsiteX0" y="connsiteY0"/>
                </a:cxn>
                <a:cxn ang="0">
                  <a:pos x="connsiteX1" y="connsiteY1"/>
                </a:cxn>
                <a:cxn ang="0">
                  <a:pos x="connsiteX2" y="connsiteY2"/>
                </a:cxn>
              </a:cxnLst>
              <a:rect l="l" t="t" r="r" b="b"/>
              <a:pathLst>
                <a:path w="522514" h="885372">
                  <a:moveTo>
                    <a:pt x="0" y="0"/>
                  </a:moveTo>
                  <a:cubicBezTo>
                    <a:pt x="123371" y="114905"/>
                    <a:pt x="246743" y="229810"/>
                    <a:pt x="333829" y="377372"/>
                  </a:cubicBezTo>
                  <a:cubicBezTo>
                    <a:pt x="420915" y="524934"/>
                    <a:pt x="471714" y="705153"/>
                    <a:pt x="522514" y="885372"/>
                  </a:cubicBezTo>
                </a:path>
              </a:pathLst>
            </a:cu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defRPr/>
              </a:pPr>
              <a:endParaRPr lang="ja-JP" altLang="en-US"/>
            </a:p>
          </p:txBody>
        </p:sp>
        <p:sp>
          <p:nvSpPr>
            <p:cNvPr id="33882" name="Text Box 4"/>
            <p:cNvSpPr txBox="1">
              <a:spLocks noChangeArrowheads="1"/>
            </p:cNvSpPr>
            <p:nvPr/>
          </p:nvSpPr>
          <p:spPr bwMode="auto">
            <a:xfrm>
              <a:off x="4769717" y="4889500"/>
              <a:ext cx="102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en-US" altLang="ja-JP" sz="1400" b="1">
                  <a:solidFill>
                    <a:schemeClr val="accent1"/>
                  </a:solidFill>
                  <a:latin typeface="ＭＳ ゴシック" pitchFamily="49" charset="-128"/>
                </a:rPr>
                <a:t>Micro-bolometer</a:t>
              </a:r>
              <a:endParaRPr lang="ja-JP" altLang="en-US" sz="1400" b="1">
                <a:solidFill>
                  <a:schemeClr val="accent1"/>
                </a:solidFill>
                <a:latin typeface="ＭＳ ゴシック" pitchFamily="49" charset="-128"/>
              </a:endParaRPr>
            </a:p>
          </p:txBody>
        </p:sp>
      </p:grpSp>
      <p:sp>
        <p:nvSpPr>
          <p:cNvPr id="95" name="正方形/長方形 78"/>
          <p:cNvSpPr>
            <a:spLocks noChangeArrowheads="1"/>
          </p:cNvSpPr>
          <p:nvPr/>
        </p:nvSpPr>
        <p:spPr bwMode="auto">
          <a:xfrm>
            <a:off x="1833562" y="6440488"/>
            <a:ext cx="705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200" b="1" dirty="0">
                <a:latin typeface="Times New Roman" pitchFamily="18" charset="0"/>
                <a:cs typeface="Times New Roman" pitchFamily="18" charset="0"/>
              </a:rPr>
              <a:t>Bruker </a:t>
            </a:r>
            <a:r>
              <a:rPr lang="en-US" altLang="ja-JP" sz="1200" b="1" dirty="0" smtClean="0">
                <a:latin typeface="Times New Roman" pitchFamily="18" charset="0"/>
                <a:cs typeface="Times New Roman" pitchFamily="18" charset="0"/>
              </a:rPr>
              <a:t>Optics: </a:t>
            </a:r>
            <a:r>
              <a:rPr lang="en-US" altLang="ja-JP" sz="1200" b="1" u="sng" dirty="0">
                <a:latin typeface="Times New Roman" pitchFamily="18" charset="0"/>
                <a:cs typeface="Times New Roman" pitchFamily="18" charset="0"/>
                <a:hlinkClick r:id="rId9"/>
              </a:rPr>
              <a:t>http://www.brukeroptics.com/fileadmin/be_user/Products/FT_IR/Product_Notes/DigiTect_Detectors.pdf</a:t>
            </a:r>
            <a:endParaRPr lang="ja-JP" altLang="en-US" sz="1200" b="1" dirty="0">
              <a:latin typeface="Times New Roman" pitchFamily="18" charset="0"/>
              <a:cs typeface="Times New Roman" pitchFamily="18" charset="0"/>
            </a:endParaRPr>
          </a:p>
        </p:txBody>
      </p:sp>
      <p:sp>
        <p:nvSpPr>
          <p:cNvPr id="99" name="Rectangle 98"/>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228600" y="-76200"/>
            <a:ext cx="8877300" cy="523220"/>
          </a:xfrm>
          <a:prstGeom prst="rect">
            <a:avLst/>
          </a:prstGeom>
        </p:spPr>
        <p:txBody>
          <a:bodyPr wrap="square">
            <a:spAutoFit/>
          </a:bodyPr>
          <a:lstStyle/>
          <a:p>
            <a:pPr algn="ctr"/>
            <a:r>
              <a:rPr lang="en-US" sz="2800" b="1" dirty="0">
                <a:solidFill>
                  <a:schemeClr val="bg1"/>
                </a:solidFill>
              </a:rPr>
              <a:t>Infrared-THz Detectors and THz Gap</a:t>
            </a:r>
          </a:p>
        </p:txBody>
      </p:sp>
    </p:spTree>
    <p:extLst>
      <p:ext uri="{BB962C8B-B14F-4D97-AF65-F5344CB8AC3E}">
        <p14:creationId xmlns:p14="http://schemas.microsoft.com/office/powerpoint/2010/main" val="140388510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66725" y="198438"/>
            <a:ext cx="4040188" cy="639762"/>
          </a:xfrm>
        </p:spPr>
        <p:txBody>
          <a:bodyPr/>
          <a:lstStyle/>
          <a:p>
            <a:r>
              <a:rPr lang="en-US" sz="2000" dirty="0" smtClean="0">
                <a:solidFill>
                  <a:srgbClr val="0000FF"/>
                </a:solidFill>
                <a:latin typeface="Times New Roman" pitchFamily="18" charset="0"/>
                <a:cs typeface="Times New Roman" pitchFamily="18" charset="0"/>
              </a:rPr>
              <a:t>Photon Detectors</a:t>
            </a:r>
            <a:endParaRPr lang="en-US" sz="2000" dirty="0">
              <a:solidFill>
                <a:srgbClr val="0000FF"/>
              </a:solidFill>
              <a:latin typeface="Times New Roman" pitchFamily="18" charset="0"/>
              <a:cs typeface="Times New Roman" pitchFamily="18" charset="0"/>
            </a:endParaRPr>
          </a:p>
        </p:txBody>
      </p:sp>
      <p:sp>
        <p:nvSpPr>
          <p:cNvPr id="7" name="Text Placeholder 6"/>
          <p:cNvSpPr>
            <a:spLocks noGrp="1"/>
          </p:cNvSpPr>
          <p:nvPr>
            <p:ph type="body" sz="quarter" idx="3"/>
          </p:nvPr>
        </p:nvSpPr>
        <p:spPr>
          <a:xfrm>
            <a:off x="4949825" y="228600"/>
            <a:ext cx="4041775" cy="639762"/>
          </a:xfrm>
        </p:spPr>
        <p:txBody>
          <a:bodyPr/>
          <a:lstStyle/>
          <a:p>
            <a:r>
              <a:rPr lang="en-US" sz="2000" dirty="0" smtClean="0">
                <a:solidFill>
                  <a:srgbClr val="0000FF"/>
                </a:solidFill>
                <a:latin typeface="Times New Roman" pitchFamily="18" charset="0"/>
                <a:cs typeface="Times New Roman" pitchFamily="18" charset="0"/>
              </a:rPr>
              <a:t>Thermal Detectors</a:t>
            </a:r>
            <a:endParaRPr lang="en-US" sz="2000" dirty="0">
              <a:solidFill>
                <a:srgbClr val="0000FF"/>
              </a:solidFill>
              <a:latin typeface="Times New Roman" pitchFamily="18" charset="0"/>
              <a:cs typeface="Times New Roman" pitchFamily="18" charset="0"/>
            </a:endParaRPr>
          </a:p>
        </p:txBody>
      </p:sp>
      <p:sp>
        <p:nvSpPr>
          <p:cNvPr id="8" name="Content Placeholder 7"/>
          <p:cNvSpPr>
            <a:spLocks noGrp="1"/>
          </p:cNvSpPr>
          <p:nvPr>
            <p:ph sz="quarter" idx="4"/>
          </p:nvPr>
        </p:nvSpPr>
        <p:spPr>
          <a:xfrm>
            <a:off x="4934856" y="914400"/>
            <a:ext cx="4031431" cy="5410200"/>
          </a:xfrm>
          <a:ln>
            <a:solidFill>
              <a:srgbClr val="FF0000"/>
            </a:solidFill>
            <a:prstDash val="sysDash"/>
          </a:ln>
        </p:spPr>
        <p:txBody>
          <a:bodyPr>
            <a:noAutofit/>
          </a:bodyPr>
          <a:lstStyle/>
          <a:p>
            <a:pPr algn="just"/>
            <a:r>
              <a:rPr lang="en-US" sz="2000" dirty="0" smtClean="0">
                <a:latin typeface="Times New Roman" pitchFamily="18" charset="0"/>
                <a:cs typeface="Times New Roman" pitchFamily="18" charset="0"/>
              </a:rPr>
              <a:t>Room temperature, low cost, more reliable</a:t>
            </a:r>
          </a:p>
          <a:p>
            <a:pPr algn="just"/>
            <a:r>
              <a:rPr lang="en-US" sz="2000" dirty="0" smtClean="0">
                <a:latin typeface="Times New Roman" pitchFamily="18" charset="0"/>
                <a:cs typeface="Times New Roman" pitchFamily="18" charset="0"/>
              </a:rPr>
              <a:t>Surveillance, night vision, military</a:t>
            </a:r>
          </a:p>
          <a:p>
            <a:pPr algn="just"/>
            <a:r>
              <a:rPr lang="en-US" sz="2000" dirty="0" smtClean="0">
                <a:solidFill>
                  <a:srgbClr val="FF0000"/>
                </a:solidFill>
                <a:latin typeface="Times New Roman" pitchFamily="18" charset="0"/>
                <a:cs typeface="Times New Roman" pitchFamily="18" charset="0"/>
              </a:rPr>
              <a:t>Low </a:t>
            </a:r>
            <a:r>
              <a:rPr lang="en-US" sz="2000" dirty="0" err="1" smtClean="0">
                <a:solidFill>
                  <a:srgbClr val="FF0000"/>
                </a:solidFill>
                <a:latin typeface="Times New Roman" pitchFamily="18" charset="0"/>
                <a:cs typeface="Times New Roman" pitchFamily="18" charset="0"/>
              </a:rPr>
              <a:t>detectivity</a:t>
            </a:r>
            <a:r>
              <a:rPr lang="en-US" sz="2000" dirty="0" smtClean="0">
                <a:solidFill>
                  <a:srgbClr val="FF0000"/>
                </a:solidFill>
                <a:latin typeface="Times New Roman" pitchFamily="18" charset="0"/>
                <a:cs typeface="Times New Roman" pitchFamily="18" charset="0"/>
              </a:rPr>
              <a:t> (thermal noise) and low response time</a:t>
            </a:r>
          </a:p>
          <a:p>
            <a:pPr algn="just">
              <a:buNone/>
            </a:pPr>
            <a:endParaRPr lang="en-US" sz="2000" dirty="0" smtClean="0">
              <a:latin typeface="Times New Roman" pitchFamily="18" charset="0"/>
              <a:cs typeface="Times New Roman" pitchFamily="18" charset="0"/>
            </a:endParaRPr>
          </a:p>
          <a:p>
            <a:pPr algn="just"/>
            <a:r>
              <a:rPr lang="en-US" sz="2000" b="1" dirty="0" smtClean="0">
                <a:solidFill>
                  <a:srgbClr val="FF0000"/>
                </a:solidFill>
                <a:latin typeface="Times New Roman" pitchFamily="18" charset="0"/>
                <a:cs typeface="Times New Roman" pitchFamily="18" charset="0"/>
              </a:rPr>
              <a:t>THz region</a:t>
            </a:r>
          </a:p>
          <a:p>
            <a:pPr algn="just"/>
            <a:r>
              <a:rPr lang="en-US" sz="2000" dirty="0" smtClean="0">
                <a:latin typeface="Times New Roman" pitchFamily="18" charset="0"/>
                <a:cs typeface="Times New Roman" pitchFamily="18" charset="0"/>
              </a:rPr>
              <a:t>Absorber become </a:t>
            </a:r>
            <a:r>
              <a:rPr lang="en-US" sz="2000" dirty="0" smtClean="0">
                <a:solidFill>
                  <a:srgbClr val="FF0000"/>
                </a:solidFill>
                <a:latin typeface="Times New Roman" pitchFamily="18" charset="0"/>
                <a:cs typeface="Times New Roman" pitchFamily="18" charset="0"/>
              </a:rPr>
              <a:t>too large </a:t>
            </a:r>
            <a:r>
              <a:rPr lang="en-US" sz="2000" dirty="0" smtClean="0">
                <a:latin typeface="Times New Roman" pitchFamily="18" charset="0"/>
                <a:cs typeface="Times New Roman" pitchFamily="18" charset="0"/>
              </a:rPr>
              <a:t>to be mechanically supported and thermally isolated</a:t>
            </a:r>
          </a:p>
          <a:p>
            <a:pPr algn="just"/>
            <a:r>
              <a:rPr lang="en-US" sz="2000" dirty="0" smtClean="0">
                <a:solidFill>
                  <a:srgbClr val="FF0000"/>
                </a:solidFill>
                <a:latin typeface="Times New Roman" pitchFamily="18" charset="0"/>
                <a:cs typeface="Times New Roman" pitchFamily="18" charset="0"/>
              </a:rPr>
              <a:t>Antenna-Coupled </a:t>
            </a:r>
            <a:r>
              <a:rPr lang="en-US" sz="2000" dirty="0" err="1" smtClean="0">
                <a:solidFill>
                  <a:srgbClr val="FF0000"/>
                </a:solidFill>
                <a:latin typeface="Times New Roman" pitchFamily="18" charset="0"/>
                <a:cs typeface="Times New Roman" pitchFamily="18" charset="0"/>
              </a:rPr>
              <a:t>Microbolometers</a:t>
            </a:r>
            <a:r>
              <a:rPr lang="en-US" sz="2000" dirty="0" smtClean="0">
                <a:solidFill>
                  <a:srgbClr val="FF0000"/>
                </a:solidFill>
                <a:latin typeface="Times New Roman" pitchFamily="18" charset="0"/>
                <a:cs typeface="Times New Roman" pitchFamily="18" charset="0"/>
              </a:rPr>
              <a:t> are more viable</a:t>
            </a:r>
          </a:p>
          <a:p>
            <a:pPr algn="just"/>
            <a:r>
              <a:rPr lang="en-US" sz="2000" dirty="0" smtClean="0">
                <a:latin typeface="Times New Roman" pitchFamily="18" charset="0"/>
                <a:cs typeface="Times New Roman" pitchFamily="18" charset="0"/>
              </a:rPr>
              <a:t>Radiation is absorbed by antenna and converted to heat by load resistor </a:t>
            </a:r>
          </a:p>
          <a:p>
            <a:pPr algn="just"/>
            <a:endParaRPr lang="en-US" sz="2000"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p:txBody>
      </p:sp>
      <p:sp>
        <p:nvSpPr>
          <p:cNvPr id="9" name="Content Placeholder 8"/>
          <p:cNvSpPr>
            <a:spLocks noGrp="1"/>
          </p:cNvSpPr>
          <p:nvPr>
            <p:ph sz="half" idx="2"/>
          </p:nvPr>
        </p:nvSpPr>
        <p:spPr>
          <a:xfrm>
            <a:off x="471714" y="928914"/>
            <a:ext cx="3810000" cy="1433286"/>
          </a:xfrm>
          <a:ln>
            <a:solidFill>
              <a:srgbClr val="FF0000"/>
            </a:solidFill>
            <a:prstDash val="sysDash"/>
          </a:ln>
        </p:spPr>
        <p:txBody>
          <a:bodyPr>
            <a:normAutofit/>
          </a:bodyPr>
          <a:lstStyle/>
          <a:p>
            <a:pPr algn="just"/>
            <a:r>
              <a:rPr lang="en-US" sz="2000" dirty="0" smtClean="0">
                <a:latin typeface="Times New Roman" pitchFamily="18" charset="0"/>
                <a:cs typeface="Times New Roman" pitchFamily="18" charset="0"/>
                <a:sym typeface="Symbol"/>
              </a:rPr>
              <a:t>Fast, more sensitive and commercialized for military and space science</a:t>
            </a:r>
          </a:p>
          <a:p>
            <a:pPr algn="just"/>
            <a:r>
              <a:rPr lang="en-US" sz="2000" dirty="0" smtClean="0">
                <a:solidFill>
                  <a:srgbClr val="FF0000"/>
                </a:solidFill>
                <a:latin typeface="Times New Roman" pitchFamily="18" charset="0"/>
                <a:cs typeface="Times New Roman" pitchFamily="18" charset="0"/>
                <a:sym typeface="Symbol"/>
              </a:rPr>
              <a:t>Cryogenic cooling is required</a:t>
            </a:r>
            <a:endParaRPr lang="en-US" sz="2000" dirty="0">
              <a:solidFill>
                <a:srgbClr val="FF0000"/>
              </a:solidFill>
              <a:latin typeface="Times New Roman" pitchFamily="18" charset="0"/>
              <a:cs typeface="Times New Roman" pitchFamily="18" charset="0"/>
            </a:endParaRPr>
          </a:p>
        </p:txBody>
      </p:sp>
      <p:grpSp>
        <p:nvGrpSpPr>
          <p:cNvPr id="44" name="Group 43"/>
          <p:cNvGrpSpPr/>
          <p:nvPr/>
        </p:nvGrpSpPr>
        <p:grpSpPr>
          <a:xfrm>
            <a:off x="228600" y="2867680"/>
            <a:ext cx="5582344" cy="3174206"/>
            <a:chOff x="107504" y="3774415"/>
            <a:chExt cx="5582344" cy="3174206"/>
          </a:xfrm>
        </p:grpSpPr>
        <p:grpSp>
          <p:nvGrpSpPr>
            <p:cNvPr id="2" name="Group 23"/>
            <p:cNvGrpSpPr/>
            <p:nvPr/>
          </p:nvGrpSpPr>
          <p:grpSpPr>
            <a:xfrm>
              <a:off x="131887" y="4067914"/>
              <a:ext cx="2050132" cy="1719074"/>
              <a:chOff x="376486" y="4543395"/>
              <a:chExt cx="2050132" cy="1719074"/>
            </a:xfrm>
          </p:grpSpPr>
          <p:pic>
            <p:nvPicPr>
              <p:cNvPr id="44035" name="Picture 3"/>
              <p:cNvPicPr>
                <a:picLocks noChangeAspect="1" noChangeArrowheads="1"/>
              </p:cNvPicPr>
              <p:nvPr/>
            </p:nvPicPr>
            <p:blipFill>
              <a:blip r:embed="rId2" cstate="print"/>
              <a:srcRect/>
              <a:stretch>
                <a:fillRect/>
              </a:stretch>
            </p:blipFill>
            <p:spPr bwMode="auto">
              <a:xfrm>
                <a:off x="376486" y="4658816"/>
                <a:ext cx="2021586" cy="1581531"/>
              </a:xfrm>
              <a:prstGeom prst="rect">
                <a:avLst/>
              </a:prstGeom>
              <a:noFill/>
              <a:ln w="9525">
                <a:noFill/>
                <a:miter lim="800000"/>
                <a:headEnd/>
                <a:tailEnd/>
              </a:ln>
            </p:spPr>
          </p:pic>
          <p:sp>
            <p:nvSpPr>
              <p:cNvPr id="15" name="Rectangle 14"/>
              <p:cNvSpPr/>
              <p:nvPr/>
            </p:nvSpPr>
            <p:spPr>
              <a:xfrm>
                <a:off x="1706538" y="6021288"/>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5"/>
              <p:cNvGrpSpPr/>
              <p:nvPr/>
            </p:nvGrpSpPr>
            <p:grpSpPr>
              <a:xfrm>
                <a:off x="458019" y="4543395"/>
                <a:ext cx="1241494" cy="1719074"/>
                <a:chOff x="458019" y="4543395"/>
                <a:chExt cx="1241494" cy="1719074"/>
              </a:xfrm>
            </p:grpSpPr>
            <p:sp>
              <p:nvSpPr>
                <p:cNvPr id="11" name="Rectangle 10"/>
                <p:cNvSpPr/>
                <p:nvPr/>
              </p:nvSpPr>
              <p:spPr>
                <a:xfrm>
                  <a:off x="539552" y="6049863"/>
                  <a:ext cx="108012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9552" y="5636865"/>
                  <a:ext cx="1080120" cy="163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39552" y="5339308"/>
                  <a:ext cx="108012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49077" y="5123284"/>
                  <a:ext cx="108012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9552" y="5985470"/>
                  <a:ext cx="108536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SUBSTRATE</a:t>
                  </a:r>
                  <a:endParaRPr lang="en-US" sz="1200" b="1" dirty="0">
                    <a:latin typeface="Times New Roman" pitchFamily="18" charset="0"/>
                    <a:cs typeface="Times New Roman" pitchFamily="18" charset="0"/>
                  </a:endParaRPr>
                </a:p>
              </p:txBody>
            </p:sp>
            <p:sp>
              <p:nvSpPr>
                <p:cNvPr id="17" name="TextBox 16"/>
                <p:cNvSpPr txBox="1"/>
                <p:nvPr/>
              </p:nvSpPr>
              <p:spPr>
                <a:xfrm>
                  <a:off x="510977" y="5574382"/>
                  <a:ext cx="114467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INSULATION</a:t>
                  </a:r>
                  <a:endParaRPr lang="en-US" sz="1200" b="1" dirty="0">
                    <a:latin typeface="Times New Roman" pitchFamily="18" charset="0"/>
                    <a:cs typeface="Times New Roman" pitchFamily="18" charset="0"/>
                  </a:endParaRPr>
                </a:p>
              </p:txBody>
            </p:sp>
            <p:sp>
              <p:nvSpPr>
                <p:cNvPr id="18" name="TextBox 17"/>
                <p:cNvSpPr txBox="1"/>
                <p:nvPr/>
              </p:nvSpPr>
              <p:spPr>
                <a:xfrm>
                  <a:off x="458019" y="5286350"/>
                  <a:ext cx="124149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THERMISTOR</a:t>
                  </a:r>
                  <a:endParaRPr lang="en-US" sz="1200" b="1" dirty="0">
                    <a:latin typeface="Times New Roman" pitchFamily="18" charset="0"/>
                    <a:cs typeface="Times New Roman" pitchFamily="18" charset="0"/>
                  </a:endParaRPr>
                </a:p>
              </p:txBody>
            </p:sp>
            <p:sp>
              <p:nvSpPr>
                <p:cNvPr id="19" name="TextBox 18"/>
                <p:cNvSpPr txBox="1"/>
                <p:nvPr/>
              </p:nvSpPr>
              <p:spPr>
                <a:xfrm>
                  <a:off x="568127" y="5052784"/>
                  <a:ext cx="1029449"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ABSORBER</a:t>
                  </a:r>
                  <a:endParaRPr lang="en-US" sz="1200" b="1" dirty="0">
                    <a:latin typeface="Times New Roman" pitchFamily="18" charset="0"/>
                    <a:cs typeface="Times New Roman" pitchFamily="18" charset="0"/>
                  </a:endParaRPr>
                </a:p>
              </p:txBody>
            </p:sp>
            <p:sp>
              <p:nvSpPr>
                <p:cNvPr id="23" name="Rectangle 22"/>
                <p:cNvSpPr/>
                <p:nvPr/>
              </p:nvSpPr>
              <p:spPr>
                <a:xfrm>
                  <a:off x="727001" y="4590653"/>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93093" y="4543395"/>
                  <a:ext cx="811441"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IR FLUX</a:t>
                  </a:r>
                  <a:endParaRPr lang="en-US" sz="1200" b="1" dirty="0">
                    <a:latin typeface="Times New Roman" pitchFamily="18" charset="0"/>
                    <a:cs typeface="Times New Roman" pitchFamily="18" charset="0"/>
                  </a:endParaRPr>
                </a:p>
              </p:txBody>
            </p:sp>
          </p:grpSp>
        </p:grpSp>
        <p:pic>
          <p:nvPicPr>
            <p:cNvPr id="22" name="Picture 3" descr="E:\130324\A6-BTA21-002k500.jpg"/>
            <p:cNvPicPr>
              <a:picLocks noChangeAspect="1" noChangeArrowheads="1"/>
            </p:cNvPicPr>
            <p:nvPr/>
          </p:nvPicPr>
          <p:blipFill>
            <a:blip r:embed="rId3" cstate="print"/>
            <a:srcRect/>
            <a:stretch>
              <a:fillRect/>
            </a:stretch>
          </p:blipFill>
          <p:spPr bwMode="auto">
            <a:xfrm>
              <a:off x="1835696" y="4139364"/>
              <a:ext cx="2664296" cy="2132089"/>
            </a:xfrm>
            <a:prstGeom prst="rect">
              <a:avLst/>
            </a:prstGeom>
            <a:noFill/>
            <a:ln w="9525">
              <a:noFill/>
              <a:miter lim="800000"/>
              <a:headEnd/>
              <a:tailEnd/>
            </a:ln>
          </p:spPr>
        </p:pic>
        <p:cxnSp>
          <p:nvCxnSpPr>
            <p:cNvPr id="28" name="Straight Arrow Connector 27"/>
            <p:cNvCxnSpPr/>
            <p:nvPr/>
          </p:nvCxnSpPr>
          <p:spPr>
            <a:xfrm>
              <a:off x="3131840" y="4081497"/>
              <a:ext cx="0" cy="10515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147839" y="4077072"/>
              <a:ext cx="998863" cy="369332"/>
            </a:xfrm>
            <a:prstGeom prst="rect">
              <a:avLst/>
            </a:prstGeom>
            <a:noFill/>
          </p:spPr>
          <p:txBody>
            <a:bodyPr wrap="none" rtlCol="0">
              <a:spAutoFit/>
            </a:bodyPr>
            <a:lstStyle/>
            <a:p>
              <a:r>
                <a:rPr lang="en-US" b="1" dirty="0" smtClean="0"/>
                <a:t>Antenna</a:t>
              </a:r>
              <a:endParaRPr lang="en-US" b="1" dirty="0"/>
            </a:p>
          </p:txBody>
        </p:sp>
        <p:cxnSp>
          <p:nvCxnSpPr>
            <p:cNvPr id="31" name="Straight Arrow Connector 30"/>
            <p:cNvCxnSpPr/>
            <p:nvPr/>
          </p:nvCxnSpPr>
          <p:spPr>
            <a:xfrm flipV="1">
              <a:off x="3654946" y="4418062"/>
              <a:ext cx="0" cy="322173"/>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152303" y="3774415"/>
              <a:ext cx="1981504" cy="369332"/>
            </a:xfrm>
            <a:prstGeom prst="rect">
              <a:avLst/>
            </a:prstGeom>
            <a:noFill/>
          </p:spPr>
          <p:txBody>
            <a:bodyPr wrap="none" rtlCol="0">
              <a:spAutoFit/>
            </a:bodyPr>
            <a:lstStyle/>
            <a:p>
              <a:r>
                <a:rPr lang="en-US" b="1" dirty="0" smtClean="0"/>
                <a:t>Thermistor/Heater</a:t>
              </a:r>
              <a:endParaRPr lang="en-US" b="1" dirty="0"/>
            </a:p>
          </p:txBody>
        </p:sp>
        <p:sp>
          <p:nvSpPr>
            <p:cNvPr id="33" name="TextBox 32"/>
            <p:cNvSpPr txBox="1"/>
            <p:nvPr/>
          </p:nvSpPr>
          <p:spPr>
            <a:xfrm>
              <a:off x="2631976" y="5776922"/>
              <a:ext cx="792205" cy="369332"/>
            </a:xfrm>
            <a:prstGeom prst="rect">
              <a:avLst/>
            </a:prstGeom>
            <a:noFill/>
          </p:spPr>
          <p:txBody>
            <a:bodyPr wrap="none" rtlCol="0">
              <a:spAutoFit/>
            </a:bodyPr>
            <a:lstStyle/>
            <a:p>
              <a:r>
                <a:rPr lang="en-US" b="1" dirty="0" smtClean="0">
                  <a:solidFill>
                    <a:schemeClr val="bg1"/>
                  </a:solidFill>
                </a:rPr>
                <a:t>10 </a:t>
              </a:r>
              <a:r>
                <a:rPr lang="en-US" b="1" dirty="0" smtClean="0">
                  <a:solidFill>
                    <a:schemeClr val="bg1"/>
                  </a:solidFill>
                  <a:sym typeface="Symbol"/>
                </a:rPr>
                <a:t>m</a:t>
              </a:r>
              <a:endParaRPr lang="en-US" b="1" dirty="0">
                <a:solidFill>
                  <a:schemeClr val="bg1"/>
                </a:solidFill>
              </a:endParaRPr>
            </a:p>
          </p:txBody>
        </p:sp>
        <p:cxnSp>
          <p:nvCxnSpPr>
            <p:cNvPr id="35" name="Straight Arrow Connector 34"/>
            <p:cNvCxnSpPr/>
            <p:nvPr/>
          </p:nvCxnSpPr>
          <p:spPr>
            <a:xfrm rot="120000" flipV="1">
              <a:off x="3347864" y="4903068"/>
              <a:ext cx="432048" cy="338674"/>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705449" y="4730477"/>
              <a:ext cx="771301" cy="369332"/>
            </a:xfrm>
            <a:prstGeom prst="rect">
              <a:avLst/>
            </a:prstGeom>
            <a:noFill/>
          </p:spPr>
          <p:txBody>
            <a:bodyPr wrap="none" rtlCol="0">
              <a:spAutoFit/>
            </a:bodyPr>
            <a:lstStyle/>
            <a:p>
              <a:r>
                <a:rPr lang="en-US" b="1" dirty="0" smtClean="0"/>
                <a:t>Cavity</a:t>
              </a:r>
              <a:endParaRPr lang="en-US" b="1" dirty="0"/>
            </a:p>
          </p:txBody>
        </p:sp>
        <p:sp>
          <p:nvSpPr>
            <p:cNvPr id="37" name="Text Placeholder 6"/>
            <p:cNvSpPr txBox="1">
              <a:spLocks/>
            </p:cNvSpPr>
            <p:nvPr/>
          </p:nvSpPr>
          <p:spPr>
            <a:xfrm>
              <a:off x="107504" y="5890989"/>
              <a:ext cx="1475656" cy="559351"/>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rgbClr val="0000FF"/>
                  </a:solidFill>
                  <a:effectLst/>
                  <a:uLnTx/>
                  <a:uFillTx/>
                  <a:cs typeface="Times New Roman" pitchFamily="18" charset="0"/>
                </a:rPr>
                <a:t>Thermal </a:t>
              </a:r>
            </a:p>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000" b="1" i="0" u="none" strike="noStrike" kern="1200" cap="none" spc="0" normalizeH="0" baseline="0" noProof="0" dirty="0" smtClean="0">
                  <a:ln>
                    <a:noFill/>
                  </a:ln>
                  <a:solidFill>
                    <a:srgbClr val="0000FF"/>
                  </a:solidFill>
                  <a:effectLst/>
                  <a:uLnTx/>
                  <a:uFillTx/>
                  <a:cs typeface="Times New Roman" pitchFamily="18" charset="0"/>
                </a:rPr>
                <a:t>Detectors</a:t>
              </a:r>
              <a:endParaRPr kumimoji="0" lang="en-US" sz="2000" b="1" i="0" u="none" strike="noStrike" kern="1200" cap="none" spc="0" normalizeH="0" baseline="0" noProof="0" dirty="0">
                <a:ln>
                  <a:noFill/>
                </a:ln>
                <a:solidFill>
                  <a:srgbClr val="0000FF"/>
                </a:solidFill>
                <a:effectLst/>
                <a:uLnTx/>
                <a:uFillTx/>
                <a:cs typeface="Times New Roman" pitchFamily="18" charset="0"/>
              </a:endParaRPr>
            </a:p>
          </p:txBody>
        </p:sp>
        <p:sp>
          <p:nvSpPr>
            <p:cNvPr id="38" name="Rectangle 37"/>
            <p:cNvSpPr/>
            <p:nvPr/>
          </p:nvSpPr>
          <p:spPr>
            <a:xfrm>
              <a:off x="813048" y="6240735"/>
              <a:ext cx="4876800" cy="707886"/>
            </a:xfrm>
            <a:prstGeom prst="rect">
              <a:avLst/>
            </a:prstGeom>
          </p:spPr>
          <p:txBody>
            <a:bodyPr wrap="square">
              <a:spAutoFit/>
            </a:bodyPr>
            <a:lstStyle/>
            <a:p>
              <a:pPr algn="ctr"/>
              <a:r>
                <a:rPr lang="en-US" sz="2000" b="1" dirty="0" smtClean="0">
                  <a:solidFill>
                    <a:srgbClr val="0000FF"/>
                  </a:solidFill>
                </a:rPr>
                <a:t>Antenna-Coupled </a:t>
              </a:r>
            </a:p>
            <a:p>
              <a:pPr algn="ctr"/>
              <a:r>
                <a:rPr lang="en-US" sz="2000" b="1" dirty="0" err="1" smtClean="0">
                  <a:solidFill>
                    <a:srgbClr val="0000FF"/>
                  </a:solidFill>
                </a:rPr>
                <a:t>Microbolometer</a:t>
              </a:r>
              <a:r>
                <a:rPr lang="en-US" sz="2000" b="1" dirty="0" smtClean="0">
                  <a:solidFill>
                    <a:srgbClr val="0000FF"/>
                  </a:solidFill>
                </a:rPr>
                <a:t> </a:t>
              </a:r>
              <a:endParaRPr lang="en-US" sz="2000" dirty="0">
                <a:solidFill>
                  <a:srgbClr val="0000FF"/>
                </a:solidFill>
              </a:endParaRPr>
            </a:p>
          </p:txBody>
        </p:sp>
      </p:grpSp>
      <p:sp>
        <p:nvSpPr>
          <p:cNvPr id="34" name="Rectangle 33"/>
          <p:cNvSpPr/>
          <p:nvPr/>
        </p:nvSpPr>
        <p:spPr>
          <a:xfrm>
            <a:off x="76200" y="-76200"/>
            <a:ext cx="8877300" cy="523220"/>
          </a:xfrm>
          <a:prstGeom prst="rect">
            <a:avLst/>
          </a:prstGeom>
        </p:spPr>
        <p:txBody>
          <a:bodyPr wrap="square">
            <a:spAutoFit/>
          </a:bodyPr>
          <a:lstStyle/>
          <a:p>
            <a:pPr algn="ctr"/>
            <a:r>
              <a:rPr lang="en-US" sz="2800" b="1" dirty="0" smtClean="0">
                <a:solidFill>
                  <a:schemeClr val="bg1"/>
                </a:solidFill>
              </a:rPr>
              <a:t>Introduction to THz Photonics</a:t>
            </a:r>
            <a:endParaRPr lang="en-US" sz="2800" b="1" dirty="0">
              <a:solidFill>
                <a:schemeClr val="bg1"/>
              </a:solidFill>
            </a:endParaRPr>
          </a:p>
        </p:txBody>
      </p:sp>
      <p:sp>
        <p:nvSpPr>
          <p:cNvPr id="39" name="Rectangle 38"/>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28600" y="-76200"/>
            <a:ext cx="8877300" cy="523220"/>
          </a:xfrm>
          <a:prstGeom prst="rect">
            <a:avLst/>
          </a:prstGeom>
        </p:spPr>
        <p:txBody>
          <a:bodyPr wrap="square">
            <a:spAutoFit/>
          </a:bodyPr>
          <a:lstStyle/>
          <a:p>
            <a:pPr algn="ctr"/>
            <a:r>
              <a:rPr lang="en-IN" sz="2800" b="1" dirty="0" smtClean="0">
                <a:solidFill>
                  <a:schemeClr val="bg1"/>
                </a:solidFill>
              </a:rPr>
              <a:t>Detectors (Far Infrared to Terahertz)</a:t>
            </a:r>
            <a:endParaRPr lang="en-US" sz="2800" b="1" dirty="0">
              <a:solidFill>
                <a:schemeClr val="bg1"/>
              </a:solidFill>
            </a:endParaRPr>
          </a:p>
        </p:txBody>
      </p:sp>
      <p:sp>
        <p:nvSpPr>
          <p:cNvPr id="45" name="Rectangle 44"/>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155575" y="-1"/>
            <a:ext cx="8833104" cy="8382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 y="1287720"/>
            <a:ext cx="8991601" cy="4862870"/>
          </a:xfrm>
          <a:prstGeom prst="rect">
            <a:avLst/>
          </a:prstGeom>
        </p:spPr>
        <p:txBody>
          <a:bodyPr wrap="square">
            <a:spAutoFit/>
          </a:bodyPr>
          <a:lstStyle/>
          <a:p>
            <a:pPr marL="798513" indent="-517525" algn="just">
              <a:spcBef>
                <a:spcPts val="1200"/>
              </a:spcBef>
              <a:spcAft>
                <a:spcPts val="0"/>
              </a:spcAft>
              <a:buFont typeface="Wingdings" panose="05000000000000000000" pitchFamily="2" charset="2"/>
              <a:buChar char="v"/>
            </a:pPr>
            <a:r>
              <a:rPr lang="en-US" sz="2000" b="1" kern="100" dirty="0" err="1" smtClean="0">
                <a:solidFill>
                  <a:srgbClr val="0000FF"/>
                </a:solidFill>
                <a:ea typeface="MS Mincho" panose="02020609040205080304" pitchFamily="49" charset="-128"/>
                <a:cs typeface="Times New Roman" panose="02020603050405020304" pitchFamily="18" charset="0"/>
              </a:rPr>
              <a:t>Microbolometer</a:t>
            </a:r>
            <a:r>
              <a:rPr lang="en-US" sz="2000" b="1" kern="100" dirty="0" smtClean="0">
                <a:solidFill>
                  <a:srgbClr val="0000FF"/>
                </a:solidFill>
                <a:ea typeface="MS Mincho" panose="02020609040205080304" pitchFamily="49" charset="-128"/>
                <a:cs typeface="Times New Roman" panose="02020603050405020304" pitchFamily="18" charset="0"/>
              </a:rPr>
              <a:t> : </a:t>
            </a:r>
            <a:r>
              <a:rPr lang="en-US" sz="2000" kern="100" dirty="0" smtClean="0">
                <a:ea typeface="MS Mincho" panose="02020609040205080304" pitchFamily="49" charset="-128"/>
                <a:cs typeface="Times New Roman" panose="02020603050405020304" pitchFamily="18" charset="0"/>
              </a:rPr>
              <a:t>Detector for infrared (IR) &amp; terahertz (THz) waves. </a:t>
            </a:r>
          </a:p>
          <a:p>
            <a:pPr marL="798513" indent="-517525" algn="just" defTabSz="911225">
              <a:spcBef>
                <a:spcPts val="1200"/>
              </a:spcBef>
              <a:spcAft>
                <a:spcPts val="0"/>
              </a:spcAft>
              <a:buFont typeface="Wingdings" panose="05000000000000000000" pitchFamily="2" charset="2"/>
              <a:buChar char="Ø"/>
              <a:tabLst>
                <a:tab pos="29383038" algn="l"/>
              </a:tabLst>
            </a:pPr>
            <a:r>
              <a:rPr lang="en-US" sz="2000" kern="100" dirty="0" smtClean="0">
                <a:ea typeface="MS Mincho" panose="02020609040205080304" pitchFamily="49" charset="-128"/>
                <a:cs typeface="Times New Roman" panose="02020603050405020304" pitchFamily="18" charset="0"/>
              </a:rPr>
              <a:t>Important Parameter:  Temperature coefficient of resistance (TCR) of the thermistor; </a:t>
            </a:r>
            <a:r>
              <a:rPr lang="en-US" sz="2000" kern="100" dirty="0" err="1" smtClean="0">
                <a:solidFill>
                  <a:srgbClr val="FF0000"/>
                </a:solidFill>
                <a:ea typeface="MS Mincho" panose="02020609040205080304" pitchFamily="49" charset="-128"/>
                <a:cs typeface="Times New Roman" panose="02020603050405020304" pitchFamily="18" charset="0"/>
              </a:rPr>
              <a:t>responsivity</a:t>
            </a:r>
            <a:r>
              <a:rPr lang="en-US" sz="2000" kern="100" dirty="0" smtClean="0">
                <a:solidFill>
                  <a:srgbClr val="FF0000"/>
                </a:solidFill>
                <a:ea typeface="MS Mincho" panose="02020609040205080304" pitchFamily="49" charset="-128"/>
                <a:cs typeface="Times New Roman" panose="02020603050405020304" pitchFamily="18" charset="0"/>
              </a:rPr>
              <a:t> is proportional to the TCR</a:t>
            </a:r>
            <a:r>
              <a:rPr lang="en-US" sz="2000" kern="100" dirty="0" smtClean="0">
                <a:ea typeface="MS Mincho" panose="02020609040205080304" pitchFamily="49" charset="-128"/>
                <a:cs typeface="Times New Roman" panose="02020603050405020304" pitchFamily="18" charset="0"/>
              </a:rPr>
              <a:t>.</a:t>
            </a:r>
          </a:p>
          <a:p>
            <a:pPr marL="798513" indent="-517525" algn="just" defTabSz="911225">
              <a:spcBef>
                <a:spcPts val="1200"/>
              </a:spcBef>
              <a:spcAft>
                <a:spcPts val="0"/>
              </a:spcAft>
              <a:buFont typeface="Wingdings" panose="05000000000000000000" pitchFamily="2" charset="2"/>
              <a:buChar char="Ø"/>
              <a:tabLst>
                <a:tab pos="29383038" algn="l"/>
              </a:tabLst>
            </a:pPr>
            <a:r>
              <a:rPr lang="en-US" sz="2000" kern="100" dirty="0">
                <a:ea typeface="MS Mincho" panose="02020609040205080304" pitchFamily="49" charset="-128"/>
                <a:cs typeface="Times New Roman" panose="02020603050405020304" pitchFamily="18" charset="0"/>
              </a:rPr>
              <a:t>As long as the resistance values and the bias current are kept the same and the noise is limited by shot noise produced by the bias current, it is expected that the </a:t>
            </a:r>
            <a:r>
              <a:rPr lang="en-US" sz="2000" kern="100" dirty="0">
                <a:solidFill>
                  <a:srgbClr val="FF0000"/>
                </a:solidFill>
                <a:ea typeface="MS Mincho" panose="02020609040205080304" pitchFamily="49" charset="-128"/>
                <a:cs typeface="Times New Roman" panose="02020603050405020304" pitchFamily="18" charset="0"/>
              </a:rPr>
              <a:t>noise equivalent power (NEP) is inversely proportional to the TCR.</a:t>
            </a:r>
          </a:p>
          <a:p>
            <a:pPr marL="798513" indent="-517525" algn="just">
              <a:spcBef>
                <a:spcPts val="1200"/>
              </a:spcBef>
              <a:spcAft>
                <a:spcPts val="0"/>
              </a:spcAft>
              <a:buFont typeface="Wingdings" panose="05000000000000000000" pitchFamily="2" charset="2"/>
              <a:buChar char="Ø"/>
            </a:pPr>
            <a:r>
              <a:rPr lang="en-US" sz="2000" kern="100" dirty="0" smtClean="0">
                <a:ea typeface="MS Mincho" panose="02020609040205080304" pitchFamily="49" charset="-128"/>
                <a:cs typeface="Times New Roman" panose="02020603050405020304" pitchFamily="18" charset="0"/>
              </a:rPr>
              <a:t>We have reported the fabrication of room-temperature antenna-coupled </a:t>
            </a:r>
            <a:r>
              <a:rPr lang="en-US" sz="2000" kern="100" dirty="0" err="1" smtClean="0">
                <a:ea typeface="MS Mincho" panose="02020609040205080304" pitchFamily="49" charset="-128"/>
                <a:cs typeface="Times New Roman" panose="02020603050405020304" pitchFamily="18" charset="0"/>
              </a:rPr>
              <a:t>microbolometer</a:t>
            </a:r>
            <a:r>
              <a:rPr lang="en-US" sz="2000" kern="100" dirty="0" smtClean="0">
                <a:ea typeface="MS Mincho" panose="02020609040205080304" pitchFamily="49" charset="-128"/>
                <a:cs typeface="Times New Roman" panose="02020603050405020304" pitchFamily="18" charset="0"/>
              </a:rPr>
              <a:t> for 1-THz region with a </a:t>
            </a:r>
            <a:r>
              <a:rPr lang="en-US" sz="2000" kern="100" dirty="0" err="1" smtClean="0">
                <a:ea typeface="MS Mincho" panose="02020609040205080304" pitchFamily="49" charset="-128"/>
                <a:cs typeface="Times New Roman" panose="02020603050405020304" pitchFamily="18" charset="0"/>
              </a:rPr>
              <a:t>responsivity</a:t>
            </a:r>
            <a:r>
              <a:rPr lang="en-US" sz="2000" kern="100" dirty="0" smtClean="0">
                <a:ea typeface="MS Mincho" panose="02020609040205080304" pitchFamily="49" charset="-128"/>
                <a:cs typeface="Times New Roman" panose="02020603050405020304" pitchFamily="18" charset="0"/>
              </a:rPr>
              <a:t>: 90 V/W, NEP: 4.5E-10 W/Hz</a:t>
            </a:r>
            <a:r>
              <a:rPr lang="en-US" sz="2000" kern="100" baseline="30000" dirty="0" smtClean="0">
                <a:ea typeface="MS Mincho" panose="02020609040205080304" pitchFamily="49" charset="-128"/>
                <a:cs typeface="Times New Roman" panose="02020603050405020304" pitchFamily="18" charset="0"/>
              </a:rPr>
              <a:t>0.5</a:t>
            </a:r>
            <a:r>
              <a:rPr lang="en-US" sz="2000" kern="100" dirty="0" smtClean="0">
                <a:ea typeface="MS Mincho" panose="02020609040205080304" pitchFamily="49" charset="-128"/>
                <a:cs typeface="Times New Roman" panose="02020603050405020304" pitchFamily="18" charset="0"/>
              </a:rPr>
              <a:t>, </a:t>
            </a:r>
            <a:r>
              <a:rPr lang="en-US" sz="2000" i="1" kern="100" dirty="0" smtClean="0">
                <a:ea typeface="MS Mincho" panose="02020609040205080304" pitchFamily="49" charset="-128"/>
                <a:cs typeface="Times New Roman" panose="02020603050405020304" pitchFamily="18" charset="0"/>
              </a:rPr>
              <a:t>fc</a:t>
            </a:r>
            <a:r>
              <a:rPr lang="en-US" sz="2000" kern="100" dirty="0" smtClean="0">
                <a:ea typeface="MS Mincho" panose="02020609040205080304" pitchFamily="49" charset="-128"/>
                <a:cs typeface="Times New Roman" panose="02020603050405020304" pitchFamily="18" charset="0"/>
              </a:rPr>
              <a:t>: 7 kHz </a:t>
            </a:r>
            <a:r>
              <a:rPr lang="en-US" sz="2000" i="1" kern="100" dirty="0" smtClean="0">
                <a:solidFill>
                  <a:srgbClr val="3333FF"/>
                </a:solidFill>
                <a:ea typeface="MS Mincho" panose="02020609040205080304" pitchFamily="49" charset="-128"/>
                <a:cs typeface="Times New Roman" panose="02020603050405020304" pitchFamily="18" charset="0"/>
              </a:rPr>
              <a:t>	</a:t>
            </a:r>
            <a:r>
              <a:rPr lang="en-US" sz="1800" i="1" kern="100" dirty="0" smtClean="0">
                <a:solidFill>
                  <a:srgbClr val="3333FF"/>
                </a:solidFill>
                <a:ea typeface="MS Mincho" panose="02020609040205080304" pitchFamily="49" charset="-128"/>
                <a:cs typeface="Times New Roman" panose="02020603050405020304" pitchFamily="18" charset="0"/>
              </a:rPr>
              <a:t>[</a:t>
            </a:r>
            <a:r>
              <a:rPr lang="en-IN" sz="1800" i="1" kern="100" dirty="0" smtClean="0">
                <a:solidFill>
                  <a:srgbClr val="3333FF"/>
                </a:solidFill>
                <a:ea typeface="MS Mincho" panose="02020609040205080304" pitchFamily="49" charset="-128"/>
                <a:cs typeface="Times New Roman" panose="02020603050405020304" pitchFamily="18" charset="0"/>
              </a:rPr>
              <a:t>Sens. </a:t>
            </a:r>
            <a:r>
              <a:rPr lang="en-IN" sz="1800" i="1" kern="100" dirty="0" err="1" smtClean="0">
                <a:solidFill>
                  <a:srgbClr val="3333FF"/>
                </a:solidFill>
                <a:ea typeface="MS Mincho" panose="02020609040205080304" pitchFamily="49" charset="-128"/>
                <a:cs typeface="Times New Roman" panose="02020603050405020304" pitchFamily="18" charset="0"/>
              </a:rPr>
              <a:t>Actu</a:t>
            </a:r>
            <a:r>
              <a:rPr lang="en-IN" sz="1800" i="1" kern="100" dirty="0" smtClean="0">
                <a:solidFill>
                  <a:srgbClr val="3333FF"/>
                </a:solidFill>
                <a:ea typeface="MS Mincho" panose="02020609040205080304" pitchFamily="49" charset="-128"/>
                <a:cs typeface="Times New Roman" panose="02020603050405020304" pitchFamily="18" charset="0"/>
              </a:rPr>
              <a:t>. A Phys. 222 (2014) 1</a:t>
            </a:r>
            <a:r>
              <a:rPr lang="en-US" sz="1800" i="1" kern="100" dirty="0" smtClean="0">
                <a:solidFill>
                  <a:srgbClr val="3333FF"/>
                </a:solidFill>
                <a:ea typeface="MS Mincho" panose="02020609040205080304" pitchFamily="49" charset="-128"/>
                <a:cs typeface="Times New Roman" panose="02020603050405020304" pitchFamily="18" charset="0"/>
              </a:rPr>
              <a:t>]</a:t>
            </a:r>
            <a:r>
              <a:rPr lang="en-US" sz="2000" kern="100" dirty="0" smtClean="0">
                <a:ea typeface="MS Mincho" panose="02020609040205080304" pitchFamily="49" charset="-128"/>
                <a:cs typeface="Times New Roman" panose="02020603050405020304" pitchFamily="18" charset="0"/>
              </a:rPr>
              <a:t>. </a:t>
            </a:r>
          </a:p>
          <a:p>
            <a:pPr marL="798513" indent="-517525" algn="just">
              <a:spcBef>
                <a:spcPts val="1200"/>
              </a:spcBef>
              <a:spcAft>
                <a:spcPts val="0"/>
              </a:spcAft>
              <a:buFont typeface="Wingdings" panose="05000000000000000000" pitchFamily="2" charset="2"/>
              <a:buChar char="Ø"/>
            </a:pPr>
            <a:r>
              <a:rPr lang="en-US" sz="2000" kern="100" dirty="0" smtClean="0">
                <a:solidFill>
                  <a:srgbClr val="FF0000"/>
                </a:solidFill>
                <a:ea typeface="MS Mincho" panose="02020609040205080304" pitchFamily="49" charset="-128"/>
                <a:cs typeface="Times New Roman" panose="02020603050405020304" pitchFamily="18" charset="0"/>
              </a:rPr>
              <a:t>Device Miniaturization: </a:t>
            </a:r>
            <a:r>
              <a:rPr lang="en-US" sz="2000" kern="100" dirty="0" smtClean="0">
                <a:solidFill>
                  <a:srgbClr val="0000FF"/>
                </a:solidFill>
                <a:ea typeface="MS Mincho" panose="02020609040205080304" pitchFamily="49" charset="-128"/>
                <a:cs typeface="Times New Roman" panose="02020603050405020304" pitchFamily="18" charset="0"/>
              </a:rPr>
              <a:t>the TCR and </a:t>
            </a:r>
            <a:r>
              <a:rPr lang="en-US" sz="2000" kern="100" dirty="0">
                <a:solidFill>
                  <a:srgbClr val="0000FF"/>
                </a:solidFill>
                <a:ea typeface="MS Mincho" panose="02020609040205080304" pitchFamily="49" charset="-128"/>
                <a:cs typeface="Times New Roman" panose="02020603050405020304" pitchFamily="18" charset="0"/>
              </a:rPr>
              <a:t>resistivity </a:t>
            </a:r>
            <a:r>
              <a:rPr lang="en-US" sz="2000" kern="100" dirty="0" smtClean="0">
                <a:solidFill>
                  <a:srgbClr val="0000FF"/>
                </a:solidFill>
                <a:ea typeface="MS Mincho" panose="02020609040205080304" pitchFamily="49" charset="-128"/>
                <a:cs typeface="Times New Roman" panose="02020603050405020304" pitchFamily="18" charset="0"/>
              </a:rPr>
              <a:t>(</a:t>
            </a:r>
            <a:r>
              <a:rPr lang="en-US" sz="2000" dirty="0" smtClean="0">
                <a:solidFill>
                  <a:srgbClr val="0000FF"/>
                </a:solidFill>
                <a:ea typeface="Times New Roman" panose="02020603050405020304" pitchFamily="18" charset="0"/>
              </a:rPr>
              <a:t>ρ) suffers heavily for lower width of the thermistor.</a:t>
            </a:r>
            <a:endParaRPr lang="en-US" sz="2000" kern="100" dirty="0" smtClean="0">
              <a:solidFill>
                <a:srgbClr val="0000FF"/>
              </a:solidFill>
              <a:ea typeface="MS Mincho" panose="02020609040205080304" pitchFamily="49" charset="-128"/>
              <a:cs typeface="Times New Roman" panose="02020603050405020304" pitchFamily="18" charset="0"/>
            </a:endParaRPr>
          </a:p>
          <a:p>
            <a:pPr marL="798513" indent="-517525" algn="just">
              <a:spcBef>
                <a:spcPts val="1200"/>
              </a:spcBef>
              <a:spcAft>
                <a:spcPts val="0"/>
              </a:spcAft>
              <a:buFont typeface="Wingdings" panose="05000000000000000000" pitchFamily="2" charset="2"/>
              <a:buChar char="Ø"/>
            </a:pPr>
            <a:r>
              <a:rPr lang="en-US" sz="2000" kern="100" dirty="0" smtClean="0">
                <a:ea typeface="MS Mincho" panose="02020609040205080304" pitchFamily="49" charset="-128"/>
                <a:cs typeface="Times New Roman" panose="02020603050405020304" pitchFamily="18" charset="0"/>
              </a:rPr>
              <a:t>Currently, the </a:t>
            </a:r>
            <a:r>
              <a:rPr lang="en-US" sz="2000" kern="100" dirty="0" smtClean="0">
                <a:solidFill>
                  <a:srgbClr val="FF0000"/>
                </a:solidFill>
                <a:ea typeface="MS Mincho" panose="02020609040205080304" pitchFamily="49" charset="-128"/>
                <a:cs typeface="Times New Roman" panose="02020603050405020304" pitchFamily="18" charset="0"/>
              </a:rPr>
              <a:t>narrow width effects </a:t>
            </a:r>
            <a:r>
              <a:rPr lang="en-US" sz="2000" kern="100" dirty="0" smtClean="0">
                <a:ea typeface="MS Mincho" panose="02020609040205080304" pitchFamily="49" charset="-128"/>
                <a:cs typeface="Times New Roman" panose="02020603050405020304" pitchFamily="18" charset="0"/>
              </a:rPr>
              <a:t>on the TCR and</a:t>
            </a:r>
            <a:r>
              <a:rPr lang="en-US" sz="2000" dirty="0">
                <a:ea typeface="Times New Roman" panose="02020603050405020304" pitchFamily="18" charset="0"/>
              </a:rPr>
              <a:t> ρ </a:t>
            </a:r>
            <a:r>
              <a:rPr lang="en-US" sz="2000" kern="100" dirty="0" smtClean="0">
                <a:ea typeface="MS Mincho" panose="02020609040205080304" pitchFamily="49" charset="-128"/>
                <a:cs typeface="Times New Roman" panose="02020603050405020304" pitchFamily="18" charset="0"/>
              </a:rPr>
              <a:t>for platinum (Pt) and titanium (Ti) are studied. </a:t>
            </a:r>
            <a:endParaRPr lang="en-US" sz="2000" kern="100" dirty="0">
              <a:ea typeface="MS Mincho" panose="02020609040205080304" pitchFamily="49" charset="-128"/>
              <a:cs typeface="Times New Roman" panose="02020603050405020304" pitchFamily="18" charset="0"/>
            </a:endParaRPr>
          </a:p>
        </p:txBody>
      </p:sp>
      <p:sp>
        <p:nvSpPr>
          <p:cNvPr id="11" name="Rectangle 10"/>
          <p:cNvSpPr/>
          <p:nvPr/>
        </p:nvSpPr>
        <p:spPr>
          <a:xfrm>
            <a:off x="76200" y="-76200"/>
            <a:ext cx="8877300" cy="954107"/>
          </a:xfrm>
          <a:prstGeom prst="rect">
            <a:avLst/>
          </a:prstGeom>
        </p:spPr>
        <p:txBody>
          <a:bodyPr wrap="square">
            <a:spAutoFit/>
          </a:bodyPr>
          <a:lstStyle/>
          <a:p>
            <a:pPr algn="ctr"/>
            <a:r>
              <a:rPr lang="en-US" sz="2800" b="1" dirty="0" smtClean="0">
                <a:solidFill>
                  <a:schemeClr val="bg1"/>
                </a:solidFill>
              </a:rPr>
              <a:t>Room-Temperature Antenna-Coupled </a:t>
            </a:r>
          </a:p>
          <a:p>
            <a:pPr algn="ctr"/>
            <a:r>
              <a:rPr lang="en-US" sz="2800" b="1" dirty="0" smtClean="0">
                <a:solidFill>
                  <a:schemeClr val="bg1"/>
                </a:solidFill>
              </a:rPr>
              <a:t>Terahertz </a:t>
            </a:r>
            <a:r>
              <a:rPr lang="en-US" sz="2800" b="1" dirty="0" err="1" smtClean="0">
                <a:solidFill>
                  <a:schemeClr val="bg1"/>
                </a:solidFill>
              </a:rPr>
              <a:t>Microbolometer</a:t>
            </a:r>
            <a:endParaRPr lang="en-US" sz="2800" b="1" dirty="0">
              <a:solidFill>
                <a:schemeClr val="bg1"/>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47892" y="5013235"/>
            <a:ext cx="5686259" cy="1200329"/>
          </a:xfrm>
          <a:prstGeom prst="rect">
            <a:avLst/>
          </a:prstGeom>
        </p:spPr>
        <p:txBody>
          <a:bodyPr wrap="square">
            <a:spAutoFit/>
          </a:bodyPr>
          <a:lstStyle/>
          <a:p>
            <a:pPr marL="0" marR="631190" algn="just">
              <a:spcBef>
                <a:spcPts val="0"/>
              </a:spcBef>
              <a:spcAft>
                <a:spcPts val="0"/>
              </a:spcAft>
            </a:pPr>
            <a:r>
              <a:rPr lang="en-US" sz="1800" dirty="0" smtClean="0">
                <a:solidFill>
                  <a:srgbClr val="0000FF"/>
                </a:solidFill>
                <a:ea typeface="Times New Roman" panose="02020603050405020304" pitchFamily="18" charset="0"/>
              </a:rPr>
              <a:t>Fig. 1. (</a:t>
            </a:r>
            <a:r>
              <a:rPr lang="en-US" sz="1800" dirty="0" err="1" smtClean="0">
                <a:solidFill>
                  <a:srgbClr val="0000FF"/>
                </a:solidFill>
                <a:ea typeface="Times New Roman" panose="02020603050405020304" pitchFamily="18" charset="0"/>
              </a:rPr>
              <a:t>a,b</a:t>
            </a:r>
            <a:r>
              <a:rPr lang="en-US" sz="1800" dirty="0" smtClean="0">
                <a:solidFill>
                  <a:srgbClr val="0000FF"/>
                </a:solidFill>
                <a:ea typeface="Times New Roman" panose="02020603050405020304" pitchFamily="18" charset="0"/>
              </a:rPr>
              <a:t>) OM and SEM image of straight and (</a:t>
            </a:r>
            <a:r>
              <a:rPr lang="en-US" sz="1800" dirty="0" err="1" smtClean="0">
                <a:solidFill>
                  <a:srgbClr val="0000FF"/>
                </a:solidFill>
                <a:ea typeface="Times New Roman" panose="02020603050405020304" pitchFamily="18" charset="0"/>
              </a:rPr>
              <a:t>c,d</a:t>
            </a:r>
            <a:r>
              <a:rPr lang="en-US" sz="1800" dirty="0" smtClean="0">
                <a:solidFill>
                  <a:srgbClr val="0000FF"/>
                </a:solidFill>
                <a:ea typeface="Times New Roman" panose="02020603050405020304" pitchFamily="18" charset="0"/>
              </a:rPr>
              <a:t>) meander devices fabricated for measurement of the width effect on the thermistor. (e) Variation of DW and AMW for two different substrates. </a:t>
            </a:r>
            <a:endParaRPr lang="en-US" sz="1800" dirty="0">
              <a:effectLst/>
              <a:latin typeface="Tahoma" panose="020B0604030504040204" pitchFamily="34" charset="0"/>
              <a:ea typeface="Times New Roman" panose="02020603050405020304" pitchFamily="18" charset="0"/>
            </a:endParaRPr>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200" y="-76200"/>
            <a:ext cx="8877300" cy="523220"/>
          </a:xfrm>
          <a:prstGeom prst="rect">
            <a:avLst/>
          </a:prstGeom>
          <a:noFill/>
        </p:spPr>
        <p:txBody>
          <a:bodyPr wrap="square">
            <a:spAutoFit/>
          </a:bodyPr>
          <a:lstStyle/>
          <a:p>
            <a:pPr algn="ctr"/>
            <a:r>
              <a:rPr lang="en-US" sz="2800" b="1" dirty="0" smtClean="0">
                <a:solidFill>
                  <a:schemeClr val="bg1"/>
                </a:solidFill>
              </a:rPr>
              <a:t>Width Dependence of Thermistor</a:t>
            </a:r>
            <a:endParaRPr lang="en-US" sz="2800" b="1"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213" y="449736"/>
            <a:ext cx="3816096" cy="4529328"/>
          </a:xfrm>
          <a:prstGeom prst="rect">
            <a:avLst/>
          </a:prstGeom>
        </p:spPr>
      </p:pic>
      <p:grpSp>
        <p:nvGrpSpPr>
          <p:cNvPr id="8" name="Group 7"/>
          <p:cNvGrpSpPr>
            <a:grpSpLocks noChangeAspect="1"/>
          </p:cNvGrpSpPr>
          <p:nvPr/>
        </p:nvGrpSpPr>
        <p:grpSpPr>
          <a:xfrm>
            <a:off x="102327" y="407679"/>
            <a:ext cx="5029200" cy="4308624"/>
            <a:chOff x="146610" y="407679"/>
            <a:chExt cx="5548630" cy="4753631"/>
          </a:xfrm>
        </p:grpSpPr>
        <p:pic>
          <p:nvPicPr>
            <p:cNvPr id="11" name="Picture 10" descr="G:\THz Paper Planned\APL PHOTONICS-1 Narrow Width Effect Ti Bolometer\1. Devices AMW TCR 2\final\Fig. 1..tif"/>
            <p:cNvPicPr/>
            <p:nvPr/>
          </p:nvPicPr>
          <p:blipFill>
            <a:blip r:embed="rId4" cstate="print"/>
            <a:srcRect/>
            <a:stretch>
              <a:fillRect/>
            </a:stretch>
          </p:blipFill>
          <p:spPr bwMode="auto">
            <a:xfrm>
              <a:off x="146610" y="407679"/>
              <a:ext cx="5548630" cy="4650740"/>
            </a:xfrm>
            <a:prstGeom prst="rect">
              <a:avLst/>
            </a:prstGeom>
            <a:noFill/>
            <a:ln w="9525">
              <a:noFill/>
              <a:miter lim="800000"/>
              <a:headEnd/>
              <a:tailEnd/>
            </a:ln>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34070"/>
            <a:stretch/>
          </p:blipFill>
          <p:spPr>
            <a:xfrm>
              <a:off x="3021873" y="2989217"/>
              <a:ext cx="2667000" cy="2172093"/>
            </a:xfrm>
            <a:prstGeom prst="rect">
              <a:avLst/>
            </a:prstGeom>
          </p:spPr>
        </p:pic>
        <p:sp>
          <p:nvSpPr>
            <p:cNvPr id="4" name="TextBox 3"/>
            <p:cNvSpPr txBox="1"/>
            <p:nvPr/>
          </p:nvSpPr>
          <p:spPr>
            <a:xfrm>
              <a:off x="3588694" y="3613441"/>
              <a:ext cx="526106" cy="461665"/>
            </a:xfrm>
            <a:prstGeom prst="rect">
              <a:avLst/>
            </a:prstGeom>
            <a:solidFill>
              <a:schemeClr val="bg1"/>
            </a:solidFill>
          </p:spPr>
          <p:txBody>
            <a:bodyPr wrap="none" rtlCol="0">
              <a:spAutoFit/>
            </a:bodyPr>
            <a:lstStyle/>
            <a:p>
              <a:r>
                <a:rPr lang="en-US" dirty="0" smtClean="0"/>
                <a:t>(e)</a:t>
              </a:r>
              <a:endParaRPr lang="en-US" dirty="0"/>
            </a:p>
          </p:txBody>
        </p:sp>
      </p:grpSp>
      <p:sp>
        <p:nvSpPr>
          <p:cNvPr id="16" name="Rectangle 15"/>
          <p:cNvSpPr/>
          <p:nvPr/>
        </p:nvSpPr>
        <p:spPr>
          <a:xfrm>
            <a:off x="5236467" y="5001347"/>
            <a:ext cx="4416987" cy="1754326"/>
          </a:xfrm>
          <a:prstGeom prst="rect">
            <a:avLst/>
          </a:prstGeom>
        </p:spPr>
        <p:txBody>
          <a:bodyPr wrap="square">
            <a:spAutoFit/>
          </a:bodyPr>
          <a:lstStyle/>
          <a:p>
            <a:pPr marL="0" marR="631190" algn="just">
              <a:spcBef>
                <a:spcPts val="0"/>
              </a:spcBef>
              <a:spcAft>
                <a:spcPts val="0"/>
              </a:spcAft>
            </a:pPr>
            <a:r>
              <a:rPr lang="en-US" sz="1800" dirty="0">
                <a:solidFill>
                  <a:srgbClr val="0000FF"/>
                </a:solidFill>
                <a:ea typeface="Times New Roman" panose="02020603050405020304" pitchFamily="18" charset="0"/>
              </a:rPr>
              <a:t>Fig</a:t>
            </a:r>
            <a:r>
              <a:rPr lang="en-US" sz="1800" dirty="0" smtClean="0">
                <a:solidFill>
                  <a:srgbClr val="0000FF"/>
                </a:solidFill>
                <a:ea typeface="Times New Roman" panose="02020603050405020304" pitchFamily="18" charset="0"/>
              </a:rPr>
              <a:t>. 2.  </a:t>
            </a:r>
            <a:r>
              <a:rPr lang="en-US" sz="1800" dirty="0">
                <a:solidFill>
                  <a:srgbClr val="0000FF"/>
                </a:solidFill>
                <a:ea typeface="Times New Roman" panose="02020603050405020304" pitchFamily="18" charset="0"/>
              </a:rPr>
              <a:t>Temperature coefficient of resistance (TCR) and resistivity (ρ) with the variation of average measured with for (a) </a:t>
            </a:r>
            <a:r>
              <a:rPr lang="en-US" sz="1800" dirty="0" err="1">
                <a:solidFill>
                  <a:srgbClr val="0000FF"/>
                </a:solidFill>
                <a:ea typeface="Times New Roman" panose="02020603050405020304" pitchFamily="18" charset="0"/>
              </a:rPr>
              <a:t>Pt</a:t>
            </a:r>
            <a:r>
              <a:rPr lang="en-US" sz="1800" dirty="0">
                <a:solidFill>
                  <a:srgbClr val="0000FF"/>
                </a:solidFill>
                <a:ea typeface="Times New Roman" panose="02020603050405020304" pitchFamily="18" charset="0"/>
              </a:rPr>
              <a:t> and (b) Ti thermistor for two different substrates for devices with wire structure.</a:t>
            </a:r>
            <a:endParaRPr lang="en-US" sz="1800" dirty="0">
              <a:effectLst/>
              <a:latin typeface="Tahoma" panose="020B0604030504040204" pitchFamily="34" charset="0"/>
              <a:ea typeface="Times New Roman" panose="02020603050405020304" pitchFamily="18"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47892" y="5013235"/>
            <a:ext cx="5686259" cy="1200329"/>
          </a:xfrm>
          <a:prstGeom prst="rect">
            <a:avLst/>
          </a:prstGeom>
        </p:spPr>
        <p:txBody>
          <a:bodyPr wrap="square">
            <a:spAutoFit/>
          </a:bodyPr>
          <a:lstStyle/>
          <a:p>
            <a:pPr marL="0" marR="631190" algn="just">
              <a:spcBef>
                <a:spcPts val="0"/>
              </a:spcBef>
              <a:spcAft>
                <a:spcPts val="0"/>
              </a:spcAft>
            </a:pPr>
            <a:r>
              <a:rPr lang="en-US" sz="1800" dirty="0" smtClean="0">
                <a:solidFill>
                  <a:srgbClr val="0000FF"/>
                </a:solidFill>
                <a:ea typeface="Times New Roman" panose="02020603050405020304" pitchFamily="18" charset="0"/>
              </a:rPr>
              <a:t>Fig. 1. (</a:t>
            </a:r>
            <a:r>
              <a:rPr lang="en-US" sz="1800" dirty="0" err="1" smtClean="0">
                <a:solidFill>
                  <a:srgbClr val="0000FF"/>
                </a:solidFill>
                <a:ea typeface="Times New Roman" panose="02020603050405020304" pitchFamily="18" charset="0"/>
              </a:rPr>
              <a:t>a,b</a:t>
            </a:r>
            <a:r>
              <a:rPr lang="en-US" sz="1800" dirty="0" smtClean="0">
                <a:solidFill>
                  <a:srgbClr val="0000FF"/>
                </a:solidFill>
                <a:ea typeface="Times New Roman" panose="02020603050405020304" pitchFamily="18" charset="0"/>
              </a:rPr>
              <a:t>) OM and SEM image of straight and (</a:t>
            </a:r>
            <a:r>
              <a:rPr lang="en-US" sz="1800" dirty="0" err="1" smtClean="0">
                <a:solidFill>
                  <a:srgbClr val="0000FF"/>
                </a:solidFill>
                <a:ea typeface="Times New Roman" panose="02020603050405020304" pitchFamily="18" charset="0"/>
              </a:rPr>
              <a:t>c,d</a:t>
            </a:r>
            <a:r>
              <a:rPr lang="en-US" sz="1800" dirty="0" smtClean="0">
                <a:solidFill>
                  <a:srgbClr val="0000FF"/>
                </a:solidFill>
                <a:ea typeface="Times New Roman" panose="02020603050405020304" pitchFamily="18" charset="0"/>
              </a:rPr>
              <a:t>) meander devices fabricated for measurement of the width effect on the thermistor. (e) Variation of DW and AMW for two different substrates. </a:t>
            </a:r>
            <a:endParaRPr lang="en-US" sz="1800" dirty="0">
              <a:effectLst/>
              <a:latin typeface="Tahoma" panose="020B0604030504040204" pitchFamily="34" charset="0"/>
              <a:ea typeface="Times New Roman" panose="02020603050405020304" pitchFamily="18" charset="0"/>
            </a:endParaRPr>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200" y="-76200"/>
            <a:ext cx="8877300" cy="523220"/>
          </a:xfrm>
          <a:prstGeom prst="rect">
            <a:avLst/>
          </a:prstGeom>
          <a:noFill/>
        </p:spPr>
        <p:txBody>
          <a:bodyPr wrap="square">
            <a:spAutoFit/>
          </a:bodyPr>
          <a:lstStyle/>
          <a:p>
            <a:pPr algn="ctr"/>
            <a:r>
              <a:rPr lang="en-US" sz="2800" b="1" dirty="0" smtClean="0">
                <a:solidFill>
                  <a:schemeClr val="bg1"/>
                </a:solidFill>
              </a:rPr>
              <a:t>Width Dependence of Thermistor</a:t>
            </a:r>
            <a:endParaRPr lang="en-US" sz="2800" b="1"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4213" y="449736"/>
            <a:ext cx="3816096" cy="4529328"/>
          </a:xfrm>
          <a:prstGeom prst="rect">
            <a:avLst/>
          </a:prstGeom>
        </p:spPr>
      </p:pic>
      <p:grpSp>
        <p:nvGrpSpPr>
          <p:cNvPr id="8" name="Group 7"/>
          <p:cNvGrpSpPr>
            <a:grpSpLocks noChangeAspect="1"/>
          </p:cNvGrpSpPr>
          <p:nvPr/>
        </p:nvGrpSpPr>
        <p:grpSpPr>
          <a:xfrm>
            <a:off x="102327" y="407679"/>
            <a:ext cx="5029200" cy="4308624"/>
            <a:chOff x="146610" y="407679"/>
            <a:chExt cx="5548630" cy="4753631"/>
          </a:xfrm>
        </p:grpSpPr>
        <p:pic>
          <p:nvPicPr>
            <p:cNvPr id="11" name="Picture 10" descr="G:\THz Paper Planned\APL PHOTONICS-1 Narrow Width Effect Ti Bolometer\1. Devices AMW TCR 2\final\Fig. 1..tif"/>
            <p:cNvPicPr/>
            <p:nvPr/>
          </p:nvPicPr>
          <p:blipFill>
            <a:blip r:embed="rId4" cstate="print"/>
            <a:srcRect/>
            <a:stretch>
              <a:fillRect/>
            </a:stretch>
          </p:blipFill>
          <p:spPr bwMode="auto">
            <a:xfrm>
              <a:off x="146610" y="407679"/>
              <a:ext cx="5548630" cy="4650740"/>
            </a:xfrm>
            <a:prstGeom prst="rect">
              <a:avLst/>
            </a:prstGeom>
            <a:noFill/>
            <a:ln w="9525">
              <a:noFill/>
              <a:miter lim="800000"/>
              <a:headEnd/>
              <a:tailEnd/>
            </a:ln>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34070"/>
            <a:stretch/>
          </p:blipFill>
          <p:spPr>
            <a:xfrm>
              <a:off x="3021873" y="2989217"/>
              <a:ext cx="2667000" cy="2172093"/>
            </a:xfrm>
            <a:prstGeom prst="rect">
              <a:avLst/>
            </a:prstGeom>
          </p:spPr>
        </p:pic>
        <p:sp>
          <p:nvSpPr>
            <p:cNvPr id="4" name="TextBox 3"/>
            <p:cNvSpPr txBox="1"/>
            <p:nvPr/>
          </p:nvSpPr>
          <p:spPr>
            <a:xfrm>
              <a:off x="3588694" y="3613441"/>
              <a:ext cx="526106" cy="461665"/>
            </a:xfrm>
            <a:prstGeom prst="rect">
              <a:avLst/>
            </a:prstGeom>
            <a:solidFill>
              <a:schemeClr val="bg1"/>
            </a:solidFill>
          </p:spPr>
          <p:txBody>
            <a:bodyPr wrap="none" rtlCol="0">
              <a:spAutoFit/>
            </a:bodyPr>
            <a:lstStyle/>
            <a:p>
              <a:r>
                <a:rPr lang="en-US" dirty="0" smtClean="0"/>
                <a:t>(e)</a:t>
              </a:r>
              <a:endParaRPr lang="en-US" dirty="0"/>
            </a:p>
          </p:txBody>
        </p:sp>
      </p:grpSp>
      <p:sp>
        <p:nvSpPr>
          <p:cNvPr id="16" name="Rectangle 15"/>
          <p:cNvSpPr/>
          <p:nvPr/>
        </p:nvSpPr>
        <p:spPr>
          <a:xfrm>
            <a:off x="5236467" y="5001347"/>
            <a:ext cx="4416987" cy="1754326"/>
          </a:xfrm>
          <a:prstGeom prst="rect">
            <a:avLst/>
          </a:prstGeom>
        </p:spPr>
        <p:txBody>
          <a:bodyPr wrap="square">
            <a:spAutoFit/>
          </a:bodyPr>
          <a:lstStyle/>
          <a:p>
            <a:pPr marL="0" marR="631190" algn="just">
              <a:spcBef>
                <a:spcPts val="0"/>
              </a:spcBef>
              <a:spcAft>
                <a:spcPts val="0"/>
              </a:spcAft>
            </a:pPr>
            <a:r>
              <a:rPr lang="en-US" sz="1800" dirty="0">
                <a:solidFill>
                  <a:srgbClr val="0000FF"/>
                </a:solidFill>
                <a:ea typeface="Times New Roman" panose="02020603050405020304" pitchFamily="18" charset="0"/>
              </a:rPr>
              <a:t>Fig</a:t>
            </a:r>
            <a:r>
              <a:rPr lang="en-US" sz="1800" dirty="0" smtClean="0">
                <a:solidFill>
                  <a:srgbClr val="0000FF"/>
                </a:solidFill>
                <a:ea typeface="Times New Roman" panose="02020603050405020304" pitchFamily="18" charset="0"/>
              </a:rPr>
              <a:t>. 2.  </a:t>
            </a:r>
            <a:r>
              <a:rPr lang="en-US" sz="1800" dirty="0">
                <a:solidFill>
                  <a:srgbClr val="0000FF"/>
                </a:solidFill>
                <a:ea typeface="Times New Roman" panose="02020603050405020304" pitchFamily="18" charset="0"/>
              </a:rPr>
              <a:t>Temperature coefficient of resistance (TCR) and resistivity (ρ) with the variation of average measured with for (a) </a:t>
            </a:r>
            <a:r>
              <a:rPr lang="en-US" sz="1800" dirty="0" err="1">
                <a:solidFill>
                  <a:srgbClr val="0000FF"/>
                </a:solidFill>
                <a:ea typeface="Times New Roman" panose="02020603050405020304" pitchFamily="18" charset="0"/>
              </a:rPr>
              <a:t>Pt</a:t>
            </a:r>
            <a:r>
              <a:rPr lang="en-US" sz="1800" dirty="0">
                <a:solidFill>
                  <a:srgbClr val="0000FF"/>
                </a:solidFill>
                <a:ea typeface="Times New Roman" panose="02020603050405020304" pitchFamily="18" charset="0"/>
              </a:rPr>
              <a:t> and (b) Ti thermistor for two different substrates for devices with wire structure.</a:t>
            </a:r>
            <a:endParaRPr lang="en-US" sz="1800" dirty="0">
              <a:effectLst/>
              <a:latin typeface="Tahoma" panose="020B0604030504040204" pitchFamily="34" charset="0"/>
              <a:ea typeface="Times New Roman" panose="02020603050405020304" pitchFamily="18" charset="0"/>
            </a:endParaRPr>
          </a:p>
        </p:txBody>
      </p:sp>
    </p:spTree>
    <p:extLst>
      <p:ext uri="{BB962C8B-B14F-4D97-AF65-F5344CB8AC3E}">
        <p14:creationId xmlns:p14="http://schemas.microsoft.com/office/powerpoint/2010/main" val="3454135638"/>
      </p:ext>
    </p:extLst>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 name="Rectangle 29"/>
          <p:cNvSpPr/>
          <p:nvPr/>
        </p:nvSpPr>
        <p:spPr>
          <a:xfrm>
            <a:off x="199998" y="3966049"/>
            <a:ext cx="4724400" cy="1754326"/>
          </a:xfrm>
          <a:prstGeom prst="rect">
            <a:avLst/>
          </a:prstGeom>
        </p:spPr>
        <p:txBody>
          <a:bodyPr wrap="square">
            <a:spAutoFit/>
          </a:bodyPr>
          <a:lstStyle/>
          <a:p>
            <a:pPr marL="0" marR="0" indent="0" algn="just">
              <a:spcBef>
                <a:spcPts val="0"/>
              </a:spcBef>
              <a:spcAft>
                <a:spcPts val="0"/>
              </a:spcAft>
            </a:pPr>
            <a:r>
              <a:rPr lang="en-US" sz="1800" kern="100" dirty="0">
                <a:solidFill>
                  <a:srgbClr val="0000FF"/>
                </a:solidFill>
                <a:ea typeface="Times New Roman" panose="02020603050405020304" pitchFamily="18" charset="0"/>
                <a:cs typeface="Times New Roman" panose="02020603050405020304" pitchFamily="18" charset="0"/>
              </a:rPr>
              <a:t>Fig. 3. </a:t>
            </a:r>
            <a:r>
              <a:rPr lang="en-IN" sz="1800" kern="100" dirty="0">
                <a:solidFill>
                  <a:srgbClr val="0000FF"/>
                </a:solidFill>
                <a:ea typeface="Times New Roman" panose="02020603050405020304" pitchFamily="18" charset="0"/>
                <a:cs typeface="Times New Roman" panose="02020603050405020304" pitchFamily="18" charset="0"/>
              </a:rPr>
              <a:t>Electron backscatter diffraction (EBSD) with phase map, phase ratio, local diffraction patterns, grain distribution map and grain statistics for Ti nanowire with design width (DW) </a:t>
            </a:r>
            <a:r>
              <a:rPr lang="en-IN" sz="1800" kern="100" dirty="0">
                <a:solidFill>
                  <a:srgbClr val="FF0000"/>
                </a:solidFill>
                <a:ea typeface="Times New Roman" panose="02020603050405020304" pitchFamily="18" charset="0"/>
                <a:cs typeface="Times New Roman" panose="02020603050405020304" pitchFamily="18" charset="0"/>
              </a:rPr>
              <a:t>(a) 100 nm </a:t>
            </a:r>
            <a:r>
              <a:rPr lang="en-IN" sz="1800" kern="100" dirty="0">
                <a:solidFill>
                  <a:srgbClr val="0000FF"/>
                </a:solidFill>
                <a:ea typeface="Times New Roman" panose="02020603050405020304" pitchFamily="18" charset="0"/>
                <a:cs typeface="Times New Roman" panose="02020603050405020304" pitchFamily="18" charset="0"/>
              </a:rPr>
              <a:t>(b) 300 nm (c) 1000 nm and </a:t>
            </a:r>
            <a:r>
              <a:rPr lang="en-IN" sz="1800" kern="100" dirty="0">
                <a:solidFill>
                  <a:srgbClr val="FF0000"/>
                </a:solidFill>
                <a:ea typeface="Times New Roman" panose="02020603050405020304" pitchFamily="18" charset="0"/>
                <a:cs typeface="Times New Roman" panose="02020603050405020304" pitchFamily="18" charset="0"/>
              </a:rPr>
              <a:t>(d) large-area Ti film (150 x 150 µm)</a:t>
            </a:r>
            <a:endParaRPr lang="en-US" sz="1800" kern="100" dirty="0">
              <a:solidFill>
                <a:srgbClr val="FF0000"/>
              </a:solidFill>
              <a:ea typeface="Times New Roman" panose="02020603050405020304" pitchFamily="18" charset="0"/>
              <a:cs typeface="MS Mincho" panose="02020609040205080304" pitchFamily="49" charset="-128"/>
            </a:endParaRPr>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200" y="-76200"/>
            <a:ext cx="8877300" cy="523220"/>
          </a:xfrm>
          <a:prstGeom prst="rect">
            <a:avLst/>
          </a:prstGeom>
          <a:noFill/>
        </p:spPr>
        <p:txBody>
          <a:bodyPr wrap="square">
            <a:spAutoFit/>
          </a:bodyPr>
          <a:lstStyle/>
          <a:p>
            <a:pPr algn="ctr"/>
            <a:r>
              <a:rPr lang="en-US" sz="2800" b="1" dirty="0">
                <a:solidFill>
                  <a:schemeClr val="bg1"/>
                </a:solidFill>
              </a:rPr>
              <a:t>Narrow Width in Ti: Grain Distribution</a:t>
            </a:r>
          </a:p>
        </p:txBody>
      </p:sp>
      <p:pic>
        <p:nvPicPr>
          <p:cNvPr id="8" name="Picture 7" descr="G:\THz Paper Planned\APL PHOTONICS-1 Narrow Width Effect Ti Bolometer\2. Grain Size EBSD TEM 10\Final\Fig. 1..tif"/>
          <p:cNvPicPr>
            <a:picLocks noChangeAspect="1"/>
          </p:cNvPicPr>
          <p:nvPr/>
        </p:nvPicPr>
        <p:blipFill>
          <a:blip r:embed="rId3" cstate="print"/>
          <a:srcRect/>
          <a:stretch>
            <a:fillRect/>
          </a:stretch>
        </p:blipFill>
        <p:spPr bwMode="auto">
          <a:xfrm>
            <a:off x="155575" y="457200"/>
            <a:ext cx="4768823" cy="3474720"/>
          </a:xfrm>
          <a:prstGeom prst="rect">
            <a:avLst/>
          </a:prstGeom>
          <a:noFill/>
          <a:ln w="9525">
            <a:noFill/>
            <a:miter lim="800000"/>
            <a:headEnd/>
            <a:tailEnd/>
          </a:ln>
        </p:spPr>
      </p:pic>
      <p:pic>
        <p:nvPicPr>
          <p:cNvPr id="10" name="Picture 9" descr="G:\THz Paper Planned\APL PHOTONICS-1 Narrow Width Effect Ti Bolometer\2. Grain Size EBSD TEM 10\Final\Fig. 3..tif"/>
          <p:cNvPicPr>
            <a:picLocks noChangeAspect="1"/>
          </p:cNvPicPr>
          <p:nvPr/>
        </p:nvPicPr>
        <p:blipFill>
          <a:blip r:embed="rId4" cstate="print"/>
          <a:srcRect/>
          <a:stretch>
            <a:fillRect/>
          </a:stretch>
        </p:blipFill>
        <p:spPr bwMode="auto">
          <a:xfrm>
            <a:off x="5133712" y="441963"/>
            <a:ext cx="3966750" cy="3474720"/>
          </a:xfrm>
          <a:prstGeom prst="rect">
            <a:avLst/>
          </a:prstGeom>
          <a:noFill/>
          <a:ln w="9525">
            <a:noFill/>
            <a:miter lim="800000"/>
            <a:headEnd/>
            <a:tailEnd/>
          </a:ln>
        </p:spPr>
      </p:pic>
      <p:sp>
        <p:nvSpPr>
          <p:cNvPr id="11" name="Rectangle 10"/>
          <p:cNvSpPr/>
          <p:nvPr/>
        </p:nvSpPr>
        <p:spPr>
          <a:xfrm>
            <a:off x="5019649" y="4044832"/>
            <a:ext cx="3971952" cy="1754326"/>
          </a:xfrm>
          <a:prstGeom prst="rect">
            <a:avLst/>
          </a:prstGeom>
        </p:spPr>
        <p:txBody>
          <a:bodyPr wrap="square">
            <a:spAutoFit/>
          </a:bodyPr>
          <a:lstStyle/>
          <a:p>
            <a:pPr marL="0" marR="0" indent="0" algn="just">
              <a:spcBef>
                <a:spcPts val="0"/>
              </a:spcBef>
              <a:spcAft>
                <a:spcPts val="0"/>
              </a:spcAft>
            </a:pPr>
            <a:r>
              <a:rPr lang="en-US" sz="1800" kern="0" dirty="0">
                <a:solidFill>
                  <a:srgbClr val="0000FF"/>
                </a:solidFill>
                <a:ea typeface="MS Mincho" panose="02020609040205080304" pitchFamily="49" charset="-128"/>
                <a:cs typeface="Times New Roman" panose="02020603050405020304" pitchFamily="18" charset="0"/>
              </a:rPr>
              <a:t>Fig. </a:t>
            </a:r>
            <a:r>
              <a:rPr lang="en-US" sz="1800" kern="100" dirty="0">
                <a:solidFill>
                  <a:srgbClr val="0000FF"/>
                </a:solidFill>
                <a:ea typeface="MS Mincho" panose="02020609040205080304" pitchFamily="49" charset="-128"/>
                <a:cs typeface="Times New Roman" panose="02020603050405020304" pitchFamily="18" charset="0"/>
              </a:rPr>
              <a:t>4</a:t>
            </a:r>
            <a:r>
              <a:rPr lang="en-US" sz="1800" kern="100" dirty="0" smtClean="0">
                <a:solidFill>
                  <a:srgbClr val="0000FF"/>
                </a:solidFill>
                <a:ea typeface="MS Mincho" panose="02020609040205080304" pitchFamily="49" charset="-128"/>
                <a:cs typeface="Times New Roman" panose="02020603050405020304" pitchFamily="18" charset="0"/>
              </a:rPr>
              <a:t>.</a:t>
            </a:r>
            <a:r>
              <a:rPr lang="en-US" sz="1800" kern="0" dirty="0" smtClean="0">
                <a:solidFill>
                  <a:srgbClr val="0000FF"/>
                </a:solidFill>
                <a:ea typeface="MS Mincho" panose="02020609040205080304" pitchFamily="49" charset="-128"/>
                <a:cs typeface="Times New Roman" panose="02020603050405020304" pitchFamily="18" charset="0"/>
              </a:rPr>
              <a:t> </a:t>
            </a:r>
            <a:r>
              <a:rPr lang="en-IN" sz="1800" kern="100" dirty="0">
                <a:solidFill>
                  <a:srgbClr val="0000FF"/>
                </a:solidFill>
                <a:ea typeface="Times New Roman" panose="02020603050405020304" pitchFamily="18" charset="0"/>
                <a:cs typeface="Times New Roman" panose="02020603050405020304" pitchFamily="18" charset="0"/>
              </a:rPr>
              <a:t>Electron backscatter diffraction (EBSD) results with </a:t>
            </a:r>
            <a:r>
              <a:rPr lang="en-US" sz="1800" kern="0" dirty="0">
                <a:solidFill>
                  <a:srgbClr val="0000FF"/>
                </a:solidFill>
                <a:ea typeface="MS Mincho" panose="02020609040205080304" pitchFamily="49" charset="-128"/>
                <a:cs typeface="Times New Roman" panose="02020603050405020304" pitchFamily="18" charset="0"/>
              </a:rPr>
              <a:t>2D &amp; (d) 3D pole figures</a:t>
            </a:r>
            <a:r>
              <a:rPr lang="en-IN" sz="1800" kern="100" dirty="0">
                <a:solidFill>
                  <a:srgbClr val="0000FF"/>
                </a:solidFill>
                <a:ea typeface="Times New Roman" panose="02020603050405020304" pitchFamily="18" charset="0"/>
                <a:cs typeface="Times New Roman" panose="02020603050405020304" pitchFamily="18" charset="0"/>
              </a:rPr>
              <a:t> with different viewing angles for Ti nanowire with design width (DW) (a) 100 nm (b) 300 nm (c) 1000 nm and (d) large-area Ti film (150 x 150 µm)</a:t>
            </a:r>
            <a:endParaRPr lang="en-US" sz="1800" kern="100" dirty="0">
              <a:ea typeface="Times New Roman" panose="02020603050405020304" pitchFamily="18" charset="0"/>
              <a:cs typeface="MS Mincho" panose="02020609040205080304" pitchFamily="49" charset="-128"/>
            </a:endParaRPr>
          </a:p>
        </p:txBody>
      </p:sp>
      <p:pic>
        <p:nvPicPr>
          <p:cNvPr id="13" name="Picture 12" descr="http://www.azom.com/images/Article_Images/ImageForArticle_11775(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143" y="5733641"/>
            <a:ext cx="4095569" cy="921888"/>
          </a:xfrm>
          <a:prstGeom prst="rect">
            <a:avLst/>
          </a:prstGeom>
          <a:noFill/>
          <a:ln w="25400">
            <a:solidFill>
              <a:srgbClr val="FF0000"/>
            </a:solidFill>
            <a:prstDash val="sysDash"/>
          </a:ln>
        </p:spPr>
      </p:pic>
      <p:sp>
        <p:nvSpPr>
          <p:cNvPr id="14" name="Rectangle 13"/>
          <p:cNvSpPr/>
          <p:nvPr/>
        </p:nvSpPr>
        <p:spPr>
          <a:xfrm>
            <a:off x="4998720" y="6048108"/>
            <a:ext cx="3962400" cy="584775"/>
          </a:xfrm>
          <a:prstGeom prst="rect">
            <a:avLst/>
          </a:prstGeom>
        </p:spPr>
        <p:txBody>
          <a:bodyPr wrap="square">
            <a:spAutoFit/>
          </a:bodyPr>
          <a:lstStyle/>
          <a:p>
            <a:pPr marR="0" algn="just">
              <a:spcBef>
                <a:spcPts val="0"/>
              </a:spcBef>
              <a:spcAft>
                <a:spcPts val="0"/>
              </a:spcAft>
            </a:pPr>
            <a:r>
              <a:rPr lang="en-IN" sz="1600" kern="0" dirty="0" smtClean="0">
                <a:solidFill>
                  <a:srgbClr val="FF0000"/>
                </a:solidFill>
                <a:ea typeface="MS Mincho" panose="02020609040205080304" pitchFamily="49" charset="-128"/>
                <a:cs typeface="Times New Roman" panose="02020603050405020304" pitchFamily="18" charset="0"/>
              </a:rPr>
              <a:t>The production of a stereographic projection for a single crystal (in this case a unit cell)</a:t>
            </a:r>
          </a:p>
        </p:txBody>
      </p:sp>
      <p:sp>
        <p:nvSpPr>
          <p:cNvPr id="2" name="Left Arrow 1"/>
          <p:cNvSpPr/>
          <p:nvPr/>
        </p:nvSpPr>
        <p:spPr>
          <a:xfrm>
            <a:off x="4514850" y="6110414"/>
            <a:ext cx="504798" cy="22860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15581" y="1271271"/>
            <a:ext cx="889375"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091928" y="3011304"/>
            <a:ext cx="889375"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6200" y="-76200"/>
            <a:ext cx="8877300" cy="523220"/>
          </a:xfrm>
          <a:prstGeom prst="rect">
            <a:avLst/>
          </a:prstGeom>
          <a:noFill/>
        </p:spPr>
        <p:txBody>
          <a:bodyPr wrap="square">
            <a:spAutoFit/>
          </a:bodyPr>
          <a:lstStyle/>
          <a:p>
            <a:pPr algn="ctr"/>
            <a:r>
              <a:rPr lang="en-US" sz="2800" b="1" dirty="0" smtClean="0">
                <a:solidFill>
                  <a:schemeClr val="bg1"/>
                </a:solidFill>
              </a:rPr>
              <a:t>Device Fabrication Steps: EBL</a:t>
            </a:r>
            <a:endParaRPr lang="en-US" sz="2800" b="1" dirty="0">
              <a:solidFill>
                <a:schemeClr val="bg1"/>
              </a:solidFill>
            </a:endParaRPr>
          </a:p>
        </p:txBody>
      </p:sp>
      <p:pic>
        <p:nvPicPr>
          <p:cNvPr id="2" name="Picture 1"/>
          <p:cNvPicPr>
            <a:picLocks noChangeAspect="1"/>
          </p:cNvPicPr>
          <p:nvPr/>
        </p:nvPicPr>
        <p:blipFill>
          <a:blip r:embed="rId2"/>
          <a:stretch>
            <a:fillRect/>
          </a:stretch>
        </p:blipFill>
        <p:spPr>
          <a:xfrm>
            <a:off x="1543050" y="2184181"/>
            <a:ext cx="5943600" cy="3607019"/>
          </a:xfrm>
          <a:prstGeom prst="rect">
            <a:avLst/>
          </a:prstGeom>
        </p:spPr>
      </p:pic>
      <p:graphicFrame>
        <p:nvGraphicFramePr>
          <p:cNvPr id="11" name="Table 10"/>
          <p:cNvGraphicFramePr>
            <a:graphicFrameLocks noGrp="1"/>
          </p:cNvGraphicFramePr>
          <p:nvPr>
            <p:extLst/>
          </p:nvPr>
        </p:nvGraphicFramePr>
        <p:xfrm>
          <a:off x="1546225" y="523219"/>
          <a:ext cx="5937250" cy="1361758"/>
        </p:xfrm>
        <a:graphic>
          <a:graphicData uri="http://schemas.openxmlformats.org/drawingml/2006/table">
            <a:tbl>
              <a:tblPr firstRow="1" firstCol="1" bandRow="1">
                <a:tableStyleId>{5C22544A-7EE6-4342-B048-85BDC9FD1C3A}</a:tableStyleId>
              </a:tblPr>
              <a:tblGrid>
                <a:gridCol w="789305"/>
                <a:gridCol w="2579370"/>
                <a:gridCol w="1543050"/>
                <a:gridCol w="1025525"/>
              </a:tblGrid>
              <a:tr h="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DEVICE</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Substrate/Interlayer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Thermistor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Heater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SiO</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 (230 nm/100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 (50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SiO</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 (230 nm/100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Ti/Pt (5 nm/50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SiO</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/SiNx (230/50 nm)/SiNx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Ti (50 nm)</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SiO</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/SiNx (230/50 nm)/SiNx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Ti/Pt (5 nm/50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Ti (100 nm)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0">
                <a:tc gridSpan="4">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Antenna &amp; Pad: Ti/Au (20/200 nm)</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0">
                <a:tc gridSpan="4">
                  <a:txBody>
                    <a:bodyPr/>
                    <a:lstStyle/>
                    <a:p>
                      <a:pPr marL="0" marR="0" algn="ctr">
                        <a:lnSpc>
                          <a:spcPct val="107000"/>
                        </a:lnSpc>
                        <a:spcBef>
                          <a:spcPts val="0"/>
                        </a:spcBef>
                        <a:spcAft>
                          <a:spcPts val="0"/>
                        </a:spcAft>
                      </a:pPr>
                      <a:r>
                        <a:rPr lang="en-US" sz="1150" dirty="0">
                          <a:effectLst/>
                          <a:latin typeface="Times New Roman" panose="02020603050405020304" pitchFamily="18" charset="0"/>
                          <a:cs typeface="Times New Roman" panose="02020603050405020304" pitchFamily="18" charset="0"/>
                        </a:rPr>
                        <a:t>Cavity Fabrication : [SiO</a:t>
                      </a:r>
                      <a:r>
                        <a:rPr lang="en-US" sz="1150" baseline="-25000" dirty="0">
                          <a:effectLst/>
                          <a:latin typeface="Times New Roman" panose="02020603050405020304" pitchFamily="18" charset="0"/>
                          <a:cs typeface="Times New Roman" panose="02020603050405020304" pitchFamily="18" charset="0"/>
                        </a:rPr>
                        <a:t>2</a:t>
                      </a:r>
                      <a:r>
                        <a:rPr lang="en-US" sz="1150" dirty="0">
                          <a:effectLst/>
                          <a:latin typeface="Times New Roman" panose="02020603050405020304" pitchFamily="18" charset="0"/>
                          <a:cs typeface="Times New Roman" panose="02020603050405020304" pitchFamily="18" charset="0"/>
                        </a:rPr>
                        <a:t>(100 nm) or </a:t>
                      </a:r>
                      <a:r>
                        <a:rPr lang="en-US" sz="1150" dirty="0" err="1">
                          <a:effectLst/>
                          <a:latin typeface="Times New Roman" panose="02020603050405020304" pitchFamily="18" charset="0"/>
                          <a:cs typeface="Times New Roman" panose="02020603050405020304" pitchFamily="18" charset="0"/>
                        </a:rPr>
                        <a:t>SiNx</a:t>
                      </a:r>
                      <a:r>
                        <a:rPr lang="en-US" sz="1150" dirty="0">
                          <a:effectLst/>
                          <a:latin typeface="Times New Roman" panose="02020603050405020304" pitchFamily="18" charset="0"/>
                          <a:cs typeface="Times New Roman" panose="02020603050405020304" pitchFamily="18" charset="0"/>
                        </a:rPr>
                        <a:t> (150 nm) + SiO</a:t>
                      </a:r>
                      <a:r>
                        <a:rPr lang="en-US" sz="1150" baseline="-25000" dirty="0">
                          <a:effectLst/>
                          <a:latin typeface="Times New Roman" panose="02020603050405020304" pitchFamily="18" charset="0"/>
                          <a:cs typeface="Times New Roman" panose="02020603050405020304" pitchFamily="18" charset="0"/>
                        </a:rPr>
                        <a:t>2 </a:t>
                      </a:r>
                      <a:r>
                        <a:rPr lang="en-US" sz="1150" dirty="0">
                          <a:effectLst/>
                          <a:latin typeface="Times New Roman" panose="02020603050405020304" pitchFamily="18" charset="0"/>
                          <a:cs typeface="Times New Roman" panose="02020603050405020304" pitchFamily="18" charset="0"/>
                        </a:rPr>
                        <a:t>(230 nm) + Si (3100 nm)] * 1.2</a:t>
                      </a:r>
                      <a:endParaRPr lang="en-US" sz="11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 name="Down Arrow 2"/>
          <p:cNvSpPr/>
          <p:nvPr/>
        </p:nvSpPr>
        <p:spPr>
          <a:xfrm>
            <a:off x="990600" y="2667000"/>
            <a:ext cx="228600" cy="2667000"/>
          </a:xfrm>
          <a:prstGeom prst="downArrow">
            <a:avLst/>
          </a:prstGeom>
          <a:no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5848290"/>
            <a:ext cx="3962400" cy="400110"/>
          </a:xfrm>
          <a:prstGeom prst="rect">
            <a:avLst/>
          </a:prstGeom>
        </p:spPr>
        <p:txBody>
          <a:bodyPr wrap="square">
            <a:spAutoFit/>
          </a:bodyPr>
          <a:lstStyle/>
          <a:p>
            <a:pPr algn="just"/>
            <a:r>
              <a:rPr lang="en-US" sz="2000" dirty="0" smtClean="0">
                <a:solidFill>
                  <a:srgbClr val="FF0000"/>
                </a:solidFill>
              </a:rPr>
              <a:t>EBL Steps: 6</a:t>
            </a:r>
            <a:endParaRPr lang="en-US" sz="2000" dirty="0"/>
          </a:p>
        </p:txBody>
      </p:sp>
    </p:spTree>
    <p:extLst>
      <p:ext uri="{BB962C8B-B14F-4D97-AF65-F5344CB8AC3E}">
        <p14:creationId xmlns:p14="http://schemas.microsoft.com/office/powerpoint/2010/main" val="3320474765"/>
      </p:ext>
    </p:extLst>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266322" y="326426"/>
            <a:ext cx="3725278" cy="2169825"/>
          </a:xfrm>
          <a:prstGeom prst="rect">
            <a:avLst/>
          </a:prstGeom>
        </p:spPr>
        <p:txBody>
          <a:bodyPr wrap="square">
            <a:spAutoFit/>
          </a:bodyPr>
          <a:lstStyle/>
          <a:p>
            <a:pPr marL="0" marR="0" algn="just">
              <a:spcBef>
                <a:spcPts val="0"/>
              </a:spcBef>
              <a:spcAft>
                <a:spcPts val="0"/>
              </a:spcAft>
            </a:pPr>
            <a:r>
              <a:rPr lang="en-US" sz="1500" kern="100" dirty="0">
                <a:solidFill>
                  <a:srgbClr val="0000FF"/>
                </a:solidFill>
                <a:ea typeface="Times New Roman" panose="02020603050405020304" pitchFamily="18" charset="0"/>
              </a:rPr>
              <a:t>Fig. </a:t>
            </a:r>
            <a:r>
              <a:rPr lang="en-US" sz="1500" kern="100" dirty="0" smtClean="0">
                <a:solidFill>
                  <a:srgbClr val="0000FF"/>
                </a:solidFill>
                <a:ea typeface="Times New Roman" panose="02020603050405020304" pitchFamily="18" charset="0"/>
              </a:rPr>
              <a:t>5. </a:t>
            </a:r>
            <a:r>
              <a:rPr lang="en-US" sz="1500" kern="100" dirty="0">
                <a:solidFill>
                  <a:srgbClr val="0000FF"/>
                </a:solidFill>
                <a:ea typeface="Times New Roman" panose="02020603050405020304" pitchFamily="18" charset="0"/>
              </a:rPr>
              <a:t>(</a:t>
            </a:r>
            <a:r>
              <a:rPr lang="en-US" sz="1500" kern="100" dirty="0" smtClean="0">
                <a:solidFill>
                  <a:srgbClr val="0000FF"/>
                </a:solidFill>
                <a:ea typeface="Times New Roman" panose="02020603050405020304" pitchFamily="18" charset="0"/>
              </a:rPr>
              <a:t>a-e) </a:t>
            </a:r>
            <a:r>
              <a:rPr lang="en-US" sz="1500" kern="100" dirty="0">
                <a:solidFill>
                  <a:srgbClr val="FF0000"/>
                </a:solidFill>
                <a:ea typeface="Times New Roman" panose="02020603050405020304" pitchFamily="18" charset="0"/>
              </a:rPr>
              <a:t>IC Design of uncooled antenna-coupled terahertz </a:t>
            </a:r>
            <a:r>
              <a:rPr lang="en-US" sz="1500" kern="100" dirty="0" err="1">
                <a:solidFill>
                  <a:srgbClr val="FF0000"/>
                </a:solidFill>
                <a:ea typeface="Times New Roman" panose="02020603050405020304" pitchFamily="18" charset="0"/>
              </a:rPr>
              <a:t>microbolometer</a:t>
            </a:r>
            <a:r>
              <a:rPr lang="en-US" sz="1500" kern="100" dirty="0">
                <a:solidFill>
                  <a:srgbClr val="FF0000"/>
                </a:solidFill>
                <a:ea typeface="Times New Roman" panose="02020603050405020304" pitchFamily="18" charset="0"/>
              </a:rPr>
              <a:t> arrays</a:t>
            </a:r>
            <a:r>
              <a:rPr lang="en-US" sz="1500" kern="100" dirty="0">
                <a:solidFill>
                  <a:srgbClr val="0000FF"/>
                </a:solidFill>
                <a:ea typeface="Times New Roman" panose="02020603050405020304" pitchFamily="18" charset="0"/>
              </a:rPr>
              <a:t>. </a:t>
            </a:r>
            <a:r>
              <a:rPr lang="en-US" sz="1500" kern="0" dirty="0" smtClean="0">
                <a:solidFill>
                  <a:srgbClr val="0000FF"/>
                </a:solidFill>
                <a:ea typeface="Times New Roman" panose="02020603050405020304" pitchFamily="18" charset="0"/>
              </a:rPr>
              <a:t>(</a:t>
            </a:r>
            <a:r>
              <a:rPr lang="en-US" sz="1500" kern="0" dirty="0" err="1">
                <a:solidFill>
                  <a:srgbClr val="0000FF"/>
                </a:solidFill>
                <a:ea typeface="Times New Roman" panose="02020603050405020304" pitchFamily="18" charset="0"/>
              </a:rPr>
              <a:t>f,g</a:t>
            </a:r>
            <a:r>
              <a:rPr lang="en-US" sz="1500" kern="0" dirty="0">
                <a:solidFill>
                  <a:srgbClr val="0000FF"/>
                </a:solidFill>
                <a:ea typeface="Times New Roman" panose="02020603050405020304" pitchFamily="18" charset="0"/>
              </a:rPr>
              <a:t>) OM images of antenna-coupled Ti-</a:t>
            </a:r>
            <a:r>
              <a:rPr lang="en-US" sz="1500" kern="0" dirty="0" err="1">
                <a:solidFill>
                  <a:srgbClr val="0000FF"/>
                </a:solidFill>
                <a:ea typeface="Times New Roman" panose="02020603050405020304" pitchFamily="18" charset="0"/>
              </a:rPr>
              <a:t>microbolometer</a:t>
            </a:r>
            <a:r>
              <a:rPr lang="en-US" sz="1500" kern="0" dirty="0">
                <a:solidFill>
                  <a:srgbClr val="0000FF"/>
                </a:solidFill>
                <a:ea typeface="Times New Roman" panose="02020603050405020304" pitchFamily="18" charset="0"/>
              </a:rPr>
              <a:t> arrays fabricated with thermistor with DW= 0.1, 0.2 µm. (h) dark-field OM and (</a:t>
            </a:r>
            <a:r>
              <a:rPr lang="en-US" sz="1500" kern="0" dirty="0" err="1">
                <a:solidFill>
                  <a:srgbClr val="0000FF"/>
                </a:solidFill>
                <a:ea typeface="Times New Roman" panose="02020603050405020304" pitchFamily="18" charset="0"/>
              </a:rPr>
              <a:t>i,j</a:t>
            </a:r>
            <a:r>
              <a:rPr lang="en-US" sz="1500" kern="0" dirty="0">
                <a:solidFill>
                  <a:srgbClr val="0000FF"/>
                </a:solidFill>
                <a:ea typeface="Times New Roman" panose="02020603050405020304" pitchFamily="18" charset="0"/>
              </a:rPr>
              <a:t>) FESEM enlarged view of one </a:t>
            </a:r>
            <a:r>
              <a:rPr lang="en-US" sz="1500" kern="0" dirty="0" err="1">
                <a:solidFill>
                  <a:srgbClr val="0000FF"/>
                </a:solidFill>
                <a:ea typeface="Times New Roman" panose="02020603050405020304" pitchFamily="18" charset="0"/>
              </a:rPr>
              <a:t>microbolometer</a:t>
            </a:r>
            <a:r>
              <a:rPr lang="en-US" sz="1500" kern="0" dirty="0">
                <a:solidFill>
                  <a:srgbClr val="0000FF"/>
                </a:solidFill>
                <a:ea typeface="Times New Roman" panose="02020603050405020304" pitchFamily="18" charset="0"/>
              </a:rPr>
              <a:t> device showing the </a:t>
            </a:r>
            <a:r>
              <a:rPr lang="en-US" sz="1500" kern="0" dirty="0">
                <a:solidFill>
                  <a:srgbClr val="FF0000"/>
                </a:solidFill>
                <a:ea typeface="Times New Roman" panose="02020603050405020304" pitchFamily="18" charset="0"/>
              </a:rPr>
              <a:t>heater and meander structured thermistor suspended on top of the cavity.  </a:t>
            </a:r>
            <a:endParaRPr lang="en-US" sz="1500" kern="100" dirty="0">
              <a:solidFill>
                <a:srgbClr val="FF0000"/>
              </a:solidFill>
              <a:ea typeface="Times New Roman" panose="02020603050405020304" pitchFamily="18" charset="0"/>
            </a:endParaRPr>
          </a:p>
        </p:txBody>
      </p:sp>
      <p:sp>
        <p:nvSpPr>
          <p:cNvPr id="7" name="Rectangle 6"/>
          <p:cNvSpPr/>
          <p:nvPr/>
        </p:nvSpPr>
        <p:spPr>
          <a:xfrm>
            <a:off x="76200" y="-76200"/>
            <a:ext cx="9067800" cy="523220"/>
          </a:xfrm>
          <a:prstGeom prst="rect">
            <a:avLst/>
          </a:prstGeom>
          <a:noFill/>
        </p:spPr>
        <p:txBody>
          <a:bodyPr wrap="square">
            <a:spAutoFit/>
          </a:bodyPr>
          <a:lstStyle/>
          <a:p>
            <a:pPr algn="ctr"/>
            <a:r>
              <a:rPr lang="en-US" sz="2800" kern="100" dirty="0" smtClean="0">
                <a:solidFill>
                  <a:schemeClr val="bg1"/>
                </a:solidFill>
                <a:ea typeface="Times New Roman" panose="02020603050405020304" pitchFamily="18" charset="0"/>
              </a:rPr>
              <a:t>Uncooled Antenna-coupled Terahertz </a:t>
            </a:r>
            <a:r>
              <a:rPr lang="en-US" sz="2800" kern="100" dirty="0" err="1" smtClean="0">
                <a:solidFill>
                  <a:schemeClr val="bg1"/>
                </a:solidFill>
                <a:ea typeface="Times New Roman" panose="02020603050405020304" pitchFamily="18" charset="0"/>
              </a:rPr>
              <a:t>Microbolometer</a:t>
            </a:r>
            <a:r>
              <a:rPr lang="en-US" sz="2800" kern="100" dirty="0" smtClean="0">
                <a:solidFill>
                  <a:schemeClr val="bg1"/>
                </a:solidFill>
                <a:ea typeface="Times New Roman" panose="02020603050405020304" pitchFamily="18" charset="0"/>
              </a:rPr>
              <a:t> Arrays</a:t>
            </a:r>
            <a:endParaRPr lang="en-US" sz="4400" b="1" dirty="0">
              <a:solidFill>
                <a:schemeClr val="bg1"/>
              </a:solidFill>
            </a:endParaRPr>
          </a:p>
        </p:txBody>
      </p:sp>
      <p:pic>
        <p:nvPicPr>
          <p:cNvPr id="2" name="Picture 1"/>
          <p:cNvPicPr>
            <a:picLocks noChangeAspect="1"/>
          </p:cNvPicPr>
          <p:nvPr/>
        </p:nvPicPr>
        <p:blipFill>
          <a:blip r:embed="rId3"/>
          <a:stretch>
            <a:fillRect/>
          </a:stretch>
        </p:blipFill>
        <p:spPr>
          <a:xfrm>
            <a:off x="141512" y="5714219"/>
            <a:ext cx="5066215" cy="926672"/>
          </a:xfrm>
          <a:prstGeom prst="rect">
            <a:avLst/>
          </a:prstGeom>
        </p:spPr>
      </p:pic>
      <p:pic>
        <p:nvPicPr>
          <p:cNvPr id="3" name="Picture 2"/>
          <p:cNvPicPr>
            <a:picLocks noChangeAspect="1"/>
          </p:cNvPicPr>
          <p:nvPr/>
        </p:nvPicPr>
        <p:blipFill>
          <a:blip r:embed="rId4"/>
          <a:stretch>
            <a:fillRect/>
          </a:stretch>
        </p:blipFill>
        <p:spPr>
          <a:xfrm>
            <a:off x="162105" y="405200"/>
            <a:ext cx="5019495" cy="5201152"/>
          </a:xfrm>
          <a:prstGeom prst="rect">
            <a:avLst/>
          </a:prstGeom>
        </p:spPr>
      </p:pic>
      <p:pic>
        <p:nvPicPr>
          <p:cNvPr id="4" name="Picture 3"/>
          <p:cNvPicPr>
            <a:picLocks noChangeAspect="1"/>
          </p:cNvPicPr>
          <p:nvPr/>
        </p:nvPicPr>
        <p:blipFill>
          <a:blip r:embed="rId5"/>
          <a:stretch>
            <a:fillRect/>
          </a:stretch>
        </p:blipFill>
        <p:spPr>
          <a:xfrm>
            <a:off x="5336380" y="2468112"/>
            <a:ext cx="3581400" cy="3174151"/>
          </a:xfrm>
          <a:prstGeom prst="rect">
            <a:avLst/>
          </a:prstGeom>
        </p:spPr>
      </p:pic>
      <p:sp>
        <p:nvSpPr>
          <p:cNvPr id="15" name="Rectangle 14"/>
          <p:cNvSpPr/>
          <p:nvPr/>
        </p:nvSpPr>
        <p:spPr>
          <a:xfrm>
            <a:off x="5300161" y="5638800"/>
            <a:ext cx="3691439" cy="1015663"/>
          </a:xfrm>
          <a:prstGeom prst="rect">
            <a:avLst/>
          </a:prstGeom>
          <a:solidFill>
            <a:schemeClr val="bg1"/>
          </a:solidFill>
        </p:spPr>
        <p:txBody>
          <a:bodyPr wrap="square">
            <a:spAutoFit/>
          </a:bodyPr>
          <a:lstStyle/>
          <a:p>
            <a:pPr marL="0" marR="0" algn="just">
              <a:spcBef>
                <a:spcPts val="0"/>
              </a:spcBef>
              <a:spcAft>
                <a:spcPts val="0"/>
              </a:spcAft>
            </a:pPr>
            <a:r>
              <a:rPr lang="en-US" sz="1500" kern="100" dirty="0">
                <a:solidFill>
                  <a:srgbClr val="0000FF"/>
                </a:solidFill>
                <a:ea typeface="Times New Roman" panose="02020603050405020304" pitchFamily="18" charset="0"/>
              </a:rPr>
              <a:t>Fig. </a:t>
            </a:r>
            <a:r>
              <a:rPr lang="en-US" sz="1500" kern="100" dirty="0" smtClean="0">
                <a:solidFill>
                  <a:srgbClr val="0000FF"/>
                </a:solidFill>
                <a:ea typeface="Times New Roman" panose="02020603050405020304" pitchFamily="18" charset="0"/>
              </a:rPr>
              <a:t>6. </a:t>
            </a:r>
            <a:r>
              <a:rPr lang="en-US" sz="1500" kern="100" dirty="0">
                <a:solidFill>
                  <a:srgbClr val="0000FF"/>
                </a:solidFill>
                <a:ea typeface="Times New Roman" panose="02020603050405020304" pitchFamily="18" charset="0"/>
              </a:rPr>
              <a:t>(</a:t>
            </a:r>
            <a:r>
              <a:rPr lang="en-US" sz="1500" kern="100" dirty="0" smtClean="0">
                <a:solidFill>
                  <a:srgbClr val="0000FF"/>
                </a:solidFill>
                <a:ea typeface="Times New Roman" panose="02020603050405020304" pitchFamily="18" charset="0"/>
              </a:rPr>
              <a:t>a-d) Devices </a:t>
            </a:r>
            <a:r>
              <a:rPr lang="en-US" sz="1500" kern="100" dirty="0">
                <a:solidFill>
                  <a:srgbClr val="0000FF"/>
                </a:solidFill>
                <a:ea typeface="Times New Roman" panose="02020603050405020304" pitchFamily="18" charset="0"/>
              </a:rPr>
              <a:t>with </a:t>
            </a:r>
            <a:r>
              <a:rPr lang="en-US" sz="1500" kern="100" dirty="0">
                <a:solidFill>
                  <a:srgbClr val="FF0000"/>
                </a:solidFill>
                <a:ea typeface="Times New Roman" panose="02020603050405020304" pitchFamily="18" charset="0"/>
              </a:rPr>
              <a:t>identical dimensions to that of </a:t>
            </a:r>
            <a:r>
              <a:rPr lang="en-US" sz="1500" kern="100" dirty="0" smtClean="0">
                <a:solidFill>
                  <a:srgbClr val="FF0000"/>
                </a:solidFill>
                <a:ea typeface="Times New Roman" panose="02020603050405020304" pitchFamily="18" charset="0"/>
              </a:rPr>
              <a:t>devices </a:t>
            </a:r>
            <a:r>
              <a:rPr lang="en-US" sz="1500" kern="100" dirty="0">
                <a:solidFill>
                  <a:srgbClr val="FF0000"/>
                </a:solidFill>
                <a:ea typeface="Times New Roman" panose="02020603050405020304" pitchFamily="18" charset="0"/>
              </a:rPr>
              <a:t>BT31A, BT32A </a:t>
            </a:r>
            <a:r>
              <a:rPr lang="en-US" sz="1500" kern="100" dirty="0">
                <a:solidFill>
                  <a:srgbClr val="0000FF"/>
                </a:solidFill>
                <a:ea typeface="Times New Roman" panose="02020603050405020304" pitchFamily="18" charset="0"/>
              </a:rPr>
              <a:t>for the measurement of the </a:t>
            </a:r>
            <a:r>
              <a:rPr lang="en-US" sz="1500" kern="100" dirty="0">
                <a:solidFill>
                  <a:srgbClr val="FF0000"/>
                </a:solidFill>
                <a:ea typeface="Times New Roman" panose="02020603050405020304" pitchFamily="18" charset="0"/>
              </a:rPr>
              <a:t>electrical </a:t>
            </a:r>
            <a:r>
              <a:rPr lang="en-US" sz="1500" kern="100" dirty="0" err="1">
                <a:solidFill>
                  <a:srgbClr val="FF0000"/>
                </a:solidFill>
                <a:ea typeface="Times New Roman" panose="02020603050405020304" pitchFamily="18" charset="0"/>
              </a:rPr>
              <a:t>responsivity</a:t>
            </a:r>
            <a:r>
              <a:rPr lang="en-US" sz="1500" kern="100" dirty="0">
                <a:solidFill>
                  <a:srgbClr val="FF0000"/>
                </a:solidFill>
                <a:ea typeface="Times New Roman" panose="02020603050405020304" pitchFamily="18" charset="0"/>
              </a:rPr>
              <a:t> and frequency </a:t>
            </a:r>
            <a:r>
              <a:rPr lang="en-US" sz="1500" kern="100" dirty="0" smtClean="0">
                <a:solidFill>
                  <a:srgbClr val="FF0000"/>
                </a:solidFill>
                <a:ea typeface="Times New Roman" panose="02020603050405020304" pitchFamily="18" charset="0"/>
              </a:rPr>
              <a:t>response</a:t>
            </a:r>
            <a:endParaRPr lang="en-US" sz="1500" kern="100" dirty="0">
              <a:solidFill>
                <a:srgbClr val="FF0000"/>
              </a:solidFill>
              <a:ea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Rectangle 16"/>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5576" y="5588727"/>
            <a:ext cx="8836024" cy="1077218"/>
          </a:xfrm>
          <a:prstGeom prst="rect">
            <a:avLst/>
          </a:prstGeom>
        </p:spPr>
        <p:txBody>
          <a:bodyPr wrap="square">
            <a:spAutoFit/>
          </a:bodyPr>
          <a:lstStyle/>
          <a:p>
            <a:pPr algn="just"/>
            <a:r>
              <a:rPr lang="en-US" sz="1600" dirty="0">
                <a:solidFill>
                  <a:srgbClr val="0000FF"/>
                </a:solidFill>
              </a:rPr>
              <a:t>Fig. </a:t>
            </a:r>
            <a:r>
              <a:rPr lang="en-US" sz="1600" dirty="0" smtClean="0">
                <a:solidFill>
                  <a:srgbClr val="0000FF"/>
                </a:solidFill>
              </a:rPr>
              <a:t>7. </a:t>
            </a:r>
            <a:r>
              <a:rPr lang="en-US" sz="1600" dirty="0">
                <a:solidFill>
                  <a:srgbClr val="0000FF"/>
                </a:solidFill>
              </a:rPr>
              <a:t>(a) Voltage input-output response for heater for both the </a:t>
            </a:r>
            <a:r>
              <a:rPr lang="en-US" sz="1600" dirty="0" err="1">
                <a:solidFill>
                  <a:srgbClr val="0000FF"/>
                </a:solidFill>
              </a:rPr>
              <a:t>microbolometer</a:t>
            </a:r>
            <a:r>
              <a:rPr lang="en-US" sz="1600" dirty="0">
                <a:solidFill>
                  <a:srgbClr val="0000FF"/>
                </a:solidFill>
              </a:rPr>
              <a:t> devices with thermistor width DW= (a) 0.2 µm (b) 0.1 µm. Electrical </a:t>
            </a:r>
            <a:r>
              <a:rPr lang="en-US" sz="1600" dirty="0" err="1">
                <a:solidFill>
                  <a:srgbClr val="0000FF"/>
                </a:solidFill>
              </a:rPr>
              <a:t>Responsivity</a:t>
            </a:r>
            <a:r>
              <a:rPr lang="en-US" sz="1600" dirty="0">
                <a:solidFill>
                  <a:srgbClr val="0000FF"/>
                </a:solidFill>
              </a:rPr>
              <a:t> of </a:t>
            </a:r>
            <a:r>
              <a:rPr lang="en-US" sz="1600" dirty="0" err="1">
                <a:solidFill>
                  <a:srgbClr val="0000FF"/>
                </a:solidFill>
              </a:rPr>
              <a:t>microbolometer</a:t>
            </a:r>
            <a:r>
              <a:rPr lang="en-US" sz="1600" dirty="0">
                <a:solidFill>
                  <a:srgbClr val="0000FF"/>
                </a:solidFill>
              </a:rPr>
              <a:t> devices on different bias currents to thermistor at a frequency= 10Hz, with DW= (b) 0.2 µm (c) 0.1 µm. (d) frequency response for </a:t>
            </a:r>
            <a:r>
              <a:rPr lang="en-US" sz="1600" dirty="0" err="1">
                <a:solidFill>
                  <a:srgbClr val="0000FF"/>
                </a:solidFill>
              </a:rPr>
              <a:t>microbolometer</a:t>
            </a:r>
            <a:r>
              <a:rPr lang="en-US" sz="1600" dirty="0">
                <a:solidFill>
                  <a:srgbClr val="0000FF"/>
                </a:solidFill>
              </a:rPr>
              <a:t> devices with thermistor width DW= (a) 0.2 µm (b) 0.1 µm.</a:t>
            </a:r>
          </a:p>
        </p:txBody>
      </p:sp>
      <p:sp>
        <p:nvSpPr>
          <p:cNvPr id="8" name="Rectangle 7"/>
          <p:cNvSpPr/>
          <p:nvPr/>
        </p:nvSpPr>
        <p:spPr>
          <a:xfrm>
            <a:off x="76200" y="-76200"/>
            <a:ext cx="8877300" cy="523220"/>
          </a:xfrm>
          <a:prstGeom prst="rect">
            <a:avLst/>
          </a:prstGeom>
          <a:noFill/>
        </p:spPr>
        <p:txBody>
          <a:bodyPr wrap="square">
            <a:spAutoFit/>
          </a:bodyPr>
          <a:lstStyle/>
          <a:p>
            <a:pPr algn="ctr"/>
            <a:r>
              <a:rPr lang="en-US" sz="2800" b="1" dirty="0" smtClean="0">
                <a:solidFill>
                  <a:schemeClr val="bg1"/>
                </a:solidFill>
              </a:rPr>
              <a:t>Device Performance with Meander Thermistor: Ti</a:t>
            </a:r>
            <a:endParaRPr lang="en-US" sz="2800" b="1" dirty="0">
              <a:solidFill>
                <a:schemeClr val="bg1"/>
              </a:solidFill>
            </a:endParaRPr>
          </a:p>
        </p:txBody>
      </p:sp>
      <p:pic>
        <p:nvPicPr>
          <p:cNvPr id="5" name="Picture 4"/>
          <p:cNvPicPr>
            <a:picLocks noChangeAspect="1"/>
          </p:cNvPicPr>
          <p:nvPr/>
        </p:nvPicPr>
        <p:blipFill>
          <a:blip r:embed="rId3"/>
          <a:stretch>
            <a:fillRect/>
          </a:stretch>
        </p:blipFill>
        <p:spPr>
          <a:xfrm>
            <a:off x="1203959" y="410550"/>
            <a:ext cx="6783387" cy="5226431"/>
          </a:xfrm>
          <a:prstGeom prst="rect">
            <a:avLst/>
          </a:prstGeom>
        </p:spPr>
      </p:pic>
      <p:sp>
        <p:nvSpPr>
          <p:cNvPr id="9" name="Oval 8"/>
          <p:cNvSpPr/>
          <p:nvPr/>
        </p:nvSpPr>
        <p:spPr>
          <a:xfrm>
            <a:off x="5410200" y="1195071"/>
            <a:ext cx="1143000"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6742860" y="3657600"/>
            <a:ext cx="1143000"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200" y="-76200"/>
            <a:ext cx="8877300" cy="523220"/>
          </a:xfrm>
          <a:prstGeom prst="rect">
            <a:avLst/>
          </a:prstGeom>
          <a:noFill/>
        </p:spPr>
        <p:txBody>
          <a:bodyPr wrap="square">
            <a:spAutoFit/>
          </a:bodyPr>
          <a:lstStyle/>
          <a:p>
            <a:pPr algn="ctr"/>
            <a:r>
              <a:rPr lang="en-US" sz="2800" b="1" dirty="0">
                <a:solidFill>
                  <a:schemeClr val="bg1"/>
                </a:solidFill>
              </a:rPr>
              <a:t>Device Performance with Meander Thermistor: </a:t>
            </a:r>
            <a:r>
              <a:rPr lang="en-US" sz="2800" b="1" dirty="0" err="1" smtClean="0">
                <a:solidFill>
                  <a:schemeClr val="bg1"/>
                </a:solidFill>
              </a:rPr>
              <a:t>Pt</a:t>
            </a:r>
            <a:endParaRPr lang="en-US" sz="2800" b="1" dirty="0">
              <a:solidFill>
                <a:schemeClr val="bg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6297" y="443205"/>
            <a:ext cx="6820903" cy="5195595"/>
          </a:xfrm>
          <a:prstGeom prst="rect">
            <a:avLst/>
          </a:prstGeom>
        </p:spPr>
      </p:pic>
      <p:sp>
        <p:nvSpPr>
          <p:cNvPr id="13" name="Rectangle 12"/>
          <p:cNvSpPr/>
          <p:nvPr/>
        </p:nvSpPr>
        <p:spPr>
          <a:xfrm>
            <a:off x="155576" y="5588727"/>
            <a:ext cx="8836024" cy="1077218"/>
          </a:xfrm>
          <a:prstGeom prst="rect">
            <a:avLst/>
          </a:prstGeom>
        </p:spPr>
        <p:txBody>
          <a:bodyPr wrap="square">
            <a:spAutoFit/>
          </a:bodyPr>
          <a:lstStyle/>
          <a:p>
            <a:pPr algn="just"/>
            <a:r>
              <a:rPr lang="en-US" sz="1600" dirty="0">
                <a:solidFill>
                  <a:srgbClr val="0000FF"/>
                </a:solidFill>
              </a:rPr>
              <a:t>Fig. 8. (a) Voltage input-output response for heater for both the </a:t>
            </a:r>
            <a:r>
              <a:rPr lang="en-US" sz="1600" dirty="0" err="1">
                <a:solidFill>
                  <a:srgbClr val="0000FF"/>
                </a:solidFill>
              </a:rPr>
              <a:t>microbolometer</a:t>
            </a:r>
            <a:r>
              <a:rPr lang="en-US" sz="1600" dirty="0">
                <a:solidFill>
                  <a:srgbClr val="0000FF"/>
                </a:solidFill>
              </a:rPr>
              <a:t> devices with thermistor width DW= (a) 0.2 µm (b) 0.1 µm. Electrical </a:t>
            </a:r>
            <a:r>
              <a:rPr lang="en-US" sz="1600" dirty="0" err="1">
                <a:solidFill>
                  <a:srgbClr val="0000FF"/>
                </a:solidFill>
              </a:rPr>
              <a:t>Responsivity</a:t>
            </a:r>
            <a:r>
              <a:rPr lang="en-US" sz="1600" dirty="0">
                <a:solidFill>
                  <a:srgbClr val="0000FF"/>
                </a:solidFill>
              </a:rPr>
              <a:t> of </a:t>
            </a:r>
            <a:r>
              <a:rPr lang="en-US" sz="1600" dirty="0" err="1">
                <a:solidFill>
                  <a:srgbClr val="0000FF"/>
                </a:solidFill>
              </a:rPr>
              <a:t>microbolometer</a:t>
            </a:r>
            <a:r>
              <a:rPr lang="en-US" sz="1600" dirty="0">
                <a:solidFill>
                  <a:srgbClr val="0000FF"/>
                </a:solidFill>
              </a:rPr>
              <a:t> devices on different bias currents to thermistor at a frequency= 10Hz, with DW= (b) 0.2 µm (c) 0.1 µm. (d) frequency response for </a:t>
            </a:r>
            <a:r>
              <a:rPr lang="en-US" sz="1600" dirty="0" err="1">
                <a:solidFill>
                  <a:srgbClr val="0000FF"/>
                </a:solidFill>
              </a:rPr>
              <a:t>microbolometer</a:t>
            </a:r>
            <a:r>
              <a:rPr lang="en-US" sz="1600" dirty="0">
                <a:solidFill>
                  <a:srgbClr val="0000FF"/>
                </a:solidFill>
              </a:rPr>
              <a:t> devices with thermistor width DW= (a) 0.2 µm (b) 0.1 µm.</a:t>
            </a:r>
          </a:p>
        </p:txBody>
      </p:sp>
      <p:sp>
        <p:nvSpPr>
          <p:cNvPr id="3" name="TextBox 2"/>
          <p:cNvSpPr txBox="1"/>
          <p:nvPr/>
        </p:nvSpPr>
        <p:spPr>
          <a:xfrm>
            <a:off x="1256296" y="3047999"/>
            <a:ext cx="3315704" cy="2599975"/>
          </a:xfrm>
          <a:prstGeom prst="rect">
            <a:avLst/>
          </a:prstGeom>
          <a:solidFill>
            <a:schemeClr val="bg1"/>
          </a:solidFill>
        </p:spPr>
        <p:txBody>
          <a:bodyPr wrap="square" rtlCol="0">
            <a:spAutoFit/>
          </a:bodyPr>
          <a:lstStyle/>
          <a:p>
            <a:endParaRPr lang="en-US" dirty="0"/>
          </a:p>
        </p:txBody>
      </p:sp>
      <p:sp>
        <p:nvSpPr>
          <p:cNvPr id="8" name="Oval 7"/>
          <p:cNvSpPr/>
          <p:nvPr/>
        </p:nvSpPr>
        <p:spPr>
          <a:xfrm>
            <a:off x="5562600" y="1143000"/>
            <a:ext cx="1143000"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410200" y="3886292"/>
            <a:ext cx="1143000" cy="405129"/>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 y="-76200"/>
            <a:ext cx="8877300" cy="523220"/>
          </a:xfrm>
          <a:prstGeom prst="rect">
            <a:avLst/>
          </a:prstGeom>
          <a:noFill/>
        </p:spPr>
        <p:txBody>
          <a:bodyPr wrap="square">
            <a:spAutoFit/>
          </a:bodyPr>
          <a:lstStyle/>
          <a:p>
            <a:pPr algn="ctr"/>
            <a:r>
              <a:rPr lang="en-US" sz="2800" b="1" dirty="0">
                <a:solidFill>
                  <a:schemeClr val="bg1"/>
                </a:solidFill>
              </a:rPr>
              <a:t>Comparative Performance Study of Related Devices</a:t>
            </a:r>
          </a:p>
        </p:txBody>
      </p:sp>
      <p:pic>
        <p:nvPicPr>
          <p:cNvPr id="2" name="Picture 1"/>
          <p:cNvPicPr>
            <a:picLocks noChangeAspect="1"/>
          </p:cNvPicPr>
          <p:nvPr/>
        </p:nvPicPr>
        <p:blipFill>
          <a:blip r:embed="rId2"/>
          <a:stretch>
            <a:fillRect/>
          </a:stretch>
        </p:blipFill>
        <p:spPr>
          <a:xfrm>
            <a:off x="261255" y="552142"/>
            <a:ext cx="8676624" cy="3520230"/>
          </a:xfrm>
          <a:prstGeom prst="rect">
            <a:avLst/>
          </a:prstGeom>
        </p:spPr>
      </p:pic>
      <p:sp>
        <p:nvSpPr>
          <p:cNvPr id="6" name="Oval 5"/>
          <p:cNvSpPr/>
          <p:nvPr/>
        </p:nvSpPr>
        <p:spPr>
          <a:xfrm>
            <a:off x="2590800" y="3581400"/>
            <a:ext cx="1219200" cy="66484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393132"/>
            <a:ext cx="4282767" cy="1923604"/>
          </a:xfrm>
          <a:prstGeom prst="rect">
            <a:avLst/>
          </a:prstGeom>
        </p:spPr>
        <p:txBody>
          <a:bodyPr wrap="square">
            <a:spAutoFit/>
          </a:bodyPr>
          <a:lstStyle/>
          <a:p>
            <a:pPr marL="342900" indent="-342900" algn="just">
              <a:spcBef>
                <a:spcPts val="0"/>
              </a:spcBef>
              <a:spcAft>
                <a:spcPts val="0"/>
              </a:spcAft>
              <a:buFont typeface="Wingdings" panose="05000000000000000000" pitchFamily="2" charset="2"/>
              <a:buChar char="Ø"/>
            </a:pPr>
            <a:r>
              <a:rPr lang="en-IN" sz="1700" dirty="0" smtClean="0">
                <a:ea typeface="Calibri" panose="020F0502020204030204" pitchFamily="34" charset="0"/>
                <a:cs typeface="Times New Roman" panose="02020603050405020304" pitchFamily="18" charset="0"/>
              </a:rPr>
              <a:t>Correlation between increased ρ and reduced TCR, </a:t>
            </a:r>
            <a:r>
              <a:rPr lang="en-IN" sz="1700" dirty="0" smtClean="0">
                <a:solidFill>
                  <a:srgbClr val="FF0000"/>
                </a:solidFill>
                <a:ea typeface="Calibri" panose="020F0502020204030204" pitchFamily="34" charset="0"/>
                <a:cs typeface="Times New Roman" panose="02020603050405020304" pitchFamily="18" charset="0"/>
              </a:rPr>
              <a:t>with the line width decreased, is commonly observed in Ti and Pt </a:t>
            </a:r>
            <a:r>
              <a:rPr lang="en-IN" sz="1700" dirty="0" smtClean="0">
                <a:ea typeface="Calibri" panose="020F0502020204030204" pitchFamily="34" charset="0"/>
                <a:cs typeface="Times New Roman" panose="02020603050405020304" pitchFamily="18" charset="0"/>
              </a:rPr>
              <a:t>for </a:t>
            </a:r>
            <a:r>
              <a:rPr lang="en-US" sz="1700" dirty="0" smtClean="0"/>
              <a:t>different substrates and structures. </a:t>
            </a:r>
            <a:r>
              <a:rPr lang="en-IN" sz="1700" dirty="0" smtClean="0">
                <a:ea typeface="Calibri" panose="020F0502020204030204" pitchFamily="34" charset="0"/>
                <a:cs typeface="Times New Roman" panose="02020603050405020304" pitchFamily="18" charset="0"/>
              </a:rPr>
              <a:t>Reduced TCR </a:t>
            </a:r>
            <a:r>
              <a:rPr lang="en-US" sz="1700" dirty="0" smtClean="0"/>
              <a:t>correlated with reduced grain size but not dependent on crystal orientation (in current work).</a:t>
            </a:r>
            <a:endParaRPr lang="en-IN" sz="1700" dirty="0" smtClean="0">
              <a:ea typeface="Calibri" panose="020F0502020204030204" pitchFamily="34" charset="0"/>
              <a:cs typeface="Times New Roman" panose="02020603050405020304" pitchFamily="18" charset="0"/>
            </a:endParaRPr>
          </a:p>
        </p:txBody>
      </p:sp>
      <p:sp>
        <p:nvSpPr>
          <p:cNvPr id="21" name="Rectangle 20"/>
          <p:cNvSpPr/>
          <p:nvPr/>
        </p:nvSpPr>
        <p:spPr>
          <a:xfrm>
            <a:off x="155575" y="6675120"/>
            <a:ext cx="8836025" cy="182880"/>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55575" y="-1"/>
            <a:ext cx="8836025" cy="393133"/>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6200" y="-76200"/>
            <a:ext cx="8877300" cy="523220"/>
          </a:xfrm>
          <a:prstGeom prst="rect">
            <a:avLst/>
          </a:prstGeom>
          <a:noFill/>
        </p:spPr>
        <p:txBody>
          <a:bodyPr wrap="square">
            <a:spAutoFit/>
          </a:bodyPr>
          <a:lstStyle/>
          <a:p>
            <a:pPr algn="ctr"/>
            <a:r>
              <a:rPr lang="en-IN" sz="2800" b="1" dirty="0" smtClean="0">
                <a:solidFill>
                  <a:schemeClr val="bg1"/>
                </a:solidFill>
              </a:rPr>
              <a:t>Summery</a:t>
            </a:r>
          </a:p>
        </p:txBody>
      </p:sp>
      <p:sp>
        <p:nvSpPr>
          <p:cNvPr id="10" name="Rectangle 9"/>
          <p:cNvSpPr/>
          <p:nvPr/>
        </p:nvSpPr>
        <p:spPr>
          <a:xfrm>
            <a:off x="152400" y="4105632"/>
            <a:ext cx="8839200" cy="2523768"/>
          </a:xfrm>
          <a:prstGeom prst="rect">
            <a:avLst/>
          </a:prstGeom>
        </p:spPr>
        <p:txBody>
          <a:bodyPr wrap="square">
            <a:spAutoFit/>
          </a:bodyPr>
          <a:lstStyle/>
          <a:p>
            <a:pPr marL="342900" marR="0" indent="-342900" algn="just">
              <a:spcBef>
                <a:spcPts val="0"/>
              </a:spcBef>
              <a:spcAft>
                <a:spcPts val="0"/>
              </a:spcAft>
              <a:buFont typeface="Wingdings" panose="05000000000000000000" pitchFamily="2" charset="2"/>
              <a:buChar char="Ø"/>
            </a:pPr>
            <a:r>
              <a:rPr lang="en-US" sz="1700" dirty="0" smtClean="0">
                <a:solidFill>
                  <a:srgbClr val="FF0000"/>
                </a:solidFill>
              </a:rPr>
              <a:t>Ti device with DW= 0.1 µm of thermistor has about 2.5 time higher electrical responsively </a:t>
            </a:r>
            <a:r>
              <a:rPr lang="en-US" sz="1700" dirty="0" smtClean="0"/>
              <a:t>(624 V/W) than that with DW= 0.2 µm (329 V/W) and it is also </a:t>
            </a:r>
            <a:r>
              <a:rPr lang="en-US" sz="1700" dirty="0" smtClean="0">
                <a:solidFill>
                  <a:srgbClr val="FF0000"/>
                </a:solidFill>
              </a:rPr>
              <a:t>7 time higher than our previous results (90 V/W), </a:t>
            </a:r>
            <a:r>
              <a:rPr lang="en-US" sz="1700" dirty="0" smtClean="0"/>
              <a:t>at maximum allowable current.  Importantly with </a:t>
            </a:r>
            <a:r>
              <a:rPr lang="en-US" sz="1700" dirty="0" smtClean="0">
                <a:solidFill>
                  <a:srgbClr val="FF0000"/>
                </a:solidFill>
              </a:rPr>
              <a:t>DW= 0.1 requires half the current for twice the value of </a:t>
            </a:r>
            <a:r>
              <a:rPr lang="en-US" sz="1700" dirty="0" err="1" smtClean="0">
                <a:solidFill>
                  <a:srgbClr val="FF0000"/>
                </a:solidFill>
              </a:rPr>
              <a:t>responsivity</a:t>
            </a:r>
            <a:r>
              <a:rPr lang="en-US" sz="1700" dirty="0" smtClean="0">
                <a:solidFill>
                  <a:srgbClr val="FF0000"/>
                </a:solidFill>
              </a:rPr>
              <a:t>. </a:t>
            </a:r>
          </a:p>
          <a:p>
            <a:pPr marL="342900" marR="0" indent="-342900" algn="just">
              <a:spcBef>
                <a:spcPts val="0"/>
              </a:spcBef>
              <a:spcAft>
                <a:spcPts val="0"/>
              </a:spcAft>
              <a:buFont typeface="Wingdings" panose="05000000000000000000" pitchFamily="2" charset="2"/>
              <a:buChar char="Ø"/>
            </a:pPr>
            <a:r>
              <a:rPr lang="en-US" sz="1800" dirty="0" smtClean="0"/>
              <a:t>The </a:t>
            </a:r>
            <a:r>
              <a:rPr lang="en-US" sz="1800" dirty="0"/>
              <a:t>results in current report lead to the detailed understanding of the </a:t>
            </a:r>
            <a:r>
              <a:rPr lang="en-US" sz="1800" dirty="0" smtClean="0">
                <a:solidFill>
                  <a:srgbClr val="FF0000"/>
                </a:solidFill>
              </a:rPr>
              <a:t>narrow width effect </a:t>
            </a:r>
            <a:r>
              <a:rPr lang="en-US" sz="1800" dirty="0" smtClean="0"/>
              <a:t>of </a:t>
            </a:r>
            <a:r>
              <a:rPr lang="en-US" sz="1800" dirty="0"/>
              <a:t>TCR for </a:t>
            </a:r>
            <a:r>
              <a:rPr lang="en-US" sz="1800" dirty="0" smtClean="0"/>
              <a:t>Ti, </a:t>
            </a:r>
            <a:r>
              <a:rPr lang="en-US" sz="1800" dirty="0" err="1" smtClean="0"/>
              <a:t>Pt</a:t>
            </a:r>
            <a:r>
              <a:rPr lang="en-US" sz="1800" dirty="0" smtClean="0"/>
              <a:t> </a:t>
            </a:r>
            <a:r>
              <a:rPr lang="en-US" sz="1800" dirty="0"/>
              <a:t>at </a:t>
            </a:r>
            <a:r>
              <a:rPr lang="en-US" sz="1800" dirty="0">
                <a:solidFill>
                  <a:srgbClr val="FF0000"/>
                </a:solidFill>
              </a:rPr>
              <a:t>a level of </a:t>
            </a:r>
            <a:r>
              <a:rPr lang="en-US" sz="1800" dirty="0" err="1">
                <a:solidFill>
                  <a:srgbClr val="FF0000"/>
                </a:solidFill>
              </a:rPr>
              <a:t>nanodevices</a:t>
            </a:r>
            <a:r>
              <a:rPr lang="en-US" sz="1800" dirty="0"/>
              <a:t>, to our knowledge, is not </a:t>
            </a:r>
            <a:r>
              <a:rPr lang="en-US" sz="1800" dirty="0" smtClean="0"/>
              <a:t>available </a:t>
            </a:r>
            <a:r>
              <a:rPr lang="en-US" sz="1800" dirty="0"/>
              <a:t>at present. </a:t>
            </a:r>
            <a:r>
              <a:rPr lang="en-US" sz="1800" dirty="0">
                <a:solidFill>
                  <a:srgbClr val="FF0000"/>
                </a:solidFill>
              </a:rPr>
              <a:t>Cause of </a:t>
            </a:r>
            <a:r>
              <a:rPr lang="en-US" sz="1800" dirty="0" smtClean="0">
                <a:solidFill>
                  <a:srgbClr val="FF0000"/>
                </a:solidFill>
              </a:rPr>
              <a:t>higher </a:t>
            </a:r>
            <a:r>
              <a:rPr lang="en-US" sz="1800" dirty="0">
                <a:solidFill>
                  <a:srgbClr val="FF0000"/>
                </a:solidFill>
              </a:rPr>
              <a:t>responsively could be TCR or higher </a:t>
            </a:r>
            <a:r>
              <a:rPr lang="en-US" sz="1800" dirty="0" smtClean="0">
                <a:solidFill>
                  <a:srgbClr val="FF0000"/>
                </a:solidFill>
              </a:rPr>
              <a:t>resistivity </a:t>
            </a:r>
            <a:r>
              <a:rPr lang="en-US" sz="1800" dirty="0">
                <a:solidFill>
                  <a:srgbClr val="FF0000"/>
                </a:solidFill>
              </a:rPr>
              <a:t>or a </a:t>
            </a:r>
            <a:r>
              <a:rPr lang="en-US" sz="1800" dirty="0" smtClean="0">
                <a:solidFill>
                  <a:srgbClr val="FF0000"/>
                </a:solidFill>
              </a:rPr>
              <a:t>trade-off </a:t>
            </a:r>
            <a:r>
              <a:rPr lang="en-US" sz="1800" dirty="0">
                <a:solidFill>
                  <a:srgbClr val="FF0000"/>
                </a:solidFill>
              </a:rPr>
              <a:t>in both.  </a:t>
            </a:r>
            <a:endParaRPr lang="en-US" sz="1800" dirty="0" smtClean="0">
              <a:solidFill>
                <a:srgbClr val="FF0000"/>
              </a:solidFill>
            </a:endParaRPr>
          </a:p>
          <a:p>
            <a:pPr marL="342900" marR="0" indent="-342900" algn="just">
              <a:spcBef>
                <a:spcPts val="0"/>
              </a:spcBef>
              <a:spcAft>
                <a:spcPts val="0"/>
              </a:spcAft>
              <a:buFont typeface="Wingdings" panose="05000000000000000000" pitchFamily="2" charset="2"/>
              <a:buChar char="Ø"/>
            </a:pPr>
            <a:r>
              <a:rPr lang="en-US" sz="1800" dirty="0" smtClean="0"/>
              <a:t>The </a:t>
            </a:r>
            <a:r>
              <a:rPr lang="en-US" sz="1800" dirty="0">
                <a:solidFill>
                  <a:srgbClr val="FF0000"/>
                </a:solidFill>
              </a:rPr>
              <a:t>optical response </a:t>
            </a:r>
            <a:r>
              <a:rPr lang="en-US" sz="1800" dirty="0"/>
              <a:t>with THz source is in investigation currently however it is expected to have </a:t>
            </a:r>
            <a:r>
              <a:rPr lang="en-US" sz="1800" dirty="0">
                <a:solidFill>
                  <a:srgbClr val="FF0000"/>
                </a:solidFill>
              </a:rPr>
              <a:t>proportional</a:t>
            </a:r>
            <a:r>
              <a:rPr lang="en-US" sz="1800" dirty="0"/>
              <a:t> improvements. </a:t>
            </a:r>
            <a:endParaRPr lang="en-IN" sz="1700" dirty="0" smtClean="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4435167" y="478040"/>
            <a:ext cx="4556433" cy="2242847"/>
          </a:xfrm>
          <a:prstGeom prst="rect">
            <a:avLst/>
          </a:prstGeom>
        </p:spPr>
      </p:pic>
      <p:sp>
        <p:nvSpPr>
          <p:cNvPr id="11" name="Rectangle 10"/>
          <p:cNvSpPr/>
          <p:nvPr/>
        </p:nvSpPr>
        <p:spPr>
          <a:xfrm>
            <a:off x="143690" y="2714417"/>
            <a:ext cx="8847909" cy="1400383"/>
          </a:xfrm>
          <a:prstGeom prst="rect">
            <a:avLst/>
          </a:prstGeom>
        </p:spPr>
        <p:txBody>
          <a:bodyPr wrap="square">
            <a:spAutoFit/>
          </a:bodyPr>
          <a:lstStyle/>
          <a:p>
            <a:pPr marL="342900" marR="0" indent="-342900" algn="just">
              <a:spcBef>
                <a:spcPts val="0"/>
              </a:spcBef>
              <a:spcAft>
                <a:spcPts val="0"/>
              </a:spcAft>
              <a:buFont typeface="Wingdings" panose="05000000000000000000" pitchFamily="2" charset="2"/>
              <a:buChar char="Ø"/>
            </a:pPr>
            <a:r>
              <a:rPr lang="en-IN" sz="1700" dirty="0" err="1" smtClean="0">
                <a:solidFill>
                  <a:srgbClr val="FF0000"/>
                </a:solidFill>
                <a:ea typeface="Calibri" panose="020F0502020204030204" pitchFamily="34" charset="0"/>
                <a:cs typeface="Times New Roman" panose="02020603050405020304" pitchFamily="18" charset="0"/>
              </a:rPr>
              <a:t>Pt</a:t>
            </a:r>
            <a:r>
              <a:rPr lang="en-IN" sz="1700" dirty="0" smtClean="0">
                <a:solidFill>
                  <a:srgbClr val="FF0000"/>
                </a:solidFill>
                <a:ea typeface="Calibri" panose="020F0502020204030204" pitchFamily="34" charset="0"/>
                <a:cs typeface="Times New Roman" panose="02020603050405020304" pitchFamily="18" charset="0"/>
              </a:rPr>
              <a:t> shows smaller width dependence</a:t>
            </a:r>
            <a:r>
              <a:rPr lang="en-IN" sz="1700" dirty="0" smtClean="0">
                <a:ea typeface="Calibri" panose="020F0502020204030204" pitchFamily="34" charset="0"/>
                <a:cs typeface="Times New Roman" panose="02020603050405020304" pitchFamily="18" charset="0"/>
              </a:rPr>
              <a:t>, expected NEP can be improved by 12% by replacing thermistor material from Ti to Pt, keeping its resistance constant by increasing its length by factor of 4.7 (by meander structure) for the target freq. of 1 THz. Understanding the mechanism of the resistivity-TCR correlation may lead to the improved performance of the metal-resistor-based bolometers.</a:t>
            </a:r>
            <a:endParaRPr lang="en-IN" sz="17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0479541"/>
      </p:ext>
    </p:extLst>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solidFill>
            <a:srgbClr val="0000FF"/>
          </a:solidFill>
        </p:spPr>
        <p:txBody>
          <a:bodyPr wrap="square" rtlCol="0">
            <a:spAutoFit/>
          </a:bodyPr>
          <a:lstStyle/>
          <a:p>
            <a:pPr algn="ctr"/>
            <a:endParaRPr lang="en-IN" sz="2800" dirty="0">
              <a:solidFill>
                <a:schemeClr val="bg1"/>
              </a:solidFill>
            </a:endParaRPr>
          </a:p>
        </p:txBody>
      </p:sp>
      <p:sp>
        <p:nvSpPr>
          <p:cNvPr id="6" name="TextBox 5"/>
          <p:cNvSpPr txBox="1"/>
          <p:nvPr/>
        </p:nvSpPr>
        <p:spPr>
          <a:xfrm>
            <a:off x="0" y="6324600"/>
            <a:ext cx="9144000" cy="533400"/>
          </a:xfrm>
          <a:prstGeom prst="rect">
            <a:avLst/>
          </a:prstGeom>
          <a:solidFill>
            <a:srgbClr val="3333FF"/>
          </a:solidFill>
        </p:spPr>
        <p:txBody>
          <a:bodyPr wrap="square" rtlCol="0">
            <a:spAutoFit/>
          </a:bodyPr>
          <a:lstStyle/>
          <a:p>
            <a:pPr algn="ctr"/>
            <a:endParaRPr lang="en-IN" sz="2800" dirty="0">
              <a:solidFill>
                <a:schemeClr val="bg1"/>
              </a:solidFill>
            </a:endParaRPr>
          </a:p>
        </p:txBody>
      </p:sp>
      <p:sp>
        <p:nvSpPr>
          <p:cNvPr id="7" name="TextBox 6"/>
          <p:cNvSpPr txBox="1"/>
          <p:nvPr/>
        </p:nvSpPr>
        <p:spPr>
          <a:xfrm>
            <a:off x="109715" y="609600"/>
            <a:ext cx="5126403" cy="646331"/>
          </a:xfrm>
          <a:prstGeom prst="rect">
            <a:avLst/>
          </a:prstGeom>
          <a:noFill/>
        </p:spPr>
        <p:txBody>
          <a:bodyPr wrap="none" rtlCol="0">
            <a:spAutoFit/>
          </a:bodyPr>
          <a:lstStyle/>
          <a:p>
            <a:r>
              <a:rPr lang="en-US" sz="3600" dirty="0" smtClean="0">
                <a:solidFill>
                  <a:srgbClr val="3333FF"/>
                </a:solidFill>
                <a:latin typeface="Times New Roman" pitchFamily="18" charset="0"/>
                <a:cs typeface="Times New Roman" pitchFamily="18" charset="0"/>
              </a:rPr>
              <a:t>My Heartiest Thanks to….</a:t>
            </a:r>
          </a:p>
        </p:txBody>
      </p:sp>
      <p:sp>
        <p:nvSpPr>
          <p:cNvPr id="89098" name="AutoShape 10" descr="https://scontent.fdel1-1.fna.fbcdn.net/hphotos-xtp1/v/t1.0-9/12036747_159537381055692_5551079767859518272_n.jpg?oh=189d006332c742c121c18fa14bb829b9&amp;oe=56DC8B2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 name="Rectangle 22"/>
          <p:cNvSpPr/>
          <p:nvPr/>
        </p:nvSpPr>
        <p:spPr>
          <a:xfrm>
            <a:off x="124264" y="2981980"/>
            <a:ext cx="6477000" cy="523220"/>
          </a:xfrm>
          <a:prstGeom prst="rect">
            <a:avLst/>
          </a:prstGeom>
        </p:spPr>
        <p:txBody>
          <a:bodyPr wrap="square">
            <a:spAutoFit/>
          </a:bodyPr>
          <a:lstStyle/>
          <a:p>
            <a:r>
              <a:rPr lang="en-IN" sz="2800" dirty="0" smtClean="0">
                <a:solidFill>
                  <a:srgbClr val="3333FF"/>
                </a:solidFill>
                <a:cs typeface="Times New Roman" pitchFamily="18" charset="0"/>
              </a:rPr>
              <a:t>R.I.E., Shizuoka University</a:t>
            </a:r>
            <a:endParaRPr lang="en-US" sz="2800" dirty="0"/>
          </a:p>
        </p:txBody>
      </p:sp>
      <p:sp>
        <p:nvSpPr>
          <p:cNvPr id="51202" name="AutoShape 2" descr="https://scontent.fbom1-1.fna.fbcdn.net/hphotos-xfp1/v/t1.0-9/1383367_447167902058755_400290180_n.jpg?oh=aa30c001b3f199e46dc3a5487807cbfc&amp;oe=573F124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4" name="Rectangle 23"/>
          <p:cNvSpPr/>
          <p:nvPr/>
        </p:nvSpPr>
        <p:spPr>
          <a:xfrm>
            <a:off x="124264" y="2296180"/>
            <a:ext cx="8915400" cy="523220"/>
          </a:xfrm>
          <a:prstGeom prst="rect">
            <a:avLst/>
          </a:prstGeom>
        </p:spPr>
        <p:txBody>
          <a:bodyPr wrap="square">
            <a:spAutoFit/>
          </a:bodyPr>
          <a:lstStyle/>
          <a:p>
            <a:r>
              <a:rPr lang="en-IN" sz="2800" dirty="0" smtClean="0">
                <a:solidFill>
                  <a:srgbClr val="3333FF"/>
                </a:solidFill>
                <a:cs typeface="Times New Roman" pitchFamily="18" charset="0"/>
              </a:rPr>
              <a:t>Members of the </a:t>
            </a:r>
            <a:r>
              <a:rPr lang="en-US" sz="2800" dirty="0" err="1">
                <a:solidFill>
                  <a:srgbClr val="3333FF"/>
                </a:solidFill>
                <a:cs typeface="Times New Roman" pitchFamily="18" charset="0"/>
              </a:rPr>
              <a:t>Nanosystem</a:t>
            </a:r>
            <a:r>
              <a:rPr lang="en-US" sz="2800" dirty="0">
                <a:solidFill>
                  <a:srgbClr val="3333FF"/>
                </a:solidFill>
                <a:cs typeface="Times New Roman" pitchFamily="18" charset="0"/>
              </a:rPr>
              <a:t> Integration </a:t>
            </a:r>
            <a:r>
              <a:rPr lang="en-US" sz="2800" dirty="0" smtClean="0">
                <a:solidFill>
                  <a:srgbClr val="3333FF"/>
                </a:solidFill>
                <a:cs typeface="Times New Roman" pitchFamily="18" charset="0"/>
              </a:rPr>
              <a:t>Lab</a:t>
            </a: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667000"/>
            <a:ext cx="9144000" cy="553998"/>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3000" b="1" cap="all" dirty="0" smtClean="0">
                <a:ln w="0"/>
                <a:solidFill>
                  <a:srgbClr val="0000FF"/>
                </a:solidFill>
                <a:effectLst>
                  <a:reflection blurRad="12700" stA="50000" endPos="50000" dist="5000" dir="5400000" sy="-100000" rotWithShape="0"/>
                </a:effectLst>
              </a:rPr>
              <a:t>THANKS FOR YOUR TIME</a:t>
            </a:r>
          </a:p>
        </p:txBody>
      </p:sp>
      <p:pic>
        <p:nvPicPr>
          <p:cNvPr id="1026" name="Picture 2" descr="http://images.dailytech.com/nimage/7544_airport_tray_detect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838200"/>
            <a:ext cx="2857500" cy="1247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486400" y="6400800"/>
            <a:ext cx="3657600" cy="338554"/>
          </a:xfrm>
          <a:prstGeom prst="rect">
            <a:avLst/>
          </a:prstGeom>
        </p:spPr>
        <p:txBody>
          <a:bodyPr wrap="square">
            <a:spAutoFit/>
          </a:bodyPr>
          <a:lstStyle/>
          <a:p>
            <a:pPr algn="ctr"/>
            <a:r>
              <a:rPr lang="en-IN" sz="1600" i="1" dirty="0" smtClean="0">
                <a:solidFill>
                  <a:srgbClr val="3333FF"/>
                </a:solidFill>
              </a:rPr>
              <a:t>*[</a:t>
            </a:r>
            <a:r>
              <a:rPr lang="en-IN" sz="1600" i="1" dirty="0" err="1" smtClean="0">
                <a:solidFill>
                  <a:srgbClr val="3333FF"/>
                </a:solidFill>
              </a:rPr>
              <a:t>ThruVision</a:t>
            </a:r>
            <a:r>
              <a:rPr lang="en-IN" sz="1600" i="1" dirty="0" smtClean="0">
                <a:solidFill>
                  <a:srgbClr val="3333FF"/>
                </a:solidFill>
              </a:rPr>
              <a:t> T5000]</a:t>
            </a:r>
            <a:endParaRPr lang="en-IN" sz="16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7148</TotalTime>
  <Words>1750</Words>
  <Application>Microsoft Office PowerPoint</Application>
  <PresentationFormat>On-screen Show (4:3)</PresentationFormat>
  <Paragraphs>202</Paragraphs>
  <Slides>22</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ＭＳ ゴシック</vt:lpstr>
      <vt:lpstr>MS Mincho</vt:lpstr>
      <vt:lpstr>ＭＳ Ｐゴシック</vt:lpstr>
      <vt:lpstr>Arial</vt:lpstr>
      <vt:lpstr>Calibri</vt:lpstr>
      <vt:lpstr>Symbol</vt:lpstr>
      <vt:lpstr>Tahoma</vt:lpstr>
      <vt:lpstr>Times New Roman</vt:lpstr>
      <vt:lpstr>Verdana</vt:lpstr>
      <vt:lpstr>Wingdings</vt:lpstr>
      <vt:lpstr>Office Theme</vt:lpstr>
      <vt:lpstr>PowerPoint Presentation</vt:lpstr>
      <vt:lpstr>PowerPoint Presentation</vt:lpstr>
      <vt:lpstr>PowerPoint Presentation</vt:lpstr>
      <vt:lpstr>Electromagnetic Spectrum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Bristol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Chemical Vapour Deposition of Thin Diamond Films</dc:title>
  <dc:creator>Paul May</dc:creator>
  <cp:lastModifiedBy>Inokawa AB</cp:lastModifiedBy>
  <cp:revision>723</cp:revision>
  <cp:lastPrinted>2017-10-16T06:22:16Z</cp:lastPrinted>
  <dcterms:created xsi:type="dcterms:W3CDTF">2004-02-02T13:31:39Z</dcterms:created>
  <dcterms:modified xsi:type="dcterms:W3CDTF">2017-10-16T07:46:03Z</dcterms:modified>
</cp:coreProperties>
</file>