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theme/theme5.xml" ContentType="application/vnd.openxmlformats-officedocument.them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theme/themeOverride12.xml" ContentType="application/vnd.openxmlformats-officedocument.themeOverr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diagrams/quickStyle2.xml" ContentType="application/vnd.openxmlformats-officedocument.drawingml.diagramStyle+xml"/>
  <Override PartName="/ppt/theme/themeOverride5.xml" ContentType="application/vnd.openxmlformats-officedocument.themeOverr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Override1.xml" ContentType="application/vnd.openxmlformats-officedocument.themeOverride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notesSlides/notesSlide12.xml" ContentType="application/vnd.openxmlformats-officedocument.presentationml.notesSlide+xml"/>
  <Override PartName="/ppt/theme/themeOverride17.xml" ContentType="application/vnd.openxmlformats-officedocument.themeOverr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theme/themeOverride15.xml" ContentType="application/vnd.openxmlformats-officedocument.themeOverr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theme/themeOverride13.xml" ContentType="application/vnd.openxmlformats-officedocument.themeOverr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theme/themeOverride8.xml" ContentType="application/vnd.openxmlformats-officedocument.themeOverride+xml"/>
  <Override PartName="/ppt/theme/themeOverride11.xml" ContentType="application/vnd.openxmlformats-officedocument.themeOverr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diagrams/drawing1.xml" ContentType="application/vnd.ms-office.drawingml.diagramDrawing+xml"/>
  <Override PartName="/ppt/theme/themeOverride6.xml" ContentType="application/vnd.openxmlformats-officedocument.themeOverrid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diagrams/quickStyle1.xml" ContentType="application/vnd.openxmlformats-officedocument.drawingml.diagramStyle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Override2.xml" ContentType="application/vnd.openxmlformats-officedocument.themeOverride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8.xml" ContentType="application/vnd.openxmlformats-officedocument.presentationml.notesSlide+xml"/>
  <Default Extension="gif" ContentType="image/gif"/>
  <Override PartName="/ppt/notesSlides/notesSlide11.xml" ContentType="application/vnd.openxmlformats-officedocument.presentationml.notesSlide+xml"/>
  <Default Extension="tiff" ContentType="image/tiff"/>
  <Override PartName="/ppt/notesSlides/notesSlide20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16.xml" ContentType="application/vnd.openxmlformats-officedocument.themeOverr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theme/themeOverride9.xml" ContentType="application/vnd.openxmlformats-officedocument.themeOverride+xml"/>
  <Override PartName="/ppt/theme/themeOverride14.xml" ContentType="application/vnd.openxmlformats-officedocument.themeOverr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theme/themeOverride7.xml" ContentType="application/vnd.openxmlformats-officedocument.themeOverr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theme/themeOverride10.xml" ContentType="application/vnd.openxmlformats-officedocument.themeOverr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Override3.xml" ContentType="application/vnd.openxmlformats-officedocument.themeOverride+xml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84" r:id="rId3"/>
  </p:sldMasterIdLst>
  <p:notesMasterIdLst>
    <p:notesMasterId r:id="rId26"/>
  </p:notesMasterIdLst>
  <p:handoutMasterIdLst>
    <p:handoutMasterId r:id="rId27"/>
  </p:handoutMasterIdLst>
  <p:sldIdLst>
    <p:sldId id="259" r:id="rId4"/>
    <p:sldId id="466" r:id="rId5"/>
    <p:sldId id="475" r:id="rId6"/>
    <p:sldId id="479" r:id="rId7"/>
    <p:sldId id="482" r:id="rId8"/>
    <p:sldId id="505" r:id="rId9"/>
    <p:sldId id="528" r:id="rId10"/>
    <p:sldId id="491" r:id="rId11"/>
    <p:sldId id="457" r:id="rId12"/>
    <p:sldId id="532" r:id="rId13"/>
    <p:sldId id="533" r:id="rId14"/>
    <p:sldId id="534" r:id="rId15"/>
    <p:sldId id="481" r:id="rId16"/>
    <p:sldId id="515" r:id="rId17"/>
    <p:sldId id="521" r:id="rId18"/>
    <p:sldId id="522" r:id="rId19"/>
    <p:sldId id="523" r:id="rId20"/>
    <p:sldId id="525" r:id="rId21"/>
    <p:sldId id="526" r:id="rId22"/>
    <p:sldId id="530" r:id="rId23"/>
    <p:sldId id="531" r:id="rId24"/>
    <p:sldId id="535" r:id="rId25"/>
  </p:sldIdLst>
  <p:sldSz cx="9144000" cy="6858000" type="screen4x3"/>
  <p:notesSz cx="7086600" cy="102108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FF"/>
    <a:srgbClr val="A0FA5C"/>
    <a:srgbClr val="FFC5E2"/>
    <a:srgbClr val="FFECC5"/>
    <a:srgbClr val="FFE0A3"/>
    <a:srgbClr val="FFD88B"/>
    <a:srgbClr val="FFCC66"/>
    <a:srgbClr val="0B192B"/>
    <a:srgbClr val="FFA3D1"/>
    <a:srgbClr val="FF7DBE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48" autoAdjust="0"/>
    <p:restoredTop sz="60926" autoAdjust="0"/>
  </p:normalViewPr>
  <p:slideViewPr>
    <p:cSldViewPr>
      <p:cViewPr varScale="1">
        <p:scale>
          <a:sx n="37" d="100"/>
          <a:sy n="37" d="100"/>
        </p:scale>
        <p:origin x="-171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38" d="100"/>
        <a:sy n="38" d="100"/>
      </p:scale>
      <p:origin x="0" y="1698"/>
    </p:cViewPr>
  </p:sorterViewPr>
  <p:notesViewPr>
    <p:cSldViewPr>
      <p:cViewPr varScale="1">
        <p:scale>
          <a:sx n="52" d="100"/>
          <a:sy n="52" d="100"/>
        </p:scale>
        <p:origin x="-2328" y="-108"/>
      </p:cViewPr>
      <p:guideLst>
        <p:guide orient="horz" pos="3216"/>
        <p:guide pos="2232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D11310D-62E5-4218-B366-567EB8863C9F}" type="doc">
      <dgm:prSet loTypeId="urn:microsoft.com/office/officeart/2005/8/layout/hierarchy4" loCatId="hierarchy" qsTypeId="urn:microsoft.com/office/officeart/2005/8/quickstyle/simple4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EE9DC751-3FE9-4A1F-90ED-E1573DB87226}">
      <dgm:prSet phldrT="[Text]"/>
      <dgm:spPr>
        <a:solidFill>
          <a:schemeClr val="accent5">
            <a:lumMod val="40000"/>
            <a:lumOff val="60000"/>
          </a:schemeClr>
        </a:solidFill>
      </dgm:spPr>
      <dgm:t>
        <a:bodyPr/>
        <a:lstStyle/>
        <a:p>
          <a:r>
            <a:rPr lang="en-US" b="1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rPr>
            <a:t>Objectives</a:t>
          </a:r>
          <a:endParaRPr lang="en-US" b="1" dirty="0">
            <a:solidFill>
              <a:schemeClr val="accent1">
                <a:lumMod val="50000"/>
              </a:schemeClr>
            </a:solidFill>
            <a:latin typeface="Berlin Sans FB Demi" pitchFamily="34" charset="0"/>
          </a:endParaRPr>
        </a:p>
      </dgm:t>
    </dgm:pt>
    <dgm:pt modelId="{91DD6404-0691-4734-AE82-14E58746151D}" type="parTrans" cxnId="{D0AA1E49-C916-42BE-ABA2-9D1BD1607E5F}">
      <dgm:prSet/>
      <dgm:spPr/>
      <dgm:t>
        <a:bodyPr/>
        <a:lstStyle/>
        <a:p>
          <a:endParaRPr lang="en-US"/>
        </a:p>
      </dgm:t>
    </dgm:pt>
    <dgm:pt modelId="{277D8A44-7E11-4524-878E-2207EF46358F}" type="sibTrans" cxnId="{D0AA1E49-C916-42BE-ABA2-9D1BD1607E5F}">
      <dgm:prSet/>
      <dgm:spPr/>
      <dgm:t>
        <a:bodyPr/>
        <a:lstStyle/>
        <a:p>
          <a:endParaRPr lang="en-US"/>
        </a:p>
      </dgm:t>
    </dgm:pt>
    <dgm:pt modelId="{E43FB0A0-EC37-4FAF-B3D8-5B2FE110F269}" type="pres">
      <dgm:prSet presAssocID="{6D11310D-62E5-4218-B366-567EB8863C9F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73B9D0E8-B9D5-441A-9B60-AE0B42F5E11E}" type="pres">
      <dgm:prSet presAssocID="{EE9DC751-3FE9-4A1F-90ED-E1573DB87226}" presName="vertOne" presStyleCnt="0"/>
      <dgm:spPr/>
    </dgm:pt>
    <dgm:pt modelId="{510CCC85-FE8D-4DC6-96E3-94B3ABEC7570}" type="pres">
      <dgm:prSet presAssocID="{EE9DC751-3FE9-4A1F-90ED-E1573DB87226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D89C59A-AEC9-4096-985E-58151F5457CA}" type="pres">
      <dgm:prSet presAssocID="{EE9DC751-3FE9-4A1F-90ED-E1573DB87226}" presName="horzOne" presStyleCnt="0"/>
      <dgm:spPr/>
    </dgm:pt>
  </dgm:ptLst>
  <dgm:cxnLst>
    <dgm:cxn modelId="{40F3BE37-AE08-405C-B0BA-A2B04675333E}" type="presOf" srcId="{EE9DC751-3FE9-4A1F-90ED-E1573DB87226}" destId="{510CCC85-FE8D-4DC6-96E3-94B3ABEC7570}" srcOrd="0" destOrd="0" presId="urn:microsoft.com/office/officeart/2005/8/layout/hierarchy4"/>
    <dgm:cxn modelId="{3461B1EA-759E-4DA5-87E5-A85716B17E43}" type="presOf" srcId="{6D11310D-62E5-4218-B366-567EB8863C9F}" destId="{E43FB0A0-EC37-4FAF-B3D8-5B2FE110F269}" srcOrd="0" destOrd="0" presId="urn:microsoft.com/office/officeart/2005/8/layout/hierarchy4"/>
    <dgm:cxn modelId="{D0AA1E49-C916-42BE-ABA2-9D1BD1607E5F}" srcId="{6D11310D-62E5-4218-B366-567EB8863C9F}" destId="{EE9DC751-3FE9-4A1F-90ED-E1573DB87226}" srcOrd="0" destOrd="0" parTransId="{91DD6404-0691-4734-AE82-14E58746151D}" sibTransId="{277D8A44-7E11-4524-878E-2207EF46358F}"/>
    <dgm:cxn modelId="{3148FE7D-1242-4BFB-B381-EA3F1E8CEE6C}" type="presParOf" srcId="{E43FB0A0-EC37-4FAF-B3D8-5B2FE110F269}" destId="{73B9D0E8-B9D5-441A-9B60-AE0B42F5E11E}" srcOrd="0" destOrd="0" presId="urn:microsoft.com/office/officeart/2005/8/layout/hierarchy4"/>
    <dgm:cxn modelId="{8D720429-491D-4446-8D08-8B8DFDEAF441}" type="presParOf" srcId="{73B9D0E8-B9D5-441A-9B60-AE0B42F5E11E}" destId="{510CCC85-FE8D-4DC6-96E3-94B3ABEC7570}" srcOrd="0" destOrd="0" presId="urn:microsoft.com/office/officeart/2005/8/layout/hierarchy4"/>
    <dgm:cxn modelId="{663109B7-CC4E-4E47-A5C6-83F408D05555}" type="presParOf" srcId="{73B9D0E8-B9D5-441A-9B60-AE0B42F5E11E}" destId="{5D89C59A-AEC9-4096-985E-58151F5457C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911A1A1-57F2-44FB-B67F-DBFA3B3FA802}" type="doc">
      <dgm:prSet loTypeId="urn:microsoft.com/office/officeart/2005/8/layout/default" loCatId="list" qsTypeId="urn:microsoft.com/office/officeart/2005/8/quickstyle/simple4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E52221F7-B13A-4041-9780-569E163726CE}">
      <dgm:prSet phldrT="[Text]" custT="1"/>
      <dgm:spPr/>
      <dgm:t>
        <a:bodyPr/>
        <a:lstStyle/>
        <a:p>
          <a:pPr>
            <a:spcAft>
              <a:spcPts val="600"/>
            </a:spcAft>
          </a:pPr>
          <a:r>
            <a:rPr lang="en-US" sz="36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PLGA</a:t>
          </a:r>
          <a:endParaRPr lang="en-US" sz="36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9EE6C9C-F251-45EF-AEA8-3F33C8E3AD47}" type="parTrans" cxnId="{5A7B1C0B-3927-413A-9016-A5EB11C7373A}">
      <dgm:prSet/>
      <dgm:spPr/>
      <dgm:t>
        <a:bodyPr/>
        <a:lstStyle/>
        <a:p>
          <a:endParaRPr lang="en-US" sz="36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6764BDB-084F-4183-A163-61751AC71513}" type="sibTrans" cxnId="{5A7B1C0B-3927-413A-9016-A5EB11C7373A}">
      <dgm:prSet/>
      <dgm:spPr/>
      <dgm:t>
        <a:bodyPr/>
        <a:lstStyle/>
        <a:p>
          <a:endParaRPr lang="en-US" sz="36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FC757DD-8667-4791-8A8A-0DC5944260DE}">
      <dgm:prSet phldrT="[Text]" custT="1"/>
      <dgm:spPr/>
      <dgm:t>
        <a:bodyPr/>
        <a:lstStyle/>
        <a:p>
          <a:pPr>
            <a:spcAft>
              <a:spcPts val="600"/>
            </a:spcAft>
          </a:pPr>
          <a:r>
            <a:rPr lang="en-US" sz="36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</a:t>
          </a:r>
          <a:endParaRPr lang="en-US" sz="3600" b="1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F2AF3E0-9145-4A71-8067-417A817DACC2}" type="parTrans" cxnId="{58EEEB87-DDD4-41B4-B400-0E91233319E0}">
      <dgm:prSet/>
      <dgm:spPr/>
      <dgm:t>
        <a:bodyPr/>
        <a:lstStyle/>
        <a:p>
          <a:endParaRPr lang="en-US" sz="36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7EBC0EA-E627-4750-B59E-581388368AE8}" type="sibTrans" cxnId="{58EEEB87-DDD4-41B4-B400-0E91233319E0}">
      <dgm:prSet/>
      <dgm:spPr/>
      <dgm:t>
        <a:bodyPr/>
        <a:lstStyle/>
        <a:p>
          <a:endParaRPr lang="en-US" sz="36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E89CA86-2A95-49F4-822B-CA7C64718DFB}">
      <dgm:prSet phldrT="[Text]" custT="1"/>
      <dgm:spPr/>
      <dgm:t>
        <a:bodyPr/>
        <a:lstStyle/>
        <a:p>
          <a:r>
            <a: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Poly-</a:t>
          </a:r>
          <a:r>
            <a:rPr lang="el-GR" sz="3600" b="1" i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ε</a:t>
          </a:r>
          <a:r>
            <a: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</a:t>
          </a:r>
          <a:r>
            <a:rPr lang="en-US" sz="3600" b="1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caprolactone</a:t>
          </a:r>
          <a:endParaRPr lang="en-US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C8E87D-7ADA-4D86-A0EE-27C413C8DBE4}" type="parTrans" cxnId="{8EABC768-0CF0-4D69-B411-AEE988CB1BBF}">
      <dgm:prSet/>
      <dgm:spPr/>
      <dgm:t>
        <a:bodyPr/>
        <a:lstStyle/>
        <a:p>
          <a:endParaRPr lang="en-US" sz="36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A1796B-2948-40C1-BE5D-05303E16C8D4}" type="sibTrans" cxnId="{8EABC768-0CF0-4D69-B411-AEE988CB1BBF}">
      <dgm:prSet/>
      <dgm:spPr/>
      <dgm:t>
        <a:bodyPr/>
        <a:lstStyle/>
        <a:p>
          <a:endParaRPr lang="en-US" sz="36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9EF0750-19F3-499C-8E10-71CEF5FC7B49}">
      <dgm:prSet phldrT="[Text]" custT="1"/>
      <dgm:spPr/>
      <dgm:t>
        <a:bodyPr/>
        <a:lstStyle/>
        <a:p>
          <a:r>
            <a:rPr lang="en-US" sz="36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Chitosan</a:t>
          </a:r>
          <a:endParaRPr lang="en-US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6477B0-758D-4184-8FAA-502C1C6B89A2}" type="parTrans" cxnId="{692AB6BE-7948-4F83-BB9E-4B01416C70CC}">
      <dgm:prSet/>
      <dgm:spPr/>
      <dgm:t>
        <a:bodyPr/>
        <a:lstStyle/>
        <a:p>
          <a:endParaRPr lang="en-US" sz="36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81CB6DC-B33C-4FD7-83F0-492AC8B040F5}" type="sibTrans" cxnId="{692AB6BE-7948-4F83-BB9E-4B01416C70CC}">
      <dgm:prSet/>
      <dgm:spPr/>
      <dgm:t>
        <a:bodyPr/>
        <a:lstStyle/>
        <a:p>
          <a:endParaRPr lang="en-US" sz="36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EBAE465-B292-46A1-B091-6C094D4E8357}">
      <dgm:prSet phldrT="[Text]" custT="1"/>
      <dgm:spPr/>
      <dgm:t>
        <a:bodyPr/>
        <a:lstStyle/>
        <a:p>
          <a:r>
            <a:rPr lang="en-US" sz="36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Gelatin</a:t>
          </a:r>
          <a:endParaRPr lang="en-US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675BDE0-6DB2-438B-B3C3-476FB25FFBAB}" type="parTrans" cxnId="{A1D9D947-0D0C-444A-935C-36E070E223C5}">
      <dgm:prSet/>
      <dgm:spPr/>
      <dgm:t>
        <a:bodyPr/>
        <a:lstStyle/>
        <a:p>
          <a:endParaRPr lang="en-US" sz="36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69ED606-A197-465D-B2FD-763A93400E1D}" type="sibTrans" cxnId="{A1D9D947-0D0C-444A-935C-36E070E223C5}">
      <dgm:prSet/>
      <dgm:spPr/>
      <dgm:t>
        <a:bodyPr/>
        <a:lstStyle/>
        <a:p>
          <a:endParaRPr lang="en-US" sz="36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08F9AB-591D-4C27-9696-FFFFA156A321}">
      <dgm:prSet custT="1"/>
      <dgm:spPr/>
      <dgm:t>
        <a:bodyPr/>
        <a:lstStyle/>
        <a:p>
          <a:r>
            <a:rPr lang="en-US" sz="3600" b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Poly-alkyl-cyanoacrylates</a:t>
          </a:r>
          <a:endParaRPr lang="en-US" sz="36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AC76879-5632-43C6-BF80-CD87EEFCCCC0}" type="parTrans" cxnId="{37743269-BDBA-41E5-ADD7-BDD3B1C9AC4A}">
      <dgm:prSet/>
      <dgm:spPr/>
      <dgm:t>
        <a:bodyPr/>
        <a:lstStyle/>
        <a:p>
          <a:endParaRPr lang="en-US" sz="36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AF3923F-6E12-412C-9130-11674AA98A7A}" type="sibTrans" cxnId="{37743269-BDBA-41E5-ADD7-BDD3B1C9AC4A}">
      <dgm:prSet/>
      <dgm:spPr/>
      <dgm:t>
        <a:bodyPr/>
        <a:lstStyle/>
        <a:p>
          <a:endParaRPr lang="en-US" sz="3600" b="1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03486F-7934-4654-B7E0-152866F5F24E}" type="pres">
      <dgm:prSet presAssocID="{E911A1A1-57F2-44FB-B67F-DBFA3B3FA802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78291C9-CFAD-4AD5-93C0-297A8FC26B0D}" type="pres">
      <dgm:prSet presAssocID="{E52221F7-B13A-4041-9780-569E163726CE}" presName="node" presStyleLbl="node1" presStyleIdx="0" presStyleCnt="6" custScaleX="770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2C3422-6F5E-41C3-8327-5BE785127847}" type="pres">
      <dgm:prSet presAssocID="{C6764BDB-084F-4183-A163-61751AC71513}" presName="sibTrans" presStyleCnt="0"/>
      <dgm:spPr/>
      <dgm:t>
        <a:bodyPr/>
        <a:lstStyle/>
        <a:p>
          <a:endParaRPr lang="en-US"/>
        </a:p>
      </dgm:t>
    </dgm:pt>
    <dgm:pt modelId="{832C35B4-4868-40B9-8B3C-416D3E837E5B}" type="pres">
      <dgm:prSet presAssocID="{1FC757DD-8667-4791-8A8A-0DC5944260DE}" presName="node" presStyleLbl="node1" presStyleIdx="1" presStyleCnt="6" custScaleX="7247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D59D3C4-240D-40BE-81CB-F57E35F801D4}" type="pres">
      <dgm:prSet presAssocID="{C7EBC0EA-E627-4750-B59E-581388368AE8}" presName="sibTrans" presStyleCnt="0"/>
      <dgm:spPr/>
      <dgm:t>
        <a:bodyPr/>
        <a:lstStyle/>
        <a:p>
          <a:endParaRPr lang="en-US"/>
        </a:p>
      </dgm:t>
    </dgm:pt>
    <dgm:pt modelId="{E28063A5-C60D-4221-9479-A38E6B1051FD}" type="pres">
      <dgm:prSet presAssocID="{1E89CA86-2A95-49F4-822B-CA7C64718DFB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64A3EFC-FF7E-4511-A3BA-C3519DE81692}" type="pres">
      <dgm:prSet presAssocID="{31A1796B-2948-40C1-BE5D-05303E16C8D4}" presName="sibTrans" presStyleCnt="0"/>
      <dgm:spPr/>
      <dgm:t>
        <a:bodyPr/>
        <a:lstStyle/>
        <a:p>
          <a:endParaRPr lang="en-US"/>
        </a:p>
      </dgm:t>
    </dgm:pt>
    <dgm:pt modelId="{F73A6684-BAA4-48DF-A488-232B916FF636}" type="pres">
      <dgm:prSet presAssocID="{39EF0750-19F3-499C-8E10-71CEF5FC7B49}" presName="node" presStyleLbl="node1" presStyleIdx="3" presStyleCnt="6" custScaleX="7708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7BECE14-6558-4867-8C10-B8CE82F956D4}" type="pres">
      <dgm:prSet presAssocID="{281CB6DC-B33C-4FD7-83F0-492AC8B040F5}" presName="sibTrans" presStyleCnt="0"/>
      <dgm:spPr/>
      <dgm:t>
        <a:bodyPr/>
        <a:lstStyle/>
        <a:p>
          <a:endParaRPr lang="en-US"/>
        </a:p>
      </dgm:t>
    </dgm:pt>
    <dgm:pt modelId="{15B1DE80-BF8B-408F-9C5E-320BD3637FF1}" type="pres">
      <dgm:prSet presAssocID="{AEBAE465-B292-46A1-B091-6C094D4E8357}" presName="node" presStyleLbl="node1" presStyleIdx="4" presStyleCnt="6" custScaleX="72472" custLinFactNeighborX="-457" custLinFactNeighborY="53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5DEE00F-A6BA-456F-8D59-5B727ABB9C4F}" type="pres">
      <dgm:prSet presAssocID="{C69ED606-A197-465D-B2FD-763A93400E1D}" presName="sibTrans" presStyleCnt="0"/>
      <dgm:spPr/>
      <dgm:t>
        <a:bodyPr/>
        <a:lstStyle/>
        <a:p>
          <a:endParaRPr lang="en-US"/>
        </a:p>
      </dgm:t>
    </dgm:pt>
    <dgm:pt modelId="{E44D23B3-FA26-4F65-A7F8-47A43CC46262}" type="pres">
      <dgm:prSet presAssocID="{BA08F9AB-591D-4C27-9696-FFFFA156A321}" presName="node" presStyleLbl="node1" presStyleIdx="5" presStyleCnt="6" custLinFactNeighborX="-1246" custLinFactNeighborY="2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09249AFD-B9FC-40F5-A40C-D9470D37EEB5}" type="presOf" srcId="{BA08F9AB-591D-4C27-9696-FFFFA156A321}" destId="{E44D23B3-FA26-4F65-A7F8-47A43CC46262}" srcOrd="0" destOrd="0" presId="urn:microsoft.com/office/officeart/2005/8/layout/default"/>
    <dgm:cxn modelId="{37743269-BDBA-41E5-ADD7-BDD3B1C9AC4A}" srcId="{E911A1A1-57F2-44FB-B67F-DBFA3B3FA802}" destId="{BA08F9AB-591D-4C27-9696-FFFFA156A321}" srcOrd="5" destOrd="0" parTransId="{EAC76879-5632-43C6-BF80-CD87EEFCCCC0}" sibTransId="{BAF3923F-6E12-412C-9130-11674AA98A7A}"/>
    <dgm:cxn modelId="{5A7B1C0B-3927-413A-9016-A5EB11C7373A}" srcId="{E911A1A1-57F2-44FB-B67F-DBFA3B3FA802}" destId="{E52221F7-B13A-4041-9780-569E163726CE}" srcOrd="0" destOrd="0" parTransId="{49EE6C9C-F251-45EF-AEA8-3F33C8E3AD47}" sibTransId="{C6764BDB-084F-4183-A163-61751AC71513}"/>
    <dgm:cxn modelId="{90DD8C76-64BC-4DF4-B21E-17D00924B017}" type="presOf" srcId="{1FC757DD-8667-4791-8A8A-0DC5944260DE}" destId="{832C35B4-4868-40B9-8B3C-416D3E837E5B}" srcOrd="0" destOrd="0" presId="urn:microsoft.com/office/officeart/2005/8/layout/default"/>
    <dgm:cxn modelId="{173DF02B-5EDE-4603-B273-C2F7CF5F131D}" type="presOf" srcId="{AEBAE465-B292-46A1-B091-6C094D4E8357}" destId="{15B1DE80-BF8B-408F-9C5E-320BD3637FF1}" srcOrd="0" destOrd="0" presId="urn:microsoft.com/office/officeart/2005/8/layout/default"/>
    <dgm:cxn modelId="{42C1B947-FD5D-44BE-BC2A-4B6E3A59897D}" type="presOf" srcId="{E52221F7-B13A-4041-9780-569E163726CE}" destId="{578291C9-CFAD-4AD5-93C0-297A8FC26B0D}" srcOrd="0" destOrd="0" presId="urn:microsoft.com/office/officeart/2005/8/layout/default"/>
    <dgm:cxn modelId="{692AB6BE-7948-4F83-BB9E-4B01416C70CC}" srcId="{E911A1A1-57F2-44FB-B67F-DBFA3B3FA802}" destId="{39EF0750-19F3-499C-8E10-71CEF5FC7B49}" srcOrd="3" destOrd="0" parTransId="{4C6477B0-758D-4184-8FAA-502C1C6B89A2}" sibTransId="{281CB6DC-B33C-4FD7-83F0-492AC8B040F5}"/>
    <dgm:cxn modelId="{58EEEB87-DDD4-41B4-B400-0E91233319E0}" srcId="{E911A1A1-57F2-44FB-B67F-DBFA3B3FA802}" destId="{1FC757DD-8667-4791-8A8A-0DC5944260DE}" srcOrd="1" destOrd="0" parTransId="{CF2AF3E0-9145-4A71-8067-417A817DACC2}" sibTransId="{C7EBC0EA-E627-4750-B59E-581388368AE8}"/>
    <dgm:cxn modelId="{8EABC768-0CF0-4D69-B411-AEE988CB1BBF}" srcId="{E911A1A1-57F2-44FB-B67F-DBFA3B3FA802}" destId="{1E89CA86-2A95-49F4-822B-CA7C64718DFB}" srcOrd="2" destOrd="0" parTransId="{01C8E87D-7ADA-4D86-A0EE-27C413C8DBE4}" sibTransId="{31A1796B-2948-40C1-BE5D-05303E16C8D4}"/>
    <dgm:cxn modelId="{A1D9D947-0D0C-444A-935C-36E070E223C5}" srcId="{E911A1A1-57F2-44FB-B67F-DBFA3B3FA802}" destId="{AEBAE465-B292-46A1-B091-6C094D4E8357}" srcOrd="4" destOrd="0" parTransId="{C675BDE0-6DB2-438B-B3C3-476FB25FFBAB}" sibTransId="{C69ED606-A197-465D-B2FD-763A93400E1D}"/>
    <dgm:cxn modelId="{6B0BFB00-6117-4026-8D2E-ACDF84F60503}" type="presOf" srcId="{E911A1A1-57F2-44FB-B67F-DBFA3B3FA802}" destId="{A003486F-7934-4654-B7E0-152866F5F24E}" srcOrd="0" destOrd="0" presId="urn:microsoft.com/office/officeart/2005/8/layout/default"/>
    <dgm:cxn modelId="{364DDEED-E9A1-423C-BF57-F27E9EA27786}" type="presOf" srcId="{1E89CA86-2A95-49F4-822B-CA7C64718DFB}" destId="{E28063A5-C60D-4221-9479-A38E6B1051FD}" srcOrd="0" destOrd="0" presId="urn:microsoft.com/office/officeart/2005/8/layout/default"/>
    <dgm:cxn modelId="{B02EE087-B9AF-47FC-9862-BEC7EC960E93}" type="presOf" srcId="{39EF0750-19F3-499C-8E10-71CEF5FC7B49}" destId="{F73A6684-BAA4-48DF-A488-232B916FF636}" srcOrd="0" destOrd="0" presId="urn:microsoft.com/office/officeart/2005/8/layout/default"/>
    <dgm:cxn modelId="{06A647D5-D437-43F8-9132-805E8D1F13A6}" type="presParOf" srcId="{A003486F-7934-4654-B7E0-152866F5F24E}" destId="{578291C9-CFAD-4AD5-93C0-297A8FC26B0D}" srcOrd="0" destOrd="0" presId="urn:microsoft.com/office/officeart/2005/8/layout/default"/>
    <dgm:cxn modelId="{CDE61067-7F9D-440E-81EF-A56AAE706A93}" type="presParOf" srcId="{A003486F-7934-4654-B7E0-152866F5F24E}" destId="{C12C3422-6F5E-41C3-8327-5BE785127847}" srcOrd="1" destOrd="0" presId="urn:microsoft.com/office/officeart/2005/8/layout/default"/>
    <dgm:cxn modelId="{68E394EE-74C5-461F-A547-421D083DE927}" type="presParOf" srcId="{A003486F-7934-4654-B7E0-152866F5F24E}" destId="{832C35B4-4868-40B9-8B3C-416D3E837E5B}" srcOrd="2" destOrd="0" presId="urn:microsoft.com/office/officeart/2005/8/layout/default"/>
    <dgm:cxn modelId="{E0775D33-08A4-4761-8A6C-2FC961B4A01F}" type="presParOf" srcId="{A003486F-7934-4654-B7E0-152866F5F24E}" destId="{7D59D3C4-240D-40BE-81CB-F57E35F801D4}" srcOrd="3" destOrd="0" presId="urn:microsoft.com/office/officeart/2005/8/layout/default"/>
    <dgm:cxn modelId="{E6310C80-615B-415D-8CF0-8DF25B863B7C}" type="presParOf" srcId="{A003486F-7934-4654-B7E0-152866F5F24E}" destId="{E28063A5-C60D-4221-9479-A38E6B1051FD}" srcOrd="4" destOrd="0" presId="urn:microsoft.com/office/officeart/2005/8/layout/default"/>
    <dgm:cxn modelId="{4F599343-C2DC-49A3-B187-E362EE487F5F}" type="presParOf" srcId="{A003486F-7934-4654-B7E0-152866F5F24E}" destId="{364A3EFC-FF7E-4511-A3BA-C3519DE81692}" srcOrd="5" destOrd="0" presId="urn:microsoft.com/office/officeart/2005/8/layout/default"/>
    <dgm:cxn modelId="{76CD6186-3674-4E19-BF17-BA2D718F3F99}" type="presParOf" srcId="{A003486F-7934-4654-B7E0-152866F5F24E}" destId="{F73A6684-BAA4-48DF-A488-232B916FF636}" srcOrd="6" destOrd="0" presId="urn:microsoft.com/office/officeart/2005/8/layout/default"/>
    <dgm:cxn modelId="{92F91C90-7D34-4320-8463-7D94514E588C}" type="presParOf" srcId="{A003486F-7934-4654-B7E0-152866F5F24E}" destId="{67BECE14-6558-4867-8C10-B8CE82F956D4}" srcOrd="7" destOrd="0" presId="urn:microsoft.com/office/officeart/2005/8/layout/default"/>
    <dgm:cxn modelId="{9AC1E5CA-EE80-407C-9C18-55003FBA42CF}" type="presParOf" srcId="{A003486F-7934-4654-B7E0-152866F5F24E}" destId="{15B1DE80-BF8B-408F-9C5E-320BD3637FF1}" srcOrd="8" destOrd="0" presId="urn:microsoft.com/office/officeart/2005/8/layout/default"/>
    <dgm:cxn modelId="{91C4A145-DAAE-4622-832C-67D469819C53}" type="presParOf" srcId="{A003486F-7934-4654-B7E0-152866F5F24E}" destId="{B5DEE00F-A6BA-456F-8D59-5B727ABB9C4F}" srcOrd="9" destOrd="0" presId="urn:microsoft.com/office/officeart/2005/8/layout/default"/>
    <dgm:cxn modelId="{42E67EE6-A275-44A2-B777-6BAFDA1C863B}" type="presParOf" srcId="{A003486F-7934-4654-B7E0-152866F5F24E}" destId="{E44D23B3-FA26-4F65-A7F8-47A43CC46262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xmlns="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10CCC85-FE8D-4DC6-96E3-94B3ABEC7570}">
      <dsp:nvSpPr>
        <dsp:cNvPr id="0" name=""/>
        <dsp:cNvSpPr/>
      </dsp:nvSpPr>
      <dsp:spPr>
        <a:xfrm>
          <a:off x="0" y="0"/>
          <a:ext cx="8930640" cy="990600"/>
        </a:xfrm>
        <a:prstGeom prst="roundRect">
          <a:avLst>
            <a:gd name="adj" fmla="val 10000"/>
          </a:avLst>
        </a:prstGeom>
        <a:solidFill>
          <a:schemeClr val="accent5">
            <a:lumMod val="40000"/>
            <a:lumOff val="60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1450" tIns="171450" rIns="171450" bIns="171450" numCol="1" spcCol="1270" anchor="ctr" anchorCtr="0">
          <a:noAutofit/>
        </a:bodyPr>
        <a:lstStyle/>
        <a:p>
          <a:pPr lv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500" b="1" kern="1200" dirty="0" smtClean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rPr>
            <a:t>Objectives</a:t>
          </a:r>
          <a:endParaRPr lang="en-US" sz="4500" b="1" kern="1200" dirty="0">
            <a:solidFill>
              <a:schemeClr val="accent1">
                <a:lumMod val="50000"/>
              </a:schemeClr>
            </a:solidFill>
            <a:latin typeface="Berlin Sans FB Demi" pitchFamily="34" charset="0"/>
          </a:endParaRPr>
        </a:p>
      </dsp:txBody>
      <dsp:txXfrm>
        <a:off x="0" y="0"/>
        <a:ext cx="8930640" cy="99060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78291C9-CFAD-4AD5-93C0-297A8FC26B0D}">
      <dsp:nvSpPr>
        <dsp:cNvPr id="0" name=""/>
        <dsp:cNvSpPr/>
      </dsp:nvSpPr>
      <dsp:spPr>
        <a:xfrm>
          <a:off x="4287" y="8561"/>
          <a:ext cx="2459982" cy="1914681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en-US" sz="36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PLGA</a:t>
          </a:r>
          <a:endParaRPr lang="en-US" sz="36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87" y="8561"/>
        <a:ext cx="2459982" cy="1914681"/>
      </dsp:txXfrm>
    </dsp:sp>
    <dsp:sp modelId="{832C35B4-4868-40B9-8B3C-416D3E837E5B}">
      <dsp:nvSpPr>
        <dsp:cNvPr id="0" name=""/>
        <dsp:cNvSpPr/>
      </dsp:nvSpPr>
      <dsp:spPr>
        <a:xfrm>
          <a:off x="2783383" y="8561"/>
          <a:ext cx="2312679" cy="1914681"/>
        </a:xfrm>
        <a:prstGeom prst="rect">
          <a:avLst/>
        </a:prstGeom>
        <a:gradFill rotWithShape="0">
          <a:gsLst>
            <a:gs pos="0">
              <a:schemeClr val="accent3">
                <a:hueOff val="2250053"/>
                <a:satOff val="-3376"/>
                <a:lumOff val="-549"/>
                <a:alphaOff val="0"/>
                <a:shade val="51000"/>
                <a:satMod val="130000"/>
              </a:schemeClr>
            </a:gs>
            <a:gs pos="80000">
              <a:schemeClr val="accent3">
                <a:hueOff val="2250053"/>
                <a:satOff val="-3376"/>
                <a:lumOff val="-549"/>
                <a:alphaOff val="0"/>
                <a:shade val="93000"/>
                <a:satMod val="130000"/>
              </a:schemeClr>
            </a:gs>
            <a:gs pos="100000">
              <a:schemeClr val="accent3">
                <a:hueOff val="2250053"/>
                <a:satOff val="-3376"/>
                <a:lumOff val="-54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ts val="600"/>
            </a:spcAft>
          </a:pPr>
          <a:r>
            <a:rPr lang="en-US" sz="36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PLA</a:t>
          </a:r>
          <a:endParaRPr lang="en-US" sz="3600" b="1" kern="1200" dirty="0" smtClean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83383" y="8561"/>
        <a:ext cx="2312679" cy="1914681"/>
      </dsp:txXfrm>
    </dsp:sp>
    <dsp:sp modelId="{E28063A5-C60D-4221-9479-A38E6B1051FD}">
      <dsp:nvSpPr>
        <dsp:cNvPr id="0" name=""/>
        <dsp:cNvSpPr/>
      </dsp:nvSpPr>
      <dsp:spPr>
        <a:xfrm>
          <a:off x="5415176" y="8561"/>
          <a:ext cx="3191135" cy="1914681"/>
        </a:xfrm>
        <a:prstGeom prst="rect">
          <a:avLst/>
        </a:prstGeom>
        <a:gradFill rotWithShape="0">
          <a:gsLst>
            <a:gs pos="0">
              <a:schemeClr val="accent3">
                <a:hueOff val="4500106"/>
                <a:satOff val="-6752"/>
                <a:lumOff val="-1098"/>
                <a:alphaOff val="0"/>
                <a:shade val="51000"/>
                <a:satMod val="130000"/>
              </a:schemeClr>
            </a:gs>
            <a:gs pos="80000">
              <a:schemeClr val="accent3">
                <a:hueOff val="4500106"/>
                <a:satOff val="-6752"/>
                <a:lumOff val="-1098"/>
                <a:alphaOff val="0"/>
                <a:shade val="93000"/>
                <a:satMod val="130000"/>
              </a:schemeClr>
            </a:gs>
            <a:gs pos="100000">
              <a:schemeClr val="accent3">
                <a:hueOff val="4500106"/>
                <a:satOff val="-6752"/>
                <a:lumOff val="-1098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Poly-</a:t>
          </a:r>
          <a:r>
            <a:rPr lang="el-GR" sz="3600" b="1" i="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ε</a:t>
          </a:r>
          <a:r>
            <a:rPr lang="en-US" sz="36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-</a:t>
          </a:r>
          <a:r>
            <a:rPr lang="en-US" sz="3600" b="1" kern="1200" dirty="0" err="1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caprolactone</a:t>
          </a:r>
          <a:endParaRPr lang="en-US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415176" y="8561"/>
        <a:ext cx="3191135" cy="1914681"/>
      </dsp:txXfrm>
    </dsp:sp>
    <dsp:sp modelId="{F73A6684-BAA4-48DF-A488-232B916FF636}">
      <dsp:nvSpPr>
        <dsp:cNvPr id="0" name=""/>
        <dsp:cNvSpPr/>
      </dsp:nvSpPr>
      <dsp:spPr>
        <a:xfrm>
          <a:off x="4287" y="2242356"/>
          <a:ext cx="2459982" cy="1914681"/>
        </a:xfrm>
        <a:prstGeom prst="rect">
          <a:avLst/>
        </a:prstGeom>
        <a:gradFill rotWithShape="0">
          <a:gsLst>
            <a:gs pos="0">
              <a:schemeClr val="accent3">
                <a:hueOff val="6750158"/>
                <a:satOff val="-10128"/>
                <a:lumOff val="-1647"/>
                <a:alphaOff val="0"/>
                <a:shade val="51000"/>
                <a:satMod val="130000"/>
              </a:schemeClr>
            </a:gs>
            <a:gs pos="80000">
              <a:schemeClr val="accent3">
                <a:hueOff val="6750158"/>
                <a:satOff val="-10128"/>
                <a:lumOff val="-1647"/>
                <a:alphaOff val="0"/>
                <a:shade val="93000"/>
                <a:satMod val="130000"/>
              </a:schemeClr>
            </a:gs>
            <a:gs pos="100000">
              <a:schemeClr val="accent3">
                <a:hueOff val="6750158"/>
                <a:satOff val="-10128"/>
                <a:lumOff val="-1647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Chitosan</a:t>
          </a:r>
          <a:endParaRPr lang="en-US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287" y="2242356"/>
        <a:ext cx="2459982" cy="1914681"/>
      </dsp:txXfrm>
    </dsp:sp>
    <dsp:sp modelId="{15B1DE80-BF8B-408F-9C5E-320BD3637FF1}">
      <dsp:nvSpPr>
        <dsp:cNvPr id="0" name=""/>
        <dsp:cNvSpPr/>
      </dsp:nvSpPr>
      <dsp:spPr>
        <a:xfrm>
          <a:off x="2768800" y="2250918"/>
          <a:ext cx="2312679" cy="1914681"/>
        </a:xfrm>
        <a:prstGeom prst="rect">
          <a:avLst/>
        </a:prstGeom>
        <a:gradFill rotWithShape="0">
          <a:gsLst>
            <a:gs pos="0">
              <a:schemeClr val="accent3">
                <a:hueOff val="9000211"/>
                <a:satOff val="-13504"/>
                <a:lumOff val="-2196"/>
                <a:alphaOff val="0"/>
                <a:shade val="51000"/>
                <a:satMod val="130000"/>
              </a:schemeClr>
            </a:gs>
            <a:gs pos="80000">
              <a:schemeClr val="accent3">
                <a:hueOff val="9000211"/>
                <a:satOff val="-13504"/>
                <a:lumOff val="-2196"/>
                <a:alphaOff val="0"/>
                <a:shade val="93000"/>
                <a:satMod val="130000"/>
              </a:schemeClr>
            </a:gs>
            <a:gs pos="100000">
              <a:schemeClr val="accent3">
                <a:hueOff val="9000211"/>
                <a:satOff val="-13504"/>
                <a:lumOff val="-219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Gelatin</a:t>
          </a:r>
          <a:endParaRPr lang="en-US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768800" y="2250918"/>
        <a:ext cx="2312679" cy="1914681"/>
      </dsp:txXfrm>
    </dsp:sp>
    <dsp:sp modelId="{E44D23B3-FA26-4F65-A7F8-47A43CC46262}">
      <dsp:nvSpPr>
        <dsp:cNvPr id="0" name=""/>
        <dsp:cNvSpPr/>
      </dsp:nvSpPr>
      <dsp:spPr>
        <a:xfrm>
          <a:off x="5375415" y="2246588"/>
          <a:ext cx="3191135" cy="1914681"/>
        </a:xfrm>
        <a:prstGeom prst="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shade val="51000"/>
                <a:satMod val="130000"/>
              </a:schemeClr>
            </a:gs>
            <a:gs pos="80000">
              <a:schemeClr val="accent3">
                <a:hueOff val="11250264"/>
                <a:satOff val="-16880"/>
                <a:lumOff val="-2745"/>
                <a:alphaOff val="0"/>
                <a:shade val="93000"/>
                <a:satMod val="13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600" b="1" kern="120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Poly-alkyl-cyanoacrylates</a:t>
          </a:r>
          <a:endParaRPr lang="en-US" sz="36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5375415" y="2246588"/>
        <a:ext cx="3191135" cy="19146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0860" cy="510540"/>
          </a:xfrm>
          <a:prstGeom prst="rect">
            <a:avLst/>
          </a:prstGeom>
        </p:spPr>
        <p:txBody>
          <a:bodyPr vert="horz" lIns="98837" tIns="49419" rIns="98837" bIns="49419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14100" y="0"/>
            <a:ext cx="3070860" cy="510540"/>
          </a:xfrm>
          <a:prstGeom prst="rect">
            <a:avLst/>
          </a:prstGeom>
        </p:spPr>
        <p:txBody>
          <a:bodyPr vert="horz" lIns="98837" tIns="49419" rIns="98837" bIns="49419" rtlCol="0"/>
          <a:lstStyle>
            <a:lvl1pPr algn="r">
              <a:defRPr sz="1300"/>
            </a:lvl1pPr>
          </a:lstStyle>
          <a:p>
            <a:fld id="{FF97992E-1326-4215-843E-95B5D8BCEBF8}" type="datetimeFigureOut">
              <a:rPr lang="en-US" smtClean="0"/>
              <a:pPr/>
              <a:t>30-Oct-15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698488"/>
            <a:ext cx="3070860" cy="510540"/>
          </a:xfrm>
          <a:prstGeom prst="rect">
            <a:avLst/>
          </a:prstGeom>
        </p:spPr>
        <p:txBody>
          <a:bodyPr vert="horz" lIns="98837" tIns="49419" rIns="98837" bIns="49419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14100" y="9698488"/>
            <a:ext cx="3070860" cy="510540"/>
          </a:xfrm>
          <a:prstGeom prst="rect">
            <a:avLst/>
          </a:prstGeom>
        </p:spPr>
        <p:txBody>
          <a:bodyPr vert="horz" lIns="98837" tIns="49419" rIns="98837" bIns="49419" rtlCol="0" anchor="b"/>
          <a:lstStyle>
            <a:lvl1pPr algn="r">
              <a:defRPr sz="1300"/>
            </a:lvl1pPr>
          </a:lstStyle>
          <a:p>
            <a:fld id="{187EC0DE-F012-4615-9EDD-F53E1918F6D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015740" y="0"/>
            <a:ext cx="3070860" cy="510540"/>
          </a:xfrm>
          <a:prstGeom prst="rect">
            <a:avLst/>
          </a:prstGeom>
        </p:spPr>
        <p:txBody>
          <a:bodyPr vert="horz" lIns="98837" tIns="49419" rIns="98837" bIns="49419" rtlCol="1"/>
          <a:lstStyle>
            <a:lvl1pPr algn="r">
              <a:defRPr sz="13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641" y="0"/>
            <a:ext cx="3070860" cy="510540"/>
          </a:xfrm>
          <a:prstGeom prst="rect">
            <a:avLst/>
          </a:prstGeom>
        </p:spPr>
        <p:txBody>
          <a:bodyPr vert="horz" lIns="98837" tIns="49419" rIns="98837" bIns="49419" rtlCol="1"/>
          <a:lstStyle>
            <a:lvl1pPr algn="l">
              <a:defRPr sz="1300"/>
            </a:lvl1pPr>
          </a:lstStyle>
          <a:p>
            <a:fld id="{41F214A3-A484-4B1C-835E-2010EC565D58}" type="datetimeFigureOut">
              <a:rPr lang="ar-EG" smtClean="0"/>
              <a:pPr/>
              <a:t>17/01/1437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90600" y="765175"/>
            <a:ext cx="5105400" cy="3829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8837" tIns="49419" rIns="98837" bIns="49419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8660" y="4850130"/>
            <a:ext cx="5669280" cy="4594860"/>
          </a:xfrm>
          <a:prstGeom prst="rect">
            <a:avLst/>
          </a:prstGeom>
        </p:spPr>
        <p:txBody>
          <a:bodyPr vert="horz" lIns="98837" tIns="49419" rIns="98837" bIns="49419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015740" y="9698488"/>
            <a:ext cx="3070860" cy="510540"/>
          </a:xfrm>
          <a:prstGeom prst="rect">
            <a:avLst/>
          </a:prstGeom>
        </p:spPr>
        <p:txBody>
          <a:bodyPr vert="horz" lIns="98837" tIns="49419" rIns="98837" bIns="49419" rtlCol="1" anchor="b"/>
          <a:lstStyle>
            <a:lvl1pPr algn="r">
              <a:defRPr sz="13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641" y="9698488"/>
            <a:ext cx="3070860" cy="510540"/>
          </a:xfrm>
          <a:prstGeom prst="rect">
            <a:avLst/>
          </a:prstGeom>
        </p:spPr>
        <p:txBody>
          <a:bodyPr vert="horz" lIns="98837" tIns="49419" rIns="98837" bIns="49419" rtlCol="1" anchor="b"/>
          <a:lstStyle>
            <a:lvl1pPr algn="l">
              <a:defRPr sz="1300"/>
            </a:lvl1pPr>
          </a:lstStyle>
          <a:p>
            <a:fld id="{D14E3C1E-A123-499E-93D6-2D3A1ADB1501}" type="slidenum">
              <a:rPr lang="ar-EG" smtClean="0"/>
              <a:pPr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109538" indent="-109538" algn="l" defTabSz="914400" rtl="0" eaLnBrk="1" latinLnBrk="0" hangingPunct="1">
      <a:buFont typeface="Arial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buFont typeface="Arial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buFont typeface="Arial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buFont typeface="Arial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buFont typeface="Arial" pitchFamily="34" charset="0"/>
      <a:buChar char="•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18400" indent="-118400" defTabSz="988375">
              <a:spcBef>
                <a:spcPct val="0"/>
              </a:spcBef>
              <a:defRPr/>
            </a:pPr>
            <a:r>
              <a:rPr lang="en-US" dirty="0" smtClean="0"/>
              <a:t>My name is Amira </a:t>
            </a:r>
            <a:r>
              <a:rPr lang="en-US" dirty="0" err="1" smtClean="0"/>
              <a:t>Hanafy</a:t>
            </a:r>
            <a:r>
              <a:rPr lang="en-US" dirty="0" smtClean="0"/>
              <a:t>, I’m a pharmaceutics lecturer at Faculty of Pharmacy and Drug Manufacturing, Pharos University, in Egypt.</a:t>
            </a:r>
          </a:p>
          <a:p>
            <a:pPr marL="118400" indent="-118400" defTabSz="988375">
              <a:spcBef>
                <a:spcPct val="0"/>
              </a:spcBef>
              <a:defRPr/>
            </a:pPr>
            <a:endParaRPr lang="en-US" dirty="0" smtClean="0"/>
          </a:p>
          <a:p>
            <a:pPr marL="118400" indent="-118400" defTabSz="988375">
              <a:spcBef>
                <a:spcPct val="0"/>
              </a:spcBef>
              <a:defRPr/>
            </a:pPr>
            <a:r>
              <a:rPr lang="en-US" dirty="0" smtClean="0"/>
              <a:t>I</a:t>
            </a:r>
            <a:r>
              <a:rPr lang="en-US" baseline="0" dirty="0" smtClean="0"/>
              <a:t> </a:t>
            </a:r>
            <a:r>
              <a:rPr lang="en-US" dirty="0" smtClean="0"/>
              <a:t>defended my PhD thesis last month, which was</a:t>
            </a:r>
            <a:r>
              <a:rPr lang="en-US" baseline="0" dirty="0" smtClean="0"/>
              <a:t> on using polymeric nanoparticles for CNS drug delivery via nasal route.</a:t>
            </a:r>
          </a:p>
          <a:p>
            <a:pPr marL="118400" indent="-118400" defTabSz="988375">
              <a:spcBef>
                <a:spcPct val="0"/>
              </a:spcBef>
              <a:defRPr/>
            </a:pPr>
            <a:endParaRPr lang="en-US" baseline="0" dirty="0" smtClean="0"/>
          </a:p>
          <a:p>
            <a:pPr marL="118400" indent="-118400" defTabSz="988375">
              <a:spcBef>
                <a:spcPct val="0"/>
              </a:spcBef>
              <a:defRPr/>
            </a:pPr>
            <a:r>
              <a:rPr lang="en-US" baseline="0" dirty="0" smtClean="0"/>
              <a:t>I thought to present a talk about an aspect that has not gained the attention it deserves, which is the nanotoxicology of polymeric nanoparticles.</a:t>
            </a:r>
            <a:endParaRPr lang="ar-EG" dirty="0" smtClean="0"/>
          </a:p>
        </p:txBody>
      </p:sp>
      <p:sp>
        <p:nvSpPr>
          <p:cNvPr id="3482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EE53B4A-F0A4-46C9-A1E3-368E9B0AD0AA}" type="slidenum">
              <a:rPr lang="en-US" smtClean="0"/>
              <a:pPr/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8400" indent="-118400" defTabSz="988375">
              <a:defRPr/>
            </a:pPr>
            <a:r>
              <a:rPr lang="en-US" sz="1300" b="1" dirty="0" smtClean="0"/>
              <a:t>This presentation aims </a:t>
            </a:r>
            <a:r>
              <a:rPr lang="en-US" sz="1300" dirty="0" smtClean="0"/>
              <a:t>to redirect the current interest of pharmaceutical researchers to nanotoxicological aspects, </a:t>
            </a:r>
          </a:p>
          <a:p>
            <a:pPr marL="118400" indent="-118400" defTabSz="988375">
              <a:defRPr/>
            </a:pPr>
            <a:endParaRPr lang="en-US" sz="1300" dirty="0" smtClean="0"/>
          </a:p>
          <a:p>
            <a:pPr marL="118400" indent="-118400" defTabSz="988375">
              <a:defRPr/>
            </a:pPr>
            <a:r>
              <a:rPr lang="en-US" sz="1300" dirty="0" smtClean="0"/>
              <a:t>And to encourage them to comb their efforts with pharmacologists and toxicologists </a:t>
            </a:r>
          </a:p>
          <a:p>
            <a:pPr marL="118400" indent="-118400" defTabSz="988375">
              <a:defRPr/>
            </a:pPr>
            <a:endParaRPr lang="en-US" sz="1300" dirty="0" smtClean="0"/>
          </a:p>
          <a:p>
            <a:pPr marL="118400" indent="-118400" defTabSz="988375">
              <a:defRPr/>
            </a:pPr>
            <a:r>
              <a:rPr lang="en-US" sz="1300" dirty="0" smtClean="0"/>
              <a:t>To </a:t>
            </a:r>
            <a:r>
              <a:rPr lang="en-US" sz="1300" dirty="0" smtClean="0"/>
              <a:t>push forward the development of polymeric nanoparticles for CNS drug </a:t>
            </a:r>
            <a:r>
              <a:rPr lang="en-US" sz="1300" dirty="0" smtClean="0"/>
              <a:t>delivery.</a:t>
            </a:r>
            <a:endParaRPr lang="en-US" sz="1300" dirty="0" smtClean="0"/>
          </a:p>
          <a:p>
            <a:pPr algn="l" rtl="0">
              <a:buFont typeface="Arial" pitchFamily="34" charset="0"/>
              <a:buChar char="•"/>
            </a:pPr>
            <a:endParaRPr lang="en-US" sz="1300" b="1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E3C1E-A123-499E-93D6-2D3A1ADB1501}" type="slidenum">
              <a:rPr lang="ar-EG" smtClean="0"/>
              <a:pPr/>
              <a:t>2</a:t>
            </a:fld>
            <a:endParaRPr lang="ar-EG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8400" indent="-118400" defTabSz="988375">
              <a:defRPr/>
            </a:pPr>
            <a:r>
              <a:rPr lang="en-US" sz="1300" dirty="0" smtClean="0"/>
              <a:t>The employment of biodegradable polymeric nanoparticles </a:t>
            </a:r>
            <a:r>
              <a:rPr lang="en-US" sz="1300" dirty="0" smtClean="0"/>
              <a:t>has </a:t>
            </a:r>
            <a:r>
              <a:rPr lang="en-US" sz="1300" dirty="0" smtClean="0"/>
              <a:t>been pioneered in 1999. </a:t>
            </a:r>
          </a:p>
          <a:p>
            <a:pPr marL="118400" indent="-118400" defTabSz="988375">
              <a:defRPr/>
            </a:pPr>
            <a:endParaRPr lang="en-US" sz="1300" dirty="0" smtClean="0"/>
          </a:p>
          <a:p>
            <a:pPr marL="118400" indent="-118400" defTabSz="988375">
              <a:defRPr/>
            </a:pPr>
            <a:r>
              <a:rPr lang="en-US" sz="1300" dirty="0" smtClean="0"/>
              <a:t>Several polymers have been utilized such as PLGA, </a:t>
            </a:r>
            <a:r>
              <a:rPr lang="en-US" sz="1300" dirty="0" err="1" smtClean="0"/>
              <a:t>polylactic</a:t>
            </a:r>
            <a:r>
              <a:rPr lang="en-US" sz="1300" dirty="0" smtClean="0"/>
              <a:t> acid, </a:t>
            </a:r>
            <a:r>
              <a:rPr lang="en-US" sz="1300" dirty="0" err="1" smtClean="0"/>
              <a:t>caprolactones</a:t>
            </a:r>
            <a:r>
              <a:rPr lang="en-US" sz="1300" dirty="0" smtClean="0"/>
              <a:t>, chitosan, gelatin, and </a:t>
            </a:r>
            <a:r>
              <a:rPr lang="en-US" sz="1300" dirty="0" err="1" smtClean="0"/>
              <a:t>polyalkyl</a:t>
            </a:r>
            <a:r>
              <a:rPr lang="en-US" sz="1300" dirty="0" smtClean="0"/>
              <a:t> </a:t>
            </a:r>
            <a:r>
              <a:rPr lang="en-US" sz="1300" dirty="0" err="1" smtClean="0"/>
              <a:t>cyanoacrylates</a:t>
            </a:r>
            <a:r>
              <a:rPr lang="en-US" sz="1300" dirty="0" smtClean="0"/>
              <a:t>. </a:t>
            </a:r>
          </a:p>
          <a:p>
            <a:pPr marL="118400" indent="-118400" defTabSz="988375">
              <a:buNone/>
              <a:defRPr/>
            </a:pPr>
            <a:endParaRPr lang="en-US" sz="1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E3C1E-A123-499E-93D6-2D3A1ADB1501}" type="slidenum">
              <a:rPr lang="ar-EG" smtClean="0"/>
              <a:pPr/>
              <a:t>3</a:t>
            </a:fld>
            <a:endParaRPr lang="ar-EG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18400" indent="-118400" defTabSz="988375">
              <a:buNone/>
              <a:defRPr/>
            </a:pPr>
            <a:r>
              <a:rPr lang="en-US" sz="13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What does really attract the pharmaceutical researchers working on polymeric nanoparticles?</a:t>
            </a:r>
          </a:p>
          <a:p>
            <a:pPr marL="118400" indent="-118400" defTabSz="988375">
              <a:buNone/>
              <a:defRPr/>
            </a:pPr>
            <a:endParaRPr lang="en-US" sz="13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  <a:p>
            <a:pPr marL="118400" marR="0" indent="-118400" algn="l" defTabSz="9883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3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They usually focus </a:t>
            </a:r>
            <a:r>
              <a:rPr lang="en-US" sz="13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on </a:t>
            </a:r>
            <a:r>
              <a:rPr lang="en-US" sz="14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</a:t>
            </a:r>
            <a:r>
              <a:rPr lang="en-US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ptimizing </a:t>
            </a:r>
            <a:r>
              <a:rPr lang="en-US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formulation &amp; its stability</a:t>
            </a:r>
            <a:endParaRPr lang="en-US" sz="13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  <a:p>
            <a:pPr marL="118400" indent="-118400" defTabSz="988375">
              <a:buNone/>
              <a:defRPr/>
            </a:pPr>
            <a:endParaRPr lang="en-US" sz="1300" b="1" dirty="0" smtClean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  <a:p>
            <a:pPr marL="118400" marR="0" indent="-118400" algn="l" defTabSz="9883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4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Nanoparticles’ efficiency</a:t>
            </a:r>
            <a:r>
              <a:rPr lang="en-US" sz="1300" dirty="0" smtClean="0"/>
              <a:t>, </a:t>
            </a:r>
          </a:p>
          <a:p>
            <a:pPr marL="118400" indent="-118400" defTabSz="988375">
              <a:buNone/>
              <a:defRPr/>
            </a:pPr>
            <a:endParaRPr lang="en-US" sz="1300" dirty="0" smtClean="0"/>
          </a:p>
          <a:p>
            <a:pPr marL="118400" indent="-118400" defTabSz="988375">
              <a:buNone/>
              <a:defRPr/>
            </a:pPr>
            <a:r>
              <a:rPr lang="en-US" sz="1300" dirty="0" smtClean="0"/>
              <a:t>And Processability and cost/benefit ratio.</a:t>
            </a:r>
          </a:p>
          <a:p>
            <a:pPr marL="118400" indent="-118400" defTabSz="988375">
              <a:defRPr/>
            </a:pPr>
            <a:endParaRPr lang="en-US" sz="1300" dirty="0" smtClean="0"/>
          </a:p>
          <a:p>
            <a:pPr marL="118400" indent="-118400" defTabSz="988375">
              <a:defRPr/>
            </a:pPr>
            <a:r>
              <a:rPr lang="en-US" sz="1300" dirty="0" smtClean="0"/>
              <a:t>However, the safety parameter of such nanoparticles is usually </a:t>
            </a:r>
            <a:r>
              <a:rPr lang="en-US" sz="1300" dirty="0" smtClean="0"/>
              <a:t>overlooked!</a:t>
            </a:r>
            <a:endParaRPr lang="en-US" sz="1300" dirty="0" smtClean="0"/>
          </a:p>
          <a:p>
            <a:pPr marL="118400" indent="-118400" defTabSz="988375">
              <a:defRPr/>
            </a:pPr>
            <a:endParaRPr lang="en-US" sz="1300" dirty="0" smtClean="0"/>
          </a:p>
          <a:p>
            <a:r>
              <a:rPr lang="en-US" sz="1300" dirty="0" smtClean="0"/>
              <a:t>According to the ISI database, between 2011 and 2013, the number of articles relating to the use of polymeric nanoparticles in pharmaceuticals has been growing exponentially. </a:t>
            </a:r>
          </a:p>
          <a:p>
            <a:endParaRPr lang="en-US" sz="1300" dirty="0" smtClean="0"/>
          </a:p>
          <a:p>
            <a:r>
              <a:rPr lang="en-US" sz="1300" dirty="0" smtClean="0"/>
              <a:t>In parallel, there is also a recent interest in the toxicological evaluation of these structures in the brain, liver, and kidney. However, the % of these articles is still considered low</a:t>
            </a:r>
            <a:r>
              <a:rPr lang="en-US" sz="1300" dirty="0" smtClean="0"/>
              <a:t>.</a:t>
            </a:r>
            <a:endParaRPr lang="en-US" sz="1300" dirty="0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A23DFAB-8039-4FB7-9983-BFFECC43F4EE}" type="slidenum">
              <a:rPr lang="en-US">
                <a:solidFill>
                  <a:prstClr val="black"/>
                </a:solidFill>
              </a:rPr>
              <a:pPr/>
              <a:t>4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8400" indent="-118400" defTabSz="988375">
              <a:buNone/>
              <a:defRPr/>
            </a:pPr>
            <a:r>
              <a:rPr lang="en-US" dirty="0" smtClean="0"/>
              <a:t>Consequently, if we considered</a:t>
            </a:r>
            <a:r>
              <a:rPr lang="en-US" baseline="0" dirty="0" smtClean="0"/>
              <a:t> the </a:t>
            </a:r>
            <a:r>
              <a:rPr lang="en-US" sz="1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Clinical Trials on Polymeric Nanoparticles,</a:t>
            </a:r>
          </a:p>
          <a:p>
            <a:pPr marL="118400" indent="-118400" defTabSz="988375">
              <a:buNone/>
              <a:defRPr/>
            </a:pPr>
            <a:endParaRPr lang="en-US" sz="13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  <a:p>
            <a:pPr marL="118400" indent="-118400" defTabSz="988375">
              <a:buNone/>
              <a:defRPr/>
            </a:pPr>
            <a:r>
              <a:rPr lang="en-US" dirty="0" smtClean="0"/>
              <a:t>Up to our knowledge, they </a:t>
            </a:r>
            <a:r>
              <a:rPr lang="en-US" sz="1300" dirty="0" smtClean="0"/>
              <a:t>have not been enrolled in any clinical trials up to this year!</a:t>
            </a:r>
          </a:p>
          <a:p>
            <a:pPr marL="118400" indent="-118400" defTabSz="988375">
              <a:buNone/>
              <a:defRPr/>
            </a:pPr>
            <a:endParaRPr lang="en-US" sz="1300" dirty="0" smtClean="0"/>
          </a:p>
          <a:p>
            <a:pPr marL="118400" marR="0" indent="-118400" algn="l" defTabSz="9883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sz="1300" dirty="0" smtClean="0"/>
              <a:t>And one factor that could </a:t>
            </a:r>
            <a:r>
              <a:rPr lang="en-US" sz="1300" dirty="0" smtClean="0"/>
              <a:t>have delayed </a:t>
            </a:r>
            <a:r>
              <a:rPr lang="en-US" sz="1300" dirty="0" smtClean="0"/>
              <a:t>enrolling the nanoparticles into clinical trials is</a:t>
            </a:r>
            <a:r>
              <a:rPr lang="en-US" sz="1300" baseline="0" dirty="0" smtClean="0"/>
              <a:t> the lack of </a:t>
            </a:r>
            <a:r>
              <a:rPr lang="en-US" sz="1300" dirty="0" smtClean="0"/>
              <a:t>understanding </a:t>
            </a:r>
            <a:r>
              <a:rPr lang="en-US" sz="1300" dirty="0" smtClean="0"/>
              <a:t>of their </a:t>
            </a:r>
            <a:r>
              <a:rPr lang="en-US" sz="1300" dirty="0" smtClean="0"/>
              <a:t>in vivo fate and safety.</a:t>
            </a:r>
          </a:p>
          <a:p>
            <a:pPr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E3C1E-A123-499E-93D6-2D3A1ADB1501}" type="slidenum">
              <a:rPr lang="ar-EG" smtClean="0"/>
              <a:pPr/>
              <a:t>5</a:t>
            </a:fld>
            <a:endParaRPr lang="ar-EG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algn="l" rtl="0" eaLnBrk="1" hangingPunct="1">
              <a:spcBef>
                <a:spcPct val="0"/>
              </a:spcBef>
              <a:buNone/>
            </a:pPr>
            <a:r>
              <a:rPr lang="en-US" sz="1300" dirty="0" smtClean="0"/>
              <a:t>Several factors should be considered to understand the NPs safety.</a:t>
            </a:r>
          </a:p>
          <a:p>
            <a:pPr marL="118400" indent="-118400" defTabSz="988375">
              <a:spcBef>
                <a:spcPct val="0"/>
              </a:spcBef>
              <a:buNone/>
              <a:defRPr/>
            </a:pPr>
            <a:endParaRPr lang="en-US" sz="1300" b="1" dirty="0" smtClean="0"/>
          </a:p>
          <a:p>
            <a:pPr marL="118400" indent="-118400" defTabSz="988375">
              <a:spcBef>
                <a:spcPct val="0"/>
              </a:spcBef>
              <a:buNone/>
              <a:defRPr/>
            </a:pPr>
            <a:r>
              <a:rPr lang="en-US" sz="1300" b="1" dirty="0" smtClean="0"/>
              <a:t>Polymer’s biodegradability</a:t>
            </a:r>
            <a:r>
              <a:rPr lang="en-US" sz="1300" dirty="0" smtClean="0"/>
              <a:t> is important </a:t>
            </a:r>
            <a:r>
              <a:rPr lang="en-US" sz="1300" dirty="0" smtClean="0"/>
              <a:t>as </a:t>
            </a:r>
            <a:r>
              <a:rPr lang="en-US" sz="1300" dirty="0" smtClean="0"/>
              <a:t>it provides </a:t>
            </a:r>
            <a:r>
              <a:rPr lang="en-US" sz="1300" dirty="0" smtClean="0"/>
              <a:t>fragments </a:t>
            </a:r>
            <a:r>
              <a:rPr lang="en-US" sz="1300" dirty="0" smtClean="0"/>
              <a:t>that are suitable for clearance.</a:t>
            </a:r>
          </a:p>
          <a:p>
            <a:pPr algn="l" rtl="0" eaLnBrk="1" hangingPunct="1">
              <a:spcBef>
                <a:spcPct val="0"/>
              </a:spcBef>
              <a:buNone/>
            </a:pPr>
            <a:endParaRPr lang="en-US" sz="1300" dirty="0" smtClean="0"/>
          </a:p>
          <a:p>
            <a:pPr algn="l" rtl="0" eaLnBrk="1" hangingPunct="1">
              <a:spcBef>
                <a:spcPct val="0"/>
              </a:spcBef>
              <a:buNone/>
            </a:pPr>
            <a:r>
              <a:rPr lang="en-US" sz="1300" dirty="0" smtClean="0"/>
              <a:t>However, considering solely the toxicity of the polymeric bulk material used to prepare the NPs might not reflect the corresponding nanoparticles toxicity. … WHY?</a:t>
            </a:r>
          </a:p>
          <a:p>
            <a:pPr algn="l" rtl="0" eaLnBrk="1" hangingPunct="1">
              <a:spcBef>
                <a:spcPct val="0"/>
              </a:spcBef>
              <a:buNone/>
            </a:pPr>
            <a:endParaRPr lang="en-US" sz="1300" b="1" dirty="0" smtClean="0"/>
          </a:p>
          <a:p>
            <a:pPr algn="l" rtl="0" eaLnBrk="1" hangingPunct="1">
              <a:spcBef>
                <a:spcPct val="0"/>
              </a:spcBef>
              <a:buNone/>
            </a:pPr>
            <a:r>
              <a:rPr lang="en-US" sz="1300" dirty="0" smtClean="0"/>
              <a:t>Because of the unique small size and surface properties of the NPs, which could be responsible for their </a:t>
            </a:r>
            <a:r>
              <a:rPr lang="en-US" sz="1300" dirty="0" smtClean="0"/>
              <a:t>toxicity.</a:t>
            </a:r>
            <a:endParaRPr lang="en-US" sz="1300" dirty="0" smtClean="0"/>
          </a:p>
          <a:p>
            <a:pPr algn="l" rtl="0" eaLnBrk="1" hangingPunct="1">
              <a:spcBef>
                <a:spcPct val="0"/>
              </a:spcBef>
              <a:buNone/>
            </a:pPr>
            <a:endParaRPr lang="en-US" sz="1300" dirty="0" smtClean="0"/>
          </a:p>
          <a:p>
            <a:pPr marL="118400" indent="-118400" defTabSz="988375">
              <a:buNone/>
              <a:defRPr/>
            </a:pPr>
            <a:r>
              <a:rPr lang="en-US" sz="1300" dirty="0" smtClean="0"/>
              <a:t>The other </a:t>
            </a:r>
            <a:r>
              <a:rPr lang="en-US" sz="1300" dirty="0" smtClean="0"/>
              <a:t>factors include </a:t>
            </a:r>
            <a:r>
              <a:rPr lang="en-US" sz="1300" dirty="0" smtClean="0"/>
              <a:t>the surface </a:t>
            </a:r>
            <a:r>
              <a:rPr lang="en-US" sz="1300" b="1" dirty="0" smtClean="0"/>
              <a:t>coatings, </a:t>
            </a:r>
          </a:p>
          <a:p>
            <a:pPr marL="118400" indent="-118400" defTabSz="988375">
              <a:buNone/>
              <a:defRPr/>
            </a:pPr>
            <a:endParaRPr lang="en-US" sz="1300" b="1" dirty="0" smtClean="0"/>
          </a:p>
          <a:p>
            <a:pPr marL="118400" indent="-118400" defTabSz="988375">
              <a:buNone/>
              <a:defRPr/>
            </a:pPr>
            <a:r>
              <a:rPr lang="en-US" sz="1300" b="1" dirty="0" smtClean="0"/>
              <a:t>tendency to aggregation, </a:t>
            </a:r>
          </a:p>
          <a:p>
            <a:pPr marL="118400" indent="-118400" defTabSz="988375">
              <a:buNone/>
              <a:defRPr/>
            </a:pPr>
            <a:endParaRPr lang="en-US" sz="1300" b="1" dirty="0" smtClean="0"/>
          </a:p>
          <a:p>
            <a:pPr marL="118400" indent="-118400" defTabSz="988375">
              <a:buNone/>
              <a:defRPr/>
            </a:pPr>
            <a:r>
              <a:rPr lang="en-US" sz="1300" b="1" dirty="0" smtClean="0"/>
              <a:t>and addition of stabilizers</a:t>
            </a:r>
            <a:r>
              <a:rPr lang="en-US" sz="1300" dirty="0" smtClean="0"/>
              <a:t>. </a:t>
            </a: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4D6021-0A04-457F-BCCE-526E86506EA2}" type="slidenum">
              <a:rPr lang="en-US">
                <a:solidFill>
                  <a:prstClr val="black"/>
                </a:solidFill>
              </a:rPr>
              <a:pPr/>
              <a:t>6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8400" indent="-118400" defTabSz="988375">
              <a:defRPr/>
            </a:pPr>
            <a:r>
              <a:rPr lang="en-US" sz="1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Can polymeric nanoparticles really be more toxic than their bulk materials?</a:t>
            </a:r>
          </a:p>
          <a:p>
            <a:pPr marL="118400" indent="-118400" defTabSz="988375">
              <a:defRPr/>
            </a:pPr>
            <a:endParaRPr lang="en-US" sz="13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  <a:p>
            <a:pPr marL="118400" indent="-118400" defTabSz="988375">
              <a:defRPr/>
            </a:pPr>
            <a:r>
              <a:rPr lang="en-US" sz="1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In a study by </a:t>
            </a:r>
            <a:r>
              <a:rPr lang="en-US" sz="13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Hu</a:t>
            </a:r>
            <a:r>
              <a:rPr lang="en-US" sz="1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et al in 2011, the toxicity of 200 and 340 nm CS NPs upon their incubation with </a:t>
            </a:r>
            <a:r>
              <a:rPr lang="en-US" sz="13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Zebrafish</a:t>
            </a:r>
            <a:r>
              <a:rPr lang="en-US" sz="1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 embryos was assessed. </a:t>
            </a:r>
          </a:p>
          <a:p>
            <a:pPr marL="118400" indent="-118400" defTabSz="988375">
              <a:defRPr/>
            </a:pPr>
            <a:endParaRPr lang="en-US" sz="13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  <a:p>
            <a:pPr marL="118400" indent="-118400" defTabSz="988375">
              <a:defRPr/>
            </a:pPr>
            <a:r>
              <a:rPr lang="en-US" sz="1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The </a:t>
            </a:r>
            <a:r>
              <a:rPr lang="en-US" sz="1300" dirty="0" smtClean="0"/>
              <a:t>hatching rate, mortality, and malformations of </a:t>
            </a:r>
            <a:r>
              <a:rPr lang="en-US" sz="1300" dirty="0" err="1" smtClean="0"/>
              <a:t>zebrafish</a:t>
            </a:r>
            <a:r>
              <a:rPr lang="en-US" sz="1300" dirty="0" smtClean="0"/>
              <a:t> embryos </a:t>
            </a:r>
            <a:r>
              <a:rPr lang="en-US" sz="1300" dirty="0" smtClean="0"/>
              <a:t>were observed.</a:t>
            </a:r>
            <a:endParaRPr lang="en-US" sz="1300" dirty="0" smtClean="0"/>
          </a:p>
          <a:p>
            <a:pPr marL="118400" indent="-118400" defTabSz="988375">
              <a:defRPr/>
            </a:pPr>
            <a:endParaRPr lang="en-US" sz="1300" dirty="0" smtClean="0"/>
          </a:p>
          <a:p>
            <a:r>
              <a:rPr lang="en-US" sz="1300" dirty="0" smtClean="0"/>
              <a:t>It was found that 200 </a:t>
            </a:r>
            <a:r>
              <a:rPr lang="en-US" sz="1300" dirty="0" smtClean="0"/>
              <a:t>nm NPs </a:t>
            </a:r>
            <a:r>
              <a:rPr lang="en-US" sz="1300" dirty="0" smtClean="0"/>
              <a:t>led to forming</a:t>
            </a:r>
            <a:r>
              <a:rPr lang="en-US" sz="1300" baseline="0" dirty="0" smtClean="0"/>
              <a:t> </a:t>
            </a:r>
            <a:r>
              <a:rPr lang="en-US" sz="1300" dirty="0" smtClean="0"/>
              <a:t>embryos with bent </a:t>
            </a:r>
            <a:r>
              <a:rPr lang="en-US" sz="1300" dirty="0" smtClean="0"/>
              <a:t>spines,</a:t>
            </a:r>
          </a:p>
          <a:p>
            <a:endParaRPr lang="en-US" sz="1300" dirty="0" smtClean="0"/>
          </a:p>
          <a:p>
            <a:r>
              <a:rPr lang="en-US" sz="1300" dirty="0" smtClean="0"/>
              <a:t>and </a:t>
            </a:r>
            <a:r>
              <a:rPr lang="en-US" sz="1300" dirty="0" err="1" smtClean="0"/>
              <a:t>edematic</a:t>
            </a:r>
            <a:r>
              <a:rPr lang="en-US" sz="1300" dirty="0" smtClean="0"/>
              <a:t> yolk sacs. The NPs possibly caused cellular apoptosis.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E3C1E-A123-499E-93D6-2D3A1ADB1501}" type="slidenum">
              <a:rPr lang="ar-EG" smtClean="0"/>
              <a:pPr/>
              <a:t>7</a:t>
            </a:fld>
            <a:endParaRPr lang="ar-EG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indent="0" defTabSz="988375">
              <a:spcBef>
                <a:spcPct val="0"/>
              </a:spcBef>
              <a:buNone/>
              <a:defRPr/>
            </a:pPr>
            <a:r>
              <a:rPr lang="en-US" sz="1300" b="1" dirty="0" smtClean="0"/>
              <a:t>In vitro and in vivo models can be used for the toxicological assessment of polymeric nanoparticles.</a:t>
            </a: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A23DFAB-8039-4FB7-9983-BFFECC43F4EE}" type="slidenum">
              <a:rPr lang="en-US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18400" indent="-118400" defTabSz="988375">
              <a:defRPr/>
            </a:pPr>
            <a:r>
              <a:rPr lang="en-US" sz="1300" dirty="0" smtClean="0"/>
              <a:t>Speaking of the in vitro Cytotoxicity Assays, Cell culture models are systems for screening of NPs’ toxicity.</a:t>
            </a:r>
          </a:p>
          <a:p>
            <a:pPr marL="118400" indent="-118400" defTabSz="988375">
              <a:defRPr/>
            </a:pPr>
            <a:endParaRPr lang="en-US" sz="1300" dirty="0" smtClean="0"/>
          </a:p>
          <a:p>
            <a:pPr marL="118400" indent="-118400" defTabSz="988375">
              <a:defRPr/>
            </a:pPr>
            <a:r>
              <a:rPr lang="en-US" sz="1300" dirty="0" smtClean="0"/>
              <a:t>As NPs could provoke effects such as mitochondrial damage and oxidative stress, different cell viability parameters can be screened using flow </a:t>
            </a:r>
            <a:r>
              <a:rPr lang="en-US" sz="1300" dirty="0" err="1" smtClean="0"/>
              <a:t>cytometric</a:t>
            </a:r>
            <a:r>
              <a:rPr lang="en-US" sz="1300" dirty="0" smtClean="0"/>
              <a:t> techniques </a:t>
            </a:r>
          </a:p>
          <a:p>
            <a:pPr marL="118400" indent="-118400" defTabSz="988375">
              <a:defRPr/>
            </a:pPr>
            <a:endParaRPr lang="en-US" sz="1300" dirty="0" smtClean="0"/>
          </a:p>
          <a:p>
            <a:pPr marL="118400" indent="-118400" defTabSz="988375">
              <a:defRPr/>
            </a:pPr>
            <a:r>
              <a:rPr lang="en-US" sz="1300" dirty="0" smtClean="0"/>
              <a:t>such as cell morphology &amp; Apoptosis</a:t>
            </a:r>
          </a:p>
          <a:p>
            <a:pPr marL="118400" indent="-118400" defTabSz="988375">
              <a:defRPr/>
            </a:pPr>
            <a:endParaRPr lang="en-US" sz="1300" dirty="0" smtClean="0"/>
          </a:p>
          <a:p>
            <a:pPr marL="118400" indent="-118400" defTabSz="988375">
              <a:defRPr/>
            </a:pPr>
            <a:r>
              <a:rPr lang="en-US" sz="1300" dirty="0" smtClean="0"/>
              <a:t>Additionally, </a:t>
            </a:r>
            <a:r>
              <a:rPr lang="en-US" dirty="0" smtClean="0">
                <a:solidFill>
                  <a:schemeClr val="tx1"/>
                </a:solidFill>
              </a:rPr>
              <a:t>Lactate </a:t>
            </a:r>
            <a:r>
              <a:rPr lang="en-US" dirty="0" smtClean="0">
                <a:solidFill>
                  <a:schemeClr val="tx1"/>
                </a:solidFill>
              </a:rPr>
              <a:t>Dehydrogenase and</a:t>
            </a:r>
            <a:r>
              <a:rPr lang="en-US" baseline="0" dirty="0" smtClean="0">
                <a:solidFill>
                  <a:schemeClr val="tx1"/>
                </a:solidFill>
              </a:rPr>
              <a:t> MTT </a:t>
            </a:r>
            <a:r>
              <a:rPr lang="en-US" baseline="0" dirty="0" smtClean="0">
                <a:solidFill>
                  <a:schemeClr val="tx1"/>
                </a:solidFill>
              </a:rPr>
              <a:t>assays could be performed to assess the metabolic activity,</a:t>
            </a:r>
            <a:endParaRPr lang="en-US" baseline="0" dirty="0" smtClean="0">
              <a:solidFill>
                <a:schemeClr val="tx1"/>
              </a:solidFill>
            </a:endParaRPr>
          </a:p>
          <a:p>
            <a:pPr marL="118400" indent="-118400" defTabSz="988375">
              <a:defRPr/>
            </a:pPr>
            <a:endParaRPr lang="en-US" sz="1300" dirty="0" smtClean="0"/>
          </a:p>
          <a:p>
            <a:pPr marL="118400" indent="-118400" defTabSz="988375">
              <a:defRPr/>
            </a:pPr>
            <a:r>
              <a:rPr lang="en-US" sz="1300" dirty="0" smtClean="0"/>
              <a:t>And </a:t>
            </a:r>
            <a:r>
              <a:rPr lang="en-US" sz="1300" dirty="0" smtClean="0"/>
              <a:t>the inflammatory </a:t>
            </a:r>
            <a:r>
              <a:rPr lang="en-US" sz="1300" dirty="0" smtClean="0"/>
              <a:t>biomarkers </a:t>
            </a:r>
            <a:r>
              <a:rPr lang="en-US" sz="1300" dirty="0" smtClean="0"/>
              <a:t>could</a:t>
            </a:r>
            <a:r>
              <a:rPr lang="en-US" sz="1300" baseline="0" dirty="0" smtClean="0"/>
              <a:t> be determined as well.</a:t>
            </a:r>
            <a:endParaRPr lang="en-US" sz="1300" dirty="0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A23DFAB-8039-4FB7-9983-BFFECC43F4EE}" type="slidenum">
              <a:rPr lang="en-US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18400" indent="-118400" defTabSz="988375">
              <a:defRPr/>
            </a:pPr>
            <a:r>
              <a:rPr lang="en-US" sz="1300" dirty="0" smtClean="0"/>
              <a:t>Cell culture models offer some advantages </a:t>
            </a:r>
            <a:endParaRPr lang="en-US" sz="1300" dirty="0" smtClean="0"/>
          </a:p>
          <a:p>
            <a:pPr marL="118400" indent="-118400" defTabSz="988375">
              <a:defRPr/>
            </a:pPr>
            <a:endParaRPr lang="en-US" sz="1300" dirty="0" smtClean="0"/>
          </a:p>
          <a:p>
            <a:pPr marL="118400" indent="-118400" defTabSz="988375">
              <a:buNone/>
              <a:defRPr/>
            </a:pPr>
            <a:r>
              <a:rPr lang="en-US" sz="1300" dirty="0" smtClean="0"/>
              <a:t>- as </a:t>
            </a:r>
            <a:r>
              <a:rPr lang="en-US" sz="1300" dirty="0" smtClean="0"/>
              <a:t>they are fast to conduct,</a:t>
            </a:r>
          </a:p>
          <a:p>
            <a:pPr marL="118400" indent="-118400" defTabSz="988375">
              <a:buNone/>
              <a:defRPr/>
            </a:pPr>
            <a:r>
              <a:rPr lang="en-US" sz="1300" dirty="0" smtClean="0"/>
              <a:t>-</a:t>
            </a:r>
            <a:r>
              <a:rPr lang="en-US" sz="1300" baseline="0" dirty="0" smtClean="0"/>
              <a:t> </a:t>
            </a:r>
            <a:r>
              <a:rPr lang="en-US" sz="1300" dirty="0" smtClean="0"/>
              <a:t>Devoid </a:t>
            </a:r>
            <a:r>
              <a:rPr lang="en-US" sz="1300" dirty="0" smtClean="0"/>
              <a:t>of ethical issues,</a:t>
            </a:r>
          </a:p>
          <a:p>
            <a:pPr marL="118400" indent="-118400" defTabSz="988375">
              <a:buNone/>
              <a:defRPr/>
            </a:pPr>
            <a:r>
              <a:rPr lang="en-US" sz="1300" dirty="0" smtClean="0"/>
              <a:t>-</a:t>
            </a:r>
            <a:r>
              <a:rPr lang="en-US" sz="1300" baseline="0" dirty="0" smtClean="0"/>
              <a:t> </a:t>
            </a:r>
            <a:r>
              <a:rPr lang="en-US" sz="1300" dirty="0" smtClean="0"/>
              <a:t>Easily </a:t>
            </a:r>
            <a:r>
              <a:rPr lang="en-US" sz="1300" dirty="0" smtClean="0"/>
              <a:t>automated,</a:t>
            </a:r>
          </a:p>
          <a:p>
            <a:pPr marL="118400" indent="-118400" defTabSz="988375">
              <a:buNone/>
              <a:defRPr/>
            </a:pPr>
            <a:r>
              <a:rPr lang="en-US" sz="1300" dirty="0" smtClean="0"/>
              <a:t>-</a:t>
            </a:r>
            <a:r>
              <a:rPr lang="en-US" sz="1300" baseline="0" dirty="0" smtClean="0"/>
              <a:t> </a:t>
            </a:r>
            <a:r>
              <a:rPr lang="en-US" sz="1300" dirty="0" smtClean="0"/>
              <a:t>And </a:t>
            </a:r>
            <a:r>
              <a:rPr lang="en-US" sz="1300" dirty="0" smtClean="0"/>
              <a:t>less expensive than in vivo tests</a:t>
            </a:r>
          </a:p>
          <a:p>
            <a:pPr marL="118400" indent="-118400" defTabSz="988375">
              <a:defRPr/>
            </a:pPr>
            <a:endParaRPr lang="en-US" sz="1300" dirty="0" smtClean="0"/>
          </a:p>
          <a:p>
            <a:pPr marL="118400" indent="-118400" defTabSz="988375">
              <a:defRPr/>
            </a:pPr>
            <a:r>
              <a:rPr lang="en-US" sz="1300" dirty="0" smtClean="0"/>
              <a:t>However, some limitations are there such as </a:t>
            </a:r>
            <a:endParaRPr lang="en-US" sz="1300" dirty="0" smtClean="0"/>
          </a:p>
          <a:p>
            <a:pPr marL="118400" indent="-118400" defTabSz="988375">
              <a:buNone/>
              <a:defRPr/>
            </a:pPr>
            <a:r>
              <a:rPr lang="en-US" sz="1300" dirty="0" smtClean="0"/>
              <a:t>-</a:t>
            </a:r>
            <a:r>
              <a:rPr lang="en-US" sz="1300" baseline="0" dirty="0" smtClean="0"/>
              <a:t> T</a:t>
            </a:r>
            <a:r>
              <a:rPr lang="en-US" sz="1300" dirty="0" smtClean="0"/>
              <a:t>he </a:t>
            </a:r>
            <a:r>
              <a:rPr lang="en-US" sz="1300" dirty="0" smtClean="0"/>
              <a:t>possible interference from the cell type &amp; exposure protocols,</a:t>
            </a:r>
          </a:p>
          <a:p>
            <a:pPr marL="118400" indent="-118400" defTabSz="988375">
              <a:buNone/>
              <a:defRPr/>
            </a:pPr>
            <a:r>
              <a:rPr lang="en-US" sz="1300" dirty="0" smtClean="0"/>
              <a:t>-</a:t>
            </a:r>
            <a:r>
              <a:rPr lang="en-US" sz="1300" baseline="0" dirty="0" smtClean="0"/>
              <a:t> </a:t>
            </a:r>
            <a:r>
              <a:rPr lang="en-US" sz="1300" dirty="0" smtClean="0"/>
              <a:t>Cell </a:t>
            </a:r>
            <a:r>
              <a:rPr lang="en-US" sz="1300" dirty="0" smtClean="0"/>
              <a:t>lines’ stability,</a:t>
            </a:r>
          </a:p>
          <a:p>
            <a:pPr marL="118400" indent="-118400" defTabSz="988375">
              <a:buNone/>
              <a:defRPr/>
            </a:pPr>
            <a:r>
              <a:rPr lang="en-US" sz="1300" dirty="0" smtClean="0"/>
              <a:t>-</a:t>
            </a:r>
            <a:r>
              <a:rPr lang="en-US" sz="1300" baseline="0" dirty="0" smtClean="0"/>
              <a:t> </a:t>
            </a:r>
            <a:r>
              <a:rPr lang="en-US" sz="1300" dirty="0" smtClean="0"/>
              <a:t>The </a:t>
            </a:r>
            <a:r>
              <a:rPr lang="en-US" sz="1300" dirty="0" smtClean="0"/>
              <a:t>need for in vivo validation,</a:t>
            </a:r>
          </a:p>
          <a:p>
            <a:pPr marL="118400" indent="-118400" defTabSz="988375">
              <a:buNone/>
              <a:defRPr/>
            </a:pPr>
            <a:r>
              <a:rPr lang="en-US" sz="1300" dirty="0" smtClean="0"/>
              <a:t>-</a:t>
            </a:r>
            <a:r>
              <a:rPr lang="en-US" sz="1300" baseline="0" dirty="0" smtClean="0"/>
              <a:t> </a:t>
            </a:r>
            <a:r>
              <a:rPr lang="en-US" sz="1300" dirty="0" smtClean="0"/>
              <a:t>The </a:t>
            </a:r>
            <a:r>
              <a:rPr lang="en-US" sz="1300" dirty="0" smtClean="0"/>
              <a:t>inability to study the </a:t>
            </a:r>
            <a:r>
              <a:rPr lang="en-US" sz="1300" dirty="0" err="1" smtClean="0"/>
              <a:t>toxicokinetics</a:t>
            </a:r>
            <a:r>
              <a:rPr lang="en-US" sz="1300" dirty="0" smtClean="0"/>
              <a:t>,</a:t>
            </a:r>
            <a:endParaRPr lang="en-US" sz="1300" dirty="0" smtClean="0"/>
          </a:p>
          <a:p>
            <a:pPr marL="118400" indent="-118400" defTabSz="988375">
              <a:buNone/>
              <a:defRPr/>
            </a:pPr>
            <a:r>
              <a:rPr lang="en-US" sz="1300" dirty="0" smtClean="0"/>
              <a:t>- Or </a:t>
            </a:r>
            <a:r>
              <a:rPr lang="en-US" sz="1300" dirty="0" smtClean="0"/>
              <a:t>the chronic effects of the NPs.</a:t>
            </a: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A23DFAB-8039-4FB7-9983-BFFECC43F4EE}" type="slidenum">
              <a:rPr lang="en-US">
                <a:solidFill>
                  <a:prstClr val="black"/>
                </a:solidFill>
              </a:rPr>
              <a:pPr/>
              <a:t>10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18400" indent="-118400" defTabSz="988375">
              <a:defRPr/>
            </a:pPr>
            <a:r>
              <a:rPr lang="en-US" sz="1300" dirty="0" smtClean="0"/>
              <a:t>alternatively, </a:t>
            </a:r>
            <a:r>
              <a:rPr lang="en-US" sz="1300" dirty="0" smtClean="0"/>
              <a:t>some </a:t>
            </a:r>
            <a:r>
              <a:rPr lang="en-US" sz="1300" i="1" dirty="0" smtClean="0"/>
              <a:t>in vivo</a:t>
            </a:r>
            <a:r>
              <a:rPr lang="en-US" sz="1300" dirty="0" smtClean="0"/>
              <a:t> studies could be performed to assess the toxicity in the brain.</a:t>
            </a:r>
          </a:p>
          <a:p>
            <a:pPr marL="118400" indent="-118400" defTabSz="988375">
              <a:defRPr/>
            </a:pPr>
            <a:endParaRPr lang="en-US" dirty="0" smtClean="0"/>
          </a:p>
          <a:p>
            <a:pPr marL="118400" indent="-118400" defTabSz="988375">
              <a:defRPr/>
            </a:pPr>
            <a:r>
              <a:rPr lang="en-US" dirty="0" smtClean="0"/>
              <a:t>The animal models that are usually used are </a:t>
            </a:r>
            <a:r>
              <a:rPr lang="en-US" dirty="0" smtClean="0"/>
              <a:t>mice</a:t>
            </a:r>
            <a:r>
              <a:rPr lang="en-US" baseline="0" dirty="0" smtClean="0"/>
              <a:t> </a:t>
            </a:r>
            <a:r>
              <a:rPr lang="en-US" baseline="0" dirty="0" smtClean="0"/>
              <a:t>and</a:t>
            </a:r>
            <a:r>
              <a:rPr lang="en-US" dirty="0" smtClean="0"/>
              <a:t> rats</a:t>
            </a:r>
            <a:r>
              <a:rPr lang="en-US" baseline="0" dirty="0" smtClean="0"/>
              <a:t>.</a:t>
            </a:r>
            <a:endParaRPr lang="en-US" dirty="0" smtClean="0"/>
          </a:p>
          <a:p>
            <a:pPr marL="118400" indent="-118400" defTabSz="988375">
              <a:buNone/>
              <a:defRPr/>
            </a:pPr>
            <a:endParaRPr lang="en-US" sz="1300" dirty="0" smtClean="0"/>
          </a:p>
          <a:p>
            <a:pPr marL="118400" indent="-118400" defTabSz="988375">
              <a:defRPr/>
            </a:pPr>
            <a:r>
              <a:rPr lang="en-US" sz="1300" dirty="0" smtClean="0"/>
              <a:t>Those assessments include: Monitoring the animals’ body weight, </a:t>
            </a:r>
          </a:p>
          <a:p>
            <a:pPr marL="118400" indent="-118400" defTabSz="988375">
              <a:defRPr/>
            </a:pPr>
            <a:endParaRPr lang="en-US" sz="1300" dirty="0" smtClean="0"/>
          </a:p>
          <a:p>
            <a:pPr marL="118400" indent="-118400" defTabSz="988375">
              <a:defRPr/>
            </a:pPr>
            <a:r>
              <a:rPr lang="en-US" sz="1300" dirty="0" smtClean="0"/>
              <a:t>food consumption, and morbidity signs,</a:t>
            </a:r>
          </a:p>
          <a:p>
            <a:pPr marL="118400" indent="-118400" defTabSz="988375">
              <a:defRPr/>
            </a:pPr>
            <a:endParaRPr lang="en-US" sz="1300" dirty="0" smtClean="0"/>
          </a:p>
          <a:p>
            <a:pPr marL="118400" indent="-118400" defTabSz="988375">
              <a:defRPr/>
            </a:pPr>
            <a:r>
              <a:rPr lang="en-US" sz="1300" dirty="0" smtClean="0"/>
              <a:t>Mortality</a:t>
            </a:r>
          </a:p>
          <a:p>
            <a:pPr marL="118400" indent="-118400" defTabSz="988375">
              <a:defRPr/>
            </a:pPr>
            <a:endParaRPr lang="en-US" sz="1300" dirty="0" smtClean="0"/>
          </a:p>
          <a:p>
            <a:pPr marL="118400" indent="-118400" defTabSz="988375">
              <a:defRPr/>
            </a:pPr>
            <a:r>
              <a:rPr lang="en-US" sz="1300" dirty="0" smtClean="0"/>
              <a:t>Monitoring biochemical blood profiles, </a:t>
            </a:r>
          </a:p>
          <a:p>
            <a:pPr marL="118400" indent="-118400" defTabSz="988375">
              <a:defRPr/>
            </a:pPr>
            <a:endParaRPr lang="en-US" sz="1300" dirty="0" smtClean="0"/>
          </a:p>
          <a:p>
            <a:pPr marL="118400" indent="-118400" defTabSz="988375">
              <a:defRPr/>
            </a:pPr>
            <a:r>
              <a:rPr lang="en-US" sz="1300" dirty="0" smtClean="0"/>
              <a:t>In addition to examining the localized brain toxicity via histological examination and performing assays such as </a:t>
            </a:r>
            <a:r>
              <a:rPr lang="en-US" sz="1300" b="1" dirty="0" smtClean="0">
                <a:latin typeface="Tw Cen MT" pitchFamily="34" charset="0"/>
              </a:rPr>
              <a:t>LDH, MTT, &amp; cytokines.</a:t>
            </a:r>
            <a:endParaRPr lang="en-US" sz="1300" dirty="0" smtClean="0"/>
          </a:p>
          <a:p>
            <a:pPr marL="118400" indent="-118400" defTabSz="988375">
              <a:buNone/>
              <a:defRPr/>
            </a:pPr>
            <a:endParaRPr lang="en-US" sz="1300" dirty="0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A23DFAB-8039-4FB7-9983-BFFECC43F4EE}" type="slidenum">
              <a:rPr lang="en-US">
                <a:solidFill>
                  <a:prstClr val="black"/>
                </a:solidFill>
              </a:rPr>
              <a:pPr/>
              <a:t>11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18400" indent="-118400" defTabSz="988375">
              <a:buNone/>
              <a:defRPr/>
            </a:pPr>
            <a:r>
              <a:rPr lang="en-US" sz="1300" dirty="0" smtClean="0"/>
              <a:t>The in vivo models offer many advantages over the in vitro models Including:</a:t>
            </a:r>
          </a:p>
          <a:p>
            <a:pPr marL="118400" indent="-118400" defTabSz="988375">
              <a:buNone/>
              <a:defRPr/>
            </a:pPr>
            <a:endParaRPr lang="en-US" sz="1300" dirty="0" smtClean="0"/>
          </a:p>
          <a:p>
            <a:pPr marL="118400" indent="-118400" defTabSz="988375">
              <a:buNone/>
              <a:defRPr/>
            </a:pPr>
            <a:r>
              <a:rPr lang="en-US" sz="1300" dirty="0" smtClean="0"/>
              <a:t>The possibility of studying the localized toxicity in specific organs,</a:t>
            </a:r>
          </a:p>
          <a:p>
            <a:pPr marL="118400" indent="-118400" defTabSz="988375">
              <a:buNone/>
              <a:defRPr/>
            </a:pPr>
            <a:endParaRPr lang="en-US" sz="1300" dirty="0" smtClean="0"/>
          </a:p>
          <a:p>
            <a:pPr marL="118400" indent="-118400" defTabSz="988375">
              <a:buNone/>
              <a:defRPr/>
            </a:pPr>
            <a:r>
              <a:rPr lang="en-US" sz="1300" dirty="0" smtClean="0"/>
              <a:t>Conducting a </a:t>
            </a:r>
            <a:r>
              <a:rPr lang="en-US" sz="1300" dirty="0" err="1" smtClean="0"/>
              <a:t>toxicokinetic</a:t>
            </a:r>
            <a:r>
              <a:rPr lang="en-US" sz="1300" dirty="0" smtClean="0"/>
              <a:t> study,</a:t>
            </a:r>
          </a:p>
          <a:p>
            <a:pPr marL="118400" indent="-118400" defTabSz="988375">
              <a:buNone/>
              <a:defRPr/>
            </a:pPr>
            <a:endParaRPr lang="en-US" sz="1300" dirty="0" smtClean="0"/>
          </a:p>
          <a:p>
            <a:pPr marL="118400" indent="-118400" defTabSz="988375">
              <a:buNone/>
              <a:defRPr/>
            </a:pPr>
            <a:r>
              <a:rPr lang="en-US" sz="1300" dirty="0" smtClean="0"/>
              <a:t>And studying the chronic effects of the NPs too.</a:t>
            </a:r>
          </a:p>
          <a:p>
            <a:pPr marL="118400" indent="-118400" defTabSz="988375">
              <a:buNone/>
              <a:defRPr/>
            </a:pPr>
            <a:endParaRPr lang="en-US" sz="1300" dirty="0" smtClean="0"/>
          </a:p>
          <a:p>
            <a:pPr marL="118400" indent="-118400" defTabSz="988375">
              <a:buNone/>
              <a:defRPr/>
            </a:pPr>
            <a:r>
              <a:rPr lang="en-US" sz="1300" dirty="0" smtClean="0"/>
              <a:t>However, compared to the in vitro cell culture models, the in vivo models are </a:t>
            </a:r>
            <a:endParaRPr lang="en-US" sz="1300" dirty="0" smtClean="0"/>
          </a:p>
          <a:p>
            <a:pPr marL="118400" indent="-118400" defTabSz="988375">
              <a:buNone/>
              <a:defRPr/>
            </a:pPr>
            <a:endParaRPr lang="en-US" sz="1300" dirty="0" smtClean="0"/>
          </a:p>
          <a:p>
            <a:pPr marL="118400" indent="-118400" defTabSz="988375">
              <a:buNone/>
              <a:defRPr/>
            </a:pPr>
            <a:r>
              <a:rPr lang="en-US" sz="1300" dirty="0" smtClean="0"/>
              <a:t>Time-consuming </a:t>
            </a:r>
            <a:r>
              <a:rPr lang="en-US" sz="1300" dirty="0" smtClean="0"/>
              <a:t>&amp; Laborious,</a:t>
            </a:r>
          </a:p>
          <a:p>
            <a:pPr marL="118400" indent="-118400" defTabSz="988375">
              <a:buNone/>
              <a:defRPr/>
            </a:pPr>
            <a:endParaRPr lang="en-US" sz="1300" dirty="0" smtClean="0"/>
          </a:p>
          <a:p>
            <a:pPr marL="118400" indent="-118400" defTabSz="988375">
              <a:buNone/>
              <a:defRPr/>
            </a:pPr>
            <a:r>
              <a:rPr lang="en-US" sz="1300" dirty="0" smtClean="0"/>
              <a:t>Expensive,</a:t>
            </a:r>
          </a:p>
          <a:p>
            <a:pPr marL="118400" indent="-118400" defTabSz="988375">
              <a:buNone/>
              <a:defRPr/>
            </a:pPr>
            <a:endParaRPr lang="en-US" sz="1300" dirty="0" smtClean="0"/>
          </a:p>
          <a:p>
            <a:pPr marL="118400" indent="-118400" defTabSz="988375">
              <a:buNone/>
              <a:defRPr/>
            </a:pPr>
            <a:r>
              <a:rPr lang="en-US" sz="1300" dirty="0" smtClean="0"/>
              <a:t>And many Ethical issues are involved!</a:t>
            </a: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A23DFAB-8039-4FB7-9983-BFFECC43F4EE}" type="slidenum">
              <a:rPr lang="en-US">
                <a:solidFill>
                  <a:prstClr val="black"/>
                </a:solidFill>
              </a:rPr>
              <a:pPr/>
              <a:t>12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18400" indent="-118400" defTabSz="988375">
              <a:defRPr/>
            </a:pPr>
            <a:r>
              <a:rPr lang="en-US" sz="1300" b="1" dirty="0" smtClean="0"/>
              <a:t>Following that research perspective, during my PhD thesis, I prepared nasal Gal/chitosan complex nanoparticles for AD management</a:t>
            </a:r>
          </a:p>
          <a:p>
            <a:pPr marL="118400" indent="-118400" defTabSz="988375">
              <a:defRPr/>
            </a:pPr>
            <a:endParaRPr lang="en-US" sz="1300" b="1" dirty="0" smtClean="0"/>
          </a:p>
          <a:p>
            <a:pPr marL="118400" indent="-118400" defTabSz="988375">
              <a:defRPr/>
            </a:pPr>
            <a:r>
              <a:rPr lang="en-US" sz="1300" dirty="0" smtClean="0"/>
              <a:t>Although chitosan itself is a biocompatible polymer whose toxicity was assessed previously, </a:t>
            </a:r>
          </a:p>
          <a:p>
            <a:pPr marL="118400" indent="-118400" defTabSz="988375">
              <a:defRPr/>
            </a:pPr>
            <a:endParaRPr lang="en-US" sz="1300" dirty="0" smtClean="0"/>
          </a:p>
          <a:p>
            <a:pPr marL="118400" indent="-118400" defTabSz="988375">
              <a:defRPr/>
            </a:pPr>
            <a:r>
              <a:rPr lang="en-US" sz="1300" dirty="0" smtClean="0"/>
              <a:t>the literature lacks studies investigating the </a:t>
            </a:r>
            <a:r>
              <a:rPr lang="en-US" sz="1300" i="1" dirty="0" smtClean="0"/>
              <a:t>in vivo</a:t>
            </a:r>
            <a:r>
              <a:rPr lang="en-US" sz="1300" dirty="0" smtClean="0"/>
              <a:t> toxicity of chitosan NPs for brain drug delivery.</a:t>
            </a:r>
          </a:p>
          <a:p>
            <a:pPr marL="118400" indent="-118400" defTabSz="988375">
              <a:buNone/>
              <a:defRPr/>
            </a:pPr>
            <a:endParaRPr lang="en-US" sz="1300" b="1" dirty="0" smtClean="0"/>
          </a:p>
          <a:p>
            <a:pPr marL="118400" indent="-118400" defTabSz="988375">
              <a:defRPr/>
            </a:pPr>
            <a:r>
              <a:rPr lang="en-US" sz="1300" b="1" dirty="0" smtClean="0"/>
              <a:t>as I prepared a novel complex of Gal and chitosan, it was necessary to know if this complexation has altered the toxicological profile of the parent Gal.</a:t>
            </a:r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A23DFAB-8039-4FB7-9983-BFFECC43F4EE}" type="slidenum">
              <a:rPr lang="en-US">
                <a:solidFill>
                  <a:prstClr val="black"/>
                </a:solidFill>
              </a:rPr>
              <a:pPr/>
              <a:t>13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300" dirty="0" smtClean="0"/>
              <a:t>Therefore, I conducted a toxicological assessment study on male Wistar rats for 12 consecutive days.</a:t>
            </a:r>
          </a:p>
          <a:p>
            <a:pPr marL="247094" indent="-247094" defTabSz="988375">
              <a:buNone/>
              <a:defRPr/>
            </a:pPr>
            <a:endParaRPr lang="en-US" sz="1300" dirty="0" smtClean="0"/>
          </a:p>
          <a:p>
            <a:pPr marL="247094" indent="-247094" defTabSz="988375">
              <a:buNone/>
              <a:defRPr/>
            </a:pPr>
            <a:r>
              <a:rPr lang="en-US" sz="1300" dirty="0" smtClean="0"/>
              <a:t>They were divided into 4 groups; </a:t>
            </a:r>
          </a:p>
          <a:p>
            <a:pPr marL="247094" indent="-247094" defTabSz="988375">
              <a:buNone/>
              <a:defRPr/>
            </a:pPr>
            <a:r>
              <a:rPr lang="en-US" sz="1300" dirty="0" smtClean="0"/>
              <a:t>The negative control group,</a:t>
            </a:r>
          </a:p>
          <a:p>
            <a:pPr marL="247094" indent="-247094" defTabSz="988375">
              <a:buNone/>
              <a:defRPr/>
            </a:pPr>
            <a:r>
              <a:rPr lang="en-US" sz="1300" dirty="0" smtClean="0"/>
              <a:t>The oral Gal solution group</a:t>
            </a:r>
          </a:p>
          <a:p>
            <a:pPr marL="247094" indent="-247094" defTabSz="988375">
              <a:buNone/>
              <a:defRPr/>
            </a:pPr>
            <a:r>
              <a:rPr lang="en-US" sz="1300" dirty="0" smtClean="0"/>
              <a:t>The nasal Gal solution group</a:t>
            </a:r>
          </a:p>
          <a:p>
            <a:pPr marL="247094" indent="-247094">
              <a:buNone/>
            </a:pPr>
            <a:r>
              <a:rPr lang="en-US" sz="1300" dirty="0" smtClean="0"/>
              <a:t>And the nasal NPs-treated group</a:t>
            </a:r>
          </a:p>
          <a:p>
            <a:endParaRPr lang="en-US" sz="1300" dirty="0" smtClean="0"/>
          </a:p>
          <a:p>
            <a:r>
              <a:rPr lang="en-US" sz="1300" dirty="0" smtClean="0"/>
              <a:t>I focused on monitoring the clinical signs and blood biomarkers, and conducted a brain histopathological examination as well.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E3C1E-A123-499E-93D6-2D3A1ADB1501}" type="slidenum">
              <a:rPr lang="ar-EG" smtClean="0"/>
              <a:pPr/>
              <a:t>14</a:t>
            </a:fld>
            <a:endParaRPr lang="ar-EG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300" dirty="0" smtClean="0"/>
              <a:t>Monitoring the rats’ body weight revealed weight loss incidences </a:t>
            </a:r>
            <a:r>
              <a:rPr lang="en-US" sz="1300" dirty="0" smtClean="0"/>
              <a:t>in the oral Gal-treated group compared to the control group,</a:t>
            </a:r>
          </a:p>
          <a:p>
            <a:pPr>
              <a:buNone/>
            </a:pPr>
            <a:endParaRPr lang="en-US" sz="1300" dirty="0" smtClean="0"/>
          </a:p>
          <a:p>
            <a:pPr>
              <a:buNone/>
            </a:pPr>
            <a:r>
              <a:rPr lang="en-US" sz="1300" dirty="0" smtClean="0"/>
              <a:t>AND</a:t>
            </a:r>
            <a:r>
              <a:rPr lang="en-US" sz="1300" baseline="0" dirty="0" smtClean="0"/>
              <a:t> n</a:t>
            </a:r>
            <a:r>
              <a:rPr lang="en-US" sz="1300" dirty="0" smtClean="0"/>
              <a:t>o significant </a:t>
            </a:r>
            <a:r>
              <a:rPr lang="en-US" sz="1300" dirty="0" smtClean="0"/>
              <a:t>changes were noticed in the NPs-treated group.</a:t>
            </a:r>
          </a:p>
          <a:p>
            <a:endParaRPr lang="en-US" sz="1300" b="1" dirty="0" smtClean="0"/>
          </a:p>
          <a:p>
            <a:r>
              <a:rPr lang="en-US" sz="1300" dirty="0" smtClean="0"/>
              <a:t>In addition, the Oral </a:t>
            </a:r>
            <a:r>
              <a:rPr lang="en-US" sz="1300" dirty="0" smtClean="0"/>
              <a:t>Gal-treated </a:t>
            </a:r>
            <a:r>
              <a:rPr lang="en-US" sz="1300" dirty="0" smtClean="0"/>
              <a:t>group </a:t>
            </a:r>
            <a:r>
              <a:rPr lang="en-US" sz="1300" dirty="0" smtClean="0"/>
              <a:t>exhibited </a:t>
            </a:r>
            <a:r>
              <a:rPr lang="en-US" sz="1300" dirty="0" smtClean="0"/>
              <a:t>a significantly decreased food intake, and incidences of diarrhea.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E3C1E-A123-499E-93D6-2D3A1ADB1501}" type="slidenum">
              <a:rPr lang="ar-EG" smtClean="0"/>
              <a:pPr/>
              <a:t>15</a:t>
            </a:fld>
            <a:endParaRPr lang="ar-EG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 addition, various</a:t>
            </a:r>
            <a:r>
              <a:rPr lang="en-US" baseline="0" dirty="0" smtClean="0"/>
              <a:t> blood biomarkers were monitored such as,</a:t>
            </a:r>
          </a:p>
          <a:p>
            <a:endParaRPr lang="en-US" baseline="0" dirty="0" smtClean="0"/>
          </a:p>
          <a:p>
            <a:r>
              <a:rPr lang="en-US" dirty="0" smtClean="0"/>
              <a:t>Serum urea</a:t>
            </a:r>
            <a:r>
              <a:rPr lang="en-US" baseline="0" dirty="0" smtClean="0"/>
              <a:t> and creatinine as markers of kidney functions,</a:t>
            </a:r>
          </a:p>
          <a:p>
            <a:endParaRPr lang="en-US" baseline="0" dirty="0" smtClean="0"/>
          </a:p>
          <a:p>
            <a:r>
              <a:rPr lang="en-US" sz="1300" dirty="0" smtClean="0"/>
              <a:t>Aspartate and alanine </a:t>
            </a:r>
            <a:r>
              <a:rPr lang="en-US" sz="1300" dirty="0" err="1" smtClean="0"/>
              <a:t>transaminases</a:t>
            </a:r>
            <a:r>
              <a:rPr lang="en-US" sz="1300" dirty="0" smtClean="0"/>
              <a:t> </a:t>
            </a:r>
            <a:r>
              <a:rPr lang="en-US" baseline="0" dirty="0" smtClean="0"/>
              <a:t>as markers of liver functions,</a:t>
            </a:r>
          </a:p>
          <a:p>
            <a:pPr>
              <a:buNone/>
            </a:pPr>
            <a:endParaRPr lang="en-US" sz="1300" dirty="0" smtClean="0"/>
          </a:p>
          <a:p>
            <a:pPr marL="118400" indent="-118400" defTabSz="988375">
              <a:defRPr/>
            </a:pPr>
            <a:r>
              <a:rPr lang="en-US" sz="1300" dirty="0" smtClean="0"/>
              <a:t>And differential WBCs count to assess the immunocompatibility of the NPs.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E3C1E-A123-499E-93D6-2D3A1ADB1501}" type="slidenum">
              <a:rPr lang="ar-EG" smtClean="0"/>
              <a:pPr/>
              <a:t>16</a:t>
            </a:fld>
            <a:endParaRPr lang="ar-EG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300" dirty="0" smtClean="0"/>
              <a:t>In comparison with the control group, </a:t>
            </a:r>
          </a:p>
          <a:p>
            <a:pPr>
              <a:buNone/>
            </a:pPr>
            <a:endParaRPr lang="en-US" sz="1300" dirty="0" smtClean="0"/>
          </a:p>
          <a:p>
            <a:pPr>
              <a:buNone/>
            </a:pPr>
            <a:r>
              <a:rPr lang="en-US" sz="1300" dirty="0" smtClean="0"/>
              <a:t>Gal nanoparticles-treated group showed insignificant changes </a:t>
            </a:r>
          </a:p>
          <a:p>
            <a:pPr>
              <a:buNone/>
            </a:pPr>
            <a:endParaRPr lang="en-US" sz="1300" dirty="0" smtClean="0"/>
          </a:p>
          <a:p>
            <a:pPr>
              <a:buNone/>
            </a:pPr>
            <a:r>
              <a:rPr lang="en-US" sz="1300" dirty="0" smtClean="0"/>
              <a:t>in both </a:t>
            </a:r>
            <a:r>
              <a:rPr lang="en-US" sz="1300" b="1" dirty="0" smtClean="0"/>
              <a:t>urea</a:t>
            </a:r>
            <a:r>
              <a:rPr lang="en-US" sz="1300" dirty="0" smtClean="0"/>
              <a:t> and </a:t>
            </a:r>
            <a:r>
              <a:rPr lang="en-US" sz="1300" b="1" dirty="0" smtClean="0"/>
              <a:t>creatinine</a:t>
            </a:r>
            <a:r>
              <a:rPr lang="en-US" sz="1300" dirty="0" smtClean="0"/>
              <a:t> levels.</a:t>
            </a:r>
          </a:p>
          <a:p>
            <a:pPr>
              <a:buNone/>
            </a:pPr>
            <a:endParaRPr lang="en-US" sz="1300" dirty="0" smtClean="0"/>
          </a:p>
          <a:p>
            <a:pPr>
              <a:buNone/>
            </a:pPr>
            <a:r>
              <a:rPr lang="en-US" sz="1300" dirty="0" smtClean="0"/>
              <a:t>And regarding the liver enzymes, compared to the control group, Gal NPs showed insignificant changes from the baseline.</a:t>
            </a:r>
          </a:p>
          <a:p>
            <a:pPr>
              <a:buNone/>
            </a:pPr>
            <a:endParaRPr lang="en-US" sz="1300" dirty="0" smtClean="0"/>
          </a:p>
          <a:p>
            <a:pPr marL="118400" indent="-118400" defTabSz="988375">
              <a:buNone/>
              <a:defRPr/>
            </a:pPr>
            <a:r>
              <a:rPr lang="en-US" sz="1300" dirty="0" smtClean="0"/>
              <a:t>Also The WBCs results revealed that Gal NPs did not trigger immunological responses.</a:t>
            </a:r>
          </a:p>
          <a:p>
            <a:pPr>
              <a:buNone/>
            </a:pPr>
            <a:endParaRPr lang="en-US" sz="13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E3C1E-A123-499E-93D6-2D3A1ADB1501}" type="slidenum">
              <a:rPr lang="ar-EG" smtClean="0">
                <a:solidFill>
                  <a:prstClr val="black"/>
                </a:solidFill>
              </a:rPr>
              <a:pPr/>
              <a:t>17</a:t>
            </a:fld>
            <a:endParaRPr lang="ar-EG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300" dirty="0" smtClean="0"/>
              <a:t>And To reveal any histopathological manifestations caused by administering Gal NPs nasally, </a:t>
            </a:r>
          </a:p>
          <a:p>
            <a:pPr>
              <a:buNone/>
            </a:pPr>
            <a:endParaRPr lang="en-US" sz="1300" dirty="0" smtClean="0"/>
          </a:p>
          <a:p>
            <a:pPr>
              <a:buNone/>
            </a:pPr>
            <a:r>
              <a:rPr lang="en-US" sz="1300" dirty="0" smtClean="0"/>
              <a:t>Sections from the olfactory bulb, </a:t>
            </a:r>
          </a:p>
          <a:p>
            <a:pPr>
              <a:buNone/>
            </a:pPr>
            <a:r>
              <a:rPr lang="en-US" sz="1300" dirty="0" smtClean="0"/>
              <a:t>orbitofrontal cortex, </a:t>
            </a:r>
          </a:p>
          <a:p>
            <a:pPr>
              <a:buNone/>
            </a:pPr>
            <a:r>
              <a:rPr lang="en-US" sz="1300" dirty="0" smtClean="0"/>
              <a:t>hippocampus, </a:t>
            </a:r>
          </a:p>
          <a:p>
            <a:pPr>
              <a:buNone/>
            </a:pPr>
            <a:r>
              <a:rPr lang="en-US" sz="1300" dirty="0" smtClean="0"/>
              <a:t>and parietal cortex were examined and compared to the corresponding regions of the control brains.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E3C1E-A123-499E-93D6-2D3A1ADB1501}" type="slidenum">
              <a:rPr lang="ar-EG" smtClean="0"/>
              <a:pPr/>
              <a:t>18</a:t>
            </a:fld>
            <a:endParaRPr lang="ar-EG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300" dirty="0" smtClean="0"/>
              <a:t>Upon comparing the H&amp;E-stained brain sections, </a:t>
            </a:r>
          </a:p>
          <a:p>
            <a:endParaRPr lang="en-US" sz="1300" dirty="0" smtClean="0"/>
          </a:p>
          <a:p>
            <a:r>
              <a:rPr lang="en-US" sz="1300" dirty="0" smtClean="0"/>
              <a:t>there wasn’t any histopathological manifestations in the olfactory bulb,</a:t>
            </a:r>
          </a:p>
          <a:p>
            <a:endParaRPr lang="en-US" sz="1300" dirty="0" smtClean="0"/>
          </a:p>
          <a:p>
            <a:r>
              <a:rPr lang="en-US" sz="1300" dirty="0" smtClean="0"/>
              <a:t>Orbitofrontal cortex,</a:t>
            </a:r>
          </a:p>
          <a:p>
            <a:endParaRPr lang="en-US" sz="1300" dirty="0" smtClean="0"/>
          </a:p>
          <a:p>
            <a:r>
              <a:rPr lang="en-US" sz="1300" dirty="0" smtClean="0"/>
              <a:t>Parietal cortex,</a:t>
            </a:r>
          </a:p>
          <a:p>
            <a:endParaRPr lang="en-US" sz="1300" dirty="0" smtClean="0"/>
          </a:p>
          <a:p>
            <a:r>
              <a:rPr lang="en-US" sz="1300" dirty="0" smtClean="0"/>
              <a:t>And hippocampus sections.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E3C1E-A123-499E-93D6-2D3A1ADB1501}" type="slidenum">
              <a:rPr lang="ar-EG" smtClean="0">
                <a:solidFill>
                  <a:prstClr val="black"/>
                </a:solidFill>
              </a:rPr>
              <a:pPr/>
              <a:t>19</a:t>
            </a:fld>
            <a:endParaRPr lang="ar-EG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300" dirty="0" smtClean="0"/>
              <a:t>Even upon examining the orbitofrontal cortex sections of the Gal NPs-treated group using transmission electron microscopy, no ultrastructural abnormalities were noticed. </a:t>
            </a:r>
          </a:p>
          <a:p>
            <a:endParaRPr lang="en-US" sz="1300" dirty="0" smtClean="0"/>
          </a:p>
          <a:p>
            <a:r>
              <a:rPr lang="en-US" sz="1300" dirty="0" smtClean="0"/>
              <a:t>And the NPs appeared as spherical structures within intracellular vesicles, possibly lysosomes, or free in the cytosol. It was obvious that chitosan NPs managed to be </a:t>
            </a:r>
            <a:r>
              <a:rPr lang="en-US" sz="1300" dirty="0" err="1" smtClean="0"/>
              <a:t>endocytosed</a:t>
            </a:r>
            <a:r>
              <a:rPr lang="en-US" sz="1300" dirty="0" smtClean="0"/>
              <a:t> without affecting the cell viability.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E3C1E-A123-499E-93D6-2D3A1ADB1501}" type="slidenum">
              <a:rPr lang="ar-EG" smtClean="0">
                <a:solidFill>
                  <a:prstClr val="black"/>
                </a:solidFill>
              </a:rPr>
              <a:pPr/>
              <a:t>20</a:t>
            </a:fld>
            <a:endParaRPr lang="ar-EG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algn="l" rtl="0" eaLnBrk="1" hangingPunct="1">
              <a:spcBef>
                <a:spcPct val="0"/>
              </a:spcBef>
            </a:pPr>
            <a:r>
              <a:rPr lang="en-US" sz="1300" dirty="0" smtClean="0"/>
              <a:t>So, what’s the take-home message?</a:t>
            </a:r>
          </a:p>
          <a:p>
            <a:pPr algn="l" rtl="0" eaLnBrk="1" hangingPunct="1">
              <a:spcBef>
                <a:spcPct val="0"/>
              </a:spcBef>
            </a:pPr>
            <a:endParaRPr lang="en-US" sz="1300" dirty="0" smtClean="0"/>
          </a:p>
          <a:p>
            <a:pPr algn="l" rtl="0" eaLnBrk="1" hangingPunct="1">
              <a:spcBef>
                <a:spcPct val="0"/>
              </a:spcBef>
            </a:pPr>
            <a:r>
              <a:rPr lang="en-US" sz="1300" dirty="0" smtClean="0"/>
              <a:t>Pharmaceutical researchers should not be focusing just on optimizing the formulation and its pharmacological </a:t>
            </a:r>
            <a:r>
              <a:rPr lang="en-US" sz="1300" dirty="0" smtClean="0"/>
              <a:t>efficacy,</a:t>
            </a:r>
            <a:endParaRPr lang="en-US" sz="1300" dirty="0" smtClean="0"/>
          </a:p>
          <a:p>
            <a:pPr algn="l" rtl="0" eaLnBrk="1" hangingPunct="1">
              <a:spcBef>
                <a:spcPct val="0"/>
              </a:spcBef>
            </a:pPr>
            <a:endParaRPr lang="en-US" sz="1300" dirty="0" smtClean="0"/>
          </a:p>
          <a:p>
            <a:pPr algn="l" rtl="0" eaLnBrk="1" hangingPunct="1">
              <a:spcBef>
                <a:spcPct val="0"/>
              </a:spcBef>
            </a:pPr>
            <a:r>
              <a:rPr lang="en-US" sz="1300" dirty="0" smtClean="0"/>
              <a:t>And forget about the nanotoxicological aspects, that could be the real reason for failing the clinical trials.</a:t>
            </a:r>
          </a:p>
          <a:p>
            <a:pPr algn="l" rtl="0" eaLnBrk="1" hangingPunct="1">
              <a:spcBef>
                <a:spcPct val="0"/>
              </a:spcBef>
            </a:pPr>
            <a:endParaRPr lang="en-US" sz="1300" dirty="0" smtClean="0"/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84D6021-0A04-457F-BCCE-526E86506EA2}" type="slidenum">
              <a:rPr lang="en-US">
                <a:solidFill>
                  <a:prstClr val="black"/>
                </a:solidFill>
              </a:rPr>
              <a:pPr/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8400" indent="-118400" defTabSz="988375">
              <a:defRPr/>
            </a:pPr>
            <a:r>
              <a:rPr lang="en-US" sz="1300" dirty="0" smtClean="0"/>
              <a:t>At last,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please do not hesitate </a:t>
            </a:r>
            <a:r>
              <a:rPr lang="en-US" sz="1300" dirty="0" smtClean="0"/>
              <a:t>if </a:t>
            </a:r>
            <a:r>
              <a:rPr lang="en-US" sz="1300" dirty="0" smtClean="0"/>
              <a:t>you’d like to discuss any aspect with me</a:t>
            </a:r>
            <a:r>
              <a:rPr lang="en-US" sz="1300" dirty="0" smtClean="0"/>
              <a:t>.</a:t>
            </a:r>
          </a:p>
          <a:p>
            <a:pPr marL="118400" indent="-118400" defTabSz="988375">
              <a:defRPr/>
            </a:pPr>
            <a:endParaRPr lang="en-US" sz="1300" dirty="0" smtClean="0"/>
          </a:p>
          <a:p>
            <a:pPr marL="118400" marR="0" indent="-118400" algn="l" defTabSz="98837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If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 haven’t answered any question that could have been raised,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here’s my email address and phone number, and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I’d like to go further and discuss it later with you.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14E3C1E-A123-499E-93D6-2D3A1ADB1501}" type="slidenum">
              <a:rPr lang="ar-EG" smtClean="0"/>
              <a:pPr/>
              <a:t>22</a:t>
            </a:fld>
            <a:endParaRPr lang="ar-E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D23D1-0DD2-4427-A5C7-27B0D16E24F0}" type="datetime1">
              <a:rPr lang="en-US" smtClean="0"/>
              <a:pPr/>
              <a:t>30-Oct-15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800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  <a:solidFill>
            <a:schemeClr val="tx1">
              <a:alpha val="80000"/>
            </a:schemeClr>
          </a:solidFill>
        </p:spPr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  <a:solidFill>
            <a:schemeClr val="tx1">
              <a:alpha val="80000"/>
            </a:schemeClr>
          </a:solidFill>
        </p:spPr>
        <p:txBody>
          <a:bodyPr/>
          <a:lstStyle>
            <a:lvl1pPr marL="119063" indent="284163">
              <a:defRPr baseline="0">
                <a:solidFill>
                  <a:schemeClr val="bg1"/>
                </a:solidFill>
              </a:defRPr>
            </a:lvl1pPr>
            <a:lvl2pPr>
              <a:buNone/>
              <a:defRPr baseline="0">
                <a:solidFill>
                  <a:schemeClr val="bg1"/>
                </a:solidFill>
              </a:defRPr>
            </a:lvl2pPr>
            <a:lvl3pPr>
              <a:defRPr baseline="0">
                <a:solidFill>
                  <a:schemeClr val="bg1"/>
                </a:solidFill>
              </a:defRPr>
            </a:lvl3pPr>
            <a:lvl4pPr>
              <a:defRPr baseline="0">
                <a:solidFill>
                  <a:schemeClr val="bg1"/>
                </a:solidFill>
              </a:defRPr>
            </a:lvl4pPr>
            <a:lvl5pPr>
              <a:defRPr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0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4E66C8-88FF-4DB8-BFF3-50920798A073}" type="datetime1">
              <a:rPr lang="en-US" smtClean="0"/>
              <a:pPr/>
              <a:t>30-Oct-15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F0DB3-450F-4174-8549-D1F243650A3A}" type="datetime1">
              <a:rPr lang="en-US" smtClean="0"/>
              <a:pPr/>
              <a:t>30-Oct-15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800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C6D8E1-AC2E-4510-A56A-EF9520A8DBCF}" type="datetime1">
              <a:rPr lang="en-US" smtClean="0"/>
              <a:pPr/>
              <a:t>30-Oct-15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800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4F8723-6674-4DD9-BE26-568A4D2E4658}" type="datetime1">
              <a:rPr lang="en-US" smtClean="0"/>
              <a:pPr/>
              <a:t>30-Oct-15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800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182327-9099-4779-BAF1-2A72ABCF6A9A}" type="datetime1">
              <a:rPr lang="en-US" smtClean="0"/>
              <a:pPr/>
              <a:t>30-Oct-15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800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B739C8-C85A-4B9F-B2A8-F1230BDDF089}" type="datetime1">
              <a:rPr lang="en-US" smtClean="0"/>
              <a:pPr/>
              <a:t>30-Oct-15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800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C5375-07A7-4173-8760-FA553823A486}" type="datetime1">
              <a:rPr lang="en-US" smtClean="0"/>
              <a:pPr/>
              <a:t>30-Oct-15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800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7F4B2C-2E0A-408B-A63C-E36E0197FCD5}" type="datetime1">
              <a:rPr lang="en-US" smtClean="0"/>
              <a:pPr/>
              <a:t>30-Oct-15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800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34EA20-39F4-4767-8A89-8A31F96D327F}" type="datetime1">
              <a:rPr lang="en-US" smtClean="0"/>
              <a:pPr/>
              <a:t>30-Oct-15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800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26A102-57B5-47EB-A556-94F35019DFD0}" type="datetime1">
              <a:rPr lang="en-US" smtClean="0"/>
              <a:pPr/>
              <a:t>30-Oct-15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800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EC2BA1-37E9-421B-AE8D-813E36C390A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3FE28-E660-4D01-9E4C-1A3961CEAEC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 advTm="800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5C33C-6B55-46D5-9933-2FF4D059C43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18CF-A188-4048-9226-2F8543B40AC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 advTm="800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4D0C78-DE85-41CB-86DC-76961A64FC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A7B50-594B-42CA-A3A5-33F317CB62D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 advTm="800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4DF213-D556-4291-A24B-A4E1CFD1272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116B1-7BDD-4896-9554-7C994F3F7AF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 advTm="800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39EA0E-2AD8-42C0-8229-F1F3A971CF5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97EB7-1D1C-4DC9-A602-0F71D28E5E3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 advTm="800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DFD837-E57C-470A-8306-7F78E526730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3E642-E169-424A-9BC8-20F5A0202A6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 advTm="800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3A05D1-E685-410E-9ED0-AA343A415568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56350"/>
            <a:ext cx="2133600" cy="365125"/>
          </a:xfrm>
        </p:spPr>
        <p:txBody>
          <a:bodyPr/>
          <a:lstStyle>
            <a:lvl1pPr>
              <a:defRPr sz="16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3143B11-D985-45CC-B9EC-6065CDD7500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A0922-0205-4CA6-A662-C75E7FC07E4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8EAE9-B287-415D-9E6F-D413A812218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 advTm="800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5B22D-7814-4D07-9C1F-2EF74A88E2A4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BF548-F1F3-45E0-846E-528F7019425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 advTm="800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A67866-4D03-4F60-80D9-1C71E0976CF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D8ED3-408C-4EE8-91A0-3260B0196ED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 advTm="800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2595C1-D911-4A37-B799-2A51B98512C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42B85-BE15-4C3A-8501-A3315864D9F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 advTm="800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9100B7-9D85-4FCA-A878-A445485E23FC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B3FE28-E660-4D01-9E4C-1A3961CEAEC1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 advTm="800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0AD9F6-FF97-4E27-82C6-F1FAA22ED14D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A18CF-A188-4048-9226-2F8543B40ACF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 advTm="800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FDB8D-AFBC-473D-AFB6-FE6059DA23B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A7B50-594B-42CA-A3A5-33F317CB62D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 advTm="800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CE550A-8065-4211-8A6A-31126B9548B1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2116B1-7BDD-4896-9554-7C994F3F7AF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 advTm="800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D4B951-7027-4D57-A4BE-022CE56738F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497EB7-1D1C-4DC9-A602-0F71D28E5E3A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 advTm="800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5F78BD-DE3A-459A-A122-4A7C219F4DF3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C3E642-E169-424A-9BC8-20F5A0202A63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 advTm="800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1242E9-C14F-43D8-B43C-717D40D4561F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58000" y="6356350"/>
            <a:ext cx="2133600" cy="365125"/>
          </a:xfrm>
        </p:spPr>
        <p:txBody>
          <a:bodyPr/>
          <a:lstStyle>
            <a:lvl1pPr>
              <a:defRPr sz="1600" b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73143B11-D985-45CC-B9EC-6065CDD7500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89CDFA-4862-400E-876E-5DE3405D4B7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F8EAE9-B287-415D-9E6F-D413A8122185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 advTm="800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8D40E-C4B3-4114-A789-68ADBC5FD4C5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9BF548-F1F3-45E0-846E-528F7019425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 advTm="800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10B138-BEA5-41AE-ABF2-DA525D9CC28E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4D8ED3-408C-4EE8-91A0-3260B0196EDD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 advTm="800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E79245-E346-4DDA-97DD-EAB5B6158AA0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42B85-BE15-4C3A-8501-A3315864D9FB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  <p:transition advClick="0" advTm="800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EA0585-4CBD-429F-9EC5-11B5C53A60E7}" type="datetime1">
              <a:rPr lang="en-US" smtClean="0"/>
              <a:pPr/>
              <a:t>30-Oct-15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Click="0" advTm="8000"/>
  <p:hf hdr="0" ft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3047EAE-7A94-4920-8EC1-98B381AEF8BB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1B549B-A674-4B18-8E2A-9B1C7359FF8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advClick="0" advTm="8000"/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C2FBB19-4EA8-4CF9-BB4D-A23FC8671227}" type="datetime1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30-Oct-15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0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E1B549B-A674-4B18-8E2A-9B1C7359FF80}" type="slidenum">
              <a:rPr lang="en-US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ransition advClick="0" advTm="8000"/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3" Type="http://schemas.openxmlformats.org/officeDocument/2006/relationships/notesSlide" Target="../notesSlides/notesSlide3.xml"/><Relationship Id="rId7" Type="http://schemas.openxmlformats.org/officeDocument/2006/relationships/diagramQuickStyle" Target="../diagrams/quickStyle2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.xml"/><Relationship Id="rId6" Type="http://schemas.openxmlformats.org/officeDocument/2006/relationships/diagramLayout" Target="../diagrams/layout2.xml"/><Relationship Id="rId5" Type="http://schemas.openxmlformats.org/officeDocument/2006/relationships/diagramData" Target="../diagrams/data2.xml"/><Relationship Id="rId4" Type="http://schemas.openxmlformats.org/officeDocument/2006/relationships/image" Target="../media/image3.jpeg"/><Relationship Id="rId9" Type="http://schemas.microsoft.com/office/2007/relationships/diagramDrawing" Target="../diagrams/drawing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9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1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8.xml"/><Relationship Id="rId5" Type="http://schemas.openxmlformats.org/officeDocument/2006/relationships/image" Target="../media/image16.gif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0.xml"/><Relationship Id="rId5" Type="http://schemas.openxmlformats.org/officeDocument/2006/relationships/image" Target="../media/image16.gif"/><Relationship Id="rId4" Type="http://schemas.openxmlformats.org/officeDocument/2006/relationships/image" Target="../media/image1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20.jpeg"/><Relationship Id="rId4" Type="http://schemas.openxmlformats.org/officeDocument/2006/relationships/image" Target="../media/image19.gi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26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4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5.xm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8.xml"/><Relationship Id="rId4" Type="http://schemas.openxmlformats.org/officeDocument/2006/relationships/image" Target="../media/image36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85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ChangeAspect="1"/>
          </p:cNvSpPr>
          <p:nvPr>
            <p:ph type="ctrTitle"/>
          </p:nvPr>
        </p:nvSpPr>
        <p:spPr>
          <a:xfrm>
            <a:off x="87979" y="76200"/>
            <a:ext cx="8968042" cy="5760720"/>
          </a:xfrm>
          <a:solidFill>
            <a:schemeClr val="bg1">
              <a:alpha val="60000"/>
            </a:schemeClr>
          </a:solidFill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t">
            <a:normAutofit fontScale="90000"/>
          </a:bodyPr>
          <a:lstStyle/>
          <a:p>
            <a:pPr marL="109538">
              <a:defRPr/>
            </a:pP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  <a:cs typeface="+mj-cs"/>
              </a:rPr>
              <a:t/>
            </a:r>
            <a:b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  <a:cs typeface="+mj-cs"/>
              </a:rPr>
            </a:b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  <a:cs typeface="+mj-cs"/>
              </a:rPr>
              <a:t/>
            </a:r>
            <a:b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  <a:cs typeface="+mj-cs"/>
              </a:rPr>
            </a:b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  <a:cs typeface="Times New Roman" pitchFamily="18" charset="0"/>
              </a:rPr>
              <a:t>Polymeric Nanoparticles for CNS Targeting:</a:t>
            </a:r>
            <a:b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  <a:cs typeface="Times New Roman" pitchFamily="18" charset="0"/>
              </a:rPr>
            </a:b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  <a:cs typeface="Times New Roman" pitchFamily="18" charset="0"/>
              </a:rPr>
              <a:t>It Is Time to Think About The Nanotoxicological Aspects</a:t>
            </a:r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  <a:cs typeface="+mj-cs"/>
              </a:rPr>
              <a:t/>
            </a:r>
            <a:b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  <a:cs typeface="+mj-cs"/>
              </a:rPr>
            </a:b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  <a:cs typeface="+mj-cs"/>
              </a:rPr>
              <a:t/>
            </a:r>
            <a:b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  <a:cs typeface="+mj-cs"/>
              </a:rPr>
            </a:br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j-cs"/>
              </a:rPr>
              <a:t>By</a:t>
            </a:r>
            <a: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  <a:cs typeface="+mj-cs"/>
              </a:rPr>
              <a:t/>
            </a:r>
            <a:br>
              <a:rPr lang="en-US" sz="4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  <a:cs typeface="+mj-cs"/>
              </a:rPr>
            </a:br>
            <a:r>
              <a:rPr lang="en-US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Amira S. </a:t>
            </a:r>
            <a:r>
              <a:rPr lang="en-US" sz="3100" b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Hanafy</a:t>
            </a:r>
            <a:r>
              <a:rPr lang="en-US" sz="3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, Ph.D.</a:t>
            </a:r>
            <a:r>
              <a:rPr lang="en-US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/>
            </a:r>
            <a:br>
              <a:rPr lang="en-US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</a:br>
            <a:r>
              <a:rPr lang="en-US" sz="2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Lecturer of Pharmaceutics</a:t>
            </a:r>
            <a:br>
              <a:rPr lang="en-US" sz="2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sz="2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Faculty of Pharmacy and Drug Manufacturing,</a:t>
            </a:r>
            <a:br>
              <a:rPr lang="en-US" sz="2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sz="21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Pharos University in Alexandria, Egypt</a:t>
            </a:r>
            <a:r>
              <a:rPr lang="en-US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/>
            </a:r>
            <a:br>
              <a:rPr lang="en-US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</a:br>
            <a:r>
              <a:rPr lang="en-US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  <a:t/>
            </a:r>
            <a:br>
              <a:rPr lang="en-US" sz="2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sto MT" pitchFamily="18" charset="0"/>
              </a:rPr>
            </a:br>
            <a:r>
              <a:rPr lang="en-US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/>
            </a:r>
            <a:br>
              <a:rPr lang="en-US" sz="2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</a:br>
            <a:endParaRPr lang="ar-EG" sz="3000" b="1" i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aiandra GD" pitchFamily="34" charset="0"/>
              <a:cs typeface="+mj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28600" y="273050"/>
            <a:ext cx="838200" cy="86314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3" name="Picture 10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802880" y="5943600"/>
            <a:ext cx="1188720" cy="66880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4" name="Rectangle 13"/>
          <p:cNvSpPr/>
          <p:nvPr/>
        </p:nvSpPr>
        <p:spPr>
          <a:xfrm>
            <a:off x="76200" y="5943600"/>
            <a:ext cx="7620000" cy="685800"/>
          </a:xfrm>
          <a:prstGeom prst="rect">
            <a:avLst/>
          </a:prstGeom>
          <a:solidFill>
            <a:schemeClr val="bg1">
              <a:alpha val="75000"/>
            </a:schemeClr>
          </a:solidFill>
          <a:effectLst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/>
          <a:p>
            <a:pPr marL="109538" marR="0" lvl="0" indent="0" algn="ctr" fontAlgn="auto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i="1" dirty="0" err="1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j-cs"/>
              </a:rPr>
              <a:t>Pharma</a:t>
            </a:r>
            <a:r>
              <a:rPr lang="en-US" sz="2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  <a:cs typeface="+mj-cs"/>
              </a:rPr>
              <a:t> Middle East, Nov 02-04, 2015, Dubai, UAE</a:t>
            </a:r>
            <a:endParaRPr lang="en-US" sz="2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  <a:cs typeface="+mj-cs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267199"/>
          </a:xfrm>
          <a:solidFill>
            <a:schemeClr val="tx2">
              <a:lumMod val="50000"/>
              <a:alpha val="80000"/>
            </a:schemeClr>
          </a:solidFill>
          <a:ln>
            <a:noFill/>
          </a:ln>
        </p:spPr>
        <p:txBody>
          <a:bodyPr>
            <a:normAutofit/>
          </a:bodyPr>
          <a:lstStyle/>
          <a:p>
            <a:pPr marL="393700" indent="-280988">
              <a:spcBef>
                <a:spcPts val="0"/>
              </a:spcBef>
              <a:buSzPct val="80000"/>
              <a:buFont typeface="Wingdings" pitchFamily="2" charset="2"/>
              <a:buChar char="ü"/>
            </a:pPr>
            <a:r>
              <a:rPr lang="en-US" b="1" dirty="0" smtClean="0"/>
              <a:t>Redirect the current interest of pharmaceutical researchers to nanotoxicological aspects.</a:t>
            </a:r>
          </a:p>
          <a:p>
            <a:pPr marL="393700" indent="-280988">
              <a:spcBef>
                <a:spcPts val="1800"/>
              </a:spcBef>
              <a:buSzPct val="80000"/>
              <a:buFont typeface="Wingdings" pitchFamily="2" charset="2"/>
              <a:buChar char="ü"/>
            </a:pPr>
            <a:r>
              <a:rPr lang="en-US" b="1" dirty="0" smtClean="0"/>
              <a:t>Encourage the </a:t>
            </a:r>
            <a:r>
              <a:rPr lang="en-US" b="1" dirty="0" smtClean="0">
                <a:solidFill>
                  <a:srgbClr val="FFFF00"/>
                </a:solidFill>
              </a:rPr>
              <a:t>pharmaceutical researchers </a:t>
            </a:r>
          </a:p>
          <a:p>
            <a:pPr algn="ctr">
              <a:buSzPct val="80000"/>
              <a:buNone/>
            </a:pPr>
            <a:r>
              <a:rPr lang="en-US" b="1" dirty="0" smtClean="0"/>
              <a:t>+ </a:t>
            </a:r>
            <a:r>
              <a:rPr lang="en-US" b="1" dirty="0" smtClean="0">
                <a:solidFill>
                  <a:srgbClr val="A0FA5C"/>
                </a:solidFill>
              </a:rPr>
              <a:t>Pharmacologists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+ </a:t>
            </a:r>
            <a:r>
              <a:rPr lang="en-US" b="1" dirty="0" smtClean="0">
                <a:solidFill>
                  <a:srgbClr val="FFC000"/>
                </a:solidFill>
              </a:rPr>
              <a:t>Toxicologists</a:t>
            </a:r>
          </a:p>
          <a:p>
            <a:pPr algn="ctr">
              <a:buSzPct val="80000"/>
              <a:buNone/>
            </a:pPr>
            <a:r>
              <a:rPr lang="en-US" b="1" dirty="0" smtClean="0">
                <a:latin typeface="Calibri"/>
                <a:cs typeface="Calibri"/>
              </a:rPr>
              <a:t>↓</a:t>
            </a:r>
            <a:r>
              <a:rPr lang="en-US" b="1" dirty="0" smtClean="0"/>
              <a:t> </a:t>
            </a:r>
          </a:p>
          <a:p>
            <a:pPr algn="ctr">
              <a:buSzPct val="80000"/>
              <a:buNone/>
            </a:pPr>
            <a:r>
              <a:rPr lang="en-US" b="1" dirty="0" smtClean="0"/>
              <a:t>Polymeric nanoparticles for CNS drug delivery</a:t>
            </a:r>
          </a:p>
        </p:txBody>
      </p:sp>
      <p:graphicFrame>
        <p:nvGraphicFramePr>
          <p:cNvPr id="6" name="Diagram 5"/>
          <p:cNvGraphicFramePr/>
          <p:nvPr/>
        </p:nvGraphicFramePr>
        <p:xfrm>
          <a:off x="106680" y="228600"/>
          <a:ext cx="8930640" cy="99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510CCC85-FE8D-4DC6-96E3-94B3ABEC757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510CCC85-FE8D-4DC6-96E3-94B3ABEC757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animBg="1"/>
      <p:bldGraphic spid="6" grpId="0">
        <p:bldSub>
          <a:bldDgm bld="lvlAtOnc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80000"/>
            <a:lum/>
          </a:blip>
          <a:srcRect/>
          <a:stretch>
            <a:fillRect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990600"/>
          </a:xfrm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solidFill>
                  <a:srgbClr val="00FFFF"/>
                </a:solidFill>
                <a:latin typeface="Berlin Sans FB Demi" pitchFamily="34" charset="0"/>
              </a:rPr>
              <a:t>Polymeric Nanoparticles</a:t>
            </a:r>
            <a:endParaRPr lang="en-US" sz="4000" b="1" dirty="0">
              <a:solidFill>
                <a:srgbClr val="00FFFF"/>
              </a:solidFill>
              <a:latin typeface="Berlin Sans FB Demi" pitchFamily="34" charset="0"/>
            </a:endParaRPr>
          </a:p>
        </p:txBody>
      </p:sp>
      <p:graphicFrame>
        <p:nvGraphicFramePr>
          <p:cNvPr id="13" name="Diagram 12"/>
          <p:cNvGraphicFramePr/>
          <p:nvPr/>
        </p:nvGraphicFramePr>
        <p:xfrm>
          <a:off x="304800" y="1397000"/>
          <a:ext cx="8610600" cy="416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13" grpId="0" uiExpand="1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alphaModFix amt="80000"/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Diagonal Corner Rectangle 5"/>
          <p:cNvSpPr/>
          <p:nvPr/>
        </p:nvSpPr>
        <p:spPr>
          <a:xfrm>
            <a:off x="0" y="1219200"/>
            <a:ext cx="9144000" cy="2819400"/>
          </a:xfrm>
          <a:prstGeom prst="round2DiagRect">
            <a:avLst>
              <a:gd name="adj1" fmla="val 0"/>
              <a:gd name="adj2" fmla="val 0"/>
            </a:avLst>
          </a:prstGeom>
          <a:solidFill>
            <a:schemeClr val="bg1">
              <a:alpha val="65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365760" tIns="91440" rIns="365760" bIns="45720" numCol="1" anchor="t" anchorCtr="0" compatLnSpc="1">
            <a:prstTxWarp prst="textNoShape">
              <a:avLst/>
            </a:prstTxWarp>
          </a:bodyPr>
          <a:lstStyle/>
          <a:p>
            <a:pPr marL="347663" indent="-347663" algn="just" fontAlgn="base">
              <a:spcAft>
                <a:spcPts val="1800"/>
              </a:spcAft>
              <a:buSzPct val="90000"/>
              <a:buFont typeface="+mj-lt"/>
              <a:buAutoNum type="arabicPeriod"/>
              <a:tabLst>
                <a:tab pos="0" algn="l"/>
              </a:tabLst>
              <a:defRPr/>
            </a:pPr>
            <a:r>
              <a:rPr lang="en-US" sz="2800" b="1" dirty="0" smtClean="0">
                <a:latin typeface="+mj-lt"/>
              </a:rPr>
              <a:t>Optimizing the formulation &amp; its stability</a:t>
            </a:r>
          </a:p>
          <a:p>
            <a:pPr marL="347663" indent="-347663" algn="just" fontAlgn="base">
              <a:spcAft>
                <a:spcPts val="1800"/>
              </a:spcAft>
              <a:buSzPct val="90000"/>
              <a:buFont typeface="+mj-lt"/>
              <a:buAutoNum type="arabicPeriod"/>
              <a:tabLst>
                <a:tab pos="0" algn="l"/>
              </a:tabLst>
              <a:defRPr/>
            </a:pPr>
            <a:r>
              <a:rPr lang="en-US" sz="2800" b="1" dirty="0" smtClean="0">
                <a:latin typeface="+mj-lt"/>
              </a:rPr>
              <a:t>Nanoparticles’ efficiency</a:t>
            </a:r>
            <a:endParaRPr lang="en-US" sz="2800" dirty="0" smtClean="0">
              <a:latin typeface="+mj-lt"/>
            </a:endParaRPr>
          </a:p>
          <a:p>
            <a:pPr marL="342900" indent="-342900" algn="just" fontAlgn="base">
              <a:spcAft>
                <a:spcPts val="1800"/>
              </a:spcAft>
              <a:buSzPct val="90000"/>
              <a:buFont typeface="+mj-lt"/>
              <a:buAutoNum type="arabicPeriod"/>
              <a:tabLst>
                <a:tab pos="0" algn="l"/>
              </a:tabLst>
              <a:defRPr/>
            </a:pPr>
            <a:r>
              <a:rPr lang="en-US" sz="2800" b="1" dirty="0" smtClean="0">
                <a:latin typeface="+mj-lt"/>
              </a:rPr>
              <a:t>Processability and cost/benefit ratio</a:t>
            </a:r>
          </a:p>
          <a:p>
            <a:pPr marL="342900" indent="-342900" algn="just" fontAlgn="base">
              <a:spcAft>
                <a:spcPts val="1800"/>
              </a:spcAft>
              <a:buSzPct val="90000"/>
              <a:buFont typeface="Wingdings" pitchFamily="2" charset="2"/>
              <a:buChar char="Ø"/>
              <a:tabLst>
                <a:tab pos="0" algn="l"/>
              </a:tabLst>
              <a:defRPr/>
            </a:pPr>
            <a:r>
              <a:rPr lang="en-US" sz="2800" b="1" dirty="0" smtClean="0">
                <a:solidFill>
                  <a:srgbClr val="FF0000"/>
                </a:solidFill>
                <a:latin typeface="+mj-lt"/>
              </a:rPr>
              <a:t>Administration safety!</a:t>
            </a:r>
          </a:p>
        </p:txBody>
      </p:sp>
      <p:sp>
        <p:nvSpPr>
          <p:cNvPr id="2" name="Title 1"/>
          <p:cNvSpPr txBox="1">
            <a:spLocks/>
          </p:cNvSpPr>
          <p:nvPr/>
        </p:nvSpPr>
        <p:spPr>
          <a:xfrm>
            <a:off x="0" y="152400"/>
            <a:ext cx="9144000" cy="990600"/>
          </a:xfrm>
          <a:prstGeom prst="rect">
            <a:avLst/>
          </a:prstGeom>
          <a:solidFill>
            <a:srgbClr val="002060">
              <a:alpha val="90000"/>
            </a:srgbClr>
          </a:solidFill>
          <a:ln w="9525">
            <a:noFill/>
            <a:miter lim="800000"/>
            <a:headEnd/>
            <a:tailEnd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63500" indent="-6350" algn="ctr" fontAlgn="base">
              <a:spcBef>
                <a:spcPct val="20000"/>
              </a:spcBef>
              <a:spcAft>
                <a:spcPct val="0"/>
              </a:spcAft>
              <a:tabLst>
                <a:tab pos="171450" algn="l"/>
              </a:tabLst>
              <a:defRPr/>
            </a:pPr>
            <a:r>
              <a:rPr lang="en-US" sz="30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What does attract the pharmaceutical researchers working on polymeric nanoparticles?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143B11-D985-45CC-B9EC-6065CDD7500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lum bright="-10000" contrast="20000"/>
          </a:blip>
          <a:srcRect/>
          <a:stretch>
            <a:fillRect/>
          </a:stretch>
        </p:blipFill>
        <p:spPr bwMode="auto">
          <a:xfrm>
            <a:off x="1219200" y="1219200"/>
            <a:ext cx="6705600" cy="48387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Rounded Rectangle 6"/>
          <p:cNvSpPr/>
          <p:nvPr/>
        </p:nvSpPr>
        <p:spPr>
          <a:xfrm>
            <a:off x="6705600" y="5600700"/>
            <a:ext cx="762000" cy="2286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Down Arrow 7"/>
          <p:cNvSpPr/>
          <p:nvPr/>
        </p:nvSpPr>
        <p:spPr>
          <a:xfrm>
            <a:off x="7010400" y="1714500"/>
            <a:ext cx="381000" cy="533400"/>
          </a:xfrm>
          <a:prstGeom prst="down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wn Arrow 8"/>
          <p:cNvSpPr/>
          <p:nvPr/>
        </p:nvSpPr>
        <p:spPr>
          <a:xfrm rot="2239824">
            <a:off x="7433112" y="4386096"/>
            <a:ext cx="449085" cy="540585"/>
          </a:xfrm>
          <a:prstGeom prst="downArrow">
            <a:avLst/>
          </a:prstGeom>
          <a:solidFill>
            <a:srgbClr val="C0000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1219200" y="6129635"/>
            <a:ext cx="6705600" cy="461665"/>
          </a:xfrm>
          <a:prstGeom prst="rect">
            <a:avLst/>
          </a:prstGeom>
          <a:solidFill>
            <a:schemeClr val="bg1">
              <a:alpha val="70000"/>
            </a:schemeClr>
          </a:solidFill>
          <a:ln w="63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1200" b="1" dirty="0" smtClean="0"/>
              <a:t>Garcia, </a:t>
            </a:r>
            <a:r>
              <a:rPr lang="en-US" sz="1200" b="1" dirty="0" err="1" smtClean="0"/>
              <a:t>Solange</a:t>
            </a:r>
            <a:r>
              <a:rPr lang="en-US" sz="1200" b="1" dirty="0" smtClean="0"/>
              <a:t> C., et al. "Polymeric Nanoparticles: In Vivo Toxicological Evaluation, </a:t>
            </a:r>
            <a:r>
              <a:rPr lang="en-US" sz="1200" b="1" dirty="0" err="1" smtClean="0"/>
              <a:t>Cardiotoxicity</a:t>
            </a:r>
            <a:r>
              <a:rPr lang="en-US" sz="1200" b="1" dirty="0" smtClean="0"/>
              <a:t>, and Hepatotoxicity." </a:t>
            </a:r>
            <a:r>
              <a:rPr lang="en-US" sz="1200" b="1" i="1" dirty="0" smtClean="0"/>
              <a:t>Nanotoxicology</a:t>
            </a:r>
            <a:r>
              <a:rPr lang="en-US" sz="1200" b="1" dirty="0" smtClean="0"/>
              <a:t>. Springer New York, 2014. 299-324.</a:t>
            </a:r>
            <a:endParaRPr lang="en-US" sz="1200" b="1" dirty="0"/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allAtOnce" animBg="1"/>
      <p:bldP spid="6" grpId="1" uiExpand="1" build="allAtOnce" animBg="1"/>
      <p:bldP spid="2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80000"/>
            <a:lum/>
          </a:blip>
          <a:srcRect/>
          <a:stretch>
            <a:fillRect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1219200"/>
            <a:ext cx="9144000" cy="2209800"/>
          </a:xfrm>
          <a:prstGeom prst="rect">
            <a:avLst/>
          </a:prstGeom>
          <a:solidFill>
            <a:srgbClr val="0B192B">
              <a:alpha val="8470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NONE!</a:t>
            </a:r>
          </a:p>
          <a:p>
            <a:pPr algn="ctr"/>
            <a:endParaRPr lang="en-US" sz="36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576263" indent="-295275" algn="ctr">
              <a:buSzPct val="80000"/>
            </a:pPr>
            <a:r>
              <a:rPr lang="en-US" sz="3400" b="1" dirty="0" smtClean="0">
                <a:solidFill>
                  <a:srgbClr val="FFFF00"/>
                </a:solidFill>
                <a:latin typeface="Kristen ITC" pitchFamily="66" charset="0"/>
              </a:rPr>
              <a:t>The In Vivo Fate &amp; Safety!!</a:t>
            </a:r>
          </a:p>
          <a:p>
            <a:pPr algn="ctr"/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868362"/>
          </a:xfrm>
          <a:solidFill>
            <a:schemeClr val="tx1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3600" b="1" dirty="0" smtClean="0">
                <a:solidFill>
                  <a:srgbClr val="FFC5E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Clinical Trials on Polymeric Nanoparticles</a:t>
            </a:r>
            <a:endParaRPr lang="en-US" sz="3600" b="1" dirty="0">
              <a:solidFill>
                <a:srgbClr val="FFC5E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erlin Sans FB Demi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uiExpand="1" build="p" animBg="1"/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90000"/>
            <a:lum/>
          </a:blip>
          <a:srcRect/>
          <a:stretch>
            <a:fillRect r="-1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228600"/>
            <a:ext cx="9144000" cy="7620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1" anchor="ctr" anchorCtr="1"/>
          <a:lstStyle/>
          <a:p>
            <a:pPr algn="ctr"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Berlin Sans FB Demi" pitchFamily="34" charset="0"/>
              </a:rPr>
              <a:t>Factors Affecting The Safety of Polymeric Nanoparticles</a:t>
            </a:r>
            <a:endParaRPr lang="ar-EG" sz="2800" b="1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12" name="Subtitle 5"/>
          <p:cNvSpPr>
            <a:spLocks noGrp="1"/>
          </p:cNvSpPr>
          <p:nvPr>
            <p:ph type="subTitle" idx="1"/>
          </p:nvPr>
        </p:nvSpPr>
        <p:spPr>
          <a:xfrm>
            <a:off x="152400" y="1143000"/>
            <a:ext cx="8839200" cy="4114800"/>
          </a:xfrm>
          <a:solidFill>
            <a:srgbClr val="1B4955">
              <a:alpha val="90000"/>
            </a:srgbClr>
          </a:solidFill>
          <a:ln w="25400" cap="flat" cmpd="sng" algn="ctr">
            <a:noFill/>
            <a:prstDash val="solid"/>
            <a:miter lim="800000"/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vert="horz" wrap="square" lIns="274320" tIns="91440" rIns="91440" bIns="91440" numCol="1" rtlCol="1" anchor="t" anchorCtr="0" compatLnSpc="1">
            <a:prstTxWarp prst="textNoShape">
              <a:avLst/>
            </a:prstTxWarp>
          </a:bodyPr>
          <a:lstStyle/>
          <a:p>
            <a:pPr marL="463550" algn="l" eaLnBrk="1" hangingPunct="1">
              <a:spcBef>
                <a:spcPts val="600"/>
              </a:spcBef>
              <a:spcAft>
                <a:spcPts val="0"/>
              </a:spcAft>
              <a:buSzPct val="70000"/>
              <a:defRPr/>
            </a:pPr>
            <a:r>
              <a:rPr lang="en-US" sz="27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Polymer’s Biodegradability</a:t>
            </a:r>
          </a:p>
          <a:p>
            <a:pPr marL="463550" algn="l" eaLnBrk="1" hangingPunct="1">
              <a:spcBef>
                <a:spcPts val="1800"/>
              </a:spcBef>
              <a:spcAft>
                <a:spcPts val="0"/>
              </a:spcAft>
              <a:buSzPct val="70000"/>
              <a:defRPr/>
            </a:pP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Only</a:t>
            </a:r>
            <a:r>
              <a:rPr lang="en-US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the bulk material of the polymer matters! </a:t>
            </a:r>
          </a:p>
          <a:p>
            <a:pPr marL="692150" eaLnBrk="1" hangingPunct="1">
              <a:spcBef>
                <a:spcPts val="1800"/>
              </a:spcBef>
              <a:spcAft>
                <a:spcPts val="0"/>
              </a:spcAft>
              <a:buSzPct val="70000"/>
              <a:defRPr/>
            </a:pPr>
            <a:r>
              <a:rPr lang="en-US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Unique small </a:t>
            </a:r>
            <a:r>
              <a:rPr lang="en-US" sz="28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size</a:t>
            </a:r>
            <a:r>
              <a:rPr lang="en-US" sz="2800" b="1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 + </a:t>
            </a:r>
            <a:r>
              <a:rPr lang="en-US" sz="28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Surface properties </a:t>
            </a:r>
          </a:p>
          <a:p>
            <a:pPr marL="463550" lvl="0" algn="l" eaLnBrk="1" hangingPunct="1">
              <a:spcBef>
                <a:spcPts val="1800"/>
              </a:spcBef>
              <a:spcAft>
                <a:spcPts val="0"/>
              </a:spcAft>
              <a:buSzPct val="70000"/>
              <a:defRPr/>
            </a:pPr>
            <a:r>
              <a:rPr lang="en-US" sz="2800" b="1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Surface </a:t>
            </a:r>
            <a:r>
              <a:rPr lang="en-US" sz="28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coatings</a:t>
            </a:r>
          </a:p>
          <a:p>
            <a:pPr marL="463550" lvl="0" algn="l" eaLnBrk="1" hangingPunct="1">
              <a:spcBef>
                <a:spcPts val="1800"/>
              </a:spcBef>
              <a:spcAft>
                <a:spcPts val="0"/>
              </a:spcAft>
              <a:buSzPct val="70000"/>
              <a:defRPr/>
            </a:pPr>
            <a:r>
              <a:rPr lang="en-US" sz="2800" b="1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Tendency to </a:t>
            </a:r>
            <a:r>
              <a:rPr lang="en-US" sz="28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aggregation</a:t>
            </a:r>
          </a:p>
          <a:p>
            <a:pPr marL="463550" lvl="0" algn="l" eaLnBrk="1" hangingPunct="1">
              <a:spcBef>
                <a:spcPts val="1800"/>
              </a:spcBef>
              <a:spcAft>
                <a:spcPts val="0"/>
              </a:spcAft>
              <a:buSzPct val="70000"/>
              <a:defRPr/>
            </a:pPr>
            <a:r>
              <a:rPr lang="en-US" sz="2800" b="1" u="sng" dirty="0" smtClean="0"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Addition of </a:t>
            </a:r>
            <a:r>
              <a:rPr lang="en-US" sz="2800" b="1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stabilizers</a:t>
            </a:r>
          </a:p>
        </p:txBody>
      </p:sp>
      <p:sp>
        <p:nvSpPr>
          <p:cNvPr id="6" name="Multiply 5"/>
          <p:cNvSpPr/>
          <p:nvPr/>
        </p:nvSpPr>
        <p:spPr>
          <a:xfrm>
            <a:off x="7696200" y="1676400"/>
            <a:ext cx="914400" cy="914400"/>
          </a:xfrm>
          <a:prstGeom prst="mathMultiply">
            <a:avLst>
              <a:gd name="adj1" fmla="val 14289"/>
            </a:avLst>
          </a:prstGeom>
          <a:solidFill>
            <a:srgbClr val="FF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914400" y="2438400"/>
            <a:ext cx="990600" cy="609600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NPs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Striped Right Arrow 7"/>
          <p:cNvSpPr/>
          <p:nvPr/>
        </p:nvSpPr>
        <p:spPr>
          <a:xfrm>
            <a:off x="4800600" y="1295400"/>
            <a:ext cx="533400" cy="381000"/>
          </a:xfrm>
          <a:prstGeom prst="stripedRightArrow">
            <a:avLst/>
          </a:prstGeom>
          <a:solidFill>
            <a:srgbClr val="FFFF00"/>
          </a:solidFill>
          <a:ln>
            <a:noFill/>
          </a:ln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257800" y="1219200"/>
            <a:ext cx="37338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7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Fragments… Clearance</a:t>
            </a:r>
            <a:endParaRPr lang="en-US" sz="2700" dirty="0"/>
          </a:p>
        </p:txBody>
      </p:sp>
      <p:sp>
        <p:nvSpPr>
          <p:cNvPr id="10" name="Oval 9"/>
          <p:cNvSpPr/>
          <p:nvPr/>
        </p:nvSpPr>
        <p:spPr>
          <a:xfrm>
            <a:off x="304800" y="1219200"/>
            <a:ext cx="457200" cy="457200"/>
          </a:xfrm>
          <a:prstGeom prst="ellipse">
            <a:avLst/>
          </a:prstGeom>
          <a:solidFill>
            <a:srgbClr val="00FFFF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304800" y="2514600"/>
            <a:ext cx="457200" cy="457200"/>
          </a:xfrm>
          <a:prstGeom prst="ellipse">
            <a:avLst/>
          </a:prstGeom>
          <a:solidFill>
            <a:srgbClr val="00FFFF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Oval 12"/>
          <p:cNvSpPr/>
          <p:nvPr/>
        </p:nvSpPr>
        <p:spPr>
          <a:xfrm>
            <a:off x="304800" y="3200400"/>
            <a:ext cx="457200" cy="457200"/>
          </a:xfrm>
          <a:prstGeom prst="ellipse">
            <a:avLst/>
          </a:prstGeom>
          <a:solidFill>
            <a:srgbClr val="00FFFF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Oval 13"/>
          <p:cNvSpPr/>
          <p:nvPr/>
        </p:nvSpPr>
        <p:spPr>
          <a:xfrm>
            <a:off x="304800" y="3886200"/>
            <a:ext cx="457200" cy="457200"/>
          </a:xfrm>
          <a:prstGeom prst="ellipse">
            <a:avLst/>
          </a:prstGeom>
          <a:solidFill>
            <a:srgbClr val="00FFFF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Oval 14"/>
          <p:cNvSpPr/>
          <p:nvPr/>
        </p:nvSpPr>
        <p:spPr>
          <a:xfrm>
            <a:off x="304800" y="4495800"/>
            <a:ext cx="457200" cy="457200"/>
          </a:xfrm>
          <a:prstGeom prst="ellipse">
            <a:avLst/>
          </a:prstGeom>
          <a:solidFill>
            <a:srgbClr val="00FFFF"/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  <a:endParaRPr lang="en-US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 animBg="1"/>
      <p:bldP spid="6" grpId="0" animBg="1"/>
      <p:bldP spid="7" grpId="0" animBg="1"/>
      <p:bldP spid="8" grpId="0" animBg="1"/>
      <p:bldP spid="9" grpId="0"/>
      <p:bldP spid="10" grpId="0" animBg="1"/>
      <p:bldP spid="11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7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0" y="1371600"/>
            <a:ext cx="9144000" cy="4419600"/>
          </a:xfrm>
          <a:solidFill>
            <a:schemeClr val="bg1">
              <a:alpha val="85000"/>
            </a:schemeClr>
          </a:solidFill>
        </p:spPr>
        <p:txBody>
          <a:bodyPr/>
          <a:lstStyle/>
          <a:p>
            <a:pPr marL="463550">
              <a:buSzPct val="80000"/>
              <a:buFont typeface="Wingdings" pitchFamily="2" charset="2"/>
              <a:buChar char="ü"/>
            </a:pPr>
            <a:r>
              <a:rPr lang="en-US" sz="2800" b="1" dirty="0" smtClean="0">
                <a:latin typeface="Tw Cen MT" pitchFamily="34" charset="0"/>
              </a:rPr>
              <a:t>The toxicity of 200 &amp; 340 nm chitosan nanoparticles incubated with </a:t>
            </a:r>
            <a:r>
              <a:rPr lang="en-US" sz="2800" b="1" dirty="0" err="1" smtClean="0">
                <a:latin typeface="Tw Cen MT" pitchFamily="34" charset="0"/>
              </a:rPr>
              <a:t>Zebrafish</a:t>
            </a:r>
            <a:r>
              <a:rPr lang="en-US" sz="2800" b="1" dirty="0" smtClean="0">
                <a:latin typeface="Tw Cen MT" pitchFamily="34" charset="0"/>
              </a:rPr>
              <a:t> embryos. </a:t>
            </a:r>
          </a:p>
          <a:p>
            <a:pPr marL="463550">
              <a:buSzPct val="80000"/>
              <a:buFont typeface="Wingdings" pitchFamily="2" charset="2"/>
              <a:buChar char="ü"/>
            </a:pPr>
            <a:r>
              <a:rPr lang="en-US" sz="2800" b="1" dirty="0" smtClean="0">
                <a:latin typeface="Tw Cen MT" pitchFamily="34" charset="0"/>
              </a:rPr>
              <a:t>The hatching rate, mortality, &amp; embryos malformations… </a:t>
            </a:r>
            <a:r>
              <a:rPr lang="en-US" sz="2800" b="1" dirty="0" smtClean="0">
                <a:solidFill>
                  <a:srgbClr val="C00000"/>
                </a:solidFill>
                <a:latin typeface="Tw Cen MT" pitchFamily="34" charset="0"/>
              </a:rPr>
              <a:t>were observed!</a:t>
            </a:r>
            <a:endParaRPr lang="en-US" sz="2800" b="1" dirty="0">
              <a:solidFill>
                <a:srgbClr val="C00000"/>
              </a:solidFill>
              <a:latin typeface="Tw Cen MT" pitchFamily="34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0A18CF-A188-4048-9226-2F8543B40A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152400"/>
            <a:ext cx="9144000" cy="1066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Can polymeric 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nanoparticles 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really be </a:t>
            </a:r>
            <a:r>
              <a:rPr lang="en-US" sz="28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more toxic than their bulk materials?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lum bright="10000" contrast="20000"/>
          </a:blip>
          <a:srcRect/>
          <a:stretch>
            <a:fillRect/>
          </a:stretch>
        </p:blipFill>
        <p:spPr bwMode="auto">
          <a:xfrm>
            <a:off x="1319213" y="3352800"/>
            <a:ext cx="2695575" cy="1714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lum bright="10000" contrast="10000"/>
          </a:blip>
          <a:srcRect/>
          <a:stretch>
            <a:fillRect/>
          </a:stretch>
        </p:blipFill>
        <p:spPr bwMode="auto">
          <a:xfrm>
            <a:off x="4751150" y="3365420"/>
            <a:ext cx="3108960" cy="16892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9" name="Rounded Rectangle 8"/>
          <p:cNvSpPr/>
          <p:nvPr/>
        </p:nvSpPr>
        <p:spPr>
          <a:xfrm>
            <a:off x="1295400" y="5029200"/>
            <a:ext cx="2743200" cy="609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Bent spines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4857830" y="5029200"/>
            <a:ext cx="2895600" cy="609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Edematic yolk sac</a:t>
            </a:r>
            <a:endParaRPr lang="en-US" sz="28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5867400"/>
            <a:ext cx="9144000" cy="584775"/>
          </a:xfrm>
          <a:prstGeom prst="rect">
            <a:avLst/>
          </a:prstGeom>
          <a:solidFill>
            <a:schemeClr val="bg1"/>
          </a:solidFill>
          <a:ln>
            <a:solidFill>
              <a:srgbClr val="0B192B"/>
            </a:solidFill>
          </a:ln>
        </p:spPr>
        <p:txBody>
          <a:bodyPr wrap="square" lIns="274320">
            <a:spAutoFit/>
          </a:bodyPr>
          <a:lstStyle/>
          <a:p>
            <a:pPr algn="just"/>
            <a:r>
              <a:rPr lang="en-US" sz="1600" b="1" dirty="0" err="1" smtClean="0"/>
              <a:t>Hu</a:t>
            </a:r>
            <a:r>
              <a:rPr lang="en-US" sz="1600" b="1" dirty="0" smtClean="0"/>
              <a:t> et al. "Toxicity evaluation of biodegradable chitosan nanoparticles using a </a:t>
            </a:r>
            <a:r>
              <a:rPr lang="en-US" sz="1600" b="1" dirty="0" err="1" smtClean="0"/>
              <a:t>zebrafish</a:t>
            </a:r>
            <a:r>
              <a:rPr lang="en-US" sz="1600" b="1" dirty="0" smtClean="0"/>
              <a:t> embryo model." </a:t>
            </a:r>
            <a:r>
              <a:rPr lang="en-US" sz="1600" b="1" i="1" dirty="0" smtClean="0"/>
              <a:t>International journal of nanomedicine</a:t>
            </a:r>
            <a:r>
              <a:rPr lang="en-US" sz="1600" b="1" dirty="0" smtClean="0"/>
              <a:t>, 6(2011)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animBg="1"/>
      <p:bldP spid="6" grpId="0" animBg="1"/>
      <p:bldP spid="9" grpId="0"/>
      <p:bldP spid="10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3143B11-D985-45CC-B9EC-6065CDD75007}" type="slidenum">
              <a:rPr lang="en-US" sz="1400" b="0" smtClean="0"/>
              <a:pPr>
                <a:defRPr/>
              </a:pPr>
              <a:t>8</a:t>
            </a:fld>
            <a:endParaRPr lang="en-US" sz="1400" b="0" dirty="0"/>
          </a:p>
        </p:txBody>
      </p:sp>
      <p:sp>
        <p:nvSpPr>
          <p:cNvPr id="5" name="Rectangle 4"/>
          <p:cNvSpPr/>
          <p:nvPr/>
        </p:nvSpPr>
        <p:spPr>
          <a:xfrm>
            <a:off x="0" y="198120"/>
            <a:ext cx="9144000" cy="10210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00050" indent="-400050" algn="ctr">
              <a:buSzPct val="90000"/>
            </a:pPr>
            <a:r>
              <a:rPr lang="en-US" sz="3000" dirty="0" smtClean="0">
                <a:solidFill>
                  <a:schemeClr val="tx1"/>
                </a:solidFill>
                <a:latin typeface="Berlin Sans FB Demi" pitchFamily="34" charset="0"/>
              </a:rPr>
              <a:t>Toxicological Assessment of Polymeric Nanoparticles</a:t>
            </a:r>
            <a:endParaRPr lang="en-US" sz="3000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066800" y="1676400"/>
            <a:ext cx="3017520" cy="914400"/>
          </a:xfrm>
          <a:prstGeom prst="rect">
            <a:avLst/>
          </a:prstGeom>
          <a:solidFill>
            <a:schemeClr val="bg1"/>
          </a:solidFill>
          <a:ln w="60325" cmpd="dbl">
            <a:solidFill>
              <a:schemeClr val="tx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rgbClr val="FF0000"/>
                </a:solidFill>
                <a:latin typeface="Berlin Sans FB Demi" pitchFamily="34" charset="0"/>
              </a:rPr>
              <a:t>In vitro </a:t>
            </a:r>
            <a:r>
              <a:rPr lang="en-US" sz="3200" b="1" dirty="0" smtClean="0">
                <a:solidFill>
                  <a:srgbClr val="FF0000"/>
                </a:solidFill>
                <a:latin typeface="Berlin Sans FB Demi" pitchFamily="34" charset="0"/>
              </a:rPr>
              <a:t>Models</a:t>
            </a:r>
            <a:endParaRPr lang="en-US" sz="3200" b="1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66800" y="3048000"/>
            <a:ext cx="3017520" cy="914400"/>
          </a:xfrm>
          <a:prstGeom prst="rect">
            <a:avLst/>
          </a:prstGeom>
          <a:solidFill>
            <a:schemeClr val="bg1"/>
          </a:solidFill>
          <a:ln w="60325" cmpd="dbl">
            <a:solidFill>
              <a:schemeClr val="tx1"/>
            </a:solidFill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rgbClr val="FF0000"/>
                </a:solidFill>
                <a:latin typeface="Berlin Sans FB Demi" pitchFamily="34" charset="0"/>
              </a:rPr>
              <a:t>In vivo </a:t>
            </a:r>
            <a:r>
              <a:rPr lang="en-US" sz="3200" b="1" dirty="0" smtClean="0">
                <a:solidFill>
                  <a:srgbClr val="FF0000"/>
                </a:solidFill>
                <a:latin typeface="Berlin Sans FB Demi" pitchFamily="34" charset="0"/>
              </a:rPr>
              <a:t>Models</a:t>
            </a:r>
            <a:endParaRPr lang="en-US" sz="3200" b="1" dirty="0">
              <a:solidFill>
                <a:srgbClr val="FF0000"/>
              </a:solidFill>
              <a:latin typeface="Berlin Sans FB Demi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52400"/>
            <a:ext cx="9144000" cy="838200"/>
          </a:xfrm>
          <a:prstGeom prst="rect">
            <a:avLst/>
          </a:prstGeom>
          <a:solidFill>
            <a:srgbClr val="FFEC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/>
            <a:r>
              <a:rPr lang="en-US" sz="3200" b="1" dirty="0" smtClean="0">
                <a:solidFill>
                  <a:schemeClr val="tx1"/>
                </a:solidFill>
                <a:latin typeface="Berlin Sans FB Demi" pitchFamily="34" charset="0"/>
              </a:rPr>
              <a:t>A.</a:t>
            </a:r>
            <a:r>
              <a:rPr lang="en-US" sz="3200" b="1" i="1" dirty="0" smtClean="0">
                <a:solidFill>
                  <a:schemeClr val="tx1"/>
                </a:solidFill>
                <a:latin typeface="Berlin Sans FB Demi" pitchFamily="34" charset="0"/>
              </a:rPr>
              <a:t> In Vitro </a:t>
            </a:r>
            <a:r>
              <a:rPr lang="en-US" sz="3200" b="1" dirty="0" smtClean="0">
                <a:solidFill>
                  <a:schemeClr val="tx1"/>
                </a:solidFill>
                <a:latin typeface="Berlin Sans FB Demi" pitchFamily="34" charset="0"/>
              </a:rPr>
              <a:t>Cytotoxicity Assays</a:t>
            </a:r>
            <a:endParaRPr lang="en-US" sz="3200" b="1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200400" y="1219200"/>
            <a:ext cx="2743200" cy="64008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Cell Cultures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638300" y="2133600"/>
            <a:ext cx="5867400" cy="335280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algn="ctr"/>
            <a:r>
              <a:rPr lang="en-US" sz="3200" b="1" dirty="0" smtClean="0">
                <a:solidFill>
                  <a:srgbClr val="0000FF"/>
                </a:solidFill>
                <a:latin typeface="Tw Cen MT" pitchFamily="34" charset="0"/>
              </a:rPr>
              <a:t>Cell Viability Parameters </a:t>
            </a:r>
          </a:p>
          <a:p>
            <a:pPr marL="168275" indent="-168275" algn="ctr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tx1"/>
                </a:solidFill>
                <a:latin typeface="Tw Cen MT" pitchFamily="34" charset="0"/>
              </a:rPr>
              <a:t>Morphology</a:t>
            </a:r>
          </a:p>
          <a:p>
            <a:pPr marL="168275" indent="-168275" algn="ctr">
              <a:buFont typeface="Arial" pitchFamily="34" charset="0"/>
              <a:buChar char="•"/>
            </a:pPr>
            <a:r>
              <a:rPr lang="en-US" sz="2800" b="1" dirty="0" smtClean="0">
                <a:solidFill>
                  <a:schemeClr val="tx1"/>
                </a:solidFill>
                <a:latin typeface="Tw Cen MT" pitchFamily="34" charset="0"/>
              </a:rPr>
              <a:t>Apoptosis</a:t>
            </a:r>
          </a:p>
          <a:p>
            <a:pPr marL="461963" indent="-350838">
              <a:spcBef>
                <a:spcPts val="1800"/>
              </a:spcBef>
              <a:buSzPct val="80000"/>
              <a:buFont typeface="Wingdings" pitchFamily="2" charset="2"/>
              <a:buChar char="ü"/>
            </a:pPr>
            <a:r>
              <a:rPr lang="en-US" sz="2800" b="1" dirty="0" smtClean="0">
                <a:solidFill>
                  <a:srgbClr val="C00000"/>
                </a:solidFill>
                <a:latin typeface="Tw Cen MT" pitchFamily="34" charset="0"/>
              </a:rPr>
              <a:t>Lactate Dehydrogenase (LDH) Test </a:t>
            </a:r>
          </a:p>
          <a:p>
            <a:pPr marL="461963" indent="-350838">
              <a:buSzPct val="80000"/>
              <a:buFont typeface="Wingdings" pitchFamily="2" charset="2"/>
              <a:buChar char="ü"/>
            </a:pPr>
            <a:r>
              <a:rPr lang="en-US" sz="2800" b="1" dirty="0" smtClean="0">
                <a:solidFill>
                  <a:srgbClr val="C00000"/>
                </a:solidFill>
                <a:latin typeface="Tw Cen MT" pitchFamily="34" charset="0"/>
              </a:rPr>
              <a:t>MTT Assay</a:t>
            </a:r>
          </a:p>
          <a:p>
            <a:pPr marL="461963" indent="-350838">
              <a:buSzPct val="80000"/>
              <a:buFont typeface="Wingdings" pitchFamily="2" charset="2"/>
              <a:buChar char="ü"/>
            </a:pPr>
            <a:r>
              <a:rPr lang="en-US" sz="2800" b="1" dirty="0" smtClean="0">
                <a:solidFill>
                  <a:srgbClr val="C00000"/>
                </a:solidFill>
                <a:latin typeface="Tw Cen MT" pitchFamily="34" charset="0"/>
              </a:rPr>
              <a:t>Inflammatory Biomarkers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8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17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98220" y="1143000"/>
            <a:ext cx="2651760" cy="64008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Berlin Sans FB Demi" pitchFamily="34" charset="0"/>
              </a:rPr>
              <a:t>Advantages</a:t>
            </a:r>
            <a:endParaRPr lang="en-US" sz="3200" b="1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417820" y="1143000"/>
            <a:ext cx="2651760" cy="640080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Berlin Sans FB Demi" pitchFamily="34" charset="0"/>
              </a:rPr>
              <a:t>Limitations</a:t>
            </a:r>
            <a:endParaRPr lang="en-US" sz="3200" b="1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381000" y="1981200"/>
            <a:ext cx="3886200" cy="3200400"/>
          </a:xfrm>
          <a:prstGeom prst="rect">
            <a:avLst/>
          </a:prstGeom>
          <a:solidFill>
            <a:schemeClr val="lt1">
              <a:alpha val="9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280988" indent="-280988">
              <a:spcAft>
                <a:spcPts val="1800"/>
              </a:spcAft>
              <a:buSzPct val="80000"/>
              <a:buFont typeface="Wingdings" pitchFamily="2" charset="2"/>
              <a:buChar char="ü"/>
            </a:pPr>
            <a:r>
              <a:rPr lang="en-US" sz="2600" b="1" dirty="0" smtClean="0">
                <a:solidFill>
                  <a:prstClr val="black"/>
                </a:solidFill>
                <a:latin typeface="+mj-lt"/>
              </a:rPr>
              <a:t>Fast</a:t>
            </a:r>
          </a:p>
          <a:p>
            <a:pPr marL="280988" indent="-280988">
              <a:spcAft>
                <a:spcPts val="1800"/>
              </a:spcAft>
              <a:buSzPct val="80000"/>
              <a:buFont typeface="Wingdings" pitchFamily="2" charset="2"/>
              <a:buChar char="ü"/>
            </a:pPr>
            <a:r>
              <a:rPr lang="en-US" sz="2600" b="1" dirty="0" smtClean="0">
                <a:solidFill>
                  <a:prstClr val="black"/>
                </a:solidFill>
                <a:latin typeface="+mj-lt"/>
              </a:rPr>
              <a:t>Devoid of any ethical issues</a:t>
            </a:r>
          </a:p>
          <a:p>
            <a:pPr marL="280988" indent="-280988">
              <a:spcAft>
                <a:spcPts val="1800"/>
              </a:spcAft>
              <a:buSzPct val="80000"/>
              <a:buFont typeface="Wingdings" pitchFamily="2" charset="2"/>
              <a:buChar char="ü"/>
            </a:pPr>
            <a:r>
              <a:rPr lang="en-US" sz="2600" b="1" dirty="0" smtClean="0">
                <a:solidFill>
                  <a:prstClr val="black"/>
                </a:solidFill>
                <a:latin typeface="+mj-lt"/>
              </a:rPr>
              <a:t>Easily automated</a:t>
            </a:r>
          </a:p>
          <a:p>
            <a:pPr marL="280988" indent="-280988">
              <a:spcAft>
                <a:spcPts val="1800"/>
              </a:spcAft>
              <a:buSzPct val="80000"/>
              <a:buFont typeface="Wingdings" pitchFamily="2" charset="2"/>
              <a:buChar char="ü"/>
            </a:pPr>
            <a:r>
              <a:rPr lang="en-US" sz="2600" b="1" dirty="0" smtClean="0">
                <a:solidFill>
                  <a:prstClr val="black"/>
                </a:solidFill>
                <a:latin typeface="+mj-lt"/>
              </a:rPr>
              <a:t>low cost compared to </a:t>
            </a:r>
            <a:r>
              <a:rPr lang="en-US" sz="2600" b="1" i="1" dirty="0" smtClean="0">
                <a:solidFill>
                  <a:prstClr val="black"/>
                </a:solidFill>
                <a:latin typeface="+mj-lt"/>
              </a:rPr>
              <a:t>in vivo</a:t>
            </a:r>
            <a:r>
              <a:rPr lang="en-US" sz="2600" b="1" dirty="0" smtClean="0">
                <a:solidFill>
                  <a:prstClr val="black"/>
                </a:solidFill>
                <a:latin typeface="+mj-lt"/>
              </a:rPr>
              <a:t> tests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724400" y="1981200"/>
            <a:ext cx="4114800" cy="4343400"/>
          </a:xfrm>
          <a:prstGeom prst="rect">
            <a:avLst/>
          </a:prstGeom>
          <a:solidFill>
            <a:schemeClr val="lt1">
              <a:alpha val="90000"/>
            </a:schemeClr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marL="338138" indent="-338138">
              <a:spcAft>
                <a:spcPts val="1800"/>
              </a:spcAft>
              <a:buBlip>
                <a:blip r:embed="rId5"/>
              </a:buBlip>
            </a:pPr>
            <a:r>
              <a:rPr lang="en-US" sz="2600" b="1" dirty="0" smtClean="0">
                <a:solidFill>
                  <a:schemeClr val="tx1"/>
                </a:solidFill>
                <a:latin typeface="+mj-lt"/>
              </a:rPr>
              <a:t>Interfering factors! </a:t>
            </a:r>
            <a:r>
              <a:rPr lang="en-US" sz="2600" b="1" dirty="0" smtClean="0">
                <a:latin typeface="+mj-lt"/>
              </a:rPr>
              <a:t>(Cell type &amp; exposure protocols)</a:t>
            </a:r>
          </a:p>
          <a:p>
            <a:pPr marL="338138" indent="-338138">
              <a:spcAft>
                <a:spcPts val="1800"/>
              </a:spcAft>
              <a:buBlip>
                <a:blip r:embed="rId5"/>
              </a:buBlip>
            </a:pPr>
            <a:r>
              <a:rPr lang="en-US" sz="2600" b="1" dirty="0" smtClean="0">
                <a:latin typeface="+mj-lt"/>
              </a:rPr>
              <a:t>Stability of cell lines</a:t>
            </a:r>
          </a:p>
          <a:p>
            <a:pPr marL="338138" indent="-338138">
              <a:spcAft>
                <a:spcPts val="1800"/>
              </a:spcAft>
              <a:buBlip>
                <a:blip r:embed="rId5"/>
              </a:buBlip>
            </a:pPr>
            <a:r>
              <a:rPr lang="en-US" sz="2600" b="1" dirty="0" smtClean="0">
                <a:latin typeface="+mj-lt"/>
              </a:rPr>
              <a:t>Need </a:t>
            </a:r>
            <a:r>
              <a:rPr lang="en-US" sz="2600" b="1" i="1" dirty="0" smtClean="0">
                <a:latin typeface="+mj-lt"/>
              </a:rPr>
              <a:t>in vivo </a:t>
            </a:r>
            <a:r>
              <a:rPr lang="en-US" sz="2600" b="1" dirty="0" smtClean="0">
                <a:latin typeface="+mj-lt"/>
              </a:rPr>
              <a:t>validation (</a:t>
            </a:r>
            <a:r>
              <a:rPr lang="en-US" sz="2600" b="1" i="1" dirty="0" smtClean="0">
                <a:latin typeface="+mj-lt"/>
              </a:rPr>
              <a:t>in vivo</a:t>
            </a:r>
            <a:r>
              <a:rPr lang="en-US" sz="2600" b="1" dirty="0" smtClean="0">
                <a:latin typeface="+mj-lt"/>
              </a:rPr>
              <a:t>/</a:t>
            </a:r>
            <a:r>
              <a:rPr lang="en-US" sz="2600" b="1" i="1" dirty="0" smtClean="0">
                <a:latin typeface="+mj-lt"/>
              </a:rPr>
              <a:t>in vitro</a:t>
            </a:r>
            <a:r>
              <a:rPr lang="en-US" sz="2600" b="1" dirty="0" smtClean="0">
                <a:latin typeface="+mj-lt"/>
              </a:rPr>
              <a:t> correlation)</a:t>
            </a:r>
          </a:p>
          <a:p>
            <a:pPr marL="338138" indent="-338138">
              <a:spcAft>
                <a:spcPts val="1800"/>
              </a:spcAft>
              <a:buBlip>
                <a:blip r:embed="rId5"/>
              </a:buBlip>
            </a:pPr>
            <a:r>
              <a:rPr lang="en-US" sz="2600" b="1" dirty="0" smtClean="0">
                <a:latin typeface="+mj-lt"/>
              </a:rPr>
              <a:t>NO Toxicokinetics!</a:t>
            </a:r>
          </a:p>
          <a:p>
            <a:pPr marL="338138" indent="-338138">
              <a:spcAft>
                <a:spcPts val="1800"/>
              </a:spcAft>
              <a:buBlip>
                <a:blip r:embed="rId5"/>
              </a:buBlip>
            </a:pPr>
            <a:r>
              <a:rPr lang="en-US" sz="2600" b="1" dirty="0" smtClean="0">
                <a:latin typeface="+mj-lt"/>
              </a:rPr>
              <a:t>NO Chronic effects!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17520" y="228600"/>
            <a:ext cx="3108960" cy="640080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V Boli" pitchFamily="2" charset="0"/>
                <a:cs typeface="MV Boli" pitchFamily="2" charset="0"/>
              </a:rPr>
              <a:t>Cell Cultures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7" grpId="0" uiExpand="1" build="p" animBg="1"/>
      <p:bldP spid="11" grpId="0" uiExpand="1" build="p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80000"/>
            <a:lum/>
          </a:blip>
          <a:srcRect/>
          <a:stretch>
            <a:fillRect l="-35000" t="-1000" r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152400"/>
            <a:ext cx="9144000" cy="838200"/>
          </a:xfrm>
          <a:prstGeom prst="rect">
            <a:avLst/>
          </a:prstGeom>
          <a:solidFill>
            <a:srgbClr val="FFEC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/>
            <a:r>
              <a:rPr lang="en-US" sz="3200" b="1" dirty="0" smtClean="0">
                <a:solidFill>
                  <a:schemeClr val="tx1"/>
                </a:solidFill>
                <a:latin typeface="Berlin Sans FB Demi" pitchFamily="34" charset="0"/>
              </a:rPr>
              <a:t>B. </a:t>
            </a:r>
            <a:r>
              <a:rPr lang="en-US" sz="3200" b="1" i="1" dirty="0" smtClean="0">
                <a:solidFill>
                  <a:schemeClr val="tx1"/>
                </a:solidFill>
                <a:latin typeface="Berlin Sans FB Demi" pitchFamily="34" charset="0"/>
              </a:rPr>
              <a:t>In Vivo </a:t>
            </a:r>
            <a:r>
              <a:rPr lang="en-US" sz="3200" b="1" dirty="0" smtClean="0">
                <a:solidFill>
                  <a:schemeClr val="tx1"/>
                </a:solidFill>
                <a:latin typeface="Berlin Sans FB Demi" pitchFamily="34" charset="0"/>
              </a:rPr>
              <a:t>Toxicological Methods</a:t>
            </a:r>
            <a:endParaRPr lang="en-US" sz="3200" b="1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28600" y="1981200"/>
            <a:ext cx="8610600" cy="3962400"/>
          </a:xfrm>
          <a:prstGeom prst="rect">
            <a:avLst/>
          </a:prstGeom>
          <a:solidFill>
            <a:schemeClr val="lt1">
              <a:alpha val="9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t" anchorCtr="0"/>
          <a:lstStyle/>
          <a:p>
            <a:pPr marL="393700" indent="-347663">
              <a:spcAft>
                <a:spcPts val="1200"/>
              </a:spcAft>
              <a:buSzPct val="80000"/>
              <a:buFont typeface="Wingdings" pitchFamily="2" charset="2"/>
              <a:buChar char="ü"/>
            </a:pPr>
            <a:r>
              <a:rPr lang="en-US" sz="2800" dirty="0" smtClean="0">
                <a:solidFill>
                  <a:schemeClr val="tx1"/>
                </a:solidFill>
                <a:latin typeface="+mj-lt"/>
              </a:rPr>
              <a:t>Monitoring the animals’ </a:t>
            </a:r>
            <a:r>
              <a:rPr lang="en-US" sz="2800" b="1" dirty="0" smtClean="0">
                <a:solidFill>
                  <a:schemeClr val="tx1"/>
                </a:solidFill>
                <a:latin typeface="+mj-lt"/>
              </a:rPr>
              <a:t>body weight</a:t>
            </a:r>
          </a:p>
          <a:p>
            <a:pPr marL="393700" indent="-347663">
              <a:spcAft>
                <a:spcPts val="1200"/>
              </a:spcAft>
              <a:buSzPct val="80000"/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tx1"/>
                </a:solidFill>
                <a:latin typeface="+mj-lt"/>
              </a:rPr>
              <a:t>Food intake &amp; morbidity signs</a:t>
            </a:r>
          </a:p>
          <a:p>
            <a:pPr marL="393700" indent="-347663">
              <a:spcAft>
                <a:spcPts val="1200"/>
              </a:spcAft>
              <a:buSzPct val="80000"/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tx1"/>
                </a:solidFill>
              </a:rPr>
              <a:t>Mortality</a:t>
            </a:r>
          </a:p>
          <a:p>
            <a:pPr marL="393700" indent="-347663">
              <a:spcAft>
                <a:spcPts val="1200"/>
              </a:spcAft>
              <a:buSzPct val="80000"/>
              <a:buFont typeface="Wingdings" pitchFamily="2" charset="2"/>
              <a:buChar char="ü"/>
            </a:pPr>
            <a:r>
              <a:rPr lang="en-US" sz="2800" b="1" dirty="0" smtClean="0">
                <a:solidFill>
                  <a:schemeClr val="tx1"/>
                </a:solidFill>
                <a:latin typeface="+mj-lt"/>
              </a:rPr>
              <a:t>Blood biomarkers</a:t>
            </a:r>
          </a:p>
          <a:p>
            <a:pPr marL="393700" indent="-347663">
              <a:spcAft>
                <a:spcPts val="600"/>
              </a:spcAft>
              <a:buSzPct val="80000"/>
              <a:buFont typeface="Wingdings" pitchFamily="2" charset="2"/>
              <a:buChar char="ü"/>
            </a:pPr>
            <a:r>
              <a:rPr lang="en-US" sz="2800" b="1" dirty="0" smtClean="0">
                <a:solidFill>
                  <a:srgbClr val="C00000"/>
                </a:solidFill>
                <a:latin typeface="+mj-lt"/>
              </a:rPr>
              <a:t>Brain toxicity: </a:t>
            </a:r>
          </a:p>
          <a:p>
            <a:pPr marL="796925" indent="-341313">
              <a:buAutoNum type="alphaLcPeriod"/>
            </a:pPr>
            <a:r>
              <a:rPr lang="en-US" sz="2800" b="1" dirty="0" smtClean="0">
                <a:solidFill>
                  <a:schemeClr val="tx1"/>
                </a:solidFill>
                <a:latin typeface="+mj-lt"/>
              </a:rPr>
              <a:t>Histopathological examination</a:t>
            </a:r>
          </a:p>
          <a:p>
            <a:pPr marL="796925" indent="-341313">
              <a:buAutoNum type="alphaLcPeriod"/>
            </a:pPr>
            <a:r>
              <a:rPr lang="en-US" sz="2800" b="1" dirty="0" smtClean="0">
                <a:solidFill>
                  <a:schemeClr val="tx1"/>
                </a:solidFill>
                <a:latin typeface="+mj-lt"/>
              </a:rPr>
              <a:t>LDH, MTT, &amp; cytokines’ assays</a:t>
            </a:r>
          </a:p>
          <a:p>
            <a:pPr>
              <a:spcAft>
                <a:spcPts val="1200"/>
              </a:spcAft>
            </a:pPr>
            <a:endParaRPr lang="en-US" sz="2800" b="1" dirty="0" smtClean="0">
              <a:solidFill>
                <a:schemeClr val="tx1"/>
              </a:solidFill>
              <a:latin typeface="+mj-lt"/>
            </a:endParaRPr>
          </a:p>
          <a:p>
            <a:pPr>
              <a:spcAft>
                <a:spcPts val="1200"/>
              </a:spcAft>
            </a:pPr>
            <a:endParaRPr lang="en-US" sz="2800" b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3" name="Content Placeholder 2"/>
          <p:cNvSpPr>
            <a:spLocks noGrp="1"/>
          </p:cNvSpPr>
          <p:nvPr>
            <p:ph idx="1"/>
          </p:nvPr>
        </p:nvSpPr>
        <p:spPr>
          <a:xfrm>
            <a:off x="1514475" y="1143000"/>
            <a:ext cx="6115050" cy="685800"/>
          </a:xfrm>
          <a:solidFill>
            <a:schemeClr val="tx1"/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 anchorCtr="1">
            <a:normAutofit/>
          </a:bodyPr>
          <a:lstStyle/>
          <a:p>
            <a:pPr>
              <a:buNone/>
            </a:pPr>
            <a:r>
              <a:rPr lang="en-US" sz="3200" b="1" dirty="0" smtClean="0">
                <a:solidFill>
                  <a:srgbClr val="FFECC5"/>
                </a:solidFill>
                <a:latin typeface="MV Boli" pitchFamily="2" charset="0"/>
                <a:cs typeface="MV Boli" pitchFamily="2" charset="0"/>
              </a:rPr>
              <a:t>Animal Models: </a:t>
            </a:r>
            <a:r>
              <a:rPr lang="en-US" sz="3200" dirty="0" smtClean="0">
                <a:solidFill>
                  <a:srgbClr val="FFECC5"/>
                </a:solidFill>
                <a:latin typeface="MV Boli" pitchFamily="2" charset="0"/>
                <a:cs typeface="MV Boli" pitchFamily="2" charset="0"/>
              </a:rPr>
              <a:t>Mice &amp; Rats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uiExpand="1" build="p" animBg="1"/>
      <p:bldP spid="13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alphaModFix amt="80000"/>
            <a:lum/>
          </a:blip>
          <a:srcRect/>
          <a:stretch>
            <a:fillRect l="-35000" t="-1000" r="-3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51560" y="1219200"/>
            <a:ext cx="2651760" cy="640080"/>
          </a:xfrm>
          <a:prstGeom prst="rect">
            <a:avLst/>
          </a:prstGeom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w Cen MT" pitchFamily="34" charset="0"/>
              </a:rPr>
              <a:t>Advantages</a:t>
            </a:r>
            <a:endParaRPr lang="en-US" sz="3200" b="1" dirty="0">
              <a:solidFill>
                <a:schemeClr val="tx1"/>
              </a:solidFill>
              <a:latin typeface="Tw Cen MT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02580" y="1219200"/>
            <a:ext cx="2651760" cy="640080"/>
          </a:xfrm>
          <a:prstGeom prst="rect">
            <a:avLst/>
          </a:prstGeom>
          <a:ln>
            <a:noFill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  <a:latin typeface="Tw Cen MT" pitchFamily="34" charset="0"/>
              </a:rPr>
              <a:t>Limitations</a:t>
            </a:r>
            <a:endParaRPr lang="en-US" sz="3200" b="1" dirty="0">
              <a:solidFill>
                <a:schemeClr val="tx1"/>
              </a:solidFill>
              <a:latin typeface="Tw Cen MT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11480" y="2057400"/>
            <a:ext cx="3931920" cy="2667000"/>
          </a:xfrm>
          <a:prstGeom prst="rect">
            <a:avLst/>
          </a:prstGeom>
          <a:solidFill>
            <a:schemeClr val="lt1">
              <a:alpha val="9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marL="280988" indent="-280988">
              <a:spcAft>
                <a:spcPts val="1200"/>
              </a:spcAft>
              <a:buSzPct val="80000"/>
              <a:buFont typeface="Wingdings" pitchFamily="2" charset="2"/>
              <a:buChar char="ü"/>
            </a:pPr>
            <a:r>
              <a:rPr lang="en-US" sz="2800" b="1" dirty="0" smtClean="0">
                <a:solidFill>
                  <a:prstClr val="black"/>
                </a:solidFill>
                <a:latin typeface="+mj-lt"/>
              </a:rPr>
              <a:t>Localized organ toxicity</a:t>
            </a:r>
          </a:p>
          <a:p>
            <a:pPr marL="280988" indent="-280988">
              <a:spcAft>
                <a:spcPts val="1200"/>
              </a:spcAft>
              <a:buSzPct val="80000"/>
              <a:buFont typeface="Wingdings" pitchFamily="2" charset="2"/>
              <a:buChar char="ü"/>
            </a:pPr>
            <a:r>
              <a:rPr lang="en-US" sz="2800" b="1" dirty="0" smtClean="0">
                <a:solidFill>
                  <a:prstClr val="black"/>
                </a:solidFill>
                <a:latin typeface="+mj-lt"/>
              </a:rPr>
              <a:t>Toxicokinetics is possible!</a:t>
            </a:r>
          </a:p>
          <a:p>
            <a:pPr marL="280988" indent="-280988">
              <a:spcAft>
                <a:spcPts val="1200"/>
              </a:spcAft>
              <a:buSzPct val="80000"/>
              <a:buFont typeface="Wingdings" pitchFamily="2" charset="2"/>
              <a:buChar char="ü"/>
            </a:pPr>
            <a:r>
              <a:rPr lang="en-US" sz="2800" b="1" dirty="0" smtClean="0">
                <a:solidFill>
                  <a:prstClr val="black"/>
                </a:solidFill>
                <a:latin typeface="+mj-lt"/>
              </a:rPr>
              <a:t>Studying chronic effects is possible!</a:t>
            </a:r>
          </a:p>
        </p:txBody>
      </p:sp>
      <p:sp>
        <p:nvSpPr>
          <p:cNvPr id="10" name="Rectangle 9"/>
          <p:cNvSpPr/>
          <p:nvPr/>
        </p:nvSpPr>
        <p:spPr>
          <a:xfrm>
            <a:off x="4953000" y="2057400"/>
            <a:ext cx="3550920" cy="2209800"/>
          </a:xfrm>
          <a:prstGeom prst="rect">
            <a:avLst/>
          </a:prstGeom>
          <a:solidFill>
            <a:schemeClr val="lt1">
              <a:alpha val="90000"/>
            </a:schemeClr>
          </a:solidFill>
          <a:ln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 anchorCtr="0"/>
          <a:lstStyle/>
          <a:p>
            <a:pPr marL="338138" indent="-338138">
              <a:spcAft>
                <a:spcPts val="1200"/>
              </a:spcAft>
              <a:buBlip>
                <a:blip r:embed="rId5"/>
              </a:buBlip>
            </a:pPr>
            <a:r>
              <a:rPr lang="en-US" sz="2800" b="1" dirty="0" smtClean="0">
                <a:solidFill>
                  <a:schemeClr val="tx1"/>
                </a:solidFill>
                <a:latin typeface="+mj-lt"/>
              </a:rPr>
              <a:t>Time-consuming &amp; Laborious</a:t>
            </a:r>
          </a:p>
          <a:p>
            <a:pPr marL="338138" indent="-338138">
              <a:spcAft>
                <a:spcPts val="1200"/>
              </a:spcAft>
              <a:buBlip>
                <a:blip r:embed="rId5"/>
              </a:buBlip>
            </a:pPr>
            <a:r>
              <a:rPr lang="en-US" sz="2800" b="1" dirty="0" smtClean="0">
                <a:solidFill>
                  <a:schemeClr val="tx1"/>
                </a:solidFill>
                <a:latin typeface="+mj-lt"/>
              </a:rPr>
              <a:t>Expensive</a:t>
            </a:r>
          </a:p>
          <a:p>
            <a:pPr marL="338138" indent="-338138">
              <a:spcAft>
                <a:spcPts val="1200"/>
              </a:spcAft>
              <a:buBlip>
                <a:blip r:embed="rId5"/>
              </a:buBlip>
            </a:pPr>
            <a:r>
              <a:rPr lang="en-US" sz="2800" b="1" dirty="0" smtClean="0">
                <a:solidFill>
                  <a:schemeClr val="tx1"/>
                </a:solidFill>
                <a:latin typeface="+mj-lt"/>
              </a:rPr>
              <a:t>Ethical issues!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52400"/>
            <a:ext cx="9144000" cy="838200"/>
          </a:xfrm>
          <a:prstGeom prst="rect">
            <a:avLst/>
          </a:prstGeom>
          <a:solidFill>
            <a:srgbClr val="FFEC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14350" indent="-514350" algn="ctr"/>
            <a:r>
              <a:rPr lang="en-US" sz="3200" b="1" dirty="0" smtClean="0">
                <a:solidFill>
                  <a:schemeClr val="tx1"/>
                </a:solidFill>
                <a:latin typeface="Berlin Sans FB Demi" pitchFamily="34" charset="0"/>
              </a:rPr>
              <a:t>B. </a:t>
            </a:r>
            <a:r>
              <a:rPr lang="en-US" sz="3200" b="1" i="1" dirty="0" smtClean="0">
                <a:solidFill>
                  <a:schemeClr val="tx1"/>
                </a:solidFill>
                <a:latin typeface="Berlin Sans FB Demi" pitchFamily="34" charset="0"/>
              </a:rPr>
              <a:t>In Vivo </a:t>
            </a:r>
            <a:r>
              <a:rPr lang="en-US" sz="3200" b="1" dirty="0" smtClean="0">
                <a:solidFill>
                  <a:schemeClr val="tx1"/>
                </a:solidFill>
                <a:latin typeface="Berlin Sans FB Demi" pitchFamily="34" charset="0"/>
              </a:rPr>
              <a:t>Toxicological Methods</a:t>
            </a:r>
            <a:endParaRPr lang="en-US" sz="3200" b="1" dirty="0">
              <a:solidFill>
                <a:schemeClr val="tx1"/>
              </a:solidFill>
              <a:latin typeface="Berlin Sans FB Demi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uiExpand="1" build="p" animBg="1"/>
      <p:bldP spid="10" grpId="0" uiExpand="1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0" y="152400"/>
            <a:ext cx="9144000" cy="731520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63500" indent="-6350" algn="ctr" fontAlgn="base">
              <a:spcBef>
                <a:spcPct val="20000"/>
              </a:spcBef>
              <a:spcAft>
                <a:spcPct val="0"/>
              </a:spcAft>
              <a:tabLst>
                <a:tab pos="171450" algn="l"/>
              </a:tabLst>
              <a:defRPr/>
            </a:pPr>
            <a:r>
              <a:rPr lang="en-US" sz="34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Gal/Chitosan Complex Nanoparticles</a:t>
            </a:r>
          </a:p>
        </p:txBody>
      </p:sp>
      <p:pic>
        <p:nvPicPr>
          <p:cNvPr id="5" name="Picture 4" descr="C:\Users\g\Desktop\chitosan units.t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97696" y="1066800"/>
            <a:ext cx="6296414" cy="3276600"/>
          </a:xfrm>
          <a:prstGeom prst="rect">
            <a:avLst/>
          </a:prstGeom>
          <a:noFill/>
          <a:ln w="9525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sp>
        <p:nvSpPr>
          <p:cNvPr id="11" name="Rounded Rectangle 10"/>
          <p:cNvSpPr/>
          <p:nvPr/>
        </p:nvSpPr>
        <p:spPr>
          <a:xfrm>
            <a:off x="1391223" y="4419600"/>
            <a:ext cx="6309360" cy="640080"/>
          </a:xfrm>
          <a:prstGeom prst="roundRect">
            <a:avLst>
              <a:gd name="adj" fmla="val 0"/>
            </a:avLst>
          </a:prstGeom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Chitosan Polymer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57200" y="5105400"/>
            <a:ext cx="80772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i="1" dirty="0" smtClean="0">
                <a:solidFill>
                  <a:srgbClr val="008000"/>
                </a:solidFill>
              </a:rPr>
              <a:t>In vivo</a:t>
            </a:r>
            <a:r>
              <a:rPr lang="en-US" sz="3200" b="1" dirty="0" smtClean="0">
                <a:solidFill>
                  <a:srgbClr val="008000"/>
                </a:solidFill>
              </a:rPr>
              <a:t> toxicity of chitosan polymers</a:t>
            </a:r>
            <a:endParaRPr lang="en-US" sz="3200" b="1" dirty="0">
              <a:solidFill>
                <a:srgbClr val="008000"/>
              </a:solidFill>
            </a:endParaRPr>
          </a:p>
        </p:txBody>
      </p:sp>
      <p:pic>
        <p:nvPicPr>
          <p:cNvPr id="8" name="Picture 9" descr="C:\Users\g\Desktop\check-mark-3-512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72400" y="5029200"/>
            <a:ext cx="685800" cy="685800"/>
          </a:xfrm>
          <a:prstGeom prst="rect">
            <a:avLst/>
          </a:prstGeom>
          <a:noFill/>
        </p:spPr>
      </p:pic>
      <p:sp>
        <p:nvSpPr>
          <p:cNvPr id="9" name="Multiply 8"/>
          <p:cNvSpPr/>
          <p:nvPr/>
        </p:nvSpPr>
        <p:spPr>
          <a:xfrm>
            <a:off x="8077200" y="5715000"/>
            <a:ext cx="914400" cy="914400"/>
          </a:xfrm>
          <a:prstGeom prst="mathMultiply">
            <a:avLst>
              <a:gd name="adj1" fmla="val 11451"/>
            </a:avLst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/>
          <p:cNvGrpSpPr/>
          <p:nvPr/>
        </p:nvGrpSpPr>
        <p:grpSpPr>
          <a:xfrm>
            <a:off x="1752600" y="990600"/>
            <a:ext cx="6365977" cy="5486400"/>
            <a:chOff x="1787423" y="1066800"/>
            <a:chExt cx="6365977" cy="5486400"/>
          </a:xfrm>
        </p:grpSpPr>
        <p:pic>
          <p:nvPicPr>
            <p:cNvPr id="13" name="Picture 4" descr="C:\Users\user\Desktop\IR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87423" y="1066800"/>
              <a:ext cx="5569154" cy="5486400"/>
            </a:xfrm>
            <a:prstGeom prst="rect">
              <a:avLst/>
            </a:prstGeom>
            <a:noFill/>
          </p:spPr>
        </p:pic>
        <p:sp>
          <p:nvSpPr>
            <p:cNvPr id="14" name="Rectangle 13"/>
            <p:cNvSpPr/>
            <p:nvPr/>
          </p:nvSpPr>
          <p:spPr>
            <a:xfrm>
              <a:off x="4191000" y="3505200"/>
              <a:ext cx="838200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rgbClr val="3333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Gal</a:t>
              </a:r>
              <a:endParaRPr lang="en-US" sz="2800" b="1" dirty="0">
                <a:solidFill>
                  <a:srgbClr val="3333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6553200" y="2209800"/>
              <a:ext cx="1600200" cy="5334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rgbClr val="FF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Chitosan</a:t>
              </a:r>
              <a:endParaRPr 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rot="10800000">
              <a:off x="6248400" y="2057400"/>
              <a:ext cx="685800" cy="1524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/>
            <p:cNvCxnSpPr/>
            <p:nvPr/>
          </p:nvCxnSpPr>
          <p:spPr>
            <a:xfrm rot="5400000">
              <a:off x="6629400" y="2819400"/>
              <a:ext cx="533400" cy="381000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Rectangle 5"/>
          <p:cNvSpPr/>
          <p:nvPr/>
        </p:nvSpPr>
        <p:spPr>
          <a:xfrm>
            <a:off x="762000" y="5867400"/>
            <a:ext cx="7543800" cy="762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000" b="1" i="1" dirty="0" smtClean="0">
                <a:solidFill>
                  <a:srgbClr val="FF0000"/>
                </a:solidFill>
              </a:rPr>
              <a:t>In vivo</a:t>
            </a:r>
            <a:r>
              <a:rPr lang="en-US" sz="3000" b="1" dirty="0" smtClean="0">
                <a:solidFill>
                  <a:srgbClr val="FF0000"/>
                </a:solidFill>
              </a:rPr>
              <a:t> toxicity of chitosan NPs for brain drug delivery</a:t>
            </a:r>
            <a:endParaRPr lang="en-US" sz="3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 animBg="1"/>
      <p:bldP spid="11" grpId="1" animBg="1"/>
      <p:bldP spid="7" grpId="0"/>
      <p:bldP spid="7" grpId="1"/>
      <p:bldP spid="9" grpId="0" animBg="1"/>
      <p:bldP spid="9" grpId="1" animBg="1"/>
      <p:bldP spid="6" grpId="0"/>
      <p:bldP spid="6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715962"/>
          </a:xfr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en-US" sz="4000" b="1" dirty="0" smtClean="0">
                <a:solidFill>
                  <a:schemeClr val="tx1"/>
                </a:solidFill>
                <a:latin typeface="Berlin Sans FB Demi" pitchFamily="34" charset="0"/>
              </a:rPr>
              <a:t>Study Design</a:t>
            </a:r>
            <a:endParaRPr lang="en-US" sz="4000" b="1" dirty="0">
              <a:solidFill>
                <a:schemeClr val="tx1"/>
              </a:solidFill>
              <a:latin typeface="Berlin Sans FB Dem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532437"/>
            <a:ext cx="8534400" cy="563563"/>
          </a:xfrm>
        </p:spPr>
        <p:txBody>
          <a:bodyPr/>
          <a:lstStyle/>
          <a:p>
            <a:pPr algn="ctr">
              <a:buNone/>
            </a:pPr>
            <a:r>
              <a:rPr lang="en-US" sz="2800" b="1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Healthy male Wistar rats (4-5 months old, 180-220 g)</a:t>
            </a:r>
          </a:p>
          <a:p>
            <a:pPr algn="ctr">
              <a:buNone/>
            </a:pPr>
            <a:r>
              <a:rPr lang="en-US" sz="2800" b="1" dirty="0" smtClean="0">
                <a:solidFill>
                  <a:srgbClr val="00808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12 consecutive days</a:t>
            </a:r>
          </a:p>
        </p:txBody>
      </p:sp>
      <p:pic>
        <p:nvPicPr>
          <p:cNvPr id="1026" name="Picture 2" descr="E:\meroo\PhD\Practical Work\Photos &amp; Videos\PICT002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52600" y="1143000"/>
            <a:ext cx="5638800" cy="42291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Rectangle 6"/>
          <p:cNvSpPr/>
          <p:nvPr/>
        </p:nvSpPr>
        <p:spPr>
          <a:xfrm>
            <a:off x="350520" y="1600200"/>
            <a:ext cx="1859280" cy="2819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Berlin Sans FB Demi" pitchFamily="34" charset="0"/>
              </a:rPr>
              <a:t>Negative Control</a:t>
            </a:r>
          </a:p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Berlin Sans FB Demi" pitchFamily="34" charset="0"/>
              </a:rPr>
              <a:t>Group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06320" y="1600200"/>
            <a:ext cx="1905000" cy="281940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Berlin Sans FB Demi" pitchFamily="34" charset="0"/>
              </a:rPr>
              <a:t>Oral Gal solution</a:t>
            </a:r>
            <a:r>
              <a:rPr lang="en-US" sz="2800" b="1" dirty="0" smtClean="0">
                <a:latin typeface="Tw Cen MT" pitchFamily="34" charset="0"/>
              </a:rPr>
              <a:t>-treated group</a:t>
            </a:r>
            <a:endParaRPr lang="en-US" sz="2800" b="1" dirty="0">
              <a:latin typeface="Tw Cen MT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307840" y="1600200"/>
            <a:ext cx="1920240" cy="2819400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Berlin Sans FB Demi" pitchFamily="34" charset="0"/>
              </a:rPr>
              <a:t>Nasal Gal solution</a:t>
            </a:r>
            <a:r>
              <a:rPr lang="en-US" sz="2800" b="1" dirty="0" smtClean="0">
                <a:latin typeface="Tw Cen MT" pitchFamily="34" charset="0"/>
              </a:rPr>
              <a:t>-treated group</a:t>
            </a:r>
            <a:endParaRPr lang="en-US" sz="2800" b="1" dirty="0">
              <a:latin typeface="Tw Cen MT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324600" y="1600200"/>
            <a:ext cx="2453640" cy="281940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C00000"/>
                </a:solidFill>
                <a:latin typeface="Berlin Sans FB Demi" pitchFamily="34" charset="0"/>
              </a:rPr>
              <a:t>Nasal Gal/chitosan complex NPs</a:t>
            </a:r>
            <a:r>
              <a:rPr lang="en-US" sz="2800" b="1" dirty="0" smtClean="0">
                <a:latin typeface="Tw Cen MT" pitchFamily="34" charset="0"/>
              </a:rPr>
              <a:t>-treated group</a:t>
            </a:r>
            <a:endParaRPr lang="en-US" sz="2800" b="1" dirty="0">
              <a:latin typeface="Tw Cen MT" pitchFamily="34" charset="0"/>
            </a:endParaRPr>
          </a:p>
        </p:txBody>
      </p:sp>
      <p:sp>
        <p:nvSpPr>
          <p:cNvPr id="20" name="Right Brace 19"/>
          <p:cNvSpPr/>
          <p:nvPr/>
        </p:nvSpPr>
        <p:spPr>
          <a:xfrm rot="16200000">
            <a:off x="4267200" y="-3048001"/>
            <a:ext cx="609600" cy="8534400"/>
          </a:xfrm>
          <a:prstGeom prst="rightBrace">
            <a:avLst>
              <a:gd name="adj1" fmla="val 71969"/>
              <a:gd name="adj2" fmla="val 50000"/>
            </a:avLst>
          </a:prstGeom>
          <a:ln w="38100">
            <a:solidFill>
              <a:srgbClr val="3333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5"/>
          <p:cNvSpPr txBox="1">
            <a:spLocks/>
          </p:cNvSpPr>
          <p:nvPr/>
        </p:nvSpPr>
        <p:spPr bwMode="auto">
          <a:xfrm>
            <a:off x="3032760" y="4495800"/>
            <a:ext cx="580644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457200" marR="0" lvl="0" indent="-336550" algn="l" defTabSz="914400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1200"/>
              </a:spcAft>
              <a:buClrTx/>
              <a:buSzPct val="90000"/>
              <a:buFont typeface="Wingdings" pitchFamily="2" charset="2"/>
              <a:buChar char="ü"/>
              <a:tabLst/>
              <a:defRPr/>
            </a:pP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Clinical signs</a:t>
            </a:r>
          </a:p>
          <a:p>
            <a:pPr marL="457200" marR="0" lvl="0" indent="-3365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Wingdings" pitchFamily="2" charset="2"/>
              <a:buChar char="ü"/>
              <a:tabLst/>
              <a:defRPr/>
            </a:pP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Blood biomarkers</a:t>
            </a:r>
          </a:p>
          <a:p>
            <a:pPr marL="457200" marR="0" lvl="0" indent="-3365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Pct val="90000"/>
              <a:buFont typeface="Wingdings" pitchFamily="2" charset="2"/>
              <a:buChar char="ü"/>
              <a:tabLst/>
              <a:defRPr/>
            </a:pP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Histopathological examinations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457200" y="4632325"/>
            <a:ext cx="2727960" cy="1539875"/>
            <a:chOff x="6492240" y="3032125"/>
            <a:chExt cx="2727960" cy="1539875"/>
          </a:xfrm>
        </p:grpSpPr>
        <p:sp>
          <p:nvSpPr>
            <p:cNvPr id="16" name="Right Brace 15"/>
            <p:cNvSpPr/>
            <p:nvPr/>
          </p:nvSpPr>
          <p:spPr>
            <a:xfrm flipH="1">
              <a:off x="8839200" y="3032125"/>
              <a:ext cx="381000" cy="1539875"/>
            </a:xfrm>
            <a:prstGeom prst="rightBrace">
              <a:avLst>
                <a:gd name="adj1" fmla="val 61320"/>
                <a:gd name="adj2" fmla="val 50000"/>
              </a:avLst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6492240" y="3276600"/>
              <a:ext cx="2514600" cy="8382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solidFill>
                    <a:srgbClr val="FF0000"/>
                  </a:solidFill>
                </a:rPr>
                <a:t>Toxicological aspects</a:t>
              </a:r>
              <a:endParaRPr lang="en-US" sz="2800" b="1" dirty="0">
                <a:solidFill>
                  <a:srgbClr val="FF0000"/>
                </a:solidFill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uiExpand="1" build="p"/>
      <p:bldP spid="3" grpId="1" uiExpand="1" build="p"/>
      <p:bldP spid="7" grpId="0" animBg="1"/>
      <p:bldP spid="11" grpId="0" animBg="1"/>
      <p:bldP spid="12" grpId="0" animBg="1"/>
      <p:bldP spid="13" grpId="0" animBg="1"/>
      <p:bldP spid="20" grpId="0" animBg="1"/>
      <p:bldP spid="14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3104131" y="1752600"/>
            <a:ext cx="2935739" cy="4183553"/>
            <a:chOff x="2819400" y="2133599"/>
            <a:chExt cx="2935739" cy="4183553"/>
          </a:xfrm>
        </p:grpSpPr>
        <p:pic>
          <p:nvPicPr>
            <p:cNvPr id="205827" name="Picture 3" descr="E:\meroo\PhD\Practical Work\WRITING\Second paper\Figures\Figure 2.jpg"/>
            <p:cNvPicPr>
              <a:picLocks noChangeAspect="1" noChangeArrowheads="1"/>
            </p:cNvPicPr>
            <p:nvPr/>
          </p:nvPicPr>
          <p:blipFill>
            <a:blip r:embed="rId4" cstate="print"/>
            <a:srcRect t="24528" r="79117"/>
            <a:stretch>
              <a:fillRect/>
            </a:stretch>
          </p:blipFill>
          <p:spPr bwMode="auto">
            <a:xfrm>
              <a:off x="2819400" y="2133599"/>
              <a:ext cx="939165" cy="4183553"/>
            </a:xfrm>
            <a:prstGeom prst="rect">
              <a:avLst/>
            </a:prstGeom>
            <a:noFill/>
          </p:spPr>
        </p:pic>
        <p:pic>
          <p:nvPicPr>
            <p:cNvPr id="15" name="Picture 3" descr="E:\meroo\PhD\Practical Work\WRITING\Second paper\Figures\Figure 2.jpg"/>
            <p:cNvPicPr>
              <a:picLocks noChangeAspect="1" noChangeArrowheads="1"/>
            </p:cNvPicPr>
            <p:nvPr/>
          </p:nvPicPr>
          <p:blipFill>
            <a:blip r:embed="rId4" cstate="print"/>
            <a:srcRect l="55055" t="24528"/>
            <a:stretch>
              <a:fillRect/>
            </a:stretch>
          </p:blipFill>
          <p:spPr bwMode="auto">
            <a:xfrm>
              <a:off x="3733800" y="2133599"/>
              <a:ext cx="2021339" cy="4183553"/>
            </a:xfrm>
            <a:prstGeom prst="rect">
              <a:avLst/>
            </a:prstGeom>
            <a:noFill/>
          </p:spPr>
        </p:pic>
      </p:grpSp>
      <p:sp>
        <p:nvSpPr>
          <p:cNvPr id="6" name="Rectangle 5"/>
          <p:cNvSpPr/>
          <p:nvPr/>
        </p:nvSpPr>
        <p:spPr>
          <a:xfrm>
            <a:off x="0" y="15240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Toxicological Assessment of Nasal Gal/Chitosan Complex NPs</a:t>
            </a:r>
          </a:p>
        </p:txBody>
      </p:sp>
      <p:sp>
        <p:nvSpPr>
          <p:cNvPr id="7" name="Rectangle 6"/>
          <p:cNvSpPr/>
          <p:nvPr/>
        </p:nvSpPr>
        <p:spPr>
          <a:xfrm>
            <a:off x="1714500" y="914400"/>
            <a:ext cx="5715000" cy="5334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A. Body weight &amp; food consumption</a:t>
            </a:r>
          </a:p>
        </p:txBody>
      </p:sp>
      <p:sp>
        <p:nvSpPr>
          <p:cNvPr id="9" name="Oval 8"/>
          <p:cNvSpPr/>
          <p:nvPr/>
        </p:nvSpPr>
        <p:spPr>
          <a:xfrm>
            <a:off x="4191000" y="1905000"/>
            <a:ext cx="762000" cy="533400"/>
          </a:xfrm>
          <a:prstGeom prst="ellipse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314450" y="4800600"/>
            <a:ext cx="6515100" cy="126188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+mj-lt"/>
              </a:rPr>
              <a:t>Food Intake (Oral </a:t>
            </a:r>
            <a:r>
              <a:rPr lang="en-US" sz="2800" b="1" dirty="0" smtClean="0">
                <a:solidFill>
                  <a:srgbClr val="FF0000"/>
                </a:solidFill>
                <a:latin typeface="+mj-lt"/>
              </a:rPr>
              <a:t>Gal-treated </a:t>
            </a:r>
            <a:r>
              <a:rPr lang="en-US" sz="2800" b="1" dirty="0" smtClean="0">
                <a:solidFill>
                  <a:srgbClr val="FF0000"/>
                </a:solidFill>
                <a:latin typeface="+mj-lt"/>
              </a:rPr>
              <a:t>group)</a:t>
            </a:r>
          </a:p>
          <a:p>
            <a:pPr algn="ctr"/>
            <a:r>
              <a:rPr lang="en-US" sz="2400" b="1" dirty="0" smtClean="0"/>
              <a:t>On 1</a:t>
            </a:r>
            <a:r>
              <a:rPr lang="en-US" sz="2400" b="1" baseline="30000" dirty="0" smtClean="0"/>
              <a:t>st</a:t>
            </a:r>
            <a:r>
              <a:rPr lang="en-US" sz="2400" b="1" dirty="0" smtClean="0"/>
              <a:t> day: 15±1.21 g/100 g body weight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On </a:t>
            </a:r>
            <a:r>
              <a:rPr lang="en-US" sz="2400" b="1" dirty="0" smtClean="0">
                <a:solidFill>
                  <a:srgbClr val="3333FF"/>
                </a:solidFill>
              </a:rPr>
              <a:t>13</a:t>
            </a:r>
            <a:r>
              <a:rPr lang="en-US" sz="2400" b="1" baseline="30000" dirty="0" smtClean="0">
                <a:solidFill>
                  <a:srgbClr val="3333FF"/>
                </a:solidFill>
              </a:rPr>
              <a:t>th</a:t>
            </a:r>
            <a:r>
              <a:rPr lang="en-US" sz="2400" b="1" dirty="0" smtClean="0">
                <a:solidFill>
                  <a:schemeClr val="tx1"/>
                </a:solidFill>
              </a:rPr>
              <a:t> day: </a:t>
            </a:r>
            <a:r>
              <a:rPr lang="en-US" sz="2400" b="1" dirty="0" smtClean="0">
                <a:solidFill>
                  <a:srgbClr val="3333FF"/>
                </a:solidFill>
              </a:rPr>
              <a:t>12±0.89 </a:t>
            </a:r>
            <a:r>
              <a:rPr lang="en-US" sz="2400" b="1" dirty="0" smtClean="0">
                <a:solidFill>
                  <a:schemeClr val="tx1"/>
                </a:solidFill>
              </a:rPr>
              <a:t>g/100 g body weight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953000" y="2286000"/>
            <a:ext cx="838200" cy="6096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0000"/>
                </a:solidFill>
              </a:rPr>
              <a:t>Oral Gal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657600" y="1447800"/>
            <a:ext cx="9906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0000FF"/>
                </a:solidFill>
              </a:rPr>
              <a:t>Control</a:t>
            </a:r>
            <a:endParaRPr lang="en-US" sz="2000" b="1" dirty="0">
              <a:solidFill>
                <a:srgbClr val="0000FF"/>
              </a:solidFill>
            </a:endParaRPr>
          </a:p>
        </p:txBody>
      </p:sp>
      <p:sp>
        <p:nvSpPr>
          <p:cNvPr id="23" name="Freeform 22"/>
          <p:cNvSpPr/>
          <p:nvPr/>
        </p:nvSpPr>
        <p:spPr>
          <a:xfrm>
            <a:off x="4003040" y="2194560"/>
            <a:ext cx="294640" cy="1493520"/>
          </a:xfrm>
          <a:custGeom>
            <a:avLst/>
            <a:gdLst>
              <a:gd name="connsiteX0" fmla="*/ 172720 w 294640"/>
              <a:gd name="connsiteY0" fmla="*/ 0 h 1493520"/>
              <a:gd name="connsiteX1" fmla="*/ 20320 w 294640"/>
              <a:gd name="connsiteY1" fmla="*/ 701040 h 1493520"/>
              <a:gd name="connsiteX2" fmla="*/ 294640 w 294640"/>
              <a:gd name="connsiteY2" fmla="*/ 1493520 h 14935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4640" h="1493520">
                <a:moveTo>
                  <a:pt x="172720" y="0"/>
                </a:moveTo>
                <a:cubicBezTo>
                  <a:pt x="86360" y="226060"/>
                  <a:pt x="0" y="452120"/>
                  <a:pt x="20320" y="701040"/>
                </a:cubicBezTo>
                <a:cubicBezTo>
                  <a:pt x="40640" y="949960"/>
                  <a:pt x="167640" y="1221740"/>
                  <a:pt x="294640" y="1493520"/>
                </a:cubicBezTo>
              </a:path>
            </a:pathLst>
          </a:custGeom>
          <a:ln w="28575">
            <a:solidFill>
              <a:srgbClr val="0000FF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 23"/>
          <p:cNvSpPr/>
          <p:nvPr/>
        </p:nvSpPr>
        <p:spPr>
          <a:xfrm>
            <a:off x="4831080" y="2179320"/>
            <a:ext cx="248920" cy="1798320"/>
          </a:xfrm>
          <a:custGeom>
            <a:avLst/>
            <a:gdLst>
              <a:gd name="connsiteX0" fmla="*/ 121920 w 248920"/>
              <a:gd name="connsiteY0" fmla="*/ 0 h 1798320"/>
              <a:gd name="connsiteX1" fmla="*/ 228600 w 248920"/>
              <a:gd name="connsiteY1" fmla="*/ 762000 h 1798320"/>
              <a:gd name="connsiteX2" fmla="*/ 0 w 248920"/>
              <a:gd name="connsiteY2" fmla="*/ 1798320 h 1798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48920" h="1798320">
                <a:moveTo>
                  <a:pt x="121920" y="0"/>
                </a:moveTo>
                <a:cubicBezTo>
                  <a:pt x="185420" y="231140"/>
                  <a:pt x="248920" y="462280"/>
                  <a:pt x="228600" y="762000"/>
                </a:cubicBezTo>
                <a:cubicBezTo>
                  <a:pt x="208280" y="1061720"/>
                  <a:pt x="104140" y="1430020"/>
                  <a:pt x="0" y="1798320"/>
                </a:cubicBezTo>
              </a:path>
            </a:pathLst>
          </a:custGeom>
          <a:ln w="28575">
            <a:solidFill>
              <a:srgbClr val="FF0000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7" name="Group 26"/>
          <p:cNvGrpSpPr/>
          <p:nvPr/>
        </p:nvGrpSpPr>
        <p:grpSpPr>
          <a:xfrm>
            <a:off x="5334000" y="1524000"/>
            <a:ext cx="838200" cy="2245895"/>
            <a:chOff x="5334000" y="1524000"/>
            <a:chExt cx="838200" cy="2245895"/>
          </a:xfrm>
        </p:grpSpPr>
        <p:sp>
          <p:nvSpPr>
            <p:cNvPr id="25" name="Freeform 24"/>
            <p:cNvSpPr/>
            <p:nvPr/>
          </p:nvSpPr>
          <p:spPr>
            <a:xfrm>
              <a:off x="5710989" y="2181726"/>
              <a:ext cx="430464" cy="1588169"/>
            </a:xfrm>
            <a:custGeom>
              <a:avLst/>
              <a:gdLst>
                <a:gd name="connsiteX0" fmla="*/ 80211 w 430464"/>
                <a:gd name="connsiteY0" fmla="*/ 0 h 1588169"/>
                <a:gd name="connsiteX1" fmla="*/ 417095 w 430464"/>
                <a:gd name="connsiteY1" fmla="*/ 850232 h 1588169"/>
                <a:gd name="connsiteX2" fmla="*/ 0 w 430464"/>
                <a:gd name="connsiteY2" fmla="*/ 1588169 h 15881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30464" h="1588169">
                  <a:moveTo>
                    <a:pt x="80211" y="0"/>
                  </a:moveTo>
                  <a:cubicBezTo>
                    <a:pt x="255337" y="292768"/>
                    <a:pt x="430464" y="585537"/>
                    <a:pt x="417095" y="850232"/>
                  </a:cubicBezTo>
                  <a:cubicBezTo>
                    <a:pt x="403727" y="1114927"/>
                    <a:pt x="0" y="1588169"/>
                    <a:pt x="0" y="1588169"/>
                  </a:cubicBezTo>
                </a:path>
              </a:pathLst>
            </a:custGeom>
            <a:ln w="28575">
              <a:solidFill>
                <a:srgbClr val="00B0F0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334000" y="1524000"/>
              <a:ext cx="838200" cy="6096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b="1" dirty="0" smtClean="0">
                  <a:solidFill>
                    <a:srgbClr val="00B0F0"/>
                  </a:solidFill>
                </a:rPr>
                <a:t>Gal NPs</a:t>
              </a:r>
              <a:endParaRPr lang="en-US" sz="2400" b="1" dirty="0">
                <a:solidFill>
                  <a:srgbClr val="00B0F0"/>
                </a:solidFill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9" grpId="0" animBg="1"/>
      <p:bldP spid="20" grpId="0" animBg="1"/>
      <p:bldP spid="13" grpId="0"/>
      <p:bldP spid="13" grpId="1"/>
      <p:bldP spid="14" grpId="0"/>
      <p:bldP spid="23" grpId="0" animBg="1"/>
      <p:bldP spid="24" grpId="0" animBg="1"/>
      <p:bldP spid="24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762000" y="1886643"/>
            <a:ext cx="7620000" cy="640080"/>
            <a:chOff x="533400" y="1752600"/>
            <a:chExt cx="7620000" cy="640080"/>
          </a:xfrm>
        </p:grpSpPr>
        <p:sp>
          <p:nvSpPr>
            <p:cNvPr id="8" name="Rectangle 7"/>
            <p:cNvSpPr/>
            <p:nvPr/>
          </p:nvSpPr>
          <p:spPr>
            <a:xfrm>
              <a:off x="533400" y="1752600"/>
              <a:ext cx="2895600" cy="64008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latin typeface="Tw Cen MT" pitchFamily="34" charset="0"/>
                </a:rPr>
                <a:t>Urea &amp; Creatinine</a:t>
              </a:r>
              <a:endParaRPr lang="en-US" sz="2800" b="1" dirty="0">
                <a:latin typeface="Tw Cen MT" pitchFamily="34" charset="0"/>
              </a:endParaRPr>
            </a:p>
          </p:txBody>
        </p:sp>
        <p:sp>
          <p:nvSpPr>
            <p:cNvPr id="10" name="Left-Right Arrow 9"/>
            <p:cNvSpPr/>
            <p:nvPr/>
          </p:nvSpPr>
          <p:spPr>
            <a:xfrm>
              <a:off x="3657600" y="1828800"/>
              <a:ext cx="1295400" cy="457200"/>
            </a:xfrm>
            <a:prstGeom prst="leftRightArrow">
              <a:avLst/>
            </a:prstGeom>
            <a:ln>
              <a:noFill/>
            </a:ln>
          </p:spPr>
          <p:style>
            <a:lnRef idx="1">
              <a:schemeClr val="accent6"/>
            </a:lnRef>
            <a:fillRef idx="3">
              <a:schemeClr val="accent6"/>
            </a:fillRef>
            <a:effectRef idx="2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257800" y="1752600"/>
              <a:ext cx="2895600" cy="640080"/>
            </a:xfrm>
            <a:prstGeom prst="rect">
              <a:avLst/>
            </a:prstGeom>
          </p:spPr>
          <p:style>
            <a:lnRef idx="1">
              <a:schemeClr val="accent6"/>
            </a:lnRef>
            <a:fillRef idx="2">
              <a:schemeClr val="accent6"/>
            </a:fillRef>
            <a:effectRef idx="1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latin typeface="Tw Cen MT" pitchFamily="34" charset="0"/>
                </a:rPr>
                <a:t>Kidney functions</a:t>
              </a:r>
              <a:endParaRPr lang="en-US" sz="2800" b="1" dirty="0">
                <a:latin typeface="Tw Cen MT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62000" y="2770563"/>
            <a:ext cx="7620000" cy="670560"/>
            <a:chOff x="533400" y="2636520"/>
            <a:chExt cx="7620000" cy="670560"/>
          </a:xfrm>
        </p:grpSpPr>
        <p:sp>
          <p:nvSpPr>
            <p:cNvPr id="9" name="Rectangle 8"/>
            <p:cNvSpPr/>
            <p:nvPr/>
          </p:nvSpPr>
          <p:spPr>
            <a:xfrm>
              <a:off x="533400" y="2667000"/>
              <a:ext cx="2895600" cy="64008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latin typeface="Tw Cen MT" pitchFamily="34" charset="0"/>
                </a:rPr>
                <a:t>AST &amp; ALT</a:t>
              </a:r>
              <a:endParaRPr lang="en-US" sz="2800" b="1" dirty="0">
                <a:latin typeface="Tw Cen MT" pitchFamily="34" charset="0"/>
              </a:endParaRPr>
            </a:p>
          </p:txBody>
        </p:sp>
        <p:sp>
          <p:nvSpPr>
            <p:cNvPr id="11" name="Left-Right Arrow 10"/>
            <p:cNvSpPr/>
            <p:nvPr/>
          </p:nvSpPr>
          <p:spPr>
            <a:xfrm>
              <a:off x="3657600" y="2743200"/>
              <a:ext cx="1295400" cy="457200"/>
            </a:xfrm>
            <a:prstGeom prst="leftRightArrow">
              <a:avLst/>
            </a:prstGeom>
            <a:ln/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257800" y="2636520"/>
              <a:ext cx="2895600" cy="64008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 smtClean="0">
                  <a:latin typeface="Tw Cen MT" pitchFamily="34" charset="0"/>
                </a:rPr>
                <a:t>Liver functions</a:t>
              </a:r>
              <a:endParaRPr lang="en-US" sz="2800" b="1" dirty="0">
                <a:latin typeface="Tw Cen MT" pitchFamily="34" charset="0"/>
              </a:endParaRPr>
            </a:p>
          </p:txBody>
        </p:sp>
      </p:grpSp>
      <p:sp>
        <p:nvSpPr>
          <p:cNvPr id="16" name="Rectangle 15"/>
          <p:cNvSpPr/>
          <p:nvPr/>
        </p:nvSpPr>
        <p:spPr>
          <a:xfrm>
            <a:off x="762000" y="3755252"/>
            <a:ext cx="2895600" cy="6400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Tw Cen MT" pitchFamily="34" charset="0"/>
              </a:rPr>
              <a:t>Differential WBCs</a:t>
            </a:r>
            <a:endParaRPr lang="en-US" sz="2800" b="1" dirty="0">
              <a:latin typeface="Tw Cen MT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5334000" y="3761163"/>
            <a:ext cx="3383280" cy="6400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latin typeface="Tw Cen MT" pitchFamily="34" charset="0"/>
              </a:rPr>
              <a:t>Immunocompatibility</a:t>
            </a:r>
            <a:endParaRPr lang="en-US" sz="2800" b="1" dirty="0">
              <a:latin typeface="Tw Cen MT" pitchFamily="34" charset="0"/>
            </a:endParaRPr>
          </a:p>
        </p:txBody>
      </p:sp>
      <p:sp>
        <p:nvSpPr>
          <p:cNvPr id="19" name="Left-Right Arrow 18"/>
          <p:cNvSpPr/>
          <p:nvPr/>
        </p:nvSpPr>
        <p:spPr>
          <a:xfrm>
            <a:off x="3886200" y="3837363"/>
            <a:ext cx="1295400" cy="457200"/>
          </a:xfrm>
          <a:prstGeom prst="leftRightArrow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0" y="15240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Toxicological Assessment of Nasal Gal/Chitosan Complex NPs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2000250" y="914400"/>
            <a:ext cx="5143500" cy="5334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B. Monitoring Blood Biomarkers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 animBg="1"/>
      <p:bldP spid="19" grpId="0" animBg="1"/>
      <p:bldP spid="2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70A18CF-A188-4048-9226-2F8543B40ACF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17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76200" y="1524000"/>
            <a:ext cx="8839200" cy="4343400"/>
            <a:chOff x="76200" y="1371600"/>
            <a:chExt cx="8839200" cy="4343400"/>
          </a:xfrm>
        </p:grpSpPr>
        <p:pic>
          <p:nvPicPr>
            <p:cNvPr id="228354" name="Picture 2" descr="C:\Users\g\Desktop\Urea.jp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76200" y="1676400"/>
              <a:ext cx="4490847" cy="4038600"/>
            </a:xfrm>
            <a:prstGeom prst="rect">
              <a:avLst/>
            </a:prstGeom>
            <a:noFill/>
          </p:spPr>
        </p:pic>
        <p:pic>
          <p:nvPicPr>
            <p:cNvPr id="228355" name="Picture 3" descr="C:\Users\g\Desktop\Creatinine.jpg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4700596" y="1371600"/>
              <a:ext cx="4214804" cy="3886200"/>
            </a:xfrm>
            <a:prstGeom prst="rect">
              <a:avLst/>
            </a:prstGeom>
            <a:noFill/>
          </p:spPr>
        </p:pic>
      </p:grpSp>
      <p:grpSp>
        <p:nvGrpSpPr>
          <p:cNvPr id="27" name="Group 26"/>
          <p:cNvGrpSpPr/>
          <p:nvPr/>
        </p:nvGrpSpPr>
        <p:grpSpPr>
          <a:xfrm>
            <a:off x="914400" y="3429000"/>
            <a:ext cx="5638800" cy="1066800"/>
            <a:chOff x="914400" y="3276600"/>
            <a:chExt cx="5638800" cy="1066800"/>
          </a:xfrm>
        </p:grpSpPr>
        <p:sp>
          <p:nvSpPr>
            <p:cNvPr id="22" name="Down Arrow 21"/>
            <p:cNvSpPr/>
            <p:nvPr/>
          </p:nvSpPr>
          <p:spPr>
            <a:xfrm>
              <a:off x="1219200" y="3733800"/>
              <a:ext cx="304800" cy="609600"/>
            </a:xfrm>
            <a:prstGeom prst="downArrow">
              <a:avLst/>
            </a:prstGeom>
            <a:solidFill>
              <a:srgbClr val="FF0000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Down Arrow 22"/>
            <p:cNvSpPr/>
            <p:nvPr/>
          </p:nvSpPr>
          <p:spPr>
            <a:xfrm>
              <a:off x="5738964" y="3657600"/>
              <a:ext cx="304800" cy="609600"/>
            </a:xfrm>
            <a:prstGeom prst="downArrow">
              <a:avLst/>
            </a:prstGeom>
            <a:solidFill>
              <a:srgbClr val="FF0000"/>
            </a:solidFill>
            <a:ln w="571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24"/>
            <p:cNvSpPr/>
            <p:nvPr/>
          </p:nvSpPr>
          <p:spPr>
            <a:xfrm>
              <a:off x="914400" y="3352800"/>
              <a:ext cx="1114729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b="1" dirty="0" smtClean="0">
                  <a:solidFill>
                    <a:srgbClr val="FF0000"/>
                  </a:solidFill>
                </a:rPr>
                <a:t>Control </a:t>
              </a:r>
              <a:endParaRPr lang="en-US" sz="2200" b="1" dirty="0">
                <a:solidFill>
                  <a:srgbClr val="FF0000"/>
                </a:solidFill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5438471" y="3276600"/>
              <a:ext cx="1114729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b="1" dirty="0" smtClean="0">
                  <a:solidFill>
                    <a:srgbClr val="FF0000"/>
                  </a:solidFill>
                </a:rPr>
                <a:t>Control </a:t>
              </a:r>
              <a:endParaRPr lang="en-US" sz="2200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657600" y="3607713"/>
            <a:ext cx="5050094" cy="1459587"/>
            <a:chOff x="3657600" y="3455313"/>
            <a:chExt cx="5050094" cy="1459587"/>
          </a:xfrm>
        </p:grpSpPr>
        <p:sp>
          <p:nvSpPr>
            <p:cNvPr id="28" name="Striped Right Arrow 27"/>
            <p:cNvSpPr/>
            <p:nvPr/>
          </p:nvSpPr>
          <p:spPr>
            <a:xfrm rot="5400000" flipV="1">
              <a:off x="3600450" y="4324350"/>
              <a:ext cx="723900" cy="457200"/>
            </a:xfrm>
            <a:prstGeom prst="stripedRightArrow">
              <a:avLst/>
            </a:prstGeom>
            <a:solidFill>
              <a:srgbClr val="33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Striped Right Arrow 28"/>
            <p:cNvSpPr/>
            <p:nvPr/>
          </p:nvSpPr>
          <p:spPr>
            <a:xfrm rot="5400000" flipV="1">
              <a:off x="8020050" y="3981450"/>
              <a:ext cx="723900" cy="457200"/>
            </a:xfrm>
            <a:prstGeom prst="stripedRightArrow">
              <a:avLst/>
            </a:prstGeom>
            <a:solidFill>
              <a:srgbClr val="3333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657600" y="3810000"/>
              <a:ext cx="630494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b="1" dirty="0" smtClean="0">
                  <a:solidFill>
                    <a:srgbClr val="3333FF"/>
                  </a:solidFill>
                </a:rPr>
                <a:t>NPs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8077200" y="3455313"/>
              <a:ext cx="630494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b="1" dirty="0" smtClean="0">
                  <a:solidFill>
                    <a:srgbClr val="3333FF"/>
                  </a:solidFill>
                </a:rPr>
                <a:t>NPs</a:t>
              </a:r>
            </a:p>
          </p:txBody>
        </p:sp>
      </p:grpSp>
      <p:sp>
        <p:nvSpPr>
          <p:cNvPr id="33" name="Rounded Rectangle 32"/>
          <p:cNvSpPr/>
          <p:nvPr/>
        </p:nvSpPr>
        <p:spPr>
          <a:xfrm>
            <a:off x="228600" y="2514600"/>
            <a:ext cx="381000" cy="14478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ounded Rectangle 33"/>
          <p:cNvSpPr/>
          <p:nvPr/>
        </p:nvSpPr>
        <p:spPr>
          <a:xfrm>
            <a:off x="4800600" y="1905000"/>
            <a:ext cx="381000" cy="1905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/>
          <p:cNvSpPr/>
          <p:nvPr/>
        </p:nvSpPr>
        <p:spPr>
          <a:xfrm>
            <a:off x="0" y="15240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Toxicological Assessment of Nasal Gal/Chitosan Complex NPs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000250" y="914400"/>
            <a:ext cx="5143500" cy="5334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B. Monitoring Blood Biomarkers</a:t>
            </a:r>
          </a:p>
        </p:txBody>
      </p:sp>
      <p:grpSp>
        <p:nvGrpSpPr>
          <p:cNvPr id="43" name="Group 42"/>
          <p:cNvGrpSpPr/>
          <p:nvPr/>
        </p:nvGrpSpPr>
        <p:grpSpPr>
          <a:xfrm>
            <a:off x="152400" y="1676400"/>
            <a:ext cx="8784916" cy="4190713"/>
            <a:chOff x="76200" y="1676400"/>
            <a:chExt cx="8784916" cy="4190713"/>
          </a:xfrm>
        </p:grpSpPr>
        <p:grpSp>
          <p:nvGrpSpPr>
            <p:cNvPr id="44" name="Group 23"/>
            <p:cNvGrpSpPr/>
            <p:nvPr/>
          </p:nvGrpSpPr>
          <p:grpSpPr>
            <a:xfrm>
              <a:off x="76200" y="1676400"/>
              <a:ext cx="8784916" cy="4190713"/>
              <a:chOff x="76200" y="1524000"/>
              <a:chExt cx="8784916" cy="4190713"/>
            </a:xfrm>
          </p:grpSpPr>
          <p:pic>
            <p:nvPicPr>
              <p:cNvPr id="57" name="Picture 3" descr="C:\Users\g\Desktop\Creatinine.jpg"/>
              <p:cNvPicPr>
                <a:picLocks noChangeAspect="1" noChangeArrowheads="1"/>
              </p:cNvPicPr>
              <p:nvPr/>
            </p:nvPicPr>
            <p:blipFill>
              <a:blip r:embed="rId6"/>
              <a:stretch>
                <a:fillRect/>
              </a:stretch>
            </p:blipFill>
            <p:spPr bwMode="auto">
              <a:xfrm>
                <a:off x="4471996" y="1524000"/>
                <a:ext cx="4389120" cy="3946557"/>
              </a:xfrm>
              <a:prstGeom prst="rect">
                <a:avLst/>
              </a:prstGeom>
              <a:noFill/>
            </p:spPr>
          </p:pic>
          <p:pic>
            <p:nvPicPr>
              <p:cNvPr id="58" name="Picture 2" descr="C:\Users\g\Desktop\Urea.jpg"/>
              <p:cNvPicPr>
                <a:picLocks noChangeAspect="1" noChangeArrowheads="1"/>
              </p:cNvPicPr>
              <p:nvPr/>
            </p:nvPicPr>
            <p:blipFill>
              <a:blip r:embed="rId7"/>
              <a:stretch>
                <a:fillRect/>
              </a:stretch>
            </p:blipFill>
            <p:spPr bwMode="auto">
              <a:xfrm>
                <a:off x="76200" y="1676686"/>
                <a:ext cx="4490847" cy="4038027"/>
              </a:xfrm>
              <a:prstGeom prst="rect">
                <a:avLst/>
              </a:prstGeom>
              <a:noFill/>
            </p:spPr>
          </p:pic>
        </p:grpSp>
        <p:grpSp>
          <p:nvGrpSpPr>
            <p:cNvPr id="45" name="Group 26"/>
            <p:cNvGrpSpPr/>
            <p:nvPr/>
          </p:nvGrpSpPr>
          <p:grpSpPr>
            <a:xfrm>
              <a:off x="914400" y="3505200"/>
              <a:ext cx="5458129" cy="1143000"/>
              <a:chOff x="914400" y="3352800"/>
              <a:chExt cx="5458129" cy="1143000"/>
            </a:xfrm>
          </p:grpSpPr>
          <p:sp>
            <p:nvSpPr>
              <p:cNvPr id="53" name="Down Arrow 52"/>
              <p:cNvSpPr/>
              <p:nvPr/>
            </p:nvSpPr>
            <p:spPr>
              <a:xfrm>
                <a:off x="1219200" y="3886200"/>
                <a:ext cx="304800" cy="609600"/>
              </a:xfrm>
              <a:prstGeom prst="downArrow">
                <a:avLst/>
              </a:prstGeom>
              <a:solidFill>
                <a:srgbClr val="FF0000"/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4" name="Down Arrow 53"/>
              <p:cNvSpPr/>
              <p:nvPr/>
            </p:nvSpPr>
            <p:spPr>
              <a:xfrm>
                <a:off x="5558293" y="3733800"/>
                <a:ext cx="304800" cy="609600"/>
              </a:xfrm>
              <a:prstGeom prst="downArrow">
                <a:avLst/>
              </a:prstGeom>
              <a:solidFill>
                <a:srgbClr val="FF0000"/>
              </a:solidFill>
              <a:ln w="571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5" name="Rectangle 54"/>
              <p:cNvSpPr/>
              <p:nvPr/>
            </p:nvSpPr>
            <p:spPr>
              <a:xfrm>
                <a:off x="914400" y="3505200"/>
                <a:ext cx="1114729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FF0000"/>
                    </a:solidFill>
                  </a:rPr>
                  <a:t>Control </a:t>
                </a:r>
                <a:endParaRPr lang="en-US" sz="22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56" name="Rectangle 55"/>
              <p:cNvSpPr/>
              <p:nvPr/>
            </p:nvSpPr>
            <p:spPr>
              <a:xfrm>
                <a:off x="5257800" y="3352800"/>
                <a:ext cx="1114729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FF0000"/>
                    </a:solidFill>
                  </a:rPr>
                  <a:t>Control </a:t>
                </a:r>
                <a:endParaRPr lang="en-US" sz="2200" b="1" dirty="0">
                  <a:solidFill>
                    <a:srgbClr val="FF0000"/>
                  </a:solidFill>
                </a:endParaRPr>
              </a:p>
            </p:txBody>
          </p:sp>
        </p:grpSp>
        <p:grpSp>
          <p:nvGrpSpPr>
            <p:cNvPr id="46" name="Group 31"/>
            <p:cNvGrpSpPr/>
            <p:nvPr/>
          </p:nvGrpSpPr>
          <p:grpSpPr>
            <a:xfrm>
              <a:off x="3657600" y="3848100"/>
              <a:ext cx="4953000" cy="1181100"/>
              <a:chOff x="3657600" y="3695700"/>
              <a:chExt cx="4953000" cy="1181100"/>
            </a:xfrm>
          </p:grpSpPr>
          <p:sp>
            <p:nvSpPr>
              <p:cNvPr id="49" name="Striped Right Arrow 48"/>
              <p:cNvSpPr/>
              <p:nvPr/>
            </p:nvSpPr>
            <p:spPr>
              <a:xfrm rot="5400000" flipV="1">
                <a:off x="3600450" y="4210050"/>
                <a:ext cx="723900" cy="457200"/>
              </a:xfrm>
              <a:prstGeom prst="stripedRightArrow">
                <a:avLst/>
              </a:prstGeom>
              <a:solidFill>
                <a:srgbClr val="3333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0" name="Striped Right Arrow 49"/>
              <p:cNvSpPr/>
              <p:nvPr/>
            </p:nvSpPr>
            <p:spPr>
              <a:xfrm rot="5400000" flipV="1">
                <a:off x="7922956" y="4286250"/>
                <a:ext cx="723900" cy="457200"/>
              </a:xfrm>
              <a:prstGeom prst="stripedRightArrow">
                <a:avLst/>
              </a:prstGeom>
              <a:solidFill>
                <a:srgbClr val="3333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3657600" y="3695700"/>
                <a:ext cx="630494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3333FF"/>
                    </a:solidFill>
                  </a:rPr>
                  <a:t>NPs</a:t>
                </a: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7980106" y="3760113"/>
                <a:ext cx="630494" cy="43088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200" b="1" dirty="0" smtClean="0">
                    <a:solidFill>
                      <a:srgbClr val="3333FF"/>
                    </a:solidFill>
                  </a:rPr>
                  <a:t>NPs</a:t>
                </a:r>
              </a:p>
            </p:txBody>
          </p:sp>
        </p:grpSp>
        <p:sp>
          <p:nvSpPr>
            <p:cNvPr id="47" name="Rounded Rectangle 46"/>
            <p:cNvSpPr/>
            <p:nvPr/>
          </p:nvSpPr>
          <p:spPr>
            <a:xfrm>
              <a:off x="228600" y="2590800"/>
              <a:ext cx="381000" cy="12954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4587240" y="2362200"/>
              <a:ext cx="365760" cy="13716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</p:grpSp>
      <p:graphicFrame>
        <p:nvGraphicFramePr>
          <p:cNvPr id="59" name="Table 58"/>
          <p:cNvGraphicFramePr>
            <a:graphicFrameLocks noGrp="1"/>
          </p:cNvGraphicFramePr>
          <p:nvPr/>
        </p:nvGraphicFramePr>
        <p:xfrm>
          <a:off x="304800" y="2286000"/>
          <a:ext cx="8534398" cy="2377440"/>
        </p:xfrm>
        <a:graphic>
          <a:graphicData uri="http://schemas.openxmlformats.org/drawingml/2006/table">
            <a:tbl>
              <a:tblPr>
                <a:tableStyleId>{775DCB02-9BB8-47FD-8907-85C794F793BA}</a:tableStyleId>
              </a:tblPr>
              <a:tblGrid>
                <a:gridCol w="1371601"/>
                <a:gridCol w="1406362"/>
                <a:gridCol w="1151287"/>
                <a:gridCol w="1151287"/>
                <a:gridCol w="1151287"/>
                <a:gridCol w="1151287"/>
                <a:gridCol w="1151287"/>
              </a:tblGrid>
              <a:tr h="4572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1" u="none" strike="noStrike" dirty="0">
                          <a:latin typeface="Tw Cen MT" pitchFamily="34" charset="0"/>
                        </a:rPr>
                        <a:t>Group</a:t>
                      </a:r>
                      <a:endParaRPr lang="en-US" sz="2400" b="1" i="0" u="none" strike="noStrike" dirty="0">
                        <a:solidFill>
                          <a:srgbClr val="000000"/>
                        </a:solidFill>
                        <a:latin typeface="Tw Cen MT" pitchFamily="34" charset="0"/>
                      </a:endParaRPr>
                    </a:p>
                  </a:txBody>
                  <a:tcPr marL="9071" marR="9071" marT="9071" marB="0" anchor="ctr"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rgbClr val="FF0000"/>
                          </a:solidFill>
                          <a:latin typeface="Tw Cen MT" pitchFamily="34" charset="0"/>
                        </a:rPr>
                        <a:t>Total WBCs </a:t>
                      </a:r>
                      <a:r>
                        <a:rPr lang="en-US" sz="2000" b="1" u="none" strike="noStrike" dirty="0">
                          <a:latin typeface="Tw Cen MT" pitchFamily="34" charset="0"/>
                        </a:rPr>
                        <a:t>(×10</a:t>
                      </a:r>
                      <a:r>
                        <a:rPr lang="en-US" sz="2000" b="1" u="none" strike="noStrike" baseline="30000" dirty="0">
                          <a:latin typeface="Tw Cen MT" pitchFamily="34" charset="0"/>
                        </a:rPr>
                        <a:t>3</a:t>
                      </a:r>
                      <a:r>
                        <a:rPr lang="en-US" sz="2000" b="1" u="none" strike="noStrike" dirty="0">
                          <a:latin typeface="Tw Cen MT" pitchFamily="34" charset="0"/>
                        </a:rPr>
                        <a:t>/µl</a:t>
                      </a:r>
                      <a:r>
                        <a:rPr lang="en-US" sz="2000" b="1" u="none" strike="noStrike" dirty="0" smtClean="0">
                          <a:latin typeface="Tw Cen MT" pitchFamily="34" charset="0"/>
                        </a:rPr>
                        <a:t>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Tw Cen MT" pitchFamily="34" charset="0"/>
                      </a:endParaRPr>
                    </a:p>
                  </a:txBody>
                  <a:tcPr marL="9071" marR="9071" marT="9071" marB="0" anchor="ctr"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latin typeface="Tw Cen MT" pitchFamily="34" charset="0"/>
                        </a:rPr>
                        <a:t>Differential WBCs count (%of WBCs</a:t>
                      </a:r>
                      <a:r>
                        <a:rPr lang="en-US" sz="2000" b="1" u="none" strike="noStrike" dirty="0" smtClean="0">
                          <a:latin typeface="Tw Cen MT" pitchFamily="34" charset="0"/>
                        </a:rPr>
                        <a:t>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Tw Cen MT" pitchFamily="34" charset="0"/>
                      </a:endParaRPr>
                    </a:p>
                  </a:txBody>
                  <a:tcPr marL="9071" marR="9071" marT="9071" marB="0" anchor="ctr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latin typeface="Tw Cen MT" pitchFamily="34" charset="0"/>
                        </a:rPr>
                        <a:t>Neutrophils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w Cen MT" pitchFamily="34" charset="0"/>
                      </a:endParaRPr>
                    </a:p>
                  </a:txBody>
                  <a:tcPr marL="9071" marR="9071" marT="907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latin typeface="Tw Cen MT" pitchFamily="34" charset="0"/>
                        </a:rPr>
                        <a:t>Lymphocytes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w Cen MT" pitchFamily="34" charset="0"/>
                      </a:endParaRPr>
                    </a:p>
                  </a:txBody>
                  <a:tcPr marL="9071" marR="9071" marT="907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>
                          <a:latin typeface="Tw Cen MT" pitchFamily="34" charset="0"/>
                        </a:rPr>
                        <a:t>Monocytes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w Cen MT" pitchFamily="34" charset="0"/>
                      </a:endParaRPr>
                    </a:p>
                  </a:txBody>
                  <a:tcPr marL="9071" marR="9071" marT="907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latin typeface="Tw Cen MT" pitchFamily="34" charset="0"/>
                        </a:rPr>
                        <a:t>Eosinophils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w Cen MT" pitchFamily="34" charset="0"/>
                      </a:endParaRPr>
                    </a:p>
                  </a:txBody>
                  <a:tcPr marL="9071" marR="9071" marT="9071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1" u="none" strike="noStrike" dirty="0" err="1">
                          <a:latin typeface="Tw Cen MT" pitchFamily="34" charset="0"/>
                        </a:rPr>
                        <a:t>Basophils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Tw Cen MT" pitchFamily="34" charset="0"/>
                      </a:endParaRPr>
                    </a:p>
                  </a:txBody>
                  <a:tcPr marL="9071" marR="9071" marT="9071" marB="0" anchor="ctr">
                    <a:solidFill>
                      <a:schemeClr val="bg1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</a:rPr>
                        <a:t>Negative control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071" marR="9071" marT="9071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u="none" strike="noStrike" dirty="0" smtClean="0">
                          <a:solidFill>
                            <a:srgbClr val="C00000"/>
                          </a:solidFill>
                        </a:rPr>
                        <a:t>23.7</a:t>
                      </a:r>
                      <a:r>
                        <a:rPr lang="en-US" sz="2200" b="1" u="none" strike="noStrike" dirty="0" smtClean="0"/>
                        <a:t>±0.7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071" marR="9071" marT="9071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/>
                        <a:t>14.8±0.1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071" marR="9071" marT="9071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/>
                        <a:t>75.6±0.3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071" marR="9071" marT="9071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/>
                        <a:t>6.9±0.02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071" marR="9071" marT="9071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/>
                        <a:t>1.5±0.01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071" marR="9071" marT="9071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/>
                        <a:t>0.05±0.001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071" marR="9071" marT="9071" marB="0"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</a:rPr>
                        <a:t>Nasal </a:t>
                      </a:r>
                      <a:r>
                        <a:rPr lang="en-US" sz="1800" b="1" u="none" strike="noStrike" dirty="0" smtClean="0">
                          <a:solidFill>
                            <a:schemeClr val="tx1"/>
                          </a:solidFill>
                        </a:rPr>
                        <a:t>Gal </a:t>
                      </a: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</a:rPr>
                        <a:t>nanoparticles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latin typeface="Times New Roman"/>
                      </a:endParaRPr>
                    </a:p>
                  </a:txBody>
                  <a:tcPr marL="9071" marR="9071" marT="9071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200" b="1" u="none" strike="noStrike" dirty="0" smtClean="0">
                          <a:solidFill>
                            <a:srgbClr val="3333FF"/>
                          </a:solidFill>
                        </a:rPr>
                        <a:t>24.2</a:t>
                      </a:r>
                      <a:r>
                        <a:rPr lang="en-US" sz="2200" b="1" u="none" strike="noStrike" dirty="0" smtClean="0"/>
                        <a:t>±0.6</a:t>
                      </a:r>
                      <a:endParaRPr lang="en-US" sz="22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071" marR="9071" marT="9071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/>
                        <a:t>14.1±0.2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071" marR="9071" marT="9071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/>
                        <a:t>76.7±0.2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071" marR="9071" marT="9071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/>
                        <a:t>7±0.04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071" marR="9071" marT="9071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 smtClean="0"/>
                        <a:t>1.3±0.1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071" marR="9071" marT="9071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/>
                        <a:t>0.05±0.002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9071" marR="9071" marT="9071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0" name="Up-Down Arrow 59"/>
          <p:cNvSpPr/>
          <p:nvPr/>
        </p:nvSpPr>
        <p:spPr>
          <a:xfrm>
            <a:off x="2286001" y="3733800"/>
            <a:ext cx="228600" cy="381000"/>
          </a:xfrm>
          <a:prstGeom prst="upDownArrow">
            <a:avLst/>
          </a:prstGeom>
          <a:solidFill>
            <a:schemeClr val="tx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34" grpId="0" animBg="1"/>
      <p:bldP spid="34" grpId="1" animBg="1"/>
      <p:bldP spid="6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 cstate="screen">
            <a:lum/>
          </a:blip>
          <a:srcRect l="70164" t="4952" r="2012" b="22419"/>
          <a:stretch>
            <a:fillRect/>
          </a:stretch>
        </p:blipFill>
        <p:spPr bwMode="auto">
          <a:xfrm>
            <a:off x="5410200" y="1981200"/>
            <a:ext cx="1752600" cy="3352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0" name="Rectangle 9"/>
          <p:cNvSpPr/>
          <p:nvPr/>
        </p:nvSpPr>
        <p:spPr>
          <a:xfrm>
            <a:off x="0" y="152400"/>
            <a:ext cx="9144000" cy="6858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Toxicological Assessment of Nasal Gal/Chitosan Complex NPs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257425" y="914400"/>
            <a:ext cx="4629150" cy="5334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C. Histological Examinations</a:t>
            </a:r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 cstate="screen">
            <a:lum/>
          </a:blip>
          <a:srcRect l="2419" t="3301" r="63708" b="25720"/>
          <a:stretch>
            <a:fillRect/>
          </a:stretch>
        </p:blipFill>
        <p:spPr bwMode="auto">
          <a:xfrm>
            <a:off x="1905000" y="1981200"/>
            <a:ext cx="2133600" cy="3276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pSp>
        <p:nvGrpSpPr>
          <p:cNvPr id="23" name="Group 22"/>
          <p:cNvGrpSpPr/>
          <p:nvPr/>
        </p:nvGrpSpPr>
        <p:grpSpPr>
          <a:xfrm>
            <a:off x="609600" y="4572002"/>
            <a:ext cx="5257801" cy="1783078"/>
            <a:chOff x="228600" y="4572002"/>
            <a:chExt cx="5257801" cy="1783078"/>
          </a:xfrm>
        </p:grpSpPr>
        <p:sp>
          <p:nvSpPr>
            <p:cNvPr id="14" name="Rectangle 13"/>
            <p:cNvSpPr/>
            <p:nvPr/>
          </p:nvSpPr>
          <p:spPr>
            <a:xfrm>
              <a:off x="228600" y="5715000"/>
              <a:ext cx="2758439" cy="64008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FFFF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 anchorCtr="1">
              <a:noAutofit/>
            </a:bodyPr>
            <a:lstStyle/>
            <a:p>
              <a:r>
                <a:rPr lang="en-US" sz="2800" b="1" dirty="0" smtClean="0">
                  <a:solidFill>
                    <a:srgbClr val="FFFF00"/>
                  </a:solidFill>
                  <a:latin typeface="Tw Cen MT" pitchFamily="34" charset="0"/>
                </a:rPr>
                <a:t>1. Olfactory </a:t>
              </a:r>
              <a:r>
                <a:rPr lang="en-US" sz="2800" b="1" dirty="0" smtClean="0">
                  <a:solidFill>
                    <a:srgbClr val="FFFF00"/>
                  </a:solidFill>
                  <a:latin typeface="Tw Cen MT" pitchFamily="34" charset="0"/>
                </a:rPr>
                <a:t>Bulb</a:t>
              </a:r>
              <a:endParaRPr lang="en-US" sz="2800" b="1" dirty="0">
                <a:solidFill>
                  <a:srgbClr val="FFFF00"/>
                </a:solidFill>
                <a:latin typeface="Tw Cen MT" pitchFamily="34" charset="0"/>
              </a:endParaRPr>
            </a:p>
          </p:txBody>
        </p:sp>
        <p:cxnSp>
          <p:nvCxnSpPr>
            <p:cNvPr id="16" name="Straight Arrow Connector 15"/>
            <p:cNvCxnSpPr>
              <a:stCxn id="14" idx="0"/>
            </p:cNvCxnSpPr>
            <p:nvPr/>
          </p:nvCxnSpPr>
          <p:spPr>
            <a:xfrm rot="5400000" flipH="1" flipV="1">
              <a:off x="1489711" y="4690111"/>
              <a:ext cx="1142998" cy="906780"/>
            </a:xfrm>
            <a:prstGeom prst="straightConnector1">
              <a:avLst/>
            </a:prstGeom>
            <a:ln w="28575" cmpd="sng">
              <a:solidFill>
                <a:srgbClr val="FFFF00"/>
              </a:solidFill>
              <a:headEnd type="none" w="med" len="med"/>
              <a:tailEnd type="stealth" w="lg" len="lg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4" idx="0"/>
            </p:cNvCxnSpPr>
            <p:nvPr/>
          </p:nvCxnSpPr>
          <p:spPr>
            <a:xfrm rot="5400000" flipH="1" flipV="1">
              <a:off x="3013714" y="3242314"/>
              <a:ext cx="1066793" cy="3878581"/>
            </a:xfrm>
            <a:prstGeom prst="straightConnector1">
              <a:avLst/>
            </a:prstGeom>
            <a:ln w="28575" cmpd="sng">
              <a:solidFill>
                <a:srgbClr val="FFFF00"/>
              </a:solidFill>
              <a:headEnd type="none" w="med" len="med"/>
              <a:tailEnd type="stealth" w="lg" len="lg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2667000" y="4191004"/>
            <a:ext cx="3505200" cy="2164075"/>
            <a:chOff x="380999" y="4191005"/>
            <a:chExt cx="3505200" cy="2164075"/>
          </a:xfrm>
        </p:grpSpPr>
        <p:sp>
          <p:nvSpPr>
            <p:cNvPr id="25" name="Rectangle 24"/>
            <p:cNvSpPr/>
            <p:nvPr/>
          </p:nvSpPr>
          <p:spPr>
            <a:xfrm>
              <a:off x="380999" y="5715000"/>
              <a:ext cx="3505200" cy="64008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FFFF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 anchorCtr="1">
              <a:noAutofit/>
            </a:bodyPr>
            <a:lstStyle/>
            <a:p>
              <a:r>
                <a:rPr lang="en-US" sz="2800" b="1" dirty="0" smtClean="0">
                  <a:solidFill>
                    <a:srgbClr val="FFFF00"/>
                  </a:solidFill>
                  <a:latin typeface="Tw Cen MT" pitchFamily="34" charset="0"/>
                </a:rPr>
                <a:t>2. Orbitofrontal </a:t>
              </a:r>
              <a:r>
                <a:rPr lang="en-US" sz="2800" b="1" dirty="0" smtClean="0">
                  <a:solidFill>
                    <a:srgbClr val="FFFF00"/>
                  </a:solidFill>
                  <a:latin typeface="Tw Cen MT" pitchFamily="34" charset="0"/>
                </a:rPr>
                <a:t>Cortex</a:t>
              </a:r>
              <a:endParaRPr lang="en-US" sz="2800" b="1" dirty="0">
                <a:solidFill>
                  <a:srgbClr val="FFFF00"/>
                </a:solidFill>
                <a:latin typeface="Tw Cen MT" pitchFamily="34" charset="0"/>
              </a:endParaRPr>
            </a:p>
          </p:txBody>
        </p:sp>
        <p:cxnSp>
          <p:nvCxnSpPr>
            <p:cNvPr id="26" name="Straight Arrow Connector 25"/>
            <p:cNvCxnSpPr>
              <a:stCxn id="25" idx="0"/>
            </p:cNvCxnSpPr>
            <p:nvPr/>
          </p:nvCxnSpPr>
          <p:spPr>
            <a:xfrm rot="16200000" flipV="1">
              <a:off x="647701" y="4229102"/>
              <a:ext cx="1447798" cy="1523998"/>
            </a:xfrm>
            <a:prstGeom prst="straightConnector1">
              <a:avLst/>
            </a:prstGeom>
            <a:ln w="28575" cmpd="sng">
              <a:solidFill>
                <a:srgbClr val="FFFF00"/>
              </a:solidFill>
              <a:headEnd type="none" w="med" len="med"/>
              <a:tailEnd type="stealth" w="lg" len="lg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Arrow Connector 26"/>
            <p:cNvCxnSpPr>
              <a:stCxn id="25" idx="0"/>
            </p:cNvCxnSpPr>
            <p:nvPr/>
          </p:nvCxnSpPr>
          <p:spPr>
            <a:xfrm rot="5400000" flipH="1" flipV="1">
              <a:off x="2095503" y="4229102"/>
              <a:ext cx="1523995" cy="1447802"/>
            </a:xfrm>
            <a:prstGeom prst="straightConnector1">
              <a:avLst/>
            </a:prstGeom>
            <a:ln w="28575" cmpd="sng">
              <a:solidFill>
                <a:srgbClr val="FFFF00"/>
              </a:solidFill>
              <a:headEnd type="none" w="med" len="med"/>
              <a:tailEnd type="stealth" w="lg" len="lg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5715000" y="3657601"/>
            <a:ext cx="2743200" cy="2697478"/>
            <a:chOff x="609599" y="3657602"/>
            <a:chExt cx="2743200" cy="2697478"/>
          </a:xfrm>
        </p:grpSpPr>
        <p:sp>
          <p:nvSpPr>
            <p:cNvPr id="35" name="Rectangle 34"/>
            <p:cNvSpPr/>
            <p:nvPr/>
          </p:nvSpPr>
          <p:spPr>
            <a:xfrm>
              <a:off x="609599" y="5715000"/>
              <a:ext cx="2743200" cy="64008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FFFF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 anchorCtr="1">
              <a:noAutofit/>
            </a:bodyPr>
            <a:lstStyle/>
            <a:p>
              <a:r>
                <a:rPr lang="en-US" sz="2800" b="1" dirty="0" smtClean="0">
                  <a:solidFill>
                    <a:srgbClr val="FFFF00"/>
                  </a:solidFill>
                  <a:latin typeface="Tw Cen MT" pitchFamily="34" charset="0"/>
                </a:rPr>
                <a:t>3. Hippocampus</a:t>
              </a:r>
              <a:endParaRPr lang="en-US" sz="2800" b="1" dirty="0">
                <a:solidFill>
                  <a:srgbClr val="FFFF00"/>
                </a:solidFill>
                <a:latin typeface="Tw Cen MT" pitchFamily="34" charset="0"/>
              </a:endParaRPr>
            </a:p>
          </p:txBody>
        </p:sp>
        <p:cxnSp>
          <p:nvCxnSpPr>
            <p:cNvPr id="36" name="Straight Arrow Connector 35"/>
            <p:cNvCxnSpPr>
              <a:stCxn id="35" idx="0"/>
            </p:cNvCxnSpPr>
            <p:nvPr/>
          </p:nvCxnSpPr>
          <p:spPr>
            <a:xfrm rot="16200000" flipV="1">
              <a:off x="495301" y="4229102"/>
              <a:ext cx="2057398" cy="914398"/>
            </a:xfrm>
            <a:prstGeom prst="straightConnector1">
              <a:avLst/>
            </a:prstGeom>
            <a:ln w="28575" cmpd="sng">
              <a:solidFill>
                <a:srgbClr val="FFFF00"/>
              </a:solidFill>
              <a:headEnd type="none" w="med" len="med"/>
              <a:tailEnd type="stealth" w="lg" len="lg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2971800" y="3657600"/>
            <a:ext cx="2819402" cy="2667000"/>
            <a:chOff x="533399" y="3688080"/>
            <a:chExt cx="2819402" cy="2667000"/>
          </a:xfrm>
        </p:grpSpPr>
        <p:sp>
          <p:nvSpPr>
            <p:cNvPr id="41" name="Rectangle 40"/>
            <p:cNvSpPr/>
            <p:nvPr/>
          </p:nvSpPr>
          <p:spPr>
            <a:xfrm>
              <a:off x="533399" y="5715000"/>
              <a:ext cx="2819400" cy="640080"/>
            </a:xfrm>
            <a:prstGeom prst="rect">
              <a:avLst/>
            </a:prstGeom>
            <a:solidFill>
              <a:schemeClr val="tx1"/>
            </a:solidFill>
            <a:ln>
              <a:solidFill>
                <a:srgbClr val="FFFF00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wrap="none" anchor="ctr" anchorCtr="1">
              <a:noAutofit/>
            </a:bodyPr>
            <a:lstStyle/>
            <a:p>
              <a:r>
                <a:rPr lang="en-US" sz="2800" b="1" dirty="0" smtClean="0">
                  <a:solidFill>
                    <a:srgbClr val="FFFF00"/>
                  </a:solidFill>
                  <a:latin typeface="Tw Cen MT" pitchFamily="34" charset="0"/>
                </a:rPr>
                <a:t>4. Parietal </a:t>
              </a:r>
              <a:r>
                <a:rPr lang="en-US" sz="2800" b="1" dirty="0" smtClean="0">
                  <a:solidFill>
                    <a:srgbClr val="FFFF00"/>
                  </a:solidFill>
                  <a:latin typeface="Tw Cen MT" pitchFamily="34" charset="0"/>
                </a:rPr>
                <a:t>Cortex</a:t>
              </a:r>
              <a:endParaRPr lang="en-US" sz="2800" b="1" dirty="0">
                <a:solidFill>
                  <a:srgbClr val="FFFF00"/>
                </a:solidFill>
                <a:latin typeface="Tw Cen MT" pitchFamily="34" charset="0"/>
              </a:endParaRPr>
            </a:p>
          </p:txBody>
        </p:sp>
        <p:cxnSp>
          <p:nvCxnSpPr>
            <p:cNvPr id="42" name="Straight Arrow Connector 41"/>
            <p:cNvCxnSpPr>
              <a:stCxn id="41" idx="0"/>
            </p:cNvCxnSpPr>
            <p:nvPr/>
          </p:nvCxnSpPr>
          <p:spPr>
            <a:xfrm rot="16200000" flipV="1">
              <a:off x="605789" y="4377690"/>
              <a:ext cx="2026920" cy="647700"/>
            </a:xfrm>
            <a:prstGeom prst="straightConnector1">
              <a:avLst/>
            </a:prstGeom>
            <a:ln w="28575" cmpd="sng">
              <a:solidFill>
                <a:srgbClr val="FFFF00"/>
              </a:solidFill>
              <a:headEnd type="none" w="med" len="med"/>
              <a:tailEnd type="stealth" w="lg" len="lg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/>
            <p:cNvCxnSpPr>
              <a:stCxn id="41" idx="0"/>
            </p:cNvCxnSpPr>
            <p:nvPr/>
          </p:nvCxnSpPr>
          <p:spPr>
            <a:xfrm rot="5400000" flipH="1" flipV="1">
              <a:off x="1672590" y="4034789"/>
              <a:ext cx="1950720" cy="1409702"/>
            </a:xfrm>
            <a:prstGeom prst="straightConnector1">
              <a:avLst/>
            </a:prstGeom>
            <a:ln w="28575" cmpd="sng">
              <a:solidFill>
                <a:srgbClr val="FFFF00"/>
              </a:solidFill>
              <a:headEnd type="none" w="med" len="med"/>
              <a:tailEnd type="stealth" w="lg" len="lg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00400" y="685800"/>
            <a:ext cx="2895600" cy="533400"/>
          </a:xfrm>
          <a:solidFill>
            <a:schemeClr val="accent2">
              <a:lumMod val="20000"/>
              <a:lumOff val="80000"/>
            </a:schemeClr>
          </a:solidFill>
          <a:ln w="9525" cap="flat" cmpd="sng" algn="ctr">
            <a:noFill/>
            <a:prstDash val="solid"/>
            <a:miter lim="800000"/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7150" indent="0" algn="ctr">
              <a:spcBef>
                <a:spcPts val="0"/>
              </a:spcBef>
              <a:buNone/>
              <a:tabLst>
                <a:tab pos="171450" algn="l"/>
              </a:tabLst>
              <a:defRPr/>
            </a:pPr>
            <a:r>
              <a:rPr lang="en-US" sz="2800" b="1" dirty="0" smtClean="0">
                <a:solidFill>
                  <a:schemeClr val="tx1"/>
                </a:solidFill>
                <a:latin typeface="Berlin Sans FB Demi" pitchFamily="34" charset="0"/>
              </a:rPr>
              <a:t>Olfactory bulb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1371600" y="1295400"/>
            <a:ext cx="7467600" cy="5143480"/>
            <a:chOff x="1219200" y="1451751"/>
            <a:chExt cx="7467600" cy="5143480"/>
          </a:xfrm>
        </p:grpSpPr>
        <p:pic>
          <p:nvPicPr>
            <p:cNvPr id="212995" name="Picture 3"/>
            <p:cNvPicPr>
              <a:picLocks noChangeAspect="1" noChangeArrowheads="1"/>
            </p:cNvPicPr>
            <p:nvPr/>
          </p:nvPicPr>
          <p:blipFill>
            <a:blip r:embed="rId4"/>
            <a:srcRect l="8930" r="1821"/>
            <a:stretch>
              <a:fillRect/>
            </a:stretch>
          </p:blipFill>
          <p:spPr bwMode="auto">
            <a:xfrm>
              <a:off x="1219200" y="1544250"/>
              <a:ext cx="7467600" cy="24667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12996" name="Picture 4"/>
            <p:cNvPicPr>
              <a:picLocks noChangeAspect="1" noChangeArrowheads="1"/>
            </p:cNvPicPr>
            <p:nvPr/>
          </p:nvPicPr>
          <p:blipFill>
            <a:blip r:embed="rId5"/>
            <a:srcRect l="12280" t="1746" r="1754"/>
            <a:stretch>
              <a:fillRect/>
            </a:stretch>
          </p:blipFill>
          <p:spPr bwMode="auto">
            <a:xfrm>
              <a:off x="1219200" y="4058850"/>
              <a:ext cx="7467600" cy="2536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3" name="Left Brace 12"/>
            <p:cNvSpPr/>
            <p:nvPr/>
          </p:nvSpPr>
          <p:spPr>
            <a:xfrm rot="1910825">
              <a:off x="3296810" y="1451751"/>
              <a:ext cx="449772" cy="1524000"/>
            </a:xfrm>
            <a:prstGeom prst="leftBrace">
              <a:avLst>
                <a:gd name="adj1" fmla="val 52453"/>
                <a:gd name="adj2" fmla="val 50000"/>
              </a:avLst>
            </a:prstGeom>
            <a:ln w="381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Left Brace 13"/>
            <p:cNvSpPr/>
            <p:nvPr/>
          </p:nvSpPr>
          <p:spPr>
            <a:xfrm rot="1660843">
              <a:off x="3324406" y="3984422"/>
              <a:ext cx="470762" cy="1962115"/>
            </a:xfrm>
            <a:prstGeom prst="leftBrace">
              <a:avLst>
                <a:gd name="adj1" fmla="val 60559"/>
                <a:gd name="adj2" fmla="val 50000"/>
              </a:avLst>
            </a:prstGeom>
            <a:ln w="38100">
              <a:solidFill>
                <a:srgbClr val="3333F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Rectangle 8"/>
          <p:cNvSpPr/>
          <p:nvPr/>
        </p:nvSpPr>
        <p:spPr>
          <a:xfrm>
            <a:off x="2257425" y="76200"/>
            <a:ext cx="4629150" cy="533400"/>
          </a:xfrm>
          <a:prstGeom prst="rect">
            <a:avLst/>
          </a:prstGeom>
          <a:solidFill>
            <a:srgbClr val="990000"/>
          </a:solidFill>
          <a:ln>
            <a:noFill/>
          </a:ln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C. Histological Examinations</a:t>
            </a:r>
          </a:p>
        </p:txBody>
      </p:sp>
      <p:grpSp>
        <p:nvGrpSpPr>
          <p:cNvPr id="18" name="Group 17"/>
          <p:cNvGrpSpPr/>
          <p:nvPr/>
        </p:nvGrpSpPr>
        <p:grpSpPr>
          <a:xfrm>
            <a:off x="1676400" y="914400"/>
            <a:ext cx="2553401" cy="5286375"/>
            <a:chOff x="1789999" y="914400"/>
            <a:chExt cx="2553401" cy="5286375"/>
          </a:xfrm>
        </p:grpSpPr>
        <p:sp>
          <p:nvSpPr>
            <p:cNvPr id="12" name="Content Placeholder 2"/>
            <p:cNvSpPr txBox="1">
              <a:spLocks/>
            </p:cNvSpPr>
            <p:nvPr/>
          </p:nvSpPr>
          <p:spPr bwMode="auto">
            <a:xfrm>
              <a:off x="1866549" y="914400"/>
              <a:ext cx="2400300" cy="5334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miter lim="800000"/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5715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>
                  <a:tab pos="171450" algn="l"/>
                </a:tabLst>
                <a:defRPr/>
              </a:pPr>
              <a:r>
                <a:rPr kumimoji="0" lang="en-US" sz="2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Berlin Sans FB Demi" pitchFamily="34" charset="0"/>
                  <a:ea typeface="+mn-ea"/>
                  <a:cs typeface="+mn-cs"/>
                </a:rPr>
                <a:t>OF cortex</a:t>
              </a:r>
            </a:p>
          </p:txBody>
        </p:sp>
        <p:pic>
          <p:nvPicPr>
            <p:cNvPr id="15" name="Picture 2"/>
            <p:cNvPicPr>
              <a:picLocks noChangeAspect="1" noChangeArrowheads="1"/>
            </p:cNvPicPr>
            <p:nvPr/>
          </p:nvPicPr>
          <p:blipFill>
            <a:blip r:embed="rId6"/>
            <a:srcRect l="29468" t="7003"/>
            <a:stretch>
              <a:fillRect/>
            </a:stretch>
          </p:blipFill>
          <p:spPr bwMode="auto">
            <a:xfrm>
              <a:off x="1789999" y="1524000"/>
              <a:ext cx="2553401" cy="4676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16" name="Rectangle 15"/>
          <p:cNvSpPr/>
          <p:nvPr/>
        </p:nvSpPr>
        <p:spPr>
          <a:xfrm rot="16200000">
            <a:off x="-400051" y="2114551"/>
            <a:ext cx="2209801" cy="1028700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Negative control group</a:t>
            </a:r>
            <a:endParaRPr lang="en-US" sz="28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 rot="16200000">
            <a:off x="-361952" y="4591051"/>
            <a:ext cx="2095501" cy="990600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w Cen MT" pitchFamily="34" charset="0"/>
              </a:rPr>
              <a:t>Nasal Gal NPs group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w Cen MT" pitchFamily="34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4800600" y="914400"/>
            <a:ext cx="2620046" cy="5334000"/>
            <a:chOff x="9525000" y="838200"/>
            <a:chExt cx="2620046" cy="5334000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7"/>
            <a:srcRect b="525"/>
            <a:stretch>
              <a:fillRect/>
            </a:stretch>
          </p:blipFill>
          <p:spPr bwMode="auto">
            <a:xfrm>
              <a:off x="9525000" y="1447800"/>
              <a:ext cx="2620046" cy="4724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0" name="Content Placeholder 2"/>
            <p:cNvSpPr txBox="1">
              <a:spLocks/>
            </p:cNvSpPr>
            <p:nvPr/>
          </p:nvSpPr>
          <p:spPr bwMode="auto">
            <a:xfrm>
              <a:off x="9601200" y="838200"/>
              <a:ext cx="2468880" cy="5334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miter lim="800000"/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57150" algn="ctr" eaLnBrk="0" fontAlgn="base" hangingPunct="0">
                <a:spcAft>
                  <a:spcPct val="0"/>
                </a:spcAft>
                <a:tabLst>
                  <a:tab pos="171450" algn="l"/>
                </a:tabLst>
              </a:pPr>
              <a:r>
                <a:rPr lang="en-US" sz="2600" b="1" dirty="0" smtClean="0">
                  <a:solidFill>
                    <a:schemeClr val="tx1"/>
                  </a:solidFill>
                  <a:latin typeface="Berlin Sans FB Demi" pitchFamily="34" charset="0"/>
                </a:rPr>
                <a:t>Parietal cortex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2286000" y="990600"/>
            <a:ext cx="5256167" cy="5567065"/>
            <a:chOff x="2971800" y="609600"/>
            <a:chExt cx="5256167" cy="5567065"/>
          </a:xfrm>
        </p:grpSpPr>
        <p:sp>
          <p:nvSpPr>
            <p:cNvPr id="23" name="Content Placeholder 2"/>
            <p:cNvSpPr txBox="1">
              <a:spLocks/>
            </p:cNvSpPr>
            <p:nvPr/>
          </p:nvSpPr>
          <p:spPr bwMode="auto">
            <a:xfrm>
              <a:off x="4267200" y="609600"/>
              <a:ext cx="2514600" cy="5334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noFill/>
              <a:prstDash val="solid"/>
              <a:miter lim="800000"/>
              <a:headEnd/>
              <a:tailEnd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57150" marR="0" lvl="0" indent="0" algn="ctr" defTabSz="914400" rtl="0" eaLnBrk="0" fontAlgn="base" latinLnBrk="0" hangingPunct="0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Tx/>
                <a:buFont typeface="Arial" pitchFamily="34" charset="0"/>
                <a:buNone/>
                <a:tabLst>
                  <a:tab pos="171450" algn="l"/>
                </a:tabLst>
                <a:defRPr/>
              </a:pPr>
              <a:r>
                <a:rPr lang="en-US" sz="2800" b="1" dirty="0" smtClean="0">
                  <a:solidFill>
                    <a:schemeClr val="tx1"/>
                  </a:solidFill>
                  <a:latin typeface="Berlin Sans FB Demi" pitchFamily="34" charset="0"/>
                </a:rPr>
                <a:t>Hippocampus</a:t>
              </a:r>
              <a:endPara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Berlin Sans FB Demi" pitchFamily="34" charset="0"/>
              </a:endParaRPr>
            </a:p>
          </p:txBody>
        </p:sp>
        <p:pic>
          <p:nvPicPr>
            <p:cNvPr id="24" name="Picture 4"/>
            <p:cNvPicPr>
              <a:picLocks noChangeAspect="1" noChangeArrowheads="1"/>
            </p:cNvPicPr>
            <p:nvPr/>
          </p:nvPicPr>
          <p:blipFill>
            <a:blip r:embed="rId8"/>
            <a:srcRect t="1396" b="873"/>
            <a:stretch>
              <a:fillRect/>
            </a:stretch>
          </p:blipFill>
          <p:spPr bwMode="auto">
            <a:xfrm>
              <a:off x="2971800" y="1219200"/>
              <a:ext cx="5256167" cy="4419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25" name="TextBox 24"/>
            <p:cNvSpPr txBox="1"/>
            <p:nvPr/>
          </p:nvSpPr>
          <p:spPr>
            <a:xfrm>
              <a:off x="3200400" y="5715000"/>
              <a:ext cx="22098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latin typeface="Tw Cen MT" pitchFamily="34" charset="0"/>
                </a:rPr>
                <a:t>Pyramidal cells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791200" y="5715000"/>
              <a:ext cx="1981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 smtClean="0">
                  <a:latin typeface="Tw Cen MT" pitchFamily="34" charset="0"/>
                </a:rPr>
                <a:t>Granular cells</a:t>
              </a:r>
              <a:endParaRPr lang="en-US" sz="2400" b="1" dirty="0">
                <a:latin typeface="Tw Cen MT" pitchFamily="34" charset="0"/>
              </a:endParaRPr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3" grpId="1" uiExpand="1" build="p" animBg="1"/>
      <p:bldP spid="9" grpId="0" animBg="1"/>
      <p:bldP spid="16" grpId="0" animBg="1"/>
      <p:bldP spid="1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152400" y="1258944"/>
            <a:ext cx="8768938" cy="2826549"/>
            <a:chOff x="152400" y="1059651"/>
            <a:chExt cx="8768938" cy="2826549"/>
          </a:xfrm>
        </p:grpSpPr>
        <p:pic>
          <p:nvPicPr>
            <p:cNvPr id="429059" name="Picture 3"/>
            <p:cNvPicPr>
              <a:picLocks noChangeAspect="1" noChangeArrowheads="1"/>
            </p:cNvPicPr>
            <p:nvPr/>
          </p:nvPicPr>
          <p:blipFill>
            <a:blip r:embed="rId4"/>
            <a:srcRect l="1375" t="1746" r="2533" b="1746"/>
            <a:stretch>
              <a:fillRect/>
            </a:stretch>
          </p:blipFill>
          <p:spPr bwMode="auto">
            <a:xfrm>
              <a:off x="152400" y="1066800"/>
              <a:ext cx="3017520" cy="27630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29060" name="Picture 4"/>
            <p:cNvPicPr>
              <a:picLocks noChangeAspect="1" noChangeArrowheads="1"/>
            </p:cNvPicPr>
            <p:nvPr/>
          </p:nvPicPr>
          <p:blipFill>
            <a:blip r:embed="rId5">
              <a:lum contrast="10000"/>
            </a:blip>
            <a:srcRect l="866" t="2050" r="866" b="789"/>
            <a:stretch>
              <a:fillRect/>
            </a:stretch>
          </p:blipFill>
          <p:spPr bwMode="auto">
            <a:xfrm>
              <a:off x="3320770" y="1059651"/>
              <a:ext cx="2813397" cy="2777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29061" name="Picture 5"/>
            <p:cNvPicPr>
              <a:picLocks noChangeAspect="1" noChangeArrowheads="1"/>
            </p:cNvPicPr>
            <p:nvPr/>
          </p:nvPicPr>
          <p:blipFill>
            <a:blip r:embed="rId6"/>
            <a:srcRect l="1433" t="633" r="1433" b="1899"/>
            <a:stretch>
              <a:fillRect/>
            </a:stretch>
          </p:blipFill>
          <p:spPr bwMode="auto">
            <a:xfrm>
              <a:off x="6285016" y="1066800"/>
              <a:ext cx="2636322" cy="28194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5" name="Group 44"/>
          <p:cNvGrpSpPr/>
          <p:nvPr/>
        </p:nvGrpSpPr>
        <p:grpSpPr>
          <a:xfrm>
            <a:off x="990600" y="3338733"/>
            <a:ext cx="1318260" cy="2437813"/>
            <a:chOff x="990600" y="3139440"/>
            <a:chExt cx="1318260" cy="2437813"/>
          </a:xfrm>
        </p:grpSpPr>
        <p:sp>
          <p:nvSpPr>
            <p:cNvPr id="17" name="Rectangle 16"/>
            <p:cNvSpPr/>
            <p:nvPr/>
          </p:nvSpPr>
          <p:spPr>
            <a:xfrm>
              <a:off x="1463040" y="3139440"/>
              <a:ext cx="365760" cy="365760"/>
            </a:xfrm>
            <a:prstGeom prst="rect">
              <a:avLst/>
            </a:prstGeom>
            <a:noFill/>
            <a:ln w="190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0" name="Picture 3"/>
            <p:cNvPicPr>
              <a:picLocks noChangeAspect="1" noChangeArrowheads="1"/>
            </p:cNvPicPr>
            <p:nvPr/>
          </p:nvPicPr>
          <p:blipFill>
            <a:blip r:embed="rId4">
              <a:lum contrast="20000"/>
            </a:blip>
            <a:srcRect l="42847" t="71883" r="42719" b="10423"/>
            <a:stretch>
              <a:fillRect/>
            </a:stretch>
          </p:blipFill>
          <p:spPr bwMode="auto">
            <a:xfrm>
              <a:off x="1013460" y="4129453"/>
              <a:ext cx="1295400" cy="1447800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ffectLst/>
          </p:spPr>
        </p:pic>
        <p:cxnSp>
          <p:nvCxnSpPr>
            <p:cNvPr id="26" name="Straight Connector 25"/>
            <p:cNvCxnSpPr/>
            <p:nvPr/>
          </p:nvCxnSpPr>
          <p:spPr>
            <a:xfrm rot="16200000" flipH="1">
              <a:off x="1752600" y="3581400"/>
              <a:ext cx="609600" cy="4572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 rot="5400000" flipH="1" flipV="1">
              <a:off x="914400" y="3581400"/>
              <a:ext cx="609600" cy="4572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6" name="Group 45"/>
          <p:cNvGrpSpPr/>
          <p:nvPr/>
        </p:nvGrpSpPr>
        <p:grpSpPr>
          <a:xfrm>
            <a:off x="4038600" y="2332893"/>
            <a:ext cx="1374668" cy="3458307"/>
            <a:chOff x="4038600" y="2133600"/>
            <a:chExt cx="1374668" cy="3458307"/>
          </a:xfrm>
        </p:grpSpPr>
        <p:sp>
          <p:nvSpPr>
            <p:cNvPr id="18" name="Rectangle 17"/>
            <p:cNvSpPr/>
            <p:nvPr/>
          </p:nvSpPr>
          <p:spPr>
            <a:xfrm>
              <a:off x="4724400" y="2133600"/>
              <a:ext cx="609600" cy="533400"/>
            </a:xfrm>
            <a:prstGeom prst="rect">
              <a:avLst/>
            </a:prstGeom>
            <a:noFill/>
            <a:ln w="190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4"/>
            <p:cNvPicPr>
              <a:picLocks noChangeAspect="1" noChangeArrowheads="1"/>
            </p:cNvPicPr>
            <p:nvPr/>
          </p:nvPicPr>
          <p:blipFill>
            <a:blip r:embed="rId5">
              <a:lum contrast="20000"/>
            </a:blip>
            <a:srcRect l="40789" t="31373" r="24610" b="31306"/>
            <a:stretch>
              <a:fillRect/>
            </a:stretch>
          </p:blipFill>
          <p:spPr bwMode="auto">
            <a:xfrm>
              <a:off x="4041668" y="4114800"/>
              <a:ext cx="1371600" cy="1477107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ffectLst/>
          </p:spPr>
        </p:pic>
        <p:cxnSp>
          <p:nvCxnSpPr>
            <p:cNvPr id="36" name="Straight Connector 35"/>
            <p:cNvCxnSpPr/>
            <p:nvPr/>
          </p:nvCxnSpPr>
          <p:spPr>
            <a:xfrm rot="5400000">
              <a:off x="3657600" y="3048000"/>
              <a:ext cx="1447800" cy="6858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 rot="16200000" flipH="1">
              <a:off x="4648200" y="3352800"/>
              <a:ext cx="1447800" cy="762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/>
          <p:cNvGrpSpPr/>
          <p:nvPr/>
        </p:nvGrpSpPr>
        <p:grpSpPr>
          <a:xfrm>
            <a:off x="6934200" y="2866293"/>
            <a:ext cx="1316677" cy="2743200"/>
            <a:chOff x="6934200" y="2667000"/>
            <a:chExt cx="1316677" cy="2743200"/>
          </a:xfrm>
        </p:grpSpPr>
        <p:sp>
          <p:nvSpPr>
            <p:cNvPr id="19" name="Rectangle 18"/>
            <p:cNvSpPr/>
            <p:nvPr/>
          </p:nvSpPr>
          <p:spPr>
            <a:xfrm>
              <a:off x="7162800" y="2667000"/>
              <a:ext cx="457200" cy="457200"/>
            </a:xfrm>
            <a:prstGeom prst="rect">
              <a:avLst/>
            </a:prstGeom>
            <a:noFill/>
            <a:ln w="190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5"/>
            <p:cNvPicPr>
              <a:picLocks noChangeAspect="1" noChangeArrowheads="1"/>
            </p:cNvPicPr>
            <p:nvPr/>
          </p:nvPicPr>
          <p:blipFill>
            <a:blip r:embed="rId6">
              <a:lum contrast="10000"/>
            </a:blip>
            <a:srcRect l="31186" t="53319" r="43546" b="22973"/>
            <a:stretch>
              <a:fillRect/>
            </a:stretch>
          </p:blipFill>
          <p:spPr bwMode="auto">
            <a:xfrm>
              <a:off x="6955477" y="4114800"/>
              <a:ext cx="1295400" cy="1295400"/>
            </a:xfrm>
            <a:prstGeom prst="rect">
              <a:avLst/>
            </a:prstGeom>
            <a:noFill/>
            <a:ln w="28575">
              <a:solidFill>
                <a:srgbClr val="FFFF00"/>
              </a:solidFill>
              <a:miter lim="800000"/>
              <a:headEnd/>
              <a:tailEnd/>
            </a:ln>
            <a:effectLst/>
          </p:spPr>
        </p:pic>
        <p:cxnSp>
          <p:nvCxnSpPr>
            <p:cNvPr id="40" name="Straight Connector 39"/>
            <p:cNvCxnSpPr/>
            <p:nvPr/>
          </p:nvCxnSpPr>
          <p:spPr>
            <a:xfrm rot="5400000">
              <a:off x="6553200" y="3505200"/>
              <a:ext cx="990600" cy="2286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/>
            <p:cNvCxnSpPr/>
            <p:nvPr/>
          </p:nvCxnSpPr>
          <p:spPr>
            <a:xfrm rot="16200000" flipH="1">
              <a:off x="7429500" y="3314700"/>
              <a:ext cx="990600" cy="609600"/>
            </a:xfrm>
            <a:prstGeom prst="line">
              <a:avLst/>
            </a:prstGeom>
            <a:ln w="19050">
              <a:solidFill>
                <a:srgbClr val="FFFF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Rectangle 47"/>
          <p:cNvSpPr/>
          <p:nvPr/>
        </p:nvSpPr>
        <p:spPr>
          <a:xfrm>
            <a:off x="152400" y="228600"/>
            <a:ext cx="8763000" cy="838200"/>
          </a:xfrm>
          <a:prstGeom prst="rect">
            <a:avLst/>
          </a:prstGeom>
          <a:solidFill>
            <a:schemeClr val="tx1"/>
          </a:solidFill>
          <a:ln w="28575">
            <a:solidFill>
              <a:srgbClr val="FFFF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 Demi" pitchFamily="34" charset="0"/>
              </a:rPr>
              <a:t>Orbitofrontal Cortex Neuronal Cells </a:t>
            </a:r>
          </a:p>
          <a:p>
            <a:pPr algn="ctr"/>
            <a:r>
              <a:rPr lang="en-US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(Nasal Gal NPs Group)</a:t>
            </a:r>
            <a:endParaRPr lang="en-US" sz="26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1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riped Right Arrow 3"/>
          <p:cNvSpPr/>
          <p:nvPr/>
        </p:nvSpPr>
        <p:spPr>
          <a:xfrm>
            <a:off x="152400" y="0"/>
            <a:ext cx="4495800" cy="1295400"/>
          </a:xfrm>
          <a:prstGeom prst="stripedRightArrow">
            <a:avLst>
              <a:gd name="adj1" fmla="val 69601"/>
              <a:gd name="adj2" fmla="val 29311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0" tIns="0" rIns="0" bIns="0" rtlCol="1" anchor="ctr" anchorCtr="0"/>
          <a:lstStyle/>
          <a:p>
            <a:pPr algn="ctr">
              <a:defRPr/>
            </a:pPr>
            <a:r>
              <a:rPr lang="en-US" sz="4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ush Script MT" pitchFamily="66" charset="0"/>
              </a:rPr>
              <a:t>Take-Home Message</a:t>
            </a:r>
            <a:endParaRPr lang="ar-EG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ush Script MT" pitchFamily="66" charset="0"/>
            </a:endParaRPr>
          </a:p>
        </p:txBody>
      </p:sp>
      <p:sp>
        <p:nvSpPr>
          <p:cNvPr id="12" name="Subtitle 5"/>
          <p:cNvSpPr>
            <a:spLocks noGrp="1"/>
          </p:cNvSpPr>
          <p:nvPr>
            <p:ph type="subTitle" idx="1"/>
          </p:nvPr>
        </p:nvSpPr>
        <p:spPr>
          <a:xfrm>
            <a:off x="2971800" y="1447800"/>
            <a:ext cx="5562600" cy="2286000"/>
          </a:xfrm>
          <a:prstGeom prst="roundRect">
            <a:avLst>
              <a:gd name="adj" fmla="val 10397"/>
            </a:avLst>
          </a:prstGeom>
          <a:solidFill>
            <a:schemeClr val="accent5">
              <a:lumMod val="20000"/>
              <a:lumOff val="80000"/>
              <a:alpha val="85000"/>
            </a:schemeClr>
          </a:solidFill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40" tIns="91440" rIns="91440" bIns="91440" rtlCol="1" anchor="ctr" anchorCtr="1"/>
          <a:lstStyle/>
          <a:p>
            <a:pPr indent="-330200" algn="l" eaLnBrk="1" hangingPunct="1">
              <a:spcBef>
                <a:spcPts val="0"/>
              </a:spcBef>
              <a:spcAft>
                <a:spcPts val="1800"/>
              </a:spcAft>
              <a:buSzPct val="70000"/>
              <a:buFont typeface="Wingdings" pitchFamily="2" charset="2"/>
              <a:buChar char="ü"/>
              <a:defRPr/>
            </a:pPr>
            <a:r>
              <a:rPr lang="en-US" sz="2600" b="1" dirty="0" smtClean="0">
                <a:solidFill>
                  <a:schemeClr val="tx1"/>
                </a:solidFill>
                <a:latin typeface="Kristen ITC" pitchFamily="66" charset="0"/>
              </a:rPr>
              <a:t>Optimizing the formulation </a:t>
            </a:r>
          </a:p>
          <a:p>
            <a:pPr indent="-330200" algn="l" eaLnBrk="1" hangingPunct="1">
              <a:spcBef>
                <a:spcPts val="0"/>
              </a:spcBef>
              <a:spcAft>
                <a:spcPts val="1800"/>
              </a:spcAft>
              <a:buSzPct val="70000"/>
              <a:buFont typeface="Wingdings" pitchFamily="2" charset="2"/>
              <a:buChar char="ü"/>
              <a:defRPr/>
            </a:pPr>
            <a:r>
              <a:rPr lang="en-US" sz="2600" b="1" dirty="0" smtClean="0">
                <a:solidFill>
                  <a:schemeClr val="tx1"/>
                </a:solidFill>
                <a:latin typeface="Kristen ITC" pitchFamily="66" charset="0"/>
              </a:rPr>
              <a:t>The pharmacological efficacy</a:t>
            </a:r>
          </a:p>
          <a:p>
            <a:pPr indent="-330200" algn="l" eaLnBrk="1" hangingPunct="1">
              <a:spcBef>
                <a:spcPts val="0"/>
              </a:spcBef>
              <a:spcAft>
                <a:spcPts val="1800"/>
              </a:spcAft>
              <a:buSzPct val="70000"/>
              <a:buFont typeface="Wingdings" pitchFamily="2" charset="2"/>
              <a:buChar char="ü"/>
              <a:defRPr/>
            </a:pPr>
            <a:r>
              <a:rPr lang="en-US" sz="2600" b="1" dirty="0" smtClean="0">
                <a:solidFill>
                  <a:srgbClr val="C00000"/>
                </a:solidFill>
                <a:latin typeface="Kristen ITC" pitchFamily="66" charset="0"/>
              </a:rPr>
              <a:t>Nanotoxicological aspects!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8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uiExpand="1" build="p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E:\meroo\My Pictures\صور مناقشة الدكتوراه 12 أكتوبر 2015\IMG_8774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7112" r="11095" b="12108"/>
          <a:stretch>
            <a:fillRect/>
          </a:stretch>
        </p:blipFill>
        <p:spPr bwMode="auto">
          <a:xfrm>
            <a:off x="1143000" y="1789937"/>
            <a:ext cx="1991885" cy="28163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7" name="Rounded Rectangle 6"/>
          <p:cNvSpPr/>
          <p:nvPr/>
        </p:nvSpPr>
        <p:spPr>
          <a:xfrm flipH="1">
            <a:off x="3285744" y="1789937"/>
            <a:ext cx="4876800" cy="2816352"/>
          </a:xfrm>
          <a:prstGeom prst="roundRect">
            <a:avLst>
              <a:gd name="adj" fmla="val 6831"/>
            </a:avLst>
          </a:prstGeom>
          <a:solidFill>
            <a:schemeClr val="tx1"/>
          </a:solidFill>
          <a:ln>
            <a:solidFill>
              <a:srgbClr val="57FFFF"/>
            </a:solidFill>
          </a:ln>
          <a:effectLst>
            <a:outerShdw blurRad="40000" dist="23000" dir="5400000" rotWithShape="0">
              <a:srgbClr val="000000">
                <a:alpha val="35000"/>
              </a:srgbClr>
            </a:outerShdw>
            <a:reflection blurRad="6350" stA="52000" endA="300" endPos="35000" dir="5400000" sy="-100000" algn="bl" rotWithShape="0"/>
          </a:effectLst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Amira S. </a:t>
            </a:r>
            <a:r>
              <a:rPr lang="en-US" sz="32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Hanafy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Ph.D.</a:t>
            </a:r>
            <a:endParaRPr lang="en-US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800" b="1" dirty="0" smtClean="0">
                <a:solidFill>
                  <a:srgbClr val="57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amira.sayed@pua.edu.eg</a:t>
            </a:r>
          </a:p>
          <a:p>
            <a:pPr algn="ctr"/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+201 223 283 619</a:t>
            </a:r>
          </a:p>
          <a:p>
            <a:pPr algn="ctr">
              <a:spcBef>
                <a:spcPts val="1200"/>
              </a:spcBef>
            </a:pPr>
            <a:r>
              <a:rPr lang="en-US" sz="2000" b="1" dirty="0" smtClean="0">
                <a:solidFill>
                  <a:srgbClr val="57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Faculty of Pharmacy &amp; Drug Manufacturing, Pharos University</a:t>
            </a:r>
            <a:endParaRPr lang="en-US" sz="2800" b="1" dirty="0" smtClean="0">
              <a:solidFill>
                <a:srgbClr val="57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US" sz="2000" b="1" dirty="0" smtClean="0">
                <a:solidFill>
                  <a:srgbClr val="A0FA5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Alexandria, Egypt</a:t>
            </a:r>
            <a:endParaRPr lang="en-US" sz="2000" b="1" dirty="0">
              <a:solidFill>
                <a:srgbClr val="A0FA5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79400" y="127453"/>
            <a:ext cx="912199" cy="93934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Click="0" advTm="8000">
    <p:randomBar dir="vert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18286</TotalTime>
  <Words>1982</Words>
  <Application>Microsoft Office PowerPoint</Application>
  <PresentationFormat>On-screen Show (4:3)</PresentationFormat>
  <Paragraphs>372</Paragraphs>
  <Slides>22</Slides>
  <Notes>22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Office Theme</vt:lpstr>
      <vt:lpstr>1_Office Theme</vt:lpstr>
      <vt:lpstr>3_Office Theme</vt:lpstr>
      <vt:lpstr>  Polymeric Nanoparticles for CNS Targeting: It Is Time to Think About The Nanotoxicological Aspects  By Amira S. Hanafy, Ph.D. Lecturer of Pharmaceutics Faculty of Pharmacy and Drug Manufacturing,  Pharos University in Alexandria, Egypt   </vt:lpstr>
      <vt:lpstr>Slide 2</vt:lpstr>
      <vt:lpstr>Polymeric Nanoparticles</vt:lpstr>
      <vt:lpstr>Slide 4</vt:lpstr>
      <vt:lpstr>Clinical Trials on Polymeric Nanoparticles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Study Design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Miro</dc:creator>
  <cp:lastModifiedBy>g</cp:lastModifiedBy>
  <cp:revision>4756</cp:revision>
  <dcterms:created xsi:type="dcterms:W3CDTF">2006-08-16T00:00:00Z</dcterms:created>
  <dcterms:modified xsi:type="dcterms:W3CDTF">2015-10-30T19:35:18Z</dcterms:modified>
</cp:coreProperties>
</file>