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09" r:id="rId1"/>
  </p:sldMasterIdLst>
  <p:notesMasterIdLst>
    <p:notesMasterId r:id="rId67"/>
  </p:notesMasterIdLst>
  <p:handoutMasterIdLst>
    <p:handoutMasterId r:id="rId68"/>
  </p:handoutMasterIdLst>
  <p:sldIdLst>
    <p:sldId id="514" r:id="rId2"/>
    <p:sldId id="671" r:id="rId3"/>
    <p:sldId id="656" r:id="rId4"/>
    <p:sldId id="657" r:id="rId5"/>
    <p:sldId id="658" r:id="rId6"/>
    <p:sldId id="659" r:id="rId7"/>
    <p:sldId id="567" r:id="rId8"/>
    <p:sldId id="660" r:id="rId9"/>
    <p:sldId id="569" r:id="rId10"/>
    <p:sldId id="570" r:id="rId11"/>
    <p:sldId id="571" r:id="rId12"/>
    <p:sldId id="662" r:id="rId13"/>
    <p:sldId id="655" r:id="rId14"/>
    <p:sldId id="583" r:id="rId15"/>
    <p:sldId id="584" r:id="rId16"/>
    <p:sldId id="585" r:id="rId17"/>
    <p:sldId id="638" r:id="rId18"/>
    <p:sldId id="619" r:id="rId19"/>
    <p:sldId id="620" r:id="rId20"/>
    <p:sldId id="687" r:id="rId21"/>
    <p:sldId id="688" r:id="rId22"/>
    <p:sldId id="704" r:id="rId23"/>
    <p:sldId id="705" r:id="rId24"/>
    <p:sldId id="689" r:id="rId25"/>
    <p:sldId id="582" r:id="rId26"/>
    <p:sldId id="703" r:id="rId27"/>
    <p:sldId id="573" r:id="rId28"/>
    <p:sldId id="575" r:id="rId29"/>
    <p:sldId id="574" r:id="rId30"/>
    <p:sldId id="692" r:id="rId31"/>
    <p:sldId id="691" r:id="rId32"/>
    <p:sldId id="690" r:id="rId33"/>
    <p:sldId id="693" r:id="rId34"/>
    <p:sldId id="685" r:id="rId35"/>
    <p:sldId id="708" r:id="rId36"/>
    <p:sldId id="707" r:id="rId37"/>
    <p:sldId id="681" r:id="rId38"/>
    <p:sldId id="686" r:id="rId39"/>
    <p:sldId id="682" r:id="rId40"/>
    <p:sldId id="709" r:id="rId41"/>
    <p:sldId id="684" r:id="rId42"/>
    <p:sldId id="706" r:id="rId43"/>
    <p:sldId id="701" r:id="rId44"/>
    <p:sldId id="627" r:id="rId45"/>
    <p:sldId id="702" r:id="rId46"/>
    <p:sldId id="587" r:id="rId47"/>
    <p:sldId id="586" r:id="rId48"/>
    <p:sldId id="672" r:id="rId49"/>
    <p:sldId id="673" r:id="rId50"/>
    <p:sldId id="674" r:id="rId51"/>
    <p:sldId id="675" r:id="rId52"/>
    <p:sldId id="661" r:id="rId53"/>
    <p:sldId id="631" r:id="rId54"/>
    <p:sldId id="630" r:id="rId55"/>
    <p:sldId id="648" r:id="rId56"/>
    <p:sldId id="711" r:id="rId57"/>
    <p:sldId id="712" r:id="rId58"/>
    <p:sldId id="713" r:id="rId59"/>
    <p:sldId id="714" r:id="rId60"/>
    <p:sldId id="715" r:id="rId61"/>
    <p:sldId id="718" r:id="rId62"/>
    <p:sldId id="717" r:id="rId63"/>
    <p:sldId id="577" r:id="rId64"/>
    <p:sldId id="667" r:id="rId65"/>
    <p:sldId id="588" r:id="rId66"/>
  </p:sldIdLst>
  <p:sldSz cx="9144000" cy="6858000" type="screen4x3"/>
  <p:notesSz cx="7019925" cy="9305925"/>
  <p:defaultTextStyle>
    <a:defPPr>
      <a:defRPr lang="en-US"/>
    </a:defPPr>
    <a:lvl1pPr algn="l" rtl="0" fontAlgn="base">
      <a:spcBef>
        <a:spcPct val="0"/>
      </a:spcBef>
      <a:spcAft>
        <a:spcPct val="0"/>
      </a:spcAft>
      <a:defRPr sz="2400" kern="1200" baseline="-25000">
        <a:solidFill>
          <a:schemeClr val="tx1"/>
        </a:solidFill>
        <a:latin typeface="Franklin Gothic Demi" pitchFamily="34" charset="0"/>
        <a:ea typeface="ＭＳ Ｐゴシック" pitchFamily="4" charset="-128"/>
        <a:cs typeface="+mn-cs"/>
      </a:defRPr>
    </a:lvl1pPr>
    <a:lvl2pPr marL="457200" algn="l" rtl="0" fontAlgn="base">
      <a:spcBef>
        <a:spcPct val="0"/>
      </a:spcBef>
      <a:spcAft>
        <a:spcPct val="0"/>
      </a:spcAft>
      <a:defRPr sz="2400" kern="1200" baseline="-25000">
        <a:solidFill>
          <a:schemeClr val="tx1"/>
        </a:solidFill>
        <a:latin typeface="Franklin Gothic Demi" pitchFamily="34" charset="0"/>
        <a:ea typeface="ＭＳ Ｐゴシック" pitchFamily="4" charset="-128"/>
        <a:cs typeface="+mn-cs"/>
      </a:defRPr>
    </a:lvl2pPr>
    <a:lvl3pPr marL="914400" algn="l" rtl="0" fontAlgn="base">
      <a:spcBef>
        <a:spcPct val="0"/>
      </a:spcBef>
      <a:spcAft>
        <a:spcPct val="0"/>
      </a:spcAft>
      <a:defRPr sz="2400" kern="1200" baseline="-25000">
        <a:solidFill>
          <a:schemeClr val="tx1"/>
        </a:solidFill>
        <a:latin typeface="Franklin Gothic Demi" pitchFamily="34" charset="0"/>
        <a:ea typeface="ＭＳ Ｐゴシック" pitchFamily="4" charset="-128"/>
        <a:cs typeface="+mn-cs"/>
      </a:defRPr>
    </a:lvl3pPr>
    <a:lvl4pPr marL="1371600" algn="l" rtl="0" fontAlgn="base">
      <a:spcBef>
        <a:spcPct val="0"/>
      </a:spcBef>
      <a:spcAft>
        <a:spcPct val="0"/>
      </a:spcAft>
      <a:defRPr sz="2400" kern="1200" baseline="-25000">
        <a:solidFill>
          <a:schemeClr val="tx1"/>
        </a:solidFill>
        <a:latin typeface="Franklin Gothic Demi" pitchFamily="34" charset="0"/>
        <a:ea typeface="ＭＳ Ｐゴシック" pitchFamily="4" charset="-128"/>
        <a:cs typeface="+mn-cs"/>
      </a:defRPr>
    </a:lvl4pPr>
    <a:lvl5pPr marL="1828800" algn="l" rtl="0" fontAlgn="base">
      <a:spcBef>
        <a:spcPct val="0"/>
      </a:spcBef>
      <a:spcAft>
        <a:spcPct val="0"/>
      </a:spcAft>
      <a:defRPr sz="2400" kern="1200" baseline="-25000">
        <a:solidFill>
          <a:schemeClr val="tx1"/>
        </a:solidFill>
        <a:latin typeface="Franklin Gothic Demi" pitchFamily="34" charset="0"/>
        <a:ea typeface="ＭＳ Ｐゴシック" pitchFamily="4" charset="-128"/>
        <a:cs typeface="+mn-cs"/>
      </a:defRPr>
    </a:lvl5pPr>
    <a:lvl6pPr marL="2286000" algn="l" defTabSz="914400" rtl="0" eaLnBrk="1" latinLnBrk="0" hangingPunct="1">
      <a:defRPr sz="2400" kern="1200" baseline="-25000">
        <a:solidFill>
          <a:schemeClr val="tx1"/>
        </a:solidFill>
        <a:latin typeface="Franklin Gothic Demi" pitchFamily="34" charset="0"/>
        <a:ea typeface="ＭＳ Ｐゴシック" pitchFamily="4" charset="-128"/>
        <a:cs typeface="+mn-cs"/>
      </a:defRPr>
    </a:lvl6pPr>
    <a:lvl7pPr marL="2743200" algn="l" defTabSz="914400" rtl="0" eaLnBrk="1" latinLnBrk="0" hangingPunct="1">
      <a:defRPr sz="2400" kern="1200" baseline="-25000">
        <a:solidFill>
          <a:schemeClr val="tx1"/>
        </a:solidFill>
        <a:latin typeface="Franklin Gothic Demi" pitchFamily="34" charset="0"/>
        <a:ea typeface="ＭＳ Ｐゴシック" pitchFamily="4" charset="-128"/>
        <a:cs typeface="+mn-cs"/>
      </a:defRPr>
    </a:lvl7pPr>
    <a:lvl8pPr marL="3200400" algn="l" defTabSz="914400" rtl="0" eaLnBrk="1" latinLnBrk="0" hangingPunct="1">
      <a:defRPr sz="2400" kern="1200" baseline="-25000">
        <a:solidFill>
          <a:schemeClr val="tx1"/>
        </a:solidFill>
        <a:latin typeface="Franklin Gothic Demi" pitchFamily="34" charset="0"/>
        <a:ea typeface="ＭＳ Ｐゴシック" pitchFamily="4" charset="-128"/>
        <a:cs typeface="+mn-cs"/>
      </a:defRPr>
    </a:lvl8pPr>
    <a:lvl9pPr marL="3657600" algn="l" defTabSz="914400" rtl="0" eaLnBrk="1" latinLnBrk="0" hangingPunct="1">
      <a:defRPr sz="2400" kern="1200" baseline="-25000">
        <a:solidFill>
          <a:schemeClr val="tx1"/>
        </a:solidFill>
        <a:latin typeface="Franklin Gothic Demi" pitchFamily="34" charset="0"/>
        <a:ea typeface="ＭＳ Ｐゴシック" pitchFamily="4" charset="-128"/>
        <a:cs typeface="+mn-cs"/>
      </a:defRPr>
    </a:lvl9pPr>
  </p:defaultTextStyle>
  <p:extLst>
    <p:ext uri="{EFAFB233-063F-42B5-8137-9DF3F51BA10A}">
      <p15:sldGuideLst xmlns:p15="http://schemas.microsoft.com/office/powerpoint/2012/main" xmlns="">
        <p15:guide id="1" orient="horz" pos="2160">
          <p15:clr>
            <a:srgbClr val="A4A3A4"/>
          </p15:clr>
        </p15:guide>
        <p15:guide id="2" orient="horz" pos="240">
          <p15:clr>
            <a:srgbClr val="A4A3A4"/>
          </p15:clr>
        </p15:guide>
        <p15:guide id="3" pos="2880">
          <p15:clr>
            <a:srgbClr val="A4A3A4"/>
          </p15:clr>
        </p15:guide>
        <p15:guide id="4" pos="1344">
          <p15:clr>
            <a:srgbClr val="A4A3A4"/>
          </p15:clr>
        </p15:guide>
      </p15:sldGuideLst>
    </p:ext>
    <p:ext uri="{2D200454-40CA-4A62-9FC3-DE9A4176ACB9}">
      <p15:notesGuideLst xmlns:p15="http://schemas.microsoft.com/office/powerpoint/2012/main" xmlns="">
        <p15:guide id="1" orient="horz" pos="2931">
          <p15:clr>
            <a:srgbClr val="A4A3A4"/>
          </p15:clr>
        </p15:guide>
        <p15:guide id="2" pos="221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0000"/>
    <a:srgbClr val="7A0000"/>
    <a:srgbClr val="660066"/>
    <a:srgbClr val="008080"/>
    <a:srgbClr val="CC3300"/>
    <a:srgbClr val="009900"/>
    <a:srgbClr val="00B9F6"/>
    <a:srgbClr val="00B0F0"/>
    <a:srgbClr val="66CCFF"/>
    <a:srgbClr val="B9E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2748" autoAdjust="0"/>
  </p:normalViewPr>
  <p:slideViewPr>
    <p:cSldViewPr>
      <p:cViewPr>
        <p:scale>
          <a:sx n="50" d="100"/>
          <a:sy n="50" d="100"/>
        </p:scale>
        <p:origin x="-1956" y="-474"/>
      </p:cViewPr>
      <p:guideLst>
        <p:guide orient="horz" pos="2160"/>
        <p:guide orient="horz" pos="240"/>
        <p:guide pos="2880"/>
        <p:guide pos="1344"/>
      </p:guideLst>
    </p:cSldViewPr>
  </p:slideViewPr>
  <p:outlineViewPr>
    <p:cViewPr>
      <p:scale>
        <a:sx n="100" d="100"/>
        <a:sy n="100" d="100"/>
      </p:scale>
      <p:origin x="0" y="-380506"/>
    </p:cViewPr>
  </p:outlineViewPr>
  <p:notesTextViewPr>
    <p:cViewPr>
      <p:scale>
        <a:sx n="100" d="100"/>
        <a:sy n="100" d="100"/>
      </p:scale>
      <p:origin x="0" y="0"/>
    </p:cViewPr>
  </p:notesTextViewPr>
  <p:sorterViewPr>
    <p:cViewPr>
      <p:scale>
        <a:sx n="30" d="100"/>
        <a:sy n="30" d="100"/>
      </p:scale>
      <p:origin x="0" y="-802"/>
    </p:cViewPr>
  </p:sorterViewPr>
  <p:notesViewPr>
    <p:cSldViewPr>
      <p:cViewPr varScale="1">
        <p:scale>
          <a:sx n="81" d="100"/>
          <a:sy n="81" d="100"/>
        </p:scale>
        <p:origin x="-3114" y="-84"/>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E7909D-896C-4340-A2B5-3B73AF8F56B6}" type="doc">
      <dgm:prSet loTypeId="urn:microsoft.com/office/officeart/2005/8/layout/default#1" loCatId="list" qsTypeId="urn:microsoft.com/office/officeart/2005/8/quickstyle/simple4" qsCatId="simple" csTypeId="urn:microsoft.com/office/officeart/2005/8/colors/accent1_2" csCatId="accent1" phldr="1"/>
      <dgm:spPr/>
      <dgm:t>
        <a:bodyPr/>
        <a:lstStyle/>
        <a:p>
          <a:endParaRPr lang="en-US"/>
        </a:p>
      </dgm:t>
    </dgm:pt>
    <dgm:pt modelId="{297DA55C-8464-6C4C-AB67-5CDE79EC4E96}">
      <dgm:prSet phldrT="[Text]" custT="1"/>
      <dgm:spPr>
        <a:solidFill>
          <a:srgbClr val="0080FF">
            <a:alpha val="51000"/>
          </a:srgbClr>
        </a:solidFill>
      </dgm:spPr>
      <dgm:t>
        <a:bodyPr/>
        <a:lstStyle/>
        <a:p>
          <a:r>
            <a:rPr lang="en-US" sz="2400" dirty="0">
              <a:solidFill>
                <a:srgbClr val="262626"/>
              </a:solidFill>
            </a:rPr>
            <a:t>Synthetic that    combined well for HEAD NUMBER </a:t>
          </a:r>
        </a:p>
        <a:p>
          <a:r>
            <a:rPr lang="en-US" sz="1600" dirty="0">
              <a:solidFill>
                <a:srgbClr val="262626"/>
              </a:solidFill>
            </a:rPr>
            <a:t>(S3,S5,S8,S9)</a:t>
          </a:r>
        </a:p>
      </dgm:t>
    </dgm:pt>
    <dgm:pt modelId="{6ECBE3DA-4B19-DE46-9BBF-9D4B7EFCC518}" type="parTrans" cxnId="{6B393F10-9219-5F47-962D-6C16E087A281}">
      <dgm:prSet/>
      <dgm:spPr/>
      <dgm:t>
        <a:bodyPr/>
        <a:lstStyle/>
        <a:p>
          <a:endParaRPr lang="en-US"/>
        </a:p>
      </dgm:t>
    </dgm:pt>
    <dgm:pt modelId="{BDA0CE20-3B98-7842-9647-48F03B4CBD5C}" type="sibTrans" cxnId="{6B393F10-9219-5F47-962D-6C16E087A281}">
      <dgm:prSet/>
      <dgm:spPr/>
      <dgm:t>
        <a:bodyPr/>
        <a:lstStyle/>
        <a:p>
          <a:endParaRPr lang="en-US"/>
        </a:p>
      </dgm:t>
    </dgm:pt>
    <dgm:pt modelId="{BAFCB932-2E60-6F42-A7D9-33006D44C566}">
      <dgm:prSet phldrT="[Text]" custT="1"/>
      <dgm:spPr>
        <a:solidFill>
          <a:srgbClr val="FFFF66">
            <a:alpha val="66000"/>
          </a:srgbClr>
        </a:solidFill>
      </dgm:spPr>
      <dgm:t>
        <a:bodyPr/>
        <a:lstStyle/>
        <a:p>
          <a:r>
            <a:rPr lang="en-US" sz="2400" dirty="0">
              <a:solidFill>
                <a:srgbClr val="262626"/>
              </a:solidFill>
            </a:rPr>
            <a:t>RP that combined well for SEED PER HEAD</a:t>
          </a:r>
        </a:p>
        <a:p>
          <a:r>
            <a:rPr lang="en-US" sz="1800" dirty="0">
              <a:solidFill>
                <a:srgbClr val="262626"/>
              </a:solidFill>
            </a:rPr>
            <a:t>(TAM111)</a:t>
          </a:r>
        </a:p>
      </dgm:t>
    </dgm:pt>
    <dgm:pt modelId="{9D0AA017-3589-4F48-909B-8AABB83DEF2D}" type="parTrans" cxnId="{16EC9F5C-65E0-AA43-B8E5-3C348D75E347}">
      <dgm:prSet/>
      <dgm:spPr/>
      <dgm:t>
        <a:bodyPr/>
        <a:lstStyle/>
        <a:p>
          <a:endParaRPr lang="en-US"/>
        </a:p>
      </dgm:t>
    </dgm:pt>
    <dgm:pt modelId="{B979589D-4464-024C-BAB4-5E989661E09E}" type="sibTrans" cxnId="{16EC9F5C-65E0-AA43-B8E5-3C348D75E347}">
      <dgm:prSet/>
      <dgm:spPr/>
      <dgm:t>
        <a:bodyPr/>
        <a:lstStyle/>
        <a:p>
          <a:endParaRPr lang="en-US"/>
        </a:p>
      </dgm:t>
    </dgm:pt>
    <dgm:pt modelId="{D8E79E9C-66C6-C74B-B997-F57997E4213C}">
      <dgm:prSet phldrT="[Text]" custT="1"/>
      <dgm:spPr>
        <a:solidFill>
          <a:srgbClr val="00FF00">
            <a:alpha val="61000"/>
          </a:srgbClr>
        </a:solidFill>
      </dgm:spPr>
      <dgm:t>
        <a:bodyPr/>
        <a:lstStyle/>
        <a:p>
          <a:r>
            <a:rPr lang="en-US" sz="2800" dirty="0">
              <a:solidFill>
                <a:srgbClr val="262626"/>
              </a:solidFill>
            </a:rPr>
            <a:t>Highest Yielding progeny</a:t>
          </a:r>
        </a:p>
      </dgm:t>
    </dgm:pt>
    <dgm:pt modelId="{9F9B2E9C-A124-3F4D-9FC9-8B75EC3D1CEF}" type="parTrans" cxnId="{70159F53-268C-F14D-B3AF-954FBEB37D88}">
      <dgm:prSet/>
      <dgm:spPr/>
      <dgm:t>
        <a:bodyPr/>
        <a:lstStyle/>
        <a:p>
          <a:endParaRPr lang="en-US"/>
        </a:p>
      </dgm:t>
    </dgm:pt>
    <dgm:pt modelId="{3031F9C1-4243-0746-8F48-17377B1D2BC5}" type="sibTrans" cxnId="{70159F53-268C-F14D-B3AF-954FBEB37D88}">
      <dgm:prSet/>
      <dgm:spPr/>
      <dgm:t>
        <a:bodyPr/>
        <a:lstStyle/>
        <a:p>
          <a:endParaRPr lang="en-US"/>
        </a:p>
      </dgm:t>
    </dgm:pt>
    <dgm:pt modelId="{0976850A-F64C-AF48-A780-CC0E528B0C6E}" type="pres">
      <dgm:prSet presAssocID="{D9E7909D-896C-4340-A2B5-3B73AF8F56B6}" presName="diagram" presStyleCnt="0">
        <dgm:presLayoutVars>
          <dgm:dir/>
          <dgm:resizeHandles val="exact"/>
        </dgm:presLayoutVars>
      </dgm:prSet>
      <dgm:spPr/>
      <dgm:t>
        <a:bodyPr/>
        <a:lstStyle/>
        <a:p>
          <a:endParaRPr lang="en-US"/>
        </a:p>
      </dgm:t>
    </dgm:pt>
    <dgm:pt modelId="{D2631440-0DF5-684E-8774-87E6760B8B73}" type="pres">
      <dgm:prSet presAssocID="{297DA55C-8464-6C4C-AB67-5CDE79EC4E96}" presName="node" presStyleLbl="node1" presStyleIdx="0" presStyleCnt="3">
        <dgm:presLayoutVars>
          <dgm:bulletEnabled val="1"/>
        </dgm:presLayoutVars>
      </dgm:prSet>
      <dgm:spPr/>
      <dgm:t>
        <a:bodyPr/>
        <a:lstStyle/>
        <a:p>
          <a:endParaRPr lang="en-US"/>
        </a:p>
      </dgm:t>
    </dgm:pt>
    <dgm:pt modelId="{990B6A39-0CC7-5F4B-9956-0CE6183DA31F}" type="pres">
      <dgm:prSet presAssocID="{BDA0CE20-3B98-7842-9647-48F03B4CBD5C}" presName="sibTrans" presStyleCnt="0"/>
      <dgm:spPr/>
    </dgm:pt>
    <dgm:pt modelId="{0DECDE9C-831D-A443-A0DC-E6E28E401B9B}" type="pres">
      <dgm:prSet presAssocID="{BAFCB932-2E60-6F42-A7D9-33006D44C566}" presName="node" presStyleLbl="node1" presStyleIdx="1" presStyleCnt="3">
        <dgm:presLayoutVars>
          <dgm:bulletEnabled val="1"/>
        </dgm:presLayoutVars>
      </dgm:prSet>
      <dgm:spPr/>
      <dgm:t>
        <a:bodyPr/>
        <a:lstStyle/>
        <a:p>
          <a:endParaRPr lang="en-US"/>
        </a:p>
      </dgm:t>
    </dgm:pt>
    <dgm:pt modelId="{0C89CD53-AA9D-4B4C-A2CA-BD8345E0ED5C}" type="pres">
      <dgm:prSet presAssocID="{B979589D-4464-024C-BAB4-5E989661E09E}" presName="sibTrans" presStyleCnt="0"/>
      <dgm:spPr/>
    </dgm:pt>
    <dgm:pt modelId="{6B5B038A-4C97-624B-9A9F-67AC19717D87}" type="pres">
      <dgm:prSet presAssocID="{D8E79E9C-66C6-C74B-B997-F57997E4213C}" presName="node" presStyleLbl="node1" presStyleIdx="2" presStyleCnt="3">
        <dgm:presLayoutVars>
          <dgm:bulletEnabled val="1"/>
        </dgm:presLayoutVars>
      </dgm:prSet>
      <dgm:spPr/>
      <dgm:t>
        <a:bodyPr/>
        <a:lstStyle/>
        <a:p>
          <a:endParaRPr lang="en-US"/>
        </a:p>
      </dgm:t>
    </dgm:pt>
  </dgm:ptLst>
  <dgm:cxnLst>
    <dgm:cxn modelId="{59C24300-C9E4-4BD4-A181-1B496C02FD20}" type="presOf" srcId="{BAFCB932-2E60-6F42-A7D9-33006D44C566}" destId="{0DECDE9C-831D-A443-A0DC-E6E28E401B9B}" srcOrd="0" destOrd="0" presId="urn:microsoft.com/office/officeart/2005/8/layout/default#1"/>
    <dgm:cxn modelId="{2EE794AA-A13E-4D75-B702-0AE90A652CC4}" type="presOf" srcId="{D8E79E9C-66C6-C74B-B997-F57997E4213C}" destId="{6B5B038A-4C97-624B-9A9F-67AC19717D87}" srcOrd="0" destOrd="0" presId="urn:microsoft.com/office/officeart/2005/8/layout/default#1"/>
    <dgm:cxn modelId="{A5351E57-27AC-4919-9257-B1378304A9CB}" type="presOf" srcId="{D9E7909D-896C-4340-A2B5-3B73AF8F56B6}" destId="{0976850A-F64C-AF48-A780-CC0E528B0C6E}" srcOrd="0" destOrd="0" presId="urn:microsoft.com/office/officeart/2005/8/layout/default#1"/>
    <dgm:cxn modelId="{16EC9F5C-65E0-AA43-B8E5-3C348D75E347}" srcId="{D9E7909D-896C-4340-A2B5-3B73AF8F56B6}" destId="{BAFCB932-2E60-6F42-A7D9-33006D44C566}" srcOrd="1" destOrd="0" parTransId="{9D0AA017-3589-4F48-909B-8AABB83DEF2D}" sibTransId="{B979589D-4464-024C-BAB4-5E989661E09E}"/>
    <dgm:cxn modelId="{6B393F10-9219-5F47-962D-6C16E087A281}" srcId="{D9E7909D-896C-4340-A2B5-3B73AF8F56B6}" destId="{297DA55C-8464-6C4C-AB67-5CDE79EC4E96}" srcOrd="0" destOrd="0" parTransId="{6ECBE3DA-4B19-DE46-9BBF-9D4B7EFCC518}" sibTransId="{BDA0CE20-3B98-7842-9647-48F03B4CBD5C}"/>
    <dgm:cxn modelId="{5204A439-9312-4345-BFEC-C853040985EB}" type="presOf" srcId="{297DA55C-8464-6C4C-AB67-5CDE79EC4E96}" destId="{D2631440-0DF5-684E-8774-87E6760B8B73}" srcOrd="0" destOrd="0" presId="urn:microsoft.com/office/officeart/2005/8/layout/default#1"/>
    <dgm:cxn modelId="{70159F53-268C-F14D-B3AF-954FBEB37D88}" srcId="{D9E7909D-896C-4340-A2B5-3B73AF8F56B6}" destId="{D8E79E9C-66C6-C74B-B997-F57997E4213C}" srcOrd="2" destOrd="0" parTransId="{9F9B2E9C-A124-3F4D-9FC9-8B75EC3D1CEF}" sibTransId="{3031F9C1-4243-0746-8F48-17377B1D2BC5}"/>
    <dgm:cxn modelId="{EAC7B584-1C46-481E-90A8-9E92219F9F90}" type="presParOf" srcId="{0976850A-F64C-AF48-A780-CC0E528B0C6E}" destId="{D2631440-0DF5-684E-8774-87E6760B8B73}" srcOrd="0" destOrd="0" presId="urn:microsoft.com/office/officeart/2005/8/layout/default#1"/>
    <dgm:cxn modelId="{B76A4BE8-DBAE-4351-ACA4-3C91B1E78A6F}" type="presParOf" srcId="{0976850A-F64C-AF48-A780-CC0E528B0C6E}" destId="{990B6A39-0CC7-5F4B-9956-0CE6183DA31F}" srcOrd="1" destOrd="0" presId="urn:microsoft.com/office/officeart/2005/8/layout/default#1"/>
    <dgm:cxn modelId="{1D5F3B80-B761-4B86-B9B6-9054E0650617}" type="presParOf" srcId="{0976850A-F64C-AF48-A780-CC0E528B0C6E}" destId="{0DECDE9C-831D-A443-A0DC-E6E28E401B9B}" srcOrd="2" destOrd="0" presId="urn:microsoft.com/office/officeart/2005/8/layout/default#1"/>
    <dgm:cxn modelId="{D23D7E9A-5322-4067-9174-EA29CDB6E011}" type="presParOf" srcId="{0976850A-F64C-AF48-A780-CC0E528B0C6E}" destId="{0C89CD53-AA9D-4B4C-A2CA-BD8345E0ED5C}" srcOrd="3" destOrd="0" presId="urn:microsoft.com/office/officeart/2005/8/layout/default#1"/>
    <dgm:cxn modelId="{C0D037CD-4858-4291-9E4F-15C37D25B369}" type="presParOf" srcId="{0976850A-F64C-AF48-A780-CC0E528B0C6E}" destId="{6B5B038A-4C97-624B-9A9F-67AC19717D87}" srcOrd="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631440-0DF5-684E-8774-87E6760B8B73}">
      <dsp:nvSpPr>
        <dsp:cNvPr id="0" name=""/>
        <dsp:cNvSpPr/>
      </dsp:nvSpPr>
      <dsp:spPr>
        <a:xfrm>
          <a:off x="979876" y="2433"/>
          <a:ext cx="2985641" cy="1791384"/>
        </a:xfrm>
        <a:prstGeom prst="rect">
          <a:avLst/>
        </a:prstGeom>
        <a:solidFill>
          <a:srgbClr val="0080FF">
            <a:alpha val="51000"/>
          </a:srgbClr>
        </a:solidFill>
        <a:ln>
          <a:noFill/>
        </a:ln>
        <a:effectLst>
          <a:outerShdw blurRad="38100" dist="25400" dir="6600000" sx="101000" sy="101000" rotWithShape="0">
            <a:srgbClr val="00000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solidFill>
                <a:srgbClr val="262626"/>
              </a:solidFill>
            </a:rPr>
            <a:t>Synthetic that    combined well for HEAD NUMBER </a:t>
          </a:r>
        </a:p>
        <a:p>
          <a:pPr lvl="0" algn="ctr" defTabSz="1066800">
            <a:lnSpc>
              <a:spcPct val="90000"/>
            </a:lnSpc>
            <a:spcBef>
              <a:spcPct val="0"/>
            </a:spcBef>
            <a:spcAft>
              <a:spcPct val="35000"/>
            </a:spcAft>
          </a:pPr>
          <a:r>
            <a:rPr lang="en-US" sz="1600" kern="1200" dirty="0">
              <a:solidFill>
                <a:srgbClr val="262626"/>
              </a:solidFill>
            </a:rPr>
            <a:t>(S3,S5,S8,S9)</a:t>
          </a:r>
        </a:p>
      </dsp:txBody>
      <dsp:txXfrm>
        <a:off x="979876" y="2433"/>
        <a:ext cx="2985641" cy="1791384"/>
      </dsp:txXfrm>
    </dsp:sp>
    <dsp:sp modelId="{0DECDE9C-831D-A443-A0DC-E6E28E401B9B}">
      <dsp:nvSpPr>
        <dsp:cNvPr id="0" name=""/>
        <dsp:cNvSpPr/>
      </dsp:nvSpPr>
      <dsp:spPr>
        <a:xfrm>
          <a:off x="4264082" y="2433"/>
          <a:ext cx="2985641" cy="1791384"/>
        </a:xfrm>
        <a:prstGeom prst="rect">
          <a:avLst/>
        </a:prstGeom>
        <a:solidFill>
          <a:srgbClr val="FFFF66">
            <a:alpha val="66000"/>
          </a:srgbClr>
        </a:solidFill>
        <a:ln>
          <a:noFill/>
        </a:ln>
        <a:effectLst>
          <a:outerShdw blurRad="38100" dist="25400" dir="6600000" sx="101000" sy="101000" rotWithShape="0">
            <a:srgbClr val="00000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solidFill>
                <a:srgbClr val="262626"/>
              </a:solidFill>
            </a:rPr>
            <a:t>RP that combined well for SEED PER HEAD</a:t>
          </a:r>
        </a:p>
        <a:p>
          <a:pPr lvl="0" algn="ctr" defTabSz="1066800">
            <a:lnSpc>
              <a:spcPct val="90000"/>
            </a:lnSpc>
            <a:spcBef>
              <a:spcPct val="0"/>
            </a:spcBef>
            <a:spcAft>
              <a:spcPct val="35000"/>
            </a:spcAft>
          </a:pPr>
          <a:r>
            <a:rPr lang="en-US" sz="1800" kern="1200" dirty="0">
              <a:solidFill>
                <a:srgbClr val="262626"/>
              </a:solidFill>
            </a:rPr>
            <a:t>(TAM111)</a:t>
          </a:r>
        </a:p>
      </dsp:txBody>
      <dsp:txXfrm>
        <a:off x="4264082" y="2433"/>
        <a:ext cx="2985641" cy="1791384"/>
      </dsp:txXfrm>
    </dsp:sp>
    <dsp:sp modelId="{6B5B038A-4C97-624B-9A9F-67AC19717D87}">
      <dsp:nvSpPr>
        <dsp:cNvPr id="0" name=""/>
        <dsp:cNvSpPr/>
      </dsp:nvSpPr>
      <dsp:spPr>
        <a:xfrm>
          <a:off x="2621979" y="2092382"/>
          <a:ext cx="2985641" cy="1791384"/>
        </a:xfrm>
        <a:prstGeom prst="rect">
          <a:avLst/>
        </a:prstGeom>
        <a:solidFill>
          <a:srgbClr val="00FF00">
            <a:alpha val="61000"/>
          </a:srgbClr>
        </a:solidFill>
        <a:ln>
          <a:noFill/>
        </a:ln>
        <a:effectLst>
          <a:outerShdw blurRad="38100" dist="25400" dir="6600000" sx="101000" sy="101000" rotWithShape="0">
            <a:srgbClr val="00000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solidFill>
                <a:srgbClr val="262626"/>
              </a:solidFill>
            </a:rPr>
            <a:t>Highest Yielding progeny</a:t>
          </a:r>
        </a:p>
      </dsp:txBody>
      <dsp:txXfrm>
        <a:off x="2621979" y="2092382"/>
        <a:ext cx="2985641" cy="1791384"/>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1" y="1"/>
            <a:ext cx="3041446" cy="465296"/>
          </a:xfrm>
          <a:prstGeom prst="rect">
            <a:avLst/>
          </a:prstGeom>
          <a:noFill/>
          <a:ln w="9525">
            <a:noFill/>
            <a:miter lim="800000"/>
            <a:headEnd/>
            <a:tailEnd/>
          </a:ln>
          <a:effectLst/>
        </p:spPr>
        <p:txBody>
          <a:bodyPr vert="horz" wrap="square" lIns="92403" tIns="46202" rIns="92403" bIns="46202" numCol="1" anchor="t" anchorCtr="0" compatLnSpc="1">
            <a:prstTxWarp prst="textNoShape">
              <a:avLst/>
            </a:prstTxWarp>
          </a:bodyPr>
          <a:lstStyle>
            <a:lvl1pPr eaLnBrk="0" hangingPunct="0">
              <a:defRPr sz="1200" baseline="0">
                <a:latin typeface="Times" pitchFamily="4" charset="0"/>
              </a:defRPr>
            </a:lvl1pPr>
          </a:lstStyle>
          <a:p>
            <a:pPr>
              <a:defRPr/>
            </a:pPr>
            <a:endParaRPr lang="en-US"/>
          </a:p>
        </p:txBody>
      </p:sp>
      <p:sp>
        <p:nvSpPr>
          <p:cNvPr id="110595" name="Rectangle 3"/>
          <p:cNvSpPr>
            <a:spLocks noGrp="1" noChangeArrowheads="1"/>
          </p:cNvSpPr>
          <p:nvPr>
            <p:ph type="dt" sz="quarter" idx="1"/>
          </p:nvPr>
        </p:nvSpPr>
        <p:spPr bwMode="auto">
          <a:xfrm>
            <a:off x="3976913" y="1"/>
            <a:ext cx="3041446" cy="465296"/>
          </a:xfrm>
          <a:prstGeom prst="rect">
            <a:avLst/>
          </a:prstGeom>
          <a:noFill/>
          <a:ln w="9525">
            <a:noFill/>
            <a:miter lim="800000"/>
            <a:headEnd/>
            <a:tailEnd/>
          </a:ln>
          <a:effectLst/>
        </p:spPr>
        <p:txBody>
          <a:bodyPr vert="horz" wrap="square" lIns="92403" tIns="46202" rIns="92403" bIns="46202" numCol="1" anchor="t" anchorCtr="0" compatLnSpc="1">
            <a:prstTxWarp prst="textNoShape">
              <a:avLst/>
            </a:prstTxWarp>
          </a:bodyPr>
          <a:lstStyle>
            <a:lvl1pPr algn="r" eaLnBrk="0" hangingPunct="0">
              <a:defRPr sz="1200" baseline="0">
                <a:latin typeface="Times" pitchFamily="4" charset="0"/>
              </a:defRPr>
            </a:lvl1pPr>
          </a:lstStyle>
          <a:p>
            <a:pPr>
              <a:defRPr/>
            </a:pPr>
            <a:endParaRPr lang="en-US"/>
          </a:p>
        </p:txBody>
      </p:sp>
      <p:sp>
        <p:nvSpPr>
          <p:cNvPr id="110596" name="Rectangle 4"/>
          <p:cNvSpPr>
            <a:spLocks noGrp="1" noChangeArrowheads="1"/>
          </p:cNvSpPr>
          <p:nvPr>
            <p:ph type="ftr" sz="quarter" idx="2"/>
          </p:nvPr>
        </p:nvSpPr>
        <p:spPr bwMode="auto">
          <a:xfrm>
            <a:off x="1" y="8839058"/>
            <a:ext cx="3041446" cy="465296"/>
          </a:xfrm>
          <a:prstGeom prst="rect">
            <a:avLst/>
          </a:prstGeom>
          <a:noFill/>
          <a:ln w="9525">
            <a:noFill/>
            <a:miter lim="800000"/>
            <a:headEnd/>
            <a:tailEnd/>
          </a:ln>
          <a:effectLst/>
        </p:spPr>
        <p:txBody>
          <a:bodyPr vert="horz" wrap="square" lIns="92403" tIns="46202" rIns="92403" bIns="46202" numCol="1" anchor="b" anchorCtr="0" compatLnSpc="1">
            <a:prstTxWarp prst="textNoShape">
              <a:avLst/>
            </a:prstTxWarp>
          </a:bodyPr>
          <a:lstStyle>
            <a:lvl1pPr eaLnBrk="0" hangingPunct="0">
              <a:defRPr sz="1200" baseline="0">
                <a:latin typeface="Times" pitchFamily="4" charset="0"/>
              </a:defRPr>
            </a:lvl1pPr>
          </a:lstStyle>
          <a:p>
            <a:pPr>
              <a:defRPr/>
            </a:pPr>
            <a:endParaRPr lang="en-US"/>
          </a:p>
        </p:txBody>
      </p:sp>
      <p:sp>
        <p:nvSpPr>
          <p:cNvPr id="110597" name="Rectangle 5"/>
          <p:cNvSpPr>
            <a:spLocks noGrp="1" noChangeArrowheads="1"/>
          </p:cNvSpPr>
          <p:nvPr>
            <p:ph type="sldNum" sz="quarter" idx="3"/>
          </p:nvPr>
        </p:nvSpPr>
        <p:spPr bwMode="auto">
          <a:xfrm>
            <a:off x="3976913" y="8839058"/>
            <a:ext cx="3041446" cy="465296"/>
          </a:xfrm>
          <a:prstGeom prst="rect">
            <a:avLst/>
          </a:prstGeom>
          <a:noFill/>
          <a:ln w="9525">
            <a:noFill/>
            <a:miter lim="800000"/>
            <a:headEnd/>
            <a:tailEnd/>
          </a:ln>
          <a:effectLst/>
        </p:spPr>
        <p:txBody>
          <a:bodyPr vert="horz" wrap="square" lIns="92403" tIns="46202" rIns="92403" bIns="46202" numCol="1" anchor="b" anchorCtr="0" compatLnSpc="1">
            <a:prstTxWarp prst="textNoShape">
              <a:avLst/>
            </a:prstTxWarp>
          </a:bodyPr>
          <a:lstStyle>
            <a:lvl1pPr algn="r" eaLnBrk="0" hangingPunct="0">
              <a:defRPr sz="1200" baseline="0">
                <a:latin typeface="Times" pitchFamily="4" charset="0"/>
              </a:defRPr>
            </a:lvl1pPr>
          </a:lstStyle>
          <a:p>
            <a:pPr>
              <a:defRPr/>
            </a:pPr>
            <a:fld id="{32AF399F-87C0-46C8-B964-BD68913986CC}" type="slidenum">
              <a:rPr lang="en-US"/>
              <a:pPr>
                <a:defRPr/>
              </a:pPr>
              <a:t>‹#›</a:t>
            </a:fld>
            <a:endParaRPr lang="en-US"/>
          </a:p>
        </p:txBody>
      </p:sp>
    </p:spTree>
    <p:extLst>
      <p:ext uri="{BB962C8B-B14F-4D97-AF65-F5344CB8AC3E}">
        <p14:creationId xmlns:p14="http://schemas.microsoft.com/office/powerpoint/2010/main" val="4049032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1" y="1"/>
            <a:ext cx="3041446" cy="465296"/>
          </a:xfrm>
          <a:prstGeom prst="rect">
            <a:avLst/>
          </a:prstGeom>
          <a:noFill/>
          <a:ln w="9525">
            <a:noFill/>
            <a:miter lim="800000"/>
            <a:headEnd/>
            <a:tailEnd/>
          </a:ln>
          <a:effectLst/>
        </p:spPr>
        <p:txBody>
          <a:bodyPr vert="horz" wrap="square" lIns="92403" tIns="46202" rIns="92403" bIns="46202" numCol="1" anchor="t" anchorCtr="0" compatLnSpc="1">
            <a:prstTxWarp prst="textNoShape">
              <a:avLst/>
            </a:prstTxWarp>
          </a:bodyPr>
          <a:lstStyle>
            <a:lvl1pPr eaLnBrk="0" hangingPunct="0">
              <a:defRPr sz="1200" baseline="0">
                <a:latin typeface="Times" pitchFamily="4" charset="0"/>
              </a:defRPr>
            </a:lvl1pPr>
          </a:lstStyle>
          <a:p>
            <a:pPr>
              <a:defRPr/>
            </a:pPr>
            <a:endParaRPr lang="en-US"/>
          </a:p>
        </p:txBody>
      </p:sp>
      <p:sp>
        <p:nvSpPr>
          <p:cNvPr id="33795" name="Rectangle 3"/>
          <p:cNvSpPr>
            <a:spLocks noGrp="1" noChangeArrowheads="1"/>
          </p:cNvSpPr>
          <p:nvPr>
            <p:ph type="dt" idx="1"/>
          </p:nvPr>
        </p:nvSpPr>
        <p:spPr bwMode="auto">
          <a:xfrm>
            <a:off x="3978481" y="1"/>
            <a:ext cx="3041444" cy="465296"/>
          </a:xfrm>
          <a:prstGeom prst="rect">
            <a:avLst/>
          </a:prstGeom>
          <a:noFill/>
          <a:ln w="9525">
            <a:noFill/>
            <a:miter lim="800000"/>
            <a:headEnd/>
            <a:tailEnd/>
          </a:ln>
          <a:effectLst/>
        </p:spPr>
        <p:txBody>
          <a:bodyPr vert="horz" wrap="square" lIns="92403" tIns="46202" rIns="92403" bIns="46202" numCol="1" anchor="t" anchorCtr="0" compatLnSpc="1">
            <a:prstTxWarp prst="textNoShape">
              <a:avLst/>
            </a:prstTxWarp>
          </a:bodyPr>
          <a:lstStyle>
            <a:lvl1pPr algn="r" eaLnBrk="0" hangingPunct="0">
              <a:defRPr sz="1200" baseline="0">
                <a:latin typeface="Times" pitchFamily="4" charset="0"/>
              </a:defRPr>
            </a:lvl1pPr>
          </a:lstStyle>
          <a:p>
            <a:pPr>
              <a:defRPr/>
            </a:pPr>
            <a:endParaRPr lang="en-US"/>
          </a:p>
        </p:txBody>
      </p:sp>
      <p:sp>
        <p:nvSpPr>
          <p:cNvPr id="41988" name="Rectangle 4"/>
          <p:cNvSpPr>
            <a:spLocks noGrp="1" noRot="1" noChangeAspect="1" noChangeArrowheads="1" noTextEdit="1"/>
          </p:cNvSpPr>
          <p:nvPr>
            <p:ph type="sldImg" idx="2"/>
          </p:nvPr>
        </p:nvSpPr>
        <p:spPr bwMode="auto">
          <a:xfrm>
            <a:off x="1184275" y="698500"/>
            <a:ext cx="4651375" cy="3489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7" name="Rectangle 5"/>
          <p:cNvSpPr>
            <a:spLocks noGrp="1" noChangeArrowheads="1"/>
          </p:cNvSpPr>
          <p:nvPr>
            <p:ph type="body" sz="quarter" idx="3"/>
          </p:nvPr>
        </p:nvSpPr>
        <p:spPr bwMode="auto">
          <a:xfrm>
            <a:off x="935471" y="4420315"/>
            <a:ext cx="5148989" cy="4187666"/>
          </a:xfrm>
          <a:prstGeom prst="rect">
            <a:avLst/>
          </a:prstGeom>
          <a:noFill/>
          <a:ln w="9525">
            <a:noFill/>
            <a:miter lim="800000"/>
            <a:headEnd/>
            <a:tailEnd/>
          </a:ln>
          <a:effectLst/>
        </p:spPr>
        <p:txBody>
          <a:bodyPr vert="horz" wrap="square" lIns="92403" tIns="46202" rIns="92403" bIns="4620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8" name="Rectangle 6"/>
          <p:cNvSpPr>
            <a:spLocks noGrp="1" noChangeArrowheads="1"/>
          </p:cNvSpPr>
          <p:nvPr>
            <p:ph type="ftr" sz="quarter" idx="4"/>
          </p:nvPr>
        </p:nvSpPr>
        <p:spPr bwMode="auto">
          <a:xfrm>
            <a:off x="1" y="8840630"/>
            <a:ext cx="3041446" cy="465296"/>
          </a:xfrm>
          <a:prstGeom prst="rect">
            <a:avLst/>
          </a:prstGeom>
          <a:noFill/>
          <a:ln w="9525">
            <a:noFill/>
            <a:miter lim="800000"/>
            <a:headEnd/>
            <a:tailEnd/>
          </a:ln>
          <a:effectLst/>
        </p:spPr>
        <p:txBody>
          <a:bodyPr vert="horz" wrap="square" lIns="92403" tIns="46202" rIns="92403" bIns="46202" numCol="1" anchor="b" anchorCtr="0" compatLnSpc="1">
            <a:prstTxWarp prst="textNoShape">
              <a:avLst/>
            </a:prstTxWarp>
          </a:bodyPr>
          <a:lstStyle>
            <a:lvl1pPr eaLnBrk="0" hangingPunct="0">
              <a:defRPr sz="1200" baseline="0">
                <a:latin typeface="Times" pitchFamily="4" charset="0"/>
              </a:defRPr>
            </a:lvl1pPr>
          </a:lstStyle>
          <a:p>
            <a:pPr>
              <a:defRPr/>
            </a:pPr>
            <a:endParaRPr lang="en-US"/>
          </a:p>
        </p:txBody>
      </p:sp>
      <p:sp>
        <p:nvSpPr>
          <p:cNvPr id="33799" name="Rectangle 7"/>
          <p:cNvSpPr>
            <a:spLocks noGrp="1" noChangeArrowheads="1"/>
          </p:cNvSpPr>
          <p:nvPr>
            <p:ph type="sldNum" sz="quarter" idx="5"/>
          </p:nvPr>
        </p:nvSpPr>
        <p:spPr bwMode="auto">
          <a:xfrm>
            <a:off x="3978481" y="8840630"/>
            <a:ext cx="3041444" cy="465296"/>
          </a:xfrm>
          <a:prstGeom prst="rect">
            <a:avLst/>
          </a:prstGeom>
          <a:noFill/>
          <a:ln w="9525">
            <a:noFill/>
            <a:miter lim="800000"/>
            <a:headEnd/>
            <a:tailEnd/>
          </a:ln>
          <a:effectLst/>
        </p:spPr>
        <p:txBody>
          <a:bodyPr vert="horz" wrap="square" lIns="92403" tIns="46202" rIns="92403" bIns="46202" numCol="1" anchor="b" anchorCtr="0" compatLnSpc="1">
            <a:prstTxWarp prst="textNoShape">
              <a:avLst/>
            </a:prstTxWarp>
          </a:bodyPr>
          <a:lstStyle>
            <a:lvl1pPr algn="r" eaLnBrk="0" hangingPunct="0">
              <a:defRPr sz="1200" baseline="0">
                <a:latin typeface="Times" pitchFamily="4" charset="0"/>
              </a:defRPr>
            </a:lvl1pPr>
          </a:lstStyle>
          <a:p>
            <a:pPr>
              <a:defRPr/>
            </a:pPr>
            <a:fld id="{17DC73F9-BACE-4CCE-898C-9D44CEEB952A}" type="slidenum">
              <a:rPr lang="en-US"/>
              <a:pPr>
                <a:defRPr/>
              </a:pPr>
              <a:t>‹#›</a:t>
            </a:fld>
            <a:endParaRPr lang="en-US"/>
          </a:p>
        </p:txBody>
      </p:sp>
    </p:spTree>
    <p:extLst>
      <p:ext uri="{BB962C8B-B14F-4D97-AF65-F5344CB8AC3E}">
        <p14:creationId xmlns:p14="http://schemas.microsoft.com/office/powerpoint/2010/main" val="7721789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ＭＳ Ｐゴシック" pitchFamily="4" charset="-128"/>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ＭＳ Ｐゴシック" pitchFamily="4" charset="-128"/>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ＭＳ Ｐゴシック" pitchFamily="4" charset="-128"/>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ＭＳ Ｐゴシック" pitchFamily="4" charset="-128"/>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ＭＳ Ｐゴシック" pitchFamily="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2</a:t>
            </a:fld>
            <a:endParaRPr lang="en-US"/>
          </a:p>
        </p:txBody>
      </p:sp>
    </p:spTree>
    <p:extLst>
      <p:ext uri="{BB962C8B-B14F-4D97-AF65-F5344CB8AC3E}">
        <p14:creationId xmlns:p14="http://schemas.microsoft.com/office/powerpoint/2010/main" val="1159748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Arial" pitchFamily="34" charset="0"/>
            </a:endParaRP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ndara" pitchFamily="34" charset="0"/>
                <a:ea typeface="MS PGothic" pitchFamily="34" charset="-128"/>
              </a:defRPr>
            </a:lvl1pPr>
            <a:lvl2pPr marL="742867" indent="-285718" eaLnBrk="0" hangingPunct="0">
              <a:defRPr>
                <a:solidFill>
                  <a:schemeClr val="tx1"/>
                </a:solidFill>
                <a:latin typeface="Candara" pitchFamily="34" charset="0"/>
                <a:ea typeface="MS PGothic" pitchFamily="34" charset="-128"/>
              </a:defRPr>
            </a:lvl2pPr>
            <a:lvl3pPr marL="1142871" indent="-228574" eaLnBrk="0" hangingPunct="0">
              <a:defRPr>
                <a:solidFill>
                  <a:schemeClr val="tx1"/>
                </a:solidFill>
                <a:latin typeface="Candara" pitchFamily="34" charset="0"/>
                <a:ea typeface="MS PGothic" pitchFamily="34" charset="-128"/>
              </a:defRPr>
            </a:lvl3pPr>
            <a:lvl4pPr marL="1600020" indent="-228574" eaLnBrk="0" hangingPunct="0">
              <a:defRPr>
                <a:solidFill>
                  <a:schemeClr val="tx1"/>
                </a:solidFill>
                <a:latin typeface="Candara" pitchFamily="34" charset="0"/>
                <a:ea typeface="MS PGothic" pitchFamily="34" charset="-128"/>
              </a:defRPr>
            </a:lvl4pPr>
            <a:lvl5pPr marL="2057169" indent="-228574" eaLnBrk="0" hangingPunct="0">
              <a:defRPr>
                <a:solidFill>
                  <a:schemeClr val="tx1"/>
                </a:solidFill>
                <a:latin typeface="Candara" pitchFamily="34" charset="0"/>
                <a:ea typeface="MS PGothic" pitchFamily="34" charset="-128"/>
              </a:defRPr>
            </a:lvl5pPr>
            <a:lvl6pPr marL="2514317" indent="-228574" eaLnBrk="0" fontAlgn="base" hangingPunct="0">
              <a:spcBef>
                <a:spcPct val="0"/>
              </a:spcBef>
              <a:spcAft>
                <a:spcPct val="0"/>
              </a:spcAft>
              <a:defRPr>
                <a:solidFill>
                  <a:schemeClr val="tx1"/>
                </a:solidFill>
                <a:latin typeface="Candara" pitchFamily="34" charset="0"/>
                <a:ea typeface="MS PGothic" pitchFamily="34" charset="-128"/>
              </a:defRPr>
            </a:lvl6pPr>
            <a:lvl7pPr marL="2971466" indent="-228574" eaLnBrk="0" fontAlgn="base" hangingPunct="0">
              <a:spcBef>
                <a:spcPct val="0"/>
              </a:spcBef>
              <a:spcAft>
                <a:spcPct val="0"/>
              </a:spcAft>
              <a:defRPr>
                <a:solidFill>
                  <a:schemeClr val="tx1"/>
                </a:solidFill>
                <a:latin typeface="Candara" pitchFamily="34" charset="0"/>
                <a:ea typeface="MS PGothic" pitchFamily="34" charset="-128"/>
              </a:defRPr>
            </a:lvl7pPr>
            <a:lvl8pPr marL="3428615" indent="-228574" eaLnBrk="0" fontAlgn="base" hangingPunct="0">
              <a:spcBef>
                <a:spcPct val="0"/>
              </a:spcBef>
              <a:spcAft>
                <a:spcPct val="0"/>
              </a:spcAft>
              <a:defRPr>
                <a:solidFill>
                  <a:schemeClr val="tx1"/>
                </a:solidFill>
                <a:latin typeface="Candara" pitchFamily="34" charset="0"/>
                <a:ea typeface="MS PGothic" pitchFamily="34" charset="-128"/>
              </a:defRPr>
            </a:lvl8pPr>
            <a:lvl9pPr marL="3885763" indent="-228574"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fld id="{EFAF1E7A-50DC-4448-843D-28D3EE74C17B}" type="slidenum">
              <a:rPr lang="en-US" smtClean="0">
                <a:solidFill>
                  <a:srgbClr val="000000"/>
                </a:solidFill>
                <a:latin typeface="Times" charset="0"/>
              </a:rPr>
              <a:pPr eaLnBrk="1" hangingPunct="1"/>
              <a:t>3</a:t>
            </a:fld>
            <a:endParaRPr lang="en-US">
              <a:solidFill>
                <a:srgbClr val="000000"/>
              </a:solidFill>
              <a:latin typeface="Times"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Arial" pitchFamily="34" charset="0"/>
            </a:endParaRPr>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ndara" pitchFamily="34" charset="0"/>
                <a:ea typeface="MS PGothic" pitchFamily="34" charset="-128"/>
              </a:defRPr>
            </a:lvl1pPr>
            <a:lvl2pPr marL="742867" indent="-285718" eaLnBrk="0" hangingPunct="0">
              <a:defRPr>
                <a:solidFill>
                  <a:schemeClr val="tx1"/>
                </a:solidFill>
                <a:latin typeface="Candara" pitchFamily="34" charset="0"/>
                <a:ea typeface="MS PGothic" pitchFamily="34" charset="-128"/>
              </a:defRPr>
            </a:lvl2pPr>
            <a:lvl3pPr marL="1142871" indent="-228574" eaLnBrk="0" hangingPunct="0">
              <a:defRPr>
                <a:solidFill>
                  <a:schemeClr val="tx1"/>
                </a:solidFill>
                <a:latin typeface="Candara" pitchFamily="34" charset="0"/>
                <a:ea typeface="MS PGothic" pitchFamily="34" charset="-128"/>
              </a:defRPr>
            </a:lvl3pPr>
            <a:lvl4pPr marL="1600020" indent="-228574" eaLnBrk="0" hangingPunct="0">
              <a:defRPr>
                <a:solidFill>
                  <a:schemeClr val="tx1"/>
                </a:solidFill>
                <a:latin typeface="Candara" pitchFamily="34" charset="0"/>
                <a:ea typeface="MS PGothic" pitchFamily="34" charset="-128"/>
              </a:defRPr>
            </a:lvl4pPr>
            <a:lvl5pPr marL="2057169" indent="-228574" eaLnBrk="0" hangingPunct="0">
              <a:defRPr>
                <a:solidFill>
                  <a:schemeClr val="tx1"/>
                </a:solidFill>
                <a:latin typeface="Candara" pitchFamily="34" charset="0"/>
                <a:ea typeface="MS PGothic" pitchFamily="34" charset="-128"/>
              </a:defRPr>
            </a:lvl5pPr>
            <a:lvl6pPr marL="2514317" indent="-228574" eaLnBrk="0" fontAlgn="base" hangingPunct="0">
              <a:spcBef>
                <a:spcPct val="0"/>
              </a:spcBef>
              <a:spcAft>
                <a:spcPct val="0"/>
              </a:spcAft>
              <a:defRPr>
                <a:solidFill>
                  <a:schemeClr val="tx1"/>
                </a:solidFill>
                <a:latin typeface="Candara" pitchFamily="34" charset="0"/>
                <a:ea typeface="MS PGothic" pitchFamily="34" charset="-128"/>
              </a:defRPr>
            </a:lvl6pPr>
            <a:lvl7pPr marL="2971466" indent="-228574" eaLnBrk="0" fontAlgn="base" hangingPunct="0">
              <a:spcBef>
                <a:spcPct val="0"/>
              </a:spcBef>
              <a:spcAft>
                <a:spcPct val="0"/>
              </a:spcAft>
              <a:defRPr>
                <a:solidFill>
                  <a:schemeClr val="tx1"/>
                </a:solidFill>
                <a:latin typeface="Candara" pitchFamily="34" charset="0"/>
                <a:ea typeface="MS PGothic" pitchFamily="34" charset="-128"/>
              </a:defRPr>
            </a:lvl7pPr>
            <a:lvl8pPr marL="3428615" indent="-228574" eaLnBrk="0" fontAlgn="base" hangingPunct="0">
              <a:spcBef>
                <a:spcPct val="0"/>
              </a:spcBef>
              <a:spcAft>
                <a:spcPct val="0"/>
              </a:spcAft>
              <a:defRPr>
                <a:solidFill>
                  <a:schemeClr val="tx1"/>
                </a:solidFill>
                <a:latin typeface="Candara" pitchFamily="34" charset="0"/>
                <a:ea typeface="MS PGothic" pitchFamily="34" charset="-128"/>
              </a:defRPr>
            </a:lvl8pPr>
            <a:lvl9pPr marL="3885763" indent="-228574"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fld id="{1FD30081-011E-44F0-A7F4-76EBDA5A31F5}" type="slidenum">
              <a:rPr lang="en-US" smtClean="0">
                <a:solidFill>
                  <a:srgbClr val="000000"/>
                </a:solidFill>
                <a:latin typeface="Times" charset="0"/>
              </a:rPr>
              <a:pPr eaLnBrk="1" hangingPunct="1"/>
              <a:t>4</a:t>
            </a:fld>
            <a:endParaRPr lang="en-US">
              <a:solidFill>
                <a:srgbClr val="000000"/>
              </a:solidFill>
              <a:latin typeface="Times"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atin typeface="Arial" pitchFamily="34" charset="0"/>
            </a:endParaRPr>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ndara" pitchFamily="34" charset="0"/>
                <a:ea typeface="MS PGothic" pitchFamily="34" charset="-128"/>
              </a:defRPr>
            </a:lvl1pPr>
            <a:lvl2pPr marL="742867" indent="-285718" eaLnBrk="0" hangingPunct="0">
              <a:defRPr>
                <a:solidFill>
                  <a:schemeClr val="tx1"/>
                </a:solidFill>
                <a:latin typeface="Candara" pitchFamily="34" charset="0"/>
                <a:ea typeface="MS PGothic" pitchFamily="34" charset="-128"/>
              </a:defRPr>
            </a:lvl2pPr>
            <a:lvl3pPr marL="1142871" indent="-228574" eaLnBrk="0" hangingPunct="0">
              <a:defRPr>
                <a:solidFill>
                  <a:schemeClr val="tx1"/>
                </a:solidFill>
                <a:latin typeface="Candara" pitchFamily="34" charset="0"/>
                <a:ea typeface="MS PGothic" pitchFamily="34" charset="-128"/>
              </a:defRPr>
            </a:lvl3pPr>
            <a:lvl4pPr marL="1600020" indent="-228574" eaLnBrk="0" hangingPunct="0">
              <a:defRPr>
                <a:solidFill>
                  <a:schemeClr val="tx1"/>
                </a:solidFill>
                <a:latin typeface="Candara" pitchFamily="34" charset="0"/>
                <a:ea typeface="MS PGothic" pitchFamily="34" charset="-128"/>
              </a:defRPr>
            </a:lvl4pPr>
            <a:lvl5pPr marL="2057169" indent="-228574" eaLnBrk="0" hangingPunct="0">
              <a:defRPr>
                <a:solidFill>
                  <a:schemeClr val="tx1"/>
                </a:solidFill>
                <a:latin typeface="Candara" pitchFamily="34" charset="0"/>
                <a:ea typeface="MS PGothic" pitchFamily="34" charset="-128"/>
              </a:defRPr>
            </a:lvl5pPr>
            <a:lvl6pPr marL="2514317" indent="-228574" eaLnBrk="0" fontAlgn="base" hangingPunct="0">
              <a:spcBef>
                <a:spcPct val="0"/>
              </a:spcBef>
              <a:spcAft>
                <a:spcPct val="0"/>
              </a:spcAft>
              <a:defRPr>
                <a:solidFill>
                  <a:schemeClr val="tx1"/>
                </a:solidFill>
                <a:latin typeface="Candara" pitchFamily="34" charset="0"/>
                <a:ea typeface="MS PGothic" pitchFamily="34" charset="-128"/>
              </a:defRPr>
            </a:lvl6pPr>
            <a:lvl7pPr marL="2971466" indent="-228574" eaLnBrk="0" fontAlgn="base" hangingPunct="0">
              <a:spcBef>
                <a:spcPct val="0"/>
              </a:spcBef>
              <a:spcAft>
                <a:spcPct val="0"/>
              </a:spcAft>
              <a:defRPr>
                <a:solidFill>
                  <a:schemeClr val="tx1"/>
                </a:solidFill>
                <a:latin typeface="Candara" pitchFamily="34" charset="0"/>
                <a:ea typeface="MS PGothic" pitchFamily="34" charset="-128"/>
              </a:defRPr>
            </a:lvl7pPr>
            <a:lvl8pPr marL="3428615" indent="-228574" eaLnBrk="0" fontAlgn="base" hangingPunct="0">
              <a:spcBef>
                <a:spcPct val="0"/>
              </a:spcBef>
              <a:spcAft>
                <a:spcPct val="0"/>
              </a:spcAft>
              <a:defRPr>
                <a:solidFill>
                  <a:schemeClr val="tx1"/>
                </a:solidFill>
                <a:latin typeface="Candara" pitchFamily="34" charset="0"/>
                <a:ea typeface="MS PGothic" pitchFamily="34" charset="-128"/>
              </a:defRPr>
            </a:lvl8pPr>
            <a:lvl9pPr marL="3885763" indent="-228574"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fld id="{426985E0-DD46-4A40-812A-D5E852D2915C}" type="slidenum">
              <a:rPr lang="en-US" smtClean="0">
                <a:solidFill>
                  <a:srgbClr val="000000"/>
                </a:solidFill>
                <a:latin typeface="Times" charset="0"/>
              </a:rPr>
              <a:pPr eaLnBrk="1" hangingPunct="1"/>
              <a:t>5</a:t>
            </a:fld>
            <a:endParaRPr lang="en-US">
              <a:solidFill>
                <a:srgbClr val="000000"/>
              </a:solidFill>
              <a:latin typeface="Times"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ndara" pitchFamily="34" charset="0"/>
                <a:ea typeface="MS PGothic" pitchFamily="34" charset="-128"/>
              </a:defRPr>
            </a:lvl1pPr>
            <a:lvl2pPr marL="735884" indent="-283033" eaLnBrk="0" hangingPunct="0">
              <a:defRPr>
                <a:solidFill>
                  <a:schemeClr val="tx1"/>
                </a:solidFill>
                <a:latin typeface="Candara" pitchFamily="34" charset="0"/>
                <a:ea typeface="MS PGothic" pitchFamily="34" charset="-128"/>
              </a:defRPr>
            </a:lvl2pPr>
            <a:lvl3pPr marL="1132129" indent="-226426" eaLnBrk="0" hangingPunct="0">
              <a:defRPr>
                <a:solidFill>
                  <a:schemeClr val="tx1"/>
                </a:solidFill>
                <a:latin typeface="Candara" pitchFamily="34" charset="0"/>
                <a:ea typeface="MS PGothic" pitchFamily="34" charset="-128"/>
              </a:defRPr>
            </a:lvl3pPr>
            <a:lvl4pPr marL="1584981" indent="-226426" eaLnBrk="0" hangingPunct="0">
              <a:defRPr>
                <a:solidFill>
                  <a:schemeClr val="tx1"/>
                </a:solidFill>
                <a:latin typeface="Candara" pitchFamily="34" charset="0"/>
                <a:ea typeface="MS PGothic" pitchFamily="34" charset="-128"/>
              </a:defRPr>
            </a:lvl4pPr>
            <a:lvl5pPr marL="2037832" indent="-226426" eaLnBrk="0" hangingPunct="0">
              <a:defRPr>
                <a:solidFill>
                  <a:schemeClr val="tx1"/>
                </a:solidFill>
                <a:latin typeface="Candara" pitchFamily="34" charset="0"/>
                <a:ea typeface="MS PGothic" pitchFamily="34" charset="-128"/>
              </a:defRPr>
            </a:lvl5pPr>
            <a:lvl6pPr marL="2490683" indent="-226426" eaLnBrk="0" fontAlgn="base" hangingPunct="0">
              <a:spcBef>
                <a:spcPct val="0"/>
              </a:spcBef>
              <a:spcAft>
                <a:spcPct val="0"/>
              </a:spcAft>
              <a:defRPr>
                <a:solidFill>
                  <a:schemeClr val="tx1"/>
                </a:solidFill>
                <a:latin typeface="Candara" pitchFamily="34" charset="0"/>
                <a:ea typeface="MS PGothic" pitchFamily="34" charset="-128"/>
              </a:defRPr>
            </a:lvl6pPr>
            <a:lvl7pPr marL="2943535" indent="-226426" eaLnBrk="0" fontAlgn="base" hangingPunct="0">
              <a:spcBef>
                <a:spcPct val="0"/>
              </a:spcBef>
              <a:spcAft>
                <a:spcPct val="0"/>
              </a:spcAft>
              <a:defRPr>
                <a:solidFill>
                  <a:schemeClr val="tx1"/>
                </a:solidFill>
                <a:latin typeface="Candara" pitchFamily="34" charset="0"/>
                <a:ea typeface="MS PGothic" pitchFamily="34" charset="-128"/>
              </a:defRPr>
            </a:lvl7pPr>
            <a:lvl8pPr marL="3396387" indent="-226426" eaLnBrk="0" fontAlgn="base" hangingPunct="0">
              <a:spcBef>
                <a:spcPct val="0"/>
              </a:spcBef>
              <a:spcAft>
                <a:spcPct val="0"/>
              </a:spcAft>
              <a:defRPr>
                <a:solidFill>
                  <a:schemeClr val="tx1"/>
                </a:solidFill>
                <a:latin typeface="Candara" pitchFamily="34" charset="0"/>
                <a:ea typeface="MS PGothic" pitchFamily="34" charset="-128"/>
              </a:defRPr>
            </a:lvl8pPr>
            <a:lvl9pPr marL="3849239" indent="-226426"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fld id="{EECF8860-AF77-448F-B064-363E9CE2F626}" type="slidenum">
              <a:rPr lang="en-US" smtClean="0"/>
              <a:pPr eaLnBrk="1" hangingPunct="1"/>
              <a:t>6</a:t>
            </a:fld>
            <a:endParaRPr lang="en-US"/>
          </a:p>
        </p:txBody>
      </p:sp>
      <p:sp>
        <p:nvSpPr>
          <p:cNvPr id="78851" name="Rectangle 2"/>
          <p:cNvSpPr>
            <a:spLocks noGrp="1" noRot="1" noChangeAspect="1" noChangeArrowheads="1" noTextEdit="1"/>
          </p:cNvSpPr>
          <p:nvPr>
            <p:ph type="sldImg"/>
          </p:nvPr>
        </p:nvSpPr>
        <p:spPr bwMode="auto">
          <a:xfrm>
            <a:off x="1182688" y="696913"/>
            <a:ext cx="4654550" cy="3490912"/>
          </a:xfrm>
          <a:solidFill>
            <a:srgbClr val="FFFFFF"/>
          </a:solidFill>
          <a:ln>
            <a:solidFill>
              <a:srgbClr val="000000"/>
            </a:solidFill>
            <a:miter lim="800000"/>
            <a:headEnd/>
            <a:tailEnd/>
          </a:ln>
        </p:spPr>
      </p:sp>
      <p:sp>
        <p:nvSpPr>
          <p:cNvPr id="7885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a:t>In addition to different quality targets, we have diverse environments in Texas. Ovals indicate different environmental regions. Stars indicate the location of field testing trials. Each region has a unique set of breeding targets. There is a breeding team in Amarillo and Vernon to breed for the High Plains and Rolling Plains. There is another breeding team based in College Station that breeds for the Blackland and Central/South Texas. </a:t>
            </a:r>
          </a:p>
        </p:txBody>
      </p:sp>
    </p:spTree>
    <p:extLst>
      <p:ext uri="{BB962C8B-B14F-4D97-AF65-F5344CB8AC3E}">
        <p14:creationId xmlns:p14="http://schemas.microsoft.com/office/powerpoint/2010/main" val="1936055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fld id="{0A6534B5-05CA-4B24-AAF8-93AB80C1D40F}" type="slidenum">
              <a:rPr lang="en-US" smtClean="0"/>
              <a:pPr eaLnBrk="1" hangingPunct="1"/>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93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fld id="{563EA1C7-130E-4674-8749-8F6892A7A60C}" type="slidenum">
              <a:rPr lang="en-US" smtClean="0"/>
              <a:pPr eaLnBrk="1" hangingPunct="1"/>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fld id="{D77EEF43-3947-4985-A2C5-563A848078B6}" type="slidenum">
              <a:rPr lang="en-US" smtClean="0"/>
              <a:pPr eaLnBrk="1" hangingPunct="1"/>
              <a:t>10</a:t>
            </a:fld>
            <a:endParaRPr lang="en-US"/>
          </a:p>
        </p:txBody>
      </p:sp>
      <p:sp>
        <p:nvSpPr>
          <p:cNvPr id="9421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421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fld id="{C40E7E0A-F375-43A6-B4F3-6E456782215D}" type="slidenum">
              <a:rPr lang="en-US" smtClean="0"/>
              <a:pPr eaLnBrk="1" hangingPunct="1"/>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106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fld id="{C0BECA60-9A4C-436B-A488-4DFAB13055B2}" type="slidenum">
              <a:rPr lang="en-US" smtClean="0"/>
              <a:pPr eaLnBrk="1" hangingPunct="1"/>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fld id="{FD4B99FA-4FCB-403D-B9F5-AB1BDC3DA672}" type="slidenum">
              <a:rPr lang="en-US" smtClean="0"/>
              <a:pPr eaLnBrk="1" hangingPunct="1"/>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1375" cy="3489325"/>
          </a:xfrm>
        </p:spPr>
      </p:sp>
      <p:sp>
        <p:nvSpPr>
          <p:cNvPr id="3" name="Notes Placeholder 2"/>
          <p:cNvSpPr>
            <a:spLocks noGrp="1"/>
          </p:cNvSpPr>
          <p:nvPr>
            <p:ph type="body" idx="1"/>
          </p:nvPr>
        </p:nvSpPr>
        <p:spPr/>
        <p:txBody>
          <a:bodyPr/>
          <a:lstStyle/>
          <a:p>
            <a:r>
              <a:rPr lang="en-US" dirty="0"/>
              <a:t>Though hybrid wheat breeding has at one time been an area</a:t>
            </a:r>
            <a:r>
              <a:rPr lang="en-US" baseline="0" dirty="0"/>
              <a:t> of interest in the industry and public sector, the prices of wheat were never at a feasible price for production of lines that would have returns to cover the cost of creating the hybrids in the first place. However, with new sequencing and genotyping technology, the molecular step has become more efficient, and in turn, cheaper. This, coupled with the rising prices of wheat, has renewed the spark of interest within both private and public entities.</a:t>
            </a:r>
          </a:p>
        </p:txBody>
      </p:sp>
      <p:sp>
        <p:nvSpPr>
          <p:cNvPr id="4" name="Slide Number Placeholder 3"/>
          <p:cNvSpPr>
            <a:spLocks noGrp="1"/>
          </p:cNvSpPr>
          <p:nvPr>
            <p:ph type="sldNum" sz="quarter" idx="10"/>
          </p:nvPr>
        </p:nvSpPr>
        <p:spPr/>
        <p:txBody>
          <a:bodyPr/>
          <a:lstStyle/>
          <a:p>
            <a:fld id="{B0BE6E1E-FD60-4E92-B040-59FDBA1F6F6F}" type="slidenum">
              <a:rPr lang="en-US" smtClean="0"/>
              <a:t>18</a:t>
            </a:fld>
            <a:endParaRPr lang="en-US"/>
          </a:p>
        </p:txBody>
      </p:sp>
    </p:spTree>
    <p:extLst>
      <p:ext uri="{BB962C8B-B14F-4D97-AF65-F5344CB8AC3E}">
        <p14:creationId xmlns:p14="http://schemas.microsoft.com/office/powerpoint/2010/main" val="949001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1375" cy="3489325"/>
          </a:xfrm>
        </p:spPr>
      </p:sp>
      <p:sp>
        <p:nvSpPr>
          <p:cNvPr id="3" name="Notes Placeholder 2"/>
          <p:cNvSpPr>
            <a:spLocks noGrp="1"/>
          </p:cNvSpPr>
          <p:nvPr>
            <p:ph type="body" idx="1"/>
          </p:nvPr>
        </p:nvSpPr>
        <p:spPr/>
        <p:txBody>
          <a:bodyPr/>
          <a:lstStyle/>
          <a:p>
            <a:r>
              <a:rPr lang="en-US" dirty="0"/>
              <a:t>Despite all of this, hybrid wheat does contain a rather daunting problem; wheat is</a:t>
            </a:r>
            <a:r>
              <a:rPr lang="en-US" baseline="0" dirty="0"/>
              <a:t> a morphological self-pollinating crop that rarely cross-pollinates in natural populations. Wheat therefore has a very weak cross-pollinating mechanism. The pollen dispersal is usually poor and pollen is only viable for hours to a few days. Wheat is pollinated by wind flow alone; it’s not insect pollinated. Even if there is dispersal and pollen movement by wind, a combination of this and a receptive female with gaping glumes that increase pollen receptivity (pictured here on the bottom left) is desirable because it increases the chance of fertilization when attempting a hybrid cross. </a:t>
            </a:r>
          </a:p>
          <a:p>
            <a:r>
              <a:rPr lang="en-US" baseline="0" dirty="0"/>
              <a:t>For efficient seed increase in such crosses, cytoplasmic male sterile genes are the current best way in order to achieve this. However, there is still a time commitment when transferring CMS genes into the desired lines chosen for hybrid production. </a:t>
            </a:r>
            <a:endParaRPr lang="en-US" dirty="0"/>
          </a:p>
        </p:txBody>
      </p:sp>
      <p:sp>
        <p:nvSpPr>
          <p:cNvPr id="4" name="Slide Number Placeholder 3"/>
          <p:cNvSpPr>
            <a:spLocks noGrp="1"/>
          </p:cNvSpPr>
          <p:nvPr>
            <p:ph type="sldNum" sz="quarter" idx="10"/>
          </p:nvPr>
        </p:nvSpPr>
        <p:spPr/>
        <p:txBody>
          <a:bodyPr/>
          <a:lstStyle/>
          <a:p>
            <a:fld id="{B0BE6E1E-FD60-4E92-B040-59FDBA1F6F6F}" type="slidenum">
              <a:rPr lang="en-US" smtClean="0"/>
              <a:t>19</a:t>
            </a:fld>
            <a:endParaRPr lang="en-US"/>
          </a:p>
        </p:txBody>
      </p:sp>
    </p:spTree>
    <p:extLst>
      <p:ext uri="{BB962C8B-B14F-4D97-AF65-F5344CB8AC3E}">
        <p14:creationId xmlns:p14="http://schemas.microsoft.com/office/powerpoint/2010/main" val="547775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fld id="{B4E9B4B9-75A4-43F9-A760-ED9EA39129AC}" type="slidenum">
              <a:rPr lang="en-US" smtClean="0"/>
              <a:pPr eaLnBrk="1" hangingPunct="1"/>
              <a:t>25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pPr eaLnBrk="1" hangingPunct="1">
              <a:defRPr/>
            </a:pPr>
            <a:r>
              <a:rPr lang="en-US" dirty="0"/>
              <a:t>How to screen drought tolerance in the field? </a:t>
            </a:r>
          </a:p>
          <a:p>
            <a:pPr eaLnBrk="1" hangingPunct="1">
              <a:defRPr/>
            </a:pPr>
            <a:endParaRPr lang="en-US" dirty="0"/>
          </a:p>
          <a:p>
            <a:pPr eaLnBrk="1" hangingPunct="1">
              <a:defRPr/>
            </a:pPr>
            <a:r>
              <a:rPr lang="en-US" dirty="0"/>
              <a:t>One technique we have been evaluating is to quantify wheat canopy temperature depression, the difference between air temperature and canopy temperature. </a:t>
            </a:r>
          </a:p>
          <a:p>
            <a:pPr eaLnBrk="1" hangingPunct="1">
              <a:defRPr/>
            </a:pPr>
            <a:endParaRPr lang="en-US" dirty="0"/>
          </a:p>
          <a:p>
            <a:pPr eaLnBrk="1" hangingPunct="1">
              <a:defRPr/>
            </a:pPr>
            <a:r>
              <a:rPr lang="en-US" dirty="0"/>
              <a:t>We currently use 2 types of sensors: </a:t>
            </a:r>
          </a:p>
          <a:p>
            <a:pPr eaLnBrk="1" hangingPunct="1">
              <a:defRPr/>
            </a:pPr>
            <a:endParaRPr lang="en-US" dirty="0"/>
          </a:p>
          <a:p>
            <a:pPr marL="228600" indent="-228600" eaLnBrk="1" hangingPunct="1">
              <a:buFontTx/>
              <a:buAutoNum type="arabicPeriod"/>
              <a:defRPr/>
            </a:pPr>
            <a:r>
              <a:rPr lang="en-US" dirty="0"/>
              <a:t>Infrared thermometers (IRTs), particularly the sensors can measure temperature continuously. </a:t>
            </a:r>
          </a:p>
          <a:p>
            <a:pPr marL="228600" indent="-228600" eaLnBrk="1" hangingPunct="1">
              <a:buFontTx/>
              <a:buAutoNum type="arabicPeriod"/>
              <a:defRPr/>
            </a:pPr>
            <a:r>
              <a:rPr lang="en-US" dirty="0"/>
              <a:t>Thermal imaging </a:t>
            </a:r>
          </a:p>
          <a:p>
            <a:pPr eaLnBrk="1" hangingPunct="1">
              <a:defRPr/>
            </a:pPr>
            <a:endParaRPr lang="en-US" dirty="0"/>
          </a:p>
          <a:p>
            <a:pPr eaLnBrk="1" hangingPunct="1">
              <a:defRPr/>
            </a:pPr>
            <a:r>
              <a:rPr lang="en-US" dirty="0"/>
              <a:t>The advantages of these</a:t>
            </a:r>
            <a:r>
              <a:rPr lang="en-US" baseline="0" dirty="0"/>
              <a:t> sensors: they are quick, non-contact, automated and non-destructive approach for determining the canopy temperature. They also can measure the temperature of the targeted area. </a:t>
            </a:r>
          </a:p>
          <a:p>
            <a:pPr eaLnBrk="1" hangingPunct="1">
              <a:defRPr/>
            </a:pPr>
            <a:r>
              <a:rPr lang="en-US" baseline="0" dirty="0"/>
              <a:t>Continuous monitoring of canopy temperature is possible using IRT sensors as they provide temperature data in every 5 minutes.</a:t>
            </a:r>
          </a:p>
        </p:txBody>
      </p:sp>
      <p:sp>
        <p:nvSpPr>
          <p:cNvPr id="97284" name="Slide Number Placeholder 3"/>
          <p:cNvSpPr txBox="1">
            <a:spLocks noGrp="1"/>
          </p:cNvSpPr>
          <p:nvPr/>
        </p:nvSpPr>
        <p:spPr bwMode="auto">
          <a:xfrm>
            <a:off x="3977050" y="8839359"/>
            <a:ext cx="3041273" cy="464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41" tIns="46570" rIns="93141" bIns="46570" anchor="b"/>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algn="r" eaLnBrk="1" hangingPunct="1"/>
            <a:fld id="{C2D4CC6E-ACA8-462D-88BC-E52EF37786CA}" type="slidenum">
              <a:rPr lang="en-US" sz="1200">
                <a:latin typeface="Calibri" pitchFamily="34" charset="0"/>
              </a:rPr>
              <a:pPr algn="r" eaLnBrk="1" hangingPunct="1"/>
              <a:t>27</a:t>
            </a:fld>
            <a:endParaRPr lang="en-US" sz="120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1"/>
          <p:cNvSpPr>
            <a:spLocks noGrp="1" noRot="1" noChangeAspect="1" noChangeArrowheads="1" noTextEdit="1"/>
          </p:cNvSpPr>
          <p:nvPr>
            <p:ph type="sldImg"/>
          </p:nvPr>
        </p:nvSpPr>
        <p:spPr bwMode="auto">
          <a:xfrm>
            <a:off x="-14512925" y="-12004675"/>
            <a:ext cx="16948150" cy="12711113"/>
          </a:xfrm>
          <a:solidFill>
            <a:srgbClr val="FFFFFF"/>
          </a:solidFill>
          <a:ln>
            <a:solidFill>
              <a:srgbClr val="000000"/>
            </a:solidFill>
            <a:miter lim="800000"/>
            <a:headEnd/>
            <a:tailEnd/>
          </a:ln>
        </p:spPr>
      </p:sp>
      <p:sp>
        <p:nvSpPr>
          <p:cNvPr id="99331" name="Rectangle 2"/>
          <p:cNvSpPr>
            <a:spLocks noGrp="1" noChangeArrowheads="1"/>
          </p:cNvSpPr>
          <p:nvPr>
            <p:ph type="body" idx="1"/>
          </p:nvPr>
        </p:nvSpPr>
        <p:spPr bwMode="auto">
          <a:xfrm>
            <a:off x="701833" y="4419681"/>
            <a:ext cx="5611453" cy="41848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numCol="1" anchor="ctr" anchorCtr="0" compatLnSpc="1">
            <a:prstTxWarp prst="textNoShape">
              <a:avLst/>
            </a:prstTxWarp>
          </a:bodyPr>
          <a:lstStyle/>
          <a:p>
            <a:r>
              <a:rPr lang="en-US" dirty="0"/>
              <a:t>However, we have to take thermal images using special equipment like this lifter. </a:t>
            </a:r>
          </a:p>
          <a:p>
            <a:endParaRPr lang="en-US" dirty="0"/>
          </a:p>
          <a:p>
            <a:r>
              <a:rPr lang="en-US" dirty="0"/>
              <a:t>Ideally, the thermal images may be taken by an airplane or a balloon. </a:t>
            </a:r>
          </a:p>
          <a:p>
            <a:endParaRPr lang="en-US" dirty="0"/>
          </a:p>
          <a:p>
            <a:pPr eaLnBrk="1" hangingPunct="1">
              <a:defRPr/>
            </a:pPr>
            <a:r>
              <a:rPr lang="en-US" dirty="0"/>
              <a:t>One of the key aspect in thermal imaging is to reduce the time duration in</a:t>
            </a:r>
            <a:r>
              <a:rPr lang="en-US" baseline="0" dirty="0"/>
              <a:t> taking thermal images at least within the replication to minimize the error caused by changing sunlight direction and temperature. Therefore, the aerial approach of obtaining images will be the better than using boom lifts </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1"/>
          <p:cNvSpPr>
            <a:spLocks noGrp="1" noRot="1" noChangeAspect="1" noChangeArrowheads="1" noTextEdit="1"/>
          </p:cNvSpPr>
          <p:nvPr>
            <p:ph type="sldImg"/>
          </p:nvPr>
        </p:nvSpPr>
        <p:spPr bwMode="auto">
          <a:xfrm>
            <a:off x="1184275" y="708025"/>
            <a:ext cx="4651375" cy="3489325"/>
          </a:xfrm>
          <a:solidFill>
            <a:srgbClr val="FFFFFF"/>
          </a:solidFill>
          <a:ln>
            <a:solidFill>
              <a:srgbClr val="000000"/>
            </a:solidFill>
            <a:miter lim="800000"/>
            <a:headEnd/>
            <a:tailEnd/>
          </a:ln>
        </p:spPr>
      </p:sp>
      <p:sp>
        <p:nvSpPr>
          <p:cNvPr id="98307" name="Rectangle 2"/>
          <p:cNvSpPr>
            <a:spLocks noGrp="1" noChangeArrowheads="1"/>
          </p:cNvSpPr>
          <p:nvPr>
            <p:ph type="body" idx="1"/>
          </p:nvPr>
        </p:nvSpPr>
        <p:spPr bwMode="auto">
          <a:xfrm>
            <a:off x="701833" y="4419681"/>
            <a:ext cx="5611453" cy="41848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numCol="1" anchor="ctr" anchorCtr="0" compatLnSpc="1">
            <a:prstTxWarp prst="textNoShape">
              <a:avLst/>
            </a:prstTxWarp>
          </a:bodyPr>
          <a:lstStyle/>
          <a:p>
            <a:pPr eaLnBrk="1" hangingPunct="1">
              <a:defRPr/>
            </a:pPr>
            <a:r>
              <a:rPr lang="en-US" baseline="0" dirty="0"/>
              <a:t>Since, IRT sensors could potentially capture the radiations from the soil when the field is not completely covered by the canopy, infrared thermography is gaining popularity these days.</a:t>
            </a:r>
          </a:p>
          <a:p>
            <a:pPr eaLnBrk="1" hangingPunct="1">
              <a:defRPr/>
            </a:pPr>
            <a:endParaRPr lang="en-US" baseline="0" dirty="0"/>
          </a:p>
          <a:p>
            <a:pPr eaLnBrk="1" hangingPunct="1">
              <a:defRPr/>
            </a:pPr>
            <a:r>
              <a:rPr lang="en-US" baseline="0" dirty="0"/>
              <a:t>Some of the advantages are</a:t>
            </a:r>
          </a:p>
          <a:p>
            <a:pPr eaLnBrk="1" hangingPunct="1">
              <a:defRPr/>
            </a:pPr>
            <a:r>
              <a:rPr lang="en-US" baseline="0" dirty="0"/>
              <a:t>It can cover larger area within a short period of time</a:t>
            </a:r>
          </a:p>
          <a:p>
            <a:pPr eaLnBrk="1" hangingPunct="1">
              <a:defRPr/>
            </a:pPr>
            <a:r>
              <a:rPr lang="en-US" baseline="0" dirty="0"/>
              <a:t>Thermal images provide an opportunity to filter out the background soil and estimate the canopy temperature leading to higher precision</a:t>
            </a:r>
          </a:p>
          <a:p>
            <a:pPr eaLnBrk="1" hangingPunct="1">
              <a:defRPr/>
            </a:pPr>
            <a:r>
              <a:rPr lang="en-US" baseline="0" dirty="0"/>
              <a:t>Can take into account over thousand simultaneous temperature measurements</a:t>
            </a:r>
            <a:endParaRPr lang="en-US" dirty="0"/>
          </a:p>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major objective is to</a:t>
            </a:r>
            <a:r>
              <a:rPr lang="en-US" baseline="0" dirty="0"/>
              <a:t> find the linkage between high-throughput genotyping and phenotyping to improve efficiency and accuracy in breeding program. High-throughput phenotyping is expected to play a major role in reducing the human error while collecting data from numerous field plots</a:t>
            </a:r>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30</a:t>
            </a:fld>
            <a:endParaRPr lang="en-US"/>
          </a:p>
        </p:txBody>
      </p:sp>
    </p:spTree>
    <p:extLst>
      <p:ext uri="{BB962C8B-B14F-4D97-AF65-F5344CB8AC3E}">
        <p14:creationId xmlns:p14="http://schemas.microsoft.com/office/powerpoint/2010/main" val="1559305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pitchFamily="1" charset="0"/>
                <a:ea typeface="ＭＳ Ｐゴシック" pitchFamily="4" charset="-128"/>
                <a:cs typeface="+mn-cs"/>
              </a:rPr>
              <a:t>Where we are today (plot/field scale) as well as the need for phenotyping tools. I usually like to mention here that molecular tools available for breeders/geneticists are way ahead of field-level phenotyping tools, and that UAS technology may help bridge that gap.</a:t>
            </a:r>
          </a:p>
          <a:p>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32</a:t>
            </a:fld>
            <a:endParaRPr lang="en-US"/>
          </a:p>
        </p:txBody>
      </p:sp>
    </p:spTree>
    <p:extLst>
      <p:ext uri="{BB962C8B-B14F-4D97-AF65-F5344CB8AC3E}">
        <p14:creationId xmlns:p14="http://schemas.microsoft.com/office/powerpoint/2010/main" val="1301804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33</a:t>
            </a:fld>
            <a:endParaRPr lang="en-US"/>
          </a:p>
        </p:txBody>
      </p:sp>
    </p:spTree>
    <p:extLst>
      <p:ext uri="{BB962C8B-B14F-4D97-AF65-F5344CB8AC3E}">
        <p14:creationId xmlns:p14="http://schemas.microsoft.com/office/powerpoint/2010/main" val="1597713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imagery one can get</a:t>
            </a:r>
            <a:r>
              <a:rPr lang="en-US" baseline="0" dirty="0"/>
              <a:t> data that shows the plant height values through the volumetric profile analysis and vegetation indices development</a:t>
            </a:r>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34</a:t>
            </a:fld>
            <a:endParaRPr lang="en-US"/>
          </a:p>
        </p:txBody>
      </p:sp>
    </p:spTree>
    <p:extLst>
      <p:ext uri="{BB962C8B-B14F-4D97-AF65-F5344CB8AC3E}">
        <p14:creationId xmlns:p14="http://schemas.microsoft.com/office/powerpoint/2010/main" val="3217589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pitchFamily="1" charset="0"/>
                <a:ea typeface="ＭＳ Ｐゴシック" pitchFamily="4" charset="-128"/>
                <a:cs typeface="+mn-cs"/>
              </a:rPr>
              <a:t>The platforms carries high resolution RGB and multispectral sensors. The multispectral sensor records green, red, and near-infrared (NIR) wavebands of the electromagnetic spectrum. The raw UAS data (Level 1 products) are calibrated and geo-referenced across different dates utilizing ground control points and reflectance tarps, and processed using the structure from motion algorithm to generate Level 2 georeferenced data (including </a:t>
            </a:r>
            <a:r>
              <a:rPr lang="en-US" sz="1200" kern="1200" dirty="0" err="1">
                <a:solidFill>
                  <a:schemeClr val="tx1"/>
                </a:solidFill>
                <a:effectLst/>
                <a:latin typeface="Times" pitchFamily="1" charset="0"/>
                <a:ea typeface="ＭＳ Ｐゴシック" pitchFamily="4" charset="-128"/>
                <a:cs typeface="+mn-cs"/>
              </a:rPr>
              <a:t>orthomosaic</a:t>
            </a:r>
            <a:r>
              <a:rPr lang="en-US" sz="1200" kern="1200" dirty="0">
                <a:solidFill>
                  <a:schemeClr val="tx1"/>
                </a:solidFill>
                <a:effectLst/>
                <a:latin typeface="Times" pitchFamily="1" charset="0"/>
                <a:ea typeface="ＭＳ Ｐゴシック" pitchFamily="4" charset="-128"/>
                <a:cs typeface="+mn-cs"/>
              </a:rPr>
              <a:t> image, 3D point cloud, and digital surface model). Phenotypic feature extraction (Level 3 data products) will include stand density, canopy cover, canopy height canopy volume, normalized difference vegetation index, and excess green vegetation index, which is obtained either from Level 2 products or directly from Level 1 products and integrated into Level 2 as </a:t>
            </a:r>
            <a:r>
              <a:rPr lang="en-US" sz="1200" kern="1200" dirty="0" err="1">
                <a:solidFill>
                  <a:schemeClr val="tx1"/>
                </a:solidFill>
                <a:effectLst/>
                <a:latin typeface="Times" pitchFamily="1" charset="0"/>
                <a:ea typeface="ＭＳ Ｐゴシック" pitchFamily="4" charset="-128"/>
                <a:cs typeface="+mn-cs"/>
              </a:rPr>
              <a:t>orthomosaic</a:t>
            </a:r>
            <a:r>
              <a:rPr lang="en-US" sz="1200" kern="1200" dirty="0">
                <a:solidFill>
                  <a:schemeClr val="tx1"/>
                </a:solidFill>
                <a:effectLst/>
                <a:latin typeface="Times" pitchFamily="1" charset="0"/>
                <a:ea typeface="ＭＳ Ｐゴシック" pitchFamily="4" charset="-128"/>
                <a:cs typeface="+mn-cs"/>
              </a:rPr>
              <a:t> feature images. The Level 3 data products are used to estimate wheat yield and monitor disease response. </a:t>
            </a:r>
          </a:p>
          <a:p>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35</a:t>
            </a:fld>
            <a:endParaRPr lang="en-US"/>
          </a:p>
        </p:txBody>
      </p:sp>
    </p:spTree>
    <p:extLst>
      <p:ext uri="{BB962C8B-B14F-4D97-AF65-F5344CB8AC3E}">
        <p14:creationId xmlns:p14="http://schemas.microsoft.com/office/powerpoint/2010/main" val="3676003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pitchFamily="1" charset="0"/>
                <a:ea typeface="ＭＳ Ｐゴシック" pitchFamily="4" charset="-128"/>
                <a:cs typeface="+mn-cs"/>
              </a:rPr>
              <a:t>Preliminary</a:t>
            </a:r>
            <a:r>
              <a:rPr lang="en-US" sz="1200" b="1" kern="1200" dirty="0">
                <a:solidFill>
                  <a:schemeClr val="tx1"/>
                </a:solidFill>
                <a:effectLst/>
                <a:latin typeface="Times" pitchFamily="1" charset="0"/>
                <a:ea typeface="ＭＳ Ｐゴシック" pitchFamily="4" charset="-128"/>
                <a:cs typeface="+mn-cs"/>
              </a:rPr>
              <a:t> </a:t>
            </a:r>
            <a:r>
              <a:rPr lang="en-US" sz="1200" kern="1200" dirty="0">
                <a:solidFill>
                  <a:schemeClr val="tx1"/>
                </a:solidFill>
                <a:effectLst/>
                <a:latin typeface="Times" pitchFamily="1" charset="0"/>
                <a:ea typeface="ＭＳ Ｐゴシック" pitchFamily="4" charset="-128"/>
                <a:cs typeface="+mn-cs"/>
              </a:rPr>
              <a:t>results from an ongoing study by members of this team demonstrated the application of UAS remote sensing for estimating wheat growth and development. A fixed wing UAS was used for acquiring high resolution multispectral imagery of a winter wheat variety test at the Texas A&amp;M University Brazos Bottom Farm (30°32'26.02"N and 96°25'33.34"W) using a </a:t>
            </a:r>
            <a:r>
              <a:rPr lang="en-US" sz="1200" kern="1200" dirty="0" err="1">
                <a:solidFill>
                  <a:schemeClr val="tx1"/>
                </a:solidFill>
                <a:effectLst/>
                <a:latin typeface="Times" pitchFamily="1" charset="0"/>
                <a:ea typeface="ＭＳ Ｐゴシック" pitchFamily="4" charset="-128"/>
                <a:cs typeface="+mn-cs"/>
              </a:rPr>
              <a:t>Sentek</a:t>
            </a:r>
            <a:r>
              <a:rPr lang="en-US" sz="1200" kern="1200" dirty="0">
                <a:solidFill>
                  <a:schemeClr val="tx1"/>
                </a:solidFill>
                <a:effectLst/>
                <a:latin typeface="Times" pitchFamily="1" charset="0"/>
                <a:ea typeface="ＭＳ Ｐゴシック" pitchFamily="4" charset="-128"/>
                <a:cs typeface="+mn-cs"/>
              </a:rPr>
              <a:t> GEMS multispectral camera. Each plot was 3.5 m long and 1.5 m wide. Red and NIR images were collected at an altitude of 40 m above ground on 26 February 2016. For radiometric calibration, calibration tarps were laid out in the field.  Results also indicate a highly significant relationship between NDVI estimated from high-resolution UAS-based data and leaf area index (LAI) and ground cover, both important characteristics for estimating biomass production. </a:t>
            </a:r>
          </a:p>
          <a:p>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36</a:t>
            </a:fld>
            <a:endParaRPr lang="en-US"/>
          </a:p>
        </p:txBody>
      </p:sp>
    </p:spTree>
    <p:extLst>
      <p:ext uri="{BB962C8B-B14F-4D97-AF65-F5344CB8AC3E}">
        <p14:creationId xmlns:p14="http://schemas.microsoft.com/office/powerpoint/2010/main" val="2113651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37</a:t>
            </a:fld>
            <a:endParaRPr lang="en-US"/>
          </a:p>
        </p:txBody>
      </p:sp>
    </p:spTree>
    <p:extLst>
      <p:ext uri="{BB962C8B-B14F-4D97-AF65-F5344CB8AC3E}">
        <p14:creationId xmlns:p14="http://schemas.microsoft.com/office/powerpoint/2010/main" val="4230167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38</a:t>
            </a:fld>
            <a:endParaRPr lang="en-US"/>
          </a:p>
        </p:txBody>
      </p:sp>
    </p:spTree>
    <p:extLst>
      <p:ext uri="{BB962C8B-B14F-4D97-AF65-F5344CB8AC3E}">
        <p14:creationId xmlns:p14="http://schemas.microsoft.com/office/powerpoint/2010/main" val="2351730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Times" pitchFamily="1" charset="0"/>
                <a:ea typeface="ＭＳ Ｐゴシック" pitchFamily="4" charset="-128"/>
                <a:cs typeface="+mn-cs"/>
              </a:rPr>
              <a:t>Obtaining the Reflectance values from individual plots: Image processing:</a:t>
            </a:r>
          </a:p>
          <a:p>
            <a:r>
              <a:rPr lang="en-US" sz="800" kern="1200" dirty="0">
                <a:solidFill>
                  <a:schemeClr val="tx1"/>
                </a:solidFill>
                <a:latin typeface="Times" pitchFamily="1" charset="0"/>
                <a:ea typeface="ＭＳ Ｐゴシック" pitchFamily="4" charset="-128"/>
                <a:cs typeface="+mn-cs"/>
              </a:rPr>
              <a:t/>
            </a:r>
            <a:br>
              <a:rPr lang="en-US" sz="800" kern="1200" dirty="0">
                <a:solidFill>
                  <a:schemeClr val="tx1"/>
                </a:solidFill>
                <a:latin typeface="Times" pitchFamily="1" charset="0"/>
                <a:ea typeface="ＭＳ Ｐゴシック" pitchFamily="4" charset="-128"/>
                <a:cs typeface="+mn-cs"/>
              </a:rPr>
            </a:br>
            <a:r>
              <a:rPr lang="en-US" dirty="0"/>
              <a:t>A plot boundary with an area of 3.25 m</a:t>
            </a:r>
            <a:r>
              <a:rPr lang="en-US" baseline="30000" dirty="0"/>
              <a:t>2</a:t>
            </a:r>
            <a:r>
              <a:rPr lang="en-US" dirty="0"/>
              <a:t> (2.6m length and 1.25m width) was created in each plots as an Region of Interest (ROIs) </a:t>
            </a:r>
          </a:p>
          <a:p>
            <a:r>
              <a:rPr lang="en-US" dirty="0"/>
              <a:t>Statistics of individual ROIs was calculated in ENVI (image processing software) to obtain the reflectance values of each bands (RGB)</a:t>
            </a:r>
          </a:p>
          <a:p>
            <a:r>
              <a:rPr lang="en-US" dirty="0"/>
              <a:t>Image classification was carried out by developing several different vegetation indices based on visual trial method</a:t>
            </a:r>
          </a:p>
          <a:p>
            <a:r>
              <a:rPr lang="en-US" dirty="0"/>
              <a:t>Reflectance values on Red band divided by reflectance values on Green band (R/G) was found to be useful approach for classifying diseased and healthy plots</a:t>
            </a:r>
          </a:p>
          <a:p>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39</a:t>
            </a:fld>
            <a:endParaRPr lang="en-US"/>
          </a:p>
        </p:txBody>
      </p:sp>
    </p:spTree>
    <p:extLst>
      <p:ext uri="{BB962C8B-B14F-4D97-AF65-F5344CB8AC3E}">
        <p14:creationId xmlns:p14="http://schemas.microsoft.com/office/powerpoint/2010/main" val="29975711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pitchFamily="1" charset="0"/>
                <a:ea typeface="ＭＳ Ｐゴシック" pitchFamily="4" charset="-128"/>
                <a:cs typeface="+mn-cs"/>
              </a:rPr>
              <a:t>The platforms carries high resolution RGB and multispectral sensors. The multispectral sensor records green, red, and near-infrared (NIR) wavebands of the electromagnetic spectrum. The raw UAS data (Level 1 products) are calibrated and geo-referenced across different dates utilizing ground control points and reflectance tarps, and processed using the structure from motion algorithm to generate Level 2 georeferenced data (including </a:t>
            </a:r>
            <a:r>
              <a:rPr lang="en-US" sz="1200" kern="1200" dirty="0" err="1">
                <a:solidFill>
                  <a:schemeClr val="tx1"/>
                </a:solidFill>
                <a:effectLst/>
                <a:latin typeface="Times" pitchFamily="1" charset="0"/>
                <a:ea typeface="ＭＳ Ｐゴシック" pitchFamily="4" charset="-128"/>
                <a:cs typeface="+mn-cs"/>
              </a:rPr>
              <a:t>orthomosaic</a:t>
            </a:r>
            <a:r>
              <a:rPr lang="en-US" sz="1200" kern="1200" dirty="0">
                <a:solidFill>
                  <a:schemeClr val="tx1"/>
                </a:solidFill>
                <a:effectLst/>
                <a:latin typeface="Times" pitchFamily="1" charset="0"/>
                <a:ea typeface="ＭＳ Ｐゴシック" pitchFamily="4" charset="-128"/>
                <a:cs typeface="+mn-cs"/>
              </a:rPr>
              <a:t> image, 3D point cloud, and digital surface model). Phenotypic feature extraction (Level 3 data products) will include stand density, canopy cover, canopy height canopy volume, normalized difference vegetation index, and excess green vegetation index, which is obtained either from Level 2 products or directly from Level 1 products and integrated into Level 2 as </a:t>
            </a:r>
            <a:r>
              <a:rPr lang="en-US" sz="1200" kern="1200" dirty="0" err="1">
                <a:solidFill>
                  <a:schemeClr val="tx1"/>
                </a:solidFill>
                <a:effectLst/>
                <a:latin typeface="Times" pitchFamily="1" charset="0"/>
                <a:ea typeface="ＭＳ Ｐゴシック" pitchFamily="4" charset="-128"/>
                <a:cs typeface="+mn-cs"/>
              </a:rPr>
              <a:t>orthomosaic</a:t>
            </a:r>
            <a:r>
              <a:rPr lang="en-US" sz="1200" kern="1200" dirty="0">
                <a:solidFill>
                  <a:schemeClr val="tx1"/>
                </a:solidFill>
                <a:effectLst/>
                <a:latin typeface="Times" pitchFamily="1" charset="0"/>
                <a:ea typeface="ＭＳ Ｐゴシック" pitchFamily="4" charset="-128"/>
                <a:cs typeface="+mn-cs"/>
              </a:rPr>
              <a:t> feature images. The Level 3 data products are used to estimate wheat yield and monitor disease response. </a:t>
            </a:r>
          </a:p>
          <a:p>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40</a:t>
            </a:fld>
            <a:endParaRPr lang="en-US"/>
          </a:p>
        </p:txBody>
      </p:sp>
    </p:spTree>
    <p:extLst>
      <p:ext uri="{BB962C8B-B14F-4D97-AF65-F5344CB8AC3E}">
        <p14:creationId xmlns:p14="http://schemas.microsoft.com/office/powerpoint/2010/main" val="36298408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Leaf rust infection leads to reduction in chlorophyll resulting in higher reflection of red light and helps to distinguish between diseased and healthy canopy</a:t>
            </a:r>
          </a:p>
          <a:p>
            <a:r>
              <a:rPr lang="en-US" dirty="0"/>
              <a:t>Reflection in NIR region is lower in diseased plants reducing NDVI compared to healthy plants</a:t>
            </a:r>
          </a:p>
          <a:p>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41</a:t>
            </a:fld>
            <a:endParaRPr lang="en-US"/>
          </a:p>
        </p:txBody>
      </p:sp>
    </p:spTree>
    <p:extLst>
      <p:ext uri="{BB962C8B-B14F-4D97-AF65-F5344CB8AC3E}">
        <p14:creationId xmlns:p14="http://schemas.microsoft.com/office/powerpoint/2010/main" val="26626654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pitchFamily="1" charset="0"/>
                <a:ea typeface="ＭＳ Ｐゴシック" pitchFamily="4" charset="-128"/>
                <a:cs typeface="+mn-cs"/>
              </a:rPr>
              <a:t>The goal of this study was to measure the width, length and projected area of wheat heads, and relate these parameters to grain yield. Wheat plants growing in pots from greenhouse trials were selected based on expected differences in yield. Four images of each plant were collected from several wheat plants of two varieties with a SENZ3D (RGB plus depth) camera (Creative Technology Ltd., Milpitas, CA). An image-analysis algorithm was developed to measure the width, length and projected area of the wheat spikes. Image segmentation was performed with K-means clustering followed by feature detection to identify the wheat spikes. Subsequent analysis calculated the area, minor axis and major axis of each wheat spike, based on the assumption of an elliptical shape. Furthermore, distance from the plant to the camera was determined from the depth layer of the images. The minor and major axes of individual spikes were converted from pixels to mm with a conversion factor dependent on plant-to-camera distance. Results indicate good estimates of wheat yield per spike can be obtained from RGB images (Figure 3) with promising correlations (r = 0.83, </a:t>
            </a:r>
            <a:r>
              <a:rPr lang="en-US" sz="1200" i="1" kern="1200" dirty="0">
                <a:solidFill>
                  <a:schemeClr val="tx1"/>
                </a:solidFill>
                <a:effectLst/>
                <a:latin typeface="Times" pitchFamily="1" charset="0"/>
                <a:ea typeface="ＭＳ Ｐゴシック" pitchFamily="4" charset="-128"/>
                <a:cs typeface="+mn-cs"/>
              </a:rPr>
              <a:t>P</a:t>
            </a:r>
            <a:r>
              <a:rPr lang="en-US" sz="1200" kern="1200" dirty="0">
                <a:solidFill>
                  <a:schemeClr val="tx1"/>
                </a:solidFill>
                <a:effectLst/>
                <a:latin typeface="Times" pitchFamily="1" charset="0"/>
                <a:ea typeface="ＭＳ Ｐゴシック" pitchFamily="4" charset="-128"/>
                <a:cs typeface="+mn-cs"/>
              </a:rPr>
              <a:t> &lt; 0.05; R</a:t>
            </a:r>
            <a:r>
              <a:rPr lang="en-US" sz="1200" kern="1200" baseline="30000" dirty="0">
                <a:solidFill>
                  <a:schemeClr val="tx1"/>
                </a:solidFill>
                <a:effectLst/>
                <a:latin typeface="Times" pitchFamily="1" charset="0"/>
                <a:ea typeface="ＭＳ Ｐゴシック" pitchFamily="4" charset="-128"/>
                <a:cs typeface="+mn-cs"/>
              </a:rPr>
              <a:t>2</a:t>
            </a:r>
            <a:r>
              <a:rPr lang="en-US" sz="1200" kern="1200" dirty="0">
                <a:solidFill>
                  <a:schemeClr val="tx1"/>
                </a:solidFill>
                <a:effectLst/>
                <a:latin typeface="Times" pitchFamily="1" charset="0"/>
                <a:ea typeface="ＭＳ Ｐゴシック" pitchFamily="4" charset="-128"/>
                <a:cs typeface="+mn-cs"/>
              </a:rPr>
              <a:t> = 0.70)</a:t>
            </a:r>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42</a:t>
            </a:fld>
            <a:endParaRPr lang="en-US"/>
          </a:p>
        </p:txBody>
      </p:sp>
    </p:spTree>
    <p:extLst>
      <p:ext uri="{BB962C8B-B14F-4D97-AF65-F5344CB8AC3E}">
        <p14:creationId xmlns:p14="http://schemas.microsoft.com/office/powerpoint/2010/main" val="22768749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pitchFamily="1" charset="0"/>
                <a:ea typeface="ＭＳ Ｐゴシック" pitchFamily="4" charset="-128"/>
                <a:cs typeface="+mn-cs"/>
              </a:rPr>
              <a:t>The raw UAS data calibrated and geo-referenced processed using the structure from motion algorithm to generate </a:t>
            </a:r>
            <a:r>
              <a:rPr lang="en-US" sz="1200" kern="1200" dirty="0" err="1">
                <a:solidFill>
                  <a:schemeClr val="tx1"/>
                </a:solidFill>
                <a:effectLst/>
                <a:latin typeface="Times" pitchFamily="1" charset="0"/>
                <a:ea typeface="ＭＳ Ｐゴシック" pitchFamily="4" charset="-128"/>
                <a:cs typeface="+mn-cs"/>
              </a:rPr>
              <a:t>orthomosaic</a:t>
            </a:r>
            <a:r>
              <a:rPr lang="en-US" sz="1200" kern="1200" dirty="0">
                <a:solidFill>
                  <a:schemeClr val="tx1"/>
                </a:solidFill>
                <a:effectLst/>
                <a:latin typeface="Times" pitchFamily="1" charset="0"/>
                <a:ea typeface="ＭＳ Ｐゴシック" pitchFamily="4" charset="-128"/>
                <a:cs typeface="+mn-cs"/>
              </a:rPr>
              <a:t> image, 3D point cloud, and digital surface model. Using this similar techniques</a:t>
            </a:r>
            <a:r>
              <a:rPr lang="en-US" sz="1200" kern="1200" baseline="0" dirty="0">
                <a:solidFill>
                  <a:schemeClr val="tx1"/>
                </a:solidFill>
                <a:effectLst/>
                <a:latin typeface="Times" pitchFamily="1" charset="0"/>
                <a:ea typeface="ＭＳ Ｐゴシック" pitchFamily="4" charset="-128"/>
                <a:cs typeface="+mn-cs"/>
              </a:rPr>
              <a:t>, there are possibilities of counting the number of heads in wheat which can be an effective approach to predict final grain yield in wheat.</a:t>
            </a:r>
            <a:endParaRPr lang="en-US" dirty="0"/>
          </a:p>
        </p:txBody>
      </p:sp>
      <p:sp>
        <p:nvSpPr>
          <p:cNvPr id="4" name="Slide Number Placeholder 3"/>
          <p:cNvSpPr>
            <a:spLocks noGrp="1"/>
          </p:cNvSpPr>
          <p:nvPr>
            <p:ph type="sldNum" sz="quarter" idx="10"/>
          </p:nvPr>
        </p:nvSpPr>
        <p:spPr/>
        <p:txBody>
          <a:bodyPr/>
          <a:lstStyle/>
          <a:p>
            <a:pPr>
              <a:defRPr/>
            </a:pPr>
            <a:fld id="{17DC73F9-BACE-4CCE-898C-9D44CEEB952A}" type="slidenum">
              <a:rPr lang="en-US" smtClean="0"/>
              <a:pPr>
                <a:defRPr/>
              </a:pPr>
              <a:t>43</a:t>
            </a:fld>
            <a:endParaRPr lang="en-US"/>
          </a:p>
        </p:txBody>
      </p:sp>
    </p:spTree>
    <p:extLst>
      <p:ext uri="{BB962C8B-B14F-4D97-AF65-F5344CB8AC3E}">
        <p14:creationId xmlns:p14="http://schemas.microsoft.com/office/powerpoint/2010/main" val="658828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0D2C47-37D5-4EF2-AE93-2F9035871955}" type="slidenum">
              <a:rPr lang="en-US" smtClean="0"/>
              <a:pPr/>
              <a:t>44</a:t>
            </a:fld>
            <a:endParaRPr lang="en-US"/>
          </a:p>
        </p:txBody>
      </p:sp>
    </p:spTree>
    <p:extLst>
      <p:ext uri="{BB962C8B-B14F-4D97-AF65-F5344CB8AC3E}">
        <p14:creationId xmlns:p14="http://schemas.microsoft.com/office/powerpoint/2010/main" val="4452418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fld id="{B8038A6B-FB2F-4716-B7BD-E8614FE2B1EC}" type="slidenum">
              <a:rPr lang="en-US" smtClean="0"/>
              <a:pPr eaLnBrk="1" hangingPunct="1"/>
              <a:t>46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fld id="{1223A8E9-1FAA-4296-9EA0-9834AABFDC94}" type="slidenum">
              <a:rPr lang="en-US" smtClean="0"/>
              <a:pPr eaLnBrk="1" hangingPunct="1"/>
              <a:t>47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5B4527-6528-4F23-9AD8-C7A041163379}" type="slidenum">
              <a:rPr lang="en-US" smtClean="0"/>
              <a:t>49</a:t>
            </a:fld>
            <a:endParaRPr lang="en-US"/>
          </a:p>
        </p:txBody>
      </p:sp>
    </p:spTree>
    <p:extLst>
      <p:ext uri="{BB962C8B-B14F-4D97-AF65-F5344CB8AC3E}">
        <p14:creationId xmlns:p14="http://schemas.microsoft.com/office/powerpoint/2010/main" val="25040206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8"/>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tabLst>
                <a:tab pos="0" algn="l"/>
                <a:tab pos="466435" algn="l"/>
                <a:tab pos="932871" algn="l"/>
                <a:tab pos="1399306" algn="l"/>
                <a:tab pos="1865742" algn="l"/>
                <a:tab pos="2332177" algn="l"/>
                <a:tab pos="2798613" algn="l"/>
                <a:tab pos="3265048" algn="l"/>
                <a:tab pos="3731484" algn="l"/>
                <a:tab pos="4197919" algn="l"/>
                <a:tab pos="4664354" algn="l"/>
                <a:tab pos="5130790" algn="l"/>
                <a:tab pos="5597225" algn="l"/>
                <a:tab pos="6063661" algn="l"/>
                <a:tab pos="6530096" algn="l"/>
                <a:tab pos="6996532" algn="l"/>
                <a:tab pos="7462967" algn="l"/>
                <a:tab pos="7929402" algn="l"/>
                <a:tab pos="8395838" algn="l"/>
                <a:tab pos="8862273" algn="l"/>
                <a:tab pos="9328709" algn="l"/>
              </a:tabLst>
              <a:defRPr sz="2400">
                <a:solidFill>
                  <a:schemeClr val="tx1"/>
                </a:solidFill>
                <a:latin typeface="Candara" charset="0"/>
                <a:ea typeface="MS PGothic" charset="0"/>
                <a:cs typeface="MS PGothic" charset="0"/>
              </a:defRPr>
            </a:lvl1pPr>
            <a:lvl2pPr marL="757958" indent="-291522" eaLnBrk="0" hangingPunct="0">
              <a:tabLst>
                <a:tab pos="0" algn="l"/>
                <a:tab pos="466435" algn="l"/>
                <a:tab pos="932871" algn="l"/>
                <a:tab pos="1399306" algn="l"/>
                <a:tab pos="1865742" algn="l"/>
                <a:tab pos="2332177" algn="l"/>
                <a:tab pos="2798613" algn="l"/>
                <a:tab pos="3265048" algn="l"/>
                <a:tab pos="3731484" algn="l"/>
                <a:tab pos="4197919" algn="l"/>
                <a:tab pos="4664354" algn="l"/>
                <a:tab pos="5130790" algn="l"/>
                <a:tab pos="5597225" algn="l"/>
                <a:tab pos="6063661" algn="l"/>
                <a:tab pos="6530096" algn="l"/>
                <a:tab pos="6996532" algn="l"/>
                <a:tab pos="7462967" algn="l"/>
                <a:tab pos="7929402" algn="l"/>
                <a:tab pos="8395838" algn="l"/>
                <a:tab pos="8862273" algn="l"/>
                <a:tab pos="9328709" algn="l"/>
              </a:tabLst>
              <a:defRPr sz="2400">
                <a:solidFill>
                  <a:schemeClr val="tx1"/>
                </a:solidFill>
                <a:latin typeface="Candara" charset="0"/>
                <a:ea typeface="MS PGothic" charset="0"/>
                <a:cs typeface="MS PGothic" charset="0"/>
              </a:defRPr>
            </a:lvl2pPr>
            <a:lvl3pPr marL="1166089" indent="-233218" eaLnBrk="0" hangingPunct="0">
              <a:tabLst>
                <a:tab pos="0" algn="l"/>
                <a:tab pos="466435" algn="l"/>
                <a:tab pos="932871" algn="l"/>
                <a:tab pos="1399306" algn="l"/>
                <a:tab pos="1865742" algn="l"/>
                <a:tab pos="2332177" algn="l"/>
                <a:tab pos="2798613" algn="l"/>
                <a:tab pos="3265048" algn="l"/>
                <a:tab pos="3731484" algn="l"/>
                <a:tab pos="4197919" algn="l"/>
                <a:tab pos="4664354" algn="l"/>
                <a:tab pos="5130790" algn="l"/>
                <a:tab pos="5597225" algn="l"/>
                <a:tab pos="6063661" algn="l"/>
                <a:tab pos="6530096" algn="l"/>
                <a:tab pos="6996532" algn="l"/>
                <a:tab pos="7462967" algn="l"/>
                <a:tab pos="7929402" algn="l"/>
                <a:tab pos="8395838" algn="l"/>
                <a:tab pos="8862273" algn="l"/>
                <a:tab pos="9328709" algn="l"/>
              </a:tabLst>
              <a:defRPr sz="2400">
                <a:solidFill>
                  <a:schemeClr val="tx1"/>
                </a:solidFill>
                <a:latin typeface="Candara" charset="0"/>
                <a:ea typeface="MS PGothic" charset="0"/>
                <a:cs typeface="MS PGothic" charset="0"/>
              </a:defRPr>
            </a:lvl3pPr>
            <a:lvl4pPr marL="1632524" indent="-233218" eaLnBrk="0" hangingPunct="0">
              <a:tabLst>
                <a:tab pos="0" algn="l"/>
                <a:tab pos="466435" algn="l"/>
                <a:tab pos="932871" algn="l"/>
                <a:tab pos="1399306" algn="l"/>
                <a:tab pos="1865742" algn="l"/>
                <a:tab pos="2332177" algn="l"/>
                <a:tab pos="2798613" algn="l"/>
                <a:tab pos="3265048" algn="l"/>
                <a:tab pos="3731484" algn="l"/>
                <a:tab pos="4197919" algn="l"/>
                <a:tab pos="4664354" algn="l"/>
                <a:tab pos="5130790" algn="l"/>
                <a:tab pos="5597225" algn="l"/>
                <a:tab pos="6063661" algn="l"/>
                <a:tab pos="6530096" algn="l"/>
                <a:tab pos="6996532" algn="l"/>
                <a:tab pos="7462967" algn="l"/>
                <a:tab pos="7929402" algn="l"/>
                <a:tab pos="8395838" algn="l"/>
                <a:tab pos="8862273" algn="l"/>
                <a:tab pos="9328709" algn="l"/>
              </a:tabLst>
              <a:defRPr sz="2400">
                <a:solidFill>
                  <a:schemeClr val="tx1"/>
                </a:solidFill>
                <a:latin typeface="Candara" charset="0"/>
                <a:ea typeface="MS PGothic" charset="0"/>
                <a:cs typeface="MS PGothic" charset="0"/>
              </a:defRPr>
            </a:lvl4pPr>
            <a:lvl5pPr marL="2098959" indent="-233218" eaLnBrk="0" hangingPunct="0">
              <a:tabLst>
                <a:tab pos="0" algn="l"/>
                <a:tab pos="466435" algn="l"/>
                <a:tab pos="932871" algn="l"/>
                <a:tab pos="1399306" algn="l"/>
                <a:tab pos="1865742" algn="l"/>
                <a:tab pos="2332177" algn="l"/>
                <a:tab pos="2798613" algn="l"/>
                <a:tab pos="3265048" algn="l"/>
                <a:tab pos="3731484" algn="l"/>
                <a:tab pos="4197919" algn="l"/>
                <a:tab pos="4664354" algn="l"/>
                <a:tab pos="5130790" algn="l"/>
                <a:tab pos="5597225" algn="l"/>
                <a:tab pos="6063661" algn="l"/>
                <a:tab pos="6530096" algn="l"/>
                <a:tab pos="6996532" algn="l"/>
                <a:tab pos="7462967" algn="l"/>
                <a:tab pos="7929402" algn="l"/>
                <a:tab pos="8395838" algn="l"/>
                <a:tab pos="8862273" algn="l"/>
                <a:tab pos="9328709" algn="l"/>
              </a:tabLst>
              <a:defRPr sz="2400">
                <a:solidFill>
                  <a:schemeClr val="tx1"/>
                </a:solidFill>
                <a:latin typeface="Candara" charset="0"/>
                <a:ea typeface="MS PGothic" charset="0"/>
                <a:cs typeface="MS PGothic" charset="0"/>
              </a:defRPr>
            </a:lvl5pPr>
            <a:lvl6pPr marL="2565395" indent="-233218" eaLnBrk="0" fontAlgn="base" hangingPunct="0">
              <a:spcBef>
                <a:spcPct val="0"/>
              </a:spcBef>
              <a:spcAft>
                <a:spcPct val="0"/>
              </a:spcAft>
              <a:tabLst>
                <a:tab pos="0" algn="l"/>
                <a:tab pos="466435" algn="l"/>
                <a:tab pos="932871" algn="l"/>
                <a:tab pos="1399306" algn="l"/>
                <a:tab pos="1865742" algn="l"/>
                <a:tab pos="2332177" algn="l"/>
                <a:tab pos="2798613" algn="l"/>
                <a:tab pos="3265048" algn="l"/>
                <a:tab pos="3731484" algn="l"/>
                <a:tab pos="4197919" algn="l"/>
                <a:tab pos="4664354" algn="l"/>
                <a:tab pos="5130790" algn="l"/>
                <a:tab pos="5597225" algn="l"/>
                <a:tab pos="6063661" algn="l"/>
                <a:tab pos="6530096" algn="l"/>
                <a:tab pos="6996532" algn="l"/>
                <a:tab pos="7462967" algn="l"/>
                <a:tab pos="7929402" algn="l"/>
                <a:tab pos="8395838" algn="l"/>
                <a:tab pos="8862273" algn="l"/>
                <a:tab pos="9328709" algn="l"/>
              </a:tabLst>
              <a:defRPr sz="2400">
                <a:solidFill>
                  <a:schemeClr val="tx1"/>
                </a:solidFill>
                <a:latin typeface="Candara" charset="0"/>
                <a:ea typeface="MS PGothic" charset="0"/>
                <a:cs typeface="MS PGothic" charset="0"/>
              </a:defRPr>
            </a:lvl6pPr>
            <a:lvl7pPr marL="3031830" indent="-233218" eaLnBrk="0" fontAlgn="base" hangingPunct="0">
              <a:spcBef>
                <a:spcPct val="0"/>
              </a:spcBef>
              <a:spcAft>
                <a:spcPct val="0"/>
              </a:spcAft>
              <a:tabLst>
                <a:tab pos="0" algn="l"/>
                <a:tab pos="466435" algn="l"/>
                <a:tab pos="932871" algn="l"/>
                <a:tab pos="1399306" algn="l"/>
                <a:tab pos="1865742" algn="l"/>
                <a:tab pos="2332177" algn="l"/>
                <a:tab pos="2798613" algn="l"/>
                <a:tab pos="3265048" algn="l"/>
                <a:tab pos="3731484" algn="l"/>
                <a:tab pos="4197919" algn="l"/>
                <a:tab pos="4664354" algn="l"/>
                <a:tab pos="5130790" algn="l"/>
                <a:tab pos="5597225" algn="l"/>
                <a:tab pos="6063661" algn="l"/>
                <a:tab pos="6530096" algn="l"/>
                <a:tab pos="6996532" algn="l"/>
                <a:tab pos="7462967" algn="l"/>
                <a:tab pos="7929402" algn="l"/>
                <a:tab pos="8395838" algn="l"/>
                <a:tab pos="8862273" algn="l"/>
                <a:tab pos="9328709" algn="l"/>
              </a:tabLst>
              <a:defRPr sz="2400">
                <a:solidFill>
                  <a:schemeClr val="tx1"/>
                </a:solidFill>
                <a:latin typeface="Candara" charset="0"/>
                <a:ea typeface="MS PGothic" charset="0"/>
                <a:cs typeface="MS PGothic" charset="0"/>
              </a:defRPr>
            </a:lvl7pPr>
            <a:lvl8pPr marL="3498266" indent="-233218" eaLnBrk="0" fontAlgn="base" hangingPunct="0">
              <a:spcBef>
                <a:spcPct val="0"/>
              </a:spcBef>
              <a:spcAft>
                <a:spcPct val="0"/>
              </a:spcAft>
              <a:tabLst>
                <a:tab pos="0" algn="l"/>
                <a:tab pos="466435" algn="l"/>
                <a:tab pos="932871" algn="l"/>
                <a:tab pos="1399306" algn="l"/>
                <a:tab pos="1865742" algn="l"/>
                <a:tab pos="2332177" algn="l"/>
                <a:tab pos="2798613" algn="l"/>
                <a:tab pos="3265048" algn="l"/>
                <a:tab pos="3731484" algn="l"/>
                <a:tab pos="4197919" algn="l"/>
                <a:tab pos="4664354" algn="l"/>
                <a:tab pos="5130790" algn="l"/>
                <a:tab pos="5597225" algn="l"/>
                <a:tab pos="6063661" algn="l"/>
                <a:tab pos="6530096" algn="l"/>
                <a:tab pos="6996532" algn="l"/>
                <a:tab pos="7462967" algn="l"/>
                <a:tab pos="7929402" algn="l"/>
                <a:tab pos="8395838" algn="l"/>
                <a:tab pos="8862273" algn="l"/>
                <a:tab pos="9328709" algn="l"/>
              </a:tabLst>
              <a:defRPr sz="2400">
                <a:solidFill>
                  <a:schemeClr val="tx1"/>
                </a:solidFill>
                <a:latin typeface="Candara" charset="0"/>
                <a:ea typeface="MS PGothic" charset="0"/>
                <a:cs typeface="MS PGothic" charset="0"/>
              </a:defRPr>
            </a:lvl8pPr>
            <a:lvl9pPr marL="3964701" indent="-233218" eaLnBrk="0" fontAlgn="base" hangingPunct="0">
              <a:spcBef>
                <a:spcPct val="0"/>
              </a:spcBef>
              <a:spcAft>
                <a:spcPct val="0"/>
              </a:spcAft>
              <a:tabLst>
                <a:tab pos="0" algn="l"/>
                <a:tab pos="466435" algn="l"/>
                <a:tab pos="932871" algn="l"/>
                <a:tab pos="1399306" algn="l"/>
                <a:tab pos="1865742" algn="l"/>
                <a:tab pos="2332177" algn="l"/>
                <a:tab pos="2798613" algn="l"/>
                <a:tab pos="3265048" algn="l"/>
                <a:tab pos="3731484" algn="l"/>
                <a:tab pos="4197919" algn="l"/>
                <a:tab pos="4664354" algn="l"/>
                <a:tab pos="5130790" algn="l"/>
                <a:tab pos="5597225" algn="l"/>
                <a:tab pos="6063661" algn="l"/>
                <a:tab pos="6530096" algn="l"/>
                <a:tab pos="6996532" algn="l"/>
                <a:tab pos="7462967" algn="l"/>
                <a:tab pos="7929402" algn="l"/>
                <a:tab pos="8395838" algn="l"/>
                <a:tab pos="8862273" algn="l"/>
                <a:tab pos="9328709" algn="l"/>
              </a:tabLst>
              <a:defRPr sz="2400">
                <a:solidFill>
                  <a:schemeClr val="tx1"/>
                </a:solidFill>
                <a:latin typeface="Candara" charset="0"/>
                <a:ea typeface="MS PGothic" charset="0"/>
                <a:cs typeface="MS PGothic" charset="0"/>
              </a:defRPr>
            </a:lvl9pPr>
          </a:lstStyle>
          <a:p>
            <a:pPr eaLnBrk="1" hangingPunct="1"/>
            <a:fld id="{A074C205-386D-254F-89B6-885A30F13D43}" type="slidenum">
              <a:rPr lang="en-US" sz="1200">
                <a:solidFill>
                  <a:srgbClr val="000000"/>
                </a:solidFill>
                <a:latin typeface="Calibri" charset="0"/>
                <a:cs typeface="Lucida Sans Unicode" charset="0"/>
              </a:rPr>
              <a:pPr eaLnBrk="1" hangingPunct="1"/>
              <a:t>50</a:t>
            </a:fld>
            <a:endParaRPr lang="en-US" sz="1200">
              <a:solidFill>
                <a:srgbClr val="000000"/>
              </a:solidFill>
              <a:latin typeface="Calibri" charset="0"/>
              <a:cs typeface="Lucida Sans Unicode" charset="0"/>
            </a:endParaRPr>
          </a:p>
        </p:txBody>
      </p:sp>
      <p:sp>
        <p:nvSpPr>
          <p:cNvPr id="45059" name="Rectangle 1"/>
          <p:cNvSpPr>
            <a:spLocks noGrp="1" noRot="1" noChangeAspect="1" noChangeArrowheads="1" noTextEdit="1"/>
          </p:cNvSpPr>
          <p:nvPr>
            <p:ph type="sldImg"/>
          </p:nvPr>
        </p:nvSpPr>
        <p:spPr bwMode="auto">
          <a:xfrm>
            <a:off x="1184275" y="698500"/>
            <a:ext cx="4651375" cy="348932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 xmlns:ma14="http://schemas.microsoft.com/office/mac/drawingml/2011/main" val="1"/>
            </a:ext>
          </a:extLst>
        </p:spPr>
      </p:sp>
      <p:sp>
        <p:nvSpPr>
          <p:cNvPr id="45060"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 xmlns:ma14="http://schemas.microsoft.com/office/mac/drawingml/2011/main" val="1"/>
            </a:ext>
          </a:extLst>
        </p:spPr>
        <p:txBody>
          <a:bodyPr wrap="none" numCol="1" anchor="ctr" anchorCtr="0" compatLnSpc="1">
            <a:prstTxWarp prst="textNoShape">
              <a:avLst/>
            </a:prstTxWarp>
          </a:bodyPr>
          <a:lstStyle/>
          <a:p>
            <a:pPr eaLnBrk="1" hangingPunct="1">
              <a:spcBef>
                <a:spcPct val="0"/>
              </a:spcBef>
            </a:pPr>
            <a:endParaRPr lang="en-US">
              <a:latin typeface="Calibri" charset="0"/>
            </a:endParaRPr>
          </a:p>
        </p:txBody>
      </p:sp>
    </p:spTree>
    <p:extLst>
      <p:ext uri="{BB962C8B-B14F-4D97-AF65-F5344CB8AC3E}">
        <p14:creationId xmlns:p14="http://schemas.microsoft.com/office/powerpoint/2010/main" val="34483804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pitchFamily="34" charset="0"/>
              </a:defRPr>
            </a:lvl1pPr>
            <a:lvl2pPr marL="757958" indent="-291522">
              <a:defRPr>
                <a:solidFill>
                  <a:schemeClr val="tx1"/>
                </a:solidFill>
                <a:latin typeface="Calibri" pitchFamily="34" charset="0"/>
                <a:cs typeface="Arial" pitchFamily="34" charset="0"/>
              </a:defRPr>
            </a:lvl2pPr>
            <a:lvl3pPr marL="1166089" indent="-233218">
              <a:defRPr>
                <a:solidFill>
                  <a:schemeClr val="tx1"/>
                </a:solidFill>
                <a:latin typeface="Calibri" pitchFamily="34" charset="0"/>
                <a:cs typeface="Arial" pitchFamily="34" charset="0"/>
              </a:defRPr>
            </a:lvl3pPr>
            <a:lvl4pPr marL="1632524" indent="-233218">
              <a:defRPr>
                <a:solidFill>
                  <a:schemeClr val="tx1"/>
                </a:solidFill>
                <a:latin typeface="Calibri" pitchFamily="34" charset="0"/>
                <a:cs typeface="Arial" pitchFamily="34" charset="0"/>
              </a:defRPr>
            </a:lvl4pPr>
            <a:lvl5pPr marL="2098959" indent="-233218">
              <a:defRPr>
                <a:solidFill>
                  <a:schemeClr val="tx1"/>
                </a:solidFill>
                <a:latin typeface="Calibri" pitchFamily="34" charset="0"/>
                <a:cs typeface="Arial" pitchFamily="34" charset="0"/>
              </a:defRPr>
            </a:lvl5pPr>
            <a:lvl6pPr marL="2565395" indent="-233218" eaLnBrk="0" fontAlgn="base" hangingPunct="0">
              <a:spcBef>
                <a:spcPct val="0"/>
              </a:spcBef>
              <a:spcAft>
                <a:spcPct val="0"/>
              </a:spcAft>
              <a:defRPr>
                <a:solidFill>
                  <a:schemeClr val="tx1"/>
                </a:solidFill>
                <a:latin typeface="Calibri" pitchFamily="34" charset="0"/>
                <a:cs typeface="Arial" pitchFamily="34" charset="0"/>
              </a:defRPr>
            </a:lvl6pPr>
            <a:lvl7pPr marL="3031830" indent="-233218" eaLnBrk="0" fontAlgn="base" hangingPunct="0">
              <a:spcBef>
                <a:spcPct val="0"/>
              </a:spcBef>
              <a:spcAft>
                <a:spcPct val="0"/>
              </a:spcAft>
              <a:defRPr>
                <a:solidFill>
                  <a:schemeClr val="tx1"/>
                </a:solidFill>
                <a:latin typeface="Calibri" pitchFamily="34" charset="0"/>
                <a:cs typeface="Arial" pitchFamily="34" charset="0"/>
              </a:defRPr>
            </a:lvl7pPr>
            <a:lvl8pPr marL="3498266" indent="-233218" eaLnBrk="0" fontAlgn="base" hangingPunct="0">
              <a:spcBef>
                <a:spcPct val="0"/>
              </a:spcBef>
              <a:spcAft>
                <a:spcPct val="0"/>
              </a:spcAft>
              <a:defRPr>
                <a:solidFill>
                  <a:schemeClr val="tx1"/>
                </a:solidFill>
                <a:latin typeface="Calibri" pitchFamily="34" charset="0"/>
                <a:cs typeface="Arial" pitchFamily="34" charset="0"/>
              </a:defRPr>
            </a:lvl8pPr>
            <a:lvl9pPr marL="3964701" indent="-233218" eaLnBrk="0" fontAlgn="base" hangingPunct="0">
              <a:spcBef>
                <a:spcPct val="0"/>
              </a:spcBef>
              <a:spcAft>
                <a:spcPct val="0"/>
              </a:spcAft>
              <a:defRPr>
                <a:solidFill>
                  <a:schemeClr val="tx1"/>
                </a:solidFill>
                <a:latin typeface="Calibri" pitchFamily="34" charset="0"/>
                <a:cs typeface="Arial" pitchFamily="34" charset="0"/>
              </a:defRPr>
            </a:lvl9pPr>
          </a:lstStyle>
          <a:p>
            <a:fld id="{40F686A0-4FA3-4DCD-AFC9-1EE1D185B747}" type="slidenum">
              <a:rPr lang="en-US" altLang="en-US"/>
              <a:pPr/>
              <a:t>53</a:t>
            </a:fld>
            <a:endParaRPr lang="en-US" altLang="en-US"/>
          </a:p>
        </p:txBody>
      </p:sp>
    </p:spTree>
    <p:extLst>
      <p:ext uri="{BB962C8B-B14F-4D97-AF65-F5344CB8AC3E}">
        <p14:creationId xmlns:p14="http://schemas.microsoft.com/office/powerpoint/2010/main" val="29269747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First, I would like to give you some brief introductions</a:t>
            </a:r>
            <a:r>
              <a:rPr lang="en-US" altLang="en-US" baseline="0" dirty="0"/>
              <a:t> about wheat research teams and goals</a:t>
            </a:r>
            <a:r>
              <a:rPr lang="en-US" altLang="en-US" dirty="0"/>
              <a:t>. </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pitchFamily="34" charset="0"/>
              </a:defRPr>
            </a:lvl1pPr>
            <a:lvl2pPr marL="757958" indent="-291522">
              <a:defRPr>
                <a:solidFill>
                  <a:schemeClr val="tx1"/>
                </a:solidFill>
                <a:latin typeface="Calibri" pitchFamily="34" charset="0"/>
                <a:cs typeface="Arial" pitchFamily="34" charset="0"/>
              </a:defRPr>
            </a:lvl2pPr>
            <a:lvl3pPr marL="1166089" indent="-233218">
              <a:defRPr>
                <a:solidFill>
                  <a:schemeClr val="tx1"/>
                </a:solidFill>
                <a:latin typeface="Calibri" pitchFamily="34" charset="0"/>
                <a:cs typeface="Arial" pitchFamily="34" charset="0"/>
              </a:defRPr>
            </a:lvl3pPr>
            <a:lvl4pPr marL="1632524" indent="-233218">
              <a:defRPr>
                <a:solidFill>
                  <a:schemeClr val="tx1"/>
                </a:solidFill>
                <a:latin typeface="Calibri" pitchFamily="34" charset="0"/>
                <a:cs typeface="Arial" pitchFamily="34" charset="0"/>
              </a:defRPr>
            </a:lvl4pPr>
            <a:lvl5pPr marL="2098959" indent="-233218">
              <a:defRPr>
                <a:solidFill>
                  <a:schemeClr val="tx1"/>
                </a:solidFill>
                <a:latin typeface="Calibri" pitchFamily="34" charset="0"/>
                <a:cs typeface="Arial" pitchFamily="34" charset="0"/>
              </a:defRPr>
            </a:lvl5pPr>
            <a:lvl6pPr marL="2565395" indent="-233218" eaLnBrk="0" fontAlgn="base" hangingPunct="0">
              <a:spcBef>
                <a:spcPct val="0"/>
              </a:spcBef>
              <a:spcAft>
                <a:spcPct val="0"/>
              </a:spcAft>
              <a:defRPr>
                <a:solidFill>
                  <a:schemeClr val="tx1"/>
                </a:solidFill>
                <a:latin typeface="Calibri" pitchFamily="34" charset="0"/>
                <a:cs typeface="Arial" pitchFamily="34" charset="0"/>
              </a:defRPr>
            </a:lvl6pPr>
            <a:lvl7pPr marL="3031830" indent="-233218" eaLnBrk="0" fontAlgn="base" hangingPunct="0">
              <a:spcBef>
                <a:spcPct val="0"/>
              </a:spcBef>
              <a:spcAft>
                <a:spcPct val="0"/>
              </a:spcAft>
              <a:defRPr>
                <a:solidFill>
                  <a:schemeClr val="tx1"/>
                </a:solidFill>
                <a:latin typeface="Calibri" pitchFamily="34" charset="0"/>
                <a:cs typeface="Arial" pitchFamily="34" charset="0"/>
              </a:defRPr>
            </a:lvl7pPr>
            <a:lvl8pPr marL="3498266" indent="-233218" eaLnBrk="0" fontAlgn="base" hangingPunct="0">
              <a:spcBef>
                <a:spcPct val="0"/>
              </a:spcBef>
              <a:spcAft>
                <a:spcPct val="0"/>
              </a:spcAft>
              <a:defRPr>
                <a:solidFill>
                  <a:schemeClr val="tx1"/>
                </a:solidFill>
                <a:latin typeface="Calibri" pitchFamily="34" charset="0"/>
                <a:cs typeface="Arial" pitchFamily="34" charset="0"/>
              </a:defRPr>
            </a:lvl8pPr>
            <a:lvl9pPr marL="3964701" indent="-233218" eaLnBrk="0" fontAlgn="base" hangingPunct="0">
              <a:spcBef>
                <a:spcPct val="0"/>
              </a:spcBef>
              <a:spcAft>
                <a:spcPct val="0"/>
              </a:spcAft>
              <a:defRPr>
                <a:solidFill>
                  <a:schemeClr val="tx1"/>
                </a:solidFill>
                <a:latin typeface="Calibri" pitchFamily="34" charset="0"/>
                <a:cs typeface="Arial" pitchFamily="34" charset="0"/>
              </a:defRPr>
            </a:lvl9pPr>
          </a:lstStyle>
          <a:p>
            <a:fld id="{40F686A0-4FA3-4DCD-AFC9-1EE1D185B747}" type="slidenum">
              <a:rPr lang="en-US" altLang="en-US"/>
              <a:pPr/>
              <a:t>54</a:t>
            </a:fld>
            <a:endParaRPr lang="en-US" altLang="en-US"/>
          </a:p>
        </p:txBody>
      </p:sp>
    </p:spTree>
    <p:extLst>
      <p:ext uri="{BB962C8B-B14F-4D97-AF65-F5344CB8AC3E}">
        <p14:creationId xmlns:p14="http://schemas.microsoft.com/office/powerpoint/2010/main" val="29269747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a:p>
        </p:txBody>
      </p:sp>
      <p:sp>
        <p:nvSpPr>
          <p:cNvPr id="38916" name="Slide Number Placeholder 3"/>
          <p:cNvSpPr>
            <a:spLocks noGrp="1"/>
          </p:cNvSpPr>
          <p:nvPr>
            <p:ph type="sldNum" sz="quarter" idx="5"/>
          </p:nvPr>
        </p:nvSpPr>
        <p:spPr>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A29A2CC-AFD1-6D4F-B14D-84BC8394073B}" type="slidenum">
              <a:rPr lang="en-US"/>
              <a:pPr eaLnBrk="1" hangingPunct="1"/>
              <a:t>57</a:t>
            </a:fld>
            <a:endParaRPr lang="en-US"/>
          </a:p>
        </p:txBody>
      </p:sp>
    </p:spTree>
    <p:extLst>
      <p:ext uri="{BB962C8B-B14F-4D97-AF65-F5344CB8AC3E}">
        <p14:creationId xmlns:p14="http://schemas.microsoft.com/office/powerpoint/2010/main" val="37513676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a:p>
        </p:txBody>
      </p:sp>
      <p:sp>
        <p:nvSpPr>
          <p:cNvPr id="38916" name="Slide Number Placeholder 3"/>
          <p:cNvSpPr>
            <a:spLocks noGrp="1"/>
          </p:cNvSpPr>
          <p:nvPr>
            <p:ph type="sldNum" sz="quarter" idx="5"/>
          </p:nvPr>
        </p:nvSpPr>
        <p:spPr>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A29A2CC-AFD1-6D4F-B14D-84BC8394073B}" type="slidenum">
              <a:rPr lang="en-US"/>
              <a:pPr eaLnBrk="1" hangingPunct="1"/>
              <a:t>58</a:t>
            </a:fld>
            <a:endParaRPr lang="en-US"/>
          </a:p>
        </p:txBody>
      </p:sp>
    </p:spTree>
    <p:extLst>
      <p:ext uri="{BB962C8B-B14F-4D97-AF65-F5344CB8AC3E}">
        <p14:creationId xmlns:p14="http://schemas.microsoft.com/office/powerpoint/2010/main" val="10158803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a:p>
        </p:txBody>
      </p:sp>
      <p:sp>
        <p:nvSpPr>
          <p:cNvPr id="38916" name="Slide Number Placeholder 3"/>
          <p:cNvSpPr>
            <a:spLocks noGrp="1"/>
          </p:cNvSpPr>
          <p:nvPr>
            <p:ph type="sldNum" sz="quarter" idx="5"/>
          </p:nvPr>
        </p:nvSpPr>
        <p:spPr>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A29A2CC-AFD1-6D4F-B14D-84BC8394073B}" type="slidenum">
              <a:rPr lang="en-US"/>
              <a:pPr eaLnBrk="1" hangingPunct="1"/>
              <a:t>59</a:t>
            </a:fld>
            <a:endParaRPr lang="en-US"/>
          </a:p>
        </p:txBody>
      </p:sp>
    </p:spTree>
    <p:extLst>
      <p:ext uri="{BB962C8B-B14F-4D97-AF65-F5344CB8AC3E}">
        <p14:creationId xmlns:p14="http://schemas.microsoft.com/office/powerpoint/2010/main" val="5972018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a:p>
        </p:txBody>
      </p:sp>
      <p:sp>
        <p:nvSpPr>
          <p:cNvPr id="38916" name="Slide Number Placeholder 3"/>
          <p:cNvSpPr>
            <a:spLocks noGrp="1"/>
          </p:cNvSpPr>
          <p:nvPr>
            <p:ph type="sldNum" sz="quarter" idx="5"/>
          </p:nvPr>
        </p:nvSpPr>
        <p:spPr>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A29A2CC-AFD1-6D4F-B14D-84BC8394073B}" type="slidenum">
              <a:rPr lang="en-US"/>
              <a:pPr eaLnBrk="1" hangingPunct="1"/>
              <a:t>60</a:t>
            </a:fld>
            <a:endParaRPr lang="en-US"/>
          </a:p>
        </p:txBody>
      </p:sp>
    </p:spTree>
    <p:extLst>
      <p:ext uri="{BB962C8B-B14F-4D97-AF65-F5344CB8AC3E}">
        <p14:creationId xmlns:p14="http://schemas.microsoft.com/office/powerpoint/2010/main" val="9611972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a:p>
        </p:txBody>
      </p:sp>
      <p:sp>
        <p:nvSpPr>
          <p:cNvPr id="38916" name="Slide Number Placeholder 3"/>
          <p:cNvSpPr>
            <a:spLocks noGrp="1"/>
          </p:cNvSpPr>
          <p:nvPr>
            <p:ph type="sldNum" sz="quarter" idx="5"/>
          </p:nvPr>
        </p:nvSpPr>
        <p:spPr>
          <a:extLst/>
        </p:spPr>
        <p:txBody>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2A29A2CC-AFD1-6D4F-B14D-84BC8394073B}" type="slidenum">
              <a:rPr lang="en-US"/>
              <a:pPr eaLnBrk="1" hangingPunct="1"/>
              <a:t>62</a:t>
            </a:fld>
            <a:endParaRPr lang="en-US"/>
          </a:p>
        </p:txBody>
      </p:sp>
    </p:spTree>
    <p:extLst>
      <p:ext uri="{BB962C8B-B14F-4D97-AF65-F5344CB8AC3E}">
        <p14:creationId xmlns:p14="http://schemas.microsoft.com/office/powerpoint/2010/main" val="29621948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809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itchFamily="18" charset="0"/>
              </a:defRPr>
            </a:lvl1pPr>
            <a:lvl2pPr marL="757958" indent="-291522">
              <a:spcBef>
                <a:spcPct val="30000"/>
              </a:spcBef>
              <a:defRPr sz="1200">
                <a:solidFill>
                  <a:schemeClr val="tx1"/>
                </a:solidFill>
                <a:latin typeface="Times" pitchFamily="18" charset="0"/>
              </a:defRPr>
            </a:lvl2pPr>
            <a:lvl3pPr marL="1166089" indent="-233218">
              <a:spcBef>
                <a:spcPct val="30000"/>
              </a:spcBef>
              <a:defRPr sz="1200">
                <a:solidFill>
                  <a:schemeClr val="tx1"/>
                </a:solidFill>
                <a:latin typeface="Times" pitchFamily="18" charset="0"/>
              </a:defRPr>
            </a:lvl3pPr>
            <a:lvl4pPr marL="1632524" indent="-233218">
              <a:spcBef>
                <a:spcPct val="30000"/>
              </a:spcBef>
              <a:defRPr sz="1200">
                <a:solidFill>
                  <a:schemeClr val="tx1"/>
                </a:solidFill>
                <a:latin typeface="Times" pitchFamily="18" charset="0"/>
              </a:defRPr>
            </a:lvl4pPr>
            <a:lvl5pPr marL="2098959" indent="-233218">
              <a:spcBef>
                <a:spcPct val="30000"/>
              </a:spcBef>
              <a:defRPr sz="1200">
                <a:solidFill>
                  <a:schemeClr val="tx1"/>
                </a:solidFill>
                <a:latin typeface="Times" pitchFamily="18" charset="0"/>
              </a:defRPr>
            </a:lvl5pPr>
            <a:lvl6pPr marL="2565395" indent="-233218" eaLnBrk="0" fontAlgn="base" hangingPunct="0">
              <a:spcBef>
                <a:spcPct val="30000"/>
              </a:spcBef>
              <a:spcAft>
                <a:spcPct val="0"/>
              </a:spcAft>
              <a:defRPr sz="1200">
                <a:solidFill>
                  <a:schemeClr val="tx1"/>
                </a:solidFill>
                <a:latin typeface="Times" pitchFamily="18" charset="0"/>
              </a:defRPr>
            </a:lvl6pPr>
            <a:lvl7pPr marL="3031830" indent="-233218" eaLnBrk="0" fontAlgn="base" hangingPunct="0">
              <a:spcBef>
                <a:spcPct val="30000"/>
              </a:spcBef>
              <a:spcAft>
                <a:spcPct val="0"/>
              </a:spcAft>
              <a:defRPr sz="1200">
                <a:solidFill>
                  <a:schemeClr val="tx1"/>
                </a:solidFill>
                <a:latin typeface="Times" pitchFamily="18" charset="0"/>
              </a:defRPr>
            </a:lvl7pPr>
            <a:lvl8pPr marL="3498266" indent="-233218" eaLnBrk="0" fontAlgn="base" hangingPunct="0">
              <a:spcBef>
                <a:spcPct val="30000"/>
              </a:spcBef>
              <a:spcAft>
                <a:spcPct val="0"/>
              </a:spcAft>
              <a:defRPr sz="1200">
                <a:solidFill>
                  <a:schemeClr val="tx1"/>
                </a:solidFill>
                <a:latin typeface="Times" pitchFamily="18" charset="0"/>
              </a:defRPr>
            </a:lvl8pPr>
            <a:lvl9pPr marL="3964701" indent="-233218" eaLnBrk="0" fontAlgn="base" hangingPunct="0">
              <a:spcBef>
                <a:spcPct val="30000"/>
              </a:spcBef>
              <a:spcAft>
                <a:spcPct val="0"/>
              </a:spcAft>
              <a:defRPr sz="1200">
                <a:solidFill>
                  <a:schemeClr val="tx1"/>
                </a:solidFill>
                <a:latin typeface="Times" pitchFamily="18" charset="0"/>
              </a:defRPr>
            </a:lvl9pPr>
          </a:lstStyle>
          <a:p>
            <a:pPr>
              <a:spcBef>
                <a:spcPct val="0"/>
              </a:spcBef>
            </a:pPr>
            <a:fld id="{9A86C59D-5096-4AC6-807E-92B6B36E8B37}" type="slidenum">
              <a:rPr lang="en-US" altLang="en-US" smtClean="0"/>
              <a:pPr>
                <a:spcBef>
                  <a:spcPct val="0"/>
                </a:spcBef>
              </a:pPr>
              <a:t>64</a:t>
            </a:fld>
            <a:endParaRPr lang="en-US" altLang="en-US"/>
          </a:p>
        </p:txBody>
      </p:sp>
      <p:sp>
        <p:nvSpPr>
          <p:cNvPr id="80901" name="Header Placeholder 1"/>
          <p:cNvSpPr>
            <a:spLocks noGrp="1"/>
          </p:cNvSpPr>
          <p:nvPr>
            <p:ph type="hdr" sz="quarter"/>
          </p:nvPr>
        </p:nvSpPr>
        <p:spPr>
          <a:noFill/>
        </p:spPr>
        <p:txBody>
          <a:bodyPr/>
          <a:lstStyle>
            <a:lvl1pPr>
              <a:defRPr sz="2400">
                <a:solidFill>
                  <a:schemeClr val="tx1"/>
                </a:solidFill>
                <a:latin typeface="Times" pitchFamily="18" charset="0"/>
              </a:defRPr>
            </a:lvl1pPr>
            <a:lvl2pPr marL="757958" indent="-291522">
              <a:defRPr sz="2400">
                <a:solidFill>
                  <a:schemeClr val="tx1"/>
                </a:solidFill>
                <a:latin typeface="Times" pitchFamily="18" charset="0"/>
              </a:defRPr>
            </a:lvl2pPr>
            <a:lvl3pPr marL="1166089" indent="-233218">
              <a:defRPr sz="2400">
                <a:solidFill>
                  <a:schemeClr val="tx1"/>
                </a:solidFill>
                <a:latin typeface="Times" pitchFamily="18" charset="0"/>
              </a:defRPr>
            </a:lvl3pPr>
            <a:lvl4pPr marL="1632524" indent="-233218">
              <a:defRPr sz="2400">
                <a:solidFill>
                  <a:schemeClr val="tx1"/>
                </a:solidFill>
                <a:latin typeface="Times" pitchFamily="18" charset="0"/>
              </a:defRPr>
            </a:lvl4pPr>
            <a:lvl5pPr marL="2098959" indent="-233218">
              <a:defRPr sz="2400">
                <a:solidFill>
                  <a:schemeClr val="tx1"/>
                </a:solidFill>
                <a:latin typeface="Times" pitchFamily="18" charset="0"/>
              </a:defRPr>
            </a:lvl5pPr>
            <a:lvl6pPr marL="2565395" indent="-233218" eaLnBrk="0" fontAlgn="base" hangingPunct="0">
              <a:spcBef>
                <a:spcPct val="0"/>
              </a:spcBef>
              <a:spcAft>
                <a:spcPct val="0"/>
              </a:spcAft>
              <a:defRPr sz="2400">
                <a:solidFill>
                  <a:schemeClr val="tx1"/>
                </a:solidFill>
                <a:latin typeface="Times" pitchFamily="18" charset="0"/>
              </a:defRPr>
            </a:lvl6pPr>
            <a:lvl7pPr marL="3031830" indent="-233218" eaLnBrk="0" fontAlgn="base" hangingPunct="0">
              <a:spcBef>
                <a:spcPct val="0"/>
              </a:spcBef>
              <a:spcAft>
                <a:spcPct val="0"/>
              </a:spcAft>
              <a:defRPr sz="2400">
                <a:solidFill>
                  <a:schemeClr val="tx1"/>
                </a:solidFill>
                <a:latin typeface="Times" pitchFamily="18" charset="0"/>
              </a:defRPr>
            </a:lvl7pPr>
            <a:lvl8pPr marL="3498266" indent="-233218" eaLnBrk="0" fontAlgn="base" hangingPunct="0">
              <a:spcBef>
                <a:spcPct val="0"/>
              </a:spcBef>
              <a:spcAft>
                <a:spcPct val="0"/>
              </a:spcAft>
              <a:defRPr sz="2400">
                <a:solidFill>
                  <a:schemeClr val="tx1"/>
                </a:solidFill>
                <a:latin typeface="Times" pitchFamily="18" charset="0"/>
              </a:defRPr>
            </a:lvl8pPr>
            <a:lvl9pPr marL="3964701" indent="-233218" eaLnBrk="0" fontAlgn="base" hangingPunct="0">
              <a:spcBef>
                <a:spcPct val="0"/>
              </a:spcBef>
              <a:spcAft>
                <a:spcPct val="0"/>
              </a:spcAft>
              <a:defRPr sz="2400">
                <a:solidFill>
                  <a:schemeClr val="tx1"/>
                </a:solidFill>
                <a:latin typeface="Times" pitchFamily="18" charset="0"/>
              </a:defRPr>
            </a:lvl9pPr>
          </a:lstStyle>
          <a:p>
            <a:r>
              <a:rPr lang="en-US" altLang="en-US" sz="1200"/>
              <a:t>TEst</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284163" y="293688"/>
            <a:ext cx="8574087" cy="1619250"/>
          </a:xfrm>
          <a:prstGeom prst="rect">
            <a:avLst/>
          </a:prstGeom>
          <a:solidFill>
            <a:schemeClr val="tx1">
              <a:lumMod val="85000"/>
              <a:lumOff val="15000"/>
              <a:alpha val="85000"/>
            </a:schemeClr>
          </a:solidFill>
        </p:spPr>
        <p:txBody>
          <a:bodyPr rIns="182880" bIns="365760" anchor="b">
            <a:normAutofit/>
          </a:bodyPr>
          <a:lstStyle/>
          <a:p>
            <a:pPr fontAlgn="auto">
              <a:spcAft>
                <a:spcPts val="0"/>
              </a:spcAft>
              <a:defRPr/>
            </a:pPr>
            <a:endParaRPr sz="4200" baseline="0">
              <a:solidFill>
                <a:prstClr val="white"/>
              </a:solidFill>
              <a:latin typeface="Corbel"/>
              <a:ea typeface="+mn-ea"/>
            </a:endParaRPr>
          </a:p>
        </p:txBody>
      </p:sp>
      <p:sp>
        <p:nvSpPr>
          <p:cNvPr id="5" name="Rectangle 4"/>
          <p:cNvSpPr/>
          <p:nvPr/>
        </p:nvSpPr>
        <p:spPr>
          <a:xfrm>
            <a:off x="284163" y="1906588"/>
            <a:ext cx="8575675" cy="111125"/>
          </a:xfrm>
          <a:prstGeom prst="rect">
            <a:avLst/>
          </a:prstGeom>
          <a:solidFill>
            <a:srgbClr val="5D97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sz="1800" baseline="0">
              <a:solidFill>
                <a:prstClr val="white"/>
              </a:solidFill>
            </a:endParaRPr>
          </a:p>
        </p:txBody>
      </p:sp>
      <p:sp>
        <p:nvSpPr>
          <p:cNvPr id="6" name="Rectangle 5"/>
          <p:cNvSpPr/>
          <p:nvPr/>
        </p:nvSpPr>
        <p:spPr>
          <a:xfrm>
            <a:off x="284163" y="6227763"/>
            <a:ext cx="8574087" cy="173037"/>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sz="1800" baseline="0">
              <a:solidFill>
                <a:prstClr val="white"/>
              </a:solidFill>
            </a:endParaRPr>
          </a:p>
        </p:txBody>
      </p:sp>
      <p:sp>
        <p:nvSpPr>
          <p:cNvPr id="2" name="Title 1"/>
          <p:cNvSpPr>
            <a:spLocks noGrp="1"/>
          </p:cNvSpPr>
          <p:nvPr>
            <p:ph type="ctrTitle"/>
          </p:nvPr>
        </p:nvSpPr>
        <p:spPr>
          <a:xfrm>
            <a:off x="421341" y="449005"/>
            <a:ext cx="7808976" cy="1088136"/>
          </a:xfrm>
          <a:noFill/>
        </p:spPr>
        <p:txBody>
          <a:bodyPr anchor="b" anchorCtr="0"/>
          <a:lstStyle>
            <a:lvl1pPr marL="0" algn="l" defTabSz="914400" rtl="0" eaLnBrk="1" latinLnBrk="0" hangingPunct="1">
              <a:lnSpc>
                <a:spcPts val="4600"/>
              </a:lnSpc>
              <a:spcBef>
                <a:spcPct val="0"/>
              </a:spcBef>
              <a:buNone/>
              <a:defRPr sz="4200" b="1" kern="1200">
                <a:solidFill>
                  <a:schemeClr val="bg1"/>
                </a:solidFill>
                <a:latin typeface="+mj-lt"/>
                <a:ea typeface="+mj-ea"/>
                <a:cs typeface="+mj-cs"/>
              </a:defRPr>
            </a:lvl1pPr>
          </a:lstStyle>
          <a:p>
            <a:r>
              <a:rPr lang="en-US" dirty="0"/>
              <a:t>Click to edit Master title style</a:t>
            </a:r>
            <a:endParaRPr dirty="0"/>
          </a:p>
        </p:txBody>
      </p:sp>
      <p:sp>
        <p:nvSpPr>
          <p:cNvPr id="3" name="Subtitle 2"/>
          <p:cNvSpPr>
            <a:spLocks noGrp="1"/>
          </p:cNvSpPr>
          <p:nvPr>
            <p:ph type="subTitle" idx="1"/>
          </p:nvPr>
        </p:nvSpPr>
        <p:spPr>
          <a:xfrm>
            <a:off x="476205" y="1532427"/>
            <a:ext cx="7754112" cy="484632"/>
          </a:xfrm>
        </p:spPr>
        <p:txBody>
          <a:bodyPr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j-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a:p>
            <a:endParaRPr dirty="0"/>
          </a:p>
        </p:txBody>
      </p:sp>
      <p:sp>
        <p:nvSpPr>
          <p:cNvPr id="8" name="Date Placeholder 3"/>
          <p:cNvSpPr>
            <a:spLocks noGrp="1"/>
          </p:cNvSpPr>
          <p:nvPr>
            <p:ph type="dt" sz="half" idx="10"/>
          </p:nvPr>
        </p:nvSpPr>
        <p:spPr/>
        <p:txBody>
          <a:bodyPr/>
          <a:lstStyle>
            <a:lvl1pPr>
              <a:defRPr smtClean="0"/>
            </a:lvl1pPr>
          </a:lstStyle>
          <a:p>
            <a:pPr>
              <a:defRPr/>
            </a:pPr>
            <a:fld id="{F9597E7D-2DB3-47D1-B91B-85C9949330BD}" type="datetimeFigureOut">
              <a:rPr lang="en-US"/>
              <a:pPr>
                <a:defRPr/>
              </a:pPr>
              <a:t>9/9/2017</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solidFill>
                <a:prstClr val="white">
                  <a:lumMod val="65000"/>
                </a:prstClr>
              </a:solidFill>
            </a:endParaRPr>
          </a:p>
        </p:txBody>
      </p:sp>
      <p:sp>
        <p:nvSpPr>
          <p:cNvPr id="10" name="Slide Number Placeholder 5"/>
          <p:cNvSpPr>
            <a:spLocks noGrp="1"/>
          </p:cNvSpPr>
          <p:nvPr>
            <p:ph type="sldNum" sz="quarter" idx="12"/>
          </p:nvPr>
        </p:nvSpPr>
        <p:spPr/>
        <p:txBody>
          <a:bodyPr/>
          <a:lstStyle>
            <a:lvl1pPr>
              <a:defRPr smtClean="0"/>
            </a:lvl1pPr>
          </a:lstStyle>
          <a:p>
            <a:pPr>
              <a:defRPr/>
            </a:pPr>
            <a:fld id="{7797FDA5-233F-4A51-891E-0E6D243565BA}" type="slidenum">
              <a:rPr lang="en-US"/>
              <a:pPr>
                <a:defRPr/>
              </a:pPr>
              <a:t>‹#›</a:t>
            </a:fld>
            <a:endParaRPr lang="en-US"/>
          </a:p>
        </p:txBody>
      </p:sp>
      <p:pic>
        <p:nvPicPr>
          <p:cNvPr id="11" name="Picture 12" descr="TAMAgRES.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39000" y="5562600"/>
            <a:ext cx="13985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473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a:off x="284163" y="1254125"/>
            <a:ext cx="8575675" cy="134938"/>
          </a:xfrm>
          <a:prstGeom prst="rect">
            <a:avLst/>
          </a:prstGeom>
          <a:solidFill>
            <a:srgbClr val="5D97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sz="1800" baseline="0">
              <a:solidFill>
                <a:prstClr val="white"/>
              </a:solidFill>
            </a:endParaRPr>
          </a:p>
        </p:txBody>
      </p:sp>
      <p:sp>
        <p:nvSpPr>
          <p:cNvPr id="3" name="Content Placeholder 2"/>
          <p:cNvSpPr>
            <a:spLocks noGrp="1"/>
          </p:cNvSpPr>
          <p:nvPr>
            <p:ph idx="1"/>
          </p:nvPr>
        </p:nvSpPr>
        <p:spPr>
          <a:xfrm>
            <a:off x="284163" y="1497013"/>
            <a:ext cx="8402637" cy="4767262"/>
          </a:xfr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Title 1"/>
          <p:cNvSpPr>
            <a:spLocks noGrp="1"/>
          </p:cNvSpPr>
          <p:nvPr>
            <p:ph type="title"/>
          </p:nvPr>
        </p:nvSpPr>
        <p:spPr>
          <a:ln>
            <a:noFill/>
          </a:ln>
        </p:spPr>
        <p:txBody>
          <a:bodyPr/>
          <a:lstStyle>
            <a:lvl1pPr>
              <a:defRPr>
                <a:solidFill>
                  <a:schemeClr val="bg1"/>
                </a:solidFill>
                <a:latin typeface="Helvetica" panose="020B0604020202020204" pitchFamily="34" charset="0"/>
                <a:cs typeface="Helvetica" panose="020B0604020202020204" pitchFamily="34" charset="0"/>
              </a:defRPr>
            </a:lvl1pPr>
          </a:lstStyle>
          <a:p>
            <a:r>
              <a:rPr lang="en-US" dirty="0"/>
              <a:t>Click to edit Master title style</a:t>
            </a:r>
            <a:endParaRPr dirty="0"/>
          </a:p>
        </p:txBody>
      </p:sp>
      <p:sp>
        <p:nvSpPr>
          <p:cNvPr id="6" name="Date Placeholder 3"/>
          <p:cNvSpPr>
            <a:spLocks noGrp="1"/>
          </p:cNvSpPr>
          <p:nvPr>
            <p:ph type="dt" sz="half" idx="10"/>
          </p:nvPr>
        </p:nvSpPr>
        <p:spPr/>
        <p:txBody>
          <a:bodyPr/>
          <a:lstStyle>
            <a:lvl1pPr>
              <a:defRPr smtClean="0"/>
            </a:lvl1pPr>
          </a:lstStyle>
          <a:p>
            <a:pPr>
              <a:defRPr/>
            </a:pPr>
            <a:fld id="{A1D93BAF-21C4-4BA6-9BD4-01F003F43A82}" type="datetimeFigureOut">
              <a:rPr lang="en-US"/>
              <a:pPr>
                <a:defRPr/>
              </a:pPr>
              <a:t>9/9/2017</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solidFill>
                <a:prstClr val="white">
                  <a:lumMod val="65000"/>
                </a:prstClr>
              </a:solidFill>
            </a:endParaRPr>
          </a:p>
        </p:txBody>
      </p:sp>
      <p:sp>
        <p:nvSpPr>
          <p:cNvPr id="8" name="Slide Number Placeholder 5"/>
          <p:cNvSpPr>
            <a:spLocks noGrp="1"/>
          </p:cNvSpPr>
          <p:nvPr>
            <p:ph type="sldNum" sz="quarter" idx="12"/>
          </p:nvPr>
        </p:nvSpPr>
        <p:spPr/>
        <p:txBody>
          <a:bodyPr/>
          <a:lstStyle>
            <a:lvl1pPr>
              <a:defRPr smtClean="0"/>
            </a:lvl1pPr>
          </a:lstStyle>
          <a:p>
            <a:pPr>
              <a:defRPr/>
            </a:pPr>
            <a:fld id="{776403D1-5D88-4769-9653-85F0E1A582B4}" type="slidenum">
              <a:rPr lang="en-US"/>
              <a:pPr>
                <a:defRPr/>
              </a:pPr>
              <a:t>‹#›</a:t>
            </a:fld>
            <a:endParaRPr lang="en-US"/>
          </a:p>
        </p:txBody>
      </p:sp>
      <p:pic>
        <p:nvPicPr>
          <p:cNvPr id="9" name="Picture 12" descr="TAMAgRES.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63023" y="5715000"/>
            <a:ext cx="13985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7364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5" name="Rectangle 4"/>
          <p:cNvSpPr/>
          <p:nvPr/>
        </p:nvSpPr>
        <p:spPr>
          <a:xfrm>
            <a:off x="284163" y="444500"/>
            <a:ext cx="8574087" cy="1527175"/>
          </a:xfrm>
          <a:prstGeom prst="rect">
            <a:avLst/>
          </a:prstGeom>
          <a:solidFill>
            <a:schemeClr val="tx1">
              <a:lumMod val="85000"/>
              <a:lumOff val="15000"/>
              <a:alpha val="85000"/>
            </a:schemeClr>
          </a:solidFill>
        </p:spPr>
        <p:txBody>
          <a:bodyPr rIns="182880" bIns="365760" anchor="b">
            <a:normAutofit/>
          </a:bodyPr>
          <a:lstStyle/>
          <a:p>
            <a:pPr fontAlgn="auto">
              <a:spcAft>
                <a:spcPts val="0"/>
              </a:spcAft>
              <a:defRPr/>
            </a:pPr>
            <a:endParaRPr sz="4200" baseline="0">
              <a:solidFill>
                <a:prstClr val="white"/>
              </a:solidFill>
              <a:latin typeface="Corbel"/>
              <a:ea typeface="+mn-ea"/>
            </a:endParaRPr>
          </a:p>
        </p:txBody>
      </p:sp>
      <p:sp>
        <p:nvSpPr>
          <p:cNvPr id="6" name="Rectangle 5"/>
          <p:cNvSpPr/>
          <p:nvPr userDrawn="1"/>
        </p:nvSpPr>
        <p:spPr>
          <a:xfrm>
            <a:off x="284163" y="1971675"/>
            <a:ext cx="8575675" cy="111125"/>
          </a:xfrm>
          <a:prstGeom prst="rect">
            <a:avLst/>
          </a:prstGeom>
          <a:solidFill>
            <a:srgbClr val="5D97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sz="1800" baseline="0">
              <a:solidFill>
                <a:prstClr val="white"/>
              </a:solidFill>
            </a:endParaRPr>
          </a:p>
        </p:txBody>
      </p:sp>
      <p:sp>
        <p:nvSpPr>
          <p:cNvPr id="8" name="Picture Placeholder 7"/>
          <p:cNvSpPr>
            <a:spLocks noGrp="1"/>
          </p:cNvSpPr>
          <p:nvPr>
            <p:ph type="pic" sz="quarter" idx="13"/>
          </p:nvPr>
        </p:nvSpPr>
        <p:spPr>
          <a:xfrm>
            <a:off x="284163" y="2134999"/>
            <a:ext cx="8478838" cy="4270564"/>
          </a:xfrm>
        </p:spPr>
        <p:txBody>
          <a:bodyPr rtlCol="0">
            <a:normAutofit/>
          </a:bodyPr>
          <a:lstStyle>
            <a:lvl1pPr>
              <a:buNone/>
              <a:defRPr>
                <a:latin typeface="Garamond" panose="02020404030301010803" pitchFamily="18" charset="0"/>
              </a:defRPr>
            </a:lvl1pPr>
          </a:lstStyle>
          <a:p>
            <a:pPr lvl="0"/>
            <a:r>
              <a:rPr lang="en-US" noProof="0" dirty="0"/>
              <a:t>Drag picture to placeholder or click icon to add</a:t>
            </a:r>
            <a:endParaRPr noProof="0" dirty="0"/>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latin typeface="Helvetica" panose="020B0604020202020204" pitchFamily="34" charset="0"/>
                <a:cs typeface="Helvetica"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dirty="0"/>
          </a:p>
        </p:txBody>
      </p:sp>
      <p:sp>
        <p:nvSpPr>
          <p:cNvPr id="2" name="Title 1"/>
          <p:cNvSpPr>
            <a:spLocks noGrp="1"/>
          </p:cNvSpPr>
          <p:nvPr>
            <p:ph type="ctrTitle"/>
          </p:nvPr>
        </p:nvSpPr>
        <p:spPr>
          <a:xfrm>
            <a:off x="418633" y="444728"/>
            <a:ext cx="7810967" cy="1088237"/>
          </a:xfrm>
          <a:noFill/>
        </p:spPr>
        <p:txBody>
          <a:bodyPr anchor="b" anchorCtr="0"/>
          <a:lstStyle>
            <a:lvl1pPr algn="l">
              <a:lnSpc>
                <a:spcPts val="4600"/>
              </a:lnSpc>
              <a:defRPr>
                <a:latin typeface="Helvetica" panose="020B0604020202020204" pitchFamily="34" charset="0"/>
                <a:cs typeface="Helvetica" panose="020B0604020202020204" pitchFamily="34" charset="0"/>
              </a:defRPr>
            </a:lvl1pPr>
          </a:lstStyle>
          <a:p>
            <a:r>
              <a:rPr lang="en-US" dirty="0"/>
              <a:t>Click to edit Master title style</a:t>
            </a:r>
            <a:endParaRPr dirty="0"/>
          </a:p>
        </p:txBody>
      </p:sp>
      <p:sp>
        <p:nvSpPr>
          <p:cNvPr id="9" name="Date Placeholder 3"/>
          <p:cNvSpPr>
            <a:spLocks noGrp="1"/>
          </p:cNvSpPr>
          <p:nvPr>
            <p:ph type="dt" sz="half" idx="14"/>
          </p:nvPr>
        </p:nvSpPr>
        <p:spPr/>
        <p:txBody>
          <a:bodyPr/>
          <a:lstStyle>
            <a:lvl1pPr>
              <a:defRPr smtClean="0"/>
            </a:lvl1pPr>
          </a:lstStyle>
          <a:p>
            <a:pPr>
              <a:defRPr/>
            </a:pPr>
            <a:fld id="{5A9822B7-8593-4D63-87AD-22A24B4C4551}" type="datetimeFigureOut">
              <a:rPr lang="en-US"/>
              <a:pPr>
                <a:defRPr/>
              </a:pPr>
              <a:t>9/9/2017</a:t>
            </a:fld>
            <a:endParaRPr lang="en-US"/>
          </a:p>
        </p:txBody>
      </p:sp>
      <p:sp>
        <p:nvSpPr>
          <p:cNvPr id="10" name="Footer Placeholder 4"/>
          <p:cNvSpPr>
            <a:spLocks noGrp="1"/>
          </p:cNvSpPr>
          <p:nvPr>
            <p:ph type="ftr" sz="quarter" idx="15"/>
          </p:nvPr>
        </p:nvSpPr>
        <p:spPr/>
        <p:txBody>
          <a:bodyPr/>
          <a:lstStyle>
            <a:lvl1pPr>
              <a:defRPr/>
            </a:lvl1pPr>
          </a:lstStyle>
          <a:p>
            <a:pPr>
              <a:defRPr/>
            </a:pPr>
            <a:endParaRPr lang="en-US">
              <a:solidFill>
                <a:prstClr val="white">
                  <a:lumMod val="65000"/>
                </a:prstClr>
              </a:solidFill>
            </a:endParaRPr>
          </a:p>
        </p:txBody>
      </p:sp>
      <p:sp>
        <p:nvSpPr>
          <p:cNvPr id="11" name="Slide Number Placeholder 5"/>
          <p:cNvSpPr>
            <a:spLocks noGrp="1"/>
          </p:cNvSpPr>
          <p:nvPr>
            <p:ph type="sldNum" sz="quarter" idx="16"/>
          </p:nvPr>
        </p:nvSpPr>
        <p:spPr/>
        <p:txBody>
          <a:bodyPr/>
          <a:lstStyle>
            <a:lvl1pPr>
              <a:defRPr smtClean="0"/>
            </a:lvl1pPr>
          </a:lstStyle>
          <a:p>
            <a:pPr>
              <a:defRPr/>
            </a:pPr>
            <a:fld id="{75D6A02C-26E2-4A8B-AE76-1F007F128313}" type="slidenum">
              <a:rPr lang="en-US"/>
              <a:pPr>
                <a:defRPr/>
              </a:pPr>
              <a:t>‹#›</a:t>
            </a:fld>
            <a:endParaRPr lang="en-US"/>
          </a:p>
        </p:txBody>
      </p:sp>
      <p:pic>
        <p:nvPicPr>
          <p:cNvPr id="12" name="Picture 12" descr="TAMAgRES.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61251" y="5867400"/>
            <a:ext cx="13985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1347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284163" y="4802188"/>
            <a:ext cx="8574087" cy="1468437"/>
          </a:xfrm>
          <a:prstGeom prst="rect">
            <a:avLst/>
          </a:prstGeom>
          <a:solidFill>
            <a:schemeClr val="tx1">
              <a:lumMod val="85000"/>
              <a:lumOff val="15000"/>
              <a:alpha val="85000"/>
            </a:schemeClr>
          </a:solidFill>
        </p:spPr>
        <p:txBody>
          <a:bodyPr rIns="182880" bIns="365760" anchor="b">
            <a:normAutofit/>
          </a:bodyPr>
          <a:lstStyle/>
          <a:p>
            <a:pPr fontAlgn="auto">
              <a:spcAft>
                <a:spcPts val="0"/>
              </a:spcAft>
              <a:defRPr/>
            </a:pPr>
            <a:endParaRPr sz="4200" baseline="0">
              <a:solidFill>
                <a:prstClr val="white"/>
              </a:solidFill>
              <a:latin typeface="Corbel"/>
              <a:ea typeface="+mn-ea"/>
            </a:endParaRPr>
          </a:p>
        </p:txBody>
      </p:sp>
      <p:sp>
        <p:nvSpPr>
          <p:cNvPr id="5" name="Rectangle 4"/>
          <p:cNvSpPr/>
          <p:nvPr userDrawn="1"/>
        </p:nvSpPr>
        <p:spPr>
          <a:xfrm>
            <a:off x="284163" y="6264275"/>
            <a:ext cx="8575675" cy="109538"/>
          </a:xfrm>
          <a:prstGeom prst="rect">
            <a:avLst/>
          </a:prstGeom>
          <a:solidFill>
            <a:srgbClr val="5D97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sz="1800" baseline="0">
              <a:solidFill>
                <a:prstClr val="white"/>
              </a:solidFill>
            </a:endParaRPr>
          </a:p>
        </p:txBody>
      </p:sp>
      <p:sp>
        <p:nvSpPr>
          <p:cNvPr id="2" name="Title 1"/>
          <p:cNvSpPr>
            <a:spLocks noGrp="1"/>
          </p:cNvSpPr>
          <p:nvPr>
            <p:ph type="title"/>
          </p:nvPr>
        </p:nvSpPr>
        <p:spPr>
          <a:xfrm>
            <a:off x="429768" y="4814125"/>
            <a:ext cx="7772400" cy="1051560"/>
          </a:xfrm>
          <a:noFill/>
        </p:spPr>
        <p:txBody>
          <a:bodyPr anchor="b" anchorCtr="0"/>
          <a:lstStyle>
            <a:lvl1pPr algn="l" defTabSz="914400" rtl="0" eaLnBrk="1" latinLnBrk="0" hangingPunct="1">
              <a:spcBef>
                <a:spcPct val="0"/>
              </a:spcBef>
              <a:buNone/>
              <a:defRPr sz="4200" b="0" i="0" kern="1200" cap="none" baseline="0">
                <a:solidFill>
                  <a:schemeClr val="bg1"/>
                </a:solidFill>
                <a:latin typeface="Helvetica" panose="020B0604020202020204" pitchFamily="34" charset="0"/>
                <a:ea typeface="+mj-ea"/>
                <a:cs typeface="Helvetica" panose="020B0604020202020204" pitchFamily="34" charset="0"/>
              </a:defRPr>
            </a:lvl1pPr>
          </a:lstStyle>
          <a:p>
            <a:r>
              <a:rPr lang="en-US" dirty="0"/>
              <a:t>Click to edit Master title style</a:t>
            </a:r>
            <a:endParaRPr dirty="0"/>
          </a:p>
        </p:txBody>
      </p:sp>
      <p:sp>
        <p:nvSpPr>
          <p:cNvPr id="3" name="Text Placeholder 2"/>
          <p:cNvSpPr>
            <a:spLocks noGrp="1"/>
          </p:cNvSpPr>
          <p:nvPr>
            <p:ph type="body" idx="1"/>
          </p:nvPr>
        </p:nvSpPr>
        <p:spPr>
          <a:xfrm>
            <a:off x="475488" y="5861304"/>
            <a:ext cx="7735824" cy="402336"/>
          </a:xfrm>
        </p:spPr>
        <p:txBody>
          <a:bodyPr rtlCol="0">
            <a:normAutofit/>
          </a:bodyPr>
          <a:lstStyle>
            <a:lvl1pPr marL="0" indent="0">
              <a:spcBef>
                <a:spcPts val="0"/>
              </a:spcBef>
              <a:buNone/>
              <a:defRPr sz="1800" kern="1200">
                <a:solidFill>
                  <a:schemeClr val="bg1"/>
                </a:solidFill>
                <a:latin typeface="Helvetica" panose="020B0604020202020204" pitchFamily="34" charset="0"/>
                <a:ea typeface="+mn-ea"/>
                <a:cs typeface="Helvetica"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3"/>
          <p:cNvSpPr>
            <a:spLocks noGrp="1"/>
          </p:cNvSpPr>
          <p:nvPr>
            <p:ph type="dt" sz="half" idx="10"/>
          </p:nvPr>
        </p:nvSpPr>
        <p:spPr/>
        <p:txBody>
          <a:bodyPr/>
          <a:lstStyle>
            <a:lvl1pPr>
              <a:defRPr smtClean="0"/>
            </a:lvl1pPr>
          </a:lstStyle>
          <a:p>
            <a:pPr>
              <a:defRPr/>
            </a:pPr>
            <a:fld id="{D567946F-32D9-4699-A194-83B18B960B6D}" type="datetimeFigureOut">
              <a:rPr lang="en-US"/>
              <a:pPr>
                <a:defRPr/>
              </a:pPr>
              <a:t>9/9/2017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lumMod val="65000"/>
                </a:prstClr>
              </a:solidFill>
            </a:endParaRPr>
          </a:p>
        </p:txBody>
      </p:sp>
      <p:sp>
        <p:nvSpPr>
          <p:cNvPr id="9" name="Slide Number Placeholder 5"/>
          <p:cNvSpPr>
            <a:spLocks noGrp="1"/>
          </p:cNvSpPr>
          <p:nvPr>
            <p:ph type="sldNum" sz="quarter" idx="12"/>
          </p:nvPr>
        </p:nvSpPr>
        <p:spPr/>
        <p:txBody>
          <a:bodyPr/>
          <a:lstStyle>
            <a:lvl1pPr>
              <a:defRPr smtClean="0"/>
            </a:lvl1pPr>
          </a:lstStyle>
          <a:p>
            <a:pPr>
              <a:defRPr/>
            </a:pPr>
            <a:fld id="{D9B07564-BDCB-4987-AD06-EDB341CA6788}" type="slidenum">
              <a:rPr lang="en-US"/>
              <a:pPr>
                <a:defRPr/>
              </a:pPr>
              <a:t>‹#›</a:t>
            </a:fld>
            <a:endParaRPr lang="en-US"/>
          </a:p>
        </p:txBody>
      </p:sp>
      <p:pic>
        <p:nvPicPr>
          <p:cNvPr id="10" name="Picture 12" descr="TAMAgRES.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59663" y="381000"/>
            <a:ext cx="13985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184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5" name="Rectangle 4"/>
          <p:cNvSpPr/>
          <p:nvPr/>
        </p:nvSpPr>
        <p:spPr>
          <a:xfrm>
            <a:off x="284163" y="4802188"/>
            <a:ext cx="8574087" cy="1468437"/>
          </a:xfrm>
          <a:prstGeom prst="rect">
            <a:avLst/>
          </a:prstGeom>
          <a:solidFill>
            <a:schemeClr val="tx1">
              <a:lumMod val="85000"/>
              <a:lumOff val="15000"/>
              <a:alpha val="85000"/>
            </a:schemeClr>
          </a:solidFill>
        </p:spPr>
        <p:txBody>
          <a:bodyPr rIns="182880" bIns="365760" anchor="b">
            <a:normAutofit/>
          </a:bodyPr>
          <a:lstStyle/>
          <a:p>
            <a:pPr fontAlgn="auto">
              <a:spcAft>
                <a:spcPts val="0"/>
              </a:spcAft>
              <a:defRPr/>
            </a:pPr>
            <a:endParaRPr sz="4200" baseline="0">
              <a:solidFill>
                <a:prstClr val="white"/>
              </a:solidFill>
              <a:latin typeface="Corbel"/>
              <a:ea typeface="+mn-ea"/>
            </a:endParaRPr>
          </a:p>
        </p:txBody>
      </p:sp>
      <p:sp>
        <p:nvSpPr>
          <p:cNvPr id="6" name="Rectangle 5"/>
          <p:cNvSpPr/>
          <p:nvPr userDrawn="1"/>
        </p:nvSpPr>
        <p:spPr>
          <a:xfrm>
            <a:off x="284163" y="6270625"/>
            <a:ext cx="8575675" cy="163513"/>
          </a:xfrm>
          <a:prstGeom prst="rect">
            <a:avLst/>
          </a:prstGeom>
          <a:solidFill>
            <a:srgbClr val="5D97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sz="1800" baseline="0">
              <a:solidFill>
                <a:prstClr val="white"/>
              </a:solidFill>
            </a:endParaRPr>
          </a:p>
        </p:txBody>
      </p:sp>
      <p:sp>
        <p:nvSpPr>
          <p:cNvPr id="13" name="Picture Placeholder 7"/>
          <p:cNvSpPr>
            <a:spLocks noGrp="1"/>
          </p:cNvSpPr>
          <p:nvPr>
            <p:ph type="pic" sz="quarter" idx="13"/>
          </p:nvPr>
        </p:nvSpPr>
        <p:spPr>
          <a:xfrm>
            <a:off x="284162" y="443754"/>
            <a:ext cx="8574087" cy="4370293"/>
          </a:xfrm>
        </p:spPr>
        <p:txBody>
          <a:bodyPr rtlCol="0">
            <a:normAutofit/>
          </a:bodyPr>
          <a:lstStyle>
            <a:lvl1pPr>
              <a:buNone/>
              <a:defRPr>
                <a:latin typeface="Garamond" panose="02020404030301010803" pitchFamily="18" charset="0"/>
              </a:defRPr>
            </a:lvl1pPr>
          </a:lstStyle>
          <a:p>
            <a:pPr lvl="0"/>
            <a:r>
              <a:rPr lang="en-US" noProof="0" dirty="0"/>
              <a:t>Drag picture to placeholder or click icon to add</a:t>
            </a:r>
            <a:endParaRPr noProof="0" dirty="0"/>
          </a:p>
        </p:txBody>
      </p:sp>
      <p:sp>
        <p:nvSpPr>
          <p:cNvPr id="2" name="Title 1"/>
          <p:cNvSpPr>
            <a:spLocks noGrp="1"/>
          </p:cNvSpPr>
          <p:nvPr>
            <p:ph type="title"/>
          </p:nvPr>
        </p:nvSpPr>
        <p:spPr>
          <a:xfrm>
            <a:off x="430306" y="4814047"/>
            <a:ext cx="7772400" cy="1048871"/>
          </a:xfrm>
          <a:noFill/>
        </p:spPr>
        <p:txBody>
          <a:bodyPr anchor="b" anchorCtr="0"/>
          <a:lstStyle>
            <a:lvl1pPr algn="l">
              <a:defRPr sz="4200" b="0" i="0" cap="none" baseline="0">
                <a:latin typeface="Helvetica" panose="020B0604020202020204" pitchFamily="34" charset="0"/>
                <a:cs typeface="Helvetica" panose="020B0604020202020204" pitchFamily="34" charset="0"/>
              </a:defRPr>
            </a:lvl1pPr>
          </a:lstStyle>
          <a:p>
            <a:r>
              <a:rPr lang="en-US" dirty="0"/>
              <a:t>Click to edit Master title style</a:t>
            </a:r>
            <a:endParaRPr dirty="0"/>
          </a:p>
        </p:txBody>
      </p:sp>
      <p:sp>
        <p:nvSpPr>
          <p:cNvPr id="3" name="Text Placeholder 2"/>
          <p:cNvSpPr>
            <a:spLocks noGrp="1"/>
          </p:cNvSpPr>
          <p:nvPr>
            <p:ph type="body" idx="1"/>
          </p:nvPr>
        </p:nvSpPr>
        <p:spPr>
          <a:xfrm>
            <a:off x="470647" y="5862918"/>
            <a:ext cx="7732059" cy="403412"/>
          </a:xfrm>
        </p:spPr>
        <p:txBody>
          <a:bodyPr>
            <a:normAutofit/>
          </a:bodyPr>
          <a:lstStyle>
            <a:lvl1pPr marL="0" indent="0">
              <a:spcBef>
                <a:spcPts val="0"/>
              </a:spcBef>
              <a:buNone/>
              <a:defRPr sz="1800">
                <a:solidFill>
                  <a:schemeClr val="bg1"/>
                </a:solidFill>
                <a:latin typeface="Helvetica" panose="020B0604020202020204" pitchFamily="34" charset="0"/>
                <a:cs typeface="Helvetica"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3"/>
          <p:cNvSpPr>
            <a:spLocks noGrp="1"/>
          </p:cNvSpPr>
          <p:nvPr>
            <p:ph type="dt" sz="half" idx="14"/>
          </p:nvPr>
        </p:nvSpPr>
        <p:spPr/>
        <p:txBody>
          <a:bodyPr/>
          <a:lstStyle>
            <a:lvl1pPr>
              <a:defRPr smtClean="0"/>
            </a:lvl1pPr>
          </a:lstStyle>
          <a:p>
            <a:pPr>
              <a:defRPr/>
            </a:pPr>
            <a:fld id="{7C63EFFE-5157-40FD-A6DD-F1CD075C0509}" type="datetimeFigureOut">
              <a:rPr lang="en-US"/>
              <a:pPr>
                <a:defRPr/>
              </a:pPr>
              <a:t>9/9/2017</a:t>
            </a:fld>
            <a:endParaRPr lang="en-US"/>
          </a:p>
        </p:txBody>
      </p:sp>
      <p:sp>
        <p:nvSpPr>
          <p:cNvPr id="8" name="Footer Placeholder 4"/>
          <p:cNvSpPr>
            <a:spLocks noGrp="1"/>
          </p:cNvSpPr>
          <p:nvPr>
            <p:ph type="ftr" sz="quarter" idx="15"/>
          </p:nvPr>
        </p:nvSpPr>
        <p:spPr/>
        <p:txBody>
          <a:bodyPr/>
          <a:lstStyle>
            <a:lvl1pPr>
              <a:defRPr/>
            </a:lvl1pPr>
          </a:lstStyle>
          <a:p>
            <a:pPr>
              <a:defRPr/>
            </a:pPr>
            <a:endParaRPr lang="en-US">
              <a:solidFill>
                <a:prstClr val="white">
                  <a:lumMod val="65000"/>
                </a:prstClr>
              </a:solidFill>
            </a:endParaRPr>
          </a:p>
        </p:txBody>
      </p:sp>
      <p:sp>
        <p:nvSpPr>
          <p:cNvPr id="9" name="Slide Number Placeholder 5"/>
          <p:cNvSpPr>
            <a:spLocks noGrp="1"/>
          </p:cNvSpPr>
          <p:nvPr>
            <p:ph type="sldNum" sz="quarter" idx="16"/>
          </p:nvPr>
        </p:nvSpPr>
        <p:spPr/>
        <p:txBody>
          <a:bodyPr/>
          <a:lstStyle>
            <a:lvl1pPr>
              <a:defRPr smtClean="0"/>
            </a:lvl1pPr>
          </a:lstStyle>
          <a:p>
            <a:pPr>
              <a:defRPr/>
            </a:pPr>
            <a:fld id="{207238AF-988A-4F5D-A93B-7D2D9B11C313}" type="slidenum">
              <a:rPr lang="en-US"/>
              <a:pPr>
                <a:defRPr/>
              </a:pPr>
              <a:t>‹#›</a:t>
            </a:fld>
            <a:endParaRPr lang="en-US"/>
          </a:p>
        </p:txBody>
      </p:sp>
    </p:spTree>
    <p:extLst>
      <p:ext uri="{BB962C8B-B14F-4D97-AF65-F5344CB8AC3E}">
        <p14:creationId xmlns:p14="http://schemas.microsoft.com/office/powerpoint/2010/main" val="2474850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userDrawn="1"/>
        </p:nvSpPr>
        <p:spPr>
          <a:xfrm>
            <a:off x="284163" y="1260475"/>
            <a:ext cx="8575675" cy="111125"/>
          </a:xfrm>
          <a:prstGeom prst="rect">
            <a:avLst/>
          </a:prstGeom>
          <a:solidFill>
            <a:srgbClr val="5D97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sz="1800" baseline="0">
              <a:solidFill>
                <a:prstClr val="white"/>
              </a:solidFill>
            </a:endParaRPr>
          </a:p>
        </p:txBody>
      </p:sp>
      <p:sp>
        <p:nvSpPr>
          <p:cNvPr id="2" name="Title 1"/>
          <p:cNvSpPr>
            <a:spLocks noGrp="1"/>
          </p:cNvSpPr>
          <p:nvPr>
            <p:ph type="title"/>
          </p:nvPr>
        </p:nvSpPr>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endParaRPr dirty="0"/>
          </a:p>
        </p:txBody>
      </p:sp>
      <p:sp>
        <p:nvSpPr>
          <p:cNvPr id="3" name="Content Placeholder 2"/>
          <p:cNvSpPr>
            <a:spLocks noGrp="1"/>
          </p:cNvSpPr>
          <p:nvPr>
            <p:ph sz="half" idx="1"/>
          </p:nvPr>
        </p:nvSpPr>
        <p:spPr>
          <a:xfrm>
            <a:off x="403412" y="1642307"/>
            <a:ext cx="3931920" cy="4483856"/>
          </a:xfrm>
        </p:spPr>
        <p:txBody>
          <a:bodyPr>
            <a:normAutofit/>
          </a:bodyPr>
          <a:lstStyle>
            <a:lvl1pPr>
              <a:defRPr sz="2200">
                <a:latin typeface="Garamond" panose="02020404030301010803" pitchFamily="18" charset="0"/>
              </a:defRPr>
            </a:lvl1pPr>
            <a:lvl2pPr>
              <a:defRPr sz="2000">
                <a:latin typeface="Garamond" panose="02020404030301010803" pitchFamily="18" charset="0"/>
              </a:defRPr>
            </a:lvl2pPr>
            <a:lvl3pPr>
              <a:defRPr sz="1800">
                <a:latin typeface="Garamond" panose="02020404030301010803" pitchFamily="18" charset="0"/>
              </a:defRPr>
            </a:lvl3pPr>
            <a:lvl4pPr>
              <a:defRPr sz="1800">
                <a:latin typeface="Garamond" panose="02020404030301010803" pitchFamily="18" charset="0"/>
              </a:defRPr>
            </a:lvl4pPr>
            <a:lvl5pPr>
              <a:defRPr sz="1800">
                <a:latin typeface="Garamond" panose="02020404030301010803" pitchFamily="18"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3"/>
          <p:cNvSpPr>
            <a:spLocks noGrp="1"/>
          </p:cNvSpPr>
          <p:nvPr>
            <p:ph sz="half" idx="2"/>
          </p:nvPr>
        </p:nvSpPr>
        <p:spPr>
          <a:xfrm>
            <a:off x="4778188" y="1642307"/>
            <a:ext cx="3931920" cy="4483856"/>
          </a:xfrm>
        </p:spPr>
        <p:txBody>
          <a:bodyPr>
            <a:normAutofit/>
          </a:bodyPr>
          <a:lstStyle>
            <a:lvl1pPr>
              <a:defRPr sz="2200">
                <a:latin typeface="Garamond" panose="02020404030301010803" pitchFamily="18" charset="0"/>
              </a:defRPr>
            </a:lvl1pPr>
            <a:lvl2pPr>
              <a:defRPr sz="2000">
                <a:latin typeface="Garamond" panose="02020404030301010803" pitchFamily="18" charset="0"/>
              </a:defRPr>
            </a:lvl2pPr>
            <a:lvl3pPr>
              <a:defRPr sz="1800">
                <a:latin typeface="Garamond" panose="02020404030301010803" pitchFamily="18" charset="0"/>
              </a:defRPr>
            </a:lvl3pPr>
            <a:lvl4pPr>
              <a:defRPr sz="1800">
                <a:latin typeface="Garamond" panose="02020404030301010803" pitchFamily="18" charset="0"/>
              </a:defRPr>
            </a:lvl4pPr>
            <a:lvl5pPr>
              <a:defRPr sz="1800">
                <a:latin typeface="Garamond" panose="02020404030301010803" pitchFamily="18"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6" name="Date Placeholder 4"/>
          <p:cNvSpPr>
            <a:spLocks noGrp="1"/>
          </p:cNvSpPr>
          <p:nvPr>
            <p:ph type="dt" sz="half" idx="10"/>
          </p:nvPr>
        </p:nvSpPr>
        <p:spPr/>
        <p:txBody>
          <a:bodyPr/>
          <a:lstStyle>
            <a:lvl1pPr>
              <a:defRPr smtClean="0"/>
            </a:lvl1pPr>
          </a:lstStyle>
          <a:p>
            <a:pPr>
              <a:defRPr/>
            </a:pPr>
            <a:fld id="{5E0EFA8D-6ADD-4AFA-A26A-ECCEF49BCE0F}" type="datetimeFigureOut">
              <a:rPr lang="en-US"/>
              <a:pPr>
                <a:defRPr/>
              </a:pPr>
              <a:t>9/9/2017</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solidFill>
                <a:prstClr val="white">
                  <a:lumMod val="65000"/>
                </a:prstClr>
              </a:solidFill>
            </a:endParaRPr>
          </a:p>
        </p:txBody>
      </p:sp>
      <p:sp>
        <p:nvSpPr>
          <p:cNvPr id="8" name="Slide Number Placeholder 6"/>
          <p:cNvSpPr>
            <a:spLocks noGrp="1"/>
          </p:cNvSpPr>
          <p:nvPr>
            <p:ph type="sldNum" sz="quarter" idx="12"/>
          </p:nvPr>
        </p:nvSpPr>
        <p:spPr/>
        <p:txBody>
          <a:bodyPr/>
          <a:lstStyle>
            <a:lvl1pPr>
              <a:defRPr smtClean="0"/>
            </a:lvl1pPr>
          </a:lstStyle>
          <a:p>
            <a:pPr>
              <a:defRPr/>
            </a:pPr>
            <a:fld id="{3D80CEC0-2B96-456D-A31E-6330496E22A8}" type="slidenum">
              <a:rPr lang="en-US"/>
              <a:pPr>
                <a:defRPr/>
              </a:pPr>
              <a:t>‹#›</a:t>
            </a:fld>
            <a:endParaRPr lang="en-US"/>
          </a:p>
        </p:txBody>
      </p:sp>
    </p:spTree>
    <p:extLst>
      <p:ext uri="{BB962C8B-B14F-4D97-AF65-F5344CB8AC3E}">
        <p14:creationId xmlns:p14="http://schemas.microsoft.com/office/powerpoint/2010/main" val="1252880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userDrawn="1"/>
        </p:nvSpPr>
        <p:spPr>
          <a:xfrm>
            <a:off x="284163" y="1260475"/>
            <a:ext cx="8575675" cy="111125"/>
          </a:xfrm>
          <a:prstGeom prst="rect">
            <a:avLst/>
          </a:prstGeom>
          <a:solidFill>
            <a:srgbClr val="5D97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sz="1800" baseline="0">
              <a:solidFill>
                <a:prstClr val="white"/>
              </a:solidFill>
            </a:endParaRPr>
          </a:p>
        </p:txBody>
      </p:sp>
      <p:sp>
        <p:nvSpPr>
          <p:cNvPr id="2" name="Title 1"/>
          <p:cNvSpPr>
            <a:spLocks noGrp="1"/>
          </p:cNvSpPr>
          <p:nvPr>
            <p:ph type="title"/>
          </p:nvPr>
        </p:nvSpPr>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endParaRPr dirty="0"/>
          </a:p>
        </p:txBody>
      </p:sp>
      <p:sp>
        <p:nvSpPr>
          <p:cNvPr id="5" name="Date Placeholder 2"/>
          <p:cNvSpPr>
            <a:spLocks noGrp="1"/>
          </p:cNvSpPr>
          <p:nvPr>
            <p:ph type="dt" sz="half" idx="10"/>
          </p:nvPr>
        </p:nvSpPr>
        <p:spPr/>
        <p:txBody>
          <a:bodyPr/>
          <a:lstStyle>
            <a:lvl1pPr>
              <a:defRPr smtClean="0"/>
            </a:lvl1pPr>
          </a:lstStyle>
          <a:p>
            <a:pPr>
              <a:defRPr/>
            </a:pPr>
            <a:fld id="{A4FB1B9F-32C4-45DC-BCD3-11340D58A954}" type="datetimeFigureOut">
              <a:rPr lang="en-US"/>
              <a:pPr>
                <a:defRPr/>
              </a:pPr>
              <a:t>9/9/2017</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solidFill>
                <a:prstClr val="white">
                  <a:lumMod val="65000"/>
                </a:prstClr>
              </a:solidFill>
            </a:endParaRPr>
          </a:p>
        </p:txBody>
      </p:sp>
      <p:sp>
        <p:nvSpPr>
          <p:cNvPr id="7" name="Slide Number Placeholder 4"/>
          <p:cNvSpPr>
            <a:spLocks noGrp="1"/>
          </p:cNvSpPr>
          <p:nvPr>
            <p:ph type="sldNum" sz="quarter" idx="12"/>
          </p:nvPr>
        </p:nvSpPr>
        <p:spPr/>
        <p:txBody>
          <a:bodyPr/>
          <a:lstStyle>
            <a:lvl1pPr>
              <a:defRPr smtClean="0"/>
            </a:lvl1pPr>
          </a:lstStyle>
          <a:p>
            <a:pPr>
              <a:defRPr/>
            </a:pPr>
            <a:fld id="{75D9C07E-D9A6-473B-A1E0-4D3338E2EE95}" type="slidenum">
              <a:rPr lang="en-US"/>
              <a:pPr>
                <a:defRPr/>
              </a:pPr>
              <a:t>‹#›</a:t>
            </a:fld>
            <a:endParaRPr lang="en-US"/>
          </a:p>
        </p:txBody>
      </p:sp>
    </p:spTree>
    <p:extLst>
      <p:ext uri="{BB962C8B-B14F-4D97-AF65-F5344CB8AC3E}">
        <p14:creationId xmlns:p14="http://schemas.microsoft.com/office/powerpoint/2010/main" val="519066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282575" y="276225"/>
            <a:ext cx="8575675" cy="109538"/>
          </a:xfrm>
          <a:prstGeom prst="rect">
            <a:avLst/>
          </a:prstGeom>
          <a:solidFill>
            <a:srgbClr val="5D97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sz="1800" baseline="0">
              <a:solidFill>
                <a:prstClr val="white"/>
              </a:solidFill>
            </a:endParaRPr>
          </a:p>
        </p:txBody>
      </p:sp>
      <p:sp>
        <p:nvSpPr>
          <p:cNvPr id="4" name="Date Placeholder 1"/>
          <p:cNvSpPr>
            <a:spLocks noGrp="1"/>
          </p:cNvSpPr>
          <p:nvPr>
            <p:ph type="dt" sz="half" idx="10"/>
          </p:nvPr>
        </p:nvSpPr>
        <p:spPr/>
        <p:txBody>
          <a:bodyPr/>
          <a:lstStyle>
            <a:lvl1pPr>
              <a:defRPr smtClean="0"/>
            </a:lvl1pPr>
          </a:lstStyle>
          <a:p>
            <a:pPr>
              <a:defRPr/>
            </a:pPr>
            <a:fld id="{4B43D324-8005-4B12-BBC1-99EDFC5080B2}" type="datetimeFigureOut">
              <a:rPr lang="en-US"/>
              <a:pPr>
                <a:defRPr/>
              </a:pPr>
              <a:t>9/9/2017</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lumMod val="65000"/>
                </a:prstClr>
              </a:solidFill>
            </a:endParaRPr>
          </a:p>
        </p:txBody>
      </p:sp>
      <p:sp>
        <p:nvSpPr>
          <p:cNvPr id="6" name="Slide Number Placeholder 3"/>
          <p:cNvSpPr>
            <a:spLocks noGrp="1"/>
          </p:cNvSpPr>
          <p:nvPr>
            <p:ph type="sldNum" sz="quarter" idx="12"/>
          </p:nvPr>
        </p:nvSpPr>
        <p:spPr/>
        <p:txBody>
          <a:bodyPr/>
          <a:lstStyle>
            <a:lvl1pPr>
              <a:defRPr smtClean="0"/>
            </a:lvl1pPr>
          </a:lstStyle>
          <a:p>
            <a:pPr>
              <a:defRPr/>
            </a:pPr>
            <a:fld id="{D1F9CD37-F76B-41EA-955F-0A95C91CE375}" type="slidenum">
              <a:rPr lang="en-US"/>
              <a:pPr>
                <a:defRPr/>
              </a:pPr>
              <a:t>‹#›</a:t>
            </a:fld>
            <a:endParaRPr lang="en-US"/>
          </a:p>
        </p:txBody>
      </p:sp>
      <p:pic>
        <p:nvPicPr>
          <p:cNvPr id="7" name="Picture 12" descr="TAMAgRES.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59663" y="5791200"/>
            <a:ext cx="13985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7188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userDrawn="1"/>
        </p:nvSpPr>
        <p:spPr>
          <a:xfrm>
            <a:off x="284163" y="285750"/>
            <a:ext cx="8575675" cy="111125"/>
          </a:xfrm>
          <a:prstGeom prst="rect">
            <a:avLst/>
          </a:prstGeom>
          <a:solidFill>
            <a:srgbClr val="5D97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sz="1800" baseline="0">
              <a:solidFill>
                <a:prstClr val="white"/>
              </a:solidFill>
            </a:endParaRPr>
          </a:p>
        </p:txBody>
      </p:sp>
      <p:sp>
        <p:nvSpPr>
          <p:cNvPr id="2" name="Title 1"/>
          <p:cNvSpPr>
            <a:spLocks noGrp="1"/>
          </p:cNvSpPr>
          <p:nvPr>
            <p:ph type="title"/>
          </p:nvPr>
        </p:nvSpPr>
        <p:spPr>
          <a:xfrm>
            <a:off x="367718" y="776655"/>
            <a:ext cx="4069080" cy="1162050"/>
          </a:xfrm>
          <a:noFill/>
        </p:spPr>
        <p:txBody>
          <a:bodyPr anchor="b">
            <a:noAutofit/>
          </a:bodyPr>
          <a:lstStyle>
            <a:lvl1pPr algn="ctr">
              <a:defRPr sz="3200" b="1">
                <a:solidFill>
                  <a:srgbClr val="500000"/>
                </a:solidFill>
                <a:latin typeface="Helvetica" panose="020B0604020202020204" pitchFamily="34" charset="0"/>
                <a:cs typeface="Helvetica" panose="020B0604020202020204" pitchFamily="34" charset="0"/>
              </a:defRPr>
            </a:lvl1pPr>
          </a:lstStyle>
          <a:p>
            <a:r>
              <a:rPr lang="en-US" dirty="0"/>
              <a:t>Click to edit Master title style</a:t>
            </a:r>
            <a:endParaRPr dirty="0"/>
          </a:p>
        </p:txBody>
      </p:sp>
      <p:sp>
        <p:nvSpPr>
          <p:cNvPr id="3" name="Content Placeholder 2"/>
          <p:cNvSpPr>
            <a:spLocks noGrp="1"/>
          </p:cNvSpPr>
          <p:nvPr>
            <p:ph idx="1"/>
          </p:nvPr>
        </p:nvSpPr>
        <p:spPr>
          <a:xfrm>
            <a:off x="4783567" y="787401"/>
            <a:ext cx="4069080" cy="5211763"/>
          </a:xfrm>
        </p:spPr>
        <p:txBody>
          <a:bodyPr>
            <a:normAutofit/>
          </a:bodyPr>
          <a:lstStyle>
            <a:lvl1pPr>
              <a:defRPr sz="2200">
                <a:solidFill>
                  <a:srgbClr val="500000"/>
                </a:solidFill>
                <a:latin typeface="Garamond" panose="02020404030301010803" pitchFamily="18" charset="0"/>
              </a:defRPr>
            </a:lvl1pPr>
            <a:lvl2pPr>
              <a:defRPr sz="2000">
                <a:latin typeface="Garamond" panose="02020404030301010803" pitchFamily="18" charset="0"/>
              </a:defRPr>
            </a:lvl2pPr>
            <a:lvl3pPr>
              <a:defRPr sz="1800">
                <a:latin typeface="Garamond" panose="02020404030301010803" pitchFamily="18" charset="0"/>
              </a:defRPr>
            </a:lvl3pPr>
            <a:lvl4pPr>
              <a:defRPr sz="1800">
                <a:latin typeface="Garamond" panose="02020404030301010803" pitchFamily="18" charset="0"/>
              </a:defRPr>
            </a:lvl4pPr>
            <a:lvl5pPr>
              <a:defRPr sz="1800">
                <a:latin typeface="Garamond" panose="02020404030301010803" pitchFamily="18"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Text Placeholder 3"/>
          <p:cNvSpPr>
            <a:spLocks noGrp="1"/>
          </p:cNvSpPr>
          <p:nvPr>
            <p:ph type="body" sz="half" idx="2"/>
          </p:nvPr>
        </p:nvSpPr>
        <p:spPr>
          <a:xfrm>
            <a:off x="367718" y="1934222"/>
            <a:ext cx="4069080" cy="3182472"/>
          </a:xfrm>
        </p:spPr>
        <p:txBody>
          <a:bodyPr>
            <a:normAutofit/>
          </a:bodyPr>
          <a:lstStyle>
            <a:lvl1pPr marL="0" indent="0" algn="ctr">
              <a:spcBef>
                <a:spcPts val="600"/>
              </a:spcBef>
              <a:buNone/>
              <a:defRPr sz="1800">
                <a:latin typeface="Garamond" panose="02020404030301010803"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Date Placeholder 4"/>
          <p:cNvSpPr>
            <a:spLocks noGrp="1"/>
          </p:cNvSpPr>
          <p:nvPr>
            <p:ph type="dt" sz="half" idx="10"/>
          </p:nvPr>
        </p:nvSpPr>
        <p:spPr/>
        <p:txBody>
          <a:bodyPr/>
          <a:lstStyle>
            <a:lvl1pPr>
              <a:defRPr smtClean="0"/>
            </a:lvl1pPr>
          </a:lstStyle>
          <a:p>
            <a:pPr>
              <a:defRPr/>
            </a:pPr>
            <a:fld id="{8E7C82DD-844C-4E83-93AA-9BCB776C5DF7}" type="datetimeFigureOut">
              <a:rPr lang="en-US"/>
              <a:pPr>
                <a:defRPr/>
              </a:pPr>
              <a:t>9/9/2017</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solidFill>
                <a:prstClr val="white">
                  <a:lumMod val="65000"/>
                </a:prstClr>
              </a:solidFill>
            </a:endParaRPr>
          </a:p>
        </p:txBody>
      </p:sp>
      <p:sp>
        <p:nvSpPr>
          <p:cNvPr id="9" name="Slide Number Placeholder 6"/>
          <p:cNvSpPr>
            <a:spLocks noGrp="1"/>
          </p:cNvSpPr>
          <p:nvPr>
            <p:ph type="sldNum" sz="quarter" idx="12"/>
          </p:nvPr>
        </p:nvSpPr>
        <p:spPr/>
        <p:txBody>
          <a:bodyPr/>
          <a:lstStyle>
            <a:lvl1pPr>
              <a:defRPr smtClean="0"/>
            </a:lvl1pPr>
          </a:lstStyle>
          <a:p>
            <a:pPr>
              <a:defRPr/>
            </a:pPr>
            <a:fld id="{99D56AB5-E96F-4D4E-BC30-A456BD26EDC2}" type="slidenum">
              <a:rPr lang="en-US"/>
              <a:pPr>
                <a:defRPr/>
              </a:pPr>
              <a:t>‹#›</a:t>
            </a:fld>
            <a:endParaRPr lang="en-US"/>
          </a:p>
        </p:txBody>
      </p:sp>
      <p:pic>
        <p:nvPicPr>
          <p:cNvPr id="10" name="Picture 12" descr="TAMAgRES.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84163" y="5791200"/>
            <a:ext cx="13985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9377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7" name="Rectangle 6"/>
          <p:cNvSpPr/>
          <p:nvPr/>
        </p:nvSpPr>
        <p:spPr>
          <a:xfrm>
            <a:off x="3021013" y="4802188"/>
            <a:ext cx="5837237" cy="1468437"/>
          </a:xfrm>
          <a:prstGeom prst="rect">
            <a:avLst/>
          </a:prstGeom>
          <a:solidFill>
            <a:schemeClr val="tx1">
              <a:lumMod val="85000"/>
              <a:lumOff val="15000"/>
              <a:alpha val="85000"/>
            </a:schemeClr>
          </a:solidFill>
        </p:spPr>
        <p:txBody>
          <a:bodyPr rIns="182880" bIns="365760" anchor="b">
            <a:normAutofit/>
          </a:bodyPr>
          <a:lstStyle/>
          <a:p>
            <a:pPr fontAlgn="auto">
              <a:spcAft>
                <a:spcPts val="0"/>
              </a:spcAft>
              <a:defRPr/>
            </a:pPr>
            <a:endParaRPr sz="4200" baseline="0">
              <a:solidFill>
                <a:prstClr val="white"/>
              </a:solidFill>
              <a:latin typeface="Corbel"/>
              <a:ea typeface="+mn-ea"/>
            </a:endParaRPr>
          </a:p>
        </p:txBody>
      </p:sp>
      <p:sp>
        <p:nvSpPr>
          <p:cNvPr id="8" name="Rectangle 7"/>
          <p:cNvSpPr/>
          <p:nvPr userDrawn="1"/>
        </p:nvSpPr>
        <p:spPr>
          <a:xfrm>
            <a:off x="284163" y="6264275"/>
            <a:ext cx="8575675" cy="109538"/>
          </a:xfrm>
          <a:prstGeom prst="rect">
            <a:avLst/>
          </a:prstGeom>
          <a:solidFill>
            <a:srgbClr val="5D97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sz="1800" baseline="0">
              <a:solidFill>
                <a:prstClr val="white"/>
              </a:solidFill>
            </a:endParaRPr>
          </a:p>
        </p:txBody>
      </p:sp>
      <p:sp>
        <p:nvSpPr>
          <p:cNvPr id="2" name="Title 1"/>
          <p:cNvSpPr>
            <a:spLocks noGrp="1"/>
          </p:cNvSpPr>
          <p:nvPr>
            <p:ph type="title"/>
          </p:nvPr>
        </p:nvSpPr>
        <p:spPr>
          <a:xfrm>
            <a:off x="3031661" y="4800600"/>
            <a:ext cx="5691651" cy="566738"/>
          </a:xfrm>
          <a:noFill/>
        </p:spPr>
        <p:txBody>
          <a:bodyPr anchor="b" anchorCtr="0"/>
          <a:lstStyle>
            <a:lvl1pPr algn="l" defTabSz="914400" rtl="0" eaLnBrk="1" latinLnBrk="0" hangingPunct="1">
              <a:spcBef>
                <a:spcPct val="0"/>
              </a:spcBef>
              <a:buNone/>
              <a:defRPr sz="2800" b="0" i="0" kern="1200" cap="none" baseline="0">
                <a:solidFill>
                  <a:schemeClr val="bg1"/>
                </a:solidFill>
                <a:latin typeface="Helvetica" panose="020B0604020202020204" pitchFamily="34" charset="0"/>
                <a:ea typeface="+mj-ea"/>
                <a:cs typeface="Helvetica" panose="020B0604020202020204" pitchFamily="34" charset="0"/>
              </a:defRPr>
            </a:lvl1pPr>
          </a:lstStyle>
          <a:p>
            <a:r>
              <a:rPr lang="en-US" dirty="0"/>
              <a:t>Click to edit Master title style</a:t>
            </a:r>
            <a:endParaRPr dirty="0"/>
          </a:p>
        </p:txBody>
      </p:sp>
      <p:sp>
        <p:nvSpPr>
          <p:cNvPr id="3" name="Picture Placeholder 2"/>
          <p:cNvSpPr>
            <a:spLocks noGrp="1"/>
          </p:cNvSpPr>
          <p:nvPr>
            <p:ph type="pic" idx="1"/>
          </p:nvPr>
        </p:nvSpPr>
        <p:spPr>
          <a:xfrm>
            <a:off x="3021014" y="457199"/>
            <a:ext cx="5833872" cy="4352544"/>
          </a:xfrm>
        </p:spPr>
        <p:txBody>
          <a:bodyPr rtlCol="0">
            <a:normAutofit/>
          </a:bodyPr>
          <a:lstStyle>
            <a:lvl1pPr marL="0" indent="0">
              <a:buNone/>
              <a:defRPr sz="2400">
                <a:latin typeface="Garamond" panose="02020404030301010803"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0"/>
              </a:spcBef>
              <a:buNone/>
              <a:defRPr sz="1400">
                <a:solidFill>
                  <a:schemeClr val="bg1"/>
                </a:solidFill>
                <a:latin typeface="Helvetica" panose="020B0604020202020204" pitchFamily="34" charset="0"/>
                <a:cs typeface="Helvetica"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3" name="Picture Placeholder 2"/>
          <p:cNvSpPr>
            <a:spLocks noGrp="1"/>
          </p:cNvSpPr>
          <p:nvPr>
            <p:ph type="pic" idx="13"/>
          </p:nvPr>
        </p:nvSpPr>
        <p:spPr>
          <a:xfrm>
            <a:off x="284164" y="457200"/>
            <a:ext cx="2736850" cy="2907792"/>
          </a:xfrm>
        </p:spPr>
        <p:txBody>
          <a:bodyPr rtlCol="0">
            <a:normAutofit/>
          </a:bodyPr>
          <a:lstStyle>
            <a:lvl1pPr marL="0" indent="0">
              <a:buNone/>
              <a:defRPr sz="2400">
                <a:latin typeface="Garamond" panose="02020404030301010803"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14" name="Picture Placeholder 2"/>
          <p:cNvSpPr>
            <a:spLocks noGrp="1"/>
          </p:cNvSpPr>
          <p:nvPr>
            <p:ph type="pic" idx="14"/>
          </p:nvPr>
        </p:nvSpPr>
        <p:spPr>
          <a:xfrm>
            <a:off x="284164" y="3364992"/>
            <a:ext cx="2736850" cy="2898648"/>
          </a:xfrm>
        </p:spPr>
        <p:txBody>
          <a:bodyPr rtlCol="0">
            <a:normAutofit/>
          </a:bodyPr>
          <a:lstStyle>
            <a:lvl1pPr marL="0" indent="0">
              <a:buNone/>
              <a:defRPr sz="2400">
                <a:latin typeface="Garamond" panose="02020404030301010803"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9" name="Date Placeholder 4"/>
          <p:cNvSpPr>
            <a:spLocks noGrp="1"/>
          </p:cNvSpPr>
          <p:nvPr>
            <p:ph type="dt" sz="half" idx="15"/>
          </p:nvPr>
        </p:nvSpPr>
        <p:spPr/>
        <p:txBody>
          <a:bodyPr/>
          <a:lstStyle>
            <a:lvl1pPr>
              <a:defRPr smtClean="0"/>
            </a:lvl1pPr>
          </a:lstStyle>
          <a:p>
            <a:pPr>
              <a:defRPr/>
            </a:pPr>
            <a:fld id="{98956540-E2E8-4B10-A5EF-B17274DD6EF0}" type="datetimeFigureOut">
              <a:rPr lang="en-US"/>
              <a:pPr>
                <a:defRPr/>
              </a:pPr>
              <a:t>9/9/2017</a:t>
            </a:fld>
            <a:endParaRPr lang="en-US"/>
          </a:p>
        </p:txBody>
      </p:sp>
      <p:sp>
        <p:nvSpPr>
          <p:cNvPr id="10" name="Footer Placeholder 5"/>
          <p:cNvSpPr>
            <a:spLocks noGrp="1"/>
          </p:cNvSpPr>
          <p:nvPr>
            <p:ph type="ftr" sz="quarter" idx="16"/>
          </p:nvPr>
        </p:nvSpPr>
        <p:spPr/>
        <p:txBody>
          <a:bodyPr/>
          <a:lstStyle>
            <a:lvl1pPr>
              <a:defRPr/>
            </a:lvl1pPr>
          </a:lstStyle>
          <a:p>
            <a:pPr>
              <a:defRPr/>
            </a:pPr>
            <a:endParaRPr lang="en-US">
              <a:solidFill>
                <a:prstClr val="white">
                  <a:lumMod val="65000"/>
                </a:prstClr>
              </a:solidFill>
            </a:endParaRPr>
          </a:p>
        </p:txBody>
      </p:sp>
      <p:sp>
        <p:nvSpPr>
          <p:cNvPr id="11" name="Slide Number Placeholder 6"/>
          <p:cNvSpPr>
            <a:spLocks noGrp="1"/>
          </p:cNvSpPr>
          <p:nvPr>
            <p:ph type="sldNum" sz="quarter" idx="17"/>
          </p:nvPr>
        </p:nvSpPr>
        <p:spPr/>
        <p:txBody>
          <a:bodyPr/>
          <a:lstStyle>
            <a:lvl1pPr>
              <a:defRPr smtClean="0"/>
            </a:lvl1pPr>
          </a:lstStyle>
          <a:p>
            <a:pPr>
              <a:defRPr/>
            </a:pPr>
            <a:fld id="{EA2B0662-D6E9-4155-93E5-0DCF35705D4B}" type="slidenum">
              <a:rPr lang="en-US"/>
              <a:pPr>
                <a:defRPr/>
              </a:pPr>
              <a:t>‹#›</a:t>
            </a:fld>
            <a:endParaRPr lang="en-US"/>
          </a:p>
        </p:txBody>
      </p:sp>
    </p:spTree>
    <p:extLst>
      <p:ext uri="{BB962C8B-B14F-4D97-AF65-F5344CB8AC3E}">
        <p14:creationId xmlns:p14="http://schemas.microsoft.com/office/powerpoint/2010/main" val="2754884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125"/>
            <a:ext cx="6858000" cy="1143000"/>
          </a:xfrm>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Text Placeholder 2"/>
          <p:cNvSpPr>
            <a:spLocks noGrp="1"/>
          </p:cNvSpPr>
          <p:nvPr>
            <p:ph type="body" sz="half" idx="1"/>
          </p:nvPr>
        </p:nvSpPr>
        <p:spPr>
          <a:xfrm>
            <a:off x="1676400" y="1828800"/>
            <a:ext cx="3314700" cy="4114800"/>
          </a:xfr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2"/>
          </p:nvPr>
        </p:nvSpPr>
        <p:spPr>
          <a:xfrm>
            <a:off x="5143500" y="1828800"/>
            <a:ext cx="3314700" cy="1981200"/>
          </a:xfr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3"/>
          </p:nvPr>
        </p:nvSpPr>
        <p:spPr>
          <a:xfrm>
            <a:off x="5143500" y="3962400"/>
            <a:ext cx="3314700" cy="1981200"/>
          </a:xfr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0618018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atin typeface="Helvetica" panose="020B0604020202020204" pitchFamily="34" charset="0"/>
                <a:cs typeface="Helvetica" panose="020B0604020202020204" pitchFamily="34" charset="0"/>
              </a:defRPr>
            </a:lvl1pPr>
          </a:lstStyle>
          <a:p>
            <a:r>
              <a:rPr kumimoji="0" lang="en-US" dirty="0"/>
              <a:t>Click to edit Master title style</a:t>
            </a:r>
          </a:p>
        </p:txBody>
      </p:sp>
      <p:sp>
        <p:nvSpPr>
          <p:cNvPr id="11" name="Content Placeholder 10"/>
          <p:cNvSpPr>
            <a:spLocks noGrp="1"/>
          </p:cNvSpPr>
          <p:nvPr>
            <p:ph sz="quarter" idx="2"/>
          </p:nvPr>
        </p:nvSpPr>
        <p:spPr>
          <a:xfrm>
            <a:off x="609600" y="2438400"/>
            <a:ext cx="3886200" cy="3581400"/>
          </a:xfr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800600" y="2438400"/>
            <a:ext cx="3886200" cy="3581400"/>
          </a:xfr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0" name="Date Placeholder 9"/>
          <p:cNvSpPr>
            <a:spLocks noGrp="1"/>
          </p:cNvSpPr>
          <p:nvPr>
            <p:ph type="dt" sz="half" idx="15"/>
          </p:nvPr>
        </p:nvSpPr>
        <p:spPr/>
        <p:txBody>
          <a:bodyPr rtlCol="0"/>
          <a:lstStyle/>
          <a:p>
            <a:fld id="{21FBA99A-D77F-464F-8C09-9BB6360DD50D}" type="datetimeFigureOut">
              <a:rPr lang="en-US"/>
              <a:pPr/>
              <a:t>9/9/2017</a:t>
            </a:fld>
            <a:endParaRPr lang="es-ES_tradnl"/>
          </a:p>
        </p:txBody>
      </p:sp>
      <p:sp>
        <p:nvSpPr>
          <p:cNvPr id="12" name="Slide Number Placeholder 11"/>
          <p:cNvSpPr>
            <a:spLocks noGrp="1"/>
          </p:cNvSpPr>
          <p:nvPr>
            <p:ph type="sldNum" sz="quarter" idx="16"/>
          </p:nvPr>
        </p:nvSpPr>
        <p:spPr/>
        <p:txBody>
          <a:bodyPr rtlCol="0"/>
          <a:lstStyle/>
          <a:p>
            <a:fld id="{4C675738-618D-7040-A7D1-407F69950BAD}" type="slidenum">
              <a:rPr lang="es-ES_tradnl"/>
              <a:pPr/>
              <a:t>‹#›</a:t>
            </a:fld>
            <a:endParaRPr lang="es-ES_tradnl"/>
          </a:p>
        </p:txBody>
      </p:sp>
      <p:sp>
        <p:nvSpPr>
          <p:cNvPr id="14" name="Footer Placeholder 13"/>
          <p:cNvSpPr>
            <a:spLocks noGrp="1"/>
          </p:cNvSpPr>
          <p:nvPr>
            <p:ph type="ftr" sz="quarter" idx="17"/>
          </p:nvPr>
        </p:nvSpPr>
        <p:spPr/>
        <p:txBody>
          <a:bodyPr rtlCol="0"/>
          <a:lstStyle/>
          <a:p>
            <a:endParaRPr lang="es-ES_tradnl">
              <a:solidFill>
                <a:prstClr val="white">
                  <a:lumMod val="65000"/>
                </a:prstClr>
              </a:solidFill>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latin typeface="Helvetica" panose="020B0604020202020204" pitchFamily="34" charset="0"/>
                <a:cs typeface="Helvetica" panose="020B0604020202020204" pitchFamily="34" charset="0"/>
              </a:defRPr>
            </a:lvl1pPr>
          </a:lstStyle>
          <a:p>
            <a:pPr lvl="0" eaLnBrk="1" latinLnBrk="0" hangingPunct="1"/>
            <a:r>
              <a:rPr kumimoji="0" lang="en-US" dirty="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latin typeface="Helvetica" panose="020B0604020202020204" pitchFamily="34" charset="0"/>
                <a:cs typeface="Helvetica" panose="020B0604020202020204" pitchFamily="34" charset="0"/>
              </a:defRPr>
            </a:lvl1pPr>
          </a:lstStyle>
          <a:p>
            <a:pPr lvl="0" eaLnBrk="1" latinLnBrk="0" hangingPunct="1"/>
            <a:r>
              <a:rPr kumimoji="0" lang="en-US" dirty="0"/>
              <a:t>Click to edit Master text styles</a:t>
            </a:r>
          </a:p>
        </p:txBody>
      </p:sp>
    </p:spTree>
    <p:extLst>
      <p:ext uri="{BB962C8B-B14F-4D97-AF65-F5344CB8AC3E}">
        <p14:creationId xmlns:p14="http://schemas.microsoft.com/office/powerpoint/2010/main" val="640160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125"/>
            <a:ext cx="6858000" cy="1143000"/>
          </a:xfrm>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Text Placeholder 2"/>
          <p:cNvSpPr>
            <a:spLocks noGrp="1"/>
          </p:cNvSpPr>
          <p:nvPr>
            <p:ph type="body" sz="half" idx="1"/>
          </p:nvPr>
        </p:nvSpPr>
        <p:spPr>
          <a:xfrm>
            <a:off x="1676400" y="1828800"/>
            <a:ext cx="3314700" cy="4114800"/>
          </a:xfr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43500" y="1828800"/>
            <a:ext cx="3314700" cy="4114800"/>
          </a:xfr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4071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125"/>
            <a:ext cx="6858000" cy="1143000"/>
          </a:xfrm>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Text Placeholder 2"/>
          <p:cNvSpPr>
            <a:spLocks noGrp="1"/>
          </p:cNvSpPr>
          <p:nvPr>
            <p:ph type="body" sz="half" idx="1"/>
          </p:nvPr>
        </p:nvSpPr>
        <p:spPr>
          <a:xfrm>
            <a:off x="1676400" y="1828800"/>
            <a:ext cx="3314700" cy="4114800"/>
          </a:xfr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lipArt Placeholder 3"/>
          <p:cNvSpPr>
            <a:spLocks noGrp="1"/>
          </p:cNvSpPr>
          <p:nvPr>
            <p:ph type="clipArt" sz="half" idx="2"/>
          </p:nvPr>
        </p:nvSpPr>
        <p:spPr>
          <a:xfrm>
            <a:off x="5143500" y="1828800"/>
            <a:ext cx="3314700" cy="4114800"/>
          </a:xfrm>
        </p:spPr>
        <p:txBody>
          <a:bodyPr/>
          <a:lstStyle>
            <a:lvl1pPr>
              <a:defRPr>
                <a:latin typeface="Garamond" panose="02020404030301010803" pitchFamily="18" charset="0"/>
              </a:defRPr>
            </a:lvl1pPr>
          </a:lstStyle>
          <a:p>
            <a:pPr lvl="0"/>
            <a:endParaRPr lang="en-US" noProof="0" dirty="0"/>
          </a:p>
        </p:txBody>
      </p:sp>
    </p:spTree>
    <p:extLst>
      <p:ext uri="{BB962C8B-B14F-4D97-AF65-F5344CB8AC3E}">
        <p14:creationId xmlns:p14="http://schemas.microsoft.com/office/powerpoint/2010/main" val="1094532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3" name="Rounded Rectangle 2"/>
          <p:cNvSpPr/>
          <p:nvPr/>
        </p:nvSpPr>
        <p:spPr>
          <a:xfrm rot="10800000">
            <a:off x="0" y="0"/>
            <a:ext cx="9144000" cy="922338"/>
          </a:xfrm>
          <a:prstGeom prst="roundRect">
            <a:avLst>
              <a:gd name="adj" fmla="val 0"/>
            </a:avLst>
          </a:prstGeom>
          <a:solidFill>
            <a:srgbClr val="5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500000"/>
              </a:solidFill>
            </a:endParaRPr>
          </a:p>
        </p:txBody>
      </p:sp>
      <p:grpSp>
        <p:nvGrpSpPr>
          <p:cNvPr id="5" name="Group 15"/>
          <p:cNvGrpSpPr>
            <a:grpSpLocks noChangeAspect="1"/>
          </p:cNvGrpSpPr>
          <p:nvPr/>
        </p:nvGrpSpPr>
        <p:grpSpPr bwMode="auto">
          <a:xfrm>
            <a:off x="0" y="68265"/>
            <a:ext cx="9144000" cy="974725"/>
            <a:chOff x="-3905251" y="4294188"/>
            <a:chExt cx="13027839" cy="1892300"/>
          </a:xfrm>
        </p:grpSpPr>
        <p:sp>
          <p:nvSpPr>
            <p:cNvPr id="6" name="Freeform 18"/>
            <p:cNvSpPr>
              <a:spLocks/>
            </p:cNvSpPr>
            <p:nvPr/>
          </p:nvSpPr>
          <p:spPr bwMode="hidden">
            <a:xfrm>
              <a:off x="-309563" y="4318000"/>
              <a:ext cx="8280401" cy="1209675"/>
            </a:xfrm>
            <a:custGeom>
              <a:avLst/>
              <a:gdLst>
                <a:gd name="T0" fmla="*/ 8280401 w 5216"/>
                <a:gd name="T1" fmla="*/ 1133475 h 762"/>
                <a:gd name="T2" fmla="*/ 7912101 w 5216"/>
                <a:gd name="T3" fmla="*/ 1089025 h 762"/>
                <a:gd name="T4" fmla="*/ 7108826 w 5216"/>
                <a:gd name="T5" fmla="*/ 968375 h 762"/>
                <a:gd name="T6" fmla="*/ 6213476 w 5216"/>
                <a:gd name="T7" fmla="*/ 806450 h 762"/>
                <a:gd name="T8" fmla="*/ 5216526 w 5216"/>
                <a:gd name="T9" fmla="*/ 593725 h 762"/>
                <a:gd name="T10" fmla="*/ 4676776 w 5216"/>
                <a:gd name="T11" fmla="*/ 469900 h 762"/>
                <a:gd name="T12" fmla="*/ 4257676 w 5216"/>
                <a:gd name="T13" fmla="*/ 374650 h 762"/>
                <a:gd name="T14" fmla="*/ 3857625 w 5216"/>
                <a:gd name="T15" fmla="*/ 292100 h 762"/>
                <a:gd name="T16" fmla="*/ 3476625 w 5216"/>
                <a:gd name="T17" fmla="*/ 222250 h 762"/>
                <a:gd name="T18" fmla="*/ 3111500 w 5216"/>
                <a:gd name="T19" fmla="*/ 161925 h 762"/>
                <a:gd name="T20" fmla="*/ 2762250 w 5216"/>
                <a:gd name="T21" fmla="*/ 114300 h 762"/>
                <a:gd name="T22" fmla="*/ 2117725 w 5216"/>
                <a:gd name="T23" fmla="*/ 44450 h 762"/>
                <a:gd name="T24" fmla="*/ 1539875 w 5216"/>
                <a:gd name="T25" fmla="*/ 6350 h 762"/>
                <a:gd name="T26" fmla="*/ 1022350 w 5216"/>
                <a:gd name="T27" fmla="*/ 0 h 762"/>
                <a:gd name="T28" fmla="*/ 568325 w 5216"/>
                <a:gd name="T29" fmla="*/ 15875 h 762"/>
                <a:gd name="T30" fmla="*/ 174625 w 5216"/>
                <a:gd name="T31" fmla="*/ 50800 h 762"/>
                <a:gd name="T32" fmla="*/ 0 w 5216"/>
                <a:gd name="T33" fmla="*/ 76200 h 762"/>
                <a:gd name="T34" fmla="*/ 498475 w 5216"/>
                <a:gd name="T35" fmla="*/ 136525 h 762"/>
                <a:gd name="T36" fmla="*/ 1035050 w 5216"/>
                <a:gd name="T37" fmla="*/ 222250 h 762"/>
                <a:gd name="T38" fmla="*/ 1609725 w 5216"/>
                <a:gd name="T39" fmla="*/ 333375 h 762"/>
                <a:gd name="T40" fmla="*/ 2225675 w 5216"/>
                <a:gd name="T41" fmla="*/ 469900 h 762"/>
                <a:gd name="T42" fmla="*/ 2787650 w 5216"/>
                <a:gd name="T43" fmla="*/ 600075 h 762"/>
                <a:gd name="T44" fmla="*/ 3822700 w 5216"/>
                <a:gd name="T45" fmla="*/ 819150 h 762"/>
                <a:gd name="T46" fmla="*/ 4298951 w 5216"/>
                <a:gd name="T47" fmla="*/ 908050 h 762"/>
                <a:gd name="T48" fmla="*/ 4749801 w 5216"/>
                <a:gd name="T49" fmla="*/ 984250 h 762"/>
                <a:gd name="T50" fmla="*/ 5175251 w 5216"/>
                <a:gd name="T51" fmla="*/ 1050925 h 762"/>
                <a:gd name="T52" fmla="*/ 5575301 w 5216"/>
                <a:gd name="T53" fmla="*/ 1101725 h 762"/>
                <a:gd name="T54" fmla="*/ 5953126 w 5216"/>
                <a:gd name="T55" fmla="*/ 1146175 h 762"/>
                <a:gd name="T56" fmla="*/ 6308726 w 5216"/>
                <a:gd name="T57" fmla="*/ 1174750 h 762"/>
                <a:gd name="T58" fmla="*/ 6642101 w 5216"/>
                <a:gd name="T59" fmla="*/ 1196975 h 762"/>
                <a:gd name="T60" fmla="*/ 6959601 w 5216"/>
                <a:gd name="T61" fmla="*/ 1209675 h 762"/>
                <a:gd name="T62" fmla="*/ 7254876 w 5216"/>
                <a:gd name="T63" fmla="*/ 1209675 h 762"/>
                <a:gd name="T64" fmla="*/ 7534276 w 5216"/>
                <a:gd name="T65" fmla="*/ 1203325 h 762"/>
                <a:gd name="T66" fmla="*/ 7797801 w 5216"/>
                <a:gd name="T67" fmla="*/ 1187450 h 762"/>
                <a:gd name="T68" fmla="*/ 8045451 w 5216"/>
                <a:gd name="T69" fmla="*/ 1162050 h 762"/>
                <a:gd name="T70" fmla="*/ 8280401 w 5216"/>
                <a:gd name="T71" fmla="*/ 1133475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22"/>
            <p:cNvSpPr>
              <a:spLocks/>
            </p:cNvSpPr>
            <p:nvPr/>
          </p:nvSpPr>
          <p:spPr bwMode="hidden">
            <a:xfrm>
              <a:off x="3175" y="4335463"/>
              <a:ext cx="8166100" cy="1101725"/>
            </a:xfrm>
            <a:custGeom>
              <a:avLst/>
              <a:gdLst>
                <a:gd name="T0" fmla="*/ 0 w 5144"/>
                <a:gd name="T1" fmla="*/ 111125 h 694"/>
                <a:gd name="T2" fmla="*/ 0 w 5144"/>
                <a:gd name="T3" fmla="*/ 111125 h 694"/>
                <a:gd name="T4" fmla="*/ 28575 w 5144"/>
                <a:gd name="T5" fmla="*/ 104775 h 694"/>
                <a:gd name="T6" fmla="*/ 114300 w 5144"/>
                <a:gd name="T7" fmla="*/ 88900 h 694"/>
                <a:gd name="T8" fmla="*/ 260350 w 5144"/>
                <a:gd name="T9" fmla="*/ 66675 h 694"/>
                <a:gd name="T10" fmla="*/ 355600 w 5144"/>
                <a:gd name="T11" fmla="*/ 53975 h 694"/>
                <a:gd name="T12" fmla="*/ 466725 w 5144"/>
                <a:gd name="T13" fmla="*/ 41275 h 694"/>
                <a:gd name="T14" fmla="*/ 590550 w 5144"/>
                <a:gd name="T15" fmla="*/ 31750 h 694"/>
                <a:gd name="T16" fmla="*/ 733425 w 5144"/>
                <a:gd name="T17" fmla="*/ 22225 h 694"/>
                <a:gd name="T18" fmla="*/ 889000 w 5144"/>
                <a:gd name="T19" fmla="*/ 12700 h 694"/>
                <a:gd name="T20" fmla="*/ 1063625 w 5144"/>
                <a:gd name="T21" fmla="*/ 6350 h 694"/>
                <a:gd name="T22" fmla="*/ 1254125 w 5144"/>
                <a:gd name="T23" fmla="*/ 3175 h 694"/>
                <a:gd name="T24" fmla="*/ 1460500 w 5144"/>
                <a:gd name="T25" fmla="*/ 0 h 694"/>
                <a:gd name="T26" fmla="*/ 1682750 w 5144"/>
                <a:gd name="T27" fmla="*/ 3175 h 694"/>
                <a:gd name="T28" fmla="*/ 1920875 w 5144"/>
                <a:gd name="T29" fmla="*/ 9525 h 694"/>
                <a:gd name="T30" fmla="*/ 2178050 w 5144"/>
                <a:gd name="T31" fmla="*/ 22225 h 694"/>
                <a:gd name="T32" fmla="*/ 2451100 w 5144"/>
                <a:gd name="T33" fmla="*/ 38100 h 694"/>
                <a:gd name="T34" fmla="*/ 2740025 w 5144"/>
                <a:gd name="T35" fmla="*/ 63500 h 694"/>
                <a:gd name="T36" fmla="*/ 3048000 w 5144"/>
                <a:gd name="T37" fmla="*/ 92075 h 694"/>
                <a:gd name="T38" fmla="*/ 3375025 w 5144"/>
                <a:gd name="T39" fmla="*/ 127000 h 694"/>
                <a:gd name="T40" fmla="*/ 3717925 w 5144"/>
                <a:gd name="T41" fmla="*/ 168275 h 694"/>
                <a:gd name="T42" fmla="*/ 4079875 w 5144"/>
                <a:gd name="T43" fmla="*/ 219075 h 694"/>
                <a:gd name="T44" fmla="*/ 4457700 w 5144"/>
                <a:gd name="T45" fmla="*/ 276225 h 694"/>
                <a:gd name="T46" fmla="*/ 4854575 w 5144"/>
                <a:gd name="T47" fmla="*/ 342900 h 694"/>
                <a:gd name="T48" fmla="*/ 5270500 w 5144"/>
                <a:gd name="T49" fmla="*/ 422275 h 694"/>
                <a:gd name="T50" fmla="*/ 5705475 w 5144"/>
                <a:gd name="T51" fmla="*/ 508000 h 694"/>
                <a:gd name="T52" fmla="*/ 6159500 w 5144"/>
                <a:gd name="T53" fmla="*/ 603250 h 694"/>
                <a:gd name="T54" fmla="*/ 6632575 w 5144"/>
                <a:gd name="T55" fmla="*/ 711200 h 694"/>
                <a:gd name="T56" fmla="*/ 7124700 w 5144"/>
                <a:gd name="T57" fmla="*/ 828675 h 694"/>
                <a:gd name="T58" fmla="*/ 7635875 w 5144"/>
                <a:gd name="T59" fmla="*/ 958850 h 694"/>
                <a:gd name="T60" fmla="*/ 8166100 w 5144"/>
                <a:gd name="T61" fmla="*/ 1101725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 name="Freeform 26"/>
            <p:cNvSpPr>
              <a:spLocks/>
            </p:cNvSpPr>
            <p:nvPr/>
          </p:nvSpPr>
          <p:spPr bwMode="hidden">
            <a:xfrm>
              <a:off x="4156075" y="4316413"/>
              <a:ext cx="4940300" cy="927100"/>
            </a:xfrm>
            <a:custGeom>
              <a:avLst/>
              <a:gdLst>
                <a:gd name="T0" fmla="*/ 0 w 3112"/>
                <a:gd name="T1" fmla="*/ 927100 h 584"/>
                <a:gd name="T2" fmla="*/ 0 w 3112"/>
                <a:gd name="T3" fmla="*/ 927100 h 584"/>
                <a:gd name="T4" fmla="*/ 142875 w 3112"/>
                <a:gd name="T5" fmla="*/ 889000 h 584"/>
                <a:gd name="T6" fmla="*/ 533400 w 3112"/>
                <a:gd name="T7" fmla="*/ 790575 h 584"/>
                <a:gd name="T8" fmla="*/ 803275 w 3112"/>
                <a:gd name="T9" fmla="*/ 723900 h 584"/>
                <a:gd name="T10" fmla="*/ 1114425 w 3112"/>
                <a:gd name="T11" fmla="*/ 650875 h 584"/>
                <a:gd name="T12" fmla="*/ 1460500 w 3112"/>
                <a:gd name="T13" fmla="*/ 571500 h 584"/>
                <a:gd name="T14" fmla="*/ 1831975 w 3112"/>
                <a:gd name="T15" fmla="*/ 485775 h 584"/>
                <a:gd name="T16" fmla="*/ 2225675 w 3112"/>
                <a:gd name="T17" fmla="*/ 403225 h 584"/>
                <a:gd name="T18" fmla="*/ 2628900 w 3112"/>
                <a:gd name="T19" fmla="*/ 320675 h 584"/>
                <a:gd name="T20" fmla="*/ 3041650 w 3112"/>
                <a:gd name="T21" fmla="*/ 244475 h 584"/>
                <a:gd name="T22" fmla="*/ 3451225 w 3112"/>
                <a:gd name="T23" fmla="*/ 171450 h 584"/>
                <a:gd name="T24" fmla="*/ 3654425 w 3112"/>
                <a:gd name="T25" fmla="*/ 139700 h 584"/>
                <a:gd name="T26" fmla="*/ 3851275 w 3112"/>
                <a:gd name="T27" fmla="*/ 107950 h 584"/>
                <a:gd name="T28" fmla="*/ 4048125 w 3112"/>
                <a:gd name="T29" fmla="*/ 82550 h 584"/>
                <a:gd name="T30" fmla="*/ 4238625 w 3112"/>
                <a:gd name="T31" fmla="*/ 57150 h 584"/>
                <a:gd name="T32" fmla="*/ 4425950 w 3112"/>
                <a:gd name="T33" fmla="*/ 38100 h 584"/>
                <a:gd name="T34" fmla="*/ 4603750 w 3112"/>
                <a:gd name="T35" fmla="*/ 22225 h 584"/>
                <a:gd name="T36" fmla="*/ 4775200 w 3112"/>
                <a:gd name="T37" fmla="*/ 9525 h 584"/>
                <a:gd name="T38" fmla="*/ 4940300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useBgFill="1">
          <p:nvSpPr>
            <p:cNvPr id="9" name="Freeform 10"/>
            <p:cNvSpPr>
              <a:spLocks/>
            </p:cNvSpPr>
            <p:nvPr/>
          </p:nvSpPr>
          <p:spPr bwMode="hidden">
            <a:xfrm>
              <a:off x="-3905251" y="4294188"/>
              <a:ext cx="13027839" cy="1892300"/>
            </a:xfrm>
            <a:custGeom>
              <a:avLst/>
              <a:gdLst>
                <a:gd name="T0" fmla="*/ 13021481 w 8196"/>
                <a:gd name="T1" fmla="*/ 812800 h 1192"/>
                <a:gd name="T2" fmla="*/ 12779871 w 8196"/>
                <a:gd name="T3" fmla="*/ 904875 h 1192"/>
                <a:gd name="T4" fmla="*/ 12522366 w 8196"/>
                <a:gd name="T5" fmla="*/ 984250 h 1192"/>
                <a:gd name="T6" fmla="*/ 12248966 w 8196"/>
                <a:gd name="T7" fmla="*/ 1057275 h 1192"/>
                <a:gd name="T8" fmla="*/ 11956492 w 8196"/>
                <a:gd name="T9" fmla="*/ 1114425 h 1192"/>
                <a:gd name="T10" fmla="*/ 11638584 w 8196"/>
                <a:gd name="T11" fmla="*/ 1158875 h 1192"/>
                <a:gd name="T12" fmla="*/ 11295245 w 8196"/>
                <a:gd name="T13" fmla="*/ 1190625 h 1192"/>
                <a:gd name="T14" fmla="*/ 10923293 w 8196"/>
                <a:gd name="T15" fmla="*/ 1209675 h 1192"/>
                <a:gd name="T16" fmla="*/ 10519551 w 8196"/>
                <a:gd name="T17" fmla="*/ 1206500 h 1192"/>
                <a:gd name="T18" fmla="*/ 10080839 w 8196"/>
                <a:gd name="T19" fmla="*/ 1190625 h 1192"/>
                <a:gd name="T20" fmla="*/ 9603978 w 8196"/>
                <a:gd name="T21" fmla="*/ 1152525 h 1192"/>
                <a:gd name="T22" fmla="*/ 9085789 w 8196"/>
                <a:gd name="T23" fmla="*/ 1095375 h 1192"/>
                <a:gd name="T24" fmla="*/ 8526272 w 8196"/>
                <a:gd name="T25" fmla="*/ 1019175 h 1192"/>
                <a:gd name="T26" fmla="*/ 7919070 w 8196"/>
                <a:gd name="T27" fmla="*/ 917575 h 1192"/>
                <a:gd name="T28" fmla="*/ 7261002 w 8196"/>
                <a:gd name="T29" fmla="*/ 793750 h 1192"/>
                <a:gd name="T30" fmla="*/ 6552068 w 8196"/>
                <a:gd name="T31" fmla="*/ 644525 h 1192"/>
                <a:gd name="T32" fmla="*/ 5785912 w 8196"/>
                <a:gd name="T33" fmla="*/ 469900 h 1192"/>
                <a:gd name="T34" fmla="*/ 5398065 w 8196"/>
                <a:gd name="T35" fmla="*/ 381000 h 1192"/>
                <a:gd name="T36" fmla="*/ 4663699 w 8196"/>
                <a:gd name="T37" fmla="*/ 234950 h 1192"/>
                <a:gd name="T38" fmla="*/ 3992915 w 8196"/>
                <a:gd name="T39" fmla="*/ 130175 h 1192"/>
                <a:gd name="T40" fmla="*/ 3379354 w 8196"/>
                <a:gd name="T41" fmla="*/ 57150 h 1192"/>
                <a:gd name="T42" fmla="*/ 2823016 w 8196"/>
                <a:gd name="T43" fmla="*/ 15875 h 1192"/>
                <a:gd name="T44" fmla="*/ 2323902 w 8196"/>
                <a:gd name="T45" fmla="*/ 0 h 1192"/>
                <a:gd name="T46" fmla="*/ 1878832 w 8196"/>
                <a:gd name="T47" fmla="*/ 6350 h 1192"/>
                <a:gd name="T48" fmla="*/ 1484627 w 8196"/>
                <a:gd name="T49" fmla="*/ 31750 h 1192"/>
                <a:gd name="T50" fmla="*/ 1138108 w 8196"/>
                <a:gd name="T51" fmla="*/ 69850 h 1192"/>
                <a:gd name="T52" fmla="*/ 842454 w 8196"/>
                <a:gd name="T53" fmla="*/ 117475 h 1192"/>
                <a:gd name="T54" fmla="*/ 594487 w 8196"/>
                <a:gd name="T55" fmla="*/ 171450 h 1192"/>
                <a:gd name="T56" fmla="*/ 394205 w 8196"/>
                <a:gd name="T57" fmla="*/ 228600 h 1192"/>
                <a:gd name="T58" fmla="*/ 235251 w 8196"/>
                <a:gd name="T59" fmla="*/ 279400 h 1192"/>
                <a:gd name="T60" fmla="*/ 76298 w 8196"/>
                <a:gd name="T61" fmla="*/ 342900 h 1192"/>
                <a:gd name="T62" fmla="*/ 0 w 8196"/>
                <a:gd name="T63" fmla="*/ 381000 h 1192"/>
                <a:gd name="T64" fmla="*/ 13021481 w 8196"/>
                <a:gd name="T65" fmla="*/ 1892300 h 1192"/>
                <a:gd name="T66" fmla="*/ 13027839 w 8196"/>
                <a:gd name="T67" fmla="*/ 1882775 h 1192"/>
                <a:gd name="T68" fmla="*/ 13027839 w 8196"/>
                <a:gd name="T69" fmla="*/ 809625 h 1192"/>
                <a:gd name="T70" fmla="*/ 13021481 w 8196"/>
                <a:gd name="T71" fmla="*/ 8128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10" name="Picture 12" descr="TAMAgRES.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42214" y="6240463"/>
            <a:ext cx="139858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3"/>
          <p:cNvSpPr>
            <a:spLocks noGrp="1"/>
          </p:cNvSpPr>
          <p:nvPr>
            <p:ph type="body" sz="quarter" idx="10"/>
          </p:nvPr>
        </p:nvSpPr>
        <p:spPr>
          <a:xfrm>
            <a:off x="298450" y="706438"/>
            <a:ext cx="8542338" cy="6019800"/>
          </a:xfr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4092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lide de título">
    <p:spTree>
      <p:nvGrpSpPr>
        <p:cNvPr id="1" name=""/>
        <p:cNvGrpSpPr/>
        <p:nvPr/>
      </p:nvGrpSpPr>
      <p:grpSpPr>
        <a:xfrm>
          <a:off x="0" y="0"/>
          <a:ext cx="0" cy="0"/>
          <a:chOff x="0" y="0"/>
          <a:chExt cx="0" cy="0"/>
        </a:xfrm>
      </p:grpSpPr>
      <p:pic>
        <p:nvPicPr>
          <p:cNvPr id="8" name="Imagem 7"/>
          <p:cNvPicPr>
            <a:picLocks noChangeAspect="1"/>
          </p:cNvPicPr>
          <p:nvPr userDrawn="1"/>
        </p:nvPicPr>
        <p:blipFill>
          <a:blip r:embed="rId2"/>
          <a:stretch>
            <a:fillRect/>
          </a:stretch>
        </p:blipFill>
        <p:spPr>
          <a:xfrm>
            <a:off x="72556" y="109184"/>
            <a:ext cx="8996327" cy="682388"/>
          </a:xfrm>
          <a:prstGeom prst="rect">
            <a:avLst/>
          </a:prstGeom>
        </p:spPr>
      </p:pic>
    </p:spTree>
    <p:extLst>
      <p:ext uri="{BB962C8B-B14F-4D97-AF65-F5344CB8AC3E}">
        <p14:creationId xmlns:p14="http://schemas.microsoft.com/office/powerpoint/2010/main" val="1857708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284163" y="1497013"/>
            <a:ext cx="8574087" cy="475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660900" y="6443663"/>
            <a:ext cx="1181100" cy="365125"/>
          </a:xfrm>
          <a:prstGeom prst="rect">
            <a:avLst/>
          </a:prstGeom>
        </p:spPr>
        <p:txBody>
          <a:bodyPr vert="horz" wrap="square" lIns="91440" tIns="45720" rIns="91440" bIns="45720" numCol="1" anchor="ctr" anchorCtr="0" compatLnSpc="1">
            <a:prstTxWarp prst="textNoShape">
              <a:avLst/>
            </a:prstTxWarp>
          </a:bodyPr>
          <a:lstStyle>
            <a:lvl1pPr algn="ctr">
              <a:defRPr sz="1100" b="1" smtClean="0">
                <a:solidFill>
                  <a:srgbClr val="A6A6A6"/>
                </a:solidFill>
              </a:defRPr>
            </a:lvl1pPr>
          </a:lstStyle>
          <a:p>
            <a:pPr>
              <a:defRPr/>
            </a:pPr>
            <a:fld id="{95A7271D-E9A4-44DF-A568-15D78B5D6654}" type="datetimeFigureOut">
              <a:rPr lang="en-US" baseline="0">
                <a:latin typeface="Calibri"/>
                <a:ea typeface="+mn-ea"/>
              </a:rPr>
              <a:pPr>
                <a:defRPr/>
              </a:pPr>
              <a:t>9/9/2017</a:t>
            </a:fld>
            <a:endParaRPr lang="en-US" baseline="0">
              <a:latin typeface="Calibri"/>
              <a:ea typeface="+mn-ea"/>
            </a:endParaRPr>
          </a:p>
        </p:txBody>
      </p:sp>
      <p:sp>
        <p:nvSpPr>
          <p:cNvPr id="5" name="Footer Placeholder 4"/>
          <p:cNvSpPr>
            <a:spLocks noGrp="1"/>
          </p:cNvSpPr>
          <p:nvPr>
            <p:ph type="ftr" sz="quarter" idx="3"/>
          </p:nvPr>
        </p:nvSpPr>
        <p:spPr>
          <a:xfrm>
            <a:off x="284163" y="6443663"/>
            <a:ext cx="4287837" cy="365125"/>
          </a:xfrm>
          <a:prstGeom prst="rect">
            <a:avLst/>
          </a:prstGeom>
        </p:spPr>
        <p:txBody>
          <a:bodyPr vert="horz" lIns="91440" tIns="45720" rIns="91440" bIns="45720" rtlCol="0" anchor="ctr"/>
          <a:lstStyle>
            <a:lvl1pPr algn="l" fontAlgn="auto">
              <a:spcBef>
                <a:spcPts val="0"/>
              </a:spcBef>
              <a:spcAft>
                <a:spcPts val="0"/>
              </a:spcAft>
              <a:defRPr sz="1100" b="1">
                <a:solidFill>
                  <a:schemeClr val="bg1">
                    <a:lumMod val="65000"/>
                  </a:schemeClr>
                </a:solidFill>
                <a:latin typeface="+mn-lt"/>
                <a:ea typeface="+mn-ea"/>
                <a:cs typeface="+mn-cs"/>
              </a:defRPr>
            </a:lvl1pPr>
          </a:lstStyle>
          <a:p>
            <a:pPr>
              <a:defRPr/>
            </a:pPr>
            <a:r>
              <a:rPr lang="en-US" baseline="0">
                <a:solidFill>
                  <a:prstClr val="white">
                    <a:lumMod val="65000"/>
                  </a:prstClr>
                </a:solidFill>
              </a:rPr>
              <a:t>AgrilifeResearch.tamu.edu</a:t>
            </a:r>
          </a:p>
        </p:txBody>
      </p:sp>
      <p:sp>
        <p:nvSpPr>
          <p:cNvPr id="6" name="Slide Number Placeholder 5"/>
          <p:cNvSpPr>
            <a:spLocks noGrp="1"/>
          </p:cNvSpPr>
          <p:nvPr>
            <p:ph type="sldNum" sz="quarter" idx="4"/>
          </p:nvPr>
        </p:nvSpPr>
        <p:spPr>
          <a:xfrm>
            <a:off x="8086725" y="6462713"/>
            <a:ext cx="630238" cy="327025"/>
          </a:xfrm>
          <a:prstGeom prst="rect">
            <a:avLst/>
          </a:prstGeom>
        </p:spPr>
        <p:txBody>
          <a:bodyPr vert="horz" wrap="square" lIns="91440" tIns="45720" rIns="91440" bIns="45720" numCol="1" anchor="ctr" anchorCtr="0" compatLnSpc="1">
            <a:prstTxWarp prst="textNoShape">
              <a:avLst/>
            </a:prstTxWarp>
          </a:bodyPr>
          <a:lstStyle>
            <a:lvl1pPr algn="r">
              <a:defRPr sz="1100" b="1" smtClean="0">
                <a:solidFill>
                  <a:srgbClr val="A6A6A6"/>
                </a:solidFill>
              </a:defRPr>
            </a:lvl1pPr>
          </a:lstStyle>
          <a:p>
            <a:pPr>
              <a:defRPr/>
            </a:pPr>
            <a:fld id="{BDD9B7A4-E091-474D-B246-78A08B0C3AB5}" type="slidenum">
              <a:rPr lang="en-US" baseline="0">
                <a:latin typeface="Calibri"/>
                <a:ea typeface="+mn-ea"/>
              </a:rPr>
              <a:pPr>
                <a:defRPr/>
              </a:pPr>
              <a:t>‹#›</a:t>
            </a:fld>
            <a:endParaRPr lang="en-US" baseline="0">
              <a:latin typeface="Calibri"/>
              <a:ea typeface="+mn-ea"/>
            </a:endParaRPr>
          </a:p>
        </p:txBody>
      </p:sp>
      <p:sp>
        <p:nvSpPr>
          <p:cNvPr id="2" name="Title Placeholder 1"/>
          <p:cNvSpPr>
            <a:spLocks noGrp="1"/>
          </p:cNvSpPr>
          <p:nvPr>
            <p:ph type="title"/>
          </p:nvPr>
        </p:nvSpPr>
        <p:spPr>
          <a:xfrm>
            <a:off x="284163" y="296863"/>
            <a:ext cx="8574087" cy="966787"/>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n-US" dirty="0"/>
              <a:t>Click to edit Master title style</a:t>
            </a:r>
            <a:endParaRPr dirty="0"/>
          </a:p>
        </p:txBody>
      </p:sp>
    </p:spTree>
    <p:extLst>
      <p:ext uri="{BB962C8B-B14F-4D97-AF65-F5344CB8AC3E}">
        <p14:creationId xmlns:p14="http://schemas.microsoft.com/office/powerpoint/2010/main" val="93435098"/>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3" r:id="rId13"/>
    <p:sldLayoutId id="2147483824" r:id="rId14"/>
    <p:sldLayoutId id="2147483825" r:id="rId15"/>
    <p:sldLayoutId id="2147483826" r:id="rId16"/>
  </p:sldLayoutIdLst>
  <p:txStyles>
    <p:titleStyle>
      <a:lvl1pPr algn="r" rtl="0" eaLnBrk="0" fontAlgn="base" hangingPunct="0">
        <a:spcBef>
          <a:spcPct val="0"/>
        </a:spcBef>
        <a:spcAft>
          <a:spcPct val="0"/>
        </a:spcAft>
        <a:defRPr sz="4200" kern="1200">
          <a:solidFill>
            <a:schemeClr val="bg1"/>
          </a:solidFill>
          <a:latin typeface="Helvetica" panose="020B0604020202020204" pitchFamily="34" charset="0"/>
          <a:ea typeface="ＭＳ Ｐゴシック" charset="0"/>
          <a:cs typeface="Helvetica" panose="020B0604020202020204" pitchFamily="34" charset="0"/>
        </a:defRPr>
      </a:lvl1pPr>
      <a:lvl2pPr algn="r" rtl="0" eaLnBrk="0" fontAlgn="base" hangingPunct="0">
        <a:spcBef>
          <a:spcPct val="0"/>
        </a:spcBef>
        <a:spcAft>
          <a:spcPct val="0"/>
        </a:spcAft>
        <a:defRPr sz="4200">
          <a:solidFill>
            <a:schemeClr val="bg1"/>
          </a:solidFill>
          <a:latin typeface="Corbel" charset="0"/>
          <a:ea typeface="ＭＳ Ｐゴシック" charset="0"/>
          <a:cs typeface="ＭＳ Ｐゴシック" charset="0"/>
        </a:defRPr>
      </a:lvl2pPr>
      <a:lvl3pPr algn="r" rtl="0" eaLnBrk="0" fontAlgn="base" hangingPunct="0">
        <a:spcBef>
          <a:spcPct val="0"/>
        </a:spcBef>
        <a:spcAft>
          <a:spcPct val="0"/>
        </a:spcAft>
        <a:defRPr sz="4200">
          <a:solidFill>
            <a:schemeClr val="bg1"/>
          </a:solidFill>
          <a:latin typeface="Corbel" charset="0"/>
          <a:ea typeface="ＭＳ Ｐゴシック" charset="0"/>
          <a:cs typeface="ＭＳ Ｐゴシック" charset="0"/>
        </a:defRPr>
      </a:lvl3pPr>
      <a:lvl4pPr algn="r" rtl="0" eaLnBrk="0" fontAlgn="base" hangingPunct="0">
        <a:spcBef>
          <a:spcPct val="0"/>
        </a:spcBef>
        <a:spcAft>
          <a:spcPct val="0"/>
        </a:spcAft>
        <a:defRPr sz="4200">
          <a:solidFill>
            <a:schemeClr val="bg1"/>
          </a:solidFill>
          <a:latin typeface="Corbel" charset="0"/>
          <a:ea typeface="ＭＳ Ｐゴシック" charset="0"/>
          <a:cs typeface="ＭＳ Ｐゴシック" charset="0"/>
        </a:defRPr>
      </a:lvl4pPr>
      <a:lvl5pPr algn="r" rtl="0" eaLnBrk="0" fontAlgn="base" hangingPunct="0">
        <a:spcBef>
          <a:spcPct val="0"/>
        </a:spcBef>
        <a:spcAft>
          <a:spcPct val="0"/>
        </a:spcAft>
        <a:defRPr sz="4200">
          <a:solidFill>
            <a:schemeClr val="bg1"/>
          </a:solidFill>
          <a:latin typeface="Corbel" charset="0"/>
          <a:ea typeface="ＭＳ Ｐゴシック" charset="0"/>
          <a:cs typeface="ＭＳ Ｐゴシック" charset="0"/>
        </a:defRPr>
      </a:lvl5pPr>
      <a:lvl6pPr marL="457200" algn="r" rtl="0" fontAlgn="base">
        <a:spcBef>
          <a:spcPct val="0"/>
        </a:spcBef>
        <a:spcAft>
          <a:spcPct val="0"/>
        </a:spcAft>
        <a:defRPr sz="4200">
          <a:solidFill>
            <a:schemeClr val="bg1"/>
          </a:solidFill>
          <a:latin typeface="Corbel" charset="0"/>
          <a:ea typeface="ＭＳ Ｐゴシック" charset="0"/>
          <a:cs typeface="ＭＳ Ｐゴシック" charset="0"/>
        </a:defRPr>
      </a:lvl6pPr>
      <a:lvl7pPr marL="914400" algn="r" rtl="0" fontAlgn="base">
        <a:spcBef>
          <a:spcPct val="0"/>
        </a:spcBef>
        <a:spcAft>
          <a:spcPct val="0"/>
        </a:spcAft>
        <a:defRPr sz="4200">
          <a:solidFill>
            <a:schemeClr val="bg1"/>
          </a:solidFill>
          <a:latin typeface="Corbel" charset="0"/>
          <a:ea typeface="ＭＳ Ｐゴシック" charset="0"/>
          <a:cs typeface="ＭＳ Ｐゴシック" charset="0"/>
        </a:defRPr>
      </a:lvl7pPr>
      <a:lvl8pPr marL="1371600" algn="r" rtl="0" fontAlgn="base">
        <a:spcBef>
          <a:spcPct val="0"/>
        </a:spcBef>
        <a:spcAft>
          <a:spcPct val="0"/>
        </a:spcAft>
        <a:defRPr sz="4200">
          <a:solidFill>
            <a:schemeClr val="bg1"/>
          </a:solidFill>
          <a:latin typeface="Corbel" charset="0"/>
          <a:ea typeface="ＭＳ Ｐゴシック" charset="0"/>
          <a:cs typeface="ＭＳ Ｐゴシック" charset="0"/>
        </a:defRPr>
      </a:lvl8pPr>
      <a:lvl9pPr marL="1828800" algn="r" rtl="0" fontAlgn="base">
        <a:spcBef>
          <a:spcPct val="0"/>
        </a:spcBef>
        <a:spcAft>
          <a:spcPct val="0"/>
        </a:spcAft>
        <a:defRPr sz="4200">
          <a:solidFill>
            <a:schemeClr val="bg1"/>
          </a:solidFill>
          <a:latin typeface="Corbel" charset="0"/>
          <a:ea typeface="ＭＳ Ｐゴシック" charset="0"/>
          <a:cs typeface="ＭＳ Ｐゴシック" charset="0"/>
        </a:defRPr>
      </a:lvl9pPr>
    </p:titleStyle>
    <p:bodyStyle>
      <a:lvl1pPr marL="454025" indent="-454025" algn="l" rtl="0" eaLnBrk="0" fontAlgn="base" hangingPunct="0">
        <a:spcBef>
          <a:spcPts val="2000"/>
        </a:spcBef>
        <a:spcAft>
          <a:spcPct val="0"/>
        </a:spcAft>
        <a:buClr>
          <a:srgbClr val="A6A6A6"/>
        </a:buClr>
        <a:buSzPct val="90000"/>
        <a:buFont typeface="Wingdings" pitchFamily="2" charset="2"/>
        <a:buChar char=""/>
        <a:defRPr sz="2400" kern="1200">
          <a:solidFill>
            <a:srgbClr val="500000"/>
          </a:solidFill>
          <a:latin typeface="Garamond" panose="02020404030301010803" pitchFamily="18" charset="0"/>
          <a:ea typeface="ＭＳ Ｐゴシック" charset="0"/>
          <a:cs typeface="Garamond" panose="02020404030301010803" pitchFamily="18" charset="0"/>
        </a:defRPr>
      </a:lvl1pPr>
      <a:lvl2pPr marL="914400" indent="-457200" algn="l" rtl="0" eaLnBrk="0" fontAlgn="base" hangingPunct="0">
        <a:spcBef>
          <a:spcPts val="600"/>
        </a:spcBef>
        <a:spcAft>
          <a:spcPct val="0"/>
        </a:spcAft>
        <a:buClr>
          <a:srgbClr val="404040"/>
        </a:buClr>
        <a:buSzPct val="90000"/>
        <a:buFont typeface="Wingdings" pitchFamily="2" charset="2"/>
        <a:buChar char=""/>
        <a:defRPr sz="2200" kern="1200">
          <a:solidFill>
            <a:srgbClr val="262626"/>
          </a:solidFill>
          <a:latin typeface="Garamond" panose="02020404030301010803" pitchFamily="18" charset="0"/>
          <a:ea typeface="ＭＳ Ｐゴシック" charset="0"/>
          <a:cs typeface="+mn-cs"/>
        </a:defRPr>
      </a:lvl2pPr>
      <a:lvl3pPr marL="1260475" indent="-346075" algn="l" rtl="0" eaLnBrk="0" fontAlgn="base" hangingPunct="0">
        <a:spcBef>
          <a:spcPts val="600"/>
        </a:spcBef>
        <a:spcAft>
          <a:spcPct val="0"/>
        </a:spcAft>
        <a:buClr>
          <a:srgbClr val="A6A6A6"/>
        </a:buClr>
        <a:buSzPct val="90000"/>
        <a:buFont typeface="Wingdings" pitchFamily="2" charset="2"/>
        <a:buChar char=""/>
        <a:defRPr sz="2000" kern="1200">
          <a:solidFill>
            <a:srgbClr val="262626"/>
          </a:solidFill>
          <a:latin typeface="Garamond" panose="02020404030301010803" pitchFamily="18" charset="0"/>
          <a:ea typeface="ＭＳ Ｐゴシック" charset="0"/>
          <a:cs typeface="+mn-cs"/>
        </a:defRPr>
      </a:lvl3pPr>
      <a:lvl4pPr marL="1600200" indent="-339725" algn="l" rtl="0" eaLnBrk="0" fontAlgn="base" hangingPunct="0">
        <a:spcBef>
          <a:spcPts val="600"/>
        </a:spcBef>
        <a:spcAft>
          <a:spcPct val="0"/>
        </a:spcAft>
        <a:buClr>
          <a:srgbClr val="404040"/>
        </a:buClr>
        <a:buSzPct val="90000"/>
        <a:buFont typeface="Wingdings" pitchFamily="2" charset="2"/>
        <a:buChar char=""/>
        <a:defRPr kern="1200">
          <a:solidFill>
            <a:srgbClr val="262626"/>
          </a:solidFill>
          <a:latin typeface="Garamond" panose="02020404030301010803" pitchFamily="18" charset="0"/>
          <a:ea typeface="ＭＳ Ｐゴシック" charset="0"/>
          <a:cs typeface="+mn-cs"/>
        </a:defRPr>
      </a:lvl4pPr>
      <a:lvl5pPr marL="1939925" indent="-331788" algn="l" rtl="0" eaLnBrk="0" fontAlgn="base" hangingPunct="0">
        <a:spcBef>
          <a:spcPts val="600"/>
        </a:spcBef>
        <a:spcAft>
          <a:spcPct val="0"/>
        </a:spcAft>
        <a:buClr>
          <a:srgbClr val="A6A6A6"/>
        </a:buClr>
        <a:buSzPct val="90000"/>
        <a:buFont typeface="Wingdings" pitchFamily="2" charset="2"/>
        <a:buChar char=""/>
        <a:defRPr kern="1200">
          <a:solidFill>
            <a:srgbClr val="262626"/>
          </a:solidFill>
          <a:latin typeface="Garamond" panose="02020404030301010803" pitchFamily="18" charset="0"/>
          <a:ea typeface="ＭＳ Ｐゴシック" charset="0"/>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notesSlide" Target="../notesSlides/notesSlide6.xml"/><Relationship Id="rId7"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30.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4.jpeg"/><Relationship Id="rId18" Type="http://schemas.openxmlformats.org/officeDocument/2006/relationships/image" Target="../media/image69.jpeg"/><Relationship Id="rId3" Type="http://schemas.openxmlformats.org/officeDocument/2006/relationships/image" Target="../media/image54.jpeg"/><Relationship Id="rId7" Type="http://schemas.openxmlformats.org/officeDocument/2006/relationships/image" Target="../media/image58.png"/><Relationship Id="rId12" Type="http://schemas.openxmlformats.org/officeDocument/2006/relationships/image" Target="../media/image63.png"/><Relationship Id="rId17" Type="http://schemas.openxmlformats.org/officeDocument/2006/relationships/image" Target="../media/image68.png"/><Relationship Id="rId2" Type="http://schemas.openxmlformats.org/officeDocument/2006/relationships/notesSlide" Target="../notesSlides/notesSlide18.xml"/><Relationship Id="rId16" Type="http://schemas.openxmlformats.org/officeDocument/2006/relationships/image" Target="../media/image67.jpeg"/><Relationship Id="rId1" Type="http://schemas.openxmlformats.org/officeDocument/2006/relationships/slideLayout" Target="../slideLayouts/slideLayout2.xml"/><Relationship Id="rId6" Type="http://schemas.openxmlformats.org/officeDocument/2006/relationships/image" Target="../media/image57.jpeg"/><Relationship Id="rId11" Type="http://schemas.openxmlformats.org/officeDocument/2006/relationships/image" Target="../media/image62.png"/><Relationship Id="rId5" Type="http://schemas.openxmlformats.org/officeDocument/2006/relationships/image" Target="../media/image56.jpeg"/><Relationship Id="rId15" Type="http://schemas.openxmlformats.org/officeDocument/2006/relationships/image" Target="../media/image66.png"/><Relationship Id="rId10" Type="http://schemas.openxmlformats.org/officeDocument/2006/relationships/image" Target="../media/image61.jpeg"/><Relationship Id="rId4" Type="http://schemas.openxmlformats.org/officeDocument/2006/relationships/image" Target="../media/image55.jpeg"/><Relationship Id="rId9" Type="http://schemas.openxmlformats.org/officeDocument/2006/relationships/image" Target="../media/image60.png"/><Relationship Id="rId14" Type="http://schemas.openxmlformats.org/officeDocument/2006/relationships/image" Target="../media/image65.jpeg"/></Relationships>
</file>

<file path=ppt/slides/_rels/slide31.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4.png"/><Relationship Id="rId3" Type="http://schemas.openxmlformats.org/officeDocument/2006/relationships/image" Target="../media/image57.jpeg"/><Relationship Id="rId7" Type="http://schemas.openxmlformats.org/officeDocument/2006/relationships/image" Target="../media/image68.png"/><Relationship Id="rId12" Type="http://schemas.openxmlformats.org/officeDocument/2006/relationships/image" Target="../media/image73.pn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67.jpeg"/><Relationship Id="rId11" Type="http://schemas.openxmlformats.org/officeDocument/2006/relationships/image" Target="../media/image72.jpe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jpeg"/><Relationship Id="rId9" Type="http://schemas.openxmlformats.org/officeDocument/2006/relationships/image" Target="../media/image70.jpg"/></Relationships>
</file>

<file path=ppt/slides/_rels/slide3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76.jpeg"/></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3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78.jpeg"/><Relationship Id="rId4" Type="http://schemas.openxmlformats.org/officeDocument/2006/relationships/image" Target="../media/image85.png"/></Relationships>
</file>

<file path=ppt/slides/_rels/slide3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88.JPG"/><Relationship Id="rId4" Type="http://schemas.openxmlformats.org/officeDocument/2006/relationships/image" Target="../media/image87.PNG"/></Relationships>
</file>

<file path=ppt/slides/_rels/slide4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4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95.png"/><Relationship Id="rId4" Type="http://schemas.openxmlformats.org/officeDocument/2006/relationships/image" Target="../media/image94.png"/></Relationships>
</file>

<file path=ppt/slides/_rels/slide4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98.jpeg"/><Relationship Id="rId7" Type="http://schemas.openxmlformats.org/officeDocument/2006/relationships/image" Target="../media/image102.jpeg"/><Relationship Id="rId2" Type="http://schemas.openxmlformats.org/officeDocument/2006/relationships/image" Target="../media/image97.jpeg"/><Relationship Id="rId1" Type="http://schemas.openxmlformats.org/officeDocument/2006/relationships/slideLayout" Target="../slideLayouts/slideLayout2.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 Id="rId9" Type="http://schemas.openxmlformats.org/officeDocument/2006/relationships/image" Target="../media/image104.png"/></Relationships>
</file>

<file path=ppt/slides/_rels/slide4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15.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7.tiff"/><Relationship Id="rId2" Type="http://schemas.openxmlformats.org/officeDocument/2006/relationships/image" Target="../media/image116.tiff"/><Relationship Id="rId1" Type="http://schemas.openxmlformats.org/officeDocument/2006/relationships/slideLayout" Target="../slideLayouts/slideLayout7.xml"/><Relationship Id="rId6" Type="http://schemas.openxmlformats.org/officeDocument/2006/relationships/image" Target="../media/image120.tiff"/><Relationship Id="rId5" Type="http://schemas.openxmlformats.org/officeDocument/2006/relationships/image" Target="../media/image119.tiff"/><Relationship Id="rId4" Type="http://schemas.openxmlformats.org/officeDocument/2006/relationships/image" Target="../media/image118.tiff"/></Relationships>
</file>

<file path=ppt/slides/_rels/slide57.xml.rels><?xml version="1.0" encoding="UTF-8" standalone="yes"?>
<Relationships xmlns="http://schemas.openxmlformats.org/package/2006/relationships"><Relationship Id="rId3" Type="http://schemas.openxmlformats.org/officeDocument/2006/relationships/image" Target="../media/image121.tiff"/><Relationship Id="rId2" Type="http://schemas.openxmlformats.org/officeDocument/2006/relationships/notesSlide" Target="../notesSlides/notesSlide38.xml"/><Relationship Id="rId1" Type="http://schemas.openxmlformats.org/officeDocument/2006/relationships/slideLayout" Target="../slideLayouts/slideLayout8.xml"/><Relationship Id="rId4" Type="http://schemas.openxmlformats.org/officeDocument/2006/relationships/image" Target="../media/image122.tiff"/></Relationships>
</file>

<file path=ppt/slides/_rels/slide58.xml.rels><?xml version="1.0" encoding="UTF-8" standalone="yes"?>
<Relationships xmlns="http://schemas.openxmlformats.org/package/2006/relationships"><Relationship Id="rId3" Type="http://schemas.openxmlformats.org/officeDocument/2006/relationships/image" Target="../media/image123.tif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24.tiff"/><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image" Target="../media/image125.tiff"/><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noAutofit/>
          </a:bodyPr>
          <a:lstStyle/>
          <a:p>
            <a:r>
              <a:rPr lang="en-US" sz="3600" dirty="0">
                <a:cs typeface="Arial" panose="020B0604020202020204" pitchFamily="34" charset="0"/>
              </a:rPr>
              <a:t>Current Trends in Genomics and </a:t>
            </a:r>
            <a:r>
              <a:rPr lang="en-US" sz="3600" dirty="0" err="1">
                <a:cs typeface="Arial" panose="020B0604020202020204" pitchFamily="34" charset="0"/>
              </a:rPr>
              <a:t>Phenomics</a:t>
            </a:r>
            <a:r>
              <a:rPr lang="en-US" sz="3600" dirty="0">
                <a:cs typeface="Arial" panose="020B0604020202020204" pitchFamily="34" charset="0"/>
              </a:rPr>
              <a:t> in Wheat Breeding</a:t>
            </a:r>
          </a:p>
        </p:txBody>
      </p:sp>
      <p:sp>
        <p:nvSpPr>
          <p:cNvPr id="9" name="Subtitle 8"/>
          <p:cNvSpPr>
            <a:spLocks noGrp="1"/>
          </p:cNvSpPr>
          <p:nvPr>
            <p:ph type="subTitle" idx="1"/>
          </p:nvPr>
        </p:nvSpPr>
        <p:spPr>
          <a:xfrm>
            <a:off x="476205" y="1465857"/>
            <a:ext cx="7754112" cy="484632"/>
          </a:xfrm>
        </p:spPr>
        <p:txBody>
          <a:bodyPr>
            <a:normAutofit fontScale="77500" lnSpcReduction="20000"/>
          </a:bodyPr>
          <a:lstStyle/>
          <a:p>
            <a:r>
              <a:rPr lang="en-US" sz="1400" dirty="0">
                <a:solidFill>
                  <a:srgbClr val="00B0F0"/>
                </a:solidFill>
                <a:cs typeface="Arial" panose="020B0604020202020204" pitchFamily="34" charset="0"/>
              </a:rPr>
              <a:t>Amir Ibrahim, Jackie Rudd, Shuyu Liu, Qingwu Xue, Dirk Hays, </a:t>
            </a:r>
            <a:r>
              <a:rPr lang="en-US" sz="1400" dirty="0" err="1">
                <a:solidFill>
                  <a:srgbClr val="00B0F0"/>
                </a:solidFill>
                <a:cs typeface="Arial" panose="020B0604020202020204" pitchFamily="34" charset="0"/>
              </a:rPr>
              <a:t>Jinha</a:t>
            </a:r>
            <a:r>
              <a:rPr lang="en-US" sz="1400" dirty="0">
                <a:solidFill>
                  <a:srgbClr val="00B0F0"/>
                </a:solidFill>
                <a:cs typeface="Arial" panose="020B0604020202020204" pitchFamily="34" charset="0"/>
              </a:rPr>
              <a:t> Jung, Murilo Maeda, Juan Landivar, Clark Neely, Xuejun Dong, Charlie Johnson, Mike Thomson, Nithya Rajan, Alex Thomson, Brent Auvermann,  and Joseph Awika</a:t>
            </a:r>
          </a:p>
        </p:txBody>
      </p:sp>
      <p:sp>
        <p:nvSpPr>
          <p:cNvPr id="4" name="TextBox 1"/>
          <p:cNvSpPr txBox="1">
            <a:spLocks noChangeArrowheads="1"/>
          </p:cNvSpPr>
          <p:nvPr/>
        </p:nvSpPr>
        <p:spPr bwMode="auto">
          <a:xfrm>
            <a:off x="3448050" y="1905000"/>
            <a:ext cx="5362575" cy="379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ＭＳ Ｐゴシック" charset="-128"/>
              </a:defRPr>
            </a:lvl1pPr>
            <a:lvl2pPr marL="742950" indent="-285750" eaLnBrk="0" hangingPunct="0">
              <a:defRPr>
                <a:solidFill>
                  <a:schemeClr val="tx1"/>
                </a:solidFill>
                <a:latin typeface="Calibri" pitchFamily="34" charset="0"/>
                <a:ea typeface="ＭＳ Ｐゴシック" charset="-128"/>
              </a:defRPr>
            </a:lvl2pPr>
            <a:lvl3pPr marL="1143000" indent="-228600" eaLnBrk="0" hangingPunct="0">
              <a:defRPr>
                <a:solidFill>
                  <a:schemeClr val="tx1"/>
                </a:solidFill>
                <a:latin typeface="Calibri" pitchFamily="34" charset="0"/>
                <a:ea typeface="ＭＳ Ｐゴシック" charset="-128"/>
              </a:defRPr>
            </a:lvl3pPr>
            <a:lvl4pPr marL="1600200" indent="-228600" eaLnBrk="0" hangingPunct="0">
              <a:defRPr>
                <a:solidFill>
                  <a:schemeClr val="tx1"/>
                </a:solidFill>
                <a:latin typeface="Calibri" pitchFamily="34" charset="0"/>
                <a:ea typeface="ＭＳ Ｐゴシック" charset="-128"/>
              </a:defRPr>
            </a:lvl4pPr>
            <a:lvl5pPr marL="2057400" indent="-228600" eaLnBrk="0" hangingPunct="0">
              <a:defRPr>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charset="-128"/>
              </a:defRPr>
            </a:lvl9pPr>
          </a:lstStyle>
          <a:p>
            <a:pPr algn="r" eaLnBrk="1" fontAlgn="base" hangingPunct="1">
              <a:spcBef>
                <a:spcPct val="0"/>
              </a:spcBef>
              <a:spcAft>
                <a:spcPct val="0"/>
              </a:spcAft>
            </a:pPr>
            <a:r>
              <a:rPr lang="en-US" sz="2800" dirty="0">
                <a:solidFill>
                  <a:srgbClr val="565252"/>
                </a:solidFill>
                <a:latin typeface="+mn-lt"/>
                <a:cs typeface="Arial" panose="020B0604020202020204" pitchFamily="34" charset="0"/>
              </a:rPr>
              <a:t>Improving lives through science and technology</a:t>
            </a:r>
          </a:p>
        </p:txBody>
      </p:sp>
      <p:pic>
        <p:nvPicPr>
          <p:cNvPr id="6" name="Picture 5" descr="A picture containing building, floor&#10;&#10;Description generated with high confidence">
            <a:extLst>
              <a:ext uri="{FF2B5EF4-FFF2-40B4-BE49-F238E27FC236}">
                <a16:creationId xmlns:a16="http://schemas.microsoft.com/office/drawing/2014/main" xmlns="" id="{C23F0C64-2817-41AA-942C-5D1E7240A8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5479" y="2286000"/>
            <a:ext cx="4267200" cy="3200400"/>
          </a:xfrm>
          <a:prstGeom prst="rect">
            <a:avLst/>
          </a:prstGeom>
        </p:spPr>
      </p:pic>
      <p:pic>
        <p:nvPicPr>
          <p:cNvPr id="10" name="Picture 4">
            <a:extLst>
              <a:ext uri="{FF2B5EF4-FFF2-40B4-BE49-F238E27FC236}">
                <a16:creationId xmlns:a16="http://schemas.microsoft.com/office/drawing/2014/main" xmlns="" id="{B9F66261-5254-4165-9E83-F61CE4FCF8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73887" y="2286000"/>
            <a:ext cx="3475174"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a:extLst>
              <a:ext uri="{FF2B5EF4-FFF2-40B4-BE49-F238E27FC236}">
                <a16:creationId xmlns:a16="http://schemas.microsoft.com/office/drawing/2014/main" xmlns="" id="{A0FB8CF4-B847-4EA8-B209-85B511A5A46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825" b="4376"/>
          <a:stretch/>
        </p:blipFill>
        <p:spPr bwMode="auto">
          <a:xfrm>
            <a:off x="404593" y="4330259"/>
            <a:ext cx="2307493"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5027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4163" y="296863"/>
            <a:ext cx="8756185" cy="966787"/>
          </a:xfrm>
        </p:spPr>
        <p:txBody>
          <a:bodyPr>
            <a:noAutofit/>
          </a:bodyPr>
          <a:lstStyle/>
          <a:p>
            <a:pPr algn="ctr"/>
            <a:r>
              <a:rPr lang="en-US" sz="3600" dirty="0">
                <a:latin typeface="+mj-lt"/>
              </a:rPr>
              <a:t>Essential components for wheat breeding</a:t>
            </a:r>
          </a:p>
        </p:txBody>
      </p:sp>
      <p:sp>
        <p:nvSpPr>
          <p:cNvPr id="2" name="Content Placeholder 1"/>
          <p:cNvSpPr>
            <a:spLocks noGrp="1"/>
          </p:cNvSpPr>
          <p:nvPr>
            <p:ph sz="half" idx="1"/>
          </p:nvPr>
        </p:nvSpPr>
        <p:spPr>
          <a:xfrm>
            <a:off x="76200" y="1447800"/>
            <a:ext cx="4267200" cy="5410200"/>
          </a:xfrm>
        </p:spPr>
        <p:txBody>
          <a:bodyPr>
            <a:normAutofit fontScale="85000" lnSpcReduction="20000"/>
          </a:bodyPr>
          <a:lstStyle/>
          <a:p>
            <a:pPr>
              <a:buFont typeface="Courier New" panose="02070309020205020404" pitchFamily="49" charset="0"/>
              <a:buChar char="o"/>
            </a:pPr>
            <a:r>
              <a:rPr lang="en-US" sz="2100" dirty="0"/>
              <a:t>Multi-environment testing</a:t>
            </a:r>
          </a:p>
          <a:p>
            <a:pPr lvl="1">
              <a:buFont typeface="Courier New" panose="02070309020205020404" pitchFamily="49" charset="0"/>
              <a:buChar char="o"/>
            </a:pPr>
            <a:r>
              <a:rPr lang="en-US" sz="2100" dirty="0"/>
              <a:t>Diverse environments (20+)</a:t>
            </a:r>
          </a:p>
          <a:p>
            <a:pPr lvl="1">
              <a:buFont typeface="Courier New" panose="02070309020205020404" pitchFamily="49" charset="0"/>
              <a:buChar char="o"/>
            </a:pPr>
            <a:r>
              <a:rPr lang="en-US" sz="2100" dirty="0"/>
              <a:t>Multiple stresses</a:t>
            </a:r>
          </a:p>
          <a:p>
            <a:pPr>
              <a:buFont typeface="Courier New" panose="02070309020205020404" pitchFamily="49" charset="0"/>
              <a:buChar char="o"/>
            </a:pPr>
            <a:r>
              <a:rPr lang="en-US" sz="2100" dirty="0"/>
              <a:t>Germplasm</a:t>
            </a:r>
          </a:p>
          <a:p>
            <a:pPr lvl="1">
              <a:buFont typeface="Courier New" panose="02070309020205020404" pitchFamily="49" charset="0"/>
              <a:buChar char="o"/>
            </a:pPr>
            <a:r>
              <a:rPr lang="en-US" sz="2100" dirty="0"/>
              <a:t>Diverse germplasm: Synthetics/Parent building/Hybrid wheat</a:t>
            </a:r>
          </a:p>
          <a:p>
            <a:pPr lvl="1">
              <a:buFont typeface="Courier New" panose="02070309020205020404" pitchFamily="49" charset="0"/>
              <a:buChar char="o"/>
            </a:pPr>
            <a:r>
              <a:rPr lang="en-US" sz="2100" dirty="0"/>
              <a:t>Doubled-haploid production</a:t>
            </a:r>
          </a:p>
          <a:p>
            <a:pPr lvl="1">
              <a:buFont typeface="Courier New" panose="02070309020205020404" pitchFamily="49" charset="0"/>
              <a:buChar char="o"/>
            </a:pPr>
            <a:r>
              <a:rPr lang="en-US" sz="2100" dirty="0"/>
              <a:t>Genome selection</a:t>
            </a:r>
          </a:p>
          <a:p>
            <a:pPr lvl="1">
              <a:buFont typeface="Courier New" panose="02070309020205020404" pitchFamily="49" charset="0"/>
              <a:buChar char="o"/>
            </a:pPr>
            <a:r>
              <a:rPr lang="en-US" sz="2100" dirty="0"/>
              <a:t>Novel traits/Gene editing</a:t>
            </a:r>
          </a:p>
          <a:p>
            <a:pPr>
              <a:buFont typeface="Courier New" panose="02070309020205020404" pitchFamily="49" charset="0"/>
              <a:buChar char="o"/>
            </a:pPr>
            <a:r>
              <a:rPr lang="en-US" sz="2100" dirty="0"/>
              <a:t>High throughput genotyping/Phenotyping</a:t>
            </a:r>
          </a:p>
          <a:p>
            <a:pPr lvl="1">
              <a:buFont typeface="Courier New" panose="02070309020205020404" pitchFamily="49" charset="0"/>
              <a:buChar char="o"/>
            </a:pPr>
            <a:r>
              <a:rPr lang="en-US" sz="2100" dirty="0"/>
              <a:t>Genes/QTL mapping</a:t>
            </a:r>
          </a:p>
          <a:p>
            <a:pPr lvl="1">
              <a:buFont typeface="Courier New" panose="02070309020205020404" pitchFamily="49" charset="0"/>
              <a:buChar char="o"/>
            </a:pPr>
            <a:r>
              <a:rPr lang="en-US" sz="2100" dirty="0"/>
              <a:t>Marker assisted breeding/BC</a:t>
            </a:r>
          </a:p>
          <a:p>
            <a:pPr lvl="1">
              <a:buFont typeface="Courier New" panose="02070309020205020404" pitchFamily="49" charset="0"/>
              <a:buChar char="o"/>
            </a:pPr>
            <a:r>
              <a:rPr lang="en-US" sz="2100" dirty="0"/>
              <a:t>High throughput phenotyping (UAS &amp; ground-based)</a:t>
            </a:r>
          </a:p>
          <a:p>
            <a:pPr>
              <a:buFont typeface="Courier New" panose="02070309020205020404" pitchFamily="49" charset="0"/>
              <a:buChar char="o"/>
            </a:pPr>
            <a:r>
              <a:rPr lang="en-US" sz="2100" dirty="0"/>
              <a:t>End-use quality evaluation</a:t>
            </a:r>
          </a:p>
          <a:p>
            <a:endParaRPr lang="en-US" sz="2000" dirty="0"/>
          </a:p>
        </p:txBody>
      </p:sp>
      <p:pic>
        <p:nvPicPr>
          <p:cNvPr id="15"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325574" y="1447800"/>
            <a:ext cx="3828586"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2440" y="1447800"/>
            <a:ext cx="253775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xmlns="" id="{EBEEBA3A-6DF7-468A-8118-6D9E0FD1EDD9}"/>
              </a:ext>
            </a:extLst>
          </p:cNvPr>
          <p:cNvPicPr>
            <a:picLocks noChangeAspect="1"/>
          </p:cNvPicPr>
          <p:nvPr/>
        </p:nvPicPr>
        <p:blipFill>
          <a:blip r:embed="rId5"/>
          <a:stretch>
            <a:fillRect/>
          </a:stretch>
        </p:blipFill>
        <p:spPr>
          <a:xfrm>
            <a:off x="6106160" y="3733800"/>
            <a:ext cx="3048000" cy="2286000"/>
          </a:xfrm>
          <a:prstGeom prst="rect">
            <a:avLst/>
          </a:prstGeom>
        </p:spPr>
      </p:pic>
      <p:pic>
        <p:nvPicPr>
          <p:cNvPr id="4" name="Picture 3">
            <a:extLst>
              <a:ext uri="{FF2B5EF4-FFF2-40B4-BE49-F238E27FC236}">
                <a16:creationId xmlns:a16="http://schemas.microsoft.com/office/drawing/2014/main" xmlns="" id="{671DEF9A-E04E-4B1C-8450-6C1A6C131298}"/>
              </a:ext>
            </a:extLst>
          </p:cNvPr>
          <p:cNvPicPr>
            <a:picLocks noChangeAspect="1"/>
          </p:cNvPicPr>
          <p:nvPr/>
        </p:nvPicPr>
        <p:blipFill>
          <a:blip r:embed="rId6"/>
          <a:stretch>
            <a:fillRect/>
          </a:stretch>
        </p:blipFill>
        <p:spPr>
          <a:xfrm>
            <a:off x="4267200" y="3733800"/>
            <a:ext cx="2519098" cy="2286000"/>
          </a:xfrm>
          <a:prstGeom prst="rect">
            <a:avLst/>
          </a:prstGeom>
        </p:spPr>
      </p:pic>
    </p:spTree>
    <p:extLst>
      <p:ext uri="{BB962C8B-B14F-4D97-AF65-F5344CB8AC3E}">
        <p14:creationId xmlns:p14="http://schemas.microsoft.com/office/powerpoint/2010/main" val="233802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2" descr="rainLegend.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3075" y="1600200"/>
            <a:ext cx="1838325"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3" descr="rainMap2.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7275" y="1447800"/>
            <a:ext cx="56737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4" descr="rainMapLeg.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0" y="5410200"/>
            <a:ext cx="23622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Text Box 5"/>
          <p:cNvSpPr txBox="1">
            <a:spLocks noChangeArrowheads="1"/>
          </p:cNvSpPr>
          <p:nvPr/>
        </p:nvSpPr>
        <p:spPr bwMode="auto">
          <a:xfrm>
            <a:off x="5486400" y="1717675"/>
            <a:ext cx="3352800" cy="50270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r>
              <a:rPr lang="en-US" altLang="en-US" sz="2000" b="1" dirty="0">
                <a:solidFill>
                  <a:srgbClr val="565252"/>
                </a:solidFill>
                <a:latin typeface="+mn-lt"/>
              </a:rPr>
              <a:t>We </a:t>
            </a:r>
            <a:r>
              <a:rPr lang="en-US" sz="2000" b="1" dirty="0">
                <a:solidFill>
                  <a:srgbClr val="565252"/>
                </a:solidFill>
                <a:latin typeface="+mn-lt"/>
              </a:rPr>
              <a:t>can replicate production conditions for most parts of the world</a:t>
            </a:r>
          </a:p>
        </p:txBody>
      </p:sp>
      <p:sp>
        <p:nvSpPr>
          <p:cNvPr id="2" name="Title 1">
            <a:extLst>
              <a:ext uri="{FF2B5EF4-FFF2-40B4-BE49-F238E27FC236}">
                <a16:creationId xmlns:a16="http://schemas.microsoft.com/office/drawing/2014/main" xmlns="" id="{CF63D8DB-4ABD-43D4-8E74-3A6FDD33B96B}"/>
              </a:ext>
            </a:extLst>
          </p:cNvPr>
          <p:cNvSpPr>
            <a:spLocks noGrp="1"/>
          </p:cNvSpPr>
          <p:nvPr>
            <p:ph type="title" idx="4294967295"/>
          </p:nvPr>
        </p:nvSpPr>
        <p:spPr>
          <a:xfrm>
            <a:off x="0" y="296863"/>
            <a:ext cx="8574088" cy="966787"/>
          </a:xfrm>
        </p:spPr>
        <p:txBody>
          <a:bodyPr>
            <a:normAutofit fontScale="90000"/>
          </a:bodyPr>
          <a:lstStyle/>
          <a:p>
            <a:pPr algn="ctr"/>
            <a:r>
              <a:rPr lang="en-US" sz="4000" dirty="0">
                <a:cs typeface="Arial" panose="020B0604020202020204" pitchFamily="34" charset="0"/>
              </a:rPr>
              <a:t/>
            </a:r>
            <a:br>
              <a:rPr lang="en-US" sz="4000" dirty="0">
                <a:cs typeface="Arial" panose="020B0604020202020204" pitchFamily="34" charset="0"/>
              </a:rPr>
            </a:br>
            <a:r>
              <a:rPr lang="en-US" sz="4000" dirty="0">
                <a:cs typeface="Arial" panose="020B0604020202020204" pitchFamily="34" charset="0"/>
              </a:rPr>
              <a:t>Precipitation Diversity</a:t>
            </a:r>
            <a:r>
              <a:rPr lang="en-US" sz="4400" b="1" dirty="0">
                <a:cs typeface="Arial" panose="020B0604020202020204" pitchFamily="34" charset="0"/>
              </a:rPr>
              <a:t/>
            </a:r>
            <a:br>
              <a:rPr lang="en-US" sz="4400" b="1" dirty="0">
                <a:cs typeface="Arial" panose="020B0604020202020204" pitchFamily="34" charset="0"/>
              </a:rPr>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4" descr="tempLegen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524000"/>
            <a:ext cx="1828800" cy="197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2" descr="tempMap2.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7275" y="1447800"/>
            <a:ext cx="56737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8" descr="rainMapLeg.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0" y="5410200"/>
            <a:ext cx="23622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Text Box 5"/>
          <p:cNvSpPr txBox="1">
            <a:spLocks noChangeArrowheads="1"/>
          </p:cNvSpPr>
          <p:nvPr/>
        </p:nvSpPr>
        <p:spPr bwMode="auto">
          <a:xfrm>
            <a:off x="5486400" y="1717675"/>
            <a:ext cx="3352800" cy="50270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r>
              <a:rPr lang="en-US" altLang="en-US" sz="2000" b="1" dirty="0">
                <a:solidFill>
                  <a:srgbClr val="565252"/>
                </a:solidFill>
                <a:latin typeface="+mn-lt"/>
              </a:rPr>
              <a:t>We </a:t>
            </a:r>
            <a:r>
              <a:rPr lang="en-US" sz="2000" b="1" dirty="0">
                <a:solidFill>
                  <a:srgbClr val="565252"/>
                </a:solidFill>
                <a:latin typeface="+mn-lt"/>
              </a:rPr>
              <a:t>can replicate production conditions for most parts of the world</a:t>
            </a:r>
          </a:p>
        </p:txBody>
      </p:sp>
      <p:sp>
        <p:nvSpPr>
          <p:cNvPr id="2" name="Title 1">
            <a:extLst>
              <a:ext uri="{FF2B5EF4-FFF2-40B4-BE49-F238E27FC236}">
                <a16:creationId xmlns:a16="http://schemas.microsoft.com/office/drawing/2014/main" xmlns="" id="{8BF4EDB5-38AD-4708-892F-87343D887099}"/>
              </a:ext>
            </a:extLst>
          </p:cNvPr>
          <p:cNvSpPr>
            <a:spLocks noGrp="1"/>
          </p:cNvSpPr>
          <p:nvPr>
            <p:ph type="title" idx="4294967295"/>
          </p:nvPr>
        </p:nvSpPr>
        <p:spPr>
          <a:xfrm>
            <a:off x="0" y="296863"/>
            <a:ext cx="8574088" cy="966787"/>
          </a:xfrm>
        </p:spPr>
        <p:txBody>
          <a:bodyPr>
            <a:normAutofit fontScale="90000"/>
          </a:bodyPr>
          <a:lstStyle/>
          <a:p>
            <a:pPr algn="ctr"/>
            <a:r>
              <a:rPr lang="en-US" sz="4000" dirty="0"/>
              <a:t/>
            </a:r>
            <a:br>
              <a:rPr lang="en-US" sz="4000" dirty="0"/>
            </a:br>
            <a:r>
              <a:rPr lang="en-US" sz="4000" dirty="0"/>
              <a:t>Temperature Diversity</a:t>
            </a:r>
            <a:r>
              <a:rPr lang="en-US" dirty="0"/>
              <a:t/>
            </a:r>
            <a:br>
              <a:rPr lang="en-US" dirty="0"/>
            </a:br>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 Box 5"/>
          <p:cNvSpPr txBox="1">
            <a:spLocks noChangeArrowheads="1"/>
          </p:cNvSpPr>
          <p:nvPr/>
        </p:nvSpPr>
        <p:spPr bwMode="auto">
          <a:xfrm>
            <a:off x="5545773" y="1676400"/>
            <a:ext cx="3352800" cy="50270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r>
              <a:rPr lang="en-US" altLang="en-US" sz="2000" b="1" dirty="0">
                <a:solidFill>
                  <a:srgbClr val="565252"/>
                </a:solidFill>
                <a:latin typeface="+mn-lt"/>
              </a:rPr>
              <a:t>We </a:t>
            </a:r>
            <a:r>
              <a:rPr lang="en-US" sz="2000" b="1" dirty="0">
                <a:solidFill>
                  <a:srgbClr val="565252"/>
                </a:solidFill>
                <a:latin typeface="+mn-lt"/>
              </a:rPr>
              <a:t>can replicate production conditions for most parts of the world</a:t>
            </a:r>
          </a:p>
        </p:txBody>
      </p:sp>
      <p:pic>
        <p:nvPicPr>
          <p:cNvPr id="29700" name="Picture 8" descr="rainMapLeg.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5410200"/>
            <a:ext cx="23622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1" descr="soilMap.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7275" y="1447800"/>
            <a:ext cx="56737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3" descr="soilMapLeg.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524000"/>
            <a:ext cx="3233738"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xmlns="" id="{0F393A1C-5C7C-4C76-8FD6-0D5CAE17DD88}"/>
              </a:ext>
            </a:extLst>
          </p:cNvPr>
          <p:cNvSpPr>
            <a:spLocks noGrp="1"/>
          </p:cNvSpPr>
          <p:nvPr>
            <p:ph type="title" idx="4294967295"/>
          </p:nvPr>
        </p:nvSpPr>
        <p:spPr>
          <a:xfrm>
            <a:off x="0" y="296863"/>
            <a:ext cx="8574088" cy="966787"/>
          </a:xfrm>
        </p:spPr>
        <p:txBody>
          <a:bodyPr>
            <a:normAutofit fontScale="90000"/>
          </a:bodyPr>
          <a:lstStyle/>
          <a:p>
            <a:pPr algn="ctr"/>
            <a:r>
              <a:rPr lang="en-US" dirty="0"/>
              <a:t/>
            </a:r>
            <a:br>
              <a:rPr lang="en-US" dirty="0"/>
            </a:br>
            <a:r>
              <a:rPr lang="en-US" sz="4000" dirty="0"/>
              <a:t>Soil Diversity</a:t>
            </a:r>
            <a:r>
              <a:rPr lang="en-US" dirty="0"/>
              <a:t/>
            </a:r>
            <a:br>
              <a:rPr lang="en-US" dirty="0"/>
            </a:br>
            <a:endParaRPr lang="en-US"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hill May04 3 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89427"/>
            <a:ext cx="9144000"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3" descr="UVT locat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1" y="0"/>
            <a:ext cx="375920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4"/>
          <p:cNvSpPr txBox="1">
            <a:spLocks noChangeArrowheads="1"/>
          </p:cNvSpPr>
          <p:nvPr/>
        </p:nvSpPr>
        <p:spPr bwMode="auto">
          <a:xfrm>
            <a:off x="5581650" y="666750"/>
            <a:ext cx="310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spcBef>
                <a:spcPct val="50000"/>
              </a:spcBef>
            </a:pPr>
            <a:endParaRPr lang="en-US"/>
          </a:p>
        </p:txBody>
      </p:sp>
      <p:sp>
        <p:nvSpPr>
          <p:cNvPr id="32773" name="Rectangle 5"/>
          <p:cNvSpPr>
            <a:spLocks noChangeArrowheads="1"/>
          </p:cNvSpPr>
          <p:nvPr/>
        </p:nvSpPr>
        <p:spPr bwMode="auto">
          <a:xfrm>
            <a:off x="476250" y="3505201"/>
            <a:ext cx="3352800" cy="1529266"/>
          </a:xfrm>
          <a:prstGeom prst="rect">
            <a:avLst/>
          </a:prstGeom>
          <a:solidFill>
            <a:srgbClr val="F4F4F4"/>
          </a:solidFill>
          <a:ln w="101600" cmpd="tri">
            <a:solidFill>
              <a:schemeClr val="tx1"/>
            </a:solidFill>
            <a:miter lim="800000"/>
            <a:headEnd/>
            <a:tailEnd/>
          </a:ln>
        </p:spPr>
        <p:txBody>
          <a:bodyPr lIns="92075" tIns="46038" rIns="92075" bIns="46038">
            <a:spAutoFit/>
          </a:bodyPr>
          <a:lstStyle/>
          <a:p>
            <a:pPr>
              <a:spcBef>
                <a:spcPct val="50000"/>
              </a:spcBef>
            </a:pPr>
            <a:r>
              <a:rPr lang="en-US" sz="2000" b="1" u="sng" dirty="0">
                <a:solidFill>
                  <a:srgbClr val="5D0025"/>
                </a:solidFill>
                <a:latin typeface="+mn-lt"/>
              </a:rPr>
              <a:t>STATE WIDE</a:t>
            </a:r>
          </a:p>
          <a:p>
            <a:pPr marL="225425" lvl="1" indent="176213">
              <a:lnSpc>
                <a:spcPct val="80000"/>
              </a:lnSpc>
              <a:spcBef>
                <a:spcPct val="20000"/>
              </a:spcBef>
              <a:buClr>
                <a:schemeClr val="accent2"/>
              </a:buClr>
              <a:buSzPct val="70000"/>
              <a:buFont typeface="Wingdings" pitchFamily="2" charset="2"/>
              <a:buChar char="n"/>
            </a:pPr>
            <a:r>
              <a:rPr lang="en-US" b="1" dirty="0">
                <a:solidFill>
                  <a:srgbClr val="5D0025"/>
                </a:solidFill>
                <a:latin typeface="+mn-lt"/>
              </a:rPr>
              <a:t>Grain yield	</a:t>
            </a:r>
          </a:p>
          <a:p>
            <a:pPr marL="225425" lvl="1" indent="176213">
              <a:lnSpc>
                <a:spcPct val="80000"/>
              </a:lnSpc>
              <a:spcBef>
                <a:spcPct val="20000"/>
              </a:spcBef>
              <a:buClr>
                <a:schemeClr val="accent2"/>
              </a:buClr>
              <a:buSzPct val="70000"/>
              <a:buFont typeface="Wingdings" pitchFamily="2" charset="2"/>
              <a:buChar char="n"/>
            </a:pPr>
            <a:r>
              <a:rPr lang="en-US" b="1" dirty="0">
                <a:solidFill>
                  <a:srgbClr val="5D0025"/>
                </a:solidFill>
                <a:latin typeface="+mn-lt"/>
              </a:rPr>
              <a:t>End-use quality</a:t>
            </a:r>
          </a:p>
          <a:p>
            <a:pPr marL="225425" lvl="1" indent="176213">
              <a:lnSpc>
                <a:spcPct val="80000"/>
              </a:lnSpc>
              <a:spcBef>
                <a:spcPct val="20000"/>
              </a:spcBef>
              <a:buClr>
                <a:schemeClr val="accent2"/>
              </a:buClr>
              <a:buSzPct val="70000"/>
              <a:buFont typeface="Wingdings" pitchFamily="2" charset="2"/>
              <a:buChar char="n"/>
            </a:pPr>
            <a:r>
              <a:rPr lang="en-US" b="1" dirty="0">
                <a:solidFill>
                  <a:srgbClr val="5D0025"/>
                </a:solidFill>
                <a:latin typeface="+mn-lt"/>
              </a:rPr>
              <a:t>Forage production</a:t>
            </a:r>
          </a:p>
          <a:p>
            <a:pPr marL="225425" lvl="1" indent="176213">
              <a:lnSpc>
                <a:spcPct val="80000"/>
              </a:lnSpc>
              <a:spcBef>
                <a:spcPct val="20000"/>
              </a:spcBef>
              <a:buClr>
                <a:schemeClr val="accent2"/>
              </a:buClr>
              <a:buSzPct val="70000"/>
              <a:buFont typeface="Wingdings" pitchFamily="2" charset="2"/>
              <a:buChar char="n"/>
            </a:pPr>
            <a:r>
              <a:rPr lang="en-US" b="1" dirty="0">
                <a:solidFill>
                  <a:srgbClr val="5D0025"/>
                </a:solidFill>
                <a:latin typeface="+mn-lt"/>
              </a:rPr>
              <a:t>Rust resistance</a:t>
            </a:r>
          </a:p>
          <a:p>
            <a:pPr marL="225425" lvl="1" indent="176213">
              <a:lnSpc>
                <a:spcPct val="80000"/>
              </a:lnSpc>
              <a:spcBef>
                <a:spcPct val="20000"/>
              </a:spcBef>
              <a:buClr>
                <a:schemeClr val="accent2"/>
              </a:buClr>
              <a:buSzPct val="70000"/>
              <a:buFont typeface="Wingdings" pitchFamily="2" charset="2"/>
              <a:buChar char="n"/>
            </a:pPr>
            <a:r>
              <a:rPr lang="en-US" b="1" dirty="0">
                <a:solidFill>
                  <a:srgbClr val="5D0025"/>
                </a:solidFill>
                <a:latin typeface="+mn-lt"/>
              </a:rPr>
              <a:t>Greenbug resistance</a:t>
            </a:r>
          </a:p>
        </p:txBody>
      </p:sp>
      <p:sp>
        <p:nvSpPr>
          <p:cNvPr id="32774" name="Rectangle 6"/>
          <p:cNvSpPr>
            <a:spLocks noChangeArrowheads="1"/>
          </p:cNvSpPr>
          <p:nvPr/>
        </p:nvSpPr>
        <p:spPr bwMode="auto">
          <a:xfrm>
            <a:off x="5334000" y="304801"/>
            <a:ext cx="2838450" cy="919292"/>
          </a:xfrm>
          <a:prstGeom prst="rect">
            <a:avLst/>
          </a:prstGeom>
          <a:solidFill>
            <a:srgbClr val="5D0025"/>
          </a:solidFill>
          <a:ln w="101600" cmpd="tri">
            <a:solidFill>
              <a:schemeClr val="hlink"/>
            </a:solidFill>
            <a:miter lim="800000"/>
            <a:headEnd/>
            <a:tailEnd/>
          </a:ln>
        </p:spPr>
        <p:txBody>
          <a:bodyPr lIns="92075" tIns="46038" rIns="92075" bIns="46038">
            <a:spAutoFit/>
          </a:bodyPr>
          <a:lstStyle/>
          <a:p>
            <a:pPr>
              <a:spcBef>
                <a:spcPct val="50000"/>
              </a:spcBef>
            </a:pPr>
            <a:r>
              <a:rPr lang="en-US" sz="1600" b="1" u="sng" dirty="0">
                <a:solidFill>
                  <a:schemeClr val="bg1"/>
                </a:solidFill>
                <a:latin typeface="+mn-lt"/>
              </a:rPr>
              <a:t>High Plains</a:t>
            </a:r>
          </a:p>
          <a:p>
            <a:pPr marL="225425" lvl="1" indent="176213">
              <a:lnSpc>
                <a:spcPct val="80000"/>
              </a:lnSpc>
              <a:spcBef>
                <a:spcPct val="20000"/>
              </a:spcBef>
              <a:buClr>
                <a:schemeClr val="accent2"/>
              </a:buClr>
              <a:buSzPct val="70000"/>
              <a:buFont typeface="Wingdings" pitchFamily="2" charset="2"/>
              <a:buChar char="n"/>
            </a:pPr>
            <a:r>
              <a:rPr lang="en-US" sz="1600" dirty="0">
                <a:solidFill>
                  <a:schemeClr val="bg1"/>
                </a:solidFill>
                <a:latin typeface="+mn-lt"/>
              </a:rPr>
              <a:t>Drought tolerance</a:t>
            </a:r>
          </a:p>
          <a:p>
            <a:pPr marL="225425" lvl="1" indent="176213">
              <a:lnSpc>
                <a:spcPct val="80000"/>
              </a:lnSpc>
              <a:spcBef>
                <a:spcPct val="20000"/>
              </a:spcBef>
              <a:buClr>
                <a:schemeClr val="accent2"/>
              </a:buClr>
              <a:buSzPct val="70000"/>
              <a:buFont typeface="Wingdings" pitchFamily="2" charset="2"/>
              <a:buChar char="n"/>
            </a:pPr>
            <a:r>
              <a:rPr lang="en-US" sz="1600" dirty="0">
                <a:solidFill>
                  <a:schemeClr val="bg1"/>
                </a:solidFill>
                <a:latin typeface="+mn-lt"/>
              </a:rPr>
              <a:t>Water-use efficiency</a:t>
            </a:r>
          </a:p>
          <a:p>
            <a:pPr marL="225425" lvl="1" indent="176213">
              <a:lnSpc>
                <a:spcPct val="80000"/>
              </a:lnSpc>
              <a:spcBef>
                <a:spcPct val="20000"/>
              </a:spcBef>
              <a:buClr>
                <a:schemeClr val="accent2"/>
              </a:buClr>
              <a:buSzPct val="70000"/>
              <a:buFont typeface="Wingdings" pitchFamily="2" charset="2"/>
              <a:buChar char="n"/>
            </a:pPr>
            <a:r>
              <a:rPr lang="en-US" sz="1600" dirty="0">
                <a:solidFill>
                  <a:schemeClr val="bg1"/>
                </a:solidFill>
                <a:latin typeface="+mn-lt"/>
              </a:rPr>
              <a:t>WSMV resistance</a:t>
            </a:r>
          </a:p>
          <a:p>
            <a:pPr marL="225425" lvl="1" indent="176213">
              <a:lnSpc>
                <a:spcPct val="80000"/>
              </a:lnSpc>
              <a:spcBef>
                <a:spcPct val="20000"/>
              </a:spcBef>
              <a:buClr>
                <a:schemeClr val="accent2"/>
              </a:buClr>
              <a:buSzPct val="70000"/>
              <a:buFont typeface="Wingdings" pitchFamily="2" charset="2"/>
              <a:buChar char="n"/>
            </a:pPr>
            <a:r>
              <a:rPr lang="en-US" sz="1600" dirty="0">
                <a:solidFill>
                  <a:schemeClr val="bg1"/>
                </a:solidFill>
                <a:latin typeface="+mn-lt"/>
              </a:rPr>
              <a:t>Russian wheat aphid</a:t>
            </a:r>
          </a:p>
        </p:txBody>
      </p:sp>
      <p:sp>
        <p:nvSpPr>
          <p:cNvPr id="32775" name="Rectangle 7"/>
          <p:cNvSpPr>
            <a:spLocks noChangeArrowheads="1"/>
          </p:cNvSpPr>
          <p:nvPr/>
        </p:nvSpPr>
        <p:spPr bwMode="auto">
          <a:xfrm>
            <a:off x="5314950" y="1962150"/>
            <a:ext cx="2857500" cy="839975"/>
          </a:xfrm>
          <a:prstGeom prst="rect">
            <a:avLst/>
          </a:prstGeom>
          <a:solidFill>
            <a:srgbClr val="EC9E02"/>
          </a:solidFill>
          <a:ln w="101600" cmpd="tri">
            <a:solidFill>
              <a:schemeClr val="tx1"/>
            </a:solidFill>
            <a:miter lim="800000"/>
            <a:headEnd/>
            <a:tailEnd/>
          </a:ln>
        </p:spPr>
        <p:txBody>
          <a:bodyPr lIns="92075" tIns="46038" rIns="92075" bIns="46038">
            <a:spAutoFit/>
          </a:bodyPr>
          <a:lstStyle/>
          <a:p>
            <a:pPr>
              <a:spcBef>
                <a:spcPct val="50000"/>
              </a:spcBef>
            </a:pPr>
            <a:r>
              <a:rPr lang="en-US" b="1" u="sng" dirty="0">
                <a:solidFill>
                  <a:schemeClr val="bg1"/>
                </a:solidFill>
                <a:latin typeface="+mn-lt"/>
              </a:rPr>
              <a:t>Rolling Plains</a:t>
            </a:r>
          </a:p>
          <a:p>
            <a:pPr marL="288925" lvl="1" indent="168275">
              <a:lnSpc>
                <a:spcPct val="80000"/>
              </a:lnSpc>
              <a:spcBef>
                <a:spcPct val="20000"/>
              </a:spcBef>
              <a:buClr>
                <a:schemeClr val="accent2"/>
              </a:buClr>
              <a:buSzPct val="70000"/>
              <a:buFont typeface="Wingdings" pitchFamily="2" charset="2"/>
              <a:buChar char="n"/>
            </a:pPr>
            <a:r>
              <a:rPr lang="en-US" dirty="0">
                <a:solidFill>
                  <a:schemeClr val="bg1"/>
                </a:solidFill>
                <a:latin typeface="+mn-lt"/>
              </a:rPr>
              <a:t>Drought / high temp</a:t>
            </a:r>
          </a:p>
          <a:p>
            <a:pPr marL="288925" lvl="1" indent="168275">
              <a:lnSpc>
                <a:spcPct val="80000"/>
              </a:lnSpc>
              <a:spcBef>
                <a:spcPct val="20000"/>
              </a:spcBef>
              <a:buClr>
                <a:schemeClr val="accent2"/>
              </a:buClr>
              <a:buSzPct val="70000"/>
              <a:buFont typeface="Wingdings" pitchFamily="2" charset="2"/>
              <a:buChar char="n"/>
            </a:pPr>
            <a:r>
              <a:rPr lang="en-US" dirty="0">
                <a:solidFill>
                  <a:schemeClr val="bg1"/>
                </a:solidFill>
                <a:latin typeface="+mn-lt"/>
              </a:rPr>
              <a:t>Hessian fly</a:t>
            </a:r>
          </a:p>
        </p:txBody>
      </p:sp>
      <p:sp>
        <p:nvSpPr>
          <p:cNvPr id="32776" name="Rectangle 8"/>
          <p:cNvSpPr>
            <a:spLocks noChangeArrowheads="1"/>
          </p:cNvSpPr>
          <p:nvPr/>
        </p:nvSpPr>
        <p:spPr bwMode="auto">
          <a:xfrm>
            <a:off x="5295900" y="3257550"/>
            <a:ext cx="2857500" cy="1225593"/>
          </a:xfrm>
          <a:prstGeom prst="rect">
            <a:avLst/>
          </a:prstGeom>
          <a:solidFill>
            <a:srgbClr val="969696"/>
          </a:solidFill>
          <a:ln w="101600" cmpd="tri">
            <a:solidFill>
              <a:schemeClr val="tx1"/>
            </a:solidFill>
            <a:miter lim="800000"/>
            <a:headEnd/>
            <a:tailEnd/>
          </a:ln>
        </p:spPr>
        <p:txBody>
          <a:bodyPr lIns="92075" tIns="46038" rIns="92075" bIns="46038">
            <a:spAutoFit/>
          </a:bodyPr>
          <a:lstStyle/>
          <a:p>
            <a:pPr>
              <a:spcBef>
                <a:spcPct val="50000"/>
              </a:spcBef>
            </a:pPr>
            <a:r>
              <a:rPr lang="en-US" b="1" u="sng" dirty="0" err="1">
                <a:solidFill>
                  <a:schemeClr val="bg1"/>
                </a:solidFill>
                <a:latin typeface="+mn-lt"/>
              </a:rPr>
              <a:t>Blackland</a:t>
            </a:r>
            <a:endParaRPr lang="en-US" b="1" u="sng" dirty="0">
              <a:solidFill>
                <a:schemeClr val="bg1"/>
              </a:solidFill>
              <a:latin typeface="+mn-lt"/>
            </a:endParaRPr>
          </a:p>
          <a:p>
            <a:pPr marL="225425" lvl="1" indent="176213">
              <a:spcBef>
                <a:spcPct val="20000"/>
              </a:spcBef>
              <a:buClr>
                <a:schemeClr val="accent2"/>
              </a:buClr>
              <a:buSzPct val="70000"/>
              <a:buFont typeface="Wingdings" pitchFamily="2" charset="2"/>
              <a:buChar char="n"/>
            </a:pPr>
            <a:r>
              <a:rPr lang="en-US" dirty="0" err="1">
                <a:solidFill>
                  <a:schemeClr val="bg1"/>
                </a:solidFill>
                <a:latin typeface="+mn-lt"/>
              </a:rPr>
              <a:t>Septoria</a:t>
            </a:r>
            <a:r>
              <a:rPr lang="en-US" dirty="0">
                <a:solidFill>
                  <a:schemeClr val="bg1"/>
                </a:solidFill>
                <a:latin typeface="+mn-lt"/>
              </a:rPr>
              <a:t> diseases</a:t>
            </a:r>
          </a:p>
          <a:p>
            <a:pPr marL="225425" lvl="1" indent="176213">
              <a:spcBef>
                <a:spcPct val="20000"/>
              </a:spcBef>
              <a:buClr>
                <a:schemeClr val="accent2"/>
              </a:buClr>
              <a:buSzPct val="70000"/>
              <a:buFont typeface="Wingdings" pitchFamily="2" charset="2"/>
              <a:buChar char="n"/>
            </a:pPr>
            <a:r>
              <a:rPr lang="en-US" dirty="0">
                <a:solidFill>
                  <a:schemeClr val="bg1"/>
                </a:solidFill>
                <a:latin typeface="+mn-lt"/>
              </a:rPr>
              <a:t>Powdery mildew</a:t>
            </a:r>
          </a:p>
          <a:p>
            <a:pPr marL="225425" lvl="1" indent="176213">
              <a:spcBef>
                <a:spcPct val="20000"/>
              </a:spcBef>
              <a:buClr>
                <a:schemeClr val="accent2"/>
              </a:buClr>
              <a:buSzPct val="70000"/>
              <a:buFont typeface="Wingdings" pitchFamily="2" charset="2"/>
              <a:buChar char="n"/>
            </a:pPr>
            <a:r>
              <a:rPr lang="en-US" dirty="0">
                <a:solidFill>
                  <a:schemeClr val="bg1"/>
                </a:solidFill>
                <a:latin typeface="+mn-lt"/>
              </a:rPr>
              <a:t>Hessian fly</a:t>
            </a:r>
          </a:p>
        </p:txBody>
      </p:sp>
      <p:sp>
        <p:nvSpPr>
          <p:cNvPr id="32777" name="Rectangle 9"/>
          <p:cNvSpPr>
            <a:spLocks noChangeArrowheads="1"/>
          </p:cNvSpPr>
          <p:nvPr/>
        </p:nvSpPr>
        <p:spPr bwMode="auto">
          <a:xfrm>
            <a:off x="4800600" y="4972051"/>
            <a:ext cx="3867150" cy="1225593"/>
          </a:xfrm>
          <a:prstGeom prst="rect">
            <a:avLst/>
          </a:prstGeom>
          <a:solidFill>
            <a:srgbClr val="9DD3F0"/>
          </a:solidFill>
          <a:ln w="101600" cmpd="tri">
            <a:solidFill>
              <a:schemeClr val="tx1"/>
            </a:solidFill>
            <a:miter lim="800000"/>
            <a:headEnd/>
            <a:tailEnd/>
          </a:ln>
        </p:spPr>
        <p:txBody>
          <a:bodyPr lIns="92075" tIns="46038" rIns="92075" bIns="46038">
            <a:spAutoFit/>
          </a:bodyPr>
          <a:lstStyle/>
          <a:p>
            <a:pPr>
              <a:spcBef>
                <a:spcPct val="50000"/>
              </a:spcBef>
            </a:pPr>
            <a:r>
              <a:rPr lang="en-US" b="1" u="sng" dirty="0">
                <a:solidFill>
                  <a:schemeClr val="bg1"/>
                </a:solidFill>
                <a:latin typeface="+mn-lt"/>
              </a:rPr>
              <a:t>Central / South Texas</a:t>
            </a:r>
          </a:p>
          <a:p>
            <a:pPr marL="225425" lvl="1" indent="112713">
              <a:spcBef>
                <a:spcPct val="20000"/>
              </a:spcBef>
              <a:buClr>
                <a:schemeClr val="accent2"/>
              </a:buClr>
              <a:buSzPct val="70000"/>
              <a:buFont typeface="Wingdings" pitchFamily="2" charset="2"/>
              <a:buChar char="n"/>
            </a:pPr>
            <a:r>
              <a:rPr lang="en-US" dirty="0">
                <a:solidFill>
                  <a:schemeClr val="bg1"/>
                </a:solidFill>
                <a:latin typeface="+mn-lt"/>
              </a:rPr>
              <a:t>High temp tolerance</a:t>
            </a:r>
          </a:p>
          <a:p>
            <a:pPr marL="225425" lvl="1" indent="112713">
              <a:spcBef>
                <a:spcPct val="20000"/>
              </a:spcBef>
              <a:buClr>
                <a:schemeClr val="accent2"/>
              </a:buClr>
              <a:buSzPct val="70000"/>
              <a:buFont typeface="Wingdings" pitchFamily="2" charset="2"/>
              <a:buChar char="n"/>
            </a:pPr>
            <a:r>
              <a:rPr lang="en-US" dirty="0">
                <a:solidFill>
                  <a:schemeClr val="bg1"/>
                </a:solidFill>
                <a:latin typeface="+mn-lt"/>
              </a:rPr>
              <a:t>Low/intermediate </a:t>
            </a:r>
            <a:r>
              <a:rPr lang="en-US" dirty="0" err="1">
                <a:solidFill>
                  <a:schemeClr val="bg1"/>
                </a:solidFill>
                <a:latin typeface="+mn-lt"/>
              </a:rPr>
              <a:t>vernalization</a:t>
            </a:r>
            <a:endParaRPr lang="en-US" dirty="0">
              <a:solidFill>
                <a:schemeClr val="bg1"/>
              </a:solidFill>
              <a:latin typeface="+mn-lt"/>
            </a:endParaRPr>
          </a:p>
          <a:p>
            <a:pPr marL="225425" lvl="1" indent="112713">
              <a:spcBef>
                <a:spcPct val="20000"/>
              </a:spcBef>
              <a:buClr>
                <a:schemeClr val="accent2"/>
              </a:buClr>
              <a:buSzPct val="70000"/>
              <a:buFont typeface="Wingdings" pitchFamily="2" charset="2"/>
              <a:buChar char="n"/>
            </a:pPr>
            <a:r>
              <a:rPr lang="en-US" dirty="0">
                <a:solidFill>
                  <a:schemeClr val="bg1"/>
                </a:solidFill>
                <a:latin typeface="+mn-lt"/>
              </a:rPr>
              <a:t>Hessian fly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7" name="Picture 12" descr="DSCN1784"/>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a:xfrm>
            <a:off x="3009106" y="1747044"/>
            <a:ext cx="2952750" cy="42672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itle 1">
            <a:extLst>
              <a:ext uri="{FF2B5EF4-FFF2-40B4-BE49-F238E27FC236}">
                <a16:creationId xmlns:a16="http://schemas.microsoft.com/office/drawing/2014/main" xmlns="" id="{FCD6EAA5-36FF-4BBF-A10B-26E8490CB294}"/>
              </a:ext>
            </a:extLst>
          </p:cNvPr>
          <p:cNvSpPr>
            <a:spLocks noGrp="1"/>
          </p:cNvSpPr>
          <p:nvPr>
            <p:ph type="title"/>
          </p:nvPr>
        </p:nvSpPr>
        <p:spPr/>
        <p:txBody>
          <a:bodyPr>
            <a:normAutofit/>
          </a:bodyPr>
          <a:lstStyle/>
          <a:p>
            <a:pPr algn="ctr"/>
            <a:r>
              <a:rPr lang="en-US" sz="3600" dirty="0"/>
              <a:t>Diseases</a:t>
            </a:r>
          </a:p>
        </p:txBody>
      </p:sp>
      <p:sp>
        <p:nvSpPr>
          <p:cNvPr id="49155" name="Rectangle 3"/>
          <p:cNvSpPr>
            <a:spLocks noGrp="1" noChangeArrowheads="1"/>
          </p:cNvSpPr>
          <p:nvPr>
            <p:ph type="body" sz="half" idx="4294967295"/>
          </p:nvPr>
        </p:nvSpPr>
        <p:spPr>
          <a:xfrm>
            <a:off x="91678" y="1399858"/>
            <a:ext cx="4002088" cy="4454525"/>
          </a:xfrm>
        </p:spPr>
        <p:txBody>
          <a:bodyPr/>
          <a:lstStyle/>
          <a:p>
            <a:pPr eaLnBrk="1" hangingPunct="1">
              <a:buFont typeface="Courier New" panose="02070309020205020404" pitchFamily="49" charset="0"/>
              <a:buChar char="o"/>
            </a:pPr>
            <a:r>
              <a:rPr lang="en-US" sz="2000" dirty="0">
                <a:solidFill>
                  <a:schemeClr val="tx1"/>
                </a:solidFill>
                <a:latin typeface="+mn-lt"/>
                <a:cs typeface="Arial" pitchFamily="34" charset="0"/>
              </a:rPr>
              <a:t>Leaf, stripe, and stem rusts</a:t>
            </a:r>
          </a:p>
          <a:p>
            <a:pPr eaLnBrk="1" hangingPunct="1">
              <a:buFont typeface="Courier New" panose="02070309020205020404" pitchFamily="49" charset="0"/>
              <a:buChar char="o"/>
            </a:pPr>
            <a:r>
              <a:rPr lang="en-US" sz="2000" dirty="0" err="1">
                <a:solidFill>
                  <a:schemeClr val="tx1"/>
                </a:solidFill>
                <a:latin typeface="+mn-lt"/>
                <a:cs typeface="Arial" pitchFamily="34" charset="0"/>
              </a:rPr>
              <a:t>Septoria</a:t>
            </a:r>
            <a:endParaRPr lang="en-US" sz="2000" dirty="0">
              <a:solidFill>
                <a:schemeClr val="tx1"/>
              </a:solidFill>
              <a:latin typeface="+mn-lt"/>
              <a:cs typeface="Arial" pitchFamily="34" charset="0"/>
            </a:endParaRPr>
          </a:p>
          <a:p>
            <a:pPr eaLnBrk="1" hangingPunct="1">
              <a:buFont typeface="Courier New" panose="02070309020205020404" pitchFamily="49" charset="0"/>
              <a:buChar char="o"/>
            </a:pPr>
            <a:r>
              <a:rPr lang="en-US" sz="2000" dirty="0">
                <a:solidFill>
                  <a:schemeClr val="tx1"/>
                </a:solidFill>
                <a:latin typeface="+mn-lt"/>
                <a:cs typeface="Arial" pitchFamily="34" charset="0"/>
              </a:rPr>
              <a:t>Tan spot</a:t>
            </a:r>
          </a:p>
          <a:p>
            <a:pPr eaLnBrk="1" hangingPunct="1">
              <a:buFont typeface="Courier New" panose="02070309020205020404" pitchFamily="49" charset="0"/>
              <a:buChar char="o"/>
            </a:pPr>
            <a:r>
              <a:rPr lang="en-US" sz="2000" dirty="0">
                <a:solidFill>
                  <a:schemeClr val="tx1"/>
                </a:solidFill>
                <a:latin typeface="+mn-lt"/>
                <a:cs typeface="Arial" pitchFamily="34" charset="0"/>
              </a:rPr>
              <a:t>PMD</a:t>
            </a:r>
          </a:p>
          <a:p>
            <a:pPr eaLnBrk="1" hangingPunct="1">
              <a:buFont typeface="Courier New" panose="02070309020205020404" pitchFamily="49" charset="0"/>
              <a:buChar char="o"/>
            </a:pPr>
            <a:r>
              <a:rPr lang="en-US" sz="2000" dirty="0">
                <a:solidFill>
                  <a:schemeClr val="tx1"/>
                </a:solidFill>
                <a:latin typeface="+mn-lt"/>
                <a:cs typeface="Arial" pitchFamily="34" charset="0"/>
              </a:rPr>
              <a:t>BYDV</a:t>
            </a:r>
          </a:p>
          <a:p>
            <a:pPr eaLnBrk="1" hangingPunct="1">
              <a:buFont typeface="Courier New" panose="02070309020205020404" pitchFamily="49" charset="0"/>
              <a:buChar char="o"/>
            </a:pPr>
            <a:r>
              <a:rPr lang="en-US" sz="2000" dirty="0">
                <a:solidFill>
                  <a:schemeClr val="tx1"/>
                </a:solidFill>
                <a:latin typeface="+mn-lt"/>
                <a:cs typeface="Arial" pitchFamily="34" charset="0"/>
              </a:rPr>
              <a:t>WSMV</a:t>
            </a:r>
          </a:p>
          <a:p>
            <a:pPr eaLnBrk="1" hangingPunct="1">
              <a:buFont typeface="Courier New" panose="02070309020205020404" pitchFamily="49" charset="0"/>
              <a:buChar char="o"/>
            </a:pPr>
            <a:r>
              <a:rPr lang="en-US" sz="2000" dirty="0" err="1">
                <a:solidFill>
                  <a:schemeClr val="tx1"/>
                </a:solidFill>
                <a:latin typeface="+mn-lt"/>
                <a:cs typeface="Arial" pitchFamily="34" charset="0"/>
              </a:rPr>
              <a:t>Karnal</a:t>
            </a:r>
            <a:r>
              <a:rPr lang="en-US" sz="2000" dirty="0">
                <a:solidFill>
                  <a:schemeClr val="tx1"/>
                </a:solidFill>
                <a:latin typeface="+mn-lt"/>
                <a:cs typeface="Arial" pitchFamily="34" charset="0"/>
              </a:rPr>
              <a:t> bunt</a:t>
            </a:r>
          </a:p>
        </p:txBody>
      </p:sp>
      <p:grpSp>
        <p:nvGrpSpPr>
          <p:cNvPr id="515078" name="Group 6"/>
          <p:cNvGrpSpPr>
            <a:grpSpLocks/>
          </p:cNvGrpSpPr>
          <p:nvPr/>
        </p:nvGrpSpPr>
        <p:grpSpPr bwMode="auto">
          <a:xfrm>
            <a:off x="2300288" y="1460500"/>
            <a:ext cx="6557962" cy="4864100"/>
            <a:chOff x="16" y="1339"/>
            <a:chExt cx="4016" cy="2981"/>
          </a:xfrm>
        </p:grpSpPr>
        <p:pic>
          <p:nvPicPr>
            <p:cNvPr id="49176" name="Picture 7" descr="puccini_pat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 y="3088"/>
              <a:ext cx="1968" cy="1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49177" name="AutoShape 8"/>
            <p:cNvSpPr>
              <a:spLocks noChangeArrowheads="1"/>
            </p:cNvSpPr>
            <p:nvPr/>
          </p:nvSpPr>
          <p:spPr bwMode="auto">
            <a:xfrm>
              <a:off x="900" y="4078"/>
              <a:ext cx="96" cy="96"/>
            </a:xfrm>
            <a:custGeom>
              <a:avLst/>
              <a:gdLst>
                <a:gd name="T0" fmla="*/ 0 w 10000"/>
                <a:gd name="T1" fmla="*/ 0 h 10000"/>
                <a:gd name="T2" fmla="*/ 0 w 10000"/>
                <a:gd name="T3" fmla="*/ 0 h 10000"/>
                <a:gd name="T4" fmla="*/ 0 w 10000"/>
                <a:gd name="T5" fmla="*/ 0 h 10000"/>
                <a:gd name="T6" fmla="*/ 0 w 10000"/>
                <a:gd name="T7" fmla="*/ 0 h 10000"/>
                <a:gd name="T8" fmla="*/ 0 w 10000"/>
                <a:gd name="T9" fmla="*/ 0 h 10000"/>
                <a:gd name="T10" fmla="*/ 0 w 10000"/>
                <a:gd name="T11" fmla="*/ 0 h 10000"/>
                <a:gd name="T12" fmla="*/ 0 w 10000"/>
                <a:gd name="T13" fmla="*/ 0 h 10000"/>
                <a:gd name="T14" fmla="*/ 0 w 10000"/>
                <a:gd name="T15" fmla="*/ 0 h 10000"/>
                <a:gd name="T16" fmla="*/ 0 w 10000"/>
                <a:gd name="T17" fmla="*/ 0 h 10000"/>
                <a:gd name="T18" fmla="*/ 0 w 10000"/>
                <a:gd name="T19" fmla="*/ 0 h 10000"/>
                <a:gd name="T20" fmla="*/ 0 w 10000"/>
                <a:gd name="T21" fmla="*/ 0 h 1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000" h="10000">
                  <a:moveTo>
                    <a:pt x="0" y="3854"/>
                  </a:moveTo>
                  <a:lnTo>
                    <a:pt x="3854" y="3854"/>
                  </a:lnTo>
                  <a:lnTo>
                    <a:pt x="5000" y="0"/>
                  </a:lnTo>
                  <a:lnTo>
                    <a:pt x="6146" y="3854"/>
                  </a:lnTo>
                  <a:lnTo>
                    <a:pt x="10000" y="3854"/>
                  </a:lnTo>
                  <a:lnTo>
                    <a:pt x="6875" y="6146"/>
                  </a:lnTo>
                  <a:lnTo>
                    <a:pt x="8125" y="10000"/>
                  </a:lnTo>
                  <a:lnTo>
                    <a:pt x="5000" y="7604"/>
                  </a:lnTo>
                  <a:lnTo>
                    <a:pt x="1875" y="10000"/>
                  </a:lnTo>
                  <a:lnTo>
                    <a:pt x="3125" y="6146"/>
                  </a:lnTo>
                  <a:lnTo>
                    <a:pt x="0" y="3854"/>
                  </a:lnTo>
                  <a:close/>
                </a:path>
              </a:pathLst>
            </a:cu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9178" name="Picture 9" descr="Castroville April 19 2005 0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6" y="3046"/>
              <a:ext cx="2016" cy="1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31" name="Text Box 10"/>
            <p:cNvSpPr txBox="1">
              <a:spLocks noChangeArrowheads="1"/>
            </p:cNvSpPr>
            <p:nvPr/>
          </p:nvSpPr>
          <p:spPr bwMode="auto">
            <a:xfrm>
              <a:off x="2208" y="4147"/>
              <a:ext cx="1821"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Candara" charset="0"/>
                  <a:ea typeface="MS PGothic" charset="0"/>
                  <a:cs typeface="MS PGothic" charset="0"/>
                </a:defRPr>
              </a:lvl1pPr>
              <a:lvl2pPr marL="742950" indent="-285750" eaLnBrk="0" hangingPunct="0">
                <a:defRPr>
                  <a:solidFill>
                    <a:schemeClr val="tx1"/>
                  </a:solidFill>
                  <a:latin typeface="Candara" charset="0"/>
                  <a:ea typeface="MS PGothic" charset="0"/>
                  <a:cs typeface="MS PGothic" charset="0"/>
                </a:defRPr>
              </a:lvl2pPr>
              <a:lvl3pPr marL="1143000" indent="-228600" eaLnBrk="0" hangingPunct="0">
                <a:defRPr>
                  <a:solidFill>
                    <a:schemeClr val="tx1"/>
                  </a:solidFill>
                  <a:latin typeface="Candara" charset="0"/>
                  <a:ea typeface="MS PGothic" charset="0"/>
                  <a:cs typeface="MS PGothic" charset="0"/>
                </a:defRPr>
              </a:lvl3pPr>
              <a:lvl4pPr marL="1600200" indent="-228600" eaLnBrk="0" hangingPunct="0">
                <a:defRPr>
                  <a:solidFill>
                    <a:schemeClr val="tx1"/>
                  </a:solidFill>
                  <a:latin typeface="Candara" charset="0"/>
                  <a:ea typeface="MS PGothic" charset="0"/>
                  <a:cs typeface="MS PGothic" charset="0"/>
                </a:defRPr>
              </a:lvl4pPr>
              <a:lvl5pPr marL="2057400" indent="-228600" eaLnBrk="0" hangingPunct="0">
                <a:defRPr>
                  <a:solidFill>
                    <a:schemeClr val="tx1"/>
                  </a:solidFill>
                  <a:latin typeface="Candar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ndar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ndar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ndar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ndara" charset="0"/>
                  <a:ea typeface="MS PGothic" charset="0"/>
                  <a:cs typeface="MS PGothic" charset="0"/>
                </a:defRPr>
              </a:lvl9pPr>
            </a:lstStyle>
            <a:p>
              <a:pPr eaLnBrk="1" hangingPunct="1">
                <a:defRPr/>
              </a:pPr>
              <a:r>
                <a:rPr lang="en-US" sz="1200" b="1">
                  <a:solidFill>
                    <a:schemeClr val="bg1"/>
                  </a:solidFill>
                  <a:latin typeface="Arial" charset="0"/>
                </a:rPr>
                <a:t>Castroville Rust Observation Nursery</a:t>
              </a:r>
            </a:p>
          </p:txBody>
        </p:sp>
        <p:sp>
          <p:nvSpPr>
            <p:cNvPr id="21532" name="Text Box 11"/>
            <p:cNvSpPr txBox="1">
              <a:spLocks noChangeArrowheads="1"/>
            </p:cNvSpPr>
            <p:nvPr/>
          </p:nvSpPr>
          <p:spPr bwMode="auto">
            <a:xfrm>
              <a:off x="72" y="1339"/>
              <a:ext cx="11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Candara" charset="0"/>
                  <a:ea typeface="MS PGothic" charset="0"/>
                  <a:cs typeface="MS PGothic" charset="0"/>
                </a:defRPr>
              </a:lvl1pPr>
              <a:lvl2pPr marL="742950" indent="-285750" eaLnBrk="0" hangingPunct="0">
                <a:defRPr>
                  <a:solidFill>
                    <a:schemeClr val="tx1"/>
                  </a:solidFill>
                  <a:latin typeface="Candara" charset="0"/>
                  <a:ea typeface="MS PGothic" charset="0"/>
                  <a:cs typeface="MS PGothic" charset="0"/>
                </a:defRPr>
              </a:lvl2pPr>
              <a:lvl3pPr marL="1143000" indent="-228600" eaLnBrk="0" hangingPunct="0">
                <a:defRPr>
                  <a:solidFill>
                    <a:schemeClr val="tx1"/>
                  </a:solidFill>
                  <a:latin typeface="Candara" charset="0"/>
                  <a:ea typeface="MS PGothic" charset="0"/>
                  <a:cs typeface="MS PGothic" charset="0"/>
                </a:defRPr>
              </a:lvl3pPr>
              <a:lvl4pPr marL="1600200" indent="-228600" eaLnBrk="0" hangingPunct="0">
                <a:defRPr>
                  <a:solidFill>
                    <a:schemeClr val="tx1"/>
                  </a:solidFill>
                  <a:latin typeface="Candara" charset="0"/>
                  <a:ea typeface="MS PGothic" charset="0"/>
                  <a:cs typeface="MS PGothic" charset="0"/>
                </a:defRPr>
              </a:lvl4pPr>
              <a:lvl5pPr marL="2057400" indent="-228600" eaLnBrk="0" hangingPunct="0">
                <a:defRPr>
                  <a:solidFill>
                    <a:schemeClr val="tx1"/>
                  </a:solidFill>
                  <a:latin typeface="Candar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ndar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ndar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ndar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ndara" charset="0"/>
                  <a:ea typeface="MS PGothic" charset="0"/>
                  <a:cs typeface="MS PGothic" charset="0"/>
                </a:defRPr>
              </a:lvl9pPr>
            </a:lstStyle>
            <a:p>
              <a:pPr eaLnBrk="1" hangingPunct="1">
                <a:defRPr/>
              </a:pPr>
              <a:endParaRPr lang="en-US" sz="1200">
                <a:latin typeface="Arial" charset="0"/>
              </a:endParaRPr>
            </a:p>
          </p:txBody>
        </p:sp>
      </p:grpSp>
      <p:pic>
        <p:nvPicPr>
          <p:cNvPr id="49158" name="Picture 13" descr="d mowbray stem rus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11850" y="1436688"/>
            <a:ext cx="1411288"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14" descr="stripe2137"/>
          <p:cNvPicPr>
            <a:picLocks noChangeAspect="1" noChangeArrowheads="1"/>
          </p:cNvPicPr>
          <p:nvPr/>
        </p:nvPicPr>
        <p:blipFill>
          <a:blip r:embed="rId8">
            <a:extLst>
              <a:ext uri="{28A0092B-C50C-407E-A947-70E740481C1C}">
                <a14:useLocalDpi xmlns:a14="http://schemas.microsoft.com/office/drawing/2010/main" val="0"/>
              </a:ext>
            </a:extLst>
          </a:blip>
          <a:srcRect l="29507" t="33333" r="13934"/>
          <a:stretch>
            <a:fillRect/>
          </a:stretch>
        </p:blipFill>
        <p:spPr bwMode="auto">
          <a:xfrm>
            <a:off x="7302500" y="1436688"/>
            <a:ext cx="1427163"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Rectangle 15"/>
          <p:cNvSpPr>
            <a:spLocks noChangeArrowheads="1"/>
          </p:cNvSpPr>
          <p:nvPr/>
        </p:nvSpPr>
        <p:spPr bwMode="auto">
          <a:xfrm>
            <a:off x="4587875" y="2982913"/>
            <a:ext cx="1274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solidFill>
                  <a:schemeClr val="bg1"/>
                </a:solidFill>
                <a:latin typeface="Candara" charset="0"/>
                <a:ea typeface="MS PGothic" charset="0"/>
                <a:cs typeface="MS PGothic" charset="0"/>
              </a:rPr>
              <a:t>Leaf rust</a:t>
            </a:r>
          </a:p>
        </p:txBody>
      </p:sp>
      <p:sp>
        <p:nvSpPr>
          <p:cNvPr id="21513" name="Rectangle 16"/>
          <p:cNvSpPr>
            <a:spLocks noChangeArrowheads="1"/>
          </p:cNvSpPr>
          <p:nvPr/>
        </p:nvSpPr>
        <p:spPr bwMode="auto">
          <a:xfrm>
            <a:off x="5951538" y="2982913"/>
            <a:ext cx="1292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solidFill>
                  <a:schemeClr val="bg1"/>
                </a:solidFill>
                <a:latin typeface="Candara" charset="0"/>
                <a:ea typeface="MS PGothic" charset="0"/>
                <a:cs typeface="MS PGothic" charset="0"/>
              </a:rPr>
              <a:t>stem rust</a:t>
            </a:r>
          </a:p>
        </p:txBody>
      </p:sp>
      <p:sp>
        <p:nvSpPr>
          <p:cNvPr id="21514" name="Rectangle 17"/>
          <p:cNvSpPr>
            <a:spLocks noChangeArrowheads="1"/>
          </p:cNvSpPr>
          <p:nvPr/>
        </p:nvSpPr>
        <p:spPr bwMode="auto">
          <a:xfrm>
            <a:off x="7326313" y="2994025"/>
            <a:ext cx="1393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a:solidFill>
                  <a:schemeClr val="bg1"/>
                </a:solidFill>
                <a:latin typeface="Candara" charset="0"/>
                <a:ea typeface="MS PGothic" charset="0"/>
                <a:cs typeface="MS PGothic" charset="0"/>
              </a:rPr>
              <a:t>stripe rust</a:t>
            </a:r>
          </a:p>
        </p:txBody>
      </p:sp>
    </p:spTree>
    <p:custDataLst>
      <p:tags r:id="rId1"/>
    </p:custDataLst>
  </p:cSld>
  <p:clrMapOvr>
    <a:masterClrMapping/>
  </p:clrMapOvr>
  <p:transition spd="slow" advTm="368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515078"/>
                                        </p:tgtEl>
                                        <p:attrNameLst>
                                          <p:attrName>style.visibility</p:attrName>
                                        </p:attrNameLst>
                                      </p:cBhvr>
                                      <p:to>
                                        <p:strVal val="visible"/>
                                      </p:to>
                                    </p:set>
                                    <p:anim calcmode="lin" valueType="num">
                                      <p:cBhvr additive="base">
                                        <p:cTn id="7" dur="1000" fill="hold"/>
                                        <p:tgtEl>
                                          <p:spTgt spid="515078"/>
                                        </p:tgtEl>
                                        <p:attrNameLst>
                                          <p:attrName>ppt_x</p:attrName>
                                        </p:attrNameLst>
                                      </p:cBhvr>
                                      <p:tavLst>
                                        <p:tav tm="0">
                                          <p:val>
                                            <p:strVal val="1+#ppt_w/2"/>
                                          </p:val>
                                        </p:tav>
                                        <p:tav tm="100000">
                                          <p:val>
                                            <p:strVal val="#ppt_x"/>
                                          </p:val>
                                        </p:tav>
                                      </p:tavLst>
                                    </p:anim>
                                    <p:anim calcmode="lin" valueType="num">
                                      <p:cBhvr additive="base">
                                        <p:cTn id="8" dur="1000" fill="hold"/>
                                        <p:tgtEl>
                                          <p:spTgt spid="5150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2" name="Picture 4" descr="18117"/>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5857530" y="1752600"/>
            <a:ext cx="2276475" cy="28384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itle 1">
            <a:extLst>
              <a:ext uri="{FF2B5EF4-FFF2-40B4-BE49-F238E27FC236}">
                <a16:creationId xmlns:a16="http://schemas.microsoft.com/office/drawing/2014/main" xmlns="" id="{91F146DD-C2D7-4120-8134-4E765798BE78}"/>
              </a:ext>
            </a:extLst>
          </p:cNvPr>
          <p:cNvSpPr>
            <a:spLocks noGrp="1"/>
          </p:cNvSpPr>
          <p:nvPr>
            <p:ph type="title"/>
          </p:nvPr>
        </p:nvSpPr>
        <p:spPr/>
        <p:txBody>
          <a:bodyPr>
            <a:normAutofit/>
          </a:bodyPr>
          <a:lstStyle/>
          <a:p>
            <a:pPr algn="ctr"/>
            <a:r>
              <a:rPr lang="en-US" sz="3600" i="1" dirty="0"/>
              <a:t>Ug99</a:t>
            </a:r>
          </a:p>
        </p:txBody>
      </p:sp>
      <p:sp>
        <p:nvSpPr>
          <p:cNvPr id="89091" name="Rectangle 3"/>
          <p:cNvSpPr>
            <a:spLocks noGrp="1" noChangeArrowheads="1"/>
          </p:cNvSpPr>
          <p:nvPr>
            <p:ph type="body" sz="quarter" idx="4294967295"/>
          </p:nvPr>
        </p:nvSpPr>
        <p:spPr>
          <a:xfrm>
            <a:off x="152400" y="1600200"/>
            <a:ext cx="5410200" cy="4856163"/>
          </a:xfrm>
        </p:spPr>
        <p:txBody>
          <a:bodyPr>
            <a:noAutofit/>
          </a:bodyPr>
          <a:lstStyle/>
          <a:p>
            <a:pPr>
              <a:lnSpc>
                <a:spcPct val="80000"/>
              </a:lnSpc>
              <a:buFont typeface="Courier New" panose="02070309020205020404" pitchFamily="49" charset="0"/>
              <a:buChar char="o"/>
            </a:pPr>
            <a:r>
              <a:rPr lang="en-US" altLang="en-US" dirty="0">
                <a:solidFill>
                  <a:schemeClr val="tx1"/>
                </a:solidFill>
                <a:latin typeface="+mn-lt"/>
                <a:cs typeface="Arial" panose="020B0604020202020204" pitchFamily="34" charset="0"/>
              </a:rPr>
              <a:t>Major gene resistance easily defeated (</a:t>
            </a:r>
            <a:r>
              <a:rPr lang="en-US" altLang="en-US" i="1" dirty="0">
                <a:solidFill>
                  <a:schemeClr val="tx1"/>
                </a:solidFill>
                <a:latin typeface="+mn-lt"/>
                <a:cs typeface="Arial" panose="020B0604020202020204" pitchFamily="34" charset="0"/>
              </a:rPr>
              <a:t>Sr</a:t>
            </a:r>
            <a:r>
              <a:rPr lang="en-US" altLang="en-US" dirty="0">
                <a:solidFill>
                  <a:schemeClr val="tx1"/>
                </a:solidFill>
                <a:latin typeface="+mn-lt"/>
                <a:cs typeface="Arial" panose="020B0604020202020204" pitchFamily="34" charset="0"/>
              </a:rPr>
              <a:t>24, </a:t>
            </a:r>
            <a:r>
              <a:rPr lang="en-US" altLang="en-US" i="1" dirty="0">
                <a:solidFill>
                  <a:schemeClr val="tx1"/>
                </a:solidFill>
                <a:latin typeface="+mn-lt"/>
                <a:cs typeface="Arial" panose="020B0604020202020204" pitchFamily="34" charset="0"/>
              </a:rPr>
              <a:t>Sr</a:t>
            </a:r>
            <a:r>
              <a:rPr lang="en-US" altLang="en-US" dirty="0">
                <a:solidFill>
                  <a:schemeClr val="tx1"/>
                </a:solidFill>
                <a:latin typeface="+mn-lt"/>
                <a:cs typeface="Arial" panose="020B0604020202020204" pitchFamily="34" charset="0"/>
              </a:rPr>
              <a:t>31,  and </a:t>
            </a:r>
            <a:r>
              <a:rPr lang="en-US" altLang="en-US" i="1" dirty="0">
                <a:solidFill>
                  <a:schemeClr val="tx1"/>
                </a:solidFill>
                <a:latin typeface="+mn-lt"/>
                <a:cs typeface="Arial" panose="020B0604020202020204" pitchFamily="34" charset="0"/>
              </a:rPr>
              <a:t>Sr</a:t>
            </a:r>
            <a:r>
              <a:rPr lang="en-US" altLang="en-US" dirty="0">
                <a:solidFill>
                  <a:schemeClr val="tx1"/>
                </a:solidFill>
                <a:latin typeface="+mn-lt"/>
                <a:cs typeface="Arial" panose="020B0604020202020204" pitchFamily="34" charset="0"/>
              </a:rPr>
              <a:t>36)</a:t>
            </a:r>
          </a:p>
          <a:p>
            <a:pPr>
              <a:lnSpc>
                <a:spcPct val="80000"/>
              </a:lnSpc>
              <a:buFont typeface="Courier New" panose="02070309020205020404" pitchFamily="49" charset="0"/>
              <a:buChar char="o"/>
            </a:pPr>
            <a:r>
              <a:rPr lang="en-US" altLang="en-US" dirty="0">
                <a:solidFill>
                  <a:schemeClr val="tx1"/>
                </a:solidFill>
                <a:latin typeface="+mn-lt"/>
                <a:cs typeface="Arial" panose="020B0604020202020204" pitchFamily="34" charset="0"/>
              </a:rPr>
              <a:t>US programs will release newer novel genes introgressed into adapted backgrounds</a:t>
            </a:r>
          </a:p>
          <a:p>
            <a:pPr>
              <a:lnSpc>
                <a:spcPct val="80000"/>
              </a:lnSpc>
              <a:buFont typeface="Courier New" panose="02070309020205020404" pitchFamily="49" charset="0"/>
              <a:buChar char="o"/>
            </a:pPr>
            <a:r>
              <a:rPr lang="en-US" altLang="en-US" dirty="0">
                <a:solidFill>
                  <a:schemeClr val="tx1"/>
                </a:solidFill>
                <a:latin typeface="+mn-lt"/>
                <a:cs typeface="Arial" panose="020B0604020202020204" pitchFamily="34" charset="0"/>
              </a:rPr>
              <a:t>Combine </a:t>
            </a:r>
            <a:r>
              <a:rPr lang="en-US" altLang="en-US" i="1" dirty="0">
                <a:solidFill>
                  <a:schemeClr val="tx1"/>
                </a:solidFill>
                <a:latin typeface="+mn-lt"/>
                <a:cs typeface="Arial" panose="020B0604020202020204" pitchFamily="34" charset="0"/>
              </a:rPr>
              <a:t>Sr</a:t>
            </a:r>
            <a:r>
              <a:rPr lang="en-US" altLang="en-US" dirty="0">
                <a:solidFill>
                  <a:schemeClr val="tx1"/>
                </a:solidFill>
                <a:latin typeface="+mn-lt"/>
                <a:cs typeface="Arial" panose="020B0604020202020204" pitchFamily="34" charset="0"/>
              </a:rPr>
              <a:t>2, </a:t>
            </a:r>
            <a:r>
              <a:rPr lang="en-US" altLang="en-US" i="1" dirty="0">
                <a:solidFill>
                  <a:schemeClr val="tx1"/>
                </a:solidFill>
                <a:latin typeface="+mn-lt"/>
                <a:cs typeface="Arial" panose="020B0604020202020204" pitchFamily="34" charset="0"/>
              </a:rPr>
              <a:t>Sr</a:t>
            </a:r>
            <a:r>
              <a:rPr lang="en-US" altLang="en-US" dirty="0">
                <a:solidFill>
                  <a:schemeClr val="tx1"/>
                </a:solidFill>
                <a:latin typeface="+mn-lt"/>
                <a:cs typeface="Arial" panose="020B0604020202020204" pitchFamily="34" charset="0"/>
              </a:rPr>
              <a:t>22, </a:t>
            </a:r>
            <a:r>
              <a:rPr lang="en-US" altLang="en-US" i="1" dirty="0">
                <a:solidFill>
                  <a:schemeClr val="tx1"/>
                </a:solidFill>
                <a:latin typeface="+mn-lt"/>
                <a:cs typeface="Arial" panose="020B0604020202020204" pitchFamily="34" charset="0"/>
              </a:rPr>
              <a:t>Sr</a:t>
            </a:r>
            <a:r>
              <a:rPr lang="en-US" altLang="en-US" dirty="0">
                <a:solidFill>
                  <a:schemeClr val="tx1"/>
                </a:solidFill>
                <a:latin typeface="+mn-lt"/>
                <a:cs typeface="Arial" panose="020B0604020202020204" pitchFamily="34" charset="0"/>
              </a:rPr>
              <a:t>24, </a:t>
            </a:r>
            <a:r>
              <a:rPr lang="en-US" altLang="en-US" i="1" dirty="0">
                <a:solidFill>
                  <a:schemeClr val="tx1"/>
                </a:solidFill>
                <a:latin typeface="+mn-lt"/>
                <a:cs typeface="Arial" panose="020B0604020202020204" pitchFamily="34" charset="0"/>
              </a:rPr>
              <a:t>Sr</a:t>
            </a:r>
            <a:r>
              <a:rPr lang="en-US" altLang="en-US" dirty="0">
                <a:solidFill>
                  <a:schemeClr val="tx1"/>
                </a:solidFill>
                <a:latin typeface="+mn-lt"/>
                <a:cs typeface="Arial" panose="020B0604020202020204" pitchFamily="34" charset="0"/>
              </a:rPr>
              <a:t>25, </a:t>
            </a:r>
            <a:r>
              <a:rPr lang="en-US" altLang="en-US" i="1" dirty="0">
                <a:solidFill>
                  <a:schemeClr val="tx1"/>
                </a:solidFill>
                <a:latin typeface="+mn-lt"/>
                <a:cs typeface="Arial" panose="020B0604020202020204" pitchFamily="34" charset="0"/>
              </a:rPr>
              <a:t>Sr</a:t>
            </a:r>
            <a:r>
              <a:rPr lang="en-US" altLang="en-US" dirty="0">
                <a:solidFill>
                  <a:schemeClr val="tx1"/>
                </a:solidFill>
                <a:latin typeface="+mn-lt"/>
                <a:cs typeface="Arial" panose="020B0604020202020204" pitchFamily="34" charset="0"/>
              </a:rPr>
              <a:t>32, </a:t>
            </a:r>
            <a:r>
              <a:rPr lang="en-US" altLang="en-US" i="1" dirty="0">
                <a:solidFill>
                  <a:schemeClr val="tx1"/>
                </a:solidFill>
                <a:latin typeface="+mn-lt"/>
                <a:cs typeface="Arial" panose="020B0604020202020204" pitchFamily="34" charset="0"/>
              </a:rPr>
              <a:t>Sr</a:t>
            </a:r>
            <a:r>
              <a:rPr lang="en-US" altLang="en-US" dirty="0">
                <a:solidFill>
                  <a:schemeClr val="tx1"/>
                </a:solidFill>
                <a:latin typeface="+mn-lt"/>
                <a:cs typeface="Arial" panose="020B0604020202020204" pitchFamily="34" charset="0"/>
              </a:rPr>
              <a:t>35, </a:t>
            </a:r>
            <a:r>
              <a:rPr lang="en-US" altLang="en-US" i="1" dirty="0">
                <a:solidFill>
                  <a:schemeClr val="tx1"/>
                </a:solidFill>
                <a:latin typeface="+mn-lt"/>
                <a:cs typeface="Arial" panose="020B0604020202020204" pitchFamily="34" charset="0"/>
              </a:rPr>
              <a:t>Sr</a:t>
            </a:r>
            <a:r>
              <a:rPr lang="en-US" altLang="en-US" dirty="0">
                <a:solidFill>
                  <a:schemeClr val="tx1"/>
                </a:solidFill>
                <a:latin typeface="+mn-lt"/>
                <a:cs typeface="Arial" panose="020B0604020202020204" pitchFamily="34" charset="0"/>
              </a:rPr>
              <a:t>39, </a:t>
            </a:r>
            <a:r>
              <a:rPr lang="en-US" altLang="en-US" i="1" dirty="0">
                <a:solidFill>
                  <a:schemeClr val="tx1"/>
                </a:solidFill>
                <a:latin typeface="+mn-lt"/>
                <a:cs typeface="Arial" panose="020B0604020202020204" pitchFamily="34" charset="0"/>
              </a:rPr>
              <a:t>Sr</a:t>
            </a:r>
            <a:r>
              <a:rPr lang="en-US" altLang="en-US" dirty="0">
                <a:solidFill>
                  <a:schemeClr val="tx1"/>
                </a:solidFill>
                <a:latin typeface="+mn-lt"/>
                <a:cs typeface="Arial" panose="020B0604020202020204" pitchFamily="34" charset="0"/>
              </a:rPr>
              <a:t>40, 1RS.1AL, </a:t>
            </a:r>
            <a:r>
              <a:rPr lang="en-US" altLang="en-US" dirty="0" err="1">
                <a:solidFill>
                  <a:schemeClr val="tx1"/>
                </a:solidFill>
                <a:latin typeface="+mn-lt"/>
                <a:cs typeface="Arial" panose="020B0604020202020204" pitchFamily="34" charset="0"/>
              </a:rPr>
              <a:t>etc</a:t>
            </a:r>
            <a:r>
              <a:rPr lang="en-US" altLang="en-US" dirty="0">
                <a:solidFill>
                  <a:schemeClr val="tx1"/>
                </a:solidFill>
                <a:latin typeface="+mn-lt"/>
                <a:cs typeface="Arial" panose="020B0604020202020204" pitchFamily="34" charset="0"/>
              </a:rPr>
              <a:t>,  with minor gene resistance (‘King Bird’)</a:t>
            </a:r>
          </a:p>
          <a:p>
            <a:pPr>
              <a:lnSpc>
                <a:spcPct val="80000"/>
              </a:lnSpc>
              <a:buFont typeface="Courier New" panose="02070309020205020404" pitchFamily="49" charset="0"/>
              <a:buChar char="o"/>
            </a:pPr>
            <a:endParaRPr lang="en-US" altLang="en-US" sz="2000" b="1" dirty="0">
              <a:solidFill>
                <a:schemeClr val="tx1"/>
              </a:solidFill>
              <a:latin typeface="Calibri" panose="020F0502020204030204" pitchFamily="34" charset="0"/>
              <a:cs typeface="Arial" panose="020B0604020202020204" pitchFamily="34" charset="0"/>
            </a:endParaRPr>
          </a:p>
        </p:txBody>
      </p:sp>
      <p:sp>
        <p:nvSpPr>
          <p:cNvPr id="89094" name="Text Box 6"/>
          <p:cNvSpPr txBox="1">
            <a:spLocks noChangeArrowheads="1"/>
          </p:cNvSpPr>
          <p:nvPr/>
        </p:nvSpPr>
        <p:spPr bwMode="auto">
          <a:xfrm>
            <a:off x="5857530" y="4724400"/>
            <a:ext cx="247894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i="1" dirty="0">
                <a:latin typeface="+mn-lt"/>
                <a:cs typeface="Arial" panose="020B0604020202020204" pitchFamily="34" charset="0"/>
              </a:rPr>
              <a:t>Ug</a:t>
            </a:r>
            <a:r>
              <a:rPr lang="en-US" altLang="en-US" b="1" dirty="0">
                <a:latin typeface="+mn-lt"/>
                <a:cs typeface="Arial" panose="020B0604020202020204" pitchFamily="34" charset="0"/>
              </a:rPr>
              <a:t>99 is wrecking havoc </a:t>
            </a:r>
          </a:p>
          <a:p>
            <a:r>
              <a:rPr lang="en-US" altLang="en-US" b="1" dirty="0">
                <a:latin typeface="+mn-lt"/>
                <a:cs typeface="Arial" panose="020B0604020202020204" pitchFamily="34" charset="0"/>
              </a:rPr>
              <a:t>In E. Africa.  Are we ready</a:t>
            </a:r>
          </a:p>
          <a:p>
            <a:r>
              <a:rPr lang="en-US" altLang="en-US" b="1" dirty="0">
                <a:latin typeface="+mn-lt"/>
                <a:cs typeface="Arial" panose="020B0604020202020204" pitchFamily="34" charset="0"/>
              </a:rPr>
              <a:t>in the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a:bodyPr>
          <a:lstStyle/>
          <a:p>
            <a:pPr algn="ctr" eaLnBrk="1" hangingPunct="1"/>
            <a:r>
              <a:rPr lang="en-US" sz="3600" dirty="0">
                <a:latin typeface="+mj-lt"/>
                <a:cs typeface="Arial" panose="020B0604020202020204" pitchFamily="34" charset="0"/>
              </a:rPr>
              <a:t>Arthropod pests</a:t>
            </a:r>
          </a:p>
        </p:txBody>
      </p:sp>
      <p:sp>
        <p:nvSpPr>
          <p:cNvPr id="51203" name="Rectangle 3"/>
          <p:cNvSpPr>
            <a:spLocks noGrp="1" noChangeArrowheads="1"/>
          </p:cNvSpPr>
          <p:nvPr>
            <p:ph type="body" idx="4294967295"/>
          </p:nvPr>
        </p:nvSpPr>
        <p:spPr>
          <a:xfrm>
            <a:off x="152400" y="1382713"/>
            <a:ext cx="4670425" cy="2503487"/>
          </a:xfrm>
        </p:spPr>
        <p:txBody>
          <a:bodyPr/>
          <a:lstStyle/>
          <a:p>
            <a:pPr eaLnBrk="1" hangingPunct="1">
              <a:buFont typeface="Courier New" panose="02070309020205020404" pitchFamily="49" charset="0"/>
              <a:buChar char="o"/>
            </a:pPr>
            <a:r>
              <a:rPr lang="en-US" dirty="0" err="1">
                <a:solidFill>
                  <a:schemeClr val="tx1"/>
                </a:solidFill>
                <a:latin typeface="+mn-lt"/>
                <a:cs typeface="Arial" pitchFamily="34" charset="0"/>
              </a:rPr>
              <a:t>Greenbug</a:t>
            </a:r>
            <a:endParaRPr lang="en-US" dirty="0">
              <a:solidFill>
                <a:schemeClr val="tx1"/>
              </a:solidFill>
              <a:latin typeface="+mn-lt"/>
              <a:cs typeface="Arial" pitchFamily="34" charset="0"/>
            </a:endParaRPr>
          </a:p>
          <a:p>
            <a:pPr eaLnBrk="1" hangingPunct="1">
              <a:buFont typeface="Courier New" panose="02070309020205020404" pitchFamily="49" charset="0"/>
              <a:buChar char="o"/>
            </a:pPr>
            <a:r>
              <a:rPr lang="en-US" dirty="0">
                <a:solidFill>
                  <a:schemeClr val="tx1"/>
                </a:solidFill>
                <a:latin typeface="+mn-lt"/>
                <a:cs typeface="Arial" pitchFamily="34" charset="0"/>
              </a:rPr>
              <a:t>Wheat curl mite</a:t>
            </a:r>
          </a:p>
          <a:p>
            <a:pPr eaLnBrk="1" hangingPunct="1">
              <a:buFont typeface="Courier New" panose="02070309020205020404" pitchFamily="49" charset="0"/>
              <a:buChar char="o"/>
            </a:pPr>
            <a:r>
              <a:rPr lang="en-US" dirty="0">
                <a:solidFill>
                  <a:schemeClr val="tx1"/>
                </a:solidFill>
                <a:latin typeface="+mn-lt"/>
                <a:cs typeface="Arial" pitchFamily="34" charset="0"/>
              </a:rPr>
              <a:t>Hessian fly</a:t>
            </a:r>
          </a:p>
          <a:p>
            <a:pPr eaLnBrk="1" hangingPunct="1">
              <a:buFontTx/>
              <a:buNone/>
            </a:pPr>
            <a:endParaRPr lang="en-US" dirty="0">
              <a:latin typeface="+mn-lt"/>
              <a:cs typeface="Arial" pitchFamily="34" charset="0"/>
            </a:endParaRPr>
          </a:p>
          <a:p>
            <a:pPr eaLnBrk="1" hangingPunct="1"/>
            <a:endParaRPr lang="en-US" dirty="0">
              <a:latin typeface="Arial" pitchFamily="34" charset="0"/>
              <a:cs typeface="Arial" pitchFamily="34" charset="0"/>
            </a:endParaRPr>
          </a:p>
        </p:txBody>
      </p:sp>
      <p:pic>
        <p:nvPicPr>
          <p:cNvPr id="51204" name="Picture 5" descr="Gb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2900" y="4324350"/>
            <a:ext cx="3581400"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4"/>
          <p:cNvPicPr>
            <a:picLocks noChangeAspect="1" noChangeArrowheads="1"/>
          </p:cNvPicPr>
          <p:nvPr/>
        </p:nvPicPr>
        <p:blipFill>
          <a:blip r:embed="rId4">
            <a:lum contrast="18000"/>
            <a:extLst>
              <a:ext uri="{28A0092B-C50C-407E-A947-70E740481C1C}">
                <a14:useLocalDpi xmlns:a14="http://schemas.microsoft.com/office/drawing/2010/main" val="0"/>
              </a:ext>
            </a:extLst>
          </a:blip>
          <a:srcRect l="13274"/>
          <a:stretch>
            <a:fillRect/>
          </a:stretch>
        </p:blipFill>
        <p:spPr bwMode="auto">
          <a:xfrm>
            <a:off x="5226050" y="4330700"/>
            <a:ext cx="2643188"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Rectangle 7"/>
          <p:cNvSpPr>
            <a:spLocks noChangeArrowheads="1"/>
          </p:cNvSpPr>
          <p:nvPr/>
        </p:nvSpPr>
        <p:spPr bwMode="auto">
          <a:xfrm>
            <a:off x="6745288" y="5094288"/>
            <a:ext cx="1125537" cy="198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700" b="1">
                <a:solidFill>
                  <a:schemeClr val="bg1"/>
                </a:solidFill>
                <a:latin typeface="Candara" charset="0"/>
                <a:ea typeface="MS PGothic" charset="0"/>
                <a:cs typeface="MS PGothic" charset="0"/>
              </a:rPr>
              <a:t>TAMsoft 700 H</a:t>
            </a:r>
            <a:r>
              <a:rPr lang="en-US" sz="700" b="1" i="1">
                <a:solidFill>
                  <a:schemeClr val="bg1"/>
                </a:solidFill>
                <a:latin typeface="Candara" charset="0"/>
                <a:ea typeface="MS PGothic" charset="0"/>
                <a:cs typeface="MS PGothic" charset="0"/>
              </a:rPr>
              <a:t>13</a:t>
            </a:r>
          </a:p>
        </p:txBody>
      </p:sp>
      <p:sp>
        <p:nvSpPr>
          <p:cNvPr id="51207" name="Freeform 10"/>
          <p:cNvSpPr>
            <a:spLocks/>
          </p:cNvSpPr>
          <p:nvPr/>
        </p:nvSpPr>
        <p:spPr bwMode="auto">
          <a:xfrm>
            <a:off x="6970713" y="5318125"/>
            <a:ext cx="798512" cy="409575"/>
          </a:xfrm>
          <a:custGeom>
            <a:avLst/>
            <a:gdLst>
              <a:gd name="T0" fmla="*/ 2147483647 w 503"/>
              <a:gd name="T1" fmla="*/ 2147483647 h 258"/>
              <a:gd name="T2" fmla="*/ 2147483647 w 503"/>
              <a:gd name="T3" fmla="*/ 2147483647 h 258"/>
              <a:gd name="T4" fmla="*/ 2147483647 w 503"/>
              <a:gd name="T5" fmla="*/ 2147483647 h 258"/>
              <a:gd name="T6" fmla="*/ 2147483647 w 503"/>
              <a:gd name="T7" fmla="*/ 2147483647 h 258"/>
              <a:gd name="T8" fmla="*/ 2147483647 w 503"/>
              <a:gd name="T9" fmla="*/ 2147483647 h 2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3" h="258">
                <a:moveTo>
                  <a:pt x="39" y="65"/>
                </a:moveTo>
                <a:cubicBezTo>
                  <a:pt x="0" y="30"/>
                  <a:pt x="43" y="0"/>
                  <a:pt x="114" y="24"/>
                </a:cubicBezTo>
                <a:cubicBezTo>
                  <a:pt x="185" y="48"/>
                  <a:pt x="425" y="174"/>
                  <a:pt x="464" y="209"/>
                </a:cubicBezTo>
                <a:cubicBezTo>
                  <a:pt x="503" y="244"/>
                  <a:pt x="417" y="258"/>
                  <a:pt x="347" y="236"/>
                </a:cubicBezTo>
                <a:cubicBezTo>
                  <a:pt x="277" y="214"/>
                  <a:pt x="78" y="100"/>
                  <a:pt x="39" y="65"/>
                </a:cubicBezTo>
                <a:close/>
              </a:path>
            </a:pathLst>
          </a:cu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0" name="Text Box 11"/>
          <p:cNvSpPr txBox="1">
            <a:spLocks noChangeArrowheads="1"/>
          </p:cNvSpPr>
          <p:nvPr/>
        </p:nvSpPr>
        <p:spPr bwMode="auto">
          <a:xfrm rot="10800000" flipV="1">
            <a:off x="5187950" y="6026150"/>
            <a:ext cx="333533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Candara" charset="0"/>
                <a:ea typeface="MS PGothic" charset="0"/>
                <a:cs typeface="MS PGothic" charset="0"/>
              </a:defRPr>
            </a:lvl1pPr>
            <a:lvl2pPr marL="742950" indent="-285750" eaLnBrk="0" hangingPunct="0">
              <a:defRPr>
                <a:solidFill>
                  <a:schemeClr val="tx1"/>
                </a:solidFill>
                <a:latin typeface="Candara" charset="0"/>
                <a:ea typeface="MS PGothic" charset="0"/>
                <a:cs typeface="MS PGothic" charset="0"/>
              </a:defRPr>
            </a:lvl2pPr>
            <a:lvl3pPr marL="1143000" indent="-228600" eaLnBrk="0" hangingPunct="0">
              <a:defRPr>
                <a:solidFill>
                  <a:schemeClr val="tx1"/>
                </a:solidFill>
                <a:latin typeface="Candara" charset="0"/>
                <a:ea typeface="MS PGothic" charset="0"/>
                <a:cs typeface="MS PGothic" charset="0"/>
              </a:defRPr>
            </a:lvl3pPr>
            <a:lvl4pPr marL="1600200" indent="-228600" eaLnBrk="0" hangingPunct="0">
              <a:defRPr>
                <a:solidFill>
                  <a:schemeClr val="tx1"/>
                </a:solidFill>
                <a:latin typeface="Candara" charset="0"/>
                <a:ea typeface="MS PGothic" charset="0"/>
                <a:cs typeface="MS PGothic" charset="0"/>
              </a:defRPr>
            </a:lvl4pPr>
            <a:lvl5pPr marL="2057400" indent="-228600" eaLnBrk="0" hangingPunct="0">
              <a:defRPr>
                <a:solidFill>
                  <a:schemeClr val="tx1"/>
                </a:solidFill>
                <a:latin typeface="Candar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ndar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ndar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ndar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ndara" charset="0"/>
                <a:ea typeface="MS PGothic" charset="0"/>
                <a:cs typeface="MS PGothic" charset="0"/>
              </a:defRPr>
            </a:lvl9pPr>
          </a:lstStyle>
          <a:p>
            <a:pPr eaLnBrk="1" hangingPunct="1">
              <a:defRPr/>
            </a:pPr>
            <a:r>
              <a:rPr lang="en-US" sz="1200" b="1">
                <a:solidFill>
                  <a:schemeClr val="bg1"/>
                </a:solidFill>
                <a:latin typeface="Times" charset="0"/>
              </a:rPr>
              <a:t>Hessian fly damage in northeast Texas</a:t>
            </a:r>
          </a:p>
        </p:txBody>
      </p:sp>
      <p:sp>
        <p:nvSpPr>
          <p:cNvPr id="23561" name="Rectangle 12"/>
          <p:cNvSpPr>
            <a:spLocks noChangeArrowheads="1"/>
          </p:cNvSpPr>
          <p:nvPr/>
        </p:nvSpPr>
        <p:spPr bwMode="auto">
          <a:xfrm>
            <a:off x="1668463" y="6092825"/>
            <a:ext cx="27638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200" b="1">
                <a:solidFill>
                  <a:schemeClr val="bg1"/>
                </a:solidFill>
                <a:latin typeface="Candara" charset="0"/>
                <a:ea typeface="MS PGothic" charset="0"/>
                <a:cs typeface="MS PGothic" charset="0"/>
              </a:rPr>
              <a:t>Greenbug damage in Texas High Plains</a:t>
            </a:r>
          </a:p>
        </p:txBody>
      </p:sp>
      <p:sp>
        <p:nvSpPr>
          <p:cNvPr id="23562" name="Rectangle 13"/>
          <p:cNvSpPr>
            <a:spLocks noChangeArrowheads="1"/>
          </p:cNvSpPr>
          <p:nvPr/>
        </p:nvSpPr>
        <p:spPr bwMode="auto">
          <a:xfrm>
            <a:off x="1646238" y="5334000"/>
            <a:ext cx="1150937" cy="836613"/>
          </a:xfrm>
          <a:prstGeom prst="rect">
            <a:avLst/>
          </a:prstGeom>
          <a:noFill/>
          <a:ln w="1270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ndara" charset="0"/>
              <a:ea typeface="MS PGothic" charset="0"/>
              <a:cs typeface="MS PGothic" charset="0"/>
            </a:endParaRPr>
          </a:p>
        </p:txBody>
      </p:sp>
      <p:sp>
        <p:nvSpPr>
          <p:cNvPr id="23563" name="Text Box 14"/>
          <p:cNvSpPr txBox="1">
            <a:spLocks noChangeArrowheads="1"/>
          </p:cNvSpPr>
          <p:nvPr/>
        </p:nvSpPr>
        <p:spPr bwMode="auto">
          <a:xfrm>
            <a:off x="1922463" y="5319713"/>
            <a:ext cx="865187" cy="21431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Candara" charset="0"/>
                <a:ea typeface="MS PGothic" charset="0"/>
                <a:cs typeface="MS PGothic" charset="0"/>
              </a:defRPr>
            </a:lvl1pPr>
            <a:lvl2pPr marL="742950" indent="-285750" eaLnBrk="0" hangingPunct="0">
              <a:defRPr>
                <a:solidFill>
                  <a:schemeClr val="tx1"/>
                </a:solidFill>
                <a:latin typeface="Candara" charset="0"/>
                <a:ea typeface="MS PGothic" charset="0"/>
                <a:cs typeface="MS PGothic" charset="0"/>
              </a:defRPr>
            </a:lvl2pPr>
            <a:lvl3pPr marL="1143000" indent="-228600" eaLnBrk="0" hangingPunct="0">
              <a:defRPr>
                <a:solidFill>
                  <a:schemeClr val="tx1"/>
                </a:solidFill>
                <a:latin typeface="Candara" charset="0"/>
                <a:ea typeface="MS PGothic" charset="0"/>
                <a:cs typeface="MS PGothic" charset="0"/>
              </a:defRPr>
            </a:lvl3pPr>
            <a:lvl4pPr marL="1600200" indent="-228600" eaLnBrk="0" hangingPunct="0">
              <a:defRPr>
                <a:solidFill>
                  <a:schemeClr val="tx1"/>
                </a:solidFill>
                <a:latin typeface="Candara" charset="0"/>
                <a:ea typeface="MS PGothic" charset="0"/>
                <a:cs typeface="MS PGothic" charset="0"/>
              </a:defRPr>
            </a:lvl4pPr>
            <a:lvl5pPr marL="2057400" indent="-228600" eaLnBrk="0" hangingPunct="0">
              <a:defRPr>
                <a:solidFill>
                  <a:schemeClr val="tx1"/>
                </a:solidFill>
                <a:latin typeface="Candar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ndar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ndar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ndar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ndara" charset="0"/>
                <a:ea typeface="MS PGothic" charset="0"/>
                <a:cs typeface="MS PGothic" charset="0"/>
              </a:defRPr>
            </a:lvl9pPr>
          </a:lstStyle>
          <a:p>
            <a:pPr eaLnBrk="1" hangingPunct="1">
              <a:defRPr/>
            </a:pPr>
            <a:r>
              <a:rPr lang="en-US" sz="800" b="1">
                <a:solidFill>
                  <a:schemeClr val="bg1"/>
                </a:solidFill>
                <a:latin typeface="Times" charset="0"/>
              </a:rPr>
              <a:t>TAM 110 (</a:t>
            </a:r>
            <a:r>
              <a:rPr lang="en-US" sz="800" b="1" i="1">
                <a:solidFill>
                  <a:schemeClr val="bg1"/>
                </a:solidFill>
                <a:latin typeface="Times" charset="0"/>
              </a:rPr>
              <a:t>Gb3</a:t>
            </a:r>
            <a:r>
              <a:rPr lang="en-US" sz="800" b="1">
                <a:solidFill>
                  <a:schemeClr val="bg1"/>
                </a:solidFill>
                <a:latin typeface="Times" charset="0"/>
              </a:rPr>
              <a:t>)</a:t>
            </a:r>
          </a:p>
        </p:txBody>
      </p:sp>
      <p:sp>
        <p:nvSpPr>
          <p:cNvPr id="23564" name="Rectangle 15"/>
          <p:cNvSpPr>
            <a:spLocks noChangeArrowheads="1"/>
          </p:cNvSpPr>
          <p:nvPr/>
        </p:nvSpPr>
        <p:spPr bwMode="auto">
          <a:xfrm>
            <a:off x="4224338" y="5008563"/>
            <a:ext cx="758825" cy="198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700" b="1">
                <a:solidFill>
                  <a:schemeClr val="bg1"/>
                </a:solidFill>
                <a:latin typeface="Candara" charset="0"/>
                <a:ea typeface="MS PGothic" charset="0"/>
                <a:cs typeface="MS PGothic" charset="0"/>
              </a:rPr>
              <a:t>TAM 112(</a:t>
            </a:r>
            <a:r>
              <a:rPr lang="en-US" sz="700" b="1" i="1">
                <a:solidFill>
                  <a:schemeClr val="bg1"/>
                </a:solidFill>
                <a:latin typeface="Candara" charset="0"/>
                <a:ea typeface="MS PGothic" charset="0"/>
                <a:cs typeface="MS PGothic" charset="0"/>
              </a:rPr>
              <a:t>Gb3</a:t>
            </a:r>
            <a:r>
              <a:rPr lang="en-US" sz="700" b="1">
                <a:solidFill>
                  <a:schemeClr val="bg1"/>
                </a:solidFill>
                <a:latin typeface="Candara" charset="0"/>
                <a:ea typeface="MS PGothic" charset="0"/>
                <a:cs typeface="MS PGothic" charset="0"/>
              </a:rPr>
              <a:t>)</a:t>
            </a:r>
          </a:p>
        </p:txBody>
      </p:sp>
      <p:sp>
        <p:nvSpPr>
          <p:cNvPr id="23565" name="Rectangle 18"/>
          <p:cNvSpPr>
            <a:spLocks noChangeArrowheads="1"/>
          </p:cNvSpPr>
          <p:nvPr/>
        </p:nvSpPr>
        <p:spPr bwMode="auto">
          <a:xfrm>
            <a:off x="4337050" y="4953000"/>
            <a:ext cx="812800" cy="522288"/>
          </a:xfrm>
          <a:prstGeom prst="rect">
            <a:avLst/>
          </a:prstGeom>
          <a:noFill/>
          <a:ln w="1270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ndara" charset="0"/>
              <a:ea typeface="MS PGothic" charset="0"/>
              <a:cs typeface="MS PGothic" charset="0"/>
            </a:endParaRPr>
          </a:p>
        </p:txBody>
      </p:sp>
    </p:spTree>
  </p:cSld>
  <p:clrMapOvr>
    <a:masterClrMapping/>
  </p:clrMapOvr>
  <p:transition spd="slow" advTm="794"/>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BA19F79-2C07-42D3-B2C4-C601A4A054B1}"/>
              </a:ext>
            </a:extLst>
          </p:cNvPr>
          <p:cNvSpPr>
            <a:spLocks noGrp="1"/>
          </p:cNvSpPr>
          <p:nvPr>
            <p:ph idx="1"/>
          </p:nvPr>
        </p:nvSpPr>
        <p:spPr/>
        <p:txBody>
          <a:bodyPr/>
          <a:lstStyle/>
          <a:p>
            <a:endParaRPr lang="en-US"/>
          </a:p>
        </p:txBody>
      </p:sp>
      <p:sp>
        <p:nvSpPr>
          <p:cNvPr id="52227" name="Rectangle 3"/>
          <p:cNvSpPr>
            <a:spLocks noGrp="1" noChangeArrowheads="1"/>
          </p:cNvSpPr>
          <p:nvPr>
            <p:ph type="title"/>
          </p:nvPr>
        </p:nvSpPr>
        <p:spPr/>
        <p:txBody>
          <a:bodyPr>
            <a:normAutofit/>
          </a:bodyPr>
          <a:lstStyle/>
          <a:p>
            <a:pPr algn="ctr" eaLnBrk="1" hangingPunct="1"/>
            <a:r>
              <a:rPr lang="en-US" sz="3600" dirty="0" err="1">
                <a:latin typeface="+mj-lt"/>
                <a:cs typeface="Arial" panose="020B0604020202020204" pitchFamily="34" charset="0"/>
              </a:rPr>
              <a:t>Greenbug</a:t>
            </a:r>
            <a:r>
              <a:rPr lang="en-US" sz="3600" dirty="0">
                <a:latin typeface="+mj-lt"/>
                <a:cs typeface="Arial" panose="020B0604020202020204" pitchFamily="34" charset="0"/>
              </a:rPr>
              <a:t> resistance</a:t>
            </a:r>
            <a:endParaRPr lang="en-US" sz="3600" i="1" dirty="0">
              <a:latin typeface="+mj-lt"/>
              <a:cs typeface="Arial" panose="020B0604020202020204" pitchFamily="34" charset="0"/>
            </a:endParaRPr>
          </a:p>
        </p:txBody>
      </p:sp>
      <p:sp>
        <p:nvSpPr>
          <p:cNvPr id="52229" name="Rectangle 5"/>
          <p:cNvSpPr>
            <a:spLocks noChangeArrowheads="1"/>
          </p:cNvSpPr>
          <p:nvPr/>
        </p:nvSpPr>
        <p:spPr bwMode="auto">
          <a:xfrm>
            <a:off x="4987912" y="1508220"/>
            <a:ext cx="2911475" cy="1528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dirty="0">
                <a:solidFill>
                  <a:srgbClr val="500000"/>
                </a:solidFill>
                <a:latin typeface="+mn-lt"/>
                <a:cs typeface="Arial" panose="020B0604020202020204" pitchFamily="34" charset="0"/>
              </a:rPr>
              <a:t>A severe outbreak of </a:t>
            </a:r>
            <a:r>
              <a:rPr lang="en-US" sz="2800" dirty="0" err="1">
                <a:solidFill>
                  <a:srgbClr val="500000"/>
                </a:solidFill>
                <a:latin typeface="+mn-lt"/>
                <a:cs typeface="Arial" panose="020B0604020202020204" pitchFamily="34" charset="0"/>
              </a:rPr>
              <a:t>greenbug</a:t>
            </a:r>
            <a:r>
              <a:rPr lang="en-US" sz="2800" dirty="0">
                <a:solidFill>
                  <a:srgbClr val="500000"/>
                </a:solidFill>
                <a:latin typeface="+mn-lt"/>
                <a:cs typeface="Arial" panose="020B0604020202020204" pitchFamily="34" charset="0"/>
              </a:rPr>
              <a:t> in 2002 devastated this breeding nursery in the Texas Panhandle and only resistant wheat survived.</a:t>
            </a:r>
          </a:p>
        </p:txBody>
      </p:sp>
      <p:sp>
        <p:nvSpPr>
          <p:cNvPr id="52230" name="Text Box 6"/>
          <p:cNvSpPr txBox="1">
            <a:spLocks noChangeArrowheads="1"/>
          </p:cNvSpPr>
          <p:nvPr/>
        </p:nvSpPr>
        <p:spPr bwMode="auto">
          <a:xfrm>
            <a:off x="609600" y="3641725"/>
            <a:ext cx="52197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spcBef>
                <a:spcPct val="50000"/>
              </a:spcBef>
            </a:pPr>
            <a:r>
              <a:rPr lang="en-US" sz="3600" i="1" dirty="0">
                <a:solidFill>
                  <a:srgbClr val="500000"/>
                </a:solidFill>
                <a:latin typeface="+mn-lt"/>
                <a:cs typeface="Arial" panose="020B0604020202020204" pitchFamily="34" charset="0"/>
              </a:rPr>
              <a:t>Gb3</a:t>
            </a:r>
            <a:r>
              <a:rPr lang="en-US" sz="3600" dirty="0">
                <a:solidFill>
                  <a:srgbClr val="500000"/>
                </a:solidFill>
                <a:latin typeface="+mn-lt"/>
                <a:cs typeface="Arial" panose="020B0604020202020204" pitchFamily="34" charset="0"/>
              </a:rPr>
              <a:t>, the </a:t>
            </a:r>
            <a:r>
              <a:rPr lang="en-US" sz="3600" dirty="0" err="1">
                <a:solidFill>
                  <a:srgbClr val="500000"/>
                </a:solidFill>
                <a:latin typeface="+mn-lt"/>
                <a:cs typeface="Arial" panose="020B0604020202020204" pitchFamily="34" charset="0"/>
              </a:rPr>
              <a:t>greenbug</a:t>
            </a:r>
            <a:r>
              <a:rPr lang="en-US" sz="3600" dirty="0">
                <a:solidFill>
                  <a:srgbClr val="500000"/>
                </a:solidFill>
                <a:latin typeface="+mn-lt"/>
                <a:cs typeface="Arial" panose="020B0604020202020204" pitchFamily="34" charset="0"/>
              </a:rPr>
              <a:t> resistance gene in </a:t>
            </a:r>
            <a:r>
              <a:rPr lang="en-US" sz="3600" b="1" dirty="0">
                <a:solidFill>
                  <a:srgbClr val="500000"/>
                </a:solidFill>
                <a:latin typeface="+mn-lt"/>
                <a:cs typeface="Arial" panose="020B0604020202020204" pitchFamily="34" charset="0"/>
              </a:rPr>
              <a:t>TAM 112</a:t>
            </a:r>
            <a:r>
              <a:rPr lang="en-US" sz="3600" dirty="0">
                <a:solidFill>
                  <a:srgbClr val="500000"/>
                </a:solidFill>
                <a:latin typeface="+mn-lt"/>
                <a:cs typeface="Arial" panose="020B0604020202020204" pitchFamily="34" charset="0"/>
              </a:rPr>
              <a:t> has been mapped and diagnostic markers have been designed. </a:t>
            </a:r>
            <a:endParaRPr lang="en-US" sz="3600" dirty="0">
              <a:latin typeface="+mn-lt"/>
              <a:cs typeface="Arial" panose="020B0604020202020204" pitchFamily="34" charset="0"/>
            </a:endParaRPr>
          </a:p>
        </p:txBody>
      </p:sp>
      <p:pic>
        <p:nvPicPr>
          <p:cNvPr id="52231" name="Picture 7" descr="Etter TAM110 comp and cropp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163" y="1497013"/>
            <a:ext cx="4429125" cy="172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2232" name="Group 8"/>
          <p:cNvGrpSpPr>
            <a:grpSpLocks/>
          </p:cNvGrpSpPr>
          <p:nvPr/>
        </p:nvGrpSpPr>
        <p:grpSpPr bwMode="auto">
          <a:xfrm>
            <a:off x="5964238" y="3683000"/>
            <a:ext cx="2120900" cy="2522538"/>
            <a:chOff x="480" y="1749"/>
            <a:chExt cx="960" cy="987"/>
          </a:xfrm>
        </p:grpSpPr>
        <p:sp>
          <p:nvSpPr>
            <p:cNvPr id="52235" name="Line 9"/>
            <p:cNvSpPr>
              <a:spLocks noChangeShapeType="1"/>
            </p:cNvSpPr>
            <p:nvPr/>
          </p:nvSpPr>
          <p:spPr bwMode="auto">
            <a:xfrm>
              <a:off x="768" y="1776"/>
              <a:ext cx="0" cy="960"/>
            </a:xfrm>
            <a:prstGeom prst="line">
              <a:avLst/>
            </a:prstGeom>
            <a:noFill/>
            <a:ln w="571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6" name="Line 10"/>
            <p:cNvSpPr>
              <a:spLocks noChangeShapeType="1"/>
            </p:cNvSpPr>
            <p:nvPr/>
          </p:nvSpPr>
          <p:spPr bwMode="auto">
            <a:xfrm>
              <a:off x="697" y="1919"/>
              <a:ext cx="20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7" name="Line 11"/>
            <p:cNvSpPr>
              <a:spLocks noChangeShapeType="1"/>
            </p:cNvSpPr>
            <p:nvPr/>
          </p:nvSpPr>
          <p:spPr bwMode="auto">
            <a:xfrm>
              <a:off x="697" y="1892"/>
              <a:ext cx="20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8" name="Line 12"/>
            <p:cNvSpPr>
              <a:spLocks noChangeShapeType="1"/>
            </p:cNvSpPr>
            <p:nvPr/>
          </p:nvSpPr>
          <p:spPr bwMode="auto">
            <a:xfrm>
              <a:off x="697" y="2010"/>
              <a:ext cx="20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39" name="Line 13"/>
            <p:cNvSpPr>
              <a:spLocks noChangeShapeType="1"/>
            </p:cNvSpPr>
            <p:nvPr/>
          </p:nvSpPr>
          <p:spPr bwMode="auto">
            <a:xfrm>
              <a:off x="697" y="2073"/>
              <a:ext cx="20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40" name="Line 14"/>
            <p:cNvSpPr>
              <a:spLocks noChangeShapeType="1"/>
            </p:cNvSpPr>
            <p:nvPr/>
          </p:nvSpPr>
          <p:spPr bwMode="auto">
            <a:xfrm>
              <a:off x="697" y="2325"/>
              <a:ext cx="20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41" name="Line 15"/>
            <p:cNvSpPr>
              <a:spLocks noChangeShapeType="1"/>
            </p:cNvSpPr>
            <p:nvPr/>
          </p:nvSpPr>
          <p:spPr bwMode="auto">
            <a:xfrm>
              <a:off x="697" y="2604"/>
              <a:ext cx="20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42" name="Line 16"/>
            <p:cNvSpPr>
              <a:spLocks noChangeShapeType="1"/>
            </p:cNvSpPr>
            <p:nvPr/>
          </p:nvSpPr>
          <p:spPr bwMode="auto">
            <a:xfrm>
              <a:off x="697" y="2640"/>
              <a:ext cx="206"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43" name="Rectangle 17"/>
            <p:cNvSpPr>
              <a:spLocks noChangeArrowheads="1"/>
            </p:cNvSpPr>
            <p:nvPr/>
          </p:nvSpPr>
          <p:spPr bwMode="auto">
            <a:xfrm>
              <a:off x="903" y="1749"/>
              <a:ext cx="278"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000" b="1" i="1">
                  <a:latin typeface="Arial" pitchFamily="34" charset="0"/>
                </a:rPr>
                <a:t>WG380</a:t>
              </a:r>
            </a:p>
          </p:txBody>
        </p:sp>
        <p:sp>
          <p:nvSpPr>
            <p:cNvPr id="52244" name="Rectangle 18"/>
            <p:cNvSpPr>
              <a:spLocks noChangeArrowheads="1"/>
            </p:cNvSpPr>
            <p:nvPr/>
          </p:nvSpPr>
          <p:spPr bwMode="auto">
            <a:xfrm>
              <a:off x="903" y="1832"/>
              <a:ext cx="428"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000" b="1" i="1">
                  <a:solidFill>
                    <a:schemeClr val="accent2"/>
                  </a:solidFill>
                  <a:latin typeface="Arial" pitchFamily="34" charset="0"/>
                </a:rPr>
                <a:t>AFLP-STS11</a:t>
              </a:r>
            </a:p>
          </p:txBody>
        </p:sp>
        <p:sp>
          <p:nvSpPr>
            <p:cNvPr id="52245" name="Rectangle 19"/>
            <p:cNvSpPr>
              <a:spLocks noChangeArrowheads="1"/>
            </p:cNvSpPr>
            <p:nvPr/>
          </p:nvSpPr>
          <p:spPr bwMode="auto">
            <a:xfrm>
              <a:off x="903" y="1902"/>
              <a:ext cx="263"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sz="1600" b="1" i="1">
                  <a:solidFill>
                    <a:srgbClr val="FF3300"/>
                  </a:solidFill>
                  <a:latin typeface="Arial" pitchFamily="34" charset="0"/>
                </a:rPr>
                <a:t>Gb3</a:t>
              </a:r>
            </a:p>
          </p:txBody>
        </p:sp>
        <p:sp>
          <p:nvSpPr>
            <p:cNvPr id="52246" name="Rectangle 20"/>
            <p:cNvSpPr>
              <a:spLocks noChangeArrowheads="1"/>
            </p:cNvSpPr>
            <p:nvPr/>
          </p:nvSpPr>
          <p:spPr bwMode="auto">
            <a:xfrm>
              <a:off x="903" y="2074"/>
              <a:ext cx="537"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
              <a:r>
                <a:rPr lang="en-US" sz="1000" b="1" i="1">
                  <a:latin typeface="Arial" pitchFamily="34" charset="0"/>
                </a:rPr>
                <a:t>EST#39</a:t>
              </a:r>
            </a:p>
          </p:txBody>
        </p:sp>
        <p:sp>
          <p:nvSpPr>
            <p:cNvPr id="52247" name="Rectangle 21"/>
            <p:cNvSpPr>
              <a:spLocks noChangeArrowheads="1"/>
            </p:cNvSpPr>
            <p:nvPr/>
          </p:nvSpPr>
          <p:spPr bwMode="auto">
            <a:xfrm>
              <a:off x="903" y="2259"/>
              <a:ext cx="259"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sz="1000" b="1" i="1">
                  <a:latin typeface="Arial" pitchFamily="34" charset="0"/>
                </a:rPr>
                <a:t>Ksud2</a:t>
              </a:r>
            </a:p>
          </p:txBody>
        </p:sp>
        <p:sp>
          <p:nvSpPr>
            <p:cNvPr id="52248" name="Rectangle 22"/>
            <p:cNvSpPr>
              <a:spLocks noChangeArrowheads="1"/>
            </p:cNvSpPr>
            <p:nvPr/>
          </p:nvSpPr>
          <p:spPr bwMode="auto">
            <a:xfrm>
              <a:off x="912" y="2160"/>
              <a:ext cx="291"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sz="1000" b="1" i="1">
                  <a:latin typeface="Arial" pitchFamily="34" charset="0"/>
                </a:rPr>
                <a:t>BAC-#3</a:t>
              </a:r>
            </a:p>
          </p:txBody>
        </p:sp>
        <p:sp>
          <p:nvSpPr>
            <p:cNvPr id="52249" name="Line 23"/>
            <p:cNvSpPr>
              <a:spLocks noChangeShapeType="1"/>
            </p:cNvSpPr>
            <p:nvPr/>
          </p:nvSpPr>
          <p:spPr bwMode="auto">
            <a:xfrm flipH="1" flipV="1">
              <a:off x="903" y="2074"/>
              <a:ext cx="42" cy="13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0" name="Line 24"/>
            <p:cNvSpPr>
              <a:spLocks noChangeShapeType="1"/>
            </p:cNvSpPr>
            <p:nvPr/>
          </p:nvSpPr>
          <p:spPr bwMode="auto">
            <a:xfrm flipV="1">
              <a:off x="906" y="2555"/>
              <a:ext cx="34" cy="4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1" name="Line 25"/>
            <p:cNvSpPr>
              <a:spLocks noChangeShapeType="1"/>
            </p:cNvSpPr>
            <p:nvPr/>
          </p:nvSpPr>
          <p:spPr bwMode="auto">
            <a:xfrm flipV="1">
              <a:off x="903" y="1813"/>
              <a:ext cx="37" cy="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2" name="Line 26"/>
            <p:cNvSpPr>
              <a:spLocks noChangeShapeType="1"/>
            </p:cNvSpPr>
            <p:nvPr/>
          </p:nvSpPr>
          <p:spPr bwMode="auto">
            <a:xfrm flipV="1">
              <a:off x="900" y="1905"/>
              <a:ext cx="32" cy="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2253" name="Rectangle 27"/>
            <p:cNvSpPr>
              <a:spLocks noChangeArrowheads="1"/>
            </p:cNvSpPr>
            <p:nvPr/>
          </p:nvSpPr>
          <p:spPr bwMode="auto">
            <a:xfrm>
              <a:off x="480" y="1842"/>
              <a:ext cx="20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sz="700" b="1" i="1">
                  <a:latin typeface="Arial" pitchFamily="34" charset="0"/>
                </a:rPr>
                <a:t>0.6 cM</a:t>
              </a:r>
            </a:p>
          </p:txBody>
        </p:sp>
        <p:sp>
          <p:nvSpPr>
            <p:cNvPr id="52254" name="Rectangle 28"/>
            <p:cNvSpPr>
              <a:spLocks noChangeArrowheads="1"/>
            </p:cNvSpPr>
            <p:nvPr/>
          </p:nvSpPr>
          <p:spPr bwMode="auto">
            <a:xfrm>
              <a:off x="480" y="1906"/>
              <a:ext cx="20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sz="700" b="1" i="1">
                  <a:latin typeface="Arial" pitchFamily="34" charset="0"/>
                </a:rPr>
                <a:t>1.0 cM</a:t>
              </a:r>
            </a:p>
          </p:txBody>
        </p:sp>
        <p:sp>
          <p:nvSpPr>
            <p:cNvPr id="52255" name="Rectangle 29"/>
            <p:cNvSpPr>
              <a:spLocks noChangeArrowheads="1"/>
            </p:cNvSpPr>
            <p:nvPr/>
          </p:nvSpPr>
          <p:spPr bwMode="auto">
            <a:xfrm>
              <a:off x="480" y="1981"/>
              <a:ext cx="20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sz="700" b="1" i="1">
                  <a:latin typeface="Arial" pitchFamily="34" charset="0"/>
                </a:rPr>
                <a:t>1.0 cM</a:t>
              </a:r>
            </a:p>
          </p:txBody>
        </p:sp>
        <p:sp>
          <p:nvSpPr>
            <p:cNvPr id="52256" name="Rectangle 30"/>
            <p:cNvSpPr>
              <a:spLocks noChangeArrowheads="1"/>
            </p:cNvSpPr>
            <p:nvPr/>
          </p:nvSpPr>
          <p:spPr bwMode="auto">
            <a:xfrm>
              <a:off x="480" y="2120"/>
              <a:ext cx="207"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sz="700" b="1" i="1">
                  <a:latin typeface="Arial" pitchFamily="34" charset="0"/>
                </a:rPr>
                <a:t>6.7 cM</a:t>
              </a:r>
            </a:p>
          </p:txBody>
        </p:sp>
        <p:sp>
          <p:nvSpPr>
            <p:cNvPr id="52257" name="Rectangle 31"/>
            <p:cNvSpPr>
              <a:spLocks noChangeArrowheads="1"/>
            </p:cNvSpPr>
            <p:nvPr/>
          </p:nvSpPr>
          <p:spPr bwMode="auto">
            <a:xfrm>
              <a:off x="480" y="2370"/>
              <a:ext cx="20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sz="700" b="1" i="1">
                  <a:latin typeface="Arial" pitchFamily="34" charset="0"/>
                </a:rPr>
                <a:t>8.3 cM</a:t>
              </a:r>
            </a:p>
          </p:txBody>
        </p:sp>
        <p:sp>
          <p:nvSpPr>
            <p:cNvPr id="52258" name="Rectangle 32"/>
            <p:cNvSpPr>
              <a:spLocks noChangeArrowheads="1"/>
            </p:cNvSpPr>
            <p:nvPr/>
          </p:nvSpPr>
          <p:spPr bwMode="auto">
            <a:xfrm>
              <a:off x="480" y="2556"/>
              <a:ext cx="207"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sz="700" b="1" i="1">
                  <a:latin typeface="Arial" pitchFamily="34" charset="0"/>
                </a:rPr>
                <a:t>0.5 cM</a:t>
              </a:r>
            </a:p>
          </p:txBody>
        </p:sp>
        <p:sp>
          <p:nvSpPr>
            <p:cNvPr id="52259" name="Rectangle 33"/>
            <p:cNvSpPr>
              <a:spLocks noChangeArrowheads="1"/>
            </p:cNvSpPr>
            <p:nvPr/>
          </p:nvSpPr>
          <p:spPr bwMode="auto">
            <a:xfrm>
              <a:off x="903" y="2584"/>
              <a:ext cx="323" cy="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sz="1000" b="1" i="1">
                  <a:latin typeface="Arial" pitchFamily="34" charset="0"/>
                </a:rPr>
                <a:t>WMC824</a:t>
              </a:r>
            </a:p>
          </p:txBody>
        </p:sp>
        <p:sp>
          <p:nvSpPr>
            <p:cNvPr id="52260" name="Rectangle 34"/>
            <p:cNvSpPr>
              <a:spLocks noChangeArrowheads="1"/>
            </p:cNvSpPr>
            <p:nvPr/>
          </p:nvSpPr>
          <p:spPr bwMode="auto">
            <a:xfrm>
              <a:off x="903" y="2491"/>
              <a:ext cx="35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
              <a:r>
                <a:rPr lang="en-US" sz="1000" b="1" i="1">
                  <a:latin typeface="Arial" pitchFamily="34" charset="0"/>
                </a:rPr>
                <a:t>BF202806</a:t>
              </a:r>
            </a:p>
          </p:txBody>
        </p:sp>
        <p:sp>
          <p:nvSpPr>
            <p:cNvPr id="52261" name="Line 35"/>
            <p:cNvSpPr>
              <a:spLocks noChangeShapeType="1"/>
            </p:cNvSpPr>
            <p:nvPr/>
          </p:nvSpPr>
          <p:spPr bwMode="auto">
            <a:xfrm flipH="1" flipV="1">
              <a:off x="903" y="2074"/>
              <a:ext cx="37" cy="4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2233" name="Text Box 36"/>
          <p:cNvSpPr txBox="1">
            <a:spLocks noChangeArrowheads="1"/>
          </p:cNvSpPr>
          <p:nvPr/>
        </p:nvSpPr>
        <p:spPr bwMode="auto">
          <a:xfrm>
            <a:off x="5745163" y="3275013"/>
            <a:ext cx="20462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spcBef>
                <a:spcPct val="50000"/>
              </a:spcBef>
            </a:pPr>
            <a:r>
              <a:rPr lang="en-US" dirty="0">
                <a:latin typeface="+mn-lt"/>
              </a:rPr>
              <a:t>Chromosome  7DL</a:t>
            </a:r>
          </a:p>
        </p:txBody>
      </p:sp>
      <p:sp>
        <p:nvSpPr>
          <p:cNvPr id="52234" name="Line 37"/>
          <p:cNvSpPr>
            <a:spLocks noChangeShapeType="1"/>
          </p:cNvSpPr>
          <p:nvPr/>
        </p:nvSpPr>
        <p:spPr bwMode="auto">
          <a:xfrm>
            <a:off x="503238" y="3232150"/>
            <a:ext cx="7848600" cy="0"/>
          </a:xfrm>
          <a:prstGeom prst="line">
            <a:avLst/>
          </a:prstGeom>
          <a:noFill/>
          <a:ln w="28575">
            <a:solidFill>
              <a:srgbClr val="5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1" name="Picture 4" descr="y4011e0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3810000" y="2922896"/>
            <a:ext cx="4556811" cy="27432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3250" name="Rectangle 2"/>
          <p:cNvSpPr>
            <a:spLocks noGrp="1" noChangeArrowheads="1"/>
          </p:cNvSpPr>
          <p:nvPr>
            <p:ph type="title"/>
          </p:nvPr>
        </p:nvSpPr>
        <p:spPr>
          <a:xfrm>
            <a:off x="193675" y="238125"/>
            <a:ext cx="8747125" cy="969963"/>
          </a:xfrm>
        </p:spPr>
        <p:txBody>
          <a:bodyPr>
            <a:normAutofit/>
          </a:bodyPr>
          <a:lstStyle/>
          <a:p>
            <a:pPr algn="ctr" eaLnBrk="1" hangingPunct="1"/>
            <a:r>
              <a:rPr lang="en-US" sz="3600" dirty="0">
                <a:latin typeface="+mj-lt"/>
                <a:cs typeface="Arial" panose="020B0604020202020204" pitchFamily="34" charset="0"/>
              </a:rPr>
              <a:t>Heat and Drought Stresses</a:t>
            </a:r>
          </a:p>
        </p:txBody>
      </p:sp>
      <p:pic>
        <p:nvPicPr>
          <p:cNvPr id="53254" name="Picture 9" descr="PP22160"/>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193675" y="1143000"/>
            <a:ext cx="2116138" cy="2773363"/>
          </a:xfrm>
          <a:noFill/>
        </p:spPr>
      </p:pic>
      <p:sp>
        <p:nvSpPr>
          <p:cNvPr id="24581" name="Text Box 8"/>
          <p:cNvSpPr txBox="1">
            <a:spLocks noChangeArrowheads="1"/>
          </p:cNvSpPr>
          <p:nvPr/>
        </p:nvSpPr>
        <p:spPr bwMode="auto">
          <a:xfrm>
            <a:off x="3810000" y="5717204"/>
            <a:ext cx="295592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a:solidFill>
                  <a:schemeClr val="tx1"/>
                </a:solidFill>
                <a:latin typeface="Candara" charset="0"/>
                <a:ea typeface="MS PGothic" charset="0"/>
                <a:cs typeface="MS PGothic" charset="0"/>
              </a:defRPr>
            </a:lvl1pPr>
            <a:lvl2pPr marL="742950" indent="-285750" eaLnBrk="0" hangingPunct="0">
              <a:defRPr>
                <a:solidFill>
                  <a:schemeClr val="tx1"/>
                </a:solidFill>
                <a:latin typeface="Candara" charset="0"/>
                <a:ea typeface="MS PGothic" charset="0"/>
                <a:cs typeface="MS PGothic" charset="0"/>
              </a:defRPr>
            </a:lvl2pPr>
            <a:lvl3pPr marL="1143000" indent="-228600" eaLnBrk="0" hangingPunct="0">
              <a:defRPr>
                <a:solidFill>
                  <a:schemeClr val="tx1"/>
                </a:solidFill>
                <a:latin typeface="Candara" charset="0"/>
                <a:ea typeface="MS PGothic" charset="0"/>
                <a:cs typeface="MS PGothic" charset="0"/>
              </a:defRPr>
            </a:lvl3pPr>
            <a:lvl4pPr marL="1600200" indent="-228600" eaLnBrk="0" hangingPunct="0">
              <a:defRPr>
                <a:solidFill>
                  <a:schemeClr val="tx1"/>
                </a:solidFill>
                <a:latin typeface="Candara" charset="0"/>
                <a:ea typeface="MS PGothic" charset="0"/>
                <a:cs typeface="MS PGothic" charset="0"/>
              </a:defRPr>
            </a:lvl4pPr>
            <a:lvl5pPr marL="2057400" indent="-228600" eaLnBrk="0" hangingPunct="0">
              <a:defRPr>
                <a:solidFill>
                  <a:schemeClr val="tx1"/>
                </a:solidFill>
                <a:latin typeface="Candar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ndar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ndar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ndar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ndara" charset="0"/>
                <a:ea typeface="MS PGothic" charset="0"/>
                <a:cs typeface="MS PGothic" charset="0"/>
              </a:defRPr>
            </a:lvl9pPr>
          </a:lstStyle>
          <a:p>
            <a:pPr eaLnBrk="1" hangingPunct="1">
              <a:defRPr/>
            </a:pPr>
            <a:r>
              <a:rPr lang="en-US" dirty="0">
                <a:latin typeface="+mn-lt"/>
                <a:cs typeface="Arial" charset="0"/>
              </a:rPr>
              <a:t>Reynolds et al., 2001</a:t>
            </a:r>
          </a:p>
        </p:txBody>
      </p:sp>
      <p:grpSp>
        <p:nvGrpSpPr>
          <p:cNvPr id="53255" name="Group 10"/>
          <p:cNvGrpSpPr>
            <a:grpSpLocks/>
          </p:cNvGrpSpPr>
          <p:nvPr/>
        </p:nvGrpSpPr>
        <p:grpSpPr bwMode="auto">
          <a:xfrm>
            <a:off x="224155" y="3981164"/>
            <a:ext cx="2154238" cy="2355850"/>
            <a:chOff x="1416" y="1160"/>
            <a:chExt cx="2185" cy="1968"/>
          </a:xfrm>
        </p:grpSpPr>
        <p:pic>
          <p:nvPicPr>
            <p:cNvPr id="24622" name="Picture 11"/>
            <p:cNvPicPr>
              <a:picLocks noChangeAspect="1" noChangeArrowheads="1"/>
            </p:cNvPicPr>
            <p:nvPr/>
          </p:nvPicPr>
          <p:blipFill>
            <a:blip r:embed="rId5"/>
            <a:srcRect/>
            <a:stretch>
              <a:fillRect/>
            </a:stretch>
          </p:blipFill>
          <p:spPr bwMode="auto">
            <a:xfrm>
              <a:off x="1416" y="1160"/>
              <a:ext cx="2185" cy="1968"/>
            </a:xfrm>
            <a:prstGeom prst="rect">
              <a:avLst/>
            </a:prstGeom>
            <a:noFill/>
            <a:ln w="38100">
              <a:solidFill>
                <a:srgbClr val="000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4623" name="Rectangle 12"/>
            <p:cNvSpPr>
              <a:spLocks noChangeArrowheads="1"/>
            </p:cNvSpPr>
            <p:nvPr/>
          </p:nvSpPr>
          <p:spPr bwMode="auto">
            <a:xfrm>
              <a:off x="1456" y="2743"/>
              <a:ext cx="816" cy="191"/>
            </a:xfrm>
            <a:prstGeom prst="rect">
              <a:avLst/>
            </a:prstGeom>
            <a:solidFill>
              <a:schemeClr val="bg1"/>
            </a:solidFill>
            <a:ln w="38100">
              <a:solidFill>
                <a:srgbClr val="00008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US" sz="1000" b="1">
                  <a:latin typeface="Arial" charset="0"/>
                  <a:ea typeface="MS PGothic" charset="0"/>
                  <a:cs typeface="MS PGothic" charset="0"/>
                </a:rPr>
                <a:t>Halberd </a:t>
              </a:r>
            </a:p>
          </p:txBody>
        </p:sp>
        <p:pic>
          <p:nvPicPr>
            <p:cNvPr id="53296" name="Picture 13" descr="HAA 10000x 15kv 48mm tilt 70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4" y="1208"/>
              <a:ext cx="1032" cy="790"/>
            </a:xfrm>
            <a:prstGeom prst="rect">
              <a:avLst/>
            </a:prstGeom>
            <a:noFill/>
            <a:ln w="38100">
              <a:solidFill>
                <a:srgbClr val="000080"/>
              </a:solidFill>
              <a:miter lim="800000"/>
              <a:headEnd/>
              <a:tailEnd/>
            </a:ln>
            <a:extLst>
              <a:ext uri="{909E8E84-426E-40DD-AFC4-6F175D3DCCD1}">
                <a14:hiddenFill xmlns:a14="http://schemas.microsoft.com/office/drawing/2010/main">
                  <a:solidFill>
                    <a:srgbClr val="FFFFFF"/>
                  </a:solidFill>
                </a14:hiddenFill>
              </a:ext>
            </a:extLst>
          </p:spPr>
        </p:pic>
      </p:grpSp>
      <p:pic>
        <p:nvPicPr>
          <p:cNvPr id="53292" name="Picture 4" descr="Clip with inserted prob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9813" y="1143000"/>
            <a:ext cx="2338387"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1221"/>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997410663"/>
              </p:ext>
            </p:extLst>
          </p:nvPr>
        </p:nvGraphicFramePr>
        <p:xfrm>
          <a:off x="79375" y="914400"/>
          <a:ext cx="8930943" cy="5018760"/>
        </p:xfrm>
        <a:graphic>
          <a:graphicData uri="http://schemas.openxmlformats.org/drawingml/2006/table">
            <a:tbl>
              <a:tblPr firstRow="1" firstCol="1" bandRow="1"/>
              <a:tblGrid>
                <a:gridCol w="878586">
                  <a:extLst>
                    <a:ext uri="{9D8B030D-6E8A-4147-A177-3AD203B41FA5}">
                      <a16:colId xmlns:a16="http://schemas.microsoft.com/office/drawing/2014/main" xmlns="" val="20000"/>
                    </a:ext>
                  </a:extLst>
                </a:gridCol>
                <a:gridCol w="3972210">
                  <a:extLst>
                    <a:ext uri="{9D8B030D-6E8A-4147-A177-3AD203B41FA5}">
                      <a16:colId xmlns:a16="http://schemas.microsoft.com/office/drawing/2014/main" xmlns="" val="20001"/>
                    </a:ext>
                  </a:extLst>
                </a:gridCol>
                <a:gridCol w="1257572">
                  <a:extLst>
                    <a:ext uri="{9D8B030D-6E8A-4147-A177-3AD203B41FA5}">
                      <a16:colId xmlns:a16="http://schemas.microsoft.com/office/drawing/2014/main" xmlns="" val="20002"/>
                    </a:ext>
                  </a:extLst>
                </a:gridCol>
                <a:gridCol w="880589">
                  <a:extLst>
                    <a:ext uri="{9D8B030D-6E8A-4147-A177-3AD203B41FA5}">
                      <a16:colId xmlns:a16="http://schemas.microsoft.com/office/drawing/2014/main" xmlns="" val="20003"/>
                    </a:ext>
                  </a:extLst>
                </a:gridCol>
                <a:gridCol w="798986">
                  <a:extLst>
                    <a:ext uri="{9D8B030D-6E8A-4147-A177-3AD203B41FA5}">
                      <a16:colId xmlns:a16="http://schemas.microsoft.com/office/drawing/2014/main" xmlns="" val="20004"/>
                    </a:ext>
                  </a:extLst>
                </a:gridCol>
                <a:gridCol w="1143000">
                  <a:extLst>
                    <a:ext uri="{9D8B030D-6E8A-4147-A177-3AD203B41FA5}">
                      <a16:colId xmlns:a16="http://schemas.microsoft.com/office/drawing/2014/main" xmlns="" val="20005"/>
                    </a:ext>
                  </a:extLst>
                </a:gridCol>
              </a:tblGrid>
              <a:tr h="304800">
                <a:tc>
                  <a:txBody>
                    <a:bodyPr/>
                    <a:lstStyle/>
                    <a:p>
                      <a:pPr marL="0" marR="0">
                        <a:lnSpc>
                          <a:spcPct val="107000"/>
                        </a:lnSpc>
                        <a:spcBef>
                          <a:spcPts val="0"/>
                        </a:spcBef>
                        <a:spcAft>
                          <a:spcPts val="0"/>
                        </a:spcAft>
                      </a:pPr>
                      <a:r>
                        <a:rPr lang="en-US" sz="1800" b="1" dirty="0">
                          <a:solidFill>
                            <a:schemeClr val="bg1"/>
                          </a:solidFill>
                          <a:effectLst/>
                          <a:latin typeface="+mn-lt"/>
                          <a:ea typeface="Calibri"/>
                          <a:cs typeface="Times New Roman"/>
                        </a:rPr>
                        <a:t>Year</a:t>
                      </a:r>
                      <a:endParaRPr lang="en-US" sz="1800" b="1" dirty="0">
                        <a:solidFill>
                          <a:schemeClr val="bg1"/>
                        </a:solidFill>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a:lnSpc>
                          <a:spcPct val="107000"/>
                        </a:lnSpc>
                        <a:spcBef>
                          <a:spcPts val="0"/>
                        </a:spcBef>
                        <a:spcAft>
                          <a:spcPts val="0"/>
                        </a:spcAft>
                      </a:pPr>
                      <a:r>
                        <a:rPr lang="en-US" sz="1800" b="1" dirty="0">
                          <a:solidFill>
                            <a:schemeClr val="bg1"/>
                          </a:solidFill>
                          <a:effectLst/>
                          <a:latin typeface="+mn-lt"/>
                          <a:ea typeface="Calibri"/>
                          <a:cs typeface="Times New Roman"/>
                        </a:rPr>
                        <a:t>Where / trial name</a:t>
                      </a:r>
                      <a:endParaRPr lang="en-US" sz="1800" b="1" dirty="0">
                        <a:solidFill>
                          <a:schemeClr val="bg1"/>
                        </a:solidFill>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a:lnSpc>
                          <a:spcPct val="107000"/>
                        </a:lnSpc>
                        <a:spcBef>
                          <a:spcPts val="0"/>
                        </a:spcBef>
                        <a:spcAft>
                          <a:spcPts val="0"/>
                        </a:spcAft>
                      </a:pPr>
                      <a:r>
                        <a:rPr lang="en-US" sz="1800" b="1" dirty="0">
                          <a:solidFill>
                            <a:schemeClr val="bg1"/>
                          </a:solidFill>
                          <a:effectLst/>
                          <a:latin typeface="+mn-lt"/>
                          <a:ea typeface="Calibri"/>
                          <a:cs typeface="Times New Roman"/>
                        </a:rPr>
                        <a:t>Generation</a:t>
                      </a:r>
                      <a:endParaRPr lang="en-US" sz="1800" b="1" dirty="0">
                        <a:solidFill>
                          <a:schemeClr val="bg1"/>
                        </a:solidFill>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a:lnSpc>
                          <a:spcPct val="107000"/>
                        </a:lnSpc>
                        <a:spcBef>
                          <a:spcPts val="0"/>
                        </a:spcBef>
                        <a:spcAft>
                          <a:spcPts val="0"/>
                        </a:spcAft>
                      </a:pPr>
                      <a:r>
                        <a:rPr lang="en-US" sz="1800" b="1" dirty="0">
                          <a:solidFill>
                            <a:schemeClr val="bg1"/>
                          </a:solidFill>
                          <a:effectLst/>
                          <a:latin typeface="+mn-lt"/>
                          <a:ea typeface="Calibri"/>
                          <a:cs typeface="Times New Roman"/>
                        </a:rPr>
                        <a:t>Entries</a:t>
                      </a:r>
                      <a:endParaRPr lang="en-US" sz="1800" b="1" dirty="0">
                        <a:solidFill>
                          <a:schemeClr val="bg1"/>
                        </a:solidFill>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a:lnSpc>
                          <a:spcPct val="107000"/>
                        </a:lnSpc>
                        <a:spcBef>
                          <a:spcPts val="0"/>
                        </a:spcBef>
                        <a:spcAft>
                          <a:spcPts val="0"/>
                        </a:spcAft>
                      </a:pPr>
                      <a:r>
                        <a:rPr lang="en-US" sz="1800" b="1" dirty="0">
                          <a:solidFill>
                            <a:schemeClr val="bg1"/>
                          </a:solidFill>
                          <a:effectLst/>
                          <a:latin typeface="+mn-lt"/>
                          <a:ea typeface="Calibri"/>
                          <a:cs typeface="Times New Roman"/>
                        </a:rPr>
                        <a:t>Reps</a:t>
                      </a:r>
                      <a:endParaRPr lang="en-US" sz="1800" b="1" dirty="0">
                        <a:solidFill>
                          <a:schemeClr val="bg1"/>
                        </a:solidFill>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a:lnSpc>
                          <a:spcPct val="107000"/>
                        </a:lnSpc>
                        <a:spcBef>
                          <a:spcPts val="0"/>
                        </a:spcBef>
                        <a:spcAft>
                          <a:spcPts val="0"/>
                        </a:spcAft>
                      </a:pPr>
                      <a:r>
                        <a:rPr lang="en-US" sz="1800" b="1" dirty="0">
                          <a:solidFill>
                            <a:schemeClr val="bg1"/>
                          </a:solidFill>
                          <a:effectLst/>
                          <a:latin typeface="+mn-lt"/>
                          <a:ea typeface="Calibri"/>
                          <a:cs typeface="Times New Roman"/>
                        </a:rPr>
                        <a:t>Locations</a:t>
                      </a:r>
                      <a:endParaRPr lang="en-US" sz="1800" b="1" dirty="0">
                        <a:solidFill>
                          <a:schemeClr val="bg1"/>
                        </a:solidFill>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xmlns="" val="10000"/>
                  </a:ext>
                </a:extLst>
              </a:tr>
              <a:tr h="348120">
                <a:tc>
                  <a:txBody>
                    <a:bodyPr/>
                    <a:lstStyle/>
                    <a:p>
                      <a:pPr marL="0" marR="0">
                        <a:lnSpc>
                          <a:spcPct val="107000"/>
                        </a:lnSpc>
                        <a:spcBef>
                          <a:spcPts val="0"/>
                        </a:spcBef>
                        <a:spcAft>
                          <a:spcPts val="0"/>
                        </a:spcAft>
                      </a:pPr>
                      <a:r>
                        <a:rPr lang="en-US" sz="1800" b="1" dirty="0">
                          <a:effectLst/>
                          <a:latin typeface="+mn-lt"/>
                          <a:ea typeface="Calibri"/>
                          <a:cs typeface="Times New Roman"/>
                        </a:rPr>
                        <a:t>Year 1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Greenhouse Crossing Block</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2000</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79520">
                <a:tc>
                  <a:txBody>
                    <a:bodyPr/>
                    <a:lstStyle/>
                    <a:p>
                      <a:pPr marL="0" marR="0">
                        <a:lnSpc>
                          <a:spcPct val="107000"/>
                        </a:lnSpc>
                        <a:spcBef>
                          <a:spcPts val="0"/>
                        </a:spcBef>
                        <a:spcAft>
                          <a:spcPts val="0"/>
                        </a:spcAft>
                      </a:pPr>
                      <a:r>
                        <a:rPr lang="en-US" sz="1800" b="1" dirty="0">
                          <a:effectLst/>
                          <a:latin typeface="+mn-lt"/>
                          <a:ea typeface="Calibri"/>
                          <a:cs typeface="Times New Roman"/>
                        </a:rPr>
                        <a:t>Year 2</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Greenhouse rows</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F</a:t>
                      </a:r>
                      <a:r>
                        <a:rPr lang="en-US" sz="1800" b="1" baseline="-25000" dirty="0">
                          <a:effectLst/>
                          <a:latin typeface="+mn-lt"/>
                          <a:ea typeface="Calibri"/>
                          <a:cs typeface="Times New Roman"/>
                        </a:rPr>
                        <a:t>1</a:t>
                      </a:r>
                      <a:r>
                        <a:rPr lang="en-US" sz="1800" b="1" dirty="0">
                          <a:effectLst/>
                          <a:latin typeface="+mn-lt"/>
                          <a:ea typeface="Calibri"/>
                          <a:cs typeface="Times New Roman"/>
                        </a:rPr>
                        <a:t>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2000</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2"/>
                  </a:ext>
                </a:extLst>
              </a:tr>
              <a:tr h="379520">
                <a:tc>
                  <a:txBody>
                    <a:bodyPr/>
                    <a:lstStyle/>
                    <a:p>
                      <a:pPr marL="0" marR="0">
                        <a:lnSpc>
                          <a:spcPct val="107000"/>
                        </a:lnSpc>
                        <a:spcBef>
                          <a:spcPts val="0"/>
                        </a:spcBef>
                        <a:spcAft>
                          <a:spcPts val="0"/>
                        </a:spcAft>
                      </a:pPr>
                      <a:r>
                        <a:rPr lang="en-US" sz="1800" b="1" dirty="0">
                          <a:effectLst/>
                          <a:latin typeface="+mn-lt"/>
                          <a:ea typeface="Calibri"/>
                          <a:cs typeface="Times New Roman"/>
                        </a:rPr>
                        <a:t>Year 3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Field plots</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F</a:t>
                      </a:r>
                      <a:r>
                        <a:rPr lang="en-US" sz="1800" b="1" baseline="-25000" dirty="0">
                          <a:effectLst/>
                          <a:latin typeface="+mn-lt"/>
                          <a:ea typeface="Calibri"/>
                          <a:cs typeface="Times New Roman"/>
                        </a:rPr>
                        <a:t>2</a:t>
                      </a:r>
                      <a:r>
                        <a:rPr lang="en-US" sz="1800" b="1" dirty="0">
                          <a:effectLst/>
                          <a:latin typeface="+mn-lt"/>
                          <a:ea typeface="Calibri"/>
                          <a:cs typeface="Times New Roman"/>
                        </a:rPr>
                        <a:t>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2000</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effectLst/>
                          <a:latin typeface="+mn-lt"/>
                          <a:ea typeface="Calibri"/>
                          <a:cs typeface="Times New Roman"/>
                        </a:rPr>
                        <a:t> </a:t>
                      </a:r>
                      <a:endParaRPr lang="en-US" sz="1800" b="1">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effectLst/>
                          <a:latin typeface="+mn-lt"/>
                          <a:ea typeface="Calibri"/>
                          <a:cs typeface="Times New Roman"/>
                        </a:rPr>
                        <a:t> </a:t>
                      </a:r>
                      <a:endParaRPr lang="en-US" sz="1800" b="1">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79520">
                <a:tc>
                  <a:txBody>
                    <a:bodyPr/>
                    <a:lstStyle/>
                    <a:p>
                      <a:pPr marL="0" marR="0">
                        <a:lnSpc>
                          <a:spcPct val="107000"/>
                        </a:lnSpc>
                        <a:spcBef>
                          <a:spcPts val="0"/>
                        </a:spcBef>
                        <a:spcAft>
                          <a:spcPts val="0"/>
                        </a:spcAft>
                      </a:pPr>
                      <a:r>
                        <a:rPr lang="en-US" sz="1800" b="1" dirty="0">
                          <a:effectLst/>
                          <a:latin typeface="+mn-lt"/>
                          <a:ea typeface="Calibri"/>
                          <a:cs typeface="Times New Roman"/>
                        </a:rPr>
                        <a:t>Year 4</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Field plots</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F</a:t>
                      </a:r>
                      <a:r>
                        <a:rPr lang="en-US" sz="1800" b="1" baseline="-25000" dirty="0">
                          <a:effectLst/>
                          <a:latin typeface="+mn-lt"/>
                          <a:ea typeface="Calibri"/>
                          <a:cs typeface="Times New Roman"/>
                        </a:rPr>
                        <a:t>3</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1600</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1</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2</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4"/>
                  </a:ext>
                </a:extLst>
              </a:tr>
              <a:tr h="379520">
                <a:tc>
                  <a:txBody>
                    <a:bodyPr/>
                    <a:lstStyle/>
                    <a:p>
                      <a:pPr marL="0" marR="0">
                        <a:lnSpc>
                          <a:spcPct val="107000"/>
                        </a:lnSpc>
                        <a:spcBef>
                          <a:spcPts val="0"/>
                        </a:spcBef>
                        <a:spcAft>
                          <a:spcPts val="0"/>
                        </a:spcAft>
                      </a:pPr>
                      <a:r>
                        <a:rPr lang="en-US" sz="1800" b="1" dirty="0">
                          <a:effectLst/>
                          <a:latin typeface="+mn-lt"/>
                          <a:ea typeface="Calibri"/>
                          <a:cs typeface="Times New Roman"/>
                        </a:rPr>
                        <a:t>Year 5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Field plots</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F</a:t>
                      </a:r>
                      <a:r>
                        <a:rPr lang="en-US" sz="1800" b="1" baseline="-25000" dirty="0">
                          <a:effectLst/>
                          <a:latin typeface="+mn-lt"/>
                          <a:ea typeface="Calibri"/>
                          <a:cs typeface="Times New Roman"/>
                        </a:rPr>
                        <a:t>4</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1200</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1</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effectLst/>
                          <a:latin typeface="+mn-lt"/>
                          <a:ea typeface="Calibri"/>
                          <a:cs typeface="Times New Roman"/>
                        </a:rPr>
                        <a:t>2</a:t>
                      </a:r>
                      <a:endParaRPr lang="en-US" sz="1800" b="1">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379520">
                <a:tc>
                  <a:txBody>
                    <a:bodyPr/>
                    <a:lstStyle/>
                    <a:p>
                      <a:pPr marL="0" marR="0">
                        <a:lnSpc>
                          <a:spcPct val="107000"/>
                        </a:lnSpc>
                        <a:spcBef>
                          <a:spcPts val="0"/>
                        </a:spcBef>
                        <a:spcAft>
                          <a:spcPts val="0"/>
                        </a:spcAft>
                      </a:pPr>
                      <a:r>
                        <a:rPr lang="en-US" sz="1800" b="1" dirty="0">
                          <a:effectLst/>
                          <a:latin typeface="+mn-lt"/>
                          <a:ea typeface="Calibri"/>
                          <a:cs typeface="Times New Roman"/>
                        </a:rPr>
                        <a:t>Year 6</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Head-rows</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F</a:t>
                      </a:r>
                      <a:r>
                        <a:rPr lang="en-US" sz="1800" b="1" baseline="-25000" dirty="0">
                          <a:effectLst/>
                          <a:latin typeface="+mn-lt"/>
                          <a:ea typeface="Calibri"/>
                          <a:cs typeface="Times New Roman"/>
                        </a:rPr>
                        <a:t>4:5</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90,000</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1</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2</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6"/>
                  </a:ext>
                </a:extLst>
              </a:tr>
              <a:tr h="379520">
                <a:tc>
                  <a:txBody>
                    <a:bodyPr/>
                    <a:lstStyle/>
                    <a:p>
                      <a:pPr marL="0" marR="0">
                        <a:lnSpc>
                          <a:spcPct val="107000"/>
                        </a:lnSpc>
                        <a:spcBef>
                          <a:spcPts val="0"/>
                        </a:spcBef>
                        <a:spcAft>
                          <a:spcPts val="0"/>
                        </a:spcAft>
                      </a:pPr>
                      <a:r>
                        <a:rPr lang="en-US" sz="1800" b="1" dirty="0">
                          <a:effectLst/>
                          <a:latin typeface="+mn-lt"/>
                          <a:ea typeface="Calibri"/>
                          <a:cs typeface="Times New Roman"/>
                        </a:rPr>
                        <a:t>Year 7</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Preliminary yield trials</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F</a:t>
                      </a:r>
                      <a:r>
                        <a:rPr lang="en-US" sz="1800" b="1" baseline="-25000" dirty="0">
                          <a:effectLst/>
                          <a:latin typeface="+mn-lt"/>
                          <a:ea typeface="Calibri"/>
                          <a:cs typeface="Times New Roman"/>
                        </a:rPr>
                        <a:t>4:6</a:t>
                      </a:r>
                      <a:r>
                        <a:rPr lang="en-US" sz="1800" b="1" dirty="0">
                          <a:effectLst/>
                          <a:latin typeface="+mn-lt"/>
                          <a:ea typeface="Calibri"/>
                          <a:cs typeface="Times New Roman"/>
                        </a:rPr>
                        <a:t>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3000</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1</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2</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48120">
                <a:tc>
                  <a:txBody>
                    <a:bodyPr/>
                    <a:lstStyle/>
                    <a:p>
                      <a:pPr marL="0" marR="0">
                        <a:lnSpc>
                          <a:spcPct val="107000"/>
                        </a:lnSpc>
                        <a:spcBef>
                          <a:spcPts val="0"/>
                        </a:spcBef>
                        <a:spcAft>
                          <a:spcPts val="0"/>
                        </a:spcAft>
                      </a:pPr>
                      <a:r>
                        <a:rPr lang="en-US" sz="1800" b="1" dirty="0">
                          <a:effectLst/>
                          <a:latin typeface="+mn-lt"/>
                          <a:ea typeface="Calibri"/>
                          <a:cs typeface="Times New Roman"/>
                        </a:rPr>
                        <a:t>Year 8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Year 1: Advanced yield trials</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Advanced</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700</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2</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5</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8"/>
                  </a:ext>
                </a:extLst>
              </a:tr>
              <a:tr h="348120">
                <a:tc>
                  <a:txBody>
                    <a:bodyPr/>
                    <a:lstStyle/>
                    <a:p>
                      <a:pPr marL="0" marR="0">
                        <a:lnSpc>
                          <a:spcPct val="107000"/>
                        </a:lnSpc>
                        <a:spcBef>
                          <a:spcPts val="0"/>
                        </a:spcBef>
                        <a:spcAft>
                          <a:spcPts val="0"/>
                        </a:spcAft>
                      </a:pPr>
                      <a:r>
                        <a:rPr lang="en-US" sz="1800" b="1" dirty="0">
                          <a:effectLst/>
                          <a:latin typeface="+mn-lt"/>
                          <a:ea typeface="Calibri"/>
                          <a:cs typeface="Times New Roman"/>
                        </a:rPr>
                        <a:t>Year 9</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Year 2: Advanced yield trials</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effectLst/>
                          <a:latin typeface="+mn-lt"/>
                          <a:ea typeface="Calibri"/>
                          <a:cs typeface="Times New Roman"/>
                        </a:rPr>
                        <a:t>Advanced</a:t>
                      </a:r>
                      <a:endParaRPr lang="en-US" sz="1800" b="1">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200</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2</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7</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348120">
                <a:tc>
                  <a:txBody>
                    <a:bodyPr/>
                    <a:lstStyle/>
                    <a:p>
                      <a:pPr marL="0" marR="0">
                        <a:lnSpc>
                          <a:spcPct val="107000"/>
                        </a:lnSpc>
                        <a:spcBef>
                          <a:spcPts val="0"/>
                        </a:spcBef>
                        <a:spcAft>
                          <a:spcPts val="0"/>
                        </a:spcAft>
                      </a:pPr>
                      <a:r>
                        <a:rPr lang="en-US" sz="1800" b="1" dirty="0">
                          <a:effectLst/>
                          <a:latin typeface="+mn-lt"/>
                          <a:ea typeface="Calibri"/>
                          <a:cs typeface="Times New Roman"/>
                        </a:rPr>
                        <a:t>Year 10</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TXE</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15</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3</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18</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10"/>
                  </a:ext>
                </a:extLst>
              </a:tr>
              <a:tr h="348120">
                <a:tc>
                  <a:txBody>
                    <a:bodyPr/>
                    <a:lstStyle/>
                    <a:p>
                      <a:pPr marL="0" marR="0">
                        <a:lnSpc>
                          <a:spcPct val="107000"/>
                        </a:lnSpc>
                        <a:spcBef>
                          <a:spcPts val="0"/>
                        </a:spcBef>
                        <a:spcAft>
                          <a:spcPts val="0"/>
                        </a:spcAft>
                      </a:pPr>
                      <a:r>
                        <a:rPr lang="en-US" sz="1800" b="1" dirty="0">
                          <a:effectLst/>
                          <a:latin typeface="+mn-lt"/>
                          <a:ea typeface="Calibri"/>
                          <a:cs typeface="Times New Roman"/>
                        </a:rPr>
                        <a:t>Year 11</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effectLst/>
                          <a:latin typeface="+mn-lt"/>
                          <a:ea typeface="Calibri"/>
                          <a:cs typeface="Times New Roman"/>
                        </a:rPr>
                        <a:t>SRPN, TXE, and increase</a:t>
                      </a:r>
                      <a:endParaRPr lang="en-US" sz="1800" b="1">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effectLst/>
                          <a:latin typeface="+mn-lt"/>
                          <a:ea typeface="Calibri"/>
                          <a:cs typeface="Times New Roman"/>
                        </a:rPr>
                        <a:t> </a:t>
                      </a:r>
                      <a:endParaRPr lang="en-US" sz="1800" b="1">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effectLst/>
                          <a:latin typeface="+mn-lt"/>
                          <a:ea typeface="Calibri"/>
                          <a:cs typeface="Times New Roman"/>
                        </a:rPr>
                        <a:t>6</a:t>
                      </a:r>
                      <a:endParaRPr lang="en-US" sz="1800" b="1">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3</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42</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348120">
                <a:tc>
                  <a:txBody>
                    <a:bodyPr/>
                    <a:lstStyle/>
                    <a:p>
                      <a:pPr marL="0" marR="0">
                        <a:lnSpc>
                          <a:spcPct val="107000"/>
                        </a:lnSpc>
                        <a:spcBef>
                          <a:spcPts val="0"/>
                        </a:spcBef>
                        <a:spcAft>
                          <a:spcPts val="0"/>
                        </a:spcAft>
                      </a:pPr>
                      <a:r>
                        <a:rPr lang="en-US" sz="1800" b="1" dirty="0">
                          <a:effectLst/>
                          <a:latin typeface="+mn-lt"/>
                          <a:ea typeface="Calibri"/>
                          <a:cs typeface="Times New Roman"/>
                        </a:rPr>
                        <a:t>Year 12</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SRPN, TXE, UVT, increase, and WQC</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2</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3</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nSpc>
                          <a:spcPct val="107000"/>
                        </a:lnSpc>
                        <a:spcBef>
                          <a:spcPts val="0"/>
                        </a:spcBef>
                        <a:spcAft>
                          <a:spcPts val="0"/>
                        </a:spcAft>
                      </a:pPr>
                      <a:r>
                        <a:rPr lang="en-US" sz="1800" b="1" dirty="0">
                          <a:effectLst/>
                          <a:latin typeface="+mn-lt"/>
                          <a:ea typeface="Calibri"/>
                          <a:cs typeface="Times New Roman"/>
                        </a:rPr>
                        <a:t>65</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12"/>
                  </a:ext>
                </a:extLst>
              </a:tr>
              <a:tr h="348120">
                <a:tc>
                  <a:txBody>
                    <a:bodyPr/>
                    <a:lstStyle/>
                    <a:p>
                      <a:pPr marL="0" marR="0">
                        <a:lnSpc>
                          <a:spcPct val="107000"/>
                        </a:lnSpc>
                        <a:spcBef>
                          <a:spcPts val="0"/>
                        </a:spcBef>
                        <a:spcAft>
                          <a:spcPts val="0"/>
                        </a:spcAft>
                      </a:pPr>
                      <a:r>
                        <a:rPr lang="en-US" sz="1800" b="1" dirty="0">
                          <a:effectLst/>
                          <a:latin typeface="+mn-lt"/>
                          <a:ea typeface="Calibri"/>
                          <a:cs typeface="Times New Roman"/>
                        </a:rPr>
                        <a:t>Year 13</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Release</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1</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mn-lt"/>
                          <a:ea typeface="Calibri"/>
                          <a:cs typeface="Times New Roman"/>
                        </a:rPr>
                        <a:t> </a:t>
                      </a:r>
                      <a:endParaRPr lang="en-US" sz="1800" b="1" dirty="0">
                        <a:effectLst/>
                        <a:latin typeface="+mn-lt"/>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bl>
          </a:graphicData>
        </a:graphic>
      </p:graphicFrame>
      <p:sp>
        <p:nvSpPr>
          <p:cNvPr id="2" name="Title 1">
            <a:extLst>
              <a:ext uri="{FF2B5EF4-FFF2-40B4-BE49-F238E27FC236}">
                <a16:creationId xmlns:a16="http://schemas.microsoft.com/office/drawing/2014/main" xmlns="" id="{00B32009-25CC-4E2F-851C-E0CE22114560}"/>
              </a:ext>
            </a:extLst>
          </p:cNvPr>
          <p:cNvSpPr>
            <a:spLocks noGrp="1"/>
          </p:cNvSpPr>
          <p:nvPr>
            <p:ph type="title" idx="4294967295"/>
          </p:nvPr>
        </p:nvSpPr>
        <p:spPr>
          <a:xfrm>
            <a:off x="79376" y="-52388"/>
            <a:ext cx="8991600" cy="966788"/>
          </a:xfrm>
          <a:solidFill>
            <a:schemeClr val="tx1">
              <a:alpha val="70000"/>
            </a:schemeClr>
          </a:solidFill>
        </p:spPr>
        <p:txBody>
          <a:bodyPr>
            <a:normAutofit/>
          </a:bodyPr>
          <a:lstStyle/>
          <a:p>
            <a:pPr algn="ctr"/>
            <a:r>
              <a:rPr lang="en-US" sz="3600" dirty="0"/>
              <a:t>Flow diagram of TAM Wheat Breeding</a:t>
            </a:r>
          </a:p>
        </p:txBody>
      </p:sp>
    </p:spTree>
    <p:extLst>
      <p:ext uri="{BB962C8B-B14F-4D97-AF65-F5344CB8AC3E}">
        <p14:creationId xmlns:p14="http://schemas.microsoft.com/office/powerpoint/2010/main" val="3073940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600514938"/>
              </p:ext>
            </p:extLst>
          </p:nvPr>
        </p:nvGraphicFramePr>
        <p:xfrm>
          <a:off x="284163" y="1497013"/>
          <a:ext cx="8402636" cy="2516688"/>
        </p:xfrm>
        <a:graphic>
          <a:graphicData uri="http://schemas.openxmlformats.org/drawingml/2006/table">
            <a:tbl>
              <a:tblPr firstRow="1" bandRow="1">
                <a:tableStyleId>{5C22544A-7EE6-4342-B048-85BDC9FD1C3A}</a:tableStyleId>
              </a:tblPr>
              <a:tblGrid>
                <a:gridCol w="2100659">
                  <a:extLst>
                    <a:ext uri="{9D8B030D-6E8A-4147-A177-3AD203B41FA5}">
                      <a16:colId xmlns:a16="http://schemas.microsoft.com/office/drawing/2014/main" xmlns="" val="20000"/>
                    </a:ext>
                  </a:extLst>
                </a:gridCol>
                <a:gridCol w="2100659">
                  <a:extLst>
                    <a:ext uri="{9D8B030D-6E8A-4147-A177-3AD203B41FA5}">
                      <a16:colId xmlns:a16="http://schemas.microsoft.com/office/drawing/2014/main" xmlns="" val="20001"/>
                    </a:ext>
                  </a:extLst>
                </a:gridCol>
                <a:gridCol w="2100659">
                  <a:extLst>
                    <a:ext uri="{9D8B030D-6E8A-4147-A177-3AD203B41FA5}">
                      <a16:colId xmlns:a16="http://schemas.microsoft.com/office/drawing/2014/main" xmlns="" val="20002"/>
                    </a:ext>
                  </a:extLst>
                </a:gridCol>
                <a:gridCol w="2100659">
                  <a:extLst>
                    <a:ext uri="{9D8B030D-6E8A-4147-A177-3AD203B41FA5}">
                      <a16:colId xmlns:a16="http://schemas.microsoft.com/office/drawing/2014/main" xmlns="" val="20003"/>
                    </a:ext>
                  </a:extLst>
                </a:gridCol>
              </a:tblGrid>
              <a:tr h="395441">
                <a:tc>
                  <a:txBody>
                    <a:bodyPr/>
                    <a:lstStyle/>
                    <a:p>
                      <a:r>
                        <a:rPr lang="en-US" sz="2000" b="1" dirty="0">
                          <a:solidFill>
                            <a:schemeClr val="bg1"/>
                          </a:solidFill>
                          <a:latin typeface="+mn-lt"/>
                          <a:cs typeface="Arial" panose="020B0604020202020204" pitchFamily="34" charset="0"/>
                        </a:rPr>
                        <a:t>Texas</a:t>
                      </a:r>
                    </a:p>
                  </a:txBody>
                  <a:tcPr marL="84026" marR="84026"/>
                </a:tc>
                <a:tc>
                  <a:txBody>
                    <a:bodyPr/>
                    <a:lstStyle/>
                    <a:p>
                      <a:r>
                        <a:rPr lang="en-US" sz="2000" b="1" dirty="0">
                          <a:solidFill>
                            <a:schemeClr val="bg1"/>
                          </a:solidFill>
                          <a:latin typeface="+mn-lt"/>
                          <a:cs typeface="Arial" panose="020B0604020202020204" pitchFamily="34" charset="0"/>
                        </a:rPr>
                        <a:t>Kansas</a:t>
                      </a:r>
                    </a:p>
                  </a:txBody>
                  <a:tcPr marL="84026" marR="84026"/>
                </a:tc>
                <a:tc>
                  <a:txBody>
                    <a:bodyPr/>
                    <a:lstStyle/>
                    <a:p>
                      <a:r>
                        <a:rPr lang="en-US" sz="2000" b="1" dirty="0">
                          <a:solidFill>
                            <a:schemeClr val="bg1"/>
                          </a:solidFill>
                          <a:latin typeface="+mn-lt"/>
                          <a:cs typeface="Arial" panose="020B0604020202020204" pitchFamily="34" charset="0"/>
                        </a:rPr>
                        <a:t>Colorado</a:t>
                      </a:r>
                    </a:p>
                  </a:txBody>
                  <a:tcPr marL="84026" marR="84026"/>
                </a:tc>
                <a:tc>
                  <a:txBody>
                    <a:bodyPr/>
                    <a:lstStyle/>
                    <a:p>
                      <a:r>
                        <a:rPr lang="en-US" sz="2000" b="1" dirty="0">
                          <a:solidFill>
                            <a:schemeClr val="bg1"/>
                          </a:solidFill>
                          <a:latin typeface="+mn-lt"/>
                          <a:cs typeface="Arial" panose="020B0604020202020204" pitchFamily="34" charset="0"/>
                        </a:rPr>
                        <a:t>Nebraska</a:t>
                      </a:r>
                      <a:r>
                        <a:rPr lang="en-US" sz="2000" b="1" baseline="30000" dirty="0">
                          <a:solidFill>
                            <a:schemeClr val="bg1"/>
                          </a:solidFill>
                          <a:latin typeface="+mn-lt"/>
                          <a:cs typeface="Arial" panose="020B0604020202020204" pitchFamily="34" charset="0"/>
                        </a:rPr>
                        <a:t>*</a:t>
                      </a:r>
                    </a:p>
                  </a:txBody>
                  <a:tcPr marL="84026" marR="84026"/>
                </a:tc>
                <a:extLst>
                  <a:ext uri="{0D108BD9-81ED-4DB2-BD59-A6C34878D82A}">
                    <a16:rowId xmlns:a16="http://schemas.microsoft.com/office/drawing/2014/main" xmlns="" val="10000"/>
                  </a:ext>
                </a:extLst>
              </a:tr>
              <a:tr h="370092">
                <a:tc>
                  <a:txBody>
                    <a:bodyPr/>
                    <a:lstStyle/>
                    <a:p>
                      <a:r>
                        <a:rPr lang="en-US" dirty="0">
                          <a:solidFill>
                            <a:schemeClr val="tx1"/>
                          </a:solidFill>
                          <a:latin typeface="+mn-lt"/>
                          <a:cs typeface="Arial" panose="020B0604020202020204" pitchFamily="34" charset="0"/>
                        </a:rPr>
                        <a:t>TAM 111 – 16.7%</a:t>
                      </a:r>
                    </a:p>
                  </a:txBody>
                  <a:tcPr marL="84026" marR="84026"/>
                </a:tc>
                <a:tc>
                  <a:txBody>
                    <a:bodyPr/>
                    <a:lstStyle/>
                    <a:p>
                      <a:r>
                        <a:rPr lang="en-US" dirty="0">
                          <a:solidFill>
                            <a:schemeClr val="tx1"/>
                          </a:solidFill>
                          <a:latin typeface="+mn-lt"/>
                          <a:cs typeface="Arial" panose="020B0604020202020204" pitchFamily="34" charset="0"/>
                        </a:rPr>
                        <a:t>Everest – 14.3%</a:t>
                      </a:r>
                    </a:p>
                  </a:txBody>
                  <a:tcPr marL="84026" marR="84026"/>
                </a:tc>
                <a:tc>
                  <a:txBody>
                    <a:bodyPr/>
                    <a:lstStyle/>
                    <a:p>
                      <a:r>
                        <a:rPr lang="en-US" dirty="0">
                          <a:solidFill>
                            <a:schemeClr val="tx1"/>
                          </a:solidFill>
                          <a:latin typeface="+mn-lt"/>
                          <a:cs typeface="Arial" panose="020B0604020202020204" pitchFamily="34" charset="0"/>
                        </a:rPr>
                        <a:t>Hatcher – 25.2%</a:t>
                      </a:r>
                    </a:p>
                  </a:txBody>
                  <a:tcPr marL="84026" marR="84026"/>
                </a:tc>
                <a:tc>
                  <a:txBody>
                    <a:bodyPr/>
                    <a:lstStyle/>
                    <a:p>
                      <a:r>
                        <a:rPr lang="en-US" dirty="0">
                          <a:solidFill>
                            <a:schemeClr val="tx1"/>
                          </a:solidFill>
                          <a:latin typeface="+mn-lt"/>
                          <a:cs typeface="Arial" panose="020B0604020202020204" pitchFamily="34" charset="0"/>
                        </a:rPr>
                        <a:t>Settler CL – 9.5%</a:t>
                      </a:r>
                    </a:p>
                  </a:txBody>
                  <a:tcPr marL="84026" marR="84026"/>
                </a:tc>
                <a:extLst>
                  <a:ext uri="{0D108BD9-81ED-4DB2-BD59-A6C34878D82A}">
                    <a16:rowId xmlns:a16="http://schemas.microsoft.com/office/drawing/2014/main" xmlns="" val="10001"/>
                  </a:ext>
                </a:extLst>
              </a:tr>
              <a:tr h="370092">
                <a:tc>
                  <a:txBody>
                    <a:bodyPr/>
                    <a:lstStyle/>
                    <a:p>
                      <a:r>
                        <a:rPr lang="en-US" dirty="0">
                          <a:solidFill>
                            <a:schemeClr val="tx1"/>
                          </a:solidFill>
                          <a:latin typeface="+mn-lt"/>
                          <a:cs typeface="Arial" panose="020B0604020202020204" pitchFamily="34" charset="0"/>
                        </a:rPr>
                        <a:t>TAM 112 – 5.3%</a:t>
                      </a:r>
                    </a:p>
                  </a:txBody>
                  <a:tcPr marL="84026" marR="84026"/>
                </a:tc>
                <a:tc>
                  <a:txBody>
                    <a:bodyPr/>
                    <a:lstStyle/>
                    <a:p>
                      <a:r>
                        <a:rPr lang="en-US" dirty="0">
                          <a:solidFill>
                            <a:schemeClr val="tx1"/>
                          </a:solidFill>
                          <a:latin typeface="+mn-lt"/>
                          <a:cs typeface="Arial" panose="020B0604020202020204" pitchFamily="34" charset="0"/>
                        </a:rPr>
                        <a:t>TAM 111 – 11.6%</a:t>
                      </a:r>
                    </a:p>
                  </a:txBody>
                  <a:tcPr marL="84026" marR="84026"/>
                </a:tc>
                <a:tc>
                  <a:txBody>
                    <a:bodyPr/>
                    <a:lstStyle/>
                    <a:p>
                      <a:r>
                        <a:rPr lang="en-US" dirty="0">
                          <a:solidFill>
                            <a:schemeClr val="tx1"/>
                          </a:solidFill>
                          <a:latin typeface="+mn-lt"/>
                          <a:cs typeface="Arial" panose="020B0604020202020204" pitchFamily="34" charset="0"/>
                        </a:rPr>
                        <a:t>Byrd – 14.8%</a:t>
                      </a:r>
                    </a:p>
                  </a:txBody>
                  <a:tcPr marL="84026" marR="84026"/>
                </a:tc>
                <a:tc>
                  <a:txBody>
                    <a:bodyPr/>
                    <a:lstStyle/>
                    <a:p>
                      <a:r>
                        <a:rPr lang="en-US" dirty="0">
                          <a:solidFill>
                            <a:schemeClr val="tx1"/>
                          </a:solidFill>
                          <a:latin typeface="+mn-lt"/>
                          <a:cs typeface="Arial" panose="020B0604020202020204" pitchFamily="34" charset="0"/>
                        </a:rPr>
                        <a:t>TAM 111 – 6.0%</a:t>
                      </a:r>
                    </a:p>
                  </a:txBody>
                  <a:tcPr marL="84026" marR="84026"/>
                </a:tc>
                <a:extLst>
                  <a:ext uri="{0D108BD9-81ED-4DB2-BD59-A6C34878D82A}">
                    <a16:rowId xmlns:a16="http://schemas.microsoft.com/office/drawing/2014/main" xmlns="" val="10002"/>
                  </a:ext>
                </a:extLst>
              </a:tr>
              <a:tr h="370092">
                <a:tc>
                  <a:txBody>
                    <a:bodyPr/>
                    <a:lstStyle/>
                    <a:p>
                      <a:r>
                        <a:rPr lang="en-US" dirty="0">
                          <a:solidFill>
                            <a:schemeClr val="tx1"/>
                          </a:solidFill>
                          <a:latin typeface="+mn-lt"/>
                          <a:cs typeface="Arial" panose="020B0604020202020204" pitchFamily="34" charset="0"/>
                        </a:rPr>
                        <a:t>Duster – 4.0%</a:t>
                      </a:r>
                    </a:p>
                  </a:txBody>
                  <a:tcPr marL="84026" marR="84026"/>
                </a:tc>
                <a:tc>
                  <a:txBody>
                    <a:bodyPr/>
                    <a:lstStyle/>
                    <a:p>
                      <a:r>
                        <a:rPr lang="en-US" dirty="0">
                          <a:solidFill>
                            <a:schemeClr val="tx1"/>
                          </a:solidFill>
                          <a:latin typeface="+mn-lt"/>
                          <a:cs typeface="Arial" panose="020B0604020202020204" pitchFamily="34" charset="0"/>
                        </a:rPr>
                        <a:t>T158 – 5.0%</a:t>
                      </a:r>
                    </a:p>
                  </a:txBody>
                  <a:tcPr marL="84026" marR="84026"/>
                </a:tc>
                <a:tc>
                  <a:txBody>
                    <a:bodyPr/>
                    <a:lstStyle/>
                    <a:p>
                      <a:r>
                        <a:rPr lang="en-US" dirty="0">
                          <a:solidFill>
                            <a:schemeClr val="tx1"/>
                          </a:solidFill>
                          <a:latin typeface="+mn-lt"/>
                          <a:cs typeface="Arial" panose="020B0604020202020204" pitchFamily="34" charset="0"/>
                        </a:rPr>
                        <a:t>TAM 111 – 5.4%</a:t>
                      </a:r>
                    </a:p>
                  </a:txBody>
                  <a:tcPr marL="84026" marR="84026"/>
                </a:tc>
                <a:tc>
                  <a:txBody>
                    <a:bodyPr/>
                    <a:lstStyle/>
                    <a:p>
                      <a:r>
                        <a:rPr lang="en-US" dirty="0">
                          <a:solidFill>
                            <a:schemeClr val="tx1"/>
                          </a:solidFill>
                          <a:latin typeface="+mn-lt"/>
                          <a:cs typeface="Arial" panose="020B0604020202020204" pitchFamily="34" charset="0"/>
                        </a:rPr>
                        <a:t>SY Wolf – 5.6%</a:t>
                      </a:r>
                    </a:p>
                  </a:txBody>
                  <a:tcPr marL="84026" marR="84026"/>
                </a:tc>
                <a:extLst>
                  <a:ext uri="{0D108BD9-81ED-4DB2-BD59-A6C34878D82A}">
                    <a16:rowId xmlns:a16="http://schemas.microsoft.com/office/drawing/2014/main" xmlns="" val="10003"/>
                  </a:ext>
                </a:extLst>
              </a:tr>
              <a:tr h="638790">
                <a:tc>
                  <a:txBody>
                    <a:bodyPr/>
                    <a:lstStyle/>
                    <a:p>
                      <a:r>
                        <a:rPr lang="en-US" dirty="0" err="1">
                          <a:solidFill>
                            <a:schemeClr val="tx1"/>
                          </a:solidFill>
                          <a:latin typeface="+mn-lt"/>
                          <a:cs typeface="Arial" panose="020B0604020202020204" pitchFamily="34" charset="0"/>
                        </a:rPr>
                        <a:t>Fannin</a:t>
                      </a:r>
                      <a:r>
                        <a:rPr lang="en-US" dirty="0">
                          <a:solidFill>
                            <a:schemeClr val="tx1"/>
                          </a:solidFill>
                          <a:latin typeface="+mn-lt"/>
                          <a:cs typeface="Arial" panose="020B0604020202020204" pitchFamily="34" charset="0"/>
                        </a:rPr>
                        <a:t> – 3.2%</a:t>
                      </a:r>
                    </a:p>
                  </a:txBody>
                  <a:tcPr marL="84026" marR="84026"/>
                </a:tc>
                <a:tc>
                  <a:txBody>
                    <a:bodyPr/>
                    <a:lstStyle/>
                    <a:p>
                      <a:r>
                        <a:rPr lang="en-US" dirty="0">
                          <a:solidFill>
                            <a:schemeClr val="tx1"/>
                          </a:solidFill>
                          <a:latin typeface="+mn-lt"/>
                          <a:cs typeface="Arial" panose="020B0604020202020204" pitchFamily="34" charset="0"/>
                        </a:rPr>
                        <a:t>TAM 112 – 4.6%</a:t>
                      </a:r>
                    </a:p>
                  </a:txBody>
                  <a:tcPr marL="84026" marR="84026"/>
                </a:tc>
                <a:tc>
                  <a:txBody>
                    <a:bodyPr/>
                    <a:lstStyle/>
                    <a:p>
                      <a:r>
                        <a:rPr lang="en-US" dirty="0">
                          <a:solidFill>
                            <a:schemeClr val="tx1"/>
                          </a:solidFill>
                          <a:latin typeface="+mn-lt"/>
                          <a:cs typeface="Arial" panose="020B0604020202020204" pitchFamily="34" charset="0"/>
                        </a:rPr>
                        <a:t>Snowmass – 5.1%</a:t>
                      </a:r>
                    </a:p>
                  </a:txBody>
                  <a:tcPr marL="84026" marR="84026"/>
                </a:tc>
                <a:tc>
                  <a:txBody>
                    <a:bodyPr/>
                    <a:lstStyle/>
                    <a:p>
                      <a:r>
                        <a:rPr lang="en-US" dirty="0">
                          <a:solidFill>
                            <a:schemeClr val="tx1"/>
                          </a:solidFill>
                          <a:latin typeface="+mn-lt"/>
                          <a:cs typeface="Arial" panose="020B0604020202020204" pitchFamily="34" charset="0"/>
                        </a:rPr>
                        <a:t>Brawl CL</a:t>
                      </a:r>
                      <a:r>
                        <a:rPr lang="en-US" baseline="0" dirty="0">
                          <a:solidFill>
                            <a:schemeClr val="tx1"/>
                          </a:solidFill>
                          <a:latin typeface="+mn-lt"/>
                          <a:cs typeface="Arial" panose="020B0604020202020204" pitchFamily="34" charset="0"/>
                        </a:rPr>
                        <a:t> Plus – 5.3%</a:t>
                      </a:r>
                      <a:endParaRPr lang="en-US" dirty="0">
                        <a:solidFill>
                          <a:schemeClr val="tx1"/>
                        </a:solidFill>
                        <a:latin typeface="+mn-lt"/>
                        <a:cs typeface="Arial" panose="020B0604020202020204" pitchFamily="34" charset="0"/>
                      </a:endParaRPr>
                    </a:p>
                  </a:txBody>
                  <a:tcPr marL="84026" marR="84026"/>
                </a:tc>
                <a:extLst>
                  <a:ext uri="{0D108BD9-81ED-4DB2-BD59-A6C34878D82A}">
                    <a16:rowId xmlns:a16="http://schemas.microsoft.com/office/drawing/2014/main" xmlns="" val="10004"/>
                  </a:ext>
                </a:extLst>
              </a:tr>
              <a:tr h="370092">
                <a:tc>
                  <a:txBody>
                    <a:bodyPr/>
                    <a:lstStyle/>
                    <a:p>
                      <a:r>
                        <a:rPr lang="en-US" dirty="0">
                          <a:solidFill>
                            <a:schemeClr val="tx1"/>
                          </a:solidFill>
                          <a:latin typeface="+mn-lt"/>
                          <a:cs typeface="Arial" panose="020B0604020202020204" pitchFamily="34" charset="0"/>
                        </a:rPr>
                        <a:t>WM 135 – 3.0%</a:t>
                      </a:r>
                    </a:p>
                  </a:txBody>
                  <a:tcPr marL="84026" marR="84026"/>
                </a:tc>
                <a:tc>
                  <a:txBody>
                    <a:bodyPr/>
                    <a:lstStyle/>
                    <a:p>
                      <a:r>
                        <a:rPr lang="en-US" dirty="0" err="1">
                          <a:solidFill>
                            <a:schemeClr val="tx1"/>
                          </a:solidFill>
                          <a:latin typeface="+mn-lt"/>
                          <a:cs typeface="Arial" panose="020B0604020202020204" pitchFamily="34" charset="0"/>
                        </a:rPr>
                        <a:t>Armour</a:t>
                      </a:r>
                      <a:r>
                        <a:rPr lang="en-US" dirty="0">
                          <a:solidFill>
                            <a:schemeClr val="tx1"/>
                          </a:solidFill>
                          <a:latin typeface="+mn-lt"/>
                          <a:cs typeface="Arial" panose="020B0604020202020204" pitchFamily="34" charset="0"/>
                        </a:rPr>
                        <a:t> – 4.2%</a:t>
                      </a:r>
                    </a:p>
                  </a:txBody>
                  <a:tcPr marL="84026" marR="84026"/>
                </a:tc>
                <a:tc>
                  <a:txBody>
                    <a:bodyPr/>
                    <a:lstStyle/>
                    <a:p>
                      <a:r>
                        <a:rPr lang="en-US" dirty="0">
                          <a:solidFill>
                            <a:schemeClr val="tx1"/>
                          </a:solidFill>
                          <a:latin typeface="+mn-lt"/>
                          <a:cs typeface="Arial" panose="020B0604020202020204" pitchFamily="34" charset="0"/>
                        </a:rPr>
                        <a:t>Ripper – 4.4%</a:t>
                      </a:r>
                    </a:p>
                  </a:txBody>
                  <a:tcPr marL="84026" marR="84026"/>
                </a:tc>
                <a:tc>
                  <a:txBody>
                    <a:bodyPr/>
                    <a:lstStyle/>
                    <a:p>
                      <a:r>
                        <a:rPr lang="en-US" dirty="0">
                          <a:solidFill>
                            <a:schemeClr val="tx1"/>
                          </a:solidFill>
                          <a:latin typeface="+mn-lt"/>
                          <a:cs typeface="Arial" panose="020B0604020202020204" pitchFamily="34" charset="0"/>
                        </a:rPr>
                        <a:t>Overland – 4.2%</a:t>
                      </a:r>
                    </a:p>
                  </a:txBody>
                  <a:tcPr marL="84026" marR="84026"/>
                </a:tc>
                <a:extLst>
                  <a:ext uri="{0D108BD9-81ED-4DB2-BD59-A6C34878D82A}">
                    <a16:rowId xmlns:a16="http://schemas.microsoft.com/office/drawing/2014/main" xmlns="" val="10005"/>
                  </a:ext>
                </a:extLst>
              </a:tr>
            </a:tbl>
          </a:graphicData>
        </a:graphic>
      </p:graphicFrame>
      <p:sp>
        <p:nvSpPr>
          <p:cNvPr id="3" name="Title 2">
            <a:extLst>
              <a:ext uri="{FF2B5EF4-FFF2-40B4-BE49-F238E27FC236}">
                <a16:creationId xmlns:a16="http://schemas.microsoft.com/office/drawing/2014/main" xmlns="" id="{A929EFCB-19B5-49B1-B107-524726CC8A52}"/>
              </a:ext>
            </a:extLst>
          </p:cNvPr>
          <p:cNvSpPr>
            <a:spLocks noGrp="1"/>
          </p:cNvSpPr>
          <p:nvPr>
            <p:ph type="title"/>
          </p:nvPr>
        </p:nvSpPr>
        <p:spPr/>
        <p:txBody>
          <a:bodyPr>
            <a:normAutofit fontScale="90000"/>
          </a:bodyPr>
          <a:lstStyle/>
          <a:p>
            <a:pPr algn="ctr"/>
            <a:r>
              <a:rPr lang="en-US" sz="4000" dirty="0"/>
              <a:t/>
            </a:r>
            <a:br>
              <a:rPr lang="en-US" sz="4000" dirty="0"/>
            </a:br>
            <a:r>
              <a:rPr lang="en-US" sz="4000" dirty="0"/>
              <a:t>Wheat Variety Survey 2014</a:t>
            </a:r>
            <a:r>
              <a:rPr lang="en-US" dirty="0"/>
              <a:t/>
            </a:r>
            <a:br>
              <a:rPr lang="en-US" dirty="0"/>
            </a:b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112642"/>
            <a:ext cx="7315200" cy="2120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6200" y="6332101"/>
            <a:ext cx="3352800" cy="276999"/>
          </a:xfrm>
          <a:prstGeom prst="rect">
            <a:avLst/>
          </a:prstGeom>
          <a:noFill/>
        </p:spPr>
        <p:txBody>
          <a:bodyPr wrap="square" rtlCol="0">
            <a:spAutoFit/>
          </a:bodyPr>
          <a:lstStyle/>
          <a:p>
            <a:r>
              <a:rPr lang="en-US" sz="1200" dirty="0">
                <a:latin typeface="+mn-lt"/>
                <a:cs typeface="Arial" panose="020B0604020202020204" pitchFamily="34" charset="0"/>
              </a:rPr>
              <a:t>* Nebraska variety survey is</a:t>
            </a:r>
            <a:r>
              <a:rPr lang="en-US" sz="1200" baseline="0" dirty="0">
                <a:latin typeface="+mn-lt"/>
                <a:cs typeface="Arial" panose="020B0604020202020204" pitchFamily="34" charset="0"/>
              </a:rPr>
              <a:t> </a:t>
            </a:r>
            <a:r>
              <a:rPr lang="en-US" sz="1200" dirty="0">
                <a:latin typeface="+mn-lt"/>
                <a:cs typeface="Arial" panose="020B0604020202020204" pitchFamily="34" charset="0"/>
              </a:rPr>
              <a:t>based on 2015 planting</a:t>
            </a:r>
          </a:p>
        </p:txBody>
      </p:sp>
    </p:spTree>
    <p:extLst>
      <p:ext uri="{BB962C8B-B14F-4D97-AF65-F5344CB8AC3E}">
        <p14:creationId xmlns:p14="http://schemas.microsoft.com/office/powerpoint/2010/main" val="2377475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a:xfrm>
            <a:off x="304800" y="228600"/>
            <a:ext cx="8153400" cy="1143000"/>
          </a:xfrm>
        </p:spPr>
        <p:txBody>
          <a:bodyPr>
            <a:normAutofit/>
          </a:bodyPr>
          <a:lstStyle/>
          <a:p>
            <a:pPr algn="ctr" eaLnBrk="1" hangingPunct="1"/>
            <a:r>
              <a:rPr lang="en-US" sz="3600" dirty="0">
                <a:latin typeface="+mj-lt"/>
                <a:cs typeface="Arial" panose="020B0604020202020204" pitchFamily="34" charset="0"/>
              </a:rPr>
              <a:t>Synthetic wheat</a:t>
            </a:r>
          </a:p>
        </p:txBody>
      </p:sp>
      <p:sp>
        <p:nvSpPr>
          <p:cNvPr id="65539" name="Rectangle 13"/>
          <p:cNvSpPr>
            <a:spLocks noGrp="1" noChangeArrowheads="1"/>
          </p:cNvSpPr>
          <p:nvPr>
            <p:ph type="body" sz="half" idx="1"/>
          </p:nvPr>
        </p:nvSpPr>
        <p:spPr>
          <a:xfrm>
            <a:off x="228600" y="1600200"/>
            <a:ext cx="4217988" cy="4810125"/>
          </a:xfrm>
        </p:spPr>
        <p:txBody>
          <a:bodyPr/>
          <a:lstStyle/>
          <a:p>
            <a:pPr eaLnBrk="1" hangingPunct="1">
              <a:lnSpc>
                <a:spcPct val="80000"/>
              </a:lnSpc>
              <a:buFont typeface="Courier New" panose="02070309020205020404" pitchFamily="49" charset="0"/>
              <a:buChar char="o"/>
            </a:pPr>
            <a:r>
              <a:rPr lang="en-US" dirty="0">
                <a:solidFill>
                  <a:schemeClr val="tx1"/>
                </a:solidFill>
                <a:latin typeface="+mn-lt"/>
                <a:cs typeface="Arial" pitchFamily="34" charset="0"/>
              </a:rPr>
              <a:t>Synthetics contribute to higher yields through increasing seed size and weight </a:t>
            </a:r>
          </a:p>
          <a:p>
            <a:pPr eaLnBrk="1" hangingPunct="1">
              <a:lnSpc>
                <a:spcPct val="80000"/>
              </a:lnSpc>
              <a:buFont typeface="Courier New" panose="02070309020205020404" pitchFamily="49" charset="0"/>
              <a:buChar char="o"/>
            </a:pPr>
            <a:r>
              <a:rPr lang="en-US" dirty="0">
                <a:solidFill>
                  <a:schemeClr val="tx1"/>
                </a:solidFill>
                <a:latin typeface="+mn-lt"/>
                <a:cs typeface="Arial" pitchFamily="34" charset="0"/>
              </a:rPr>
              <a:t>Yield of improved synthetics mostly influenced by head number and seed per head</a:t>
            </a:r>
          </a:p>
          <a:p>
            <a:pPr eaLnBrk="1" hangingPunct="1">
              <a:lnSpc>
                <a:spcPct val="80000"/>
              </a:lnSpc>
              <a:buFont typeface="Courier New" panose="02070309020205020404" pitchFamily="49" charset="0"/>
              <a:buChar char="o"/>
            </a:pPr>
            <a:r>
              <a:rPr lang="en-US" dirty="0">
                <a:solidFill>
                  <a:schemeClr val="tx1"/>
                </a:solidFill>
                <a:latin typeface="+mn-lt"/>
                <a:cs typeface="Arial" pitchFamily="34" charset="0"/>
              </a:rPr>
              <a:t>Improving yield could result from selections of </a:t>
            </a:r>
            <a:r>
              <a:rPr lang="en-US" b="1" dirty="0">
                <a:solidFill>
                  <a:schemeClr val="tx1"/>
                </a:solidFill>
                <a:latin typeface="+mn-lt"/>
                <a:cs typeface="Arial" pitchFamily="34" charset="0"/>
              </a:rPr>
              <a:t>seed per head </a:t>
            </a:r>
            <a:r>
              <a:rPr lang="en-US" dirty="0">
                <a:solidFill>
                  <a:schemeClr val="tx1"/>
                </a:solidFill>
                <a:latin typeface="+mn-lt"/>
                <a:cs typeface="Arial" pitchFamily="34" charset="0"/>
              </a:rPr>
              <a:t>or </a:t>
            </a:r>
            <a:r>
              <a:rPr lang="en-US" b="1" dirty="0">
                <a:solidFill>
                  <a:schemeClr val="tx1"/>
                </a:solidFill>
                <a:latin typeface="+mn-lt"/>
                <a:cs typeface="Arial" pitchFamily="34" charset="0"/>
              </a:rPr>
              <a:t>head number </a:t>
            </a:r>
            <a:r>
              <a:rPr lang="en-US" dirty="0">
                <a:solidFill>
                  <a:schemeClr val="tx1"/>
                </a:solidFill>
                <a:latin typeface="+mn-lt"/>
                <a:cs typeface="Arial" pitchFamily="34" charset="0"/>
              </a:rPr>
              <a:t>in improved synthetic lines</a:t>
            </a:r>
          </a:p>
          <a:p>
            <a:pPr eaLnBrk="1" hangingPunct="1">
              <a:lnSpc>
                <a:spcPct val="80000"/>
              </a:lnSpc>
            </a:pPr>
            <a:endParaRPr lang="en-US" sz="2000" dirty="0">
              <a:latin typeface="Arial" pitchFamily="34" charset="0"/>
              <a:cs typeface="Arial" pitchFamily="34" charset="0"/>
            </a:endParaRPr>
          </a:p>
        </p:txBody>
      </p:sp>
      <p:pic>
        <p:nvPicPr>
          <p:cNvPr id="65540" name="Picture 1"/>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37088" y="1428940"/>
            <a:ext cx="3211512" cy="520046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1" descr="TTCC April 2005 0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667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a:extLst>
              <a:ext uri="{FF2B5EF4-FFF2-40B4-BE49-F238E27FC236}">
                <a16:creationId xmlns:a16="http://schemas.microsoft.com/office/drawing/2014/main" xmlns="" id="{600F1A46-F6B2-44BD-A62F-090FF47F3019}"/>
              </a:ext>
            </a:extLst>
          </p:cNvPr>
          <p:cNvSpPr>
            <a:spLocks noGrp="1"/>
          </p:cNvSpPr>
          <p:nvPr>
            <p:ph type="title"/>
          </p:nvPr>
        </p:nvSpPr>
        <p:spPr>
          <a:xfrm>
            <a:off x="152400" y="30480"/>
            <a:ext cx="8706643" cy="1188720"/>
          </a:xfrm>
        </p:spPr>
        <p:txBody>
          <a:bodyPr>
            <a:noAutofit/>
          </a:bodyPr>
          <a:lstStyle/>
          <a:p>
            <a:pPr algn="ctr"/>
            <a:r>
              <a:rPr lang="en-US" sz="3600" dirty="0"/>
              <a:t>Contributions of synthetics to wheat improvement</a:t>
            </a:r>
          </a:p>
        </p:txBody>
      </p:sp>
      <p:sp>
        <p:nvSpPr>
          <p:cNvPr id="5" name="Content Placeholder 4">
            <a:extLst>
              <a:ext uri="{FF2B5EF4-FFF2-40B4-BE49-F238E27FC236}">
                <a16:creationId xmlns:a16="http://schemas.microsoft.com/office/drawing/2014/main" xmlns="" id="{B2202D87-875F-4F57-93F4-6585EFAB8136}"/>
              </a:ext>
            </a:extLst>
          </p:cNvPr>
          <p:cNvSpPr>
            <a:spLocks noGrp="1"/>
          </p:cNvSpPr>
          <p:nvPr>
            <p:ph idx="1"/>
          </p:nvPr>
        </p:nvSpPr>
        <p:spPr/>
        <p:txBody>
          <a:bodyPr/>
          <a:lstStyle/>
          <a:p>
            <a:pPr>
              <a:buFont typeface="Courier New" panose="02070309020205020404" pitchFamily="49" charset="0"/>
              <a:buChar char="o"/>
            </a:pPr>
            <a:r>
              <a:rPr lang="en-US" dirty="0"/>
              <a:t>Increased the genetic diversity of wheat</a:t>
            </a:r>
          </a:p>
          <a:p>
            <a:pPr>
              <a:buFont typeface="Courier New" panose="02070309020205020404" pitchFamily="49" charset="0"/>
              <a:buChar char="o"/>
            </a:pPr>
            <a:r>
              <a:rPr lang="en-US" dirty="0"/>
              <a:t>Increased yield under drought and optimum conditions</a:t>
            </a:r>
          </a:p>
          <a:p>
            <a:pPr>
              <a:buFont typeface="Courier New" panose="02070309020205020404" pitchFamily="49" charset="0"/>
              <a:buChar char="o"/>
            </a:pPr>
            <a:r>
              <a:rPr lang="en-US" dirty="0"/>
              <a:t>Contributed to insects, nematodes and fungal disease resistance</a:t>
            </a:r>
          </a:p>
          <a:p>
            <a:pPr lvl="1">
              <a:buFont typeface="Courier New" panose="02070309020205020404" pitchFamily="49" charset="0"/>
              <a:buChar char="o"/>
            </a:pPr>
            <a:r>
              <a:rPr lang="en-US" dirty="0"/>
              <a:t>Leaf, stem and yellow rusts</a:t>
            </a:r>
          </a:p>
          <a:p>
            <a:pPr lvl="1">
              <a:buFont typeface="Courier New" panose="02070309020205020404" pitchFamily="49" charset="0"/>
              <a:buChar char="o"/>
            </a:pPr>
            <a:r>
              <a:rPr lang="en-US" dirty="0"/>
              <a:t>Nematodes</a:t>
            </a:r>
          </a:p>
          <a:p>
            <a:pPr lvl="1">
              <a:buFont typeface="Courier New" panose="02070309020205020404" pitchFamily="49" charset="0"/>
              <a:buChar char="o"/>
            </a:pPr>
            <a:r>
              <a:rPr lang="en-US" dirty="0" err="1"/>
              <a:t>Septoria</a:t>
            </a:r>
            <a:r>
              <a:rPr lang="en-US" dirty="0"/>
              <a:t> leaf blotch</a:t>
            </a:r>
          </a:p>
          <a:p>
            <a:pPr lvl="1">
              <a:buFont typeface="Courier New" panose="02070309020205020404" pitchFamily="49" charset="0"/>
              <a:buChar char="o"/>
            </a:pPr>
            <a:r>
              <a:rPr lang="en-US" dirty="0"/>
              <a:t>Greenbug </a:t>
            </a:r>
          </a:p>
          <a:p>
            <a:pPr>
              <a:buFont typeface="Courier New" panose="02070309020205020404" pitchFamily="49" charset="0"/>
              <a:buChar char="o"/>
            </a:pPr>
            <a:r>
              <a:rPr lang="en-US" dirty="0"/>
              <a:t>Salinity tolerance</a:t>
            </a:r>
          </a:p>
          <a:p>
            <a:pPr lvl="1"/>
            <a:endParaRPr lang="en-US" dirty="0"/>
          </a:p>
          <a:p>
            <a:pPr lvl="1"/>
            <a:endParaRPr lang="en-US" dirty="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621271252"/>
              </p:ext>
            </p:extLst>
          </p:nvPr>
        </p:nvGraphicFramePr>
        <p:xfrm>
          <a:off x="457200" y="1981200"/>
          <a:ext cx="82296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7586" name="Title 1"/>
          <p:cNvSpPr>
            <a:spLocks noGrp="1"/>
          </p:cNvSpPr>
          <p:nvPr>
            <p:ph type="title"/>
          </p:nvPr>
        </p:nvSpPr>
        <p:spPr/>
        <p:txBody>
          <a:bodyPr>
            <a:normAutofit/>
          </a:bodyPr>
          <a:lstStyle/>
          <a:p>
            <a:pPr algn="ctr"/>
            <a:r>
              <a:rPr lang="en-US" sz="3600" dirty="0">
                <a:latin typeface="+mj-lt"/>
                <a:cs typeface="Arial" panose="020B0604020202020204" pitchFamily="34" charset="0"/>
              </a:rPr>
              <a:t>Synthetic wheat</a:t>
            </a:r>
            <a:endParaRPr lang="en-US" sz="3600" dirty="0">
              <a:latin typeface="+mj-lt"/>
              <a:cs typeface="Georgia" pitchFamily="18" charset="0"/>
            </a:endParaRPr>
          </a:p>
        </p:txBody>
      </p:sp>
      <p:sp>
        <p:nvSpPr>
          <p:cNvPr id="5" name="TextBox 4"/>
          <p:cNvSpPr txBox="1"/>
          <p:nvPr/>
        </p:nvSpPr>
        <p:spPr>
          <a:xfrm>
            <a:off x="533400" y="1371600"/>
            <a:ext cx="5029200" cy="338554"/>
          </a:xfrm>
          <a:prstGeom prst="rect">
            <a:avLst/>
          </a:prstGeom>
          <a:solidFill>
            <a:schemeClr val="bg2">
              <a:lumMod val="60000"/>
              <a:lumOff val="40000"/>
              <a:alpha val="23000"/>
            </a:schemeClr>
          </a:solidFill>
        </p:spPr>
        <p:txBody>
          <a:bodyPr>
            <a:spAutoFit/>
          </a:bodyPr>
          <a:lstStyle/>
          <a:p>
            <a:pPr>
              <a:defRPr/>
            </a:pPr>
            <a:r>
              <a:rPr lang="en-US" dirty="0">
                <a:solidFill>
                  <a:srgbClr val="262626"/>
                </a:solidFill>
                <a:latin typeface="+mj-lt"/>
                <a:ea typeface="ＭＳ Ｐゴシック" pitchFamily="25" charset="-128"/>
              </a:rPr>
              <a:t>All synthetics combined well for SEED WEIGHT</a:t>
            </a:r>
          </a:p>
        </p:txBody>
      </p:sp>
      <p:sp>
        <p:nvSpPr>
          <p:cNvPr id="67589" name="Title 1"/>
          <p:cNvSpPr txBox="1">
            <a:spLocks/>
          </p:cNvSpPr>
          <p:nvPr/>
        </p:nvSpPr>
        <p:spPr bwMode="auto">
          <a:xfrm>
            <a:off x="3886200" y="2590800"/>
            <a:ext cx="1295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algn="ctr" eaLnBrk="1" hangingPunct="1"/>
            <a:r>
              <a:rPr lang="en-US" sz="3200">
                <a:latin typeface="Arial" pitchFamily="34" charset="0"/>
              </a:rPr>
              <a:t>X</a:t>
            </a:r>
          </a:p>
        </p:txBody>
      </p:sp>
      <p:cxnSp>
        <p:nvCxnSpPr>
          <p:cNvPr id="54278" name="Straight Arrow Connector 7"/>
          <p:cNvCxnSpPr>
            <a:cxnSpLocks noChangeShapeType="1"/>
          </p:cNvCxnSpPr>
          <p:nvPr/>
        </p:nvCxnSpPr>
        <p:spPr bwMode="auto">
          <a:xfrm rot="5400000">
            <a:off x="4344988" y="3733800"/>
            <a:ext cx="455612" cy="1588"/>
          </a:xfrm>
          <a:prstGeom prst="straightConnector1">
            <a:avLst/>
          </a:prstGeom>
          <a:noFill/>
          <a:ln w="44450">
            <a:solidFill>
              <a:srgbClr val="0D0D0D"/>
            </a:solidFill>
            <a:round/>
            <a:headEnd/>
            <a:tailEnd type="arrow"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3675" y="1671638"/>
            <a:ext cx="8747125" cy="4646612"/>
          </a:xfrm>
        </p:spPr>
        <p:txBody>
          <a:bodyPr/>
          <a:lstStyle/>
          <a:p>
            <a:pPr>
              <a:buFont typeface="Courier New" panose="02070309020205020404" pitchFamily="49" charset="0"/>
              <a:buChar char="o"/>
              <a:defRPr/>
            </a:pPr>
            <a:r>
              <a:rPr lang="en-US" dirty="0">
                <a:solidFill>
                  <a:srgbClr val="500000"/>
                </a:solidFill>
                <a:latin typeface="+mn-lt"/>
                <a:cs typeface="Arial" panose="020B0604020202020204" pitchFamily="34" charset="0"/>
              </a:rPr>
              <a:t>Seed yield is positively correlated (</a:t>
            </a:r>
            <a:r>
              <a:rPr lang="en-US" i="1" dirty="0">
                <a:solidFill>
                  <a:srgbClr val="500000"/>
                </a:solidFill>
                <a:latin typeface="+mn-lt"/>
                <a:cs typeface="Arial" panose="020B0604020202020204" pitchFamily="34" charset="0"/>
              </a:rPr>
              <a:t>P </a:t>
            </a:r>
            <a:r>
              <a:rPr lang="en-US" dirty="0">
                <a:solidFill>
                  <a:srgbClr val="500000"/>
                </a:solidFill>
                <a:latin typeface="+mn-lt"/>
                <a:cs typeface="Arial" panose="020B0604020202020204" pitchFamily="34" charset="0"/>
              </a:rPr>
              <a:t>&lt; 0.01) with head number, seeds per head, and single kernel weight</a:t>
            </a:r>
          </a:p>
          <a:p>
            <a:pPr>
              <a:buFont typeface="Courier New" panose="02070309020205020404" pitchFamily="49" charset="0"/>
              <a:buChar char="o"/>
              <a:defRPr/>
            </a:pPr>
            <a:r>
              <a:rPr lang="en-US" dirty="0">
                <a:solidFill>
                  <a:srgbClr val="500000"/>
                </a:solidFill>
                <a:latin typeface="+mn-lt"/>
                <a:cs typeface="Arial" panose="020B0604020202020204" pitchFamily="34" charset="0"/>
              </a:rPr>
              <a:t>Preliminary studies show that there is wide range of diversity in the association mapping panel for abiotic and biotic stress tolerance</a:t>
            </a:r>
          </a:p>
          <a:p>
            <a:pPr>
              <a:buFont typeface="Courier New" panose="02070309020205020404" pitchFamily="49" charset="0"/>
              <a:buChar char="o"/>
              <a:defRPr/>
            </a:pPr>
            <a:r>
              <a:rPr lang="en-US" dirty="0">
                <a:latin typeface="+mn-lt"/>
                <a:cs typeface="Arial" panose="020B0604020202020204" pitchFamily="34" charset="0"/>
              </a:rPr>
              <a:t>Work in progress:</a:t>
            </a:r>
          </a:p>
          <a:p>
            <a:pPr lvl="1">
              <a:buFont typeface="Courier New" panose="02070309020205020404" pitchFamily="49" charset="0"/>
              <a:buChar char="o"/>
              <a:defRPr/>
            </a:pPr>
            <a:r>
              <a:rPr lang="en-US" dirty="0">
                <a:latin typeface="+mn-lt"/>
                <a:cs typeface="Arial" panose="020B0604020202020204" pitchFamily="34" charset="0"/>
              </a:rPr>
              <a:t>Identify SNP markers associated with drought tolerance </a:t>
            </a:r>
          </a:p>
          <a:p>
            <a:pPr lvl="1">
              <a:buFont typeface="Courier New" panose="02070309020205020404" pitchFamily="49" charset="0"/>
              <a:buChar char="o"/>
              <a:defRPr/>
            </a:pPr>
            <a:r>
              <a:rPr lang="en-US" dirty="0">
                <a:latin typeface="+mn-lt"/>
                <a:cs typeface="Arial" panose="020B0604020202020204" pitchFamily="34" charset="0"/>
              </a:rPr>
              <a:t>Determine genetic gain achievable for yield via indirect selection for tiller number and seeds per head</a:t>
            </a:r>
          </a:p>
          <a:p>
            <a:pPr lvl="1">
              <a:buFont typeface="Courier New" panose="02070309020205020404" pitchFamily="49" charset="0"/>
              <a:buChar char="o"/>
              <a:defRPr/>
            </a:pPr>
            <a:r>
              <a:rPr lang="en-US" dirty="0">
                <a:latin typeface="+mn-lt"/>
                <a:cs typeface="Arial" panose="020B0604020202020204" pitchFamily="34" charset="0"/>
              </a:rPr>
              <a:t>Identify new genotypes with higher yield and better tolerance to abiotic and biotic stresses</a:t>
            </a:r>
          </a:p>
          <a:p>
            <a:pPr>
              <a:defRPr/>
            </a:pPr>
            <a:endParaRPr lang="en-US" dirty="0">
              <a:solidFill>
                <a:srgbClr val="500000"/>
              </a:solidFill>
              <a:latin typeface="Times New Roman" panose="02020603050405020304" pitchFamily="18" charset="0"/>
              <a:cs typeface="Times New Roman" panose="02020603050405020304" pitchFamily="18" charset="0"/>
            </a:endParaRPr>
          </a:p>
        </p:txBody>
      </p:sp>
      <p:sp>
        <p:nvSpPr>
          <p:cNvPr id="29699" name="Title 2"/>
          <p:cNvSpPr>
            <a:spLocks noGrp="1"/>
          </p:cNvSpPr>
          <p:nvPr>
            <p:ph type="title"/>
          </p:nvPr>
        </p:nvSpPr>
        <p:spPr>
          <a:xfrm>
            <a:off x="193675" y="420688"/>
            <a:ext cx="8747125" cy="969962"/>
          </a:xfrm>
        </p:spPr>
        <p:txBody>
          <a:bodyPr>
            <a:normAutofit/>
          </a:bodyPr>
          <a:lstStyle/>
          <a:p>
            <a:pPr algn="ctr"/>
            <a:r>
              <a:rPr lang="en-US" altLang="en-US" sz="3600" dirty="0">
                <a:latin typeface="+mj-lt"/>
                <a:cs typeface="Times New Roman" pitchFamily="18" charset="0"/>
              </a:rPr>
              <a:t>Synthetic wheat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4164" y="1497014"/>
            <a:ext cx="8802001" cy="5132387"/>
          </a:xfrm>
        </p:spPr>
        <p:txBody>
          <a:bodyPr/>
          <a:lstStyle/>
          <a:p>
            <a:pPr>
              <a:buFont typeface="Courier New" panose="02070309020205020404" pitchFamily="49" charset="0"/>
              <a:buChar char="o"/>
            </a:pPr>
            <a:r>
              <a:rPr lang="en-US" dirty="0">
                <a:latin typeface="+mn-lt"/>
                <a:cs typeface="Arial" panose="020B0604020202020204" pitchFamily="34" charset="0"/>
              </a:rPr>
              <a:t>Availability of new next generation sequencing technology </a:t>
            </a:r>
          </a:p>
          <a:p>
            <a:pPr>
              <a:buFont typeface="Courier New" panose="02070309020205020404" pitchFamily="49" charset="0"/>
              <a:buChar char="o"/>
            </a:pPr>
            <a:r>
              <a:rPr lang="en-US" dirty="0">
                <a:latin typeface="+mn-lt"/>
                <a:cs typeface="Arial" panose="020B0604020202020204" pitchFamily="34" charset="0"/>
              </a:rPr>
              <a:t>Performance potential</a:t>
            </a:r>
          </a:p>
          <a:p>
            <a:pPr lvl="1">
              <a:buFont typeface="Courier New" panose="02070309020205020404" pitchFamily="49" charset="0"/>
              <a:buChar char="o"/>
            </a:pPr>
            <a:r>
              <a:rPr lang="en-US" sz="2400" dirty="0">
                <a:latin typeface="+mn-lt"/>
                <a:cs typeface="Arial" panose="020B0604020202020204" pitchFamily="34" charset="0"/>
              </a:rPr>
              <a:t>Higher biomass and yield</a:t>
            </a:r>
          </a:p>
          <a:p>
            <a:pPr lvl="1">
              <a:buFont typeface="Courier New" panose="02070309020205020404" pitchFamily="49" charset="0"/>
              <a:buChar char="o"/>
            </a:pPr>
            <a:r>
              <a:rPr lang="en-US" sz="2400" dirty="0">
                <a:latin typeface="+mn-lt"/>
                <a:cs typeface="Arial" panose="020B0604020202020204" pitchFamily="34" charset="0"/>
              </a:rPr>
              <a:t>Drought tolerance</a:t>
            </a:r>
          </a:p>
          <a:p>
            <a:pPr lvl="1">
              <a:buFont typeface="Courier New" panose="02070309020205020404" pitchFamily="49" charset="0"/>
              <a:buChar char="o"/>
            </a:pPr>
            <a:r>
              <a:rPr lang="en-US" sz="2400" dirty="0">
                <a:latin typeface="+mn-lt"/>
                <a:cs typeface="Arial" panose="020B0604020202020204" pitchFamily="34" charset="0"/>
              </a:rPr>
              <a:t>Consistent performance</a:t>
            </a:r>
          </a:p>
          <a:p>
            <a:pPr lvl="1">
              <a:buFont typeface="Courier New" panose="02070309020205020404" pitchFamily="49" charset="0"/>
              <a:buChar char="o"/>
            </a:pPr>
            <a:r>
              <a:rPr lang="en-US" sz="2400" dirty="0">
                <a:latin typeface="+mn-lt"/>
                <a:cs typeface="Arial" panose="020B0604020202020204" pitchFamily="34" charset="0"/>
              </a:rPr>
              <a:t>Good and consistent quality</a:t>
            </a:r>
          </a:p>
          <a:p>
            <a:pPr lvl="1">
              <a:buFont typeface="Courier New" panose="02070309020205020404" pitchFamily="49" charset="0"/>
              <a:buChar char="o"/>
            </a:pPr>
            <a:r>
              <a:rPr lang="en-US" sz="2400" dirty="0">
                <a:latin typeface="+mn-lt"/>
                <a:cs typeface="Arial" panose="020B0604020202020204" pitchFamily="34" charset="0"/>
              </a:rPr>
              <a:t>Good disease resistance and agronomic adaptation</a:t>
            </a:r>
          </a:p>
          <a:p>
            <a:pPr lvl="1">
              <a:buFont typeface="Courier New" panose="02070309020205020404" pitchFamily="49" charset="0"/>
              <a:buChar char="o"/>
            </a:pPr>
            <a:r>
              <a:rPr lang="en-US" sz="2400" dirty="0">
                <a:latin typeface="+mn-lt"/>
                <a:cs typeface="Arial" panose="020B0604020202020204" pitchFamily="34" charset="0"/>
              </a:rPr>
              <a:t>Vigorous root system</a:t>
            </a:r>
          </a:p>
          <a:p>
            <a:pPr lvl="1">
              <a:buFont typeface="Courier New" panose="02070309020205020404" pitchFamily="49" charset="0"/>
              <a:buChar char="o"/>
            </a:pPr>
            <a:r>
              <a:rPr lang="en-US" sz="2400" dirty="0">
                <a:latin typeface="+mn-lt"/>
                <a:cs typeface="Arial" panose="020B0604020202020204" pitchFamily="34" charset="0"/>
              </a:rPr>
              <a:t>Increase production in marginal lands and low fertility levels</a:t>
            </a:r>
          </a:p>
          <a:p>
            <a:pPr>
              <a:buFont typeface="Courier New" panose="02070309020205020404" pitchFamily="49" charset="0"/>
              <a:buChar char="o"/>
            </a:pPr>
            <a:r>
              <a:rPr lang="en-US" dirty="0">
                <a:latin typeface="+mn-lt"/>
                <a:cs typeface="Arial" panose="020B0604020202020204" pitchFamily="34" charset="0"/>
              </a:rPr>
              <a:t>Higher prices of wheat</a:t>
            </a:r>
          </a:p>
          <a:p>
            <a:endParaRPr lang="en-US" dirty="0"/>
          </a:p>
        </p:txBody>
      </p:sp>
      <p:sp>
        <p:nvSpPr>
          <p:cNvPr id="3" name="Title 2"/>
          <p:cNvSpPr>
            <a:spLocks noGrp="1"/>
          </p:cNvSpPr>
          <p:nvPr>
            <p:ph type="title"/>
          </p:nvPr>
        </p:nvSpPr>
        <p:spPr>
          <a:xfrm>
            <a:off x="81022" y="296865"/>
            <a:ext cx="8986778" cy="966787"/>
          </a:xfrm>
        </p:spPr>
        <p:txBody>
          <a:bodyPr>
            <a:noAutofit/>
          </a:bodyPr>
          <a:lstStyle/>
          <a:p>
            <a:pPr algn="ctr"/>
            <a:r>
              <a:rPr lang="en-US" sz="3600" dirty="0">
                <a:latin typeface="+mj-lt"/>
                <a:cs typeface="Arial" panose="020B0604020202020204" pitchFamily="34" charset="0"/>
              </a:rPr>
              <a:t>Hybrid wheat: </a:t>
            </a:r>
            <a:br>
              <a:rPr lang="en-US" sz="3600" dirty="0">
                <a:latin typeface="+mj-lt"/>
                <a:cs typeface="Arial" panose="020B0604020202020204" pitchFamily="34" charset="0"/>
              </a:rPr>
            </a:br>
            <a:r>
              <a:rPr lang="en-US" sz="3600" dirty="0">
                <a:latin typeface="+mj-lt"/>
                <a:cs typeface="Arial" panose="020B0604020202020204" pitchFamily="34" charset="0"/>
              </a:rPr>
              <a:t>Reasons for renewed </a:t>
            </a:r>
            <a:r>
              <a:rPr lang="en-US" sz="3600" dirty="0">
                <a:cs typeface="Arial" panose="020B0604020202020204" pitchFamily="34" charset="0"/>
              </a:rPr>
              <a:t>interest</a:t>
            </a:r>
            <a:endParaRPr lang="en-US" sz="3600" dirty="0">
              <a:latin typeface="+mj-lt"/>
              <a:cs typeface="Arial" panose="020B060402020202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009747"/>
            <a:ext cx="1704340" cy="2272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306236" y="4219547"/>
            <a:ext cx="2680542" cy="194925"/>
          </a:xfrm>
          <a:prstGeom prst="rect">
            <a:avLst/>
          </a:prstGeom>
          <a:noFill/>
        </p:spPr>
        <p:txBody>
          <a:bodyPr wrap="none" rtlCol="0">
            <a:spAutoFit/>
          </a:bodyPr>
          <a:lstStyle/>
          <a:p>
            <a:r>
              <a:rPr lang="en-US" sz="1000" dirty="0"/>
              <a:t>Source:  http://www.cropco.co.uk/cropco-services/hybrid-wheat/</a:t>
            </a:r>
          </a:p>
        </p:txBody>
      </p:sp>
    </p:spTree>
    <p:extLst>
      <p:ext uri="{BB962C8B-B14F-4D97-AF65-F5344CB8AC3E}">
        <p14:creationId xmlns:p14="http://schemas.microsoft.com/office/powerpoint/2010/main" val="1908955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575" y="76200"/>
            <a:ext cx="8721725" cy="601664"/>
          </a:xfrm>
        </p:spPr>
        <p:txBody>
          <a:bodyPr>
            <a:noAutofit/>
          </a:bodyPr>
          <a:lstStyle/>
          <a:p>
            <a:pPr algn="ctr"/>
            <a:r>
              <a:rPr lang="en-US" sz="3600" dirty="0">
                <a:latin typeface="+mj-lt"/>
                <a:cs typeface="Arial" panose="020B0604020202020204" pitchFamily="34" charset="0"/>
              </a:rPr>
              <a:t>Hybrid wheat - Challenges</a:t>
            </a:r>
          </a:p>
        </p:txBody>
      </p:sp>
      <p:sp>
        <p:nvSpPr>
          <p:cNvPr id="6" name="Content Placeholder 5"/>
          <p:cNvSpPr>
            <a:spLocks noGrp="1"/>
          </p:cNvSpPr>
          <p:nvPr>
            <p:ph sz="half" idx="1"/>
          </p:nvPr>
        </p:nvSpPr>
        <p:spPr>
          <a:xfrm>
            <a:off x="307975" y="1356361"/>
            <a:ext cx="3044826" cy="3977640"/>
          </a:xfrm>
        </p:spPr>
        <p:txBody>
          <a:bodyPr/>
          <a:lstStyle/>
          <a:p>
            <a:pPr>
              <a:buFont typeface="Courier New" panose="02070309020205020404" pitchFamily="49" charset="0"/>
              <a:buChar char="o"/>
            </a:pPr>
            <a:r>
              <a:rPr lang="en-US" dirty="0">
                <a:latin typeface="+mn-lt"/>
                <a:cs typeface="Arial" panose="020B0604020202020204" pitchFamily="34" charset="0"/>
              </a:rPr>
              <a:t>Poor pollen dispersal and viability</a:t>
            </a:r>
          </a:p>
          <a:p>
            <a:pPr>
              <a:buFont typeface="Courier New" panose="02070309020205020404" pitchFamily="49" charset="0"/>
              <a:buChar char="o"/>
            </a:pPr>
            <a:r>
              <a:rPr lang="en-US" dirty="0">
                <a:latin typeface="+mn-lt"/>
                <a:cs typeface="Arial" panose="020B0604020202020204" pitchFamily="34" charset="0"/>
              </a:rPr>
              <a:t>Floral morphology</a:t>
            </a:r>
          </a:p>
          <a:p>
            <a:pPr>
              <a:buFont typeface="Courier New" panose="02070309020205020404" pitchFamily="49" charset="0"/>
              <a:buChar char="o"/>
            </a:pPr>
            <a:r>
              <a:rPr lang="en-US" dirty="0">
                <a:latin typeface="+mn-lt"/>
                <a:cs typeface="Arial" panose="020B0604020202020204" pitchFamily="34" charset="0"/>
              </a:rPr>
              <a:t>Large cost of seed increase</a:t>
            </a:r>
          </a:p>
          <a:p>
            <a:r>
              <a:rPr lang="en-US" dirty="0"/>
              <a:t>Long time to incorporate CMS genes</a:t>
            </a:r>
          </a:p>
          <a:p>
            <a:endParaRPr lang="en-US" dirty="0"/>
          </a:p>
        </p:txBody>
      </p:sp>
      <p:sp>
        <p:nvSpPr>
          <p:cNvPr id="4" name="AutoShape 2" descr="Hybrid Paren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1824" y="850006"/>
            <a:ext cx="5391797" cy="3596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495802" y="4391720"/>
            <a:ext cx="4114799" cy="256480"/>
          </a:xfrm>
          <a:prstGeom prst="rect">
            <a:avLst/>
          </a:prstGeom>
          <a:noFill/>
        </p:spPr>
        <p:txBody>
          <a:bodyPr wrap="square" rtlCol="0">
            <a:spAutoFit/>
          </a:bodyPr>
          <a:lstStyle/>
          <a:p>
            <a:r>
              <a:rPr lang="en-US" sz="1600" dirty="0">
                <a:latin typeface="+mn-lt"/>
              </a:rPr>
              <a:t>Source: http://www.hybridwheat.net/Presentation-616.aspx</a:t>
            </a:r>
          </a:p>
        </p:txBody>
      </p:sp>
      <p:pic>
        <p:nvPicPr>
          <p:cNvPr id="8" name="Picture 7" descr="C:\Users\haabaenz\AppData\Local\Temp\DSC01658 (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975" y="3696238"/>
            <a:ext cx="2918183" cy="2844263"/>
          </a:xfrm>
          <a:prstGeom prst="rect">
            <a:avLst/>
          </a:prstGeom>
          <a:noFill/>
          <a:ln>
            <a:noFill/>
          </a:ln>
        </p:spPr>
      </p:pic>
      <p:sp>
        <p:nvSpPr>
          <p:cNvPr id="3" name="Rectangle 2"/>
          <p:cNvSpPr/>
          <p:nvPr/>
        </p:nvSpPr>
        <p:spPr>
          <a:xfrm>
            <a:off x="3383461" y="5334002"/>
            <a:ext cx="4769939" cy="584775"/>
          </a:xfrm>
          <a:prstGeom prst="rect">
            <a:avLst/>
          </a:prstGeom>
        </p:spPr>
        <p:txBody>
          <a:bodyPr wrap="square">
            <a:spAutoFit/>
          </a:bodyPr>
          <a:lstStyle/>
          <a:p>
            <a:r>
              <a:rPr lang="en-US" dirty="0">
                <a:latin typeface="+mn-lt"/>
                <a:cs typeface="Arial" panose="020B0604020202020204" pitchFamily="34" charset="0"/>
              </a:rPr>
              <a:t>Gapping CMS female wheat plant with the lemma and </a:t>
            </a:r>
            <a:r>
              <a:rPr lang="en-US" dirty="0" err="1">
                <a:latin typeface="+mn-lt"/>
                <a:cs typeface="Arial" panose="020B0604020202020204" pitchFamily="34" charset="0"/>
              </a:rPr>
              <a:t>palea</a:t>
            </a:r>
            <a:r>
              <a:rPr lang="en-US" dirty="0">
                <a:latin typeface="+mn-lt"/>
                <a:cs typeface="Arial" panose="020B0604020202020204" pitchFamily="34" charset="0"/>
              </a:rPr>
              <a:t> separated and stigma exposed to receive pollen</a:t>
            </a:r>
          </a:p>
        </p:txBody>
      </p:sp>
    </p:spTree>
    <p:extLst>
      <p:ext uri="{BB962C8B-B14F-4D97-AF65-F5344CB8AC3E}">
        <p14:creationId xmlns:p14="http://schemas.microsoft.com/office/powerpoint/2010/main" val="1163218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857250"/>
            <a:ext cx="3477006" cy="5143500"/>
          </a:xfrm>
          <a:prstGeom prst="rect">
            <a:avLst/>
          </a:prstGeom>
          <a:solidFill>
            <a:srgbClr val="524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ounded 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63474" y="1220725"/>
            <a:ext cx="2750058" cy="4304390"/>
          </a:xfrm>
          <a:prstGeom prst="roundRect">
            <a:avLst>
              <a:gd name="adj" fmla="val 0"/>
            </a:avLst>
          </a:prstGeom>
          <a:solidFill>
            <a:srgbClr val="FFFFFF"/>
          </a:solidFill>
          <a:ln w="9525">
            <a:solidFill>
              <a:schemeClr val="bg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4" name="Picture 3"/>
          <p:cNvPicPr>
            <a:picLocks noChangeAspect="1"/>
          </p:cNvPicPr>
          <p:nvPr/>
        </p:nvPicPr>
        <p:blipFill>
          <a:blip r:embed="rId2"/>
          <a:stretch>
            <a:fillRect/>
          </a:stretch>
        </p:blipFill>
        <p:spPr>
          <a:xfrm>
            <a:off x="603504" y="1525433"/>
            <a:ext cx="2269998" cy="1721266"/>
          </a:xfrm>
          <a:prstGeom prst="rect">
            <a:avLst/>
          </a:prstGeom>
          <a:effectLst/>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03505" y="3516409"/>
            <a:ext cx="2269997" cy="1702498"/>
          </a:xfrm>
          <a:prstGeom prst="rect">
            <a:avLst/>
          </a:prstGeom>
        </p:spPr>
      </p:pic>
      <p:sp>
        <p:nvSpPr>
          <p:cNvPr id="2" name="Title 1"/>
          <p:cNvSpPr>
            <a:spLocks noGrp="1"/>
          </p:cNvSpPr>
          <p:nvPr>
            <p:ph type="title"/>
          </p:nvPr>
        </p:nvSpPr>
        <p:spPr>
          <a:xfrm>
            <a:off x="3657600" y="399203"/>
            <a:ext cx="4730501" cy="821522"/>
          </a:xfrm>
        </p:spPr>
        <p:txBody>
          <a:bodyPr>
            <a:normAutofit/>
          </a:bodyPr>
          <a:lstStyle/>
          <a:p>
            <a:pPr algn="ctr"/>
            <a:r>
              <a:rPr lang="en-US" b="1" dirty="0"/>
              <a:t>Crossing Block</a:t>
            </a:r>
          </a:p>
        </p:txBody>
      </p:sp>
      <p:sp>
        <p:nvSpPr>
          <p:cNvPr id="3" name="Content Placeholder 2"/>
          <p:cNvSpPr>
            <a:spLocks noGrp="1"/>
          </p:cNvSpPr>
          <p:nvPr>
            <p:ph idx="1"/>
          </p:nvPr>
        </p:nvSpPr>
        <p:spPr>
          <a:xfrm>
            <a:off x="3657600" y="1752600"/>
            <a:ext cx="5105400" cy="3962400"/>
          </a:xfrm>
        </p:spPr>
        <p:txBody>
          <a:bodyPr>
            <a:normAutofit fontScale="77500" lnSpcReduction="20000"/>
          </a:bodyPr>
          <a:lstStyle/>
          <a:p>
            <a:pPr>
              <a:buFont typeface="Courier New" panose="02070309020205020404" pitchFamily="49" charset="0"/>
              <a:buChar char="o"/>
            </a:pPr>
            <a:r>
              <a:rPr lang="en-US" sz="2600" dirty="0"/>
              <a:t>Elite lines screened for floral traits and yield</a:t>
            </a:r>
          </a:p>
          <a:p>
            <a:pPr>
              <a:buFont typeface="Courier New" panose="02070309020205020404" pitchFamily="49" charset="0"/>
              <a:buChar char="o"/>
            </a:pPr>
            <a:r>
              <a:rPr lang="en-US" sz="2600" dirty="0"/>
              <a:t>Three crossing blocks; one each in Lincoln, Bushland and Prosper</a:t>
            </a:r>
          </a:p>
          <a:p>
            <a:pPr>
              <a:buFont typeface="Courier New" panose="02070309020205020404" pitchFamily="49" charset="0"/>
              <a:buChar char="o"/>
            </a:pPr>
            <a:r>
              <a:rPr lang="en-US" sz="2600" dirty="0"/>
              <a:t>Number of female plots surrounded by single male parent</a:t>
            </a:r>
          </a:p>
          <a:p>
            <a:pPr>
              <a:buFont typeface="Courier New" panose="02070309020205020404" pitchFamily="49" charset="0"/>
              <a:buChar char="o"/>
            </a:pPr>
            <a:r>
              <a:rPr lang="en-US" sz="2600" dirty="0"/>
              <a:t>Female plots sprayed with CHA (CROISOR®) from </a:t>
            </a:r>
            <a:r>
              <a:rPr lang="en-US" sz="2600" dirty="0" err="1"/>
              <a:t>Saaten</a:t>
            </a:r>
            <a:r>
              <a:rPr lang="en-US" sz="2600" dirty="0"/>
              <a:t>-Union</a:t>
            </a:r>
          </a:p>
          <a:p>
            <a:pPr>
              <a:buFont typeface="Courier New" panose="02070309020205020404" pitchFamily="49" charset="0"/>
              <a:buChar char="o"/>
            </a:pPr>
            <a:r>
              <a:rPr lang="en-US" sz="2600" dirty="0"/>
              <a:t>Few female plants covered with bags to check sterility</a:t>
            </a:r>
          </a:p>
          <a:p>
            <a:pPr>
              <a:buFont typeface="Courier New" panose="02070309020205020404" pitchFamily="49" charset="0"/>
              <a:buChar char="o"/>
            </a:pPr>
            <a:r>
              <a:rPr lang="en-US" sz="2600" dirty="0"/>
              <a:t>Female plots harvested upon maturity</a:t>
            </a:r>
          </a:p>
          <a:p>
            <a:endParaRPr lang="en-US" sz="1950" dirty="0"/>
          </a:p>
          <a:p>
            <a:endParaRPr lang="en-US" sz="1500" dirty="0"/>
          </a:p>
        </p:txBody>
      </p:sp>
    </p:spTree>
    <p:extLst>
      <p:ext uri="{BB962C8B-B14F-4D97-AF65-F5344CB8AC3E}">
        <p14:creationId xmlns:p14="http://schemas.microsoft.com/office/powerpoint/2010/main" val="268931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163" y="1371600"/>
            <a:ext cx="7062916" cy="4361350"/>
          </a:xfrm>
          <a:prstGeom prst="rect">
            <a:avLst/>
          </a:prstGeom>
        </p:spPr>
      </p:pic>
      <p:sp>
        <p:nvSpPr>
          <p:cNvPr id="6" name="Title 5"/>
          <p:cNvSpPr>
            <a:spLocks noGrp="1"/>
          </p:cNvSpPr>
          <p:nvPr>
            <p:ph type="title"/>
          </p:nvPr>
        </p:nvSpPr>
        <p:spPr/>
        <p:txBody>
          <a:bodyPr>
            <a:normAutofit fontScale="90000"/>
          </a:bodyPr>
          <a:lstStyle/>
          <a:p>
            <a:r>
              <a:rPr lang="en-US" sz="2325" b="1" dirty="0"/>
              <a:t/>
            </a:r>
            <a:br>
              <a:rPr lang="en-US" sz="2325" b="1" dirty="0"/>
            </a:br>
            <a:r>
              <a:rPr lang="en-US" sz="2325" b="1" dirty="0"/>
              <a:t/>
            </a:r>
            <a:br>
              <a:rPr lang="en-US" sz="2325" b="1" dirty="0"/>
            </a:br>
            <a:r>
              <a:rPr lang="en-US" sz="2325" b="1" dirty="0"/>
              <a:t/>
            </a:r>
            <a:br>
              <a:rPr lang="en-US" sz="2325" b="1" dirty="0"/>
            </a:br>
            <a:r>
              <a:rPr lang="en-US" sz="2325" b="1" dirty="0"/>
              <a:t/>
            </a:r>
            <a:br>
              <a:rPr lang="en-US" sz="2325" b="1" dirty="0"/>
            </a:br>
            <a:r>
              <a:rPr lang="en-US" sz="4000" dirty="0"/>
              <a:t>Seed yield from 2017 crossing blocks</a:t>
            </a:r>
            <a:r>
              <a:rPr lang="en-US" sz="2325" b="1" dirty="0"/>
              <a:t/>
            </a:r>
            <a:br>
              <a:rPr lang="en-US" sz="2325" b="1" dirty="0"/>
            </a:br>
            <a:r>
              <a:rPr lang="en-US" sz="2325" b="1" dirty="0"/>
              <a:t>	</a:t>
            </a:r>
            <a:r>
              <a:rPr lang="en-US" sz="2025" dirty="0"/>
              <a:t/>
            </a:r>
            <a:br>
              <a:rPr lang="en-US" sz="2025" dirty="0"/>
            </a:br>
            <a:r>
              <a:rPr lang="en-US" sz="2025" dirty="0"/>
              <a:t>            </a:t>
            </a:r>
            <a:br>
              <a:rPr lang="en-US" sz="2025" dirty="0"/>
            </a:br>
            <a:r>
              <a:rPr lang="en-US" sz="2025" dirty="0"/>
              <a:t/>
            </a:r>
            <a:br>
              <a:rPr lang="en-US" sz="2025" dirty="0"/>
            </a:br>
            <a:r>
              <a:rPr lang="en-US" sz="2025" dirty="0"/>
              <a:t>	</a:t>
            </a:r>
            <a:endParaRPr lang="en-US" dirty="0"/>
          </a:p>
        </p:txBody>
      </p:sp>
    </p:spTree>
    <p:extLst>
      <p:ext uri="{BB962C8B-B14F-4D97-AF65-F5344CB8AC3E}">
        <p14:creationId xmlns:p14="http://schemas.microsoft.com/office/powerpoint/2010/main" val="577132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7582" y="1497013"/>
            <a:ext cx="8230668" cy="5085378"/>
          </a:xfrm>
        </p:spPr>
      </p:pic>
      <p:sp>
        <p:nvSpPr>
          <p:cNvPr id="2" name="Title 1"/>
          <p:cNvSpPr>
            <a:spLocks noGrp="1"/>
          </p:cNvSpPr>
          <p:nvPr>
            <p:ph type="title"/>
          </p:nvPr>
        </p:nvSpPr>
        <p:spPr/>
        <p:txBody>
          <a:bodyPr>
            <a:normAutofit fontScale="90000"/>
          </a:bodyPr>
          <a:lstStyle/>
          <a:p>
            <a:pPr algn="ctr"/>
            <a:r>
              <a:rPr lang="en-US" sz="3600" dirty="0"/>
              <a:t>Hybrid F1 performance in Bushland, TX - 2017</a:t>
            </a:r>
          </a:p>
        </p:txBody>
      </p:sp>
      <p:sp>
        <p:nvSpPr>
          <p:cNvPr id="5" name="TextBox 4"/>
          <p:cNvSpPr txBox="1"/>
          <p:nvPr/>
        </p:nvSpPr>
        <p:spPr>
          <a:xfrm>
            <a:off x="1752600" y="6013153"/>
            <a:ext cx="4840628" cy="553998"/>
          </a:xfrm>
          <a:prstGeom prst="rect">
            <a:avLst/>
          </a:prstGeom>
          <a:noFill/>
        </p:spPr>
        <p:txBody>
          <a:bodyPr wrap="square" rtlCol="0">
            <a:spAutoFit/>
          </a:bodyPr>
          <a:lstStyle/>
          <a:p>
            <a:pPr marL="214313" indent="-214313">
              <a:buFont typeface="Arial" charset="0"/>
              <a:buChar char="•"/>
            </a:pPr>
            <a:r>
              <a:rPr lang="en-US" sz="1500" dirty="0"/>
              <a:t>79 lines performed better than the best check “RUTH”</a:t>
            </a:r>
          </a:p>
          <a:p>
            <a:pPr marL="214313" indent="-214313">
              <a:buFont typeface="Arial" charset="0"/>
              <a:buChar char="•"/>
            </a:pPr>
            <a:r>
              <a:rPr lang="en-US" sz="1500" dirty="0"/>
              <a:t>105 lines performed better than 2</a:t>
            </a:r>
            <a:r>
              <a:rPr lang="en-US" sz="1500" baseline="30000" dirty="0"/>
              <a:t>nd</a:t>
            </a:r>
            <a:r>
              <a:rPr lang="en-US" sz="1500" dirty="0"/>
              <a:t> best check ”TAM111”</a:t>
            </a:r>
          </a:p>
          <a:p>
            <a:pPr marL="214313" indent="-214313">
              <a:buFont typeface="Arial" charset="0"/>
              <a:buChar char="•"/>
            </a:pPr>
            <a:r>
              <a:rPr lang="en-US" sz="1500" dirty="0"/>
              <a:t>40 lines performed better than the best parent</a:t>
            </a:r>
          </a:p>
        </p:txBody>
      </p:sp>
    </p:spTree>
    <p:extLst>
      <p:ext uri="{BB962C8B-B14F-4D97-AF65-F5344CB8AC3E}">
        <p14:creationId xmlns:p14="http://schemas.microsoft.com/office/powerpoint/2010/main" val="104346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7582" y="1497012"/>
            <a:ext cx="8306753" cy="5132387"/>
          </a:xfrm>
        </p:spPr>
      </p:pic>
      <p:sp>
        <p:nvSpPr>
          <p:cNvPr id="2" name="Title 1"/>
          <p:cNvSpPr>
            <a:spLocks noGrp="1"/>
          </p:cNvSpPr>
          <p:nvPr>
            <p:ph type="title"/>
          </p:nvPr>
        </p:nvSpPr>
        <p:spPr/>
        <p:txBody>
          <a:bodyPr>
            <a:normAutofit fontScale="90000"/>
          </a:bodyPr>
          <a:lstStyle/>
          <a:p>
            <a:pPr algn="ctr"/>
            <a:r>
              <a:rPr lang="en-US" sz="3600" dirty="0"/>
              <a:t>Hybrid F1 performance in Prosper, TX - 2017</a:t>
            </a:r>
          </a:p>
        </p:txBody>
      </p:sp>
      <p:sp>
        <p:nvSpPr>
          <p:cNvPr id="5" name="TextBox 4"/>
          <p:cNvSpPr txBox="1"/>
          <p:nvPr/>
        </p:nvSpPr>
        <p:spPr>
          <a:xfrm>
            <a:off x="1905000" y="6075401"/>
            <a:ext cx="4841543" cy="553998"/>
          </a:xfrm>
          <a:prstGeom prst="rect">
            <a:avLst/>
          </a:prstGeom>
          <a:noFill/>
        </p:spPr>
        <p:txBody>
          <a:bodyPr wrap="square" rtlCol="0">
            <a:spAutoFit/>
          </a:bodyPr>
          <a:lstStyle/>
          <a:p>
            <a:pPr marL="214313" indent="-214313">
              <a:buFont typeface="Arial" charset="0"/>
              <a:buChar char="•"/>
            </a:pPr>
            <a:r>
              <a:rPr lang="en-US" sz="1500" dirty="0"/>
              <a:t>67 lines performed better than the best check “Freeman”</a:t>
            </a:r>
          </a:p>
          <a:p>
            <a:pPr marL="214313" indent="-214313">
              <a:buFont typeface="Arial" charset="0"/>
              <a:buChar char="•"/>
            </a:pPr>
            <a:r>
              <a:rPr lang="en-US" sz="1500" dirty="0"/>
              <a:t>198 lines performed better than 3</a:t>
            </a:r>
            <a:r>
              <a:rPr lang="en-US" sz="1500" baseline="30000" dirty="0"/>
              <a:t>rd</a:t>
            </a:r>
            <a:r>
              <a:rPr lang="en-US" sz="1500" dirty="0"/>
              <a:t> best check “TAM111”</a:t>
            </a:r>
          </a:p>
          <a:p>
            <a:pPr marL="214313" indent="-214313">
              <a:buFont typeface="Arial" charset="0"/>
              <a:buChar char="•"/>
            </a:pPr>
            <a:r>
              <a:rPr lang="en-US" sz="1500" dirty="0"/>
              <a:t>72 lines performed better than the best parent</a:t>
            </a:r>
          </a:p>
        </p:txBody>
      </p:sp>
    </p:spTree>
    <p:extLst>
      <p:ext uri="{BB962C8B-B14F-4D97-AF65-F5344CB8AC3E}">
        <p14:creationId xmlns:p14="http://schemas.microsoft.com/office/powerpoint/2010/main" val="3580441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nvPr>
        </p:nvGraphicFramePr>
        <p:xfrm>
          <a:off x="284163" y="1497013"/>
          <a:ext cx="8402191" cy="3645916"/>
        </p:xfrm>
        <a:graphic>
          <a:graphicData uri="http://schemas.openxmlformats.org/drawingml/2006/table">
            <a:tbl>
              <a:tblPr firstRow="1" bandRow="1">
                <a:tableStyleId>{93296810-A885-4BE3-A3E7-6D5BEEA58F35}</a:tableStyleId>
              </a:tblPr>
              <a:tblGrid>
                <a:gridCol w="2094494">
                  <a:extLst>
                    <a:ext uri="{9D8B030D-6E8A-4147-A177-3AD203B41FA5}">
                      <a16:colId xmlns:a16="http://schemas.microsoft.com/office/drawing/2014/main" xmlns="" val="20000"/>
                    </a:ext>
                  </a:extLst>
                </a:gridCol>
                <a:gridCol w="1211695">
                  <a:extLst>
                    <a:ext uri="{9D8B030D-6E8A-4147-A177-3AD203B41FA5}">
                      <a16:colId xmlns:a16="http://schemas.microsoft.com/office/drawing/2014/main" xmlns="" val="20001"/>
                    </a:ext>
                  </a:extLst>
                </a:gridCol>
                <a:gridCol w="1085491">
                  <a:extLst>
                    <a:ext uri="{9D8B030D-6E8A-4147-A177-3AD203B41FA5}">
                      <a16:colId xmlns:a16="http://schemas.microsoft.com/office/drawing/2014/main" xmlns="" val="20002"/>
                    </a:ext>
                  </a:extLst>
                </a:gridCol>
                <a:gridCol w="899037">
                  <a:extLst>
                    <a:ext uri="{9D8B030D-6E8A-4147-A177-3AD203B41FA5}">
                      <a16:colId xmlns:a16="http://schemas.microsoft.com/office/drawing/2014/main" xmlns="" val="20003"/>
                    </a:ext>
                  </a:extLst>
                </a:gridCol>
                <a:gridCol w="1222798">
                  <a:extLst>
                    <a:ext uri="{9D8B030D-6E8A-4147-A177-3AD203B41FA5}">
                      <a16:colId xmlns:a16="http://schemas.microsoft.com/office/drawing/2014/main" xmlns="" val="20004"/>
                    </a:ext>
                  </a:extLst>
                </a:gridCol>
                <a:gridCol w="960624">
                  <a:extLst>
                    <a:ext uri="{9D8B030D-6E8A-4147-A177-3AD203B41FA5}">
                      <a16:colId xmlns:a16="http://schemas.microsoft.com/office/drawing/2014/main" xmlns="" val="20005"/>
                    </a:ext>
                  </a:extLst>
                </a:gridCol>
                <a:gridCol w="928052">
                  <a:extLst>
                    <a:ext uri="{9D8B030D-6E8A-4147-A177-3AD203B41FA5}">
                      <a16:colId xmlns:a16="http://schemas.microsoft.com/office/drawing/2014/main" xmlns="" val="20006"/>
                    </a:ext>
                  </a:extLst>
                </a:gridCol>
              </a:tblGrid>
              <a:tr h="293723">
                <a:tc>
                  <a:txBody>
                    <a:bodyPr/>
                    <a:lstStyle/>
                    <a:p>
                      <a:pPr algn="ctr" rtl="0" fontAlgn="ctr"/>
                      <a:r>
                        <a:rPr lang="en-US" sz="1500" u="none" strike="noStrike" dirty="0">
                          <a:effectLst/>
                        </a:rPr>
                        <a:t>Description</a:t>
                      </a:r>
                      <a:endParaRPr lang="en-US" sz="1500" b="1" i="0" u="none" strike="noStrike" dirty="0">
                        <a:solidFill>
                          <a:srgbClr val="FFFFFF"/>
                        </a:solidFill>
                        <a:effectLst/>
                        <a:latin typeface="Calibri" charset="0"/>
                      </a:endParaRPr>
                    </a:p>
                  </a:txBody>
                  <a:tcPr marL="4709" marR="4709" marT="4763" marB="0" anchor="ctr"/>
                </a:tc>
                <a:tc>
                  <a:txBody>
                    <a:bodyPr/>
                    <a:lstStyle/>
                    <a:p>
                      <a:pPr algn="ctr" rtl="0" fontAlgn="ctr"/>
                      <a:endParaRPr lang="en-US" sz="1500" b="1" i="0" u="none" strike="noStrike">
                        <a:solidFill>
                          <a:srgbClr val="FFFFFF"/>
                        </a:solidFill>
                        <a:effectLst/>
                        <a:latin typeface="Calibri" charset="0"/>
                      </a:endParaRPr>
                    </a:p>
                  </a:txBody>
                  <a:tcPr marL="4709" marR="4709" marT="4763" marB="0" anchor="ctr"/>
                </a:tc>
                <a:tc gridSpan="2">
                  <a:txBody>
                    <a:bodyPr/>
                    <a:lstStyle/>
                    <a:p>
                      <a:pPr algn="ctr" rtl="0" fontAlgn="ctr"/>
                      <a:r>
                        <a:rPr lang="en-US" sz="1500" u="none" strike="noStrike">
                          <a:effectLst/>
                        </a:rPr>
                        <a:t>Bushland</a:t>
                      </a:r>
                      <a:endParaRPr lang="en-US" sz="1500" b="1" i="0" u="none" strike="noStrike">
                        <a:solidFill>
                          <a:srgbClr val="FFFFFF"/>
                        </a:solidFill>
                        <a:effectLst/>
                        <a:latin typeface="Calibri" charset="0"/>
                      </a:endParaRPr>
                    </a:p>
                  </a:txBody>
                  <a:tcPr marL="4709" marR="4709" marT="4763" marB="0" anchor="ctr"/>
                </a:tc>
                <a:tc hMerge="1">
                  <a:txBody>
                    <a:bodyPr/>
                    <a:lstStyle/>
                    <a:p>
                      <a:endParaRPr lang="en-US"/>
                    </a:p>
                  </a:txBody>
                  <a:tcPr/>
                </a:tc>
                <a:tc>
                  <a:txBody>
                    <a:bodyPr/>
                    <a:lstStyle/>
                    <a:p>
                      <a:pPr algn="ctr" rtl="0" fontAlgn="ctr"/>
                      <a:endParaRPr lang="en-US" sz="1500" b="1" i="0" u="none" strike="noStrike" dirty="0">
                        <a:solidFill>
                          <a:srgbClr val="FFFFFF"/>
                        </a:solidFill>
                        <a:effectLst/>
                        <a:latin typeface="Calibri" charset="0"/>
                      </a:endParaRPr>
                    </a:p>
                  </a:txBody>
                  <a:tcPr marL="4709" marR="4709" marT="4763" marB="0" anchor="ctr"/>
                </a:tc>
                <a:tc gridSpan="2">
                  <a:txBody>
                    <a:bodyPr/>
                    <a:lstStyle/>
                    <a:p>
                      <a:pPr algn="ctr" rtl="0" fontAlgn="ctr"/>
                      <a:r>
                        <a:rPr lang="en-US" sz="1500" b="1" i="0" u="none" strike="noStrike" dirty="0">
                          <a:solidFill>
                            <a:schemeClr val="lt1"/>
                          </a:solidFill>
                          <a:effectLst/>
                          <a:latin typeface="+mn-lt"/>
                        </a:rPr>
                        <a:t>Prosper</a:t>
                      </a:r>
                      <a:endParaRPr lang="en-US" sz="1500" b="1" i="0" u="none" strike="noStrike" dirty="0">
                        <a:solidFill>
                          <a:srgbClr val="FFFFFF"/>
                        </a:solidFill>
                        <a:effectLst/>
                        <a:latin typeface="Calibri" charset="0"/>
                      </a:endParaRPr>
                    </a:p>
                  </a:txBody>
                  <a:tcPr marL="4709" marR="4709" marT="4763" marB="0" anchor="ctr"/>
                </a:tc>
                <a:tc hMerge="1">
                  <a:txBody>
                    <a:bodyPr/>
                    <a:lstStyle/>
                    <a:p>
                      <a:endParaRPr lang="en-US"/>
                    </a:p>
                  </a:txBody>
                  <a:tcPr/>
                </a:tc>
                <a:extLst>
                  <a:ext uri="{0D108BD9-81ED-4DB2-BD59-A6C34878D82A}">
                    <a16:rowId xmlns:a16="http://schemas.microsoft.com/office/drawing/2014/main" xmlns="" val="10000"/>
                  </a:ext>
                </a:extLst>
              </a:tr>
              <a:tr h="461963">
                <a:tc>
                  <a:txBody>
                    <a:bodyPr/>
                    <a:lstStyle/>
                    <a:p>
                      <a:pPr algn="ctr" fontAlgn="t"/>
                      <a:r>
                        <a:rPr lang="sk-SK" sz="1500" u="none" strike="noStrike" dirty="0">
                          <a:effectLst/>
                        </a:rPr>
                        <a:t> </a:t>
                      </a:r>
                      <a:endParaRPr lang="sk-SK" sz="1500" b="0" i="0" u="none" strike="noStrike" dirty="0">
                        <a:solidFill>
                          <a:srgbClr val="000000"/>
                        </a:solidFill>
                        <a:effectLst/>
                        <a:latin typeface="Arial" charset="0"/>
                      </a:endParaRPr>
                    </a:p>
                  </a:txBody>
                  <a:tcPr marL="4709" marR="4709" marT="4763" marB="0"/>
                </a:tc>
                <a:tc>
                  <a:txBody>
                    <a:bodyPr/>
                    <a:lstStyle/>
                    <a:p>
                      <a:pPr algn="ctr" rtl="0" fontAlgn="ctr"/>
                      <a:r>
                        <a:rPr lang="en-US" sz="1500" b="1" u="none" strike="noStrike" dirty="0">
                          <a:effectLst/>
                        </a:rPr>
                        <a:t>Heterotic lines</a:t>
                      </a:r>
                      <a:endParaRPr lang="en-US" sz="1500" b="1" i="0" u="none" strike="noStrike" dirty="0">
                        <a:solidFill>
                          <a:srgbClr val="002060"/>
                        </a:solidFill>
                        <a:effectLst/>
                        <a:latin typeface="Calibri" charset="0"/>
                      </a:endParaRPr>
                    </a:p>
                  </a:txBody>
                  <a:tcPr marL="4709" marR="4709" marT="4763" marB="0" anchor="ctr"/>
                </a:tc>
                <a:tc>
                  <a:txBody>
                    <a:bodyPr/>
                    <a:lstStyle/>
                    <a:p>
                      <a:pPr algn="ctr" rtl="0" fontAlgn="ctr"/>
                      <a:r>
                        <a:rPr lang="en-US" sz="1500" b="1" u="none" strike="noStrike" dirty="0">
                          <a:effectLst/>
                        </a:rPr>
                        <a:t>Highest (%)</a:t>
                      </a:r>
                      <a:endParaRPr lang="en-US" sz="1500" b="1" i="0" u="none" strike="noStrike" dirty="0">
                        <a:solidFill>
                          <a:srgbClr val="002060"/>
                        </a:solidFill>
                        <a:effectLst/>
                        <a:latin typeface="Calibri" charset="0"/>
                      </a:endParaRPr>
                    </a:p>
                  </a:txBody>
                  <a:tcPr marL="4709" marR="4709" marT="4763" marB="0" anchor="ctr"/>
                </a:tc>
                <a:tc>
                  <a:txBody>
                    <a:bodyPr/>
                    <a:lstStyle/>
                    <a:p>
                      <a:pPr algn="ctr" rtl="0" fontAlgn="ctr"/>
                      <a:r>
                        <a:rPr lang="mr-IN" sz="1500" b="1" u="none" strike="noStrike" dirty="0" err="1">
                          <a:effectLst/>
                        </a:rPr>
                        <a:t>Mean</a:t>
                      </a:r>
                      <a:r>
                        <a:rPr lang="en-US" sz="1500" b="1" u="none" strike="noStrike" dirty="0">
                          <a:effectLst/>
                        </a:rPr>
                        <a:t> </a:t>
                      </a:r>
                      <a:r>
                        <a:rPr lang="mr-IN" sz="1500" b="1" u="none" strike="noStrike" dirty="0">
                          <a:effectLst/>
                        </a:rPr>
                        <a:t>(%)</a:t>
                      </a:r>
                      <a:endParaRPr lang="mr-IN" sz="1500" b="1" i="0" u="none" strike="noStrike" dirty="0">
                        <a:solidFill>
                          <a:srgbClr val="002060"/>
                        </a:solidFill>
                        <a:effectLst/>
                        <a:latin typeface="Calibri" charset="0"/>
                      </a:endParaRPr>
                    </a:p>
                  </a:txBody>
                  <a:tcPr marL="4709" marR="4709" marT="4763" marB="0" anchor="ctr"/>
                </a:tc>
                <a:tc>
                  <a:txBody>
                    <a:bodyPr/>
                    <a:lstStyle/>
                    <a:p>
                      <a:pPr algn="ctr" rtl="0" fontAlgn="ctr"/>
                      <a:r>
                        <a:rPr lang="en-US" sz="1500" b="1" u="none" strike="noStrike" dirty="0">
                          <a:effectLst/>
                        </a:rPr>
                        <a:t>Heterotic lines</a:t>
                      </a:r>
                      <a:endParaRPr lang="en-US" sz="1500" b="1" i="0" u="none" strike="noStrike" dirty="0">
                        <a:solidFill>
                          <a:srgbClr val="002060"/>
                        </a:solidFill>
                        <a:effectLst/>
                        <a:latin typeface="Calibri" charset="0"/>
                      </a:endParaRPr>
                    </a:p>
                  </a:txBody>
                  <a:tcPr marL="4709" marR="4709" marT="4763" marB="0" anchor="ctr"/>
                </a:tc>
                <a:tc>
                  <a:txBody>
                    <a:bodyPr/>
                    <a:lstStyle/>
                    <a:p>
                      <a:pPr algn="ctr" rtl="0" fontAlgn="ctr"/>
                      <a:r>
                        <a:rPr lang="en-US" sz="1500" b="1" u="none" strike="noStrike" dirty="0">
                          <a:effectLst/>
                        </a:rPr>
                        <a:t>Highest (%)</a:t>
                      </a:r>
                      <a:endParaRPr lang="en-US" sz="1500" b="1" i="0" u="none" strike="noStrike" dirty="0">
                        <a:solidFill>
                          <a:srgbClr val="002060"/>
                        </a:solidFill>
                        <a:effectLst/>
                        <a:latin typeface="Calibri" charset="0"/>
                      </a:endParaRPr>
                    </a:p>
                  </a:txBody>
                  <a:tcPr marL="4709" marR="4709" marT="4763" marB="0" anchor="ctr"/>
                </a:tc>
                <a:tc>
                  <a:txBody>
                    <a:bodyPr/>
                    <a:lstStyle/>
                    <a:p>
                      <a:pPr algn="ctr" rtl="0" fontAlgn="ctr"/>
                      <a:r>
                        <a:rPr lang="mr-IN" sz="1500" b="1" u="none" strike="noStrike" dirty="0" err="1">
                          <a:effectLst/>
                        </a:rPr>
                        <a:t>Mean</a:t>
                      </a:r>
                      <a:r>
                        <a:rPr lang="en-US" sz="1500" b="1" u="none" strike="noStrike" dirty="0">
                          <a:effectLst/>
                        </a:rPr>
                        <a:t> </a:t>
                      </a:r>
                      <a:r>
                        <a:rPr lang="mr-IN" sz="1500" b="1" u="none" strike="noStrike" dirty="0">
                          <a:effectLst/>
                        </a:rPr>
                        <a:t>(%)</a:t>
                      </a:r>
                      <a:endParaRPr lang="mr-IN" sz="1500" b="1" i="0" u="none" strike="noStrike" dirty="0">
                        <a:solidFill>
                          <a:srgbClr val="002060"/>
                        </a:solidFill>
                        <a:effectLst/>
                        <a:latin typeface="Calibri" charset="0"/>
                      </a:endParaRPr>
                    </a:p>
                  </a:txBody>
                  <a:tcPr marL="4709" marR="4709" marT="4763" marB="0" anchor="ctr"/>
                </a:tc>
                <a:extLst>
                  <a:ext uri="{0D108BD9-81ED-4DB2-BD59-A6C34878D82A}">
                    <a16:rowId xmlns:a16="http://schemas.microsoft.com/office/drawing/2014/main" xmlns="" val="10001"/>
                  </a:ext>
                </a:extLst>
              </a:tr>
              <a:tr h="293723">
                <a:tc>
                  <a:txBody>
                    <a:bodyPr/>
                    <a:lstStyle/>
                    <a:p>
                      <a:pPr algn="ctr" rtl="0" fontAlgn="ctr"/>
                      <a:r>
                        <a:rPr lang="en-US" sz="1500" b="1" u="none" strike="noStrike" dirty="0">
                          <a:effectLst/>
                        </a:rPr>
                        <a:t>Mid-parent Heterosis</a:t>
                      </a:r>
                      <a:endParaRPr lang="en-US" sz="1500" b="1" i="0" u="none" strike="noStrike" dirty="0">
                        <a:solidFill>
                          <a:srgbClr val="002060"/>
                        </a:solidFill>
                        <a:effectLst/>
                        <a:latin typeface="Calibri" charset="0"/>
                      </a:endParaRPr>
                    </a:p>
                  </a:txBody>
                  <a:tcPr marL="4709" marR="4709" marT="4763" marB="0" anchor="ctr"/>
                </a:tc>
                <a:tc>
                  <a:txBody>
                    <a:bodyPr/>
                    <a:lstStyle/>
                    <a:p>
                      <a:pPr algn="ctr" rtl="0" fontAlgn="ctr"/>
                      <a:r>
                        <a:rPr lang="is-IS" sz="1500" u="none" strike="noStrike" dirty="0">
                          <a:effectLst/>
                        </a:rPr>
                        <a:t>277</a:t>
                      </a:r>
                      <a:endParaRPr lang="is-IS" sz="1500" b="0" i="0" u="none" strike="noStrike" dirty="0">
                        <a:solidFill>
                          <a:srgbClr val="000000"/>
                        </a:solidFill>
                        <a:effectLst/>
                        <a:latin typeface="Calibri" charset="0"/>
                      </a:endParaRPr>
                    </a:p>
                  </a:txBody>
                  <a:tcPr marL="4709" marR="4709" marT="4763" marB="0" anchor="ctr"/>
                </a:tc>
                <a:tc>
                  <a:txBody>
                    <a:bodyPr/>
                    <a:lstStyle/>
                    <a:p>
                      <a:pPr algn="ctr" rtl="0" fontAlgn="ctr"/>
                      <a:r>
                        <a:rPr lang="nb-NO" sz="1500" u="none" strike="noStrike">
                          <a:effectLst/>
                        </a:rPr>
                        <a:t>57.0</a:t>
                      </a:r>
                      <a:endParaRPr lang="nb-NO" sz="1500" b="0" i="0" u="none" strike="noStrike">
                        <a:solidFill>
                          <a:srgbClr val="000000"/>
                        </a:solidFill>
                        <a:effectLst/>
                        <a:latin typeface="Calibri" charset="0"/>
                      </a:endParaRPr>
                    </a:p>
                  </a:txBody>
                  <a:tcPr marL="4709" marR="4709" marT="4763" marB="0" anchor="ctr"/>
                </a:tc>
                <a:tc>
                  <a:txBody>
                    <a:bodyPr/>
                    <a:lstStyle/>
                    <a:p>
                      <a:pPr algn="ctr" rtl="0" fontAlgn="ctr"/>
                      <a:r>
                        <a:rPr lang="hr-HR" sz="1500" u="none" strike="noStrike">
                          <a:effectLst/>
                        </a:rPr>
                        <a:t>14.5</a:t>
                      </a:r>
                      <a:endParaRPr lang="hr-HR" sz="1500" b="0" i="0" u="none" strike="noStrike">
                        <a:solidFill>
                          <a:srgbClr val="000000"/>
                        </a:solidFill>
                        <a:effectLst/>
                        <a:latin typeface="Calibri" charset="0"/>
                      </a:endParaRPr>
                    </a:p>
                  </a:txBody>
                  <a:tcPr marL="4709" marR="4709" marT="4763" marB="0" anchor="ctr"/>
                </a:tc>
                <a:tc>
                  <a:txBody>
                    <a:bodyPr/>
                    <a:lstStyle/>
                    <a:p>
                      <a:pPr algn="ctr" rtl="0" fontAlgn="ctr"/>
                      <a:r>
                        <a:rPr lang="is-IS" sz="1500" u="none" strike="noStrike">
                          <a:effectLst/>
                        </a:rPr>
                        <a:t>266</a:t>
                      </a:r>
                      <a:endParaRPr lang="is-IS" sz="1500" b="0" i="0" u="none" strike="noStrike">
                        <a:solidFill>
                          <a:srgbClr val="000000"/>
                        </a:solidFill>
                        <a:effectLst/>
                        <a:latin typeface="Calibri" charset="0"/>
                      </a:endParaRPr>
                    </a:p>
                  </a:txBody>
                  <a:tcPr marL="4709" marR="4709" marT="4763" marB="0" anchor="ctr"/>
                </a:tc>
                <a:tc>
                  <a:txBody>
                    <a:bodyPr/>
                    <a:lstStyle/>
                    <a:p>
                      <a:pPr algn="ctr" rtl="0" fontAlgn="ctr"/>
                      <a:r>
                        <a:rPr lang="cs-CZ" sz="1500" u="none" strike="noStrike" dirty="0">
                          <a:effectLst/>
                        </a:rPr>
                        <a:t>118</a:t>
                      </a:r>
                      <a:endParaRPr lang="cs-CZ" sz="1500" b="0" i="0" u="none" strike="noStrike" dirty="0">
                        <a:solidFill>
                          <a:srgbClr val="000000"/>
                        </a:solidFill>
                        <a:effectLst/>
                        <a:latin typeface="Calibri" charset="0"/>
                      </a:endParaRPr>
                    </a:p>
                  </a:txBody>
                  <a:tcPr marL="4709" marR="4709" marT="4763" marB="0" anchor="ctr"/>
                </a:tc>
                <a:tc>
                  <a:txBody>
                    <a:bodyPr/>
                    <a:lstStyle/>
                    <a:p>
                      <a:pPr algn="ctr" rtl="0" fontAlgn="ctr"/>
                      <a:r>
                        <a:rPr lang="hr-HR" sz="1500" u="none" strike="noStrike" dirty="0">
                          <a:effectLst/>
                        </a:rPr>
                        <a:t>22.6</a:t>
                      </a:r>
                      <a:endParaRPr lang="hr-HR" sz="1500" b="0" i="0" u="none" strike="noStrike" dirty="0">
                        <a:solidFill>
                          <a:srgbClr val="000000"/>
                        </a:solidFill>
                        <a:effectLst/>
                        <a:latin typeface="Calibri" charset="0"/>
                      </a:endParaRPr>
                    </a:p>
                  </a:txBody>
                  <a:tcPr marL="4709" marR="4709" marT="4763" marB="0" anchor="ctr"/>
                </a:tc>
                <a:extLst>
                  <a:ext uri="{0D108BD9-81ED-4DB2-BD59-A6C34878D82A}">
                    <a16:rowId xmlns:a16="http://schemas.microsoft.com/office/drawing/2014/main" xmlns="" val="10002"/>
                  </a:ext>
                </a:extLst>
              </a:tr>
              <a:tr h="293723">
                <a:tc>
                  <a:txBody>
                    <a:bodyPr/>
                    <a:lstStyle/>
                    <a:p>
                      <a:pPr algn="ctr" rtl="0" fontAlgn="ctr"/>
                      <a:r>
                        <a:rPr lang="en-US" sz="1500" b="1" u="none" strike="noStrike" dirty="0">
                          <a:effectLst/>
                        </a:rPr>
                        <a:t>High-parent Heterosis</a:t>
                      </a:r>
                      <a:endParaRPr lang="en-US" sz="1500" b="1" i="0" u="none" strike="noStrike" dirty="0">
                        <a:solidFill>
                          <a:srgbClr val="002060"/>
                        </a:solidFill>
                        <a:effectLst/>
                        <a:latin typeface="Calibri" charset="0"/>
                      </a:endParaRPr>
                    </a:p>
                  </a:txBody>
                  <a:tcPr marL="4709" marR="4709" marT="4763" marB="0" anchor="ctr"/>
                </a:tc>
                <a:tc>
                  <a:txBody>
                    <a:bodyPr/>
                    <a:lstStyle/>
                    <a:p>
                      <a:pPr algn="ctr" rtl="0" fontAlgn="ctr"/>
                      <a:r>
                        <a:rPr lang="is-IS" sz="1500" u="none" strike="noStrike" dirty="0">
                          <a:effectLst/>
                        </a:rPr>
                        <a:t>208</a:t>
                      </a:r>
                      <a:endParaRPr lang="is-IS" sz="1500" b="0" i="0" u="none" strike="noStrike" dirty="0">
                        <a:solidFill>
                          <a:srgbClr val="000000"/>
                        </a:solidFill>
                        <a:effectLst/>
                        <a:latin typeface="Calibri" charset="0"/>
                      </a:endParaRPr>
                    </a:p>
                  </a:txBody>
                  <a:tcPr marL="4709" marR="4709" marT="4763" marB="0" anchor="ctr"/>
                </a:tc>
                <a:tc>
                  <a:txBody>
                    <a:bodyPr/>
                    <a:lstStyle/>
                    <a:p>
                      <a:pPr algn="ctr" rtl="0" fontAlgn="ctr"/>
                      <a:r>
                        <a:rPr lang="hr-HR" sz="1500" u="none" strike="noStrike">
                          <a:effectLst/>
                        </a:rPr>
                        <a:t>52.5</a:t>
                      </a:r>
                      <a:endParaRPr lang="hr-HR" sz="1500" b="0" i="0" u="none" strike="noStrike">
                        <a:solidFill>
                          <a:srgbClr val="000000"/>
                        </a:solidFill>
                        <a:effectLst/>
                        <a:latin typeface="Calibri" charset="0"/>
                      </a:endParaRPr>
                    </a:p>
                  </a:txBody>
                  <a:tcPr marL="4709" marR="4709" marT="4763" marB="0" anchor="ctr"/>
                </a:tc>
                <a:tc>
                  <a:txBody>
                    <a:bodyPr/>
                    <a:lstStyle/>
                    <a:p>
                      <a:pPr algn="ctr" rtl="0" fontAlgn="ctr"/>
                      <a:r>
                        <a:rPr lang="nb-NO" sz="1500" u="none" strike="noStrike">
                          <a:effectLst/>
                        </a:rPr>
                        <a:t>11.2</a:t>
                      </a:r>
                      <a:endParaRPr lang="nb-NO" sz="1500" b="0" i="0" u="none" strike="noStrike">
                        <a:solidFill>
                          <a:srgbClr val="000000"/>
                        </a:solidFill>
                        <a:effectLst/>
                        <a:latin typeface="Calibri" charset="0"/>
                      </a:endParaRPr>
                    </a:p>
                  </a:txBody>
                  <a:tcPr marL="4709" marR="4709" marT="4763" marB="0" anchor="ctr"/>
                </a:tc>
                <a:tc>
                  <a:txBody>
                    <a:bodyPr/>
                    <a:lstStyle/>
                    <a:p>
                      <a:pPr algn="ctr" rtl="0" fontAlgn="ctr"/>
                      <a:r>
                        <a:rPr lang="is-IS" sz="1500" u="none" strike="noStrike">
                          <a:effectLst/>
                        </a:rPr>
                        <a:t>212</a:t>
                      </a:r>
                      <a:endParaRPr lang="is-IS" sz="1500" b="0" i="0" u="none" strike="noStrike">
                        <a:solidFill>
                          <a:srgbClr val="000000"/>
                        </a:solidFill>
                        <a:effectLst/>
                        <a:latin typeface="Calibri" charset="0"/>
                      </a:endParaRPr>
                    </a:p>
                  </a:txBody>
                  <a:tcPr marL="4709" marR="4709" marT="4763" marB="0" anchor="ctr"/>
                </a:tc>
                <a:tc>
                  <a:txBody>
                    <a:bodyPr/>
                    <a:lstStyle/>
                    <a:p>
                      <a:pPr algn="ctr" rtl="0" fontAlgn="ctr"/>
                      <a:r>
                        <a:rPr lang="en-US" sz="1500" u="none" strike="noStrike">
                          <a:effectLst/>
                        </a:rPr>
                        <a:t>103</a:t>
                      </a:r>
                      <a:endParaRPr lang="en-US" sz="1500" b="0" i="0" u="none" strike="noStrike">
                        <a:solidFill>
                          <a:srgbClr val="000000"/>
                        </a:solidFill>
                        <a:effectLst/>
                        <a:latin typeface="Calibri" charset="0"/>
                      </a:endParaRPr>
                    </a:p>
                  </a:txBody>
                  <a:tcPr marL="4709" marR="4709" marT="4763" marB="0" anchor="ctr"/>
                </a:tc>
                <a:tc>
                  <a:txBody>
                    <a:bodyPr/>
                    <a:lstStyle/>
                    <a:p>
                      <a:pPr algn="ctr" rtl="0" fontAlgn="ctr"/>
                      <a:r>
                        <a:rPr lang="hr-HR" sz="1500" u="none" strike="noStrike">
                          <a:effectLst/>
                        </a:rPr>
                        <a:t>19.6</a:t>
                      </a:r>
                      <a:endParaRPr lang="hr-HR" sz="1500" b="0" i="0" u="none" strike="noStrike">
                        <a:solidFill>
                          <a:srgbClr val="000000"/>
                        </a:solidFill>
                        <a:effectLst/>
                        <a:latin typeface="Calibri" charset="0"/>
                      </a:endParaRPr>
                    </a:p>
                  </a:txBody>
                  <a:tcPr marL="4709" marR="4709" marT="4763" marB="0" anchor="ctr"/>
                </a:tc>
                <a:extLst>
                  <a:ext uri="{0D108BD9-81ED-4DB2-BD59-A6C34878D82A}">
                    <a16:rowId xmlns:a16="http://schemas.microsoft.com/office/drawing/2014/main" xmlns="" val="10003"/>
                  </a:ext>
                </a:extLst>
              </a:tr>
              <a:tr h="575696">
                <a:tc>
                  <a:txBody>
                    <a:bodyPr/>
                    <a:lstStyle/>
                    <a:p>
                      <a:pPr algn="ctr" rtl="0" fontAlgn="ctr"/>
                      <a:r>
                        <a:rPr lang="en-US" sz="1500" b="1" u="none" strike="noStrike" dirty="0">
                          <a:effectLst/>
                        </a:rPr>
                        <a:t>Commercial Heterosis vs “Freeman”</a:t>
                      </a:r>
                      <a:endParaRPr lang="en-US" sz="1500" b="1" i="0" u="none" strike="noStrike" dirty="0">
                        <a:solidFill>
                          <a:srgbClr val="002060"/>
                        </a:solidFill>
                        <a:effectLst/>
                        <a:latin typeface="Calibri" charset="0"/>
                      </a:endParaRPr>
                    </a:p>
                  </a:txBody>
                  <a:tcPr marL="4709" marR="4709" marT="4763" marB="0" anchor="ctr"/>
                </a:tc>
                <a:tc>
                  <a:txBody>
                    <a:bodyPr/>
                    <a:lstStyle/>
                    <a:p>
                      <a:pPr algn="ctr" rtl="0" fontAlgn="ctr"/>
                      <a:r>
                        <a:rPr lang="is-IS" sz="1500" u="none" strike="noStrike" dirty="0">
                          <a:effectLst/>
                        </a:rPr>
                        <a:t>236</a:t>
                      </a:r>
                      <a:endParaRPr lang="is-IS" sz="1500" b="0" i="0" u="none" strike="noStrike" dirty="0">
                        <a:solidFill>
                          <a:srgbClr val="000000"/>
                        </a:solidFill>
                        <a:effectLst/>
                        <a:latin typeface="Calibri" charset="0"/>
                      </a:endParaRPr>
                    </a:p>
                  </a:txBody>
                  <a:tcPr marL="4709" marR="4709" marT="4763" marB="0" anchor="ctr"/>
                </a:tc>
                <a:tc>
                  <a:txBody>
                    <a:bodyPr/>
                    <a:lstStyle/>
                    <a:p>
                      <a:pPr algn="ctr" rtl="0" fontAlgn="ctr"/>
                      <a:r>
                        <a:rPr lang="nb-NO" sz="1500" u="none" strike="noStrike" dirty="0">
                          <a:effectLst/>
                        </a:rPr>
                        <a:t>50.2</a:t>
                      </a:r>
                      <a:endParaRPr lang="nb-NO" sz="1500" b="0" i="0" u="none" strike="noStrike" dirty="0">
                        <a:solidFill>
                          <a:srgbClr val="000000"/>
                        </a:solidFill>
                        <a:effectLst/>
                        <a:latin typeface="Calibri" charset="0"/>
                      </a:endParaRPr>
                    </a:p>
                  </a:txBody>
                  <a:tcPr marL="4709" marR="4709" marT="4763" marB="0" anchor="ctr"/>
                </a:tc>
                <a:tc>
                  <a:txBody>
                    <a:bodyPr/>
                    <a:lstStyle/>
                    <a:p>
                      <a:pPr algn="ctr" rtl="0" fontAlgn="ctr"/>
                      <a:r>
                        <a:rPr lang="nb-NO" sz="1500" u="none" strike="noStrike">
                          <a:effectLst/>
                        </a:rPr>
                        <a:t>11.2</a:t>
                      </a:r>
                      <a:endParaRPr lang="nb-NO" sz="1500" b="0" i="0" u="none" strike="noStrike">
                        <a:solidFill>
                          <a:srgbClr val="000000"/>
                        </a:solidFill>
                        <a:effectLst/>
                        <a:latin typeface="Calibri" charset="0"/>
                      </a:endParaRPr>
                    </a:p>
                  </a:txBody>
                  <a:tcPr marL="4709" marR="4709" marT="4763" marB="0" anchor="ctr"/>
                </a:tc>
                <a:tc>
                  <a:txBody>
                    <a:bodyPr/>
                    <a:lstStyle/>
                    <a:p>
                      <a:pPr algn="ctr" rtl="0" fontAlgn="ctr"/>
                      <a:r>
                        <a:rPr lang="is-IS" sz="1500" u="none" strike="noStrike" dirty="0">
                          <a:effectLst/>
                        </a:rPr>
                        <a:t>67</a:t>
                      </a:r>
                      <a:endParaRPr lang="is-IS" sz="1500" b="0" i="0" u="none" strike="noStrike" dirty="0">
                        <a:solidFill>
                          <a:srgbClr val="000000"/>
                        </a:solidFill>
                        <a:effectLst/>
                        <a:latin typeface="Calibri" charset="0"/>
                      </a:endParaRPr>
                    </a:p>
                  </a:txBody>
                  <a:tcPr marL="4709" marR="4709" marT="4763" marB="0" anchor="ctr"/>
                </a:tc>
                <a:tc>
                  <a:txBody>
                    <a:bodyPr/>
                    <a:lstStyle/>
                    <a:p>
                      <a:pPr algn="ctr" rtl="0" fontAlgn="ctr"/>
                      <a:r>
                        <a:rPr lang="nb-NO" sz="1500" u="none" strike="noStrike">
                          <a:effectLst/>
                        </a:rPr>
                        <a:t>21.4</a:t>
                      </a:r>
                      <a:endParaRPr lang="nb-NO" sz="1500" b="0" i="0" u="none" strike="noStrike">
                        <a:solidFill>
                          <a:srgbClr val="000000"/>
                        </a:solidFill>
                        <a:effectLst/>
                        <a:latin typeface="Calibri" charset="0"/>
                      </a:endParaRPr>
                    </a:p>
                  </a:txBody>
                  <a:tcPr marL="4709" marR="4709" marT="4763" marB="0" anchor="ctr"/>
                </a:tc>
                <a:tc>
                  <a:txBody>
                    <a:bodyPr/>
                    <a:lstStyle/>
                    <a:p>
                      <a:pPr algn="ctr" rtl="0" fontAlgn="ctr"/>
                      <a:r>
                        <a:rPr lang="nb-NO" sz="1500" u="none" strike="noStrike">
                          <a:effectLst/>
                        </a:rPr>
                        <a:t>7.6</a:t>
                      </a:r>
                      <a:endParaRPr lang="nb-NO" sz="1500" b="0" i="0" u="none" strike="noStrike">
                        <a:solidFill>
                          <a:srgbClr val="000000"/>
                        </a:solidFill>
                        <a:effectLst/>
                        <a:latin typeface="Calibri" charset="0"/>
                      </a:endParaRPr>
                    </a:p>
                  </a:txBody>
                  <a:tcPr marL="4709" marR="4709" marT="4763" marB="0" anchor="ctr"/>
                </a:tc>
                <a:extLst>
                  <a:ext uri="{0D108BD9-81ED-4DB2-BD59-A6C34878D82A}">
                    <a16:rowId xmlns:a16="http://schemas.microsoft.com/office/drawing/2014/main" xmlns="" val="10004"/>
                  </a:ext>
                </a:extLst>
              </a:tr>
              <a:tr h="575696">
                <a:tc>
                  <a:txBody>
                    <a:bodyPr/>
                    <a:lstStyle/>
                    <a:p>
                      <a:pPr algn="ctr" rtl="0" fontAlgn="ctr"/>
                      <a:r>
                        <a:rPr lang="en-US" sz="1500" b="1" u="none" strike="noStrike" dirty="0">
                          <a:effectLst/>
                        </a:rPr>
                        <a:t>Commercial Heterosis vs “TAM111”</a:t>
                      </a:r>
                      <a:endParaRPr lang="en-US" sz="1500" b="1" i="0" u="none" strike="noStrike" dirty="0">
                        <a:solidFill>
                          <a:srgbClr val="002060"/>
                        </a:solidFill>
                        <a:effectLst/>
                        <a:latin typeface="Calibri" charset="0"/>
                      </a:endParaRPr>
                    </a:p>
                  </a:txBody>
                  <a:tcPr marL="4709" marR="4709" marT="4763" marB="0" anchor="ctr"/>
                </a:tc>
                <a:tc>
                  <a:txBody>
                    <a:bodyPr/>
                    <a:lstStyle/>
                    <a:p>
                      <a:pPr algn="ctr" rtl="0" fontAlgn="ctr"/>
                      <a:r>
                        <a:rPr lang="is-IS" sz="1500" u="none" strike="noStrike" dirty="0">
                          <a:effectLst/>
                        </a:rPr>
                        <a:t>109</a:t>
                      </a:r>
                      <a:endParaRPr lang="is-IS" sz="1500" b="0" i="0" u="none" strike="noStrike" dirty="0">
                        <a:solidFill>
                          <a:srgbClr val="000000"/>
                        </a:solidFill>
                        <a:effectLst/>
                        <a:latin typeface="Calibri" charset="0"/>
                      </a:endParaRPr>
                    </a:p>
                  </a:txBody>
                  <a:tcPr marL="4709" marR="4709" marT="4763" marB="0" anchor="ctr"/>
                </a:tc>
                <a:tc>
                  <a:txBody>
                    <a:bodyPr/>
                    <a:lstStyle/>
                    <a:p>
                      <a:pPr algn="ctr" rtl="0" fontAlgn="ctr"/>
                      <a:r>
                        <a:rPr lang="nb-NO" sz="1500" u="none" strike="noStrike">
                          <a:effectLst/>
                        </a:rPr>
                        <a:t>35.7</a:t>
                      </a:r>
                      <a:endParaRPr lang="nb-NO" sz="1500" b="0" i="0" u="none" strike="noStrike">
                        <a:solidFill>
                          <a:srgbClr val="000000"/>
                        </a:solidFill>
                        <a:effectLst/>
                        <a:latin typeface="Calibri" charset="0"/>
                      </a:endParaRPr>
                    </a:p>
                  </a:txBody>
                  <a:tcPr marL="4709" marR="4709" marT="4763" marB="0" anchor="ctr"/>
                </a:tc>
                <a:tc>
                  <a:txBody>
                    <a:bodyPr/>
                    <a:lstStyle/>
                    <a:p>
                      <a:pPr algn="ctr" rtl="0" fontAlgn="ctr"/>
                      <a:r>
                        <a:rPr lang="hr-HR" sz="1500" u="none" strike="noStrike" dirty="0">
                          <a:effectLst/>
                        </a:rPr>
                        <a:t>6.8</a:t>
                      </a:r>
                      <a:endParaRPr lang="hr-HR" sz="1500" b="0" i="0" u="none" strike="noStrike" dirty="0">
                        <a:solidFill>
                          <a:srgbClr val="000000"/>
                        </a:solidFill>
                        <a:effectLst/>
                        <a:latin typeface="Calibri" charset="0"/>
                      </a:endParaRPr>
                    </a:p>
                  </a:txBody>
                  <a:tcPr marL="4709" marR="4709" marT="4763" marB="0" anchor="ctr"/>
                </a:tc>
                <a:tc>
                  <a:txBody>
                    <a:bodyPr/>
                    <a:lstStyle/>
                    <a:p>
                      <a:pPr algn="ctr" rtl="0" fontAlgn="ctr"/>
                      <a:r>
                        <a:rPr lang="en-US" sz="1500" u="none" strike="noStrike" dirty="0">
                          <a:effectLst/>
                        </a:rPr>
                        <a:t>198</a:t>
                      </a:r>
                      <a:endParaRPr lang="en-US" sz="1500" b="0" i="0" u="none" strike="noStrike" dirty="0">
                        <a:solidFill>
                          <a:srgbClr val="000000"/>
                        </a:solidFill>
                        <a:effectLst/>
                        <a:latin typeface="Calibri" charset="0"/>
                      </a:endParaRPr>
                    </a:p>
                  </a:txBody>
                  <a:tcPr marL="4709" marR="4709" marT="4763" marB="0" anchor="ctr"/>
                </a:tc>
                <a:tc>
                  <a:txBody>
                    <a:bodyPr/>
                    <a:lstStyle/>
                    <a:p>
                      <a:pPr algn="ctr" rtl="0" fontAlgn="ctr"/>
                      <a:r>
                        <a:rPr lang="hr-HR" sz="1500" u="none" strike="noStrike">
                          <a:effectLst/>
                        </a:rPr>
                        <a:t>43.8</a:t>
                      </a:r>
                      <a:endParaRPr lang="hr-HR" sz="1500" b="0" i="0" u="none" strike="noStrike">
                        <a:solidFill>
                          <a:srgbClr val="000000"/>
                        </a:solidFill>
                        <a:effectLst/>
                        <a:latin typeface="Calibri" charset="0"/>
                      </a:endParaRPr>
                    </a:p>
                  </a:txBody>
                  <a:tcPr marL="4709" marR="4709" marT="4763" marB="0" anchor="ctr"/>
                </a:tc>
                <a:tc>
                  <a:txBody>
                    <a:bodyPr/>
                    <a:lstStyle/>
                    <a:p>
                      <a:pPr algn="ctr" rtl="0" fontAlgn="ctr"/>
                      <a:r>
                        <a:rPr lang="hr-HR" sz="1500" u="none" strike="noStrike">
                          <a:effectLst/>
                        </a:rPr>
                        <a:t>14.9</a:t>
                      </a:r>
                      <a:endParaRPr lang="hr-HR" sz="1500" b="0" i="0" u="none" strike="noStrike">
                        <a:solidFill>
                          <a:srgbClr val="000000"/>
                        </a:solidFill>
                        <a:effectLst/>
                        <a:latin typeface="Calibri" charset="0"/>
                      </a:endParaRPr>
                    </a:p>
                  </a:txBody>
                  <a:tcPr marL="4709" marR="4709" marT="4763" marB="0" anchor="ctr"/>
                </a:tc>
                <a:extLst>
                  <a:ext uri="{0D108BD9-81ED-4DB2-BD59-A6C34878D82A}">
                    <a16:rowId xmlns:a16="http://schemas.microsoft.com/office/drawing/2014/main" xmlns="" val="10005"/>
                  </a:ext>
                </a:extLst>
              </a:tr>
              <a:tr h="575696">
                <a:tc>
                  <a:txBody>
                    <a:bodyPr/>
                    <a:lstStyle/>
                    <a:p>
                      <a:pPr algn="ctr" rtl="0" fontAlgn="ctr"/>
                      <a:r>
                        <a:rPr lang="en-US" sz="1500" b="1" u="none" strike="noStrike" dirty="0">
                          <a:effectLst/>
                        </a:rPr>
                        <a:t>Commercial Heterosis vs “Ruth”</a:t>
                      </a:r>
                      <a:endParaRPr lang="en-US" sz="1500" b="1" i="0" u="none" strike="noStrike" dirty="0">
                        <a:solidFill>
                          <a:srgbClr val="002060"/>
                        </a:solidFill>
                        <a:effectLst/>
                        <a:latin typeface="Calibri" charset="0"/>
                      </a:endParaRPr>
                    </a:p>
                  </a:txBody>
                  <a:tcPr marL="4709" marR="4709" marT="4763" marB="0" anchor="ctr"/>
                </a:tc>
                <a:tc>
                  <a:txBody>
                    <a:bodyPr/>
                    <a:lstStyle/>
                    <a:p>
                      <a:pPr algn="ctr" rtl="0" fontAlgn="ctr"/>
                      <a:r>
                        <a:rPr lang="is-IS" sz="1500" u="none" strike="noStrike" dirty="0">
                          <a:effectLst/>
                        </a:rPr>
                        <a:t>78</a:t>
                      </a:r>
                      <a:endParaRPr lang="is-IS" sz="1500" b="0" i="0" u="none" strike="noStrike" dirty="0">
                        <a:solidFill>
                          <a:srgbClr val="000000"/>
                        </a:solidFill>
                        <a:effectLst/>
                        <a:latin typeface="Calibri" charset="0"/>
                      </a:endParaRPr>
                    </a:p>
                  </a:txBody>
                  <a:tcPr marL="4709" marR="4709" marT="4763" marB="0" anchor="ctr"/>
                </a:tc>
                <a:tc>
                  <a:txBody>
                    <a:bodyPr/>
                    <a:lstStyle/>
                    <a:p>
                      <a:pPr algn="ctr" rtl="0" fontAlgn="ctr"/>
                      <a:r>
                        <a:rPr lang="hr-HR" sz="1500" u="none" strike="noStrike">
                          <a:effectLst/>
                        </a:rPr>
                        <a:t>32.9</a:t>
                      </a:r>
                      <a:endParaRPr lang="hr-HR" sz="1500" b="0" i="0" u="none" strike="noStrike">
                        <a:solidFill>
                          <a:srgbClr val="000000"/>
                        </a:solidFill>
                        <a:effectLst/>
                        <a:latin typeface="Calibri" charset="0"/>
                      </a:endParaRPr>
                    </a:p>
                  </a:txBody>
                  <a:tcPr marL="4709" marR="4709" marT="4763" marB="0" anchor="ctr"/>
                </a:tc>
                <a:tc>
                  <a:txBody>
                    <a:bodyPr/>
                    <a:lstStyle/>
                    <a:p>
                      <a:pPr algn="ctr" rtl="0" fontAlgn="ctr"/>
                      <a:r>
                        <a:rPr lang="hr-HR" sz="1500" u="none" strike="noStrike">
                          <a:effectLst/>
                        </a:rPr>
                        <a:t>6.9</a:t>
                      </a:r>
                      <a:endParaRPr lang="hr-HR" sz="1500" b="0" i="0" u="none" strike="noStrike">
                        <a:solidFill>
                          <a:srgbClr val="000000"/>
                        </a:solidFill>
                        <a:effectLst/>
                        <a:latin typeface="Calibri" charset="0"/>
                      </a:endParaRPr>
                    </a:p>
                  </a:txBody>
                  <a:tcPr marL="4709" marR="4709" marT="4763" marB="0" anchor="ctr"/>
                </a:tc>
                <a:tc>
                  <a:txBody>
                    <a:bodyPr/>
                    <a:lstStyle/>
                    <a:p>
                      <a:pPr algn="ctr" rtl="0" fontAlgn="ctr"/>
                      <a:r>
                        <a:rPr lang="is-IS" sz="1500" u="none" strike="noStrike" dirty="0">
                          <a:effectLst/>
                        </a:rPr>
                        <a:t>400</a:t>
                      </a:r>
                      <a:endParaRPr lang="is-IS" sz="1500" b="0" i="0" u="none" strike="noStrike" dirty="0">
                        <a:solidFill>
                          <a:srgbClr val="000000"/>
                        </a:solidFill>
                        <a:effectLst/>
                        <a:latin typeface="Calibri" charset="0"/>
                      </a:endParaRPr>
                    </a:p>
                  </a:txBody>
                  <a:tcPr marL="4709" marR="4709" marT="4763" marB="0" anchor="ctr"/>
                </a:tc>
                <a:tc>
                  <a:txBody>
                    <a:bodyPr/>
                    <a:lstStyle/>
                    <a:p>
                      <a:pPr algn="ctr" rtl="0" fontAlgn="ctr"/>
                      <a:r>
                        <a:rPr lang="en-US" sz="1500" u="none" strike="noStrike">
                          <a:effectLst/>
                        </a:rPr>
                        <a:t>95</a:t>
                      </a:r>
                      <a:endParaRPr lang="en-US" sz="1500" b="0" i="0" u="none" strike="noStrike">
                        <a:solidFill>
                          <a:srgbClr val="000000"/>
                        </a:solidFill>
                        <a:effectLst/>
                        <a:latin typeface="Calibri" charset="0"/>
                      </a:endParaRPr>
                    </a:p>
                  </a:txBody>
                  <a:tcPr marL="4709" marR="4709" marT="4763" marB="0" anchor="ctr"/>
                </a:tc>
                <a:tc>
                  <a:txBody>
                    <a:bodyPr/>
                    <a:lstStyle/>
                    <a:p>
                      <a:pPr algn="ctr" rtl="0" fontAlgn="ctr"/>
                      <a:r>
                        <a:rPr lang="hr-HR" sz="1500" u="none" strike="noStrike">
                          <a:effectLst/>
                        </a:rPr>
                        <a:t>36.5</a:t>
                      </a:r>
                      <a:endParaRPr lang="hr-HR" sz="1500" b="0" i="0" u="none" strike="noStrike">
                        <a:solidFill>
                          <a:srgbClr val="000000"/>
                        </a:solidFill>
                        <a:effectLst/>
                        <a:latin typeface="Calibri" charset="0"/>
                      </a:endParaRPr>
                    </a:p>
                  </a:txBody>
                  <a:tcPr marL="4709" marR="4709" marT="4763" marB="0" anchor="ctr"/>
                </a:tc>
                <a:extLst>
                  <a:ext uri="{0D108BD9-81ED-4DB2-BD59-A6C34878D82A}">
                    <a16:rowId xmlns:a16="http://schemas.microsoft.com/office/drawing/2014/main" xmlns="" val="10006"/>
                  </a:ext>
                </a:extLst>
              </a:tr>
              <a:tr h="575696">
                <a:tc>
                  <a:txBody>
                    <a:bodyPr/>
                    <a:lstStyle/>
                    <a:p>
                      <a:pPr algn="ctr" rtl="0" fontAlgn="ctr"/>
                      <a:r>
                        <a:rPr lang="en-US" sz="1500" b="1" u="none" strike="noStrike" dirty="0">
                          <a:effectLst/>
                        </a:rPr>
                        <a:t>Commercial Heterosis vs “Wesley”</a:t>
                      </a:r>
                      <a:endParaRPr lang="en-US" sz="1500" b="1" i="0" u="none" strike="noStrike" dirty="0">
                        <a:solidFill>
                          <a:srgbClr val="002060"/>
                        </a:solidFill>
                        <a:effectLst/>
                        <a:latin typeface="Calibri" charset="0"/>
                      </a:endParaRPr>
                    </a:p>
                  </a:txBody>
                  <a:tcPr marL="4709" marR="4709" marT="4763" marB="0" anchor="ctr"/>
                </a:tc>
                <a:tc>
                  <a:txBody>
                    <a:bodyPr/>
                    <a:lstStyle/>
                    <a:p>
                      <a:pPr algn="ctr" rtl="0" fontAlgn="ctr"/>
                      <a:r>
                        <a:rPr lang="en-US" sz="1500" u="none" strike="noStrike" dirty="0">
                          <a:effectLst/>
                        </a:rPr>
                        <a:t>331</a:t>
                      </a:r>
                      <a:endParaRPr lang="en-US" sz="1500" b="0" i="0" u="none" strike="noStrike" dirty="0">
                        <a:solidFill>
                          <a:srgbClr val="000000"/>
                        </a:solidFill>
                        <a:effectLst/>
                        <a:latin typeface="Calibri" charset="0"/>
                      </a:endParaRPr>
                    </a:p>
                  </a:txBody>
                  <a:tcPr marL="4709" marR="4709" marT="4763" marB="0" anchor="ctr"/>
                </a:tc>
                <a:tc>
                  <a:txBody>
                    <a:bodyPr/>
                    <a:lstStyle/>
                    <a:p>
                      <a:pPr algn="ctr" rtl="0" fontAlgn="ctr"/>
                      <a:r>
                        <a:rPr lang="hr-HR" sz="1500" u="none" strike="noStrike" dirty="0">
                          <a:effectLst/>
                        </a:rPr>
                        <a:t>62.8</a:t>
                      </a:r>
                      <a:endParaRPr lang="hr-HR" sz="1500" b="0" i="0" u="none" strike="noStrike" dirty="0">
                        <a:solidFill>
                          <a:srgbClr val="000000"/>
                        </a:solidFill>
                        <a:effectLst/>
                        <a:latin typeface="Calibri" charset="0"/>
                      </a:endParaRPr>
                    </a:p>
                  </a:txBody>
                  <a:tcPr marL="4709" marR="4709" marT="4763" marB="0" anchor="ctr"/>
                </a:tc>
                <a:tc>
                  <a:txBody>
                    <a:bodyPr/>
                    <a:lstStyle/>
                    <a:p>
                      <a:pPr algn="ctr" rtl="0" fontAlgn="ctr"/>
                      <a:r>
                        <a:rPr lang="nb-NO" sz="1500" u="none" strike="noStrike" dirty="0">
                          <a:effectLst/>
                        </a:rPr>
                        <a:t>15.9</a:t>
                      </a:r>
                      <a:endParaRPr lang="nb-NO" sz="1500" b="0" i="0" u="none" strike="noStrike" dirty="0">
                        <a:solidFill>
                          <a:srgbClr val="000000"/>
                        </a:solidFill>
                        <a:effectLst/>
                        <a:latin typeface="Calibri" charset="0"/>
                      </a:endParaRPr>
                    </a:p>
                  </a:txBody>
                  <a:tcPr marL="4709" marR="4709" marT="4763" marB="0" anchor="ctr"/>
                </a:tc>
                <a:tc>
                  <a:txBody>
                    <a:bodyPr/>
                    <a:lstStyle/>
                    <a:p>
                      <a:pPr algn="ctr" rtl="0" fontAlgn="ctr"/>
                      <a:r>
                        <a:rPr lang="fi-FI" sz="1500" u="none" strike="noStrike" dirty="0">
                          <a:effectLst/>
                        </a:rPr>
                        <a:t>181</a:t>
                      </a:r>
                      <a:endParaRPr lang="fi-FI" sz="1500" b="0" i="0" u="none" strike="noStrike" dirty="0">
                        <a:solidFill>
                          <a:srgbClr val="000000"/>
                        </a:solidFill>
                        <a:effectLst/>
                        <a:latin typeface="Calibri" charset="0"/>
                      </a:endParaRPr>
                    </a:p>
                  </a:txBody>
                  <a:tcPr marL="4709" marR="4709" marT="4763" marB="0" anchor="ctr"/>
                </a:tc>
                <a:tc>
                  <a:txBody>
                    <a:bodyPr/>
                    <a:lstStyle/>
                    <a:p>
                      <a:pPr algn="ctr" rtl="0" fontAlgn="ctr"/>
                      <a:r>
                        <a:rPr lang="hr-HR" sz="1500" u="none" strike="noStrike" dirty="0">
                          <a:effectLst/>
                        </a:rPr>
                        <a:t>43.2</a:t>
                      </a:r>
                      <a:endParaRPr lang="hr-HR" sz="1500" b="0" i="0" u="none" strike="noStrike" dirty="0">
                        <a:solidFill>
                          <a:srgbClr val="000000"/>
                        </a:solidFill>
                        <a:effectLst/>
                        <a:latin typeface="Calibri" charset="0"/>
                      </a:endParaRPr>
                    </a:p>
                  </a:txBody>
                  <a:tcPr marL="4709" marR="4709" marT="4763" marB="0" anchor="ctr"/>
                </a:tc>
                <a:tc>
                  <a:txBody>
                    <a:bodyPr/>
                    <a:lstStyle/>
                    <a:p>
                      <a:pPr algn="ctr" rtl="0" fontAlgn="ctr"/>
                      <a:r>
                        <a:rPr lang="hr-HR" sz="1500" u="none" strike="noStrike" dirty="0">
                          <a:effectLst/>
                        </a:rPr>
                        <a:t>13.4</a:t>
                      </a:r>
                      <a:endParaRPr lang="hr-HR" sz="1500" b="0" i="0" u="none" strike="noStrike" dirty="0">
                        <a:solidFill>
                          <a:srgbClr val="000000"/>
                        </a:solidFill>
                        <a:effectLst/>
                        <a:latin typeface="Calibri" charset="0"/>
                      </a:endParaRPr>
                    </a:p>
                  </a:txBody>
                  <a:tcPr marL="4709" marR="4709" marT="4763" marB="0" anchor="ctr"/>
                </a:tc>
                <a:extLst>
                  <a:ext uri="{0D108BD9-81ED-4DB2-BD59-A6C34878D82A}">
                    <a16:rowId xmlns:a16="http://schemas.microsoft.com/office/drawing/2014/main" xmlns="" val="10007"/>
                  </a:ext>
                </a:extLst>
              </a:tr>
            </a:tbl>
          </a:graphicData>
        </a:graphic>
      </p:graphicFrame>
      <p:sp>
        <p:nvSpPr>
          <p:cNvPr id="2" name="Title 1"/>
          <p:cNvSpPr>
            <a:spLocks noGrp="1"/>
          </p:cNvSpPr>
          <p:nvPr>
            <p:ph type="title"/>
          </p:nvPr>
        </p:nvSpPr>
        <p:spPr/>
        <p:txBody>
          <a:bodyPr>
            <a:normAutofit/>
          </a:bodyPr>
          <a:lstStyle/>
          <a:p>
            <a:pPr algn="ctr"/>
            <a:r>
              <a:rPr lang="en-US" sz="3600" dirty="0"/>
              <a:t>Wheat heterosis in Texas - 2017</a:t>
            </a:r>
          </a:p>
        </p:txBody>
      </p:sp>
      <p:sp>
        <p:nvSpPr>
          <p:cNvPr id="3" name="TextBox 2"/>
          <p:cNvSpPr txBox="1"/>
          <p:nvPr/>
        </p:nvSpPr>
        <p:spPr>
          <a:xfrm>
            <a:off x="253683" y="5708008"/>
            <a:ext cx="7330532" cy="584775"/>
          </a:xfrm>
          <a:prstGeom prst="rect">
            <a:avLst/>
          </a:prstGeom>
          <a:noFill/>
        </p:spPr>
        <p:txBody>
          <a:bodyPr wrap="square" rtlCol="0">
            <a:spAutoFit/>
          </a:bodyPr>
          <a:lstStyle/>
          <a:p>
            <a:pPr algn="ctr"/>
            <a:r>
              <a:rPr lang="en-US" b="1" dirty="0">
                <a:latin typeface="+mn-lt"/>
              </a:rPr>
              <a:t>Best check in Greenville: Freeman (38.4 </a:t>
            </a:r>
            <a:r>
              <a:rPr lang="en-US" b="1" dirty="0" err="1">
                <a:latin typeface="+mn-lt"/>
              </a:rPr>
              <a:t>bu</a:t>
            </a:r>
            <a:r>
              <a:rPr lang="en-US" b="1" dirty="0">
                <a:latin typeface="+mn-lt"/>
              </a:rPr>
              <a:t>/ac), TAM 111 3rd place (32.8 </a:t>
            </a:r>
            <a:r>
              <a:rPr lang="en-US" b="1" dirty="0" err="1">
                <a:latin typeface="+mn-lt"/>
              </a:rPr>
              <a:t>bu</a:t>
            </a:r>
            <a:r>
              <a:rPr lang="en-US" b="1" dirty="0">
                <a:latin typeface="+mn-lt"/>
              </a:rPr>
              <a:t>/ac)</a:t>
            </a:r>
          </a:p>
          <a:p>
            <a:pPr algn="ctr"/>
            <a:r>
              <a:rPr lang="en-US" b="1" dirty="0">
                <a:latin typeface="+mn-lt"/>
              </a:rPr>
              <a:t>Best check in Bushland: Ruth (48.9 </a:t>
            </a:r>
            <a:r>
              <a:rPr lang="en-US" b="1" dirty="0" err="1">
                <a:latin typeface="+mn-lt"/>
              </a:rPr>
              <a:t>bu</a:t>
            </a:r>
            <a:r>
              <a:rPr lang="en-US" b="1" dirty="0">
                <a:latin typeface="+mn-lt"/>
              </a:rPr>
              <a:t>/ac), TAM 111 2nd place (47.9 </a:t>
            </a:r>
            <a:r>
              <a:rPr lang="en-US" b="1" dirty="0" err="1">
                <a:latin typeface="+mn-lt"/>
              </a:rPr>
              <a:t>bu</a:t>
            </a:r>
            <a:r>
              <a:rPr lang="en-US" b="1" dirty="0">
                <a:latin typeface="+mn-lt"/>
              </a:rPr>
              <a:t>/ac) </a:t>
            </a:r>
          </a:p>
        </p:txBody>
      </p:sp>
      <p:sp>
        <p:nvSpPr>
          <p:cNvPr id="4" name="Rounded Rectangle 3"/>
          <p:cNvSpPr/>
          <p:nvPr/>
        </p:nvSpPr>
        <p:spPr>
          <a:xfrm>
            <a:off x="159203" y="3417140"/>
            <a:ext cx="8499021" cy="72215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2760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a:xfrm>
            <a:off x="43543" y="94457"/>
            <a:ext cx="5976257" cy="667543"/>
          </a:xfrm>
        </p:spPr>
        <p:txBody>
          <a:bodyPr>
            <a:normAutofit fontScale="90000"/>
          </a:bodyPr>
          <a:lstStyle/>
          <a:p>
            <a:pPr algn="l" eaLnBrk="1" hangingPunct="1"/>
            <a:r>
              <a:rPr lang="en-US" dirty="0">
                <a:latin typeface="Garamond" pitchFamily="18" charset="0"/>
                <a:cs typeface="Georgia" pitchFamily="18" charset="0"/>
              </a:rPr>
              <a:t/>
            </a:r>
            <a:br>
              <a:rPr lang="en-US" dirty="0">
                <a:latin typeface="Garamond" pitchFamily="18" charset="0"/>
                <a:cs typeface="Georgia" pitchFamily="18" charset="0"/>
              </a:rPr>
            </a:br>
            <a:r>
              <a:rPr lang="en-US" dirty="0">
                <a:latin typeface="Garamond" pitchFamily="18" charset="0"/>
                <a:cs typeface="Georgia" pitchFamily="18" charset="0"/>
              </a:rPr>
              <a:t/>
            </a:r>
            <a:br>
              <a:rPr lang="en-US" dirty="0">
                <a:latin typeface="Garamond" pitchFamily="18" charset="0"/>
                <a:cs typeface="Georgia" pitchFamily="18" charset="0"/>
              </a:rPr>
            </a:br>
            <a:r>
              <a:rPr lang="en-US" sz="4000" dirty="0">
                <a:latin typeface="+mj-lt"/>
                <a:cs typeface="Arial" panose="020B0604020202020204" pitchFamily="34" charset="0"/>
              </a:rPr>
              <a:t>Milling and Baking </a:t>
            </a:r>
            <a:r>
              <a:rPr lang="en-US" sz="4000" dirty="0">
                <a:cs typeface="Arial" panose="020B0604020202020204" pitchFamily="34" charset="0"/>
              </a:rPr>
              <a:t>Quality </a:t>
            </a:r>
            <a:r>
              <a:rPr lang="en-US" sz="4000" dirty="0">
                <a:latin typeface="+mj-lt"/>
                <a:cs typeface="Arial" panose="020B0604020202020204" pitchFamily="34" charset="0"/>
              </a:rPr>
              <a:t/>
            </a:r>
            <a:br>
              <a:rPr lang="en-US" sz="4000" dirty="0">
                <a:latin typeface="+mj-lt"/>
                <a:cs typeface="Arial" panose="020B0604020202020204" pitchFamily="34" charset="0"/>
              </a:rPr>
            </a:br>
            <a:r>
              <a:rPr lang="en-US" sz="4000" dirty="0">
                <a:latin typeface="+mj-lt"/>
                <a:cs typeface="Arial" panose="020B0604020202020204" pitchFamily="34" charset="0"/>
              </a:rPr>
              <a:t>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64515" name="Rectangle 12"/>
          <p:cNvSpPr>
            <a:spLocks noGrp="1" noChangeArrowheads="1"/>
          </p:cNvSpPr>
          <p:nvPr>
            <p:ph type="body" sz="half" idx="1"/>
          </p:nvPr>
        </p:nvSpPr>
        <p:spPr>
          <a:xfrm>
            <a:off x="0" y="762000"/>
            <a:ext cx="4106792" cy="5943600"/>
          </a:xfrm>
        </p:spPr>
        <p:txBody>
          <a:bodyPr/>
          <a:lstStyle/>
          <a:p>
            <a:pPr eaLnBrk="1" hangingPunct="1">
              <a:buFont typeface="Courier New" panose="02070309020205020404" pitchFamily="49" charset="0"/>
              <a:buChar char="o"/>
            </a:pPr>
            <a:r>
              <a:rPr lang="en-US" sz="2000" dirty="0">
                <a:solidFill>
                  <a:schemeClr val="tx1"/>
                </a:solidFill>
                <a:latin typeface="+mn-lt"/>
                <a:cs typeface="Arial" pitchFamily="34" charset="0"/>
              </a:rPr>
              <a:t>Milling (TW,  hardness, weight, size,  ash, flour yield)</a:t>
            </a:r>
          </a:p>
          <a:p>
            <a:pPr eaLnBrk="1" hangingPunct="1">
              <a:buFont typeface="Courier New" panose="02070309020205020404" pitchFamily="49" charset="0"/>
              <a:buChar char="o"/>
            </a:pPr>
            <a:r>
              <a:rPr lang="en-US" sz="2000" dirty="0">
                <a:solidFill>
                  <a:schemeClr val="tx1"/>
                </a:solidFill>
                <a:latin typeface="+mn-lt"/>
                <a:cs typeface="Arial" pitchFamily="34" charset="0"/>
              </a:rPr>
              <a:t>Mixing properties (time to peak, tolerance, absorption, Farinograph development time, mixing stability, mixing tolerance index, stability, extensibility)</a:t>
            </a:r>
          </a:p>
          <a:p>
            <a:pPr eaLnBrk="1" hangingPunct="1">
              <a:buFont typeface="Courier New" panose="02070309020205020404" pitchFamily="49" charset="0"/>
              <a:buChar char="o"/>
            </a:pPr>
            <a:r>
              <a:rPr lang="en-US" sz="2000" dirty="0">
                <a:solidFill>
                  <a:schemeClr val="tx1"/>
                </a:solidFill>
                <a:latin typeface="+mn-lt"/>
                <a:cs typeface="Arial" pitchFamily="34" charset="0"/>
              </a:rPr>
              <a:t>Baking (bake mix time, crumb grain, crumb texture, crumb color, loaf volume)</a:t>
            </a:r>
          </a:p>
          <a:p>
            <a:pPr eaLnBrk="1" hangingPunct="1">
              <a:buFont typeface="Courier New" panose="02070309020205020404" pitchFamily="49" charset="0"/>
              <a:buChar char="o"/>
            </a:pPr>
            <a:r>
              <a:rPr lang="en-US" sz="2000" dirty="0">
                <a:solidFill>
                  <a:schemeClr val="tx1"/>
                </a:solidFill>
                <a:latin typeface="+mn-lt"/>
                <a:cs typeface="Arial" pitchFamily="34" charset="0"/>
              </a:rPr>
              <a:t>Tortilla (diameter, opacity, rollability)</a:t>
            </a:r>
          </a:p>
          <a:p>
            <a:pPr eaLnBrk="1" hangingPunct="1">
              <a:buFont typeface="Courier New" panose="02070309020205020404" pitchFamily="49" charset="0"/>
              <a:buChar char="o"/>
            </a:pPr>
            <a:r>
              <a:rPr lang="en-US" sz="2000" dirty="0">
                <a:solidFill>
                  <a:schemeClr val="tx1"/>
                </a:solidFill>
                <a:cs typeface="Arial" pitchFamily="34" charset="0"/>
              </a:rPr>
              <a:t>Other traits (viscosity, PPO, falling number)</a:t>
            </a:r>
          </a:p>
          <a:p>
            <a:pPr eaLnBrk="1" hangingPunct="1">
              <a:buFont typeface="Courier New" panose="02070309020205020404" pitchFamily="49" charset="0"/>
              <a:buChar char="o"/>
            </a:pPr>
            <a:endParaRPr lang="en-US" sz="2000" dirty="0">
              <a:solidFill>
                <a:schemeClr val="tx1"/>
              </a:solidFill>
              <a:latin typeface="+mn-lt"/>
              <a:cs typeface="Arial" pitchFamily="34" charset="0"/>
            </a:endParaRPr>
          </a:p>
          <a:p>
            <a:pPr eaLnBrk="1" hangingPunct="1">
              <a:lnSpc>
                <a:spcPct val="80000"/>
              </a:lnSpc>
            </a:pPr>
            <a:endParaRPr lang="en-US" sz="1200" b="1" dirty="0">
              <a:latin typeface="Arial" pitchFamily="34" charset="0"/>
              <a:cs typeface="Arial" pitchFamily="34" charset="0"/>
            </a:endParaRPr>
          </a:p>
        </p:txBody>
      </p:sp>
      <p:pic>
        <p:nvPicPr>
          <p:cNvPr id="64516" name="Picture 4"/>
          <p:cNvPicPr>
            <a:picLocks noGrp="1" noChangeAspect="1" noChangeArrowheads="1"/>
          </p:cNvPicPr>
          <p:nvPr>
            <p:ph type="clipArt" sz="half" idx="2"/>
          </p:nvPr>
        </p:nvPicPr>
        <p:blipFill>
          <a:blip r:embed="rId3" cstate="print">
            <a:extLst>
              <a:ext uri="{28A0092B-C50C-407E-A947-70E740481C1C}">
                <a14:useLocalDpi xmlns:a14="http://schemas.microsoft.com/office/drawing/2010/main" val="0"/>
              </a:ext>
            </a:extLst>
          </a:blip>
          <a:srcRect t="11118"/>
          <a:stretch>
            <a:fillRect/>
          </a:stretch>
        </p:blipFill>
        <p:spPr>
          <a:xfrm>
            <a:off x="6102350" y="2228850"/>
            <a:ext cx="2901950" cy="2233613"/>
          </a:xfrm>
          <a:noFill/>
          <a:ln>
            <a:solidFill>
              <a:schemeClr val="accent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4518" name="Picture 5"/>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t="10257"/>
          <a:stretch>
            <a:fillRect/>
          </a:stretch>
        </p:blipFill>
        <p:spPr>
          <a:xfrm>
            <a:off x="6100763" y="46038"/>
            <a:ext cx="2903537" cy="2178050"/>
          </a:xfrm>
          <a:noFill/>
          <a:ln>
            <a:solidFill>
              <a:schemeClr val="accent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4519" name="Picture 7"/>
          <p:cNvPicPr>
            <a:picLocks noGrp="1" noChangeAspect="1" noChangeArrowheads="1"/>
          </p:cNvPicPr>
          <p:nvPr>
            <p:ph sz="quarter" idx="4294967295"/>
          </p:nvPr>
        </p:nvPicPr>
        <p:blipFill>
          <a:blip r:embed="rId5" cstate="print">
            <a:extLst>
              <a:ext uri="{28A0092B-C50C-407E-A947-70E740481C1C}">
                <a14:useLocalDpi xmlns:a14="http://schemas.microsoft.com/office/drawing/2010/main" val="0"/>
              </a:ext>
            </a:extLst>
          </a:blip>
          <a:srcRect/>
          <a:stretch>
            <a:fillRect/>
          </a:stretch>
        </p:blipFill>
        <p:spPr>
          <a:xfrm>
            <a:off x="6849992" y="4477703"/>
            <a:ext cx="2157324" cy="2033588"/>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32" name="Text Box 8"/>
          <p:cNvSpPr txBox="1">
            <a:spLocks noChangeArrowheads="1"/>
          </p:cNvSpPr>
          <p:nvPr/>
        </p:nvSpPr>
        <p:spPr bwMode="auto">
          <a:xfrm>
            <a:off x="7092950" y="4019550"/>
            <a:ext cx="8207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Candara" charset="0"/>
                <a:ea typeface="MS PGothic" charset="0"/>
                <a:cs typeface="MS PGothic" charset="0"/>
              </a:defRPr>
            </a:lvl1pPr>
            <a:lvl2pPr marL="742950" indent="-285750" eaLnBrk="0" hangingPunct="0">
              <a:defRPr>
                <a:solidFill>
                  <a:schemeClr val="tx1"/>
                </a:solidFill>
                <a:latin typeface="Candara" charset="0"/>
                <a:ea typeface="MS PGothic" charset="0"/>
                <a:cs typeface="MS PGothic" charset="0"/>
              </a:defRPr>
            </a:lvl2pPr>
            <a:lvl3pPr marL="1143000" indent="-228600" eaLnBrk="0" hangingPunct="0">
              <a:defRPr>
                <a:solidFill>
                  <a:schemeClr val="tx1"/>
                </a:solidFill>
                <a:latin typeface="Candara" charset="0"/>
                <a:ea typeface="MS PGothic" charset="0"/>
                <a:cs typeface="MS PGothic" charset="0"/>
              </a:defRPr>
            </a:lvl3pPr>
            <a:lvl4pPr marL="1600200" indent="-228600" eaLnBrk="0" hangingPunct="0">
              <a:defRPr>
                <a:solidFill>
                  <a:schemeClr val="tx1"/>
                </a:solidFill>
                <a:latin typeface="Candara" charset="0"/>
                <a:ea typeface="MS PGothic" charset="0"/>
                <a:cs typeface="MS PGothic" charset="0"/>
              </a:defRPr>
            </a:lvl4pPr>
            <a:lvl5pPr marL="2057400" indent="-228600" eaLnBrk="0" hangingPunct="0">
              <a:defRPr>
                <a:solidFill>
                  <a:schemeClr val="tx1"/>
                </a:solidFill>
                <a:latin typeface="Candar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ndar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ndar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ndar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ndara" charset="0"/>
                <a:ea typeface="MS PGothic" charset="0"/>
                <a:cs typeface="MS PGothic" charset="0"/>
              </a:defRPr>
            </a:lvl9pPr>
          </a:lstStyle>
          <a:p>
            <a:pPr eaLnBrk="1" hangingPunct="1">
              <a:defRPr/>
            </a:pPr>
            <a:r>
              <a:rPr lang="en-US" sz="2000">
                <a:solidFill>
                  <a:schemeClr val="bg1"/>
                </a:solidFill>
                <a:latin typeface="Times" charset="0"/>
              </a:rPr>
              <a:t>SKCS</a:t>
            </a:r>
          </a:p>
        </p:txBody>
      </p:sp>
      <p:sp>
        <p:nvSpPr>
          <p:cNvPr id="26633" name="Text Box 9"/>
          <p:cNvSpPr txBox="1">
            <a:spLocks noChangeArrowheads="1"/>
          </p:cNvSpPr>
          <p:nvPr/>
        </p:nvSpPr>
        <p:spPr bwMode="auto">
          <a:xfrm>
            <a:off x="6754813" y="1811338"/>
            <a:ext cx="2006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Candara" charset="0"/>
                <a:ea typeface="MS PGothic" charset="0"/>
                <a:cs typeface="MS PGothic" charset="0"/>
              </a:defRPr>
            </a:lvl1pPr>
            <a:lvl2pPr marL="742950" indent="-285750" eaLnBrk="0" hangingPunct="0">
              <a:defRPr>
                <a:solidFill>
                  <a:schemeClr val="tx1"/>
                </a:solidFill>
                <a:latin typeface="Candara" charset="0"/>
                <a:ea typeface="MS PGothic" charset="0"/>
                <a:cs typeface="MS PGothic" charset="0"/>
              </a:defRPr>
            </a:lvl2pPr>
            <a:lvl3pPr marL="1143000" indent="-228600" eaLnBrk="0" hangingPunct="0">
              <a:defRPr>
                <a:solidFill>
                  <a:schemeClr val="tx1"/>
                </a:solidFill>
                <a:latin typeface="Candara" charset="0"/>
                <a:ea typeface="MS PGothic" charset="0"/>
                <a:cs typeface="MS PGothic" charset="0"/>
              </a:defRPr>
            </a:lvl3pPr>
            <a:lvl4pPr marL="1600200" indent="-228600" eaLnBrk="0" hangingPunct="0">
              <a:defRPr>
                <a:solidFill>
                  <a:schemeClr val="tx1"/>
                </a:solidFill>
                <a:latin typeface="Candara" charset="0"/>
                <a:ea typeface="MS PGothic" charset="0"/>
                <a:cs typeface="MS PGothic" charset="0"/>
              </a:defRPr>
            </a:lvl4pPr>
            <a:lvl5pPr marL="2057400" indent="-228600" eaLnBrk="0" hangingPunct="0">
              <a:defRPr>
                <a:solidFill>
                  <a:schemeClr val="tx1"/>
                </a:solidFill>
                <a:latin typeface="Candar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ndar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ndar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ndar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ndara" charset="0"/>
                <a:ea typeface="MS PGothic" charset="0"/>
                <a:cs typeface="MS PGothic" charset="0"/>
              </a:defRPr>
            </a:lvl9pPr>
          </a:lstStyle>
          <a:p>
            <a:pPr eaLnBrk="1" hangingPunct="1">
              <a:defRPr/>
            </a:pPr>
            <a:r>
              <a:rPr lang="en-US" sz="2000">
                <a:solidFill>
                  <a:schemeClr val="bg1"/>
                </a:solidFill>
                <a:latin typeface="Times" charset="0"/>
              </a:rPr>
              <a:t>Mixing properties</a:t>
            </a:r>
          </a:p>
        </p:txBody>
      </p:sp>
      <p:sp>
        <p:nvSpPr>
          <p:cNvPr id="26634" name="Text Box 11"/>
          <p:cNvSpPr txBox="1">
            <a:spLocks noChangeArrowheads="1"/>
          </p:cNvSpPr>
          <p:nvPr/>
        </p:nvSpPr>
        <p:spPr bwMode="auto">
          <a:xfrm>
            <a:off x="7552531" y="5935982"/>
            <a:ext cx="869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Candara" charset="0"/>
                <a:ea typeface="MS PGothic" charset="0"/>
                <a:cs typeface="MS PGothic" charset="0"/>
              </a:defRPr>
            </a:lvl1pPr>
            <a:lvl2pPr marL="742950" indent="-285750" eaLnBrk="0" hangingPunct="0">
              <a:defRPr>
                <a:solidFill>
                  <a:schemeClr val="tx1"/>
                </a:solidFill>
                <a:latin typeface="Candara" charset="0"/>
                <a:ea typeface="MS PGothic" charset="0"/>
                <a:cs typeface="MS PGothic" charset="0"/>
              </a:defRPr>
            </a:lvl2pPr>
            <a:lvl3pPr marL="1143000" indent="-228600" eaLnBrk="0" hangingPunct="0">
              <a:defRPr>
                <a:solidFill>
                  <a:schemeClr val="tx1"/>
                </a:solidFill>
                <a:latin typeface="Candara" charset="0"/>
                <a:ea typeface="MS PGothic" charset="0"/>
                <a:cs typeface="MS PGothic" charset="0"/>
              </a:defRPr>
            </a:lvl3pPr>
            <a:lvl4pPr marL="1600200" indent="-228600" eaLnBrk="0" hangingPunct="0">
              <a:defRPr>
                <a:solidFill>
                  <a:schemeClr val="tx1"/>
                </a:solidFill>
                <a:latin typeface="Candara" charset="0"/>
                <a:ea typeface="MS PGothic" charset="0"/>
                <a:cs typeface="MS PGothic" charset="0"/>
              </a:defRPr>
            </a:lvl4pPr>
            <a:lvl5pPr marL="2057400" indent="-228600" eaLnBrk="0" hangingPunct="0">
              <a:defRPr>
                <a:solidFill>
                  <a:schemeClr val="tx1"/>
                </a:solidFill>
                <a:latin typeface="Candara"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ndara"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ndara"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ndara"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ndara" charset="0"/>
                <a:ea typeface="MS PGothic" charset="0"/>
                <a:cs typeface="MS PGothic" charset="0"/>
              </a:defRPr>
            </a:lvl9pPr>
          </a:lstStyle>
          <a:p>
            <a:pPr eaLnBrk="1" hangingPunct="1">
              <a:defRPr/>
            </a:pPr>
            <a:r>
              <a:rPr lang="en-US" dirty="0">
                <a:latin typeface="Times" charset="0"/>
              </a:rPr>
              <a:t>Tortilla</a:t>
            </a:r>
          </a:p>
        </p:txBody>
      </p:sp>
      <p:pic>
        <p:nvPicPr>
          <p:cNvPr id="26635" name="Picture 13"/>
          <p:cNvPicPr>
            <a:picLocks noChangeAspect="1" noChangeArrowheads="1"/>
          </p:cNvPicPr>
          <p:nvPr/>
        </p:nvPicPr>
        <p:blipFill>
          <a:blip r:embed="rId6"/>
          <a:srcRect/>
          <a:stretch>
            <a:fillRect/>
          </a:stretch>
        </p:blipFill>
        <p:spPr bwMode="auto">
          <a:xfrm>
            <a:off x="4106792" y="4492943"/>
            <a:ext cx="2743200" cy="203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ransition spd="slow" advTm="25376"/>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1650"/>
                                        </p:tgtEl>
                                        <p:attrNameLst>
                                          <p:attrName>style.visibility</p:attrName>
                                        </p:attrNameLst>
                                      </p:cBhvr>
                                      <p:to>
                                        <p:strVal val="visible"/>
                                      </p:to>
                                    </p:set>
                                    <p:animEffect transition="in" filter="fade">
                                      <p:cBhvr>
                                        <p:cTn id="7" dur="2000"/>
                                        <p:tgtEl>
                                          <p:spTgt spid="411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57BB5216-EB76-4F9E-BF77-5E535DCF30A0}"/>
              </a:ext>
            </a:extLst>
          </p:cNvPr>
          <p:cNvSpPr>
            <a:spLocks noGrp="1"/>
          </p:cNvSpPr>
          <p:nvPr>
            <p:ph idx="1"/>
          </p:nvPr>
        </p:nvSpPr>
        <p:spPr/>
        <p:txBody>
          <a:bodyPr/>
          <a:lstStyle/>
          <a:p>
            <a:pPr>
              <a:buFont typeface="Courier New" panose="02070309020205020404" pitchFamily="49" charset="0"/>
              <a:buChar char="o"/>
            </a:pPr>
            <a:r>
              <a:rPr lang="en-US" dirty="0"/>
              <a:t>Tortilla and other flatbread research</a:t>
            </a:r>
          </a:p>
          <a:p>
            <a:pPr lvl="1">
              <a:buFont typeface="Courier New" panose="02070309020205020404" pitchFamily="49" charset="0"/>
              <a:buChar char="o"/>
            </a:pPr>
            <a:r>
              <a:rPr lang="en-US" dirty="0"/>
              <a:t>Small scale tortilla quality testing system</a:t>
            </a:r>
          </a:p>
          <a:p>
            <a:pPr lvl="1">
              <a:buFont typeface="Courier New" panose="02070309020205020404" pitchFamily="49" charset="0"/>
              <a:buChar char="o"/>
            </a:pPr>
            <a:r>
              <a:rPr lang="en-US" dirty="0"/>
              <a:t>Clean ingredient tortilla quality</a:t>
            </a:r>
          </a:p>
          <a:p>
            <a:pPr lvl="1">
              <a:buFont typeface="Courier New" panose="02070309020205020404" pitchFamily="49" charset="0"/>
              <a:buChar char="o"/>
            </a:pPr>
            <a:r>
              <a:rPr lang="en-US" dirty="0"/>
              <a:t>Predictive models for tortilla and flat bread quality</a:t>
            </a:r>
          </a:p>
          <a:p>
            <a:pPr>
              <a:buFont typeface="Courier New" panose="02070309020205020404" pitchFamily="49" charset="0"/>
              <a:buChar char="o"/>
            </a:pPr>
            <a:r>
              <a:rPr lang="en-US" dirty="0"/>
              <a:t>Genotype-by-environment stability for milling and baking quality</a:t>
            </a:r>
          </a:p>
          <a:p>
            <a:pPr>
              <a:buFont typeface="Courier New" panose="02070309020205020404" pitchFamily="49" charset="0"/>
              <a:buChar char="o"/>
            </a:pPr>
            <a:r>
              <a:rPr lang="en-US" dirty="0"/>
              <a:t>Computerized and digitized milling and dough quality parameters</a:t>
            </a:r>
          </a:p>
          <a:p>
            <a:pPr>
              <a:buFont typeface="Courier New" panose="02070309020205020404" pitchFamily="49" charset="0"/>
              <a:buChar char="o"/>
            </a:pPr>
            <a:r>
              <a:rPr lang="en-US" dirty="0"/>
              <a:t>End-use quality screening is an integral component of the wheat breeding program</a:t>
            </a:r>
          </a:p>
          <a:p>
            <a:pPr>
              <a:buFont typeface="Courier New" panose="02070309020205020404" pitchFamily="49" charset="0"/>
              <a:buChar char="o"/>
            </a:pPr>
            <a:r>
              <a:rPr lang="en-US" dirty="0"/>
              <a:t>Use of markers in end-use quality evaluation</a:t>
            </a:r>
          </a:p>
          <a:p>
            <a:pPr>
              <a:buFont typeface="Courier New" panose="02070309020205020404" pitchFamily="49" charset="0"/>
              <a:buChar char="o"/>
            </a:pPr>
            <a:endParaRPr lang="en-US" dirty="0"/>
          </a:p>
          <a:p>
            <a:endParaRPr lang="en-US" dirty="0"/>
          </a:p>
        </p:txBody>
      </p:sp>
      <p:sp>
        <p:nvSpPr>
          <p:cNvPr id="3" name="Title 2">
            <a:extLst>
              <a:ext uri="{FF2B5EF4-FFF2-40B4-BE49-F238E27FC236}">
                <a16:creationId xmlns:a16="http://schemas.microsoft.com/office/drawing/2014/main" xmlns="" id="{115636E1-4CCB-4098-A1B2-6C66EA543A8B}"/>
              </a:ext>
            </a:extLst>
          </p:cNvPr>
          <p:cNvSpPr>
            <a:spLocks noGrp="1"/>
          </p:cNvSpPr>
          <p:nvPr>
            <p:ph type="title"/>
          </p:nvPr>
        </p:nvSpPr>
        <p:spPr/>
        <p:txBody>
          <a:bodyPr/>
          <a:lstStyle/>
          <a:p>
            <a:pPr algn="ctr"/>
            <a:r>
              <a:rPr lang="en-US" dirty="0"/>
              <a:t>Wheat quality highlights</a:t>
            </a:r>
          </a:p>
        </p:txBody>
      </p:sp>
    </p:spTree>
    <p:extLst>
      <p:ext uri="{BB962C8B-B14F-4D97-AF65-F5344CB8AC3E}">
        <p14:creationId xmlns:p14="http://schemas.microsoft.com/office/powerpoint/2010/main" val="3855398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298" name="Group 8"/>
          <p:cNvGrpSpPr>
            <a:grpSpLocks/>
          </p:cNvGrpSpPr>
          <p:nvPr/>
        </p:nvGrpSpPr>
        <p:grpSpPr bwMode="auto">
          <a:xfrm>
            <a:off x="4610100" y="1447800"/>
            <a:ext cx="3886200" cy="2590800"/>
            <a:chOff x="4532313" y="230188"/>
            <a:chExt cx="4497387" cy="3335337"/>
          </a:xfrm>
        </p:grpSpPr>
        <p:pic>
          <p:nvPicPr>
            <p:cNvPr id="5530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9663" y="230188"/>
              <a:ext cx="2840037" cy="33353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07" name="Oval 4"/>
            <p:cNvSpPr>
              <a:spLocks noChangeArrowheads="1"/>
            </p:cNvSpPr>
            <p:nvPr/>
          </p:nvSpPr>
          <p:spPr bwMode="auto">
            <a:xfrm>
              <a:off x="6340475" y="1757363"/>
              <a:ext cx="1054100" cy="601662"/>
            </a:xfrm>
            <a:prstGeom prst="ellipse">
              <a:avLst/>
            </a:prstGeom>
            <a:solidFill>
              <a:srgbClr val="C0C0C0">
                <a:alpha val="50195"/>
              </a:srgbClr>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5308" name="Rectangle 5"/>
            <p:cNvSpPr>
              <a:spLocks noChangeArrowheads="1"/>
            </p:cNvSpPr>
            <p:nvPr/>
          </p:nvSpPr>
          <p:spPr bwMode="auto">
            <a:xfrm>
              <a:off x="4532313" y="1954213"/>
              <a:ext cx="828675" cy="225425"/>
            </a:xfrm>
            <a:prstGeom prst="rect">
              <a:avLst/>
            </a:prstGeom>
            <a:solidFill>
              <a:srgbClr val="C0C0C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000" tIns="36000" rIns="81000" bIns="36000"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a:solidFill>
                    <a:srgbClr val="000000"/>
                  </a:solidFill>
                </a:rPr>
                <a:t>IRT</a:t>
              </a:r>
            </a:p>
          </p:txBody>
        </p:sp>
        <p:sp>
          <p:nvSpPr>
            <p:cNvPr id="55309" name="AutoShape 6"/>
            <p:cNvSpPr>
              <a:spLocks noChangeArrowheads="1"/>
            </p:cNvSpPr>
            <p:nvPr/>
          </p:nvSpPr>
          <p:spPr bwMode="auto">
            <a:xfrm rot="5400000">
              <a:off x="5342731" y="1991520"/>
              <a:ext cx="225425" cy="150812"/>
            </a:xfrm>
            <a:custGeom>
              <a:avLst/>
              <a:gdLst>
                <a:gd name="T0" fmla="*/ 2147483647 w 21600"/>
                <a:gd name="T1" fmla="*/ 179198400 h 21600"/>
                <a:gd name="T2" fmla="*/ 1337110057 w 21600"/>
                <a:gd name="T3" fmla="*/ 358397094 h 21600"/>
                <a:gd name="T4" fmla="*/ 334274331 w 21600"/>
                <a:gd name="T5" fmla="*/ 179198400 h 21600"/>
                <a:gd name="T6" fmla="*/ 133711005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C0C0C0"/>
            </a:solidFill>
            <a:ln w="18360">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5310" name="Line 7"/>
            <p:cNvSpPr>
              <a:spLocks noChangeShapeType="1"/>
            </p:cNvSpPr>
            <p:nvPr/>
          </p:nvSpPr>
          <p:spPr bwMode="auto">
            <a:xfrm>
              <a:off x="5586413" y="2058988"/>
              <a:ext cx="1204912" cy="1587"/>
            </a:xfrm>
            <a:prstGeom prst="line">
              <a:avLst/>
            </a:prstGeom>
            <a:noFill/>
            <a:ln w="1836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nvGrpSpPr>
          <p:cNvPr id="55299" name="Group 14"/>
          <p:cNvGrpSpPr>
            <a:grpSpLocks/>
          </p:cNvGrpSpPr>
          <p:nvPr/>
        </p:nvGrpSpPr>
        <p:grpSpPr bwMode="auto">
          <a:xfrm>
            <a:off x="5849937" y="4327525"/>
            <a:ext cx="3065463" cy="2454275"/>
            <a:chOff x="5713413" y="3790950"/>
            <a:chExt cx="3336925" cy="2838450"/>
          </a:xfrm>
        </p:grpSpPr>
        <p:pic>
          <p:nvPicPr>
            <p:cNvPr id="5530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3413" y="3790950"/>
              <a:ext cx="3336925" cy="2838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05" name="Text Box 9"/>
            <p:cNvSpPr txBox="1">
              <a:spLocks noChangeArrowheads="1"/>
            </p:cNvSpPr>
            <p:nvPr/>
          </p:nvSpPr>
          <p:spPr bwMode="auto">
            <a:xfrm>
              <a:off x="7016482" y="5062400"/>
              <a:ext cx="679450"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6720">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9pPr>
            </a:lstStyle>
            <a:p>
              <a:pPr eaLnBrk="1" hangingPunct="1"/>
              <a:r>
                <a:rPr lang="en-US" sz="1400">
                  <a:solidFill>
                    <a:srgbClr val="000000"/>
                  </a:solidFill>
                  <a:latin typeface="Times New Roman" pitchFamily="18" charset="0"/>
                  <a:ea typeface="SimSun" pitchFamily="2" charset="-122"/>
                </a:rPr>
                <a:t>IRTs</a:t>
              </a:r>
            </a:p>
          </p:txBody>
        </p:sp>
      </p:grpSp>
      <p:sp>
        <p:nvSpPr>
          <p:cNvPr id="2" name="Content Placeholder 1">
            <a:extLst>
              <a:ext uri="{FF2B5EF4-FFF2-40B4-BE49-F238E27FC236}">
                <a16:creationId xmlns:a16="http://schemas.microsoft.com/office/drawing/2014/main" xmlns="" id="{FF37ED13-5A32-4AD5-A9C5-B594471F5977}"/>
              </a:ext>
            </a:extLst>
          </p:cNvPr>
          <p:cNvSpPr>
            <a:spLocks noGrp="1"/>
          </p:cNvSpPr>
          <p:nvPr>
            <p:ph idx="1"/>
          </p:nvPr>
        </p:nvSpPr>
        <p:spPr/>
        <p:txBody>
          <a:bodyPr/>
          <a:lstStyle/>
          <a:p>
            <a:pPr eaLnBrk="1" hangingPunct="1">
              <a:buFont typeface="Courier New" panose="02070309020205020404" pitchFamily="49" charset="0"/>
              <a:buChar char="o"/>
              <a:defRPr/>
            </a:pPr>
            <a:r>
              <a:rPr lang="en-US" sz="2800" dirty="0">
                <a:solidFill>
                  <a:srgbClr val="663300"/>
                </a:solidFill>
                <a:latin typeface="+mn-lt"/>
                <a:cs typeface="Arial" panose="020B0604020202020204" pitchFamily="34" charset="0"/>
              </a:rPr>
              <a:t>Advantages</a:t>
            </a:r>
          </a:p>
          <a:p>
            <a:pPr lvl="1" eaLnBrk="1" hangingPunct="1">
              <a:buFont typeface="Courier New" panose="02070309020205020404" pitchFamily="49" charset="0"/>
              <a:buChar char="o"/>
              <a:defRPr/>
            </a:pPr>
            <a:r>
              <a:rPr lang="en-US" sz="2800" dirty="0">
                <a:solidFill>
                  <a:srgbClr val="663300"/>
                </a:solidFill>
                <a:latin typeface="+mn-lt"/>
                <a:cs typeface="Arial" panose="020B0604020202020204" pitchFamily="34" charset="0"/>
              </a:rPr>
              <a:t>Easy</a:t>
            </a:r>
          </a:p>
          <a:p>
            <a:pPr lvl="1" eaLnBrk="1" hangingPunct="1">
              <a:buFont typeface="Courier New" panose="02070309020205020404" pitchFamily="49" charset="0"/>
              <a:buChar char="o"/>
              <a:defRPr/>
            </a:pPr>
            <a:r>
              <a:rPr lang="en-US" sz="2800" dirty="0">
                <a:solidFill>
                  <a:srgbClr val="663300"/>
                </a:solidFill>
                <a:latin typeface="+mn-lt"/>
                <a:cs typeface="Arial" panose="020B0604020202020204" pitchFamily="34" charset="0"/>
              </a:rPr>
              <a:t>Inexpensive</a:t>
            </a:r>
          </a:p>
          <a:p>
            <a:pPr eaLnBrk="1" hangingPunct="1">
              <a:buFont typeface="Courier New" panose="02070309020205020404" pitchFamily="49" charset="0"/>
              <a:buChar char="o"/>
              <a:defRPr/>
            </a:pPr>
            <a:r>
              <a:rPr lang="en-US" sz="2800" dirty="0">
                <a:solidFill>
                  <a:srgbClr val="663300"/>
                </a:solidFill>
                <a:latin typeface="+mn-lt"/>
                <a:cs typeface="Arial" panose="020B0604020202020204" pitchFamily="34" charset="0"/>
              </a:rPr>
              <a:t>Disadvantages</a:t>
            </a:r>
          </a:p>
          <a:p>
            <a:pPr lvl="1" eaLnBrk="1" hangingPunct="1">
              <a:buFont typeface="Courier New" panose="02070309020205020404" pitchFamily="49" charset="0"/>
              <a:buChar char="o"/>
              <a:defRPr/>
            </a:pPr>
            <a:r>
              <a:rPr lang="en-US" sz="2800" dirty="0">
                <a:solidFill>
                  <a:srgbClr val="663300"/>
                </a:solidFill>
                <a:latin typeface="+mn-lt"/>
                <a:cs typeface="Arial" panose="020B0604020202020204" pitchFamily="34" charset="0"/>
              </a:rPr>
              <a:t>Measure a small spot</a:t>
            </a:r>
          </a:p>
          <a:p>
            <a:pPr lvl="1" eaLnBrk="1" hangingPunct="1">
              <a:buFont typeface="Courier New" panose="02070309020205020404" pitchFamily="49" charset="0"/>
              <a:buChar char="o"/>
              <a:defRPr/>
            </a:pPr>
            <a:r>
              <a:rPr lang="en-US" sz="2800" dirty="0">
                <a:solidFill>
                  <a:srgbClr val="663300"/>
                </a:solidFill>
                <a:latin typeface="+mn-lt"/>
                <a:cs typeface="Arial" panose="020B0604020202020204" pitchFamily="34" charset="0"/>
              </a:rPr>
              <a:t>Soil interference</a:t>
            </a:r>
          </a:p>
          <a:p>
            <a:pPr lvl="1" eaLnBrk="1" hangingPunct="1">
              <a:buFont typeface="Courier New" panose="02070309020205020404" pitchFamily="49" charset="0"/>
              <a:buChar char="o"/>
              <a:defRPr/>
            </a:pPr>
            <a:r>
              <a:rPr lang="en-US" sz="2800" dirty="0">
                <a:solidFill>
                  <a:srgbClr val="663300"/>
                </a:solidFill>
                <a:latin typeface="+mn-lt"/>
                <a:cs typeface="Arial" panose="020B0604020202020204" pitchFamily="34" charset="0"/>
              </a:rPr>
              <a:t>High maintenance</a:t>
            </a:r>
          </a:p>
          <a:p>
            <a:pPr lvl="1" eaLnBrk="1" hangingPunct="1">
              <a:buFont typeface="Courier New" panose="02070309020205020404" pitchFamily="49" charset="0"/>
              <a:buChar char="o"/>
              <a:defRPr/>
            </a:pPr>
            <a:r>
              <a:rPr lang="en-US" sz="2800" dirty="0">
                <a:solidFill>
                  <a:srgbClr val="663300"/>
                </a:solidFill>
                <a:latin typeface="+mn-lt"/>
                <a:cs typeface="Arial" panose="020B0604020202020204" pitchFamily="34" charset="0"/>
              </a:rPr>
              <a:t>Cannot do many lines</a:t>
            </a:r>
          </a:p>
          <a:p>
            <a:endParaRPr lang="en-US" dirty="0"/>
          </a:p>
        </p:txBody>
      </p:sp>
      <p:sp>
        <p:nvSpPr>
          <p:cNvPr id="3" name="Title 2">
            <a:extLst>
              <a:ext uri="{FF2B5EF4-FFF2-40B4-BE49-F238E27FC236}">
                <a16:creationId xmlns:a16="http://schemas.microsoft.com/office/drawing/2014/main" xmlns="" id="{50C2D526-0992-437E-9CF8-421175C00F45}"/>
              </a:ext>
            </a:extLst>
          </p:cNvPr>
          <p:cNvSpPr>
            <a:spLocks noGrp="1"/>
          </p:cNvSpPr>
          <p:nvPr>
            <p:ph type="title"/>
          </p:nvPr>
        </p:nvSpPr>
        <p:spPr>
          <a:xfrm>
            <a:off x="0" y="39085"/>
            <a:ext cx="9067799" cy="1224566"/>
          </a:xfrm>
        </p:spPr>
        <p:txBody>
          <a:bodyPr>
            <a:noAutofit/>
          </a:bodyPr>
          <a:lstStyle/>
          <a:p>
            <a:pPr algn="ctr"/>
            <a:r>
              <a:rPr lang="en-US" sz="3600" dirty="0">
                <a:latin typeface="+mj-lt"/>
              </a:rPr>
              <a:t>Evolution of our phenotyping: Thermal sensing</a:t>
            </a:r>
            <a:endParaRPr lang="en-US" sz="4400" dirty="0">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371600"/>
            <a:ext cx="7269722"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7347" name="Text Box 3"/>
          <p:cNvSpPr txBox="1">
            <a:spLocks noChangeArrowheads="1"/>
          </p:cNvSpPr>
          <p:nvPr/>
        </p:nvSpPr>
        <p:spPr bwMode="auto">
          <a:xfrm>
            <a:off x="612775" y="6310313"/>
            <a:ext cx="617220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ndara" pitchFamily="34" charset="0"/>
                <a:ea typeface="MS PGothic" pitchFamily="34" charset="-128"/>
              </a:defRPr>
            </a:lvl9pPr>
          </a:lstStyle>
          <a:p>
            <a:pPr eaLnBrk="1" hangingPunct="1"/>
            <a:r>
              <a:rPr lang="en-US" sz="2000">
                <a:solidFill>
                  <a:srgbClr val="000000"/>
                </a:solidFill>
                <a:ea typeface="SimSun" pitchFamily="2" charset="-122"/>
              </a:rPr>
              <a:t>Special thanks to Steve Evett and his crew at USDA-ARS</a:t>
            </a:r>
          </a:p>
        </p:txBody>
      </p:sp>
      <p:sp>
        <p:nvSpPr>
          <p:cNvPr id="2" name="Title 1">
            <a:extLst>
              <a:ext uri="{FF2B5EF4-FFF2-40B4-BE49-F238E27FC236}">
                <a16:creationId xmlns:a16="http://schemas.microsoft.com/office/drawing/2014/main" xmlns="" id="{B4DEE345-DEF2-4DA3-8D9F-07A123109E33}"/>
              </a:ext>
            </a:extLst>
          </p:cNvPr>
          <p:cNvSpPr>
            <a:spLocks noGrp="1"/>
          </p:cNvSpPr>
          <p:nvPr>
            <p:ph type="title"/>
          </p:nvPr>
        </p:nvSpPr>
        <p:spPr>
          <a:xfrm>
            <a:off x="76201" y="296863"/>
            <a:ext cx="8782050" cy="966787"/>
          </a:xfrm>
        </p:spPr>
        <p:txBody>
          <a:bodyPr>
            <a:normAutofit/>
          </a:bodyPr>
          <a:lstStyle/>
          <a:p>
            <a:pPr algn="ctr"/>
            <a:r>
              <a:rPr lang="en-US" sz="3600" dirty="0"/>
              <a:t>Evolution of our phenotyping</a:t>
            </a:r>
          </a:p>
        </p:txBody>
      </p:sp>
      <p:sp>
        <p:nvSpPr>
          <p:cNvPr id="3" name="Content Placeholder 2">
            <a:extLst>
              <a:ext uri="{FF2B5EF4-FFF2-40B4-BE49-F238E27FC236}">
                <a16:creationId xmlns:a16="http://schemas.microsoft.com/office/drawing/2014/main" xmlns="" id="{0CF7479F-FC26-4FB5-B6DB-D9D17AC053AB}"/>
              </a:ext>
            </a:extLst>
          </p:cNvPr>
          <p:cNvSpPr>
            <a:spLocks noGrp="1"/>
          </p:cNvSpPr>
          <p:nvPr>
            <p:ph idx="1"/>
          </p:nvPr>
        </p:nvSpPr>
        <p:spPr/>
        <p:txBody>
          <a:bodyPr/>
          <a:lstStyle/>
          <a:p>
            <a:endParaRPr lang="en-US"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6" name="Group 10"/>
          <p:cNvGrpSpPr>
            <a:grpSpLocks/>
          </p:cNvGrpSpPr>
          <p:nvPr/>
        </p:nvGrpSpPr>
        <p:grpSpPr bwMode="auto">
          <a:xfrm>
            <a:off x="265113" y="2286000"/>
            <a:ext cx="8723312" cy="3357563"/>
            <a:chOff x="192088" y="3043238"/>
            <a:chExt cx="8723312" cy="3357562"/>
          </a:xfrm>
        </p:grpSpPr>
        <p:pic>
          <p:nvPicPr>
            <p:cNvPr id="5632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88" y="3043238"/>
              <a:ext cx="43434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632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052763"/>
              <a:ext cx="4343400" cy="334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sp>
        <p:nvSpPr>
          <p:cNvPr id="7" name="Content Placeholder 6">
            <a:extLst>
              <a:ext uri="{FF2B5EF4-FFF2-40B4-BE49-F238E27FC236}">
                <a16:creationId xmlns:a16="http://schemas.microsoft.com/office/drawing/2014/main" xmlns="" id="{F07E343C-7134-4345-A353-884951D12C62}"/>
              </a:ext>
            </a:extLst>
          </p:cNvPr>
          <p:cNvSpPr>
            <a:spLocks noGrp="1"/>
          </p:cNvSpPr>
          <p:nvPr>
            <p:ph idx="1"/>
          </p:nvPr>
        </p:nvSpPr>
        <p:spPr/>
        <p:txBody>
          <a:bodyPr/>
          <a:lstStyle/>
          <a:p>
            <a:endParaRPr lang="en-US" dirty="0"/>
          </a:p>
        </p:txBody>
      </p:sp>
      <p:sp>
        <p:nvSpPr>
          <p:cNvPr id="2" name="Title 1">
            <a:extLst>
              <a:ext uri="{FF2B5EF4-FFF2-40B4-BE49-F238E27FC236}">
                <a16:creationId xmlns:a16="http://schemas.microsoft.com/office/drawing/2014/main" xmlns="" id="{6EA7F475-54A4-42C0-A3D8-6C08E81AC39A}"/>
              </a:ext>
            </a:extLst>
          </p:cNvPr>
          <p:cNvSpPr>
            <a:spLocks noGrp="1"/>
          </p:cNvSpPr>
          <p:nvPr>
            <p:ph type="title"/>
          </p:nvPr>
        </p:nvSpPr>
        <p:spPr>
          <a:xfrm>
            <a:off x="265113" y="152400"/>
            <a:ext cx="8593137" cy="1111250"/>
          </a:xfrm>
        </p:spPr>
        <p:txBody>
          <a:bodyPr>
            <a:normAutofit fontScale="90000"/>
          </a:bodyPr>
          <a:lstStyle/>
          <a:p>
            <a:pPr algn="ctr"/>
            <a:r>
              <a:rPr lang="en-US" dirty="0"/>
              <a:t/>
            </a:r>
            <a:br>
              <a:rPr lang="en-US" dirty="0"/>
            </a:br>
            <a:r>
              <a:rPr lang="en-US" sz="4000" dirty="0"/>
              <a:t>Evolution of our phenotyping: Thermal imaging</a:t>
            </a:r>
            <a:r>
              <a:rPr lang="en-US" dirty="0"/>
              <a:t/>
            </a:r>
            <a:br>
              <a:rPr lang="en-US" dirty="0"/>
            </a:br>
            <a:endParaRPr lang="en-US"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C:\Users\murilo.maeda\Desktop\tamucc_logo_2c_hor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18238"/>
            <a:ext cx="175418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4" descr="C:\Users\murilo.maeda\Desktop\soil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4388" y="760828"/>
            <a:ext cx="3173412" cy="140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5" descr="C:\Users\murilo.maeda\Desktop\sun-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02638" y="384590"/>
            <a:ext cx="665162"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894388" y="290928"/>
            <a:ext cx="3173412" cy="18748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666" name="TextBox 20"/>
          <p:cNvSpPr txBox="1">
            <a:spLocks noChangeArrowheads="1"/>
          </p:cNvSpPr>
          <p:nvPr/>
        </p:nvSpPr>
        <p:spPr bwMode="auto">
          <a:xfrm>
            <a:off x="6529388" y="5516978"/>
            <a:ext cx="186531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600">
                <a:latin typeface="Times New Roman" panose="02020603050405020304" pitchFamily="18" charset="0"/>
                <a:cs typeface="Times New Roman" panose="02020603050405020304" pitchFamily="18" charset="0"/>
              </a:rPr>
              <a:t>Phenotype</a:t>
            </a:r>
          </a:p>
        </p:txBody>
      </p:sp>
      <p:grpSp>
        <p:nvGrpSpPr>
          <p:cNvPr id="3" name="Group 2">
            <a:extLst>
              <a:ext uri="{FF2B5EF4-FFF2-40B4-BE49-F238E27FC236}">
                <a16:creationId xmlns:a16="http://schemas.microsoft.com/office/drawing/2014/main" xmlns="" id="{E82D20FA-DD13-4C65-81E8-FE1106A20635}"/>
              </a:ext>
            </a:extLst>
          </p:cNvPr>
          <p:cNvGrpSpPr/>
          <p:nvPr/>
        </p:nvGrpSpPr>
        <p:grpSpPr>
          <a:xfrm>
            <a:off x="76200" y="290928"/>
            <a:ext cx="8888413" cy="5432207"/>
            <a:chOff x="76200" y="290928"/>
            <a:chExt cx="8888413" cy="5432207"/>
          </a:xfrm>
        </p:grpSpPr>
        <p:pic>
          <p:nvPicPr>
            <p:cNvPr id="27651" name="Picture 22" descr="C:\Users\murilo.maeda\Desktop\Intr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8013" y="2878553"/>
              <a:ext cx="16144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2" descr="C:\Users\murilo.maeda\Desktop\3D model_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3700878"/>
              <a:ext cx="3173413"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3" descr="C:\Users\murilo.maeda\Desktop\shutterstock_134698571.0.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375" y="290928"/>
              <a:ext cx="1673225" cy="18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6" descr="C:\Users\murilo.maeda\Desktop\normal_ian-symbol-fertilizer-factory.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62888" y="384590"/>
              <a:ext cx="54927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7" descr="C:\Users\murilo.maeda\Desktop\clipart.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58050" y="384590"/>
              <a:ext cx="614363"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8" name="Picture 8" descr="C:\Users\murilo.maeda\Desktop\rain-cloud2.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94388" y="406815"/>
              <a:ext cx="727075"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9" name="Picture 9" descr="C:\Users\murilo.maeda\Desktop\insects-smaller.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21450" y="381415"/>
              <a:ext cx="712788"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Picture 10" descr="C:\Users\murilo.maeda\Desktop\test-tube-dna-gene.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52600" y="290928"/>
              <a:ext cx="1782763" cy="18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79375" y="290928"/>
              <a:ext cx="3455988" cy="18748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17"/>
            <p:cNvSpPr/>
            <p:nvPr/>
          </p:nvSpPr>
          <p:spPr>
            <a:xfrm>
              <a:off x="5791200" y="3713578"/>
              <a:ext cx="3173413" cy="18748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664" name="TextBox 18"/>
            <p:cNvSpPr txBox="1">
              <a:spLocks noChangeArrowheads="1"/>
            </p:cNvSpPr>
            <p:nvPr/>
          </p:nvSpPr>
          <p:spPr bwMode="auto">
            <a:xfrm>
              <a:off x="6632575" y="2122903"/>
              <a:ext cx="18653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600">
                  <a:latin typeface="Times New Roman" panose="02020603050405020304" pitchFamily="18" charset="0"/>
                  <a:cs typeface="Times New Roman" panose="02020603050405020304" pitchFamily="18" charset="0"/>
                </a:rPr>
                <a:t>Environment</a:t>
              </a:r>
            </a:p>
          </p:txBody>
        </p:sp>
        <p:sp>
          <p:nvSpPr>
            <p:cNvPr id="27665" name="TextBox 19"/>
            <p:cNvSpPr txBox="1">
              <a:spLocks noChangeArrowheads="1"/>
            </p:cNvSpPr>
            <p:nvPr/>
          </p:nvSpPr>
          <p:spPr bwMode="auto">
            <a:xfrm>
              <a:off x="1030288" y="2111790"/>
              <a:ext cx="1447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600">
                  <a:latin typeface="Times New Roman" panose="02020603050405020304" pitchFamily="18" charset="0"/>
                  <a:cs typeface="Times New Roman" panose="02020603050405020304" pitchFamily="18" charset="0"/>
                </a:rPr>
                <a:t>Genotype</a:t>
              </a:r>
            </a:p>
          </p:txBody>
        </p:sp>
        <p:sp>
          <p:nvSpPr>
            <p:cNvPr id="22" name="Down Arrow 21"/>
            <p:cNvSpPr/>
            <p:nvPr/>
          </p:nvSpPr>
          <p:spPr>
            <a:xfrm>
              <a:off x="8458200" y="2305465"/>
              <a:ext cx="487363" cy="127158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7668" name="TextBox 22"/>
            <p:cNvSpPr txBox="1">
              <a:spLocks noChangeArrowheads="1"/>
            </p:cNvSpPr>
            <p:nvPr/>
          </p:nvSpPr>
          <p:spPr bwMode="auto">
            <a:xfrm>
              <a:off x="76200" y="3907253"/>
              <a:ext cx="2438400" cy="181588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285750" indent="-285750">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buFont typeface="Arial" panose="020B0604020202020204" pitchFamily="34" charset="0"/>
                <a:buChar char="•"/>
              </a:pPr>
              <a:r>
                <a:rPr lang="en-US" altLang="en-US" sz="1600" dirty="0">
                  <a:latin typeface="Times New Roman" panose="02020603050405020304" pitchFamily="18" charset="0"/>
                  <a:cs typeface="Times New Roman" panose="02020603050405020304" pitchFamily="18" charset="0"/>
                </a:rPr>
                <a:t>Cultivar Selection</a:t>
              </a:r>
            </a:p>
            <a:p>
              <a:pPr>
                <a:buFont typeface="Arial" panose="020B0604020202020204" pitchFamily="34" charset="0"/>
                <a:buChar char="•"/>
              </a:pPr>
              <a:r>
                <a:rPr lang="en-US" altLang="en-US" sz="1600" dirty="0">
                  <a:latin typeface="Times New Roman" panose="02020603050405020304" pitchFamily="18" charset="0"/>
                  <a:cs typeface="Times New Roman" panose="02020603050405020304" pitchFamily="18" charset="0"/>
                </a:rPr>
                <a:t>Growth Habit</a:t>
              </a:r>
            </a:p>
            <a:p>
              <a:pPr>
                <a:buFont typeface="Arial" panose="020B0604020202020204" pitchFamily="34" charset="0"/>
                <a:buChar char="•"/>
              </a:pPr>
              <a:r>
                <a:rPr lang="en-US" altLang="en-US" sz="1600" dirty="0">
                  <a:latin typeface="Times New Roman" panose="02020603050405020304" pitchFamily="18" charset="0"/>
                  <a:cs typeface="Times New Roman" panose="02020603050405020304" pitchFamily="18" charset="0"/>
                </a:rPr>
                <a:t>Stress Tolerance</a:t>
              </a:r>
            </a:p>
            <a:p>
              <a:pPr>
                <a:buFont typeface="Arial" panose="020B0604020202020204" pitchFamily="34" charset="0"/>
                <a:buChar char="•"/>
              </a:pPr>
              <a:r>
                <a:rPr lang="en-US" altLang="en-US" sz="1600" dirty="0">
                  <a:latin typeface="Times New Roman" panose="02020603050405020304" pitchFamily="18" charset="0"/>
                  <a:cs typeface="Times New Roman" panose="02020603050405020304" pitchFamily="18" charset="0"/>
                </a:rPr>
                <a:t>Insect Tolerance</a:t>
              </a:r>
            </a:p>
            <a:p>
              <a:pPr>
                <a:buFont typeface="Arial" panose="020B0604020202020204" pitchFamily="34" charset="0"/>
                <a:buChar char="•"/>
              </a:pPr>
              <a:r>
                <a:rPr lang="en-US" altLang="en-US" sz="1600" dirty="0">
                  <a:latin typeface="Times New Roman" panose="02020603050405020304" pitchFamily="18" charset="0"/>
                  <a:cs typeface="Times New Roman" panose="02020603050405020304" pitchFamily="18" charset="0"/>
                </a:rPr>
                <a:t>Disease Resistance</a:t>
              </a:r>
            </a:p>
            <a:p>
              <a:pPr>
                <a:buFont typeface="Arial" panose="020B0604020202020204" pitchFamily="34" charset="0"/>
                <a:buChar char="•"/>
              </a:pPr>
              <a:r>
                <a:rPr lang="en-US" altLang="en-US" sz="1600" dirty="0">
                  <a:latin typeface="Times New Roman" panose="02020603050405020304" pitchFamily="18" charset="0"/>
                  <a:cs typeface="Times New Roman" panose="02020603050405020304" pitchFamily="18" charset="0"/>
                </a:rPr>
                <a:t>Earliness</a:t>
              </a:r>
            </a:p>
            <a:p>
              <a:pPr>
                <a:buFont typeface="Arial" panose="020B0604020202020204" pitchFamily="34" charset="0"/>
                <a:buChar char="•"/>
              </a:pPr>
              <a:r>
                <a:rPr lang="en-US" altLang="en-US" sz="1600" dirty="0">
                  <a:latin typeface="Times New Roman" panose="02020603050405020304" pitchFamily="18" charset="0"/>
                  <a:cs typeface="Times New Roman" panose="02020603050405020304" pitchFamily="18" charset="0"/>
                </a:rPr>
                <a:t>Health Status</a:t>
              </a:r>
            </a:p>
          </p:txBody>
        </p:sp>
        <p:pic>
          <p:nvPicPr>
            <p:cNvPr id="27669" name="Picture 11" descr="C:\Users\murilo.maeda\Desktop\Velodyne-LiDAR-Puck.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19500" y="228006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70" name="Picture 12" descr="C:\Users\murilo.maeda\Desktop\FLIR-Vue-Pro-R.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643188" y="2662653"/>
              <a:ext cx="66833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71" name="Picture 13" descr="C:\Users\murilo.maeda\Desktop\sony_dscrx1rm2_b_cyber_shot_dsc_rx1r_ii_digital_1190330.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95825" y="2502315"/>
              <a:ext cx="7524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72" name="Picture 14" descr="C:\Users\murilo.maeda\Desktop\d1fdeb218127f851b2553b41a4a848f2.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597150" y="3423065"/>
              <a:ext cx="762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73" name="Picture 15" descr="C:\Users\murilo.maeda\Desktop\121867.jp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683125" y="3499265"/>
              <a:ext cx="5810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p:nvPr/>
          </p:nvSpPr>
          <p:spPr>
            <a:xfrm>
              <a:off x="2633663" y="2280065"/>
              <a:ext cx="2859087" cy="1808163"/>
            </a:xfrm>
            <a:prstGeom prst="rect">
              <a:avLst/>
            </a:prstGeom>
            <a:no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0" name="Left-Up Arrow 29"/>
            <p:cNvSpPr/>
            <p:nvPr/>
          </p:nvSpPr>
          <p:spPr>
            <a:xfrm rot="5400000">
              <a:off x="5026025" y="4158078"/>
              <a:ext cx="704850" cy="685800"/>
            </a:xfrm>
            <a:prstGeom prst="leftUp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1" name="Left-Up Arrow 30"/>
            <p:cNvSpPr/>
            <p:nvPr/>
          </p:nvSpPr>
          <p:spPr>
            <a:xfrm rot="16200000">
              <a:off x="5560219" y="2944434"/>
              <a:ext cx="703262" cy="685800"/>
            </a:xfrm>
            <a:prstGeom prst="leftUp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2" name="Bent-Up Arrow 31"/>
            <p:cNvSpPr/>
            <p:nvPr/>
          </p:nvSpPr>
          <p:spPr>
            <a:xfrm rot="10800000">
              <a:off x="352425" y="2718215"/>
              <a:ext cx="2057400" cy="1031875"/>
            </a:xfrm>
            <a:prstGeom prst="bentUp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3" name="Multiply 32"/>
            <p:cNvSpPr/>
            <p:nvPr/>
          </p:nvSpPr>
          <p:spPr>
            <a:xfrm>
              <a:off x="4119563" y="640178"/>
              <a:ext cx="1143000" cy="1174750"/>
            </a:xfrm>
            <a:prstGeom prst="mathMultipl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grpSp>
    </p:spTree>
    <p:extLst>
      <p:ext uri="{BB962C8B-B14F-4D97-AF65-F5344CB8AC3E}">
        <p14:creationId xmlns:p14="http://schemas.microsoft.com/office/powerpoint/2010/main" val="420765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C:\Users\murilo.maeda\Desktop\tamucc_logo_2c_hor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18238"/>
            <a:ext cx="175418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Box 52"/>
          <p:cNvSpPr txBox="1"/>
          <p:nvPr/>
        </p:nvSpPr>
        <p:spPr>
          <a:xfrm>
            <a:off x="3537994" y="67435"/>
            <a:ext cx="2045753" cy="338554"/>
          </a:xfrm>
          <a:prstGeom prst="rect">
            <a:avLst/>
          </a:prstGeom>
          <a:noFill/>
        </p:spPr>
        <p:txBody>
          <a:bodyPr wrap="none" rtlCol="0">
            <a:spAutoFit/>
          </a:bodyPr>
          <a:lstStyle/>
          <a:p>
            <a:r>
              <a:rPr lang="en-US" sz="1600" b="1" dirty="0">
                <a:solidFill>
                  <a:prstClr val="black"/>
                </a:solidFill>
                <a:latin typeface="Times New Roman" panose="02020603050405020304" pitchFamily="18" charset="0"/>
                <a:cs typeface="Times New Roman" panose="02020603050405020304" pitchFamily="18" charset="0"/>
              </a:rPr>
              <a:t>Field Data Collection</a:t>
            </a:r>
          </a:p>
        </p:txBody>
      </p:sp>
      <p:sp>
        <p:nvSpPr>
          <p:cNvPr id="54" name="Left-Right Arrow 28"/>
          <p:cNvSpPr/>
          <p:nvPr/>
        </p:nvSpPr>
        <p:spPr>
          <a:xfrm rot="2662221">
            <a:off x="5792300" y="1005122"/>
            <a:ext cx="870857" cy="217714"/>
          </a:xfrm>
          <a:prstGeom prst="leftRightArrow">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14" dirty="0">
              <a:solidFill>
                <a:prstClr val="white"/>
              </a:solidFill>
            </a:endParaRPr>
          </a:p>
        </p:txBody>
      </p:sp>
      <p:sp>
        <p:nvSpPr>
          <p:cNvPr id="55" name="Left-Right Arrow 31"/>
          <p:cNvSpPr/>
          <p:nvPr/>
        </p:nvSpPr>
        <p:spPr>
          <a:xfrm rot="7987430">
            <a:off x="2468868" y="1034178"/>
            <a:ext cx="870857" cy="217714"/>
          </a:xfrm>
          <a:prstGeom prst="leftRightArrow">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14" dirty="0">
              <a:solidFill>
                <a:prstClr val="white"/>
              </a:solidFill>
            </a:endParaRPr>
          </a:p>
        </p:txBody>
      </p:sp>
      <p:sp>
        <p:nvSpPr>
          <p:cNvPr id="58" name="TextBox 57"/>
          <p:cNvSpPr txBox="1"/>
          <p:nvPr/>
        </p:nvSpPr>
        <p:spPr>
          <a:xfrm>
            <a:off x="-193028" y="1897719"/>
            <a:ext cx="3144830" cy="338554"/>
          </a:xfrm>
          <a:prstGeom prst="rect">
            <a:avLst/>
          </a:prstGeom>
          <a:noFill/>
        </p:spPr>
        <p:txBody>
          <a:bodyPr wrap="square" rtlCol="0">
            <a:spAutoFit/>
          </a:bodyPr>
          <a:lstStyle/>
          <a:p>
            <a:pPr algn="ctr"/>
            <a:r>
              <a:rPr lang="en-US" sz="1600" b="1" dirty="0">
                <a:solidFill>
                  <a:prstClr val="black"/>
                </a:solidFill>
                <a:latin typeface="Times New Roman" panose="02020603050405020304" pitchFamily="18" charset="0"/>
                <a:cs typeface="Times New Roman" panose="02020603050405020304" pitchFamily="18" charset="0"/>
              </a:rPr>
              <a:t>       Data Visualization &amp; Analysis</a:t>
            </a:r>
          </a:p>
        </p:txBody>
      </p:sp>
      <p:pic>
        <p:nvPicPr>
          <p:cNvPr id="59" name="Picture 22" descr="C:\Users\murilo.maeda\Desktop\Intr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6960" y="2833650"/>
            <a:ext cx="16144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11" descr="C:\Users\murilo.maeda\Desktop\Velodyne-LiDAR-Puc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8447" y="2235162"/>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12" descr="C:\Users\murilo.maeda\Desktop\FLIR-Vue-Pro-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22135" y="2617750"/>
            <a:ext cx="66833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13" descr="C:\Users\murilo.maeda\Desktop\sony_dscrx1rm2_b_cyber_shot_dsc_rx1r_ii_digital_119033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74772" y="2457412"/>
            <a:ext cx="7524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14" descr="C:\Users\murilo.maeda\Desktop\d1fdeb218127f851b2553b41a4a848f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76097" y="3378162"/>
            <a:ext cx="762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5" descr="C:\Users\murilo.maeda\Desktop\121867.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62072" y="3454362"/>
            <a:ext cx="5810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Rectangle 64"/>
          <p:cNvSpPr/>
          <p:nvPr/>
        </p:nvSpPr>
        <p:spPr>
          <a:xfrm>
            <a:off x="6112610" y="2235162"/>
            <a:ext cx="2859087" cy="1808163"/>
          </a:xfrm>
          <a:prstGeom prst="rect">
            <a:avLst/>
          </a:prstGeom>
          <a:no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pic>
        <p:nvPicPr>
          <p:cNvPr id="66" name="Picture 6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03628" y="5087206"/>
            <a:ext cx="4935334" cy="1564862"/>
          </a:xfrm>
          <a:prstGeom prst="rect">
            <a:avLst/>
          </a:prstGeom>
          <a:ln>
            <a:solidFill>
              <a:schemeClr val="tx1"/>
            </a:solidFill>
          </a:ln>
        </p:spPr>
      </p:pic>
      <p:sp>
        <p:nvSpPr>
          <p:cNvPr id="67" name="TextBox 66"/>
          <p:cNvSpPr txBox="1"/>
          <p:nvPr/>
        </p:nvSpPr>
        <p:spPr>
          <a:xfrm>
            <a:off x="6541718" y="1897719"/>
            <a:ext cx="2000869" cy="338554"/>
          </a:xfrm>
          <a:prstGeom prst="rect">
            <a:avLst/>
          </a:prstGeom>
          <a:noFill/>
        </p:spPr>
        <p:txBody>
          <a:bodyPr wrap="none" rtlCol="0">
            <a:spAutoFit/>
          </a:bodyPr>
          <a:lstStyle/>
          <a:p>
            <a:r>
              <a:rPr lang="en-US" sz="1600" b="1" dirty="0">
                <a:solidFill>
                  <a:prstClr val="black"/>
                </a:solidFill>
                <a:latin typeface="Times New Roman" panose="02020603050405020304" pitchFamily="18" charset="0"/>
                <a:cs typeface="Times New Roman" panose="02020603050405020304" pitchFamily="18" charset="0"/>
              </a:rPr>
              <a:t>Platforms &amp; Sensors</a:t>
            </a:r>
          </a:p>
        </p:txBody>
      </p:sp>
      <p:sp>
        <p:nvSpPr>
          <p:cNvPr id="68" name="TextBox 67"/>
          <p:cNvSpPr txBox="1"/>
          <p:nvPr/>
        </p:nvSpPr>
        <p:spPr>
          <a:xfrm>
            <a:off x="2885019" y="4748652"/>
            <a:ext cx="3372552" cy="338554"/>
          </a:xfrm>
          <a:prstGeom prst="rect">
            <a:avLst/>
          </a:prstGeom>
          <a:noFill/>
        </p:spPr>
        <p:txBody>
          <a:bodyPr wrap="square" rtlCol="0">
            <a:spAutoFit/>
          </a:bodyPr>
          <a:lstStyle/>
          <a:p>
            <a:pPr algn="ctr"/>
            <a:r>
              <a:rPr lang="en-US" sz="1600" b="1" dirty="0">
                <a:solidFill>
                  <a:prstClr val="black"/>
                </a:solidFill>
                <a:latin typeface="Times New Roman" panose="02020603050405020304" pitchFamily="18" charset="0"/>
                <a:cs typeface="Times New Roman" panose="02020603050405020304" pitchFamily="18" charset="0"/>
              </a:rPr>
              <a:t>Data Interpretation &amp; Applications</a:t>
            </a:r>
          </a:p>
        </p:txBody>
      </p:sp>
      <p:sp>
        <p:nvSpPr>
          <p:cNvPr id="69" name="Left-Right Arrow 28"/>
          <p:cNvSpPr/>
          <p:nvPr/>
        </p:nvSpPr>
        <p:spPr>
          <a:xfrm rot="3545765">
            <a:off x="1186085" y="4421272"/>
            <a:ext cx="870857" cy="217714"/>
          </a:xfrm>
          <a:prstGeom prst="leftRightArrow">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14" dirty="0">
              <a:solidFill>
                <a:prstClr val="white"/>
              </a:solidFill>
            </a:endParaRPr>
          </a:p>
        </p:txBody>
      </p:sp>
      <p:sp>
        <p:nvSpPr>
          <p:cNvPr id="71" name="Left-Right Arrow 31"/>
          <p:cNvSpPr/>
          <p:nvPr/>
        </p:nvSpPr>
        <p:spPr>
          <a:xfrm rot="7207876">
            <a:off x="7081335" y="4417391"/>
            <a:ext cx="870857" cy="217714"/>
          </a:xfrm>
          <a:prstGeom prst="leftRightArrow">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14" dirty="0">
              <a:solidFill>
                <a:prstClr val="white"/>
              </a:solidFill>
            </a:endParaRPr>
          </a:p>
        </p:txBody>
      </p:sp>
      <p:sp>
        <p:nvSpPr>
          <p:cNvPr id="72" name="Arrow: Quad 71"/>
          <p:cNvSpPr/>
          <p:nvPr/>
        </p:nvSpPr>
        <p:spPr>
          <a:xfrm>
            <a:off x="3744855" y="2432571"/>
            <a:ext cx="1639092" cy="1598491"/>
          </a:xfrm>
          <a:prstGeom prst="quadArrow">
            <a:avLst>
              <a:gd name="adj1" fmla="val 8310"/>
              <a:gd name="adj2" fmla="val 11297"/>
              <a:gd name="adj3" fmla="val 225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7086" tIns="43543" rIns="87086" bIns="43543" numCol="1" spcCol="0" rtlCol="0" fromWordArt="0" anchor="ctr" anchorCtr="0" forceAA="0" compatLnSpc="1">
            <a:prstTxWarp prst="textNoShape">
              <a:avLst/>
            </a:prstTxWarp>
            <a:noAutofit/>
          </a:bodyPr>
          <a:lstStyle/>
          <a:p>
            <a:pPr algn="ctr"/>
            <a:endParaRPr lang="en-US" sz="1714">
              <a:ln w="0"/>
              <a:solidFill>
                <a:schemeClr val="tx1"/>
              </a:solidFill>
              <a:effectLst>
                <a:outerShdw blurRad="38100" dist="19050" dir="2700000" algn="tl" rotWithShape="0">
                  <a:schemeClr val="dk1">
                    <a:alpha val="40000"/>
                  </a:schemeClr>
                </a:outerShdw>
              </a:effectLst>
            </a:endParaRPr>
          </a:p>
        </p:txBody>
      </p:sp>
      <p:pic>
        <p:nvPicPr>
          <p:cNvPr id="4" name="Picture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9404" y="2292696"/>
            <a:ext cx="2650978" cy="565855"/>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49404" y="2922038"/>
            <a:ext cx="2650978" cy="537346"/>
          </a:xfrm>
          <a:prstGeom prst="rect">
            <a:avLst/>
          </a:prstGeom>
        </p:spPr>
      </p:pic>
      <p:pic>
        <p:nvPicPr>
          <p:cNvPr id="7" name="Picture 6"/>
          <p:cNvPicPr>
            <a:picLocks noChangeAspect="1"/>
          </p:cNvPicPr>
          <p:nvPr/>
        </p:nvPicPr>
        <p:blipFill rotWithShape="1">
          <a:blip r:embed="rId12"/>
          <a:srcRect t="33539" b="31450"/>
          <a:stretch/>
        </p:blipFill>
        <p:spPr>
          <a:xfrm>
            <a:off x="249404" y="3508841"/>
            <a:ext cx="2650978" cy="536455"/>
          </a:xfrm>
          <a:prstGeom prst="rect">
            <a:avLst/>
          </a:prstGeom>
        </p:spPr>
      </p:pic>
      <p:sp>
        <p:nvSpPr>
          <p:cNvPr id="76" name="Rectangle 75"/>
          <p:cNvSpPr/>
          <p:nvPr/>
        </p:nvSpPr>
        <p:spPr>
          <a:xfrm>
            <a:off x="158769" y="2237133"/>
            <a:ext cx="2859087" cy="1808163"/>
          </a:xfrm>
          <a:prstGeom prst="rect">
            <a:avLst/>
          </a:prstGeom>
          <a:no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pic>
        <p:nvPicPr>
          <p:cNvPr id="9" name="Picture 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905125" y="172943"/>
            <a:ext cx="3333750" cy="1714500"/>
          </a:xfrm>
          <a:prstGeom prst="rect">
            <a:avLst/>
          </a:prstGeom>
        </p:spPr>
      </p:pic>
    </p:spTree>
    <p:extLst>
      <p:ext uri="{BB962C8B-B14F-4D97-AF65-F5344CB8AC3E}">
        <p14:creationId xmlns:p14="http://schemas.microsoft.com/office/powerpoint/2010/main" val="15261985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bwMode="auto">
          <a:xfrm>
            <a:off x="5495195" y="4079846"/>
            <a:ext cx="2667070" cy="168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7F7F7F"/>
              </a:buClr>
              <a:buSzPct val="80000"/>
              <a:buFont typeface="Wingdings" panose="05000000000000000000" pitchFamily="2" charset="2"/>
              <a:buChar char=""/>
              <a:defRPr sz="2400">
                <a:solidFill>
                  <a:srgbClr val="595959"/>
                </a:solidFill>
                <a:latin typeface="Arial" panose="020B0604020202020204" pitchFamily="34" charset="0"/>
                <a:ea typeface="MS PGothic" panose="020B0600070205080204" pitchFamily="34" charset="-128"/>
                <a:cs typeface="Arial" panose="020B0604020202020204" pitchFamily="34" charset="0"/>
              </a:defRPr>
            </a:lvl1pPr>
            <a:lvl2pPr marL="644525" indent="-342900">
              <a:spcBef>
                <a:spcPct val="20000"/>
              </a:spcBef>
              <a:buClr>
                <a:srgbClr val="7F7F7F"/>
              </a:buClr>
              <a:buSzPct val="100000"/>
              <a:buFont typeface="Lucida Grande" charset="0"/>
              <a:buChar char="◉"/>
              <a:defRPr sz="2200">
                <a:solidFill>
                  <a:srgbClr val="595959"/>
                </a:solidFill>
                <a:latin typeface="Arial" panose="020B0604020202020204" pitchFamily="34" charset="0"/>
                <a:ea typeface="MS PGothic" panose="020B0600070205080204" pitchFamily="34" charset="-128"/>
                <a:cs typeface="Arial" panose="020B0604020202020204" pitchFamily="34" charset="0"/>
              </a:defRPr>
            </a:lvl2pPr>
            <a:lvl3pPr marL="969963" indent="-342900">
              <a:spcBef>
                <a:spcPct val="20000"/>
              </a:spcBef>
              <a:buClr>
                <a:srgbClr val="7F7F7F"/>
              </a:buClr>
              <a:buSzPct val="80000"/>
              <a:buFont typeface="Lucida Grande" charset="0"/>
              <a:buChar char="◉"/>
              <a:defRPr sz="2000">
                <a:solidFill>
                  <a:srgbClr val="595959"/>
                </a:solidFill>
                <a:latin typeface="Arial" panose="020B0604020202020204" pitchFamily="34" charset="0"/>
                <a:ea typeface="MS PGothic" panose="020B0600070205080204" pitchFamily="34" charset="-128"/>
                <a:cs typeface="Arial" panose="020B0604020202020204" pitchFamily="34" charset="0"/>
              </a:defRPr>
            </a:lvl3pPr>
            <a:lvl4pPr marL="1200150" indent="-285750">
              <a:spcBef>
                <a:spcPct val="20000"/>
              </a:spcBef>
              <a:buClr>
                <a:srgbClr val="7F7F7F"/>
              </a:buClr>
              <a:buSzPct val="80000"/>
              <a:buFont typeface="Lucida Grande" charset="0"/>
              <a:buChar char="◉"/>
              <a:defRPr>
                <a:solidFill>
                  <a:srgbClr val="595959"/>
                </a:solidFill>
                <a:latin typeface="Arial" panose="020B0604020202020204" pitchFamily="34" charset="0"/>
                <a:ea typeface="MS PGothic" panose="020B0600070205080204" pitchFamily="34" charset="-128"/>
                <a:cs typeface="Arial" panose="020B0604020202020204" pitchFamily="34" charset="0"/>
              </a:defRPr>
            </a:lvl4pPr>
            <a:lvl5pPr marL="1519238" indent="-285750">
              <a:spcBef>
                <a:spcPct val="20000"/>
              </a:spcBef>
              <a:buClr>
                <a:srgbClr val="7F7F7F"/>
              </a:buClr>
              <a:buSzPct val="80000"/>
              <a:buFont typeface="Lucida Grande" charset="0"/>
              <a:buChar char="◉"/>
              <a:defRPr sz="1600">
                <a:solidFill>
                  <a:srgbClr val="595959"/>
                </a:solidFill>
                <a:latin typeface="Arial" panose="020B0604020202020204" pitchFamily="34" charset="0"/>
                <a:ea typeface="MS PGothic" panose="020B0600070205080204" pitchFamily="34" charset="-128"/>
                <a:cs typeface="Arial" panose="020B0604020202020204" pitchFamily="34" charset="0"/>
              </a:defRPr>
            </a:lvl5pPr>
            <a:lvl6pPr marL="1976438" indent="-285750" eaLnBrk="0" fontAlgn="base" hangingPunct="0">
              <a:spcBef>
                <a:spcPct val="20000"/>
              </a:spcBef>
              <a:spcAft>
                <a:spcPct val="0"/>
              </a:spcAft>
              <a:buClr>
                <a:srgbClr val="7F7F7F"/>
              </a:buClr>
              <a:buSzPct val="80000"/>
              <a:buFont typeface="Lucida Grande" charset="0"/>
              <a:buChar char="◉"/>
              <a:defRPr sz="1600">
                <a:solidFill>
                  <a:srgbClr val="595959"/>
                </a:solidFill>
                <a:latin typeface="Arial" panose="020B0604020202020204" pitchFamily="34" charset="0"/>
                <a:ea typeface="MS PGothic" panose="020B0600070205080204" pitchFamily="34" charset="-128"/>
                <a:cs typeface="Arial" panose="020B0604020202020204" pitchFamily="34" charset="0"/>
              </a:defRPr>
            </a:lvl6pPr>
            <a:lvl7pPr marL="2433638" indent="-285750" eaLnBrk="0" fontAlgn="base" hangingPunct="0">
              <a:spcBef>
                <a:spcPct val="20000"/>
              </a:spcBef>
              <a:spcAft>
                <a:spcPct val="0"/>
              </a:spcAft>
              <a:buClr>
                <a:srgbClr val="7F7F7F"/>
              </a:buClr>
              <a:buSzPct val="80000"/>
              <a:buFont typeface="Lucida Grande" charset="0"/>
              <a:buChar char="◉"/>
              <a:defRPr sz="1600">
                <a:solidFill>
                  <a:srgbClr val="595959"/>
                </a:solidFill>
                <a:latin typeface="Arial" panose="020B0604020202020204" pitchFamily="34" charset="0"/>
                <a:ea typeface="MS PGothic" panose="020B0600070205080204" pitchFamily="34" charset="-128"/>
                <a:cs typeface="Arial" panose="020B0604020202020204" pitchFamily="34" charset="0"/>
              </a:defRPr>
            </a:lvl7pPr>
            <a:lvl8pPr marL="2890838" indent="-285750" eaLnBrk="0" fontAlgn="base" hangingPunct="0">
              <a:spcBef>
                <a:spcPct val="20000"/>
              </a:spcBef>
              <a:spcAft>
                <a:spcPct val="0"/>
              </a:spcAft>
              <a:buClr>
                <a:srgbClr val="7F7F7F"/>
              </a:buClr>
              <a:buSzPct val="80000"/>
              <a:buFont typeface="Lucida Grande" charset="0"/>
              <a:buChar char="◉"/>
              <a:defRPr sz="1600">
                <a:solidFill>
                  <a:srgbClr val="595959"/>
                </a:solidFill>
                <a:latin typeface="Arial" panose="020B0604020202020204" pitchFamily="34" charset="0"/>
                <a:ea typeface="MS PGothic" panose="020B0600070205080204" pitchFamily="34" charset="-128"/>
                <a:cs typeface="Arial" panose="020B0604020202020204" pitchFamily="34" charset="0"/>
              </a:defRPr>
            </a:lvl8pPr>
            <a:lvl9pPr marL="3348038" indent="-285750" eaLnBrk="0" fontAlgn="base" hangingPunct="0">
              <a:spcBef>
                <a:spcPct val="20000"/>
              </a:spcBef>
              <a:spcAft>
                <a:spcPct val="0"/>
              </a:spcAft>
              <a:buClr>
                <a:srgbClr val="7F7F7F"/>
              </a:buClr>
              <a:buSzPct val="80000"/>
              <a:buFont typeface="Lucida Grande" charset="0"/>
              <a:buChar char="◉"/>
              <a:defRPr sz="1600">
                <a:solidFill>
                  <a:srgbClr val="595959"/>
                </a:solidFill>
                <a:latin typeface="Arial" panose="020B0604020202020204" pitchFamily="34" charset="0"/>
                <a:ea typeface="MS PGothic" panose="020B0600070205080204" pitchFamily="34" charset="-128"/>
                <a:cs typeface="Arial" panose="020B0604020202020204" pitchFamily="34" charset="0"/>
              </a:defRPr>
            </a:lvl9pPr>
          </a:lstStyle>
          <a:p>
            <a:pPr>
              <a:spcBef>
                <a:spcPct val="0"/>
              </a:spcBef>
              <a:buClrTx/>
              <a:buSzTx/>
              <a:buFontTx/>
              <a:buNone/>
            </a:pPr>
            <a:r>
              <a:rPr lang="en-US" altLang="en-US" sz="4800" dirty="0">
                <a:solidFill>
                  <a:srgbClr val="500000"/>
                </a:solidFill>
                <a:latin typeface="+mj-lt"/>
              </a:rPr>
              <a:t>G x E Hierarchy</a:t>
            </a:r>
          </a:p>
        </p:txBody>
      </p:sp>
      <p:sp>
        <p:nvSpPr>
          <p:cNvPr id="5" name="Oval 4"/>
          <p:cNvSpPr/>
          <p:nvPr/>
        </p:nvSpPr>
        <p:spPr>
          <a:xfrm>
            <a:off x="592995" y="3127614"/>
            <a:ext cx="844550" cy="74295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p>
        </p:txBody>
      </p:sp>
      <p:sp>
        <p:nvSpPr>
          <p:cNvPr id="6" name="Oval 5"/>
          <p:cNvSpPr/>
          <p:nvPr/>
        </p:nvSpPr>
        <p:spPr>
          <a:xfrm>
            <a:off x="2880583" y="1579801"/>
            <a:ext cx="846137" cy="74295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p>
        </p:txBody>
      </p:sp>
      <p:sp>
        <p:nvSpPr>
          <p:cNvPr id="7" name="Oval 6"/>
          <p:cNvSpPr/>
          <p:nvPr/>
        </p:nvSpPr>
        <p:spPr>
          <a:xfrm>
            <a:off x="1640745" y="2122726"/>
            <a:ext cx="846138" cy="74295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p>
        </p:txBody>
      </p:sp>
      <p:sp>
        <p:nvSpPr>
          <p:cNvPr id="8" name="Oval 7"/>
          <p:cNvSpPr/>
          <p:nvPr/>
        </p:nvSpPr>
        <p:spPr>
          <a:xfrm>
            <a:off x="4444270" y="1303576"/>
            <a:ext cx="846138" cy="74295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p>
        </p:txBody>
      </p:sp>
      <p:sp>
        <p:nvSpPr>
          <p:cNvPr id="9" name="Oval 8"/>
          <p:cNvSpPr/>
          <p:nvPr/>
        </p:nvSpPr>
        <p:spPr>
          <a:xfrm>
            <a:off x="371903" y="4580176"/>
            <a:ext cx="846138" cy="74295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p>
        </p:txBody>
      </p:sp>
      <p:sp>
        <p:nvSpPr>
          <p:cNvPr id="10" name="Oval 9"/>
          <p:cNvSpPr/>
          <p:nvPr/>
        </p:nvSpPr>
        <p:spPr>
          <a:xfrm>
            <a:off x="6369908" y="1228964"/>
            <a:ext cx="846137" cy="74295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p>
        </p:txBody>
      </p:sp>
      <p:sp>
        <p:nvSpPr>
          <p:cNvPr id="11" name="TextBox 9"/>
          <p:cNvSpPr txBox="1">
            <a:spLocks noChangeArrowheads="1"/>
          </p:cNvSpPr>
          <p:nvPr/>
        </p:nvSpPr>
        <p:spPr bwMode="auto">
          <a:xfrm>
            <a:off x="6169883" y="1340089"/>
            <a:ext cx="1246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400"/>
              <a:t>Cropping System</a:t>
            </a:r>
          </a:p>
        </p:txBody>
      </p:sp>
      <p:sp>
        <p:nvSpPr>
          <p:cNvPr id="12" name="TextBox 10"/>
          <p:cNvSpPr txBox="1">
            <a:spLocks noChangeArrowheads="1"/>
          </p:cNvSpPr>
          <p:nvPr/>
        </p:nvSpPr>
        <p:spPr bwMode="auto">
          <a:xfrm>
            <a:off x="4322033" y="1371839"/>
            <a:ext cx="107473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600"/>
              <a:t>Plot</a:t>
            </a:r>
          </a:p>
          <a:p>
            <a:pPr algn="ctr"/>
            <a:r>
              <a:rPr lang="en-US" altLang="en-US" sz="1600"/>
              <a:t>Field</a:t>
            </a:r>
          </a:p>
        </p:txBody>
      </p:sp>
      <p:sp>
        <p:nvSpPr>
          <p:cNvPr id="13" name="TextBox 11"/>
          <p:cNvSpPr txBox="1">
            <a:spLocks noChangeArrowheads="1"/>
          </p:cNvSpPr>
          <p:nvPr/>
        </p:nvSpPr>
        <p:spPr bwMode="auto">
          <a:xfrm>
            <a:off x="2952020" y="1765539"/>
            <a:ext cx="6842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600"/>
              <a:t>Plant</a:t>
            </a:r>
          </a:p>
        </p:txBody>
      </p:sp>
      <p:sp>
        <p:nvSpPr>
          <p:cNvPr id="14" name="TextBox 12"/>
          <p:cNvSpPr txBox="1">
            <a:spLocks noChangeArrowheads="1"/>
          </p:cNvSpPr>
          <p:nvPr/>
        </p:nvSpPr>
        <p:spPr bwMode="auto">
          <a:xfrm>
            <a:off x="1605820" y="2330689"/>
            <a:ext cx="9048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600"/>
              <a:t>Organ</a:t>
            </a:r>
          </a:p>
        </p:txBody>
      </p:sp>
      <p:sp>
        <p:nvSpPr>
          <p:cNvPr id="15" name="TextBox 13"/>
          <p:cNvSpPr txBox="1">
            <a:spLocks noChangeArrowheads="1"/>
          </p:cNvSpPr>
          <p:nvPr/>
        </p:nvSpPr>
        <p:spPr bwMode="auto">
          <a:xfrm>
            <a:off x="745395" y="3329226"/>
            <a:ext cx="539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600"/>
              <a:t>Cell</a:t>
            </a:r>
          </a:p>
        </p:txBody>
      </p:sp>
      <p:sp>
        <p:nvSpPr>
          <p:cNvPr id="16" name="TextBox 14"/>
          <p:cNvSpPr txBox="1">
            <a:spLocks noChangeArrowheads="1"/>
          </p:cNvSpPr>
          <p:nvPr/>
        </p:nvSpPr>
        <p:spPr bwMode="auto">
          <a:xfrm>
            <a:off x="427466" y="4813539"/>
            <a:ext cx="7350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600"/>
              <a:t>Gene</a:t>
            </a:r>
          </a:p>
        </p:txBody>
      </p:sp>
      <p:sp>
        <p:nvSpPr>
          <p:cNvPr id="17" name="TextBox 15"/>
          <p:cNvSpPr txBox="1">
            <a:spLocks noChangeArrowheads="1"/>
          </p:cNvSpPr>
          <p:nvPr/>
        </p:nvSpPr>
        <p:spPr bwMode="auto">
          <a:xfrm>
            <a:off x="795766" y="5873989"/>
            <a:ext cx="1266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600">
                <a:solidFill>
                  <a:srgbClr val="C00000"/>
                </a:solidFill>
              </a:rPr>
              <a:t>Genomics</a:t>
            </a:r>
          </a:p>
        </p:txBody>
      </p:sp>
      <p:sp>
        <p:nvSpPr>
          <p:cNvPr id="18" name="TextBox 16"/>
          <p:cNvSpPr txBox="1">
            <a:spLocks noChangeArrowheads="1"/>
          </p:cNvSpPr>
          <p:nvPr/>
        </p:nvSpPr>
        <p:spPr bwMode="auto">
          <a:xfrm>
            <a:off x="3952145" y="3154601"/>
            <a:ext cx="1397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600">
                <a:solidFill>
                  <a:srgbClr val="C00000"/>
                </a:solidFill>
              </a:rPr>
              <a:t>Phenotyping</a:t>
            </a:r>
          </a:p>
        </p:txBody>
      </p:sp>
      <p:sp>
        <p:nvSpPr>
          <p:cNvPr id="19" name="TextBox 17"/>
          <p:cNvSpPr txBox="1">
            <a:spLocks noChangeArrowheads="1"/>
          </p:cNvSpPr>
          <p:nvPr/>
        </p:nvSpPr>
        <p:spPr bwMode="auto">
          <a:xfrm>
            <a:off x="6442933" y="2737089"/>
            <a:ext cx="23796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600">
                <a:solidFill>
                  <a:srgbClr val="C00000"/>
                </a:solidFill>
              </a:rPr>
              <a:t>Precision Management</a:t>
            </a:r>
          </a:p>
        </p:txBody>
      </p:sp>
      <p:cxnSp>
        <p:nvCxnSpPr>
          <p:cNvPr id="20" name="Straight Arrow Connector 19"/>
          <p:cNvCxnSpPr/>
          <p:nvPr/>
        </p:nvCxnSpPr>
        <p:spPr>
          <a:xfrm>
            <a:off x="367141" y="5873989"/>
            <a:ext cx="2146300" cy="0"/>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170845" y="4408726"/>
            <a:ext cx="2195513" cy="0"/>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086958" y="3143489"/>
            <a:ext cx="3141662" cy="0"/>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TextBox 21"/>
          <p:cNvSpPr txBox="1">
            <a:spLocks noChangeArrowheads="1"/>
          </p:cNvSpPr>
          <p:nvPr/>
        </p:nvSpPr>
        <p:spPr bwMode="auto">
          <a:xfrm>
            <a:off x="1620108" y="4421426"/>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600">
                <a:solidFill>
                  <a:srgbClr val="C00000"/>
                </a:solidFill>
              </a:rPr>
              <a:t>Phenomics</a:t>
            </a:r>
          </a:p>
        </p:txBody>
      </p:sp>
      <p:cxnSp>
        <p:nvCxnSpPr>
          <p:cNvPr id="24" name="Straight Arrow Connector 23"/>
          <p:cNvCxnSpPr/>
          <p:nvPr/>
        </p:nvCxnSpPr>
        <p:spPr>
          <a:xfrm>
            <a:off x="6069870" y="2732326"/>
            <a:ext cx="2921000" cy="0"/>
          </a:xfrm>
          <a:prstGeom prst="straightConnector1">
            <a:avLst/>
          </a:prstGeom>
          <a:ln w="381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8119333" y="1105139"/>
            <a:ext cx="96520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p>
        </p:txBody>
      </p:sp>
      <p:sp>
        <p:nvSpPr>
          <p:cNvPr id="26" name="TextBox 24"/>
          <p:cNvSpPr txBox="1">
            <a:spLocks noChangeArrowheads="1"/>
          </p:cNvSpPr>
          <p:nvPr/>
        </p:nvSpPr>
        <p:spPr bwMode="auto">
          <a:xfrm>
            <a:off x="8011383" y="1371839"/>
            <a:ext cx="1203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400"/>
              <a:t>Ecosystem</a:t>
            </a:r>
          </a:p>
        </p:txBody>
      </p:sp>
      <p:cxnSp>
        <p:nvCxnSpPr>
          <p:cNvPr id="27" name="Straight Arrow Connector 26"/>
          <p:cNvCxnSpPr/>
          <p:nvPr/>
        </p:nvCxnSpPr>
        <p:spPr>
          <a:xfrm flipV="1">
            <a:off x="791003" y="3915014"/>
            <a:ext cx="90488" cy="581025"/>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1093058" y="2681526"/>
            <a:ext cx="547687" cy="430213"/>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2388458" y="2057639"/>
            <a:ext cx="469900" cy="152400"/>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3804508" y="1708389"/>
            <a:ext cx="549275" cy="66675"/>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5403120" y="1579801"/>
            <a:ext cx="863600" cy="39688"/>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7273195" y="1571864"/>
            <a:ext cx="774700" cy="7937"/>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3207608" y="1016507"/>
            <a:ext cx="3546475" cy="19050"/>
          </a:xfrm>
          <a:prstGeom prst="straightConnector1">
            <a:avLst/>
          </a:prstGeom>
          <a:ln w="76200">
            <a:solidFill>
              <a:srgbClr val="00B05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TextBox 32"/>
          <p:cNvSpPr txBox="1">
            <a:spLocks noChangeArrowheads="1"/>
          </p:cNvSpPr>
          <p:nvPr/>
        </p:nvSpPr>
        <p:spPr bwMode="auto">
          <a:xfrm>
            <a:off x="4023583" y="432307"/>
            <a:ext cx="18970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pPr algn="ctr"/>
            <a:r>
              <a:rPr lang="en-US" altLang="en-US" sz="1600" b="1"/>
              <a:t>Agronomic Team</a:t>
            </a:r>
          </a:p>
          <a:p>
            <a:pPr algn="ctr"/>
            <a:r>
              <a:rPr lang="en-US" altLang="en-US" sz="1600" b="1"/>
              <a:t>Area of Interest</a:t>
            </a:r>
          </a:p>
        </p:txBody>
      </p:sp>
      <p:pic>
        <p:nvPicPr>
          <p:cNvPr id="35" name="Picture 4" descr="C:\Users\murilo.maeda\Desktop\tamucc_logo_2c_hor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2239" y="5722382"/>
            <a:ext cx="175418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13"/>
          <p:cNvSpPr txBox="1">
            <a:spLocks noChangeArrowheads="1"/>
          </p:cNvSpPr>
          <p:nvPr/>
        </p:nvSpPr>
        <p:spPr bwMode="auto">
          <a:xfrm>
            <a:off x="3955320" y="2125901"/>
            <a:ext cx="15398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r>
              <a:rPr lang="en-US" altLang="en-US" sz="1200"/>
              <a:t>Traits:</a:t>
            </a:r>
          </a:p>
          <a:p>
            <a:r>
              <a:rPr lang="en-US" altLang="en-US" sz="1200"/>
              <a:t>Developmental</a:t>
            </a:r>
          </a:p>
          <a:p>
            <a:r>
              <a:rPr lang="en-US" altLang="en-US" sz="1200"/>
              <a:t>Morphological</a:t>
            </a:r>
          </a:p>
          <a:p>
            <a:r>
              <a:rPr lang="en-US" altLang="en-US" sz="1200"/>
              <a:t>Biochemical</a:t>
            </a:r>
          </a:p>
          <a:p>
            <a:r>
              <a:rPr lang="en-US" altLang="en-US" sz="1200"/>
              <a:t>Physiological</a:t>
            </a:r>
          </a:p>
        </p:txBody>
      </p:sp>
      <p:sp>
        <p:nvSpPr>
          <p:cNvPr id="37" name="TextBox 13"/>
          <p:cNvSpPr txBox="1">
            <a:spLocks noChangeArrowheads="1"/>
          </p:cNvSpPr>
          <p:nvPr/>
        </p:nvSpPr>
        <p:spPr bwMode="auto">
          <a:xfrm>
            <a:off x="1332770" y="3749914"/>
            <a:ext cx="18748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r>
              <a:rPr lang="en-US" altLang="en-US" sz="1200"/>
              <a:t>Physical and Biochemical changes in response to genetics and environment</a:t>
            </a:r>
          </a:p>
        </p:txBody>
      </p:sp>
      <p:sp>
        <p:nvSpPr>
          <p:cNvPr id="38" name="TextBox 13"/>
          <p:cNvSpPr txBox="1">
            <a:spLocks noChangeArrowheads="1"/>
          </p:cNvSpPr>
          <p:nvPr/>
        </p:nvSpPr>
        <p:spPr bwMode="auto">
          <a:xfrm>
            <a:off x="510016" y="5404089"/>
            <a:ext cx="1873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r>
              <a:rPr lang="en-US" altLang="en-US" sz="1200"/>
              <a:t>Sequencing and Analysis of an organism’s DNA</a:t>
            </a:r>
          </a:p>
        </p:txBody>
      </p:sp>
      <p:sp>
        <p:nvSpPr>
          <p:cNvPr id="39" name="TextBox 13"/>
          <p:cNvSpPr txBox="1">
            <a:spLocks noChangeArrowheads="1"/>
          </p:cNvSpPr>
          <p:nvPr/>
        </p:nvSpPr>
        <p:spPr bwMode="auto">
          <a:xfrm>
            <a:off x="6628670" y="2079864"/>
            <a:ext cx="18748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ndara" panose="020E0502030303020204" pitchFamily="34" charset="0"/>
                <a:ea typeface="MS PGothic" panose="020B0600070205080204" pitchFamily="34" charset="-128"/>
              </a:defRPr>
            </a:lvl1pPr>
            <a:lvl2pPr marL="742950" indent="-285750">
              <a:defRPr>
                <a:solidFill>
                  <a:schemeClr val="tx1"/>
                </a:solidFill>
                <a:latin typeface="Candara" panose="020E0502030303020204" pitchFamily="34" charset="0"/>
                <a:ea typeface="MS PGothic" panose="020B0600070205080204" pitchFamily="34" charset="-128"/>
              </a:defRPr>
            </a:lvl2pPr>
            <a:lvl3pPr marL="1143000" indent="-228600">
              <a:defRPr>
                <a:solidFill>
                  <a:schemeClr val="tx1"/>
                </a:solidFill>
                <a:latin typeface="Candara" panose="020E0502030303020204" pitchFamily="34" charset="0"/>
                <a:ea typeface="MS PGothic" panose="020B0600070205080204" pitchFamily="34" charset="-128"/>
              </a:defRPr>
            </a:lvl3pPr>
            <a:lvl4pPr marL="1600200" indent="-228600">
              <a:defRPr>
                <a:solidFill>
                  <a:schemeClr val="tx1"/>
                </a:solidFill>
                <a:latin typeface="Candara" panose="020E0502030303020204" pitchFamily="34" charset="0"/>
                <a:ea typeface="MS PGothic" panose="020B0600070205080204" pitchFamily="34" charset="-128"/>
              </a:defRPr>
            </a:lvl4pPr>
            <a:lvl5pPr marL="2057400" indent="-228600">
              <a:defRPr>
                <a:solidFill>
                  <a:schemeClr val="tx1"/>
                </a:solidFill>
                <a:latin typeface="Candara" panose="020E0502030303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ndara" panose="020E0502030303020204" pitchFamily="34" charset="0"/>
                <a:ea typeface="MS PGothic" panose="020B0600070205080204" pitchFamily="34" charset="-128"/>
              </a:defRPr>
            </a:lvl9pPr>
          </a:lstStyle>
          <a:p>
            <a:r>
              <a:rPr lang="en-US" altLang="en-US" sz="1200"/>
              <a:t>Observe, Measure, and respond to inter- and intra-field  variability</a:t>
            </a:r>
          </a:p>
        </p:txBody>
      </p:sp>
      <p:sp>
        <p:nvSpPr>
          <p:cNvPr id="40" name="Arrow: Left-Up 39"/>
          <p:cNvSpPr/>
          <p:nvPr/>
        </p:nvSpPr>
        <p:spPr>
          <a:xfrm rot="10800000">
            <a:off x="27154" y="27175"/>
            <a:ext cx="9066429" cy="6790112"/>
          </a:xfrm>
          <a:prstGeom prst="leftUpArrow">
            <a:avLst>
              <a:gd name="adj1" fmla="val 2924"/>
              <a:gd name="adj2" fmla="val 3027"/>
              <a:gd name="adj3" fmla="val 3306"/>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7441949" y="81487"/>
            <a:ext cx="1418087" cy="307777"/>
          </a:xfrm>
          <a:prstGeom prst="rect">
            <a:avLst/>
          </a:prstGeom>
          <a:noFill/>
        </p:spPr>
        <p:txBody>
          <a:bodyPr wrap="square" rtlCol="0">
            <a:spAutoFit/>
          </a:bodyPr>
          <a:lstStyle/>
          <a:p>
            <a:r>
              <a:rPr lang="en-US" sz="1400" b="1" dirty="0"/>
              <a:t>ENVIRONMENT</a:t>
            </a:r>
          </a:p>
        </p:txBody>
      </p:sp>
      <p:sp>
        <p:nvSpPr>
          <p:cNvPr id="42" name="TextBox 41"/>
          <p:cNvSpPr txBox="1"/>
          <p:nvPr/>
        </p:nvSpPr>
        <p:spPr>
          <a:xfrm>
            <a:off x="-3039" y="4407282"/>
            <a:ext cx="440313" cy="2163063"/>
          </a:xfrm>
          <a:prstGeom prst="rect">
            <a:avLst/>
          </a:prstGeom>
          <a:noFill/>
        </p:spPr>
        <p:txBody>
          <a:bodyPr vert="wordArtVert" wrap="square" rtlCol="0">
            <a:spAutoFit/>
          </a:bodyPr>
          <a:lstStyle/>
          <a:p>
            <a:pPr algn="ctr"/>
            <a:r>
              <a:rPr lang="en-US" sz="1400" b="1" dirty="0"/>
              <a:t>GENETICS</a:t>
            </a:r>
          </a:p>
        </p:txBody>
      </p:sp>
    </p:spTree>
    <p:extLst>
      <p:ext uri="{BB962C8B-B14F-4D97-AF65-F5344CB8AC3E}">
        <p14:creationId xmlns:p14="http://schemas.microsoft.com/office/powerpoint/2010/main" val="39099533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idx="1"/>
          </p:nvPr>
        </p:nvSpPr>
        <p:spPr/>
        <p:txBody>
          <a:bodyPr/>
          <a:lstStyle/>
          <a:p>
            <a:pPr>
              <a:buFont typeface="Courier New" panose="02070309020205020404" pitchFamily="49" charset="0"/>
              <a:buChar char="o"/>
            </a:pPr>
            <a:r>
              <a:rPr lang="en-US" altLang="en-US" dirty="0">
                <a:latin typeface="Arial" panose="020B0604020202020204" pitchFamily="34" charset="0"/>
                <a:cs typeface="Arial" panose="020B0604020202020204" pitchFamily="34" charset="0"/>
              </a:rPr>
              <a:t>DJI Phantom 4</a:t>
            </a:r>
          </a:p>
          <a:p>
            <a:pPr lvl="1">
              <a:buFont typeface="Courier New" panose="02070309020205020404" pitchFamily="49" charset="0"/>
              <a:buChar char="o"/>
            </a:pPr>
            <a:r>
              <a:rPr lang="en-US" altLang="en-US" dirty="0">
                <a:latin typeface="Arial" panose="020B0604020202020204" pitchFamily="34" charset="0"/>
                <a:cs typeface="Arial" panose="020B0604020202020204" pitchFamily="34" charset="0"/>
              </a:rPr>
              <a:t>RGB sensor</a:t>
            </a:r>
          </a:p>
          <a:p>
            <a:pPr lvl="1">
              <a:buFont typeface="Courier New" panose="02070309020205020404" pitchFamily="49" charset="0"/>
              <a:buChar char="o"/>
            </a:pPr>
            <a:r>
              <a:rPr lang="en-US" altLang="en-US" dirty="0">
                <a:latin typeface="Arial" panose="020B0604020202020204" pitchFamily="34" charset="0"/>
                <a:cs typeface="Arial" panose="020B0604020202020204" pitchFamily="34" charset="0"/>
              </a:rPr>
              <a:t>12 Mega Pixel</a:t>
            </a:r>
          </a:p>
          <a:p>
            <a:pPr lvl="1"/>
            <a:endParaRPr lang="en-US" altLang="en-US" dirty="0">
              <a:latin typeface="Arial" panose="020B0604020202020204" pitchFamily="34" charset="0"/>
              <a:cs typeface="Arial" panose="020B0604020202020204" pitchFamily="34" charset="0"/>
            </a:endParaRPr>
          </a:p>
        </p:txBody>
      </p:sp>
      <p:sp>
        <p:nvSpPr>
          <p:cNvPr id="28674" name="Title 1"/>
          <p:cNvSpPr>
            <a:spLocks noGrp="1"/>
          </p:cNvSpPr>
          <p:nvPr>
            <p:ph type="title"/>
          </p:nvPr>
        </p:nvSpPr>
        <p:spPr/>
        <p:txBody>
          <a:bodyPr>
            <a:normAutofit/>
          </a:bodyPr>
          <a:lstStyle/>
          <a:p>
            <a:pPr algn="ctr"/>
            <a:r>
              <a:rPr lang="en-US" altLang="en-US" sz="3600" dirty="0">
                <a:latin typeface="+mj-lt"/>
                <a:cs typeface="Georgia" panose="02040502050405020303" pitchFamily="18" charset="0"/>
              </a:rPr>
              <a:t>Sensors &amp; Platforms</a:t>
            </a:r>
          </a:p>
        </p:txBody>
      </p:sp>
      <p:sp>
        <p:nvSpPr>
          <p:cNvPr id="28676" name="Content Placeholder 3"/>
          <p:cNvSpPr txBox="1">
            <a:spLocks/>
          </p:cNvSpPr>
          <p:nvPr/>
        </p:nvSpPr>
        <p:spPr bwMode="auto">
          <a:xfrm>
            <a:off x="5016500" y="1497013"/>
            <a:ext cx="38417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7F7F7F"/>
              </a:buClr>
              <a:buSzPct val="80000"/>
              <a:buFont typeface="Wingdings" panose="05000000000000000000" pitchFamily="2" charset="2"/>
              <a:buChar char=""/>
              <a:defRPr sz="2400">
                <a:solidFill>
                  <a:srgbClr val="595959"/>
                </a:solidFill>
                <a:latin typeface="Arial" panose="020B0604020202020204" pitchFamily="34" charset="0"/>
                <a:ea typeface="MS PGothic" panose="020B0600070205080204" pitchFamily="34" charset="-128"/>
                <a:cs typeface="Arial" panose="020B0604020202020204" pitchFamily="34" charset="0"/>
              </a:defRPr>
            </a:lvl1pPr>
            <a:lvl2pPr marL="644525" indent="-342900">
              <a:spcBef>
                <a:spcPct val="20000"/>
              </a:spcBef>
              <a:buClr>
                <a:srgbClr val="7F7F7F"/>
              </a:buClr>
              <a:buSzPct val="100000"/>
              <a:buFont typeface="Lucida Grande" charset="0"/>
              <a:buChar char="◉"/>
              <a:defRPr sz="2200">
                <a:solidFill>
                  <a:srgbClr val="595959"/>
                </a:solidFill>
                <a:latin typeface="Arial" panose="020B0604020202020204" pitchFamily="34" charset="0"/>
                <a:ea typeface="MS PGothic" panose="020B0600070205080204" pitchFamily="34" charset="-128"/>
                <a:cs typeface="Arial" panose="020B0604020202020204" pitchFamily="34" charset="0"/>
              </a:defRPr>
            </a:lvl2pPr>
            <a:lvl3pPr marL="969963" indent="-342900">
              <a:spcBef>
                <a:spcPct val="20000"/>
              </a:spcBef>
              <a:buClr>
                <a:srgbClr val="7F7F7F"/>
              </a:buClr>
              <a:buSzPct val="80000"/>
              <a:buFont typeface="Lucida Grande" charset="0"/>
              <a:buChar char="◉"/>
              <a:defRPr sz="2000">
                <a:solidFill>
                  <a:srgbClr val="595959"/>
                </a:solidFill>
                <a:latin typeface="Arial" panose="020B0604020202020204" pitchFamily="34" charset="0"/>
                <a:ea typeface="MS PGothic" panose="020B0600070205080204" pitchFamily="34" charset="-128"/>
                <a:cs typeface="Arial" panose="020B0604020202020204" pitchFamily="34" charset="0"/>
              </a:defRPr>
            </a:lvl3pPr>
            <a:lvl4pPr marL="1200150" indent="-285750">
              <a:spcBef>
                <a:spcPct val="20000"/>
              </a:spcBef>
              <a:buClr>
                <a:srgbClr val="7F7F7F"/>
              </a:buClr>
              <a:buSzPct val="80000"/>
              <a:buFont typeface="Lucida Grande" charset="0"/>
              <a:buChar char="◉"/>
              <a:defRPr>
                <a:solidFill>
                  <a:srgbClr val="595959"/>
                </a:solidFill>
                <a:latin typeface="Arial" panose="020B0604020202020204" pitchFamily="34" charset="0"/>
                <a:ea typeface="MS PGothic" panose="020B0600070205080204" pitchFamily="34" charset="-128"/>
                <a:cs typeface="Arial" panose="020B0604020202020204" pitchFamily="34" charset="0"/>
              </a:defRPr>
            </a:lvl4pPr>
            <a:lvl5pPr marL="1519238" indent="-285750">
              <a:spcBef>
                <a:spcPct val="20000"/>
              </a:spcBef>
              <a:buClr>
                <a:srgbClr val="7F7F7F"/>
              </a:buClr>
              <a:buSzPct val="80000"/>
              <a:buFont typeface="Lucida Grande" charset="0"/>
              <a:buChar char="◉"/>
              <a:defRPr sz="1600">
                <a:solidFill>
                  <a:srgbClr val="595959"/>
                </a:solidFill>
                <a:latin typeface="Arial" panose="020B0604020202020204" pitchFamily="34" charset="0"/>
                <a:ea typeface="MS PGothic" panose="020B0600070205080204" pitchFamily="34" charset="-128"/>
                <a:cs typeface="Arial" panose="020B0604020202020204" pitchFamily="34" charset="0"/>
              </a:defRPr>
            </a:lvl5pPr>
            <a:lvl6pPr marL="1976438" indent="-285750" eaLnBrk="0" fontAlgn="base" hangingPunct="0">
              <a:spcBef>
                <a:spcPct val="20000"/>
              </a:spcBef>
              <a:spcAft>
                <a:spcPct val="0"/>
              </a:spcAft>
              <a:buClr>
                <a:srgbClr val="7F7F7F"/>
              </a:buClr>
              <a:buSzPct val="80000"/>
              <a:buFont typeface="Lucida Grande" charset="0"/>
              <a:buChar char="◉"/>
              <a:defRPr sz="1600">
                <a:solidFill>
                  <a:srgbClr val="595959"/>
                </a:solidFill>
                <a:latin typeface="Arial" panose="020B0604020202020204" pitchFamily="34" charset="0"/>
                <a:ea typeface="MS PGothic" panose="020B0600070205080204" pitchFamily="34" charset="-128"/>
                <a:cs typeface="Arial" panose="020B0604020202020204" pitchFamily="34" charset="0"/>
              </a:defRPr>
            </a:lvl6pPr>
            <a:lvl7pPr marL="2433638" indent="-285750" eaLnBrk="0" fontAlgn="base" hangingPunct="0">
              <a:spcBef>
                <a:spcPct val="20000"/>
              </a:spcBef>
              <a:spcAft>
                <a:spcPct val="0"/>
              </a:spcAft>
              <a:buClr>
                <a:srgbClr val="7F7F7F"/>
              </a:buClr>
              <a:buSzPct val="80000"/>
              <a:buFont typeface="Lucida Grande" charset="0"/>
              <a:buChar char="◉"/>
              <a:defRPr sz="1600">
                <a:solidFill>
                  <a:srgbClr val="595959"/>
                </a:solidFill>
                <a:latin typeface="Arial" panose="020B0604020202020204" pitchFamily="34" charset="0"/>
                <a:ea typeface="MS PGothic" panose="020B0600070205080204" pitchFamily="34" charset="-128"/>
                <a:cs typeface="Arial" panose="020B0604020202020204" pitchFamily="34" charset="0"/>
              </a:defRPr>
            </a:lvl7pPr>
            <a:lvl8pPr marL="2890838" indent="-285750" eaLnBrk="0" fontAlgn="base" hangingPunct="0">
              <a:spcBef>
                <a:spcPct val="20000"/>
              </a:spcBef>
              <a:spcAft>
                <a:spcPct val="0"/>
              </a:spcAft>
              <a:buClr>
                <a:srgbClr val="7F7F7F"/>
              </a:buClr>
              <a:buSzPct val="80000"/>
              <a:buFont typeface="Lucida Grande" charset="0"/>
              <a:buChar char="◉"/>
              <a:defRPr sz="1600">
                <a:solidFill>
                  <a:srgbClr val="595959"/>
                </a:solidFill>
                <a:latin typeface="Arial" panose="020B0604020202020204" pitchFamily="34" charset="0"/>
                <a:ea typeface="MS PGothic" panose="020B0600070205080204" pitchFamily="34" charset="-128"/>
                <a:cs typeface="Arial" panose="020B0604020202020204" pitchFamily="34" charset="0"/>
              </a:defRPr>
            </a:lvl8pPr>
            <a:lvl9pPr marL="3348038" indent="-285750" eaLnBrk="0" fontAlgn="base" hangingPunct="0">
              <a:spcBef>
                <a:spcPct val="20000"/>
              </a:spcBef>
              <a:spcAft>
                <a:spcPct val="0"/>
              </a:spcAft>
              <a:buClr>
                <a:srgbClr val="7F7F7F"/>
              </a:buClr>
              <a:buSzPct val="80000"/>
              <a:buFont typeface="Lucida Grande" charset="0"/>
              <a:buChar char="◉"/>
              <a:defRPr sz="1600">
                <a:solidFill>
                  <a:srgbClr val="595959"/>
                </a:solidFill>
                <a:latin typeface="Arial" panose="020B0604020202020204" pitchFamily="34" charset="0"/>
                <a:ea typeface="MS PGothic" panose="020B0600070205080204" pitchFamily="34" charset="-128"/>
                <a:cs typeface="Arial" panose="020B0604020202020204" pitchFamily="34" charset="0"/>
              </a:defRPr>
            </a:lvl9pPr>
          </a:lstStyle>
          <a:p>
            <a:pPr marL="0" indent="0">
              <a:buNone/>
            </a:pPr>
            <a:r>
              <a:rPr lang="en-US" altLang="en-US" dirty="0"/>
              <a:t>3DR X8+, </a:t>
            </a:r>
            <a:r>
              <a:rPr lang="en-US" altLang="en-US" dirty="0" err="1"/>
              <a:t>eBee</a:t>
            </a:r>
            <a:endParaRPr lang="en-US" altLang="en-US" dirty="0"/>
          </a:p>
          <a:p>
            <a:pPr lvl="1">
              <a:buFont typeface="Courier New" panose="02070309020205020404" pitchFamily="49" charset="0"/>
              <a:buChar char="o"/>
            </a:pPr>
            <a:r>
              <a:rPr lang="en-US" altLang="en-US" dirty="0" err="1"/>
              <a:t>Tetracam</a:t>
            </a:r>
            <a:r>
              <a:rPr lang="en-US" altLang="en-US" dirty="0"/>
              <a:t> ADC Snap (Multispectral sensor)</a:t>
            </a:r>
          </a:p>
          <a:p>
            <a:pPr lvl="1">
              <a:buFont typeface="Courier New" panose="02070309020205020404" pitchFamily="49" charset="0"/>
              <a:buChar char="o"/>
            </a:pPr>
            <a:r>
              <a:rPr lang="en-US" altLang="en-US" dirty="0"/>
              <a:t>FLIR </a:t>
            </a:r>
            <a:r>
              <a:rPr lang="en-US" altLang="en-US" dirty="0" err="1"/>
              <a:t>Vue</a:t>
            </a:r>
            <a:r>
              <a:rPr lang="en-US" altLang="en-US" dirty="0"/>
              <a:t> Pro R (Thermal imaging)</a:t>
            </a:r>
          </a:p>
        </p:txBody>
      </p:sp>
      <p:pic>
        <p:nvPicPr>
          <p:cNvPr id="28677" name="Content Placeholder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9763" y="2692748"/>
            <a:ext cx="3138487" cy="416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683" y="2895600"/>
            <a:ext cx="4368800" cy="291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4" descr="C:\Users\murilo.maeda\Desktop\tamucc_logo_2c_horz.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218238"/>
            <a:ext cx="175418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20601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132765"/>
            <a:ext cx="9074321" cy="5424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C:\Users\Andrea\Desktop\Texas A&amp;M agrilife (200x5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46410" y="6353032"/>
            <a:ext cx="1091821" cy="40943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xmlns="" id="{3CC4CC94-5709-47B5-AD97-26D4291504BB}"/>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xmlns="" id="{113C517F-AC88-485D-8D34-248F9FAD7FCD}"/>
              </a:ext>
            </a:extLst>
          </p:cNvPr>
          <p:cNvSpPr>
            <a:spLocks noGrp="1"/>
          </p:cNvSpPr>
          <p:nvPr>
            <p:ph type="title"/>
          </p:nvPr>
        </p:nvSpPr>
        <p:spPr>
          <a:xfrm>
            <a:off x="1" y="1"/>
            <a:ext cx="9074321" cy="1263650"/>
          </a:xfrm>
        </p:spPr>
        <p:txBody>
          <a:bodyPr>
            <a:normAutofit fontScale="90000"/>
          </a:bodyPr>
          <a:lstStyle/>
          <a:p>
            <a:pPr algn="ctr"/>
            <a:r>
              <a:rPr lang="en-US" sz="4000" dirty="0"/>
              <a:t/>
            </a:r>
            <a:br>
              <a:rPr lang="en-US" sz="4000" dirty="0"/>
            </a:br>
            <a:r>
              <a:rPr lang="en-US" sz="4000" dirty="0"/>
              <a:t>Evaluating and monitoring of growth and maturity of wheat</a:t>
            </a:r>
            <a:r>
              <a:rPr lang="en-US" dirty="0"/>
              <a:t/>
            </a:r>
            <a:br>
              <a:rPr lang="en-US" dirty="0"/>
            </a:br>
            <a:endParaRPr lang="en-US" dirty="0"/>
          </a:p>
        </p:txBody>
      </p:sp>
    </p:spTree>
    <p:extLst>
      <p:ext uri="{BB962C8B-B14F-4D97-AF65-F5344CB8AC3E}">
        <p14:creationId xmlns:p14="http://schemas.microsoft.com/office/powerpoint/2010/main" val="29867524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D0B48B0F-0B19-4D59-B781-E0888A83A1B1}"/>
              </a:ext>
            </a:extLst>
          </p:cNvPr>
          <p:cNvSpPr>
            <a:spLocks noGrp="1"/>
          </p:cNvSpPr>
          <p:nvPr>
            <p:ph type="title"/>
          </p:nvPr>
        </p:nvSpPr>
        <p:spPr/>
        <p:txBody>
          <a:bodyPr/>
          <a:lstStyle/>
          <a:p>
            <a:pPr algn="ctr"/>
            <a:r>
              <a:rPr lang="en-US" dirty="0"/>
              <a:t>Estimating wheat canopy height</a:t>
            </a:r>
          </a:p>
        </p:txBody>
      </p:sp>
      <p:pic>
        <p:nvPicPr>
          <p:cNvPr id="11" name="Picture 10">
            <a:extLst>
              <a:ext uri="{FF2B5EF4-FFF2-40B4-BE49-F238E27FC236}">
                <a16:creationId xmlns:a16="http://schemas.microsoft.com/office/drawing/2014/main" xmlns="" id="{F004DFCC-384A-457D-BDC1-1D9A9DDAE14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164" y="1676400"/>
            <a:ext cx="3766081" cy="2496312"/>
          </a:xfrm>
          <a:prstGeom prst="rect">
            <a:avLst/>
          </a:prstGeom>
        </p:spPr>
      </p:pic>
      <p:pic>
        <p:nvPicPr>
          <p:cNvPr id="12" name="Picture 11">
            <a:extLst>
              <a:ext uri="{FF2B5EF4-FFF2-40B4-BE49-F238E27FC236}">
                <a16:creationId xmlns:a16="http://schemas.microsoft.com/office/drawing/2014/main" xmlns="" id="{B0770D64-96EF-4F52-B348-69B00A1A239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4191000" y="1676400"/>
            <a:ext cx="3766081" cy="2496312"/>
          </a:xfrm>
          <a:prstGeom prst="rect">
            <a:avLst/>
          </a:prstGeom>
        </p:spPr>
      </p:pic>
    </p:spTree>
    <p:extLst>
      <p:ext uri="{BB962C8B-B14F-4D97-AF65-F5344CB8AC3E}">
        <p14:creationId xmlns:p14="http://schemas.microsoft.com/office/powerpoint/2010/main" val="994203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D9378612-B5D2-45AB-A9B8-55A54ABC4579}"/>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xmlns="" id="{21912113-F8E6-429F-A465-8B0AD8DB7DA0}"/>
              </a:ext>
            </a:extLst>
          </p:cNvPr>
          <p:cNvSpPr>
            <a:spLocks noGrp="1"/>
          </p:cNvSpPr>
          <p:nvPr>
            <p:ph type="title"/>
          </p:nvPr>
        </p:nvSpPr>
        <p:spPr/>
        <p:txBody>
          <a:bodyPr>
            <a:normAutofit/>
          </a:bodyPr>
          <a:lstStyle/>
          <a:p>
            <a:pPr algn="ctr"/>
            <a:r>
              <a:rPr lang="en-US" sz="3600" dirty="0"/>
              <a:t>Estimating wheat biomass using UAS</a:t>
            </a:r>
          </a:p>
        </p:txBody>
      </p:sp>
      <p:pic>
        <p:nvPicPr>
          <p:cNvPr id="6" name="Picture 5">
            <a:extLst>
              <a:ext uri="{FF2B5EF4-FFF2-40B4-BE49-F238E27FC236}">
                <a16:creationId xmlns:a16="http://schemas.microsoft.com/office/drawing/2014/main" xmlns="" id="{C85331BB-4BB5-49B2-AEA6-3469F259972C}"/>
              </a:ext>
            </a:extLst>
          </p:cNvPr>
          <p:cNvPicPr>
            <a:picLocks noChangeAspect="1"/>
          </p:cNvPicPr>
          <p:nvPr/>
        </p:nvPicPr>
        <p:blipFill>
          <a:blip r:embed="rId3"/>
          <a:stretch>
            <a:fillRect/>
          </a:stretch>
        </p:blipFill>
        <p:spPr>
          <a:xfrm>
            <a:off x="121299" y="1481773"/>
            <a:ext cx="8728364" cy="3200400"/>
          </a:xfrm>
          <a:prstGeom prst="rect">
            <a:avLst/>
          </a:prstGeom>
        </p:spPr>
      </p:pic>
    </p:spTree>
    <p:extLst>
      <p:ext uri="{BB962C8B-B14F-4D97-AF65-F5344CB8AC3E}">
        <p14:creationId xmlns:p14="http://schemas.microsoft.com/office/powerpoint/2010/main" val="14151953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800" dirty="0"/>
              <a:t>Several genotypes were grown at Castroville, Texas (highly favorable environment for natural inoculation for wheat leaf rust)</a:t>
            </a:r>
          </a:p>
          <a:p>
            <a:r>
              <a:rPr lang="en-US" sz="1800" dirty="0"/>
              <a:t>RGB (red, green, and blue) image was taken on March 31 and April 14, 2017 using a UAS platform: DJI Phantom rotary wing</a:t>
            </a:r>
            <a:endParaRPr lang="en-US" sz="1800" dirty="0">
              <a:solidFill>
                <a:srgbClr val="FF0000"/>
              </a:solidFill>
            </a:endParaRPr>
          </a:p>
          <a:p>
            <a:r>
              <a:rPr lang="en-US" sz="1800" dirty="0"/>
              <a:t>Green seeker was used to collect NDVI data </a:t>
            </a:r>
          </a:p>
          <a:p>
            <a:endParaRPr lang="en-US" sz="1800" dirty="0"/>
          </a:p>
          <a:p>
            <a:endParaRPr lang="en-US" sz="1800" dirty="0"/>
          </a:p>
          <a:p>
            <a:r>
              <a:rPr lang="en-US" sz="1800" dirty="0"/>
              <a:t>Disease type and severity notes were taken </a:t>
            </a:r>
          </a:p>
          <a:p>
            <a:r>
              <a:rPr lang="en-US" sz="1800" dirty="0"/>
              <a:t>Coefficient of Infection (COI)  calculated from </a:t>
            </a:r>
          </a:p>
          <a:p>
            <a:pPr marL="0" indent="0">
              <a:buNone/>
            </a:pPr>
            <a:r>
              <a:rPr lang="en-US" sz="1800" dirty="0"/>
              <a:t>         visually obtained data (severity and disease type)</a:t>
            </a:r>
            <a:endParaRPr lang="en-US" dirty="0"/>
          </a:p>
        </p:txBody>
      </p:sp>
      <p:sp>
        <p:nvSpPr>
          <p:cNvPr id="2" name="Title 1"/>
          <p:cNvSpPr>
            <a:spLocks noGrp="1"/>
          </p:cNvSpPr>
          <p:nvPr>
            <p:ph type="title"/>
          </p:nvPr>
        </p:nvSpPr>
        <p:spPr>
          <a:xfrm>
            <a:off x="284163" y="76200"/>
            <a:ext cx="8574087" cy="1187451"/>
          </a:xfrm>
        </p:spPr>
        <p:txBody>
          <a:bodyPr>
            <a:noAutofit/>
          </a:bodyPr>
          <a:lstStyle/>
          <a:p>
            <a:pPr algn="ctr"/>
            <a:r>
              <a:rPr lang="en-US" sz="3600" dirty="0"/>
              <a:t>Estimating reaction to wheat fungal diseases using UAS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3657600"/>
            <a:ext cx="1918879" cy="7620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4925" y="4114800"/>
            <a:ext cx="3253325" cy="2493169"/>
          </a:xfrm>
          <a:prstGeom prst="rect">
            <a:avLst/>
          </a:prstGeom>
        </p:spPr>
      </p:pic>
    </p:spTree>
    <p:extLst>
      <p:ext uri="{BB962C8B-B14F-4D97-AF65-F5344CB8AC3E}">
        <p14:creationId xmlns:p14="http://schemas.microsoft.com/office/powerpoint/2010/main" val="34566650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3064" y="967412"/>
            <a:ext cx="4413719" cy="5996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905721" y="4801489"/>
            <a:ext cx="1031485" cy="46166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819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43" y="881744"/>
            <a:ext cx="4343378" cy="6069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4905721" y="1251129"/>
            <a:ext cx="1137504" cy="46166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Rectangle 13"/>
          <p:cNvSpPr/>
          <p:nvPr/>
        </p:nvSpPr>
        <p:spPr>
          <a:xfrm>
            <a:off x="4946665" y="2812956"/>
            <a:ext cx="1358601" cy="46166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TextBox 11"/>
          <p:cNvSpPr txBox="1"/>
          <p:nvPr/>
        </p:nvSpPr>
        <p:spPr>
          <a:xfrm>
            <a:off x="4946665" y="2812956"/>
            <a:ext cx="1911101" cy="461665"/>
          </a:xfrm>
          <a:prstGeom prst="rect">
            <a:avLst/>
          </a:prstGeom>
          <a:noFill/>
        </p:spPr>
        <p:txBody>
          <a:bodyPr wrap="none" rtlCol="0">
            <a:spAutoFit/>
          </a:bodyPr>
          <a:lstStyle/>
          <a:p>
            <a:r>
              <a:rPr lang="en-US" sz="2400" b="1" dirty="0">
                <a:solidFill>
                  <a:srgbClr val="C00000"/>
                </a:solidFill>
                <a:latin typeface="Arial" panose="020B0604020202020204" pitchFamily="34" charset="0"/>
                <a:cs typeface="Arial" panose="020B0604020202020204" pitchFamily="34" charset="0"/>
              </a:rPr>
              <a:t>Susceptible</a:t>
            </a:r>
          </a:p>
        </p:txBody>
      </p:sp>
      <p:sp>
        <p:nvSpPr>
          <p:cNvPr id="4" name="TextBox 3"/>
          <p:cNvSpPr txBox="1"/>
          <p:nvPr/>
        </p:nvSpPr>
        <p:spPr>
          <a:xfrm>
            <a:off x="4905721" y="4801489"/>
            <a:ext cx="1375313" cy="461665"/>
          </a:xfrm>
          <a:prstGeom prst="rect">
            <a:avLst/>
          </a:prstGeom>
          <a:noFill/>
        </p:spPr>
        <p:txBody>
          <a:bodyPr wrap="none" rtlCol="0">
            <a:spAutoFit/>
          </a:bodyPr>
          <a:lstStyle/>
          <a:p>
            <a:r>
              <a:rPr lang="en-US" sz="2400" b="1" dirty="0">
                <a:solidFill>
                  <a:srgbClr val="CC0000"/>
                </a:solidFill>
                <a:latin typeface="Arial" panose="020B0604020202020204" pitchFamily="34" charset="0"/>
                <a:cs typeface="Arial" panose="020B0604020202020204" pitchFamily="34" charset="0"/>
              </a:rPr>
              <a:t>Tolerant</a:t>
            </a:r>
          </a:p>
        </p:txBody>
      </p:sp>
      <p:sp>
        <p:nvSpPr>
          <p:cNvPr id="11" name="TextBox 10"/>
          <p:cNvSpPr txBox="1"/>
          <p:nvPr/>
        </p:nvSpPr>
        <p:spPr>
          <a:xfrm>
            <a:off x="4905721" y="1251130"/>
            <a:ext cx="1571264" cy="461665"/>
          </a:xfrm>
          <a:prstGeom prst="rect">
            <a:avLst/>
          </a:prstGeom>
          <a:noFill/>
        </p:spPr>
        <p:txBody>
          <a:bodyPr wrap="none" rtlCol="0">
            <a:spAutoFit/>
          </a:bodyPr>
          <a:lstStyle/>
          <a:p>
            <a:r>
              <a:rPr lang="en-US" sz="2400" b="1" dirty="0">
                <a:solidFill>
                  <a:srgbClr val="CC0000"/>
                </a:solidFill>
                <a:latin typeface="Arial" panose="020B0604020202020204" pitchFamily="34" charset="0"/>
                <a:cs typeface="Arial" panose="020B0604020202020204" pitchFamily="34" charset="0"/>
              </a:rPr>
              <a:t>Resistant</a:t>
            </a:r>
          </a:p>
        </p:txBody>
      </p:sp>
      <p:pic>
        <p:nvPicPr>
          <p:cNvPr id="15" name="Picture 2" descr="C:\Users\Andrea\Desktop\Texas A&amp;M agrilife (200x5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46410" y="6353032"/>
            <a:ext cx="1091821" cy="409433"/>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xmlns="" id="{5659DF26-3598-4134-AF1E-A2F104FCD626}"/>
              </a:ext>
            </a:extLst>
          </p:cNvPr>
          <p:cNvSpPr>
            <a:spLocks noGrp="1"/>
          </p:cNvSpPr>
          <p:nvPr>
            <p:ph type="title"/>
          </p:nvPr>
        </p:nvSpPr>
        <p:spPr>
          <a:xfrm>
            <a:off x="0" y="625"/>
            <a:ext cx="8834122" cy="966787"/>
          </a:xfrm>
        </p:spPr>
        <p:txBody>
          <a:bodyPr>
            <a:normAutofit fontScale="90000"/>
          </a:bodyPr>
          <a:lstStyle/>
          <a:p>
            <a:pPr algn="ctr"/>
            <a:r>
              <a:rPr lang="en-US" sz="4000" dirty="0"/>
              <a:t/>
            </a:r>
            <a:br>
              <a:rPr lang="en-US" sz="4000" dirty="0"/>
            </a:br>
            <a:r>
              <a:rPr lang="en-US" sz="4000" dirty="0"/>
              <a:t>Incidence of leaf rust</a:t>
            </a:r>
            <a:r>
              <a:rPr lang="en-US" dirty="0"/>
              <a:t/>
            </a:r>
            <a:br>
              <a:rPr lang="en-US" dirty="0"/>
            </a:br>
            <a:endParaRPr lang="en-US" dirty="0"/>
          </a:p>
        </p:txBody>
      </p:sp>
      <p:sp>
        <p:nvSpPr>
          <p:cNvPr id="6" name="Content Placeholder 5">
            <a:extLst>
              <a:ext uri="{FF2B5EF4-FFF2-40B4-BE49-F238E27FC236}">
                <a16:creationId xmlns:a16="http://schemas.microsoft.com/office/drawing/2014/main" xmlns="" id="{15D7FFB7-6511-4925-9022-41D9CAF6F0C1}"/>
              </a:ext>
            </a:extLst>
          </p:cNvPr>
          <p:cNvSpPr>
            <a:spLocks noGrp="1"/>
          </p:cNvSpPr>
          <p:nvPr>
            <p:ph idx="1"/>
          </p:nvPr>
        </p:nvSpPr>
        <p:spPr>
          <a:xfrm>
            <a:off x="152401" y="1497012"/>
            <a:ext cx="8681722" cy="5360987"/>
          </a:xfrm>
        </p:spPr>
        <p:txBody>
          <a:bodyPr/>
          <a:lstStyle/>
          <a:p>
            <a:endParaRPr lang="en-US" dirty="0"/>
          </a:p>
        </p:txBody>
      </p:sp>
    </p:spTree>
    <p:extLst>
      <p:ext uri="{BB962C8B-B14F-4D97-AF65-F5344CB8AC3E}">
        <p14:creationId xmlns:p14="http://schemas.microsoft.com/office/powerpoint/2010/main" val="8806052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3795" y="1280657"/>
            <a:ext cx="1998607" cy="420425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4024" y="1280657"/>
            <a:ext cx="2132937" cy="4204251"/>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187" y="1280657"/>
            <a:ext cx="4609985" cy="4204251"/>
          </a:xfrm>
          <a:prstGeom prst="rect">
            <a:avLst/>
          </a:prstGeom>
        </p:spPr>
      </p:pic>
      <p:sp>
        <p:nvSpPr>
          <p:cNvPr id="11" name="TextBox 10"/>
          <p:cNvSpPr txBox="1"/>
          <p:nvPr/>
        </p:nvSpPr>
        <p:spPr>
          <a:xfrm>
            <a:off x="122188" y="5544544"/>
            <a:ext cx="4553180" cy="276999"/>
          </a:xfrm>
          <a:prstGeom prst="rect">
            <a:avLst/>
          </a:prstGeom>
          <a:noFill/>
        </p:spPr>
        <p:txBody>
          <a:bodyPr wrap="square" rtlCol="0">
            <a:spAutoFit/>
          </a:bodyPr>
          <a:lstStyle/>
          <a:p>
            <a:pPr algn="ctr"/>
            <a:r>
              <a:rPr lang="en-US" sz="1800" b="1" dirty="0">
                <a:latin typeface="+mn-lt"/>
              </a:rPr>
              <a:t>RGB image of the entire research area</a:t>
            </a:r>
          </a:p>
        </p:txBody>
      </p:sp>
      <p:sp>
        <p:nvSpPr>
          <p:cNvPr id="12" name="TextBox 11"/>
          <p:cNvSpPr txBox="1"/>
          <p:nvPr/>
        </p:nvSpPr>
        <p:spPr>
          <a:xfrm>
            <a:off x="4793795" y="5484909"/>
            <a:ext cx="2060230" cy="461665"/>
          </a:xfrm>
          <a:prstGeom prst="rect">
            <a:avLst/>
          </a:prstGeom>
          <a:noFill/>
        </p:spPr>
        <p:txBody>
          <a:bodyPr wrap="square" rtlCol="0">
            <a:spAutoFit/>
          </a:bodyPr>
          <a:lstStyle/>
          <a:p>
            <a:pPr algn="ctr"/>
            <a:r>
              <a:rPr lang="en-US" sz="1800" b="1" dirty="0">
                <a:latin typeface="+mn-lt"/>
              </a:rPr>
              <a:t>Boundary selection of each plot for ROIs</a:t>
            </a:r>
          </a:p>
        </p:txBody>
      </p:sp>
      <p:sp>
        <p:nvSpPr>
          <p:cNvPr id="13" name="TextBox 12"/>
          <p:cNvSpPr txBox="1"/>
          <p:nvPr/>
        </p:nvSpPr>
        <p:spPr>
          <a:xfrm>
            <a:off x="6792402" y="5516002"/>
            <a:ext cx="2397319" cy="461665"/>
          </a:xfrm>
          <a:prstGeom prst="rect">
            <a:avLst/>
          </a:prstGeom>
          <a:noFill/>
        </p:spPr>
        <p:txBody>
          <a:bodyPr wrap="square" rtlCol="0">
            <a:spAutoFit/>
          </a:bodyPr>
          <a:lstStyle/>
          <a:p>
            <a:pPr algn="ctr"/>
            <a:r>
              <a:rPr lang="en-US" sz="1800" b="1" dirty="0">
                <a:latin typeface="+mn-lt"/>
              </a:rPr>
              <a:t>Image classification (UVT ) </a:t>
            </a:r>
          </a:p>
          <a:p>
            <a:pPr algn="ctr"/>
            <a:r>
              <a:rPr lang="en-US" sz="1800" b="1" dirty="0">
                <a:latin typeface="+mn-lt"/>
              </a:rPr>
              <a:t>Bright red: Less infected</a:t>
            </a:r>
          </a:p>
        </p:txBody>
      </p:sp>
      <p:sp>
        <p:nvSpPr>
          <p:cNvPr id="2" name="Content Placeholder 1">
            <a:extLst>
              <a:ext uri="{FF2B5EF4-FFF2-40B4-BE49-F238E27FC236}">
                <a16:creationId xmlns:a16="http://schemas.microsoft.com/office/drawing/2014/main" xmlns="" id="{97EFCF6B-4862-457D-BA03-0EB706E362A1}"/>
              </a:ext>
            </a:extLst>
          </p:cNvPr>
          <p:cNvSpPr>
            <a:spLocks noGrp="1"/>
          </p:cNvSpPr>
          <p:nvPr>
            <p:ph idx="1"/>
          </p:nvPr>
        </p:nvSpPr>
        <p:spPr/>
        <p:txBody>
          <a:bodyPr/>
          <a:lstStyle/>
          <a:p>
            <a:endParaRPr lang="en-US"/>
          </a:p>
        </p:txBody>
      </p:sp>
      <p:sp>
        <p:nvSpPr>
          <p:cNvPr id="4" name="Title 3">
            <a:extLst>
              <a:ext uri="{FF2B5EF4-FFF2-40B4-BE49-F238E27FC236}">
                <a16:creationId xmlns:a16="http://schemas.microsoft.com/office/drawing/2014/main" xmlns="" id="{77276FDB-FC8F-4F55-9792-7ECE03EF327A}"/>
              </a:ext>
            </a:extLst>
          </p:cNvPr>
          <p:cNvSpPr>
            <a:spLocks noGrp="1"/>
          </p:cNvSpPr>
          <p:nvPr>
            <p:ph type="title"/>
          </p:nvPr>
        </p:nvSpPr>
        <p:spPr/>
        <p:txBody>
          <a:bodyPr>
            <a:normAutofit fontScale="90000"/>
          </a:bodyPr>
          <a:lstStyle/>
          <a:p>
            <a:pPr algn="ctr"/>
            <a:r>
              <a:rPr lang="en-US" sz="4400" dirty="0"/>
              <a:t/>
            </a:r>
            <a:br>
              <a:rPr lang="en-US" sz="4400" dirty="0"/>
            </a:br>
            <a:r>
              <a:rPr lang="en-US" sz="4000" dirty="0"/>
              <a:t>UAS - Image processing</a:t>
            </a:r>
            <a:br>
              <a:rPr lang="en-US" sz="4000" dirty="0"/>
            </a:br>
            <a:endParaRPr lang="en-US" dirty="0"/>
          </a:p>
        </p:txBody>
      </p:sp>
    </p:spTree>
    <p:extLst>
      <p:ext uri="{BB962C8B-B14F-4D97-AF65-F5344CB8AC3E}">
        <p14:creationId xmlns:p14="http://schemas.microsoft.com/office/powerpoint/2010/main" val="14123753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92EE9AC7-50A5-4AAA-BE08-87465493C5BA}"/>
              </a:ext>
            </a:extLst>
          </p:cNvPr>
          <p:cNvSpPr>
            <a:spLocks noGrp="1"/>
          </p:cNvSpPr>
          <p:nvPr>
            <p:ph idx="1"/>
          </p:nvPr>
        </p:nvSpPr>
        <p:spPr/>
        <p:txBody>
          <a:bodyPr/>
          <a:lstStyle/>
          <a:p>
            <a:endParaRPr lang="en-US" dirty="0"/>
          </a:p>
        </p:txBody>
      </p:sp>
      <p:sp>
        <p:nvSpPr>
          <p:cNvPr id="3" name="Title 2">
            <a:extLst>
              <a:ext uri="{FF2B5EF4-FFF2-40B4-BE49-F238E27FC236}">
                <a16:creationId xmlns:a16="http://schemas.microsoft.com/office/drawing/2014/main" xmlns="" id="{A7371FB7-560C-461B-861C-D7334D9C2A25}"/>
              </a:ext>
            </a:extLst>
          </p:cNvPr>
          <p:cNvSpPr>
            <a:spLocks noGrp="1"/>
          </p:cNvSpPr>
          <p:nvPr>
            <p:ph type="title"/>
          </p:nvPr>
        </p:nvSpPr>
        <p:spPr>
          <a:xfrm>
            <a:off x="76201" y="107950"/>
            <a:ext cx="9067799" cy="1263650"/>
          </a:xfrm>
        </p:spPr>
        <p:txBody>
          <a:bodyPr>
            <a:noAutofit/>
          </a:bodyPr>
          <a:lstStyle/>
          <a:p>
            <a:pPr algn="ctr"/>
            <a:r>
              <a:rPr lang="en-US" sz="3600" dirty="0"/>
              <a:t>Estimating reaction to wheat fungal diseases</a:t>
            </a:r>
          </a:p>
        </p:txBody>
      </p:sp>
      <p:pic>
        <p:nvPicPr>
          <p:cNvPr id="4" name="Picture 3">
            <a:extLst>
              <a:ext uri="{FF2B5EF4-FFF2-40B4-BE49-F238E27FC236}">
                <a16:creationId xmlns:a16="http://schemas.microsoft.com/office/drawing/2014/main" xmlns="" id="{66874C42-A783-4602-A4AE-0D0FB3565F5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84163" y="1497013"/>
            <a:ext cx="3766081" cy="2426069"/>
          </a:xfrm>
          <a:prstGeom prst="rect">
            <a:avLst/>
          </a:prstGeom>
        </p:spPr>
      </p:pic>
      <p:pic>
        <p:nvPicPr>
          <p:cNvPr id="5" name="Picture 4">
            <a:extLst>
              <a:ext uri="{FF2B5EF4-FFF2-40B4-BE49-F238E27FC236}">
                <a16:creationId xmlns:a16="http://schemas.microsoft.com/office/drawing/2014/main" xmlns="" id="{2FAD0133-921F-48F0-BD6D-60EA7337385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4191000" y="1497013"/>
            <a:ext cx="3766081" cy="2426069"/>
          </a:xfrm>
          <a:prstGeom prst="rect">
            <a:avLst/>
          </a:prstGeom>
        </p:spPr>
      </p:pic>
    </p:spTree>
    <p:extLst>
      <p:ext uri="{BB962C8B-B14F-4D97-AF65-F5344CB8AC3E}">
        <p14:creationId xmlns:p14="http://schemas.microsoft.com/office/powerpoint/2010/main" val="15912666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AC4C1F94-133B-4042-BCC6-08208F86E2A7}"/>
              </a:ext>
            </a:extLst>
          </p:cNvPr>
          <p:cNvSpPr>
            <a:spLocks noGrp="1"/>
          </p:cNvSpPr>
          <p:nvPr>
            <p:ph idx="1"/>
          </p:nvPr>
        </p:nvSpPr>
        <p:spPr/>
        <p:txBody>
          <a:bodyPr/>
          <a:lstStyle/>
          <a:p>
            <a:endParaRPr lang="en-US"/>
          </a:p>
        </p:txBody>
      </p:sp>
      <p:sp>
        <p:nvSpPr>
          <p:cNvPr id="8" name="Title 7">
            <a:extLst>
              <a:ext uri="{FF2B5EF4-FFF2-40B4-BE49-F238E27FC236}">
                <a16:creationId xmlns:a16="http://schemas.microsoft.com/office/drawing/2014/main" xmlns="" id="{436EFCB9-6D9B-442D-9854-FFE2AD4F0E16}"/>
              </a:ext>
            </a:extLst>
          </p:cNvPr>
          <p:cNvSpPr>
            <a:spLocks noGrp="1"/>
          </p:cNvSpPr>
          <p:nvPr>
            <p:ph type="title"/>
          </p:nvPr>
        </p:nvSpPr>
        <p:spPr>
          <a:xfrm>
            <a:off x="76201" y="228601"/>
            <a:ext cx="8782050" cy="1035050"/>
          </a:xfrm>
        </p:spPr>
        <p:txBody>
          <a:bodyPr>
            <a:noAutofit/>
          </a:bodyPr>
          <a:lstStyle/>
          <a:p>
            <a:pPr algn="ctr"/>
            <a:r>
              <a:rPr lang="en-US" sz="3600" dirty="0"/>
              <a:t>Estimating reaction to wheat fungal diseases using UAS</a:t>
            </a:r>
          </a:p>
        </p:txBody>
      </p:sp>
      <p:pic>
        <p:nvPicPr>
          <p:cNvPr id="15" name="Picture 14">
            <a:extLst>
              <a:ext uri="{FF2B5EF4-FFF2-40B4-BE49-F238E27FC236}">
                <a16:creationId xmlns:a16="http://schemas.microsoft.com/office/drawing/2014/main" xmlns="" id="{F06A7126-E712-481B-A24C-91604E835C8C}"/>
              </a:ext>
            </a:extLst>
          </p:cNvPr>
          <p:cNvPicPr>
            <a:picLocks noChangeAspect="1"/>
          </p:cNvPicPr>
          <p:nvPr/>
        </p:nvPicPr>
        <p:blipFill>
          <a:blip r:embed="rId3"/>
          <a:stretch>
            <a:fillRect/>
          </a:stretch>
        </p:blipFill>
        <p:spPr>
          <a:xfrm>
            <a:off x="76200" y="1286482"/>
            <a:ext cx="7543800" cy="4534306"/>
          </a:xfrm>
          <a:prstGeom prst="rect">
            <a:avLst/>
          </a:prstGeom>
        </p:spPr>
      </p:pic>
    </p:spTree>
    <p:extLst>
      <p:ext uri="{BB962C8B-B14F-4D97-AF65-F5344CB8AC3E}">
        <p14:creationId xmlns:p14="http://schemas.microsoft.com/office/powerpoint/2010/main" val="15180210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345155B6-26C3-439A-B74A-1667A8F30BFA}"/>
              </a:ext>
            </a:extLst>
          </p:cNvPr>
          <p:cNvSpPr>
            <a:spLocks noGrp="1"/>
          </p:cNvSpPr>
          <p:nvPr>
            <p:ph idx="1"/>
          </p:nvPr>
        </p:nvSpPr>
        <p:spPr/>
        <p:txBody>
          <a:bodyPr/>
          <a:lstStyle/>
          <a:p>
            <a:endParaRPr lang="en-US" dirty="0"/>
          </a:p>
        </p:txBody>
      </p:sp>
      <p:sp>
        <p:nvSpPr>
          <p:cNvPr id="3" name="Title 2">
            <a:extLst>
              <a:ext uri="{FF2B5EF4-FFF2-40B4-BE49-F238E27FC236}">
                <a16:creationId xmlns:a16="http://schemas.microsoft.com/office/drawing/2014/main" xmlns="" id="{905C1687-C0F1-4580-BC85-2A5EB63E401D}"/>
              </a:ext>
            </a:extLst>
          </p:cNvPr>
          <p:cNvSpPr>
            <a:spLocks noGrp="1"/>
          </p:cNvSpPr>
          <p:nvPr>
            <p:ph type="title"/>
          </p:nvPr>
        </p:nvSpPr>
        <p:spPr/>
        <p:txBody>
          <a:bodyPr>
            <a:normAutofit/>
          </a:bodyPr>
          <a:lstStyle/>
          <a:p>
            <a:pPr algn="ctr"/>
            <a:r>
              <a:rPr lang="en-US" sz="3600" dirty="0"/>
              <a:t>Estimating wheat yield from images</a:t>
            </a:r>
          </a:p>
        </p:txBody>
      </p:sp>
      <p:pic>
        <p:nvPicPr>
          <p:cNvPr id="5" name="Picture 4">
            <a:extLst>
              <a:ext uri="{FF2B5EF4-FFF2-40B4-BE49-F238E27FC236}">
                <a16:creationId xmlns:a16="http://schemas.microsoft.com/office/drawing/2014/main" xmlns="" id="{E1BFF034-3D0D-4C22-8E06-56BBC917CD88}"/>
              </a:ext>
            </a:extLst>
          </p:cNvPr>
          <p:cNvPicPr>
            <a:picLocks noChangeAspect="1"/>
          </p:cNvPicPr>
          <p:nvPr/>
        </p:nvPicPr>
        <p:blipFill>
          <a:blip r:embed="rId3"/>
          <a:stretch>
            <a:fillRect/>
          </a:stretch>
        </p:blipFill>
        <p:spPr>
          <a:xfrm>
            <a:off x="284163" y="1497013"/>
            <a:ext cx="6934379" cy="5029200"/>
          </a:xfrm>
          <a:prstGeom prst="rect">
            <a:avLst/>
          </a:prstGeom>
        </p:spPr>
      </p:pic>
    </p:spTree>
    <p:extLst>
      <p:ext uri="{BB962C8B-B14F-4D97-AF65-F5344CB8AC3E}">
        <p14:creationId xmlns:p14="http://schemas.microsoft.com/office/powerpoint/2010/main" val="1303106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murilo.maeda\Desktop\tamucc_logo_2c_hor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18238"/>
            <a:ext cx="175418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2"/>
          <p:cNvSpPr>
            <a:spLocks noGrp="1"/>
          </p:cNvSpPr>
          <p:nvPr>
            <p:ph type="title"/>
          </p:nvPr>
        </p:nvSpPr>
        <p:spPr>
          <a:xfrm>
            <a:off x="50800" y="10899"/>
            <a:ext cx="8747125" cy="969962"/>
          </a:xfrm>
        </p:spPr>
        <p:txBody>
          <a:bodyPr>
            <a:normAutofit fontScale="90000"/>
          </a:bodyPr>
          <a:lstStyle/>
          <a:p>
            <a:pPr algn="ctr"/>
            <a:r>
              <a:rPr lang="en-US" altLang="en-US" sz="3600" dirty="0">
                <a:latin typeface="+mj-lt"/>
                <a:cs typeface="Georgia" panose="02040502050405020303" pitchFamily="18" charset="0"/>
              </a:rPr>
              <a:t>Tiller count in wheat will be done similar to panicle count in sorghum &amp; maize</a:t>
            </a:r>
          </a:p>
        </p:txBody>
      </p:sp>
      <p:pic>
        <p:nvPicPr>
          <p:cNvPr id="6" name="Picture 5" descr="C:\Users\murilo.maeda\Desktop\sorghum3d panicle count 11-3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65225"/>
            <a:ext cx="9144000" cy="505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p:nvPr/>
        </p:nvSpPr>
        <p:spPr>
          <a:xfrm>
            <a:off x="206375" y="3792538"/>
            <a:ext cx="295275" cy="349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474663" y="3925888"/>
            <a:ext cx="296862" cy="3508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8"/>
          <p:cNvSpPr/>
          <p:nvPr/>
        </p:nvSpPr>
        <p:spPr>
          <a:xfrm>
            <a:off x="887413" y="3505200"/>
            <a:ext cx="295275" cy="349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9"/>
          <p:cNvSpPr/>
          <p:nvPr/>
        </p:nvSpPr>
        <p:spPr>
          <a:xfrm>
            <a:off x="1012825" y="3890963"/>
            <a:ext cx="295275" cy="349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10"/>
          <p:cNvSpPr/>
          <p:nvPr/>
        </p:nvSpPr>
        <p:spPr>
          <a:xfrm>
            <a:off x="1560513" y="3702050"/>
            <a:ext cx="295275" cy="349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1819275" y="3559175"/>
            <a:ext cx="296863" cy="349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Oval 12"/>
          <p:cNvSpPr/>
          <p:nvPr/>
        </p:nvSpPr>
        <p:spPr>
          <a:xfrm>
            <a:off x="2116138" y="3576638"/>
            <a:ext cx="258762" cy="349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Oval 13"/>
          <p:cNvSpPr/>
          <p:nvPr/>
        </p:nvSpPr>
        <p:spPr>
          <a:xfrm>
            <a:off x="2339975" y="3505200"/>
            <a:ext cx="214313" cy="2682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Oval 14"/>
          <p:cNvSpPr/>
          <p:nvPr/>
        </p:nvSpPr>
        <p:spPr>
          <a:xfrm>
            <a:off x="2303463" y="3797300"/>
            <a:ext cx="215900" cy="2682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Oval 15"/>
          <p:cNvSpPr/>
          <p:nvPr/>
        </p:nvSpPr>
        <p:spPr>
          <a:xfrm>
            <a:off x="2546350" y="3549650"/>
            <a:ext cx="169863" cy="2698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Oval 16"/>
          <p:cNvSpPr/>
          <p:nvPr/>
        </p:nvSpPr>
        <p:spPr>
          <a:xfrm>
            <a:off x="2833688" y="3940175"/>
            <a:ext cx="214312" cy="2682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Oval 17"/>
          <p:cNvSpPr/>
          <p:nvPr/>
        </p:nvSpPr>
        <p:spPr>
          <a:xfrm>
            <a:off x="2806700" y="3568700"/>
            <a:ext cx="312738" cy="285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Oval 18"/>
          <p:cNvSpPr/>
          <p:nvPr/>
        </p:nvSpPr>
        <p:spPr>
          <a:xfrm>
            <a:off x="3433763" y="3433763"/>
            <a:ext cx="312737" cy="2873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Oval 19"/>
          <p:cNvSpPr/>
          <p:nvPr/>
        </p:nvSpPr>
        <p:spPr>
          <a:xfrm>
            <a:off x="3746500" y="3392488"/>
            <a:ext cx="314325" cy="2873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Oval 20"/>
          <p:cNvSpPr/>
          <p:nvPr/>
        </p:nvSpPr>
        <p:spPr>
          <a:xfrm>
            <a:off x="4060825" y="3702050"/>
            <a:ext cx="314325" cy="2873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Oval 21"/>
          <p:cNvSpPr/>
          <p:nvPr/>
        </p:nvSpPr>
        <p:spPr>
          <a:xfrm>
            <a:off x="4375150" y="3819525"/>
            <a:ext cx="312738" cy="285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Oval 22"/>
          <p:cNvSpPr/>
          <p:nvPr/>
        </p:nvSpPr>
        <p:spPr>
          <a:xfrm>
            <a:off x="4530725" y="3549650"/>
            <a:ext cx="314325" cy="2873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Oval 23"/>
          <p:cNvSpPr/>
          <p:nvPr/>
        </p:nvSpPr>
        <p:spPr>
          <a:xfrm>
            <a:off x="4687888" y="3783013"/>
            <a:ext cx="242887" cy="2873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Oval 24"/>
          <p:cNvSpPr/>
          <p:nvPr/>
        </p:nvSpPr>
        <p:spPr>
          <a:xfrm>
            <a:off x="4908550" y="3998913"/>
            <a:ext cx="246063" cy="2413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Oval 25"/>
          <p:cNvSpPr/>
          <p:nvPr/>
        </p:nvSpPr>
        <p:spPr>
          <a:xfrm>
            <a:off x="4840288" y="3532188"/>
            <a:ext cx="242887" cy="2873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Oval 26"/>
          <p:cNvSpPr/>
          <p:nvPr/>
        </p:nvSpPr>
        <p:spPr>
          <a:xfrm>
            <a:off x="5422900" y="3532188"/>
            <a:ext cx="242888" cy="2873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Oval 27"/>
          <p:cNvSpPr/>
          <p:nvPr/>
        </p:nvSpPr>
        <p:spPr>
          <a:xfrm>
            <a:off x="5853113" y="3370263"/>
            <a:ext cx="242887" cy="2873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Oval 28"/>
          <p:cNvSpPr/>
          <p:nvPr/>
        </p:nvSpPr>
        <p:spPr>
          <a:xfrm>
            <a:off x="6096000" y="3783013"/>
            <a:ext cx="241300" cy="2873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Oval 29"/>
          <p:cNvSpPr/>
          <p:nvPr/>
        </p:nvSpPr>
        <p:spPr>
          <a:xfrm>
            <a:off x="6472238" y="3719513"/>
            <a:ext cx="242887" cy="2873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Oval 30"/>
          <p:cNvSpPr/>
          <p:nvPr/>
        </p:nvSpPr>
        <p:spPr>
          <a:xfrm>
            <a:off x="6659563" y="3406775"/>
            <a:ext cx="242887" cy="2873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Oval 31"/>
          <p:cNvSpPr/>
          <p:nvPr/>
        </p:nvSpPr>
        <p:spPr>
          <a:xfrm>
            <a:off x="6911975" y="3783013"/>
            <a:ext cx="241300" cy="2873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Oval 32"/>
          <p:cNvSpPr/>
          <p:nvPr/>
        </p:nvSpPr>
        <p:spPr>
          <a:xfrm>
            <a:off x="7099300" y="3505200"/>
            <a:ext cx="242888" cy="2873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Oval 33"/>
          <p:cNvSpPr/>
          <p:nvPr/>
        </p:nvSpPr>
        <p:spPr>
          <a:xfrm>
            <a:off x="7296150" y="3640138"/>
            <a:ext cx="242888" cy="285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Oval 34"/>
          <p:cNvSpPr/>
          <p:nvPr/>
        </p:nvSpPr>
        <p:spPr>
          <a:xfrm>
            <a:off x="7448550" y="3836988"/>
            <a:ext cx="242888" cy="2873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Oval 35"/>
          <p:cNvSpPr/>
          <p:nvPr/>
        </p:nvSpPr>
        <p:spPr>
          <a:xfrm>
            <a:off x="7915275" y="3343275"/>
            <a:ext cx="242888" cy="2873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Oval 36"/>
          <p:cNvSpPr/>
          <p:nvPr/>
        </p:nvSpPr>
        <p:spPr>
          <a:xfrm>
            <a:off x="8148638" y="3308350"/>
            <a:ext cx="242887" cy="285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Oval 37"/>
          <p:cNvSpPr/>
          <p:nvPr/>
        </p:nvSpPr>
        <p:spPr>
          <a:xfrm>
            <a:off x="8399463" y="3532188"/>
            <a:ext cx="242887" cy="28733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Oval 38"/>
          <p:cNvSpPr/>
          <p:nvPr/>
        </p:nvSpPr>
        <p:spPr>
          <a:xfrm>
            <a:off x="8667750" y="3308350"/>
            <a:ext cx="242888" cy="285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Oval 39"/>
          <p:cNvSpPr/>
          <p:nvPr/>
        </p:nvSpPr>
        <p:spPr>
          <a:xfrm>
            <a:off x="8605838" y="3559175"/>
            <a:ext cx="242887" cy="2873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Oval 40"/>
          <p:cNvSpPr/>
          <p:nvPr/>
        </p:nvSpPr>
        <p:spPr>
          <a:xfrm>
            <a:off x="5665788" y="3765550"/>
            <a:ext cx="241300" cy="285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TextBox 41"/>
          <p:cNvSpPr txBox="1"/>
          <p:nvPr/>
        </p:nvSpPr>
        <p:spPr>
          <a:xfrm>
            <a:off x="3657600" y="2286000"/>
            <a:ext cx="1828800" cy="523875"/>
          </a:xfrm>
          <a:prstGeom prst="rect">
            <a:avLst/>
          </a:prstGeom>
          <a:noFill/>
        </p:spPr>
        <p:txBody>
          <a:bodyPr>
            <a:spAutoFit/>
          </a:bodyPr>
          <a:lstStyle/>
          <a:p>
            <a:pPr>
              <a:defRPr/>
            </a:pPr>
            <a:r>
              <a:rPr lang="en-US" sz="2800" dirty="0">
                <a:solidFill>
                  <a:schemeClr val="bg1">
                    <a:lumMod val="95000"/>
                  </a:schemeClr>
                </a:solidFill>
              </a:rPr>
              <a:t>35 panicles</a:t>
            </a:r>
          </a:p>
        </p:txBody>
      </p:sp>
    </p:spTree>
    <p:extLst>
      <p:ext uri="{BB962C8B-B14F-4D97-AF65-F5344CB8AC3E}">
        <p14:creationId xmlns:p14="http://schemas.microsoft.com/office/powerpoint/2010/main" val="42741890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
          <p:cNvSpPr txBox="1">
            <a:spLocks noChangeArrowheads="1"/>
          </p:cNvSpPr>
          <p:nvPr/>
        </p:nvSpPr>
        <p:spPr bwMode="auto">
          <a:xfrm>
            <a:off x="609600" y="1878350"/>
            <a:ext cx="8079516" cy="748923"/>
          </a:xfrm>
          <a:prstGeom prst="rect">
            <a:avLst/>
          </a:prstGeom>
          <a:noFill/>
          <a:ln w="9525">
            <a:noFill/>
            <a:miter lim="800000"/>
            <a:headEnd/>
            <a:tailEnd/>
          </a:ln>
        </p:spPr>
        <p:txBody>
          <a:bodyPr wrap="square">
            <a:spAutoFit/>
          </a:bodyPr>
          <a:lstStyle/>
          <a:p>
            <a:pPr marL="342900" indent="-342900">
              <a:buFont typeface="Wingdings" panose="05000000000000000000" pitchFamily="2" charset="2"/>
              <a:buChar char="Ø"/>
            </a:pPr>
            <a:endParaRPr lang="en-US" sz="3600" dirty="0">
              <a:solidFill>
                <a:srgbClr val="663300"/>
              </a:solidFill>
              <a:latin typeface="+mn-lt"/>
              <a:cs typeface="Arial" panose="020B0604020202020204" pitchFamily="34" charset="0"/>
            </a:endParaRPr>
          </a:p>
          <a:p>
            <a:pPr marL="342900" indent="-342900">
              <a:buFont typeface="Wingdings" panose="05000000000000000000" pitchFamily="2" charset="2"/>
              <a:buChar char="Ø"/>
            </a:pPr>
            <a:endParaRPr lang="en-US" sz="2800" dirty="0">
              <a:solidFill>
                <a:srgbClr val="663300"/>
              </a:solidFill>
            </a:endParaRPr>
          </a:p>
        </p:txBody>
      </p:sp>
      <p:sp>
        <p:nvSpPr>
          <p:cNvPr id="4" name="Title 3">
            <a:extLst>
              <a:ext uri="{FF2B5EF4-FFF2-40B4-BE49-F238E27FC236}">
                <a16:creationId xmlns:a16="http://schemas.microsoft.com/office/drawing/2014/main" xmlns="" id="{F4542AA4-B443-4E38-BB8D-5E30BD88CF2C}"/>
              </a:ext>
            </a:extLst>
          </p:cNvPr>
          <p:cNvSpPr>
            <a:spLocks noGrp="1"/>
          </p:cNvSpPr>
          <p:nvPr>
            <p:ph type="title"/>
          </p:nvPr>
        </p:nvSpPr>
        <p:spPr/>
        <p:txBody>
          <a:bodyPr>
            <a:normAutofit fontScale="90000"/>
          </a:bodyPr>
          <a:lstStyle/>
          <a:p>
            <a:pPr algn="ctr"/>
            <a:r>
              <a:rPr lang="en-US" dirty="0"/>
              <a:t/>
            </a:r>
            <a:br>
              <a:rPr lang="en-US" dirty="0"/>
            </a:br>
            <a:r>
              <a:rPr lang="en-US" sz="4000" dirty="0"/>
              <a:t>Highlights of physiology/phenotyping</a:t>
            </a:r>
            <a:r>
              <a:rPr lang="en-US" dirty="0"/>
              <a:t/>
            </a:r>
            <a:br>
              <a:rPr lang="en-US" dirty="0"/>
            </a:br>
            <a:endParaRPr lang="en-US" dirty="0"/>
          </a:p>
        </p:txBody>
      </p:sp>
      <p:sp>
        <p:nvSpPr>
          <p:cNvPr id="7" name="Content Placeholder 6">
            <a:extLst>
              <a:ext uri="{FF2B5EF4-FFF2-40B4-BE49-F238E27FC236}">
                <a16:creationId xmlns:a16="http://schemas.microsoft.com/office/drawing/2014/main" xmlns="" id="{8F449061-DD9E-4568-99EC-33DF75B08719}"/>
              </a:ext>
            </a:extLst>
          </p:cNvPr>
          <p:cNvSpPr>
            <a:spLocks noGrp="1"/>
          </p:cNvSpPr>
          <p:nvPr>
            <p:ph idx="1"/>
          </p:nvPr>
        </p:nvSpPr>
        <p:spPr>
          <a:xfrm>
            <a:off x="284163" y="1524000"/>
            <a:ext cx="8707437" cy="5029200"/>
          </a:xfrm>
        </p:spPr>
        <p:txBody>
          <a:bodyPr/>
          <a:lstStyle/>
          <a:p>
            <a:pPr>
              <a:buFont typeface="Courier New" panose="02070309020205020404" pitchFamily="49" charset="0"/>
              <a:buChar char="o"/>
            </a:pPr>
            <a:r>
              <a:rPr lang="en-US" dirty="0">
                <a:solidFill>
                  <a:srgbClr val="663300"/>
                </a:solidFill>
                <a:cs typeface="Arial" panose="020B0604020202020204" pitchFamily="34" charset="0"/>
              </a:rPr>
              <a:t>Biomass at anthesis is important for maintaining high yield under drought in the Southern High Plains</a:t>
            </a:r>
          </a:p>
          <a:p>
            <a:pPr>
              <a:buFont typeface="Courier New" panose="02070309020205020404" pitchFamily="49" charset="0"/>
              <a:buChar char="o"/>
            </a:pPr>
            <a:r>
              <a:rPr lang="en-US" dirty="0">
                <a:solidFill>
                  <a:srgbClr val="663300"/>
                </a:solidFill>
                <a:cs typeface="Arial" panose="020B0604020202020204" pitchFamily="34" charset="0"/>
              </a:rPr>
              <a:t>Newer TAM cultivars use soil water more efficiently. All cultivars are drought-tolerant but have different mechanisms to respond to drought</a:t>
            </a:r>
          </a:p>
          <a:p>
            <a:pPr>
              <a:buFont typeface="Courier New" panose="02070309020205020404" pitchFamily="49" charset="0"/>
              <a:buChar char="o"/>
            </a:pPr>
            <a:r>
              <a:rPr lang="en-US" dirty="0">
                <a:solidFill>
                  <a:srgbClr val="663300"/>
                </a:solidFill>
                <a:cs typeface="Arial" panose="020B0604020202020204" pitchFamily="34" charset="0"/>
              </a:rPr>
              <a:t>Cooler canopy, conferred by varying mechanisms and traits, contribute to higher yield in new drought-tolerant cultivars</a:t>
            </a:r>
          </a:p>
          <a:p>
            <a:endParaRPr lang="en-US" dirty="0"/>
          </a:p>
        </p:txBody>
      </p:sp>
    </p:spTree>
    <p:extLst>
      <p:ext uri="{BB962C8B-B14F-4D97-AF65-F5344CB8AC3E}">
        <p14:creationId xmlns:p14="http://schemas.microsoft.com/office/powerpoint/2010/main" val="1616056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69FB66CB-494F-4673-8E4E-209107856E1C}"/>
              </a:ext>
            </a:extLst>
          </p:cNvPr>
          <p:cNvSpPr>
            <a:spLocks noGrp="1"/>
          </p:cNvSpPr>
          <p:nvPr>
            <p:ph idx="1"/>
          </p:nvPr>
        </p:nvSpPr>
        <p:spPr>
          <a:xfrm>
            <a:off x="284163" y="1497012"/>
            <a:ext cx="8478837" cy="5056187"/>
          </a:xfrm>
        </p:spPr>
        <p:txBody>
          <a:bodyPr/>
          <a:lstStyle/>
          <a:p>
            <a:pPr>
              <a:buFont typeface="Courier New" panose="02070309020205020404" pitchFamily="49" charset="0"/>
              <a:buChar char="o"/>
            </a:pPr>
            <a:r>
              <a:rPr lang="en-US" dirty="0">
                <a:solidFill>
                  <a:srgbClr val="663300"/>
                </a:solidFill>
                <a:cs typeface="Arial" panose="020B0604020202020204" pitchFamily="34" charset="0"/>
              </a:rPr>
              <a:t>UAS/Ground vehicle phenotyping</a:t>
            </a:r>
          </a:p>
          <a:p>
            <a:pPr lvl="1">
              <a:buFont typeface="Courier New" panose="02070309020205020404" pitchFamily="49" charset="0"/>
              <a:buChar char="o"/>
            </a:pPr>
            <a:r>
              <a:rPr lang="en-US" dirty="0">
                <a:solidFill>
                  <a:srgbClr val="663300"/>
                </a:solidFill>
                <a:cs typeface="Arial" panose="020B0604020202020204" pitchFamily="34" charset="0"/>
              </a:rPr>
              <a:t>High Throughput Phenotyping for grain and forage</a:t>
            </a:r>
          </a:p>
          <a:p>
            <a:pPr lvl="1">
              <a:buFont typeface="Courier New" panose="02070309020205020404" pitchFamily="49" charset="0"/>
              <a:buChar char="o"/>
            </a:pPr>
            <a:r>
              <a:rPr lang="en-US" dirty="0">
                <a:solidFill>
                  <a:srgbClr val="663300"/>
                </a:solidFill>
                <a:cs typeface="Arial" panose="020B0604020202020204" pitchFamily="34" charset="0"/>
              </a:rPr>
              <a:t>UAS data is highly associated with ground-based data</a:t>
            </a:r>
          </a:p>
          <a:p>
            <a:pPr lvl="1">
              <a:buFont typeface="Courier New" panose="02070309020205020404" pitchFamily="49" charset="0"/>
              <a:buChar char="o"/>
            </a:pPr>
            <a:r>
              <a:rPr lang="en-US" dirty="0">
                <a:solidFill>
                  <a:srgbClr val="663300"/>
                </a:solidFill>
                <a:cs typeface="Arial" panose="020B0604020202020204" pitchFamily="34" charset="0"/>
              </a:rPr>
              <a:t>Spectral vegetation indices associated with biotic and abiotic stress tolerance can be </a:t>
            </a:r>
            <a:r>
              <a:rPr lang="en-US" dirty="0" err="1">
                <a:solidFill>
                  <a:srgbClr val="663300"/>
                </a:solidFill>
                <a:cs typeface="Arial" panose="020B0604020202020204" pitchFamily="34" charset="0"/>
              </a:rPr>
              <a:t>phenotyped</a:t>
            </a:r>
            <a:r>
              <a:rPr lang="en-US" dirty="0">
                <a:solidFill>
                  <a:srgbClr val="663300"/>
                </a:solidFill>
                <a:cs typeface="Arial" panose="020B0604020202020204" pitchFamily="34" charset="0"/>
              </a:rPr>
              <a:t> quickly and efficiently</a:t>
            </a:r>
          </a:p>
          <a:p>
            <a:pPr>
              <a:buFont typeface="Courier New" panose="02070309020205020404" pitchFamily="49" charset="0"/>
              <a:buChar char="o"/>
            </a:pPr>
            <a:r>
              <a:rPr lang="en-US" dirty="0">
                <a:solidFill>
                  <a:srgbClr val="663300"/>
                </a:solidFill>
                <a:cs typeface="Arial" panose="020B0604020202020204" pitchFamily="34" charset="0"/>
              </a:rPr>
              <a:t>Ground penetrating radar</a:t>
            </a:r>
          </a:p>
          <a:p>
            <a:pPr>
              <a:buFont typeface="Courier New" panose="02070309020205020404" pitchFamily="49" charset="0"/>
              <a:buChar char="o"/>
            </a:pPr>
            <a:r>
              <a:rPr lang="en-US" dirty="0">
                <a:solidFill>
                  <a:srgbClr val="663300"/>
                </a:solidFill>
                <a:cs typeface="Arial" panose="020B0604020202020204" pitchFamily="34" charset="0"/>
              </a:rPr>
              <a:t>Terrestrial laser scanning</a:t>
            </a:r>
          </a:p>
          <a:p>
            <a:pPr>
              <a:buFont typeface="Courier New" panose="02070309020205020404" pitchFamily="49" charset="0"/>
              <a:buChar char="o"/>
            </a:pPr>
            <a:r>
              <a:rPr lang="en-US" dirty="0">
                <a:solidFill>
                  <a:srgbClr val="663300"/>
                </a:solidFill>
                <a:cs typeface="Arial" panose="020B0604020202020204" pitchFamily="34" charset="0"/>
              </a:rPr>
              <a:t>Spectral reflectance/screening of epicuticular wax</a:t>
            </a:r>
          </a:p>
          <a:p>
            <a:pPr>
              <a:buFont typeface="Courier New" panose="02070309020205020404" pitchFamily="49" charset="0"/>
              <a:buChar char="o"/>
            </a:pPr>
            <a:r>
              <a:rPr lang="en-US" dirty="0">
                <a:solidFill>
                  <a:srgbClr val="663300"/>
                </a:solidFill>
                <a:cs typeface="Arial" panose="020B0604020202020204" pitchFamily="34" charset="0"/>
              </a:rPr>
              <a:t>Canopy temperature</a:t>
            </a:r>
          </a:p>
          <a:p>
            <a:pPr>
              <a:buFont typeface="Courier New" panose="02070309020205020404" pitchFamily="49" charset="0"/>
              <a:buChar char="o"/>
            </a:pPr>
            <a:endParaRPr lang="en-US" dirty="0">
              <a:solidFill>
                <a:srgbClr val="663300"/>
              </a:solidFill>
              <a:cs typeface="Arial" panose="020B0604020202020204" pitchFamily="34" charset="0"/>
            </a:endParaRPr>
          </a:p>
          <a:p>
            <a:endParaRPr lang="en-US" dirty="0"/>
          </a:p>
        </p:txBody>
      </p:sp>
      <p:sp>
        <p:nvSpPr>
          <p:cNvPr id="3" name="Title 2">
            <a:extLst>
              <a:ext uri="{FF2B5EF4-FFF2-40B4-BE49-F238E27FC236}">
                <a16:creationId xmlns:a16="http://schemas.microsoft.com/office/drawing/2014/main" xmlns="" id="{4B527E41-2705-45D0-A8D7-E5AB71B16D96}"/>
              </a:ext>
            </a:extLst>
          </p:cNvPr>
          <p:cNvSpPr>
            <a:spLocks noGrp="1"/>
          </p:cNvSpPr>
          <p:nvPr>
            <p:ph type="title"/>
          </p:nvPr>
        </p:nvSpPr>
        <p:spPr/>
        <p:txBody>
          <a:bodyPr>
            <a:normAutofit fontScale="90000"/>
          </a:bodyPr>
          <a:lstStyle/>
          <a:p>
            <a:r>
              <a:rPr lang="en-US" sz="4400" dirty="0"/>
              <a:t>Highlights of physiology/phenotyping</a:t>
            </a:r>
            <a:endParaRPr lang="en-US" dirty="0"/>
          </a:p>
        </p:txBody>
      </p:sp>
    </p:spTree>
    <p:extLst>
      <p:ext uri="{BB962C8B-B14F-4D97-AF65-F5344CB8AC3E}">
        <p14:creationId xmlns:p14="http://schemas.microsoft.com/office/powerpoint/2010/main" val="26736448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rved Right Arrow 10"/>
          <p:cNvSpPr/>
          <p:nvPr/>
        </p:nvSpPr>
        <p:spPr>
          <a:xfrm>
            <a:off x="3416890" y="3000231"/>
            <a:ext cx="2286000" cy="3200400"/>
          </a:xfrm>
          <a:prstGeom prst="curvedRightArrow">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b="1">
              <a:ln w="1905"/>
              <a:solidFill>
                <a:srgbClr val="000000"/>
              </a:solidFill>
              <a:effectLst>
                <a:innerShdw blurRad="69850" dist="43180" dir="5400000">
                  <a:srgbClr val="000000">
                    <a:alpha val="65000"/>
                  </a:srgbClr>
                </a:innerShdw>
              </a:effectLst>
              <a:latin typeface="Bell MT"/>
              <a:cs typeface="Bell MT"/>
            </a:endParaRPr>
          </a:p>
        </p:txBody>
      </p:sp>
      <p:pic>
        <p:nvPicPr>
          <p:cNvPr id="6963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28600"/>
            <a:ext cx="3814763" cy="351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Title 1"/>
          <p:cNvSpPr>
            <a:spLocks noGrp="1"/>
          </p:cNvSpPr>
          <p:nvPr>
            <p:ph type="title"/>
          </p:nvPr>
        </p:nvSpPr>
        <p:spPr>
          <a:xfrm>
            <a:off x="1" y="152400"/>
            <a:ext cx="4953000" cy="2209800"/>
          </a:xfrm>
        </p:spPr>
        <p:txBody>
          <a:bodyPr>
            <a:normAutofit fontScale="90000"/>
          </a:bodyPr>
          <a:lstStyle/>
          <a:p>
            <a:pPr algn="ctr"/>
            <a:r>
              <a:rPr lang="en-US" sz="4000" dirty="0">
                <a:solidFill>
                  <a:srgbClr val="000000"/>
                </a:solidFill>
                <a:latin typeface="Bell MT" pitchFamily="18" charset="0"/>
                <a:cs typeface="Georgia" pitchFamily="18" charset="0"/>
              </a:rPr>
              <a:t/>
            </a:r>
            <a:br>
              <a:rPr lang="en-US" sz="4000" dirty="0">
                <a:solidFill>
                  <a:srgbClr val="000000"/>
                </a:solidFill>
                <a:latin typeface="Bell MT" pitchFamily="18" charset="0"/>
                <a:cs typeface="Georgia" pitchFamily="18" charset="0"/>
              </a:rPr>
            </a:br>
            <a:r>
              <a:rPr lang="en-US" sz="4000" dirty="0">
                <a:solidFill>
                  <a:srgbClr val="000000"/>
                </a:solidFill>
                <a:latin typeface="Bell MT" pitchFamily="18" charset="0"/>
                <a:cs typeface="Georgia" pitchFamily="18" charset="0"/>
              </a:rPr>
              <a:t/>
            </a:r>
            <a:br>
              <a:rPr lang="en-US" sz="4000" dirty="0">
                <a:solidFill>
                  <a:srgbClr val="000000"/>
                </a:solidFill>
                <a:latin typeface="Bell MT" pitchFamily="18" charset="0"/>
                <a:cs typeface="Georgia" pitchFamily="18" charset="0"/>
              </a:rPr>
            </a:br>
            <a:r>
              <a:rPr lang="en-US" sz="4000" dirty="0">
                <a:solidFill>
                  <a:srgbClr val="000000"/>
                </a:solidFill>
                <a:latin typeface="Bell MT" pitchFamily="18" charset="0"/>
                <a:cs typeface="Georgia" pitchFamily="18" charset="0"/>
              </a:rPr>
              <a:t/>
            </a:r>
            <a:br>
              <a:rPr lang="en-US" sz="4000" dirty="0">
                <a:solidFill>
                  <a:srgbClr val="000000"/>
                </a:solidFill>
                <a:latin typeface="Bell MT" pitchFamily="18" charset="0"/>
                <a:cs typeface="Georgia" pitchFamily="18" charset="0"/>
              </a:rPr>
            </a:br>
            <a:r>
              <a:rPr lang="en-US" sz="4000" dirty="0">
                <a:latin typeface="+mj-lt"/>
                <a:cs typeface="Arial" panose="020B0604020202020204" pitchFamily="34" charset="0"/>
              </a:rPr>
              <a:t>Genotyping By Sequencing</a:t>
            </a:r>
            <a:r>
              <a:rPr lang="en-US" sz="3200" dirty="0">
                <a:latin typeface="Arial" panose="020B0604020202020204" pitchFamily="34" charset="0"/>
                <a:cs typeface="Arial" panose="020B0604020202020204" pitchFamily="34" charset="0"/>
              </a:rPr>
              <a:t/>
            </a:r>
            <a:br>
              <a:rPr lang="en-US" sz="3200" dirty="0">
                <a:latin typeface="Arial" panose="020B0604020202020204" pitchFamily="34" charset="0"/>
                <a:cs typeface="Arial" panose="020B0604020202020204" pitchFamily="34" charset="0"/>
              </a:rPr>
            </a:br>
            <a:endParaRPr lang="en-US" sz="3200" dirty="0">
              <a:latin typeface="Arial" panose="020B0604020202020204" pitchFamily="34" charset="0"/>
              <a:cs typeface="Arial" panose="020B0604020202020204" pitchFamily="34" charset="0"/>
            </a:endParaRPr>
          </a:p>
        </p:txBody>
      </p:sp>
      <p:pic>
        <p:nvPicPr>
          <p:cNvPr id="69639"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470400"/>
            <a:ext cx="36449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0"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76913" y="4394200"/>
            <a:ext cx="3289300"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1" name="TextBox 9"/>
          <p:cNvSpPr txBox="1">
            <a:spLocks noChangeArrowheads="1"/>
          </p:cNvSpPr>
          <p:nvPr/>
        </p:nvSpPr>
        <p:spPr bwMode="auto">
          <a:xfrm>
            <a:off x="457200" y="4724400"/>
            <a:ext cx="771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r>
              <a:rPr lang="en-US">
                <a:solidFill>
                  <a:srgbClr val="000000"/>
                </a:solidFill>
                <a:latin typeface="Bell MT" pitchFamily="18" charset="0"/>
              </a:rPr>
              <a:t>AFLP</a:t>
            </a:r>
          </a:p>
        </p:txBody>
      </p:sp>
      <p:sp>
        <p:nvSpPr>
          <p:cNvPr id="69642" name="TextBox 28"/>
          <p:cNvSpPr txBox="1">
            <a:spLocks noChangeArrowheads="1"/>
          </p:cNvSpPr>
          <p:nvPr/>
        </p:nvSpPr>
        <p:spPr bwMode="auto">
          <a:xfrm>
            <a:off x="6400800" y="1828800"/>
            <a:ext cx="768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r>
              <a:rPr lang="en-US">
                <a:latin typeface="Bell MT" pitchFamily="18" charset="0"/>
              </a:rPr>
              <a:t>RFLP</a:t>
            </a:r>
          </a:p>
        </p:txBody>
      </p:sp>
      <p:sp>
        <p:nvSpPr>
          <p:cNvPr id="69643" name="TextBox 2"/>
          <p:cNvSpPr txBox="1">
            <a:spLocks noChangeArrowheads="1"/>
          </p:cNvSpPr>
          <p:nvPr/>
        </p:nvSpPr>
        <p:spPr bwMode="auto">
          <a:xfrm>
            <a:off x="152400" y="2315587"/>
            <a:ext cx="37973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eaLnBrk="1" hangingPunct="1">
              <a:buFontTx/>
              <a:buAutoNum type="arabicPeriod"/>
            </a:pPr>
            <a:r>
              <a:rPr lang="en-US" dirty="0">
                <a:latin typeface="+mn-lt"/>
                <a:cs typeface="Arial" panose="020B0604020202020204" pitchFamily="34" charset="0"/>
              </a:rPr>
              <a:t>Genome Size and complexity</a:t>
            </a:r>
          </a:p>
          <a:p>
            <a:pPr eaLnBrk="1" hangingPunct="1">
              <a:buFontTx/>
              <a:buAutoNum type="arabicPeriod"/>
            </a:pPr>
            <a:r>
              <a:rPr lang="en-US" dirty="0">
                <a:latin typeface="+mn-lt"/>
                <a:cs typeface="Arial" panose="020B0604020202020204" pitchFamily="34" charset="0"/>
              </a:rPr>
              <a:t>Lack of reference</a:t>
            </a:r>
          </a:p>
        </p:txBody>
      </p:sp>
      <p:sp>
        <p:nvSpPr>
          <p:cNvPr id="4" name="TextBox 3"/>
          <p:cNvSpPr txBox="1"/>
          <p:nvPr/>
        </p:nvSpPr>
        <p:spPr>
          <a:xfrm>
            <a:off x="152399" y="2900362"/>
            <a:ext cx="2192908" cy="1077218"/>
          </a:xfrm>
          <a:prstGeom prst="rect">
            <a:avLst/>
          </a:prstGeom>
          <a:noFill/>
        </p:spPr>
        <p:txBody>
          <a:bodyPr wrap="none">
            <a:spAutoFit/>
          </a:bodyPr>
          <a:lstStyle/>
          <a:p>
            <a:pPr>
              <a:defRPr/>
            </a:pPr>
            <a:r>
              <a:rPr lang="en-US" sz="2400" dirty="0">
                <a:solidFill>
                  <a:srgbClr val="000000"/>
                </a:solidFill>
                <a:latin typeface="+mn-lt"/>
                <a:cs typeface="Arial" panose="020B0604020202020204" pitchFamily="34" charset="0"/>
              </a:rPr>
              <a:t>Key factors</a:t>
            </a:r>
          </a:p>
          <a:p>
            <a:pPr marL="342900" indent="-342900">
              <a:buFontTx/>
              <a:buAutoNum type="arabicPeriod"/>
              <a:defRPr/>
            </a:pPr>
            <a:r>
              <a:rPr lang="en-US" sz="2400" dirty="0">
                <a:solidFill>
                  <a:srgbClr val="000000"/>
                </a:solidFill>
                <a:latin typeface="+mn-lt"/>
                <a:cs typeface="Arial" panose="020B0604020202020204" pitchFamily="34" charset="0"/>
              </a:rPr>
              <a:t>Reproducible</a:t>
            </a:r>
          </a:p>
          <a:p>
            <a:pPr marL="342900" indent="-342900">
              <a:buFontTx/>
              <a:buAutoNum type="arabicPeriod"/>
              <a:defRPr/>
            </a:pPr>
            <a:r>
              <a:rPr lang="en-US" sz="2400" dirty="0">
                <a:solidFill>
                  <a:srgbClr val="000000"/>
                </a:solidFill>
                <a:latin typeface="+mn-lt"/>
                <a:cs typeface="Arial" panose="020B0604020202020204" pitchFamily="34" charset="0"/>
              </a:rPr>
              <a:t>Sensitivity, specificity</a:t>
            </a:r>
          </a:p>
          <a:p>
            <a:pPr marL="342900" indent="-342900">
              <a:buFontTx/>
              <a:buAutoNum type="arabicPeriod"/>
              <a:defRPr/>
            </a:pPr>
            <a:r>
              <a:rPr lang="en-US" sz="2400" dirty="0">
                <a:solidFill>
                  <a:srgbClr val="000000"/>
                </a:solidFill>
                <a:latin typeface="+mn-lt"/>
                <a:cs typeface="Arial" panose="020B0604020202020204" pitchFamily="34" charset="0"/>
              </a:rPr>
              <a:t>Cost effective</a:t>
            </a:r>
          </a:p>
        </p:txBody>
      </p:sp>
      <p:sp>
        <p:nvSpPr>
          <p:cNvPr id="69645" name="TextBox 5"/>
          <p:cNvSpPr txBox="1">
            <a:spLocks noChangeArrowheads="1"/>
          </p:cNvSpPr>
          <p:nvPr/>
        </p:nvSpPr>
        <p:spPr bwMode="auto">
          <a:xfrm>
            <a:off x="66675" y="152400"/>
            <a:ext cx="47339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algn="ctr" eaLnBrk="1" hangingPunct="1"/>
            <a:r>
              <a:rPr lang="en-US" sz="3600" dirty="0">
                <a:solidFill>
                  <a:schemeClr val="bg1"/>
                </a:solidFill>
                <a:latin typeface="+mj-lt"/>
                <a:cs typeface="Arial" panose="020B0604020202020204" pitchFamily="34" charset="0"/>
              </a:rPr>
              <a:t>Genomics &amp; Bioinformatics Unit</a:t>
            </a:r>
          </a:p>
        </p:txBody>
      </p:sp>
    </p:spTree>
  </p:cSld>
  <p:clrMapOvr>
    <a:masterClrMapping/>
  </p:clrMapOvr>
  <p:transition spd="slow" advTm="20626"/>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4" descr="AGL Subas and Fe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635" y="1238250"/>
            <a:ext cx="7971554"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xmlns="" id="{173796D8-C130-42BA-B3EE-A0D4E1BE8E4A}"/>
              </a:ext>
            </a:extLst>
          </p:cNvPr>
          <p:cNvSpPr>
            <a:spLocks noGrp="1"/>
          </p:cNvSpPr>
          <p:nvPr>
            <p:ph idx="1"/>
          </p:nvPr>
        </p:nvSpPr>
        <p:spPr/>
        <p:txBody>
          <a:bodyPr/>
          <a:lstStyle/>
          <a:p>
            <a:endParaRPr lang="en-US"/>
          </a:p>
        </p:txBody>
      </p:sp>
      <p:sp>
        <p:nvSpPr>
          <p:cNvPr id="2" name="Title 1">
            <a:extLst>
              <a:ext uri="{FF2B5EF4-FFF2-40B4-BE49-F238E27FC236}">
                <a16:creationId xmlns:a16="http://schemas.microsoft.com/office/drawing/2014/main" xmlns="" id="{B4E37AA1-0DFB-4ED5-B33F-A265595215F5}"/>
              </a:ext>
            </a:extLst>
          </p:cNvPr>
          <p:cNvSpPr>
            <a:spLocks noGrp="1"/>
          </p:cNvSpPr>
          <p:nvPr>
            <p:ph type="title"/>
          </p:nvPr>
        </p:nvSpPr>
        <p:spPr/>
        <p:txBody>
          <a:bodyPr>
            <a:normAutofit/>
          </a:bodyPr>
          <a:lstStyle/>
          <a:p>
            <a:pPr algn="ctr"/>
            <a:r>
              <a:rPr lang="en-US" sz="3600" dirty="0" err="1">
                <a:cs typeface="Arial" panose="020B0604020202020204" pitchFamily="34" charset="0"/>
              </a:rPr>
              <a:t>AgriGenomics</a:t>
            </a:r>
            <a:r>
              <a:rPr lang="en-US" sz="3600" dirty="0">
                <a:cs typeface="Arial" panose="020B0604020202020204" pitchFamily="34" charset="0"/>
              </a:rPr>
              <a:t> Laboratory</a:t>
            </a:r>
            <a:endParaRPr lang="en-US" sz="3600" dirty="0"/>
          </a:p>
        </p:txBody>
      </p:sp>
    </p:spTree>
  </p:cSld>
  <p:clrMapOvr>
    <a:masterClrMapping/>
  </p:clrMapOvr>
  <p:transition spd="slow" advTm="3277"/>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094" y="4953000"/>
            <a:ext cx="1346380" cy="188159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9465" name="Picture 1" descr="photo-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653" y="3471065"/>
            <a:ext cx="1877296" cy="1407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4013" y="5035159"/>
            <a:ext cx="2001359" cy="1746641"/>
          </a:xfrm>
          <a:prstGeom prst="rect">
            <a:avLst/>
          </a:prstGeom>
          <a:noFill/>
          <a:ln w="25560">
            <a:solidFill>
              <a:srgbClr val="000000"/>
            </a:solidFill>
            <a:miter lim="800000"/>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946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02770" y="3874194"/>
            <a:ext cx="1388705" cy="174953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4" name="Title 3"/>
          <p:cNvSpPr>
            <a:spLocks noGrp="1"/>
          </p:cNvSpPr>
          <p:nvPr>
            <p:ph type="title"/>
          </p:nvPr>
        </p:nvSpPr>
        <p:spPr>
          <a:xfrm>
            <a:off x="280875" y="328613"/>
            <a:ext cx="8786925" cy="966787"/>
          </a:xfrm>
          <a:solidFill>
            <a:schemeClr val="tx1">
              <a:lumMod val="75000"/>
              <a:lumOff val="25000"/>
              <a:alpha val="70000"/>
            </a:schemeClr>
          </a:solidFill>
        </p:spPr>
        <p:txBody>
          <a:bodyPr>
            <a:noAutofit/>
          </a:bodyPr>
          <a:lstStyle/>
          <a:p>
            <a:pPr algn="l"/>
            <a:r>
              <a:rPr lang="en-US" sz="3600" dirty="0"/>
              <a:t>Genotyping and marker assisted breeding</a:t>
            </a:r>
          </a:p>
        </p:txBody>
      </p:sp>
      <p:sp>
        <p:nvSpPr>
          <p:cNvPr id="2" name="Content Placeholder 1"/>
          <p:cNvSpPr>
            <a:spLocks noGrp="1"/>
          </p:cNvSpPr>
          <p:nvPr>
            <p:ph idx="1"/>
          </p:nvPr>
        </p:nvSpPr>
        <p:spPr>
          <a:xfrm>
            <a:off x="284163" y="1447800"/>
            <a:ext cx="6502533" cy="672081"/>
          </a:xfrm>
        </p:spPr>
        <p:txBody>
          <a:bodyPr/>
          <a:lstStyle/>
          <a:p>
            <a:r>
              <a:rPr lang="en-US" sz="2800" dirty="0"/>
              <a:t>SNP genotyping (LGC Genomics, KASP)</a:t>
            </a:r>
          </a:p>
          <a:p>
            <a:pPr marL="0" indent="0">
              <a:buNone/>
            </a:pPr>
            <a:endParaRPr lang="en-US" dirty="0"/>
          </a:p>
        </p:txBody>
      </p:sp>
      <p:pic>
        <p:nvPicPr>
          <p:cNvPr id="1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093" y="2119881"/>
            <a:ext cx="1635507" cy="137340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4"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093" y="3547951"/>
            <a:ext cx="1635507" cy="132884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5" name="Picture 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38800" y="2017588"/>
            <a:ext cx="1654758" cy="14114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6" name="Content Placeholder 5"/>
          <p:cNvSpPr txBox="1">
            <a:spLocks/>
          </p:cNvSpPr>
          <p:nvPr/>
        </p:nvSpPr>
        <p:spPr bwMode="auto">
          <a:xfrm>
            <a:off x="1788539" y="2746358"/>
            <a:ext cx="3620440" cy="3806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4025" indent="-454025" algn="l" rtl="0" eaLnBrk="0" fontAlgn="base" hangingPunct="0">
              <a:spcBef>
                <a:spcPts val="2000"/>
              </a:spcBef>
              <a:spcAft>
                <a:spcPct val="0"/>
              </a:spcAft>
              <a:buClr>
                <a:srgbClr val="A6A6A6"/>
              </a:buClr>
              <a:buSzPct val="90000"/>
              <a:buFont typeface="Wingdings" pitchFamily="2" charset="2"/>
              <a:buChar char=""/>
              <a:defRPr sz="2400" kern="1200">
                <a:solidFill>
                  <a:srgbClr val="500000"/>
                </a:solidFill>
                <a:latin typeface="+mn-lt"/>
                <a:ea typeface="ＭＳ Ｐゴシック" charset="0"/>
                <a:cs typeface="ＭＳ Ｐゴシック" charset="0"/>
              </a:defRPr>
            </a:lvl1pPr>
            <a:lvl2pPr marL="914400" indent="-457200" algn="l" rtl="0" eaLnBrk="0" fontAlgn="base" hangingPunct="0">
              <a:spcBef>
                <a:spcPts val="600"/>
              </a:spcBef>
              <a:spcAft>
                <a:spcPct val="0"/>
              </a:spcAft>
              <a:buClr>
                <a:srgbClr val="404040"/>
              </a:buClr>
              <a:buSzPct val="90000"/>
              <a:buFont typeface="Wingdings" pitchFamily="2" charset="2"/>
              <a:buChar char=""/>
              <a:defRPr sz="2200" kern="1200">
                <a:solidFill>
                  <a:srgbClr val="262626"/>
                </a:solidFill>
                <a:latin typeface="+mn-lt"/>
                <a:ea typeface="ＭＳ Ｐゴシック" charset="0"/>
                <a:cs typeface="+mn-cs"/>
              </a:defRPr>
            </a:lvl2pPr>
            <a:lvl3pPr marL="1260475" indent="-346075" algn="l" rtl="0" eaLnBrk="0" fontAlgn="base" hangingPunct="0">
              <a:spcBef>
                <a:spcPts val="600"/>
              </a:spcBef>
              <a:spcAft>
                <a:spcPct val="0"/>
              </a:spcAft>
              <a:buClr>
                <a:srgbClr val="A6A6A6"/>
              </a:buClr>
              <a:buSzPct val="90000"/>
              <a:buFont typeface="Wingdings" pitchFamily="2" charset="2"/>
              <a:buChar char=""/>
              <a:defRPr sz="2000" kern="1200">
                <a:solidFill>
                  <a:srgbClr val="262626"/>
                </a:solidFill>
                <a:latin typeface="+mn-lt"/>
                <a:ea typeface="ＭＳ Ｐゴシック" charset="0"/>
                <a:cs typeface="+mn-cs"/>
              </a:defRPr>
            </a:lvl3pPr>
            <a:lvl4pPr marL="1600200" indent="-339725" algn="l" rtl="0" eaLnBrk="0" fontAlgn="base" hangingPunct="0">
              <a:spcBef>
                <a:spcPts val="600"/>
              </a:spcBef>
              <a:spcAft>
                <a:spcPct val="0"/>
              </a:spcAft>
              <a:buClr>
                <a:srgbClr val="404040"/>
              </a:buClr>
              <a:buSzPct val="90000"/>
              <a:buFont typeface="Wingdings" pitchFamily="2" charset="2"/>
              <a:buChar char=""/>
              <a:defRPr kern="1200">
                <a:solidFill>
                  <a:srgbClr val="262626"/>
                </a:solidFill>
                <a:latin typeface="+mn-lt"/>
                <a:ea typeface="ＭＳ Ｐゴシック" charset="0"/>
                <a:cs typeface="+mn-cs"/>
              </a:defRPr>
            </a:lvl4pPr>
            <a:lvl5pPr marL="1939925" indent="-331788" algn="l" rtl="0" eaLnBrk="0" fontAlgn="base" hangingPunct="0">
              <a:spcBef>
                <a:spcPts val="600"/>
              </a:spcBef>
              <a:spcAft>
                <a:spcPct val="0"/>
              </a:spcAft>
              <a:buClr>
                <a:srgbClr val="A6A6A6"/>
              </a:buClr>
              <a:buSzPct val="90000"/>
              <a:buFont typeface="Wingdings" pitchFamily="2" charset="2"/>
              <a:buChar char=""/>
              <a:defRPr kern="1200">
                <a:solidFill>
                  <a:srgbClr val="262626"/>
                </a:solidFill>
                <a:latin typeface="+mn-lt"/>
                <a:ea typeface="ＭＳ Ｐゴシック" charset="0"/>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a:lstStyle>
          <a:p>
            <a:pPr marL="342900" indent="-342900">
              <a:spcBef>
                <a:spcPts val="1500"/>
              </a:spcBef>
              <a:buFont typeface="+mj-lt"/>
              <a:buAutoNum type="arabicPeriod"/>
            </a:pPr>
            <a:r>
              <a:rPr lang="en-US" sz="1600" baseline="0" dirty="0">
                <a:solidFill>
                  <a:srgbClr val="000000"/>
                </a:solidFill>
                <a:cs typeface="Lucida Sans Unicode" charset="0"/>
              </a:rPr>
              <a:t>Labconco </a:t>
            </a:r>
            <a:r>
              <a:rPr lang="en-US" sz="1600" baseline="0" dirty="0" err="1">
                <a:solidFill>
                  <a:srgbClr val="000000"/>
                </a:solidFill>
                <a:cs typeface="Lucida Sans Unicode" charset="0"/>
              </a:rPr>
              <a:t>FreeZone</a:t>
            </a:r>
            <a:r>
              <a:rPr lang="en-US" sz="1600" baseline="0" dirty="0">
                <a:solidFill>
                  <a:srgbClr val="000000"/>
                </a:solidFill>
                <a:cs typeface="Lucida Sans Unicode" charset="0"/>
              </a:rPr>
              <a:t> (freeze-drier)</a:t>
            </a:r>
            <a:r>
              <a:rPr lang="en-US" sz="1600" baseline="30000" dirty="0">
                <a:solidFill>
                  <a:srgbClr val="000000"/>
                </a:solidFill>
                <a:cs typeface="Lucida Sans Unicode" charset="0"/>
              </a:rPr>
              <a:t> </a:t>
            </a:r>
          </a:p>
          <a:p>
            <a:pPr marL="342900" indent="-342900">
              <a:spcBef>
                <a:spcPts val="1500"/>
              </a:spcBef>
              <a:buFont typeface="+mj-lt"/>
              <a:buAutoNum type="arabicPeriod"/>
            </a:pPr>
            <a:r>
              <a:rPr lang="en-US" sz="1600" baseline="0" dirty="0">
                <a:solidFill>
                  <a:srgbClr val="000000"/>
                </a:solidFill>
                <a:cs typeface="Lucida Sans Unicode" charset="0"/>
              </a:rPr>
              <a:t>TALBOYS homogenizer</a:t>
            </a:r>
          </a:p>
          <a:p>
            <a:pPr marL="342900" indent="-342900">
              <a:spcBef>
                <a:spcPts val="1500"/>
              </a:spcBef>
              <a:buFont typeface="+mj-lt"/>
              <a:buAutoNum type="arabicPeriod"/>
            </a:pPr>
            <a:r>
              <a:rPr lang="en-US" sz="1600" baseline="0" dirty="0" err="1">
                <a:solidFill>
                  <a:srgbClr val="000000"/>
                </a:solidFill>
                <a:cs typeface="Lucida Sans Unicode" charset="0"/>
              </a:rPr>
              <a:t>Fastprep</a:t>
            </a:r>
            <a:r>
              <a:rPr lang="en-US" sz="1600" baseline="0" dirty="0">
                <a:solidFill>
                  <a:srgbClr val="000000"/>
                </a:solidFill>
                <a:cs typeface="Lucida Sans Unicode" charset="0"/>
              </a:rPr>
              <a:t> 24 homogenizer</a:t>
            </a:r>
          </a:p>
          <a:p>
            <a:pPr marL="342900" indent="-342900">
              <a:spcBef>
                <a:spcPts val="1500"/>
              </a:spcBef>
              <a:buFont typeface="+mj-lt"/>
              <a:buAutoNum type="arabicPeriod"/>
            </a:pPr>
            <a:r>
              <a:rPr lang="en-US" sz="1600" baseline="0" dirty="0">
                <a:solidFill>
                  <a:srgbClr val="000000"/>
                </a:solidFill>
                <a:cs typeface="Lucida Sans Unicode" charset="0"/>
              </a:rPr>
              <a:t>Eppendorf Centrifuge</a:t>
            </a:r>
          </a:p>
          <a:p>
            <a:pPr marL="342900" indent="-342900">
              <a:spcBef>
                <a:spcPts val="1500"/>
              </a:spcBef>
              <a:buFont typeface="+mj-lt"/>
              <a:buAutoNum type="arabicPeriod"/>
            </a:pPr>
            <a:r>
              <a:rPr lang="en-US" sz="1600" baseline="0" dirty="0" err="1">
                <a:solidFill>
                  <a:srgbClr val="000000"/>
                </a:solidFill>
                <a:cs typeface="Lucida Sans Unicode" charset="0"/>
              </a:rPr>
              <a:t>QIAxtractor</a:t>
            </a:r>
            <a:endParaRPr lang="en-US" sz="1600" baseline="0" dirty="0">
              <a:solidFill>
                <a:srgbClr val="000000"/>
              </a:solidFill>
              <a:cs typeface="Lucida Sans Unicode" charset="0"/>
            </a:endParaRPr>
          </a:p>
          <a:p>
            <a:pPr marL="342900" indent="-342900">
              <a:spcBef>
                <a:spcPts val="1500"/>
              </a:spcBef>
              <a:buFont typeface="+mj-lt"/>
              <a:buAutoNum type="arabicPeriod"/>
            </a:pPr>
            <a:r>
              <a:rPr lang="en-US" sz="1600" baseline="0" dirty="0">
                <a:solidFill>
                  <a:srgbClr val="000000"/>
                </a:solidFill>
                <a:cs typeface="Lucida Sans Unicode" charset="0"/>
              </a:rPr>
              <a:t>BMG </a:t>
            </a:r>
            <a:r>
              <a:rPr lang="en-US" sz="1600" baseline="0" dirty="0" err="1">
                <a:solidFill>
                  <a:srgbClr val="000000"/>
                </a:solidFill>
                <a:cs typeface="Lucida Sans Unicode" charset="0"/>
              </a:rPr>
              <a:t>PHERAstar</a:t>
            </a:r>
            <a:r>
              <a:rPr lang="en-US" sz="1600" baseline="0" dirty="0">
                <a:solidFill>
                  <a:srgbClr val="000000"/>
                </a:solidFill>
                <a:cs typeface="Lucida Sans Unicode" charset="0"/>
              </a:rPr>
              <a:t> </a:t>
            </a:r>
            <a:r>
              <a:rPr lang="en-US" sz="1600" baseline="30000" dirty="0">
                <a:solidFill>
                  <a:srgbClr val="000000"/>
                </a:solidFill>
                <a:cs typeface="Lucida Sans Unicode" charset="0"/>
              </a:rPr>
              <a:t>Plus</a:t>
            </a:r>
          </a:p>
          <a:p>
            <a:pPr marL="342900" indent="-342900">
              <a:spcBef>
                <a:spcPts val="1500"/>
              </a:spcBef>
              <a:buFont typeface="+mj-lt"/>
              <a:buAutoNum type="arabicPeriod"/>
            </a:pPr>
            <a:r>
              <a:rPr lang="en-US" sz="1600" baseline="0" dirty="0" err="1">
                <a:solidFill>
                  <a:srgbClr val="000000"/>
                </a:solidFill>
                <a:cs typeface="Lucida Sans Unicode" charset="0"/>
              </a:rPr>
              <a:t>Hydrocycler</a:t>
            </a:r>
            <a:r>
              <a:rPr lang="en-US" sz="1600" baseline="0" dirty="0">
                <a:solidFill>
                  <a:srgbClr val="000000"/>
                </a:solidFill>
                <a:cs typeface="Lucida Sans Unicode" charset="0"/>
              </a:rPr>
              <a:t> (</a:t>
            </a:r>
            <a:r>
              <a:rPr lang="en-US" sz="1600" baseline="0" dirty="0" err="1">
                <a:solidFill>
                  <a:srgbClr val="000000"/>
                </a:solidFill>
                <a:cs typeface="Lucida Sans Unicode" charset="0"/>
              </a:rPr>
              <a:t>KBiosciences</a:t>
            </a:r>
            <a:r>
              <a:rPr lang="en-US" sz="1600" baseline="0" dirty="0">
                <a:solidFill>
                  <a:srgbClr val="000000"/>
                </a:solidFill>
                <a:cs typeface="Lucida Sans Unicode" charset="0"/>
              </a:rPr>
              <a:t>)</a:t>
            </a:r>
          </a:p>
          <a:p>
            <a:pPr marL="342900" indent="-342900">
              <a:spcBef>
                <a:spcPts val="1500"/>
              </a:spcBef>
              <a:buFont typeface="+mj-lt"/>
              <a:buAutoNum type="arabicPeriod"/>
            </a:pPr>
            <a:r>
              <a:rPr lang="en-US" sz="1600" baseline="0" dirty="0">
                <a:solidFill>
                  <a:srgbClr val="000000"/>
                </a:solidFill>
                <a:cs typeface="Lucida Sans Unicode" charset="0"/>
              </a:rPr>
              <a:t>Eppendorf </a:t>
            </a:r>
            <a:r>
              <a:rPr lang="en-US" sz="1600" baseline="0" dirty="0" err="1">
                <a:solidFill>
                  <a:srgbClr val="000000"/>
                </a:solidFill>
                <a:cs typeface="Lucida Sans Unicode" charset="0"/>
              </a:rPr>
              <a:t>Thermocycler</a:t>
            </a:r>
            <a:endParaRPr lang="en-US" sz="1600" baseline="0" dirty="0">
              <a:solidFill>
                <a:srgbClr val="000000"/>
              </a:solidFill>
              <a:cs typeface="Lucida Sans Unicode" charset="0"/>
            </a:endParaRPr>
          </a:p>
          <a:p>
            <a:pPr marL="342900" indent="-342900">
              <a:spcBef>
                <a:spcPts val="1500"/>
              </a:spcBef>
              <a:buFont typeface="+mj-lt"/>
              <a:buAutoNum type="arabicPeriod"/>
            </a:pPr>
            <a:endParaRPr lang="en-US" sz="1600" baseline="0" dirty="0">
              <a:solidFill>
                <a:srgbClr val="000000"/>
              </a:solidFill>
              <a:cs typeface="Lucida Sans Unicode" charset="0"/>
            </a:endParaRPr>
          </a:p>
          <a:p>
            <a:pPr marL="0" indent="0">
              <a:buNone/>
            </a:pPr>
            <a:endParaRPr lang="en-US" sz="1600" baseline="0" dirty="0">
              <a:solidFill>
                <a:srgbClr val="000000"/>
              </a:solidFill>
              <a:cs typeface="Lucida Sans Unicode" charset="0"/>
            </a:endParaRPr>
          </a:p>
          <a:p>
            <a:endParaRPr lang="en-US" sz="1600" baseline="0" dirty="0"/>
          </a:p>
        </p:txBody>
      </p:sp>
      <p:sp>
        <p:nvSpPr>
          <p:cNvPr id="3" name="TextBox 2"/>
          <p:cNvSpPr txBox="1"/>
          <p:nvPr/>
        </p:nvSpPr>
        <p:spPr>
          <a:xfrm>
            <a:off x="457200" y="2080252"/>
            <a:ext cx="228600" cy="338554"/>
          </a:xfrm>
          <a:prstGeom prst="rect">
            <a:avLst/>
          </a:prstGeom>
          <a:noFill/>
        </p:spPr>
        <p:txBody>
          <a:bodyPr wrap="square" rtlCol="0">
            <a:spAutoFit/>
          </a:bodyPr>
          <a:lstStyle/>
          <a:p>
            <a:r>
              <a:rPr lang="en-US" b="1" dirty="0">
                <a:solidFill>
                  <a:schemeClr val="bg1"/>
                </a:solidFill>
              </a:rPr>
              <a:t>1</a:t>
            </a:r>
          </a:p>
        </p:txBody>
      </p:sp>
      <p:sp>
        <p:nvSpPr>
          <p:cNvPr id="18" name="TextBox 17"/>
          <p:cNvSpPr txBox="1"/>
          <p:nvPr/>
        </p:nvSpPr>
        <p:spPr>
          <a:xfrm>
            <a:off x="381478" y="3569057"/>
            <a:ext cx="228600" cy="338554"/>
          </a:xfrm>
          <a:prstGeom prst="rect">
            <a:avLst/>
          </a:prstGeom>
          <a:noFill/>
        </p:spPr>
        <p:txBody>
          <a:bodyPr wrap="square" rtlCol="0">
            <a:spAutoFit/>
          </a:bodyPr>
          <a:lstStyle/>
          <a:p>
            <a:r>
              <a:rPr lang="en-US" b="1" dirty="0">
                <a:solidFill>
                  <a:schemeClr val="bg1"/>
                </a:solidFill>
              </a:rPr>
              <a:t>2</a:t>
            </a:r>
          </a:p>
        </p:txBody>
      </p:sp>
      <p:sp>
        <p:nvSpPr>
          <p:cNvPr id="19" name="TextBox 18"/>
          <p:cNvSpPr txBox="1"/>
          <p:nvPr/>
        </p:nvSpPr>
        <p:spPr>
          <a:xfrm>
            <a:off x="332014" y="4900263"/>
            <a:ext cx="228600" cy="338554"/>
          </a:xfrm>
          <a:prstGeom prst="rect">
            <a:avLst/>
          </a:prstGeom>
          <a:noFill/>
        </p:spPr>
        <p:txBody>
          <a:bodyPr wrap="square" rtlCol="0">
            <a:spAutoFit/>
          </a:bodyPr>
          <a:lstStyle/>
          <a:p>
            <a:r>
              <a:rPr lang="en-US" b="1" dirty="0">
                <a:solidFill>
                  <a:schemeClr val="bg1"/>
                </a:solidFill>
              </a:rPr>
              <a:t>3</a:t>
            </a:r>
          </a:p>
        </p:txBody>
      </p:sp>
      <p:sp>
        <p:nvSpPr>
          <p:cNvPr id="20" name="TextBox 19"/>
          <p:cNvSpPr txBox="1"/>
          <p:nvPr/>
        </p:nvSpPr>
        <p:spPr>
          <a:xfrm>
            <a:off x="5811836" y="2062643"/>
            <a:ext cx="228600" cy="338554"/>
          </a:xfrm>
          <a:prstGeom prst="rect">
            <a:avLst/>
          </a:prstGeom>
          <a:noFill/>
        </p:spPr>
        <p:txBody>
          <a:bodyPr wrap="square" rtlCol="0">
            <a:spAutoFit/>
          </a:bodyPr>
          <a:lstStyle/>
          <a:p>
            <a:r>
              <a:rPr lang="en-US" b="1" dirty="0">
                <a:solidFill>
                  <a:schemeClr val="bg1"/>
                </a:solidFill>
              </a:rPr>
              <a:t>4</a:t>
            </a:r>
          </a:p>
        </p:txBody>
      </p:sp>
      <p:sp>
        <p:nvSpPr>
          <p:cNvPr id="22" name="TextBox 21"/>
          <p:cNvSpPr txBox="1"/>
          <p:nvPr/>
        </p:nvSpPr>
        <p:spPr>
          <a:xfrm>
            <a:off x="5646869" y="3535640"/>
            <a:ext cx="228600" cy="338554"/>
          </a:xfrm>
          <a:prstGeom prst="rect">
            <a:avLst/>
          </a:prstGeom>
          <a:noFill/>
        </p:spPr>
        <p:txBody>
          <a:bodyPr wrap="square" rtlCol="0">
            <a:spAutoFit/>
          </a:bodyPr>
          <a:lstStyle/>
          <a:p>
            <a:r>
              <a:rPr lang="en-US" b="1" dirty="0">
                <a:solidFill>
                  <a:schemeClr val="bg1"/>
                </a:solidFill>
              </a:rPr>
              <a:t>5</a:t>
            </a:r>
          </a:p>
        </p:txBody>
      </p:sp>
      <p:sp>
        <p:nvSpPr>
          <p:cNvPr id="23" name="TextBox 22"/>
          <p:cNvSpPr txBox="1"/>
          <p:nvPr/>
        </p:nvSpPr>
        <p:spPr>
          <a:xfrm>
            <a:off x="5434013" y="4922679"/>
            <a:ext cx="228600" cy="338554"/>
          </a:xfrm>
          <a:prstGeom prst="rect">
            <a:avLst/>
          </a:prstGeom>
          <a:noFill/>
        </p:spPr>
        <p:txBody>
          <a:bodyPr wrap="square" rtlCol="0">
            <a:spAutoFit/>
          </a:bodyPr>
          <a:lstStyle/>
          <a:p>
            <a:r>
              <a:rPr lang="en-US" b="1" dirty="0">
                <a:solidFill>
                  <a:schemeClr val="bg1"/>
                </a:solidFill>
              </a:rPr>
              <a:t>6</a:t>
            </a:r>
          </a:p>
        </p:txBody>
      </p:sp>
      <p:pic>
        <p:nvPicPr>
          <p:cNvPr id="30" name="Picture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96200" y="2103385"/>
            <a:ext cx="919565" cy="1650425"/>
          </a:xfrm>
          <a:prstGeom prst="rect">
            <a:avLst/>
          </a:prstGeom>
        </p:spPr>
      </p:pic>
      <p:sp>
        <p:nvSpPr>
          <p:cNvPr id="24" name="TextBox 23"/>
          <p:cNvSpPr txBox="1"/>
          <p:nvPr/>
        </p:nvSpPr>
        <p:spPr>
          <a:xfrm>
            <a:off x="7748358" y="2153459"/>
            <a:ext cx="228600" cy="338554"/>
          </a:xfrm>
          <a:prstGeom prst="rect">
            <a:avLst/>
          </a:prstGeom>
          <a:noFill/>
        </p:spPr>
        <p:txBody>
          <a:bodyPr wrap="square" rtlCol="0">
            <a:spAutoFit/>
          </a:bodyPr>
          <a:lstStyle/>
          <a:p>
            <a:r>
              <a:rPr lang="en-US" b="1" dirty="0">
                <a:solidFill>
                  <a:schemeClr val="bg1"/>
                </a:solidFill>
              </a:rPr>
              <a:t>7</a:t>
            </a:r>
          </a:p>
        </p:txBody>
      </p:sp>
      <p:sp>
        <p:nvSpPr>
          <p:cNvPr id="32" name="TextBox 31"/>
          <p:cNvSpPr txBox="1"/>
          <p:nvPr/>
        </p:nvSpPr>
        <p:spPr>
          <a:xfrm>
            <a:off x="7502770" y="3874194"/>
            <a:ext cx="228600" cy="338554"/>
          </a:xfrm>
          <a:prstGeom prst="rect">
            <a:avLst/>
          </a:prstGeom>
          <a:noFill/>
        </p:spPr>
        <p:txBody>
          <a:bodyPr wrap="square" rtlCol="0">
            <a:spAutoFit/>
          </a:bodyPr>
          <a:lstStyle/>
          <a:p>
            <a:r>
              <a:rPr lang="en-US" b="1" dirty="0">
                <a:solidFill>
                  <a:schemeClr val="bg1"/>
                </a:solidFill>
              </a:rPr>
              <a:t>8</a:t>
            </a:r>
          </a:p>
        </p:txBody>
      </p:sp>
      <p:sp>
        <p:nvSpPr>
          <p:cNvPr id="7" name="Rectangle 6"/>
          <p:cNvSpPr/>
          <p:nvPr/>
        </p:nvSpPr>
        <p:spPr>
          <a:xfrm>
            <a:off x="1871293" y="2028665"/>
            <a:ext cx="3642664" cy="338554"/>
          </a:xfrm>
          <a:prstGeom prst="rect">
            <a:avLst/>
          </a:prstGeom>
        </p:spPr>
        <p:txBody>
          <a:bodyPr wrap="none">
            <a:spAutoFit/>
          </a:bodyPr>
          <a:lstStyle/>
          <a:p>
            <a:r>
              <a:rPr lang="en-US" b="1" dirty="0">
                <a:latin typeface="+mn-lt"/>
                <a:ea typeface="CSongGB18030C-LightHWL" panose="020A0304000101010101" pitchFamily="18" charset="-122"/>
              </a:rPr>
              <a:t>High-throughput SNP genotyping service</a:t>
            </a:r>
            <a:endParaRPr lang="en-US" dirty="0">
              <a:latin typeface="+mn-lt"/>
              <a:ea typeface="CSongGB18030C-LightHWL" panose="020A0304000101010101" pitchFamily="18" charset="-122"/>
            </a:endParaRPr>
          </a:p>
        </p:txBody>
      </p:sp>
    </p:spTree>
    <p:extLst>
      <p:ext uri="{BB962C8B-B14F-4D97-AF65-F5344CB8AC3E}">
        <p14:creationId xmlns:p14="http://schemas.microsoft.com/office/powerpoint/2010/main" val="16106810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KASP workflow"/>
          <p:cNvPicPr>
            <a:picLocks noChangeAspect="1" noChangeArrowheads="1"/>
          </p:cNvPicPr>
          <p:nvPr/>
        </p:nvPicPr>
        <p:blipFill rotWithShape="1">
          <a:blip r:embed="rId3">
            <a:extLst>
              <a:ext uri="{28A0092B-C50C-407E-A947-70E740481C1C}">
                <a14:useLocalDpi xmlns:a14="http://schemas.microsoft.com/office/drawing/2010/main" val="0"/>
              </a:ext>
            </a:extLst>
          </a:blip>
          <a:srcRect t="7474"/>
          <a:stretch/>
        </p:blipFill>
        <p:spPr bwMode="auto">
          <a:xfrm>
            <a:off x="259080" y="1447800"/>
            <a:ext cx="8650079" cy="5175631"/>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3"/>
          <p:cNvSpPr>
            <a:spLocks noGrp="1"/>
          </p:cNvSpPr>
          <p:nvPr>
            <p:ph type="title"/>
          </p:nvPr>
        </p:nvSpPr>
        <p:spPr>
          <a:xfrm>
            <a:off x="278819" y="304800"/>
            <a:ext cx="8560381" cy="966787"/>
          </a:xfrm>
        </p:spPr>
        <p:txBody>
          <a:bodyPr>
            <a:noAutofit/>
          </a:bodyPr>
          <a:lstStyle/>
          <a:p>
            <a:pPr algn="ctr"/>
            <a:r>
              <a:rPr lang="en-US" sz="3600" dirty="0"/>
              <a:t>KASP Workflow</a:t>
            </a:r>
          </a:p>
        </p:txBody>
      </p:sp>
    </p:spTree>
    <p:extLst>
      <p:ext uri="{BB962C8B-B14F-4D97-AF65-F5344CB8AC3E}">
        <p14:creationId xmlns:p14="http://schemas.microsoft.com/office/powerpoint/2010/main" val="14149159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91160" y="1447801"/>
            <a:ext cx="8534400" cy="1219200"/>
          </a:xfrm>
          <a:prstGeom prst="rect">
            <a:avLst/>
          </a:prstGeom>
        </p:spPr>
        <p:txBody>
          <a:bodyPr>
            <a:normAutofit/>
          </a:bodyPr>
          <a:lstStyle>
            <a:lvl1pPr marL="454025" indent="-454025" algn="l" rtl="0" eaLnBrk="0" fontAlgn="base" hangingPunct="0">
              <a:spcBef>
                <a:spcPts val="2000"/>
              </a:spcBef>
              <a:spcAft>
                <a:spcPct val="0"/>
              </a:spcAft>
              <a:buClr>
                <a:srgbClr val="A6A6A6"/>
              </a:buClr>
              <a:buSzPct val="90000"/>
              <a:buFont typeface="Wingdings" pitchFamily="2" charset="2"/>
              <a:buChar char=""/>
              <a:defRPr sz="2400" kern="1200">
                <a:solidFill>
                  <a:srgbClr val="500000"/>
                </a:solidFill>
                <a:latin typeface="+mn-lt"/>
                <a:ea typeface="ＭＳ Ｐゴシック" charset="0"/>
                <a:cs typeface="ＭＳ Ｐゴシック" charset="0"/>
              </a:defRPr>
            </a:lvl1pPr>
            <a:lvl2pPr marL="914400" indent="-457200" algn="l" rtl="0" eaLnBrk="0" fontAlgn="base" hangingPunct="0">
              <a:spcBef>
                <a:spcPts val="600"/>
              </a:spcBef>
              <a:spcAft>
                <a:spcPct val="0"/>
              </a:spcAft>
              <a:buClr>
                <a:srgbClr val="404040"/>
              </a:buClr>
              <a:buSzPct val="90000"/>
              <a:buFont typeface="Wingdings" pitchFamily="2" charset="2"/>
              <a:buChar char=""/>
              <a:defRPr sz="2200" kern="1200">
                <a:solidFill>
                  <a:srgbClr val="262626"/>
                </a:solidFill>
                <a:latin typeface="+mn-lt"/>
                <a:ea typeface="ＭＳ Ｐゴシック" charset="0"/>
                <a:cs typeface="+mn-cs"/>
              </a:defRPr>
            </a:lvl2pPr>
            <a:lvl3pPr marL="1260475" indent="-346075" algn="l" rtl="0" eaLnBrk="0" fontAlgn="base" hangingPunct="0">
              <a:spcBef>
                <a:spcPts val="600"/>
              </a:spcBef>
              <a:spcAft>
                <a:spcPct val="0"/>
              </a:spcAft>
              <a:buClr>
                <a:srgbClr val="A6A6A6"/>
              </a:buClr>
              <a:buSzPct val="90000"/>
              <a:buFont typeface="Wingdings" pitchFamily="2" charset="2"/>
              <a:buChar char=""/>
              <a:defRPr sz="2000" kern="1200">
                <a:solidFill>
                  <a:srgbClr val="262626"/>
                </a:solidFill>
                <a:latin typeface="+mn-lt"/>
                <a:ea typeface="ＭＳ Ｐゴシック" charset="0"/>
                <a:cs typeface="+mn-cs"/>
              </a:defRPr>
            </a:lvl3pPr>
            <a:lvl4pPr marL="1600200" indent="-339725" algn="l" rtl="0" eaLnBrk="0" fontAlgn="base" hangingPunct="0">
              <a:spcBef>
                <a:spcPts val="600"/>
              </a:spcBef>
              <a:spcAft>
                <a:spcPct val="0"/>
              </a:spcAft>
              <a:buClr>
                <a:srgbClr val="404040"/>
              </a:buClr>
              <a:buSzPct val="90000"/>
              <a:buFont typeface="Wingdings" pitchFamily="2" charset="2"/>
              <a:buChar char=""/>
              <a:defRPr kern="1200">
                <a:solidFill>
                  <a:srgbClr val="262626"/>
                </a:solidFill>
                <a:latin typeface="+mn-lt"/>
                <a:ea typeface="ＭＳ Ｐゴシック" charset="0"/>
                <a:cs typeface="+mn-cs"/>
              </a:defRPr>
            </a:lvl4pPr>
            <a:lvl5pPr marL="1939925" indent="-331788" algn="l" rtl="0" eaLnBrk="0" fontAlgn="base" hangingPunct="0">
              <a:spcBef>
                <a:spcPts val="600"/>
              </a:spcBef>
              <a:spcAft>
                <a:spcPct val="0"/>
              </a:spcAft>
              <a:buClr>
                <a:srgbClr val="A6A6A6"/>
              </a:buClr>
              <a:buSzPct val="90000"/>
              <a:buFont typeface="Wingdings" pitchFamily="2" charset="2"/>
              <a:buChar char=""/>
              <a:defRPr kern="1200">
                <a:solidFill>
                  <a:srgbClr val="262626"/>
                </a:solidFill>
                <a:latin typeface="+mn-lt"/>
                <a:ea typeface="ＭＳ Ｐゴシック" charset="0"/>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a:lstStyle>
          <a:p>
            <a:r>
              <a:rPr lang="en-US" baseline="0" dirty="0" err="1"/>
              <a:t>KlusterCaller</a:t>
            </a:r>
            <a:r>
              <a:rPr lang="en-US" baseline="30000" dirty="0" err="1"/>
              <a:t>TM</a:t>
            </a:r>
            <a:r>
              <a:rPr lang="en-US" baseline="0" dirty="0"/>
              <a:t> software (</a:t>
            </a:r>
            <a:r>
              <a:rPr lang="en-US" baseline="0" dirty="0" err="1"/>
              <a:t>KBiosciences</a:t>
            </a:r>
            <a:r>
              <a:rPr lang="en-US" baseline="0" dirty="0"/>
              <a:t>)</a:t>
            </a:r>
          </a:p>
          <a:p>
            <a:pPr lvl="1"/>
            <a:r>
              <a:rPr lang="en-US" sz="2000" baseline="0" dirty="0"/>
              <a:t>Scatterplots- FAM and HEX data plotted on x-axes and y-axes</a:t>
            </a:r>
          </a:p>
          <a:p>
            <a:pPr lvl="1"/>
            <a:r>
              <a:rPr lang="en-US" sz="2000" baseline="0" dirty="0"/>
              <a:t>ROX data- normalization</a:t>
            </a:r>
          </a:p>
          <a:p>
            <a:endParaRPr lang="en-US" baseline="0" dirty="0"/>
          </a:p>
          <a:p>
            <a:endParaRPr lang="en-US" baseline="0" dirty="0"/>
          </a:p>
        </p:txBody>
      </p:sp>
      <p:grpSp>
        <p:nvGrpSpPr>
          <p:cNvPr id="10" name="Group 9"/>
          <p:cNvGrpSpPr/>
          <p:nvPr/>
        </p:nvGrpSpPr>
        <p:grpSpPr>
          <a:xfrm>
            <a:off x="1752600" y="2743200"/>
            <a:ext cx="4114800" cy="3637279"/>
            <a:chOff x="0" y="0"/>
            <a:chExt cx="3703320" cy="3344459"/>
          </a:xfrm>
        </p:grpSpPr>
        <p:grpSp>
          <p:nvGrpSpPr>
            <p:cNvPr id="11" name="Group 10"/>
            <p:cNvGrpSpPr/>
            <p:nvPr/>
          </p:nvGrpSpPr>
          <p:grpSpPr>
            <a:xfrm>
              <a:off x="0" y="0"/>
              <a:ext cx="3703320" cy="3343275"/>
              <a:chOff x="0" y="0"/>
              <a:chExt cx="3703320" cy="3343275"/>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703320" cy="3343275"/>
              </a:xfrm>
              <a:prstGeom prst="rect">
                <a:avLst/>
              </a:prstGeom>
            </p:spPr>
          </p:pic>
          <p:sp>
            <p:nvSpPr>
              <p:cNvPr id="14" name="Text Box 2"/>
              <p:cNvSpPr txBox="1">
                <a:spLocks noChangeArrowheads="1"/>
              </p:cNvSpPr>
              <p:nvPr/>
            </p:nvSpPr>
            <p:spPr bwMode="auto">
              <a:xfrm>
                <a:off x="2603157" y="1729946"/>
                <a:ext cx="732790" cy="25527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000" b="1" u="sng">
                    <a:solidFill>
                      <a:srgbClr val="008080"/>
                    </a:solidFill>
                    <a:effectLst/>
                    <a:latin typeface="Calibri" panose="020F0502020204030204" pitchFamily="34" charset="0"/>
                    <a:ea typeface="Calibri" panose="020F0502020204030204" pitchFamily="34" charset="0"/>
                    <a:cs typeface="Arial" panose="020B0604020202020204" pitchFamily="34" charset="0"/>
                  </a:rPr>
                  <a:t>Allele 1</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ext Box 2"/>
              <p:cNvSpPr txBox="1">
                <a:spLocks noChangeArrowheads="1"/>
              </p:cNvSpPr>
              <p:nvPr/>
            </p:nvSpPr>
            <p:spPr bwMode="auto">
              <a:xfrm>
                <a:off x="2248930" y="222422"/>
                <a:ext cx="732790" cy="25527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000" b="1" u="sng">
                    <a:solidFill>
                      <a:srgbClr val="008080"/>
                    </a:solidFill>
                    <a:effectLst/>
                    <a:latin typeface="Calibri" panose="020F0502020204030204" pitchFamily="34" charset="0"/>
                    <a:ea typeface="Calibri" panose="020F0502020204030204" pitchFamily="34" charset="0"/>
                    <a:cs typeface="Arial" panose="020B0604020202020204" pitchFamily="34" charset="0"/>
                  </a:rPr>
                  <a:t>Allele 2</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16" name="Text Box 2"/>
              <p:cNvSpPr txBox="1">
                <a:spLocks noChangeArrowheads="1"/>
              </p:cNvSpPr>
              <p:nvPr/>
            </p:nvSpPr>
            <p:spPr bwMode="auto">
              <a:xfrm>
                <a:off x="1837038" y="1721708"/>
                <a:ext cx="411480" cy="25527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000" b="1" u="sng">
                    <a:solidFill>
                      <a:srgbClr val="008080"/>
                    </a:solidFill>
                    <a:effectLst/>
                    <a:latin typeface="Calibri" panose="020F0502020204030204" pitchFamily="34" charset="0"/>
                    <a:ea typeface="Calibri" panose="020F0502020204030204" pitchFamily="34" charset="0"/>
                    <a:cs typeface="Arial" panose="020B0604020202020204" pitchFamily="34" charset="0"/>
                  </a:rPr>
                  <a:t>NTC</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17" name="Text Box 2"/>
              <p:cNvSpPr txBox="1">
                <a:spLocks noChangeArrowheads="1"/>
              </p:cNvSpPr>
              <p:nvPr/>
            </p:nvSpPr>
            <p:spPr bwMode="auto">
              <a:xfrm>
                <a:off x="2504303" y="757881"/>
                <a:ext cx="988060" cy="27178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000" b="1" u="sng">
                    <a:solidFill>
                      <a:srgbClr val="008080"/>
                    </a:solidFill>
                    <a:effectLst/>
                    <a:latin typeface="Calibri" panose="020F0502020204030204" pitchFamily="34" charset="0"/>
                    <a:ea typeface="Calibri" panose="020F0502020204030204" pitchFamily="34" charset="0"/>
                    <a:cs typeface="Arial" panose="020B0604020202020204" pitchFamily="34" charset="0"/>
                  </a:rPr>
                  <a:t>Heterozygotes</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pSp>
        <p:sp>
          <p:nvSpPr>
            <p:cNvPr id="12" name="Text Box 2"/>
            <p:cNvSpPr txBox="1">
              <a:spLocks noChangeArrowheads="1"/>
            </p:cNvSpPr>
            <p:nvPr/>
          </p:nvSpPr>
          <p:spPr bwMode="auto">
            <a:xfrm>
              <a:off x="2183027" y="3089189"/>
              <a:ext cx="1359244" cy="25527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000" b="1" u="sng">
                  <a:solidFill>
                    <a:srgbClr val="008080"/>
                  </a:solidFill>
                  <a:effectLst/>
                  <a:latin typeface="Calibri" panose="020F0502020204030204" pitchFamily="34" charset="0"/>
                  <a:ea typeface="Calibri" panose="020F0502020204030204" pitchFamily="34" charset="0"/>
                  <a:cs typeface="Arial" panose="020B0604020202020204" pitchFamily="34" charset="0"/>
                </a:rPr>
                <a:t>DNA sample plate</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pSp>
      <p:sp>
        <p:nvSpPr>
          <p:cNvPr id="18" name="Title 3"/>
          <p:cNvSpPr txBox="1">
            <a:spLocks/>
          </p:cNvSpPr>
          <p:nvPr/>
        </p:nvSpPr>
        <p:spPr>
          <a:xfrm>
            <a:off x="287382" y="114844"/>
            <a:ext cx="8610600" cy="966787"/>
          </a:xfrm>
          <a:prstGeom prst="rect">
            <a:avLst/>
          </a:prstGeom>
          <a:solidFill>
            <a:schemeClr val="tx1">
              <a:lumMod val="50000"/>
              <a:lumOff val="50000"/>
            </a:schemeClr>
          </a:solidFill>
        </p:spPr>
        <p:txBody>
          <a:bodyPr>
            <a:noAutofit/>
          </a:bodyPr>
          <a:lstStyle>
            <a:lvl1pPr algn="r" rtl="0" eaLnBrk="0" fontAlgn="base" hangingPunct="0">
              <a:spcBef>
                <a:spcPct val="0"/>
              </a:spcBef>
              <a:spcAft>
                <a:spcPct val="0"/>
              </a:spcAft>
              <a:defRPr sz="4200" kern="1200">
                <a:solidFill>
                  <a:schemeClr val="bg1"/>
                </a:solidFill>
                <a:latin typeface="+mj-lt"/>
                <a:ea typeface="ＭＳ Ｐゴシック" charset="0"/>
                <a:cs typeface="ＭＳ Ｐゴシック" charset="0"/>
              </a:defRPr>
            </a:lvl1pPr>
            <a:lvl2pPr algn="r" rtl="0" eaLnBrk="0" fontAlgn="base" hangingPunct="0">
              <a:spcBef>
                <a:spcPct val="0"/>
              </a:spcBef>
              <a:spcAft>
                <a:spcPct val="0"/>
              </a:spcAft>
              <a:defRPr sz="4200">
                <a:solidFill>
                  <a:schemeClr val="bg1"/>
                </a:solidFill>
                <a:latin typeface="Corbel" charset="0"/>
                <a:ea typeface="ＭＳ Ｐゴシック" charset="0"/>
                <a:cs typeface="ＭＳ Ｐゴシック" charset="0"/>
              </a:defRPr>
            </a:lvl2pPr>
            <a:lvl3pPr algn="r" rtl="0" eaLnBrk="0" fontAlgn="base" hangingPunct="0">
              <a:spcBef>
                <a:spcPct val="0"/>
              </a:spcBef>
              <a:spcAft>
                <a:spcPct val="0"/>
              </a:spcAft>
              <a:defRPr sz="4200">
                <a:solidFill>
                  <a:schemeClr val="bg1"/>
                </a:solidFill>
                <a:latin typeface="Corbel" charset="0"/>
                <a:ea typeface="ＭＳ Ｐゴシック" charset="0"/>
                <a:cs typeface="ＭＳ Ｐゴシック" charset="0"/>
              </a:defRPr>
            </a:lvl3pPr>
            <a:lvl4pPr algn="r" rtl="0" eaLnBrk="0" fontAlgn="base" hangingPunct="0">
              <a:spcBef>
                <a:spcPct val="0"/>
              </a:spcBef>
              <a:spcAft>
                <a:spcPct val="0"/>
              </a:spcAft>
              <a:defRPr sz="4200">
                <a:solidFill>
                  <a:schemeClr val="bg1"/>
                </a:solidFill>
                <a:latin typeface="Corbel" charset="0"/>
                <a:ea typeface="ＭＳ Ｐゴシック" charset="0"/>
                <a:cs typeface="ＭＳ Ｐゴシック" charset="0"/>
              </a:defRPr>
            </a:lvl4pPr>
            <a:lvl5pPr algn="r" rtl="0" eaLnBrk="0" fontAlgn="base" hangingPunct="0">
              <a:spcBef>
                <a:spcPct val="0"/>
              </a:spcBef>
              <a:spcAft>
                <a:spcPct val="0"/>
              </a:spcAft>
              <a:defRPr sz="4200">
                <a:solidFill>
                  <a:schemeClr val="bg1"/>
                </a:solidFill>
                <a:latin typeface="Corbel" charset="0"/>
                <a:ea typeface="ＭＳ Ｐゴシック" charset="0"/>
                <a:cs typeface="ＭＳ Ｐゴシック" charset="0"/>
              </a:defRPr>
            </a:lvl5pPr>
            <a:lvl6pPr marL="457200" algn="r" rtl="0" fontAlgn="base">
              <a:spcBef>
                <a:spcPct val="0"/>
              </a:spcBef>
              <a:spcAft>
                <a:spcPct val="0"/>
              </a:spcAft>
              <a:defRPr sz="4200">
                <a:solidFill>
                  <a:schemeClr val="bg1"/>
                </a:solidFill>
                <a:latin typeface="Corbel" charset="0"/>
                <a:ea typeface="ＭＳ Ｐゴシック" charset="0"/>
                <a:cs typeface="ＭＳ Ｐゴシック" charset="0"/>
              </a:defRPr>
            </a:lvl6pPr>
            <a:lvl7pPr marL="914400" algn="r" rtl="0" fontAlgn="base">
              <a:spcBef>
                <a:spcPct val="0"/>
              </a:spcBef>
              <a:spcAft>
                <a:spcPct val="0"/>
              </a:spcAft>
              <a:defRPr sz="4200">
                <a:solidFill>
                  <a:schemeClr val="bg1"/>
                </a:solidFill>
                <a:latin typeface="Corbel" charset="0"/>
                <a:ea typeface="ＭＳ Ｐゴシック" charset="0"/>
                <a:cs typeface="ＭＳ Ｐゴシック" charset="0"/>
              </a:defRPr>
            </a:lvl7pPr>
            <a:lvl8pPr marL="1371600" algn="r" rtl="0" fontAlgn="base">
              <a:spcBef>
                <a:spcPct val="0"/>
              </a:spcBef>
              <a:spcAft>
                <a:spcPct val="0"/>
              </a:spcAft>
              <a:defRPr sz="4200">
                <a:solidFill>
                  <a:schemeClr val="bg1"/>
                </a:solidFill>
                <a:latin typeface="Corbel" charset="0"/>
                <a:ea typeface="ＭＳ Ｐゴシック" charset="0"/>
                <a:cs typeface="ＭＳ Ｐゴシック" charset="0"/>
              </a:defRPr>
            </a:lvl8pPr>
            <a:lvl9pPr marL="1828800" algn="r" rtl="0" fontAlgn="base">
              <a:spcBef>
                <a:spcPct val="0"/>
              </a:spcBef>
              <a:spcAft>
                <a:spcPct val="0"/>
              </a:spcAft>
              <a:defRPr sz="4200">
                <a:solidFill>
                  <a:schemeClr val="bg1"/>
                </a:solidFill>
                <a:latin typeface="Corbel" charset="0"/>
                <a:ea typeface="ＭＳ Ｐゴシック" charset="0"/>
                <a:cs typeface="ＭＳ Ｐゴシック" charset="0"/>
              </a:defRPr>
            </a:lvl9pPr>
          </a:lstStyle>
          <a:p>
            <a:pPr algn="ctr"/>
            <a:r>
              <a:rPr lang="en-US" sz="3600" baseline="0" dirty="0"/>
              <a:t>Cluster analysis and reporting</a:t>
            </a:r>
          </a:p>
        </p:txBody>
      </p:sp>
    </p:spTree>
    <p:extLst>
      <p:ext uri="{BB962C8B-B14F-4D97-AF65-F5344CB8AC3E}">
        <p14:creationId xmlns:p14="http://schemas.microsoft.com/office/powerpoint/2010/main" val="224234342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304800" y="306385"/>
            <a:ext cx="8534400" cy="989015"/>
          </a:xfrm>
        </p:spPr>
        <p:txBody>
          <a:bodyPr>
            <a:noAutofit/>
          </a:bodyPr>
          <a:lstStyle/>
          <a:p>
            <a:pPr algn="ctr"/>
            <a:r>
              <a:rPr lang="en-US" sz="3600" dirty="0">
                <a:ea typeface="MS PGothic" charset="0"/>
              </a:rPr>
              <a:t>SNP’s fully utilized at AGL</a:t>
            </a:r>
          </a:p>
        </p:txBody>
      </p:sp>
      <p:sp>
        <p:nvSpPr>
          <p:cNvPr id="57346" name="Content Placeholder 2"/>
          <p:cNvSpPr>
            <a:spLocks noGrp="1"/>
          </p:cNvSpPr>
          <p:nvPr>
            <p:ph idx="1"/>
          </p:nvPr>
        </p:nvSpPr>
        <p:spPr>
          <a:xfrm>
            <a:off x="193676" y="1614490"/>
            <a:ext cx="8747125" cy="4511675"/>
          </a:xfrm>
        </p:spPr>
        <p:txBody>
          <a:bodyPr/>
          <a:lstStyle/>
          <a:p>
            <a:pPr marL="0" indent="0">
              <a:buFont typeface="Wingdings" charset="0"/>
              <a:buNone/>
            </a:pPr>
            <a:r>
              <a:rPr lang="en-US" dirty="0">
                <a:latin typeface="+mn-lt"/>
                <a:ea typeface="MS PGothic" charset="0"/>
              </a:rPr>
              <a:t>30 SNP markers were screened on 48 parents and 159 populations:  16 out of 30 SNPs can be used for genotyping</a:t>
            </a:r>
          </a:p>
        </p:txBody>
      </p:sp>
      <p:pic>
        <p:nvPicPr>
          <p:cNvPr id="573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7764" y="2763840"/>
            <a:ext cx="1944687" cy="373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0775" y="2763840"/>
            <a:ext cx="1897063" cy="373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2451" y="2763840"/>
            <a:ext cx="1838325" cy="373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320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8548566"/>
              </p:ext>
            </p:extLst>
          </p:nvPr>
        </p:nvGraphicFramePr>
        <p:xfrm>
          <a:off x="380999" y="1219200"/>
          <a:ext cx="8305800" cy="5334005"/>
        </p:xfrm>
        <a:graphic>
          <a:graphicData uri="http://schemas.openxmlformats.org/drawingml/2006/table">
            <a:tbl>
              <a:tblPr/>
              <a:tblGrid>
                <a:gridCol w="2285193">
                  <a:extLst>
                    <a:ext uri="{9D8B030D-6E8A-4147-A177-3AD203B41FA5}">
                      <a16:colId xmlns:a16="http://schemas.microsoft.com/office/drawing/2014/main" xmlns="" val="20000"/>
                    </a:ext>
                  </a:extLst>
                </a:gridCol>
                <a:gridCol w="197757">
                  <a:extLst>
                    <a:ext uri="{9D8B030D-6E8A-4147-A177-3AD203B41FA5}">
                      <a16:colId xmlns:a16="http://schemas.microsoft.com/office/drawing/2014/main" xmlns="" val="20001"/>
                    </a:ext>
                  </a:extLst>
                </a:gridCol>
                <a:gridCol w="2614789">
                  <a:extLst>
                    <a:ext uri="{9D8B030D-6E8A-4147-A177-3AD203B41FA5}">
                      <a16:colId xmlns:a16="http://schemas.microsoft.com/office/drawing/2014/main" xmlns="" val="20002"/>
                    </a:ext>
                  </a:extLst>
                </a:gridCol>
                <a:gridCol w="219730">
                  <a:extLst>
                    <a:ext uri="{9D8B030D-6E8A-4147-A177-3AD203B41FA5}">
                      <a16:colId xmlns:a16="http://schemas.microsoft.com/office/drawing/2014/main" xmlns="" val="20003"/>
                    </a:ext>
                  </a:extLst>
                </a:gridCol>
                <a:gridCol w="2988331">
                  <a:extLst>
                    <a:ext uri="{9D8B030D-6E8A-4147-A177-3AD203B41FA5}">
                      <a16:colId xmlns:a16="http://schemas.microsoft.com/office/drawing/2014/main" xmlns="" val="20004"/>
                    </a:ext>
                  </a:extLst>
                </a:gridCol>
              </a:tblGrid>
              <a:tr h="313765">
                <a:tc>
                  <a:txBody>
                    <a:bodyPr/>
                    <a:lstStyle/>
                    <a:p>
                      <a:pPr algn="l" fontAlgn="b"/>
                      <a:r>
                        <a:rPr lang="en-US" sz="1600" b="1" i="0" u="none" strike="noStrike" dirty="0">
                          <a:solidFill>
                            <a:srgbClr val="FFFFFF"/>
                          </a:solidFill>
                          <a:effectLst/>
                          <a:latin typeface="+mn-lt"/>
                        </a:rPr>
                        <a:t>SNP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l" fontAlgn="b"/>
                      <a:r>
                        <a:rPr lang="en-US" sz="1600" b="1" i="0" u="none" strike="noStrike" dirty="0">
                          <a:solidFill>
                            <a:srgbClr val="FFFFFF"/>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l" fontAlgn="b"/>
                      <a:r>
                        <a:rPr lang="en-US" sz="1600" b="1" i="0" u="none" strike="noStrike" dirty="0">
                          <a:solidFill>
                            <a:srgbClr val="FFFFFF"/>
                          </a:solidFill>
                          <a:effectLst/>
                          <a:latin typeface="+mn-lt"/>
                        </a:rPr>
                        <a:t>Primer</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l" fontAlgn="b"/>
                      <a:r>
                        <a:rPr lang="en-US" sz="1600" b="1" i="0" u="none" strike="noStrike" dirty="0">
                          <a:solidFill>
                            <a:srgbClr val="FFFFFF"/>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l" fontAlgn="b"/>
                      <a:r>
                        <a:rPr lang="en-US" sz="1600" b="1" i="0" u="none" strike="noStrike" dirty="0">
                          <a:solidFill>
                            <a:srgbClr val="FFFFFF"/>
                          </a:solidFill>
                          <a:effectLst/>
                          <a:latin typeface="+mn-lt"/>
                        </a:rPr>
                        <a:t>Trait</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xmlns="" val="10000"/>
                  </a:ext>
                </a:extLst>
              </a:tr>
              <a:tr h="313765">
                <a:tc>
                  <a:txBody>
                    <a:bodyPr/>
                    <a:lstStyle/>
                    <a:p>
                      <a:pPr algn="l" fontAlgn="b"/>
                      <a:r>
                        <a:rPr lang="en-US" sz="1400" b="1" i="0" u="none" strike="noStrike" dirty="0">
                          <a:solidFill>
                            <a:srgbClr val="000000"/>
                          </a:solidFill>
                          <a:effectLst/>
                          <a:latin typeface="+mn-lt"/>
                        </a:rPr>
                        <a:t>Fhb1_SNP319-KASP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Fhb1_SNP319-AL1-FAM-WT</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Fusarium head blight resistance</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13765">
                <a:tc>
                  <a:txBody>
                    <a:bodyPr/>
                    <a:lstStyle/>
                    <a:p>
                      <a:pPr algn="l" fontAlgn="b"/>
                      <a:r>
                        <a:rPr lang="en-US" sz="1400" b="1" i="0" u="none" strike="noStrike" dirty="0">
                          <a:solidFill>
                            <a:srgbClr val="000000"/>
                          </a:solidFill>
                          <a:effectLst/>
                          <a:latin typeface="+mn-lt"/>
                        </a:rPr>
                        <a:t>Fhb1B_umc_3837-KASP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Fhb1B_3837_AL1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Fusarium head blight resistance</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13765">
                <a:tc>
                  <a:txBody>
                    <a:bodyPr/>
                    <a:lstStyle/>
                    <a:p>
                      <a:pPr algn="l" fontAlgn="b"/>
                      <a:r>
                        <a:rPr lang="en-US" sz="1400" b="1" i="0" u="none" strike="noStrike" dirty="0">
                          <a:solidFill>
                            <a:srgbClr val="000000"/>
                          </a:solidFill>
                          <a:effectLst/>
                          <a:latin typeface="+mn-lt"/>
                        </a:rPr>
                        <a:t>FHB3BS-SNP8-KASP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snp3BS-8_AL1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Fusarium head blight resistance</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13765">
                <a:tc>
                  <a:txBody>
                    <a:bodyPr/>
                    <a:lstStyle/>
                    <a:p>
                      <a:pPr algn="l" fontAlgn="b"/>
                      <a:r>
                        <a:rPr lang="en-US" sz="1400" b="1" i="0" u="none" strike="noStrike" dirty="0">
                          <a:solidFill>
                            <a:srgbClr val="000000"/>
                          </a:solidFill>
                          <a:effectLst/>
                          <a:latin typeface="+mn-lt"/>
                        </a:rPr>
                        <a:t>Glu-D1-DX-KASP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Glu-D1d_SNP_AL1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Gluten strength</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13765">
                <a:tc>
                  <a:txBody>
                    <a:bodyPr/>
                    <a:lstStyle/>
                    <a:p>
                      <a:pPr algn="l" fontAlgn="b"/>
                      <a:r>
                        <a:rPr lang="en-US" sz="1400" b="1" i="0" u="none" strike="noStrike" dirty="0">
                          <a:solidFill>
                            <a:srgbClr val="000000"/>
                          </a:solidFill>
                          <a:effectLst/>
                          <a:latin typeface="+mn-lt"/>
                        </a:rPr>
                        <a:t>Lr34Inron4_A-KASP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Lr34-int4_A_AL1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Leaf rust resistance</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313765">
                <a:tc>
                  <a:txBody>
                    <a:bodyPr/>
                    <a:lstStyle/>
                    <a:p>
                      <a:pPr algn="l" fontAlgn="b"/>
                      <a:r>
                        <a:rPr lang="en-US" sz="1400" b="1" i="0" u="none" strike="noStrike" dirty="0">
                          <a:solidFill>
                            <a:srgbClr val="000000"/>
                          </a:solidFill>
                          <a:effectLst/>
                          <a:latin typeface="+mn-lt"/>
                        </a:rPr>
                        <a:t>Lr34JagExon22-KASP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Lr34jagger_AL1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Leaf rust resistance</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13765">
                <a:tc>
                  <a:txBody>
                    <a:bodyPr/>
                    <a:lstStyle/>
                    <a:p>
                      <a:pPr algn="l" fontAlgn="b"/>
                      <a:r>
                        <a:rPr lang="en-US" sz="1400" b="1" i="0" u="none" strike="noStrike" dirty="0">
                          <a:solidFill>
                            <a:srgbClr val="000000"/>
                          </a:solidFill>
                          <a:effectLst/>
                          <a:latin typeface="+mn-lt"/>
                        </a:rPr>
                        <a:t>LR42-113325-01-KASP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LR42-113325_01_AL1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Leaf rust resistance</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13765">
                <a:tc>
                  <a:txBody>
                    <a:bodyPr/>
                    <a:lstStyle/>
                    <a:p>
                      <a:pPr algn="l" fontAlgn="b"/>
                      <a:r>
                        <a:rPr lang="en-US" sz="1400" b="1" i="0" u="none" strike="noStrike" dirty="0">
                          <a:solidFill>
                            <a:srgbClr val="000000"/>
                          </a:solidFill>
                          <a:effectLst/>
                          <a:latin typeface="+mn-lt"/>
                        </a:rPr>
                        <a:t>LR46-Yr29-JF2-2-KASP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Lr46_JF2-2A_AL1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Leaf rust resistance</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13765">
                <a:tc>
                  <a:txBody>
                    <a:bodyPr/>
                    <a:lstStyle/>
                    <a:p>
                      <a:pPr algn="l" fontAlgn="b"/>
                      <a:r>
                        <a:rPr lang="en-US" sz="1400" b="1" i="0" u="none" strike="noStrike" dirty="0">
                          <a:solidFill>
                            <a:srgbClr val="000000"/>
                          </a:solidFill>
                          <a:effectLst/>
                          <a:latin typeface="+mn-lt"/>
                        </a:rPr>
                        <a:t>Lr9a-KASP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Lr9a_AL1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Leaf rust resistance</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313765">
                <a:tc>
                  <a:txBody>
                    <a:bodyPr/>
                    <a:lstStyle/>
                    <a:p>
                      <a:pPr algn="l" fontAlgn="b"/>
                      <a:r>
                        <a:rPr lang="en-US" sz="1400" b="1" i="0" u="none" strike="noStrike" dirty="0">
                          <a:solidFill>
                            <a:srgbClr val="000000"/>
                          </a:solidFill>
                          <a:effectLst/>
                          <a:latin typeface="+mn-lt"/>
                        </a:rPr>
                        <a:t>Lr42-TC425250_08-KASP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Lr42-TC425250_08_AL1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Leaf rust resistance</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313765">
                <a:tc>
                  <a:txBody>
                    <a:bodyPr/>
                    <a:lstStyle/>
                    <a:p>
                      <a:pPr algn="l" fontAlgn="b"/>
                      <a:r>
                        <a:rPr lang="en-US" sz="1400" b="1" i="0" u="none" strike="noStrike" dirty="0">
                          <a:solidFill>
                            <a:srgbClr val="000000"/>
                          </a:solidFill>
                          <a:effectLst/>
                          <a:latin typeface="+mn-lt"/>
                        </a:rPr>
                        <a:t>PHS1-SL-SNP1-KASP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PHS1-MFT_1587_AL1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Pre-harvest sprouting</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313765">
                <a:tc>
                  <a:txBody>
                    <a:bodyPr/>
                    <a:lstStyle/>
                    <a:p>
                      <a:pPr algn="l" fontAlgn="b"/>
                      <a:r>
                        <a:rPr lang="en-US" sz="1400" b="1" i="0" u="none" strike="noStrike" dirty="0">
                          <a:solidFill>
                            <a:srgbClr val="000000"/>
                          </a:solidFill>
                          <a:effectLst/>
                          <a:latin typeface="+mn-lt"/>
                        </a:rPr>
                        <a:t>RhtB1_cim-KASP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RhtB1_AL1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Height</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313765">
                <a:tc>
                  <a:txBody>
                    <a:bodyPr/>
                    <a:lstStyle/>
                    <a:p>
                      <a:pPr algn="l" fontAlgn="b"/>
                      <a:r>
                        <a:rPr lang="en-US" sz="1400" b="1" i="0" u="none" strike="noStrike" dirty="0">
                          <a:solidFill>
                            <a:srgbClr val="000000"/>
                          </a:solidFill>
                          <a:effectLst/>
                          <a:latin typeface="+mn-lt"/>
                        </a:rPr>
                        <a:t>RhtD1-KASP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RhtD1_AL1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dirty="0">
                          <a:solidFill>
                            <a:srgbClr val="000000"/>
                          </a:solidFill>
                          <a:effectLst/>
                          <a:latin typeface="+mn-lt"/>
                        </a:rPr>
                        <a:t>Height</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313765">
                <a:tc>
                  <a:txBody>
                    <a:bodyPr/>
                    <a:lstStyle/>
                    <a:p>
                      <a:pPr algn="l" fontAlgn="b"/>
                      <a:r>
                        <a:rPr lang="en-US" sz="1400" b="1" i="0" u="none" strike="noStrike" dirty="0">
                          <a:solidFill>
                            <a:srgbClr val="000000"/>
                          </a:solidFill>
                          <a:effectLst/>
                          <a:latin typeface="+mn-lt"/>
                        </a:rPr>
                        <a:t>Sr36-Pm6_8085-KASP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dirty="0">
                          <a:solidFill>
                            <a:srgbClr val="000000"/>
                          </a:solidFill>
                          <a:effectLst/>
                          <a:latin typeface="+mn-lt"/>
                        </a:rPr>
                        <a:t>Sr36_8085_AL1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dirty="0">
                          <a:solidFill>
                            <a:srgbClr val="000000"/>
                          </a:solidFill>
                          <a:effectLst/>
                          <a:latin typeface="+mn-lt"/>
                        </a:rPr>
                        <a:t>Stem rust resistance</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4"/>
                  </a:ext>
                </a:extLst>
              </a:tr>
              <a:tr h="313765">
                <a:tc>
                  <a:txBody>
                    <a:bodyPr/>
                    <a:lstStyle/>
                    <a:p>
                      <a:pPr algn="l" fontAlgn="b"/>
                      <a:r>
                        <a:rPr lang="en-US" sz="1400" b="1" i="0" u="none" strike="noStrike" dirty="0">
                          <a:solidFill>
                            <a:srgbClr val="000000"/>
                          </a:solidFill>
                          <a:effectLst/>
                          <a:latin typeface="+mn-lt"/>
                        </a:rPr>
                        <a:t>Sr40-Seg2-SNP2-KASP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dirty="0">
                          <a:solidFill>
                            <a:srgbClr val="000000"/>
                          </a:solidFill>
                          <a:effectLst/>
                          <a:latin typeface="+mn-lt"/>
                        </a:rPr>
                        <a:t>Sr40-Seg2-SNP2-_AL1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dirty="0">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dirty="0">
                          <a:solidFill>
                            <a:srgbClr val="000000"/>
                          </a:solidFill>
                          <a:effectLst/>
                          <a:latin typeface="+mn-lt"/>
                        </a:rPr>
                        <a:t>Stem rust resistance</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5"/>
                  </a:ext>
                </a:extLst>
              </a:tr>
              <a:tr h="313765">
                <a:tc>
                  <a:txBody>
                    <a:bodyPr/>
                    <a:lstStyle/>
                    <a:p>
                      <a:pPr algn="l" fontAlgn="b"/>
                      <a:r>
                        <a:rPr lang="en-US" sz="1400" b="1" i="0" u="none" strike="noStrike" dirty="0">
                          <a:solidFill>
                            <a:srgbClr val="000000"/>
                          </a:solidFill>
                          <a:effectLst/>
                          <a:latin typeface="+mn-lt"/>
                        </a:rPr>
                        <a:t>1A1R_8035-KASP</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dirty="0">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dirty="0">
                          <a:solidFill>
                            <a:srgbClr val="000000"/>
                          </a:solidFill>
                          <a:effectLst/>
                          <a:latin typeface="+mn-lt"/>
                        </a:rPr>
                        <a:t>1A1R_8035_AL1</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dirty="0">
                          <a:solidFill>
                            <a:srgbClr val="000000"/>
                          </a:solidFill>
                          <a:effectLst/>
                          <a:latin typeface="+mn-lt"/>
                        </a:rPr>
                        <a:t> </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b"/>
                      <a:r>
                        <a:rPr lang="en-US" sz="1400" b="1" i="0" u="none" strike="noStrike" dirty="0">
                          <a:solidFill>
                            <a:srgbClr val="000000"/>
                          </a:solidFill>
                          <a:effectLst/>
                          <a:latin typeface="+mn-lt"/>
                        </a:rPr>
                        <a:t>Stem rust, PMD</a:t>
                      </a:r>
                    </a:p>
                  </a:txBody>
                  <a:tcPr marL="3810" marR="3810" marT="38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6"/>
                  </a:ext>
                </a:extLst>
              </a:tr>
            </a:tbl>
          </a:graphicData>
        </a:graphic>
      </p:graphicFrame>
      <p:sp>
        <p:nvSpPr>
          <p:cNvPr id="4" name="Title 3">
            <a:extLst>
              <a:ext uri="{FF2B5EF4-FFF2-40B4-BE49-F238E27FC236}">
                <a16:creationId xmlns:a16="http://schemas.microsoft.com/office/drawing/2014/main" xmlns="" id="{49591626-E240-4505-82C5-E7D66C2A9C4E}"/>
              </a:ext>
            </a:extLst>
          </p:cNvPr>
          <p:cNvSpPr>
            <a:spLocks noGrp="1"/>
          </p:cNvSpPr>
          <p:nvPr>
            <p:ph type="title"/>
          </p:nvPr>
        </p:nvSpPr>
        <p:spPr/>
        <p:txBody>
          <a:bodyPr>
            <a:normAutofit/>
          </a:bodyPr>
          <a:lstStyle/>
          <a:p>
            <a:pPr algn="ctr"/>
            <a:r>
              <a:rPr lang="en-US" sz="3600" dirty="0">
                <a:ea typeface="MS PGothic" charset="0"/>
                <a:cs typeface="Arial" panose="020B0604020202020204" pitchFamily="34" charset="0"/>
              </a:rPr>
              <a:t>SNP markers available at the AGL</a:t>
            </a:r>
            <a:endParaRPr lang="en-US" sz="3600" dirty="0"/>
          </a:p>
        </p:txBody>
      </p:sp>
    </p:spTree>
    <p:extLst>
      <p:ext uri="{BB962C8B-B14F-4D97-AF65-F5344CB8AC3E}">
        <p14:creationId xmlns:p14="http://schemas.microsoft.com/office/powerpoint/2010/main" val="8675420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ubtitle 2"/>
          <p:cNvSpPr>
            <a:spLocks noGrp="1"/>
          </p:cNvSpPr>
          <p:nvPr>
            <p:ph idx="1"/>
          </p:nvPr>
        </p:nvSpPr>
        <p:spPr>
          <a:xfrm>
            <a:off x="284163" y="1497012"/>
            <a:ext cx="3602037" cy="5056187"/>
          </a:xfrm>
        </p:spPr>
        <p:txBody>
          <a:bodyPr>
            <a:normAutofit fontScale="85000" lnSpcReduction="10000"/>
          </a:bodyPr>
          <a:lstStyle/>
          <a:p>
            <a:pPr marL="342900" indent="-342900" algn="l" eaLnBrk="1" hangingPunct="1">
              <a:lnSpc>
                <a:spcPct val="150000"/>
              </a:lnSpc>
              <a:buFont typeface="Courier New" panose="02070309020205020404" pitchFamily="49" charset="0"/>
              <a:buChar char="o"/>
            </a:pPr>
            <a:r>
              <a:rPr lang="en-US" altLang="en-US" dirty="0" err="1">
                <a:solidFill>
                  <a:schemeClr val="tx1"/>
                </a:solidFill>
                <a:latin typeface="+mn-lt"/>
                <a:cs typeface="Arial" pitchFamily="34" charset="0"/>
              </a:rPr>
              <a:t>Kompetitive</a:t>
            </a:r>
            <a:r>
              <a:rPr lang="en-US" altLang="en-US" dirty="0">
                <a:solidFill>
                  <a:schemeClr val="tx1"/>
                </a:solidFill>
                <a:latin typeface="+mn-lt"/>
                <a:cs typeface="Arial" pitchFamily="34" charset="0"/>
              </a:rPr>
              <a:t> allele specific PCR (KASP) SNP markers have been developed for wheat streak mosaic virus resistance, </a:t>
            </a:r>
            <a:r>
              <a:rPr lang="en-US" altLang="en-US" i="1" dirty="0">
                <a:solidFill>
                  <a:schemeClr val="tx1"/>
                </a:solidFill>
                <a:latin typeface="+mn-lt"/>
                <a:cs typeface="Arial" pitchFamily="34" charset="0"/>
              </a:rPr>
              <a:t>Wsm2</a:t>
            </a:r>
            <a:r>
              <a:rPr lang="en-US" altLang="en-US" dirty="0">
                <a:solidFill>
                  <a:schemeClr val="tx1"/>
                </a:solidFill>
                <a:latin typeface="+mn-lt"/>
                <a:cs typeface="Arial" pitchFamily="34" charset="0"/>
              </a:rPr>
              <a:t>, greenbug resistance, </a:t>
            </a:r>
            <a:r>
              <a:rPr lang="en-US" altLang="en-US" i="1" dirty="0">
                <a:solidFill>
                  <a:schemeClr val="tx1"/>
                </a:solidFill>
                <a:latin typeface="+mn-lt"/>
                <a:cs typeface="Arial" pitchFamily="34" charset="0"/>
              </a:rPr>
              <a:t>Gb3</a:t>
            </a:r>
            <a:r>
              <a:rPr lang="en-US" altLang="en-US" dirty="0">
                <a:solidFill>
                  <a:schemeClr val="tx1"/>
                </a:solidFill>
                <a:latin typeface="+mn-lt"/>
                <a:cs typeface="Arial" pitchFamily="34" charset="0"/>
              </a:rPr>
              <a:t>, and wheat curl mite resistance, </a:t>
            </a:r>
            <a:r>
              <a:rPr lang="en-US" altLang="en-US" i="1" dirty="0">
                <a:solidFill>
                  <a:schemeClr val="tx1"/>
                </a:solidFill>
                <a:latin typeface="+mn-lt"/>
                <a:cs typeface="Arial" pitchFamily="34" charset="0"/>
              </a:rPr>
              <a:t>CMC</a:t>
            </a:r>
            <a:r>
              <a:rPr lang="en-US" altLang="en-US" i="1" baseline="-25000" dirty="0">
                <a:solidFill>
                  <a:schemeClr val="tx1"/>
                </a:solidFill>
                <a:latin typeface="+mn-lt"/>
                <a:cs typeface="Arial" pitchFamily="34" charset="0"/>
              </a:rPr>
              <a:t>TAM112</a:t>
            </a:r>
            <a:r>
              <a:rPr lang="en-US" altLang="en-US" dirty="0">
                <a:solidFill>
                  <a:schemeClr val="tx1"/>
                </a:solidFill>
                <a:latin typeface="+mn-lt"/>
                <a:cs typeface="Arial" pitchFamily="34" charset="0"/>
              </a:rPr>
              <a:t>.</a:t>
            </a:r>
          </a:p>
          <a:p>
            <a:pPr marL="342900" indent="-342900" algn="l" eaLnBrk="1" hangingPunct="1">
              <a:lnSpc>
                <a:spcPct val="150000"/>
              </a:lnSpc>
              <a:buFont typeface="Courier New" panose="02070309020205020404" pitchFamily="49" charset="0"/>
              <a:buChar char="o"/>
            </a:pPr>
            <a:r>
              <a:rPr lang="en-US" altLang="en-US" dirty="0">
                <a:solidFill>
                  <a:schemeClr val="tx1"/>
                </a:solidFill>
                <a:latin typeface="+mn-lt"/>
                <a:cs typeface="Arial" pitchFamily="34" charset="0"/>
              </a:rPr>
              <a:t>Apply marker-assisted breeding to develop germplasm lines with tolerance to multiple stresses</a:t>
            </a:r>
          </a:p>
        </p:txBody>
      </p:sp>
      <p:sp>
        <p:nvSpPr>
          <p:cNvPr id="2" name="Title 1">
            <a:extLst>
              <a:ext uri="{FF2B5EF4-FFF2-40B4-BE49-F238E27FC236}">
                <a16:creationId xmlns:a16="http://schemas.microsoft.com/office/drawing/2014/main" xmlns="" id="{80FAE7D3-101F-4BC5-B021-8E4D0F63EE54}"/>
              </a:ext>
            </a:extLst>
          </p:cNvPr>
          <p:cNvSpPr>
            <a:spLocks noGrp="1"/>
          </p:cNvSpPr>
          <p:nvPr>
            <p:ph type="title"/>
          </p:nvPr>
        </p:nvSpPr>
        <p:spPr>
          <a:xfrm>
            <a:off x="284163" y="296863"/>
            <a:ext cx="8680559" cy="966787"/>
          </a:xfrm>
        </p:spPr>
        <p:txBody>
          <a:bodyPr>
            <a:normAutofit/>
          </a:bodyPr>
          <a:lstStyle/>
          <a:p>
            <a:r>
              <a:rPr lang="en-US" sz="4400" dirty="0">
                <a:cs typeface="Arial" panose="020B0604020202020204" pitchFamily="34" charset="0"/>
              </a:rPr>
              <a:t>Genotyping genes/QTL </a:t>
            </a:r>
            <a:r>
              <a:rPr lang="en-US" sz="4000" dirty="0">
                <a:cs typeface="Arial" panose="020B0604020202020204" pitchFamily="34" charset="0"/>
              </a:rPr>
              <a:t>Highlights </a:t>
            </a:r>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82720" y="1262270"/>
            <a:ext cx="272288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Table 3"/>
          <p:cNvGraphicFramePr>
            <a:graphicFrameLocks noGrp="1"/>
          </p:cNvGraphicFramePr>
          <p:nvPr>
            <p:extLst>
              <p:ext uri="{D42A27DB-BD31-4B8C-83A1-F6EECF244321}">
                <p14:modId xmlns:p14="http://schemas.microsoft.com/office/powerpoint/2010/main" val="1965193416"/>
              </p:ext>
            </p:extLst>
          </p:nvPr>
        </p:nvGraphicFramePr>
        <p:xfrm>
          <a:off x="6657614" y="1320276"/>
          <a:ext cx="2307108" cy="6099048"/>
        </p:xfrm>
        <a:graphic>
          <a:graphicData uri="http://schemas.openxmlformats.org/drawingml/2006/table">
            <a:tbl>
              <a:tblPr firstRow="1" firstCol="1" bandRow="1">
                <a:tableStyleId>{5C22544A-7EE6-4342-B048-85BDC9FD1C3A}</a:tableStyleId>
              </a:tblPr>
              <a:tblGrid>
                <a:gridCol w="1114786">
                  <a:extLst>
                    <a:ext uri="{9D8B030D-6E8A-4147-A177-3AD203B41FA5}">
                      <a16:colId xmlns:a16="http://schemas.microsoft.com/office/drawing/2014/main" xmlns="" val="20000"/>
                    </a:ext>
                  </a:extLst>
                </a:gridCol>
                <a:gridCol w="533400">
                  <a:extLst>
                    <a:ext uri="{9D8B030D-6E8A-4147-A177-3AD203B41FA5}">
                      <a16:colId xmlns:a16="http://schemas.microsoft.com/office/drawing/2014/main" xmlns="" val="20001"/>
                    </a:ext>
                  </a:extLst>
                </a:gridCol>
                <a:gridCol w="658922">
                  <a:extLst>
                    <a:ext uri="{9D8B030D-6E8A-4147-A177-3AD203B41FA5}">
                      <a16:colId xmlns:a16="http://schemas.microsoft.com/office/drawing/2014/main" xmlns="" val="20002"/>
                    </a:ext>
                  </a:extLst>
                </a:gridCol>
              </a:tblGrid>
              <a:tr h="361340">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Name</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SNPGb3</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GB testing</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00"/>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PI268210</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A</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R</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01"/>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Largo</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A</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R</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02"/>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TAM110</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A</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R</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03"/>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TAM112</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A</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R</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04"/>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TAM204</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A</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R</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05"/>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TX09V7352</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A</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R</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06"/>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TX10A001099</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A</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R</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07"/>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TX10A001537</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A</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R</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08"/>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TX11A001295</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A</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R</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09"/>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TX11A001440</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A</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R</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10"/>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TX11A001549</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A</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R</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11"/>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TX11A001643</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A</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R</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12"/>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TX97V5300</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A</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R</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13"/>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TXGBE273A</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A</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R</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14"/>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TAM111</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B</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S</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15"/>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TAM113</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B</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S</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16"/>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TAM400</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B</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S</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17"/>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TAM401</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B</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S</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18"/>
                  </a:ext>
                </a:extLst>
              </a:tr>
              <a:tr h="196381">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TX01M5008</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B</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S</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19"/>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TX01M5009</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B</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S</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20"/>
                  </a:ext>
                </a:extLst>
              </a:tr>
              <a:tr h="198737">
                <a:tc>
                  <a:txBody>
                    <a:bodyPr/>
                    <a:lstStyle/>
                    <a:p>
                      <a:pPr marL="0" marR="0">
                        <a:lnSpc>
                          <a:spcPct val="115000"/>
                        </a:lnSpc>
                        <a:spcBef>
                          <a:spcPts val="0"/>
                        </a:spcBef>
                        <a:spcAft>
                          <a:spcPts val="0"/>
                        </a:spcAft>
                      </a:pPr>
                      <a:r>
                        <a:rPr lang="en-US" sz="1100" b="1">
                          <a:effectLst/>
                          <a:latin typeface="Arial" panose="020B0604020202020204" pitchFamily="34" charset="0"/>
                          <a:cs typeface="Arial" panose="020B0604020202020204" pitchFamily="34" charset="0"/>
                        </a:rPr>
                        <a:t>TX01M5009-28</a:t>
                      </a:r>
                      <a:endParaRPr lang="en-US" sz="11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B</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S</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21"/>
                  </a:ext>
                </a:extLst>
              </a:tr>
              <a:tr h="198737">
                <a:tc>
                  <a:txBody>
                    <a:bodyPr/>
                    <a:lstStyle/>
                    <a:p>
                      <a:pPr marL="0" marR="0">
                        <a:lnSpc>
                          <a:spcPct val="115000"/>
                        </a:lnSpc>
                        <a:spcBef>
                          <a:spcPts val="0"/>
                        </a:spcBef>
                        <a:spcAft>
                          <a:spcPts val="0"/>
                        </a:spcAft>
                      </a:pPr>
                      <a:r>
                        <a:rPr lang="en-US" sz="1100" b="1">
                          <a:effectLst/>
                          <a:latin typeface="Arial" panose="020B0604020202020204" pitchFamily="34" charset="0"/>
                          <a:cs typeface="Arial" panose="020B0604020202020204" pitchFamily="34" charset="0"/>
                        </a:rPr>
                        <a:t>TX10D2063</a:t>
                      </a:r>
                      <a:endParaRPr lang="en-US" sz="11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B</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S</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22"/>
                  </a:ext>
                </a:extLst>
              </a:tr>
              <a:tr h="198737">
                <a:tc>
                  <a:txBody>
                    <a:bodyPr/>
                    <a:lstStyle/>
                    <a:p>
                      <a:pPr marL="0" marR="0">
                        <a:lnSpc>
                          <a:spcPct val="115000"/>
                        </a:lnSpc>
                        <a:spcBef>
                          <a:spcPts val="0"/>
                        </a:spcBef>
                        <a:spcAft>
                          <a:spcPts val="0"/>
                        </a:spcAft>
                      </a:pPr>
                      <a:r>
                        <a:rPr lang="en-US" sz="1100" b="1">
                          <a:effectLst/>
                          <a:latin typeface="Arial" panose="020B0604020202020204" pitchFamily="34" charset="0"/>
                          <a:cs typeface="Arial" panose="020B0604020202020204" pitchFamily="34" charset="0"/>
                        </a:rPr>
                        <a:t>TX11A001112</a:t>
                      </a:r>
                      <a:endParaRPr lang="en-US" sz="11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B</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S</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23"/>
                  </a:ext>
                </a:extLst>
              </a:tr>
              <a:tr h="198737">
                <a:tc>
                  <a:txBody>
                    <a:bodyPr/>
                    <a:lstStyle/>
                    <a:p>
                      <a:pPr marL="0" marR="0">
                        <a:lnSpc>
                          <a:spcPct val="115000"/>
                        </a:lnSpc>
                        <a:spcBef>
                          <a:spcPts val="0"/>
                        </a:spcBef>
                        <a:spcAft>
                          <a:spcPts val="0"/>
                        </a:spcAft>
                      </a:pPr>
                      <a:r>
                        <a:rPr lang="en-US" sz="1100" b="1">
                          <a:effectLst/>
                          <a:latin typeface="Arial" panose="020B0604020202020204" pitchFamily="34" charset="0"/>
                          <a:cs typeface="Arial" panose="020B0604020202020204" pitchFamily="34" charset="0"/>
                        </a:rPr>
                        <a:t>TX11A001137</a:t>
                      </a:r>
                      <a:endParaRPr lang="en-US" sz="11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B</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S</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24"/>
                  </a:ext>
                </a:extLst>
              </a:tr>
              <a:tr h="198737">
                <a:tc>
                  <a:txBody>
                    <a:bodyPr/>
                    <a:lstStyle/>
                    <a:p>
                      <a:pPr marL="0" marR="0">
                        <a:lnSpc>
                          <a:spcPct val="115000"/>
                        </a:lnSpc>
                        <a:spcBef>
                          <a:spcPts val="0"/>
                        </a:spcBef>
                        <a:spcAft>
                          <a:spcPts val="0"/>
                        </a:spcAft>
                      </a:pPr>
                      <a:r>
                        <a:rPr lang="en-US" sz="1100" b="1">
                          <a:effectLst/>
                          <a:latin typeface="Arial" panose="020B0604020202020204" pitchFamily="34" charset="0"/>
                          <a:cs typeface="Arial" panose="020B0604020202020204" pitchFamily="34" charset="0"/>
                        </a:rPr>
                        <a:t>TX11A001173</a:t>
                      </a:r>
                      <a:endParaRPr lang="en-US" sz="11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B</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S</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25"/>
                  </a:ext>
                </a:extLst>
              </a:tr>
              <a:tr h="198737">
                <a:tc>
                  <a:txBody>
                    <a:bodyPr/>
                    <a:lstStyle/>
                    <a:p>
                      <a:pPr marL="0" marR="0">
                        <a:lnSpc>
                          <a:spcPct val="115000"/>
                        </a:lnSpc>
                        <a:spcBef>
                          <a:spcPts val="0"/>
                        </a:spcBef>
                        <a:spcAft>
                          <a:spcPts val="0"/>
                        </a:spcAft>
                      </a:pPr>
                      <a:r>
                        <a:rPr lang="en-US" sz="1100" b="1">
                          <a:effectLst/>
                          <a:latin typeface="Arial" panose="020B0604020202020204" pitchFamily="34" charset="0"/>
                          <a:cs typeface="Arial" panose="020B0604020202020204" pitchFamily="34" charset="0"/>
                        </a:rPr>
                        <a:t>TX11A001445</a:t>
                      </a:r>
                      <a:endParaRPr lang="en-US" sz="11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B</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S</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26"/>
                  </a:ext>
                </a:extLst>
              </a:tr>
              <a:tr h="198737">
                <a:tc>
                  <a:txBody>
                    <a:bodyPr/>
                    <a:lstStyle/>
                    <a:p>
                      <a:pPr marL="0" marR="0">
                        <a:lnSpc>
                          <a:spcPct val="115000"/>
                        </a:lnSpc>
                        <a:spcBef>
                          <a:spcPts val="0"/>
                        </a:spcBef>
                        <a:spcAft>
                          <a:spcPts val="0"/>
                        </a:spcAft>
                      </a:pPr>
                      <a:r>
                        <a:rPr lang="en-US" sz="1100" b="1" dirty="0">
                          <a:effectLst/>
                          <a:latin typeface="Arial" panose="020B0604020202020204" pitchFamily="34" charset="0"/>
                          <a:cs typeface="Arial" panose="020B0604020202020204" pitchFamily="34" charset="0"/>
                        </a:rPr>
                        <a:t>TXGBE281C</a:t>
                      </a:r>
                      <a:endParaRPr lang="en-US" sz="1100" b="1" dirty="0">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a:effectLst/>
                          <a:latin typeface="Arial" panose="020B0604020202020204" pitchFamily="34" charset="0"/>
                          <a:cs typeface="Arial" panose="020B0604020202020204" pitchFamily="34" charset="0"/>
                        </a:rPr>
                        <a:t>B</a:t>
                      </a:r>
                      <a:endParaRPr lang="en-US" sz="1200" b="1">
                        <a:effectLst/>
                        <a:latin typeface="Arial" panose="020B0604020202020204" pitchFamily="34" charset="0"/>
                        <a:ea typeface="宋体"/>
                        <a:cs typeface="Arial" panose="020B0604020202020204" pitchFamily="34" charset="0"/>
                      </a:endParaRPr>
                    </a:p>
                  </a:txBody>
                  <a:tcPr marL="40301" marR="40301" marT="0" marB="0" anchor="b"/>
                </a:tc>
                <a:tc>
                  <a:txBody>
                    <a:bodyPr/>
                    <a:lstStyle/>
                    <a:p>
                      <a:pPr marL="0" marR="0" algn="ctr">
                        <a:lnSpc>
                          <a:spcPct val="115000"/>
                        </a:lnSpc>
                        <a:spcBef>
                          <a:spcPts val="0"/>
                        </a:spcBef>
                        <a:spcAft>
                          <a:spcPts val="0"/>
                        </a:spcAft>
                      </a:pPr>
                      <a:r>
                        <a:rPr lang="en-US" sz="1200" b="1" dirty="0">
                          <a:effectLst/>
                          <a:latin typeface="Arial" panose="020B0604020202020204" pitchFamily="34" charset="0"/>
                          <a:cs typeface="Arial" panose="020B0604020202020204" pitchFamily="34" charset="0"/>
                        </a:rPr>
                        <a:t>S</a:t>
                      </a:r>
                      <a:endParaRPr lang="en-US" sz="1200" b="1" dirty="0">
                        <a:effectLst/>
                        <a:latin typeface="Arial" panose="020B0604020202020204" pitchFamily="34" charset="0"/>
                        <a:ea typeface="宋体"/>
                        <a:cs typeface="Arial" panose="020B0604020202020204" pitchFamily="34" charset="0"/>
                      </a:endParaRPr>
                    </a:p>
                  </a:txBody>
                  <a:tcPr marL="40301" marR="40301" marT="0" marB="0" anchor="b"/>
                </a:tc>
                <a:extLst>
                  <a:ext uri="{0D108BD9-81ED-4DB2-BD59-A6C34878D82A}">
                    <a16:rowId xmlns:a16="http://schemas.microsoft.com/office/drawing/2014/main" xmlns="" val="10027"/>
                  </a:ext>
                </a:extLst>
              </a:tr>
            </a:tbl>
          </a:graphicData>
        </a:graphic>
      </p:graphicFrame>
      <p:cxnSp>
        <p:nvCxnSpPr>
          <p:cNvPr id="10" name="Straight Connector 9"/>
          <p:cNvCxnSpPr/>
          <p:nvPr/>
        </p:nvCxnSpPr>
        <p:spPr>
          <a:xfrm>
            <a:off x="6679096" y="4025348"/>
            <a:ext cx="2258667"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71104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19"/>
          <p:cNvGrpSpPr>
            <a:grpSpLocks noChangeAspect="1"/>
          </p:cNvGrpSpPr>
          <p:nvPr/>
        </p:nvGrpSpPr>
        <p:grpSpPr bwMode="auto">
          <a:xfrm>
            <a:off x="5478634" y="2255840"/>
            <a:ext cx="1834754" cy="2201863"/>
            <a:chOff x="4315" y="1421"/>
            <a:chExt cx="1541" cy="1387"/>
          </a:xfrm>
        </p:grpSpPr>
        <p:sp>
          <p:nvSpPr>
            <p:cNvPr id="9" name="AutoShape 18"/>
            <p:cNvSpPr>
              <a:spLocks noChangeAspect="1" noChangeArrowheads="1" noTextEdit="1"/>
            </p:cNvSpPr>
            <p:nvPr/>
          </p:nvSpPr>
          <p:spPr bwMode="auto">
            <a:xfrm>
              <a:off x="4466" y="1421"/>
              <a:ext cx="1390" cy="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44" name="Picture 20"/>
            <p:cNvPicPr>
              <a:picLocks noChangeAspect="1" noChangeArrowheads="1"/>
            </p:cNvPicPr>
            <p:nvPr/>
          </p:nvPicPr>
          <p:blipFill rotWithShape="1">
            <a:blip r:embed="rId3">
              <a:extLst>
                <a:ext uri="{28A0092B-C50C-407E-A947-70E740481C1C}">
                  <a14:useLocalDpi xmlns:a14="http://schemas.microsoft.com/office/drawing/2010/main" val="0"/>
                </a:ext>
              </a:extLst>
            </a:blip>
            <a:srcRect r="35078"/>
            <a:stretch/>
          </p:blipFill>
          <p:spPr bwMode="auto">
            <a:xfrm>
              <a:off x="4315" y="1488"/>
              <a:ext cx="1313" cy="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5" name="Subtitle 2"/>
          <p:cNvSpPr>
            <a:spLocks noGrp="1"/>
          </p:cNvSpPr>
          <p:nvPr>
            <p:ph idx="1"/>
          </p:nvPr>
        </p:nvSpPr>
        <p:spPr>
          <a:xfrm>
            <a:off x="284164" y="1497013"/>
            <a:ext cx="4946878" cy="4767262"/>
          </a:xfrm>
        </p:spPr>
        <p:txBody>
          <a:bodyPr>
            <a:normAutofit fontScale="70000" lnSpcReduction="20000"/>
          </a:bodyPr>
          <a:lstStyle/>
          <a:p>
            <a:pPr algn="l" eaLnBrk="1" hangingPunct="1">
              <a:lnSpc>
                <a:spcPct val="150000"/>
              </a:lnSpc>
              <a:buFont typeface="Courier New" panose="02070309020205020404" pitchFamily="49" charset="0"/>
              <a:buChar char="o"/>
            </a:pPr>
            <a:r>
              <a:rPr lang="en-US" altLang="en-US" dirty="0">
                <a:solidFill>
                  <a:schemeClr val="tx1"/>
                </a:solidFill>
                <a:latin typeface="+mn-lt"/>
                <a:cs typeface="Arial" pitchFamily="34" charset="0"/>
              </a:rPr>
              <a:t>Map genes/quantitative trait loci associated with higher yield under dryland, resistances to diseases, arthropods, and their transmitted viral diseases</a:t>
            </a:r>
          </a:p>
          <a:p>
            <a:pPr algn="l" eaLnBrk="1" hangingPunct="1">
              <a:lnSpc>
                <a:spcPct val="150000"/>
              </a:lnSpc>
              <a:buFont typeface="Courier New" panose="02070309020205020404" pitchFamily="49" charset="0"/>
              <a:buChar char="o"/>
            </a:pPr>
            <a:r>
              <a:rPr lang="en-US" altLang="en-US" dirty="0">
                <a:solidFill>
                  <a:schemeClr val="tx1"/>
                </a:solidFill>
                <a:latin typeface="+mn-lt"/>
                <a:cs typeface="Arial" pitchFamily="34" charset="0"/>
              </a:rPr>
              <a:t>Validate and  develop high throughput single nucleotide polymorphic markers</a:t>
            </a:r>
          </a:p>
          <a:p>
            <a:pPr>
              <a:buFont typeface="Courier New" panose="02070309020205020404" pitchFamily="49" charset="0"/>
              <a:buChar char="o"/>
            </a:pPr>
            <a:r>
              <a:rPr lang="en-US" dirty="0">
                <a:solidFill>
                  <a:schemeClr val="tx1"/>
                </a:solidFill>
                <a:cs typeface="Arial" panose="020B0604020202020204" pitchFamily="34" charset="0"/>
              </a:rPr>
              <a:t>Provided a saturated map for </a:t>
            </a:r>
            <a:r>
              <a:rPr lang="en-US" i="1" dirty="0">
                <a:solidFill>
                  <a:schemeClr val="tx1"/>
                </a:solidFill>
                <a:cs typeface="Arial" panose="020B0604020202020204" pitchFamily="34" charset="0"/>
              </a:rPr>
              <a:t>Wsm2</a:t>
            </a:r>
            <a:r>
              <a:rPr lang="en-US" dirty="0">
                <a:solidFill>
                  <a:schemeClr val="tx1"/>
                </a:solidFill>
                <a:cs typeface="Arial" panose="020B0604020202020204" pitchFamily="34" charset="0"/>
              </a:rPr>
              <a:t> based on 90K SNP markers</a:t>
            </a:r>
          </a:p>
          <a:p>
            <a:pPr>
              <a:buFont typeface="Courier New" panose="02070309020205020404" pitchFamily="49" charset="0"/>
              <a:buChar char="o"/>
            </a:pPr>
            <a:r>
              <a:rPr lang="en-US" dirty="0">
                <a:solidFill>
                  <a:schemeClr val="tx1"/>
                </a:solidFill>
                <a:cs typeface="Arial" panose="020B0604020202020204" pitchFamily="34" charset="0"/>
              </a:rPr>
              <a:t>Tightly linked markers linked to </a:t>
            </a:r>
            <a:r>
              <a:rPr lang="en-US" i="1" dirty="0">
                <a:solidFill>
                  <a:schemeClr val="tx1"/>
                </a:solidFill>
                <a:cs typeface="Arial" panose="020B0604020202020204" pitchFamily="34" charset="0"/>
              </a:rPr>
              <a:t>Wsm2</a:t>
            </a:r>
            <a:r>
              <a:rPr lang="en-US" dirty="0">
                <a:solidFill>
                  <a:schemeClr val="tx1"/>
                </a:solidFill>
                <a:cs typeface="Arial" panose="020B0604020202020204" pitchFamily="34" charset="0"/>
              </a:rPr>
              <a:t> have a potential to improve genetic gain in  wheat</a:t>
            </a:r>
          </a:p>
          <a:p>
            <a:pPr>
              <a:buFont typeface="Courier New" panose="02070309020205020404" pitchFamily="49" charset="0"/>
              <a:buChar char="o"/>
            </a:pPr>
            <a:r>
              <a:rPr lang="en-US" dirty="0">
                <a:solidFill>
                  <a:schemeClr val="tx1"/>
                </a:solidFill>
                <a:cs typeface="Arial" panose="020B0604020202020204" pitchFamily="34" charset="0"/>
              </a:rPr>
              <a:t>Putative QTL for yield and yield components are localized on chromosomes 2B,1A and 3B</a:t>
            </a:r>
          </a:p>
          <a:p>
            <a:pPr>
              <a:buFont typeface="Courier New" panose="02070309020205020404" pitchFamily="49" charset="0"/>
              <a:buChar char="o"/>
            </a:pPr>
            <a:r>
              <a:rPr lang="en-US" dirty="0">
                <a:solidFill>
                  <a:schemeClr val="tx1"/>
                </a:solidFill>
                <a:cs typeface="Arial" panose="020B0604020202020204" pitchFamily="34" charset="0"/>
              </a:rPr>
              <a:t>Markers linked to drought tolerance QTL are being converted to KASP and tested</a:t>
            </a:r>
          </a:p>
          <a:p>
            <a:pPr algn="l" eaLnBrk="1" hangingPunct="1">
              <a:lnSpc>
                <a:spcPct val="150000"/>
              </a:lnSpc>
              <a:buFont typeface="Courier New" panose="02070309020205020404" pitchFamily="49" charset="0"/>
              <a:buChar char="o"/>
            </a:pPr>
            <a:endParaRPr lang="en-US" altLang="en-US" dirty="0">
              <a:solidFill>
                <a:schemeClr val="tx1"/>
              </a:solidFill>
              <a:latin typeface="+mn-lt"/>
              <a:cs typeface="Arial" pitchFamily="34" charset="0"/>
            </a:endParaRPr>
          </a:p>
        </p:txBody>
      </p:sp>
      <p:sp>
        <p:nvSpPr>
          <p:cNvPr id="2" name="Title 1"/>
          <p:cNvSpPr>
            <a:spLocks noGrp="1"/>
          </p:cNvSpPr>
          <p:nvPr>
            <p:ph type="title"/>
          </p:nvPr>
        </p:nvSpPr>
        <p:spPr>
          <a:xfrm>
            <a:off x="284163" y="76201"/>
            <a:ext cx="8574087" cy="1187450"/>
          </a:xfrm>
        </p:spPr>
        <p:txBody>
          <a:bodyPr rtlCol="0">
            <a:normAutofit fontScale="90000"/>
          </a:bodyPr>
          <a:lstStyle/>
          <a:p>
            <a:pPr algn="ctr" fontAlgn="auto">
              <a:spcAft>
                <a:spcPts val="0"/>
              </a:spcAft>
              <a:defRPr/>
            </a:pPr>
            <a:r>
              <a:rPr lang="en-US" sz="2000" b="1" dirty="0">
                <a:latin typeface="Arial" panose="020B0604020202020204" pitchFamily="34" charset="0"/>
                <a:cs typeface="Arial" panose="020B0604020202020204" pitchFamily="34" charset="0"/>
              </a:rPr>
              <a:t/>
            </a:r>
            <a:br>
              <a:rPr lang="en-US" sz="2000"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
            </a:r>
            <a:br>
              <a:rPr lang="en-US" sz="2000"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
            </a:r>
            <a:br>
              <a:rPr lang="en-US" sz="2000"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
            </a:r>
            <a:br>
              <a:rPr lang="en-US" sz="2000"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
            </a:r>
            <a:br>
              <a:rPr lang="en-US" sz="2000"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
            </a:r>
            <a:br>
              <a:rPr lang="en-US" sz="2000" b="1" dirty="0">
                <a:latin typeface="Arial" panose="020B0604020202020204" pitchFamily="34" charset="0"/>
                <a:cs typeface="Arial" panose="020B0604020202020204" pitchFamily="34" charset="0"/>
              </a:rPr>
            </a:br>
            <a:r>
              <a:rPr lang="en-US" sz="4000" b="1" dirty="0">
                <a:latin typeface="+mj-lt"/>
                <a:cs typeface="Arial" panose="020B0604020202020204" pitchFamily="34" charset="0"/>
              </a:rPr>
              <a:t>G</a:t>
            </a:r>
            <a:r>
              <a:rPr lang="en-US" sz="4000" dirty="0">
                <a:latin typeface="+mj-lt"/>
                <a:cs typeface="Arial" panose="020B0604020202020204" pitchFamily="34" charset="0"/>
              </a:rPr>
              <a:t>enotyping genes/QTL h</a:t>
            </a:r>
            <a:r>
              <a:rPr lang="en-US" sz="4000" dirty="0">
                <a:cs typeface="Arial" panose="020B0604020202020204" pitchFamily="34" charset="0"/>
              </a:rPr>
              <a:t>ighlights </a:t>
            </a:r>
            <a:r>
              <a:rPr lang="en-US" sz="4000" dirty="0">
                <a:latin typeface="+mj-lt"/>
                <a:cs typeface="Arial" panose="020B0604020202020204" pitchFamily="34" charset="0"/>
              </a:rPr>
              <a:t/>
            </a:r>
            <a:br>
              <a:rPr lang="en-US" sz="4000" dirty="0">
                <a:latin typeface="+mj-lt"/>
                <a:cs typeface="Arial" panose="020B0604020202020204" pitchFamily="34" charset="0"/>
              </a:rPr>
            </a:br>
            <a:r>
              <a:rPr lang="en-US" sz="4000" b="1" dirty="0">
                <a:latin typeface="+mj-lt"/>
                <a:cs typeface="Arial" panose="020B0604020202020204" pitchFamily="34" charset="0"/>
              </a:rPr>
              <a:t/>
            </a:r>
            <a:br>
              <a:rPr lang="en-US" sz="4000" b="1" dirty="0">
                <a:latin typeface="+mj-lt"/>
                <a:cs typeface="Arial" panose="020B0604020202020204" pitchFamily="34" charset="0"/>
              </a:rPr>
            </a:br>
            <a:r>
              <a:rPr lang="en-US" sz="2000" b="1" dirty="0">
                <a:latin typeface="Arial" panose="020B0604020202020204" pitchFamily="34" charset="0"/>
                <a:cs typeface="Arial" panose="020B0604020202020204" pitchFamily="34" charset="0"/>
              </a:rPr>
              <a:t/>
            </a:r>
            <a:br>
              <a:rPr lang="en-US" sz="20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
            </a:r>
            <a:br>
              <a:rPr lang="en-US" sz="2800" b="1" dirty="0">
                <a:latin typeface="Arial" panose="020B0604020202020204" pitchFamily="34" charset="0"/>
                <a:cs typeface="Arial" panose="020B0604020202020204" pitchFamily="34" charset="0"/>
              </a:rPr>
            </a:br>
            <a:endParaRPr lang="en-US" sz="3600" b="1" dirty="0">
              <a:cs typeface="Arial" panose="020B0604020202020204" pitchFamily="34" charset="0"/>
            </a:endParaRPr>
          </a:p>
        </p:txBody>
      </p:sp>
      <p:grpSp>
        <p:nvGrpSpPr>
          <p:cNvPr id="3" name="Group 6"/>
          <p:cNvGrpSpPr>
            <a:grpSpLocks noChangeAspect="1"/>
          </p:cNvGrpSpPr>
          <p:nvPr/>
        </p:nvGrpSpPr>
        <p:grpSpPr bwMode="auto">
          <a:xfrm>
            <a:off x="5489417" y="2098629"/>
            <a:ext cx="2068207" cy="4429126"/>
            <a:chOff x="-4698" y="390"/>
            <a:chExt cx="4025" cy="2790"/>
          </a:xfrm>
        </p:grpSpPr>
        <p:sp>
          <p:nvSpPr>
            <p:cNvPr id="6" name="Rectangle 9"/>
            <p:cNvSpPr>
              <a:spLocks noChangeArrowheads="1"/>
            </p:cNvSpPr>
            <p:nvPr/>
          </p:nvSpPr>
          <p:spPr bwMode="auto">
            <a:xfrm>
              <a:off x="-4698" y="390"/>
              <a:ext cx="1748"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mn-lt"/>
                  <a:cs typeface="Arial" pitchFamily="34" charset="0"/>
                </a:rPr>
                <a:t>Stripe rust</a:t>
              </a:r>
              <a:endParaRPr kumimoji="0" lang="en-US" altLang="en-US" sz="1800" b="0" i="0" u="none" strike="noStrike" cap="none" normalizeH="0" baseline="0" dirty="0">
                <a:ln>
                  <a:noFill/>
                </a:ln>
                <a:solidFill>
                  <a:schemeClr val="tx1"/>
                </a:solidFill>
                <a:effectLst/>
                <a:latin typeface="+mn-lt"/>
                <a:cs typeface="Arial" pitchFamily="34" charset="0"/>
              </a:endParaRPr>
            </a:p>
          </p:txBody>
        </p:sp>
        <p:sp>
          <p:nvSpPr>
            <p:cNvPr id="7" name="Rectangle 10"/>
            <p:cNvSpPr>
              <a:spLocks noChangeArrowheads="1"/>
            </p:cNvSpPr>
            <p:nvPr/>
          </p:nvSpPr>
          <p:spPr bwMode="auto">
            <a:xfrm>
              <a:off x="-2277" y="3025"/>
              <a:ext cx="1604"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mn-lt"/>
                  <a:cs typeface="Arial" pitchFamily="34" charset="0"/>
                </a:rPr>
                <a:t>Curl mite</a:t>
              </a:r>
              <a:endParaRPr kumimoji="0" lang="en-US" altLang="en-US" sz="1800" b="0" i="0" u="none" strike="noStrike" cap="none" normalizeH="0" baseline="0" dirty="0">
                <a:ln>
                  <a:noFill/>
                </a:ln>
                <a:solidFill>
                  <a:schemeClr val="tx1"/>
                </a:solidFill>
                <a:effectLst/>
                <a:latin typeface="+mn-lt"/>
                <a:cs typeface="Arial" pitchFamily="34" charset="0"/>
              </a:endParaRPr>
            </a:p>
          </p:txBody>
        </p:sp>
      </p:grpSp>
      <p:pic>
        <p:nvPicPr>
          <p:cNvPr id="1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6404" y="2362202"/>
            <a:ext cx="1419715" cy="2096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5123" y="4478216"/>
            <a:ext cx="827399" cy="1819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78562" y="4486622"/>
            <a:ext cx="1254990" cy="180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8"/>
          <p:cNvSpPr>
            <a:spLocks noChangeArrowheads="1"/>
          </p:cNvSpPr>
          <p:nvPr/>
        </p:nvSpPr>
        <p:spPr bwMode="auto">
          <a:xfrm>
            <a:off x="5478562" y="6264548"/>
            <a:ext cx="10073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mn-lt"/>
                <a:cs typeface="Arial" pitchFamily="34" charset="0"/>
              </a:rPr>
              <a:t>Greenbug</a:t>
            </a:r>
            <a:endParaRPr kumimoji="0" lang="en-US" altLang="en-US" sz="1800" b="0" i="0" u="none" strike="noStrike" cap="none" normalizeH="0" baseline="0" dirty="0">
              <a:ln>
                <a:noFill/>
              </a:ln>
              <a:solidFill>
                <a:schemeClr val="tx1"/>
              </a:solidFill>
              <a:effectLst/>
              <a:latin typeface="+mn-lt"/>
              <a:cs typeface="Arial" pitchFamily="34" charset="0"/>
            </a:endParaRPr>
          </a:p>
        </p:txBody>
      </p:sp>
      <p:sp>
        <p:nvSpPr>
          <p:cNvPr id="25" name="Rectangle 9"/>
          <p:cNvSpPr>
            <a:spLocks noChangeArrowheads="1"/>
          </p:cNvSpPr>
          <p:nvPr/>
        </p:nvSpPr>
        <p:spPr bwMode="auto">
          <a:xfrm>
            <a:off x="7041925" y="2111898"/>
            <a:ext cx="74257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mn-lt"/>
                <a:cs typeface="Arial" pitchFamily="34" charset="0"/>
              </a:rPr>
              <a:t>Drought</a:t>
            </a:r>
            <a:endParaRPr kumimoji="0" lang="en-US" altLang="en-US" sz="1800" b="0" i="0" u="none" strike="noStrike" cap="none" normalizeH="0" baseline="0" dirty="0">
              <a:ln>
                <a:noFill/>
              </a:ln>
              <a:solidFill>
                <a:schemeClr val="tx1"/>
              </a:solidFill>
              <a:effectLst/>
              <a:latin typeface="+mn-lt"/>
              <a:cs typeface="Arial" pitchFamily="34" charset="0"/>
            </a:endParaRPr>
          </a:p>
        </p:txBody>
      </p:sp>
      <p:pic>
        <p:nvPicPr>
          <p:cNvPr id="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42522" y="4486620"/>
            <a:ext cx="968501" cy="1811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10"/>
          <p:cNvSpPr>
            <a:spLocks noChangeArrowheads="1"/>
          </p:cNvSpPr>
          <p:nvPr/>
        </p:nvSpPr>
        <p:spPr bwMode="auto">
          <a:xfrm>
            <a:off x="7820205" y="6281179"/>
            <a:ext cx="6123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mn-lt"/>
                <a:cs typeface="Arial" pitchFamily="34" charset="0"/>
              </a:rPr>
              <a:t>WSMV</a:t>
            </a:r>
            <a:endParaRPr kumimoji="0" lang="en-US" altLang="en-US" sz="1800" b="0" i="0" u="none" strike="noStrike" cap="none" normalizeH="0" baseline="0" dirty="0">
              <a:ln>
                <a:noFill/>
              </a:ln>
              <a:solidFill>
                <a:schemeClr val="tx1"/>
              </a:solidFill>
              <a:effectLst/>
              <a:latin typeface="+mn-lt"/>
              <a:cs typeface="Arial" pitchFamily="34" charset="0"/>
            </a:endParaRPr>
          </a:p>
        </p:txBody>
      </p:sp>
    </p:spTree>
    <p:extLst>
      <p:ext uri="{BB962C8B-B14F-4D97-AF65-F5344CB8AC3E}">
        <p14:creationId xmlns:p14="http://schemas.microsoft.com/office/powerpoint/2010/main" val="36127074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4163" y="1447800"/>
            <a:ext cx="8456091" cy="4704703"/>
          </a:xfrm>
        </p:spPr>
        <p:txBody>
          <a:bodyPr>
            <a:normAutofit fontScale="92500" lnSpcReduction="10000"/>
          </a:bodyPr>
          <a:lstStyle/>
          <a:p>
            <a:pPr marL="801688" indent="-457200" eaLnBrk="1" hangingPunct="1">
              <a:buFont typeface="Arial" panose="020B0604020202020204" pitchFamily="34" charset="0"/>
              <a:buChar char="•"/>
              <a:defRPr/>
            </a:pPr>
            <a:r>
              <a:rPr lang="en-US" altLang="en-US" dirty="0">
                <a:cs typeface="Arial" panose="020B0604020202020204" pitchFamily="34" charset="0"/>
              </a:rPr>
              <a:t>Wild relative exploitation</a:t>
            </a:r>
          </a:p>
          <a:p>
            <a:pPr marL="1538288" lvl="1" eaLnBrk="1" hangingPunct="1">
              <a:buFont typeface="Arial" panose="020B0604020202020204" pitchFamily="34" charset="0"/>
              <a:buChar char="•"/>
              <a:defRPr/>
            </a:pPr>
            <a:r>
              <a:rPr lang="en-US" altLang="en-US" sz="2400" i="1" dirty="0" err="1">
                <a:cs typeface="Arial" panose="020B0604020202020204" pitchFamily="34" charset="0"/>
              </a:rPr>
              <a:t>Triticum</a:t>
            </a:r>
            <a:r>
              <a:rPr lang="en-US" altLang="en-US" sz="2400" i="1" dirty="0">
                <a:cs typeface="Arial" panose="020B0604020202020204" pitchFamily="34" charset="0"/>
              </a:rPr>
              <a:t> </a:t>
            </a:r>
            <a:r>
              <a:rPr lang="en-US" altLang="en-US" sz="2400" i="1" dirty="0" err="1">
                <a:cs typeface="Arial" panose="020B0604020202020204" pitchFamily="34" charset="0"/>
              </a:rPr>
              <a:t>turgidum</a:t>
            </a:r>
            <a:r>
              <a:rPr lang="en-US" altLang="en-US" sz="2400" dirty="0">
                <a:cs typeface="Arial" panose="020B0604020202020204" pitchFamily="34" charset="0"/>
              </a:rPr>
              <a:t> for heat tolerance</a:t>
            </a:r>
          </a:p>
          <a:p>
            <a:pPr marL="1538288" lvl="1" eaLnBrk="1" hangingPunct="1">
              <a:buFont typeface="Arial" panose="020B0604020202020204" pitchFamily="34" charset="0"/>
              <a:buChar char="•"/>
              <a:defRPr/>
            </a:pPr>
            <a:r>
              <a:rPr lang="en-US" altLang="en-US" sz="2400" i="1" dirty="0" err="1">
                <a:cs typeface="Arial" panose="020B0604020202020204" pitchFamily="34" charset="0"/>
              </a:rPr>
              <a:t>Aegilops</a:t>
            </a:r>
            <a:r>
              <a:rPr lang="en-US" altLang="en-US" sz="2400" i="1" dirty="0">
                <a:cs typeface="Arial" panose="020B0604020202020204" pitchFamily="34" charset="0"/>
              </a:rPr>
              <a:t> </a:t>
            </a:r>
            <a:r>
              <a:rPr lang="en-US" altLang="en-US" sz="2400" i="1" dirty="0" err="1">
                <a:cs typeface="Arial" panose="020B0604020202020204" pitchFamily="34" charset="0"/>
              </a:rPr>
              <a:t>tauschii</a:t>
            </a:r>
            <a:r>
              <a:rPr lang="en-US" altLang="en-US" sz="2400" dirty="0">
                <a:cs typeface="Arial" panose="020B0604020202020204" pitchFamily="34" charset="0"/>
              </a:rPr>
              <a:t> for insect and disease resistance</a:t>
            </a:r>
          </a:p>
          <a:p>
            <a:pPr marL="1538288" lvl="1" eaLnBrk="1" hangingPunct="1">
              <a:buFont typeface="Arial" panose="020B0604020202020204" pitchFamily="34" charset="0"/>
              <a:buChar char="•"/>
              <a:defRPr/>
            </a:pPr>
            <a:r>
              <a:rPr lang="en-US" altLang="en-US" sz="2400" dirty="0">
                <a:cs typeface="Arial" panose="020B0604020202020204" pitchFamily="34" charset="0"/>
              </a:rPr>
              <a:t>Synthetic </a:t>
            </a:r>
            <a:r>
              <a:rPr lang="en-US" altLang="en-US" sz="2400" dirty="0" err="1">
                <a:cs typeface="Arial" panose="020B0604020202020204" pitchFamily="34" charset="0"/>
              </a:rPr>
              <a:t>hexaploids</a:t>
            </a:r>
            <a:r>
              <a:rPr lang="en-US" altLang="en-US" sz="2400" dirty="0">
                <a:cs typeface="Arial" panose="020B0604020202020204" pitchFamily="34" charset="0"/>
              </a:rPr>
              <a:t> for biomass and grain yield </a:t>
            </a:r>
          </a:p>
          <a:p>
            <a:pPr marL="801688" indent="-457200" eaLnBrk="1" hangingPunct="1">
              <a:buFont typeface="Arial" panose="020B0604020202020204" pitchFamily="34" charset="0"/>
              <a:buChar char="•"/>
              <a:defRPr/>
            </a:pPr>
            <a:r>
              <a:rPr lang="en-US" altLang="en-US" dirty="0">
                <a:cs typeface="Arial" panose="020B0604020202020204" pitchFamily="34" charset="0"/>
              </a:rPr>
              <a:t>QTL Mapping results published</a:t>
            </a:r>
          </a:p>
          <a:p>
            <a:pPr marL="1538288" lvl="1" eaLnBrk="1" hangingPunct="1">
              <a:buFont typeface="Arial" panose="020B0604020202020204" pitchFamily="34" charset="0"/>
              <a:buChar char="•"/>
              <a:defRPr/>
            </a:pPr>
            <a:r>
              <a:rPr lang="en-US" altLang="en-US" sz="2400" dirty="0">
                <a:cs typeface="Arial" panose="020B0604020202020204" pitchFamily="34" charset="0"/>
              </a:rPr>
              <a:t>Tiller production in wheat</a:t>
            </a:r>
          </a:p>
          <a:p>
            <a:pPr marL="1538288" lvl="1" eaLnBrk="1" hangingPunct="1">
              <a:buFont typeface="Arial" panose="020B0604020202020204" pitchFamily="34" charset="0"/>
              <a:buChar char="•"/>
              <a:defRPr/>
            </a:pPr>
            <a:r>
              <a:rPr lang="en-US" altLang="en-US" sz="2400" dirty="0">
                <a:cs typeface="Arial" panose="020B0604020202020204" pitchFamily="34" charset="0"/>
              </a:rPr>
              <a:t>Epicuticular wax in wheat</a:t>
            </a:r>
          </a:p>
          <a:p>
            <a:pPr marL="1538288" lvl="1" eaLnBrk="1" hangingPunct="1">
              <a:buFont typeface="Arial" panose="020B0604020202020204" pitchFamily="34" charset="0"/>
              <a:buChar char="•"/>
              <a:defRPr/>
            </a:pPr>
            <a:r>
              <a:rPr lang="en-US" altLang="en-US" sz="2400" dirty="0">
                <a:cs typeface="Arial" panose="020B0604020202020204" pitchFamily="34" charset="0"/>
              </a:rPr>
              <a:t>Stripe rust in wheat</a:t>
            </a:r>
          </a:p>
          <a:p>
            <a:pPr marL="1538288" lvl="1" eaLnBrk="1" hangingPunct="1">
              <a:buFont typeface="Arial" panose="020B0604020202020204" pitchFamily="34" charset="0"/>
              <a:buChar char="•"/>
              <a:defRPr/>
            </a:pPr>
            <a:r>
              <a:rPr lang="en-US" altLang="en-US" sz="2400" dirty="0">
                <a:cs typeface="Arial" panose="020B0604020202020204" pitchFamily="34" charset="0"/>
              </a:rPr>
              <a:t>Greenbug in wheat</a:t>
            </a:r>
          </a:p>
          <a:p>
            <a:pPr marL="1538288" lvl="1" eaLnBrk="1" hangingPunct="1">
              <a:buFont typeface="Arial" panose="020B0604020202020204" pitchFamily="34" charset="0"/>
              <a:buChar char="•"/>
              <a:defRPr/>
            </a:pPr>
            <a:r>
              <a:rPr lang="en-US" altLang="en-US" sz="2400" dirty="0">
                <a:cs typeface="Arial" panose="020B0604020202020204" pitchFamily="34" charset="0"/>
              </a:rPr>
              <a:t>Wheat curl mite in wheat</a:t>
            </a:r>
          </a:p>
          <a:p>
            <a:pPr marL="1538288" lvl="1" eaLnBrk="1" hangingPunct="1">
              <a:buFont typeface="Arial" panose="020B0604020202020204" pitchFamily="34" charset="0"/>
              <a:buChar char="•"/>
              <a:defRPr/>
            </a:pPr>
            <a:r>
              <a:rPr lang="en-US" altLang="en-US" sz="2400" dirty="0">
                <a:cs typeface="Arial" panose="020B0604020202020204" pitchFamily="34" charset="0"/>
              </a:rPr>
              <a:t>Wheat streak mosaic virus in wheat</a:t>
            </a:r>
          </a:p>
          <a:p>
            <a:endParaRPr lang="en-US" sz="2400" dirty="0">
              <a:latin typeface="Arial" panose="020B0604020202020204" pitchFamily="34" charset="0"/>
              <a:cs typeface="Arial" panose="020B0604020202020204" pitchFamily="34" charset="0"/>
            </a:endParaRPr>
          </a:p>
        </p:txBody>
      </p:sp>
      <p:sp>
        <p:nvSpPr>
          <p:cNvPr id="4" name="Title 3"/>
          <p:cNvSpPr>
            <a:spLocks noGrp="1"/>
          </p:cNvSpPr>
          <p:nvPr>
            <p:ph type="title"/>
          </p:nvPr>
        </p:nvSpPr>
        <p:spPr/>
        <p:txBody>
          <a:bodyPr>
            <a:noAutofit/>
          </a:bodyPr>
          <a:lstStyle/>
          <a:p>
            <a:pPr algn="ctr"/>
            <a:r>
              <a:rPr lang="en-US" sz="3600" b="1" dirty="0">
                <a:cs typeface="Arial" panose="020B0604020202020204" pitchFamily="34" charset="0"/>
              </a:rPr>
              <a:t>G</a:t>
            </a:r>
            <a:r>
              <a:rPr lang="en-US" sz="3600" dirty="0">
                <a:cs typeface="Arial" panose="020B0604020202020204" pitchFamily="34" charset="0"/>
              </a:rPr>
              <a:t>enotyping genes/QTL highlights</a:t>
            </a:r>
            <a:endParaRPr lang="en-US" sz="3600" dirty="0">
              <a:latin typeface="+mj-lt"/>
            </a:endParaRPr>
          </a:p>
        </p:txBody>
      </p:sp>
    </p:spTree>
    <p:extLst>
      <p:ext uri="{BB962C8B-B14F-4D97-AF65-F5344CB8AC3E}">
        <p14:creationId xmlns:p14="http://schemas.microsoft.com/office/powerpoint/2010/main" val="13187877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53" y="-305"/>
            <a:ext cx="2567591" cy="3444551"/>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46805" y="1523121"/>
            <a:ext cx="3697195" cy="5334880"/>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66980" y="18123"/>
            <a:ext cx="2614416" cy="3404523"/>
          </a:xfrm>
          <a:prstGeom prst="rect">
            <a:avLst/>
          </a:prstGeom>
        </p:spPr>
      </p:pic>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70313" y="3451446"/>
            <a:ext cx="2621189" cy="3399354"/>
          </a:xfrm>
          <a:prstGeom prst="rect">
            <a:avLst/>
          </a:prstGeom>
          <a:ln w="28575">
            <a:solidFill>
              <a:schemeClr val="tx1"/>
            </a:solidFill>
          </a:ln>
        </p:spPr>
      </p:pic>
      <p:pic>
        <p:nvPicPr>
          <p:cNvPr id="7" name="Picture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3422646"/>
            <a:ext cx="2719913" cy="3435355"/>
          </a:xfrm>
          <a:prstGeom prst="rect">
            <a:avLst/>
          </a:prstGeom>
        </p:spPr>
      </p:pic>
      <p:sp>
        <p:nvSpPr>
          <p:cNvPr id="9" name="TextBox 8"/>
          <p:cNvSpPr txBox="1"/>
          <p:nvPr/>
        </p:nvSpPr>
        <p:spPr>
          <a:xfrm>
            <a:off x="5284801" y="146534"/>
            <a:ext cx="3902400" cy="1015663"/>
          </a:xfrm>
          <a:prstGeom prst="rect">
            <a:avLst/>
          </a:prstGeom>
          <a:noFill/>
        </p:spPr>
        <p:txBody>
          <a:bodyPr wrap="square" rtlCol="0">
            <a:spAutoFit/>
          </a:bodyPr>
          <a:lstStyle/>
          <a:p>
            <a:pPr algn="ctr"/>
            <a:r>
              <a:rPr lang="en-US" sz="2600" b="1" dirty="0">
                <a:solidFill>
                  <a:srgbClr val="0000FF"/>
                </a:solidFill>
              </a:rPr>
              <a:t>“</a:t>
            </a:r>
            <a:r>
              <a:rPr lang="en-US" sz="3600" b="1" dirty="0">
                <a:solidFill>
                  <a:srgbClr val="0000FF"/>
                </a:solidFill>
                <a:latin typeface="+mn-lt"/>
              </a:rPr>
              <a:t>CRISPR Everywhere”</a:t>
            </a:r>
          </a:p>
          <a:p>
            <a:pPr algn="ctr"/>
            <a:endParaRPr lang="en-US" sz="1800" b="1" dirty="0">
              <a:solidFill>
                <a:srgbClr val="0000FF"/>
              </a:solidFill>
              <a:latin typeface="+mn-lt"/>
            </a:endParaRPr>
          </a:p>
          <a:p>
            <a:pPr algn="ctr"/>
            <a:r>
              <a:rPr lang="en-US" sz="3600" b="1" dirty="0">
                <a:solidFill>
                  <a:srgbClr val="0000FF"/>
                </a:solidFill>
                <a:latin typeface="+mn-lt"/>
              </a:rPr>
              <a:t>The rise of gene editing</a:t>
            </a:r>
          </a:p>
        </p:txBody>
      </p:sp>
    </p:spTree>
    <p:extLst>
      <p:ext uri="{BB962C8B-B14F-4D97-AF65-F5344CB8AC3E}">
        <p14:creationId xmlns:p14="http://schemas.microsoft.com/office/powerpoint/2010/main" val="24710724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6156" y="2403474"/>
            <a:ext cx="3797300" cy="369888"/>
          </a:xfrm>
          <a:prstGeom prst="rect">
            <a:avLst/>
          </a:prstGeom>
          <a:noFill/>
        </p:spPr>
        <p:txBody>
          <a:bodyPr>
            <a:spAutoFit/>
          </a:bodyPr>
          <a:lstStyle/>
          <a:p>
            <a:pPr>
              <a:defRPr/>
            </a:pPr>
            <a:r>
              <a:rPr lang="en-GB" dirty="0">
                <a:solidFill>
                  <a:schemeClr val="bg1"/>
                </a:solidFill>
                <a:latin typeface="Calibri" pitchFamily="34" charset="0"/>
                <a:ea typeface="+mn-ea"/>
                <a:cs typeface="Calibri" pitchFamily="34" charset="0"/>
              </a:rPr>
              <a:t>   I</a:t>
            </a:r>
            <a:r>
              <a:rPr lang="en-GB" cap="small" dirty="0">
                <a:solidFill>
                  <a:schemeClr val="bg1"/>
                </a:solidFill>
                <a:latin typeface="Calibri" pitchFamily="34" charset="0"/>
                <a:ea typeface="+mn-ea"/>
                <a:cs typeface="Calibri" pitchFamily="34" charset="0"/>
              </a:rPr>
              <a:t>rrigated Rice South Asia </a:t>
            </a:r>
          </a:p>
        </p:txBody>
      </p:sp>
      <p:sp>
        <p:nvSpPr>
          <p:cNvPr id="83" name="Title 35"/>
          <p:cNvSpPr>
            <a:spLocks/>
          </p:cNvSpPr>
          <p:nvPr/>
        </p:nvSpPr>
        <p:spPr bwMode="auto">
          <a:xfrm>
            <a:off x="118950" y="-2853"/>
            <a:ext cx="8915400" cy="816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3200" b="1" dirty="0">
                <a:solidFill>
                  <a:srgbClr val="2626C2"/>
                </a:solidFill>
              </a:rPr>
              <a:t>CRISPR/Cas9 bacterial immune system</a:t>
            </a:r>
          </a:p>
        </p:txBody>
      </p:sp>
      <p:sp>
        <p:nvSpPr>
          <p:cNvPr id="2" name="TextBox 1"/>
          <p:cNvSpPr txBox="1"/>
          <p:nvPr/>
        </p:nvSpPr>
        <p:spPr>
          <a:xfrm>
            <a:off x="333022" y="814139"/>
            <a:ext cx="8388117" cy="1384995"/>
          </a:xfrm>
          <a:prstGeom prst="rect">
            <a:avLst/>
          </a:prstGeom>
          <a:noFill/>
        </p:spPr>
        <p:txBody>
          <a:bodyPr wrap="square" rtlCol="0">
            <a:spAutoFit/>
          </a:bodyPr>
          <a:lstStyle/>
          <a:p>
            <a:pPr algn="ctr"/>
            <a:r>
              <a:rPr lang="en-US" sz="2400" b="1" dirty="0">
                <a:solidFill>
                  <a:srgbClr val="FF0000"/>
                </a:solidFill>
              </a:rPr>
              <a:t>Clustered Regularly Interspaced </a:t>
            </a:r>
          </a:p>
          <a:p>
            <a:pPr algn="ctr"/>
            <a:r>
              <a:rPr lang="en-US" sz="2400" b="1" dirty="0">
                <a:solidFill>
                  <a:srgbClr val="FF0000"/>
                </a:solidFill>
              </a:rPr>
              <a:t>Short Palindromic Repeats (CRISPR) </a:t>
            </a:r>
          </a:p>
          <a:p>
            <a:pPr algn="ctr"/>
            <a:endParaRPr lang="en-US" sz="1200" dirty="0">
              <a:solidFill>
                <a:srgbClr val="800000"/>
              </a:solidFill>
            </a:endParaRPr>
          </a:p>
          <a:p>
            <a:pPr algn="ctr"/>
            <a:r>
              <a:rPr lang="en-US" sz="2400" b="1" dirty="0">
                <a:solidFill>
                  <a:srgbClr val="800000"/>
                </a:solidFill>
              </a:rPr>
              <a:t>CRISPR-associated protein 9 (Cas9)</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56" y="3744561"/>
            <a:ext cx="9144000" cy="2650435"/>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416" y="2251077"/>
            <a:ext cx="7810587" cy="1957772"/>
          </a:xfrm>
          <a:prstGeom prst="rect">
            <a:avLst/>
          </a:prstGeom>
        </p:spPr>
      </p:pic>
      <p:sp>
        <p:nvSpPr>
          <p:cNvPr id="7" name="TextBox 6"/>
          <p:cNvSpPr txBox="1"/>
          <p:nvPr/>
        </p:nvSpPr>
        <p:spPr>
          <a:xfrm>
            <a:off x="5518545" y="6488668"/>
            <a:ext cx="3288080" cy="369332"/>
          </a:xfrm>
          <a:prstGeom prst="rect">
            <a:avLst/>
          </a:prstGeom>
          <a:noFill/>
        </p:spPr>
        <p:txBody>
          <a:bodyPr wrap="none" rtlCol="0">
            <a:spAutoFit/>
          </a:bodyPr>
          <a:lstStyle/>
          <a:p>
            <a:r>
              <a:rPr lang="en-US" dirty="0" err="1"/>
              <a:t>Doudna</a:t>
            </a:r>
            <a:r>
              <a:rPr lang="en-US" dirty="0"/>
              <a:t> and </a:t>
            </a:r>
            <a:r>
              <a:rPr lang="en-US" dirty="0" err="1"/>
              <a:t>Charpentier</a:t>
            </a:r>
            <a:r>
              <a:rPr lang="en-US" dirty="0"/>
              <a:t> 2014</a:t>
            </a:r>
          </a:p>
        </p:txBody>
      </p:sp>
    </p:spTree>
    <p:extLst>
      <p:ext uri="{BB962C8B-B14F-4D97-AF65-F5344CB8AC3E}">
        <p14:creationId xmlns:p14="http://schemas.microsoft.com/office/powerpoint/2010/main" val="3976038274"/>
      </p:ext>
    </p:extLst>
  </p:cSld>
  <p:clrMapOvr>
    <a:masterClrMapping/>
  </p:clrMapOvr>
  <p:transition>
    <p:strips dir="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6156" y="2569726"/>
            <a:ext cx="3797300" cy="369888"/>
          </a:xfrm>
          <a:prstGeom prst="rect">
            <a:avLst/>
          </a:prstGeom>
          <a:noFill/>
        </p:spPr>
        <p:txBody>
          <a:bodyPr>
            <a:spAutoFit/>
          </a:bodyPr>
          <a:lstStyle/>
          <a:p>
            <a:pPr>
              <a:defRPr/>
            </a:pPr>
            <a:r>
              <a:rPr lang="en-GB" dirty="0">
                <a:solidFill>
                  <a:schemeClr val="bg1"/>
                </a:solidFill>
                <a:latin typeface="Calibri" pitchFamily="34" charset="0"/>
                <a:ea typeface="+mn-ea"/>
                <a:cs typeface="Calibri" pitchFamily="34" charset="0"/>
              </a:rPr>
              <a:t>   I</a:t>
            </a:r>
            <a:r>
              <a:rPr lang="en-GB" cap="small" dirty="0">
                <a:solidFill>
                  <a:schemeClr val="bg1"/>
                </a:solidFill>
                <a:latin typeface="Calibri" pitchFamily="34" charset="0"/>
                <a:ea typeface="+mn-ea"/>
                <a:cs typeface="Calibri" pitchFamily="34" charset="0"/>
              </a:rPr>
              <a:t>rrigated Rice South Asia </a:t>
            </a:r>
          </a:p>
        </p:txBody>
      </p:sp>
      <p:sp>
        <p:nvSpPr>
          <p:cNvPr id="83" name="Title 35"/>
          <p:cNvSpPr>
            <a:spLocks/>
          </p:cNvSpPr>
          <p:nvPr/>
        </p:nvSpPr>
        <p:spPr bwMode="auto">
          <a:xfrm>
            <a:off x="123742" y="0"/>
            <a:ext cx="8915400" cy="783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en-US" sz="3200" b="1" dirty="0">
              <a:solidFill>
                <a:srgbClr val="2626C2"/>
              </a:solidFill>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4163" y="838200"/>
            <a:ext cx="7178675" cy="5699760"/>
          </a:xfrm>
          <a:prstGeom prst="rect">
            <a:avLst/>
          </a:prstGeom>
        </p:spPr>
      </p:pic>
      <p:sp>
        <p:nvSpPr>
          <p:cNvPr id="4" name="TextBox 3"/>
          <p:cNvSpPr txBox="1"/>
          <p:nvPr/>
        </p:nvSpPr>
        <p:spPr>
          <a:xfrm>
            <a:off x="5186036" y="6488668"/>
            <a:ext cx="2609304" cy="338554"/>
          </a:xfrm>
          <a:prstGeom prst="rect">
            <a:avLst/>
          </a:prstGeom>
          <a:noFill/>
        </p:spPr>
        <p:txBody>
          <a:bodyPr wrap="none" rtlCol="0">
            <a:spAutoFit/>
          </a:bodyPr>
          <a:lstStyle/>
          <a:p>
            <a:r>
              <a:rPr lang="en-US" dirty="0" err="1">
                <a:latin typeface="+mn-lt"/>
              </a:rPr>
              <a:t>Doudna</a:t>
            </a:r>
            <a:r>
              <a:rPr lang="en-US" dirty="0">
                <a:latin typeface="+mn-lt"/>
              </a:rPr>
              <a:t> and </a:t>
            </a:r>
            <a:r>
              <a:rPr lang="en-US" dirty="0" err="1">
                <a:latin typeface="+mn-lt"/>
              </a:rPr>
              <a:t>Charpentier</a:t>
            </a:r>
            <a:r>
              <a:rPr lang="en-US" dirty="0">
                <a:latin typeface="+mn-lt"/>
              </a:rPr>
              <a:t> 2014</a:t>
            </a:r>
          </a:p>
        </p:txBody>
      </p:sp>
      <p:sp>
        <p:nvSpPr>
          <p:cNvPr id="2" name="Title 1">
            <a:extLst>
              <a:ext uri="{FF2B5EF4-FFF2-40B4-BE49-F238E27FC236}">
                <a16:creationId xmlns:a16="http://schemas.microsoft.com/office/drawing/2014/main" xmlns="" id="{B5A6079E-B462-432E-B54A-94B19B3B3E6F}"/>
              </a:ext>
            </a:extLst>
          </p:cNvPr>
          <p:cNvSpPr>
            <a:spLocks noGrp="1"/>
          </p:cNvSpPr>
          <p:nvPr>
            <p:ph type="title"/>
          </p:nvPr>
        </p:nvSpPr>
        <p:spPr>
          <a:xfrm>
            <a:off x="198437" y="0"/>
            <a:ext cx="8574087" cy="966787"/>
          </a:xfrm>
        </p:spPr>
        <p:txBody>
          <a:bodyPr>
            <a:normAutofit fontScale="90000"/>
          </a:bodyPr>
          <a:lstStyle/>
          <a:p>
            <a:pPr algn="ctr"/>
            <a:r>
              <a:rPr lang="en-US" sz="4000" dirty="0"/>
              <a:t/>
            </a:r>
            <a:br>
              <a:rPr lang="en-US" sz="4000" dirty="0"/>
            </a:br>
            <a:r>
              <a:rPr lang="en-US" sz="4000" dirty="0"/>
              <a:t>CRISPR/Cas 9 technology</a:t>
            </a:r>
            <a:r>
              <a:rPr lang="en-US" sz="4400" b="1" dirty="0">
                <a:solidFill>
                  <a:srgbClr val="2626C2"/>
                </a:solidFill>
              </a:rPr>
              <a:t/>
            </a:r>
            <a:br>
              <a:rPr lang="en-US" sz="4400" b="1" dirty="0">
                <a:solidFill>
                  <a:srgbClr val="2626C2"/>
                </a:solidFill>
              </a:rPr>
            </a:br>
            <a:endParaRPr lang="en-US" dirty="0"/>
          </a:p>
        </p:txBody>
      </p:sp>
      <p:sp>
        <p:nvSpPr>
          <p:cNvPr id="5" name="Content Placeholder 4">
            <a:extLst>
              <a:ext uri="{FF2B5EF4-FFF2-40B4-BE49-F238E27FC236}">
                <a16:creationId xmlns:a16="http://schemas.microsoft.com/office/drawing/2014/main" xmlns="" id="{10E06C96-A4EA-4545-BC48-9FB9E85E81E1}"/>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867225405"/>
      </p:ext>
    </p:extLst>
  </p:cSld>
  <p:clrMapOvr>
    <a:masterClrMapping/>
  </p:clrMapOvr>
  <p:transition>
    <p:strips dir="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220602" y="6353692"/>
            <a:ext cx="3797300" cy="338554"/>
          </a:xfrm>
          <a:prstGeom prst="rect">
            <a:avLst/>
          </a:prstGeom>
          <a:noFill/>
        </p:spPr>
        <p:txBody>
          <a:bodyPr>
            <a:spAutoFit/>
          </a:bodyPr>
          <a:lstStyle/>
          <a:p>
            <a:pPr>
              <a:defRPr/>
            </a:pPr>
            <a:r>
              <a:rPr lang="en-GB" dirty="0">
                <a:latin typeface="Calibri" pitchFamily="34" charset="0"/>
                <a:ea typeface="+mn-ea"/>
                <a:cs typeface="Calibri" pitchFamily="34" charset="0"/>
              </a:rPr>
              <a:t>   I</a:t>
            </a:r>
            <a:r>
              <a:rPr lang="en-GB" cap="small" dirty="0">
                <a:latin typeface="Calibri" pitchFamily="34" charset="0"/>
                <a:ea typeface="+mn-ea"/>
                <a:cs typeface="Calibri" pitchFamily="34" charset="0"/>
              </a:rPr>
              <a:t>rrigated Rice South Asia </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r="8698"/>
          <a:stretch/>
        </p:blipFill>
        <p:spPr>
          <a:xfrm>
            <a:off x="2790699" y="14379"/>
            <a:ext cx="6341422" cy="6339313"/>
          </a:xfrm>
          <a:prstGeom prst="rect">
            <a:avLst/>
          </a:prstGeom>
        </p:spPr>
      </p:pic>
      <p:sp>
        <p:nvSpPr>
          <p:cNvPr id="83" name="Title 35"/>
          <p:cNvSpPr>
            <a:spLocks/>
          </p:cNvSpPr>
          <p:nvPr/>
        </p:nvSpPr>
        <p:spPr bwMode="auto">
          <a:xfrm>
            <a:off x="160099" y="204379"/>
            <a:ext cx="4115018" cy="1149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3200" b="1" dirty="0">
                <a:latin typeface="+mj-lt"/>
              </a:rPr>
              <a:t>CRISPR-Cas9 genome editing</a:t>
            </a:r>
            <a:endParaRPr lang="en-US" sz="3200" b="1" dirty="0">
              <a:solidFill>
                <a:srgbClr val="2626C2"/>
              </a:solidFill>
              <a:latin typeface="+mj-lt"/>
            </a:endParaRPr>
          </a:p>
        </p:txBody>
      </p:sp>
      <p:sp>
        <p:nvSpPr>
          <p:cNvPr id="4" name="TextBox 3"/>
          <p:cNvSpPr txBox="1"/>
          <p:nvPr/>
        </p:nvSpPr>
        <p:spPr>
          <a:xfrm>
            <a:off x="5771405" y="6500543"/>
            <a:ext cx="3353803" cy="338554"/>
          </a:xfrm>
          <a:prstGeom prst="rect">
            <a:avLst/>
          </a:prstGeom>
          <a:noFill/>
          <a:ln>
            <a:solidFill>
              <a:schemeClr val="accent2"/>
            </a:solidFill>
          </a:ln>
        </p:spPr>
        <p:txBody>
          <a:bodyPr wrap="none" rtlCol="0">
            <a:spAutoFit/>
          </a:bodyPr>
          <a:lstStyle/>
          <a:p>
            <a:r>
              <a:rPr lang="en-US" sz="1600" dirty="0"/>
              <a:t>Ding et al. 2016 Frontiers Plant </a:t>
            </a:r>
            <a:r>
              <a:rPr lang="en-US" sz="1600" dirty="0" err="1"/>
              <a:t>Sci</a:t>
            </a:r>
            <a:endParaRPr lang="en-US" sz="1600" dirty="0"/>
          </a:p>
        </p:txBody>
      </p:sp>
      <p:grpSp>
        <p:nvGrpSpPr>
          <p:cNvPr id="9" name="Group 8"/>
          <p:cNvGrpSpPr/>
          <p:nvPr/>
        </p:nvGrpSpPr>
        <p:grpSpPr>
          <a:xfrm>
            <a:off x="231349" y="3685881"/>
            <a:ext cx="2511570" cy="1200329"/>
            <a:chOff x="231349" y="3685881"/>
            <a:chExt cx="2511570" cy="1200329"/>
          </a:xfrm>
        </p:grpSpPr>
        <p:sp>
          <p:nvSpPr>
            <p:cNvPr id="5" name="TextBox 4"/>
            <p:cNvSpPr txBox="1"/>
            <p:nvPr/>
          </p:nvSpPr>
          <p:spPr>
            <a:xfrm>
              <a:off x="231349" y="3685881"/>
              <a:ext cx="1935895" cy="1200329"/>
            </a:xfrm>
            <a:prstGeom prst="rect">
              <a:avLst/>
            </a:prstGeom>
            <a:noFill/>
          </p:spPr>
          <p:txBody>
            <a:bodyPr wrap="square" rtlCol="0">
              <a:spAutoFit/>
            </a:bodyPr>
            <a:lstStyle/>
            <a:p>
              <a:pPr algn="ctr"/>
              <a:r>
                <a:rPr lang="en-US" b="1" dirty="0">
                  <a:solidFill>
                    <a:srgbClr val="C00000"/>
                  </a:solidFill>
                </a:rPr>
                <a:t>Double strand break (DSB) is created in the gene of interest</a:t>
              </a:r>
            </a:p>
          </p:txBody>
        </p:sp>
        <p:sp>
          <p:nvSpPr>
            <p:cNvPr id="6" name="Right Arrow 5"/>
            <p:cNvSpPr/>
            <p:nvPr/>
          </p:nvSpPr>
          <p:spPr>
            <a:xfrm>
              <a:off x="2167244" y="3986226"/>
              <a:ext cx="575675" cy="342119"/>
            </a:xfrm>
            <a:prstGeom prst="rightArrow">
              <a:avLst>
                <a:gd name="adj1" fmla="val 35616"/>
                <a:gd name="adj2" fmla="val 93951"/>
              </a:avLst>
            </a:prstGeom>
            <a:solidFill>
              <a:srgbClr val="C0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95004" y="5341212"/>
            <a:ext cx="2647915" cy="1200329"/>
            <a:chOff x="95004" y="5341212"/>
            <a:chExt cx="2647915" cy="1200329"/>
          </a:xfrm>
        </p:grpSpPr>
        <p:sp>
          <p:nvSpPr>
            <p:cNvPr id="8" name="TextBox 7"/>
            <p:cNvSpPr txBox="1"/>
            <p:nvPr/>
          </p:nvSpPr>
          <p:spPr>
            <a:xfrm>
              <a:off x="95004" y="5341212"/>
              <a:ext cx="2220686" cy="1200329"/>
            </a:xfrm>
            <a:prstGeom prst="rect">
              <a:avLst/>
            </a:prstGeom>
            <a:noFill/>
          </p:spPr>
          <p:txBody>
            <a:bodyPr wrap="square" rtlCol="0">
              <a:spAutoFit/>
            </a:bodyPr>
            <a:lstStyle/>
            <a:p>
              <a:pPr algn="ctr"/>
              <a:r>
                <a:rPr lang="en-US" b="1" dirty="0">
                  <a:solidFill>
                    <a:srgbClr val="C00000"/>
                  </a:solidFill>
                </a:rPr>
                <a:t>Targeted mutations</a:t>
              </a:r>
            </a:p>
            <a:p>
              <a:pPr algn="ctr"/>
              <a:r>
                <a:rPr lang="en-US" dirty="0">
                  <a:solidFill>
                    <a:srgbClr val="C00000"/>
                  </a:solidFill>
                </a:rPr>
                <a:t>(loss of function or gain of function)</a:t>
              </a:r>
            </a:p>
          </p:txBody>
        </p:sp>
        <p:sp>
          <p:nvSpPr>
            <p:cNvPr id="10" name="Right Arrow 9"/>
            <p:cNvSpPr/>
            <p:nvPr/>
          </p:nvSpPr>
          <p:spPr>
            <a:xfrm>
              <a:off x="2167244" y="5650215"/>
              <a:ext cx="575675" cy="342119"/>
            </a:xfrm>
            <a:prstGeom prst="rightArrow">
              <a:avLst>
                <a:gd name="adj1" fmla="val 35616"/>
                <a:gd name="adj2" fmla="val 93951"/>
              </a:avLst>
            </a:prstGeom>
            <a:solidFill>
              <a:srgbClr val="C0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p:cNvGrpSpPr/>
          <p:nvPr/>
        </p:nvGrpSpPr>
        <p:grpSpPr>
          <a:xfrm>
            <a:off x="267112" y="1671220"/>
            <a:ext cx="2440320" cy="1200329"/>
            <a:chOff x="267112" y="1671220"/>
            <a:chExt cx="2440320" cy="1200329"/>
          </a:xfrm>
        </p:grpSpPr>
        <p:sp>
          <p:nvSpPr>
            <p:cNvPr id="11" name="TextBox 10"/>
            <p:cNvSpPr txBox="1"/>
            <p:nvPr/>
          </p:nvSpPr>
          <p:spPr>
            <a:xfrm>
              <a:off x="267112" y="1671220"/>
              <a:ext cx="1935895" cy="1200329"/>
            </a:xfrm>
            <a:prstGeom prst="rect">
              <a:avLst/>
            </a:prstGeom>
            <a:noFill/>
          </p:spPr>
          <p:txBody>
            <a:bodyPr wrap="square" rtlCol="0">
              <a:spAutoFit/>
            </a:bodyPr>
            <a:lstStyle/>
            <a:p>
              <a:pPr algn="ctr"/>
              <a:r>
                <a:rPr lang="en-US" b="1" dirty="0">
                  <a:solidFill>
                    <a:srgbClr val="C00000"/>
                  </a:solidFill>
                </a:rPr>
                <a:t>Introduce Cas9 and guide RNA matching target sequence</a:t>
              </a:r>
            </a:p>
          </p:txBody>
        </p:sp>
        <p:sp>
          <p:nvSpPr>
            <p:cNvPr id="12" name="Right Arrow 11"/>
            <p:cNvSpPr/>
            <p:nvPr/>
          </p:nvSpPr>
          <p:spPr>
            <a:xfrm>
              <a:off x="2131757" y="1971565"/>
              <a:ext cx="575675" cy="342119"/>
            </a:xfrm>
            <a:prstGeom prst="rightArrow">
              <a:avLst>
                <a:gd name="adj1" fmla="val 35616"/>
                <a:gd name="adj2" fmla="val 93951"/>
              </a:avLst>
            </a:prstGeom>
            <a:solidFill>
              <a:srgbClr val="C0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95790738"/>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6156" y="2569726"/>
            <a:ext cx="3797300" cy="369888"/>
          </a:xfrm>
          <a:prstGeom prst="rect">
            <a:avLst/>
          </a:prstGeom>
          <a:noFill/>
        </p:spPr>
        <p:txBody>
          <a:bodyPr>
            <a:spAutoFit/>
          </a:bodyPr>
          <a:lstStyle/>
          <a:p>
            <a:pPr>
              <a:defRPr/>
            </a:pPr>
            <a:r>
              <a:rPr lang="en-GB" dirty="0">
                <a:solidFill>
                  <a:schemeClr val="bg1"/>
                </a:solidFill>
                <a:latin typeface="Calibri" pitchFamily="34" charset="0"/>
                <a:ea typeface="+mn-ea"/>
                <a:cs typeface="Calibri" pitchFamily="34" charset="0"/>
              </a:rPr>
              <a:t>   I</a:t>
            </a:r>
            <a:r>
              <a:rPr lang="en-GB" cap="small" dirty="0">
                <a:solidFill>
                  <a:schemeClr val="bg1"/>
                </a:solidFill>
                <a:latin typeface="Calibri" pitchFamily="34" charset="0"/>
                <a:ea typeface="+mn-ea"/>
                <a:cs typeface="Calibri" pitchFamily="34" charset="0"/>
              </a:rPr>
              <a:t>rrigated Rice South Asia </a:t>
            </a:r>
          </a:p>
        </p:txBody>
      </p:sp>
      <p:sp>
        <p:nvSpPr>
          <p:cNvPr id="83" name="Title 35"/>
          <p:cNvSpPr>
            <a:spLocks/>
          </p:cNvSpPr>
          <p:nvPr/>
        </p:nvSpPr>
        <p:spPr bwMode="auto">
          <a:xfrm>
            <a:off x="118950" y="218081"/>
            <a:ext cx="8915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3200" b="1" dirty="0">
                <a:solidFill>
                  <a:srgbClr val="2626C2"/>
                </a:solidFill>
              </a:rPr>
              <a:t>CRISPR/Cas9 creates a double strand break at a specific target site in the genome</a:t>
            </a: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91" y="1500655"/>
            <a:ext cx="9144000" cy="4759216"/>
          </a:xfrm>
          <a:prstGeom prst="rect">
            <a:avLst/>
          </a:prstGeom>
        </p:spPr>
      </p:pic>
      <p:sp>
        <p:nvSpPr>
          <p:cNvPr id="4" name="TextBox 3"/>
          <p:cNvSpPr txBox="1"/>
          <p:nvPr/>
        </p:nvSpPr>
        <p:spPr>
          <a:xfrm>
            <a:off x="6768935" y="6443379"/>
            <a:ext cx="2172390" cy="369332"/>
          </a:xfrm>
          <a:prstGeom prst="rect">
            <a:avLst/>
          </a:prstGeom>
          <a:noFill/>
        </p:spPr>
        <p:txBody>
          <a:bodyPr wrap="none" rtlCol="0">
            <a:spAutoFit/>
          </a:bodyPr>
          <a:lstStyle/>
          <a:p>
            <a:r>
              <a:rPr lang="en-US" b="1"/>
              <a:t>Kim and Kim 2014</a:t>
            </a:r>
          </a:p>
        </p:txBody>
      </p:sp>
    </p:spTree>
    <p:extLst>
      <p:ext uri="{BB962C8B-B14F-4D97-AF65-F5344CB8AC3E}">
        <p14:creationId xmlns:p14="http://schemas.microsoft.com/office/powerpoint/2010/main" val="1525928588"/>
      </p:ext>
    </p:extLst>
  </p:cSld>
  <p:clrMapOvr>
    <a:masterClrMapping/>
  </p:clrMapOvr>
  <p:transition>
    <p:strips dir="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5EBE9A6B-D90E-477A-BC4C-9E11BACFD0AC}"/>
              </a:ext>
            </a:extLst>
          </p:cNvPr>
          <p:cNvSpPr>
            <a:spLocks noGrp="1"/>
          </p:cNvSpPr>
          <p:nvPr>
            <p:ph idx="1"/>
          </p:nvPr>
        </p:nvSpPr>
        <p:spPr/>
        <p:txBody>
          <a:bodyPr/>
          <a:lstStyle/>
          <a:p>
            <a:pPr>
              <a:buFont typeface="Courier New" panose="02070309020205020404" pitchFamily="49" charset="0"/>
              <a:buChar char="o"/>
            </a:pPr>
            <a:r>
              <a:rPr lang="en-US" dirty="0"/>
              <a:t>Explore the use of genome editing for rapid pyramiding of beneficial alleles at breeding relevant genetic loci:</a:t>
            </a:r>
          </a:p>
          <a:p>
            <a:pPr lvl="1">
              <a:buFont typeface="Courier New" panose="02070309020205020404" pitchFamily="49" charset="0"/>
              <a:buChar char="o"/>
            </a:pPr>
            <a:r>
              <a:rPr lang="en-US" dirty="0"/>
              <a:t>Validate genes where knock-outs provide the desired phenotypes (such </a:t>
            </a:r>
            <a:r>
              <a:rPr lang="en-US" i="1" dirty="0"/>
              <a:t>sd1</a:t>
            </a:r>
            <a:r>
              <a:rPr lang="en-US" dirty="0"/>
              <a:t>, </a:t>
            </a:r>
            <a:r>
              <a:rPr lang="en-US" i="1" dirty="0"/>
              <a:t>BadH2</a:t>
            </a:r>
            <a:r>
              <a:rPr lang="en-US" dirty="0"/>
              <a:t>)</a:t>
            </a:r>
          </a:p>
          <a:p>
            <a:pPr lvl="1">
              <a:buFont typeface="Courier New" panose="02070309020205020404" pitchFamily="49" charset="0"/>
              <a:buChar char="o"/>
            </a:pPr>
            <a:r>
              <a:rPr lang="en-US" dirty="0"/>
              <a:t>Validate functional nucleotide polymorphisms by allele replacement </a:t>
            </a:r>
            <a:r>
              <a:rPr lang="en-US" dirty="0">
                <a:sym typeface="Wingdings" panose="05000000000000000000" pitchFamily="2" charset="2"/>
              </a:rPr>
              <a:t></a:t>
            </a:r>
            <a:r>
              <a:rPr lang="en-US" dirty="0"/>
              <a:t> rapid testing of known alleles at each locus in the same background</a:t>
            </a:r>
          </a:p>
          <a:p>
            <a:pPr lvl="1">
              <a:buFont typeface="Courier New" panose="02070309020205020404" pitchFamily="49" charset="0"/>
              <a:buChar char="o"/>
            </a:pPr>
            <a:r>
              <a:rPr lang="en-US" dirty="0"/>
              <a:t>Use as a replacement for marker-assisted backcrossing (MABC) to combine targeted alleles through multiplexed gene editing</a:t>
            </a:r>
          </a:p>
          <a:p>
            <a:endParaRPr lang="en-US" dirty="0"/>
          </a:p>
        </p:txBody>
      </p:sp>
      <p:sp>
        <p:nvSpPr>
          <p:cNvPr id="3" name="Title 2">
            <a:extLst>
              <a:ext uri="{FF2B5EF4-FFF2-40B4-BE49-F238E27FC236}">
                <a16:creationId xmlns:a16="http://schemas.microsoft.com/office/drawing/2014/main" xmlns="" id="{BC986F90-1E20-4A33-8E15-0927E9706E2A}"/>
              </a:ext>
            </a:extLst>
          </p:cNvPr>
          <p:cNvSpPr>
            <a:spLocks noGrp="1"/>
          </p:cNvSpPr>
          <p:nvPr>
            <p:ph type="title"/>
          </p:nvPr>
        </p:nvSpPr>
        <p:spPr>
          <a:xfrm>
            <a:off x="284163" y="1"/>
            <a:ext cx="8574087" cy="1263650"/>
          </a:xfrm>
        </p:spPr>
        <p:txBody>
          <a:bodyPr>
            <a:normAutofit fontScale="90000"/>
          </a:bodyPr>
          <a:lstStyle/>
          <a:p>
            <a:pPr algn="ctr"/>
            <a:r>
              <a:rPr lang="en-US" dirty="0"/>
              <a:t/>
            </a:r>
            <a:br>
              <a:rPr lang="en-US" dirty="0"/>
            </a:br>
            <a:r>
              <a:rPr lang="en-US" sz="4000" dirty="0"/>
              <a:t>Genome editing to rapidly combine </a:t>
            </a:r>
            <a:br>
              <a:rPr lang="en-US" sz="4000" dirty="0"/>
            </a:br>
            <a:r>
              <a:rPr lang="en-US" sz="4000" dirty="0"/>
              <a:t>targeted alleles for breeding</a:t>
            </a:r>
            <a:r>
              <a:rPr lang="en-US" dirty="0"/>
              <a:t/>
            </a:r>
            <a:br>
              <a:rPr lang="en-US" dirty="0"/>
            </a:br>
            <a:endParaRPr lang="en-US" dirty="0"/>
          </a:p>
        </p:txBody>
      </p:sp>
      <p:sp>
        <p:nvSpPr>
          <p:cNvPr id="4" name="TextBox 3">
            <a:extLst>
              <a:ext uri="{FF2B5EF4-FFF2-40B4-BE49-F238E27FC236}">
                <a16:creationId xmlns:a16="http://schemas.microsoft.com/office/drawing/2014/main" xmlns="" id="{2639AF22-2FF6-4B6D-8B9B-71CCA8072D1F}"/>
              </a:ext>
            </a:extLst>
          </p:cNvPr>
          <p:cNvSpPr txBox="1"/>
          <p:nvPr/>
        </p:nvSpPr>
        <p:spPr>
          <a:xfrm>
            <a:off x="5105400" y="5884684"/>
            <a:ext cx="2189317" cy="379591"/>
          </a:xfrm>
          <a:prstGeom prst="rect">
            <a:avLst/>
          </a:prstGeom>
          <a:noFill/>
        </p:spPr>
        <p:txBody>
          <a:bodyPr wrap="none" rtlCol="0">
            <a:spAutoFit/>
          </a:bodyPr>
          <a:lstStyle/>
          <a:p>
            <a:r>
              <a:rPr lang="en-US" sz="2800" dirty="0">
                <a:latin typeface="+mn-lt"/>
              </a:rPr>
              <a:t>M. Thomson, TAMU</a:t>
            </a:r>
          </a:p>
        </p:txBody>
      </p:sp>
    </p:spTree>
    <p:extLst>
      <p:ext uri="{BB962C8B-B14F-4D97-AF65-F5344CB8AC3E}">
        <p14:creationId xmlns:p14="http://schemas.microsoft.com/office/powerpoint/2010/main" val="37691374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itle 35"/>
          <p:cNvSpPr>
            <a:spLocks/>
          </p:cNvSpPr>
          <p:nvPr/>
        </p:nvSpPr>
        <p:spPr bwMode="auto">
          <a:xfrm>
            <a:off x="118950" y="218080"/>
            <a:ext cx="8915400" cy="1230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en-US" sz="3200" b="1" dirty="0">
              <a:solidFill>
                <a:srgbClr val="2626C2"/>
              </a:solidFill>
            </a:endParaRPr>
          </a:p>
        </p:txBody>
      </p:sp>
      <p:sp>
        <p:nvSpPr>
          <p:cNvPr id="5" name="TextBox 4"/>
          <p:cNvSpPr txBox="1"/>
          <p:nvPr/>
        </p:nvSpPr>
        <p:spPr>
          <a:xfrm>
            <a:off x="6815200" y="6471934"/>
            <a:ext cx="2322046" cy="369332"/>
          </a:xfrm>
          <a:prstGeom prst="rect">
            <a:avLst/>
          </a:prstGeom>
          <a:noFill/>
        </p:spPr>
        <p:txBody>
          <a:bodyPr wrap="none" rtlCol="0">
            <a:spAutoFit/>
          </a:bodyPr>
          <a:lstStyle/>
          <a:p>
            <a:r>
              <a:rPr lang="en-US" b="1" dirty="0"/>
              <a:t>M. Thomson, TAMU</a:t>
            </a:r>
          </a:p>
        </p:txBody>
      </p:sp>
      <p:sp>
        <p:nvSpPr>
          <p:cNvPr id="8" name="Content Placeholder 7">
            <a:extLst>
              <a:ext uri="{FF2B5EF4-FFF2-40B4-BE49-F238E27FC236}">
                <a16:creationId xmlns:a16="http://schemas.microsoft.com/office/drawing/2014/main" xmlns="" id="{69569DDC-754B-49A4-8AC5-D8E58BF372FB}"/>
              </a:ext>
            </a:extLst>
          </p:cNvPr>
          <p:cNvSpPr>
            <a:spLocks noGrp="1"/>
          </p:cNvSpPr>
          <p:nvPr>
            <p:ph idx="1"/>
          </p:nvPr>
        </p:nvSpPr>
        <p:spPr/>
        <p:txBody>
          <a:bodyPr/>
          <a:lstStyle/>
          <a:p>
            <a:pPr>
              <a:spcAft>
                <a:spcPts val="1800"/>
              </a:spcAft>
              <a:buFont typeface="Courier New" panose="02070309020205020404" pitchFamily="49" charset="0"/>
              <a:buChar char="o"/>
            </a:pPr>
            <a:r>
              <a:rPr lang="en-US" dirty="0">
                <a:solidFill>
                  <a:srgbClr val="800000"/>
                </a:solidFill>
              </a:rPr>
              <a:t>New 3,500 ft</a:t>
            </a:r>
            <a:r>
              <a:rPr lang="en-US" baseline="30000" dirty="0">
                <a:solidFill>
                  <a:srgbClr val="800000"/>
                </a:solidFill>
              </a:rPr>
              <a:t>2</a:t>
            </a:r>
            <a:r>
              <a:rPr lang="en-US" dirty="0">
                <a:solidFill>
                  <a:srgbClr val="800000"/>
                </a:solidFill>
              </a:rPr>
              <a:t> facility on the Texas A&amp;M campus in College Station undergoing renovations for completion by January 2018</a:t>
            </a:r>
          </a:p>
          <a:p>
            <a:pPr>
              <a:spcAft>
                <a:spcPts val="1800"/>
              </a:spcAft>
              <a:buFont typeface="Courier New" panose="02070309020205020404" pitchFamily="49" charset="0"/>
              <a:buChar char="o"/>
            </a:pPr>
            <a:r>
              <a:rPr lang="en-US" dirty="0">
                <a:solidFill>
                  <a:srgbClr val="800000"/>
                </a:solidFill>
              </a:rPr>
              <a:t>Will provide research, service, and training functions to optimize protocols, set up a high throughput gene editing pipeline, and enable CRISPR/Cas9 research projects for target crops</a:t>
            </a:r>
          </a:p>
          <a:p>
            <a:pPr>
              <a:spcAft>
                <a:spcPts val="1800"/>
              </a:spcAft>
              <a:buFont typeface="Courier New" panose="02070309020205020404" pitchFamily="49" charset="0"/>
              <a:buChar char="o"/>
            </a:pPr>
            <a:r>
              <a:rPr lang="en-US" dirty="0">
                <a:solidFill>
                  <a:srgbClr val="800000"/>
                </a:solidFill>
              </a:rPr>
              <a:t>Starting with rice, cotton, wheat, and peanut but will rapidly expand into other crops in the future</a:t>
            </a:r>
          </a:p>
          <a:p>
            <a:endParaRPr lang="en-US" dirty="0"/>
          </a:p>
        </p:txBody>
      </p:sp>
      <p:sp>
        <p:nvSpPr>
          <p:cNvPr id="6" name="Title 5">
            <a:extLst>
              <a:ext uri="{FF2B5EF4-FFF2-40B4-BE49-F238E27FC236}">
                <a16:creationId xmlns:a16="http://schemas.microsoft.com/office/drawing/2014/main" xmlns="" id="{B864CA38-5988-45BA-B9BB-A9421330679D}"/>
              </a:ext>
            </a:extLst>
          </p:cNvPr>
          <p:cNvSpPr>
            <a:spLocks noGrp="1"/>
          </p:cNvSpPr>
          <p:nvPr>
            <p:ph type="title"/>
          </p:nvPr>
        </p:nvSpPr>
        <p:spPr>
          <a:xfrm>
            <a:off x="118951" y="169857"/>
            <a:ext cx="8739300" cy="1093794"/>
          </a:xfrm>
        </p:spPr>
        <p:txBody>
          <a:bodyPr>
            <a:normAutofit fontScale="90000"/>
          </a:bodyPr>
          <a:lstStyle/>
          <a:p>
            <a:pPr algn="ctr"/>
            <a:r>
              <a:rPr lang="en-US" dirty="0"/>
              <a:t/>
            </a:r>
            <a:br>
              <a:rPr lang="en-US" dirty="0"/>
            </a:br>
            <a:r>
              <a:rPr lang="en-US" sz="4000" dirty="0"/>
              <a:t>Texas A&amp;M AgriLife Research</a:t>
            </a:r>
            <a:br>
              <a:rPr lang="en-US" sz="4000" dirty="0"/>
            </a:br>
            <a:r>
              <a:rPr lang="en-US" sz="4000" dirty="0"/>
              <a:t>Crop Genome Editing Lab</a:t>
            </a:r>
            <a:br>
              <a:rPr lang="en-US" sz="4000" dirty="0"/>
            </a:br>
            <a:endParaRPr lang="en-US" dirty="0"/>
          </a:p>
        </p:txBody>
      </p:sp>
    </p:spTree>
    <p:extLst>
      <p:ext uri="{BB962C8B-B14F-4D97-AF65-F5344CB8AC3E}">
        <p14:creationId xmlns:p14="http://schemas.microsoft.com/office/powerpoint/2010/main" val="1668923025"/>
      </p:ext>
    </p:extLst>
  </p:cSld>
  <p:clrMapOvr>
    <a:masterClrMapping/>
  </p:clrMapOvr>
  <p:transition>
    <p:strips dir="rd"/>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6" name="Content Placeholder 10" descr="P5191800.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7961" y="1617504"/>
            <a:ext cx="6035040" cy="4526280"/>
          </a:xfrm>
        </p:spPr>
      </p:pic>
      <p:sp>
        <p:nvSpPr>
          <p:cNvPr id="3" name="Title 2">
            <a:extLst>
              <a:ext uri="{FF2B5EF4-FFF2-40B4-BE49-F238E27FC236}">
                <a16:creationId xmlns:a16="http://schemas.microsoft.com/office/drawing/2014/main" xmlns="" id="{2A37A991-AE28-4738-96C6-31C73E7A69DE}"/>
              </a:ext>
            </a:extLst>
          </p:cNvPr>
          <p:cNvSpPr>
            <a:spLocks noGrp="1"/>
          </p:cNvSpPr>
          <p:nvPr>
            <p:ph type="title"/>
          </p:nvPr>
        </p:nvSpPr>
        <p:spPr/>
        <p:txBody>
          <a:bodyPr>
            <a:normAutofit fontScale="90000"/>
          </a:bodyPr>
          <a:lstStyle/>
          <a:p>
            <a:pPr algn="ctr"/>
            <a:r>
              <a:rPr lang="en-US" dirty="0"/>
              <a:t/>
            </a:r>
            <a:br>
              <a:rPr lang="en-US" dirty="0"/>
            </a:br>
            <a:r>
              <a:rPr lang="en-US" dirty="0"/>
              <a:t>The Missing link: The root</a:t>
            </a:r>
            <a:br>
              <a:rPr lang="en-US" dirty="0"/>
            </a:br>
            <a:endParaRPr lang="en-US" dirty="0"/>
          </a:p>
        </p:txBody>
      </p:sp>
      <p:sp>
        <p:nvSpPr>
          <p:cNvPr id="59397" name="TextBox 5"/>
          <p:cNvSpPr txBox="1">
            <a:spLocks noChangeArrowheads="1"/>
          </p:cNvSpPr>
          <p:nvPr/>
        </p:nvSpPr>
        <p:spPr bwMode="auto">
          <a:xfrm>
            <a:off x="965992" y="6143784"/>
            <a:ext cx="70389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ndara" pitchFamily="34" charset="0"/>
                <a:ea typeface="MS PGothic" pitchFamily="34" charset="-128"/>
              </a:defRPr>
            </a:lvl1pPr>
            <a:lvl2pPr marL="742950" indent="-285750" eaLnBrk="0" hangingPunct="0">
              <a:defRPr>
                <a:solidFill>
                  <a:schemeClr val="tx1"/>
                </a:solidFill>
                <a:latin typeface="Candara" pitchFamily="34" charset="0"/>
                <a:ea typeface="MS PGothic" pitchFamily="34" charset="-128"/>
              </a:defRPr>
            </a:lvl2pPr>
            <a:lvl3pPr marL="1143000" indent="-228600" eaLnBrk="0" hangingPunct="0">
              <a:defRPr>
                <a:solidFill>
                  <a:schemeClr val="tx1"/>
                </a:solidFill>
                <a:latin typeface="Candara" pitchFamily="34" charset="0"/>
                <a:ea typeface="MS PGothic" pitchFamily="34" charset="-128"/>
              </a:defRPr>
            </a:lvl3pPr>
            <a:lvl4pPr marL="1600200" indent="-228600" eaLnBrk="0" hangingPunct="0">
              <a:defRPr>
                <a:solidFill>
                  <a:schemeClr val="tx1"/>
                </a:solidFill>
                <a:latin typeface="Candara" pitchFamily="34" charset="0"/>
                <a:ea typeface="MS PGothic" pitchFamily="34" charset="-128"/>
              </a:defRPr>
            </a:lvl4pPr>
            <a:lvl5pPr marL="2057400" indent="-228600" eaLnBrk="0" hangingPunct="0">
              <a:defRPr>
                <a:solidFill>
                  <a:schemeClr val="tx1"/>
                </a:solidFill>
                <a:latin typeface="Candar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Candar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Candar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Candar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Candara" pitchFamily="34" charset="0"/>
                <a:ea typeface="MS PGothic" pitchFamily="34" charset="-128"/>
              </a:defRPr>
            </a:lvl9pPr>
          </a:lstStyle>
          <a:p>
            <a:pPr algn="ctr" eaLnBrk="1" hangingPunct="1"/>
            <a:r>
              <a:rPr lang="en-US" b="1" dirty="0"/>
              <a:t>Sean Thompson at CIMMYT in the </a:t>
            </a:r>
            <a:r>
              <a:rPr lang="en-US" b="1" dirty="0" err="1"/>
              <a:t>Chihuahuan</a:t>
            </a:r>
            <a:r>
              <a:rPr lang="en-US" b="1" dirty="0"/>
              <a:t> Desert, Mexico</a:t>
            </a:r>
          </a:p>
          <a:p>
            <a:pPr algn="ctr" eaLnBrk="1" hangingPunct="1"/>
            <a:r>
              <a:rPr lang="en-US" b="1" dirty="0"/>
              <a:t>Texas A&amp;M/CIMMYT collaborative project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543BE9-3C64-42D2-9D02-B1AAC18F9B94}"/>
              </a:ext>
            </a:extLst>
          </p:cNvPr>
          <p:cNvSpPr>
            <a:spLocks noGrp="1"/>
          </p:cNvSpPr>
          <p:nvPr>
            <p:ph type="title"/>
          </p:nvPr>
        </p:nvSpPr>
        <p:spPr/>
        <p:txBody>
          <a:bodyPr>
            <a:normAutofit fontScale="90000"/>
          </a:bodyPr>
          <a:lstStyle/>
          <a:p>
            <a:pPr algn="ctr"/>
            <a:r>
              <a:rPr lang="en-US" dirty="0"/>
              <a:t/>
            </a:r>
            <a:br>
              <a:rPr lang="en-US" dirty="0"/>
            </a:br>
            <a:r>
              <a:rPr lang="en-US" dirty="0"/>
              <a:t>International Collaboration</a:t>
            </a:r>
            <a:br>
              <a:rPr lang="en-US" dirty="0"/>
            </a:br>
            <a:endParaRPr lang="en-US" dirty="0"/>
          </a:p>
        </p:txBody>
      </p:sp>
      <p:sp>
        <p:nvSpPr>
          <p:cNvPr id="3" name="Content Placeholder 2">
            <a:extLst>
              <a:ext uri="{FF2B5EF4-FFF2-40B4-BE49-F238E27FC236}">
                <a16:creationId xmlns:a16="http://schemas.microsoft.com/office/drawing/2014/main" xmlns="" id="{A2F3D82D-25F4-40F1-80DD-079823EE4753}"/>
              </a:ext>
            </a:extLst>
          </p:cNvPr>
          <p:cNvSpPr>
            <a:spLocks noGrp="1"/>
          </p:cNvSpPr>
          <p:nvPr>
            <p:ph idx="1"/>
          </p:nvPr>
        </p:nvSpPr>
        <p:spPr>
          <a:xfrm>
            <a:off x="284163" y="1447800"/>
            <a:ext cx="8656637" cy="5334000"/>
          </a:xfrm>
        </p:spPr>
        <p:txBody>
          <a:bodyPr/>
          <a:lstStyle/>
          <a:p>
            <a:pPr>
              <a:buFont typeface="Courier New" panose="02070309020205020404" pitchFamily="49" charset="0"/>
              <a:buChar char="o"/>
            </a:pPr>
            <a:r>
              <a:rPr lang="en-US" dirty="0"/>
              <a:t>CGIAR Centers</a:t>
            </a:r>
          </a:p>
          <a:p>
            <a:pPr lvl="1">
              <a:buFont typeface="Courier New" panose="02070309020205020404" pitchFamily="49" charset="0"/>
              <a:buChar char="o"/>
            </a:pPr>
            <a:r>
              <a:rPr lang="en-US" dirty="0"/>
              <a:t>International Maize and Wheat Improvement Center (CIMMYT)</a:t>
            </a:r>
          </a:p>
          <a:p>
            <a:pPr lvl="1">
              <a:buFont typeface="Courier New" panose="02070309020205020404" pitchFamily="49" charset="0"/>
              <a:buChar char="o"/>
            </a:pPr>
            <a:r>
              <a:rPr lang="en-US" dirty="0"/>
              <a:t>International Center for Agricultural Research in the Dry Areas (ICARDA)</a:t>
            </a:r>
          </a:p>
          <a:p>
            <a:pPr lvl="1">
              <a:buFont typeface="Courier New" panose="02070309020205020404" pitchFamily="49" charset="0"/>
              <a:buChar char="o"/>
            </a:pPr>
            <a:r>
              <a:rPr lang="en-US" dirty="0"/>
              <a:t>International Center for Tropical Agriculture (CIAT)</a:t>
            </a:r>
          </a:p>
          <a:p>
            <a:pPr>
              <a:buFont typeface="Courier New" panose="02070309020205020404" pitchFamily="49" charset="0"/>
              <a:buChar char="o"/>
            </a:pPr>
            <a:r>
              <a:rPr lang="en-US" dirty="0"/>
              <a:t>Countries</a:t>
            </a:r>
          </a:p>
          <a:p>
            <a:pPr lvl="1">
              <a:buFont typeface="Courier New" panose="02070309020205020404" pitchFamily="49" charset="0"/>
              <a:buChar char="o"/>
            </a:pPr>
            <a:r>
              <a:rPr lang="en-US" dirty="0"/>
              <a:t>Poland</a:t>
            </a:r>
          </a:p>
          <a:p>
            <a:pPr lvl="1">
              <a:buFont typeface="Courier New" panose="02070309020205020404" pitchFamily="49" charset="0"/>
              <a:buChar char="o"/>
            </a:pPr>
            <a:r>
              <a:rPr lang="en-US" dirty="0"/>
              <a:t>Ukraine</a:t>
            </a:r>
          </a:p>
          <a:p>
            <a:pPr lvl="1">
              <a:buFont typeface="Courier New" panose="02070309020205020404" pitchFamily="49" charset="0"/>
              <a:buChar char="o"/>
            </a:pPr>
            <a:r>
              <a:rPr lang="en-US" dirty="0"/>
              <a:t>Georgia</a:t>
            </a:r>
          </a:p>
          <a:p>
            <a:pPr lvl="1">
              <a:buFont typeface="Courier New" panose="02070309020205020404" pitchFamily="49" charset="0"/>
              <a:buChar char="o"/>
            </a:pPr>
            <a:r>
              <a:rPr lang="en-US" dirty="0"/>
              <a:t>Turkey</a:t>
            </a:r>
          </a:p>
          <a:p>
            <a:pPr lvl="1">
              <a:buFont typeface="Courier New" panose="02070309020205020404" pitchFamily="49" charset="0"/>
              <a:buChar char="o"/>
            </a:pPr>
            <a:r>
              <a:rPr lang="en-US" dirty="0"/>
              <a:t>Tunisia</a:t>
            </a:r>
          </a:p>
          <a:p>
            <a:pPr>
              <a:buFont typeface="Courier New" panose="02070309020205020404" pitchFamily="49" charset="0"/>
              <a:buChar char="o"/>
            </a:pPr>
            <a:r>
              <a:rPr lang="en-US" dirty="0"/>
              <a:t>Several private sector entities</a:t>
            </a:r>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a:bodyPr>
          <a:lstStyle/>
          <a:p>
            <a:pPr algn="ctr"/>
            <a:r>
              <a:rPr lang="en-US" sz="3600" dirty="0">
                <a:latin typeface="+mj-lt"/>
                <a:cs typeface="Arial" panose="020B0604020202020204" pitchFamily="34" charset="0"/>
              </a:rPr>
              <a:t>It takes a team!!</a:t>
            </a:r>
          </a:p>
        </p:txBody>
      </p:sp>
      <p:sp>
        <p:nvSpPr>
          <p:cNvPr id="3" name="Rectangle 2"/>
          <p:cNvSpPr/>
          <p:nvPr/>
        </p:nvSpPr>
        <p:spPr>
          <a:xfrm>
            <a:off x="1713218" y="1489303"/>
            <a:ext cx="5562600" cy="420628"/>
          </a:xfrm>
          <a:prstGeom prst="rect">
            <a:avLst/>
          </a:prstGeom>
        </p:spPr>
        <p:txBody>
          <a:bodyPr wrap="square">
            <a:spAutoFit/>
          </a:bodyPr>
          <a:lstStyle/>
          <a:p>
            <a:r>
              <a:rPr lang="en-US" sz="3200" b="1" dirty="0">
                <a:latin typeface="+mn-lt"/>
                <a:cs typeface="Arial" pitchFamily="34" charset="0"/>
              </a:rPr>
              <a:t>Synergism: 1 + 1 = 3; Antagonism: 1 + 1 = -2</a:t>
            </a:r>
          </a:p>
        </p:txBody>
      </p:sp>
      <p:pic>
        <p:nvPicPr>
          <p:cNvPr id="6" name="Content Placeholder 5" descr="A group of people standing in front of a crowd posing for the camera&#10;&#10;Description generated with very high confidence">
            <a:extLst>
              <a:ext uri="{FF2B5EF4-FFF2-40B4-BE49-F238E27FC236}">
                <a16:creationId xmlns:a16="http://schemas.microsoft.com/office/drawing/2014/main" xmlns="" id="{DDD29219-2F21-4DFA-864F-7C31A44B413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480" y="2155507"/>
            <a:ext cx="8928077" cy="3200400"/>
          </a:xfr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heme/theme1.xml><?xml version="1.0" encoding="utf-8"?>
<a:theme xmlns:a="http://schemas.openxmlformats.org/drawingml/2006/main" name="Spectrum">
  <a:themeElements>
    <a:clrScheme name="Spectrum">
      <a:dk1>
        <a:sysClr val="windowText" lastClr="000000"/>
      </a:dk1>
      <a:lt1>
        <a:sysClr val="window" lastClr="FFFFFF"/>
      </a:lt1>
      <a:dk2>
        <a:srgbClr val="252731"/>
      </a:dk2>
      <a:lt2>
        <a:srgbClr val="EAE7E4"/>
      </a:lt2>
      <a:accent1>
        <a:srgbClr val="990000"/>
      </a:accent1>
      <a:accent2>
        <a:srgbClr val="FF6600"/>
      </a:accent2>
      <a:accent3>
        <a:srgbClr val="FFBA00"/>
      </a:accent3>
      <a:accent4>
        <a:srgbClr val="99CC00"/>
      </a:accent4>
      <a:accent5>
        <a:srgbClr val="528A02"/>
      </a:accent5>
      <a:accent6>
        <a:srgbClr val="333333"/>
      </a:accent6>
      <a:hlink>
        <a:srgbClr val="660000"/>
      </a:hlink>
      <a:folHlink>
        <a:srgbClr val="CC3300"/>
      </a:folHlink>
    </a:clrScheme>
    <a:fontScheme name="Custom 1">
      <a:majorFont>
        <a:latin typeface="Helvetica"/>
        <a:ea typeface=""/>
        <a:cs typeface=""/>
      </a:majorFont>
      <a:minorFont>
        <a:latin typeface="Garamond"/>
        <a:ea typeface=""/>
        <a:cs typeface=""/>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8459</TotalTime>
  <Words>4118</Words>
  <Application>Microsoft Office PowerPoint</Application>
  <PresentationFormat>On-screen Show (4:3)</PresentationFormat>
  <Paragraphs>816</Paragraphs>
  <Slides>65</Slides>
  <Notes>43</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Spectrum</vt:lpstr>
      <vt:lpstr>Current Trends in Genomics and Phenomics in Wheat Breeding</vt:lpstr>
      <vt:lpstr>Essential components for wheat breeding</vt:lpstr>
      <vt:lpstr> Precipitation Diversity </vt:lpstr>
      <vt:lpstr> Temperature Diversity </vt:lpstr>
      <vt:lpstr> Soil Diversity </vt:lpstr>
      <vt:lpstr>PowerPoint Presentation</vt:lpstr>
      <vt:lpstr>Diseases</vt:lpstr>
      <vt:lpstr>Ug99</vt:lpstr>
      <vt:lpstr>Arthropod pests</vt:lpstr>
      <vt:lpstr>Greenbug resistance</vt:lpstr>
      <vt:lpstr>Heat and Drought Stresses</vt:lpstr>
      <vt:lpstr>Flow diagram of TAM Wheat Breeding</vt:lpstr>
      <vt:lpstr> Wheat Variety Survey 2014 </vt:lpstr>
      <vt:lpstr>Synthetic wheat</vt:lpstr>
      <vt:lpstr>Contributions of synthetics to wheat improvement</vt:lpstr>
      <vt:lpstr>Synthetic wheat</vt:lpstr>
      <vt:lpstr>Synthetic wheat</vt:lpstr>
      <vt:lpstr>Hybrid wheat:  Reasons for renewed interest</vt:lpstr>
      <vt:lpstr>Hybrid wheat - Challenges</vt:lpstr>
      <vt:lpstr>Crossing Block</vt:lpstr>
      <vt:lpstr>    Seed yield from 2017 crossing blocks                  </vt:lpstr>
      <vt:lpstr>Hybrid F1 performance in Bushland, TX - 2017</vt:lpstr>
      <vt:lpstr>Hybrid F1 performance in Prosper, TX - 2017</vt:lpstr>
      <vt:lpstr>Wheat heterosis in Texas - 2017</vt:lpstr>
      <vt:lpstr>  Milling and Baking Quality    </vt:lpstr>
      <vt:lpstr>Wheat quality highlights</vt:lpstr>
      <vt:lpstr>Evolution of our phenotyping: Thermal sensing</vt:lpstr>
      <vt:lpstr>Evolution of our phenotyping</vt:lpstr>
      <vt:lpstr> Evolution of our phenotyping: Thermal imaging </vt:lpstr>
      <vt:lpstr>PowerPoint Presentation</vt:lpstr>
      <vt:lpstr>PowerPoint Presentation</vt:lpstr>
      <vt:lpstr>PowerPoint Presentation</vt:lpstr>
      <vt:lpstr>Sensors &amp; Platforms</vt:lpstr>
      <vt:lpstr> Evaluating and monitoring of growth and maturity of wheat </vt:lpstr>
      <vt:lpstr>Estimating wheat canopy height</vt:lpstr>
      <vt:lpstr>Estimating wheat biomass using UAS</vt:lpstr>
      <vt:lpstr>Estimating reaction to wheat fungal diseases using UAS</vt:lpstr>
      <vt:lpstr> Incidence of leaf rust </vt:lpstr>
      <vt:lpstr> UAS - Image processing </vt:lpstr>
      <vt:lpstr>Estimating reaction to wheat fungal diseases</vt:lpstr>
      <vt:lpstr>Estimating reaction to wheat fungal diseases using UAS</vt:lpstr>
      <vt:lpstr>Estimating wheat yield from images</vt:lpstr>
      <vt:lpstr>Tiller count in wheat will be done similar to panicle count in sorghum &amp; maize</vt:lpstr>
      <vt:lpstr> Highlights of physiology/phenotyping </vt:lpstr>
      <vt:lpstr>Highlights of physiology/phenotyping</vt:lpstr>
      <vt:lpstr>   Genotyping By Sequencing </vt:lpstr>
      <vt:lpstr>AgriGenomics Laboratory</vt:lpstr>
      <vt:lpstr>Genotyping and marker assisted breeding</vt:lpstr>
      <vt:lpstr>KASP Workflow</vt:lpstr>
      <vt:lpstr>PowerPoint Presentation</vt:lpstr>
      <vt:lpstr>SNP’s fully utilized at AGL</vt:lpstr>
      <vt:lpstr>SNP markers available at the AGL</vt:lpstr>
      <vt:lpstr>Genotyping genes/QTL Highlights </vt:lpstr>
      <vt:lpstr>      Genotyping genes/QTL highlights     </vt:lpstr>
      <vt:lpstr>Genotyping genes/QTL highlights</vt:lpstr>
      <vt:lpstr>PowerPoint Presentation</vt:lpstr>
      <vt:lpstr>PowerPoint Presentation</vt:lpstr>
      <vt:lpstr> CRISPR/Cas 9 technology </vt:lpstr>
      <vt:lpstr>PowerPoint Presentation</vt:lpstr>
      <vt:lpstr>PowerPoint Presentation</vt:lpstr>
      <vt:lpstr> Genome editing to rapidly combine  targeted alleles for breeding </vt:lpstr>
      <vt:lpstr> Texas A&amp;M AgriLife Research Crop Genome Editing Lab </vt:lpstr>
      <vt:lpstr> The Missing link: The root </vt:lpstr>
      <vt:lpstr> International Collaboration </vt:lpstr>
      <vt:lpstr>It takes a team!!</vt:lpstr>
    </vt:vector>
  </TitlesOfParts>
  <Company>뿿뷐</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 Fattorini</dc:creator>
  <cp:lastModifiedBy>Automobile 2016</cp:lastModifiedBy>
  <cp:revision>733</cp:revision>
  <cp:lastPrinted>2012-12-18T14:55:52Z</cp:lastPrinted>
  <dcterms:created xsi:type="dcterms:W3CDTF">2010-11-15T21:47:42Z</dcterms:created>
  <dcterms:modified xsi:type="dcterms:W3CDTF">2017-09-09T07:31:34Z</dcterms:modified>
</cp:coreProperties>
</file>