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quickStyle6.xml" ContentType="application/vnd.openxmlformats-officedocument.drawingml.diagramStyle+xml"/>
  <Override PartName="/ppt/diagrams/quickStyle7.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8" r:id="rId2"/>
    <p:sldId id="256" r:id="rId3"/>
    <p:sldId id="257" r:id="rId4"/>
    <p:sldId id="262" r:id="rId5"/>
    <p:sldId id="280" r:id="rId6"/>
    <p:sldId id="261" r:id="rId7"/>
    <p:sldId id="258" r:id="rId8"/>
    <p:sldId id="264" r:id="rId9"/>
    <p:sldId id="259" r:id="rId10"/>
    <p:sldId id="260" r:id="rId11"/>
    <p:sldId id="265" r:id="rId12"/>
    <p:sldId id="270" r:id="rId13"/>
    <p:sldId id="271" r:id="rId14"/>
    <p:sldId id="272" r:id="rId15"/>
    <p:sldId id="266" r:id="rId16"/>
    <p:sldId id="267" r:id="rId17"/>
    <p:sldId id="268" r:id="rId18"/>
    <p:sldId id="269" r:id="rId19"/>
    <p:sldId id="273" r:id="rId20"/>
    <p:sldId id="274" r:id="rId21"/>
    <p:sldId id="275" r:id="rId22"/>
    <p:sldId id="276" r:id="rId23"/>
    <p:sldId id="277"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152FF4-37A2-4D49-94DF-5DE4B5912096}" type="doc">
      <dgm:prSet loTypeId="urn:microsoft.com/office/officeart/2005/8/layout/vList2" loCatId="list" qsTypeId="urn:microsoft.com/office/officeart/2005/8/quickstyle/3d2" qsCatId="3D" csTypeId="urn:microsoft.com/office/officeart/2005/8/colors/accent1_2" csCatId="accent1"/>
      <dgm:spPr/>
      <dgm:t>
        <a:bodyPr/>
        <a:lstStyle/>
        <a:p>
          <a:endParaRPr lang="en-US"/>
        </a:p>
      </dgm:t>
    </dgm:pt>
    <dgm:pt modelId="{5AE7EDDB-A487-412C-B4F4-502C4EB7A407}">
      <dgm:prSet custT="1"/>
      <dgm:spPr/>
      <dgm:t>
        <a:bodyPr/>
        <a:lstStyle/>
        <a:p>
          <a:pPr algn="ctr" rtl="0"/>
          <a:r>
            <a:rPr lang="en-US" sz="2800" b="1" dirty="0" err="1" smtClean="0">
              <a:solidFill>
                <a:srgbClr val="002060"/>
              </a:solidFill>
            </a:rPr>
            <a:t>Ultrastructural</a:t>
          </a:r>
          <a:r>
            <a:rPr lang="en-US" sz="2800" b="1" dirty="0" smtClean="0">
              <a:solidFill>
                <a:srgbClr val="002060"/>
              </a:solidFill>
            </a:rPr>
            <a:t> alterations of renal tissue in a male patient with </a:t>
          </a:r>
          <a:r>
            <a:rPr lang="en-US" sz="2800" b="1" dirty="0" err="1" smtClean="0">
              <a:solidFill>
                <a:srgbClr val="002060"/>
              </a:solidFill>
            </a:rPr>
            <a:t>Fabry’s</a:t>
          </a:r>
          <a:r>
            <a:rPr lang="en-US" sz="2800" b="1" dirty="0" smtClean="0">
              <a:solidFill>
                <a:srgbClr val="002060"/>
              </a:solidFill>
            </a:rPr>
            <a:t> disease</a:t>
          </a:r>
          <a:endParaRPr lang="en-US" sz="2800" dirty="0">
            <a:solidFill>
              <a:srgbClr val="002060"/>
            </a:solidFill>
          </a:endParaRPr>
        </a:p>
      </dgm:t>
    </dgm:pt>
    <dgm:pt modelId="{B35840B6-7668-4673-B500-8C428B8F7B54}" type="parTrans" cxnId="{C42F0109-7015-49D1-B3BC-3D01AD988784}">
      <dgm:prSet/>
      <dgm:spPr/>
      <dgm:t>
        <a:bodyPr/>
        <a:lstStyle/>
        <a:p>
          <a:endParaRPr lang="en-US"/>
        </a:p>
      </dgm:t>
    </dgm:pt>
    <dgm:pt modelId="{1E998EF7-A768-4CD1-82C7-3DC7A97BB795}" type="sibTrans" cxnId="{C42F0109-7015-49D1-B3BC-3D01AD988784}">
      <dgm:prSet/>
      <dgm:spPr/>
      <dgm:t>
        <a:bodyPr/>
        <a:lstStyle/>
        <a:p>
          <a:endParaRPr lang="en-US"/>
        </a:p>
      </dgm:t>
    </dgm:pt>
    <dgm:pt modelId="{F7FDCCE2-BA4B-4D95-8E92-35BD61FA18A6}" type="pres">
      <dgm:prSet presAssocID="{80152FF4-37A2-4D49-94DF-5DE4B5912096}" presName="linear" presStyleCnt="0">
        <dgm:presLayoutVars>
          <dgm:animLvl val="lvl"/>
          <dgm:resizeHandles val="exact"/>
        </dgm:presLayoutVars>
      </dgm:prSet>
      <dgm:spPr/>
      <dgm:t>
        <a:bodyPr/>
        <a:lstStyle/>
        <a:p>
          <a:endParaRPr lang="en-US"/>
        </a:p>
      </dgm:t>
    </dgm:pt>
    <dgm:pt modelId="{8F6C2E00-382A-4D67-AF4E-272B66478BA6}" type="pres">
      <dgm:prSet presAssocID="{5AE7EDDB-A487-412C-B4F4-502C4EB7A407}" presName="parentText" presStyleLbl="node1" presStyleIdx="0" presStyleCnt="1" custLinFactNeighborX="-893" custLinFactNeighborY="-27">
        <dgm:presLayoutVars>
          <dgm:chMax val="0"/>
          <dgm:bulletEnabled val="1"/>
        </dgm:presLayoutVars>
      </dgm:prSet>
      <dgm:spPr/>
      <dgm:t>
        <a:bodyPr/>
        <a:lstStyle/>
        <a:p>
          <a:endParaRPr lang="en-US"/>
        </a:p>
      </dgm:t>
    </dgm:pt>
  </dgm:ptLst>
  <dgm:cxnLst>
    <dgm:cxn modelId="{C42F0109-7015-49D1-B3BC-3D01AD988784}" srcId="{80152FF4-37A2-4D49-94DF-5DE4B5912096}" destId="{5AE7EDDB-A487-412C-B4F4-502C4EB7A407}" srcOrd="0" destOrd="0" parTransId="{B35840B6-7668-4673-B500-8C428B8F7B54}" sibTransId="{1E998EF7-A768-4CD1-82C7-3DC7A97BB795}"/>
    <dgm:cxn modelId="{E0A73BA2-A5E6-4940-B386-45E4FAC48871}" type="presOf" srcId="{5AE7EDDB-A487-412C-B4F4-502C4EB7A407}" destId="{8F6C2E00-382A-4D67-AF4E-272B66478BA6}" srcOrd="0" destOrd="0" presId="urn:microsoft.com/office/officeart/2005/8/layout/vList2"/>
    <dgm:cxn modelId="{117F6AB8-3556-4759-869F-BAC6B6B01EC6}" type="presOf" srcId="{80152FF4-37A2-4D49-94DF-5DE4B5912096}" destId="{F7FDCCE2-BA4B-4D95-8E92-35BD61FA18A6}" srcOrd="0" destOrd="0" presId="urn:microsoft.com/office/officeart/2005/8/layout/vList2"/>
    <dgm:cxn modelId="{DDE944CA-85C7-4CA1-B99A-CD8AF3240284}" type="presParOf" srcId="{F7FDCCE2-BA4B-4D95-8E92-35BD61FA18A6}" destId="{8F6C2E00-382A-4D67-AF4E-272B66478BA6}"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EB2557-8013-480A-A946-1C09C7E0870D}" type="doc">
      <dgm:prSet loTypeId="urn:microsoft.com/office/officeart/2005/8/layout/vList2" loCatId="list" qsTypeId="urn:microsoft.com/office/officeart/2005/8/quickstyle/3d2" qsCatId="3D" csTypeId="urn:microsoft.com/office/officeart/2005/8/colors/accent1_2" csCatId="accent1"/>
      <dgm:spPr/>
      <dgm:t>
        <a:bodyPr/>
        <a:lstStyle/>
        <a:p>
          <a:endParaRPr lang="en-US"/>
        </a:p>
      </dgm:t>
    </dgm:pt>
    <dgm:pt modelId="{BFB9AB3E-7C43-4811-A4E0-6460FBFF370D}">
      <dgm:prSet custT="1"/>
      <dgm:spPr/>
      <dgm:t>
        <a:bodyPr/>
        <a:lstStyle/>
        <a:p>
          <a:pPr rtl="0"/>
          <a:r>
            <a:rPr lang="en-US" sz="2800" b="1" dirty="0" smtClean="0">
              <a:solidFill>
                <a:srgbClr val="002060"/>
              </a:solidFill>
            </a:rPr>
            <a:t>Introduction</a:t>
          </a:r>
          <a:endParaRPr lang="en-US" sz="2800" dirty="0">
            <a:solidFill>
              <a:srgbClr val="002060"/>
            </a:solidFill>
          </a:endParaRPr>
        </a:p>
      </dgm:t>
    </dgm:pt>
    <dgm:pt modelId="{3B95E2AC-56BB-400E-982C-6EDFCD22ADE5}" type="parTrans" cxnId="{B9639EF3-548E-47F0-879B-78DCCEEAFEF1}">
      <dgm:prSet/>
      <dgm:spPr/>
      <dgm:t>
        <a:bodyPr/>
        <a:lstStyle/>
        <a:p>
          <a:endParaRPr lang="en-US"/>
        </a:p>
      </dgm:t>
    </dgm:pt>
    <dgm:pt modelId="{0D780376-B11A-4724-AC4B-00AC411AB243}" type="sibTrans" cxnId="{B9639EF3-548E-47F0-879B-78DCCEEAFEF1}">
      <dgm:prSet/>
      <dgm:spPr/>
      <dgm:t>
        <a:bodyPr/>
        <a:lstStyle/>
        <a:p>
          <a:endParaRPr lang="en-US"/>
        </a:p>
      </dgm:t>
    </dgm:pt>
    <dgm:pt modelId="{5039FC44-26DA-4A7F-85B8-E0CA34611268}" type="pres">
      <dgm:prSet presAssocID="{EAEB2557-8013-480A-A946-1C09C7E0870D}" presName="linear" presStyleCnt="0">
        <dgm:presLayoutVars>
          <dgm:animLvl val="lvl"/>
          <dgm:resizeHandles val="exact"/>
        </dgm:presLayoutVars>
      </dgm:prSet>
      <dgm:spPr/>
      <dgm:t>
        <a:bodyPr/>
        <a:lstStyle/>
        <a:p>
          <a:endParaRPr lang="en-US"/>
        </a:p>
      </dgm:t>
    </dgm:pt>
    <dgm:pt modelId="{01A797BE-7059-4C5E-85F2-1EEB39F5C3AD}" type="pres">
      <dgm:prSet presAssocID="{BFB9AB3E-7C43-4811-A4E0-6460FBFF370D}" presName="parentText" presStyleLbl="node1" presStyleIdx="0" presStyleCnt="1">
        <dgm:presLayoutVars>
          <dgm:chMax val="0"/>
          <dgm:bulletEnabled val="1"/>
        </dgm:presLayoutVars>
      </dgm:prSet>
      <dgm:spPr/>
      <dgm:t>
        <a:bodyPr/>
        <a:lstStyle/>
        <a:p>
          <a:endParaRPr lang="en-US"/>
        </a:p>
      </dgm:t>
    </dgm:pt>
  </dgm:ptLst>
  <dgm:cxnLst>
    <dgm:cxn modelId="{CF043642-91CD-4A02-A993-B499AE4D3B9A}" type="presOf" srcId="{BFB9AB3E-7C43-4811-A4E0-6460FBFF370D}" destId="{01A797BE-7059-4C5E-85F2-1EEB39F5C3AD}" srcOrd="0" destOrd="0" presId="urn:microsoft.com/office/officeart/2005/8/layout/vList2"/>
    <dgm:cxn modelId="{B9639EF3-548E-47F0-879B-78DCCEEAFEF1}" srcId="{EAEB2557-8013-480A-A946-1C09C7E0870D}" destId="{BFB9AB3E-7C43-4811-A4E0-6460FBFF370D}" srcOrd="0" destOrd="0" parTransId="{3B95E2AC-56BB-400E-982C-6EDFCD22ADE5}" sibTransId="{0D780376-B11A-4724-AC4B-00AC411AB243}"/>
    <dgm:cxn modelId="{6BBCA45C-C7ED-4232-A97B-E8B92403CFB5}" type="presOf" srcId="{EAEB2557-8013-480A-A946-1C09C7E0870D}" destId="{5039FC44-26DA-4A7F-85B8-E0CA34611268}" srcOrd="0" destOrd="0" presId="urn:microsoft.com/office/officeart/2005/8/layout/vList2"/>
    <dgm:cxn modelId="{D7A78E6F-87FB-47E1-A185-D57C971D778E}" type="presParOf" srcId="{5039FC44-26DA-4A7F-85B8-E0CA34611268}" destId="{01A797BE-7059-4C5E-85F2-1EEB39F5C3AD}"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CE98CC-4393-4108-9B47-6876E416482C}" type="doc">
      <dgm:prSet loTypeId="urn:microsoft.com/office/officeart/2005/8/layout/vList2" loCatId="list" qsTypeId="urn:microsoft.com/office/officeart/2005/8/quickstyle/3d2" qsCatId="3D" csTypeId="urn:microsoft.com/office/officeart/2005/8/colors/accent1_2" csCatId="accent1"/>
      <dgm:spPr/>
      <dgm:t>
        <a:bodyPr/>
        <a:lstStyle/>
        <a:p>
          <a:endParaRPr lang="en-US"/>
        </a:p>
      </dgm:t>
    </dgm:pt>
    <dgm:pt modelId="{00D2DA9A-0E71-40AD-85CF-A19C3F052288}">
      <dgm:prSet custT="1"/>
      <dgm:spPr/>
      <dgm:t>
        <a:bodyPr/>
        <a:lstStyle/>
        <a:p>
          <a:pPr rtl="0"/>
          <a:r>
            <a:rPr lang="en-US" sz="2800" b="1" dirty="0" smtClean="0">
              <a:solidFill>
                <a:srgbClr val="002060"/>
              </a:solidFill>
            </a:rPr>
            <a:t>Case report</a:t>
          </a:r>
          <a:endParaRPr lang="en-US" sz="2800" b="1" dirty="0">
            <a:solidFill>
              <a:srgbClr val="002060"/>
            </a:solidFill>
          </a:endParaRPr>
        </a:p>
      </dgm:t>
    </dgm:pt>
    <dgm:pt modelId="{246329ED-E03C-4EA0-9E33-8FF03EE0A694}" type="parTrans" cxnId="{BDE820D8-B1B9-44E9-A376-BD39FA75CBDE}">
      <dgm:prSet/>
      <dgm:spPr/>
      <dgm:t>
        <a:bodyPr/>
        <a:lstStyle/>
        <a:p>
          <a:endParaRPr lang="en-US"/>
        </a:p>
      </dgm:t>
    </dgm:pt>
    <dgm:pt modelId="{A0D49B77-2B5A-491F-89EE-4A11CB243F08}" type="sibTrans" cxnId="{BDE820D8-B1B9-44E9-A376-BD39FA75CBDE}">
      <dgm:prSet/>
      <dgm:spPr/>
      <dgm:t>
        <a:bodyPr/>
        <a:lstStyle/>
        <a:p>
          <a:endParaRPr lang="en-US"/>
        </a:p>
      </dgm:t>
    </dgm:pt>
    <dgm:pt modelId="{49482F3B-57EC-40AB-8838-04D8375F44C4}" type="pres">
      <dgm:prSet presAssocID="{BBCE98CC-4393-4108-9B47-6876E416482C}" presName="linear" presStyleCnt="0">
        <dgm:presLayoutVars>
          <dgm:animLvl val="lvl"/>
          <dgm:resizeHandles val="exact"/>
        </dgm:presLayoutVars>
      </dgm:prSet>
      <dgm:spPr/>
      <dgm:t>
        <a:bodyPr/>
        <a:lstStyle/>
        <a:p>
          <a:endParaRPr lang="en-US"/>
        </a:p>
      </dgm:t>
    </dgm:pt>
    <dgm:pt modelId="{5CDED3CD-CF59-43C7-982B-D61C6B2EBC28}" type="pres">
      <dgm:prSet presAssocID="{00D2DA9A-0E71-40AD-85CF-A19C3F052288}" presName="parentText" presStyleLbl="node1" presStyleIdx="0" presStyleCnt="1">
        <dgm:presLayoutVars>
          <dgm:chMax val="0"/>
          <dgm:bulletEnabled val="1"/>
        </dgm:presLayoutVars>
      </dgm:prSet>
      <dgm:spPr/>
      <dgm:t>
        <a:bodyPr/>
        <a:lstStyle/>
        <a:p>
          <a:endParaRPr lang="en-US"/>
        </a:p>
      </dgm:t>
    </dgm:pt>
  </dgm:ptLst>
  <dgm:cxnLst>
    <dgm:cxn modelId="{194107D1-C8D5-4E05-BDE2-14F83CCD9B4B}" type="presOf" srcId="{00D2DA9A-0E71-40AD-85CF-A19C3F052288}" destId="{5CDED3CD-CF59-43C7-982B-D61C6B2EBC28}" srcOrd="0" destOrd="0" presId="urn:microsoft.com/office/officeart/2005/8/layout/vList2"/>
    <dgm:cxn modelId="{52131AF5-DD12-4467-A3C8-1F1B18D7A9EE}" type="presOf" srcId="{BBCE98CC-4393-4108-9B47-6876E416482C}" destId="{49482F3B-57EC-40AB-8838-04D8375F44C4}" srcOrd="0" destOrd="0" presId="urn:microsoft.com/office/officeart/2005/8/layout/vList2"/>
    <dgm:cxn modelId="{BDE820D8-B1B9-44E9-A376-BD39FA75CBDE}" srcId="{BBCE98CC-4393-4108-9B47-6876E416482C}" destId="{00D2DA9A-0E71-40AD-85CF-A19C3F052288}" srcOrd="0" destOrd="0" parTransId="{246329ED-E03C-4EA0-9E33-8FF03EE0A694}" sibTransId="{A0D49B77-2B5A-491F-89EE-4A11CB243F08}"/>
    <dgm:cxn modelId="{2F3FFBFE-BFE8-424C-A0D3-55DB3AB7ED0B}" type="presParOf" srcId="{49482F3B-57EC-40AB-8838-04D8375F44C4}" destId="{5CDED3CD-CF59-43C7-982B-D61C6B2EBC28}"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9852AC-1FF4-41A4-9CA5-413E9118C835}" type="doc">
      <dgm:prSet loTypeId="urn:microsoft.com/office/officeart/2005/8/layout/vList2" loCatId="list" qsTypeId="urn:microsoft.com/office/officeart/2005/8/quickstyle/3d2" qsCatId="3D" csTypeId="urn:microsoft.com/office/officeart/2005/8/colors/accent1_2" csCatId="accent1"/>
      <dgm:spPr/>
      <dgm:t>
        <a:bodyPr/>
        <a:lstStyle/>
        <a:p>
          <a:endParaRPr lang="en-US"/>
        </a:p>
      </dgm:t>
    </dgm:pt>
    <dgm:pt modelId="{694BE7EB-D02A-4A41-87BA-E7837AEE9CA6}">
      <dgm:prSet custT="1"/>
      <dgm:spPr/>
      <dgm:t>
        <a:bodyPr/>
        <a:lstStyle/>
        <a:p>
          <a:pPr rtl="0"/>
          <a:r>
            <a:rPr lang="en-US" sz="2800" b="1" dirty="0" smtClean="0">
              <a:solidFill>
                <a:srgbClr val="002060"/>
              </a:solidFill>
            </a:rPr>
            <a:t>Summary of Investigations</a:t>
          </a:r>
          <a:endParaRPr lang="en-US" sz="2800" b="1" dirty="0">
            <a:solidFill>
              <a:srgbClr val="002060"/>
            </a:solidFill>
          </a:endParaRPr>
        </a:p>
      </dgm:t>
    </dgm:pt>
    <dgm:pt modelId="{8F3E6C21-F495-4427-BF83-D6FE059BA611}" type="parTrans" cxnId="{E149E642-262A-4AFB-BD29-365633B09FCC}">
      <dgm:prSet/>
      <dgm:spPr/>
      <dgm:t>
        <a:bodyPr/>
        <a:lstStyle/>
        <a:p>
          <a:endParaRPr lang="en-US"/>
        </a:p>
      </dgm:t>
    </dgm:pt>
    <dgm:pt modelId="{53D9CBA3-7D9C-44C3-B127-6E17B4974AB9}" type="sibTrans" cxnId="{E149E642-262A-4AFB-BD29-365633B09FCC}">
      <dgm:prSet/>
      <dgm:spPr/>
      <dgm:t>
        <a:bodyPr/>
        <a:lstStyle/>
        <a:p>
          <a:endParaRPr lang="en-US"/>
        </a:p>
      </dgm:t>
    </dgm:pt>
    <dgm:pt modelId="{AAA11F06-0002-4507-B95A-B7F4E360CA77}" type="pres">
      <dgm:prSet presAssocID="{359852AC-1FF4-41A4-9CA5-413E9118C835}" presName="linear" presStyleCnt="0">
        <dgm:presLayoutVars>
          <dgm:animLvl val="lvl"/>
          <dgm:resizeHandles val="exact"/>
        </dgm:presLayoutVars>
      </dgm:prSet>
      <dgm:spPr/>
      <dgm:t>
        <a:bodyPr/>
        <a:lstStyle/>
        <a:p>
          <a:endParaRPr lang="en-US"/>
        </a:p>
      </dgm:t>
    </dgm:pt>
    <dgm:pt modelId="{6ADD2305-C2CC-43C9-8D66-3CF7C1B94347}" type="pres">
      <dgm:prSet presAssocID="{694BE7EB-D02A-4A41-87BA-E7837AEE9CA6}" presName="parentText" presStyleLbl="node1" presStyleIdx="0" presStyleCnt="1">
        <dgm:presLayoutVars>
          <dgm:chMax val="0"/>
          <dgm:bulletEnabled val="1"/>
        </dgm:presLayoutVars>
      </dgm:prSet>
      <dgm:spPr/>
      <dgm:t>
        <a:bodyPr/>
        <a:lstStyle/>
        <a:p>
          <a:endParaRPr lang="en-US"/>
        </a:p>
      </dgm:t>
    </dgm:pt>
  </dgm:ptLst>
  <dgm:cxnLst>
    <dgm:cxn modelId="{11F49CD3-D5C2-43A5-B072-7A94350FF3B7}" type="presOf" srcId="{694BE7EB-D02A-4A41-87BA-E7837AEE9CA6}" destId="{6ADD2305-C2CC-43C9-8D66-3CF7C1B94347}" srcOrd="0" destOrd="0" presId="urn:microsoft.com/office/officeart/2005/8/layout/vList2"/>
    <dgm:cxn modelId="{EDE0C4C9-0F73-4039-9AE5-E0BDE59E418E}" type="presOf" srcId="{359852AC-1FF4-41A4-9CA5-413E9118C835}" destId="{AAA11F06-0002-4507-B95A-B7F4E360CA77}" srcOrd="0" destOrd="0" presId="urn:microsoft.com/office/officeart/2005/8/layout/vList2"/>
    <dgm:cxn modelId="{E149E642-262A-4AFB-BD29-365633B09FCC}" srcId="{359852AC-1FF4-41A4-9CA5-413E9118C835}" destId="{694BE7EB-D02A-4A41-87BA-E7837AEE9CA6}" srcOrd="0" destOrd="0" parTransId="{8F3E6C21-F495-4427-BF83-D6FE059BA611}" sibTransId="{53D9CBA3-7D9C-44C3-B127-6E17B4974AB9}"/>
    <dgm:cxn modelId="{5E139AAE-126F-4507-A9D7-8C9773A40CF3}" type="presParOf" srcId="{AAA11F06-0002-4507-B95A-B7F4E360CA77}" destId="{6ADD2305-C2CC-43C9-8D66-3CF7C1B94347}"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3ADBBA6-E2CD-410B-8489-5D5218708258}" type="doc">
      <dgm:prSet loTypeId="urn:microsoft.com/office/officeart/2005/8/layout/vList2" loCatId="list" qsTypeId="urn:microsoft.com/office/officeart/2005/8/quickstyle/3d2" qsCatId="3D" csTypeId="urn:microsoft.com/office/officeart/2005/8/colors/accent1_2" csCatId="accent1"/>
      <dgm:spPr/>
      <dgm:t>
        <a:bodyPr/>
        <a:lstStyle/>
        <a:p>
          <a:endParaRPr lang="en-US"/>
        </a:p>
      </dgm:t>
    </dgm:pt>
    <dgm:pt modelId="{B68B780D-4B01-4175-8478-16AA7D721734}">
      <dgm:prSet custT="1"/>
      <dgm:spPr/>
      <dgm:t>
        <a:bodyPr/>
        <a:lstStyle/>
        <a:p>
          <a:pPr rtl="0"/>
          <a:r>
            <a:rPr lang="en-US" sz="2800" b="1" dirty="0" smtClean="0">
              <a:solidFill>
                <a:srgbClr val="002060"/>
              </a:solidFill>
            </a:rPr>
            <a:t>Methods</a:t>
          </a:r>
          <a:endParaRPr lang="en-US" sz="2800" b="1" dirty="0">
            <a:solidFill>
              <a:srgbClr val="002060"/>
            </a:solidFill>
          </a:endParaRPr>
        </a:p>
      </dgm:t>
    </dgm:pt>
    <dgm:pt modelId="{2540B929-5132-4F13-B532-540295734075}" type="parTrans" cxnId="{CEE538EE-58E4-48A9-8B18-84F5B4059122}">
      <dgm:prSet/>
      <dgm:spPr/>
      <dgm:t>
        <a:bodyPr/>
        <a:lstStyle/>
        <a:p>
          <a:endParaRPr lang="en-US"/>
        </a:p>
      </dgm:t>
    </dgm:pt>
    <dgm:pt modelId="{50D97E2D-DCA9-4946-A50A-484387C1B6DA}" type="sibTrans" cxnId="{CEE538EE-58E4-48A9-8B18-84F5B4059122}">
      <dgm:prSet/>
      <dgm:spPr/>
      <dgm:t>
        <a:bodyPr/>
        <a:lstStyle/>
        <a:p>
          <a:endParaRPr lang="en-US"/>
        </a:p>
      </dgm:t>
    </dgm:pt>
    <dgm:pt modelId="{483265B3-42D9-4499-88E3-2CA062921765}" type="pres">
      <dgm:prSet presAssocID="{53ADBBA6-E2CD-410B-8489-5D5218708258}" presName="linear" presStyleCnt="0">
        <dgm:presLayoutVars>
          <dgm:animLvl val="lvl"/>
          <dgm:resizeHandles val="exact"/>
        </dgm:presLayoutVars>
      </dgm:prSet>
      <dgm:spPr/>
      <dgm:t>
        <a:bodyPr/>
        <a:lstStyle/>
        <a:p>
          <a:endParaRPr lang="en-US"/>
        </a:p>
      </dgm:t>
    </dgm:pt>
    <dgm:pt modelId="{B2794C8C-7EA4-42CE-88DB-E4BBE444E001}" type="pres">
      <dgm:prSet presAssocID="{B68B780D-4B01-4175-8478-16AA7D721734}" presName="parentText" presStyleLbl="node1" presStyleIdx="0" presStyleCnt="1">
        <dgm:presLayoutVars>
          <dgm:chMax val="0"/>
          <dgm:bulletEnabled val="1"/>
        </dgm:presLayoutVars>
      </dgm:prSet>
      <dgm:spPr/>
      <dgm:t>
        <a:bodyPr/>
        <a:lstStyle/>
        <a:p>
          <a:endParaRPr lang="en-US"/>
        </a:p>
      </dgm:t>
    </dgm:pt>
  </dgm:ptLst>
  <dgm:cxnLst>
    <dgm:cxn modelId="{E0F4A699-4A47-4EDF-84A0-646B55B63BB0}" type="presOf" srcId="{B68B780D-4B01-4175-8478-16AA7D721734}" destId="{B2794C8C-7EA4-42CE-88DB-E4BBE444E001}" srcOrd="0" destOrd="0" presId="urn:microsoft.com/office/officeart/2005/8/layout/vList2"/>
    <dgm:cxn modelId="{6C2B421D-6A42-4837-ABE5-B0ABE1CD2095}" type="presOf" srcId="{53ADBBA6-E2CD-410B-8489-5D5218708258}" destId="{483265B3-42D9-4499-88E3-2CA062921765}" srcOrd="0" destOrd="0" presId="urn:microsoft.com/office/officeart/2005/8/layout/vList2"/>
    <dgm:cxn modelId="{CEE538EE-58E4-48A9-8B18-84F5B4059122}" srcId="{53ADBBA6-E2CD-410B-8489-5D5218708258}" destId="{B68B780D-4B01-4175-8478-16AA7D721734}" srcOrd="0" destOrd="0" parTransId="{2540B929-5132-4F13-B532-540295734075}" sibTransId="{50D97E2D-DCA9-4946-A50A-484387C1B6DA}"/>
    <dgm:cxn modelId="{CB7B0B22-E3E0-480B-B52B-0C9930537B9B}" type="presParOf" srcId="{483265B3-42D9-4499-88E3-2CA062921765}" destId="{B2794C8C-7EA4-42CE-88DB-E4BBE444E001}"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5C0A846-858E-4702-B279-5C6EA990C27B}" type="doc">
      <dgm:prSet loTypeId="urn:microsoft.com/office/officeart/2005/8/layout/vList2" loCatId="list" qsTypeId="urn:microsoft.com/office/officeart/2005/8/quickstyle/3d2" qsCatId="3D" csTypeId="urn:microsoft.com/office/officeart/2005/8/colors/accent1_2" csCatId="accent1"/>
      <dgm:spPr/>
      <dgm:t>
        <a:bodyPr/>
        <a:lstStyle/>
        <a:p>
          <a:endParaRPr lang="en-US"/>
        </a:p>
      </dgm:t>
    </dgm:pt>
    <dgm:pt modelId="{CA53B746-6BEB-42F6-AA8D-6B59B67787E2}">
      <dgm:prSet custT="1"/>
      <dgm:spPr/>
      <dgm:t>
        <a:bodyPr/>
        <a:lstStyle/>
        <a:p>
          <a:pPr rtl="0"/>
          <a:r>
            <a:rPr lang="en-US" sz="2800" b="1" dirty="0" smtClean="0">
              <a:solidFill>
                <a:srgbClr val="002060"/>
              </a:solidFill>
            </a:rPr>
            <a:t>Results</a:t>
          </a:r>
          <a:endParaRPr lang="en-US" sz="2800" b="1" dirty="0">
            <a:solidFill>
              <a:srgbClr val="002060"/>
            </a:solidFill>
          </a:endParaRPr>
        </a:p>
      </dgm:t>
    </dgm:pt>
    <dgm:pt modelId="{6D9F7700-844B-426C-8B17-762FE4A12D8A}" type="parTrans" cxnId="{360EDC65-F281-4B4B-95EE-316FBED02FDD}">
      <dgm:prSet/>
      <dgm:spPr/>
      <dgm:t>
        <a:bodyPr/>
        <a:lstStyle/>
        <a:p>
          <a:endParaRPr lang="en-US"/>
        </a:p>
      </dgm:t>
    </dgm:pt>
    <dgm:pt modelId="{C4DBA1EE-91CC-4C9B-B68A-C24388310353}" type="sibTrans" cxnId="{360EDC65-F281-4B4B-95EE-316FBED02FDD}">
      <dgm:prSet/>
      <dgm:spPr/>
      <dgm:t>
        <a:bodyPr/>
        <a:lstStyle/>
        <a:p>
          <a:endParaRPr lang="en-US"/>
        </a:p>
      </dgm:t>
    </dgm:pt>
    <dgm:pt modelId="{16988A2A-CB80-4E49-A705-B70C6ADFB7F8}" type="pres">
      <dgm:prSet presAssocID="{F5C0A846-858E-4702-B279-5C6EA990C27B}" presName="linear" presStyleCnt="0">
        <dgm:presLayoutVars>
          <dgm:animLvl val="lvl"/>
          <dgm:resizeHandles val="exact"/>
        </dgm:presLayoutVars>
      </dgm:prSet>
      <dgm:spPr/>
      <dgm:t>
        <a:bodyPr/>
        <a:lstStyle/>
        <a:p>
          <a:endParaRPr lang="en-US"/>
        </a:p>
      </dgm:t>
    </dgm:pt>
    <dgm:pt modelId="{ED481E63-21DB-4F35-B491-003966D443DE}" type="pres">
      <dgm:prSet presAssocID="{CA53B746-6BEB-42F6-AA8D-6B59B67787E2}" presName="parentText" presStyleLbl="node1" presStyleIdx="0" presStyleCnt="1">
        <dgm:presLayoutVars>
          <dgm:chMax val="0"/>
          <dgm:bulletEnabled val="1"/>
        </dgm:presLayoutVars>
      </dgm:prSet>
      <dgm:spPr/>
      <dgm:t>
        <a:bodyPr/>
        <a:lstStyle/>
        <a:p>
          <a:endParaRPr lang="en-US"/>
        </a:p>
      </dgm:t>
    </dgm:pt>
  </dgm:ptLst>
  <dgm:cxnLst>
    <dgm:cxn modelId="{77359BB1-4A55-4AAC-91F6-EA2AE59C3DE1}" type="presOf" srcId="{CA53B746-6BEB-42F6-AA8D-6B59B67787E2}" destId="{ED481E63-21DB-4F35-B491-003966D443DE}" srcOrd="0" destOrd="0" presId="urn:microsoft.com/office/officeart/2005/8/layout/vList2"/>
    <dgm:cxn modelId="{360EDC65-F281-4B4B-95EE-316FBED02FDD}" srcId="{F5C0A846-858E-4702-B279-5C6EA990C27B}" destId="{CA53B746-6BEB-42F6-AA8D-6B59B67787E2}" srcOrd="0" destOrd="0" parTransId="{6D9F7700-844B-426C-8B17-762FE4A12D8A}" sibTransId="{C4DBA1EE-91CC-4C9B-B68A-C24388310353}"/>
    <dgm:cxn modelId="{F6408676-C16E-4174-9E99-1D342FC2ECC6}" type="presOf" srcId="{F5C0A846-858E-4702-B279-5C6EA990C27B}" destId="{16988A2A-CB80-4E49-A705-B70C6ADFB7F8}" srcOrd="0" destOrd="0" presId="urn:microsoft.com/office/officeart/2005/8/layout/vList2"/>
    <dgm:cxn modelId="{99BA6D43-15B2-43D4-9D0F-7CC927072557}" type="presParOf" srcId="{16988A2A-CB80-4E49-A705-B70C6ADFB7F8}" destId="{ED481E63-21DB-4F35-B491-003966D443DE}"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7A2335B-F94B-449C-9A58-D9BBD530F092}" type="doc">
      <dgm:prSet loTypeId="urn:microsoft.com/office/officeart/2005/8/layout/vList2" loCatId="list" qsTypeId="urn:microsoft.com/office/officeart/2005/8/quickstyle/3d2" qsCatId="3D" csTypeId="urn:microsoft.com/office/officeart/2005/8/colors/accent1_2" csCatId="accent1"/>
      <dgm:spPr/>
      <dgm:t>
        <a:bodyPr/>
        <a:lstStyle/>
        <a:p>
          <a:endParaRPr lang="en-US"/>
        </a:p>
      </dgm:t>
    </dgm:pt>
    <dgm:pt modelId="{77FCE651-F841-4ECD-BCB5-3AFEFE9862F9}">
      <dgm:prSet custT="1"/>
      <dgm:spPr/>
      <dgm:t>
        <a:bodyPr/>
        <a:lstStyle/>
        <a:p>
          <a:pPr rtl="0"/>
          <a:r>
            <a:rPr lang="en-US" sz="2800" b="1" dirty="0" smtClean="0">
              <a:solidFill>
                <a:srgbClr val="002060"/>
              </a:solidFill>
            </a:rPr>
            <a:t>Discussion</a:t>
          </a:r>
          <a:endParaRPr lang="en-US" sz="2800" b="1" dirty="0">
            <a:solidFill>
              <a:srgbClr val="002060"/>
            </a:solidFill>
          </a:endParaRPr>
        </a:p>
      </dgm:t>
    </dgm:pt>
    <dgm:pt modelId="{180B5397-CC06-4D0F-B620-E598C0C351C0}" type="parTrans" cxnId="{A1A7C188-E1ED-42BB-8231-1F75D0131462}">
      <dgm:prSet/>
      <dgm:spPr/>
      <dgm:t>
        <a:bodyPr/>
        <a:lstStyle/>
        <a:p>
          <a:endParaRPr lang="en-US"/>
        </a:p>
      </dgm:t>
    </dgm:pt>
    <dgm:pt modelId="{B4C5043F-3C85-4E8E-8AC8-AE63709E5E81}" type="sibTrans" cxnId="{A1A7C188-E1ED-42BB-8231-1F75D0131462}">
      <dgm:prSet/>
      <dgm:spPr/>
      <dgm:t>
        <a:bodyPr/>
        <a:lstStyle/>
        <a:p>
          <a:endParaRPr lang="en-US"/>
        </a:p>
      </dgm:t>
    </dgm:pt>
    <dgm:pt modelId="{58431655-5B5B-4375-9DDD-2FFD9662BB2B}" type="pres">
      <dgm:prSet presAssocID="{B7A2335B-F94B-449C-9A58-D9BBD530F092}" presName="linear" presStyleCnt="0">
        <dgm:presLayoutVars>
          <dgm:animLvl val="lvl"/>
          <dgm:resizeHandles val="exact"/>
        </dgm:presLayoutVars>
      </dgm:prSet>
      <dgm:spPr/>
      <dgm:t>
        <a:bodyPr/>
        <a:lstStyle/>
        <a:p>
          <a:endParaRPr lang="en-US"/>
        </a:p>
      </dgm:t>
    </dgm:pt>
    <dgm:pt modelId="{AD8F952C-102F-4070-9756-8DFC3DDA7119}" type="pres">
      <dgm:prSet presAssocID="{77FCE651-F841-4ECD-BCB5-3AFEFE9862F9}" presName="parentText" presStyleLbl="node1" presStyleIdx="0" presStyleCnt="1">
        <dgm:presLayoutVars>
          <dgm:chMax val="0"/>
          <dgm:bulletEnabled val="1"/>
        </dgm:presLayoutVars>
      </dgm:prSet>
      <dgm:spPr/>
      <dgm:t>
        <a:bodyPr/>
        <a:lstStyle/>
        <a:p>
          <a:endParaRPr lang="en-US"/>
        </a:p>
      </dgm:t>
    </dgm:pt>
  </dgm:ptLst>
  <dgm:cxnLst>
    <dgm:cxn modelId="{724A1631-F0CD-4D26-822C-422D2AE1F308}" type="presOf" srcId="{B7A2335B-F94B-449C-9A58-D9BBD530F092}" destId="{58431655-5B5B-4375-9DDD-2FFD9662BB2B}" srcOrd="0" destOrd="0" presId="urn:microsoft.com/office/officeart/2005/8/layout/vList2"/>
    <dgm:cxn modelId="{53314347-5D8C-4C13-B2F4-2F13D84E516B}" type="presOf" srcId="{77FCE651-F841-4ECD-BCB5-3AFEFE9862F9}" destId="{AD8F952C-102F-4070-9756-8DFC3DDA7119}" srcOrd="0" destOrd="0" presId="urn:microsoft.com/office/officeart/2005/8/layout/vList2"/>
    <dgm:cxn modelId="{A1A7C188-E1ED-42BB-8231-1F75D0131462}" srcId="{B7A2335B-F94B-449C-9A58-D9BBD530F092}" destId="{77FCE651-F841-4ECD-BCB5-3AFEFE9862F9}" srcOrd="0" destOrd="0" parTransId="{180B5397-CC06-4D0F-B620-E598C0C351C0}" sibTransId="{B4C5043F-3C85-4E8E-8AC8-AE63709E5E81}"/>
    <dgm:cxn modelId="{D1BE96A9-573C-4B24-93BE-FC78F07D2440}" type="presParOf" srcId="{58431655-5B5B-4375-9DDD-2FFD9662BB2B}" destId="{AD8F952C-102F-4070-9756-8DFC3DDA7119}"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CA6FF3A-5E64-45C0-A789-A4974D23EC03}" type="doc">
      <dgm:prSet loTypeId="urn:microsoft.com/office/officeart/2005/8/layout/vList2" loCatId="list" qsTypeId="urn:microsoft.com/office/officeart/2005/8/quickstyle/3d2" qsCatId="3D" csTypeId="urn:microsoft.com/office/officeart/2005/8/colors/accent1_2" csCatId="accent1" phldr="1"/>
      <dgm:spPr/>
      <dgm:t>
        <a:bodyPr/>
        <a:lstStyle/>
        <a:p>
          <a:endParaRPr lang="en-US"/>
        </a:p>
      </dgm:t>
    </dgm:pt>
    <dgm:pt modelId="{253FC6FE-3E1B-4217-9F92-0DD7AA531265}">
      <dgm:prSet custT="1"/>
      <dgm:spPr/>
      <dgm:t>
        <a:bodyPr/>
        <a:lstStyle/>
        <a:p>
          <a:pPr rtl="0"/>
          <a:r>
            <a:rPr lang="en-US" sz="2800" b="1" dirty="0" smtClean="0">
              <a:solidFill>
                <a:srgbClr val="002060"/>
              </a:solidFill>
            </a:rPr>
            <a:t>Conclusion</a:t>
          </a:r>
          <a:endParaRPr lang="en-US" sz="1900" b="1" dirty="0"/>
        </a:p>
      </dgm:t>
    </dgm:pt>
    <dgm:pt modelId="{1FC86E56-2D98-40B9-B270-96D2BED3141F}" type="parTrans" cxnId="{2C6CFE70-2AAA-4EAE-AA48-A5801AEDEBA7}">
      <dgm:prSet/>
      <dgm:spPr/>
      <dgm:t>
        <a:bodyPr/>
        <a:lstStyle/>
        <a:p>
          <a:endParaRPr lang="en-US"/>
        </a:p>
      </dgm:t>
    </dgm:pt>
    <dgm:pt modelId="{535B7AB9-71C6-4A1B-80D7-5A60F9319526}" type="sibTrans" cxnId="{2C6CFE70-2AAA-4EAE-AA48-A5801AEDEBA7}">
      <dgm:prSet/>
      <dgm:spPr/>
      <dgm:t>
        <a:bodyPr/>
        <a:lstStyle/>
        <a:p>
          <a:endParaRPr lang="en-US"/>
        </a:p>
      </dgm:t>
    </dgm:pt>
    <dgm:pt modelId="{3D9941CD-820E-421A-9725-5448610DE606}" type="pres">
      <dgm:prSet presAssocID="{ECA6FF3A-5E64-45C0-A789-A4974D23EC03}" presName="linear" presStyleCnt="0">
        <dgm:presLayoutVars>
          <dgm:animLvl val="lvl"/>
          <dgm:resizeHandles val="exact"/>
        </dgm:presLayoutVars>
      </dgm:prSet>
      <dgm:spPr/>
      <dgm:t>
        <a:bodyPr/>
        <a:lstStyle/>
        <a:p>
          <a:endParaRPr lang="en-US"/>
        </a:p>
      </dgm:t>
    </dgm:pt>
    <dgm:pt modelId="{7D944675-8CFF-4CEF-B416-B227CC6A1CBE}" type="pres">
      <dgm:prSet presAssocID="{253FC6FE-3E1B-4217-9F92-0DD7AA531265}" presName="parentText" presStyleLbl="node1" presStyleIdx="0" presStyleCnt="1">
        <dgm:presLayoutVars>
          <dgm:chMax val="0"/>
          <dgm:bulletEnabled val="1"/>
        </dgm:presLayoutVars>
      </dgm:prSet>
      <dgm:spPr/>
      <dgm:t>
        <a:bodyPr/>
        <a:lstStyle/>
        <a:p>
          <a:endParaRPr lang="en-US"/>
        </a:p>
      </dgm:t>
    </dgm:pt>
  </dgm:ptLst>
  <dgm:cxnLst>
    <dgm:cxn modelId="{2C6CFE70-2AAA-4EAE-AA48-A5801AEDEBA7}" srcId="{ECA6FF3A-5E64-45C0-A789-A4974D23EC03}" destId="{253FC6FE-3E1B-4217-9F92-0DD7AA531265}" srcOrd="0" destOrd="0" parTransId="{1FC86E56-2D98-40B9-B270-96D2BED3141F}" sibTransId="{535B7AB9-71C6-4A1B-80D7-5A60F9319526}"/>
    <dgm:cxn modelId="{8901CF04-A8DC-4D9C-88D8-024805B99357}" type="presOf" srcId="{ECA6FF3A-5E64-45C0-A789-A4974D23EC03}" destId="{3D9941CD-820E-421A-9725-5448610DE606}" srcOrd="0" destOrd="0" presId="urn:microsoft.com/office/officeart/2005/8/layout/vList2"/>
    <dgm:cxn modelId="{4896E434-FABA-457D-BE3A-E9821D5ABDE0}" type="presOf" srcId="{253FC6FE-3E1B-4217-9F92-0DD7AA531265}" destId="{7D944675-8CFF-4CEF-B416-B227CC6A1CBE}" srcOrd="0" destOrd="0" presId="urn:microsoft.com/office/officeart/2005/8/layout/vList2"/>
    <dgm:cxn modelId="{084E1536-B093-4FF3-860B-EEA728D4D083}" type="presParOf" srcId="{3D9941CD-820E-421A-9725-5448610DE606}" destId="{7D944675-8CFF-4CEF-B416-B227CC6A1CBE}" srcOrd="0"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6C2E00-382A-4D67-AF4E-272B66478BA6}">
      <dsp:nvSpPr>
        <dsp:cNvPr id="0" name=""/>
        <dsp:cNvSpPr/>
      </dsp:nvSpPr>
      <dsp:spPr>
        <a:xfrm>
          <a:off x="0" y="4"/>
          <a:ext cx="8534400" cy="837738"/>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kern="1200" dirty="0" err="1" smtClean="0">
              <a:solidFill>
                <a:srgbClr val="002060"/>
              </a:solidFill>
            </a:rPr>
            <a:t>Ultrastructural</a:t>
          </a:r>
          <a:r>
            <a:rPr lang="en-US" sz="2400" b="1" kern="1200" dirty="0" smtClean="0">
              <a:solidFill>
                <a:srgbClr val="002060"/>
              </a:solidFill>
            </a:rPr>
            <a:t> alterations of renal tissue in a male patient with </a:t>
          </a:r>
          <a:r>
            <a:rPr lang="en-US" sz="2400" b="1" kern="1200" dirty="0" err="1" smtClean="0">
              <a:solidFill>
                <a:srgbClr val="002060"/>
              </a:solidFill>
            </a:rPr>
            <a:t>Fabry’s</a:t>
          </a:r>
          <a:r>
            <a:rPr lang="en-US" sz="2400" b="1" kern="1200" dirty="0" smtClean="0">
              <a:solidFill>
                <a:srgbClr val="002060"/>
              </a:solidFill>
            </a:rPr>
            <a:t> disease</a:t>
          </a:r>
          <a:endParaRPr lang="en-US" sz="2400" kern="1200" dirty="0">
            <a:solidFill>
              <a:srgbClr val="002060"/>
            </a:solidFill>
          </a:endParaRPr>
        </a:p>
      </dsp:txBody>
      <dsp:txXfrm>
        <a:off x="40895" y="40899"/>
        <a:ext cx="8452610" cy="755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A797BE-7059-4C5E-85F2-1EEB39F5C3AD}">
      <dsp:nvSpPr>
        <dsp:cNvPr id="0" name=""/>
        <dsp:cNvSpPr/>
      </dsp:nvSpPr>
      <dsp:spPr>
        <a:xfrm>
          <a:off x="0" y="5076"/>
          <a:ext cx="8534400" cy="7488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kern="1200" dirty="0" smtClean="0">
              <a:solidFill>
                <a:srgbClr val="002060"/>
              </a:solidFill>
            </a:rPr>
            <a:t>Introduction</a:t>
          </a:r>
          <a:endParaRPr lang="en-US" sz="2800" kern="1200" dirty="0">
            <a:solidFill>
              <a:srgbClr val="002060"/>
            </a:solidFill>
          </a:endParaRPr>
        </a:p>
      </dsp:txBody>
      <dsp:txXfrm>
        <a:off x="36553" y="41629"/>
        <a:ext cx="8461294" cy="6756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DED3CD-CF59-43C7-982B-D61C6B2EBC28}">
      <dsp:nvSpPr>
        <dsp:cNvPr id="0" name=""/>
        <dsp:cNvSpPr/>
      </dsp:nvSpPr>
      <dsp:spPr>
        <a:xfrm>
          <a:off x="0" y="5076"/>
          <a:ext cx="8534400" cy="7488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solidFill>
                <a:srgbClr val="002060"/>
              </a:solidFill>
            </a:rPr>
            <a:t>Case report</a:t>
          </a:r>
          <a:endParaRPr lang="en-US" sz="2800" kern="1200" dirty="0">
            <a:solidFill>
              <a:srgbClr val="002060"/>
            </a:solidFill>
          </a:endParaRPr>
        </a:p>
      </dsp:txBody>
      <dsp:txXfrm>
        <a:off x="36553" y="41629"/>
        <a:ext cx="8461294" cy="6756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DD2305-C2CC-43C9-8D66-3CF7C1B94347}">
      <dsp:nvSpPr>
        <dsp:cNvPr id="0" name=""/>
        <dsp:cNvSpPr/>
      </dsp:nvSpPr>
      <dsp:spPr>
        <a:xfrm>
          <a:off x="0" y="5076"/>
          <a:ext cx="8534400" cy="7488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solidFill>
                <a:srgbClr val="002060"/>
              </a:solidFill>
            </a:rPr>
            <a:t>Summary of Investigations</a:t>
          </a:r>
          <a:endParaRPr lang="en-US" sz="2800" kern="1200" dirty="0">
            <a:solidFill>
              <a:srgbClr val="002060"/>
            </a:solidFill>
          </a:endParaRPr>
        </a:p>
      </dsp:txBody>
      <dsp:txXfrm>
        <a:off x="36553" y="41629"/>
        <a:ext cx="8461294" cy="6756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794C8C-7EA4-42CE-88DB-E4BBE444E001}">
      <dsp:nvSpPr>
        <dsp:cNvPr id="0" name=""/>
        <dsp:cNvSpPr/>
      </dsp:nvSpPr>
      <dsp:spPr>
        <a:xfrm>
          <a:off x="0" y="6600"/>
          <a:ext cx="8534400" cy="7488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solidFill>
                <a:srgbClr val="002060"/>
              </a:solidFill>
            </a:rPr>
            <a:t>Methods</a:t>
          </a:r>
          <a:endParaRPr lang="en-US" sz="2800" kern="1200" dirty="0">
            <a:solidFill>
              <a:srgbClr val="002060"/>
            </a:solidFill>
          </a:endParaRPr>
        </a:p>
      </dsp:txBody>
      <dsp:txXfrm>
        <a:off x="36553" y="43153"/>
        <a:ext cx="8461294" cy="67569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481E63-21DB-4F35-B491-003966D443DE}">
      <dsp:nvSpPr>
        <dsp:cNvPr id="0" name=""/>
        <dsp:cNvSpPr/>
      </dsp:nvSpPr>
      <dsp:spPr>
        <a:xfrm>
          <a:off x="0" y="6600"/>
          <a:ext cx="8534400" cy="7488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solidFill>
                <a:srgbClr val="002060"/>
              </a:solidFill>
            </a:rPr>
            <a:t>Results</a:t>
          </a:r>
          <a:endParaRPr lang="en-US" sz="2800" kern="1200" dirty="0">
            <a:solidFill>
              <a:srgbClr val="002060"/>
            </a:solidFill>
          </a:endParaRPr>
        </a:p>
      </dsp:txBody>
      <dsp:txXfrm>
        <a:off x="36553" y="43153"/>
        <a:ext cx="8461294" cy="67569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8F952C-102F-4070-9756-8DFC3DDA7119}">
      <dsp:nvSpPr>
        <dsp:cNvPr id="0" name=""/>
        <dsp:cNvSpPr/>
      </dsp:nvSpPr>
      <dsp:spPr>
        <a:xfrm>
          <a:off x="0" y="6600"/>
          <a:ext cx="8534400" cy="74880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solidFill>
                <a:srgbClr val="002060"/>
              </a:solidFill>
            </a:rPr>
            <a:t>Discussion</a:t>
          </a:r>
          <a:endParaRPr lang="en-US" sz="2800" kern="1200" dirty="0">
            <a:solidFill>
              <a:srgbClr val="002060"/>
            </a:solidFill>
          </a:endParaRPr>
        </a:p>
      </dsp:txBody>
      <dsp:txXfrm>
        <a:off x="36553" y="43153"/>
        <a:ext cx="8461294" cy="67569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944675-8CFF-4CEF-B416-B227CC6A1CBE}">
      <dsp:nvSpPr>
        <dsp:cNvPr id="0" name=""/>
        <dsp:cNvSpPr/>
      </dsp:nvSpPr>
      <dsp:spPr>
        <a:xfrm>
          <a:off x="0" y="292"/>
          <a:ext cx="8534400" cy="761414"/>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kern="1200" dirty="0" smtClean="0">
              <a:solidFill>
                <a:srgbClr val="002060"/>
              </a:solidFill>
            </a:rPr>
            <a:t>Conclusion</a:t>
          </a:r>
          <a:r>
            <a:rPr lang="en-US" sz="1900" kern="1200" dirty="0" smtClean="0"/>
            <a:t/>
          </a:r>
          <a:br>
            <a:rPr lang="en-US" sz="1900" kern="1200" dirty="0" smtClean="0"/>
          </a:br>
          <a:endParaRPr lang="en-US" sz="1900" kern="1200" dirty="0"/>
        </a:p>
      </dsp:txBody>
      <dsp:txXfrm>
        <a:off x="37169" y="37461"/>
        <a:ext cx="8460062" cy="68707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6300766-667C-4269-80B9-1DA2DC8890F4}" type="datetimeFigureOut">
              <a:rPr lang="en-US" smtClean="0"/>
              <a:pPr/>
              <a:t>5/10/2018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35F1ADA-D8D8-49A7-8910-BB9DA2AC63C2}"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6300766-667C-4269-80B9-1DA2DC8890F4}" type="datetimeFigureOut">
              <a:rPr lang="en-US" smtClean="0"/>
              <a:pPr/>
              <a:t>5/10/2018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435F1ADA-D8D8-49A7-8910-BB9DA2AC63C2}"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96300766-667C-4269-80B9-1DA2DC8890F4}" type="datetimeFigureOut">
              <a:rPr lang="en-US" smtClean="0"/>
              <a:pPr/>
              <a:t>5/10/2018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35F1ADA-D8D8-49A7-8910-BB9DA2AC63C2}"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96300766-667C-4269-80B9-1DA2DC8890F4}" type="datetimeFigureOut">
              <a:rPr lang="en-US" smtClean="0"/>
              <a:pPr/>
              <a:t>5/10/2018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5F1ADA-D8D8-49A7-8910-BB9DA2AC63C2}"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6300766-667C-4269-80B9-1DA2DC8890F4}" type="datetimeFigureOut">
              <a:rPr lang="en-US" smtClean="0"/>
              <a:pPr/>
              <a:t>5/10/2018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435F1ADA-D8D8-49A7-8910-BB9DA2AC63C2}"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6300766-667C-4269-80B9-1DA2DC8890F4}" type="datetimeFigureOut">
              <a:rPr lang="en-US" smtClean="0"/>
              <a:pPr/>
              <a:t>5/10/2018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435F1ADA-D8D8-49A7-8910-BB9DA2AC63C2}"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6300766-667C-4269-80B9-1DA2DC8890F4}" type="datetimeFigureOut">
              <a:rPr lang="en-US" smtClean="0"/>
              <a:pPr/>
              <a:t>5/10/2018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435F1ADA-D8D8-49A7-8910-BB9DA2AC63C2}"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435F1ADA-D8D8-49A7-8910-BB9DA2AC63C2}"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6300766-667C-4269-80B9-1DA2DC8890F4}" type="datetimeFigureOut">
              <a:rPr lang="en-US" smtClean="0"/>
              <a:pPr/>
              <a:t>5/10/2018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435F1ADA-D8D8-49A7-8910-BB9DA2AC63C2}"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96300766-667C-4269-80B9-1DA2DC8890F4}" type="datetimeFigureOut">
              <a:rPr lang="en-US" smtClean="0"/>
              <a:pPr/>
              <a:t>5/10/2018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6300766-667C-4269-80B9-1DA2DC8890F4}" type="datetimeFigureOut">
              <a:rPr lang="en-US" smtClean="0"/>
              <a:pPr/>
              <a:t>5/10/2018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5F1ADA-D8D8-49A7-8910-BB9DA2AC63C2}" type="slidenum">
              <a:rPr lang="en-US" smtClean="0"/>
              <a:pPr/>
              <a:t>‹#›</a:t>
            </a:fld>
            <a:endParaRPr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435F1ADA-D8D8-49A7-8910-BB9DA2AC63C2}"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6300766-667C-4269-80B9-1DA2DC8890F4}" type="datetimeFigureOut">
              <a:rPr lang="en-US" smtClean="0"/>
              <a:pPr/>
              <a:t>5/10/2018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6300766-667C-4269-80B9-1DA2DC8890F4}" type="datetimeFigureOut">
              <a:rPr lang="en-US" smtClean="0"/>
              <a:pPr/>
              <a:t>5/10/2018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35F1ADA-D8D8-49A7-8910-BB9DA2AC63C2}"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xmlns="" val="6197054"/>
              </p:ext>
            </p:extLst>
          </p:nvPr>
        </p:nvGraphicFramePr>
        <p:xfrm>
          <a:off x="304800" y="228600"/>
          <a:ext cx="8534400" cy="83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1"/>
          </p:nvPr>
        </p:nvSpPr>
        <p:spPr/>
        <p:txBody>
          <a:bodyPr>
            <a:normAutofit/>
          </a:bodyPr>
          <a:lstStyle/>
          <a:p>
            <a:r>
              <a:rPr lang="en-US" sz="2000" dirty="0" err="1" smtClean="0">
                <a:latin typeface="Bell MT" pitchFamily="18" charset="0"/>
              </a:rPr>
              <a:t>Farahnaz</a:t>
            </a:r>
            <a:r>
              <a:rPr lang="en-US" sz="2000" dirty="0" smtClean="0">
                <a:latin typeface="Bell MT" pitchFamily="18" charset="0"/>
              </a:rPr>
              <a:t> </a:t>
            </a:r>
            <a:r>
              <a:rPr lang="en-US" sz="2000" dirty="0" err="1" smtClean="0">
                <a:latin typeface="Bell MT" pitchFamily="18" charset="0"/>
              </a:rPr>
              <a:t>Noroozinia</a:t>
            </a:r>
            <a:r>
              <a:rPr lang="en-US" sz="2000" dirty="0" smtClean="0">
                <a:latin typeface="Bell MT" pitchFamily="18" charset="0"/>
              </a:rPr>
              <a:t>,</a:t>
            </a:r>
          </a:p>
          <a:p>
            <a:r>
              <a:rPr lang="en-US" sz="2000" dirty="0" smtClean="0">
                <a:latin typeface="Bell MT" pitchFamily="18" charset="0"/>
              </a:rPr>
              <a:t>Division of Pathology, Department of Basic Sciences, School of Medicine, </a:t>
            </a:r>
            <a:r>
              <a:rPr lang="en-US" sz="2000" dirty="0" err="1" smtClean="0">
                <a:latin typeface="Bell MT" pitchFamily="18" charset="0"/>
              </a:rPr>
              <a:t>Urmia</a:t>
            </a:r>
            <a:r>
              <a:rPr lang="en-US" sz="2000" dirty="0" smtClean="0">
                <a:latin typeface="Bell MT" pitchFamily="18" charset="0"/>
              </a:rPr>
              <a:t> University of Medical Sciences, Iran  </a:t>
            </a:r>
          </a:p>
          <a:p>
            <a:endParaRPr lang="en-US" sz="2000" dirty="0" smtClean="0">
              <a:latin typeface="Bell MT" pitchFamily="18" charset="0"/>
            </a:endParaRPr>
          </a:p>
          <a:p>
            <a:r>
              <a:rPr lang="en-US" sz="2000" dirty="0" err="1" smtClean="0">
                <a:latin typeface="Bell MT" pitchFamily="18" charset="0"/>
              </a:rPr>
              <a:t>Khadijah</a:t>
            </a:r>
            <a:r>
              <a:rPr lang="en-US" sz="2000" dirty="0" smtClean="0">
                <a:latin typeface="Bell MT" pitchFamily="18" charset="0"/>
              </a:rPr>
              <a:t> </a:t>
            </a:r>
            <a:r>
              <a:rPr lang="en-US" sz="2000" dirty="0" err="1" smtClean="0">
                <a:latin typeface="Bell MT" pitchFamily="18" charset="0"/>
              </a:rPr>
              <a:t>Makhdoomi</a:t>
            </a:r>
            <a:endParaRPr lang="en-US" sz="2000" dirty="0" smtClean="0">
              <a:latin typeface="Bell MT" pitchFamily="18" charset="0"/>
            </a:endParaRPr>
          </a:p>
          <a:p>
            <a:r>
              <a:rPr lang="en-US" sz="2000" dirty="0" smtClean="0">
                <a:latin typeface="Bell MT" pitchFamily="18" charset="0"/>
              </a:rPr>
              <a:t>Division of Nephrology, Department of Internal Medicine, School of Medicine, </a:t>
            </a:r>
            <a:r>
              <a:rPr lang="en-US" sz="2000" dirty="0" err="1" smtClean="0">
                <a:latin typeface="Bell MT" pitchFamily="18" charset="0"/>
              </a:rPr>
              <a:t>Urmia</a:t>
            </a:r>
            <a:r>
              <a:rPr lang="en-US" sz="2000" dirty="0" smtClean="0">
                <a:latin typeface="Bell MT" pitchFamily="18" charset="0"/>
              </a:rPr>
              <a:t> University of Medical Sciences, Iran</a:t>
            </a:r>
          </a:p>
          <a:p>
            <a:endParaRPr lang="en-US" sz="2000" dirty="0" smtClean="0">
              <a:latin typeface="Bell MT" pitchFamily="18" charset="0"/>
            </a:endParaRPr>
          </a:p>
          <a:p>
            <a:r>
              <a:rPr lang="en-US" sz="2000" dirty="0" smtClean="0">
                <a:latin typeface="Bell MT" pitchFamily="18" charset="0"/>
              </a:rPr>
              <a:t>Amir </a:t>
            </a:r>
            <a:r>
              <a:rPr lang="en-US" sz="2000" dirty="0" err="1" smtClean="0">
                <a:latin typeface="Bell MT" pitchFamily="18" charset="0"/>
              </a:rPr>
              <a:t>Abbas</a:t>
            </a:r>
            <a:r>
              <a:rPr lang="en-US" sz="2000" dirty="0" smtClean="0">
                <a:latin typeface="Bell MT" pitchFamily="18" charset="0"/>
              </a:rPr>
              <a:t> </a:t>
            </a:r>
            <a:r>
              <a:rPr lang="en-US" sz="2000" dirty="0" err="1" smtClean="0">
                <a:latin typeface="Bell MT" pitchFamily="18" charset="0"/>
              </a:rPr>
              <a:t>Farshid</a:t>
            </a:r>
            <a:endParaRPr lang="en-US" sz="2000" dirty="0" smtClean="0">
              <a:latin typeface="Bell MT" pitchFamily="18" charset="0"/>
            </a:endParaRPr>
          </a:p>
          <a:p>
            <a:r>
              <a:rPr lang="en-US" sz="2000" dirty="0" smtClean="0">
                <a:latin typeface="Bell MT" pitchFamily="18" charset="0"/>
              </a:rPr>
              <a:t>Division of Veterinary Pathology, Faculty of Veterinary Medicine and Electron Microscope Center, Urmia University, PO BO Box 1177, Urmia 57153, Iran</a:t>
            </a:r>
            <a:endParaRPr lang="en-US" sz="2000" dirty="0">
              <a:latin typeface="Bell MT"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xmlns="" val="1560963850"/>
              </p:ext>
            </p:extLst>
          </p:nvPr>
        </p:nvGraphicFramePr>
        <p:xfrm>
          <a:off x="301752" y="228600"/>
          <a:ext cx="8534400" cy="758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4"/>
          <p:cNvSpPr>
            <a:spLocks noGrp="1"/>
          </p:cNvSpPr>
          <p:nvPr>
            <p:ph sz="quarter" idx="4294967295"/>
          </p:nvPr>
        </p:nvSpPr>
        <p:spPr>
          <a:xfrm>
            <a:off x="152400" y="1527175"/>
            <a:ext cx="8351838" cy="4572000"/>
          </a:xfrm>
        </p:spPr>
        <p:txBody>
          <a:bodyPr>
            <a:normAutofit/>
          </a:bodyPr>
          <a:lstStyle/>
          <a:p>
            <a:r>
              <a:rPr lang="en-US" dirty="0" err="1" smtClean="0">
                <a:latin typeface="Bell MT" pitchFamily="18" charset="0"/>
              </a:rPr>
              <a:t>Fabry’s</a:t>
            </a:r>
            <a:r>
              <a:rPr lang="en-US" dirty="0" smtClean="0">
                <a:latin typeface="Bell MT" pitchFamily="18" charset="0"/>
              </a:rPr>
              <a:t> </a:t>
            </a:r>
            <a:r>
              <a:rPr lang="en-US" dirty="0">
                <a:latin typeface="Bell MT" pitchFamily="18" charset="0"/>
              </a:rPr>
              <a:t>disease is a rare X-linked lipid storage disorder due to a deficient lysosomal alpha galactosidase A activity. </a:t>
            </a:r>
            <a:endParaRPr lang="en-US" dirty="0" smtClean="0">
              <a:latin typeface="Bell MT" pitchFamily="18" charset="0"/>
            </a:endParaRPr>
          </a:p>
          <a:p>
            <a:endParaRPr lang="en-US" dirty="0" smtClean="0">
              <a:latin typeface="Bell MT" pitchFamily="18" charset="0"/>
            </a:endParaRPr>
          </a:p>
          <a:p>
            <a:r>
              <a:rPr lang="en-US" dirty="0" smtClean="0">
                <a:latin typeface="Bell MT" pitchFamily="18" charset="0"/>
              </a:rPr>
              <a:t>First discovered by Johannes Fabry, German Dermatologist </a:t>
            </a:r>
            <a:r>
              <a:rPr lang="en-US" sz="1800" dirty="0" smtClean="0">
                <a:latin typeface="Bell MT" pitchFamily="18" charset="0"/>
              </a:rPr>
              <a:t>(1860-1930)  </a:t>
            </a:r>
          </a:p>
          <a:p>
            <a:endParaRPr lang="en-US" dirty="0" smtClean="0">
              <a:latin typeface="Bell MT" pitchFamily="18" charset="0"/>
            </a:endParaRPr>
          </a:p>
          <a:p>
            <a:r>
              <a:rPr lang="en-US" dirty="0" smtClean="0">
                <a:latin typeface="Bell MT" pitchFamily="18" charset="0"/>
              </a:rPr>
              <a:t>The </a:t>
            </a:r>
            <a:r>
              <a:rPr lang="en-US" dirty="0">
                <a:latin typeface="Bell MT" pitchFamily="18" charset="0"/>
              </a:rPr>
              <a:t>incidence of the disease has been estimated to range from one per 40,000 to one per 117,000 male live births</a:t>
            </a:r>
            <a:r>
              <a:rPr lang="en-US" dirty="0" smtClean="0">
                <a:latin typeface="Bell MT" pitchFamily="18" charset="0"/>
              </a:rPr>
              <a:t>.</a:t>
            </a:r>
          </a:p>
          <a:p>
            <a:endParaRPr lang="en-US" dirty="0" smtClean="0">
              <a:latin typeface="Bell MT"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04800" y="914400"/>
            <a:ext cx="8199438" cy="5184775"/>
          </a:xfrm>
        </p:spPr>
        <p:txBody>
          <a:bodyPr>
            <a:normAutofit lnSpcReduction="10000"/>
          </a:bodyPr>
          <a:lstStyle/>
          <a:p>
            <a:r>
              <a:rPr lang="en-US" dirty="0">
                <a:latin typeface="Bell MT" pitchFamily="18" charset="0"/>
              </a:rPr>
              <a:t>The gene for this disorder is on the X-chromosome, the mother needs to be a carrier to produce an affected </a:t>
            </a:r>
            <a:r>
              <a:rPr lang="en-US" dirty="0" smtClean="0">
                <a:latin typeface="Bell MT" pitchFamily="18" charset="0"/>
              </a:rPr>
              <a:t>child </a:t>
            </a:r>
            <a:r>
              <a:rPr lang="en-US" sz="1800" dirty="0" smtClean="0">
                <a:latin typeface="Bell MT" pitchFamily="18" charset="0"/>
              </a:rPr>
              <a:t>(</a:t>
            </a:r>
            <a:r>
              <a:rPr lang="en-US" sz="1800" dirty="0">
                <a:latin typeface="Bell MT" pitchFamily="18" charset="0"/>
              </a:rPr>
              <a:t>Kes &amp; Basic-Jukic,2005</a:t>
            </a:r>
            <a:r>
              <a:rPr lang="en-US" sz="1800" dirty="0" smtClean="0">
                <a:latin typeface="Bell MT" pitchFamily="18" charset="0"/>
              </a:rPr>
              <a:t>)</a:t>
            </a:r>
            <a:r>
              <a:rPr lang="en-US" sz="2800" dirty="0" smtClean="0">
                <a:latin typeface="Bell MT" pitchFamily="18" charset="0"/>
              </a:rPr>
              <a:t>.</a:t>
            </a:r>
            <a:endParaRPr lang="en-US" sz="2800" dirty="0">
              <a:latin typeface="Bell MT" pitchFamily="18" charset="0"/>
            </a:endParaRPr>
          </a:p>
          <a:p>
            <a:endParaRPr lang="en-US" dirty="0">
              <a:latin typeface="Bell MT" pitchFamily="18" charset="0"/>
            </a:endParaRPr>
          </a:p>
          <a:p>
            <a:r>
              <a:rPr lang="en-US" dirty="0" smtClean="0">
                <a:latin typeface="Bell MT" pitchFamily="18" charset="0"/>
              </a:rPr>
              <a:t>The </a:t>
            </a:r>
            <a:r>
              <a:rPr lang="en-US" dirty="0">
                <a:latin typeface="Bell MT" pitchFamily="18" charset="0"/>
              </a:rPr>
              <a:t>mean survival is 40-50 years for males and 70 years for female </a:t>
            </a:r>
            <a:r>
              <a:rPr lang="en-US" dirty="0" smtClean="0">
                <a:latin typeface="Bell MT" pitchFamily="18" charset="0"/>
              </a:rPr>
              <a:t>carriers, with </a:t>
            </a:r>
            <a:r>
              <a:rPr lang="en-US" dirty="0">
                <a:latin typeface="Bell MT" pitchFamily="18" charset="0"/>
              </a:rPr>
              <a:t>death resulting from cardiac, renal, or cerebrovascular complications </a:t>
            </a:r>
            <a:r>
              <a:rPr lang="en-US" sz="1800" dirty="0">
                <a:latin typeface="Bell MT" pitchFamily="18" charset="0"/>
              </a:rPr>
              <a:t>(Desnick et al.,2005</a:t>
            </a:r>
            <a:r>
              <a:rPr lang="en-US" sz="1800" dirty="0" smtClean="0">
                <a:latin typeface="Bell MT" pitchFamily="18" charset="0"/>
              </a:rPr>
              <a:t>)</a:t>
            </a:r>
            <a:r>
              <a:rPr lang="en-US" dirty="0" smtClean="0">
                <a:latin typeface="Bell MT" pitchFamily="18" charset="0"/>
              </a:rPr>
              <a:t>.</a:t>
            </a:r>
          </a:p>
          <a:p>
            <a:pPr marL="0" indent="0">
              <a:buNone/>
            </a:pPr>
            <a:endParaRPr lang="en-US" dirty="0" smtClean="0">
              <a:latin typeface="Bell MT" pitchFamily="18" charset="0"/>
            </a:endParaRPr>
          </a:p>
          <a:p>
            <a:r>
              <a:rPr lang="en-US" dirty="0" smtClean="0">
                <a:latin typeface="Bell MT" pitchFamily="18" charset="0"/>
              </a:rPr>
              <a:t>Angiokeratomas are common skin lesions which appear in adulthood and are considered as a significant diagnostic </a:t>
            </a:r>
            <a:r>
              <a:rPr lang="en-US" dirty="0">
                <a:latin typeface="Bell MT" pitchFamily="18" charset="0"/>
              </a:rPr>
              <a:t>value </a:t>
            </a:r>
            <a:r>
              <a:rPr lang="en-US" sz="1800" dirty="0">
                <a:latin typeface="Bell MT" pitchFamily="18" charset="0"/>
              </a:rPr>
              <a:t>(Luna et al.,2016</a:t>
            </a:r>
            <a:r>
              <a:rPr lang="en-US" sz="1800" dirty="0" smtClean="0">
                <a:latin typeface="Bell MT" pitchFamily="18" charset="0"/>
              </a:rPr>
              <a:t>)</a:t>
            </a:r>
            <a:r>
              <a:rPr lang="en-US" dirty="0" smtClean="0">
                <a:latin typeface="Bell MT" pitchFamily="18" charset="0"/>
              </a:rPr>
              <a:t>.</a:t>
            </a:r>
          </a:p>
          <a:p>
            <a:endParaRPr lang="en-US" dirty="0" smtClean="0"/>
          </a:p>
        </p:txBody>
      </p:sp>
      <p:sp>
        <p:nvSpPr>
          <p:cNvPr id="2" name="Title 1"/>
          <p:cNvSpPr>
            <a:spLocks noGrp="1"/>
          </p:cNvSpPr>
          <p:nvPr>
            <p:ph type="title" idx="4294967295"/>
          </p:nvPr>
        </p:nvSpPr>
        <p:spPr>
          <a:xfrm>
            <a:off x="0" y="228600"/>
            <a:ext cx="8534400" cy="758825"/>
          </a:xfrm>
        </p:spPr>
        <p:txBody>
          <a:bodyPr>
            <a:normAutofit fontScale="90000"/>
          </a:bodyPr>
          <a:lstStyle/>
          <a:p>
            <a:r>
              <a:rPr lang="en-US" dirty="0" smtClean="0"/>
              <a:t/>
            </a:r>
            <a:br>
              <a:rPr lang="en-US" dirty="0" smtClean="0"/>
            </a:b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81000" y="838200"/>
            <a:ext cx="8123238" cy="5260975"/>
          </a:xfrm>
        </p:spPr>
        <p:txBody>
          <a:bodyPr>
            <a:normAutofit/>
          </a:bodyPr>
          <a:lstStyle/>
          <a:p>
            <a:r>
              <a:rPr lang="en-US" sz="2800" dirty="0" smtClean="0">
                <a:latin typeface="Bell MT" pitchFamily="18" charset="0"/>
              </a:rPr>
              <a:t>Cornea </a:t>
            </a:r>
            <a:r>
              <a:rPr lang="en-US" sz="2800" dirty="0" err="1" smtClean="0">
                <a:latin typeface="Bell MT" pitchFamily="18" charset="0"/>
              </a:rPr>
              <a:t>verticillata</a:t>
            </a:r>
            <a:r>
              <a:rPr lang="en-US" sz="2800" dirty="0" smtClean="0">
                <a:latin typeface="Bell MT" pitchFamily="18" charset="0"/>
              </a:rPr>
              <a:t> consist </a:t>
            </a:r>
            <a:r>
              <a:rPr lang="en-US" sz="2800" dirty="0" smtClean="0">
                <a:latin typeface="Bell MT" pitchFamily="18" charset="0"/>
              </a:rPr>
              <a:t>of bilateral whorl-like opacities located in superficial corneal layers.</a:t>
            </a:r>
          </a:p>
          <a:p>
            <a:r>
              <a:rPr lang="en-US" sz="2800" dirty="0" smtClean="0">
                <a:latin typeface="Bell MT" pitchFamily="18" charset="0"/>
              </a:rPr>
              <a:t>Was noted in 94.1% hemizygotes and 71.9% heterozygotes patients and considered as an ophthalmological indicator of this disease </a:t>
            </a:r>
            <a:r>
              <a:rPr lang="en-US" sz="1800" dirty="0" smtClean="0">
                <a:latin typeface="Bell MT" pitchFamily="18" charset="0"/>
              </a:rPr>
              <a:t>(Nguyen </a:t>
            </a:r>
            <a:r>
              <a:rPr lang="en-US" sz="1800" dirty="0" err="1" smtClean="0">
                <a:latin typeface="Bell MT" pitchFamily="18" charset="0"/>
              </a:rPr>
              <a:t>etal</a:t>
            </a:r>
            <a:r>
              <a:rPr lang="en-US" sz="1800" dirty="0" smtClean="0">
                <a:latin typeface="Bell MT" pitchFamily="18" charset="0"/>
              </a:rPr>
              <a:t>., 2005)</a:t>
            </a:r>
            <a:r>
              <a:rPr lang="en-US" sz="2800" dirty="0" smtClean="0">
                <a:latin typeface="Bell MT" pitchFamily="18" charset="0"/>
              </a:rPr>
              <a:t>. </a:t>
            </a:r>
          </a:p>
          <a:p>
            <a:pPr marL="0" indent="0">
              <a:buNone/>
            </a:pPr>
            <a:endParaRPr lang="en-US" dirty="0" smtClean="0">
              <a:latin typeface="Bell MT" pitchFamily="18" charset="0"/>
            </a:endParaRPr>
          </a:p>
          <a:p>
            <a:r>
              <a:rPr lang="en-US" dirty="0" smtClean="0">
                <a:latin typeface="Bell MT" pitchFamily="18" charset="0"/>
              </a:rPr>
              <a:t>Acroparesthesia due to peripheral nerve fibers damage is seen.</a:t>
            </a:r>
          </a:p>
          <a:p>
            <a:endParaRPr lang="en-US" dirty="0">
              <a:latin typeface="Bell MT" pitchFamily="18" charset="0"/>
            </a:endParaRPr>
          </a:p>
          <a:p>
            <a:endParaRPr lang="en-US" dirty="0">
              <a:latin typeface="Bell MT"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quarter" idx="4294967295"/>
          </p:nvPr>
        </p:nvSpPr>
        <p:spPr>
          <a:xfrm>
            <a:off x="228600" y="838200"/>
            <a:ext cx="8275638" cy="4281172"/>
          </a:xfrm>
          <a:prstGeom prst="rect">
            <a:avLst/>
          </a:prstGeom>
        </p:spPr>
        <p:txBody>
          <a:bodyPr wrap="square">
            <a:spAutoFit/>
          </a:bodyPr>
          <a:lstStyle/>
          <a:p>
            <a:r>
              <a:rPr lang="en-US" dirty="0" smtClean="0">
                <a:latin typeface="Bell MT" pitchFamily="18" charset="0"/>
              </a:rPr>
              <a:t>Kidney </a:t>
            </a:r>
            <a:r>
              <a:rPr lang="en-US" dirty="0">
                <a:latin typeface="Bell MT" pitchFamily="18" charset="0"/>
              </a:rPr>
              <a:t>involevment is of much importance. Males classically develop chronic kidney disease </a:t>
            </a:r>
            <a:r>
              <a:rPr lang="en-US" dirty="0" smtClean="0">
                <a:latin typeface="Bell MT" pitchFamily="18" charset="0"/>
              </a:rPr>
              <a:t>and </a:t>
            </a:r>
            <a:r>
              <a:rPr lang="en-US" dirty="0">
                <a:latin typeface="Bell MT" pitchFamily="18" charset="0"/>
              </a:rPr>
              <a:t>progress to end-stage renal disease </a:t>
            </a:r>
            <a:r>
              <a:rPr lang="en-US" dirty="0" smtClean="0">
                <a:latin typeface="Bell MT" pitchFamily="18" charset="0"/>
              </a:rPr>
              <a:t>before </a:t>
            </a:r>
            <a:r>
              <a:rPr lang="en-US" dirty="0">
                <a:latin typeface="Bell MT" pitchFamily="18" charset="0"/>
              </a:rPr>
              <a:t>their fifth </a:t>
            </a:r>
            <a:r>
              <a:rPr lang="en-US" dirty="0" smtClean="0">
                <a:latin typeface="Bell MT" pitchFamily="18" charset="0"/>
              </a:rPr>
              <a:t>decade. </a:t>
            </a:r>
            <a:endParaRPr lang="en-US" dirty="0">
              <a:latin typeface="Bell MT" pitchFamily="18" charset="0"/>
            </a:endParaRPr>
          </a:p>
          <a:p>
            <a:endParaRPr lang="en-US" dirty="0">
              <a:latin typeface="Bell MT" pitchFamily="18" charset="0"/>
            </a:endParaRPr>
          </a:p>
          <a:p>
            <a:r>
              <a:rPr lang="en-US" dirty="0">
                <a:latin typeface="Bell MT" pitchFamily="18" charset="0"/>
              </a:rPr>
              <a:t>Globotriaosylsphingosine was identified as a bioactive molecule accumulating in Fabry’s disease, which could modulate the release of secondary mediators of injury in </a:t>
            </a:r>
            <a:r>
              <a:rPr lang="en-US" dirty="0" err="1" smtClean="0">
                <a:latin typeface="Bell MT" pitchFamily="18" charset="0"/>
              </a:rPr>
              <a:t>podocytes</a:t>
            </a:r>
            <a:r>
              <a:rPr lang="en-US" sz="2800" dirty="0" smtClean="0">
                <a:latin typeface="Bell MT" pitchFamily="18" charset="0"/>
              </a:rPr>
              <a:t> </a:t>
            </a:r>
            <a:r>
              <a:rPr lang="en-US" sz="1800" dirty="0" smtClean="0">
                <a:latin typeface="Bell MT" pitchFamily="18" charset="0"/>
              </a:rPr>
              <a:t>(Sanchez-Nino et al., 2011)</a:t>
            </a:r>
            <a:r>
              <a:rPr lang="en-US" sz="4000" dirty="0" smtClean="0">
                <a:latin typeface="Bell MT" pitchFamily="18" charset="0"/>
              </a:rPr>
              <a:t>.</a:t>
            </a:r>
            <a:r>
              <a:rPr lang="en-US" dirty="0" smtClean="0">
                <a:latin typeface="Bell MT" pitchFamily="18" charset="0"/>
              </a:rPr>
              <a:t> </a:t>
            </a:r>
          </a:p>
          <a:p>
            <a:endParaRPr lang="en-US" dirty="0">
              <a:latin typeface="Bell MT" pitchFamily="18" charset="0"/>
            </a:endParaRPr>
          </a:p>
        </p:txBody>
      </p:sp>
    </p:spTree>
    <p:extLst>
      <p:ext uri="{BB962C8B-B14F-4D97-AF65-F5344CB8AC3E}">
        <p14:creationId xmlns:p14="http://schemas.microsoft.com/office/powerpoint/2010/main" xmlns="" val="33681132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04800" y="609600"/>
            <a:ext cx="8199438" cy="5638800"/>
          </a:xfrm>
        </p:spPr>
        <p:txBody>
          <a:bodyPr>
            <a:normAutofit/>
          </a:bodyPr>
          <a:lstStyle/>
          <a:p>
            <a:endParaRPr lang="en-US" dirty="0" smtClean="0"/>
          </a:p>
          <a:p>
            <a:r>
              <a:rPr lang="en-US" dirty="0">
                <a:latin typeface="Bell MT" pitchFamily="18" charset="0"/>
              </a:rPr>
              <a:t>High doses of </a:t>
            </a:r>
            <a:r>
              <a:rPr lang="en-US" dirty="0" err="1">
                <a:latin typeface="Bell MT" pitchFamily="18" charset="0"/>
              </a:rPr>
              <a:t>agalsidase</a:t>
            </a:r>
            <a:r>
              <a:rPr lang="en-US" dirty="0">
                <a:latin typeface="Bell MT" pitchFamily="18" charset="0"/>
              </a:rPr>
              <a:t> showed to have effects on the clearance of inclusion bodies in epithelial cells of distal tubules as well as </a:t>
            </a:r>
            <a:r>
              <a:rPr lang="en-US" dirty="0" err="1" smtClean="0">
                <a:latin typeface="Bell MT" pitchFamily="18" charset="0"/>
              </a:rPr>
              <a:t>podocytes</a:t>
            </a:r>
            <a:r>
              <a:rPr lang="en-US" dirty="0" smtClean="0">
                <a:latin typeface="Bell MT" pitchFamily="18" charset="0"/>
              </a:rPr>
              <a:t> </a:t>
            </a:r>
            <a:r>
              <a:rPr lang="en-US" sz="1800" dirty="0" smtClean="0">
                <a:latin typeface="Bell MT" pitchFamily="18" charset="0"/>
              </a:rPr>
              <a:t>(</a:t>
            </a:r>
            <a:r>
              <a:rPr lang="en-US" sz="1800" dirty="0" err="1" smtClean="0">
                <a:latin typeface="Bell MT" pitchFamily="18" charset="0"/>
              </a:rPr>
              <a:t>Tondel</a:t>
            </a:r>
            <a:r>
              <a:rPr lang="en-US" sz="1800" dirty="0" smtClean="0">
                <a:latin typeface="Bell MT" pitchFamily="18" charset="0"/>
              </a:rPr>
              <a:t> et al.,2013)</a:t>
            </a:r>
            <a:r>
              <a:rPr lang="en-US" dirty="0" smtClean="0">
                <a:latin typeface="Bell MT" pitchFamily="18" charset="0"/>
              </a:rPr>
              <a:t>. </a:t>
            </a:r>
          </a:p>
          <a:p>
            <a:endParaRPr lang="en-US" dirty="0">
              <a:latin typeface="Bell MT" pitchFamily="18" charset="0"/>
            </a:endParaRPr>
          </a:p>
          <a:p>
            <a:r>
              <a:rPr lang="en-US" dirty="0" smtClean="0">
                <a:latin typeface="Bell MT" pitchFamily="18" charset="0"/>
              </a:rPr>
              <a:t>Renal pathological and functional impairment is more evident in </a:t>
            </a:r>
            <a:r>
              <a:rPr lang="en-US" dirty="0" err="1" smtClean="0">
                <a:latin typeface="Bell MT" pitchFamily="18" charset="0"/>
              </a:rPr>
              <a:t>hemizygous</a:t>
            </a:r>
            <a:r>
              <a:rPr lang="en-US" dirty="0" smtClean="0">
                <a:latin typeface="Bell MT" pitchFamily="18" charset="0"/>
              </a:rPr>
              <a:t> males than heterozygous females </a:t>
            </a:r>
            <a:r>
              <a:rPr lang="en-US" sz="1800" dirty="0" smtClean="0">
                <a:latin typeface="Bell MT" pitchFamily="18" charset="0"/>
              </a:rPr>
              <a:t>(Lyon,1961)</a:t>
            </a:r>
            <a:r>
              <a:rPr lang="en-US" dirty="0" smtClean="0">
                <a:latin typeface="Bell MT" pitchFamily="18" charset="0"/>
              </a:rPr>
              <a:t>.</a:t>
            </a:r>
            <a:endParaRPr lang="en-US" baseline="30000" dirty="0" smtClean="0">
              <a:latin typeface="Bell MT" pitchFamily="18" charset="0"/>
            </a:endParaRPr>
          </a:p>
          <a:p>
            <a:endParaRPr lang="en-US" baseline="30000" dirty="0" smtClean="0">
              <a:latin typeface="Bell MT" pitchFamily="18" charset="0"/>
            </a:endParaRPr>
          </a:p>
          <a:p>
            <a:r>
              <a:rPr lang="en-US" dirty="0" smtClean="0">
                <a:latin typeface="Bell MT" pitchFamily="18" charset="0"/>
              </a:rPr>
              <a:t>Studies revealed greater </a:t>
            </a:r>
            <a:r>
              <a:rPr lang="en-US" dirty="0" err="1" smtClean="0">
                <a:latin typeface="Bell MT" pitchFamily="18" charset="0"/>
              </a:rPr>
              <a:t>podocyte</a:t>
            </a:r>
            <a:r>
              <a:rPr lang="en-US" dirty="0" smtClean="0">
                <a:latin typeface="Bell MT" pitchFamily="18" charset="0"/>
              </a:rPr>
              <a:t> vacuolization in male patients than in female ones</a:t>
            </a:r>
            <a:r>
              <a:rPr lang="en-US" baseline="30000" dirty="0" smtClean="0">
                <a:latin typeface="Bell MT" pitchFamily="18" charset="0"/>
              </a:rPr>
              <a:t> </a:t>
            </a:r>
            <a:r>
              <a:rPr lang="en-US" sz="1800" dirty="0" smtClean="0">
                <a:latin typeface="Bell MT" pitchFamily="18" charset="0"/>
              </a:rPr>
              <a:t>(</a:t>
            </a:r>
            <a:r>
              <a:rPr lang="en-US" sz="1800" dirty="0" err="1" smtClean="0">
                <a:latin typeface="Bell MT" pitchFamily="18" charset="0"/>
              </a:rPr>
              <a:t>Fogo</a:t>
            </a:r>
            <a:r>
              <a:rPr lang="en-US" sz="1800" dirty="0" smtClean="0">
                <a:latin typeface="Bell MT" pitchFamily="18" charset="0"/>
              </a:rPr>
              <a:t> et al.,2010)</a:t>
            </a:r>
            <a:r>
              <a:rPr lang="en-US" sz="2800" dirty="0" smtClean="0"/>
              <a:t>. </a:t>
            </a:r>
            <a:endParaRPr lang="en-US" dirty="0" smtClean="0"/>
          </a:p>
          <a:p>
            <a:endParaRPr lang="en-US" dirty="0" smtClean="0"/>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28600" y="914400"/>
            <a:ext cx="8275638" cy="5184775"/>
          </a:xfrm>
        </p:spPr>
        <p:txBody>
          <a:bodyPr>
            <a:normAutofit/>
          </a:bodyPr>
          <a:lstStyle/>
          <a:p>
            <a:r>
              <a:rPr lang="en-US" dirty="0">
                <a:latin typeface="Bell MT" pitchFamily="18" charset="0"/>
              </a:rPr>
              <a:t>Progressive intracellular deposition of glycosphingolipid which ultimately leads to end-stage renal </a:t>
            </a:r>
            <a:r>
              <a:rPr lang="en-US" dirty="0" smtClean="0">
                <a:latin typeface="Bell MT" pitchFamily="18" charset="0"/>
              </a:rPr>
              <a:t>failure</a:t>
            </a:r>
            <a:r>
              <a:rPr lang="en-US" sz="1800" dirty="0" smtClean="0">
                <a:latin typeface="Bell MT" pitchFamily="18" charset="0"/>
              </a:rPr>
              <a:t> (</a:t>
            </a:r>
            <a:r>
              <a:rPr lang="en-US" sz="1800" dirty="0" err="1" smtClean="0">
                <a:latin typeface="Bell MT" pitchFamily="18" charset="0"/>
              </a:rPr>
              <a:t>Sessa</a:t>
            </a:r>
            <a:r>
              <a:rPr lang="en-US" sz="1800" dirty="0" smtClean="0">
                <a:latin typeface="Bell MT" pitchFamily="18" charset="0"/>
              </a:rPr>
              <a:t> et al., 2003; Miura et al.,1983; Reyes et al., 1991)</a:t>
            </a:r>
            <a:r>
              <a:rPr lang="en-US" sz="2800" dirty="0" smtClean="0">
                <a:latin typeface="Bell MT" pitchFamily="18" charset="0"/>
              </a:rPr>
              <a:t>.</a:t>
            </a:r>
            <a:r>
              <a:rPr lang="en-US" sz="1800" dirty="0" smtClean="0">
                <a:latin typeface="Bell MT" pitchFamily="18" charset="0"/>
              </a:rPr>
              <a:t> </a:t>
            </a:r>
            <a:endParaRPr lang="en-US" dirty="0" smtClean="0">
              <a:latin typeface="Bell MT" pitchFamily="18" charset="0"/>
            </a:endParaRPr>
          </a:p>
          <a:p>
            <a:r>
              <a:rPr lang="en-US" dirty="0" smtClean="0">
                <a:latin typeface="Bell MT" pitchFamily="18" charset="0"/>
              </a:rPr>
              <a:t>By light microscopy, distinctive “Foamy” </a:t>
            </a:r>
            <a:r>
              <a:rPr lang="en-US" dirty="0" err="1" smtClean="0">
                <a:latin typeface="Bell MT" pitchFamily="18" charset="0"/>
              </a:rPr>
              <a:t>cytoplasmic</a:t>
            </a:r>
            <a:r>
              <a:rPr lang="en-US" dirty="0" smtClean="0">
                <a:latin typeface="Bell MT" pitchFamily="18" charset="0"/>
              </a:rPr>
              <a:t> alterations were observed in renal </a:t>
            </a:r>
            <a:r>
              <a:rPr lang="en-US" dirty="0" err="1" smtClean="0">
                <a:latin typeface="Bell MT" pitchFamily="18" charset="0"/>
              </a:rPr>
              <a:t>glomerular</a:t>
            </a:r>
            <a:r>
              <a:rPr lang="en-US" dirty="0" smtClean="0">
                <a:latin typeface="Bell MT" pitchFamily="18" charset="0"/>
              </a:rPr>
              <a:t>, tubular, vascular, and interstitial cells </a:t>
            </a:r>
            <a:r>
              <a:rPr lang="en-US" sz="1800" dirty="0" smtClean="0">
                <a:latin typeface="Bell MT" pitchFamily="18" charset="0"/>
              </a:rPr>
              <a:t>(Burkholder et al., 1980; </a:t>
            </a:r>
            <a:r>
              <a:rPr lang="en-US" sz="1800" dirty="0" err="1" smtClean="0">
                <a:latin typeface="Bell MT" pitchFamily="18" charset="0"/>
              </a:rPr>
              <a:t>Idoate</a:t>
            </a:r>
            <a:r>
              <a:rPr lang="en-US" sz="1800" dirty="0" smtClean="0">
                <a:latin typeface="Bell MT" pitchFamily="18" charset="0"/>
              </a:rPr>
              <a:t> et al., 1992; Matsubara et al.,1990)</a:t>
            </a:r>
            <a:r>
              <a:rPr lang="en-US" dirty="0" smtClean="0">
                <a:latin typeface="Bell MT" pitchFamily="18" charset="0"/>
              </a:rPr>
              <a:t>. </a:t>
            </a:r>
          </a:p>
          <a:p>
            <a:r>
              <a:rPr lang="en-US" dirty="0" err="1" smtClean="0">
                <a:latin typeface="Bell MT" pitchFamily="18" charset="0"/>
              </a:rPr>
              <a:t>Immunohistochemical</a:t>
            </a:r>
            <a:r>
              <a:rPr lang="en-US" dirty="0" smtClean="0">
                <a:latin typeface="Bell MT" pitchFamily="18" charset="0"/>
              </a:rPr>
              <a:t> localization of </a:t>
            </a:r>
            <a:r>
              <a:rPr lang="en-US" dirty="0" err="1" smtClean="0">
                <a:latin typeface="Bell MT" pitchFamily="18" charset="0"/>
              </a:rPr>
              <a:t>glycosphingolipid</a:t>
            </a:r>
            <a:r>
              <a:rPr lang="en-US" dirty="0" smtClean="0">
                <a:latin typeface="Bell MT" pitchFamily="18" charset="0"/>
              </a:rPr>
              <a:t> was also documented </a:t>
            </a:r>
            <a:r>
              <a:rPr lang="en-US" sz="1800" dirty="0" smtClean="0">
                <a:latin typeface="Bell MT" pitchFamily="18" charset="0"/>
              </a:rPr>
              <a:t>(</a:t>
            </a:r>
            <a:r>
              <a:rPr lang="en-US" sz="1800" dirty="0" err="1" smtClean="0">
                <a:latin typeface="Bell MT" pitchFamily="18" charset="0"/>
              </a:rPr>
              <a:t>Chatterjee</a:t>
            </a:r>
            <a:r>
              <a:rPr lang="en-US" sz="1800" dirty="0" smtClean="0">
                <a:latin typeface="Bell MT" pitchFamily="18" charset="0"/>
              </a:rPr>
              <a:t> et al., 1984)</a:t>
            </a:r>
            <a:r>
              <a:rPr lang="en-US" dirty="0" smtClean="0">
                <a:latin typeface="Bell MT" pitchFamily="18" charset="0"/>
              </a:rPr>
              <a:t>. </a:t>
            </a:r>
          </a:p>
          <a:p>
            <a:r>
              <a:rPr lang="en-US" dirty="0" smtClean="0">
                <a:latin typeface="Bell MT" pitchFamily="18" charset="0"/>
              </a:rPr>
              <a:t>Other </a:t>
            </a:r>
            <a:r>
              <a:rPr lang="en-US" dirty="0">
                <a:latin typeface="Bell MT" pitchFamily="18" charset="0"/>
              </a:rPr>
              <a:t>methods, failed to reveal small amounts of stored glycolipid.</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04800" y="914400"/>
            <a:ext cx="8199438" cy="5184775"/>
          </a:xfrm>
        </p:spPr>
        <p:txBody>
          <a:bodyPr/>
          <a:lstStyle/>
          <a:p>
            <a:r>
              <a:rPr lang="en-US" sz="4000" baseline="30000" dirty="0" smtClean="0">
                <a:latin typeface="Bell MT" pitchFamily="18" charset="0"/>
              </a:rPr>
              <a:t>Increased </a:t>
            </a:r>
            <a:r>
              <a:rPr lang="en-US" sz="4000" baseline="30000" dirty="0" err="1" smtClean="0">
                <a:latin typeface="Bell MT" pitchFamily="18" charset="0"/>
              </a:rPr>
              <a:t>podocytouria</a:t>
            </a:r>
            <a:r>
              <a:rPr lang="en-US" sz="4000" baseline="30000" dirty="0" smtClean="0">
                <a:latin typeface="Bell MT" pitchFamily="18" charset="0"/>
              </a:rPr>
              <a:t> in </a:t>
            </a:r>
            <a:r>
              <a:rPr lang="en-US" sz="4000" baseline="30000" dirty="0" err="1" smtClean="0">
                <a:latin typeface="Bell MT" pitchFamily="18" charset="0"/>
              </a:rPr>
              <a:t>Fabry</a:t>
            </a:r>
            <a:r>
              <a:rPr lang="en-US" sz="4000" baseline="30000" dirty="0" smtClean="0">
                <a:latin typeface="Bell MT" pitchFamily="18" charset="0"/>
              </a:rPr>
              <a:t> disease, </a:t>
            </a:r>
            <a:r>
              <a:rPr lang="en-US" sz="4000" baseline="30000" dirty="0" smtClean="0">
                <a:latin typeface="Bell MT" pitchFamily="18" charset="0"/>
              </a:rPr>
              <a:t>even when </a:t>
            </a:r>
            <a:r>
              <a:rPr lang="en-US" sz="4000" baseline="30000" dirty="0" err="1" smtClean="0">
                <a:latin typeface="Bell MT" pitchFamily="18" charset="0"/>
              </a:rPr>
              <a:t>proteinurea</a:t>
            </a:r>
            <a:r>
              <a:rPr lang="en-US" sz="4000" baseline="30000" dirty="0" smtClean="0">
                <a:latin typeface="Bell MT" pitchFamily="18" charset="0"/>
              </a:rPr>
              <a:t> is absent  has been documented </a:t>
            </a:r>
            <a:r>
              <a:rPr lang="en-US" sz="3200" baseline="30000" dirty="0" smtClean="0">
                <a:latin typeface="Bell MT" pitchFamily="18" charset="0"/>
              </a:rPr>
              <a:t>(Fall et al., 2016)</a:t>
            </a:r>
            <a:r>
              <a:rPr lang="en-US" sz="4000" baseline="30000" dirty="0" smtClean="0">
                <a:latin typeface="Bell MT" pitchFamily="18" charset="0"/>
              </a:rPr>
              <a:t>.</a:t>
            </a:r>
            <a:r>
              <a:rPr lang="en-US" sz="4000" dirty="0" smtClean="0">
                <a:latin typeface="Bell MT" pitchFamily="18" charset="0"/>
              </a:rPr>
              <a:t> </a:t>
            </a:r>
          </a:p>
          <a:p>
            <a:endParaRPr lang="en-US" sz="4000" baseline="30000" dirty="0" smtClean="0">
              <a:latin typeface="Bell MT" pitchFamily="18" charset="0"/>
            </a:endParaRPr>
          </a:p>
          <a:p>
            <a:r>
              <a:rPr lang="en-US" dirty="0" smtClean="0">
                <a:latin typeface="Bell MT" pitchFamily="18" charset="0"/>
              </a:rPr>
              <a:t>Maltese cross particles, anti-CD77 antibody binding within vacuolated urinary epithelial cells were detected in </a:t>
            </a:r>
            <a:r>
              <a:rPr lang="en-US" dirty="0" err="1" smtClean="0">
                <a:latin typeface="Bell MT" pitchFamily="18" charset="0"/>
              </a:rPr>
              <a:t>Fabry</a:t>
            </a:r>
            <a:r>
              <a:rPr lang="en-US" dirty="0" smtClean="0">
                <a:latin typeface="Bell MT" pitchFamily="18" charset="0"/>
              </a:rPr>
              <a:t> disease </a:t>
            </a:r>
            <a:r>
              <a:rPr lang="en-US" sz="1800" dirty="0" smtClean="0">
                <a:latin typeface="Bell MT" pitchFamily="18" charset="0"/>
              </a:rPr>
              <a:t>(</a:t>
            </a:r>
            <a:r>
              <a:rPr lang="en-US" sz="1800" dirty="0" err="1" smtClean="0">
                <a:latin typeface="Bell MT" pitchFamily="18" charset="0"/>
              </a:rPr>
              <a:t>Selvarajah</a:t>
            </a:r>
            <a:r>
              <a:rPr lang="en-US" sz="1800" dirty="0" smtClean="0">
                <a:latin typeface="Bell MT" pitchFamily="18" charset="0"/>
              </a:rPr>
              <a:t> et al., 2011)</a:t>
            </a:r>
            <a:r>
              <a:rPr lang="en-US" dirty="0" smtClean="0">
                <a:latin typeface="Bell MT" pitchFamily="18" charset="0"/>
              </a:rPr>
              <a:t>.</a:t>
            </a:r>
            <a:endParaRPr lang="en-US" baseline="30000" dirty="0" smtClean="0">
              <a:latin typeface="Bell MT" pitchFamily="18" charset="0"/>
            </a:endParaRPr>
          </a:p>
          <a:p>
            <a:endParaRPr lang="en-US" baseline="30000" dirty="0">
              <a:latin typeface="Bell MT" pitchFamily="18" charset="0"/>
            </a:endParaRPr>
          </a:p>
          <a:p>
            <a:endParaRPr lang="en-US" dirty="0">
              <a:latin typeface="Bell MT"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04800" y="914400"/>
            <a:ext cx="8199438" cy="5184775"/>
          </a:xfrm>
        </p:spPr>
        <p:txBody>
          <a:bodyPr/>
          <a:lstStyle/>
          <a:p>
            <a:r>
              <a:rPr lang="en-US" dirty="0">
                <a:latin typeface="Bell MT" pitchFamily="18" charset="0"/>
              </a:rPr>
              <a:t>Large number of electron dense deposits in the renal tubules, </a:t>
            </a:r>
            <a:r>
              <a:rPr lang="en-US" dirty="0" smtClean="0">
                <a:latin typeface="Bell MT" pitchFamily="18" charset="0"/>
              </a:rPr>
              <a:t>reported, </a:t>
            </a:r>
            <a:r>
              <a:rPr lang="en-US" dirty="0">
                <a:latin typeface="Bell MT" pitchFamily="18" charset="0"/>
              </a:rPr>
              <a:t>these deposits in all kinds of renal cells showed characteristic “onion skin” or “zebra appearance</a:t>
            </a:r>
            <a:r>
              <a:rPr lang="en-US" dirty="0" smtClean="0">
                <a:latin typeface="Bell MT" pitchFamily="18" charset="0"/>
              </a:rPr>
              <a:t>” </a:t>
            </a:r>
            <a:r>
              <a:rPr lang="en-US" sz="1800" dirty="0" smtClean="0">
                <a:latin typeface="Bell MT" pitchFamily="18" charset="0"/>
              </a:rPr>
              <a:t>(Burkholder et al., 1980)</a:t>
            </a:r>
            <a:r>
              <a:rPr lang="en-US" sz="2800" dirty="0" smtClean="0">
                <a:latin typeface="Bell MT" pitchFamily="18" charset="0"/>
              </a:rPr>
              <a:t>.</a:t>
            </a:r>
          </a:p>
          <a:p>
            <a:endParaRPr lang="en-US" dirty="0" smtClean="0">
              <a:latin typeface="Bell MT" pitchFamily="18" charset="0"/>
            </a:endParaRPr>
          </a:p>
          <a:p>
            <a:r>
              <a:rPr lang="en-US" b="1" u="sng" dirty="0">
                <a:latin typeface="Bell MT" pitchFamily="18" charset="0"/>
              </a:rPr>
              <a:t>Electron microscopic examination </a:t>
            </a:r>
            <a:r>
              <a:rPr lang="en-US" b="1" dirty="0">
                <a:latin typeface="Bell MT" pitchFamily="18" charset="0"/>
              </a:rPr>
              <a:t>of kidney biopsy specimen is important for investigation of storage diseases</a:t>
            </a:r>
            <a:r>
              <a:rPr lang="en-US" b="1" dirty="0" smtClean="0">
                <a:latin typeface="Bell MT" pitchFamily="18" charset="0"/>
              </a:rPr>
              <a:t>.</a:t>
            </a:r>
          </a:p>
          <a:p>
            <a:endParaRPr lang="en-US" b="1" dirty="0" smtClean="0">
              <a:latin typeface="Bell MT" pitchFamily="18" charset="0"/>
            </a:endParaRPr>
          </a:p>
          <a:p>
            <a:r>
              <a:rPr lang="en-US" dirty="0" smtClean="0">
                <a:latin typeface="Bell MT" pitchFamily="18" charset="0"/>
              </a:rPr>
              <a:t>Kidney biopsy is of importance in evaluation of </a:t>
            </a:r>
            <a:r>
              <a:rPr lang="en-US" dirty="0" err="1" smtClean="0">
                <a:latin typeface="Bell MT" pitchFamily="18" charset="0"/>
              </a:rPr>
              <a:t>Fabry</a:t>
            </a:r>
            <a:r>
              <a:rPr lang="en-US" dirty="0" smtClean="0">
                <a:latin typeface="Bell MT" pitchFamily="18" charset="0"/>
              </a:rPr>
              <a:t> nephropathy </a:t>
            </a:r>
            <a:r>
              <a:rPr lang="en-US" sz="1800" dirty="0" smtClean="0">
                <a:latin typeface="Bell MT" pitchFamily="18" charset="0"/>
              </a:rPr>
              <a:t>(</a:t>
            </a:r>
            <a:r>
              <a:rPr lang="en-US" sz="1800" dirty="0" err="1" smtClean="0">
                <a:latin typeface="Bell MT" pitchFamily="18" charset="0"/>
              </a:rPr>
              <a:t>Fogo</a:t>
            </a:r>
            <a:r>
              <a:rPr lang="en-US" sz="1800" dirty="0" smtClean="0">
                <a:latin typeface="Bell MT" pitchFamily="18" charset="0"/>
              </a:rPr>
              <a:t> et al.,2010)</a:t>
            </a:r>
            <a:r>
              <a:rPr lang="en-US" sz="4000" dirty="0" smtClean="0"/>
              <a:t>. </a:t>
            </a:r>
            <a:endParaRPr lang="en-US" dirty="0" smtClean="0">
              <a:latin typeface="Bell MT" pitchFamily="18" charset="0"/>
            </a:endParaRPr>
          </a:p>
          <a:p>
            <a:endParaRPr lang="en-US" b="1" dirty="0" smtClean="0">
              <a:latin typeface="Bell MT" pitchFamily="18" charset="0"/>
            </a:endParaRPr>
          </a:p>
          <a:p>
            <a:endParaRPr lang="en-US" b="1" dirty="0">
              <a:latin typeface="Bell MT"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3493146770"/>
              </p:ext>
            </p:extLst>
          </p:nvPr>
        </p:nvGraphicFramePr>
        <p:xfrm>
          <a:off x="301752" y="228600"/>
          <a:ext cx="8534400" cy="758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sz="quarter" idx="1"/>
          </p:nvPr>
        </p:nvSpPr>
        <p:spPr/>
        <p:txBody>
          <a:bodyPr/>
          <a:lstStyle/>
          <a:p>
            <a:endParaRPr lang="en-US" dirty="0" smtClean="0"/>
          </a:p>
          <a:p>
            <a:endParaRPr lang="en-US" dirty="0" smtClean="0"/>
          </a:p>
          <a:p>
            <a:r>
              <a:rPr lang="en-US" dirty="0" smtClean="0">
                <a:latin typeface="Bell MT" pitchFamily="18" charset="0"/>
              </a:rPr>
              <a:t>A 19 year old male patient with complaint of:</a:t>
            </a:r>
          </a:p>
          <a:p>
            <a:r>
              <a:rPr lang="en-US" dirty="0" err="1" smtClean="0">
                <a:latin typeface="Bell MT" pitchFamily="18" charset="0"/>
              </a:rPr>
              <a:t>Acroparesthesia</a:t>
            </a:r>
            <a:r>
              <a:rPr lang="en-US" dirty="0" smtClean="0">
                <a:latin typeface="Bell MT" pitchFamily="18" charset="0"/>
              </a:rPr>
              <a:t>, </a:t>
            </a:r>
          </a:p>
          <a:p>
            <a:r>
              <a:rPr lang="en-US" dirty="0" err="1" smtClean="0">
                <a:latin typeface="Bell MT" pitchFamily="18" charset="0"/>
              </a:rPr>
              <a:t>Maculopapular</a:t>
            </a:r>
            <a:r>
              <a:rPr lang="en-US" dirty="0" smtClean="0">
                <a:latin typeface="Bell MT" pitchFamily="18" charset="0"/>
              </a:rPr>
              <a:t> skin lesions </a:t>
            </a:r>
          </a:p>
          <a:p>
            <a:r>
              <a:rPr lang="en-US" dirty="0" smtClean="0">
                <a:latin typeface="Bell MT" pitchFamily="18" charset="0"/>
              </a:rPr>
              <a:t>Cornea  </a:t>
            </a:r>
            <a:r>
              <a:rPr lang="en-US" dirty="0" err="1">
                <a:latin typeface="Bell MT" pitchFamily="18" charset="0"/>
              </a:rPr>
              <a:t>verticillata</a:t>
            </a:r>
            <a:endParaRPr lang="en-US" dirty="0" smtClean="0">
              <a:latin typeface="Bell MT" pitchFamily="18" charset="0"/>
            </a:endParaRPr>
          </a:p>
          <a:p>
            <a:pPr marL="0" indent="0">
              <a:buNone/>
            </a:pPr>
            <a:endParaRPr lang="en-US" dirty="0">
              <a:latin typeface="Bell MT"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xmlns="" val="3967729579"/>
              </p:ext>
            </p:extLst>
          </p:nvPr>
        </p:nvGraphicFramePr>
        <p:xfrm>
          <a:off x="301752" y="228600"/>
          <a:ext cx="8534400" cy="7589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sz="quarter" idx="1"/>
            <p:extLst>
              <p:ext uri="{D42A27DB-BD31-4B8C-83A1-F6EECF244321}">
                <p14:modId xmlns:p14="http://schemas.microsoft.com/office/powerpoint/2010/main" xmlns="" val="4136226682"/>
              </p:ext>
            </p:extLst>
          </p:nvPr>
        </p:nvGraphicFramePr>
        <p:xfrm>
          <a:off x="301625" y="1447799"/>
          <a:ext cx="8504238" cy="5058477"/>
        </p:xfrm>
        <a:graphic>
          <a:graphicData uri="http://schemas.openxmlformats.org/drawingml/2006/table">
            <a:tbl>
              <a:tblPr firstRow="1" bandRow="1">
                <a:tableStyleId>{5C22544A-7EE6-4342-B048-85BDC9FD1C3A}</a:tableStyleId>
              </a:tblPr>
              <a:tblGrid>
                <a:gridCol w="4252119"/>
                <a:gridCol w="4252119"/>
              </a:tblGrid>
              <a:tr h="249107">
                <a:tc>
                  <a:txBody>
                    <a:bodyPr/>
                    <a:lstStyle/>
                    <a:p>
                      <a:pPr algn="ctr" rtl="1">
                        <a:lnSpc>
                          <a:spcPct val="115000"/>
                        </a:lnSpc>
                        <a:spcAft>
                          <a:spcPts val="1000"/>
                        </a:spcAft>
                      </a:pPr>
                      <a:r>
                        <a:rPr lang="en-US" sz="2200" dirty="0">
                          <a:latin typeface="Bell MT" pitchFamily="18" charset="0"/>
                          <a:ea typeface="Times New Roman"/>
                          <a:cs typeface="Times New Roman"/>
                        </a:rPr>
                        <a:t>Investigations </a:t>
                      </a:r>
                    </a:p>
                  </a:txBody>
                  <a:tcPr marL="68580" marR="68580" marT="0" marB="0"/>
                </a:tc>
                <a:tc>
                  <a:txBody>
                    <a:bodyPr/>
                    <a:lstStyle/>
                    <a:p>
                      <a:pPr algn="ctr" rtl="1">
                        <a:lnSpc>
                          <a:spcPct val="115000"/>
                        </a:lnSpc>
                        <a:spcAft>
                          <a:spcPts val="1000"/>
                        </a:spcAft>
                      </a:pPr>
                      <a:r>
                        <a:rPr lang="en-US" sz="2200" dirty="0">
                          <a:latin typeface="Bell MT" pitchFamily="18" charset="0"/>
                          <a:ea typeface="Times New Roman"/>
                          <a:cs typeface="Times New Roman"/>
                        </a:rPr>
                        <a:t>Results</a:t>
                      </a:r>
                    </a:p>
                  </a:txBody>
                  <a:tcPr marL="68580" marR="68580" marT="0" marB="0"/>
                </a:tc>
              </a:tr>
              <a:tr h="816547">
                <a:tc>
                  <a:txBody>
                    <a:bodyPr/>
                    <a:lstStyle/>
                    <a:p>
                      <a:pPr algn="ctr" rtl="1">
                        <a:lnSpc>
                          <a:spcPct val="115000"/>
                        </a:lnSpc>
                        <a:spcAft>
                          <a:spcPts val="1000"/>
                        </a:spcAft>
                      </a:pPr>
                      <a:r>
                        <a:rPr lang="en-US" sz="2200" dirty="0">
                          <a:latin typeface="Bell MT" pitchFamily="18" charset="0"/>
                          <a:ea typeface="Times New Roman"/>
                          <a:cs typeface="Times New Roman"/>
                        </a:rPr>
                        <a:t>Skin biopsy</a:t>
                      </a:r>
                    </a:p>
                  </a:txBody>
                  <a:tcPr marL="68580" marR="68580" marT="0" marB="0"/>
                </a:tc>
                <a:tc>
                  <a:txBody>
                    <a:bodyPr/>
                    <a:lstStyle/>
                    <a:p>
                      <a:pPr algn="ctr" rtl="1">
                        <a:lnSpc>
                          <a:spcPct val="115000"/>
                        </a:lnSpc>
                        <a:spcAft>
                          <a:spcPts val="1000"/>
                        </a:spcAft>
                      </a:pPr>
                      <a:r>
                        <a:rPr lang="en-US" sz="2200" dirty="0" err="1">
                          <a:latin typeface="Bell MT" pitchFamily="18" charset="0"/>
                          <a:ea typeface="Times New Roman"/>
                          <a:cs typeface="Times New Roman"/>
                        </a:rPr>
                        <a:t>Angiokeratoma</a:t>
                      </a:r>
                      <a:r>
                        <a:rPr lang="en-US" sz="2200" dirty="0">
                          <a:latin typeface="Bell MT" pitchFamily="18" charset="0"/>
                          <a:ea typeface="Times New Roman"/>
                          <a:cs typeface="Times New Roman"/>
                        </a:rPr>
                        <a:t> </a:t>
                      </a:r>
                      <a:r>
                        <a:rPr lang="en-US" sz="2200" dirty="0" err="1">
                          <a:latin typeface="Bell MT" pitchFamily="18" charset="0"/>
                          <a:ea typeface="Times New Roman"/>
                          <a:cs typeface="Times New Roman"/>
                        </a:rPr>
                        <a:t>corporis</a:t>
                      </a:r>
                      <a:r>
                        <a:rPr lang="en-US" sz="2200" dirty="0">
                          <a:latin typeface="Bell MT" pitchFamily="18" charset="0"/>
                          <a:ea typeface="Times New Roman"/>
                          <a:cs typeface="Times New Roman"/>
                        </a:rPr>
                        <a:t> </a:t>
                      </a:r>
                      <a:r>
                        <a:rPr lang="en-US" sz="2200" dirty="0" err="1">
                          <a:latin typeface="Bell MT" pitchFamily="18" charset="0"/>
                          <a:ea typeface="Times New Roman"/>
                          <a:cs typeface="Times New Roman"/>
                        </a:rPr>
                        <a:t>diffusum</a:t>
                      </a:r>
                      <a:endParaRPr lang="en-US" sz="2200" dirty="0">
                        <a:latin typeface="Bell MT" pitchFamily="18" charset="0"/>
                        <a:ea typeface="Times New Roman"/>
                        <a:cs typeface="Times New Roman"/>
                      </a:endParaRPr>
                    </a:p>
                  </a:txBody>
                  <a:tcPr marL="68580" marR="68580" marT="0" marB="0"/>
                </a:tc>
              </a:tr>
              <a:tr h="395923">
                <a:tc>
                  <a:txBody>
                    <a:bodyPr/>
                    <a:lstStyle/>
                    <a:p>
                      <a:pPr algn="ctr" rtl="1">
                        <a:lnSpc>
                          <a:spcPct val="115000"/>
                        </a:lnSpc>
                        <a:spcAft>
                          <a:spcPts val="1000"/>
                        </a:spcAft>
                      </a:pPr>
                      <a:r>
                        <a:rPr lang="en-US" sz="2200" dirty="0">
                          <a:latin typeface="Bell MT" pitchFamily="18" charset="0"/>
                          <a:ea typeface="Times New Roman"/>
                          <a:cs typeface="Times New Roman"/>
                        </a:rPr>
                        <a:t>EMG/NCV</a:t>
                      </a:r>
                    </a:p>
                  </a:txBody>
                  <a:tcPr marL="68580" marR="68580" marT="0" marB="0"/>
                </a:tc>
                <a:tc>
                  <a:txBody>
                    <a:bodyPr/>
                    <a:lstStyle/>
                    <a:p>
                      <a:pPr algn="ctr" rtl="1">
                        <a:lnSpc>
                          <a:spcPct val="115000"/>
                        </a:lnSpc>
                        <a:spcAft>
                          <a:spcPts val="1000"/>
                        </a:spcAft>
                      </a:pPr>
                      <a:r>
                        <a:rPr lang="en-US" sz="2200" dirty="0">
                          <a:latin typeface="Bell MT" pitchFamily="18" charset="0"/>
                          <a:ea typeface="Times New Roman"/>
                          <a:cs typeface="Times New Roman"/>
                        </a:rPr>
                        <a:t>normal</a:t>
                      </a:r>
                    </a:p>
                  </a:txBody>
                  <a:tcPr marL="68580" marR="68580" marT="0" marB="0"/>
                </a:tc>
              </a:tr>
              <a:tr h="943547">
                <a:tc>
                  <a:txBody>
                    <a:bodyPr/>
                    <a:lstStyle/>
                    <a:p>
                      <a:pPr algn="ctr" rtl="1">
                        <a:lnSpc>
                          <a:spcPct val="115000"/>
                        </a:lnSpc>
                        <a:spcAft>
                          <a:spcPts val="1000"/>
                        </a:spcAft>
                      </a:pPr>
                      <a:r>
                        <a:rPr lang="en-US" sz="2200" dirty="0" err="1">
                          <a:latin typeface="Bell MT" pitchFamily="18" charset="0"/>
                          <a:ea typeface="Times New Roman"/>
                          <a:cs typeface="Times New Roman"/>
                        </a:rPr>
                        <a:t>Sonography</a:t>
                      </a:r>
                      <a:endParaRPr lang="en-US" sz="2200" dirty="0">
                        <a:latin typeface="Bell MT" pitchFamily="18" charset="0"/>
                        <a:ea typeface="Times New Roman"/>
                        <a:cs typeface="Times New Roman"/>
                      </a:endParaRPr>
                    </a:p>
                  </a:txBody>
                  <a:tcPr marL="68580" marR="68580" marT="0" marB="0"/>
                </a:tc>
                <a:tc>
                  <a:txBody>
                    <a:bodyPr/>
                    <a:lstStyle/>
                    <a:p>
                      <a:pPr algn="ctr" rtl="1">
                        <a:lnSpc>
                          <a:spcPct val="115000"/>
                        </a:lnSpc>
                        <a:spcAft>
                          <a:spcPts val="1000"/>
                        </a:spcAft>
                      </a:pPr>
                      <a:r>
                        <a:rPr lang="en-US" sz="2200" dirty="0">
                          <a:latin typeface="Bell MT" pitchFamily="18" charset="0"/>
                          <a:ea typeface="Times New Roman"/>
                          <a:cs typeface="Times New Roman"/>
                        </a:rPr>
                        <a:t>Abdomen : normal</a:t>
                      </a:r>
                    </a:p>
                    <a:p>
                      <a:pPr algn="ctr" rtl="1">
                        <a:lnSpc>
                          <a:spcPct val="115000"/>
                        </a:lnSpc>
                        <a:spcAft>
                          <a:spcPts val="1000"/>
                        </a:spcAft>
                      </a:pPr>
                      <a:r>
                        <a:rPr lang="en-US" sz="2200" dirty="0">
                          <a:latin typeface="Bell MT" pitchFamily="18" charset="0"/>
                          <a:ea typeface="Times New Roman"/>
                          <a:cs typeface="Times New Roman"/>
                        </a:rPr>
                        <a:t>Pelvis: normal</a:t>
                      </a:r>
                    </a:p>
                  </a:txBody>
                  <a:tcPr marL="68580" marR="68580" marT="0" marB="0"/>
                </a:tc>
              </a:tr>
              <a:tr h="943547">
                <a:tc>
                  <a:txBody>
                    <a:bodyPr/>
                    <a:lstStyle/>
                    <a:p>
                      <a:pPr algn="ctr" rtl="1">
                        <a:lnSpc>
                          <a:spcPct val="115000"/>
                        </a:lnSpc>
                        <a:spcAft>
                          <a:spcPts val="1000"/>
                        </a:spcAft>
                      </a:pPr>
                      <a:r>
                        <a:rPr lang="en-US" sz="2200" dirty="0">
                          <a:latin typeface="Bell MT" pitchFamily="18" charset="0"/>
                          <a:ea typeface="Times New Roman"/>
                          <a:cs typeface="Times New Roman"/>
                        </a:rPr>
                        <a:t>CT scan</a:t>
                      </a:r>
                    </a:p>
                  </a:txBody>
                  <a:tcPr marL="68580" marR="68580" marT="0" marB="0"/>
                </a:tc>
                <a:tc>
                  <a:txBody>
                    <a:bodyPr/>
                    <a:lstStyle/>
                    <a:p>
                      <a:pPr algn="ctr" rtl="1">
                        <a:lnSpc>
                          <a:spcPct val="115000"/>
                        </a:lnSpc>
                        <a:spcAft>
                          <a:spcPts val="1000"/>
                        </a:spcAft>
                      </a:pPr>
                      <a:r>
                        <a:rPr lang="en-US" sz="2200" dirty="0">
                          <a:latin typeface="Bell MT" pitchFamily="18" charset="0"/>
                          <a:ea typeface="Times New Roman"/>
                          <a:cs typeface="Times New Roman"/>
                        </a:rPr>
                        <a:t>Brain : normal</a:t>
                      </a:r>
                    </a:p>
                    <a:p>
                      <a:pPr algn="ctr" rtl="1">
                        <a:lnSpc>
                          <a:spcPct val="115000"/>
                        </a:lnSpc>
                        <a:spcAft>
                          <a:spcPts val="1000"/>
                        </a:spcAft>
                      </a:pPr>
                      <a:r>
                        <a:rPr lang="en-US" sz="2200" dirty="0">
                          <a:latin typeface="Bell MT" pitchFamily="18" charset="0"/>
                          <a:ea typeface="Times New Roman"/>
                          <a:cs typeface="Times New Roman"/>
                        </a:rPr>
                        <a:t>Orbit: normal</a:t>
                      </a:r>
                    </a:p>
                  </a:txBody>
                  <a:tcPr marL="68580" marR="68580" marT="0" marB="0"/>
                </a:tc>
              </a:tr>
              <a:tr h="395923">
                <a:tc>
                  <a:txBody>
                    <a:bodyPr/>
                    <a:lstStyle/>
                    <a:p>
                      <a:pPr algn="ctr" rtl="1">
                        <a:lnSpc>
                          <a:spcPct val="115000"/>
                        </a:lnSpc>
                        <a:spcAft>
                          <a:spcPts val="1000"/>
                        </a:spcAft>
                      </a:pPr>
                      <a:r>
                        <a:rPr lang="en-US" sz="2200" dirty="0">
                          <a:latin typeface="Bell MT" pitchFamily="18" charset="0"/>
                          <a:ea typeface="Times New Roman"/>
                          <a:cs typeface="Times New Roman"/>
                        </a:rPr>
                        <a:t>Echocardiography</a:t>
                      </a:r>
                    </a:p>
                  </a:txBody>
                  <a:tcPr marL="68580" marR="68580" marT="0" marB="0"/>
                </a:tc>
                <a:tc>
                  <a:txBody>
                    <a:bodyPr/>
                    <a:lstStyle/>
                    <a:p>
                      <a:pPr algn="ctr" rtl="1">
                        <a:lnSpc>
                          <a:spcPct val="115000"/>
                        </a:lnSpc>
                        <a:spcAft>
                          <a:spcPts val="1000"/>
                        </a:spcAft>
                      </a:pPr>
                      <a:r>
                        <a:rPr lang="en-US" sz="2200" dirty="0">
                          <a:latin typeface="Bell MT" pitchFamily="18" charset="0"/>
                          <a:ea typeface="Times New Roman"/>
                          <a:cs typeface="Times New Roman"/>
                        </a:rPr>
                        <a:t>normal</a:t>
                      </a:r>
                    </a:p>
                  </a:txBody>
                  <a:tcPr marL="68580" marR="68580" marT="0" marB="0"/>
                </a:tc>
              </a:tr>
              <a:tr h="395923">
                <a:tc>
                  <a:txBody>
                    <a:bodyPr/>
                    <a:lstStyle/>
                    <a:p>
                      <a:pPr algn="ctr" rtl="1">
                        <a:lnSpc>
                          <a:spcPct val="115000"/>
                        </a:lnSpc>
                        <a:spcAft>
                          <a:spcPts val="1000"/>
                        </a:spcAft>
                      </a:pPr>
                      <a:r>
                        <a:rPr lang="en-US" sz="2200" dirty="0" err="1">
                          <a:latin typeface="Bell MT" pitchFamily="18" charset="0"/>
                          <a:ea typeface="Times New Roman"/>
                          <a:cs typeface="Times New Roman"/>
                        </a:rPr>
                        <a:t>Spirometery</a:t>
                      </a:r>
                      <a:endParaRPr lang="en-US" sz="2200" dirty="0">
                        <a:latin typeface="Bell MT" pitchFamily="18" charset="0"/>
                        <a:ea typeface="Times New Roman"/>
                        <a:cs typeface="Times New Roman"/>
                      </a:endParaRPr>
                    </a:p>
                  </a:txBody>
                  <a:tcPr marL="68580" marR="68580" marT="0" marB="0"/>
                </a:tc>
                <a:tc>
                  <a:txBody>
                    <a:bodyPr/>
                    <a:lstStyle/>
                    <a:p>
                      <a:pPr algn="ctr" rtl="1">
                        <a:lnSpc>
                          <a:spcPct val="115000"/>
                        </a:lnSpc>
                        <a:spcAft>
                          <a:spcPts val="1000"/>
                        </a:spcAft>
                      </a:pPr>
                      <a:r>
                        <a:rPr lang="en-US" sz="2200" dirty="0">
                          <a:latin typeface="Bell MT" pitchFamily="18" charset="0"/>
                          <a:ea typeface="Times New Roman"/>
                          <a:cs typeface="Times New Roman"/>
                        </a:rPr>
                        <a:t>normal</a:t>
                      </a:r>
                    </a:p>
                  </a:txBody>
                  <a:tcPr marL="68580" marR="68580" marT="0" marB="0"/>
                </a:tc>
              </a:tr>
              <a:tr h="395923">
                <a:tc>
                  <a:txBody>
                    <a:bodyPr/>
                    <a:lstStyle/>
                    <a:p>
                      <a:pPr algn="ctr" rtl="1">
                        <a:lnSpc>
                          <a:spcPct val="115000"/>
                        </a:lnSpc>
                        <a:spcAft>
                          <a:spcPts val="1000"/>
                        </a:spcAft>
                      </a:pPr>
                      <a:r>
                        <a:rPr lang="en-US" sz="2200" dirty="0" err="1" smtClean="0">
                          <a:latin typeface="Bell MT" pitchFamily="18" charset="0"/>
                          <a:ea typeface="Times New Roman"/>
                          <a:cs typeface="Times New Roman"/>
                        </a:rPr>
                        <a:t>Ophthalmoscopy</a:t>
                      </a:r>
                      <a:endParaRPr lang="en-US" sz="2200" dirty="0">
                        <a:latin typeface="Bell MT" pitchFamily="18" charset="0"/>
                        <a:ea typeface="Times New Roman"/>
                        <a:cs typeface="Times New Roman"/>
                      </a:endParaRPr>
                    </a:p>
                  </a:txBody>
                  <a:tcPr marL="68580" marR="68580" marT="0" marB="0"/>
                </a:tc>
                <a:tc>
                  <a:txBody>
                    <a:bodyPr/>
                    <a:lstStyle/>
                    <a:p>
                      <a:pPr algn="ctr" rtl="1">
                        <a:lnSpc>
                          <a:spcPct val="115000"/>
                        </a:lnSpc>
                        <a:spcAft>
                          <a:spcPts val="1000"/>
                        </a:spcAft>
                      </a:pPr>
                      <a:r>
                        <a:rPr lang="en-US" sz="2200" dirty="0">
                          <a:latin typeface="Bell MT" pitchFamily="18" charset="0"/>
                          <a:ea typeface="Times New Roman"/>
                          <a:cs typeface="Times New Roman"/>
                        </a:rPr>
                        <a:t>Cornea </a:t>
                      </a:r>
                      <a:r>
                        <a:rPr lang="en-US" sz="2200" dirty="0" err="1">
                          <a:latin typeface="Bell MT" pitchFamily="18" charset="0"/>
                          <a:ea typeface="Times New Roman"/>
                          <a:cs typeface="Times New Roman"/>
                        </a:rPr>
                        <a:t>verticillata</a:t>
                      </a:r>
                      <a:endParaRPr lang="en-US" sz="2200" dirty="0">
                        <a:latin typeface="Bell MT" pitchFamily="18" charset="0"/>
                        <a:ea typeface="Times New Roman"/>
                        <a:cs typeface="Times New Roman"/>
                      </a:endParaRPr>
                    </a:p>
                  </a:txBody>
                  <a:tcPr marL="68580" marR="68580" marT="0" marB="0"/>
                </a:tc>
              </a:tr>
              <a:tr h="226501">
                <a:tc>
                  <a:txBody>
                    <a:bodyPr/>
                    <a:lstStyle/>
                    <a:p>
                      <a:pPr algn="ctr" rtl="1">
                        <a:lnSpc>
                          <a:spcPct val="115000"/>
                        </a:lnSpc>
                        <a:spcAft>
                          <a:spcPts val="1000"/>
                        </a:spcAft>
                      </a:pPr>
                      <a:r>
                        <a:rPr lang="en-US" sz="2200" dirty="0">
                          <a:latin typeface="Bell MT" pitchFamily="18" charset="0"/>
                          <a:ea typeface="Times New Roman"/>
                          <a:cs typeface="Times New Roman"/>
                        </a:rPr>
                        <a:t>Urine analysis</a:t>
                      </a:r>
                    </a:p>
                  </a:txBody>
                  <a:tcPr marL="68580" marR="68580" marT="0" marB="0"/>
                </a:tc>
                <a:tc>
                  <a:txBody>
                    <a:bodyPr/>
                    <a:lstStyle/>
                    <a:p>
                      <a:pPr algn="ctr" rtl="1">
                        <a:lnSpc>
                          <a:spcPct val="115000"/>
                        </a:lnSpc>
                        <a:spcAft>
                          <a:spcPts val="1000"/>
                        </a:spcAft>
                      </a:pPr>
                      <a:r>
                        <a:rPr lang="en-US" sz="2200" dirty="0" smtClean="0">
                          <a:latin typeface="Bell MT" pitchFamily="18" charset="0"/>
                          <a:ea typeface="Times New Roman"/>
                          <a:cs typeface="Times New Roman"/>
                        </a:rPr>
                        <a:t>Hematuria</a:t>
                      </a:r>
                      <a:endParaRPr lang="en-US" sz="2200" dirty="0">
                        <a:latin typeface="Bell MT" pitchFamily="18" charset="0"/>
                        <a:ea typeface="Times New Roman"/>
                        <a:cs typeface="Times New Roman"/>
                      </a:endParaRPr>
                    </a:p>
                  </a:txBody>
                  <a:tcPr marL="68580" marR="68580" marT="0" marB="0"/>
                </a:tc>
              </a:tr>
            </a:tbl>
          </a:graphicData>
        </a:graphic>
      </p:graphicFrame>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xmlns="" val="2380191663"/>
              </p:ext>
            </p:extLst>
          </p:nvPr>
        </p:nvGraphicFramePr>
        <p:xfrm>
          <a:off x="301752" y="228600"/>
          <a:ext cx="8534400" cy="76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sz="quarter" idx="1"/>
          </p:nvPr>
        </p:nvSpPr>
        <p:spPr/>
        <p:txBody>
          <a:bodyPr>
            <a:normAutofit fontScale="92500" lnSpcReduction="20000"/>
          </a:bodyPr>
          <a:lstStyle/>
          <a:p>
            <a:r>
              <a:rPr lang="en-US" dirty="0" smtClean="0">
                <a:latin typeface="Bell MT" pitchFamily="18" charset="0"/>
              </a:rPr>
              <a:t>Kidney Biopsy was done</a:t>
            </a:r>
          </a:p>
          <a:p>
            <a:endParaRPr lang="en-US" dirty="0">
              <a:latin typeface="Bell MT" pitchFamily="18" charset="0"/>
            </a:endParaRPr>
          </a:p>
          <a:p>
            <a:r>
              <a:rPr lang="en-US" dirty="0" smtClean="0">
                <a:latin typeface="Bell MT" pitchFamily="18" charset="0"/>
              </a:rPr>
              <a:t>Renal tissues fixed in 3</a:t>
            </a:r>
            <a:r>
              <a:rPr lang="en-US" dirty="0" smtClean="0">
                <a:latin typeface="Bell MT" pitchFamily="18" charset="0"/>
              </a:rPr>
              <a:t>% </a:t>
            </a:r>
            <a:r>
              <a:rPr lang="en-US" dirty="0" err="1" smtClean="0">
                <a:latin typeface="Bell MT" pitchFamily="18" charset="0"/>
              </a:rPr>
              <a:t>glutraldehyde</a:t>
            </a:r>
            <a:r>
              <a:rPr lang="en-US" dirty="0" smtClean="0">
                <a:latin typeface="Bell MT" pitchFamily="18" charset="0"/>
              </a:rPr>
              <a:t>, post fixed in 1% osmium tetroxide</a:t>
            </a:r>
          </a:p>
          <a:p>
            <a:endParaRPr lang="en-US" dirty="0" smtClean="0">
              <a:latin typeface="Bell MT" pitchFamily="18" charset="0"/>
            </a:endParaRPr>
          </a:p>
          <a:p>
            <a:r>
              <a:rPr lang="en-US" dirty="0" smtClean="0">
                <a:latin typeface="Bell MT" pitchFamily="18" charset="0"/>
              </a:rPr>
              <a:t>Processed </a:t>
            </a:r>
            <a:r>
              <a:rPr lang="en-US" dirty="0" smtClean="0">
                <a:latin typeface="Bell MT" pitchFamily="18" charset="0"/>
              </a:rPr>
              <a:t>routinely and embedded in </a:t>
            </a:r>
            <a:r>
              <a:rPr lang="en-US" dirty="0" err="1" smtClean="0">
                <a:latin typeface="Bell MT" pitchFamily="18" charset="0"/>
              </a:rPr>
              <a:t>spurr</a:t>
            </a:r>
            <a:r>
              <a:rPr lang="en-US" dirty="0" smtClean="0">
                <a:latin typeface="Bell MT" pitchFamily="18" charset="0"/>
              </a:rPr>
              <a:t> resin</a:t>
            </a:r>
          </a:p>
          <a:p>
            <a:r>
              <a:rPr lang="en-US" dirty="0" smtClean="0">
                <a:latin typeface="Bell MT" pitchFamily="18" charset="0"/>
              </a:rPr>
              <a:t>Ultrathin </a:t>
            </a:r>
            <a:r>
              <a:rPr lang="en-US" dirty="0" smtClean="0">
                <a:latin typeface="Bell MT" pitchFamily="18" charset="0"/>
              </a:rPr>
              <a:t>sections of 60-70 nm were cut</a:t>
            </a:r>
          </a:p>
          <a:p>
            <a:r>
              <a:rPr lang="en-US" dirty="0" smtClean="0">
                <a:latin typeface="Bell MT" pitchFamily="18" charset="0"/>
              </a:rPr>
              <a:t>Stained </a:t>
            </a:r>
            <a:r>
              <a:rPr lang="en-US" dirty="0" smtClean="0">
                <a:latin typeface="Bell MT" pitchFamily="18" charset="0"/>
              </a:rPr>
              <a:t>with </a:t>
            </a:r>
            <a:r>
              <a:rPr lang="en-US" dirty="0" err="1" smtClean="0">
                <a:latin typeface="Bell MT" pitchFamily="18" charset="0"/>
              </a:rPr>
              <a:t>uranyl</a:t>
            </a:r>
            <a:r>
              <a:rPr lang="en-US" dirty="0" smtClean="0">
                <a:latin typeface="Bell MT" pitchFamily="18" charset="0"/>
              </a:rPr>
              <a:t> acetate and lead citrate </a:t>
            </a:r>
          </a:p>
          <a:p>
            <a:r>
              <a:rPr lang="en-US" dirty="0" smtClean="0">
                <a:latin typeface="Bell MT" pitchFamily="18" charset="0"/>
              </a:rPr>
              <a:t>Examined </a:t>
            </a:r>
            <a:r>
              <a:rPr lang="en-US" dirty="0" smtClean="0">
                <a:latin typeface="Bell MT" pitchFamily="18" charset="0"/>
              </a:rPr>
              <a:t>under </a:t>
            </a:r>
            <a:r>
              <a:rPr lang="en-US" dirty="0" smtClean="0">
                <a:latin typeface="Bell MT" pitchFamily="18" charset="0"/>
              </a:rPr>
              <a:t>TEM (</a:t>
            </a:r>
            <a:r>
              <a:rPr lang="en-US" dirty="0" smtClean="0">
                <a:latin typeface="Bell MT" pitchFamily="18" charset="0"/>
              </a:rPr>
              <a:t>Philips CM 100) at 75KV and electron micrographs were taken.</a:t>
            </a:r>
          </a:p>
          <a:p>
            <a:endParaRPr lang="en-US" dirty="0" smtClean="0">
              <a:latin typeface="Bell MT" pitchFamily="18" charset="0"/>
            </a:endParaRPr>
          </a:p>
          <a:p>
            <a:pPr>
              <a:buNone/>
            </a:pPr>
            <a:r>
              <a:rPr lang="en-US" dirty="0" smtClean="0"/>
              <a:t> </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1495622651"/>
              </p:ext>
            </p:extLst>
          </p:nvPr>
        </p:nvGraphicFramePr>
        <p:xfrm>
          <a:off x="301752" y="228600"/>
          <a:ext cx="8534400" cy="76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sz="quarter" idx="1"/>
          </p:nvPr>
        </p:nvSpPr>
        <p:spPr/>
        <p:txBody>
          <a:bodyPr>
            <a:normAutofit/>
          </a:bodyPr>
          <a:lstStyle/>
          <a:p>
            <a:endParaRPr lang="en-US" dirty="0" smtClean="0">
              <a:latin typeface="Bell MT" pitchFamily="18" charset="0"/>
            </a:endParaRPr>
          </a:p>
          <a:p>
            <a:endParaRPr lang="en-US" dirty="0" smtClean="0">
              <a:latin typeface="Bell MT" pitchFamily="18" charset="0"/>
            </a:endParaRPr>
          </a:p>
          <a:p>
            <a:r>
              <a:rPr lang="en-US" dirty="0" smtClean="0">
                <a:latin typeface="Bell MT" pitchFamily="18" charset="0"/>
              </a:rPr>
              <a:t>The </a:t>
            </a:r>
            <a:r>
              <a:rPr lang="en-US" dirty="0" err="1" smtClean="0">
                <a:latin typeface="Bell MT" pitchFamily="18" charset="0"/>
              </a:rPr>
              <a:t>ultrastructural</a:t>
            </a:r>
            <a:r>
              <a:rPr lang="en-US" dirty="0" smtClean="0">
                <a:latin typeface="Bell MT" pitchFamily="18" charset="0"/>
              </a:rPr>
              <a:t> changes were mainly </a:t>
            </a:r>
            <a:r>
              <a:rPr lang="en-US" dirty="0" err="1" smtClean="0">
                <a:latin typeface="Bell MT" pitchFamily="18" charset="0"/>
              </a:rPr>
              <a:t>intracytoplasmic</a:t>
            </a:r>
            <a:r>
              <a:rPr lang="en-US" dirty="0" smtClean="0">
                <a:latin typeface="Bell MT" pitchFamily="18" charset="0"/>
              </a:rPr>
              <a:t> inclusion bodies in the renal cells, they were dense </a:t>
            </a:r>
            <a:r>
              <a:rPr lang="en-US" dirty="0" err="1" smtClean="0">
                <a:latin typeface="Bell MT" pitchFamily="18" charset="0"/>
              </a:rPr>
              <a:t>osmophilic</a:t>
            </a:r>
            <a:r>
              <a:rPr lang="en-US" dirty="0" smtClean="0">
                <a:latin typeface="Bell MT" pitchFamily="18" charset="0"/>
              </a:rPr>
              <a:t> with concentric </a:t>
            </a:r>
            <a:r>
              <a:rPr lang="en-US" dirty="0" err="1" smtClean="0">
                <a:latin typeface="Bell MT" pitchFamily="18" charset="0"/>
              </a:rPr>
              <a:t>lamellation</a:t>
            </a:r>
            <a:r>
              <a:rPr lang="en-US" dirty="0" smtClean="0">
                <a:latin typeface="Bell MT" pitchFamily="18" charset="0"/>
              </a:rPr>
              <a:t> of clear and dark layers, showing onion skin , zebra appearance and sometimes fingerprint like myelin figures. </a:t>
            </a:r>
            <a:endParaRPr lang="en-US" dirty="0">
              <a:latin typeface="Bell MT"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381000" y="914400"/>
            <a:ext cx="8123238" cy="5184775"/>
          </a:xfrm>
        </p:spPr>
        <p:txBody>
          <a:bodyPr/>
          <a:lstStyle/>
          <a:p>
            <a:r>
              <a:rPr lang="en-US" dirty="0" smtClean="0">
                <a:latin typeface="Bell MT" pitchFamily="18" charset="0"/>
              </a:rPr>
              <a:t>These electron dense deposits were more in the </a:t>
            </a:r>
            <a:r>
              <a:rPr lang="en-US" dirty="0" err="1" smtClean="0">
                <a:latin typeface="Bell MT" pitchFamily="18" charset="0"/>
              </a:rPr>
              <a:t>podocytes</a:t>
            </a:r>
            <a:r>
              <a:rPr lang="en-US" dirty="0" smtClean="0">
                <a:latin typeface="Bell MT" pitchFamily="18" charset="0"/>
              </a:rPr>
              <a:t> , they were also seen in the </a:t>
            </a:r>
            <a:r>
              <a:rPr lang="en-US" dirty="0" err="1" smtClean="0">
                <a:latin typeface="Bell MT" pitchFamily="18" charset="0"/>
              </a:rPr>
              <a:t>mesangial</a:t>
            </a:r>
            <a:r>
              <a:rPr lang="en-US" dirty="0" smtClean="0">
                <a:latin typeface="Bell MT" pitchFamily="18" charset="0"/>
              </a:rPr>
              <a:t> cells , and were found to be less in the tubular epithelial cells.</a:t>
            </a:r>
          </a:p>
          <a:p>
            <a:pPr>
              <a:buNone/>
            </a:pPr>
            <a:r>
              <a:rPr lang="en-US" dirty="0" smtClean="0">
                <a:latin typeface="Bell MT" pitchFamily="18" charset="0"/>
              </a:rPr>
              <a:t> </a:t>
            </a:r>
          </a:p>
          <a:p>
            <a:r>
              <a:rPr lang="en-US" dirty="0" err="1" smtClean="0">
                <a:latin typeface="Bell MT" pitchFamily="18" charset="0"/>
              </a:rPr>
              <a:t>Podocytes</a:t>
            </a:r>
            <a:r>
              <a:rPr lang="en-US" dirty="0" smtClean="0">
                <a:latin typeface="Bell MT" pitchFamily="18" charset="0"/>
              </a:rPr>
              <a:t> were most affected in these structures. In some places foot processes were found to be fused. </a:t>
            </a:r>
          </a:p>
          <a:p>
            <a:endParaRPr lang="en-US" dirty="0" smtClean="0">
              <a:latin typeface="Bell MT" pitchFamily="18" charset="0"/>
            </a:endParaRPr>
          </a:p>
          <a:p>
            <a:r>
              <a:rPr lang="en-US" dirty="0" smtClean="0">
                <a:latin typeface="Bell MT" pitchFamily="18" charset="0"/>
              </a:rPr>
              <a:t>Cross-sections of collagen fibers were also evident in different parts, indicating fibrosis.</a:t>
            </a:r>
          </a:p>
          <a:p>
            <a:endParaRPr lang="en-US" dirty="0">
              <a:latin typeface="Bell MT"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Copy of Fig 1.jpg"/>
          <p:cNvPicPr>
            <a:picLocks noGrp="1" noChangeAspect="1"/>
          </p:cNvPicPr>
          <p:nvPr>
            <p:ph type="pic" idx="4294967295"/>
          </p:nvPr>
        </p:nvPicPr>
        <p:blipFill>
          <a:blip r:embed="rId2"/>
          <a:srcRect t="513" b="513"/>
          <a:stretch>
            <a:fillRect/>
          </a:stretch>
        </p:blipFill>
        <p:spPr>
          <a:xfrm>
            <a:off x="1447800" y="381000"/>
            <a:ext cx="5867400" cy="4267200"/>
          </a:xfrm>
        </p:spPr>
      </p:pic>
      <p:sp>
        <p:nvSpPr>
          <p:cNvPr id="7" name="Text Placeholder 6"/>
          <p:cNvSpPr>
            <a:spLocks noGrp="1"/>
          </p:cNvSpPr>
          <p:nvPr>
            <p:ph type="body" sz="half" idx="4294967295"/>
          </p:nvPr>
        </p:nvSpPr>
        <p:spPr>
          <a:xfrm>
            <a:off x="304800" y="4953000"/>
            <a:ext cx="8229600" cy="1295400"/>
          </a:xfrm>
        </p:spPr>
        <p:txBody>
          <a:bodyPr>
            <a:normAutofit/>
          </a:bodyPr>
          <a:lstStyle/>
          <a:p>
            <a:r>
              <a:rPr lang="en-US" sz="2400" dirty="0" smtClean="0">
                <a:solidFill>
                  <a:schemeClr val="tx1"/>
                </a:solidFill>
              </a:rPr>
              <a:t>Electron micrograph of </a:t>
            </a:r>
            <a:r>
              <a:rPr lang="en-US" sz="2400" dirty="0" err="1" smtClean="0">
                <a:solidFill>
                  <a:schemeClr val="tx1"/>
                </a:solidFill>
              </a:rPr>
              <a:t>intracytoplasmic</a:t>
            </a:r>
            <a:r>
              <a:rPr lang="en-US" sz="2400" dirty="0" smtClean="0">
                <a:solidFill>
                  <a:schemeClr val="tx1"/>
                </a:solidFill>
              </a:rPr>
              <a:t> </a:t>
            </a:r>
            <a:r>
              <a:rPr lang="en-US" sz="2400" dirty="0" err="1" smtClean="0">
                <a:solidFill>
                  <a:schemeClr val="tx1"/>
                </a:solidFill>
              </a:rPr>
              <a:t>osmophilic</a:t>
            </a:r>
            <a:r>
              <a:rPr lang="en-US" sz="2400" dirty="0" smtClean="0">
                <a:solidFill>
                  <a:schemeClr val="tx1"/>
                </a:solidFill>
              </a:rPr>
              <a:t> inclusion </a:t>
            </a:r>
            <a:r>
              <a:rPr lang="en-US" sz="2400" dirty="0" smtClean="0">
                <a:solidFill>
                  <a:schemeClr val="tx1"/>
                </a:solidFill>
              </a:rPr>
              <a:t>body(Arrow), showing </a:t>
            </a:r>
            <a:r>
              <a:rPr lang="en-US" sz="2400" dirty="0" smtClean="0">
                <a:solidFill>
                  <a:schemeClr val="tx1"/>
                </a:solidFill>
              </a:rPr>
              <a:t>fingerprint-like myelin </a:t>
            </a:r>
            <a:r>
              <a:rPr lang="en-US" sz="2400" dirty="0" smtClean="0">
                <a:solidFill>
                  <a:schemeClr val="tx1"/>
                </a:solidFill>
              </a:rPr>
              <a:t>figures (</a:t>
            </a:r>
            <a:r>
              <a:rPr lang="en-US" sz="2400" dirty="0" smtClean="0">
                <a:solidFill>
                  <a:schemeClr val="tx1"/>
                </a:solidFill>
              </a:rPr>
              <a:t>Original magnification X 13500). </a:t>
            </a:r>
            <a:endParaRPr lang="en-US" sz="2400" dirty="0">
              <a:solidFill>
                <a:schemeClr val="tx1"/>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Copy (2) of Fig 1.jpg"/>
          <p:cNvPicPr>
            <a:picLocks noGrp="1" noChangeAspect="1"/>
          </p:cNvPicPr>
          <p:nvPr>
            <p:ph type="pic" idx="4294967295"/>
          </p:nvPr>
        </p:nvPicPr>
        <p:blipFill>
          <a:blip r:embed="rId2"/>
          <a:srcRect t="788" b="788"/>
          <a:stretch>
            <a:fillRect/>
          </a:stretch>
        </p:blipFill>
        <p:spPr>
          <a:xfrm>
            <a:off x="1600200" y="381000"/>
            <a:ext cx="5867400" cy="4343400"/>
          </a:xfrm>
        </p:spPr>
      </p:pic>
      <p:sp>
        <p:nvSpPr>
          <p:cNvPr id="4" name="Text Placeholder 3"/>
          <p:cNvSpPr>
            <a:spLocks noGrp="1"/>
          </p:cNvSpPr>
          <p:nvPr>
            <p:ph type="body" sz="half" idx="4294967295"/>
          </p:nvPr>
        </p:nvSpPr>
        <p:spPr>
          <a:xfrm>
            <a:off x="228600" y="4953000"/>
            <a:ext cx="8534400" cy="1295400"/>
          </a:xfrm>
        </p:spPr>
        <p:txBody>
          <a:bodyPr>
            <a:normAutofit fontScale="92500" lnSpcReduction="20000"/>
          </a:bodyPr>
          <a:lstStyle/>
          <a:p>
            <a:r>
              <a:rPr lang="en-US" sz="2400" dirty="0" smtClean="0">
                <a:solidFill>
                  <a:schemeClr val="tx1"/>
                </a:solidFill>
              </a:rPr>
              <a:t>Dense </a:t>
            </a:r>
            <a:r>
              <a:rPr lang="en-US" sz="2400" dirty="0" err="1" smtClean="0">
                <a:solidFill>
                  <a:schemeClr val="tx1"/>
                </a:solidFill>
              </a:rPr>
              <a:t>osmophilic</a:t>
            </a:r>
            <a:r>
              <a:rPr lang="en-US" sz="2400" dirty="0" smtClean="0">
                <a:solidFill>
                  <a:schemeClr val="tx1"/>
                </a:solidFill>
              </a:rPr>
              <a:t> inclusion </a:t>
            </a:r>
            <a:r>
              <a:rPr lang="en-US" sz="2400" dirty="0" smtClean="0">
                <a:solidFill>
                  <a:schemeClr val="tx1"/>
                </a:solidFill>
              </a:rPr>
              <a:t>bodies(I</a:t>
            </a:r>
            <a:r>
              <a:rPr lang="en-US" sz="2400" dirty="0" smtClean="0">
                <a:solidFill>
                  <a:schemeClr val="tx1"/>
                </a:solidFill>
              </a:rPr>
              <a:t>) packed in the cytoplasm of a </a:t>
            </a:r>
            <a:r>
              <a:rPr lang="en-US" sz="2400" dirty="0" err="1" smtClean="0">
                <a:solidFill>
                  <a:schemeClr val="tx1"/>
                </a:solidFill>
              </a:rPr>
              <a:t>podocyte</a:t>
            </a:r>
            <a:r>
              <a:rPr lang="en-US" sz="2400" dirty="0" smtClean="0">
                <a:solidFill>
                  <a:schemeClr val="tx1"/>
                </a:solidFill>
              </a:rPr>
              <a:t>, capillary </a:t>
            </a:r>
            <a:r>
              <a:rPr lang="en-US" sz="2400" dirty="0" smtClean="0">
                <a:solidFill>
                  <a:schemeClr val="tx1"/>
                </a:solidFill>
              </a:rPr>
              <a:t>lumen(C</a:t>
            </a:r>
            <a:r>
              <a:rPr lang="en-US" sz="2400" dirty="0" smtClean="0">
                <a:solidFill>
                  <a:schemeClr val="tx1"/>
                </a:solidFill>
              </a:rPr>
              <a:t>) is seen (original magnification X 1850).</a:t>
            </a:r>
            <a:r>
              <a:rPr lang="en-US" dirty="0" smtClean="0"/>
              <a:t/>
            </a:r>
            <a:br>
              <a:rPr lang="en-US" dirty="0" smtClean="0"/>
            </a:b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Copy of Fig 2.jpg"/>
          <p:cNvPicPr>
            <a:picLocks noGrp="1" noChangeAspect="1"/>
          </p:cNvPicPr>
          <p:nvPr>
            <p:ph type="pic" idx="4294967295"/>
          </p:nvPr>
        </p:nvPicPr>
        <p:blipFill>
          <a:blip r:embed="rId2"/>
          <a:srcRect t="73" b="73"/>
          <a:stretch>
            <a:fillRect/>
          </a:stretch>
        </p:blipFill>
        <p:spPr>
          <a:xfrm>
            <a:off x="1600200" y="381000"/>
            <a:ext cx="5867400" cy="4267200"/>
          </a:xfrm>
        </p:spPr>
      </p:pic>
      <p:sp>
        <p:nvSpPr>
          <p:cNvPr id="4" name="Text Placeholder 3"/>
          <p:cNvSpPr>
            <a:spLocks noGrp="1"/>
          </p:cNvSpPr>
          <p:nvPr>
            <p:ph type="body" sz="half" idx="4294967295"/>
          </p:nvPr>
        </p:nvSpPr>
        <p:spPr>
          <a:xfrm>
            <a:off x="304800" y="5029200"/>
            <a:ext cx="8305800" cy="1219200"/>
          </a:xfrm>
        </p:spPr>
        <p:txBody>
          <a:bodyPr>
            <a:noAutofit/>
          </a:bodyPr>
          <a:lstStyle/>
          <a:p>
            <a:r>
              <a:rPr lang="en-US" sz="2000" dirty="0" smtClean="0">
                <a:solidFill>
                  <a:schemeClr val="tx1"/>
                </a:solidFill>
              </a:rPr>
              <a:t>Electron micrograph of a </a:t>
            </a:r>
            <a:r>
              <a:rPr lang="en-US" sz="2000" dirty="0" err="1" smtClean="0">
                <a:solidFill>
                  <a:schemeClr val="tx1"/>
                </a:solidFill>
              </a:rPr>
              <a:t>podocyte</a:t>
            </a:r>
            <a:r>
              <a:rPr lang="en-US" sz="2000" dirty="0" smtClean="0">
                <a:solidFill>
                  <a:schemeClr val="tx1"/>
                </a:solidFill>
              </a:rPr>
              <a:t>(P</a:t>
            </a:r>
            <a:r>
              <a:rPr lang="en-US" sz="2000" dirty="0" smtClean="0">
                <a:solidFill>
                  <a:schemeClr val="tx1"/>
                </a:solidFill>
              </a:rPr>
              <a:t>) with </a:t>
            </a:r>
            <a:r>
              <a:rPr lang="en-US" sz="2000" dirty="0" err="1" smtClean="0">
                <a:solidFill>
                  <a:schemeClr val="tx1"/>
                </a:solidFill>
              </a:rPr>
              <a:t>osmophilic</a:t>
            </a:r>
            <a:r>
              <a:rPr lang="en-US" sz="2000" dirty="0" smtClean="0">
                <a:solidFill>
                  <a:schemeClr val="tx1"/>
                </a:solidFill>
              </a:rPr>
              <a:t> inclusion </a:t>
            </a:r>
            <a:r>
              <a:rPr lang="en-US" sz="2000" dirty="0" smtClean="0">
                <a:solidFill>
                  <a:schemeClr val="tx1"/>
                </a:solidFill>
              </a:rPr>
              <a:t>bodies(I</a:t>
            </a:r>
            <a:r>
              <a:rPr lang="en-US" sz="2000" dirty="0" smtClean="0">
                <a:solidFill>
                  <a:schemeClr val="tx1"/>
                </a:solidFill>
              </a:rPr>
              <a:t>) in its cytoplasm which are typical onion skin or zebra appearance, basement </a:t>
            </a:r>
            <a:r>
              <a:rPr lang="en-US" sz="2000" dirty="0" smtClean="0">
                <a:solidFill>
                  <a:schemeClr val="tx1"/>
                </a:solidFill>
              </a:rPr>
              <a:t>membrane(BM</a:t>
            </a:r>
            <a:r>
              <a:rPr lang="en-US" sz="2000" dirty="0" smtClean="0">
                <a:solidFill>
                  <a:schemeClr val="tx1"/>
                </a:solidFill>
              </a:rPr>
              <a:t>) and capillary </a:t>
            </a:r>
            <a:r>
              <a:rPr lang="en-US" sz="2000" dirty="0" smtClean="0">
                <a:solidFill>
                  <a:schemeClr val="tx1"/>
                </a:solidFill>
              </a:rPr>
              <a:t>lumen(C</a:t>
            </a:r>
            <a:r>
              <a:rPr lang="en-US" sz="2000" dirty="0" smtClean="0">
                <a:solidFill>
                  <a:schemeClr val="tx1"/>
                </a:solidFill>
              </a:rPr>
              <a:t>) are also seen (Original magnification X 7400).</a:t>
            </a:r>
            <a:endParaRPr lang="en-US" sz="2000" dirty="0">
              <a:solidFill>
                <a:schemeClr val="tx1"/>
              </a:solidFill>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Copy (2) of Fig 2.jpg"/>
          <p:cNvPicPr>
            <a:picLocks noGrp="1" noChangeAspect="1"/>
          </p:cNvPicPr>
          <p:nvPr>
            <p:ph type="pic" idx="4294967295"/>
          </p:nvPr>
        </p:nvPicPr>
        <p:blipFill>
          <a:blip r:embed="rId2"/>
          <a:srcRect t="187" b="187"/>
          <a:stretch>
            <a:fillRect/>
          </a:stretch>
        </p:blipFill>
        <p:spPr>
          <a:xfrm>
            <a:off x="1600200" y="381000"/>
            <a:ext cx="5867400" cy="4267200"/>
          </a:xfrm>
        </p:spPr>
      </p:pic>
      <p:sp>
        <p:nvSpPr>
          <p:cNvPr id="4" name="Text Placeholder 3"/>
          <p:cNvSpPr>
            <a:spLocks noGrp="1"/>
          </p:cNvSpPr>
          <p:nvPr>
            <p:ph type="body" sz="half" idx="4294967295"/>
          </p:nvPr>
        </p:nvSpPr>
        <p:spPr>
          <a:xfrm>
            <a:off x="304800" y="5105400"/>
            <a:ext cx="8458200" cy="1143000"/>
          </a:xfrm>
        </p:spPr>
        <p:txBody>
          <a:bodyPr>
            <a:normAutofit fontScale="92500" lnSpcReduction="20000"/>
          </a:bodyPr>
          <a:lstStyle/>
          <a:p>
            <a:r>
              <a:rPr lang="en-US" sz="2800" dirty="0" err="1" smtClean="0">
                <a:solidFill>
                  <a:schemeClr val="tx1"/>
                </a:solidFill>
              </a:rPr>
              <a:t>Mesangial</a:t>
            </a:r>
            <a:r>
              <a:rPr lang="en-US" sz="2800" dirty="0" smtClean="0">
                <a:solidFill>
                  <a:schemeClr val="tx1"/>
                </a:solidFill>
              </a:rPr>
              <a:t> cell(M) with dense </a:t>
            </a:r>
            <a:r>
              <a:rPr lang="en-US" sz="2800" dirty="0" err="1" smtClean="0">
                <a:solidFill>
                  <a:schemeClr val="tx1"/>
                </a:solidFill>
              </a:rPr>
              <a:t>osmophilic</a:t>
            </a:r>
            <a:r>
              <a:rPr lang="en-US" sz="2800" dirty="0" smtClean="0">
                <a:solidFill>
                  <a:schemeClr val="tx1"/>
                </a:solidFill>
              </a:rPr>
              <a:t> inclusion bodies(I) in its cytoplasm (Original magnification X 3400).</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xmlns="" val="2006352246"/>
              </p:ext>
            </p:extLst>
          </p:nvPr>
        </p:nvGraphicFramePr>
        <p:xfrm>
          <a:off x="301752" y="228600"/>
          <a:ext cx="8534400" cy="76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ontent Placeholder 5"/>
          <p:cNvSpPr>
            <a:spLocks noGrp="1"/>
          </p:cNvSpPr>
          <p:nvPr>
            <p:ph sz="quarter" idx="1"/>
          </p:nvPr>
        </p:nvSpPr>
        <p:spPr/>
        <p:txBody>
          <a:bodyPr>
            <a:normAutofit/>
          </a:bodyPr>
          <a:lstStyle/>
          <a:p>
            <a:r>
              <a:rPr lang="en-US" dirty="0" smtClean="0">
                <a:latin typeface="Bell MT" pitchFamily="18" charset="0"/>
              </a:rPr>
              <a:t>Intra-</a:t>
            </a:r>
            <a:r>
              <a:rPr lang="en-US" dirty="0" err="1" smtClean="0">
                <a:latin typeface="Bell MT" pitchFamily="18" charset="0"/>
              </a:rPr>
              <a:t>cytoplasmic</a:t>
            </a:r>
            <a:r>
              <a:rPr lang="en-US" dirty="0" smtClean="0">
                <a:latin typeface="Bell MT" pitchFamily="18" charset="0"/>
              </a:rPr>
              <a:t> accumulation of </a:t>
            </a:r>
            <a:r>
              <a:rPr lang="en-US" dirty="0" err="1" smtClean="0">
                <a:latin typeface="Bell MT" pitchFamily="18" charset="0"/>
              </a:rPr>
              <a:t>glycosphingolipid</a:t>
            </a:r>
            <a:r>
              <a:rPr lang="en-US" dirty="0" smtClean="0">
                <a:latin typeface="Bell MT" pitchFamily="18" charset="0"/>
              </a:rPr>
              <a:t> in the renal cells was clearly demonstrated, they were dense </a:t>
            </a:r>
            <a:r>
              <a:rPr lang="en-US" dirty="0" err="1" smtClean="0">
                <a:latin typeface="Bell MT" pitchFamily="18" charset="0"/>
              </a:rPr>
              <a:t>osmophilic</a:t>
            </a:r>
            <a:r>
              <a:rPr lang="en-US" dirty="0" smtClean="0">
                <a:latin typeface="Bell MT" pitchFamily="18" charset="0"/>
              </a:rPr>
              <a:t> concentric lamellar structures that would lead to kidney failure. </a:t>
            </a:r>
          </a:p>
          <a:p>
            <a:endParaRPr lang="en-US" dirty="0" smtClean="0">
              <a:latin typeface="Bell MT" pitchFamily="18" charset="0"/>
            </a:endParaRPr>
          </a:p>
          <a:p>
            <a:r>
              <a:rPr lang="en-US" dirty="0" err="1" smtClean="0">
                <a:latin typeface="Bell MT" pitchFamily="18" charset="0"/>
              </a:rPr>
              <a:t>Myelinosomes</a:t>
            </a:r>
            <a:r>
              <a:rPr lang="en-US" dirty="0" smtClean="0">
                <a:latin typeface="Bell MT" pitchFamily="18" charset="0"/>
              </a:rPr>
              <a:t> in great numbers were found in certain inborn errors of metabolism, these bodies have been given various names such as lipid </a:t>
            </a:r>
            <a:r>
              <a:rPr lang="en-US" dirty="0" err="1" smtClean="0">
                <a:latin typeface="Bell MT" pitchFamily="18" charset="0"/>
              </a:rPr>
              <a:t>cytosomes</a:t>
            </a:r>
            <a:r>
              <a:rPr lang="en-US" dirty="0" smtClean="0">
                <a:latin typeface="Bell MT" pitchFamily="18" charset="0"/>
              </a:rPr>
              <a:t>, </a:t>
            </a:r>
            <a:r>
              <a:rPr lang="en-US" dirty="0" err="1" smtClean="0">
                <a:latin typeface="Bell MT" pitchFamily="18" charset="0"/>
              </a:rPr>
              <a:t>multimembranous</a:t>
            </a:r>
            <a:r>
              <a:rPr lang="en-US" dirty="0" smtClean="0">
                <a:latin typeface="Bell MT" pitchFamily="18" charset="0"/>
              </a:rPr>
              <a:t> bodies, lamellar bodies, membranous </a:t>
            </a:r>
            <a:r>
              <a:rPr lang="en-US" dirty="0" err="1" smtClean="0">
                <a:latin typeface="Bell MT" pitchFamily="18" charset="0"/>
              </a:rPr>
              <a:t>cytoplasmic</a:t>
            </a:r>
            <a:r>
              <a:rPr lang="en-US" dirty="0" smtClean="0">
                <a:latin typeface="Bell MT" pitchFamily="18" charset="0"/>
              </a:rPr>
              <a:t> and zebra bodies.</a:t>
            </a:r>
            <a:endParaRPr lang="en-US" dirty="0">
              <a:latin typeface="Bell MT"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28600" y="990600"/>
            <a:ext cx="8275638" cy="5108575"/>
          </a:xfrm>
        </p:spPr>
        <p:txBody>
          <a:bodyPr/>
          <a:lstStyle/>
          <a:p>
            <a:r>
              <a:rPr lang="en-US" dirty="0" err="1" smtClean="0">
                <a:latin typeface="Bell MT" pitchFamily="18" charset="0"/>
              </a:rPr>
              <a:t>Myelinosomes</a:t>
            </a:r>
            <a:r>
              <a:rPr lang="en-US" dirty="0" smtClean="0">
                <a:latin typeface="Bell MT" pitchFamily="18" charset="0"/>
              </a:rPr>
              <a:t> containing stacked membranes and membranous whorls have been reported in kidney epithelial cells. Both the types of zebra bodies and whorl types were seen, which they were of zebra body types predominantly.</a:t>
            </a:r>
          </a:p>
          <a:p>
            <a:r>
              <a:rPr lang="en-US" dirty="0" smtClean="0">
                <a:latin typeface="Bell MT" pitchFamily="18" charset="0"/>
              </a:rPr>
              <a:t> In this case we observed most of these bodies in the </a:t>
            </a:r>
            <a:r>
              <a:rPr lang="en-US" dirty="0" err="1" smtClean="0">
                <a:latin typeface="Bell MT" pitchFamily="18" charset="0"/>
              </a:rPr>
              <a:t>podocytes</a:t>
            </a:r>
            <a:r>
              <a:rPr lang="en-US" dirty="0" smtClean="0">
                <a:latin typeface="Bell MT" pitchFamily="18" charset="0"/>
              </a:rPr>
              <a:t> and </a:t>
            </a:r>
            <a:r>
              <a:rPr lang="en-US" dirty="0" err="1" smtClean="0">
                <a:latin typeface="Bell MT" pitchFamily="18" charset="0"/>
              </a:rPr>
              <a:t>mesangial</a:t>
            </a:r>
            <a:r>
              <a:rPr lang="en-US" dirty="0" smtClean="0">
                <a:latin typeface="Bell MT" pitchFamily="18" charset="0"/>
              </a:rPr>
              <a:t> </a:t>
            </a:r>
            <a:r>
              <a:rPr lang="en-US" dirty="0" smtClean="0">
                <a:latin typeface="Bell MT" pitchFamily="18" charset="0"/>
              </a:rPr>
              <a:t>cells respectively and very minute in the tubular epithelium in contrast to the other reports in which large amounts of electron dense material </a:t>
            </a:r>
            <a:r>
              <a:rPr lang="en-US" dirty="0" smtClean="0">
                <a:latin typeface="Bell MT" pitchFamily="18" charset="0"/>
              </a:rPr>
              <a:t>were </a:t>
            </a:r>
            <a:r>
              <a:rPr lang="en-US" dirty="0" smtClean="0">
                <a:latin typeface="Bell MT" pitchFamily="18" charset="0"/>
              </a:rPr>
              <a:t>seen in the renal tubules </a:t>
            </a:r>
            <a:r>
              <a:rPr lang="en-US" sz="1800" dirty="0" smtClean="0">
                <a:latin typeface="Bell MT" pitchFamily="18" charset="0"/>
              </a:rPr>
              <a:t>(Suzuki et al., 1999)</a:t>
            </a:r>
            <a:r>
              <a:rPr lang="en-US" dirty="0" smtClean="0">
                <a:latin typeface="Bell MT" pitchFamily="18" charset="0"/>
              </a:rPr>
              <a:t>.</a:t>
            </a:r>
          </a:p>
          <a:p>
            <a:endParaRPr lang="en-US" dirty="0">
              <a:latin typeface="Bell MT"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28600" y="990600"/>
            <a:ext cx="8275638" cy="5108575"/>
          </a:xfrm>
        </p:spPr>
        <p:txBody>
          <a:bodyPr/>
          <a:lstStyle/>
          <a:p>
            <a:r>
              <a:rPr lang="en-US" dirty="0" smtClean="0">
                <a:latin typeface="Bell MT" pitchFamily="18" charset="0"/>
              </a:rPr>
              <a:t>This could be the reason in which we could not detect vacuolated epithelial cast in the urine analysis.</a:t>
            </a:r>
          </a:p>
          <a:p>
            <a:endParaRPr lang="en-US" dirty="0">
              <a:latin typeface="Bell MT" pitchFamily="18" charset="0"/>
            </a:endParaRPr>
          </a:p>
          <a:p>
            <a:endParaRPr lang="en-US" dirty="0" smtClean="0">
              <a:latin typeface="Bell MT" pitchFamily="18" charset="0"/>
            </a:endParaRPr>
          </a:p>
          <a:p>
            <a:r>
              <a:rPr lang="en-US" dirty="0" err="1" smtClean="0">
                <a:latin typeface="Bell MT" pitchFamily="18" charset="0"/>
              </a:rPr>
              <a:t>Globotriaosyloceramide</a:t>
            </a:r>
            <a:r>
              <a:rPr lang="en-US" dirty="0" smtClean="0">
                <a:latin typeface="Bell MT" pitchFamily="18" charset="0"/>
              </a:rPr>
              <a:t> accumulation was associated with increase in </a:t>
            </a:r>
            <a:r>
              <a:rPr lang="en-US" dirty="0">
                <a:latin typeface="Bell MT" pitchFamily="18" charset="0"/>
              </a:rPr>
              <a:t>autophagosomes. </a:t>
            </a:r>
            <a:r>
              <a:rPr lang="en-US" dirty="0" smtClean="0">
                <a:latin typeface="Bell MT" pitchFamily="18" charset="0"/>
              </a:rPr>
              <a:t>Deregulated </a:t>
            </a:r>
            <a:r>
              <a:rPr lang="en-US" dirty="0">
                <a:latin typeface="Bell MT" pitchFamily="18" charset="0"/>
              </a:rPr>
              <a:t>autophagy pathways, opened a new horizon on pathogenesis of glomerular injury in </a:t>
            </a:r>
            <a:r>
              <a:rPr lang="en-US" dirty="0" err="1">
                <a:latin typeface="Bell MT" pitchFamily="18" charset="0"/>
              </a:rPr>
              <a:t>Fabry</a:t>
            </a:r>
            <a:r>
              <a:rPr lang="en-US" dirty="0">
                <a:latin typeface="Bell MT" pitchFamily="18" charset="0"/>
              </a:rPr>
              <a:t> </a:t>
            </a:r>
            <a:r>
              <a:rPr lang="en-US" dirty="0" smtClean="0">
                <a:latin typeface="Bell MT" pitchFamily="18" charset="0"/>
              </a:rPr>
              <a:t>disease </a:t>
            </a:r>
            <a:r>
              <a:rPr lang="en-US" sz="1800" dirty="0" smtClean="0">
                <a:latin typeface="Bell MT" pitchFamily="18" charset="0"/>
              </a:rPr>
              <a:t>(</a:t>
            </a:r>
            <a:r>
              <a:rPr lang="en-US" sz="1800" dirty="0" err="1" smtClean="0">
                <a:latin typeface="Bell MT" pitchFamily="18" charset="0"/>
              </a:rPr>
              <a:t>Liebau</a:t>
            </a:r>
            <a:r>
              <a:rPr lang="en-US" sz="1800" dirty="0" smtClean="0">
                <a:latin typeface="Bell MT" pitchFamily="18" charset="0"/>
              </a:rPr>
              <a:t> et al., 2013)</a:t>
            </a:r>
            <a:r>
              <a:rPr lang="en-US" dirty="0" smtClean="0">
                <a:latin typeface="Bell MT" pitchFamily="18" charset="0"/>
              </a:rPr>
              <a:t>. </a:t>
            </a:r>
          </a:p>
          <a:p>
            <a:endParaRPr lang="en-US" dirty="0" smtClean="0">
              <a:latin typeface="Bell MT" pitchFamily="18" charset="0"/>
            </a:endParaRPr>
          </a:p>
          <a:p>
            <a:endParaRPr lang="en-US" dirty="0" smtClean="0">
              <a:latin typeface="Bell MT"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28600" y="685800"/>
            <a:ext cx="8275638" cy="5413375"/>
          </a:xfrm>
        </p:spPr>
        <p:txBody>
          <a:bodyPr/>
          <a:lstStyle/>
          <a:p>
            <a:r>
              <a:rPr lang="en-US" dirty="0" smtClean="0">
                <a:latin typeface="Bell MT" pitchFamily="18" charset="0"/>
              </a:rPr>
              <a:t>Electron-microscopy is a far superior and easier way to diagnose these bodies than any other technique, however, light microscopy in which </a:t>
            </a:r>
            <a:r>
              <a:rPr lang="en-US" dirty="0" err="1" smtClean="0">
                <a:latin typeface="Bell MT" pitchFamily="18" charset="0"/>
              </a:rPr>
              <a:t>cytoplasmic</a:t>
            </a:r>
            <a:r>
              <a:rPr lang="en-US" dirty="0" smtClean="0">
                <a:latin typeface="Bell MT" pitchFamily="18" charset="0"/>
              </a:rPr>
              <a:t> changes in renal cells could be due to other lipid material could not be differentiated from </a:t>
            </a:r>
            <a:r>
              <a:rPr lang="en-US" dirty="0" err="1" smtClean="0">
                <a:latin typeface="Bell MT" pitchFamily="18" charset="0"/>
              </a:rPr>
              <a:t>glycosphingolipid</a:t>
            </a:r>
            <a:r>
              <a:rPr lang="en-US" dirty="0" smtClean="0">
                <a:latin typeface="Bell MT" pitchFamily="18" charset="0"/>
              </a:rPr>
              <a:t> </a:t>
            </a:r>
            <a:r>
              <a:rPr lang="en-US" sz="1800" dirty="0" smtClean="0">
                <a:latin typeface="Bell MT" pitchFamily="18" charset="0"/>
              </a:rPr>
              <a:t>(Burkholder et al., 1980; </a:t>
            </a:r>
            <a:r>
              <a:rPr lang="en-US" sz="1800" dirty="0" err="1" smtClean="0">
                <a:latin typeface="Bell MT" pitchFamily="18" charset="0"/>
              </a:rPr>
              <a:t>Idoate</a:t>
            </a:r>
            <a:r>
              <a:rPr lang="en-US" sz="1800" dirty="0" smtClean="0">
                <a:latin typeface="Bell MT" pitchFamily="18" charset="0"/>
              </a:rPr>
              <a:t> et al., 1992; Matsubara et al.,1990)</a:t>
            </a:r>
            <a:r>
              <a:rPr lang="en-US" sz="1800" baseline="30000" dirty="0" smtClean="0">
                <a:latin typeface="Bell MT" pitchFamily="18" charset="0"/>
              </a:rPr>
              <a:t> </a:t>
            </a:r>
            <a:r>
              <a:rPr lang="en-US" dirty="0" smtClean="0">
                <a:latin typeface="Bell MT" pitchFamily="18" charset="0"/>
              </a:rPr>
              <a:t>.</a:t>
            </a:r>
          </a:p>
          <a:p>
            <a:endParaRPr lang="en-US" dirty="0" smtClean="0">
              <a:latin typeface="Bell MT" pitchFamily="18" charset="0"/>
            </a:endParaRPr>
          </a:p>
          <a:p>
            <a:r>
              <a:rPr lang="en-US" dirty="0" smtClean="0">
                <a:latin typeface="Bell MT" pitchFamily="18" charset="0"/>
              </a:rPr>
              <a:t>When the amount of </a:t>
            </a:r>
            <a:r>
              <a:rPr lang="en-US" dirty="0" err="1" smtClean="0">
                <a:latin typeface="Bell MT" pitchFamily="18" charset="0"/>
              </a:rPr>
              <a:t>glycosphingolipid</a:t>
            </a:r>
            <a:r>
              <a:rPr lang="en-US" dirty="0" smtClean="0">
                <a:latin typeface="Bell MT" pitchFamily="18" charset="0"/>
              </a:rPr>
              <a:t> is minute, even </a:t>
            </a:r>
            <a:r>
              <a:rPr lang="en-US" dirty="0" err="1" smtClean="0">
                <a:latin typeface="Bell MT" pitchFamily="18" charset="0"/>
              </a:rPr>
              <a:t>histochemistry</a:t>
            </a:r>
            <a:r>
              <a:rPr lang="en-US" dirty="0" smtClean="0">
                <a:latin typeface="Bell MT" pitchFamily="18" charset="0"/>
              </a:rPr>
              <a:t> will not be of diagnostic value </a:t>
            </a:r>
            <a:r>
              <a:rPr lang="en-US" sz="1800" dirty="0" smtClean="0">
                <a:latin typeface="Bell MT" pitchFamily="18" charset="0"/>
              </a:rPr>
              <a:t>(</a:t>
            </a:r>
            <a:r>
              <a:rPr lang="en-US" sz="1800" dirty="0" err="1" smtClean="0">
                <a:latin typeface="Bell MT" pitchFamily="18" charset="0"/>
              </a:rPr>
              <a:t>Voglino</a:t>
            </a:r>
            <a:r>
              <a:rPr lang="en-US" sz="1800" dirty="0" smtClean="0">
                <a:latin typeface="Bell MT" pitchFamily="18" charset="0"/>
              </a:rPr>
              <a:t> et al., 1988)</a:t>
            </a:r>
            <a:r>
              <a:rPr lang="en-US" dirty="0" smtClean="0">
                <a:latin typeface="Bell MT" pitchFamily="18" charset="0"/>
              </a:rPr>
              <a:t>.</a:t>
            </a: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3968788465"/>
              </p:ext>
            </p:extLst>
          </p:nvPr>
        </p:nvGraphicFramePr>
        <p:xfrm>
          <a:off x="301752" y="228600"/>
          <a:ext cx="8534400" cy="76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sz="quarter" idx="4294967295"/>
          </p:nvPr>
        </p:nvSpPr>
        <p:spPr>
          <a:xfrm>
            <a:off x="228600" y="1527175"/>
            <a:ext cx="8382000" cy="4572000"/>
          </a:xfrm>
        </p:spPr>
        <p:txBody>
          <a:bodyPr>
            <a:normAutofit lnSpcReduction="10000"/>
          </a:bodyPr>
          <a:lstStyle/>
          <a:p>
            <a:r>
              <a:rPr lang="en-US" dirty="0" smtClean="0">
                <a:latin typeface="Bell MT" pitchFamily="18" charset="0"/>
              </a:rPr>
              <a:t>The ulta</a:t>
            </a:r>
            <a:r>
              <a:rPr lang="fa-IR" dirty="0" smtClean="0">
                <a:latin typeface="Bell MT" pitchFamily="18" charset="0"/>
              </a:rPr>
              <a:t>-</a:t>
            </a:r>
            <a:r>
              <a:rPr lang="en-US" dirty="0" smtClean="0">
                <a:latin typeface="Bell MT" pitchFamily="18" charset="0"/>
              </a:rPr>
              <a:t>structure of the kidney clearly showed the intra-cytoplasmic </a:t>
            </a:r>
            <a:r>
              <a:rPr lang="en-US" dirty="0" err="1" smtClean="0">
                <a:latin typeface="Bell MT" pitchFamily="18" charset="0"/>
              </a:rPr>
              <a:t>glycosphingolipid</a:t>
            </a:r>
            <a:r>
              <a:rPr lang="en-US" dirty="0" smtClean="0">
                <a:latin typeface="Bell MT" pitchFamily="18" charset="0"/>
              </a:rPr>
              <a:t> accumulation in renal cells, which will lead to progressive decline in renal function.</a:t>
            </a:r>
          </a:p>
          <a:p>
            <a:endParaRPr lang="en-US" dirty="0" smtClean="0">
              <a:latin typeface="Bell MT" pitchFamily="18" charset="0"/>
            </a:endParaRPr>
          </a:p>
          <a:p>
            <a:r>
              <a:rPr lang="en-US" dirty="0" smtClean="0">
                <a:latin typeface="Bell MT" pitchFamily="18" charset="0"/>
              </a:rPr>
              <a:t>The final diagnosis of </a:t>
            </a:r>
            <a:r>
              <a:rPr lang="en-US" dirty="0" err="1" smtClean="0">
                <a:latin typeface="Bell MT" pitchFamily="18" charset="0"/>
              </a:rPr>
              <a:t>Fabry’s</a:t>
            </a:r>
            <a:r>
              <a:rPr lang="en-US" dirty="0" smtClean="0">
                <a:latin typeface="Bell MT" pitchFamily="18" charset="0"/>
              </a:rPr>
              <a:t> disease was confirmed. </a:t>
            </a:r>
          </a:p>
          <a:p>
            <a:pPr>
              <a:buNone/>
            </a:pPr>
            <a:endParaRPr lang="en-US" dirty="0" smtClean="0">
              <a:latin typeface="Bell MT" pitchFamily="18" charset="0"/>
            </a:endParaRPr>
          </a:p>
          <a:p>
            <a:r>
              <a:rPr lang="en-US" dirty="0" smtClean="0">
                <a:latin typeface="Bell MT" pitchFamily="18" charset="0"/>
              </a:rPr>
              <a:t>In the present case-study, electron microscopy proved to be a valuable diagnostic aid.</a:t>
            </a:r>
          </a:p>
          <a:p>
            <a:pPr>
              <a:buNone/>
            </a:pPr>
            <a:r>
              <a:rPr lang="en-US" dirty="0" smtClean="0"/>
              <a:t> </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4294967295"/>
          </p:nvPr>
        </p:nvSpPr>
        <p:spPr>
          <a:xfrm>
            <a:off x="533400" y="2514600"/>
            <a:ext cx="8077200" cy="1368425"/>
          </a:xfrm>
        </p:spPr>
        <p:txBody>
          <a:bodyPr>
            <a:noAutofit/>
          </a:bodyPr>
          <a:lstStyle/>
          <a:p>
            <a:pPr marL="0" indent="0">
              <a:buNone/>
            </a:pPr>
            <a:r>
              <a:rPr lang="en-US" sz="4800" dirty="0" smtClean="0">
                <a:latin typeface="Bell MT" pitchFamily="18" charset="0"/>
              </a:rPr>
              <a:t>  Thank </a:t>
            </a:r>
            <a:r>
              <a:rPr lang="en-US" sz="4800" dirty="0" smtClean="0">
                <a:latin typeface="Bell MT" pitchFamily="18" charset="0"/>
              </a:rPr>
              <a:t>you for your attention</a:t>
            </a:r>
            <a:endParaRPr lang="en-US" sz="4800" dirty="0">
              <a:latin typeface="Bell MT" pitchFamily="18" charset="0"/>
            </a:endParaRPr>
          </a:p>
        </p:txBody>
      </p:sp>
    </p:spTree>
    <p:extLst>
      <p:ext uri="{BB962C8B-B14F-4D97-AF65-F5344CB8AC3E}">
        <p14:creationId xmlns:p14="http://schemas.microsoft.com/office/powerpoint/2010/main" xmlns="" val="236570442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6493134</TotalTime>
  <Words>1271</Words>
  <Application>Microsoft Office PowerPoint</Application>
  <PresentationFormat>On-screen Show (4:3)</PresentationFormat>
  <Paragraphs>119</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Civic</vt:lpstr>
      <vt:lpstr>Slide 1</vt:lpstr>
      <vt:lpstr>Slide 2</vt:lpstr>
      <vt:lpstr> </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dc:creator>
  <cp:lastModifiedBy> </cp:lastModifiedBy>
  <cp:revision>71</cp:revision>
  <dcterms:created xsi:type="dcterms:W3CDTF">2018-03-25T13:29:28Z</dcterms:created>
  <dcterms:modified xsi:type="dcterms:W3CDTF">2018-05-11T05:17:04Z</dcterms:modified>
</cp:coreProperties>
</file>