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gif" ContentType="image/gif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56" r:id="rId2"/>
    <p:sldId id="286" r:id="rId3"/>
    <p:sldId id="289" r:id="rId4"/>
    <p:sldId id="288" r:id="rId5"/>
    <p:sldId id="291" r:id="rId6"/>
    <p:sldId id="293" r:id="rId7"/>
    <p:sldId id="297" r:id="rId8"/>
    <p:sldId id="308" r:id="rId9"/>
    <p:sldId id="321" r:id="rId10"/>
    <p:sldId id="300" r:id="rId11"/>
    <p:sldId id="299" r:id="rId12"/>
    <p:sldId id="303" r:id="rId13"/>
    <p:sldId id="304" r:id="rId14"/>
    <p:sldId id="301" r:id="rId15"/>
    <p:sldId id="310" r:id="rId16"/>
    <p:sldId id="305" r:id="rId17"/>
    <p:sldId id="309" r:id="rId18"/>
    <p:sldId id="311" r:id="rId19"/>
    <p:sldId id="313" r:id="rId20"/>
    <p:sldId id="314" r:id="rId21"/>
    <p:sldId id="316" r:id="rId22"/>
    <p:sldId id="315" r:id="rId23"/>
    <p:sldId id="317" r:id="rId24"/>
    <p:sldId id="265" r:id="rId25"/>
    <p:sldId id="318" r:id="rId26"/>
    <p:sldId id="268" r:id="rId27"/>
    <p:sldId id="269" r:id="rId28"/>
    <p:sldId id="270" r:id="rId29"/>
    <p:sldId id="271" r:id="rId30"/>
    <p:sldId id="274" r:id="rId31"/>
    <p:sldId id="319" r:id="rId32"/>
    <p:sldId id="277" r:id="rId33"/>
    <p:sldId id="320" r:id="rId34"/>
    <p:sldId id="323" r:id="rId35"/>
    <p:sldId id="306" r:id="rId36"/>
    <p:sldId id="307" r:id="rId37"/>
    <p:sldId id="325" r:id="rId38"/>
    <p:sldId id="324" r:id="rId39"/>
    <p:sldId id="322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0000"/>
    <a:srgbClr val="FF3300"/>
    <a:srgbClr val="00FF00"/>
    <a:srgbClr val="008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02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amina\Desktop\Pharma%20Middle%20east\Results\Results_fina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DPC\Research\Graduation%20projects\Fourth%20year\2013\Khadija\Poster\Results\Copy%20of%20data(1)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DPC\Research\Graduation%20projects\Fourth%20year\2013\Khadija\Poster\Results\Copy%20of%20data(1)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F:\DPC\Research\Graduation%20projects\Fourth%20year\2013\Khadija\Poster\Results\Results_final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amina\Desktop\Pharma%20Middle%20east\Results\Results_final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G:\DPC\Research\Graduation%20projects\Fourth%20year\2013\Khadija\Poster\Results\Results_fina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0.13692976894575287"/>
          <c:y val="0.11037770669291332"/>
          <c:w val="0.84717140268523083"/>
          <c:h val="0.72212495898950269"/>
        </c:manualLayout>
      </c:layout>
      <c:bar3DChart>
        <c:barDir val="col"/>
        <c:grouping val="clustered"/>
        <c:varyColors val="1"/>
        <c:ser>
          <c:idx val="0"/>
          <c:order val="0"/>
          <c:dPt>
            <c:idx val="0"/>
            <c:spPr>
              <a:solidFill>
                <a:srgbClr val="F9B277"/>
              </a:solidFill>
            </c:spPr>
          </c:dPt>
          <c:dPt>
            <c:idx val="1"/>
            <c:spPr>
              <a:solidFill>
                <a:srgbClr val="C45D08"/>
              </a:solidFill>
            </c:spPr>
          </c:dPt>
          <c:dPt>
            <c:idx val="5"/>
            <c:spPr>
              <a:solidFill>
                <a:srgbClr val="6599D9"/>
              </a:solidFill>
            </c:spPr>
          </c:dPt>
          <c:dPt>
            <c:idx val="6"/>
            <c:spPr>
              <a:solidFill>
                <a:srgbClr val="C2D7F0"/>
              </a:solidFill>
            </c:spPr>
          </c:dPt>
          <c:dPt>
            <c:idx val="7"/>
            <c:spPr>
              <a:solidFill>
                <a:srgbClr val="F68E38"/>
              </a:solidFill>
            </c:spPr>
          </c:dPt>
          <c:dPt>
            <c:idx val="9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10"/>
            <c:spPr>
              <a:solidFill>
                <a:srgbClr val="C00000"/>
              </a:solidFill>
            </c:spPr>
          </c:dPt>
          <c:dLbls>
            <c:dLbl>
              <c:idx val="0"/>
              <c:layout>
                <c:manualLayout>
                  <c:x val="0"/>
                  <c:y val="-1.8229166666666744E-2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/>
                      <a:t>3</a:t>
                    </a:r>
                    <a:r>
                      <a:rPr lang="en-US" sz="1800"/>
                      <a:t>2%</a:t>
                    </a:r>
                  </a:p>
                </c:rich>
              </c:tx>
              <c:spPr/>
              <c:showVal val="1"/>
            </c:dLbl>
            <c:dLbl>
              <c:idx val="1"/>
              <c:layout>
                <c:manualLayout>
                  <c:x val="5.781392134188411E-3"/>
                  <c:y val="-2.6041666666666751E-2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/>
                      <a:t>3</a:t>
                    </a:r>
                    <a:r>
                      <a:rPr lang="en-US" sz="1800"/>
                      <a:t>9.1%</a:t>
                    </a:r>
                  </a:p>
                </c:rich>
              </c:tx>
              <c:spPr/>
              <c:showVal val="1"/>
            </c:dLbl>
            <c:dLbl>
              <c:idx val="2"/>
              <c:layout>
                <c:manualLayout>
                  <c:x val="5.781392134188411E-3"/>
                  <c:y val="-2.083333333333340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9</a:t>
                    </a:r>
                    <a:r>
                      <a:rPr lang="en-US" sz="1400"/>
                      <a:t>.7%</a:t>
                    </a:r>
                  </a:p>
                </c:rich>
              </c:tx>
              <c:showVal val="1"/>
            </c:dLbl>
            <c:dLbl>
              <c:idx val="3"/>
              <c:layout>
                <c:manualLayout>
                  <c:x val="4.3360441006412998E-3"/>
                  <c:y val="-1.302083333333337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1</a:t>
                    </a:r>
                    <a:r>
                      <a:rPr lang="en-US" sz="1400"/>
                      <a:t>4.1%</a:t>
                    </a:r>
                  </a:p>
                </c:rich>
              </c:tx>
              <c:showVal val="1"/>
            </c:dLbl>
            <c:dLbl>
              <c:idx val="4"/>
              <c:layout>
                <c:manualLayout>
                  <c:x val="4.3360441006412998E-3"/>
                  <c:y val="-1.8229166666666709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1</a:t>
                    </a:r>
                    <a:r>
                      <a:rPr lang="en-US" sz="1400"/>
                      <a:t>3.3%</a:t>
                    </a:r>
                  </a:p>
                </c:rich>
              </c:tx>
              <c:showVal val="1"/>
            </c:dLbl>
            <c:dLbl>
              <c:idx val="5"/>
              <c:layout>
                <c:manualLayout>
                  <c:x val="2.8906960670941977E-3"/>
                  <c:y val="-2.3437500000000035E-2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/>
                      <a:t>2</a:t>
                    </a:r>
                    <a:r>
                      <a:rPr lang="en-US" sz="1800"/>
                      <a:t>2.8%</a:t>
                    </a:r>
                  </a:p>
                </c:rich>
              </c:tx>
              <c:spPr/>
              <c:showVal val="1"/>
            </c:dLbl>
            <c:dLbl>
              <c:idx val="6"/>
              <c:layout>
                <c:manualLayout>
                  <c:x val="5.781392134188411E-3"/>
                  <c:y val="-1.8229166666666709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7</a:t>
                    </a:r>
                    <a:r>
                      <a:rPr lang="en-US" sz="1400"/>
                      <a:t>.9%</a:t>
                    </a:r>
                  </a:p>
                </c:rich>
              </c:tx>
              <c:showVal val="1"/>
            </c:dLbl>
            <c:dLbl>
              <c:idx val="7"/>
              <c:layout>
                <c:manualLayout>
                  <c:x val="4.3360441006412998E-3"/>
                  <c:y val="-2.3437500000000035E-2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/>
                      <a:t>3</a:t>
                    </a:r>
                    <a:r>
                      <a:rPr lang="en-US" sz="1800"/>
                      <a:t>3%</a:t>
                    </a:r>
                  </a:p>
                </c:rich>
              </c:tx>
              <c:spPr/>
              <c:showVal val="1"/>
            </c:dLbl>
            <c:dLbl>
              <c:idx val="8"/>
              <c:layout>
                <c:manualLayout>
                  <c:x val="7.2267401677355934E-3"/>
                  <c:y val="-1.8229166666666709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6</a:t>
                    </a:r>
                    <a:r>
                      <a:rPr lang="en-US" sz="1400"/>
                      <a:t>%</a:t>
                    </a:r>
                  </a:p>
                </c:rich>
              </c:tx>
              <c:showVal val="1"/>
            </c:dLbl>
            <c:dLbl>
              <c:idx val="9"/>
              <c:layout>
                <c:manualLayout>
                  <c:x val="1.0117436234829573E-2"/>
                  <c:y val="-1.8229166666666709E-2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/>
                      <a:t>4</a:t>
                    </a:r>
                    <a:r>
                      <a:rPr lang="en-US" sz="1800"/>
                      <a:t>6.3%</a:t>
                    </a:r>
                  </a:p>
                </c:rich>
              </c:tx>
              <c:spPr/>
              <c:showVal val="1"/>
            </c:dLbl>
            <c:dLbl>
              <c:idx val="10"/>
              <c:layout>
                <c:manualLayout>
                  <c:x val="2.8906960670941977E-3"/>
                  <c:y val="-2.0833333333333405E-2"/>
                </c:manualLayout>
              </c:layout>
              <c:tx>
                <c:rich>
                  <a:bodyPr/>
                  <a:lstStyle/>
                  <a:p>
                    <a:r>
                      <a:rPr lang="en-US" sz="1400" b="1"/>
                      <a:t>22</a:t>
                    </a:r>
                    <a:r>
                      <a:rPr lang="en-US" sz="1400"/>
                      <a:t>%</a:t>
                    </a:r>
                  </a:p>
                </c:rich>
              </c:tx>
              <c:showVal val="1"/>
            </c:dLbl>
            <c:dLbl>
              <c:idx val="11"/>
              <c:tx>
                <c:rich>
                  <a:bodyPr/>
                  <a:lstStyle/>
                  <a:p>
                    <a:r>
                      <a:rPr lang="en-US" sz="1400"/>
                      <a:t>18%</a:t>
                    </a:r>
                  </a:p>
                </c:rich>
              </c:tx>
              <c:showVal val="1"/>
            </c:dLbl>
            <c:dLbl>
              <c:idx val="12"/>
              <c:tx>
                <c:rich>
                  <a:bodyPr/>
                  <a:lstStyle/>
                  <a:p>
                    <a:r>
                      <a:rPr lang="en-US" sz="1400"/>
                      <a:t>3%</a:t>
                    </a:r>
                  </a:p>
                </c:rich>
              </c:tx>
              <c:showVal val="1"/>
            </c:dLbl>
            <c:dLbl>
              <c:idx val="13"/>
              <c:tx>
                <c:rich>
                  <a:bodyPr/>
                  <a:lstStyle/>
                  <a:p>
                    <a:r>
                      <a:rPr lang="en-US" sz="1400"/>
                      <a:t>1%</a:t>
                    </a:r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showVal val="1"/>
          </c:dLbls>
          <c:cat>
            <c:strRef>
              <c:f>Sheet3!$C$3:$C$13</c:f>
              <c:strCache>
                <c:ptCount val="11"/>
                <c:pt idx="0">
                  <c:v>Analgesics</c:v>
                </c:pt>
                <c:pt idx="1">
                  <c:v>Vit./Min</c:v>
                </c:pt>
                <c:pt idx="2">
                  <c:v>Psycho</c:v>
                </c:pt>
                <c:pt idx="3">
                  <c:v>Diuretics</c:v>
                </c:pt>
                <c:pt idx="4">
                  <c:v>Antibio.</c:v>
                </c:pt>
                <c:pt idx="5">
                  <c:v>Antidiab.</c:v>
                </c:pt>
                <c:pt idx="6">
                  <c:v>Resp.Sys</c:v>
                </c:pt>
                <c:pt idx="7">
                  <c:v>Gastro.</c:v>
                </c:pt>
                <c:pt idx="8">
                  <c:v>Antiallerg</c:v>
                </c:pt>
                <c:pt idx="9">
                  <c:v>CVS</c:v>
                </c:pt>
                <c:pt idx="10">
                  <c:v>others</c:v>
                </c:pt>
              </c:strCache>
            </c:strRef>
          </c:cat>
          <c:val>
            <c:numRef>
              <c:f>Sheet3!$D$3:$D$13</c:f>
              <c:numCache>
                <c:formatCode>0</c:formatCode>
                <c:ptCount val="11"/>
                <c:pt idx="0">
                  <c:v>32</c:v>
                </c:pt>
                <c:pt idx="1">
                  <c:v>39</c:v>
                </c:pt>
                <c:pt idx="2">
                  <c:v>9.7000000000000011</c:v>
                </c:pt>
                <c:pt idx="3">
                  <c:v>14.1</c:v>
                </c:pt>
                <c:pt idx="4">
                  <c:v>13.3</c:v>
                </c:pt>
                <c:pt idx="5">
                  <c:v>22.8</c:v>
                </c:pt>
                <c:pt idx="6">
                  <c:v>7.9</c:v>
                </c:pt>
                <c:pt idx="7">
                  <c:v>33</c:v>
                </c:pt>
                <c:pt idx="8">
                  <c:v>6</c:v>
                </c:pt>
                <c:pt idx="9">
                  <c:v>46.3</c:v>
                </c:pt>
                <c:pt idx="10">
                  <c:v>22</c:v>
                </c:pt>
              </c:numCache>
            </c:numRef>
          </c:val>
        </c:ser>
        <c:dLbls>
          <c:showVal val="1"/>
        </c:dLbls>
        <c:shape val="box"/>
        <c:axId val="51890816"/>
        <c:axId val="51978624"/>
        <c:axId val="0"/>
      </c:bar3DChart>
      <c:catAx>
        <c:axId val="51890816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en-US"/>
          </a:p>
        </c:txPr>
        <c:crossAx val="51978624"/>
        <c:crosses val="autoZero"/>
        <c:auto val="1"/>
        <c:lblAlgn val="ctr"/>
        <c:lblOffset val="100"/>
      </c:catAx>
      <c:valAx>
        <c:axId val="51978624"/>
        <c:scaling>
          <c:orientation val="minMax"/>
        </c:scaling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sz="1400" b="1"/>
                  <a:t>Percentage</a:t>
                </a:r>
                <a:endParaRPr lang="en-US" sz="1100" b="1"/>
              </a:p>
            </c:rich>
          </c:tx>
          <c:layout/>
        </c:title>
        <c:numFmt formatCode="0" sourceLinked="1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51890816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3.5284841444000056E-2"/>
          <c:y val="0.20611525929948421"/>
          <c:w val="0.75168937216182052"/>
          <c:h val="0.7513831568467737"/>
        </c:manualLayout>
      </c:layout>
      <c:pie3DChart>
        <c:varyColors val="1"/>
        <c:ser>
          <c:idx val="0"/>
          <c:order val="0"/>
          <c:explosion val="16"/>
          <c:dLbls>
            <c:dLbl>
              <c:idx val="0"/>
              <c:layout>
                <c:manualLayout>
                  <c:x val="9.2726125580456634E-2"/>
                  <c:y val="1.200900276148536E-2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>
                        <a:latin typeface="Calibri" pitchFamily="34" charset="0"/>
                      </a:rPr>
                      <a:t>87.1%</a:t>
                    </a:r>
                  </a:p>
                </c:rich>
              </c:tx>
              <c:dLblPos val="bestFit"/>
            </c:dLbl>
            <c:dLbl>
              <c:idx val="1"/>
              <c:layout>
                <c:manualLayout>
                  <c:x val="-3.4394811225519892E-2"/>
                  <c:y val="-7.2751334481439722E-2"/>
                </c:manualLayout>
              </c:layout>
              <c:tx>
                <c:rich>
                  <a:bodyPr/>
                  <a:lstStyle/>
                  <a:p>
                    <a:r>
                      <a:rPr lang="en-US" sz="1800">
                        <a:latin typeface="Calibri" pitchFamily="34" charset="0"/>
                      </a:rPr>
                      <a:t>12.9%</a:t>
                    </a:r>
                  </a:p>
                </c:rich>
              </c:tx>
              <c:dLblPos val="bestFit"/>
            </c:dLbl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 pitchFamily="34" charset="0"/>
                    <a:ea typeface="Calibri"/>
                    <a:cs typeface="Calibri"/>
                  </a:defRPr>
                </a:pPr>
                <a:endParaRPr lang="en-US"/>
              </a:p>
            </c:txPr>
            <c:dLblPos val="bestFit"/>
            <c:showVal val="1"/>
            <c:showLeaderLines val="1"/>
          </c:dLbls>
          <c:cat>
            <c:strRef>
              <c:f>Sheet1!$B$26:$B$27</c:f>
              <c:strCache>
                <c:ptCount val="2"/>
                <c:pt idx="0">
                  <c:v>Without</c:v>
                </c:pt>
                <c:pt idx="1">
                  <c:v>With</c:v>
                </c:pt>
              </c:strCache>
            </c:strRef>
          </c:cat>
          <c:val>
            <c:numRef>
              <c:f>Sheet1!$D$26:$D$27</c:f>
              <c:numCache>
                <c:formatCode>0.0%</c:formatCode>
                <c:ptCount val="2"/>
                <c:pt idx="0">
                  <c:v>0.87100000000000444</c:v>
                </c:pt>
                <c:pt idx="1">
                  <c:v>0.129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9523016353724856"/>
          <c:y val="9.2445614228004735E-2"/>
          <c:w val="0.34356173026448672"/>
          <c:h val="0.14691793263680397"/>
        </c:manualLayout>
      </c:layout>
      <c:txPr>
        <a:bodyPr/>
        <a:lstStyle/>
        <a:p>
          <a:pPr>
            <a:defRPr sz="1800" b="1" i="0" u="none" strike="noStrike" baseline="0">
              <a:solidFill>
                <a:srgbClr val="000000"/>
              </a:solidFill>
              <a:latin typeface="+mn-lt"/>
              <a:ea typeface="Calibri"/>
              <a:cs typeface="Calibri"/>
            </a:defRPr>
          </a:pPr>
          <a:endParaRPr lang="en-US"/>
        </a:p>
      </c:txPr>
    </c:legend>
    <c:plotVisOnly val="1"/>
    <c:dispBlanksAs val="zero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1.1475156336015768E-3"/>
          <c:y val="0.22949305581730758"/>
          <c:w val="0.83267833433861005"/>
          <c:h val="0.77050705946239462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0.13078373774706756"/>
                  <c:y val="4.7107208037225033E-2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>
                        <a:latin typeface="Calibri" pitchFamily="34" charset="0"/>
                      </a:rPr>
                      <a:t>89.2%</a:t>
                    </a:r>
                  </a:p>
                </c:rich>
              </c:tx>
              <c:dLblPos val="bestFit"/>
              <c:showVal val="1"/>
            </c:dLbl>
            <c:dLbl>
              <c:idx val="1"/>
              <c:layout>
                <c:manualLayout>
                  <c:x val="3.593276554716382E-2"/>
                  <c:y val="-0.10303689544168944"/>
                </c:manualLayout>
              </c:layout>
              <c:tx>
                <c:rich>
                  <a:bodyPr/>
                  <a:lstStyle/>
                  <a:p>
                    <a:r>
                      <a:rPr lang="en-US" sz="1800" b="1" dirty="0">
                        <a:latin typeface="Calibri" pitchFamily="34" charset="0"/>
                      </a:rPr>
                      <a:t>10.8%</a:t>
                    </a:r>
                  </a:p>
                </c:rich>
              </c:tx>
              <c:dLblPos val="outEnd"/>
              <c:showVal val="1"/>
            </c:dLbl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Calibri" pitchFamily="34" charset="0"/>
                    <a:ea typeface="Calibri"/>
                    <a:cs typeface="Calibri"/>
                  </a:defRPr>
                </a:pPr>
                <a:endParaRPr lang="en-US"/>
              </a:p>
            </c:txPr>
            <c:dLblPos val="outEnd"/>
            <c:showVal val="1"/>
            <c:showLeaderLines val="1"/>
          </c:dLbls>
          <c:cat>
            <c:strRef>
              <c:f>Sheet1!$C$175:$C$176</c:f>
              <c:strCache>
                <c:ptCount val="2"/>
                <c:pt idx="0">
                  <c:v>Without</c:v>
                </c:pt>
                <c:pt idx="1">
                  <c:v> With</c:v>
                </c:pt>
              </c:strCache>
            </c:strRef>
          </c:cat>
          <c:val>
            <c:numRef>
              <c:f>Sheet1!$D$175:$D$176</c:f>
              <c:numCache>
                <c:formatCode>0.0%</c:formatCode>
                <c:ptCount val="2"/>
                <c:pt idx="0">
                  <c:v>0.89200000000000068</c:v>
                </c:pt>
                <c:pt idx="1">
                  <c:v>0.10800000000000012</c:v>
                </c:pt>
              </c:numCache>
            </c:numRef>
          </c:val>
        </c:ser>
        <c:dLbls>
          <c:showVal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4222837859553394"/>
          <c:y val="0.15538539590354208"/>
          <c:w val="0.32756496866463219"/>
          <c:h val="0.19041493391044345"/>
        </c:manualLayout>
      </c:layout>
      <c:txPr>
        <a:bodyPr/>
        <a:lstStyle/>
        <a:p>
          <a:pPr>
            <a:defRPr sz="1800" b="1" i="0" u="none" strike="noStrike" baseline="0">
              <a:solidFill>
                <a:srgbClr val="000000"/>
              </a:solidFill>
              <a:latin typeface="+mj-lt"/>
              <a:ea typeface="Calibri"/>
              <a:cs typeface="Calibri"/>
            </a:defRPr>
          </a:pPr>
          <a:endParaRPr lang="en-US"/>
        </a:p>
      </c:txPr>
    </c:legend>
    <c:plotVisOnly val="1"/>
    <c:dispBlanksAs val="zero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plotArea>
      <c:layout>
        <c:manualLayout>
          <c:layoutTarget val="inner"/>
          <c:xMode val="edge"/>
          <c:yMode val="edge"/>
          <c:x val="4.9616564018607215E-2"/>
          <c:y val="0.15940242504898194"/>
          <c:w val="0.8806469426470207"/>
          <c:h val="0.8405975749510185"/>
        </c:manualLayout>
      </c:layout>
      <c:ofPieChart>
        <c:ofPieType val="pie"/>
        <c:varyColors val="1"/>
        <c:ser>
          <c:idx val="0"/>
          <c:order val="0"/>
          <c:explosion val="25"/>
          <c:dPt>
            <c:idx val="2"/>
            <c:spPr>
              <a:solidFill>
                <a:schemeClr val="bg2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9.0530147138888739E-2"/>
                  <c:y val="-1.6855983637540648E-3"/>
                </c:manualLayout>
              </c:layout>
              <c:tx>
                <c:rich>
                  <a:bodyPr/>
                  <a:lstStyle/>
                  <a:p>
                    <a:pPr>
                      <a:defRPr sz="2000" b="1">
                        <a:latin typeface="+mn-lt"/>
                      </a:defRPr>
                    </a:pPr>
                    <a:r>
                      <a:rPr lang="en-US" sz="2000" b="1" dirty="0">
                        <a:latin typeface="+mn-lt"/>
                      </a:rPr>
                      <a:t>85.3%</a:t>
                    </a:r>
                  </a:p>
                </c:rich>
              </c:tx>
              <c:spPr/>
              <c:dLblPos val="outEnd"/>
              <c:showVal val="1"/>
            </c:dLbl>
            <c:dLbl>
              <c:idx val="2"/>
              <c:layout>
                <c:manualLayout>
                  <c:x val="-6.1510628674807784E-2"/>
                  <c:y val="0.12621630816581941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latin typeface="+mj-lt"/>
                      </a:defRPr>
                    </a:pPr>
                    <a:r>
                      <a:rPr lang="en-US" sz="1800" b="1" dirty="0">
                        <a:latin typeface="+mj-lt"/>
                      </a:rPr>
                      <a:t>7.2%</a:t>
                    </a:r>
                  </a:p>
                </c:rich>
              </c:tx>
              <c:spPr/>
              <c:dLblPos val="outEnd"/>
              <c:showVal val="1"/>
            </c:dLbl>
            <c:dLbl>
              <c:idx val="3"/>
              <c:layout>
                <c:manualLayout>
                  <c:x val="-9.0456806874717327E-2"/>
                  <c:y val="-3.0131837465547594E-3"/>
                </c:manualLayout>
              </c:layout>
              <c:tx>
                <c:rich>
                  <a:bodyPr/>
                  <a:lstStyle/>
                  <a:p>
                    <a:pPr>
                      <a:defRPr sz="1800" b="1">
                        <a:latin typeface="+mn-lt"/>
                      </a:defRPr>
                    </a:pPr>
                    <a:r>
                      <a:rPr lang="en-US" sz="1800" b="1" dirty="0">
                        <a:latin typeface="+mn-lt"/>
                      </a:rPr>
                      <a:t>14.7%</a:t>
                    </a:r>
                  </a:p>
                </c:rich>
              </c:tx>
              <c:spPr/>
              <c:dLblPos val="outEnd"/>
              <c:showVal val="1"/>
            </c:dLbl>
            <c:dLbl>
              <c:idx val="4"/>
              <c:dLblPos val="outEnd"/>
              <c:showVal val="1"/>
            </c:dLbl>
            <c:delete val="1"/>
          </c:dLbls>
          <c:cat>
            <c:strRef>
              <c:f>Sheet3!$C$31:$C$33</c:f>
              <c:strCache>
                <c:ptCount val="3"/>
                <c:pt idx="0">
                  <c:v>Approprriate</c:v>
                </c:pt>
                <c:pt idx="1">
                  <c:v>Absolute Inappropriate</c:v>
                </c:pt>
                <c:pt idx="2">
                  <c:v>Inappropriate With Caution</c:v>
                </c:pt>
              </c:strCache>
            </c:strRef>
          </c:cat>
          <c:val>
            <c:numRef>
              <c:f>Sheet3!$D$31:$D$33</c:f>
              <c:numCache>
                <c:formatCode>0.0%</c:formatCode>
                <c:ptCount val="3"/>
                <c:pt idx="0">
                  <c:v>0.85300000000000065</c:v>
                </c:pt>
                <c:pt idx="1">
                  <c:v>7.5000000000000011E-2</c:v>
                </c:pt>
                <c:pt idx="2">
                  <c:v>7.1999999999999995E-2</c:v>
                </c:pt>
              </c:numCache>
            </c:numRef>
          </c:val>
        </c:ser>
        <c:gapWidth val="100"/>
        <c:splitType val="pos"/>
        <c:splitPos val="2"/>
        <c:secondPieSize val="75"/>
        <c:serLines/>
      </c:ofPieChart>
    </c:plotArea>
    <c:plotVisOnly val="1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algn="ctr">
              <a:defRPr sz="2200">
                <a:latin typeface="Bookman Old Style" pitchFamily="18" charset="0"/>
              </a:defRPr>
            </a:pPr>
            <a:r>
              <a:rPr lang="en-US" sz="2200" b="1" i="0" u="none" strike="noStrike" baseline="0" dirty="0">
                <a:latin typeface="Centaur" pitchFamily="18" charset="0"/>
              </a:rPr>
              <a:t>Potentially Inappropriate Medications to be avoided </a:t>
            </a:r>
            <a:endParaRPr lang="en-US" sz="2200" b="1" i="0" u="none" strike="noStrike" baseline="0" dirty="0" smtClean="0">
              <a:latin typeface="Centaur" pitchFamily="18" charset="0"/>
            </a:endParaRPr>
          </a:p>
          <a:p>
            <a:pPr algn="ctr">
              <a:defRPr sz="2200">
                <a:latin typeface="Bookman Old Style" pitchFamily="18" charset="0"/>
              </a:defRPr>
            </a:pPr>
            <a:r>
              <a:rPr lang="en-US" sz="2200" b="1" i="0" u="none" strike="noStrike" baseline="0" dirty="0" smtClean="0">
                <a:latin typeface="Centaur" pitchFamily="18" charset="0"/>
              </a:rPr>
              <a:t>in </a:t>
            </a:r>
            <a:r>
              <a:rPr lang="en-US" sz="2200" b="1" i="0" u="none" strike="noStrike" baseline="0" dirty="0">
                <a:latin typeface="Centaur" pitchFamily="18" charset="0"/>
              </a:rPr>
              <a:t>older adults </a:t>
            </a:r>
          </a:p>
          <a:p>
            <a:pPr algn="ctr">
              <a:defRPr sz="2200">
                <a:latin typeface="Bookman Old Style" pitchFamily="18" charset="0"/>
              </a:defRPr>
            </a:pPr>
            <a:r>
              <a:rPr lang="en-US" sz="2200" b="1" i="0" u="none" strike="noStrike" baseline="0" dirty="0">
                <a:latin typeface="Centaur" pitchFamily="18" charset="0"/>
              </a:rPr>
              <a:t>(As Per </a:t>
            </a:r>
            <a:r>
              <a:rPr lang="en-US" sz="2200" dirty="0">
                <a:latin typeface="Centaur" pitchFamily="18" charset="0"/>
              </a:rPr>
              <a:t>2012 AGS Beers Criteria)</a:t>
            </a:r>
          </a:p>
        </c:rich>
      </c:tx>
      <c:layout>
        <c:manualLayout>
          <c:xMode val="edge"/>
          <c:yMode val="edge"/>
          <c:x val="0.15815586135845169"/>
          <c:y val="1.4859238485600258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9051458711891786E-2"/>
          <c:y val="0.32922518246862981"/>
          <c:w val="0.62029464465980388"/>
          <c:h val="0.52682504584187262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CC0000"/>
              </a:solidFill>
            </c:spPr>
          </c:dPt>
          <c:dPt>
            <c:idx val="2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spPr>
              <a:solidFill>
                <a:srgbClr val="FFFF00"/>
              </a:solidFill>
            </c:spPr>
          </c:dPt>
          <c:dPt>
            <c:idx val="5"/>
            <c:spPr>
              <a:solidFill>
                <a:schemeClr val="accent3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-3.5441777710478586E-2"/>
                  <c:y val="-0.15010660482508179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>
                        <a:latin typeface="Calibri" pitchFamily="34" charset="0"/>
                      </a:rPr>
                      <a:t>4</a:t>
                    </a:r>
                    <a:r>
                      <a:rPr lang="en-US" sz="2000" dirty="0">
                        <a:latin typeface="Calibri" pitchFamily="34" charset="0"/>
                      </a:rPr>
                      <a:t>4%</a:t>
                    </a:r>
                  </a:p>
                </c:rich>
              </c:tx>
              <c:dLblPos val="outEnd"/>
              <c:showVal val="1"/>
            </c:dLbl>
            <c:dLbl>
              <c:idx val="1"/>
              <c:layout>
                <c:manualLayout>
                  <c:x val="-1.6952730668281873E-2"/>
                  <c:y val="4.7640851400424261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>
                        <a:latin typeface="Calibri" pitchFamily="34" charset="0"/>
                      </a:rPr>
                      <a:t>2</a:t>
                    </a:r>
                    <a:r>
                      <a:rPr lang="en-US" sz="2000" dirty="0">
                        <a:latin typeface="Calibri" pitchFamily="34" charset="0"/>
                      </a:rPr>
                      <a:t>6%</a:t>
                    </a:r>
                  </a:p>
                </c:rich>
              </c:tx>
              <c:dLblPos val="outEnd"/>
              <c:showVal val="1"/>
            </c:dLbl>
            <c:dLbl>
              <c:idx val="2"/>
              <c:layout>
                <c:manualLayout>
                  <c:x val="0"/>
                  <c:y val="-0.16176554129363965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>
                        <a:latin typeface="Calibri" pitchFamily="34" charset="0"/>
                      </a:rPr>
                      <a:t>1</a:t>
                    </a:r>
                    <a:r>
                      <a:rPr lang="en-US" sz="2000" dirty="0">
                        <a:latin typeface="Calibri" pitchFamily="34" charset="0"/>
                      </a:rPr>
                      <a:t>0%</a:t>
                    </a:r>
                  </a:p>
                </c:rich>
              </c:tx>
              <c:dLblPos val="outEnd"/>
              <c:showVal val="1"/>
            </c:dLbl>
            <c:dLbl>
              <c:idx val="3"/>
              <c:layout>
                <c:manualLayout>
                  <c:x val="-2.4713935998384808E-2"/>
                  <c:y val="-9.2572358249739348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>
                        <a:latin typeface="Calibri" pitchFamily="34" charset="0"/>
                      </a:rPr>
                      <a:t>1</a:t>
                    </a:r>
                    <a:r>
                      <a:rPr lang="en-US" sz="2000" dirty="0">
                        <a:latin typeface="Calibri" pitchFamily="34" charset="0"/>
                      </a:rPr>
                      <a:t>0%</a:t>
                    </a:r>
                  </a:p>
                </c:rich>
              </c:tx>
              <c:dLblPos val="outEnd"/>
              <c:showVal val="1"/>
            </c:dLbl>
            <c:dLbl>
              <c:idx val="4"/>
              <c:layout>
                <c:manualLayout>
                  <c:x val="-3.8276044821320475E-3"/>
                  <c:y val="-4.9863013698630221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>
                        <a:latin typeface="Calibri" pitchFamily="34" charset="0"/>
                      </a:rPr>
                      <a:t>5</a:t>
                    </a:r>
                    <a:r>
                      <a:rPr lang="en-US" sz="2000" dirty="0">
                        <a:latin typeface="Calibri" pitchFamily="34" charset="0"/>
                      </a:rPr>
                      <a:t>%</a:t>
                    </a:r>
                  </a:p>
                </c:rich>
              </c:tx>
              <c:dLblPos val="outEnd"/>
              <c:showVal val="1"/>
            </c:dLbl>
            <c:dLbl>
              <c:idx val="5"/>
              <c:layout>
                <c:manualLayout>
                  <c:x val="1.3098627094690087E-2"/>
                  <c:y val="-3.1780821917808219E-2"/>
                </c:manualLayout>
              </c:layout>
              <c:tx>
                <c:rich>
                  <a:bodyPr/>
                  <a:lstStyle/>
                  <a:p>
                    <a:r>
                      <a:rPr lang="en-US" sz="2000" b="1" dirty="0">
                        <a:latin typeface="Calibri" pitchFamily="34" charset="0"/>
                      </a:rPr>
                      <a:t>5</a:t>
                    </a:r>
                    <a:r>
                      <a:rPr lang="en-US" sz="2000" dirty="0">
                        <a:latin typeface="Calibri" pitchFamily="34" charset="0"/>
                      </a:rPr>
                      <a:t>%</a:t>
                    </a:r>
                  </a:p>
                </c:rich>
              </c:tx>
              <c:dLblPos val="outEnd"/>
              <c:showVal val="1"/>
            </c:dLbl>
            <c:txPr>
              <a:bodyPr/>
              <a:lstStyle/>
              <a:p>
                <a:pPr>
                  <a:defRPr sz="2000" b="1">
                    <a:latin typeface="Calibri" pitchFamily="34" charset="0"/>
                  </a:defRPr>
                </a:pPr>
                <a:endParaRPr lang="en-US"/>
              </a:p>
            </c:txPr>
            <c:dLblPos val="outEnd"/>
            <c:showVal val="1"/>
            <c:showLeaderLines val="1"/>
          </c:dLbls>
          <c:cat>
            <c:strRef>
              <c:f>Sheet3!$B$52:$B$58</c:f>
              <c:strCache>
                <c:ptCount val="6"/>
                <c:pt idx="0">
                  <c:v>Anticholinergics </c:v>
                </c:pt>
                <c:pt idx="1">
                  <c:v>Pain Medications</c:v>
                </c:pt>
                <c:pt idx="2">
                  <c:v>CNS</c:v>
                </c:pt>
                <c:pt idx="3">
                  <c:v>Gastrointestinal </c:v>
                </c:pt>
                <c:pt idx="4">
                  <c:v>Antithrombotics</c:v>
                </c:pt>
                <c:pt idx="5">
                  <c:v>Anti-infective</c:v>
                </c:pt>
              </c:strCache>
            </c:strRef>
          </c:cat>
          <c:val>
            <c:numRef>
              <c:f>Sheet3!$C$52:$C$58</c:f>
              <c:numCache>
                <c:formatCode>0</c:formatCode>
                <c:ptCount val="7"/>
                <c:pt idx="0">
                  <c:v>43.589743589742973</c:v>
                </c:pt>
                <c:pt idx="1">
                  <c:v>25.641025641025639</c:v>
                </c:pt>
                <c:pt idx="2">
                  <c:v>10.256410256410348</c:v>
                </c:pt>
                <c:pt idx="3">
                  <c:v>10.256410256410348</c:v>
                </c:pt>
                <c:pt idx="4">
                  <c:v>5.1282051282051277</c:v>
                </c:pt>
                <c:pt idx="5">
                  <c:v>5.1282051282051277</c:v>
                </c:pt>
              </c:numCache>
            </c:numRef>
          </c:val>
        </c:ser>
        <c:dLbls>
          <c:showVal val="1"/>
        </c:dLbls>
      </c:pie3DChart>
    </c:plotArea>
    <c:legend>
      <c:legendPos val="r"/>
      <c:legendEntry>
        <c:idx val="6"/>
        <c:delete val="1"/>
      </c:legendEntry>
      <c:layout>
        <c:manualLayout>
          <c:xMode val="edge"/>
          <c:yMode val="edge"/>
          <c:x val="0.72988958711891783"/>
          <c:y val="0.38311491029374828"/>
          <c:w val="0.23905251942517083"/>
          <c:h val="0.56305540574551471"/>
        </c:manualLayout>
      </c:layout>
      <c:txPr>
        <a:bodyPr/>
        <a:lstStyle/>
        <a:p>
          <a:pPr>
            <a:defRPr sz="1800" b="1">
              <a:latin typeface="+mn-lt"/>
            </a:defRPr>
          </a:pPr>
          <a:endParaRPr lang="en-US"/>
        </a:p>
      </c:txPr>
    </c:legend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algn="ctr">
              <a:defRPr sz="2400">
                <a:latin typeface="Centaur" pitchFamily="18" charset="0"/>
              </a:defRPr>
            </a:pPr>
            <a:r>
              <a:rPr lang="en-US" sz="2400" b="1" i="0" baseline="0" dirty="0">
                <a:latin typeface="Centaur" pitchFamily="18" charset="0"/>
              </a:rPr>
              <a:t>Potentially Inappropriate Medications to be used with </a:t>
            </a:r>
            <a:r>
              <a:rPr lang="en-US" sz="2400" b="1" i="0" baseline="0" dirty="0" smtClean="0">
                <a:latin typeface="Centaur" pitchFamily="18" charset="0"/>
              </a:rPr>
              <a:t>caution in </a:t>
            </a:r>
            <a:r>
              <a:rPr lang="en-US" sz="2400" b="1" i="0" baseline="0" dirty="0">
                <a:latin typeface="Centaur" pitchFamily="18" charset="0"/>
              </a:rPr>
              <a:t>older adults </a:t>
            </a:r>
          </a:p>
          <a:p>
            <a:pPr algn="ctr">
              <a:defRPr sz="2400">
                <a:latin typeface="Centaur" pitchFamily="18" charset="0"/>
              </a:defRPr>
            </a:pPr>
            <a:r>
              <a:rPr lang="en-US" sz="2400" b="1" i="0" baseline="0" dirty="0">
                <a:latin typeface="Centaur" pitchFamily="18" charset="0"/>
              </a:rPr>
              <a:t>(As Per 2012 AGS Beers Criteria) </a:t>
            </a:r>
            <a:endParaRPr lang="en-US" sz="2400" dirty="0">
              <a:latin typeface="Centaur" pitchFamily="18" charset="0"/>
            </a:endParaRPr>
          </a:p>
        </c:rich>
      </c:tx>
      <c:layout>
        <c:manualLayout>
          <c:xMode val="edge"/>
          <c:yMode val="edge"/>
          <c:x val="0.12815700310188488"/>
          <c:y val="2.1162843774962911E-3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6777607660153659E-2"/>
          <c:y val="0.35566463466260312"/>
          <c:w val="0.54509417225624579"/>
          <c:h val="0.55414719329438733"/>
        </c:manualLayout>
      </c:layout>
      <c:pie3DChart>
        <c:varyColors val="1"/>
        <c:ser>
          <c:idx val="0"/>
          <c:order val="0"/>
          <c:explosion val="22"/>
          <c:dPt>
            <c:idx val="0"/>
            <c:spPr>
              <a:solidFill>
                <a:srgbClr val="CC0000"/>
              </a:solidFill>
            </c:spPr>
          </c:dPt>
          <c:dPt>
            <c:idx val="2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3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1.5817901234567926E-2"/>
                  <c:y val="-0.13716408432816871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 dirty="0"/>
                      <a:t>4</a:t>
                    </a:r>
                    <a:r>
                      <a:rPr lang="en-US" sz="1800" dirty="0"/>
                      <a:t>6%</a:t>
                    </a:r>
                  </a:p>
                </c:rich>
              </c:tx>
              <c:spPr/>
              <c:dLblPos val="outEnd"/>
              <c:showVal val="1"/>
            </c:dLbl>
            <c:dLbl>
              <c:idx val="1"/>
              <c:layout>
                <c:manualLayout>
                  <c:x val="-7.8703703703703734E-2"/>
                  <c:y val="-2.3474409448818899E-3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 dirty="0"/>
                      <a:t>1</a:t>
                    </a:r>
                    <a:r>
                      <a:rPr lang="en-US" sz="1800" dirty="0"/>
                      <a:t>8%</a:t>
                    </a:r>
                  </a:p>
                </c:rich>
              </c:tx>
              <c:spPr/>
              <c:dLblPos val="outEnd"/>
              <c:showVal val="1"/>
            </c:dLbl>
            <c:dLbl>
              <c:idx val="2"/>
              <c:layout>
                <c:manualLayout>
                  <c:x val="9.2592592592592865E-3"/>
                  <c:y val="-0.22868385403437475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 dirty="0"/>
                      <a:t>1</a:t>
                    </a:r>
                    <a:r>
                      <a:rPr lang="en-US" sz="1800" dirty="0"/>
                      <a:t>4%</a:t>
                    </a:r>
                  </a:p>
                </c:rich>
              </c:tx>
              <c:spPr/>
              <c:dLblPos val="outEnd"/>
              <c:showVal val="1"/>
            </c:dLbl>
            <c:dLbl>
              <c:idx val="3"/>
              <c:layout>
                <c:manualLayout>
                  <c:x val="1.6203703703703703E-2"/>
                  <c:y val="-8.7308864617729201E-2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 dirty="0"/>
                      <a:t>1</a:t>
                    </a:r>
                    <a:r>
                      <a:rPr lang="en-US" sz="1800" dirty="0"/>
                      <a:t>4%</a:t>
                    </a:r>
                  </a:p>
                </c:rich>
              </c:tx>
              <c:spPr/>
              <c:dLblPos val="outEnd"/>
              <c:showVal val="1"/>
            </c:dLbl>
            <c:dLbl>
              <c:idx val="4"/>
              <c:layout>
                <c:manualLayout>
                  <c:x val="-1.0802469135802491E-2"/>
                  <c:y val="-5.3384768436203538E-2"/>
                </c:manualLayout>
              </c:layout>
              <c:tx>
                <c:rich>
                  <a:bodyPr/>
                  <a:lstStyle/>
                  <a:p>
                    <a:pPr>
                      <a:defRPr sz="1800" b="1"/>
                    </a:pPr>
                    <a:r>
                      <a:rPr lang="en-US" sz="1800" b="1" dirty="0"/>
                      <a:t>8</a:t>
                    </a:r>
                    <a:r>
                      <a:rPr lang="en-US" sz="1800" dirty="0"/>
                      <a:t>%</a:t>
                    </a:r>
                  </a:p>
                </c:rich>
              </c:tx>
              <c:spPr/>
              <c:dLblPos val="outEnd"/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outEnd"/>
            <c:showVal val="1"/>
            <c:showLeaderLines val="1"/>
          </c:dLbls>
          <c:cat>
            <c:strRef>
              <c:f>Sheet3!$B$73:$B$77</c:f>
              <c:strCache>
                <c:ptCount val="5"/>
                <c:pt idx="0">
                  <c:v>Aspirin for primary prevention of cardiac events</c:v>
                </c:pt>
                <c:pt idx="1">
                  <c:v>Antipsychotics</c:v>
                </c:pt>
                <c:pt idx="2">
                  <c:v>SSRIs</c:v>
                </c:pt>
                <c:pt idx="3">
                  <c:v>Dabigatran</c:v>
                </c:pt>
                <c:pt idx="4">
                  <c:v>SNRIs</c:v>
                </c:pt>
              </c:strCache>
            </c:strRef>
          </c:cat>
          <c:val>
            <c:numRef>
              <c:f>Sheet3!$C$73:$C$77</c:f>
              <c:numCache>
                <c:formatCode>0</c:formatCode>
                <c:ptCount val="5"/>
                <c:pt idx="0">
                  <c:v>45.945945945946008</c:v>
                </c:pt>
                <c:pt idx="1">
                  <c:v>18</c:v>
                </c:pt>
                <c:pt idx="2">
                  <c:v>13.513513513513514</c:v>
                </c:pt>
                <c:pt idx="3">
                  <c:v>13.513513513513514</c:v>
                </c:pt>
                <c:pt idx="4">
                  <c:v>8.1081081081080999</c:v>
                </c:pt>
              </c:numCache>
            </c:numRef>
          </c:val>
        </c:ser>
        <c:dLbls>
          <c:showVal val="1"/>
        </c:dLbls>
      </c:pie3DChart>
    </c:plotArea>
    <c:legend>
      <c:legendPos val="r"/>
      <c:layout>
        <c:manualLayout>
          <c:xMode val="edge"/>
          <c:yMode val="edge"/>
          <c:x val="0.63726475162826868"/>
          <c:y val="0.40114533062399421"/>
          <c:w val="0.35407103625935682"/>
          <c:h val="0.53437473541613745"/>
        </c:manualLayout>
      </c:layout>
      <c:txPr>
        <a:bodyPr/>
        <a:lstStyle/>
        <a:p>
          <a:pPr>
            <a:defRPr sz="1400" b="1">
              <a:latin typeface="Batang" pitchFamily="18" charset="-127"/>
              <a:ea typeface="Batang" pitchFamily="18" charset="-127"/>
            </a:defRPr>
          </a:pPr>
          <a:endParaRPr lang="en-US"/>
        </a:p>
      </c:txPr>
    </c:legend>
    <c:plotVisOnly val="1"/>
  </c:chart>
  <c:externalData r:id="rId1"/>
  <c:userShapes r:id="rId2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8A8843-14CC-48AB-9EBC-06D8E77A0BD8}" type="doc">
      <dgm:prSet loTypeId="urn:microsoft.com/office/officeart/2005/8/layout/radial1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8B73E26F-DE8A-43DF-B711-10D945B853D7}">
      <dgm:prSet phldrT="[Text]" custT="1"/>
      <dgm:spPr/>
      <dgm:t>
        <a:bodyPr/>
        <a:lstStyle/>
        <a:p>
          <a:r>
            <a:rPr lang="en-US" sz="2400" dirty="0" smtClean="0"/>
            <a:t>Adverse events such as falls and cognitive impairment increasing morbidity and health resource utilization </a:t>
          </a:r>
          <a:endParaRPr lang="en-US" sz="2400" dirty="0"/>
        </a:p>
      </dgm:t>
    </dgm:pt>
    <dgm:pt modelId="{3FEE7B12-468C-4458-A2F2-1C62D4F0FF3B}" type="parTrans" cxnId="{6E61DCC1-4FD8-43B2-A7A7-9025BA5D38D4}">
      <dgm:prSet/>
      <dgm:spPr/>
      <dgm:t>
        <a:bodyPr/>
        <a:lstStyle/>
        <a:p>
          <a:endParaRPr lang="en-US"/>
        </a:p>
      </dgm:t>
    </dgm:pt>
    <dgm:pt modelId="{46E2B96E-3DFE-4D4C-BC29-FF25C0F9F6AF}" type="sibTrans" cxnId="{6E61DCC1-4FD8-43B2-A7A7-9025BA5D38D4}">
      <dgm:prSet/>
      <dgm:spPr/>
      <dgm:t>
        <a:bodyPr/>
        <a:lstStyle/>
        <a:p>
          <a:endParaRPr lang="en-US"/>
        </a:p>
      </dgm:t>
    </dgm:pt>
    <dgm:pt modelId="{CA4AC69A-3EC7-4B4D-991C-780C67556AD4}">
      <dgm:prSet phldrT="[Text]" custT="1"/>
      <dgm:spPr/>
      <dgm:t>
        <a:bodyPr/>
        <a:lstStyle/>
        <a:p>
          <a:r>
            <a:rPr lang="en-US" sz="2400" dirty="0" smtClean="0"/>
            <a:t>Multiple co-morbid states</a:t>
          </a:r>
        </a:p>
        <a:p>
          <a:r>
            <a:rPr lang="en-US" sz="2400" dirty="0" smtClean="0"/>
            <a:t>Poly-pharmacy</a:t>
          </a:r>
          <a:endParaRPr lang="en-US" sz="2400" dirty="0"/>
        </a:p>
      </dgm:t>
    </dgm:pt>
    <dgm:pt modelId="{62F9934C-F084-461D-855F-31DF2D6E2F84}" type="parTrans" cxnId="{A16F09AB-8C8B-40B0-8D07-F4F7B91BFCC6}">
      <dgm:prSet/>
      <dgm:spPr/>
      <dgm:t>
        <a:bodyPr/>
        <a:lstStyle/>
        <a:p>
          <a:endParaRPr lang="en-US"/>
        </a:p>
      </dgm:t>
    </dgm:pt>
    <dgm:pt modelId="{61E77E8C-8A1A-42BC-B1EA-F4E654694C03}" type="sibTrans" cxnId="{A16F09AB-8C8B-40B0-8D07-F4F7B91BFCC6}">
      <dgm:prSet/>
      <dgm:spPr/>
      <dgm:t>
        <a:bodyPr/>
        <a:lstStyle/>
        <a:p>
          <a:endParaRPr lang="en-US"/>
        </a:p>
      </dgm:t>
    </dgm:pt>
    <dgm:pt modelId="{9D0F7175-6026-4211-9D89-67B314A2F758}">
      <dgm:prSet phldrT="[Text]" custT="1"/>
      <dgm:spPr/>
      <dgm:t>
        <a:bodyPr/>
        <a:lstStyle/>
        <a:p>
          <a:r>
            <a:rPr lang="en-US" sz="2400" dirty="0" smtClean="0"/>
            <a:t>Effects of aging on physiology of drug therapy and compliance to medication</a:t>
          </a:r>
          <a:endParaRPr lang="en-US" sz="2400" dirty="0"/>
        </a:p>
      </dgm:t>
    </dgm:pt>
    <dgm:pt modelId="{480122FE-FD47-4A35-A683-B2D8EA12995E}" type="parTrans" cxnId="{94264ED0-E960-4315-A713-CFC38A6FA1BC}">
      <dgm:prSet/>
      <dgm:spPr/>
      <dgm:t>
        <a:bodyPr/>
        <a:lstStyle/>
        <a:p>
          <a:endParaRPr lang="en-US"/>
        </a:p>
      </dgm:t>
    </dgm:pt>
    <dgm:pt modelId="{0D47D909-1F89-41FC-8E71-24F4C87397C4}" type="sibTrans" cxnId="{94264ED0-E960-4315-A713-CFC38A6FA1BC}">
      <dgm:prSet/>
      <dgm:spPr/>
      <dgm:t>
        <a:bodyPr/>
        <a:lstStyle/>
        <a:p>
          <a:endParaRPr lang="en-US"/>
        </a:p>
      </dgm:t>
    </dgm:pt>
    <dgm:pt modelId="{818E9BF8-9180-41B3-87EA-9F2AF43BD140}">
      <dgm:prSet phldrT="[Text]" custT="1"/>
      <dgm:spPr/>
      <dgm:t>
        <a:bodyPr/>
        <a:lstStyle/>
        <a:p>
          <a:r>
            <a:rPr lang="en-US" sz="2400" dirty="0" smtClean="0"/>
            <a:t>New drugs available  each year with increasing off-label usage</a:t>
          </a:r>
          <a:endParaRPr lang="en-US" sz="2400" dirty="0"/>
        </a:p>
      </dgm:t>
    </dgm:pt>
    <dgm:pt modelId="{5DC12B51-03D6-42C8-97A6-7247281A2D91}" type="parTrans" cxnId="{A2F9BAD8-394D-4B30-AF6D-344D259E5BB8}">
      <dgm:prSet/>
      <dgm:spPr/>
      <dgm:t>
        <a:bodyPr/>
        <a:lstStyle/>
        <a:p>
          <a:endParaRPr lang="en-US"/>
        </a:p>
      </dgm:t>
    </dgm:pt>
    <dgm:pt modelId="{94FE1F7A-1E71-4079-BE22-0F3E072FDD56}" type="sibTrans" cxnId="{A2F9BAD8-394D-4B30-AF6D-344D259E5BB8}">
      <dgm:prSet/>
      <dgm:spPr/>
      <dgm:t>
        <a:bodyPr/>
        <a:lstStyle/>
        <a:p>
          <a:endParaRPr lang="en-US"/>
        </a:p>
      </dgm:t>
    </dgm:pt>
    <dgm:pt modelId="{F8D03EEA-1266-478E-BFC3-64840110E73E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30E9A413-77D2-4147-AE7C-A103FA5F7CBE}" type="sibTrans" cxnId="{A40C3A88-987D-4946-B072-C15AFDD20C3F}">
      <dgm:prSet/>
      <dgm:spPr/>
      <dgm:t>
        <a:bodyPr/>
        <a:lstStyle/>
        <a:p>
          <a:endParaRPr lang="en-US"/>
        </a:p>
      </dgm:t>
    </dgm:pt>
    <dgm:pt modelId="{EB19CB60-5454-4642-BE36-50DF1FFA257B}" type="parTrans" cxnId="{A40C3A88-987D-4946-B072-C15AFDD20C3F}">
      <dgm:prSet/>
      <dgm:spPr/>
      <dgm:t>
        <a:bodyPr/>
        <a:lstStyle/>
        <a:p>
          <a:endParaRPr lang="en-US"/>
        </a:p>
      </dgm:t>
    </dgm:pt>
    <dgm:pt modelId="{B4FF48E9-D6E0-40AA-8D0A-EB4C351A0B44}">
      <dgm:prSet phldrT="[Text]" custT="1"/>
      <dgm:spPr/>
      <dgm:t>
        <a:bodyPr/>
        <a:lstStyle/>
        <a:p>
          <a:r>
            <a:rPr lang="en-US" sz="2400" dirty="0" smtClean="0"/>
            <a:t>Lack of evidence-based safety for newly introduced drugs</a:t>
          </a:r>
          <a:endParaRPr lang="en-US" sz="2400" dirty="0"/>
        </a:p>
      </dgm:t>
    </dgm:pt>
    <dgm:pt modelId="{A66E3BD9-1E87-47F9-AB04-D15FE7F4DED3}" type="parTrans" cxnId="{0F157660-8B71-4339-9CFF-77222DD59495}">
      <dgm:prSet/>
      <dgm:spPr/>
      <dgm:t>
        <a:bodyPr/>
        <a:lstStyle/>
        <a:p>
          <a:endParaRPr lang="en-US"/>
        </a:p>
      </dgm:t>
    </dgm:pt>
    <dgm:pt modelId="{4A551915-F8CC-499F-8C7E-9DE9C91475EF}" type="sibTrans" cxnId="{0F157660-8B71-4339-9CFF-77222DD59495}">
      <dgm:prSet/>
      <dgm:spPr/>
      <dgm:t>
        <a:bodyPr/>
        <a:lstStyle/>
        <a:p>
          <a:endParaRPr lang="en-US"/>
        </a:p>
      </dgm:t>
    </dgm:pt>
    <dgm:pt modelId="{6E14EBEE-0574-479D-80D7-901E1F3657F6}">
      <dgm:prSet phldrT="[Text]" custT="1"/>
      <dgm:spPr/>
      <dgm:t>
        <a:bodyPr/>
        <a:lstStyle/>
        <a:p>
          <a:r>
            <a:rPr lang="en-US" sz="2400" dirty="0" smtClean="0"/>
            <a:t>Medication cost</a:t>
          </a:r>
          <a:endParaRPr lang="en-US" sz="2400" dirty="0"/>
        </a:p>
      </dgm:t>
    </dgm:pt>
    <dgm:pt modelId="{6708E07F-9A4E-4305-8F95-192EFCBF1C8D}" type="parTrans" cxnId="{129D81FF-9993-433B-A790-FCC86D618F49}">
      <dgm:prSet/>
      <dgm:spPr/>
      <dgm:t>
        <a:bodyPr/>
        <a:lstStyle/>
        <a:p>
          <a:endParaRPr lang="en-US"/>
        </a:p>
      </dgm:t>
    </dgm:pt>
    <dgm:pt modelId="{68C253AF-CD9A-4C80-833E-22F81037E507}" type="sibTrans" cxnId="{129D81FF-9993-433B-A790-FCC86D618F49}">
      <dgm:prSet/>
      <dgm:spPr/>
      <dgm:t>
        <a:bodyPr/>
        <a:lstStyle/>
        <a:p>
          <a:endParaRPr lang="en-US"/>
        </a:p>
      </dgm:t>
    </dgm:pt>
    <dgm:pt modelId="{246AFF5F-5B0D-4FD4-AF7C-A6B2B1B9D92D}" type="pres">
      <dgm:prSet presAssocID="{D98A8843-14CC-48AB-9EBC-06D8E77A0BD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B63A208-BC08-4B63-975C-5FB688E74767}" type="pres">
      <dgm:prSet presAssocID="{F8D03EEA-1266-478E-BFC3-64840110E73E}" presName="centerShape" presStyleLbl="node0" presStyleIdx="0" presStyleCnt="1" custScaleX="137173" custScaleY="113731" custLinFactNeighborX="4003"/>
      <dgm:spPr/>
      <dgm:t>
        <a:bodyPr/>
        <a:lstStyle/>
        <a:p>
          <a:endParaRPr lang="en-US"/>
        </a:p>
      </dgm:t>
    </dgm:pt>
    <dgm:pt modelId="{4C26C605-4981-49B3-AA10-D15B605D0364}" type="pres">
      <dgm:prSet presAssocID="{3FEE7B12-468C-4458-A2F2-1C62D4F0FF3B}" presName="Name9" presStyleLbl="parChTrans1D2" presStyleIdx="0" presStyleCnt="6"/>
      <dgm:spPr/>
      <dgm:t>
        <a:bodyPr/>
        <a:lstStyle/>
        <a:p>
          <a:endParaRPr lang="en-US"/>
        </a:p>
      </dgm:t>
    </dgm:pt>
    <dgm:pt modelId="{DC0F042D-4E39-4105-88D2-BECE5B8A9F8B}" type="pres">
      <dgm:prSet presAssocID="{3FEE7B12-468C-4458-A2F2-1C62D4F0FF3B}" presName="connTx" presStyleLbl="parChTrans1D2" presStyleIdx="0" presStyleCnt="6"/>
      <dgm:spPr/>
      <dgm:t>
        <a:bodyPr/>
        <a:lstStyle/>
        <a:p>
          <a:endParaRPr lang="en-US"/>
        </a:p>
      </dgm:t>
    </dgm:pt>
    <dgm:pt modelId="{7B224B3C-0338-4EE6-AD63-D50D36B9C3B6}" type="pres">
      <dgm:prSet presAssocID="{8B73E26F-DE8A-43DF-B711-10D945B853D7}" presName="node" presStyleLbl="node1" presStyleIdx="0" presStyleCnt="6" custScaleX="544624" custRadScaleRad="94292" custRadScaleInc="-292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28D54A-9120-4055-A60F-9168EF2C1111}" type="pres">
      <dgm:prSet presAssocID="{62F9934C-F084-461D-855F-31DF2D6E2F84}" presName="Name9" presStyleLbl="parChTrans1D2" presStyleIdx="1" presStyleCnt="6"/>
      <dgm:spPr/>
      <dgm:t>
        <a:bodyPr/>
        <a:lstStyle/>
        <a:p>
          <a:endParaRPr lang="en-US"/>
        </a:p>
      </dgm:t>
    </dgm:pt>
    <dgm:pt modelId="{CDD38B43-52E4-4231-828B-B57B29F2F79A}" type="pres">
      <dgm:prSet presAssocID="{62F9934C-F084-461D-855F-31DF2D6E2F84}" presName="connTx" presStyleLbl="parChTrans1D2" presStyleIdx="1" presStyleCnt="6"/>
      <dgm:spPr/>
      <dgm:t>
        <a:bodyPr/>
        <a:lstStyle/>
        <a:p>
          <a:endParaRPr lang="en-US"/>
        </a:p>
      </dgm:t>
    </dgm:pt>
    <dgm:pt modelId="{DA1B3BF5-0B60-4E84-8FAD-DBFF6298AABF}" type="pres">
      <dgm:prSet presAssocID="{CA4AC69A-3EC7-4B4D-991C-780C67556AD4}" presName="node" presStyleLbl="node1" presStyleIdx="1" presStyleCnt="6" custScaleX="135304" custScaleY="168536" custRadScaleRad="178233" custRadScaleInc="529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F10248-2CFA-4109-9B19-0ED4472B9DA0}" type="pres">
      <dgm:prSet presAssocID="{A66E3BD9-1E87-47F9-AB04-D15FE7F4DED3}" presName="Name9" presStyleLbl="parChTrans1D2" presStyleIdx="2" presStyleCnt="6"/>
      <dgm:spPr/>
      <dgm:t>
        <a:bodyPr/>
        <a:lstStyle/>
        <a:p>
          <a:endParaRPr lang="en-US"/>
        </a:p>
      </dgm:t>
    </dgm:pt>
    <dgm:pt modelId="{1268B64F-B42F-47F4-9064-DD092DAA3ADB}" type="pres">
      <dgm:prSet presAssocID="{A66E3BD9-1E87-47F9-AB04-D15FE7F4DED3}" presName="connTx" presStyleLbl="parChTrans1D2" presStyleIdx="2" presStyleCnt="6"/>
      <dgm:spPr/>
      <dgm:t>
        <a:bodyPr/>
        <a:lstStyle/>
        <a:p>
          <a:endParaRPr lang="en-US"/>
        </a:p>
      </dgm:t>
    </dgm:pt>
    <dgm:pt modelId="{6B833078-9CE1-41D3-8FAF-0F0E4F96F4C6}" type="pres">
      <dgm:prSet presAssocID="{B4FF48E9-D6E0-40AA-8D0A-EB4C351A0B44}" presName="node" presStyleLbl="node1" presStyleIdx="2" presStyleCnt="6" custScaleX="173577" custScaleY="144838" custRadScaleRad="179119" custRadScaleInc="-251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A2382D-BBD4-4806-92C9-E3B5CFFA6FA0}" type="pres">
      <dgm:prSet presAssocID="{6708E07F-9A4E-4305-8F95-192EFCBF1C8D}" presName="Name9" presStyleLbl="parChTrans1D2" presStyleIdx="3" presStyleCnt="6"/>
      <dgm:spPr/>
      <dgm:t>
        <a:bodyPr/>
        <a:lstStyle/>
        <a:p>
          <a:endParaRPr lang="en-US"/>
        </a:p>
      </dgm:t>
    </dgm:pt>
    <dgm:pt modelId="{681B1E89-B4C9-4AA0-90B2-64D46E4359CE}" type="pres">
      <dgm:prSet presAssocID="{6708E07F-9A4E-4305-8F95-192EFCBF1C8D}" presName="connTx" presStyleLbl="parChTrans1D2" presStyleIdx="3" presStyleCnt="6"/>
      <dgm:spPr/>
      <dgm:t>
        <a:bodyPr/>
        <a:lstStyle/>
        <a:p>
          <a:endParaRPr lang="en-US"/>
        </a:p>
      </dgm:t>
    </dgm:pt>
    <dgm:pt modelId="{9530AB1F-BB3A-47BB-847D-D9C48BC04716}" type="pres">
      <dgm:prSet presAssocID="{6E14EBEE-0574-479D-80D7-901E1F3657F6}" presName="node" presStyleLbl="node1" presStyleIdx="3" presStyleCnt="6" custScaleX="147947" custScaleY="105359" custRadScaleRad="195869" custRadScaleInc="2066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3D5E87-FD36-44B7-8F01-E2F42426878E}" type="pres">
      <dgm:prSet presAssocID="{480122FE-FD47-4A35-A683-B2D8EA12995E}" presName="Name9" presStyleLbl="parChTrans1D2" presStyleIdx="4" presStyleCnt="6"/>
      <dgm:spPr/>
      <dgm:t>
        <a:bodyPr/>
        <a:lstStyle/>
        <a:p>
          <a:endParaRPr lang="en-US"/>
        </a:p>
      </dgm:t>
    </dgm:pt>
    <dgm:pt modelId="{AEF73B08-4DCF-4DE7-9ECC-7301DBE88099}" type="pres">
      <dgm:prSet presAssocID="{480122FE-FD47-4A35-A683-B2D8EA12995E}" presName="connTx" presStyleLbl="parChTrans1D2" presStyleIdx="4" presStyleCnt="6"/>
      <dgm:spPr/>
      <dgm:t>
        <a:bodyPr/>
        <a:lstStyle/>
        <a:p>
          <a:endParaRPr lang="en-US"/>
        </a:p>
      </dgm:t>
    </dgm:pt>
    <dgm:pt modelId="{739D7512-696D-4468-86D8-346E7372C0F0}" type="pres">
      <dgm:prSet presAssocID="{9D0F7175-6026-4211-9D89-67B314A2F758}" presName="node" presStyleLbl="node1" presStyleIdx="4" presStyleCnt="6" custScaleX="311330" custScaleY="110825" custRadScaleRad="94966" custRadScaleInc="-1989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69D193-71B5-4629-ABFC-8485B08E14CE}" type="pres">
      <dgm:prSet presAssocID="{5DC12B51-03D6-42C8-97A6-7247281A2D91}" presName="Name9" presStyleLbl="parChTrans1D2" presStyleIdx="5" presStyleCnt="6"/>
      <dgm:spPr/>
      <dgm:t>
        <a:bodyPr/>
        <a:lstStyle/>
        <a:p>
          <a:endParaRPr lang="en-US"/>
        </a:p>
      </dgm:t>
    </dgm:pt>
    <dgm:pt modelId="{07562FED-B123-49A9-A32A-2370575E973A}" type="pres">
      <dgm:prSet presAssocID="{5DC12B51-03D6-42C8-97A6-7247281A2D91}" presName="connTx" presStyleLbl="parChTrans1D2" presStyleIdx="5" presStyleCnt="6"/>
      <dgm:spPr/>
      <dgm:t>
        <a:bodyPr/>
        <a:lstStyle/>
        <a:p>
          <a:endParaRPr lang="en-US"/>
        </a:p>
      </dgm:t>
    </dgm:pt>
    <dgm:pt modelId="{AA11508C-E1C4-41AF-A908-F606E357A54B}" type="pres">
      <dgm:prSet presAssocID="{818E9BF8-9180-41B3-87EA-9F2AF43BD140}" presName="node" presStyleLbl="node1" presStyleIdx="5" presStyleCnt="6" custScaleX="187091" custScaleY="175486" custRadScaleRad="139945" custRadScaleInc="-886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6F09AB-8C8B-40B0-8D07-F4F7B91BFCC6}" srcId="{F8D03EEA-1266-478E-BFC3-64840110E73E}" destId="{CA4AC69A-3EC7-4B4D-991C-780C67556AD4}" srcOrd="1" destOrd="0" parTransId="{62F9934C-F084-461D-855F-31DF2D6E2F84}" sibTransId="{61E77E8C-8A1A-42BC-B1EA-F4E654694C03}"/>
    <dgm:cxn modelId="{559653CF-B42A-4E85-AF0B-DA3ABEDFFFB8}" type="presOf" srcId="{6E14EBEE-0574-479D-80D7-901E1F3657F6}" destId="{9530AB1F-BB3A-47BB-847D-D9C48BC04716}" srcOrd="0" destOrd="0" presId="urn:microsoft.com/office/officeart/2005/8/layout/radial1"/>
    <dgm:cxn modelId="{FE509E19-A54E-4524-A539-72BDD6F161AA}" type="presOf" srcId="{3FEE7B12-468C-4458-A2F2-1C62D4F0FF3B}" destId="{4C26C605-4981-49B3-AA10-D15B605D0364}" srcOrd="0" destOrd="0" presId="urn:microsoft.com/office/officeart/2005/8/layout/radial1"/>
    <dgm:cxn modelId="{84185498-BB07-4388-BAE7-7D6544A346C8}" type="presOf" srcId="{5DC12B51-03D6-42C8-97A6-7247281A2D91}" destId="{07562FED-B123-49A9-A32A-2370575E973A}" srcOrd="1" destOrd="0" presId="urn:microsoft.com/office/officeart/2005/8/layout/radial1"/>
    <dgm:cxn modelId="{129D81FF-9993-433B-A790-FCC86D618F49}" srcId="{F8D03EEA-1266-478E-BFC3-64840110E73E}" destId="{6E14EBEE-0574-479D-80D7-901E1F3657F6}" srcOrd="3" destOrd="0" parTransId="{6708E07F-9A4E-4305-8F95-192EFCBF1C8D}" sibTransId="{68C253AF-CD9A-4C80-833E-22F81037E507}"/>
    <dgm:cxn modelId="{3BA43FAD-9099-4B99-A3DF-684FEA7EC5E3}" type="presOf" srcId="{9D0F7175-6026-4211-9D89-67B314A2F758}" destId="{739D7512-696D-4468-86D8-346E7372C0F0}" srcOrd="0" destOrd="0" presId="urn:microsoft.com/office/officeart/2005/8/layout/radial1"/>
    <dgm:cxn modelId="{77968136-3D65-4387-B281-AACF22825940}" type="presOf" srcId="{A66E3BD9-1E87-47F9-AB04-D15FE7F4DED3}" destId="{A6F10248-2CFA-4109-9B19-0ED4472B9DA0}" srcOrd="0" destOrd="0" presId="urn:microsoft.com/office/officeart/2005/8/layout/radial1"/>
    <dgm:cxn modelId="{66A4933B-B57D-4028-A0CF-37C25D8D54DC}" type="presOf" srcId="{62F9934C-F084-461D-855F-31DF2D6E2F84}" destId="{CDD38B43-52E4-4231-828B-B57B29F2F79A}" srcOrd="1" destOrd="0" presId="urn:microsoft.com/office/officeart/2005/8/layout/radial1"/>
    <dgm:cxn modelId="{C344C8A9-5922-4E66-A718-D2F2AE79EA5F}" type="presOf" srcId="{F8D03EEA-1266-478E-BFC3-64840110E73E}" destId="{7B63A208-BC08-4B63-975C-5FB688E74767}" srcOrd="0" destOrd="0" presId="urn:microsoft.com/office/officeart/2005/8/layout/radial1"/>
    <dgm:cxn modelId="{94264ED0-E960-4315-A713-CFC38A6FA1BC}" srcId="{F8D03EEA-1266-478E-BFC3-64840110E73E}" destId="{9D0F7175-6026-4211-9D89-67B314A2F758}" srcOrd="4" destOrd="0" parTransId="{480122FE-FD47-4A35-A683-B2D8EA12995E}" sibTransId="{0D47D909-1F89-41FC-8E71-24F4C87397C4}"/>
    <dgm:cxn modelId="{20194E93-2814-4313-8E84-11CED591DA32}" type="presOf" srcId="{D98A8843-14CC-48AB-9EBC-06D8E77A0BD8}" destId="{246AFF5F-5B0D-4FD4-AF7C-A6B2B1B9D92D}" srcOrd="0" destOrd="0" presId="urn:microsoft.com/office/officeart/2005/8/layout/radial1"/>
    <dgm:cxn modelId="{0AB9516D-87A1-4922-8E6B-EA2AB1045540}" type="presOf" srcId="{3FEE7B12-468C-4458-A2F2-1C62D4F0FF3B}" destId="{DC0F042D-4E39-4105-88D2-BECE5B8A9F8B}" srcOrd="1" destOrd="0" presId="urn:microsoft.com/office/officeart/2005/8/layout/radial1"/>
    <dgm:cxn modelId="{FFA7353E-9289-4BE9-AA23-AA6C055DD6E2}" type="presOf" srcId="{6708E07F-9A4E-4305-8F95-192EFCBF1C8D}" destId="{21A2382D-BBD4-4806-92C9-E3B5CFFA6FA0}" srcOrd="0" destOrd="0" presId="urn:microsoft.com/office/officeart/2005/8/layout/radial1"/>
    <dgm:cxn modelId="{04D15DD8-8690-4B44-B888-00D5F2FA5EB9}" type="presOf" srcId="{62F9934C-F084-461D-855F-31DF2D6E2F84}" destId="{FC28D54A-9120-4055-A60F-9168EF2C1111}" srcOrd="0" destOrd="0" presId="urn:microsoft.com/office/officeart/2005/8/layout/radial1"/>
    <dgm:cxn modelId="{3AC78234-BC48-4177-97BA-C78EF4886D8E}" type="presOf" srcId="{6708E07F-9A4E-4305-8F95-192EFCBF1C8D}" destId="{681B1E89-B4C9-4AA0-90B2-64D46E4359CE}" srcOrd="1" destOrd="0" presId="urn:microsoft.com/office/officeart/2005/8/layout/radial1"/>
    <dgm:cxn modelId="{C39362B1-DBA8-4D1C-B102-21C9C4F1387A}" type="presOf" srcId="{5DC12B51-03D6-42C8-97A6-7247281A2D91}" destId="{8A69D193-71B5-4629-ABFC-8485B08E14CE}" srcOrd="0" destOrd="0" presId="urn:microsoft.com/office/officeart/2005/8/layout/radial1"/>
    <dgm:cxn modelId="{76230086-B3B4-4717-9469-B6934D63A963}" type="presOf" srcId="{818E9BF8-9180-41B3-87EA-9F2AF43BD140}" destId="{AA11508C-E1C4-41AF-A908-F606E357A54B}" srcOrd="0" destOrd="0" presId="urn:microsoft.com/office/officeart/2005/8/layout/radial1"/>
    <dgm:cxn modelId="{A40C3A88-987D-4946-B072-C15AFDD20C3F}" srcId="{D98A8843-14CC-48AB-9EBC-06D8E77A0BD8}" destId="{F8D03EEA-1266-478E-BFC3-64840110E73E}" srcOrd="0" destOrd="0" parTransId="{EB19CB60-5454-4642-BE36-50DF1FFA257B}" sibTransId="{30E9A413-77D2-4147-AE7C-A103FA5F7CBE}"/>
    <dgm:cxn modelId="{D6003618-3C74-40E4-8CC3-CC13B615964C}" type="presOf" srcId="{480122FE-FD47-4A35-A683-B2D8EA12995E}" destId="{C43D5E87-FD36-44B7-8F01-E2F42426878E}" srcOrd="0" destOrd="0" presId="urn:microsoft.com/office/officeart/2005/8/layout/radial1"/>
    <dgm:cxn modelId="{6E61DCC1-4FD8-43B2-A7A7-9025BA5D38D4}" srcId="{F8D03EEA-1266-478E-BFC3-64840110E73E}" destId="{8B73E26F-DE8A-43DF-B711-10D945B853D7}" srcOrd="0" destOrd="0" parTransId="{3FEE7B12-468C-4458-A2F2-1C62D4F0FF3B}" sibTransId="{46E2B96E-3DFE-4D4C-BC29-FF25C0F9F6AF}"/>
    <dgm:cxn modelId="{F5483E4D-09A9-420B-BFFE-C59F4235B6B1}" type="presOf" srcId="{A66E3BD9-1E87-47F9-AB04-D15FE7F4DED3}" destId="{1268B64F-B42F-47F4-9064-DD092DAA3ADB}" srcOrd="1" destOrd="0" presId="urn:microsoft.com/office/officeart/2005/8/layout/radial1"/>
    <dgm:cxn modelId="{CD10FB9D-FA99-4ABA-BE4F-534E28ABD484}" type="presOf" srcId="{480122FE-FD47-4A35-A683-B2D8EA12995E}" destId="{AEF73B08-4DCF-4DE7-9ECC-7301DBE88099}" srcOrd="1" destOrd="0" presId="urn:microsoft.com/office/officeart/2005/8/layout/radial1"/>
    <dgm:cxn modelId="{1E0B6B47-AB4E-4FA9-881F-CEA40D785A83}" type="presOf" srcId="{B4FF48E9-D6E0-40AA-8D0A-EB4C351A0B44}" destId="{6B833078-9CE1-41D3-8FAF-0F0E4F96F4C6}" srcOrd="0" destOrd="0" presId="urn:microsoft.com/office/officeart/2005/8/layout/radial1"/>
    <dgm:cxn modelId="{0F157660-8B71-4339-9CFF-77222DD59495}" srcId="{F8D03EEA-1266-478E-BFC3-64840110E73E}" destId="{B4FF48E9-D6E0-40AA-8D0A-EB4C351A0B44}" srcOrd="2" destOrd="0" parTransId="{A66E3BD9-1E87-47F9-AB04-D15FE7F4DED3}" sibTransId="{4A551915-F8CC-499F-8C7E-9DE9C91475EF}"/>
    <dgm:cxn modelId="{B00A19BF-ED00-491A-A2AD-40CA39D4FC78}" type="presOf" srcId="{CA4AC69A-3EC7-4B4D-991C-780C67556AD4}" destId="{DA1B3BF5-0B60-4E84-8FAD-DBFF6298AABF}" srcOrd="0" destOrd="0" presId="urn:microsoft.com/office/officeart/2005/8/layout/radial1"/>
    <dgm:cxn modelId="{A2F9BAD8-394D-4B30-AF6D-344D259E5BB8}" srcId="{F8D03EEA-1266-478E-BFC3-64840110E73E}" destId="{818E9BF8-9180-41B3-87EA-9F2AF43BD140}" srcOrd="5" destOrd="0" parTransId="{5DC12B51-03D6-42C8-97A6-7247281A2D91}" sibTransId="{94FE1F7A-1E71-4079-BE22-0F3E072FDD56}"/>
    <dgm:cxn modelId="{C1469ADB-C854-49E2-83F0-17F10471B3DB}" type="presOf" srcId="{8B73E26F-DE8A-43DF-B711-10D945B853D7}" destId="{7B224B3C-0338-4EE6-AD63-D50D36B9C3B6}" srcOrd="0" destOrd="0" presId="urn:microsoft.com/office/officeart/2005/8/layout/radial1"/>
    <dgm:cxn modelId="{DA82AA0F-8A6E-4D02-BD6C-47AF7BF8E4DD}" type="presParOf" srcId="{246AFF5F-5B0D-4FD4-AF7C-A6B2B1B9D92D}" destId="{7B63A208-BC08-4B63-975C-5FB688E74767}" srcOrd="0" destOrd="0" presId="urn:microsoft.com/office/officeart/2005/8/layout/radial1"/>
    <dgm:cxn modelId="{55AE0B45-C966-4DBD-9C58-52BDF19694EA}" type="presParOf" srcId="{246AFF5F-5B0D-4FD4-AF7C-A6B2B1B9D92D}" destId="{4C26C605-4981-49B3-AA10-D15B605D0364}" srcOrd="1" destOrd="0" presId="urn:microsoft.com/office/officeart/2005/8/layout/radial1"/>
    <dgm:cxn modelId="{B9741866-2DAD-4D5F-896E-0A405DB6C8D1}" type="presParOf" srcId="{4C26C605-4981-49B3-AA10-D15B605D0364}" destId="{DC0F042D-4E39-4105-88D2-BECE5B8A9F8B}" srcOrd="0" destOrd="0" presId="urn:microsoft.com/office/officeart/2005/8/layout/radial1"/>
    <dgm:cxn modelId="{162BB2DE-5284-48EA-AEA5-64E8583535F9}" type="presParOf" srcId="{246AFF5F-5B0D-4FD4-AF7C-A6B2B1B9D92D}" destId="{7B224B3C-0338-4EE6-AD63-D50D36B9C3B6}" srcOrd="2" destOrd="0" presId="urn:microsoft.com/office/officeart/2005/8/layout/radial1"/>
    <dgm:cxn modelId="{6F654E0A-3C0A-4E81-B2E3-8BD1F8A32CF3}" type="presParOf" srcId="{246AFF5F-5B0D-4FD4-AF7C-A6B2B1B9D92D}" destId="{FC28D54A-9120-4055-A60F-9168EF2C1111}" srcOrd="3" destOrd="0" presId="urn:microsoft.com/office/officeart/2005/8/layout/radial1"/>
    <dgm:cxn modelId="{A790AB43-B740-425E-A2D9-5FDF53F838E2}" type="presParOf" srcId="{FC28D54A-9120-4055-A60F-9168EF2C1111}" destId="{CDD38B43-52E4-4231-828B-B57B29F2F79A}" srcOrd="0" destOrd="0" presId="urn:microsoft.com/office/officeart/2005/8/layout/radial1"/>
    <dgm:cxn modelId="{020EAF44-2B7D-4997-B5B0-81E1705A9153}" type="presParOf" srcId="{246AFF5F-5B0D-4FD4-AF7C-A6B2B1B9D92D}" destId="{DA1B3BF5-0B60-4E84-8FAD-DBFF6298AABF}" srcOrd="4" destOrd="0" presId="urn:microsoft.com/office/officeart/2005/8/layout/radial1"/>
    <dgm:cxn modelId="{F13DF36A-B461-4C54-8752-9ED09E33D1B8}" type="presParOf" srcId="{246AFF5F-5B0D-4FD4-AF7C-A6B2B1B9D92D}" destId="{A6F10248-2CFA-4109-9B19-0ED4472B9DA0}" srcOrd="5" destOrd="0" presId="urn:microsoft.com/office/officeart/2005/8/layout/radial1"/>
    <dgm:cxn modelId="{E79ADE5E-ECA0-492D-922E-C0C95F55BAEF}" type="presParOf" srcId="{A6F10248-2CFA-4109-9B19-0ED4472B9DA0}" destId="{1268B64F-B42F-47F4-9064-DD092DAA3ADB}" srcOrd="0" destOrd="0" presId="urn:microsoft.com/office/officeart/2005/8/layout/radial1"/>
    <dgm:cxn modelId="{4CADA6BA-58A0-4428-8B0E-0923D4D18B30}" type="presParOf" srcId="{246AFF5F-5B0D-4FD4-AF7C-A6B2B1B9D92D}" destId="{6B833078-9CE1-41D3-8FAF-0F0E4F96F4C6}" srcOrd="6" destOrd="0" presId="urn:microsoft.com/office/officeart/2005/8/layout/radial1"/>
    <dgm:cxn modelId="{B1772074-10CE-44B5-8AC5-E9D73918383B}" type="presParOf" srcId="{246AFF5F-5B0D-4FD4-AF7C-A6B2B1B9D92D}" destId="{21A2382D-BBD4-4806-92C9-E3B5CFFA6FA0}" srcOrd="7" destOrd="0" presId="urn:microsoft.com/office/officeart/2005/8/layout/radial1"/>
    <dgm:cxn modelId="{A1C0135F-1552-4CB7-A639-5F9EA3A3D664}" type="presParOf" srcId="{21A2382D-BBD4-4806-92C9-E3B5CFFA6FA0}" destId="{681B1E89-B4C9-4AA0-90B2-64D46E4359CE}" srcOrd="0" destOrd="0" presId="urn:microsoft.com/office/officeart/2005/8/layout/radial1"/>
    <dgm:cxn modelId="{0BAAB5A5-C183-4534-9DD2-BB75E246DCE8}" type="presParOf" srcId="{246AFF5F-5B0D-4FD4-AF7C-A6B2B1B9D92D}" destId="{9530AB1F-BB3A-47BB-847D-D9C48BC04716}" srcOrd="8" destOrd="0" presId="urn:microsoft.com/office/officeart/2005/8/layout/radial1"/>
    <dgm:cxn modelId="{3925FC02-197F-4560-A204-BC69E74D1CCE}" type="presParOf" srcId="{246AFF5F-5B0D-4FD4-AF7C-A6B2B1B9D92D}" destId="{C43D5E87-FD36-44B7-8F01-E2F42426878E}" srcOrd="9" destOrd="0" presId="urn:microsoft.com/office/officeart/2005/8/layout/radial1"/>
    <dgm:cxn modelId="{D5044324-7567-4436-B116-D2BA1C099B54}" type="presParOf" srcId="{C43D5E87-FD36-44B7-8F01-E2F42426878E}" destId="{AEF73B08-4DCF-4DE7-9ECC-7301DBE88099}" srcOrd="0" destOrd="0" presId="urn:microsoft.com/office/officeart/2005/8/layout/radial1"/>
    <dgm:cxn modelId="{E7EA0E8C-C390-4146-A514-D3A98A0F34E3}" type="presParOf" srcId="{246AFF5F-5B0D-4FD4-AF7C-A6B2B1B9D92D}" destId="{739D7512-696D-4468-86D8-346E7372C0F0}" srcOrd="10" destOrd="0" presId="urn:microsoft.com/office/officeart/2005/8/layout/radial1"/>
    <dgm:cxn modelId="{42C126A8-FE51-4298-A631-C11E49AFC40A}" type="presParOf" srcId="{246AFF5F-5B0D-4FD4-AF7C-A6B2B1B9D92D}" destId="{8A69D193-71B5-4629-ABFC-8485B08E14CE}" srcOrd="11" destOrd="0" presId="urn:microsoft.com/office/officeart/2005/8/layout/radial1"/>
    <dgm:cxn modelId="{F62FC580-8A90-4A7C-A04A-C8DF6A136B09}" type="presParOf" srcId="{8A69D193-71B5-4629-ABFC-8485B08E14CE}" destId="{07562FED-B123-49A9-A32A-2370575E973A}" srcOrd="0" destOrd="0" presId="urn:microsoft.com/office/officeart/2005/8/layout/radial1"/>
    <dgm:cxn modelId="{5884C67F-3DCB-46C0-860D-2BCC44A3C865}" type="presParOf" srcId="{246AFF5F-5B0D-4FD4-AF7C-A6B2B1B9D92D}" destId="{AA11508C-E1C4-41AF-A908-F606E357A54B}" srcOrd="12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0.06667</cdr:x>
      <cdr:y>0.08955</cdr:y>
    </cdr:from>
    <cdr:to>
      <cdr:x>0.26667</cdr:x>
      <cdr:y>0.1791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4800" y="228600"/>
          <a:ext cx="914400" cy="2286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0.35135</cdr:x>
      <cdr:y>0.29508</cdr:y>
    </cdr:from>
    <cdr:to>
      <cdr:x>0.5447</cdr:x>
      <cdr:y>0.39958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971800" y="1371600"/>
          <a:ext cx="1635393" cy="48573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2000" b="1" dirty="0">
              <a:latin typeface="+mn-lt"/>
            </a:rPr>
            <a:t>Inappropriate</a:t>
          </a:r>
        </a:p>
      </cdr:txBody>
    </cdr:sp>
  </cdr:relSizeAnchor>
  <cdr:relSizeAnchor xmlns:cdr="http://schemas.openxmlformats.org/drawingml/2006/chartDrawing">
    <cdr:from>
      <cdr:x>0.6281</cdr:x>
      <cdr:y>0.88339</cdr:y>
    </cdr:from>
    <cdr:to>
      <cdr:x>0.8755</cdr:x>
      <cdr:y>0.9789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818754" y="2743362"/>
          <a:ext cx="1504149" cy="29660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>
              <a:latin typeface="+mn-lt"/>
            </a:rPr>
            <a:t>To be completely avoided</a:t>
          </a:r>
        </a:p>
      </cdr:txBody>
    </cdr:sp>
  </cdr:relSizeAnchor>
  <cdr:relSizeAnchor xmlns:cdr="http://schemas.openxmlformats.org/drawingml/2006/chartDrawing">
    <cdr:from>
      <cdr:x>0.06667</cdr:x>
      <cdr:y>0.08955</cdr:y>
    </cdr:from>
    <cdr:to>
      <cdr:x>0.26667</cdr:x>
      <cdr:y>0.1791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04800" y="228600"/>
          <a:ext cx="914400" cy="2286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0.37083</cdr:x>
      <cdr:y>0.23134</cdr:y>
    </cdr:from>
    <cdr:to>
      <cdr:x>0.57083</cdr:x>
      <cdr:y>0.3209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695450" y="590550"/>
          <a:ext cx="914400" cy="2286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0.59792</cdr:x>
      <cdr:y>0.80597</cdr:y>
    </cdr:from>
    <cdr:to>
      <cdr:x>0.84023</cdr:x>
      <cdr:y>0.89552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197354" y="2840440"/>
          <a:ext cx="1701002" cy="315596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0.06667</cdr:x>
      <cdr:y>0.08955</cdr:y>
    </cdr:from>
    <cdr:to>
      <cdr:x>0.26667</cdr:x>
      <cdr:y>0.1791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04800" y="228600"/>
          <a:ext cx="914400" cy="2286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0.70423</cdr:x>
      <cdr:y>0.66899</cdr:y>
    </cdr:from>
    <cdr:to>
      <cdr:x>0.77748</cdr:x>
      <cdr:y>0.74482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4943628" y="2986936"/>
          <a:ext cx="514195" cy="33856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>
              <a:latin typeface="+mj-lt"/>
            </a:rPr>
            <a:t>7.5%</a:t>
          </a:r>
        </a:p>
      </cdr:txBody>
    </cdr:sp>
  </cdr:relSizeAnchor>
  <cdr:relSizeAnchor xmlns:cdr="http://schemas.openxmlformats.org/drawingml/2006/chartDrawing">
    <cdr:from>
      <cdr:x>0.59792</cdr:x>
      <cdr:y>0.80597</cdr:y>
    </cdr:from>
    <cdr:to>
      <cdr:x>0.79792</cdr:x>
      <cdr:y>0.89552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733675" y="2057400"/>
          <a:ext cx="914400" cy="2286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0.12963</cdr:x>
      <cdr:y>0.18965</cdr:y>
    </cdr:from>
    <cdr:to>
      <cdr:x>0.2977</cdr:x>
      <cdr:y>0.28118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1066800" y="838199"/>
          <a:ext cx="1383149" cy="404526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2000" b="1" dirty="0">
              <a:latin typeface="+mn-lt"/>
            </a:rPr>
            <a:t>Appropriate</a:t>
          </a:r>
        </a:p>
      </cdr:txBody>
    </cdr:sp>
  </cdr:relSizeAnchor>
  <cdr:relSizeAnchor xmlns:cdr="http://schemas.openxmlformats.org/drawingml/2006/chartDrawing">
    <cdr:from>
      <cdr:x>0.66667</cdr:x>
      <cdr:y>0.18033</cdr:y>
    </cdr:from>
    <cdr:to>
      <cdr:x>0.9244</cdr:x>
      <cdr:y>0.26988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638800" y="838200"/>
          <a:ext cx="2179931" cy="41624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>
              <a:latin typeface="+mj-lt"/>
            </a:rPr>
            <a:t>To be used with caution</a:t>
          </a:r>
        </a:p>
      </cdr:txBody>
    </cdr:sp>
  </cdr:relSizeAnchor>
  <cdr:relSizeAnchor xmlns:cdr="http://schemas.openxmlformats.org/drawingml/2006/chartDrawing">
    <cdr:from>
      <cdr:x>0.52252</cdr:x>
      <cdr:y>0.83607</cdr:y>
    </cdr:from>
    <cdr:to>
      <cdr:x>0.77161</cdr:x>
      <cdr:y>0.92562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4419600" y="3886200"/>
          <a:ext cx="2106853" cy="416246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0.02804</cdr:x>
      <cdr:y>0.46575</cdr:y>
    </cdr:from>
    <cdr:to>
      <cdr:x>0.04673</cdr:x>
      <cdr:y>0.52055</cdr:y>
    </cdr:to>
    <cdr:sp macro="" textlink="">
      <cdr:nvSpPr>
        <cdr:cNvPr id="3" name="Straight Connector 2"/>
        <cdr:cNvSpPr/>
      </cdr:nvSpPr>
      <cdr:spPr>
        <a:xfrm xmlns:a="http://schemas.openxmlformats.org/drawingml/2006/main" rot="16200000" flipH="1">
          <a:off x="228599" y="2590800"/>
          <a:ext cx="152401" cy="30480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>
            <a:ln>
              <a:solidFill>
                <a:sysClr val="windowText" lastClr="000000"/>
              </a:solidFill>
            </a:ln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0.01852</cdr:x>
      <cdr:y>0.48387</cdr:y>
    </cdr:from>
    <cdr:to>
      <cdr:x>0.03704</cdr:x>
      <cdr:y>0.56452</cdr:y>
    </cdr:to>
    <cdr:sp macro="" textlink="">
      <cdr:nvSpPr>
        <cdr:cNvPr id="3" name="Straight Connector 2"/>
        <cdr:cNvSpPr/>
      </cdr:nvSpPr>
      <cdr:spPr>
        <a:xfrm xmlns:a="http://schemas.openxmlformats.org/drawingml/2006/main" rot="16200000" flipH="1">
          <a:off x="152399" y="2286000"/>
          <a:ext cx="152401" cy="38100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CACB3-5831-406A-82D3-9FCA91647566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C43E4-7256-488E-8352-7161383946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CA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 eaLnBrk="1" hangingPunct="1"/>
            <a:endParaRPr lang="en-CA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C452BB-706D-4FAC-9FFD-1BB6C4C65A9F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CC43E4-7256-488E-8352-7161383946A7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AE1D3-6253-4BA3-900A-714EECB33D61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0BF8B-9BC0-4DFD-B98E-BDB959DCAF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bh/url?sa=i&amp;rct=j&amp;q=elderly+pateints+medication&amp;source=images&amp;cd=&amp;cad=rja&amp;docid=h1QiTSg8pBkoPM&amp;tbnid=RaT2uAHMOViKiM:&amp;ved=&amp;url=http://conversation.which.co.uk/consumer-rights/home-care-investigation-elderly-people/&amp;ei=ngpkUdW4HYOrtAaYkoGoAw&amp;psig=AFQjCNGzcY6VLql48598v-ol8c_esgKGGA&amp;ust=136559721496702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wm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?term=Ryan%20C%5bAuthor%5d&amp;cauthor=true&amp;cauthor_uid=18218287" TargetMode="External"/><Relationship Id="rId7" Type="http://schemas.openxmlformats.org/officeDocument/2006/relationships/hyperlink" Target="http://www.ncbi.nlm.nih.gov/pubmed/18218287" TargetMode="External"/><Relationship Id="rId2" Type="http://schemas.openxmlformats.org/officeDocument/2006/relationships/hyperlink" Target="http://www.ncbi.nlm.nih.gov/pubmed/?term=Gallagher%20P%5bAuthor%5d&amp;cauthor=true&amp;cauthor_uid=1821828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pubmed/?term=O'Mahony%20D%5bAuthor%5d&amp;cauthor=true&amp;cauthor_uid=18218287" TargetMode="External"/><Relationship Id="rId5" Type="http://schemas.openxmlformats.org/officeDocument/2006/relationships/hyperlink" Target="http://www.ncbi.nlm.nih.gov/pubmed/?term=Kennedy%20J%5bAuthor%5d&amp;cauthor=true&amp;cauthor_uid=18218287" TargetMode="External"/><Relationship Id="rId4" Type="http://schemas.openxmlformats.org/officeDocument/2006/relationships/hyperlink" Target="http://www.ncbi.nlm.nih.gov/pubmed/?term=Byrne%20S%5bAuthor%5d&amp;cauthor=true&amp;cauthor_uid=1821828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apps.who.int/medicinedocs/documents/s2289e/p40.gi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wmf"/><Relationship Id="rId4" Type="http://schemas.openxmlformats.org/officeDocument/2006/relationships/image" Target="../media/image18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wmf"/><Relationship Id="rId4" Type="http://schemas.openxmlformats.org/officeDocument/2006/relationships/hyperlink" Target="http://www.americangeriatrics.org/files/documents/beers/PrintableBeersPocketCard.pdf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600200" y="4765119"/>
            <a:ext cx="5638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2800" b="1" dirty="0" smtClean="0">
                <a:latin typeface="Centaur" pitchFamily="18" charset="0"/>
              </a:rPr>
              <a:t> </a:t>
            </a:r>
            <a:r>
              <a:rPr lang="en-US" sz="2800" b="1" dirty="0" err="1">
                <a:latin typeface="Centaur" pitchFamily="18" charset="0"/>
              </a:rPr>
              <a:t>Amina</a:t>
            </a:r>
            <a:r>
              <a:rPr lang="en-US" sz="2800" b="1" dirty="0">
                <a:latin typeface="Centaur" pitchFamily="18" charset="0"/>
              </a:rPr>
              <a:t> </a:t>
            </a:r>
            <a:r>
              <a:rPr lang="en-US" sz="2800" b="1" dirty="0" err="1" smtClean="0">
                <a:latin typeface="Centaur" pitchFamily="18" charset="0"/>
              </a:rPr>
              <a:t>Mahdy</a:t>
            </a:r>
            <a:endParaRPr lang="en-US" sz="2800" b="1" dirty="0" smtClean="0">
              <a:latin typeface="Centaur" pitchFamily="18" charset="0"/>
            </a:endParaRPr>
          </a:p>
          <a:p>
            <a:pPr algn="ctr"/>
            <a:r>
              <a:rPr lang="en-US" sz="1600" b="1" dirty="0" err="1" smtClean="0">
                <a:latin typeface="Centaur" pitchFamily="18" charset="0"/>
              </a:rPr>
              <a:t>BPharm</a:t>
            </a:r>
            <a:r>
              <a:rPr lang="en-US" sz="1600" b="1" dirty="0" smtClean="0">
                <a:latin typeface="Centaur" pitchFamily="18" charset="0"/>
              </a:rPr>
              <a:t>, </a:t>
            </a:r>
            <a:r>
              <a:rPr lang="en-US" sz="1600" b="1" dirty="0" err="1" smtClean="0">
                <a:latin typeface="Centaur" pitchFamily="18" charset="0"/>
              </a:rPr>
              <a:t>MSc</a:t>
            </a:r>
            <a:r>
              <a:rPr lang="en-US" sz="1600" b="1" dirty="0" smtClean="0">
                <a:latin typeface="Centaur" pitchFamily="18" charset="0"/>
              </a:rPr>
              <a:t>, PhD, </a:t>
            </a:r>
            <a:r>
              <a:rPr lang="en-US" sz="1600" b="1" dirty="0" err="1" smtClean="0">
                <a:latin typeface="Centaur" pitchFamily="18" charset="0"/>
              </a:rPr>
              <a:t>Dip.ClinPharm</a:t>
            </a:r>
            <a:endParaRPr lang="en-US" sz="2800" b="1" dirty="0" smtClean="0">
              <a:latin typeface="Centaur" pitchFamily="18" charset="0"/>
            </a:endParaRPr>
          </a:p>
          <a:p>
            <a:pPr algn="ctr"/>
            <a:r>
              <a:rPr lang="en-US" sz="2000" b="1" dirty="0" smtClean="0">
                <a:latin typeface="Centaur" pitchFamily="18" charset="0"/>
              </a:rPr>
              <a:t>Associate Professor, Pharmacology &amp; Therapeutics</a:t>
            </a:r>
          </a:p>
          <a:p>
            <a:pPr algn="ctr"/>
            <a:r>
              <a:rPr lang="en-US" sz="2200" b="1" dirty="0" smtClean="0">
                <a:latin typeface="Centaur" pitchFamily="18" charset="0"/>
              </a:rPr>
              <a:t>Dubai Pharmacy College, UAE</a:t>
            </a:r>
            <a:endParaRPr lang="en-US" sz="2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762000" y="990600"/>
            <a:ext cx="7696200" cy="3048000"/>
          </a:xfrm>
          <a:prstGeom prst="horizontalScroll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Centaur" pitchFamily="18" charset="0"/>
              </a:rPr>
              <a:t>Trends of prescribing for elderly outpatients of a tertiary hospital in Dubai </a:t>
            </a:r>
            <a:r>
              <a:rPr lang="en-US" b="1" dirty="0" smtClean="0">
                <a:solidFill>
                  <a:schemeClr val="tx1"/>
                </a:solidFill>
                <a:latin typeface="Centaur" pitchFamily="18" charset="0"/>
              </a:rPr>
              <a:t>	</a:t>
            </a:r>
            <a:endParaRPr lang="en-US" b="1" spc="200" dirty="0" smtClean="0">
              <a:ln w="29210">
                <a:solidFill>
                  <a:sysClr val="windowText" lastClr="000000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aur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24800" y="58674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26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529" y="6019800"/>
            <a:ext cx="598071" cy="63363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8229600" y="56504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  <p:pic>
        <p:nvPicPr>
          <p:cNvPr id="14" name="Picture 19" descr="C:\Users\Khadija\Desktop\Project\Elderly_woman_taking_medication_FAN100d31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3276600"/>
            <a:ext cx="2293074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17" descr="C:\Users\Khadija\Desktop\Project\1273868286_img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89722" y="3352800"/>
            <a:ext cx="2316078" cy="1600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 l="34872" b="1639"/>
          <a:stretch>
            <a:fillRect/>
          </a:stretch>
        </p:blipFill>
        <p:spPr bwMode="auto">
          <a:xfrm>
            <a:off x="0" y="0"/>
            <a:ext cx="48387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1371600"/>
            <a:ext cx="7315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Principles of drug prescribing for older patients: Factors to consider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Beer’s criteria and its significance in clinical decision making (STOPP &amp; START)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800" dirty="0" smtClean="0"/>
              <a:t>Our research in a tertiary hospital in Dubai</a:t>
            </a:r>
          </a:p>
          <a:p>
            <a:pPr marL="342900" indent="-4763">
              <a:lnSpc>
                <a:spcPct val="150000"/>
              </a:lnSpc>
              <a:buFont typeface="Wingdings" pitchFamily="2" charset="2"/>
              <a:buChar char="q"/>
              <a:tabLst>
                <a:tab pos="801688" algn="l"/>
              </a:tabLst>
            </a:pPr>
            <a:r>
              <a:rPr lang="en-US" sz="2800" dirty="0" smtClean="0"/>
              <a:t>  Design</a:t>
            </a:r>
          </a:p>
          <a:p>
            <a:pPr marL="342900" indent="-4763">
              <a:lnSpc>
                <a:spcPct val="150000"/>
              </a:lnSpc>
              <a:buFont typeface="Wingdings" pitchFamily="2" charset="2"/>
              <a:buChar char="q"/>
              <a:tabLst>
                <a:tab pos="801688" algn="l"/>
              </a:tabLst>
            </a:pPr>
            <a:r>
              <a:rPr lang="en-US" sz="2800" dirty="0" smtClean="0"/>
              <a:t>  Sample and data collection</a:t>
            </a:r>
          </a:p>
          <a:p>
            <a:pPr marL="342900" indent="-4763">
              <a:lnSpc>
                <a:spcPct val="150000"/>
              </a:lnSpc>
              <a:buFont typeface="Wingdings" pitchFamily="2" charset="2"/>
              <a:buChar char="q"/>
              <a:tabLst>
                <a:tab pos="801688" algn="l"/>
              </a:tabLst>
            </a:pPr>
            <a:r>
              <a:rPr lang="en-US" sz="2800" dirty="0" smtClean="0"/>
              <a:t>  Findings</a:t>
            </a: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658368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304800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Batang" pitchFamily="18" charset="-127"/>
                <a:ea typeface="Batang" pitchFamily="18" charset="-127"/>
              </a:rPr>
              <a:t>Outlines</a:t>
            </a:r>
            <a:endParaRPr lang="en-US" sz="48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4" name="Picture 10" descr="http://t2.gstatic.com/images?q=tbn:ANd9GcSNIlBK6yh21X7NPtm2VKYmDG08w2ihmXHxMRloRUFEK1HtuxZCCw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4715246"/>
            <a:ext cx="2743200" cy="1761754"/>
          </a:xfrm>
          <a:prstGeom prst="roundRect">
            <a:avLst>
              <a:gd name="adj" fmla="val 34152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658368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3048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Batang" pitchFamily="18" charset="-127"/>
                <a:ea typeface="Batang" pitchFamily="18" charset="-127"/>
              </a:rPr>
              <a:t>Aging by numbers</a:t>
            </a:r>
            <a:endParaRPr lang="en-US" sz="48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200" y="5105400"/>
            <a:ext cx="4724400" cy="153888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600" dirty="0" smtClean="0"/>
              <a:t> The Elderly (&gt;60 years) account for nearly 5% of total UAE population </a:t>
            </a:r>
            <a:r>
              <a:rPr lang="en-US" sz="1600" b="1" i="1" dirty="0" smtClean="0">
                <a:solidFill>
                  <a:srgbClr val="0070C0"/>
                </a:solidFill>
              </a:rPr>
              <a:t>(Government of Dubai, Community Development Authority. Elderly services, 2013)</a:t>
            </a:r>
            <a:endParaRPr lang="en-US" sz="1600" b="1" i="1" dirty="0">
              <a:solidFill>
                <a:srgbClr val="0070C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800" y="1371600"/>
            <a:ext cx="6553200" cy="195951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600" dirty="0" smtClean="0"/>
              <a:t> Globally, the number of persons aged 60 years or over is expected almost to triple, increasing from 672 million in 2005 to nearly 1.9 billion by 2050</a:t>
            </a:r>
            <a:r>
              <a:rPr lang="en-US" sz="1600" baseline="30000" dirty="0" smtClean="0"/>
              <a:t> </a:t>
            </a:r>
            <a:r>
              <a:rPr lang="en-US" sz="2000" baseline="30000" dirty="0" smtClean="0"/>
              <a:t>@</a:t>
            </a:r>
          </a:p>
          <a:p>
            <a:pPr>
              <a:buFont typeface="Wingdings" pitchFamily="2" charset="2"/>
              <a:buChar char="Ø"/>
            </a:pPr>
            <a:endParaRPr lang="en-US" sz="2600" baseline="30000" dirty="0"/>
          </a:p>
        </p:txBody>
      </p:sp>
      <p:sp>
        <p:nvSpPr>
          <p:cNvPr id="15" name="Rectangle 14"/>
          <p:cNvSpPr/>
          <p:nvPr/>
        </p:nvSpPr>
        <p:spPr>
          <a:xfrm>
            <a:off x="4419600" y="2971800"/>
            <a:ext cx="4648200" cy="273921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38138" indent="-338138">
              <a:buFont typeface="Wingdings" pitchFamily="2" charset="2"/>
              <a:buChar char="Ø"/>
            </a:pPr>
            <a:r>
              <a:rPr lang="en-US" sz="2600" dirty="0" smtClean="0"/>
              <a:t>In developed countries, 20% of the population is aged 60 years or over and is projected to be 32% by 2050</a:t>
            </a:r>
            <a:r>
              <a:rPr lang="en-US" sz="2000" baseline="30000" dirty="0" smtClean="0"/>
              <a:t>@</a:t>
            </a:r>
          </a:p>
          <a:p>
            <a:pPr marL="338138" indent="-338138" algn="r"/>
            <a:r>
              <a:rPr lang="en-US" sz="2000" i="1" baseline="30000" dirty="0" smtClean="0"/>
              <a:t> </a:t>
            </a:r>
            <a:r>
              <a:rPr lang="en-US" sz="3600" dirty="0" smtClean="0"/>
              <a:t> </a:t>
            </a:r>
            <a:r>
              <a:rPr lang="en-US" sz="1600" b="1" i="1" dirty="0" smtClean="0">
                <a:solidFill>
                  <a:srgbClr val="0070C0"/>
                </a:solidFill>
              </a:rPr>
              <a:t>(@: United Nations, Economics and Social Affairs. World Population Prospects. The 2004 Revision. February 25, 2005</a:t>
            </a:r>
            <a:r>
              <a:rPr lang="en-US" sz="1600" i="1" dirty="0" smtClean="0"/>
              <a:t>)</a:t>
            </a:r>
            <a:endParaRPr lang="en-US" sz="1200" i="1" baseline="30000" dirty="0"/>
          </a:p>
        </p:txBody>
      </p:sp>
      <p:pic>
        <p:nvPicPr>
          <p:cNvPr id="18" name="Picture 20" descr="C:\Users\Khadija\Desktop\Project\elderly-hand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39792" y="1447800"/>
            <a:ext cx="2351808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1" descr="MPj0185238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33400" y="3124200"/>
            <a:ext cx="1295400" cy="1871133"/>
          </a:xfrm>
          <a:prstGeom prst="rect">
            <a:avLst/>
          </a:prstGeom>
        </p:spPr>
      </p:pic>
      <p:sp>
        <p:nvSpPr>
          <p:cNvPr id="36866" name="AutoShape 2" descr="data:image/jpeg;base64,/9j/4AAQSkZJRgABAQAAAQABAAD/2wCEAAkGBxMTEhUUExQVFhUXFxQYFxgVFxgXGBcXFxcXFxcXFxQYHCggGBolHRcUITEhJSkrLi4uFx8zODMsNygtLiwBCgoKDg0OGhAQGiwkICQuLCwsLCwsLCwsLCwsLCwsLCwsLCwsLCwsLCwsLCwsLCwsLCwsLCwsLCwsLCwsLCwsLP/AABEIAKUBMgMBIgACEQEDEQH/xAAcAAACAgMBAQAAAAAAAAAAAAAEBQMGAAIHAQj/xABCEAABAwIEAwYEBAQEAwkAAAABAAIRAwQSITFBBVFhBiJxgZGhEzKx8FLB0eEUI0LxBzNigiRywhUWU5KUotLT4v/EABoBAAMBAQEBAAAAAAAAAAAAAAECAwQABQb/xAAmEQACAgICAgICAgMAAAAAAAAAAQIRAyESMUFRBBMiYXGB0fDx/9oADAMBAAIRAxEAPwBvRrNcJOseiXcSu3YC0nX6JJZPqEQJKmu2VA2cJnrqvPUUJ4ICcEEJpZ9pagEBVJ9So4n80Vw6f6k/FMTk/BYbjitWpq5L62I6lE02rd1FCkg8xZgTK3tG0xiqtOfyt3PWNh1KPo0BSbiABqbToz/9fRDYDJe/vHYHfqeieOO+xkvIVQzAxQ1moY3Tx6nqVLUuc4GZ5DP1S55JzPv95BTWjiJIEkwBO55xs0LRFUUoZs0kmBzmAPPLPzUtJ7RoJ6lxjylK/jd6AcTzq45ho6D6I6ngDu+S48th1KdMagslpzyLumf1Wv8AEO3HsQtmXLgNGsbtl3vqoazpk5nqYHsBmixkgltb7n+wU9K6I5JZSf8AeSmc4bfQLrG4FjsOJ6SrDRvhGhPgqHQqn7CccPv8IzmPb9lzimJKDXQ5vuPBgkCRv0PVIrvtW9xhowhMb+kCw1Gd4R3hv7Kl8VpYCHMzY7Q8ju0+Cy5MbIOTRYKPaKo3efFZU7X1dIaqcbl6ym5xU+Iv2MuA7U1uY9FjO1NQalV23tnn5QT5Jja8Jccy0k+MD90yhZ3Nji37WOnMSnY4s7CHFsSkNnZFoGQDdxGco25rBojyTrEFSYxN+52S8FmxxGKTPVJDewckTQvd+SosSfZzkyz0LZrdAApKjwNSAq6eNECPsLWndh5zdmnhgSVBeQsYcDmFHUuGjUhJHVMGkpdxEOqMLmHvt2/EN/NTnha6CshYLni1Nu6TXHHWEwCFRLvibzI0QtOm525Wdqhft9HRqHGmA5ZpqzjdMhc1tmVdGpieGXBGseC60UWS/A+4jx9syFtY9qWDIgqrjgFY7+qdcF7Oyf5iEqXR3OTZZB2jo8ysWDs/R5e6xdykErDODYWaAlRXHCnFmWGfdRt7QB9OWAgkaHZAu7ZUh3cLsfWIy6qv1x7E5ietYNJk5HdQmwaHZaI+xrNr1IB1zKm43atpMxtJERIJSpWv4JbYvoMz0J8EwpUQBPJEcOqtNMZgblDPuMRfGgjzRUNoCWweu6TGwzP5BD1TPRTF3vn6IC5rgzOQHXVXLojc7G8NBho16+P6eCY/EABPSAPv7zPNLKZAzEZ6Z7nc7qRrpjkNNs+a5Dh9myMyczqfvf8AdMrYbxt9NG+qVUHz65fqmNJ5OWnIchp6p4nWG29HcmTGX69P7omrQEZ/fgtHOa2Z8P2W1cExn0A5cz5fkqBTFxc4ZjIaKP40fNn98wiLkCAdswOvVBuIOii9GmFMOpVdIJ8Cjabh1Hv7fqldJ8aI+iZgposLQ3sLosMj05+XJSXdm1zSQ0YXZEfhP3oUDTJRttWjIjukQR+nULpq0QyY7Eh4OCcjl96hPuG9naYElBUWuFRwnIb/AIp09kZeXpDCAdVj4SkZUkiKrXa0ltMZDfZTW9y5JW1sIlbtvO6XzkNPFbIKjmh3cXBIzEJTfV4hAVOKENnFkdjqofiFwMnnHkmlTOUSRty3clG2oJgtMg6ePJVl0zCccJuCCRsR9lCL2M4jK9qw6HDYIbHBkaeKBueIBzz6T4I0OGEddPNNdg40PLWsXsjcac1Ew5zijxH5hBWdzGiJ/jCDlBB5gZpxKIuL8AFb+YyMe4GjuvQpdY2YGozVhoVd2gAjYflG6h4jDmGo0d4axuN/NZc+G1yQqWzyxotB0T+kxsKm2vFJ3hObbiAO6wbKpjlzWod1yGnJQsuA7dH21s06ouTHB/8Att34FibC2byCxNUg0cW4TxdjQQYxDIgqvcVuGPq5H7KM4xw8OOICCVV7qwqMMh05rY14MXY/sq7qbw9hgjz+wn17WqXLAHQB05qh0L86E5plY9pDTMagoUl2croe29B7DgOcnL907rWBosbiObs/Lb6pNwviXxHCB3gQY6A5q0dqrxtQ0y3TBtzRSV6KY15K9Wfl96JXVfOQg/e6I4hUjIeKFY0x16pqLkgeNM+p/RFYshkf9xj6IWnTG5knoigB4zzMJRkTUHfenpCa2bgDlrz2Hh5JVSgDM+h/NGMuGhunLfmmQaGTXjU+KKp1sQEakEDz1PpHqk9y86T9+C9tq5Bk5ADIekfmm5DJBnEqoBgaDIfmg6cSYyQ7q0mUTSpqMpWzTFUj0V4cAB4p1YOnUJZTpAkdE1txCaLpnMYNpiFu2nzWlCrKmlXbTQlMEuH4czslV5fymXFGyw+ASB+mShLslOOyOrVlbX1eKTGgHOSg6sg9FpXqY3tHIIcqAoWSCzLhieYHn9OXRG2bsIABmM/EcoPT6IB1SfAKa0fnH3ku5pFPq9h91ZTDm/L9OU/TyWCiYiV7QqHQn1RdMjzR5Jg4UAOtgdR5/spS6cgIDchzyRlN05Dzlb1KIJBHmmQGiGnoOi3NQcj97qT4OSHqt9PvdWRnaGNpXkZIy1kGTp0/MJLbZaJxa1fspkTZTuP23wqzgMge80DkUPa8QcFbu0PCPisD2fO3KObf1CpNywtcQRpl6LJkhTJNtDq34wQU94f2nDdSqH8YranUKg4JgWSSOqjtRTWLmHxCvEODH++QJd3jQAJBlB3NPE3ICVz6pxN7iDOhTuh2iyAORWu/YJRGVzYta2REbpJToZ9JU95xHGMjH5rxlKY65zySt7BWh5wV2F8bd2SrtftHw2kaQYhc54RxdtOqMebSYP6rolWq19IOZEZeibT2h8drTK3cCX9Gx7oS7vw0EjYdN/7Iq4yLidB7mEqs7Y1XawBJJ5Dw55rpOjRCDk6RjH3FU/y6bowiCYG209UVQrV6J/4mm6m38bvlP+4ZesIuxunCRSya0RMST1kqS07VF1X4FZgcHZB3M7hzVJT2bX8dJdk7b5hbI+x4lE2ZDwCdJBM9TkqnxbhrqNcuou/lHWmZIaf9PIdE0sOLANDHd0kiZEDfdMnZBx4umNOI3QLuaGF3IgLHhvOT1/TdD7n8krZeMUG29T+6Z0q2ST0nKajXzQQ9FhondGUaiVUamUo+1rgfunSBobUdkSErZdtjJ2YRI4jT/Fn7+iqtIUKqNy8lXrlgEo2545TacPemJ+UzHODHLmqxxjtC3E5smm8DIVGHv9WuPdPukm12TnFyaSIr2sQ6JQ1KsUvtbtz5LjJk56bDYeaNparK5M0wxpLYU0ymNoyI67pXSTSzlGIZLQyGEQei8DydfBeUxsVthDnCNtP0VkQGNpTjVEGny8VDRf8Av05FFmOatFEZMGKgrN+wjHt+9kuuLgDeD6qyISR4HRAJz9ExsgOZSalUxGQT7FOLJ8ZaghFE2HW1XPXZUXtNlc1BtII8wFc30yCDsfvVI+2fDwS2s2ZgNcPDQz7KWaL4k5rRVXCFoLhQXdyBulzLqTqsqEih3/E9ViWhwXq6mNSOX0hmp6tM7LLKnKcW1u0q1bHnOmIW1nDdMKHFHgRK8vrUB0BRm0gSlbQeUWiSoXVNB6c1eewdSoGVab3tIwyGg4iD1dpvpOSpnDnCYVz7KcVpMLqRAbibIdqXOnT39kK1YIvdE3Fc8uZM+QUFncYaVf8A5JHkf0KJ4y0t00zI6yElq1YBA0cD76hdLaNeCXGaZYuA0IpFzgc/uVXq4i4pvpyWBxLnRGkwB0ndP72oW2TSwxm0E9D+uiVXvdt/EEH2/X2UOjfklSSN/wCLxvdOh0WWtYtBBAg7xsiKlm1rGlv4Q7yQsmEyYjV9hYpNywy09NPQyFha8cj4ZH0OShtahkztop21s0bsKgvBB/2ixo75w/8AMIH/AJtPdH27g/5SCOmY9QpG02u7pgg9MvRS1+y1JoD24qZO9N2EA+Ay9kUB8l+yevdwAN8sltbGqWyIBO7o7o6TkD7pazhtWnUaHVG1WvkAOaWuBAmSWn5RvEbJnX4G1xLpcYGjnEt/2hMjl+XaFF7dFrsLnfFIgkl07+f2Uw7PXg+OX4T8jsWuQEEYneoCr3FmuDoY0Tpl9fBW7sGGup1GmC54wF0bgGDHKSVyty2daS0EcFa+o41yGkOccwTIjRoBAyA3UXbkA0ILQZcNR9E04Fb1KVs34jSDEHT5gc8j1lLeP0XXEMiAxrqjjyABgeJP5qc9kIz/AD2UzhdEt1JM5+CcEERG/ql1s/qmFCrPWElGtOiYO057pvQrBok+SVAZqJ3xK0tbIDYkjXPQD9UY6BNqgy54w1pjMuOgGZ9NggncSrmQHtYTyIL/ANvVVPtHxM0f5dPu5w4/1OMZ97WPqjuBW7Hsa5riSQCQ5rS0TzMfTNWp1oyck3VF74Ox1Mcw4jHUkl07FwdPd6g5J/Sti7V53mAFSLa6dbmHk/DcDGcwIzAkSQVcuGXOJoJIkhpI0z1I9UYvwxnD0FMsW7knxJ/JAcRoMG0fROGHql3FqJI6H7lVTElAQ2VQMqEjeMpkETsrJbPBLgAciYKQWfDHtdIJ94T62rBjgHOaDAkTmd9EzmTWPZJbXrnEjSDDh9D4Fa8ZBfRe0cvoZUV5SwVKjh8rmNcI5h0fmoGV8THiTEJVJuLTEzwSlryih3lnKB/hIKeVHSgLjVZdmLZEAOa8XsLF3INlU7TcENq9rm/I72cgBXIzldU4hwN94wUyIBAOLWD0S28/wtqBsNzOx5qspKy8cUsitHO/jyVNdVpbCZ3nYm7pvh1NwHM5j1CUcTtH0nYHiCI8wdCELRNxp0b8PIBTi3pwQ4DQyqy0OaQYI8RCtnCq7HMBmOa6t0dJUPLOuKtMtcM2/K7nlp4qv3rXNJHXKecorhVOpWr/AAKIxYjiJJgMaNXk8um6b9ozRYw02fzHDJ1R3MfhGwR40VxsX21+BTNN4xMdGU6fuCvTwx5pksaajYyj5m9CPzSy3q5jrmVZn3oYwCkTicNAdFGSPUx1NbBX3JLKWIQ4NLCOR5IYhQ16DmNGLVxLvv0UjHyuDWzdhIK8+MdAswTp6LVzCuGGljWk/U8laOHVpyMEdc1TrIHyyVisnFcmPVjmyph908tkfDpNb51TJ9mN9UVe2pIjYJbauqte59MYsQbiDjhgtyBBz9OiZ3d46nSdVrFrGtEkNOJx5AGNSVojTRFporfE+G4qT/hsJcDGSzsXbOouOIESdFFbcQuKgc5j2s3awDKOrtSeqn4FfOqPipEzHKEurTQyTXZYb+4cXmm1pMAFsyGAHOS7TLkM1gosp0X4nCSDie7KSRHkOQUnFX1GscaZbiLYGIS2c4kclzd9zXFV38Sx1YtOWF4LBIkdwwNDsEMkKdmKcHyYovKbWsLnBx6h0Dy/ZL7S7e0ywkdCZ9U84yBUpAgEQZgiDkdCFXrOnUY5xIOcznrKVJFpX2iycE4jUqmJGLeRoJhWC5u3Wga12dNxJLiBLXGACYHy6+GSqPZQk3BAH9M/+4AfQrpvGOCitSa3fUnXxhGMb6G42tnMuJ0ab6znETynMZk5jn4ouzuwwZcvIeJRtbs8xjiwVHQNiARn9PJQ0uEMBzl3QwB6AQfNLKQYYmOLDFchrjGBuYy+Zw3jkPf62vhlEgffsQlnBaYiAFZbWjCeKvZSUVFUT0z4qR7A4QtKRzKIa1Vog2Di3ERoYOf681Tu1ow1AW/5ggFoknyHKFb7uvhI6gpZb2wN0auMHJowxmIEZlJkqqDjTTsHuK5FiHVMnYQ3PXN4y+q8tKJdQcWQ44TvE7arXt8P5AaP6qrQI6Bzj7oHhN2WUwAdZHgqRVKjLndyFMHkgrmmZ0TZzgST4rZtIOWezAhBgcsVj/ggsQo6hhwLtEzFEEaZH9Vc+H8TY4+Gy4rZ3YJxZpxW4u4YS10ERBBTuV/svGbgtHU+JtY8gag+yrPGOxlOtVZUwgkZeSktr19akMPzlszsDzTWwv6jB/NAnLMaeSk5K7ZRtTVlS7UdiqRpmAJAXIuNWb7Wtg2IkL6frtp1mTkRGo1nx2XOe1nYn+IcCJymCFRvdom0it9jm/Csalb+uq4gnfCwwB64ikfEauSutbhZoWRonVjXH3Lly27uKlYkUx3Bq45D12VOykFonta+eW2ScWVctOKB4KuWLMAImZMz7JzZ1Zy91LyaoNqmNry4NSCdso6IWmzkpWNkLam1dRfk7tk1EGPJRtzJW+gUbYlChrDKD4hPrFwySKyEwn9lRkgIFY9DuzqjLqheOVDUGH+kTkc5WvFaVdrR8FrXfjkmY/0xy1jdL+H1q1QE4AcLsJg8zEwVTwJKaElWhUpuljiOhzCM4ffd/EWkOOR6xyKd1bJ5kupuAEknux9VpbAbCAPv9F0YNivIkrGtXiAdRjcj7lUrjrHNqF4BLTAdG0aGPb0Vkqnbqgb2nMrQ4WqMrnydlWrPDm5GZ16IK9dDe4BPUyUfWt4ecua2t7YHZY5aZpxx5RIOyFAtqF7vmJaB0A/uur1Hu+AcGv6rnViadN+Euh0z06Zq03fGmfBDW1G55EDX2TwbWx6jSQr4hwTAx9VtT+aMyHOkO6Rt4hKra6Djnk7cH7zRdOyaTLBnzOp8l5V4SRnCT+hvsS6LBwd+is1EZLnFLiL6J72beY18xurhwTi7agEHZVxyXQmTY43RTDkoOqlYVUzyBuJNyaeqAs6ktDwM57w5JnXzEJB2qtf5JLZGRGR9AY1SSVsPKoiLtPx41K7KdItc1ky7Vpefm8QBA9VPZUw5r3TJAGnyk9FVOFWTyROXIwSMuUbq5WFr8NpJh2RAgQJPMbo+DJN3sTVaiy3vIKlqcMcXA7TsjmdknOa1zXHOZnKIWdtIl9ba0afxoXqM/wC6FbmFi77Bfqn6ObG6AqYQVZuE2Lapz038Er46aIc35SZ2jRWvs3bjJwOZbly8Eyik2haLFwBraXcEQcgOQVmfQGGYiOaqD7cB2IdJ8VYOGcQcacVAQBlJ38OaLhbofxRPSpNkluR36rXiXaOlbt0DnGAOUkwAOeZCVXt/mcGU+65V2n4w816uZig6iQOrSKjvWAPJPDGorY1HQ7yr8Rzi7+qZ81xvjdGoyu+i/JrHENaBDcP9JjcxC6rbXIcA4HJwBHgcwq9/iFwjGxtywZt7r/DY+WY802ZUrQ+J7plApvjVTseQQhoUhCzGosVlUlHFiRWFxGSf0XTHJFvyVhtEbK40KjePdeXbM1rSdCdOwNNMOsTBCtnBqcunkqjQdmrLTuDTt3vb8wbA6TlPlqhVMtF2h+26DsxzUNei05HU5yCRppJCUcHuxAB5BOJB0iVWLsWSQObSNXOOp7zi76lC0QMRG+sJrWybKp3a51Vnw6tD/MpvBw/ja4EOYehy9FS6ZOcfwY7q6ha1GSvWSSCRBgSNYO4kKVzc1VmWJX+I2mcrLa2jNO69EEIJjMJg+X6KGTGasOStFcuqM1H+I+gUT3YCABLjtMf3TK9ZhqTsdUkpcSZbvqmoxzn4mmmQPmbyxaCDPqpxSrY8pU+rLBwencVXNIOBhJExmCMsx5FH30spDFcE1Jc1zWBriCAYOEAkDx5qpi+vLvutd8GiSCQzI6zm/WfCFcuBcMoW7O6MTzmSdSeaKoV83uWv0iqmwu5x1HkNyhhDSdOcJn2TeQ4g/iP6qxXABJc7yCFp8HLXGo3UwXN2PToRqCpSi70GHst9vVkD09FO90Jfw85Dl11H7IysJCtFiyR7iWz4IgiZUbCtSSCuYjQtFkKVQnC0sJ1dP8szqAjeJ8Lx0j/DvbTc2O+5uJrhPzBoIzQ3F7xrGEOyB08dkwsqjsFPGGuBluEEDPXfbqutPTIyhxakir2fA76m7Eb+k4cnUZHoCIVlpX1wGw6pak8xRqAenxUnva5aXAyI2KVvvid1KXFdoupSl/xFqPEbv/x7T/01X/71iqBvz1WJeUfQ/wCX+pf4FvbLspTL31KQIwvOEDMEToAn/Yjh1VlOa7S2flDtY5xqEw4bQFGm1uIvcBm93P8A0jYIoScyVfH8dvbPNcg0OY2cIk9VFcEnNx9fyCh+NyyWwcFp+uloVMgxgfK2epyC5HxdhN/dNdE1AHDlEQfqV2RwGy5p/iTZildW9dujnYHecR/1KcotIdMJ7H3BfasH9VMmm7/YYHtCtNq9rmljxLXAhwO4OSpfZR+C7rUjpUY2o0dW9135eithbBXRdqmB+0c57W9nn2dXc0Xyab/+k/6h7pROS7XTNOtTNGs0OY7KD95Hqud9sextW0mpTmpQ1xDVnR45dVHJgcdrovjyp6ZWrN+as/DSfJVS1zKsXCqpyGnkotGnG6Y7uLcFCNoDNOLdgc3c+UR4qOp3Zyy5wljKi8kmA2dvHqmbL9rWlp3Gc6IXN+2SWXrmzhLgHcpE+ipysXoaYozB8ITPh3EZMFI+C0QNTnyV14V2da4Yqjtc4b/8iFaEHLpCPKo9shqXBK8p2wJxuGnyzz5po+ypsMMEnmTMeC0vMgqqFPZGfyOSqItpNlylqMzW1qzNTPYnZGIG5qGuaUpkWIeqxFbDdCOpTxZHUe6BFowmHNBjMT7p/VtpI8UJcW+eWyhLHxdl4z5L9gDgG6ZBSW15B/NR3VBxPRb2dLMYlKaploR5dj61pBxbnP3/AGTalTBDh09NYQNs0NM7Bs585WG5xZbHXqgO4eiYXTg3TMctDzhNeH1cbJ5/cHqgrRoLYGamojActDqNj1jmmjonLaoLcyFDUcphVkICu8gzyTMkJu17Zpg9c42CJ4d8M/CwVXE5gyZbG2fNC9pKzvhDDu4Zc+iPoVRNJr6RaIJxCM+bZG4H1UauTOlqK/sA4w4l7y44jJEjfwSKs6CU84hE5aSq1xCoQ7XKNEk+x8a0RG8XqSPuRJz3KxTsv9UvR1tjQNczy5eKkAlDW5lMKTV78Y60eC2QGmtMMI8tUD2I8DrBXOhU3/ESmatu4DVvfHi3P6SrddKvXwxSCoZdaKQ9lYsbgB9ld/0lwp1OgqjAZ6By6Jc2sLm/C7QB1ewfk14NSgeU5kDqCAfIrpvZe6/ibVjnf5jJpVRyqU+671ifNJHHyWjnKhaRBTfht+IwuzByzWl3ZJeKZByTRuOmB0wTjf8Ahxb1A6pbk03HMNmaY592JA8DkqXfcOrWpHxGFv8AqPeY7q0g6e66hSu3sGWZ9h+qipXhnvQOhzafLZLkwwltaZTHlnHvZTeE3LnCIGfIiT5Zwt768Y2cQOWpmfddGqW9rVAmi07y0DXfMQqd2p7GGocdu8OOvw6ndOX4dj4LNP4sltbNcflJ6eij8T48cJFEFg3cdY6DZGcA4EQwVHiXvzzzIG2fNJ7CwfVvBRqMc3AcVQOEHLYjaTC6rYWBeBA10HRN8fE3sTNko94Lw0FrWOAIBkZZ+ZVuqsa1gA2UfDrEU283HU/kF7c55L0VDVGJyti/BJlA35zhOHU4CTXWblnlH8iiejLVimLVvbU8lu5inJOyiYK5igc1FvCjDEUzrBTTzHQEpTcvJ7rdXGf3Ti9fhDvIBJ7iqKTSSQHEST+EKkQkN0WsBJOTR3iUk4T2ko1qjmgOGHd0YT4GVWe0faL4006c4Bvz69VnZ+jTAGMOIIJ7uqy5ZR6Rpg5xVs6c0l4A2C2II0VWs+MVKIpufTikcp3HI+hEhXK0uWVWyFnZojOwezvsLoKf06geFXL+y3CHtuIvpHNCM67OlGy0fEgoe6eobW/bVz0PJbuzVLsm1QBxlodTAJg4m4TyM5JnbsrtdSzbUaWmBuHTuOqrfGLlji1j8m4xiOkBP7alTNYGnWIhgDwTIa7ODO2iWO2Sy6VfyJuL1czlnJy0gqr8Xr4Wkn7KsnEnNkyf0VB7R34e7A3RuvUqc+zX8fHyaQoc6Vi8WKZ69s7hZuTCm9YsX0Mej4lhDHSvajFixOACuaQISG6oZlYsWXOkVxsCdaNcQSASNCQJHgdk44I34BeaeXxCHP3lwETB0McuSxYhiOkODdOdrHotHBYsVWIjUNUopA6iVixBIazP4bBmwlq1r3zgO8GuHUfmvVidaFYlrUQ+ti3OFsnMhusTqQr1ZWTabABy1XqxKwsypkFAxq8WKsehTWuMkgcO8fFerFOS2OhnRZ3Vq9qxYpzQ6YNUavabF4sUmh0K+JVYBdExJHjouR9p+NVK1RzDk0HMDfxWLFLK2oaNnx0nLYiTrs1fOZUAEb6ieuixYsrNOVfiPq1qXWpqOeT3j3dhM6ei24DfvY2R/TA8R1WLEfRmi9s6DbPxtE7iUsvqIBXixTZoFtxNM4mmCPfxVjsK+NkxGSxYuj2c+hFcu/4qnInPTaYMFWWxtKVe4qPLMJw4DhOoa0GfEyPReLFTDt79mf5Gtr0c77SXzg0xlnhVQcsWKLPX+Kl9dnqxYsSms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AutoShape 4" descr="data:image/jpeg;base64,/9j/4AAQSkZJRgABAQAAAQABAAD/2wCEAAkGBxMTEhUUExQVFhUXFxQYFxgVFxgXGBcXFxcXFxcXFxQYHCggGBolHRcUITEhJSkrLi4uFx8zODMsNygtLiwBCgoKDg0OGhAQGiwkICQuLCwsLCwsLCwsLCwsLCwsLCwsLCwsLCwsLCwsLCwsLCwsLCwsLCwsLCwsLCwsLCwsLP/AABEIAKUBMgMBIgACEQEDEQH/xAAcAAACAgMBAQAAAAAAAAAAAAAEBQMGAAIHAQj/xABCEAABAwIEAwYEBAQEAwkAAAABAAIRAwQSITFBBVFhBiJxgZGhEzKx8FLB0eEUI0LxBzNigiRywhUWU5KUotLT4v/EABoBAAMBAQEBAAAAAAAAAAAAAAECAwQABQb/xAAmEQACAgICAgICAgMAAAAAAAAAAQIRAyESMUFRBBMiYXGB0fDx/9oADAMBAAIRAxEAPwBvRrNcJOseiXcSu3YC0nX6JJZPqEQJKmu2VA2cJnrqvPUUJ4ICcEEJpZ9pagEBVJ9So4n80Vw6f6k/FMTk/BYbjitWpq5L62I6lE02rd1FCkg8xZgTK3tG0xiqtOfyt3PWNh1KPo0BSbiABqbToz/9fRDYDJe/vHYHfqeieOO+xkvIVQzAxQ1moY3Tx6nqVLUuc4GZ5DP1S55JzPv95BTWjiJIEkwBO55xs0LRFUUoZs0kmBzmAPPLPzUtJ7RoJ6lxjylK/jd6AcTzq45ho6D6I6ngDu+S48th1KdMagslpzyLumf1Wv8AEO3HsQtmXLgNGsbtl3vqoazpk5nqYHsBmixkgltb7n+wU9K6I5JZSf8AeSmc4bfQLrG4FjsOJ6SrDRvhGhPgqHQqn7CccPv8IzmPb9lzimJKDXQ5vuPBgkCRv0PVIrvtW9xhowhMb+kCw1Gd4R3hv7Kl8VpYCHMzY7Q8ju0+Cy5MbIOTRYKPaKo3efFZU7X1dIaqcbl6ym5xU+Iv2MuA7U1uY9FjO1NQalV23tnn5QT5Jja8Jccy0k+MD90yhZ3Nji37WOnMSnY4s7CHFsSkNnZFoGQDdxGco25rBojyTrEFSYxN+52S8FmxxGKTPVJDewckTQvd+SosSfZzkyz0LZrdAApKjwNSAq6eNECPsLWndh5zdmnhgSVBeQsYcDmFHUuGjUhJHVMGkpdxEOqMLmHvt2/EN/NTnha6CshYLni1Nu6TXHHWEwCFRLvibzI0QtOm525Wdqhft9HRqHGmA5ZpqzjdMhc1tmVdGpieGXBGseC60UWS/A+4jx9syFtY9qWDIgqrjgFY7+qdcF7Oyf5iEqXR3OTZZB2jo8ysWDs/R5e6xdykErDODYWaAlRXHCnFmWGfdRt7QB9OWAgkaHZAu7ZUh3cLsfWIy6qv1x7E5ietYNJk5HdQmwaHZaI+xrNr1IB1zKm43atpMxtJERIJSpWv4JbYvoMz0J8EwpUQBPJEcOqtNMZgblDPuMRfGgjzRUNoCWweu6TGwzP5BD1TPRTF3vn6IC5rgzOQHXVXLojc7G8NBho16+P6eCY/EABPSAPv7zPNLKZAzEZ6Z7nc7qRrpjkNNs+a5Dh9myMyczqfvf8AdMrYbxt9NG+qVUHz65fqmNJ5OWnIchp6p4nWG29HcmTGX69P7omrQEZ/fgtHOa2Z8P2W1cExn0A5cz5fkqBTFxc4ZjIaKP40fNn98wiLkCAdswOvVBuIOii9GmFMOpVdIJ8Cjabh1Hv7fqldJ8aI+iZgposLQ3sLosMj05+XJSXdm1zSQ0YXZEfhP3oUDTJRttWjIjukQR+nULpq0QyY7Eh4OCcjl96hPuG9naYElBUWuFRwnIb/AIp09kZeXpDCAdVj4SkZUkiKrXa0ltMZDfZTW9y5JW1sIlbtvO6XzkNPFbIKjmh3cXBIzEJTfV4hAVOKENnFkdjqofiFwMnnHkmlTOUSRty3clG2oJgtMg6ePJVl0zCccJuCCRsR9lCL2M4jK9qw6HDYIbHBkaeKBueIBzz6T4I0OGEddPNNdg40PLWsXsjcac1Ew5zijxH5hBWdzGiJ/jCDlBB5gZpxKIuL8AFb+YyMe4GjuvQpdY2YGozVhoVd2gAjYflG6h4jDmGo0d4axuN/NZc+G1yQqWzyxotB0T+kxsKm2vFJ3hObbiAO6wbKpjlzWod1yGnJQsuA7dH21s06ouTHB/8Att34FibC2byCxNUg0cW4TxdjQQYxDIgqvcVuGPq5H7KM4xw8OOICCVV7qwqMMh05rY14MXY/sq7qbw9hgjz+wn17WqXLAHQB05qh0L86E5plY9pDTMagoUl2croe29B7DgOcnL907rWBosbiObs/Lb6pNwviXxHCB3gQY6A5q0dqrxtQ0y3TBtzRSV6KY15K9Wfl96JXVfOQg/e6I4hUjIeKFY0x16pqLkgeNM+p/RFYshkf9xj6IWnTG5knoigB4zzMJRkTUHfenpCa2bgDlrz2Hh5JVSgDM+h/NGMuGhunLfmmQaGTXjU+KKp1sQEakEDz1PpHqk9y86T9+C9tq5Bk5ADIekfmm5DJBnEqoBgaDIfmg6cSYyQ7q0mUTSpqMpWzTFUj0V4cAB4p1YOnUJZTpAkdE1txCaLpnMYNpiFu2nzWlCrKmlXbTQlMEuH4czslV5fymXFGyw+ASB+mShLslOOyOrVlbX1eKTGgHOSg6sg9FpXqY3tHIIcqAoWSCzLhieYHn9OXRG2bsIABmM/EcoPT6IB1SfAKa0fnH3ku5pFPq9h91ZTDm/L9OU/TyWCiYiV7QqHQn1RdMjzR5Jg4UAOtgdR5/spS6cgIDchzyRlN05Dzlb1KIJBHmmQGiGnoOi3NQcj97qT4OSHqt9PvdWRnaGNpXkZIy1kGTp0/MJLbZaJxa1fspkTZTuP23wqzgMge80DkUPa8QcFbu0PCPisD2fO3KObf1CpNywtcQRpl6LJkhTJNtDq34wQU94f2nDdSqH8YranUKg4JgWSSOqjtRTWLmHxCvEODH++QJd3jQAJBlB3NPE3ICVz6pxN7iDOhTuh2iyAORWu/YJRGVzYta2REbpJToZ9JU95xHGMjH5rxlKY65zySt7BWh5wV2F8bd2SrtftHw2kaQYhc54RxdtOqMebSYP6rolWq19IOZEZeibT2h8drTK3cCX9Gx7oS7vw0EjYdN/7Iq4yLidB7mEqs7Y1XawBJJ5Dw55rpOjRCDk6RjH3FU/y6bowiCYG209UVQrV6J/4mm6m38bvlP+4ZesIuxunCRSya0RMST1kqS07VF1X4FZgcHZB3M7hzVJT2bX8dJdk7b5hbI+x4lE2ZDwCdJBM9TkqnxbhrqNcuou/lHWmZIaf9PIdE0sOLANDHd0kiZEDfdMnZBx4umNOI3QLuaGF3IgLHhvOT1/TdD7n8krZeMUG29T+6Z0q2ST0nKajXzQQ9FhondGUaiVUamUo+1rgfunSBobUdkSErZdtjJ2YRI4jT/Fn7+iqtIUKqNy8lXrlgEo2545TacPemJ+UzHODHLmqxxjtC3E5smm8DIVGHv9WuPdPukm12TnFyaSIr2sQ6JQ1KsUvtbtz5LjJk56bDYeaNparK5M0wxpLYU0ymNoyI67pXSTSzlGIZLQyGEQei8DydfBeUxsVthDnCNtP0VkQGNpTjVEGny8VDRf8Av05FFmOatFEZMGKgrN+wjHt+9kuuLgDeD6qyISR4HRAJz9ExsgOZSalUxGQT7FOLJ8ZaghFE2HW1XPXZUXtNlc1BtII8wFc30yCDsfvVI+2fDwS2s2ZgNcPDQz7KWaL4k5rRVXCFoLhQXdyBulzLqTqsqEih3/E9ViWhwXq6mNSOX0hmp6tM7LLKnKcW1u0q1bHnOmIW1nDdMKHFHgRK8vrUB0BRm0gSlbQeUWiSoXVNB6c1eewdSoGVab3tIwyGg4iD1dpvpOSpnDnCYVz7KcVpMLqRAbibIdqXOnT39kK1YIvdE3Fc8uZM+QUFncYaVf8A5JHkf0KJ4y0t00zI6yElq1YBA0cD76hdLaNeCXGaZYuA0IpFzgc/uVXq4i4pvpyWBxLnRGkwB0ndP72oW2TSwxm0E9D+uiVXvdt/EEH2/X2UOjfklSSN/wCLxvdOh0WWtYtBBAg7xsiKlm1rGlv4Q7yQsmEyYjV9hYpNywy09NPQyFha8cj4ZH0OShtahkztop21s0bsKgvBB/2ixo75w/8AMIH/AJtPdH27g/5SCOmY9QpG02u7pgg9MvRS1+y1JoD24qZO9N2EA+Ay9kUB8l+yevdwAN8sltbGqWyIBO7o7o6TkD7pazhtWnUaHVG1WvkAOaWuBAmSWn5RvEbJnX4G1xLpcYGjnEt/2hMjl+XaFF7dFrsLnfFIgkl07+f2Uw7PXg+OX4T8jsWuQEEYneoCr3FmuDoY0Tpl9fBW7sGGup1GmC54wF0bgGDHKSVyty2daS0EcFa+o41yGkOccwTIjRoBAyA3UXbkA0ILQZcNR9E04Fb1KVs34jSDEHT5gc8j1lLeP0XXEMiAxrqjjyABgeJP5qc9kIz/AD2UzhdEt1JM5+CcEERG/ql1s/qmFCrPWElGtOiYO057pvQrBok+SVAZqJ3xK0tbIDYkjXPQD9UY6BNqgy54w1pjMuOgGZ9NggncSrmQHtYTyIL/ANvVVPtHxM0f5dPu5w4/1OMZ97WPqjuBW7Hsa5riSQCQ5rS0TzMfTNWp1oyck3VF74Ox1Mcw4jHUkl07FwdPd6g5J/Sti7V53mAFSLa6dbmHk/DcDGcwIzAkSQVcuGXOJoJIkhpI0z1I9UYvwxnD0FMsW7knxJ/JAcRoMG0fROGHql3FqJI6H7lVTElAQ2VQMqEjeMpkETsrJbPBLgAciYKQWfDHtdIJ94T62rBjgHOaDAkTmd9EzmTWPZJbXrnEjSDDh9D4Fa8ZBfRe0cvoZUV5SwVKjh8rmNcI5h0fmoGV8THiTEJVJuLTEzwSlryih3lnKB/hIKeVHSgLjVZdmLZEAOa8XsLF3INlU7TcENq9rm/I72cgBXIzldU4hwN94wUyIBAOLWD0S28/wtqBsNzOx5qspKy8cUsitHO/jyVNdVpbCZ3nYm7pvh1NwHM5j1CUcTtH0nYHiCI8wdCELRNxp0b8PIBTi3pwQ4DQyqy0OaQYI8RCtnCq7HMBmOa6t0dJUPLOuKtMtcM2/K7nlp4qv3rXNJHXKecorhVOpWr/AAKIxYjiJJgMaNXk8um6b9ozRYw02fzHDJ1R3MfhGwR40VxsX21+BTNN4xMdGU6fuCvTwx5pksaajYyj5m9CPzSy3q5jrmVZn3oYwCkTicNAdFGSPUx1NbBX3JLKWIQ4NLCOR5IYhQ16DmNGLVxLvv0UjHyuDWzdhIK8+MdAswTp6LVzCuGGljWk/U8laOHVpyMEdc1TrIHyyVisnFcmPVjmyph908tkfDpNb51TJ9mN9UVe2pIjYJbauqte59MYsQbiDjhgtyBBz9OiZ3d46nSdVrFrGtEkNOJx5AGNSVojTRFporfE+G4qT/hsJcDGSzsXbOouOIESdFFbcQuKgc5j2s3awDKOrtSeqn4FfOqPipEzHKEurTQyTXZYb+4cXmm1pMAFsyGAHOS7TLkM1gosp0X4nCSDie7KSRHkOQUnFX1GscaZbiLYGIS2c4kclzd9zXFV38Sx1YtOWF4LBIkdwwNDsEMkKdmKcHyYovKbWsLnBx6h0Dy/ZL7S7e0ywkdCZ9U84yBUpAgEQZgiDkdCFXrOnUY5xIOcznrKVJFpX2iycE4jUqmJGLeRoJhWC5u3Wga12dNxJLiBLXGACYHy6+GSqPZQk3BAH9M/+4AfQrpvGOCitSa3fUnXxhGMb6G42tnMuJ0ab6znETynMZk5jn4ouzuwwZcvIeJRtbs8xjiwVHQNiARn9PJQ0uEMBzl3QwB6AQfNLKQYYmOLDFchrjGBuYy+Zw3jkPf62vhlEgffsQlnBaYiAFZbWjCeKvZSUVFUT0z4qR7A4QtKRzKIa1Vog2Di3ERoYOf681Tu1ow1AW/5ggFoknyHKFb7uvhI6gpZb2wN0auMHJowxmIEZlJkqqDjTTsHuK5FiHVMnYQ3PXN4y+q8tKJdQcWQ44TvE7arXt8P5AaP6qrQI6Bzj7oHhN2WUwAdZHgqRVKjLndyFMHkgrmmZ0TZzgST4rZtIOWezAhBgcsVj/ggsQo6hhwLtEzFEEaZH9Vc+H8TY4+Gy4rZ3YJxZpxW4u4YS10ERBBTuV/svGbgtHU+JtY8gag+yrPGOxlOtVZUwgkZeSktr19akMPzlszsDzTWwv6jB/NAnLMaeSk5K7ZRtTVlS7UdiqRpmAJAXIuNWb7Wtg2IkL6frtp1mTkRGo1nx2XOe1nYn+IcCJymCFRvdom0it9jm/Csalb+uq4gnfCwwB64ikfEauSutbhZoWRonVjXH3Lly27uKlYkUx3Bq45D12VOykFonta+eW2ScWVctOKB4KuWLMAImZMz7JzZ1Zy91LyaoNqmNry4NSCdso6IWmzkpWNkLam1dRfk7tk1EGPJRtzJW+gUbYlChrDKD4hPrFwySKyEwn9lRkgIFY9DuzqjLqheOVDUGH+kTkc5WvFaVdrR8FrXfjkmY/0xy1jdL+H1q1QE4AcLsJg8zEwVTwJKaElWhUpuljiOhzCM4ffd/EWkOOR6xyKd1bJ5kupuAEknux9VpbAbCAPv9F0YNivIkrGtXiAdRjcj7lUrjrHNqF4BLTAdG0aGPb0Vkqnbqgb2nMrQ4WqMrnydlWrPDm5GZ16IK9dDe4BPUyUfWt4ecua2t7YHZY5aZpxx5RIOyFAtqF7vmJaB0A/uur1Hu+AcGv6rnViadN+Euh0z06Zq03fGmfBDW1G55EDX2TwbWx6jSQr4hwTAx9VtT+aMyHOkO6Rt4hKra6Djnk7cH7zRdOyaTLBnzOp8l5V4SRnCT+hvsS6LBwd+is1EZLnFLiL6J72beY18xurhwTi7agEHZVxyXQmTY43RTDkoOqlYVUzyBuJNyaeqAs6ktDwM57w5JnXzEJB2qtf5JLZGRGR9AY1SSVsPKoiLtPx41K7KdItc1ky7Vpefm8QBA9VPZUw5r3TJAGnyk9FVOFWTyROXIwSMuUbq5WFr8NpJh2RAgQJPMbo+DJN3sTVaiy3vIKlqcMcXA7TsjmdknOa1zXHOZnKIWdtIl9ba0afxoXqM/wC6FbmFi77Bfqn6ObG6AqYQVZuE2Lapz038Er46aIc35SZ2jRWvs3bjJwOZbly8Eyik2haLFwBraXcEQcgOQVmfQGGYiOaqD7cB2IdJ8VYOGcQcacVAQBlJ38OaLhbofxRPSpNkluR36rXiXaOlbt0DnGAOUkwAOeZCVXt/mcGU+65V2n4w816uZig6iQOrSKjvWAPJPDGorY1HQ7yr8Rzi7+qZ81xvjdGoyu+i/JrHENaBDcP9JjcxC6rbXIcA4HJwBHgcwq9/iFwjGxtywZt7r/DY+WY802ZUrQ+J7plApvjVTseQQhoUhCzGosVlUlHFiRWFxGSf0XTHJFvyVhtEbK40KjePdeXbM1rSdCdOwNNMOsTBCtnBqcunkqjQdmrLTuDTt3vb8wbA6TlPlqhVMtF2h+26DsxzUNei05HU5yCRppJCUcHuxAB5BOJB0iVWLsWSQObSNXOOp7zi76lC0QMRG+sJrWybKp3a51Vnw6tD/MpvBw/ja4EOYehy9FS6ZOcfwY7q6ha1GSvWSSCRBgSNYO4kKVzc1VmWJX+I2mcrLa2jNO69EEIJjMJg+X6KGTGasOStFcuqM1H+I+gUT3YCABLjtMf3TK9ZhqTsdUkpcSZbvqmoxzn4mmmQPmbyxaCDPqpxSrY8pU+rLBwencVXNIOBhJExmCMsx5FH30spDFcE1Jc1zWBriCAYOEAkDx5qpi+vLvutd8GiSCQzI6zm/WfCFcuBcMoW7O6MTzmSdSeaKoV83uWv0iqmwu5x1HkNyhhDSdOcJn2TeQ4g/iP6qxXABJc7yCFp8HLXGo3UwXN2PToRqCpSi70GHst9vVkD09FO90Jfw85Dl11H7IysJCtFiyR7iWz4IgiZUbCtSSCuYjQtFkKVQnC0sJ1dP8szqAjeJ8Lx0j/DvbTc2O+5uJrhPzBoIzQ3F7xrGEOyB08dkwsqjsFPGGuBluEEDPXfbqutPTIyhxakir2fA76m7Eb+k4cnUZHoCIVlpX1wGw6pak8xRqAenxUnva5aXAyI2KVvvid1KXFdoupSl/xFqPEbv/x7T/01X/71iqBvz1WJeUfQ/wCX+pf4FvbLspTL31KQIwvOEDMEToAn/Yjh1VlOa7S2flDtY5xqEw4bQFGm1uIvcBm93P8A0jYIoScyVfH8dvbPNcg0OY2cIk9VFcEnNx9fyCh+NyyWwcFp+uloVMgxgfK2epyC5HxdhN/dNdE1AHDlEQfqV2RwGy5p/iTZildW9dujnYHecR/1KcotIdMJ7H3BfasH9VMmm7/YYHtCtNq9rmljxLXAhwO4OSpfZR+C7rUjpUY2o0dW9135eithbBXRdqmB+0c57W9nn2dXc0Xyab/+k/6h7pROS7XTNOtTNGs0OY7KD95Hqud9sextW0mpTmpQ1xDVnR45dVHJgcdrovjyp6ZWrN+as/DSfJVS1zKsXCqpyGnkotGnG6Y7uLcFCNoDNOLdgc3c+UR4qOp3Zyy5wljKi8kmA2dvHqmbL9rWlp3Gc6IXN+2SWXrmzhLgHcpE+ipysXoaYozB8ITPh3EZMFI+C0QNTnyV14V2da4Yqjtc4b/8iFaEHLpCPKo9shqXBK8p2wJxuGnyzz5po+ypsMMEnmTMeC0vMgqqFPZGfyOSqItpNlylqMzW1qzNTPYnZGIG5qGuaUpkWIeqxFbDdCOpTxZHUe6BFowmHNBjMT7p/VtpI8UJcW+eWyhLHxdl4z5L9gDgG6ZBSW15B/NR3VBxPRb2dLMYlKaploR5dj61pBxbnP3/AGTalTBDh09NYQNs0NM7Bs585WG5xZbHXqgO4eiYXTg3TMctDzhNeH1cbJ5/cHqgrRoLYGamojActDqNj1jmmjonLaoLcyFDUcphVkICu8gzyTMkJu17Zpg9c42CJ4d8M/CwVXE5gyZbG2fNC9pKzvhDDu4Zc+iPoVRNJr6RaIJxCM+bZG4H1UauTOlqK/sA4w4l7y44jJEjfwSKs6CU84hE5aSq1xCoQ7XKNEk+x8a0RG8XqSPuRJz3KxTsv9UvR1tjQNczy5eKkAlDW5lMKTV78Y60eC2QGmtMMI8tUD2I8DrBXOhU3/ESmatu4DVvfHi3P6SrddKvXwxSCoZdaKQ9lYsbgB9ld/0lwp1OgqjAZ6By6Jc2sLm/C7QB1ewfk14NSgeU5kDqCAfIrpvZe6/ibVjnf5jJpVRyqU+671ifNJHHyWjnKhaRBTfht+IwuzByzWl3ZJeKZByTRuOmB0wTjf8Ahxb1A6pbk03HMNmaY592JA8DkqXfcOrWpHxGFv8AqPeY7q0g6e66hSu3sGWZ9h+qipXhnvQOhzafLZLkwwltaZTHlnHvZTeE3LnCIGfIiT5Zwt768Y2cQOWpmfddGqW9rVAmi07y0DXfMQqd2p7GGocdu8OOvw6ndOX4dj4LNP4sltbNcflJ6eij8T48cJFEFg3cdY6DZGcA4EQwVHiXvzzzIG2fNJ7CwfVvBRqMc3AcVQOEHLYjaTC6rYWBeBA10HRN8fE3sTNko94Lw0FrWOAIBkZZ+ZVuqsa1gA2UfDrEU283HU/kF7c55L0VDVGJyti/BJlA35zhOHU4CTXWblnlH8iiejLVimLVvbU8lu5inJOyiYK5igc1FvCjDEUzrBTTzHQEpTcvJ7rdXGf3Ti9fhDvIBJ7iqKTSSQHEST+EKkQkN0WsBJOTR3iUk4T2ko1qjmgOGHd0YT4GVWe0faL4006c4Bvz69VnZ+jTAGMOIIJ7uqy5ZR6Rpg5xVs6c0l4A2C2II0VWs+MVKIpufTikcp3HI+hEhXK0uWVWyFnZojOwezvsLoKf06geFXL+y3CHtuIvpHNCM67OlGy0fEgoe6eobW/bVz0PJbuzVLsm1QBxlodTAJg4m4TyM5JnbsrtdSzbUaWmBuHTuOqrfGLlji1j8m4xiOkBP7alTNYGnWIhgDwTIa7ODO2iWO2Sy6VfyJuL1czlnJy0gqr8Xr4Wkn7KsnEnNkyf0VB7R34e7A3RuvUqc+zX8fHyaQoc6Vi8WKZ69s7hZuTCm9YsX0Mej4lhDHSvajFixOACuaQISG6oZlYsWXOkVxsCdaNcQSASNCQJHgdk44I34BeaeXxCHP3lwETB0McuSxYhiOkODdOdrHotHBYsVWIjUNUopA6iVixBIazP4bBmwlq1r3zgO8GuHUfmvVidaFYlrUQ+ti3OFsnMhusTqQr1ZWTabABy1XqxKwsypkFAxq8WKsehTWuMkgcO8fFerFOS2OhnRZ3Vq9qxYpzQ6YNUavabF4sUmh0K+JVYBdExJHjouR9p+NVK1RzDk0HMDfxWLFLK2oaNnx0nLYiTrs1fOZUAEb6ieuixYsrNOVfiPq1qXWpqOeT3j3dhM6ei24DfvY2R/TA8R1WLEfRmi9s6DbPxtE7iUsvqIBXixTZoFtxNM4mmCPfxVjsK+NkxGSxYuj2c+hFcu/4qnInPTaYMFWWxtKVe4qPLMJw4DhOoa0GfEyPReLFTDt79mf5Gtr0c77SXzg0xlnhVQcsWKLPX+Kl9dnqxYsSms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70" name="Picture 6" descr="http://www.sa.lca.org.au/sites/default/files/Elderly%20coupl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05000" y="3595610"/>
            <a:ext cx="2286000" cy="1357390"/>
          </a:xfrm>
          <a:prstGeom prst="rect">
            <a:avLst/>
          </a:prstGeom>
          <a:noFill/>
        </p:spPr>
      </p:pic>
      <p:pic>
        <p:nvPicPr>
          <p:cNvPr id="17" name="Picture 2" descr="G:\DPC\DPC officials\DPC logo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469729" y="6224368"/>
            <a:ext cx="598071" cy="63363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8305800" y="58550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Centaur" pitchFamily="18" charset="0"/>
                <a:ea typeface="Batang" pitchFamily="18" charset="-127"/>
              </a:rPr>
              <a:t>Prescription for Elderly</a:t>
            </a:r>
            <a:endParaRPr lang="en-US" sz="4800" b="1" dirty="0">
              <a:latin typeface="Centaur" pitchFamily="18" charset="0"/>
              <a:ea typeface="Batang" pitchFamily="18" charset="-127"/>
            </a:endParaRPr>
          </a:p>
        </p:txBody>
      </p:sp>
      <p:graphicFrame>
        <p:nvGraphicFramePr>
          <p:cNvPr id="15" name="Diagram 14"/>
          <p:cNvGraphicFramePr/>
          <p:nvPr/>
        </p:nvGraphicFramePr>
        <p:xfrm>
          <a:off x="0" y="1397000"/>
          <a:ext cx="9144000" cy="530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6200" y="1371600"/>
            <a:ext cx="7315200" cy="1964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endParaRPr lang="en-US" sz="2800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2800" dirty="0" smtClean="0"/>
          </a:p>
          <a:p>
            <a:pPr>
              <a:lnSpc>
                <a:spcPct val="150000"/>
              </a:lnSpc>
            </a:pPr>
            <a:endParaRPr lang="en-US" sz="2800" dirty="0"/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Optimal Pharmacotherapy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Balance between overprescribing and under-prescribing</a:t>
            </a:r>
          </a:p>
          <a:p>
            <a:pPr marL="457200" marR="0" lvl="1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Correct drug</a:t>
            </a:r>
          </a:p>
          <a:p>
            <a:pPr marL="457200" marR="0" lvl="1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Correct dose regimen</a:t>
            </a:r>
          </a:p>
          <a:p>
            <a:pPr marL="457200" marR="0" lvl="1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Targets appropriate condition</a:t>
            </a:r>
          </a:p>
          <a:p>
            <a:pPr marL="457200" marR="0" lvl="1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Is appropriate for the patient</a:t>
            </a:r>
          </a:p>
          <a:p>
            <a:pPr marL="457200" marR="0" lvl="1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Avoid “a pill for every ill”</a:t>
            </a:r>
          </a:p>
          <a:p>
            <a:pPr marL="457200" marR="0" lvl="1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Always consider non-pharmacologic therapy</a:t>
            </a:r>
          </a:p>
          <a:p>
            <a:pPr marL="457200" marR="0" lvl="1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529" y="6019800"/>
            <a:ext cx="598071" cy="63363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229600" y="56504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371600"/>
            <a:ext cx="8229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400" b="1" dirty="0" smtClean="0"/>
              <a:t> </a:t>
            </a: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3048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268069"/>
            <a:ext cx="7620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 smtClean="0">
                <a:latin typeface="Centaur" pitchFamily="18" charset="0"/>
                <a:ea typeface="Batang" pitchFamily="18" charset="-127"/>
              </a:rPr>
              <a:t>Adverse Drug Reactions (ADRs)</a:t>
            </a:r>
            <a:endParaRPr lang="en-US" sz="4200" b="1" dirty="0">
              <a:latin typeface="Centaur" pitchFamily="18" charset="0"/>
              <a:ea typeface="Batang" pitchFamily="18" charset="-127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57200" y="1828800"/>
            <a:ext cx="82296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52400" y="1295400"/>
            <a:ext cx="8305800" cy="449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6075" marR="0" lvl="0" indent="-346075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Responsible for 5-28% of acute geriatric hospital   admissions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6075" marR="0" lvl="0" indent="-346075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Greater than 95% of ADRs in the elderly are considered predictable and approximately 50% are considered preventable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lang="en-US" sz="600" dirty="0" smtClean="0"/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800" dirty="0" smtClean="0"/>
              <a:t>Medication intake involves serial steps: </a:t>
            </a:r>
          </a:p>
          <a:p>
            <a:pPr marL="393700">
              <a:lnSpc>
                <a:spcPts val="25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  Prescription</a:t>
            </a:r>
          </a:p>
          <a:p>
            <a:pPr marL="393700">
              <a:lnSpc>
                <a:spcPts val="25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  Communication </a:t>
            </a:r>
          </a:p>
          <a:p>
            <a:pPr marL="393700">
              <a:lnSpc>
                <a:spcPts val="25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  Dispensing </a:t>
            </a:r>
          </a:p>
          <a:p>
            <a:pPr marL="393700">
              <a:lnSpc>
                <a:spcPts val="25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  Administration</a:t>
            </a:r>
          </a:p>
          <a:p>
            <a:pPr marL="393700">
              <a:lnSpc>
                <a:spcPts val="25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  Clinical follow-up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Picture 4" descr="MCj0331728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4419600"/>
            <a:ext cx="2057400" cy="2256503"/>
          </a:xfrm>
          <a:prstGeom prst="rect">
            <a:avLst/>
          </a:prstGeom>
          <a:noFill/>
        </p:spPr>
      </p:pic>
      <p:pic>
        <p:nvPicPr>
          <p:cNvPr id="15" name="Picture 2" descr="G:\DPC\DPC officials\DPC logo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93529" y="6019800"/>
            <a:ext cx="598071" cy="633632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8229600" y="56504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04800" y="6197025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 smtClean="0">
                <a:solidFill>
                  <a:srgbClr val="0070C0"/>
                </a:solidFill>
              </a:rPr>
              <a:t>Page et al. 2010, </a:t>
            </a:r>
            <a:r>
              <a:rPr lang="en-US" sz="1600" b="1" i="1" dirty="0" err="1" smtClean="0">
                <a:solidFill>
                  <a:srgbClr val="0070C0"/>
                </a:solidFill>
              </a:rPr>
              <a:t>Clin</a:t>
            </a:r>
            <a:r>
              <a:rPr lang="en-US" sz="1600" b="1" i="1" dirty="0" smtClean="0">
                <a:solidFill>
                  <a:srgbClr val="0070C0"/>
                </a:solidFill>
              </a:rPr>
              <a:t> </a:t>
            </a:r>
            <a:r>
              <a:rPr lang="en-US" sz="1600" b="1" i="1" dirty="0" err="1" smtClean="0">
                <a:solidFill>
                  <a:srgbClr val="0070C0"/>
                </a:solidFill>
              </a:rPr>
              <a:t>Interv</a:t>
            </a:r>
            <a:r>
              <a:rPr lang="en-US" sz="1600" b="1" i="1" dirty="0" smtClean="0">
                <a:solidFill>
                  <a:srgbClr val="0070C0"/>
                </a:solidFill>
              </a:rPr>
              <a:t> Aging</a:t>
            </a:r>
            <a:r>
              <a:rPr lang="en-US" sz="1600" b="1" i="1" dirty="0" smtClean="0">
                <a:solidFill>
                  <a:srgbClr val="0070C0"/>
                </a:solidFill>
              </a:rPr>
              <a:t>. </a:t>
            </a:r>
            <a:r>
              <a:rPr lang="en-US" sz="1600" b="1" i="1" dirty="0" smtClean="0">
                <a:solidFill>
                  <a:srgbClr val="0070C0"/>
                </a:solidFill>
              </a:rPr>
              <a:t>5:75-87</a:t>
            </a:r>
          </a:p>
          <a:p>
            <a:r>
              <a:rPr lang="en-US" sz="1600" b="1" i="1" dirty="0" smtClean="0">
                <a:solidFill>
                  <a:srgbClr val="0070C0"/>
                </a:solidFill>
              </a:rPr>
              <a:t>Davies </a:t>
            </a:r>
            <a:r>
              <a:rPr lang="en-US" sz="1600" b="1" i="1" dirty="0" smtClean="0">
                <a:solidFill>
                  <a:srgbClr val="0070C0"/>
                </a:solidFill>
              </a:rPr>
              <a:t>et al. </a:t>
            </a:r>
            <a:r>
              <a:rPr lang="en-US" sz="1600" b="1" i="1" dirty="0" smtClean="0">
                <a:solidFill>
                  <a:srgbClr val="0070C0"/>
                </a:solidFill>
              </a:rPr>
              <a:t>2010, </a:t>
            </a:r>
            <a:r>
              <a:rPr lang="fr-FR" sz="1600" b="1" i="1" dirty="0" err="1" smtClean="0">
                <a:solidFill>
                  <a:srgbClr val="0070C0"/>
                </a:solidFill>
              </a:rPr>
              <a:t>Br</a:t>
            </a:r>
            <a:r>
              <a:rPr lang="fr-FR" sz="1600" b="1" i="1" dirty="0" smtClean="0">
                <a:solidFill>
                  <a:srgbClr val="0070C0"/>
                </a:solidFill>
              </a:rPr>
              <a:t> J Clin </a:t>
            </a:r>
            <a:r>
              <a:rPr lang="fr-FR" sz="1600" b="1" i="1" dirty="0" err="1" smtClean="0">
                <a:solidFill>
                  <a:srgbClr val="0070C0"/>
                </a:solidFill>
              </a:rPr>
              <a:t>Pharmacol</a:t>
            </a:r>
            <a:r>
              <a:rPr lang="fr-FR" sz="1600" b="1" i="1" dirty="0" smtClean="0">
                <a:solidFill>
                  <a:srgbClr val="0070C0"/>
                </a:solidFill>
              </a:rPr>
              <a:t>, 70:749–755</a:t>
            </a:r>
            <a:endParaRPr lang="en-US" sz="1600" b="1" i="1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Centaur" pitchFamily="18" charset="0"/>
                <a:ea typeface="Batang" pitchFamily="18" charset="-127"/>
              </a:rPr>
              <a:t>STOPP and START</a:t>
            </a:r>
            <a:endParaRPr lang="en-US" sz="4800" b="1" dirty="0">
              <a:latin typeface="Centaur" pitchFamily="18" charset="0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685800" y="3657600"/>
            <a:ext cx="8001000" cy="2014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38138" indent="-338138">
              <a:lnSpc>
                <a:spcPts val="3800"/>
              </a:lnSpc>
              <a:buFont typeface="Wingdings" pitchFamily="2" charset="2"/>
              <a:buChar char="Ø"/>
            </a:pPr>
            <a:r>
              <a:rPr lang="en-US" sz="2800" dirty="0" smtClean="0"/>
              <a:t> Screening Tool of Older Person's Prescriptions   (STOPP) </a:t>
            </a:r>
          </a:p>
          <a:p>
            <a:pPr marL="338138" indent="-338138">
              <a:lnSpc>
                <a:spcPts val="3800"/>
              </a:lnSpc>
              <a:buFont typeface="Wingdings" pitchFamily="2" charset="2"/>
              <a:buChar char="Ø"/>
            </a:pPr>
            <a:r>
              <a:rPr lang="en-US" sz="2800" dirty="0" smtClean="0"/>
              <a:t> Screening Tool to Alert doctors to Right Treatment    (START)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533400" y="1524000"/>
            <a:ext cx="8001000" cy="20145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en-US" sz="2800" dirty="0" smtClean="0"/>
              <a:t>Strategies have recently been developed to identify older patients at risk from adverse effects and to reduce the risk of initiating drugs likely to cause adverse events </a:t>
            </a:r>
            <a:endParaRPr lang="en-US" sz="2800" dirty="0"/>
          </a:p>
        </p:txBody>
      </p:sp>
      <p:pic>
        <p:nvPicPr>
          <p:cNvPr id="15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93529" y="6019800"/>
            <a:ext cx="598071" cy="633632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8229600" y="56504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81000" y="304800"/>
          <a:ext cx="8382000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0"/>
                <a:gridCol w="4191000"/>
              </a:tblGrid>
              <a:tr h="936592">
                <a:tc>
                  <a:txBody>
                    <a:bodyPr/>
                    <a:lstStyle/>
                    <a:p>
                      <a:pPr algn="ctr"/>
                      <a:r>
                        <a:rPr lang="en-US" sz="4800" b="1" kern="1200" dirty="0" smtClean="0">
                          <a:solidFill>
                            <a:schemeClr val="tx1"/>
                          </a:solidFill>
                          <a:latin typeface="Centaur" pitchFamily="18" charset="0"/>
                          <a:ea typeface="Batang" pitchFamily="18" charset="-127"/>
                          <a:cs typeface="+mn-cs"/>
                        </a:rPr>
                        <a:t>STOPP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b="1" kern="1200" dirty="0" smtClean="0">
                          <a:solidFill>
                            <a:schemeClr val="tx1"/>
                          </a:solidFill>
                          <a:latin typeface="Centaur" pitchFamily="18" charset="0"/>
                          <a:ea typeface="Batang" pitchFamily="18" charset="-127"/>
                          <a:cs typeface="+mn-cs"/>
                        </a:rPr>
                        <a:t>START</a:t>
                      </a: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454980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33400" y="1366652"/>
            <a:ext cx="4191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/>
              <a:t> It comprises 65 clinically significant criteria for potentially inappropriate prescribing in older people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 Each criterion is accompanied by a concise explanation as to why the prescribing practice is potentially inappropriate</a:t>
            </a:r>
          </a:p>
        </p:txBody>
      </p:sp>
      <p:sp>
        <p:nvSpPr>
          <p:cNvPr id="9" name="Rectangle 8"/>
          <p:cNvSpPr/>
          <p:nvPr/>
        </p:nvSpPr>
        <p:spPr>
          <a:xfrm>
            <a:off x="4876800" y="1420965"/>
            <a:ext cx="3810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It consists of 22 evidence-based prescribing indicators for commonly encountered diseases in older people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8200" y="4577593"/>
            <a:ext cx="4038600" cy="12003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Potentially inappropriate prescribing is defined as the use of medicines whose potential harms to older adults may outweigh the benefits.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52400" y="5943600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i="1" dirty="0" smtClean="0">
                <a:solidFill>
                  <a:srgbClr val="0070C0"/>
                </a:solidFill>
                <a:hlinkClick r:id="rId2"/>
              </a:rPr>
              <a:t>Gallagher P</a:t>
            </a:r>
            <a:r>
              <a:rPr lang="en-US" sz="1600" b="1" i="1" dirty="0" smtClean="0">
                <a:solidFill>
                  <a:srgbClr val="0070C0"/>
                </a:solidFill>
              </a:rPr>
              <a:t>, </a:t>
            </a:r>
            <a:r>
              <a:rPr lang="en-US" sz="1600" b="1" i="1" dirty="0" smtClean="0">
                <a:solidFill>
                  <a:srgbClr val="0070C0"/>
                </a:solidFill>
                <a:hlinkClick r:id="rId3"/>
              </a:rPr>
              <a:t>Ryan C</a:t>
            </a:r>
            <a:r>
              <a:rPr lang="en-US" sz="1600" b="1" i="1" dirty="0" smtClean="0">
                <a:solidFill>
                  <a:srgbClr val="0070C0"/>
                </a:solidFill>
              </a:rPr>
              <a:t>, </a:t>
            </a:r>
            <a:r>
              <a:rPr lang="en-US" sz="1600" b="1" i="1" dirty="0" smtClean="0">
                <a:solidFill>
                  <a:srgbClr val="0070C0"/>
                </a:solidFill>
                <a:hlinkClick r:id="rId4"/>
              </a:rPr>
              <a:t>Byrne S</a:t>
            </a:r>
            <a:r>
              <a:rPr lang="en-US" sz="1600" b="1" i="1" dirty="0" smtClean="0">
                <a:solidFill>
                  <a:srgbClr val="0070C0"/>
                </a:solidFill>
              </a:rPr>
              <a:t>, </a:t>
            </a:r>
            <a:r>
              <a:rPr lang="en-US" sz="1600" b="1" i="1" dirty="0" smtClean="0">
                <a:solidFill>
                  <a:srgbClr val="0070C0"/>
                </a:solidFill>
                <a:hlinkClick r:id="rId5"/>
              </a:rPr>
              <a:t>Kennedy J</a:t>
            </a:r>
            <a:r>
              <a:rPr lang="en-US" sz="1600" b="1" i="1" dirty="0" smtClean="0">
                <a:solidFill>
                  <a:srgbClr val="0070C0"/>
                </a:solidFill>
              </a:rPr>
              <a:t>, </a:t>
            </a:r>
            <a:r>
              <a:rPr lang="en-US" sz="1600" b="1" i="1" dirty="0" err="1" smtClean="0">
                <a:solidFill>
                  <a:srgbClr val="0070C0"/>
                </a:solidFill>
                <a:hlinkClick r:id="rId6"/>
              </a:rPr>
              <a:t>O'Mahony</a:t>
            </a:r>
            <a:r>
              <a:rPr lang="en-US" sz="1600" b="1" i="1" dirty="0" smtClean="0">
                <a:solidFill>
                  <a:srgbClr val="0070C0"/>
                </a:solidFill>
                <a:hlinkClick r:id="rId6"/>
              </a:rPr>
              <a:t> D</a:t>
            </a:r>
            <a:r>
              <a:rPr lang="en-US" sz="1600" b="1" i="1" dirty="0" smtClean="0">
                <a:solidFill>
                  <a:srgbClr val="0070C0"/>
                </a:solidFill>
              </a:rPr>
              <a:t>. STOPP (Screening Tool of Older Person's Prescriptions) and START (Screening Tool to Alert doctors to Right Treatment). Consensus validation. </a:t>
            </a:r>
            <a:r>
              <a:rPr lang="en-US" sz="1600" b="1" i="1" dirty="0" err="1" smtClean="0">
                <a:solidFill>
                  <a:srgbClr val="0070C0"/>
                </a:solidFill>
                <a:hlinkClick r:id="rId7" tooltip="International journal of clinical pharmacology and therapeutics."/>
              </a:rPr>
              <a:t>Int</a:t>
            </a:r>
            <a:r>
              <a:rPr lang="en-US" sz="1600" b="1" i="1" dirty="0" smtClean="0">
                <a:solidFill>
                  <a:srgbClr val="0070C0"/>
                </a:solidFill>
                <a:hlinkClick r:id="rId7" tooltip="International journal of clinical pharmacology and therapeutics."/>
              </a:rPr>
              <a:t> J </a:t>
            </a:r>
            <a:r>
              <a:rPr lang="en-US" sz="1600" b="1" i="1" dirty="0" err="1" smtClean="0">
                <a:solidFill>
                  <a:srgbClr val="0070C0"/>
                </a:solidFill>
                <a:hlinkClick r:id="rId7" tooltip="International journal of clinical pharmacology and therapeutics."/>
              </a:rPr>
              <a:t>Clin</a:t>
            </a:r>
            <a:r>
              <a:rPr lang="en-US" sz="1600" b="1" i="1" dirty="0" smtClean="0">
                <a:solidFill>
                  <a:srgbClr val="0070C0"/>
                </a:solidFill>
                <a:hlinkClick r:id="rId7" tooltip="International journal of clinical pharmacology and therapeutics."/>
              </a:rPr>
              <a:t> </a:t>
            </a:r>
            <a:r>
              <a:rPr lang="en-US" sz="1600" b="1" i="1" dirty="0" err="1" smtClean="0">
                <a:solidFill>
                  <a:srgbClr val="0070C0"/>
                </a:solidFill>
                <a:hlinkClick r:id="rId7" tooltip="International journal of clinical pharmacology and therapeutics."/>
              </a:rPr>
              <a:t>Pharmacol</a:t>
            </a:r>
            <a:r>
              <a:rPr lang="en-US" sz="1600" b="1" i="1" dirty="0" smtClean="0">
                <a:solidFill>
                  <a:srgbClr val="0070C0"/>
                </a:solidFill>
                <a:hlinkClick r:id="rId7" tooltip="International journal of clinical pharmacology and therapeutics."/>
              </a:rPr>
              <a:t> </a:t>
            </a:r>
            <a:r>
              <a:rPr lang="en-US" sz="1600" b="1" i="1" dirty="0" err="1" smtClean="0">
                <a:solidFill>
                  <a:srgbClr val="0070C0"/>
                </a:solidFill>
                <a:hlinkClick r:id="rId7" tooltip="International journal of clinical pharmacology and therapeutics."/>
              </a:rPr>
              <a:t>Ther</a:t>
            </a:r>
            <a:r>
              <a:rPr lang="en-US" sz="1600" b="1" i="1" dirty="0" smtClean="0">
                <a:solidFill>
                  <a:srgbClr val="0070C0"/>
                </a:solidFill>
                <a:hlinkClick r:id="rId7" tooltip="International journal of clinical pharmacology and therapeutics."/>
              </a:rPr>
              <a:t>.</a:t>
            </a:r>
            <a:r>
              <a:rPr lang="en-US" sz="1600" b="1" i="1" dirty="0" smtClean="0">
                <a:solidFill>
                  <a:srgbClr val="0070C0"/>
                </a:solidFill>
              </a:rPr>
              <a:t> 2008 Feb;46(2):72-83.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1371600"/>
            <a:ext cx="82296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lvl="0" indent="-341313">
              <a:lnSpc>
                <a:spcPts val="3400"/>
              </a:lnSpc>
              <a:buFont typeface="Wingdings" pitchFamily="2" charset="2"/>
              <a:buChar char="Ø"/>
            </a:pPr>
            <a:r>
              <a:rPr lang="en-US" sz="2400" dirty="0" smtClean="0"/>
              <a:t>Is it </a:t>
            </a:r>
            <a:r>
              <a:rPr lang="en-US" sz="2400" b="1" dirty="0" smtClean="0"/>
              <a:t>needed?</a:t>
            </a:r>
            <a:r>
              <a:rPr lang="en-US" sz="2400" dirty="0" smtClean="0"/>
              <a:t>  </a:t>
            </a:r>
            <a:r>
              <a:rPr lang="en-CA" sz="2400" dirty="0" smtClean="0"/>
              <a:t>Is the medication effective for the condition?   </a:t>
            </a:r>
            <a:r>
              <a:rPr lang="en-US" sz="2400" dirty="0" smtClean="0"/>
              <a:t>pros, cons and evidence base</a:t>
            </a:r>
          </a:p>
          <a:p>
            <a:pPr marL="341313" lvl="0" indent="-341313">
              <a:lnSpc>
                <a:spcPts val="3400"/>
              </a:lnSpc>
              <a:buFont typeface="Wingdings" pitchFamily="2" charset="2"/>
              <a:buChar char="Ø"/>
            </a:pPr>
            <a:r>
              <a:rPr lang="en-US" sz="2400" b="1" dirty="0" smtClean="0"/>
              <a:t>Limit the range </a:t>
            </a:r>
            <a:r>
              <a:rPr lang="en-US" sz="2400" dirty="0" smtClean="0"/>
              <a:t>of drugs used in older patients: small formulary for elderly</a:t>
            </a:r>
          </a:p>
          <a:p>
            <a:pPr lvl="0">
              <a:lnSpc>
                <a:spcPts val="3400"/>
              </a:lnSpc>
              <a:buFont typeface="Wingdings" pitchFamily="2" charset="2"/>
              <a:buChar char="Ø"/>
            </a:pPr>
            <a:r>
              <a:rPr lang="en-US" sz="2400" b="1" dirty="0" smtClean="0"/>
              <a:t> </a:t>
            </a:r>
            <a:r>
              <a:rPr lang="en-CA" sz="2400" dirty="0" smtClean="0"/>
              <a:t>Dosage regimen: </a:t>
            </a:r>
            <a:r>
              <a:rPr lang="en-US" sz="2400" b="1" dirty="0" smtClean="0"/>
              <a:t>Start low, go slow</a:t>
            </a:r>
          </a:p>
          <a:p>
            <a:pPr marL="341313" lvl="0" indent="-341313">
              <a:lnSpc>
                <a:spcPts val="3400"/>
              </a:lnSpc>
              <a:buFont typeface="Wingdings" pitchFamily="2" charset="2"/>
              <a:buChar char="Ø"/>
            </a:pPr>
            <a:r>
              <a:rPr lang="en-CA" sz="2400" dirty="0" smtClean="0"/>
              <a:t>Are the directions correct and practical?</a:t>
            </a:r>
            <a:r>
              <a:rPr lang="en-US" sz="2400" dirty="0" smtClean="0"/>
              <a:t> Keep it as </a:t>
            </a:r>
            <a:r>
              <a:rPr lang="en-US" sz="2400" b="1" dirty="0" smtClean="0"/>
              <a:t>simple </a:t>
            </a:r>
            <a:r>
              <a:rPr lang="en-US" sz="2400" dirty="0" smtClean="0"/>
              <a:t>as possible &amp; Make it</a:t>
            </a:r>
            <a:r>
              <a:rPr lang="en-US" sz="2400" b="1" dirty="0" smtClean="0"/>
              <a:t> clear</a:t>
            </a:r>
          </a:p>
          <a:p>
            <a:pPr lvl="0">
              <a:lnSpc>
                <a:spcPts val="3400"/>
              </a:lnSpc>
              <a:buFont typeface="Wingdings" pitchFamily="2" charset="2"/>
              <a:buChar char="Ø"/>
            </a:pPr>
            <a:r>
              <a:rPr lang="en-US" sz="2400" b="1" dirty="0" smtClean="0"/>
              <a:t> Review regularly : </a:t>
            </a:r>
          </a:p>
          <a:p>
            <a:pPr lvl="0">
              <a:lnSpc>
                <a:spcPts val="3400"/>
              </a:lnSpc>
            </a:pPr>
            <a:r>
              <a:rPr lang="en-US" sz="2400" b="1" dirty="0" smtClean="0"/>
              <a:t>   - </a:t>
            </a:r>
            <a:r>
              <a:rPr lang="en-CA" sz="2400" dirty="0" smtClean="0"/>
              <a:t>Is there unnecessary duplication? </a:t>
            </a:r>
            <a:endParaRPr lang="en-US" sz="2400" dirty="0" smtClean="0"/>
          </a:p>
          <a:p>
            <a:pPr lvl="0">
              <a:lnSpc>
                <a:spcPts val="3400"/>
              </a:lnSpc>
            </a:pPr>
            <a:r>
              <a:rPr lang="en-US" sz="2400" dirty="0" smtClean="0"/>
              <a:t>   - Are there possible drug/drug OR drug/condition interactions?</a:t>
            </a:r>
          </a:p>
          <a:p>
            <a:pPr lvl="0">
              <a:lnSpc>
                <a:spcPts val="3400"/>
              </a:lnSpc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CA" sz="2400" dirty="0" smtClean="0"/>
              <a:t>Is this drug the </a:t>
            </a:r>
            <a:r>
              <a:rPr lang="en-CA" sz="2400" b="1" dirty="0" smtClean="0"/>
              <a:t>least expensive </a:t>
            </a:r>
            <a:r>
              <a:rPr lang="en-CA" sz="2400" dirty="0" smtClean="0"/>
              <a:t>member among alternatives?</a:t>
            </a:r>
            <a:r>
              <a:rPr lang="en-US" sz="2400" dirty="0" smtClean="0"/>
              <a:t> </a:t>
            </a:r>
          </a:p>
          <a:p>
            <a:pPr lvl="0">
              <a:lnSpc>
                <a:spcPts val="3400"/>
              </a:lnSpc>
              <a:buFont typeface="Wingdings" pitchFamily="2" charset="2"/>
              <a:buChar char="Ø"/>
            </a:pPr>
            <a:r>
              <a:rPr lang="en-US" sz="2400" dirty="0" smtClean="0"/>
              <a:t> Use </a:t>
            </a:r>
            <a:r>
              <a:rPr lang="en-US" sz="2400" b="1" dirty="0" smtClean="0"/>
              <a:t>team</a:t>
            </a:r>
            <a:r>
              <a:rPr lang="en-US" sz="2400" dirty="0" smtClean="0"/>
              <a:t> &amp; Support</a:t>
            </a: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0668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658368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19200" y="3735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b="1" dirty="0" smtClean="0">
                <a:latin typeface="Centaur" pitchFamily="18" charset="0"/>
              </a:rPr>
              <a:t>Medication Appropriateness Index</a:t>
            </a:r>
            <a:endParaRPr lang="en-US" sz="4400" b="1" dirty="0">
              <a:latin typeface="Centaur" pitchFamily="18" charset="0"/>
              <a:ea typeface="Batang" pitchFamily="18" charset="-127"/>
            </a:endParaRPr>
          </a:p>
        </p:txBody>
      </p:sp>
      <p:pic>
        <p:nvPicPr>
          <p:cNvPr id="8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What is Beers Criteria?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76200" y="2184340"/>
            <a:ext cx="3733800" cy="36830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2800" dirty="0" smtClean="0"/>
              <a:t>An explicit USA consensus list consisting the most widely used indicator to define potentially inappropriate prescribing</a:t>
            </a: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89696" y="1371600"/>
            <a:ext cx="4544703" cy="52578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6" name="Picture 2" descr="G:\DPC\DPC officials\DPC logo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Beers Criteria (cont.)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7" name="Rectangle 3"/>
          <p:cNvSpPr txBox="1">
            <a:spLocks/>
          </p:cNvSpPr>
          <p:nvPr/>
        </p:nvSpPr>
        <p:spPr>
          <a:xfrm>
            <a:off x="457200" y="1600201"/>
            <a:ext cx="8229600" cy="1371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CA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Originally conceived in 1991 by Mark Beers, MD (geriatrician) </a:t>
            </a: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1991 </a:t>
            </a: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 </a:t>
            </a: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1997 </a:t>
            </a: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</a:t>
            </a: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2003 </a:t>
            </a:r>
            <a:r>
              <a:rPr kumimoji="0" lang="en-CA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</a:t>
            </a:r>
            <a:r>
              <a:rPr kumimoji="0" lang="en-CA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kumimoji="0" lang="en-CA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 Black" pitchFamily="34" charset="0"/>
                <a:sym typeface="Wingdings" pitchFamily="2" charset="2"/>
              </a:rPr>
              <a:t>2012</a:t>
            </a:r>
            <a:r>
              <a:rPr kumimoji="0" lang="en-CA" sz="2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lang="en-CA" sz="2800" dirty="0" smtClean="0">
                <a:sym typeface="Wingdings" pitchFamily="2" charset="2"/>
              </a:rPr>
              <a:t> 2015</a:t>
            </a:r>
            <a:endParaRPr kumimoji="0" lang="en-CA" sz="280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  <a:sym typeface="Wingdings" pitchFamily="2" charset="2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  <a:sym typeface="Wingdings" pitchFamily="2" charset="2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CA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  <a:sym typeface="Wingdings" pitchFamily="2" charset="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8600" y="6400800"/>
            <a:ext cx="8534400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  <a:defRPr/>
            </a:pPr>
            <a:r>
              <a:rPr lang="en-CA" sz="1600" b="1" i="1" dirty="0" smtClean="0">
                <a:solidFill>
                  <a:srgbClr val="0070C0"/>
                </a:solidFill>
                <a:sym typeface="Wingdings" pitchFamily="2" charset="2"/>
              </a:rPr>
              <a:t>http://www.americangeriatrics.org/files/documents/beers/2012BeersCriteria_JAGS.pdf</a:t>
            </a:r>
          </a:p>
        </p:txBody>
      </p:sp>
      <p:sp>
        <p:nvSpPr>
          <p:cNvPr id="19" name="Rectangle 18"/>
          <p:cNvSpPr/>
          <p:nvPr/>
        </p:nvSpPr>
        <p:spPr>
          <a:xfrm>
            <a:off x="-76200" y="2819400"/>
            <a:ext cx="9067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3550" lvl="1" indent="-254000">
              <a:buFont typeface="Courier New" pitchFamily="49" charset="0"/>
              <a:buChar char="o"/>
            </a:pPr>
            <a:r>
              <a:rPr lang="en-CA" sz="2400" i="1" dirty="0" smtClean="0"/>
              <a:t>  </a:t>
            </a:r>
            <a:r>
              <a:rPr lang="en-CA" sz="2400" dirty="0" smtClean="0"/>
              <a:t>Guide for identifying medications for which risks &gt; benefits</a:t>
            </a:r>
          </a:p>
          <a:p>
            <a:pPr marL="463550" lvl="1" indent="-254000">
              <a:buFont typeface="Courier New" pitchFamily="49" charset="0"/>
              <a:buChar char="o"/>
            </a:pPr>
            <a:r>
              <a:rPr lang="en-CA" sz="2400" dirty="0" smtClean="0"/>
              <a:t>  Not meant to be punitive</a:t>
            </a:r>
          </a:p>
          <a:p>
            <a:pPr marL="633413" lvl="1" indent="-423863">
              <a:buFont typeface="Courier New" pitchFamily="49" charset="0"/>
              <a:buChar char="o"/>
            </a:pPr>
            <a:r>
              <a:rPr lang="en-CA" sz="2400" dirty="0" smtClean="0"/>
              <a:t>Not meant to supersede clinical judgment or an individual   patient’s values &amp; needs</a:t>
            </a:r>
          </a:p>
          <a:p>
            <a:pPr marL="576263" lvl="1" indent="-366713">
              <a:buFont typeface="Courier New" pitchFamily="49" charset="0"/>
              <a:buChar char="o"/>
            </a:pPr>
            <a:r>
              <a:rPr lang="en-CA" sz="2400" dirty="0" smtClean="0"/>
              <a:t> Underscores the importance of using a team approach &amp; use of  non-pharmacological approaches </a:t>
            </a:r>
          </a:p>
          <a:p>
            <a:pPr marL="576263" lvl="1" indent="-366713">
              <a:buFont typeface="Courier New" pitchFamily="49" charset="0"/>
              <a:buChar char="o"/>
            </a:pPr>
            <a:r>
              <a:rPr lang="en-CA" sz="2400" dirty="0" smtClean="0"/>
              <a:t> Other criteria such as STOPP/START criteria &amp; Medication Appropriateness Index should be used in a </a:t>
            </a:r>
            <a:r>
              <a:rPr lang="en-CA" sz="2400" b="1" dirty="0" smtClean="0"/>
              <a:t>complementary manner</a:t>
            </a:r>
            <a:endParaRPr lang="en-US" sz="2000" b="1" dirty="0"/>
          </a:p>
        </p:txBody>
      </p:sp>
      <p:pic>
        <p:nvPicPr>
          <p:cNvPr id="14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71" name="Group 23"/>
          <p:cNvGraphicFramePr>
            <a:graphicFrameLocks noGrp="1"/>
          </p:cNvGraphicFramePr>
          <p:nvPr>
            <p:ph idx="1"/>
          </p:nvPr>
        </p:nvGraphicFramePr>
        <p:xfrm>
          <a:off x="228600" y="1310641"/>
          <a:ext cx="8686800" cy="5061680"/>
        </p:xfrm>
        <a:graphic>
          <a:graphicData uri="http://schemas.openxmlformats.org/drawingml/2006/table">
            <a:tbl>
              <a:tblPr/>
              <a:tblGrid>
                <a:gridCol w="2971800"/>
                <a:gridCol w="2819400"/>
                <a:gridCol w="2895600"/>
              </a:tblGrid>
              <a:tr h="39025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r>
                        <a:rPr kumimoji="0" lang="en-CA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</a:t>
                      </a:r>
                      <a:r>
                        <a:rPr kumimoji="0" lang="en-C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Category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4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en-CA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nd</a:t>
                      </a:r>
                      <a:r>
                        <a:rPr kumimoji="0" lang="en-C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Category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4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  <a:r>
                        <a:rPr kumimoji="0" lang="en-CA" sz="20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rd</a:t>
                      </a:r>
                      <a:r>
                        <a:rPr kumimoji="0" lang="en-C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Category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4CA"/>
                    </a:solidFill>
                  </a:tcPr>
                </a:tc>
              </a:tr>
              <a:tr h="3842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PIMs for older people: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Pose high risks of adverse effects </a:t>
                      </a:r>
                      <a:r>
                        <a:rPr kumimoji="0" lang="en-CA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OR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Appear to have limited effectiveness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There are alternatives to these medications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PIMs for older people: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CA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Who have certain diseases/disorders </a:t>
                      </a:r>
                    </a:p>
                    <a:p>
                      <a:pPr marL="1793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CA" sz="18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+mn-ea"/>
                        <a:cs typeface="+mn-cs"/>
                      </a:endParaRPr>
                    </a:p>
                    <a:p>
                      <a:pPr marL="179388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These drugs may worsen the current health problems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5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Use with caution in older adults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CA" sz="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Char char="Ø"/>
                        <a:tabLst/>
                      </a:pP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May be associated with more risks than benefits in general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However, may be the best choice for a particular individual if administered with caution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C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733286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medications or medication classes that should be </a:t>
                      </a:r>
                      <a:r>
                        <a:rPr kumimoji="0" lang="en-C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avoided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in older adults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EF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  <a:r>
                        <a:rPr kumimoji="0" lang="en-CA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that should be used with </a:t>
                      </a:r>
                      <a:r>
                        <a:rPr kumimoji="0" lang="en-CA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caution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FEFD7"/>
                    </a:solidFill>
                  </a:tcPr>
                </a:tc>
              </a:tr>
            </a:tbl>
          </a:graphicData>
        </a:graphic>
      </p:graphicFrame>
      <p:pic>
        <p:nvPicPr>
          <p:cNvPr id="9236" name="Picture 5" descr="C:\Users\Bunka\AppData\Local\Microsoft\Windows\Temporary Internet Files\Content.IE5\0NREEU04\MC900440035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56588" y="1219200"/>
            <a:ext cx="58261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7" name="Picture 5" descr="C:\Users\Bunka\AppData\Local\Microsoft\Windows\Temporary Internet Files\Content.IE5\0NREEU04\MC900440035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219200"/>
            <a:ext cx="582612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entagon 6"/>
          <p:cNvSpPr/>
          <p:nvPr/>
        </p:nvSpPr>
        <p:spPr>
          <a:xfrm>
            <a:off x="0" y="762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hevron 7"/>
          <p:cNvSpPr/>
          <p:nvPr/>
        </p:nvSpPr>
        <p:spPr>
          <a:xfrm>
            <a:off x="304800" y="4572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228600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Beers Criteria (Categories)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/>
          </p:cNvSpPr>
          <p:nvPr>
            <p:ph type="body" idx="1"/>
          </p:nvPr>
        </p:nvSpPr>
        <p:spPr>
          <a:xfrm>
            <a:off x="2286000" y="1557338"/>
            <a:ext cx="6408737" cy="1511300"/>
          </a:xfrm>
          <a:ln w="50800" cmpd="thickThin">
            <a:solidFill>
              <a:srgbClr val="FFFF00"/>
            </a:solidFill>
          </a:ln>
        </p:spPr>
        <p:txBody>
          <a:bodyPr>
            <a:normAutofit fontScale="77500" lnSpcReduction="20000"/>
          </a:bodyPr>
          <a:lstStyle/>
          <a:p>
            <a:pPr>
              <a:buFont typeface="Arial" charset="0"/>
              <a:buNone/>
            </a:pPr>
            <a:r>
              <a:rPr lang="en-CA" b="1" dirty="0" smtClean="0"/>
              <a:t>Caution</a:t>
            </a:r>
          </a:p>
          <a:p>
            <a:r>
              <a:rPr lang="en-CA" dirty="0" smtClean="0"/>
              <a:t>Slow down</a:t>
            </a:r>
          </a:p>
          <a:p>
            <a:r>
              <a:rPr lang="en-CA" dirty="0" smtClean="0"/>
              <a:t>Monitor closely for  effectiveness &amp; adverse events</a:t>
            </a:r>
          </a:p>
        </p:txBody>
      </p:sp>
      <p:pic>
        <p:nvPicPr>
          <p:cNvPr id="10244" name="Picture 4" descr="YellowFlag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73212"/>
            <a:ext cx="177958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 descr="Red Fla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860800"/>
            <a:ext cx="19272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Rectangle 6"/>
          <p:cNvSpPr>
            <a:spLocks/>
          </p:cNvSpPr>
          <p:nvPr/>
        </p:nvSpPr>
        <p:spPr bwMode="auto">
          <a:xfrm>
            <a:off x="2286001" y="3352800"/>
            <a:ext cx="6400800" cy="3276600"/>
          </a:xfrm>
          <a:prstGeom prst="rect">
            <a:avLst/>
          </a:prstGeom>
          <a:noFill/>
          <a:ln w="50800">
            <a:solidFill>
              <a:srgbClr val="FF0000"/>
            </a:solidFill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None/>
            </a:pPr>
            <a:r>
              <a:rPr lang="en-CA" sz="2400" b="1" dirty="0"/>
              <a:t>Stop &amp; Ask – Is this drug appropriate? </a:t>
            </a:r>
          </a:p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CA" sz="2400" dirty="0"/>
              <a:t>Why is the patient on this drug?</a:t>
            </a:r>
          </a:p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CA" sz="2400" dirty="0"/>
              <a:t>Does the patient still require treatment?</a:t>
            </a:r>
          </a:p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CA" sz="2400" dirty="0"/>
              <a:t>Does the risk of this medication outweigh the benefit?</a:t>
            </a:r>
          </a:p>
          <a:p>
            <a:pPr marL="342900" indent="-342900" eaLnBrk="0" hangingPunct="0">
              <a:spcBef>
                <a:spcPts val="6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CA" sz="2400" dirty="0"/>
              <a:t>Is this the best drug for </a:t>
            </a:r>
            <a:r>
              <a:rPr lang="en-CA" sz="2400" dirty="0" smtClean="0"/>
              <a:t>the patient</a:t>
            </a:r>
            <a:r>
              <a:rPr lang="en-CA" sz="2400" dirty="0"/>
              <a:t>?  Is there a safer  or more effective alternative?</a:t>
            </a:r>
          </a:p>
        </p:txBody>
      </p:sp>
      <p:sp>
        <p:nvSpPr>
          <p:cNvPr id="8" name="Pentagon 7"/>
          <p:cNvSpPr/>
          <p:nvPr/>
        </p:nvSpPr>
        <p:spPr>
          <a:xfrm>
            <a:off x="0" y="762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4400" b="1" dirty="0" smtClean="0">
                <a:latin typeface="Centaur" pitchFamily="18" charset="0"/>
              </a:rPr>
              <a:t>    </a:t>
            </a:r>
            <a:r>
              <a:rPr lang="en-CA" sz="4400" b="1" dirty="0" smtClean="0">
                <a:solidFill>
                  <a:schemeClr val="tx1"/>
                </a:solidFill>
                <a:latin typeface="Centaur" pitchFamily="18" charset="0"/>
                <a:ea typeface="Batang" pitchFamily="18" charset="-127"/>
              </a:rPr>
              <a:t>Caution </a:t>
            </a:r>
            <a:r>
              <a:rPr lang="en-CA" sz="4400" b="1" i="1" dirty="0" err="1" smtClean="0">
                <a:solidFill>
                  <a:schemeClr val="tx1"/>
                </a:solidFill>
                <a:latin typeface="Centaur" pitchFamily="18" charset="0"/>
                <a:ea typeface="Batang" pitchFamily="18" charset="-127"/>
              </a:rPr>
              <a:t>vs</a:t>
            </a:r>
            <a:r>
              <a:rPr lang="en-CA" sz="4400" b="1" dirty="0" smtClean="0">
                <a:solidFill>
                  <a:schemeClr val="tx1"/>
                </a:solidFill>
                <a:latin typeface="Centaur" pitchFamily="18" charset="0"/>
                <a:ea typeface="Batang" pitchFamily="18" charset="-127"/>
              </a:rPr>
              <a:t> Potentially Inappropriate</a:t>
            </a:r>
            <a:endParaRPr lang="en-US" sz="4400" b="1" dirty="0">
              <a:solidFill>
                <a:schemeClr val="tx1"/>
              </a:solidFill>
              <a:latin typeface="Centaur" pitchFamily="18" charset="0"/>
              <a:ea typeface="Batang" pitchFamily="18" charset="-127"/>
            </a:endParaRPr>
          </a:p>
        </p:txBody>
      </p:sp>
      <p:sp>
        <p:nvSpPr>
          <p:cNvPr id="9" name="Chevron 8"/>
          <p:cNvSpPr/>
          <p:nvPr/>
        </p:nvSpPr>
        <p:spPr>
          <a:xfrm>
            <a:off x="304800" y="4572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102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02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02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2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102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102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102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nimBg="1"/>
      <p:bldP spid="10246" grpId="0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762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4572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228600"/>
            <a:ext cx="739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Beers Criteria (Evidence)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152401" y="1536442"/>
            <a:ext cx="56388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CA" sz="3200" b="1" dirty="0" smtClean="0"/>
              <a:t> Quality </a:t>
            </a:r>
            <a:r>
              <a:rPr lang="en-CA" sz="3200" b="1" dirty="0"/>
              <a:t>of Evidence</a:t>
            </a:r>
          </a:p>
          <a:p>
            <a:pPr lvl="1">
              <a:buFontTx/>
              <a:buChar char="•"/>
            </a:pPr>
            <a:r>
              <a:rPr lang="en-CA" sz="3200" dirty="0"/>
              <a:t> High</a:t>
            </a:r>
          </a:p>
          <a:p>
            <a:pPr lvl="1">
              <a:buFontTx/>
              <a:buChar char="•"/>
            </a:pPr>
            <a:r>
              <a:rPr lang="en-CA" sz="3200" dirty="0"/>
              <a:t> Moderate</a:t>
            </a:r>
          </a:p>
          <a:p>
            <a:pPr lvl="1">
              <a:buFontTx/>
              <a:buChar char="•"/>
            </a:pPr>
            <a:r>
              <a:rPr lang="en-CA" sz="3200" dirty="0"/>
              <a:t> Low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CA" sz="3200" b="1" dirty="0" smtClean="0"/>
              <a:t> Strength </a:t>
            </a:r>
            <a:r>
              <a:rPr lang="en-CA" sz="3200" b="1" dirty="0"/>
              <a:t>of Recommendation</a:t>
            </a:r>
          </a:p>
          <a:p>
            <a:pPr lvl="1">
              <a:buFontTx/>
              <a:buChar char="•"/>
            </a:pPr>
            <a:r>
              <a:rPr lang="en-CA" sz="3200" dirty="0"/>
              <a:t> Strong</a:t>
            </a:r>
          </a:p>
          <a:p>
            <a:pPr lvl="1">
              <a:buFontTx/>
              <a:buChar char="•"/>
            </a:pPr>
            <a:r>
              <a:rPr lang="en-CA" sz="3200" dirty="0"/>
              <a:t> Weak</a:t>
            </a:r>
          </a:p>
          <a:p>
            <a:pPr lvl="1">
              <a:buFontTx/>
              <a:buChar char="•"/>
            </a:pPr>
            <a:r>
              <a:rPr lang="en-CA" sz="3200" dirty="0"/>
              <a:t> Insufficient</a:t>
            </a:r>
          </a:p>
          <a:p>
            <a:pPr marL="61913" lvl="1">
              <a:spcBef>
                <a:spcPct val="50000"/>
              </a:spcBef>
            </a:pPr>
            <a:endParaRPr lang="en-CA" sz="3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04800" y="5983069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070C0"/>
                </a:solidFill>
                <a:sym typeface="Wingdings" pitchFamily="2" charset="2"/>
              </a:rPr>
              <a:t>American College of Physicians guidelines grading system which is based on the GRADE scheme developed by </a:t>
            </a:r>
            <a:r>
              <a:rPr lang="en-US" b="1" i="1" dirty="0" err="1" smtClean="0">
                <a:solidFill>
                  <a:srgbClr val="0070C0"/>
                </a:solidFill>
                <a:sym typeface="Wingdings" pitchFamily="2" charset="2"/>
              </a:rPr>
              <a:t>Guyatt</a:t>
            </a:r>
            <a:r>
              <a:rPr lang="en-US" b="1" i="1" dirty="0" smtClean="0">
                <a:solidFill>
                  <a:srgbClr val="0070C0"/>
                </a:solidFill>
                <a:sym typeface="Wingdings" pitchFamily="2" charset="2"/>
              </a:rPr>
              <a:t> et al</a:t>
            </a:r>
          </a:p>
        </p:txBody>
      </p:sp>
      <p:sp>
        <p:nvSpPr>
          <p:cNvPr id="26" name="Flowchart: Punched Tape 25"/>
          <p:cNvSpPr/>
          <p:nvPr/>
        </p:nvSpPr>
        <p:spPr>
          <a:xfrm>
            <a:off x="5867400" y="1524000"/>
            <a:ext cx="2895600" cy="4267200"/>
          </a:xfrm>
          <a:prstGeom prst="flowChartPunchedTap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867400" y="2553831"/>
            <a:ext cx="289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 smtClean="0"/>
              <a:t>Validated literature evaluation tool to support recommendations</a:t>
            </a:r>
            <a:endParaRPr lang="en-US" sz="2800" dirty="0"/>
          </a:p>
        </p:txBody>
      </p:sp>
      <p:pic>
        <p:nvPicPr>
          <p:cNvPr id="27" name="Picture 5" descr="C:\Users\Bunka\AppData\Local\Microsoft\Windows\Temporary Internet Files\Content.IE5\0NREEU04\MC900440035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69005" y="1828800"/>
            <a:ext cx="96539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5" descr="C:\Users\Bunka\AppData\Local\Microsoft\Windows\Temporary Internet Files\Content.IE5\0NREEU04\MC900440035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1205" y="4953000"/>
            <a:ext cx="96539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Present Study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304800" y="1447800"/>
            <a:ext cx="85344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</a:pPr>
            <a:r>
              <a:rPr lang="en-US" sz="3200" b="1" dirty="0" smtClean="0">
                <a:latin typeface="Calibri" pitchFamily="34" charset="0"/>
              </a:rPr>
              <a:t>Steps Followed in the study:</a:t>
            </a:r>
          </a:p>
          <a:p>
            <a:pPr marL="457200" lvl="0" indent="-457200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</a:rPr>
              <a:t>1. Examining the pattern of prescription medication (therapeutic groups) issued to elderly patients</a:t>
            </a:r>
          </a:p>
          <a:p>
            <a:pPr marL="457200" lvl="0" indent="-457200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</a:rPr>
              <a:t>2. Evaluating the prescribing practice using the WHO prescribing indicator</a:t>
            </a:r>
          </a:p>
          <a:p>
            <a:pPr marL="457200" lvl="0" indent="-457200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</a:rPr>
              <a:t>3. Identifying the extent of potentially inappropriate prescribing for elderly patients using Beers explicit criteria (2012)</a:t>
            </a:r>
            <a:endParaRPr lang="en-US" sz="2800" dirty="0">
              <a:latin typeface="Calibri" pitchFamily="34" charset="0"/>
            </a:endParaRPr>
          </a:p>
        </p:txBody>
      </p:sp>
      <p:pic>
        <p:nvPicPr>
          <p:cNvPr id="8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Present Study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4" name="Rectangle 13"/>
          <p:cNvSpPr/>
          <p:nvPr/>
        </p:nvSpPr>
        <p:spPr>
          <a:xfrm>
            <a:off x="304800" y="1447800"/>
            <a:ext cx="85344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</a:pPr>
            <a:r>
              <a:rPr lang="en-US" sz="3200" b="1" dirty="0" smtClean="0">
                <a:latin typeface="Calibri" pitchFamily="34" charset="0"/>
              </a:rPr>
              <a:t>Steps Followed in the study:</a:t>
            </a:r>
          </a:p>
          <a:p>
            <a:pPr marL="457200" lvl="0" indent="-457200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</a:rPr>
              <a:t>1. Examining the pattern of prescription medication (therapeutic groups) issued to elderly patients</a:t>
            </a:r>
          </a:p>
          <a:p>
            <a:pPr marL="457200" lvl="0" indent="-457200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</a:rPr>
              <a:t>2. Evaluating the prescribing practice using the WHO prescribing indicator</a:t>
            </a:r>
          </a:p>
          <a:p>
            <a:pPr marL="457200" lvl="0" indent="-457200">
              <a:lnSpc>
                <a:spcPct val="150000"/>
              </a:lnSpc>
            </a:pPr>
            <a:r>
              <a:rPr lang="en-US" sz="2800" dirty="0" smtClean="0">
                <a:latin typeface="Calibri" pitchFamily="34" charset="0"/>
              </a:rPr>
              <a:t>3. Identifying the extent of potentially inappropriate prescribing for elderly patients using Beers explicit criteria (2012)</a:t>
            </a:r>
            <a:endParaRPr lang="en-US" sz="2800" dirty="0">
              <a:latin typeface="Calibri" pitchFamily="34" charset="0"/>
            </a:endParaRPr>
          </a:p>
        </p:txBody>
      </p:sp>
      <p:pic>
        <p:nvPicPr>
          <p:cNvPr id="8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Study Design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228600" y="1488043"/>
            <a:ext cx="54864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/>
              <a:t>A retrospective study was carried out using prescriptions issued to the geriatric patients, 60 years and above, attending the various outpatient clinics  of a tertiary hospital in Dubai. The prescriptions were collected during the period from 1</a:t>
            </a:r>
            <a:r>
              <a:rPr lang="en-US" sz="2600" baseline="30000" dirty="0" smtClean="0"/>
              <a:t>st</a:t>
            </a:r>
            <a:r>
              <a:rPr lang="en-US" sz="2600" dirty="0" smtClean="0"/>
              <a:t> of January to 26</a:t>
            </a:r>
            <a:r>
              <a:rPr lang="en-US" sz="2600" baseline="30000" dirty="0" smtClean="0"/>
              <a:t>th</a:t>
            </a:r>
            <a:r>
              <a:rPr lang="en-US" sz="2600" dirty="0" smtClean="0"/>
              <a:t> of February 2013 </a:t>
            </a:r>
          </a:p>
          <a:p>
            <a:endParaRPr lang="en-US" sz="2600" dirty="0"/>
          </a:p>
        </p:txBody>
      </p:sp>
      <p:pic>
        <p:nvPicPr>
          <p:cNvPr id="3075" name="Picture 3" descr="http://media4.picsearch.com/is?6QYBGca-cbj_mUnu3-mbiwEFwNRZrKIpt5iusHIgZps&amp;height=2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260209">
            <a:off x="6172200" y="3259761"/>
            <a:ext cx="2280316" cy="170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9" name="Picture 7" descr="http://media5.picsearch.com/is?Z_iwcFrpEhwnImLwoqLpb_Liwqs2qR55YdR1Bcy_Yzg&amp;height=19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4724400"/>
            <a:ext cx="2867025" cy="1819276"/>
          </a:xfrm>
          <a:prstGeom prst="rect">
            <a:avLst/>
          </a:prstGeom>
          <a:noFill/>
        </p:spPr>
      </p:pic>
      <p:pic>
        <p:nvPicPr>
          <p:cNvPr id="3081" name="Picture 9" descr="http://media1.picsearch.com/is?Cgn1MfOVO86dBn9P19xRyNoDtWNvo5EWMtFPq-9WGu4&amp;height=2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1447800"/>
            <a:ext cx="2895600" cy="20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Sample &amp; Data Collection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6200" y="1981200"/>
            <a:ext cx="4953000" cy="3903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138" indent="-338138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/>
              <a:t> A total of 518 prescriptions for elderly outpatients were reviewed</a:t>
            </a:r>
          </a:p>
          <a:p>
            <a:pPr marL="338138" indent="-338138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/>
              <a:t> WHO prescriber indicator form was used for data collection</a:t>
            </a:r>
            <a:endParaRPr lang="en-US" sz="2800" dirty="0"/>
          </a:p>
        </p:txBody>
      </p:sp>
      <p:pic>
        <p:nvPicPr>
          <p:cNvPr id="14" name="Picture 13" descr="http://apps.who.int/medicinedocs/documents/s2289e/p40.gif">
            <a:hlinkClick r:id="rId3" tgtFrame="&quot;_blank&quot;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523999"/>
            <a:ext cx="3581400" cy="5105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G:\DPC\DPC officials\DPC logo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449759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221159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Prescribing Indicators 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33400" y="1219200"/>
            <a:ext cx="822960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138" indent="-338138">
              <a:lnSpc>
                <a:spcPts val="4200"/>
              </a:lnSpc>
              <a:buFont typeface="Wingdings" pitchFamily="2" charset="2"/>
              <a:buChar char="Ø"/>
            </a:pPr>
            <a:r>
              <a:rPr lang="en-US" sz="2800" dirty="0" smtClean="0"/>
              <a:t>Data on age, gender, and possibly diagnosis</a:t>
            </a:r>
          </a:p>
          <a:p>
            <a:pPr marL="338138" indent="-338138">
              <a:lnSpc>
                <a:spcPts val="4200"/>
              </a:lnSpc>
              <a:buFont typeface="Wingdings" pitchFamily="2" charset="2"/>
              <a:buChar char="Ø"/>
            </a:pPr>
            <a:r>
              <a:rPr lang="en-US" sz="2800" dirty="0" smtClean="0"/>
              <a:t>Average number of drugs per prescription</a:t>
            </a:r>
          </a:p>
          <a:p>
            <a:pPr marL="338138" indent="-338138">
              <a:lnSpc>
                <a:spcPts val="4200"/>
              </a:lnSpc>
              <a:buFont typeface="Wingdings" pitchFamily="2" charset="2"/>
              <a:buChar char="Ø"/>
            </a:pPr>
            <a:r>
              <a:rPr lang="en-US" sz="2800" dirty="0" smtClean="0"/>
              <a:t>% of drugs prescribed by generic name</a:t>
            </a:r>
          </a:p>
          <a:p>
            <a:pPr marL="338138" indent="-338138">
              <a:lnSpc>
                <a:spcPts val="4200"/>
              </a:lnSpc>
              <a:buFont typeface="Wingdings" pitchFamily="2" charset="2"/>
              <a:buChar char="Ø"/>
            </a:pPr>
            <a:r>
              <a:rPr lang="en-US" sz="2800" dirty="0" smtClean="0"/>
              <a:t>% of encounters with an antibiotic</a:t>
            </a:r>
          </a:p>
          <a:p>
            <a:pPr marL="338138" indent="-338138">
              <a:lnSpc>
                <a:spcPts val="4200"/>
              </a:lnSpc>
              <a:buFont typeface="Wingdings" pitchFamily="2" charset="2"/>
              <a:buChar char="Ø"/>
            </a:pPr>
            <a:r>
              <a:rPr lang="en-US" sz="2800" dirty="0" smtClean="0"/>
              <a:t>% of encounters with an injection</a:t>
            </a:r>
          </a:p>
          <a:p>
            <a:pPr marL="338138" indent="-338138">
              <a:lnSpc>
                <a:spcPts val="4200"/>
              </a:lnSpc>
              <a:buFont typeface="Wingdings" pitchFamily="2" charset="2"/>
              <a:buChar char="Ø"/>
            </a:pPr>
            <a:r>
              <a:rPr lang="en-US" sz="2800" dirty="0" smtClean="0"/>
              <a:t>% of drugs prescribed from the essential drugs list</a:t>
            </a:r>
          </a:p>
          <a:p>
            <a:pPr marL="338138" indent="-338138">
              <a:lnSpc>
                <a:spcPts val="4200"/>
              </a:lnSpc>
              <a:buFont typeface="Wingdings" pitchFamily="2" charset="2"/>
              <a:buChar char="Ø"/>
            </a:pPr>
            <a:endParaRPr lang="en-US" sz="2800" dirty="0"/>
          </a:p>
        </p:txBody>
      </p:sp>
      <p:sp>
        <p:nvSpPr>
          <p:cNvPr id="8" name="Pentagon 7"/>
          <p:cNvSpPr/>
          <p:nvPr/>
        </p:nvSpPr>
        <p:spPr>
          <a:xfrm>
            <a:off x="0" y="4648200"/>
            <a:ext cx="9144000" cy="9144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hevron 13"/>
          <p:cNvSpPr/>
          <p:nvPr/>
        </p:nvSpPr>
        <p:spPr>
          <a:xfrm>
            <a:off x="353568" y="49530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66800" y="47244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PIMs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" y="5599093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138" lvl="0" indent="-338138">
              <a:buFont typeface="Wingdings" pitchFamily="2" charset="2"/>
              <a:buChar char="Ø"/>
            </a:pPr>
            <a:r>
              <a:rPr lang="en-US" sz="2800" dirty="0" smtClean="0"/>
              <a:t> The extent of PIMs prescribed for these elderly patients was identified using the Beer’s criteria (2012)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Research Results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752600" y="2133600"/>
          <a:ext cx="5867400" cy="4626864"/>
        </p:xfrm>
        <a:graphic>
          <a:graphicData uri="http://schemas.openxmlformats.org/drawingml/2006/table">
            <a:tbl>
              <a:tblPr/>
              <a:tblGrid>
                <a:gridCol w="2848122"/>
                <a:gridCol w="3019278"/>
              </a:tblGrid>
              <a:tr h="355600">
                <a:tc>
                  <a:txBody>
                    <a:bodyPr/>
                    <a:lstStyle/>
                    <a:p>
                      <a:pPr marL="11430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Characteristics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Frequency(%)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Age (years)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60-64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72(13.9)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65-69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121(23.4)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70-74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126 (24.3)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75-79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102 (19.7)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80-84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59 (11.4)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85-89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30 (5.8) </a:t>
                      </a:r>
                      <a:endParaRPr lang="en-US" sz="22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  </a:t>
                      </a:r>
                      <a:r>
                        <a:rPr lang="en-US" sz="2200" u="sng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  <a:sym typeface="Symbol"/>
                        </a:rPr>
                        <a:t></a:t>
                      </a: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 90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8 (1.5) </a:t>
                      </a:r>
                      <a:endParaRPr lang="en-US" sz="2200" b="1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Gender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Male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301(58.1)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Female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Helvetica"/>
                        </a:rPr>
                        <a:t>217 (41.9) </a:t>
                      </a:r>
                      <a:endParaRPr lang="en-US" sz="2200" dirty="0">
                        <a:solidFill>
                          <a:srgbClr val="000000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895600" y="15240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Demographic Data</a:t>
            </a:r>
            <a:endParaRPr lang="en-US" sz="2400" b="1" dirty="0"/>
          </a:p>
        </p:txBody>
      </p:sp>
      <p:pic>
        <p:nvPicPr>
          <p:cNvPr id="15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entaur" pitchFamily="18" charset="0"/>
                <a:ea typeface="Batang" pitchFamily="18" charset="-127"/>
              </a:rPr>
              <a:t>Average number of drugs</a:t>
            </a:r>
            <a:endParaRPr lang="en-US" sz="4400" b="1" dirty="0">
              <a:latin typeface="Centaur" pitchFamily="18" charset="0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228600" y="1371600"/>
            <a:ext cx="8915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Our study revealed poly-pharmacy in geriatric patients</a:t>
            </a:r>
            <a:r>
              <a:rPr kumimoji="0" lang="en-US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with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an average</a:t>
            </a:r>
            <a:r>
              <a:rPr kumimoji="0" lang="en-US" sz="2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 </a:t>
            </a:r>
            <a:r>
              <a:rPr lang="en-US" sz="2600" dirty="0" smtClean="0">
                <a:latin typeface="+mj-lt"/>
                <a:ea typeface="Calibri" pitchFamily="34" charset="0"/>
                <a:cs typeface="Arial" pitchFamily="34" charset="0"/>
              </a:rPr>
              <a:t>number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of drugs per prescription being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itchFamily="34" charset="0"/>
                <a:cs typeface="Arial" pitchFamily="34" charset="0"/>
              </a:rPr>
              <a:t>3.7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600" dirty="0" smtClean="0">
                <a:latin typeface="+mj-lt"/>
                <a:ea typeface="Calibri" pitchFamily="34" charset="0"/>
                <a:cs typeface="Arial" pitchFamily="34" charset="0"/>
              </a:rPr>
              <a:t>d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Arial" pitchFamily="34" charset="0"/>
              </a:rPr>
              <a:t>eviating</a:t>
            </a:r>
            <a:r>
              <a:rPr kumimoji="0" lang="en-US" sz="2600" b="0" i="0" u="none" strike="noStrike" cap="none" normalizeH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Arial" pitchFamily="34" charset="0"/>
              </a:rPr>
              <a:t>f</a:t>
            </a:r>
            <a:r>
              <a:rPr lang="en-US" sz="2600" dirty="0" smtClean="0">
                <a:latin typeface="+mj-lt"/>
                <a:cs typeface="Arial" pitchFamily="34" charset="0"/>
              </a:rPr>
              <a:t>rom the </a:t>
            </a:r>
            <a:r>
              <a:rPr kumimoji="0" lang="en-US" sz="2600" b="0" i="0" u="none" strike="noStrike" cap="none" normalizeH="0" baseline="0" dirty="0" smtClean="0">
                <a:ln>
                  <a:noFill/>
                </a:ln>
                <a:effectLst/>
                <a:latin typeface="+mj-lt"/>
                <a:cs typeface="Arial" pitchFamily="34" charset="0"/>
              </a:rPr>
              <a:t>WHO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600" dirty="0" smtClean="0">
                <a:latin typeface="+mj-lt"/>
                <a:cs typeface="Arial" pitchFamily="34" charset="0"/>
              </a:rPr>
              <a:t>standard of </a:t>
            </a:r>
            <a:r>
              <a:rPr kumimoji="0" lang="en-US" sz="26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cs typeface="Arial" pitchFamily="34" charset="0"/>
              </a:rPr>
              <a:t>1.6</a:t>
            </a:r>
            <a:r>
              <a:rPr kumimoji="0" lang="en-US" sz="2600" b="1" i="0" u="none" strike="noStrike" cap="none" normalizeH="0" dirty="0" smtClean="0">
                <a:ln>
                  <a:noFill/>
                </a:ln>
                <a:solidFill>
                  <a:srgbClr val="00B050"/>
                </a:solidFill>
                <a:effectLst/>
                <a:latin typeface="+mj-lt"/>
                <a:cs typeface="Arial" pitchFamily="34" charset="0"/>
              </a:rPr>
              <a:t> – 1.8</a:t>
            </a:r>
            <a:endParaRPr kumimoji="0" lang="en-US" sz="26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+mj-lt"/>
              <a:cs typeface="Arial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228600" y="3124200"/>
          <a:ext cx="8610600" cy="3657736"/>
        </p:xfrm>
        <a:graphic>
          <a:graphicData uri="http://schemas.openxmlformats.org/drawingml/2006/table">
            <a:tbl>
              <a:tblPr/>
              <a:tblGrid>
                <a:gridCol w="3414810"/>
                <a:gridCol w="2297312"/>
                <a:gridCol w="2898478"/>
              </a:tblGrid>
              <a:tr h="327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j-lt"/>
                          <a:ea typeface="Times New Roman"/>
                          <a:cs typeface="Arial"/>
                        </a:rPr>
                        <a:t>Number </a:t>
                      </a:r>
                      <a:r>
                        <a:rPr lang="en-US" sz="1800" b="1" dirty="0">
                          <a:latin typeface="+mj-lt"/>
                          <a:ea typeface="Times New Roman"/>
                          <a:cs typeface="Arial"/>
                        </a:rPr>
                        <a:t>of drugs/encounter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Frequency</a:t>
                      </a:r>
                      <a:endParaRPr lang="en-US" sz="180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Percent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1-2</a:t>
                      </a:r>
                      <a:endParaRPr lang="en-US" sz="180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201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+mj-lt"/>
                          <a:ea typeface="Times New Roman"/>
                          <a:cs typeface="Arial"/>
                        </a:rPr>
                        <a:t>35.30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3-4</a:t>
                      </a:r>
                      <a:endParaRPr lang="en-US" sz="180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119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20.27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5-6</a:t>
                      </a:r>
                      <a:endParaRPr lang="en-US" sz="180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82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14.29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7-8</a:t>
                      </a:r>
                      <a:endParaRPr lang="en-US" sz="180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74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14.48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9-10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"/>
                        </a:rPr>
                        <a:t>32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8.49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11-12</a:t>
                      </a:r>
                      <a:endParaRPr lang="en-US" sz="180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"/>
                        </a:rPr>
                        <a:t>6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Calibri"/>
                          <a:cs typeface="Arial"/>
                        </a:rPr>
                        <a:t>3.09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13-14</a:t>
                      </a:r>
                      <a:endParaRPr lang="en-US" sz="180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/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1.93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15-16</a:t>
                      </a:r>
                      <a:endParaRPr lang="en-US" sz="180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+mj-lt"/>
                          <a:ea typeface="Times New Roman"/>
                          <a:cs typeface="Arial"/>
                        </a:rPr>
                        <a:t>1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1.35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17-20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/>
                        </a:rPr>
                        <a:t>2</a:t>
                      </a:r>
                      <a:endParaRPr lang="en-US" sz="2000" b="1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0.77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2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Total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518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+mj-lt"/>
                          <a:ea typeface="Times New Roman"/>
                          <a:cs typeface="Arial"/>
                        </a:rPr>
                        <a:t>100.0</a:t>
                      </a:r>
                      <a:endParaRPr lang="en-US" sz="1800" dirty="0">
                        <a:latin typeface="+mj-lt"/>
                        <a:ea typeface="Calibri"/>
                        <a:cs typeface="Ari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Right Brace 10"/>
          <p:cNvSpPr/>
          <p:nvPr/>
        </p:nvSpPr>
        <p:spPr>
          <a:xfrm>
            <a:off x="5181600" y="4953000"/>
            <a:ext cx="304800" cy="1219200"/>
          </a:xfrm>
          <a:prstGeom prst="rightBrace">
            <a:avLst/>
          </a:prstGeom>
          <a:ln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3048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Therapeutic Classes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graphicFrame>
        <p:nvGraphicFramePr>
          <p:cNvPr id="15" name="Chart 14"/>
          <p:cNvGraphicFramePr/>
          <p:nvPr/>
        </p:nvGraphicFramePr>
        <p:xfrm>
          <a:off x="0" y="1219200"/>
          <a:ext cx="8858249" cy="51843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 descr="G:\DPC\DPC officials\DPC logo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entagon 9"/>
          <p:cNvSpPr/>
          <p:nvPr/>
        </p:nvSpPr>
        <p:spPr>
          <a:xfrm>
            <a:off x="0" y="1524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3810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90600" y="1524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Men </a:t>
            </a:r>
            <a:r>
              <a:rPr lang="en-US" sz="4400" b="1" i="1" dirty="0" err="1" smtClean="0">
                <a:latin typeface="Batang" pitchFamily="18" charset="-127"/>
                <a:ea typeface="Batang" pitchFamily="18" charset="-127"/>
              </a:rPr>
              <a:t>vs</a:t>
            </a:r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 Women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76200" y="1371601"/>
            <a:ext cx="365760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endParaRPr lang="en-US" sz="2400" dirty="0" smtClean="0"/>
          </a:p>
          <a:p>
            <a:pPr>
              <a:lnSpc>
                <a:spcPct val="150000"/>
              </a:lnSpc>
            </a:pPr>
            <a:endParaRPr lang="en-US" sz="2400" dirty="0"/>
          </a:p>
        </p:txBody>
      </p:sp>
      <p:pic>
        <p:nvPicPr>
          <p:cNvPr id="1026" name="Chart 6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143000"/>
            <a:ext cx="6477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Chart 9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4267200"/>
            <a:ext cx="2971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2514600" y="1447800"/>
            <a:ext cx="304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3300"/>
                </a:solidFill>
              </a:rPr>
              <a:t>*</a:t>
            </a:r>
            <a:endParaRPr lang="en-US" sz="2000" b="1" dirty="0">
              <a:solidFill>
                <a:srgbClr val="FF33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28800" y="1828800"/>
            <a:ext cx="22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3300"/>
                </a:solidFill>
              </a:rPr>
              <a:t>*</a:t>
            </a:r>
            <a:endParaRPr lang="en-US" sz="2000" b="1" dirty="0">
              <a:solidFill>
                <a:srgbClr val="FF3300"/>
              </a:solidFill>
            </a:endParaRPr>
          </a:p>
        </p:txBody>
      </p:sp>
      <p:pic>
        <p:nvPicPr>
          <p:cNvPr id="2050" name="Chart 10"/>
          <p:cNvPicPr>
            <a:picLocks noChangeArrowheads="1"/>
          </p:cNvPicPr>
          <p:nvPr/>
        </p:nvPicPr>
        <p:blipFill>
          <a:blip r:embed="rId5"/>
          <a:srcRect b="-27"/>
          <a:stretch>
            <a:fillRect/>
          </a:stretch>
        </p:blipFill>
        <p:spPr bwMode="auto">
          <a:xfrm>
            <a:off x="3200400" y="4267200"/>
            <a:ext cx="2895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Chart 12"/>
          <p:cNvPicPr>
            <a:picLocks noChangeArrowheads="1"/>
          </p:cNvPicPr>
          <p:nvPr/>
        </p:nvPicPr>
        <p:blipFill>
          <a:blip r:embed="rId6"/>
          <a:srcRect b="-63"/>
          <a:stretch>
            <a:fillRect/>
          </a:stretch>
        </p:blipFill>
        <p:spPr bwMode="auto">
          <a:xfrm>
            <a:off x="6172200" y="4267200"/>
            <a:ext cx="2743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228600" y="1762780"/>
            <a:ext cx="838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Arial" pitchFamily="34" charset="0"/>
              </a:rPr>
              <a:t>Percentage of medicines prescribed by generic name </a:t>
            </a:r>
            <a:endParaRPr kumimoji="0" lang="en-US" sz="2800" b="1" i="0" strike="noStrike" cap="none" normalizeH="0" baseline="0" dirty="0" smtClean="0">
              <a:ln>
                <a:noFill/>
              </a:ln>
              <a:effectLst/>
              <a:latin typeface="+mj-lt"/>
              <a:cs typeface="Arial" pitchFamily="34" charset="0"/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533400" y="2590800"/>
            <a:ext cx="8153400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Arial" pitchFamily="34" charset="0"/>
              </a:rPr>
              <a:t>A total of 90.4% of drugs were prescribed in their generic names. Only 9.6% appeared in brand names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3048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hevron 10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3048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entaur" pitchFamily="18" charset="0"/>
                <a:ea typeface="Batang" pitchFamily="18" charset="-127"/>
              </a:rPr>
              <a:t>Generics &amp; Drug list</a:t>
            </a:r>
            <a:endParaRPr lang="en-US" sz="4400" b="1" dirty="0">
              <a:latin typeface="Centaur" pitchFamily="18" charset="0"/>
              <a:ea typeface="Batang" pitchFamily="18" charset="-127"/>
            </a:endParaRP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228600" y="3886200"/>
            <a:ext cx="7696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Arial" pitchFamily="34" charset="0"/>
              </a:rPr>
              <a:t>Percentage of medicines prescribed </a:t>
            </a:r>
            <a:r>
              <a:rPr lang="en-US" sz="2800" b="1" dirty="0" smtClean="0">
                <a:latin typeface="+mj-lt"/>
                <a:ea typeface="Calibri" pitchFamily="34" charset="0"/>
                <a:cs typeface="Arial" pitchFamily="34" charset="0"/>
              </a:rPr>
              <a:t>from the essential drugs list 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838200" y="5065693"/>
            <a:ext cx="7467600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 smtClean="0"/>
              <a:t>All Drugs were prescribed from the UAE essential drug list</a:t>
            </a:r>
            <a:endParaRPr lang="en-US" sz="2800" dirty="0"/>
          </a:p>
        </p:txBody>
      </p:sp>
      <p:pic>
        <p:nvPicPr>
          <p:cNvPr id="9" name="Picture 2" descr="G:\DPC\DPC officials\DPC logo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/>
      <p:bldP spid="13" grpId="0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74838"/>
            <a:ext cx="4040188" cy="639762"/>
          </a:xfrm>
        </p:spPr>
        <p:txBody>
          <a:bodyPr>
            <a:no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Centaur" pitchFamily="18" charset="0"/>
                <a:ea typeface="Calibri" pitchFamily="34" charset="0"/>
                <a:cs typeface="Arial" pitchFamily="34" charset="0"/>
              </a:rPr>
              <a:t>Percentage of encounters with an injection prescribed </a:t>
            </a:r>
            <a:endParaRPr lang="en-US" dirty="0" smtClean="0">
              <a:latin typeface="Centaur" pitchFamily="18" charset="0"/>
              <a:cs typeface="Arial" pitchFamily="34" charset="0"/>
            </a:endParaRPr>
          </a:p>
        </p:txBody>
      </p:sp>
      <p:graphicFrame>
        <p:nvGraphicFramePr>
          <p:cNvPr id="14" name="Content Placeholder 13"/>
          <p:cNvGraphicFramePr>
            <a:graphicFrameLocks noGrp="1"/>
          </p:cNvGraphicFramePr>
          <p:nvPr>
            <p:ph sz="half" idx="2"/>
          </p:nvPr>
        </p:nvGraphicFramePr>
        <p:xfrm>
          <a:off x="457200" y="2743200"/>
          <a:ext cx="3962400" cy="3382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Text Placeholder 12"/>
          <p:cNvSpPr txBox="1">
            <a:spLocks/>
          </p:cNvSpPr>
          <p:nvPr/>
        </p:nvSpPr>
        <p:spPr>
          <a:xfrm>
            <a:off x="4722812" y="1874838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aur" pitchFamily="18" charset="0"/>
                <a:ea typeface="Calibri" pitchFamily="34" charset="0"/>
                <a:cs typeface="Arial" pitchFamily="34" charset="0"/>
              </a:rPr>
              <a:t>Percentage of encounters with an antibiotic prescribed </a:t>
            </a: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entaur" pitchFamily="18" charset="0"/>
              <a:ea typeface="+mn-ea"/>
              <a:cs typeface="Arial" pitchFamily="34" charset="0"/>
            </a:endParaRPr>
          </a:p>
        </p:txBody>
      </p:sp>
      <p:graphicFrame>
        <p:nvGraphicFramePr>
          <p:cNvPr id="16" name="Content Placeholder 15"/>
          <p:cNvGraphicFramePr>
            <a:graphicFrameLocks noGrp="1"/>
          </p:cNvGraphicFramePr>
          <p:nvPr>
            <p:ph sz="quarter" idx="4"/>
          </p:nvPr>
        </p:nvGraphicFramePr>
        <p:xfrm>
          <a:off x="4724400" y="2590800"/>
          <a:ext cx="3889375" cy="3352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Pentagon 16"/>
          <p:cNvSpPr/>
          <p:nvPr/>
        </p:nvSpPr>
        <p:spPr>
          <a:xfrm>
            <a:off x="0" y="3048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hevron 17"/>
          <p:cNvSpPr/>
          <p:nvPr/>
        </p:nvSpPr>
        <p:spPr>
          <a:xfrm>
            <a:off x="304800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0600" y="3048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Centaur" pitchFamily="18" charset="0"/>
                <a:ea typeface="Batang" pitchFamily="18" charset="-127"/>
              </a:rPr>
              <a:t>Antibiotics &amp; Injections</a:t>
            </a:r>
            <a:endParaRPr lang="en-US" sz="4400" b="1" dirty="0">
              <a:latin typeface="Centaur" pitchFamily="18" charset="0"/>
              <a:ea typeface="Batang" pitchFamily="18" charset="-127"/>
            </a:endParaRPr>
          </a:p>
        </p:txBody>
      </p:sp>
      <p:pic>
        <p:nvPicPr>
          <p:cNvPr id="9" name="Picture 2" descr="G:\DPC\DPC officials\DPC logo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Graphic spid="14" grpId="0">
        <p:bldAsOne/>
      </p:bldGraphic>
      <p:bldP spid="15" grpId="0"/>
      <p:bldGraphic spid="16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/>
        </p:nvGraphicFramePr>
        <p:xfrm>
          <a:off x="304800" y="1447800"/>
          <a:ext cx="8458199" cy="4648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entagon 3"/>
          <p:cNvSpPr/>
          <p:nvPr/>
        </p:nvSpPr>
        <p:spPr>
          <a:xfrm>
            <a:off x="0" y="2286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04800" y="4572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52400"/>
            <a:ext cx="746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b="1" dirty="0">
              <a:latin typeface="Centaur" pitchFamily="18" charset="0"/>
              <a:ea typeface="Batang" pitchFamily="18" charset="-127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200" y="304800"/>
            <a:ext cx="7772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P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otentially </a:t>
            </a: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I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nappropriate Medicines</a:t>
            </a:r>
          </a:p>
        </p:txBody>
      </p:sp>
      <p:pic>
        <p:nvPicPr>
          <p:cNvPr id="9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381000" y="1295400"/>
          <a:ext cx="81534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entagon 2"/>
          <p:cNvSpPr/>
          <p:nvPr/>
        </p:nvSpPr>
        <p:spPr>
          <a:xfrm>
            <a:off x="0" y="1524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04800" y="3810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38200" y="228600"/>
            <a:ext cx="7772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P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otentially </a:t>
            </a: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I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nappropriate Medicines</a:t>
            </a:r>
          </a:p>
        </p:txBody>
      </p:sp>
      <p:pic>
        <p:nvPicPr>
          <p:cNvPr id="7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457200" y="1524000"/>
          <a:ext cx="82296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entagon 2"/>
          <p:cNvSpPr/>
          <p:nvPr/>
        </p:nvSpPr>
        <p:spPr>
          <a:xfrm>
            <a:off x="0" y="1524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hevron 3"/>
          <p:cNvSpPr/>
          <p:nvPr/>
        </p:nvSpPr>
        <p:spPr>
          <a:xfrm>
            <a:off x="304800" y="3810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38200" y="228600"/>
            <a:ext cx="7772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P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otentially </a:t>
            </a: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I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nappropriate Medicines</a:t>
            </a:r>
          </a:p>
        </p:txBody>
      </p:sp>
      <p:pic>
        <p:nvPicPr>
          <p:cNvPr id="7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7162800" y="4191000"/>
            <a:ext cx="533400" cy="2286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086600" y="6324600"/>
            <a:ext cx="609600" cy="4572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4267200" y="6324600"/>
            <a:ext cx="609600" cy="4572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162800" y="5181600"/>
            <a:ext cx="609600" cy="8382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267200" y="5181600"/>
            <a:ext cx="609600" cy="8382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4343400" y="3886200"/>
            <a:ext cx="2743200" cy="9144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010400" y="2971800"/>
            <a:ext cx="838200" cy="5334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191000" y="2971800"/>
            <a:ext cx="838200" cy="5334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7086600" y="1066800"/>
            <a:ext cx="609600" cy="11430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4267200" y="990600"/>
            <a:ext cx="609600" cy="114300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0"/>
          <a:ext cx="8991600" cy="6926174"/>
        </p:xfrm>
        <a:graphic>
          <a:graphicData uri="http://schemas.openxmlformats.org/drawingml/2006/table">
            <a:tbl>
              <a:tblPr/>
              <a:tblGrid>
                <a:gridCol w="2657145"/>
                <a:gridCol w="717236"/>
                <a:gridCol w="793177"/>
                <a:gridCol w="2838566"/>
                <a:gridCol w="1985476"/>
              </a:tblGrid>
              <a:tr h="4303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Drugs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No. of Rx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% of Rx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Recommendation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Strength of Recommendation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0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Calibri" pitchFamily="34" charset="0"/>
                          <a:ea typeface="Calibri"/>
                          <a:cs typeface="Arial"/>
                        </a:rPr>
                        <a:t>Anticholinergics (Excludes TCAs)</a:t>
                      </a: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First generation antihistamines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Diphenhydramine 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4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10.2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Avoid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>
                        <a:latin typeface="Calibri" pitchFamily="34" charset="0"/>
                        <a:ea typeface="Calibri"/>
                        <a:cs typeface="Arial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strong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Chlorpheniramine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2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5.1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Hydroxyzine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4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10.2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1200" dirty="0">
                          <a:solidFill>
                            <a:srgbClr val="0070C0"/>
                          </a:solidFill>
                          <a:latin typeface="Calibri" pitchFamily="34" charset="0"/>
                          <a:ea typeface="Calibri"/>
                          <a:cs typeface="Arial"/>
                        </a:rPr>
                        <a:t>Antispasmodic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err="1">
                          <a:latin typeface="Calibri" pitchFamily="34" charset="0"/>
                          <a:ea typeface="Calibri"/>
                          <a:cs typeface="Arial"/>
                        </a:rPr>
                        <a:t>Hyoscyamine</a:t>
                      </a: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5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12.8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Avoid except in short-term palliative care to decrease oral secretions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Strong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err="1">
                          <a:latin typeface="Calibri" pitchFamily="34" charset="0"/>
                          <a:ea typeface="Calibri"/>
                          <a:cs typeface="Arial"/>
                        </a:rPr>
                        <a:t>Clidinuim-chlordiazepoxide</a:t>
                      </a: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2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5.1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70C0"/>
                          </a:solidFill>
                          <a:latin typeface="Calibri" pitchFamily="34" charset="0"/>
                          <a:ea typeface="Calibri"/>
                          <a:cs typeface="Arial"/>
                        </a:rPr>
                        <a:t>Anti-infective</a:t>
                      </a:r>
                      <a:endParaRPr lang="en-US" sz="1300" b="1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71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Nitrofurantoin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2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5.1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Avoid for long-term suppression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strong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0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Calibri" pitchFamily="34" charset="0"/>
                          <a:ea typeface="Calibri"/>
                          <a:cs typeface="Arial"/>
                        </a:rPr>
                        <a:t>Antithrombotic</a:t>
                      </a: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Dipyridamole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2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5.1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Avoid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Strong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0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Calibri" pitchFamily="34" charset="0"/>
                          <a:ea typeface="Calibri"/>
                          <a:cs typeface="Arial"/>
                        </a:rPr>
                        <a:t>Pain Medications </a:t>
                      </a: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71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Non-COX selective NSAIDS 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Naproxen 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2.5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Avoid chronic use unless other alternatives are not effective and patient can take </a:t>
                      </a:r>
                      <a:r>
                        <a:rPr lang="en-US" sz="1300" b="1" dirty="0" err="1" smtClean="0">
                          <a:latin typeface="Calibri" pitchFamily="34" charset="0"/>
                          <a:ea typeface="Calibri"/>
                          <a:cs typeface="Arial"/>
                        </a:rPr>
                        <a:t>gastroprotective</a:t>
                      </a:r>
                      <a:r>
                        <a:rPr lang="en-US" sz="1300" b="1" dirty="0" smtClean="0">
                          <a:latin typeface="Calibri" pitchFamily="34" charset="0"/>
                          <a:ea typeface="Calibri"/>
                          <a:cs typeface="Arial"/>
                        </a:rPr>
                        <a:t> </a:t>
                      </a: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agent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Strong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Diclofenac 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3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7.6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Meloxicam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5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12.8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Ibuprofen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2.5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Calibri" pitchFamily="34" charset="0"/>
                          <a:ea typeface="Calibri"/>
                          <a:cs typeface="Arial"/>
                        </a:rPr>
                        <a:t>Central Nervous system </a:t>
                      </a: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6700" algn="l"/>
                          <a:tab pos="704850" algn="l"/>
                        </a:tabLs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TCAs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6700" algn="l"/>
                          <a:tab pos="704850" algn="l"/>
                        </a:tabLs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Amitriptylline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6700" algn="l"/>
                          <a:tab pos="704850" algn="l"/>
                        </a:tabLs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6700" algn="l"/>
                          <a:tab pos="704850" algn="l"/>
                        </a:tabLs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2.5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6700" algn="l"/>
                          <a:tab pos="704850" algn="l"/>
                        </a:tabLs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Avoid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66700" algn="l"/>
                          <a:tab pos="704850" algn="l"/>
                        </a:tabLs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strong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0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Benzodiazepines 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Diazepam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2.5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Avoid benzodiazepines for treatment of insomnia, agitation, or delirium 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Strong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1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Lorazepam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2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5.1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500">
                <a:tc gridSpan="5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70C0"/>
                          </a:solidFill>
                          <a:latin typeface="Calibri" pitchFamily="34" charset="0"/>
                          <a:ea typeface="Calibri"/>
                          <a:cs typeface="Arial"/>
                        </a:rPr>
                        <a:t>Gastrointestinal </a:t>
                      </a: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718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Metoclopromide 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Calibri" pitchFamily="34" charset="0"/>
                          <a:ea typeface="Calibri"/>
                          <a:cs typeface="Arial"/>
                        </a:rPr>
                        <a:t>4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10.2</a:t>
                      </a:r>
                    </a:p>
                  </a:txBody>
                  <a:tcPr marL="39682" marR="3968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Avoid unless for </a:t>
                      </a:r>
                      <a:r>
                        <a:rPr lang="en-US" sz="1300" b="1" dirty="0" err="1" smtClean="0">
                          <a:latin typeface="Calibri" pitchFamily="34" charset="0"/>
                          <a:ea typeface="Calibri"/>
                          <a:cs typeface="Arial"/>
                        </a:rPr>
                        <a:t>gastroparesis</a:t>
                      </a:r>
                      <a:endParaRPr lang="en-US" sz="1300" b="1" dirty="0">
                        <a:latin typeface="Calibri" pitchFamily="34" charset="0"/>
                        <a:ea typeface="Calibri"/>
                        <a:cs typeface="Arial"/>
                      </a:endParaRP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Calibri" pitchFamily="34" charset="0"/>
                          <a:ea typeface="Calibri"/>
                          <a:cs typeface="Arial"/>
                        </a:rPr>
                        <a:t>Strong</a:t>
                      </a:r>
                    </a:p>
                  </a:txBody>
                  <a:tcPr marL="39682" marR="396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609600"/>
          <a:ext cx="8153401" cy="5182917"/>
        </p:xfrm>
        <a:graphic>
          <a:graphicData uri="http://schemas.openxmlformats.org/drawingml/2006/table">
            <a:tbl>
              <a:tblPr/>
              <a:tblGrid>
                <a:gridCol w="2220455"/>
                <a:gridCol w="753669"/>
                <a:gridCol w="730714"/>
                <a:gridCol w="2539521"/>
                <a:gridCol w="1909042"/>
              </a:tblGrid>
              <a:tr h="535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Drugs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No. of Rx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% of Rx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Recommendation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Strength of Recommendation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1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Aspirin</a:t>
                      </a: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 for primary prevention of cardiac events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17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45.9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Use with caution in adults </a:t>
                      </a:r>
                      <a:r>
                        <a:rPr lang="en-US" sz="1800" b="1" dirty="0">
                          <a:latin typeface="+mn-lt"/>
                          <a:ea typeface="Calibri"/>
                          <a:cs typeface="Calibri"/>
                        </a:rPr>
                        <a:t>≥</a:t>
                      </a: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80 years old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Weak</a:t>
                      </a: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SNRIs</a:t>
                      </a:r>
                      <a:r>
                        <a:rPr lang="en-US" sz="1800" b="1" baseline="0" dirty="0" smtClean="0">
                          <a:latin typeface="+mn-lt"/>
                          <a:ea typeface="Calibri"/>
                          <a:cs typeface="Arial"/>
                        </a:rPr>
                        <a:t> (</a:t>
                      </a:r>
                      <a:r>
                        <a:rPr lang="en-US" sz="1800" b="1" dirty="0" err="1" smtClean="0">
                          <a:latin typeface="+mn-lt"/>
                          <a:ea typeface="Calibri"/>
                          <a:cs typeface="Arial"/>
                        </a:rPr>
                        <a:t>Duloxetine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)</a:t>
                      </a: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3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8.1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Use with caution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Strong</a:t>
                      </a: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SSRIs</a:t>
                      </a:r>
                      <a:r>
                        <a:rPr lang="en-US" sz="1800" b="1" baseline="0" dirty="0" smtClean="0">
                          <a:latin typeface="+mn-lt"/>
                          <a:ea typeface="Calibri"/>
                          <a:cs typeface="Arial"/>
                        </a:rPr>
                        <a:t> (</a:t>
                      </a:r>
                      <a:r>
                        <a:rPr lang="en-US" sz="1800" b="1" dirty="0" err="1" smtClean="0">
                          <a:latin typeface="+mn-lt"/>
                          <a:ea typeface="Calibri"/>
                          <a:cs typeface="Arial"/>
                        </a:rPr>
                        <a:t>Escitalopram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)</a:t>
                      </a: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5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13.5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5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latin typeface="+mn-lt"/>
                          <a:ea typeface="Calibri"/>
                          <a:cs typeface="Arial"/>
                        </a:rPr>
                        <a:t>Antiphsycotics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 (</a:t>
                      </a:r>
                      <a:r>
                        <a:rPr lang="en-US" sz="1800" b="1" dirty="0" err="1" smtClean="0">
                          <a:latin typeface="+mn-lt"/>
                          <a:ea typeface="Calibri"/>
                          <a:cs typeface="Arial"/>
                        </a:rPr>
                        <a:t>Respiredone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)</a:t>
                      </a: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2.7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522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+mn-lt"/>
                          <a:ea typeface="Calibri"/>
                          <a:cs typeface="Arial"/>
                        </a:rPr>
                        <a:t>Antiphsycotics</a:t>
                      </a: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(</a:t>
                      </a:r>
                      <a:r>
                        <a:rPr lang="en-US" sz="1800" b="1" dirty="0" err="1" smtClean="0">
                          <a:latin typeface="+mn-lt"/>
                          <a:ea typeface="Calibri"/>
                          <a:cs typeface="Arial"/>
                        </a:rPr>
                        <a:t>Prochlorperazine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)</a:t>
                      </a: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1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2.7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542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+mn-lt"/>
                          <a:ea typeface="Calibri"/>
                          <a:cs typeface="Arial"/>
                        </a:rPr>
                        <a:t>Antiphsycotics</a:t>
                      </a: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, 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(</a:t>
                      </a:r>
                      <a:r>
                        <a:rPr lang="en-US" sz="1800" b="1" dirty="0" err="1" smtClean="0">
                          <a:latin typeface="+mn-lt"/>
                          <a:ea typeface="Calibri"/>
                          <a:cs typeface="Arial"/>
                        </a:rPr>
                        <a:t>Quetipine</a:t>
                      </a:r>
                      <a:r>
                        <a:rPr lang="en-US" sz="1800" b="1" dirty="0" smtClean="0">
                          <a:latin typeface="+mn-lt"/>
                          <a:ea typeface="Calibri"/>
                          <a:cs typeface="Arial"/>
                        </a:rPr>
                        <a:t>)</a:t>
                      </a:r>
                      <a:endParaRPr lang="en-US" sz="1800" b="1" dirty="0"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5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13.5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031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FF0000"/>
                          </a:solidFill>
                          <a:latin typeface="+mn-lt"/>
                          <a:ea typeface="Calibri"/>
                          <a:cs typeface="Arial"/>
                        </a:rPr>
                        <a:t>Dabigatran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+mn-lt"/>
                        <a:ea typeface="Calibri"/>
                        <a:cs typeface="Arial"/>
                      </a:endParaRP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5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13.5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Use with caution in adults </a:t>
                      </a:r>
                      <a:r>
                        <a:rPr lang="en-US" sz="1800" b="1">
                          <a:latin typeface="+mn-lt"/>
                          <a:ea typeface="Calibri"/>
                          <a:cs typeface="Calibri"/>
                        </a:rPr>
                        <a:t>≥</a:t>
                      </a:r>
                      <a:r>
                        <a:rPr lang="en-US" sz="1800" b="1">
                          <a:latin typeface="+mn-lt"/>
                          <a:ea typeface="Calibri"/>
                          <a:cs typeface="Arial"/>
                        </a:rPr>
                        <a:t>75 years old or if CrCl  &lt;30ml/min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+mn-lt"/>
                          <a:ea typeface="Calibri"/>
                          <a:cs typeface="Arial"/>
                        </a:rPr>
                        <a:t>Weak</a:t>
                      </a:r>
                    </a:p>
                  </a:txBody>
                  <a:tcPr marL="61784" marR="6178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Picture 2" descr="G:\DPC\DPC officials\DPC logo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8305800" y="58028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>
            <a:off x="0" y="1524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304800" y="3810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200" y="228600"/>
            <a:ext cx="7772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P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otentially </a:t>
            </a: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I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nappropriate Medicines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57200" y="1295400"/>
          <a:ext cx="8001000" cy="5151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5638800"/>
              </a:tblGrid>
              <a:tr h="41298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aur" pitchFamily="18" charset="0"/>
                          <a:ea typeface="Calibri" pitchFamily="34" charset="0"/>
                          <a:cs typeface="Lucida Sans Unicode" pitchFamily="34" charset="0"/>
                        </a:rPr>
                        <a:t>To be avoided </a:t>
                      </a:r>
                      <a:endParaRPr kumimoji="0" lang="en-US" sz="3600" b="1" i="0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aur" pitchFamily="18" charset="0"/>
                        <a:cs typeface="Arial" pitchFamily="34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18745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tabLst>
                          <a:tab pos="1293813" algn="l"/>
                        </a:tabLst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NSAIDs</a:t>
                      </a:r>
                      <a:endParaRPr kumimoji="0" lang="en-US" sz="2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Calibri" pitchFamily="34" charset="0"/>
                        <a:cs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>
                          <a:tab pos="1293813" algn="l"/>
                        </a:tabLs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 </a:t>
                      </a:r>
                      <a:r>
                        <a:rPr kumimoji="0" lang="en-US" sz="2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Meloxicam</a:t>
                      </a:r>
                      <a:endParaRPr kumimoji="0" lang="en-US" sz="2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Calibri" pitchFamily="34" charset="0"/>
                        <a:cs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>
                          <a:tab pos="1293813" algn="l"/>
                        </a:tabLs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 </a:t>
                      </a:r>
                      <a:r>
                        <a:rPr kumimoji="0" lang="en-US" sz="2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Diclofenac</a:t>
                      </a:r>
                      <a:endParaRPr kumimoji="0" lang="en-US" sz="2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Calibri" pitchFamily="34" charset="0"/>
                        <a:cs typeface="Lucida Sans Unicode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>
                          <a:tab pos="1293813" algn="l"/>
                        </a:tabLs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 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Naproxen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>
                          <a:tab pos="1293813" algn="l"/>
                        </a:tabLs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 I</a:t>
                      </a: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buprofen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They increase risk of GI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bleeding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PUD. Use of PPI or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misoprostol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reduces but does not eliminate the risk.</a:t>
                      </a:r>
                      <a:endParaRPr kumimoji="0" lang="en-US" sz="2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endParaRPr lang="en-US" sz="2000" dirty="0"/>
                    </a:p>
                  </a:txBody>
                  <a:tcPr/>
                </a:tc>
              </a:tr>
              <a:tr h="730668">
                <a:tc>
                  <a:txBody>
                    <a:bodyPr/>
                    <a:lstStyle/>
                    <a:p>
                      <a:r>
                        <a:rPr lang="en-US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Anticholinergics</a:t>
                      </a:r>
                      <a:endParaRPr lang="en-US" sz="2400" b="1" kern="1200" dirty="0" smtClean="0">
                        <a:solidFill>
                          <a:schemeClr val="dk1"/>
                        </a:solidFill>
                        <a:latin typeface="+mn-lt"/>
                        <a:ea typeface="Calibri" pitchFamily="34" charset="0"/>
                        <a:cs typeface="Lucida Sans Unicode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fontAlgn="base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Clearance reduced with advanced age,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greater risk of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confusion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dry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mouth,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constipation</a:t>
                      </a:r>
                    </a:p>
                  </a:txBody>
                  <a:tcPr/>
                </a:tc>
              </a:tr>
              <a:tr h="857740">
                <a:tc>
                  <a:txBody>
                    <a:bodyPr/>
                    <a:lstStyle/>
                    <a:p>
                      <a:r>
                        <a:rPr lang="en-US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Tricyclic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 antidepressants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Highly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anticholinergic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sedating and cause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orthostatic</a:t>
                      </a:r>
                      <a:r>
                        <a:rPr lang="en-US" sz="2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hypotension</a:t>
                      </a:r>
                    </a:p>
                  </a:txBody>
                  <a:tcPr/>
                </a:tc>
              </a:tr>
              <a:tr h="1048349">
                <a:tc>
                  <a:txBody>
                    <a:bodyPr/>
                    <a:lstStyle/>
                    <a:p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Benzodiazepines</a:t>
                      </a:r>
                      <a:endParaRPr lang="en-US" sz="2400" b="1" kern="1200" dirty="0" smtClean="0">
                        <a:solidFill>
                          <a:schemeClr val="dk1"/>
                        </a:solidFill>
                        <a:latin typeface="+mn-lt"/>
                        <a:ea typeface="Calibri" pitchFamily="34" charset="0"/>
                        <a:cs typeface="Lucida Sans Unicode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Decreased metabolism of long acting agents </a:t>
                      </a:r>
                      <a:r>
                        <a:rPr lang="en-GB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Symbol"/>
                        </a:rPr>
                        <a:t> </a:t>
                      </a:r>
                      <a:r>
                        <a:rPr lang="en-GB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Increased risk of </a:t>
                      </a:r>
                      <a:r>
                        <a:rPr lang="en-GB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cognitive impairment</a:t>
                      </a:r>
                      <a:r>
                        <a:rPr lang="en-GB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delirium, </a:t>
                      </a:r>
                      <a:r>
                        <a:rPr lang="en-GB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falls &amp; fractures</a:t>
                      </a:r>
                      <a:endParaRPr lang="en-US" sz="2000" b="1" kern="1200" dirty="0" smtClean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>
            <a:off x="0" y="1524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304800" y="3810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200" y="228600"/>
            <a:ext cx="7772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P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otentially </a:t>
            </a: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I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nappropriate Medicines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38200" y="1752600"/>
          <a:ext cx="7467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5105400"/>
              </a:tblGrid>
              <a:tr h="32114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aur" pitchFamily="18" charset="0"/>
                          <a:ea typeface="Calibri" pitchFamily="34" charset="0"/>
                          <a:cs typeface="Lucida Sans Unicode" pitchFamily="34" charset="0"/>
                        </a:rPr>
                        <a:t>To be avoided </a:t>
                      </a:r>
                      <a:endParaRPr kumimoji="0" lang="en-US" sz="3200" b="1" i="0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aur" pitchFamily="18" charset="0"/>
                        <a:cs typeface="Arial" pitchFamily="34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746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tabLst>
                          <a:tab pos="1293813" algn="l"/>
                        </a:tabLst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Antispasmodics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Highly </a:t>
                      </a:r>
                      <a:r>
                        <a:rPr lang="en-US" sz="20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anticholinergic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with no certainty of effectiveness</a:t>
                      </a:r>
                    </a:p>
                  </a:txBody>
                  <a:tcPr/>
                </a:tc>
              </a:tr>
              <a:tr h="666988">
                <a:tc>
                  <a:txBody>
                    <a:bodyPr/>
                    <a:lstStyle/>
                    <a:p>
                      <a:r>
                        <a:rPr lang="en-GB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Nitrofurantoin</a:t>
                      </a:r>
                      <a:r>
                        <a:rPr lang="en-GB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 </a:t>
                      </a:r>
                      <a:endParaRPr lang="en-US" sz="2400" b="1" kern="1200" dirty="0" smtClean="0">
                        <a:solidFill>
                          <a:schemeClr val="dk1"/>
                        </a:solidFill>
                        <a:latin typeface="+mn-lt"/>
                        <a:ea typeface="Calibri" pitchFamily="34" charset="0"/>
                        <a:cs typeface="Lucida Sans Unicode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3000"/>
                        </a:lnSpc>
                      </a:pPr>
                      <a:r>
                        <a:rPr lang="en-GB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Potential for </a:t>
                      </a:r>
                      <a:r>
                        <a:rPr lang="en-GB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pulmonary</a:t>
                      </a:r>
                      <a:r>
                        <a:rPr lang="en-GB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toxicity, there are safer alternatives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868680">
                <a:tc>
                  <a:txBody>
                    <a:bodyPr/>
                    <a:lstStyle/>
                    <a:p>
                      <a:r>
                        <a:rPr lang="en-US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Dipyridamole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Frequently a cause of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orthostatic hypotension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the elderly</a:t>
                      </a:r>
                    </a:p>
                  </a:txBody>
                  <a:tcPr/>
                </a:tc>
              </a:tr>
              <a:tr h="815207">
                <a:tc>
                  <a:txBody>
                    <a:bodyPr/>
                    <a:lstStyle/>
                    <a:p>
                      <a:r>
                        <a:rPr lang="en-US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Metoclopramide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3000"/>
                        </a:lnSpc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Can cause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extrapyramidal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side effects including </a:t>
                      </a:r>
                      <a:r>
                        <a:rPr lang="en-US" sz="20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tardive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dyskinesia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risk may be further increased in frail older adults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>
            <a:off x="0" y="152400"/>
            <a:ext cx="9144000" cy="9906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304800" y="3810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200" y="228600"/>
            <a:ext cx="7772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P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otentially </a:t>
            </a:r>
            <a:r>
              <a:rPr lang="en-US" sz="4400" b="1" dirty="0" smtClean="0">
                <a:latin typeface="Centaur" pitchFamily="18" charset="0"/>
                <a:ea typeface="Batang" pitchFamily="18" charset="-127"/>
                <a:cs typeface="Arial" pitchFamily="34" charset="0"/>
              </a:rPr>
              <a:t>I</a:t>
            </a:r>
            <a:r>
              <a:rPr kumimoji="0" lang="en-US" sz="4400" b="1" i="0" strike="noStrike" cap="none" normalizeH="0" baseline="0" dirty="0" smtClean="0">
                <a:ln>
                  <a:noFill/>
                </a:ln>
                <a:effectLst/>
                <a:latin typeface="Centaur" pitchFamily="18" charset="0"/>
                <a:ea typeface="Batang" pitchFamily="18" charset="-127"/>
                <a:cs typeface="Arial" pitchFamily="34" charset="0"/>
              </a:rPr>
              <a:t>nappropriate Medicines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28600" y="1371601"/>
          <a:ext cx="8534400" cy="5486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9656"/>
                <a:gridCol w="5834744"/>
              </a:tblGrid>
              <a:tr h="58867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aur" pitchFamily="18" charset="0"/>
                          <a:ea typeface="Calibri" pitchFamily="34" charset="0"/>
                          <a:cs typeface="Lucida Sans Unicode" pitchFamily="34" charset="0"/>
                        </a:rPr>
                        <a:t>To be used with caution</a:t>
                      </a:r>
                      <a:endParaRPr kumimoji="0" lang="en-US" sz="3200" b="1" i="0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aur" pitchFamily="18" charset="0"/>
                        <a:cs typeface="Arial" pitchFamily="34" charset="0"/>
                      </a:endParaRPr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797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tabLst>
                          <a:tab pos="1293813" algn="l"/>
                        </a:tabLst>
                      </a:pP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Aspirin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Increased risk of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bleeding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risks outweigh benefits</a:t>
                      </a:r>
                    </a:p>
                  </a:txBody>
                  <a:tcPr/>
                </a:tc>
              </a:tr>
              <a:tr h="1456192"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Antipsychotics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US" sz="2400" dirty="0" smtClean="0">
                          <a:latin typeface="Centaur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+mj-lt"/>
                        </a:rPr>
                        <a:t>Quetipine</a:t>
                      </a:r>
                      <a:r>
                        <a:rPr lang="en-US" sz="2000" dirty="0" smtClean="0">
                          <a:latin typeface="+mj-lt"/>
                        </a:rPr>
                        <a:t>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j-lt"/>
                          <a:ea typeface="Calibri" pitchFamily="34" charset="0"/>
                          <a:cs typeface="Lucida Sans Unicode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+mj-lt"/>
                        </a:rPr>
                        <a:t>Prochlorperazine</a:t>
                      </a:r>
                      <a:r>
                        <a:rPr lang="en-US" sz="2000" dirty="0" smtClean="0">
                          <a:latin typeface="+mj-lt"/>
                        </a:rPr>
                        <a:t>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US" sz="2000" b="1" kern="1200" dirty="0" smtClean="0">
                          <a:solidFill>
                            <a:schemeClr val="dk1"/>
                          </a:solidFill>
                          <a:latin typeface="+mj-lt"/>
                          <a:ea typeface="Calibri" pitchFamily="34" charset="0"/>
                          <a:cs typeface="Lucida Sans Unicode" pitchFamily="34" charset="0"/>
                        </a:rPr>
                        <a:t> </a:t>
                      </a:r>
                      <a:r>
                        <a:rPr lang="en-US" sz="2000" dirty="0" err="1" smtClean="0">
                          <a:latin typeface="+mj-lt"/>
                        </a:rPr>
                        <a:t>Respiredone</a:t>
                      </a:r>
                      <a:r>
                        <a:rPr lang="en-US" sz="2000" dirty="0" smtClean="0">
                          <a:latin typeface="+mj-lt"/>
                        </a:rPr>
                        <a:t> 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ts val="3000"/>
                        </a:lnSpc>
                      </a:pPr>
                      <a:endParaRPr lang="en-US" sz="20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146364">
                <a:tc>
                  <a:txBody>
                    <a:bodyPr/>
                    <a:lstStyle/>
                    <a:p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SSRIs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en-US" sz="2400" dirty="0" smtClean="0">
                          <a:latin typeface="Centaur" pitchFamily="18" charset="0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Duloxetine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>
                        <a:buFontTx/>
                        <a:buChar char="-"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Escitalopram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497689">
                <a:tc>
                  <a:txBody>
                    <a:bodyPr/>
                    <a:lstStyle/>
                    <a:p>
                      <a:r>
                        <a:rPr lang="en-US" sz="24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Dabigatran</a:t>
                      </a:r>
                      <a:r>
                        <a:rPr lang="en-US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Calibri" pitchFamily="34" charset="0"/>
                          <a:cs typeface="Lucida Sans Unicode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2600"/>
                        </a:lnSpc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May increase risk of </a:t>
                      </a:r>
                      <a:r>
                        <a:rPr lang="en-US" sz="2000" b="1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bleeding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compared with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warfarin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 adults &gt;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75 years old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(80% more  bleeding compared with their age-matched counterparts on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warfarin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0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Right Brace 8"/>
          <p:cNvSpPr/>
          <p:nvPr/>
        </p:nvSpPr>
        <p:spPr>
          <a:xfrm>
            <a:off x="3429000" y="2971800"/>
            <a:ext cx="304800" cy="20574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10000" y="3166408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dk1"/>
                </a:solidFill>
              </a:rPr>
              <a:t>May exacerbate or cause SIADH or </a:t>
            </a:r>
            <a:r>
              <a:rPr lang="en-US" sz="2000" b="1" dirty="0" err="1" smtClean="0">
                <a:solidFill>
                  <a:srgbClr val="FF0000"/>
                </a:solidFill>
              </a:rPr>
              <a:t>hyponatremia</a:t>
            </a:r>
            <a:r>
              <a:rPr lang="en-US" sz="2000" dirty="0" smtClean="0">
                <a:solidFill>
                  <a:schemeClr val="dk1"/>
                </a:solidFill>
              </a:rPr>
              <a:t>, need to monitor sodium level closely when starting or changing dosage in older adults due to increased risk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76200"/>
            <a:ext cx="9144000" cy="10668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304800" y="4572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5632" y="2973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4400" b="1" dirty="0" smtClean="0">
                <a:latin typeface="Centaur" pitchFamily="18" charset="0"/>
              </a:rPr>
              <a:t>Key Messages</a:t>
            </a:r>
            <a:endParaRPr lang="en-US" sz="4400" b="1" dirty="0">
              <a:latin typeface="Centaur" pitchFamily="18" charset="0"/>
              <a:ea typeface="Batang" pitchFamily="18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1143001"/>
            <a:ext cx="8763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indent="-34131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Number of medications per prescription should be minimized to the least possible . . .  “Avoid pill for every ill”</a:t>
            </a:r>
          </a:p>
          <a:p>
            <a:pPr marL="341313" indent="-34131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 smtClean="0"/>
              <a:t>Anticholinergics</a:t>
            </a:r>
            <a:r>
              <a:rPr lang="en-US" sz="2400" dirty="0" smtClean="0"/>
              <a:t> are the most common inappropriately-prescribed medications for elderly (</a:t>
            </a:r>
            <a:r>
              <a:rPr lang="en-US" sz="2400" dirty="0" smtClean="0">
                <a:sym typeface="Wingdings"/>
              </a:rPr>
              <a:t> ADRs)</a:t>
            </a:r>
            <a:endParaRPr lang="en-US" sz="2400" dirty="0" smtClean="0"/>
          </a:p>
          <a:p>
            <a:pPr marL="341313" indent="-341313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Use of Non-COX selective NSAIDs has to be limited and </a:t>
            </a:r>
            <a:r>
              <a:rPr lang="en-US" sz="2400" dirty="0" err="1" smtClean="0"/>
              <a:t>gastroprotection</a:t>
            </a:r>
            <a:r>
              <a:rPr lang="en-US" sz="2400" dirty="0" smtClean="0"/>
              <a:t> is a must</a:t>
            </a:r>
          </a:p>
          <a:p>
            <a:pPr marL="287338" indent="-287338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The clinical practice of recommending aspirin for the 1</a:t>
            </a:r>
            <a:r>
              <a:rPr lang="en-US" sz="2400" dirty="0" smtClean="0">
                <a:sym typeface="Symbol"/>
              </a:rPr>
              <a:t> </a:t>
            </a:r>
            <a:r>
              <a:rPr lang="en-US" sz="2400" dirty="0" smtClean="0"/>
              <a:t>prevention of cardiac events in elderly ≥80 years old is not proper and should be better avoided </a:t>
            </a:r>
          </a:p>
          <a:p>
            <a:pPr marL="287338" indent="-287338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err="1" smtClean="0"/>
              <a:t>Warfarin</a:t>
            </a:r>
            <a:r>
              <a:rPr lang="en-US" sz="2400" dirty="0" smtClean="0"/>
              <a:t> is safer than </a:t>
            </a:r>
            <a:r>
              <a:rPr lang="en-US" sz="2400" dirty="0" err="1" smtClean="0"/>
              <a:t>dabigatran</a:t>
            </a:r>
            <a:r>
              <a:rPr lang="en-US" sz="2400" dirty="0" smtClean="0"/>
              <a:t> in elderly </a:t>
            </a:r>
            <a:r>
              <a:rPr lang="en-US" sz="2400" u="sng" dirty="0" smtClean="0"/>
              <a:t>&gt;</a:t>
            </a:r>
            <a:r>
              <a:rPr lang="en-US" sz="2400" dirty="0" smtClean="0"/>
              <a:t> 75 years old </a:t>
            </a:r>
            <a:endParaRPr lang="en-US" sz="2400" dirty="0"/>
          </a:p>
        </p:txBody>
      </p:sp>
      <p:pic>
        <p:nvPicPr>
          <p:cNvPr id="8" name="Picture 2" descr="G:\DPC\DPC officials\DPC logo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658368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304800"/>
            <a:ext cx="624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Pocket Cards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/>
          <a:srcRect l="348" t="7870" r="1042" b="27315"/>
          <a:stretch>
            <a:fillRect/>
          </a:stretch>
        </p:blipFill>
        <p:spPr bwMode="auto">
          <a:xfrm>
            <a:off x="685800" y="2209800"/>
            <a:ext cx="7696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"/>
          <p:cNvSpPr txBox="1">
            <a:spLocks/>
          </p:cNvSpPr>
          <p:nvPr/>
        </p:nvSpPr>
        <p:spPr>
          <a:xfrm>
            <a:off x="457200" y="1371600"/>
            <a:ext cx="8229600" cy="87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C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4"/>
              </a:rPr>
              <a:t>http://www.americangeriatrics.org/files/documents/beers/PrintableBeersPocketCard.pdf</a:t>
            </a:r>
            <a:r>
              <a:rPr kumimoji="0" lang="en-CA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CA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Picture 2" descr="G:\DPC\DPC officials\DPC logo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658368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304800"/>
            <a:ext cx="624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Mobile Apps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3"/>
          <a:srcRect t="7407" r="2951" b="5787"/>
          <a:stretch>
            <a:fillRect/>
          </a:stretch>
        </p:blipFill>
        <p:spPr bwMode="auto">
          <a:xfrm>
            <a:off x="838200" y="1409836"/>
            <a:ext cx="7315200" cy="5143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G:\DPC\DPC officials\DPC logo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658368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304800"/>
            <a:ext cx="624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Batang" pitchFamily="18" charset="-127"/>
                <a:ea typeface="Batang" pitchFamily="18" charset="-127"/>
              </a:rPr>
              <a:t>Latest News</a:t>
            </a:r>
            <a:endParaRPr lang="en-US" sz="44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8" name="Picture 7"/>
          <p:cNvPicPr/>
          <p:nvPr/>
        </p:nvPicPr>
        <p:blipFill>
          <a:blip r:embed="rId3"/>
          <a:srcRect t="8951" r="906" b="4945"/>
          <a:stretch>
            <a:fillRect/>
          </a:stretch>
        </p:blipFill>
        <p:spPr bwMode="auto">
          <a:xfrm>
            <a:off x="304800" y="1474076"/>
            <a:ext cx="8151758" cy="5307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G:\DPC\DPC officials\DPC logo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45929" y="6148168"/>
            <a:ext cx="598071" cy="63363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83820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0" y="152400"/>
            <a:ext cx="9144000" cy="1143000"/>
          </a:xfrm>
          <a:prstGeom prst="homePlate">
            <a:avLst/>
          </a:prstGeom>
        </p:spPr>
        <p:style>
          <a:lnRef idx="1">
            <a:schemeClr val="accent4"/>
          </a:lnRef>
          <a:fillRef idx="1002">
            <a:schemeClr val="dk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evron 11"/>
          <p:cNvSpPr/>
          <p:nvPr/>
        </p:nvSpPr>
        <p:spPr>
          <a:xfrm>
            <a:off x="658368" y="533400"/>
            <a:ext cx="484632" cy="484632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3048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Batang" pitchFamily="18" charset="-127"/>
                <a:ea typeface="Batang" pitchFamily="18" charset="-127"/>
              </a:rPr>
              <a:t>Latest News</a:t>
            </a:r>
            <a:endParaRPr lang="en-US" sz="4800" b="1" dirty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9" name="Picture 8"/>
          <p:cNvPicPr/>
          <p:nvPr/>
        </p:nvPicPr>
        <p:blipFill>
          <a:blip r:embed="rId3"/>
          <a:srcRect l="19669" t="7663" r="24394" b="27675"/>
          <a:stretch>
            <a:fillRect/>
          </a:stretch>
        </p:blipFill>
        <p:spPr bwMode="auto">
          <a:xfrm>
            <a:off x="838201" y="1447800"/>
            <a:ext cx="6934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G:\DPC\DPC officials\DPC logo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69729" y="6148168"/>
            <a:ext cx="598071" cy="633632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8305800" y="577883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b="1" dirty="0" smtClean="0"/>
              <a:t>DPC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24000" y="3589853"/>
            <a:ext cx="56388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endParaRPr lang="en-US" sz="3200" b="1" dirty="0">
              <a:latin typeface="Centaur" pitchFamily="18" charset="0"/>
            </a:endParaRPr>
          </a:p>
          <a:p>
            <a:endParaRPr lang="en-US" sz="3200" b="1" dirty="0">
              <a:latin typeface="Centaur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3589853"/>
            <a:ext cx="5638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Centaur" pitchFamily="18" charset="0"/>
            </a:endParaRPr>
          </a:p>
          <a:p>
            <a:pPr algn="ctr"/>
            <a:r>
              <a:rPr lang="en-US" sz="3200" b="1" dirty="0" smtClean="0">
                <a:latin typeface="Centaur" pitchFamily="18" charset="0"/>
              </a:rPr>
              <a:t> </a:t>
            </a:r>
            <a:endParaRPr lang="en-US" sz="3200" b="1" dirty="0">
              <a:latin typeface="Centaur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67000" y="2819400"/>
            <a:ext cx="4572000" cy="60215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7338" indent="-287338">
              <a:lnSpc>
                <a:spcPts val="3400"/>
              </a:lnSpc>
            </a:pP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2746</TotalTime>
  <Words>2017</Words>
  <Application>Microsoft Office PowerPoint</Application>
  <PresentationFormat>On-screen Show (4:3)</PresentationFormat>
  <Paragraphs>540</Paragraphs>
  <Slides>39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Khadija</dc:creator>
  <cp:lastModifiedBy>amina</cp:lastModifiedBy>
  <cp:revision>264</cp:revision>
  <dcterms:created xsi:type="dcterms:W3CDTF">2013-04-09T12:15:43Z</dcterms:created>
  <dcterms:modified xsi:type="dcterms:W3CDTF">2015-10-29T08:51:16Z</dcterms:modified>
</cp:coreProperties>
</file>