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6" r:id="rId3"/>
    <p:sldId id="267" r:id="rId4"/>
    <p:sldId id="268" r:id="rId5"/>
    <p:sldId id="269" r:id="rId6"/>
    <p:sldId id="270" r:id="rId7"/>
    <p:sldId id="257" r:id="rId8"/>
    <p:sldId id="258" r:id="rId9"/>
    <p:sldId id="271" r:id="rId10"/>
    <p:sldId id="272" r:id="rId11"/>
    <p:sldId id="259" r:id="rId12"/>
    <p:sldId id="260" r:id="rId13"/>
    <p:sldId id="261" r:id="rId14"/>
    <p:sldId id="262" r:id="rId15"/>
    <p:sldId id="263" r:id="rId16"/>
    <p:sldId id="273" r:id="rId17"/>
    <p:sldId id="274" r:id="rId18"/>
    <p:sldId id="275" r:id="rId19"/>
    <p:sldId id="276" r:id="rId20"/>
    <p:sldId id="277" r:id="rId21"/>
    <p:sldId id="278" r:id="rId22"/>
    <p:sldId id="279" r:id="rId23"/>
    <p:sldId id="280" r:id="rId24"/>
    <p:sldId id="264" r:id="rId25"/>
    <p:sldId id="265" r:id="rId26"/>
    <p:sldId id="281" r:id="rId27"/>
    <p:sldId id="284" r:id="rId28"/>
    <p:sldId id="285" r:id="rId29"/>
    <p:sldId id="282" r:id="rId30"/>
    <p:sldId id="283" r:id="rId31"/>
    <p:sldId id="286" r:id="rId32"/>
    <p:sldId id="287" r:id="rId33"/>
    <p:sldId id="288" r:id="rId34"/>
    <p:sldId id="289" r:id="rId35"/>
    <p:sldId id="290" r:id="rId36"/>
    <p:sldId id="291" r:id="rId37"/>
    <p:sldId id="292" r:id="rId38"/>
    <p:sldId id="293" r:id="rId39"/>
    <p:sldId id="294" r:id="rId40"/>
    <p:sldId id="295" r:id="rId41"/>
    <p:sldId id="302" r:id="rId42"/>
    <p:sldId id="296" r:id="rId43"/>
    <p:sldId id="297" r:id="rId44"/>
    <p:sldId id="298" r:id="rId45"/>
    <p:sldId id="299" r:id="rId46"/>
    <p:sldId id="300" r:id="rId47"/>
    <p:sldId id="301" r:id="rId48"/>
    <p:sldId id="303"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1" Type="http://schemas.openxmlformats.org/officeDocument/2006/relationships/oleObject" Target="file:///\\localhost\Users\Nima\Academic\Kuwait%20University\Research\Oil%20water%20separations%20with%20MNPs\Experiments\Emulsion%20preparation\Sonicator%20surfactant%20concentration%20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localhost\Users\Nima\Academic\Kuwait%20University\Research\Oil%20water%20separations%20with%20MNPs\Experiments\Emulsion%20preparation\Run-06.xlsx"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file:///\\localhost\Users\Nima\Academic\Kuwait%20University\Research\Oil%20water%20separations%20with%20MNPs\Experiments\Emulsion%20preparation\emulsion%20vs%20time%2024%20hr%2011-5-2016.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1" Type="http://schemas.openxmlformats.org/officeDocument/2006/relationships/oleObject" Target="file:///\\localhost\Users\Nima\Academic\Kuwait%20University\Research\Oil%20water%20separations%20with%20MNPs\Experiments\Emulsion%20preparation\Run-05.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localhost\Users\Nima\Academic\Kuwait%20University\Research\Oil%20water%20separations%20with%20MNPs\Experiments\Emulsion%20preparation\Run7%20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701718844079924"/>
          <c:y val="4.6181172291296584E-2"/>
          <c:w val="0.60210417297330954"/>
          <c:h val="0.78719961958574081"/>
        </c:manualLayout>
      </c:layout>
      <c:scatterChart>
        <c:scatterStyle val="lineMarker"/>
        <c:varyColors val="0"/>
        <c:ser>
          <c:idx val="0"/>
          <c:order val="0"/>
          <c:tx>
            <c:v>After preparation</c:v>
          </c:tx>
          <c:spPr>
            <a:ln w="31750" cap="rnd">
              <a:noFill/>
              <a:round/>
            </a:ln>
            <a:effectLst/>
          </c:spPr>
          <c:marker>
            <c:symbol val="circle"/>
            <c:size val="6"/>
            <c:spPr>
              <a:solidFill>
                <a:schemeClr val="tx1"/>
              </a:solidFill>
              <a:ln w="9525">
                <a:solidFill>
                  <a:schemeClr val="tx1"/>
                </a:solidFill>
              </a:ln>
              <a:effectLst/>
            </c:spPr>
          </c:marker>
          <c:xVal>
            <c:numRef>
              <c:f>Sheet1!$B$3:$B$12</c:f>
              <c:numCache>
                <c:formatCode>General</c:formatCode>
                <c:ptCount val="10"/>
                <c:pt idx="0">
                  <c:v>1.0000000000000011E-2</c:v>
                </c:pt>
                <c:pt idx="1">
                  <c:v>4.9500000000000044E-2</c:v>
                </c:pt>
                <c:pt idx="2">
                  <c:v>9.9700000000000136E-2</c:v>
                </c:pt>
                <c:pt idx="3">
                  <c:v>0.30310000000000026</c:v>
                </c:pt>
                <c:pt idx="4">
                  <c:v>0.30360000000000026</c:v>
                </c:pt>
                <c:pt idx="5">
                  <c:v>0.3033000000000004</c:v>
                </c:pt>
                <c:pt idx="6">
                  <c:v>0.30310000000000026</c:v>
                </c:pt>
                <c:pt idx="7">
                  <c:v>0.30320000000000008</c:v>
                </c:pt>
                <c:pt idx="8">
                  <c:v>0.40400000000000008</c:v>
                </c:pt>
                <c:pt idx="9">
                  <c:v>0.20200000000000001</c:v>
                </c:pt>
              </c:numCache>
            </c:numRef>
          </c:xVal>
          <c:yVal>
            <c:numRef>
              <c:f>Sheet1!$C$3:$C$12</c:f>
              <c:numCache>
                <c:formatCode>General</c:formatCode>
                <c:ptCount val="10"/>
                <c:pt idx="0">
                  <c:v>405.8</c:v>
                </c:pt>
                <c:pt idx="1">
                  <c:v>362.6</c:v>
                </c:pt>
                <c:pt idx="2">
                  <c:v>305.89999999999975</c:v>
                </c:pt>
                <c:pt idx="3">
                  <c:v>155.19999999999999</c:v>
                </c:pt>
                <c:pt idx="4">
                  <c:v>156.5</c:v>
                </c:pt>
                <c:pt idx="5">
                  <c:v>154.9</c:v>
                </c:pt>
                <c:pt idx="6">
                  <c:v>155.5</c:v>
                </c:pt>
                <c:pt idx="7">
                  <c:v>154.5</c:v>
                </c:pt>
                <c:pt idx="8">
                  <c:v>161.30000000000001</c:v>
                </c:pt>
                <c:pt idx="9">
                  <c:v>180.7</c:v>
                </c:pt>
              </c:numCache>
            </c:numRef>
          </c:yVal>
          <c:smooth val="0"/>
          <c:extLst>
            <c:ext xmlns:c16="http://schemas.microsoft.com/office/drawing/2014/chart" uri="{C3380CC4-5D6E-409C-BE32-E72D297353CC}">
              <c16:uniqueId val="{00000000-7446-46FC-9F83-7BCD79A4D3C9}"/>
            </c:ext>
          </c:extLst>
        </c:ser>
        <c:ser>
          <c:idx val="1"/>
          <c:order val="1"/>
          <c:tx>
            <c:v>After 7 days</c:v>
          </c:tx>
          <c:spPr>
            <a:ln w="25400" cap="rnd">
              <a:noFill/>
              <a:round/>
            </a:ln>
            <a:effectLst/>
          </c:spPr>
          <c:marker>
            <c:symbol val="circle"/>
            <c:size val="6"/>
            <c:spPr>
              <a:noFill/>
              <a:ln w="9525">
                <a:solidFill>
                  <a:schemeClr val="tx1"/>
                </a:solidFill>
              </a:ln>
              <a:effectLst/>
            </c:spPr>
          </c:marker>
          <c:xVal>
            <c:numRef>
              <c:f>Sheet1!$A$3:$A$12</c:f>
              <c:numCache>
                <c:formatCode>General</c:formatCode>
                <c:ptCount val="10"/>
                <c:pt idx="0">
                  <c:v>9.9000000000000095E-3</c:v>
                </c:pt>
                <c:pt idx="1">
                  <c:v>4.8900000000000013E-2</c:v>
                </c:pt>
                <c:pt idx="2">
                  <c:v>9.8500000000000157E-2</c:v>
                </c:pt>
                <c:pt idx="3">
                  <c:v>0.29930000000000034</c:v>
                </c:pt>
                <c:pt idx="4">
                  <c:v>0.29980000000000034</c:v>
                </c:pt>
                <c:pt idx="5">
                  <c:v>0.29950000000000027</c:v>
                </c:pt>
                <c:pt idx="6">
                  <c:v>0.29930000000000034</c:v>
                </c:pt>
                <c:pt idx="7">
                  <c:v>0.29940000000000028</c:v>
                </c:pt>
                <c:pt idx="8">
                  <c:v>0.39900000000000041</c:v>
                </c:pt>
                <c:pt idx="9">
                  <c:v>0.19950000000000018</c:v>
                </c:pt>
              </c:numCache>
            </c:numRef>
          </c:xVal>
          <c:yVal>
            <c:numRef>
              <c:f>Sheet1!$D$3:$D$12</c:f>
              <c:numCache>
                <c:formatCode>General</c:formatCode>
                <c:ptCount val="10"/>
                <c:pt idx="0">
                  <c:v>483.2</c:v>
                </c:pt>
                <c:pt idx="1">
                  <c:v>418</c:v>
                </c:pt>
                <c:pt idx="2">
                  <c:v>378.4</c:v>
                </c:pt>
                <c:pt idx="3">
                  <c:v>212.8</c:v>
                </c:pt>
                <c:pt idx="4">
                  <c:v>214.1</c:v>
                </c:pt>
                <c:pt idx="5">
                  <c:v>210.2</c:v>
                </c:pt>
                <c:pt idx="6">
                  <c:v>217</c:v>
                </c:pt>
                <c:pt idx="7">
                  <c:v>216</c:v>
                </c:pt>
                <c:pt idx="8">
                  <c:v>211.5</c:v>
                </c:pt>
                <c:pt idx="9">
                  <c:v>233.5</c:v>
                </c:pt>
              </c:numCache>
            </c:numRef>
          </c:yVal>
          <c:smooth val="0"/>
          <c:extLst>
            <c:ext xmlns:c16="http://schemas.microsoft.com/office/drawing/2014/chart" uri="{C3380CC4-5D6E-409C-BE32-E72D297353CC}">
              <c16:uniqueId val="{00000001-7446-46FC-9F83-7BCD79A4D3C9}"/>
            </c:ext>
          </c:extLst>
        </c:ser>
        <c:dLbls>
          <c:showLegendKey val="0"/>
          <c:showVal val="0"/>
          <c:showCatName val="0"/>
          <c:showSerName val="0"/>
          <c:showPercent val="0"/>
          <c:showBubbleSize val="0"/>
        </c:dLbls>
        <c:axId val="77221888"/>
        <c:axId val="77224192"/>
      </c:scatterChart>
      <c:valAx>
        <c:axId val="7722188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Times New Roman" charset="0"/>
                    <a:ea typeface="Times New Roman" charset="0"/>
                    <a:cs typeface="Times New Roman" charset="0"/>
                  </a:defRPr>
                </a:pPr>
                <a:r>
                  <a:rPr lang="en-US"/>
                  <a:t>% SDS (vol)</a:t>
                </a:r>
              </a:p>
            </c:rich>
          </c:tx>
          <c:overlay val="0"/>
          <c:spPr>
            <a:noFill/>
            <a:ln>
              <a:noFill/>
            </a:ln>
            <a:effectLst/>
          </c:spPr>
        </c:title>
        <c:numFmt formatCode="General" sourceLinked="1"/>
        <c:majorTickMark val="out"/>
        <c:minorTickMark val="none"/>
        <c:tickLblPos val="nextTo"/>
        <c:spPr>
          <a:noFill/>
          <a:ln w="9525" cap="flat" cmpd="sng" algn="ctr">
            <a:solidFill>
              <a:schemeClr val="tx1">
                <a:lumMod val="95000"/>
                <a:lumOff val="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charset="0"/>
                <a:ea typeface="Times New Roman" charset="0"/>
                <a:cs typeface="Times New Roman" charset="0"/>
              </a:defRPr>
            </a:pPr>
            <a:endParaRPr lang="en-US"/>
          </a:p>
        </c:txPr>
        <c:crossAx val="77224192"/>
        <c:crosses val="autoZero"/>
        <c:crossBetween val="midCat"/>
      </c:valAx>
      <c:valAx>
        <c:axId val="772241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Times New Roman" charset="0"/>
                    <a:ea typeface="Times New Roman" charset="0"/>
                    <a:cs typeface="Times New Roman" charset="0"/>
                  </a:defRPr>
                </a:pPr>
                <a:r>
                  <a:rPr lang="en-US"/>
                  <a:t>Mean oil droplet size (nm)</a:t>
                </a:r>
              </a:p>
            </c:rich>
          </c:tx>
          <c:layout>
            <c:manualLayout>
              <c:xMode val="edge"/>
              <c:yMode val="edge"/>
              <c:x val="1.1745999491999013E-2"/>
              <c:y val="0.20141004189106335"/>
            </c:manualLayout>
          </c:layout>
          <c:overlay val="0"/>
          <c:spPr>
            <a:noFill/>
            <a:ln>
              <a:noFill/>
            </a:ln>
            <a:effectLst/>
          </c:spPr>
        </c:title>
        <c:numFmt formatCode="General" sourceLinked="1"/>
        <c:majorTickMark val="out"/>
        <c:minorTickMark val="none"/>
        <c:tickLblPos val="nextTo"/>
        <c:spPr>
          <a:noFill/>
          <a:ln w="9525" cap="flat" cmpd="sng" algn="ctr">
            <a:solidFill>
              <a:schemeClr val="tx1">
                <a:lumMod val="95000"/>
                <a:lumOff val="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charset="0"/>
                <a:ea typeface="Times New Roman" charset="0"/>
                <a:cs typeface="Times New Roman" charset="0"/>
              </a:defRPr>
            </a:pPr>
            <a:endParaRPr lang="en-US"/>
          </a:p>
        </c:txPr>
        <c:crossAx val="77221888"/>
        <c:crosses val="autoZero"/>
        <c:crossBetween val="midCat"/>
      </c:valAx>
      <c:spPr>
        <a:noFill/>
        <a:ln>
          <a:solidFill>
            <a:schemeClr val="tx1">
              <a:lumMod val="50000"/>
              <a:lumOff val="50000"/>
            </a:schemeClr>
          </a:solidFill>
        </a:ln>
        <a:effectLst/>
      </c:spPr>
    </c:plotArea>
    <c:legend>
      <c:legendPos val="r"/>
      <c:layout>
        <c:manualLayout>
          <c:xMode val="edge"/>
          <c:yMode val="edge"/>
          <c:x val="0.76291084653708585"/>
          <c:y val="0.37903019882445244"/>
          <c:w val="0.20433162306324587"/>
          <c:h val="0.15511486286701717"/>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Times New Roman" charset="0"/>
              <a:ea typeface="Times New Roman" charset="0"/>
              <a:cs typeface="Times New Roman"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latin typeface="Times New Roman" charset="0"/>
          <a:ea typeface="Times New Roman" charset="0"/>
          <a:cs typeface="Times New Roman"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47625"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0"/>
          </c:trendline>
          <c:xVal>
            <c:numRef>
              <c:f>Sheet1!$A$14:$A$37</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xVal>
          <c:yVal>
            <c:numRef>
              <c:f>Sheet1!$B$14:$B$37</c:f>
              <c:numCache>
                <c:formatCode>General</c:formatCode>
                <c:ptCount val="24"/>
              </c:numCache>
            </c:numRef>
          </c:yVal>
          <c:smooth val="0"/>
          <c:extLst>
            <c:ext xmlns:c16="http://schemas.microsoft.com/office/drawing/2014/chart" uri="{C3380CC4-5D6E-409C-BE32-E72D297353CC}">
              <c16:uniqueId val="{00000000-B8F8-4B85-BA71-81A9F0E9B364}"/>
            </c:ext>
          </c:extLst>
        </c:ser>
        <c:ser>
          <c:idx val="1"/>
          <c:order val="1"/>
          <c:spPr>
            <a:ln w="47625" cap="rnd">
              <a:noFill/>
              <a:round/>
            </a:ln>
            <a:effectLst/>
          </c:spPr>
          <c:marker>
            <c:symbol val="circle"/>
            <c:size val="5"/>
            <c:spPr>
              <a:solidFill>
                <a:schemeClr val="accent2"/>
              </a:solidFill>
              <a:ln w="9525">
                <a:solidFill>
                  <a:schemeClr val="accent2"/>
                </a:solidFill>
              </a:ln>
              <a:effectLst/>
            </c:spPr>
          </c:marker>
          <c:trendline>
            <c:spPr>
              <a:ln w="19050" cap="rnd">
                <a:solidFill>
                  <a:schemeClr val="accent2"/>
                </a:solidFill>
                <a:prstDash val="sysDot"/>
              </a:ln>
              <a:effectLst/>
            </c:spPr>
            <c:trendlineType val="linear"/>
            <c:dispRSqr val="0"/>
            <c:dispEq val="0"/>
          </c:trendline>
          <c:xVal>
            <c:numRef>
              <c:f>Sheet1!$A$14:$A$37</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xVal>
          <c:yVal>
            <c:numRef>
              <c:f>Sheet1!$C$14:$C$37</c:f>
              <c:numCache>
                <c:formatCode>General</c:formatCode>
                <c:ptCount val="24"/>
              </c:numCache>
            </c:numRef>
          </c:yVal>
          <c:smooth val="0"/>
          <c:extLst>
            <c:ext xmlns:c16="http://schemas.microsoft.com/office/drawing/2014/chart" uri="{C3380CC4-5D6E-409C-BE32-E72D297353CC}">
              <c16:uniqueId val="{00000001-B8F8-4B85-BA71-81A9F0E9B364}"/>
            </c:ext>
          </c:extLst>
        </c:ser>
        <c:ser>
          <c:idx val="2"/>
          <c:order val="2"/>
          <c:spPr>
            <a:ln w="47625" cap="rnd">
              <a:noFill/>
              <a:round/>
            </a:ln>
            <a:effectLst/>
          </c:spPr>
          <c:marker>
            <c:symbol val="circle"/>
            <c:size val="5"/>
            <c:spPr>
              <a:solidFill>
                <a:schemeClr val="tx1"/>
              </a:solidFill>
              <a:ln w="9525">
                <a:solidFill>
                  <a:schemeClr val="tx1"/>
                </a:solidFill>
              </a:ln>
              <a:effectLst/>
            </c:spPr>
          </c:marker>
          <c:trendline>
            <c:spPr>
              <a:ln w="19050" cap="rnd">
                <a:solidFill>
                  <a:schemeClr val="accent3"/>
                </a:solidFill>
                <a:prstDash val="sysDot"/>
              </a:ln>
              <a:effectLst/>
            </c:spPr>
            <c:trendlineType val="log"/>
            <c:dispRSqr val="0"/>
            <c:dispEq val="0"/>
          </c:trendline>
          <c:trendline>
            <c:spPr>
              <a:ln w="19050" cap="rnd">
                <a:solidFill>
                  <a:schemeClr val="accent3"/>
                </a:solidFill>
                <a:prstDash val="sysDot"/>
              </a:ln>
              <a:effectLst/>
            </c:spPr>
            <c:trendlineType val="power"/>
            <c:dispRSqr val="0"/>
            <c:dispEq val="0"/>
          </c:trendline>
          <c:trendline>
            <c:spPr>
              <a:ln w="19050" cap="rnd">
                <a:solidFill>
                  <a:schemeClr val="accent3"/>
                </a:solidFill>
                <a:prstDash val="sysDot"/>
              </a:ln>
              <a:effectLst/>
            </c:spPr>
            <c:trendlineType val="log"/>
            <c:dispRSqr val="0"/>
            <c:dispEq val="0"/>
          </c:trendline>
          <c:trendline>
            <c:spPr>
              <a:ln w="19050" cap="rnd">
                <a:solidFill>
                  <a:schemeClr val="accent3"/>
                </a:solidFill>
                <a:prstDash val="sysDot"/>
              </a:ln>
              <a:effectLst/>
            </c:spPr>
            <c:trendlineType val="log"/>
            <c:dispRSqr val="0"/>
            <c:dispEq val="0"/>
          </c:trendline>
          <c:trendline>
            <c:spPr>
              <a:ln w="19050" cap="rnd">
                <a:solidFill>
                  <a:schemeClr val="accent3"/>
                </a:solidFill>
                <a:prstDash val="sysDot"/>
              </a:ln>
              <a:effectLst/>
            </c:spPr>
            <c:trendlineType val="power"/>
            <c:dispRSqr val="0"/>
            <c:dispEq val="0"/>
          </c:trendline>
          <c:trendline>
            <c:spPr>
              <a:ln w="12700" cap="rnd">
                <a:solidFill>
                  <a:srgbClr val="FF0000"/>
                </a:solidFill>
                <a:prstDash val="solid"/>
              </a:ln>
              <a:effectLst/>
            </c:spPr>
            <c:trendlineType val="poly"/>
            <c:order val="2"/>
            <c:dispRSqr val="1"/>
            <c:dispEq val="1"/>
            <c:trendlineLbl>
              <c:layout>
                <c:manualLayout>
                  <c:x val="4.7583770778652709E-2"/>
                  <c:y val="0.17128280839894997"/>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Times New Roman" charset="0"/>
                      <a:ea typeface="Times New Roman" charset="0"/>
                      <a:cs typeface="Times New Roman" charset="0"/>
                    </a:defRPr>
                  </a:pPr>
                  <a:endParaRPr lang="en-US"/>
                </a:p>
              </c:txPr>
            </c:trendlineLbl>
          </c:trendline>
          <c:xVal>
            <c:numRef>
              <c:f>Sheet1!$A$14:$A$37</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xVal>
          <c:yVal>
            <c:numRef>
              <c:f>Sheet1!$D$14:$D$37</c:f>
              <c:numCache>
                <c:formatCode>General</c:formatCode>
                <c:ptCount val="24"/>
                <c:pt idx="0">
                  <c:v>105.1</c:v>
                </c:pt>
                <c:pt idx="1">
                  <c:v>106.6</c:v>
                </c:pt>
                <c:pt idx="2">
                  <c:v>112.7</c:v>
                </c:pt>
                <c:pt idx="3">
                  <c:v>119.1</c:v>
                </c:pt>
                <c:pt idx="4">
                  <c:v>122.9</c:v>
                </c:pt>
                <c:pt idx="5">
                  <c:v>127</c:v>
                </c:pt>
                <c:pt idx="6">
                  <c:v>130.4</c:v>
                </c:pt>
                <c:pt idx="7">
                  <c:v>131.80000000000001</c:v>
                </c:pt>
                <c:pt idx="8">
                  <c:v>134.69999999999999</c:v>
                </c:pt>
                <c:pt idx="9">
                  <c:v>137.9</c:v>
                </c:pt>
                <c:pt idx="10">
                  <c:v>139.5</c:v>
                </c:pt>
                <c:pt idx="11">
                  <c:v>140.6</c:v>
                </c:pt>
                <c:pt idx="12">
                  <c:v>141.6</c:v>
                </c:pt>
                <c:pt idx="13">
                  <c:v>145</c:v>
                </c:pt>
                <c:pt idx="14">
                  <c:v>143.6</c:v>
                </c:pt>
                <c:pt idx="15">
                  <c:v>147.19999999999999</c:v>
                </c:pt>
                <c:pt idx="16">
                  <c:v>146</c:v>
                </c:pt>
                <c:pt idx="17">
                  <c:v>149.4</c:v>
                </c:pt>
                <c:pt idx="18">
                  <c:v>145.30000000000001</c:v>
                </c:pt>
                <c:pt idx="19">
                  <c:v>149.69999999999999</c:v>
                </c:pt>
                <c:pt idx="20">
                  <c:v>152.19999999999999</c:v>
                </c:pt>
                <c:pt idx="21">
                  <c:v>152.9</c:v>
                </c:pt>
                <c:pt idx="22">
                  <c:v>158.30000000000001</c:v>
                </c:pt>
                <c:pt idx="23">
                  <c:v>156.1</c:v>
                </c:pt>
              </c:numCache>
            </c:numRef>
          </c:yVal>
          <c:smooth val="0"/>
          <c:extLst>
            <c:ext xmlns:c16="http://schemas.microsoft.com/office/drawing/2014/chart" uri="{C3380CC4-5D6E-409C-BE32-E72D297353CC}">
              <c16:uniqueId val="{00000002-B8F8-4B85-BA71-81A9F0E9B364}"/>
            </c:ext>
          </c:extLst>
        </c:ser>
        <c:ser>
          <c:idx val="3"/>
          <c:order val="3"/>
          <c:spPr>
            <a:ln w="47625" cap="rnd">
              <a:noFill/>
              <a:round/>
            </a:ln>
            <a:effectLst/>
          </c:spPr>
          <c:marker>
            <c:symbol val="circle"/>
            <c:size val="5"/>
            <c:spPr>
              <a:solidFill>
                <a:schemeClr val="accent4"/>
              </a:solidFill>
              <a:ln w="9525">
                <a:solidFill>
                  <a:schemeClr val="accent4"/>
                </a:solidFill>
              </a:ln>
              <a:effectLst/>
            </c:spPr>
          </c:marker>
          <c:trendline>
            <c:spPr>
              <a:ln w="19050" cap="rnd">
                <a:solidFill>
                  <a:schemeClr val="accent4"/>
                </a:solidFill>
                <a:prstDash val="sysDot"/>
              </a:ln>
              <a:effectLst/>
            </c:spPr>
            <c:trendlineType val="linear"/>
            <c:dispRSqr val="0"/>
            <c:dispEq val="0"/>
          </c:trendline>
          <c:xVal>
            <c:numRef>
              <c:f>Sheet1!$A$14:$A$37</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xVal>
          <c:yVal>
            <c:numRef>
              <c:f>Sheet1!$E$14:$E$37</c:f>
              <c:numCache>
                <c:formatCode>General</c:formatCode>
                <c:ptCount val="24"/>
              </c:numCache>
            </c:numRef>
          </c:yVal>
          <c:smooth val="0"/>
          <c:extLst>
            <c:ext xmlns:c16="http://schemas.microsoft.com/office/drawing/2014/chart" uri="{C3380CC4-5D6E-409C-BE32-E72D297353CC}">
              <c16:uniqueId val="{00000003-B8F8-4B85-BA71-81A9F0E9B364}"/>
            </c:ext>
          </c:extLst>
        </c:ser>
        <c:ser>
          <c:idx val="4"/>
          <c:order val="4"/>
          <c:spPr>
            <a:ln w="47625" cap="rnd">
              <a:noFill/>
              <a:round/>
            </a:ln>
            <a:effectLst/>
          </c:spPr>
          <c:marker>
            <c:symbol val="circle"/>
            <c:size val="5"/>
            <c:spPr>
              <a:solidFill>
                <a:schemeClr val="accent5"/>
              </a:solidFill>
              <a:ln w="9525">
                <a:solidFill>
                  <a:schemeClr val="accent5"/>
                </a:solidFill>
              </a:ln>
              <a:effectLst/>
            </c:spPr>
          </c:marker>
          <c:trendline>
            <c:spPr>
              <a:ln w="19050" cap="rnd">
                <a:solidFill>
                  <a:schemeClr val="accent5"/>
                </a:solidFill>
                <a:prstDash val="sysDot"/>
              </a:ln>
              <a:effectLst/>
            </c:spPr>
            <c:trendlineType val="linear"/>
            <c:dispRSqr val="0"/>
            <c:dispEq val="0"/>
          </c:trendline>
          <c:xVal>
            <c:numRef>
              <c:f>Sheet1!$A$14:$A$37</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xVal>
          <c:yVal>
            <c:numRef>
              <c:f>Sheet1!$F$14:$F$37</c:f>
              <c:numCache>
                <c:formatCode>General</c:formatCode>
                <c:ptCount val="24"/>
              </c:numCache>
            </c:numRef>
          </c:yVal>
          <c:smooth val="0"/>
          <c:extLst>
            <c:ext xmlns:c16="http://schemas.microsoft.com/office/drawing/2014/chart" uri="{C3380CC4-5D6E-409C-BE32-E72D297353CC}">
              <c16:uniqueId val="{00000004-B8F8-4B85-BA71-81A9F0E9B364}"/>
            </c:ext>
          </c:extLst>
        </c:ser>
        <c:dLbls>
          <c:showLegendKey val="0"/>
          <c:showVal val="0"/>
          <c:showCatName val="0"/>
          <c:showSerName val="0"/>
          <c:showPercent val="0"/>
          <c:showBubbleSize val="0"/>
        </c:dLbls>
        <c:axId val="77735424"/>
        <c:axId val="77737344"/>
      </c:scatterChart>
      <c:valAx>
        <c:axId val="77735424"/>
        <c:scaling>
          <c:orientation val="minMax"/>
          <c:max val="2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Times New Roman" charset="0"/>
                    <a:ea typeface="Times New Roman" charset="0"/>
                    <a:cs typeface="Times New Roman" charset="0"/>
                  </a:defRPr>
                </a:pPr>
                <a:r>
                  <a:rPr lang="en-US"/>
                  <a:t>Time (hr)</a:t>
                </a:r>
              </a:p>
            </c:rich>
          </c:tx>
          <c:overlay val="0"/>
          <c:spPr>
            <a:noFill/>
            <a:ln>
              <a:noFill/>
            </a:ln>
            <a:effectLst/>
          </c:spPr>
        </c:title>
        <c:numFmt formatCode="General" sourceLinked="1"/>
        <c:majorTickMark val="out"/>
        <c:minorTickMark val="none"/>
        <c:tickLblPos val="nextTo"/>
        <c:spPr>
          <a:noFill/>
          <a:ln w="9525" cap="flat" cmpd="sng" algn="ctr">
            <a:solidFill>
              <a:schemeClr val="tx1">
                <a:lumMod val="95000"/>
                <a:lumOff val="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charset="0"/>
                <a:ea typeface="Times New Roman" charset="0"/>
                <a:cs typeface="Times New Roman" charset="0"/>
              </a:defRPr>
            </a:pPr>
            <a:endParaRPr lang="en-US"/>
          </a:p>
        </c:txPr>
        <c:crossAx val="77737344"/>
        <c:crosses val="autoZero"/>
        <c:crossBetween val="midCat"/>
        <c:majorUnit val="2"/>
      </c:valAx>
      <c:valAx>
        <c:axId val="77737344"/>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Times New Roman" charset="0"/>
                    <a:ea typeface="Times New Roman" charset="0"/>
                    <a:cs typeface="Times New Roman" charset="0"/>
                  </a:defRPr>
                </a:pPr>
                <a:r>
                  <a:rPr lang="en-US"/>
                  <a:t>Droplet mean diameter (nm)</a:t>
                </a:r>
              </a:p>
            </c:rich>
          </c:tx>
          <c:layout>
            <c:manualLayout>
              <c:xMode val="edge"/>
              <c:yMode val="edge"/>
              <c:x val="8.3333333333333367E-3"/>
              <c:y val="0.13812117235345589"/>
            </c:manualLayout>
          </c:layout>
          <c:overlay val="0"/>
          <c:spPr>
            <a:noFill/>
            <a:ln>
              <a:noFill/>
            </a:ln>
            <a:effectLst/>
          </c:spPr>
        </c:title>
        <c:numFmt formatCode="General" sourceLinked="1"/>
        <c:majorTickMark val="out"/>
        <c:minorTickMark val="none"/>
        <c:tickLblPos val="nextTo"/>
        <c:spPr>
          <a:noFill/>
          <a:ln w="9525" cap="flat" cmpd="sng" algn="ctr">
            <a:solidFill>
              <a:schemeClr val="tx1">
                <a:lumMod val="95000"/>
                <a:lumOff val="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charset="0"/>
                <a:ea typeface="Times New Roman" charset="0"/>
                <a:cs typeface="Times New Roman" charset="0"/>
              </a:defRPr>
            </a:pPr>
            <a:endParaRPr lang="en-US"/>
          </a:p>
        </c:txPr>
        <c:crossAx val="77735424"/>
        <c:crosses val="autoZero"/>
        <c:crossBetween val="midCat"/>
      </c:valAx>
      <c:spPr>
        <a:noFill/>
        <a:ln>
          <a:solidFill>
            <a:schemeClr val="tx1">
              <a:lumMod val="95000"/>
              <a:lumOff val="5000"/>
            </a:schemeClr>
          </a:solidFill>
        </a:ln>
        <a:effectLst/>
      </c:spPr>
    </c:plotArea>
    <c:plotVisOnly val="1"/>
    <c:dispBlanksAs val="gap"/>
    <c:showDLblsOverMax val="0"/>
  </c:chart>
  <c:spPr>
    <a:solidFill>
      <a:schemeClr val="bg1"/>
    </a:solidFill>
    <a:ln w="9525" cap="flat" cmpd="sng" algn="ctr">
      <a:noFill/>
      <a:round/>
    </a:ln>
    <a:effectLst/>
  </c:spPr>
  <c:txPr>
    <a:bodyPr/>
    <a:lstStyle/>
    <a:p>
      <a:pPr>
        <a:defRPr>
          <a:latin typeface="Times New Roman" charset="0"/>
          <a:ea typeface="Times New Roman" charset="0"/>
          <a:cs typeface="Times New Roman"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v>0 hr</c:v>
          </c:tx>
          <c:spPr>
            <a:ln w="15875" cap="rnd">
              <a:solidFill>
                <a:srgbClr val="FF0000"/>
              </a:solidFill>
              <a:round/>
            </a:ln>
            <a:effectLst/>
          </c:spPr>
          <c:marker>
            <c:symbol val="circle"/>
            <c:size val="4"/>
            <c:spPr>
              <a:solidFill>
                <a:srgbClr val="FF0000"/>
              </a:solidFill>
              <a:ln w="9525">
                <a:solidFill>
                  <a:srgbClr val="FF0000"/>
                </a:solidFill>
              </a:ln>
              <a:effectLst/>
            </c:spPr>
          </c:marker>
          <c:xVal>
            <c:numRef>
              <c:f>Compile!$A$3:$A$71</c:f>
              <c:numCache>
                <c:formatCode>General</c:formatCode>
                <c:ptCount val="69"/>
                <c:pt idx="0">
                  <c:v>0.4</c:v>
                </c:pt>
                <c:pt idx="1">
                  <c:v>0.46300000000000002</c:v>
                </c:pt>
                <c:pt idx="2">
                  <c:v>0.53600000000000003</c:v>
                </c:pt>
                <c:pt idx="3">
                  <c:v>0.62100000000000044</c:v>
                </c:pt>
                <c:pt idx="4">
                  <c:v>0.71900000000000042</c:v>
                </c:pt>
                <c:pt idx="5">
                  <c:v>0.83300000000000041</c:v>
                </c:pt>
                <c:pt idx="6">
                  <c:v>0.96500000000000041</c:v>
                </c:pt>
                <c:pt idx="7">
                  <c:v>1.1200000000000001</c:v>
                </c:pt>
                <c:pt idx="8">
                  <c:v>1.29</c:v>
                </c:pt>
                <c:pt idx="9">
                  <c:v>1.5</c:v>
                </c:pt>
                <c:pt idx="10">
                  <c:v>1.74</c:v>
                </c:pt>
                <c:pt idx="11">
                  <c:v>2.0099999999999998</c:v>
                </c:pt>
                <c:pt idx="12">
                  <c:v>2.3299999999999987</c:v>
                </c:pt>
                <c:pt idx="13">
                  <c:v>2.7</c:v>
                </c:pt>
                <c:pt idx="14">
                  <c:v>3.12</c:v>
                </c:pt>
                <c:pt idx="15">
                  <c:v>3.62</c:v>
                </c:pt>
                <c:pt idx="16">
                  <c:v>4.1899999999999986</c:v>
                </c:pt>
                <c:pt idx="17">
                  <c:v>4.8499999999999996</c:v>
                </c:pt>
                <c:pt idx="18">
                  <c:v>5.6099999999999977</c:v>
                </c:pt>
                <c:pt idx="19">
                  <c:v>6.5</c:v>
                </c:pt>
                <c:pt idx="20">
                  <c:v>7.53</c:v>
                </c:pt>
                <c:pt idx="21">
                  <c:v>8.7200000000000006</c:v>
                </c:pt>
                <c:pt idx="22">
                  <c:v>10.1</c:v>
                </c:pt>
                <c:pt idx="23">
                  <c:v>11.7</c:v>
                </c:pt>
                <c:pt idx="24">
                  <c:v>13.5</c:v>
                </c:pt>
                <c:pt idx="25">
                  <c:v>15.7</c:v>
                </c:pt>
                <c:pt idx="26">
                  <c:v>18.2</c:v>
                </c:pt>
                <c:pt idx="27">
                  <c:v>21</c:v>
                </c:pt>
                <c:pt idx="28">
                  <c:v>24.4</c:v>
                </c:pt>
                <c:pt idx="29">
                  <c:v>28.2</c:v>
                </c:pt>
                <c:pt idx="30">
                  <c:v>32.700000000000003</c:v>
                </c:pt>
                <c:pt idx="31">
                  <c:v>37.800000000000004</c:v>
                </c:pt>
                <c:pt idx="32">
                  <c:v>43.8</c:v>
                </c:pt>
                <c:pt idx="33">
                  <c:v>50.7</c:v>
                </c:pt>
                <c:pt idx="34">
                  <c:v>58.8</c:v>
                </c:pt>
                <c:pt idx="35">
                  <c:v>68.099999999999994</c:v>
                </c:pt>
                <c:pt idx="36">
                  <c:v>78.8</c:v>
                </c:pt>
                <c:pt idx="37">
                  <c:v>91.3</c:v>
                </c:pt>
                <c:pt idx="38">
                  <c:v>106</c:v>
                </c:pt>
                <c:pt idx="39">
                  <c:v>122</c:v>
                </c:pt>
                <c:pt idx="40">
                  <c:v>142</c:v>
                </c:pt>
                <c:pt idx="41">
                  <c:v>164</c:v>
                </c:pt>
                <c:pt idx="42">
                  <c:v>190</c:v>
                </c:pt>
                <c:pt idx="43">
                  <c:v>220</c:v>
                </c:pt>
                <c:pt idx="44">
                  <c:v>255</c:v>
                </c:pt>
                <c:pt idx="45">
                  <c:v>295</c:v>
                </c:pt>
                <c:pt idx="46">
                  <c:v>342</c:v>
                </c:pt>
                <c:pt idx="47">
                  <c:v>396</c:v>
                </c:pt>
                <c:pt idx="48">
                  <c:v>459</c:v>
                </c:pt>
                <c:pt idx="49">
                  <c:v>531</c:v>
                </c:pt>
                <c:pt idx="50">
                  <c:v>615</c:v>
                </c:pt>
                <c:pt idx="51">
                  <c:v>712</c:v>
                </c:pt>
                <c:pt idx="52">
                  <c:v>825</c:v>
                </c:pt>
                <c:pt idx="53">
                  <c:v>955</c:v>
                </c:pt>
                <c:pt idx="54" formatCode="0.00E+00">
                  <c:v>1110</c:v>
                </c:pt>
                <c:pt idx="55" formatCode="0.00E+00">
                  <c:v>1280</c:v>
                </c:pt>
                <c:pt idx="56" formatCode="0.00E+00">
                  <c:v>1480</c:v>
                </c:pt>
                <c:pt idx="57" formatCode="0.00E+00">
                  <c:v>1720</c:v>
                </c:pt>
                <c:pt idx="58" formatCode="0.00E+00">
                  <c:v>1990</c:v>
                </c:pt>
                <c:pt idx="59" formatCode="0.00E+00">
                  <c:v>2300</c:v>
                </c:pt>
                <c:pt idx="60" formatCode="0.00E+00">
                  <c:v>2670</c:v>
                </c:pt>
                <c:pt idx="61" formatCode="0.00E+00">
                  <c:v>3090</c:v>
                </c:pt>
                <c:pt idx="62" formatCode="0.00E+00">
                  <c:v>3580</c:v>
                </c:pt>
                <c:pt idx="63" formatCode="0.00E+00">
                  <c:v>4150</c:v>
                </c:pt>
                <c:pt idx="64" formatCode="0.00E+00">
                  <c:v>4800</c:v>
                </c:pt>
                <c:pt idx="65" formatCode="0.00E+00">
                  <c:v>5560</c:v>
                </c:pt>
                <c:pt idx="66" formatCode="0.00E+00">
                  <c:v>6440</c:v>
                </c:pt>
                <c:pt idx="67" formatCode="0.00E+00">
                  <c:v>7460</c:v>
                </c:pt>
                <c:pt idx="68" formatCode="0.00E+00">
                  <c:v>8630</c:v>
                </c:pt>
              </c:numCache>
            </c:numRef>
          </c:xVal>
          <c:yVal>
            <c:numRef>
              <c:f>Compile!$B$3:$B$71</c:f>
              <c:numCache>
                <c:formatCode>General</c:formatCode>
                <c:ptCount val="6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2.4099999999999997</c:v>
                </c:pt>
                <c:pt idx="35">
                  <c:v>6.89</c:v>
                </c:pt>
                <c:pt idx="36">
                  <c:v>11.9</c:v>
                </c:pt>
                <c:pt idx="37">
                  <c:v>15.8</c:v>
                </c:pt>
                <c:pt idx="38">
                  <c:v>17.5</c:v>
                </c:pt>
                <c:pt idx="39">
                  <c:v>16.600000000000001</c:v>
                </c:pt>
                <c:pt idx="40">
                  <c:v>13.5</c:v>
                </c:pt>
                <c:pt idx="41">
                  <c:v>9.11</c:v>
                </c:pt>
                <c:pt idx="42">
                  <c:v>4.72</c:v>
                </c:pt>
                <c:pt idx="43">
                  <c:v>1.47</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numCache>
            </c:numRef>
          </c:yVal>
          <c:smooth val="0"/>
          <c:extLst>
            <c:ext xmlns:c16="http://schemas.microsoft.com/office/drawing/2014/chart" uri="{C3380CC4-5D6E-409C-BE32-E72D297353CC}">
              <c16:uniqueId val="{00000000-585B-42E7-ADFB-80938EA283AB}"/>
            </c:ext>
          </c:extLst>
        </c:ser>
        <c:ser>
          <c:idx val="1"/>
          <c:order val="1"/>
          <c:tx>
            <c:v>5</c:v>
          </c:tx>
          <c:spPr>
            <a:ln w="15875" cap="rnd">
              <a:solidFill>
                <a:schemeClr val="accent2"/>
              </a:solidFill>
              <a:round/>
            </a:ln>
            <a:effectLst/>
          </c:spPr>
          <c:marker>
            <c:symbol val="circle"/>
            <c:size val="4"/>
            <c:spPr>
              <a:solidFill>
                <a:schemeClr val="accent2"/>
              </a:solidFill>
              <a:ln w="9525">
                <a:solidFill>
                  <a:schemeClr val="accent2"/>
                </a:solidFill>
              </a:ln>
              <a:effectLst/>
            </c:spPr>
          </c:marker>
          <c:xVal>
            <c:numRef>
              <c:f>Compile!$D$3:$D$71</c:f>
              <c:numCache>
                <c:formatCode>General</c:formatCode>
                <c:ptCount val="69"/>
                <c:pt idx="0">
                  <c:v>0.4</c:v>
                </c:pt>
                <c:pt idx="1">
                  <c:v>0.46300000000000002</c:v>
                </c:pt>
                <c:pt idx="2">
                  <c:v>0.53600000000000003</c:v>
                </c:pt>
                <c:pt idx="3">
                  <c:v>0.62100000000000044</c:v>
                </c:pt>
                <c:pt idx="4">
                  <c:v>0.71900000000000042</c:v>
                </c:pt>
                <c:pt idx="5">
                  <c:v>0.83300000000000041</c:v>
                </c:pt>
                <c:pt idx="6">
                  <c:v>0.96500000000000041</c:v>
                </c:pt>
                <c:pt idx="7">
                  <c:v>1.1200000000000001</c:v>
                </c:pt>
                <c:pt idx="8">
                  <c:v>1.29</c:v>
                </c:pt>
                <c:pt idx="9">
                  <c:v>1.5</c:v>
                </c:pt>
                <c:pt idx="10">
                  <c:v>1.74</c:v>
                </c:pt>
                <c:pt idx="11">
                  <c:v>2.0099999999999998</c:v>
                </c:pt>
                <c:pt idx="12">
                  <c:v>2.3299999999999987</c:v>
                </c:pt>
                <c:pt idx="13">
                  <c:v>2.7</c:v>
                </c:pt>
                <c:pt idx="14">
                  <c:v>3.12</c:v>
                </c:pt>
                <c:pt idx="15">
                  <c:v>3.62</c:v>
                </c:pt>
                <c:pt idx="16">
                  <c:v>4.1899999999999986</c:v>
                </c:pt>
                <c:pt idx="17">
                  <c:v>4.8499999999999996</c:v>
                </c:pt>
                <c:pt idx="18">
                  <c:v>5.6099999999999977</c:v>
                </c:pt>
                <c:pt idx="19">
                  <c:v>6.5</c:v>
                </c:pt>
                <c:pt idx="20">
                  <c:v>7.53</c:v>
                </c:pt>
                <c:pt idx="21">
                  <c:v>8.7200000000000006</c:v>
                </c:pt>
                <c:pt idx="22">
                  <c:v>10.1</c:v>
                </c:pt>
                <c:pt idx="23">
                  <c:v>11.7</c:v>
                </c:pt>
                <c:pt idx="24">
                  <c:v>13.5</c:v>
                </c:pt>
                <c:pt idx="25">
                  <c:v>15.7</c:v>
                </c:pt>
                <c:pt idx="26">
                  <c:v>18.2</c:v>
                </c:pt>
                <c:pt idx="27">
                  <c:v>21</c:v>
                </c:pt>
                <c:pt idx="28">
                  <c:v>24.4</c:v>
                </c:pt>
                <c:pt idx="29">
                  <c:v>28.2</c:v>
                </c:pt>
                <c:pt idx="30">
                  <c:v>32.700000000000003</c:v>
                </c:pt>
                <c:pt idx="31">
                  <c:v>37.800000000000004</c:v>
                </c:pt>
                <c:pt idx="32">
                  <c:v>43.8</c:v>
                </c:pt>
                <c:pt idx="33">
                  <c:v>50.7</c:v>
                </c:pt>
                <c:pt idx="34">
                  <c:v>58.8</c:v>
                </c:pt>
                <c:pt idx="35">
                  <c:v>68.099999999999994</c:v>
                </c:pt>
                <c:pt idx="36">
                  <c:v>78.8</c:v>
                </c:pt>
                <c:pt idx="37">
                  <c:v>91.3</c:v>
                </c:pt>
                <c:pt idx="38">
                  <c:v>106</c:v>
                </c:pt>
                <c:pt idx="39">
                  <c:v>122</c:v>
                </c:pt>
                <c:pt idx="40">
                  <c:v>142</c:v>
                </c:pt>
                <c:pt idx="41">
                  <c:v>164</c:v>
                </c:pt>
                <c:pt idx="42">
                  <c:v>190</c:v>
                </c:pt>
                <c:pt idx="43">
                  <c:v>220</c:v>
                </c:pt>
                <c:pt idx="44">
                  <c:v>255</c:v>
                </c:pt>
                <c:pt idx="45">
                  <c:v>295</c:v>
                </c:pt>
                <c:pt idx="46">
                  <c:v>342</c:v>
                </c:pt>
                <c:pt idx="47">
                  <c:v>396</c:v>
                </c:pt>
                <c:pt idx="48">
                  <c:v>459</c:v>
                </c:pt>
                <c:pt idx="49">
                  <c:v>531</c:v>
                </c:pt>
                <c:pt idx="50">
                  <c:v>615</c:v>
                </c:pt>
                <c:pt idx="51">
                  <c:v>712</c:v>
                </c:pt>
                <c:pt idx="52">
                  <c:v>825</c:v>
                </c:pt>
                <c:pt idx="53">
                  <c:v>955</c:v>
                </c:pt>
                <c:pt idx="54" formatCode="0.00E+00">
                  <c:v>1110</c:v>
                </c:pt>
                <c:pt idx="55" formatCode="0.00E+00">
                  <c:v>1280</c:v>
                </c:pt>
                <c:pt idx="56" formatCode="0.00E+00">
                  <c:v>1480</c:v>
                </c:pt>
                <c:pt idx="57" formatCode="0.00E+00">
                  <c:v>1720</c:v>
                </c:pt>
                <c:pt idx="58" formatCode="0.00E+00">
                  <c:v>1990</c:v>
                </c:pt>
                <c:pt idx="59" formatCode="0.00E+00">
                  <c:v>2300</c:v>
                </c:pt>
                <c:pt idx="60" formatCode="0.00E+00">
                  <c:v>2670</c:v>
                </c:pt>
                <c:pt idx="61" formatCode="0.00E+00">
                  <c:v>3090</c:v>
                </c:pt>
                <c:pt idx="62" formatCode="0.00E+00">
                  <c:v>3580</c:v>
                </c:pt>
                <c:pt idx="63" formatCode="0.00E+00">
                  <c:v>4150</c:v>
                </c:pt>
                <c:pt idx="64" formatCode="0.00E+00">
                  <c:v>4800</c:v>
                </c:pt>
                <c:pt idx="65" formatCode="0.00E+00">
                  <c:v>5560</c:v>
                </c:pt>
                <c:pt idx="66" formatCode="0.00E+00">
                  <c:v>6440</c:v>
                </c:pt>
                <c:pt idx="67" formatCode="0.00E+00">
                  <c:v>7460</c:v>
                </c:pt>
                <c:pt idx="68" formatCode="0.00E+00">
                  <c:v>8630</c:v>
                </c:pt>
              </c:numCache>
            </c:numRef>
          </c:xVal>
          <c:yVal>
            <c:numRef>
              <c:f>Compile!$E$3:$E$71</c:f>
              <c:numCache>
                <c:formatCode>General</c:formatCode>
                <c:ptCount val="6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0.64400000000000046</c:v>
                </c:pt>
                <c:pt idx="36">
                  <c:v>4.22</c:v>
                </c:pt>
                <c:pt idx="37">
                  <c:v>9.8500000000000068</c:v>
                </c:pt>
                <c:pt idx="38">
                  <c:v>15.4</c:v>
                </c:pt>
                <c:pt idx="39">
                  <c:v>18.8</c:v>
                </c:pt>
                <c:pt idx="40">
                  <c:v>18.8</c:v>
                </c:pt>
                <c:pt idx="41">
                  <c:v>15.6</c:v>
                </c:pt>
                <c:pt idx="42">
                  <c:v>10.4</c:v>
                </c:pt>
                <c:pt idx="43">
                  <c:v>4.9800000000000004</c:v>
                </c:pt>
                <c:pt idx="44">
                  <c:v>1.24</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numCache>
            </c:numRef>
          </c:yVal>
          <c:smooth val="0"/>
          <c:extLst>
            <c:ext xmlns:c16="http://schemas.microsoft.com/office/drawing/2014/chart" uri="{C3380CC4-5D6E-409C-BE32-E72D297353CC}">
              <c16:uniqueId val="{00000001-585B-42E7-ADFB-80938EA283AB}"/>
            </c:ext>
          </c:extLst>
        </c:ser>
        <c:ser>
          <c:idx val="2"/>
          <c:order val="2"/>
          <c:tx>
            <c:v>10</c:v>
          </c:tx>
          <c:spPr>
            <a:ln w="15875" cap="rnd">
              <a:solidFill>
                <a:schemeClr val="accent3"/>
              </a:solidFill>
              <a:round/>
            </a:ln>
            <a:effectLst/>
          </c:spPr>
          <c:marker>
            <c:symbol val="circle"/>
            <c:size val="4"/>
            <c:spPr>
              <a:solidFill>
                <a:schemeClr val="accent3"/>
              </a:solidFill>
              <a:ln w="9525">
                <a:solidFill>
                  <a:schemeClr val="accent3"/>
                </a:solidFill>
              </a:ln>
              <a:effectLst/>
            </c:spPr>
          </c:marker>
          <c:xVal>
            <c:numRef>
              <c:f>Compile!$G$3:$G$71</c:f>
              <c:numCache>
                <c:formatCode>General</c:formatCode>
                <c:ptCount val="69"/>
                <c:pt idx="0">
                  <c:v>0.4</c:v>
                </c:pt>
                <c:pt idx="1">
                  <c:v>0.46300000000000002</c:v>
                </c:pt>
                <c:pt idx="2">
                  <c:v>0.53600000000000003</c:v>
                </c:pt>
                <c:pt idx="3">
                  <c:v>0.62100000000000044</c:v>
                </c:pt>
                <c:pt idx="4">
                  <c:v>0.71900000000000042</c:v>
                </c:pt>
                <c:pt idx="5">
                  <c:v>0.83300000000000041</c:v>
                </c:pt>
                <c:pt idx="6">
                  <c:v>0.96500000000000041</c:v>
                </c:pt>
                <c:pt idx="7">
                  <c:v>1.1200000000000001</c:v>
                </c:pt>
                <c:pt idx="8">
                  <c:v>1.29</c:v>
                </c:pt>
                <c:pt idx="9">
                  <c:v>1.5</c:v>
                </c:pt>
                <c:pt idx="10">
                  <c:v>1.74</c:v>
                </c:pt>
                <c:pt idx="11">
                  <c:v>2.0099999999999998</c:v>
                </c:pt>
                <c:pt idx="12">
                  <c:v>2.3299999999999987</c:v>
                </c:pt>
                <c:pt idx="13">
                  <c:v>2.7</c:v>
                </c:pt>
                <c:pt idx="14">
                  <c:v>3.12</c:v>
                </c:pt>
                <c:pt idx="15">
                  <c:v>3.62</c:v>
                </c:pt>
                <c:pt idx="16">
                  <c:v>4.1899999999999986</c:v>
                </c:pt>
                <c:pt idx="17">
                  <c:v>4.8499999999999996</c:v>
                </c:pt>
                <c:pt idx="18">
                  <c:v>5.6099999999999977</c:v>
                </c:pt>
                <c:pt idx="19">
                  <c:v>6.5</c:v>
                </c:pt>
                <c:pt idx="20">
                  <c:v>7.53</c:v>
                </c:pt>
                <c:pt idx="21">
                  <c:v>8.7200000000000006</c:v>
                </c:pt>
                <c:pt idx="22">
                  <c:v>10.1</c:v>
                </c:pt>
                <c:pt idx="23">
                  <c:v>11.7</c:v>
                </c:pt>
                <c:pt idx="24">
                  <c:v>13.5</c:v>
                </c:pt>
                <c:pt idx="25">
                  <c:v>15.7</c:v>
                </c:pt>
                <c:pt idx="26">
                  <c:v>18.2</c:v>
                </c:pt>
                <c:pt idx="27">
                  <c:v>21</c:v>
                </c:pt>
                <c:pt idx="28">
                  <c:v>24.4</c:v>
                </c:pt>
                <c:pt idx="29">
                  <c:v>28.2</c:v>
                </c:pt>
                <c:pt idx="30">
                  <c:v>32.700000000000003</c:v>
                </c:pt>
                <c:pt idx="31">
                  <c:v>37.800000000000004</c:v>
                </c:pt>
                <c:pt idx="32">
                  <c:v>43.8</c:v>
                </c:pt>
                <c:pt idx="33">
                  <c:v>50.7</c:v>
                </c:pt>
                <c:pt idx="34">
                  <c:v>58.8</c:v>
                </c:pt>
                <c:pt idx="35">
                  <c:v>68.099999999999994</c:v>
                </c:pt>
                <c:pt idx="36">
                  <c:v>78.8</c:v>
                </c:pt>
                <c:pt idx="37">
                  <c:v>91.3</c:v>
                </c:pt>
                <c:pt idx="38">
                  <c:v>106</c:v>
                </c:pt>
                <c:pt idx="39">
                  <c:v>122</c:v>
                </c:pt>
                <c:pt idx="40">
                  <c:v>142</c:v>
                </c:pt>
                <c:pt idx="41">
                  <c:v>164</c:v>
                </c:pt>
                <c:pt idx="42">
                  <c:v>190</c:v>
                </c:pt>
                <c:pt idx="43">
                  <c:v>220</c:v>
                </c:pt>
                <c:pt idx="44">
                  <c:v>255</c:v>
                </c:pt>
                <c:pt idx="45">
                  <c:v>295</c:v>
                </c:pt>
                <c:pt idx="46">
                  <c:v>342</c:v>
                </c:pt>
                <c:pt idx="47">
                  <c:v>396</c:v>
                </c:pt>
                <c:pt idx="48">
                  <c:v>459</c:v>
                </c:pt>
                <c:pt idx="49">
                  <c:v>531</c:v>
                </c:pt>
                <c:pt idx="50">
                  <c:v>615</c:v>
                </c:pt>
                <c:pt idx="51">
                  <c:v>712</c:v>
                </c:pt>
                <c:pt idx="52">
                  <c:v>825</c:v>
                </c:pt>
                <c:pt idx="53">
                  <c:v>955</c:v>
                </c:pt>
                <c:pt idx="54" formatCode="0.00E+00">
                  <c:v>1110</c:v>
                </c:pt>
                <c:pt idx="55" formatCode="0.00E+00">
                  <c:v>1280</c:v>
                </c:pt>
                <c:pt idx="56" formatCode="0.00E+00">
                  <c:v>1480</c:v>
                </c:pt>
                <c:pt idx="57" formatCode="0.00E+00">
                  <c:v>1720</c:v>
                </c:pt>
                <c:pt idx="58" formatCode="0.00E+00">
                  <c:v>1990</c:v>
                </c:pt>
                <c:pt idx="59" formatCode="0.00E+00">
                  <c:v>2300</c:v>
                </c:pt>
                <c:pt idx="60" formatCode="0.00E+00">
                  <c:v>2670</c:v>
                </c:pt>
                <c:pt idx="61" formatCode="0.00E+00">
                  <c:v>3090</c:v>
                </c:pt>
                <c:pt idx="62" formatCode="0.00E+00">
                  <c:v>3580</c:v>
                </c:pt>
                <c:pt idx="63" formatCode="0.00E+00">
                  <c:v>4150</c:v>
                </c:pt>
                <c:pt idx="64" formatCode="0.00E+00">
                  <c:v>4800</c:v>
                </c:pt>
                <c:pt idx="65" formatCode="0.00E+00">
                  <c:v>5560</c:v>
                </c:pt>
                <c:pt idx="66" formatCode="0.00E+00">
                  <c:v>6440</c:v>
                </c:pt>
                <c:pt idx="67" formatCode="0.00E+00">
                  <c:v>7460</c:v>
                </c:pt>
                <c:pt idx="68" formatCode="0.00E+00">
                  <c:v>8630</c:v>
                </c:pt>
              </c:numCache>
            </c:numRef>
          </c:xVal>
          <c:yVal>
            <c:numRef>
              <c:f>Compile!$H$3:$H$71</c:f>
              <c:numCache>
                <c:formatCode>General</c:formatCode>
                <c:ptCount val="6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0.78200000000000003</c:v>
                </c:pt>
                <c:pt idx="36">
                  <c:v>3.4</c:v>
                </c:pt>
                <c:pt idx="37">
                  <c:v>7.35</c:v>
                </c:pt>
                <c:pt idx="38">
                  <c:v>11.5</c:v>
                </c:pt>
                <c:pt idx="39">
                  <c:v>14.7</c:v>
                </c:pt>
                <c:pt idx="40">
                  <c:v>16.2</c:v>
                </c:pt>
                <c:pt idx="41">
                  <c:v>15.5</c:v>
                </c:pt>
                <c:pt idx="42">
                  <c:v>13</c:v>
                </c:pt>
                <c:pt idx="43">
                  <c:v>9.3700000000000028</c:v>
                </c:pt>
                <c:pt idx="44">
                  <c:v>5.4700000000000024</c:v>
                </c:pt>
                <c:pt idx="45">
                  <c:v>2.2800000000000002</c:v>
                </c:pt>
                <c:pt idx="46">
                  <c:v>0.44700000000000001</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numCache>
            </c:numRef>
          </c:yVal>
          <c:smooth val="0"/>
          <c:extLst>
            <c:ext xmlns:c16="http://schemas.microsoft.com/office/drawing/2014/chart" uri="{C3380CC4-5D6E-409C-BE32-E72D297353CC}">
              <c16:uniqueId val="{00000002-585B-42E7-ADFB-80938EA283AB}"/>
            </c:ext>
          </c:extLst>
        </c:ser>
        <c:ser>
          <c:idx val="3"/>
          <c:order val="3"/>
          <c:tx>
            <c:v>15</c:v>
          </c:tx>
          <c:spPr>
            <a:ln w="15875" cap="rnd">
              <a:solidFill>
                <a:schemeClr val="accent4"/>
              </a:solidFill>
              <a:round/>
            </a:ln>
            <a:effectLst/>
          </c:spPr>
          <c:marker>
            <c:symbol val="circle"/>
            <c:size val="4"/>
            <c:spPr>
              <a:solidFill>
                <a:schemeClr val="accent4"/>
              </a:solidFill>
              <a:ln w="9525">
                <a:solidFill>
                  <a:schemeClr val="accent4"/>
                </a:solidFill>
              </a:ln>
              <a:effectLst/>
            </c:spPr>
          </c:marker>
          <c:xVal>
            <c:numRef>
              <c:f>Compile!$J$3:$J$71</c:f>
              <c:numCache>
                <c:formatCode>General</c:formatCode>
                <c:ptCount val="69"/>
                <c:pt idx="0">
                  <c:v>0.4</c:v>
                </c:pt>
                <c:pt idx="1">
                  <c:v>0.46300000000000002</c:v>
                </c:pt>
                <c:pt idx="2">
                  <c:v>0.53600000000000003</c:v>
                </c:pt>
                <c:pt idx="3">
                  <c:v>0.62100000000000044</c:v>
                </c:pt>
                <c:pt idx="4">
                  <c:v>0.71900000000000042</c:v>
                </c:pt>
                <c:pt idx="5">
                  <c:v>0.83300000000000041</c:v>
                </c:pt>
                <c:pt idx="6">
                  <c:v>0.96500000000000041</c:v>
                </c:pt>
                <c:pt idx="7">
                  <c:v>1.1200000000000001</c:v>
                </c:pt>
                <c:pt idx="8">
                  <c:v>1.29</c:v>
                </c:pt>
                <c:pt idx="9">
                  <c:v>1.5</c:v>
                </c:pt>
                <c:pt idx="10">
                  <c:v>1.74</c:v>
                </c:pt>
                <c:pt idx="11">
                  <c:v>2.0099999999999998</c:v>
                </c:pt>
                <c:pt idx="12">
                  <c:v>2.3299999999999987</c:v>
                </c:pt>
                <c:pt idx="13">
                  <c:v>2.7</c:v>
                </c:pt>
                <c:pt idx="14">
                  <c:v>3.12</c:v>
                </c:pt>
                <c:pt idx="15">
                  <c:v>3.62</c:v>
                </c:pt>
                <c:pt idx="16">
                  <c:v>4.1899999999999986</c:v>
                </c:pt>
                <c:pt idx="17">
                  <c:v>4.8499999999999996</c:v>
                </c:pt>
                <c:pt idx="18">
                  <c:v>5.6099999999999977</c:v>
                </c:pt>
                <c:pt idx="19">
                  <c:v>6.5</c:v>
                </c:pt>
                <c:pt idx="20">
                  <c:v>7.53</c:v>
                </c:pt>
                <c:pt idx="21">
                  <c:v>8.7200000000000006</c:v>
                </c:pt>
                <c:pt idx="22">
                  <c:v>10.1</c:v>
                </c:pt>
                <c:pt idx="23">
                  <c:v>11.7</c:v>
                </c:pt>
                <c:pt idx="24">
                  <c:v>13.5</c:v>
                </c:pt>
                <c:pt idx="25">
                  <c:v>15.7</c:v>
                </c:pt>
                <c:pt idx="26">
                  <c:v>18.2</c:v>
                </c:pt>
                <c:pt idx="27">
                  <c:v>21</c:v>
                </c:pt>
                <c:pt idx="28">
                  <c:v>24.4</c:v>
                </c:pt>
                <c:pt idx="29">
                  <c:v>28.2</c:v>
                </c:pt>
                <c:pt idx="30">
                  <c:v>32.700000000000003</c:v>
                </c:pt>
                <c:pt idx="31">
                  <c:v>37.800000000000004</c:v>
                </c:pt>
                <c:pt idx="32">
                  <c:v>43.8</c:v>
                </c:pt>
                <c:pt idx="33">
                  <c:v>50.7</c:v>
                </c:pt>
                <c:pt idx="34">
                  <c:v>58.8</c:v>
                </c:pt>
                <c:pt idx="35">
                  <c:v>68.099999999999994</c:v>
                </c:pt>
                <c:pt idx="36">
                  <c:v>78.8</c:v>
                </c:pt>
                <c:pt idx="37">
                  <c:v>91.3</c:v>
                </c:pt>
                <c:pt idx="38">
                  <c:v>106</c:v>
                </c:pt>
                <c:pt idx="39">
                  <c:v>122</c:v>
                </c:pt>
                <c:pt idx="40">
                  <c:v>142</c:v>
                </c:pt>
                <c:pt idx="41">
                  <c:v>164</c:v>
                </c:pt>
                <c:pt idx="42">
                  <c:v>190</c:v>
                </c:pt>
                <c:pt idx="43">
                  <c:v>220</c:v>
                </c:pt>
                <c:pt idx="44">
                  <c:v>255</c:v>
                </c:pt>
                <c:pt idx="45">
                  <c:v>295</c:v>
                </c:pt>
                <c:pt idx="46">
                  <c:v>342</c:v>
                </c:pt>
                <c:pt idx="47">
                  <c:v>396</c:v>
                </c:pt>
                <c:pt idx="48">
                  <c:v>459</c:v>
                </c:pt>
                <c:pt idx="49">
                  <c:v>531</c:v>
                </c:pt>
                <c:pt idx="50">
                  <c:v>615</c:v>
                </c:pt>
                <c:pt idx="51">
                  <c:v>712</c:v>
                </c:pt>
                <c:pt idx="52">
                  <c:v>825</c:v>
                </c:pt>
                <c:pt idx="53">
                  <c:v>955</c:v>
                </c:pt>
                <c:pt idx="54" formatCode="0.00E+00">
                  <c:v>1110</c:v>
                </c:pt>
                <c:pt idx="55" formatCode="0.00E+00">
                  <c:v>1280</c:v>
                </c:pt>
                <c:pt idx="56" formatCode="0.00E+00">
                  <c:v>1480</c:v>
                </c:pt>
                <c:pt idx="57" formatCode="0.00E+00">
                  <c:v>1720</c:v>
                </c:pt>
                <c:pt idx="58" formatCode="0.00E+00">
                  <c:v>1990</c:v>
                </c:pt>
                <c:pt idx="59" formatCode="0.00E+00">
                  <c:v>2300</c:v>
                </c:pt>
                <c:pt idx="60" formatCode="0.00E+00">
                  <c:v>2670</c:v>
                </c:pt>
                <c:pt idx="61" formatCode="0.00E+00">
                  <c:v>3090</c:v>
                </c:pt>
                <c:pt idx="62" formatCode="0.00E+00">
                  <c:v>3580</c:v>
                </c:pt>
                <c:pt idx="63" formatCode="0.00E+00">
                  <c:v>4150</c:v>
                </c:pt>
                <c:pt idx="64" formatCode="0.00E+00">
                  <c:v>4800</c:v>
                </c:pt>
                <c:pt idx="65" formatCode="0.00E+00">
                  <c:v>5560</c:v>
                </c:pt>
                <c:pt idx="66" formatCode="0.00E+00">
                  <c:v>6440</c:v>
                </c:pt>
                <c:pt idx="67" formatCode="0.00E+00">
                  <c:v>7460</c:v>
                </c:pt>
                <c:pt idx="68" formatCode="0.00E+00">
                  <c:v>8630</c:v>
                </c:pt>
              </c:numCache>
            </c:numRef>
          </c:xVal>
          <c:yVal>
            <c:numRef>
              <c:f>Compile!$K$3:$K$71</c:f>
              <c:numCache>
                <c:formatCode>General</c:formatCode>
                <c:ptCount val="6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0.78</c:v>
                </c:pt>
                <c:pt idx="37">
                  <c:v>3.94</c:v>
                </c:pt>
                <c:pt idx="38">
                  <c:v>8.8700000000000028</c:v>
                </c:pt>
                <c:pt idx="39">
                  <c:v>13.9</c:v>
                </c:pt>
                <c:pt idx="40">
                  <c:v>17.399999999999999</c:v>
                </c:pt>
                <c:pt idx="41">
                  <c:v>18.2</c:v>
                </c:pt>
                <c:pt idx="42">
                  <c:v>16.100000000000001</c:v>
                </c:pt>
                <c:pt idx="43">
                  <c:v>11.7</c:v>
                </c:pt>
                <c:pt idx="44">
                  <c:v>6.59</c:v>
                </c:pt>
                <c:pt idx="45">
                  <c:v>2.2999999999999998</c:v>
                </c:pt>
                <c:pt idx="46">
                  <c:v>8.7400000000000033E-2</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numCache>
            </c:numRef>
          </c:yVal>
          <c:smooth val="0"/>
          <c:extLst>
            <c:ext xmlns:c16="http://schemas.microsoft.com/office/drawing/2014/chart" uri="{C3380CC4-5D6E-409C-BE32-E72D297353CC}">
              <c16:uniqueId val="{00000003-585B-42E7-ADFB-80938EA283AB}"/>
            </c:ext>
          </c:extLst>
        </c:ser>
        <c:ser>
          <c:idx val="4"/>
          <c:order val="4"/>
          <c:tx>
            <c:v>20</c:v>
          </c:tx>
          <c:spPr>
            <a:ln w="15875" cap="rnd">
              <a:solidFill>
                <a:schemeClr val="accent5"/>
              </a:solidFill>
              <a:round/>
            </a:ln>
            <a:effectLst/>
          </c:spPr>
          <c:marker>
            <c:symbol val="circle"/>
            <c:size val="4"/>
            <c:spPr>
              <a:solidFill>
                <a:schemeClr val="accent5"/>
              </a:solidFill>
              <a:ln w="9525">
                <a:solidFill>
                  <a:schemeClr val="accent5"/>
                </a:solidFill>
              </a:ln>
              <a:effectLst/>
            </c:spPr>
          </c:marker>
          <c:xVal>
            <c:numRef>
              <c:f>Compile!$M$3:$M$71</c:f>
              <c:numCache>
                <c:formatCode>General</c:formatCode>
                <c:ptCount val="69"/>
                <c:pt idx="0">
                  <c:v>0.4</c:v>
                </c:pt>
                <c:pt idx="1">
                  <c:v>0.46300000000000002</c:v>
                </c:pt>
                <c:pt idx="2">
                  <c:v>0.53600000000000003</c:v>
                </c:pt>
                <c:pt idx="3">
                  <c:v>0.62100000000000044</c:v>
                </c:pt>
                <c:pt idx="4">
                  <c:v>0.71900000000000042</c:v>
                </c:pt>
                <c:pt idx="5">
                  <c:v>0.83300000000000041</c:v>
                </c:pt>
                <c:pt idx="6">
                  <c:v>0.96500000000000041</c:v>
                </c:pt>
                <c:pt idx="7">
                  <c:v>1.1200000000000001</c:v>
                </c:pt>
                <c:pt idx="8">
                  <c:v>1.29</c:v>
                </c:pt>
                <c:pt idx="9">
                  <c:v>1.5</c:v>
                </c:pt>
                <c:pt idx="10">
                  <c:v>1.74</c:v>
                </c:pt>
                <c:pt idx="11">
                  <c:v>2.0099999999999998</c:v>
                </c:pt>
                <c:pt idx="12">
                  <c:v>2.3299999999999987</c:v>
                </c:pt>
                <c:pt idx="13">
                  <c:v>2.7</c:v>
                </c:pt>
                <c:pt idx="14">
                  <c:v>3.12</c:v>
                </c:pt>
                <c:pt idx="15">
                  <c:v>3.62</c:v>
                </c:pt>
                <c:pt idx="16">
                  <c:v>4.1899999999999986</c:v>
                </c:pt>
                <c:pt idx="17">
                  <c:v>4.8499999999999996</c:v>
                </c:pt>
                <c:pt idx="18">
                  <c:v>5.6099999999999977</c:v>
                </c:pt>
                <c:pt idx="19">
                  <c:v>6.5</c:v>
                </c:pt>
                <c:pt idx="20">
                  <c:v>7.53</c:v>
                </c:pt>
                <c:pt idx="21">
                  <c:v>8.7200000000000006</c:v>
                </c:pt>
                <c:pt idx="22">
                  <c:v>10.1</c:v>
                </c:pt>
                <c:pt idx="23">
                  <c:v>11.7</c:v>
                </c:pt>
                <c:pt idx="24">
                  <c:v>13.5</c:v>
                </c:pt>
                <c:pt idx="25">
                  <c:v>15.7</c:v>
                </c:pt>
                <c:pt idx="26">
                  <c:v>18.2</c:v>
                </c:pt>
                <c:pt idx="27">
                  <c:v>21</c:v>
                </c:pt>
                <c:pt idx="28">
                  <c:v>24.4</c:v>
                </c:pt>
                <c:pt idx="29">
                  <c:v>28.2</c:v>
                </c:pt>
                <c:pt idx="30">
                  <c:v>32.700000000000003</c:v>
                </c:pt>
                <c:pt idx="31">
                  <c:v>37.800000000000004</c:v>
                </c:pt>
                <c:pt idx="32">
                  <c:v>43.8</c:v>
                </c:pt>
                <c:pt idx="33">
                  <c:v>50.7</c:v>
                </c:pt>
                <c:pt idx="34">
                  <c:v>58.8</c:v>
                </c:pt>
                <c:pt idx="35">
                  <c:v>68.099999999999994</c:v>
                </c:pt>
                <c:pt idx="36">
                  <c:v>78.8</c:v>
                </c:pt>
                <c:pt idx="37">
                  <c:v>91.3</c:v>
                </c:pt>
                <c:pt idx="38">
                  <c:v>106</c:v>
                </c:pt>
                <c:pt idx="39">
                  <c:v>122</c:v>
                </c:pt>
                <c:pt idx="40">
                  <c:v>142</c:v>
                </c:pt>
                <c:pt idx="41">
                  <c:v>164</c:v>
                </c:pt>
                <c:pt idx="42">
                  <c:v>190</c:v>
                </c:pt>
                <c:pt idx="43">
                  <c:v>220</c:v>
                </c:pt>
                <c:pt idx="44">
                  <c:v>255</c:v>
                </c:pt>
                <c:pt idx="45">
                  <c:v>295</c:v>
                </c:pt>
                <c:pt idx="46">
                  <c:v>342</c:v>
                </c:pt>
                <c:pt idx="47">
                  <c:v>396</c:v>
                </c:pt>
                <c:pt idx="48">
                  <c:v>459</c:v>
                </c:pt>
                <c:pt idx="49">
                  <c:v>531</c:v>
                </c:pt>
                <c:pt idx="50">
                  <c:v>615</c:v>
                </c:pt>
                <c:pt idx="51">
                  <c:v>712</c:v>
                </c:pt>
                <c:pt idx="52">
                  <c:v>825</c:v>
                </c:pt>
                <c:pt idx="53">
                  <c:v>955</c:v>
                </c:pt>
                <c:pt idx="54" formatCode="0.00E+00">
                  <c:v>1110</c:v>
                </c:pt>
                <c:pt idx="55" formatCode="0.00E+00">
                  <c:v>1280</c:v>
                </c:pt>
                <c:pt idx="56" formatCode="0.00E+00">
                  <c:v>1480</c:v>
                </c:pt>
                <c:pt idx="57" formatCode="0.00E+00">
                  <c:v>1720</c:v>
                </c:pt>
                <c:pt idx="58" formatCode="0.00E+00">
                  <c:v>1990</c:v>
                </c:pt>
                <c:pt idx="59" formatCode="0.00E+00">
                  <c:v>2300</c:v>
                </c:pt>
                <c:pt idx="60" formatCode="0.00E+00">
                  <c:v>2670</c:v>
                </c:pt>
                <c:pt idx="61" formatCode="0.00E+00">
                  <c:v>3090</c:v>
                </c:pt>
                <c:pt idx="62" formatCode="0.00E+00">
                  <c:v>3580</c:v>
                </c:pt>
                <c:pt idx="63" formatCode="0.00E+00">
                  <c:v>4150</c:v>
                </c:pt>
                <c:pt idx="64" formatCode="0.00E+00">
                  <c:v>4800</c:v>
                </c:pt>
                <c:pt idx="65" formatCode="0.00E+00">
                  <c:v>5560</c:v>
                </c:pt>
                <c:pt idx="66" formatCode="0.00E+00">
                  <c:v>6440</c:v>
                </c:pt>
                <c:pt idx="67" formatCode="0.00E+00">
                  <c:v>7460</c:v>
                </c:pt>
                <c:pt idx="68" formatCode="0.00E+00">
                  <c:v>8630</c:v>
                </c:pt>
              </c:numCache>
            </c:numRef>
          </c:xVal>
          <c:yVal>
            <c:numRef>
              <c:f>Compile!$N$3:$N$71</c:f>
              <c:numCache>
                <c:formatCode>General</c:formatCode>
                <c:ptCount val="6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2.73</c:v>
                </c:pt>
                <c:pt idx="38">
                  <c:v>7.79</c:v>
                </c:pt>
                <c:pt idx="39">
                  <c:v>13.3</c:v>
                </c:pt>
                <c:pt idx="40">
                  <c:v>17.399999999999999</c:v>
                </c:pt>
                <c:pt idx="41">
                  <c:v>18.7</c:v>
                </c:pt>
                <c:pt idx="42">
                  <c:v>16.899999999999999</c:v>
                </c:pt>
                <c:pt idx="43">
                  <c:v>12.6</c:v>
                </c:pt>
                <c:pt idx="44">
                  <c:v>7.3599999999999977</c:v>
                </c:pt>
                <c:pt idx="45">
                  <c:v>2.8299999999999987</c:v>
                </c:pt>
                <c:pt idx="46">
                  <c:v>0.33300000000000035</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numCache>
            </c:numRef>
          </c:yVal>
          <c:smooth val="0"/>
          <c:extLst>
            <c:ext xmlns:c16="http://schemas.microsoft.com/office/drawing/2014/chart" uri="{C3380CC4-5D6E-409C-BE32-E72D297353CC}">
              <c16:uniqueId val="{00000004-585B-42E7-ADFB-80938EA283AB}"/>
            </c:ext>
          </c:extLst>
        </c:ser>
        <c:ser>
          <c:idx val="5"/>
          <c:order val="5"/>
          <c:tx>
            <c:v>23</c:v>
          </c:tx>
          <c:spPr>
            <a:ln w="15875" cap="rnd">
              <a:solidFill>
                <a:schemeClr val="accent6"/>
              </a:solidFill>
              <a:round/>
            </a:ln>
            <a:effectLst/>
          </c:spPr>
          <c:marker>
            <c:symbol val="circle"/>
            <c:size val="4"/>
            <c:spPr>
              <a:solidFill>
                <a:schemeClr val="accent6"/>
              </a:solidFill>
              <a:ln w="9525">
                <a:solidFill>
                  <a:schemeClr val="accent6"/>
                </a:solidFill>
              </a:ln>
              <a:effectLst/>
            </c:spPr>
          </c:marker>
          <c:xVal>
            <c:numRef>
              <c:f>Compile!$P$3:$P$71</c:f>
              <c:numCache>
                <c:formatCode>General</c:formatCode>
                <c:ptCount val="69"/>
                <c:pt idx="0">
                  <c:v>0.4</c:v>
                </c:pt>
                <c:pt idx="1">
                  <c:v>0.46300000000000002</c:v>
                </c:pt>
                <c:pt idx="2">
                  <c:v>0.53600000000000003</c:v>
                </c:pt>
                <c:pt idx="3">
                  <c:v>0.62100000000000044</c:v>
                </c:pt>
                <c:pt idx="4">
                  <c:v>0.71900000000000042</c:v>
                </c:pt>
                <c:pt idx="5">
                  <c:v>0.83300000000000041</c:v>
                </c:pt>
                <c:pt idx="6">
                  <c:v>0.96500000000000041</c:v>
                </c:pt>
                <c:pt idx="7">
                  <c:v>1.1200000000000001</c:v>
                </c:pt>
                <c:pt idx="8">
                  <c:v>1.29</c:v>
                </c:pt>
                <c:pt idx="9">
                  <c:v>1.5</c:v>
                </c:pt>
                <c:pt idx="10">
                  <c:v>1.74</c:v>
                </c:pt>
                <c:pt idx="11">
                  <c:v>2.0099999999999998</c:v>
                </c:pt>
                <c:pt idx="12">
                  <c:v>2.3299999999999987</c:v>
                </c:pt>
                <c:pt idx="13">
                  <c:v>2.7</c:v>
                </c:pt>
                <c:pt idx="14">
                  <c:v>3.12</c:v>
                </c:pt>
                <c:pt idx="15">
                  <c:v>3.62</c:v>
                </c:pt>
                <c:pt idx="16">
                  <c:v>4.1899999999999986</c:v>
                </c:pt>
                <c:pt idx="17">
                  <c:v>4.8499999999999996</c:v>
                </c:pt>
                <c:pt idx="18">
                  <c:v>5.6099999999999977</c:v>
                </c:pt>
                <c:pt idx="19">
                  <c:v>6.5</c:v>
                </c:pt>
                <c:pt idx="20">
                  <c:v>7.53</c:v>
                </c:pt>
                <c:pt idx="21">
                  <c:v>8.7200000000000006</c:v>
                </c:pt>
                <c:pt idx="22">
                  <c:v>10.1</c:v>
                </c:pt>
                <c:pt idx="23">
                  <c:v>11.7</c:v>
                </c:pt>
                <c:pt idx="24">
                  <c:v>13.5</c:v>
                </c:pt>
                <c:pt idx="25">
                  <c:v>15.7</c:v>
                </c:pt>
                <c:pt idx="26">
                  <c:v>18.2</c:v>
                </c:pt>
                <c:pt idx="27">
                  <c:v>21</c:v>
                </c:pt>
                <c:pt idx="28">
                  <c:v>24.4</c:v>
                </c:pt>
                <c:pt idx="29">
                  <c:v>28.2</c:v>
                </c:pt>
                <c:pt idx="30">
                  <c:v>32.700000000000003</c:v>
                </c:pt>
                <c:pt idx="31">
                  <c:v>37.800000000000004</c:v>
                </c:pt>
                <c:pt idx="32">
                  <c:v>43.8</c:v>
                </c:pt>
                <c:pt idx="33">
                  <c:v>50.7</c:v>
                </c:pt>
                <c:pt idx="34">
                  <c:v>58.8</c:v>
                </c:pt>
                <c:pt idx="35">
                  <c:v>68.099999999999994</c:v>
                </c:pt>
                <c:pt idx="36">
                  <c:v>78.8</c:v>
                </c:pt>
                <c:pt idx="37">
                  <c:v>91.3</c:v>
                </c:pt>
                <c:pt idx="38">
                  <c:v>106</c:v>
                </c:pt>
                <c:pt idx="39">
                  <c:v>122</c:v>
                </c:pt>
                <c:pt idx="40">
                  <c:v>142</c:v>
                </c:pt>
                <c:pt idx="41">
                  <c:v>164</c:v>
                </c:pt>
                <c:pt idx="42">
                  <c:v>190</c:v>
                </c:pt>
                <c:pt idx="43">
                  <c:v>220</c:v>
                </c:pt>
                <c:pt idx="44">
                  <c:v>255</c:v>
                </c:pt>
                <c:pt idx="45">
                  <c:v>295</c:v>
                </c:pt>
                <c:pt idx="46">
                  <c:v>342</c:v>
                </c:pt>
                <c:pt idx="47">
                  <c:v>396</c:v>
                </c:pt>
                <c:pt idx="48">
                  <c:v>459</c:v>
                </c:pt>
                <c:pt idx="49">
                  <c:v>531</c:v>
                </c:pt>
                <c:pt idx="50">
                  <c:v>615</c:v>
                </c:pt>
                <c:pt idx="51">
                  <c:v>712</c:v>
                </c:pt>
                <c:pt idx="52">
                  <c:v>825</c:v>
                </c:pt>
                <c:pt idx="53">
                  <c:v>955</c:v>
                </c:pt>
                <c:pt idx="54" formatCode="0.00E+00">
                  <c:v>1110</c:v>
                </c:pt>
                <c:pt idx="55" formatCode="0.00E+00">
                  <c:v>1280</c:v>
                </c:pt>
                <c:pt idx="56" formatCode="0.00E+00">
                  <c:v>1480</c:v>
                </c:pt>
                <c:pt idx="57" formatCode="0.00E+00">
                  <c:v>1720</c:v>
                </c:pt>
                <c:pt idx="58" formatCode="0.00E+00">
                  <c:v>1990</c:v>
                </c:pt>
                <c:pt idx="59" formatCode="0.00E+00">
                  <c:v>2300</c:v>
                </c:pt>
                <c:pt idx="60" formatCode="0.00E+00">
                  <c:v>2670</c:v>
                </c:pt>
                <c:pt idx="61" formatCode="0.00E+00">
                  <c:v>3090</c:v>
                </c:pt>
                <c:pt idx="62" formatCode="0.00E+00">
                  <c:v>3580</c:v>
                </c:pt>
                <c:pt idx="63" formatCode="0.00E+00">
                  <c:v>4150</c:v>
                </c:pt>
                <c:pt idx="64" formatCode="0.00E+00">
                  <c:v>4800</c:v>
                </c:pt>
                <c:pt idx="65" formatCode="0.00E+00">
                  <c:v>5560</c:v>
                </c:pt>
                <c:pt idx="66" formatCode="0.00E+00">
                  <c:v>6440</c:v>
                </c:pt>
                <c:pt idx="67" formatCode="0.00E+00">
                  <c:v>7460</c:v>
                </c:pt>
                <c:pt idx="68" formatCode="0.00E+00">
                  <c:v>8630</c:v>
                </c:pt>
              </c:numCache>
            </c:numRef>
          </c:xVal>
          <c:yVal>
            <c:numRef>
              <c:f>Compile!$Q$3:$Q$71</c:f>
              <c:numCache>
                <c:formatCode>General</c:formatCode>
                <c:ptCount val="6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0.46800000000000008</c:v>
                </c:pt>
                <c:pt idx="37">
                  <c:v>2.8899999999999997</c:v>
                </c:pt>
                <c:pt idx="38">
                  <c:v>6.95</c:v>
                </c:pt>
                <c:pt idx="39">
                  <c:v>11.5</c:v>
                </c:pt>
                <c:pt idx="40">
                  <c:v>15.1</c:v>
                </c:pt>
                <c:pt idx="41">
                  <c:v>16.899999999999999</c:v>
                </c:pt>
                <c:pt idx="42">
                  <c:v>16.3</c:v>
                </c:pt>
                <c:pt idx="43">
                  <c:v>13.5</c:v>
                </c:pt>
                <c:pt idx="44">
                  <c:v>9.43</c:v>
                </c:pt>
                <c:pt idx="45">
                  <c:v>5.1199999999999966</c:v>
                </c:pt>
                <c:pt idx="46">
                  <c:v>1.75</c:v>
                </c:pt>
                <c:pt idx="47">
                  <c:v>8.5700000000000026E-2</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numCache>
            </c:numRef>
          </c:yVal>
          <c:smooth val="0"/>
          <c:extLst>
            <c:ext xmlns:c16="http://schemas.microsoft.com/office/drawing/2014/chart" uri="{C3380CC4-5D6E-409C-BE32-E72D297353CC}">
              <c16:uniqueId val="{00000005-585B-42E7-ADFB-80938EA283AB}"/>
            </c:ext>
          </c:extLst>
        </c:ser>
        <c:dLbls>
          <c:showLegendKey val="0"/>
          <c:showVal val="0"/>
          <c:showCatName val="0"/>
          <c:showSerName val="0"/>
          <c:showPercent val="0"/>
          <c:showBubbleSize val="0"/>
        </c:dLbls>
        <c:axId val="77749248"/>
        <c:axId val="82302464"/>
      </c:scatterChart>
      <c:valAx>
        <c:axId val="77749248"/>
        <c:scaling>
          <c:logBase val="10"/>
          <c:orientation val="minMax"/>
          <c:max val="1000"/>
          <c:min val="10"/>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Times New Roman" charset="0"/>
                    <a:ea typeface="Times New Roman" charset="0"/>
                    <a:cs typeface="Times New Roman" charset="0"/>
                  </a:defRPr>
                </a:pPr>
                <a:r>
                  <a:rPr lang="en-US"/>
                  <a:t>Size (nm)</a:t>
                </a:r>
              </a:p>
            </c:rich>
          </c:tx>
          <c:overlay val="0"/>
          <c:spPr>
            <a:noFill/>
            <a:ln>
              <a:noFill/>
            </a:ln>
            <a:effectLst/>
          </c:spPr>
        </c:title>
        <c:numFmt formatCode="General" sourceLinked="1"/>
        <c:majorTickMark val="out"/>
        <c:minorTickMark val="none"/>
        <c:tickLblPos val="nextTo"/>
        <c:spPr>
          <a:noFill/>
          <a:ln w="9525" cap="flat" cmpd="sng" algn="ctr">
            <a:solidFill>
              <a:schemeClr val="tx1">
                <a:lumMod val="95000"/>
                <a:lumOff val="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charset="0"/>
                <a:ea typeface="Times New Roman" charset="0"/>
                <a:cs typeface="Times New Roman" charset="0"/>
              </a:defRPr>
            </a:pPr>
            <a:endParaRPr lang="en-US"/>
          </a:p>
        </c:txPr>
        <c:crossAx val="82302464"/>
        <c:crosses val="autoZero"/>
        <c:crossBetween val="midCat"/>
      </c:valAx>
      <c:valAx>
        <c:axId val="82302464"/>
        <c:scaling>
          <c:orientation val="minMax"/>
          <c:max val="25"/>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Times New Roman" charset="0"/>
                    <a:ea typeface="Times New Roman" charset="0"/>
                    <a:cs typeface="Times New Roman" charset="0"/>
                  </a:defRPr>
                </a:pPr>
                <a:r>
                  <a:rPr lang="en-US"/>
                  <a:t>Intencity (%)</a:t>
                </a:r>
              </a:p>
            </c:rich>
          </c:tx>
          <c:overlay val="0"/>
          <c:spPr>
            <a:noFill/>
            <a:ln>
              <a:noFill/>
            </a:ln>
            <a:effectLst/>
          </c:spPr>
        </c:title>
        <c:numFmt formatCode="General" sourceLinked="1"/>
        <c:majorTickMark val="out"/>
        <c:minorTickMark val="none"/>
        <c:tickLblPos val="nextTo"/>
        <c:spPr>
          <a:noFill/>
          <a:ln w="9525" cap="flat" cmpd="sng" algn="ctr">
            <a:solidFill>
              <a:schemeClr val="tx1">
                <a:lumMod val="95000"/>
                <a:lumOff val="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charset="0"/>
                <a:ea typeface="Times New Roman" charset="0"/>
                <a:cs typeface="Times New Roman" charset="0"/>
              </a:defRPr>
            </a:pPr>
            <a:endParaRPr lang="en-US"/>
          </a:p>
        </c:txPr>
        <c:crossAx val="77749248"/>
        <c:crosses val="autoZero"/>
        <c:crossBetween val="midCat"/>
        <c:majorUnit val="5"/>
        <c:minorUnit val="2"/>
      </c:valAx>
      <c:spPr>
        <a:noFill/>
        <a:ln>
          <a:solidFill>
            <a:schemeClr val="tx1">
              <a:lumMod val="95000"/>
              <a:lumOff val="5000"/>
            </a:schemeClr>
          </a:solidFill>
        </a:ln>
        <a:effectLst/>
      </c:spPr>
    </c:plotArea>
    <c:legend>
      <c:legendPos val="r"/>
      <c:layout>
        <c:manualLayout>
          <c:xMode val="edge"/>
          <c:yMode val="edge"/>
          <c:x val="0.89085638333669759"/>
          <c:y val="0.22695939478153518"/>
          <c:w val="9.6250757116898816E-2"/>
          <c:h val="0.4441204261232050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Times New Roman" charset="0"/>
              <a:ea typeface="Times New Roman" charset="0"/>
              <a:cs typeface="Times New Roman"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latin typeface="Times New Roman" charset="0"/>
          <a:ea typeface="Times New Roman" charset="0"/>
          <a:cs typeface="Times New Roman" charset="0"/>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47625" cap="rnd">
              <a:noFill/>
              <a:round/>
            </a:ln>
            <a:effectLst/>
          </c:spPr>
          <c:marker>
            <c:symbol val="circle"/>
            <c:size val="5"/>
            <c:spPr>
              <a:solidFill>
                <a:schemeClr val="tx1"/>
              </a:solidFill>
              <a:ln w="9525">
                <a:solidFill>
                  <a:schemeClr val="tx1"/>
                </a:solidFill>
              </a:ln>
              <a:effectLst/>
            </c:spPr>
          </c:marker>
          <c:trendline>
            <c:spPr>
              <a:ln w="19050" cap="rnd">
                <a:solidFill>
                  <a:schemeClr val="accent1"/>
                </a:solidFill>
                <a:prstDash val="sysDot"/>
              </a:ln>
              <a:effectLst/>
            </c:spPr>
            <c:trendlineType val="log"/>
            <c:dispRSqr val="0"/>
            <c:dispEq val="0"/>
          </c:trendline>
          <c:trendline>
            <c:spPr>
              <a:ln w="19050" cap="rnd">
                <a:solidFill>
                  <a:schemeClr val="accent1"/>
                </a:solidFill>
                <a:prstDash val="sysDot"/>
              </a:ln>
              <a:effectLst/>
            </c:spPr>
            <c:trendlineType val="power"/>
            <c:dispRSqr val="0"/>
            <c:dispEq val="0"/>
          </c:trendline>
          <c:trendline>
            <c:spPr>
              <a:ln w="12700" cap="rnd">
                <a:solidFill>
                  <a:srgbClr val="FF0000"/>
                </a:solidFill>
                <a:prstDash val="solid"/>
              </a:ln>
              <a:effectLst/>
            </c:spPr>
            <c:trendlineType val="poly"/>
            <c:order val="2"/>
            <c:dispRSqr val="1"/>
            <c:dispEq val="1"/>
            <c:trendlineLbl>
              <c:layout>
                <c:manualLayout>
                  <c:x val="5.7951354431697202E-2"/>
                  <c:y val="0.159126096138516"/>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Times New Roman" charset="0"/>
                      <a:ea typeface="Times New Roman" charset="0"/>
                      <a:cs typeface="Times New Roman" charset="0"/>
                    </a:defRPr>
                  </a:pPr>
                  <a:endParaRPr lang="en-US"/>
                </a:p>
              </c:txPr>
            </c:trendlineLbl>
          </c:trendline>
          <c:xVal>
            <c:numRef>
              <c:f>Sheet1!$I$14:$I$36</c:f>
              <c:numCache>
                <c:formatCode>General</c:formatCode>
                <c:ptCount val="23"/>
                <c:pt idx="0">
                  <c:v>0</c:v>
                </c:pt>
                <c:pt idx="1">
                  <c:v>10</c:v>
                </c:pt>
                <c:pt idx="2">
                  <c:v>20</c:v>
                </c:pt>
                <c:pt idx="3">
                  <c:v>60</c:v>
                </c:pt>
                <c:pt idx="4">
                  <c:v>90</c:v>
                </c:pt>
                <c:pt idx="5">
                  <c:v>120</c:v>
                </c:pt>
                <c:pt idx="6">
                  <c:v>150</c:v>
                </c:pt>
                <c:pt idx="7">
                  <c:v>180</c:v>
                </c:pt>
                <c:pt idx="8">
                  <c:v>210</c:v>
                </c:pt>
                <c:pt idx="9">
                  <c:v>240</c:v>
                </c:pt>
                <c:pt idx="10">
                  <c:v>270</c:v>
                </c:pt>
                <c:pt idx="11">
                  <c:v>300</c:v>
                </c:pt>
                <c:pt idx="12">
                  <c:v>330</c:v>
                </c:pt>
                <c:pt idx="13">
                  <c:v>360</c:v>
                </c:pt>
                <c:pt idx="14">
                  <c:v>390</c:v>
                </c:pt>
                <c:pt idx="15">
                  <c:v>420</c:v>
                </c:pt>
                <c:pt idx="16">
                  <c:v>450</c:v>
                </c:pt>
                <c:pt idx="17">
                  <c:v>480</c:v>
                </c:pt>
                <c:pt idx="18">
                  <c:v>510</c:v>
                </c:pt>
                <c:pt idx="19">
                  <c:v>540</c:v>
                </c:pt>
                <c:pt idx="20">
                  <c:v>570</c:v>
                </c:pt>
                <c:pt idx="21">
                  <c:v>600</c:v>
                </c:pt>
                <c:pt idx="22">
                  <c:v>660</c:v>
                </c:pt>
              </c:numCache>
            </c:numRef>
          </c:xVal>
          <c:yVal>
            <c:numRef>
              <c:f>Sheet1!$J$14:$J$36</c:f>
              <c:numCache>
                <c:formatCode>General</c:formatCode>
                <c:ptCount val="23"/>
                <c:pt idx="0">
                  <c:v>131.6</c:v>
                </c:pt>
                <c:pt idx="1">
                  <c:v>147.1</c:v>
                </c:pt>
                <c:pt idx="2">
                  <c:v>149.5</c:v>
                </c:pt>
                <c:pt idx="3">
                  <c:v>155</c:v>
                </c:pt>
                <c:pt idx="4">
                  <c:v>161.30000000000001</c:v>
                </c:pt>
                <c:pt idx="5">
                  <c:v>168.2</c:v>
                </c:pt>
                <c:pt idx="6">
                  <c:v>176.9</c:v>
                </c:pt>
                <c:pt idx="7">
                  <c:v>183.2</c:v>
                </c:pt>
                <c:pt idx="8">
                  <c:v>193.9</c:v>
                </c:pt>
                <c:pt idx="9">
                  <c:v>205.2</c:v>
                </c:pt>
                <c:pt idx="10">
                  <c:v>209.7</c:v>
                </c:pt>
                <c:pt idx="11">
                  <c:v>208.5</c:v>
                </c:pt>
                <c:pt idx="12">
                  <c:v>215.5</c:v>
                </c:pt>
                <c:pt idx="13">
                  <c:v>232.3</c:v>
                </c:pt>
                <c:pt idx="14">
                  <c:v>231.8</c:v>
                </c:pt>
                <c:pt idx="15">
                  <c:v>232.2</c:v>
                </c:pt>
                <c:pt idx="16">
                  <c:v>239</c:v>
                </c:pt>
                <c:pt idx="17">
                  <c:v>238.7</c:v>
                </c:pt>
                <c:pt idx="18">
                  <c:v>234.7</c:v>
                </c:pt>
                <c:pt idx="19">
                  <c:v>243.8</c:v>
                </c:pt>
                <c:pt idx="20">
                  <c:v>243.4</c:v>
                </c:pt>
                <c:pt idx="21">
                  <c:v>245.6</c:v>
                </c:pt>
                <c:pt idx="22">
                  <c:v>238.7</c:v>
                </c:pt>
              </c:numCache>
            </c:numRef>
          </c:yVal>
          <c:smooth val="0"/>
          <c:extLst>
            <c:ext xmlns:c16="http://schemas.microsoft.com/office/drawing/2014/chart" uri="{C3380CC4-5D6E-409C-BE32-E72D297353CC}">
              <c16:uniqueId val="{00000000-CD48-4C0E-9ED4-49A1BA545FDB}"/>
            </c:ext>
          </c:extLst>
        </c:ser>
        <c:ser>
          <c:idx val="1"/>
          <c:order val="1"/>
          <c:spPr>
            <a:ln w="47625" cap="rnd">
              <a:noFill/>
              <a:round/>
            </a:ln>
            <a:effectLst/>
          </c:spPr>
          <c:marker>
            <c:symbol val="circle"/>
            <c:size val="5"/>
            <c:spPr>
              <a:solidFill>
                <a:schemeClr val="accent2"/>
              </a:solidFill>
              <a:ln w="9525">
                <a:solidFill>
                  <a:schemeClr val="accent2"/>
                </a:solidFill>
              </a:ln>
              <a:effectLst/>
            </c:spPr>
          </c:marker>
          <c:xVal>
            <c:numRef>
              <c:f>Sheet1!$I$14:$I$36</c:f>
              <c:numCache>
                <c:formatCode>General</c:formatCode>
                <c:ptCount val="23"/>
                <c:pt idx="0">
                  <c:v>0</c:v>
                </c:pt>
                <c:pt idx="1">
                  <c:v>10</c:v>
                </c:pt>
                <c:pt idx="2">
                  <c:v>20</c:v>
                </c:pt>
                <c:pt idx="3">
                  <c:v>60</c:v>
                </c:pt>
                <c:pt idx="4">
                  <c:v>90</c:v>
                </c:pt>
                <c:pt idx="5">
                  <c:v>120</c:v>
                </c:pt>
                <c:pt idx="6">
                  <c:v>150</c:v>
                </c:pt>
                <c:pt idx="7">
                  <c:v>180</c:v>
                </c:pt>
                <c:pt idx="8">
                  <c:v>210</c:v>
                </c:pt>
                <c:pt idx="9">
                  <c:v>240</c:v>
                </c:pt>
                <c:pt idx="10">
                  <c:v>270</c:v>
                </c:pt>
                <c:pt idx="11">
                  <c:v>300</c:v>
                </c:pt>
                <c:pt idx="12">
                  <c:v>330</c:v>
                </c:pt>
                <c:pt idx="13">
                  <c:v>360</c:v>
                </c:pt>
                <c:pt idx="14">
                  <c:v>390</c:v>
                </c:pt>
                <c:pt idx="15">
                  <c:v>420</c:v>
                </c:pt>
                <c:pt idx="16">
                  <c:v>450</c:v>
                </c:pt>
                <c:pt idx="17">
                  <c:v>480</c:v>
                </c:pt>
                <c:pt idx="18">
                  <c:v>510</c:v>
                </c:pt>
                <c:pt idx="19">
                  <c:v>540</c:v>
                </c:pt>
                <c:pt idx="20">
                  <c:v>570</c:v>
                </c:pt>
                <c:pt idx="21">
                  <c:v>600</c:v>
                </c:pt>
                <c:pt idx="22">
                  <c:v>660</c:v>
                </c:pt>
              </c:numCache>
            </c:numRef>
          </c:xVal>
          <c:yVal>
            <c:numRef>
              <c:f>Sheet1!$K$14:$K$36</c:f>
              <c:numCache>
                <c:formatCode>General</c:formatCode>
                <c:ptCount val="23"/>
              </c:numCache>
            </c:numRef>
          </c:yVal>
          <c:smooth val="0"/>
          <c:extLst>
            <c:ext xmlns:c16="http://schemas.microsoft.com/office/drawing/2014/chart" uri="{C3380CC4-5D6E-409C-BE32-E72D297353CC}">
              <c16:uniqueId val="{00000001-CD48-4C0E-9ED4-49A1BA545FDB}"/>
            </c:ext>
          </c:extLst>
        </c:ser>
        <c:ser>
          <c:idx val="2"/>
          <c:order val="2"/>
          <c:spPr>
            <a:ln w="47625" cap="rnd">
              <a:noFill/>
              <a:round/>
            </a:ln>
            <a:effectLst/>
          </c:spPr>
          <c:marker>
            <c:symbol val="circle"/>
            <c:size val="5"/>
            <c:spPr>
              <a:solidFill>
                <a:schemeClr val="accent3"/>
              </a:solidFill>
              <a:ln w="9525">
                <a:solidFill>
                  <a:schemeClr val="accent3"/>
                </a:solidFill>
              </a:ln>
              <a:effectLst/>
            </c:spPr>
          </c:marker>
          <c:xVal>
            <c:numRef>
              <c:f>Sheet1!$I$14:$I$36</c:f>
              <c:numCache>
                <c:formatCode>General</c:formatCode>
                <c:ptCount val="23"/>
                <c:pt idx="0">
                  <c:v>0</c:v>
                </c:pt>
                <c:pt idx="1">
                  <c:v>10</c:v>
                </c:pt>
                <c:pt idx="2">
                  <c:v>20</c:v>
                </c:pt>
                <c:pt idx="3">
                  <c:v>60</c:v>
                </c:pt>
                <c:pt idx="4">
                  <c:v>90</c:v>
                </c:pt>
                <c:pt idx="5">
                  <c:v>120</c:v>
                </c:pt>
                <c:pt idx="6">
                  <c:v>150</c:v>
                </c:pt>
                <c:pt idx="7">
                  <c:v>180</c:v>
                </c:pt>
                <c:pt idx="8">
                  <c:v>210</c:v>
                </c:pt>
                <c:pt idx="9">
                  <c:v>240</c:v>
                </c:pt>
                <c:pt idx="10">
                  <c:v>270</c:v>
                </c:pt>
                <c:pt idx="11">
                  <c:v>300</c:v>
                </c:pt>
                <c:pt idx="12">
                  <c:v>330</c:v>
                </c:pt>
                <c:pt idx="13">
                  <c:v>360</c:v>
                </c:pt>
                <c:pt idx="14">
                  <c:v>390</c:v>
                </c:pt>
                <c:pt idx="15">
                  <c:v>420</c:v>
                </c:pt>
                <c:pt idx="16">
                  <c:v>450</c:v>
                </c:pt>
                <c:pt idx="17">
                  <c:v>480</c:v>
                </c:pt>
                <c:pt idx="18">
                  <c:v>510</c:v>
                </c:pt>
                <c:pt idx="19">
                  <c:v>540</c:v>
                </c:pt>
                <c:pt idx="20">
                  <c:v>570</c:v>
                </c:pt>
                <c:pt idx="21">
                  <c:v>600</c:v>
                </c:pt>
                <c:pt idx="22">
                  <c:v>660</c:v>
                </c:pt>
              </c:numCache>
            </c:numRef>
          </c:xVal>
          <c:yVal>
            <c:numRef>
              <c:f>Sheet1!$L$14:$L$36</c:f>
              <c:numCache>
                <c:formatCode>General</c:formatCode>
                <c:ptCount val="23"/>
              </c:numCache>
            </c:numRef>
          </c:yVal>
          <c:smooth val="0"/>
          <c:extLst>
            <c:ext xmlns:c16="http://schemas.microsoft.com/office/drawing/2014/chart" uri="{C3380CC4-5D6E-409C-BE32-E72D297353CC}">
              <c16:uniqueId val="{00000002-CD48-4C0E-9ED4-49A1BA545FDB}"/>
            </c:ext>
          </c:extLst>
        </c:ser>
        <c:dLbls>
          <c:showLegendKey val="0"/>
          <c:showVal val="0"/>
          <c:showCatName val="0"/>
          <c:showSerName val="0"/>
          <c:showPercent val="0"/>
          <c:showBubbleSize val="0"/>
        </c:dLbls>
        <c:axId val="82337792"/>
        <c:axId val="82340096"/>
      </c:scatterChart>
      <c:valAx>
        <c:axId val="8233779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Times New Roman" charset="0"/>
                    <a:ea typeface="Times New Roman" charset="0"/>
                    <a:cs typeface="Times New Roman" charset="0"/>
                  </a:defRPr>
                </a:pPr>
                <a:r>
                  <a:rPr lang="en-US"/>
                  <a:t>Time (min)</a:t>
                </a:r>
              </a:p>
            </c:rich>
          </c:tx>
          <c:overlay val="0"/>
          <c:spPr>
            <a:noFill/>
            <a:ln>
              <a:noFill/>
            </a:ln>
            <a:effectLst/>
          </c:spPr>
        </c:title>
        <c:numFmt formatCode="General" sourceLinked="1"/>
        <c:majorTickMark val="out"/>
        <c:minorTickMark val="out"/>
        <c:tickLblPos val="nextTo"/>
        <c:spPr>
          <a:noFill/>
          <a:ln w="9525" cap="flat" cmpd="sng" algn="ctr">
            <a:solidFill>
              <a:schemeClr val="tx1">
                <a:lumMod val="95000"/>
                <a:lumOff val="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charset="0"/>
                <a:ea typeface="Times New Roman" charset="0"/>
                <a:cs typeface="Times New Roman" charset="0"/>
              </a:defRPr>
            </a:pPr>
            <a:endParaRPr lang="en-US"/>
          </a:p>
        </c:txPr>
        <c:crossAx val="82340096"/>
        <c:crosses val="autoZero"/>
        <c:crossBetween val="midCat"/>
        <c:majorUnit val="60"/>
        <c:minorUnit val="30"/>
      </c:valAx>
      <c:valAx>
        <c:axId val="82340096"/>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Times New Roman" charset="0"/>
                    <a:ea typeface="Times New Roman" charset="0"/>
                    <a:cs typeface="Times New Roman" charset="0"/>
                  </a:defRPr>
                </a:pPr>
                <a:r>
                  <a:rPr lang="en-US"/>
                  <a:t>Droplet mean diameter (nm)</a:t>
                </a:r>
              </a:p>
            </c:rich>
          </c:tx>
          <c:layout>
            <c:manualLayout>
              <c:xMode val="edge"/>
              <c:yMode val="edge"/>
              <c:x val="1.3781846173821898E-2"/>
              <c:y val="0.121369631193969"/>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95000"/>
                <a:lumOff val="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charset="0"/>
                <a:ea typeface="Times New Roman" charset="0"/>
                <a:cs typeface="Times New Roman" charset="0"/>
              </a:defRPr>
            </a:pPr>
            <a:endParaRPr lang="en-US"/>
          </a:p>
        </c:txPr>
        <c:crossAx val="82337792"/>
        <c:crosses val="autoZero"/>
        <c:crossBetween val="midCat"/>
      </c:valAx>
      <c:spPr>
        <a:noFill/>
        <a:ln>
          <a:solidFill>
            <a:schemeClr val="tx1">
              <a:lumMod val="50000"/>
              <a:lumOff val="50000"/>
            </a:schemeClr>
          </a:solidFill>
        </a:ln>
        <a:effectLst/>
      </c:spPr>
    </c:plotArea>
    <c:plotVisOnly val="1"/>
    <c:dispBlanksAs val="gap"/>
    <c:showDLblsOverMax val="0"/>
  </c:chart>
  <c:spPr>
    <a:solidFill>
      <a:schemeClr val="bg1"/>
    </a:solidFill>
    <a:ln w="9525" cap="flat" cmpd="sng" algn="ctr">
      <a:noFill/>
      <a:round/>
    </a:ln>
    <a:effectLst/>
  </c:spPr>
  <c:txPr>
    <a:bodyPr/>
    <a:lstStyle/>
    <a:p>
      <a:pPr>
        <a:defRPr>
          <a:latin typeface="Times New Roman" charset="0"/>
          <a:ea typeface="Times New Roman" charset="0"/>
          <a:cs typeface="Times New Roman"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25400" cap="rnd">
              <a:noFill/>
              <a:round/>
            </a:ln>
            <a:effectLst/>
          </c:spPr>
          <c:marker>
            <c:symbol val="circle"/>
            <c:size val="5"/>
            <c:spPr>
              <a:solidFill>
                <a:schemeClr val="tx1"/>
              </a:solidFill>
              <a:ln w="9525">
                <a:solidFill>
                  <a:schemeClr val="tx1"/>
                </a:solidFill>
              </a:ln>
              <a:effectLst/>
            </c:spPr>
          </c:marker>
          <c:trendline>
            <c:spPr>
              <a:ln w="12700" cap="rnd">
                <a:solidFill>
                  <a:srgbClr val="FF0000"/>
                </a:solidFill>
                <a:prstDash val="solid"/>
              </a:ln>
              <a:effectLst/>
            </c:spPr>
            <c:trendlineType val="poly"/>
            <c:order val="2"/>
            <c:dispRSqr val="1"/>
            <c:dispEq val="1"/>
            <c:trendlineLbl>
              <c:layout>
                <c:manualLayout>
                  <c:x val="6.3382108486439229E-2"/>
                  <c:y val="0.19444444444444425"/>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Times New Roman" charset="0"/>
                      <a:ea typeface="Times New Roman" charset="0"/>
                      <a:cs typeface="Times New Roman" charset="0"/>
                    </a:defRPr>
                  </a:pPr>
                  <a:endParaRPr lang="en-US"/>
                </a:p>
              </c:txPr>
            </c:trendlineLbl>
          </c:trendline>
          <c:xVal>
            <c:numRef>
              <c:f>Summary!$A$4:$A$26</c:f>
              <c:numCache>
                <c:formatCode>General</c:formatCode>
                <c:ptCount val="23"/>
                <c:pt idx="0">
                  <c:v>2</c:v>
                </c:pt>
                <c:pt idx="1">
                  <c:v>4</c:v>
                </c:pt>
                <c:pt idx="2">
                  <c:v>6</c:v>
                </c:pt>
                <c:pt idx="3">
                  <c:v>8</c:v>
                </c:pt>
                <c:pt idx="4">
                  <c:v>10</c:v>
                </c:pt>
                <c:pt idx="5">
                  <c:v>12</c:v>
                </c:pt>
                <c:pt idx="6">
                  <c:v>14</c:v>
                </c:pt>
                <c:pt idx="7">
                  <c:v>16</c:v>
                </c:pt>
                <c:pt idx="8">
                  <c:v>18</c:v>
                </c:pt>
                <c:pt idx="9">
                  <c:v>20</c:v>
                </c:pt>
                <c:pt idx="10">
                  <c:v>22</c:v>
                </c:pt>
                <c:pt idx="11">
                  <c:v>24</c:v>
                </c:pt>
                <c:pt idx="12">
                  <c:v>26</c:v>
                </c:pt>
                <c:pt idx="13">
                  <c:v>28</c:v>
                </c:pt>
                <c:pt idx="14">
                  <c:v>30</c:v>
                </c:pt>
                <c:pt idx="15">
                  <c:v>32</c:v>
                </c:pt>
                <c:pt idx="16">
                  <c:v>34</c:v>
                </c:pt>
                <c:pt idx="17">
                  <c:v>36</c:v>
                </c:pt>
                <c:pt idx="18">
                  <c:v>38</c:v>
                </c:pt>
                <c:pt idx="19">
                  <c:v>40</c:v>
                </c:pt>
                <c:pt idx="20">
                  <c:v>42</c:v>
                </c:pt>
                <c:pt idx="21">
                  <c:v>44</c:v>
                </c:pt>
                <c:pt idx="22">
                  <c:v>46</c:v>
                </c:pt>
              </c:numCache>
            </c:numRef>
          </c:xVal>
          <c:yVal>
            <c:numRef>
              <c:f>Summary!$B$4:$B$26</c:f>
              <c:numCache>
                <c:formatCode>General</c:formatCode>
                <c:ptCount val="23"/>
                <c:pt idx="0">
                  <c:v>130.6</c:v>
                </c:pt>
                <c:pt idx="1">
                  <c:v>154.30000000000001</c:v>
                </c:pt>
                <c:pt idx="2">
                  <c:v>156.19999999999999</c:v>
                </c:pt>
                <c:pt idx="3">
                  <c:v>160.5</c:v>
                </c:pt>
                <c:pt idx="4">
                  <c:v>159.5</c:v>
                </c:pt>
                <c:pt idx="5">
                  <c:v>166.8</c:v>
                </c:pt>
                <c:pt idx="6">
                  <c:v>178.3</c:v>
                </c:pt>
                <c:pt idx="7">
                  <c:v>177.5</c:v>
                </c:pt>
                <c:pt idx="8">
                  <c:v>181.1</c:v>
                </c:pt>
                <c:pt idx="9">
                  <c:v>182.4</c:v>
                </c:pt>
                <c:pt idx="10">
                  <c:v>185.6</c:v>
                </c:pt>
                <c:pt idx="11">
                  <c:v>188</c:v>
                </c:pt>
                <c:pt idx="12">
                  <c:v>190.2</c:v>
                </c:pt>
                <c:pt idx="13">
                  <c:v>189</c:v>
                </c:pt>
                <c:pt idx="14">
                  <c:v>190.3</c:v>
                </c:pt>
                <c:pt idx="15">
                  <c:v>193.8</c:v>
                </c:pt>
                <c:pt idx="16">
                  <c:v>194.8</c:v>
                </c:pt>
                <c:pt idx="17">
                  <c:v>194.4</c:v>
                </c:pt>
                <c:pt idx="18">
                  <c:v>195.6</c:v>
                </c:pt>
                <c:pt idx="19">
                  <c:v>198.6</c:v>
                </c:pt>
                <c:pt idx="20">
                  <c:v>201.1</c:v>
                </c:pt>
                <c:pt idx="21">
                  <c:v>199.7</c:v>
                </c:pt>
                <c:pt idx="22">
                  <c:v>202.6</c:v>
                </c:pt>
              </c:numCache>
            </c:numRef>
          </c:yVal>
          <c:smooth val="0"/>
          <c:extLst>
            <c:ext xmlns:c16="http://schemas.microsoft.com/office/drawing/2014/chart" uri="{C3380CC4-5D6E-409C-BE32-E72D297353CC}">
              <c16:uniqueId val="{00000000-D8CD-47A7-9983-A1D35438CE7B}"/>
            </c:ext>
          </c:extLst>
        </c:ser>
        <c:dLbls>
          <c:showLegendKey val="0"/>
          <c:showVal val="0"/>
          <c:showCatName val="0"/>
          <c:showSerName val="0"/>
          <c:showPercent val="0"/>
          <c:showBubbleSize val="0"/>
        </c:dLbls>
        <c:axId val="82364288"/>
        <c:axId val="82370560"/>
      </c:scatterChart>
      <c:valAx>
        <c:axId val="8236428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Times New Roman" charset="0"/>
                    <a:ea typeface="Times New Roman" charset="0"/>
                    <a:cs typeface="Times New Roman" charset="0"/>
                  </a:defRPr>
                </a:pPr>
                <a:r>
                  <a:rPr lang="en-US"/>
                  <a:t>Time (hr)</a:t>
                </a:r>
              </a:p>
            </c:rich>
          </c:tx>
          <c:overlay val="0"/>
          <c:spPr>
            <a:noFill/>
            <a:ln>
              <a:noFill/>
            </a:ln>
            <a:effectLst/>
          </c:spPr>
        </c:title>
        <c:numFmt formatCode="General" sourceLinked="1"/>
        <c:majorTickMark val="in"/>
        <c:minorTickMark val="none"/>
        <c:tickLblPos val="nextTo"/>
        <c:spPr>
          <a:noFill/>
          <a:ln w="9525" cap="flat" cmpd="sng" algn="ctr">
            <a:solidFill>
              <a:schemeClr val="tx1">
                <a:lumMod val="95000"/>
                <a:lumOff val="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charset="0"/>
                <a:ea typeface="Times New Roman" charset="0"/>
                <a:cs typeface="Times New Roman" charset="0"/>
              </a:defRPr>
            </a:pPr>
            <a:endParaRPr lang="en-US"/>
          </a:p>
        </c:txPr>
        <c:crossAx val="82370560"/>
        <c:crosses val="autoZero"/>
        <c:crossBetween val="midCat"/>
        <c:majorUnit val="5"/>
      </c:valAx>
      <c:valAx>
        <c:axId val="82370560"/>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Times New Roman" charset="0"/>
                    <a:ea typeface="Times New Roman" charset="0"/>
                    <a:cs typeface="Times New Roman" charset="0"/>
                  </a:defRPr>
                </a:pPr>
                <a:r>
                  <a:rPr lang="en-US"/>
                  <a:t>Dropet mean diameter (nm)</a:t>
                </a:r>
              </a:p>
            </c:rich>
          </c:tx>
          <c:overlay val="0"/>
          <c:spPr>
            <a:noFill/>
            <a:ln>
              <a:noFill/>
            </a:ln>
            <a:effectLst/>
          </c:spPr>
        </c:title>
        <c:numFmt formatCode="General" sourceLinked="1"/>
        <c:majorTickMark val="in"/>
        <c:minorTickMark val="none"/>
        <c:tickLblPos val="nextTo"/>
        <c:spPr>
          <a:noFill/>
          <a:ln w="9525" cap="flat" cmpd="sng" algn="ctr">
            <a:solidFill>
              <a:schemeClr val="tx1">
                <a:lumMod val="95000"/>
                <a:lumOff val="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charset="0"/>
                <a:ea typeface="Times New Roman" charset="0"/>
                <a:cs typeface="Times New Roman" charset="0"/>
              </a:defRPr>
            </a:pPr>
            <a:endParaRPr lang="en-US"/>
          </a:p>
        </c:txPr>
        <c:crossAx val="82364288"/>
        <c:crosses val="autoZero"/>
        <c:crossBetween val="midCat"/>
        <c:majorUnit val="25"/>
      </c:valAx>
      <c:spPr>
        <a:noFill/>
        <a:ln>
          <a:solidFill>
            <a:schemeClr val="bg1">
              <a:lumMod val="50000"/>
            </a:schemeClr>
          </a:solidFill>
        </a:ln>
        <a:effectLst/>
      </c:spPr>
    </c:plotArea>
    <c:plotVisOnly val="1"/>
    <c:dispBlanksAs val="gap"/>
    <c:showDLblsOverMax val="0"/>
  </c:chart>
  <c:spPr>
    <a:solidFill>
      <a:schemeClr val="bg1"/>
    </a:solidFill>
    <a:ln w="9525" cap="flat" cmpd="sng" algn="ctr">
      <a:noFill/>
      <a:round/>
    </a:ln>
    <a:effectLst/>
  </c:spPr>
  <c:txPr>
    <a:bodyPr/>
    <a:lstStyle/>
    <a:p>
      <a:pPr>
        <a:defRPr>
          <a:latin typeface="Times New Roman" charset="0"/>
          <a:ea typeface="Times New Roman" charset="0"/>
          <a:cs typeface="Times New Roman" charset="0"/>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BEE049EA-7929-4FAF-ADF1-4276F074D18D}" type="datetimeFigureOut">
              <a:rPr lang="en-US" smtClean="0"/>
              <a:pPr/>
              <a:t>8/29/2017</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5E4BBF4D-D913-4356-94DA-A2E38FB454B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BEE049EA-7929-4FAF-ADF1-4276F074D18D}" type="datetimeFigureOut">
              <a:rPr lang="en-US" smtClean="0"/>
              <a:pPr/>
              <a:t>8/29/2017</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5E4BBF4D-D913-4356-94DA-A2E38FB454B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BEE049EA-7929-4FAF-ADF1-4276F074D18D}" type="datetimeFigureOut">
              <a:rPr lang="en-US" smtClean="0"/>
              <a:pPr/>
              <a:t>8/29/2017</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5E4BBF4D-D913-4356-94DA-A2E38FB454BE}"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BEE049EA-7929-4FAF-ADF1-4276F074D18D}" type="datetimeFigureOut">
              <a:rPr lang="en-US" smtClean="0"/>
              <a:pPr/>
              <a:t>8/29/2017</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5E4BBF4D-D913-4356-94DA-A2E38FB454B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BEE049EA-7929-4FAF-ADF1-4276F074D18D}" type="datetimeFigureOut">
              <a:rPr lang="en-US" smtClean="0"/>
              <a:pPr/>
              <a:t>8/29/2017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5E4BBF4D-D913-4356-94DA-A2E38FB454BE}"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BEE049EA-7929-4FAF-ADF1-4276F074D18D}" type="datetimeFigureOut">
              <a:rPr lang="en-US" smtClean="0"/>
              <a:pPr/>
              <a:t>8/29/2017</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BBF4D-D913-4356-94DA-A2E38FB454B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EE049EA-7929-4FAF-ADF1-4276F074D18D}" type="datetimeFigureOut">
              <a:rPr lang="en-US" smtClean="0"/>
              <a:pPr/>
              <a:t>8/29/2017</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4BBF4D-D913-4356-94DA-A2E38FB454B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BEE049EA-7929-4FAF-ADF1-4276F074D18D}" type="datetimeFigureOut">
              <a:rPr lang="en-US" smtClean="0"/>
              <a:pPr/>
              <a:t>8/29/2017</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4BBF4D-D913-4356-94DA-A2E38FB454B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BEE049EA-7929-4FAF-ADF1-4276F074D18D}" type="datetimeFigureOut">
              <a:rPr lang="en-US" smtClean="0"/>
              <a:pPr/>
              <a:t>8/29/2017</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5E4BBF4D-D913-4356-94DA-A2E38FB454BE}"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EE049EA-7929-4FAF-ADF1-4276F074D18D}" type="datetimeFigureOut">
              <a:rPr lang="en-US" smtClean="0"/>
              <a:pPr/>
              <a:t>8/29/2017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BBF4D-D913-4356-94DA-A2E38FB454B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EE049EA-7929-4FAF-ADF1-4276F074D18D}" type="datetimeFigureOut">
              <a:rPr lang="en-US" smtClean="0"/>
              <a:pPr/>
              <a:t>8/29/2017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BBF4D-D913-4356-94DA-A2E38FB454B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BEE049EA-7929-4FAF-ADF1-4276F074D18D}" type="datetimeFigureOut">
              <a:rPr lang="en-US" smtClean="0"/>
              <a:pPr/>
              <a:t>8/29/2017</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5E4BBF4D-D913-4356-94DA-A2E38FB454BE}"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057400"/>
            <a:ext cx="8458200" cy="1222375"/>
          </a:xfrm>
        </p:spPr>
        <p:txBody>
          <a:bodyPr>
            <a:normAutofit fontScale="90000"/>
          </a:bodyPr>
          <a:lstStyle/>
          <a:p>
            <a:pPr algn="ctr"/>
            <a:r>
              <a:rPr lang="en-US" b="1" cap="none" dirty="0" smtClean="0"/>
              <a:t>Efficient Separation of Dilute Oil Contaminations from Wastewater by Functionalized Magnetic </a:t>
            </a:r>
            <a:r>
              <a:rPr lang="en-US" b="1" cap="none" dirty="0" err="1" smtClean="0"/>
              <a:t>Nanoparticles</a:t>
            </a:r>
            <a:endParaRPr lang="en-US" cap="none" dirty="0"/>
          </a:p>
        </p:txBody>
      </p:sp>
      <p:sp>
        <p:nvSpPr>
          <p:cNvPr id="3" name="Subtitle 2"/>
          <p:cNvSpPr>
            <a:spLocks noGrp="1"/>
          </p:cNvSpPr>
          <p:nvPr>
            <p:ph type="subTitle" idx="1"/>
          </p:nvPr>
        </p:nvSpPr>
        <p:spPr>
          <a:xfrm>
            <a:off x="381000" y="3886200"/>
            <a:ext cx="8458200" cy="2438400"/>
          </a:xfrm>
        </p:spPr>
        <p:txBody>
          <a:bodyPr>
            <a:normAutofit lnSpcReduction="10000"/>
          </a:bodyPr>
          <a:lstStyle/>
          <a:p>
            <a:pPr algn="ctr"/>
            <a:r>
              <a:rPr lang="en-US" sz="2800" dirty="0" smtClean="0"/>
              <a:t>Dr. </a:t>
            </a:r>
            <a:r>
              <a:rPr lang="en-US" sz="2800" dirty="0" err="1" smtClean="0"/>
              <a:t>Nima</a:t>
            </a:r>
            <a:r>
              <a:rPr lang="en-US" sz="2800" dirty="0" smtClean="0"/>
              <a:t> </a:t>
            </a:r>
            <a:r>
              <a:rPr lang="en-US" sz="2800" dirty="0" err="1" smtClean="0"/>
              <a:t>Rezaei</a:t>
            </a:r>
            <a:r>
              <a:rPr lang="en-US" sz="2800" dirty="0" smtClean="0"/>
              <a:t>, Dr. </a:t>
            </a:r>
            <a:r>
              <a:rPr lang="en-US" sz="2800" dirty="0" err="1" smtClean="0"/>
              <a:t>Abdulwahab</a:t>
            </a:r>
            <a:r>
              <a:rPr lang="en-US" sz="2800" dirty="0" smtClean="0"/>
              <a:t> S. Al-</a:t>
            </a:r>
            <a:r>
              <a:rPr lang="en-US" sz="2800" dirty="0" err="1" smtClean="0"/>
              <a:t>Musallam</a:t>
            </a:r>
            <a:endParaRPr lang="en-US" sz="2800" dirty="0" smtClean="0"/>
          </a:p>
          <a:p>
            <a:pPr algn="ctr"/>
            <a:r>
              <a:rPr lang="en-US" sz="2800" b="1" dirty="0" smtClean="0"/>
              <a:t>Prof</a:t>
            </a:r>
            <a:r>
              <a:rPr lang="en-US" sz="3000" b="1" dirty="0" smtClean="0"/>
              <a:t>. </a:t>
            </a:r>
            <a:r>
              <a:rPr lang="en-US" sz="3000" b="1" dirty="0" err="1" smtClean="0"/>
              <a:t>Ameer</a:t>
            </a:r>
            <a:r>
              <a:rPr lang="en-US" sz="3000" b="1" dirty="0" smtClean="0"/>
              <a:t> Al-Haddad*</a:t>
            </a:r>
          </a:p>
          <a:p>
            <a:pPr algn="ctr"/>
            <a:endParaRPr lang="en-US" sz="3000" b="1" dirty="0" smtClean="0"/>
          </a:p>
          <a:p>
            <a:pPr algn="ctr"/>
            <a:r>
              <a:rPr lang="en-US" dirty="0" smtClean="0"/>
              <a:t>Chemical Engineering Department</a:t>
            </a:r>
          </a:p>
          <a:p>
            <a:pPr algn="ctr"/>
            <a:r>
              <a:rPr lang="en-US" dirty="0" smtClean="0"/>
              <a:t>KUWAIT UNIVERSITY</a:t>
            </a:r>
            <a:endParaRPr lang="en-US" dirty="0"/>
          </a:p>
        </p:txBody>
      </p:sp>
      <p:pic>
        <p:nvPicPr>
          <p:cNvPr id="4" name="Picture 3" descr="Chem logo"/>
          <p:cNvPicPr/>
          <p:nvPr/>
        </p:nvPicPr>
        <p:blipFill>
          <a:blip r:embed="rId2" cstate="print"/>
          <a:srcRect/>
          <a:stretch>
            <a:fillRect/>
          </a:stretch>
        </p:blipFill>
        <p:spPr bwMode="auto">
          <a:xfrm>
            <a:off x="7239000" y="304800"/>
            <a:ext cx="1428750" cy="1295400"/>
          </a:xfrm>
          <a:prstGeom prst="rect">
            <a:avLst/>
          </a:prstGeom>
          <a:noFill/>
          <a:ln w="9525">
            <a:noFill/>
            <a:miter lim="800000"/>
            <a:headEnd/>
            <a:tailEnd/>
          </a:ln>
        </p:spPr>
      </p:pic>
      <p:pic>
        <p:nvPicPr>
          <p:cNvPr id="5" name="Picture 4" descr="kulogo"/>
          <p:cNvPicPr/>
          <p:nvPr/>
        </p:nvPicPr>
        <p:blipFill>
          <a:blip r:embed="rId3" cstate="print"/>
          <a:srcRect l="3836" t="1526" r="2301" b="2747"/>
          <a:stretch>
            <a:fillRect/>
          </a:stretch>
        </p:blipFill>
        <p:spPr bwMode="auto">
          <a:xfrm>
            <a:off x="304800" y="228600"/>
            <a:ext cx="1219200"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motive</a:t>
            </a:r>
            <a:endParaRPr lang="en-US" dirty="0"/>
          </a:p>
        </p:txBody>
      </p:sp>
      <p:sp>
        <p:nvSpPr>
          <p:cNvPr id="3" name="Content Placeholder 2"/>
          <p:cNvSpPr>
            <a:spLocks noGrp="1"/>
          </p:cNvSpPr>
          <p:nvPr>
            <p:ph idx="1"/>
          </p:nvPr>
        </p:nvSpPr>
        <p:spPr/>
        <p:txBody>
          <a:bodyPr>
            <a:normAutofit/>
          </a:bodyPr>
          <a:lstStyle/>
          <a:p>
            <a:r>
              <a:rPr lang="en-US" dirty="0" smtClean="0"/>
              <a:t>The oil spill incident are common all around the world.</a:t>
            </a:r>
          </a:p>
          <a:p>
            <a:r>
              <a:rPr lang="en-US" dirty="0" smtClean="0"/>
              <a:t>Efficient and selective separation of oil from water has not been addressed successfully. </a:t>
            </a:r>
          </a:p>
          <a:p>
            <a:r>
              <a:rPr lang="en-US" dirty="0" smtClean="0"/>
              <a:t>The recovery rate after the spill is usually low, causing significant environmental effects in addition to oil loss.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motive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Researchers are developing advance methods instead of the conventional oil-water separation.</a:t>
            </a:r>
          </a:p>
          <a:p>
            <a:r>
              <a:rPr lang="en-US" dirty="0" smtClean="0"/>
              <a:t>Various methods under study to only allow the oil to be collected. </a:t>
            </a:r>
          </a:p>
          <a:p>
            <a:r>
              <a:rPr lang="en-US" dirty="0" err="1" smtClean="0"/>
              <a:t>Superhydrophobic</a:t>
            </a:r>
            <a:r>
              <a:rPr lang="en-US" dirty="0" smtClean="0"/>
              <a:t> and </a:t>
            </a:r>
            <a:r>
              <a:rPr lang="en-US" dirty="0" err="1" smtClean="0"/>
              <a:t>superoleophlic</a:t>
            </a:r>
            <a:r>
              <a:rPr lang="en-US" dirty="0" smtClean="0"/>
              <a:t> surfaces with hierarchical micro/</a:t>
            </a:r>
            <a:r>
              <a:rPr lang="en-US" dirty="0" err="1" smtClean="0"/>
              <a:t>nano</a:t>
            </a:r>
            <a:r>
              <a:rPr lang="en-US" dirty="0" smtClean="0"/>
              <a:t> roughness found tremendous attention for oil-water separation.</a:t>
            </a:r>
          </a:p>
          <a:p>
            <a:r>
              <a:rPr lang="en-US" dirty="0" smtClean="0"/>
              <a:t>These methods have applications such as wastewater treatment and managing oil or chemical spills.</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Industries producing waste water</a:t>
            </a:r>
            <a:endParaRPr lang="en-US" dirty="0"/>
          </a:p>
        </p:txBody>
      </p:sp>
      <p:sp>
        <p:nvSpPr>
          <p:cNvPr id="3" name="Content Placeholder 2"/>
          <p:cNvSpPr>
            <a:spLocks noGrp="1"/>
          </p:cNvSpPr>
          <p:nvPr>
            <p:ph idx="1"/>
          </p:nvPr>
        </p:nvSpPr>
        <p:spPr/>
        <p:txBody>
          <a:bodyPr>
            <a:normAutofit/>
          </a:bodyPr>
          <a:lstStyle/>
          <a:p>
            <a:r>
              <a:rPr lang="en-US" dirty="0" smtClean="0"/>
              <a:t>Industries producing oily waste water are:</a:t>
            </a:r>
          </a:p>
          <a:p>
            <a:pPr lvl="1"/>
            <a:r>
              <a:rPr lang="en-US" dirty="0" smtClean="0"/>
              <a:t>Oil and gas</a:t>
            </a:r>
          </a:p>
          <a:p>
            <a:pPr lvl="2"/>
            <a:r>
              <a:rPr lang="en-US" dirty="0" smtClean="0"/>
              <a:t>It produces the highest oil (and grease) concentration in the wastewater effluent</a:t>
            </a:r>
          </a:p>
          <a:p>
            <a:pPr lvl="1"/>
            <a:r>
              <a:rPr lang="en-US" dirty="0" smtClean="0"/>
              <a:t>Metal processing</a:t>
            </a:r>
          </a:p>
          <a:p>
            <a:pPr lvl="1"/>
            <a:r>
              <a:rPr lang="en-US" dirty="0" smtClean="0"/>
              <a:t>Food industry</a:t>
            </a:r>
          </a:p>
          <a:p>
            <a:pPr lvl="1"/>
            <a:r>
              <a:rPr lang="en-US" dirty="0" smtClean="0"/>
              <a:t>Textile industry</a:t>
            </a:r>
          </a:p>
          <a:p>
            <a:pPr lvl="1"/>
            <a:r>
              <a:rPr lang="en-US" dirty="0" smtClean="0"/>
              <a:t>Pulp and paper industries </a:t>
            </a:r>
          </a:p>
          <a:p>
            <a:pPr lvl="1"/>
            <a:r>
              <a:rPr lang="en-US" dirty="0" smtClean="0"/>
              <a:t>Can producing industry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Oil water mixture</a:t>
            </a:r>
            <a:endParaRPr lang="en-US" dirty="0"/>
          </a:p>
        </p:txBody>
      </p:sp>
      <p:sp>
        <p:nvSpPr>
          <p:cNvPr id="3" name="Content Placeholder 2"/>
          <p:cNvSpPr>
            <a:spLocks noGrp="1"/>
          </p:cNvSpPr>
          <p:nvPr>
            <p:ph idx="1"/>
          </p:nvPr>
        </p:nvSpPr>
        <p:spPr/>
        <p:txBody>
          <a:bodyPr>
            <a:normAutofit lnSpcReduction="10000"/>
          </a:bodyPr>
          <a:lstStyle/>
          <a:p>
            <a:r>
              <a:rPr lang="en-US" dirty="0" smtClean="0"/>
              <a:t>The oil contaminant can be in the form of:</a:t>
            </a:r>
          </a:p>
          <a:p>
            <a:pPr lvl="1"/>
            <a:r>
              <a:rPr lang="en-US" dirty="0" smtClean="0"/>
              <a:t>Free-oil (a layer of oil on water, such as in oil spills)</a:t>
            </a:r>
          </a:p>
          <a:p>
            <a:pPr lvl="1"/>
            <a:r>
              <a:rPr lang="en-US" dirty="0" smtClean="0"/>
              <a:t>Dispersed oil</a:t>
            </a:r>
          </a:p>
          <a:p>
            <a:pPr lvl="1"/>
            <a:r>
              <a:rPr lang="en-US" dirty="0" smtClean="0"/>
              <a:t>Emulsified oil</a:t>
            </a:r>
          </a:p>
          <a:p>
            <a:pPr lvl="1"/>
            <a:endParaRPr lang="en-US" dirty="0" smtClean="0"/>
          </a:p>
          <a:p>
            <a:pPr marL="346075" lvl="1" indent="-346075"/>
            <a:r>
              <a:rPr lang="en-US" sz="3200" dirty="0" smtClean="0"/>
              <a:t>The separation of emulsified oil is the most difficult separation, especially if the:</a:t>
            </a:r>
          </a:p>
          <a:p>
            <a:pPr marL="741363" lvl="2"/>
            <a:r>
              <a:rPr lang="en-US" sz="2800" dirty="0" smtClean="0"/>
              <a:t>Emulsion is stable (or tight emulsion)</a:t>
            </a:r>
          </a:p>
          <a:p>
            <a:pPr marL="747713" lvl="2" indent="-234950"/>
            <a:r>
              <a:rPr lang="en-US" sz="2800" dirty="0" smtClean="0"/>
              <a:t>Concentration of oil contaminant is low</a:t>
            </a: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Seperation</a:t>
            </a:r>
            <a:r>
              <a:rPr lang="en-US" dirty="0" smtClean="0"/>
              <a:t> techniques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The oil-water separation is achieved by different physical and chemical methods:</a:t>
            </a:r>
          </a:p>
          <a:p>
            <a:pPr lvl="1"/>
            <a:r>
              <a:rPr lang="en-US" dirty="0" smtClean="0"/>
              <a:t>Sedimentation and floatation for dispersed (with or without coagulant) or free oil </a:t>
            </a:r>
          </a:p>
          <a:p>
            <a:pPr lvl="1"/>
            <a:r>
              <a:rPr lang="en-US" dirty="0" smtClean="0"/>
              <a:t>Centrifugation used to accelerate the settling and floatation velocities</a:t>
            </a:r>
          </a:p>
          <a:p>
            <a:pPr lvl="1"/>
            <a:r>
              <a:rPr lang="en-US" dirty="0" smtClean="0"/>
              <a:t>Dissolved air floatation</a:t>
            </a:r>
          </a:p>
          <a:p>
            <a:pPr lvl="1"/>
            <a:r>
              <a:rPr lang="en-US" dirty="0" smtClean="0"/>
              <a:t>Skimmers</a:t>
            </a:r>
          </a:p>
          <a:p>
            <a:pPr lvl="1"/>
            <a:r>
              <a:rPr lang="en-US" dirty="0" smtClean="0"/>
              <a:t>Biological degradation</a:t>
            </a:r>
          </a:p>
          <a:p>
            <a:pPr lvl="1"/>
            <a:r>
              <a:rPr lang="en-US" dirty="0" smtClean="0"/>
              <a:t>Membrane technology</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Main Challenges in oil water Separation</a:t>
            </a:r>
            <a:endParaRPr lang="en-US" dirty="0"/>
          </a:p>
        </p:txBody>
      </p:sp>
      <p:sp>
        <p:nvSpPr>
          <p:cNvPr id="3" name="Content Placeholder 2"/>
          <p:cNvSpPr>
            <a:spLocks noGrp="1"/>
          </p:cNvSpPr>
          <p:nvPr>
            <p:ph idx="1"/>
          </p:nvPr>
        </p:nvSpPr>
        <p:spPr/>
        <p:txBody>
          <a:bodyPr/>
          <a:lstStyle/>
          <a:p>
            <a:pPr>
              <a:buNone/>
            </a:pPr>
            <a:r>
              <a:rPr lang="en-US" dirty="0" smtClean="0"/>
              <a:t>	Current technologies to separate the oil contaminants are:</a:t>
            </a:r>
          </a:p>
          <a:p>
            <a:pPr lvl="1"/>
            <a:r>
              <a:rPr lang="en-US" dirty="0" smtClean="0"/>
              <a:t>Compositional dependent</a:t>
            </a:r>
          </a:p>
          <a:p>
            <a:pPr lvl="1"/>
            <a:r>
              <a:rPr lang="en-US" dirty="0" smtClean="0"/>
              <a:t>Energy and material demanding</a:t>
            </a:r>
          </a:p>
          <a:p>
            <a:pPr lvl="1"/>
            <a:r>
              <a:rPr lang="en-US" dirty="0" smtClean="0"/>
              <a:t>Expensive technology</a:t>
            </a:r>
          </a:p>
          <a:p>
            <a:pPr lvl="1"/>
            <a:r>
              <a:rPr lang="en-US" dirty="0" smtClean="0"/>
              <a:t>Require large buffering tanks because of low selectivity</a:t>
            </a:r>
          </a:p>
          <a:p>
            <a:pPr lvl="1"/>
            <a:r>
              <a:rPr lang="en-US" dirty="0" smtClean="0"/>
              <a:t>Frequent process maintenance in the case of membrane-based separation technologies</a:t>
            </a:r>
          </a:p>
          <a:p>
            <a:pPr lvl="1">
              <a:buNone/>
            </a:pPr>
            <a:endParaRPr lang="en-US" dirty="0" smtClean="0"/>
          </a:p>
        </p:txBody>
      </p:sp>
      <p:pic>
        <p:nvPicPr>
          <p:cNvPr id="2050" name="Picture 2" descr="Image result for kuwait oilfield water"/>
          <p:cNvPicPr>
            <a:picLocks noChangeAspect="1" noChangeArrowheads="1"/>
          </p:cNvPicPr>
          <p:nvPr/>
        </p:nvPicPr>
        <p:blipFill>
          <a:blip r:embed="rId2" cstate="print"/>
          <a:srcRect/>
          <a:stretch>
            <a:fillRect/>
          </a:stretch>
        </p:blipFill>
        <p:spPr bwMode="auto">
          <a:xfrm>
            <a:off x="6096000" y="2177476"/>
            <a:ext cx="2787190" cy="186112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686800" cy="1143000"/>
          </a:xfrm>
        </p:spPr>
        <p:txBody>
          <a:bodyPr>
            <a:normAutofit fontScale="90000"/>
          </a:bodyPr>
          <a:lstStyle/>
          <a:p>
            <a:r>
              <a:rPr lang="en-US" dirty="0" smtClean="0"/>
              <a:t>Challenges with large wastewater throughput</a:t>
            </a:r>
            <a:endParaRPr lang="en-US" dirty="0"/>
          </a:p>
        </p:txBody>
      </p:sp>
      <p:sp>
        <p:nvSpPr>
          <p:cNvPr id="3" name="Content Placeholder 2"/>
          <p:cNvSpPr>
            <a:spLocks noGrp="1"/>
          </p:cNvSpPr>
          <p:nvPr>
            <p:ph idx="1"/>
          </p:nvPr>
        </p:nvSpPr>
        <p:spPr/>
        <p:txBody>
          <a:bodyPr>
            <a:normAutofit/>
          </a:bodyPr>
          <a:lstStyle/>
          <a:p>
            <a:pPr marL="0" indent="0">
              <a:buNone/>
            </a:pPr>
            <a:r>
              <a:rPr lang="en-US" sz="3000" dirty="0" smtClean="0"/>
              <a:t>These challenges are intensified for conditions where the oil is in the form of tight micro-emulsions</a:t>
            </a:r>
          </a:p>
          <a:p>
            <a:pPr marL="0" indent="0">
              <a:buNone/>
            </a:pPr>
            <a:endParaRPr lang="en-US" sz="1200" dirty="0" smtClean="0"/>
          </a:p>
          <a:p>
            <a:pPr lvl="1"/>
            <a:r>
              <a:rPr lang="en-US" dirty="0" smtClean="0"/>
              <a:t>As it has high viscosity</a:t>
            </a:r>
          </a:p>
          <a:p>
            <a:pPr lvl="1"/>
            <a:r>
              <a:rPr lang="en-US" dirty="0" smtClean="0"/>
              <a:t>Has comparable density to the water phase (e.g., heavy oil-water mixture)</a:t>
            </a:r>
          </a:p>
          <a:p>
            <a:pPr lvl="1"/>
            <a:r>
              <a:rPr lang="en-US" dirty="0" smtClean="0"/>
              <a:t>Presence of surfactants and solid contaminations add complexity to the challenge</a:t>
            </a:r>
            <a:endParaRPr lang="en-US" dirty="0"/>
          </a:p>
        </p:txBody>
      </p:sp>
      <p:pic>
        <p:nvPicPr>
          <p:cNvPr id="1026" name="Picture 2" descr="Image result for micro emulsion"/>
          <p:cNvPicPr>
            <a:picLocks noChangeAspect="1" noChangeArrowheads="1"/>
          </p:cNvPicPr>
          <p:nvPr/>
        </p:nvPicPr>
        <p:blipFill>
          <a:blip r:embed="rId2" cstate="print"/>
          <a:srcRect/>
          <a:stretch>
            <a:fillRect/>
          </a:stretch>
        </p:blipFill>
        <p:spPr bwMode="auto">
          <a:xfrm>
            <a:off x="6172200" y="4724400"/>
            <a:ext cx="2828003" cy="19812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magnetic force for the separation</a:t>
            </a:r>
            <a:endParaRPr lang="en-US" dirty="0"/>
          </a:p>
        </p:txBody>
      </p:sp>
      <p:sp>
        <p:nvSpPr>
          <p:cNvPr id="3" name="Content Placeholder 2"/>
          <p:cNvSpPr>
            <a:spLocks noGrp="1"/>
          </p:cNvSpPr>
          <p:nvPr>
            <p:ph idx="1"/>
          </p:nvPr>
        </p:nvSpPr>
        <p:spPr/>
        <p:txBody>
          <a:bodyPr>
            <a:normAutofit/>
          </a:bodyPr>
          <a:lstStyle/>
          <a:p>
            <a:r>
              <a:rPr lang="en-US" dirty="0" smtClean="0"/>
              <a:t>Important properties of Magnetic </a:t>
            </a:r>
            <a:r>
              <a:rPr lang="en-US" dirty="0" err="1" smtClean="0"/>
              <a:t>NanoParticles</a:t>
            </a:r>
            <a:r>
              <a:rPr lang="en-US" dirty="0" smtClean="0"/>
              <a:t> (MNP) are:</a:t>
            </a:r>
          </a:p>
          <a:p>
            <a:pPr lvl="1"/>
            <a:r>
              <a:rPr lang="en-US" dirty="0" smtClean="0"/>
              <a:t>Good magnetic properties</a:t>
            </a:r>
          </a:p>
          <a:p>
            <a:pPr lvl="1"/>
            <a:r>
              <a:rPr lang="en-US" dirty="0" smtClean="0"/>
              <a:t>Low </a:t>
            </a:r>
            <a:r>
              <a:rPr lang="en-US" dirty="0" err="1" smtClean="0"/>
              <a:t>cytotoxicity</a:t>
            </a:r>
            <a:endParaRPr lang="en-US" dirty="0" smtClean="0"/>
          </a:p>
          <a:p>
            <a:pPr lvl="1"/>
            <a:r>
              <a:rPr lang="en-US" dirty="0" smtClean="0"/>
              <a:t>Biocompatibility </a:t>
            </a:r>
          </a:p>
        </p:txBody>
      </p:sp>
      <p:pic>
        <p:nvPicPr>
          <p:cNvPr id="16386" name="Picture 2" descr="Image result for magnetic nanoparticles"/>
          <p:cNvPicPr>
            <a:picLocks noChangeAspect="1" noChangeArrowheads="1"/>
          </p:cNvPicPr>
          <p:nvPr/>
        </p:nvPicPr>
        <p:blipFill>
          <a:blip r:embed="rId2" cstate="print"/>
          <a:srcRect/>
          <a:stretch>
            <a:fillRect/>
          </a:stretch>
        </p:blipFill>
        <p:spPr bwMode="auto">
          <a:xfrm>
            <a:off x="5181600" y="3200400"/>
            <a:ext cx="3276600" cy="32766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MNP surface chemistry</a:t>
            </a:r>
            <a:endParaRPr lang="en-US" dirty="0"/>
          </a:p>
        </p:txBody>
      </p:sp>
      <p:sp>
        <p:nvSpPr>
          <p:cNvPr id="3" name="Content Placeholder 2"/>
          <p:cNvSpPr>
            <a:spLocks noGrp="1"/>
          </p:cNvSpPr>
          <p:nvPr>
            <p:ph idx="1"/>
          </p:nvPr>
        </p:nvSpPr>
        <p:spPr/>
        <p:txBody>
          <a:bodyPr>
            <a:normAutofit/>
          </a:bodyPr>
          <a:lstStyle/>
          <a:p>
            <a:r>
              <a:rPr lang="en-US" dirty="0" smtClean="0"/>
              <a:t>The surface chemistry of this magnetic core should be modified to:</a:t>
            </a:r>
          </a:p>
          <a:p>
            <a:pPr lvl="1"/>
            <a:r>
              <a:rPr lang="en-US" dirty="0" smtClean="0"/>
              <a:t>Attain proper interfacial activity</a:t>
            </a:r>
          </a:p>
          <a:p>
            <a:pPr lvl="1"/>
            <a:r>
              <a:rPr lang="en-US" dirty="0" smtClean="0"/>
              <a:t>The surface modifier (a surfactant or a polymer) should enhance the interfacial activity in a way for MNPs to exhibit their magnetic property at oil-water interface and/or in the dispersed phase</a:t>
            </a:r>
          </a:p>
          <a:p>
            <a:pPr lvl="1"/>
            <a:r>
              <a:rPr lang="en-US" dirty="0" smtClean="0"/>
              <a:t>Provide good </a:t>
            </a:r>
            <a:r>
              <a:rPr lang="en-US" dirty="0" err="1" smtClean="0"/>
              <a:t>dispersibility</a:t>
            </a:r>
            <a:r>
              <a:rPr lang="en-US" dirty="0" smtClean="0"/>
              <a:t> in the continuous phase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Benefits of using magnetic </a:t>
            </a:r>
            <a:r>
              <a:rPr lang="en-US" dirty="0" err="1" smtClean="0"/>
              <a:t>nanoparticles</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	Benefits of magnetic </a:t>
            </a:r>
            <a:r>
              <a:rPr lang="en-US" dirty="0" err="1" smtClean="0"/>
              <a:t>nanoparticles</a:t>
            </a:r>
            <a:r>
              <a:rPr lang="en-US" dirty="0" smtClean="0"/>
              <a:t> (MNP) for encapsulation and separation of oil droplets are:</a:t>
            </a:r>
          </a:p>
          <a:p>
            <a:pPr lvl="1"/>
            <a:r>
              <a:rPr lang="en-US" dirty="0" smtClean="0"/>
              <a:t>Easy </a:t>
            </a:r>
            <a:r>
              <a:rPr lang="en-US" dirty="0" err="1" smtClean="0"/>
              <a:t>dispersibility</a:t>
            </a:r>
            <a:r>
              <a:rPr lang="en-US" dirty="0" smtClean="0"/>
              <a:t> of </a:t>
            </a:r>
            <a:r>
              <a:rPr lang="en-US" dirty="0" err="1" smtClean="0"/>
              <a:t>nanoparticles</a:t>
            </a:r>
            <a:r>
              <a:rPr lang="en-US" dirty="0" smtClean="0"/>
              <a:t> in the aqueous phase and allow them to accumulate the interface of oil droplets with water</a:t>
            </a:r>
          </a:p>
          <a:p>
            <a:pPr lvl="1"/>
            <a:r>
              <a:rPr lang="en-US" dirty="0" smtClean="0"/>
              <a:t>MNP increases the stability of the emulsion. </a:t>
            </a:r>
          </a:p>
          <a:p>
            <a:pPr lvl="1"/>
            <a:r>
              <a:rPr lang="en-US" dirty="0" smtClean="0"/>
              <a:t>The magnetic force between MNPs and magnet accelerates the oil separation</a:t>
            </a:r>
          </a:p>
          <a:p>
            <a:pPr lvl="1"/>
            <a:r>
              <a:rPr lang="en-US" dirty="0" smtClean="0"/>
              <a:t>Decreases the energy requirements for such separation process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Experimental Investigation</a:t>
            </a:r>
            <a:endParaRPr lang="en-US" dirty="0"/>
          </a:p>
        </p:txBody>
      </p:sp>
      <p:sp>
        <p:nvSpPr>
          <p:cNvPr id="3" name="Content Placeholder 2"/>
          <p:cNvSpPr>
            <a:spLocks noGrp="1"/>
          </p:cNvSpPr>
          <p:nvPr>
            <p:ph idx="1"/>
          </p:nvPr>
        </p:nvSpPr>
        <p:spPr/>
        <p:txBody>
          <a:bodyPr/>
          <a:lstStyle/>
          <a:p>
            <a:pPr>
              <a:buNone/>
            </a:pPr>
            <a:r>
              <a:rPr lang="en-US" dirty="0" smtClean="0"/>
              <a:t>	Experimental runs are conducted to investigate:</a:t>
            </a:r>
          </a:p>
          <a:p>
            <a:pPr lvl="1"/>
            <a:r>
              <a:rPr lang="en-US" dirty="0" smtClean="0"/>
              <a:t>Emulsion size distribution</a:t>
            </a:r>
          </a:p>
          <a:p>
            <a:pPr lvl="1"/>
            <a:r>
              <a:rPr lang="en-US" dirty="0" smtClean="0"/>
              <a:t>Effect of oil concentration</a:t>
            </a:r>
          </a:p>
          <a:p>
            <a:pPr lvl="1"/>
            <a:r>
              <a:rPr lang="en-US" dirty="0" smtClean="0"/>
              <a:t>Effect of MNP concentration</a:t>
            </a:r>
          </a:p>
          <a:p>
            <a:pPr lvl="1"/>
            <a:r>
              <a:rPr lang="en-US" dirty="0" smtClean="0"/>
              <a:t>Effect of MNP coating</a:t>
            </a:r>
          </a:p>
          <a:p>
            <a:pPr lvl="1"/>
            <a:r>
              <a:rPr lang="en-US" dirty="0" smtClean="0"/>
              <a:t>Magnetic field strength on the efficiency of oil separation.</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Experimental procedure</a:t>
            </a:r>
            <a:endParaRPr lang="en-US" dirty="0"/>
          </a:p>
        </p:txBody>
      </p:sp>
      <p:sp>
        <p:nvSpPr>
          <p:cNvPr id="3" name="Content Placeholder 2"/>
          <p:cNvSpPr>
            <a:spLocks noGrp="1"/>
          </p:cNvSpPr>
          <p:nvPr>
            <p:ph idx="1"/>
          </p:nvPr>
        </p:nvSpPr>
        <p:spPr/>
        <p:txBody>
          <a:bodyPr/>
          <a:lstStyle/>
          <a:p>
            <a:r>
              <a:rPr lang="en-US" dirty="0" smtClean="0"/>
              <a:t>Preparation of oil-water-surfactant mixture</a:t>
            </a:r>
          </a:p>
          <a:p>
            <a:r>
              <a:rPr lang="en-US" dirty="0" smtClean="0"/>
              <a:t>The oil water </a:t>
            </a:r>
            <a:r>
              <a:rPr lang="en-US" dirty="0" err="1" smtClean="0"/>
              <a:t>microemulsions</a:t>
            </a:r>
            <a:r>
              <a:rPr lang="en-US" dirty="0" smtClean="0"/>
              <a:t> are prepared using a high-shear mixer</a:t>
            </a:r>
          </a:p>
          <a:p>
            <a:r>
              <a:rPr lang="en-US" dirty="0" smtClean="0"/>
              <a:t>The size distribution of oil droplets are analyzed by light-scattering technique</a:t>
            </a:r>
          </a:p>
          <a:p>
            <a:r>
              <a:rPr lang="en-US" dirty="0" smtClean="0"/>
              <a:t>Analysis predict the MNPs size, morphology and roughness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a:t>
            </a:r>
            <a:endParaRPr lang="en-US" dirty="0"/>
          </a:p>
        </p:txBody>
      </p:sp>
      <p:sp>
        <p:nvSpPr>
          <p:cNvPr id="3" name="Content Placeholder 2"/>
          <p:cNvSpPr>
            <a:spLocks noGrp="1"/>
          </p:cNvSpPr>
          <p:nvPr>
            <p:ph idx="1"/>
          </p:nvPr>
        </p:nvSpPr>
        <p:spPr/>
        <p:txBody>
          <a:bodyPr>
            <a:normAutofit/>
          </a:bodyPr>
          <a:lstStyle/>
          <a:p>
            <a:r>
              <a:rPr lang="en-US" dirty="0" smtClean="0"/>
              <a:t>The study significantly benefits:</a:t>
            </a:r>
          </a:p>
          <a:p>
            <a:pPr lvl="1"/>
            <a:r>
              <a:rPr lang="en-US" dirty="0" smtClean="0"/>
              <a:t>Recycling oily wastewater to minimize the footprint; this is critical importance to Kuwait, which is among the countries with lowest available water per capita. </a:t>
            </a:r>
          </a:p>
          <a:p>
            <a:pPr lvl="1"/>
            <a:r>
              <a:rPr lang="en-US" dirty="0" smtClean="0"/>
              <a:t>It will also help the companies with water availability for an increase in the oil production capacity of </a:t>
            </a:r>
            <a:r>
              <a:rPr lang="en-US" dirty="0" err="1" smtClean="0"/>
              <a:t>waterflooding</a:t>
            </a:r>
            <a:r>
              <a:rPr lang="en-US" dirty="0" smtClean="0"/>
              <a:t> (for conventional oil) and steam-assisted gravity drainage—SAGD (for heavy oil formations).</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phase</a:t>
            </a:r>
            <a:endParaRPr lang="en-US" dirty="0"/>
          </a:p>
        </p:txBody>
      </p:sp>
      <p:sp>
        <p:nvSpPr>
          <p:cNvPr id="3" name="Content Placeholder 2"/>
          <p:cNvSpPr>
            <a:spLocks noGrp="1"/>
          </p:cNvSpPr>
          <p:nvPr>
            <p:ph idx="1"/>
          </p:nvPr>
        </p:nvSpPr>
        <p:spPr/>
        <p:txBody>
          <a:bodyPr>
            <a:normAutofit/>
          </a:bodyPr>
          <a:lstStyle/>
          <a:p>
            <a:pPr>
              <a:buNone/>
            </a:pPr>
            <a:r>
              <a:rPr lang="en-US" dirty="0" smtClean="0"/>
              <a:t>	Emulsion preparation and characterization</a:t>
            </a:r>
          </a:p>
          <a:p>
            <a:pPr lvl="1"/>
            <a:r>
              <a:rPr lang="en-US" dirty="0" smtClean="0"/>
              <a:t>Preparation of 1% oil in aqueous phase solution using </a:t>
            </a:r>
            <a:r>
              <a:rPr lang="en-US" dirty="0" err="1" smtClean="0"/>
              <a:t>dodecane</a:t>
            </a:r>
            <a:r>
              <a:rPr lang="en-US" dirty="0" smtClean="0"/>
              <a:t> as the oil phase, de-ionized water and sodium </a:t>
            </a:r>
            <a:r>
              <a:rPr lang="en-US" dirty="0" err="1" smtClean="0"/>
              <a:t>dodecyl</a:t>
            </a:r>
            <a:r>
              <a:rPr lang="en-US" dirty="0" smtClean="0"/>
              <a:t> sulfate (SDS) as surfactant.</a:t>
            </a:r>
          </a:p>
          <a:p>
            <a:pPr lvl="1"/>
            <a:r>
              <a:rPr lang="en-US" dirty="0" smtClean="0"/>
              <a:t>The emulsion was prepared by a combination of high shear mixer and </a:t>
            </a:r>
            <a:r>
              <a:rPr lang="en-US" dirty="0" err="1" smtClean="0"/>
              <a:t>sonicator</a:t>
            </a:r>
            <a:r>
              <a:rPr lang="en-US" dirty="0" smtClean="0"/>
              <a:t>. </a:t>
            </a:r>
          </a:p>
          <a:p>
            <a:pPr lvl="1"/>
            <a:r>
              <a:rPr lang="en-US" dirty="0" smtClean="0"/>
              <a:t>The stability of the emulsions was quantified using droplet size distribution measurement along with visual inspection of any creaming.</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Emulsion preparation</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	Emulsions was prepared by:</a:t>
            </a:r>
          </a:p>
          <a:p>
            <a:pPr lvl="1"/>
            <a:r>
              <a:rPr lang="en-US" dirty="0" smtClean="0"/>
              <a:t>Mixing oil, surfactant and water at concentrations 1%, 0.3% and 98.4% water (by volume). </a:t>
            </a:r>
          </a:p>
          <a:p>
            <a:pPr lvl="1"/>
            <a:r>
              <a:rPr lang="en-US" dirty="0" smtClean="0"/>
              <a:t>Initially the samples are prepared by weight and the values are converted to volume by density.</a:t>
            </a:r>
          </a:p>
          <a:p>
            <a:pPr lvl="1"/>
            <a:r>
              <a:rPr lang="en-US" dirty="0" smtClean="0"/>
              <a:t>The oil concentration was fixed at 1% and the concentration of SDS was obtained by changing the concentration of SDS </a:t>
            </a:r>
          </a:p>
          <a:p>
            <a:pPr lvl="1"/>
            <a:r>
              <a:rPr lang="en-US" dirty="0" smtClean="0"/>
              <a:t>The concentration of SDS was changed from 0 - 1% by volume. </a:t>
            </a:r>
          </a:p>
          <a:p>
            <a:pPr lvl="2"/>
            <a:r>
              <a:rPr lang="en-US" dirty="0" smtClean="0"/>
              <a:t>It is beneficial to use minimal amount of surfactant to avoid its interference with the light scattering measurements (size distribution and concentration) and with the separation process in general, and to have enough stability during the experiments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dissolved air removal</a:t>
            </a:r>
            <a:endParaRPr lang="en-US" dirty="0"/>
          </a:p>
        </p:txBody>
      </p:sp>
      <p:sp>
        <p:nvSpPr>
          <p:cNvPr id="3" name="Content Placeholder 2"/>
          <p:cNvSpPr>
            <a:spLocks noGrp="1"/>
          </p:cNvSpPr>
          <p:nvPr>
            <p:ph idx="1"/>
          </p:nvPr>
        </p:nvSpPr>
        <p:spPr/>
        <p:txBody>
          <a:bodyPr>
            <a:normAutofit fontScale="92500"/>
          </a:bodyPr>
          <a:lstStyle/>
          <a:p>
            <a:r>
              <a:rPr lang="en-US" dirty="0" smtClean="0"/>
              <a:t>The de-ionize water phase (W) was first de-aerated under vacuum. </a:t>
            </a:r>
          </a:p>
          <a:p>
            <a:r>
              <a:rPr lang="en-US" dirty="0" smtClean="0"/>
              <a:t>The air dissolved in fresh water can </a:t>
            </a:r>
            <a:r>
              <a:rPr lang="en-US" dirty="0" err="1" smtClean="0"/>
              <a:t>exsolve</a:t>
            </a:r>
            <a:r>
              <a:rPr lang="en-US" dirty="0" smtClean="0"/>
              <a:t> from solution under shear conditions and can attach at the oil-water interface in the o/w emulsion. </a:t>
            </a:r>
          </a:p>
          <a:p>
            <a:r>
              <a:rPr lang="en-US" dirty="0" smtClean="0"/>
              <a:t>This condition adds complexity to the separation process because the air bubbles can make the oil droplets buoyant and can separate them through creaming.</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Mixing procedure</a:t>
            </a:r>
            <a:endParaRPr lang="en-US" dirty="0"/>
          </a:p>
        </p:txBody>
      </p:sp>
      <p:sp>
        <p:nvSpPr>
          <p:cNvPr id="3" name="Content Placeholder 2"/>
          <p:cNvSpPr>
            <a:spLocks noGrp="1"/>
          </p:cNvSpPr>
          <p:nvPr>
            <p:ph idx="1"/>
          </p:nvPr>
        </p:nvSpPr>
        <p:spPr>
          <a:xfrm>
            <a:off x="304800" y="1554162"/>
            <a:ext cx="8686800" cy="4846638"/>
          </a:xfrm>
        </p:spPr>
        <p:txBody>
          <a:bodyPr>
            <a:normAutofit fontScale="77500" lnSpcReduction="20000"/>
          </a:bodyPr>
          <a:lstStyle/>
          <a:p>
            <a:r>
              <a:rPr lang="en-US" dirty="0" smtClean="0"/>
              <a:t>The de-aerated water was mixed with proper amount of SDS surfactant. </a:t>
            </a:r>
          </a:p>
          <a:p>
            <a:r>
              <a:rPr lang="en-US" dirty="0" smtClean="0"/>
              <a:t>They were mixed in a high shear mixer (</a:t>
            </a:r>
            <a:r>
              <a:rPr lang="en-US" dirty="0" err="1" smtClean="0"/>
              <a:t>Silverson</a:t>
            </a:r>
            <a:r>
              <a:rPr lang="en-US" dirty="0" smtClean="0"/>
              <a:t> L5M-A) at 500 rpm until completely dissolved. </a:t>
            </a:r>
          </a:p>
          <a:p>
            <a:r>
              <a:rPr lang="en-US" dirty="0" smtClean="0"/>
              <a:t>Desired amount of oil (1% in solution) is added to resemble a dilute oil contamination. </a:t>
            </a:r>
          </a:p>
          <a:p>
            <a:r>
              <a:rPr lang="en-US" dirty="0" smtClean="0"/>
              <a:t>The oil was emulsified in high shear mixer for a period of 15 minutes in successive increase in rpm from 500 to 3000 rpm. </a:t>
            </a:r>
          </a:p>
          <a:p>
            <a:r>
              <a:rPr lang="en-US" dirty="0" smtClean="0"/>
              <a:t>750 ml of the solution was prepared for each run.</a:t>
            </a:r>
          </a:p>
          <a:p>
            <a:r>
              <a:rPr lang="en-US" dirty="0" smtClean="0"/>
              <a:t>A 20 ml sample was taken from the high shear mixer, and a </a:t>
            </a:r>
            <a:r>
              <a:rPr lang="en-US" dirty="0" err="1" smtClean="0"/>
              <a:t>sonication</a:t>
            </a:r>
            <a:r>
              <a:rPr lang="en-US" dirty="0" smtClean="0"/>
              <a:t> probe (MISONIX) was placed in the solution and </a:t>
            </a:r>
            <a:r>
              <a:rPr lang="en-US" dirty="0" err="1" smtClean="0"/>
              <a:t>sonicated</a:t>
            </a:r>
            <a:r>
              <a:rPr lang="en-US" dirty="0" smtClean="0"/>
              <a:t> for a period of 10 minutes at a power of about 10W.</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two-step emulsification process </a:t>
            </a:r>
            <a:endParaRPr lang="en-US"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828800"/>
            <a:ext cx="3352800" cy="3810000"/>
          </a:xfrm>
          <a:prstGeom prst="rect">
            <a:avLst/>
          </a:prstGeom>
        </p:spPr>
      </p:pic>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4933966" y="1828800"/>
            <a:ext cx="3676634" cy="3791400"/>
          </a:xfrm>
          <a:prstGeom prst="rect">
            <a:avLst/>
          </a:prstGeom>
        </p:spPr>
      </p:pic>
      <p:sp>
        <p:nvSpPr>
          <p:cNvPr id="6" name="Rectangle 5"/>
          <p:cNvSpPr/>
          <p:nvPr/>
        </p:nvSpPr>
        <p:spPr>
          <a:xfrm>
            <a:off x="457200" y="5715000"/>
            <a:ext cx="3739101" cy="369332"/>
          </a:xfrm>
          <a:prstGeom prst="rect">
            <a:avLst/>
          </a:prstGeom>
        </p:spPr>
        <p:txBody>
          <a:bodyPr wrap="none">
            <a:spAutoFit/>
          </a:bodyPr>
          <a:lstStyle/>
          <a:p>
            <a:r>
              <a:rPr lang="en-US" dirty="0" smtClean="0"/>
              <a:t>Homogenization </a:t>
            </a:r>
            <a:r>
              <a:rPr lang="en-US" dirty="0"/>
              <a:t>by high shear mixer </a:t>
            </a:r>
          </a:p>
        </p:txBody>
      </p:sp>
      <p:sp>
        <p:nvSpPr>
          <p:cNvPr id="7" name="Rectangle 6"/>
          <p:cNvSpPr/>
          <p:nvPr/>
        </p:nvSpPr>
        <p:spPr>
          <a:xfrm>
            <a:off x="4648200" y="5715000"/>
            <a:ext cx="4316182" cy="369332"/>
          </a:xfrm>
          <a:prstGeom prst="rect">
            <a:avLst/>
          </a:prstGeom>
        </p:spPr>
        <p:txBody>
          <a:bodyPr wrap="none">
            <a:spAutoFit/>
          </a:bodyPr>
          <a:lstStyle/>
          <a:p>
            <a:r>
              <a:rPr lang="en-US" dirty="0" err="1" smtClean="0"/>
              <a:t>Ultrasonication</a:t>
            </a:r>
            <a:r>
              <a:rPr lang="en-US" dirty="0" smtClean="0"/>
              <a:t> </a:t>
            </a:r>
            <a:r>
              <a:rPr lang="en-US" dirty="0"/>
              <a:t>to create stable emulsions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shear mixer </a:t>
            </a:r>
            <a:endParaRPr lang="en-US" dirty="0"/>
          </a:p>
        </p:txBody>
      </p:sp>
      <p:pic>
        <p:nvPicPr>
          <p:cNvPr id="5" name="Content Placeholder 4"/>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4800" y="1447800"/>
            <a:ext cx="2590800" cy="2971800"/>
          </a:xfrm>
          <a:prstGeom prst="rect">
            <a:avLst/>
          </a:prstGeom>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3253200" y="2362200"/>
            <a:ext cx="2766600" cy="3460200"/>
          </a:xfrm>
          <a:prstGeom prst="rect">
            <a:avLst/>
          </a:prstGeom>
        </p:spPr>
      </p:pic>
      <p:pic>
        <p:nvPicPr>
          <p:cNvPr id="7" name="Picture 6"/>
          <p:cNvPicPr/>
          <p:nvPr/>
        </p:nvPicPr>
        <p:blipFill>
          <a:blip r:embed="rId4" cstate="print">
            <a:extLst>
              <a:ext uri="{28A0092B-C50C-407E-A947-70E740481C1C}">
                <a14:useLocalDpi xmlns:a14="http://schemas.microsoft.com/office/drawing/2010/main" val="0"/>
              </a:ext>
            </a:extLst>
          </a:blip>
          <a:stretch>
            <a:fillRect/>
          </a:stretch>
        </p:blipFill>
        <p:spPr>
          <a:xfrm>
            <a:off x="6400800" y="1447800"/>
            <a:ext cx="2514600" cy="3200400"/>
          </a:xfrm>
          <a:prstGeom prst="rect">
            <a:avLst/>
          </a:prstGeom>
        </p:spPr>
      </p:pic>
      <p:sp>
        <p:nvSpPr>
          <p:cNvPr id="8" name="Rectangle 7"/>
          <p:cNvSpPr/>
          <p:nvPr/>
        </p:nvSpPr>
        <p:spPr>
          <a:xfrm>
            <a:off x="381000" y="4648200"/>
            <a:ext cx="2104102" cy="369332"/>
          </a:xfrm>
          <a:prstGeom prst="rect">
            <a:avLst/>
          </a:prstGeom>
        </p:spPr>
        <p:txBody>
          <a:bodyPr wrap="none">
            <a:spAutoFit/>
          </a:bodyPr>
          <a:lstStyle/>
          <a:p>
            <a:r>
              <a:rPr lang="en-US" dirty="0" smtClean="0"/>
              <a:t>Head </a:t>
            </a:r>
            <a:r>
              <a:rPr lang="en-US" dirty="0"/>
              <a:t>and controller</a:t>
            </a:r>
          </a:p>
        </p:txBody>
      </p:sp>
      <p:sp>
        <p:nvSpPr>
          <p:cNvPr id="9" name="Rectangle 8"/>
          <p:cNvSpPr/>
          <p:nvPr/>
        </p:nvSpPr>
        <p:spPr>
          <a:xfrm>
            <a:off x="3352800" y="6096000"/>
            <a:ext cx="2653868" cy="369332"/>
          </a:xfrm>
          <a:prstGeom prst="rect">
            <a:avLst/>
          </a:prstGeom>
        </p:spPr>
        <p:txBody>
          <a:bodyPr wrap="none">
            <a:spAutoFit/>
          </a:bodyPr>
          <a:lstStyle/>
          <a:p>
            <a:r>
              <a:rPr lang="en-US" dirty="0" smtClean="0"/>
              <a:t>Shaft </a:t>
            </a:r>
            <a:r>
              <a:rPr lang="en-US" dirty="0"/>
              <a:t>and top mixer holes</a:t>
            </a:r>
          </a:p>
        </p:txBody>
      </p:sp>
      <p:sp>
        <p:nvSpPr>
          <p:cNvPr id="10" name="Rectangle 9"/>
          <p:cNvSpPr/>
          <p:nvPr/>
        </p:nvSpPr>
        <p:spPr>
          <a:xfrm>
            <a:off x="6553200" y="4724400"/>
            <a:ext cx="2167966" cy="369332"/>
          </a:xfrm>
          <a:prstGeom prst="rect">
            <a:avLst/>
          </a:prstGeom>
        </p:spPr>
        <p:txBody>
          <a:bodyPr wrap="none">
            <a:spAutoFit/>
          </a:bodyPr>
          <a:lstStyle/>
          <a:p>
            <a:r>
              <a:rPr lang="en-US" dirty="0" smtClean="0"/>
              <a:t>Bottom </a:t>
            </a:r>
            <a:r>
              <a:rPr lang="en-US" dirty="0"/>
              <a:t>mixer blades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shear mixer operation</a:t>
            </a:r>
            <a:endParaRPr lang="en-US" dirty="0"/>
          </a:p>
        </p:txBody>
      </p:sp>
      <p:sp>
        <p:nvSpPr>
          <p:cNvPr id="3" name="Content Placeholder 2"/>
          <p:cNvSpPr>
            <a:spLocks noGrp="1"/>
          </p:cNvSpPr>
          <p:nvPr>
            <p:ph idx="1"/>
          </p:nvPr>
        </p:nvSpPr>
        <p:spPr/>
        <p:txBody>
          <a:bodyPr>
            <a:normAutofit fontScale="92500"/>
          </a:bodyPr>
          <a:lstStyle/>
          <a:p>
            <a:r>
              <a:rPr lang="en-US" dirty="0" smtClean="0"/>
              <a:t>The mixing, and emulsion droplet rupture was obtained in two stages</a:t>
            </a:r>
          </a:p>
          <a:p>
            <a:r>
              <a:rPr lang="en-US" dirty="0" smtClean="0"/>
              <a:t>A high shear blade creates the condition for suction, and the liquids entered the mixer casing to be forced </a:t>
            </a:r>
            <a:r>
              <a:rPr lang="en-US" dirty="0" err="1" smtClean="0"/>
              <a:t>radially</a:t>
            </a:r>
            <a:r>
              <a:rPr lang="en-US" dirty="0" smtClean="0"/>
              <a:t> through perforations, and then upwards through the holes .</a:t>
            </a:r>
          </a:p>
          <a:p>
            <a:r>
              <a:rPr lang="en-US" dirty="0" smtClean="0"/>
              <a:t>The mixing system lowers the extent of aeration.</a:t>
            </a:r>
          </a:p>
          <a:p>
            <a:r>
              <a:rPr lang="en-US" dirty="0" smtClean="0"/>
              <a:t>Perforated plates of different window openings can be used for different emulsion size.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sonication</a:t>
            </a:r>
            <a:endParaRPr lang="en-US" dirty="0"/>
          </a:p>
        </p:txBody>
      </p:sp>
      <p:sp>
        <p:nvSpPr>
          <p:cNvPr id="3" name="Content Placeholder 2"/>
          <p:cNvSpPr>
            <a:spLocks noGrp="1"/>
          </p:cNvSpPr>
          <p:nvPr>
            <p:ph idx="1"/>
          </p:nvPr>
        </p:nvSpPr>
        <p:spPr/>
        <p:txBody>
          <a:bodyPr>
            <a:normAutofit lnSpcReduction="10000"/>
          </a:bodyPr>
          <a:lstStyle/>
          <a:p>
            <a:r>
              <a:rPr lang="en-US" dirty="0" err="1" smtClean="0"/>
              <a:t>Sonication</a:t>
            </a:r>
            <a:r>
              <a:rPr lang="en-US" dirty="0" smtClean="0"/>
              <a:t> is used to further decrease the size of emulsions (to achieve emulsion stability within the time-frame of oil-water separation experiments). </a:t>
            </a:r>
          </a:p>
          <a:p>
            <a:r>
              <a:rPr lang="en-US" dirty="0" smtClean="0"/>
              <a:t>Cooling water bath is used to avoid the overheating imposed during the </a:t>
            </a:r>
            <a:r>
              <a:rPr lang="en-US" dirty="0" err="1" smtClean="0"/>
              <a:t>sonication</a:t>
            </a:r>
            <a:r>
              <a:rPr lang="en-US" dirty="0" smtClean="0"/>
              <a:t> process. </a:t>
            </a:r>
          </a:p>
          <a:p>
            <a:r>
              <a:rPr lang="en-US" dirty="0" smtClean="0"/>
              <a:t>The temperature of cooling water bath was adjusted at room temperature of 25 ºC.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Sonication</a:t>
            </a:r>
            <a:r>
              <a:rPr lang="en-US" dirty="0" smtClean="0"/>
              <a:t> equipment</a:t>
            </a:r>
            <a:endParaRPr lang="en-US"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9600" y="1752600"/>
            <a:ext cx="3505200" cy="3733800"/>
          </a:xfrm>
          <a:prstGeom prst="rect">
            <a:avLst/>
          </a:prstGeom>
        </p:spPr>
      </p:pic>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4876800" y="1676400"/>
            <a:ext cx="3505200" cy="3810000"/>
          </a:xfrm>
          <a:prstGeom prst="rect">
            <a:avLst/>
          </a:prstGeom>
        </p:spPr>
      </p:pic>
      <p:sp>
        <p:nvSpPr>
          <p:cNvPr id="6" name="Rectangle 5"/>
          <p:cNvSpPr/>
          <p:nvPr/>
        </p:nvSpPr>
        <p:spPr>
          <a:xfrm>
            <a:off x="762000" y="5638800"/>
            <a:ext cx="3212611" cy="369332"/>
          </a:xfrm>
          <a:prstGeom prst="rect">
            <a:avLst/>
          </a:prstGeom>
        </p:spPr>
        <p:txBody>
          <a:bodyPr wrap="none">
            <a:spAutoFit/>
          </a:bodyPr>
          <a:lstStyle/>
          <a:p>
            <a:r>
              <a:rPr lang="en-US" dirty="0" err="1" smtClean="0"/>
              <a:t>Sonication</a:t>
            </a:r>
            <a:r>
              <a:rPr lang="en-US" dirty="0" smtClean="0"/>
              <a:t> </a:t>
            </a:r>
            <a:r>
              <a:rPr lang="en-US" dirty="0"/>
              <a:t>horn and water bath</a:t>
            </a:r>
          </a:p>
        </p:txBody>
      </p:sp>
      <p:sp>
        <p:nvSpPr>
          <p:cNvPr id="7" name="Rectangle 6"/>
          <p:cNvSpPr/>
          <p:nvPr/>
        </p:nvSpPr>
        <p:spPr>
          <a:xfrm>
            <a:off x="5562600" y="5562600"/>
            <a:ext cx="2185855" cy="369332"/>
          </a:xfrm>
          <a:prstGeom prst="rect">
            <a:avLst/>
          </a:prstGeom>
        </p:spPr>
        <p:txBody>
          <a:bodyPr wrap="none">
            <a:spAutoFit/>
          </a:bodyPr>
          <a:lstStyle/>
          <a:p>
            <a:r>
              <a:rPr lang="en-US" dirty="0" err="1" smtClean="0"/>
              <a:t>Sonication</a:t>
            </a:r>
            <a:r>
              <a:rPr lang="en-US" dirty="0" smtClean="0"/>
              <a:t> controller</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size distribution measurements</a:t>
            </a:r>
            <a:endParaRPr lang="en-US" dirty="0"/>
          </a:p>
        </p:txBody>
      </p:sp>
      <p:sp>
        <p:nvSpPr>
          <p:cNvPr id="3" name="Content Placeholder 2"/>
          <p:cNvSpPr>
            <a:spLocks noGrp="1"/>
          </p:cNvSpPr>
          <p:nvPr>
            <p:ph idx="1"/>
          </p:nvPr>
        </p:nvSpPr>
        <p:spPr/>
        <p:txBody>
          <a:bodyPr>
            <a:normAutofit fontScale="92500" lnSpcReduction="10000"/>
          </a:bodyPr>
          <a:lstStyle/>
          <a:p>
            <a:pPr marL="342900" lvl="1" indent="-342900">
              <a:buFont typeface="Wingdings 2"/>
              <a:buChar char=""/>
            </a:pPr>
            <a:r>
              <a:rPr lang="en-US" sz="3200" dirty="0" smtClean="0"/>
              <a:t>Calibration the oil concentration measurement using static light scattering measurement for dilute oil-water mixtures.</a:t>
            </a:r>
          </a:p>
          <a:p>
            <a:r>
              <a:rPr lang="en-US" dirty="0" smtClean="0"/>
              <a:t>Measurements were conducted by dynamic light scattering for a time period of</a:t>
            </a:r>
          </a:p>
          <a:p>
            <a:pPr lvl="1"/>
            <a:r>
              <a:rPr lang="en-US" dirty="0" smtClean="0"/>
              <a:t>2 hrs</a:t>
            </a:r>
          </a:p>
          <a:p>
            <a:pPr lvl="1"/>
            <a:r>
              <a:rPr lang="en-US" dirty="0" smtClean="0"/>
              <a:t>6 hrs </a:t>
            </a:r>
          </a:p>
          <a:p>
            <a:pPr lvl="1"/>
            <a:r>
              <a:rPr lang="en-US" dirty="0" smtClean="0"/>
              <a:t>1 day</a:t>
            </a:r>
          </a:p>
          <a:p>
            <a:pPr lvl="1"/>
            <a:r>
              <a:rPr lang="en-US" dirty="0" smtClean="0"/>
              <a:t>2 days</a:t>
            </a:r>
          </a:p>
          <a:p>
            <a:pPr lvl="1"/>
            <a:r>
              <a:rPr lang="en-US" dirty="0" smtClean="0"/>
              <a:t>7 days</a:t>
            </a:r>
          </a:p>
          <a:p>
            <a:pPr lvl="1"/>
            <a:endParaRPr lang="en-U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Emulsion stability analysis</a:t>
            </a:r>
            <a:endParaRPr lang="en-US" dirty="0"/>
          </a:p>
        </p:txBody>
      </p:sp>
      <p:sp>
        <p:nvSpPr>
          <p:cNvPr id="3" name="Content Placeholder 2"/>
          <p:cNvSpPr>
            <a:spLocks noGrp="1"/>
          </p:cNvSpPr>
          <p:nvPr>
            <p:ph idx="1"/>
          </p:nvPr>
        </p:nvSpPr>
        <p:spPr/>
        <p:txBody>
          <a:bodyPr>
            <a:normAutofit lnSpcReduction="10000"/>
          </a:bodyPr>
          <a:lstStyle/>
          <a:p>
            <a:r>
              <a:rPr lang="en-US" dirty="0" smtClean="0"/>
              <a:t>The stability of emulsion was quantified using dynamic light scattering (MALVERN)</a:t>
            </a:r>
          </a:p>
          <a:p>
            <a:r>
              <a:rPr lang="en-US" dirty="0" smtClean="0"/>
              <a:t>This was also combined with visual observation of possible creaming</a:t>
            </a:r>
          </a:p>
          <a:p>
            <a:r>
              <a:rPr lang="en-US" dirty="0" smtClean="0"/>
              <a:t>A sample is taken from the emulsion and is studied for a period up to 48 hours with frequent size distribution measurements </a:t>
            </a:r>
          </a:p>
          <a:p>
            <a:r>
              <a:rPr lang="en-US" dirty="0" smtClean="0"/>
              <a:t>The growth of emulsion size is investigated by this method</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Dynamic light scattering by MALVERN</a:t>
            </a:r>
            <a:endParaRPr lang="en-US" dirty="0"/>
          </a:p>
        </p:txBody>
      </p:sp>
      <p:pic>
        <p:nvPicPr>
          <p:cNvPr id="5" name="Content Placeholder 4"/>
          <p:cNvPicPr>
            <a:picLocks noGrp="1"/>
          </p:cNvPicPr>
          <p:nvPr>
            <p:ph idx="1"/>
          </p:nvPr>
        </p:nvPicPr>
        <p:blipFill>
          <a:blip r:embed="rId2" cstate="print">
            <a:extLst>
              <a:ext uri="{28A0092B-C50C-407E-A947-70E740481C1C}">
                <a14:useLocalDpi xmlns:a14="http://schemas.microsoft.com/office/drawing/2010/main" val="0"/>
              </a:ext>
            </a:extLst>
          </a:blip>
          <a:srcRect t="4839" b="20968"/>
          <a:stretch>
            <a:fillRect/>
          </a:stretch>
        </p:blipFill>
        <p:spPr>
          <a:xfrm>
            <a:off x="2438400" y="1828800"/>
            <a:ext cx="3581400" cy="3505200"/>
          </a:xfrm>
          <a:prstGeom prst="rect">
            <a:avLst/>
          </a:prstGeom>
        </p:spPr>
      </p:pic>
      <p:sp>
        <p:nvSpPr>
          <p:cNvPr id="6" name="Rectangle 5"/>
          <p:cNvSpPr/>
          <p:nvPr/>
        </p:nvSpPr>
        <p:spPr>
          <a:xfrm>
            <a:off x="1828800" y="5562600"/>
            <a:ext cx="5144357" cy="369332"/>
          </a:xfrm>
          <a:prstGeom prst="rect">
            <a:avLst/>
          </a:prstGeom>
        </p:spPr>
        <p:txBody>
          <a:bodyPr wrap="none">
            <a:spAutoFit/>
          </a:bodyPr>
          <a:lstStyle/>
          <a:p>
            <a:r>
              <a:rPr lang="en-US" dirty="0" smtClean="0"/>
              <a:t>Emulsion </a:t>
            </a:r>
            <a:r>
              <a:rPr lang="en-US" dirty="0"/>
              <a:t>size distribution </a:t>
            </a:r>
            <a:r>
              <a:rPr lang="en-US" dirty="0" smtClean="0"/>
              <a:t>measurement apparatus</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838200"/>
          </a:xfrm>
        </p:spPr>
        <p:txBody>
          <a:bodyPr>
            <a:normAutofit fontScale="90000"/>
          </a:bodyPr>
          <a:lstStyle/>
          <a:p>
            <a:r>
              <a:rPr lang="en-US" dirty="0" smtClean="0"/>
              <a:t>Effect of surfactant concentration on size distribution and emulsion stability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size distribution of emulsion droplets was measured through dynamic light scattering </a:t>
            </a:r>
          </a:p>
          <a:p>
            <a:r>
              <a:rPr lang="en-US" dirty="0" smtClean="0"/>
              <a:t>First </a:t>
            </a:r>
            <a:r>
              <a:rPr lang="en-US" dirty="0" err="1" smtClean="0"/>
              <a:t>replicability</a:t>
            </a:r>
            <a:r>
              <a:rPr lang="en-US" dirty="0" smtClean="0"/>
              <a:t> experiments are conducted to quantify measurement variability. </a:t>
            </a:r>
          </a:p>
          <a:p>
            <a:r>
              <a:rPr lang="en-US" dirty="0" smtClean="0"/>
              <a:t>This test is conducted for 1% oil, and 0.3% SDS in water solution. </a:t>
            </a:r>
          </a:p>
          <a:p>
            <a:r>
              <a:rPr lang="en-US" dirty="0" smtClean="0"/>
              <a:t>The emulsification was conducted using an ultrasonic probe at a power of 10 W for a period of 30 minutes, while the vessel containing the emulsion was immersed in a cooling bath at a temperature 25 ºC. </a:t>
            </a:r>
          </a:p>
          <a:p>
            <a:pPr>
              <a:buNone/>
            </a:pPr>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The solution was characterized initially, and after one week the stability of o/w emulsions was measured. </a:t>
            </a:r>
          </a:p>
          <a:p>
            <a:r>
              <a:rPr lang="en-US" dirty="0" smtClean="0"/>
              <a:t>The replication results showed a very good </a:t>
            </a:r>
            <a:r>
              <a:rPr lang="en-US" dirty="0" err="1" smtClean="0"/>
              <a:t>replicability</a:t>
            </a:r>
            <a:r>
              <a:rPr lang="en-US" dirty="0" smtClean="0"/>
              <a:t> in the mean size distribution. </a:t>
            </a:r>
          </a:p>
          <a:p>
            <a:r>
              <a:rPr lang="en-US" dirty="0" smtClean="0"/>
              <a:t>A 95% confidence interval is shown which demonstrates replicable measurements. </a:t>
            </a:r>
          </a:p>
          <a:p>
            <a:r>
              <a:rPr lang="en-US" dirty="0" smtClean="0"/>
              <a:t>These five samples were prepared and measured independently and show replicated runs and not repeated measurements.</a:t>
            </a:r>
          </a:p>
          <a:p>
            <a:endParaRPr lang="en-US" dirty="0"/>
          </a:p>
        </p:txBody>
      </p:sp>
      <p:sp>
        <p:nvSpPr>
          <p:cNvPr id="4" name="Title 1"/>
          <p:cNvSpPr txBox="1">
            <a:spLocks/>
          </p:cNvSpPr>
          <p:nvPr/>
        </p:nvSpPr>
        <p:spPr>
          <a:xfrm>
            <a:off x="304800" y="152400"/>
            <a:ext cx="8686800" cy="838200"/>
          </a:xfrm>
          <a:prstGeom prst="rect">
            <a:avLst/>
          </a:prstGeom>
        </p:spPr>
        <p:txBody>
          <a:bodyPr vert="horz" anchor="ctr">
            <a:normAutofit fontScale="825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Effect of surfactant concentration on size distribution and emulsion stability</a:t>
            </a:r>
            <a:endParaRPr kumimoji="0" lang="en-US" sz="36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838200"/>
          </a:xfrm>
        </p:spPr>
        <p:txBody>
          <a:bodyPr>
            <a:normAutofit fontScale="90000"/>
          </a:bodyPr>
          <a:lstStyle/>
          <a:p>
            <a:r>
              <a:rPr lang="en-US" dirty="0" smtClean="0"/>
              <a:t>Effect of surfactant concentration on size distribution and emulsion stability</a:t>
            </a:r>
            <a:endParaRPr lang="en-US" dirty="0"/>
          </a:p>
        </p:txBody>
      </p:sp>
      <p:sp>
        <p:nvSpPr>
          <p:cNvPr id="3" name="Content Placeholder 2"/>
          <p:cNvSpPr>
            <a:spLocks noGrp="1"/>
          </p:cNvSpPr>
          <p:nvPr>
            <p:ph idx="1"/>
          </p:nvPr>
        </p:nvSpPr>
        <p:spPr/>
        <p:txBody>
          <a:bodyPr/>
          <a:lstStyle/>
          <a:p>
            <a:pPr>
              <a:buNone/>
            </a:pPr>
            <a:r>
              <a:rPr lang="en-US" dirty="0" smtClean="0"/>
              <a:t>	Replication results for 1% oil, 0.3% SDS and 98.7% water (by volume)</a:t>
            </a:r>
            <a:endParaRPr lang="en-US" dirty="0"/>
          </a:p>
        </p:txBody>
      </p:sp>
      <p:graphicFrame>
        <p:nvGraphicFramePr>
          <p:cNvPr id="4" name="Table 3"/>
          <p:cNvGraphicFramePr>
            <a:graphicFrameLocks noGrp="1"/>
          </p:cNvGraphicFramePr>
          <p:nvPr/>
        </p:nvGraphicFramePr>
        <p:xfrm>
          <a:off x="1524000" y="2743200"/>
          <a:ext cx="5029200" cy="3657600"/>
        </p:xfrm>
        <a:graphic>
          <a:graphicData uri="http://schemas.openxmlformats.org/drawingml/2006/table">
            <a:tbl>
              <a:tblPr>
                <a:tableStyleId>{08FB837D-C827-4EFA-A057-4D05807E0F7C}</a:tableStyleId>
              </a:tblPr>
              <a:tblGrid>
                <a:gridCol w="1727169">
                  <a:extLst>
                    <a:ext uri="{9D8B030D-6E8A-4147-A177-3AD203B41FA5}">
                      <a16:colId xmlns:a16="http://schemas.microsoft.com/office/drawing/2014/main" val="20000"/>
                    </a:ext>
                  </a:extLst>
                </a:gridCol>
                <a:gridCol w="1727169">
                  <a:extLst>
                    <a:ext uri="{9D8B030D-6E8A-4147-A177-3AD203B41FA5}">
                      <a16:colId xmlns:a16="http://schemas.microsoft.com/office/drawing/2014/main" val="20001"/>
                    </a:ext>
                  </a:extLst>
                </a:gridCol>
                <a:gridCol w="1574862">
                  <a:extLst>
                    <a:ext uri="{9D8B030D-6E8A-4147-A177-3AD203B41FA5}">
                      <a16:colId xmlns:a16="http://schemas.microsoft.com/office/drawing/2014/main" val="20002"/>
                    </a:ext>
                  </a:extLst>
                </a:gridCol>
              </a:tblGrid>
              <a:tr h="428625">
                <a:tc rowSpan="2">
                  <a:txBody>
                    <a:bodyPr/>
                    <a:lstStyle/>
                    <a:p>
                      <a:pPr marL="0" marR="0" algn="ctr">
                        <a:lnSpc>
                          <a:spcPct val="150000"/>
                        </a:lnSpc>
                        <a:spcBef>
                          <a:spcPts val="0"/>
                        </a:spcBef>
                        <a:spcAft>
                          <a:spcPts val="0"/>
                        </a:spcAft>
                      </a:pPr>
                      <a:r>
                        <a:rPr lang="en-US" sz="2000" dirty="0"/>
                        <a:t>Run</a:t>
                      </a:r>
                      <a:endParaRPr lang="en-US" sz="2000" dirty="0">
                        <a:latin typeface="Times New Roman"/>
                        <a:ea typeface="Times New Roman"/>
                        <a:cs typeface="Arial"/>
                      </a:endParaRPr>
                    </a:p>
                  </a:txBody>
                  <a:tcPr marL="68580" marR="68580" marT="0" marB="0" anchor="ctr"/>
                </a:tc>
                <a:tc gridSpan="2">
                  <a:txBody>
                    <a:bodyPr/>
                    <a:lstStyle/>
                    <a:p>
                      <a:pPr marL="0" marR="0" algn="ctr">
                        <a:lnSpc>
                          <a:spcPct val="150000"/>
                        </a:lnSpc>
                        <a:spcBef>
                          <a:spcPts val="0"/>
                        </a:spcBef>
                        <a:spcAft>
                          <a:spcPts val="0"/>
                        </a:spcAft>
                      </a:pPr>
                      <a:r>
                        <a:rPr lang="en-US" sz="2000"/>
                        <a:t>Mean droplet diameter (nm)</a:t>
                      </a:r>
                      <a:endParaRPr lang="en-US" sz="2000">
                        <a:latin typeface="Times New Roman"/>
                        <a:ea typeface="Times New Roman"/>
                        <a:cs typeface="Arial"/>
                      </a:endParaRPr>
                    </a:p>
                  </a:txBody>
                  <a:tcPr marL="68580" marR="68580" marT="0" marB="0"/>
                </a:tc>
                <a:tc hMerge="1">
                  <a:txBody>
                    <a:bodyPr/>
                    <a:lstStyle/>
                    <a:p>
                      <a:endParaRPr lang="en-US"/>
                    </a:p>
                  </a:txBody>
                  <a:tcPr/>
                </a:tc>
                <a:extLst>
                  <a:ext uri="{0D108BD9-81ED-4DB2-BD59-A6C34878D82A}">
                    <a16:rowId xmlns:a16="http://schemas.microsoft.com/office/drawing/2014/main" val="10000"/>
                  </a:ext>
                </a:extLst>
              </a:tr>
              <a:tr h="428625">
                <a:tc vMerge="1">
                  <a:txBody>
                    <a:bodyPr/>
                    <a:lstStyle/>
                    <a:p>
                      <a:endParaRPr lang="en-US"/>
                    </a:p>
                  </a:txBody>
                  <a:tcPr/>
                </a:tc>
                <a:tc>
                  <a:txBody>
                    <a:bodyPr/>
                    <a:lstStyle/>
                    <a:p>
                      <a:pPr marL="0" marR="0" algn="ctr">
                        <a:lnSpc>
                          <a:spcPct val="150000"/>
                        </a:lnSpc>
                        <a:spcBef>
                          <a:spcPts val="0"/>
                        </a:spcBef>
                        <a:spcAft>
                          <a:spcPts val="0"/>
                        </a:spcAft>
                      </a:pPr>
                      <a:r>
                        <a:rPr lang="en-US" sz="2000" dirty="0"/>
                        <a:t>After preparation</a:t>
                      </a:r>
                      <a:endParaRPr lang="en-US" sz="2000" dirty="0">
                        <a:latin typeface="Times New Roman"/>
                        <a:ea typeface="Times New Roman"/>
                        <a:cs typeface="Arial"/>
                      </a:endParaRPr>
                    </a:p>
                  </a:txBody>
                  <a:tcPr marL="68580" marR="68580" marT="0" marB="0"/>
                </a:tc>
                <a:tc>
                  <a:txBody>
                    <a:bodyPr/>
                    <a:lstStyle/>
                    <a:p>
                      <a:pPr marL="0" marR="0" algn="ctr">
                        <a:lnSpc>
                          <a:spcPct val="150000"/>
                        </a:lnSpc>
                        <a:spcBef>
                          <a:spcPts val="0"/>
                        </a:spcBef>
                        <a:spcAft>
                          <a:spcPts val="0"/>
                        </a:spcAft>
                      </a:pPr>
                      <a:r>
                        <a:rPr lang="en-US" sz="2000" dirty="0"/>
                        <a:t>After one week</a:t>
                      </a:r>
                      <a:endParaRPr lang="en-US" sz="2000" dirty="0">
                        <a:latin typeface="Times New Roman"/>
                        <a:ea typeface="Times New Roman"/>
                        <a:cs typeface="Arial"/>
                      </a:endParaRPr>
                    </a:p>
                  </a:txBody>
                  <a:tcPr marL="68580" marR="68580" marT="0" marB="0"/>
                </a:tc>
                <a:extLst>
                  <a:ext uri="{0D108BD9-81ED-4DB2-BD59-A6C34878D82A}">
                    <a16:rowId xmlns:a16="http://schemas.microsoft.com/office/drawing/2014/main" val="10001"/>
                  </a:ext>
                </a:extLst>
              </a:tr>
              <a:tr h="428625">
                <a:tc>
                  <a:txBody>
                    <a:bodyPr/>
                    <a:lstStyle/>
                    <a:p>
                      <a:pPr marL="0" marR="0" algn="ctr">
                        <a:lnSpc>
                          <a:spcPct val="150000"/>
                        </a:lnSpc>
                        <a:spcBef>
                          <a:spcPts val="0"/>
                        </a:spcBef>
                        <a:spcAft>
                          <a:spcPts val="0"/>
                        </a:spcAft>
                      </a:pPr>
                      <a:r>
                        <a:rPr lang="en-US" sz="2000" dirty="0"/>
                        <a:t>1</a:t>
                      </a:r>
                      <a:endParaRPr lang="en-US" sz="2000" dirty="0">
                        <a:latin typeface="Times New Roman"/>
                        <a:ea typeface="Times New Roman"/>
                        <a:cs typeface="Arial"/>
                      </a:endParaRPr>
                    </a:p>
                  </a:txBody>
                  <a:tcPr marL="68580" marR="68580" marT="0" marB="0"/>
                </a:tc>
                <a:tc>
                  <a:txBody>
                    <a:bodyPr/>
                    <a:lstStyle/>
                    <a:p>
                      <a:pPr marL="0" marR="0" algn="ctr">
                        <a:lnSpc>
                          <a:spcPct val="150000"/>
                        </a:lnSpc>
                        <a:spcBef>
                          <a:spcPts val="0"/>
                        </a:spcBef>
                        <a:spcAft>
                          <a:spcPts val="0"/>
                        </a:spcAft>
                      </a:pPr>
                      <a:r>
                        <a:rPr lang="en-US" sz="2000" dirty="0"/>
                        <a:t>155.2</a:t>
                      </a:r>
                      <a:endParaRPr lang="en-US" sz="2000" dirty="0">
                        <a:latin typeface="Times New Roman"/>
                        <a:ea typeface="Times New Roman"/>
                        <a:cs typeface="Arial"/>
                      </a:endParaRPr>
                    </a:p>
                  </a:txBody>
                  <a:tcPr marL="68580" marR="68580" marT="0" marB="0" anchor="b"/>
                </a:tc>
                <a:tc>
                  <a:txBody>
                    <a:bodyPr/>
                    <a:lstStyle/>
                    <a:p>
                      <a:pPr marL="0" marR="0" algn="ctr">
                        <a:lnSpc>
                          <a:spcPct val="150000"/>
                        </a:lnSpc>
                        <a:spcBef>
                          <a:spcPts val="0"/>
                        </a:spcBef>
                        <a:spcAft>
                          <a:spcPts val="0"/>
                        </a:spcAft>
                      </a:pPr>
                      <a:r>
                        <a:rPr lang="en-US" sz="2000" dirty="0"/>
                        <a:t>212.8</a:t>
                      </a:r>
                      <a:endParaRPr lang="en-US" sz="2000" dirty="0">
                        <a:latin typeface="Times New Roman"/>
                        <a:ea typeface="Times New Roman"/>
                        <a:cs typeface="Arial"/>
                      </a:endParaRPr>
                    </a:p>
                  </a:txBody>
                  <a:tcPr marL="68580" marR="68580" marT="0" marB="0" anchor="b"/>
                </a:tc>
                <a:extLst>
                  <a:ext uri="{0D108BD9-81ED-4DB2-BD59-A6C34878D82A}">
                    <a16:rowId xmlns:a16="http://schemas.microsoft.com/office/drawing/2014/main" val="10002"/>
                  </a:ext>
                </a:extLst>
              </a:tr>
              <a:tr h="428625">
                <a:tc>
                  <a:txBody>
                    <a:bodyPr/>
                    <a:lstStyle/>
                    <a:p>
                      <a:pPr marL="0" marR="0" algn="ctr">
                        <a:lnSpc>
                          <a:spcPct val="150000"/>
                        </a:lnSpc>
                        <a:spcBef>
                          <a:spcPts val="0"/>
                        </a:spcBef>
                        <a:spcAft>
                          <a:spcPts val="0"/>
                        </a:spcAft>
                      </a:pPr>
                      <a:r>
                        <a:rPr lang="en-US" sz="2000"/>
                        <a:t>2</a:t>
                      </a:r>
                      <a:endParaRPr lang="en-US" sz="2000">
                        <a:latin typeface="Times New Roman"/>
                        <a:ea typeface="Times New Roman"/>
                        <a:cs typeface="Arial"/>
                      </a:endParaRPr>
                    </a:p>
                  </a:txBody>
                  <a:tcPr marL="68580" marR="68580" marT="0" marB="0"/>
                </a:tc>
                <a:tc>
                  <a:txBody>
                    <a:bodyPr/>
                    <a:lstStyle/>
                    <a:p>
                      <a:pPr marL="0" marR="0" algn="ctr">
                        <a:lnSpc>
                          <a:spcPct val="150000"/>
                        </a:lnSpc>
                        <a:spcBef>
                          <a:spcPts val="0"/>
                        </a:spcBef>
                        <a:spcAft>
                          <a:spcPts val="0"/>
                        </a:spcAft>
                      </a:pPr>
                      <a:r>
                        <a:rPr lang="en-US" sz="2000" dirty="0"/>
                        <a:t>156.5</a:t>
                      </a:r>
                      <a:endParaRPr lang="en-US" sz="2000" dirty="0">
                        <a:latin typeface="Times New Roman"/>
                        <a:ea typeface="Times New Roman"/>
                        <a:cs typeface="Arial"/>
                      </a:endParaRPr>
                    </a:p>
                  </a:txBody>
                  <a:tcPr marL="68580" marR="68580" marT="0" marB="0" anchor="b"/>
                </a:tc>
                <a:tc>
                  <a:txBody>
                    <a:bodyPr/>
                    <a:lstStyle/>
                    <a:p>
                      <a:pPr marL="0" marR="0" algn="ctr">
                        <a:lnSpc>
                          <a:spcPct val="150000"/>
                        </a:lnSpc>
                        <a:spcBef>
                          <a:spcPts val="0"/>
                        </a:spcBef>
                        <a:spcAft>
                          <a:spcPts val="0"/>
                        </a:spcAft>
                      </a:pPr>
                      <a:r>
                        <a:rPr lang="en-US" sz="2000" dirty="0"/>
                        <a:t>214.1</a:t>
                      </a:r>
                      <a:endParaRPr lang="en-US" sz="2000" dirty="0">
                        <a:latin typeface="Times New Roman"/>
                        <a:ea typeface="Times New Roman"/>
                        <a:cs typeface="Arial"/>
                      </a:endParaRPr>
                    </a:p>
                  </a:txBody>
                  <a:tcPr marL="68580" marR="68580" marT="0" marB="0" anchor="b"/>
                </a:tc>
                <a:extLst>
                  <a:ext uri="{0D108BD9-81ED-4DB2-BD59-A6C34878D82A}">
                    <a16:rowId xmlns:a16="http://schemas.microsoft.com/office/drawing/2014/main" val="10003"/>
                  </a:ext>
                </a:extLst>
              </a:tr>
              <a:tr h="428625">
                <a:tc>
                  <a:txBody>
                    <a:bodyPr/>
                    <a:lstStyle/>
                    <a:p>
                      <a:pPr marL="0" marR="0" algn="ctr">
                        <a:lnSpc>
                          <a:spcPct val="150000"/>
                        </a:lnSpc>
                        <a:spcBef>
                          <a:spcPts val="0"/>
                        </a:spcBef>
                        <a:spcAft>
                          <a:spcPts val="0"/>
                        </a:spcAft>
                      </a:pPr>
                      <a:r>
                        <a:rPr lang="en-US" sz="2000"/>
                        <a:t>3</a:t>
                      </a:r>
                      <a:endParaRPr lang="en-US" sz="2000">
                        <a:latin typeface="Times New Roman"/>
                        <a:ea typeface="Times New Roman"/>
                        <a:cs typeface="Arial"/>
                      </a:endParaRPr>
                    </a:p>
                  </a:txBody>
                  <a:tcPr marL="68580" marR="68580" marT="0" marB="0"/>
                </a:tc>
                <a:tc>
                  <a:txBody>
                    <a:bodyPr/>
                    <a:lstStyle/>
                    <a:p>
                      <a:pPr marL="0" marR="0" algn="ctr">
                        <a:lnSpc>
                          <a:spcPct val="150000"/>
                        </a:lnSpc>
                        <a:spcBef>
                          <a:spcPts val="0"/>
                        </a:spcBef>
                        <a:spcAft>
                          <a:spcPts val="0"/>
                        </a:spcAft>
                      </a:pPr>
                      <a:r>
                        <a:rPr lang="en-US" sz="2000" dirty="0"/>
                        <a:t>154.9</a:t>
                      </a:r>
                      <a:endParaRPr lang="en-US" sz="2000" dirty="0">
                        <a:latin typeface="Times New Roman"/>
                        <a:ea typeface="Times New Roman"/>
                        <a:cs typeface="Arial"/>
                      </a:endParaRPr>
                    </a:p>
                  </a:txBody>
                  <a:tcPr marL="68580" marR="68580" marT="0" marB="0" anchor="b"/>
                </a:tc>
                <a:tc>
                  <a:txBody>
                    <a:bodyPr/>
                    <a:lstStyle/>
                    <a:p>
                      <a:pPr marL="0" marR="0" algn="ctr">
                        <a:lnSpc>
                          <a:spcPct val="150000"/>
                        </a:lnSpc>
                        <a:spcBef>
                          <a:spcPts val="0"/>
                        </a:spcBef>
                        <a:spcAft>
                          <a:spcPts val="0"/>
                        </a:spcAft>
                      </a:pPr>
                      <a:r>
                        <a:rPr lang="en-US" sz="2000" dirty="0"/>
                        <a:t>210.2</a:t>
                      </a:r>
                      <a:endParaRPr lang="en-US" sz="2000" dirty="0">
                        <a:latin typeface="Times New Roman"/>
                        <a:ea typeface="Times New Roman"/>
                        <a:cs typeface="Arial"/>
                      </a:endParaRPr>
                    </a:p>
                  </a:txBody>
                  <a:tcPr marL="68580" marR="68580" marT="0" marB="0" anchor="b"/>
                </a:tc>
                <a:extLst>
                  <a:ext uri="{0D108BD9-81ED-4DB2-BD59-A6C34878D82A}">
                    <a16:rowId xmlns:a16="http://schemas.microsoft.com/office/drawing/2014/main" val="10004"/>
                  </a:ext>
                </a:extLst>
              </a:tr>
              <a:tr h="428625">
                <a:tc>
                  <a:txBody>
                    <a:bodyPr/>
                    <a:lstStyle/>
                    <a:p>
                      <a:pPr marL="0" marR="0" algn="ctr">
                        <a:lnSpc>
                          <a:spcPct val="150000"/>
                        </a:lnSpc>
                        <a:spcBef>
                          <a:spcPts val="0"/>
                        </a:spcBef>
                        <a:spcAft>
                          <a:spcPts val="0"/>
                        </a:spcAft>
                      </a:pPr>
                      <a:r>
                        <a:rPr lang="en-US" sz="2000"/>
                        <a:t>4</a:t>
                      </a:r>
                      <a:endParaRPr lang="en-US" sz="2000">
                        <a:latin typeface="Times New Roman"/>
                        <a:ea typeface="Times New Roman"/>
                        <a:cs typeface="Arial"/>
                      </a:endParaRPr>
                    </a:p>
                  </a:txBody>
                  <a:tcPr marL="68580" marR="68580" marT="0" marB="0"/>
                </a:tc>
                <a:tc>
                  <a:txBody>
                    <a:bodyPr/>
                    <a:lstStyle/>
                    <a:p>
                      <a:pPr marL="0" marR="0" algn="ctr">
                        <a:lnSpc>
                          <a:spcPct val="150000"/>
                        </a:lnSpc>
                        <a:spcBef>
                          <a:spcPts val="0"/>
                        </a:spcBef>
                        <a:spcAft>
                          <a:spcPts val="0"/>
                        </a:spcAft>
                      </a:pPr>
                      <a:r>
                        <a:rPr lang="en-US" sz="2000" dirty="0"/>
                        <a:t>155.5</a:t>
                      </a:r>
                      <a:endParaRPr lang="en-US" sz="2000" dirty="0">
                        <a:latin typeface="Times New Roman"/>
                        <a:ea typeface="Times New Roman"/>
                        <a:cs typeface="Arial"/>
                      </a:endParaRPr>
                    </a:p>
                  </a:txBody>
                  <a:tcPr marL="68580" marR="68580" marT="0" marB="0" anchor="b"/>
                </a:tc>
                <a:tc>
                  <a:txBody>
                    <a:bodyPr/>
                    <a:lstStyle/>
                    <a:p>
                      <a:pPr marL="0" marR="0" algn="ctr">
                        <a:lnSpc>
                          <a:spcPct val="150000"/>
                        </a:lnSpc>
                        <a:spcBef>
                          <a:spcPts val="0"/>
                        </a:spcBef>
                        <a:spcAft>
                          <a:spcPts val="0"/>
                        </a:spcAft>
                      </a:pPr>
                      <a:r>
                        <a:rPr lang="en-US" sz="2000" dirty="0"/>
                        <a:t>217.0</a:t>
                      </a:r>
                      <a:endParaRPr lang="en-US" sz="2000" dirty="0">
                        <a:latin typeface="Times New Roman"/>
                        <a:ea typeface="Times New Roman"/>
                        <a:cs typeface="Arial"/>
                      </a:endParaRPr>
                    </a:p>
                  </a:txBody>
                  <a:tcPr marL="68580" marR="68580" marT="0" marB="0" anchor="b"/>
                </a:tc>
                <a:extLst>
                  <a:ext uri="{0D108BD9-81ED-4DB2-BD59-A6C34878D82A}">
                    <a16:rowId xmlns:a16="http://schemas.microsoft.com/office/drawing/2014/main" val="10005"/>
                  </a:ext>
                </a:extLst>
              </a:tr>
              <a:tr h="428625">
                <a:tc>
                  <a:txBody>
                    <a:bodyPr/>
                    <a:lstStyle/>
                    <a:p>
                      <a:pPr marL="0" marR="0" algn="ctr">
                        <a:lnSpc>
                          <a:spcPct val="150000"/>
                        </a:lnSpc>
                        <a:spcBef>
                          <a:spcPts val="0"/>
                        </a:spcBef>
                        <a:spcAft>
                          <a:spcPts val="0"/>
                        </a:spcAft>
                      </a:pPr>
                      <a:r>
                        <a:rPr lang="en-US" sz="2000"/>
                        <a:t>5</a:t>
                      </a:r>
                      <a:endParaRPr lang="en-US" sz="2000">
                        <a:latin typeface="Times New Roman"/>
                        <a:ea typeface="Times New Roman"/>
                        <a:cs typeface="Arial"/>
                      </a:endParaRPr>
                    </a:p>
                  </a:txBody>
                  <a:tcPr marL="68580" marR="68580" marT="0" marB="0"/>
                </a:tc>
                <a:tc>
                  <a:txBody>
                    <a:bodyPr/>
                    <a:lstStyle/>
                    <a:p>
                      <a:pPr marL="0" marR="0" algn="ctr">
                        <a:lnSpc>
                          <a:spcPct val="150000"/>
                        </a:lnSpc>
                        <a:spcBef>
                          <a:spcPts val="0"/>
                        </a:spcBef>
                        <a:spcAft>
                          <a:spcPts val="0"/>
                        </a:spcAft>
                      </a:pPr>
                      <a:r>
                        <a:rPr lang="en-US" sz="2000"/>
                        <a:t>154.5</a:t>
                      </a:r>
                      <a:endParaRPr lang="en-US" sz="2000">
                        <a:latin typeface="Times New Roman"/>
                        <a:ea typeface="Times New Roman"/>
                        <a:cs typeface="Arial"/>
                      </a:endParaRPr>
                    </a:p>
                  </a:txBody>
                  <a:tcPr marL="68580" marR="68580" marT="0" marB="0" anchor="b"/>
                </a:tc>
                <a:tc>
                  <a:txBody>
                    <a:bodyPr/>
                    <a:lstStyle/>
                    <a:p>
                      <a:pPr marL="0" marR="0" algn="ctr">
                        <a:lnSpc>
                          <a:spcPct val="150000"/>
                        </a:lnSpc>
                        <a:spcBef>
                          <a:spcPts val="0"/>
                        </a:spcBef>
                        <a:spcAft>
                          <a:spcPts val="0"/>
                        </a:spcAft>
                      </a:pPr>
                      <a:r>
                        <a:rPr lang="en-US" sz="2000" dirty="0"/>
                        <a:t>216.0</a:t>
                      </a:r>
                      <a:endParaRPr lang="en-US" sz="2000" dirty="0">
                        <a:latin typeface="Times New Roman"/>
                        <a:ea typeface="Times New Roman"/>
                        <a:cs typeface="Arial"/>
                      </a:endParaRPr>
                    </a:p>
                  </a:txBody>
                  <a:tcPr marL="68580" marR="68580" marT="0" marB="0" anchor="b"/>
                </a:tc>
                <a:extLst>
                  <a:ext uri="{0D108BD9-81ED-4DB2-BD59-A6C34878D82A}">
                    <a16:rowId xmlns:a16="http://schemas.microsoft.com/office/drawing/2014/main" val="10006"/>
                  </a:ext>
                </a:extLst>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Effect of SDS concentration on mean oil droplet diameter in dilute o/w emulsions (at 1% vol. oil concentration)</a:t>
            </a:r>
            <a:endParaRPr lang="en-US" dirty="0"/>
          </a:p>
        </p:txBody>
      </p:sp>
      <p:graphicFrame>
        <p:nvGraphicFramePr>
          <p:cNvPr id="4" name="Content Placeholder 3"/>
          <p:cNvGraphicFramePr>
            <a:graphicFrameLocks noGrp="1"/>
          </p:cNvGraphicFramePr>
          <p:nvPr>
            <p:ph idx="1"/>
          </p:nvPr>
        </p:nvGraphicFramePr>
        <p:xfrm>
          <a:off x="228600" y="1981200"/>
          <a:ext cx="8686800" cy="452596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It is clear from this figure that with an increase in SDS concentration, the size of oil droplets decreases.</a:t>
            </a:r>
          </a:p>
          <a:p>
            <a:r>
              <a:rPr lang="en-US" dirty="0" smtClean="0"/>
              <a:t> The reason for the decrease in size is due to reduction in interfacial tension between the oil and water phases which makes it easier for the interface to be ruptured under shear. </a:t>
            </a:r>
          </a:p>
          <a:p>
            <a:r>
              <a:rPr lang="en-US" dirty="0" smtClean="0"/>
              <a:t>The critical micelle concentration (CMC) for SDS is around 0.2 wt%, depending on temperature. </a:t>
            </a:r>
          </a:p>
        </p:txBody>
      </p:sp>
      <p:sp>
        <p:nvSpPr>
          <p:cNvPr id="4" name="Title 1"/>
          <p:cNvSpPr txBox="1">
            <a:spLocks noGrp="1"/>
          </p:cNvSpPr>
          <p:nvPr>
            <p:ph type="title"/>
          </p:nvPr>
        </p:nvSpPr>
        <p:spPr>
          <a:xfrm>
            <a:off x="304800" y="152400"/>
            <a:ext cx="8686800" cy="838200"/>
          </a:xfrm>
          <a:prstGeom prst="rect">
            <a:avLst/>
          </a:prstGeom>
        </p:spPr>
        <p:txBody>
          <a:bodyPr vert="horz" anchor="ctr">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Effect of surfactant concentration on size distribution and emulsion stability</a:t>
            </a:r>
            <a:endParaRPr kumimoji="0" lang="en-US" sz="36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838200"/>
          </a:xfrm>
        </p:spPr>
        <p:txBody>
          <a:bodyPr>
            <a:normAutofit fontScale="90000"/>
          </a:bodyPr>
          <a:lstStyle/>
          <a:p>
            <a:r>
              <a:rPr lang="en-US" dirty="0" smtClean="0"/>
              <a:t>Effect of surfactant concentration on size distribution and emulsion stability</a:t>
            </a:r>
            <a:endParaRPr lang="en-US" dirty="0"/>
          </a:p>
        </p:txBody>
      </p:sp>
      <p:sp>
        <p:nvSpPr>
          <p:cNvPr id="3" name="Content Placeholder 2"/>
          <p:cNvSpPr>
            <a:spLocks noGrp="1"/>
          </p:cNvSpPr>
          <p:nvPr>
            <p:ph idx="1"/>
          </p:nvPr>
        </p:nvSpPr>
        <p:spPr/>
        <p:txBody>
          <a:bodyPr>
            <a:normAutofit fontScale="92500"/>
          </a:bodyPr>
          <a:lstStyle/>
          <a:p>
            <a:r>
              <a:rPr lang="en-US" dirty="0" smtClean="0"/>
              <a:t>After critical micelle concentration is formed, the addition of surfactant concentration does not appreciably change the interfacial tension which will result in size to be unaffected by the addition of surfactant thereafter.  </a:t>
            </a:r>
          </a:p>
          <a:p>
            <a:r>
              <a:rPr lang="en-US" dirty="0" smtClean="0"/>
              <a:t>The average size of oil droplets in the mixture of oil, water, surfactant under shearing condition of </a:t>
            </a:r>
            <a:r>
              <a:rPr lang="en-US" dirty="0" err="1" smtClean="0"/>
              <a:t>sonication</a:t>
            </a:r>
            <a:r>
              <a:rPr lang="en-US" dirty="0" smtClean="0"/>
              <a:t> (for 30 minutes) is about 156 nm, which grows to 214 nm after a period of 1 week.</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Emulsion stability dynamics</a:t>
            </a:r>
            <a:endParaRPr lang="en-US" dirty="0"/>
          </a:p>
        </p:txBody>
      </p:sp>
      <p:sp>
        <p:nvSpPr>
          <p:cNvPr id="3" name="Content Placeholder 2"/>
          <p:cNvSpPr>
            <a:spLocks noGrp="1"/>
          </p:cNvSpPr>
          <p:nvPr>
            <p:ph idx="1"/>
          </p:nvPr>
        </p:nvSpPr>
        <p:spPr/>
        <p:txBody>
          <a:bodyPr/>
          <a:lstStyle/>
          <a:p>
            <a:r>
              <a:rPr lang="en-US" dirty="0" smtClean="0"/>
              <a:t>The dynamics of emulsion stability was quantified through size measurement by dynamic light scattering over a prolonged period of time. </a:t>
            </a:r>
          </a:p>
          <a:p>
            <a:r>
              <a:rPr lang="en-US" dirty="0" smtClean="0"/>
              <a:t>The results for droplet mean diameter for the case of emulsion mixture at composition 1% </a:t>
            </a:r>
            <a:r>
              <a:rPr lang="en-US" dirty="0" err="1" smtClean="0"/>
              <a:t>dodecane</a:t>
            </a:r>
            <a:r>
              <a:rPr lang="en-US" dirty="0" smtClean="0"/>
              <a:t> (oil), and 0.3% SDS in de-ionized water is shown in the following figure</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838200"/>
          </a:xfrm>
        </p:spPr>
        <p:txBody>
          <a:bodyPr>
            <a:normAutofit fontScale="90000"/>
          </a:bodyPr>
          <a:lstStyle/>
          <a:p>
            <a:r>
              <a:rPr lang="en-US" dirty="0" smtClean="0"/>
              <a:t>Dynamic measurement of droplet mean diameter</a:t>
            </a:r>
            <a:endParaRPr lang="en-US" dirty="0"/>
          </a:p>
        </p:txBody>
      </p:sp>
      <p:graphicFrame>
        <p:nvGraphicFramePr>
          <p:cNvPr id="4" name="Content Placeholder 3"/>
          <p:cNvGraphicFramePr>
            <a:graphicFrameLocks noGrp="1"/>
          </p:cNvGraphicFramePr>
          <p:nvPr>
            <p:ph idx="1"/>
          </p:nvPr>
        </p:nvGraphicFramePr>
        <p:xfrm>
          <a:off x="304800" y="1554163"/>
          <a:ext cx="8686800" cy="4525962"/>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304800" y="6248400"/>
            <a:ext cx="8686800" cy="369332"/>
          </a:xfrm>
          <a:prstGeom prst="rect">
            <a:avLst/>
          </a:prstGeom>
        </p:spPr>
        <p:txBody>
          <a:bodyPr wrap="square">
            <a:spAutoFit/>
          </a:bodyPr>
          <a:lstStyle/>
          <a:p>
            <a:r>
              <a:rPr lang="en-US" dirty="0" smtClean="0"/>
              <a:t>Measurement for 1% </a:t>
            </a:r>
            <a:r>
              <a:rPr lang="en-US" dirty="0" err="1" smtClean="0"/>
              <a:t>dodecane</a:t>
            </a:r>
            <a:r>
              <a:rPr lang="en-US" dirty="0" smtClean="0"/>
              <a:t>, 0.3% SDS (</a:t>
            </a:r>
            <a:r>
              <a:rPr lang="en-US" dirty="0" err="1" smtClean="0"/>
              <a:t>vol</a:t>
            </a:r>
            <a:r>
              <a:rPr lang="en-US" dirty="0" smtClean="0"/>
              <a:t>%) using dynamic light scattering at 25 </a:t>
            </a:r>
            <a:r>
              <a:rPr lang="en-US" dirty="0" smtClean="0">
                <a:sym typeface="Symbol"/>
              </a:rPr>
              <a:t></a:t>
            </a:r>
            <a:r>
              <a:rPr lang="en-US" dirty="0" smtClean="0"/>
              <a:t>C</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Emulsion stability dynamics</a:t>
            </a:r>
            <a:endParaRPr lang="en-US" dirty="0"/>
          </a:p>
        </p:txBody>
      </p:sp>
      <p:sp>
        <p:nvSpPr>
          <p:cNvPr id="3" name="Content Placeholder 2"/>
          <p:cNvSpPr>
            <a:spLocks noGrp="1"/>
          </p:cNvSpPr>
          <p:nvPr>
            <p:ph idx="1"/>
          </p:nvPr>
        </p:nvSpPr>
        <p:spPr>
          <a:xfrm>
            <a:off x="304800" y="1554162"/>
            <a:ext cx="8686800" cy="5303838"/>
          </a:xfrm>
        </p:spPr>
        <p:txBody>
          <a:bodyPr>
            <a:normAutofit fontScale="85000" lnSpcReduction="20000"/>
          </a:bodyPr>
          <a:lstStyle/>
          <a:p>
            <a:r>
              <a:rPr lang="en-US" dirty="0" smtClean="0"/>
              <a:t>This figure shows that initially there is a stronger dynamic effect on the mean diameter of oil-in-water emulsion droplets. </a:t>
            </a:r>
          </a:p>
          <a:p>
            <a:r>
              <a:rPr lang="en-US" dirty="0" smtClean="0"/>
              <a:t>After about 10 hours, the change in droplet size by time is more gradual. </a:t>
            </a:r>
          </a:p>
          <a:p>
            <a:r>
              <a:rPr lang="en-US" dirty="0" smtClean="0"/>
              <a:t>Thus it is better not to use fresh o/w emulsion samples for the use in oil-water separation using MNPs. </a:t>
            </a:r>
          </a:p>
          <a:p>
            <a:r>
              <a:rPr lang="en-US" dirty="0" smtClean="0"/>
              <a:t>Based on this result, the samples, should be allowed to rest overnight, and then to conduct the separation tests in the morning. </a:t>
            </a:r>
          </a:p>
          <a:p>
            <a:r>
              <a:rPr lang="en-US" dirty="0" smtClean="0"/>
              <a:t>The reason is that the size distribution of o/w emulsion droplets will affect the separation efficiency by MNPs, and also the size distribution measurements by dynamic light scattering.</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Overlay of size distribution </a:t>
            </a:r>
            <a:endParaRPr lang="en-US" dirty="0"/>
          </a:p>
        </p:txBody>
      </p:sp>
      <p:graphicFrame>
        <p:nvGraphicFramePr>
          <p:cNvPr id="5" name="Content Placeholder 4"/>
          <p:cNvGraphicFramePr>
            <a:graphicFrameLocks noGrp="1"/>
          </p:cNvGraphicFramePr>
          <p:nvPr>
            <p:ph idx="1"/>
          </p:nvPr>
        </p:nvGraphicFramePr>
        <p:xfrm>
          <a:off x="304800" y="1554163"/>
          <a:ext cx="8686800" cy="4525962"/>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0" y="6172200"/>
            <a:ext cx="9144000" cy="646331"/>
          </a:xfrm>
          <a:prstGeom prst="rect">
            <a:avLst/>
          </a:prstGeom>
        </p:spPr>
        <p:txBody>
          <a:bodyPr wrap="square">
            <a:spAutoFit/>
          </a:bodyPr>
          <a:lstStyle/>
          <a:p>
            <a:pPr algn="ctr"/>
            <a:r>
              <a:rPr lang="en-US" dirty="0" smtClean="0"/>
              <a:t>Size distribution for o/w emulsions at 1% oil, 0.3% SDS in de-ionized water. </a:t>
            </a:r>
          </a:p>
          <a:p>
            <a:pPr algn="ctr"/>
            <a:r>
              <a:rPr lang="en-US" dirty="0" smtClean="0"/>
              <a:t>Mixture prepared by high shear mixer (15 minutes at 2000 rpm) and 10 minutes </a:t>
            </a:r>
            <a:r>
              <a:rPr lang="en-US" dirty="0" err="1" smtClean="0"/>
              <a:t>sonication</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Emulsion size distribution</a:t>
            </a:r>
            <a:endParaRPr lang="en-US" dirty="0"/>
          </a:p>
        </p:txBody>
      </p:sp>
      <p:sp>
        <p:nvSpPr>
          <p:cNvPr id="3" name="Content Placeholder 2"/>
          <p:cNvSpPr>
            <a:spLocks noGrp="1"/>
          </p:cNvSpPr>
          <p:nvPr>
            <p:ph idx="1"/>
          </p:nvPr>
        </p:nvSpPr>
        <p:spPr>
          <a:xfrm>
            <a:off x="304800" y="1554162"/>
            <a:ext cx="8686800" cy="4999038"/>
          </a:xfrm>
        </p:spPr>
        <p:txBody>
          <a:bodyPr>
            <a:normAutofit fontScale="85000" lnSpcReduction="20000"/>
          </a:bodyPr>
          <a:lstStyle/>
          <a:p>
            <a:r>
              <a:rPr lang="en-US" dirty="0" smtClean="0"/>
              <a:t>This figure shows that the emulsion size distribution obtained by the two step emulsification by high shear mixer and </a:t>
            </a:r>
            <a:r>
              <a:rPr lang="en-US" dirty="0" err="1" smtClean="0"/>
              <a:t>ultrasonification</a:t>
            </a:r>
            <a:r>
              <a:rPr lang="en-US" dirty="0" smtClean="0"/>
              <a:t> follows a </a:t>
            </a:r>
            <a:r>
              <a:rPr lang="en-US" dirty="0" err="1" smtClean="0"/>
              <a:t>unimodal</a:t>
            </a:r>
            <a:r>
              <a:rPr lang="en-US" dirty="0" smtClean="0"/>
              <a:t> size distribution.</a:t>
            </a:r>
          </a:p>
          <a:p>
            <a:r>
              <a:rPr lang="en-US" dirty="0" smtClean="0"/>
              <a:t>there is a shift in droplet mean size towards larger sizes after the sample is prepared. </a:t>
            </a:r>
          </a:p>
          <a:p>
            <a:r>
              <a:rPr lang="en-US" dirty="0" smtClean="0"/>
              <a:t>The growth in size is similar for both the smaller and larger droplets which is interesting as the symmetry in size distribution is still seen over time. </a:t>
            </a:r>
          </a:p>
          <a:p>
            <a:r>
              <a:rPr lang="en-US" dirty="0" smtClean="0"/>
              <a:t>This emulsion droplet growth is ceased after about 10 hours. </a:t>
            </a:r>
          </a:p>
          <a:p>
            <a:r>
              <a:rPr lang="en-US" dirty="0" smtClean="0"/>
              <a:t>Especially, after 15 hours there is not a significant change in size distribution of o/w emulsion droplets.</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838200"/>
          </a:xfrm>
        </p:spPr>
        <p:txBody>
          <a:bodyPr>
            <a:normAutofit fontScale="90000"/>
          </a:bodyPr>
          <a:lstStyle/>
          <a:p>
            <a:r>
              <a:rPr lang="en-US" dirty="0" smtClean="0"/>
              <a:t>dynamic results for mean size of emulsion droplet</a:t>
            </a:r>
            <a:endParaRPr lang="en-US" dirty="0"/>
          </a:p>
        </p:txBody>
      </p:sp>
      <p:graphicFrame>
        <p:nvGraphicFramePr>
          <p:cNvPr id="4" name="Content Placeholder 3"/>
          <p:cNvGraphicFramePr>
            <a:graphicFrameLocks noGrp="1"/>
          </p:cNvGraphicFramePr>
          <p:nvPr>
            <p:ph idx="1"/>
          </p:nvPr>
        </p:nvGraphicFramePr>
        <p:xfrm>
          <a:off x="304800" y="1554163"/>
          <a:ext cx="8686800" cy="4525962"/>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0" y="6172200"/>
            <a:ext cx="9144000" cy="646331"/>
          </a:xfrm>
          <a:prstGeom prst="rect">
            <a:avLst/>
          </a:prstGeom>
        </p:spPr>
        <p:txBody>
          <a:bodyPr wrap="square">
            <a:spAutoFit/>
          </a:bodyPr>
          <a:lstStyle/>
          <a:p>
            <a:pPr algn="ctr"/>
            <a:r>
              <a:rPr lang="en-US" dirty="0" smtClean="0"/>
              <a:t>Droplet mean size for o/w emulsion at 1% oil, and 0.6% SDS in water</a:t>
            </a:r>
          </a:p>
          <a:p>
            <a:pPr algn="ctr"/>
            <a:r>
              <a:rPr lang="en-US" dirty="0" smtClean="0"/>
              <a:t>The mixture is homogenized with high shear mixer and emulsified using ultrasonic horn</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838200"/>
          </a:xfrm>
        </p:spPr>
        <p:txBody>
          <a:bodyPr>
            <a:normAutofit fontScale="90000"/>
          </a:bodyPr>
          <a:lstStyle/>
          <a:p>
            <a:r>
              <a:rPr lang="en-US" dirty="0" smtClean="0"/>
              <a:t>dynamic results for mean size of emulsion droplet</a:t>
            </a:r>
            <a:endParaRPr lang="en-US" dirty="0"/>
          </a:p>
        </p:txBody>
      </p:sp>
      <p:graphicFrame>
        <p:nvGraphicFramePr>
          <p:cNvPr id="4" name="Content Placeholder 3"/>
          <p:cNvGraphicFramePr>
            <a:graphicFrameLocks noGrp="1"/>
          </p:cNvGraphicFramePr>
          <p:nvPr>
            <p:ph idx="1"/>
          </p:nvPr>
        </p:nvGraphicFramePr>
        <p:xfrm>
          <a:off x="304800" y="1554163"/>
          <a:ext cx="8686800" cy="4525962"/>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0" y="6096000"/>
            <a:ext cx="9144000" cy="646331"/>
          </a:xfrm>
          <a:prstGeom prst="rect">
            <a:avLst/>
          </a:prstGeom>
        </p:spPr>
        <p:txBody>
          <a:bodyPr wrap="square">
            <a:spAutoFit/>
          </a:bodyPr>
          <a:lstStyle/>
          <a:p>
            <a:pPr algn="ctr"/>
            <a:r>
              <a:rPr lang="en-US" dirty="0" smtClean="0"/>
              <a:t>Long-term droplet mean size for o/w emulsion at 1% oil, and 0.6% SDS in water </a:t>
            </a:r>
          </a:p>
          <a:p>
            <a:pPr algn="ctr"/>
            <a:r>
              <a:rPr lang="en-US" dirty="0" smtClean="0"/>
              <a:t>The mixture is homogenized with high shear mixer and emulsified with ultrasonic horn</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838200"/>
          </a:xfrm>
        </p:spPr>
        <p:txBody>
          <a:bodyPr>
            <a:normAutofit fontScale="90000"/>
          </a:bodyPr>
          <a:lstStyle/>
          <a:p>
            <a:r>
              <a:rPr lang="en-US" dirty="0" smtClean="0"/>
              <a:t>dynamic results for mean size of emulsion droplet</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This figure shows that the emulsion is still not stable up to 48 hours; however, the rate of change in the size of o/w emulsions decreases significantly after the sharp increase in size which occurs initially. </a:t>
            </a:r>
          </a:p>
          <a:p>
            <a:r>
              <a:rPr lang="en-US" dirty="0" smtClean="0"/>
              <a:t>Similar to our previous results, we should avoid the use of fresh emulsions for oil-water separation tests with the use of MNPs. Similarly, after about 15 hours, the rate of growth in size is practically small. </a:t>
            </a:r>
          </a:p>
          <a:p>
            <a:r>
              <a:rPr lang="en-US" dirty="0" smtClean="0"/>
              <a:t>We find that a quadratic function can be roughly used to model the growth dynamics in the size of emulsion droplets in the range of experimental levels. This mathematical function can be used to predict the size of emulsion as a function of time up to 48 hrs.</a:t>
            </a:r>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Magnetic </a:t>
            </a:r>
            <a:r>
              <a:rPr lang="en-US" dirty="0" err="1" smtClean="0"/>
              <a:t>nano</a:t>
            </a:r>
            <a:r>
              <a:rPr lang="en-US" dirty="0" smtClean="0"/>
              <a:t> particles</a:t>
            </a:r>
            <a:endParaRPr lang="en-US" dirty="0"/>
          </a:p>
        </p:txBody>
      </p:sp>
      <p:sp>
        <p:nvSpPr>
          <p:cNvPr id="3" name="Content Placeholder 2"/>
          <p:cNvSpPr>
            <a:spLocks noGrp="1"/>
          </p:cNvSpPr>
          <p:nvPr>
            <p:ph idx="1"/>
          </p:nvPr>
        </p:nvSpPr>
        <p:spPr>
          <a:xfrm>
            <a:off x="152400" y="2179637"/>
            <a:ext cx="5334000" cy="4525963"/>
          </a:xfrm>
        </p:spPr>
        <p:txBody>
          <a:bodyPr>
            <a:normAutofit/>
          </a:bodyPr>
          <a:lstStyle/>
          <a:p>
            <a:pPr lvl="1"/>
            <a:r>
              <a:rPr lang="en-US" sz="2400" dirty="0" smtClean="0"/>
              <a:t>Iron Oxide (II, III) magnetic </a:t>
            </a:r>
            <a:r>
              <a:rPr lang="en-US" sz="2400" dirty="0" err="1" smtClean="0"/>
              <a:t>nanoparticle</a:t>
            </a:r>
            <a:r>
              <a:rPr lang="en-US" sz="2400" dirty="0" smtClean="0"/>
              <a:t> solution</a:t>
            </a:r>
          </a:p>
          <a:p>
            <a:pPr lvl="1"/>
            <a:r>
              <a:rPr lang="en-US" sz="2400" dirty="0" smtClean="0"/>
              <a:t>30 nm diameter</a:t>
            </a:r>
          </a:p>
          <a:p>
            <a:pPr lvl="1"/>
            <a:r>
              <a:rPr lang="en-US" sz="2400" dirty="0" err="1" smtClean="0"/>
              <a:t>PolyEthylene</a:t>
            </a:r>
            <a:r>
              <a:rPr lang="en-US" sz="2400" dirty="0" smtClean="0"/>
              <a:t> Glycol functionalized</a:t>
            </a:r>
          </a:p>
          <a:p>
            <a:pPr lvl="1"/>
            <a:r>
              <a:rPr lang="en-US" sz="2400" dirty="0" smtClean="0"/>
              <a:t>1 mg Fe/ml</a:t>
            </a:r>
          </a:p>
          <a:p>
            <a:pPr lvl="1"/>
            <a:r>
              <a:rPr lang="en-US" sz="2400" dirty="0" smtClean="0"/>
              <a:t>Dispersion in H</a:t>
            </a:r>
            <a:r>
              <a:rPr lang="en-US" sz="2400" baseline="-25000" dirty="0" smtClean="0"/>
              <a:t>2</a:t>
            </a:r>
            <a:r>
              <a:rPr lang="en-US" sz="2400" dirty="0" smtClean="0"/>
              <a:t>O</a:t>
            </a:r>
            <a:endParaRPr lang="en-US" sz="2400" dirty="0"/>
          </a:p>
        </p:txBody>
      </p:sp>
      <p:sp>
        <p:nvSpPr>
          <p:cNvPr id="4" name="Rectangle 3"/>
          <p:cNvSpPr/>
          <p:nvPr/>
        </p:nvSpPr>
        <p:spPr>
          <a:xfrm>
            <a:off x="457200" y="1524000"/>
            <a:ext cx="8382000" cy="477054"/>
          </a:xfrm>
          <a:prstGeom prst="rect">
            <a:avLst/>
          </a:prstGeom>
        </p:spPr>
        <p:txBody>
          <a:bodyPr wrap="square">
            <a:spAutoFit/>
          </a:bodyPr>
          <a:lstStyle/>
          <a:p>
            <a:r>
              <a:rPr lang="en-US" sz="2500" dirty="0" smtClean="0">
                <a:solidFill>
                  <a:schemeClr val="tx2"/>
                </a:solidFill>
              </a:rPr>
              <a:t>The details of MNPs used for the experimental runs are:</a:t>
            </a:r>
          </a:p>
        </p:txBody>
      </p:sp>
      <p:pic>
        <p:nvPicPr>
          <p:cNvPr id="5" name="Picture 4" descr="Pic 1.jpg"/>
          <p:cNvPicPr>
            <a:picLocks noChangeAspect="1"/>
          </p:cNvPicPr>
          <p:nvPr/>
        </p:nvPicPr>
        <p:blipFill>
          <a:blip r:embed="rId2" cstate="print"/>
          <a:srcRect l="19167" t="33333" r="60833" b="8889"/>
          <a:stretch>
            <a:fillRect/>
          </a:stretch>
        </p:blipFill>
        <p:spPr>
          <a:xfrm>
            <a:off x="6096000" y="2133600"/>
            <a:ext cx="1828800" cy="39624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838200"/>
          </a:xfrm>
        </p:spPr>
        <p:txBody>
          <a:bodyPr>
            <a:normAutofit fontScale="90000"/>
          </a:bodyPr>
          <a:lstStyle/>
          <a:p>
            <a:r>
              <a:rPr lang="en-US" dirty="0" smtClean="0"/>
              <a:t>oil-water separation test by the use of MNPs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Test with MNPs were conducted to separate the (semi) stable oil emulsions with a size of about 200 nm. </a:t>
            </a:r>
          </a:p>
          <a:p>
            <a:r>
              <a:rPr lang="en-US" dirty="0" smtClean="0"/>
              <a:t>For this test, the emulsion mixture of 1% </a:t>
            </a:r>
            <a:r>
              <a:rPr lang="en-US" dirty="0" err="1" smtClean="0"/>
              <a:t>dodecane</a:t>
            </a:r>
            <a:r>
              <a:rPr lang="en-US" dirty="0" smtClean="0"/>
              <a:t>, and 0.3% SDS in de-aerated de-ionized water was used. </a:t>
            </a:r>
          </a:p>
          <a:p>
            <a:r>
              <a:rPr lang="en-US" dirty="0" smtClean="0"/>
              <a:t>After the emulsion was stable, MNPs was added and dispersed them in the mixture using ultrasonic horn at a power 10 W for about 10 minutes. </a:t>
            </a:r>
          </a:p>
          <a:p>
            <a:r>
              <a:rPr lang="en-US" dirty="0" smtClean="0"/>
              <a:t>The </a:t>
            </a:r>
            <a:r>
              <a:rPr lang="en-US" dirty="0" err="1" smtClean="0"/>
              <a:t>nanoparticles</a:t>
            </a:r>
            <a:r>
              <a:rPr lang="en-US" dirty="0" smtClean="0"/>
              <a:t> which were used in this preliminary run were 30 nm Fe</a:t>
            </a:r>
            <a:r>
              <a:rPr lang="en-US" baseline="-25000" dirty="0" smtClean="0"/>
              <a:t>3</a:t>
            </a:r>
            <a:r>
              <a:rPr lang="en-US" dirty="0" smtClean="0"/>
              <a:t>O</a:t>
            </a:r>
            <a:r>
              <a:rPr lang="en-US" baseline="-25000" dirty="0" smtClean="0"/>
              <a:t>4</a:t>
            </a:r>
            <a:r>
              <a:rPr lang="en-US" dirty="0" smtClean="0"/>
              <a:t>, functionalized with </a:t>
            </a:r>
            <a:r>
              <a:rPr lang="en-US" dirty="0" err="1" smtClean="0"/>
              <a:t>PolyEthylene</a:t>
            </a:r>
            <a:r>
              <a:rPr lang="en-US" dirty="0" smtClean="0"/>
              <a:t> Glycol (PEG) and dispersed in water at concentration 1 mg/ml Fe</a:t>
            </a:r>
            <a:r>
              <a:rPr lang="en-US" baseline="-25000" dirty="0" smtClean="0"/>
              <a:t>3</a:t>
            </a:r>
            <a:r>
              <a:rPr lang="en-US" dirty="0" smtClean="0"/>
              <a:t>O</a:t>
            </a:r>
            <a:r>
              <a:rPr lang="en-US" baseline="-25000" dirty="0" smtClean="0"/>
              <a:t>4 </a:t>
            </a:r>
            <a:r>
              <a:rPr lang="en-US" dirty="0" smtClean="0"/>
              <a:t>(Sigma Aldrich).</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838200"/>
          </a:xfrm>
        </p:spPr>
        <p:txBody>
          <a:bodyPr>
            <a:normAutofit fontScale="90000"/>
          </a:bodyPr>
          <a:lstStyle/>
          <a:p>
            <a:r>
              <a:rPr lang="en-US" dirty="0" smtClean="0"/>
              <a:t>oil-water separation test by the use of MNPs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Initially MNP solution was added to the emulsion and was </a:t>
            </a:r>
            <a:r>
              <a:rPr lang="en-US" dirty="0" err="1" smtClean="0"/>
              <a:t>sonicated</a:t>
            </a:r>
            <a:r>
              <a:rPr lang="en-US" dirty="0" smtClean="0"/>
              <a:t> and then allowed it to rest over a piece of magnet. </a:t>
            </a:r>
          </a:p>
          <a:p>
            <a:r>
              <a:rPr lang="en-US" dirty="0" smtClean="0"/>
              <a:t>The magnetic </a:t>
            </a:r>
            <a:r>
              <a:rPr lang="en-US" dirty="0" err="1" smtClean="0"/>
              <a:t>nanoparticles</a:t>
            </a:r>
            <a:r>
              <a:rPr lang="en-US" dirty="0" smtClean="0"/>
              <a:t> are accumulated at the bottom of test tube after magnetic field is applied. </a:t>
            </a:r>
          </a:p>
          <a:p>
            <a:r>
              <a:rPr lang="en-US" dirty="0" smtClean="0"/>
              <a:t>However, we do not see the oil droplets being dragged to the bottom of the vessels along with the </a:t>
            </a:r>
            <a:r>
              <a:rPr lang="en-US" dirty="0" err="1" smtClean="0"/>
              <a:t>nanoparticles</a:t>
            </a:r>
            <a:r>
              <a:rPr lang="en-US" dirty="0" smtClean="0"/>
              <a:t>. </a:t>
            </a:r>
          </a:p>
          <a:p>
            <a:r>
              <a:rPr lang="en-US" dirty="0" smtClean="0"/>
              <a:t>The mixture was allowed to sit for about 2 days. </a:t>
            </a:r>
          </a:p>
          <a:p>
            <a:r>
              <a:rPr lang="en-US" dirty="0" smtClean="0"/>
              <a:t>The PEG-coated Fe</a:t>
            </a:r>
            <a:r>
              <a:rPr lang="en-US" baseline="-25000" dirty="0" smtClean="0"/>
              <a:t>3</a:t>
            </a:r>
            <a:r>
              <a:rPr lang="en-US" dirty="0" smtClean="0"/>
              <a:t>O</a:t>
            </a:r>
            <a:r>
              <a:rPr lang="en-US" baseline="-25000" dirty="0" smtClean="0"/>
              <a:t>4</a:t>
            </a:r>
            <a:r>
              <a:rPr lang="en-US" dirty="0" smtClean="0"/>
              <a:t> </a:t>
            </a:r>
            <a:r>
              <a:rPr lang="en-US" dirty="0" err="1" smtClean="0"/>
              <a:t>nanoparticles</a:t>
            </a:r>
            <a:r>
              <a:rPr lang="en-US" dirty="0" smtClean="0"/>
              <a:t> with a mean size of 30 nm can not effectively separate the oil droplets from oil-water-surfactant mixture, using qualitative measurements. </a:t>
            </a:r>
          </a:p>
          <a:p>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838200"/>
          </a:xfrm>
        </p:spPr>
        <p:txBody>
          <a:bodyPr>
            <a:normAutofit fontScale="90000"/>
          </a:bodyPr>
          <a:lstStyle/>
          <a:p>
            <a:r>
              <a:rPr lang="en-US" dirty="0" smtClean="0"/>
              <a:t>oil-water separation test by the use of MNPs</a:t>
            </a:r>
            <a:endParaRPr lang="en-US" dirty="0"/>
          </a:p>
        </p:txBody>
      </p:sp>
      <p:pic>
        <p:nvPicPr>
          <p:cNvPr id="1027" name="Picture 14"/>
          <p:cNvPicPr>
            <a:picLocks noChangeAspect="1" noChangeArrowheads="1"/>
          </p:cNvPicPr>
          <p:nvPr/>
        </p:nvPicPr>
        <p:blipFill>
          <a:blip r:embed="rId2" cstate="print"/>
          <a:srcRect/>
          <a:stretch>
            <a:fillRect/>
          </a:stretch>
        </p:blipFill>
        <p:spPr bwMode="auto">
          <a:xfrm>
            <a:off x="228600" y="1447800"/>
            <a:ext cx="2667000" cy="3546974"/>
          </a:xfrm>
          <a:prstGeom prst="rect">
            <a:avLst/>
          </a:prstGeom>
          <a:noFill/>
        </p:spPr>
      </p:pic>
      <p:pic>
        <p:nvPicPr>
          <p:cNvPr id="1026" name="Picture 15"/>
          <p:cNvPicPr>
            <a:picLocks noChangeAspect="1" noChangeArrowheads="1"/>
          </p:cNvPicPr>
          <p:nvPr/>
        </p:nvPicPr>
        <p:blipFill>
          <a:blip r:embed="rId3" cstate="print"/>
          <a:srcRect l="17799" t="15430" r="13110" b="14198"/>
          <a:stretch>
            <a:fillRect/>
          </a:stretch>
        </p:blipFill>
        <p:spPr bwMode="auto">
          <a:xfrm>
            <a:off x="3124200" y="1447800"/>
            <a:ext cx="2667000" cy="3634306"/>
          </a:xfrm>
          <a:prstGeom prst="rect">
            <a:avLst/>
          </a:prstGeom>
          <a:noFill/>
        </p:spPr>
      </p:pic>
      <p:pic>
        <p:nvPicPr>
          <p:cNvPr id="1025" name="Picture 18"/>
          <p:cNvPicPr>
            <a:picLocks noChangeAspect="1" noChangeArrowheads="1"/>
          </p:cNvPicPr>
          <p:nvPr/>
        </p:nvPicPr>
        <p:blipFill>
          <a:blip r:embed="rId4" cstate="print"/>
          <a:srcRect l="3714" t="5267" r="7172" b="14043"/>
          <a:stretch>
            <a:fillRect/>
          </a:stretch>
        </p:blipFill>
        <p:spPr bwMode="auto">
          <a:xfrm>
            <a:off x="6019800" y="1447800"/>
            <a:ext cx="2892123" cy="3505200"/>
          </a:xfrm>
          <a:prstGeom prst="rect">
            <a:avLst/>
          </a:prstGeom>
          <a:noFill/>
        </p:spPr>
      </p:pic>
      <p:sp>
        <p:nvSpPr>
          <p:cNvPr id="8" name="Rectangle 7"/>
          <p:cNvSpPr/>
          <p:nvPr/>
        </p:nvSpPr>
        <p:spPr>
          <a:xfrm>
            <a:off x="312842" y="5117068"/>
            <a:ext cx="2582758" cy="369332"/>
          </a:xfrm>
          <a:prstGeom prst="rect">
            <a:avLst/>
          </a:prstGeom>
        </p:spPr>
        <p:txBody>
          <a:bodyPr wrap="none">
            <a:spAutoFit/>
          </a:bodyPr>
          <a:lstStyle/>
          <a:p>
            <a:r>
              <a:rPr lang="en-US" dirty="0" smtClean="0">
                <a:solidFill>
                  <a:srgbClr val="000000"/>
                </a:solidFill>
                <a:latin typeface="Times New Roman"/>
                <a:ea typeface="Times New Roman"/>
                <a:cs typeface="Arial"/>
              </a:rPr>
              <a:t>At the time of preparation</a:t>
            </a:r>
            <a:endParaRPr lang="en-US" dirty="0"/>
          </a:p>
        </p:txBody>
      </p:sp>
      <p:sp>
        <p:nvSpPr>
          <p:cNvPr id="9" name="Rectangle 8"/>
          <p:cNvSpPr/>
          <p:nvPr/>
        </p:nvSpPr>
        <p:spPr>
          <a:xfrm>
            <a:off x="2971800" y="5105400"/>
            <a:ext cx="3005951" cy="369332"/>
          </a:xfrm>
          <a:prstGeom prst="rect">
            <a:avLst/>
          </a:prstGeom>
        </p:spPr>
        <p:txBody>
          <a:bodyPr wrap="none">
            <a:spAutoFit/>
          </a:bodyPr>
          <a:lstStyle/>
          <a:p>
            <a:r>
              <a:rPr lang="en-US" dirty="0" smtClean="0">
                <a:solidFill>
                  <a:srgbClr val="000000"/>
                </a:solidFill>
                <a:latin typeface="Times New Roman"/>
                <a:ea typeface="Times New Roman"/>
                <a:cs typeface="Arial"/>
              </a:rPr>
              <a:t>After magnetic field is applied</a:t>
            </a:r>
            <a:endParaRPr lang="en-US" dirty="0"/>
          </a:p>
        </p:txBody>
      </p:sp>
      <p:sp>
        <p:nvSpPr>
          <p:cNvPr id="10" name="Rectangle 9"/>
          <p:cNvSpPr/>
          <p:nvPr/>
        </p:nvSpPr>
        <p:spPr>
          <a:xfrm>
            <a:off x="6891516" y="5117068"/>
            <a:ext cx="1261884" cy="369332"/>
          </a:xfrm>
          <a:prstGeom prst="rect">
            <a:avLst/>
          </a:prstGeom>
        </p:spPr>
        <p:txBody>
          <a:bodyPr wrap="none">
            <a:spAutoFit/>
          </a:bodyPr>
          <a:lstStyle/>
          <a:p>
            <a:r>
              <a:rPr lang="en-US" dirty="0" smtClean="0">
                <a:solidFill>
                  <a:srgbClr val="000000"/>
                </a:solidFill>
                <a:latin typeface="Times New Roman"/>
                <a:ea typeface="Times New Roman"/>
                <a:cs typeface="Arial"/>
              </a:rPr>
              <a:t>after 2 days</a:t>
            </a:r>
            <a:endParaRPr lang="en-US" dirty="0"/>
          </a:p>
        </p:txBody>
      </p:sp>
      <p:sp>
        <p:nvSpPr>
          <p:cNvPr id="11" name="Rectangle 10"/>
          <p:cNvSpPr/>
          <p:nvPr/>
        </p:nvSpPr>
        <p:spPr>
          <a:xfrm>
            <a:off x="0" y="5783759"/>
            <a:ext cx="9144000" cy="769441"/>
          </a:xfrm>
          <a:prstGeom prst="rect">
            <a:avLst/>
          </a:prstGeom>
        </p:spPr>
        <p:txBody>
          <a:bodyPr wrap="square">
            <a:spAutoFit/>
          </a:bodyPr>
          <a:lstStyle/>
          <a:p>
            <a:pPr algn="ctr"/>
            <a:r>
              <a:rPr lang="en-US" sz="2200" dirty="0" smtClean="0">
                <a:solidFill>
                  <a:srgbClr val="000000"/>
                </a:solidFill>
                <a:latin typeface="Times New Roman"/>
                <a:ea typeface="Times New Roman"/>
                <a:cs typeface="Arial"/>
              </a:rPr>
              <a:t>Pictures of dispersed 30 nm PEG functionalized iron oxide </a:t>
            </a:r>
            <a:r>
              <a:rPr lang="en-US" sz="2200" dirty="0" err="1" smtClean="0">
                <a:solidFill>
                  <a:srgbClr val="000000"/>
                </a:solidFill>
                <a:latin typeface="Times New Roman"/>
                <a:ea typeface="Times New Roman"/>
                <a:cs typeface="Arial"/>
              </a:rPr>
              <a:t>nanoparticles</a:t>
            </a:r>
            <a:r>
              <a:rPr lang="en-US" sz="2200" dirty="0" smtClean="0">
                <a:solidFill>
                  <a:srgbClr val="000000"/>
                </a:solidFill>
                <a:latin typeface="Times New Roman"/>
                <a:ea typeface="Times New Roman"/>
                <a:cs typeface="Arial"/>
              </a:rPr>
              <a:t> in water, dispersed in 1% </a:t>
            </a:r>
            <a:r>
              <a:rPr lang="en-US" sz="2200" dirty="0" err="1" smtClean="0">
                <a:solidFill>
                  <a:srgbClr val="000000"/>
                </a:solidFill>
                <a:latin typeface="Times New Roman"/>
                <a:ea typeface="Times New Roman"/>
                <a:cs typeface="Arial"/>
              </a:rPr>
              <a:t>dodecane</a:t>
            </a:r>
            <a:r>
              <a:rPr lang="en-US" sz="2200" dirty="0" smtClean="0">
                <a:solidFill>
                  <a:srgbClr val="000000"/>
                </a:solidFill>
                <a:latin typeface="Times New Roman"/>
                <a:ea typeface="Times New Roman"/>
                <a:cs typeface="Arial"/>
              </a:rPr>
              <a:t>, 0.3% SDS, in water </a:t>
            </a:r>
            <a:endParaRPr lang="en-US" sz="22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304800" y="1371600"/>
            <a:ext cx="8686800" cy="5334000"/>
          </a:xfrm>
        </p:spPr>
        <p:txBody>
          <a:bodyPr>
            <a:normAutofit fontScale="77500" lnSpcReduction="20000"/>
          </a:bodyPr>
          <a:lstStyle/>
          <a:p>
            <a:pPr lvl="0"/>
            <a:r>
              <a:rPr lang="en-US" dirty="0" smtClean="0"/>
              <a:t>The critical micelle concentration was found for SDS-water system at room temperature to be between 0.2 to 0.3% by volume. </a:t>
            </a:r>
          </a:p>
          <a:p>
            <a:pPr lvl="0"/>
            <a:r>
              <a:rPr lang="en-US" dirty="0" smtClean="0"/>
              <a:t>To attain the critical micelle concentration level, the mean size of emulsions was measured by dynamic light scattering for a mixture with SDS concentration varying between 0.05 to 0.4% by volume and oil concentration of 1%.</a:t>
            </a:r>
          </a:p>
          <a:p>
            <a:pPr lvl="0"/>
            <a:r>
              <a:rPr lang="en-US" dirty="0" smtClean="0"/>
              <a:t>For a system of 1% </a:t>
            </a:r>
            <a:r>
              <a:rPr lang="en-US" dirty="0" err="1" smtClean="0"/>
              <a:t>dodecane</a:t>
            </a:r>
            <a:r>
              <a:rPr lang="en-US" dirty="0" smtClean="0"/>
              <a:t>, 0.3% SDS in de-ionized water, oil-in-water emulsion was created by </a:t>
            </a:r>
            <a:r>
              <a:rPr lang="en-US" dirty="0" err="1" smtClean="0"/>
              <a:t>sonicating</a:t>
            </a:r>
            <a:r>
              <a:rPr lang="en-US" dirty="0" smtClean="0"/>
              <a:t> the mixture for 30 minutes with a controlled temperature bath. </a:t>
            </a:r>
          </a:p>
          <a:p>
            <a:pPr lvl="0"/>
            <a:r>
              <a:rPr lang="en-US" dirty="0" smtClean="0"/>
              <a:t>Using dynamic light scattering, the size distribution has a mean diameter at 156 nm which grows to about 214 nm after 1 week. </a:t>
            </a:r>
          </a:p>
          <a:p>
            <a:pPr lvl="0"/>
            <a:r>
              <a:rPr lang="en-US" dirty="0" smtClean="0"/>
              <a:t>The grow in size of droplets occurs for both small and large oil droplets and the dynamic study of emulsion droplet size distribution shows a single peak.</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304800" y="1554162"/>
            <a:ext cx="8686800" cy="4999038"/>
          </a:xfrm>
        </p:spPr>
        <p:txBody>
          <a:bodyPr>
            <a:normAutofit fontScale="85000" lnSpcReduction="20000"/>
          </a:bodyPr>
          <a:lstStyle/>
          <a:p>
            <a:pPr lvl="0"/>
            <a:r>
              <a:rPr lang="en-US" dirty="0" smtClean="0"/>
              <a:t>The 24-hour dynamic study of o/w size distribution for the system of 1% </a:t>
            </a:r>
            <a:r>
              <a:rPr lang="en-US" dirty="0" err="1" smtClean="0"/>
              <a:t>dodecane</a:t>
            </a:r>
            <a:r>
              <a:rPr lang="en-US" dirty="0" smtClean="0"/>
              <a:t>, 0.3% SDS in aqueous solution shows that there is a more rapid growth of emulsion droplets, initially. </a:t>
            </a:r>
          </a:p>
          <a:p>
            <a:pPr lvl="0"/>
            <a:r>
              <a:rPr lang="en-US" dirty="0" smtClean="0"/>
              <a:t>This study suggests using stable emulsion. After about 15 hours, the growth of oil droplets is slower.</a:t>
            </a:r>
          </a:p>
          <a:p>
            <a:pPr lvl="0"/>
            <a:r>
              <a:rPr lang="en-US" dirty="0" smtClean="0"/>
              <a:t>The 48-hour study of o/w size distribution for the system of 1% oil and 0.6% SDS in the aqueous solution shows the same trend. After about 15 hours, the size is about 12% smaller than the size after 2 days; after 1 day, the size is about 8% smaller. </a:t>
            </a:r>
          </a:p>
          <a:p>
            <a:pPr lvl="0"/>
            <a:r>
              <a:rPr lang="en-US" dirty="0" smtClean="0"/>
              <a:t>Similarly, the size distribution shows a shift in size for both small and large droplets. </a:t>
            </a:r>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Preliminary oil-water separation test was conducted using PEG-coated Fe</a:t>
            </a:r>
            <a:r>
              <a:rPr lang="en-US" baseline="-25000" dirty="0" smtClean="0"/>
              <a:t>3</a:t>
            </a:r>
            <a:r>
              <a:rPr lang="en-US" dirty="0" smtClean="0"/>
              <a:t>O</a:t>
            </a:r>
            <a:r>
              <a:rPr lang="en-US" baseline="-25000" dirty="0" smtClean="0"/>
              <a:t>4</a:t>
            </a:r>
            <a:r>
              <a:rPr lang="en-US" dirty="0" smtClean="0"/>
              <a:t> </a:t>
            </a:r>
            <a:r>
              <a:rPr lang="en-US" dirty="0" err="1" smtClean="0"/>
              <a:t>nanoparticles</a:t>
            </a:r>
            <a:r>
              <a:rPr lang="en-US" dirty="0" smtClean="0"/>
              <a:t> with a mean diameter of 30 nm dispersed in water at concentration 1 mg/ml. </a:t>
            </a:r>
          </a:p>
          <a:p>
            <a:r>
              <a:rPr lang="en-US" dirty="0" smtClean="0"/>
              <a:t>The preliminary run revealed no significant change in turbidity of emulsion mixture after the addition of MNPs, and after applying the magnetic forces using a magnet. </a:t>
            </a:r>
          </a:p>
          <a:p>
            <a:r>
              <a:rPr lang="en-US" dirty="0" smtClean="0"/>
              <a:t>In this preliminary run, we had </a:t>
            </a:r>
            <a:r>
              <a:rPr lang="en-US" dirty="0" err="1" smtClean="0"/>
              <a:t>sonicated</a:t>
            </a:r>
            <a:r>
              <a:rPr lang="en-US" dirty="0" smtClean="0"/>
              <a:t> the solution. </a:t>
            </a:r>
          </a:p>
          <a:p>
            <a:r>
              <a:rPr lang="en-US" dirty="0" smtClean="0"/>
              <a:t>For future studies, the concentration of MNPs and the type of mixing should be studied for a better performance.</a:t>
            </a:r>
          </a:p>
          <a:p>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Acknowledgment</a:t>
            </a:r>
            <a:endParaRPr lang="en-US" dirty="0"/>
          </a:p>
        </p:txBody>
      </p:sp>
      <p:sp>
        <p:nvSpPr>
          <p:cNvPr id="3" name="Content Placeholder 2"/>
          <p:cNvSpPr>
            <a:spLocks noGrp="1"/>
          </p:cNvSpPr>
          <p:nvPr>
            <p:ph idx="1"/>
          </p:nvPr>
        </p:nvSpPr>
        <p:spPr/>
        <p:txBody>
          <a:bodyPr/>
          <a:lstStyle/>
          <a:p>
            <a:r>
              <a:rPr lang="en-US" dirty="0" smtClean="0"/>
              <a:t>This project was fully funded by Kuwait Foundation for Advancement of Science (KFAS)</a:t>
            </a:r>
          </a:p>
          <a:p>
            <a:r>
              <a:rPr lang="en-US" dirty="0" smtClean="0"/>
              <a:t>Project #P315-25C-01 </a:t>
            </a:r>
            <a:endParaRPr lang="en-US" dirty="0"/>
          </a:p>
        </p:txBody>
      </p:sp>
    </p:spTree>
    <p:extLst>
      <p:ext uri="{BB962C8B-B14F-4D97-AF65-F5344CB8AC3E}">
        <p14:creationId xmlns:p14="http://schemas.microsoft.com/office/powerpoint/2010/main" val="219694434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Mincho"/>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Trek</Template>
  <TotalTime>676</TotalTime>
  <Words>2631</Words>
  <Application>Microsoft Office PowerPoint</Application>
  <PresentationFormat>On-screen Show (4:3)</PresentationFormat>
  <Paragraphs>264</Paragraphs>
  <Slides>48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Arial</vt:lpstr>
      <vt:lpstr>Franklin Gothic Book</vt:lpstr>
      <vt:lpstr>Franklin Gothic Medium</vt:lpstr>
      <vt:lpstr>Symbol</vt:lpstr>
      <vt:lpstr>Times New Roman</vt:lpstr>
      <vt:lpstr>Wingdings 2</vt:lpstr>
      <vt:lpstr>Trek</vt:lpstr>
      <vt:lpstr>Efficient Separation of Dilute Oil Contaminations from Wastewater by Functionalized Magnetic Nanoparticles</vt:lpstr>
      <vt:lpstr>Research motive</vt:lpstr>
      <vt:lpstr>Research motive</vt:lpstr>
      <vt:lpstr>Industries producing waste water</vt:lpstr>
      <vt:lpstr>Oil water mixture</vt:lpstr>
      <vt:lpstr>Seperation techniques</vt:lpstr>
      <vt:lpstr>Main Challenges in oil water Separation</vt:lpstr>
      <vt:lpstr>Challenges with large wastewater throughput</vt:lpstr>
      <vt:lpstr>magnetic force for the separation</vt:lpstr>
      <vt:lpstr>MNP surface chemistry</vt:lpstr>
      <vt:lpstr>Benefits of using magnetic nanoparticles</vt:lpstr>
      <vt:lpstr>Experimental Investigation</vt:lpstr>
      <vt:lpstr>Experimental procedure</vt:lpstr>
      <vt:lpstr>benefits</vt:lpstr>
      <vt:lpstr>first phase</vt:lpstr>
      <vt:lpstr>Emulsion preparation</vt:lpstr>
      <vt:lpstr>dissolved air removal</vt:lpstr>
      <vt:lpstr>Mixing procedure</vt:lpstr>
      <vt:lpstr>two-step emulsification process </vt:lpstr>
      <vt:lpstr>high shear mixer </vt:lpstr>
      <vt:lpstr>high shear mixer operation</vt:lpstr>
      <vt:lpstr>sonication</vt:lpstr>
      <vt:lpstr>Sonication equipment</vt:lpstr>
      <vt:lpstr>size distribution measurements</vt:lpstr>
      <vt:lpstr>Emulsion stability analysis</vt:lpstr>
      <vt:lpstr>Dynamic light scattering by MALVERN</vt:lpstr>
      <vt:lpstr>Effect of surfactant concentration on size distribution and emulsion stability</vt:lpstr>
      <vt:lpstr>PowerPoint Presentation</vt:lpstr>
      <vt:lpstr>Effect of surfactant concentration on size distribution and emulsion stability</vt:lpstr>
      <vt:lpstr>Effect of SDS concentration on mean oil droplet diameter in dilute o/w emulsions (at 1% vol. oil concentration)</vt:lpstr>
      <vt:lpstr>Effect of surfactant concentration on size distribution and emulsion stability</vt:lpstr>
      <vt:lpstr>Effect of surfactant concentration on size distribution and emulsion stability</vt:lpstr>
      <vt:lpstr>Emulsion stability dynamics</vt:lpstr>
      <vt:lpstr>Dynamic measurement of droplet mean diameter</vt:lpstr>
      <vt:lpstr>Emulsion stability dynamics</vt:lpstr>
      <vt:lpstr>Overlay of size distribution </vt:lpstr>
      <vt:lpstr>Emulsion size distribution</vt:lpstr>
      <vt:lpstr>dynamic results for mean size of emulsion droplet</vt:lpstr>
      <vt:lpstr>dynamic results for mean size of emulsion droplet</vt:lpstr>
      <vt:lpstr>dynamic results for mean size of emulsion droplet</vt:lpstr>
      <vt:lpstr>Magnetic nano particles</vt:lpstr>
      <vt:lpstr>oil-water separation test by the use of MNPs</vt:lpstr>
      <vt:lpstr>oil-water separation test by the use of MNPs</vt:lpstr>
      <vt:lpstr>oil-water separation test by the use of MNPs</vt:lpstr>
      <vt:lpstr>Conclusions</vt:lpstr>
      <vt:lpstr>Conclusions</vt:lpstr>
      <vt:lpstr>Conclusions</vt:lpstr>
      <vt:lpstr>Acknowledgment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Efficient Separation of Dilute Oil Contaminations from Wastewater by Functionalized Magnetic Nanoparticles</dc:title>
  <dc:creator>KU</dc:creator>
  <cp:lastModifiedBy>AHMAD AL-FAILAKAWI</cp:lastModifiedBy>
  <cp:revision>54</cp:revision>
  <dcterms:created xsi:type="dcterms:W3CDTF">2017-07-29T07:52:50Z</dcterms:created>
  <dcterms:modified xsi:type="dcterms:W3CDTF">2017-08-29T14:12:34Z</dcterms:modified>
</cp:coreProperties>
</file>