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8" r:id="rId1"/>
    <p:sldMasterId id="2147484040" r:id="rId2"/>
  </p:sldMasterIdLst>
  <p:notesMasterIdLst>
    <p:notesMasterId r:id="rId21"/>
  </p:notesMasterIdLst>
  <p:sldIdLst>
    <p:sldId id="256" r:id="rId3"/>
    <p:sldId id="257" r:id="rId4"/>
    <p:sldId id="258" r:id="rId5"/>
    <p:sldId id="271" r:id="rId6"/>
    <p:sldId id="272" r:id="rId7"/>
    <p:sldId id="259" r:id="rId8"/>
    <p:sldId id="260" r:id="rId9"/>
    <p:sldId id="269" r:id="rId10"/>
    <p:sldId id="261" r:id="rId11"/>
    <p:sldId id="262" r:id="rId12"/>
    <p:sldId id="264" r:id="rId13"/>
    <p:sldId id="267" r:id="rId14"/>
    <p:sldId id="266" r:id="rId15"/>
    <p:sldId id="274" r:id="rId16"/>
    <p:sldId id="265" r:id="rId17"/>
    <p:sldId id="268" r:id="rId18"/>
    <p:sldId id="270"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76424" autoAdjust="0"/>
  </p:normalViewPr>
  <p:slideViewPr>
    <p:cSldViewPr snapToGrid="0">
      <p:cViewPr varScale="1">
        <p:scale>
          <a:sx n="48" d="100"/>
          <a:sy n="48" d="100"/>
        </p:scale>
        <p:origin x="127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1C0FBC8-B798-46EA-A23A-E1062F71CC71}" type="datetimeFigureOut">
              <a:rPr lang="ar-SA" smtClean="0"/>
              <a:t>28/05/1437</a:t>
            </a:fld>
            <a:endParaRPr lang="ar-S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FB8D216-B494-4886-9319-6A59843EE45A}" type="slidenum">
              <a:rPr lang="ar-SA" smtClean="0"/>
              <a:t>‹#›</a:t>
            </a:fld>
            <a:endParaRPr lang="ar-SA"/>
          </a:p>
        </p:txBody>
      </p:sp>
    </p:spTree>
    <p:extLst>
      <p:ext uri="{BB962C8B-B14F-4D97-AF65-F5344CB8AC3E}">
        <p14:creationId xmlns:p14="http://schemas.microsoft.com/office/powerpoint/2010/main" val="132489250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It’s a great honor</a:t>
            </a:r>
            <a:r>
              <a:rPr lang="en-US" baseline="0" dirty="0" smtClean="0"/>
              <a:t> to be standing here to present my study pertaining the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a:t>
            </a:fld>
            <a:endParaRPr lang="ar-SA"/>
          </a:p>
        </p:txBody>
      </p:sp>
    </p:spTree>
    <p:extLst>
      <p:ext uri="{BB962C8B-B14F-4D97-AF65-F5344CB8AC3E}">
        <p14:creationId xmlns:p14="http://schemas.microsoft.com/office/powerpoint/2010/main" val="2531032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Energy drinks are beverages that mainly contain caffeine and sugar. And its popular</a:t>
            </a:r>
            <a:r>
              <a:rPr lang="en-US" baseline="0" dirty="0" smtClean="0"/>
              <a:t> worldwide due to its alerting effect and as an energy provider. </a:t>
            </a:r>
          </a:p>
          <a:p>
            <a:endParaRPr lang="en-US" baseline="0" dirty="0" smtClean="0"/>
          </a:p>
          <a:p>
            <a:pPr algn="l" rtl="0"/>
            <a:r>
              <a:rPr lang="en-US" baseline="0" dirty="0" smtClean="0"/>
              <a:t>The number of energy drink consumers increased dramatically since 1997.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2</a:t>
            </a:fld>
            <a:endParaRPr lang="ar-SA"/>
          </a:p>
        </p:txBody>
      </p:sp>
    </p:spTree>
    <p:extLst>
      <p:ext uri="{BB962C8B-B14F-4D97-AF65-F5344CB8AC3E}">
        <p14:creationId xmlns:p14="http://schemas.microsoft.com/office/powerpoint/2010/main" val="217149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kern="1200" dirty="0" smtClean="0">
                <a:solidFill>
                  <a:schemeClr val="tx1"/>
                </a:solidFill>
                <a:effectLst/>
                <a:latin typeface="+mn-lt"/>
                <a:ea typeface="+mn-ea"/>
                <a:cs typeface="+mn-cs"/>
              </a:rPr>
              <a:t>Caffeine is the main active </a:t>
            </a:r>
            <a:r>
              <a:rPr lang="en-US" sz="1200" kern="1200" dirty="0" err="1" smtClean="0">
                <a:solidFill>
                  <a:schemeClr val="tx1"/>
                </a:solidFill>
                <a:effectLst/>
                <a:latin typeface="+mn-lt"/>
                <a:ea typeface="+mn-ea"/>
                <a:cs typeface="+mn-cs"/>
              </a:rPr>
              <a:t>ingreadiant</a:t>
            </a:r>
            <a:r>
              <a:rPr lang="en-US" sz="1200" kern="1200" baseline="0" dirty="0" smtClean="0">
                <a:solidFill>
                  <a:schemeClr val="tx1"/>
                </a:solidFill>
                <a:effectLst/>
                <a:latin typeface="+mn-lt"/>
                <a:ea typeface="+mn-ea"/>
                <a:cs typeface="+mn-cs"/>
              </a:rPr>
              <a:t> in energy drinks and it ranges from 80 – 300mg per can about 125 to 250ml. </a:t>
            </a:r>
            <a:endParaRPr lang="en-US" sz="1200" kern="1200" dirty="0" smtClean="0">
              <a:solidFill>
                <a:schemeClr val="tx1"/>
              </a:solidFill>
              <a:effectLst/>
              <a:latin typeface="+mn-lt"/>
              <a:ea typeface="+mn-ea"/>
              <a:cs typeface="+mn-cs"/>
            </a:endParaRPr>
          </a:p>
          <a:p>
            <a:pPr algn="l"/>
            <a:endParaRPr lang="en-US" sz="1200" kern="1200" dirty="0" smtClean="0">
              <a:solidFill>
                <a:schemeClr val="tx1"/>
              </a:solidFill>
              <a:effectLst/>
              <a:latin typeface="+mn-lt"/>
              <a:ea typeface="+mn-ea"/>
              <a:cs typeface="+mn-cs"/>
            </a:endParaRPr>
          </a:p>
          <a:p>
            <a:pPr algn="l" rtl="0"/>
            <a:r>
              <a:rPr lang="en-US" sz="1200" kern="1200" dirty="0" smtClean="0">
                <a:solidFill>
                  <a:schemeClr val="tx1"/>
                </a:solidFill>
                <a:effectLst/>
                <a:latin typeface="+mn-lt"/>
                <a:ea typeface="+mn-ea"/>
                <a:cs typeface="+mn-cs"/>
              </a:rPr>
              <a:t> </a:t>
            </a:r>
            <a:r>
              <a:rPr lang="en-US" dirty="0" smtClean="0"/>
              <a:t>The maximum</a:t>
            </a:r>
            <a:r>
              <a:rPr lang="en-US" baseline="0" dirty="0" smtClean="0"/>
              <a:t> limit of caffeine intake for healthy adults is </a:t>
            </a:r>
            <a:r>
              <a:rPr lang="en-US" dirty="0" smtClean="0"/>
              <a:t>400 milligrams (mg). And</a:t>
            </a:r>
            <a:r>
              <a:rPr lang="en-US" baseline="0" dirty="0" smtClean="0"/>
              <a:t> for children not more than </a:t>
            </a:r>
            <a:r>
              <a:rPr lang="en-US" dirty="0" smtClean="0"/>
              <a:t>(2.5 mg/kg bodyweight per day) were not linked with such effects and indeed may benefit cognitive function and sports performance based on the results of adult studies.</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3</a:t>
            </a:fld>
            <a:endParaRPr lang="ar-SA"/>
          </a:p>
        </p:txBody>
      </p:sp>
    </p:spTree>
    <p:extLst>
      <p:ext uri="{BB962C8B-B14F-4D97-AF65-F5344CB8AC3E}">
        <p14:creationId xmlns:p14="http://schemas.microsoft.com/office/powerpoint/2010/main" val="79000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Energy</a:t>
            </a:r>
            <a:r>
              <a:rPr lang="en-US" baseline="0" dirty="0" smtClean="0"/>
              <a:t> drinks are marketed as an energy provider, but evidence about its </a:t>
            </a:r>
            <a:r>
              <a:rPr lang="en-US" sz="1200" dirty="0" smtClean="0"/>
              <a:t>role on improving physical and mental performance </a:t>
            </a:r>
            <a:r>
              <a:rPr lang="en-US" sz="1200" b="1" u="sng" dirty="0" smtClean="0"/>
              <a:t>were limited </a:t>
            </a:r>
          </a:p>
          <a:p>
            <a:endParaRPr lang="en-US" sz="1200" b="1" u="sng" dirty="0" smtClean="0"/>
          </a:p>
          <a:p>
            <a:pPr algn="l" rtl="0"/>
            <a:r>
              <a:rPr lang="en-US" sz="1200" b="1" u="sng" dirty="0" smtClean="0"/>
              <a:t>Whereas most of </a:t>
            </a:r>
            <a:r>
              <a:rPr lang="en-US" sz="1200" dirty="0" smtClean="0"/>
              <a:t>the literature reviews reported adverse effects on health, that include</a:t>
            </a:r>
            <a:r>
              <a:rPr lang="en-US" sz="1200" baseline="0" dirty="0" smtClean="0"/>
              <a:t> </a:t>
            </a:r>
            <a:r>
              <a:rPr lang="en-US" sz="1200" dirty="0" smtClean="0"/>
              <a:t>seizures, diabetes, cardiac abnormalities, mood and behavioral disorders </a:t>
            </a:r>
            <a:r>
              <a:rPr lang="en-US" sz="1200" b="1" u="sng" dirty="0" smtClean="0"/>
              <a:t>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4</a:t>
            </a:fld>
            <a:endParaRPr lang="ar-SA"/>
          </a:p>
        </p:txBody>
      </p:sp>
    </p:spTree>
    <p:extLst>
      <p:ext uri="{BB962C8B-B14F-4D97-AF65-F5344CB8AC3E}">
        <p14:creationId xmlns:p14="http://schemas.microsoft.com/office/powerpoint/2010/main" val="264963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Most teenaged consumers are unaware of the</a:t>
            </a:r>
            <a:r>
              <a:rPr lang="en-US" baseline="0" dirty="0" smtClean="0"/>
              <a:t> caffeine they consume as well as how easy it is to become dependent on it.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5</a:t>
            </a:fld>
            <a:endParaRPr lang="ar-SA"/>
          </a:p>
        </p:txBody>
      </p:sp>
    </p:spTree>
    <p:extLst>
      <p:ext uri="{BB962C8B-B14F-4D97-AF65-F5344CB8AC3E}">
        <p14:creationId xmlns:p14="http://schemas.microsoft.com/office/powerpoint/2010/main" val="1675642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There are potential interactions between the components,</a:t>
            </a:r>
            <a:r>
              <a:rPr lang="en-US" baseline="0" dirty="0" smtClean="0"/>
              <a:t> such as taurine and other amino acids and between caffeine and some of the herbal extracts.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6</a:t>
            </a:fld>
            <a:endParaRPr lang="ar-SA"/>
          </a:p>
        </p:txBody>
      </p:sp>
    </p:spTree>
    <p:extLst>
      <p:ext uri="{BB962C8B-B14F-4D97-AF65-F5344CB8AC3E}">
        <p14:creationId xmlns:p14="http://schemas.microsoft.com/office/powerpoint/2010/main" val="2483457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Studies in Saudi </a:t>
            </a:r>
            <a:r>
              <a:rPr lang="en-US" dirty="0" err="1" smtClean="0"/>
              <a:t>arabia</a:t>
            </a:r>
            <a:r>
              <a:rPr lang="en-US" dirty="0" smtClean="0"/>
              <a:t> about</a:t>
            </a:r>
            <a:r>
              <a:rPr lang="en-US" baseline="0" dirty="0" smtClean="0"/>
              <a:t> energy drink consumption in general is limited. </a:t>
            </a:r>
          </a:p>
          <a:p>
            <a:pPr algn="l" rtl="0"/>
            <a:r>
              <a:rPr lang="en-US" baseline="0" dirty="0" smtClean="0"/>
              <a:t>A study taken in 2005 indicated that 80% of adolescent students drank at least 1 can per week. It also showed that males were the predominant consumers. </a:t>
            </a:r>
          </a:p>
          <a:p>
            <a:pPr algn="l" rtl="0"/>
            <a:r>
              <a:rPr lang="en-US" baseline="0" dirty="0" smtClean="0"/>
              <a:t>Another study conducted recently in 2011 showed that male adolescents drank more than three cans per week.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7</a:t>
            </a:fld>
            <a:endParaRPr lang="ar-SA"/>
          </a:p>
        </p:txBody>
      </p:sp>
    </p:spTree>
    <p:extLst>
      <p:ext uri="{BB962C8B-B14F-4D97-AF65-F5344CB8AC3E}">
        <p14:creationId xmlns:p14="http://schemas.microsoft.com/office/powerpoint/2010/main" val="3240031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With the concern of the majority of the Saudi Arabian population form young adults and adolescents. </a:t>
            </a:r>
          </a:p>
          <a:p>
            <a:pPr algn="l" rtl="0"/>
            <a:r>
              <a:rPr lang="en-US" dirty="0" smtClean="0"/>
              <a:t>The aim of the study was to investigate the frequency of energy drink</a:t>
            </a:r>
            <a:r>
              <a:rPr lang="en-US" baseline="0" dirty="0" smtClean="0"/>
              <a:t> consumption among both males and females in three educational levels. It was conducted in Jeddah city to evaluate the reasons for drinking, knowledge and attitude regarding energy drinks.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8</a:t>
            </a:fld>
            <a:endParaRPr lang="ar-SA"/>
          </a:p>
        </p:txBody>
      </p:sp>
    </p:spTree>
    <p:extLst>
      <p:ext uri="{BB962C8B-B14F-4D97-AF65-F5344CB8AC3E}">
        <p14:creationId xmlns:p14="http://schemas.microsoft.com/office/powerpoint/2010/main" val="482610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The study was conducted in 2014. its</a:t>
            </a:r>
            <a:r>
              <a:rPr lang="en-US" baseline="0" dirty="0" smtClean="0"/>
              <a:t> approval was obtained from the ethical committee of KAU university. </a:t>
            </a:r>
          </a:p>
          <a:p>
            <a:pPr algn="l" rtl="0"/>
            <a:r>
              <a:rPr lang="en-US" baseline="0" dirty="0" smtClean="0"/>
              <a:t>The study sample technique used was a multistage, stratified, cluster random sample.  The study sample included 4355 students. </a:t>
            </a:r>
          </a:p>
          <a:p>
            <a:pPr algn="l" rtl="0"/>
            <a:r>
              <a:rPr lang="en-US" baseline="0" dirty="0" smtClean="0"/>
              <a:t>A self-administrated questionnaire was used and the data were analyzed using an SPSS program.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9</a:t>
            </a:fld>
            <a:endParaRPr lang="ar-SA"/>
          </a:p>
        </p:txBody>
      </p:sp>
    </p:spTree>
    <p:extLst>
      <p:ext uri="{BB962C8B-B14F-4D97-AF65-F5344CB8AC3E}">
        <p14:creationId xmlns:p14="http://schemas.microsoft.com/office/powerpoint/2010/main" val="1835402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The main results of the study showed here.</a:t>
            </a:r>
          </a:p>
          <a:p>
            <a:pPr algn="l" rtl="0"/>
            <a:r>
              <a:rPr lang="en-US" dirty="0" smtClean="0"/>
              <a:t>The study population was</a:t>
            </a:r>
            <a:r>
              <a:rPr lang="en-US" baseline="0" dirty="0" smtClean="0"/>
              <a:t> </a:t>
            </a:r>
            <a:r>
              <a:rPr lang="en-US" dirty="0" smtClean="0"/>
              <a:t>equal between both genders. And the ages ranged between 12 to 26 years. With almost</a:t>
            </a:r>
            <a:r>
              <a:rPr lang="en-US" baseline="0" dirty="0" smtClean="0"/>
              <a:t> </a:t>
            </a:r>
            <a:r>
              <a:rPr lang="en-US" dirty="0" smtClean="0"/>
              <a:t>equal percentages between the 3 educational levels.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10</a:t>
            </a:fld>
            <a:endParaRPr lang="ar-SA"/>
          </a:p>
        </p:txBody>
      </p:sp>
    </p:spTree>
    <p:extLst>
      <p:ext uri="{BB962C8B-B14F-4D97-AF65-F5344CB8AC3E}">
        <p14:creationId xmlns:p14="http://schemas.microsoft.com/office/powerpoint/2010/main" val="58458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smtClean="0"/>
              <a:t>When students were asked if they drink energy drinks , 50% of them said</a:t>
            </a:r>
            <a:r>
              <a:rPr lang="en-US" baseline="0" dirty="0" smtClean="0"/>
              <a:t> yes, 40% said no , and a nearly close percentage chose either sometimes or rarely. </a:t>
            </a:r>
          </a:p>
          <a:p>
            <a:pPr algn="l"/>
            <a:r>
              <a:rPr lang="en-US" baseline="0" dirty="0" smtClean="0"/>
              <a:t>Male students predominated the females in energy drink consumption. </a:t>
            </a:r>
          </a:p>
          <a:p>
            <a:pPr algn="l"/>
            <a:endParaRPr lang="en-US" baseline="0" dirty="0" smtClean="0"/>
          </a:p>
          <a:p>
            <a:pPr algn="l"/>
            <a:r>
              <a:rPr lang="en-US" baseline="0" dirty="0" smtClean="0"/>
              <a:t>The study also showed that the education level was directly proportional to energy drinks consumption.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11</a:t>
            </a:fld>
            <a:endParaRPr lang="ar-SA"/>
          </a:p>
        </p:txBody>
      </p:sp>
    </p:spTree>
    <p:extLst>
      <p:ext uri="{BB962C8B-B14F-4D97-AF65-F5344CB8AC3E}">
        <p14:creationId xmlns:p14="http://schemas.microsoft.com/office/powerpoint/2010/main" val="2729408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smtClean="0"/>
              <a:t>When</a:t>
            </a:r>
            <a:r>
              <a:rPr lang="en-US" baseline="0" dirty="0" smtClean="0"/>
              <a:t> the students were asked for the reason of drinking the energy drink, 40% response was for the tasty flavor and 15% seek for energy or to reduce the feeling of fatigue. </a:t>
            </a:r>
          </a:p>
          <a:p>
            <a:pPr algn="l"/>
            <a:r>
              <a:rPr lang="en-US" baseline="0" dirty="0" smtClean="0"/>
              <a:t>While students who were not drinking appeared to be concerned about their health. </a:t>
            </a:r>
          </a:p>
        </p:txBody>
      </p:sp>
      <p:sp>
        <p:nvSpPr>
          <p:cNvPr id="4" name="Slide Number Placeholder 3"/>
          <p:cNvSpPr>
            <a:spLocks noGrp="1"/>
          </p:cNvSpPr>
          <p:nvPr>
            <p:ph type="sldNum" sz="quarter" idx="10"/>
          </p:nvPr>
        </p:nvSpPr>
        <p:spPr/>
        <p:txBody>
          <a:bodyPr/>
          <a:lstStyle/>
          <a:p>
            <a:fld id="{0FB8D216-B494-4886-9319-6A59843EE45A}" type="slidenum">
              <a:rPr lang="ar-SA" smtClean="0"/>
              <a:t>12</a:t>
            </a:fld>
            <a:endParaRPr lang="ar-SA"/>
          </a:p>
        </p:txBody>
      </p:sp>
    </p:spTree>
    <p:extLst>
      <p:ext uri="{BB962C8B-B14F-4D97-AF65-F5344CB8AC3E}">
        <p14:creationId xmlns:p14="http://schemas.microsoft.com/office/powerpoint/2010/main" val="2398814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sz="1200" kern="1200" dirty="0" smtClean="0">
                <a:solidFill>
                  <a:schemeClr val="tx1"/>
                </a:solidFill>
                <a:effectLst/>
                <a:latin typeface="+mn-lt"/>
                <a:ea typeface="+mn-ea"/>
                <a:cs typeface="+mn-cs"/>
              </a:rPr>
              <a:t>A high proportion (37.9%) of respondents reported that they drank from 2 to 4 cans of energy drinks per week and (20.6%) drank one can per week. </a:t>
            </a:r>
            <a:endParaRPr lang="en-US" sz="1200" kern="1200" dirty="0" smtClean="0">
              <a:solidFill>
                <a:schemeClr val="tx1"/>
              </a:solidFill>
              <a:effectLst/>
              <a:latin typeface="+mn-lt"/>
              <a:ea typeface="+mn-ea"/>
              <a:cs typeface="+mn-cs"/>
            </a:endParaRPr>
          </a:p>
          <a:p>
            <a:pPr algn="l" rtl="0"/>
            <a:r>
              <a:rPr lang="en-US" sz="1200" kern="1200" dirty="0" smtClean="0">
                <a:solidFill>
                  <a:schemeClr val="tx1"/>
                </a:solidFill>
                <a:effectLst/>
                <a:latin typeface="+mn-lt"/>
                <a:ea typeface="+mn-ea"/>
                <a:cs typeface="+mn-cs"/>
              </a:rPr>
              <a:t>Red</a:t>
            </a:r>
            <a:r>
              <a:rPr lang="en-US" sz="1200" kern="1200" baseline="0" dirty="0" smtClean="0">
                <a:solidFill>
                  <a:schemeClr val="tx1"/>
                </a:solidFill>
                <a:effectLst/>
                <a:latin typeface="+mn-lt"/>
                <a:ea typeface="+mn-ea"/>
                <a:cs typeface="+mn-cs"/>
              </a:rPr>
              <a:t> bull ranked as the highest international energy drink consumed by the students at 20.5%, whereas code red had the highest consumption percentage at 31.6% as a nationally manufactured drink.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13</a:t>
            </a:fld>
            <a:endParaRPr lang="ar-SA"/>
          </a:p>
        </p:txBody>
      </p:sp>
    </p:spTree>
    <p:extLst>
      <p:ext uri="{BB962C8B-B14F-4D97-AF65-F5344CB8AC3E}">
        <p14:creationId xmlns:p14="http://schemas.microsoft.com/office/powerpoint/2010/main" val="2860080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Most of the consumers</a:t>
            </a:r>
            <a:r>
              <a:rPr lang="en-US" baseline="0" dirty="0" smtClean="0"/>
              <a:t> drank the energy drinks in the afternoon period for the most popular reason of seeking energy at 35.5% and the second popular reason was to be kept awake.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14</a:t>
            </a:fld>
            <a:endParaRPr lang="ar-SA"/>
          </a:p>
        </p:txBody>
      </p:sp>
    </p:spTree>
    <p:extLst>
      <p:ext uri="{BB962C8B-B14F-4D97-AF65-F5344CB8AC3E}">
        <p14:creationId xmlns:p14="http://schemas.microsoft.com/office/powerpoint/2010/main" val="27952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The students knowledge and attitudes showed that both</a:t>
            </a:r>
            <a:r>
              <a:rPr lang="en-US" baseline="0" dirty="0" smtClean="0"/>
              <a:t> males and females don’t read the food label of energy drinks and that might be the reason why they don’t know it contains both caffeine and herbs. On the other hand both males and females were aware of the sugar content in the drinks.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15</a:t>
            </a:fld>
            <a:endParaRPr lang="ar-SA"/>
          </a:p>
        </p:txBody>
      </p:sp>
    </p:spTree>
    <p:extLst>
      <p:ext uri="{BB962C8B-B14F-4D97-AF65-F5344CB8AC3E}">
        <p14:creationId xmlns:p14="http://schemas.microsoft.com/office/powerpoint/2010/main" val="3879137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Most of male students thought that energy drinks are the</a:t>
            </a:r>
            <a:r>
              <a:rPr lang="en-US" baseline="0" dirty="0" smtClean="0"/>
              <a:t> same as sports drinks. 50% of both genders thought its not proper for children to consume the drinks. a high percentage of females thought its not safe during pregnancy and lactation period.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16</a:t>
            </a:fld>
            <a:endParaRPr lang="ar-SA"/>
          </a:p>
        </p:txBody>
      </p:sp>
    </p:spTree>
    <p:extLst>
      <p:ext uri="{BB962C8B-B14F-4D97-AF65-F5344CB8AC3E}">
        <p14:creationId xmlns:p14="http://schemas.microsoft.com/office/powerpoint/2010/main" val="1892134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In conclusion half of the study sample consumed energy</a:t>
            </a:r>
            <a:r>
              <a:rPr lang="en-US" baseline="0" dirty="0" smtClean="0"/>
              <a:t> drinks at least once a week for both the taste and the energy provided. </a:t>
            </a:r>
          </a:p>
          <a:p>
            <a:pPr algn="l" rtl="0"/>
            <a:r>
              <a:rPr lang="en-US" baseline="0" dirty="0" smtClean="0"/>
              <a:t>The students knowledge level pertaining energy drinks was acceptable but their practices are in need of improvement. </a:t>
            </a:r>
          </a:p>
          <a:p>
            <a:pPr algn="l" rtl="0"/>
            <a:r>
              <a:rPr lang="en-US" baseline="0" dirty="0" smtClean="0"/>
              <a:t>Further research should be conducted to identify if students are aware of their daily amount of caffeine intake on a daily bases from all other products they consume aside from energy drinks alone.  </a:t>
            </a:r>
            <a:endParaRPr lang="ar-SA" dirty="0"/>
          </a:p>
        </p:txBody>
      </p:sp>
      <p:sp>
        <p:nvSpPr>
          <p:cNvPr id="4" name="Slide Number Placeholder 3"/>
          <p:cNvSpPr>
            <a:spLocks noGrp="1"/>
          </p:cNvSpPr>
          <p:nvPr>
            <p:ph type="sldNum" sz="quarter" idx="10"/>
          </p:nvPr>
        </p:nvSpPr>
        <p:spPr/>
        <p:txBody>
          <a:bodyPr/>
          <a:lstStyle/>
          <a:p>
            <a:fld id="{0FB8D216-B494-4886-9319-6A59843EE45A}" type="slidenum">
              <a:rPr lang="ar-SA" smtClean="0"/>
              <a:t>17</a:t>
            </a:fld>
            <a:endParaRPr lang="ar-SA"/>
          </a:p>
        </p:txBody>
      </p:sp>
    </p:spTree>
    <p:extLst>
      <p:ext uri="{BB962C8B-B14F-4D97-AF65-F5344CB8AC3E}">
        <p14:creationId xmlns:p14="http://schemas.microsoft.com/office/powerpoint/2010/main" val="1187144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33635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3870495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3487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3/7/2016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1330726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233623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78916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430895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774302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931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7513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756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273783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2647F38-B617-4D2F-AE0A-013F0C4D2C57}" type="datetimeFigureOut">
              <a:rPr lang="en-US" smtClean="0"/>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404380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8354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3/7/2016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985874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9931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3008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472921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748613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4251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9660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10946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50730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65045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4665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5780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73754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3209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B61BEF0D-F0BB-DE4B-95CE-6DB70DBA9567}" type="datetimeFigureOut">
              <a:rPr lang="en-US" smtClean="0"/>
              <a:pPr/>
              <a:t>3/7/2016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128110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3/7/2016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282611"/>
      </p:ext>
    </p:extLst>
  </p:cSld>
  <p:clrMap bg1="dk1" tx1="lt1" bg2="dk2" tx2="lt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 id="2147484054" r:id="rId14"/>
    <p:sldLayoutId id="2147484055" r:id="rId15"/>
    <p:sldLayoutId id="2147484056" r:id="rId16"/>
    <p:sldLayoutId id="2147484057"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3.xml"/><Relationship Id="rId5" Type="http://schemas.openxmlformats.org/officeDocument/2006/relationships/image" Target="../media/image12.jp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909010" y="2048731"/>
            <a:ext cx="8839199" cy="4482058"/>
          </a:xfrm>
        </p:spPr>
        <p:txBody>
          <a:bodyPr>
            <a:normAutofit fontScale="90000"/>
          </a:bodyPr>
          <a:lstStyle/>
          <a:p>
            <a:pPr algn="ctr" rtl="0"/>
            <a:r>
              <a:rPr lang="en-US" sz="4000" b="1" dirty="0"/>
              <a:t>Prevalence and reasons for consumption of energy drinks among adolescents and young adults in Jeddah, Saudi </a:t>
            </a:r>
            <a:r>
              <a:rPr lang="en-US" sz="4000" b="1" dirty="0" smtClean="0"/>
              <a:t>Arabia</a:t>
            </a:r>
            <a:br>
              <a:rPr lang="en-US" sz="4000" b="1" dirty="0" smtClean="0"/>
            </a:br>
            <a:r>
              <a:rPr lang="en-US" b="1" dirty="0" smtClean="0"/>
              <a:t/>
            </a:r>
            <a:br>
              <a:rPr lang="en-US" b="1" dirty="0" smtClean="0"/>
            </a:br>
            <a:r>
              <a:rPr lang="en-US" sz="2700" b="1" dirty="0" smtClean="0"/>
              <a:t>Dr. Amani A. </a:t>
            </a:r>
            <a:r>
              <a:rPr lang="en-US" sz="2700" b="1" dirty="0" err="1" smtClean="0"/>
              <a:t>Alrasheedi</a:t>
            </a:r>
            <a:r>
              <a:rPr lang="en-US" sz="2700" b="1" dirty="0" smtClean="0"/>
              <a:t/>
            </a:r>
            <a:br>
              <a:rPr lang="en-US" sz="2700" b="1" dirty="0" smtClean="0"/>
            </a:br>
            <a:r>
              <a:rPr lang="en-US" sz="2400" dirty="0">
                <a:effectLst/>
              </a:rPr>
              <a:t>Associated professor Nutrition and food science</a:t>
            </a:r>
            <a:br>
              <a:rPr lang="en-US" sz="2400" dirty="0">
                <a:effectLst/>
              </a:rPr>
            </a:br>
            <a:r>
              <a:rPr lang="en-US" sz="2400" dirty="0">
                <a:effectLst/>
              </a:rPr>
              <a:t>Food and Nutrition- Home Economics</a:t>
            </a:r>
            <a:br>
              <a:rPr lang="en-US" sz="2400" dirty="0">
                <a:effectLst/>
              </a:rPr>
            </a:br>
            <a:r>
              <a:rPr lang="en-US" sz="2400" dirty="0">
                <a:effectLst/>
              </a:rPr>
              <a:t> King Abdul Aziz University – Jeddah Saudi Arabia</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97" y="0"/>
            <a:ext cx="1702013" cy="216568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9357" y="399047"/>
            <a:ext cx="2419350" cy="1143000"/>
          </a:xfrm>
          <a:prstGeom prst="rect">
            <a:avLst/>
          </a:prstGeom>
          <a:solidFill>
            <a:schemeClr val="tx1"/>
          </a:solidFill>
        </p:spPr>
      </p:pic>
    </p:spTree>
    <p:extLst>
      <p:ext uri="{BB962C8B-B14F-4D97-AF65-F5344CB8AC3E}">
        <p14:creationId xmlns:p14="http://schemas.microsoft.com/office/powerpoint/2010/main" val="3641013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989" y="452718"/>
            <a:ext cx="7138737" cy="1151493"/>
          </a:xfrm>
        </p:spPr>
        <p:txBody>
          <a:bodyPr/>
          <a:lstStyle/>
          <a:p>
            <a:pPr algn="ctr"/>
            <a:r>
              <a:rPr lang="en-US" b="1" dirty="0" smtClean="0">
                <a:solidFill>
                  <a:srgbClr val="FF0000"/>
                </a:solidFill>
              </a:rPr>
              <a:t>Energy drinks </a:t>
            </a:r>
            <a:br>
              <a:rPr lang="en-US" b="1" dirty="0" smtClean="0">
                <a:solidFill>
                  <a:srgbClr val="FF0000"/>
                </a:solidFill>
              </a:rPr>
            </a:br>
            <a:endParaRPr lang="ar-SA" b="1" dirty="0">
              <a:solidFill>
                <a:srgbClr val="FF0000"/>
              </a:solidFill>
            </a:endParaRPr>
          </a:p>
        </p:txBody>
      </p:sp>
      <p:sp>
        <p:nvSpPr>
          <p:cNvPr id="3" name="Content Placeholder 2"/>
          <p:cNvSpPr>
            <a:spLocks noGrp="1"/>
          </p:cNvSpPr>
          <p:nvPr>
            <p:ph idx="1"/>
          </p:nvPr>
        </p:nvSpPr>
        <p:spPr>
          <a:xfrm>
            <a:off x="913795" y="1753848"/>
            <a:ext cx="10283594" cy="4695077"/>
          </a:xfrm>
        </p:spPr>
        <p:txBody>
          <a:bodyPr>
            <a:noAutofit/>
          </a:bodyPr>
          <a:lstStyle/>
          <a:p>
            <a:pPr algn="just" rtl="0"/>
            <a:r>
              <a:rPr lang="en-US" sz="2800" dirty="0">
                <a:effectLst/>
              </a:rPr>
              <a:t> The number of energy </a:t>
            </a:r>
            <a:r>
              <a:rPr lang="en-US" sz="2800" dirty="0" smtClean="0">
                <a:effectLst/>
              </a:rPr>
              <a:t>drink </a:t>
            </a:r>
            <a:r>
              <a:rPr lang="en-US" sz="2800" dirty="0" smtClean="0">
                <a:effectLst/>
              </a:rPr>
              <a:t>consumers increased </a:t>
            </a:r>
            <a:r>
              <a:rPr lang="en-US" sz="2800" dirty="0">
                <a:effectLst/>
              </a:rPr>
              <a:t>since </a:t>
            </a:r>
            <a:r>
              <a:rPr lang="en-US" sz="2800" b="1" u="sng" dirty="0">
                <a:effectLst/>
              </a:rPr>
              <a:t>1997</a:t>
            </a:r>
            <a:r>
              <a:rPr lang="en-US" sz="2800" dirty="0">
                <a:effectLst/>
              </a:rPr>
              <a:t> </a:t>
            </a:r>
            <a:r>
              <a:rPr lang="en-US" sz="1600" dirty="0">
                <a:effectLst/>
              </a:rPr>
              <a:t>(</a:t>
            </a:r>
            <a:r>
              <a:rPr lang="en-US" sz="1600" dirty="0" err="1">
                <a:effectLst/>
              </a:rPr>
              <a:t>Kenndy</a:t>
            </a:r>
            <a:r>
              <a:rPr lang="en-US" sz="1600" dirty="0">
                <a:effectLst/>
              </a:rPr>
              <a:t> &amp;</a:t>
            </a:r>
            <a:r>
              <a:rPr lang="en-US" sz="1600" dirty="0" err="1">
                <a:effectLst/>
              </a:rPr>
              <a:t>Scholey</a:t>
            </a:r>
            <a:r>
              <a:rPr lang="en-US" sz="1600" dirty="0">
                <a:effectLst/>
              </a:rPr>
              <a:t> 2004; Boyle &amp; Castillo, 2006). </a:t>
            </a:r>
            <a:endParaRPr lang="en-US" sz="1600" dirty="0" smtClean="0">
              <a:effectLst/>
            </a:endParaRPr>
          </a:p>
          <a:p>
            <a:pPr algn="just" rtl="0"/>
            <a:endParaRPr lang="en-US" sz="1600" dirty="0" smtClean="0">
              <a:effectLst/>
            </a:endParaRPr>
          </a:p>
          <a:p>
            <a:pPr algn="just" rtl="0"/>
            <a:r>
              <a:rPr lang="en-US" sz="2800" dirty="0" smtClean="0">
                <a:effectLst/>
              </a:rPr>
              <a:t>It </a:t>
            </a:r>
            <a:r>
              <a:rPr lang="en-US" sz="2800" dirty="0">
                <a:effectLst/>
              </a:rPr>
              <a:t>is marketed in more than </a:t>
            </a:r>
            <a:r>
              <a:rPr lang="en-US" sz="2800" b="1" u="sng" dirty="0">
                <a:effectLst/>
              </a:rPr>
              <a:t>140 countries </a:t>
            </a:r>
            <a:r>
              <a:rPr lang="en-US" sz="2800" dirty="0" smtClean="0">
                <a:effectLst/>
              </a:rPr>
              <a:t>and </a:t>
            </a:r>
            <a:r>
              <a:rPr lang="en-US" sz="2800" dirty="0" smtClean="0">
                <a:effectLst/>
              </a:rPr>
              <a:t>is </a:t>
            </a:r>
            <a:r>
              <a:rPr lang="en-US" sz="2800" dirty="0">
                <a:effectLst/>
              </a:rPr>
              <a:t>the largest growing beverage </a:t>
            </a:r>
            <a:r>
              <a:rPr lang="en-US" sz="2800" dirty="0" smtClean="0">
                <a:effectLst/>
              </a:rPr>
              <a:t>industry. </a:t>
            </a:r>
            <a:r>
              <a:rPr lang="en-US" sz="2800" dirty="0"/>
              <a:t>I</a:t>
            </a:r>
            <a:r>
              <a:rPr lang="en-US" sz="2800" dirty="0" smtClean="0">
                <a:effectLst/>
              </a:rPr>
              <a:t>n </a:t>
            </a:r>
            <a:r>
              <a:rPr lang="en-US" sz="2800" dirty="0">
                <a:effectLst/>
              </a:rPr>
              <a:t>the US in 2011 </a:t>
            </a:r>
            <a:r>
              <a:rPr lang="en-US" sz="2800" dirty="0" smtClean="0">
                <a:effectLst/>
              </a:rPr>
              <a:t>topped </a:t>
            </a:r>
            <a:r>
              <a:rPr lang="en-US" sz="2800" b="1" u="sng" dirty="0">
                <a:effectLst/>
              </a:rPr>
              <a:t>$9 </a:t>
            </a:r>
            <a:r>
              <a:rPr lang="en-US" sz="2800" b="1" u="sng" dirty="0" smtClean="0">
                <a:effectLst/>
              </a:rPr>
              <a:t>billion. </a:t>
            </a:r>
            <a:r>
              <a:rPr lang="en-US" sz="2800" dirty="0" smtClean="0">
                <a:effectLst/>
              </a:rPr>
              <a:t>(</a:t>
            </a:r>
            <a:r>
              <a:rPr lang="en-US" sz="1600" dirty="0" err="1" smtClean="0">
                <a:effectLst/>
              </a:rPr>
              <a:t>Nitzke</a:t>
            </a:r>
            <a:r>
              <a:rPr lang="en-US" sz="1600" dirty="0" smtClean="0">
                <a:effectLst/>
              </a:rPr>
              <a:t> </a:t>
            </a:r>
            <a:r>
              <a:rPr lang="en-US" sz="1600" dirty="0">
                <a:effectLst/>
              </a:rPr>
              <a:t>et al., 2011; </a:t>
            </a:r>
            <a:r>
              <a:rPr lang="en-US" sz="1600" dirty="0" err="1">
                <a:effectLst/>
              </a:rPr>
              <a:t>Malinauska</a:t>
            </a:r>
            <a:r>
              <a:rPr lang="en-US" sz="1600" dirty="0">
                <a:effectLst/>
              </a:rPr>
              <a:t> </a:t>
            </a:r>
            <a:r>
              <a:rPr lang="en-US" sz="1600" i="1" dirty="0">
                <a:effectLst/>
              </a:rPr>
              <a:t>et al., </a:t>
            </a:r>
            <a:r>
              <a:rPr lang="en-US" sz="1600" dirty="0">
                <a:effectLst/>
              </a:rPr>
              <a:t>2007; Press office, 2011</a:t>
            </a:r>
            <a:r>
              <a:rPr lang="en-US" sz="1600" dirty="0" smtClean="0">
                <a:effectLst/>
              </a:rPr>
              <a:t>).</a:t>
            </a:r>
          </a:p>
          <a:p>
            <a:pPr marL="0" indent="0" algn="just" rtl="0">
              <a:buNone/>
            </a:pPr>
            <a:r>
              <a:rPr lang="en-US" sz="1600" dirty="0" smtClean="0">
                <a:effectLst/>
              </a:rPr>
              <a:t> </a:t>
            </a:r>
          </a:p>
          <a:p>
            <a:pPr algn="just" rtl="0"/>
            <a:r>
              <a:rPr lang="en-US" sz="2800" dirty="0" smtClean="0">
                <a:effectLst/>
              </a:rPr>
              <a:t>There </a:t>
            </a:r>
            <a:r>
              <a:rPr lang="en-US" sz="2800" dirty="0">
                <a:effectLst/>
              </a:rPr>
              <a:t>are large advertising markets </a:t>
            </a:r>
            <a:r>
              <a:rPr lang="en-US" sz="2800" dirty="0" smtClean="0">
                <a:effectLst/>
              </a:rPr>
              <a:t>promoting their products to new </a:t>
            </a:r>
            <a:r>
              <a:rPr lang="en-US" sz="2800" dirty="0">
                <a:effectLst/>
              </a:rPr>
              <a:t>consumers, </a:t>
            </a:r>
            <a:r>
              <a:rPr lang="en-US" sz="2800" dirty="0" smtClean="0">
                <a:effectLst/>
              </a:rPr>
              <a:t>and their main focus are </a:t>
            </a:r>
            <a:r>
              <a:rPr lang="en-US" sz="2800" b="1" u="sng" dirty="0" smtClean="0">
                <a:effectLst/>
              </a:rPr>
              <a:t>children</a:t>
            </a:r>
            <a:r>
              <a:rPr lang="en-US" sz="2800" b="1" u="sng" dirty="0">
                <a:effectLst/>
              </a:rPr>
              <a:t>, adolescents, and youth</a:t>
            </a:r>
            <a:r>
              <a:rPr lang="en-US" sz="2800" b="1" dirty="0">
                <a:effectLst/>
              </a:rPr>
              <a:t> </a:t>
            </a:r>
            <a:r>
              <a:rPr lang="en-US" sz="1600" dirty="0">
                <a:effectLst/>
              </a:rPr>
              <a:t>(</a:t>
            </a:r>
            <a:r>
              <a:rPr lang="en-US" sz="1600" dirty="0" err="1">
                <a:effectLst/>
              </a:rPr>
              <a:t>Babu</a:t>
            </a:r>
            <a:r>
              <a:rPr lang="en-US" sz="1600" dirty="0">
                <a:effectLst/>
              </a:rPr>
              <a:t> </a:t>
            </a:r>
            <a:r>
              <a:rPr lang="en-US" sz="1600" i="1" dirty="0">
                <a:effectLst/>
              </a:rPr>
              <a:t>et al</a:t>
            </a:r>
            <a:r>
              <a:rPr lang="en-US" sz="1600" dirty="0">
                <a:effectLst/>
              </a:rPr>
              <a:t>., 2008).</a:t>
            </a:r>
            <a:endParaRPr lang="ar-SA" sz="1600" dirty="0"/>
          </a:p>
        </p:txBody>
      </p:sp>
    </p:spTree>
    <p:extLst>
      <p:ext uri="{BB962C8B-B14F-4D97-AF65-F5344CB8AC3E}">
        <p14:creationId xmlns:p14="http://schemas.microsoft.com/office/powerpoint/2010/main" val="626028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rgbClr val="FF0000"/>
                </a:solidFill>
              </a:rPr>
              <a:t>Active components</a:t>
            </a:r>
            <a:endParaRPr lang="ar-SA" b="1" dirty="0">
              <a:solidFill>
                <a:srgbClr val="FF0000"/>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274" y="1588168"/>
            <a:ext cx="10186737" cy="5021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ounded Rectangle 6"/>
          <p:cNvSpPr/>
          <p:nvPr/>
        </p:nvSpPr>
        <p:spPr>
          <a:xfrm>
            <a:off x="7809875" y="2503357"/>
            <a:ext cx="1109273" cy="301302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ounded Rectangle 9"/>
          <p:cNvSpPr/>
          <p:nvPr/>
        </p:nvSpPr>
        <p:spPr>
          <a:xfrm>
            <a:off x="9129010" y="2503357"/>
            <a:ext cx="1004341" cy="301302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2872797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Caffeine</a:t>
            </a:r>
            <a:r>
              <a:rPr lang="en-US" dirty="0" smtClean="0"/>
              <a:t> </a:t>
            </a:r>
            <a:endParaRPr lang="ar-SA" dirty="0"/>
          </a:p>
        </p:txBody>
      </p:sp>
      <p:sp>
        <p:nvSpPr>
          <p:cNvPr id="3" name="Content Placeholder 2"/>
          <p:cNvSpPr>
            <a:spLocks noGrp="1"/>
          </p:cNvSpPr>
          <p:nvPr>
            <p:ph idx="1"/>
          </p:nvPr>
        </p:nvSpPr>
        <p:spPr>
          <a:xfrm>
            <a:off x="802105" y="1732548"/>
            <a:ext cx="10315073" cy="3946357"/>
          </a:xfrm>
        </p:spPr>
        <p:txBody>
          <a:bodyPr>
            <a:normAutofit/>
          </a:bodyPr>
          <a:lstStyle/>
          <a:p>
            <a:pPr algn="just" rtl="0"/>
            <a:r>
              <a:rPr lang="en-US" sz="2400" dirty="0" smtClean="0"/>
              <a:t>Evidence about the effect of </a:t>
            </a:r>
            <a:r>
              <a:rPr lang="en-US" sz="2400" dirty="0"/>
              <a:t>energy drinks </a:t>
            </a:r>
            <a:r>
              <a:rPr lang="en-US" sz="2400" dirty="0" smtClean="0"/>
              <a:t>on improving </a:t>
            </a:r>
            <a:r>
              <a:rPr lang="en-US" sz="2400" dirty="0"/>
              <a:t>physical and mental </a:t>
            </a:r>
            <a:r>
              <a:rPr lang="en-US" sz="2400" dirty="0" smtClean="0"/>
              <a:t>performance </a:t>
            </a:r>
            <a:r>
              <a:rPr lang="en-US" sz="2400" b="1" u="sng" dirty="0" smtClean="0"/>
              <a:t>were limited </a:t>
            </a:r>
            <a:r>
              <a:rPr lang="en-US" sz="1600" dirty="0"/>
              <a:t>(Kennedy &amp; </a:t>
            </a:r>
            <a:r>
              <a:rPr lang="en-US" sz="1600" dirty="0" err="1"/>
              <a:t>Scholey</a:t>
            </a:r>
            <a:r>
              <a:rPr lang="en-US" sz="1600" dirty="0"/>
              <a:t> 2004</a:t>
            </a:r>
            <a:r>
              <a:rPr lang="en-US" sz="1600" dirty="0" smtClean="0"/>
              <a:t>).</a:t>
            </a:r>
          </a:p>
          <a:p>
            <a:pPr algn="just" rtl="0"/>
            <a:endParaRPr lang="en-US" sz="1600" dirty="0"/>
          </a:p>
          <a:p>
            <a:pPr marL="0" indent="0" algn="just" rtl="0">
              <a:buNone/>
            </a:pPr>
            <a:r>
              <a:rPr lang="en-US" sz="1600" dirty="0" smtClean="0"/>
              <a:t> </a:t>
            </a:r>
          </a:p>
          <a:p>
            <a:pPr algn="just" rtl="0"/>
            <a:r>
              <a:rPr lang="en-US" sz="2400" b="1" u="sng" dirty="0" smtClean="0"/>
              <a:t>most </a:t>
            </a:r>
            <a:r>
              <a:rPr lang="en-US" sz="2400" b="1" u="sng" dirty="0"/>
              <a:t>of </a:t>
            </a:r>
            <a:r>
              <a:rPr lang="en-US" sz="2400" dirty="0"/>
              <a:t>the literature </a:t>
            </a:r>
            <a:r>
              <a:rPr lang="en-US" sz="2400" dirty="0" smtClean="0"/>
              <a:t>reviews reported adverse </a:t>
            </a:r>
            <a:r>
              <a:rPr lang="en-US" sz="2400" dirty="0"/>
              <a:t>effects on </a:t>
            </a:r>
            <a:r>
              <a:rPr lang="en-US" sz="2400" dirty="0" smtClean="0"/>
              <a:t>health</a:t>
            </a:r>
            <a:r>
              <a:rPr lang="en-US" sz="2400" dirty="0"/>
              <a:t>, </a:t>
            </a:r>
            <a:r>
              <a:rPr lang="en-US" sz="2400" dirty="0" smtClean="0"/>
              <a:t>that include seizures</a:t>
            </a:r>
            <a:r>
              <a:rPr lang="en-US" sz="2400" dirty="0"/>
              <a:t>, diabetes, cardiac abnormalities, mood and behavioral disorders </a:t>
            </a:r>
            <a:r>
              <a:rPr lang="en-US" sz="1600" dirty="0"/>
              <a:t>(</a:t>
            </a:r>
            <a:r>
              <a:rPr lang="en-US" sz="1600" dirty="0" smtClean="0"/>
              <a:t>Seifert </a:t>
            </a:r>
            <a:r>
              <a:rPr lang="en-US" sz="1600" dirty="0"/>
              <a:t>et al., 2011, </a:t>
            </a:r>
            <a:r>
              <a:rPr lang="en-US" sz="1600" dirty="0" err="1" smtClean="0"/>
              <a:t>Gallimberti</a:t>
            </a:r>
            <a:r>
              <a:rPr lang="en-US" sz="1600" dirty="0" smtClean="0"/>
              <a:t> et al., </a:t>
            </a:r>
            <a:r>
              <a:rPr lang="en-US" sz="1600" dirty="0"/>
              <a:t>2013</a:t>
            </a:r>
            <a:r>
              <a:rPr lang="en-US" sz="2400" dirty="0"/>
              <a:t>).   </a:t>
            </a:r>
          </a:p>
        </p:txBody>
      </p:sp>
    </p:spTree>
    <p:extLst>
      <p:ext uri="{BB962C8B-B14F-4D97-AF65-F5344CB8AC3E}">
        <p14:creationId xmlns:p14="http://schemas.microsoft.com/office/powerpoint/2010/main" val="210252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Caffeine</a:t>
            </a:r>
            <a:r>
              <a:rPr lang="en-US" dirty="0" smtClean="0"/>
              <a:t> </a:t>
            </a:r>
            <a:endParaRPr lang="ar-SA" dirty="0"/>
          </a:p>
        </p:txBody>
      </p:sp>
      <p:sp>
        <p:nvSpPr>
          <p:cNvPr id="3" name="Content Placeholder 2"/>
          <p:cNvSpPr>
            <a:spLocks noGrp="1"/>
          </p:cNvSpPr>
          <p:nvPr>
            <p:ph idx="1"/>
          </p:nvPr>
        </p:nvSpPr>
        <p:spPr>
          <a:xfrm>
            <a:off x="1119354" y="1853248"/>
            <a:ext cx="9468435" cy="3834062"/>
          </a:xfrm>
        </p:spPr>
        <p:txBody>
          <a:bodyPr>
            <a:normAutofit/>
          </a:bodyPr>
          <a:lstStyle/>
          <a:p>
            <a:pPr algn="l" rtl="0"/>
            <a:r>
              <a:rPr lang="en-US" sz="2800" dirty="0"/>
              <a:t>Teens often do not realize how much caffeine they drink, and many teenagers do not know how easy it is to become dependent on caffeine. </a:t>
            </a:r>
            <a:endParaRPr lang="en-US" sz="2800" dirty="0" smtClean="0"/>
          </a:p>
          <a:p>
            <a:pPr marL="0" indent="0" algn="l" rtl="0">
              <a:buNone/>
            </a:pPr>
            <a:endParaRPr lang="en-US" sz="2800" dirty="0" smtClean="0"/>
          </a:p>
          <a:p>
            <a:pPr algn="l" rtl="0"/>
            <a:r>
              <a:rPr lang="en-US" sz="2800" dirty="0" smtClean="0"/>
              <a:t>Some </a:t>
            </a:r>
            <a:r>
              <a:rPr lang="en-US" sz="2800" dirty="0"/>
              <a:t>people are more sensitive to stimulants than </a:t>
            </a:r>
            <a:r>
              <a:rPr lang="en-US" sz="2800" dirty="0" smtClean="0"/>
              <a:t>others.</a:t>
            </a:r>
          </a:p>
          <a:p>
            <a:pPr algn="l" rtl="0"/>
            <a:endParaRPr lang="ar-SA" dirty="0"/>
          </a:p>
        </p:txBody>
      </p:sp>
    </p:spTree>
    <p:extLst>
      <p:ext uri="{BB962C8B-B14F-4D97-AF65-F5344CB8AC3E}">
        <p14:creationId xmlns:p14="http://schemas.microsoft.com/office/powerpoint/2010/main" val="84436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Active components</a:t>
            </a:r>
            <a:endParaRPr lang="ar-SA" dirty="0"/>
          </a:p>
        </p:txBody>
      </p:sp>
      <p:sp>
        <p:nvSpPr>
          <p:cNvPr id="3" name="Content Placeholder 2"/>
          <p:cNvSpPr>
            <a:spLocks noGrp="1"/>
          </p:cNvSpPr>
          <p:nvPr>
            <p:ph idx="1"/>
          </p:nvPr>
        </p:nvSpPr>
        <p:spPr>
          <a:xfrm>
            <a:off x="1411705" y="1853248"/>
            <a:ext cx="9247748" cy="4195481"/>
          </a:xfrm>
        </p:spPr>
        <p:txBody>
          <a:bodyPr>
            <a:normAutofit/>
          </a:bodyPr>
          <a:lstStyle/>
          <a:p>
            <a:pPr algn="just" rtl="0"/>
            <a:r>
              <a:rPr lang="en-US" sz="2400" dirty="0" smtClean="0">
                <a:effectLst/>
              </a:rPr>
              <a:t>herbal </a:t>
            </a:r>
            <a:r>
              <a:rPr lang="en-US" sz="2400" dirty="0">
                <a:effectLst/>
              </a:rPr>
              <a:t>extracts </a:t>
            </a:r>
            <a:r>
              <a:rPr lang="en-US" sz="2400" dirty="0"/>
              <a:t>(</a:t>
            </a:r>
            <a:r>
              <a:rPr lang="en-US" sz="2400" dirty="0" smtClean="0">
                <a:effectLst/>
              </a:rPr>
              <a:t>guarana</a:t>
            </a:r>
            <a:r>
              <a:rPr lang="en-US" sz="2400" dirty="0">
                <a:effectLst/>
              </a:rPr>
              <a:t>, ginseng and </a:t>
            </a:r>
            <a:r>
              <a:rPr lang="en-US" sz="2400" dirty="0" err="1" smtClean="0">
                <a:effectLst/>
              </a:rPr>
              <a:t>ginko</a:t>
            </a:r>
            <a:r>
              <a:rPr lang="en-US" sz="2400" dirty="0" smtClean="0">
                <a:effectLst/>
              </a:rPr>
              <a:t> biloba) </a:t>
            </a:r>
            <a:r>
              <a:rPr lang="en-US" sz="2400" dirty="0" smtClean="0"/>
              <a:t>Vitamins (B), </a:t>
            </a:r>
            <a:r>
              <a:rPr lang="en-US" sz="2400" dirty="0">
                <a:effectLst/>
              </a:rPr>
              <a:t>amino acids </a:t>
            </a:r>
            <a:r>
              <a:rPr lang="en-US" sz="2400" dirty="0" smtClean="0">
                <a:effectLst/>
              </a:rPr>
              <a:t>(taurine), </a:t>
            </a:r>
            <a:r>
              <a:rPr lang="en-US" sz="2400" dirty="0">
                <a:effectLst/>
              </a:rPr>
              <a:t>amino acids derivatives </a:t>
            </a:r>
            <a:r>
              <a:rPr lang="en-US" sz="2400" dirty="0" smtClean="0">
                <a:effectLst/>
              </a:rPr>
              <a:t>(carnitine) </a:t>
            </a:r>
            <a:r>
              <a:rPr lang="en-US" sz="2400" dirty="0">
                <a:effectLst/>
              </a:rPr>
              <a:t>and sugar derivatives </a:t>
            </a:r>
            <a:r>
              <a:rPr lang="en-US" sz="2400" dirty="0" smtClean="0">
                <a:effectLst/>
              </a:rPr>
              <a:t>(</a:t>
            </a:r>
            <a:r>
              <a:rPr lang="en-US" sz="2400" dirty="0" err="1" smtClean="0">
                <a:effectLst/>
              </a:rPr>
              <a:t>glucuronalactone</a:t>
            </a:r>
            <a:r>
              <a:rPr lang="en-US" sz="2400" dirty="0" smtClean="0"/>
              <a:t>, </a:t>
            </a:r>
            <a:r>
              <a:rPr lang="en-US" sz="2400" dirty="0" smtClean="0">
                <a:effectLst/>
              </a:rPr>
              <a:t>ribose) </a:t>
            </a:r>
            <a:r>
              <a:rPr lang="en-US" sz="1600" dirty="0">
                <a:effectLst/>
              </a:rPr>
              <a:t>(Boyle &amp; Castillo, 2006). </a:t>
            </a:r>
            <a:endParaRPr lang="en-US" sz="1600" dirty="0" smtClean="0">
              <a:effectLst/>
            </a:endParaRPr>
          </a:p>
          <a:p>
            <a:pPr algn="just" rtl="0"/>
            <a:endParaRPr lang="en-US" sz="2400" dirty="0">
              <a:effectLst/>
            </a:endParaRPr>
          </a:p>
          <a:p>
            <a:pPr algn="just" rtl="0"/>
            <a:r>
              <a:rPr lang="en-US" sz="2400" dirty="0" smtClean="0">
                <a:effectLst/>
              </a:rPr>
              <a:t>There </a:t>
            </a:r>
            <a:r>
              <a:rPr lang="en-US" sz="2400" dirty="0" smtClean="0"/>
              <a:t>are</a:t>
            </a:r>
            <a:r>
              <a:rPr lang="en-US" sz="2400" dirty="0" smtClean="0">
                <a:effectLst/>
              </a:rPr>
              <a:t> </a:t>
            </a:r>
            <a:r>
              <a:rPr lang="en-US" sz="2400" dirty="0">
                <a:effectLst/>
              </a:rPr>
              <a:t>potential </a:t>
            </a:r>
            <a:r>
              <a:rPr lang="en-US" sz="2400" dirty="0" smtClean="0">
                <a:effectLst/>
              </a:rPr>
              <a:t>interaction, such </a:t>
            </a:r>
            <a:r>
              <a:rPr lang="en-US" sz="2400" dirty="0">
                <a:effectLst/>
              </a:rPr>
              <a:t>as taurine and other amino acids and between caffeine and some herbal extracts </a:t>
            </a:r>
            <a:r>
              <a:rPr lang="en-US" sz="1600" dirty="0">
                <a:effectLst/>
              </a:rPr>
              <a:t>(</a:t>
            </a:r>
            <a:r>
              <a:rPr lang="en-US" sz="1600" dirty="0" err="1">
                <a:effectLst/>
              </a:rPr>
              <a:t>Ballistrr</a:t>
            </a:r>
            <a:r>
              <a:rPr lang="en-US" sz="1600" dirty="0">
                <a:effectLst/>
              </a:rPr>
              <a:t> &amp; </a:t>
            </a:r>
            <a:r>
              <a:rPr lang="en-US" sz="1600" dirty="0" err="1">
                <a:effectLst/>
              </a:rPr>
              <a:t>Corradi</a:t>
            </a:r>
            <a:r>
              <a:rPr lang="en-US" sz="1600" dirty="0">
                <a:effectLst/>
              </a:rPr>
              <a:t>-Webster 2008).  </a:t>
            </a:r>
          </a:p>
          <a:p>
            <a:endParaRPr lang="ar-SA" dirty="0"/>
          </a:p>
        </p:txBody>
      </p:sp>
    </p:spTree>
    <p:extLst>
      <p:ext uri="{BB962C8B-B14F-4D97-AF65-F5344CB8AC3E}">
        <p14:creationId xmlns:p14="http://schemas.microsoft.com/office/powerpoint/2010/main" val="29364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Energy drinks in Saudi Arabia</a:t>
            </a:r>
            <a:endParaRPr lang="ar-SA" b="1" dirty="0">
              <a:solidFill>
                <a:srgbClr val="FF0000"/>
              </a:solidFill>
            </a:endParaRPr>
          </a:p>
        </p:txBody>
      </p:sp>
      <p:sp>
        <p:nvSpPr>
          <p:cNvPr id="3" name="Content Placeholder 2"/>
          <p:cNvSpPr>
            <a:spLocks noGrp="1"/>
          </p:cNvSpPr>
          <p:nvPr>
            <p:ph idx="1"/>
          </p:nvPr>
        </p:nvSpPr>
        <p:spPr>
          <a:xfrm>
            <a:off x="1103312" y="1684421"/>
            <a:ext cx="9709067" cy="4620125"/>
          </a:xfrm>
        </p:spPr>
        <p:txBody>
          <a:bodyPr>
            <a:normAutofit/>
          </a:bodyPr>
          <a:lstStyle/>
          <a:p>
            <a:pPr algn="l" rtl="0"/>
            <a:r>
              <a:rPr lang="en-US" sz="2800" dirty="0">
                <a:effectLst/>
              </a:rPr>
              <a:t>In Saudi Arabia, studies about the consumption of energy drinks by students in different education levels is limited. </a:t>
            </a:r>
            <a:endParaRPr lang="en-US" sz="2800" dirty="0" smtClean="0">
              <a:effectLst/>
            </a:endParaRPr>
          </a:p>
          <a:p>
            <a:pPr algn="l" rtl="0"/>
            <a:r>
              <a:rPr lang="en-US" b="1" dirty="0"/>
              <a:t>(</a:t>
            </a:r>
            <a:r>
              <a:rPr lang="en-US" b="1" dirty="0" err="1"/>
              <a:t>Musager</a:t>
            </a:r>
            <a:r>
              <a:rPr lang="en-US" b="1" dirty="0"/>
              <a:t> &amp; </a:t>
            </a:r>
            <a:r>
              <a:rPr lang="en-US" b="1" dirty="0" err="1"/>
              <a:t>Zagzoug</a:t>
            </a:r>
            <a:r>
              <a:rPr lang="en-US" b="1" dirty="0"/>
              <a:t> </a:t>
            </a:r>
            <a:r>
              <a:rPr lang="en-US" b="1" dirty="0" smtClean="0"/>
              <a:t>2005)  </a:t>
            </a:r>
            <a:r>
              <a:rPr lang="en-US" sz="2800" dirty="0"/>
              <a:t>a</a:t>
            </a:r>
            <a:r>
              <a:rPr lang="en-US" sz="2800" dirty="0" smtClean="0"/>
              <a:t>dolescent </a:t>
            </a:r>
            <a:r>
              <a:rPr lang="en-US" sz="2800" dirty="0"/>
              <a:t>students(n</a:t>
            </a:r>
            <a:r>
              <a:rPr lang="en-US" sz="2800" dirty="0" smtClean="0"/>
              <a:t>= 834)    (</a:t>
            </a:r>
            <a:r>
              <a:rPr lang="en-US" sz="2800" dirty="0"/>
              <a:t>13-18 </a:t>
            </a:r>
            <a:r>
              <a:rPr lang="en-US" sz="2800" dirty="0" smtClean="0"/>
              <a:t>years) 80</a:t>
            </a:r>
            <a:r>
              <a:rPr lang="en-US" sz="2800" dirty="0"/>
              <a:t>% </a:t>
            </a:r>
            <a:r>
              <a:rPr lang="en-US" sz="2800" dirty="0" smtClean="0"/>
              <a:t>drank </a:t>
            </a:r>
            <a:r>
              <a:rPr lang="en-US" sz="2800" dirty="0"/>
              <a:t>energy drinks at least </a:t>
            </a:r>
            <a:r>
              <a:rPr lang="en-US" sz="2800" dirty="0" smtClean="0"/>
              <a:t>1 can /week, males more </a:t>
            </a:r>
            <a:r>
              <a:rPr lang="en-US" sz="2800" dirty="0"/>
              <a:t>than </a:t>
            </a:r>
            <a:r>
              <a:rPr lang="en-US" sz="2800" dirty="0" smtClean="0"/>
              <a:t>females. </a:t>
            </a:r>
          </a:p>
          <a:p>
            <a:pPr algn="l" rtl="0"/>
            <a:r>
              <a:rPr lang="en-US" b="1" dirty="0"/>
              <a:t>(Al-</a:t>
            </a:r>
            <a:r>
              <a:rPr lang="en-US" b="1" dirty="0" err="1"/>
              <a:t>Hazzaa</a:t>
            </a:r>
            <a:r>
              <a:rPr lang="en-US" b="1" dirty="0"/>
              <a:t> </a:t>
            </a:r>
            <a:r>
              <a:rPr lang="en-US" b="1" i="1" dirty="0"/>
              <a:t>et al., </a:t>
            </a:r>
            <a:r>
              <a:rPr lang="en-US" b="1" dirty="0"/>
              <a:t>2011) </a:t>
            </a:r>
            <a:r>
              <a:rPr lang="en-US" sz="2800" dirty="0"/>
              <a:t>adolescent </a:t>
            </a:r>
            <a:r>
              <a:rPr lang="en-US" sz="2800" dirty="0" smtClean="0"/>
              <a:t>students (</a:t>
            </a:r>
            <a:r>
              <a:rPr lang="en-US" sz="2800" dirty="0"/>
              <a:t>14-19years) </a:t>
            </a:r>
            <a:r>
              <a:rPr lang="en-US" sz="2800" dirty="0" smtClean="0"/>
              <a:t> 16.3</a:t>
            </a:r>
            <a:r>
              <a:rPr lang="en-US" sz="2800" dirty="0"/>
              <a:t>% </a:t>
            </a:r>
            <a:r>
              <a:rPr lang="en-US" sz="2800" dirty="0" smtClean="0"/>
              <a:t>male drank </a:t>
            </a:r>
            <a:r>
              <a:rPr lang="en-US" sz="2800" dirty="0"/>
              <a:t>energy drinks more than three times /</a:t>
            </a:r>
            <a:r>
              <a:rPr lang="en-US" sz="2800" dirty="0" smtClean="0"/>
              <a:t> </a:t>
            </a:r>
            <a:r>
              <a:rPr lang="en-US" sz="2800" dirty="0"/>
              <a:t>week</a:t>
            </a:r>
            <a:r>
              <a:rPr lang="en-US" sz="2800" dirty="0" smtClean="0"/>
              <a:t>.</a:t>
            </a:r>
            <a:endParaRPr lang="en-US" sz="2800" dirty="0">
              <a:effectLst/>
            </a:endParaRPr>
          </a:p>
          <a:p>
            <a:pPr marL="0" indent="0" algn="l" rtl="0">
              <a:buNone/>
            </a:pPr>
            <a:endParaRPr lang="ar-SA" dirty="0"/>
          </a:p>
        </p:txBody>
      </p:sp>
    </p:spTree>
    <p:extLst>
      <p:ext uri="{BB962C8B-B14F-4D97-AF65-F5344CB8AC3E}">
        <p14:creationId xmlns:p14="http://schemas.microsoft.com/office/powerpoint/2010/main" val="283500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452718"/>
            <a:ext cx="9404723" cy="1400530"/>
          </a:xfrm>
        </p:spPr>
        <p:txBody>
          <a:bodyPr/>
          <a:lstStyle/>
          <a:p>
            <a:r>
              <a:rPr lang="en-US" b="1" dirty="0" smtClean="0">
                <a:solidFill>
                  <a:srgbClr val="FF0000"/>
                </a:solidFill>
              </a:rPr>
              <a:t>Aim of the study</a:t>
            </a:r>
            <a:endParaRPr lang="ar-SA" b="1" dirty="0">
              <a:solidFill>
                <a:srgbClr val="FF0000"/>
              </a:solidFill>
            </a:endParaRPr>
          </a:p>
        </p:txBody>
      </p:sp>
      <p:sp>
        <p:nvSpPr>
          <p:cNvPr id="3" name="Content Placeholder 2"/>
          <p:cNvSpPr>
            <a:spLocks noGrp="1"/>
          </p:cNvSpPr>
          <p:nvPr>
            <p:ph idx="1"/>
          </p:nvPr>
        </p:nvSpPr>
        <p:spPr>
          <a:xfrm>
            <a:off x="1103312" y="2229853"/>
            <a:ext cx="9709067" cy="3304673"/>
          </a:xfrm>
        </p:spPr>
        <p:txBody>
          <a:bodyPr>
            <a:noAutofit/>
          </a:bodyPr>
          <a:lstStyle/>
          <a:p>
            <a:pPr algn="just" rtl="0"/>
            <a:r>
              <a:rPr lang="en-US" sz="3200" dirty="0" smtClean="0">
                <a:effectLst/>
              </a:rPr>
              <a:t>to </a:t>
            </a:r>
            <a:r>
              <a:rPr lang="en-US" sz="3200" dirty="0">
                <a:effectLst/>
              </a:rPr>
              <a:t>investigate the frequency of energy drink consumption among male and female intermediate, high school and university students in Jeddah city and to evaluate the reasons for </a:t>
            </a:r>
            <a:r>
              <a:rPr lang="en-US" sz="3200" dirty="0" smtClean="0">
                <a:effectLst/>
              </a:rPr>
              <a:t>drinking, </a:t>
            </a:r>
            <a:r>
              <a:rPr lang="en-US" sz="3200" dirty="0">
                <a:effectLst/>
              </a:rPr>
              <a:t>knowledge </a:t>
            </a:r>
            <a:r>
              <a:rPr lang="en-US" sz="3200" dirty="0" smtClean="0">
                <a:effectLst/>
              </a:rPr>
              <a:t>and </a:t>
            </a:r>
            <a:r>
              <a:rPr lang="en-US" sz="3200" dirty="0" smtClean="0"/>
              <a:t>attitude </a:t>
            </a:r>
            <a:r>
              <a:rPr lang="en-US" sz="3200" dirty="0" smtClean="0">
                <a:effectLst/>
              </a:rPr>
              <a:t>regarding </a:t>
            </a:r>
            <a:r>
              <a:rPr lang="en-US" sz="3200" dirty="0">
                <a:effectLst/>
              </a:rPr>
              <a:t>energy drinks. </a:t>
            </a:r>
          </a:p>
        </p:txBody>
      </p:sp>
    </p:spTree>
    <p:extLst>
      <p:ext uri="{BB962C8B-B14F-4D97-AF65-F5344CB8AC3E}">
        <p14:creationId xmlns:p14="http://schemas.microsoft.com/office/powerpoint/2010/main" val="219980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effectLst/>
              </a:rPr>
              <a:t>Methods</a:t>
            </a:r>
            <a:r>
              <a:rPr lang="en-US" dirty="0">
                <a:effectLst/>
              </a:rPr>
              <a:t/>
            </a:r>
            <a:br>
              <a:rPr lang="en-US" dirty="0">
                <a:effectLst/>
              </a:rPr>
            </a:br>
            <a:endParaRPr lang="ar-SA" dirty="0"/>
          </a:p>
        </p:txBody>
      </p:sp>
      <p:sp>
        <p:nvSpPr>
          <p:cNvPr id="3" name="Content Placeholder 2"/>
          <p:cNvSpPr>
            <a:spLocks noGrp="1"/>
          </p:cNvSpPr>
          <p:nvPr>
            <p:ph idx="1"/>
          </p:nvPr>
        </p:nvSpPr>
        <p:spPr>
          <a:xfrm>
            <a:off x="646112" y="1475874"/>
            <a:ext cx="11176920" cy="5117431"/>
          </a:xfrm>
        </p:spPr>
        <p:txBody>
          <a:bodyPr>
            <a:noAutofit/>
          </a:bodyPr>
          <a:lstStyle/>
          <a:p>
            <a:pPr algn="l" rtl="0"/>
            <a:r>
              <a:rPr lang="en-US" sz="2400" dirty="0" smtClean="0">
                <a:effectLst/>
              </a:rPr>
              <a:t>The study </a:t>
            </a:r>
            <a:r>
              <a:rPr lang="en-US" sz="2400" dirty="0" smtClean="0">
                <a:effectLst/>
              </a:rPr>
              <a:t>was conducted </a:t>
            </a:r>
            <a:r>
              <a:rPr lang="en-US" sz="2400" dirty="0" smtClean="0">
                <a:effectLst/>
              </a:rPr>
              <a:t>from March </a:t>
            </a:r>
            <a:r>
              <a:rPr lang="en-US" sz="2400" dirty="0">
                <a:effectLst/>
              </a:rPr>
              <a:t>2014 to the end of December 2014. Approval for the study was obtained from the Ethical Committee of King Abdul Aziz University. </a:t>
            </a:r>
            <a:endParaRPr lang="ar-SA" sz="2400" dirty="0"/>
          </a:p>
          <a:p>
            <a:pPr algn="l" rtl="0"/>
            <a:r>
              <a:rPr lang="en-US" sz="2400" b="1" u="sng" dirty="0" smtClean="0">
                <a:effectLst/>
              </a:rPr>
              <a:t>Study sample</a:t>
            </a:r>
            <a:r>
              <a:rPr lang="en-US" sz="2400" b="1" dirty="0" smtClean="0">
                <a:effectLst/>
              </a:rPr>
              <a:t>: </a:t>
            </a:r>
            <a:r>
              <a:rPr lang="en-US" sz="2400" dirty="0" smtClean="0"/>
              <a:t>A </a:t>
            </a:r>
            <a:r>
              <a:rPr lang="en-US" sz="2400" dirty="0"/>
              <a:t>multistage, stratified, cluster random sampling technique was conducted to recruit the study sample. </a:t>
            </a:r>
          </a:p>
          <a:p>
            <a:pPr marL="0" indent="0" algn="l" rtl="0">
              <a:buNone/>
            </a:pPr>
            <a:r>
              <a:rPr lang="en-US" sz="2400" b="1" dirty="0" smtClean="0">
                <a:effectLst/>
              </a:rPr>
              <a:t>                              </a:t>
            </a:r>
            <a:r>
              <a:rPr lang="en-US" sz="2400" b="1" u="sng" dirty="0" smtClean="0">
                <a:effectLst/>
              </a:rPr>
              <a:t>4355 students</a:t>
            </a:r>
            <a:r>
              <a:rPr lang="en-US" sz="2400" dirty="0" smtClean="0">
                <a:effectLst/>
              </a:rPr>
              <a:t>: the total participants. </a:t>
            </a:r>
          </a:p>
          <a:p>
            <a:pPr algn="l" rtl="0"/>
            <a:r>
              <a:rPr lang="en-US" sz="2400" b="1" u="sng" dirty="0" smtClean="0">
                <a:effectLst/>
              </a:rPr>
              <a:t>Study tools</a:t>
            </a:r>
            <a:r>
              <a:rPr lang="en-US" sz="2400" u="sng" dirty="0" smtClean="0">
                <a:effectLst/>
              </a:rPr>
              <a:t>:</a:t>
            </a:r>
            <a:r>
              <a:rPr lang="en-US" sz="2400" dirty="0" smtClean="0">
                <a:effectLst/>
              </a:rPr>
              <a:t> A </a:t>
            </a:r>
            <a:r>
              <a:rPr lang="en-US" sz="2400" dirty="0">
                <a:effectLst/>
              </a:rPr>
              <a:t>self-administrated questionnaire was used to collect the data. </a:t>
            </a:r>
            <a:endParaRPr lang="en-US" sz="2400" dirty="0" smtClean="0">
              <a:effectLst/>
            </a:endParaRPr>
          </a:p>
          <a:p>
            <a:pPr algn="l" rtl="0"/>
            <a:r>
              <a:rPr lang="en-US" sz="2400" b="1" u="sng" dirty="0">
                <a:effectLst/>
              </a:rPr>
              <a:t>Data </a:t>
            </a:r>
            <a:r>
              <a:rPr lang="en-US" sz="2400" b="1" u="sng" dirty="0" smtClean="0">
                <a:effectLst/>
              </a:rPr>
              <a:t>analysis</a:t>
            </a:r>
            <a:r>
              <a:rPr lang="en-US" sz="2400" u="sng" dirty="0" smtClean="0">
                <a:effectLst/>
              </a:rPr>
              <a:t>: </a:t>
            </a:r>
            <a:r>
              <a:rPr lang="en-US" sz="2400" dirty="0" smtClean="0">
                <a:effectLst/>
              </a:rPr>
              <a:t>Data </a:t>
            </a:r>
            <a:r>
              <a:rPr lang="en-US" sz="2400" dirty="0">
                <a:effectLst/>
              </a:rPr>
              <a:t>were analyzed using SPSS program version </a:t>
            </a:r>
            <a:r>
              <a:rPr lang="en-US" sz="2400" dirty="0" smtClean="0">
                <a:effectLst/>
              </a:rPr>
              <a:t>22. </a:t>
            </a:r>
            <a:r>
              <a:rPr lang="en-US" sz="2400" dirty="0">
                <a:effectLst/>
              </a:rPr>
              <a:t>means ± standard deviations (SD</a:t>
            </a:r>
            <a:r>
              <a:rPr lang="en-US" sz="2400" dirty="0" smtClean="0">
                <a:effectLst/>
              </a:rPr>
              <a:t>), </a:t>
            </a:r>
            <a:r>
              <a:rPr lang="en-US" sz="2400" dirty="0">
                <a:effectLst/>
              </a:rPr>
              <a:t>T-test and one way </a:t>
            </a:r>
            <a:r>
              <a:rPr lang="en-US" sz="2400" dirty="0" smtClean="0">
                <a:effectLst/>
              </a:rPr>
              <a:t>ANOVA, </a:t>
            </a:r>
            <a:r>
              <a:rPr lang="en-US" sz="2400" dirty="0">
                <a:effectLst/>
              </a:rPr>
              <a:t>chi-squared </a:t>
            </a:r>
            <a:r>
              <a:rPr lang="en-US" sz="2400" dirty="0" smtClean="0">
                <a:effectLst/>
              </a:rPr>
              <a:t>test, P&gt; 0.05</a:t>
            </a:r>
          </a:p>
        </p:txBody>
      </p:sp>
    </p:spTree>
    <p:extLst>
      <p:ext uri="{BB962C8B-B14F-4D97-AF65-F5344CB8AC3E}">
        <p14:creationId xmlns:p14="http://schemas.microsoft.com/office/powerpoint/2010/main" val="60429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1"/>
            <a:ext cx="10353761" cy="882316"/>
          </a:xfrm>
        </p:spPr>
        <p:txBody>
          <a:bodyPr>
            <a:normAutofit fontScale="90000"/>
          </a:bodyPr>
          <a:lstStyle/>
          <a:p>
            <a:r>
              <a:rPr lang="en-US" b="1" dirty="0" smtClean="0">
                <a:solidFill>
                  <a:srgbClr val="FF0000"/>
                </a:solidFill>
              </a:rPr>
              <a:t>Results</a:t>
            </a:r>
            <a:r>
              <a:rPr lang="en-US" dirty="0" smtClean="0"/>
              <a:t/>
            </a:r>
            <a:br>
              <a:rPr lang="en-US" dirty="0" smtClean="0"/>
            </a:br>
            <a:r>
              <a:rPr lang="en-US" dirty="0" smtClean="0"/>
              <a:t> </a:t>
            </a:r>
            <a:endParaRPr lang="ar-SA"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720100962"/>
              </p:ext>
            </p:extLst>
          </p:nvPr>
        </p:nvGraphicFramePr>
        <p:xfrm>
          <a:off x="1350232" y="1925053"/>
          <a:ext cx="9480885" cy="4507831"/>
        </p:xfrm>
        <a:graphic>
          <a:graphicData uri="http://schemas.openxmlformats.org/drawingml/2006/table">
            <a:tbl>
              <a:tblPr firstRow="1" firstCol="1" bandRow="1"/>
              <a:tblGrid>
                <a:gridCol w="4107644"/>
                <a:gridCol w="2997469"/>
                <a:gridCol w="2375772"/>
              </a:tblGrid>
              <a:tr h="555638">
                <a:tc>
                  <a:txBody>
                    <a:bodyPr/>
                    <a:lstStyle/>
                    <a:p>
                      <a:pPr marL="0" marR="0" algn="just" rtl="0">
                        <a:lnSpc>
                          <a:spcPct val="115000"/>
                        </a:lnSpc>
                        <a:spcBef>
                          <a:spcPts val="300"/>
                        </a:spcBef>
                        <a:spcAft>
                          <a:spcPts val="30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Variable</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300"/>
                        </a:spcBef>
                        <a:spcAft>
                          <a:spcPts val="300"/>
                        </a:spcAft>
                      </a:pPr>
                      <a:r>
                        <a:rPr lang="en-US" sz="200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Groups</a:t>
                      </a:r>
                      <a:endParaRPr lang="en-US" sz="200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300"/>
                        </a:spcBef>
                        <a:spcAft>
                          <a:spcPts val="30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N (%)</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790439">
                <a:tc>
                  <a:txBody>
                    <a:bodyPr/>
                    <a:lstStyle/>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Gender </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Male </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female</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(50)</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(50)</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976096">
                <a:tc>
                  <a:txBody>
                    <a:bodyPr/>
                    <a:lstStyle/>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Age </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12-14</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15-17</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18-20</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21-23</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24-26</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(21.9)</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(38.8)</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22.0)</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(12.9)</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(4.5)</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185658">
                <a:tc>
                  <a:txBody>
                    <a:bodyPr/>
                    <a:lstStyle/>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Education level </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Intermediate </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High</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university</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(33.2)</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(33.6)</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0">
                        <a:lnSpc>
                          <a:spcPct val="115000"/>
                        </a:lnSpc>
                        <a:spcBef>
                          <a:spcPts val="0"/>
                        </a:spcBef>
                        <a:spcAft>
                          <a:spcPts val="0"/>
                        </a:spcAft>
                      </a:pPr>
                      <a:r>
                        <a:rPr lang="en-US" sz="2000" dirty="0" smtClean="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20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(33.1)</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9644" marR="5964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bl>
          </a:graphicData>
        </a:graphic>
      </p:graphicFrame>
      <p:sp>
        <p:nvSpPr>
          <p:cNvPr id="9" name="Rectangle 8"/>
          <p:cNvSpPr/>
          <p:nvPr/>
        </p:nvSpPr>
        <p:spPr>
          <a:xfrm>
            <a:off x="1917419" y="1232260"/>
            <a:ext cx="7843814" cy="556434"/>
          </a:xfrm>
          <a:prstGeom prst="rect">
            <a:avLst/>
          </a:prstGeom>
        </p:spPr>
        <p:txBody>
          <a:bodyPr wrap="none">
            <a:spAutoFit/>
          </a:bodyPr>
          <a:lstStyle/>
          <a:p>
            <a:pPr algn="just">
              <a:lnSpc>
                <a:spcPct val="115000"/>
              </a:lnSpc>
              <a:spcBef>
                <a:spcPts val="600"/>
              </a:spcBef>
              <a:spcAft>
                <a:spcPts val="600"/>
              </a:spcAft>
            </a:pPr>
            <a:r>
              <a:rPr lang="en-US" sz="2800" b="1" dirty="0" smtClean="0">
                <a:latin typeface="Times New Roman" panose="02020603050405020304" pitchFamily="18" charset="0"/>
                <a:ea typeface="Times New Roman" panose="02020603050405020304" pitchFamily="18" charset="0"/>
                <a:cs typeface="Arial" panose="020B0604020202020204" pitchFamily="34" charset="0"/>
              </a:rPr>
              <a:t>Demographic characteristics </a:t>
            </a:r>
            <a:r>
              <a:rPr lang="en-US" sz="2800" b="1" dirty="0">
                <a:latin typeface="Times New Roman" panose="02020603050405020304" pitchFamily="18" charset="0"/>
                <a:ea typeface="Times New Roman" panose="02020603050405020304" pitchFamily="18" charset="0"/>
                <a:cs typeface="Arial" panose="020B0604020202020204" pitchFamily="34" charset="0"/>
              </a:rPr>
              <a:t>of study participants</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9358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22865" y="219285"/>
            <a:ext cx="10353761" cy="1583409"/>
          </a:xfrm>
        </p:spPr>
        <p:txBody>
          <a:bodyPr>
            <a:normAutofit fontScale="90000"/>
          </a:bodyPr>
          <a:lstStyle/>
          <a:p>
            <a:pPr algn="ctr"/>
            <a:r>
              <a:rPr lang="en-US" sz="3600" b="1" dirty="0" smtClean="0"/>
              <a:t>Consumption </a:t>
            </a:r>
            <a:r>
              <a:rPr lang="en-US" sz="3600" b="1" dirty="0"/>
              <a:t>of energy </a:t>
            </a:r>
            <a:r>
              <a:rPr lang="en-US" sz="3600" b="1" dirty="0" smtClean="0"/>
              <a:t>drinks</a:t>
            </a:r>
            <a:br>
              <a:rPr lang="en-US" sz="3600" b="1" dirty="0" smtClean="0"/>
            </a:br>
            <a:r>
              <a:rPr lang="en-US" sz="3600" b="1" dirty="0" smtClean="0"/>
              <a:t>n= 4355</a:t>
            </a:r>
            <a:br>
              <a:rPr lang="en-US" sz="3600" b="1" dirty="0" smtClean="0"/>
            </a:br>
            <a:r>
              <a:rPr lang="en-US" sz="3600" b="1" dirty="0" smtClean="0"/>
              <a:t>Do you drink energy drinks?  </a:t>
            </a:r>
            <a:r>
              <a:rPr lang="en-US" sz="3600" dirty="0">
                <a:solidFill>
                  <a:srgbClr val="FF0000"/>
                </a:solidFill>
              </a:rPr>
              <a:t/>
            </a:r>
            <a:br>
              <a:rPr lang="en-US" sz="3600" dirty="0">
                <a:solidFill>
                  <a:srgbClr val="FF0000"/>
                </a:solidFill>
              </a:rPr>
            </a:br>
            <a:r>
              <a:rPr lang="en-US" dirty="0" smtClean="0"/>
              <a:t/>
            </a:r>
            <a:br>
              <a:rPr lang="en-US" dirty="0" smtClean="0"/>
            </a:br>
            <a:r>
              <a:rPr lang="en-US" dirty="0" smtClean="0"/>
              <a:t> </a:t>
            </a:r>
            <a:endParaRPr lang="ar-SA" dirty="0"/>
          </a:p>
        </p:txBody>
      </p:sp>
      <p:sp>
        <p:nvSpPr>
          <p:cNvPr id="2" name="Rounded Rectangle 1"/>
          <p:cNvSpPr/>
          <p:nvPr/>
        </p:nvSpPr>
        <p:spPr>
          <a:xfrm>
            <a:off x="753978" y="1925052"/>
            <a:ext cx="2630903" cy="96252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sz="2400" b="1" dirty="0" smtClean="0">
                <a:solidFill>
                  <a:schemeClr val="bg1"/>
                </a:solidFill>
              </a:rPr>
              <a:t>Yes </a:t>
            </a:r>
          </a:p>
          <a:p>
            <a:pPr algn="ctr"/>
            <a:r>
              <a:rPr lang="en-US" sz="2400" b="1" dirty="0" smtClean="0">
                <a:solidFill>
                  <a:schemeClr val="bg1"/>
                </a:solidFill>
              </a:rPr>
              <a:t>50%</a:t>
            </a:r>
            <a:endParaRPr lang="ar-SA" sz="2400" b="1" dirty="0">
              <a:solidFill>
                <a:schemeClr val="bg1"/>
              </a:solidFill>
            </a:endParaRPr>
          </a:p>
        </p:txBody>
      </p:sp>
      <p:sp>
        <p:nvSpPr>
          <p:cNvPr id="6" name="Rounded Rectangle 5"/>
          <p:cNvSpPr/>
          <p:nvPr/>
        </p:nvSpPr>
        <p:spPr>
          <a:xfrm>
            <a:off x="3497178" y="1925052"/>
            <a:ext cx="2502568"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smtClean="0">
                <a:solidFill>
                  <a:schemeClr val="bg1"/>
                </a:solidFill>
              </a:rPr>
              <a:t>No </a:t>
            </a:r>
          </a:p>
          <a:p>
            <a:pPr algn="ctr"/>
            <a:r>
              <a:rPr lang="en-US" sz="2400" b="1" dirty="0" smtClean="0">
                <a:solidFill>
                  <a:schemeClr val="bg1"/>
                </a:solidFill>
              </a:rPr>
              <a:t>40%</a:t>
            </a:r>
            <a:endParaRPr lang="ar-SA" sz="2400" b="1" dirty="0">
              <a:solidFill>
                <a:schemeClr val="bg1"/>
              </a:solidFill>
            </a:endParaRPr>
          </a:p>
        </p:txBody>
      </p:sp>
      <p:sp>
        <p:nvSpPr>
          <p:cNvPr id="7" name="Rounded Rectangle 6"/>
          <p:cNvSpPr/>
          <p:nvPr/>
        </p:nvSpPr>
        <p:spPr>
          <a:xfrm>
            <a:off x="6128083" y="1936534"/>
            <a:ext cx="2614863"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smtClean="0">
                <a:solidFill>
                  <a:schemeClr val="bg1"/>
                </a:solidFill>
              </a:rPr>
              <a:t>Sometimes </a:t>
            </a:r>
          </a:p>
          <a:p>
            <a:pPr algn="ctr"/>
            <a:r>
              <a:rPr lang="en-US" sz="1600" b="1" dirty="0" smtClean="0">
                <a:solidFill>
                  <a:schemeClr val="bg1"/>
                </a:solidFill>
              </a:rPr>
              <a:t>(1 can / month)</a:t>
            </a:r>
          </a:p>
          <a:p>
            <a:pPr algn="ctr"/>
            <a:r>
              <a:rPr lang="en-US" sz="2400" b="1" dirty="0" smtClean="0">
                <a:solidFill>
                  <a:schemeClr val="bg1"/>
                </a:solidFill>
              </a:rPr>
              <a:t>4.5%</a:t>
            </a:r>
            <a:endParaRPr lang="ar-SA" sz="2400" b="1" dirty="0">
              <a:solidFill>
                <a:schemeClr val="bg1"/>
              </a:solidFill>
            </a:endParaRPr>
          </a:p>
        </p:txBody>
      </p:sp>
      <p:sp>
        <p:nvSpPr>
          <p:cNvPr id="8" name="Rounded Rectangle 7"/>
          <p:cNvSpPr/>
          <p:nvPr/>
        </p:nvSpPr>
        <p:spPr>
          <a:xfrm>
            <a:off x="8999621" y="1936534"/>
            <a:ext cx="2871538"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smtClean="0">
                <a:solidFill>
                  <a:schemeClr val="bg1"/>
                </a:solidFill>
              </a:rPr>
              <a:t>Rarely </a:t>
            </a:r>
          </a:p>
          <a:p>
            <a:pPr algn="ctr"/>
            <a:r>
              <a:rPr lang="en-US" sz="1600" b="1" dirty="0" smtClean="0">
                <a:solidFill>
                  <a:schemeClr val="bg1"/>
                </a:solidFill>
              </a:rPr>
              <a:t>(1 can/ 3 months)</a:t>
            </a:r>
          </a:p>
          <a:p>
            <a:pPr algn="ctr"/>
            <a:r>
              <a:rPr lang="en-US" sz="2400" b="1" dirty="0" smtClean="0">
                <a:solidFill>
                  <a:schemeClr val="bg1"/>
                </a:solidFill>
              </a:rPr>
              <a:t>5.5%</a:t>
            </a:r>
            <a:endParaRPr lang="ar-SA" sz="2400" b="1" dirty="0">
              <a:solidFill>
                <a:schemeClr val="bg1"/>
              </a:solidFill>
            </a:endParaRPr>
          </a:p>
        </p:txBody>
      </p:sp>
      <p:sp>
        <p:nvSpPr>
          <p:cNvPr id="9" name="Rounded Rectangle 8"/>
          <p:cNvSpPr/>
          <p:nvPr/>
        </p:nvSpPr>
        <p:spPr>
          <a:xfrm>
            <a:off x="939174" y="3088993"/>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rgbClr val="FF0000"/>
                </a:solidFill>
              </a:rPr>
              <a:t>30 % male </a:t>
            </a:r>
          </a:p>
          <a:p>
            <a:pPr algn="ctr"/>
            <a:r>
              <a:rPr lang="en-US" b="1" dirty="0" smtClean="0">
                <a:solidFill>
                  <a:schemeClr val="bg1"/>
                </a:solidFill>
              </a:rPr>
              <a:t>20% female </a:t>
            </a:r>
            <a:endParaRPr lang="ar-SA" b="1" dirty="0">
              <a:solidFill>
                <a:schemeClr val="bg1"/>
              </a:solidFill>
            </a:endParaRPr>
          </a:p>
        </p:txBody>
      </p:sp>
      <p:sp>
        <p:nvSpPr>
          <p:cNvPr id="10" name="Rounded Rectangle 9"/>
          <p:cNvSpPr/>
          <p:nvPr/>
        </p:nvSpPr>
        <p:spPr>
          <a:xfrm>
            <a:off x="3874166" y="3088993"/>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rgbClr val="FF0000"/>
                </a:solidFill>
              </a:rPr>
              <a:t>15 % male </a:t>
            </a:r>
          </a:p>
          <a:p>
            <a:pPr algn="ctr"/>
            <a:r>
              <a:rPr lang="en-US" b="1" dirty="0" smtClean="0">
                <a:solidFill>
                  <a:schemeClr val="bg1"/>
                </a:solidFill>
              </a:rPr>
              <a:t>25 % female </a:t>
            </a:r>
            <a:endParaRPr lang="ar-SA" b="1" dirty="0">
              <a:solidFill>
                <a:schemeClr val="bg1"/>
              </a:solidFill>
            </a:endParaRPr>
          </a:p>
        </p:txBody>
      </p:sp>
      <p:sp>
        <p:nvSpPr>
          <p:cNvPr id="11" name="Rounded Rectangle 10"/>
          <p:cNvSpPr/>
          <p:nvPr/>
        </p:nvSpPr>
        <p:spPr>
          <a:xfrm>
            <a:off x="6456946" y="3088993"/>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2.5 % male </a:t>
            </a:r>
          </a:p>
          <a:p>
            <a:pPr algn="ctr"/>
            <a:r>
              <a:rPr lang="en-US" b="1" dirty="0" smtClean="0">
                <a:solidFill>
                  <a:schemeClr val="bg1"/>
                </a:solidFill>
              </a:rPr>
              <a:t>2 % female </a:t>
            </a:r>
            <a:endParaRPr lang="ar-SA" b="1" dirty="0">
              <a:solidFill>
                <a:schemeClr val="bg1"/>
              </a:solidFill>
            </a:endParaRPr>
          </a:p>
        </p:txBody>
      </p:sp>
      <p:sp>
        <p:nvSpPr>
          <p:cNvPr id="12" name="Rounded Rectangle 11"/>
          <p:cNvSpPr/>
          <p:nvPr/>
        </p:nvSpPr>
        <p:spPr>
          <a:xfrm>
            <a:off x="9569116" y="3088993"/>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3 % male </a:t>
            </a:r>
          </a:p>
          <a:p>
            <a:pPr algn="ctr"/>
            <a:r>
              <a:rPr lang="en-US" b="1" dirty="0" smtClean="0">
                <a:solidFill>
                  <a:schemeClr val="bg1"/>
                </a:solidFill>
              </a:rPr>
              <a:t>2.5 % female </a:t>
            </a:r>
            <a:endParaRPr lang="ar-SA" b="1" dirty="0">
              <a:solidFill>
                <a:schemeClr val="bg1"/>
              </a:solidFill>
            </a:endParaRPr>
          </a:p>
        </p:txBody>
      </p:sp>
      <p:sp>
        <p:nvSpPr>
          <p:cNvPr id="15" name="Rectangle 14"/>
          <p:cNvSpPr/>
          <p:nvPr/>
        </p:nvSpPr>
        <p:spPr>
          <a:xfrm>
            <a:off x="7876673" y="4977063"/>
            <a:ext cx="2245895" cy="657726"/>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P &lt; 0.05</a:t>
            </a:r>
            <a:endParaRPr lang="ar-SA" b="1" dirty="0">
              <a:solidFill>
                <a:schemeClr val="bg1"/>
              </a:solidFill>
            </a:endParaRPr>
          </a:p>
        </p:txBody>
      </p:sp>
      <p:sp>
        <p:nvSpPr>
          <p:cNvPr id="16" name="Rounded Rectangle 15"/>
          <p:cNvSpPr/>
          <p:nvPr/>
        </p:nvSpPr>
        <p:spPr>
          <a:xfrm>
            <a:off x="2197768" y="4202606"/>
            <a:ext cx="4259177" cy="2655393"/>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000" b="1" dirty="0" smtClean="0">
                <a:solidFill>
                  <a:srgbClr val="FF0000"/>
                </a:solidFill>
              </a:rPr>
              <a:t>Education level </a:t>
            </a:r>
          </a:p>
          <a:p>
            <a:pPr algn="ctr"/>
            <a:endParaRPr lang="en-US" b="1" dirty="0" smtClean="0">
              <a:solidFill>
                <a:schemeClr val="bg1"/>
              </a:solidFill>
            </a:endParaRPr>
          </a:p>
          <a:p>
            <a:pPr algn="ctr"/>
            <a:r>
              <a:rPr lang="en-US" b="1" dirty="0" smtClean="0">
                <a:solidFill>
                  <a:schemeClr val="bg1"/>
                </a:solidFill>
              </a:rPr>
              <a:t>Intermediate school</a:t>
            </a:r>
          </a:p>
          <a:p>
            <a:pPr algn="ctr"/>
            <a:r>
              <a:rPr lang="en-US" b="1" dirty="0" smtClean="0">
                <a:solidFill>
                  <a:schemeClr val="bg1"/>
                </a:solidFill>
              </a:rPr>
              <a:t>(</a:t>
            </a:r>
            <a:r>
              <a:rPr lang="en-US" b="1" dirty="0" smtClean="0">
                <a:solidFill>
                  <a:srgbClr val="FF0000"/>
                </a:solidFill>
              </a:rPr>
              <a:t>28.5% M </a:t>
            </a:r>
            <a:r>
              <a:rPr lang="en-US" b="1" dirty="0" smtClean="0">
                <a:solidFill>
                  <a:schemeClr val="bg1"/>
                </a:solidFill>
              </a:rPr>
              <a:t>– 23.8% F) </a:t>
            </a:r>
          </a:p>
          <a:p>
            <a:pPr algn="ctr"/>
            <a:r>
              <a:rPr lang="en-US" b="1" dirty="0" smtClean="0">
                <a:solidFill>
                  <a:schemeClr val="bg1"/>
                </a:solidFill>
              </a:rPr>
              <a:t>High School</a:t>
            </a:r>
          </a:p>
          <a:p>
            <a:pPr algn="ctr"/>
            <a:r>
              <a:rPr lang="en-US" b="1" dirty="0">
                <a:solidFill>
                  <a:schemeClr val="bg1"/>
                </a:solidFill>
              </a:rPr>
              <a:t>(</a:t>
            </a:r>
            <a:r>
              <a:rPr lang="en-US" b="1" dirty="0" smtClean="0">
                <a:solidFill>
                  <a:srgbClr val="FF0000"/>
                </a:solidFill>
              </a:rPr>
              <a:t>28% </a:t>
            </a:r>
            <a:r>
              <a:rPr lang="en-US" b="1" dirty="0">
                <a:solidFill>
                  <a:srgbClr val="FF0000"/>
                </a:solidFill>
              </a:rPr>
              <a:t>M </a:t>
            </a:r>
            <a:r>
              <a:rPr lang="en-US" b="1" dirty="0">
                <a:solidFill>
                  <a:schemeClr val="bg1"/>
                </a:solidFill>
              </a:rPr>
              <a:t>– </a:t>
            </a:r>
            <a:r>
              <a:rPr lang="en-US" b="1" dirty="0" smtClean="0">
                <a:solidFill>
                  <a:schemeClr val="bg1"/>
                </a:solidFill>
              </a:rPr>
              <a:t>22.5% </a:t>
            </a:r>
            <a:r>
              <a:rPr lang="en-US" b="1" dirty="0">
                <a:solidFill>
                  <a:schemeClr val="bg1"/>
                </a:solidFill>
              </a:rPr>
              <a:t>F) </a:t>
            </a:r>
            <a:endParaRPr lang="en-US" b="1" dirty="0" smtClean="0">
              <a:solidFill>
                <a:schemeClr val="bg1"/>
              </a:solidFill>
            </a:endParaRPr>
          </a:p>
          <a:p>
            <a:pPr algn="ctr"/>
            <a:r>
              <a:rPr lang="en-US" b="1" dirty="0" smtClean="0">
                <a:solidFill>
                  <a:schemeClr val="bg1"/>
                </a:solidFill>
              </a:rPr>
              <a:t>University </a:t>
            </a:r>
          </a:p>
          <a:p>
            <a:pPr algn="ctr"/>
            <a:r>
              <a:rPr lang="en-US" b="1" dirty="0" smtClean="0">
                <a:solidFill>
                  <a:schemeClr val="bg1"/>
                </a:solidFill>
              </a:rPr>
              <a:t>(</a:t>
            </a:r>
            <a:r>
              <a:rPr lang="en-US" b="1" dirty="0" smtClean="0">
                <a:solidFill>
                  <a:srgbClr val="FF0000"/>
                </a:solidFill>
              </a:rPr>
              <a:t>33.2% </a:t>
            </a:r>
            <a:r>
              <a:rPr lang="en-US" b="1" dirty="0">
                <a:solidFill>
                  <a:srgbClr val="FF0000"/>
                </a:solidFill>
              </a:rPr>
              <a:t>M </a:t>
            </a:r>
            <a:r>
              <a:rPr lang="en-US" b="1" dirty="0">
                <a:solidFill>
                  <a:schemeClr val="bg1"/>
                </a:solidFill>
              </a:rPr>
              <a:t>– </a:t>
            </a:r>
            <a:r>
              <a:rPr lang="en-US" b="1" dirty="0" smtClean="0">
                <a:solidFill>
                  <a:schemeClr val="bg1"/>
                </a:solidFill>
              </a:rPr>
              <a:t>14.6% </a:t>
            </a:r>
            <a:r>
              <a:rPr lang="en-US" b="1" dirty="0">
                <a:solidFill>
                  <a:schemeClr val="bg1"/>
                </a:solidFill>
              </a:rPr>
              <a:t>F) </a:t>
            </a:r>
          </a:p>
        </p:txBody>
      </p:sp>
      <p:sp>
        <p:nvSpPr>
          <p:cNvPr id="19" name="Right Arrow 18"/>
          <p:cNvSpPr/>
          <p:nvPr/>
        </p:nvSpPr>
        <p:spPr>
          <a:xfrm rot="16200000">
            <a:off x="2211805" y="5355632"/>
            <a:ext cx="1074820" cy="40506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Right Arrow 20"/>
          <p:cNvSpPr/>
          <p:nvPr/>
        </p:nvSpPr>
        <p:spPr>
          <a:xfrm rot="16200000">
            <a:off x="3018807" y="3342562"/>
            <a:ext cx="732149" cy="40506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22114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down)">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0" grpId="0" animBg="1"/>
      <p:bldP spid="11" grpId="0" animBg="1"/>
      <p:bldP spid="12" grpId="0" animBg="1"/>
      <p:bldP spid="15" grpId="0" animBg="1"/>
      <p:bldP spid="16" grpId="0" animBg="1"/>
      <p:bldP spid="19"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1202" y="272821"/>
            <a:ext cx="10353761" cy="1540042"/>
          </a:xfrm>
        </p:spPr>
        <p:txBody>
          <a:bodyPr>
            <a:normAutofit fontScale="90000"/>
          </a:bodyPr>
          <a:lstStyle/>
          <a:p>
            <a:pPr algn="ctr"/>
            <a:r>
              <a:rPr lang="en-US" sz="3600" b="1" dirty="0" smtClean="0"/>
              <a:t>Consumption </a:t>
            </a:r>
            <a:r>
              <a:rPr lang="en-US" sz="3600" b="1" dirty="0"/>
              <a:t>of energy </a:t>
            </a:r>
            <a:r>
              <a:rPr lang="en-US" sz="3600" b="1" dirty="0" smtClean="0"/>
              <a:t>drinks</a:t>
            </a:r>
            <a:br>
              <a:rPr lang="en-US" sz="3600" b="1" dirty="0" smtClean="0"/>
            </a:br>
            <a:r>
              <a:rPr lang="en-US" sz="3600" b="1" dirty="0" smtClean="0"/>
              <a:t>n= </a:t>
            </a:r>
            <a:r>
              <a:rPr lang="en-US" sz="3600" b="1" dirty="0"/>
              <a:t>4355</a:t>
            </a:r>
            <a:br>
              <a:rPr lang="en-US" sz="3600" b="1" dirty="0"/>
            </a:br>
            <a:r>
              <a:rPr lang="en-US" sz="3600" b="1" dirty="0" smtClean="0"/>
              <a:t>reasons to drink or not?? </a:t>
            </a:r>
            <a:r>
              <a:rPr lang="en-US" sz="3600" dirty="0">
                <a:solidFill>
                  <a:srgbClr val="FF0000"/>
                </a:solidFill>
              </a:rPr>
              <a:t/>
            </a:r>
            <a:br>
              <a:rPr lang="en-US" sz="3600" dirty="0">
                <a:solidFill>
                  <a:srgbClr val="FF0000"/>
                </a:solidFill>
              </a:rPr>
            </a:br>
            <a:r>
              <a:rPr lang="en-US" dirty="0" smtClean="0"/>
              <a:t/>
            </a:r>
            <a:br>
              <a:rPr lang="en-US" dirty="0" smtClean="0"/>
            </a:br>
            <a:r>
              <a:rPr lang="en-US" dirty="0" smtClean="0"/>
              <a:t> </a:t>
            </a:r>
            <a:endParaRPr lang="ar-SA" dirty="0"/>
          </a:p>
        </p:txBody>
      </p:sp>
      <p:sp>
        <p:nvSpPr>
          <p:cNvPr id="2" name="Rounded Rectangle 1"/>
          <p:cNvSpPr/>
          <p:nvPr/>
        </p:nvSpPr>
        <p:spPr>
          <a:xfrm>
            <a:off x="753978" y="1925052"/>
            <a:ext cx="2630903" cy="96252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sz="2400" b="1" dirty="0" smtClean="0">
                <a:solidFill>
                  <a:schemeClr val="bg1"/>
                </a:solidFill>
              </a:rPr>
              <a:t>Yes </a:t>
            </a:r>
          </a:p>
          <a:p>
            <a:pPr algn="ctr"/>
            <a:r>
              <a:rPr lang="en-US" sz="2400" b="1" dirty="0" smtClean="0">
                <a:solidFill>
                  <a:schemeClr val="bg1"/>
                </a:solidFill>
              </a:rPr>
              <a:t>50%</a:t>
            </a:r>
            <a:endParaRPr lang="ar-SA" sz="2400" b="1" dirty="0">
              <a:solidFill>
                <a:schemeClr val="bg1"/>
              </a:solidFill>
            </a:endParaRPr>
          </a:p>
        </p:txBody>
      </p:sp>
      <p:sp>
        <p:nvSpPr>
          <p:cNvPr id="6" name="Rounded Rectangle 5"/>
          <p:cNvSpPr/>
          <p:nvPr/>
        </p:nvSpPr>
        <p:spPr>
          <a:xfrm>
            <a:off x="3497178" y="1925052"/>
            <a:ext cx="2502568"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smtClean="0">
                <a:solidFill>
                  <a:schemeClr val="bg1"/>
                </a:solidFill>
              </a:rPr>
              <a:t>No </a:t>
            </a:r>
          </a:p>
          <a:p>
            <a:pPr algn="ctr"/>
            <a:r>
              <a:rPr lang="en-US" sz="2400" b="1" dirty="0" smtClean="0">
                <a:solidFill>
                  <a:schemeClr val="bg1"/>
                </a:solidFill>
              </a:rPr>
              <a:t>40%</a:t>
            </a:r>
            <a:endParaRPr lang="ar-SA" sz="2400" b="1" dirty="0">
              <a:solidFill>
                <a:schemeClr val="bg1"/>
              </a:solidFill>
            </a:endParaRPr>
          </a:p>
        </p:txBody>
      </p:sp>
      <p:sp>
        <p:nvSpPr>
          <p:cNvPr id="7" name="Rounded Rectangle 6"/>
          <p:cNvSpPr/>
          <p:nvPr/>
        </p:nvSpPr>
        <p:spPr>
          <a:xfrm>
            <a:off x="6128083" y="1936534"/>
            <a:ext cx="2614863"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smtClean="0">
                <a:solidFill>
                  <a:schemeClr val="bg1"/>
                </a:solidFill>
              </a:rPr>
              <a:t>Sometimes </a:t>
            </a:r>
          </a:p>
          <a:p>
            <a:pPr algn="ctr"/>
            <a:r>
              <a:rPr lang="en-US" sz="1600" b="1" dirty="0" smtClean="0">
                <a:solidFill>
                  <a:schemeClr val="bg1"/>
                </a:solidFill>
              </a:rPr>
              <a:t>(1 can / month)</a:t>
            </a:r>
          </a:p>
          <a:p>
            <a:pPr algn="ctr"/>
            <a:r>
              <a:rPr lang="en-US" sz="2400" b="1" dirty="0" smtClean="0">
                <a:solidFill>
                  <a:schemeClr val="bg1"/>
                </a:solidFill>
              </a:rPr>
              <a:t>4.5%</a:t>
            </a:r>
            <a:endParaRPr lang="ar-SA" sz="2400" b="1" dirty="0">
              <a:solidFill>
                <a:schemeClr val="bg1"/>
              </a:solidFill>
            </a:endParaRPr>
          </a:p>
        </p:txBody>
      </p:sp>
      <p:sp>
        <p:nvSpPr>
          <p:cNvPr id="8" name="Rounded Rectangle 7"/>
          <p:cNvSpPr/>
          <p:nvPr/>
        </p:nvSpPr>
        <p:spPr>
          <a:xfrm>
            <a:off x="8999621" y="1936534"/>
            <a:ext cx="2871538"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smtClean="0">
                <a:solidFill>
                  <a:schemeClr val="bg1"/>
                </a:solidFill>
              </a:rPr>
              <a:t>Rarely </a:t>
            </a:r>
          </a:p>
          <a:p>
            <a:pPr algn="ctr"/>
            <a:r>
              <a:rPr lang="en-US" sz="1600" b="1" dirty="0" smtClean="0">
                <a:solidFill>
                  <a:schemeClr val="bg1"/>
                </a:solidFill>
              </a:rPr>
              <a:t>(1 can/ 3 months)</a:t>
            </a:r>
          </a:p>
          <a:p>
            <a:pPr algn="ctr"/>
            <a:r>
              <a:rPr lang="en-US" sz="2400" b="1" dirty="0" smtClean="0">
                <a:solidFill>
                  <a:schemeClr val="bg1"/>
                </a:solidFill>
              </a:rPr>
              <a:t>5.5%</a:t>
            </a:r>
            <a:endParaRPr lang="ar-SA" sz="2400" b="1" dirty="0">
              <a:solidFill>
                <a:schemeClr val="bg1"/>
              </a:solidFill>
            </a:endParaRPr>
          </a:p>
        </p:txBody>
      </p:sp>
      <p:sp>
        <p:nvSpPr>
          <p:cNvPr id="9" name="Rounded Rectangle 8"/>
          <p:cNvSpPr/>
          <p:nvPr/>
        </p:nvSpPr>
        <p:spPr>
          <a:xfrm>
            <a:off x="1042734" y="3111957"/>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30 % male </a:t>
            </a:r>
          </a:p>
          <a:p>
            <a:pPr algn="ctr"/>
            <a:r>
              <a:rPr lang="en-US" b="1" dirty="0" smtClean="0">
                <a:solidFill>
                  <a:schemeClr val="bg1"/>
                </a:solidFill>
              </a:rPr>
              <a:t>20% female </a:t>
            </a:r>
            <a:endParaRPr lang="ar-SA" b="1" dirty="0">
              <a:solidFill>
                <a:schemeClr val="bg1"/>
              </a:solidFill>
            </a:endParaRPr>
          </a:p>
        </p:txBody>
      </p:sp>
      <p:sp>
        <p:nvSpPr>
          <p:cNvPr id="10" name="Rounded Rectangle 9"/>
          <p:cNvSpPr/>
          <p:nvPr/>
        </p:nvSpPr>
        <p:spPr>
          <a:xfrm>
            <a:off x="3721767" y="3077511"/>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15 % male </a:t>
            </a:r>
          </a:p>
          <a:p>
            <a:pPr algn="ctr"/>
            <a:r>
              <a:rPr lang="en-US" b="1" dirty="0" smtClean="0">
                <a:solidFill>
                  <a:schemeClr val="bg1"/>
                </a:solidFill>
              </a:rPr>
              <a:t>25 % female </a:t>
            </a:r>
            <a:endParaRPr lang="ar-SA" b="1" dirty="0">
              <a:solidFill>
                <a:schemeClr val="bg1"/>
              </a:solidFill>
            </a:endParaRPr>
          </a:p>
        </p:txBody>
      </p:sp>
      <p:sp>
        <p:nvSpPr>
          <p:cNvPr id="11" name="Rounded Rectangle 10"/>
          <p:cNvSpPr/>
          <p:nvPr/>
        </p:nvSpPr>
        <p:spPr>
          <a:xfrm>
            <a:off x="6408819" y="3088993"/>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2.5 % male </a:t>
            </a:r>
          </a:p>
          <a:p>
            <a:pPr algn="ctr"/>
            <a:r>
              <a:rPr lang="en-US" b="1" dirty="0" smtClean="0">
                <a:solidFill>
                  <a:schemeClr val="bg1"/>
                </a:solidFill>
              </a:rPr>
              <a:t>2 % female </a:t>
            </a:r>
            <a:endParaRPr lang="ar-SA" b="1" dirty="0">
              <a:solidFill>
                <a:schemeClr val="bg1"/>
              </a:solidFill>
            </a:endParaRPr>
          </a:p>
        </p:txBody>
      </p:sp>
      <p:sp>
        <p:nvSpPr>
          <p:cNvPr id="12" name="Rounded Rectangle 11"/>
          <p:cNvSpPr/>
          <p:nvPr/>
        </p:nvSpPr>
        <p:spPr>
          <a:xfrm>
            <a:off x="9408695" y="3088993"/>
            <a:ext cx="2053390" cy="962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3 % male </a:t>
            </a:r>
          </a:p>
          <a:p>
            <a:pPr algn="ctr"/>
            <a:r>
              <a:rPr lang="en-US" b="1" dirty="0" smtClean="0">
                <a:solidFill>
                  <a:schemeClr val="bg1"/>
                </a:solidFill>
              </a:rPr>
              <a:t>2.5 % female </a:t>
            </a:r>
            <a:endParaRPr lang="ar-SA" b="1" dirty="0">
              <a:solidFill>
                <a:schemeClr val="bg1"/>
              </a:solidFill>
            </a:endParaRPr>
          </a:p>
        </p:txBody>
      </p:sp>
      <p:sp>
        <p:nvSpPr>
          <p:cNvPr id="3" name="Rounded Rectangle 2"/>
          <p:cNvSpPr/>
          <p:nvPr/>
        </p:nvSpPr>
        <p:spPr>
          <a:xfrm>
            <a:off x="6352672" y="4427620"/>
            <a:ext cx="5743076" cy="2405215"/>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000" b="1" dirty="0" smtClean="0">
                <a:solidFill>
                  <a:srgbClr val="FF0000"/>
                </a:solidFill>
              </a:rPr>
              <a:t>Why </a:t>
            </a:r>
            <a:r>
              <a:rPr lang="en-US" sz="2000" b="1" dirty="0" smtClean="0">
                <a:solidFill>
                  <a:srgbClr val="FF0000"/>
                </a:solidFill>
              </a:rPr>
              <a:t>don’t you drink?</a:t>
            </a:r>
            <a:endParaRPr lang="en-US" sz="2000" b="1" dirty="0" smtClean="0">
              <a:solidFill>
                <a:srgbClr val="FF0000"/>
              </a:solidFill>
            </a:endParaRPr>
          </a:p>
          <a:p>
            <a:r>
              <a:rPr lang="en-US" dirty="0" smtClean="0">
                <a:solidFill>
                  <a:schemeClr val="bg1"/>
                </a:solidFill>
              </a:rPr>
              <a:t>Health </a:t>
            </a:r>
            <a:r>
              <a:rPr lang="en-US" dirty="0">
                <a:solidFill>
                  <a:schemeClr val="bg1"/>
                </a:solidFill>
              </a:rPr>
              <a:t>effects </a:t>
            </a:r>
            <a:r>
              <a:rPr lang="en-US" dirty="0" smtClean="0">
                <a:solidFill>
                  <a:schemeClr val="bg1"/>
                </a:solidFill>
              </a:rPr>
              <a:t>                                                28%</a:t>
            </a:r>
            <a:endParaRPr lang="en-US" dirty="0">
              <a:solidFill>
                <a:schemeClr val="bg1"/>
              </a:solidFill>
            </a:endParaRPr>
          </a:p>
          <a:p>
            <a:r>
              <a:rPr lang="en-US" dirty="0" smtClean="0">
                <a:solidFill>
                  <a:schemeClr val="bg1"/>
                </a:solidFill>
              </a:rPr>
              <a:t>Never tried it before                                       8.5%</a:t>
            </a:r>
          </a:p>
          <a:p>
            <a:r>
              <a:rPr lang="en-US" dirty="0" smtClean="0"/>
              <a:t>Friends influence                                             3.5%</a:t>
            </a:r>
          </a:p>
          <a:p>
            <a:r>
              <a:rPr lang="en-US" dirty="0">
                <a:solidFill>
                  <a:schemeClr val="bg1"/>
                </a:solidFill>
              </a:rPr>
              <a:t>Not tasty                                                    </a:t>
            </a:r>
            <a:r>
              <a:rPr lang="en-US" dirty="0" smtClean="0">
                <a:solidFill>
                  <a:schemeClr val="bg1"/>
                </a:solidFill>
              </a:rPr>
              <a:t>       </a:t>
            </a:r>
            <a:r>
              <a:rPr lang="en-US" dirty="0">
                <a:solidFill>
                  <a:schemeClr val="bg1"/>
                </a:solidFill>
              </a:rPr>
              <a:t>6%</a:t>
            </a:r>
          </a:p>
          <a:p>
            <a:r>
              <a:rPr lang="en-US" dirty="0" smtClean="0">
                <a:solidFill>
                  <a:schemeClr val="bg1"/>
                </a:solidFill>
              </a:rPr>
              <a:t>Other </a:t>
            </a:r>
            <a:r>
              <a:rPr lang="en-US" dirty="0">
                <a:solidFill>
                  <a:schemeClr val="bg1"/>
                </a:solidFill>
              </a:rPr>
              <a:t>healthy choices were </a:t>
            </a:r>
            <a:r>
              <a:rPr lang="en-US" dirty="0" smtClean="0">
                <a:solidFill>
                  <a:schemeClr val="bg1"/>
                </a:solidFill>
              </a:rPr>
              <a:t>available         5 %       </a:t>
            </a:r>
          </a:p>
          <a:p>
            <a:r>
              <a:rPr lang="en-US" dirty="0" smtClean="0"/>
              <a:t>Friends </a:t>
            </a:r>
            <a:r>
              <a:rPr lang="en-US" dirty="0"/>
              <a:t>influence                                       </a:t>
            </a:r>
            <a:r>
              <a:rPr lang="en-US" dirty="0" smtClean="0"/>
              <a:t>       </a:t>
            </a:r>
            <a:r>
              <a:rPr lang="en-US" dirty="0"/>
              <a:t>3.5%</a:t>
            </a:r>
          </a:p>
          <a:p>
            <a:r>
              <a:rPr lang="en-US" dirty="0" smtClean="0">
                <a:solidFill>
                  <a:schemeClr val="bg1"/>
                </a:solidFill>
              </a:rPr>
              <a:t>Parents restrictions                                           2.5%</a:t>
            </a:r>
            <a:endParaRPr lang="en-US" dirty="0">
              <a:solidFill>
                <a:schemeClr val="bg1"/>
              </a:solidFill>
            </a:endParaRPr>
          </a:p>
        </p:txBody>
      </p:sp>
      <p:sp>
        <p:nvSpPr>
          <p:cNvPr id="13" name="Rounded Rectangle 12"/>
          <p:cNvSpPr/>
          <p:nvPr/>
        </p:nvSpPr>
        <p:spPr>
          <a:xfrm>
            <a:off x="112294" y="4427620"/>
            <a:ext cx="6015789" cy="2405215"/>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000" b="1" dirty="0" smtClean="0">
                <a:solidFill>
                  <a:srgbClr val="FF0000"/>
                </a:solidFill>
              </a:rPr>
              <a:t>Why </a:t>
            </a:r>
            <a:r>
              <a:rPr lang="en-US" sz="2000" b="1" dirty="0" smtClean="0">
                <a:solidFill>
                  <a:srgbClr val="FF0000"/>
                </a:solidFill>
              </a:rPr>
              <a:t>do you </a:t>
            </a:r>
            <a:r>
              <a:rPr lang="en-US" sz="2000" b="1" dirty="0" smtClean="0">
                <a:solidFill>
                  <a:srgbClr val="FF0000"/>
                </a:solidFill>
              </a:rPr>
              <a:t>drink</a:t>
            </a:r>
            <a:r>
              <a:rPr lang="en-US" sz="2000" b="1" dirty="0" smtClean="0">
                <a:solidFill>
                  <a:srgbClr val="FF0000"/>
                </a:solidFill>
              </a:rPr>
              <a:t>?  </a:t>
            </a:r>
          </a:p>
          <a:p>
            <a:endParaRPr lang="en-US" dirty="0" smtClean="0"/>
          </a:p>
          <a:p>
            <a:r>
              <a:rPr lang="en-US" dirty="0" smtClean="0"/>
              <a:t>Tasty </a:t>
            </a:r>
            <a:r>
              <a:rPr lang="en-US" dirty="0"/>
              <a:t>flavor </a:t>
            </a:r>
            <a:r>
              <a:rPr lang="en-US" dirty="0" smtClean="0"/>
              <a:t>                                                      40%</a:t>
            </a:r>
            <a:endParaRPr lang="en-US" dirty="0"/>
          </a:p>
          <a:p>
            <a:r>
              <a:rPr lang="en-US" dirty="0"/>
              <a:t>Provide energy loss                                         15%</a:t>
            </a:r>
          </a:p>
          <a:p>
            <a:r>
              <a:rPr lang="en-US" dirty="0"/>
              <a:t>Reduces fatigue                                              10%</a:t>
            </a:r>
          </a:p>
          <a:p>
            <a:r>
              <a:rPr lang="en-US" dirty="0" smtClean="0"/>
              <a:t>Friends </a:t>
            </a:r>
            <a:r>
              <a:rPr lang="en-US" dirty="0"/>
              <a:t>influence                                       </a:t>
            </a:r>
            <a:r>
              <a:rPr lang="en-US" dirty="0" smtClean="0"/>
              <a:t>       </a:t>
            </a:r>
            <a:r>
              <a:rPr lang="en-US" dirty="0"/>
              <a:t>3.5%</a:t>
            </a:r>
          </a:p>
          <a:p>
            <a:r>
              <a:rPr lang="en-US" dirty="0" smtClean="0"/>
              <a:t>Commercial </a:t>
            </a:r>
            <a:r>
              <a:rPr lang="en-US" dirty="0"/>
              <a:t>effects </a:t>
            </a:r>
            <a:r>
              <a:rPr lang="en-US" dirty="0" smtClean="0"/>
              <a:t>                                        2 %</a:t>
            </a:r>
            <a:endParaRPr lang="en-US" dirty="0"/>
          </a:p>
          <a:p>
            <a:r>
              <a:rPr lang="en-US" b="1" dirty="0" smtClean="0">
                <a:solidFill>
                  <a:schemeClr val="bg1"/>
                </a:solidFill>
              </a:rPr>
              <a:t>* More than one choice. </a:t>
            </a:r>
            <a:endParaRPr lang="en-US" b="1" dirty="0">
              <a:solidFill>
                <a:schemeClr val="bg1"/>
              </a:solidFill>
            </a:endParaRPr>
          </a:p>
        </p:txBody>
      </p:sp>
    </p:spTree>
    <p:extLst>
      <p:ext uri="{BB962C8B-B14F-4D97-AF65-F5344CB8AC3E}">
        <p14:creationId xmlns:p14="http://schemas.microsoft.com/office/powerpoint/2010/main" val="239856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03078" y="677716"/>
            <a:ext cx="10353761" cy="1247337"/>
          </a:xfrm>
        </p:spPr>
        <p:txBody>
          <a:bodyPr>
            <a:normAutofit fontScale="90000"/>
          </a:bodyPr>
          <a:lstStyle/>
          <a:p>
            <a:pPr algn="ctr"/>
            <a:r>
              <a:rPr lang="en-US" sz="3600" b="1" dirty="0" smtClean="0"/>
              <a:t>Consumption </a:t>
            </a:r>
            <a:r>
              <a:rPr lang="en-US" sz="3600" b="1" dirty="0"/>
              <a:t>of energy </a:t>
            </a:r>
            <a:r>
              <a:rPr lang="en-US" sz="3600" b="1" dirty="0" smtClean="0"/>
              <a:t>drinks</a:t>
            </a:r>
            <a:br>
              <a:rPr lang="en-US" sz="3600" b="1" dirty="0" smtClean="0"/>
            </a:br>
            <a:r>
              <a:rPr lang="en-US" sz="3600" b="1" dirty="0" smtClean="0"/>
              <a:t>n= 4355 </a:t>
            </a:r>
            <a:r>
              <a:rPr lang="en-US" sz="3600" dirty="0">
                <a:solidFill>
                  <a:srgbClr val="FF0000"/>
                </a:solidFill>
              </a:rPr>
              <a:t/>
            </a:r>
            <a:br>
              <a:rPr lang="en-US" sz="3600" dirty="0">
                <a:solidFill>
                  <a:srgbClr val="FF0000"/>
                </a:solidFill>
              </a:rPr>
            </a:br>
            <a:r>
              <a:rPr lang="en-US" dirty="0" smtClean="0"/>
              <a:t/>
            </a:r>
            <a:br>
              <a:rPr lang="en-US" dirty="0" smtClean="0"/>
            </a:br>
            <a:r>
              <a:rPr lang="en-US" dirty="0" smtClean="0"/>
              <a:t> </a:t>
            </a:r>
            <a:endParaRPr lang="ar-SA" dirty="0"/>
          </a:p>
        </p:txBody>
      </p:sp>
      <p:sp>
        <p:nvSpPr>
          <p:cNvPr id="2" name="Rounded Rectangle 1"/>
          <p:cNvSpPr/>
          <p:nvPr/>
        </p:nvSpPr>
        <p:spPr>
          <a:xfrm>
            <a:off x="753977" y="2165685"/>
            <a:ext cx="4251160" cy="96252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sz="2400" b="1" dirty="0" smtClean="0">
                <a:solidFill>
                  <a:schemeClr val="bg1"/>
                </a:solidFill>
              </a:rPr>
              <a:t>No of cans /week</a:t>
            </a:r>
          </a:p>
        </p:txBody>
      </p:sp>
      <p:sp>
        <p:nvSpPr>
          <p:cNvPr id="3" name="Rounded Rectangle 2"/>
          <p:cNvSpPr/>
          <p:nvPr/>
        </p:nvSpPr>
        <p:spPr>
          <a:xfrm>
            <a:off x="6256421" y="3392906"/>
            <a:ext cx="4764508" cy="2896700"/>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r>
              <a:rPr lang="en-US" b="1" dirty="0" smtClean="0">
                <a:solidFill>
                  <a:srgbClr val="FF0000"/>
                </a:solidFill>
              </a:rPr>
              <a:t>Red bull                                      20.5%</a:t>
            </a:r>
            <a:endParaRPr lang="en-US" b="1" dirty="0">
              <a:solidFill>
                <a:srgbClr val="FF0000"/>
              </a:solidFill>
            </a:endParaRPr>
          </a:p>
          <a:p>
            <a:r>
              <a:rPr lang="en-US" b="1" dirty="0">
                <a:solidFill>
                  <a:srgbClr val="FF0000"/>
                </a:solidFill>
              </a:rPr>
              <a:t>Code Red                                   31.6%</a:t>
            </a:r>
          </a:p>
          <a:p>
            <a:r>
              <a:rPr lang="en-US" dirty="0"/>
              <a:t>Bison                            </a:t>
            </a:r>
            <a:r>
              <a:rPr lang="en-US" dirty="0" smtClean="0"/>
              <a:t>                </a:t>
            </a:r>
            <a:r>
              <a:rPr lang="en-US" dirty="0"/>
              <a:t>15%</a:t>
            </a:r>
          </a:p>
          <a:p>
            <a:r>
              <a:rPr lang="en-US" dirty="0" smtClean="0"/>
              <a:t>Power horse                                8.6%</a:t>
            </a:r>
            <a:endParaRPr lang="en-US" dirty="0"/>
          </a:p>
          <a:p>
            <a:r>
              <a:rPr lang="en-US" dirty="0" err="1" smtClean="0"/>
              <a:t>Bugzi</a:t>
            </a:r>
            <a:r>
              <a:rPr lang="en-US" dirty="0" smtClean="0"/>
              <a:t>                                            2.3%</a:t>
            </a:r>
            <a:endParaRPr lang="en-US" dirty="0"/>
          </a:p>
          <a:p>
            <a:r>
              <a:rPr lang="en-US" dirty="0" smtClean="0"/>
              <a:t>Monster                                       1.6%</a:t>
            </a:r>
            <a:endParaRPr lang="en-US" dirty="0"/>
          </a:p>
          <a:p>
            <a:r>
              <a:rPr lang="en-US" dirty="0" err="1"/>
              <a:t>Bom</a:t>
            </a:r>
            <a:r>
              <a:rPr lang="en-US" dirty="0"/>
              <a:t> </a:t>
            </a:r>
            <a:r>
              <a:rPr lang="en-US" dirty="0" err="1"/>
              <a:t>Bom</a:t>
            </a:r>
            <a:r>
              <a:rPr lang="en-US" dirty="0"/>
              <a:t>                                    1.5%</a:t>
            </a:r>
          </a:p>
          <a:p>
            <a:r>
              <a:rPr lang="en-US" dirty="0" err="1" smtClean="0"/>
              <a:t>Rockstar</a:t>
            </a:r>
            <a:r>
              <a:rPr lang="en-US" dirty="0" smtClean="0"/>
              <a:t>                                       0.3%</a:t>
            </a:r>
            <a:endParaRPr lang="en-US" dirty="0"/>
          </a:p>
          <a:p>
            <a:r>
              <a:rPr lang="en-US" dirty="0" smtClean="0"/>
              <a:t>Burn                                               0.6%</a:t>
            </a:r>
            <a:endParaRPr lang="en-US" b="1" dirty="0">
              <a:solidFill>
                <a:schemeClr val="bg1"/>
              </a:solidFill>
            </a:endParaRPr>
          </a:p>
        </p:txBody>
      </p:sp>
      <p:sp>
        <p:nvSpPr>
          <p:cNvPr id="13" name="Rounded Rectangle 12"/>
          <p:cNvSpPr/>
          <p:nvPr/>
        </p:nvSpPr>
        <p:spPr>
          <a:xfrm>
            <a:off x="1034714" y="3392906"/>
            <a:ext cx="3689686" cy="2486526"/>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dirty="0" smtClean="0"/>
              <a:t>1 can                         20.5 % </a:t>
            </a:r>
          </a:p>
          <a:p>
            <a:pPr algn="ctr"/>
            <a:r>
              <a:rPr lang="en-US" dirty="0" smtClean="0">
                <a:solidFill>
                  <a:schemeClr val="bg1"/>
                </a:solidFill>
              </a:rPr>
              <a:t>(14.2 % M  -  6.5% F</a:t>
            </a:r>
            <a:r>
              <a:rPr lang="en-US" dirty="0" smtClean="0"/>
              <a:t>)</a:t>
            </a:r>
            <a:endParaRPr lang="en-US" dirty="0"/>
          </a:p>
          <a:p>
            <a:pPr algn="ctr"/>
            <a:r>
              <a:rPr lang="en-US" b="1" dirty="0">
                <a:solidFill>
                  <a:srgbClr val="FF0000"/>
                </a:solidFill>
              </a:rPr>
              <a:t>2-4 </a:t>
            </a:r>
            <a:r>
              <a:rPr lang="en-US" b="1" dirty="0" smtClean="0">
                <a:solidFill>
                  <a:srgbClr val="FF0000"/>
                </a:solidFill>
              </a:rPr>
              <a:t>cans                             38%</a:t>
            </a:r>
          </a:p>
          <a:p>
            <a:pPr algn="ctr"/>
            <a:r>
              <a:rPr lang="en-US" dirty="0" smtClean="0">
                <a:solidFill>
                  <a:schemeClr val="bg1"/>
                </a:solidFill>
              </a:rPr>
              <a:t>(22.8% M – 15.2% F)</a:t>
            </a:r>
            <a:endParaRPr lang="en-US" dirty="0">
              <a:solidFill>
                <a:schemeClr val="bg1"/>
              </a:solidFill>
            </a:endParaRPr>
          </a:p>
          <a:p>
            <a:pPr algn="ctr"/>
            <a:r>
              <a:rPr lang="en-US" dirty="0"/>
              <a:t>5-7 </a:t>
            </a:r>
            <a:r>
              <a:rPr lang="en-US" dirty="0" smtClean="0"/>
              <a:t> cans                            0.7%</a:t>
            </a:r>
          </a:p>
          <a:p>
            <a:pPr algn="ctr"/>
            <a:r>
              <a:rPr lang="en-US" dirty="0" smtClean="0"/>
              <a:t>(0.3% M – 0.3% F)</a:t>
            </a:r>
            <a:endParaRPr lang="en-US" dirty="0"/>
          </a:p>
          <a:p>
            <a:pPr algn="ctr"/>
            <a:r>
              <a:rPr lang="en-US" dirty="0"/>
              <a:t>8 &lt; </a:t>
            </a:r>
            <a:r>
              <a:rPr lang="en-US" dirty="0" smtClean="0"/>
              <a:t> cans                            0.6%</a:t>
            </a:r>
          </a:p>
          <a:p>
            <a:pPr algn="ctr"/>
            <a:r>
              <a:rPr lang="en-US" dirty="0"/>
              <a:t>(0.3% M – 0.3% F</a:t>
            </a:r>
            <a:r>
              <a:rPr lang="en-US" dirty="0" smtClean="0"/>
              <a:t>)</a:t>
            </a:r>
            <a:endParaRPr lang="en-US" dirty="0"/>
          </a:p>
        </p:txBody>
      </p:sp>
      <p:sp>
        <p:nvSpPr>
          <p:cNvPr id="16" name="Rounded Rectangle 15"/>
          <p:cNvSpPr/>
          <p:nvPr/>
        </p:nvSpPr>
        <p:spPr>
          <a:xfrm>
            <a:off x="5513763" y="2165685"/>
            <a:ext cx="5743076" cy="962526"/>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sz="2400" b="1" dirty="0"/>
              <a:t>Type of energy drinks </a:t>
            </a:r>
            <a:endParaRPr lang="en-US" sz="2400" b="1" dirty="0" smtClean="0"/>
          </a:p>
          <a:p>
            <a:pPr algn="ctr"/>
            <a:r>
              <a:rPr lang="en-US" sz="1600" b="1" dirty="0" smtClean="0"/>
              <a:t>(</a:t>
            </a:r>
            <a:r>
              <a:rPr lang="en-US" sz="1600" b="1" dirty="0"/>
              <a:t>more than one choice)</a:t>
            </a:r>
            <a:endParaRPr lang="en-US" sz="1600" dirty="0"/>
          </a:p>
        </p:txBody>
      </p:sp>
      <p:sp>
        <p:nvSpPr>
          <p:cNvPr id="17" name="Rectangle 16"/>
          <p:cNvSpPr/>
          <p:nvPr/>
        </p:nvSpPr>
        <p:spPr>
          <a:xfrm>
            <a:off x="1828800" y="6031832"/>
            <a:ext cx="2358189" cy="657726"/>
          </a:xfrm>
          <a:prstGeom prst="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b="1" dirty="0" smtClean="0">
                <a:solidFill>
                  <a:schemeClr val="bg1"/>
                </a:solidFill>
              </a:rPr>
              <a:t>P &lt; 0.05</a:t>
            </a:r>
            <a:endParaRPr lang="ar-SA" b="1" dirty="0">
              <a:solidFill>
                <a:schemeClr val="bg1"/>
              </a:solidFill>
            </a:endParaRPr>
          </a:p>
        </p:txBody>
      </p:sp>
    </p:spTree>
    <p:extLst>
      <p:ext uri="{BB962C8B-B14F-4D97-AF65-F5344CB8AC3E}">
        <p14:creationId xmlns:p14="http://schemas.microsoft.com/office/powerpoint/2010/main" val="3702379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3"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t>Consumption of energy drinks</a:t>
            </a:r>
            <a:br>
              <a:rPr lang="en-US" sz="3200" b="1" dirty="0"/>
            </a:br>
            <a:r>
              <a:rPr lang="en-US" sz="3200" b="1" dirty="0"/>
              <a:t>n= 4355</a:t>
            </a:r>
            <a:endParaRPr lang="ar-SA" sz="3200" dirty="0"/>
          </a:p>
        </p:txBody>
      </p:sp>
      <p:sp>
        <p:nvSpPr>
          <p:cNvPr id="8" name="Rounded Rectangle 7"/>
          <p:cNvSpPr/>
          <p:nvPr/>
        </p:nvSpPr>
        <p:spPr>
          <a:xfrm>
            <a:off x="646111" y="2222217"/>
            <a:ext cx="4702361" cy="278292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b="1" dirty="0" smtClean="0">
                <a:solidFill>
                  <a:srgbClr val="FF0000"/>
                </a:solidFill>
              </a:rPr>
              <a:t>Consumption time</a:t>
            </a:r>
          </a:p>
          <a:p>
            <a:pPr algn="ctr"/>
            <a:r>
              <a:rPr lang="en-US" sz="2400" b="1" dirty="0" smtClean="0">
                <a:solidFill>
                  <a:srgbClr val="FF0000"/>
                </a:solidFill>
              </a:rPr>
              <a:t> </a:t>
            </a:r>
          </a:p>
          <a:p>
            <a:r>
              <a:rPr lang="en-US" sz="2400" b="1" dirty="0" smtClean="0">
                <a:solidFill>
                  <a:schemeClr val="bg1"/>
                </a:solidFill>
              </a:rPr>
              <a:t>Early morning             5.6%</a:t>
            </a:r>
          </a:p>
          <a:p>
            <a:r>
              <a:rPr lang="en-US" sz="2400" b="1" dirty="0" smtClean="0">
                <a:solidFill>
                  <a:schemeClr val="bg1"/>
                </a:solidFill>
              </a:rPr>
              <a:t>During the day           15.4%</a:t>
            </a:r>
          </a:p>
          <a:p>
            <a:r>
              <a:rPr lang="en-US" sz="2400" b="1" dirty="0" smtClean="0">
                <a:solidFill>
                  <a:srgbClr val="FF0000"/>
                </a:solidFill>
              </a:rPr>
              <a:t>Afternoon                    39%</a:t>
            </a:r>
          </a:p>
          <a:p>
            <a:r>
              <a:rPr lang="en-US" sz="2400" b="1" dirty="0" smtClean="0">
                <a:solidFill>
                  <a:schemeClr val="bg1"/>
                </a:solidFill>
              </a:rPr>
              <a:t>Evening                        6.5%</a:t>
            </a:r>
          </a:p>
        </p:txBody>
      </p:sp>
      <p:sp>
        <p:nvSpPr>
          <p:cNvPr id="9" name="Rounded Rectangle 8"/>
          <p:cNvSpPr/>
          <p:nvPr/>
        </p:nvSpPr>
        <p:spPr>
          <a:xfrm>
            <a:off x="5662863" y="2206174"/>
            <a:ext cx="6144126" cy="2798963"/>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2400" b="1" dirty="0" smtClean="0">
                <a:solidFill>
                  <a:srgbClr val="FF0000"/>
                </a:solidFill>
              </a:rPr>
              <a:t>Reasons for drinking: </a:t>
            </a:r>
          </a:p>
          <a:p>
            <a:endParaRPr lang="en-US" sz="2400" b="1" dirty="0" smtClean="0">
              <a:solidFill>
                <a:schemeClr val="bg1"/>
              </a:solidFill>
            </a:endParaRPr>
          </a:p>
          <a:p>
            <a:r>
              <a:rPr lang="en-US" b="1" dirty="0" smtClean="0">
                <a:solidFill>
                  <a:srgbClr val="FF0000"/>
                </a:solidFill>
              </a:rPr>
              <a:t>Keep </a:t>
            </a:r>
            <a:r>
              <a:rPr lang="en-US" b="1" dirty="0">
                <a:solidFill>
                  <a:srgbClr val="FF0000"/>
                </a:solidFill>
              </a:rPr>
              <a:t>me awake                                             </a:t>
            </a:r>
            <a:r>
              <a:rPr lang="en-US" b="1" dirty="0" smtClean="0">
                <a:solidFill>
                  <a:srgbClr val="FF0000"/>
                </a:solidFill>
              </a:rPr>
              <a:t>   </a:t>
            </a:r>
            <a:r>
              <a:rPr lang="en-US" b="1" dirty="0">
                <a:solidFill>
                  <a:srgbClr val="FF0000"/>
                </a:solidFill>
              </a:rPr>
              <a:t>17%</a:t>
            </a:r>
          </a:p>
          <a:p>
            <a:r>
              <a:rPr lang="en-US" b="1" dirty="0">
                <a:solidFill>
                  <a:schemeClr val="bg1"/>
                </a:solidFill>
              </a:rPr>
              <a:t>Let me drive the car for long period of </a:t>
            </a:r>
            <a:r>
              <a:rPr lang="en-US" b="1" dirty="0" smtClean="0">
                <a:solidFill>
                  <a:schemeClr val="bg1"/>
                </a:solidFill>
              </a:rPr>
              <a:t>time    </a:t>
            </a:r>
            <a:r>
              <a:rPr lang="en-US" b="1" dirty="0">
                <a:solidFill>
                  <a:schemeClr val="bg1"/>
                </a:solidFill>
              </a:rPr>
              <a:t>4%</a:t>
            </a:r>
          </a:p>
          <a:p>
            <a:r>
              <a:rPr lang="en-US" b="1" dirty="0">
                <a:solidFill>
                  <a:schemeClr val="bg1"/>
                </a:solidFill>
              </a:rPr>
              <a:t>For studying or doing a major project         </a:t>
            </a:r>
            <a:r>
              <a:rPr lang="en-US" b="1" dirty="0" smtClean="0">
                <a:solidFill>
                  <a:schemeClr val="bg1"/>
                </a:solidFill>
              </a:rPr>
              <a:t>     </a:t>
            </a:r>
            <a:r>
              <a:rPr lang="en-US" b="1" dirty="0">
                <a:solidFill>
                  <a:schemeClr val="bg1"/>
                </a:solidFill>
              </a:rPr>
              <a:t>2.5%</a:t>
            </a:r>
          </a:p>
          <a:p>
            <a:r>
              <a:rPr lang="en-US" b="1" dirty="0">
                <a:solidFill>
                  <a:srgbClr val="FF0000"/>
                </a:solidFill>
              </a:rPr>
              <a:t>Need energy (in general)                          </a:t>
            </a:r>
            <a:r>
              <a:rPr lang="en-US" b="1" dirty="0" smtClean="0">
                <a:solidFill>
                  <a:srgbClr val="FF0000"/>
                </a:solidFill>
              </a:rPr>
              <a:t>        </a:t>
            </a:r>
            <a:r>
              <a:rPr lang="en-US" b="1" dirty="0">
                <a:solidFill>
                  <a:srgbClr val="FF0000"/>
                </a:solidFill>
              </a:rPr>
              <a:t>35.5 %</a:t>
            </a:r>
          </a:p>
        </p:txBody>
      </p:sp>
    </p:spTree>
    <p:extLst>
      <p:ext uri="{BB962C8B-B14F-4D97-AF65-F5344CB8AC3E}">
        <p14:creationId xmlns:p14="http://schemas.microsoft.com/office/powerpoint/2010/main" val="373444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ontent Placeholder 15"/>
          <p:cNvGraphicFramePr>
            <a:graphicFrameLocks noGrp="1"/>
          </p:cNvGraphicFramePr>
          <p:nvPr>
            <p:ph idx="1"/>
            <p:extLst>
              <p:ext uri="{D42A27DB-BD31-4B8C-83A1-F6EECF244321}">
                <p14:modId xmlns:p14="http://schemas.microsoft.com/office/powerpoint/2010/main" val="4233410928"/>
              </p:ext>
            </p:extLst>
          </p:nvPr>
        </p:nvGraphicFramePr>
        <p:xfrm>
          <a:off x="1060823" y="1178621"/>
          <a:ext cx="10025147" cy="5198009"/>
        </p:xfrm>
        <a:graphic>
          <a:graphicData uri="http://schemas.openxmlformats.org/drawingml/2006/table">
            <a:tbl>
              <a:tblPr firstRow="1" firstCol="1" bandRow="1">
                <a:effectLst>
                  <a:outerShdw blurRad="50800" dist="38100" dir="8100000" algn="tr" rotWithShape="0">
                    <a:prstClr val="black">
                      <a:alpha val="40000"/>
                    </a:prstClr>
                  </a:outerShdw>
                </a:effectLst>
              </a:tblPr>
              <a:tblGrid>
                <a:gridCol w="4945038"/>
                <a:gridCol w="1627339"/>
                <a:gridCol w="2010952"/>
                <a:gridCol w="1441818"/>
              </a:tblGrid>
              <a:tr h="746432">
                <a:tc>
                  <a:txBody>
                    <a:bodyPr/>
                    <a:lstStyle/>
                    <a:p>
                      <a:pPr marL="0" marR="0" algn="l" rtl="0">
                        <a:lnSpc>
                          <a:spcPct val="115000"/>
                        </a:lnSpc>
                        <a:spcBef>
                          <a:spcPts val="0"/>
                        </a:spcBef>
                        <a:spcAft>
                          <a:spcPts val="0"/>
                        </a:spcAft>
                      </a:pPr>
                      <a:endParaRPr lang="en-US" sz="1600" b="1" dirty="0" smtClean="0">
                        <a:solidFill>
                          <a:schemeClr val="bg1"/>
                        </a:solidFill>
                        <a:effectLst/>
                        <a:latin typeface="TimesNewRoman,Bold"/>
                        <a:ea typeface="Calibri" panose="020F0502020204030204" pitchFamily="34" charset="0"/>
                        <a:cs typeface="TimesNewRoman,Bold"/>
                      </a:endParaRPr>
                    </a:p>
                    <a:p>
                      <a:pPr marL="0" marR="0" algn="l"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Knowledge </a:t>
                      </a:r>
                      <a:r>
                        <a:rPr lang="en-US" sz="1600" b="1" dirty="0">
                          <a:solidFill>
                            <a:schemeClr val="bg1"/>
                          </a:solidFill>
                          <a:effectLst/>
                          <a:latin typeface="TimesNewRoman,Bold"/>
                          <a:ea typeface="Calibri" panose="020F0502020204030204" pitchFamily="34" charset="0"/>
                          <a:cs typeface="TimesNewRoman,Bold"/>
                        </a:rPr>
                        <a:t>and Attitudes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endParaRPr lang="en-US" sz="1600" b="1" dirty="0" smtClean="0">
                        <a:solidFill>
                          <a:schemeClr val="bg1"/>
                        </a:solidFill>
                        <a:effectLst/>
                        <a:latin typeface="TimesNewRoman,Bold"/>
                        <a:ea typeface="Calibri" panose="020F0502020204030204" pitchFamily="34" charset="0"/>
                        <a:cs typeface="TimesNewRoman,Bold"/>
                      </a:endParaRPr>
                    </a:p>
                    <a:p>
                      <a:pPr marL="0" marR="0" algn="l"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Male </a:t>
                      </a:r>
                      <a:r>
                        <a:rPr lang="en-US" sz="1600" b="1" dirty="0">
                          <a:solidFill>
                            <a:schemeClr val="bg1"/>
                          </a:solidFill>
                          <a:effectLst/>
                          <a:latin typeface="TimesNewRoman,Bold"/>
                          <a:ea typeface="Calibri" panose="020F0502020204030204" pitchFamily="34" charset="0"/>
                          <a:cs typeface="TimesNewRoman,Bold"/>
                        </a:rPr>
                        <a:t>(n=2176)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  </a:t>
                      </a: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endParaRPr lang="en-US" sz="1600" b="1" dirty="0" smtClean="0">
                        <a:solidFill>
                          <a:schemeClr val="bg1"/>
                        </a:solidFill>
                        <a:effectLst/>
                        <a:latin typeface="TimesNewRoman,Bold"/>
                        <a:ea typeface="Calibri" panose="020F0502020204030204" pitchFamily="34" charset="0"/>
                        <a:cs typeface="TimesNewRoman,Bold"/>
                      </a:endParaRPr>
                    </a:p>
                    <a:p>
                      <a:pPr marL="0" marR="0" algn="l"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Female </a:t>
                      </a:r>
                      <a:r>
                        <a:rPr lang="en-US" sz="1600" b="1" dirty="0">
                          <a:solidFill>
                            <a:schemeClr val="bg1"/>
                          </a:solidFill>
                          <a:effectLst/>
                          <a:latin typeface="TimesNewRoman,Bold"/>
                          <a:ea typeface="Calibri" panose="020F0502020204030204" pitchFamily="34" charset="0"/>
                          <a:cs typeface="TimesNewRoman,Bold"/>
                        </a:rPr>
                        <a:t>(</a:t>
                      </a:r>
                      <a:r>
                        <a:rPr lang="en-US" sz="1600" b="1" dirty="0" smtClean="0">
                          <a:solidFill>
                            <a:schemeClr val="bg1"/>
                          </a:solidFill>
                          <a:effectLst/>
                          <a:latin typeface="TimesNewRoman,Bold"/>
                          <a:ea typeface="Calibri" panose="020F0502020204030204" pitchFamily="34" charset="0"/>
                          <a:cs typeface="TimesNewRoman,Bold"/>
                        </a:rPr>
                        <a:t>n= </a:t>
                      </a:r>
                      <a:r>
                        <a:rPr lang="en-US" sz="1600" b="1" dirty="0">
                          <a:solidFill>
                            <a:schemeClr val="bg1"/>
                          </a:solidFill>
                          <a:effectLst/>
                          <a:latin typeface="TimesNewRoman,Bold"/>
                          <a:ea typeface="Calibri" panose="020F0502020204030204" pitchFamily="34" charset="0"/>
                          <a:cs typeface="TimesNewRoman,Bold"/>
                        </a:rPr>
                        <a:t>2179)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endParaRPr lang="en-US" sz="1600" b="1" i="1" dirty="0" smtClean="0">
                        <a:solidFill>
                          <a:schemeClr val="bg1"/>
                        </a:solidFill>
                        <a:effectLst/>
                        <a:latin typeface="TimesNewRoman,BoldItalic"/>
                        <a:ea typeface="Calibri" panose="020F0502020204030204" pitchFamily="34" charset="0"/>
                        <a:cs typeface="TimesNewRoman,BoldItalic"/>
                      </a:endParaRPr>
                    </a:p>
                    <a:p>
                      <a:pPr marL="0" marR="0" algn="l" rtl="0">
                        <a:lnSpc>
                          <a:spcPct val="115000"/>
                        </a:lnSpc>
                        <a:spcBef>
                          <a:spcPts val="0"/>
                        </a:spcBef>
                        <a:spcAft>
                          <a:spcPts val="0"/>
                        </a:spcAft>
                      </a:pPr>
                      <a:r>
                        <a:rPr lang="en-US" sz="1600" b="1" i="1" dirty="0" smtClean="0">
                          <a:solidFill>
                            <a:schemeClr val="bg1"/>
                          </a:solidFill>
                          <a:effectLst/>
                          <a:latin typeface="TimesNewRoman,BoldItalic"/>
                          <a:ea typeface="Calibri" panose="020F0502020204030204" pitchFamily="34" charset="0"/>
                          <a:cs typeface="TimesNewRoman,BoldItalic"/>
                        </a:rPr>
                        <a:t>P</a:t>
                      </a:r>
                      <a:r>
                        <a:rPr lang="en-US" sz="1600" b="1" dirty="0" smtClean="0">
                          <a:solidFill>
                            <a:schemeClr val="bg1"/>
                          </a:solidFill>
                          <a:effectLst/>
                          <a:latin typeface="TimesNewRoman,Bold"/>
                          <a:ea typeface="Calibri" panose="020F0502020204030204" pitchFamily="34" charset="0"/>
                          <a:cs typeface="TimesNewRoman,Bold"/>
                        </a:rPr>
                        <a:t>-value</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lnB w="12700" cap="flat" cmpd="sng" algn="ctr">
                      <a:solidFill>
                        <a:srgbClr val="000000"/>
                      </a:solidFill>
                      <a:prstDash val="solid"/>
                      <a:round/>
                      <a:headEnd type="none" w="med" len="med"/>
                      <a:tailEnd type="none" w="med" len="med"/>
                    </a:lnB>
                    <a:solidFill>
                      <a:schemeClr val="tx1"/>
                    </a:solidFill>
                  </a:tcPr>
                </a:tc>
              </a:tr>
              <a:tr h="955835">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Do you read the food label of energy drink?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Yes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No</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14.3</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85.7 </a:t>
                      </a:r>
                      <a:r>
                        <a:rPr lang="en-US" sz="1600" b="1" dirty="0" smtClean="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35.0</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65.0 </a:t>
                      </a:r>
                      <a:r>
                        <a:rPr lang="en-US" sz="1600" b="1" dirty="0" smtClean="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&lt; 0.05</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116101">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Do you think that energy drinks contain caffeine?</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Do not know</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Yes</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No</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7.5</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34.8</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57.7</a:t>
                      </a: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17.6</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31.3 </a:t>
                      </a: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51.1</a:t>
                      </a:r>
                      <a:endParaRPr lang="en-US" sz="16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&lt;0.05</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154175">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Do you think that energy drinks contain sugar?</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Do not know</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Yes</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No</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5.8</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91.5</a:t>
                      </a:r>
                      <a:endParaRPr lang="en-US" sz="16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2.6</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4.5</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86.0</a:t>
                      </a:r>
                      <a:endParaRPr lang="en-US" sz="16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9.5</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&lt;0.23</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125087">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Do you think that energy drinks contain herbs?</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Do not know</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Yes</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No</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16.2</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13.2</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70.6</a:t>
                      </a:r>
                      <a:endParaRPr lang="en-US" sz="16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c>
                  <a:txBody>
                    <a:bodyPr/>
                    <a:lstStyle/>
                    <a:p>
                      <a:pPr marL="0" marR="0" algn="ctr"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13.3</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15.7</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600" b="1" dirty="0" smtClean="0">
                          <a:solidFill>
                            <a:srgbClr val="FF0000"/>
                          </a:solidFill>
                          <a:effectLst/>
                          <a:latin typeface="TimesNewRoman,Bold"/>
                          <a:ea typeface="Calibri" panose="020F0502020204030204" pitchFamily="34" charset="0"/>
                          <a:cs typeface="TimesNewRoman,Bold"/>
                        </a:rPr>
                        <a:t>71.0</a:t>
                      </a:r>
                      <a:endParaRPr lang="en-US" sz="16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&lt;0.36</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r>
            </a:tbl>
          </a:graphicData>
        </a:graphic>
      </p:graphicFrame>
      <p:sp>
        <p:nvSpPr>
          <p:cNvPr id="4" name="Rounded Rectangle 3"/>
          <p:cNvSpPr/>
          <p:nvPr/>
        </p:nvSpPr>
        <p:spPr>
          <a:xfrm>
            <a:off x="1060823" y="197171"/>
            <a:ext cx="9143999" cy="698269"/>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a:t>Student's knowledge and attitude among energy drinks</a:t>
            </a:r>
            <a:endParaRPr lang="ar-SA" sz="2400" b="1" dirty="0"/>
          </a:p>
        </p:txBody>
      </p:sp>
    </p:spTree>
    <p:extLst>
      <p:ext uri="{BB962C8B-B14F-4D97-AF65-F5344CB8AC3E}">
        <p14:creationId xmlns:p14="http://schemas.microsoft.com/office/powerpoint/2010/main" val="12896918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429791" y="133003"/>
            <a:ext cx="9143999" cy="698269"/>
          </a:xfrm>
          <a:prstGeom prst="roundRect">
            <a:avLst/>
          </a:prstGeom>
        </p:spPr>
        <p:style>
          <a:lnRef idx="2">
            <a:schemeClr val="accent3"/>
          </a:lnRef>
          <a:fillRef idx="1">
            <a:schemeClr val="lt1"/>
          </a:fillRef>
          <a:effectRef idx="0">
            <a:schemeClr val="accent3"/>
          </a:effectRef>
          <a:fontRef idx="minor">
            <a:schemeClr val="dk1"/>
          </a:fontRef>
        </p:style>
        <p:txBody>
          <a:bodyPr rtlCol="1" anchor="ctr"/>
          <a:lstStyle/>
          <a:p>
            <a:pPr algn="ctr"/>
            <a:r>
              <a:rPr lang="en-US" sz="2400" b="1" dirty="0"/>
              <a:t>Student's knowledge and attitude among energy drinks</a:t>
            </a:r>
            <a:endParaRPr lang="ar-SA" sz="24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8374844"/>
              </p:ext>
            </p:extLst>
          </p:nvPr>
        </p:nvGraphicFramePr>
        <p:xfrm>
          <a:off x="868316" y="969263"/>
          <a:ext cx="10266948" cy="5271115"/>
        </p:xfrm>
        <a:graphic>
          <a:graphicData uri="http://schemas.openxmlformats.org/drawingml/2006/table">
            <a:tbl>
              <a:tblPr firstRow="1" firstCol="1" bandRow="1"/>
              <a:tblGrid>
                <a:gridCol w="5683759"/>
                <a:gridCol w="1632830"/>
                <a:gridCol w="1913054"/>
                <a:gridCol w="1037305"/>
              </a:tblGrid>
              <a:tr h="942703">
                <a:tc>
                  <a:txBody>
                    <a:bodyPr/>
                    <a:lstStyle/>
                    <a:p>
                      <a:pPr marL="0" marR="0" algn="l" rtl="0">
                        <a:lnSpc>
                          <a:spcPct val="115000"/>
                        </a:lnSpc>
                        <a:spcBef>
                          <a:spcPts val="0"/>
                        </a:spcBef>
                        <a:spcAft>
                          <a:spcPts val="0"/>
                        </a:spcAft>
                      </a:pPr>
                      <a:endParaRPr lang="en-US" sz="1600" b="1" dirty="0" smtClean="0">
                        <a:solidFill>
                          <a:schemeClr val="bg1"/>
                        </a:solidFill>
                        <a:effectLst/>
                        <a:latin typeface="TimesNewRoman,Bold"/>
                        <a:ea typeface="Calibri" panose="020F0502020204030204" pitchFamily="34" charset="0"/>
                        <a:cs typeface="TimesNewRoman,Bold"/>
                      </a:endParaRPr>
                    </a:p>
                    <a:p>
                      <a:pPr marL="0" marR="0" algn="l"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Knowledge </a:t>
                      </a:r>
                      <a:r>
                        <a:rPr lang="en-US" sz="1600" b="1" dirty="0">
                          <a:solidFill>
                            <a:schemeClr val="bg1"/>
                          </a:solidFill>
                          <a:effectLst/>
                          <a:latin typeface="TimesNewRoman,Bold"/>
                          <a:ea typeface="Calibri" panose="020F0502020204030204" pitchFamily="34" charset="0"/>
                          <a:cs typeface="TimesNewRoman,Bold"/>
                        </a:rPr>
                        <a:t>and Attitudes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solidFill>
                      <a:schemeClr val="tx1"/>
                    </a:solidFill>
                  </a:tcPr>
                </a:tc>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Male (n=2176)                   </a:t>
                      </a:r>
                      <a:endParaRPr lang="en-US" sz="1600" dirty="0" smtClean="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endParaRPr lang="en-US" sz="1600" b="1" dirty="0" smtClean="0">
                        <a:solidFill>
                          <a:schemeClr val="bg1"/>
                        </a:solidFill>
                        <a:effectLst/>
                        <a:latin typeface="TimesNewRoman,Bold"/>
                        <a:ea typeface="Calibri" panose="020F0502020204030204" pitchFamily="34" charset="0"/>
                        <a:cs typeface="TimesNewRoman,Bold"/>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 </a:t>
                      </a: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Female (n= 2179)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endParaRPr lang="en-US" sz="1600" b="1" dirty="0" smtClean="0">
                        <a:solidFill>
                          <a:schemeClr val="bg1"/>
                        </a:solidFill>
                        <a:effectLst/>
                        <a:latin typeface="TimesNewRoman,Bold"/>
                        <a:ea typeface="Calibri" panose="020F0502020204030204" pitchFamily="34" charset="0"/>
                        <a:cs typeface="TimesNewRoman,Bold"/>
                      </a:endParaRPr>
                    </a:p>
                    <a:p>
                      <a:pPr marL="0" marR="0" algn="ctr" rtl="0">
                        <a:lnSpc>
                          <a:spcPct val="115000"/>
                        </a:lnSpc>
                        <a:spcBef>
                          <a:spcPts val="0"/>
                        </a:spcBef>
                        <a:spcAft>
                          <a:spcPts val="0"/>
                        </a:spcAft>
                      </a:pPr>
                      <a:r>
                        <a:rPr lang="en-US" sz="1600" b="1" dirty="0" smtClean="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lnB w="12700" cap="flat" cmpd="sng" algn="ctr">
                      <a:solidFill>
                        <a:srgbClr val="000000"/>
                      </a:solidFill>
                      <a:prstDash val="solid"/>
                      <a:round/>
                      <a:headEnd type="none" w="med" len="med"/>
                      <a:tailEnd type="none" w="med" len="med"/>
                    </a:lnB>
                    <a:solidFill>
                      <a:schemeClr val="tx1"/>
                    </a:solidFill>
                  </a:tcPr>
                </a:tc>
                <a:tc>
                  <a:txBody>
                    <a:bodyPr/>
                    <a:lstStyle/>
                    <a:p>
                      <a:pPr marL="0" marR="0" algn="l" rtl="0">
                        <a:lnSpc>
                          <a:spcPct val="115000"/>
                        </a:lnSpc>
                        <a:spcBef>
                          <a:spcPts val="0"/>
                        </a:spcBef>
                        <a:spcAft>
                          <a:spcPts val="0"/>
                        </a:spcAft>
                      </a:pPr>
                      <a:r>
                        <a:rPr lang="en-US" sz="1600" b="1" i="1" dirty="0" smtClean="0">
                          <a:solidFill>
                            <a:schemeClr val="bg1"/>
                          </a:solidFill>
                          <a:effectLst/>
                          <a:latin typeface="TimesNewRoman,BoldItalic"/>
                          <a:ea typeface="Calibri" panose="020F0502020204030204" pitchFamily="34" charset="0"/>
                          <a:cs typeface="TimesNewRoman,BoldItalic"/>
                        </a:rPr>
                        <a:t>P</a:t>
                      </a:r>
                      <a:r>
                        <a:rPr lang="en-US" sz="1600" b="1" dirty="0" smtClean="0">
                          <a:solidFill>
                            <a:schemeClr val="bg1"/>
                          </a:solidFill>
                          <a:effectLst/>
                          <a:latin typeface="TimesNewRoman,Bold"/>
                          <a:ea typeface="Calibri" panose="020F0502020204030204" pitchFamily="34" charset="0"/>
                          <a:cs typeface="TimesNewRoman,Bold"/>
                        </a:rPr>
                        <a:t>-value</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600" b="1" dirty="0">
                          <a:solidFill>
                            <a:schemeClr val="bg1"/>
                          </a:solidFill>
                          <a:effectLst/>
                          <a:latin typeface="TimesNewRoman,Bold"/>
                          <a:ea typeface="Calibri" panose="020F0502020204030204" pitchFamily="34" charset="0"/>
                          <a:cs typeface="TimesNewRoman,Bold"/>
                        </a:rPr>
                        <a:t> </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57387" marR="57387" marT="0" marB="0">
                    <a:lnL>
                      <a:noFill/>
                    </a:lnL>
                    <a:lnR>
                      <a:noFill/>
                    </a:lnR>
                    <a:lnT>
                      <a:noFill/>
                    </a:lnT>
                    <a:lnB w="12700" cap="flat" cmpd="sng" algn="ctr">
                      <a:solidFill>
                        <a:srgbClr val="000000"/>
                      </a:solidFill>
                      <a:prstDash val="solid"/>
                      <a:round/>
                      <a:headEnd type="none" w="med" len="med"/>
                      <a:tailEnd type="none" w="med" len="med"/>
                    </a:lnB>
                    <a:solidFill>
                      <a:schemeClr val="tx1"/>
                    </a:solidFill>
                  </a:tcPr>
                </a:tc>
              </a:tr>
              <a:tr h="1082103">
                <a:tc>
                  <a:txBody>
                    <a:bodyPr/>
                    <a:lstStyle/>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Do you consider energy drinks to be the same as sport drinks?</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Do not know</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Yes</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No</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 </a:t>
                      </a:r>
                      <a:endParaRPr lang="en-US" sz="1400" dirty="0" smtClean="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5.8</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rgbClr val="FF0000"/>
                          </a:solidFill>
                          <a:effectLst/>
                          <a:latin typeface="TimesNewRoman,Bold"/>
                          <a:ea typeface="Calibri" panose="020F0502020204030204" pitchFamily="34" charset="0"/>
                          <a:cs typeface="TimesNewRoman,Bold"/>
                        </a:rPr>
                        <a:t>70.7</a:t>
                      </a:r>
                      <a:endParaRPr lang="en-US" sz="1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23.5</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29.2</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37.7</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33.1</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&lt;0.001</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082103">
                <a:tc>
                  <a:txBody>
                    <a:bodyPr/>
                    <a:lstStyle/>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Are energy drinks proper for children?</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Do not know</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Yes</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No</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9.8</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38.7</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rgbClr val="FF0000"/>
                          </a:solidFill>
                          <a:effectLst/>
                          <a:latin typeface="TimesNewRoman,Bold"/>
                          <a:ea typeface="Calibri" panose="020F0502020204030204" pitchFamily="34" charset="0"/>
                          <a:cs typeface="TimesNewRoman,Bold"/>
                        </a:rPr>
                        <a:t>51.4</a:t>
                      </a: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11.6</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34.1</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rgbClr val="FF0000"/>
                          </a:solidFill>
                          <a:effectLst/>
                          <a:latin typeface="TimesNewRoman,Bold"/>
                          <a:ea typeface="Calibri" panose="020F0502020204030204" pitchFamily="34" charset="0"/>
                          <a:cs typeface="TimesNewRoman,Bold"/>
                        </a:rPr>
                        <a:t>54.3</a:t>
                      </a:r>
                      <a:endParaRPr lang="en-US" sz="1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&lt;0.32</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082103">
                <a:tc>
                  <a:txBody>
                    <a:bodyPr/>
                    <a:lstStyle/>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Are energy drinks </a:t>
                      </a:r>
                      <a:r>
                        <a:rPr lang="en-US" sz="1400" b="1" dirty="0" smtClean="0">
                          <a:solidFill>
                            <a:schemeClr val="bg1"/>
                          </a:solidFill>
                          <a:effectLst/>
                          <a:latin typeface="TimesNewRoman,Bold"/>
                          <a:ea typeface="Calibri" panose="020F0502020204030204" pitchFamily="34" charset="0"/>
                          <a:cs typeface="TimesNewRoman,Bold"/>
                        </a:rPr>
                        <a:t>safe during </a:t>
                      </a:r>
                      <a:r>
                        <a:rPr lang="en-US" sz="1400" b="1" dirty="0">
                          <a:solidFill>
                            <a:schemeClr val="bg1"/>
                          </a:solidFill>
                          <a:effectLst/>
                          <a:latin typeface="TimesNewRoman,Bold"/>
                          <a:ea typeface="Calibri" panose="020F0502020204030204" pitchFamily="34" charset="0"/>
                          <a:cs typeface="TimesNewRoman,Bold"/>
                        </a:rPr>
                        <a:t>pregnancy or lactation period?</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Do not know</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Yes</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No</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endParaRPr lang="en-US" sz="1400" b="1" dirty="0" smtClean="0">
                        <a:solidFill>
                          <a:schemeClr val="bg1"/>
                        </a:solidFill>
                        <a:effectLst/>
                        <a:latin typeface="TimesNewRoman,Bold"/>
                        <a:ea typeface="Calibri" panose="020F0502020204030204" pitchFamily="34" charset="0"/>
                        <a:cs typeface="TimesNewRoman,Bold"/>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16.7</a:t>
                      </a:r>
                      <a:endParaRPr lang="en-US" sz="1400" b="0" dirty="0" smtClean="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7.3</a:t>
                      </a:r>
                      <a:endParaRPr lang="en-US" sz="1400" b="0" dirty="0" smtClean="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algn="ctr" rtl="0">
                        <a:lnSpc>
                          <a:spcPct val="115000"/>
                        </a:lnSpc>
                        <a:spcBef>
                          <a:spcPts val="0"/>
                        </a:spcBef>
                        <a:spcAft>
                          <a:spcPts val="0"/>
                        </a:spcAft>
                      </a:pPr>
                      <a:r>
                        <a:rPr lang="en-US" sz="1400" b="1" dirty="0" smtClean="0">
                          <a:solidFill>
                            <a:srgbClr val="FF0000"/>
                          </a:solidFill>
                          <a:effectLst/>
                          <a:latin typeface="TimesNewRoman,Bold"/>
                          <a:ea typeface="Calibri" panose="020F0502020204030204" pitchFamily="34" charset="0"/>
                          <a:cs typeface="TimesNewRoman,Bold"/>
                        </a:rPr>
                        <a:t> </a:t>
                      </a:r>
                      <a:r>
                        <a:rPr lang="en-US" sz="1400" b="1" dirty="0">
                          <a:solidFill>
                            <a:srgbClr val="FF0000"/>
                          </a:solidFill>
                          <a:effectLst/>
                          <a:latin typeface="TimesNewRoman,Bold"/>
                          <a:ea typeface="Calibri" panose="020F0502020204030204" pitchFamily="34" charset="0"/>
                          <a:cs typeface="TimesNewRoman,Bold"/>
                        </a:rPr>
                        <a:t>76.1</a:t>
                      </a:r>
                      <a:endParaRPr lang="en-US" sz="1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endParaRPr lang="en-US" sz="1400" b="1" dirty="0" smtClean="0">
                        <a:solidFill>
                          <a:schemeClr val="bg1"/>
                        </a:solidFill>
                        <a:effectLst/>
                        <a:latin typeface="TimesNewRoman,Bold"/>
                        <a:ea typeface="Calibri" panose="020F0502020204030204" pitchFamily="34" charset="0"/>
                        <a:cs typeface="TimesNewRoman,Bold"/>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 8.1</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 0.8</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 </a:t>
                      </a:r>
                      <a:r>
                        <a:rPr lang="en-US" sz="1400" b="1" dirty="0" smtClean="0">
                          <a:solidFill>
                            <a:srgbClr val="FF0000"/>
                          </a:solidFill>
                          <a:effectLst/>
                          <a:latin typeface="TimesNewRoman,Bold"/>
                          <a:ea typeface="Calibri" panose="020F0502020204030204" pitchFamily="34" charset="0"/>
                          <a:cs typeface="TimesNewRoman,Bold"/>
                        </a:rPr>
                        <a:t>91.1</a:t>
                      </a:r>
                      <a:endParaRPr lang="en-US" sz="1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rtl="0">
                        <a:lnSpc>
                          <a:spcPct val="115000"/>
                        </a:lnSpc>
                        <a:spcBef>
                          <a:spcPts val="0"/>
                        </a:spcBef>
                        <a:spcAft>
                          <a:spcPts val="0"/>
                        </a:spcAft>
                      </a:pPr>
                      <a:endParaRPr lang="en-US" sz="1400" b="1" dirty="0" smtClean="0">
                        <a:solidFill>
                          <a:schemeClr val="bg1"/>
                        </a:solidFill>
                        <a:effectLst/>
                        <a:latin typeface="TimesNewRoman,Bold"/>
                        <a:ea typeface="Calibri" panose="020F0502020204030204" pitchFamily="34" charset="0"/>
                        <a:cs typeface="TimesNewRoman,Bold"/>
                      </a:endParaRPr>
                    </a:p>
                    <a:p>
                      <a:pPr marL="0" marR="0" algn="ctr" rtl="0">
                        <a:lnSpc>
                          <a:spcPct val="115000"/>
                        </a:lnSpc>
                        <a:spcBef>
                          <a:spcPts val="0"/>
                        </a:spcBef>
                        <a:spcAft>
                          <a:spcPts val="0"/>
                        </a:spcAft>
                      </a:pPr>
                      <a:endParaRPr lang="en-US" sz="1400" b="1" dirty="0" smtClean="0">
                        <a:solidFill>
                          <a:schemeClr val="bg1"/>
                        </a:solidFill>
                        <a:effectLst/>
                        <a:latin typeface="TimesNewRoman,Bold"/>
                        <a:ea typeface="Calibri" panose="020F0502020204030204" pitchFamily="34" charset="0"/>
                        <a:cs typeface="TimesNewRoman,Bold"/>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&lt; </a:t>
                      </a:r>
                      <a:r>
                        <a:rPr lang="en-US" sz="1400" b="1" dirty="0">
                          <a:solidFill>
                            <a:schemeClr val="bg1"/>
                          </a:solidFill>
                          <a:effectLst/>
                          <a:latin typeface="TimesNewRoman,Bold"/>
                          <a:ea typeface="Calibri" panose="020F0502020204030204" pitchFamily="34" charset="0"/>
                          <a:cs typeface="TimesNewRoman,Bold"/>
                        </a:rPr>
                        <a:t>0.05</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082103">
                <a:tc>
                  <a:txBody>
                    <a:bodyPr/>
                    <a:lstStyle/>
                    <a:p>
                      <a:pPr marL="0" marR="0" algn="l"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Are</a:t>
                      </a:r>
                      <a:r>
                        <a:rPr lang="en-US" sz="1400" b="1" baseline="0" dirty="0" smtClean="0">
                          <a:solidFill>
                            <a:schemeClr val="bg1"/>
                          </a:solidFill>
                          <a:effectLst/>
                          <a:latin typeface="TimesNewRoman,Bold"/>
                          <a:ea typeface="Calibri" panose="020F0502020204030204" pitchFamily="34" charset="0"/>
                          <a:cs typeface="TimesNewRoman,Bold"/>
                        </a:rPr>
                        <a:t> there</a:t>
                      </a:r>
                      <a:r>
                        <a:rPr lang="en-US" sz="1400" b="1" dirty="0" smtClean="0">
                          <a:solidFill>
                            <a:schemeClr val="bg1"/>
                          </a:solidFill>
                          <a:effectLst/>
                          <a:latin typeface="TimesNewRoman,Bold"/>
                          <a:ea typeface="Calibri" panose="020F0502020204030204" pitchFamily="34" charset="0"/>
                          <a:cs typeface="TimesNewRoman,Bold"/>
                        </a:rPr>
                        <a:t> </a:t>
                      </a:r>
                      <a:r>
                        <a:rPr lang="en-US" sz="1400" b="1" dirty="0">
                          <a:solidFill>
                            <a:schemeClr val="bg1"/>
                          </a:solidFill>
                          <a:effectLst/>
                          <a:latin typeface="TimesNewRoman,Bold"/>
                          <a:ea typeface="Calibri" panose="020F0502020204030204" pitchFamily="34" charset="0"/>
                          <a:cs typeface="TimesNewRoman,Bold"/>
                        </a:rPr>
                        <a:t>any side effects </a:t>
                      </a:r>
                      <a:r>
                        <a:rPr lang="en-US" sz="1400" b="1" dirty="0" smtClean="0">
                          <a:solidFill>
                            <a:schemeClr val="bg1"/>
                          </a:solidFill>
                          <a:effectLst/>
                          <a:latin typeface="TimesNewRoman,Bold"/>
                          <a:ea typeface="Calibri" panose="020F0502020204030204" pitchFamily="34" charset="0"/>
                          <a:cs typeface="TimesNewRoman,Bold"/>
                        </a:rPr>
                        <a:t>from </a:t>
                      </a:r>
                      <a:r>
                        <a:rPr lang="en-US" sz="1400" b="1" dirty="0">
                          <a:solidFill>
                            <a:schemeClr val="bg1"/>
                          </a:solidFill>
                          <a:effectLst/>
                          <a:latin typeface="TimesNewRoman,Bold"/>
                          <a:ea typeface="Calibri" panose="020F0502020204030204" pitchFamily="34" charset="0"/>
                          <a:cs typeface="TimesNewRoman,Bold"/>
                        </a:rPr>
                        <a:t>energy drinks on health?</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Do not know</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Yes</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l"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No</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c>
                  <a:txBody>
                    <a:bodyPr/>
                    <a:lstStyle/>
                    <a:p>
                      <a:pPr marL="0" marR="0" algn="ctr" rtl="0">
                        <a:lnSpc>
                          <a:spcPct val="115000"/>
                        </a:lnSpc>
                        <a:spcBef>
                          <a:spcPts val="0"/>
                        </a:spcBef>
                        <a:spcAft>
                          <a:spcPts val="0"/>
                        </a:spcAft>
                      </a:pPr>
                      <a:endParaRPr lang="en-US" sz="1400" b="0" dirty="0" smtClean="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 7.3</a:t>
                      </a:r>
                      <a:endParaRPr lang="en-US" sz="1400" b="0" dirty="0" smtClean="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42.2</a:t>
                      </a:r>
                      <a:endParaRPr lang="en-US" sz="1400" b="0" dirty="0" smtClean="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0" marR="0" algn="ctr" rtl="0">
                        <a:lnSpc>
                          <a:spcPct val="115000"/>
                        </a:lnSpc>
                        <a:spcBef>
                          <a:spcPts val="0"/>
                        </a:spcBef>
                        <a:spcAft>
                          <a:spcPts val="0"/>
                        </a:spcAft>
                      </a:pPr>
                      <a:r>
                        <a:rPr lang="en-US" sz="1400" b="1" dirty="0" smtClean="0">
                          <a:solidFill>
                            <a:srgbClr val="FF0000"/>
                          </a:solidFill>
                          <a:effectLst/>
                          <a:latin typeface="TimesNewRoman,Bold"/>
                          <a:ea typeface="Calibri" panose="020F0502020204030204" pitchFamily="34" charset="0"/>
                          <a:cs typeface="TimesNewRoman,Bold"/>
                        </a:rPr>
                        <a:t>50.5</a:t>
                      </a:r>
                      <a:r>
                        <a:rPr lang="en-US" sz="1400" b="1" dirty="0" smtClean="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c>
                  <a:txBody>
                    <a:bodyPr/>
                    <a:lstStyle/>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b="1" dirty="0">
                          <a:solidFill>
                            <a:schemeClr val="bg1"/>
                          </a:solidFill>
                          <a:effectLst/>
                          <a:latin typeface="TimesNewRoman,Bold"/>
                          <a:ea typeface="Calibri" panose="020F0502020204030204" pitchFamily="34" charset="0"/>
                          <a:cs typeface="TimesNewRoman,Bold"/>
                        </a:rPr>
                        <a:t> </a:t>
                      </a:r>
                      <a:r>
                        <a:rPr lang="en-US" sz="1400" dirty="0" smtClean="0">
                          <a:solidFill>
                            <a:schemeClr val="bg1"/>
                          </a:solidFill>
                          <a:effectLst/>
                          <a:latin typeface="TimesNewRoman,Bold"/>
                          <a:ea typeface="Calibri" panose="020F0502020204030204" pitchFamily="34" charset="0"/>
                          <a:cs typeface="TimesNewRoman,Bold"/>
                        </a:rPr>
                        <a:t> 1.8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dirty="0" smtClean="0">
                          <a:solidFill>
                            <a:schemeClr val="bg1"/>
                          </a:solidFill>
                          <a:effectLst/>
                          <a:latin typeface="TimesNewRoman,Bold"/>
                          <a:ea typeface="Calibri" panose="020F0502020204030204" pitchFamily="34" charset="0"/>
                          <a:cs typeface="TimesNewRoman,Bold"/>
                        </a:rPr>
                        <a:t>  </a:t>
                      </a:r>
                      <a:r>
                        <a:rPr lang="en-US" sz="1400" dirty="0" smtClean="0">
                          <a:solidFill>
                            <a:srgbClr val="FF0000"/>
                          </a:solidFill>
                          <a:effectLst/>
                          <a:latin typeface="TimesNewRoman,Bold"/>
                          <a:ea typeface="Calibri" panose="020F0502020204030204" pitchFamily="34" charset="0"/>
                          <a:cs typeface="TimesNewRoman,Bold"/>
                        </a:rPr>
                        <a:t>87.0</a:t>
                      </a:r>
                      <a:endParaRPr lang="en-US" sz="1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rtl="0">
                        <a:lnSpc>
                          <a:spcPct val="115000"/>
                        </a:lnSpc>
                        <a:spcBef>
                          <a:spcPts val="0"/>
                        </a:spcBef>
                        <a:spcAft>
                          <a:spcPts val="0"/>
                        </a:spcAft>
                      </a:pPr>
                      <a:r>
                        <a:rPr lang="en-US" sz="1400" dirty="0" smtClean="0">
                          <a:solidFill>
                            <a:schemeClr val="bg1"/>
                          </a:solidFill>
                          <a:effectLst/>
                          <a:latin typeface="TimesNewRoman,Bold"/>
                          <a:ea typeface="Calibri" panose="020F0502020204030204" pitchFamily="34" charset="0"/>
                          <a:cs typeface="TimesNewRoman,Bold"/>
                        </a:rPr>
                        <a:t>  11.2</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c>
                  <a:txBody>
                    <a:bodyPr/>
                    <a:lstStyle/>
                    <a:p>
                      <a:pPr marL="0" marR="0" algn="ctr" rtl="0">
                        <a:lnSpc>
                          <a:spcPct val="115000"/>
                        </a:lnSpc>
                        <a:spcBef>
                          <a:spcPts val="0"/>
                        </a:spcBef>
                        <a:spcAft>
                          <a:spcPts val="0"/>
                        </a:spcAft>
                      </a:pPr>
                      <a:endParaRPr lang="en-US" sz="1400" b="1" dirty="0" smtClean="0">
                        <a:solidFill>
                          <a:schemeClr val="bg1"/>
                        </a:solidFill>
                        <a:effectLst/>
                        <a:latin typeface="TimesNewRoman,Bold"/>
                        <a:ea typeface="Calibri" panose="020F0502020204030204" pitchFamily="34" charset="0"/>
                        <a:cs typeface="TimesNewRoman,Bold"/>
                      </a:endParaRPr>
                    </a:p>
                    <a:p>
                      <a:pPr marL="0" marR="0" algn="ctr" rtl="0">
                        <a:lnSpc>
                          <a:spcPct val="115000"/>
                        </a:lnSpc>
                        <a:spcBef>
                          <a:spcPts val="0"/>
                        </a:spcBef>
                        <a:spcAft>
                          <a:spcPts val="0"/>
                        </a:spcAft>
                      </a:pPr>
                      <a:r>
                        <a:rPr lang="en-US" sz="1400" b="1" dirty="0" smtClean="0">
                          <a:solidFill>
                            <a:schemeClr val="bg1"/>
                          </a:solidFill>
                          <a:effectLst/>
                          <a:latin typeface="TimesNewRoman,Bold"/>
                          <a:ea typeface="Calibri" panose="020F0502020204030204" pitchFamily="34" charset="0"/>
                          <a:cs typeface="TimesNewRoman,Bold"/>
                        </a:rPr>
                        <a:t>&lt; </a:t>
                      </a:r>
                      <a:r>
                        <a:rPr lang="en-US" sz="1400" b="1" dirty="0">
                          <a:solidFill>
                            <a:schemeClr val="bg1"/>
                          </a:solidFill>
                          <a:effectLst/>
                          <a:latin typeface="TimesNewRoman,Bold"/>
                          <a:ea typeface="Calibri" panose="020F0502020204030204" pitchFamily="34" charset="0"/>
                          <a:cs typeface="TimesNewRoman,Bold"/>
                        </a:rPr>
                        <a:t>0.001</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txBody>
                  <a:tcPr marL="43428" marR="43428" marT="0" marB="0">
                    <a:lnL>
                      <a:noFill/>
                    </a:lnL>
                    <a:lnR>
                      <a:noFill/>
                    </a:lnR>
                    <a:lnT w="12700" cap="flat" cmpd="sng" algn="ctr">
                      <a:solidFill>
                        <a:srgbClr val="000000"/>
                      </a:solidFill>
                      <a:prstDash val="solid"/>
                      <a:round/>
                      <a:headEnd type="none" w="med" len="med"/>
                      <a:tailEnd type="none" w="med" len="med"/>
                    </a:lnT>
                    <a:lnB>
                      <a:noFill/>
                    </a:lnB>
                    <a:solidFill>
                      <a:schemeClr val="tx1"/>
                    </a:solidFill>
                  </a:tcPr>
                </a:tc>
              </a:tr>
            </a:tbl>
          </a:graphicData>
        </a:graphic>
      </p:graphicFrame>
    </p:spTree>
    <p:extLst>
      <p:ext uri="{BB962C8B-B14F-4D97-AF65-F5344CB8AC3E}">
        <p14:creationId xmlns:p14="http://schemas.microsoft.com/office/powerpoint/2010/main" val="3161086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ar-SA" dirty="0"/>
          </a:p>
        </p:txBody>
      </p:sp>
      <p:sp>
        <p:nvSpPr>
          <p:cNvPr id="3" name="Content Placeholder 2"/>
          <p:cNvSpPr>
            <a:spLocks noGrp="1"/>
          </p:cNvSpPr>
          <p:nvPr>
            <p:ph idx="1"/>
          </p:nvPr>
        </p:nvSpPr>
        <p:spPr>
          <a:xfrm>
            <a:off x="1103312" y="1283368"/>
            <a:ext cx="10126162" cy="5309937"/>
          </a:xfrm>
        </p:spPr>
        <p:txBody>
          <a:bodyPr>
            <a:normAutofit/>
          </a:bodyPr>
          <a:lstStyle/>
          <a:p>
            <a:pPr marL="0" indent="0" rtl="0">
              <a:buNone/>
            </a:pPr>
            <a:endParaRPr lang="en-US" dirty="0"/>
          </a:p>
          <a:p>
            <a:pPr algn="just" rtl="0"/>
            <a:r>
              <a:rPr lang="en-US" sz="2400" dirty="0" smtClean="0"/>
              <a:t>half of the </a:t>
            </a:r>
            <a:r>
              <a:rPr lang="en-US" sz="2400" dirty="0" smtClean="0"/>
              <a:t>participants </a:t>
            </a:r>
            <a:r>
              <a:rPr lang="en-US" sz="2400" dirty="0" smtClean="0"/>
              <a:t>consumed </a:t>
            </a:r>
            <a:r>
              <a:rPr lang="en-US" sz="2400" dirty="0"/>
              <a:t>energy drinks at least once </a:t>
            </a:r>
            <a:r>
              <a:rPr lang="en-US" sz="2400" dirty="0" smtClean="0"/>
              <a:t>a </a:t>
            </a:r>
            <a:r>
              <a:rPr lang="en-US" sz="2400" dirty="0" smtClean="0"/>
              <a:t>week</a:t>
            </a:r>
            <a:r>
              <a:rPr lang="en-US" sz="2400" dirty="0"/>
              <a:t>. </a:t>
            </a:r>
            <a:r>
              <a:rPr lang="en-US" sz="2400" dirty="0" smtClean="0"/>
              <a:t>They </a:t>
            </a:r>
            <a:r>
              <a:rPr lang="en-US" sz="2400" dirty="0" smtClean="0"/>
              <a:t>are motivated by both </a:t>
            </a:r>
            <a:r>
              <a:rPr lang="en-US" sz="2400" dirty="0" smtClean="0"/>
              <a:t>the </a:t>
            </a:r>
            <a:r>
              <a:rPr lang="en-US" sz="2400" dirty="0" smtClean="0"/>
              <a:t>taste and energy provided </a:t>
            </a:r>
            <a:r>
              <a:rPr lang="en-US" sz="2400" dirty="0" smtClean="0"/>
              <a:t>in general. </a:t>
            </a:r>
          </a:p>
          <a:p>
            <a:pPr algn="just" rtl="0"/>
            <a:endParaRPr lang="en-US" sz="2400" dirty="0" smtClean="0"/>
          </a:p>
          <a:p>
            <a:pPr algn="just" rtl="0"/>
            <a:r>
              <a:rPr lang="en-US" sz="2400" dirty="0" smtClean="0"/>
              <a:t>Students </a:t>
            </a:r>
            <a:r>
              <a:rPr lang="en-US" sz="2400" dirty="0"/>
              <a:t>knowledge level regarding energy drinks </a:t>
            </a:r>
            <a:r>
              <a:rPr lang="en-US" sz="2400" dirty="0" smtClean="0"/>
              <a:t>were </a:t>
            </a:r>
            <a:r>
              <a:rPr lang="en-US" sz="2400" dirty="0"/>
              <a:t>acceptable whereas their practices </a:t>
            </a:r>
            <a:r>
              <a:rPr lang="en-US" sz="2400" dirty="0" smtClean="0"/>
              <a:t>need improvement</a:t>
            </a:r>
            <a:r>
              <a:rPr lang="en-US" sz="2400" dirty="0"/>
              <a:t>. </a:t>
            </a:r>
            <a:endParaRPr lang="en-US" sz="2400" dirty="0" smtClean="0"/>
          </a:p>
          <a:p>
            <a:pPr algn="just" rtl="0"/>
            <a:endParaRPr lang="en-US" sz="2400" dirty="0" smtClean="0"/>
          </a:p>
          <a:p>
            <a:pPr algn="just" rtl="0"/>
            <a:r>
              <a:rPr lang="en-US" sz="2400" dirty="0" smtClean="0"/>
              <a:t>Further </a:t>
            </a:r>
            <a:r>
              <a:rPr lang="en-US" sz="2400" dirty="0"/>
              <a:t>research </a:t>
            </a:r>
            <a:r>
              <a:rPr lang="en-US" sz="2400" dirty="0" smtClean="0"/>
              <a:t>should be conducted to </a:t>
            </a:r>
            <a:r>
              <a:rPr lang="en-US" sz="2400" dirty="0"/>
              <a:t>identify if students recognize the amounts of caffeine they consume during the day from all other products that they consume aside from energy drinks. </a:t>
            </a:r>
            <a:endParaRPr lang="ar-SA" dirty="0"/>
          </a:p>
        </p:txBody>
      </p:sp>
    </p:spTree>
    <p:extLst>
      <p:ext uri="{BB962C8B-B14F-4D97-AF65-F5344CB8AC3E}">
        <p14:creationId xmlns:p14="http://schemas.microsoft.com/office/powerpoint/2010/main" val="28170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149" y="672945"/>
            <a:ext cx="9404723" cy="1400530"/>
          </a:xfrm>
        </p:spPr>
        <p:txBody>
          <a:bodyPr/>
          <a:lstStyle/>
          <a:p>
            <a:r>
              <a:rPr lang="en-US" dirty="0" smtClean="0"/>
              <a:t>Thank you ..</a:t>
            </a:r>
            <a:endParaRPr lang="ar-SA" dirty="0"/>
          </a:p>
        </p:txBody>
      </p:sp>
      <p:sp>
        <p:nvSpPr>
          <p:cNvPr id="3" name="Content Placeholder 2"/>
          <p:cNvSpPr>
            <a:spLocks noGrp="1"/>
          </p:cNvSpPr>
          <p:nvPr>
            <p:ph idx="1"/>
          </p:nvPr>
        </p:nvSpPr>
        <p:spPr>
          <a:xfrm>
            <a:off x="1584575" y="2758772"/>
            <a:ext cx="8946541" cy="1283840"/>
          </a:xfrm>
        </p:spPr>
        <p:txBody>
          <a:bodyPr>
            <a:normAutofit/>
          </a:bodyPr>
          <a:lstStyle/>
          <a:p>
            <a:pPr marL="0" indent="0" algn="ctr">
              <a:buNone/>
            </a:pPr>
            <a:r>
              <a:rPr lang="en-US" sz="4800" dirty="0" smtClean="0"/>
              <a:t>Questions ?</a:t>
            </a:r>
            <a:endParaRPr lang="ar-SA" sz="4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6455" y="4727909"/>
            <a:ext cx="2628900" cy="17335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295" y="4727909"/>
            <a:ext cx="2705100" cy="168592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8122" y="3308684"/>
            <a:ext cx="2857500" cy="31051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179" y="2294021"/>
            <a:ext cx="3015916" cy="2165684"/>
          </a:xfrm>
          <a:prstGeom prst="rect">
            <a:avLst/>
          </a:prstGeom>
        </p:spPr>
      </p:pic>
    </p:spTree>
    <p:extLst>
      <p:ext uri="{BB962C8B-B14F-4D97-AF65-F5344CB8AC3E}">
        <p14:creationId xmlns:p14="http://schemas.microsoft.com/office/powerpoint/2010/main" val="15352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7650</TotalTime>
  <Words>2055</Words>
  <Application>Microsoft Office PowerPoint</Application>
  <PresentationFormat>Widescreen</PresentationFormat>
  <Paragraphs>355</Paragraphs>
  <Slides>18</Slides>
  <Notes>17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Arial</vt:lpstr>
      <vt:lpstr>Calibri</vt:lpstr>
      <vt:lpstr>Calibri Light</vt:lpstr>
      <vt:lpstr>Century Gothic</vt:lpstr>
      <vt:lpstr>Times New Roman</vt:lpstr>
      <vt:lpstr>TimesNewRoman,Bold</vt:lpstr>
      <vt:lpstr>TimesNewRoman,BoldItalic</vt:lpstr>
      <vt:lpstr>Wingdings 2</vt:lpstr>
      <vt:lpstr>Wingdings 3</vt:lpstr>
      <vt:lpstr>HDOfficeLightV0</vt:lpstr>
      <vt:lpstr>Ion</vt:lpstr>
      <vt:lpstr>Prevalence and reasons for consumption of energy drinks among adolescents and young adults in Jeddah, Saudi Arabia  Dr. Amani A. Alrasheedi Associated professor Nutrition and food science Food and Nutrition- Home Economics  King Abdul Aziz University – Jeddah Saudi Arabia</vt:lpstr>
      <vt:lpstr>Energy drinks  </vt:lpstr>
      <vt:lpstr>Active components</vt:lpstr>
      <vt:lpstr>Caffeine </vt:lpstr>
      <vt:lpstr>Caffeine </vt:lpstr>
      <vt:lpstr>Active components</vt:lpstr>
      <vt:lpstr>Energy drinks in Saudi Arabia</vt:lpstr>
      <vt:lpstr>Aim of the study</vt:lpstr>
      <vt:lpstr>Methods </vt:lpstr>
      <vt:lpstr>Results  </vt:lpstr>
      <vt:lpstr>Consumption of energy drinks n= 4355 Do you drink energy drinks?     </vt:lpstr>
      <vt:lpstr>Consumption of energy drinks n= 4355 reasons to drink or not??    </vt:lpstr>
      <vt:lpstr>Consumption of energy drinks n= 4355    </vt:lpstr>
      <vt:lpstr>Consumption of energy drinks n= 4355</vt:lpstr>
      <vt:lpstr>PowerPoint Presentation</vt:lpstr>
      <vt:lpstr>PowerPoint Presentation</vt:lpstr>
      <vt:lpstr>Conclusion</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Prevalence and reasons for consumption of energy drinks among adolescents and young adults in Jeddah, Saudi Arabia Dr. Amani A. Alrasheedi Nutrition and Food Science King AbdulAzi</dc:title>
  <dc:creator>Owner</dc:creator>
  <cp:lastModifiedBy>Owner</cp:lastModifiedBy>
  <cp:revision>67</cp:revision>
  <dcterms:created xsi:type="dcterms:W3CDTF">2016-02-13T14:50:17Z</dcterms:created>
  <dcterms:modified xsi:type="dcterms:W3CDTF">2016-03-07T20:45:18Z</dcterms:modified>
</cp:coreProperties>
</file>