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260" r:id="rId3"/>
    <p:sldId id="280" r:id="rId4"/>
    <p:sldId id="279" r:id="rId5"/>
    <p:sldId id="281" r:id="rId6"/>
    <p:sldId id="283" r:id="rId7"/>
    <p:sldId id="284" r:id="rId8"/>
    <p:sldId id="286" r:id="rId9"/>
    <p:sldId id="291" r:id="rId10"/>
    <p:sldId id="259" r:id="rId11"/>
    <p:sldId id="285" r:id="rId12"/>
    <p:sldId id="262" r:id="rId13"/>
    <p:sldId id="287" r:id="rId14"/>
    <p:sldId id="288" r:id="rId15"/>
    <p:sldId id="264" r:id="rId16"/>
    <p:sldId id="265" r:id="rId17"/>
    <p:sldId id="276" r:id="rId18"/>
    <p:sldId id="268" r:id="rId19"/>
    <p:sldId id="269" r:id="rId20"/>
    <p:sldId id="271" r:id="rId21"/>
    <p:sldId id="289" r:id="rId22"/>
    <p:sldId id="290" r:id="rId23"/>
    <p:sldId id="272" r:id="rId24"/>
    <p:sldId id="275" r:id="rId25"/>
    <p:sldId id="27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1F3363B-9C21-4FBC-A472-D8B416BA6E01}" type="datetimeFigureOut">
              <a:rPr lang="ar-EG" smtClean="0"/>
              <a:pPr/>
              <a:t>24/12/1436</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C1667AC-E902-48DE-832E-D8B99E4964EB}" type="slidenum">
              <a:rPr lang="ar-EG" smtClean="0"/>
              <a:pPr/>
              <a:t>‹#›</a:t>
            </a:fld>
            <a:endParaRPr lang="ar-EG"/>
          </a:p>
        </p:txBody>
      </p:sp>
    </p:spTree>
    <p:extLst>
      <p:ext uri="{BB962C8B-B14F-4D97-AF65-F5344CB8AC3E}">
        <p14:creationId xmlns="" xmlns:p14="http://schemas.microsoft.com/office/powerpoint/2010/main" val="356858148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ABFB351-0CB4-4B19-9BAA-8D33C730DC76}" type="datetime1">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1570D89-C682-441B-9F3E-9568E6A441C0}" type="datetime1">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554E22-0B33-46E5-A7BC-4D981658C96B}" type="datetime1">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E6AD655-EFB0-46A1-9B50-C5996F854B15}" type="datetime1">
              <a:rPr lang="en-US" smtClean="0"/>
              <a:pPr/>
              <a:t>10/7/2015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BD2232-F9A2-4223-9355-11982395E6D2}" type="datetime1">
              <a:rPr lang="en-US" smtClean="0"/>
              <a:pPr/>
              <a:t>10/7/2015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B965DAC-38F7-4162-B753-385787983CD6}" type="datetime1">
              <a:rPr lang="en-US" smtClean="0"/>
              <a:pPr/>
              <a:t>10/7/2015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918054-64F7-41FE-90AF-E2F43ACA634D}" type="datetime1">
              <a:rPr lang="en-US" smtClean="0"/>
              <a:pPr/>
              <a:t>10/7/2015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B2D1B-F3DC-4882-8941-07F7838282F2}" type="datetime1">
              <a:rPr lang="en-US" smtClean="0"/>
              <a:pPr/>
              <a:t>10/7/2015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DB1F6-0A90-4277-916D-97828FFDB5EF}" type="datetime1">
              <a:rPr lang="en-US" smtClean="0"/>
              <a:pPr/>
              <a:t>10/7/2015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CF2A83-712B-4FA7-A42F-74D77699DBD8}" type="datetime1">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3C21FA-A61A-4586-B5EB-FDA71C4BEB5E}" type="datetime1">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9EF7427-B77B-4717-9BD4-C95C9433D2D9}" type="datetime1">
              <a:rPr lang="en-US" smtClean="0"/>
              <a:pPr/>
              <a:t>10/7/2015</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
        <p:nvSpPr>
          <p:cNvPr id="2" name="Title 1"/>
          <p:cNvSpPr>
            <a:spLocks noGrp="1"/>
          </p:cNvSpPr>
          <p:nvPr>
            <p:ph type="title"/>
          </p:nvPr>
        </p:nvSpPr>
        <p:spPr>
          <a:xfrm>
            <a:off x="152400" y="0"/>
            <a:ext cx="8458200" cy="1858962"/>
          </a:xfrm>
        </p:spPr>
        <p:txBody>
          <a:bodyPr>
            <a:noAutofit/>
          </a:bodyPr>
          <a:lstStyle/>
          <a:p>
            <a:pPr marL="0" indent="0" algn="ctr">
              <a:buNone/>
            </a:pPr>
            <a:r>
              <a:rPr lang="en-US" sz="3200" b="1" dirty="0" smtClean="0"/>
              <a:t/>
            </a:r>
            <a:br>
              <a:rPr lang="en-US" sz="3200" b="1" dirty="0" smtClean="0"/>
            </a:br>
            <a:r>
              <a:rPr lang="en-US" sz="3200" b="1" dirty="0" smtClean="0">
                <a:solidFill>
                  <a:schemeClr val="accent6">
                    <a:lumMod val="50000"/>
                  </a:schemeClr>
                </a:solidFill>
              </a:rPr>
              <a:t/>
            </a:r>
            <a:br>
              <a:rPr lang="en-US" sz="3200" b="1" dirty="0" smtClean="0">
                <a:solidFill>
                  <a:schemeClr val="accent6">
                    <a:lumMod val="50000"/>
                  </a:schemeClr>
                </a:solidFill>
              </a:rPr>
            </a:br>
            <a:r>
              <a:rPr lang="en-US" sz="3200" dirty="0" smtClean="0"/>
              <a:t/>
            </a:r>
            <a:br>
              <a:rPr lang="en-US" sz="3200" dirty="0" smtClean="0"/>
            </a:br>
            <a:endParaRPr lang="ar-EG" sz="3200" dirty="0"/>
          </a:p>
        </p:txBody>
      </p:sp>
      <p:sp>
        <p:nvSpPr>
          <p:cNvPr id="3" name="Content Placeholder 2"/>
          <p:cNvSpPr>
            <a:spLocks noGrp="1"/>
          </p:cNvSpPr>
          <p:nvPr>
            <p:ph sz="quarter" idx="13"/>
          </p:nvPr>
        </p:nvSpPr>
        <p:spPr>
          <a:xfrm>
            <a:off x="457200" y="3352800"/>
            <a:ext cx="8229600" cy="2773363"/>
          </a:xfrm>
        </p:spPr>
        <p:txBody>
          <a:bodyPr>
            <a:normAutofit/>
          </a:bodyPr>
          <a:lstStyle/>
          <a:p>
            <a:pPr algn="ctr">
              <a:buNone/>
            </a:pPr>
            <a:endParaRPr lang="en-US" b="1" dirty="0" smtClean="0"/>
          </a:p>
          <a:p>
            <a:pPr algn="ctr">
              <a:buNone/>
            </a:pPr>
            <a:endParaRPr lang="en-US" b="1" dirty="0"/>
          </a:p>
        </p:txBody>
      </p:sp>
      <p:sp>
        <p:nvSpPr>
          <p:cNvPr id="5" name="Rounded Rectangular Callout 4"/>
          <p:cNvSpPr/>
          <p:nvPr/>
        </p:nvSpPr>
        <p:spPr>
          <a:xfrm>
            <a:off x="304800" y="152400"/>
            <a:ext cx="8305800" cy="266700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en-US" sz="2800" b="1" dirty="0" smtClean="0">
                <a:solidFill>
                  <a:schemeClr val="accent6">
                    <a:lumMod val="60000"/>
                    <a:lumOff val="40000"/>
                  </a:schemeClr>
                </a:solidFill>
                <a:effectLst>
                  <a:outerShdw blurRad="38100" dist="38100" dir="2700000" algn="tl">
                    <a:srgbClr val="000000">
                      <a:alpha val="43137"/>
                    </a:srgbClr>
                  </a:outerShdw>
                </a:effectLst>
              </a:rPr>
              <a:t>Impact </a:t>
            </a:r>
            <a:r>
              <a:rPr lang="en-US" sz="2800" b="1" dirty="0">
                <a:solidFill>
                  <a:schemeClr val="accent6">
                    <a:lumMod val="60000"/>
                    <a:lumOff val="40000"/>
                  </a:schemeClr>
                </a:solidFill>
                <a:effectLst>
                  <a:outerShdw blurRad="38100" dist="38100" dir="2700000" algn="tl">
                    <a:srgbClr val="000000">
                      <a:alpha val="43137"/>
                    </a:srgbClr>
                  </a:outerShdw>
                </a:effectLst>
              </a:rPr>
              <a:t>of Implementing Designed Nursing Intervention Protocol on Clinical Outcome of Patient with Peptic Ulcer</a:t>
            </a:r>
            <a:endParaRPr lang="ar-EG" sz="2800" dirty="0">
              <a:solidFill>
                <a:schemeClr val="accent6">
                  <a:lumMod val="60000"/>
                  <a:lumOff val="40000"/>
                </a:schemeClr>
              </a:solidFill>
              <a:effectLst>
                <a:outerShdw blurRad="38100" dist="38100" dir="2700000" algn="tl">
                  <a:srgbClr val="000000">
                    <a:alpha val="43137"/>
                  </a:srgbClr>
                </a:outerShdw>
              </a:effectLst>
            </a:endParaRPr>
          </a:p>
        </p:txBody>
      </p:sp>
      <p:sp>
        <p:nvSpPr>
          <p:cNvPr id="6" name="L-Shape 5"/>
          <p:cNvSpPr/>
          <p:nvPr/>
        </p:nvSpPr>
        <p:spPr>
          <a:xfrm>
            <a:off x="2438400" y="3276600"/>
            <a:ext cx="838200" cy="6858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b="1" i="1" dirty="0" smtClean="0">
              <a:solidFill>
                <a:schemeClr val="accent6">
                  <a:lumMod val="50000"/>
                </a:schemeClr>
              </a:solidFill>
              <a:latin typeface="Monotype Corsiva" pitchFamily="66" charset="0"/>
            </a:endParaRPr>
          </a:p>
          <a:p>
            <a:pPr algn="ctr"/>
            <a:r>
              <a:rPr lang="en-US" b="1" i="1" dirty="0" smtClean="0">
                <a:solidFill>
                  <a:schemeClr val="accent6">
                    <a:lumMod val="50000"/>
                  </a:schemeClr>
                </a:solidFill>
                <a:latin typeface="Monotype Corsiva" pitchFamily="66" charset="0"/>
              </a:rPr>
              <a:t>By</a:t>
            </a:r>
            <a:endParaRPr lang="en-US" b="1" i="1" dirty="0">
              <a:solidFill>
                <a:schemeClr val="accent6">
                  <a:lumMod val="50000"/>
                </a:schemeClr>
              </a:solidFill>
              <a:latin typeface="Monotype Corsiva" pitchFamily="66" charset="0"/>
            </a:endParaRPr>
          </a:p>
          <a:p>
            <a:pPr algn="ctr"/>
            <a:endParaRPr lang="ar-EG" i="1" dirty="0">
              <a:solidFill>
                <a:schemeClr val="accent6">
                  <a:lumMod val="50000"/>
                </a:schemeClr>
              </a:solidFill>
              <a:latin typeface="Monotype Corsiva" pitchFamily="66" charset="0"/>
            </a:endParaRPr>
          </a:p>
        </p:txBody>
      </p:sp>
      <p:sp>
        <p:nvSpPr>
          <p:cNvPr id="7" name="Oval 6"/>
          <p:cNvSpPr/>
          <p:nvPr/>
        </p:nvSpPr>
        <p:spPr>
          <a:xfrm>
            <a:off x="609600" y="3875314"/>
            <a:ext cx="8305800" cy="2373086"/>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b="1" dirty="0" err="1">
                <a:solidFill>
                  <a:schemeClr val="accent5">
                    <a:lumMod val="60000"/>
                    <a:lumOff val="40000"/>
                  </a:schemeClr>
                </a:solidFill>
                <a:latin typeface="Bookman Old Style" pitchFamily="18" charset="0"/>
              </a:rPr>
              <a:t>Amal</a:t>
            </a:r>
            <a:r>
              <a:rPr lang="en-US" sz="3200" b="1" dirty="0">
                <a:solidFill>
                  <a:schemeClr val="accent5">
                    <a:lumMod val="60000"/>
                    <a:lumOff val="40000"/>
                  </a:schemeClr>
                </a:solidFill>
                <a:latin typeface="Bookman Old Style" pitchFamily="18" charset="0"/>
              </a:rPr>
              <a:t> Mohamed Ahmad</a:t>
            </a:r>
            <a:endParaRPr lang="ar-EG" sz="3200" dirty="0">
              <a:solidFill>
                <a:schemeClr val="accent5">
                  <a:lumMod val="60000"/>
                  <a:lumOff val="40000"/>
                </a:schemeClr>
              </a:solidFill>
              <a:latin typeface="Bookman Old Style" pitchFamily="18" charset="0"/>
            </a:endParaRPr>
          </a:p>
          <a:p>
            <a:pPr algn="ctr">
              <a:buNone/>
            </a:pPr>
            <a:endParaRPr lang="en-US" dirty="0">
              <a:solidFill>
                <a:schemeClr val="accent3"/>
              </a:solidFill>
            </a:endParaRPr>
          </a:p>
          <a:p>
            <a:pPr algn="ctr">
              <a:buNone/>
            </a:pPr>
            <a:r>
              <a:rPr lang="en-US" sz="2000" dirty="0">
                <a:solidFill>
                  <a:schemeClr val="accent3"/>
                </a:solidFill>
              </a:rPr>
              <a:t>Assistant  Professor , Medical-Surgical Nursing, Faculty of Nursing, Aswan University -Egypt</a:t>
            </a:r>
          </a:p>
          <a:p>
            <a:pPr algn="ctr"/>
            <a:endParaRPr lang="ar-E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
        <p:nvSpPr>
          <p:cNvPr id="2" name="Title 1"/>
          <p:cNvSpPr>
            <a:spLocks noGrp="1"/>
          </p:cNvSpPr>
          <p:nvPr>
            <p:ph type="title"/>
          </p:nvPr>
        </p:nvSpPr>
        <p:spPr>
          <a:xfrm>
            <a:off x="228600" y="152400"/>
            <a:ext cx="6512511" cy="1143000"/>
          </a:xfrm>
        </p:spPr>
        <p:txBody>
          <a:bodyPr/>
          <a:lstStyle/>
          <a:p>
            <a:pPr marL="0" indent="0" algn="l" rtl="0">
              <a:buNone/>
            </a:pPr>
            <a:r>
              <a:rPr lang="en-US" b="1" dirty="0" smtClean="0">
                <a:solidFill>
                  <a:schemeClr val="accent6">
                    <a:lumMod val="50000"/>
                  </a:schemeClr>
                </a:solidFill>
                <a:effectLst/>
              </a:rPr>
              <a:t>Introduction</a:t>
            </a:r>
            <a:endParaRPr lang="ar-EG" b="1" dirty="0">
              <a:solidFill>
                <a:schemeClr val="accent6">
                  <a:lumMod val="50000"/>
                </a:schemeClr>
              </a:solidFill>
              <a:effectLst/>
            </a:endParaRPr>
          </a:p>
        </p:txBody>
      </p:sp>
      <p:sp>
        <p:nvSpPr>
          <p:cNvPr id="3" name="Content Placeholder 2"/>
          <p:cNvSpPr>
            <a:spLocks noGrp="1"/>
          </p:cNvSpPr>
          <p:nvPr>
            <p:ph sz="quarter" idx="13"/>
          </p:nvPr>
        </p:nvSpPr>
        <p:spPr>
          <a:xfrm>
            <a:off x="609600" y="1371600"/>
            <a:ext cx="7620000" cy="3886200"/>
          </a:xfrm>
        </p:spPr>
        <p:txBody>
          <a:bodyPr/>
          <a:lstStyle/>
          <a:p>
            <a:pPr>
              <a:buNone/>
            </a:pPr>
            <a:endParaRPr lang="en-US" dirty="0" smtClean="0"/>
          </a:p>
          <a:p>
            <a:pPr algn="just" rtl="0">
              <a:lnSpc>
                <a:spcPct val="150000"/>
              </a:lnSpc>
              <a:buNone/>
            </a:pPr>
            <a:r>
              <a:rPr lang="en-US" dirty="0" smtClean="0">
                <a:cs typeface="+mj-cs"/>
              </a:rPr>
              <a:t>		Peptic ulcer disease occurs with the greatest frequency in people between the ages of 40 and 60 years</a:t>
            </a:r>
            <a:r>
              <a:rPr lang="en-US" b="1" dirty="0" smtClean="0">
                <a:cs typeface="+mj-cs"/>
              </a:rPr>
              <a:t>.</a:t>
            </a:r>
            <a:r>
              <a:rPr lang="en-US" dirty="0" smtClean="0">
                <a:cs typeface="+mj-cs"/>
              </a:rPr>
              <a:t> Men are affected three times more often than women.</a:t>
            </a:r>
            <a:endParaRPr lang="ar-EG" dirty="0">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00034" y="1785926"/>
            <a:ext cx="7643866" cy="4357717"/>
          </a:xfrm>
        </p:spPr>
        <p:txBody>
          <a:bodyPr>
            <a:normAutofit/>
          </a:bodyPr>
          <a:lstStyle/>
          <a:p>
            <a:pPr algn="just" rtl="0">
              <a:lnSpc>
                <a:spcPct val="150000"/>
              </a:lnSpc>
            </a:pPr>
            <a:r>
              <a:rPr lang="en-US" sz="3200" dirty="0" smtClean="0"/>
              <a:t>In the United state of America(USA),it is estimated that 5% to15% of population has peptic ulcer and 4 million ulcer recurrences yearly </a:t>
            </a:r>
            <a:r>
              <a:rPr lang="en-US" sz="3200" b="1" dirty="0" smtClean="0"/>
              <a:t>(</a:t>
            </a:r>
            <a:r>
              <a:rPr lang="en-US" sz="3200" b="1" dirty="0" err="1" smtClean="0"/>
              <a:t>Garca</a:t>
            </a:r>
            <a:r>
              <a:rPr lang="en-US" sz="3200" b="1" dirty="0" smtClean="0"/>
              <a:t> and Hernandez 2008).</a:t>
            </a:r>
            <a:r>
              <a:rPr lang="en-US" sz="3200" dirty="0" smtClean="0"/>
              <a:t> </a:t>
            </a:r>
            <a:endParaRPr lang="ar-EG" sz="3200" dirty="0" smtClean="0"/>
          </a:p>
          <a:p>
            <a:pPr algn="just" rtl="0"/>
            <a:endParaRPr lang="ar-EG"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
        <p:nvSpPr>
          <p:cNvPr id="4" name="Title 3"/>
          <p:cNvSpPr>
            <a:spLocks noGrp="1"/>
          </p:cNvSpPr>
          <p:nvPr>
            <p:ph type="ctrTitle"/>
          </p:nvPr>
        </p:nvSpPr>
        <p:spPr>
          <a:xfrm>
            <a:off x="571473" y="500043"/>
            <a:ext cx="7421460" cy="1071570"/>
          </a:xfrm>
        </p:spPr>
        <p:txBody>
          <a:bodyPr/>
          <a:lstStyle/>
          <a:p>
            <a:r>
              <a:rPr lang="en-US" sz="3200" dirty="0" smtClean="0">
                <a:solidFill>
                  <a:schemeClr val="accent6">
                    <a:lumMod val="50000"/>
                  </a:schemeClr>
                </a:solidFill>
                <a:effectLst/>
              </a:rPr>
              <a:t>Introduction c</a:t>
            </a:r>
            <a:r>
              <a:rPr lang="en-US" sz="3200" dirty="0" smtClean="0">
                <a:solidFill>
                  <a:schemeClr val="accent6">
                    <a:lumMod val="50000"/>
                  </a:schemeClr>
                </a:solidFill>
              </a:rPr>
              <a:t>on…..</a:t>
            </a:r>
            <a:endParaRPr lang="ar-EG"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42910" y="1500174"/>
            <a:ext cx="7429552" cy="4857784"/>
          </a:xfrm>
        </p:spPr>
        <p:txBody>
          <a:bodyPr>
            <a:normAutofit fontScale="55000" lnSpcReduction="20000"/>
          </a:bodyPr>
          <a:lstStyle/>
          <a:p>
            <a:pPr algn="just" rtl="0">
              <a:lnSpc>
                <a:spcPct val="170000"/>
              </a:lnSpc>
            </a:pPr>
            <a:r>
              <a:rPr lang="en-US" sz="4500" dirty="0" smtClean="0"/>
              <a:t>In Egypt, the incidence of peptic ulcer per year is approximately 8.1% as 6% men and 2.1% women</a:t>
            </a:r>
            <a:r>
              <a:rPr lang="en-US" sz="4500" b="1" dirty="0" smtClean="0"/>
              <a:t>  . </a:t>
            </a:r>
            <a:r>
              <a:rPr lang="en-US" sz="4500" dirty="0" smtClean="0"/>
              <a:t>In </a:t>
            </a:r>
            <a:r>
              <a:rPr lang="en-US" sz="4500" dirty="0" err="1" smtClean="0"/>
              <a:t>Assiut</a:t>
            </a:r>
            <a:r>
              <a:rPr lang="en-US" sz="4500" dirty="0" smtClean="0"/>
              <a:t>, the numbers of patients with peptic ulcer during the period between 2008- 2009 presented to the endoscopy center of </a:t>
            </a:r>
            <a:r>
              <a:rPr lang="en-US" sz="4500" dirty="0" err="1" smtClean="0"/>
              <a:t>Assiut</a:t>
            </a:r>
            <a:r>
              <a:rPr lang="en-US" sz="4500" dirty="0" smtClean="0"/>
              <a:t> University Hospital was approximately (703) cases </a:t>
            </a:r>
            <a:r>
              <a:rPr lang="en-US" sz="4500" b="1" dirty="0" smtClean="0"/>
              <a:t>(Hospital Statistical Record, 2008).                                              </a:t>
            </a:r>
            <a:r>
              <a:rPr lang="en-US" b="1" dirty="0" smtClean="0"/>
              <a:t>               </a:t>
            </a:r>
            <a:endParaRPr lang="en-US" dirty="0" smtClean="0"/>
          </a:p>
          <a:p>
            <a:pPr algn="r" rtl="0"/>
            <a:endParaRPr lang="ar-EG"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a:p>
        </p:txBody>
      </p:sp>
      <p:sp>
        <p:nvSpPr>
          <p:cNvPr id="4" name="Title 3"/>
          <p:cNvSpPr>
            <a:spLocks noGrp="1"/>
          </p:cNvSpPr>
          <p:nvPr>
            <p:ph type="ctrTitle"/>
          </p:nvPr>
        </p:nvSpPr>
        <p:spPr>
          <a:xfrm>
            <a:off x="817581" y="428605"/>
            <a:ext cx="7175351" cy="785818"/>
          </a:xfrm>
        </p:spPr>
        <p:txBody>
          <a:bodyPr/>
          <a:lstStyle/>
          <a:p>
            <a:r>
              <a:rPr lang="en-US" dirty="0" smtClean="0">
                <a:solidFill>
                  <a:schemeClr val="accent6">
                    <a:lumMod val="50000"/>
                  </a:schemeClr>
                </a:solidFill>
                <a:effectLst/>
              </a:rPr>
              <a:t>Introduction c</a:t>
            </a:r>
            <a:r>
              <a:rPr lang="en-US" dirty="0" smtClean="0">
                <a:solidFill>
                  <a:schemeClr val="accent6">
                    <a:lumMod val="50000"/>
                  </a:schemeClr>
                </a:solidFill>
              </a:rPr>
              <a:t>on…..</a:t>
            </a:r>
            <a:endParaRPr lang="ar-E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28596" y="1714489"/>
            <a:ext cx="8501122" cy="4220176"/>
          </a:xfrm>
        </p:spPr>
        <p:txBody>
          <a:bodyPr>
            <a:normAutofit/>
          </a:bodyPr>
          <a:lstStyle/>
          <a:p>
            <a:pPr algn="just" rtl="0">
              <a:lnSpc>
                <a:spcPct val="150000"/>
              </a:lnSpc>
            </a:pPr>
            <a:r>
              <a:rPr lang="en-US" sz="3200" dirty="0" smtClean="0"/>
              <a:t>The nursing assessment should includes pattern of pain, eating patterns, medications, history of ulcerogenic drugs, history of GIT bleeding, vital signs, physical examination and psychosocial history.</a:t>
            </a:r>
            <a:endParaRPr lang="ar-EG" sz="32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a:p>
        </p:txBody>
      </p:sp>
      <p:sp>
        <p:nvSpPr>
          <p:cNvPr id="4" name="Title 3"/>
          <p:cNvSpPr>
            <a:spLocks noGrp="1"/>
          </p:cNvSpPr>
          <p:nvPr>
            <p:ph type="ctrTitle"/>
          </p:nvPr>
        </p:nvSpPr>
        <p:spPr>
          <a:xfrm>
            <a:off x="500034" y="214291"/>
            <a:ext cx="8286807" cy="1000132"/>
          </a:xfrm>
        </p:spPr>
        <p:txBody>
          <a:bodyPr/>
          <a:lstStyle/>
          <a:p>
            <a:r>
              <a:rPr lang="en-US" dirty="0" smtClean="0">
                <a:solidFill>
                  <a:schemeClr val="accent6">
                    <a:lumMod val="50000"/>
                  </a:schemeClr>
                </a:solidFill>
                <a:effectLst/>
              </a:rPr>
              <a:t>Introduction c</a:t>
            </a:r>
            <a:r>
              <a:rPr lang="en-US" dirty="0" smtClean="0">
                <a:solidFill>
                  <a:schemeClr val="accent6">
                    <a:lumMod val="50000"/>
                  </a:schemeClr>
                </a:solidFill>
              </a:rPr>
              <a:t>on…..</a:t>
            </a:r>
            <a:endParaRPr lang="ar-EG"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28596" y="1571612"/>
            <a:ext cx="8215370" cy="4363053"/>
          </a:xfrm>
        </p:spPr>
        <p:txBody>
          <a:bodyPr>
            <a:noAutofit/>
          </a:bodyPr>
          <a:lstStyle/>
          <a:p>
            <a:pPr algn="just" rtl="0">
              <a:lnSpc>
                <a:spcPct val="150000"/>
              </a:lnSpc>
            </a:pPr>
            <a:r>
              <a:rPr lang="en-US" sz="2800" dirty="0" smtClean="0"/>
              <a:t>Often nursing goals include relief of pain, reducing anxiety, maintaining nutritional requirement, knowledge about the management and prevention of ulcer recurrence, absence of complications, promoting home and community-based care like teaching patients self-care to manage </a:t>
            </a:r>
            <a:r>
              <a:rPr lang="en-US" sz="2800" dirty="0" smtClean="0"/>
              <a:t>peptic </a:t>
            </a:r>
            <a:r>
              <a:rPr lang="en-US" sz="2800" dirty="0" smtClean="0"/>
              <a:t>ulcer </a:t>
            </a:r>
            <a:r>
              <a:rPr lang="en-US" sz="2800" dirty="0" smtClean="0"/>
              <a:t>disease successfully (</a:t>
            </a:r>
            <a:r>
              <a:rPr lang="en-US" sz="2800" b="1" dirty="0" err="1" smtClean="0"/>
              <a:t>Barkun</a:t>
            </a:r>
            <a:r>
              <a:rPr lang="en-US" sz="2800" b="1" dirty="0" smtClean="0"/>
              <a:t> et al.,, 2010)</a:t>
            </a:r>
            <a:r>
              <a:rPr lang="en-US" sz="2800" dirty="0" smtClean="0"/>
              <a:t>.</a:t>
            </a:r>
          </a:p>
          <a:p>
            <a:pPr algn="just" rtl="0">
              <a:lnSpc>
                <a:spcPct val="150000"/>
              </a:lnSpc>
            </a:pPr>
            <a:endParaRPr lang="ar-EG"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
        <p:nvSpPr>
          <p:cNvPr id="4" name="Title 3"/>
          <p:cNvSpPr>
            <a:spLocks noGrp="1"/>
          </p:cNvSpPr>
          <p:nvPr>
            <p:ph type="ctrTitle"/>
          </p:nvPr>
        </p:nvSpPr>
        <p:spPr>
          <a:xfrm>
            <a:off x="500034" y="500043"/>
            <a:ext cx="8072493" cy="857255"/>
          </a:xfrm>
        </p:spPr>
        <p:txBody>
          <a:bodyPr/>
          <a:lstStyle/>
          <a:p>
            <a:r>
              <a:rPr lang="en-US" dirty="0" smtClean="0">
                <a:solidFill>
                  <a:schemeClr val="accent6">
                    <a:lumMod val="50000"/>
                  </a:schemeClr>
                </a:solidFill>
                <a:effectLst/>
              </a:rPr>
              <a:t>Introduction c</a:t>
            </a:r>
            <a:r>
              <a:rPr lang="en-US" dirty="0" smtClean="0">
                <a:solidFill>
                  <a:schemeClr val="accent6">
                    <a:lumMod val="50000"/>
                  </a:schemeClr>
                </a:solidFill>
              </a:rPr>
              <a:t>on…..</a:t>
            </a:r>
            <a:endParaRPr lang="ar-EG"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28596" y="1428736"/>
            <a:ext cx="8072494" cy="4786345"/>
          </a:xfrm>
        </p:spPr>
        <p:txBody>
          <a:bodyPr>
            <a:normAutofit/>
          </a:bodyPr>
          <a:lstStyle/>
          <a:p>
            <a:pPr algn="just" rtl="0">
              <a:lnSpc>
                <a:spcPct val="150000"/>
              </a:lnSpc>
            </a:pPr>
            <a:r>
              <a:rPr lang="en-US" sz="2800" dirty="0" smtClean="0"/>
              <a:t>Also she must instruct the patient to avoid certain </a:t>
            </a:r>
            <a:r>
              <a:rPr lang="en-US" sz="2800" dirty="0" smtClean="0"/>
              <a:t>medications, </a:t>
            </a:r>
            <a:r>
              <a:rPr lang="en-US" sz="2800" dirty="0" smtClean="0"/>
              <a:t>foods, tea, and coffee and restrict alcohol and smoking. The nurse reinforces the importance of follow-up care and reporting of recurrence  symptoms</a:t>
            </a:r>
          </a:p>
          <a:p>
            <a:pPr algn="just" rtl="0">
              <a:lnSpc>
                <a:spcPct val="150000"/>
              </a:lnSpc>
            </a:pPr>
            <a:endParaRPr lang="ar-EG"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sp>
        <p:nvSpPr>
          <p:cNvPr id="4" name="Title 3"/>
          <p:cNvSpPr>
            <a:spLocks noGrp="1"/>
          </p:cNvSpPr>
          <p:nvPr>
            <p:ph type="ctrTitle"/>
          </p:nvPr>
        </p:nvSpPr>
        <p:spPr>
          <a:xfrm>
            <a:off x="817581" y="357167"/>
            <a:ext cx="7175351" cy="714380"/>
          </a:xfrm>
        </p:spPr>
        <p:txBody>
          <a:bodyPr/>
          <a:lstStyle/>
          <a:p>
            <a:r>
              <a:rPr lang="en-US" dirty="0" smtClean="0">
                <a:solidFill>
                  <a:schemeClr val="accent6">
                    <a:lumMod val="50000"/>
                  </a:schemeClr>
                </a:solidFill>
                <a:effectLst/>
              </a:rPr>
              <a:t>Introduction c</a:t>
            </a:r>
            <a:r>
              <a:rPr lang="en-US" dirty="0" smtClean="0">
                <a:solidFill>
                  <a:schemeClr val="accent6">
                    <a:lumMod val="50000"/>
                  </a:schemeClr>
                </a:solidFill>
              </a:rPr>
              <a:t>on…..</a:t>
            </a:r>
            <a:endParaRPr lang="ar-E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57158" y="1285860"/>
            <a:ext cx="8358246" cy="5072098"/>
          </a:xfrm>
        </p:spPr>
        <p:txBody>
          <a:bodyPr>
            <a:normAutofit fontScale="85000" lnSpcReduction="10000"/>
          </a:bodyPr>
          <a:lstStyle/>
          <a:p>
            <a:pPr algn="just" rtl="0"/>
            <a:endParaRPr lang="en-US" sz="3200" dirty="0" smtClean="0"/>
          </a:p>
          <a:p>
            <a:pPr rtl="0">
              <a:lnSpc>
                <a:spcPct val="150000"/>
              </a:lnSpc>
            </a:pPr>
            <a:r>
              <a:rPr lang="en-US" sz="3200" dirty="0" smtClean="0"/>
              <a:t>It was observed in the last three years, increasing the number of patients with gastric ulcers in </a:t>
            </a:r>
            <a:r>
              <a:rPr lang="en-US" sz="3200" dirty="0" err="1" smtClean="0"/>
              <a:t>Assiut</a:t>
            </a:r>
            <a:r>
              <a:rPr lang="en-US" sz="3200" dirty="0" smtClean="0"/>
              <a:t> Governorate and many patient suffer from many </a:t>
            </a:r>
            <a:r>
              <a:rPr lang="en-US" sz="3200" smtClean="0"/>
              <a:t>health problem </a:t>
            </a:r>
            <a:r>
              <a:rPr lang="en-US" sz="3200" dirty="0" smtClean="0"/>
              <a:t>due to the presence of gastric ulcer, and lack of knowledge and dietary pattern as use spicy food and alcohol addiction and lack of awareness of a healthy lifestyle. </a:t>
            </a:r>
            <a:endParaRPr lang="en-US" sz="32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
        <p:nvSpPr>
          <p:cNvPr id="4" name="Title 3"/>
          <p:cNvSpPr>
            <a:spLocks noGrp="1"/>
          </p:cNvSpPr>
          <p:nvPr>
            <p:ph type="ctrTitle"/>
          </p:nvPr>
        </p:nvSpPr>
        <p:spPr>
          <a:xfrm>
            <a:off x="817581" y="714356"/>
            <a:ext cx="7175351" cy="928693"/>
          </a:xfrm>
        </p:spPr>
        <p:txBody>
          <a:bodyPr/>
          <a:lstStyle/>
          <a:p>
            <a:pPr algn="ctr" rtl="0"/>
            <a:r>
              <a:rPr lang="en-US" sz="4000" dirty="0" smtClean="0">
                <a:solidFill>
                  <a:schemeClr val="accent6">
                    <a:lumMod val="75000"/>
                  </a:schemeClr>
                </a:solidFill>
              </a:rPr>
              <a:t>Significance of the study</a:t>
            </a:r>
            <a:endParaRPr lang="ar-EG" sz="4000"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9</a:t>
            </a:fld>
            <a:endParaRPr lang="en-US"/>
          </a:p>
        </p:txBody>
      </p:sp>
      <p:sp>
        <p:nvSpPr>
          <p:cNvPr id="3" name="Rectangle 2"/>
          <p:cNvSpPr/>
          <p:nvPr/>
        </p:nvSpPr>
        <p:spPr>
          <a:xfrm>
            <a:off x="0" y="1000108"/>
            <a:ext cx="9001156" cy="5909310"/>
          </a:xfrm>
          <a:prstGeom prst="rect">
            <a:avLst/>
          </a:prstGeom>
        </p:spPr>
        <p:txBody>
          <a:bodyPr wrap="square">
            <a:spAutoFit/>
          </a:bodyPr>
          <a:lstStyle/>
          <a:p>
            <a:pPr algn="just">
              <a:lnSpc>
                <a:spcPct val="150000"/>
              </a:lnSpc>
            </a:pPr>
            <a:r>
              <a:rPr lang="en-US" sz="3600" dirty="0" smtClean="0">
                <a:solidFill>
                  <a:srgbClr val="FF0000"/>
                </a:solidFill>
              </a:rPr>
              <a:t>Hence</a:t>
            </a:r>
            <a:r>
              <a:rPr lang="en-US" sz="3600" dirty="0" smtClean="0"/>
              <a:t>, this study has been conducted to design intervention protocol for those for improvement in lifestyle pattern. </a:t>
            </a:r>
            <a:r>
              <a:rPr lang="en-US" sz="3600" dirty="0" smtClean="0">
                <a:solidFill>
                  <a:srgbClr val="FF0000"/>
                </a:solidFill>
              </a:rPr>
              <a:t>Hopefully</a:t>
            </a:r>
            <a:r>
              <a:rPr lang="en-US" sz="3600" dirty="0" smtClean="0"/>
              <a:t>, the study results would generate attention and motivation for improving health and well being of this sector of patient .</a:t>
            </a:r>
          </a:p>
        </p:txBody>
      </p:sp>
      <p:sp>
        <p:nvSpPr>
          <p:cNvPr id="4" name="Rectangle 3"/>
          <p:cNvSpPr/>
          <p:nvPr/>
        </p:nvSpPr>
        <p:spPr>
          <a:xfrm>
            <a:off x="2143108" y="642918"/>
            <a:ext cx="6000792" cy="646331"/>
          </a:xfrm>
          <a:prstGeom prst="rect">
            <a:avLst/>
          </a:prstGeom>
        </p:spPr>
        <p:txBody>
          <a:bodyPr wrap="square">
            <a:spAutoFit/>
          </a:bodyPr>
          <a:lstStyle/>
          <a:p>
            <a:pPr algn="ctr"/>
            <a:r>
              <a:rPr lang="en-US" sz="3600" dirty="0" smtClean="0">
                <a:solidFill>
                  <a:schemeClr val="accent6">
                    <a:lumMod val="75000"/>
                  </a:schemeClr>
                </a:solidFill>
              </a:rPr>
              <a:t>Significance of the stud</a:t>
            </a:r>
            <a:r>
              <a:rPr lang="en-US" dirty="0" smtClean="0">
                <a:solidFill>
                  <a:schemeClr val="accent6">
                    <a:lumMod val="75000"/>
                  </a:schemeClr>
                </a:solidFill>
              </a:rPr>
              <a:t>y</a:t>
            </a:r>
            <a:endParaRPr lang="ar-E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2" name="Title 1"/>
          <p:cNvSpPr>
            <a:spLocks noGrp="1"/>
          </p:cNvSpPr>
          <p:nvPr>
            <p:ph type="title"/>
          </p:nvPr>
        </p:nvSpPr>
        <p:spPr>
          <a:xfrm>
            <a:off x="1143000" y="800100"/>
            <a:ext cx="6512511" cy="1143000"/>
          </a:xfrm>
        </p:spPr>
        <p:txBody>
          <a:bodyPr>
            <a:noAutofit/>
          </a:bodyPr>
          <a:lstStyle/>
          <a:p>
            <a:pPr marL="0" indent="0" algn="ctr" rtl="0">
              <a:buNone/>
            </a:pPr>
            <a:r>
              <a:rPr lang="en-US" sz="3200" b="1" dirty="0" smtClean="0">
                <a:solidFill>
                  <a:schemeClr val="accent6">
                    <a:lumMod val="50000"/>
                  </a:schemeClr>
                </a:solidFill>
              </a:rPr>
              <a:t> </a:t>
            </a:r>
            <a:endParaRPr lang="ar-EG" sz="3200" dirty="0"/>
          </a:p>
        </p:txBody>
      </p:sp>
      <p:sp>
        <p:nvSpPr>
          <p:cNvPr id="3" name="Content Placeholder 2"/>
          <p:cNvSpPr>
            <a:spLocks noGrp="1"/>
          </p:cNvSpPr>
          <p:nvPr>
            <p:ph sz="quarter" idx="13"/>
          </p:nvPr>
        </p:nvSpPr>
        <p:spPr>
          <a:xfrm>
            <a:off x="457200" y="2000240"/>
            <a:ext cx="8458200" cy="3531880"/>
          </a:xfrm>
        </p:spPr>
        <p:txBody>
          <a:bodyPr>
            <a:normAutofit fontScale="92500" lnSpcReduction="10000"/>
          </a:bodyPr>
          <a:lstStyle/>
          <a:p>
            <a:pPr rtl="0"/>
            <a:r>
              <a:rPr lang="en-US" dirty="0" smtClean="0">
                <a:cs typeface="+mj-cs"/>
              </a:rPr>
              <a:t>	</a:t>
            </a:r>
            <a:r>
              <a:rPr lang="en-US" b="1" dirty="0" smtClean="0"/>
              <a:t>	</a:t>
            </a:r>
            <a:endParaRPr lang="en-US" dirty="0" smtClean="0"/>
          </a:p>
          <a:p>
            <a:pPr algn="just" rtl="0">
              <a:lnSpc>
                <a:spcPct val="160000"/>
              </a:lnSpc>
            </a:pPr>
            <a:r>
              <a:rPr lang="en-US" sz="2800" dirty="0" smtClean="0"/>
              <a:t>This study was carried out in order to examine the impact of a designed nursing intervention protocol for patients with peptic ulcer on their life style as indicated by patients’ knowledge, practices, complications management, and life style change.</a:t>
            </a:r>
          </a:p>
          <a:p>
            <a:pPr marL="0" lvl="0" indent="0" algn="just" rtl="0">
              <a:lnSpc>
                <a:spcPct val="150000"/>
              </a:lnSpc>
              <a:spcBef>
                <a:spcPts val="0"/>
              </a:spcBef>
              <a:spcAft>
                <a:spcPts val="0"/>
              </a:spcAft>
              <a:buClrTx/>
              <a:buSzTx/>
              <a:buNone/>
            </a:pPr>
            <a:endParaRPr lang="ar-EG" dirty="0">
              <a:cs typeface="+mj-cs"/>
            </a:endParaRPr>
          </a:p>
        </p:txBody>
      </p:sp>
      <p:sp>
        <p:nvSpPr>
          <p:cNvPr id="5" name="Cloud 4"/>
          <p:cNvSpPr/>
          <p:nvPr/>
        </p:nvSpPr>
        <p:spPr>
          <a:xfrm>
            <a:off x="1524000" y="489859"/>
            <a:ext cx="6019800" cy="1367971"/>
          </a:xfrm>
          <a:prstGeom prst="cloud">
            <a:avLst/>
          </a:prstGeom>
          <a:solidFill>
            <a:schemeClr val="accent2"/>
          </a:solidFill>
          <a:ln w="57150">
            <a:solidFill>
              <a:srgbClr val="694492"/>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fontAlgn="auto">
              <a:spcBef>
                <a:spcPts val="0"/>
              </a:spcBef>
              <a:spcAft>
                <a:spcPts val="0"/>
              </a:spcAft>
              <a:defRPr/>
            </a:pPr>
            <a:endParaRPr lang="en-US" altLang="zh-CN" sz="3600" b="1" dirty="0">
              <a:ln w="11430"/>
              <a:solidFill>
                <a:srgbClr val="C00000"/>
              </a:solidFill>
              <a:effectLst>
                <a:glow rad="228600">
                  <a:schemeClr val="accent6">
                    <a:satMod val="175000"/>
                    <a:alpha val="40000"/>
                  </a:schemeClr>
                </a:glow>
                <a:outerShdw blurRad="50800" dist="39000" dir="5460000" algn="tl">
                  <a:srgbClr val="000000">
                    <a:alpha val="38000"/>
                  </a:srgbClr>
                </a:outerShdw>
              </a:effectLst>
              <a:latin typeface="Georgia" pitchFamily="18" charset="0"/>
            </a:endParaRPr>
          </a:p>
          <a:p>
            <a:pPr algn="ctr">
              <a:defRPr/>
            </a:pPr>
            <a:r>
              <a:rPr lang="en-US" sz="3600" b="1" dirty="0">
                <a:solidFill>
                  <a:schemeClr val="accent6">
                    <a:lumMod val="75000"/>
                  </a:schemeClr>
                </a:solidFill>
              </a:rPr>
              <a:t>Aim of the study</a:t>
            </a:r>
            <a:endParaRPr lang="ar-EG" sz="2800" b="1" dirty="0">
              <a:solidFill>
                <a:schemeClr val="accent6">
                  <a:lumMod val="75000"/>
                </a:schemeClr>
              </a:solidFill>
            </a:endParaRPr>
          </a:p>
          <a:p>
            <a:pPr algn="ctr" rtl="0" fontAlgn="auto">
              <a:spcBef>
                <a:spcPts val="0"/>
              </a:spcBef>
              <a:spcAft>
                <a:spcPts val="0"/>
              </a:spcAft>
              <a:defRPr/>
            </a:pPr>
            <a:endParaRPr lang="ar-EG" sz="3600" b="1" dirty="0">
              <a:ln w="11430"/>
              <a:solidFill>
                <a:srgbClr val="C00000"/>
              </a:solidFill>
              <a:effectLst>
                <a:glow rad="228600">
                  <a:schemeClr val="accent6">
                    <a:satMod val="175000"/>
                    <a:alpha val="40000"/>
                  </a:schemeClr>
                </a:glow>
                <a:outerShdw blurRad="50800" dist="39000" dir="5460000" algn="tl">
                  <a:srgbClr val="000000">
                    <a:alpha val="38000"/>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14282" y="1142984"/>
            <a:ext cx="8643998" cy="5072098"/>
          </a:xfrm>
        </p:spPr>
        <p:txBody>
          <a:bodyPr>
            <a:noAutofit/>
          </a:bodyPr>
          <a:lstStyle/>
          <a:p>
            <a:pPr marL="514350" indent="-514350" algn="just" rtl="0">
              <a:lnSpc>
                <a:spcPct val="150000"/>
              </a:lnSpc>
              <a:buFont typeface="+mj-lt"/>
              <a:buAutoNum type="arabicPeriod"/>
            </a:pPr>
            <a:r>
              <a:rPr lang="en-US" sz="2800" dirty="0" smtClean="0"/>
              <a:t>The mean knowledge scores of the patients post intervention higher than those of pre intervention.</a:t>
            </a:r>
          </a:p>
          <a:p>
            <a:pPr marL="514350" indent="-514350" algn="just" rtl="0">
              <a:lnSpc>
                <a:spcPct val="150000"/>
              </a:lnSpc>
              <a:buFont typeface="+mj-lt"/>
              <a:buAutoNum type="arabicPeriod"/>
            </a:pPr>
            <a:r>
              <a:rPr lang="en-US" sz="2800" dirty="0" smtClean="0"/>
              <a:t>The life style  of the study group subjects show more improvement than that of the control group subjects.</a:t>
            </a:r>
          </a:p>
          <a:p>
            <a:pPr marL="514350" indent="-514350" algn="just" rtl="0">
              <a:lnSpc>
                <a:spcPct val="150000"/>
              </a:lnSpc>
              <a:buFont typeface="+mj-lt"/>
              <a:buAutoNum type="arabicPeriod"/>
            </a:pPr>
            <a:r>
              <a:rPr lang="en-US" sz="2800" dirty="0" smtClean="0"/>
              <a:t> complications of peptic ulcer show less in study groups than control.</a:t>
            </a:r>
          </a:p>
          <a:p>
            <a:pPr algn="r" rtl="0">
              <a:lnSpc>
                <a:spcPct val="150000"/>
              </a:lnSpc>
            </a:pPr>
            <a:endParaRPr lang="ar-EG"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a:p>
        </p:txBody>
      </p:sp>
      <p:sp>
        <p:nvSpPr>
          <p:cNvPr id="4" name="Title 3"/>
          <p:cNvSpPr>
            <a:spLocks noGrp="1"/>
          </p:cNvSpPr>
          <p:nvPr>
            <p:ph type="ctrTitle"/>
          </p:nvPr>
        </p:nvSpPr>
        <p:spPr>
          <a:xfrm>
            <a:off x="500034" y="357167"/>
            <a:ext cx="8072493" cy="714379"/>
          </a:xfrm>
        </p:spPr>
        <p:txBody>
          <a:bodyPr/>
          <a:lstStyle/>
          <a:p>
            <a:r>
              <a:rPr lang="en-US" sz="2800" dirty="0" smtClean="0"/>
              <a:t>Research hypotheses</a:t>
            </a:r>
            <a:br>
              <a:rPr lang="en-US" sz="2800" dirty="0" smtClean="0"/>
            </a:br>
            <a:endParaRPr lang="ar-EG"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
        <p:nvSpPr>
          <p:cNvPr id="2" name="Title 1"/>
          <p:cNvSpPr>
            <a:spLocks noGrp="1"/>
          </p:cNvSpPr>
          <p:nvPr>
            <p:ph type="title"/>
          </p:nvPr>
        </p:nvSpPr>
        <p:spPr>
          <a:xfrm>
            <a:off x="457200" y="152400"/>
            <a:ext cx="8229600" cy="1066800"/>
          </a:xfrm>
        </p:spPr>
        <p:txBody>
          <a:bodyPr>
            <a:normAutofit/>
          </a:bodyPr>
          <a:lstStyle/>
          <a:p>
            <a:pPr marL="0" indent="0" algn="ctr" rtl="0">
              <a:buNone/>
            </a:pPr>
            <a:endParaRPr lang="ar-EG" sz="3200" dirty="0">
              <a:solidFill>
                <a:schemeClr val="accent6">
                  <a:lumMod val="50000"/>
                </a:schemeClr>
              </a:solidFill>
            </a:endParaRPr>
          </a:p>
        </p:txBody>
      </p:sp>
      <p:sp>
        <p:nvSpPr>
          <p:cNvPr id="3" name="Content Placeholder 2"/>
          <p:cNvSpPr>
            <a:spLocks noGrp="1"/>
          </p:cNvSpPr>
          <p:nvPr>
            <p:ph sz="quarter" idx="13"/>
          </p:nvPr>
        </p:nvSpPr>
        <p:spPr>
          <a:xfrm>
            <a:off x="228600" y="1371600"/>
            <a:ext cx="8763000" cy="4800600"/>
          </a:xfrm>
        </p:spPr>
        <p:txBody>
          <a:bodyPr>
            <a:noAutofit/>
          </a:bodyPr>
          <a:lstStyle/>
          <a:p>
            <a:pPr algn="just" rtl="0">
              <a:buNone/>
            </a:pPr>
            <a:endParaRPr lang="en-US" sz="2300" b="1" dirty="0" smtClean="0">
              <a:cs typeface="+mj-cs"/>
            </a:endParaRPr>
          </a:p>
          <a:p>
            <a:pPr algn="just" rtl="0">
              <a:buNone/>
            </a:pPr>
            <a:r>
              <a:rPr lang="en-US" sz="2300" b="1" dirty="0" smtClean="0">
                <a:cs typeface="+mj-cs"/>
              </a:rPr>
              <a:t>Design; </a:t>
            </a:r>
            <a:r>
              <a:rPr lang="en-US" sz="2300" dirty="0" smtClean="0">
                <a:cs typeface="+mj-cs"/>
              </a:rPr>
              <a:t>A quasi-experimental research design was utilized.</a:t>
            </a:r>
          </a:p>
          <a:p>
            <a:pPr algn="just" rtl="0">
              <a:buNone/>
            </a:pPr>
            <a:endParaRPr lang="en-US" sz="2300" dirty="0" smtClean="0">
              <a:cs typeface="+mj-cs"/>
            </a:endParaRPr>
          </a:p>
          <a:p>
            <a:pPr algn="just" rtl="0">
              <a:buNone/>
            </a:pPr>
            <a:r>
              <a:rPr lang="en-US" sz="2300" b="1" dirty="0" smtClean="0">
                <a:cs typeface="+mj-cs"/>
              </a:rPr>
              <a:t>Setting ; </a:t>
            </a:r>
            <a:r>
              <a:rPr lang="en-US" sz="2300" dirty="0" smtClean="0">
                <a:cs typeface="+mj-cs"/>
              </a:rPr>
              <a:t>This study was conducted at </a:t>
            </a:r>
            <a:r>
              <a:rPr lang="en-US" sz="2300" dirty="0" err="1" smtClean="0">
                <a:cs typeface="+mj-cs"/>
              </a:rPr>
              <a:t>Assiut</a:t>
            </a:r>
            <a:r>
              <a:rPr lang="en-US" sz="2300" dirty="0" smtClean="0">
                <a:cs typeface="+mj-cs"/>
              </a:rPr>
              <a:t> University Hospital </a:t>
            </a:r>
          </a:p>
          <a:p>
            <a:pPr algn="just" rtl="0">
              <a:buNone/>
            </a:pPr>
            <a:r>
              <a:rPr lang="en-US" sz="2300" b="1" dirty="0" smtClean="0">
                <a:cs typeface="+mj-cs"/>
              </a:rPr>
              <a:t> </a:t>
            </a:r>
            <a:endParaRPr lang="en-US" sz="2300" dirty="0" smtClean="0">
              <a:cs typeface="+mj-cs"/>
            </a:endParaRPr>
          </a:p>
          <a:p>
            <a:pPr algn="just" rtl="0">
              <a:buNone/>
            </a:pPr>
            <a:r>
              <a:rPr lang="en-US" sz="2300" b="1" dirty="0" smtClean="0">
                <a:cs typeface="+mj-cs"/>
              </a:rPr>
              <a:t>Subjects: </a:t>
            </a:r>
            <a:r>
              <a:rPr lang="en-US" sz="2300" dirty="0" smtClean="0">
                <a:cs typeface="+mj-cs"/>
              </a:rPr>
              <a:t>60 adult peptic ulcer patients and divided   into study and control group (30 for each) . </a:t>
            </a:r>
          </a:p>
          <a:p>
            <a:pPr algn="just">
              <a:buNone/>
            </a:pPr>
            <a:endParaRPr lang="en-US" sz="2300" dirty="0" smtClean="0"/>
          </a:p>
          <a:p>
            <a:pPr algn="just"/>
            <a:endParaRPr lang="ar-EG" sz="2300" dirty="0" smtClean="0"/>
          </a:p>
          <a:p>
            <a:pPr algn="just"/>
            <a:endParaRPr lang="ar-EG" sz="2300" dirty="0">
              <a:cs typeface="+mj-cs"/>
            </a:endParaRPr>
          </a:p>
        </p:txBody>
      </p:sp>
      <p:sp>
        <p:nvSpPr>
          <p:cNvPr id="5" name="Cloud 4"/>
          <p:cNvSpPr/>
          <p:nvPr/>
        </p:nvSpPr>
        <p:spPr>
          <a:xfrm>
            <a:off x="838200" y="304800"/>
            <a:ext cx="7315200" cy="909622"/>
          </a:xfrm>
          <a:prstGeom prst="cloud">
            <a:avLst/>
          </a:prstGeom>
          <a:solidFill>
            <a:schemeClr val="accent2"/>
          </a:solidFill>
          <a:ln w="57150">
            <a:solidFill>
              <a:srgbClr val="694492"/>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fontAlgn="auto">
              <a:spcBef>
                <a:spcPts val="0"/>
              </a:spcBef>
              <a:spcAft>
                <a:spcPts val="0"/>
              </a:spcAft>
              <a:defRPr/>
            </a:pPr>
            <a:endParaRPr lang="en-US" altLang="zh-CN" sz="3600" b="1" dirty="0">
              <a:ln w="11430"/>
              <a:solidFill>
                <a:srgbClr val="C00000"/>
              </a:solidFill>
              <a:effectLst>
                <a:glow rad="228600">
                  <a:schemeClr val="accent6">
                    <a:satMod val="175000"/>
                    <a:alpha val="40000"/>
                  </a:schemeClr>
                </a:glow>
                <a:outerShdw blurRad="50800" dist="39000" dir="5460000" algn="tl">
                  <a:srgbClr val="000000">
                    <a:alpha val="38000"/>
                  </a:srgbClr>
                </a:outerShdw>
              </a:effectLst>
              <a:latin typeface="Georgia" pitchFamily="18" charset="0"/>
            </a:endParaRPr>
          </a:p>
          <a:p>
            <a:pPr algn="ctr">
              <a:defRPr/>
            </a:pPr>
            <a:r>
              <a:rPr lang="en-US" sz="3600" b="1" dirty="0">
                <a:solidFill>
                  <a:schemeClr val="accent6">
                    <a:lumMod val="50000"/>
                  </a:schemeClr>
                </a:solidFill>
              </a:rPr>
              <a:t>Subjects and Method</a:t>
            </a:r>
            <a:endParaRPr lang="ar-EG" sz="3600" dirty="0">
              <a:solidFill>
                <a:schemeClr val="accent6">
                  <a:lumMod val="50000"/>
                </a:schemeClr>
              </a:solidFill>
            </a:endParaRPr>
          </a:p>
          <a:p>
            <a:pPr algn="ctr" rtl="0" fontAlgn="auto">
              <a:spcBef>
                <a:spcPts val="0"/>
              </a:spcBef>
              <a:spcAft>
                <a:spcPts val="0"/>
              </a:spcAft>
              <a:defRPr/>
            </a:pPr>
            <a:endParaRPr lang="ar-EG" sz="3600" b="1" dirty="0">
              <a:ln w="11430"/>
              <a:solidFill>
                <a:srgbClr val="C00000"/>
              </a:solidFill>
              <a:effectLst>
                <a:glow rad="228600">
                  <a:schemeClr val="accent6">
                    <a:satMod val="175000"/>
                    <a:alpha val="40000"/>
                  </a:schemeClr>
                </a:glow>
                <a:outerShdw blurRad="50800" dist="39000" dir="5460000" algn="tl">
                  <a:srgbClr val="000000">
                    <a:alpha val="38000"/>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00034" y="1571613"/>
            <a:ext cx="7929618" cy="4363052"/>
          </a:xfrm>
        </p:spPr>
        <p:txBody>
          <a:bodyPr>
            <a:normAutofit lnSpcReduction="10000"/>
          </a:bodyPr>
          <a:lstStyle/>
          <a:p>
            <a:pPr algn="just" rtl="0">
              <a:lnSpc>
                <a:spcPct val="150000"/>
              </a:lnSpc>
            </a:pPr>
            <a:r>
              <a:rPr lang="en-US" sz="2800" b="1" dirty="0" smtClean="0"/>
              <a:t>Inclusion criteria</a:t>
            </a:r>
            <a:r>
              <a:rPr lang="en-US" sz="2800" dirty="0" smtClean="0"/>
              <a:t>: include newly diagnosis of adult peptic ulcer patient, both sex, . free</a:t>
            </a:r>
            <a:r>
              <a:rPr lang="en-US" sz="2800" b="1" i="1" dirty="0" smtClean="0"/>
              <a:t> </a:t>
            </a:r>
            <a:r>
              <a:rPr lang="en-US" sz="2800" dirty="0" smtClean="0"/>
              <a:t> Chronic diseases as, chronic obstructive pulmonary diseases (COPD), diabetes mellitus, liver cirrhosis, hypertension, and not on steroid therapy and accepted to be participate in the study</a:t>
            </a:r>
          </a:p>
          <a:p>
            <a:pPr algn="just" rtl="0">
              <a:lnSpc>
                <a:spcPct val="150000"/>
              </a:lnSpc>
            </a:pPr>
            <a:endParaRPr lang="ar-EG"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13</a:t>
            </a:fld>
            <a:endParaRPr lang="en-US"/>
          </a:p>
        </p:txBody>
      </p:sp>
      <p:sp>
        <p:nvSpPr>
          <p:cNvPr id="4" name="Title 3"/>
          <p:cNvSpPr>
            <a:spLocks noGrp="1"/>
          </p:cNvSpPr>
          <p:nvPr>
            <p:ph type="ctrTitle"/>
          </p:nvPr>
        </p:nvSpPr>
        <p:spPr>
          <a:xfrm>
            <a:off x="357159" y="571481"/>
            <a:ext cx="8143932" cy="714379"/>
          </a:xfrm>
        </p:spPr>
        <p:txBody>
          <a:bodyPr/>
          <a:lstStyle/>
          <a:p>
            <a:pPr rtl="0"/>
            <a:r>
              <a:rPr lang="en-US" sz="2800" dirty="0" smtClean="0">
                <a:solidFill>
                  <a:schemeClr val="accent6">
                    <a:lumMod val="50000"/>
                  </a:schemeClr>
                </a:solidFill>
              </a:rPr>
              <a:t>Subjects and Method</a:t>
            </a:r>
            <a:r>
              <a:rPr lang="ar-EG" sz="2800" dirty="0" smtClean="0">
                <a:solidFill>
                  <a:schemeClr val="accent6">
                    <a:lumMod val="50000"/>
                  </a:schemeClr>
                </a:solidFill>
              </a:rPr>
              <a:t> </a:t>
            </a:r>
            <a:r>
              <a:rPr lang="en-US" sz="2800" dirty="0" smtClean="0">
                <a:solidFill>
                  <a:srgbClr val="F14124">
                    <a:lumMod val="50000"/>
                  </a:srgbClr>
                </a:solidFill>
              </a:rPr>
              <a:t>Con…..</a:t>
            </a:r>
            <a:r>
              <a:rPr lang="ar-EG" sz="2800" dirty="0" smtClean="0">
                <a:solidFill>
                  <a:schemeClr val="accent6">
                    <a:lumMod val="50000"/>
                  </a:schemeClr>
                </a:solidFill>
              </a:rPr>
              <a:t/>
            </a:r>
            <a:br>
              <a:rPr lang="ar-EG" sz="2800" dirty="0" smtClean="0">
                <a:solidFill>
                  <a:schemeClr val="accent6">
                    <a:lumMod val="50000"/>
                  </a:schemeClr>
                </a:solidFill>
              </a:rPr>
            </a:br>
            <a:endParaRPr lang="ar-EG"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57158" y="1285860"/>
            <a:ext cx="8143932" cy="4786345"/>
          </a:xfrm>
        </p:spPr>
        <p:txBody>
          <a:bodyPr>
            <a:normAutofit/>
          </a:bodyPr>
          <a:lstStyle/>
          <a:p>
            <a:pPr algn="just" rtl="0"/>
            <a:r>
              <a:rPr lang="en-US" sz="2800" b="1" u="sng" dirty="0" smtClean="0"/>
              <a:t>Tools:</a:t>
            </a:r>
            <a:r>
              <a:rPr lang="en-US" sz="2800" b="1" dirty="0" smtClean="0"/>
              <a:t> </a:t>
            </a:r>
            <a:r>
              <a:rPr lang="en-US" sz="2800" dirty="0" smtClean="0"/>
              <a:t> Two tools were developed and utilized by the researcher to collect patient data based on review of literature.</a:t>
            </a:r>
          </a:p>
          <a:p>
            <a:pPr algn="just" rtl="0"/>
            <a:r>
              <a:rPr lang="en-US" sz="2800" b="1" dirty="0" smtClean="0"/>
              <a:t>Tool I: knowledge assessment of peptic ulcer patient instruction interview schedule </a:t>
            </a:r>
            <a:endParaRPr lang="en-US" sz="2800" dirty="0" smtClean="0"/>
          </a:p>
          <a:p>
            <a:pPr lvl="1" algn="just" rtl="0"/>
            <a:r>
              <a:rPr lang="en-US" b="1" dirty="0" smtClean="0"/>
              <a:t>Part 1.Pre/ post structured interview questionnaire</a:t>
            </a:r>
          </a:p>
          <a:p>
            <a:pPr lvl="1" algn="just" rtl="0"/>
            <a:r>
              <a:rPr lang="en-US" b="1" dirty="0" smtClean="0"/>
              <a:t>Part II: physical Assessment</a:t>
            </a:r>
          </a:p>
          <a:p>
            <a:pPr algn="just" rtl="0"/>
            <a:r>
              <a:rPr lang="en-US" sz="2800" b="1" dirty="0" smtClean="0"/>
              <a:t>Tool II: Assessment of psychological Status:</a:t>
            </a:r>
            <a:r>
              <a:rPr lang="en-US" sz="2800" dirty="0" smtClean="0"/>
              <a:t> </a:t>
            </a:r>
            <a:endParaRPr lang="en-US" sz="2800" b="1" dirty="0" smtClean="0"/>
          </a:p>
          <a:p>
            <a:pPr algn="r" rtl="0"/>
            <a:endParaRPr lang="ar-EG"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14</a:t>
            </a:fld>
            <a:endParaRPr lang="en-US"/>
          </a:p>
        </p:txBody>
      </p:sp>
      <p:sp>
        <p:nvSpPr>
          <p:cNvPr id="4" name="Title 3"/>
          <p:cNvSpPr>
            <a:spLocks noGrp="1"/>
          </p:cNvSpPr>
          <p:nvPr>
            <p:ph type="ctrTitle"/>
          </p:nvPr>
        </p:nvSpPr>
        <p:spPr>
          <a:xfrm>
            <a:off x="285721" y="500043"/>
            <a:ext cx="8286808" cy="714379"/>
          </a:xfrm>
        </p:spPr>
        <p:txBody>
          <a:bodyPr/>
          <a:lstStyle/>
          <a:p>
            <a:r>
              <a:rPr lang="en-US" sz="2800" dirty="0" smtClean="0">
                <a:solidFill>
                  <a:schemeClr val="accent6">
                    <a:lumMod val="50000"/>
                  </a:schemeClr>
                </a:solidFill>
              </a:rPr>
              <a:t>Subjects and Method</a:t>
            </a:r>
            <a:r>
              <a:rPr lang="ar-EG" sz="2800" dirty="0" smtClean="0">
                <a:solidFill>
                  <a:schemeClr val="accent6">
                    <a:lumMod val="50000"/>
                  </a:schemeClr>
                </a:solidFill>
              </a:rPr>
              <a:t> </a:t>
            </a:r>
            <a:r>
              <a:rPr lang="en-US" sz="2800" dirty="0" smtClean="0">
                <a:solidFill>
                  <a:srgbClr val="F14124">
                    <a:lumMod val="50000"/>
                  </a:srgbClr>
                </a:solidFill>
              </a:rPr>
              <a:t>Con…..</a:t>
            </a:r>
            <a:r>
              <a:rPr lang="ar-EG" sz="2800" dirty="0" smtClean="0">
                <a:solidFill>
                  <a:schemeClr val="accent6">
                    <a:lumMod val="50000"/>
                  </a:schemeClr>
                </a:solidFill>
              </a:rPr>
              <a:t/>
            </a:r>
            <a:br>
              <a:rPr lang="ar-EG" sz="2800" dirty="0" smtClean="0">
                <a:solidFill>
                  <a:schemeClr val="accent6">
                    <a:lumMod val="50000"/>
                  </a:schemeClr>
                </a:solidFill>
              </a:rPr>
            </a:br>
            <a:endParaRPr lang="ar-EG"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
        <p:nvSpPr>
          <p:cNvPr id="2" name="Title 1"/>
          <p:cNvSpPr>
            <a:spLocks noGrp="1"/>
          </p:cNvSpPr>
          <p:nvPr>
            <p:ph type="title"/>
          </p:nvPr>
        </p:nvSpPr>
        <p:spPr>
          <a:xfrm>
            <a:off x="76200" y="76200"/>
            <a:ext cx="6512511" cy="566718"/>
          </a:xfrm>
        </p:spPr>
        <p:txBody>
          <a:bodyPr/>
          <a:lstStyle/>
          <a:p>
            <a:pPr marL="0" indent="0" algn="l" rtl="0">
              <a:buNone/>
            </a:pPr>
            <a:r>
              <a:rPr lang="en-US" sz="3200" dirty="0" smtClean="0">
                <a:solidFill>
                  <a:schemeClr val="accent6">
                    <a:lumMod val="50000"/>
                  </a:schemeClr>
                </a:solidFill>
              </a:rPr>
              <a:t>Subjects and Method</a:t>
            </a:r>
            <a:r>
              <a:rPr lang="ar-EG" sz="3200" dirty="0" smtClean="0">
                <a:solidFill>
                  <a:schemeClr val="accent6">
                    <a:lumMod val="50000"/>
                  </a:schemeClr>
                </a:solidFill>
              </a:rPr>
              <a:t> </a:t>
            </a:r>
            <a:r>
              <a:rPr lang="en-US" sz="3200" dirty="0" smtClean="0">
                <a:solidFill>
                  <a:srgbClr val="F14124">
                    <a:lumMod val="50000"/>
                  </a:srgbClr>
                </a:solidFill>
              </a:rPr>
              <a:t>Con…..</a:t>
            </a:r>
            <a:r>
              <a:rPr lang="ar-EG" sz="3200" dirty="0" smtClean="0">
                <a:solidFill>
                  <a:schemeClr val="accent6">
                    <a:lumMod val="50000"/>
                  </a:schemeClr>
                </a:solidFill>
              </a:rPr>
              <a:t/>
            </a:r>
            <a:br>
              <a:rPr lang="ar-EG" sz="3200" dirty="0" smtClean="0">
                <a:solidFill>
                  <a:schemeClr val="accent6">
                    <a:lumMod val="50000"/>
                  </a:schemeClr>
                </a:solidFill>
              </a:rPr>
            </a:br>
            <a:endParaRPr lang="ar-EG" sz="4400" dirty="0">
              <a:solidFill>
                <a:schemeClr val="accent6">
                  <a:lumMod val="50000"/>
                </a:schemeClr>
              </a:solidFill>
            </a:endParaRPr>
          </a:p>
        </p:txBody>
      </p:sp>
      <p:sp>
        <p:nvSpPr>
          <p:cNvPr id="3" name="Content Placeholder 2"/>
          <p:cNvSpPr>
            <a:spLocks noGrp="1"/>
          </p:cNvSpPr>
          <p:nvPr>
            <p:ph sz="quarter" idx="13"/>
          </p:nvPr>
        </p:nvSpPr>
        <p:spPr>
          <a:xfrm>
            <a:off x="285720" y="928670"/>
            <a:ext cx="8501122" cy="5136850"/>
          </a:xfrm>
        </p:spPr>
        <p:txBody>
          <a:bodyPr>
            <a:normAutofit/>
          </a:bodyPr>
          <a:lstStyle/>
          <a:p>
            <a:pPr algn="just" rtl="0">
              <a:buNone/>
            </a:pPr>
            <a:r>
              <a:rPr lang="en-US" sz="2800" b="1" u="sng" dirty="0" smtClean="0"/>
              <a:t>Method</a:t>
            </a:r>
          </a:p>
          <a:p>
            <a:pPr algn="just" rtl="0">
              <a:buNone/>
            </a:pPr>
            <a:r>
              <a:rPr lang="en-US" sz="2800" dirty="0" smtClean="0"/>
              <a:t>		purpose of the study was explained to the patients before the application of the nursing protocol intervention.</a:t>
            </a:r>
          </a:p>
          <a:p>
            <a:pPr algn="just" rtl="0">
              <a:buNone/>
            </a:pPr>
            <a:endParaRPr lang="en-US" sz="2800" dirty="0" smtClean="0"/>
          </a:p>
          <a:p>
            <a:pPr marL="45720" indent="0" algn="just" rtl="0">
              <a:buNone/>
            </a:pPr>
            <a:r>
              <a:rPr lang="en-US" sz="2800" dirty="0" smtClean="0"/>
              <a:t>	The patients of the control group were interviewed two times, the first interview was done before Endoscopy done and the second was done six weeks post Endoscopy done and after medical treatment is given. </a:t>
            </a:r>
          </a:p>
          <a:p>
            <a:pPr algn="just">
              <a:buNone/>
            </a:pPr>
            <a:endParaRPr lang="ar-EG"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
        <p:nvSpPr>
          <p:cNvPr id="3" name="Content Placeholder 2"/>
          <p:cNvSpPr>
            <a:spLocks noGrp="1"/>
          </p:cNvSpPr>
          <p:nvPr>
            <p:ph sz="quarter" idx="4294967295"/>
          </p:nvPr>
        </p:nvSpPr>
        <p:spPr>
          <a:xfrm>
            <a:off x="285720" y="785794"/>
            <a:ext cx="8358246" cy="5310206"/>
          </a:xfrm>
        </p:spPr>
        <p:txBody>
          <a:bodyPr>
            <a:noAutofit/>
          </a:bodyPr>
          <a:lstStyle/>
          <a:p>
            <a:pPr marL="45720" indent="0" algn="just" rtl="0">
              <a:lnSpc>
                <a:spcPct val="150000"/>
              </a:lnSpc>
              <a:buNone/>
            </a:pPr>
            <a:r>
              <a:rPr lang="en-US" sz="2400" dirty="0" smtClean="0"/>
              <a:t>	All patients received the designed protocol contents by the researcher herself, using lecture, posters and discussion were utilized as teaching methods.</a:t>
            </a:r>
          </a:p>
          <a:p>
            <a:pPr marL="45720" indent="0" algn="just" rtl="0">
              <a:lnSpc>
                <a:spcPct val="150000"/>
              </a:lnSpc>
              <a:buNone/>
            </a:pPr>
            <a:r>
              <a:rPr lang="en-US" sz="2400" dirty="0" smtClean="0"/>
              <a:t>The designed protocol was conducted through three theoretical sessions and the duration of each session was around 30 to 45 minutes.</a:t>
            </a:r>
          </a:p>
          <a:p>
            <a:pPr marL="45720" indent="0" algn="just" rtl="0">
              <a:lnSpc>
                <a:spcPct val="150000"/>
              </a:lnSpc>
              <a:buNone/>
            </a:pPr>
            <a:r>
              <a:rPr lang="en-US" sz="2400" b="1" dirty="0" smtClean="0">
                <a:solidFill>
                  <a:prstClr val="black">
                    <a:lumMod val="75000"/>
                    <a:lumOff val="25000"/>
                  </a:prstClr>
                </a:solidFill>
              </a:rPr>
              <a:t>Evaluation phase:</a:t>
            </a:r>
            <a:r>
              <a:rPr lang="en-US" sz="2400" dirty="0" smtClean="0">
                <a:solidFill>
                  <a:prstClr val="black">
                    <a:lumMod val="75000"/>
                    <a:lumOff val="25000"/>
                  </a:prstClr>
                </a:solidFill>
              </a:rPr>
              <a:t> was carried out for patient of both group pre and six week post implementing using of tool 1 and 2 .</a:t>
            </a:r>
          </a:p>
          <a:p>
            <a:pPr marL="45720" indent="0" algn="just" rtl="0">
              <a:lnSpc>
                <a:spcPct val="150000"/>
              </a:lnSpc>
              <a:buNone/>
            </a:pPr>
            <a:r>
              <a:rPr lang="en-US" sz="2400" dirty="0" smtClean="0"/>
              <a:t> </a:t>
            </a:r>
            <a:endParaRPr lang="ar-EG" sz="2400" dirty="0"/>
          </a:p>
        </p:txBody>
      </p:sp>
      <p:sp>
        <p:nvSpPr>
          <p:cNvPr id="5" name="Rectangle 4"/>
          <p:cNvSpPr/>
          <p:nvPr/>
        </p:nvSpPr>
        <p:spPr>
          <a:xfrm>
            <a:off x="89121" y="152399"/>
            <a:ext cx="5434501" cy="861774"/>
          </a:xfrm>
          <a:prstGeom prst="rect">
            <a:avLst/>
          </a:prstGeom>
        </p:spPr>
        <p:txBody>
          <a:bodyPr wrap="none">
            <a:spAutoFit/>
          </a:bodyPr>
          <a:lstStyle/>
          <a:p>
            <a:r>
              <a:rPr lang="en-US" sz="3200" dirty="0" smtClean="0">
                <a:solidFill>
                  <a:schemeClr val="accent6">
                    <a:lumMod val="50000"/>
                  </a:schemeClr>
                </a:solidFill>
              </a:rPr>
              <a:t>Subjects and Method</a:t>
            </a:r>
            <a:r>
              <a:rPr lang="ar-EG" sz="3200" dirty="0" smtClean="0">
                <a:solidFill>
                  <a:schemeClr val="accent6">
                    <a:lumMod val="50000"/>
                  </a:schemeClr>
                </a:solidFill>
              </a:rPr>
              <a:t> </a:t>
            </a:r>
            <a:r>
              <a:rPr lang="en-US" sz="3200" dirty="0" smtClean="0">
                <a:solidFill>
                  <a:srgbClr val="F14124">
                    <a:lumMod val="50000"/>
                  </a:srgbClr>
                </a:solidFill>
              </a:rPr>
              <a:t>Con…..</a:t>
            </a:r>
            <a:r>
              <a:rPr lang="ar-EG" sz="3200" dirty="0" smtClean="0">
                <a:solidFill>
                  <a:schemeClr val="accent6">
                    <a:lumMod val="50000"/>
                  </a:schemeClr>
                </a:solidFill>
              </a:rPr>
              <a:t/>
            </a:r>
            <a:br>
              <a:rPr lang="ar-EG" sz="3200" dirty="0" smtClean="0">
                <a:solidFill>
                  <a:schemeClr val="accent6">
                    <a:lumMod val="50000"/>
                  </a:schemeClr>
                </a:solidFill>
              </a:rPr>
            </a:br>
            <a:endParaRPr lang="ar-E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a:p>
        </p:txBody>
      </p:sp>
      <p:sp>
        <p:nvSpPr>
          <p:cNvPr id="5" name="Content Placeholder 4"/>
          <p:cNvSpPr>
            <a:spLocks noGrp="1"/>
          </p:cNvSpPr>
          <p:nvPr>
            <p:ph sz="quarter" idx="4294967295"/>
          </p:nvPr>
        </p:nvSpPr>
        <p:spPr>
          <a:xfrm>
            <a:off x="0" y="1219200"/>
            <a:ext cx="6324600" cy="3475038"/>
          </a:xfrm>
          <a:prstGeom prst="flowChartTerminator">
            <a:avLst/>
          </a:prstGeom>
          <a:noFill/>
          <a:ln w="57150">
            <a:solidFill>
              <a:srgbClr val="694492"/>
            </a:solidFill>
          </a:ln>
          <a:effectLst>
            <a:glow rad="101600">
              <a:schemeClr val="accent2">
                <a:satMod val="175000"/>
                <a:alpha val="40000"/>
              </a:schemeClr>
            </a:glow>
            <a:reflection blurRad="6350" stA="50000" endA="300" endPos="55000" dir="5400000" sy="-100000" algn="bl" rotWithShape="0"/>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1"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 indent="0" algn="ctr" rtl="0">
              <a:buNone/>
            </a:pPr>
            <a:r>
              <a:rPr lang="en-US" sz="8800" b="1" dirty="0" smtClean="0">
                <a:ln w="11430"/>
                <a:solidFill>
                  <a:schemeClr val="accent6">
                    <a:lumMod val="50000"/>
                  </a:schemeClr>
                </a:solidFill>
                <a:effectLst>
                  <a:glow rad="228600">
                    <a:schemeClr val="tx2">
                      <a:lumMod val="60000"/>
                      <a:lumOff val="40000"/>
                      <a:alpha val="40000"/>
                    </a:schemeClr>
                  </a:glow>
                  <a:outerShdw blurRad="50800" dist="39000" dir="5460000" algn="tl">
                    <a:srgbClr val="000000">
                      <a:alpha val="38000"/>
                    </a:srgbClr>
                  </a:outerShdw>
                </a:effectLst>
                <a:latin typeface="Georgia" pitchFamily="18" charset="0"/>
              </a:rPr>
              <a:t>Results </a:t>
            </a:r>
            <a:endParaRPr lang="en-US" sz="8800" b="1" dirty="0">
              <a:ln w="11430"/>
              <a:solidFill>
                <a:schemeClr val="accent6">
                  <a:lumMod val="50000"/>
                </a:schemeClr>
              </a:solidFill>
              <a:effectLst>
                <a:glow rad="228600">
                  <a:schemeClr val="accent6">
                    <a:satMod val="175000"/>
                    <a:alpha val="40000"/>
                  </a:schemeClr>
                </a:glow>
                <a:outerShdw blurRad="50800" dist="39000" dir="5460000" algn="tl">
                  <a:srgbClr val="000000">
                    <a:alpha val="38000"/>
                  </a:srgbClr>
                </a:outerShdw>
              </a:effectLst>
              <a:latin typeface="Georgia" pitchFamily="18" charset="0"/>
            </a:endParaRPr>
          </a:p>
        </p:txBody>
      </p:sp>
    </p:spTree>
    <p:extLst>
      <p:ext uri="{BB962C8B-B14F-4D97-AF65-F5344CB8AC3E}">
        <p14:creationId xmlns="" xmlns:p14="http://schemas.microsoft.com/office/powerpoint/2010/main" val="21355948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graphicFrame>
        <p:nvGraphicFramePr>
          <p:cNvPr id="4" name="Content Placeholder 3"/>
          <p:cNvGraphicFramePr>
            <a:graphicFrameLocks noGrp="1"/>
          </p:cNvGraphicFramePr>
          <p:nvPr>
            <p:ph sz="quarter" idx="4294967295"/>
            <p:extLst>
              <p:ext uri="{D42A27DB-BD31-4B8C-83A1-F6EECF244321}">
                <p14:modId xmlns="" xmlns:p14="http://schemas.microsoft.com/office/powerpoint/2010/main" val="1019829861"/>
              </p:ext>
            </p:extLst>
          </p:nvPr>
        </p:nvGraphicFramePr>
        <p:xfrm>
          <a:off x="446315" y="1447800"/>
          <a:ext cx="8697685" cy="4549649"/>
        </p:xfrm>
        <a:graphic>
          <a:graphicData uri="http://schemas.openxmlformats.org/drawingml/2006/table">
            <a:tbl>
              <a:tblPr rtl="1" firstRow="1" bandRow="1">
                <a:tableStyleId>{616DA210-FB5B-4158-B5E0-FEB733F419BA}</a:tableStyleId>
              </a:tblPr>
              <a:tblGrid>
                <a:gridCol w="1739537"/>
                <a:gridCol w="1739537"/>
                <a:gridCol w="1739537"/>
                <a:gridCol w="1739537"/>
                <a:gridCol w="1739537"/>
              </a:tblGrid>
              <a:tr h="1223025">
                <a:tc rowSpan="2">
                  <a:txBody>
                    <a:bodyPr/>
                    <a:lstStyle/>
                    <a:p>
                      <a:pPr rtl="1"/>
                      <a:r>
                        <a:rPr lang="en-US" sz="2000" kern="1200" dirty="0" smtClean="0"/>
                        <a:t>Level of sign</a:t>
                      </a:r>
                      <a:endParaRPr lang="ar-EG" sz="2000" dirty="0">
                        <a:cs typeface="+mj-cs"/>
                      </a:endParaRPr>
                    </a:p>
                  </a:txBody>
                  <a:tcPr/>
                </a:tc>
                <a:tc rowSpan="2">
                  <a:txBody>
                    <a:bodyPr/>
                    <a:lstStyle/>
                    <a:p>
                      <a:pPr algn="just" rtl="0">
                        <a:lnSpc>
                          <a:spcPct val="150000"/>
                        </a:lnSpc>
                        <a:spcAft>
                          <a:spcPts val="1000"/>
                        </a:spcAft>
                        <a:tabLst>
                          <a:tab pos="90170" algn="r"/>
                        </a:tabLst>
                      </a:pPr>
                      <a:r>
                        <a:rPr lang="en-US" sz="2000" dirty="0"/>
                        <a:t>p-Value</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smtClean="0"/>
                        <a:t>Control group</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smtClean="0"/>
                        <a:t>Study group</a:t>
                      </a:r>
                      <a:endParaRPr lang="en-US" sz="2000" dirty="0">
                        <a:latin typeface="Calibri"/>
                        <a:ea typeface="Times New Roman"/>
                        <a:cs typeface="+mj-cs"/>
                      </a:endParaRPr>
                    </a:p>
                  </a:txBody>
                  <a:tcPr marL="68580" marR="68580" marT="0" marB="0"/>
                </a:tc>
                <a:tc rowSpan="2">
                  <a:txBody>
                    <a:bodyPr/>
                    <a:lstStyle/>
                    <a:p>
                      <a:pPr rtl="1"/>
                      <a:r>
                        <a:rPr lang="en-US" sz="2000" kern="1200" dirty="0" smtClean="0"/>
                        <a:t>Patient's knowledge</a:t>
                      </a:r>
                      <a:endParaRPr lang="ar-EG" sz="2000" dirty="0">
                        <a:cs typeface="+mj-cs"/>
                      </a:endParaRPr>
                    </a:p>
                  </a:txBody>
                  <a:tcPr/>
                </a:tc>
              </a:tr>
              <a:tr h="577006">
                <a:tc vMerge="1">
                  <a:txBody>
                    <a:bodyPr/>
                    <a:lstStyle/>
                    <a:p>
                      <a:pPr rtl="1"/>
                      <a:endParaRPr lang="ar-EG" dirty="0"/>
                    </a:p>
                  </a:txBody>
                  <a:tcPr/>
                </a:tc>
                <a:tc vMerge="1">
                  <a:txBody>
                    <a:bodyPr/>
                    <a:lstStyle/>
                    <a:p>
                      <a:pPr algn="just" rtl="0">
                        <a:lnSpc>
                          <a:spcPct val="150000"/>
                        </a:lnSpc>
                        <a:spcAft>
                          <a:spcPts val="1000"/>
                        </a:spcAft>
                        <a:tabLst>
                          <a:tab pos="90170" algn="r"/>
                        </a:tabLst>
                      </a:pPr>
                      <a:endParaRPr lang="en-US" sz="1100" dirty="0">
                        <a:latin typeface="Calibri"/>
                        <a:ea typeface="Times New Roman"/>
                        <a:cs typeface="Arial"/>
                      </a:endParaRPr>
                    </a:p>
                  </a:txBody>
                  <a:tcPr marL="68580" marR="68580" marT="0" marB="0"/>
                </a:tc>
                <a:tc>
                  <a:txBody>
                    <a:bodyPr/>
                    <a:lstStyle/>
                    <a:p>
                      <a:pPr algn="just" rtl="0">
                        <a:lnSpc>
                          <a:spcPct val="150000"/>
                        </a:lnSpc>
                        <a:spcAft>
                          <a:spcPts val="1000"/>
                        </a:spcAft>
                        <a:tabLst>
                          <a:tab pos="90170" algn="r"/>
                        </a:tabLst>
                      </a:pPr>
                      <a:r>
                        <a:rPr lang="en-US" sz="2000"/>
                        <a:t>Mean</a:t>
                      </a:r>
                      <a:r>
                        <a:rPr lang="en-US" sz="2000" u="sng"/>
                        <a:t>+</a:t>
                      </a:r>
                      <a:r>
                        <a:rPr lang="en-US" sz="2000"/>
                        <a:t> SD</a:t>
                      </a:r>
                      <a:endParaRPr lang="en-US" sz="200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a:t>Mean</a:t>
                      </a:r>
                      <a:r>
                        <a:rPr lang="en-US" sz="2000" u="sng" dirty="0"/>
                        <a:t>+</a:t>
                      </a:r>
                      <a:r>
                        <a:rPr lang="en-US" sz="2000" dirty="0"/>
                        <a:t> SD</a:t>
                      </a:r>
                      <a:endParaRPr lang="en-US" sz="2000" dirty="0">
                        <a:latin typeface="Calibri"/>
                        <a:ea typeface="Times New Roman"/>
                        <a:cs typeface="+mj-cs"/>
                      </a:endParaRPr>
                    </a:p>
                  </a:txBody>
                  <a:tcPr marL="68580" marR="68580" marT="0" marB="0"/>
                </a:tc>
                <a:tc vMerge="1">
                  <a:txBody>
                    <a:bodyPr/>
                    <a:lstStyle/>
                    <a:p>
                      <a:pPr rtl="1"/>
                      <a:endParaRPr lang="ar-EG" dirty="0"/>
                    </a:p>
                  </a:txBody>
                  <a:tcPr/>
                </a:tc>
              </a:tr>
              <a:tr h="1374809">
                <a:tc>
                  <a:txBody>
                    <a:bodyPr/>
                    <a:lstStyle/>
                    <a:p>
                      <a:pPr algn="just" rtl="0">
                        <a:lnSpc>
                          <a:spcPct val="150000"/>
                        </a:lnSpc>
                        <a:spcAft>
                          <a:spcPts val="1000"/>
                        </a:spcAft>
                        <a:tabLst>
                          <a:tab pos="90170" algn="r"/>
                        </a:tabLst>
                      </a:pPr>
                      <a:r>
                        <a:rPr lang="en-US" sz="2000" dirty="0"/>
                        <a:t>Ns</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a:t>0.1552</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a:t>63.11</a:t>
                      </a:r>
                      <a:r>
                        <a:rPr lang="en-US" sz="2000" u="sng" dirty="0"/>
                        <a:t>+</a:t>
                      </a:r>
                      <a:r>
                        <a:rPr lang="en-US" sz="2000" dirty="0"/>
                        <a:t> 2.37</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a:t>62.53</a:t>
                      </a:r>
                      <a:r>
                        <a:rPr lang="en-US" sz="2000" u="sng" dirty="0"/>
                        <a:t>+</a:t>
                      </a:r>
                      <a:r>
                        <a:rPr lang="en-US" sz="2000" dirty="0"/>
                        <a:t> 2.36</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a:t>Total </a:t>
                      </a:r>
                      <a:r>
                        <a:rPr lang="en-US" sz="2000" dirty="0" smtClean="0"/>
                        <a:t>pre</a:t>
                      </a:r>
                    </a:p>
                    <a:p>
                      <a:pPr algn="just" rtl="0">
                        <a:lnSpc>
                          <a:spcPct val="150000"/>
                        </a:lnSpc>
                        <a:spcAft>
                          <a:spcPts val="1000"/>
                        </a:spcAft>
                        <a:tabLst>
                          <a:tab pos="90170" algn="r"/>
                        </a:tabLst>
                      </a:pPr>
                      <a:endParaRPr lang="en-US" sz="2000" dirty="0">
                        <a:latin typeface="Calibri"/>
                        <a:ea typeface="Times New Roman"/>
                        <a:cs typeface="+mj-cs"/>
                      </a:endParaRPr>
                    </a:p>
                  </a:txBody>
                  <a:tcPr marL="68580" marR="68580" marT="0" marB="0"/>
                </a:tc>
              </a:tr>
              <a:tr h="1374809">
                <a:tc>
                  <a:txBody>
                    <a:bodyPr/>
                    <a:lstStyle/>
                    <a:p>
                      <a:pPr algn="just" rtl="0">
                        <a:lnSpc>
                          <a:spcPct val="150000"/>
                        </a:lnSpc>
                        <a:spcAft>
                          <a:spcPts val="1000"/>
                        </a:spcAft>
                        <a:tabLst>
                          <a:tab pos="90170" algn="r"/>
                        </a:tabLst>
                      </a:pPr>
                      <a:r>
                        <a:rPr lang="en-US" sz="2000" dirty="0"/>
                        <a:t>**</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a:t>0.001</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a:t>63.24</a:t>
                      </a:r>
                      <a:r>
                        <a:rPr lang="en-US" sz="2000" u="sng" dirty="0"/>
                        <a:t>+ </a:t>
                      </a:r>
                      <a:r>
                        <a:rPr lang="en-US" sz="2000" dirty="0"/>
                        <a:t>2.49</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a:t>94.98</a:t>
                      </a:r>
                      <a:r>
                        <a:rPr lang="en-US" sz="2000" u="sng" dirty="0"/>
                        <a:t>+</a:t>
                      </a:r>
                      <a:r>
                        <a:rPr lang="en-US" sz="2000" dirty="0"/>
                        <a:t> 2.09</a:t>
                      </a:r>
                      <a:endParaRPr lang="en-US" sz="20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r>
                        <a:rPr lang="en-US" sz="2000" dirty="0"/>
                        <a:t>Total </a:t>
                      </a:r>
                      <a:r>
                        <a:rPr lang="en-US" sz="2000" dirty="0" smtClean="0"/>
                        <a:t>post</a:t>
                      </a:r>
                    </a:p>
                    <a:p>
                      <a:pPr algn="just" rtl="0">
                        <a:lnSpc>
                          <a:spcPct val="150000"/>
                        </a:lnSpc>
                        <a:spcAft>
                          <a:spcPts val="1000"/>
                        </a:spcAft>
                        <a:tabLst>
                          <a:tab pos="90170" algn="r"/>
                        </a:tabLst>
                      </a:pPr>
                      <a:endParaRPr lang="en-US" sz="2000" dirty="0">
                        <a:latin typeface="Calibri"/>
                        <a:ea typeface="Times New Roman"/>
                        <a:cs typeface="+mj-cs"/>
                      </a:endParaRPr>
                    </a:p>
                  </a:txBody>
                  <a:tcPr marL="68580" marR="68580" marT="0" marB="0"/>
                </a:tc>
              </a:tr>
            </a:tbl>
          </a:graphicData>
        </a:graphic>
      </p:graphicFrame>
      <p:sp>
        <p:nvSpPr>
          <p:cNvPr id="3" name="Rectangle 2"/>
          <p:cNvSpPr/>
          <p:nvPr/>
        </p:nvSpPr>
        <p:spPr>
          <a:xfrm>
            <a:off x="333829" y="152400"/>
            <a:ext cx="8534400" cy="1015663"/>
          </a:xfrm>
          <a:prstGeom prst="rect">
            <a:avLst/>
          </a:prstGeom>
        </p:spPr>
        <p:txBody>
          <a:bodyPr wrap="square">
            <a:spAutoFit/>
          </a:bodyPr>
          <a:lstStyle/>
          <a:p>
            <a:r>
              <a:rPr lang="en-US" sz="2000" b="1" dirty="0">
                <a:solidFill>
                  <a:schemeClr val="accent6">
                    <a:lumMod val="50000"/>
                  </a:schemeClr>
                </a:solidFill>
                <a:effectLst/>
                <a:ea typeface="+mj-ea"/>
                <a:cs typeface="+mj-cs"/>
              </a:rPr>
              <a:t>Comparison between patient of both study and control at </a:t>
            </a:r>
            <a:r>
              <a:rPr lang="en-US" sz="2000" b="1" dirty="0">
                <a:solidFill>
                  <a:srgbClr val="FF0000"/>
                </a:solidFill>
                <a:effectLst/>
                <a:ea typeface="+mj-ea"/>
                <a:cs typeface="+mj-cs"/>
              </a:rPr>
              <a:t>different</a:t>
            </a:r>
            <a:r>
              <a:rPr lang="en-US" sz="2000" b="1" dirty="0">
                <a:solidFill>
                  <a:schemeClr val="accent6">
                    <a:lumMod val="50000"/>
                  </a:schemeClr>
                </a:solidFill>
                <a:effectLst/>
                <a:ea typeface="+mj-ea"/>
                <a:cs typeface="+mj-cs"/>
              </a:rPr>
              <a:t> i</a:t>
            </a:r>
            <a:r>
              <a:rPr lang="en-US" sz="2000" b="1" dirty="0">
                <a:solidFill>
                  <a:srgbClr val="FF0000"/>
                </a:solidFill>
                <a:effectLst/>
                <a:ea typeface="+mj-ea"/>
                <a:cs typeface="+mj-cs"/>
              </a:rPr>
              <a:t>nterval pre </a:t>
            </a:r>
            <a:r>
              <a:rPr lang="en-US" sz="2000" b="1" dirty="0">
                <a:solidFill>
                  <a:schemeClr val="accent6">
                    <a:lumMod val="50000"/>
                  </a:schemeClr>
                </a:solidFill>
                <a:effectLst/>
                <a:ea typeface="+mj-ea"/>
                <a:cs typeface="+mj-cs"/>
              </a:rPr>
              <a:t>&amp; post intervention related </a:t>
            </a:r>
            <a:r>
              <a:rPr lang="en-US" sz="2000" b="1" dirty="0" smtClean="0">
                <a:solidFill>
                  <a:schemeClr val="accent6">
                    <a:lumMod val="50000"/>
                  </a:schemeClr>
                </a:solidFill>
                <a:effectLst/>
                <a:ea typeface="+mj-ea"/>
                <a:cs typeface="+mj-cs"/>
              </a:rPr>
              <a:t>to mean of the total knowledge scores </a:t>
            </a:r>
            <a:endParaRPr lang="ar-EG" sz="1400" dirty="0">
              <a:solidFill>
                <a:schemeClr val="accent6">
                  <a:lumMod val="50000"/>
                </a:schemeClr>
              </a:solidFill>
              <a:effectLst/>
            </a:endParaRPr>
          </a:p>
        </p:txBody>
      </p:sp>
      <p:sp>
        <p:nvSpPr>
          <p:cNvPr id="6" name="Flowchart: Connector 5"/>
          <p:cNvSpPr/>
          <p:nvPr/>
        </p:nvSpPr>
        <p:spPr>
          <a:xfrm>
            <a:off x="7162798" y="4891311"/>
            <a:ext cx="834571" cy="544286"/>
          </a:xfrm>
          <a:prstGeom prst="flowChartConnector">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spcAft>
                <a:spcPts val="1000"/>
              </a:spcAft>
              <a:tabLst>
                <a:tab pos="90170" algn="r"/>
              </a:tabLst>
            </a:pPr>
            <a:endParaRPr lang="en-US" sz="2800" dirty="0" smtClean="0">
              <a:solidFill>
                <a:schemeClr val="tx1"/>
              </a:solidFill>
              <a:latin typeface="Times New Roman"/>
              <a:ea typeface="Times New Roman"/>
              <a:cs typeface="+mj-cs"/>
            </a:endParaRPr>
          </a:p>
          <a:p>
            <a:pPr algn="ctr">
              <a:spcAft>
                <a:spcPts val="1000"/>
              </a:spcAft>
              <a:tabLst>
                <a:tab pos="90170" algn="r"/>
              </a:tabLst>
            </a:pPr>
            <a:r>
              <a:rPr lang="en-US" dirty="0" smtClean="0">
                <a:solidFill>
                  <a:schemeClr val="tx1"/>
                </a:solidFill>
                <a:latin typeface="Times New Roman"/>
                <a:ea typeface="Times New Roman"/>
                <a:cs typeface="+mj-cs"/>
              </a:rPr>
              <a:t>**</a:t>
            </a:r>
            <a:endParaRPr lang="en-US" dirty="0">
              <a:solidFill>
                <a:schemeClr val="tx1"/>
              </a:solidFill>
              <a:latin typeface="Calibri"/>
              <a:ea typeface="Times New Roman"/>
              <a:cs typeface="+mj-cs"/>
            </a:endParaRPr>
          </a:p>
          <a:p>
            <a:pPr algn="ctr"/>
            <a:endParaRPr lang="ar-EG"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sp>
        <p:nvSpPr>
          <p:cNvPr id="2" name="Title 1"/>
          <p:cNvSpPr>
            <a:spLocks noGrp="1"/>
          </p:cNvSpPr>
          <p:nvPr>
            <p:ph type="title"/>
          </p:nvPr>
        </p:nvSpPr>
        <p:spPr>
          <a:xfrm>
            <a:off x="381000" y="228600"/>
            <a:ext cx="8382000" cy="1143000"/>
          </a:xfrm>
        </p:spPr>
        <p:txBody>
          <a:bodyPr>
            <a:noAutofit/>
          </a:bodyPr>
          <a:lstStyle/>
          <a:p>
            <a:pPr marL="0" indent="0" algn="l" rtl="0">
              <a:buNone/>
            </a:pPr>
            <a:r>
              <a:rPr lang="en-US" sz="2000" b="1" dirty="0" smtClean="0">
                <a:solidFill>
                  <a:schemeClr val="accent6">
                    <a:lumMod val="50000"/>
                  </a:schemeClr>
                </a:solidFill>
                <a:effectLst/>
              </a:rPr>
              <a:t>Relation between socio-demographic characteristics total mean of  knowledge scores of</a:t>
            </a:r>
            <a:r>
              <a:rPr lang="en-US" sz="2000" b="1" dirty="0" smtClean="0">
                <a:solidFill>
                  <a:srgbClr val="FF0000"/>
                </a:solidFill>
                <a:effectLst/>
              </a:rPr>
              <a:t> both </a:t>
            </a:r>
            <a:r>
              <a:rPr lang="en-US" sz="2000" b="1" dirty="0" smtClean="0">
                <a:solidFill>
                  <a:schemeClr val="accent6">
                    <a:lumMod val="50000"/>
                  </a:schemeClr>
                </a:solidFill>
                <a:effectLst/>
              </a:rPr>
              <a:t>study </a:t>
            </a:r>
            <a:r>
              <a:rPr lang="en-US" sz="2000" b="1" dirty="0" smtClean="0">
                <a:solidFill>
                  <a:srgbClr val="FF0000"/>
                </a:solidFill>
                <a:effectLst/>
              </a:rPr>
              <a:t>and control </a:t>
            </a:r>
            <a:r>
              <a:rPr lang="en-US" sz="2000" b="1" dirty="0" smtClean="0">
                <a:solidFill>
                  <a:schemeClr val="accent6">
                    <a:lumMod val="50000"/>
                  </a:schemeClr>
                </a:solidFill>
                <a:effectLst/>
              </a:rPr>
              <a:t>group at pre and 6 week post intervention</a:t>
            </a:r>
            <a:r>
              <a:rPr lang="en-US" sz="2000" b="1" dirty="0" smtClean="0">
                <a:effectLst/>
              </a:rPr>
              <a:t/>
            </a:r>
            <a:br>
              <a:rPr lang="en-US" sz="2000" b="1" dirty="0" smtClean="0">
                <a:effectLst/>
              </a:rPr>
            </a:br>
            <a:r>
              <a:rPr lang="en-US" sz="2000" dirty="0">
                <a:effectLst/>
              </a:rPr>
              <a:t/>
            </a:r>
            <a:br>
              <a:rPr lang="en-US" sz="2000" dirty="0">
                <a:effectLst/>
              </a:rPr>
            </a:br>
            <a:endParaRPr lang="ar-EG" sz="2000" dirty="0">
              <a:effectLst/>
            </a:endParaRPr>
          </a:p>
        </p:txBody>
      </p:sp>
      <p:graphicFrame>
        <p:nvGraphicFramePr>
          <p:cNvPr id="4" name="Content Placeholder 3"/>
          <p:cNvGraphicFramePr>
            <a:graphicFrameLocks noGrp="1"/>
          </p:cNvGraphicFramePr>
          <p:nvPr>
            <p:ph sz="quarter" idx="13"/>
            <p:extLst>
              <p:ext uri="{D42A27DB-BD31-4B8C-83A1-F6EECF244321}">
                <p14:modId xmlns="" xmlns:p14="http://schemas.microsoft.com/office/powerpoint/2010/main" val="3330995982"/>
              </p:ext>
            </p:extLst>
          </p:nvPr>
        </p:nvGraphicFramePr>
        <p:xfrm>
          <a:off x="228600" y="1600200"/>
          <a:ext cx="8534400" cy="5064760"/>
        </p:xfrm>
        <a:graphic>
          <a:graphicData uri="http://schemas.openxmlformats.org/drawingml/2006/table">
            <a:tbl>
              <a:tblPr rtl="1" firstRow="1" bandRow="1">
                <a:tableStyleId>{616DA210-FB5B-4158-B5E0-FEB733F419BA}</a:tableStyleId>
              </a:tblPr>
              <a:tblGrid>
                <a:gridCol w="778933"/>
                <a:gridCol w="786460"/>
                <a:gridCol w="793985"/>
                <a:gridCol w="846667"/>
                <a:gridCol w="876770"/>
                <a:gridCol w="948266"/>
                <a:gridCol w="775171"/>
                <a:gridCol w="1019762"/>
                <a:gridCol w="1708386"/>
              </a:tblGrid>
              <a:tr h="370840">
                <a:tc gridSpan="2">
                  <a:txBody>
                    <a:bodyPr/>
                    <a:lstStyle/>
                    <a:p>
                      <a:pPr rtl="1"/>
                      <a:r>
                        <a:rPr lang="en-US" sz="2000" kern="1200" dirty="0" smtClean="0"/>
                        <a:t>Level of education</a:t>
                      </a:r>
                      <a:endParaRPr lang="ar-EG" sz="2000" b="1" dirty="0">
                        <a:cs typeface="+mj-cs"/>
                      </a:endParaRPr>
                    </a:p>
                  </a:txBody>
                  <a:tcPr marL="71120" marR="71120"/>
                </a:tc>
                <a:tc hMerge="1">
                  <a:txBody>
                    <a:bodyPr/>
                    <a:lstStyle/>
                    <a:p>
                      <a:pPr rtl="1"/>
                      <a:endParaRPr lang="ar-EG" dirty="0"/>
                    </a:p>
                  </a:txBody>
                  <a:tcPr/>
                </a:tc>
                <a:tc gridSpan="2">
                  <a:txBody>
                    <a:bodyPr/>
                    <a:lstStyle/>
                    <a:p>
                      <a:pPr rtl="1"/>
                      <a:r>
                        <a:rPr lang="en-US" sz="2000" kern="1200" dirty="0" smtClean="0"/>
                        <a:t>Occupation</a:t>
                      </a:r>
                      <a:endParaRPr lang="ar-EG" sz="2000" b="1" dirty="0">
                        <a:cs typeface="+mj-cs"/>
                      </a:endParaRPr>
                    </a:p>
                  </a:txBody>
                  <a:tcPr marL="71120" marR="71120"/>
                </a:tc>
                <a:tc hMerge="1">
                  <a:txBody>
                    <a:bodyPr/>
                    <a:lstStyle/>
                    <a:p>
                      <a:pPr rtl="1"/>
                      <a:endParaRPr lang="ar-EG" dirty="0"/>
                    </a:p>
                  </a:txBody>
                  <a:tcPr/>
                </a:tc>
                <a:tc gridSpan="2">
                  <a:txBody>
                    <a:bodyPr/>
                    <a:lstStyle/>
                    <a:p>
                      <a:pPr rtl="1"/>
                      <a:r>
                        <a:rPr lang="en-US" sz="2000" kern="1200" dirty="0" smtClean="0"/>
                        <a:t>Marital status</a:t>
                      </a:r>
                      <a:endParaRPr lang="ar-EG" sz="2000" b="1" dirty="0">
                        <a:cs typeface="+mj-cs"/>
                      </a:endParaRPr>
                    </a:p>
                  </a:txBody>
                  <a:tcPr marL="71120" marR="71120"/>
                </a:tc>
                <a:tc hMerge="1">
                  <a:txBody>
                    <a:bodyPr/>
                    <a:lstStyle/>
                    <a:p>
                      <a:pPr rtl="1"/>
                      <a:endParaRPr lang="ar-EG" dirty="0"/>
                    </a:p>
                  </a:txBody>
                  <a:tcPr/>
                </a:tc>
                <a:tc gridSpan="2">
                  <a:txBody>
                    <a:bodyPr/>
                    <a:lstStyle/>
                    <a:p>
                      <a:pPr rtl="1"/>
                      <a:r>
                        <a:rPr lang="en-US" sz="2000" dirty="0" smtClean="0"/>
                        <a:t>Age</a:t>
                      </a:r>
                      <a:endParaRPr lang="ar-EG" sz="2000" b="1" dirty="0">
                        <a:cs typeface="+mj-cs"/>
                      </a:endParaRPr>
                    </a:p>
                  </a:txBody>
                  <a:tcPr marL="71120" marR="71120"/>
                </a:tc>
                <a:tc hMerge="1">
                  <a:txBody>
                    <a:bodyPr/>
                    <a:lstStyle/>
                    <a:p>
                      <a:pPr rtl="1"/>
                      <a:endParaRPr lang="ar-EG" dirty="0"/>
                    </a:p>
                  </a:txBody>
                  <a:tcPr/>
                </a:tc>
                <a:tc>
                  <a:txBody>
                    <a:bodyPr/>
                    <a:lstStyle/>
                    <a:p>
                      <a:pPr rtl="1"/>
                      <a:r>
                        <a:rPr lang="en-US" sz="2000" dirty="0" smtClean="0"/>
                        <a:t>Socio-</a:t>
                      </a:r>
                      <a:r>
                        <a:rPr lang="en-US" sz="2000" dirty="0" err="1" smtClean="0"/>
                        <a:t>demogr</a:t>
                      </a:r>
                      <a:r>
                        <a:rPr lang="en-US" sz="2000" dirty="0" smtClean="0"/>
                        <a:t>.</a:t>
                      </a:r>
                      <a:endParaRPr lang="ar-EG" sz="2000" b="1" dirty="0">
                        <a:cs typeface="+mj-cs"/>
                      </a:endParaRPr>
                    </a:p>
                  </a:txBody>
                  <a:tcPr marL="71120" marR="71120"/>
                </a:tc>
              </a:tr>
              <a:tr h="370840">
                <a:tc>
                  <a:txBody>
                    <a:bodyPr/>
                    <a:lstStyle/>
                    <a:p>
                      <a:pPr algn="just" rtl="0">
                        <a:lnSpc>
                          <a:spcPct val="115000"/>
                        </a:lnSpc>
                        <a:spcAft>
                          <a:spcPts val="1000"/>
                        </a:spcAft>
                        <a:tabLst>
                          <a:tab pos="90170" algn="r"/>
                        </a:tabLst>
                      </a:pPr>
                      <a:r>
                        <a:rPr lang="en-US" sz="2000" dirty="0" smtClean="0"/>
                        <a:t>T-value</a:t>
                      </a:r>
                      <a:endParaRPr lang="en-US" sz="2000" b="1"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r>
                        <a:rPr lang="en-US" sz="2000" dirty="0" smtClean="0"/>
                        <a:t>P-Value</a:t>
                      </a:r>
                      <a:endParaRPr lang="en-US" sz="2000" b="1"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r>
                        <a:rPr lang="en-US" sz="2000" dirty="0" smtClean="0"/>
                        <a:t>T-value</a:t>
                      </a:r>
                      <a:endParaRPr lang="en-US" sz="2000" b="1"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r>
                        <a:rPr lang="en-US" sz="2000" dirty="0" smtClean="0"/>
                        <a:t>P-Value</a:t>
                      </a:r>
                      <a:endParaRPr lang="en-US" sz="2000" b="1"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r>
                        <a:rPr lang="en-US" sz="2000" dirty="0" smtClean="0"/>
                        <a:t>T- </a:t>
                      </a:r>
                      <a:r>
                        <a:rPr lang="en-US" sz="2000" dirty="0"/>
                        <a:t>value</a:t>
                      </a:r>
                      <a:endParaRPr lang="en-US" sz="2000" b="1"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r>
                        <a:rPr lang="en-US" sz="2000" dirty="0" smtClean="0"/>
                        <a:t>P-Value</a:t>
                      </a:r>
                      <a:endParaRPr lang="en-US" sz="2000" b="1"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r>
                        <a:rPr lang="en-US" sz="2000" dirty="0" smtClean="0"/>
                        <a:t>T-value</a:t>
                      </a:r>
                      <a:endParaRPr lang="en-US" sz="2000" b="1"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r>
                        <a:rPr lang="en-US" sz="2000" dirty="0" smtClean="0"/>
                        <a:t>P-Value</a:t>
                      </a:r>
                      <a:endParaRPr lang="en-US" sz="2000" b="1" dirty="0">
                        <a:latin typeface="Calibri"/>
                        <a:ea typeface="Times New Roman"/>
                        <a:cs typeface="+mj-cs"/>
                      </a:endParaRPr>
                    </a:p>
                  </a:txBody>
                  <a:tcPr marL="53340" marR="53340" marT="0" marB="0"/>
                </a:tc>
                <a:tc>
                  <a:txBody>
                    <a:bodyPr/>
                    <a:lstStyle/>
                    <a:p>
                      <a:pPr rtl="1"/>
                      <a:r>
                        <a:rPr lang="en-US" sz="2000" dirty="0" smtClean="0"/>
                        <a:t>Knowledge</a:t>
                      </a:r>
                      <a:endParaRPr lang="ar-EG" sz="2000" b="1" dirty="0">
                        <a:cs typeface="+mj-cs"/>
                      </a:endParaRPr>
                    </a:p>
                  </a:txBody>
                  <a:tcPr marL="71120" marR="71120"/>
                </a:tc>
              </a:tr>
              <a:tr h="370840">
                <a:tc>
                  <a:txBody>
                    <a:bodyPr/>
                    <a:lstStyle/>
                    <a:p>
                      <a:pPr algn="just" rtl="0">
                        <a:lnSpc>
                          <a:spcPct val="115000"/>
                        </a:lnSpc>
                        <a:spcAft>
                          <a:spcPts val="1000"/>
                        </a:spcAft>
                        <a:tabLst>
                          <a:tab pos="90170" algn="r"/>
                        </a:tabLst>
                      </a:pP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1.64</a:t>
                      </a:r>
                    </a:p>
                    <a:p>
                      <a:pPr algn="just" rtl="0">
                        <a:lnSpc>
                          <a:spcPct val="115000"/>
                        </a:lnSpc>
                        <a:spcAft>
                          <a:spcPts val="1000"/>
                        </a:spcAft>
                        <a:tabLst>
                          <a:tab pos="90170" algn="r"/>
                        </a:tabLst>
                      </a:pPr>
                      <a:r>
                        <a:rPr lang="en-US" sz="2000" dirty="0"/>
                        <a:t>11.45</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NS</a:t>
                      </a:r>
                    </a:p>
                    <a:p>
                      <a:pPr algn="just" rtl="0">
                        <a:lnSpc>
                          <a:spcPct val="115000"/>
                        </a:lnSpc>
                        <a:spcAft>
                          <a:spcPts val="1000"/>
                        </a:spcAft>
                        <a:tabLst>
                          <a:tab pos="90170" algn="r"/>
                        </a:tabLst>
                      </a:pPr>
                      <a:r>
                        <a:rPr lang="en-US" sz="2000" dirty="0"/>
                        <a:t>NS</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a:p>
                    <a:p>
                      <a:pPr algn="just" rtl="0">
                        <a:lnSpc>
                          <a:spcPct val="115000"/>
                        </a:lnSpc>
                        <a:spcAft>
                          <a:spcPts val="1000"/>
                        </a:spcAft>
                        <a:tabLst>
                          <a:tab pos="90170" algn="r"/>
                        </a:tabLst>
                      </a:pPr>
                      <a:r>
                        <a:rPr lang="en-US" sz="2000"/>
                        <a:t>0.65</a:t>
                      </a:r>
                    </a:p>
                    <a:p>
                      <a:pPr algn="just" rtl="0">
                        <a:lnSpc>
                          <a:spcPct val="115000"/>
                        </a:lnSpc>
                        <a:spcAft>
                          <a:spcPts val="1000"/>
                        </a:spcAft>
                        <a:tabLst>
                          <a:tab pos="90170" algn="r"/>
                        </a:tabLst>
                      </a:pPr>
                      <a:r>
                        <a:rPr lang="en-US" sz="2000"/>
                        <a:t>2.33</a:t>
                      </a:r>
                      <a:endParaRPr lang="en-US" sz="200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NS</a:t>
                      </a:r>
                    </a:p>
                    <a:p>
                      <a:pPr algn="just" rtl="0">
                        <a:lnSpc>
                          <a:spcPct val="115000"/>
                        </a:lnSpc>
                        <a:spcAft>
                          <a:spcPts val="1000"/>
                        </a:spcAft>
                        <a:tabLst>
                          <a:tab pos="90170" algn="r"/>
                        </a:tabLst>
                      </a:pPr>
                      <a:r>
                        <a:rPr lang="en-US" sz="2000" dirty="0"/>
                        <a:t>NS</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0.97</a:t>
                      </a:r>
                    </a:p>
                    <a:p>
                      <a:pPr algn="just" rtl="0">
                        <a:lnSpc>
                          <a:spcPct val="115000"/>
                        </a:lnSpc>
                        <a:spcAft>
                          <a:spcPts val="1000"/>
                        </a:spcAft>
                        <a:tabLst>
                          <a:tab pos="90170" algn="r"/>
                        </a:tabLst>
                      </a:pPr>
                      <a:r>
                        <a:rPr lang="en-US" sz="2000" dirty="0"/>
                        <a:t>0.71</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NS</a:t>
                      </a:r>
                    </a:p>
                    <a:p>
                      <a:pPr algn="just" rtl="0">
                        <a:lnSpc>
                          <a:spcPct val="115000"/>
                        </a:lnSpc>
                        <a:spcAft>
                          <a:spcPts val="1000"/>
                        </a:spcAft>
                        <a:tabLst>
                          <a:tab pos="90170" algn="r"/>
                        </a:tabLst>
                      </a:pPr>
                      <a:r>
                        <a:rPr lang="en-US" sz="2000" dirty="0"/>
                        <a:t>NS</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a:p>
                    <a:p>
                      <a:pPr algn="just" rtl="0">
                        <a:lnSpc>
                          <a:spcPct val="115000"/>
                        </a:lnSpc>
                        <a:spcAft>
                          <a:spcPts val="1000"/>
                        </a:spcAft>
                        <a:tabLst>
                          <a:tab pos="90170" algn="r"/>
                        </a:tabLst>
                      </a:pPr>
                      <a:r>
                        <a:rPr lang="en-US" sz="2000"/>
                        <a:t>0.93</a:t>
                      </a:r>
                    </a:p>
                    <a:p>
                      <a:pPr algn="just" rtl="0">
                        <a:lnSpc>
                          <a:spcPct val="115000"/>
                        </a:lnSpc>
                        <a:spcAft>
                          <a:spcPts val="1000"/>
                        </a:spcAft>
                        <a:tabLst>
                          <a:tab pos="90170" algn="r"/>
                        </a:tabLst>
                      </a:pPr>
                      <a:r>
                        <a:rPr lang="en-US" sz="2000"/>
                        <a:t>0.91</a:t>
                      </a:r>
                      <a:endParaRPr lang="en-US" sz="2000">
                        <a:latin typeface="Calibri"/>
                        <a:ea typeface="Times New Roman"/>
                        <a:cs typeface="+mj-cs"/>
                      </a:endParaRPr>
                    </a:p>
                  </a:txBody>
                  <a:tcPr marL="53340" marR="53340" marT="0" marB="0"/>
                </a:tc>
                <a:tc>
                  <a:txBody>
                    <a:bodyPr/>
                    <a:lstStyle/>
                    <a:p>
                      <a:pPr algn="l" rtl="0">
                        <a:lnSpc>
                          <a:spcPct val="115000"/>
                        </a:lnSpc>
                        <a:spcAft>
                          <a:spcPts val="1000"/>
                        </a:spcAft>
                        <a:tabLst>
                          <a:tab pos="90170" algn="r"/>
                        </a:tabLst>
                      </a:pPr>
                      <a:r>
                        <a:rPr lang="en-US" sz="2000" dirty="0"/>
                        <a:t>Study groups</a:t>
                      </a:r>
                    </a:p>
                    <a:p>
                      <a:pPr algn="l" rtl="0">
                        <a:lnSpc>
                          <a:spcPct val="115000"/>
                        </a:lnSpc>
                        <a:spcAft>
                          <a:spcPts val="1000"/>
                        </a:spcAft>
                        <a:tabLst>
                          <a:tab pos="90170" algn="r"/>
                        </a:tabLst>
                      </a:pPr>
                      <a:r>
                        <a:rPr lang="en-US" sz="2000" dirty="0"/>
                        <a:t>Pre </a:t>
                      </a:r>
                    </a:p>
                    <a:p>
                      <a:pPr algn="l" rtl="0">
                        <a:lnSpc>
                          <a:spcPct val="115000"/>
                        </a:lnSpc>
                        <a:spcAft>
                          <a:spcPts val="1000"/>
                        </a:spcAft>
                        <a:tabLst>
                          <a:tab pos="90170" algn="r"/>
                        </a:tabLst>
                      </a:pPr>
                      <a:r>
                        <a:rPr lang="en-US" sz="2000" dirty="0"/>
                        <a:t>Six  weeks  post</a:t>
                      </a:r>
                      <a:endParaRPr lang="en-US" sz="2000" dirty="0">
                        <a:latin typeface="Calibri"/>
                        <a:ea typeface="Times New Roman"/>
                        <a:cs typeface="+mj-cs"/>
                      </a:endParaRPr>
                    </a:p>
                  </a:txBody>
                  <a:tcPr marL="53340" marR="53340" marT="0" marB="0"/>
                </a:tc>
              </a:tr>
              <a:tr h="370840">
                <a:tc>
                  <a:txBody>
                    <a:bodyPr/>
                    <a:lstStyle/>
                    <a:p>
                      <a:pPr algn="just" rtl="0">
                        <a:lnSpc>
                          <a:spcPct val="115000"/>
                        </a:lnSpc>
                        <a:spcAft>
                          <a:spcPts val="1000"/>
                        </a:spcAft>
                        <a:tabLst>
                          <a:tab pos="90170" algn="r"/>
                        </a:tabLst>
                      </a:pPr>
                      <a:endParaRPr lang="en-US" sz="2000" dirty="0" smtClean="0"/>
                    </a:p>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NS</a:t>
                      </a:r>
                    </a:p>
                    <a:p>
                      <a:pPr algn="just" rtl="0">
                        <a:lnSpc>
                          <a:spcPct val="115000"/>
                        </a:lnSpc>
                        <a:spcAft>
                          <a:spcPts val="1000"/>
                        </a:spcAft>
                        <a:tabLst>
                          <a:tab pos="90170" algn="r"/>
                        </a:tabLst>
                      </a:pPr>
                      <a:r>
                        <a:rPr lang="en-US" sz="2000" dirty="0"/>
                        <a:t>NS</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smtClean="0"/>
                    </a:p>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0.26</a:t>
                      </a:r>
                    </a:p>
                    <a:p>
                      <a:pPr algn="just" rtl="0">
                        <a:lnSpc>
                          <a:spcPct val="115000"/>
                        </a:lnSpc>
                        <a:spcAft>
                          <a:spcPts val="1000"/>
                        </a:spcAft>
                        <a:tabLst>
                          <a:tab pos="90170" algn="r"/>
                        </a:tabLst>
                      </a:pPr>
                      <a:r>
                        <a:rPr lang="en-US" sz="2000" dirty="0"/>
                        <a:t>0.27</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smtClean="0"/>
                    </a:p>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NS</a:t>
                      </a:r>
                    </a:p>
                    <a:p>
                      <a:pPr algn="just" rtl="0">
                        <a:lnSpc>
                          <a:spcPct val="115000"/>
                        </a:lnSpc>
                        <a:spcAft>
                          <a:spcPts val="1000"/>
                        </a:spcAft>
                        <a:tabLst>
                          <a:tab pos="90170" algn="r"/>
                        </a:tabLst>
                      </a:pPr>
                      <a:r>
                        <a:rPr lang="en-US" sz="2000" dirty="0"/>
                        <a:t>NS</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smtClean="0"/>
                    </a:p>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1.29</a:t>
                      </a:r>
                    </a:p>
                    <a:p>
                      <a:pPr algn="just" rtl="0">
                        <a:lnSpc>
                          <a:spcPct val="115000"/>
                        </a:lnSpc>
                        <a:spcAft>
                          <a:spcPts val="1000"/>
                        </a:spcAft>
                        <a:tabLst>
                          <a:tab pos="90170" algn="r"/>
                        </a:tabLst>
                      </a:pPr>
                      <a:r>
                        <a:rPr lang="en-US" sz="2000" dirty="0"/>
                        <a:t>1.69</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smtClean="0"/>
                    </a:p>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NS</a:t>
                      </a:r>
                    </a:p>
                    <a:p>
                      <a:pPr algn="just" rtl="0">
                        <a:lnSpc>
                          <a:spcPct val="115000"/>
                        </a:lnSpc>
                        <a:spcAft>
                          <a:spcPts val="1000"/>
                        </a:spcAft>
                        <a:tabLst>
                          <a:tab pos="90170" algn="r"/>
                        </a:tabLst>
                      </a:pPr>
                      <a:r>
                        <a:rPr lang="en-US" sz="2000" dirty="0"/>
                        <a:t>NS</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smtClean="0"/>
                    </a:p>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0.35</a:t>
                      </a:r>
                    </a:p>
                    <a:p>
                      <a:pPr algn="just" rtl="0">
                        <a:lnSpc>
                          <a:spcPct val="115000"/>
                        </a:lnSpc>
                        <a:spcAft>
                          <a:spcPts val="1000"/>
                        </a:spcAft>
                        <a:tabLst>
                          <a:tab pos="90170" algn="r"/>
                        </a:tabLst>
                      </a:pPr>
                      <a:r>
                        <a:rPr lang="en-US" sz="2000" dirty="0"/>
                        <a:t>0.21</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smtClean="0"/>
                    </a:p>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NS</a:t>
                      </a:r>
                    </a:p>
                    <a:p>
                      <a:pPr algn="just" rtl="0">
                        <a:lnSpc>
                          <a:spcPct val="115000"/>
                        </a:lnSpc>
                        <a:spcAft>
                          <a:spcPts val="1000"/>
                        </a:spcAft>
                        <a:tabLst>
                          <a:tab pos="90170" algn="r"/>
                        </a:tabLst>
                      </a:pPr>
                      <a:r>
                        <a:rPr lang="en-US" sz="2000" dirty="0"/>
                        <a:t>NS</a:t>
                      </a:r>
                      <a:endParaRPr lang="en-US" sz="2000" dirty="0">
                        <a:latin typeface="Calibri"/>
                        <a:ea typeface="Times New Roman"/>
                        <a:cs typeface="+mj-cs"/>
                      </a:endParaRPr>
                    </a:p>
                  </a:txBody>
                  <a:tcPr marL="53340" marR="53340" marT="0" marB="0"/>
                </a:tc>
                <a:tc>
                  <a:txBody>
                    <a:bodyPr/>
                    <a:lstStyle/>
                    <a:p>
                      <a:pPr algn="just" rtl="0">
                        <a:lnSpc>
                          <a:spcPct val="115000"/>
                        </a:lnSpc>
                        <a:spcAft>
                          <a:spcPts val="1000"/>
                        </a:spcAft>
                        <a:tabLst>
                          <a:tab pos="90170" algn="r"/>
                        </a:tabLst>
                      </a:pPr>
                      <a:endParaRPr lang="en-US" sz="2000" dirty="0" smtClean="0"/>
                    </a:p>
                    <a:p>
                      <a:pPr algn="just" rtl="0">
                        <a:lnSpc>
                          <a:spcPct val="115000"/>
                        </a:lnSpc>
                        <a:spcAft>
                          <a:spcPts val="1000"/>
                        </a:spcAft>
                        <a:tabLst>
                          <a:tab pos="90170" algn="r"/>
                        </a:tabLst>
                      </a:pPr>
                      <a:endParaRPr lang="en-US" sz="2000" dirty="0"/>
                    </a:p>
                    <a:p>
                      <a:pPr algn="just" rtl="0">
                        <a:lnSpc>
                          <a:spcPct val="115000"/>
                        </a:lnSpc>
                        <a:spcAft>
                          <a:spcPts val="1000"/>
                        </a:spcAft>
                        <a:tabLst>
                          <a:tab pos="90170" algn="r"/>
                        </a:tabLst>
                      </a:pPr>
                      <a:r>
                        <a:rPr lang="en-US" sz="2000" dirty="0"/>
                        <a:t>0.26</a:t>
                      </a:r>
                    </a:p>
                    <a:p>
                      <a:pPr algn="just" rtl="0">
                        <a:lnSpc>
                          <a:spcPct val="115000"/>
                        </a:lnSpc>
                        <a:spcAft>
                          <a:spcPts val="1000"/>
                        </a:spcAft>
                        <a:tabLst>
                          <a:tab pos="90170" algn="r"/>
                        </a:tabLst>
                      </a:pPr>
                      <a:r>
                        <a:rPr lang="en-US" sz="2000" dirty="0"/>
                        <a:t>0.22</a:t>
                      </a:r>
                      <a:endParaRPr lang="en-US" sz="2000" dirty="0">
                        <a:latin typeface="Calibri"/>
                        <a:ea typeface="Times New Roman"/>
                        <a:cs typeface="+mj-cs"/>
                      </a:endParaRPr>
                    </a:p>
                  </a:txBody>
                  <a:tcPr marL="53340" marR="53340" marT="0" marB="0"/>
                </a:tc>
                <a:tc>
                  <a:txBody>
                    <a:bodyPr/>
                    <a:lstStyle/>
                    <a:p>
                      <a:pPr algn="l" rtl="0">
                        <a:lnSpc>
                          <a:spcPct val="115000"/>
                        </a:lnSpc>
                        <a:spcAft>
                          <a:spcPts val="1000"/>
                        </a:spcAft>
                        <a:tabLst>
                          <a:tab pos="90170" algn="r"/>
                        </a:tabLst>
                      </a:pPr>
                      <a:r>
                        <a:rPr lang="en-US" sz="2000" dirty="0"/>
                        <a:t>control groups</a:t>
                      </a:r>
                    </a:p>
                    <a:p>
                      <a:pPr algn="l" rtl="0">
                        <a:lnSpc>
                          <a:spcPct val="115000"/>
                        </a:lnSpc>
                        <a:spcAft>
                          <a:spcPts val="1000"/>
                        </a:spcAft>
                        <a:tabLst>
                          <a:tab pos="90170" algn="r"/>
                        </a:tabLst>
                      </a:pPr>
                      <a:r>
                        <a:rPr lang="en-US" sz="2000" dirty="0"/>
                        <a:t>Pre </a:t>
                      </a:r>
                    </a:p>
                    <a:p>
                      <a:pPr algn="l" rtl="0">
                        <a:lnSpc>
                          <a:spcPct val="115000"/>
                        </a:lnSpc>
                        <a:spcAft>
                          <a:spcPts val="1000"/>
                        </a:spcAft>
                        <a:tabLst>
                          <a:tab pos="90170" algn="r"/>
                        </a:tabLst>
                      </a:pPr>
                      <a:r>
                        <a:rPr lang="en-US" sz="2000" dirty="0"/>
                        <a:t>Six  weeks  post</a:t>
                      </a:r>
                      <a:endParaRPr lang="en-US" sz="2000" dirty="0">
                        <a:latin typeface="Calibri"/>
                        <a:ea typeface="Times New Roman"/>
                        <a:cs typeface="+mj-cs"/>
                      </a:endParaRPr>
                    </a:p>
                  </a:txBody>
                  <a:tcPr marL="53340" marR="53340" marT="0" marB="0"/>
                </a:tc>
              </a:tr>
            </a:tbl>
          </a:graphicData>
        </a:graphic>
      </p:graphicFrame>
      <p:sp>
        <p:nvSpPr>
          <p:cNvPr id="7" name="Flowchart: Connector 6"/>
          <p:cNvSpPr/>
          <p:nvPr/>
        </p:nvSpPr>
        <p:spPr>
          <a:xfrm>
            <a:off x="7928429" y="3352800"/>
            <a:ext cx="834571" cy="914399"/>
          </a:xfrm>
          <a:prstGeom prst="flowChartConnector">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lnSpc>
                <a:spcPct val="115000"/>
              </a:lnSpc>
              <a:spcAft>
                <a:spcPts val="1000"/>
              </a:spcAft>
              <a:tabLst>
                <a:tab pos="90170" algn="r"/>
              </a:tabLst>
            </a:pPr>
            <a:endParaRPr lang="en-US" dirty="0">
              <a:solidFill>
                <a:schemeClr val="tx1"/>
              </a:solidFill>
              <a:latin typeface="Times New Roman"/>
              <a:ea typeface="Times New Roman"/>
              <a:cs typeface="+mj-cs"/>
            </a:endParaRPr>
          </a:p>
          <a:p>
            <a:pPr algn="just">
              <a:lnSpc>
                <a:spcPct val="115000"/>
              </a:lnSpc>
              <a:spcAft>
                <a:spcPts val="1000"/>
              </a:spcAft>
              <a:tabLst>
                <a:tab pos="90170" algn="r"/>
              </a:tabLst>
            </a:pPr>
            <a:r>
              <a:rPr lang="en-US" dirty="0">
                <a:solidFill>
                  <a:schemeClr val="tx1"/>
                </a:solidFill>
                <a:latin typeface="Times New Roman"/>
                <a:ea typeface="Times New Roman"/>
                <a:cs typeface="+mj-cs"/>
              </a:rPr>
              <a:t>NS</a:t>
            </a:r>
            <a:endParaRPr lang="en-US" dirty="0">
              <a:solidFill>
                <a:schemeClr val="tx1"/>
              </a:solidFill>
              <a:latin typeface="Calibri"/>
              <a:ea typeface="Times New Roman"/>
              <a:cs typeface="+mj-cs"/>
            </a:endParaRPr>
          </a:p>
          <a:p>
            <a:pPr algn="just">
              <a:lnSpc>
                <a:spcPct val="115000"/>
              </a:lnSpc>
              <a:spcAft>
                <a:spcPts val="1000"/>
              </a:spcAft>
              <a:tabLst>
                <a:tab pos="90170" algn="r"/>
              </a:tabLst>
            </a:pPr>
            <a:r>
              <a:rPr lang="en-US" dirty="0">
                <a:solidFill>
                  <a:schemeClr val="tx1"/>
                </a:solidFill>
                <a:latin typeface="Times New Roman"/>
                <a:ea typeface="Times New Roman"/>
                <a:cs typeface="+mj-cs"/>
              </a:rPr>
              <a:t>**</a:t>
            </a:r>
            <a:endParaRPr lang="en-US" dirty="0">
              <a:solidFill>
                <a:schemeClr val="tx1"/>
              </a:solidFill>
              <a:latin typeface="Calibri"/>
              <a:ea typeface="Times New Roman"/>
              <a:cs typeface="+mj-cs"/>
            </a:endParaRPr>
          </a:p>
          <a:p>
            <a:pPr algn="ctr"/>
            <a:endParaRPr lang="ar-EG"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
        <p:nvSpPr>
          <p:cNvPr id="2" name="Title 1"/>
          <p:cNvSpPr>
            <a:spLocks noGrp="1"/>
          </p:cNvSpPr>
          <p:nvPr>
            <p:ph type="title"/>
          </p:nvPr>
        </p:nvSpPr>
        <p:spPr>
          <a:xfrm>
            <a:off x="0" y="228600"/>
            <a:ext cx="8915400" cy="1143000"/>
          </a:xfrm>
        </p:spPr>
        <p:txBody>
          <a:bodyPr>
            <a:noAutofit/>
          </a:bodyPr>
          <a:lstStyle/>
          <a:p>
            <a:pPr algn="just" rtl="0"/>
            <a:r>
              <a:rPr lang="en-US" sz="2000" b="1" dirty="0" smtClean="0">
                <a:solidFill>
                  <a:schemeClr val="accent6">
                    <a:lumMod val="50000"/>
                  </a:schemeClr>
                </a:solidFill>
                <a:effectLst/>
              </a:rPr>
              <a:t>Correlation coefficient between Socio-demographic variables and the mean patient information about stressors obtained by  the study </a:t>
            </a:r>
            <a:r>
              <a:rPr lang="en-US" sz="2000" b="1" dirty="0" smtClean="0">
                <a:solidFill>
                  <a:srgbClr val="FF0000"/>
                </a:solidFill>
                <a:effectLst/>
              </a:rPr>
              <a:t>and control</a:t>
            </a:r>
            <a:r>
              <a:rPr lang="en-US" sz="2000" b="1" dirty="0" smtClean="0">
                <a:solidFill>
                  <a:schemeClr val="accent6">
                    <a:lumMod val="50000"/>
                  </a:schemeClr>
                </a:solidFill>
                <a:effectLst/>
              </a:rPr>
              <a:t> groups  as regards pre and after 6 weeks post application of destined protocol (n=30).</a:t>
            </a:r>
            <a:endParaRPr lang="en-US" sz="2000" dirty="0">
              <a:solidFill>
                <a:schemeClr val="accent6">
                  <a:lumMod val="50000"/>
                </a:schemeClr>
              </a:solidFill>
              <a:effectLst/>
            </a:endParaRPr>
          </a:p>
        </p:txBody>
      </p:sp>
      <p:graphicFrame>
        <p:nvGraphicFramePr>
          <p:cNvPr id="4" name="Content Placeholder 3"/>
          <p:cNvGraphicFramePr>
            <a:graphicFrameLocks noGrp="1"/>
          </p:cNvGraphicFramePr>
          <p:nvPr>
            <p:ph sz="quarter" idx="13"/>
            <p:extLst>
              <p:ext uri="{D42A27DB-BD31-4B8C-83A1-F6EECF244321}">
                <p14:modId xmlns="" xmlns:p14="http://schemas.microsoft.com/office/powerpoint/2010/main" val="1689658604"/>
              </p:ext>
            </p:extLst>
          </p:nvPr>
        </p:nvGraphicFramePr>
        <p:xfrm>
          <a:off x="228600" y="1600201"/>
          <a:ext cx="8686801" cy="5105398"/>
        </p:xfrm>
        <a:graphic>
          <a:graphicData uri="http://schemas.openxmlformats.org/drawingml/2006/table">
            <a:tbl>
              <a:tblPr rtl="1" firstRow="1" bandRow="1">
                <a:tableStyleId>{616DA210-FB5B-4158-B5E0-FEB733F419BA}</a:tableStyleId>
              </a:tblPr>
              <a:tblGrid>
                <a:gridCol w="754743"/>
                <a:gridCol w="765630"/>
                <a:gridCol w="827314"/>
                <a:gridCol w="787400"/>
                <a:gridCol w="794656"/>
                <a:gridCol w="845458"/>
                <a:gridCol w="718458"/>
                <a:gridCol w="845456"/>
                <a:gridCol w="2347686"/>
              </a:tblGrid>
              <a:tr h="1145711">
                <a:tc gridSpan="2">
                  <a:txBody>
                    <a:bodyPr/>
                    <a:lstStyle/>
                    <a:p>
                      <a:pPr rtl="1"/>
                      <a:r>
                        <a:rPr lang="en-US" sz="1800" kern="1200" dirty="0" smtClean="0"/>
                        <a:t>Level of education</a:t>
                      </a:r>
                      <a:endParaRPr lang="ar-EG" sz="1800" b="1" dirty="0">
                        <a:cs typeface="+mj-cs"/>
                      </a:endParaRPr>
                    </a:p>
                  </a:txBody>
                  <a:tcPr/>
                </a:tc>
                <a:tc hMerge="1">
                  <a:txBody>
                    <a:bodyPr/>
                    <a:lstStyle/>
                    <a:p>
                      <a:pPr rtl="1"/>
                      <a:endParaRPr lang="ar-EG" dirty="0"/>
                    </a:p>
                  </a:txBody>
                  <a:tcPr/>
                </a:tc>
                <a:tc gridSpan="2">
                  <a:txBody>
                    <a:bodyPr/>
                    <a:lstStyle/>
                    <a:p>
                      <a:pPr rtl="1"/>
                      <a:r>
                        <a:rPr lang="en-US" sz="1800" kern="1200" dirty="0" smtClean="0"/>
                        <a:t>Occupation</a:t>
                      </a:r>
                      <a:endParaRPr lang="ar-EG" sz="1800" b="1" dirty="0">
                        <a:cs typeface="+mj-cs"/>
                      </a:endParaRPr>
                    </a:p>
                  </a:txBody>
                  <a:tcPr/>
                </a:tc>
                <a:tc hMerge="1">
                  <a:txBody>
                    <a:bodyPr/>
                    <a:lstStyle/>
                    <a:p>
                      <a:pPr rtl="1"/>
                      <a:endParaRPr lang="ar-EG" dirty="0"/>
                    </a:p>
                  </a:txBody>
                  <a:tcPr/>
                </a:tc>
                <a:tc gridSpan="2">
                  <a:txBody>
                    <a:bodyPr/>
                    <a:lstStyle/>
                    <a:p>
                      <a:pPr rtl="1"/>
                      <a:r>
                        <a:rPr lang="en-US" sz="1800" kern="1200" dirty="0" smtClean="0"/>
                        <a:t>Marital status</a:t>
                      </a:r>
                      <a:endParaRPr lang="ar-EG" sz="1800" b="1" dirty="0">
                        <a:cs typeface="+mj-cs"/>
                      </a:endParaRPr>
                    </a:p>
                  </a:txBody>
                  <a:tcPr/>
                </a:tc>
                <a:tc hMerge="1">
                  <a:txBody>
                    <a:bodyPr/>
                    <a:lstStyle/>
                    <a:p>
                      <a:pPr rtl="1"/>
                      <a:endParaRPr lang="ar-EG" dirty="0"/>
                    </a:p>
                  </a:txBody>
                  <a:tcPr/>
                </a:tc>
                <a:tc gridSpan="2">
                  <a:txBody>
                    <a:bodyPr/>
                    <a:lstStyle/>
                    <a:p>
                      <a:pPr rtl="1"/>
                      <a:r>
                        <a:rPr lang="en-US" sz="1800" dirty="0" smtClean="0"/>
                        <a:t>Age</a:t>
                      </a:r>
                      <a:endParaRPr lang="ar-EG" sz="1800" b="1" dirty="0">
                        <a:cs typeface="+mj-cs"/>
                      </a:endParaRPr>
                    </a:p>
                  </a:txBody>
                  <a:tcPr/>
                </a:tc>
                <a:tc hMerge="1">
                  <a:txBody>
                    <a:bodyPr/>
                    <a:lstStyle/>
                    <a:p>
                      <a:pPr rtl="1"/>
                      <a:endParaRPr lang="ar-EG" dirty="0"/>
                    </a:p>
                  </a:txBody>
                  <a:tcPr/>
                </a:tc>
                <a:tc>
                  <a:txBody>
                    <a:bodyPr/>
                    <a:lstStyle/>
                    <a:p>
                      <a:pPr rtl="1"/>
                      <a:r>
                        <a:rPr lang="en-US" sz="1800" dirty="0" smtClean="0"/>
                        <a:t>Socio-</a:t>
                      </a:r>
                      <a:r>
                        <a:rPr lang="en-US" sz="1800" dirty="0" err="1" smtClean="0"/>
                        <a:t>demogr</a:t>
                      </a:r>
                      <a:r>
                        <a:rPr lang="en-US" sz="1800" dirty="0" smtClean="0"/>
                        <a:t>.</a:t>
                      </a:r>
                      <a:endParaRPr lang="ar-EG" sz="1800" b="1" dirty="0">
                        <a:cs typeface="+mj-cs"/>
                      </a:endParaRPr>
                    </a:p>
                  </a:txBody>
                  <a:tcPr/>
                </a:tc>
              </a:tr>
              <a:tr h="718207">
                <a:tc>
                  <a:txBody>
                    <a:bodyPr/>
                    <a:lstStyle/>
                    <a:p>
                      <a:pPr algn="just" rtl="0">
                        <a:lnSpc>
                          <a:spcPct val="115000"/>
                        </a:lnSpc>
                        <a:spcAft>
                          <a:spcPts val="1000"/>
                        </a:spcAft>
                        <a:tabLst>
                          <a:tab pos="90170" algn="r"/>
                        </a:tabLst>
                      </a:pPr>
                      <a:r>
                        <a:rPr lang="en-US" sz="1800" dirty="0" smtClean="0"/>
                        <a:t>T-value</a:t>
                      </a:r>
                      <a:endParaRPr lang="en-US" sz="1800" b="1" dirty="0">
                        <a:latin typeface="Calibri"/>
                        <a:ea typeface="Times New Roman"/>
                        <a:cs typeface="+mj-cs"/>
                      </a:endParaRPr>
                    </a:p>
                  </a:txBody>
                  <a:tcPr marL="68580" marR="68580" marT="0" marB="0"/>
                </a:tc>
                <a:tc>
                  <a:txBody>
                    <a:bodyPr/>
                    <a:lstStyle/>
                    <a:p>
                      <a:pPr algn="just" rtl="0">
                        <a:lnSpc>
                          <a:spcPct val="115000"/>
                        </a:lnSpc>
                        <a:spcAft>
                          <a:spcPts val="1000"/>
                        </a:spcAft>
                        <a:tabLst>
                          <a:tab pos="90170" algn="r"/>
                        </a:tabLst>
                      </a:pPr>
                      <a:r>
                        <a:rPr lang="en-US" sz="1800" dirty="0" smtClean="0"/>
                        <a:t>P-Value</a:t>
                      </a:r>
                      <a:endParaRPr lang="en-US" sz="1800" b="1" dirty="0">
                        <a:latin typeface="Calibri"/>
                        <a:ea typeface="Times New Roman"/>
                        <a:cs typeface="+mj-cs"/>
                      </a:endParaRPr>
                    </a:p>
                  </a:txBody>
                  <a:tcPr marL="68580" marR="68580" marT="0" marB="0"/>
                </a:tc>
                <a:tc>
                  <a:txBody>
                    <a:bodyPr/>
                    <a:lstStyle/>
                    <a:p>
                      <a:pPr algn="just" rtl="0">
                        <a:lnSpc>
                          <a:spcPct val="115000"/>
                        </a:lnSpc>
                        <a:spcAft>
                          <a:spcPts val="1000"/>
                        </a:spcAft>
                        <a:tabLst>
                          <a:tab pos="90170" algn="r"/>
                        </a:tabLst>
                      </a:pPr>
                      <a:r>
                        <a:rPr lang="en-US" sz="1800" dirty="0" smtClean="0"/>
                        <a:t>T-value</a:t>
                      </a:r>
                      <a:endParaRPr lang="en-US" sz="1800" b="1" dirty="0">
                        <a:latin typeface="Calibri"/>
                        <a:ea typeface="Times New Roman"/>
                        <a:cs typeface="+mj-cs"/>
                      </a:endParaRPr>
                    </a:p>
                  </a:txBody>
                  <a:tcPr marL="68580" marR="68580" marT="0" marB="0"/>
                </a:tc>
                <a:tc>
                  <a:txBody>
                    <a:bodyPr/>
                    <a:lstStyle/>
                    <a:p>
                      <a:pPr algn="just" rtl="0">
                        <a:lnSpc>
                          <a:spcPct val="115000"/>
                        </a:lnSpc>
                        <a:spcAft>
                          <a:spcPts val="1000"/>
                        </a:spcAft>
                        <a:tabLst>
                          <a:tab pos="90170" algn="r"/>
                        </a:tabLst>
                      </a:pPr>
                      <a:r>
                        <a:rPr lang="en-US" sz="1800" dirty="0" smtClean="0"/>
                        <a:t>P-Value</a:t>
                      </a:r>
                      <a:endParaRPr lang="en-US" sz="1800" b="1" dirty="0">
                        <a:latin typeface="Calibri"/>
                        <a:ea typeface="Times New Roman"/>
                        <a:cs typeface="+mj-cs"/>
                      </a:endParaRPr>
                    </a:p>
                  </a:txBody>
                  <a:tcPr marL="68580" marR="68580" marT="0" marB="0"/>
                </a:tc>
                <a:tc>
                  <a:txBody>
                    <a:bodyPr/>
                    <a:lstStyle/>
                    <a:p>
                      <a:pPr algn="just" rtl="0">
                        <a:lnSpc>
                          <a:spcPct val="115000"/>
                        </a:lnSpc>
                        <a:spcAft>
                          <a:spcPts val="1000"/>
                        </a:spcAft>
                        <a:tabLst>
                          <a:tab pos="90170" algn="r"/>
                        </a:tabLst>
                      </a:pPr>
                      <a:r>
                        <a:rPr lang="en-US" sz="1800" dirty="0" smtClean="0"/>
                        <a:t>T- </a:t>
                      </a:r>
                      <a:r>
                        <a:rPr lang="en-US" sz="1800" dirty="0"/>
                        <a:t>value</a:t>
                      </a:r>
                      <a:endParaRPr lang="en-US" sz="1800" b="1" dirty="0">
                        <a:latin typeface="Calibri"/>
                        <a:ea typeface="Times New Roman"/>
                        <a:cs typeface="+mj-cs"/>
                      </a:endParaRPr>
                    </a:p>
                  </a:txBody>
                  <a:tcPr marL="68580" marR="68580" marT="0" marB="0"/>
                </a:tc>
                <a:tc>
                  <a:txBody>
                    <a:bodyPr/>
                    <a:lstStyle/>
                    <a:p>
                      <a:pPr algn="just" rtl="0">
                        <a:lnSpc>
                          <a:spcPct val="115000"/>
                        </a:lnSpc>
                        <a:spcAft>
                          <a:spcPts val="1000"/>
                        </a:spcAft>
                        <a:tabLst>
                          <a:tab pos="90170" algn="r"/>
                        </a:tabLst>
                      </a:pPr>
                      <a:r>
                        <a:rPr lang="en-US" sz="1800" dirty="0" smtClean="0"/>
                        <a:t>P-Value</a:t>
                      </a:r>
                      <a:endParaRPr lang="en-US" sz="1800" b="1" dirty="0">
                        <a:latin typeface="Calibri"/>
                        <a:ea typeface="Times New Roman"/>
                        <a:cs typeface="+mj-cs"/>
                      </a:endParaRPr>
                    </a:p>
                  </a:txBody>
                  <a:tcPr marL="68580" marR="68580" marT="0" marB="0"/>
                </a:tc>
                <a:tc>
                  <a:txBody>
                    <a:bodyPr/>
                    <a:lstStyle/>
                    <a:p>
                      <a:pPr algn="just" rtl="0">
                        <a:lnSpc>
                          <a:spcPct val="115000"/>
                        </a:lnSpc>
                        <a:spcAft>
                          <a:spcPts val="1000"/>
                        </a:spcAft>
                        <a:tabLst>
                          <a:tab pos="90170" algn="r"/>
                        </a:tabLst>
                      </a:pPr>
                      <a:r>
                        <a:rPr lang="en-US" sz="1800" dirty="0" smtClean="0"/>
                        <a:t>T-value</a:t>
                      </a:r>
                      <a:endParaRPr lang="en-US" sz="1800" b="1" dirty="0">
                        <a:latin typeface="Calibri"/>
                        <a:ea typeface="Times New Roman"/>
                        <a:cs typeface="+mj-cs"/>
                      </a:endParaRPr>
                    </a:p>
                  </a:txBody>
                  <a:tcPr marL="68580" marR="68580" marT="0" marB="0"/>
                </a:tc>
                <a:tc>
                  <a:txBody>
                    <a:bodyPr/>
                    <a:lstStyle/>
                    <a:p>
                      <a:pPr algn="just" rtl="0">
                        <a:lnSpc>
                          <a:spcPct val="115000"/>
                        </a:lnSpc>
                        <a:spcAft>
                          <a:spcPts val="1000"/>
                        </a:spcAft>
                        <a:tabLst>
                          <a:tab pos="90170" algn="r"/>
                        </a:tabLst>
                      </a:pPr>
                      <a:r>
                        <a:rPr lang="en-US" sz="1800" dirty="0" smtClean="0"/>
                        <a:t>P-Value</a:t>
                      </a:r>
                      <a:endParaRPr lang="en-US" sz="1800" b="1" dirty="0">
                        <a:latin typeface="Calibri"/>
                        <a:ea typeface="Times New Roman"/>
                        <a:cs typeface="+mj-cs"/>
                      </a:endParaRPr>
                    </a:p>
                  </a:txBody>
                  <a:tcPr marL="68580" marR="68580" marT="0" marB="0"/>
                </a:tc>
                <a:tc>
                  <a:txBody>
                    <a:bodyPr/>
                    <a:lstStyle/>
                    <a:p>
                      <a:pPr rtl="0"/>
                      <a:r>
                        <a:rPr lang="en-US" sz="1800" kern="1200" dirty="0" smtClean="0"/>
                        <a:t>Types of </a:t>
                      </a:r>
                    </a:p>
                    <a:p>
                      <a:r>
                        <a:rPr lang="en-US" sz="1800" kern="1200" dirty="0" smtClean="0"/>
                        <a:t>Stressors </a:t>
                      </a:r>
                      <a:endParaRPr lang="ar-EG" sz="1800" b="1" dirty="0">
                        <a:cs typeface="+mj-cs"/>
                      </a:endParaRPr>
                    </a:p>
                  </a:txBody>
                  <a:tcPr/>
                </a:tc>
              </a:tr>
              <a:tr h="1620740">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a:t>
                      </a:r>
                    </a:p>
                    <a:p>
                      <a:pPr algn="just" rtl="0">
                        <a:lnSpc>
                          <a:spcPct val="150000"/>
                        </a:lnSpc>
                        <a:spcAft>
                          <a:spcPts val="1000"/>
                        </a:spcAft>
                        <a:tabLst>
                          <a:tab pos="90170" algn="r"/>
                        </a:tabLst>
                      </a:pPr>
                      <a:r>
                        <a:rPr lang="en-US" sz="1800" dirty="0"/>
                        <a:t>**</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16.75</a:t>
                      </a:r>
                    </a:p>
                    <a:p>
                      <a:pPr algn="just" rtl="0">
                        <a:lnSpc>
                          <a:spcPct val="150000"/>
                        </a:lnSpc>
                        <a:spcAft>
                          <a:spcPts val="1000"/>
                        </a:spcAft>
                        <a:tabLst>
                          <a:tab pos="90170" algn="r"/>
                        </a:tabLst>
                      </a:pPr>
                      <a:r>
                        <a:rPr lang="en-US" sz="1800" dirty="0"/>
                        <a:t>23.88</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a:t>
                      </a:r>
                    </a:p>
                    <a:p>
                      <a:pPr algn="just" rtl="0">
                        <a:lnSpc>
                          <a:spcPct val="150000"/>
                        </a:lnSpc>
                        <a:spcAft>
                          <a:spcPts val="1000"/>
                        </a:spcAft>
                        <a:tabLst>
                          <a:tab pos="90170" algn="r"/>
                        </a:tabLst>
                      </a:pPr>
                      <a:r>
                        <a:rPr lang="en-US" sz="1800" dirty="0"/>
                        <a:t>**</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4.73</a:t>
                      </a:r>
                    </a:p>
                    <a:p>
                      <a:pPr algn="just" rtl="0">
                        <a:lnSpc>
                          <a:spcPct val="150000"/>
                        </a:lnSpc>
                        <a:spcAft>
                          <a:spcPts val="1000"/>
                        </a:spcAft>
                        <a:tabLst>
                          <a:tab pos="90170" algn="r"/>
                        </a:tabLst>
                      </a:pPr>
                      <a:r>
                        <a:rPr lang="en-US" sz="1800" dirty="0"/>
                        <a:t>6.73</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a:t>
                      </a:r>
                    </a:p>
                    <a:p>
                      <a:pPr algn="just" rtl="0">
                        <a:lnSpc>
                          <a:spcPct val="150000"/>
                        </a:lnSpc>
                        <a:spcAft>
                          <a:spcPts val="1000"/>
                        </a:spcAft>
                        <a:tabLst>
                          <a:tab pos="90170" algn="r"/>
                        </a:tabLst>
                      </a:pPr>
                      <a:r>
                        <a:rPr lang="en-US" sz="1800" dirty="0"/>
                        <a:t>**</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2.60</a:t>
                      </a:r>
                    </a:p>
                    <a:p>
                      <a:pPr algn="just" rtl="0">
                        <a:lnSpc>
                          <a:spcPct val="150000"/>
                        </a:lnSpc>
                        <a:spcAft>
                          <a:spcPts val="1000"/>
                        </a:spcAft>
                        <a:tabLst>
                          <a:tab pos="90170" algn="r"/>
                        </a:tabLst>
                      </a:pPr>
                      <a:r>
                        <a:rPr lang="en-US" sz="1800" dirty="0"/>
                        <a:t>4.87</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ns</a:t>
                      </a:r>
                    </a:p>
                    <a:p>
                      <a:pPr algn="just" rtl="0">
                        <a:lnSpc>
                          <a:spcPct val="150000"/>
                        </a:lnSpc>
                        <a:spcAft>
                          <a:spcPts val="1000"/>
                        </a:spcAft>
                        <a:tabLst>
                          <a:tab pos="90170" algn="r"/>
                        </a:tabLst>
                      </a:pPr>
                      <a:r>
                        <a:rPr lang="en-US" sz="1800" dirty="0"/>
                        <a:t>*</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0.32</a:t>
                      </a:r>
                    </a:p>
                    <a:p>
                      <a:pPr algn="just" rtl="0">
                        <a:lnSpc>
                          <a:spcPct val="150000"/>
                        </a:lnSpc>
                        <a:spcAft>
                          <a:spcPts val="1000"/>
                        </a:spcAft>
                        <a:tabLst>
                          <a:tab pos="90170" algn="r"/>
                        </a:tabLst>
                      </a:pPr>
                      <a:r>
                        <a:rPr lang="en-US" sz="1800" dirty="0"/>
                        <a:t>0.1002</a:t>
                      </a:r>
                      <a:endParaRPr lang="en-US" sz="1800" dirty="0">
                        <a:latin typeface="Calibri"/>
                        <a:ea typeface="Times New Roman"/>
                        <a:cs typeface="+mj-cs"/>
                      </a:endParaRPr>
                    </a:p>
                  </a:txBody>
                  <a:tcPr marL="68580" marR="68580" marT="0" marB="0"/>
                </a:tc>
                <a:tc>
                  <a:txBody>
                    <a:bodyPr/>
                    <a:lstStyle/>
                    <a:p>
                      <a:pPr algn="l" rtl="0">
                        <a:lnSpc>
                          <a:spcPct val="150000"/>
                        </a:lnSpc>
                        <a:spcAft>
                          <a:spcPts val="1000"/>
                        </a:spcAft>
                        <a:tabLst>
                          <a:tab pos="90170" algn="r"/>
                        </a:tabLst>
                      </a:pPr>
                      <a:r>
                        <a:rPr lang="en-US" sz="1800" dirty="0"/>
                        <a:t>Study groups</a:t>
                      </a:r>
                    </a:p>
                    <a:p>
                      <a:pPr algn="l" rtl="0">
                        <a:lnSpc>
                          <a:spcPct val="150000"/>
                        </a:lnSpc>
                        <a:spcAft>
                          <a:spcPts val="1000"/>
                        </a:spcAft>
                        <a:tabLst>
                          <a:tab pos="90170" algn="r"/>
                        </a:tabLst>
                      </a:pPr>
                      <a:r>
                        <a:rPr lang="en-US" sz="1800" dirty="0"/>
                        <a:t>Pre </a:t>
                      </a:r>
                    </a:p>
                    <a:p>
                      <a:pPr algn="l" rtl="0">
                        <a:lnSpc>
                          <a:spcPct val="150000"/>
                        </a:lnSpc>
                        <a:spcAft>
                          <a:spcPts val="1000"/>
                        </a:spcAft>
                        <a:tabLst>
                          <a:tab pos="90170" algn="r"/>
                        </a:tabLst>
                      </a:pPr>
                      <a:r>
                        <a:rPr lang="en-US" sz="1800" dirty="0"/>
                        <a:t>Six  weeks  post</a:t>
                      </a:r>
                      <a:endParaRPr lang="en-US" sz="1800" dirty="0">
                        <a:latin typeface="Calibri"/>
                        <a:ea typeface="Times New Roman"/>
                        <a:cs typeface="+mj-cs"/>
                      </a:endParaRPr>
                    </a:p>
                  </a:txBody>
                  <a:tcPr marL="68580" marR="68580" marT="0" marB="0"/>
                </a:tc>
              </a:tr>
              <a:tr h="1620740">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ns</a:t>
                      </a:r>
                    </a:p>
                    <a:p>
                      <a:pPr algn="just" rtl="0">
                        <a:lnSpc>
                          <a:spcPct val="150000"/>
                        </a:lnSpc>
                        <a:spcAft>
                          <a:spcPts val="1000"/>
                        </a:spcAft>
                        <a:tabLst>
                          <a:tab pos="90170" algn="r"/>
                        </a:tabLst>
                      </a:pPr>
                      <a:r>
                        <a:rPr lang="en-US" sz="1800" dirty="0"/>
                        <a:t>ns</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2.98</a:t>
                      </a:r>
                    </a:p>
                    <a:p>
                      <a:pPr algn="just" rtl="0">
                        <a:lnSpc>
                          <a:spcPct val="150000"/>
                        </a:lnSpc>
                        <a:spcAft>
                          <a:spcPts val="1000"/>
                        </a:spcAft>
                        <a:tabLst>
                          <a:tab pos="90170" algn="r"/>
                        </a:tabLst>
                      </a:pPr>
                      <a:r>
                        <a:rPr lang="en-US" sz="1800" dirty="0"/>
                        <a:t>0.11</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a:t>
                      </a:r>
                    </a:p>
                    <a:p>
                      <a:pPr algn="just" rtl="0">
                        <a:lnSpc>
                          <a:spcPct val="150000"/>
                        </a:lnSpc>
                        <a:spcAft>
                          <a:spcPts val="1000"/>
                        </a:spcAft>
                        <a:tabLst>
                          <a:tab pos="90170" algn="r"/>
                        </a:tabLst>
                      </a:pPr>
                      <a:r>
                        <a:rPr lang="en-US" sz="1800" dirty="0"/>
                        <a:t>ns</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2.o1</a:t>
                      </a:r>
                    </a:p>
                    <a:p>
                      <a:pPr algn="just" rtl="0">
                        <a:lnSpc>
                          <a:spcPct val="150000"/>
                        </a:lnSpc>
                        <a:spcAft>
                          <a:spcPts val="1000"/>
                        </a:spcAft>
                        <a:tabLst>
                          <a:tab pos="90170" algn="r"/>
                        </a:tabLst>
                      </a:pPr>
                      <a:r>
                        <a:rPr lang="en-US" sz="1800" dirty="0"/>
                        <a:t>0.16</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ns</a:t>
                      </a:r>
                    </a:p>
                    <a:p>
                      <a:pPr algn="just" rtl="0">
                        <a:lnSpc>
                          <a:spcPct val="150000"/>
                        </a:lnSpc>
                        <a:spcAft>
                          <a:spcPts val="1000"/>
                        </a:spcAft>
                        <a:tabLst>
                          <a:tab pos="90170" algn="r"/>
                        </a:tabLst>
                      </a:pPr>
                      <a:r>
                        <a:rPr lang="en-US" sz="1800" dirty="0"/>
                        <a:t>ns</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a:p>
                    <a:p>
                      <a:pPr algn="just" rtl="0">
                        <a:lnSpc>
                          <a:spcPct val="150000"/>
                        </a:lnSpc>
                        <a:spcAft>
                          <a:spcPts val="1000"/>
                        </a:spcAft>
                        <a:tabLst>
                          <a:tab pos="90170" algn="r"/>
                        </a:tabLst>
                      </a:pPr>
                      <a:r>
                        <a:rPr lang="en-US" sz="1800" dirty="0"/>
                        <a:t>0.74</a:t>
                      </a:r>
                    </a:p>
                    <a:p>
                      <a:pPr algn="just" rtl="0">
                        <a:lnSpc>
                          <a:spcPct val="150000"/>
                        </a:lnSpc>
                        <a:spcAft>
                          <a:spcPts val="1000"/>
                        </a:spcAft>
                        <a:tabLst>
                          <a:tab pos="90170" algn="r"/>
                        </a:tabLst>
                      </a:pPr>
                      <a:r>
                        <a:rPr lang="en-US" sz="1800" dirty="0"/>
                        <a:t>0.58</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smtClean="0"/>
                    </a:p>
                    <a:p>
                      <a:pPr algn="just" rtl="0">
                        <a:lnSpc>
                          <a:spcPct val="150000"/>
                        </a:lnSpc>
                        <a:spcAft>
                          <a:spcPts val="1000"/>
                        </a:spcAft>
                        <a:tabLst>
                          <a:tab pos="90170" algn="r"/>
                        </a:tabLst>
                      </a:pPr>
                      <a:r>
                        <a:rPr lang="en-US" sz="1800" dirty="0" smtClean="0"/>
                        <a:t>ns</a:t>
                      </a:r>
                      <a:endParaRPr lang="en-US" sz="1800" dirty="0"/>
                    </a:p>
                    <a:p>
                      <a:pPr algn="just" rtl="0">
                        <a:lnSpc>
                          <a:spcPct val="150000"/>
                        </a:lnSpc>
                        <a:spcAft>
                          <a:spcPts val="1000"/>
                        </a:spcAft>
                        <a:tabLst>
                          <a:tab pos="90170" algn="r"/>
                        </a:tabLst>
                      </a:pPr>
                      <a:r>
                        <a:rPr lang="en-US" sz="1800" dirty="0"/>
                        <a:t>ns</a:t>
                      </a:r>
                      <a:endParaRPr lang="en-US" sz="1800" dirty="0">
                        <a:latin typeface="Calibri"/>
                        <a:ea typeface="Times New Roman"/>
                        <a:cs typeface="+mj-cs"/>
                      </a:endParaRPr>
                    </a:p>
                  </a:txBody>
                  <a:tcPr marL="68580" marR="68580" marT="0" marB="0"/>
                </a:tc>
                <a:tc>
                  <a:txBody>
                    <a:bodyPr/>
                    <a:lstStyle/>
                    <a:p>
                      <a:pPr algn="just" rtl="0">
                        <a:lnSpc>
                          <a:spcPct val="150000"/>
                        </a:lnSpc>
                        <a:spcAft>
                          <a:spcPts val="1000"/>
                        </a:spcAft>
                        <a:tabLst>
                          <a:tab pos="90170" algn="r"/>
                        </a:tabLst>
                      </a:pPr>
                      <a:endParaRPr lang="en-US" sz="1800" dirty="0" smtClean="0"/>
                    </a:p>
                    <a:p>
                      <a:pPr algn="just" rtl="0">
                        <a:lnSpc>
                          <a:spcPct val="150000"/>
                        </a:lnSpc>
                        <a:spcAft>
                          <a:spcPts val="1000"/>
                        </a:spcAft>
                        <a:tabLst>
                          <a:tab pos="90170" algn="r"/>
                        </a:tabLst>
                      </a:pPr>
                      <a:r>
                        <a:rPr lang="en-US" sz="1800" dirty="0" smtClean="0"/>
                        <a:t>0.26</a:t>
                      </a:r>
                      <a:endParaRPr lang="en-US" sz="1800" dirty="0"/>
                    </a:p>
                    <a:p>
                      <a:pPr algn="just" rtl="0">
                        <a:lnSpc>
                          <a:spcPct val="150000"/>
                        </a:lnSpc>
                        <a:spcAft>
                          <a:spcPts val="1000"/>
                        </a:spcAft>
                        <a:tabLst>
                          <a:tab pos="90170" algn="r"/>
                        </a:tabLst>
                      </a:pPr>
                      <a:r>
                        <a:rPr lang="en-US" sz="1800" dirty="0"/>
                        <a:t>0.22</a:t>
                      </a:r>
                      <a:endParaRPr lang="en-US" sz="1800" dirty="0">
                        <a:latin typeface="Calibri"/>
                        <a:ea typeface="Times New Roman"/>
                        <a:cs typeface="+mj-cs"/>
                      </a:endParaRPr>
                    </a:p>
                  </a:txBody>
                  <a:tcPr marL="68580" marR="68580" marT="0" marB="0"/>
                </a:tc>
                <a:tc>
                  <a:txBody>
                    <a:bodyPr/>
                    <a:lstStyle/>
                    <a:p>
                      <a:pPr algn="l" rtl="0">
                        <a:lnSpc>
                          <a:spcPct val="150000"/>
                        </a:lnSpc>
                        <a:spcAft>
                          <a:spcPts val="1000"/>
                        </a:spcAft>
                        <a:tabLst>
                          <a:tab pos="90170" algn="r"/>
                        </a:tabLst>
                      </a:pPr>
                      <a:r>
                        <a:rPr lang="en-US" sz="1800" dirty="0"/>
                        <a:t>control groups</a:t>
                      </a:r>
                    </a:p>
                    <a:p>
                      <a:pPr algn="l" rtl="0">
                        <a:lnSpc>
                          <a:spcPct val="150000"/>
                        </a:lnSpc>
                        <a:spcAft>
                          <a:spcPts val="1000"/>
                        </a:spcAft>
                        <a:tabLst>
                          <a:tab pos="90170" algn="r"/>
                        </a:tabLst>
                      </a:pPr>
                      <a:r>
                        <a:rPr lang="en-US" sz="1800" dirty="0"/>
                        <a:t>Pre </a:t>
                      </a:r>
                    </a:p>
                    <a:p>
                      <a:pPr algn="l" rtl="0">
                        <a:lnSpc>
                          <a:spcPct val="150000"/>
                        </a:lnSpc>
                        <a:spcAft>
                          <a:spcPts val="1000"/>
                        </a:spcAft>
                        <a:tabLst>
                          <a:tab pos="90170" algn="r"/>
                        </a:tabLst>
                      </a:pPr>
                      <a:r>
                        <a:rPr lang="en-US" sz="1800" dirty="0"/>
                        <a:t>Six  weeks  post</a:t>
                      </a:r>
                      <a:endParaRPr lang="en-US" sz="1800" dirty="0">
                        <a:latin typeface="Calibri"/>
                        <a:ea typeface="Times New Roman"/>
                        <a:cs typeface="+mj-cs"/>
                      </a:endParaRPr>
                    </a:p>
                  </a:txBody>
                  <a:tcPr marL="68580" marR="68580" marT="0" marB="0"/>
                </a:tc>
              </a:tr>
            </a:tbl>
          </a:graphicData>
        </a:graphic>
      </p:graphicFrame>
      <p:sp>
        <p:nvSpPr>
          <p:cNvPr id="6" name="Flowchart: Connector 5"/>
          <p:cNvSpPr/>
          <p:nvPr/>
        </p:nvSpPr>
        <p:spPr>
          <a:xfrm>
            <a:off x="8153398" y="3951515"/>
            <a:ext cx="834571" cy="457199"/>
          </a:xfrm>
          <a:prstGeom prst="flowChartConnector">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lnSpc>
                <a:spcPct val="115000"/>
              </a:lnSpc>
              <a:spcAft>
                <a:spcPts val="1000"/>
              </a:spcAft>
              <a:tabLst>
                <a:tab pos="90170" algn="r"/>
              </a:tabLst>
            </a:pPr>
            <a:endParaRPr lang="en-US" dirty="0">
              <a:solidFill>
                <a:schemeClr val="tx1"/>
              </a:solidFill>
              <a:latin typeface="Times New Roman"/>
              <a:ea typeface="Times New Roman"/>
              <a:cs typeface="+mj-cs"/>
            </a:endParaRPr>
          </a:p>
          <a:p>
            <a:pPr algn="just">
              <a:spcAft>
                <a:spcPts val="1000"/>
              </a:spcAft>
              <a:tabLst>
                <a:tab pos="90170" algn="r"/>
              </a:tabLst>
            </a:pPr>
            <a:r>
              <a:rPr lang="en-US" sz="1200" dirty="0" smtClean="0">
                <a:solidFill>
                  <a:schemeClr val="tx1"/>
                </a:solidFill>
                <a:latin typeface="Times New Roman"/>
                <a:ea typeface="Times New Roman"/>
                <a:cs typeface="+mj-cs"/>
              </a:rPr>
              <a:t>**</a:t>
            </a:r>
            <a:endParaRPr lang="en-US" sz="1200" dirty="0">
              <a:solidFill>
                <a:schemeClr val="tx1"/>
              </a:solidFill>
              <a:latin typeface="Calibri"/>
              <a:ea typeface="Times New Roman"/>
              <a:cs typeface="+mj-cs"/>
            </a:endParaRPr>
          </a:p>
          <a:p>
            <a:pPr algn="ctr"/>
            <a:endParaRPr lang="ar-EG" dirty="0">
              <a:solidFill>
                <a:schemeClr val="tx1"/>
              </a:solidFill>
            </a:endParaRPr>
          </a:p>
        </p:txBody>
      </p:sp>
      <p:sp>
        <p:nvSpPr>
          <p:cNvPr id="7" name="Flowchart: Connector 6"/>
          <p:cNvSpPr/>
          <p:nvPr/>
        </p:nvSpPr>
        <p:spPr>
          <a:xfrm>
            <a:off x="8153397" y="4572000"/>
            <a:ext cx="834571" cy="457199"/>
          </a:xfrm>
          <a:prstGeom prst="flowChartConnector">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lnSpc>
                <a:spcPct val="115000"/>
              </a:lnSpc>
              <a:spcAft>
                <a:spcPts val="1000"/>
              </a:spcAft>
              <a:tabLst>
                <a:tab pos="90170" algn="r"/>
              </a:tabLst>
            </a:pPr>
            <a:endParaRPr lang="en-US" dirty="0">
              <a:solidFill>
                <a:schemeClr val="tx1"/>
              </a:solidFill>
              <a:latin typeface="Times New Roman"/>
              <a:ea typeface="Times New Roman"/>
              <a:cs typeface="+mj-cs"/>
            </a:endParaRPr>
          </a:p>
          <a:p>
            <a:pPr algn="just">
              <a:spcAft>
                <a:spcPts val="1000"/>
              </a:spcAft>
              <a:tabLst>
                <a:tab pos="90170" algn="r"/>
              </a:tabLst>
            </a:pPr>
            <a:r>
              <a:rPr lang="en-US" sz="1200" dirty="0" smtClean="0">
                <a:solidFill>
                  <a:schemeClr val="tx1"/>
                </a:solidFill>
                <a:latin typeface="Times New Roman"/>
                <a:ea typeface="Times New Roman"/>
                <a:cs typeface="+mj-cs"/>
              </a:rPr>
              <a:t>**</a:t>
            </a:r>
            <a:endParaRPr lang="en-US" sz="1200" dirty="0">
              <a:solidFill>
                <a:schemeClr val="tx1"/>
              </a:solidFill>
              <a:latin typeface="Calibri"/>
              <a:ea typeface="Times New Roman"/>
              <a:cs typeface="+mj-cs"/>
            </a:endParaRPr>
          </a:p>
          <a:p>
            <a:pPr algn="ctr"/>
            <a:endParaRPr lang="ar-EG"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57158" y="2071678"/>
            <a:ext cx="8429684" cy="4214841"/>
          </a:xfrm>
        </p:spPr>
        <p:txBody>
          <a:bodyPr>
            <a:normAutofit/>
          </a:bodyPr>
          <a:lstStyle/>
          <a:p>
            <a:pPr algn="just" rtl="0"/>
            <a:r>
              <a:rPr lang="en-US" sz="2800" dirty="0" smtClean="0"/>
              <a:t>A statistical significant difference was found between the study and control groups pre and after 6 weeks post protocol intervention for patient present complain related to epigastria pain, vomiting, diarrhea, constipation, distention and heart burn, respectively. as well as patient habit regarding smoking. </a:t>
            </a:r>
          </a:p>
          <a:p>
            <a:pPr algn="just" rtl="0"/>
            <a:endParaRPr lang="ar-EG"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21</a:t>
            </a:fld>
            <a:endParaRPr lang="en-US"/>
          </a:p>
        </p:txBody>
      </p:sp>
      <p:sp>
        <p:nvSpPr>
          <p:cNvPr id="4" name="Title 3"/>
          <p:cNvSpPr>
            <a:spLocks noGrp="1"/>
          </p:cNvSpPr>
          <p:nvPr>
            <p:ph type="ctrTitle"/>
          </p:nvPr>
        </p:nvSpPr>
        <p:spPr>
          <a:xfrm>
            <a:off x="500035" y="428604"/>
            <a:ext cx="8501122" cy="1214445"/>
          </a:xfrm>
        </p:spPr>
        <p:txBody>
          <a:bodyPr/>
          <a:lstStyle/>
          <a:p>
            <a:pPr algn="just" rtl="0">
              <a:buNone/>
            </a:pPr>
            <a:r>
              <a:rPr lang="en-US" sz="2400" dirty="0" smtClean="0">
                <a:solidFill>
                  <a:schemeClr val="accent5">
                    <a:lumMod val="50000"/>
                  </a:schemeClr>
                </a:solidFill>
              </a:rPr>
              <a:t>Comparison between Patients of the study groups ( pre</a:t>
            </a:r>
            <a:br>
              <a:rPr lang="en-US" sz="2400" dirty="0" smtClean="0">
                <a:solidFill>
                  <a:schemeClr val="accent5">
                    <a:lumMod val="50000"/>
                  </a:schemeClr>
                </a:solidFill>
              </a:rPr>
            </a:br>
            <a:r>
              <a:rPr lang="en-US" sz="2400" dirty="0" smtClean="0">
                <a:solidFill>
                  <a:schemeClr val="accent5">
                    <a:lumMod val="50000"/>
                  </a:schemeClr>
                </a:solidFill>
              </a:rPr>
              <a:t>and after 6 weeks post intervention  protocol) related to patient complains . </a:t>
            </a:r>
            <a:endParaRPr lang="ar-EG" sz="2400"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85720" y="1571612"/>
            <a:ext cx="8715436" cy="4572032"/>
          </a:xfrm>
        </p:spPr>
        <p:txBody>
          <a:bodyPr>
            <a:normAutofit/>
          </a:bodyPr>
          <a:lstStyle/>
          <a:p>
            <a:r>
              <a:rPr lang="en-US" sz="2400" dirty="0" smtClean="0"/>
              <a:t> </a:t>
            </a:r>
          </a:p>
          <a:p>
            <a:endParaRPr lang="en-US" sz="2400" dirty="0" smtClean="0"/>
          </a:p>
          <a:p>
            <a:pPr>
              <a:lnSpc>
                <a:spcPct val="150000"/>
              </a:lnSpc>
            </a:pPr>
            <a:r>
              <a:rPr lang="en-US" sz="2400" dirty="0" smtClean="0"/>
              <a:t>A Statistical significant difference was founded between the study groups pre and  after 6 weeks post application of destined protocol for patient's diet habits as regard fats in cooking, and numbers of meals. </a:t>
            </a:r>
            <a:endParaRPr lang="ar-EG" sz="24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a:p>
        </p:txBody>
      </p:sp>
      <p:sp>
        <p:nvSpPr>
          <p:cNvPr id="4" name="Title 3"/>
          <p:cNvSpPr>
            <a:spLocks noGrp="1"/>
          </p:cNvSpPr>
          <p:nvPr>
            <p:ph type="ctrTitle"/>
          </p:nvPr>
        </p:nvSpPr>
        <p:spPr>
          <a:xfrm>
            <a:off x="357158" y="214290"/>
            <a:ext cx="8572559" cy="1285885"/>
          </a:xfrm>
        </p:spPr>
        <p:txBody>
          <a:bodyPr/>
          <a:lstStyle/>
          <a:p>
            <a:r>
              <a:rPr lang="en-US" sz="2400" dirty="0" smtClean="0">
                <a:solidFill>
                  <a:schemeClr val="accent5">
                    <a:lumMod val="50000"/>
                  </a:schemeClr>
                </a:solidFill>
              </a:rPr>
              <a:t>Comparison between the study groups pre and post 6 weeks post application of intervention protocol as related to dietary pattern </a:t>
            </a:r>
            <a:br>
              <a:rPr lang="en-US" sz="2400" dirty="0" smtClean="0">
                <a:solidFill>
                  <a:schemeClr val="accent5">
                    <a:lumMod val="50000"/>
                  </a:schemeClr>
                </a:solidFill>
              </a:rPr>
            </a:br>
            <a:endParaRPr lang="ar-EG" sz="2400"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
        <p:nvSpPr>
          <p:cNvPr id="3" name="Content Placeholder 2"/>
          <p:cNvSpPr>
            <a:spLocks noGrp="1"/>
          </p:cNvSpPr>
          <p:nvPr>
            <p:ph sz="quarter" idx="13"/>
          </p:nvPr>
        </p:nvSpPr>
        <p:spPr>
          <a:xfrm>
            <a:off x="876300" y="1752600"/>
            <a:ext cx="7696200" cy="3474720"/>
          </a:xfrm>
        </p:spPr>
        <p:txBody>
          <a:bodyPr>
            <a:normAutofit fontScale="85000" lnSpcReduction="10000"/>
          </a:bodyPr>
          <a:lstStyle/>
          <a:p>
            <a:endParaRPr lang="en-US" dirty="0" smtClean="0"/>
          </a:p>
          <a:p>
            <a:pPr algn="just" rtl="0">
              <a:lnSpc>
                <a:spcPct val="170000"/>
              </a:lnSpc>
              <a:buNone/>
            </a:pPr>
            <a:r>
              <a:rPr lang="en-US" dirty="0" smtClean="0"/>
              <a:t>		</a:t>
            </a:r>
            <a:r>
              <a:rPr lang="en-US" sz="3200" dirty="0" smtClean="0"/>
              <a:t>Nursing intervention protocol was proved to be effective in reducing patient complaining of stresses and improving patients total mean knowledge and improved life style. </a:t>
            </a:r>
            <a:endParaRPr lang="ar-EG" sz="3200"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981200" y="381000"/>
            <a:ext cx="5486400" cy="1371600"/>
          </a:xfrm>
          <a:prstGeom prst="rect">
            <a:avLst/>
          </a:prstGeom>
          <a:solidFill>
            <a:schemeClr val="accent2">
              <a:lumMod val="50000"/>
            </a:schemeClr>
          </a:solidFill>
          <a:ln>
            <a:solidFill>
              <a:schemeClr val="accent5">
                <a:lumMod val="75000"/>
              </a:schemeClr>
            </a:solidFill>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Slide Number Placeholder 2"/>
          <p:cNvSpPr>
            <a:spLocks noGrp="1"/>
          </p:cNvSpPr>
          <p:nvPr>
            <p:ph type="sldNum" sz="quarter" idx="12"/>
          </p:nvPr>
        </p:nvSpPr>
        <p:spPr/>
        <p:txBody>
          <a:bodyPr/>
          <a:lstStyle/>
          <a:p>
            <a:fld id="{B6F15528-21DE-4FAA-801E-634DDDAF4B2B}" type="slidenum">
              <a:rPr lang="en-US" smtClean="0"/>
              <a:pPr/>
              <a:t>24</a:t>
            </a:fld>
            <a:endParaRPr lang="en-US"/>
          </a:p>
        </p:txBody>
      </p:sp>
      <p:sp>
        <p:nvSpPr>
          <p:cNvPr id="4" name="Rectangle 3"/>
          <p:cNvSpPr/>
          <p:nvPr/>
        </p:nvSpPr>
        <p:spPr>
          <a:xfrm>
            <a:off x="2286000" y="1351508"/>
            <a:ext cx="4572000" cy="538032"/>
          </a:xfrm>
          <a:prstGeom prst="rect">
            <a:avLst/>
          </a:prstGeom>
        </p:spPr>
        <p:txBody>
          <a:bodyPr>
            <a:spAutoFit/>
          </a:bodyPr>
          <a:lstStyle/>
          <a:p>
            <a:pPr marL="228600" lvl="0" indent="-182880" algn="just">
              <a:lnSpc>
                <a:spcPct val="150000"/>
              </a:lnSpc>
              <a:spcBef>
                <a:spcPct val="20000"/>
              </a:spcBef>
              <a:spcAft>
                <a:spcPts val="300"/>
              </a:spcAft>
              <a:buClr>
                <a:srgbClr val="F14124">
                  <a:lumMod val="75000"/>
                </a:srgbClr>
              </a:buClr>
              <a:buSzPct val="130000"/>
            </a:pPr>
            <a:endParaRPr lang="en-US" sz="2200" dirty="0">
              <a:solidFill>
                <a:prstClr val="black">
                  <a:lumMod val="75000"/>
                  <a:lumOff val="25000"/>
                </a:prstClr>
              </a:solidFill>
            </a:endParaRPr>
          </a:p>
        </p:txBody>
      </p:sp>
      <p:sp>
        <p:nvSpPr>
          <p:cNvPr id="5" name="Round Diagonal Corner Rectangle 4"/>
          <p:cNvSpPr/>
          <p:nvPr/>
        </p:nvSpPr>
        <p:spPr>
          <a:xfrm>
            <a:off x="457200" y="1620524"/>
            <a:ext cx="8429640" cy="4114800"/>
          </a:xfrm>
          <a:prstGeom prst="round2DiagRect">
            <a:avLst>
              <a:gd name="adj1" fmla="val 13036"/>
              <a:gd name="adj2" fmla="val 0"/>
            </a:avLst>
          </a:prstGeom>
          <a:solidFill>
            <a:schemeClr val="bg2">
              <a:lumMod val="90000"/>
            </a:schemeClr>
          </a:solidFill>
          <a:ln w="57150">
            <a:solidFill>
              <a:srgbClr val="CA1088"/>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28600" lvl="0" indent="-182880" algn="just">
              <a:lnSpc>
                <a:spcPct val="150000"/>
              </a:lnSpc>
              <a:spcBef>
                <a:spcPct val="20000"/>
              </a:spcBef>
              <a:spcAft>
                <a:spcPts val="300"/>
              </a:spcAft>
              <a:buClr>
                <a:srgbClr val="F14124">
                  <a:lumMod val="75000"/>
                </a:srgbClr>
              </a:buClr>
              <a:buSzPct val="130000"/>
            </a:pPr>
            <a:r>
              <a:rPr lang="en-US" sz="2200" smtClean="0">
                <a:solidFill>
                  <a:prstClr val="black">
                    <a:lumMod val="75000"/>
                    <a:lumOff val="25000"/>
                  </a:prstClr>
                </a:solidFill>
              </a:rPr>
              <a:t>		Establishment </a:t>
            </a:r>
            <a:r>
              <a:rPr lang="en-US" sz="2200" dirty="0">
                <a:solidFill>
                  <a:prstClr val="black">
                    <a:lumMod val="75000"/>
                    <a:lumOff val="25000"/>
                  </a:prstClr>
                </a:solidFill>
              </a:rPr>
              <a:t>of education program to the nurse  about peptic ulcer diseases to provide health teaching for the patients and to deal with the different needs of the patient especially physical and  psychological needs.</a:t>
            </a:r>
          </a:p>
        </p:txBody>
      </p:sp>
      <p:sp>
        <p:nvSpPr>
          <p:cNvPr id="6" name="Curved Right Arrow 5"/>
          <p:cNvSpPr/>
          <p:nvPr/>
        </p:nvSpPr>
        <p:spPr>
          <a:xfrm rot="1653153">
            <a:off x="1676400" y="624808"/>
            <a:ext cx="731520" cy="1371600"/>
          </a:xfrm>
          <a:prstGeom prst="curvedRightArrow">
            <a:avLst/>
          </a:prstGeom>
          <a:solidFill>
            <a:srgbClr val="CA1088"/>
          </a:solidFill>
          <a:ln w="5715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A1088"/>
              </a:solidFill>
            </a:endParaRPr>
          </a:p>
        </p:txBody>
      </p:sp>
      <p:sp>
        <p:nvSpPr>
          <p:cNvPr id="7" name="Rectangle 6"/>
          <p:cNvSpPr/>
          <p:nvPr/>
        </p:nvSpPr>
        <p:spPr>
          <a:xfrm>
            <a:off x="2683664" y="533400"/>
            <a:ext cx="5164936" cy="707886"/>
          </a:xfrm>
          <a:prstGeom prst="rect">
            <a:avLst/>
          </a:prstGeom>
        </p:spPr>
        <p:txBody>
          <a:bodyPr wrap="square">
            <a:spAutoFit/>
          </a:bodyPr>
          <a:lstStyle/>
          <a:p>
            <a:r>
              <a:rPr lang="en-US" sz="4000" b="1" dirty="0">
                <a:solidFill>
                  <a:srgbClr val="F14124">
                    <a:lumMod val="50000"/>
                  </a:srgbClr>
                </a:solidFill>
                <a:effectLst/>
                <a:ea typeface="+mj-ea"/>
                <a:cs typeface="+mj-cs"/>
              </a:rPr>
              <a:t>Recommendations</a:t>
            </a:r>
            <a:endParaRPr lang="ar-EG" sz="1400" b="1" dirty="0">
              <a:effectLst/>
            </a:endParaRPr>
          </a:p>
        </p:txBody>
      </p:sp>
    </p:spTree>
    <p:extLst>
      <p:ext uri="{BB962C8B-B14F-4D97-AF65-F5344CB8AC3E}">
        <p14:creationId xmlns="" xmlns:p14="http://schemas.microsoft.com/office/powerpoint/2010/main" val="236249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
        <p:nvSpPr>
          <p:cNvPr id="3" name="Content Placeholder 2"/>
          <p:cNvSpPr>
            <a:spLocks noGrp="1"/>
          </p:cNvSpPr>
          <p:nvPr>
            <p:ph sz="quarter" idx="13"/>
          </p:nvPr>
        </p:nvSpPr>
        <p:spPr/>
        <p:txBody>
          <a:bodyPr/>
          <a:lstStyle/>
          <a:p>
            <a:pPr>
              <a:buNone/>
            </a:pPr>
            <a:endParaRPr lang="en-US" dirty="0" smtClean="0"/>
          </a:p>
          <a:p>
            <a:pPr>
              <a:buNone/>
            </a:pPr>
            <a:endParaRPr lang="en-US" dirty="0" smtClean="0"/>
          </a:p>
          <a:p>
            <a:pPr>
              <a:buNone/>
            </a:pPr>
            <a:endParaRPr lang="en-US" dirty="0" smtClean="0"/>
          </a:p>
        </p:txBody>
      </p:sp>
      <p:sp>
        <p:nvSpPr>
          <p:cNvPr id="5" name="AutoShape 5"/>
          <p:cNvSpPr>
            <a:spLocks noChangeArrowheads="1"/>
          </p:cNvSpPr>
          <p:nvPr/>
        </p:nvSpPr>
        <p:spPr bwMode="auto">
          <a:xfrm>
            <a:off x="1139371" y="762000"/>
            <a:ext cx="7239000" cy="3429000"/>
          </a:xfrm>
          <a:prstGeom prst="horizontalScroll">
            <a:avLst>
              <a:gd name="adj" fmla="val 12500"/>
            </a:avLst>
          </a:prstGeom>
          <a:solidFill>
            <a:schemeClr val="accent5">
              <a:lumMod val="40000"/>
              <a:lumOff val="60000"/>
            </a:schemeClr>
          </a:solidFill>
          <a:ln w="28575">
            <a:solidFill>
              <a:schemeClr val="accent2">
                <a:lumMod val="75000"/>
              </a:schemeClr>
            </a:solidFill>
            <a:round/>
            <a:headEnd/>
            <a:tailEnd/>
          </a:ln>
          <a:effectLst>
            <a:glow rad="101600">
              <a:schemeClr val="accent4">
                <a:satMod val="175000"/>
                <a:alpha val="40000"/>
              </a:schemeClr>
            </a:glow>
          </a:effectLst>
        </p:spPr>
        <p:txBody>
          <a:bodyPr anchor="ctr"/>
          <a:lstStyle/>
          <a:p>
            <a:pPr algn="ctr">
              <a:defRPr/>
            </a:pPr>
            <a:r>
              <a:rPr lang="ar-SA" sz="3200" b="1" dirty="0">
                <a:cs typeface="Andalus" pitchFamily="18" charset="-78"/>
              </a:rPr>
              <a:t/>
            </a:r>
            <a:br>
              <a:rPr lang="ar-SA" sz="3200" b="1" dirty="0">
                <a:cs typeface="Andalus" pitchFamily="18" charset="-78"/>
              </a:rPr>
            </a:br>
            <a:r>
              <a:rPr lang="en-US" sz="3200" b="1" dirty="0">
                <a:cs typeface="Andalus" pitchFamily="18" charset="-78"/>
              </a:rPr>
              <a:t> </a:t>
            </a:r>
            <a:r>
              <a:rPr lang="en-US" sz="8800" dirty="0">
                <a:solidFill>
                  <a:schemeClr val="accent6">
                    <a:lumMod val="50000"/>
                  </a:schemeClr>
                </a:solidFill>
                <a:latin typeface="Bookman Old Style" pitchFamily="18" charset="0"/>
                <a:cs typeface="Aharoni" pitchFamily="2" charset="-79"/>
              </a:rPr>
              <a:t>Thanks</a:t>
            </a:r>
            <a:endParaRPr lang="ar-EG" sz="8800" dirty="0">
              <a:solidFill>
                <a:schemeClr val="accent6">
                  <a:lumMod val="50000"/>
                </a:schemeClr>
              </a:solidFill>
              <a:latin typeface="Bookman Old Style" pitchFamily="18" charset="0"/>
            </a:endParaRPr>
          </a:p>
          <a:p>
            <a:pPr algn="ctr">
              <a:defRPr/>
            </a:pPr>
            <a:endParaRPr lang="en-US" sz="2000" b="1" u="sng" dirty="0">
              <a:latin typeface="Times New Roman" pitchFamily="18" charset="0"/>
              <a:cs typeface="Times New Roman" pitchFamily="18" charset="0"/>
            </a:endParaRPr>
          </a:p>
        </p:txBody>
      </p:sp>
      <p:pic>
        <p:nvPicPr>
          <p:cNvPr id="1026" name="Picture 2" descr="C:\Users\nb\Desktop\images.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743200" y="4514998"/>
            <a:ext cx="3429000" cy="1710506"/>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2" descr="C:\Users\allah akbar\Desktop\178_copy.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400800" y="4263503"/>
            <a:ext cx="1828800" cy="23276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9" name="Picture 3" descr="C:\Users\allah akbar\Desktop\tamred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62000" y="4263503"/>
            <a:ext cx="1905000" cy="22134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528</TotalTime>
  <Words>979</Words>
  <Application>Microsoft Office PowerPoint</Application>
  <PresentationFormat>On-screen Show (4:3)</PresentationFormat>
  <Paragraphs>270</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Slipstream</vt:lpstr>
      <vt:lpstr>   </vt:lpstr>
      <vt:lpstr>Introduction</vt:lpstr>
      <vt:lpstr>Introduction con…..</vt:lpstr>
      <vt:lpstr>Introduction con…..</vt:lpstr>
      <vt:lpstr>Introduction con…..</vt:lpstr>
      <vt:lpstr>Introduction con…..</vt:lpstr>
      <vt:lpstr>Introduction con…..</vt:lpstr>
      <vt:lpstr>Significance of the study</vt:lpstr>
      <vt:lpstr>Slide 9</vt:lpstr>
      <vt:lpstr> </vt:lpstr>
      <vt:lpstr>Research hypotheses </vt:lpstr>
      <vt:lpstr>Slide 12</vt:lpstr>
      <vt:lpstr>Subjects and Method Con….. </vt:lpstr>
      <vt:lpstr>Subjects and Method Con….. </vt:lpstr>
      <vt:lpstr>Subjects and Method Con….. </vt:lpstr>
      <vt:lpstr>Slide 16</vt:lpstr>
      <vt:lpstr>Slide 17</vt:lpstr>
      <vt:lpstr>Slide 18</vt:lpstr>
      <vt:lpstr>Relation between socio-demographic characteristics total mean of  knowledge scores of both study and control group at pre and 6 week post intervention  </vt:lpstr>
      <vt:lpstr>Correlation coefficient between Socio-demographic variables and the mean patient information about stressors obtained by  the study and control groups  as regards pre and after 6 weeks post application of destined protocol (n=30).</vt:lpstr>
      <vt:lpstr>Comparison between Patients of the study groups ( pre and after 6 weeks post intervention  protocol) related to patient complains . </vt:lpstr>
      <vt:lpstr>Comparison between the study groups pre and post 6 weeks post application of intervention protocol as related to dietary pattern  </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Implementing Designed Nursing Intervention Protocol on Clinical Outcome of Patient with Peptic Ulcer By  Amal Mohamed Ahmad    Assistant  Professor , Medical-Surgical Nursing, Faculty of Nursing, Aswan University -Egypt</dc:title>
  <dc:creator>dr sh</dc:creator>
  <cp:lastModifiedBy>dd</cp:lastModifiedBy>
  <cp:revision>160</cp:revision>
  <dcterms:created xsi:type="dcterms:W3CDTF">2006-08-16T00:00:00Z</dcterms:created>
  <dcterms:modified xsi:type="dcterms:W3CDTF">2015-10-07T15:30:24Z</dcterms:modified>
</cp:coreProperties>
</file>