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Lst>
  <p:notesMasterIdLst>
    <p:notesMasterId r:id="rId31"/>
  </p:notesMasterIdLst>
  <p:sldIdLst>
    <p:sldId id="278" r:id="rId4"/>
    <p:sldId id="309" r:id="rId5"/>
    <p:sldId id="308" r:id="rId6"/>
    <p:sldId id="282" r:id="rId7"/>
    <p:sldId id="280" r:id="rId8"/>
    <p:sldId id="281" r:id="rId9"/>
    <p:sldId id="294" r:id="rId10"/>
    <p:sldId id="295" r:id="rId11"/>
    <p:sldId id="296" r:id="rId12"/>
    <p:sldId id="297" r:id="rId13"/>
    <p:sldId id="298" r:id="rId14"/>
    <p:sldId id="299" r:id="rId15"/>
    <p:sldId id="300" r:id="rId16"/>
    <p:sldId id="291" r:id="rId17"/>
    <p:sldId id="284" r:id="rId18"/>
    <p:sldId id="307" r:id="rId19"/>
    <p:sldId id="290" r:id="rId20"/>
    <p:sldId id="302" r:id="rId21"/>
    <p:sldId id="303" r:id="rId22"/>
    <p:sldId id="304" r:id="rId23"/>
    <p:sldId id="305" r:id="rId24"/>
    <p:sldId id="283" r:id="rId25"/>
    <p:sldId id="285" r:id="rId26"/>
    <p:sldId id="273" r:id="rId27"/>
    <p:sldId id="306" r:id="rId28"/>
    <p:sldId id="287" r:id="rId29"/>
    <p:sldId id="31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3C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1080" y="204"/>
      </p:cViewPr>
      <p:guideLst>
        <p:guide orient="horz" pos="216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389644-219A-4713-9F84-57A9726DC761}" type="datetimeFigureOut">
              <a:rPr lang="en-US" smtClean="0"/>
              <a:t>8/20/2015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59268-3268-4F78-BEDE-D3A5990B46AD}" type="slidenum">
              <a:rPr lang="en-US" smtClean="0"/>
              <a:t>‹#›</a:t>
            </a:fld>
            <a:endParaRPr lang="en-US"/>
          </a:p>
        </p:txBody>
      </p:sp>
    </p:spTree>
    <p:extLst>
      <p:ext uri="{BB962C8B-B14F-4D97-AF65-F5344CB8AC3E}">
        <p14:creationId xmlns:p14="http://schemas.microsoft.com/office/powerpoint/2010/main" val="40859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7</a:t>
            </a:fld>
            <a:endParaRPr lang="en-US"/>
          </a:p>
        </p:txBody>
      </p:sp>
    </p:spTree>
    <p:extLst>
      <p:ext uri="{BB962C8B-B14F-4D97-AF65-F5344CB8AC3E}">
        <p14:creationId xmlns:p14="http://schemas.microsoft.com/office/powerpoint/2010/main" val="2914732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8</a:t>
            </a:fld>
            <a:endParaRPr lang="en-US"/>
          </a:p>
        </p:txBody>
      </p:sp>
    </p:spTree>
    <p:extLst>
      <p:ext uri="{BB962C8B-B14F-4D97-AF65-F5344CB8AC3E}">
        <p14:creationId xmlns:p14="http://schemas.microsoft.com/office/powerpoint/2010/main" val="688996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9</a:t>
            </a:fld>
            <a:endParaRPr lang="en-US"/>
          </a:p>
        </p:txBody>
      </p:sp>
    </p:spTree>
    <p:extLst>
      <p:ext uri="{BB962C8B-B14F-4D97-AF65-F5344CB8AC3E}">
        <p14:creationId xmlns:p14="http://schemas.microsoft.com/office/powerpoint/2010/main" val="3672697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10</a:t>
            </a:fld>
            <a:endParaRPr lang="en-US"/>
          </a:p>
        </p:txBody>
      </p:sp>
    </p:spTree>
    <p:extLst>
      <p:ext uri="{BB962C8B-B14F-4D97-AF65-F5344CB8AC3E}">
        <p14:creationId xmlns:p14="http://schemas.microsoft.com/office/powerpoint/2010/main" val="1887665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11</a:t>
            </a:fld>
            <a:endParaRPr lang="en-US"/>
          </a:p>
        </p:txBody>
      </p:sp>
    </p:spTree>
    <p:extLst>
      <p:ext uri="{BB962C8B-B14F-4D97-AF65-F5344CB8AC3E}">
        <p14:creationId xmlns:p14="http://schemas.microsoft.com/office/powerpoint/2010/main" val="2823586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12</a:t>
            </a:fld>
            <a:endParaRPr lang="en-US"/>
          </a:p>
        </p:txBody>
      </p:sp>
    </p:spTree>
    <p:extLst>
      <p:ext uri="{BB962C8B-B14F-4D97-AF65-F5344CB8AC3E}">
        <p14:creationId xmlns:p14="http://schemas.microsoft.com/office/powerpoint/2010/main" val="1687038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BC5E153-EF9B-429B-ADB0-B85272FD47FF}" type="slidenum">
              <a:rPr lang="en-US" smtClean="0"/>
              <a:pPr/>
              <a:t>13</a:t>
            </a:fld>
            <a:endParaRPr lang="en-US"/>
          </a:p>
        </p:txBody>
      </p:sp>
    </p:spTree>
    <p:extLst>
      <p:ext uri="{BB962C8B-B14F-4D97-AF65-F5344CB8AC3E}">
        <p14:creationId xmlns:p14="http://schemas.microsoft.com/office/powerpoint/2010/main" val="2464691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EB80F59-C902-4D32-862D-A012F5C6AA9C}"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8846469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B80F59-C902-4D32-862D-A012F5C6AA9C}"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17499361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B80F59-C902-4D32-862D-A012F5C6AA9C}"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427616845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EB80F59-C902-4D32-862D-A012F5C6AA9C}"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410846487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B80F59-C902-4D32-862D-A012F5C6AA9C}" type="datetimeFigureOut">
              <a:rPr lang="en-US" smtClean="0"/>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164966693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EB80F59-C902-4D32-862D-A012F5C6AA9C}" type="datetimeFigureOut">
              <a:rPr lang="en-US" smtClean="0"/>
              <a:t>8/20/2015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169977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EB80F59-C902-4D32-862D-A012F5C6AA9C}" type="datetimeFigureOut">
              <a:rPr lang="en-US" smtClean="0"/>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255118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B80F59-C902-4D32-862D-A012F5C6AA9C}" type="datetimeFigureOut">
              <a:rPr lang="en-US" smtClean="0"/>
              <a:t>8/20/2015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21444611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80F59-C902-4D32-862D-A012F5C6AA9C}"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2559057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B80F59-C902-4D32-862D-A012F5C6AA9C}"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39153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B80F59-C902-4D32-862D-A012F5C6AA9C}"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2413444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EB80F59-C902-4D32-862D-A012F5C6AA9C}"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59460-2D86-4188-8905-28A4C6242E95}" type="slidenum">
              <a:rPr lang="en-US" smtClean="0"/>
              <a:t>‹#›</a:t>
            </a:fld>
            <a:endParaRPr lang="en-US"/>
          </a:p>
        </p:txBody>
      </p:sp>
    </p:spTree>
    <p:extLst>
      <p:ext uri="{BB962C8B-B14F-4D97-AF65-F5344CB8AC3E}">
        <p14:creationId xmlns:p14="http://schemas.microsoft.com/office/powerpoint/2010/main" val="929738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2F06FC-FF44-4703-9068-B5ADE5114005}"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3326886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F06FC-FF44-4703-9068-B5ADE5114005}"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4207440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2F06FC-FF44-4703-9068-B5ADE5114005}"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004811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2F06FC-FF44-4703-9068-B5ADE5114005}"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998884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2F06FC-FF44-4703-9068-B5ADE5114005}" type="datetimeFigureOut">
              <a:rPr lang="en-US" smtClean="0"/>
              <a:t>8/20/2015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783758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2F06FC-FF44-4703-9068-B5ADE5114005}" type="datetimeFigureOut">
              <a:rPr lang="en-US" smtClean="0"/>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7904963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2F06FC-FF44-4703-9068-B5ADE5114005}" type="datetimeFigureOut">
              <a:rPr lang="en-US" smtClean="0"/>
              <a:t>8/20/2015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343946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F06FC-FF44-4703-9068-B5ADE5114005}"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101353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2F06FC-FF44-4703-9068-B5ADE5114005}"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134028436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F06FC-FF44-4703-9068-B5ADE5114005}"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2541115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2F06FC-FF44-4703-9068-B5ADE5114005}"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9B2246-B74C-46B8-B234-3CFBEA089CAB}" type="slidenum">
              <a:rPr lang="en-US" smtClean="0"/>
              <a:t>‹#›</a:t>
            </a:fld>
            <a:endParaRPr lang="en-US"/>
          </a:p>
        </p:txBody>
      </p:sp>
    </p:spTree>
    <p:extLst>
      <p:ext uri="{BB962C8B-B14F-4D97-AF65-F5344CB8AC3E}">
        <p14:creationId xmlns:p14="http://schemas.microsoft.com/office/powerpoint/2010/main" val="3831054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46D6B7-1B72-45E2-B5E9-5B997E464ECA}"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16033218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6D6B7-1B72-45E2-B5E9-5B997E464ECA}"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101688115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46D6B7-1B72-45E2-B5E9-5B997E464ECA}"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2819955364"/>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5625"/>
            <a:ext cx="386715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46D6B7-1B72-45E2-B5E9-5B997E464ECA}"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2764862350"/>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46D6B7-1B72-45E2-B5E9-5B997E464ECA}" type="datetimeFigureOut">
              <a:rPr lang="en-US" smtClean="0"/>
              <a:t>8/20/2015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40738539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46D6B7-1B72-45E2-B5E9-5B997E464ECA}" type="datetimeFigureOut">
              <a:rPr lang="en-US" smtClean="0"/>
              <a:t>8/20/2015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238153121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46D6B7-1B72-45E2-B5E9-5B997E464ECA}" type="datetimeFigureOut">
              <a:rPr lang="en-US" smtClean="0"/>
              <a:t>8/20/2015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332247726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6D6B7-1B72-45E2-B5E9-5B997E464ECA}"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1794233644"/>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46D6B7-1B72-45E2-B5E9-5B997E464ECA}" type="datetimeFigureOut">
              <a:rPr lang="en-US" smtClean="0"/>
              <a:t>8/20/2015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309368319"/>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6D6B7-1B72-45E2-B5E9-5B997E464ECA}"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1356263550"/>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46D6B7-1B72-45E2-B5E9-5B997E464ECA}" type="datetimeFigureOut">
              <a:rPr lang="en-US" smtClean="0"/>
              <a:t>8/20/2015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B93E1B-5A92-4C0F-93EE-21134A49D0BD}" type="slidenum">
              <a:rPr lang="en-US" smtClean="0"/>
              <a:t>‹#›</a:t>
            </a:fld>
            <a:endParaRPr lang="en-US"/>
          </a:p>
        </p:txBody>
      </p:sp>
    </p:spTree>
    <p:extLst>
      <p:ext uri="{BB962C8B-B14F-4D97-AF65-F5344CB8AC3E}">
        <p14:creationId xmlns:p14="http://schemas.microsoft.com/office/powerpoint/2010/main" val="13918241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1.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B80F59-C902-4D32-862D-A012F5C6AA9C}" type="datetimeFigureOut">
              <a:rPr lang="en-US" smtClean="0"/>
              <a:t>8/20/2015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59460-2D86-4188-8905-28A4C6242E95}" type="slidenum">
              <a:rPr lang="en-US" smtClean="0"/>
              <a:t>‹#›</a:t>
            </a:fld>
            <a:endParaRPr lang="en-US"/>
          </a:p>
        </p:txBody>
      </p:sp>
    </p:spTree>
    <p:extLst>
      <p:ext uri="{BB962C8B-B14F-4D97-AF65-F5344CB8AC3E}">
        <p14:creationId xmlns:p14="http://schemas.microsoft.com/office/powerpoint/2010/main" val="15150636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72" r:id="rId5"/>
    <p:sldLayoutId id="2147483665" r:id="rId6"/>
    <p:sldLayoutId id="2147483666" r:id="rId7"/>
    <p:sldLayoutId id="2147483667" r:id="rId8"/>
    <p:sldLayoutId id="2147483668" r:id="rId9"/>
    <p:sldLayoutId id="2147483669" r:id="rId10"/>
    <p:sldLayoutId id="2147483670" r:id="rId11"/>
    <p:sldLayoutId id="2147483671"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2F06FC-FF44-4703-9068-B5ADE5114005}" type="datetimeFigureOut">
              <a:rPr lang="en-US" smtClean="0"/>
              <a:t>8/20/2015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9B2246-B74C-46B8-B234-3CFBEA089CAB}" type="slidenum">
              <a:rPr lang="en-US" smtClean="0"/>
              <a:t>‹#›</a:t>
            </a:fld>
            <a:endParaRPr lang="en-US"/>
          </a:p>
        </p:txBody>
      </p:sp>
    </p:spTree>
    <p:extLst>
      <p:ext uri="{BB962C8B-B14F-4D97-AF65-F5344CB8AC3E}">
        <p14:creationId xmlns:p14="http://schemas.microsoft.com/office/powerpoint/2010/main" val="152440512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4460" y="655093"/>
            <a:ext cx="6782937" cy="653458"/>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46D6B7-1B72-45E2-B5E9-5B997E464ECA}" type="datetimeFigureOut">
              <a:rPr lang="en-US" smtClean="0"/>
              <a:t>8/20/2015</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93E1B-5A92-4C0F-93EE-21134A49D0BD}"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314751" y="711094"/>
            <a:ext cx="1465288" cy="503016"/>
          </a:xfrm>
          <a:prstGeom prst="rect">
            <a:avLst/>
          </a:prstGeom>
        </p:spPr>
      </p:pic>
      <p:pic>
        <p:nvPicPr>
          <p:cNvPr id="8" name="Picture 7"/>
          <p:cNvPicPr>
            <a:picLocks noChangeAspect="1"/>
          </p:cNvPicPr>
          <p:nvPr userDrawn="1"/>
        </p:nvPicPr>
        <p:blipFill>
          <a:blip r:embed="rId14"/>
          <a:stretch>
            <a:fillRect/>
          </a:stretch>
        </p:blipFill>
        <p:spPr>
          <a:xfrm>
            <a:off x="4" y="227983"/>
            <a:ext cx="9143996" cy="253280"/>
          </a:xfrm>
          <a:prstGeom prst="rect">
            <a:avLst/>
          </a:prstGeom>
        </p:spPr>
      </p:pic>
      <p:pic>
        <p:nvPicPr>
          <p:cNvPr id="9" name="Picture 8"/>
          <p:cNvPicPr>
            <a:picLocks noChangeAspect="1"/>
          </p:cNvPicPr>
          <p:nvPr userDrawn="1"/>
        </p:nvPicPr>
        <p:blipFill>
          <a:blip r:embed="rId14"/>
          <a:stretch>
            <a:fillRect/>
          </a:stretch>
        </p:blipFill>
        <p:spPr>
          <a:xfrm>
            <a:off x="4" y="6440757"/>
            <a:ext cx="9143996" cy="253280"/>
          </a:xfrm>
          <a:prstGeom prst="rect">
            <a:avLst/>
          </a:prstGeom>
        </p:spPr>
      </p:pic>
      <p:sp>
        <p:nvSpPr>
          <p:cNvPr id="10" name="Rectangle 9"/>
          <p:cNvSpPr>
            <a:spLocks noChangeAspect="1"/>
          </p:cNvSpPr>
          <p:nvPr userDrawn="1"/>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Tree>
    <p:extLst>
      <p:ext uri="{BB962C8B-B14F-4D97-AF65-F5344CB8AC3E}">
        <p14:creationId xmlns:p14="http://schemas.microsoft.com/office/powerpoint/2010/main" val="323917297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accent5">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jp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2.JP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5.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6.jp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jpg"/><Relationship Id="rId7"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7.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 Id="rId4" Type="http://schemas.openxmlformats.org/officeDocument/2006/relationships/hyperlink" Target="http://explorehealthcareers.org/en/issues/news/Article/233/Reconciliation_Act_of_2010_Includes_Significant_Student_Aid_Provision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hyperlink" Target="http://american.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stretch>
            <a:fillRect/>
          </a:stretch>
        </p:blipFill>
        <p:spPr>
          <a:xfrm>
            <a:off x="4" y="6376737"/>
            <a:ext cx="9143996" cy="253280"/>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3674" r="-263" b="13461"/>
          <a:stretch/>
        </p:blipFill>
        <p:spPr>
          <a:xfrm>
            <a:off x="3" y="857250"/>
            <a:ext cx="9168064" cy="5143500"/>
          </a:xfrm>
          <a:prstGeom prst="rect">
            <a:avLst/>
          </a:prstGeom>
        </p:spPr>
      </p:pic>
      <p:sp>
        <p:nvSpPr>
          <p:cNvPr id="17" name="Slide Number Placeholder 16"/>
          <p:cNvSpPr>
            <a:spLocks noGrp="1"/>
          </p:cNvSpPr>
          <p:nvPr>
            <p:ph type="sldNum" sz="quarter" idx="12"/>
          </p:nvPr>
        </p:nvSpPr>
        <p:spPr>
          <a:xfrm>
            <a:off x="6553200" y="6273121"/>
            <a:ext cx="2133600" cy="365125"/>
          </a:xfrm>
        </p:spPr>
        <p:txBody>
          <a:bodyPr/>
          <a:lstStyle/>
          <a:p>
            <a:fld id="{84825CEB-5EB9-4416-9892-800CD35943B4}" type="slidenum">
              <a:rPr lang="en-US" smtClean="0">
                <a:solidFill>
                  <a:prstClr val="black">
                    <a:tint val="75000"/>
                  </a:prstClr>
                </a:solidFill>
              </a:rPr>
              <a:pPr/>
              <a:t>1</a:t>
            </a:fld>
            <a:endParaRPr lang="en-US">
              <a:solidFill>
                <a:prstClr val="black">
                  <a:tint val="75000"/>
                </a:prstClr>
              </a:solidFill>
            </a:endParaRPr>
          </a:p>
        </p:txBody>
      </p:sp>
      <p:grpSp>
        <p:nvGrpSpPr>
          <p:cNvPr id="8" name="Group 7"/>
          <p:cNvGrpSpPr/>
          <p:nvPr/>
        </p:nvGrpSpPr>
        <p:grpSpPr>
          <a:xfrm>
            <a:off x="1294228" y="5259170"/>
            <a:ext cx="6844575" cy="741580"/>
            <a:chOff x="511183" y="5139495"/>
            <a:chExt cx="6844575" cy="741580"/>
          </a:xfrm>
        </p:grpSpPr>
        <p:pic>
          <p:nvPicPr>
            <p:cNvPr id="3" name="Picture 2"/>
            <p:cNvPicPr>
              <a:picLocks noChangeAspect="1"/>
            </p:cNvPicPr>
            <p:nvPr/>
          </p:nvPicPr>
          <p:blipFill>
            <a:blip r:embed="rId4"/>
            <a:stretch>
              <a:fillRect/>
            </a:stretch>
          </p:blipFill>
          <p:spPr>
            <a:xfrm>
              <a:off x="2866536" y="5139495"/>
              <a:ext cx="2070358" cy="741580"/>
            </a:xfrm>
            <a:prstGeom prst="rect">
              <a:avLst/>
            </a:prstGeom>
          </p:spPr>
        </p:pic>
        <p:pic>
          <p:nvPicPr>
            <p:cNvPr id="6" name="Picture 5"/>
            <p:cNvPicPr>
              <a:picLocks noChangeAspect="1"/>
            </p:cNvPicPr>
            <p:nvPr/>
          </p:nvPicPr>
          <p:blipFill>
            <a:blip r:embed="rId5"/>
            <a:stretch>
              <a:fillRect/>
            </a:stretch>
          </p:blipFill>
          <p:spPr>
            <a:xfrm>
              <a:off x="5305307" y="5139495"/>
              <a:ext cx="2050451" cy="730335"/>
            </a:xfrm>
            <a:prstGeom prst="rect">
              <a:avLst/>
            </a:prstGeom>
          </p:spPr>
        </p:pic>
        <p:pic>
          <p:nvPicPr>
            <p:cNvPr id="7" name="Picture 6"/>
            <p:cNvPicPr>
              <a:picLocks noChangeAspect="1"/>
            </p:cNvPicPr>
            <p:nvPr/>
          </p:nvPicPr>
          <p:blipFill>
            <a:blip r:embed="rId6"/>
            <a:stretch>
              <a:fillRect/>
            </a:stretch>
          </p:blipFill>
          <p:spPr>
            <a:xfrm>
              <a:off x="511183" y="5145118"/>
              <a:ext cx="1986940" cy="730335"/>
            </a:xfrm>
            <a:prstGeom prst="rect">
              <a:avLst/>
            </a:prstGeom>
          </p:spPr>
        </p:pic>
      </p:grpSp>
      <p:pic>
        <p:nvPicPr>
          <p:cNvPr id="9" name="Picture 8"/>
          <p:cNvPicPr>
            <a:picLocks noChangeAspect="1"/>
          </p:cNvPicPr>
          <p:nvPr/>
        </p:nvPicPr>
        <p:blipFill>
          <a:blip r:embed="rId7"/>
          <a:stretch>
            <a:fillRect/>
          </a:stretch>
        </p:blipFill>
        <p:spPr>
          <a:xfrm>
            <a:off x="158796" y="856135"/>
            <a:ext cx="3089371" cy="1060545"/>
          </a:xfrm>
          <a:prstGeom prst="rect">
            <a:avLst/>
          </a:prstGeom>
        </p:spPr>
      </p:pic>
      <p:pic>
        <p:nvPicPr>
          <p:cNvPr id="12" name="Picture 11"/>
          <p:cNvPicPr>
            <a:picLocks noChangeAspect="1"/>
          </p:cNvPicPr>
          <p:nvPr/>
        </p:nvPicPr>
        <p:blipFill>
          <a:blip r:embed="rId2"/>
          <a:stretch>
            <a:fillRect/>
          </a:stretch>
        </p:blipFill>
        <p:spPr>
          <a:xfrm>
            <a:off x="4" y="227983"/>
            <a:ext cx="9143996" cy="253280"/>
          </a:xfrm>
          <a:prstGeom prst="rect">
            <a:avLst/>
          </a:prstGeom>
        </p:spPr>
      </p:pic>
      <p:sp>
        <p:nvSpPr>
          <p:cNvPr id="2" name="TextBox 1"/>
          <p:cNvSpPr txBox="1"/>
          <p:nvPr/>
        </p:nvSpPr>
        <p:spPr>
          <a:xfrm>
            <a:off x="327546" y="3429000"/>
            <a:ext cx="8625385" cy="400110"/>
          </a:xfrm>
          <a:prstGeom prst="rect">
            <a:avLst/>
          </a:prstGeom>
          <a:solidFill>
            <a:srgbClr val="00B050"/>
          </a:solidFill>
        </p:spPr>
        <p:txBody>
          <a:bodyPr wrap="square" rtlCol="0">
            <a:spAutoFit/>
          </a:bodyPr>
          <a:lstStyle/>
          <a:p>
            <a:pPr algn="ctr"/>
            <a:r>
              <a:rPr lang="en-US" sz="2000" dirty="0" smtClean="0">
                <a:solidFill>
                  <a:schemeClr val="bg1"/>
                </a:solidFill>
              </a:rPr>
              <a:t>Exploring the Research Challenges and Advancements in Pharmaceutical Sciences</a:t>
            </a:r>
            <a:endParaRPr lang="en-US" sz="2000" dirty="0">
              <a:solidFill>
                <a:schemeClr val="bg1"/>
              </a:solidFill>
            </a:endParaRPr>
          </a:p>
        </p:txBody>
      </p:sp>
      <p:sp>
        <p:nvSpPr>
          <p:cNvPr id="5" name="TextBox 4"/>
          <p:cNvSpPr txBox="1"/>
          <p:nvPr/>
        </p:nvSpPr>
        <p:spPr>
          <a:xfrm>
            <a:off x="3549328" y="964972"/>
            <a:ext cx="1552940" cy="707886"/>
          </a:xfrm>
          <a:prstGeom prst="rect">
            <a:avLst/>
          </a:prstGeom>
          <a:solidFill>
            <a:schemeClr val="accent6">
              <a:lumMod val="75000"/>
            </a:schemeClr>
          </a:solidFill>
        </p:spPr>
        <p:txBody>
          <a:bodyPr wrap="square" rtlCol="0">
            <a:spAutoFit/>
          </a:bodyPr>
          <a:lstStyle/>
          <a:p>
            <a:r>
              <a:rPr lang="en-US" sz="4000" dirty="0" smtClean="0">
                <a:solidFill>
                  <a:schemeClr val="bg1"/>
                </a:solidFill>
                <a:latin typeface="Arial Black" panose="020B0A04020102020204" pitchFamily="34" charset="0"/>
              </a:rPr>
              <a:t>2015</a:t>
            </a:r>
            <a:endParaRPr lang="en-US" sz="40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122370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IN" dirty="0">
                <a:solidFill>
                  <a:srgbClr val="00B0F0"/>
                </a:solidFill>
              </a:rPr>
              <a:t>About OMICS Group</a:t>
            </a:r>
          </a:p>
        </p:txBody>
      </p:sp>
      <p:sp>
        <p:nvSpPr>
          <p:cNvPr id="3" name="Content Placeholder 2"/>
          <p:cNvSpPr>
            <a:spLocks noGrp="1"/>
          </p:cNvSpPr>
          <p:nvPr>
            <p:ph idx="1"/>
          </p:nvPr>
        </p:nvSpPr>
        <p:spPr/>
        <p:txBody>
          <a:bodyPr>
            <a:normAutofit fontScale="77500" lnSpcReduction="20000"/>
          </a:bodyPr>
          <a:lstStyle/>
          <a:p>
            <a:r>
              <a:rPr lang="en-US" dirty="0">
                <a:solidFill>
                  <a:schemeClr val="accent4">
                    <a:lumMod val="75000"/>
                  </a:schemeClr>
                </a:solidFill>
              </a:rPr>
              <a:t>OMICS Group is an amalgamation of </a:t>
            </a:r>
            <a:r>
              <a:rPr lang="en-US" dirty="0">
                <a:solidFill>
                  <a:schemeClr val="accent4">
                    <a:lumMod val="75000"/>
                  </a:schemeClr>
                </a:solidFill>
                <a:hlinkClick r:id="rId2"/>
              </a:rPr>
              <a:t>Open Access Publications</a:t>
            </a:r>
            <a:r>
              <a:rPr lang="en-US" dirty="0">
                <a:solidFill>
                  <a:schemeClr val="accent4">
                    <a:lumMod val="75000"/>
                  </a:schemeClr>
                </a:solidFill>
              </a:rPr>
              <a:t> and worldwide international science conferences and events. Established in the year 2007 with the sole aim of making the information on Sciences and technology ‘Open Access’, OMICS Group publishes 500 online open access </a:t>
            </a:r>
            <a:r>
              <a:rPr lang="en-US" dirty="0">
                <a:solidFill>
                  <a:schemeClr val="accent4">
                    <a:lumMod val="75000"/>
                  </a:schemeClr>
                </a:solidFill>
                <a:hlinkClick r:id="rId3"/>
              </a:rPr>
              <a:t>scholarly journals </a:t>
            </a:r>
            <a:r>
              <a:rPr lang="en-US" dirty="0">
                <a:solidFill>
                  <a:schemeClr val="accent4">
                    <a:lumMod val="75000"/>
                  </a:schemeClr>
                </a:solidFill>
              </a:rPr>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solidFill>
                  <a:schemeClr val="accent4">
                    <a:lumMod val="75000"/>
                  </a:schemeClr>
                </a:solidFill>
                <a:hlinkClick r:id="rId4"/>
              </a:rPr>
              <a:t>International conferences</a:t>
            </a:r>
            <a:r>
              <a:rPr lang="en-US" dirty="0">
                <a:solidFill>
                  <a:schemeClr val="accent4">
                    <a:lumMod val="75000"/>
                  </a:schemeClr>
                </a:solidFill>
              </a:rPr>
              <a:t> annually across the globe, where knowledge transfer takes place through debates, round table discussions, poster presentations, workshops, symposia and exhibitions.</a:t>
            </a:r>
          </a:p>
          <a:p>
            <a:endParaRPr lang="en-IN" dirty="0">
              <a:solidFill>
                <a:schemeClr val="accent4">
                  <a:lumMod val="75000"/>
                </a:schemeClr>
              </a:solidFill>
            </a:endParaRPr>
          </a:p>
        </p:txBody>
      </p:sp>
    </p:spTree>
    <p:extLst>
      <p:ext uri="{BB962C8B-B14F-4D97-AF65-F5344CB8AC3E}">
        <p14:creationId xmlns:p14="http://schemas.microsoft.com/office/powerpoint/2010/main" val="300617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OMICS International Conferences</a:t>
            </a:r>
            <a:endParaRPr lang="en-IN" dirty="0">
              <a:solidFill>
                <a:srgbClr val="00B0F0"/>
              </a:solidFill>
            </a:endParaRPr>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solidFill>
                  <a:schemeClr val="accent4">
                    <a:lumMod val="75000"/>
                  </a:schemeClr>
                </a:solidFill>
              </a:rPr>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a:solidFill>
                <a:schemeClr val="accent4">
                  <a:lumMod val="75000"/>
                </a:schemeClr>
              </a:solidFill>
            </a:endParaRPr>
          </a:p>
          <a:p>
            <a:pPr marL="0" indent="0" algn="just">
              <a:buNone/>
            </a:pPr>
            <a:r>
              <a:rPr lang="en-US" dirty="0">
                <a:solidFill>
                  <a:schemeClr val="accent4">
                    <a:lumMod val="75000"/>
                  </a:schemeClr>
                </a:solidFill>
              </a:rPr>
              <a:t>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IN" dirty="0">
              <a:solidFill>
                <a:schemeClr val="accent4">
                  <a:lumMod val="75000"/>
                </a:schemeClr>
              </a:solidFill>
            </a:endParaRPr>
          </a:p>
        </p:txBody>
      </p:sp>
    </p:spTree>
    <p:extLst>
      <p:ext uri="{BB962C8B-B14F-4D97-AF65-F5344CB8AC3E}">
        <p14:creationId xmlns:p14="http://schemas.microsoft.com/office/powerpoint/2010/main" val="1559026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30" name="Picture 29"/>
          <p:cNvPicPr>
            <a:picLocks noChangeAspect="1"/>
          </p:cNvPicPr>
          <p:nvPr/>
        </p:nvPicPr>
        <p:blipFill>
          <a:blip r:embed="rId2"/>
          <a:stretch>
            <a:fillRect/>
          </a:stretch>
        </p:blipFill>
        <p:spPr>
          <a:xfrm>
            <a:off x="0" y="6503129"/>
            <a:ext cx="9160182" cy="207303"/>
          </a:xfrm>
          <a:prstGeom prst="rect">
            <a:avLst/>
          </a:prstGeom>
        </p:spPr>
      </p:pic>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sp>
        <p:nvSpPr>
          <p:cNvPr id="15" name="TextBox 14"/>
          <p:cNvSpPr txBox="1"/>
          <p:nvPr/>
        </p:nvSpPr>
        <p:spPr>
          <a:xfrm>
            <a:off x="2318466" y="598207"/>
            <a:ext cx="6453338" cy="646331"/>
          </a:xfrm>
          <a:prstGeom prst="rect">
            <a:avLst/>
          </a:prstGeom>
          <a:noFill/>
        </p:spPr>
        <p:txBody>
          <a:bodyPr wrap="square" rtlCol="0">
            <a:spAutoFit/>
          </a:bodyPr>
          <a:lstStyle/>
          <a:p>
            <a:r>
              <a:rPr lang="en-US" sz="3600" b="1" cap="all" dirty="0" smtClean="0">
                <a:solidFill>
                  <a:schemeClr val="tx2">
                    <a:lumMod val="60000"/>
                    <a:lumOff val="40000"/>
                  </a:schemeClr>
                </a:solidFill>
              </a:rPr>
              <a:t>Below the water line</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4</a:t>
            </a:fld>
            <a:endParaRPr lang="en-US"/>
          </a:p>
        </p:txBody>
      </p:sp>
      <p:grpSp>
        <p:nvGrpSpPr>
          <p:cNvPr id="8" name="Group 7"/>
          <p:cNvGrpSpPr/>
          <p:nvPr/>
        </p:nvGrpSpPr>
        <p:grpSpPr>
          <a:xfrm>
            <a:off x="999711" y="3396202"/>
            <a:ext cx="7328702" cy="894914"/>
            <a:chOff x="584922" y="3407450"/>
            <a:chExt cx="7328702" cy="894914"/>
          </a:xfrm>
          <a:solidFill>
            <a:schemeClr val="tx2">
              <a:lumMod val="60000"/>
              <a:lumOff val="40000"/>
            </a:schemeClr>
          </a:solidFill>
        </p:grpSpPr>
        <p:grpSp>
          <p:nvGrpSpPr>
            <p:cNvPr id="9" name="Group 8"/>
            <p:cNvGrpSpPr/>
            <p:nvPr/>
          </p:nvGrpSpPr>
          <p:grpSpPr>
            <a:xfrm>
              <a:off x="584922" y="3407450"/>
              <a:ext cx="3761354" cy="872418"/>
              <a:chOff x="614149" y="2403045"/>
              <a:chExt cx="3761354" cy="872418"/>
            </a:xfrm>
            <a:grpFill/>
          </p:grpSpPr>
          <p:grpSp>
            <p:nvGrpSpPr>
              <p:cNvPr id="21" name="Group 20"/>
              <p:cNvGrpSpPr/>
              <p:nvPr/>
            </p:nvGrpSpPr>
            <p:grpSpPr>
              <a:xfrm>
                <a:off x="614149" y="2425541"/>
                <a:ext cx="1383121" cy="849922"/>
                <a:chOff x="614149" y="2425541"/>
                <a:chExt cx="1383121" cy="849922"/>
              </a:xfrm>
              <a:grpFill/>
            </p:grpSpPr>
            <p:sp>
              <p:nvSpPr>
                <p:cNvPr id="31" name="Block Arc 30"/>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2" name="Block Arc 31"/>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2" name="Group 21"/>
              <p:cNvGrpSpPr/>
              <p:nvPr/>
            </p:nvGrpSpPr>
            <p:grpSpPr>
              <a:xfrm>
                <a:off x="1803266" y="2414293"/>
                <a:ext cx="1383121" cy="849922"/>
                <a:chOff x="614149" y="2425541"/>
                <a:chExt cx="1383121" cy="849922"/>
              </a:xfrm>
              <a:grpFill/>
            </p:grpSpPr>
            <p:sp>
              <p:nvSpPr>
                <p:cNvPr id="26" name="Block Arc 25"/>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Block Arc 28"/>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3" name="Group 22"/>
              <p:cNvGrpSpPr/>
              <p:nvPr/>
            </p:nvGrpSpPr>
            <p:grpSpPr>
              <a:xfrm>
                <a:off x="2992382" y="2403045"/>
                <a:ext cx="1383121" cy="849922"/>
                <a:chOff x="614149" y="2425541"/>
                <a:chExt cx="1383121" cy="849922"/>
              </a:xfrm>
              <a:grpFill/>
            </p:grpSpPr>
            <p:sp>
              <p:nvSpPr>
                <p:cNvPr id="24" name="Block Arc 23"/>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Block Arc 24"/>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nvGrpSpPr>
            <p:cNvPr id="10" name="Group 9"/>
            <p:cNvGrpSpPr/>
            <p:nvPr/>
          </p:nvGrpSpPr>
          <p:grpSpPr>
            <a:xfrm>
              <a:off x="4152270" y="3429946"/>
              <a:ext cx="3761354" cy="872418"/>
              <a:chOff x="614149" y="2403045"/>
              <a:chExt cx="3761354" cy="872418"/>
            </a:xfrm>
            <a:grpFill/>
          </p:grpSpPr>
          <p:grpSp>
            <p:nvGrpSpPr>
              <p:cNvPr id="11" name="Group 10"/>
              <p:cNvGrpSpPr/>
              <p:nvPr/>
            </p:nvGrpSpPr>
            <p:grpSpPr>
              <a:xfrm>
                <a:off x="614149" y="2425541"/>
                <a:ext cx="1383121" cy="849922"/>
                <a:chOff x="614149" y="2425541"/>
                <a:chExt cx="1383121" cy="849922"/>
              </a:xfrm>
              <a:grpFill/>
            </p:grpSpPr>
            <p:sp>
              <p:nvSpPr>
                <p:cNvPr id="19" name="Block Arc 18"/>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Block Arc 19"/>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2" name="Group 11"/>
              <p:cNvGrpSpPr/>
              <p:nvPr/>
            </p:nvGrpSpPr>
            <p:grpSpPr>
              <a:xfrm>
                <a:off x="1803266" y="2414293"/>
                <a:ext cx="1383121" cy="849922"/>
                <a:chOff x="614149" y="2425541"/>
                <a:chExt cx="1383121" cy="849922"/>
              </a:xfrm>
              <a:grpFill/>
            </p:grpSpPr>
            <p:sp>
              <p:nvSpPr>
                <p:cNvPr id="17" name="Block Arc 16"/>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Block Arc 17"/>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3" name="Group 12"/>
              <p:cNvGrpSpPr/>
              <p:nvPr/>
            </p:nvGrpSpPr>
            <p:grpSpPr>
              <a:xfrm>
                <a:off x="2992382" y="2403045"/>
                <a:ext cx="1383121" cy="849922"/>
                <a:chOff x="614149" y="2425541"/>
                <a:chExt cx="1383121" cy="849922"/>
              </a:xfrm>
              <a:grpFill/>
            </p:grpSpPr>
            <p:sp>
              <p:nvSpPr>
                <p:cNvPr id="14" name="Block Arc 13"/>
                <p:cNvSpPr/>
                <p:nvPr/>
              </p:nvSpPr>
              <p:spPr>
                <a:xfrm>
                  <a:off x="614149" y="2448038"/>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Block Arc 15"/>
                <p:cNvSpPr/>
                <p:nvPr/>
              </p:nvSpPr>
              <p:spPr>
                <a:xfrm rot="10800000">
                  <a:off x="1205700" y="2425541"/>
                  <a:ext cx="791570" cy="827425"/>
                </a:xfrm>
                <a:prstGeom prst="blockArc">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grpSp>
      <p:grpSp>
        <p:nvGrpSpPr>
          <p:cNvPr id="33" name="Group 32"/>
          <p:cNvGrpSpPr/>
          <p:nvPr/>
        </p:nvGrpSpPr>
        <p:grpSpPr>
          <a:xfrm>
            <a:off x="1160061" y="2047928"/>
            <a:ext cx="6358819" cy="3975210"/>
            <a:chOff x="1160061" y="2047928"/>
            <a:chExt cx="6358819" cy="3975210"/>
          </a:xfrm>
          <a:solidFill>
            <a:schemeClr val="bg1"/>
          </a:solidFill>
        </p:grpSpPr>
        <p:sp>
          <p:nvSpPr>
            <p:cNvPr id="34" name="TextBox 33"/>
            <p:cNvSpPr txBox="1"/>
            <p:nvPr/>
          </p:nvSpPr>
          <p:spPr>
            <a:xfrm>
              <a:off x="4748384" y="2047928"/>
              <a:ext cx="2770496" cy="400110"/>
            </a:xfrm>
            <a:prstGeom prst="rect">
              <a:avLst/>
            </a:prstGeom>
            <a:grpFill/>
          </p:spPr>
          <p:txBody>
            <a:bodyPr wrap="square" lIns="45720" rIns="45720" rtlCol="0">
              <a:spAutoFit/>
            </a:bodyPr>
            <a:lstStyle/>
            <a:p>
              <a:pPr algn="ctr"/>
              <a:r>
                <a:rPr lang="en-US" sz="2000" b="1" dirty="0" smtClean="0">
                  <a:solidFill>
                    <a:schemeClr val="accent5">
                      <a:lumMod val="75000"/>
                    </a:schemeClr>
                  </a:solidFill>
                </a:rPr>
                <a:t>Pharmaceutical Sciences</a:t>
              </a:r>
              <a:endParaRPr lang="en-US" sz="2000" b="1" dirty="0">
                <a:solidFill>
                  <a:schemeClr val="accent5">
                    <a:lumMod val="75000"/>
                  </a:schemeClr>
                </a:solidFill>
              </a:endParaRPr>
            </a:p>
          </p:txBody>
        </p:sp>
        <p:sp>
          <p:nvSpPr>
            <p:cNvPr id="35" name="TextBox 34"/>
            <p:cNvSpPr txBox="1"/>
            <p:nvPr/>
          </p:nvSpPr>
          <p:spPr>
            <a:xfrm>
              <a:off x="1160061" y="5623028"/>
              <a:ext cx="2129051" cy="400110"/>
            </a:xfrm>
            <a:prstGeom prst="rect">
              <a:avLst/>
            </a:prstGeom>
            <a:grpFill/>
          </p:spPr>
          <p:txBody>
            <a:bodyPr wrap="square" rtlCol="0">
              <a:spAutoFit/>
            </a:bodyPr>
            <a:lstStyle/>
            <a:p>
              <a:pPr algn="ctr"/>
              <a:r>
                <a:rPr lang="en-US" sz="2000" b="1" dirty="0">
                  <a:solidFill>
                    <a:schemeClr val="accent5">
                      <a:lumMod val="75000"/>
                    </a:schemeClr>
                  </a:solidFill>
                </a:rPr>
                <a:t>Scientists</a:t>
              </a:r>
            </a:p>
          </p:txBody>
        </p:sp>
        <p:sp>
          <p:nvSpPr>
            <p:cNvPr id="36" name="Up-Down Arrow 35"/>
            <p:cNvSpPr/>
            <p:nvPr/>
          </p:nvSpPr>
          <p:spPr>
            <a:xfrm rot="3023424">
              <a:off x="4103837" y="1866650"/>
              <a:ext cx="484878" cy="4238774"/>
            </a:xfrm>
            <a:prstGeom prst="upDownArrow">
              <a:avLst/>
            </a:prstGeom>
            <a:grp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smtClean="0">
                  <a:solidFill>
                    <a:schemeClr val="accent5">
                      <a:lumMod val="75000"/>
                    </a:schemeClr>
                  </a:solidFill>
                </a:rPr>
                <a:t> Research Challenges and Advancements</a:t>
              </a:r>
              <a:endParaRPr lang="en-US" dirty="0">
                <a:solidFill>
                  <a:schemeClr val="accent5">
                    <a:lumMod val="75000"/>
                  </a:schemeClr>
                </a:solidFill>
              </a:endParaRPr>
            </a:p>
          </p:txBody>
        </p:sp>
      </p:grpSp>
    </p:spTree>
    <p:extLst>
      <p:ext uri="{BB962C8B-B14F-4D97-AF65-F5344CB8AC3E}">
        <p14:creationId xmlns:p14="http://schemas.microsoft.com/office/powerpoint/2010/main" val="8172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sp>
        <p:nvSpPr>
          <p:cNvPr id="15" name="TextBox 14"/>
          <p:cNvSpPr txBox="1"/>
          <p:nvPr/>
        </p:nvSpPr>
        <p:spPr>
          <a:xfrm>
            <a:off x="1318673" y="626335"/>
            <a:ext cx="6453338"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The root</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5</a:t>
            </a:fld>
            <a:endParaRPr lang="en-US"/>
          </a:p>
        </p:txBody>
      </p:sp>
      <p:sp>
        <p:nvSpPr>
          <p:cNvPr id="2" name="Rectangle 1"/>
          <p:cNvSpPr/>
          <p:nvPr/>
        </p:nvSpPr>
        <p:spPr>
          <a:xfrm>
            <a:off x="318881" y="3105835"/>
            <a:ext cx="8452923" cy="1200329"/>
          </a:xfrm>
          <a:prstGeom prst="rect">
            <a:avLst/>
          </a:prstGeom>
        </p:spPr>
        <p:txBody>
          <a:bodyPr wrap="square">
            <a:spAutoFit/>
          </a:bodyPr>
          <a:lstStyle/>
          <a:p>
            <a:pPr algn="ctr"/>
            <a:r>
              <a:rPr lang="en-US" sz="3600" dirty="0">
                <a:solidFill>
                  <a:srgbClr val="FFFF00"/>
                </a:solidFill>
              </a:rPr>
              <a:t>The Challenge of Cultivating the Next Generations of Pharmaceutical Researchers</a:t>
            </a:r>
          </a:p>
        </p:txBody>
      </p:sp>
    </p:spTree>
    <p:extLst>
      <p:ext uri="{BB962C8B-B14F-4D97-AF65-F5344CB8AC3E}">
        <p14:creationId xmlns:p14="http://schemas.microsoft.com/office/powerpoint/2010/main" val="376812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3070745" y="597174"/>
            <a:ext cx="3548419" cy="646331"/>
          </a:xfrm>
          <a:prstGeom prst="rect">
            <a:avLst/>
          </a:prstGeom>
          <a:noFill/>
        </p:spPr>
        <p:txBody>
          <a:bodyPr wrap="square" rtlCol="0">
            <a:spAutoFit/>
          </a:bodyPr>
          <a:lstStyle/>
          <a:p>
            <a:r>
              <a:rPr lang="en-US" sz="3600" b="1" cap="all" dirty="0" smtClean="0">
                <a:solidFill>
                  <a:schemeClr val="tx2">
                    <a:lumMod val="60000"/>
                    <a:lumOff val="40000"/>
                  </a:schemeClr>
                </a:solidFill>
              </a:rPr>
              <a:t>The questions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6</a:t>
            </a:fld>
            <a:endParaRPr lang="en-US"/>
          </a:p>
        </p:txBody>
      </p:sp>
      <p:sp>
        <p:nvSpPr>
          <p:cNvPr id="6" name="Rectangle 5"/>
          <p:cNvSpPr/>
          <p:nvPr/>
        </p:nvSpPr>
        <p:spPr>
          <a:xfrm>
            <a:off x="2101755" y="3105835"/>
            <a:ext cx="4940490" cy="1077218"/>
          </a:xfrm>
          <a:prstGeom prst="rect">
            <a:avLst/>
          </a:prstGeom>
        </p:spPr>
        <p:txBody>
          <a:bodyPr wrap="square">
            <a:spAutoFit/>
          </a:bodyPr>
          <a:lstStyle/>
          <a:p>
            <a:r>
              <a:rPr lang="en-US" sz="3200" b="1" dirty="0">
                <a:solidFill>
                  <a:srgbClr val="FFFF00"/>
                </a:solidFill>
              </a:rPr>
              <a:t>I. What are the Challenges?</a:t>
            </a:r>
            <a:br>
              <a:rPr lang="en-US" sz="3200" b="1" dirty="0">
                <a:solidFill>
                  <a:srgbClr val="FFFF00"/>
                </a:solidFill>
              </a:rPr>
            </a:br>
            <a:r>
              <a:rPr lang="en-US" sz="3200" b="1" dirty="0">
                <a:solidFill>
                  <a:srgbClr val="FFFF00"/>
                </a:solidFill>
              </a:rPr>
              <a:t>II. How to Remedy them?</a:t>
            </a:r>
          </a:p>
        </p:txBody>
      </p:sp>
      <p:pic>
        <p:nvPicPr>
          <p:cNvPr id="10" name="Picture 9"/>
          <p:cNvPicPr>
            <a:picLocks noChangeAspect="1"/>
          </p:cNvPicPr>
          <p:nvPr/>
        </p:nvPicPr>
        <p:blipFill>
          <a:blip r:embed="rId4"/>
          <a:stretch>
            <a:fillRect/>
          </a:stretch>
        </p:blipFill>
        <p:spPr>
          <a:xfrm>
            <a:off x="1926382" y="3075661"/>
            <a:ext cx="4958512" cy="650297"/>
          </a:xfrm>
          <a:prstGeom prst="rect">
            <a:avLst/>
          </a:prstGeom>
        </p:spPr>
      </p:pic>
      <p:pic>
        <p:nvPicPr>
          <p:cNvPr id="11" name="Picture 10"/>
          <p:cNvPicPr>
            <a:picLocks noChangeAspect="1"/>
          </p:cNvPicPr>
          <p:nvPr/>
        </p:nvPicPr>
        <p:blipFill>
          <a:blip r:embed="rId4"/>
          <a:stretch>
            <a:fillRect/>
          </a:stretch>
        </p:blipFill>
        <p:spPr>
          <a:xfrm>
            <a:off x="1926382" y="3650393"/>
            <a:ext cx="4958512" cy="650297"/>
          </a:xfrm>
          <a:prstGeom prst="rect">
            <a:avLst/>
          </a:prstGeom>
        </p:spPr>
      </p:pic>
    </p:spTree>
    <p:extLst>
      <p:ext uri="{BB962C8B-B14F-4D97-AF65-F5344CB8AC3E}">
        <p14:creationId xmlns:p14="http://schemas.microsoft.com/office/powerpoint/2010/main" val="861054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7" name="Straight Connector 36"/>
          <p:cNvCxnSpPr>
            <a:stCxn id="40" idx="0"/>
          </p:cNvCxnSpPr>
          <p:nvPr/>
        </p:nvCxnSpPr>
        <p:spPr>
          <a:xfrm flipV="1">
            <a:off x="2514600" y="2358377"/>
            <a:ext cx="1684336" cy="68962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438400" y="3048000"/>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7</a:t>
            </a:fld>
            <a:endParaRPr lang="en-US"/>
          </a:p>
        </p:txBody>
      </p:sp>
      <p:cxnSp>
        <p:nvCxnSpPr>
          <p:cNvPr id="47" name="Straight Connector 46"/>
          <p:cNvCxnSpPr/>
          <p:nvPr/>
        </p:nvCxnSpPr>
        <p:spPr>
          <a:xfrm flipV="1">
            <a:off x="6113049" y="2352479"/>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497579" y="2918375"/>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Font typeface="Arial" panose="020B0604020202020204" pitchFamily="34" charset="0"/>
              <a:buAutoNum type="arabicPeriod"/>
            </a:pPr>
            <a:r>
              <a:rPr lang="en-US" sz="2400" dirty="0" smtClean="0">
                <a:solidFill>
                  <a:srgbClr val="FFFF00"/>
                </a:solidFill>
              </a:rPr>
              <a:t>Career options</a:t>
            </a:r>
          </a:p>
          <a:p>
            <a:pPr marL="341313" indent="-341313">
              <a:buFont typeface="Arial" panose="020B0604020202020204" pitchFamily="34" charset="0"/>
              <a:buAutoNum type="arabicPeriod"/>
            </a:pPr>
            <a:r>
              <a:rPr lang="en-US" sz="2400" dirty="0" smtClean="0">
                <a:solidFill>
                  <a:srgbClr val="FFFF00"/>
                </a:solidFill>
              </a:rPr>
              <a:t>Pathway to  Scientists</a:t>
            </a:r>
          </a:p>
          <a:p>
            <a:pPr marL="341313" indent="-341313">
              <a:buFont typeface="Arial" panose="020B0604020202020204" pitchFamily="34" charset="0"/>
              <a:buAutoNum type="arabicPeriod"/>
            </a:pPr>
            <a:r>
              <a:rPr lang="en-US" sz="2400" dirty="0" smtClean="0">
                <a:solidFill>
                  <a:srgbClr val="FFFF00"/>
                </a:solidFill>
              </a:rPr>
              <a:t>The “big new innovations</a:t>
            </a:r>
            <a:r>
              <a:rPr lang="en-US" sz="2400" baseline="30000" dirty="0" smtClean="0">
                <a:solidFill>
                  <a:srgbClr val="FFFF00"/>
                </a:solidFill>
              </a:rPr>
              <a:t>1</a:t>
            </a:r>
            <a:r>
              <a:rPr lang="en-US" sz="2400" dirty="0" smtClean="0">
                <a:solidFill>
                  <a:srgbClr val="FFFF00"/>
                </a:solidFill>
              </a:rPr>
              <a:t>”</a:t>
            </a:r>
          </a:p>
          <a:p>
            <a:pPr marL="341313" indent="-341313">
              <a:buFont typeface="Arial" panose="020B0604020202020204" pitchFamily="34" charset="0"/>
              <a:buAutoNum type="arabicPeriod"/>
            </a:pPr>
            <a:r>
              <a:rPr lang="en-US" sz="2400" dirty="0" smtClean="0">
                <a:solidFill>
                  <a:srgbClr val="FFFF00"/>
                </a:solidFill>
              </a:rPr>
              <a:t>The Reward</a:t>
            </a:r>
          </a:p>
          <a:p>
            <a:pPr marL="341313" indent="-341313">
              <a:buFont typeface="Arial" panose="020B0604020202020204" pitchFamily="34" charset="0"/>
              <a:buAutoNum type="arabicPeriod"/>
            </a:pPr>
            <a:r>
              <a:rPr lang="en-US" sz="2400" dirty="0" smtClean="0">
                <a:solidFill>
                  <a:srgbClr val="FFFF00"/>
                </a:solidFill>
              </a:rPr>
              <a:t>Time &amp; cost to gainful readiness</a:t>
            </a:r>
          </a:p>
          <a:p>
            <a:pPr marL="341313" indent="-341313">
              <a:buFont typeface="Arial" panose="020B0604020202020204" pitchFamily="34" charset="0"/>
              <a:buAutoNum type="arabicPeriod"/>
            </a:pPr>
            <a:r>
              <a:rPr lang="en-US" sz="2400" dirty="0" smtClean="0">
                <a:solidFill>
                  <a:srgbClr val="FFFF00"/>
                </a:solidFill>
              </a:rPr>
              <a:t>Competing choices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53881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grpSp>
      <p:cxnSp>
        <p:nvCxnSpPr>
          <p:cNvPr id="37" name="Straight Connector 36"/>
          <p:cNvCxnSpPr/>
          <p:nvPr/>
        </p:nvCxnSpPr>
        <p:spPr>
          <a:xfrm flipV="1">
            <a:off x="2723268" y="2356491"/>
            <a:ext cx="1486819" cy="144516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665597" y="3702267"/>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8</a:t>
            </a:fld>
            <a:endParaRPr lang="en-US"/>
          </a:p>
        </p:txBody>
      </p:sp>
      <p:cxnSp>
        <p:nvCxnSpPr>
          <p:cNvPr id="47" name="Straight Connector 46"/>
          <p:cNvCxnSpPr/>
          <p:nvPr/>
        </p:nvCxnSpPr>
        <p:spPr>
          <a:xfrm flipV="1">
            <a:off x="6131157" y="2352479"/>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497579" y="2918375"/>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1313" indent="-341313">
              <a:buFont typeface="Arial" panose="020B0604020202020204" pitchFamily="34" charset="0"/>
              <a:buAutoNum type="arabicPeriod"/>
            </a:pPr>
            <a:r>
              <a:rPr lang="en-US" sz="2400" dirty="0" smtClean="0">
                <a:solidFill>
                  <a:srgbClr val="FFFF00"/>
                </a:solidFill>
              </a:rPr>
              <a:t>Career options</a:t>
            </a:r>
          </a:p>
          <a:p>
            <a:pPr marL="971550" lvl="1" indent="-514350">
              <a:buFont typeface="+mj-lt"/>
              <a:buAutoNum type="alphaLcParenR"/>
            </a:pPr>
            <a:r>
              <a:rPr lang="en-US" dirty="0" smtClean="0">
                <a:solidFill>
                  <a:srgbClr val="FFFF00"/>
                </a:solidFill>
              </a:rPr>
              <a:t>Discovery</a:t>
            </a:r>
          </a:p>
          <a:p>
            <a:pPr marL="971550" lvl="1" indent="-514350">
              <a:buFont typeface="+mj-lt"/>
              <a:buAutoNum type="alphaLcParenR"/>
            </a:pPr>
            <a:r>
              <a:rPr lang="en-US" dirty="0" smtClean="0">
                <a:solidFill>
                  <a:srgbClr val="FFFF00"/>
                </a:solidFill>
              </a:rPr>
              <a:t>Developing</a:t>
            </a:r>
          </a:p>
          <a:p>
            <a:pPr marL="971550" lvl="1" indent="-514350">
              <a:buFont typeface="+mj-lt"/>
              <a:buAutoNum type="alphaLcParenR"/>
            </a:pPr>
            <a:r>
              <a:rPr lang="en-US" dirty="0" smtClean="0">
                <a:solidFill>
                  <a:srgbClr val="FFFF00"/>
                </a:solidFill>
              </a:rPr>
              <a:t>Manufacturing</a:t>
            </a:r>
            <a:endParaRPr lang="en-US" dirty="0">
              <a:solidFill>
                <a:srgbClr val="FFFF00"/>
              </a:solidFill>
            </a:endParaRPr>
          </a:p>
        </p:txBody>
      </p:sp>
    </p:spTree>
    <p:extLst>
      <p:ext uri="{BB962C8B-B14F-4D97-AF65-F5344CB8AC3E}">
        <p14:creationId xmlns:p14="http://schemas.microsoft.com/office/powerpoint/2010/main" val="409807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grpSp>
      <p:cxnSp>
        <p:nvCxnSpPr>
          <p:cNvPr id="37" name="Straight Connector 36"/>
          <p:cNvCxnSpPr/>
          <p:nvPr/>
        </p:nvCxnSpPr>
        <p:spPr>
          <a:xfrm flipV="1">
            <a:off x="2723268" y="2356491"/>
            <a:ext cx="1486819" cy="144516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665597" y="3702267"/>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9</a:t>
            </a:fld>
            <a:endParaRPr lang="en-US"/>
          </a:p>
        </p:txBody>
      </p:sp>
      <p:cxnSp>
        <p:nvCxnSpPr>
          <p:cNvPr id="47" name="Straight Connector 46"/>
          <p:cNvCxnSpPr/>
          <p:nvPr/>
        </p:nvCxnSpPr>
        <p:spPr>
          <a:xfrm flipV="1">
            <a:off x="6146486" y="2351916"/>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3907968" y="2889854"/>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rgbClr val="FFFF00"/>
                </a:solidFill>
              </a:rPr>
              <a:t>         2. Pathways </a:t>
            </a:r>
          </a:p>
          <a:p>
            <a:pPr marL="1428750" lvl="2" indent="-514350">
              <a:buFont typeface="+mj-lt"/>
              <a:buAutoNum type="alphaLcParenR"/>
            </a:pPr>
            <a:r>
              <a:rPr lang="en-US" dirty="0">
                <a:solidFill>
                  <a:srgbClr val="FFFF00"/>
                </a:solidFill>
              </a:rPr>
              <a:t>Academic</a:t>
            </a:r>
          </a:p>
          <a:p>
            <a:pPr marL="1428750" lvl="2" indent="-514350">
              <a:buFont typeface="+mj-lt"/>
              <a:buAutoNum type="alphaLcParenR"/>
            </a:pPr>
            <a:r>
              <a:rPr lang="en-US" dirty="0">
                <a:solidFill>
                  <a:srgbClr val="FFFF00"/>
                </a:solidFill>
              </a:rPr>
              <a:t>Pharma</a:t>
            </a:r>
          </a:p>
          <a:p>
            <a:pPr marL="1428750" lvl="2" indent="-514350">
              <a:buFont typeface="+mj-lt"/>
              <a:buAutoNum type="alphaLcParenR"/>
            </a:pPr>
            <a:r>
              <a:rPr lang="en-US" dirty="0">
                <a:solidFill>
                  <a:srgbClr val="FFFF00"/>
                </a:solidFill>
              </a:rPr>
              <a:t>CRO</a:t>
            </a:r>
          </a:p>
          <a:p>
            <a:pPr marL="1428750" lvl="2" indent="-514350">
              <a:buFont typeface="+mj-lt"/>
              <a:buAutoNum type="alphaLcParenR"/>
            </a:pPr>
            <a:r>
              <a:rPr lang="en-US" dirty="0">
                <a:solidFill>
                  <a:srgbClr val="FFFF00"/>
                </a:solidFill>
              </a:rPr>
              <a:t>Government</a:t>
            </a:r>
          </a:p>
          <a:p>
            <a:pPr marL="1428750" lvl="2" indent="-514350">
              <a:buFont typeface="+mj-lt"/>
              <a:buAutoNum type="alphaLcParenR"/>
            </a:pPr>
            <a:r>
              <a:rPr lang="en-US" dirty="0">
                <a:solidFill>
                  <a:srgbClr val="FFFF00"/>
                </a:solidFill>
              </a:rPr>
              <a:t>Non-profit </a:t>
            </a:r>
            <a:r>
              <a:rPr lang="en-US" dirty="0" smtClean="0">
                <a:solidFill>
                  <a:srgbClr val="FFFF00"/>
                </a:solidFill>
              </a:rPr>
              <a:t>foundations</a:t>
            </a:r>
            <a:endParaRPr lang="en-US" dirty="0">
              <a:solidFill>
                <a:srgbClr val="FFFF00"/>
              </a:solidFill>
            </a:endParaRPr>
          </a:p>
          <a:p>
            <a:pPr marL="1428750" lvl="2" indent="-514350">
              <a:buFont typeface="+mj-lt"/>
              <a:buAutoNum type="alphaLcParenR"/>
            </a:pPr>
            <a:r>
              <a:rPr lang="en-US" dirty="0">
                <a:solidFill>
                  <a:srgbClr val="FFFF00"/>
                </a:solidFill>
              </a:rPr>
              <a:t>Self-employ</a:t>
            </a:r>
          </a:p>
          <a:p>
            <a:pPr marL="457200" lvl="1" indent="0">
              <a:buNone/>
            </a:pPr>
            <a:endParaRPr lang="en-US" dirty="0">
              <a:solidFill>
                <a:srgbClr val="FFFF00"/>
              </a:solidFill>
            </a:endParaRPr>
          </a:p>
        </p:txBody>
      </p:sp>
    </p:spTree>
    <p:extLst>
      <p:ext uri="{BB962C8B-B14F-4D97-AF65-F5344CB8AC3E}">
        <p14:creationId xmlns:p14="http://schemas.microsoft.com/office/powerpoint/2010/main" val="325146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rgbClr val="0070C0"/>
              </a:solidFill>
              <a:prstDash val="solid"/>
              <a:round/>
              <a:headEnd/>
              <a:tailEnd/>
            </a:ln>
          </p:spPr>
          <p:txBody>
            <a:bodyPr vert="horz" wrap="square" lIns="91440" tIns="45720" rIns="91440" bIns="45720" numCol="1" anchor="t" anchorCtr="0" compatLnSpc="1">
              <a:prstTxWarp prst="textNoShape">
                <a:avLst/>
              </a:prstTxWarp>
            </a:bodyPr>
            <a:lstStyle/>
            <a:p>
              <a:endParaRPr lang="en-US" b="1">
                <a:ln w="22225">
                  <a:solidFill>
                    <a:schemeClr val="accent2"/>
                  </a:solidFill>
                  <a:prstDash val="solid"/>
                </a:ln>
                <a:solidFill>
                  <a:schemeClr val="accent2">
                    <a:lumMod val="40000"/>
                    <a:lumOff val="60000"/>
                  </a:schemeClr>
                </a:solidFill>
              </a:endParaRPr>
            </a:p>
          </p:txBody>
        </p:sp>
      </p:grpSp>
      <p:cxnSp>
        <p:nvCxnSpPr>
          <p:cNvPr id="37" name="Straight Connector 36"/>
          <p:cNvCxnSpPr/>
          <p:nvPr/>
        </p:nvCxnSpPr>
        <p:spPr>
          <a:xfrm flipV="1">
            <a:off x="2723268" y="2356491"/>
            <a:ext cx="1486819" cy="144516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665597" y="3702267"/>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8849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10</a:t>
            </a:fld>
            <a:endParaRPr lang="en-US"/>
          </a:p>
        </p:txBody>
      </p:sp>
      <p:cxnSp>
        <p:nvCxnSpPr>
          <p:cNvPr id="47" name="Straight Connector 46"/>
          <p:cNvCxnSpPr/>
          <p:nvPr/>
        </p:nvCxnSpPr>
        <p:spPr>
          <a:xfrm flipV="1">
            <a:off x="6155377" y="2356491"/>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172290" y="2973830"/>
            <a:ext cx="4800260"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rgbClr val="FFFF00"/>
                </a:solidFill>
              </a:rPr>
              <a:t>         3. The Big New Innovations</a:t>
            </a:r>
          </a:p>
          <a:p>
            <a:pPr marL="1371600" lvl="2" indent="-457200">
              <a:buFont typeface="+mj-lt"/>
              <a:buAutoNum type="alphaLcParenR"/>
            </a:pPr>
            <a:r>
              <a:rPr lang="en-US" dirty="0" smtClean="0">
                <a:solidFill>
                  <a:srgbClr val="FFFF00"/>
                </a:solidFill>
              </a:rPr>
              <a:t>PCR vs “Shot Gun Sequencing”</a:t>
            </a:r>
          </a:p>
          <a:p>
            <a:pPr marL="1371600" lvl="2" indent="-457200">
              <a:buFont typeface="+mj-lt"/>
              <a:buAutoNum type="alphaLcParenR"/>
            </a:pPr>
            <a:r>
              <a:rPr lang="en-US" dirty="0" smtClean="0">
                <a:solidFill>
                  <a:srgbClr val="FFFF00"/>
                </a:solidFill>
              </a:rPr>
              <a:t>Hepatitis C Anti-viral drugs</a:t>
            </a:r>
          </a:p>
          <a:p>
            <a:pPr marL="1371600" lvl="2" indent="-457200">
              <a:buFont typeface="+mj-lt"/>
              <a:buAutoNum type="alphaLcParenR"/>
            </a:pPr>
            <a:r>
              <a:rPr lang="en-US" dirty="0" smtClean="0">
                <a:solidFill>
                  <a:srgbClr val="FFFF00"/>
                </a:solidFill>
              </a:rPr>
              <a:t>3-D drug printing</a:t>
            </a:r>
          </a:p>
          <a:p>
            <a:pPr marL="1371600" lvl="2" indent="-457200">
              <a:buFont typeface="+mj-lt"/>
              <a:buAutoNum type="alphaLcParenR"/>
            </a:pPr>
            <a:endParaRPr lang="en-US" dirty="0">
              <a:solidFill>
                <a:srgbClr val="FFFF00"/>
              </a:solidFill>
            </a:endParaRPr>
          </a:p>
        </p:txBody>
      </p:sp>
    </p:spTree>
    <p:extLst>
      <p:ext uri="{BB962C8B-B14F-4D97-AF65-F5344CB8AC3E}">
        <p14:creationId xmlns:p14="http://schemas.microsoft.com/office/powerpoint/2010/main" val="418698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7" name="Straight Connector 36"/>
          <p:cNvCxnSpPr>
            <a:stCxn id="40" idx="7"/>
          </p:cNvCxnSpPr>
          <p:nvPr/>
        </p:nvCxnSpPr>
        <p:spPr>
          <a:xfrm flipV="1">
            <a:off x="3288110" y="2351110"/>
            <a:ext cx="902890" cy="157165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3158028" y="3900448"/>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74282"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11</a:t>
            </a:fld>
            <a:endParaRPr lang="en-US"/>
          </a:p>
        </p:txBody>
      </p:sp>
      <p:cxnSp>
        <p:nvCxnSpPr>
          <p:cNvPr id="47" name="Straight Connector 46"/>
          <p:cNvCxnSpPr/>
          <p:nvPr/>
        </p:nvCxnSpPr>
        <p:spPr>
          <a:xfrm flipV="1">
            <a:off x="6113049" y="2352479"/>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497579" y="2918375"/>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rgbClr val="FFFF00"/>
                </a:solidFill>
              </a:rPr>
              <a:t>    4.  The Reward</a:t>
            </a:r>
          </a:p>
          <a:p>
            <a:pPr marL="1257300" lvl="2" indent="-342900">
              <a:buFont typeface="+mj-lt"/>
              <a:buAutoNum type="alphaLcParenR"/>
            </a:pPr>
            <a:r>
              <a:rPr lang="en-US" sz="1600" dirty="0" smtClean="0">
                <a:solidFill>
                  <a:srgbClr val="FFFF00"/>
                </a:solidFill>
              </a:rPr>
              <a:t>PI</a:t>
            </a:r>
          </a:p>
          <a:p>
            <a:pPr marL="1257300" lvl="2" indent="-342900">
              <a:buFont typeface="+mj-lt"/>
              <a:buAutoNum type="alphaLcParenR"/>
            </a:pPr>
            <a:r>
              <a:rPr lang="en-US" sz="1600" dirty="0" smtClean="0">
                <a:solidFill>
                  <a:srgbClr val="FFFF00"/>
                </a:solidFill>
              </a:rPr>
              <a:t>Chief Scientist</a:t>
            </a:r>
          </a:p>
          <a:p>
            <a:pPr marL="1257300" lvl="2" indent="-342900">
              <a:buFont typeface="+mj-lt"/>
              <a:buAutoNum type="alphaLcParenR"/>
            </a:pPr>
            <a:r>
              <a:rPr lang="en-US" sz="1600" dirty="0" smtClean="0">
                <a:solidFill>
                  <a:srgbClr val="FFFF00"/>
                </a:solidFill>
              </a:rPr>
              <a:t>Bonuses</a:t>
            </a:r>
          </a:p>
          <a:p>
            <a:pPr marL="1257300" lvl="2" indent="-342900">
              <a:buFont typeface="+mj-lt"/>
              <a:buAutoNum type="alphaLcParenR"/>
            </a:pPr>
            <a:r>
              <a:rPr lang="en-US" sz="1600" dirty="0" smtClean="0">
                <a:solidFill>
                  <a:srgbClr val="FFFF00"/>
                </a:solidFill>
              </a:rPr>
              <a:t>Next project</a:t>
            </a:r>
          </a:p>
          <a:p>
            <a:pPr marL="1257300" lvl="2" indent="-342900">
              <a:buFont typeface="+mj-lt"/>
              <a:buAutoNum type="alphaLcParenR"/>
            </a:pPr>
            <a:r>
              <a:rPr lang="en-US" sz="1600" dirty="0" smtClean="0">
                <a:solidFill>
                  <a:srgbClr val="FFFF00"/>
                </a:solidFill>
              </a:rPr>
              <a:t>Fortune 5</a:t>
            </a:r>
          </a:p>
          <a:p>
            <a:pPr marL="1257300" lvl="2" indent="-342900">
              <a:buFont typeface="+mj-lt"/>
              <a:buAutoNum type="alphaLcParenR"/>
            </a:pPr>
            <a:r>
              <a:rPr lang="en-US" sz="1600" dirty="0" smtClean="0">
                <a:solidFill>
                  <a:srgbClr val="FFFF00"/>
                </a:solidFill>
              </a:rPr>
              <a:t>Nobel prize</a:t>
            </a:r>
          </a:p>
          <a:p>
            <a:pPr marL="1257300" lvl="2" indent="-342900">
              <a:buFont typeface="+mj-lt"/>
              <a:buAutoNum type="alphaLcParenR"/>
            </a:pPr>
            <a:endParaRPr lang="en-US" sz="1600" dirty="0" smtClean="0">
              <a:solidFill>
                <a:srgbClr val="FFFF00"/>
              </a:solidFill>
            </a:endParaRPr>
          </a:p>
          <a:p>
            <a:pPr marL="457200" lvl="1" indent="0">
              <a:buFont typeface="Arial" panose="020B0604020202020204" pitchFamily="34" charset="0"/>
              <a:buNone/>
            </a:pPr>
            <a:endParaRPr lang="en-US" dirty="0"/>
          </a:p>
        </p:txBody>
      </p:sp>
    </p:spTree>
    <p:extLst>
      <p:ext uri="{BB962C8B-B14F-4D97-AF65-F5344CB8AC3E}">
        <p14:creationId xmlns:p14="http://schemas.microsoft.com/office/powerpoint/2010/main" val="47668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7" name="Straight Connector 36"/>
          <p:cNvCxnSpPr/>
          <p:nvPr/>
        </p:nvCxnSpPr>
        <p:spPr>
          <a:xfrm flipV="1">
            <a:off x="3126571" y="2348009"/>
            <a:ext cx="1075478" cy="2346894"/>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998475" y="4677536"/>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12</a:t>
            </a:fld>
            <a:endParaRPr lang="en-US"/>
          </a:p>
        </p:txBody>
      </p:sp>
      <p:cxnSp>
        <p:nvCxnSpPr>
          <p:cNvPr id="47" name="Straight Connector 46"/>
          <p:cNvCxnSpPr/>
          <p:nvPr/>
        </p:nvCxnSpPr>
        <p:spPr>
          <a:xfrm flipV="1">
            <a:off x="6136767" y="2348292"/>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099089" y="2989241"/>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rgbClr val="FFFF00"/>
                </a:solidFill>
              </a:rPr>
              <a:t>    5.  Time &amp; Cost To Gainful Readiness</a:t>
            </a:r>
          </a:p>
          <a:p>
            <a:pPr marL="1257300" lvl="2" indent="-342900">
              <a:buFont typeface="+mj-lt"/>
              <a:buAutoNum type="alphaLcParenR"/>
            </a:pPr>
            <a:r>
              <a:rPr lang="en-US" sz="1600" dirty="0" smtClean="0">
                <a:solidFill>
                  <a:srgbClr val="FFFF00"/>
                </a:solidFill>
              </a:rPr>
              <a:t>5 - 6 years to PhD</a:t>
            </a:r>
          </a:p>
          <a:p>
            <a:pPr marL="1257300" lvl="2" indent="-342900">
              <a:buFont typeface="+mj-lt"/>
              <a:buAutoNum type="alphaLcParenR"/>
            </a:pPr>
            <a:r>
              <a:rPr lang="en-US" sz="1600" dirty="0" smtClean="0">
                <a:solidFill>
                  <a:srgbClr val="FFFF00"/>
                </a:solidFill>
              </a:rPr>
              <a:t>2 - 3 years more of post-doc .</a:t>
            </a:r>
          </a:p>
          <a:p>
            <a:pPr marL="1257300" lvl="2" indent="-342900">
              <a:buFont typeface="+mj-lt"/>
              <a:buAutoNum type="alphaLcParenR"/>
            </a:pPr>
            <a:r>
              <a:rPr lang="en-US" sz="1600" dirty="0" smtClean="0">
                <a:solidFill>
                  <a:srgbClr val="FFFF00"/>
                </a:solidFill>
              </a:rPr>
              <a:t>Elite labs are highly competitive</a:t>
            </a:r>
          </a:p>
          <a:p>
            <a:pPr marL="1257300" lvl="2" indent="-342900">
              <a:buFont typeface="+mj-lt"/>
              <a:buAutoNum type="alphaLcParenR"/>
            </a:pPr>
            <a:r>
              <a:rPr lang="en-US" sz="1600" dirty="0" smtClean="0">
                <a:solidFill>
                  <a:srgbClr val="FFFF00"/>
                </a:solidFill>
              </a:rPr>
              <a:t>Low pay and indebtedness</a:t>
            </a:r>
          </a:p>
          <a:p>
            <a:pPr marL="1257300" lvl="2" indent="-342900">
              <a:buFont typeface="+mj-lt"/>
              <a:buAutoNum type="alphaLcParenR"/>
            </a:pPr>
            <a:r>
              <a:rPr lang="en-US" sz="1600" dirty="0" smtClean="0">
                <a:solidFill>
                  <a:srgbClr val="FFFF00"/>
                </a:solidFill>
              </a:rPr>
              <a:t>A long uncertain road for a bright mind</a:t>
            </a:r>
          </a:p>
          <a:p>
            <a:pPr marL="1257300" lvl="2" indent="-342900">
              <a:buFont typeface="+mj-lt"/>
              <a:buAutoNum type="alphaLcParenR"/>
            </a:pPr>
            <a:endParaRPr lang="en-US" sz="1600" dirty="0" smtClean="0">
              <a:solidFill>
                <a:srgbClr val="FFFF00"/>
              </a:solidFill>
            </a:endParaRPr>
          </a:p>
          <a:p>
            <a:pPr marL="457200" lvl="1" indent="0">
              <a:buFont typeface="Arial" panose="020B0604020202020204" pitchFamily="34" charset="0"/>
              <a:buNone/>
            </a:pPr>
            <a:endParaRPr lang="en-US" dirty="0"/>
          </a:p>
        </p:txBody>
      </p:sp>
    </p:spTree>
    <p:extLst>
      <p:ext uri="{BB962C8B-B14F-4D97-AF65-F5344CB8AC3E}">
        <p14:creationId xmlns:p14="http://schemas.microsoft.com/office/powerpoint/2010/main" val="224595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a:spLocks noChangeAspect="1"/>
          </p:cNvSpPr>
          <p:nvPr/>
        </p:nvSpPr>
        <p:spPr>
          <a:xfrm>
            <a:off x="8091" y="1516333"/>
            <a:ext cx="9144000" cy="4822993"/>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sp>
        <p:nvSpPr>
          <p:cNvPr id="52" name="Ellipse 53"/>
          <p:cNvSpPr/>
          <p:nvPr/>
        </p:nvSpPr>
        <p:spPr bwMode="auto">
          <a:xfrm>
            <a:off x="-152400" y="4876800"/>
            <a:ext cx="5943600" cy="1752600"/>
          </a:xfrm>
          <a:prstGeom prst="ellipse">
            <a:avLst/>
          </a:prstGeom>
          <a:gradFill flip="none" rotWithShape="1">
            <a:gsLst>
              <a:gs pos="24000">
                <a:sysClr val="windowText" lastClr="000000">
                  <a:alpha val="44000"/>
                </a:sysClr>
              </a:gs>
              <a:gs pos="100000">
                <a:sysClr val="window" lastClr="FFFFFF">
                  <a:alpha val="0"/>
                </a:sysClr>
              </a:gs>
            </a:gsLst>
            <a:path path="shape">
              <a:fillToRect l="50000" t="50000" r="50000" b="50000"/>
            </a:path>
            <a:tileRect/>
          </a:gradFill>
          <a:ln w="9525" cap="flat" cmpd="sng" algn="ctr">
            <a:noFill/>
            <a:prstDash val="solid"/>
          </a:ln>
          <a:effectLst/>
        </p:spPr>
        <p:txBody>
          <a:bodyPr anchor="ctr"/>
          <a:lstStyle/>
          <a:p>
            <a:pPr algn="ctr">
              <a:defRPr/>
            </a:pPr>
            <a:endParaRPr lang="da-DK">
              <a:solidFill>
                <a:srgbClr val="FFFFFF"/>
              </a:solidFill>
              <a:latin typeface="Calibri" charset="0"/>
              <a:ea typeface="ＭＳ Ｐゴシック" charset="-128"/>
            </a:endParaRPr>
          </a:p>
        </p:txBody>
      </p:sp>
      <p:sp>
        <p:nvSpPr>
          <p:cNvPr id="2" name="Title 1"/>
          <p:cNvSpPr>
            <a:spLocks noGrp="1"/>
          </p:cNvSpPr>
          <p:nvPr>
            <p:ph type="title"/>
          </p:nvPr>
        </p:nvSpPr>
        <p:spPr>
          <a:xfrm>
            <a:off x="2879678" y="665622"/>
            <a:ext cx="3578272" cy="752016"/>
          </a:xfrm>
        </p:spPr>
        <p:txBody>
          <a:bodyPr>
            <a:normAutofit/>
          </a:bodyPr>
          <a:lstStyle/>
          <a:p>
            <a:pPr algn="ctr"/>
            <a:r>
              <a:rPr lang="en-US" sz="4000" dirty="0" smtClean="0">
                <a:solidFill>
                  <a:srgbClr val="0070C0"/>
                </a:solidFill>
                <a:latin typeface="Franklin Gothic Medium Cond" pitchFamily="34" charset="0"/>
              </a:rPr>
              <a:t>CHALLENGES</a:t>
            </a:r>
            <a:endParaRPr lang="en-US" sz="4000" dirty="0">
              <a:solidFill>
                <a:srgbClr val="0070C0"/>
              </a:solidFill>
              <a:latin typeface="Franklin Gothic Medium Cond" pitchFamily="34" charset="0"/>
            </a:endParaRPr>
          </a:p>
        </p:txBody>
      </p:sp>
      <p:grpSp>
        <p:nvGrpSpPr>
          <p:cNvPr id="4" name="Group 14"/>
          <p:cNvGrpSpPr/>
          <p:nvPr/>
        </p:nvGrpSpPr>
        <p:grpSpPr>
          <a:xfrm>
            <a:off x="-62205" y="3181869"/>
            <a:ext cx="2729205" cy="2758622"/>
            <a:chOff x="3130550" y="2027582"/>
            <a:chExt cx="4533900" cy="4582768"/>
          </a:xfrm>
          <a:blipFill>
            <a:blip r:embed="rId3"/>
            <a:stretch>
              <a:fillRect/>
            </a:stretch>
          </a:blipFill>
          <a:scene3d>
            <a:camera prst="isometricOffAxis1Left"/>
            <a:lightRig rig="threePt" dir="t"/>
          </a:scene3d>
        </p:grpSpPr>
        <p:sp>
          <p:nvSpPr>
            <p:cNvPr id="1029" name="Freeform 5"/>
            <p:cNvSpPr>
              <a:spLocks/>
            </p:cNvSpPr>
            <p:nvPr/>
          </p:nvSpPr>
          <p:spPr bwMode="auto">
            <a:xfrm>
              <a:off x="4311649" y="3239466"/>
              <a:ext cx="2162176" cy="2168524"/>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0" name="Freeform 6"/>
            <p:cNvSpPr>
              <a:spLocks/>
            </p:cNvSpPr>
            <p:nvPr/>
          </p:nvSpPr>
          <p:spPr bwMode="auto">
            <a:xfrm>
              <a:off x="3130550" y="3215032"/>
              <a:ext cx="1511300" cy="2168524"/>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1" name="Freeform 7"/>
            <p:cNvSpPr>
              <a:spLocks/>
            </p:cNvSpPr>
            <p:nvPr/>
          </p:nvSpPr>
          <p:spPr bwMode="auto">
            <a:xfrm>
              <a:off x="6153150" y="3245817"/>
              <a:ext cx="1511300" cy="2168524"/>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2" name="Freeform 8"/>
            <p:cNvSpPr>
              <a:spLocks/>
            </p:cNvSpPr>
            <p:nvPr/>
          </p:nvSpPr>
          <p:spPr bwMode="auto">
            <a:xfrm>
              <a:off x="3130550" y="2027582"/>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3" name="Freeform 9"/>
            <p:cNvSpPr>
              <a:spLocks/>
            </p:cNvSpPr>
            <p:nvPr/>
          </p:nvSpPr>
          <p:spPr bwMode="auto">
            <a:xfrm>
              <a:off x="3130550" y="5062882"/>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4"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5"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6"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7"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5" name="Group 15"/>
          <p:cNvGrpSpPr/>
          <p:nvPr/>
        </p:nvGrpSpPr>
        <p:grpSpPr>
          <a:xfrm>
            <a:off x="1167877" y="1701285"/>
            <a:ext cx="2740091" cy="2740091"/>
            <a:chOff x="3112466" y="2058366"/>
            <a:chExt cx="4551984" cy="4551984"/>
          </a:xfrm>
          <a:blipFill>
            <a:blip r:embed="rId4"/>
            <a:stretch>
              <a:fillRect/>
            </a:stretch>
          </a:blipFill>
          <a:scene3d>
            <a:camera prst="isometricOffAxis1Top">
              <a:rot lat="18075712" lon="18392742" rev="3458553"/>
            </a:camera>
            <a:lightRig rig="threePt" dir="t"/>
          </a:scene3d>
        </p:grpSpPr>
        <p:sp>
          <p:nvSpPr>
            <p:cNvPr id="17" name="Freeform 5"/>
            <p:cNvSpPr>
              <a:spLocks/>
            </p:cNvSpPr>
            <p:nvPr/>
          </p:nvSpPr>
          <p:spPr bwMode="auto">
            <a:xfrm>
              <a:off x="4311650" y="3257550"/>
              <a:ext cx="2162175"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p:nvSpPr>
          <p:spPr bwMode="auto">
            <a:xfrm>
              <a:off x="3112466" y="3251200"/>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p:cNvSpPr>
            <p:nvPr/>
          </p:nvSpPr>
          <p:spPr bwMode="auto">
            <a:xfrm>
              <a:off x="6153150" y="3263900"/>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p:cNvSpPr>
            <p:nvPr/>
          </p:nvSpPr>
          <p:spPr bwMode="auto">
            <a:xfrm>
              <a:off x="3130550" y="2063750"/>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p:cNvSpPr>
            <p:nvPr/>
          </p:nvSpPr>
          <p:spPr bwMode="auto">
            <a:xfrm>
              <a:off x="3112466" y="5099050"/>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p:nvSpPr>
          <p:spPr bwMode="auto">
            <a:xfrm>
              <a:off x="6153150" y="5099050"/>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p:nvSpPr>
          <p:spPr bwMode="auto">
            <a:xfrm>
              <a:off x="6153150"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p:nvSpPr>
          <p:spPr bwMode="auto">
            <a:xfrm>
              <a:off x="4308475" y="2063750"/>
              <a:ext cx="2162175"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p:nvSpPr>
          <p:spPr bwMode="auto">
            <a:xfrm>
              <a:off x="4308475" y="5099050"/>
              <a:ext cx="2162175"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25"/>
          <p:cNvGrpSpPr/>
          <p:nvPr/>
        </p:nvGrpSpPr>
        <p:grpSpPr>
          <a:xfrm>
            <a:off x="1766747" y="3392155"/>
            <a:ext cx="2729205" cy="2736850"/>
            <a:chOff x="3130550" y="2045666"/>
            <a:chExt cx="4533901" cy="4546600"/>
          </a:xfrm>
          <a:blipFill>
            <a:blip r:embed="rId5"/>
            <a:stretch>
              <a:fillRect/>
            </a:stretch>
          </a:blipFill>
          <a:scene3d>
            <a:camera prst="isometricOffAxis1Right"/>
            <a:lightRig rig="threePt" dir="t"/>
          </a:scene3d>
        </p:grpSpPr>
        <p:sp>
          <p:nvSpPr>
            <p:cNvPr id="27" name="Freeform 5"/>
            <p:cNvSpPr>
              <a:spLocks/>
            </p:cNvSpPr>
            <p:nvPr/>
          </p:nvSpPr>
          <p:spPr bwMode="auto">
            <a:xfrm>
              <a:off x="4311650" y="3239466"/>
              <a:ext cx="2162176" cy="2168525"/>
            </a:xfrm>
            <a:custGeom>
              <a:avLst/>
              <a:gdLst/>
              <a:ahLst/>
              <a:cxnLst>
                <a:cxn ang="0">
                  <a:pos x="1362" y="684"/>
                </a:cxn>
                <a:cxn ang="0">
                  <a:pos x="1206" y="594"/>
                </a:cxn>
                <a:cxn ang="0">
                  <a:pos x="1206" y="644"/>
                </a:cxn>
                <a:cxn ang="0">
                  <a:pos x="1158" y="644"/>
                </a:cxn>
                <a:cxn ang="0">
                  <a:pos x="1158" y="208"/>
                </a:cxn>
                <a:cxn ang="0">
                  <a:pos x="722" y="208"/>
                </a:cxn>
                <a:cxn ang="0">
                  <a:pos x="722" y="156"/>
                </a:cxn>
                <a:cxn ang="0">
                  <a:pos x="772" y="156"/>
                </a:cxn>
                <a:cxn ang="0">
                  <a:pos x="682" y="0"/>
                </a:cxn>
                <a:cxn ang="0">
                  <a:pos x="592" y="156"/>
                </a:cxn>
                <a:cxn ang="0">
                  <a:pos x="640" y="156"/>
                </a:cxn>
                <a:cxn ang="0">
                  <a:pos x="640" y="208"/>
                </a:cxn>
                <a:cxn ang="0">
                  <a:pos x="206" y="208"/>
                </a:cxn>
                <a:cxn ang="0">
                  <a:pos x="206" y="644"/>
                </a:cxn>
                <a:cxn ang="0">
                  <a:pos x="156" y="644"/>
                </a:cxn>
                <a:cxn ang="0">
                  <a:pos x="156" y="594"/>
                </a:cxn>
                <a:cxn ang="0">
                  <a:pos x="0" y="684"/>
                </a:cxn>
                <a:cxn ang="0">
                  <a:pos x="156" y="774"/>
                </a:cxn>
                <a:cxn ang="0">
                  <a:pos x="156" y="726"/>
                </a:cxn>
                <a:cxn ang="0">
                  <a:pos x="206" y="726"/>
                </a:cxn>
                <a:cxn ang="0">
                  <a:pos x="206" y="1160"/>
                </a:cxn>
                <a:cxn ang="0">
                  <a:pos x="640" y="1160"/>
                </a:cxn>
                <a:cxn ang="0">
                  <a:pos x="640" y="1210"/>
                </a:cxn>
                <a:cxn ang="0">
                  <a:pos x="592" y="1210"/>
                </a:cxn>
                <a:cxn ang="0">
                  <a:pos x="682" y="1366"/>
                </a:cxn>
                <a:cxn ang="0">
                  <a:pos x="772" y="1210"/>
                </a:cxn>
                <a:cxn ang="0">
                  <a:pos x="722" y="1210"/>
                </a:cxn>
                <a:cxn ang="0">
                  <a:pos x="722" y="1160"/>
                </a:cxn>
                <a:cxn ang="0">
                  <a:pos x="1158" y="1160"/>
                </a:cxn>
                <a:cxn ang="0">
                  <a:pos x="1158" y="726"/>
                </a:cxn>
                <a:cxn ang="0">
                  <a:pos x="1206" y="726"/>
                </a:cxn>
                <a:cxn ang="0">
                  <a:pos x="1206" y="774"/>
                </a:cxn>
                <a:cxn ang="0">
                  <a:pos x="1362" y="684"/>
                </a:cxn>
              </a:cxnLst>
              <a:rect l="0" t="0" r="r" b="b"/>
              <a:pathLst>
                <a:path w="1362" h="1366">
                  <a:moveTo>
                    <a:pt x="1362" y="684"/>
                  </a:moveTo>
                  <a:lnTo>
                    <a:pt x="1206" y="594"/>
                  </a:lnTo>
                  <a:lnTo>
                    <a:pt x="1206" y="644"/>
                  </a:lnTo>
                  <a:lnTo>
                    <a:pt x="1158" y="644"/>
                  </a:lnTo>
                  <a:lnTo>
                    <a:pt x="1158" y="208"/>
                  </a:lnTo>
                  <a:lnTo>
                    <a:pt x="722" y="208"/>
                  </a:lnTo>
                  <a:lnTo>
                    <a:pt x="722" y="156"/>
                  </a:lnTo>
                  <a:lnTo>
                    <a:pt x="772" y="156"/>
                  </a:lnTo>
                  <a:lnTo>
                    <a:pt x="682" y="0"/>
                  </a:lnTo>
                  <a:lnTo>
                    <a:pt x="592" y="156"/>
                  </a:lnTo>
                  <a:lnTo>
                    <a:pt x="640" y="156"/>
                  </a:lnTo>
                  <a:lnTo>
                    <a:pt x="640" y="208"/>
                  </a:lnTo>
                  <a:lnTo>
                    <a:pt x="206" y="208"/>
                  </a:lnTo>
                  <a:lnTo>
                    <a:pt x="206" y="644"/>
                  </a:lnTo>
                  <a:lnTo>
                    <a:pt x="156" y="644"/>
                  </a:lnTo>
                  <a:lnTo>
                    <a:pt x="156" y="594"/>
                  </a:lnTo>
                  <a:lnTo>
                    <a:pt x="0" y="684"/>
                  </a:lnTo>
                  <a:lnTo>
                    <a:pt x="156" y="774"/>
                  </a:lnTo>
                  <a:lnTo>
                    <a:pt x="156" y="726"/>
                  </a:lnTo>
                  <a:lnTo>
                    <a:pt x="206" y="726"/>
                  </a:lnTo>
                  <a:lnTo>
                    <a:pt x="206" y="1160"/>
                  </a:lnTo>
                  <a:lnTo>
                    <a:pt x="640" y="1160"/>
                  </a:lnTo>
                  <a:lnTo>
                    <a:pt x="640" y="1210"/>
                  </a:lnTo>
                  <a:lnTo>
                    <a:pt x="592" y="1210"/>
                  </a:lnTo>
                  <a:lnTo>
                    <a:pt x="682" y="1366"/>
                  </a:lnTo>
                  <a:lnTo>
                    <a:pt x="772" y="1210"/>
                  </a:lnTo>
                  <a:lnTo>
                    <a:pt x="722" y="1210"/>
                  </a:lnTo>
                  <a:lnTo>
                    <a:pt x="722" y="1160"/>
                  </a:lnTo>
                  <a:lnTo>
                    <a:pt x="1158" y="1160"/>
                  </a:lnTo>
                  <a:lnTo>
                    <a:pt x="1158" y="726"/>
                  </a:lnTo>
                  <a:lnTo>
                    <a:pt x="1206" y="726"/>
                  </a:lnTo>
                  <a:lnTo>
                    <a:pt x="1206" y="774"/>
                  </a:lnTo>
                  <a:lnTo>
                    <a:pt x="1362" y="68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6"/>
            <p:cNvSpPr>
              <a:spLocks/>
            </p:cNvSpPr>
            <p:nvPr/>
          </p:nvSpPr>
          <p:spPr bwMode="auto">
            <a:xfrm>
              <a:off x="3130550" y="3233116"/>
              <a:ext cx="1511300" cy="2168525"/>
            </a:xfrm>
            <a:custGeom>
              <a:avLst/>
              <a:gdLst/>
              <a:ahLst/>
              <a:cxnLst>
                <a:cxn ang="0">
                  <a:pos x="902" y="724"/>
                </a:cxn>
                <a:cxn ang="0">
                  <a:pos x="902" y="774"/>
                </a:cxn>
                <a:cxn ang="0">
                  <a:pos x="894" y="770"/>
                </a:cxn>
                <a:cxn ang="0">
                  <a:pos x="894" y="774"/>
                </a:cxn>
                <a:cxn ang="0">
                  <a:pos x="738" y="684"/>
                </a:cxn>
                <a:cxn ang="0">
                  <a:pos x="894" y="594"/>
                </a:cxn>
                <a:cxn ang="0">
                  <a:pos x="894" y="598"/>
                </a:cxn>
                <a:cxn ang="0">
                  <a:pos x="902" y="594"/>
                </a:cxn>
                <a:cxn ang="0">
                  <a:pos x="902" y="642"/>
                </a:cxn>
                <a:cxn ang="0">
                  <a:pos x="948" y="642"/>
                </a:cxn>
                <a:cxn ang="0">
                  <a:pos x="952" y="642"/>
                </a:cxn>
                <a:cxn ang="0">
                  <a:pos x="952" y="210"/>
                </a:cxn>
                <a:cxn ang="0">
                  <a:pos x="516" y="210"/>
                </a:cxn>
                <a:cxn ang="0">
                  <a:pos x="516" y="156"/>
                </a:cxn>
                <a:cxn ang="0">
                  <a:pos x="566" y="156"/>
                </a:cxn>
                <a:cxn ang="0">
                  <a:pos x="476" y="0"/>
                </a:cxn>
                <a:cxn ang="0">
                  <a:pos x="384" y="156"/>
                </a:cxn>
                <a:cxn ang="0">
                  <a:pos x="434" y="156"/>
                </a:cxn>
                <a:cxn ang="0">
                  <a:pos x="434" y="210"/>
                </a:cxn>
                <a:cxn ang="0">
                  <a:pos x="0" y="210"/>
                </a:cxn>
                <a:cxn ang="0">
                  <a:pos x="0" y="1162"/>
                </a:cxn>
                <a:cxn ang="0">
                  <a:pos x="434" y="1162"/>
                </a:cxn>
                <a:cxn ang="0">
                  <a:pos x="434" y="1210"/>
                </a:cxn>
                <a:cxn ang="0">
                  <a:pos x="384" y="1210"/>
                </a:cxn>
                <a:cxn ang="0">
                  <a:pos x="476" y="1366"/>
                </a:cxn>
                <a:cxn ang="0">
                  <a:pos x="566" y="1210"/>
                </a:cxn>
                <a:cxn ang="0">
                  <a:pos x="516" y="1210"/>
                </a:cxn>
                <a:cxn ang="0">
                  <a:pos x="516" y="1162"/>
                </a:cxn>
                <a:cxn ang="0">
                  <a:pos x="952" y="1162"/>
                </a:cxn>
                <a:cxn ang="0">
                  <a:pos x="952" y="724"/>
                </a:cxn>
                <a:cxn ang="0">
                  <a:pos x="948" y="724"/>
                </a:cxn>
                <a:cxn ang="0">
                  <a:pos x="902" y="724"/>
                </a:cxn>
              </a:cxnLst>
              <a:rect l="0" t="0" r="r" b="b"/>
              <a:pathLst>
                <a:path w="952" h="1366">
                  <a:moveTo>
                    <a:pt x="902" y="724"/>
                  </a:moveTo>
                  <a:lnTo>
                    <a:pt x="902" y="774"/>
                  </a:lnTo>
                  <a:lnTo>
                    <a:pt x="894" y="770"/>
                  </a:lnTo>
                  <a:lnTo>
                    <a:pt x="894" y="774"/>
                  </a:lnTo>
                  <a:lnTo>
                    <a:pt x="738" y="684"/>
                  </a:lnTo>
                  <a:lnTo>
                    <a:pt x="894" y="594"/>
                  </a:lnTo>
                  <a:lnTo>
                    <a:pt x="894" y="598"/>
                  </a:lnTo>
                  <a:lnTo>
                    <a:pt x="902" y="594"/>
                  </a:lnTo>
                  <a:lnTo>
                    <a:pt x="902" y="642"/>
                  </a:lnTo>
                  <a:lnTo>
                    <a:pt x="948" y="642"/>
                  </a:lnTo>
                  <a:lnTo>
                    <a:pt x="952" y="642"/>
                  </a:lnTo>
                  <a:lnTo>
                    <a:pt x="952" y="210"/>
                  </a:lnTo>
                  <a:lnTo>
                    <a:pt x="516" y="210"/>
                  </a:lnTo>
                  <a:lnTo>
                    <a:pt x="516" y="156"/>
                  </a:lnTo>
                  <a:lnTo>
                    <a:pt x="566" y="156"/>
                  </a:lnTo>
                  <a:lnTo>
                    <a:pt x="476" y="0"/>
                  </a:lnTo>
                  <a:lnTo>
                    <a:pt x="384" y="156"/>
                  </a:lnTo>
                  <a:lnTo>
                    <a:pt x="434" y="156"/>
                  </a:lnTo>
                  <a:lnTo>
                    <a:pt x="434" y="210"/>
                  </a:lnTo>
                  <a:lnTo>
                    <a:pt x="0" y="210"/>
                  </a:lnTo>
                  <a:lnTo>
                    <a:pt x="0" y="1162"/>
                  </a:lnTo>
                  <a:lnTo>
                    <a:pt x="434" y="1162"/>
                  </a:lnTo>
                  <a:lnTo>
                    <a:pt x="434" y="1210"/>
                  </a:lnTo>
                  <a:lnTo>
                    <a:pt x="384" y="1210"/>
                  </a:lnTo>
                  <a:lnTo>
                    <a:pt x="476" y="1366"/>
                  </a:lnTo>
                  <a:lnTo>
                    <a:pt x="566" y="1210"/>
                  </a:lnTo>
                  <a:lnTo>
                    <a:pt x="516" y="1210"/>
                  </a:lnTo>
                  <a:lnTo>
                    <a:pt x="516" y="1162"/>
                  </a:lnTo>
                  <a:lnTo>
                    <a:pt x="952" y="1162"/>
                  </a:lnTo>
                  <a:lnTo>
                    <a:pt x="952" y="724"/>
                  </a:lnTo>
                  <a:lnTo>
                    <a:pt x="948" y="724"/>
                  </a:lnTo>
                  <a:lnTo>
                    <a:pt x="902" y="724"/>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7"/>
            <p:cNvSpPr>
              <a:spLocks/>
            </p:cNvSpPr>
            <p:nvPr/>
          </p:nvSpPr>
          <p:spPr bwMode="auto">
            <a:xfrm>
              <a:off x="6153151" y="3245817"/>
              <a:ext cx="1511300" cy="2168525"/>
            </a:xfrm>
            <a:custGeom>
              <a:avLst/>
              <a:gdLst/>
              <a:ahLst/>
              <a:cxnLst>
                <a:cxn ang="0">
                  <a:pos x="48" y="642"/>
                </a:cxn>
                <a:cxn ang="0">
                  <a:pos x="48" y="594"/>
                </a:cxn>
                <a:cxn ang="0">
                  <a:pos x="56" y="598"/>
                </a:cxn>
                <a:cxn ang="0">
                  <a:pos x="56" y="594"/>
                </a:cxn>
                <a:cxn ang="0">
                  <a:pos x="212" y="684"/>
                </a:cxn>
                <a:cxn ang="0">
                  <a:pos x="56" y="774"/>
                </a:cxn>
                <a:cxn ang="0">
                  <a:pos x="56" y="770"/>
                </a:cxn>
                <a:cxn ang="0">
                  <a:pos x="48" y="774"/>
                </a:cxn>
                <a:cxn ang="0">
                  <a:pos x="48" y="724"/>
                </a:cxn>
                <a:cxn ang="0">
                  <a:pos x="2" y="724"/>
                </a:cxn>
                <a:cxn ang="0">
                  <a:pos x="0" y="724"/>
                </a:cxn>
                <a:cxn ang="0">
                  <a:pos x="0" y="1158"/>
                </a:cxn>
                <a:cxn ang="0">
                  <a:pos x="434" y="1158"/>
                </a:cxn>
                <a:cxn ang="0">
                  <a:pos x="434" y="1210"/>
                </a:cxn>
                <a:cxn ang="0">
                  <a:pos x="384" y="1210"/>
                </a:cxn>
                <a:cxn ang="0">
                  <a:pos x="476" y="1366"/>
                </a:cxn>
                <a:cxn ang="0">
                  <a:pos x="566" y="1210"/>
                </a:cxn>
                <a:cxn ang="0">
                  <a:pos x="516" y="1210"/>
                </a:cxn>
                <a:cxn ang="0">
                  <a:pos x="516" y="1158"/>
                </a:cxn>
                <a:cxn ang="0">
                  <a:pos x="952" y="1158"/>
                </a:cxn>
                <a:cxn ang="0">
                  <a:pos x="952" y="206"/>
                </a:cxn>
                <a:cxn ang="0">
                  <a:pos x="516" y="206"/>
                </a:cxn>
                <a:cxn ang="0">
                  <a:pos x="516" y="156"/>
                </a:cxn>
                <a:cxn ang="0">
                  <a:pos x="566" y="156"/>
                </a:cxn>
                <a:cxn ang="0">
                  <a:pos x="476" y="0"/>
                </a:cxn>
                <a:cxn ang="0">
                  <a:pos x="384" y="156"/>
                </a:cxn>
                <a:cxn ang="0">
                  <a:pos x="434" y="156"/>
                </a:cxn>
                <a:cxn ang="0">
                  <a:pos x="434" y="206"/>
                </a:cxn>
                <a:cxn ang="0">
                  <a:pos x="0" y="206"/>
                </a:cxn>
                <a:cxn ang="0">
                  <a:pos x="0" y="642"/>
                </a:cxn>
                <a:cxn ang="0">
                  <a:pos x="2" y="642"/>
                </a:cxn>
                <a:cxn ang="0">
                  <a:pos x="48" y="642"/>
                </a:cxn>
              </a:cxnLst>
              <a:rect l="0" t="0" r="r" b="b"/>
              <a:pathLst>
                <a:path w="952" h="1366">
                  <a:moveTo>
                    <a:pt x="48" y="642"/>
                  </a:moveTo>
                  <a:lnTo>
                    <a:pt x="48" y="594"/>
                  </a:lnTo>
                  <a:lnTo>
                    <a:pt x="56" y="598"/>
                  </a:lnTo>
                  <a:lnTo>
                    <a:pt x="56" y="594"/>
                  </a:lnTo>
                  <a:lnTo>
                    <a:pt x="212" y="684"/>
                  </a:lnTo>
                  <a:lnTo>
                    <a:pt x="56" y="774"/>
                  </a:lnTo>
                  <a:lnTo>
                    <a:pt x="56" y="770"/>
                  </a:lnTo>
                  <a:lnTo>
                    <a:pt x="48" y="774"/>
                  </a:lnTo>
                  <a:lnTo>
                    <a:pt x="48" y="724"/>
                  </a:lnTo>
                  <a:lnTo>
                    <a:pt x="2" y="724"/>
                  </a:lnTo>
                  <a:lnTo>
                    <a:pt x="0" y="724"/>
                  </a:lnTo>
                  <a:lnTo>
                    <a:pt x="0" y="1158"/>
                  </a:lnTo>
                  <a:lnTo>
                    <a:pt x="434" y="1158"/>
                  </a:lnTo>
                  <a:lnTo>
                    <a:pt x="434" y="1210"/>
                  </a:lnTo>
                  <a:lnTo>
                    <a:pt x="384" y="1210"/>
                  </a:lnTo>
                  <a:lnTo>
                    <a:pt x="476" y="1366"/>
                  </a:lnTo>
                  <a:lnTo>
                    <a:pt x="566" y="1210"/>
                  </a:lnTo>
                  <a:lnTo>
                    <a:pt x="516" y="1210"/>
                  </a:lnTo>
                  <a:lnTo>
                    <a:pt x="516" y="1158"/>
                  </a:lnTo>
                  <a:lnTo>
                    <a:pt x="952" y="1158"/>
                  </a:lnTo>
                  <a:lnTo>
                    <a:pt x="952" y="206"/>
                  </a:lnTo>
                  <a:lnTo>
                    <a:pt x="516" y="206"/>
                  </a:lnTo>
                  <a:lnTo>
                    <a:pt x="516" y="156"/>
                  </a:lnTo>
                  <a:lnTo>
                    <a:pt x="566" y="156"/>
                  </a:lnTo>
                  <a:lnTo>
                    <a:pt x="476" y="0"/>
                  </a:lnTo>
                  <a:lnTo>
                    <a:pt x="384" y="156"/>
                  </a:lnTo>
                  <a:lnTo>
                    <a:pt x="434" y="156"/>
                  </a:lnTo>
                  <a:lnTo>
                    <a:pt x="434" y="206"/>
                  </a:lnTo>
                  <a:lnTo>
                    <a:pt x="0" y="206"/>
                  </a:lnTo>
                  <a:lnTo>
                    <a:pt x="0" y="642"/>
                  </a:lnTo>
                  <a:lnTo>
                    <a:pt x="2" y="642"/>
                  </a:lnTo>
                  <a:lnTo>
                    <a:pt x="48" y="642"/>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0" name="Freeform 8"/>
            <p:cNvSpPr>
              <a:spLocks/>
            </p:cNvSpPr>
            <p:nvPr/>
          </p:nvSpPr>
          <p:spPr bwMode="auto">
            <a:xfrm>
              <a:off x="3130550" y="2045666"/>
              <a:ext cx="1511300" cy="1511300"/>
            </a:xfrm>
            <a:custGeom>
              <a:avLst/>
              <a:gdLst/>
              <a:ahLst/>
              <a:cxnLst>
                <a:cxn ang="0">
                  <a:pos x="902" y="566"/>
                </a:cxn>
                <a:cxn ang="0">
                  <a:pos x="746" y="476"/>
                </a:cxn>
                <a:cxn ang="0">
                  <a:pos x="902" y="386"/>
                </a:cxn>
                <a:cxn ang="0">
                  <a:pos x="902" y="436"/>
                </a:cxn>
                <a:cxn ang="0">
                  <a:pos x="952" y="436"/>
                </a:cxn>
                <a:cxn ang="0">
                  <a:pos x="952" y="0"/>
                </a:cxn>
                <a:cxn ang="0">
                  <a:pos x="0" y="0"/>
                </a:cxn>
                <a:cxn ang="0">
                  <a:pos x="0" y="952"/>
                </a:cxn>
                <a:cxn ang="0">
                  <a:pos x="434" y="952"/>
                </a:cxn>
                <a:cxn ang="0">
                  <a:pos x="434" y="908"/>
                </a:cxn>
                <a:cxn ang="0">
                  <a:pos x="384" y="908"/>
                </a:cxn>
                <a:cxn ang="0">
                  <a:pos x="476" y="752"/>
                </a:cxn>
                <a:cxn ang="0">
                  <a:pos x="566" y="908"/>
                </a:cxn>
                <a:cxn ang="0">
                  <a:pos x="516" y="908"/>
                </a:cxn>
                <a:cxn ang="0">
                  <a:pos x="516" y="952"/>
                </a:cxn>
                <a:cxn ang="0">
                  <a:pos x="952" y="952"/>
                </a:cxn>
                <a:cxn ang="0">
                  <a:pos x="952" y="518"/>
                </a:cxn>
                <a:cxn ang="0">
                  <a:pos x="902" y="518"/>
                </a:cxn>
                <a:cxn ang="0">
                  <a:pos x="902" y="566"/>
                </a:cxn>
              </a:cxnLst>
              <a:rect l="0" t="0" r="r" b="b"/>
              <a:pathLst>
                <a:path w="952" h="952">
                  <a:moveTo>
                    <a:pt x="902" y="566"/>
                  </a:moveTo>
                  <a:lnTo>
                    <a:pt x="746" y="476"/>
                  </a:lnTo>
                  <a:lnTo>
                    <a:pt x="902" y="386"/>
                  </a:lnTo>
                  <a:lnTo>
                    <a:pt x="902" y="436"/>
                  </a:lnTo>
                  <a:lnTo>
                    <a:pt x="952" y="436"/>
                  </a:lnTo>
                  <a:lnTo>
                    <a:pt x="952" y="0"/>
                  </a:lnTo>
                  <a:lnTo>
                    <a:pt x="0" y="0"/>
                  </a:lnTo>
                  <a:lnTo>
                    <a:pt x="0" y="952"/>
                  </a:lnTo>
                  <a:lnTo>
                    <a:pt x="434" y="952"/>
                  </a:lnTo>
                  <a:lnTo>
                    <a:pt x="434" y="908"/>
                  </a:lnTo>
                  <a:lnTo>
                    <a:pt x="384" y="908"/>
                  </a:lnTo>
                  <a:lnTo>
                    <a:pt x="476" y="752"/>
                  </a:lnTo>
                  <a:lnTo>
                    <a:pt x="566" y="908"/>
                  </a:lnTo>
                  <a:lnTo>
                    <a:pt x="516" y="908"/>
                  </a:lnTo>
                  <a:lnTo>
                    <a:pt x="516" y="952"/>
                  </a:lnTo>
                  <a:lnTo>
                    <a:pt x="952" y="952"/>
                  </a:lnTo>
                  <a:lnTo>
                    <a:pt x="952" y="518"/>
                  </a:lnTo>
                  <a:lnTo>
                    <a:pt x="902" y="518"/>
                  </a:lnTo>
                  <a:lnTo>
                    <a:pt x="902"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
            <p:cNvSpPr>
              <a:spLocks/>
            </p:cNvSpPr>
            <p:nvPr/>
          </p:nvSpPr>
          <p:spPr bwMode="auto">
            <a:xfrm>
              <a:off x="3130550" y="5080966"/>
              <a:ext cx="1511300" cy="1511300"/>
            </a:xfrm>
            <a:custGeom>
              <a:avLst/>
              <a:gdLst/>
              <a:ahLst/>
              <a:cxnLst>
                <a:cxn ang="0">
                  <a:pos x="902" y="386"/>
                </a:cxn>
                <a:cxn ang="0">
                  <a:pos x="746" y="476"/>
                </a:cxn>
                <a:cxn ang="0">
                  <a:pos x="902" y="566"/>
                </a:cxn>
                <a:cxn ang="0">
                  <a:pos x="902" y="518"/>
                </a:cxn>
                <a:cxn ang="0">
                  <a:pos x="952" y="518"/>
                </a:cxn>
                <a:cxn ang="0">
                  <a:pos x="952" y="952"/>
                </a:cxn>
                <a:cxn ang="0">
                  <a:pos x="0" y="952"/>
                </a:cxn>
                <a:cxn ang="0">
                  <a:pos x="0" y="0"/>
                </a:cxn>
                <a:cxn ang="0">
                  <a:pos x="434" y="0"/>
                </a:cxn>
                <a:cxn ang="0">
                  <a:pos x="434" y="46"/>
                </a:cxn>
                <a:cxn ang="0">
                  <a:pos x="384" y="46"/>
                </a:cxn>
                <a:cxn ang="0">
                  <a:pos x="476" y="202"/>
                </a:cxn>
                <a:cxn ang="0">
                  <a:pos x="566" y="46"/>
                </a:cxn>
                <a:cxn ang="0">
                  <a:pos x="516" y="46"/>
                </a:cxn>
                <a:cxn ang="0">
                  <a:pos x="516" y="0"/>
                </a:cxn>
                <a:cxn ang="0">
                  <a:pos x="952" y="0"/>
                </a:cxn>
                <a:cxn ang="0">
                  <a:pos x="952" y="436"/>
                </a:cxn>
                <a:cxn ang="0">
                  <a:pos x="902" y="436"/>
                </a:cxn>
                <a:cxn ang="0">
                  <a:pos x="902" y="386"/>
                </a:cxn>
              </a:cxnLst>
              <a:rect l="0" t="0" r="r" b="b"/>
              <a:pathLst>
                <a:path w="952" h="952">
                  <a:moveTo>
                    <a:pt x="902" y="386"/>
                  </a:moveTo>
                  <a:lnTo>
                    <a:pt x="746" y="476"/>
                  </a:lnTo>
                  <a:lnTo>
                    <a:pt x="902" y="566"/>
                  </a:lnTo>
                  <a:lnTo>
                    <a:pt x="902" y="518"/>
                  </a:lnTo>
                  <a:lnTo>
                    <a:pt x="952" y="518"/>
                  </a:lnTo>
                  <a:lnTo>
                    <a:pt x="952" y="952"/>
                  </a:lnTo>
                  <a:lnTo>
                    <a:pt x="0" y="952"/>
                  </a:lnTo>
                  <a:lnTo>
                    <a:pt x="0" y="0"/>
                  </a:lnTo>
                  <a:lnTo>
                    <a:pt x="434" y="0"/>
                  </a:lnTo>
                  <a:lnTo>
                    <a:pt x="434" y="46"/>
                  </a:lnTo>
                  <a:lnTo>
                    <a:pt x="384" y="46"/>
                  </a:lnTo>
                  <a:lnTo>
                    <a:pt x="476" y="202"/>
                  </a:lnTo>
                  <a:lnTo>
                    <a:pt x="566" y="46"/>
                  </a:lnTo>
                  <a:lnTo>
                    <a:pt x="516" y="46"/>
                  </a:lnTo>
                  <a:lnTo>
                    <a:pt x="516" y="0"/>
                  </a:lnTo>
                  <a:lnTo>
                    <a:pt x="952" y="0"/>
                  </a:lnTo>
                  <a:lnTo>
                    <a:pt x="952" y="436"/>
                  </a:lnTo>
                  <a:lnTo>
                    <a:pt x="902" y="436"/>
                  </a:lnTo>
                  <a:lnTo>
                    <a:pt x="902"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10"/>
            <p:cNvSpPr>
              <a:spLocks/>
            </p:cNvSpPr>
            <p:nvPr/>
          </p:nvSpPr>
          <p:spPr bwMode="auto">
            <a:xfrm>
              <a:off x="6153151" y="5080966"/>
              <a:ext cx="1511300" cy="1511300"/>
            </a:xfrm>
            <a:custGeom>
              <a:avLst/>
              <a:gdLst/>
              <a:ahLst/>
              <a:cxnLst>
                <a:cxn ang="0">
                  <a:pos x="48" y="386"/>
                </a:cxn>
                <a:cxn ang="0">
                  <a:pos x="204" y="476"/>
                </a:cxn>
                <a:cxn ang="0">
                  <a:pos x="48" y="566"/>
                </a:cxn>
                <a:cxn ang="0">
                  <a:pos x="48" y="518"/>
                </a:cxn>
                <a:cxn ang="0">
                  <a:pos x="0" y="518"/>
                </a:cxn>
                <a:cxn ang="0">
                  <a:pos x="0" y="952"/>
                </a:cxn>
                <a:cxn ang="0">
                  <a:pos x="952" y="952"/>
                </a:cxn>
                <a:cxn ang="0">
                  <a:pos x="952" y="0"/>
                </a:cxn>
                <a:cxn ang="0">
                  <a:pos x="516" y="0"/>
                </a:cxn>
                <a:cxn ang="0">
                  <a:pos x="516" y="46"/>
                </a:cxn>
                <a:cxn ang="0">
                  <a:pos x="566" y="46"/>
                </a:cxn>
                <a:cxn ang="0">
                  <a:pos x="476" y="202"/>
                </a:cxn>
                <a:cxn ang="0">
                  <a:pos x="384" y="46"/>
                </a:cxn>
                <a:cxn ang="0">
                  <a:pos x="434" y="46"/>
                </a:cxn>
                <a:cxn ang="0">
                  <a:pos x="434" y="0"/>
                </a:cxn>
                <a:cxn ang="0">
                  <a:pos x="0" y="0"/>
                </a:cxn>
                <a:cxn ang="0">
                  <a:pos x="0" y="436"/>
                </a:cxn>
                <a:cxn ang="0">
                  <a:pos x="48" y="436"/>
                </a:cxn>
                <a:cxn ang="0">
                  <a:pos x="48" y="386"/>
                </a:cxn>
              </a:cxnLst>
              <a:rect l="0" t="0" r="r" b="b"/>
              <a:pathLst>
                <a:path w="952" h="952">
                  <a:moveTo>
                    <a:pt x="48" y="386"/>
                  </a:moveTo>
                  <a:lnTo>
                    <a:pt x="204" y="476"/>
                  </a:lnTo>
                  <a:lnTo>
                    <a:pt x="48" y="566"/>
                  </a:lnTo>
                  <a:lnTo>
                    <a:pt x="48" y="518"/>
                  </a:lnTo>
                  <a:lnTo>
                    <a:pt x="0" y="518"/>
                  </a:lnTo>
                  <a:lnTo>
                    <a:pt x="0" y="952"/>
                  </a:lnTo>
                  <a:lnTo>
                    <a:pt x="952" y="952"/>
                  </a:lnTo>
                  <a:lnTo>
                    <a:pt x="952" y="0"/>
                  </a:lnTo>
                  <a:lnTo>
                    <a:pt x="516" y="0"/>
                  </a:lnTo>
                  <a:lnTo>
                    <a:pt x="516" y="46"/>
                  </a:lnTo>
                  <a:lnTo>
                    <a:pt x="566" y="46"/>
                  </a:lnTo>
                  <a:lnTo>
                    <a:pt x="476" y="202"/>
                  </a:lnTo>
                  <a:lnTo>
                    <a:pt x="384" y="46"/>
                  </a:lnTo>
                  <a:lnTo>
                    <a:pt x="434" y="46"/>
                  </a:lnTo>
                  <a:lnTo>
                    <a:pt x="434" y="0"/>
                  </a:lnTo>
                  <a:lnTo>
                    <a:pt x="0" y="0"/>
                  </a:lnTo>
                  <a:lnTo>
                    <a:pt x="0" y="436"/>
                  </a:lnTo>
                  <a:lnTo>
                    <a:pt x="48" y="436"/>
                  </a:lnTo>
                  <a:lnTo>
                    <a:pt x="48" y="38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11"/>
            <p:cNvSpPr>
              <a:spLocks/>
            </p:cNvSpPr>
            <p:nvPr/>
          </p:nvSpPr>
          <p:spPr bwMode="auto">
            <a:xfrm>
              <a:off x="6153151" y="2058366"/>
              <a:ext cx="1511300" cy="1511300"/>
            </a:xfrm>
            <a:custGeom>
              <a:avLst/>
              <a:gdLst/>
              <a:ahLst/>
              <a:cxnLst>
                <a:cxn ang="0">
                  <a:pos x="48" y="566"/>
                </a:cxn>
                <a:cxn ang="0">
                  <a:pos x="204" y="476"/>
                </a:cxn>
                <a:cxn ang="0">
                  <a:pos x="48" y="386"/>
                </a:cxn>
                <a:cxn ang="0">
                  <a:pos x="48" y="436"/>
                </a:cxn>
                <a:cxn ang="0">
                  <a:pos x="0" y="436"/>
                </a:cxn>
                <a:cxn ang="0">
                  <a:pos x="0" y="0"/>
                </a:cxn>
                <a:cxn ang="0">
                  <a:pos x="952" y="0"/>
                </a:cxn>
                <a:cxn ang="0">
                  <a:pos x="952" y="952"/>
                </a:cxn>
                <a:cxn ang="0">
                  <a:pos x="516" y="952"/>
                </a:cxn>
                <a:cxn ang="0">
                  <a:pos x="516" y="908"/>
                </a:cxn>
                <a:cxn ang="0">
                  <a:pos x="566" y="908"/>
                </a:cxn>
                <a:cxn ang="0">
                  <a:pos x="476" y="752"/>
                </a:cxn>
                <a:cxn ang="0">
                  <a:pos x="384" y="908"/>
                </a:cxn>
                <a:cxn ang="0">
                  <a:pos x="434" y="908"/>
                </a:cxn>
                <a:cxn ang="0">
                  <a:pos x="434" y="952"/>
                </a:cxn>
                <a:cxn ang="0">
                  <a:pos x="0" y="952"/>
                </a:cxn>
                <a:cxn ang="0">
                  <a:pos x="0" y="518"/>
                </a:cxn>
                <a:cxn ang="0">
                  <a:pos x="48" y="518"/>
                </a:cxn>
                <a:cxn ang="0">
                  <a:pos x="48" y="566"/>
                </a:cxn>
              </a:cxnLst>
              <a:rect l="0" t="0" r="r" b="b"/>
              <a:pathLst>
                <a:path w="952" h="952">
                  <a:moveTo>
                    <a:pt x="48" y="566"/>
                  </a:moveTo>
                  <a:lnTo>
                    <a:pt x="204" y="476"/>
                  </a:lnTo>
                  <a:lnTo>
                    <a:pt x="48" y="386"/>
                  </a:lnTo>
                  <a:lnTo>
                    <a:pt x="48" y="436"/>
                  </a:lnTo>
                  <a:lnTo>
                    <a:pt x="0" y="436"/>
                  </a:lnTo>
                  <a:lnTo>
                    <a:pt x="0" y="0"/>
                  </a:lnTo>
                  <a:lnTo>
                    <a:pt x="952" y="0"/>
                  </a:lnTo>
                  <a:lnTo>
                    <a:pt x="952" y="952"/>
                  </a:lnTo>
                  <a:lnTo>
                    <a:pt x="516" y="952"/>
                  </a:lnTo>
                  <a:lnTo>
                    <a:pt x="516" y="908"/>
                  </a:lnTo>
                  <a:lnTo>
                    <a:pt x="566" y="908"/>
                  </a:lnTo>
                  <a:lnTo>
                    <a:pt x="476" y="752"/>
                  </a:lnTo>
                  <a:lnTo>
                    <a:pt x="384" y="908"/>
                  </a:lnTo>
                  <a:lnTo>
                    <a:pt x="434" y="908"/>
                  </a:lnTo>
                  <a:lnTo>
                    <a:pt x="434" y="952"/>
                  </a:lnTo>
                  <a:lnTo>
                    <a:pt x="0" y="952"/>
                  </a:lnTo>
                  <a:lnTo>
                    <a:pt x="0" y="518"/>
                  </a:lnTo>
                  <a:lnTo>
                    <a:pt x="48" y="518"/>
                  </a:lnTo>
                  <a:lnTo>
                    <a:pt x="48" y="56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12"/>
            <p:cNvSpPr>
              <a:spLocks/>
            </p:cNvSpPr>
            <p:nvPr/>
          </p:nvSpPr>
          <p:spPr bwMode="auto">
            <a:xfrm>
              <a:off x="4308475" y="2045666"/>
              <a:ext cx="2162176" cy="1511300"/>
            </a:xfrm>
            <a:custGeom>
              <a:avLst/>
              <a:gdLst/>
              <a:ahLst/>
              <a:cxnLst>
                <a:cxn ang="0">
                  <a:pos x="1362" y="476"/>
                </a:cxn>
                <a:cxn ang="0">
                  <a:pos x="1206" y="386"/>
                </a:cxn>
                <a:cxn ang="0">
                  <a:pos x="1206" y="436"/>
                </a:cxn>
                <a:cxn ang="0">
                  <a:pos x="1158" y="436"/>
                </a:cxn>
                <a:cxn ang="0">
                  <a:pos x="1158" y="0"/>
                </a:cxn>
                <a:cxn ang="0">
                  <a:pos x="206" y="0"/>
                </a:cxn>
                <a:cxn ang="0">
                  <a:pos x="206" y="436"/>
                </a:cxn>
                <a:cxn ang="0">
                  <a:pos x="156" y="436"/>
                </a:cxn>
                <a:cxn ang="0">
                  <a:pos x="156" y="386"/>
                </a:cxn>
                <a:cxn ang="0">
                  <a:pos x="0" y="476"/>
                </a:cxn>
                <a:cxn ang="0">
                  <a:pos x="156" y="566"/>
                </a:cxn>
                <a:cxn ang="0">
                  <a:pos x="156" y="518"/>
                </a:cxn>
                <a:cxn ang="0">
                  <a:pos x="206" y="518"/>
                </a:cxn>
                <a:cxn ang="0">
                  <a:pos x="206" y="952"/>
                </a:cxn>
                <a:cxn ang="0">
                  <a:pos x="640" y="952"/>
                </a:cxn>
                <a:cxn ang="0">
                  <a:pos x="640" y="900"/>
                </a:cxn>
                <a:cxn ang="0">
                  <a:pos x="590" y="900"/>
                </a:cxn>
                <a:cxn ang="0">
                  <a:pos x="682" y="744"/>
                </a:cxn>
                <a:cxn ang="0">
                  <a:pos x="772" y="900"/>
                </a:cxn>
                <a:cxn ang="0">
                  <a:pos x="722" y="900"/>
                </a:cxn>
                <a:cxn ang="0">
                  <a:pos x="722" y="952"/>
                </a:cxn>
                <a:cxn ang="0">
                  <a:pos x="1158" y="952"/>
                </a:cxn>
                <a:cxn ang="0">
                  <a:pos x="1158" y="518"/>
                </a:cxn>
                <a:cxn ang="0">
                  <a:pos x="1206" y="518"/>
                </a:cxn>
                <a:cxn ang="0">
                  <a:pos x="1206" y="566"/>
                </a:cxn>
                <a:cxn ang="0">
                  <a:pos x="1362" y="476"/>
                </a:cxn>
              </a:cxnLst>
              <a:rect l="0" t="0" r="r" b="b"/>
              <a:pathLst>
                <a:path w="1362" h="952">
                  <a:moveTo>
                    <a:pt x="1362" y="476"/>
                  </a:moveTo>
                  <a:lnTo>
                    <a:pt x="1206" y="386"/>
                  </a:lnTo>
                  <a:lnTo>
                    <a:pt x="1206" y="436"/>
                  </a:lnTo>
                  <a:lnTo>
                    <a:pt x="1158" y="436"/>
                  </a:lnTo>
                  <a:lnTo>
                    <a:pt x="1158" y="0"/>
                  </a:lnTo>
                  <a:lnTo>
                    <a:pt x="206" y="0"/>
                  </a:lnTo>
                  <a:lnTo>
                    <a:pt x="206" y="436"/>
                  </a:lnTo>
                  <a:lnTo>
                    <a:pt x="156" y="436"/>
                  </a:lnTo>
                  <a:lnTo>
                    <a:pt x="156" y="386"/>
                  </a:lnTo>
                  <a:lnTo>
                    <a:pt x="0" y="476"/>
                  </a:lnTo>
                  <a:lnTo>
                    <a:pt x="156" y="566"/>
                  </a:lnTo>
                  <a:lnTo>
                    <a:pt x="156" y="518"/>
                  </a:lnTo>
                  <a:lnTo>
                    <a:pt x="206" y="518"/>
                  </a:lnTo>
                  <a:lnTo>
                    <a:pt x="206" y="952"/>
                  </a:lnTo>
                  <a:lnTo>
                    <a:pt x="640" y="952"/>
                  </a:lnTo>
                  <a:lnTo>
                    <a:pt x="640" y="900"/>
                  </a:lnTo>
                  <a:lnTo>
                    <a:pt x="590" y="900"/>
                  </a:lnTo>
                  <a:lnTo>
                    <a:pt x="682" y="744"/>
                  </a:lnTo>
                  <a:lnTo>
                    <a:pt x="772" y="900"/>
                  </a:lnTo>
                  <a:lnTo>
                    <a:pt x="722" y="900"/>
                  </a:lnTo>
                  <a:lnTo>
                    <a:pt x="722" y="952"/>
                  </a:lnTo>
                  <a:lnTo>
                    <a:pt x="1158" y="952"/>
                  </a:lnTo>
                  <a:lnTo>
                    <a:pt x="1158" y="518"/>
                  </a:lnTo>
                  <a:lnTo>
                    <a:pt x="1206" y="518"/>
                  </a:lnTo>
                  <a:lnTo>
                    <a:pt x="1206" y="56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13"/>
            <p:cNvSpPr>
              <a:spLocks/>
            </p:cNvSpPr>
            <p:nvPr/>
          </p:nvSpPr>
          <p:spPr bwMode="auto">
            <a:xfrm>
              <a:off x="4308475" y="5080966"/>
              <a:ext cx="2162176" cy="1511300"/>
            </a:xfrm>
            <a:custGeom>
              <a:avLst/>
              <a:gdLst/>
              <a:ahLst/>
              <a:cxnLst>
                <a:cxn ang="0">
                  <a:pos x="1362" y="476"/>
                </a:cxn>
                <a:cxn ang="0">
                  <a:pos x="1206" y="566"/>
                </a:cxn>
                <a:cxn ang="0">
                  <a:pos x="1206" y="518"/>
                </a:cxn>
                <a:cxn ang="0">
                  <a:pos x="1158" y="518"/>
                </a:cxn>
                <a:cxn ang="0">
                  <a:pos x="1158" y="952"/>
                </a:cxn>
                <a:cxn ang="0">
                  <a:pos x="206" y="952"/>
                </a:cxn>
                <a:cxn ang="0">
                  <a:pos x="206" y="518"/>
                </a:cxn>
                <a:cxn ang="0">
                  <a:pos x="156" y="518"/>
                </a:cxn>
                <a:cxn ang="0">
                  <a:pos x="156" y="566"/>
                </a:cxn>
                <a:cxn ang="0">
                  <a:pos x="0" y="476"/>
                </a:cxn>
                <a:cxn ang="0">
                  <a:pos x="156" y="386"/>
                </a:cxn>
                <a:cxn ang="0">
                  <a:pos x="156" y="436"/>
                </a:cxn>
                <a:cxn ang="0">
                  <a:pos x="206" y="436"/>
                </a:cxn>
                <a:cxn ang="0">
                  <a:pos x="206" y="0"/>
                </a:cxn>
                <a:cxn ang="0">
                  <a:pos x="640" y="0"/>
                </a:cxn>
                <a:cxn ang="0">
                  <a:pos x="640" y="54"/>
                </a:cxn>
                <a:cxn ang="0">
                  <a:pos x="590" y="54"/>
                </a:cxn>
                <a:cxn ang="0">
                  <a:pos x="682" y="210"/>
                </a:cxn>
                <a:cxn ang="0">
                  <a:pos x="772" y="54"/>
                </a:cxn>
                <a:cxn ang="0">
                  <a:pos x="722" y="54"/>
                </a:cxn>
                <a:cxn ang="0">
                  <a:pos x="722" y="0"/>
                </a:cxn>
                <a:cxn ang="0">
                  <a:pos x="1158" y="0"/>
                </a:cxn>
                <a:cxn ang="0">
                  <a:pos x="1158" y="436"/>
                </a:cxn>
                <a:cxn ang="0">
                  <a:pos x="1206" y="436"/>
                </a:cxn>
                <a:cxn ang="0">
                  <a:pos x="1206" y="386"/>
                </a:cxn>
                <a:cxn ang="0">
                  <a:pos x="1362" y="476"/>
                </a:cxn>
              </a:cxnLst>
              <a:rect l="0" t="0" r="r" b="b"/>
              <a:pathLst>
                <a:path w="1362" h="952">
                  <a:moveTo>
                    <a:pt x="1362" y="476"/>
                  </a:moveTo>
                  <a:lnTo>
                    <a:pt x="1206" y="566"/>
                  </a:lnTo>
                  <a:lnTo>
                    <a:pt x="1206" y="518"/>
                  </a:lnTo>
                  <a:lnTo>
                    <a:pt x="1158" y="518"/>
                  </a:lnTo>
                  <a:lnTo>
                    <a:pt x="1158" y="952"/>
                  </a:lnTo>
                  <a:lnTo>
                    <a:pt x="206" y="952"/>
                  </a:lnTo>
                  <a:lnTo>
                    <a:pt x="206" y="518"/>
                  </a:lnTo>
                  <a:lnTo>
                    <a:pt x="156" y="518"/>
                  </a:lnTo>
                  <a:lnTo>
                    <a:pt x="156" y="566"/>
                  </a:lnTo>
                  <a:lnTo>
                    <a:pt x="0" y="476"/>
                  </a:lnTo>
                  <a:lnTo>
                    <a:pt x="156" y="386"/>
                  </a:lnTo>
                  <a:lnTo>
                    <a:pt x="156" y="436"/>
                  </a:lnTo>
                  <a:lnTo>
                    <a:pt x="206" y="436"/>
                  </a:lnTo>
                  <a:lnTo>
                    <a:pt x="206" y="0"/>
                  </a:lnTo>
                  <a:lnTo>
                    <a:pt x="640" y="0"/>
                  </a:lnTo>
                  <a:lnTo>
                    <a:pt x="640" y="54"/>
                  </a:lnTo>
                  <a:lnTo>
                    <a:pt x="590" y="54"/>
                  </a:lnTo>
                  <a:lnTo>
                    <a:pt x="682" y="210"/>
                  </a:lnTo>
                  <a:lnTo>
                    <a:pt x="772" y="54"/>
                  </a:lnTo>
                  <a:lnTo>
                    <a:pt x="722" y="54"/>
                  </a:lnTo>
                  <a:lnTo>
                    <a:pt x="722" y="0"/>
                  </a:lnTo>
                  <a:lnTo>
                    <a:pt x="1158" y="0"/>
                  </a:lnTo>
                  <a:lnTo>
                    <a:pt x="1158" y="436"/>
                  </a:lnTo>
                  <a:lnTo>
                    <a:pt x="1206" y="436"/>
                  </a:lnTo>
                  <a:lnTo>
                    <a:pt x="1206" y="386"/>
                  </a:lnTo>
                  <a:lnTo>
                    <a:pt x="1362" y="476"/>
                  </a:lnTo>
                  <a:close/>
                </a:path>
              </a:pathLst>
            </a:custGeom>
            <a:grpFill/>
            <a:ln w="1270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cxnSp>
        <p:nvCxnSpPr>
          <p:cNvPr id="37" name="Straight Connector 36"/>
          <p:cNvCxnSpPr>
            <a:stCxn id="40" idx="0"/>
          </p:cNvCxnSpPr>
          <p:nvPr/>
        </p:nvCxnSpPr>
        <p:spPr>
          <a:xfrm flipV="1">
            <a:off x="3031972" y="2352479"/>
            <a:ext cx="1166047" cy="16549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2955772" y="4007478"/>
            <a:ext cx="152400" cy="152400"/>
          </a:xfrm>
          <a:prstGeom prst="ellipse">
            <a:avLst/>
          </a:prstGeom>
          <a:solidFill>
            <a:schemeClr val="bg1">
              <a:lumMod val="8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p:cNvCxnSpPr/>
          <p:nvPr/>
        </p:nvCxnSpPr>
        <p:spPr>
          <a:xfrm>
            <a:off x="4191000" y="2362200"/>
            <a:ext cx="1955486" cy="7253"/>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5892890" y="1907788"/>
            <a:ext cx="253596" cy="461665"/>
          </a:xfrm>
          <a:prstGeom prst="rect">
            <a:avLst/>
          </a:prstGeom>
          <a:noFill/>
        </p:spPr>
        <p:txBody>
          <a:bodyPr wrap="none" rtlCol="0">
            <a:spAutoFit/>
          </a:bodyPr>
          <a:lstStyle/>
          <a:p>
            <a:r>
              <a:rPr lang="en-US" sz="2400" b="1" dirty="0" smtClean="0">
                <a:solidFill>
                  <a:srgbClr val="FFFF00"/>
                </a:solidFill>
              </a:rPr>
              <a:t> </a:t>
            </a:r>
            <a:endParaRPr lang="en-US" sz="2400" b="1" dirty="0">
              <a:solidFill>
                <a:srgbClr val="FFFF00"/>
              </a:solidFill>
            </a:endParaRPr>
          </a:p>
        </p:txBody>
      </p:sp>
      <p:pic>
        <p:nvPicPr>
          <p:cNvPr id="44" name="Picture 43"/>
          <p:cNvPicPr>
            <a:picLocks noChangeAspect="1"/>
          </p:cNvPicPr>
          <p:nvPr/>
        </p:nvPicPr>
        <p:blipFill>
          <a:blip r:embed="rId6"/>
          <a:stretch>
            <a:fillRect/>
          </a:stretch>
        </p:blipFill>
        <p:spPr>
          <a:xfrm>
            <a:off x="-16182" y="243094"/>
            <a:ext cx="9160182" cy="207303"/>
          </a:xfrm>
          <a:prstGeom prst="rect">
            <a:avLst/>
          </a:prstGeom>
        </p:spPr>
      </p:pic>
      <p:pic>
        <p:nvPicPr>
          <p:cNvPr id="45" name="Picture 44"/>
          <p:cNvPicPr>
            <a:picLocks noChangeAspect="1"/>
          </p:cNvPicPr>
          <p:nvPr/>
        </p:nvPicPr>
        <p:blipFill>
          <a:blip r:embed="rId6"/>
          <a:stretch>
            <a:fillRect/>
          </a:stretch>
        </p:blipFill>
        <p:spPr>
          <a:xfrm>
            <a:off x="-8091" y="6439120"/>
            <a:ext cx="9160182" cy="207303"/>
          </a:xfrm>
          <a:prstGeom prst="rect">
            <a:avLst/>
          </a:prstGeom>
        </p:spPr>
      </p:pic>
      <p:sp>
        <p:nvSpPr>
          <p:cNvPr id="7" name="Slide Number Placeholder 6"/>
          <p:cNvSpPr>
            <a:spLocks noGrp="1"/>
          </p:cNvSpPr>
          <p:nvPr>
            <p:ph type="sldNum" sz="quarter" idx="12"/>
          </p:nvPr>
        </p:nvSpPr>
        <p:spPr/>
        <p:txBody>
          <a:bodyPr/>
          <a:lstStyle/>
          <a:p>
            <a:fld id="{C3EE6B65-96F1-4E7B-BBDA-84499E55A677}" type="slidenum">
              <a:rPr lang="en-US" smtClean="0"/>
              <a:pPr/>
              <a:t>13</a:t>
            </a:fld>
            <a:endParaRPr lang="en-US"/>
          </a:p>
        </p:txBody>
      </p:sp>
      <p:cxnSp>
        <p:nvCxnSpPr>
          <p:cNvPr id="47" name="Straight Connector 46"/>
          <p:cNvCxnSpPr/>
          <p:nvPr/>
        </p:nvCxnSpPr>
        <p:spPr>
          <a:xfrm flipV="1">
            <a:off x="6144027" y="2352479"/>
            <a:ext cx="2459" cy="5658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49" name="Picture 48"/>
          <p:cNvPicPr>
            <a:picLocks noChangeAspect="1"/>
          </p:cNvPicPr>
          <p:nvPr/>
        </p:nvPicPr>
        <p:blipFill>
          <a:blip r:embed="rId7"/>
          <a:stretch>
            <a:fillRect/>
          </a:stretch>
        </p:blipFill>
        <p:spPr>
          <a:xfrm>
            <a:off x="318881" y="746923"/>
            <a:ext cx="1361660" cy="467442"/>
          </a:xfrm>
          <a:prstGeom prst="rect">
            <a:avLst/>
          </a:prstGeom>
        </p:spPr>
      </p:pic>
      <p:sp>
        <p:nvSpPr>
          <p:cNvPr id="50" name="Content Placeholder 2"/>
          <p:cNvSpPr txBox="1">
            <a:spLocks/>
          </p:cNvSpPr>
          <p:nvPr/>
        </p:nvSpPr>
        <p:spPr>
          <a:xfrm>
            <a:off x="4497579" y="2918375"/>
            <a:ext cx="6413167" cy="298992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rgbClr val="FFFF00"/>
                </a:solidFill>
              </a:rPr>
              <a:t>    6.  Competing Choices</a:t>
            </a:r>
          </a:p>
          <a:p>
            <a:pPr marL="1257300" lvl="2" indent="-342900">
              <a:buFont typeface="+mj-lt"/>
              <a:buAutoNum type="alphaLcParenR"/>
            </a:pPr>
            <a:r>
              <a:rPr lang="en-US" sz="1600" dirty="0" smtClean="0">
                <a:solidFill>
                  <a:srgbClr val="FFFF00"/>
                </a:solidFill>
              </a:rPr>
              <a:t>Medicine</a:t>
            </a:r>
          </a:p>
          <a:p>
            <a:pPr marL="1257300" lvl="2" indent="-342900">
              <a:buFont typeface="+mj-lt"/>
              <a:buAutoNum type="alphaLcParenR"/>
            </a:pPr>
            <a:r>
              <a:rPr lang="en-US" sz="1600" dirty="0" smtClean="0">
                <a:solidFill>
                  <a:srgbClr val="FFFF00"/>
                </a:solidFill>
              </a:rPr>
              <a:t>Pharma Sales Executive</a:t>
            </a:r>
          </a:p>
          <a:p>
            <a:pPr marL="1257300" lvl="2" indent="-342900">
              <a:buFont typeface="+mj-lt"/>
              <a:buAutoNum type="alphaLcParenR"/>
            </a:pPr>
            <a:r>
              <a:rPr lang="en-US" sz="1600" dirty="0" smtClean="0">
                <a:solidFill>
                  <a:srgbClr val="FFFF00"/>
                </a:solidFill>
              </a:rPr>
              <a:t>FDA inspector</a:t>
            </a:r>
          </a:p>
          <a:p>
            <a:pPr marL="1257300" lvl="2" indent="-342900">
              <a:buFont typeface="+mj-lt"/>
              <a:buAutoNum type="alphaLcParenR"/>
            </a:pPr>
            <a:r>
              <a:rPr lang="en-US" sz="1600" dirty="0" smtClean="0">
                <a:solidFill>
                  <a:srgbClr val="FFFF00"/>
                </a:solidFill>
              </a:rPr>
              <a:t>Congressman</a:t>
            </a:r>
          </a:p>
          <a:p>
            <a:pPr marL="1257300" lvl="2" indent="-342900">
              <a:buFont typeface="+mj-lt"/>
              <a:buAutoNum type="alphaLcParenR"/>
            </a:pPr>
            <a:r>
              <a:rPr lang="en-US" sz="1600" dirty="0" smtClean="0">
                <a:solidFill>
                  <a:srgbClr val="FFFF00"/>
                </a:solidFill>
              </a:rPr>
              <a:t>Running for president</a:t>
            </a:r>
          </a:p>
          <a:p>
            <a:pPr marL="1257300" lvl="2" indent="-342900">
              <a:buFont typeface="+mj-lt"/>
              <a:buAutoNum type="alphaLcParenR"/>
            </a:pPr>
            <a:endParaRPr lang="en-US" sz="1600" dirty="0" smtClean="0">
              <a:solidFill>
                <a:srgbClr val="FFFF00"/>
              </a:solidFill>
            </a:endParaRPr>
          </a:p>
          <a:p>
            <a:pPr marL="457200" lvl="1" indent="0">
              <a:buFont typeface="Arial" panose="020B0604020202020204" pitchFamily="34" charset="0"/>
              <a:buNone/>
            </a:pPr>
            <a:endParaRPr lang="en-US" dirty="0"/>
          </a:p>
        </p:txBody>
      </p:sp>
      <p:pic>
        <p:nvPicPr>
          <p:cNvPr id="8" name="Picture 7"/>
          <p:cNvPicPr>
            <a:picLocks noChangeAspect="1"/>
          </p:cNvPicPr>
          <p:nvPr/>
        </p:nvPicPr>
        <p:blipFill>
          <a:blip r:embed="rId8"/>
          <a:stretch>
            <a:fillRect/>
          </a:stretch>
        </p:blipFill>
        <p:spPr>
          <a:xfrm>
            <a:off x="5254714" y="3626478"/>
            <a:ext cx="2905125" cy="270184"/>
          </a:xfrm>
          <a:prstGeom prst="rect">
            <a:avLst/>
          </a:prstGeom>
        </p:spPr>
      </p:pic>
      <p:pic>
        <p:nvPicPr>
          <p:cNvPr id="9" name="Picture 8"/>
          <p:cNvPicPr>
            <a:picLocks noChangeAspect="1"/>
          </p:cNvPicPr>
          <p:nvPr/>
        </p:nvPicPr>
        <p:blipFill>
          <a:blip r:embed="rId8"/>
          <a:stretch>
            <a:fillRect/>
          </a:stretch>
        </p:blipFill>
        <p:spPr>
          <a:xfrm>
            <a:off x="5254714" y="3816516"/>
            <a:ext cx="2905125" cy="381000"/>
          </a:xfrm>
          <a:prstGeom prst="rect">
            <a:avLst/>
          </a:prstGeom>
        </p:spPr>
      </p:pic>
      <p:pic>
        <p:nvPicPr>
          <p:cNvPr id="10" name="Picture 9"/>
          <p:cNvPicPr>
            <a:picLocks noChangeAspect="1"/>
          </p:cNvPicPr>
          <p:nvPr/>
        </p:nvPicPr>
        <p:blipFill>
          <a:blip r:embed="rId8"/>
          <a:stretch>
            <a:fillRect/>
          </a:stretch>
        </p:blipFill>
        <p:spPr>
          <a:xfrm>
            <a:off x="5005387" y="4137378"/>
            <a:ext cx="2905125" cy="381000"/>
          </a:xfrm>
          <a:prstGeom prst="rect">
            <a:avLst/>
          </a:prstGeom>
        </p:spPr>
      </p:pic>
      <p:pic>
        <p:nvPicPr>
          <p:cNvPr id="11" name="Picture 10"/>
          <p:cNvPicPr>
            <a:picLocks noChangeAspect="1"/>
          </p:cNvPicPr>
          <p:nvPr/>
        </p:nvPicPr>
        <p:blipFill>
          <a:blip r:embed="rId8"/>
          <a:stretch>
            <a:fillRect/>
          </a:stretch>
        </p:blipFill>
        <p:spPr>
          <a:xfrm>
            <a:off x="5199293" y="4487288"/>
            <a:ext cx="2905125" cy="381000"/>
          </a:xfrm>
          <a:prstGeom prst="rect">
            <a:avLst/>
          </a:prstGeom>
        </p:spPr>
      </p:pic>
      <p:pic>
        <p:nvPicPr>
          <p:cNvPr id="12" name="Picture 11"/>
          <p:cNvPicPr>
            <a:picLocks noChangeAspect="1"/>
          </p:cNvPicPr>
          <p:nvPr/>
        </p:nvPicPr>
        <p:blipFill>
          <a:blip r:embed="rId8"/>
          <a:stretch>
            <a:fillRect/>
          </a:stretch>
        </p:blipFill>
        <p:spPr>
          <a:xfrm>
            <a:off x="5087440" y="3291417"/>
            <a:ext cx="2905125" cy="381000"/>
          </a:xfrm>
          <a:prstGeom prst="rect">
            <a:avLst/>
          </a:prstGeom>
        </p:spPr>
      </p:pic>
    </p:spTree>
    <p:extLst>
      <p:ext uri="{BB962C8B-B14F-4D97-AF65-F5344CB8AC3E}">
        <p14:creationId xmlns:p14="http://schemas.microsoft.com/office/powerpoint/2010/main" val="17370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0">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14</a:t>
            </a:fld>
            <a:endParaRPr lang="en-US"/>
          </a:p>
        </p:txBody>
      </p:sp>
      <p:sp>
        <p:nvSpPr>
          <p:cNvPr id="9" name="Content Placeholder 2"/>
          <p:cNvSpPr txBox="1">
            <a:spLocks/>
          </p:cNvSpPr>
          <p:nvPr/>
        </p:nvSpPr>
        <p:spPr>
          <a:xfrm>
            <a:off x="628650" y="2155283"/>
            <a:ext cx="5376366" cy="298992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US" dirty="0" smtClean="0">
                <a:solidFill>
                  <a:srgbClr val="FFFF00"/>
                </a:solidFill>
              </a:rPr>
              <a:t>Career options</a:t>
            </a:r>
          </a:p>
          <a:p>
            <a:pPr marL="514350" indent="-514350">
              <a:buFont typeface="Arial" panose="020B0604020202020204" pitchFamily="34" charset="0"/>
              <a:buAutoNum type="arabicPeriod"/>
            </a:pPr>
            <a:r>
              <a:rPr lang="en-US" dirty="0" smtClean="0">
                <a:solidFill>
                  <a:srgbClr val="FFFF00"/>
                </a:solidFill>
              </a:rPr>
              <a:t>Pathway to  Scientists</a:t>
            </a:r>
          </a:p>
          <a:p>
            <a:pPr marL="514350" indent="-514350">
              <a:buFont typeface="Arial" panose="020B0604020202020204" pitchFamily="34" charset="0"/>
              <a:buAutoNum type="arabicPeriod"/>
            </a:pPr>
            <a:r>
              <a:rPr lang="en-US" dirty="0" smtClean="0">
                <a:solidFill>
                  <a:srgbClr val="FFFF00"/>
                </a:solidFill>
              </a:rPr>
              <a:t>The “big new innovations</a:t>
            </a:r>
            <a:r>
              <a:rPr lang="en-US" baseline="30000" dirty="0" smtClean="0">
                <a:solidFill>
                  <a:srgbClr val="FFFF00"/>
                </a:solidFill>
              </a:rPr>
              <a:t>1</a:t>
            </a:r>
            <a:r>
              <a:rPr lang="en-US" dirty="0" smtClean="0">
                <a:solidFill>
                  <a:srgbClr val="FFFF00"/>
                </a:solidFill>
              </a:rPr>
              <a:t>”</a:t>
            </a:r>
          </a:p>
          <a:p>
            <a:pPr marL="514350" indent="-514350">
              <a:buFont typeface="Arial" panose="020B0604020202020204" pitchFamily="34" charset="0"/>
              <a:buAutoNum type="arabicPeriod"/>
            </a:pPr>
            <a:r>
              <a:rPr lang="en-US" dirty="0" smtClean="0">
                <a:solidFill>
                  <a:srgbClr val="FFFF00"/>
                </a:solidFill>
              </a:rPr>
              <a:t>The Reward</a:t>
            </a:r>
          </a:p>
          <a:p>
            <a:pPr marL="514350" indent="-514350">
              <a:buFont typeface="Arial" panose="020B0604020202020204" pitchFamily="34" charset="0"/>
              <a:buAutoNum type="arabicPeriod"/>
            </a:pPr>
            <a:r>
              <a:rPr lang="en-US" dirty="0" smtClean="0">
                <a:solidFill>
                  <a:srgbClr val="FFFF00"/>
                </a:solidFill>
              </a:rPr>
              <a:t>Time &amp; cost to gainful readiness</a:t>
            </a:r>
          </a:p>
          <a:p>
            <a:pPr marL="514350" indent="-514350">
              <a:buFont typeface="Arial" panose="020B0604020202020204" pitchFamily="34" charset="0"/>
              <a:buAutoNum type="arabicPeriod"/>
            </a:pPr>
            <a:r>
              <a:rPr lang="en-US" dirty="0" smtClean="0">
                <a:solidFill>
                  <a:srgbClr val="FFFF00"/>
                </a:solidFill>
              </a:rPr>
              <a:t>Competing choices</a:t>
            </a:r>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307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childTnLst>
                                </p:cTn>
                              </p:par>
                            </p:childTnLst>
                          </p:cTn>
                        </p:par>
                        <p:par>
                          <p:cTn id="14" fill="hold">
                            <p:stCondLst>
                              <p:cond delay="750"/>
                            </p:stCondLst>
                            <p:childTnLst>
                              <p:par>
                                <p:cTn id="15" presetID="1" presetClass="entr" presetSubtype="0" fill="hold" nodeType="after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par>
                          <p:cTn id="17" fill="hold">
                            <p:stCondLst>
                              <p:cond delay="750"/>
                            </p:stCondLst>
                            <p:childTnLst>
                              <p:par>
                                <p:cTn id="18" presetID="1" presetClass="entr" presetSubtype="0" fill="hold" nodeType="after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childTnLst>
                                </p:cTn>
                              </p:par>
                            </p:childTnLst>
                          </p:cTn>
                        </p:par>
                        <p:par>
                          <p:cTn id="20" fill="hold">
                            <p:stCondLst>
                              <p:cond delay="750"/>
                            </p:stCondLst>
                            <p:childTnLst>
                              <p:par>
                                <p:cTn id="21" presetID="1" presetClass="entr" presetSubtype="0" fill="hold" nodeType="after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par>
                          <p:cTn id="23" fill="hold">
                            <p:stCondLst>
                              <p:cond delay="750"/>
                            </p:stCondLst>
                            <p:childTnLst>
                              <p:par>
                                <p:cTn id="24" presetID="1" presetClass="entr" presetSubtype="0" fill="hold" nodeType="afterEffect">
                                  <p:stCondLst>
                                    <p:cond delay="0"/>
                                  </p:stCondLst>
                                  <p:childTnLst>
                                    <p:set>
                                      <p:cBhvr>
                                        <p:cTn id="25"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56359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EVEN More selective</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15</a:t>
            </a:fld>
            <a:endParaRPr lang="en-US"/>
          </a:p>
        </p:txBody>
      </p:sp>
      <p:sp>
        <p:nvSpPr>
          <p:cNvPr id="5" name="Rectangle 4"/>
          <p:cNvSpPr/>
          <p:nvPr/>
        </p:nvSpPr>
        <p:spPr>
          <a:xfrm>
            <a:off x="159440" y="2155283"/>
            <a:ext cx="8808937" cy="2246769"/>
          </a:xfrm>
          <a:prstGeom prst="rect">
            <a:avLst/>
          </a:prstGeom>
        </p:spPr>
        <p:txBody>
          <a:bodyPr wrap="square">
            <a:spAutoFit/>
          </a:bodyPr>
          <a:lstStyle/>
          <a:p>
            <a:pPr marL="514350" indent="-514350">
              <a:buAutoNum type="arabicPeriod"/>
            </a:pPr>
            <a:r>
              <a:rPr lang="en-US" sz="2800" b="1" dirty="0">
                <a:solidFill>
                  <a:srgbClr val="FFFF00"/>
                </a:solidFill>
              </a:rPr>
              <a:t>Personality</a:t>
            </a:r>
          </a:p>
          <a:p>
            <a:pPr marL="971550" lvl="2" indent="-514350">
              <a:buFont typeface="+mj-lt"/>
              <a:buAutoNum type="alphaLcParenR"/>
            </a:pPr>
            <a:r>
              <a:rPr lang="en-US" sz="2800" b="1" dirty="0" smtClean="0">
                <a:solidFill>
                  <a:srgbClr val="FFFF00"/>
                </a:solidFill>
              </a:rPr>
              <a:t>Patient</a:t>
            </a:r>
          </a:p>
          <a:p>
            <a:pPr marL="971550" lvl="2" indent="-514350">
              <a:buFont typeface="+mj-lt"/>
              <a:buAutoNum type="alphaLcParenR"/>
            </a:pPr>
            <a:r>
              <a:rPr lang="en-US" sz="2800" b="1" dirty="0" smtClean="0">
                <a:solidFill>
                  <a:srgbClr val="FFFF00"/>
                </a:solidFill>
              </a:rPr>
              <a:t>Persistency</a:t>
            </a:r>
            <a:endParaRPr lang="en-US" sz="2800" b="1" dirty="0">
              <a:solidFill>
                <a:srgbClr val="FFFF00"/>
              </a:solidFill>
            </a:endParaRPr>
          </a:p>
          <a:p>
            <a:pPr marL="971550" lvl="2" indent="-514350">
              <a:buFont typeface="+mj-lt"/>
              <a:buAutoNum type="alphaLcParenR"/>
            </a:pPr>
            <a:r>
              <a:rPr lang="en-US" sz="2800" b="1" dirty="0">
                <a:solidFill>
                  <a:srgbClr val="FFFF00"/>
                </a:solidFill>
              </a:rPr>
              <a:t>Delayed gratification</a:t>
            </a:r>
          </a:p>
          <a:p>
            <a:pPr marL="514350" indent="-514350">
              <a:buAutoNum type="arabicPeriod"/>
            </a:pPr>
            <a:r>
              <a:rPr lang="en-US" sz="2800" b="1" dirty="0">
                <a:solidFill>
                  <a:srgbClr val="FFFF00"/>
                </a:solidFill>
              </a:rPr>
              <a:t>Research </a:t>
            </a:r>
            <a:r>
              <a:rPr lang="en-US" sz="2800" b="1" dirty="0" smtClean="0">
                <a:solidFill>
                  <a:srgbClr val="FFFF00"/>
                </a:solidFill>
              </a:rPr>
              <a:t>Universities: ↑ selectivity of  PhD candidates </a:t>
            </a:r>
            <a:endParaRPr lang="en-US" sz="2800" b="1" dirty="0">
              <a:solidFill>
                <a:srgbClr val="FFFF00"/>
              </a:solidFill>
            </a:endParaRPr>
          </a:p>
        </p:txBody>
      </p:sp>
    </p:spTree>
    <p:extLst>
      <p:ext uri="{BB962C8B-B14F-4D97-AF65-F5344CB8AC3E}">
        <p14:creationId xmlns:p14="http://schemas.microsoft.com/office/powerpoint/2010/main" val="343615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16</a:t>
            </a:fld>
            <a:endParaRPr lang="en-US"/>
          </a:p>
        </p:txBody>
      </p:sp>
      <p:sp>
        <p:nvSpPr>
          <p:cNvPr id="14" name="Pentagon 13"/>
          <p:cNvSpPr/>
          <p:nvPr/>
        </p:nvSpPr>
        <p:spPr>
          <a:xfrm>
            <a:off x="177421" y="2467622"/>
            <a:ext cx="1541513" cy="1002797"/>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16" name="Chevron 15"/>
          <p:cNvSpPr/>
          <p:nvPr/>
        </p:nvSpPr>
        <p:spPr>
          <a:xfrm>
            <a:off x="7450177" y="2467619"/>
            <a:ext cx="1543698" cy="1002797"/>
          </a:xfrm>
          <a:prstGeom prst="chevron">
            <a:avLst>
              <a:gd name="adj" fmla="val 13119"/>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Senior Career Research Development and Mentoring</a:t>
            </a:r>
            <a:endParaRPr lang="en-US" sz="1400" b="1" dirty="0">
              <a:solidFill>
                <a:schemeClr val="bg1"/>
              </a:solidFill>
            </a:endParaRPr>
          </a:p>
        </p:txBody>
      </p:sp>
      <p:sp>
        <p:nvSpPr>
          <p:cNvPr id="17" name="Chevron 16"/>
          <p:cNvSpPr/>
          <p:nvPr/>
        </p:nvSpPr>
        <p:spPr>
          <a:xfrm>
            <a:off x="5996063" y="2467620"/>
            <a:ext cx="1543698" cy="1002797"/>
          </a:xfrm>
          <a:prstGeom prst="chevron">
            <a:avLst>
              <a:gd name="adj" fmla="val 13119"/>
            </a:avLst>
          </a:prstGeom>
          <a:solidFill>
            <a:srgbClr val="9E3C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18288" rtlCol="0" anchor="ctr">
            <a:normAutofit/>
          </a:bodyPr>
          <a:lstStyle/>
          <a:p>
            <a:r>
              <a:rPr lang="en-US" sz="1400" b="1" dirty="0" smtClean="0">
                <a:solidFill>
                  <a:schemeClr val="bg1"/>
                </a:solidFill>
              </a:rPr>
              <a:t>Mid-Career Research Development and Mentoring</a:t>
            </a:r>
            <a:endParaRPr lang="en-US" sz="1400" b="1" dirty="0">
              <a:solidFill>
                <a:schemeClr val="bg1"/>
              </a:solidFill>
            </a:endParaRPr>
          </a:p>
        </p:txBody>
      </p:sp>
      <p:sp>
        <p:nvSpPr>
          <p:cNvPr id="18" name="Chevron 17"/>
          <p:cNvSpPr/>
          <p:nvPr/>
        </p:nvSpPr>
        <p:spPr>
          <a:xfrm>
            <a:off x="4541949" y="2467621"/>
            <a:ext cx="1543698" cy="1002797"/>
          </a:xfrm>
          <a:prstGeom prst="chevron">
            <a:avLst>
              <a:gd name="adj" fmla="val 1311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Early Research Development </a:t>
            </a:r>
            <a:endParaRPr lang="en-US" sz="1400" b="1" dirty="0">
              <a:solidFill>
                <a:schemeClr val="bg1"/>
              </a:solidFill>
            </a:endParaRPr>
          </a:p>
        </p:txBody>
      </p:sp>
      <p:sp>
        <p:nvSpPr>
          <p:cNvPr id="19" name="Chevron 18"/>
          <p:cNvSpPr/>
          <p:nvPr/>
        </p:nvSpPr>
        <p:spPr>
          <a:xfrm>
            <a:off x="3085650" y="2467621"/>
            <a:ext cx="1543698" cy="1002797"/>
          </a:xfrm>
          <a:prstGeom prst="chevron">
            <a:avLst>
              <a:gd name="adj" fmla="val 13119"/>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Postdoctoral Training/Clinical Residency</a:t>
            </a:r>
            <a:endParaRPr lang="en-US" sz="1400" b="1" dirty="0">
              <a:solidFill>
                <a:schemeClr val="tx1"/>
              </a:solidFill>
            </a:endParaRPr>
          </a:p>
        </p:txBody>
      </p:sp>
      <p:sp>
        <p:nvSpPr>
          <p:cNvPr id="20" name="Chevron 19"/>
          <p:cNvSpPr/>
          <p:nvPr/>
        </p:nvSpPr>
        <p:spPr>
          <a:xfrm>
            <a:off x="1631535" y="2473965"/>
            <a:ext cx="1543698" cy="1002797"/>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nvGrpSpPr>
          <p:cNvPr id="5" name="Group 4"/>
          <p:cNvGrpSpPr/>
          <p:nvPr/>
        </p:nvGrpSpPr>
        <p:grpSpPr>
          <a:xfrm>
            <a:off x="177421" y="2057146"/>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spTree>
    <p:extLst>
      <p:ext uri="{BB962C8B-B14F-4D97-AF65-F5344CB8AC3E}">
        <p14:creationId xmlns:p14="http://schemas.microsoft.com/office/powerpoint/2010/main" val="248133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animBg="1"/>
      <p:bldP spid="16" grpId="0" animBg="1"/>
      <p:bldP spid="17" grpId="0" animBg="1"/>
      <p:bldP spid="18" grpId="0" animBg="1"/>
      <p:bldP spid="19"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17</a:t>
            </a:fld>
            <a:endParaRPr lang="en-US"/>
          </a:p>
        </p:txBody>
      </p:sp>
      <p:sp>
        <p:nvSpPr>
          <p:cNvPr id="14" name="Pentagon 13"/>
          <p:cNvSpPr/>
          <p:nvPr/>
        </p:nvSpPr>
        <p:spPr>
          <a:xfrm>
            <a:off x="177421" y="2467622"/>
            <a:ext cx="1541513" cy="1002797"/>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grpSp>
        <p:nvGrpSpPr>
          <p:cNvPr id="5" name="Group 4"/>
          <p:cNvGrpSpPr/>
          <p:nvPr/>
        </p:nvGrpSpPr>
        <p:grpSpPr>
          <a:xfrm>
            <a:off x="177421" y="2057146"/>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grpSp>
        <p:nvGrpSpPr>
          <p:cNvPr id="25" name="Group 24"/>
          <p:cNvGrpSpPr/>
          <p:nvPr/>
        </p:nvGrpSpPr>
        <p:grpSpPr>
          <a:xfrm>
            <a:off x="1123743" y="3470416"/>
            <a:ext cx="1194723" cy="977759"/>
            <a:chOff x="1123743" y="3470416"/>
            <a:chExt cx="1194723" cy="977759"/>
          </a:xfrm>
        </p:grpSpPr>
        <p:cxnSp>
          <p:nvCxnSpPr>
            <p:cNvPr id="21" name="Straight Connector 20"/>
            <p:cNvCxnSpPr/>
            <p:nvPr/>
          </p:nvCxnSpPr>
          <p:spPr>
            <a:xfrm>
              <a:off x="1123743" y="3470416"/>
              <a:ext cx="0" cy="491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123743" y="3962400"/>
              <a:ext cx="1194723" cy="4857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9" name="Rectangle 28"/>
          <p:cNvSpPr/>
          <p:nvPr/>
        </p:nvSpPr>
        <p:spPr>
          <a:xfrm>
            <a:off x="2447180" y="3875119"/>
            <a:ext cx="6713002" cy="2308324"/>
          </a:xfrm>
          <a:prstGeom prst="rect">
            <a:avLst/>
          </a:prstGeom>
        </p:spPr>
        <p:txBody>
          <a:bodyPr wrap="square">
            <a:spAutoFit/>
          </a:bodyPr>
          <a:lstStyle/>
          <a:p>
            <a:pPr marL="342900" indent="-342900">
              <a:buFont typeface="+mj-lt"/>
              <a:buAutoNum type="arabicPeriod"/>
            </a:pPr>
            <a:r>
              <a:rPr lang="en-US" b="1" dirty="0">
                <a:solidFill>
                  <a:schemeClr val="bg1"/>
                </a:solidFill>
              </a:rPr>
              <a:t>Strong K-12 </a:t>
            </a:r>
            <a:r>
              <a:rPr lang="en-US" b="1" dirty="0" smtClean="0">
                <a:solidFill>
                  <a:schemeClr val="bg1"/>
                </a:solidFill>
              </a:rPr>
              <a:t>STEM</a:t>
            </a:r>
          </a:p>
          <a:p>
            <a:pPr marL="342900" indent="-342900">
              <a:buFont typeface="+mj-lt"/>
              <a:buAutoNum type="arabicPeriod"/>
            </a:pPr>
            <a:r>
              <a:rPr lang="en-US" b="1" dirty="0" smtClean="0">
                <a:solidFill>
                  <a:schemeClr val="bg1"/>
                </a:solidFill>
              </a:rPr>
              <a:t>Undergrad Research Opportunity Programs (UROP) at </a:t>
            </a:r>
          </a:p>
          <a:p>
            <a:pPr marL="800100" lvl="1" indent="-342900">
              <a:buFont typeface="Arial" panose="020B0604020202020204" pitchFamily="34" charset="0"/>
              <a:buChar char="•"/>
            </a:pPr>
            <a:r>
              <a:rPr lang="en-US" b="1" dirty="0" smtClean="0">
                <a:solidFill>
                  <a:schemeClr val="bg1"/>
                </a:solidFill>
              </a:rPr>
              <a:t>Universities</a:t>
            </a:r>
            <a:endParaRPr lang="en-US" b="1" dirty="0">
              <a:solidFill>
                <a:schemeClr val="bg1"/>
              </a:solidFill>
            </a:endParaRPr>
          </a:p>
          <a:p>
            <a:pPr marL="800100" lvl="1" indent="-342900">
              <a:buFont typeface="Arial" panose="020B0604020202020204" pitchFamily="34" charset="0"/>
              <a:buChar char="•"/>
            </a:pPr>
            <a:r>
              <a:rPr lang="en-US" b="1" dirty="0">
                <a:solidFill>
                  <a:schemeClr val="bg1"/>
                </a:solidFill>
              </a:rPr>
              <a:t>Industries (Pharma)</a:t>
            </a:r>
          </a:p>
          <a:p>
            <a:pPr marL="800100" lvl="1" indent="-342900">
              <a:buFont typeface="Arial" panose="020B0604020202020204" pitchFamily="34" charset="0"/>
              <a:buChar char="•"/>
            </a:pPr>
            <a:r>
              <a:rPr lang="en-US" b="1" dirty="0">
                <a:solidFill>
                  <a:schemeClr val="bg1"/>
                </a:solidFill>
              </a:rPr>
              <a:t>Gov. (NIH</a:t>
            </a:r>
            <a:r>
              <a:rPr lang="en-US" b="1" dirty="0" smtClean="0">
                <a:solidFill>
                  <a:schemeClr val="bg1"/>
                </a:solidFill>
              </a:rPr>
              <a:t>) – T02</a:t>
            </a:r>
            <a:endParaRPr lang="en-US" b="1" dirty="0">
              <a:solidFill>
                <a:schemeClr val="bg1"/>
              </a:solidFill>
            </a:endParaRPr>
          </a:p>
          <a:p>
            <a:pPr marL="800100" lvl="1" indent="-342900">
              <a:buFont typeface="Arial" panose="020B0604020202020204" pitchFamily="34" charset="0"/>
              <a:buChar char="•"/>
            </a:pPr>
            <a:r>
              <a:rPr lang="en-US" b="1" dirty="0" smtClean="0">
                <a:solidFill>
                  <a:schemeClr val="bg1"/>
                </a:solidFill>
              </a:rPr>
              <a:t>Non-profits</a:t>
            </a:r>
          </a:p>
          <a:p>
            <a:endParaRPr lang="en-US" b="1" dirty="0" smtClean="0">
              <a:solidFill>
                <a:schemeClr val="bg1"/>
              </a:solidFill>
            </a:endParaRPr>
          </a:p>
          <a:p>
            <a:endParaRPr lang="en-US" b="1" dirty="0">
              <a:solidFill>
                <a:schemeClr val="bg1"/>
              </a:solidFill>
            </a:endParaRPr>
          </a:p>
        </p:txBody>
      </p:sp>
    </p:spTree>
    <p:extLst>
      <p:ext uri="{BB962C8B-B14F-4D97-AF65-F5344CB8AC3E}">
        <p14:creationId xmlns:p14="http://schemas.microsoft.com/office/powerpoint/2010/main" val="426092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4" grpId="0" animBg="1"/>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18</a:t>
            </a:fld>
            <a:endParaRPr lang="en-US"/>
          </a:p>
        </p:txBody>
      </p:sp>
      <p:sp>
        <p:nvSpPr>
          <p:cNvPr id="14" name="Pentagon 13"/>
          <p:cNvSpPr/>
          <p:nvPr/>
        </p:nvSpPr>
        <p:spPr>
          <a:xfrm>
            <a:off x="177421" y="2467622"/>
            <a:ext cx="1541513" cy="1002797"/>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20" name="Chevron 19"/>
          <p:cNvSpPr/>
          <p:nvPr/>
        </p:nvSpPr>
        <p:spPr>
          <a:xfrm>
            <a:off x="1631535" y="2473965"/>
            <a:ext cx="1543698" cy="1002797"/>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nvGrpSpPr>
          <p:cNvPr id="5" name="Group 4"/>
          <p:cNvGrpSpPr/>
          <p:nvPr/>
        </p:nvGrpSpPr>
        <p:grpSpPr>
          <a:xfrm>
            <a:off x="177421" y="2057146"/>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grpSp>
        <p:nvGrpSpPr>
          <p:cNvPr id="25" name="Group 24"/>
          <p:cNvGrpSpPr/>
          <p:nvPr/>
        </p:nvGrpSpPr>
        <p:grpSpPr>
          <a:xfrm>
            <a:off x="1849818" y="3483105"/>
            <a:ext cx="498746" cy="774996"/>
            <a:chOff x="1123743" y="3470416"/>
            <a:chExt cx="498746" cy="774996"/>
          </a:xfrm>
        </p:grpSpPr>
        <p:cxnSp>
          <p:nvCxnSpPr>
            <p:cNvPr id="21" name="Straight Connector 20"/>
            <p:cNvCxnSpPr/>
            <p:nvPr/>
          </p:nvCxnSpPr>
          <p:spPr>
            <a:xfrm>
              <a:off x="1123743" y="3470416"/>
              <a:ext cx="0" cy="49198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123743" y="3962400"/>
              <a:ext cx="498746" cy="283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29" name="Rectangle 28"/>
          <p:cNvSpPr/>
          <p:nvPr/>
        </p:nvSpPr>
        <p:spPr>
          <a:xfrm>
            <a:off x="2348564" y="3843659"/>
            <a:ext cx="6713002" cy="2862322"/>
          </a:xfrm>
          <a:prstGeom prst="rect">
            <a:avLst/>
          </a:prstGeom>
        </p:spPr>
        <p:txBody>
          <a:bodyPr wrap="square">
            <a:spAutoFit/>
          </a:bodyPr>
          <a:lstStyle/>
          <a:p>
            <a:pPr marL="342900" indent="-342900">
              <a:buFont typeface="+mj-lt"/>
              <a:buAutoNum type="arabicPeriod"/>
            </a:pPr>
            <a:r>
              <a:rPr lang="en-US" b="1" dirty="0" smtClean="0">
                <a:solidFill>
                  <a:schemeClr val="bg1"/>
                </a:solidFill>
              </a:rPr>
              <a:t>Better paid work-studies</a:t>
            </a:r>
            <a:r>
              <a:rPr lang="en-US" sz="1400" b="1" dirty="0" smtClean="0">
                <a:solidFill>
                  <a:schemeClr val="bg1"/>
                </a:solidFill>
              </a:rPr>
              <a:t> (e.g. Gates Millennium Scholars program)</a:t>
            </a:r>
            <a:endParaRPr lang="en-US" b="1" dirty="0" smtClean="0">
              <a:solidFill>
                <a:schemeClr val="bg1"/>
              </a:solidFill>
            </a:endParaRPr>
          </a:p>
          <a:p>
            <a:pPr marL="342900" indent="-342900">
              <a:buFont typeface="+mj-lt"/>
              <a:buAutoNum type="arabicPeriod"/>
            </a:pPr>
            <a:r>
              <a:rPr lang="en-US" b="1" dirty="0" smtClean="0">
                <a:solidFill>
                  <a:schemeClr val="bg1"/>
                </a:solidFill>
              </a:rPr>
              <a:t>Graduates Research at:</a:t>
            </a:r>
          </a:p>
          <a:p>
            <a:pPr marL="800100" lvl="1" indent="-342900">
              <a:buFont typeface="Arial" panose="020B0604020202020204" pitchFamily="34" charset="0"/>
              <a:buChar char="•"/>
            </a:pPr>
            <a:r>
              <a:rPr lang="en-US" b="1" dirty="0" smtClean="0">
                <a:solidFill>
                  <a:schemeClr val="bg1"/>
                </a:solidFill>
              </a:rPr>
              <a:t>Universities</a:t>
            </a:r>
            <a:endParaRPr lang="en-US" b="1" dirty="0">
              <a:solidFill>
                <a:schemeClr val="bg1"/>
              </a:solidFill>
            </a:endParaRPr>
          </a:p>
          <a:p>
            <a:pPr marL="800100" lvl="1" indent="-342900">
              <a:buFont typeface="Arial" panose="020B0604020202020204" pitchFamily="34" charset="0"/>
              <a:buChar char="•"/>
            </a:pPr>
            <a:r>
              <a:rPr lang="en-US" b="1" dirty="0">
                <a:solidFill>
                  <a:schemeClr val="bg1"/>
                </a:solidFill>
              </a:rPr>
              <a:t>Industries (Pharma)</a:t>
            </a:r>
          </a:p>
          <a:p>
            <a:pPr marL="800100" lvl="1" indent="-342900">
              <a:buFont typeface="Arial" panose="020B0604020202020204" pitchFamily="34" charset="0"/>
              <a:buChar char="•"/>
            </a:pPr>
            <a:r>
              <a:rPr lang="en-US" b="1" dirty="0">
                <a:solidFill>
                  <a:schemeClr val="bg1"/>
                </a:solidFill>
              </a:rPr>
              <a:t>Gov. (NIH</a:t>
            </a:r>
            <a:r>
              <a:rPr lang="en-US" b="1" dirty="0" smtClean="0">
                <a:solidFill>
                  <a:schemeClr val="bg1"/>
                </a:solidFill>
              </a:rPr>
              <a:t>)- T01, T90</a:t>
            </a:r>
            <a:endParaRPr lang="en-US" b="1" dirty="0">
              <a:solidFill>
                <a:schemeClr val="bg1"/>
              </a:solidFill>
            </a:endParaRPr>
          </a:p>
          <a:p>
            <a:pPr marL="800100" lvl="1" indent="-342900">
              <a:buFont typeface="Arial" panose="020B0604020202020204" pitchFamily="34" charset="0"/>
              <a:buChar char="•"/>
            </a:pPr>
            <a:r>
              <a:rPr lang="en-US" b="1" dirty="0">
                <a:solidFill>
                  <a:schemeClr val="bg1"/>
                </a:solidFill>
              </a:rPr>
              <a:t>Non-profits </a:t>
            </a:r>
            <a:endParaRPr lang="en-US" b="1" dirty="0" smtClean="0">
              <a:solidFill>
                <a:schemeClr val="bg1"/>
              </a:solidFill>
            </a:endParaRPr>
          </a:p>
          <a:p>
            <a:pPr marL="342900" indent="-342900">
              <a:buFont typeface="+mj-lt"/>
              <a:buAutoNum type="arabicPeriod"/>
            </a:pPr>
            <a:r>
              <a:rPr lang="en-US" b="1" dirty="0">
                <a:solidFill>
                  <a:schemeClr val="bg1"/>
                </a:solidFill>
              </a:rPr>
              <a:t>Research is integral </a:t>
            </a:r>
            <a:r>
              <a:rPr lang="en-US" b="1" dirty="0" smtClean="0">
                <a:solidFill>
                  <a:schemeClr val="bg1"/>
                </a:solidFill>
              </a:rPr>
              <a:t>graduate study</a:t>
            </a:r>
            <a:r>
              <a:rPr lang="en-US" b="1" dirty="0">
                <a:solidFill>
                  <a:schemeClr val="bg1"/>
                </a:solidFill>
              </a:rPr>
              <a:t>: inquiry based- learning</a:t>
            </a:r>
          </a:p>
          <a:p>
            <a:endParaRPr lang="en-US" b="1" dirty="0" smtClean="0">
              <a:solidFill>
                <a:schemeClr val="bg1"/>
              </a:solidFill>
            </a:endParaRPr>
          </a:p>
          <a:p>
            <a:endParaRPr lang="en-US" b="1" dirty="0" smtClean="0">
              <a:solidFill>
                <a:schemeClr val="bg1"/>
              </a:solidFill>
            </a:endParaRPr>
          </a:p>
          <a:p>
            <a:endParaRPr lang="en-US" b="1" dirty="0">
              <a:solidFill>
                <a:schemeClr val="bg1"/>
              </a:solidFill>
            </a:endParaRPr>
          </a:p>
        </p:txBody>
      </p:sp>
    </p:spTree>
    <p:extLst>
      <p:ext uri="{BB962C8B-B14F-4D97-AF65-F5344CB8AC3E}">
        <p14:creationId xmlns:p14="http://schemas.microsoft.com/office/powerpoint/2010/main" val="4974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animBg="1"/>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19</a:t>
            </a:fld>
            <a:endParaRPr lang="en-US"/>
          </a:p>
        </p:txBody>
      </p:sp>
      <p:sp>
        <p:nvSpPr>
          <p:cNvPr id="14" name="Pentagon 13"/>
          <p:cNvSpPr/>
          <p:nvPr/>
        </p:nvSpPr>
        <p:spPr>
          <a:xfrm>
            <a:off x="177421" y="2467622"/>
            <a:ext cx="1541513" cy="1002797"/>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19" name="Chevron 18"/>
          <p:cNvSpPr/>
          <p:nvPr/>
        </p:nvSpPr>
        <p:spPr>
          <a:xfrm>
            <a:off x="3085650" y="2467621"/>
            <a:ext cx="1543698" cy="1002797"/>
          </a:xfrm>
          <a:prstGeom prst="chevron">
            <a:avLst>
              <a:gd name="adj" fmla="val 13119"/>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Postdoctoral Training/Clinical Residency</a:t>
            </a:r>
            <a:endParaRPr lang="en-US" sz="1400" b="1" dirty="0">
              <a:solidFill>
                <a:schemeClr val="tx1"/>
              </a:solidFill>
            </a:endParaRPr>
          </a:p>
        </p:txBody>
      </p:sp>
      <p:sp>
        <p:nvSpPr>
          <p:cNvPr id="20" name="Chevron 19"/>
          <p:cNvSpPr/>
          <p:nvPr/>
        </p:nvSpPr>
        <p:spPr>
          <a:xfrm>
            <a:off x="1631535" y="2473965"/>
            <a:ext cx="1543698" cy="1002797"/>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nvGrpSpPr>
          <p:cNvPr id="5" name="Group 4"/>
          <p:cNvGrpSpPr/>
          <p:nvPr/>
        </p:nvGrpSpPr>
        <p:grpSpPr>
          <a:xfrm>
            <a:off x="177421" y="2057146"/>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sp>
        <p:nvSpPr>
          <p:cNvPr id="29" name="Rectangle 28"/>
          <p:cNvSpPr/>
          <p:nvPr/>
        </p:nvSpPr>
        <p:spPr>
          <a:xfrm>
            <a:off x="872398" y="3901569"/>
            <a:ext cx="6713002" cy="2585323"/>
          </a:xfrm>
          <a:prstGeom prst="rect">
            <a:avLst/>
          </a:prstGeom>
        </p:spPr>
        <p:txBody>
          <a:bodyPr wrap="square">
            <a:spAutoFit/>
          </a:bodyPr>
          <a:lstStyle/>
          <a:p>
            <a:pPr marL="342900" indent="-342900">
              <a:buFont typeface="+mj-lt"/>
              <a:buAutoNum type="arabicPeriod"/>
            </a:pPr>
            <a:r>
              <a:rPr lang="en-US" b="1" dirty="0" smtClean="0">
                <a:solidFill>
                  <a:schemeClr val="bg1"/>
                </a:solidFill>
              </a:rPr>
              <a:t>Combined Degree-Programs: B.S./MD, PhD/MD, </a:t>
            </a:r>
            <a:r>
              <a:rPr lang="en-US" b="1" dirty="0" err="1" smtClean="0">
                <a:solidFill>
                  <a:schemeClr val="bg1"/>
                </a:solidFill>
              </a:rPr>
              <a:t>PharmD</a:t>
            </a:r>
            <a:r>
              <a:rPr lang="en-US" b="1" dirty="0" smtClean="0">
                <a:solidFill>
                  <a:schemeClr val="bg1"/>
                </a:solidFill>
              </a:rPr>
              <a:t>/PhD</a:t>
            </a:r>
          </a:p>
          <a:p>
            <a:pPr marL="342900" indent="-342900">
              <a:buFont typeface="+mj-lt"/>
              <a:buAutoNum type="arabicPeriod"/>
            </a:pPr>
            <a:r>
              <a:rPr lang="en-US" b="1" dirty="0" smtClean="0">
                <a:solidFill>
                  <a:schemeClr val="bg1"/>
                </a:solidFill>
              </a:rPr>
              <a:t>Better paid Research/Study </a:t>
            </a:r>
            <a:r>
              <a:rPr lang="en-US" b="1" dirty="0">
                <a:solidFill>
                  <a:schemeClr val="bg1"/>
                </a:solidFill>
              </a:rPr>
              <a:t>P</a:t>
            </a:r>
            <a:r>
              <a:rPr lang="en-US" b="1" dirty="0" smtClean="0">
                <a:solidFill>
                  <a:schemeClr val="bg1"/>
                </a:solidFill>
              </a:rPr>
              <a:t>rograms </a:t>
            </a:r>
            <a:r>
              <a:rPr lang="en-US" b="1" dirty="0">
                <a:solidFill>
                  <a:schemeClr val="bg1"/>
                </a:solidFill>
              </a:rPr>
              <a:t>at </a:t>
            </a:r>
            <a:endParaRPr lang="en-US" b="1" dirty="0" smtClean="0">
              <a:solidFill>
                <a:schemeClr val="bg1"/>
              </a:solidFill>
            </a:endParaRPr>
          </a:p>
          <a:p>
            <a:pPr marL="800100" lvl="1" indent="-342900">
              <a:buFont typeface="Arial" panose="020B0604020202020204" pitchFamily="34" charset="0"/>
              <a:buChar char="•"/>
            </a:pPr>
            <a:r>
              <a:rPr lang="en-US" b="1" dirty="0" smtClean="0">
                <a:solidFill>
                  <a:schemeClr val="bg1"/>
                </a:solidFill>
              </a:rPr>
              <a:t>Universities</a:t>
            </a:r>
            <a:endParaRPr lang="en-US" b="1" dirty="0">
              <a:solidFill>
                <a:schemeClr val="bg1"/>
              </a:solidFill>
            </a:endParaRPr>
          </a:p>
          <a:p>
            <a:pPr marL="800100" lvl="1" indent="-342900">
              <a:buFont typeface="Arial" panose="020B0604020202020204" pitchFamily="34" charset="0"/>
              <a:buChar char="•"/>
            </a:pPr>
            <a:r>
              <a:rPr lang="en-US" b="1" dirty="0">
                <a:solidFill>
                  <a:schemeClr val="bg1"/>
                </a:solidFill>
              </a:rPr>
              <a:t>Industries (Pharma)</a:t>
            </a:r>
          </a:p>
          <a:p>
            <a:pPr marL="800100" lvl="1" indent="-342900">
              <a:buFont typeface="Arial" panose="020B0604020202020204" pitchFamily="34" charset="0"/>
              <a:buChar char="•"/>
            </a:pPr>
            <a:r>
              <a:rPr lang="en-US" b="1" dirty="0">
                <a:solidFill>
                  <a:schemeClr val="bg1"/>
                </a:solidFill>
              </a:rPr>
              <a:t>Gov. (NIH)</a:t>
            </a:r>
          </a:p>
          <a:p>
            <a:pPr marL="800100" lvl="1" indent="-342900">
              <a:buFont typeface="Arial" panose="020B0604020202020204" pitchFamily="34" charset="0"/>
              <a:buChar char="•"/>
            </a:pPr>
            <a:r>
              <a:rPr lang="en-US" b="1" dirty="0">
                <a:solidFill>
                  <a:schemeClr val="bg1"/>
                </a:solidFill>
              </a:rPr>
              <a:t>Non-profits </a:t>
            </a:r>
            <a:endParaRPr lang="en-US" b="1" dirty="0" smtClean="0">
              <a:solidFill>
                <a:schemeClr val="bg1"/>
              </a:solidFill>
            </a:endParaRPr>
          </a:p>
          <a:p>
            <a:endParaRPr lang="en-US" b="1" dirty="0" smtClean="0">
              <a:solidFill>
                <a:schemeClr val="bg1"/>
              </a:solidFill>
            </a:endParaRPr>
          </a:p>
          <a:p>
            <a:endParaRPr lang="en-US" b="1" dirty="0" smtClean="0">
              <a:solidFill>
                <a:schemeClr val="bg1"/>
              </a:solidFill>
            </a:endParaRPr>
          </a:p>
          <a:p>
            <a:endParaRPr lang="en-US" b="1" dirty="0">
              <a:solidFill>
                <a:schemeClr val="bg1"/>
              </a:solidFill>
            </a:endParaRPr>
          </a:p>
        </p:txBody>
      </p:sp>
      <p:cxnSp>
        <p:nvCxnSpPr>
          <p:cNvPr id="7" name="Straight Arrow Connector 6"/>
          <p:cNvCxnSpPr/>
          <p:nvPr/>
        </p:nvCxnSpPr>
        <p:spPr>
          <a:xfrm flipH="1">
            <a:off x="2315070" y="3470416"/>
            <a:ext cx="1451713" cy="431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943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2364" y="166061"/>
            <a:ext cx="9176364" cy="6467338"/>
            <a:chOff x="-16182" y="243094"/>
            <a:chExt cx="9176364" cy="6467338"/>
          </a:xfrm>
        </p:grpSpPr>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30" name="Picture 29"/>
            <p:cNvPicPr>
              <a:picLocks noChangeAspect="1"/>
            </p:cNvPicPr>
            <p:nvPr/>
          </p:nvPicPr>
          <p:blipFill>
            <a:blip r:embed="rId2"/>
            <a:stretch>
              <a:fillRect/>
            </a:stretch>
          </p:blipFill>
          <p:spPr>
            <a:xfrm>
              <a:off x="0" y="6503129"/>
              <a:ext cx="9160182" cy="207303"/>
            </a:xfrm>
            <a:prstGeom prst="rect">
              <a:avLst/>
            </a:prstGeom>
          </p:spPr>
        </p:pic>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20</a:t>
            </a:fld>
            <a:endParaRPr lang="en-US"/>
          </a:p>
        </p:txBody>
      </p:sp>
      <p:sp>
        <p:nvSpPr>
          <p:cNvPr id="14" name="Pentagon 13"/>
          <p:cNvSpPr/>
          <p:nvPr/>
        </p:nvSpPr>
        <p:spPr>
          <a:xfrm>
            <a:off x="188313" y="2113001"/>
            <a:ext cx="1541513" cy="1002797"/>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18" name="Chevron 17"/>
          <p:cNvSpPr/>
          <p:nvPr/>
        </p:nvSpPr>
        <p:spPr>
          <a:xfrm>
            <a:off x="4552841" y="2113000"/>
            <a:ext cx="1543698" cy="1002797"/>
          </a:xfrm>
          <a:prstGeom prst="chevron">
            <a:avLst>
              <a:gd name="adj" fmla="val 1311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Early Research Development </a:t>
            </a:r>
            <a:endParaRPr lang="en-US" sz="1400" b="1" dirty="0">
              <a:solidFill>
                <a:schemeClr val="bg1"/>
              </a:solidFill>
            </a:endParaRPr>
          </a:p>
        </p:txBody>
      </p:sp>
      <p:sp>
        <p:nvSpPr>
          <p:cNvPr id="19" name="Chevron 18"/>
          <p:cNvSpPr/>
          <p:nvPr/>
        </p:nvSpPr>
        <p:spPr>
          <a:xfrm>
            <a:off x="3096542" y="2113000"/>
            <a:ext cx="1543698" cy="1002797"/>
          </a:xfrm>
          <a:prstGeom prst="chevron">
            <a:avLst>
              <a:gd name="adj" fmla="val 13119"/>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Postdoctoral Training/Clinical Residency</a:t>
            </a:r>
            <a:endParaRPr lang="en-US" sz="1400" b="1" dirty="0">
              <a:solidFill>
                <a:schemeClr val="tx1"/>
              </a:solidFill>
            </a:endParaRPr>
          </a:p>
        </p:txBody>
      </p:sp>
      <p:sp>
        <p:nvSpPr>
          <p:cNvPr id="20" name="Chevron 19"/>
          <p:cNvSpPr/>
          <p:nvPr/>
        </p:nvSpPr>
        <p:spPr>
          <a:xfrm>
            <a:off x="1642427" y="2119344"/>
            <a:ext cx="1543698" cy="1002797"/>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nvGrpSpPr>
          <p:cNvPr id="5" name="Group 4"/>
          <p:cNvGrpSpPr/>
          <p:nvPr/>
        </p:nvGrpSpPr>
        <p:grpSpPr>
          <a:xfrm>
            <a:off x="188313" y="1638091"/>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sp>
        <p:nvSpPr>
          <p:cNvPr id="23" name="Rectangle 22"/>
          <p:cNvSpPr/>
          <p:nvPr/>
        </p:nvSpPr>
        <p:spPr>
          <a:xfrm>
            <a:off x="1642427" y="3657821"/>
            <a:ext cx="6713002" cy="2308324"/>
          </a:xfrm>
          <a:prstGeom prst="rect">
            <a:avLst/>
          </a:prstGeom>
          <a:ln>
            <a:solidFill>
              <a:schemeClr val="bg1"/>
            </a:solidFill>
          </a:ln>
        </p:spPr>
        <p:txBody>
          <a:bodyPr wrap="square">
            <a:spAutoFit/>
          </a:bodyPr>
          <a:lstStyle/>
          <a:p>
            <a:pPr marL="342900" indent="-342900">
              <a:buFont typeface="+mj-lt"/>
              <a:buAutoNum type="arabicPeriod"/>
            </a:pPr>
            <a:r>
              <a:rPr lang="en-US" b="1" dirty="0" smtClean="0">
                <a:solidFill>
                  <a:schemeClr val="bg1"/>
                </a:solidFill>
              </a:rPr>
              <a:t>Solving indebtedness:  Income based repayment (10% of income)</a:t>
            </a:r>
          </a:p>
          <a:p>
            <a:pPr marL="342900" indent="-342900">
              <a:buFont typeface="+mj-lt"/>
              <a:buAutoNum type="arabicPeriod"/>
            </a:pPr>
            <a:r>
              <a:rPr lang="en-US" b="1" dirty="0" smtClean="0">
                <a:solidFill>
                  <a:schemeClr val="bg1"/>
                </a:solidFill>
              </a:rPr>
              <a:t>B.S./MD, PhD/MD, </a:t>
            </a:r>
            <a:r>
              <a:rPr lang="en-US" b="1" dirty="0" err="1" smtClean="0">
                <a:solidFill>
                  <a:schemeClr val="bg1"/>
                </a:solidFill>
              </a:rPr>
              <a:t>PharmD</a:t>
            </a:r>
            <a:r>
              <a:rPr lang="en-US" b="1" dirty="0" smtClean="0">
                <a:solidFill>
                  <a:schemeClr val="bg1"/>
                </a:solidFill>
              </a:rPr>
              <a:t>/PhD: Increase Availability</a:t>
            </a:r>
          </a:p>
          <a:p>
            <a:pPr marL="342900" indent="-342900">
              <a:buFont typeface="+mj-lt"/>
              <a:buAutoNum type="arabicPeriod"/>
            </a:pPr>
            <a:r>
              <a:rPr lang="en-US" b="1" dirty="0" smtClean="0">
                <a:solidFill>
                  <a:schemeClr val="bg1"/>
                </a:solidFill>
              </a:rPr>
              <a:t>Better paid Research/Study </a:t>
            </a:r>
            <a:r>
              <a:rPr lang="en-US" b="1" dirty="0">
                <a:solidFill>
                  <a:schemeClr val="bg1"/>
                </a:solidFill>
              </a:rPr>
              <a:t>P</a:t>
            </a:r>
            <a:r>
              <a:rPr lang="en-US" b="1" dirty="0" smtClean="0">
                <a:solidFill>
                  <a:schemeClr val="bg1"/>
                </a:solidFill>
              </a:rPr>
              <a:t>rograms </a:t>
            </a:r>
            <a:r>
              <a:rPr lang="en-US" b="1" dirty="0">
                <a:solidFill>
                  <a:schemeClr val="bg1"/>
                </a:solidFill>
              </a:rPr>
              <a:t>at </a:t>
            </a:r>
            <a:endParaRPr lang="en-US" b="1" dirty="0" smtClean="0">
              <a:solidFill>
                <a:schemeClr val="bg1"/>
              </a:solidFill>
            </a:endParaRPr>
          </a:p>
          <a:p>
            <a:pPr marL="800100" lvl="1" indent="-342900">
              <a:buFont typeface="Arial" panose="020B0604020202020204" pitchFamily="34" charset="0"/>
              <a:buChar char="•"/>
            </a:pPr>
            <a:r>
              <a:rPr lang="en-US" b="1" dirty="0" smtClean="0">
                <a:solidFill>
                  <a:schemeClr val="bg1"/>
                </a:solidFill>
              </a:rPr>
              <a:t>Universities</a:t>
            </a:r>
            <a:endParaRPr lang="en-US" b="1" dirty="0">
              <a:solidFill>
                <a:schemeClr val="bg1"/>
              </a:solidFill>
            </a:endParaRPr>
          </a:p>
          <a:p>
            <a:pPr marL="800100" lvl="1" indent="-342900">
              <a:buFont typeface="Arial" panose="020B0604020202020204" pitchFamily="34" charset="0"/>
              <a:buChar char="•"/>
            </a:pPr>
            <a:r>
              <a:rPr lang="en-US" b="1" dirty="0">
                <a:solidFill>
                  <a:schemeClr val="bg1"/>
                </a:solidFill>
              </a:rPr>
              <a:t>Industries (Pharma)</a:t>
            </a:r>
          </a:p>
          <a:p>
            <a:pPr marL="800100" lvl="1" indent="-342900">
              <a:buFont typeface="Arial" panose="020B0604020202020204" pitchFamily="34" charset="0"/>
              <a:buChar char="•"/>
            </a:pPr>
            <a:r>
              <a:rPr lang="en-US" b="1" dirty="0">
                <a:solidFill>
                  <a:schemeClr val="bg1"/>
                </a:solidFill>
              </a:rPr>
              <a:t>Gov. (NIH)</a:t>
            </a:r>
          </a:p>
          <a:p>
            <a:pPr marL="800100" lvl="1" indent="-342900">
              <a:buFont typeface="Arial" panose="020B0604020202020204" pitchFamily="34" charset="0"/>
              <a:buChar char="•"/>
            </a:pPr>
            <a:r>
              <a:rPr lang="en-US" b="1" dirty="0">
                <a:solidFill>
                  <a:schemeClr val="bg1"/>
                </a:solidFill>
              </a:rPr>
              <a:t>Non-profits </a:t>
            </a:r>
            <a:endParaRPr lang="en-US" b="1" dirty="0" smtClean="0">
              <a:solidFill>
                <a:schemeClr val="bg1"/>
              </a:solidFill>
            </a:endParaRPr>
          </a:p>
          <a:p>
            <a:pPr marL="342900" indent="-342900">
              <a:buFont typeface="+mj-lt"/>
              <a:buAutoNum type="arabicPeriod"/>
            </a:pPr>
            <a:r>
              <a:rPr lang="en-US" b="1" dirty="0" smtClean="0">
                <a:solidFill>
                  <a:schemeClr val="bg1"/>
                </a:solidFill>
              </a:rPr>
              <a:t>Early selection / determination</a:t>
            </a:r>
            <a:endParaRPr lang="en-US" b="1" dirty="0">
              <a:solidFill>
                <a:schemeClr val="bg1"/>
              </a:solidFill>
            </a:endParaRPr>
          </a:p>
        </p:txBody>
      </p:sp>
      <p:cxnSp>
        <p:nvCxnSpPr>
          <p:cNvPr id="7" name="Straight Arrow Connector 6"/>
          <p:cNvCxnSpPr>
            <a:stCxn id="18" idx="2"/>
          </p:cNvCxnSpPr>
          <p:nvPr/>
        </p:nvCxnSpPr>
        <p:spPr>
          <a:xfrm flipH="1">
            <a:off x="4828552" y="3115797"/>
            <a:ext cx="430360" cy="542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1410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7582" y="246453"/>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4246107" cy="646331"/>
          </a:xfrm>
          <a:prstGeom prst="rect">
            <a:avLst/>
          </a:prstGeom>
          <a:noFill/>
        </p:spPr>
        <p:txBody>
          <a:bodyPr wrap="square" rtlCol="0">
            <a:spAutoFit/>
          </a:bodyPr>
          <a:lstStyle/>
          <a:p>
            <a:pPr algn="ctr"/>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21</a:t>
            </a:fld>
            <a:endParaRPr lang="en-US"/>
          </a:p>
        </p:txBody>
      </p:sp>
      <p:grpSp>
        <p:nvGrpSpPr>
          <p:cNvPr id="11" name="Group 10"/>
          <p:cNvGrpSpPr/>
          <p:nvPr/>
        </p:nvGrpSpPr>
        <p:grpSpPr>
          <a:xfrm>
            <a:off x="130731" y="1870985"/>
            <a:ext cx="8816454" cy="1009143"/>
            <a:chOff x="188259" y="1347783"/>
            <a:chExt cx="9043152" cy="1135856"/>
          </a:xfrm>
        </p:grpSpPr>
        <p:sp>
          <p:nvSpPr>
            <p:cNvPr id="14" name="Pentagon 13"/>
            <p:cNvSpPr/>
            <p:nvPr/>
          </p:nvSpPr>
          <p:spPr>
            <a:xfrm>
              <a:off x="188259" y="1347786"/>
              <a:ext cx="1581150" cy="1128713"/>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16" name="Chevron 15"/>
            <p:cNvSpPr/>
            <p:nvPr/>
          </p:nvSpPr>
          <p:spPr>
            <a:xfrm>
              <a:off x="7648020" y="1347783"/>
              <a:ext cx="1583391" cy="1128713"/>
            </a:xfrm>
            <a:prstGeom prst="chevron">
              <a:avLst>
                <a:gd name="adj" fmla="val 13119"/>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Senior Career Research Development and Mentoring</a:t>
              </a:r>
              <a:endParaRPr lang="en-US" sz="1400" b="1" dirty="0">
                <a:solidFill>
                  <a:schemeClr val="bg1"/>
                </a:solidFill>
              </a:endParaRPr>
            </a:p>
          </p:txBody>
        </p:sp>
        <p:sp>
          <p:nvSpPr>
            <p:cNvPr id="17" name="Chevron 16"/>
            <p:cNvSpPr/>
            <p:nvPr/>
          </p:nvSpPr>
          <p:spPr>
            <a:xfrm>
              <a:off x="6156516" y="1347784"/>
              <a:ext cx="1583391" cy="1128713"/>
            </a:xfrm>
            <a:prstGeom prst="chevron">
              <a:avLst>
                <a:gd name="adj" fmla="val 13119"/>
              </a:avLst>
            </a:prstGeom>
            <a:solidFill>
              <a:srgbClr val="9E3C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18288" rtlCol="0" anchor="ctr">
              <a:normAutofit/>
            </a:bodyPr>
            <a:lstStyle/>
            <a:p>
              <a:r>
                <a:rPr lang="en-US" sz="1400" b="1" dirty="0" smtClean="0">
                  <a:solidFill>
                    <a:schemeClr val="bg1"/>
                  </a:solidFill>
                </a:rPr>
                <a:t>Mid-Career Research Development and Mentoring</a:t>
              </a:r>
              <a:endParaRPr lang="en-US" sz="1400" b="1" dirty="0">
                <a:solidFill>
                  <a:schemeClr val="bg1"/>
                </a:solidFill>
              </a:endParaRPr>
            </a:p>
          </p:txBody>
        </p:sp>
        <p:sp>
          <p:nvSpPr>
            <p:cNvPr id="18" name="Chevron 17"/>
            <p:cNvSpPr/>
            <p:nvPr/>
          </p:nvSpPr>
          <p:spPr>
            <a:xfrm>
              <a:off x="4665012" y="1347785"/>
              <a:ext cx="1583391" cy="1128713"/>
            </a:xfrm>
            <a:prstGeom prst="chevron">
              <a:avLst>
                <a:gd name="adj" fmla="val 1311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Early Research Development </a:t>
              </a:r>
              <a:endParaRPr lang="en-US" sz="1400" b="1" dirty="0">
                <a:solidFill>
                  <a:schemeClr val="bg1"/>
                </a:solidFill>
              </a:endParaRPr>
            </a:p>
          </p:txBody>
        </p:sp>
        <p:sp>
          <p:nvSpPr>
            <p:cNvPr id="19" name="Chevron 18"/>
            <p:cNvSpPr/>
            <p:nvPr/>
          </p:nvSpPr>
          <p:spPr>
            <a:xfrm>
              <a:off x="3171267" y="1347785"/>
              <a:ext cx="1583391" cy="1128713"/>
            </a:xfrm>
            <a:prstGeom prst="chevron">
              <a:avLst>
                <a:gd name="adj" fmla="val 13119"/>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Postdoctoral Training/Clinical Residency</a:t>
              </a:r>
              <a:endParaRPr lang="en-US" sz="1400" b="1" dirty="0">
                <a:solidFill>
                  <a:schemeClr val="tx1"/>
                </a:solidFill>
              </a:endParaRPr>
            </a:p>
          </p:txBody>
        </p:sp>
        <p:sp>
          <p:nvSpPr>
            <p:cNvPr id="20" name="Chevron 19"/>
            <p:cNvSpPr/>
            <p:nvPr/>
          </p:nvSpPr>
          <p:spPr>
            <a:xfrm>
              <a:off x="1679763" y="1354926"/>
              <a:ext cx="1583391" cy="1128713"/>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grpSp>
        <p:nvGrpSpPr>
          <p:cNvPr id="5" name="Group 4"/>
          <p:cNvGrpSpPr/>
          <p:nvPr/>
        </p:nvGrpSpPr>
        <p:grpSpPr>
          <a:xfrm>
            <a:off x="188313" y="1495557"/>
            <a:ext cx="8707272" cy="328130"/>
            <a:chOff x="420272" y="3978009"/>
            <a:chExt cx="8128831" cy="328130"/>
          </a:xfrm>
        </p:grpSpPr>
        <p:sp>
          <p:nvSpPr>
            <p:cNvPr id="12" name="TextBox 11"/>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13" name="TextBox 12"/>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sp>
        <p:nvSpPr>
          <p:cNvPr id="29" name="Rectangle 28"/>
          <p:cNvSpPr/>
          <p:nvPr/>
        </p:nvSpPr>
        <p:spPr>
          <a:xfrm>
            <a:off x="1519916" y="3281057"/>
            <a:ext cx="6713002" cy="2831544"/>
          </a:xfrm>
          <a:prstGeom prst="rect">
            <a:avLst/>
          </a:prstGeom>
          <a:ln>
            <a:solidFill>
              <a:schemeClr val="bg1"/>
            </a:solidFill>
          </a:ln>
        </p:spPr>
        <p:txBody>
          <a:bodyPr wrap="square">
            <a:spAutoFit/>
          </a:bodyPr>
          <a:lstStyle/>
          <a:p>
            <a:pPr marL="342900" indent="-342900">
              <a:buFont typeface="+mj-lt"/>
              <a:buAutoNum type="arabicPeriod"/>
            </a:pPr>
            <a:r>
              <a:rPr lang="en-US" sz="1600" b="1" dirty="0" smtClean="0">
                <a:solidFill>
                  <a:schemeClr val="bg1"/>
                </a:solidFill>
              </a:rPr>
              <a:t>Solving indebtedness or compensation issues</a:t>
            </a:r>
          </a:p>
          <a:p>
            <a:pPr marL="342900" indent="-342900">
              <a:buFont typeface="+mj-lt"/>
              <a:buAutoNum type="arabicPeriod"/>
            </a:pPr>
            <a:r>
              <a:rPr lang="en-US" sz="1600" b="1" dirty="0" smtClean="0">
                <a:solidFill>
                  <a:schemeClr val="bg1"/>
                </a:solidFill>
              </a:rPr>
              <a:t>Advanced Employment </a:t>
            </a:r>
            <a:r>
              <a:rPr lang="en-US" sz="1600" b="1" dirty="0">
                <a:solidFill>
                  <a:schemeClr val="bg1"/>
                </a:solidFill>
              </a:rPr>
              <a:t>O</a:t>
            </a:r>
            <a:r>
              <a:rPr lang="en-US" sz="1600" b="1" dirty="0" smtClean="0">
                <a:solidFill>
                  <a:schemeClr val="bg1"/>
                </a:solidFill>
              </a:rPr>
              <a:t>pportunity </a:t>
            </a:r>
          </a:p>
          <a:p>
            <a:pPr marL="800100" lvl="1" indent="-342900">
              <a:buFont typeface="Arial" panose="020B0604020202020204" pitchFamily="34" charset="0"/>
              <a:buChar char="•"/>
            </a:pPr>
            <a:r>
              <a:rPr lang="en-US" sz="1600" b="1" dirty="0" smtClean="0">
                <a:solidFill>
                  <a:schemeClr val="bg1"/>
                </a:solidFill>
              </a:rPr>
              <a:t>Universities</a:t>
            </a:r>
            <a:endParaRPr lang="en-US" sz="1600" b="1" dirty="0">
              <a:solidFill>
                <a:schemeClr val="bg1"/>
              </a:solidFill>
            </a:endParaRPr>
          </a:p>
          <a:p>
            <a:pPr marL="800100" lvl="1" indent="-342900">
              <a:buFont typeface="Arial" panose="020B0604020202020204" pitchFamily="34" charset="0"/>
              <a:buChar char="•"/>
            </a:pPr>
            <a:r>
              <a:rPr lang="en-US" sz="1600" b="1" dirty="0">
                <a:solidFill>
                  <a:schemeClr val="bg1"/>
                </a:solidFill>
              </a:rPr>
              <a:t>Industries (Pharma)</a:t>
            </a:r>
          </a:p>
          <a:p>
            <a:pPr marL="800100" lvl="1" indent="-342900">
              <a:buFont typeface="Arial" panose="020B0604020202020204" pitchFamily="34" charset="0"/>
              <a:buChar char="•"/>
            </a:pPr>
            <a:r>
              <a:rPr lang="en-US" sz="1600" b="1" dirty="0">
                <a:solidFill>
                  <a:schemeClr val="bg1"/>
                </a:solidFill>
              </a:rPr>
              <a:t>Gov. (NIH)</a:t>
            </a:r>
          </a:p>
          <a:p>
            <a:pPr marL="800100" lvl="1" indent="-342900">
              <a:buFont typeface="Arial" panose="020B0604020202020204" pitchFamily="34" charset="0"/>
              <a:buChar char="•"/>
            </a:pPr>
            <a:r>
              <a:rPr lang="en-US" sz="1600" b="1" dirty="0">
                <a:solidFill>
                  <a:schemeClr val="bg1"/>
                </a:solidFill>
              </a:rPr>
              <a:t>Non-profits </a:t>
            </a:r>
            <a:endParaRPr lang="en-US" sz="1600" b="1" dirty="0" smtClean="0">
              <a:solidFill>
                <a:schemeClr val="bg1"/>
              </a:solidFill>
            </a:endParaRPr>
          </a:p>
          <a:p>
            <a:pPr marL="514350" indent="-514350">
              <a:buAutoNum type="arabicPeriod"/>
            </a:pPr>
            <a:r>
              <a:rPr lang="en-US" sz="1600" b="1" dirty="0">
                <a:solidFill>
                  <a:schemeClr val="bg1"/>
                </a:solidFill>
              </a:rPr>
              <a:t>Grant opportunity</a:t>
            </a:r>
          </a:p>
          <a:p>
            <a:pPr marL="514350" indent="-514350">
              <a:buAutoNum type="arabicPeriod"/>
            </a:pPr>
            <a:r>
              <a:rPr lang="en-US" sz="1600" b="1" dirty="0" smtClean="0">
                <a:solidFill>
                  <a:schemeClr val="bg1"/>
                </a:solidFill>
              </a:rPr>
              <a:t>Tenure is not a solution</a:t>
            </a:r>
            <a:endParaRPr lang="en-US" sz="1600" b="1" dirty="0">
              <a:solidFill>
                <a:schemeClr val="bg1"/>
              </a:solidFill>
            </a:endParaRPr>
          </a:p>
          <a:p>
            <a:pPr marL="514350" indent="-514350">
              <a:buAutoNum type="arabicPeriod"/>
            </a:pPr>
            <a:r>
              <a:rPr lang="en-US" sz="1600" b="1" dirty="0" smtClean="0">
                <a:solidFill>
                  <a:schemeClr val="bg1"/>
                </a:solidFill>
              </a:rPr>
              <a:t>Getting prepared &amp; counseling</a:t>
            </a:r>
            <a:endParaRPr lang="en-US" sz="1600" b="1" dirty="0">
              <a:solidFill>
                <a:schemeClr val="bg1"/>
              </a:solidFill>
            </a:endParaRPr>
          </a:p>
          <a:p>
            <a:pPr marL="971550" lvl="1" indent="-514350">
              <a:buFont typeface="+mj-lt"/>
              <a:buAutoNum type="alphaLcParenR"/>
            </a:pPr>
            <a:r>
              <a:rPr lang="en-US" sz="1600" b="1" dirty="0">
                <a:solidFill>
                  <a:schemeClr val="bg1"/>
                </a:solidFill>
              </a:rPr>
              <a:t>Quality of life (long hours</a:t>
            </a:r>
            <a:r>
              <a:rPr lang="en-US" sz="1600" b="1" dirty="0" smtClean="0">
                <a:solidFill>
                  <a:schemeClr val="bg1"/>
                </a:solidFill>
              </a:rPr>
              <a:t>)</a:t>
            </a:r>
            <a:endParaRPr lang="en-US" b="1" dirty="0">
              <a:solidFill>
                <a:schemeClr val="bg1"/>
              </a:solidFill>
            </a:endParaRPr>
          </a:p>
          <a:p>
            <a:pPr marL="971550" lvl="1" indent="-514350">
              <a:buFont typeface="+mj-lt"/>
              <a:buAutoNum type="alphaLcParenR"/>
            </a:pPr>
            <a:r>
              <a:rPr lang="en-US" dirty="0">
                <a:solidFill>
                  <a:schemeClr val="bg1"/>
                </a:solidFill>
              </a:rPr>
              <a:t>High risk and unstable earning, pay is not </a:t>
            </a:r>
            <a:r>
              <a:rPr lang="en-US" dirty="0" smtClean="0">
                <a:solidFill>
                  <a:schemeClr val="bg1"/>
                </a:solidFill>
              </a:rPr>
              <a:t>guaranteed</a:t>
            </a:r>
            <a:endParaRPr lang="en-US" b="1" dirty="0">
              <a:solidFill>
                <a:schemeClr val="bg1"/>
              </a:solidFill>
            </a:endParaRPr>
          </a:p>
        </p:txBody>
      </p:sp>
      <p:cxnSp>
        <p:nvCxnSpPr>
          <p:cNvPr id="23" name="Straight Arrow Connector 22"/>
          <p:cNvCxnSpPr/>
          <p:nvPr/>
        </p:nvCxnSpPr>
        <p:spPr>
          <a:xfrm flipH="1">
            <a:off x="5948280" y="2873782"/>
            <a:ext cx="772942" cy="393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7408309" y="2885183"/>
            <a:ext cx="772942" cy="3934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84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4203032" y="598207"/>
            <a:ext cx="2254918" cy="646331"/>
          </a:xfrm>
          <a:prstGeom prst="rect">
            <a:avLst/>
          </a:prstGeom>
          <a:noFill/>
        </p:spPr>
        <p:txBody>
          <a:bodyPr wrap="square" rtlCol="0">
            <a:spAutoFit/>
          </a:bodyPr>
          <a:lstStyle/>
          <a:p>
            <a:r>
              <a:rPr lang="en-US" sz="3600" b="1" cap="all" dirty="0" smtClean="0">
                <a:solidFill>
                  <a:schemeClr val="tx2">
                    <a:lumMod val="60000"/>
                    <a:lumOff val="40000"/>
                  </a:schemeClr>
                </a:solidFill>
              </a:rPr>
              <a:t>remedies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22</a:t>
            </a:fld>
            <a:endParaRPr lang="en-US"/>
          </a:p>
        </p:txBody>
      </p:sp>
      <p:grpSp>
        <p:nvGrpSpPr>
          <p:cNvPr id="9" name="Group 8"/>
          <p:cNvGrpSpPr/>
          <p:nvPr/>
        </p:nvGrpSpPr>
        <p:grpSpPr>
          <a:xfrm>
            <a:off x="188313" y="2078958"/>
            <a:ext cx="8816454" cy="1009143"/>
            <a:chOff x="188259" y="1347783"/>
            <a:chExt cx="9043152" cy="1135856"/>
          </a:xfrm>
        </p:grpSpPr>
        <p:sp>
          <p:nvSpPr>
            <p:cNvPr id="10" name="Pentagon 9"/>
            <p:cNvSpPr/>
            <p:nvPr/>
          </p:nvSpPr>
          <p:spPr>
            <a:xfrm>
              <a:off x="188259" y="1347786"/>
              <a:ext cx="1581150" cy="1128713"/>
            </a:xfrm>
            <a:prstGeom prst="homePlate">
              <a:avLst>
                <a:gd name="adj" fmla="val 1286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solidFill>
                </a:rPr>
                <a:t>Undergraduate Education</a:t>
              </a:r>
            </a:p>
          </p:txBody>
        </p:sp>
        <p:sp>
          <p:nvSpPr>
            <p:cNvPr id="11" name="Chevron 10"/>
            <p:cNvSpPr/>
            <p:nvPr/>
          </p:nvSpPr>
          <p:spPr>
            <a:xfrm>
              <a:off x="7648020" y="1347783"/>
              <a:ext cx="1583391" cy="1128713"/>
            </a:xfrm>
            <a:prstGeom prst="chevron">
              <a:avLst>
                <a:gd name="adj" fmla="val 13119"/>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Senior Career Research Development and Mentoring</a:t>
              </a:r>
              <a:endParaRPr lang="en-US" sz="1400" b="1" dirty="0">
                <a:solidFill>
                  <a:schemeClr val="bg1"/>
                </a:solidFill>
              </a:endParaRPr>
            </a:p>
          </p:txBody>
        </p:sp>
        <p:sp>
          <p:nvSpPr>
            <p:cNvPr id="12" name="Chevron 11"/>
            <p:cNvSpPr/>
            <p:nvPr/>
          </p:nvSpPr>
          <p:spPr>
            <a:xfrm>
              <a:off x="6156516" y="1347784"/>
              <a:ext cx="1583391" cy="1128713"/>
            </a:xfrm>
            <a:prstGeom prst="chevron">
              <a:avLst>
                <a:gd name="adj" fmla="val 13119"/>
              </a:avLst>
            </a:prstGeom>
            <a:solidFill>
              <a:srgbClr val="9E3C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18288" rtlCol="0" anchor="ctr">
              <a:normAutofit/>
            </a:bodyPr>
            <a:lstStyle/>
            <a:p>
              <a:r>
                <a:rPr lang="en-US" sz="1400" b="1" dirty="0" smtClean="0">
                  <a:solidFill>
                    <a:schemeClr val="bg1"/>
                  </a:solidFill>
                </a:rPr>
                <a:t>Mid-Career Research Development and Mentoring</a:t>
              </a:r>
              <a:endParaRPr lang="en-US" sz="1400" b="1" dirty="0">
                <a:solidFill>
                  <a:schemeClr val="bg1"/>
                </a:solidFill>
              </a:endParaRPr>
            </a:p>
          </p:txBody>
        </p:sp>
        <p:sp>
          <p:nvSpPr>
            <p:cNvPr id="13" name="Chevron 12"/>
            <p:cNvSpPr/>
            <p:nvPr/>
          </p:nvSpPr>
          <p:spPr>
            <a:xfrm>
              <a:off x="4665012" y="1347785"/>
              <a:ext cx="1583391" cy="1128713"/>
            </a:xfrm>
            <a:prstGeom prst="chevron">
              <a:avLst>
                <a:gd name="adj" fmla="val 13119"/>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3152" rIns="9144" rtlCol="0" anchor="ctr">
              <a:normAutofit/>
            </a:bodyPr>
            <a:lstStyle/>
            <a:p>
              <a:r>
                <a:rPr lang="en-US" sz="1400" b="1" dirty="0" smtClean="0">
                  <a:solidFill>
                    <a:schemeClr val="bg1"/>
                  </a:solidFill>
                </a:rPr>
                <a:t>Early Research Development </a:t>
              </a:r>
              <a:endParaRPr lang="en-US" sz="1400" b="1" dirty="0">
                <a:solidFill>
                  <a:schemeClr val="bg1"/>
                </a:solidFill>
              </a:endParaRPr>
            </a:p>
          </p:txBody>
        </p:sp>
        <p:sp>
          <p:nvSpPr>
            <p:cNvPr id="14" name="Chevron 13"/>
            <p:cNvSpPr/>
            <p:nvPr/>
          </p:nvSpPr>
          <p:spPr>
            <a:xfrm>
              <a:off x="3171267" y="1347785"/>
              <a:ext cx="1583391" cy="1128713"/>
            </a:xfrm>
            <a:prstGeom prst="chevron">
              <a:avLst>
                <a:gd name="adj" fmla="val 13119"/>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Postdoctoral Training/Clinical Residency</a:t>
              </a:r>
              <a:endParaRPr lang="en-US" sz="1400" b="1" dirty="0">
                <a:solidFill>
                  <a:schemeClr val="tx1"/>
                </a:solidFill>
              </a:endParaRPr>
            </a:p>
          </p:txBody>
        </p:sp>
        <p:sp>
          <p:nvSpPr>
            <p:cNvPr id="16" name="Chevron 15"/>
            <p:cNvSpPr/>
            <p:nvPr/>
          </p:nvSpPr>
          <p:spPr>
            <a:xfrm>
              <a:off x="1679763" y="1354926"/>
              <a:ext cx="1583391" cy="1128713"/>
            </a:xfrm>
            <a:prstGeom prst="chevron">
              <a:avLst>
                <a:gd name="adj" fmla="val 1311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54864" rIns="9144" rtlCol="0" anchor="ctr">
              <a:normAutofit/>
            </a:bodyPr>
            <a:lstStyle/>
            <a:p>
              <a:r>
                <a:rPr lang="en-US" sz="1400" b="1" dirty="0" smtClean="0">
                  <a:solidFill>
                    <a:schemeClr val="tx1"/>
                  </a:solidFill>
                </a:rPr>
                <a:t>Predoctoral Training/Clinical  Doctorate </a:t>
              </a:r>
              <a:endParaRPr lang="en-US" sz="1400" b="1" dirty="0">
                <a:solidFill>
                  <a:schemeClr val="tx1"/>
                </a:solidFill>
              </a:endParaRPr>
            </a:p>
          </p:txBody>
        </p:sp>
      </p:grpSp>
      <p:grpSp>
        <p:nvGrpSpPr>
          <p:cNvPr id="34" name="Group 33"/>
          <p:cNvGrpSpPr/>
          <p:nvPr/>
        </p:nvGrpSpPr>
        <p:grpSpPr>
          <a:xfrm>
            <a:off x="188313" y="1640571"/>
            <a:ext cx="8707272" cy="328130"/>
            <a:chOff x="420272" y="3978009"/>
            <a:chExt cx="8128831" cy="328130"/>
          </a:xfrm>
        </p:grpSpPr>
        <p:sp>
          <p:nvSpPr>
            <p:cNvPr id="35" name="TextBox 34"/>
            <p:cNvSpPr txBox="1"/>
            <p:nvPr/>
          </p:nvSpPr>
          <p:spPr>
            <a:xfrm>
              <a:off x="420272" y="3978009"/>
              <a:ext cx="4053820" cy="328130"/>
            </a:xfrm>
            <a:prstGeom prst="rect">
              <a:avLst/>
            </a:prstGeom>
            <a:solidFill>
              <a:schemeClr val="bg1">
                <a:lumMod val="95000"/>
              </a:schemeClr>
            </a:solidFill>
          </p:spPr>
          <p:txBody>
            <a:bodyPr wrap="square" rtlCol="0">
              <a:spAutoFit/>
            </a:bodyPr>
            <a:lstStyle/>
            <a:p>
              <a:pPr algn="ctr"/>
              <a:r>
                <a:rPr lang="en-US" dirty="0" smtClean="0"/>
                <a:t>EDUCATION AND TRAINING</a:t>
              </a:r>
              <a:endParaRPr lang="en-US" dirty="0"/>
            </a:p>
          </p:txBody>
        </p:sp>
        <p:sp>
          <p:nvSpPr>
            <p:cNvPr id="36" name="TextBox 35"/>
            <p:cNvSpPr txBox="1"/>
            <p:nvPr/>
          </p:nvSpPr>
          <p:spPr>
            <a:xfrm>
              <a:off x="4507138" y="3978009"/>
              <a:ext cx="4041965" cy="328130"/>
            </a:xfrm>
            <a:prstGeom prst="rect">
              <a:avLst/>
            </a:prstGeom>
            <a:solidFill>
              <a:schemeClr val="bg1">
                <a:lumMod val="95000"/>
              </a:schemeClr>
            </a:solidFill>
          </p:spPr>
          <p:txBody>
            <a:bodyPr wrap="square" rtlCol="0">
              <a:spAutoFit/>
            </a:bodyPr>
            <a:lstStyle/>
            <a:p>
              <a:pPr algn="ctr"/>
              <a:r>
                <a:rPr lang="en-US" dirty="0" smtClean="0"/>
                <a:t>CAREER</a:t>
              </a:r>
              <a:endParaRPr lang="en-US" dirty="0"/>
            </a:p>
          </p:txBody>
        </p:sp>
      </p:grpSp>
      <p:sp>
        <p:nvSpPr>
          <p:cNvPr id="37" name="Content Placeholder 2"/>
          <p:cNvSpPr txBox="1">
            <a:spLocks/>
          </p:cNvSpPr>
          <p:nvPr/>
        </p:nvSpPr>
        <p:spPr>
          <a:xfrm>
            <a:off x="959069" y="3411507"/>
            <a:ext cx="7886700" cy="2767892"/>
          </a:xfrm>
          <a:prstGeom prst="rect">
            <a:avLst/>
          </a:prstGeom>
          <a:ln>
            <a:solidFill>
              <a:schemeClr val="bg1"/>
            </a:solid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US" sz="2000" b="1" dirty="0" smtClean="0">
                <a:solidFill>
                  <a:schemeClr val="bg1"/>
                </a:solidFill>
              </a:rPr>
              <a:t>Mentoring:</a:t>
            </a:r>
          </a:p>
          <a:p>
            <a:pPr marL="971550" lvl="1" indent="-346075">
              <a:buFont typeface="+mj-lt"/>
              <a:buAutoNum type="alphaLcParenR"/>
            </a:pPr>
            <a:r>
              <a:rPr lang="en-US" sz="1600" b="1" dirty="0" smtClean="0">
                <a:solidFill>
                  <a:schemeClr val="bg1"/>
                </a:solidFill>
              </a:rPr>
              <a:t>Adjust the mindset</a:t>
            </a:r>
          </a:p>
          <a:p>
            <a:pPr marL="971550" lvl="1" indent="-346075">
              <a:buFont typeface="+mj-lt"/>
              <a:buAutoNum type="alphaLcParenR"/>
            </a:pPr>
            <a:r>
              <a:rPr lang="en-US" sz="1600" b="1" dirty="0" smtClean="0">
                <a:solidFill>
                  <a:schemeClr val="bg1"/>
                </a:solidFill>
              </a:rPr>
              <a:t>Big picture initiative</a:t>
            </a:r>
          </a:p>
          <a:p>
            <a:pPr marL="971550" lvl="1" indent="-346075">
              <a:buFont typeface="+mj-lt"/>
              <a:buAutoNum type="alphaLcParenR"/>
            </a:pPr>
            <a:r>
              <a:rPr lang="en-US" sz="1600" b="1" dirty="0" smtClean="0">
                <a:solidFill>
                  <a:schemeClr val="bg1"/>
                </a:solidFill>
              </a:rPr>
              <a:t>Be content with being a small part of a big machine</a:t>
            </a:r>
          </a:p>
          <a:p>
            <a:pPr marL="971550" lvl="1" indent="-346075">
              <a:buFont typeface="+mj-lt"/>
              <a:buAutoNum type="alphaLcParenR"/>
            </a:pPr>
            <a:r>
              <a:rPr lang="en-US" sz="1600" b="1" dirty="0" smtClean="0">
                <a:solidFill>
                  <a:schemeClr val="bg1"/>
                </a:solidFill>
              </a:rPr>
              <a:t>Lay-off potential</a:t>
            </a:r>
          </a:p>
          <a:p>
            <a:pPr marL="971550" lvl="1" indent="-346075">
              <a:buFont typeface="+mj-lt"/>
              <a:buAutoNum type="alphaLcParenR"/>
            </a:pPr>
            <a:r>
              <a:rPr lang="en-US" sz="1600" b="1" dirty="0" smtClean="0">
                <a:solidFill>
                  <a:schemeClr val="bg1"/>
                </a:solidFill>
              </a:rPr>
              <a:t>Risk of R&amp;D stages</a:t>
            </a:r>
          </a:p>
          <a:p>
            <a:pPr marL="971550" lvl="1" indent="-346075">
              <a:buFont typeface="+mj-lt"/>
              <a:buAutoNum type="alphaLcParenR"/>
            </a:pPr>
            <a:r>
              <a:rPr lang="en-US" sz="1600" b="1" dirty="0" smtClean="0">
                <a:solidFill>
                  <a:schemeClr val="bg1"/>
                </a:solidFill>
              </a:rPr>
              <a:t>Be willing to move along from firm to firm</a:t>
            </a:r>
          </a:p>
          <a:p>
            <a:pPr marL="465138" indent="-465138">
              <a:buFont typeface="+mj-lt"/>
              <a:buAutoNum type="arabicPeriod"/>
            </a:pPr>
            <a:r>
              <a:rPr lang="en-US" sz="1800" b="1" dirty="0" smtClean="0">
                <a:solidFill>
                  <a:schemeClr val="bg1"/>
                </a:solidFill>
              </a:rPr>
              <a:t>Collaboration</a:t>
            </a:r>
          </a:p>
          <a:p>
            <a:pPr marL="465138" indent="-465138">
              <a:buFont typeface="+mj-lt"/>
              <a:buAutoNum type="arabicPeriod"/>
            </a:pPr>
            <a:r>
              <a:rPr lang="en-US" sz="1800" b="1" dirty="0" smtClean="0">
                <a:solidFill>
                  <a:schemeClr val="bg1"/>
                </a:solidFill>
              </a:rPr>
              <a:t>Greater technology transfer  opportunity</a:t>
            </a:r>
          </a:p>
          <a:p>
            <a:pPr marL="0" indent="0">
              <a:buNone/>
            </a:pPr>
            <a:endParaRPr lang="en-US" sz="1800" dirty="0"/>
          </a:p>
        </p:txBody>
      </p:sp>
      <p:cxnSp>
        <p:nvCxnSpPr>
          <p:cNvPr id="6" name="Straight Arrow Connector 5"/>
          <p:cNvCxnSpPr>
            <a:stCxn id="11" idx="2"/>
          </p:cNvCxnSpPr>
          <p:nvPr/>
        </p:nvCxnSpPr>
        <p:spPr>
          <a:xfrm flipH="1">
            <a:off x="8005011" y="3081755"/>
            <a:ext cx="162129" cy="299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020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15" name="TextBox 14"/>
          <p:cNvSpPr txBox="1"/>
          <p:nvPr/>
        </p:nvSpPr>
        <p:spPr>
          <a:xfrm>
            <a:off x="2318466" y="598207"/>
            <a:ext cx="6453338" cy="646331"/>
          </a:xfrm>
          <a:prstGeom prst="rect">
            <a:avLst/>
          </a:prstGeom>
          <a:noFill/>
        </p:spPr>
        <p:txBody>
          <a:bodyPr wrap="square" rtlCol="0">
            <a:spAutoFit/>
          </a:bodyPr>
          <a:lstStyle/>
          <a:p>
            <a:r>
              <a:rPr lang="en-US" sz="3600" b="1" cap="all" dirty="0" smtClean="0">
                <a:solidFill>
                  <a:schemeClr val="tx2">
                    <a:lumMod val="60000"/>
                    <a:lumOff val="40000"/>
                  </a:schemeClr>
                </a:solidFill>
              </a:rPr>
              <a:t>A Few Examples – Amgen’s</a:t>
            </a:r>
            <a:endParaRPr lang="en-US" sz="3600" b="1" cap="all" dirty="0">
              <a:solidFill>
                <a:schemeClr val="tx2">
                  <a:lumMod val="60000"/>
                  <a:lumOff val="40000"/>
                </a:schemeClr>
              </a:solidFill>
            </a:endParaRPr>
          </a:p>
        </p:txBody>
      </p:sp>
      <p:sp>
        <p:nvSpPr>
          <p:cNvPr id="3" name="Slide Number Placeholder 2"/>
          <p:cNvSpPr>
            <a:spLocks noGrp="1"/>
          </p:cNvSpPr>
          <p:nvPr>
            <p:ph type="sldNum" sz="quarter" idx="12"/>
          </p:nvPr>
        </p:nvSpPr>
        <p:spPr/>
        <p:txBody>
          <a:bodyPr/>
          <a:lstStyle/>
          <a:p>
            <a:fld id="{C3EE6B65-96F1-4E7B-BBDA-84499E55A677}" type="slidenum">
              <a:rPr lang="en-US" smtClean="0"/>
              <a:pPr/>
              <a:t>23</a:t>
            </a:fld>
            <a:endParaRPr lang="en-US"/>
          </a:p>
        </p:txBody>
      </p:sp>
      <p:sp>
        <p:nvSpPr>
          <p:cNvPr id="5" name="Rectangle 4"/>
          <p:cNvSpPr/>
          <p:nvPr/>
        </p:nvSpPr>
        <p:spPr>
          <a:xfrm>
            <a:off x="318881" y="1391315"/>
            <a:ext cx="2728010" cy="461665"/>
          </a:xfrm>
          <a:prstGeom prst="rect">
            <a:avLst/>
          </a:prstGeom>
        </p:spPr>
        <p:txBody>
          <a:bodyPr wrap="square">
            <a:spAutoFit/>
          </a:bodyPr>
          <a:lstStyle/>
          <a:p>
            <a:r>
              <a:rPr lang="en-US" sz="2400" b="1" dirty="0">
                <a:solidFill>
                  <a:srgbClr val="FFFF00"/>
                </a:solidFill>
              </a:rPr>
              <a:t>Amgen’s UROP</a:t>
            </a:r>
          </a:p>
        </p:txBody>
      </p:sp>
      <p:sp>
        <p:nvSpPr>
          <p:cNvPr id="10" name="Content Placeholder 2"/>
          <p:cNvSpPr txBox="1">
            <a:spLocks/>
          </p:cNvSpPr>
          <p:nvPr/>
        </p:nvSpPr>
        <p:spPr>
          <a:xfrm>
            <a:off x="476632" y="1852980"/>
            <a:ext cx="7886700" cy="246234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Arial" panose="020B0604020202020204" pitchFamily="34" charset="0"/>
              <a:buAutoNum type="arabicPeriod"/>
            </a:pPr>
            <a:r>
              <a:rPr lang="en-US" sz="2400" dirty="0" smtClean="0">
                <a:solidFill>
                  <a:srgbClr val="FFFF00"/>
                </a:solidFill>
              </a:rPr>
              <a:t>One of the Best:</a:t>
            </a:r>
          </a:p>
          <a:p>
            <a:pPr marL="971550" lvl="1" indent="-514350">
              <a:buFont typeface="+mj-lt"/>
              <a:buAutoNum type="alphaLcParenR"/>
            </a:pPr>
            <a:r>
              <a:rPr lang="en-US" sz="2000" dirty="0" smtClean="0">
                <a:solidFill>
                  <a:srgbClr val="FFFF00"/>
                </a:solidFill>
              </a:rPr>
              <a:t>&gt;5,000 applied – 354 accepted (75)</a:t>
            </a:r>
          </a:p>
          <a:p>
            <a:pPr marL="971550" lvl="1" indent="-514350">
              <a:buFont typeface="+mj-lt"/>
              <a:buAutoNum type="alphaLcParenR"/>
            </a:pPr>
            <a:r>
              <a:rPr lang="en-US" sz="2000" dirty="0" smtClean="0">
                <a:solidFill>
                  <a:srgbClr val="FFFF00"/>
                </a:solidFill>
              </a:rPr>
              <a:t>213 participants in the US, 101 participants in Europe, and 40 in Japan</a:t>
            </a:r>
          </a:p>
          <a:p>
            <a:pPr marL="971550" lvl="1" indent="-514350">
              <a:buFont typeface="+mj-lt"/>
              <a:buAutoNum type="alphaLcParenR"/>
            </a:pPr>
            <a:r>
              <a:rPr lang="en-US" sz="2000" dirty="0" smtClean="0">
                <a:solidFill>
                  <a:srgbClr val="FFFF00"/>
                </a:solidFill>
              </a:rPr>
              <a:t>Most common areas: Biology, biochemistry, and biomedical engineering </a:t>
            </a:r>
          </a:p>
          <a:p>
            <a:pPr marL="514350" indent="-514350">
              <a:buFont typeface="+mj-lt"/>
              <a:buAutoNum type="arabicPeriod"/>
            </a:pPr>
            <a:r>
              <a:rPr lang="en-US" sz="2400" dirty="0" smtClean="0">
                <a:solidFill>
                  <a:srgbClr val="FFFF00"/>
                </a:solidFill>
              </a:rPr>
              <a:t>So much effort, yet still not enough…</a:t>
            </a:r>
          </a:p>
          <a:p>
            <a:pPr marL="0" indent="0">
              <a:buFont typeface="Arial" panose="020B0604020202020204" pitchFamily="34" charset="0"/>
              <a:buNone/>
            </a:pPr>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724076449"/>
              </p:ext>
            </p:extLst>
          </p:nvPr>
        </p:nvGraphicFramePr>
        <p:xfrm>
          <a:off x="727034" y="4315326"/>
          <a:ext cx="7788316" cy="2011680"/>
        </p:xfrm>
        <a:graphic>
          <a:graphicData uri="http://schemas.openxmlformats.org/drawingml/2006/table">
            <a:tbl>
              <a:tblPr firstRow="1" bandRow="1">
                <a:tableStyleId>{5C22544A-7EE6-4342-B048-85BDC9FD1C3A}</a:tableStyleId>
              </a:tblPr>
              <a:tblGrid>
                <a:gridCol w="1947079"/>
                <a:gridCol w="1947079"/>
                <a:gridCol w="1947079"/>
                <a:gridCol w="1947079"/>
              </a:tblGrid>
              <a:tr h="479431">
                <a:tc>
                  <a:txBody>
                    <a:bodyPr/>
                    <a:lstStyle/>
                    <a:p>
                      <a:endParaRPr lang="en-US" sz="2000" dirty="0"/>
                    </a:p>
                  </a:txBody>
                  <a:tcPr/>
                </a:tc>
                <a:tc>
                  <a:txBody>
                    <a:bodyPr/>
                    <a:lstStyle/>
                    <a:p>
                      <a:r>
                        <a:rPr lang="en-US" dirty="0" smtClean="0"/>
                        <a:t># accepted</a:t>
                      </a:r>
                      <a:endParaRPr lang="en-US" dirty="0"/>
                    </a:p>
                  </a:txBody>
                  <a:tcPr/>
                </a:tc>
                <a:tc>
                  <a:txBody>
                    <a:bodyPr/>
                    <a:lstStyle/>
                    <a:p>
                      <a:r>
                        <a:rPr lang="en-US" dirty="0" smtClean="0"/>
                        <a:t># of Universities</a:t>
                      </a:r>
                      <a:endParaRPr lang="en-US" dirty="0"/>
                    </a:p>
                  </a:txBody>
                  <a:tcPr/>
                </a:tc>
                <a:tc>
                  <a:txBody>
                    <a:bodyPr/>
                    <a:lstStyle/>
                    <a:p>
                      <a:r>
                        <a:rPr lang="en-US" dirty="0" smtClean="0"/>
                        <a:t># of States/ Countries</a:t>
                      </a:r>
                      <a:endParaRPr lang="en-US" dirty="0"/>
                    </a:p>
                  </a:txBody>
                  <a:tcPr/>
                </a:tc>
              </a:tr>
              <a:tr h="277766">
                <a:tc>
                  <a:txBody>
                    <a:bodyPr/>
                    <a:lstStyle/>
                    <a:p>
                      <a:r>
                        <a:rPr lang="en-US" sz="2400" dirty="0" smtClean="0"/>
                        <a:t>US</a:t>
                      </a:r>
                      <a:endParaRPr lang="en-US" sz="2400" dirty="0"/>
                    </a:p>
                  </a:txBody>
                  <a:tcPr/>
                </a:tc>
                <a:tc>
                  <a:txBody>
                    <a:bodyPr/>
                    <a:lstStyle/>
                    <a:p>
                      <a:pPr algn="ctr"/>
                      <a:r>
                        <a:rPr lang="en-US" sz="2000" b="1" dirty="0" smtClean="0"/>
                        <a:t>213</a:t>
                      </a:r>
                      <a:endParaRPr lang="en-US" sz="2000" b="1" dirty="0"/>
                    </a:p>
                  </a:txBody>
                  <a:tcPr/>
                </a:tc>
                <a:tc>
                  <a:txBody>
                    <a:bodyPr/>
                    <a:lstStyle/>
                    <a:p>
                      <a:pPr algn="ctr"/>
                      <a:r>
                        <a:rPr lang="en-US" sz="2000" b="1" dirty="0" smtClean="0"/>
                        <a:t>128</a:t>
                      </a:r>
                      <a:endParaRPr lang="en-US" sz="2000" b="1" dirty="0"/>
                    </a:p>
                  </a:txBody>
                  <a:tcPr/>
                </a:tc>
                <a:tc>
                  <a:txBody>
                    <a:bodyPr/>
                    <a:lstStyle/>
                    <a:p>
                      <a:pPr algn="ctr"/>
                      <a:r>
                        <a:rPr lang="en-US" sz="2000" b="1" dirty="0" smtClean="0"/>
                        <a:t>39</a:t>
                      </a:r>
                      <a:endParaRPr lang="en-US" sz="2000" b="1" dirty="0"/>
                    </a:p>
                  </a:txBody>
                  <a:tcPr/>
                </a:tc>
              </a:tr>
              <a:tr h="277766">
                <a:tc>
                  <a:txBody>
                    <a:bodyPr/>
                    <a:lstStyle/>
                    <a:p>
                      <a:r>
                        <a:rPr lang="en-US" sz="2400" dirty="0" smtClean="0"/>
                        <a:t>Europe</a:t>
                      </a:r>
                      <a:endParaRPr lang="en-US" sz="2400" dirty="0"/>
                    </a:p>
                  </a:txBody>
                  <a:tcPr/>
                </a:tc>
                <a:tc>
                  <a:txBody>
                    <a:bodyPr/>
                    <a:lstStyle/>
                    <a:p>
                      <a:pPr algn="ctr"/>
                      <a:r>
                        <a:rPr lang="en-US" sz="2000" b="1" dirty="0" smtClean="0"/>
                        <a:t>101</a:t>
                      </a:r>
                      <a:endParaRPr lang="en-US" sz="2000" b="1" dirty="0"/>
                    </a:p>
                  </a:txBody>
                  <a:tcPr/>
                </a:tc>
                <a:tc>
                  <a:txBody>
                    <a:bodyPr/>
                    <a:lstStyle/>
                    <a:p>
                      <a:pPr algn="ctr"/>
                      <a:r>
                        <a:rPr lang="en-US" sz="2000" b="1" dirty="0" smtClean="0"/>
                        <a:t>63</a:t>
                      </a:r>
                      <a:endParaRPr lang="en-US" sz="2000" b="1" dirty="0"/>
                    </a:p>
                  </a:txBody>
                  <a:tcPr/>
                </a:tc>
                <a:tc>
                  <a:txBody>
                    <a:bodyPr/>
                    <a:lstStyle/>
                    <a:p>
                      <a:pPr algn="ctr"/>
                      <a:r>
                        <a:rPr lang="en-US" sz="2000" b="1" dirty="0" smtClean="0"/>
                        <a:t>20</a:t>
                      </a:r>
                      <a:endParaRPr lang="en-US" sz="2000" b="1" dirty="0"/>
                    </a:p>
                  </a:txBody>
                  <a:tcPr/>
                </a:tc>
              </a:tr>
              <a:tr h="277766">
                <a:tc>
                  <a:txBody>
                    <a:bodyPr/>
                    <a:lstStyle/>
                    <a:p>
                      <a:r>
                        <a:rPr lang="en-US" sz="2400" dirty="0" smtClean="0"/>
                        <a:t>Japan</a:t>
                      </a:r>
                      <a:endParaRPr lang="en-US" sz="2400" dirty="0"/>
                    </a:p>
                  </a:txBody>
                  <a:tcPr/>
                </a:tc>
                <a:tc>
                  <a:txBody>
                    <a:bodyPr/>
                    <a:lstStyle/>
                    <a:p>
                      <a:pPr algn="ctr"/>
                      <a:r>
                        <a:rPr lang="en-US" sz="2000" b="1" dirty="0" smtClean="0"/>
                        <a:t>40</a:t>
                      </a:r>
                      <a:endParaRPr lang="en-US" sz="2000" b="1" dirty="0"/>
                    </a:p>
                  </a:txBody>
                  <a:tcPr/>
                </a:tc>
                <a:tc>
                  <a:txBody>
                    <a:bodyPr/>
                    <a:lstStyle/>
                    <a:p>
                      <a:pPr algn="ctr"/>
                      <a:r>
                        <a:rPr lang="en-US" sz="2000" b="1" dirty="0" smtClean="0"/>
                        <a:t>33</a:t>
                      </a:r>
                      <a:endParaRPr lang="en-US" sz="2000" b="1" dirty="0"/>
                    </a:p>
                  </a:txBody>
                  <a:tcPr/>
                </a:tc>
                <a:tc>
                  <a:txBody>
                    <a:bodyPr/>
                    <a:lstStyle/>
                    <a:p>
                      <a:pPr algn="ctr"/>
                      <a:r>
                        <a:rPr lang="en-US" sz="2000" b="1" dirty="0" smtClean="0"/>
                        <a:t>10</a:t>
                      </a:r>
                      <a:endParaRPr lang="en-US" sz="2000" b="1" dirty="0"/>
                    </a:p>
                  </a:txBody>
                  <a:tcPr/>
                </a:tc>
              </a:tr>
            </a:tbl>
          </a:graphicData>
        </a:graphic>
      </p:graphicFrame>
    </p:spTree>
    <p:extLst>
      <p:ext uri="{BB962C8B-B14F-4D97-AF65-F5344CB8AC3E}">
        <p14:creationId xmlns:p14="http://schemas.microsoft.com/office/powerpoint/2010/main" val="15012529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48176" y="172760"/>
            <a:ext cx="7947212" cy="6652175"/>
            <a:chOff x="432134" y="98150"/>
            <a:chExt cx="7947212" cy="6652175"/>
          </a:xfrm>
        </p:grpSpPr>
        <p:pic>
          <p:nvPicPr>
            <p:cNvPr id="4" name="Picture 3"/>
            <p:cNvPicPr>
              <a:picLocks noChangeAspect="1"/>
            </p:cNvPicPr>
            <p:nvPr/>
          </p:nvPicPr>
          <p:blipFill>
            <a:blip r:embed="rId2"/>
            <a:stretch>
              <a:fillRect/>
            </a:stretch>
          </p:blipFill>
          <p:spPr>
            <a:xfrm>
              <a:off x="432134" y="98150"/>
              <a:ext cx="7947212" cy="4864375"/>
            </a:xfrm>
            <a:prstGeom prst="rect">
              <a:avLst/>
            </a:prstGeom>
          </p:spPr>
        </p:pic>
        <p:grpSp>
          <p:nvGrpSpPr>
            <p:cNvPr id="8" name="Group 7"/>
            <p:cNvGrpSpPr/>
            <p:nvPr/>
          </p:nvGrpSpPr>
          <p:grpSpPr>
            <a:xfrm>
              <a:off x="547687" y="5019675"/>
              <a:ext cx="6291263" cy="1730650"/>
              <a:chOff x="547687" y="5019675"/>
              <a:chExt cx="6291263" cy="1730650"/>
            </a:xfrm>
          </p:grpSpPr>
          <p:pic>
            <p:nvPicPr>
              <p:cNvPr id="6" name="Picture 5"/>
              <p:cNvPicPr>
                <a:picLocks noChangeAspect="1"/>
              </p:cNvPicPr>
              <p:nvPr/>
            </p:nvPicPr>
            <p:blipFill>
              <a:blip r:embed="rId3"/>
              <a:stretch>
                <a:fillRect/>
              </a:stretch>
            </p:blipFill>
            <p:spPr>
              <a:xfrm>
                <a:off x="647700" y="5133975"/>
                <a:ext cx="6191250" cy="1616350"/>
              </a:xfrm>
              <a:prstGeom prst="rect">
                <a:avLst/>
              </a:prstGeom>
            </p:spPr>
          </p:pic>
          <p:pic>
            <p:nvPicPr>
              <p:cNvPr id="7" name="Picture 6"/>
              <p:cNvPicPr>
                <a:picLocks noChangeAspect="1"/>
              </p:cNvPicPr>
              <p:nvPr/>
            </p:nvPicPr>
            <p:blipFill>
              <a:blip r:embed="rId4"/>
              <a:stretch>
                <a:fillRect/>
              </a:stretch>
            </p:blipFill>
            <p:spPr>
              <a:xfrm>
                <a:off x="547687" y="5019675"/>
                <a:ext cx="2676525" cy="114300"/>
              </a:xfrm>
              <a:prstGeom prst="rect">
                <a:avLst/>
              </a:prstGeom>
            </p:spPr>
          </p:pic>
        </p:grpSp>
      </p:grpSp>
      <p:sp>
        <p:nvSpPr>
          <p:cNvPr id="9" name="TextBox 8"/>
          <p:cNvSpPr txBox="1"/>
          <p:nvPr/>
        </p:nvSpPr>
        <p:spPr>
          <a:xfrm>
            <a:off x="6938963" y="6650297"/>
            <a:ext cx="2647950" cy="200055"/>
          </a:xfrm>
          <a:prstGeom prst="rect">
            <a:avLst/>
          </a:prstGeom>
          <a:noFill/>
        </p:spPr>
        <p:txBody>
          <a:bodyPr wrap="square" rtlCol="0">
            <a:spAutoFit/>
          </a:bodyPr>
          <a:lstStyle/>
          <a:p>
            <a:r>
              <a:rPr lang="en-US" sz="700" dirty="0"/>
              <a:t>http://grants.nih.gov/grants/acronym_list.htm</a:t>
            </a:r>
          </a:p>
        </p:txBody>
      </p:sp>
      <p:pic>
        <p:nvPicPr>
          <p:cNvPr id="11" name="Picture 10"/>
          <p:cNvPicPr>
            <a:picLocks noChangeAspect="1"/>
          </p:cNvPicPr>
          <p:nvPr/>
        </p:nvPicPr>
        <p:blipFill>
          <a:blip r:embed="rId5"/>
          <a:stretch>
            <a:fillRect/>
          </a:stretch>
        </p:blipFill>
        <p:spPr>
          <a:xfrm>
            <a:off x="-16182" y="140095"/>
            <a:ext cx="9160182" cy="207303"/>
          </a:xfrm>
          <a:prstGeom prst="rect">
            <a:avLst/>
          </a:prstGeom>
        </p:spPr>
      </p:pic>
      <p:pic>
        <p:nvPicPr>
          <p:cNvPr id="12" name="Picture 11"/>
          <p:cNvPicPr>
            <a:picLocks noChangeAspect="1"/>
          </p:cNvPicPr>
          <p:nvPr/>
        </p:nvPicPr>
        <p:blipFill>
          <a:blip r:embed="rId6"/>
          <a:stretch>
            <a:fillRect/>
          </a:stretch>
        </p:blipFill>
        <p:spPr>
          <a:xfrm>
            <a:off x="126376" y="347398"/>
            <a:ext cx="1361660" cy="467442"/>
          </a:xfrm>
          <a:prstGeom prst="rect">
            <a:avLst/>
          </a:prstGeom>
        </p:spPr>
      </p:pic>
      <p:sp>
        <p:nvSpPr>
          <p:cNvPr id="13" name="TextBox 12"/>
          <p:cNvSpPr txBox="1"/>
          <p:nvPr/>
        </p:nvSpPr>
        <p:spPr>
          <a:xfrm>
            <a:off x="1952394" y="347398"/>
            <a:ext cx="6907352" cy="461665"/>
          </a:xfrm>
          <a:prstGeom prst="rect">
            <a:avLst/>
          </a:prstGeom>
          <a:solidFill>
            <a:schemeClr val="bg1"/>
          </a:solidFill>
        </p:spPr>
        <p:txBody>
          <a:bodyPr wrap="square" rtlCol="0">
            <a:spAutoFit/>
          </a:bodyPr>
          <a:lstStyle/>
          <a:p>
            <a:pPr algn="ctr"/>
            <a:r>
              <a:rPr lang="en-US" sz="2400" b="1" cap="all" dirty="0" smtClean="0">
                <a:solidFill>
                  <a:schemeClr val="tx2">
                    <a:lumMod val="60000"/>
                    <a:lumOff val="40000"/>
                  </a:schemeClr>
                </a:solidFill>
              </a:rPr>
              <a:t>NIH</a:t>
            </a:r>
            <a:endParaRPr lang="en-US" sz="2400" b="1" cap="all" dirty="0">
              <a:solidFill>
                <a:schemeClr val="tx2">
                  <a:lumMod val="60000"/>
                  <a:lumOff val="40000"/>
                </a:schemeClr>
              </a:solidFill>
            </a:endParaRPr>
          </a:p>
        </p:txBody>
      </p:sp>
    </p:spTree>
    <p:extLst>
      <p:ext uri="{BB962C8B-B14F-4D97-AF65-F5344CB8AC3E}">
        <p14:creationId xmlns:p14="http://schemas.microsoft.com/office/powerpoint/2010/main" val="1029659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3" name="Slide Number Placeholder 2"/>
          <p:cNvSpPr>
            <a:spLocks noGrp="1"/>
          </p:cNvSpPr>
          <p:nvPr>
            <p:ph type="sldNum" sz="quarter" idx="12"/>
          </p:nvPr>
        </p:nvSpPr>
        <p:spPr/>
        <p:txBody>
          <a:bodyPr/>
          <a:lstStyle/>
          <a:p>
            <a:fld id="{C3EE6B65-96F1-4E7B-BBDA-84499E55A677}" type="slidenum">
              <a:rPr lang="en-US" smtClean="0"/>
              <a:pPr/>
              <a:t>25</a:t>
            </a:fld>
            <a:endParaRPr lang="en-US"/>
          </a:p>
        </p:txBody>
      </p:sp>
      <p:sp>
        <p:nvSpPr>
          <p:cNvPr id="5" name="Rectangle 4"/>
          <p:cNvSpPr/>
          <p:nvPr/>
        </p:nvSpPr>
        <p:spPr>
          <a:xfrm>
            <a:off x="3183847" y="627349"/>
            <a:ext cx="4302803" cy="584775"/>
          </a:xfrm>
          <a:prstGeom prst="rect">
            <a:avLst/>
          </a:prstGeom>
        </p:spPr>
        <p:txBody>
          <a:bodyPr wrap="square">
            <a:spAutoFit/>
          </a:bodyPr>
          <a:lstStyle/>
          <a:p>
            <a:r>
              <a:rPr lang="en-US" sz="3200" b="1" dirty="0">
                <a:solidFill>
                  <a:srgbClr val="002060"/>
                </a:solidFill>
              </a:rPr>
              <a:t>Student Financial Aid</a:t>
            </a:r>
          </a:p>
        </p:txBody>
      </p:sp>
      <p:sp>
        <p:nvSpPr>
          <p:cNvPr id="6" name="Rectangle 5"/>
          <p:cNvSpPr/>
          <p:nvPr/>
        </p:nvSpPr>
        <p:spPr>
          <a:xfrm>
            <a:off x="2286000" y="2551837"/>
            <a:ext cx="5200650" cy="1754326"/>
          </a:xfrm>
          <a:prstGeom prst="rect">
            <a:avLst/>
          </a:prstGeom>
          <a:solidFill>
            <a:schemeClr val="bg1">
              <a:lumMod val="95000"/>
            </a:schemeClr>
          </a:solidFill>
        </p:spPr>
        <p:txBody>
          <a:bodyPr wrap="square">
            <a:spAutoFit/>
          </a:bodyPr>
          <a:lstStyle/>
          <a:p>
            <a:r>
              <a:rPr lang="en-US" dirty="0">
                <a:solidFill>
                  <a:srgbClr val="0070C0"/>
                </a:solidFill>
              </a:rPr>
              <a:t>Reconciliation Act of 2010 H.R. 4872 was signed into law on March 30, 2010.</a:t>
            </a:r>
            <a:endParaRPr lang="en-US" dirty="0">
              <a:solidFill>
                <a:srgbClr val="0070C0"/>
              </a:solidFill>
              <a:hlinkClick r:id="rId4"/>
            </a:endParaRPr>
          </a:p>
          <a:p>
            <a:endParaRPr lang="en-US" dirty="0">
              <a:solidFill>
                <a:srgbClr val="FFFF00"/>
              </a:solidFill>
              <a:hlinkClick r:id="rId4"/>
            </a:endParaRPr>
          </a:p>
          <a:p>
            <a:r>
              <a:rPr lang="en-US" dirty="0">
                <a:solidFill>
                  <a:srgbClr val="FFFF00"/>
                </a:solidFill>
                <a:hlinkClick r:id="rId4"/>
              </a:rPr>
              <a:t>http://explorehealthcareers.org/en/issues/news/Article/233/Reconciliation_Act_of_2010_Includes_Significant_Student_Aid_Provisions</a:t>
            </a:r>
            <a:endParaRPr lang="en-US" dirty="0">
              <a:solidFill>
                <a:srgbClr val="FFFF00"/>
              </a:solidFill>
            </a:endParaRPr>
          </a:p>
        </p:txBody>
      </p:sp>
    </p:spTree>
    <p:extLst>
      <p:ext uri="{BB962C8B-B14F-4D97-AF65-F5344CB8AC3E}">
        <p14:creationId xmlns:p14="http://schemas.microsoft.com/office/powerpoint/2010/main" val="32399821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6182" y="243094"/>
            <a:ext cx="9176364" cy="6467338"/>
            <a:chOff x="-16182" y="243094"/>
            <a:chExt cx="9176364" cy="6467338"/>
          </a:xfrm>
        </p:grpSpPr>
        <p:pic>
          <p:nvPicPr>
            <p:cNvPr id="30" name="Picture 29"/>
            <p:cNvPicPr>
              <a:picLocks noChangeAspect="1"/>
            </p:cNvPicPr>
            <p:nvPr/>
          </p:nvPicPr>
          <p:blipFill>
            <a:blip r:embed="rId2"/>
            <a:stretch>
              <a:fillRect/>
            </a:stretch>
          </p:blipFill>
          <p:spPr>
            <a:xfrm>
              <a:off x="0" y="6503129"/>
              <a:ext cx="9160182" cy="207303"/>
            </a:xfrm>
            <a:prstGeom prst="rect">
              <a:avLst/>
            </a:prstGeom>
          </p:spPr>
        </p:pic>
        <p:sp>
          <p:nvSpPr>
            <p:cNvPr id="4" name="Rectangle 3"/>
            <p:cNvSpPr>
              <a:spLocks noChangeAspect="1"/>
            </p:cNvSpPr>
            <p:nvPr/>
          </p:nvSpPr>
          <p:spPr>
            <a:xfrm>
              <a:off x="-16182" y="1361142"/>
              <a:ext cx="9144000" cy="4965035"/>
            </a:xfrm>
            <a:prstGeom prst="rect">
              <a:avLst/>
            </a:prstGeom>
            <a:solidFill>
              <a:srgbClr val="102940"/>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a:p>
          </p:txBody>
        </p:sp>
        <p:pic>
          <p:nvPicPr>
            <p:cNvPr id="27" name="Picture 26"/>
            <p:cNvPicPr>
              <a:picLocks noChangeAspect="1"/>
            </p:cNvPicPr>
            <p:nvPr/>
          </p:nvPicPr>
          <p:blipFill>
            <a:blip r:embed="rId3"/>
            <a:stretch>
              <a:fillRect/>
            </a:stretch>
          </p:blipFill>
          <p:spPr>
            <a:xfrm>
              <a:off x="318881" y="746923"/>
              <a:ext cx="1361660" cy="467442"/>
            </a:xfrm>
            <a:prstGeom prst="rect">
              <a:avLst/>
            </a:prstGeom>
          </p:spPr>
        </p:pic>
        <p:pic>
          <p:nvPicPr>
            <p:cNvPr id="28" name="Picture 27"/>
            <p:cNvPicPr>
              <a:picLocks noChangeAspect="1"/>
            </p:cNvPicPr>
            <p:nvPr/>
          </p:nvPicPr>
          <p:blipFill>
            <a:blip r:embed="rId2"/>
            <a:stretch>
              <a:fillRect/>
            </a:stretch>
          </p:blipFill>
          <p:spPr>
            <a:xfrm>
              <a:off x="-16182" y="243094"/>
              <a:ext cx="9160182" cy="207303"/>
            </a:xfrm>
            <a:prstGeom prst="rect">
              <a:avLst/>
            </a:prstGeom>
          </p:spPr>
        </p:pic>
      </p:grpSp>
      <p:sp>
        <p:nvSpPr>
          <p:cNvPr id="3" name="Slide Number Placeholder 2"/>
          <p:cNvSpPr>
            <a:spLocks noGrp="1"/>
          </p:cNvSpPr>
          <p:nvPr>
            <p:ph type="sldNum" sz="quarter" idx="12"/>
          </p:nvPr>
        </p:nvSpPr>
        <p:spPr/>
        <p:txBody>
          <a:bodyPr/>
          <a:lstStyle/>
          <a:p>
            <a:fld id="{C3EE6B65-96F1-4E7B-BBDA-84499E55A677}" type="slidenum">
              <a:rPr lang="en-US" smtClean="0"/>
              <a:pPr/>
              <a:t>26</a:t>
            </a:fld>
            <a:endParaRPr lang="en-US"/>
          </a:p>
        </p:txBody>
      </p:sp>
      <p:sp>
        <p:nvSpPr>
          <p:cNvPr id="5" name="Rectangle 4"/>
          <p:cNvSpPr/>
          <p:nvPr/>
        </p:nvSpPr>
        <p:spPr>
          <a:xfrm>
            <a:off x="3047257" y="2967335"/>
            <a:ext cx="3049488" cy="923330"/>
          </a:xfrm>
          <a:prstGeom prst="rect">
            <a:avLst/>
          </a:prstGeom>
          <a:noFill/>
        </p:spPr>
        <p:txBody>
          <a:bodyPr wrap="none" lIns="91440" tIns="45720" rIns="91440" bIns="45720">
            <a:spAutoFit/>
          </a:bodyPr>
          <a:lstStyle/>
          <a:p>
            <a:pPr algn="ctr"/>
            <a:r>
              <a:rPr lang="en-US" sz="5400" b="1" cap="none" spc="0" dirty="0" err="1"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Qustions</a:t>
            </a:r>
            <a:r>
              <a:rPr lang="en-US"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108528327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rgbClr val="00B0F0"/>
                </a:solidFill>
              </a:rPr>
              <a:t>Let us meet again..</a:t>
            </a:r>
            <a:endParaRPr lang="en-IN" dirty="0">
              <a:solidFill>
                <a:srgbClr val="00B0F0"/>
              </a:solidFill>
            </a:endParaRPr>
          </a:p>
        </p:txBody>
      </p:sp>
      <p:sp>
        <p:nvSpPr>
          <p:cNvPr id="3" name="Content Placeholder 2"/>
          <p:cNvSpPr>
            <a:spLocks noGrp="1"/>
          </p:cNvSpPr>
          <p:nvPr>
            <p:ph idx="1"/>
          </p:nvPr>
        </p:nvSpPr>
        <p:spPr/>
        <p:txBody>
          <a:bodyPr/>
          <a:lstStyle/>
          <a:p>
            <a:pPr marL="0" indent="0" algn="ctr">
              <a:buNone/>
            </a:pPr>
            <a:r>
              <a:rPr lang="en-US" dirty="0"/>
              <a:t>We welcome you all to our future conferences of OMICS International</a:t>
            </a:r>
          </a:p>
          <a:p>
            <a:pPr marL="0" indent="0" algn="ctr">
              <a:buNone/>
            </a:pPr>
            <a:r>
              <a:rPr lang="en-US" b="1" dirty="0"/>
              <a:t>7</a:t>
            </a:r>
            <a:r>
              <a:rPr lang="en-US" b="1" baseline="30000" dirty="0"/>
              <a:t>th</a:t>
            </a:r>
            <a:r>
              <a:rPr lang="en-US" b="1" dirty="0"/>
              <a:t> Annual Global Pharma Summit</a:t>
            </a:r>
          </a:p>
          <a:p>
            <a:pPr marL="0" indent="0" algn="ctr">
              <a:buNone/>
            </a:pPr>
            <a:r>
              <a:rPr lang="en-US" dirty="0"/>
              <a:t>On</a:t>
            </a:r>
          </a:p>
          <a:p>
            <a:pPr marL="0" indent="0" algn="ctr">
              <a:buNone/>
            </a:pPr>
            <a:r>
              <a:rPr lang="en-US" dirty="0"/>
              <a:t> </a:t>
            </a:r>
            <a:r>
              <a:rPr lang="en-US" b="1" dirty="0"/>
              <a:t>June 20-22, 2016 </a:t>
            </a:r>
            <a:r>
              <a:rPr lang="en-US" dirty="0"/>
              <a:t>at New Orleans</a:t>
            </a:r>
            <a:r>
              <a:rPr lang="en-US" b="1" dirty="0"/>
              <a:t>, USA</a:t>
            </a:r>
          </a:p>
          <a:p>
            <a:pPr marL="0" indent="0">
              <a:buNone/>
            </a:pPr>
            <a:r>
              <a:rPr lang="en-US" dirty="0">
                <a:hlinkClick r:id="rId2"/>
              </a:rPr>
              <a:t>http://american.pharmaceuticalconferences.com/</a:t>
            </a:r>
            <a:r>
              <a:rPr lang="en-US" dirty="0"/>
              <a:t> </a:t>
            </a:r>
          </a:p>
          <a:p>
            <a:endParaRPr lang="en-IN" dirty="0"/>
          </a:p>
        </p:txBody>
      </p:sp>
    </p:spTree>
    <p:extLst>
      <p:ext uri="{BB962C8B-B14F-4D97-AF65-F5344CB8AC3E}">
        <p14:creationId xmlns:p14="http://schemas.microsoft.com/office/powerpoint/2010/main" val="284956844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CNU Layou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704</TotalTime>
  <Words>1002</Words>
  <Application>Microsoft Office PowerPoint</Application>
  <PresentationFormat>On-screen Show (4:3)</PresentationFormat>
  <Paragraphs>246</Paragraphs>
  <Slides>27</Slides>
  <Notes>7</Notes>
  <HiddenSlides>0</HiddenSlides>
  <MMClips>0</MMClips>
  <ScaleCrop>false</ScaleCrop>
  <HeadingPairs>
    <vt:vector size="4" baseType="variant">
      <vt:variant>
        <vt:lpstr>Theme</vt:lpstr>
      </vt:variant>
      <vt:variant>
        <vt:i4>3</vt:i4>
      </vt:variant>
      <vt:variant>
        <vt:lpstr>Slide Titles</vt:lpstr>
      </vt:variant>
      <vt:variant>
        <vt:i4>27</vt:i4>
      </vt:variant>
    </vt:vector>
  </HeadingPairs>
  <TitlesOfParts>
    <vt:vector size="30" baseType="lpstr">
      <vt:lpstr>Office Theme</vt:lpstr>
      <vt:lpstr>Custom Design</vt:lpstr>
      <vt:lpstr>CNU Layout</vt:lpstr>
      <vt:lpstr>PowerPoint Presentation</vt:lpstr>
      <vt:lpstr>About OMICS Group</vt:lpstr>
      <vt:lpstr>OMICS International Conferences</vt:lpstr>
      <vt:lpstr>PowerPoint Presentation</vt:lpstr>
      <vt:lpstr>PowerPoint Presentation</vt:lpstr>
      <vt:lpstr>PowerPoint Presentation</vt:lpstr>
      <vt:lpstr>CHALLENGES</vt:lpstr>
      <vt:lpstr>CHALLENGES</vt:lpstr>
      <vt:lpstr>CHALLENGES</vt:lpstr>
      <vt:lpstr>CHALLENGES</vt:lpstr>
      <vt:lpstr>CHALLENGES</vt:lpstr>
      <vt:lpstr>CHALLENGES</vt:lpstr>
      <vt:lpstr>CHALLENGES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Company>CNSU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Challenge of Cultivating the Next Generations of Researchers</dc:title>
  <dc:creator>Dr Cheung</dc:creator>
  <cp:lastModifiedBy>American Pharma</cp:lastModifiedBy>
  <cp:revision>85</cp:revision>
  <dcterms:created xsi:type="dcterms:W3CDTF">2015-08-09T20:04:00Z</dcterms:created>
  <dcterms:modified xsi:type="dcterms:W3CDTF">2015-08-20T06:56:33Z</dcterms:modified>
</cp:coreProperties>
</file>