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</p:sldMasterIdLst>
  <p:notesMasterIdLst>
    <p:notesMasterId r:id="rId34"/>
  </p:notesMasterIdLst>
  <p:sldIdLst>
    <p:sldId id="274" r:id="rId9"/>
    <p:sldId id="271" r:id="rId10"/>
    <p:sldId id="272" r:id="rId11"/>
    <p:sldId id="273" r:id="rId12"/>
    <p:sldId id="270" r:id="rId13"/>
    <p:sldId id="275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6" r:id="rId22"/>
    <p:sldId id="267" r:id="rId23"/>
    <p:sldId id="268" r:id="rId24"/>
    <p:sldId id="257" r:id="rId25"/>
    <p:sldId id="256" r:id="rId26"/>
    <p:sldId id="265" r:id="rId27"/>
    <p:sldId id="279" r:id="rId28"/>
    <p:sldId id="281" r:id="rId29"/>
    <p:sldId id="280" r:id="rId30"/>
    <p:sldId id="277" r:id="rId31"/>
    <p:sldId id="278" r:id="rId32"/>
    <p:sldId id="276" r:id="rId3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1458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igene%20Dokumente\Artikeln\HDC-2\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igene%20Dokumente\Artikeln\HDC-2\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44142616851058"/>
          <c:y val="4.1913793851217372E-2"/>
          <c:w val="0.8010232011639512"/>
          <c:h val="0.74691546618276983"/>
        </c:manualLayout>
      </c:layout>
      <c:scatterChart>
        <c:scatterStyle val="lineMarker"/>
        <c:varyColors val="0"/>
        <c:ser>
          <c:idx val="1"/>
          <c:order val="0"/>
          <c:tx>
            <c:v>x = y</c:v>
          </c:tx>
          <c:spPr>
            <a:ln w="28575">
              <a:noFill/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'Model cylinder'!$U$1:$U$2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xVal>
          <c:yVal>
            <c:numRef>
              <c:f>'Model cylinder'!$U$1:$U$2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yVal>
          <c:smooth val="0"/>
        </c:ser>
        <c:ser>
          <c:idx val="3"/>
          <c:order val="1"/>
          <c:spPr>
            <a:ln w="28575">
              <a:noFill/>
            </a:ln>
          </c:spPr>
          <c:marker>
            <c:symbol val="square"/>
            <c:size val="7"/>
          </c:marker>
          <c:errBars>
            <c:errDir val="y"/>
            <c:errBarType val="both"/>
            <c:errValType val="cust"/>
            <c:noEndCap val="0"/>
            <c:plus>
              <c:numRef>
                <c:f>'Model cylinder'!$K$9:$K$11</c:f>
                <c:numCache>
                  <c:formatCode>General</c:formatCode>
                  <c:ptCount val="3"/>
                  <c:pt idx="0">
                    <c:v>18.224699405005204</c:v>
                  </c:pt>
                  <c:pt idx="1">
                    <c:v>18.59368396538212</c:v>
                  </c:pt>
                  <c:pt idx="2">
                    <c:v>19.217104731661145</c:v>
                  </c:pt>
                </c:numCache>
              </c:numRef>
            </c:plus>
            <c:minus>
              <c:numRef>
                <c:f>'Model cylinder'!$K$9:$K$11</c:f>
                <c:numCache>
                  <c:formatCode>General</c:formatCode>
                  <c:ptCount val="3"/>
                  <c:pt idx="0">
                    <c:v>18.224699405005204</c:v>
                  </c:pt>
                  <c:pt idx="1">
                    <c:v>18.59368396538212</c:v>
                  </c:pt>
                  <c:pt idx="2">
                    <c:v>19.217104731661145</c:v>
                  </c:pt>
                </c:numCache>
              </c:numRef>
            </c:minus>
          </c:errBars>
          <c:errBars>
            <c:errDir val="x"/>
            <c:errBarType val="both"/>
            <c:errValType val="cust"/>
            <c:noEndCap val="0"/>
            <c:plus>
              <c:numRef>
                <c:f>'Model cylinder'!$H$9:$H$11</c:f>
                <c:numCache>
                  <c:formatCode>General</c:formatCode>
                  <c:ptCount val="3"/>
                  <c:pt idx="0">
                    <c:v>14.22678729181326</c:v>
                  </c:pt>
                  <c:pt idx="1">
                    <c:v>3.141025345186315</c:v>
                  </c:pt>
                  <c:pt idx="2">
                    <c:v>3.1811151678729548</c:v>
                  </c:pt>
                </c:numCache>
              </c:numRef>
            </c:plus>
            <c:minus>
              <c:numRef>
                <c:f>'Model cylinder'!$H$9:$H$11</c:f>
                <c:numCache>
                  <c:formatCode>General</c:formatCode>
                  <c:ptCount val="3"/>
                  <c:pt idx="0">
                    <c:v>14.22678729181326</c:v>
                  </c:pt>
                  <c:pt idx="1">
                    <c:v>3.141025345186315</c:v>
                  </c:pt>
                  <c:pt idx="2">
                    <c:v>3.1811151678729548</c:v>
                  </c:pt>
                </c:numCache>
              </c:numRef>
            </c:minus>
          </c:errBars>
          <c:xVal>
            <c:numRef>
              <c:f>'Model cylinder'!$F$9:$F$11</c:f>
              <c:numCache>
                <c:formatCode>General</c:formatCode>
                <c:ptCount val="3"/>
                <c:pt idx="0">
                  <c:v>49.5</c:v>
                </c:pt>
                <c:pt idx="1">
                  <c:v>53</c:v>
                </c:pt>
                <c:pt idx="2">
                  <c:v>63</c:v>
                </c:pt>
              </c:numCache>
            </c:numRef>
          </c:xVal>
          <c:yVal>
            <c:numRef>
              <c:f>'Model cylinder'!$I$9:$I$11</c:f>
              <c:numCache>
                <c:formatCode>General</c:formatCode>
                <c:ptCount val="3"/>
                <c:pt idx="0">
                  <c:v>42</c:v>
                </c:pt>
                <c:pt idx="1">
                  <c:v>63</c:v>
                </c:pt>
                <c:pt idx="2">
                  <c:v>75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376768"/>
        <c:axId val="83395328"/>
      </c:scatterChart>
      <c:valAx>
        <c:axId val="83376768"/>
        <c:scaling>
          <c:orientation val="minMax"/>
          <c:max val="80"/>
          <c:min val="30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de-DE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de-DE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de-DE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</a:t>
                </a:r>
                <a:r>
                  <a:rPr lang="de-DE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nm</a:t>
                </a:r>
                <a:endParaRPr lang="de-DE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de-DE"/>
          </a:p>
        </c:txPr>
        <c:crossAx val="83395328"/>
        <c:crosses val="autoZero"/>
        <c:crossBetween val="midCat"/>
      </c:valAx>
      <c:valAx>
        <c:axId val="833953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de-DE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de-DE" sz="1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de-DE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</a:t>
                </a:r>
                <a:r>
                  <a:rPr lang="de-DE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nm</a:t>
                </a:r>
                <a:endParaRPr lang="de-DE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de-DE"/>
          </a:p>
        </c:txPr>
        <c:crossAx val="8337676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05308153106187"/>
          <c:y val="5.0567296047235637E-2"/>
          <c:w val="0.80411812516933079"/>
          <c:h val="0.75377047195345759"/>
        </c:manualLayout>
      </c:layout>
      <c:scatterChart>
        <c:scatterStyle val="lineMarker"/>
        <c:varyColors val="0"/>
        <c:ser>
          <c:idx val="0"/>
          <c:order val="0"/>
          <c:tx>
            <c:v>a</c:v>
          </c:tx>
          <c:spPr>
            <a:ln w="28575">
              <a:noFill/>
            </a:ln>
          </c:spPr>
          <c:marker>
            <c:symbol val="diamond"/>
            <c:size val="2"/>
          </c:marker>
          <c:xVal>
            <c:numRef>
              <c:f>'pp 118'!$D$4:$D$1604</c:f>
              <c:numCache>
                <c:formatCode>General</c:formatCode>
                <c:ptCount val="1601"/>
                <c:pt idx="0">
                  <c:v>45.472012886153138</c:v>
                </c:pt>
                <c:pt idx="1">
                  <c:v>45.587067824886383</c:v>
                </c:pt>
                <c:pt idx="2">
                  <c:v>45.702122763619627</c:v>
                </c:pt>
                <c:pt idx="3">
                  <c:v>45.702122763619627</c:v>
                </c:pt>
                <c:pt idx="4">
                  <c:v>45.702122763619627</c:v>
                </c:pt>
                <c:pt idx="5">
                  <c:v>45.817177702352872</c:v>
                </c:pt>
                <c:pt idx="6">
                  <c:v>45.817177702352872</c:v>
                </c:pt>
                <c:pt idx="7">
                  <c:v>45.817177702352872</c:v>
                </c:pt>
                <c:pt idx="8">
                  <c:v>45.817177702352872</c:v>
                </c:pt>
                <c:pt idx="9">
                  <c:v>45.932232641086117</c:v>
                </c:pt>
                <c:pt idx="10">
                  <c:v>45.932232641086117</c:v>
                </c:pt>
                <c:pt idx="11">
                  <c:v>46.047287579819368</c:v>
                </c:pt>
                <c:pt idx="12">
                  <c:v>46.047287579819368</c:v>
                </c:pt>
                <c:pt idx="13">
                  <c:v>46.047287579819368</c:v>
                </c:pt>
                <c:pt idx="14">
                  <c:v>46.047287579819368</c:v>
                </c:pt>
                <c:pt idx="15">
                  <c:v>46.162342518552613</c:v>
                </c:pt>
                <c:pt idx="16">
                  <c:v>46.162342518552613</c:v>
                </c:pt>
                <c:pt idx="17">
                  <c:v>46.162342518552613</c:v>
                </c:pt>
                <c:pt idx="18">
                  <c:v>46.277397457285858</c:v>
                </c:pt>
                <c:pt idx="19">
                  <c:v>46.277397457285858</c:v>
                </c:pt>
                <c:pt idx="20">
                  <c:v>46.392452396019102</c:v>
                </c:pt>
                <c:pt idx="21">
                  <c:v>46.392452396019102</c:v>
                </c:pt>
                <c:pt idx="22">
                  <c:v>46.392452396019102</c:v>
                </c:pt>
                <c:pt idx="23">
                  <c:v>46.507507334752347</c:v>
                </c:pt>
                <c:pt idx="24">
                  <c:v>46.507507334752347</c:v>
                </c:pt>
                <c:pt idx="25">
                  <c:v>46.507507334752347</c:v>
                </c:pt>
                <c:pt idx="26">
                  <c:v>46.737617212218836</c:v>
                </c:pt>
                <c:pt idx="27">
                  <c:v>46.737617212218836</c:v>
                </c:pt>
                <c:pt idx="28">
                  <c:v>46.737617212218836</c:v>
                </c:pt>
                <c:pt idx="29">
                  <c:v>46.852672150952081</c:v>
                </c:pt>
                <c:pt idx="30">
                  <c:v>47.082782028418571</c:v>
                </c:pt>
                <c:pt idx="31">
                  <c:v>47.197836967151815</c:v>
                </c:pt>
                <c:pt idx="32">
                  <c:v>47.197836967151815</c:v>
                </c:pt>
                <c:pt idx="33">
                  <c:v>47.31289190588506</c:v>
                </c:pt>
                <c:pt idx="34">
                  <c:v>47.31289190588506</c:v>
                </c:pt>
                <c:pt idx="35">
                  <c:v>47.427946844618305</c:v>
                </c:pt>
                <c:pt idx="36">
                  <c:v>47.427946844618305</c:v>
                </c:pt>
                <c:pt idx="37">
                  <c:v>47.543001783351549</c:v>
                </c:pt>
                <c:pt idx="38">
                  <c:v>47.658056722084794</c:v>
                </c:pt>
                <c:pt idx="39">
                  <c:v>47.658056722084794</c:v>
                </c:pt>
                <c:pt idx="40">
                  <c:v>47.658056722084794</c:v>
                </c:pt>
                <c:pt idx="41">
                  <c:v>47.773111660818039</c:v>
                </c:pt>
                <c:pt idx="42">
                  <c:v>47.773111660818039</c:v>
                </c:pt>
                <c:pt idx="43">
                  <c:v>47.773111660818039</c:v>
                </c:pt>
                <c:pt idx="44">
                  <c:v>47.88816659955129</c:v>
                </c:pt>
                <c:pt idx="45">
                  <c:v>47.88816659955129</c:v>
                </c:pt>
                <c:pt idx="46">
                  <c:v>47.88816659955129</c:v>
                </c:pt>
                <c:pt idx="47">
                  <c:v>47.88816659955129</c:v>
                </c:pt>
                <c:pt idx="48">
                  <c:v>48.003221538284535</c:v>
                </c:pt>
                <c:pt idx="49">
                  <c:v>48.11827647701778</c:v>
                </c:pt>
                <c:pt idx="50">
                  <c:v>48.11827647701778</c:v>
                </c:pt>
                <c:pt idx="51">
                  <c:v>48.233331415751024</c:v>
                </c:pt>
                <c:pt idx="52">
                  <c:v>48.233331415751024</c:v>
                </c:pt>
                <c:pt idx="53">
                  <c:v>48.233331415751024</c:v>
                </c:pt>
                <c:pt idx="54">
                  <c:v>48.233331415751024</c:v>
                </c:pt>
                <c:pt idx="55">
                  <c:v>48.463441293217514</c:v>
                </c:pt>
                <c:pt idx="56">
                  <c:v>48.463441293217514</c:v>
                </c:pt>
                <c:pt idx="57">
                  <c:v>48.463441293217514</c:v>
                </c:pt>
                <c:pt idx="58">
                  <c:v>48.578496231950758</c:v>
                </c:pt>
                <c:pt idx="59">
                  <c:v>48.578496231950758</c:v>
                </c:pt>
                <c:pt idx="60">
                  <c:v>48.693551170684003</c:v>
                </c:pt>
                <c:pt idx="61">
                  <c:v>48.693551170684003</c:v>
                </c:pt>
                <c:pt idx="62">
                  <c:v>48.693551170684003</c:v>
                </c:pt>
                <c:pt idx="63">
                  <c:v>48.693551170684003</c:v>
                </c:pt>
                <c:pt idx="64">
                  <c:v>48.693551170684003</c:v>
                </c:pt>
                <c:pt idx="65">
                  <c:v>48.808606109417248</c:v>
                </c:pt>
                <c:pt idx="66">
                  <c:v>48.808606109417248</c:v>
                </c:pt>
                <c:pt idx="67">
                  <c:v>48.923661048150493</c:v>
                </c:pt>
                <c:pt idx="68">
                  <c:v>48.923661048150493</c:v>
                </c:pt>
                <c:pt idx="69">
                  <c:v>49.153770925616982</c:v>
                </c:pt>
                <c:pt idx="70">
                  <c:v>49.153770925616982</c:v>
                </c:pt>
                <c:pt idx="71">
                  <c:v>49.153770925616982</c:v>
                </c:pt>
                <c:pt idx="72">
                  <c:v>49.268825864350227</c:v>
                </c:pt>
                <c:pt idx="73">
                  <c:v>49.268825864350227</c:v>
                </c:pt>
                <c:pt idx="74">
                  <c:v>49.383880803083471</c:v>
                </c:pt>
                <c:pt idx="75">
                  <c:v>49.383880803083471</c:v>
                </c:pt>
                <c:pt idx="76">
                  <c:v>49.383880803083471</c:v>
                </c:pt>
                <c:pt idx="77">
                  <c:v>49.383880803083471</c:v>
                </c:pt>
                <c:pt idx="78">
                  <c:v>49.383880803083471</c:v>
                </c:pt>
                <c:pt idx="79">
                  <c:v>49.498935741816716</c:v>
                </c:pt>
                <c:pt idx="80">
                  <c:v>49.613990680549961</c:v>
                </c:pt>
                <c:pt idx="81">
                  <c:v>49.613990680549961</c:v>
                </c:pt>
                <c:pt idx="82">
                  <c:v>49.613990680549961</c:v>
                </c:pt>
                <c:pt idx="83">
                  <c:v>49.73479836621987</c:v>
                </c:pt>
                <c:pt idx="84">
                  <c:v>49.73479836621987</c:v>
                </c:pt>
                <c:pt idx="85">
                  <c:v>49.73479836621987</c:v>
                </c:pt>
                <c:pt idx="86">
                  <c:v>49.73479836621987</c:v>
                </c:pt>
                <c:pt idx="87">
                  <c:v>49.73479836621987</c:v>
                </c:pt>
                <c:pt idx="88">
                  <c:v>49.849853304953115</c:v>
                </c:pt>
                <c:pt idx="89">
                  <c:v>49.849853304953115</c:v>
                </c:pt>
                <c:pt idx="90">
                  <c:v>49.849853304953115</c:v>
                </c:pt>
                <c:pt idx="91">
                  <c:v>50.195018121152849</c:v>
                </c:pt>
                <c:pt idx="92">
                  <c:v>50.195018121152849</c:v>
                </c:pt>
                <c:pt idx="93">
                  <c:v>50.195018121152849</c:v>
                </c:pt>
                <c:pt idx="94">
                  <c:v>50.195018121152849</c:v>
                </c:pt>
                <c:pt idx="95">
                  <c:v>50.310073059886093</c:v>
                </c:pt>
                <c:pt idx="96">
                  <c:v>50.310073059886093</c:v>
                </c:pt>
                <c:pt idx="97">
                  <c:v>50.310073059886093</c:v>
                </c:pt>
                <c:pt idx="98">
                  <c:v>50.310073059886093</c:v>
                </c:pt>
                <c:pt idx="99">
                  <c:v>50.310073059886093</c:v>
                </c:pt>
                <c:pt idx="100">
                  <c:v>50.310073059886093</c:v>
                </c:pt>
                <c:pt idx="101">
                  <c:v>50.310073059886093</c:v>
                </c:pt>
                <c:pt idx="102">
                  <c:v>50.310073059886093</c:v>
                </c:pt>
                <c:pt idx="103">
                  <c:v>50.425127998619345</c:v>
                </c:pt>
                <c:pt idx="104">
                  <c:v>50.54018293735259</c:v>
                </c:pt>
                <c:pt idx="105">
                  <c:v>50.54018293735259</c:v>
                </c:pt>
                <c:pt idx="106">
                  <c:v>50.54018293735259</c:v>
                </c:pt>
                <c:pt idx="107">
                  <c:v>50.54018293735259</c:v>
                </c:pt>
                <c:pt idx="108">
                  <c:v>50.54018293735259</c:v>
                </c:pt>
                <c:pt idx="109">
                  <c:v>50.655237876085835</c:v>
                </c:pt>
                <c:pt idx="110">
                  <c:v>50.655237876085835</c:v>
                </c:pt>
                <c:pt idx="111">
                  <c:v>50.655237876085835</c:v>
                </c:pt>
                <c:pt idx="112">
                  <c:v>50.655237876085835</c:v>
                </c:pt>
                <c:pt idx="113">
                  <c:v>50.770292814819079</c:v>
                </c:pt>
                <c:pt idx="114">
                  <c:v>50.770292814819079</c:v>
                </c:pt>
                <c:pt idx="115">
                  <c:v>50.770292814819079</c:v>
                </c:pt>
                <c:pt idx="116">
                  <c:v>50.770292814819079</c:v>
                </c:pt>
                <c:pt idx="117">
                  <c:v>50.770292814819079</c:v>
                </c:pt>
                <c:pt idx="118">
                  <c:v>50.770292814819079</c:v>
                </c:pt>
                <c:pt idx="119">
                  <c:v>50.770292814819079</c:v>
                </c:pt>
                <c:pt idx="120">
                  <c:v>50.885347753552324</c:v>
                </c:pt>
                <c:pt idx="121">
                  <c:v>50.885347753552324</c:v>
                </c:pt>
                <c:pt idx="122">
                  <c:v>50.885347753552324</c:v>
                </c:pt>
                <c:pt idx="123">
                  <c:v>50.885347753552324</c:v>
                </c:pt>
                <c:pt idx="124">
                  <c:v>51.115457631018813</c:v>
                </c:pt>
                <c:pt idx="125">
                  <c:v>51.115457631018813</c:v>
                </c:pt>
                <c:pt idx="126">
                  <c:v>51.115457631018813</c:v>
                </c:pt>
                <c:pt idx="127">
                  <c:v>51.115457631018813</c:v>
                </c:pt>
                <c:pt idx="128">
                  <c:v>51.115457631018813</c:v>
                </c:pt>
                <c:pt idx="129">
                  <c:v>51.115457631018813</c:v>
                </c:pt>
                <c:pt idx="130">
                  <c:v>51.230512569752058</c:v>
                </c:pt>
                <c:pt idx="131">
                  <c:v>51.230512569752058</c:v>
                </c:pt>
                <c:pt idx="132">
                  <c:v>51.230512569752058</c:v>
                </c:pt>
                <c:pt idx="133">
                  <c:v>51.230512569752058</c:v>
                </c:pt>
                <c:pt idx="134">
                  <c:v>51.230512569752058</c:v>
                </c:pt>
                <c:pt idx="135">
                  <c:v>51.230512569752058</c:v>
                </c:pt>
                <c:pt idx="136">
                  <c:v>51.345567508485303</c:v>
                </c:pt>
                <c:pt idx="137">
                  <c:v>51.345567508485303</c:v>
                </c:pt>
                <c:pt idx="138">
                  <c:v>51.345567508485303</c:v>
                </c:pt>
                <c:pt idx="139">
                  <c:v>51.345567508485303</c:v>
                </c:pt>
                <c:pt idx="140">
                  <c:v>51.460622447218547</c:v>
                </c:pt>
                <c:pt idx="141">
                  <c:v>51.460622447218547</c:v>
                </c:pt>
                <c:pt idx="142">
                  <c:v>51.460622447218547</c:v>
                </c:pt>
                <c:pt idx="143">
                  <c:v>51.575677385951792</c:v>
                </c:pt>
                <c:pt idx="144">
                  <c:v>51.575677385951792</c:v>
                </c:pt>
                <c:pt idx="145">
                  <c:v>51.575677385951792</c:v>
                </c:pt>
                <c:pt idx="146">
                  <c:v>51.575677385951792</c:v>
                </c:pt>
                <c:pt idx="147">
                  <c:v>51.575677385951792</c:v>
                </c:pt>
                <c:pt idx="148">
                  <c:v>51.690732324685037</c:v>
                </c:pt>
                <c:pt idx="149">
                  <c:v>51.690732324685037</c:v>
                </c:pt>
                <c:pt idx="150">
                  <c:v>51.690732324685037</c:v>
                </c:pt>
                <c:pt idx="151">
                  <c:v>51.690732324685037</c:v>
                </c:pt>
                <c:pt idx="152">
                  <c:v>51.690732324685037</c:v>
                </c:pt>
                <c:pt idx="153">
                  <c:v>51.690732324685037</c:v>
                </c:pt>
                <c:pt idx="154">
                  <c:v>51.805787263418281</c:v>
                </c:pt>
                <c:pt idx="155">
                  <c:v>51.805787263418281</c:v>
                </c:pt>
                <c:pt idx="156">
                  <c:v>51.805787263418281</c:v>
                </c:pt>
                <c:pt idx="157">
                  <c:v>51.805787263418281</c:v>
                </c:pt>
                <c:pt idx="158">
                  <c:v>51.805787263418281</c:v>
                </c:pt>
                <c:pt idx="159">
                  <c:v>51.805787263418281</c:v>
                </c:pt>
                <c:pt idx="160">
                  <c:v>51.805787263418281</c:v>
                </c:pt>
                <c:pt idx="161">
                  <c:v>51.920842202151526</c:v>
                </c:pt>
                <c:pt idx="162">
                  <c:v>51.920842202151526</c:v>
                </c:pt>
                <c:pt idx="163">
                  <c:v>51.920842202151526</c:v>
                </c:pt>
                <c:pt idx="164">
                  <c:v>51.920842202151526</c:v>
                </c:pt>
                <c:pt idx="165">
                  <c:v>51.920842202151526</c:v>
                </c:pt>
                <c:pt idx="166">
                  <c:v>52.035897140884771</c:v>
                </c:pt>
                <c:pt idx="167">
                  <c:v>52.035897140884771</c:v>
                </c:pt>
                <c:pt idx="168">
                  <c:v>52.035897140884771</c:v>
                </c:pt>
                <c:pt idx="169">
                  <c:v>52.035897140884771</c:v>
                </c:pt>
                <c:pt idx="170">
                  <c:v>52.035897140884771</c:v>
                </c:pt>
                <c:pt idx="171">
                  <c:v>52.035897140884771</c:v>
                </c:pt>
                <c:pt idx="172">
                  <c:v>52.035897140884771</c:v>
                </c:pt>
                <c:pt idx="173">
                  <c:v>52.035897140884771</c:v>
                </c:pt>
                <c:pt idx="174">
                  <c:v>52.035897140884771</c:v>
                </c:pt>
                <c:pt idx="175">
                  <c:v>52.035897140884771</c:v>
                </c:pt>
                <c:pt idx="176">
                  <c:v>52.150952079618015</c:v>
                </c:pt>
                <c:pt idx="177">
                  <c:v>52.150952079618015</c:v>
                </c:pt>
                <c:pt idx="178">
                  <c:v>52.150952079618015</c:v>
                </c:pt>
                <c:pt idx="179">
                  <c:v>52.150952079618015</c:v>
                </c:pt>
                <c:pt idx="180">
                  <c:v>52.150952079618015</c:v>
                </c:pt>
                <c:pt idx="181">
                  <c:v>52.150952079618015</c:v>
                </c:pt>
                <c:pt idx="182">
                  <c:v>52.266007018351267</c:v>
                </c:pt>
                <c:pt idx="183">
                  <c:v>52.266007018351267</c:v>
                </c:pt>
                <c:pt idx="184">
                  <c:v>52.266007018351267</c:v>
                </c:pt>
                <c:pt idx="185">
                  <c:v>52.266007018351267</c:v>
                </c:pt>
                <c:pt idx="186">
                  <c:v>52.266007018351267</c:v>
                </c:pt>
                <c:pt idx="187">
                  <c:v>52.266007018351267</c:v>
                </c:pt>
                <c:pt idx="188">
                  <c:v>52.266007018351267</c:v>
                </c:pt>
                <c:pt idx="189">
                  <c:v>52.266007018351267</c:v>
                </c:pt>
                <c:pt idx="190">
                  <c:v>52.266007018351267</c:v>
                </c:pt>
                <c:pt idx="191">
                  <c:v>52.381061957084512</c:v>
                </c:pt>
                <c:pt idx="192">
                  <c:v>52.381061957084512</c:v>
                </c:pt>
                <c:pt idx="193">
                  <c:v>52.381061957084512</c:v>
                </c:pt>
                <c:pt idx="194">
                  <c:v>52.381061957084512</c:v>
                </c:pt>
                <c:pt idx="195">
                  <c:v>52.496116895817757</c:v>
                </c:pt>
                <c:pt idx="196">
                  <c:v>52.496116895817757</c:v>
                </c:pt>
                <c:pt idx="197">
                  <c:v>52.496116895817757</c:v>
                </c:pt>
                <c:pt idx="198">
                  <c:v>52.496116895817757</c:v>
                </c:pt>
                <c:pt idx="199">
                  <c:v>52.496116895817757</c:v>
                </c:pt>
                <c:pt idx="200">
                  <c:v>52.496116895817757</c:v>
                </c:pt>
                <c:pt idx="201">
                  <c:v>52.496116895817757</c:v>
                </c:pt>
                <c:pt idx="202">
                  <c:v>52.611171834551001</c:v>
                </c:pt>
                <c:pt idx="203">
                  <c:v>52.611171834551001</c:v>
                </c:pt>
                <c:pt idx="204">
                  <c:v>52.611171834551001</c:v>
                </c:pt>
                <c:pt idx="205">
                  <c:v>52.611171834551001</c:v>
                </c:pt>
                <c:pt idx="206">
                  <c:v>52.611171834551001</c:v>
                </c:pt>
                <c:pt idx="207">
                  <c:v>52.611171834551001</c:v>
                </c:pt>
                <c:pt idx="208">
                  <c:v>52.611171834551001</c:v>
                </c:pt>
                <c:pt idx="209">
                  <c:v>52.611171834551001</c:v>
                </c:pt>
                <c:pt idx="210">
                  <c:v>52.726226773284246</c:v>
                </c:pt>
                <c:pt idx="211">
                  <c:v>52.726226773284246</c:v>
                </c:pt>
                <c:pt idx="212">
                  <c:v>52.726226773284246</c:v>
                </c:pt>
                <c:pt idx="213">
                  <c:v>52.726226773284246</c:v>
                </c:pt>
                <c:pt idx="214">
                  <c:v>52.726226773284246</c:v>
                </c:pt>
                <c:pt idx="215">
                  <c:v>52.726226773284246</c:v>
                </c:pt>
                <c:pt idx="216">
                  <c:v>52.726226773284246</c:v>
                </c:pt>
                <c:pt idx="217">
                  <c:v>52.841281712017491</c:v>
                </c:pt>
                <c:pt idx="218">
                  <c:v>52.841281712017491</c:v>
                </c:pt>
                <c:pt idx="219">
                  <c:v>52.841281712017491</c:v>
                </c:pt>
                <c:pt idx="220">
                  <c:v>52.841281712017491</c:v>
                </c:pt>
                <c:pt idx="221">
                  <c:v>52.841281712017491</c:v>
                </c:pt>
                <c:pt idx="222">
                  <c:v>52.841281712017491</c:v>
                </c:pt>
                <c:pt idx="223">
                  <c:v>52.956336650750735</c:v>
                </c:pt>
                <c:pt idx="224">
                  <c:v>52.956336650750735</c:v>
                </c:pt>
                <c:pt idx="225">
                  <c:v>52.956336650750735</c:v>
                </c:pt>
                <c:pt idx="226">
                  <c:v>52.956336650750735</c:v>
                </c:pt>
                <c:pt idx="227">
                  <c:v>52.956336650750735</c:v>
                </c:pt>
                <c:pt idx="228">
                  <c:v>53.07139158948398</c:v>
                </c:pt>
                <c:pt idx="229">
                  <c:v>53.07139158948398</c:v>
                </c:pt>
                <c:pt idx="230">
                  <c:v>53.07139158948398</c:v>
                </c:pt>
                <c:pt idx="231">
                  <c:v>53.07139158948398</c:v>
                </c:pt>
                <c:pt idx="232">
                  <c:v>53.07139158948398</c:v>
                </c:pt>
                <c:pt idx="233">
                  <c:v>53.07139158948398</c:v>
                </c:pt>
                <c:pt idx="234">
                  <c:v>53.07139158948398</c:v>
                </c:pt>
                <c:pt idx="235">
                  <c:v>53.186446528217225</c:v>
                </c:pt>
                <c:pt idx="236">
                  <c:v>53.186446528217225</c:v>
                </c:pt>
                <c:pt idx="237">
                  <c:v>53.186446528217225</c:v>
                </c:pt>
                <c:pt idx="238">
                  <c:v>53.186446528217225</c:v>
                </c:pt>
                <c:pt idx="239">
                  <c:v>53.186446528217225</c:v>
                </c:pt>
                <c:pt idx="240">
                  <c:v>53.186446528217225</c:v>
                </c:pt>
                <c:pt idx="241">
                  <c:v>53.186446528217225</c:v>
                </c:pt>
                <c:pt idx="242">
                  <c:v>53.186446528217225</c:v>
                </c:pt>
                <c:pt idx="243">
                  <c:v>53.301501466950469</c:v>
                </c:pt>
                <c:pt idx="244">
                  <c:v>53.301501466950469</c:v>
                </c:pt>
                <c:pt idx="245">
                  <c:v>53.416556405683714</c:v>
                </c:pt>
                <c:pt idx="246">
                  <c:v>53.416556405683714</c:v>
                </c:pt>
                <c:pt idx="247">
                  <c:v>53.537364091353624</c:v>
                </c:pt>
                <c:pt idx="248">
                  <c:v>53.537364091353624</c:v>
                </c:pt>
                <c:pt idx="249">
                  <c:v>53.652419030086868</c:v>
                </c:pt>
                <c:pt idx="250">
                  <c:v>53.652419030086868</c:v>
                </c:pt>
                <c:pt idx="251">
                  <c:v>53.652419030086868</c:v>
                </c:pt>
                <c:pt idx="252">
                  <c:v>53.652419030086868</c:v>
                </c:pt>
                <c:pt idx="253">
                  <c:v>53.652419030086868</c:v>
                </c:pt>
                <c:pt idx="254">
                  <c:v>53.652419030086868</c:v>
                </c:pt>
                <c:pt idx="255">
                  <c:v>53.652419030086868</c:v>
                </c:pt>
                <c:pt idx="256">
                  <c:v>53.767473968820113</c:v>
                </c:pt>
                <c:pt idx="257">
                  <c:v>53.767473968820113</c:v>
                </c:pt>
                <c:pt idx="258">
                  <c:v>53.767473968820113</c:v>
                </c:pt>
                <c:pt idx="259">
                  <c:v>53.767473968820113</c:v>
                </c:pt>
                <c:pt idx="260">
                  <c:v>53.767473968820113</c:v>
                </c:pt>
                <c:pt idx="261">
                  <c:v>53.767473968820113</c:v>
                </c:pt>
                <c:pt idx="262">
                  <c:v>53.882528907553358</c:v>
                </c:pt>
                <c:pt idx="263">
                  <c:v>53.882528907553358</c:v>
                </c:pt>
                <c:pt idx="264">
                  <c:v>53.882528907553358</c:v>
                </c:pt>
                <c:pt idx="265">
                  <c:v>53.882528907553358</c:v>
                </c:pt>
                <c:pt idx="266">
                  <c:v>53.882528907553358</c:v>
                </c:pt>
                <c:pt idx="267">
                  <c:v>53.882528907553358</c:v>
                </c:pt>
                <c:pt idx="268">
                  <c:v>53.882528907553358</c:v>
                </c:pt>
                <c:pt idx="269">
                  <c:v>53.882528907553358</c:v>
                </c:pt>
                <c:pt idx="270">
                  <c:v>53.882528907553358</c:v>
                </c:pt>
                <c:pt idx="271">
                  <c:v>53.997583846286602</c:v>
                </c:pt>
                <c:pt idx="272">
                  <c:v>54.112638785019847</c:v>
                </c:pt>
                <c:pt idx="273">
                  <c:v>54.112638785019847</c:v>
                </c:pt>
                <c:pt idx="274">
                  <c:v>54.112638785019847</c:v>
                </c:pt>
                <c:pt idx="275">
                  <c:v>54.112638785019847</c:v>
                </c:pt>
                <c:pt idx="276">
                  <c:v>54.112638785019847</c:v>
                </c:pt>
                <c:pt idx="277">
                  <c:v>54.112638785019847</c:v>
                </c:pt>
                <c:pt idx="278">
                  <c:v>54.112638785019847</c:v>
                </c:pt>
                <c:pt idx="279">
                  <c:v>54.112638785019847</c:v>
                </c:pt>
                <c:pt idx="280">
                  <c:v>54.112638785019847</c:v>
                </c:pt>
                <c:pt idx="281">
                  <c:v>54.112638785019847</c:v>
                </c:pt>
                <c:pt idx="282">
                  <c:v>54.227693723753092</c:v>
                </c:pt>
                <c:pt idx="283">
                  <c:v>54.227693723753092</c:v>
                </c:pt>
                <c:pt idx="284">
                  <c:v>54.342748662486336</c:v>
                </c:pt>
                <c:pt idx="285">
                  <c:v>54.342748662486336</c:v>
                </c:pt>
                <c:pt idx="286">
                  <c:v>54.342748662486336</c:v>
                </c:pt>
                <c:pt idx="287">
                  <c:v>54.342748662486336</c:v>
                </c:pt>
                <c:pt idx="288">
                  <c:v>54.342748662486336</c:v>
                </c:pt>
                <c:pt idx="289">
                  <c:v>54.342748662486336</c:v>
                </c:pt>
                <c:pt idx="290">
                  <c:v>54.457803601219581</c:v>
                </c:pt>
                <c:pt idx="291">
                  <c:v>54.457803601219581</c:v>
                </c:pt>
                <c:pt idx="292">
                  <c:v>54.457803601219581</c:v>
                </c:pt>
                <c:pt idx="293">
                  <c:v>54.457803601219581</c:v>
                </c:pt>
                <c:pt idx="294">
                  <c:v>54.457803601219581</c:v>
                </c:pt>
                <c:pt idx="295">
                  <c:v>54.572858539952826</c:v>
                </c:pt>
                <c:pt idx="296">
                  <c:v>54.572858539952826</c:v>
                </c:pt>
                <c:pt idx="297">
                  <c:v>54.572858539952826</c:v>
                </c:pt>
                <c:pt idx="298">
                  <c:v>54.572858539952826</c:v>
                </c:pt>
                <c:pt idx="299">
                  <c:v>54.572858539952826</c:v>
                </c:pt>
                <c:pt idx="300">
                  <c:v>54.572858539952826</c:v>
                </c:pt>
                <c:pt idx="301">
                  <c:v>54.687913478686077</c:v>
                </c:pt>
                <c:pt idx="302">
                  <c:v>54.687913478686077</c:v>
                </c:pt>
                <c:pt idx="303">
                  <c:v>54.687913478686077</c:v>
                </c:pt>
                <c:pt idx="304">
                  <c:v>54.687913478686077</c:v>
                </c:pt>
                <c:pt idx="305">
                  <c:v>54.802968417419322</c:v>
                </c:pt>
                <c:pt idx="306">
                  <c:v>54.802968417419322</c:v>
                </c:pt>
                <c:pt idx="307">
                  <c:v>54.802968417419322</c:v>
                </c:pt>
                <c:pt idx="308">
                  <c:v>54.802968417419322</c:v>
                </c:pt>
                <c:pt idx="309">
                  <c:v>54.802968417419322</c:v>
                </c:pt>
                <c:pt idx="310">
                  <c:v>54.918023356152567</c:v>
                </c:pt>
                <c:pt idx="311">
                  <c:v>54.918023356152567</c:v>
                </c:pt>
                <c:pt idx="312">
                  <c:v>54.918023356152567</c:v>
                </c:pt>
                <c:pt idx="313">
                  <c:v>55.033078294885811</c:v>
                </c:pt>
                <c:pt idx="314">
                  <c:v>55.148133233619056</c:v>
                </c:pt>
                <c:pt idx="315">
                  <c:v>55.148133233619056</c:v>
                </c:pt>
                <c:pt idx="316">
                  <c:v>55.148133233619056</c:v>
                </c:pt>
                <c:pt idx="317">
                  <c:v>55.148133233619056</c:v>
                </c:pt>
                <c:pt idx="318">
                  <c:v>55.148133233619056</c:v>
                </c:pt>
                <c:pt idx="319">
                  <c:v>55.148133233619056</c:v>
                </c:pt>
                <c:pt idx="320">
                  <c:v>55.148133233619056</c:v>
                </c:pt>
                <c:pt idx="321">
                  <c:v>55.148133233619056</c:v>
                </c:pt>
                <c:pt idx="322">
                  <c:v>55.263188172352301</c:v>
                </c:pt>
                <c:pt idx="323">
                  <c:v>55.263188172352301</c:v>
                </c:pt>
                <c:pt idx="324">
                  <c:v>55.263188172352301</c:v>
                </c:pt>
                <c:pt idx="325">
                  <c:v>55.263188172352301</c:v>
                </c:pt>
                <c:pt idx="326">
                  <c:v>55.378243111085546</c:v>
                </c:pt>
                <c:pt idx="327">
                  <c:v>55.378243111085546</c:v>
                </c:pt>
                <c:pt idx="328">
                  <c:v>55.378243111085546</c:v>
                </c:pt>
                <c:pt idx="329">
                  <c:v>55.378243111085546</c:v>
                </c:pt>
                <c:pt idx="330">
                  <c:v>55.378243111085546</c:v>
                </c:pt>
                <c:pt idx="331">
                  <c:v>55.378243111085546</c:v>
                </c:pt>
                <c:pt idx="332">
                  <c:v>55.378243111085546</c:v>
                </c:pt>
                <c:pt idx="333">
                  <c:v>55.49329804981879</c:v>
                </c:pt>
                <c:pt idx="334">
                  <c:v>55.49329804981879</c:v>
                </c:pt>
                <c:pt idx="335">
                  <c:v>55.49329804981879</c:v>
                </c:pt>
                <c:pt idx="336">
                  <c:v>55.49329804981879</c:v>
                </c:pt>
                <c:pt idx="337">
                  <c:v>55.608352988552035</c:v>
                </c:pt>
                <c:pt idx="338">
                  <c:v>55.608352988552035</c:v>
                </c:pt>
                <c:pt idx="339">
                  <c:v>55.608352988552035</c:v>
                </c:pt>
                <c:pt idx="340">
                  <c:v>55.608352988552035</c:v>
                </c:pt>
                <c:pt idx="341">
                  <c:v>55.608352988552035</c:v>
                </c:pt>
                <c:pt idx="342">
                  <c:v>55.608352988552035</c:v>
                </c:pt>
                <c:pt idx="343">
                  <c:v>55.72340792728528</c:v>
                </c:pt>
                <c:pt idx="344">
                  <c:v>55.72340792728528</c:v>
                </c:pt>
                <c:pt idx="345">
                  <c:v>55.72340792728528</c:v>
                </c:pt>
                <c:pt idx="346">
                  <c:v>55.72340792728528</c:v>
                </c:pt>
                <c:pt idx="347">
                  <c:v>55.72340792728528</c:v>
                </c:pt>
                <c:pt idx="348">
                  <c:v>55.72340792728528</c:v>
                </c:pt>
                <c:pt idx="349">
                  <c:v>55.72340792728528</c:v>
                </c:pt>
                <c:pt idx="350">
                  <c:v>55.838462866018524</c:v>
                </c:pt>
                <c:pt idx="351">
                  <c:v>55.838462866018524</c:v>
                </c:pt>
                <c:pt idx="352">
                  <c:v>55.838462866018524</c:v>
                </c:pt>
                <c:pt idx="353">
                  <c:v>55.838462866018524</c:v>
                </c:pt>
                <c:pt idx="354">
                  <c:v>55.838462866018524</c:v>
                </c:pt>
                <c:pt idx="355">
                  <c:v>55.838462866018524</c:v>
                </c:pt>
                <c:pt idx="356">
                  <c:v>55.953517804751769</c:v>
                </c:pt>
                <c:pt idx="357">
                  <c:v>55.953517804751769</c:v>
                </c:pt>
                <c:pt idx="358">
                  <c:v>55.953517804751769</c:v>
                </c:pt>
                <c:pt idx="359">
                  <c:v>55.953517804751769</c:v>
                </c:pt>
                <c:pt idx="360">
                  <c:v>55.953517804751769</c:v>
                </c:pt>
                <c:pt idx="361">
                  <c:v>55.953517804751769</c:v>
                </c:pt>
                <c:pt idx="362">
                  <c:v>55.953517804751769</c:v>
                </c:pt>
                <c:pt idx="363">
                  <c:v>56.068572743485014</c:v>
                </c:pt>
                <c:pt idx="364">
                  <c:v>56.068572743485014</c:v>
                </c:pt>
                <c:pt idx="365">
                  <c:v>56.068572743485014</c:v>
                </c:pt>
                <c:pt idx="366">
                  <c:v>56.068572743485014</c:v>
                </c:pt>
                <c:pt idx="367">
                  <c:v>56.068572743485014</c:v>
                </c:pt>
                <c:pt idx="368">
                  <c:v>56.183627682218258</c:v>
                </c:pt>
                <c:pt idx="369">
                  <c:v>56.183627682218258</c:v>
                </c:pt>
                <c:pt idx="370">
                  <c:v>56.183627682218258</c:v>
                </c:pt>
                <c:pt idx="371">
                  <c:v>56.183627682218258</c:v>
                </c:pt>
                <c:pt idx="372">
                  <c:v>56.183627682218258</c:v>
                </c:pt>
                <c:pt idx="373">
                  <c:v>56.183627682218258</c:v>
                </c:pt>
                <c:pt idx="374">
                  <c:v>56.298682620951503</c:v>
                </c:pt>
                <c:pt idx="375">
                  <c:v>56.298682620951503</c:v>
                </c:pt>
                <c:pt idx="376">
                  <c:v>56.298682620951503</c:v>
                </c:pt>
                <c:pt idx="377">
                  <c:v>56.413737559684748</c:v>
                </c:pt>
                <c:pt idx="378">
                  <c:v>56.413737559684748</c:v>
                </c:pt>
                <c:pt idx="379">
                  <c:v>56.534545245354657</c:v>
                </c:pt>
                <c:pt idx="380">
                  <c:v>56.534545245354657</c:v>
                </c:pt>
                <c:pt idx="381">
                  <c:v>56.649600184087902</c:v>
                </c:pt>
                <c:pt idx="382">
                  <c:v>56.649600184087902</c:v>
                </c:pt>
                <c:pt idx="383">
                  <c:v>56.649600184087902</c:v>
                </c:pt>
                <c:pt idx="384">
                  <c:v>56.649600184087902</c:v>
                </c:pt>
                <c:pt idx="385">
                  <c:v>56.764655122821146</c:v>
                </c:pt>
                <c:pt idx="386">
                  <c:v>56.764655122821146</c:v>
                </c:pt>
                <c:pt idx="387">
                  <c:v>56.764655122821146</c:v>
                </c:pt>
                <c:pt idx="388">
                  <c:v>56.879710061554391</c:v>
                </c:pt>
                <c:pt idx="389">
                  <c:v>56.879710061554391</c:v>
                </c:pt>
                <c:pt idx="390">
                  <c:v>56.994765000287636</c:v>
                </c:pt>
                <c:pt idx="391">
                  <c:v>56.994765000287636</c:v>
                </c:pt>
                <c:pt idx="392">
                  <c:v>56.994765000287636</c:v>
                </c:pt>
                <c:pt idx="393">
                  <c:v>56.994765000287636</c:v>
                </c:pt>
                <c:pt idx="394">
                  <c:v>57.10981993902088</c:v>
                </c:pt>
                <c:pt idx="395">
                  <c:v>57.10981993902088</c:v>
                </c:pt>
                <c:pt idx="396">
                  <c:v>57.10981993902088</c:v>
                </c:pt>
                <c:pt idx="397">
                  <c:v>57.224874877754132</c:v>
                </c:pt>
                <c:pt idx="398">
                  <c:v>57.224874877754132</c:v>
                </c:pt>
                <c:pt idx="399">
                  <c:v>57.224874877754132</c:v>
                </c:pt>
                <c:pt idx="400">
                  <c:v>57.339929816487377</c:v>
                </c:pt>
                <c:pt idx="401">
                  <c:v>57.339929816487377</c:v>
                </c:pt>
                <c:pt idx="402">
                  <c:v>57.339929816487377</c:v>
                </c:pt>
                <c:pt idx="403">
                  <c:v>57.339929816487377</c:v>
                </c:pt>
                <c:pt idx="404">
                  <c:v>57.454984755220622</c:v>
                </c:pt>
                <c:pt idx="405">
                  <c:v>57.570039693953866</c:v>
                </c:pt>
                <c:pt idx="406">
                  <c:v>57.685094632687111</c:v>
                </c:pt>
                <c:pt idx="407">
                  <c:v>57.800149571420356</c:v>
                </c:pt>
                <c:pt idx="408">
                  <c:v>57.800149571420356</c:v>
                </c:pt>
                <c:pt idx="409">
                  <c:v>57.9152045101536</c:v>
                </c:pt>
                <c:pt idx="410">
                  <c:v>57.9152045101536</c:v>
                </c:pt>
                <c:pt idx="411">
                  <c:v>57.9152045101536</c:v>
                </c:pt>
                <c:pt idx="412">
                  <c:v>57.9152045101536</c:v>
                </c:pt>
                <c:pt idx="413">
                  <c:v>58.030259448886845</c:v>
                </c:pt>
                <c:pt idx="414">
                  <c:v>58.14531438762009</c:v>
                </c:pt>
                <c:pt idx="415">
                  <c:v>58.260369326353334</c:v>
                </c:pt>
                <c:pt idx="416">
                  <c:v>58.260369326353334</c:v>
                </c:pt>
                <c:pt idx="417">
                  <c:v>58.375424265086579</c:v>
                </c:pt>
                <c:pt idx="418">
                  <c:v>58.375424265086579</c:v>
                </c:pt>
                <c:pt idx="419">
                  <c:v>58.375424265086579</c:v>
                </c:pt>
                <c:pt idx="420">
                  <c:v>58.375424265086579</c:v>
                </c:pt>
                <c:pt idx="421">
                  <c:v>58.490479203819824</c:v>
                </c:pt>
                <c:pt idx="422">
                  <c:v>58.490479203819824</c:v>
                </c:pt>
                <c:pt idx="423">
                  <c:v>58.490479203819824</c:v>
                </c:pt>
                <c:pt idx="424">
                  <c:v>58.490479203819824</c:v>
                </c:pt>
                <c:pt idx="425">
                  <c:v>58.720589081286313</c:v>
                </c:pt>
                <c:pt idx="426">
                  <c:v>58.835644020019558</c:v>
                </c:pt>
                <c:pt idx="427">
                  <c:v>58.835644020019558</c:v>
                </c:pt>
                <c:pt idx="428">
                  <c:v>58.835644020019558</c:v>
                </c:pt>
                <c:pt idx="429">
                  <c:v>58.835644020019558</c:v>
                </c:pt>
                <c:pt idx="430">
                  <c:v>59.065753897486054</c:v>
                </c:pt>
                <c:pt idx="431">
                  <c:v>59.065753897486054</c:v>
                </c:pt>
                <c:pt idx="432">
                  <c:v>59.186561583155957</c:v>
                </c:pt>
                <c:pt idx="433">
                  <c:v>59.301616521889201</c:v>
                </c:pt>
                <c:pt idx="434">
                  <c:v>59.301616521889201</c:v>
                </c:pt>
                <c:pt idx="435">
                  <c:v>59.301616521889201</c:v>
                </c:pt>
                <c:pt idx="436">
                  <c:v>59.531726399355691</c:v>
                </c:pt>
                <c:pt idx="437">
                  <c:v>59.531726399355691</c:v>
                </c:pt>
                <c:pt idx="438">
                  <c:v>59.646781338088942</c:v>
                </c:pt>
                <c:pt idx="439">
                  <c:v>59.646781338088942</c:v>
                </c:pt>
                <c:pt idx="440">
                  <c:v>59.646781338088942</c:v>
                </c:pt>
                <c:pt idx="441">
                  <c:v>59.646781338088942</c:v>
                </c:pt>
                <c:pt idx="442">
                  <c:v>59.876891215555432</c:v>
                </c:pt>
                <c:pt idx="443">
                  <c:v>59.876891215555432</c:v>
                </c:pt>
                <c:pt idx="444">
                  <c:v>60.222056031755166</c:v>
                </c:pt>
                <c:pt idx="445">
                  <c:v>60.222056031755166</c:v>
                </c:pt>
                <c:pt idx="446">
                  <c:v>60.5672208479549</c:v>
                </c:pt>
                <c:pt idx="447">
                  <c:v>60.682275786688145</c:v>
                </c:pt>
                <c:pt idx="448">
                  <c:v>61.027440602887879</c:v>
                </c:pt>
                <c:pt idx="449">
                  <c:v>61.608468043490767</c:v>
                </c:pt>
                <c:pt idx="450">
                  <c:v>61.723522982224011</c:v>
                </c:pt>
                <c:pt idx="451">
                  <c:v>62.759017430823221</c:v>
                </c:pt>
                <c:pt idx="452">
                  <c:v>64.6056491974918</c:v>
                </c:pt>
                <c:pt idx="453">
                  <c:v>66.107116147960653</c:v>
                </c:pt>
                <c:pt idx="454">
                  <c:v>66.337226025427142</c:v>
                </c:pt>
                <c:pt idx="455">
                  <c:v>66.797445780360121</c:v>
                </c:pt>
                <c:pt idx="456">
                  <c:v>67.142610596559862</c:v>
                </c:pt>
                <c:pt idx="457">
                  <c:v>67.142610596559862</c:v>
                </c:pt>
                <c:pt idx="458">
                  <c:v>67.2576655352931</c:v>
                </c:pt>
                <c:pt idx="459">
                  <c:v>67.2576655352931</c:v>
                </c:pt>
                <c:pt idx="460">
                  <c:v>67.493528159696254</c:v>
                </c:pt>
                <c:pt idx="461">
                  <c:v>67.493528159696254</c:v>
                </c:pt>
                <c:pt idx="462">
                  <c:v>68.413967669562211</c:v>
                </c:pt>
                <c:pt idx="463">
                  <c:v>70.835874129897022</c:v>
                </c:pt>
                <c:pt idx="464">
                  <c:v>79.735373640913537</c:v>
                </c:pt>
                <c:pt idx="465">
                  <c:v>83.549444859920612</c:v>
                </c:pt>
                <c:pt idx="466">
                  <c:v>85.746994189725598</c:v>
                </c:pt>
                <c:pt idx="467">
                  <c:v>86.437323822125066</c:v>
                </c:pt>
                <c:pt idx="468">
                  <c:v>134.92147500431457</c:v>
                </c:pt>
                <c:pt idx="469">
                  <c:v>45.472012886153138</c:v>
                </c:pt>
                <c:pt idx="470">
                  <c:v>45.587067824886383</c:v>
                </c:pt>
                <c:pt idx="471">
                  <c:v>45.702122763619627</c:v>
                </c:pt>
                <c:pt idx="472">
                  <c:v>45.702122763619627</c:v>
                </c:pt>
                <c:pt idx="473">
                  <c:v>45.702122763619627</c:v>
                </c:pt>
                <c:pt idx="474">
                  <c:v>45.817177702352872</c:v>
                </c:pt>
                <c:pt idx="475">
                  <c:v>45.817177702352872</c:v>
                </c:pt>
                <c:pt idx="476">
                  <c:v>45.817177702352872</c:v>
                </c:pt>
                <c:pt idx="477">
                  <c:v>45.817177702352872</c:v>
                </c:pt>
                <c:pt idx="478">
                  <c:v>45.932232641086117</c:v>
                </c:pt>
                <c:pt idx="479">
                  <c:v>45.932232641086117</c:v>
                </c:pt>
                <c:pt idx="480">
                  <c:v>46.047287579819368</c:v>
                </c:pt>
                <c:pt idx="481">
                  <c:v>46.047287579819368</c:v>
                </c:pt>
                <c:pt idx="482">
                  <c:v>46.047287579819368</c:v>
                </c:pt>
                <c:pt idx="483">
                  <c:v>46.047287579819368</c:v>
                </c:pt>
                <c:pt idx="484">
                  <c:v>46.162342518552613</c:v>
                </c:pt>
                <c:pt idx="485">
                  <c:v>46.162342518552613</c:v>
                </c:pt>
                <c:pt idx="486">
                  <c:v>46.162342518552613</c:v>
                </c:pt>
                <c:pt idx="487">
                  <c:v>46.277397457285858</c:v>
                </c:pt>
                <c:pt idx="488">
                  <c:v>46.277397457285858</c:v>
                </c:pt>
                <c:pt idx="489">
                  <c:v>46.392452396019102</c:v>
                </c:pt>
                <c:pt idx="490">
                  <c:v>46.392452396019102</c:v>
                </c:pt>
                <c:pt idx="491">
                  <c:v>46.392452396019102</c:v>
                </c:pt>
                <c:pt idx="492">
                  <c:v>46.507507334752347</c:v>
                </c:pt>
                <c:pt idx="493">
                  <c:v>46.507507334752347</c:v>
                </c:pt>
                <c:pt idx="494">
                  <c:v>46.507507334752347</c:v>
                </c:pt>
                <c:pt idx="495">
                  <c:v>46.737617212218836</c:v>
                </c:pt>
                <c:pt idx="496">
                  <c:v>46.737617212218836</c:v>
                </c:pt>
                <c:pt idx="497">
                  <c:v>46.737617212218836</c:v>
                </c:pt>
                <c:pt idx="498">
                  <c:v>46.852672150952081</c:v>
                </c:pt>
                <c:pt idx="499">
                  <c:v>47.082782028418571</c:v>
                </c:pt>
                <c:pt idx="500">
                  <c:v>47.197836967151815</c:v>
                </c:pt>
                <c:pt idx="501">
                  <c:v>47.197836967151815</c:v>
                </c:pt>
                <c:pt idx="502">
                  <c:v>47.31289190588506</c:v>
                </c:pt>
                <c:pt idx="503">
                  <c:v>47.31289190588506</c:v>
                </c:pt>
                <c:pt idx="504">
                  <c:v>47.427946844618305</c:v>
                </c:pt>
                <c:pt idx="505">
                  <c:v>47.427946844618305</c:v>
                </c:pt>
                <c:pt idx="506">
                  <c:v>47.543001783351549</c:v>
                </c:pt>
                <c:pt idx="507">
                  <c:v>47.658056722084794</c:v>
                </c:pt>
                <c:pt idx="508">
                  <c:v>47.658056722084794</c:v>
                </c:pt>
                <c:pt idx="509">
                  <c:v>47.658056722084794</c:v>
                </c:pt>
                <c:pt idx="510">
                  <c:v>47.773111660818039</c:v>
                </c:pt>
                <c:pt idx="511">
                  <c:v>47.773111660818039</c:v>
                </c:pt>
                <c:pt idx="512">
                  <c:v>47.773111660818039</c:v>
                </c:pt>
                <c:pt idx="513">
                  <c:v>47.88816659955129</c:v>
                </c:pt>
                <c:pt idx="514">
                  <c:v>47.88816659955129</c:v>
                </c:pt>
                <c:pt idx="515">
                  <c:v>47.88816659955129</c:v>
                </c:pt>
                <c:pt idx="516">
                  <c:v>47.88816659955129</c:v>
                </c:pt>
                <c:pt idx="517">
                  <c:v>48.003221538284535</c:v>
                </c:pt>
                <c:pt idx="518">
                  <c:v>48.11827647701778</c:v>
                </c:pt>
                <c:pt idx="519">
                  <c:v>48.11827647701778</c:v>
                </c:pt>
                <c:pt idx="520">
                  <c:v>48.233331415751024</c:v>
                </c:pt>
                <c:pt idx="521">
                  <c:v>48.233331415751024</c:v>
                </c:pt>
                <c:pt idx="522">
                  <c:v>48.233331415751024</c:v>
                </c:pt>
                <c:pt idx="523">
                  <c:v>48.233331415751024</c:v>
                </c:pt>
                <c:pt idx="524">
                  <c:v>48.463441293217514</c:v>
                </c:pt>
                <c:pt idx="525">
                  <c:v>48.463441293217514</c:v>
                </c:pt>
                <c:pt idx="526">
                  <c:v>48.463441293217514</c:v>
                </c:pt>
                <c:pt idx="527">
                  <c:v>48.578496231950758</c:v>
                </c:pt>
                <c:pt idx="528">
                  <c:v>48.578496231950758</c:v>
                </c:pt>
                <c:pt idx="529">
                  <c:v>48.693551170684003</c:v>
                </c:pt>
                <c:pt idx="530">
                  <c:v>48.693551170684003</c:v>
                </c:pt>
                <c:pt idx="531">
                  <c:v>48.693551170684003</c:v>
                </c:pt>
                <c:pt idx="532">
                  <c:v>48.693551170684003</c:v>
                </c:pt>
                <c:pt idx="533">
                  <c:v>48.693551170684003</c:v>
                </c:pt>
                <c:pt idx="534">
                  <c:v>48.808606109417248</c:v>
                </c:pt>
                <c:pt idx="535">
                  <c:v>48.808606109417248</c:v>
                </c:pt>
                <c:pt idx="536">
                  <c:v>48.923661048150493</c:v>
                </c:pt>
                <c:pt idx="537">
                  <c:v>48.923661048150493</c:v>
                </c:pt>
                <c:pt idx="538">
                  <c:v>49.153770925616982</c:v>
                </c:pt>
                <c:pt idx="539">
                  <c:v>49.153770925616982</c:v>
                </c:pt>
                <c:pt idx="540">
                  <c:v>49.153770925616982</c:v>
                </c:pt>
                <c:pt idx="541">
                  <c:v>49.268825864350227</c:v>
                </c:pt>
                <c:pt idx="542">
                  <c:v>49.268825864350227</c:v>
                </c:pt>
                <c:pt idx="543">
                  <c:v>49.383880803083471</c:v>
                </c:pt>
                <c:pt idx="544">
                  <c:v>49.383880803083471</c:v>
                </c:pt>
                <c:pt idx="545">
                  <c:v>49.383880803083471</c:v>
                </c:pt>
                <c:pt idx="546">
                  <c:v>49.383880803083471</c:v>
                </c:pt>
                <c:pt idx="547">
                  <c:v>49.383880803083471</c:v>
                </c:pt>
                <c:pt idx="548">
                  <c:v>49.498935741816716</c:v>
                </c:pt>
                <c:pt idx="549">
                  <c:v>49.613990680549961</c:v>
                </c:pt>
                <c:pt idx="550">
                  <c:v>49.613990680549961</c:v>
                </c:pt>
                <c:pt idx="551">
                  <c:v>49.613990680549961</c:v>
                </c:pt>
                <c:pt idx="552">
                  <c:v>49.73479836621987</c:v>
                </c:pt>
                <c:pt idx="553">
                  <c:v>49.73479836621987</c:v>
                </c:pt>
                <c:pt idx="554">
                  <c:v>49.73479836621987</c:v>
                </c:pt>
                <c:pt idx="555">
                  <c:v>49.73479836621987</c:v>
                </c:pt>
                <c:pt idx="556">
                  <c:v>49.73479836621987</c:v>
                </c:pt>
                <c:pt idx="557">
                  <c:v>49.849853304953115</c:v>
                </c:pt>
                <c:pt idx="558">
                  <c:v>49.849853304953115</c:v>
                </c:pt>
                <c:pt idx="559">
                  <c:v>49.849853304953115</c:v>
                </c:pt>
                <c:pt idx="560">
                  <c:v>50.195018121152849</c:v>
                </c:pt>
                <c:pt idx="561">
                  <c:v>50.195018121152849</c:v>
                </c:pt>
                <c:pt idx="562">
                  <c:v>50.195018121152849</c:v>
                </c:pt>
                <c:pt idx="563">
                  <c:v>50.195018121152849</c:v>
                </c:pt>
                <c:pt idx="564">
                  <c:v>50.310073059886093</c:v>
                </c:pt>
                <c:pt idx="565">
                  <c:v>50.310073059886093</c:v>
                </c:pt>
                <c:pt idx="566">
                  <c:v>50.310073059886093</c:v>
                </c:pt>
                <c:pt idx="567">
                  <c:v>50.310073059886093</c:v>
                </c:pt>
                <c:pt idx="568">
                  <c:v>50.310073059886093</c:v>
                </c:pt>
                <c:pt idx="569">
                  <c:v>50.310073059886093</c:v>
                </c:pt>
                <c:pt idx="570">
                  <c:v>50.310073059886093</c:v>
                </c:pt>
                <c:pt idx="571">
                  <c:v>50.310073059886093</c:v>
                </c:pt>
                <c:pt idx="572">
                  <c:v>50.425127998619345</c:v>
                </c:pt>
                <c:pt idx="573">
                  <c:v>50.54018293735259</c:v>
                </c:pt>
                <c:pt idx="574">
                  <c:v>50.54018293735259</c:v>
                </c:pt>
                <c:pt idx="575">
                  <c:v>50.54018293735259</c:v>
                </c:pt>
                <c:pt idx="576">
                  <c:v>50.54018293735259</c:v>
                </c:pt>
                <c:pt idx="577">
                  <c:v>50.54018293735259</c:v>
                </c:pt>
                <c:pt idx="578">
                  <c:v>50.655237876085835</c:v>
                </c:pt>
                <c:pt idx="579">
                  <c:v>50.655237876085835</c:v>
                </c:pt>
                <c:pt idx="580">
                  <c:v>50.655237876085835</c:v>
                </c:pt>
                <c:pt idx="581">
                  <c:v>50.655237876085835</c:v>
                </c:pt>
                <c:pt idx="582">
                  <c:v>50.770292814819079</c:v>
                </c:pt>
                <c:pt idx="583">
                  <c:v>50.770292814819079</c:v>
                </c:pt>
                <c:pt idx="584">
                  <c:v>50.770292814819079</c:v>
                </c:pt>
                <c:pt idx="585">
                  <c:v>50.770292814819079</c:v>
                </c:pt>
                <c:pt idx="586">
                  <c:v>50.770292814819079</c:v>
                </c:pt>
                <c:pt idx="587">
                  <c:v>50.770292814819079</c:v>
                </c:pt>
                <c:pt idx="588">
                  <c:v>50.770292814819079</c:v>
                </c:pt>
                <c:pt idx="589">
                  <c:v>50.885347753552324</c:v>
                </c:pt>
                <c:pt idx="590">
                  <c:v>50.885347753552324</c:v>
                </c:pt>
                <c:pt idx="591">
                  <c:v>50.885347753552324</c:v>
                </c:pt>
                <c:pt idx="592">
                  <c:v>50.885347753552324</c:v>
                </c:pt>
                <c:pt idx="593">
                  <c:v>51.115457631018813</c:v>
                </c:pt>
                <c:pt idx="594">
                  <c:v>51.115457631018813</c:v>
                </c:pt>
                <c:pt idx="595">
                  <c:v>51.115457631018813</c:v>
                </c:pt>
                <c:pt idx="596">
                  <c:v>51.115457631018813</c:v>
                </c:pt>
                <c:pt idx="597">
                  <c:v>51.115457631018813</c:v>
                </c:pt>
                <c:pt idx="598">
                  <c:v>51.115457631018813</c:v>
                </c:pt>
                <c:pt idx="599">
                  <c:v>51.230512569752058</c:v>
                </c:pt>
                <c:pt idx="600">
                  <c:v>51.230512569752058</c:v>
                </c:pt>
                <c:pt idx="601">
                  <c:v>51.230512569752058</c:v>
                </c:pt>
                <c:pt idx="602">
                  <c:v>51.230512569752058</c:v>
                </c:pt>
                <c:pt idx="603">
                  <c:v>51.230512569752058</c:v>
                </c:pt>
                <c:pt idx="604">
                  <c:v>51.230512569752058</c:v>
                </c:pt>
                <c:pt idx="605">
                  <c:v>51.345567508485303</c:v>
                </c:pt>
                <c:pt idx="606">
                  <c:v>51.345567508485303</c:v>
                </c:pt>
                <c:pt idx="607">
                  <c:v>51.345567508485303</c:v>
                </c:pt>
                <c:pt idx="608">
                  <c:v>51.345567508485303</c:v>
                </c:pt>
                <c:pt idx="609">
                  <c:v>51.460622447218547</c:v>
                </c:pt>
                <c:pt idx="610">
                  <c:v>51.460622447218547</c:v>
                </c:pt>
                <c:pt idx="611">
                  <c:v>51.460622447218547</c:v>
                </c:pt>
                <c:pt idx="612">
                  <c:v>51.575677385951792</c:v>
                </c:pt>
                <c:pt idx="613">
                  <c:v>51.575677385951792</c:v>
                </c:pt>
                <c:pt idx="614">
                  <c:v>51.575677385951792</c:v>
                </c:pt>
                <c:pt idx="615">
                  <c:v>51.575677385951792</c:v>
                </c:pt>
                <c:pt idx="616">
                  <c:v>51.575677385951792</c:v>
                </c:pt>
                <c:pt idx="617">
                  <c:v>51.690732324685037</c:v>
                </c:pt>
                <c:pt idx="618">
                  <c:v>51.690732324685037</c:v>
                </c:pt>
                <c:pt idx="619">
                  <c:v>51.690732324685037</c:v>
                </c:pt>
                <c:pt idx="620">
                  <c:v>51.690732324685037</c:v>
                </c:pt>
                <c:pt idx="621">
                  <c:v>51.690732324685037</c:v>
                </c:pt>
                <c:pt idx="622">
                  <c:v>51.690732324685037</c:v>
                </c:pt>
                <c:pt idx="623">
                  <c:v>51.805787263418281</c:v>
                </c:pt>
                <c:pt idx="624">
                  <c:v>51.805787263418281</c:v>
                </c:pt>
                <c:pt idx="625">
                  <c:v>51.805787263418281</c:v>
                </c:pt>
                <c:pt idx="626">
                  <c:v>51.805787263418281</c:v>
                </c:pt>
                <c:pt idx="627">
                  <c:v>51.805787263418281</c:v>
                </c:pt>
                <c:pt idx="628">
                  <c:v>51.805787263418281</c:v>
                </c:pt>
                <c:pt idx="629">
                  <c:v>51.805787263418281</c:v>
                </c:pt>
                <c:pt idx="630">
                  <c:v>51.920842202151526</c:v>
                </c:pt>
                <c:pt idx="631">
                  <c:v>51.920842202151526</c:v>
                </c:pt>
                <c:pt idx="632">
                  <c:v>51.920842202151526</c:v>
                </c:pt>
                <c:pt idx="633">
                  <c:v>51.920842202151526</c:v>
                </c:pt>
                <c:pt idx="634">
                  <c:v>51.920842202151526</c:v>
                </c:pt>
                <c:pt idx="635">
                  <c:v>52.035897140884771</c:v>
                </c:pt>
                <c:pt idx="636">
                  <c:v>52.035897140884771</c:v>
                </c:pt>
                <c:pt idx="637">
                  <c:v>52.035897140884771</c:v>
                </c:pt>
                <c:pt idx="638">
                  <c:v>52.035897140884771</c:v>
                </c:pt>
                <c:pt idx="639">
                  <c:v>52.035897140884771</c:v>
                </c:pt>
                <c:pt idx="640">
                  <c:v>52.035897140884771</c:v>
                </c:pt>
                <c:pt idx="641">
                  <c:v>52.035897140884771</c:v>
                </c:pt>
                <c:pt idx="642">
                  <c:v>52.035897140884771</c:v>
                </c:pt>
                <c:pt idx="643">
                  <c:v>52.035897140884771</c:v>
                </c:pt>
                <c:pt idx="644">
                  <c:v>52.035897140884771</c:v>
                </c:pt>
                <c:pt idx="645">
                  <c:v>52.150952079618015</c:v>
                </c:pt>
                <c:pt idx="646">
                  <c:v>52.150952079618015</c:v>
                </c:pt>
                <c:pt idx="647">
                  <c:v>52.150952079618015</c:v>
                </c:pt>
                <c:pt idx="648">
                  <c:v>52.150952079618015</c:v>
                </c:pt>
                <c:pt idx="649">
                  <c:v>52.150952079618015</c:v>
                </c:pt>
                <c:pt idx="650">
                  <c:v>52.150952079618015</c:v>
                </c:pt>
                <c:pt idx="651">
                  <c:v>52.266007018351267</c:v>
                </c:pt>
                <c:pt idx="652">
                  <c:v>52.266007018351267</c:v>
                </c:pt>
                <c:pt idx="653">
                  <c:v>52.266007018351267</c:v>
                </c:pt>
                <c:pt idx="654">
                  <c:v>52.266007018351267</c:v>
                </c:pt>
                <c:pt idx="655">
                  <c:v>52.266007018351267</c:v>
                </c:pt>
                <c:pt idx="656">
                  <c:v>52.266007018351267</c:v>
                </c:pt>
                <c:pt idx="657">
                  <c:v>52.266007018351267</c:v>
                </c:pt>
                <c:pt idx="658">
                  <c:v>52.266007018351267</c:v>
                </c:pt>
                <c:pt idx="659">
                  <c:v>52.266007018351267</c:v>
                </c:pt>
                <c:pt idx="660">
                  <c:v>52.381061957084512</c:v>
                </c:pt>
                <c:pt idx="661">
                  <c:v>52.381061957084512</c:v>
                </c:pt>
                <c:pt idx="662">
                  <c:v>52.381061957084512</c:v>
                </c:pt>
                <c:pt idx="663">
                  <c:v>52.381061957084512</c:v>
                </c:pt>
                <c:pt idx="664">
                  <c:v>52.496116895817757</c:v>
                </c:pt>
                <c:pt idx="665">
                  <c:v>52.496116895817757</c:v>
                </c:pt>
                <c:pt idx="666">
                  <c:v>52.496116895817757</c:v>
                </c:pt>
                <c:pt idx="667">
                  <c:v>52.496116895817757</c:v>
                </c:pt>
                <c:pt idx="668">
                  <c:v>52.496116895817757</c:v>
                </c:pt>
                <c:pt idx="669">
                  <c:v>52.496116895817757</c:v>
                </c:pt>
                <c:pt idx="670">
                  <c:v>52.496116895817757</c:v>
                </c:pt>
                <c:pt idx="671">
                  <c:v>52.611171834551001</c:v>
                </c:pt>
                <c:pt idx="672">
                  <c:v>52.611171834551001</c:v>
                </c:pt>
                <c:pt idx="673">
                  <c:v>52.611171834551001</c:v>
                </c:pt>
                <c:pt idx="674">
                  <c:v>52.611171834551001</c:v>
                </c:pt>
                <c:pt idx="675">
                  <c:v>52.611171834551001</c:v>
                </c:pt>
                <c:pt idx="676">
                  <c:v>52.611171834551001</c:v>
                </c:pt>
                <c:pt idx="677">
                  <c:v>52.611171834551001</c:v>
                </c:pt>
                <c:pt idx="678">
                  <c:v>52.611171834551001</c:v>
                </c:pt>
                <c:pt idx="679">
                  <c:v>52.726226773284246</c:v>
                </c:pt>
                <c:pt idx="680">
                  <c:v>52.726226773284246</c:v>
                </c:pt>
                <c:pt idx="681">
                  <c:v>52.726226773284246</c:v>
                </c:pt>
                <c:pt idx="682">
                  <c:v>52.726226773284246</c:v>
                </c:pt>
                <c:pt idx="683">
                  <c:v>52.726226773284246</c:v>
                </c:pt>
                <c:pt idx="684">
                  <c:v>52.726226773284246</c:v>
                </c:pt>
                <c:pt idx="685">
                  <c:v>52.726226773284246</c:v>
                </c:pt>
                <c:pt idx="686">
                  <c:v>52.841281712017491</c:v>
                </c:pt>
                <c:pt idx="687">
                  <c:v>52.841281712017491</c:v>
                </c:pt>
                <c:pt idx="688">
                  <c:v>52.841281712017491</c:v>
                </c:pt>
                <c:pt idx="689">
                  <c:v>52.841281712017491</c:v>
                </c:pt>
                <c:pt idx="690">
                  <c:v>52.841281712017491</c:v>
                </c:pt>
                <c:pt idx="691">
                  <c:v>52.841281712017491</c:v>
                </c:pt>
                <c:pt idx="692">
                  <c:v>52.956336650750735</c:v>
                </c:pt>
                <c:pt idx="693">
                  <c:v>52.956336650750735</c:v>
                </c:pt>
                <c:pt idx="694">
                  <c:v>52.956336650750735</c:v>
                </c:pt>
                <c:pt idx="695">
                  <c:v>52.956336650750735</c:v>
                </c:pt>
                <c:pt idx="696">
                  <c:v>52.956336650750735</c:v>
                </c:pt>
                <c:pt idx="697">
                  <c:v>53.07139158948398</c:v>
                </c:pt>
                <c:pt idx="698">
                  <c:v>53.07139158948398</c:v>
                </c:pt>
                <c:pt idx="699">
                  <c:v>53.07139158948398</c:v>
                </c:pt>
                <c:pt idx="700">
                  <c:v>53.07139158948398</c:v>
                </c:pt>
                <c:pt idx="701">
                  <c:v>53.07139158948398</c:v>
                </c:pt>
                <c:pt idx="702">
                  <c:v>53.07139158948398</c:v>
                </c:pt>
                <c:pt idx="703">
                  <c:v>53.07139158948398</c:v>
                </c:pt>
                <c:pt idx="704">
                  <c:v>53.186446528217225</c:v>
                </c:pt>
                <c:pt idx="705">
                  <c:v>53.186446528217225</c:v>
                </c:pt>
                <c:pt idx="706">
                  <c:v>53.186446528217225</c:v>
                </c:pt>
                <c:pt idx="707">
                  <c:v>53.186446528217225</c:v>
                </c:pt>
                <c:pt idx="708">
                  <c:v>53.186446528217225</c:v>
                </c:pt>
                <c:pt idx="709">
                  <c:v>53.186446528217225</c:v>
                </c:pt>
                <c:pt idx="710">
                  <c:v>53.186446528217225</c:v>
                </c:pt>
                <c:pt idx="711">
                  <c:v>53.186446528217225</c:v>
                </c:pt>
                <c:pt idx="712">
                  <c:v>53.301501466950469</c:v>
                </c:pt>
                <c:pt idx="713">
                  <c:v>53.301501466950469</c:v>
                </c:pt>
                <c:pt idx="714">
                  <c:v>53.416556405683714</c:v>
                </c:pt>
                <c:pt idx="715">
                  <c:v>53.416556405683714</c:v>
                </c:pt>
                <c:pt idx="716">
                  <c:v>53.537364091353624</c:v>
                </c:pt>
                <c:pt idx="717">
                  <c:v>53.537364091353624</c:v>
                </c:pt>
                <c:pt idx="718">
                  <c:v>53.652419030086868</c:v>
                </c:pt>
                <c:pt idx="719">
                  <c:v>53.652419030086868</c:v>
                </c:pt>
                <c:pt idx="720">
                  <c:v>53.652419030086868</c:v>
                </c:pt>
                <c:pt idx="721">
                  <c:v>53.652419030086868</c:v>
                </c:pt>
                <c:pt idx="722">
                  <c:v>53.652419030086868</c:v>
                </c:pt>
                <c:pt idx="723">
                  <c:v>53.652419030086868</c:v>
                </c:pt>
                <c:pt idx="724">
                  <c:v>53.652419030086868</c:v>
                </c:pt>
                <c:pt idx="725">
                  <c:v>53.767473968820113</c:v>
                </c:pt>
                <c:pt idx="726">
                  <c:v>53.767473968820113</c:v>
                </c:pt>
                <c:pt idx="727">
                  <c:v>53.767473968820113</c:v>
                </c:pt>
                <c:pt idx="728">
                  <c:v>53.767473968820113</c:v>
                </c:pt>
                <c:pt idx="729">
                  <c:v>53.767473968820113</c:v>
                </c:pt>
                <c:pt idx="730">
                  <c:v>53.767473968820113</c:v>
                </c:pt>
                <c:pt idx="731">
                  <c:v>53.882528907553358</c:v>
                </c:pt>
                <c:pt idx="732">
                  <c:v>53.882528907553358</c:v>
                </c:pt>
                <c:pt idx="733">
                  <c:v>53.882528907553358</c:v>
                </c:pt>
                <c:pt idx="734">
                  <c:v>53.882528907553358</c:v>
                </c:pt>
                <c:pt idx="735">
                  <c:v>53.882528907553358</c:v>
                </c:pt>
                <c:pt idx="736">
                  <c:v>53.882528907553358</c:v>
                </c:pt>
                <c:pt idx="737">
                  <c:v>53.882528907553358</c:v>
                </c:pt>
                <c:pt idx="738">
                  <c:v>53.882528907553358</c:v>
                </c:pt>
                <c:pt idx="739">
                  <c:v>53.882528907553358</c:v>
                </c:pt>
                <c:pt idx="740">
                  <c:v>53.997583846286602</c:v>
                </c:pt>
                <c:pt idx="741">
                  <c:v>54.112638785019847</c:v>
                </c:pt>
                <c:pt idx="742">
                  <c:v>54.112638785019847</c:v>
                </c:pt>
                <c:pt idx="743">
                  <c:v>54.112638785019847</c:v>
                </c:pt>
                <c:pt idx="744">
                  <c:v>54.112638785019847</c:v>
                </c:pt>
                <c:pt idx="745">
                  <c:v>54.112638785019847</c:v>
                </c:pt>
                <c:pt idx="746">
                  <c:v>54.112638785019847</c:v>
                </c:pt>
                <c:pt idx="747">
                  <c:v>54.112638785019847</c:v>
                </c:pt>
                <c:pt idx="748">
                  <c:v>54.112638785019847</c:v>
                </c:pt>
                <c:pt idx="749">
                  <c:v>54.112638785019847</c:v>
                </c:pt>
                <c:pt idx="750">
                  <c:v>54.112638785019847</c:v>
                </c:pt>
                <c:pt idx="751">
                  <c:v>54.227693723753092</c:v>
                </c:pt>
                <c:pt idx="752">
                  <c:v>54.227693723753092</c:v>
                </c:pt>
                <c:pt idx="753">
                  <c:v>54.342748662486336</c:v>
                </c:pt>
                <c:pt idx="754">
                  <c:v>54.342748662486336</c:v>
                </c:pt>
                <c:pt idx="755">
                  <c:v>54.342748662486336</c:v>
                </c:pt>
                <c:pt idx="756">
                  <c:v>54.342748662486336</c:v>
                </c:pt>
                <c:pt idx="757">
                  <c:v>54.342748662486336</c:v>
                </c:pt>
                <c:pt idx="758">
                  <c:v>54.342748662486336</c:v>
                </c:pt>
                <c:pt idx="759">
                  <c:v>54.457803601219581</c:v>
                </c:pt>
                <c:pt idx="760">
                  <c:v>54.457803601219581</c:v>
                </c:pt>
                <c:pt idx="761">
                  <c:v>54.457803601219581</c:v>
                </c:pt>
                <c:pt idx="762">
                  <c:v>54.457803601219581</c:v>
                </c:pt>
                <c:pt idx="763">
                  <c:v>54.457803601219581</c:v>
                </c:pt>
                <c:pt idx="764">
                  <c:v>54.572858539952826</c:v>
                </c:pt>
                <c:pt idx="765">
                  <c:v>54.572858539952826</c:v>
                </c:pt>
                <c:pt idx="766">
                  <c:v>54.572858539952826</c:v>
                </c:pt>
                <c:pt idx="767">
                  <c:v>54.572858539952826</c:v>
                </c:pt>
                <c:pt idx="768">
                  <c:v>54.572858539952826</c:v>
                </c:pt>
                <c:pt idx="769">
                  <c:v>54.572858539952826</c:v>
                </c:pt>
                <c:pt idx="770">
                  <c:v>54.687913478686077</c:v>
                </c:pt>
                <c:pt idx="771">
                  <c:v>54.687913478686077</c:v>
                </c:pt>
                <c:pt idx="772">
                  <c:v>54.687913478686077</c:v>
                </c:pt>
                <c:pt idx="773">
                  <c:v>54.687913478686077</c:v>
                </c:pt>
                <c:pt idx="774">
                  <c:v>54.802968417419322</c:v>
                </c:pt>
                <c:pt idx="775">
                  <c:v>54.802968417419322</c:v>
                </c:pt>
                <c:pt idx="776">
                  <c:v>54.802968417419322</c:v>
                </c:pt>
                <c:pt idx="777">
                  <c:v>54.802968417419322</c:v>
                </c:pt>
                <c:pt idx="778">
                  <c:v>54.802968417419322</c:v>
                </c:pt>
                <c:pt idx="779">
                  <c:v>54.918023356152567</c:v>
                </c:pt>
                <c:pt idx="780">
                  <c:v>54.918023356152567</c:v>
                </c:pt>
                <c:pt idx="781">
                  <c:v>54.918023356152567</c:v>
                </c:pt>
                <c:pt idx="782">
                  <c:v>55.033078294885811</c:v>
                </c:pt>
                <c:pt idx="783">
                  <c:v>55.148133233619056</c:v>
                </c:pt>
                <c:pt idx="784">
                  <c:v>55.148133233619056</c:v>
                </c:pt>
                <c:pt idx="785">
                  <c:v>55.148133233619056</c:v>
                </c:pt>
                <c:pt idx="786">
                  <c:v>55.148133233619056</c:v>
                </c:pt>
                <c:pt idx="787">
                  <c:v>55.148133233619056</c:v>
                </c:pt>
                <c:pt idx="788">
                  <c:v>55.148133233619056</c:v>
                </c:pt>
                <c:pt idx="789">
                  <c:v>55.148133233619056</c:v>
                </c:pt>
                <c:pt idx="790">
                  <c:v>55.148133233619056</c:v>
                </c:pt>
                <c:pt idx="791">
                  <c:v>55.263188172352301</c:v>
                </c:pt>
                <c:pt idx="792">
                  <c:v>55.263188172352301</c:v>
                </c:pt>
                <c:pt idx="793">
                  <c:v>55.263188172352301</c:v>
                </c:pt>
                <c:pt idx="794">
                  <c:v>55.263188172352301</c:v>
                </c:pt>
                <c:pt idx="795">
                  <c:v>55.378243111085546</c:v>
                </c:pt>
                <c:pt idx="796">
                  <c:v>55.378243111085546</c:v>
                </c:pt>
                <c:pt idx="797">
                  <c:v>55.378243111085546</c:v>
                </c:pt>
                <c:pt idx="798">
                  <c:v>55.378243111085546</c:v>
                </c:pt>
                <c:pt idx="799">
                  <c:v>55.378243111085546</c:v>
                </c:pt>
                <c:pt idx="800">
                  <c:v>55.378243111085546</c:v>
                </c:pt>
                <c:pt idx="801">
                  <c:v>55.378243111085546</c:v>
                </c:pt>
                <c:pt idx="802">
                  <c:v>55.49329804981879</c:v>
                </c:pt>
                <c:pt idx="803">
                  <c:v>55.49329804981879</c:v>
                </c:pt>
                <c:pt idx="804">
                  <c:v>55.49329804981879</c:v>
                </c:pt>
                <c:pt idx="805">
                  <c:v>55.49329804981879</c:v>
                </c:pt>
                <c:pt idx="806">
                  <c:v>55.608352988552035</c:v>
                </c:pt>
                <c:pt idx="807">
                  <c:v>55.608352988552035</c:v>
                </c:pt>
                <c:pt idx="808">
                  <c:v>55.608352988552035</c:v>
                </c:pt>
                <c:pt idx="809">
                  <c:v>55.608352988552035</c:v>
                </c:pt>
                <c:pt idx="810">
                  <c:v>55.608352988552035</c:v>
                </c:pt>
                <c:pt idx="811">
                  <c:v>55.608352988552035</c:v>
                </c:pt>
                <c:pt idx="812">
                  <c:v>55.72340792728528</c:v>
                </c:pt>
                <c:pt idx="813">
                  <c:v>55.72340792728528</c:v>
                </c:pt>
                <c:pt idx="814">
                  <c:v>55.72340792728528</c:v>
                </c:pt>
                <c:pt idx="815">
                  <c:v>55.72340792728528</c:v>
                </c:pt>
                <c:pt idx="816">
                  <c:v>55.72340792728528</c:v>
                </c:pt>
                <c:pt idx="817">
                  <c:v>55.72340792728528</c:v>
                </c:pt>
                <c:pt idx="818">
                  <c:v>55.72340792728528</c:v>
                </c:pt>
                <c:pt idx="819">
                  <c:v>55.838462866018524</c:v>
                </c:pt>
                <c:pt idx="820">
                  <c:v>55.838462866018524</c:v>
                </c:pt>
                <c:pt idx="821">
                  <c:v>55.838462866018524</c:v>
                </c:pt>
                <c:pt idx="822">
                  <c:v>55.838462866018524</c:v>
                </c:pt>
                <c:pt idx="823">
                  <c:v>55.838462866018524</c:v>
                </c:pt>
                <c:pt idx="824">
                  <c:v>55.838462866018524</c:v>
                </c:pt>
                <c:pt idx="825">
                  <c:v>55.953517804751769</c:v>
                </c:pt>
                <c:pt idx="826">
                  <c:v>55.953517804751769</c:v>
                </c:pt>
                <c:pt idx="827">
                  <c:v>55.953517804751769</c:v>
                </c:pt>
                <c:pt idx="828">
                  <c:v>55.953517804751769</c:v>
                </c:pt>
                <c:pt idx="829">
                  <c:v>55.953517804751769</c:v>
                </c:pt>
                <c:pt idx="830">
                  <c:v>55.953517804751769</c:v>
                </c:pt>
                <c:pt idx="831">
                  <c:v>55.953517804751769</c:v>
                </c:pt>
                <c:pt idx="832">
                  <c:v>56.068572743485014</c:v>
                </c:pt>
                <c:pt idx="833">
                  <c:v>56.068572743485014</c:v>
                </c:pt>
                <c:pt idx="834">
                  <c:v>56.068572743485014</c:v>
                </c:pt>
                <c:pt idx="835">
                  <c:v>56.068572743485014</c:v>
                </c:pt>
                <c:pt idx="836">
                  <c:v>56.068572743485014</c:v>
                </c:pt>
                <c:pt idx="837">
                  <c:v>56.183627682218258</c:v>
                </c:pt>
                <c:pt idx="838">
                  <c:v>56.183627682218258</c:v>
                </c:pt>
                <c:pt idx="839">
                  <c:v>56.183627682218258</c:v>
                </c:pt>
                <c:pt idx="840">
                  <c:v>56.183627682218258</c:v>
                </c:pt>
                <c:pt idx="841">
                  <c:v>56.183627682218258</c:v>
                </c:pt>
                <c:pt idx="842">
                  <c:v>56.183627682218258</c:v>
                </c:pt>
                <c:pt idx="843">
                  <c:v>56.298682620951503</c:v>
                </c:pt>
                <c:pt idx="844">
                  <c:v>56.298682620951503</c:v>
                </c:pt>
                <c:pt idx="845">
                  <c:v>56.298682620951503</c:v>
                </c:pt>
                <c:pt idx="846">
                  <c:v>56.413737559684748</c:v>
                </c:pt>
                <c:pt idx="847">
                  <c:v>56.413737559684748</c:v>
                </c:pt>
                <c:pt idx="848">
                  <c:v>56.534545245354657</c:v>
                </c:pt>
                <c:pt idx="849">
                  <c:v>56.534545245354657</c:v>
                </c:pt>
                <c:pt idx="850">
                  <c:v>56.649600184087902</c:v>
                </c:pt>
                <c:pt idx="851">
                  <c:v>56.649600184087902</c:v>
                </c:pt>
                <c:pt idx="852">
                  <c:v>56.649600184087902</c:v>
                </c:pt>
                <c:pt idx="853">
                  <c:v>56.649600184087902</c:v>
                </c:pt>
                <c:pt idx="854">
                  <c:v>56.764655122821146</c:v>
                </c:pt>
                <c:pt idx="855">
                  <c:v>56.764655122821146</c:v>
                </c:pt>
                <c:pt idx="856">
                  <c:v>56.764655122821146</c:v>
                </c:pt>
                <c:pt idx="857">
                  <c:v>56.879710061554391</c:v>
                </c:pt>
                <c:pt idx="858">
                  <c:v>56.879710061554391</c:v>
                </c:pt>
                <c:pt idx="859">
                  <c:v>56.994765000287636</c:v>
                </c:pt>
                <c:pt idx="860">
                  <c:v>56.994765000287636</c:v>
                </c:pt>
                <c:pt idx="861">
                  <c:v>56.994765000287636</c:v>
                </c:pt>
                <c:pt idx="862">
                  <c:v>56.994765000287636</c:v>
                </c:pt>
                <c:pt idx="863">
                  <c:v>57.10981993902088</c:v>
                </c:pt>
                <c:pt idx="864">
                  <c:v>57.10981993902088</c:v>
                </c:pt>
                <c:pt idx="865">
                  <c:v>57.10981993902088</c:v>
                </c:pt>
                <c:pt idx="866">
                  <c:v>57.224874877754132</c:v>
                </c:pt>
                <c:pt idx="867">
                  <c:v>57.224874877754132</c:v>
                </c:pt>
                <c:pt idx="868">
                  <c:v>57.224874877754132</c:v>
                </c:pt>
                <c:pt idx="869">
                  <c:v>57.339929816487377</c:v>
                </c:pt>
                <c:pt idx="870">
                  <c:v>57.339929816487377</c:v>
                </c:pt>
                <c:pt idx="871">
                  <c:v>57.339929816487377</c:v>
                </c:pt>
                <c:pt idx="872">
                  <c:v>57.339929816487377</c:v>
                </c:pt>
                <c:pt idx="873">
                  <c:v>57.454984755220622</c:v>
                </c:pt>
                <c:pt idx="874">
                  <c:v>57.570039693953866</c:v>
                </c:pt>
                <c:pt idx="875">
                  <c:v>57.685094632687111</c:v>
                </c:pt>
                <c:pt idx="876">
                  <c:v>57.800149571420356</c:v>
                </c:pt>
                <c:pt idx="877">
                  <c:v>57.800149571420356</c:v>
                </c:pt>
                <c:pt idx="878">
                  <c:v>57.9152045101536</c:v>
                </c:pt>
                <c:pt idx="879">
                  <c:v>57.9152045101536</c:v>
                </c:pt>
                <c:pt idx="880">
                  <c:v>57.9152045101536</c:v>
                </c:pt>
                <c:pt idx="881">
                  <c:v>57.9152045101536</c:v>
                </c:pt>
                <c:pt idx="882">
                  <c:v>58.030259448886845</c:v>
                </c:pt>
                <c:pt idx="883">
                  <c:v>58.14531438762009</c:v>
                </c:pt>
                <c:pt idx="884">
                  <c:v>58.260369326353334</c:v>
                </c:pt>
                <c:pt idx="885">
                  <c:v>58.260369326353334</c:v>
                </c:pt>
                <c:pt idx="886">
                  <c:v>58.375424265086579</c:v>
                </c:pt>
                <c:pt idx="887">
                  <c:v>58.375424265086579</c:v>
                </c:pt>
                <c:pt idx="888">
                  <c:v>58.375424265086579</c:v>
                </c:pt>
                <c:pt idx="889">
                  <c:v>58.375424265086579</c:v>
                </c:pt>
                <c:pt idx="890">
                  <c:v>58.490479203819824</c:v>
                </c:pt>
                <c:pt idx="891">
                  <c:v>58.490479203819824</c:v>
                </c:pt>
                <c:pt idx="892">
                  <c:v>58.490479203819824</c:v>
                </c:pt>
                <c:pt idx="893">
                  <c:v>58.490479203819824</c:v>
                </c:pt>
                <c:pt idx="894">
                  <c:v>58.720589081286313</c:v>
                </c:pt>
                <c:pt idx="895">
                  <c:v>58.835644020019558</c:v>
                </c:pt>
                <c:pt idx="896">
                  <c:v>58.835644020019558</c:v>
                </c:pt>
                <c:pt idx="897">
                  <c:v>58.835644020019558</c:v>
                </c:pt>
                <c:pt idx="898">
                  <c:v>58.835644020019558</c:v>
                </c:pt>
                <c:pt idx="899">
                  <c:v>59.065753897486054</c:v>
                </c:pt>
                <c:pt idx="900">
                  <c:v>59.065753897486054</c:v>
                </c:pt>
                <c:pt idx="901">
                  <c:v>59.186561583155957</c:v>
                </c:pt>
                <c:pt idx="902">
                  <c:v>59.301616521889201</c:v>
                </c:pt>
                <c:pt idx="903">
                  <c:v>59.301616521889201</c:v>
                </c:pt>
                <c:pt idx="904">
                  <c:v>59.301616521889201</c:v>
                </c:pt>
                <c:pt idx="905">
                  <c:v>59.531726399355691</c:v>
                </c:pt>
                <c:pt idx="906">
                  <c:v>59.531726399355691</c:v>
                </c:pt>
                <c:pt idx="907">
                  <c:v>59.646781338088942</c:v>
                </c:pt>
                <c:pt idx="908">
                  <c:v>59.646781338088942</c:v>
                </c:pt>
                <c:pt idx="909">
                  <c:v>59.646781338088942</c:v>
                </c:pt>
                <c:pt idx="910">
                  <c:v>59.646781338088942</c:v>
                </c:pt>
                <c:pt idx="911">
                  <c:v>59.876891215555432</c:v>
                </c:pt>
                <c:pt idx="912">
                  <c:v>59.876891215555432</c:v>
                </c:pt>
                <c:pt idx="913">
                  <c:v>60.222056031755166</c:v>
                </c:pt>
                <c:pt idx="914">
                  <c:v>60.222056031755166</c:v>
                </c:pt>
                <c:pt idx="915">
                  <c:v>60.5672208479549</c:v>
                </c:pt>
                <c:pt idx="916">
                  <c:v>60.682275786688145</c:v>
                </c:pt>
                <c:pt idx="917">
                  <c:v>61.027440602887879</c:v>
                </c:pt>
                <c:pt idx="918">
                  <c:v>61.608468043490767</c:v>
                </c:pt>
                <c:pt idx="919">
                  <c:v>61.723522982224011</c:v>
                </c:pt>
                <c:pt idx="920">
                  <c:v>62.759017430823221</c:v>
                </c:pt>
                <c:pt idx="921">
                  <c:v>64.6056491974918</c:v>
                </c:pt>
                <c:pt idx="922">
                  <c:v>66.107116147960653</c:v>
                </c:pt>
                <c:pt idx="923">
                  <c:v>66.337226025427142</c:v>
                </c:pt>
                <c:pt idx="924">
                  <c:v>66.797445780360121</c:v>
                </c:pt>
                <c:pt idx="925">
                  <c:v>67.142610596559862</c:v>
                </c:pt>
                <c:pt idx="926">
                  <c:v>67.142610596559862</c:v>
                </c:pt>
                <c:pt idx="927">
                  <c:v>67.2576655352931</c:v>
                </c:pt>
                <c:pt idx="928">
                  <c:v>67.2576655352931</c:v>
                </c:pt>
                <c:pt idx="929">
                  <c:v>67.493528159696254</c:v>
                </c:pt>
                <c:pt idx="930">
                  <c:v>67.493528159696254</c:v>
                </c:pt>
                <c:pt idx="931">
                  <c:v>68.413967669562211</c:v>
                </c:pt>
                <c:pt idx="932">
                  <c:v>70.835874129897022</c:v>
                </c:pt>
                <c:pt idx="933">
                  <c:v>79.735373640913537</c:v>
                </c:pt>
                <c:pt idx="934">
                  <c:v>83.549444859920612</c:v>
                </c:pt>
                <c:pt idx="935">
                  <c:v>85.746994189725598</c:v>
                </c:pt>
                <c:pt idx="936">
                  <c:v>86.437323822125066</c:v>
                </c:pt>
                <c:pt idx="937">
                  <c:v>134.92147500431457</c:v>
                </c:pt>
              </c:numCache>
            </c:numRef>
          </c:xVal>
          <c:yVal>
            <c:numRef>
              <c:f>'pp 118'!$C$4:$C$1604</c:f>
              <c:numCache>
                <c:formatCode>General</c:formatCode>
                <c:ptCount val="1601"/>
                <c:pt idx="0">
                  <c:v>25.947919841894311</c:v>
                </c:pt>
                <c:pt idx="1">
                  <c:v>90.414085137978418</c:v>
                </c:pt>
                <c:pt idx="2">
                  <c:v>112.12175546498284</c:v>
                </c:pt>
                <c:pt idx="3">
                  <c:v>41.184365096381612</c:v>
                </c:pt>
                <c:pt idx="4">
                  <c:v>19.339303580143294</c:v>
                </c:pt>
                <c:pt idx="5">
                  <c:v>165.22482502357349</c:v>
                </c:pt>
                <c:pt idx="6">
                  <c:v>164.08876063983581</c:v>
                </c:pt>
                <c:pt idx="7">
                  <c:v>93.75157470395564</c:v>
                </c:pt>
                <c:pt idx="8">
                  <c:v>44.680850646893511</c:v>
                </c:pt>
                <c:pt idx="9">
                  <c:v>64.736693341908236</c:v>
                </c:pt>
                <c:pt idx="10">
                  <c:v>21.964690326794937</c:v>
                </c:pt>
                <c:pt idx="11">
                  <c:v>95.375054915304091</c:v>
                </c:pt>
                <c:pt idx="12">
                  <c:v>86.054279997611204</c:v>
                </c:pt>
                <c:pt idx="13">
                  <c:v>64.320136267898235</c:v>
                </c:pt>
                <c:pt idx="14">
                  <c:v>14.536572741695714</c:v>
                </c:pt>
                <c:pt idx="15">
                  <c:v>135.11691730336784</c:v>
                </c:pt>
                <c:pt idx="16">
                  <c:v>63.38024668882607</c:v>
                </c:pt>
                <c:pt idx="17">
                  <c:v>20.69723473057207</c:v>
                </c:pt>
                <c:pt idx="18">
                  <c:v>98.688952091203461</c:v>
                </c:pt>
                <c:pt idx="19">
                  <c:v>70.635239169978988</c:v>
                </c:pt>
                <c:pt idx="20">
                  <c:v>107.40472035523284</c:v>
                </c:pt>
                <c:pt idx="21">
                  <c:v>85.16489652155677</c:v>
                </c:pt>
                <c:pt idx="22">
                  <c:v>19.255962571374798</c:v>
                </c:pt>
                <c:pt idx="23">
                  <c:v>151.21238142452466</c:v>
                </c:pt>
                <c:pt idx="24">
                  <c:v>30.24895656373161</c:v>
                </c:pt>
                <c:pt idx="25">
                  <c:v>27.723258292992263</c:v>
                </c:pt>
                <c:pt idx="26">
                  <c:v>55.486624009043524</c:v>
                </c:pt>
                <c:pt idx="27">
                  <c:v>29.53671257318743</c:v>
                </c:pt>
                <c:pt idx="28">
                  <c:v>24.864220782123823</c:v>
                </c:pt>
                <c:pt idx="29">
                  <c:v>157.62450774585878</c:v>
                </c:pt>
                <c:pt idx="30">
                  <c:v>170.05558614731865</c:v>
                </c:pt>
                <c:pt idx="31">
                  <c:v>141.15177014171059</c:v>
                </c:pt>
                <c:pt idx="32">
                  <c:v>81.162859240909413</c:v>
                </c:pt>
                <c:pt idx="33">
                  <c:v>114.53182131039851</c:v>
                </c:pt>
                <c:pt idx="34">
                  <c:v>27.869959584119826</c:v>
                </c:pt>
                <c:pt idx="35">
                  <c:v>68.546210672752878</c:v>
                </c:pt>
                <c:pt idx="36">
                  <c:v>49.327237760074425</c:v>
                </c:pt>
                <c:pt idx="37">
                  <c:v>17.489141983688931</c:v>
                </c:pt>
                <c:pt idx="38">
                  <c:v>155.75633502144115</c:v>
                </c:pt>
                <c:pt idx="39">
                  <c:v>96.154810741805207</c:v>
                </c:pt>
                <c:pt idx="40">
                  <c:v>63.723059997419966</c:v>
                </c:pt>
                <c:pt idx="41">
                  <c:v>162.06982225291836</c:v>
                </c:pt>
                <c:pt idx="42">
                  <c:v>119.19397760862107</c:v>
                </c:pt>
                <c:pt idx="43">
                  <c:v>47.296607356878503</c:v>
                </c:pt>
                <c:pt idx="44">
                  <c:v>113.08808645328627</c:v>
                </c:pt>
                <c:pt idx="45">
                  <c:v>57.722710124750613</c:v>
                </c:pt>
                <c:pt idx="46">
                  <c:v>16.252936416335181</c:v>
                </c:pt>
                <c:pt idx="47">
                  <c:v>15.933289184734175</c:v>
                </c:pt>
                <c:pt idx="48">
                  <c:v>107.11654390749433</c:v>
                </c:pt>
                <c:pt idx="49">
                  <c:v>167.72158199474927</c:v>
                </c:pt>
                <c:pt idx="50">
                  <c:v>141.2569754928644</c:v>
                </c:pt>
                <c:pt idx="51">
                  <c:v>73.198612959584253</c:v>
                </c:pt>
                <c:pt idx="52">
                  <c:v>62.9279449023051</c:v>
                </c:pt>
                <c:pt idx="53">
                  <c:v>50.112037758190013</c:v>
                </c:pt>
                <c:pt idx="54">
                  <c:v>24.933643028593902</c:v>
                </c:pt>
                <c:pt idx="55">
                  <c:v>141.16679707807893</c:v>
                </c:pt>
                <c:pt idx="56">
                  <c:v>133.67998146009987</c:v>
                </c:pt>
                <c:pt idx="57">
                  <c:v>19.400534696588199</c:v>
                </c:pt>
                <c:pt idx="58">
                  <c:v>116.54385590483355</c:v>
                </c:pt>
                <c:pt idx="59">
                  <c:v>51.809406905357761</c:v>
                </c:pt>
                <c:pt idx="60">
                  <c:v>160.8002982783882</c:v>
                </c:pt>
                <c:pt idx="61">
                  <c:v>92.409320357402834</c:v>
                </c:pt>
                <c:pt idx="62">
                  <c:v>60.218699252471197</c:v>
                </c:pt>
                <c:pt idx="63">
                  <c:v>52.981238397040563</c:v>
                </c:pt>
                <c:pt idx="64">
                  <c:v>51.119832293071411</c:v>
                </c:pt>
                <c:pt idx="65">
                  <c:v>110.30777649175997</c:v>
                </c:pt>
                <c:pt idx="66">
                  <c:v>66.230961496493947</c:v>
                </c:pt>
                <c:pt idx="67">
                  <c:v>115.31823377976991</c:v>
                </c:pt>
                <c:pt idx="68">
                  <c:v>29.516094776661308</c:v>
                </c:pt>
                <c:pt idx="69">
                  <c:v>136.50242043253189</c:v>
                </c:pt>
                <c:pt idx="70">
                  <c:v>110.70664717160125</c:v>
                </c:pt>
                <c:pt idx="71">
                  <c:v>40.216114499440309</c:v>
                </c:pt>
                <c:pt idx="72">
                  <c:v>43.238546298134921</c:v>
                </c:pt>
                <c:pt idx="73">
                  <c:v>25.973696986553165</c:v>
                </c:pt>
                <c:pt idx="74">
                  <c:v>136.36945993998526</c:v>
                </c:pt>
                <c:pt idx="75">
                  <c:v>83.851064780316847</c:v>
                </c:pt>
                <c:pt idx="76">
                  <c:v>52.229025355226675</c:v>
                </c:pt>
                <c:pt idx="77">
                  <c:v>49.754542642864145</c:v>
                </c:pt>
                <c:pt idx="78">
                  <c:v>37.187397982049006</c:v>
                </c:pt>
                <c:pt idx="79">
                  <c:v>21.165934773882036</c:v>
                </c:pt>
                <c:pt idx="80">
                  <c:v>151.27459913982574</c:v>
                </c:pt>
                <c:pt idx="81">
                  <c:v>78.978621754511167</c:v>
                </c:pt>
                <c:pt idx="82">
                  <c:v>56.546823859738772</c:v>
                </c:pt>
                <c:pt idx="83">
                  <c:v>77.268246858903396</c:v>
                </c:pt>
                <c:pt idx="84">
                  <c:v>68.860714552959806</c:v>
                </c:pt>
                <c:pt idx="85">
                  <c:v>65.287381069896995</c:v>
                </c:pt>
                <c:pt idx="86">
                  <c:v>62.948012810940163</c:v>
                </c:pt>
                <c:pt idx="87">
                  <c:v>24.984192722724462</c:v>
                </c:pt>
                <c:pt idx="88">
                  <c:v>83.065362566141459</c:v>
                </c:pt>
                <c:pt idx="89">
                  <c:v>60.562707117523708</c:v>
                </c:pt>
                <c:pt idx="90">
                  <c:v>55.477203129734725</c:v>
                </c:pt>
                <c:pt idx="91">
                  <c:v>115.3453994413435</c:v>
                </c:pt>
                <c:pt idx="92">
                  <c:v>74.328321839056727</c:v>
                </c:pt>
                <c:pt idx="93">
                  <c:v>44.740050177530009</c:v>
                </c:pt>
                <c:pt idx="94">
                  <c:v>31.905744784376338</c:v>
                </c:pt>
                <c:pt idx="95">
                  <c:v>118.72495483110885</c:v>
                </c:pt>
                <c:pt idx="96">
                  <c:v>107.33919171494991</c:v>
                </c:pt>
                <c:pt idx="97">
                  <c:v>88.476312203373212</c:v>
                </c:pt>
                <c:pt idx="98">
                  <c:v>77.234897258086619</c:v>
                </c:pt>
                <c:pt idx="99">
                  <c:v>73.632092583492465</c:v>
                </c:pt>
                <c:pt idx="100">
                  <c:v>64.259289473099386</c:v>
                </c:pt>
                <c:pt idx="101">
                  <c:v>37.752565557944301</c:v>
                </c:pt>
                <c:pt idx="102">
                  <c:v>34.611267193289699</c:v>
                </c:pt>
                <c:pt idx="103">
                  <c:v>26.303477352251331</c:v>
                </c:pt>
                <c:pt idx="104">
                  <c:v>68.881707073088762</c:v>
                </c:pt>
                <c:pt idx="105">
                  <c:v>60.464319176463583</c:v>
                </c:pt>
                <c:pt idx="106">
                  <c:v>54.529814279583938</c:v>
                </c:pt>
                <c:pt idx="107">
                  <c:v>48.126548151868988</c:v>
                </c:pt>
                <c:pt idx="108">
                  <c:v>36.085043525666165</c:v>
                </c:pt>
                <c:pt idx="109">
                  <c:v>114.08558068815162</c:v>
                </c:pt>
                <c:pt idx="110">
                  <c:v>84.024879343698913</c:v>
                </c:pt>
                <c:pt idx="111">
                  <c:v>71.766494934078835</c:v>
                </c:pt>
                <c:pt idx="112">
                  <c:v>63.844273684858223</c:v>
                </c:pt>
                <c:pt idx="113">
                  <c:v>135.77930825774965</c:v>
                </c:pt>
                <c:pt idx="114">
                  <c:v>129.6743821056738</c:v>
                </c:pt>
                <c:pt idx="115">
                  <c:v>107.41782848280025</c:v>
                </c:pt>
                <c:pt idx="116">
                  <c:v>101.14154326672497</c:v>
                </c:pt>
                <c:pt idx="117">
                  <c:v>73.101256408248503</c:v>
                </c:pt>
                <c:pt idx="118">
                  <c:v>45.949416416778604</c:v>
                </c:pt>
                <c:pt idx="119">
                  <c:v>32.487044271362137</c:v>
                </c:pt>
                <c:pt idx="120">
                  <c:v>154.9208649537367</c:v>
                </c:pt>
                <c:pt idx="121">
                  <c:v>71.338550181743145</c:v>
                </c:pt>
                <c:pt idx="122">
                  <c:v>54.16617441702455</c:v>
                </c:pt>
                <c:pt idx="123">
                  <c:v>27.464148319297255</c:v>
                </c:pt>
                <c:pt idx="124">
                  <c:v>136.90169063092094</c:v>
                </c:pt>
                <c:pt idx="125">
                  <c:v>93.384545532395023</c:v>
                </c:pt>
                <c:pt idx="126">
                  <c:v>72.971548452587683</c:v>
                </c:pt>
                <c:pt idx="127">
                  <c:v>72.163483197699591</c:v>
                </c:pt>
                <c:pt idx="128">
                  <c:v>46.336031595222494</c:v>
                </c:pt>
                <c:pt idx="129">
                  <c:v>44.892457505333638</c:v>
                </c:pt>
                <c:pt idx="130">
                  <c:v>92.993841187634033</c:v>
                </c:pt>
                <c:pt idx="131">
                  <c:v>88.297950567030199</c:v>
                </c:pt>
                <c:pt idx="132">
                  <c:v>69.840251248936383</c:v>
                </c:pt>
                <c:pt idx="133">
                  <c:v>61.461713031793934</c:v>
                </c:pt>
                <c:pt idx="134">
                  <c:v>57.569064649375541</c:v>
                </c:pt>
                <c:pt idx="135">
                  <c:v>28.622804497110348</c:v>
                </c:pt>
                <c:pt idx="136">
                  <c:v>65.103559346734613</c:v>
                </c:pt>
                <c:pt idx="137">
                  <c:v>47.70630742886663</c:v>
                </c:pt>
                <c:pt idx="138">
                  <c:v>44.875510560408983</c:v>
                </c:pt>
                <c:pt idx="139">
                  <c:v>19.012533800658858</c:v>
                </c:pt>
                <c:pt idx="140">
                  <c:v>167.00164237315954</c:v>
                </c:pt>
                <c:pt idx="141">
                  <c:v>152.00661589917692</c:v>
                </c:pt>
                <c:pt idx="142">
                  <c:v>94.758460624081806</c:v>
                </c:pt>
                <c:pt idx="143">
                  <c:v>120.59270404187076</c:v>
                </c:pt>
                <c:pt idx="144">
                  <c:v>60.434818390965724</c:v>
                </c:pt>
                <c:pt idx="145">
                  <c:v>44.275966792994112</c:v>
                </c:pt>
                <c:pt idx="146">
                  <c:v>43.188660468658291</c:v>
                </c:pt>
                <c:pt idx="147">
                  <c:v>24.49351675977708</c:v>
                </c:pt>
                <c:pt idx="148">
                  <c:v>99.141797366920017</c:v>
                </c:pt>
                <c:pt idx="149">
                  <c:v>67.119126021063337</c:v>
                </c:pt>
                <c:pt idx="150">
                  <c:v>62.887818683078173</c:v>
                </c:pt>
                <c:pt idx="151">
                  <c:v>48.117774340638533</c:v>
                </c:pt>
                <c:pt idx="152">
                  <c:v>43.764085953212202</c:v>
                </c:pt>
                <c:pt idx="153">
                  <c:v>35.849900665651887</c:v>
                </c:pt>
                <c:pt idx="154">
                  <c:v>159.29622892203227</c:v>
                </c:pt>
                <c:pt idx="155">
                  <c:v>126.14132281167045</c:v>
                </c:pt>
                <c:pt idx="156">
                  <c:v>102.23840444305576</c:v>
                </c:pt>
                <c:pt idx="157">
                  <c:v>77.535302812603774</c:v>
                </c:pt>
                <c:pt idx="158">
                  <c:v>74.350131792530675</c:v>
                </c:pt>
                <c:pt idx="159">
                  <c:v>73.621239996074564</c:v>
                </c:pt>
                <c:pt idx="160">
                  <c:v>72.174227807131601</c:v>
                </c:pt>
                <c:pt idx="161">
                  <c:v>151.88189252727909</c:v>
                </c:pt>
                <c:pt idx="162">
                  <c:v>86.500704182434106</c:v>
                </c:pt>
                <c:pt idx="163">
                  <c:v>82.524465242124293</c:v>
                </c:pt>
                <c:pt idx="164">
                  <c:v>74.470143724977916</c:v>
                </c:pt>
                <c:pt idx="165">
                  <c:v>45.496146827569383</c:v>
                </c:pt>
                <c:pt idx="166">
                  <c:v>155.26739110537102</c:v>
                </c:pt>
                <c:pt idx="167">
                  <c:v>132.16347144009666</c:v>
                </c:pt>
                <c:pt idx="168">
                  <c:v>113.0208461619679</c:v>
                </c:pt>
                <c:pt idx="169">
                  <c:v>72.723263471936406</c:v>
                </c:pt>
                <c:pt idx="170">
                  <c:v>69.207500251678695</c:v>
                </c:pt>
                <c:pt idx="171">
                  <c:v>53.943000716785868</c:v>
                </c:pt>
                <c:pt idx="172">
                  <c:v>46.793455537458847</c:v>
                </c:pt>
                <c:pt idx="173">
                  <c:v>32.141937030445987</c:v>
                </c:pt>
                <c:pt idx="174">
                  <c:v>23.404228439522665</c:v>
                </c:pt>
                <c:pt idx="175">
                  <c:v>20.052136250669761</c:v>
                </c:pt>
                <c:pt idx="176">
                  <c:v>62.038161907702907</c:v>
                </c:pt>
                <c:pt idx="177">
                  <c:v>60.022563239896904</c:v>
                </c:pt>
                <c:pt idx="178">
                  <c:v>53.73882954238821</c:v>
                </c:pt>
                <c:pt idx="179">
                  <c:v>52.064625272457953</c:v>
                </c:pt>
                <c:pt idx="180">
                  <c:v>50.758753908288192</c:v>
                </c:pt>
                <c:pt idx="181">
                  <c:v>33.080865605443826</c:v>
                </c:pt>
                <c:pt idx="182">
                  <c:v>115.61723202120444</c:v>
                </c:pt>
                <c:pt idx="183">
                  <c:v>66.169217284656867</c:v>
                </c:pt>
                <c:pt idx="184">
                  <c:v>52.0281271135566</c:v>
                </c:pt>
                <c:pt idx="185">
                  <c:v>49.959945966056232</c:v>
                </c:pt>
                <c:pt idx="186">
                  <c:v>47.881183775776528</c:v>
                </c:pt>
                <c:pt idx="187">
                  <c:v>46.370475772881328</c:v>
                </c:pt>
                <c:pt idx="188">
                  <c:v>45.880854394929379</c:v>
                </c:pt>
                <c:pt idx="189">
                  <c:v>27.67000834937776</c:v>
                </c:pt>
                <c:pt idx="190">
                  <c:v>26.883959405892167</c:v>
                </c:pt>
                <c:pt idx="191">
                  <c:v>57.138034526072964</c:v>
                </c:pt>
                <c:pt idx="192">
                  <c:v>46.164002667792104</c:v>
                </c:pt>
                <c:pt idx="193">
                  <c:v>41.192482241490538</c:v>
                </c:pt>
                <c:pt idx="194">
                  <c:v>31.244798335494558</c:v>
                </c:pt>
                <c:pt idx="195">
                  <c:v>133.7092298970455</c:v>
                </c:pt>
                <c:pt idx="196">
                  <c:v>89.394734959015494</c:v>
                </c:pt>
                <c:pt idx="197">
                  <c:v>75.159349212519942</c:v>
                </c:pt>
                <c:pt idx="198">
                  <c:v>68.221979575692018</c:v>
                </c:pt>
                <c:pt idx="199">
                  <c:v>53.230095261098541</c:v>
                </c:pt>
                <c:pt idx="200">
                  <c:v>45.436448998523979</c:v>
                </c:pt>
                <c:pt idx="201">
                  <c:v>39.259381554326225</c:v>
                </c:pt>
                <c:pt idx="202">
                  <c:v>171.21208636468032</c:v>
                </c:pt>
                <c:pt idx="203">
                  <c:v>102.37912735303179</c:v>
                </c:pt>
                <c:pt idx="204">
                  <c:v>92.652646748991415</c:v>
                </c:pt>
                <c:pt idx="205">
                  <c:v>78.664212255062282</c:v>
                </c:pt>
                <c:pt idx="206">
                  <c:v>74.448316175091492</c:v>
                </c:pt>
                <c:pt idx="207">
                  <c:v>71.509574513986379</c:v>
                </c:pt>
                <c:pt idx="208">
                  <c:v>66.829306708265534</c:v>
                </c:pt>
                <c:pt idx="209">
                  <c:v>66.602031444237255</c:v>
                </c:pt>
                <c:pt idx="210">
                  <c:v>168.73867063478568</c:v>
                </c:pt>
                <c:pt idx="211">
                  <c:v>165.40370575408568</c:v>
                </c:pt>
                <c:pt idx="212">
                  <c:v>134.33884513360954</c:v>
                </c:pt>
                <c:pt idx="213">
                  <c:v>101.12882385990675</c:v>
                </c:pt>
                <c:pt idx="214">
                  <c:v>80.684996665619806</c:v>
                </c:pt>
                <c:pt idx="215">
                  <c:v>73.469387755102034</c:v>
                </c:pt>
                <c:pt idx="216">
                  <c:v>64.767225917048933</c:v>
                </c:pt>
                <c:pt idx="217">
                  <c:v>119.9685013018286</c:v>
                </c:pt>
                <c:pt idx="218">
                  <c:v>70.933188025358135</c:v>
                </c:pt>
                <c:pt idx="219">
                  <c:v>69.935412247892558</c:v>
                </c:pt>
                <c:pt idx="220">
                  <c:v>66.705290392216</c:v>
                </c:pt>
                <c:pt idx="221">
                  <c:v>60.99656426446402</c:v>
                </c:pt>
                <c:pt idx="222">
                  <c:v>12.707716801529372</c:v>
                </c:pt>
                <c:pt idx="223">
                  <c:v>161.9088470718944</c:v>
                </c:pt>
                <c:pt idx="224">
                  <c:v>75.829700144053433</c:v>
                </c:pt>
                <c:pt idx="225">
                  <c:v>73.209434353361772</c:v>
                </c:pt>
                <c:pt idx="226">
                  <c:v>54.427126015256512</c:v>
                </c:pt>
                <c:pt idx="227">
                  <c:v>51.864043766213115</c:v>
                </c:pt>
                <c:pt idx="228">
                  <c:v>140.41643005990508</c:v>
                </c:pt>
                <c:pt idx="229">
                  <c:v>84.129254464116869</c:v>
                </c:pt>
                <c:pt idx="230">
                  <c:v>79.023588586853279</c:v>
                </c:pt>
                <c:pt idx="231">
                  <c:v>72.615445453442732</c:v>
                </c:pt>
                <c:pt idx="232">
                  <c:v>72.227962851845604</c:v>
                </c:pt>
                <c:pt idx="233">
                  <c:v>63.985835223857904</c:v>
                </c:pt>
                <c:pt idx="234">
                  <c:v>26.83807396083316</c:v>
                </c:pt>
                <c:pt idx="235">
                  <c:v>165.68034815333988</c:v>
                </c:pt>
                <c:pt idx="236">
                  <c:v>142.67352989141986</c:v>
                </c:pt>
                <c:pt idx="237">
                  <c:v>107.66703487559772</c:v>
                </c:pt>
                <c:pt idx="238">
                  <c:v>84.361431128867153</c:v>
                </c:pt>
                <c:pt idx="239">
                  <c:v>75.576595346047228</c:v>
                </c:pt>
                <c:pt idx="240">
                  <c:v>61.144824037854463</c:v>
                </c:pt>
                <c:pt idx="241">
                  <c:v>33.409028700864582</c:v>
                </c:pt>
                <c:pt idx="242">
                  <c:v>31.181202901077341</c:v>
                </c:pt>
                <c:pt idx="243">
                  <c:v>70.125928606179471</c:v>
                </c:pt>
                <c:pt idx="244">
                  <c:v>46.035190929414078</c:v>
                </c:pt>
                <c:pt idx="245">
                  <c:v>97.623847240519993</c:v>
                </c:pt>
                <c:pt idx="246">
                  <c:v>76.315079586834145</c:v>
                </c:pt>
                <c:pt idx="247">
                  <c:v>43.196972773978736</c:v>
                </c:pt>
                <c:pt idx="248">
                  <c:v>28.057230204134903</c:v>
                </c:pt>
                <c:pt idx="249">
                  <c:v>151.94424781453256</c:v>
                </c:pt>
                <c:pt idx="250">
                  <c:v>109.35342386135684</c:v>
                </c:pt>
                <c:pt idx="251">
                  <c:v>75.433723274233728</c:v>
                </c:pt>
                <c:pt idx="252">
                  <c:v>67.088043957950021</c:v>
                </c:pt>
                <c:pt idx="253">
                  <c:v>55.420694650457449</c:v>
                </c:pt>
                <c:pt idx="254">
                  <c:v>40.111912143799771</c:v>
                </c:pt>
                <c:pt idx="255">
                  <c:v>36.979443179042427</c:v>
                </c:pt>
                <c:pt idx="256">
                  <c:v>115.80770518829704</c:v>
                </c:pt>
                <c:pt idx="257">
                  <c:v>96.179616884428086</c:v>
                </c:pt>
                <c:pt idx="258">
                  <c:v>74.153957387783606</c:v>
                </c:pt>
                <c:pt idx="259">
                  <c:v>46.871354455738988</c:v>
                </c:pt>
                <c:pt idx="260">
                  <c:v>43.965126565856259</c:v>
                </c:pt>
                <c:pt idx="261">
                  <c:v>15.081677607896012</c:v>
                </c:pt>
                <c:pt idx="262">
                  <c:v>137.80589228590432</c:v>
                </c:pt>
                <c:pt idx="263">
                  <c:v>105.27878618218831</c:v>
                </c:pt>
                <c:pt idx="264">
                  <c:v>79.823879426757998</c:v>
                </c:pt>
                <c:pt idx="265">
                  <c:v>69.102321695062088</c:v>
                </c:pt>
                <c:pt idx="266">
                  <c:v>59.914824805178014</c:v>
                </c:pt>
                <c:pt idx="267">
                  <c:v>49.567370002873297</c:v>
                </c:pt>
                <c:pt idx="268">
                  <c:v>39.935877633011692</c:v>
                </c:pt>
                <c:pt idx="269">
                  <c:v>39.021997951145707</c:v>
                </c:pt>
                <c:pt idx="270">
                  <c:v>37.017909336716073</c:v>
                </c:pt>
                <c:pt idx="271">
                  <c:v>18.481353695533969</c:v>
                </c:pt>
                <c:pt idx="272">
                  <c:v>133.30004292044956</c:v>
                </c:pt>
                <c:pt idx="273">
                  <c:v>118.07812230473699</c:v>
                </c:pt>
                <c:pt idx="274">
                  <c:v>108.42955621579696</c:v>
                </c:pt>
                <c:pt idx="275">
                  <c:v>106.31953399868648</c:v>
                </c:pt>
                <c:pt idx="276">
                  <c:v>102.81470095002909</c:v>
                </c:pt>
                <c:pt idx="277">
                  <c:v>81.97388309261062</c:v>
                </c:pt>
                <c:pt idx="278">
                  <c:v>77.858610098007645</c:v>
                </c:pt>
                <c:pt idx="279">
                  <c:v>65.021943986147875</c:v>
                </c:pt>
                <c:pt idx="280">
                  <c:v>58.030615350264846</c:v>
                </c:pt>
                <c:pt idx="281">
                  <c:v>22.844688116365589</c:v>
                </c:pt>
                <c:pt idx="282">
                  <c:v>99.608301857850421</c:v>
                </c:pt>
                <c:pt idx="283">
                  <c:v>61.402233958149544</c:v>
                </c:pt>
                <c:pt idx="284">
                  <c:v>109.47249118638689</c:v>
                </c:pt>
                <c:pt idx="285">
                  <c:v>66.004706824391462</c:v>
                </c:pt>
                <c:pt idx="286">
                  <c:v>48.328566565162959</c:v>
                </c:pt>
                <c:pt idx="287">
                  <c:v>46.249977139660679</c:v>
                </c:pt>
                <c:pt idx="288">
                  <c:v>35.291699269519732</c:v>
                </c:pt>
                <c:pt idx="289">
                  <c:v>28.366250402332977</c:v>
                </c:pt>
                <c:pt idx="290">
                  <c:v>156.56239908432428</c:v>
                </c:pt>
                <c:pt idx="291">
                  <c:v>150.09465090295254</c:v>
                </c:pt>
                <c:pt idx="292">
                  <c:v>102.7377678348449</c:v>
                </c:pt>
                <c:pt idx="293">
                  <c:v>86.136429249350343</c:v>
                </c:pt>
                <c:pt idx="294">
                  <c:v>61.501381744295507</c:v>
                </c:pt>
                <c:pt idx="295">
                  <c:v>65.686550488832552</c:v>
                </c:pt>
                <c:pt idx="296">
                  <c:v>62.457270061608924</c:v>
                </c:pt>
                <c:pt idx="297">
                  <c:v>61.125045670188946</c:v>
                </c:pt>
                <c:pt idx="298">
                  <c:v>41.022190159958953</c:v>
                </c:pt>
                <c:pt idx="299">
                  <c:v>24.512298930543238</c:v>
                </c:pt>
                <c:pt idx="300">
                  <c:v>14.120066857249411</c:v>
                </c:pt>
                <c:pt idx="301">
                  <c:v>130.43884664970045</c:v>
                </c:pt>
                <c:pt idx="302">
                  <c:v>53.618364902237197</c:v>
                </c:pt>
                <c:pt idx="303">
                  <c:v>40.892680563857361</c:v>
                </c:pt>
                <c:pt idx="304">
                  <c:v>17.797267964196536</c:v>
                </c:pt>
                <c:pt idx="305">
                  <c:v>120.60659361012115</c:v>
                </c:pt>
                <c:pt idx="306">
                  <c:v>97.274254514086707</c:v>
                </c:pt>
                <c:pt idx="307">
                  <c:v>76.635835392423516</c:v>
                </c:pt>
                <c:pt idx="308">
                  <c:v>68.190643164434206</c:v>
                </c:pt>
                <c:pt idx="309">
                  <c:v>54.017340760635086</c:v>
                </c:pt>
                <c:pt idx="310">
                  <c:v>78.484831226548863</c:v>
                </c:pt>
                <c:pt idx="311">
                  <c:v>47.305305983437322</c:v>
                </c:pt>
                <c:pt idx="312">
                  <c:v>25.550010566045838</c:v>
                </c:pt>
                <c:pt idx="313">
                  <c:v>103.58561577899744</c:v>
                </c:pt>
                <c:pt idx="314">
                  <c:v>95.300958021882323</c:v>
                </c:pt>
                <c:pt idx="315">
                  <c:v>90.75113642131096</c:v>
                </c:pt>
                <c:pt idx="316">
                  <c:v>79.756093246733229</c:v>
                </c:pt>
                <c:pt idx="317">
                  <c:v>59.046682198620069</c:v>
                </c:pt>
                <c:pt idx="318">
                  <c:v>53.590584565981025</c:v>
                </c:pt>
                <c:pt idx="319">
                  <c:v>49.933130233140588</c:v>
                </c:pt>
                <c:pt idx="320">
                  <c:v>40.844167254556808</c:v>
                </c:pt>
                <c:pt idx="321">
                  <c:v>17.320293207901944</c:v>
                </c:pt>
                <c:pt idx="322">
                  <c:v>112.34954302456634</c:v>
                </c:pt>
                <c:pt idx="323">
                  <c:v>89.275191331092174</c:v>
                </c:pt>
                <c:pt idx="324">
                  <c:v>78.193773766179646</c:v>
                </c:pt>
                <c:pt idx="325">
                  <c:v>46.258578985950656</c:v>
                </c:pt>
                <c:pt idx="326">
                  <c:v>98.72664960558501</c:v>
                </c:pt>
                <c:pt idx="327">
                  <c:v>83.735288384345338</c:v>
                </c:pt>
                <c:pt idx="328">
                  <c:v>64.563811388389382</c:v>
                </c:pt>
                <c:pt idx="329">
                  <c:v>47.995024966289968</c:v>
                </c:pt>
                <c:pt idx="330">
                  <c:v>40.151973976153641</c:v>
                </c:pt>
                <c:pt idx="331">
                  <c:v>25.543617869363263</c:v>
                </c:pt>
                <c:pt idx="332">
                  <c:v>23.921025477009849</c:v>
                </c:pt>
                <c:pt idx="333">
                  <c:v>82.662398720798379</c:v>
                </c:pt>
                <c:pt idx="334">
                  <c:v>67.898517121923263</c:v>
                </c:pt>
                <c:pt idx="335">
                  <c:v>47.227047138537586</c:v>
                </c:pt>
                <c:pt idx="336">
                  <c:v>40.626213690057725</c:v>
                </c:pt>
                <c:pt idx="337">
                  <c:v>114.1936802492455</c:v>
                </c:pt>
                <c:pt idx="338">
                  <c:v>102.22561625026135</c:v>
                </c:pt>
                <c:pt idx="339">
                  <c:v>89.861719352105382</c:v>
                </c:pt>
                <c:pt idx="340">
                  <c:v>89.227396275356952</c:v>
                </c:pt>
                <c:pt idx="341">
                  <c:v>62.058087445363988</c:v>
                </c:pt>
                <c:pt idx="342">
                  <c:v>37.218255690902758</c:v>
                </c:pt>
                <c:pt idx="343">
                  <c:v>76.381387668207765</c:v>
                </c:pt>
                <c:pt idx="344">
                  <c:v>75.565600387655351</c:v>
                </c:pt>
                <c:pt idx="345">
                  <c:v>61.680049318265191</c:v>
                </c:pt>
                <c:pt idx="346">
                  <c:v>51.065588951986825</c:v>
                </c:pt>
                <c:pt idx="347">
                  <c:v>43.388376551342226</c:v>
                </c:pt>
                <c:pt idx="348">
                  <c:v>42.082046080773239</c:v>
                </c:pt>
                <c:pt idx="349">
                  <c:v>22.089346112471976</c:v>
                </c:pt>
                <c:pt idx="350">
                  <c:v>135.01402428078572</c:v>
                </c:pt>
                <c:pt idx="351">
                  <c:v>72.540020430794669</c:v>
                </c:pt>
                <c:pt idx="352">
                  <c:v>63.46082546074836</c:v>
                </c:pt>
                <c:pt idx="353">
                  <c:v>59.436074810811867</c:v>
                </c:pt>
                <c:pt idx="354">
                  <c:v>44.351742144218605</c:v>
                </c:pt>
                <c:pt idx="355">
                  <c:v>32.93553523481846</c:v>
                </c:pt>
                <c:pt idx="356">
                  <c:v>137.28672413183088</c:v>
                </c:pt>
                <c:pt idx="357">
                  <c:v>84.873345961718712</c:v>
                </c:pt>
                <c:pt idx="358">
                  <c:v>72.993158446828502</c:v>
                </c:pt>
                <c:pt idx="359">
                  <c:v>61.918675868038733</c:v>
                </c:pt>
                <c:pt idx="360">
                  <c:v>59.358093909246158</c:v>
                </c:pt>
                <c:pt idx="361">
                  <c:v>56.413750190266214</c:v>
                </c:pt>
                <c:pt idx="362">
                  <c:v>27.193062387212748</c:v>
                </c:pt>
                <c:pt idx="363">
                  <c:v>89.084087892496825</c:v>
                </c:pt>
                <c:pt idx="364">
                  <c:v>61.77942105875222</c:v>
                </c:pt>
                <c:pt idx="365">
                  <c:v>61.55098563125344</c:v>
                </c:pt>
                <c:pt idx="366">
                  <c:v>51.400548261822578</c:v>
                </c:pt>
                <c:pt idx="367">
                  <c:v>46.155409619708372</c:v>
                </c:pt>
                <c:pt idx="368">
                  <c:v>76.359281775068808</c:v>
                </c:pt>
                <c:pt idx="369">
                  <c:v>71.125057707734783</c:v>
                </c:pt>
                <c:pt idx="370">
                  <c:v>70.009471149060019</c:v>
                </c:pt>
                <c:pt idx="371">
                  <c:v>53.525791775675941</c:v>
                </c:pt>
                <c:pt idx="372">
                  <c:v>36.825778507580992</c:v>
                </c:pt>
                <c:pt idx="373">
                  <c:v>15.757079109739424</c:v>
                </c:pt>
                <c:pt idx="374">
                  <c:v>92.275627214226063</c:v>
                </c:pt>
                <c:pt idx="375">
                  <c:v>77.758201368937691</c:v>
                </c:pt>
                <c:pt idx="376">
                  <c:v>43.772453447280988</c:v>
                </c:pt>
                <c:pt idx="377">
                  <c:v>96.35334946452457</c:v>
                </c:pt>
                <c:pt idx="378">
                  <c:v>54.782277608370315</c:v>
                </c:pt>
                <c:pt idx="379">
                  <c:v>78.675430367958299</c:v>
                </c:pt>
                <c:pt idx="380">
                  <c:v>68.997223122138763</c:v>
                </c:pt>
                <c:pt idx="381">
                  <c:v>124.28731719891874</c:v>
                </c:pt>
                <c:pt idx="382">
                  <c:v>77.312724191042832</c:v>
                </c:pt>
                <c:pt idx="383">
                  <c:v>74.524726596840338</c:v>
                </c:pt>
                <c:pt idx="384">
                  <c:v>56.670532638487799</c:v>
                </c:pt>
                <c:pt idx="385">
                  <c:v>68.755799942530913</c:v>
                </c:pt>
                <c:pt idx="386">
                  <c:v>59.973579226561604</c:v>
                </c:pt>
                <c:pt idx="387">
                  <c:v>40.408843206682398</c:v>
                </c:pt>
                <c:pt idx="388">
                  <c:v>99.94941511304441</c:v>
                </c:pt>
                <c:pt idx="389">
                  <c:v>49.897387120303463</c:v>
                </c:pt>
                <c:pt idx="390">
                  <c:v>89.550261250937211</c:v>
                </c:pt>
                <c:pt idx="391">
                  <c:v>81.802204093838156</c:v>
                </c:pt>
                <c:pt idx="392">
                  <c:v>75.631582135560535</c:v>
                </c:pt>
                <c:pt idx="393">
                  <c:v>59.553142143592339</c:v>
                </c:pt>
                <c:pt idx="394">
                  <c:v>166.47902252280417</c:v>
                </c:pt>
                <c:pt idx="395">
                  <c:v>75.477669514650017</c:v>
                </c:pt>
                <c:pt idx="396">
                  <c:v>73.947165547676818</c:v>
                </c:pt>
                <c:pt idx="397">
                  <c:v>97.361593907680486</c:v>
                </c:pt>
                <c:pt idx="398">
                  <c:v>89.263241367402998</c:v>
                </c:pt>
                <c:pt idx="399">
                  <c:v>80.650917613520619</c:v>
                </c:pt>
                <c:pt idx="400">
                  <c:v>151.15017650661451</c:v>
                </c:pt>
                <c:pt idx="401">
                  <c:v>132.00357723868689</c:v>
                </c:pt>
                <c:pt idx="402">
                  <c:v>80.219872693234777</c:v>
                </c:pt>
                <c:pt idx="403">
                  <c:v>30.451022167404595</c:v>
                </c:pt>
                <c:pt idx="404">
                  <c:v>58.329679578246306</c:v>
                </c:pt>
                <c:pt idx="405">
                  <c:v>61.809248177718523</c:v>
                </c:pt>
                <c:pt idx="406">
                  <c:v>76.215671453766674</c:v>
                </c:pt>
                <c:pt idx="407">
                  <c:v>148.01008189654328</c:v>
                </c:pt>
                <c:pt idx="408">
                  <c:v>67.160579969598132</c:v>
                </c:pt>
                <c:pt idx="409">
                  <c:v>70.709667595809236</c:v>
                </c:pt>
                <c:pt idx="410">
                  <c:v>61.739662764514222</c:v>
                </c:pt>
                <c:pt idx="411">
                  <c:v>55.987075179060788</c:v>
                </c:pt>
                <c:pt idx="412">
                  <c:v>52.25645056388484</c:v>
                </c:pt>
                <c:pt idx="413">
                  <c:v>19.596004844916237</c:v>
                </c:pt>
                <c:pt idx="414">
                  <c:v>107.50960777120602</c:v>
                </c:pt>
                <c:pt idx="415">
                  <c:v>62.627310194506784</c:v>
                </c:pt>
                <c:pt idx="416">
                  <c:v>56.148073155437359</c:v>
                </c:pt>
                <c:pt idx="417">
                  <c:v>154.41751797410552</c:v>
                </c:pt>
                <c:pt idx="418">
                  <c:v>77.179330586797292</c:v>
                </c:pt>
                <c:pt idx="419">
                  <c:v>70.348525224071409</c:v>
                </c:pt>
                <c:pt idx="420">
                  <c:v>66.612353739768949</c:v>
                </c:pt>
                <c:pt idx="421">
                  <c:v>118.69739405009067</c:v>
                </c:pt>
                <c:pt idx="422">
                  <c:v>93.910844232721203</c:v>
                </c:pt>
                <c:pt idx="423">
                  <c:v>61.620464666145729</c:v>
                </c:pt>
                <c:pt idx="424">
                  <c:v>54.847826244576567</c:v>
                </c:pt>
                <c:pt idx="425">
                  <c:v>27.245851624754152</c:v>
                </c:pt>
                <c:pt idx="426">
                  <c:v>130.39551508396673</c:v>
                </c:pt>
                <c:pt idx="427">
                  <c:v>74.776065354899714</c:v>
                </c:pt>
                <c:pt idx="428">
                  <c:v>72.831161474123292</c:v>
                </c:pt>
                <c:pt idx="429">
                  <c:v>50.731724618911599</c:v>
                </c:pt>
                <c:pt idx="430">
                  <c:v>106.82875458083109</c:v>
                </c:pt>
                <c:pt idx="431">
                  <c:v>88.952823054247006</c:v>
                </c:pt>
                <c:pt idx="432">
                  <c:v>17.288725243852184</c:v>
                </c:pt>
                <c:pt idx="433">
                  <c:v>72.669344464727914</c:v>
                </c:pt>
                <c:pt idx="434">
                  <c:v>71.488185274738925</c:v>
                </c:pt>
                <c:pt idx="435">
                  <c:v>63.1991316138431</c:v>
                </c:pt>
                <c:pt idx="436">
                  <c:v>52.29302870647944</c:v>
                </c:pt>
                <c:pt idx="437">
                  <c:v>22.971812998653089</c:v>
                </c:pt>
                <c:pt idx="438">
                  <c:v>113.8695351346549</c:v>
                </c:pt>
                <c:pt idx="439">
                  <c:v>113.62672863707239</c:v>
                </c:pt>
                <c:pt idx="440">
                  <c:v>76.901797169200336</c:v>
                </c:pt>
                <c:pt idx="441">
                  <c:v>53.064125898268365</c:v>
                </c:pt>
                <c:pt idx="442">
                  <c:v>132.49810841564866</c:v>
                </c:pt>
                <c:pt idx="443">
                  <c:v>96.987558164591633</c:v>
                </c:pt>
                <c:pt idx="444">
                  <c:v>54.866561624882166</c:v>
                </c:pt>
                <c:pt idx="445">
                  <c:v>18.830978415444577</c:v>
                </c:pt>
                <c:pt idx="446">
                  <c:v>38.879913318792219</c:v>
                </c:pt>
                <c:pt idx="447">
                  <c:v>78.294463238012881</c:v>
                </c:pt>
                <c:pt idx="448">
                  <c:v>61.531141676959464</c:v>
                </c:pt>
                <c:pt idx="449">
                  <c:v>111.22625523598752</c:v>
                </c:pt>
                <c:pt idx="450">
                  <c:v>146.52128022747235</c:v>
                </c:pt>
                <c:pt idx="451">
                  <c:v>57.674673918180254</c:v>
                </c:pt>
                <c:pt idx="452">
                  <c:v>49.229573271519698</c:v>
                </c:pt>
                <c:pt idx="453">
                  <c:v>54.29657183212116</c:v>
                </c:pt>
                <c:pt idx="454">
                  <c:v>142.93046990751714</c:v>
                </c:pt>
                <c:pt idx="455">
                  <c:v>55.147976251193818</c:v>
                </c:pt>
                <c:pt idx="456">
                  <c:v>70.422802480721444</c:v>
                </c:pt>
                <c:pt idx="457">
                  <c:v>64.097172124935867</c:v>
                </c:pt>
                <c:pt idx="458">
                  <c:v>136.1037333152666</c:v>
                </c:pt>
                <c:pt idx="459">
                  <c:v>56.366261871994581</c:v>
                </c:pt>
                <c:pt idx="460">
                  <c:v>116.33913564238176</c:v>
                </c:pt>
                <c:pt idx="461">
                  <c:v>77.680150481640396</c:v>
                </c:pt>
                <c:pt idx="462">
                  <c:v>15.621815086827359</c:v>
                </c:pt>
                <c:pt idx="463">
                  <c:v>90.811390137024432</c:v>
                </c:pt>
                <c:pt idx="464">
                  <c:v>41.615675962447483</c:v>
                </c:pt>
                <c:pt idx="465">
                  <c:v>48.839883119989032</c:v>
                </c:pt>
                <c:pt idx="466">
                  <c:v>93.470121285552793</c:v>
                </c:pt>
                <c:pt idx="467">
                  <c:v>121.83200777758235</c:v>
                </c:pt>
                <c:pt idx="468">
                  <c:v>171.60950294097839</c:v>
                </c:pt>
                <c:pt idx="469">
                  <c:v>25.947919841894311</c:v>
                </c:pt>
                <c:pt idx="470">
                  <c:v>90.414085137978418</c:v>
                </c:pt>
                <c:pt idx="471">
                  <c:v>112.12175546498284</c:v>
                </c:pt>
                <c:pt idx="472">
                  <c:v>41.184365096381612</c:v>
                </c:pt>
                <c:pt idx="473">
                  <c:v>19.339303580143294</c:v>
                </c:pt>
                <c:pt idx="474">
                  <c:v>165.22482502357349</c:v>
                </c:pt>
                <c:pt idx="475">
                  <c:v>164.08876063983581</c:v>
                </c:pt>
                <c:pt idx="476">
                  <c:v>93.75157470395564</c:v>
                </c:pt>
                <c:pt idx="477">
                  <c:v>44.680850646893511</c:v>
                </c:pt>
                <c:pt idx="478">
                  <c:v>64.736693341908236</c:v>
                </c:pt>
                <c:pt idx="479">
                  <c:v>21.964690326794937</c:v>
                </c:pt>
                <c:pt idx="480">
                  <c:v>95.375054915304091</c:v>
                </c:pt>
                <c:pt idx="481">
                  <c:v>86.054279997611204</c:v>
                </c:pt>
                <c:pt idx="482">
                  <c:v>64.320136267898235</c:v>
                </c:pt>
                <c:pt idx="483">
                  <c:v>14.536572741695714</c:v>
                </c:pt>
                <c:pt idx="484">
                  <c:v>135.11691730336784</c:v>
                </c:pt>
                <c:pt idx="485">
                  <c:v>63.38024668882607</c:v>
                </c:pt>
                <c:pt idx="486">
                  <c:v>20.69723473057207</c:v>
                </c:pt>
                <c:pt idx="487">
                  <c:v>98.688952091203461</c:v>
                </c:pt>
                <c:pt idx="488">
                  <c:v>70.635239169978988</c:v>
                </c:pt>
                <c:pt idx="489">
                  <c:v>107.40472035523284</c:v>
                </c:pt>
                <c:pt idx="490">
                  <c:v>85.16489652155677</c:v>
                </c:pt>
                <c:pt idx="491">
                  <c:v>19.255962571374798</c:v>
                </c:pt>
                <c:pt idx="492">
                  <c:v>151.21238142452466</c:v>
                </c:pt>
                <c:pt idx="493">
                  <c:v>30.24895656373161</c:v>
                </c:pt>
                <c:pt idx="494">
                  <c:v>27.723258292992263</c:v>
                </c:pt>
                <c:pt idx="495">
                  <c:v>55.486624009043524</c:v>
                </c:pt>
                <c:pt idx="496">
                  <c:v>29.53671257318743</c:v>
                </c:pt>
                <c:pt idx="497">
                  <c:v>24.864220782123823</c:v>
                </c:pt>
                <c:pt idx="498">
                  <c:v>157.62450774585878</c:v>
                </c:pt>
                <c:pt idx="499">
                  <c:v>170.05558614731865</c:v>
                </c:pt>
                <c:pt idx="500">
                  <c:v>141.15177014171059</c:v>
                </c:pt>
                <c:pt idx="501">
                  <c:v>81.162859240909413</c:v>
                </c:pt>
                <c:pt idx="502">
                  <c:v>114.53182131039851</c:v>
                </c:pt>
                <c:pt idx="503">
                  <c:v>27.869959584119826</c:v>
                </c:pt>
                <c:pt idx="504">
                  <c:v>68.546210672752878</c:v>
                </c:pt>
                <c:pt idx="505">
                  <c:v>49.327237760074425</c:v>
                </c:pt>
                <c:pt idx="506">
                  <c:v>17.489141983688931</c:v>
                </c:pt>
                <c:pt idx="507">
                  <c:v>155.75633502144115</c:v>
                </c:pt>
                <c:pt idx="508">
                  <c:v>96.154810741805207</c:v>
                </c:pt>
                <c:pt idx="509">
                  <c:v>63.723059997419966</c:v>
                </c:pt>
                <c:pt idx="510">
                  <c:v>162.06982225291836</c:v>
                </c:pt>
                <c:pt idx="511">
                  <c:v>119.19397760862107</c:v>
                </c:pt>
                <c:pt idx="512">
                  <c:v>47.296607356878503</c:v>
                </c:pt>
                <c:pt idx="513">
                  <c:v>113.08808645328627</c:v>
                </c:pt>
                <c:pt idx="514">
                  <c:v>57.722710124750613</c:v>
                </c:pt>
                <c:pt idx="515">
                  <c:v>16.252936416335181</c:v>
                </c:pt>
                <c:pt idx="516">
                  <c:v>15.933289184734175</c:v>
                </c:pt>
                <c:pt idx="517">
                  <c:v>107.11654390749433</c:v>
                </c:pt>
                <c:pt idx="518">
                  <c:v>167.72158199474927</c:v>
                </c:pt>
                <c:pt idx="519">
                  <c:v>141.2569754928644</c:v>
                </c:pt>
                <c:pt idx="520">
                  <c:v>73.198612959584253</c:v>
                </c:pt>
                <c:pt idx="521">
                  <c:v>62.9279449023051</c:v>
                </c:pt>
                <c:pt idx="522">
                  <c:v>50.112037758190013</c:v>
                </c:pt>
                <c:pt idx="523">
                  <c:v>24.933643028593902</c:v>
                </c:pt>
                <c:pt idx="524">
                  <c:v>141.16679707807893</c:v>
                </c:pt>
                <c:pt idx="525">
                  <c:v>133.67998146009987</c:v>
                </c:pt>
                <c:pt idx="526">
                  <c:v>19.400534696588199</c:v>
                </c:pt>
                <c:pt idx="527">
                  <c:v>116.54385590483355</c:v>
                </c:pt>
                <c:pt idx="528">
                  <c:v>51.809406905357761</c:v>
                </c:pt>
                <c:pt idx="529">
                  <c:v>160.8002982783882</c:v>
                </c:pt>
                <c:pt idx="530">
                  <c:v>92.409320357402834</c:v>
                </c:pt>
                <c:pt idx="531">
                  <c:v>60.218699252471197</c:v>
                </c:pt>
                <c:pt idx="532">
                  <c:v>52.981238397040563</c:v>
                </c:pt>
                <c:pt idx="533">
                  <c:v>51.119832293071411</c:v>
                </c:pt>
                <c:pt idx="534">
                  <c:v>110.30777649175997</c:v>
                </c:pt>
                <c:pt idx="535">
                  <c:v>66.230961496493947</c:v>
                </c:pt>
                <c:pt idx="536">
                  <c:v>115.31823377976991</c:v>
                </c:pt>
                <c:pt idx="537">
                  <c:v>29.516094776661308</c:v>
                </c:pt>
                <c:pt idx="538">
                  <c:v>136.50242043253189</c:v>
                </c:pt>
                <c:pt idx="539">
                  <c:v>110.70664717160125</c:v>
                </c:pt>
                <c:pt idx="540">
                  <c:v>40.216114499440309</c:v>
                </c:pt>
                <c:pt idx="541">
                  <c:v>43.238546298134921</c:v>
                </c:pt>
                <c:pt idx="542">
                  <c:v>25.973696986553165</c:v>
                </c:pt>
                <c:pt idx="543">
                  <c:v>136.36945993998526</c:v>
                </c:pt>
                <c:pt idx="544">
                  <c:v>83.851064780316847</c:v>
                </c:pt>
                <c:pt idx="545">
                  <c:v>52.229025355226675</c:v>
                </c:pt>
                <c:pt idx="546">
                  <c:v>49.754542642864145</c:v>
                </c:pt>
                <c:pt idx="547">
                  <c:v>37.187397982049006</c:v>
                </c:pt>
                <c:pt idx="548">
                  <c:v>21.165934773882036</c:v>
                </c:pt>
                <c:pt idx="549">
                  <c:v>151.27459913982574</c:v>
                </c:pt>
                <c:pt idx="550">
                  <c:v>78.978621754511167</c:v>
                </c:pt>
                <c:pt idx="551">
                  <c:v>56.546823859738772</c:v>
                </c:pt>
                <c:pt idx="552">
                  <c:v>77.268246858903396</c:v>
                </c:pt>
                <c:pt idx="553">
                  <c:v>68.860714552959806</c:v>
                </c:pt>
                <c:pt idx="554">
                  <c:v>65.287381069896995</c:v>
                </c:pt>
                <c:pt idx="555">
                  <c:v>62.948012810940163</c:v>
                </c:pt>
                <c:pt idx="556">
                  <c:v>24.984192722724462</c:v>
                </c:pt>
                <c:pt idx="557">
                  <c:v>83.065362566141459</c:v>
                </c:pt>
                <c:pt idx="558">
                  <c:v>60.562707117523708</c:v>
                </c:pt>
                <c:pt idx="559">
                  <c:v>55.477203129734725</c:v>
                </c:pt>
                <c:pt idx="560">
                  <c:v>115.3453994413435</c:v>
                </c:pt>
                <c:pt idx="561">
                  <c:v>74.328321839056727</c:v>
                </c:pt>
                <c:pt idx="562">
                  <c:v>44.740050177530009</c:v>
                </c:pt>
                <c:pt idx="563">
                  <c:v>31.905744784376338</c:v>
                </c:pt>
                <c:pt idx="564">
                  <c:v>118.72495483110885</c:v>
                </c:pt>
                <c:pt idx="565">
                  <c:v>107.33919171494991</c:v>
                </c:pt>
                <c:pt idx="566">
                  <c:v>88.476312203373212</c:v>
                </c:pt>
                <c:pt idx="567">
                  <c:v>77.234897258086619</c:v>
                </c:pt>
                <c:pt idx="568">
                  <c:v>73.632092583492465</c:v>
                </c:pt>
                <c:pt idx="569">
                  <c:v>64.259289473099386</c:v>
                </c:pt>
                <c:pt idx="570">
                  <c:v>37.752565557944301</c:v>
                </c:pt>
                <c:pt idx="571">
                  <c:v>34.611267193289699</c:v>
                </c:pt>
                <c:pt idx="572">
                  <c:v>26.303477352251331</c:v>
                </c:pt>
                <c:pt idx="573">
                  <c:v>68.881707073088762</c:v>
                </c:pt>
                <c:pt idx="574">
                  <c:v>60.464319176463583</c:v>
                </c:pt>
                <c:pt idx="575">
                  <c:v>54.529814279583938</c:v>
                </c:pt>
                <c:pt idx="576">
                  <c:v>48.126548151868988</c:v>
                </c:pt>
                <c:pt idx="577">
                  <c:v>36.085043525666165</c:v>
                </c:pt>
                <c:pt idx="578">
                  <c:v>114.08558068815162</c:v>
                </c:pt>
                <c:pt idx="579">
                  <c:v>84.024879343698913</c:v>
                </c:pt>
                <c:pt idx="580">
                  <c:v>71.766494934078835</c:v>
                </c:pt>
                <c:pt idx="581">
                  <c:v>63.844273684858223</c:v>
                </c:pt>
                <c:pt idx="582">
                  <c:v>135.77930825774965</c:v>
                </c:pt>
                <c:pt idx="583">
                  <c:v>129.6743821056738</c:v>
                </c:pt>
                <c:pt idx="584">
                  <c:v>107.41782848280025</c:v>
                </c:pt>
                <c:pt idx="585">
                  <c:v>101.14154326672497</c:v>
                </c:pt>
                <c:pt idx="586">
                  <c:v>73.101256408248503</c:v>
                </c:pt>
                <c:pt idx="587">
                  <c:v>45.949416416778604</c:v>
                </c:pt>
                <c:pt idx="588">
                  <c:v>32.487044271362137</c:v>
                </c:pt>
                <c:pt idx="589">
                  <c:v>154.9208649537367</c:v>
                </c:pt>
                <c:pt idx="590">
                  <c:v>71.338550181743145</c:v>
                </c:pt>
                <c:pt idx="591">
                  <c:v>54.16617441702455</c:v>
                </c:pt>
                <c:pt idx="592">
                  <c:v>27.464148319297255</c:v>
                </c:pt>
                <c:pt idx="593">
                  <c:v>136.90169063092094</c:v>
                </c:pt>
                <c:pt idx="594">
                  <c:v>93.384545532395023</c:v>
                </c:pt>
                <c:pt idx="595">
                  <c:v>72.971548452587683</c:v>
                </c:pt>
                <c:pt idx="596">
                  <c:v>72.163483197699591</c:v>
                </c:pt>
                <c:pt idx="597">
                  <c:v>46.336031595222494</c:v>
                </c:pt>
                <c:pt idx="598">
                  <c:v>44.892457505333638</c:v>
                </c:pt>
                <c:pt idx="599">
                  <c:v>92.993841187634033</c:v>
                </c:pt>
                <c:pt idx="600">
                  <c:v>88.297950567030199</c:v>
                </c:pt>
                <c:pt idx="601">
                  <c:v>69.840251248936383</c:v>
                </c:pt>
                <c:pt idx="602">
                  <c:v>61.461713031793934</c:v>
                </c:pt>
                <c:pt idx="603">
                  <c:v>57.569064649375541</c:v>
                </c:pt>
                <c:pt idx="604">
                  <c:v>28.622804497110348</c:v>
                </c:pt>
                <c:pt idx="605">
                  <c:v>65.103559346734613</c:v>
                </c:pt>
                <c:pt idx="606">
                  <c:v>47.70630742886663</c:v>
                </c:pt>
                <c:pt idx="607">
                  <c:v>44.875510560408983</c:v>
                </c:pt>
                <c:pt idx="608">
                  <c:v>19.012533800658858</c:v>
                </c:pt>
                <c:pt idx="609">
                  <c:v>167.00164237315954</c:v>
                </c:pt>
                <c:pt idx="610">
                  <c:v>152.00661589917692</c:v>
                </c:pt>
                <c:pt idx="611">
                  <c:v>94.758460624081806</c:v>
                </c:pt>
                <c:pt idx="612">
                  <c:v>120.59270404187076</c:v>
                </c:pt>
                <c:pt idx="613">
                  <c:v>60.434818390965724</c:v>
                </c:pt>
                <c:pt idx="614">
                  <c:v>44.275966792994112</c:v>
                </c:pt>
                <c:pt idx="615">
                  <c:v>43.188660468658291</c:v>
                </c:pt>
                <c:pt idx="616">
                  <c:v>24.49351675977708</c:v>
                </c:pt>
                <c:pt idx="617">
                  <c:v>99.141797366920017</c:v>
                </c:pt>
                <c:pt idx="618">
                  <c:v>67.119126021063337</c:v>
                </c:pt>
                <c:pt idx="619">
                  <c:v>62.887818683078173</c:v>
                </c:pt>
                <c:pt idx="620">
                  <c:v>48.117774340638533</c:v>
                </c:pt>
                <c:pt idx="621">
                  <c:v>43.764085953212202</c:v>
                </c:pt>
                <c:pt idx="622">
                  <c:v>35.849900665651887</c:v>
                </c:pt>
                <c:pt idx="623">
                  <c:v>159.29622892203227</c:v>
                </c:pt>
                <c:pt idx="624">
                  <c:v>126.14132281167045</c:v>
                </c:pt>
                <c:pt idx="625">
                  <c:v>102.23840444305576</c:v>
                </c:pt>
                <c:pt idx="626">
                  <c:v>77.535302812603774</c:v>
                </c:pt>
                <c:pt idx="627">
                  <c:v>74.350131792530675</c:v>
                </c:pt>
                <c:pt idx="628">
                  <c:v>73.621239996074564</c:v>
                </c:pt>
                <c:pt idx="629">
                  <c:v>72.174227807131601</c:v>
                </c:pt>
                <c:pt idx="630">
                  <c:v>151.88189252727909</c:v>
                </c:pt>
                <c:pt idx="631">
                  <c:v>86.500704182434106</c:v>
                </c:pt>
                <c:pt idx="632">
                  <c:v>82.524465242124293</c:v>
                </c:pt>
                <c:pt idx="633">
                  <c:v>74.470143724977916</c:v>
                </c:pt>
                <c:pt idx="634">
                  <c:v>45.496146827569383</c:v>
                </c:pt>
                <c:pt idx="635">
                  <c:v>155.26739110537102</c:v>
                </c:pt>
                <c:pt idx="636">
                  <c:v>132.16347144009666</c:v>
                </c:pt>
                <c:pt idx="637">
                  <c:v>113.0208461619679</c:v>
                </c:pt>
                <c:pt idx="638">
                  <c:v>72.723263471936406</c:v>
                </c:pt>
                <c:pt idx="639">
                  <c:v>69.207500251678695</c:v>
                </c:pt>
                <c:pt idx="640">
                  <c:v>53.943000716785868</c:v>
                </c:pt>
                <c:pt idx="641">
                  <c:v>46.793455537458847</c:v>
                </c:pt>
                <c:pt idx="642">
                  <c:v>32.141937030445987</c:v>
                </c:pt>
                <c:pt idx="643">
                  <c:v>23.404228439522665</c:v>
                </c:pt>
                <c:pt idx="644">
                  <c:v>20.052136250669761</c:v>
                </c:pt>
                <c:pt idx="645">
                  <c:v>62.038161907702907</c:v>
                </c:pt>
                <c:pt idx="646">
                  <c:v>60.022563239896904</c:v>
                </c:pt>
                <c:pt idx="647">
                  <c:v>53.73882954238821</c:v>
                </c:pt>
                <c:pt idx="648">
                  <c:v>52.064625272457953</c:v>
                </c:pt>
                <c:pt idx="649">
                  <c:v>50.758753908288192</c:v>
                </c:pt>
                <c:pt idx="650">
                  <c:v>33.080865605443826</c:v>
                </c:pt>
                <c:pt idx="651">
                  <c:v>115.61723202120444</c:v>
                </c:pt>
                <c:pt idx="652">
                  <c:v>66.169217284656867</c:v>
                </c:pt>
                <c:pt idx="653">
                  <c:v>52.0281271135566</c:v>
                </c:pt>
                <c:pt idx="654">
                  <c:v>49.959945966056232</c:v>
                </c:pt>
                <c:pt idx="655">
                  <c:v>47.881183775776528</c:v>
                </c:pt>
                <c:pt idx="656">
                  <c:v>46.370475772881328</c:v>
                </c:pt>
                <c:pt idx="657">
                  <c:v>45.880854394929379</c:v>
                </c:pt>
                <c:pt idx="658">
                  <c:v>27.67000834937776</c:v>
                </c:pt>
                <c:pt idx="659">
                  <c:v>26.883959405892167</c:v>
                </c:pt>
                <c:pt idx="660">
                  <c:v>57.138034526072964</c:v>
                </c:pt>
                <c:pt idx="661">
                  <c:v>46.164002667792104</c:v>
                </c:pt>
                <c:pt idx="662">
                  <c:v>41.192482241490538</c:v>
                </c:pt>
                <c:pt idx="663">
                  <c:v>31.244798335494558</c:v>
                </c:pt>
                <c:pt idx="664">
                  <c:v>133.7092298970455</c:v>
                </c:pt>
                <c:pt idx="665">
                  <c:v>89.394734959015494</c:v>
                </c:pt>
                <c:pt idx="666">
                  <c:v>75.159349212519942</c:v>
                </c:pt>
                <c:pt idx="667">
                  <c:v>68.221979575692018</c:v>
                </c:pt>
                <c:pt idx="668">
                  <c:v>53.230095261098541</c:v>
                </c:pt>
                <c:pt idx="669">
                  <c:v>45.436448998523979</c:v>
                </c:pt>
                <c:pt idx="670">
                  <c:v>39.259381554326225</c:v>
                </c:pt>
                <c:pt idx="671">
                  <c:v>171.21208636468032</c:v>
                </c:pt>
                <c:pt idx="672">
                  <c:v>102.37912735303179</c:v>
                </c:pt>
                <c:pt idx="673">
                  <c:v>92.652646748991415</c:v>
                </c:pt>
                <c:pt idx="674">
                  <c:v>78.664212255062282</c:v>
                </c:pt>
                <c:pt idx="675">
                  <c:v>74.448316175091492</c:v>
                </c:pt>
                <c:pt idx="676">
                  <c:v>71.509574513986379</c:v>
                </c:pt>
                <c:pt idx="677">
                  <c:v>66.829306708265534</c:v>
                </c:pt>
                <c:pt idx="678">
                  <c:v>66.602031444237255</c:v>
                </c:pt>
                <c:pt idx="679">
                  <c:v>168.73867063478568</c:v>
                </c:pt>
                <c:pt idx="680">
                  <c:v>165.40370575408568</c:v>
                </c:pt>
                <c:pt idx="681">
                  <c:v>134.33884513360954</c:v>
                </c:pt>
                <c:pt idx="682">
                  <c:v>101.12882385990675</c:v>
                </c:pt>
                <c:pt idx="683">
                  <c:v>80.684996665619806</c:v>
                </c:pt>
                <c:pt idx="684">
                  <c:v>73.469387755102034</c:v>
                </c:pt>
                <c:pt idx="685">
                  <c:v>64.767225917048933</c:v>
                </c:pt>
                <c:pt idx="686">
                  <c:v>119.9685013018286</c:v>
                </c:pt>
                <c:pt idx="687">
                  <c:v>70.933188025358135</c:v>
                </c:pt>
                <c:pt idx="688">
                  <c:v>69.935412247892558</c:v>
                </c:pt>
                <c:pt idx="689">
                  <c:v>66.705290392216</c:v>
                </c:pt>
                <c:pt idx="690">
                  <c:v>60.99656426446402</c:v>
                </c:pt>
                <c:pt idx="691">
                  <c:v>12.707716801529372</c:v>
                </c:pt>
                <c:pt idx="692">
                  <c:v>161.9088470718944</c:v>
                </c:pt>
                <c:pt idx="693">
                  <c:v>75.829700144053433</c:v>
                </c:pt>
                <c:pt idx="694">
                  <c:v>73.209434353361772</c:v>
                </c:pt>
                <c:pt idx="695">
                  <c:v>54.427126015256512</c:v>
                </c:pt>
                <c:pt idx="696">
                  <c:v>51.864043766213115</c:v>
                </c:pt>
                <c:pt idx="697">
                  <c:v>140.41643005990508</c:v>
                </c:pt>
                <c:pt idx="698">
                  <c:v>84.129254464116869</c:v>
                </c:pt>
                <c:pt idx="699">
                  <c:v>79.023588586853279</c:v>
                </c:pt>
                <c:pt idx="700">
                  <c:v>72.615445453442732</c:v>
                </c:pt>
                <c:pt idx="701">
                  <c:v>72.227962851845604</c:v>
                </c:pt>
                <c:pt idx="702">
                  <c:v>63.985835223857904</c:v>
                </c:pt>
                <c:pt idx="703">
                  <c:v>26.83807396083316</c:v>
                </c:pt>
                <c:pt idx="704">
                  <c:v>165.68034815333988</c:v>
                </c:pt>
                <c:pt idx="705">
                  <c:v>142.67352989141986</c:v>
                </c:pt>
                <c:pt idx="706">
                  <c:v>107.66703487559772</c:v>
                </c:pt>
                <c:pt idx="707">
                  <c:v>84.361431128867153</c:v>
                </c:pt>
                <c:pt idx="708">
                  <c:v>75.576595346047228</c:v>
                </c:pt>
                <c:pt idx="709">
                  <c:v>61.144824037854463</c:v>
                </c:pt>
                <c:pt idx="710">
                  <c:v>33.409028700864582</c:v>
                </c:pt>
                <c:pt idx="711">
                  <c:v>31.181202901077341</c:v>
                </c:pt>
                <c:pt idx="712">
                  <c:v>70.125928606179471</c:v>
                </c:pt>
                <c:pt idx="713">
                  <c:v>46.035190929414078</c:v>
                </c:pt>
                <c:pt idx="714">
                  <c:v>97.623847240519993</c:v>
                </c:pt>
                <c:pt idx="715">
                  <c:v>76.315079586834145</c:v>
                </c:pt>
                <c:pt idx="716">
                  <c:v>43.196972773978736</c:v>
                </c:pt>
                <c:pt idx="717">
                  <c:v>28.057230204134903</c:v>
                </c:pt>
                <c:pt idx="718">
                  <c:v>151.94424781453256</c:v>
                </c:pt>
                <c:pt idx="719">
                  <c:v>109.35342386135684</c:v>
                </c:pt>
                <c:pt idx="720">
                  <c:v>75.433723274233728</c:v>
                </c:pt>
                <c:pt idx="721">
                  <c:v>67.088043957950021</c:v>
                </c:pt>
                <c:pt idx="722">
                  <c:v>55.420694650457449</c:v>
                </c:pt>
                <c:pt idx="723">
                  <c:v>40.111912143799771</c:v>
                </c:pt>
                <c:pt idx="724">
                  <c:v>36.979443179042427</c:v>
                </c:pt>
                <c:pt idx="725">
                  <c:v>115.80770518829704</c:v>
                </c:pt>
                <c:pt idx="726">
                  <c:v>96.179616884428086</c:v>
                </c:pt>
                <c:pt idx="727">
                  <c:v>74.153957387783606</c:v>
                </c:pt>
                <c:pt idx="728">
                  <c:v>46.871354455738988</c:v>
                </c:pt>
                <c:pt idx="729">
                  <c:v>43.965126565856259</c:v>
                </c:pt>
                <c:pt idx="730">
                  <c:v>15.081677607896012</c:v>
                </c:pt>
                <c:pt idx="731">
                  <c:v>137.80589228590432</c:v>
                </c:pt>
                <c:pt idx="732">
                  <c:v>105.27878618218831</c:v>
                </c:pt>
                <c:pt idx="733">
                  <c:v>79.823879426757998</c:v>
                </c:pt>
                <c:pt idx="734">
                  <c:v>69.102321695062088</c:v>
                </c:pt>
                <c:pt idx="735">
                  <c:v>59.914824805178014</c:v>
                </c:pt>
                <c:pt idx="736">
                  <c:v>49.567370002873297</c:v>
                </c:pt>
                <c:pt idx="737">
                  <c:v>39.935877633011692</c:v>
                </c:pt>
                <c:pt idx="738">
                  <c:v>39.021997951145707</c:v>
                </c:pt>
                <c:pt idx="739">
                  <c:v>37.017909336716073</c:v>
                </c:pt>
                <c:pt idx="740">
                  <c:v>18.481353695533969</c:v>
                </c:pt>
                <c:pt idx="741">
                  <c:v>133.30004292044956</c:v>
                </c:pt>
                <c:pt idx="742">
                  <c:v>118.07812230473699</c:v>
                </c:pt>
                <c:pt idx="743">
                  <c:v>108.42955621579696</c:v>
                </c:pt>
                <c:pt idx="744">
                  <c:v>106.31953399868648</c:v>
                </c:pt>
                <c:pt idx="745">
                  <c:v>102.81470095002909</c:v>
                </c:pt>
                <c:pt idx="746">
                  <c:v>81.97388309261062</c:v>
                </c:pt>
                <c:pt idx="747">
                  <c:v>77.858610098007645</c:v>
                </c:pt>
                <c:pt idx="748">
                  <c:v>65.021943986147875</c:v>
                </c:pt>
                <c:pt idx="749">
                  <c:v>58.030615350264846</c:v>
                </c:pt>
                <c:pt idx="750">
                  <c:v>22.844688116365589</c:v>
                </c:pt>
                <c:pt idx="751">
                  <c:v>99.608301857850421</c:v>
                </c:pt>
                <c:pt idx="752">
                  <c:v>61.402233958149544</c:v>
                </c:pt>
                <c:pt idx="753">
                  <c:v>109.47249118638689</c:v>
                </c:pt>
                <c:pt idx="754">
                  <c:v>66.004706824391462</c:v>
                </c:pt>
                <c:pt idx="755">
                  <c:v>48.328566565162959</c:v>
                </c:pt>
                <c:pt idx="756">
                  <c:v>46.249977139660679</c:v>
                </c:pt>
                <c:pt idx="757">
                  <c:v>35.291699269519732</c:v>
                </c:pt>
                <c:pt idx="758">
                  <c:v>28.366250402332977</c:v>
                </c:pt>
                <c:pt idx="759">
                  <c:v>156.56239908432428</c:v>
                </c:pt>
                <c:pt idx="760">
                  <c:v>150.09465090295254</c:v>
                </c:pt>
                <c:pt idx="761">
                  <c:v>102.7377678348449</c:v>
                </c:pt>
                <c:pt idx="762">
                  <c:v>86.136429249350343</c:v>
                </c:pt>
                <c:pt idx="763">
                  <c:v>61.501381744295507</c:v>
                </c:pt>
                <c:pt idx="764">
                  <c:v>65.686550488832552</c:v>
                </c:pt>
                <c:pt idx="765">
                  <c:v>62.457270061608924</c:v>
                </c:pt>
                <c:pt idx="766">
                  <c:v>61.125045670188946</c:v>
                </c:pt>
                <c:pt idx="767">
                  <c:v>41.022190159958953</c:v>
                </c:pt>
                <c:pt idx="768">
                  <c:v>24.512298930543238</c:v>
                </c:pt>
                <c:pt idx="769">
                  <c:v>14.120066857249411</c:v>
                </c:pt>
                <c:pt idx="770">
                  <c:v>130.43884664970045</c:v>
                </c:pt>
                <c:pt idx="771">
                  <c:v>53.618364902237197</c:v>
                </c:pt>
                <c:pt idx="772">
                  <c:v>40.892680563857361</c:v>
                </c:pt>
                <c:pt idx="773">
                  <c:v>17.797267964196536</c:v>
                </c:pt>
                <c:pt idx="774">
                  <c:v>120.60659361012115</c:v>
                </c:pt>
                <c:pt idx="775">
                  <c:v>97.274254514086707</c:v>
                </c:pt>
                <c:pt idx="776">
                  <c:v>76.635835392423516</c:v>
                </c:pt>
                <c:pt idx="777">
                  <c:v>68.190643164434206</c:v>
                </c:pt>
                <c:pt idx="778">
                  <c:v>54.017340760635086</c:v>
                </c:pt>
                <c:pt idx="779">
                  <c:v>78.484831226548863</c:v>
                </c:pt>
                <c:pt idx="780">
                  <c:v>47.305305983437322</c:v>
                </c:pt>
                <c:pt idx="781">
                  <c:v>25.550010566045838</c:v>
                </c:pt>
                <c:pt idx="782">
                  <c:v>103.58561577899744</c:v>
                </c:pt>
                <c:pt idx="783">
                  <c:v>95.300958021882323</c:v>
                </c:pt>
                <c:pt idx="784">
                  <c:v>90.75113642131096</c:v>
                </c:pt>
                <c:pt idx="785">
                  <c:v>79.756093246733229</c:v>
                </c:pt>
                <c:pt idx="786">
                  <c:v>59.046682198620069</c:v>
                </c:pt>
                <c:pt idx="787">
                  <c:v>53.590584565981025</c:v>
                </c:pt>
                <c:pt idx="788">
                  <c:v>49.933130233140588</c:v>
                </c:pt>
                <c:pt idx="789">
                  <c:v>40.844167254556808</c:v>
                </c:pt>
                <c:pt idx="790">
                  <c:v>17.320293207901944</c:v>
                </c:pt>
                <c:pt idx="791">
                  <c:v>112.34954302456634</c:v>
                </c:pt>
                <c:pt idx="792">
                  <c:v>89.275191331092174</c:v>
                </c:pt>
                <c:pt idx="793">
                  <c:v>78.193773766179646</c:v>
                </c:pt>
                <c:pt idx="794">
                  <c:v>46.258578985950656</c:v>
                </c:pt>
                <c:pt idx="795">
                  <c:v>98.72664960558501</c:v>
                </c:pt>
                <c:pt idx="796">
                  <c:v>83.735288384345338</c:v>
                </c:pt>
                <c:pt idx="797">
                  <c:v>64.563811388389382</c:v>
                </c:pt>
                <c:pt idx="798">
                  <c:v>47.995024966289968</c:v>
                </c:pt>
                <c:pt idx="799">
                  <c:v>40.151973976153641</c:v>
                </c:pt>
                <c:pt idx="800">
                  <c:v>25.543617869363263</c:v>
                </c:pt>
                <c:pt idx="801">
                  <c:v>23.921025477009849</c:v>
                </c:pt>
                <c:pt idx="802">
                  <c:v>82.662398720798379</c:v>
                </c:pt>
                <c:pt idx="803">
                  <c:v>67.898517121923263</c:v>
                </c:pt>
                <c:pt idx="804">
                  <c:v>47.227047138537586</c:v>
                </c:pt>
                <c:pt idx="805">
                  <c:v>40.626213690057725</c:v>
                </c:pt>
                <c:pt idx="806">
                  <c:v>114.1936802492455</c:v>
                </c:pt>
                <c:pt idx="807">
                  <c:v>102.22561625026135</c:v>
                </c:pt>
                <c:pt idx="808">
                  <c:v>89.861719352105382</c:v>
                </c:pt>
                <c:pt idx="809">
                  <c:v>89.227396275356952</c:v>
                </c:pt>
                <c:pt idx="810">
                  <c:v>62.058087445363988</c:v>
                </c:pt>
                <c:pt idx="811">
                  <c:v>37.218255690902758</c:v>
                </c:pt>
                <c:pt idx="812">
                  <c:v>76.381387668207765</c:v>
                </c:pt>
                <c:pt idx="813">
                  <c:v>75.565600387655351</c:v>
                </c:pt>
                <c:pt idx="814">
                  <c:v>61.680049318265191</c:v>
                </c:pt>
                <c:pt idx="815">
                  <c:v>51.065588951986825</c:v>
                </c:pt>
                <c:pt idx="816">
                  <c:v>43.388376551342226</c:v>
                </c:pt>
                <c:pt idx="817">
                  <c:v>42.082046080773239</c:v>
                </c:pt>
                <c:pt idx="818">
                  <c:v>22.089346112471976</c:v>
                </c:pt>
                <c:pt idx="819">
                  <c:v>135.01402428078572</c:v>
                </c:pt>
                <c:pt idx="820">
                  <c:v>72.540020430794669</c:v>
                </c:pt>
                <c:pt idx="821">
                  <c:v>63.46082546074836</c:v>
                </c:pt>
                <c:pt idx="822">
                  <c:v>59.436074810811867</c:v>
                </c:pt>
                <c:pt idx="823">
                  <c:v>44.351742144218605</c:v>
                </c:pt>
                <c:pt idx="824">
                  <c:v>32.93553523481846</c:v>
                </c:pt>
                <c:pt idx="825">
                  <c:v>137.28672413183088</c:v>
                </c:pt>
                <c:pt idx="826">
                  <c:v>84.873345961718712</c:v>
                </c:pt>
                <c:pt idx="827">
                  <c:v>72.993158446828502</c:v>
                </c:pt>
                <c:pt idx="828">
                  <c:v>61.918675868038733</c:v>
                </c:pt>
                <c:pt idx="829">
                  <c:v>59.358093909246158</c:v>
                </c:pt>
                <c:pt idx="830">
                  <c:v>56.413750190266214</c:v>
                </c:pt>
                <c:pt idx="831">
                  <c:v>27.193062387212748</c:v>
                </c:pt>
                <c:pt idx="832">
                  <c:v>89.084087892496825</c:v>
                </c:pt>
                <c:pt idx="833">
                  <c:v>61.77942105875222</c:v>
                </c:pt>
                <c:pt idx="834">
                  <c:v>61.55098563125344</c:v>
                </c:pt>
                <c:pt idx="835">
                  <c:v>51.400548261822578</c:v>
                </c:pt>
                <c:pt idx="836">
                  <c:v>46.155409619708372</c:v>
                </c:pt>
                <c:pt idx="837">
                  <c:v>76.359281775068808</c:v>
                </c:pt>
                <c:pt idx="838">
                  <c:v>71.125057707734783</c:v>
                </c:pt>
                <c:pt idx="839">
                  <c:v>70.009471149060019</c:v>
                </c:pt>
                <c:pt idx="840">
                  <c:v>53.525791775675941</c:v>
                </c:pt>
                <c:pt idx="841">
                  <c:v>36.825778507580992</c:v>
                </c:pt>
                <c:pt idx="842">
                  <c:v>15.757079109739424</c:v>
                </c:pt>
                <c:pt idx="843">
                  <c:v>92.275627214226063</c:v>
                </c:pt>
                <c:pt idx="844">
                  <c:v>77.758201368937691</c:v>
                </c:pt>
                <c:pt idx="845">
                  <c:v>43.772453447280988</c:v>
                </c:pt>
                <c:pt idx="846">
                  <c:v>96.35334946452457</c:v>
                </c:pt>
                <c:pt idx="847">
                  <c:v>54.782277608370315</c:v>
                </c:pt>
                <c:pt idx="848">
                  <c:v>78.675430367958299</c:v>
                </c:pt>
                <c:pt idx="849">
                  <c:v>68.997223122138763</c:v>
                </c:pt>
                <c:pt idx="850">
                  <c:v>124.28731719891874</c:v>
                </c:pt>
                <c:pt idx="851">
                  <c:v>77.312724191042832</c:v>
                </c:pt>
                <c:pt idx="852">
                  <c:v>74.524726596840338</c:v>
                </c:pt>
                <c:pt idx="853">
                  <c:v>56.670532638487799</c:v>
                </c:pt>
                <c:pt idx="854">
                  <c:v>68.755799942530913</c:v>
                </c:pt>
                <c:pt idx="855">
                  <c:v>59.973579226561604</c:v>
                </c:pt>
                <c:pt idx="856">
                  <c:v>40.408843206682398</c:v>
                </c:pt>
                <c:pt idx="857">
                  <c:v>99.94941511304441</c:v>
                </c:pt>
                <c:pt idx="858">
                  <c:v>49.897387120303463</c:v>
                </c:pt>
                <c:pt idx="859">
                  <c:v>89.550261250937211</c:v>
                </c:pt>
                <c:pt idx="860">
                  <c:v>81.802204093838156</c:v>
                </c:pt>
                <c:pt idx="861">
                  <c:v>75.631582135560535</c:v>
                </c:pt>
                <c:pt idx="862">
                  <c:v>59.553142143592339</c:v>
                </c:pt>
                <c:pt idx="863">
                  <c:v>166.47902252280417</c:v>
                </c:pt>
                <c:pt idx="864">
                  <c:v>75.477669514650017</c:v>
                </c:pt>
                <c:pt idx="865">
                  <c:v>73.947165547676818</c:v>
                </c:pt>
                <c:pt idx="866">
                  <c:v>97.361593907680486</c:v>
                </c:pt>
                <c:pt idx="867">
                  <c:v>89.263241367402998</c:v>
                </c:pt>
                <c:pt idx="868">
                  <c:v>80.650917613520619</c:v>
                </c:pt>
                <c:pt idx="869">
                  <c:v>151.15017650661451</c:v>
                </c:pt>
                <c:pt idx="870">
                  <c:v>132.00357723868689</c:v>
                </c:pt>
                <c:pt idx="871">
                  <c:v>80.219872693234777</c:v>
                </c:pt>
                <c:pt idx="872">
                  <c:v>30.451022167404595</c:v>
                </c:pt>
                <c:pt idx="873">
                  <c:v>58.329679578246306</c:v>
                </c:pt>
                <c:pt idx="874">
                  <c:v>61.809248177718523</c:v>
                </c:pt>
                <c:pt idx="875">
                  <c:v>76.215671453766674</c:v>
                </c:pt>
                <c:pt idx="876">
                  <c:v>148.01008189654328</c:v>
                </c:pt>
                <c:pt idx="877">
                  <c:v>67.160579969598132</c:v>
                </c:pt>
                <c:pt idx="878">
                  <c:v>70.709667595809236</c:v>
                </c:pt>
                <c:pt idx="879">
                  <c:v>61.739662764514222</c:v>
                </c:pt>
                <c:pt idx="880">
                  <c:v>55.987075179060788</c:v>
                </c:pt>
                <c:pt idx="881">
                  <c:v>52.25645056388484</c:v>
                </c:pt>
                <c:pt idx="882">
                  <c:v>19.596004844916237</c:v>
                </c:pt>
                <c:pt idx="883">
                  <c:v>107.50960777120602</c:v>
                </c:pt>
                <c:pt idx="884">
                  <c:v>62.627310194506784</c:v>
                </c:pt>
                <c:pt idx="885">
                  <c:v>56.148073155437359</c:v>
                </c:pt>
                <c:pt idx="886">
                  <c:v>154.41751797410552</c:v>
                </c:pt>
                <c:pt idx="887">
                  <c:v>77.179330586797292</c:v>
                </c:pt>
                <c:pt idx="888">
                  <c:v>70.348525224071409</c:v>
                </c:pt>
                <c:pt idx="889">
                  <c:v>66.612353739768949</c:v>
                </c:pt>
                <c:pt idx="890">
                  <c:v>118.69739405009067</c:v>
                </c:pt>
                <c:pt idx="891">
                  <c:v>93.910844232721203</c:v>
                </c:pt>
                <c:pt idx="892">
                  <c:v>61.620464666145729</c:v>
                </c:pt>
                <c:pt idx="893">
                  <c:v>54.847826244576567</c:v>
                </c:pt>
                <c:pt idx="894">
                  <c:v>27.245851624754152</c:v>
                </c:pt>
                <c:pt idx="895">
                  <c:v>130.39551508396673</c:v>
                </c:pt>
                <c:pt idx="896">
                  <c:v>74.776065354899714</c:v>
                </c:pt>
                <c:pt idx="897">
                  <c:v>72.831161474123292</c:v>
                </c:pt>
                <c:pt idx="898">
                  <c:v>50.731724618911599</c:v>
                </c:pt>
                <c:pt idx="899">
                  <c:v>106.82875458083109</c:v>
                </c:pt>
                <c:pt idx="900">
                  <c:v>88.952823054247006</c:v>
                </c:pt>
                <c:pt idx="901">
                  <c:v>17.288725243852184</c:v>
                </c:pt>
                <c:pt idx="902">
                  <c:v>72.669344464727914</c:v>
                </c:pt>
                <c:pt idx="903">
                  <c:v>71.488185274738925</c:v>
                </c:pt>
                <c:pt idx="904">
                  <c:v>63.1991316138431</c:v>
                </c:pt>
                <c:pt idx="905">
                  <c:v>52.29302870647944</c:v>
                </c:pt>
                <c:pt idx="906">
                  <c:v>22.971812998653089</c:v>
                </c:pt>
                <c:pt idx="907">
                  <c:v>113.8695351346549</c:v>
                </c:pt>
                <c:pt idx="908">
                  <c:v>113.62672863707239</c:v>
                </c:pt>
                <c:pt idx="909">
                  <c:v>76.901797169200336</c:v>
                </c:pt>
                <c:pt idx="910">
                  <c:v>53.064125898268365</c:v>
                </c:pt>
                <c:pt idx="911">
                  <c:v>132.49810841564866</c:v>
                </c:pt>
                <c:pt idx="912">
                  <c:v>96.987558164591633</c:v>
                </c:pt>
                <c:pt idx="913">
                  <c:v>54.866561624882166</c:v>
                </c:pt>
                <c:pt idx="914">
                  <c:v>18.830978415444577</c:v>
                </c:pt>
                <c:pt idx="915">
                  <c:v>38.879913318792219</c:v>
                </c:pt>
                <c:pt idx="916">
                  <c:v>78.294463238012881</c:v>
                </c:pt>
                <c:pt idx="917">
                  <c:v>61.531141676959464</c:v>
                </c:pt>
                <c:pt idx="918">
                  <c:v>111.22625523598752</c:v>
                </c:pt>
                <c:pt idx="919">
                  <c:v>146.52128022747235</c:v>
                </c:pt>
                <c:pt idx="920">
                  <c:v>57.674673918180254</c:v>
                </c:pt>
                <c:pt idx="921">
                  <c:v>49.229573271519698</c:v>
                </c:pt>
                <c:pt idx="922">
                  <c:v>54.29657183212116</c:v>
                </c:pt>
                <c:pt idx="923">
                  <c:v>142.93046990751714</c:v>
                </c:pt>
                <c:pt idx="924">
                  <c:v>55.147976251193818</c:v>
                </c:pt>
                <c:pt idx="925">
                  <c:v>70.422802480721444</c:v>
                </c:pt>
                <c:pt idx="926">
                  <c:v>64.097172124935867</c:v>
                </c:pt>
                <c:pt idx="927">
                  <c:v>136.1037333152666</c:v>
                </c:pt>
                <c:pt idx="928">
                  <c:v>56.366261871994581</c:v>
                </c:pt>
                <c:pt idx="929">
                  <c:v>116.33913564238176</c:v>
                </c:pt>
                <c:pt idx="930">
                  <c:v>77.680150481640396</c:v>
                </c:pt>
                <c:pt idx="931">
                  <c:v>15.621815086827359</c:v>
                </c:pt>
                <c:pt idx="932">
                  <c:v>90.811390137024432</c:v>
                </c:pt>
                <c:pt idx="933">
                  <c:v>41.615675962447483</c:v>
                </c:pt>
                <c:pt idx="934">
                  <c:v>48.839883119989032</c:v>
                </c:pt>
                <c:pt idx="935">
                  <c:v>93.470121285552793</c:v>
                </c:pt>
                <c:pt idx="936">
                  <c:v>121.83200777758235</c:v>
                </c:pt>
                <c:pt idx="937">
                  <c:v>171.60950294097839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'Model cylinder'!$U$1:$U$2</c:f>
              <c:strCache>
                <c:ptCount val="1"/>
                <c:pt idx="0">
                  <c:v>20 80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'Model cylinder'!$U$1:$U$2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xVal>
          <c:yVal>
            <c:numRef>
              <c:f>'Model cylinder'!$U$1:$U$2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421056"/>
        <c:axId val="85590016"/>
      </c:scatterChart>
      <c:valAx>
        <c:axId val="83421056"/>
        <c:scaling>
          <c:orientation val="minMax"/>
          <c:max val="80"/>
          <c:min val="3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de-DE" dirty="0"/>
                  <a:t>D</a:t>
                </a:r>
                <a:r>
                  <a:rPr lang="de-DE" baseline="-25000" dirty="0"/>
                  <a:t>C</a:t>
                </a:r>
                <a:r>
                  <a:rPr lang="de-DE" dirty="0"/>
                  <a:t> in </a:t>
                </a:r>
                <a:r>
                  <a:rPr lang="de-DE" dirty="0" err="1"/>
                  <a:t>nm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0.49205789906905584"/>
              <c:y val="0.9119999959783261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85590016"/>
        <c:crosses val="autoZero"/>
        <c:crossBetween val="midCat"/>
      </c:valAx>
      <c:valAx>
        <c:axId val="855900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DE" dirty="0"/>
                  <a:t>D</a:t>
                </a:r>
                <a:r>
                  <a:rPr lang="de-DE" baseline="-25000" dirty="0"/>
                  <a:t>E</a:t>
                </a:r>
                <a:r>
                  <a:rPr lang="de-DE" dirty="0"/>
                  <a:t> in </a:t>
                </a:r>
                <a:r>
                  <a:rPr lang="de-DE" dirty="0" err="1"/>
                  <a:t>nm</a:t>
                </a:r>
                <a:endParaRPr lang="de-DE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8342105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10" Type="http://schemas.openxmlformats.org/officeDocument/2006/relationships/image" Target="../media/image46.wmf"/><Relationship Id="rId4" Type="http://schemas.openxmlformats.org/officeDocument/2006/relationships/image" Target="../media/image40.wmf"/><Relationship Id="rId9" Type="http://schemas.openxmlformats.org/officeDocument/2006/relationships/image" Target="../media/image4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BC708-EC96-4CFB-8430-ECFB2DD4BB9D}" type="datetimeFigureOut">
              <a:rPr lang="de-DE" smtClean="0"/>
              <a:t>07.03.2016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E2836-A69F-4C41-BF1A-01232C259A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406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E2836-A69F-4C41-BF1A-01232C259AE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9959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7702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Example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gold</a:t>
            </a:r>
            <a:r>
              <a:rPr lang="de-DE" baseline="0" dirty="0" smtClean="0"/>
              <a:t> in HA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805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64973F6-93B1-4B29-A7B2-DFC46E67E09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solidFill>
            <a:srgbClr val="C00000">
              <a:alpha val="42000"/>
            </a:srgb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>
              <a:alpha val="32000"/>
            </a:srgb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64642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89B9D88-7BDE-4F89-A71A-2341CA7D136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23914435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19AD269-8D10-4AB4-A253-651528154AF3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505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56EE2A4-F463-4636-89F3-82260ED43CBE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10851108"/>
      </p:ext>
    </p:extLst>
  </p:cSld>
  <p:clrMapOvr>
    <a:masterClrMapping/>
  </p:clrMapOvr>
  <p:transition spd="slow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549696C-8CF6-488C-A23C-27E01B7A6FE8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71110351"/>
      </p:ext>
    </p:extLst>
  </p:cSld>
  <p:clrMapOvr>
    <a:masterClrMapping/>
  </p:clrMapOvr>
  <p:transition spd="slow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54D3FF8-B342-4D04-B328-CC5BE5A0A10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9912833"/>
      </p:ext>
    </p:extLst>
  </p:cSld>
  <p:clrMapOvr>
    <a:masterClrMapping/>
  </p:clrMapOvr>
  <p:transition spd="slow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0A587B1-626E-422F-AC7C-96AC6BF5F9D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9601471"/>
      </p:ext>
    </p:extLst>
  </p:cSld>
  <p:clrMapOvr>
    <a:masterClrMapping/>
  </p:clrMapOvr>
  <p:transition spd="slow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863F281-BF4C-4F5A-AE5B-4200687513E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54344893"/>
      </p:ext>
    </p:extLst>
  </p:cSld>
  <p:clrMapOvr>
    <a:masterClrMapping/>
  </p:clrMapOvr>
  <p:transition spd="slow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BC1E5824-E290-4C91-A9CE-DEC8AF14A476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86458267"/>
      </p:ext>
    </p:extLst>
  </p:cSld>
  <p:clrMapOvr>
    <a:masterClrMapping/>
  </p:clrMapOvr>
  <p:transition spd="slow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1DCDB9E4-B630-43CA-9205-8661EC6A86C7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5687056"/>
      </p:ext>
    </p:extLst>
  </p:cSld>
  <p:clrMapOvr>
    <a:masterClrMapping/>
  </p:clrMapOvr>
  <p:transition spd="slow"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DAC24C2-F481-41F6-BC75-47112B675B2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673065"/>
      </p:ext>
    </p:extLst>
  </p:cSld>
  <p:clrMapOvr>
    <a:masterClrMapping/>
  </p:clrMapOvr>
  <p:transition spd="slow">
    <p:wipe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64973F6-93B1-4B29-A7B2-DFC46E67E09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solidFill>
            <a:srgbClr val="C00000">
              <a:alpha val="42000"/>
            </a:srgb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>
              <a:alpha val="32000"/>
            </a:srgb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88768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89B9D88-7BDE-4F89-A71A-2341CA7D136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83666207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19AD269-8D10-4AB4-A253-651528154AF3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7740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56EE2A4-F463-4636-89F3-82260ED43CBE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5462835"/>
      </p:ext>
    </p:extLst>
  </p:cSld>
  <p:clrMapOvr>
    <a:masterClrMapping/>
  </p:clrMapOvr>
  <p:transition spd="slow">
    <p:wipe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549696C-8CF6-488C-A23C-27E01B7A6FE8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75616089"/>
      </p:ext>
    </p:extLst>
  </p:cSld>
  <p:clrMapOvr>
    <a:masterClrMapping/>
  </p:clrMapOvr>
  <p:transition spd="slow">
    <p:wipe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54D3FF8-B342-4D04-B328-CC5BE5A0A10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648580"/>
      </p:ext>
    </p:extLst>
  </p:cSld>
  <p:clrMapOvr>
    <a:masterClrMapping/>
  </p:clrMapOvr>
  <p:transition spd="slow">
    <p:wipe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0A587B1-626E-422F-AC7C-96AC6BF5F9D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910905"/>
      </p:ext>
    </p:extLst>
  </p:cSld>
  <p:clrMapOvr>
    <a:masterClrMapping/>
  </p:clrMapOvr>
  <p:transition spd="slow">
    <p:wipe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863F281-BF4C-4F5A-AE5B-4200687513E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2376560"/>
      </p:ext>
    </p:extLst>
  </p:cSld>
  <p:clrMapOvr>
    <a:masterClrMapping/>
  </p:clrMapOvr>
  <p:transition spd="slow">
    <p:wipe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BC1E5824-E290-4C91-A9CE-DEC8AF14A476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23163205"/>
      </p:ext>
    </p:extLst>
  </p:cSld>
  <p:clrMapOvr>
    <a:masterClrMapping/>
  </p:clrMapOvr>
  <p:transition spd="slow">
    <p:wipe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1DCDB9E4-B630-43CA-9205-8661EC6A86C7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7782424"/>
      </p:ext>
    </p:extLst>
  </p:cSld>
  <p:clrMapOvr>
    <a:masterClrMapping/>
  </p:clrMapOvr>
  <p:transition spd="slow">
    <p:wipe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DAC24C2-F481-41F6-BC75-47112B675B2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155390"/>
      </p:ext>
    </p:extLst>
  </p:cSld>
  <p:clrMapOvr>
    <a:masterClrMapping/>
  </p:clrMapOvr>
  <p:transition spd="slow">
    <p:wipe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64973F6-93B1-4B29-A7B2-DFC46E67E09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solidFill>
            <a:srgbClr val="C00000">
              <a:alpha val="42000"/>
            </a:srgb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>
              <a:alpha val="32000"/>
            </a:srgb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23219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89B9D88-7BDE-4F89-A71A-2341CA7D136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34345239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19AD269-8D10-4AB4-A253-651528154AF3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21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56EE2A4-F463-4636-89F3-82260ED43CBE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52085457"/>
      </p:ext>
    </p:extLst>
  </p:cSld>
  <p:clrMapOvr>
    <a:masterClrMapping/>
  </p:clrMapOvr>
  <p:transition spd="slow">
    <p:wipe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549696C-8CF6-488C-A23C-27E01B7A6FE8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63693926"/>
      </p:ext>
    </p:extLst>
  </p:cSld>
  <p:clrMapOvr>
    <a:masterClrMapping/>
  </p:clrMapOvr>
  <p:transition spd="slow">
    <p:wipe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54D3FF8-B342-4D04-B328-CC5BE5A0A10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8003814"/>
      </p:ext>
    </p:extLst>
  </p:cSld>
  <p:clrMapOvr>
    <a:masterClrMapping/>
  </p:clrMapOvr>
  <p:transition spd="slow">
    <p:wipe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0A587B1-626E-422F-AC7C-96AC6BF5F9D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22686"/>
      </p:ext>
    </p:extLst>
  </p:cSld>
  <p:clrMapOvr>
    <a:masterClrMapping/>
  </p:clrMapOvr>
  <p:transition spd="slow">
    <p:wipe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863F281-BF4C-4F5A-AE5B-4200687513E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55713240"/>
      </p:ext>
    </p:extLst>
  </p:cSld>
  <p:clrMapOvr>
    <a:masterClrMapping/>
  </p:clrMapOvr>
  <p:transition spd="slow">
    <p:wipe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BC1E5824-E290-4C91-A9CE-DEC8AF14A476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58408423"/>
      </p:ext>
    </p:extLst>
  </p:cSld>
  <p:clrMapOvr>
    <a:masterClrMapping/>
  </p:clrMapOvr>
  <p:transition spd="slow">
    <p:wipe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1DCDB9E4-B630-43CA-9205-8661EC6A86C7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2106228"/>
      </p:ext>
    </p:extLst>
  </p:cSld>
  <p:clrMapOvr>
    <a:masterClrMapping/>
  </p:clrMapOvr>
  <p:transition spd="slow">
    <p:wipe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DAC24C2-F481-41F6-BC75-47112B675B2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16337"/>
      </p:ext>
    </p:extLst>
  </p:cSld>
  <p:clrMapOvr>
    <a:masterClrMapping/>
  </p:clrMapOvr>
  <p:transition spd="slow">
    <p:wipe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64973F6-93B1-4B29-A7B2-DFC46E67E09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solidFill>
            <a:srgbClr val="C00000">
              <a:alpha val="42000"/>
            </a:srgb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>
              <a:alpha val="32000"/>
            </a:srgb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76456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89B9D88-7BDE-4F89-A71A-2341CA7D136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09579161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19AD269-8D10-4AB4-A253-651528154AF3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6693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56EE2A4-F463-4636-89F3-82260ED43CBE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81109997"/>
      </p:ext>
    </p:extLst>
  </p:cSld>
  <p:clrMapOvr>
    <a:masterClrMapping/>
  </p:clrMapOvr>
  <p:transition spd="slow">
    <p:wipe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549696C-8CF6-488C-A23C-27E01B7A6FE8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64727262"/>
      </p:ext>
    </p:extLst>
  </p:cSld>
  <p:clrMapOvr>
    <a:masterClrMapping/>
  </p:clrMapOvr>
  <p:transition spd="slow">
    <p:wipe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54D3FF8-B342-4D04-B328-CC5BE5A0A10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4977607"/>
      </p:ext>
    </p:extLst>
  </p:cSld>
  <p:clrMapOvr>
    <a:masterClrMapping/>
  </p:clrMapOvr>
  <p:transition spd="slow">
    <p:wipe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0A587B1-626E-422F-AC7C-96AC6BF5F9D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498987"/>
      </p:ext>
    </p:extLst>
  </p:cSld>
  <p:clrMapOvr>
    <a:masterClrMapping/>
  </p:clrMapOvr>
  <p:transition spd="slow">
    <p:wipe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863F281-BF4C-4F5A-AE5B-4200687513E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20963855"/>
      </p:ext>
    </p:extLst>
  </p:cSld>
  <p:clrMapOvr>
    <a:masterClrMapping/>
  </p:clrMapOvr>
  <p:transition spd="slow">
    <p:wipe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BC1E5824-E290-4C91-A9CE-DEC8AF14A476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74079996"/>
      </p:ext>
    </p:extLst>
  </p:cSld>
  <p:clrMapOvr>
    <a:masterClrMapping/>
  </p:clrMapOvr>
  <p:transition spd="slow">
    <p:wipe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1DCDB9E4-B630-43CA-9205-8661EC6A86C7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1493397"/>
      </p:ext>
    </p:extLst>
  </p:cSld>
  <p:clrMapOvr>
    <a:masterClrMapping/>
  </p:clrMapOvr>
  <p:transition spd="slow">
    <p:wipe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DAC24C2-F481-41F6-BC75-47112B675B2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71965"/>
      </p:ext>
    </p:extLst>
  </p:cSld>
  <p:clrMapOvr>
    <a:masterClrMapping/>
  </p:clrMapOvr>
  <p:transition spd="slow">
    <p:wipe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64973F6-93B1-4B29-A7B2-DFC46E67E09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solidFill>
            <a:srgbClr val="C00000">
              <a:alpha val="42000"/>
            </a:srgb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>
              <a:alpha val="32000"/>
            </a:srgb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425845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89B9D88-7BDE-4F89-A71A-2341CA7D136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98725611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19AD269-8D10-4AB4-A253-651528154AF3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81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56EE2A4-F463-4636-89F3-82260ED43CBE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3780583"/>
      </p:ext>
    </p:extLst>
  </p:cSld>
  <p:clrMapOvr>
    <a:masterClrMapping/>
  </p:clrMapOvr>
  <p:transition spd="slow">
    <p:wipe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549696C-8CF6-488C-A23C-27E01B7A6FE8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25497594"/>
      </p:ext>
    </p:extLst>
  </p:cSld>
  <p:clrMapOvr>
    <a:masterClrMapping/>
  </p:clrMapOvr>
  <p:transition spd="slow">
    <p:wipe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54D3FF8-B342-4D04-B328-CC5BE5A0A10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365999"/>
      </p:ext>
    </p:extLst>
  </p:cSld>
  <p:clrMapOvr>
    <a:masterClrMapping/>
  </p:clrMapOvr>
  <p:transition spd="slow">
    <p:wipe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0A587B1-626E-422F-AC7C-96AC6BF5F9D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185142"/>
      </p:ext>
    </p:extLst>
  </p:cSld>
  <p:clrMapOvr>
    <a:masterClrMapping/>
  </p:clrMapOvr>
  <p:transition spd="slow">
    <p:wipe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863F281-BF4C-4F5A-AE5B-4200687513E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65898531"/>
      </p:ext>
    </p:extLst>
  </p:cSld>
  <p:clrMapOvr>
    <a:masterClrMapping/>
  </p:clrMapOvr>
  <p:transition spd="slow">
    <p:wipe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BC1E5824-E290-4C91-A9CE-DEC8AF14A476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62508786"/>
      </p:ext>
    </p:extLst>
  </p:cSld>
  <p:clrMapOvr>
    <a:masterClrMapping/>
  </p:clrMapOvr>
  <p:transition spd="slow">
    <p:wipe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1DCDB9E4-B630-43CA-9205-8661EC6A86C7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065280"/>
      </p:ext>
    </p:extLst>
  </p:cSld>
  <p:clrMapOvr>
    <a:masterClrMapping/>
  </p:clrMapOvr>
  <p:transition spd="slow">
    <p:wipe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DAC24C2-F481-41F6-BC75-47112B675B2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981012"/>
      </p:ext>
    </p:extLst>
  </p:cSld>
  <p:clrMapOvr>
    <a:masterClrMapping/>
  </p:clrMapOvr>
  <p:transition spd="slow">
    <p:wipe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64973F6-93B1-4B29-A7B2-DFC46E67E09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solidFill>
            <a:srgbClr val="C00000">
              <a:alpha val="42000"/>
            </a:srgb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>
              <a:alpha val="32000"/>
            </a:srgb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51510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89B9D88-7BDE-4F89-A71A-2341CA7D136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52474787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19AD269-8D10-4AB4-A253-651528154AF3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2954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56EE2A4-F463-4636-89F3-82260ED43CBE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71273490"/>
      </p:ext>
    </p:extLst>
  </p:cSld>
  <p:clrMapOvr>
    <a:masterClrMapping/>
  </p:clrMapOvr>
  <p:transition spd="slow">
    <p:wipe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549696C-8CF6-488C-A23C-27E01B7A6FE8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26491080"/>
      </p:ext>
    </p:extLst>
  </p:cSld>
  <p:clrMapOvr>
    <a:masterClrMapping/>
  </p:clrMapOvr>
  <p:transition spd="slow">
    <p:wipe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54D3FF8-B342-4D04-B328-CC5BE5A0A10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5205384"/>
      </p:ext>
    </p:extLst>
  </p:cSld>
  <p:clrMapOvr>
    <a:masterClrMapping/>
  </p:clrMapOvr>
  <p:transition spd="slow">
    <p:wipe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0A587B1-626E-422F-AC7C-96AC6BF5F9D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977428"/>
      </p:ext>
    </p:extLst>
  </p:cSld>
  <p:clrMapOvr>
    <a:masterClrMapping/>
  </p:clrMapOvr>
  <p:transition spd="slow">
    <p:wipe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863F281-BF4C-4F5A-AE5B-4200687513E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8878507"/>
      </p:ext>
    </p:extLst>
  </p:cSld>
  <p:clrMapOvr>
    <a:masterClrMapping/>
  </p:clrMapOvr>
  <p:transition spd="slow">
    <p:wipe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BC1E5824-E290-4C91-A9CE-DEC8AF14A476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11549264"/>
      </p:ext>
    </p:extLst>
  </p:cSld>
  <p:clrMapOvr>
    <a:masterClrMapping/>
  </p:clrMapOvr>
  <p:transition spd="slow">
    <p:wipe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1DCDB9E4-B630-43CA-9205-8661EC6A86C7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1837152"/>
      </p:ext>
    </p:extLst>
  </p:cSld>
  <p:clrMapOvr>
    <a:masterClrMapping/>
  </p:clrMapOvr>
  <p:transition spd="slow">
    <p:wipe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DAC24C2-F481-41F6-BC75-47112B675B2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9100731"/>
      </p:ext>
    </p:extLst>
  </p:cSld>
  <p:clrMapOvr>
    <a:masterClrMapping/>
  </p:clrMapOvr>
  <p:transition spd="slow">
    <p:wipe dir="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64973F6-93B1-4B29-A7B2-DFC46E67E09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solidFill>
            <a:srgbClr val="C00000">
              <a:alpha val="42000"/>
            </a:srgb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>
              <a:alpha val="32000"/>
            </a:srgb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18863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89B9D88-7BDE-4F89-A71A-2341CA7D136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5653547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19AD269-8D10-4AB4-A253-651528154AF3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7403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56EE2A4-F463-4636-89F3-82260ED43CBE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59644771"/>
      </p:ext>
    </p:extLst>
  </p:cSld>
  <p:clrMapOvr>
    <a:masterClrMapping/>
  </p:clrMapOvr>
  <p:transition spd="slow">
    <p:wipe dir="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549696C-8CF6-488C-A23C-27E01B7A6FE8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6164630"/>
      </p:ext>
    </p:extLst>
  </p:cSld>
  <p:clrMapOvr>
    <a:masterClrMapping/>
  </p:clrMapOvr>
  <p:transition spd="slow">
    <p:wipe dir="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54D3FF8-B342-4D04-B328-CC5BE5A0A10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2771292"/>
      </p:ext>
    </p:extLst>
  </p:cSld>
  <p:clrMapOvr>
    <a:masterClrMapping/>
  </p:clrMapOvr>
  <p:transition spd="slow">
    <p:wipe dir="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0A587B1-626E-422F-AC7C-96AC6BF5F9D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9461361"/>
      </p:ext>
    </p:extLst>
  </p:cSld>
  <p:clrMapOvr>
    <a:masterClrMapping/>
  </p:clrMapOvr>
  <p:transition spd="slow">
    <p:wipe dir="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863F281-BF4C-4F5A-AE5B-4200687513E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4255876"/>
      </p:ext>
    </p:extLst>
  </p:cSld>
  <p:clrMapOvr>
    <a:masterClrMapping/>
  </p:clrMapOvr>
  <p:transition spd="slow">
    <p:wipe dir="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BC1E5824-E290-4C91-A9CE-DEC8AF14A476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111851498"/>
      </p:ext>
    </p:extLst>
  </p:cSld>
  <p:clrMapOvr>
    <a:masterClrMapping/>
  </p:clrMapOvr>
  <p:transition spd="slow">
    <p:wipe dir="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1DCDB9E4-B630-43CA-9205-8661EC6A86C7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7296229"/>
      </p:ext>
    </p:extLst>
  </p:cSld>
  <p:clrMapOvr>
    <a:masterClrMapping/>
  </p:clrMapOvr>
  <p:transition spd="slow">
    <p:wipe dir="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DAC24C2-F481-41F6-BC75-47112B675B2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094072"/>
      </p:ext>
    </p:extLst>
  </p:cSld>
  <p:clrMapOvr>
    <a:masterClrMapping/>
  </p:clrMapOvr>
  <p:transition spd="slow">
    <p:wipe dir="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64973F6-93B1-4B29-A7B2-DFC46E67E09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solidFill>
            <a:srgbClr val="C00000">
              <a:alpha val="42000"/>
            </a:srgbClr>
          </a:solidFill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>
              <a:alpha val="32000"/>
            </a:srgb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bg1">
              <a:alpha val="42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29644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89B9D88-7BDE-4F89-A71A-2341CA7D136A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71144910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E19AD269-8D10-4AB4-A253-651528154AF3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623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u"/>
  </p:transition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56EE2A4-F463-4636-89F3-82260ED43CBE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79302643"/>
      </p:ext>
    </p:extLst>
  </p:cSld>
  <p:clrMapOvr>
    <a:masterClrMapping/>
  </p:clrMapOvr>
  <p:transition spd="slow">
    <p:wipe dir="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3549696C-8CF6-488C-A23C-27E01B7A6FE8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3082492"/>
      </p:ext>
    </p:extLst>
  </p:cSld>
  <p:clrMapOvr>
    <a:masterClrMapping/>
  </p:clrMapOvr>
  <p:transition spd="slow">
    <p:wipe dir="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A54D3FF8-B342-4D04-B328-CC5BE5A0A10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4482358"/>
      </p:ext>
    </p:extLst>
  </p:cSld>
  <p:clrMapOvr>
    <a:masterClrMapping/>
  </p:clrMapOvr>
  <p:transition spd="slow">
    <p:wipe dir="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0A587B1-626E-422F-AC7C-96AC6BF5F9D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0575594"/>
      </p:ext>
    </p:extLst>
  </p:cSld>
  <p:clrMapOvr>
    <a:masterClrMapping/>
  </p:clrMapOvr>
  <p:transition spd="slow">
    <p:wipe dir="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9863F281-BF4C-4F5A-AE5B-4200687513E4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57737911"/>
      </p:ext>
    </p:extLst>
  </p:cSld>
  <p:clrMapOvr>
    <a:masterClrMapping/>
  </p:clrMapOvr>
  <p:transition spd="slow">
    <p:wipe dir="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BC1E5824-E290-4C91-A9CE-DEC8AF14A476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86081426"/>
      </p:ext>
    </p:extLst>
  </p:cSld>
  <p:clrMapOvr>
    <a:masterClrMapping/>
  </p:clrMapOvr>
  <p:transition spd="slow">
    <p:wipe dir="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1DCDB9E4-B630-43CA-9205-8661EC6A86C7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0025057"/>
      </p:ext>
    </p:extLst>
  </p:cSld>
  <p:clrMapOvr>
    <a:masterClrMapping/>
  </p:clrMapOvr>
  <p:transition spd="slow">
    <p:wipe dir="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5DAC24C2-F481-41F6-BC75-47112B675B29}" type="datetime1">
              <a:rPr lang="de-DE" smtClean="0">
                <a:solidFill>
                  <a:prstClr val="black"/>
                </a:solidFill>
              </a:rPr>
              <a:pPr/>
              <a:t>07.03.2016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062097"/>
      </p:ext>
    </p:extLst>
  </p:cSld>
  <p:clrMapOvr>
    <a:masterClrMapping/>
  </p:clrMapOvr>
  <p:transition spd="slow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gradFill>
            <a:gsLst>
              <a:gs pos="0">
                <a:srgbClr val="0070C0">
                  <a:alpha val="70000"/>
                </a:srgbClr>
              </a:gs>
              <a:gs pos="11000">
                <a:schemeClr val="bg1"/>
              </a:gs>
            </a:gsLst>
            <a:lin ang="5400000" scaled="0"/>
          </a:grad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536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00206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gradFill>
            <a:gsLst>
              <a:gs pos="0">
                <a:srgbClr val="0070C0">
                  <a:alpha val="70000"/>
                </a:srgbClr>
              </a:gs>
              <a:gs pos="11000">
                <a:schemeClr val="bg1"/>
              </a:gs>
            </a:gsLst>
            <a:lin ang="5400000" scaled="0"/>
          </a:grad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480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00206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gradFill>
            <a:gsLst>
              <a:gs pos="0">
                <a:srgbClr val="0070C0">
                  <a:alpha val="70000"/>
                </a:srgbClr>
              </a:gs>
              <a:gs pos="11000">
                <a:schemeClr val="bg1"/>
              </a:gs>
            </a:gsLst>
            <a:lin ang="5400000" scaled="0"/>
          </a:grad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979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00206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gradFill>
            <a:gsLst>
              <a:gs pos="0">
                <a:srgbClr val="0070C0">
                  <a:alpha val="70000"/>
                </a:srgbClr>
              </a:gs>
              <a:gs pos="11000">
                <a:schemeClr val="bg1"/>
              </a:gs>
            </a:gsLst>
            <a:lin ang="5400000" scaled="0"/>
          </a:grad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149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ipe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00206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gradFill>
            <a:gsLst>
              <a:gs pos="0">
                <a:srgbClr val="0070C0">
                  <a:alpha val="70000"/>
                </a:srgbClr>
              </a:gs>
              <a:gs pos="11000">
                <a:schemeClr val="bg1"/>
              </a:gs>
            </a:gsLst>
            <a:lin ang="5400000" scaled="0"/>
          </a:grad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622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wipe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00206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gradFill>
            <a:gsLst>
              <a:gs pos="0">
                <a:srgbClr val="0070C0">
                  <a:alpha val="70000"/>
                </a:srgbClr>
              </a:gs>
              <a:gs pos="11000">
                <a:schemeClr val="bg1"/>
              </a:gs>
            </a:gsLst>
            <a:lin ang="5400000" scaled="0"/>
          </a:grad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591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wipe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00206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gradFill>
            <a:gsLst>
              <a:gs pos="0">
                <a:srgbClr val="0070C0">
                  <a:alpha val="70000"/>
                </a:srgbClr>
              </a:gs>
              <a:gs pos="11000">
                <a:schemeClr val="bg1"/>
              </a:gs>
            </a:gsLst>
            <a:lin ang="5400000" scaled="0"/>
          </a:grad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6253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wipe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00206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gradFill>
            <a:gsLst>
              <a:gs pos="0">
                <a:srgbClr val="0070C0">
                  <a:alpha val="70000"/>
                </a:srgbClr>
              </a:gs>
              <a:gs pos="11000">
                <a:schemeClr val="bg1"/>
              </a:gs>
            </a:gsLst>
            <a:lin ang="5400000" scaled="0"/>
          </a:gradFill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rgbClr val="C00000">
              <a:alpha val="42000"/>
            </a:srgbClr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79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wipe dir="u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00206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g"/><Relationship Id="rId7" Type="http://schemas.microsoft.com/office/2007/relationships/hdphoto" Target="../media/hdphoto1.wdp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18" Type="http://schemas.openxmlformats.org/officeDocument/2006/relationships/image" Target="../media/image27.png"/><Relationship Id="rId3" Type="http://schemas.openxmlformats.org/officeDocument/2006/relationships/image" Target="../media/image16.jpeg"/><Relationship Id="rId7" Type="http://schemas.openxmlformats.org/officeDocument/2006/relationships/image" Target="../media/image19.jpg"/><Relationship Id="rId12" Type="http://schemas.openxmlformats.org/officeDocument/2006/relationships/image" Target="../media/image22.jpeg"/><Relationship Id="rId17" Type="http://schemas.openxmlformats.org/officeDocument/2006/relationships/image" Target="../media/image26.jpg"/><Relationship Id="rId2" Type="http://schemas.openxmlformats.org/officeDocument/2006/relationships/image" Target="../media/image15.jpeg"/><Relationship Id="rId16" Type="http://schemas.openxmlformats.org/officeDocument/2006/relationships/image" Target="../media/image25.jpeg"/><Relationship Id="rId1" Type="http://schemas.openxmlformats.org/officeDocument/2006/relationships/slideLayout" Target="../slideLayouts/slideLayout46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18.png"/><Relationship Id="rId15" Type="http://schemas.microsoft.com/office/2007/relationships/hdphoto" Target="../media/hdphoto5.wdp"/><Relationship Id="rId10" Type="http://schemas.openxmlformats.org/officeDocument/2006/relationships/image" Target="../media/image21.png"/><Relationship Id="rId19" Type="http://schemas.microsoft.com/office/2007/relationships/hdphoto" Target="../media/hdphoto6.wdp"/><Relationship Id="rId4" Type="http://schemas.openxmlformats.org/officeDocument/2006/relationships/image" Target="../media/image17.jpeg"/><Relationship Id="rId9" Type="http://schemas.microsoft.com/office/2007/relationships/hdphoto" Target="../media/hdphoto3.wdp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42.wmf"/><Relationship Id="rId26" Type="http://schemas.openxmlformats.org/officeDocument/2006/relationships/oleObject" Target="../embeddings/oleObject15.bin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2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0.bin"/><Relationship Id="rId25" Type="http://schemas.openxmlformats.org/officeDocument/2006/relationships/image" Target="../media/image45.wmf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1.wmf"/><Relationship Id="rId20" Type="http://schemas.openxmlformats.org/officeDocument/2006/relationships/image" Target="../media/image43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6.bin"/><Relationship Id="rId24" Type="http://schemas.openxmlformats.org/officeDocument/2006/relationships/oleObject" Target="../embeddings/oleObject14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9.bin"/><Relationship Id="rId23" Type="http://schemas.openxmlformats.org/officeDocument/2006/relationships/oleObject" Target="../embeddings/oleObject13.bin"/><Relationship Id="rId28" Type="http://schemas.openxmlformats.org/officeDocument/2006/relationships/image" Target="../media/image47.png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40.wmf"/><Relationship Id="rId22" Type="http://schemas.openxmlformats.org/officeDocument/2006/relationships/image" Target="../media/image44.wmf"/><Relationship Id="rId27" Type="http://schemas.openxmlformats.org/officeDocument/2006/relationships/image" Target="../media/image4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tiff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2.tiff"/><Relationship Id="rId5" Type="http://schemas.openxmlformats.org/officeDocument/2006/relationships/image" Target="../media/image51.tiff"/><Relationship Id="rId4" Type="http://schemas.openxmlformats.org/officeDocument/2006/relationships/image" Target="../media/image50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9.jpeg"/><Relationship Id="rId7" Type="http://schemas.microsoft.com/office/2007/relationships/hdphoto" Target="../media/hdphoto9.wdp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10" Type="http://schemas.openxmlformats.org/officeDocument/2006/relationships/image" Target="../media/image65.jpg"/><Relationship Id="rId4" Type="http://schemas.openxmlformats.org/officeDocument/2006/relationships/image" Target="../media/image60.jpeg"/><Relationship Id="rId9" Type="http://schemas.openxmlformats.org/officeDocument/2006/relationships/image" Target="../media/image6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3" Type="http://schemas.openxmlformats.org/officeDocument/2006/relationships/image" Target="../media/image230.png"/><Relationship Id="rId7" Type="http://schemas.openxmlformats.org/officeDocument/2006/relationships/image" Target="../media/image2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51.png"/><Relationship Id="rId5" Type="http://schemas.openxmlformats.org/officeDocument/2006/relationships/image" Target="../media/image242.png"/><Relationship Id="rId4" Type="http://schemas.openxmlformats.org/officeDocument/2006/relationships/image" Target="../media/image243.png"/><Relationship Id="rId9" Type="http://schemas.openxmlformats.org/officeDocument/2006/relationships/image" Target="../media/image28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7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 bwMode="auto">
          <a:xfrm>
            <a:off x="-1" y="1052736"/>
            <a:ext cx="9144001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it-IT" sz="3200" dirty="0" err="1">
                <a:solidFill>
                  <a:schemeClr val="tx1"/>
                </a:solidFill>
              </a:rPr>
              <a:t>Hydrodynamic</a:t>
            </a:r>
            <a:r>
              <a:rPr lang="it-IT" sz="3200" dirty="0">
                <a:solidFill>
                  <a:schemeClr val="tx1"/>
                </a:solidFill>
              </a:rPr>
              <a:t> </a:t>
            </a:r>
            <a:r>
              <a:rPr lang="it-IT" sz="3200" dirty="0" err="1" smtClean="0">
                <a:solidFill>
                  <a:schemeClr val="tx1"/>
                </a:solidFill>
              </a:rPr>
              <a:t>Chromatography</a:t>
            </a:r>
            <a:r>
              <a:rPr lang="it-IT" sz="3200" dirty="0" smtClean="0">
                <a:solidFill>
                  <a:schemeClr val="tx1"/>
                </a:solidFill>
              </a:rPr>
              <a:t> </a:t>
            </a:r>
            <a:r>
              <a:rPr lang="it-IT" sz="3200" dirty="0" err="1" smtClean="0">
                <a:solidFill>
                  <a:schemeClr val="tx1"/>
                </a:solidFill>
              </a:rPr>
              <a:t>Coupled</a:t>
            </a:r>
            <a:r>
              <a:rPr lang="it-IT" sz="3200" dirty="0" smtClean="0">
                <a:solidFill>
                  <a:schemeClr val="tx1"/>
                </a:solidFill>
              </a:rPr>
              <a:t> </a:t>
            </a:r>
            <a:r>
              <a:rPr lang="it-IT" sz="3200" dirty="0">
                <a:solidFill>
                  <a:schemeClr val="tx1"/>
                </a:solidFill>
              </a:rPr>
              <a:t>to ICP-MS for </a:t>
            </a:r>
            <a:r>
              <a:rPr lang="it-IT" sz="3200" dirty="0" err="1" smtClean="0">
                <a:solidFill>
                  <a:schemeClr val="tx1"/>
                </a:solidFill>
              </a:rPr>
              <a:t>Studying</a:t>
            </a:r>
            <a:r>
              <a:rPr lang="it-IT" sz="3200" dirty="0" smtClean="0">
                <a:solidFill>
                  <a:schemeClr val="tx1"/>
                </a:solidFill>
              </a:rPr>
              <a:t> </a:t>
            </a:r>
            <a:r>
              <a:rPr lang="it-IT" sz="3200" dirty="0" err="1" smtClean="0">
                <a:solidFill>
                  <a:schemeClr val="tx1"/>
                </a:solidFill>
              </a:rPr>
              <a:t>Nanoparticles</a:t>
            </a:r>
            <a:r>
              <a:rPr lang="it-IT" sz="3200" dirty="0" smtClean="0">
                <a:solidFill>
                  <a:schemeClr val="tx1"/>
                </a:solidFill>
              </a:rPr>
              <a:t> </a:t>
            </a:r>
            <a:r>
              <a:rPr lang="it-IT" sz="3200" dirty="0">
                <a:solidFill>
                  <a:schemeClr val="tx1"/>
                </a:solidFill>
              </a:rPr>
              <a:t>in </a:t>
            </a:r>
            <a:r>
              <a:rPr lang="it-IT" sz="3200" dirty="0" err="1" smtClean="0">
                <a:solidFill>
                  <a:schemeClr val="tx1"/>
                </a:solidFill>
              </a:rPr>
              <a:t>Complex</a:t>
            </a:r>
            <a:r>
              <a:rPr lang="it-IT" sz="3200" dirty="0" smtClean="0">
                <a:solidFill>
                  <a:schemeClr val="tx1"/>
                </a:solidFill>
              </a:rPr>
              <a:t> Media</a:t>
            </a:r>
            <a:endParaRPr lang="de-DE" sz="3200" kern="0" dirty="0">
              <a:solidFill>
                <a:schemeClr val="tx1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1151299" y="3501008"/>
            <a:ext cx="6841403" cy="2704471"/>
            <a:chOff x="1212128" y="3501008"/>
            <a:chExt cx="6841403" cy="2704471"/>
          </a:xfrm>
        </p:grpSpPr>
        <p:sp>
          <p:nvSpPr>
            <p:cNvPr id="4" name="Rectangle 5"/>
            <p:cNvSpPr txBox="1">
              <a:spLocks noChangeArrowheads="1"/>
            </p:cNvSpPr>
            <p:nvPr/>
          </p:nvSpPr>
          <p:spPr>
            <a:xfrm>
              <a:off x="2076545" y="4581128"/>
              <a:ext cx="5112568" cy="10193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altLang="de-DE" b="1" dirty="0" smtClean="0">
                  <a:solidFill>
                    <a:prstClr val="black"/>
                  </a:solidFill>
                </a:rPr>
                <a:t>Allan Philippe</a:t>
              </a:r>
            </a:p>
            <a:p>
              <a:r>
                <a:rPr lang="de-DE" altLang="de-DE" b="1" dirty="0" smtClean="0">
                  <a:solidFill>
                    <a:prstClr val="black"/>
                  </a:solidFill>
                </a:rPr>
                <a:t>University </a:t>
              </a:r>
              <a:r>
                <a:rPr lang="de-DE" altLang="de-DE" b="1" dirty="0" err="1" smtClean="0">
                  <a:solidFill>
                    <a:prstClr val="black"/>
                  </a:solidFill>
                </a:rPr>
                <a:t>of</a:t>
              </a:r>
              <a:r>
                <a:rPr lang="de-DE" altLang="de-DE" b="1" dirty="0" smtClean="0">
                  <a:solidFill>
                    <a:prstClr val="black"/>
                  </a:solidFill>
                </a:rPr>
                <a:t> Koblenz-Landau, Germany</a:t>
              </a:r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3321156" y="5743814"/>
              <a:ext cx="2623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altLang="de-DE" sz="2400" b="1" dirty="0" smtClean="0">
                  <a:solidFill>
                    <a:prstClr val="black"/>
                  </a:solidFill>
                </a:rPr>
                <a:t>London, </a:t>
              </a:r>
              <a:r>
                <a:rPr lang="de-DE" altLang="de-DE" sz="2400" b="1" dirty="0" smtClean="0">
                  <a:solidFill>
                    <a:prstClr val="black"/>
                  </a:solidFill>
                </a:rPr>
                <a:t>14.03.2016</a:t>
              </a:r>
              <a:endParaRPr lang="de-DE" altLang="de-DE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7" name="Rectangle 5"/>
            <p:cNvSpPr txBox="1">
              <a:spLocks noChangeArrowheads="1"/>
            </p:cNvSpPr>
            <p:nvPr/>
          </p:nvSpPr>
          <p:spPr>
            <a:xfrm>
              <a:off x="1212128" y="3501008"/>
              <a:ext cx="6841403" cy="9361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de-DE" b="1" dirty="0" smtClean="0">
                  <a:solidFill>
                    <a:prstClr val="black"/>
                  </a:solidFill>
                </a:rPr>
                <a:t>International </a:t>
              </a:r>
              <a:r>
                <a:rPr lang="en-US" altLang="de-DE" b="1" dirty="0">
                  <a:solidFill>
                    <a:prstClr val="black"/>
                  </a:solidFill>
                </a:rPr>
                <a:t>Conference and Exhibition on HPLC and Chromatography Techniques</a:t>
              </a:r>
              <a:endParaRPr lang="de-DE" altLang="de-DE" b="1" dirty="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3" name="Rechteck 2"/>
          <p:cNvSpPr/>
          <p:nvPr/>
        </p:nvSpPr>
        <p:spPr>
          <a:xfrm>
            <a:off x="6588224" y="5589240"/>
            <a:ext cx="1944216" cy="720080"/>
          </a:xfrm>
          <a:prstGeom prst="rect">
            <a:avLst/>
          </a:prstGeom>
          <a:blipFill dpi="0" rotWithShape="1">
            <a:blip r:embed="rId2">
              <a:alphaModFix amt="5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37" name="Rechteck 36"/>
          <p:cNvSpPr>
            <a:spLocks noChangeAspect="1"/>
          </p:cNvSpPr>
          <p:nvPr/>
        </p:nvSpPr>
        <p:spPr>
          <a:xfrm>
            <a:off x="1115616" y="332656"/>
            <a:ext cx="1478969" cy="694788"/>
          </a:xfrm>
          <a:prstGeom prst="rect">
            <a:avLst/>
          </a:prstGeom>
          <a:blipFill dpi="0" rotWithShape="1">
            <a:blip r:embed="rId3">
              <a:alphaModFix amt="5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80" name="Rechteck 79"/>
          <p:cNvSpPr>
            <a:spLocks noChangeAspect="1"/>
          </p:cNvSpPr>
          <p:nvPr/>
        </p:nvSpPr>
        <p:spPr>
          <a:xfrm>
            <a:off x="4299451" y="188640"/>
            <a:ext cx="3440901" cy="861710"/>
          </a:xfrm>
          <a:prstGeom prst="rect">
            <a:avLst/>
          </a:prstGeom>
          <a:blipFill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>
            <a:spLocks noChangeAspect="1"/>
          </p:cNvSpPr>
          <p:nvPr/>
        </p:nvSpPr>
        <p:spPr>
          <a:xfrm>
            <a:off x="395536" y="5600490"/>
            <a:ext cx="2524171" cy="757389"/>
          </a:xfrm>
          <a:prstGeom prst="rect">
            <a:avLst/>
          </a:prstGeom>
          <a:blipFill dpi="0" rotWithShape="1">
            <a:blip r:embed="rId5" cstate="print">
              <a:alphaModFix amt="5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91543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231933" y="188639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Introduction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31933" y="682783"/>
            <a:ext cx="4248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prstClr val="black"/>
                </a:solidFill>
              </a:rPr>
              <a:t>The </a:t>
            </a:r>
            <a:r>
              <a:rPr lang="de-DE" sz="2400" b="1" dirty="0" err="1" smtClean="0">
                <a:solidFill>
                  <a:prstClr val="black"/>
                </a:solidFill>
              </a:rPr>
              <a:t>dark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side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a </a:t>
            </a:r>
            <a:r>
              <a:rPr lang="de-DE" sz="2400" b="1" dirty="0" err="1" smtClean="0">
                <a:solidFill>
                  <a:prstClr val="black"/>
                </a:solidFill>
              </a:rPr>
              <a:t>revolution</a:t>
            </a:r>
            <a:r>
              <a:rPr lang="de-DE" sz="2400" b="1" dirty="0" smtClean="0">
                <a:solidFill>
                  <a:prstClr val="black"/>
                </a:solidFill>
              </a:rPr>
              <a:t>…</a:t>
            </a:r>
            <a:endParaRPr lang="de-DE" sz="2400" b="1" dirty="0">
              <a:solidFill>
                <a:prstClr val="black"/>
              </a:solidFill>
            </a:endParaRPr>
          </a:p>
        </p:txBody>
      </p:sp>
      <p:grpSp>
        <p:nvGrpSpPr>
          <p:cNvPr id="21" name="Gruppieren 20"/>
          <p:cNvGrpSpPr/>
          <p:nvPr/>
        </p:nvGrpSpPr>
        <p:grpSpPr>
          <a:xfrm>
            <a:off x="5004048" y="2295315"/>
            <a:ext cx="3891952" cy="4446053"/>
            <a:chOff x="5076056" y="2295315"/>
            <a:chExt cx="3891952" cy="4446053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0652" y="2295315"/>
              <a:ext cx="2223858" cy="1779086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88" r="18468"/>
            <a:stretch/>
          </p:blipFill>
          <p:spPr>
            <a:xfrm>
              <a:off x="5076056" y="3347325"/>
              <a:ext cx="1991694" cy="1695249"/>
            </a:xfrm>
            <a:prstGeom prst="rect">
              <a:avLst/>
            </a:prstGeom>
          </p:spPr>
        </p:pic>
        <p:grpSp>
          <p:nvGrpSpPr>
            <p:cNvPr id="8" name="Gruppieren 7"/>
            <p:cNvGrpSpPr/>
            <p:nvPr/>
          </p:nvGrpSpPr>
          <p:grpSpPr>
            <a:xfrm>
              <a:off x="6094948" y="4797152"/>
              <a:ext cx="2873060" cy="1944216"/>
              <a:chOff x="4572000" y="3429000"/>
              <a:chExt cx="3343275" cy="2305824"/>
            </a:xfrm>
          </p:grpSpPr>
          <p:sp>
            <p:nvSpPr>
              <p:cNvPr id="3" name="Textfeld 2"/>
              <p:cNvSpPr txBox="1"/>
              <p:nvPr/>
            </p:nvSpPr>
            <p:spPr>
              <a:xfrm>
                <a:off x="4597769" y="5457825"/>
                <a:ext cx="329173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prstClr val="black"/>
                    </a:solidFill>
                  </a:rPr>
                  <a:t>Barnes </a:t>
                </a:r>
                <a:r>
                  <a:rPr lang="en-US" sz="1200" dirty="0">
                    <a:solidFill>
                      <a:prstClr val="black"/>
                    </a:solidFill>
                  </a:rPr>
                  <a:t>D. K. </a:t>
                </a:r>
                <a:r>
                  <a:rPr lang="en-US" sz="1200" dirty="0" smtClean="0">
                    <a:solidFill>
                      <a:prstClr val="black"/>
                    </a:solidFill>
                  </a:rPr>
                  <a:t>A. </a:t>
                </a:r>
                <a:r>
                  <a:rPr lang="en-US" sz="1200" i="1" dirty="0" smtClean="0">
                    <a:solidFill>
                      <a:prstClr val="black"/>
                    </a:solidFill>
                  </a:rPr>
                  <a:t>et al</a:t>
                </a:r>
                <a:r>
                  <a:rPr lang="en-US" sz="1200" dirty="0" smtClean="0">
                    <a:solidFill>
                      <a:prstClr val="black"/>
                    </a:solidFill>
                  </a:rPr>
                  <a:t>. </a:t>
                </a:r>
                <a:r>
                  <a:rPr lang="en-US" sz="1200" dirty="0">
                    <a:solidFill>
                      <a:prstClr val="black"/>
                    </a:solidFill>
                  </a:rPr>
                  <a:t>(</a:t>
                </a:r>
                <a:r>
                  <a:rPr lang="en-US" sz="1200" dirty="0" smtClean="0">
                    <a:solidFill>
                      <a:prstClr val="black"/>
                    </a:solidFill>
                  </a:rPr>
                  <a:t>2009), </a:t>
                </a:r>
                <a:r>
                  <a:rPr lang="en-US" sz="1200" i="1" dirty="0" smtClean="0">
                    <a:solidFill>
                      <a:prstClr val="black"/>
                    </a:solidFill>
                  </a:rPr>
                  <a:t>Philos</a:t>
                </a:r>
                <a:r>
                  <a:rPr lang="en-US" sz="1200" dirty="0" smtClean="0">
                    <a:solidFill>
                      <a:prstClr val="black"/>
                    </a:solidFill>
                  </a:rPr>
                  <a:t>.</a:t>
                </a:r>
                <a:r>
                  <a:rPr lang="en-US" sz="1200" i="1" dirty="0" smtClean="0">
                    <a:solidFill>
                      <a:prstClr val="black"/>
                    </a:solidFill>
                  </a:rPr>
                  <a:t> T</a:t>
                </a:r>
                <a:r>
                  <a:rPr lang="en-US" sz="1200" dirty="0" smtClean="0">
                    <a:solidFill>
                      <a:prstClr val="black"/>
                    </a:solidFill>
                  </a:rPr>
                  <a:t>.</a:t>
                </a:r>
                <a:r>
                  <a:rPr lang="en-US" sz="1200" i="1" dirty="0" smtClean="0">
                    <a:solidFill>
                      <a:prstClr val="black"/>
                    </a:solidFill>
                  </a:rPr>
                  <a:t> Roy</a:t>
                </a:r>
                <a:r>
                  <a:rPr lang="en-US" sz="1200" dirty="0" smtClean="0">
                    <a:solidFill>
                      <a:prstClr val="black"/>
                    </a:solidFill>
                  </a:rPr>
                  <a:t>. </a:t>
                </a:r>
                <a:r>
                  <a:rPr lang="en-US" sz="1200" i="1" dirty="0" smtClean="0">
                    <a:solidFill>
                      <a:prstClr val="black"/>
                    </a:solidFill>
                  </a:rPr>
                  <a:t>Soc</a:t>
                </a:r>
                <a:r>
                  <a:rPr lang="en-US" sz="1200" dirty="0" smtClean="0">
                    <a:solidFill>
                      <a:prstClr val="black"/>
                    </a:solidFill>
                  </a:rPr>
                  <a:t>.</a:t>
                </a:r>
                <a:r>
                  <a:rPr lang="en-US" sz="1200" i="1" dirty="0" smtClean="0">
                    <a:solidFill>
                      <a:prstClr val="black"/>
                    </a:solidFill>
                  </a:rPr>
                  <a:t> B</a:t>
                </a:r>
                <a:r>
                  <a:rPr lang="en-US" sz="1200" dirty="0" smtClean="0">
                    <a:solidFill>
                      <a:prstClr val="black"/>
                    </a:solidFill>
                  </a:rPr>
                  <a:t>. </a:t>
                </a:r>
                <a:endParaRPr lang="de-DE" sz="1200" dirty="0">
                  <a:solidFill>
                    <a:prstClr val="black"/>
                  </a:solidFill>
                </a:endParaRPr>
              </a:p>
            </p:txBody>
          </p:sp>
          <p:pic>
            <p:nvPicPr>
              <p:cNvPr id="819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0" y="3429000"/>
                <a:ext cx="3343275" cy="2028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0" name="Gruppieren 19"/>
          <p:cNvGrpSpPr/>
          <p:nvPr/>
        </p:nvGrpSpPr>
        <p:grpSpPr>
          <a:xfrm>
            <a:off x="265135" y="1412776"/>
            <a:ext cx="3206963" cy="4021853"/>
            <a:chOff x="265135" y="1412776"/>
            <a:chExt cx="3206963" cy="4021853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1412776"/>
              <a:ext cx="1924434" cy="1443325"/>
            </a:xfrm>
            <a:prstGeom prst="rect">
              <a:avLst/>
            </a:prstGeom>
          </p:spPr>
        </p:pic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35" y="1676313"/>
              <a:ext cx="2565057" cy="1994331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413632"/>
              <a:ext cx="1686763" cy="1069525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895" y="4365104"/>
              <a:ext cx="1686763" cy="1069525"/>
            </a:xfrm>
            <a:prstGeom prst="rect">
              <a:avLst/>
            </a:prstGeom>
          </p:spPr>
        </p:pic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0391" y="2667758"/>
              <a:ext cx="978234" cy="998404"/>
            </a:xfrm>
            <a:prstGeom prst="rect">
              <a:avLst/>
            </a:prstGeom>
          </p:spPr>
        </p:pic>
      </p:grpSp>
      <p:sp>
        <p:nvSpPr>
          <p:cNvPr id="19" name="Gestreifter Pfeil nach rechts 18"/>
          <p:cNvSpPr/>
          <p:nvPr/>
        </p:nvSpPr>
        <p:spPr>
          <a:xfrm rot="1676653">
            <a:off x="3283874" y="3333776"/>
            <a:ext cx="1512168" cy="864096"/>
          </a:xfrm>
          <a:prstGeom prst="stripedRightArrow">
            <a:avLst/>
          </a:prstGeom>
          <a:gradFill flip="none" rotWithShape="1">
            <a:gsLst>
              <a:gs pos="1000">
                <a:srgbClr val="002060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6547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/>
        </p:nvGrpSpPr>
        <p:grpSpPr>
          <a:xfrm>
            <a:off x="307600" y="1320330"/>
            <a:ext cx="3324744" cy="2221784"/>
            <a:chOff x="307600" y="1320330"/>
            <a:chExt cx="3324744" cy="2221784"/>
          </a:xfrm>
        </p:grpSpPr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00" y="1320330"/>
              <a:ext cx="2290166" cy="1278232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8343" y="1655010"/>
              <a:ext cx="1374001" cy="1887104"/>
            </a:xfrm>
            <a:prstGeom prst="rect">
              <a:avLst/>
            </a:prstGeom>
          </p:spPr>
        </p:pic>
        <p:grpSp>
          <p:nvGrpSpPr>
            <p:cNvPr id="24" name="Group 21"/>
            <p:cNvGrpSpPr/>
            <p:nvPr/>
          </p:nvGrpSpPr>
          <p:grpSpPr>
            <a:xfrm>
              <a:off x="1718135" y="2280921"/>
              <a:ext cx="825438" cy="792088"/>
              <a:chOff x="4716016" y="4894882"/>
              <a:chExt cx="825438" cy="792088"/>
            </a:xfrm>
          </p:grpSpPr>
          <p:sp>
            <p:nvSpPr>
              <p:cNvPr id="25" name="Oval 18"/>
              <p:cNvSpPr/>
              <p:nvPr/>
            </p:nvSpPr>
            <p:spPr>
              <a:xfrm>
                <a:off x="4716016" y="4894882"/>
                <a:ext cx="792000" cy="7920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Titre 1"/>
              <p:cNvSpPr txBox="1">
                <a:spLocks/>
              </p:cNvSpPr>
              <p:nvPr/>
            </p:nvSpPr>
            <p:spPr>
              <a:xfrm>
                <a:off x="4716016" y="5060140"/>
                <a:ext cx="825438" cy="468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fr-FR" sz="2400" b="1" dirty="0" smtClean="0">
                    <a:solidFill>
                      <a:prstClr val="white"/>
                    </a:solidFill>
                  </a:rPr>
                  <a:t>C</a:t>
                </a:r>
                <a:r>
                  <a:rPr lang="fr-FR" sz="2400" b="1" baseline="30000" dirty="0" smtClean="0">
                    <a:solidFill>
                      <a:prstClr val="white"/>
                    </a:solidFill>
                  </a:rPr>
                  <a:t>(0)</a:t>
                </a:r>
                <a:endParaRPr lang="fr-FR" sz="2400" baseline="30000" dirty="0">
                  <a:solidFill>
                    <a:prstClr val="white"/>
                  </a:solidFill>
                  <a:latin typeface="Franklin Gothic Book"/>
                </a:endParaRPr>
              </a:p>
            </p:txBody>
          </p:sp>
        </p:grpSp>
      </p:grp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27" name="Textfeld 26"/>
          <p:cNvSpPr txBox="1"/>
          <p:nvPr/>
        </p:nvSpPr>
        <p:spPr>
          <a:xfrm>
            <a:off x="231933" y="188639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Introduction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231933" y="682783"/>
            <a:ext cx="4053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prstClr val="black"/>
                </a:solidFill>
              </a:rPr>
              <a:t>The </a:t>
            </a:r>
            <a:r>
              <a:rPr lang="de-DE" sz="2400" b="1" dirty="0" err="1" smtClean="0">
                <a:solidFill>
                  <a:prstClr val="black"/>
                </a:solidFill>
              </a:rPr>
              <a:t>dark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side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a </a:t>
            </a:r>
            <a:r>
              <a:rPr lang="de-DE" sz="2400" b="1" dirty="0" err="1" smtClean="0">
                <a:solidFill>
                  <a:prstClr val="black"/>
                </a:solidFill>
              </a:rPr>
              <a:t>revolution</a:t>
            </a:r>
            <a:r>
              <a:rPr lang="de-DE" sz="2400" b="1" dirty="0" smtClean="0">
                <a:solidFill>
                  <a:prstClr val="black"/>
                </a:solidFill>
              </a:rPr>
              <a:t>?</a:t>
            </a:r>
            <a:endParaRPr lang="de-DE" sz="2400" b="1" dirty="0">
              <a:solidFill>
                <a:prstClr val="black"/>
              </a:solidFill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4644008" y="309331"/>
            <a:ext cx="3249066" cy="1706756"/>
            <a:chOff x="4644008" y="309331"/>
            <a:chExt cx="3249066" cy="1706756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998055"/>
              <a:ext cx="1524000" cy="1018032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6667" b="84804" l="9328" r="89588">
                          <a14:foregroundMark x1="31020" y1="19118" x2="19957" y2="24510"/>
                          <a14:foregroundMark x1="18438" y1="25735" x2="11280" y2="34804"/>
                          <a14:foregroundMark x1="58351" y1="84069" x2="69197" y2="80147"/>
                          <a14:foregroundMark x1="69414" y1="79902" x2="79610" y2="71324"/>
                          <a14:foregroundMark x1="79826" y1="71324" x2="86334" y2="60294"/>
                          <a14:foregroundMark x1="85249" y1="61275" x2="89588" y2="47794"/>
                          <a14:foregroundMark x1="89588" y1="47794" x2="88069" y2="36520"/>
                          <a14:foregroundMark x1="87636" y1="37255" x2="83080" y2="26716"/>
                          <a14:foregroundMark x1="78091" y1="59804" x2="61171" y2="66422"/>
                          <a14:foregroundMark x1="61171" y1="66422" x2="40564" y2="67892"/>
                          <a14:foregroundMark x1="40564" y1="67892" x2="21692" y2="61765"/>
                          <a14:foregroundMark x1="21692" y1="61765" x2="12798" y2="54167"/>
                          <a14:foregroundMark x1="12798" y1="54167" x2="12798" y2="39706"/>
                          <a14:foregroundMark x1="58568" y1="83824" x2="49675" y2="85294"/>
                          <a14:foregroundMark x1="50325" y1="85049" x2="39262" y2="84314"/>
                          <a14:foregroundMark x1="39262" y1="84314" x2="31020" y2="81127"/>
                          <a14:foregroundMark x1="31020" y1="81127" x2="24078" y2="77451"/>
                          <a14:foregroundMark x1="24078" y1="77451" x2="16269" y2="70343"/>
                          <a14:foregroundMark x1="16269" y1="70343" x2="11714" y2="60784"/>
                          <a14:foregroundMark x1="11714" y1="60784" x2="11497" y2="52206"/>
                          <a14:foregroundMark x1="11714" y1="35049" x2="10412" y2="54657"/>
                          <a14:foregroundMark x1="50759" y1="67157" x2="51410" y2="69363"/>
                          <a14:foregroundMark x1="83948" y1="28431" x2="88286" y2="36520"/>
                          <a14:foregroundMark x1="84599" y1="28186" x2="88286" y2="34559"/>
                          <a14:foregroundMark x1="11931" y1="60539" x2="10846" y2="56863"/>
                          <a14:foregroundMark x1="11497" y1="35294" x2="9978" y2="37500"/>
                          <a14:foregroundMark x1="10412" y1="38480" x2="9328" y2="50490"/>
                          <a14:foregroundMark x1="9978" y1="51716" x2="11063" y2="58824"/>
                          <a14:foregroundMark x1="46638" y1="74510" x2="46638" y2="74510"/>
                          <a14:foregroundMark x1="61388" y1="75735" x2="61388" y2="75735"/>
                          <a14:foregroundMark x1="82646" y1="27206" x2="77874" y2="23284"/>
                          <a14:foregroundMark x1="77874" y1="23284" x2="72017" y2="19853"/>
                          <a14:foregroundMark x1="72017" y1="19853" x2="62473" y2="16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5" t="14613" r="9750" b="13206"/>
            <a:stretch/>
          </p:blipFill>
          <p:spPr>
            <a:xfrm>
              <a:off x="6339613" y="309331"/>
              <a:ext cx="1553461" cy="1223733"/>
            </a:xfrm>
            <a:prstGeom prst="rect">
              <a:avLst/>
            </a:prstGeom>
          </p:spPr>
        </p:pic>
        <p:grpSp>
          <p:nvGrpSpPr>
            <p:cNvPr id="29" name="Group 21"/>
            <p:cNvGrpSpPr/>
            <p:nvPr/>
          </p:nvGrpSpPr>
          <p:grpSpPr>
            <a:xfrm>
              <a:off x="5872334" y="589315"/>
              <a:ext cx="825438" cy="792088"/>
              <a:chOff x="4716016" y="4894882"/>
              <a:chExt cx="825438" cy="792088"/>
            </a:xfrm>
          </p:grpSpPr>
          <p:sp>
            <p:nvSpPr>
              <p:cNvPr id="30" name="Oval 18"/>
              <p:cNvSpPr/>
              <p:nvPr/>
            </p:nvSpPr>
            <p:spPr>
              <a:xfrm>
                <a:off x="4716016" y="4894882"/>
                <a:ext cx="792000" cy="7920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Titre 1"/>
              <p:cNvSpPr txBox="1">
                <a:spLocks/>
              </p:cNvSpPr>
              <p:nvPr/>
            </p:nvSpPr>
            <p:spPr>
              <a:xfrm>
                <a:off x="4716016" y="5025001"/>
                <a:ext cx="825438" cy="468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fr-FR" sz="2400" b="1" dirty="0" smtClean="0">
                    <a:solidFill>
                      <a:prstClr val="black"/>
                    </a:solidFill>
                  </a:rPr>
                  <a:t>SiO</a:t>
                </a:r>
                <a:r>
                  <a:rPr lang="fr-FR" sz="2400" b="1" baseline="-25000" dirty="0" smtClean="0">
                    <a:solidFill>
                      <a:prstClr val="black"/>
                    </a:solidFill>
                  </a:rPr>
                  <a:t>2</a:t>
                </a:r>
                <a:r>
                  <a:rPr lang="fr-FR" sz="2400" dirty="0" smtClean="0">
                    <a:solidFill>
                      <a:prstClr val="black"/>
                    </a:solidFill>
                    <a:latin typeface="Franklin Gothic Book"/>
                  </a:rPr>
                  <a:t/>
                </a:r>
                <a:br>
                  <a:rPr lang="fr-FR" sz="2400" dirty="0" smtClean="0">
                    <a:solidFill>
                      <a:prstClr val="black"/>
                    </a:solidFill>
                    <a:latin typeface="Franklin Gothic Book"/>
                  </a:rPr>
                </a:br>
                <a:endParaRPr lang="fr-FR" sz="2400" dirty="0">
                  <a:solidFill>
                    <a:prstClr val="black"/>
                  </a:solidFill>
                  <a:latin typeface="Franklin Gothic Book"/>
                </a:endParaRPr>
              </a:p>
            </p:txBody>
          </p:sp>
        </p:grpSp>
      </p:grpSp>
      <p:grpSp>
        <p:nvGrpSpPr>
          <p:cNvPr id="12" name="Gruppieren 11"/>
          <p:cNvGrpSpPr/>
          <p:nvPr/>
        </p:nvGrpSpPr>
        <p:grpSpPr>
          <a:xfrm>
            <a:off x="847140" y="3627226"/>
            <a:ext cx="3148796" cy="3084472"/>
            <a:chOff x="847140" y="3627226"/>
            <a:chExt cx="3148796" cy="3084472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66"/>
            <a:stretch/>
          </p:blipFill>
          <p:spPr>
            <a:xfrm>
              <a:off x="2127342" y="4530831"/>
              <a:ext cx="1868594" cy="1003422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80" b="99281" l="0" r="9864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4262" y="4797152"/>
              <a:ext cx="1359006" cy="1914546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9695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140" y="3627226"/>
              <a:ext cx="1250950" cy="1270000"/>
            </a:xfrm>
            <a:prstGeom prst="rect">
              <a:avLst/>
            </a:prstGeom>
          </p:spPr>
        </p:pic>
        <p:grpSp>
          <p:nvGrpSpPr>
            <p:cNvPr id="32" name="Group 21"/>
            <p:cNvGrpSpPr/>
            <p:nvPr/>
          </p:nvGrpSpPr>
          <p:grpSpPr>
            <a:xfrm>
              <a:off x="1861675" y="4240454"/>
              <a:ext cx="825438" cy="792088"/>
              <a:chOff x="4716016" y="4894882"/>
              <a:chExt cx="825438" cy="792088"/>
            </a:xfrm>
          </p:grpSpPr>
          <p:sp>
            <p:nvSpPr>
              <p:cNvPr id="33" name="Oval 18"/>
              <p:cNvSpPr/>
              <p:nvPr/>
            </p:nvSpPr>
            <p:spPr>
              <a:xfrm>
                <a:off x="4716016" y="4894882"/>
                <a:ext cx="792000" cy="79208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Titre 1"/>
              <p:cNvSpPr txBox="1">
                <a:spLocks/>
              </p:cNvSpPr>
              <p:nvPr/>
            </p:nvSpPr>
            <p:spPr>
              <a:xfrm>
                <a:off x="4716016" y="5025001"/>
                <a:ext cx="825438" cy="468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fr-FR" sz="2400" b="1" dirty="0" smtClean="0">
                    <a:solidFill>
                      <a:prstClr val="black"/>
                    </a:solidFill>
                  </a:rPr>
                  <a:t>Ag</a:t>
                </a:r>
                <a:r>
                  <a:rPr lang="fr-FR" sz="2400" b="1" baseline="30000" dirty="0" smtClean="0">
                    <a:solidFill>
                      <a:prstClr val="black"/>
                    </a:solidFill>
                  </a:rPr>
                  <a:t>(0)</a:t>
                </a:r>
                <a:endParaRPr lang="fr-FR" sz="2400" baseline="30000" dirty="0">
                  <a:solidFill>
                    <a:prstClr val="black"/>
                  </a:solidFill>
                  <a:latin typeface="Franklin Gothic Book"/>
                </a:endParaRPr>
              </a:p>
            </p:txBody>
          </p:sp>
        </p:grpSp>
      </p:grpSp>
      <p:grpSp>
        <p:nvGrpSpPr>
          <p:cNvPr id="11" name="Gruppieren 10"/>
          <p:cNvGrpSpPr/>
          <p:nvPr/>
        </p:nvGrpSpPr>
        <p:grpSpPr>
          <a:xfrm>
            <a:off x="4355976" y="1916832"/>
            <a:ext cx="4093301" cy="2540726"/>
            <a:chOff x="4355976" y="1916832"/>
            <a:chExt cx="4093301" cy="2540726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1329" y="1916832"/>
              <a:ext cx="1817948" cy="1363461"/>
            </a:xfrm>
            <a:prstGeom prst="rect">
              <a:avLst/>
            </a:prstGeom>
          </p:spPr>
        </p:pic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2676965"/>
              <a:ext cx="2669423" cy="1503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feld 34"/>
            <p:cNvSpPr txBox="1"/>
            <p:nvPr/>
          </p:nvSpPr>
          <p:spPr>
            <a:xfrm>
              <a:off x="4641329" y="4180559"/>
              <a:ext cx="20987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</a:rPr>
                <a:t>Zhang, W. (2003</a:t>
              </a:r>
              <a:r>
                <a:rPr lang="en-US" sz="1200" dirty="0" smtClean="0">
                  <a:solidFill>
                    <a:prstClr val="black"/>
                  </a:solidFill>
                </a:rPr>
                <a:t>). </a:t>
              </a:r>
              <a:r>
                <a:rPr lang="en-US" sz="1200" i="1" dirty="0" smtClean="0">
                  <a:solidFill>
                    <a:prstClr val="black"/>
                  </a:solidFill>
                </a:rPr>
                <a:t>J</a:t>
              </a:r>
              <a:r>
                <a:rPr lang="en-US" sz="1200" dirty="0" smtClean="0">
                  <a:solidFill>
                    <a:prstClr val="black"/>
                  </a:solidFill>
                </a:rPr>
                <a:t>.</a:t>
              </a:r>
              <a:r>
                <a:rPr lang="en-US" sz="1200" i="1" dirty="0" smtClean="0">
                  <a:solidFill>
                    <a:prstClr val="black"/>
                  </a:solidFill>
                </a:rPr>
                <a:t> </a:t>
              </a:r>
              <a:r>
                <a:rPr lang="en-US" sz="1200" i="1" dirty="0" err="1" smtClean="0">
                  <a:solidFill>
                    <a:prstClr val="black"/>
                  </a:solidFill>
                </a:rPr>
                <a:t>Nanopart</a:t>
              </a:r>
              <a:r>
                <a:rPr lang="en-US" sz="1200" i="1" dirty="0" smtClean="0">
                  <a:solidFill>
                    <a:prstClr val="black"/>
                  </a:solidFill>
                </a:rPr>
                <a:t>. Res</a:t>
              </a:r>
              <a:r>
                <a:rPr lang="en-US" sz="1200" dirty="0" smtClean="0">
                  <a:solidFill>
                    <a:prstClr val="black"/>
                  </a:solidFill>
                </a:rPr>
                <a:t>.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grpSp>
          <p:nvGrpSpPr>
            <p:cNvPr id="36" name="Group 21"/>
            <p:cNvGrpSpPr/>
            <p:nvPr/>
          </p:nvGrpSpPr>
          <p:grpSpPr>
            <a:xfrm>
              <a:off x="6034537" y="2233429"/>
              <a:ext cx="825438" cy="792088"/>
              <a:chOff x="4858891" y="4742482"/>
              <a:chExt cx="825438" cy="792088"/>
            </a:xfrm>
          </p:grpSpPr>
          <p:sp>
            <p:nvSpPr>
              <p:cNvPr id="37" name="Oval 18"/>
              <p:cNvSpPr/>
              <p:nvPr/>
            </p:nvSpPr>
            <p:spPr>
              <a:xfrm>
                <a:off x="4858891" y="4742482"/>
                <a:ext cx="792000" cy="7920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Titre 1"/>
              <p:cNvSpPr txBox="1">
                <a:spLocks/>
              </p:cNvSpPr>
              <p:nvPr/>
            </p:nvSpPr>
            <p:spPr>
              <a:xfrm>
                <a:off x="4858891" y="4901822"/>
                <a:ext cx="825438" cy="468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fr-FR" sz="2400" b="1" dirty="0" smtClean="0">
                    <a:solidFill>
                      <a:prstClr val="black"/>
                    </a:solidFill>
                  </a:rPr>
                  <a:t>Fe</a:t>
                </a:r>
                <a:r>
                  <a:rPr lang="fr-FR" sz="2400" b="1" baseline="30000" dirty="0" smtClean="0">
                    <a:solidFill>
                      <a:prstClr val="black"/>
                    </a:solidFill>
                  </a:rPr>
                  <a:t>(0)</a:t>
                </a:r>
                <a:endParaRPr lang="fr-FR" sz="2400" baseline="30000" dirty="0">
                  <a:solidFill>
                    <a:prstClr val="black"/>
                  </a:solidFill>
                  <a:latin typeface="Franklin Gothic Book"/>
                </a:endParaRPr>
              </a:p>
            </p:txBody>
          </p:sp>
        </p:grpSp>
      </p:grpSp>
      <p:grpSp>
        <p:nvGrpSpPr>
          <p:cNvPr id="46" name="Gruppieren 45"/>
          <p:cNvGrpSpPr/>
          <p:nvPr/>
        </p:nvGrpSpPr>
        <p:grpSpPr>
          <a:xfrm>
            <a:off x="5777650" y="4094892"/>
            <a:ext cx="3258846" cy="2646476"/>
            <a:chOff x="5777650" y="4094892"/>
            <a:chExt cx="3258846" cy="2646476"/>
          </a:xfrm>
        </p:grpSpPr>
        <p:pic>
          <p:nvPicPr>
            <p:cNvPr id="45" name="Grafik 44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3500" b="100000" l="1563" r="9921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8610" y="4501137"/>
              <a:ext cx="930877" cy="581798"/>
            </a:xfrm>
            <a:prstGeom prst="rect">
              <a:avLst/>
            </a:prstGeom>
          </p:spPr>
        </p:pic>
        <p:grpSp>
          <p:nvGrpSpPr>
            <p:cNvPr id="42" name="Gruppieren 41"/>
            <p:cNvGrpSpPr/>
            <p:nvPr/>
          </p:nvGrpSpPr>
          <p:grpSpPr>
            <a:xfrm>
              <a:off x="5777650" y="4094892"/>
              <a:ext cx="3258846" cy="2646476"/>
              <a:chOff x="5777650" y="4094892"/>
              <a:chExt cx="3258846" cy="2646476"/>
            </a:xfrm>
          </p:grpSpPr>
          <p:grpSp>
            <p:nvGrpSpPr>
              <p:cNvPr id="13" name="Group 26"/>
              <p:cNvGrpSpPr>
                <a:grpSpLocks noChangeAspect="1"/>
              </p:cNvGrpSpPr>
              <p:nvPr/>
            </p:nvGrpSpPr>
            <p:grpSpPr>
              <a:xfrm>
                <a:off x="5777650" y="5104550"/>
                <a:ext cx="1655157" cy="1636818"/>
                <a:chOff x="3667794" y="4684034"/>
                <a:chExt cx="2298830" cy="2273358"/>
              </a:xfrm>
            </p:grpSpPr>
            <p:pic>
              <p:nvPicPr>
                <p:cNvPr id="14" name="Picture 22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53439" y="4744207"/>
                  <a:ext cx="2213185" cy="2213185"/>
                </a:xfrm>
                <a:prstGeom prst="rect">
                  <a:avLst/>
                </a:prstGeom>
              </p:spPr>
            </p:pic>
            <p:sp>
              <p:nvSpPr>
                <p:cNvPr id="15" name="TextBox 25"/>
                <p:cNvSpPr txBox="1"/>
                <p:nvPr/>
              </p:nvSpPr>
              <p:spPr>
                <a:xfrm>
                  <a:off x="3667794" y="4684034"/>
                  <a:ext cx="202811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600" dirty="0">
                      <a:solidFill>
                        <a:srgbClr val="E9E5DC"/>
                      </a:solidFill>
                    </a:rPr>
                    <a:t>http://</a:t>
                  </a:r>
                  <a:r>
                    <a:rPr lang="de-DE" sz="600" dirty="0" smtClean="0">
                      <a:solidFill>
                        <a:srgbClr val="E9E5DC"/>
                      </a:solidFill>
                    </a:rPr>
                    <a:t>www.maisonbrico.com/mb_images/divers/IMP400/</a:t>
                  </a:r>
                </a:p>
                <a:p>
                  <a:r>
                    <a:rPr lang="de-DE" sz="600" dirty="0" smtClean="0">
                      <a:solidFill>
                        <a:srgbClr val="E9E5DC"/>
                      </a:solidFill>
                    </a:rPr>
                    <a:t>PeinturesEnduitsDeco400/DIY02G02C018P05-400.jpg</a:t>
                  </a:r>
                  <a:endParaRPr lang="de-DE" sz="600" dirty="0">
                    <a:solidFill>
                      <a:srgbClr val="E9E5DC"/>
                    </a:solidFill>
                  </a:endParaRPr>
                </a:p>
              </p:txBody>
            </p:sp>
          </p:grpSp>
          <p:grpSp>
            <p:nvGrpSpPr>
              <p:cNvPr id="16" name="Group 24"/>
              <p:cNvGrpSpPr>
                <a:grpSpLocks noChangeAspect="1"/>
              </p:cNvGrpSpPr>
              <p:nvPr/>
            </p:nvGrpSpPr>
            <p:grpSpPr>
              <a:xfrm>
                <a:off x="7240434" y="4094892"/>
                <a:ext cx="1796062" cy="1828067"/>
                <a:chOff x="6272984" y="3942582"/>
                <a:chExt cx="2494529" cy="2538982"/>
              </a:xfrm>
            </p:grpSpPr>
            <p:pic>
              <p:nvPicPr>
                <p:cNvPr id="17" name="Picture 12"/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72984" y="4005064"/>
                  <a:ext cx="2476500" cy="2476500"/>
                </a:xfrm>
                <a:prstGeom prst="rect">
                  <a:avLst/>
                </a:prstGeom>
              </p:spPr>
            </p:pic>
            <p:sp>
              <p:nvSpPr>
                <p:cNvPr id="18" name="TextBox 13"/>
                <p:cNvSpPr txBox="1"/>
                <p:nvPr/>
              </p:nvSpPr>
              <p:spPr>
                <a:xfrm rot="5400000">
                  <a:off x="7756820" y="4676276"/>
                  <a:ext cx="174438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600" dirty="0">
                      <a:solidFill>
                        <a:srgbClr val="696464"/>
                      </a:solidFill>
                    </a:rPr>
                    <a:t>http://</a:t>
                  </a:r>
                  <a:r>
                    <a:rPr lang="de-DE" sz="600" dirty="0" smtClean="0">
                      <a:solidFill>
                        <a:srgbClr val="696464"/>
                      </a:solidFill>
                    </a:rPr>
                    <a:t>www.aboneobio.com/blog/images/JUILLET</a:t>
                  </a:r>
                </a:p>
                <a:p>
                  <a:r>
                    <a:rPr lang="de-DE" sz="600" dirty="0" smtClean="0">
                      <a:solidFill>
                        <a:srgbClr val="696464"/>
                      </a:solidFill>
                    </a:rPr>
                    <a:t>_</a:t>
                  </a:r>
                  <a:r>
                    <a:rPr lang="de-DE" sz="600" dirty="0">
                      <a:solidFill>
                        <a:srgbClr val="696464"/>
                      </a:solidFill>
                    </a:rPr>
                    <a:t>2010/filtres-solaires-chimiques-ou-naturels.jpg</a:t>
                  </a:r>
                </a:p>
              </p:txBody>
            </p:sp>
          </p:grpSp>
          <p:grpSp>
            <p:nvGrpSpPr>
              <p:cNvPr id="19" name="Group 21"/>
              <p:cNvGrpSpPr/>
              <p:nvPr/>
            </p:nvGrpSpPr>
            <p:grpSpPr>
              <a:xfrm>
                <a:off x="7030771" y="5741544"/>
                <a:ext cx="825438" cy="792088"/>
                <a:chOff x="4716016" y="4894882"/>
                <a:chExt cx="825438" cy="792088"/>
              </a:xfrm>
            </p:grpSpPr>
            <p:sp>
              <p:nvSpPr>
                <p:cNvPr id="20" name="Oval 18"/>
                <p:cNvSpPr/>
                <p:nvPr/>
              </p:nvSpPr>
              <p:spPr>
                <a:xfrm>
                  <a:off x="4716016" y="4894882"/>
                  <a:ext cx="792000" cy="79208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Titre 1"/>
                <p:cNvSpPr txBox="1">
                  <a:spLocks/>
                </p:cNvSpPr>
                <p:nvPr/>
              </p:nvSpPr>
              <p:spPr>
                <a:xfrm>
                  <a:off x="4716016" y="5025001"/>
                  <a:ext cx="825438" cy="46805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/>
                <a:lstStyle/>
                <a:p>
                  <a:pPr algn="ctr">
                    <a:spcBef>
                      <a:spcPct val="0"/>
                    </a:spcBef>
                    <a:defRPr/>
                  </a:pPr>
                  <a:r>
                    <a:rPr lang="fr-FR" sz="2400" b="1" dirty="0" smtClean="0">
                      <a:solidFill>
                        <a:prstClr val="black"/>
                      </a:solidFill>
                    </a:rPr>
                    <a:t>TiO</a:t>
                  </a:r>
                  <a:r>
                    <a:rPr lang="fr-FR" sz="2400" b="1" baseline="-25000" dirty="0" smtClean="0">
                      <a:solidFill>
                        <a:prstClr val="black"/>
                      </a:solidFill>
                    </a:rPr>
                    <a:t>2</a:t>
                  </a:r>
                  <a:r>
                    <a:rPr lang="fr-FR" sz="2400" dirty="0" smtClean="0">
                      <a:solidFill>
                        <a:prstClr val="black"/>
                      </a:solidFill>
                      <a:latin typeface="Franklin Gothic Book"/>
                    </a:rPr>
                    <a:t/>
                  </a:r>
                  <a:br>
                    <a:rPr lang="fr-FR" sz="2400" dirty="0" smtClean="0">
                      <a:solidFill>
                        <a:prstClr val="black"/>
                      </a:solidFill>
                      <a:latin typeface="Franklin Gothic Book"/>
                    </a:rPr>
                  </a:br>
                  <a:endParaRPr lang="fr-FR" sz="2400" dirty="0">
                    <a:solidFill>
                      <a:prstClr val="black"/>
                    </a:solidFill>
                    <a:latin typeface="Franklin Gothic Book"/>
                  </a:endParaRPr>
                </a:p>
              </p:txBody>
            </p:sp>
          </p:grpSp>
          <p:grpSp>
            <p:nvGrpSpPr>
              <p:cNvPr id="39" name="Group 21"/>
              <p:cNvGrpSpPr/>
              <p:nvPr/>
            </p:nvGrpSpPr>
            <p:grpSpPr>
              <a:xfrm>
                <a:off x="6548004" y="4751831"/>
                <a:ext cx="825438" cy="792088"/>
                <a:chOff x="4716016" y="4894882"/>
                <a:chExt cx="825438" cy="792088"/>
              </a:xfrm>
            </p:grpSpPr>
            <p:sp>
              <p:nvSpPr>
                <p:cNvPr id="40" name="Oval 18"/>
                <p:cNvSpPr/>
                <p:nvPr/>
              </p:nvSpPr>
              <p:spPr>
                <a:xfrm>
                  <a:off x="4716016" y="4894882"/>
                  <a:ext cx="792000" cy="79208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Titre 1"/>
                <p:cNvSpPr txBox="1">
                  <a:spLocks/>
                </p:cNvSpPr>
                <p:nvPr/>
              </p:nvSpPr>
              <p:spPr>
                <a:xfrm>
                  <a:off x="4716016" y="5025001"/>
                  <a:ext cx="825438" cy="46805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/>
                <a:lstStyle/>
                <a:p>
                  <a:pPr algn="ctr">
                    <a:spcBef>
                      <a:spcPct val="0"/>
                    </a:spcBef>
                    <a:defRPr/>
                  </a:pPr>
                  <a:r>
                    <a:rPr lang="fr-FR" sz="2400" b="1" dirty="0" err="1" smtClean="0">
                      <a:solidFill>
                        <a:prstClr val="black"/>
                      </a:solidFill>
                    </a:rPr>
                    <a:t>ZnO</a:t>
                  </a:r>
                  <a:r>
                    <a:rPr lang="fr-FR" sz="2400" dirty="0" smtClean="0">
                      <a:solidFill>
                        <a:prstClr val="black"/>
                      </a:solidFill>
                      <a:latin typeface="Franklin Gothic Book"/>
                    </a:rPr>
                    <a:t/>
                  </a:r>
                  <a:br>
                    <a:rPr lang="fr-FR" sz="2400" dirty="0" smtClean="0">
                      <a:solidFill>
                        <a:prstClr val="black"/>
                      </a:solidFill>
                      <a:latin typeface="Franklin Gothic Book"/>
                    </a:rPr>
                  </a:br>
                  <a:endParaRPr lang="fr-FR" sz="2400" dirty="0">
                    <a:solidFill>
                      <a:prstClr val="black"/>
                    </a:solidFill>
                    <a:latin typeface="Franklin Gothic Book"/>
                  </a:endParaRPr>
                </a:p>
              </p:txBody>
            </p:sp>
          </p:grpSp>
        </p:grpSp>
        <p:pic>
          <p:nvPicPr>
            <p:cNvPr id="43" name="Grafik 42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972" b="99437" l="15493" r="876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22" r="11368"/>
            <a:stretch/>
          </p:blipFill>
          <p:spPr>
            <a:xfrm>
              <a:off x="7856209" y="5722836"/>
              <a:ext cx="721084" cy="986300"/>
            </a:xfrm>
            <a:prstGeom prst="rect">
              <a:avLst/>
            </a:prstGeom>
          </p:spPr>
        </p:pic>
      </p:grpSp>
      <p:sp>
        <p:nvSpPr>
          <p:cNvPr id="48" name="Textfeld 47"/>
          <p:cNvSpPr txBox="1"/>
          <p:nvPr/>
        </p:nvSpPr>
        <p:spPr>
          <a:xfrm>
            <a:off x="1553193" y="2967335"/>
            <a:ext cx="6037615" cy="92333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prstDash val="sysDash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de-DE" sz="5400" b="1" dirty="0" smtClean="0">
                <a:solidFill>
                  <a:prstClr val="black"/>
                </a:solidFill>
              </a:rPr>
              <a:t>Environmental </a:t>
            </a:r>
            <a:r>
              <a:rPr lang="de-DE" sz="5400" b="1" dirty="0" err="1" smtClean="0">
                <a:solidFill>
                  <a:prstClr val="black"/>
                </a:solidFill>
              </a:rPr>
              <a:t>fate</a:t>
            </a:r>
            <a:r>
              <a:rPr lang="de-DE" sz="5400" b="1" dirty="0" smtClean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338515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1933" y="188639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Introduction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31933" y="682783"/>
            <a:ext cx="5492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Fate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nanoparticles</a:t>
            </a:r>
            <a:r>
              <a:rPr lang="de-DE" sz="2400" b="1" dirty="0" smtClean="0">
                <a:solidFill>
                  <a:prstClr val="black"/>
                </a:solidFill>
              </a:rPr>
              <a:t> in </a:t>
            </a:r>
            <a:r>
              <a:rPr lang="de-DE" sz="2400" b="1" dirty="0" err="1" smtClean="0">
                <a:solidFill>
                  <a:prstClr val="black"/>
                </a:solidFill>
              </a:rPr>
              <a:t>the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environment</a:t>
            </a:r>
            <a:endParaRPr lang="de-DE" sz="2400" b="1" dirty="0">
              <a:solidFill>
                <a:prstClr val="black"/>
              </a:solidFill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136683" y="1270665"/>
            <a:ext cx="4988139" cy="3550969"/>
            <a:chOff x="2294347" y="1556792"/>
            <a:chExt cx="5107194" cy="3690973"/>
          </a:xfrm>
        </p:grpSpPr>
        <p:sp>
          <p:nvSpPr>
            <p:cNvPr id="8" name="Textfeld 7"/>
            <p:cNvSpPr txBox="1"/>
            <p:nvPr/>
          </p:nvSpPr>
          <p:spPr>
            <a:xfrm>
              <a:off x="3289633" y="4970766"/>
              <a:ext cx="31166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</a:rPr>
                <a:t>Liu, H. H. and Cohen, Y. (2014</a:t>
              </a:r>
              <a:r>
                <a:rPr lang="en-US" sz="1200" dirty="0" smtClean="0">
                  <a:solidFill>
                    <a:prstClr val="black"/>
                  </a:solidFill>
                </a:rPr>
                <a:t>), </a:t>
              </a:r>
              <a:r>
                <a:rPr lang="en-US" sz="1200" i="1" dirty="0" smtClean="0">
                  <a:solidFill>
                    <a:prstClr val="black"/>
                  </a:solidFill>
                </a:rPr>
                <a:t>Environ. Sci.  Technol</a:t>
              </a:r>
              <a:r>
                <a:rPr lang="en-US" sz="1200" dirty="0" smtClean="0">
                  <a:solidFill>
                    <a:prstClr val="black"/>
                  </a:solidFill>
                </a:rPr>
                <a:t>.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4347" y="1556792"/>
              <a:ext cx="5107194" cy="3456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uppieren 8"/>
          <p:cNvGrpSpPr/>
          <p:nvPr/>
        </p:nvGrpSpPr>
        <p:grpSpPr>
          <a:xfrm>
            <a:off x="4716016" y="3212976"/>
            <a:ext cx="4344785" cy="3420265"/>
            <a:chOff x="4932040" y="3424476"/>
            <a:chExt cx="4128761" cy="3209882"/>
          </a:xfrm>
        </p:grpSpPr>
        <p:sp>
          <p:nvSpPr>
            <p:cNvPr id="10" name="Textfeld 9"/>
            <p:cNvSpPr txBox="1"/>
            <p:nvPr/>
          </p:nvSpPr>
          <p:spPr>
            <a:xfrm>
              <a:off x="5068896" y="6374397"/>
              <a:ext cx="2942392" cy="259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</a:rPr>
                <a:t>Liu, H. H. and Cohen, Y. (2014</a:t>
              </a:r>
              <a:r>
                <a:rPr lang="en-US" sz="1200" dirty="0" smtClean="0">
                  <a:solidFill>
                    <a:prstClr val="black"/>
                  </a:solidFill>
                </a:rPr>
                <a:t>), </a:t>
              </a:r>
              <a:r>
                <a:rPr lang="en-US" sz="1200" i="1" dirty="0" smtClean="0">
                  <a:solidFill>
                    <a:prstClr val="black"/>
                  </a:solidFill>
                </a:rPr>
                <a:t>Environ. Sci.  Technol</a:t>
              </a:r>
              <a:r>
                <a:rPr lang="en-US" sz="1200" dirty="0" smtClean="0">
                  <a:solidFill>
                    <a:prstClr val="black"/>
                  </a:solidFill>
                </a:rPr>
                <a:t>.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pic>
          <p:nvPicPr>
            <p:cNvPr id="1434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424476"/>
              <a:ext cx="4128761" cy="2944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Ellipse 13"/>
          <p:cNvSpPr/>
          <p:nvPr/>
        </p:nvSpPr>
        <p:spPr>
          <a:xfrm>
            <a:off x="2949558" y="2476897"/>
            <a:ext cx="2025915" cy="18219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124822" y="1270665"/>
            <a:ext cx="39359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>
                <a:solidFill>
                  <a:prstClr val="black"/>
                </a:solidFill>
              </a:rPr>
              <a:t>Accumulation</a:t>
            </a:r>
            <a:r>
              <a:rPr lang="de-DE" sz="2400" dirty="0" smtClean="0">
                <a:solidFill>
                  <a:prstClr val="black"/>
                </a:solidFill>
              </a:rPr>
              <a:t> in </a:t>
            </a:r>
            <a:r>
              <a:rPr lang="de-DE" sz="2400" dirty="0" err="1" smtClean="0">
                <a:solidFill>
                  <a:prstClr val="black"/>
                </a:solidFill>
              </a:rPr>
              <a:t>the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sediments</a:t>
            </a:r>
            <a:r>
              <a:rPr lang="de-DE" sz="2400" dirty="0" smtClean="0">
                <a:solidFill>
                  <a:prstClr val="black"/>
                </a:solidFill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prstClr val="black"/>
                </a:solidFill>
              </a:rPr>
              <a:t>Most relevant </a:t>
            </a:r>
            <a:r>
              <a:rPr lang="de-DE" sz="2400" dirty="0" err="1" smtClean="0">
                <a:solidFill>
                  <a:prstClr val="black"/>
                </a:solidFill>
              </a:rPr>
              <a:t>processes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occur</a:t>
            </a:r>
            <a:r>
              <a:rPr lang="de-DE" sz="2400" dirty="0" smtClean="0">
                <a:solidFill>
                  <a:prstClr val="black"/>
                </a:solidFill>
              </a:rPr>
              <a:t> in </a:t>
            </a:r>
            <a:r>
              <a:rPr lang="de-DE" sz="2400" dirty="0" err="1" smtClean="0">
                <a:solidFill>
                  <a:prstClr val="black"/>
                </a:solidFill>
              </a:rPr>
              <a:t>the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water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phase</a:t>
            </a:r>
            <a:r>
              <a:rPr lang="de-DE" sz="2400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539553" y="5229200"/>
            <a:ext cx="4059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prstClr val="black"/>
                </a:solidFill>
              </a:rPr>
              <a:t>Final </a:t>
            </a:r>
            <a:r>
              <a:rPr lang="de-DE" sz="2400" dirty="0" err="1" smtClean="0">
                <a:solidFill>
                  <a:prstClr val="black"/>
                </a:solidFill>
              </a:rPr>
              <a:t>concentrations</a:t>
            </a:r>
            <a:r>
              <a:rPr lang="de-DE" sz="2400" dirty="0" smtClean="0">
                <a:solidFill>
                  <a:prstClr val="black"/>
                </a:solidFill>
              </a:rPr>
              <a:t> in </a:t>
            </a:r>
            <a:r>
              <a:rPr lang="de-DE" sz="2400" dirty="0" err="1" smtClean="0">
                <a:solidFill>
                  <a:prstClr val="black"/>
                </a:solidFill>
              </a:rPr>
              <a:t>water</a:t>
            </a:r>
            <a:endParaRPr lang="de-DE" sz="2400" dirty="0" smtClean="0">
              <a:solidFill>
                <a:prstClr val="black"/>
              </a:solidFill>
            </a:endParaRPr>
          </a:p>
          <a:p>
            <a:r>
              <a:rPr lang="de-DE" sz="2400" dirty="0" smtClean="0">
                <a:solidFill>
                  <a:prstClr val="black"/>
                </a:solidFill>
              </a:rPr>
              <a:t>     &lt; 1 µg.L</a:t>
            </a:r>
            <a:r>
              <a:rPr lang="de-DE" sz="2400" baseline="30000" dirty="0" smtClean="0">
                <a:solidFill>
                  <a:prstClr val="black"/>
                </a:solidFill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964516251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3" y="982994"/>
            <a:ext cx="7668135" cy="5254318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2050" name="Picture 2" descr="http://i2.cdscdn.com/pdt2/0/0/6/1/700x700/hex2990245504006/rw/coffret-de-131-outils-hexel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4" b="100000" l="4366" r="950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509120"/>
            <a:ext cx="200025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231933" y="188639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Introduction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1933" y="682783"/>
            <a:ext cx="3107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prstClr val="black"/>
                </a:solidFill>
              </a:rPr>
              <a:t>The </a:t>
            </a:r>
            <a:r>
              <a:rPr lang="de-DE" sz="2400" b="1" dirty="0" err="1" smtClean="0">
                <a:solidFill>
                  <a:prstClr val="black"/>
                </a:solidFill>
              </a:rPr>
              <a:t>analytical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toolbox</a:t>
            </a:r>
            <a:endParaRPr lang="de-DE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264612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</a:t>
            </a:fld>
            <a:endParaRPr lang="de-DE"/>
          </a:p>
        </p:txBody>
      </p:sp>
      <p:grpSp>
        <p:nvGrpSpPr>
          <p:cNvPr id="6" name="Gruppieren 5"/>
          <p:cNvGrpSpPr/>
          <p:nvPr/>
        </p:nvGrpSpPr>
        <p:grpSpPr>
          <a:xfrm>
            <a:off x="4788024" y="1044368"/>
            <a:ext cx="4032448" cy="1872208"/>
            <a:chOff x="611560" y="1556792"/>
            <a:chExt cx="4032448" cy="1872208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060" y="2169000"/>
              <a:ext cx="3991448" cy="1260000"/>
            </a:xfrm>
            <a:prstGeom prst="rect">
              <a:avLst/>
            </a:prstGeom>
          </p:spPr>
        </p:pic>
        <p:sp>
          <p:nvSpPr>
            <p:cNvPr id="8" name="Titre 1"/>
            <p:cNvSpPr txBox="1">
              <a:spLocks/>
            </p:cNvSpPr>
            <p:nvPr/>
          </p:nvSpPr>
          <p:spPr>
            <a:xfrm>
              <a:off x="611560" y="1556792"/>
              <a:ext cx="4032448" cy="42368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/>
              <a:r>
                <a:rPr lang="fr-FR" sz="2000" b="1" dirty="0" err="1" smtClean="0">
                  <a:latin typeface="+mn-lt"/>
                </a:rPr>
                <a:t>Hydrodynamic</a:t>
              </a:r>
              <a:r>
                <a:rPr lang="fr-FR" sz="2000" b="1" dirty="0" smtClean="0">
                  <a:latin typeface="+mn-lt"/>
                </a:rPr>
                <a:t> </a:t>
              </a:r>
              <a:r>
                <a:rPr lang="fr-FR" sz="2000" b="1" dirty="0" err="1" smtClean="0">
                  <a:latin typeface="+mn-lt"/>
                </a:rPr>
                <a:t>chromatography</a:t>
              </a:r>
              <a:endParaRPr lang="fr-FR" sz="2000" b="1" dirty="0" smtClean="0">
                <a:latin typeface="+mn-lt"/>
              </a:endParaRP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703927" y="2137217"/>
            <a:ext cx="3207685" cy="2659935"/>
            <a:chOff x="5364088" y="2492896"/>
            <a:chExt cx="3207685" cy="2659935"/>
          </a:xfrm>
        </p:grpSpPr>
        <p:grpSp>
          <p:nvGrpSpPr>
            <p:cNvPr id="10" name="Gruppieren 9"/>
            <p:cNvGrpSpPr>
              <a:grpSpLocks noChangeAspect="1"/>
            </p:cNvGrpSpPr>
            <p:nvPr/>
          </p:nvGrpSpPr>
          <p:grpSpPr>
            <a:xfrm>
              <a:off x="5364088" y="3068960"/>
              <a:ext cx="3207685" cy="2083871"/>
              <a:chOff x="4427984" y="3559099"/>
              <a:chExt cx="4009607" cy="2604839"/>
            </a:xfrm>
          </p:grpSpPr>
          <p:sp>
            <p:nvSpPr>
              <p:cNvPr id="12" name="Rectangle 7"/>
              <p:cNvSpPr>
                <a:spLocks noChangeAspect="1"/>
              </p:cNvSpPr>
              <p:nvPr/>
            </p:nvSpPr>
            <p:spPr>
              <a:xfrm>
                <a:off x="4427984" y="4217564"/>
                <a:ext cx="4009607" cy="1296144"/>
              </a:xfrm>
              <a:prstGeom prst="rect">
                <a:avLst/>
              </a:prstGeom>
              <a:noFill/>
              <a:ln w="63500">
                <a:gradFill>
                  <a:gsLst>
                    <a:gs pos="0">
                      <a:schemeClr val="tx1"/>
                    </a:gs>
                    <a:gs pos="97000">
                      <a:schemeClr val="bg1">
                        <a:alpha val="0"/>
                      </a:schemeClr>
                    </a:gs>
                    <a:gs pos="3000">
                      <a:schemeClr val="tx1">
                        <a:lumMod val="0"/>
                        <a:lumOff val="100000"/>
                        <a:alpha val="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" name="Oval 77"/>
              <p:cNvSpPr>
                <a:spLocks noChangeAspect="1"/>
              </p:cNvSpPr>
              <p:nvPr/>
            </p:nvSpPr>
            <p:spPr>
              <a:xfrm>
                <a:off x="4768465" y="5836611"/>
                <a:ext cx="39600" cy="3960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" name="Oval 96"/>
              <p:cNvSpPr>
                <a:spLocks noChangeAspect="1"/>
              </p:cNvSpPr>
              <p:nvPr/>
            </p:nvSpPr>
            <p:spPr>
              <a:xfrm>
                <a:off x="6698817" y="5868291"/>
                <a:ext cx="39600" cy="3960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" name="Oval 97"/>
              <p:cNvSpPr>
                <a:spLocks noChangeAspect="1"/>
              </p:cNvSpPr>
              <p:nvPr/>
            </p:nvSpPr>
            <p:spPr>
              <a:xfrm>
                <a:off x="4860032" y="5301208"/>
                <a:ext cx="39600" cy="3960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Oval 99"/>
              <p:cNvSpPr>
                <a:spLocks noChangeAspect="1"/>
              </p:cNvSpPr>
              <p:nvPr/>
            </p:nvSpPr>
            <p:spPr>
              <a:xfrm>
                <a:off x="5144383" y="3931113"/>
                <a:ext cx="39600" cy="3960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" name="Oval 101"/>
              <p:cNvSpPr>
                <a:spLocks noChangeAspect="1"/>
              </p:cNvSpPr>
              <p:nvPr/>
            </p:nvSpPr>
            <p:spPr>
              <a:xfrm>
                <a:off x="6335233" y="3717032"/>
                <a:ext cx="79200" cy="7921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" name="Oval 102"/>
              <p:cNvSpPr>
                <a:spLocks noChangeAspect="1"/>
              </p:cNvSpPr>
              <p:nvPr/>
            </p:nvSpPr>
            <p:spPr>
              <a:xfrm>
                <a:off x="6156176" y="4621744"/>
                <a:ext cx="79200" cy="7921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" name="Oval 103"/>
              <p:cNvSpPr>
                <a:spLocks noChangeAspect="1"/>
              </p:cNvSpPr>
              <p:nvPr/>
            </p:nvSpPr>
            <p:spPr>
              <a:xfrm>
                <a:off x="4979413" y="4394666"/>
                <a:ext cx="79200" cy="7921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" name="Oval 105"/>
              <p:cNvSpPr>
                <a:spLocks noChangeAspect="1"/>
              </p:cNvSpPr>
              <p:nvPr/>
            </p:nvSpPr>
            <p:spPr>
              <a:xfrm>
                <a:off x="5065183" y="6021288"/>
                <a:ext cx="79200" cy="7921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" name="Oval 106"/>
              <p:cNvSpPr>
                <a:spLocks noChangeAspect="1"/>
              </p:cNvSpPr>
              <p:nvPr/>
            </p:nvSpPr>
            <p:spPr>
              <a:xfrm>
                <a:off x="6374833" y="5856413"/>
                <a:ext cx="79200" cy="7921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Oval 107"/>
              <p:cNvSpPr>
                <a:spLocks noChangeAspect="1"/>
              </p:cNvSpPr>
              <p:nvPr/>
            </p:nvSpPr>
            <p:spPr>
              <a:xfrm>
                <a:off x="6804248" y="4992098"/>
                <a:ext cx="178200" cy="17822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" name="Oval 108"/>
              <p:cNvSpPr>
                <a:spLocks noChangeAspect="1"/>
              </p:cNvSpPr>
              <p:nvPr/>
            </p:nvSpPr>
            <p:spPr>
              <a:xfrm>
                <a:off x="6355658" y="3887236"/>
                <a:ext cx="178200" cy="17822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" name="Oval 56"/>
              <p:cNvSpPr>
                <a:spLocks noChangeAspect="1"/>
              </p:cNvSpPr>
              <p:nvPr/>
            </p:nvSpPr>
            <p:spPr>
              <a:xfrm>
                <a:off x="5364088" y="5088728"/>
                <a:ext cx="79200" cy="7921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" name="Oval 111"/>
              <p:cNvSpPr>
                <a:spLocks noChangeAspect="1"/>
              </p:cNvSpPr>
              <p:nvPr/>
            </p:nvSpPr>
            <p:spPr>
              <a:xfrm>
                <a:off x="7465852" y="4296610"/>
                <a:ext cx="548999" cy="54827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6" name="Oval 77"/>
              <p:cNvSpPr>
                <a:spLocks noChangeAspect="1"/>
              </p:cNvSpPr>
              <p:nvPr/>
            </p:nvSpPr>
            <p:spPr>
              <a:xfrm>
                <a:off x="6441759" y="6041092"/>
                <a:ext cx="39600" cy="3960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" name="Oval 77"/>
              <p:cNvSpPr>
                <a:spLocks noChangeAspect="1"/>
              </p:cNvSpPr>
              <p:nvPr/>
            </p:nvSpPr>
            <p:spPr>
              <a:xfrm>
                <a:off x="6012160" y="4952494"/>
                <a:ext cx="39600" cy="3960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" name="Oval 77"/>
              <p:cNvSpPr>
                <a:spLocks noChangeAspect="1"/>
              </p:cNvSpPr>
              <p:nvPr/>
            </p:nvSpPr>
            <p:spPr>
              <a:xfrm>
                <a:off x="4860032" y="3810816"/>
                <a:ext cx="39600" cy="3960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29" name="Gruppieren 28"/>
              <p:cNvGrpSpPr/>
              <p:nvPr/>
            </p:nvGrpSpPr>
            <p:grpSpPr>
              <a:xfrm>
                <a:off x="4684567" y="3559099"/>
                <a:ext cx="3511896" cy="680977"/>
                <a:chOff x="4684567" y="3559099"/>
                <a:chExt cx="3511896" cy="680977"/>
              </a:xfrm>
            </p:grpSpPr>
            <p:grpSp>
              <p:nvGrpSpPr>
                <p:cNvPr id="60" name="Gruppieren 59"/>
                <p:cNvGrpSpPr/>
                <p:nvPr/>
              </p:nvGrpSpPr>
              <p:grpSpPr>
                <a:xfrm>
                  <a:off x="7283543" y="3574736"/>
                  <a:ext cx="912920" cy="665340"/>
                  <a:chOff x="7283543" y="3574736"/>
                  <a:chExt cx="912920" cy="665340"/>
                </a:xfrm>
              </p:grpSpPr>
              <p:grpSp>
                <p:nvGrpSpPr>
                  <p:cNvPr id="80" name="Gruppieren 79"/>
                  <p:cNvGrpSpPr/>
                  <p:nvPr/>
                </p:nvGrpSpPr>
                <p:grpSpPr>
                  <a:xfrm>
                    <a:off x="7596336" y="3574736"/>
                    <a:ext cx="288032" cy="665340"/>
                    <a:chOff x="7596336" y="3574736"/>
                    <a:chExt cx="288032" cy="665340"/>
                  </a:xfrm>
                </p:grpSpPr>
                <p:sp>
                  <p:nvSpPr>
                    <p:cNvPr id="87" name="Rechteck 86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8" name="Rechteck 87"/>
                    <p:cNvSpPr/>
                    <p:nvPr/>
                  </p:nvSpPr>
                  <p:spPr bwMode="auto">
                    <a:xfrm>
                      <a:off x="7612451" y="4152406"/>
                      <a:ext cx="256500" cy="8767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81" name="Gruppieren 80"/>
                  <p:cNvGrpSpPr/>
                  <p:nvPr/>
                </p:nvGrpSpPr>
                <p:grpSpPr>
                  <a:xfrm rot="5400000">
                    <a:off x="7940056" y="3686366"/>
                    <a:ext cx="138000" cy="374815"/>
                    <a:chOff x="7596336" y="3574736"/>
                    <a:chExt cx="288032" cy="749627"/>
                  </a:xfrm>
                </p:grpSpPr>
                <p:sp>
                  <p:nvSpPr>
                    <p:cNvPr id="85" name="Rechteck 84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6" name="Rechteck 85"/>
                    <p:cNvSpPr/>
                    <p:nvPr/>
                  </p:nvSpPr>
                  <p:spPr bwMode="auto">
                    <a:xfrm>
                      <a:off x="7621051" y="4144364"/>
                      <a:ext cx="234809" cy="179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82" name="Gruppieren 81"/>
                  <p:cNvGrpSpPr/>
                  <p:nvPr/>
                </p:nvGrpSpPr>
                <p:grpSpPr>
                  <a:xfrm rot="16200000">
                    <a:off x="7381457" y="3706860"/>
                    <a:ext cx="138000" cy="333828"/>
                    <a:chOff x="7596336" y="3574736"/>
                    <a:chExt cx="288032" cy="667653"/>
                  </a:xfrm>
                </p:grpSpPr>
                <p:sp>
                  <p:nvSpPr>
                    <p:cNvPr id="83" name="Rechteck 82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4" name="Rechteck 83"/>
                    <p:cNvSpPr/>
                    <p:nvPr/>
                  </p:nvSpPr>
                  <p:spPr bwMode="auto">
                    <a:xfrm>
                      <a:off x="7625100" y="4152389"/>
                      <a:ext cx="234809" cy="9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" name="Gruppieren 60"/>
                <p:cNvGrpSpPr/>
                <p:nvPr/>
              </p:nvGrpSpPr>
              <p:grpSpPr>
                <a:xfrm>
                  <a:off x="6288771" y="3562986"/>
                  <a:ext cx="288032" cy="669422"/>
                  <a:chOff x="7596336" y="3574736"/>
                  <a:chExt cx="288032" cy="669422"/>
                </a:xfrm>
              </p:grpSpPr>
              <p:sp>
                <p:nvSpPr>
                  <p:cNvPr id="78" name="Rechteck 77"/>
                  <p:cNvSpPr/>
                  <p:nvPr/>
                </p:nvSpPr>
                <p:spPr bwMode="auto">
                  <a:xfrm>
                    <a:off x="7596336" y="3574736"/>
                    <a:ext cx="288032" cy="621505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  <p:sp>
                <p:nvSpPr>
                  <p:cNvPr id="79" name="Rechteck 78"/>
                  <p:cNvSpPr/>
                  <p:nvPr/>
                </p:nvSpPr>
                <p:spPr bwMode="auto">
                  <a:xfrm>
                    <a:off x="7612451" y="4156488"/>
                    <a:ext cx="256500" cy="8767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62" name="Gruppieren 61"/>
                <p:cNvGrpSpPr/>
                <p:nvPr/>
              </p:nvGrpSpPr>
              <p:grpSpPr>
                <a:xfrm rot="5400000">
                  <a:off x="6632489" y="3674616"/>
                  <a:ext cx="138000" cy="374815"/>
                  <a:chOff x="7596336" y="3574736"/>
                  <a:chExt cx="288032" cy="749626"/>
                </a:xfrm>
              </p:grpSpPr>
              <p:sp>
                <p:nvSpPr>
                  <p:cNvPr id="76" name="Rechteck 75"/>
                  <p:cNvSpPr/>
                  <p:nvPr/>
                </p:nvSpPr>
                <p:spPr bwMode="auto">
                  <a:xfrm>
                    <a:off x="7596336" y="3574736"/>
                    <a:ext cx="288032" cy="621505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  <p:sp>
                <p:nvSpPr>
                  <p:cNvPr id="77" name="Rechteck 76"/>
                  <p:cNvSpPr/>
                  <p:nvPr/>
                </p:nvSpPr>
                <p:spPr bwMode="auto">
                  <a:xfrm>
                    <a:off x="7621046" y="4144363"/>
                    <a:ext cx="234809" cy="17999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63" name="Gruppieren 62"/>
                <p:cNvGrpSpPr/>
                <p:nvPr/>
              </p:nvGrpSpPr>
              <p:grpSpPr>
                <a:xfrm rot="16200000">
                  <a:off x="6073889" y="3695111"/>
                  <a:ext cx="138000" cy="333827"/>
                  <a:chOff x="7596336" y="3574736"/>
                  <a:chExt cx="288032" cy="667652"/>
                </a:xfrm>
              </p:grpSpPr>
              <p:sp>
                <p:nvSpPr>
                  <p:cNvPr id="74" name="Rechteck 73"/>
                  <p:cNvSpPr/>
                  <p:nvPr/>
                </p:nvSpPr>
                <p:spPr bwMode="auto">
                  <a:xfrm>
                    <a:off x="7596336" y="3574736"/>
                    <a:ext cx="288032" cy="621505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  <p:sp>
                <p:nvSpPr>
                  <p:cNvPr id="75" name="Rechteck 74"/>
                  <p:cNvSpPr/>
                  <p:nvPr/>
                </p:nvSpPr>
                <p:spPr bwMode="auto">
                  <a:xfrm>
                    <a:off x="7625101" y="4152388"/>
                    <a:ext cx="234808" cy="9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64" name="Gruppieren 63"/>
                <p:cNvGrpSpPr/>
                <p:nvPr/>
              </p:nvGrpSpPr>
              <p:grpSpPr>
                <a:xfrm>
                  <a:off x="4684567" y="3559099"/>
                  <a:ext cx="912930" cy="665340"/>
                  <a:chOff x="7283543" y="3574736"/>
                  <a:chExt cx="912930" cy="665340"/>
                </a:xfrm>
              </p:grpSpPr>
              <p:grpSp>
                <p:nvGrpSpPr>
                  <p:cNvPr id="65" name="Gruppieren 64"/>
                  <p:cNvGrpSpPr/>
                  <p:nvPr/>
                </p:nvGrpSpPr>
                <p:grpSpPr>
                  <a:xfrm>
                    <a:off x="7596336" y="3574736"/>
                    <a:ext cx="288032" cy="665340"/>
                    <a:chOff x="7596336" y="3574736"/>
                    <a:chExt cx="288032" cy="665340"/>
                  </a:xfrm>
                </p:grpSpPr>
                <p:sp>
                  <p:nvSpPr>
                    <p:cNvPr id="72" name="Rechteck 71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3" name="Rechteck 72"/>
                    <p:cNvSpPr/>
                    <p:nvPr/>
                  </p:nvSpPr>
                  <p:spPr bwMode="auto">
                    <a:xfrm>
                      <a:off x="7612451" y="4152406"/>
                      <a:ext cx="256500" cy="8767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66" name="Gruppieren 65"/>
                  <p:cNvGrpSpPr/>
                  <p:nvPr/>
                </p:nvGrpSpPr>
                <p:grpSpPr>
                  <a:xfrm rot="5400000">
                    <a:off x="7940062" y="3686363"/>
                    <a:ext cx="138000" cy="374822"/>
                    <a:chOff x="7596336" y="3574736"/>
                    <a:chExt cx="288032" cy="749644"/>
                  </a:xfrm>
                </p:grpSpPr>
                <p:sp>
                  <p:nvSpPr>
                    <p:cNvPr id="70" name="Rechteck 69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1" name="Rechteck 70"/>
                    <p:cNvSpPr/>
                    <p:nvPr/>
                  </p:nvSpPr>
                  <p:spPr bwMode="auto">
                    <a:xfrm>
                      <a:off x="7627281" y="4144380"/>
                      <a:ext cx="234809" cy="18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67" name="Gruppieren 66"/>
                  <p:cNvGrpSpPr/>
                  <p:nvPr/>
                </p:nvGrpSpPr>
                <p:grpSpPr>
                  <a:xfrm rot="16200000">
                    <a:off x="7381457" y="3706860"/>
                    <a:ext cx="138000" cy="333828"/>
                    <a:chOff x="7596336" y="3574736"/>
                    <a:chExt cx="288032" cy="667653"/>
                  </a:xfrm>
                </p:grpSpPr>
                <p:sp>
                  <p:nvSpPr>
                    <p:cNvPr id="68" name="Rechteck 67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9" name="Rechteck 68"/>
                    <p:cNvSpPr/>
                    <p:nvPr/>
                  </p:nvSpPr>
                  <p:spPr bwMode="auto">
                    <a:xfrm>
                      <a:off x="7618888" y="4152389"/>
                      <a:ext cx="234809" cy="9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30" name="Gruppieren 29"/>
              <p:cNvGrpSpPr/>
              <p:nvPr/>
            </p:nvGrpSpPr>
            <p:grpSpPr>
              <a:xfrm rot="10800000">
                <a:off x="4653505" y="5482961"/>
                <a:ext cx="3511900" cy="680977"/>
                <a:chOff x="4684567" y="3559099"/>
                <a:chExt cx="3511900" cy="680977"/>
              </a:xfrm>
            </p:grpSpPr>
            <p:grpSp>
              <p:nvGrpSpPr>
                <p:cNvPr id="31" name="Gruppieren 30"/>
                <p:cNvGrpSpPr/>
                <p:nvPr/>
              </p:nvGrpSpPr>
              <p:grpSpPr>
                <a:xfrm>
                  <a:off x="7283543" y="3574736"/>
                  <a:ext cx="912924" cy="665340"/>
                  <a:chOff x="7283543" y="3574736"/>
                  <a:chExt cx="912924" cy="665340"/>
                </a:xfrm>
              </p:grpSpPr>
              <p:grpSp>
                <p:nvGrpSpPr>
                  <p:cNvPr id="51" name="Gruppieren 50"/>
                  <p:cNvGrpSpPr/>
                  <p:nvPr/>
                </p:nvGrpSpPr>
                <p:grpSpPr>
                  <a:xfrm>
                    <a:off x="7596336" y="3574736"/>
                    <a:ext cx="288032" cy="665340"/>
                    <a:chOff x="7596336" y="3574736"/>
                    <a:chExt cx="288032" cy="665340"/>
                  </a:xfrm>
                </p:grpSpPr>
                <p:sp>
                  <p:nvSpPr>
                    <p:cNvPr id="58" name="Rechteck 57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9" name="Rechteck 58"/>
                    <p:cNvSpPr/>
                    <p:nvPr/>
                  </p:nvSpPr>
                  <p:spPr bwMode="auto">
                    <a:xfrm>
                      <a:off x="7612453" y="4152406"/>
                      <a:ext cx="256500" cy="8767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52" name="Gruppieren 51"/>
                  <p:cNvGrpSpPr/>
                  <p:nvPr/>
                </p:nvGrpSpPr>
                <p:grpSpPr>
                  <a:xfrm rot="5400000">
                    <a:off x="7940057" y="3686363"/>
                    <a:ext cx="138000" cy="374820"/>
                    <a:chOff x="7596334" y="3574728"/>
                    <a:chExt cx="288032" cy="749637"/>
                  </a:xfrm>
                </p:grpSpPr>
                <p:sp>
                  <p:nvSpPr>
                    <p:cNvPr id="56" name="Rechteck 55"/>
                    <p:cNvSpPr/>
                    <p:nvPr/>
                  </p:nvSpPr>
                  <p:spPr bwMode="auto">
                    <a:xfrm>
                      <a:off x="7596334" y="3574728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7" name="Rechteck 56"/>
                    <p:cNvSpPr/>
                    <p:nvPr/>
                  </p:nvSpPr>
                  <p:spPr bwMode="auto">
                    <a:xfrm>
                      <a:off x="7621049" y="4144366"/>
                      <a:ext cx="234809" cy="179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53" name="Gruppieren 52"/>
                  <p:cNvGrpSpPr/>
                  <p:nvPr/>
                </p:nvGrpSpPr>
                <p:grpSpPr>
                  <a:xfrm rot="16200000">
                    <a:off x="7381457" y="3706860"/>
                    <a:ext cx="138000" cy="333828"/>
                    <a:chOff x="7596336" y="3574736"/>
                    <a:chExt cx="288032" cy="667653"/>
                  </a:xfrm>
                </p:grpSpPr>
                <p:sp>
                  <p:nvSpPr>
                    <p:cNvPr id="54" name="Rechteck 53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5" name="Rechteck 54"/>
                    <p:cNvSpPr/>
                    <p:nvPr/>
                  </p:nvSpPr>
                  <p:spPr bwMode="auto">
                    <a:xfrm>
                      <a:off x="7625100" y="4152389"/>
                      <a:ext cx="234809" cy="9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2" name="Gruppieren 31"/>
                <p:cNvGrpSpPr/>
                <p:nvPr/>
              </p:nvGrpSpPr>
              <p:grpSpPr>
                <a:xfrm>
                  <a:off x="6288771" y="3562986"/>
                  <a:ext cx="288032" cy="665340"/>
                  <a:chOff x="7596336" y="3574736"/>
                  <a:chExt cx="288032" cy="665340"/>
                </a:xfrm>
              </p:grpSpPr>
              <p:sp>
                <p:nvSpPr>
                  <p:cNvPr id="49" name="Rechteck 48"/>
                  <p:cNvSpPr/>
                  <p:nvPr/>
                </p:nvSpPr>
                <p:spPr bwMode="auto">
                  <a:xfrm>
                    <a:off x="7596336" y="3574736"/>
                    <a:ext cx="288032" cy="621505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  <p:sp>
                <p:nvSpPr>
                  <p:cNvPr id="50" name="Rechteck 49"/>
                  <p:cNvSpPr/>
                  <p:nvPr/>
                </p:nvSpPr>
                <p:spPr bwMode="auto">
                  <a:xfrm>
                    <a:off x="7608371" y="4152406"/>
                    <a:ext cx="256500" cy="8767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33" name="Gruppieren 32"/>
                <p:cNvGrpSpPr/>
                <p:nvPr/>
              </p:nvGrpSpPr>
              <p:grpSpPr>
                <a:xfrm rot="5400000">
                  <a:off x="6632490" y="3674615"/>
                  <a:ext cx="138000" cy="374818"/>
                  <a:chOff x="7596336" y="3574736"/>
                  <a:chExt cx="288032" cy="749633"/>
                </a:xfrm>
              </p:grpSpPr>
              <p:sp>
                <p:nvSpPr>
                  <p:cNvPr id="47" name="Rechteck 46"/>
                  <p:cNvSpPr/>
                  <p:nvPr/>
                </p:nvSpPr>
                <p:spPr bwMode="auto">
                  <a:xfrm>
                    <a:off x="7596336" y="3574736"/>
                    <a:ext cx="288032" cy="621505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  <p:sp>
                <p:nvSpPr>
                  <p:cNvPr id="48" name="Rechteck 47"/>
                  <p:cNvSpPr/>
                  <p:nvPr/>
                </p:nvSpPr>
                <p:spPr bwMode="auto">
                  <a:xfrm>
                    <a:off x="7621051" y="4144369"/>
                    <a:ext cx="234809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34" name="Gruppieren 33"/>
                <p:cNvGrpSpPr/>
                <p:nvPr/>
              </p:nvGrpSpPr>
              <p:grpSpPr>
                <a:xfrm rot="16200000">
                  <a:off x="6073892" y="3695110"/>
                  <a:ext cx="138000" cy="333828"/>
                  <a:chOff x="7596336" y="3574736"/>
                  <a:chExt cx="288032" cy="667653"/>
                </a:xfrm>
              </p:grpSpPr>
              <p:sp>
                <p:nvSpPr>
                  <p:cNvPr id="45" name="Rechteck 44"/>
                  <p:cNvSpPr/>
                  <p:nvPr/>
                </p:nvSpPr>
                <p:spPr bwMode="auto">
                  <a:xfrm>
                    <a:off x="7596336" y="3574736"/>
                    <a:ext cx="288032" cy="621505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  <p:sp>
                <p:nvSpPr>
                  <p:cNvPr id="46" name="Rechteck 45"/>
                  <p:cNvSpPr/>
                  <p:nvPr/>
                </p:nvSpPr>
                <p:spPr bwMode="auto">
                  <a:xfrm>
                    <a:off x="7625100" y="4152389"/>
                    <a:ext cx="234809" cy="9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DE" sz="20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35" name="Gruppieren 34"/>
                <p:cNvGrpSpPr/>
                <p:nvPr/>
              </p:nvGrpSpPr>
              <p:grpSpPr>
                <a:xfrm>
                  <a:off x="4684567" y="3559099"/>
                  <a:ext cx="912919" cy="665340"/>
                  <a:chOff x="7283543" y="3574736"/>
                  <a:chExt cx="912919" cy="665340"/>
                </a:xfrm>
              </p:grpSpPr>
              <p:grpSp>
                <p:nvGrpSpPr>
                  <p:cNvPr id="36" name="Gruppieren 35"/>
                  <p:cNvGrpSpPr/>
                  <p:nvPr/>
                </p:nvGrpSpPr>
                <p:grpSpPr>
                  <a:xfrm>
                    <a:off x="7596336" y="3574736"/>
                    <a:ext cx="288032" cy="665340"/>
                    <a:chOff x="7596336" y="3574736"/>
                    <a:chExt cx="288032" cy="665340"/>
                  </a:xfrm>
                </p:grpSpPr>
                <p:sp>
                  <p:nvSpPr>
                    <p:cNvPr id="43" name="Rechteck 42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4" name="Rechteck 43"/>
                    <p:cNvSpPr/>
                    <p:nvPr/>
                  </p:nvSpPr>
                  <p:spPr bwMode="auto">
                    <a:xfrm>
                      <a:off x="7612453" y="4152406"/>
                      <a:ext cx="256500" cy="8767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37" name="Gruppieren 36"/>
                  <p:cNvGrpSpPr/>
                  <p:nvPr/>
                </p:nvGrpSpPr>
                <p:grpSpPr>
                  <a:xfrm rot="5400000">
                    <a:off x="7940055" y="3686367"/>
                    <a:ext cx="138000" cy="374815"/>
                    <a:chOff x="7596336" y="3574736"/>
                    <a:chExt cx="288032" cy="749627"/>
                  </a:xfrm>
                </p:grpSpPr>
                <p:sp>
                  <p:nvSpPr>
                    <p:cNvPr id="41" name="Rechteck 40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2" name="Rechteck 41"/>
                    <p:cNvSpPr/>
                    <p:nvPr/>
                  </p:nvSpPr>
                  <p:spPr bwMode="auto">
                    <a:xfrm>
                      <a:off x="7621051" y="4144364"/>
                      <a:ext cx="234809" cy="179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38" name="Gruppieren 37"/>
                  <p:cNvGrpSpPr/>
                  <p:nvPr/>
                </p:nvGrpSpPr>
                <p:grpSpPr>
                  <a:xfrm rot="16200000">
                    <a:off x="7381457" y="3706860"/>
                    <a:ext cx="138000" cy="333828"/>
                    <a:chOff x="7596336" y="3574736"/>
                    <a:chExt cx="288032" cy="667653"/>
                  </a:xfrm>
                </p:grpSpPr>
                <p:sp>
                  <p:nvSpPr>
                    <p:cNvPr id="39" name="Rechteck 38"/>
                    <p:cNvSpPr/>
                    <p:nvPr/>
                  </p:nvSpPr>
                  <p:spPr bwMode="auto">
                    <a:xfrm>
                      <a:off x="7596336" y="3574736"/>
                      <a:ext cx="288032" cy="621505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0" name="Rechteck 39"/>
                    <p:cNvSpPr/>
                    <p:nvPr/>
                  </p:nvSpPr>
                  <p:spPr bwMode="auto">
                    <a:xfrm>
                      <a:off x="7625100" y="4152389"/>
                      <a:ext cx="234809" cy="9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11" name="Titre 1"/>
            <p:cNvSpPr txBox="1">
              <a:spLocks/>
            </p:cNvSpPr>
            <p:nvPr/>
          </p:nvSpPr>
          <p:spPr>
            <a:xfrm>
              <a:off x="6090783" y="2492896"/>
              <a:ext cx="1754294" cy="387593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/>
              <a:r>
                <a:rPr lang="fr-FR" sz="2000" b="1" dirty="0" smtClean="0">
                  <a:latin typeface="+mn-lt"/>
                </a:rPr>
                <a:t>Size exclusion</a:t>
              </a:r>
            </a:p>
          </p:txBody>
        </p:sp>
      </p:grpSp>
      <p:grpSp>
        <p:nvGrpSpPr>
          <p:cNvPr id="89" name="Gruppieren 88"/>
          <p:cNvGrpSpPr/>
          <p:nvPr/>
        </p:nvGrpSpPr>
        <p:grpSpPr>
          <a:xfrm>
            <a:off x="5095232" y="4221088"/>
            <a:ext cx="3418033" cy="2042859"/>
            <a:chOff x="905805" y="4543781"/>
            <a:chExt cx="3418033" cy="2042859"/>
          </a:xfrm>
        </p:grpSpPr>
        <p:grpSp>
          <p:nvGrpSpPr>
            <p:cNvPr id="90" name="Gruppieren 89"/>
            <p:cNvGrpSpPr/>
            <p:nvPr/>
          </p:nvGrpSpPr>
          <p:grpSpPr>
            <a:xfrm>
              <a:off x="905805" y="5118432"/>
              <a:ext cx="3418033" cy="1468208"/>
              <a:chOff x="2758297" y="4178172"/>
              <a:chExt cx="3418033" cy="1468208"/>
            </a:xfrm>
          </p:grpSpPr>
          <p:sp>
            <p:nvSpPr>
              <p:cNvPr id="92" name="Rectangle 7"/>
              <p:cNvSpPr>
                <a:spLocks noChangeAspect="1"/>
              </p:cNvSpPr>
              <p:nvPr/>
            </p:nvSpPr>
            <p:spPr>
              <a:xfrm>
                <a:off x="2880402" y="4609465"/>
                <a:ext cx="3207685" cy="1036915"/>
              </a:xfrm>
              <a:prstGeom prst="rect">
                <a:avLst/>
              </a:prstGeom>
              <a:noFill/>
              <a:ln w="63500">
                <a:gradFill>
                  <a:gsLst>
                    <a:gs pos="0">
                      <a:schemeClr val="tx1"/>
                    </a:gs>
                    <a:gs pos="97000">
                      <a:schemeClr val="bg1">
                        <a:alpha val="0"/>
                      </a:schemeClr>
                    </a:gs>
                    <a:gs pos="3000">
                      <a:schemeClr val="tx1">
                        <a:lumMod val="0"/>
                        <a:lumOff val="100000"/>
                        <a:alpha val="0"/>
                      </a:schemeClr>
                    </a:gs>
                    <a:gs pos="100000">
                      <a:schemeClr val="tx1"/>
                    </a:gs>
                  </a:gsLst>
                  <a:lin ang="5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3" name="Oval 77"/>
              <p:cNvSpPr>
                <a:spLocks noChangeAspect="1"/>
              </p:cNvSpPr>
              <p:nvPr/>
            </p:nvSpPr>
            <p:spPr>
              <a:xfrm>
                <a:off x="3923928" y="4690257"/>
                <a:ext cx="31680" cy="31683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4" name="Oval 96"/>
              <p:cNvSpPr>
                <a:spLocks noChangeAspect="1"/>
              </p:cNvSpPr>
              <p:nvPr/>
            </p:nvSpPr>
            <p:spPr>
              <a:xfrm>
                <a:off x="4049331" y="5543222"/>
                <a:ext cx="31680" cy="31683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5" name="Oval 99"/>
              <p:cNvSpPr>
                <a:spLocks noChangeAspect="1"/>
              </p:cNvSpPr>
              <p:nvPr/>
            </p:nvSpPr>
            <p:spPr>
              <a:xfrm>
                <a:off x="3998977" y="5035638"/>
                <a:ext cx="31680" cy="31683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6" name="Oval 101"/>
              <p:cNvSpPr>
                <a:spLocks noChangeAspect="1"/>
              </p:cNvSpPr>
              <p:nvPr/>
            </p:nvSpPr>
            <p:spPr>
              <a:xfrm>
                <a:off x="4355976" y="5251621"/>
                <a:ext cx="63360" cy="633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7" name="Oval 102"/>
              <p:cNvSpPr>
                <a:spLocks noChangeAspect="1"/>
              </p:cNvSpPr>
              <p:nvPr/>
            </p:nvSpPr>
            <p:spPr>
              <a:xfrm>
                <a:off x="4476795" y="5543220"/>
                <a:ext cx="63360" cy="633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8" name="Oval 103"/>
              <p:cNvSpPr>
                <a:spLocks noChangeAspect="1"/>
              </p:cNvSpPr>
              <p:nvPr/>
            </p:nvSpPr>
            <p:spPr>
              <a:xfrm>
                <a:off x="4569718" y="4887011"/>
                <a:ext cx="63360" cy="633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9" name="Oval 105"/>
              <p:cNvSpPr>
                <a:spLocks noChangeAspect="1"/>
              </p:cNvSpPr>
              <p:nvPr/>
            </p:nvSpPr>
            <p:spPr>
              <a:xfrm>
                <a:off x="4403496" y="4972566"/>
                <a:ext cx="63360" cy="633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0" name="Oval 106"/>
              <p:cNvSpPr>
                <a:spLocks noChangeAspect="1"/>
              </p:cNvSpPr>
              <p:nvPr/>
            </p:nvSpPr>
            <p:spPr>
              <a:xfrm>
                <a:off x="4582300" y="5339799"/>
                <a:ext cx="63360" cy="633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1" name="Oval 107"/>
              <p:cNvSpPr>
                <a:spLocks noChangeAspect="1"/>
              </p:cNvSpPr>
              <p:nvPr/>
            </p:nvSpPr>
            <p:spPr>
              <a:xfrm>
                <a:off x="4878997" y="5089641"/>
                <a:ext cx="142560" cy="14257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2" name="Oval 108"/>
              <p:cNvSpPr>
                <a:spLocks noChangeAspect="1"/>
              </p:cNvSpPr>
              <p:nvPr/>
            </p:nvSpPr>
            <p:spPr>
              <a:xfrm>
                <a:off x="4933496" y="5426938"/>
                <a:ext cx="142560" cy="14257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3" name="Oval 56"/>
              <p:cNvSpPr>
                <a:spLocks noChangeAspect="1"/>
              </p:cNvSpPr>
              <p:nvPr/>
            </p:nvSpPr>
            <p:spPr>
              <a:xfrm>
                <a:off x="4510292" y="5168850"/>
                <a:ext cx="63360" cy="633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4" name="Oval 111"/>
              <p:cNvSpPr>
                <a:spLocks noChangeAspect="1"/>
              </p:cNvSpPr>
              <p:nvPr/>
            </p:nvSpPr>
            <p:spPr>
              <a:xfrm>
                <a:off x="5324905" y="5207629"/>
                <a:ext cx="439199" cy="43861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05" name="Oval 77"/>
              <p:cNvSpPr>
                <a:spLocks noChangeAspect="1"/>
              </p:cNvSpPr>
              <p:nvPr/>
            </p:nvSpPr>
            <p:spPr>
              <a:xfrm>
                <a:off x="4047783" y="5348263"/>
                <a:ext cx="31680" cy="31683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6" name="Oval 77"/>
              <p:cNvSpPr>
                <a:spLocks noChangeAspect="1"/>
              </p:cNvSpPr>
              <p:nvPr/>
            </p:nvSpPr>
            <p:spPr>
              <a:xfrm>
                <a:off x="3939768" y="5128272"/>
                <a:ext cx="31680" cy="31683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7" name="Oval 77"/>
              <p:cNvSpPr>
                <a:spLocks noChangeAspect="1"/>
              </p:cNvSpPr>
              <p:nvPr/>
            </p:nvSpPr>
            <p:spPr>
              <a:xfrm>
                <a:off x="4054311" y="4871169"/>
                <a:ext cx="31680" cy="31683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108" name="Group 141"/>
              <p:cNvGrpSpPr>
                <a:grpSpLocks noChangeAspect="1"/>
              </p:cNvGrpSpPr>
              <p:nvPr/>
            </p:nvGrpSpPr>
            <p:grpSpPr>
              <a:xfrm>
                <a:off x="2865994" y="4706099"/>
                <a:ext cx="911101" cy="900491"/>
                <a:chOff x="3686200" y="3243510"/>
                <a:chExt cx="1980660" cy="1049586"/>
              </a:xfrm>
            </p:grpSpPr>
            <p:cxnSp>
              <p:nvCxnSpPr>
                <p:cNvPr id="113" name="Straight Arrow Connector 143"/>
                <p:cNvCxnSpPr/>
                <p:nvPr/>
              </p:nvCxnSpPr>
              <p:spPr>
                <a:xfrm>
                  <a:off x="3686200" y="3510009"/>
                  <a:ext cx="1800000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headEnd w="med" len="sm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Arrow Connector 144"/>
                <p:cNvCxnSpPr/>
                <p:nvPr/>
              </p:nvCxnSpPr>
              <p:spPr>
                <a:xfrm>
                  <a:off x="3686200" y="3771038"/>
                  <a:ext cx="1461864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headEnd w="med" len="sm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Arrow Connector 145"/>
                <p:cNvCxnSpPr/>
                <p:nvPr/>
              </p:nvCxnSpPr>
              <p:spPr>
                <a:xfrm>
                  <a:off x="3686200" y="4032067"/>
                  <a:ext cx="972000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headEnd w="med" len="sm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Arrow Connector 146"/>
                <p:cNvCxnSpPr/>
                <p:nvPr/>
              </p:nvCxnSpPr>
              <p:spPr>
                <a:xfrm>
                  <a:off x="3686200" y="4293096"/>
                  <a:ext cx="396000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headEnd w="med" len="sm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Arrow Connector 148"/>
                <p:cNvCxnSpPr/>
                <p:nvPr/>
              </p:nvCxnSpPr>
              <p:spPr>
                <a:xfrm>
                  <a:off x="3686861" y="3243510"/>
                  <a:ext cx="1979999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headEnd w="med" len="sm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9" name="Rechteck 108"/>
              <p:cNvSpPr/>
              <p:nvPr/>
            </p:nvSpPr>
            <p:spPr bwMode="auto">
              <a:xfrm rot="10800000">
                <a:off x="2758297" y="4365104"/>
                <a:ext cx="3418033" cy="27942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110" name="Pfeil nach unten 109"/>
              <p:cNvSpPr/>
              <p:nvPr/>
            </p:nvSpPr>
            <p:spPr bwMode="auto">
              <a:xfrm>
                <a:off x="4173871" y="4178172"/>
                <a:ext cx="284991" cy="439359"/>
              </a:xfrm>
              <a:prstGeom prst="downArrow">
                <a:avLst/>
              </a:prstGeom>
              <a:gradFill flip="none" rotWithShape="1">
                <a:gsLst>
                  <a:gs pos="1000">
                    <a:schemeClr val="tx1">
                      <a:lumMod val="91000"/>
                      <a:lumOff val="9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111" name="Pfeil nach unten 110"/>
              <p:cNvSpPr/>
              <p:nvPr/>
            </p:nvSpPr>
            <p:spPr bwMode="auto">
              <a:xfrm>
                <a:off x="4778843" y="4178172"/>
                <a:ext cx="284991" cy="439359"/>
              </a:xfrm>
              <a:prstGeom prst="downArrow">
                <a:avLst/>
              </a:prstGeom>
              <a:gradFill flip="none" rotWithShape="1">
                <a:gsLst>
                  <a:gs pos="1000">
                    <a:schemeClr val="tx1">
                      <a:lumMod val="91000"/>
                      <a:lumOff val="9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112" name="Pfeil nach unten 111"/>
              <p:cNvSpPr/>
              <p:nvPr/>
            </p:nvSpPr>
            <p:spPr bwMode="auto">
              <a:xfrm>
                <a:off x="5383816" y="4178172"/>
                <a:ext cx="284991" cy="439359"/>
              </a:xfrm>
              <a:prstGeom prst="downArrow">
                <a:avLst/>
              </a:prstGeom>
              <a:gradFill flip="none" rotWithShape="1">
                <a:gsLst>
                  <a:gs pos="1000">
                    <a:schemeClr val="tx1">
                      <a:lumMod val="91000"/>
                      <a:lumOff val="9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DE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</p:grpSp>
        <p:sp>
          <p:nvSpPr>
            <p:cNvPr id="91" name="Titre 1"/>
            <p:cNvSpPr txBox="1">
              <a:spLocks/>
            </p:cNvSpPr>
            <p:nvPr/>
          </p:nvSpPr>
          <p:spPr>
            <a:xfrm>
              <a:off x="1027911" y="4543781"/>
              <a:ext cx="3207684" cy="387593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/>
              <a:r>
                <a:rPr lang="fr-FR" sz="2000" b="1" dirty="0" smtClean="0">
                  <a:latin typeface="+mn-lt"/>
                </a:rPr>
                <a:t>Field flow </a:t>
              </a:r>
              <a:r>
                <a:rPr lang="fr-FR" sz="2000" b="1" dirty="0" err="1" smtClean="0">
                  <a:latin typeface="+mn-lt"/>
                </a:rPr>
                <a:t>fractionation</a:t>
              </a:r>
              <a:endParaRPr lang="fr-FR" sz="2000" b="1" dirty="0" smtClean="0">
                <a:latin typeface="+mn-lt"/>
              </a:endParaRPr>
            </a:p>
          </p:txBody>
        </p:sp>
      </p:grpSp>
      <p:sp>
        <p:nvSpPr>
          <p:cNvPr id="118" name="Titre 1"/>
          <p:cNvSpPr txBox="1">
            <a:spLocks/>
          </p:cNvSpPr>
          <p:nvPr/>
        </p:nvSpPr>
        <p:spPr>
          <a:xfrm>
            <a:off x="1864502" y="5577149"/>
            <a:ext cx="3139546" cy="74352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fr-FR" sz="2400" dirty="0" smtClean="0">
                <a:latin typeface="+mn-lt"/>
              </a:rPr>
              <a:t>Field: </a:t>
            </a:r>
            <a:r>
              <a:rPr lang="fr-FR" sz="2400" dirty="0" err="1" smtClean="0">
                <a:latin typeface="+mn-lt"/>
              </a:rPr>
              <a:t>hydrodynamic</a:t>
            </a:r>
            <a:r>
              <a:rPr lang="fr-FR" sz="2400" dirty="0" smtClean="0">
                <a:latin typeface="+mn-lt"/>
              </a:rPr>
              <a:t>, </a:t>
            </a:r>
          </a:p>
          <a:p>
            <a:pPr lvl="0"/>
            <a:r>
              <a:rPr lang="fr-FR" sz="2400" dirty="0" err="1" smtClean="0">
                <a:latin typeface="+mn-lt"/>
              </a:rPr>
              <a:t>centrifugal</a:t>
            </a:r>
            <a:r>
              <a:rPr lang="fr-FR" sz="2400" dirty="0" smtClean="0">
                <a:latin typeface="+mn-lt"/>
              </a:rPr>
              <a:t>, </a:t>
            </a:r>
            <a:r>
              <a:rPr lang="fr-FR" sz="2400" dirty="0" err="1" smtClean="0">
                <a:latin typeface="+mn-lt"/>
              </a:rPr>
              <a:t>electric</a:t>
            </a:r>
            <a:r>
              <a:rPr lang="fr-FR" sz="2400" dirty="0" smtClean="0">
                <a:latin typeface="+mn-lt"/>
              </a:rPr>
              <a:t>… </a:t>
            </a:r>
          </a:p>
        </p:txBody>
      </p:sp>
      <p:sp>
        <p:nvSpPr>
          <p:cNvPr id="119" name="Textfeld 118"/>
          <p:cNvSpPr txBox="1"/>
          <p:nvPr/>
        </p:nvSpPr>
        <p:spPr>
          <a:xfrm>
            <a:off x="231933" y="188639"/>
            <a:ext cx="218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Introduction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120" name="Textfeld 119"/>
          <p:cNvSpPr txBox="1"/>
          <p:nvPr/>
        </p:nvSpPr>
        <p:spPr>
          <a:xfrm>
            <a:off x="231933" y="682783"/>
            <a:ext cx="3091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prstClr val="black"/>
                </a:solidFill>
              </a:rPr>
              <a:t>Separation </a:t>
            </a:r>
            <a:r>
              <a:rPr lang="de-DE" sz="2400" b="1" dirty="0" err="1" smtClean="0">
                <a:solidFill>
                  <a:prstClr val="black"/>
                </a:solidFill>
              </a:rPr>
              <a:t>techniques</a:t>
            </a:r>
            <a:endParaRPr lang="de-DE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629054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231933" y="188639"/>
            <a:ext cx="3669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What</a:t>
            </a:r>
            <a:r>
              <a:rPr lang="de-DE" sz="2800" b="1" dirty="0" smtClean="0">
                <a:solidFill>
                  <a:prstClr val="black"/>
                </a:solidFill>
              </a:rPr>
              <a:t> </a:t>
            </a:r>
            <a:r>
              <a:rPr lang="de-DE" sz="2800" b="1" dirty="0" err="1" smtClean="0">
                <a:solidFill>
                  <a:prstClr val="black"/>
                </a:solidFill>
              </a:rPr>
              <a:t>is</a:t>
            </a:r>
            <a:r>
              <a:rPr lang="de-DE" sz="2800" b="1" dirty="0" smtClean="0">
                <a:solidFill>
                  <a:prstClr val="black"/>
                </a:solidFill>
              </a:rPr>
              <a:t> HDC-ICP-MS?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31933" y="682783"/>
            <a:ext cx="5943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Principle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hydrodynamic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chromatography</a:t>
            </a:r>
            <a:endParaRPr lang="de-DE" sz="2400" b="1" dirty="0">
              <a:solidFill>
                <a:prstClr val="black"/>
              </a:solidFill>
            </a:endParaRPr>
          </a:p>
        </p:txBody>
      </p:sp>
      <p:sp>
        <p:nvSpPr>
          <p:cNvPr id="85" name="Rectangle 7"/>
          <p:cNvSpPr/>
          <p:nvPr/>
        </p:nvSpPr>
        <p:spPr>
          <a:xfrm>
            <a:off x="641774" y="1412776"/>
            <a:ext cx="8019221" cy="2592288"/>
          </a:xfrm>
          <a:prstGeom prst="rect">
            <a:avLst/>
          </a:prstGeom>
          <a:noFill/>
          <a:ln w="63500">
            <a:gradFill>
              <a:gsLst>
                <a:gs pos="0">
                  <a:schemeClr val="tx1"/>
                </a:gs>
                <a:gs pos="97000">
                  <a:schemeClr val="bg1">
                    <a:alpha val="0"/>
                  </a:schemeClr>
                </a:gs>
                <a:gs pos="3000">
                  <a:schemeClr val="tx1">
                    <a:lumMod val="0"/>
                    <a:lumOff val="100000"/>
                    <a:alpha val="0"/>
                  </a:schemeClr>
                </a:gs>
                <a:gs pos="100000">
                  <a:schemeClr val="tx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grpSp>
        <p:nvGrpSpPr>
          <p:cNvPr id="86" name="Group 141"/>
          <p:cNvGrpSpPr/>
          <p:nvPr/>
        </p:nvGrpSpPr>
        <p:grpSpPr>
          <a:xfrm>
            <a:off x="323528" y="1619250"/>
            <a:ext cx="1980660" cy="2093702"/>
            <a:chOff x="3686200" y="2199394"/>
            <a:chExt cx="1980660" cy="2093702"/>
          </a:xfrm>
        </p:grpSpPr>
        <p:cxnSp>
          <p:nvCxnSpPr>
            <p:cNvPr id="88" name="Straight Arrow Connector 143"/>
            <p:cNvCxnSpPr/>
            <p:nvPr/>
          </p:nvCxnSpPr>
          <p:spPr>
            <a:xfrm>
              <a:off x="3686200" y="3510009"/>
              <a:ext cx="180000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144"/>
            <p:cNvCxnSpPr/>
            <p:nvPr/>
          </p:nvCxnSpPr>
          <p:spPr>
            <a:xfrm>
              <a:off x="3686200" y="3771038"/>
              <a:ext cx="1461864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145"/>
            <p:cNvCxnSpPr/>
            <p:nvPr/>
          </p:nvCxnSpPr>
          <p:spPr>
            <a:xfrm>
              <a:off x="3686200" y="4032067"/>
              <a:ext cx="97200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146"/>
            <p:cNvCxnSpPr/>
            <p:nvPr/>
          </p:nvCxnSpPr>
          <p:spPr>
            <a:xfrm>
              <a:off x="3686200" y="4293096"/>
              <a:ext cx="39600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Group 147"/>
            <p:cNvGrpSpPr/>
            <p:nvPr/>
          </p:nvGrpSpPr>
          <p:grpSpPr>
            <a:xfrm flipV="1">
              <a:off x="3686860" y="2199394"/>
              <a:ext cx="1980000" cy="1044116"/>
              <a:chOff x="1399676" y="2636912"/>
              <a:chExt cx="1980000" cy="1044116"/>
            </a:xfrm>
          </p:grpSpPr>
          <p:cxnSp>
            <p:nvCxnSpPr>
              <p:cNvPr id="93" name="Straight Arrow Connector 148"/>
              <p:cNvCxnSpPr/>
              <p:nvPr/>
            </p:nvCxnSpPr>
            <p:spPr>
              <a:xfrm flipV="1">
                <a:off x="1399676" y="2636912"/>
                <a:ext cx="1980000" cy="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149"/>
              <p:cNvCxnSpPr/>
              <p:nvPr/>
            </p:nvCxnSpPr>
            <p:spPr>
              <a:xfrm flipV="1">
                <a:off x="1399676" y="2897941"/>
                <a:ext cx="1800000" cy="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150"/>
              <p:cNvCxnSpPr/>
              <p:nvPr/>
            </p:nvCxnSpPr>
            <p:spPr>
              <a:xfrm flipV="1">
                <a:off x="1399676" y="3158970"/>
                <a:ext cx="1461864" cy="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151"/>
              <p:cNvCxnSpPr/>
              <p:nvPr/>
            </p:nvCxnSpPr>
            <p:spPr>
              <a:xfrm flipV="1">
                <a:off x="1399676" y="3419999"/>
                <a:ext cx="972000" cy="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152"/>
              <p:cNvCxnSpPr/>
              <p:nvPr/>
            </p:nvCxnSpPr>
            <p:spPr>
              <a:xfrm flipV="1">
                <a:off x="1399676" y="3681028"/>
                <a:ext cx="396000" cy="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8" name="Oval 77"/>
          <p:cNvSpPr>
            <a:spLocks/>
          </p:cNvSpPr>
          <p:nvPr/>
        </p:nvSpPr>
        <p:spPr>
          <a:xfrm>
            <a:off x="1708862" y="3073524"/>
            <a:ext cx="79200" cy="7920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99" name="Oval 96"/>
          <p:cNvSpPr>
            <a:spLocks/>
          </p:cNvSpPr>
          <p:nvPr/>
        </p:nvSpPr>
        <p:spPr>
          <a:xfrm>
            <a:off x="1383297" y="2421896"/>
            <a:ext cx="79200" cy="7920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0" name="Oval 97"/>
          <p:cNvSpPr>
            <a:spLocks/>
          </p:cNvSpPr>
          <p:nvPr/>
        </p:nvSpPr>
        <p:spPr>
          <a:xfrm>
            <a:off x="1203844" y="3022226"/>
            <a:ext cx="79200" cy="7920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1" name="Oval 99"/>
          <p:cNvSpPr>
            <a:spLocks/>
          </p:cNvSpPr>
          <p:nvPr/>
        </p:nvSpPr>
        <p:spPr>
          <a:xfrm>
            <a:off x="877991" y="2339198"/>
            <a:ext cx="79200" cy="7920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2" name="Oval 101"/>
          <p:cNvSpPr>
            <a:spLocks/>
          </p:cNvSpPr>
          <p:nvPr/>
        </p:nvSpPr>
        <p:spPr>
          <a:xfrm>
            <a:off x="1130121" y="2402337"/>
            <a:ext cx="158400" cy="15841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3" name="Oval 102"/>
          <p:cNvSpPr>
            <a:spLocks/>
          </p:cNvSpPr>
          <p:nvPr/>
        </p:nvSpPr>
        <p:spPr>
          <a:xfrm>
            <a:off x="1397750" y="3023071"/>
            <a:ext cx="158400" cy="15841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4" name="Oval 103"/>
          <p:cNvSpPr>
            <a:spLocks/>
          </p:cNvSpPr>
          <p:nvPr/>
        </p:nvSpPr>
        <p:spPr>
          <a:xfrm>
            <a:off x="657851" y="2751104"/>
            <a:ext cx="158400" cy="15841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5" name="Oval 105"/>
          <p:cNvSpPr>
            <a:spLocks/>
          </p:cNvSpPr>
          <p:nvPr/>
        </p:nvSpPr>
        <p:spPr>
          <a:xfrm>
            <a:off x="1307077" y="2671895"/>
            <a:ext cx="158400" cy="15841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6" name="Oval 106"/>
          <p:cNvSpPr>
            <a:spLocks/>
          </p:cNvSpPr>
          <p:nvPr/>
        </p:nvSpPr>
        <p:spPr>
          <a:xfrm>
            <a:off x="1397750" y="2141308"/>
            <a:ext cx="158400" cy="15841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7" name="Oval 107"/>
          <p:cNvSpPr>
            <a:spLocks/>
          </p:cNvSpPr>
          <p:nvPr/>
        </p:nvSpPr>
        <p:spPr>
          <a:xfrm>
            <a:off x="723155" y="2968576"/>
            <a:ext cx="356400" cy="356441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08" name="Oval 108"/>
          <p:cNvSpPr>
            <a:spLocks/>
          </p:cNvSpPr>
          <p:nvPr/>
        </p:nvSpPr>
        <p:spPr>
          <a:xfrm>
            <a:off x="1745974" y="2705390"/>
            <a:ext cx="356400" cy="356441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grpSp>
        <p:nvGrpSpPr>
          <p:cNvPr id="109" name="Group 3"/>
          <p:cNvGrpSpPr/>
          <p:nvPr/>
        </p:nvGrpSpPr>
        <p:grpSpPr>
          <a:xfrm>
            <a:off x="641774" y="1984078"/>
            <a:ext cx="8035298" cy="1467845"/>
            <a:chOff x="641774" y="2488134"/>
            <a:chExt cx="8035298" cy="1467845"/>
          </a:xfrm>
        </p:grpSpPr>
        <p:cxnSp>
          <p:nvCxnSpPr>
            <p:cNvPr id="110" name="Straight Connector 2"/>
            <p:cNvCxnSpPr/>
            <p:nvPr/>
          </p:nvCxnSpPr>
          <p:spPr>
            <a:xfrm>
              <a:off x="641774" y="2488134"/>
              <a:ext cx="8019221" cy="0"/>
            </a:xfrm>
            <a:prstGeom prst="line">
              <a:avLst/>
            </a:prstGeom>
            <a:ln w="381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53"/>
            <p:cNvCxnSpPr/>
            <p:nvPr/>
          </p:nvCxnSpPr>
          <p:spPr>
            <a:xfrm>
              <a:off x="657851" y="3955979"/>
              <a:ext cx="8019221" cy="0"/>
            </a:xfrm>
            <a:prstGeom prst="line">
              <a:avLst/>
            </a:prstGeom>
            <a:ln w="38100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Titre 1"/>
          <p:cNvSpPr txBox="1">
            <a:spLocks/>
          </p:cNvSpPr>
          <p:nvPr/>
        </p:nvSpPr>
        <p:spPr>
          <a:xfrm>
            <a:off x="4139952" y="2502024"/>
            <a:ext cx="2952329" cy="4665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err="1" smtClean="0">
                <a:solidFill>
                  <a:srgbClr val="00B0F0"/>
                </a:solidFill>
              </a:rPr>
              <a:t>Higher</a:t>
            </a:r>
            <a:r>
              <a:rPr lang="fr-FR" sz="2400" b="1" dirty="0" smtClean="0">
                <a:solidFill>
                  <a:srgbClr val="00B0F0"/>
                </a:solidFill>
              </a:rPr>
              <a:t> flow </a:t>
            </a:r>
            <a:r>
              <a:rPr lang="fr-FR" sz="2400" b="1" dirty="0" err="1" smtClean="0">
                <a:solidFill>
                  <a:srgbClr val="00B0F0"/>
                </a:solidFill>
              </a:rPr>
              <a:t>velocity</a:t>
            </a:r>
            <a:endParaRPr lang="fr-FR" sz="2400" b="1" dirty="0">
              <a:solidFill>
                <a:srgbClr val="00B0F0"/>
              </a:solidFill>
            </a:endParaRPr>
          </a:p>
        </p:txBody>
      </p:sp>
      <p:sp>
        <p:nvSpPr>
          <p:cNvPr id="113" name="Oval 56"/>
          <p:cNvSpPr>
            <a:spLocks/>
          </p:cNvSpPr>
          <p:nvPr/>
        </p:nvSpPr>
        <p:spPr>
          <a:xfrm>
            <a:off x="3261754" y="3805418"/>
            <a:ext cx="158400" cy="15841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grpSp>
        <p:nvGrpSpPr>
          <p:cNvPr id="114" name="Group 57"/>
          <p:cNvGrpSpPr/>
          <p:nvPr/>
        </p:nvGrpSpPr>
        <p:grpSpPr>
          <a:xfrm>
            <a:off x="666415" y="1540586"/>
            <a:ext cx="8023692" cy="2330646"/>
            <a:chOff x="514015" y="1892242"/>
            <a:chExt cx="8023692" cy="2330646"/>
          </a:xfrm>
        </p:grpSpPr>
        <p:cxnSp>
          <p:nvCxnSpPr>
            <p:cNvPr id="115" name="Straight Connector 58"/>
            <p:cNvCxnSpPr/>
            <p:nvPr/>
          </p:nvCxnSpPr>
          <p:spPr>
            <a:xfrm>
              <a:off x="518486" y="1892242"/>
              <a:ext cx="801922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59"/>
            <p:cNvCxnSpPr/>
            <p:nvPr/>
          </p:nvCxnSpPr>
          <p:spPr>
            <a:xfrm>
              <a:off x="514015" y="4222888"/>
              <a:ext cx="8019221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Oval 111"/>
          <p:cNvSpPr>
            <a:spLocks/>
          </p:cNvSpPr>
          <p:nvPr/>
        </p:nvSpPr>
        <p:spPr>
          <a:xfrm>
            <a:off x="4859313" y="1435809"/>
            <a:ext cx="1098000" cy="109653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18" name="Titre 1"/>
          <p:cNvSpPr txBox="1">
            <a:spLocks/>
          </p:cNvSpPr>
          <p:nvPr/>
        </p:nvSpPr>
        <p:spPr>
          <a:xfrm>
            <a:off x="4144063" y="3362088"/>
            <a:ext cx="2944107" cy="56693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err="1" smtClean="0">
                <a:solidFill>
                  <a:srgbClr val="FF0000"/>
                </a:solidFill>
              </a:rPr>
              <a:t>Lower</a:t>
            </a:r>
            <a:r>
              <a:rPr lang="fr-FR" sz="2400" b="1" dirty="0" smtClean="0">
                <a:solidFill>
                  <a:srgbClr val="FF0000"/>
                </a:solidFill>
              </a:rPr>
              <a:t> flow </a:t>
            </a:r>
            <a:r>
              <a:rPr lang="fr-FR" sz="2400" b="1" dirty="0" err="1" smtClean="0">
                <a:solidFill>
                  <a:srgbClr val="FF0000"/>
                </a:solidFill>
              </a:rPr>
              <a:t>velocity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19" name="Grafik 1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1436">
            <a:off x="7497015" y="4362935"/>
            <a:ext cx="1423394" cy="20448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ectangle 2"/>
              <p:cNvSpPr/>
              <p:nvPr/>
            </p:nvSpPr>
            <p:spPr>
              <a:xfrm>
                <a:off x="1587996" y="5519013"/>
                <a:ext cx="1471836" cy="7875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num>
                        <m:den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0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996" y="5519013"/>
                <a:ext cx="1471836" cy="7875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4"/>
              <p:cNvSpPr/>
              <p:nvPr/>
            </p:nvSpPr>
            <p:spPr>
              <a:xfrm>
                <a:off x="957191" y="4437112"/>
                <a:ext cx="3768986" cy="794513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F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de-DE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1+2</m:t>
                              </m:r>
                              <m:acc>
                                <m:accPr>
                                  <m:chr m:val="̅"/>
                                  <m:ctrlPr>
                                    <a:rPr lang="de-DE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</m:acc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de-DE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de-DE" sz="24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de-DE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1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91" y="4437112"/>
                <a:ext cx="3768986" cy="79451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Rectangle 10"/>
              <p:cNvSpPr/>
              <p:nvPr/>
            </p:nvSpPr>
            <p:spPr>
              <a:xfrm>
                <a:off x="3506688" y="5550368"/>
                <a:ext cx="2505472" cy="724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f>
                        <m:fPr>
                          <m:ctrlP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𝜀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1−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𝜀</m:t>
                          </m:r>
                        </m:den>
                      </m:f>
                    </m:oMath>
                  </m:oMathPara>
                </a14:m>
                <a:endParaRPr lang="de-DE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2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688" y="5550368"/>
                <a:ext cx="2505472" cy="72487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24435"/>
            <a:ext cx="2083971" cy="1399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5" name="Rechteck 124"/>
          <p:cNvSpPr/>
          <p:nvPr/>
        </p:nvSpPr>
        <p:spPr>
          <a:xfrm>
            <a:off x="4608804" y="6455647"/>
            <a:ext cx="44276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</a:rPr>
              <a:t>Mc Hugh A. and Brenner H. (1984), </a:t>
            </a:r>
            <a:r>
              <a:rPr lang="fr-FR" sz="1600" i="1" dirty="0" err="1" smtClean="0">
                <a:solidFill>
                  <a:prstClr val="black"/>
                </a:solidFill>
              </a:rPr>
              <a:t>Crit</a:t>
            </a:r>
            <a:r>
              <a:rPr lang="fr-FR" sz="1600" dirty="0" smtClean="0">
                <a:solidFill>
                  <a:prstClr val="black"/>
                </a:solidFill>
              </a:rPr>
              <a:t>. </a:t>
            </a:r>
            <a:r>
              <a:rPr lang="fr-FR" sz="1600" i="1" dirty="0" err="1" smtClean="0">
                <a:solidFill>
                  <a:prstClr val="black"/>
                </a:solidFill>
              </a:rPr>
              <a:t>Rev</a:t>
            </a:r>
            <a:r>
              <a:rPr lang="fr-FR" sz="1600" i="1" dirty="0" smtClean="0">
                <a:solidFill>
                  <a:prstClr val="black"/>
                </a:solidFill>
              </a:rPr>
              <a:t>. Anal. </a:t>
            </a:r>
            <a:r>
              <a:rPr lang="fr-FR" sz="1600" i="1" dirty="0" err="1" smtClean="0">
                <a:solidFill>
                  <a:prstClr val="black"/>
                </a:solidFill>
              </a:rPr>
              <a:t>Chem</a:t>
            </a:r>
            <a:r>
              <a:rPr lang="fr-FR" sz="1600" dirty="0" smtClean="0">
                <a:solidFill>
                  <a:prstClr val="black"/>
                </a:solidFill>
              </a:rPr>
              <a:t>.</a:t>
            </a:r>
            <a:endParaRPr lang="de-DE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06012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94633E-6 L 0.70747 0.006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65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40574E-7 L -0.0125 0.02868 L 0.01337 0.05783 L -0.00348 0.10294 L 0.02014 0.14781 L 0.00451 0.18829 L 0.02014 0.21073 L 0.01788 0.16724 L 0.00104 0.12653 L 0.01562 0.07102 L -0.00452 0.03077 L 3.05556E-6 2.40574E-7 Z " pathEditMode="relative" rAng="0" ptsTypes="AAAAAAAAAAAA">
                                      <p:cBhvr>
                                        <p:cTn id="15" dur="3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105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82905E-6 C 0.00347 -0.00717 0.00451 -0.01596 0.00677 -0.02405 C 0.00625 -0.03469 0.0066 -0.05089 0.00226 -0.06153 C 0.00174 -0.06292 -0.00313 -0.07217 -0.00451 -0.07494 C -0.00521 -0.07633 -0.00677 -0.07934 -0.00677 -0.07934 C -0.0092 -0.09044 -0.01111 -0.10386 -0.00347 -0.1108 C -0.00087 -0.11612 0.00174 -0.11936 0.00556 -0.12283 C 0.00955 -0.13092 0.01354 -0.13763 0.01562 -0.14689 C 0.01476 -0.16932 0.01424 -0.18598 0.00677 -0.20518 C 0.00156 -0.21859 0.01094 -0.19824 0.00451 -0.21721 C 0.00226 -0.22415 0.00017 -0.226 -0.00347 -0.23062 C -0.00451 -0.23548 -0.0066 -0.23918 -0.00781 -0.24404 C -0.00747 -0.25214 -0.00764 -0.26023 -0.00677 -0.2681 C -0.00642 -0.2718 -0.0026 -0.27804 -0.00122 -0.28151 C 0.00035 -0.28568 0.00104 -0.29054 0.00226 -0.29493 C 0.00121 -0.31667 0.00625 -0.32153 -0.00573 -0.32639 C -0.00938 -0.33449 -0.00694 -0.34096 -0.00122 -0.34582 C 0.01094 -0.34212 0.01007 -0.31922 -0.00122 -0.31459 C -0.00903 -0.30742 -0.0066 -0.30858 -0.01129 -0.29956 C -0.01233 -0.29493 -0.01233 -0.27828 -0.01007 -0.27712 C -0.00694 -0.2755 -0.0033 -0.27596 5.55556E-7 -0.2755 C 0.00434 -0.27365 0.00729 -0.27134 0.01007 -0.26648 C 0.01163 -0.2637 0.01458 -0.25769 0.01458 -0.25769 C 0.01354 -0.23849 0.01198 -0.23224 0.00781 -0.21559 C 0.00694 -0.21212 0.00677 -0.20934 0.00451 -0.2068 C 0.00069 -0.2024 -0.00469 -0.1987 -0.00903 -0.19477 C -0.0125 -0.19153 -0.01979 -0.17788 -0.02257 -0.17233 C -0.02552 -0.15915 -0.00903 -0.15845 -0.00226 -0.15729 C 0.00191 -0.15174 0.00712 -0.14781 0.01128 -0.14226 C 0.01267 -0.13648 0.0158 -0.13416 0.01788 -0.12884 C 0.02049 -0.12213 0.01771 -0.12653 0.02014 -0.11843 C 0.0217 -0.11357 0.02344 -0.10987 0.02465 -0.10478 C 0.02361 -0.10432 0.02257 -0.10363 0.02135 -0.1034 C 0.01649 -0.1027 0.01163 -0.10317 0.00677 -0.10201 C 0.00538 -0.10178 -0.00434 -0.09553 -0.00677 -0.09438 C -0.00556 -0.05436 -0.00938 -0.07078 5.55556E-7 -0.05251 C -0.00035 -0.04996 0.00035 -0.04672 -0.00122 -0.0451 C -0.00451 -0.04187 -0.00955 -0.04325 -0.01354 -0.0421 C -0.01441 -0.04025 -0.01701 -0.03585 -0.01684 -0.03308 C -0.01563 -0.0192 -0.0099 -0.0192 -0.00122 -0.01503 C 0.00017 -0.00208 5.55556E-7 -0.00694 5.55556E-7 -2.82905E-6 Z " pathEditMode="relative" ptsTypes="fffffffffffffffffffffffffffffffffffffffff">
                                      <p:cBhvr>
                                        <p:cTn id="32" dur="1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04 -0.01526 -0.00434 -0.04279 0.00607 -0.05204 C 0.00781 -0.05551 0.01007 -0.05713 0.01302 -0.05898 C 0.01475 -0.05991 0.01822 -0.0613 0.01822 -0.0613 C 0.01996 -0.06292 0.0217 -0.06454 0.02343 -0.06615 C 0.0243 -0.06685 0.02604 -0.06847 0.02604 -0.06847 C 0.02864 -0.07911 0.02951 -0.07356 0.02777 -0.09044 C 0.02743 -0.09368 0.02656 -0.09669 0.02604 -0.0997 C 0.02569 -0.10132 0.02517 -0.10432 0.02517 -0.10432 C 0.02552 -0.10964 0.02465 -0.11543 0.02604 -0.12051 C 0.02673 -0.12306 0.03125 -0.12514 0.03125 -0.12514 C 0.03281 -0.12838 0.03472 -0.13555 0.03472 -0.13555 C 0.03437 -0.13948 0.0335 -0.15221 0.02951 -0.15406 C 0.02586 -0.15568 0.0276 -0.15452 0.0243 -0.15753 C 0.01875 -0.14619 0.02413 -0.13509 0.02864 -0.12514 C 0.03368 -0.11404 0.0309 -0.12283 0.03385 -0.11126 C 0.0342 -0.11011 0.03472 -0.10779 0.03472 -0.10779 C 0.03559 -0.09877 0.03229 -0.08582 0.03993 -0.08582 " pathEditMode="relative" ptsTypes="fffffffffffffffffA">
                                      <p:cBhvr>
                                        <p:cTn id="89" dur="3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99 0.00209 0.00382 0.00371 0.00643 0.00788 C 0.00903 0.01204 0.01302 0.01389 0.01563 0.0176 C 0.01736 0.02014 0.01997 0.02362 0.02257 0.02477 C 0.02552 0.02778 0.02969 0.02987 0.03333 0.03079 C 0.03542 0.03125 0.03976 0.03195 0.03976 0.03195 C 0.04271 0.03311 0.04514 0.03288 0.04757 0.0301 C 0.04827 0.02616 0.04809 0.02223 0.05 0.01899 C 0.05122 0.01389 0.05608 0.01088 0.05972 0.00903 C 0.06163 0.00579 0.0658 0.00371 0.06858 0.00139 C 0.07049 -0.00231 0.0724 -0.00601 0.07448 -0.00972 C 0.07518 -0.01273 0.07691 -0.01574 0.07847 -0.01828 C 0.07986 -0.02361 0.08212 -0.02939 0.08386 -0.03472 C 0.08438 -0.03611 0.08577 -0.03865 0.08577 -0.03865 C 0.08663 -0.04259 0.0875 -0.04652 0.08924 -0.04976 C 0.09149 -0.06111 0.09757 -0.07407 0.10243 -0.08379 C 0.10399 -0.08703 0.10625 -0.08958 0.10781 -0.09282 C 0.10851 -0.09444 0.10972 -0.09745 0.10972 -0.09745 C 0.11059 -0.10185 0.11077 -0.10578 0.11233 -0.10972 C 0.11389 -0.11944 0.12136 -0.12615 0.12795 -0.12939 C 0.12952 -0.13101 0.13333 -0.13194 0.13333 -0.13194 C 0.1375 -0.13171 0.13993 -0.13194 0.14358 -0.13009 C 0.14601 -0.13032 0.14861 -0.13032 0.15104 -0.13078 C 0.15365 -0.13125 0.15399 -0.13819 0.15538 -0.1405 C 0.15608 -0.14421 0.15677 -0.14791 0.15781 -0.15162 C 0.15851 -0.1574 0.15868 -0.1581 0.16268 -0.15949 C 0.16649 -0.16342 0.17222 -0.16319 0.17691 -0.16412 C 0.18837 -0.16365 0.19306 -0.16643 0.20052 -0.15763 C 0.20347 -0.15069 0.20504 -0.14166 0.20938 -0.13587 C 0.21111 -0.13078 0.21215 -0.12685 0.21511 -0.12291 C 0.21649 -0.11736 0.22014 -0.1125 0.22205 -0.10717 C 0.22604 -0.09606 0.23073 -0.08518 0.23629 -0.07523 C 0.23768 -0.06851 0.24288 -0.05509 0.24844 -0.0537 C 0.25399 -0.05 0.26007 -0.04907 0.26615 -0.04837 C 0.26945 -0.04722 0.27257 -0.04768 0.27552 -0.04513 C 0.28681 -0.0456 0.29809 -0.0456 0.30938 -0.04652 C 0.3099 -0.04652 0.31024 -0.04745 0.31077 -0.04768 C 0.31129 -0.04791 0.31181 -0.04814 0.31233 -0.04837 C 0.31788 -0.05393 0.32118 -0.06157 0.32604 -0.06805 C 0.32656 -0.07152 0.32813 -0.07268 0.32986 -0.07523 C 0.33108 -0.07939 0.33333 -0.08587 0.33629 -0.08819 C 0.33854 -0.09282 0.34115 -0.09166 0.34115 -0.09861 " pathEditMode="relative" ptsTypes="fffffffffffffffffffffffffffffffffffffffffA">
                                      <p:cBhvr>
                                        <p:cTn id="91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77 0.00163 0.00381 0.0044 0.0059 0.00718 C 0.00711 0.01158 0.01145 0.01991 0.01371 0.02408 C 0.01423 0.02639 0.01475 0.02848 0.01527 0.03056 C 0.01545 0.03612 0.01493 0.04676 0.01909 0.05093 C 0.02066 0.05672 0.02517 0.06135 0.02847 0.06528 C 0.02986 0.07084 0.02777 0.06413 0.03038 0.06852 C 0.03281 0.07269 0.03281 0.07454 0.0368 0.07639 C 0.03958 0.07917 0.04166 0.08149 0.04513 0.08218 C 0.04861 0.08195 0.05208 0.08241 0.05538 0.08172 C 0.05677 0.08149 0.0625 0.07547 0.06423 0.07454 C 0.06597 0.072 0.06822 0.07014 0.06961 0.06737 C 0.07031 0.06598 0.07083 0.06482 0.07152 0.06343 C 0.07187 0.06274 0.07256 0.06135 0.07256 0.06135 C 0.07309 0.05834 0.075 0.05325 0.07691 0.05163 C 0.07777 0.04792 0.07934 0.04491 0.08038 0.04121 C 0.08003 0.03195 0.07743 0.00301 0.08576 -0.00393 C 0.08715 -0.0081 0.08819 -0.01226 0.09166 -0.01388 C 0.0934 -0.01597 0.09427 -0.01712 0.09652 -0.01782 C 0.09861 -0.01967 0.09965 -0.02106 0.10104 -0.02361 C 0.10173 -0.02685 0.10277 -0.02939 0.10347 -0.03263 C 0.10434 -0.04166 0.10572 -0.04745 0.11024 -0.05439 C 0.11076 -0.05694 0.1125 -0.06064 0.11371 -0.06273 C 0.11458 -0.06597 0.11597 -0.06828 0.11822 -0.0699 C 0.12048 -0.07523 0.12604 -0.07615 0.12986 -0.07916 C 0.13159 -0.08055 0.13246 -0.08217 0.13437 -0.0831 C 0.13715 -0.0868 0.14027 -0.09004 0.14322 -0.09351 C 0.1434 -0.09375 0.14479 -0.09745 0.14513 -0.09745 C 0.15156 -0.09791 0.15642 -0.09212 0.16232 -0.09027 C 0.16423 -0.08842 0.16649 -0.08726 0.16857 -0.08564 C 0.16979 -0.08472 0.17204 -0.0831 0.17204 -0.0831 C 0.17239 -0.0824 0.17256 -0.08171 0.17309 -0.08101 C 0.17343 -0.08055 0.17413 -0.08032 0.17447 -0.07986 C 0.17534 -0.07847 0.17534 -0.07662 0.17604 -0.07523 C 0.17656 -0.07152 0.17673 -0.06851 0.17847 -0.0655 C 0.18055 -0.05787 0.18246 -0.053 0.1868 -0.04722 C 0.1875 -0.04444 0.18906 -0.04305 0.19027 -0.0405 C 0.19079 -0.03703 0.19027 -0.03888 0.19166 -0.03611 C 0.19253 -0.03449 0.19409 -0.03148 0.19409 -0.03148 C 0.19531 -0.02638 0.19809 -0.02083 0.20052 -0.01643 C 0.20156 -0.01018 0.20034 -0.00138 0.20243 0.00394 C 0.20347 0.00649 0.20468 0.00672 0.20642 0.00788 C 0.21475 0.01389 0.22309 0.01551 0.23281 0.01551 " pathEditMode="relative" ptsTypes="ffffffffffffffffffffffffffffffffffffffffffA">
                                      <p:cBhvr>
                                        <p:cTn id="93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74 -0.00092 0.00487 -0.00393 0.00487 -0.00393 C 0.00695 -0.00879 0.00938 -0.01226 0.01216 -0.01643 C 0.01372 -0.01875 0.01667 -0.02361 0.01667 -0.02361 C 0.01754 -0.02638 0.01841 -0.028 0.01997 -0.03009 C 0.02292 -0.03912 0.02622 -0.04791 0.02934 -0.05694 C 0.03039 -0.05995 0.02917 -0.0581 0.03125 -0.06157 C 0.0323 -0.06365 0.03473 -0.06736 0.03473 -0.06736 C 0.03542 -0.0699 0.03612 -0.07129 0.03768 -0.07314 C 0.03872 -0.07592 0.03924 -0.07731 0.04115 -0.07916 C 0.04254 -0.08263 0.04445 -0.08564 0.04705 -0.0875 C 0.04844 -0.09074 0.05157 -0.09189 0.05434 -0.09282 C 0.05678 -0.09513 0.06077 -0.09791 0.06372 -0.0993 C 0.0665 -0.10208 0.0691 -0.1037 0.0724 -0.10532 C 0.07622 -0.10439 0.07483 -0.10277 0.07778 -0.10138 C 0.07917 -0.09861 0.0823 -0.09629 0.08473 -0.09537 C 0.09219 -0.08981 0.09688 -0.09027 0.1 -0.07777 C 0.10035 -0.07222 0.09983 -0.0662 0.10244 -0.06157 C 0.10313 -0.0574 0.10521 -0.05671 0.1073 -0.05416 C 0.11233 -0.04791 0.11494 -0.03935 0.11945 -0.03263 C 0.12084 -0.02777 0.11997 -0.02083 0.11858 -0.01574 C 0.11684 -0.00231 0.11806 0.00718 0.12535 0.0169 C 0.12639 0.02084 0.12882 0.02292 0.13073 0.02616 C 0.13403 0.03149 0.13629 0.03727 0.14011 0.04237 C 0.14115 0.04653 0.14202 0.0507 0.14306 0.05487 C 0.14271 0.0713 0.14323 0.0757 0.14167 0.0875 C 0.14184 0.09075 0.14132 0.09422 0.14202 0.09746 C 0.14237 0.09931 0.14428 0.1 0.14497 0.10186 C 0.14827 0.11088 0.1533 0.11737 0.15834 0.12477 C 0.16112 0.12871 0.1632 0.13357 0.16702 0.13588 C 0.16893 0.13936 0.17119 0.14283 0.17292 0.1463 C 0.17396 0.15186 0.17396 0.15649 0.1724 0.16204 C 0.17396 0.16413 0.17483 0.16505 0.17691 0.16598 C 0.18091 0.17038 0.18386 0.17269 0.18907 0.17385 C 0.19254 0.17709 0.19306 0.17639 0.19792 0.1757 C 0.20018 0.175 0.20191 0.17338 0.20434 0.17246 C 0.20487 0.17176 0.20521 0.17107 0.20573 0.17061 C 0.2066 0.16991 0.20764 0.16945 0.20834 0.16852 C 0.20938 0.16737 0.21077 0.16413 0.21077 0.16413 C 0.21146 0.15695 0.20921 0.15301 0.20573 0.14769 C 0.20469 0.14306 0.20417 0.13843 0.20625 0.13403 C 0.20938 0.1176 0.20851 0.09954 0.2 0.08681 C 0.19931 0.08357 0.19827 0.07778 0.19653 0.07524 C 0.19184 0.06806 0.19497 0.07408 0.19254 0.06922 C 0.19202 0.0669 0.19132 0.06505 0.19063 0.06274 C 0.19132 0.05139 0.19393 0.04769 0.19844 0.03843 C 0.19931 0.03681 0.20348 0.03311 0.20487 0.03125 " pathEditMode="relative" ptsTypes="ffffffffffffffffffffffffffffffffffffffffffffffA">
                                      <p:cBhvr>
                                        <p:cTn id="95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64 -0.00162 0.00555 -0.00047 0.00868 0.00231 C 0.00902 0.00347 0.0092 0.00462 0.00954 0.00578 C 0.01006 0.00694 0.01093 0.00809 0.01128 0.00925 C 0.01197 0.01156 0.01302 0.01619 0.01302 0.01619 C 0.01267 0.01966 0.01319 0.02336 0.01215 0.0266 C 0.01128 0.02914 0.00781 0.03261 0.00781 0.03261 C 0.00694 0.03608 0.00607 0.03955 0.0052 0.04302 C 0.00486 0.04418 0.00434 0.04649 0.00434 0.04649 C 0.00468 0.05112 0.00451 0.05575 0.0052 0.06037 C 0.00607 0.06592 0.01857 0.0724 0.02256 0.07425 C 0.02447 0.07795 0.02725 0.07957 0.02864 0.0835 C 0.02934 0.08582 0.02986 0.08813 0.03038 0.09044 C 0.03072 0.0916 0.03125 0.09391 0.03125 0.09391 C 0.0309 0.09692 0.03125 0.10016 0.03038 0.10317 C 0.02899 0.10826 0.02291 0.11959 0.01909 0.12283 C 0.01701 0.13139 0.01788 0.12745 0.01649 0.13439 C 0.01944 0.15822 0.02847 0.161 0.04513 0.16331 C 0.05208 0.16609 0.05729 0.16863 0.06336 0.17395 C 0.06614 0.18505 0.0592 0.19454 0.05381 0.20171 C 0.05121 0.21235 0.07048 0.20564 0.07899 0.20518 C 0.07847 0.19361 0.07725 0.17418 0.07899 0.16215 C 0.07968 0.15776 0.08732 0.15498 0.08941 0.15406 C 0.09027 0.15359 0.09201 0.1529 0.09201 0.1529 C 0.09739 0.15429 0.09652 0.15197 0.09652 0.15753 " pathEditMode="relative" ptsTypes="ffffffffffffffffffffffffA">
                                      <p:cBhvr>
                                        <p:cTn id="97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73 -0.00347 0.00191 -0.00833 0.00347 -0.01156 C 0.00469 -0.01388 0.00851 -0.01712 0.01041 -0.02082 C 0.01094 -0.0303 0.00937 -0.03562 0.01476 -0.04048 C 0.01632 -0.04858 0.01614 -0.05875 0.0217 -0.06361 C 0.02361 -0.07101 0.02812 -0.07888 0.03212 -0.08466 C 0.03298 -0.08929 0.03351 -0.09391 0.03472 -0.09854 C 0.03541 -0.11473 0.03194 -0.12468 0.0434 -0.12861 C 0.06371 -0.11959 0.04514 -0.12908 0.04514 -0.0532 C 0.04514 -0.04696 0.04548 -0.04094 0.04601 -0.0347 C 0.04635 -0.03076 0.04774 -0.02313 0.04774 -0.02313 C 0.04705 0.02128 0.04531 0.06223 0.04687 0.10664 C 0.04739 0.12075 0.04982 0.13764 0.05226 0.15175 C 0.05399 0.16193 0.05851 0.17025 0.06007 0.18066 C 0.06111 0.19824 0.06267 0.19801 0.06614 0.21212 C 0.06684 0.21467 0.07135 0.21675 0.07135 0.21675 C 0.07587 0.22577 0.07569 0.22369 0.08264 0.22832 C 0.08524 0.22993 0.09045 0.23294 0.09045 0.23294 C 0.09739 0.21929 0.09548 0.19686 0.08524 0.18783 C 0.08281 0.18298 0.08021 0.17928 0.07656 0.17604 C 0.07569 0.1728 0.07465 0.17048 0.07656 0.16678 C 0.07691 0.16609 0.08403 0.16285 0.08524 0.16216 C 0.09479 0.15591 0.10694 0.15013 0.11302 0.13787 C 0.11337 0.13625 0.11423 0.13486 0.11389 0.13324 C 0.11389 0.13324 0.10955 0.12468 0.10868 0.12283 C 0.10816 0.12191 0.10833 0.12029 0.10781 0.11936 C 0.10712 0.11821 0.10607 0.11798 0.10521 0.11705 C 0.1026 0.11427 0.09913 0.10664 0.09913 0.10664 C 0.09948 0.10479 0.09913 0.10248 0.1 0.10086 C 0.10243 0.09669 0.11285 0.09137 0.11649 0.08929 C 0.11736 0.08883 0.11823 0.0886 0.1191 0.08813 C 0.11996 0.08744 0.12083 0.08628 0.1217 0.08582 C 0.12344 0.0849 0.12691 0.08351 0.12691 0.08351 C 0.13125 0.07773 0.13194 0.07264 0.13385 0.065 C 0.1342 0.05691 0.13246 0.04765 0.13559 0.04048 C 0.13767 0.03539 0.13785 0.03794 0.1408 0.03586 C 0.14271 0.03447 0.14601 0.03123 0.14601 0.03123 C 0.14635 0.03007 0.14687 0.02776 0.14687 0.02776 " pathEditMode="relative" ptsTypes="fffffffffffffffffffffffffffffffffffffA">
                                      <p:cBhvr>
                                        <p:cTn id="99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1.94265E-6 C 0.0007 -0.00116 0.00226 -0.00208 0.0033 -0.00347 C 0.00434 -0.00486 0.00469 -0.0074 0.00591 -0.00879 C 0.00834 -0.01157 0.01372 -0.01573 0.01372 -0.01573 C 0.01858 -0.02567 0.02605 -0.02729 0.03438 -0.0296 C 0.03941 -0.03354 0.03907 -0.03631 0.04098 -0.04325 C 0.04132 -0.0599 0.04046 -0.07678 0.04219 -0.09343 C 0.04271 -0.0976 0.0474 -0.10384 0.0474 -0.10384 C 0.05018 -0.1161 0.04618 -0.10176 0.05261 -0.11425 C 0.05417 -0.11749 0.05487 -0.12142 0.05643 -0.12466 C 0.05764 -0.13529 0.0573 -0.14616 0.06424 -0.15241 C 0.06684 -0.1575 0.07032 -0.16027 0.07466 -0.16281 C 0.07709 -0.1642 0.08247 -0.16605 0.08247 -0.16605 C 0.08421 -0.16258 0.08716 -0.15981 0.08768 -0.15588 C 0.09046 -0.13622 0.08976 -0.11402 0.09809 -0.0969 C 0.09966 -0.08765 0.10209 -0.07886 0.1033 -0.06938 C 0.10487 -0.04094 0.10764 -0.01087 0.10191 0.01711 C 0.10313 0.03885 0.10469 0.05781 0.11372 0.07609 C 0.11511 0.08164 0.11737 0.08603 0.11875 0.09158 C 0.11737 0.11378 0.11841 0.10661 0.11233 0.12095 C 0.11077 0.12465 0.10712 0.13136 0.10712 0.13136 C 0.10921 0.14153 0.11355 0.145 0.12014 0.15032 C 0.12709 0.14986 0.13438 0.15148 0.14098 0.1487 C 0.14445 0.14732 0.14862 0.1383 0.14862 0.1383 C 0.15296 0.12211 0.14896 0.10199 0.15643 0.08649 C 0.15886 0.08164 0.17014 0.06337 0.17466 0.05874 C 0.18195 0.05111 0.18785 0.04833 0.19289 0.03793 C 0.19393 0.03053 0.19601 0.0259 0.1941 0.01896 C 0.19237 -0.02429 0.19289 -0.0007 0.19289 -0.05204 " pathEditMode="relative" ptsTypes="ffffffffffffffffffffffffffffA">
                                      <p:cBhvr>
                                        <p:cTn id="101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79186E-6 C 0.00347 -0.00671 0.00555 -0.01364 0.00902 -0.02081 C 0.01232 -0.02752 0.01753 -0.02706 0.02205 -0.03122 C 0.02361 -0.03261 0.02465 -0.03469 0.02604 -0.03631 C 0.02725 -0.0377 0.02864 -0.03862 0.02986 -0.03978 C 0.03246 -0.04949 0.03385 -0.05944 0.03645 -0.06915 C 0.0368 -0.07493 0.03645 -0.08094 0.03767 -0.08649 C 0.03958 -0.09505 0.05191 -0.09783 0.05711 -0.10037 C 0.0651 -0.09667 0.06423 -0.09112 0.06493 -0.07956 C 0.06597 -0.0636 0.0651 -0.05065 0.06892 -0.03631 C 0.07014 -0.0192 0.07135 -0.00139 0.07395 0.01549 C 0.07448 0.01896 0.07569 0.02243 0.07656 0.0259 C 0.07708 0.02775 0.07673 0.03006 0.07795 0.03122 C 0.08437 0.037 0.09132 0.03908 0.09739 0.04487 C 0.10399 0.05111 0.10833 0.05712 0.11562 0.06059 C 0.1217 0.06869 0.1283 0.07632 0.13507 0.08302 C 0.13993 0.09274 0.14461 0.1006 0.15191 0.10731 C 0.15816 0.10661 0.1677 0.10661 0.17395 0.10199 C 0.18628 0.09274 0.17725 0.0969 0.18576 0.09343 C 0.19531 0.08488 0.20034 0.07724 0.21163 0.07447 C 0.23177 0.07609 0.23125 0.0673 0.23125 0.07794 " pathEditMode="relative" ptsTypes="ffffffffffffffffffffA">
                                      <p:cBhvr>
                                        <p:cTn id="103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4.81481E-6 C 0.00607 -0.0088 0.01145 -0.00764 0.01857 -0.0125 C 0.02551 -0.01713 0.02847 -0.02709 0.03489 -0.03264 C 0.03871 -0.04051 0.04531 -0.04468 0.05121 -0.04977 C 0.05659 -0.05463 0.0618 -0.06227 0.06631 -0.06829 C 0.06944 -0.07246 0.07239 -0.07662 0.07551 -0.08079 C 0.07638 -0.08172 0.07795 -0.0838 0.07795 -0.0838 C 0.08038 -0.09422 0.08142 -0.10834 0.08715 -0.11644 C 0.09045 -0.12917 0.08836 -0.12616 0.09878 -0.12871 C 0.10538 -0.1375 0.09652 -0.12686 0.10468 -0.13334 C 0.10798 -0.13611 0.10989 -0.13936 0.11388 -0.14121 C 0.11683 -0.14491 0.11926 -0.14723 0.12326 -0.14885 C 0.12395 -0.15047 0.12499 -0.15186 0.12551 -0.15348 C 0.12656 -0.15649 0.12795 -0.16297 0.12795 -0.16297 C 0.12951 -0.1794 0.12795 -0.17824 0.13958 -0.18149 C 0.14531 -0.18102 0.15121 -0.18102 0.15694 -0.17986 C 0.16024 -0.17917 0.16284 -0.17361 0.16631 -0.17223 C 0.16805 -0.16991 0.17048 -0.16852 0.17204 -0.16598 C 0.17395 -0.1632 0.17447 -0.1588 0.17673 -0.15672 C 0.18159 -0.15232 0.17916 -0.15486 0.18367 -0.14885 C 0.18472 -0.14514 0.18628 -0.14167 0.18715 -0.13797 C 0.18923 -0.12894 0.18992 -0.11667 0.19756 -0.1132 C 0.20173 -0.10811 0.2052 -0.10625 0.21041 -0.10394 C 0.21857 -0.09375 0.22777 -0.1 0.23958 -0.10093 C 0.24392 -0.10232 0.24808 -0.10371 0.25225 -0.10556 C 0.25538 -0.10949 0.26683 -0.12037 0.26735 -0.1257 C 0.26788 -0.13172 0.26735 -0.13797 0.26735 -0.14422 " pathEditMode="relative" ptsTypes="ffffffffffffffffffffffffffA">
                                      <p:cBhvr>
                                        <p:cTn id="105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3 -0.00139 0.00399 -0.00439 0.00694 -0.00694 C 0.00833 -0.01272 0.01181 -0.01457 0.0158 -0.01619 C 0.01701 -0.01851 0.0191 -0.01966 0.02014 -0.02197 C 0.02118 -0.02406 0.02188 -0.02891 0.02188 -0.02891 C 0.01997 -0.03932 0.01528 -0.04626 0.00868 -0.05205 C 0.00677 -0.05598 0.00486 -0.05875 0.00781 -0.06269 C 0.01007 -0.06569 0.01493 -0.07078 0.01493 -0.07078 C 0.01545 -0.0731 0.01615 -0.07541 0.01667 -0.07772 C 0.01701 -0.07888 0.01754 -0.08119 0.01754 -0.08119 C 0.01684 -0.08721 0.01754 -0.08883 0.01493 -0.09276 C 0.01354 -0.09484 0.01042 -0.09854 0.01042 -0.09854 C 0.01007 -0.10016 0.00868 -0.10525 0.00868 -0.10664 C 0.00868 -0.12561 0.01892 -0.12746 0.02274 -0.14249 C 0.02188 -0.15198 0.02188 -0.15545 0.0184 -0.16331 C 0.01736 -0.1684 0.01615 -0.17326 0.01493 -0.17835 C 0.01424 -0.18112 0.01372 -0.18367 0.01302 -0.18644 C 0.01267 -0.1876 0.01215 -0.19015 0.01215 -0.19015 C 0.01337 -0.19477 0.01736 -0.19662 0.02101 -0.19824 C 0.02882 -0.20587 0.0276 -0.20958 0.03229 -0.21906 C 0.03629 -0.2186 0.04115 -0.22091 0.04444 -0.2179 C 0.04688 -0.21559 0.04219 -0.20426 0.04097 -0.20171 C 0.04323 -0.18413 0.04392 -0.19894 0.04271 -0.17141 C 0.04306 -0.1684 0.04236 -0.16493 0.04358 -0.16216 C 0.0441 -0.16077 0.04583 -0.16146 0.04705 -0.161 C 0.05017 -0.15984 0.04948 -0.16007 0.05226 -0.15753 C 0.05538 -0.15799 0.05885 -0.15683 0.06181 -0.15869 C 0.06372 -0.15984 0.06528 -0.16563 0.06528 -0.16563 C 0.06701 -0.17673 0.06649 -0.18297 0.06788 -0.19593 C 0.0684 -0.20102 0.07483 -0.20287 0.07743 -0.20402 C 0.08507 -0.20749 0.09254 -0.21212 0.09913 -0.2179 C 0.10295 -0.2105 0.09809 -0.19963 0.1026 -0.19361 " pathEditMode="relative" ptsTypes="fffffffffffffffffffffffffffffffA">
                                      <p:cBhvr>
                                        <p:cTn id="107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47 -0.00162 0.00399 -0.00347 0.00521 -0.00809 C 0.00555 -0.01896 0.00225 -0.04025 0.01302 -0.0451 C 0.02048 -0.04348 0.02934 -0.03747 0.03298 -0.02775 C 0.03437 -0.02382 0.03455 -0.0192 0.03559 -0.01503 C 0.03594 -0.00115 0.03576 0.01273 0.03646 0.02661 C 0.03698 0.03516 0.04462 0.04442 0.04687 0.05321 C 0.04896 0.06153 0.05052 0.07033 0.05208 0.07888 C 0.05278 0.08235 0.05469 0.08929 0.05469 0.08929 C 0.05503 0.09438 0.05364 0.09993 0.05555 0.10433 C 0.05659 0.10664 0.05955 0.10502 0.06163 0.10549 C 0.06857 0.10711 0.07552 0.10826 0.08246 0.11011 C 0.09201 0.10757 0.09409 0.10711 0.09826 0.09623 C 0.09757 0.08235 0.09635 0.07079 0.08854 0.0613 C 0.08698 0.05506 0.08767 0.0546 0.0842 0.05089 C 0.08264 0.04927 0.07899 0.04627 0.07899 0.04627 C 0.07534 0.03887 0.07482 0.03193 0.07378 0.02314 C 0.07396 0.02129 0.07361 0.01157 0.07639 0.00926 C 0.07934 0.00671 0.08194 0.00741 0.08507 0.00579 C 0.08993 0.00347 0.09392 0.00139 0.09913 0 C 0.11146 0.00139 0.10885 0.00162 0.11736 0.00926 C 0.11788 0.01041 0.1184 0.0118 0.11909 0.01273 C 0.11979 0.01365 0.121 0.01388 0.1217 0.01504 C 0.12882 0.02591 0.12187 0.01897 0.12778 0.02429 C 0.13055 0.03516 0.13368 0.04581 0.13646 0.05668 C 0.1375 0.06084 0.13906 0.0694 0.13906 0.0694 C 0.13941 0.07287 0.13871 0.0768 0.13993 0.08004 C 0.14149 0.08397 0.14791 0.08698 0.15121 0.08814 C 0.15295 0.08976 0.15469 0.09114 0.15642 0.09276 C 0.15729 0.09346 0.15903 0.09508 0.15903 0.09508 C 0.16788 0.09438 0.17187 0.09508 0.17899 0.09045 C 0.18021 0.08814 0.18229 0.08698 0.18333 0.08467 C 0.18437 0.08259 0.18507 0.07773 0.18507 0.07773 C 0.18576 0.06778 0.18507 0.062 0.19045 0.05552 C 0.19253 0.04719 0.18958 0.05668 0.19392 0.04974 C 0.19479 0.04835 0.19496 0.0465 0.19566 0.04511 C 0.19826 0.04025 0.19791 0.0428 0.20087 0.03933 C 0.20278 0.03725 0.20469 0.03516 0.20607 0.03239 C 0.20659 0.03123 0.20712 0.02984 0.20781 0.02892 C 0.21076 0.02499 0.20989 0.02776 0.21302 0.02545 C 0.21632 0.0229 0.21909 0.01967 0.22257 0.01735 " pathEditMode="relative" ptsTypes="ffffffffffffffffffffffffffffffffffffffffA">
                                      <p:cBhvr>
                                        <p:cTn id="109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2" grpId="0"/>
      <p:bldP spid="113" grpId="0" animBg="1"/>
      <p:bldP spid="113" grpId="1" animBg="1"/>
      <p:bldP spid="117" grpId="0" animBg="1"/>
      <p:bldP spid="117" grpId="1" animBg="1"/>
      <p:bldP spid="118" grpId="0"/>
      <p:bldP spid="120" grpId="0"/>
      <p:bldP spid="121" grpId="0" animBg="1"/>
      <p:bldP spid="1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hteck 69"/>
          <p:cNvSpPr/>
          <p:nvPr/>
        </p:nvSpPr>
        <p:spPr>
          <a:xfrm>
            <a:off x="4602464" y="6465815"/>
            <a:ext cx="44276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</a:rPr>
              <a:t>Mc Hugh A. and Brenner H. (1984), </a:t>
            </a:r>
            <a:r>
              <a:rPr lang="fr-FR" sz="1600" i="1" dirty="0" err="1" smtClean="0">
                <a:solidFill>
                  <a:prstClr val="black"/>
                </a:solidFill>
              </a:rPr>
              <a:t>Crit</a:t>
            </a:r>
            <a:r>
              <a:rPr lang="fr-FR" sz="1600" dirty="0" smtClean="0">
                <a:solidFill>
                  <a:prstClr val="black"/>
                </a:solidFill>
              </a:rPr>
              <a:t>. </a:t>
            </a:r>
            <a:r>
              <a:rPr lang="fr-FR" sz="1600" i="1" dirty="0" err="1" smtClean="0">
                <a:solidFill>
                  <a:prstClr val="black"/>
                </a:solidFill>
              </a:rPr>
              <a:t>Rev</a:t>
            </a:r>
            <a:r>
              <a:rPr lang="fr-FR" sz="1600" i="1" dirty="0" smtClean="0">
                <a:solidFill>
                  <a:prstClr val="black"/>
                </a:solidFill>
              </a:rPr>
              <a:t>. Anal. </a:t>
            </a:r>
            <a:r>
              <a:rPr lang="fr-FR" sz="1600" i="1" dirty="0" err="1" smtClean="0">
                <a:solidFill>
                  <a:prstClr val="black"/>
                </a:solidFill>
              </a:rPr>
              <a:t>Chem</a:t>
            </a:r>
            <a:r>
              <a:rPr lang="fr-FR" sz="1600" dirty="0" smtClean="0">
                <a:solidFill>
                  <a:prstClr val="black"/>
                </a:solidFill>
              </a:rPr>
              <a:t>.</a:t>
            </a:r>
            <a:endParaRPr lang="de-DE" sz="1600" dirty="0">
              <a:solidFill>
                <a:prstClr val="black"/>
              </a:solidFill>
            </a:endParaRPr>
          </a:p>
        </p:txBody>
      </p:sp>
      <p:grpSp>
        <p:nvGrpSpPr>
          <p:cNvPr id="237" name="Gruppieren 236"/>
          <p:cNvGrpSpPr/>
          <p:nvPr/>
        </p:nvGrpSpPr>
        <p:grpSpPr>
          <a:xfrm>
            <a:off x="229155" y="1556792"/>
            <a:ext cx="3994731" cy="2345436"/>
            <a:chOff x="229155" y="1556792"/>
            <a:chExt cx="3994731" cy="2345436"/>
          </a:xfrm>
        </p:grpSpPr>
        <p:grpSp>
          <p:nvGrpSpPr>
            <p:cNvPr id="236" name="Gruppieren 235"/>
            <p:cNvGrpSpPr/>
            <p:nvPr/>
          </p:nvGrpSpPr>
          <p:grpSpPr>
            <a:xfrm>
              <a:off x="1042612" y="1556792"/>
              <a:ext cx="2508089" cy="1268994"/>
              <a:chOff x="1042612" y="1455308"/>
              <a:chExt cx="2508089" cy="1268994"/>
            </a:xfrm>
          </p:grpSpPr>
          <p:grpSp>
            <p:nvGrpSpPr>
              <p:cNvPr id="7" name="Group 147"/>
              <p:cNvGrpSpPr/>
              <p:nvPr/>
            </p:nvGrpSpPr>
            <p:grpSpPr>
              <a:xfrm flipV="1">
                <a:off x="1042612" y="1995119"/>
                <a:ext cx="1712483" cy="577951"/>
                <a:chOff x="1399676" y="2636912"/>
                <a:chExt cx="2037928" cy="522058"/>
              </a:xfrm>
            </p:grpSpPr>
            <p:cxnSp>
              <p:nvCxnSpPr>
                <p:cNvPr id="9" name="Straight Arrow Connector 148"/>
                <p:cNvCxnSpPr/>
                <p:nvPr/>
              </p:nvCxnSpPr>
              <p:spPr>
                <a:xfrm flipV="1">
                  <a:off x="1399676" y="2636912"/>
                  <a:ext cx="2037928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149"/>
                <p:cNvCxnSpPr/>
                <p:nvPr/>
              </p:nvCxnSpPr>
              <p:spPr>
                <a:xfrm flipV="1">
                  <a:off x="1399676" y="2897941"/>
                  <a:ext cx="1561152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50"/>
                <p:cNvCxnSpPr/>
                <p:nvPr/>
              </p:nvCxnSpPr>
              <p:spPr>
                <a:xfrm flipV="1">
                  <a:off x="1399676" y="3158970"/>
                  <a:ext cx="1129104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Bogen 7"/>
              <p:cNvSpPr/>
              <p:nvPr/>
            </p:nvSpPr>
            <p:spPr>
              <a:xfrm rot="5062347">
                <a:off x="2262181" y="1435782"/>
                <a:ext cx="1268994" cy="1308046"/>
              </a:xfrm>
              <a:prstGeom prst="arc">
                <a:avLst/>
              </a:prstGeom>
              <a:ln w="28575">
                <a:solidFill>
                  <a:srgbClr val="FF000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n>
                    <a:solidFill>
                      <a:srgbClr val="FF0000"/>
                    </a:solidFill>
                  </a:ln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Oval 108"/>
              <p:cNvSpPr>
                <a:spLocks/>
              </p:cNvSpPr>
              <p:nvPr/>
            </p:nvSpPr>
            <p:spPr>
              <a:xfrm>
                <a:off x="2738862" y="1939939"/>
                <a:ext cx="601200" cy="59997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304800" dist="1397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solidFill>
                    <a:srgbClr val="696464">
                      <a:lumMod val="60000"/>
                      <a:lumOff val="40000"/>
                    </a:srgbClr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4"/>
                <p:cNvSpPr/>
                <p:nvPr/>
              </p:nvSpPr>
              <p:spPr>
                <a:xfrm>
                  <a:off x="229155" y="3107715"/>
                  <a:ext cx="3994731" cy="794513"/>
                </a:xfrm>
                <a:prstGeom prst="rect">
                  <a:avLst/>
                </a:prstGeom>
                <a:ln w="2857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sz="2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F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de-DE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de-DE" sz="24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de-DE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1+2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de-DE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</m:acc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de-DE" sz="240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p>
                                  <m:sSupPr>
                                    <m:ctrlPr>
                                      <a:rPr lang="de-DE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de-DE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de-DE" sz="24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9155" y="3107715"/>
                  <a:ext cx="3994731" cy="794513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  <a:ln w="28575">
                  <a:noFill/>
                </a:ln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74" name="Rechteck 73"/>
          <p:cNvSpPr/>
          <p:nvPr/>
        </p:nvSpPr>
        <p:spPr>
          <a:xfrm>
            <a:off x="6193190" y="6257266"/>
            <a:ext cx="28330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prstClr val="black"/>
                </a:solidFill>
              </a:rPr>
              <a:t>R</a:t>
            </a:r>
            <a:r>
              <a:rPr lang="fr-FR" sz="1600" dirty="0" smtClean="0">
                <a:solidFill>
                  <a:prstClr val="black"/>
                </a:solidFill>
              </a:rPr>
              <a:t>. </a:t>
            </a:r>
            <a:r>
              <a:rPr lang="fr-FR" sz="1600" dirty="0" err="1" smtClean="0">
                <a:solidFill>
                  <a:prstClr val="black"/>
                </a:solidFill>
              </a:rPr>
              <a:t>Tijssen</a:t>
            </a:r>
            <a:r>
              <a:rPr lang="fr-FR" sz="1600" dirty="0" smtClean="0">
                <a:solidFill>
                  <a:prstClr val="black"/>
                </a:solidFill>
              </a:rPr>
              <a:t> </a:t>
            </a:r>
            <a:r>
              <a:rPr lang="fr-FR" sz="1600" i="1" dirty="0" smtClean="0">
                <a:solidFill>
                  <a:prstClr val="black"/>
                </a:solidFill>
              </a:rPr>
              <a:t>et al</a:t>
            </a:r>
            <a:r>
              <a:rPr lang="fr-FR" sz="1600" dirty="0" smtClean="0">
                <a:solidFill>
                  <a:prstClr val="black"/>
                </a:solidFill>
              </a:rPr>
              <a:t>. (1986), </a:t>
            </a:r>
            <a:r>
              <a:rPr lang="fr-FR" sz="1600" i="1" dirty="0" smtClean="0">
                <a:solidFill>
                  <a:prstClr val="black"/>
                </a:solidFill>
              </a:rPr>
              <a:t>Anal</a:t>
            </a:r>
            <a:r>
              <a:rPr lang="fr-FR" sz="1600" dirty="0" smtClean="0">
                <a:solidFill>
                  <a:prstClr val="black"/>
                </a:solidFill>
              </a:rPr>
              <a:t>. </a:t>
            </a:r>
            <a:r>
              <a:rPr lang="fr-FR" sz="1600" i="1" dirty="0" err="1" smtClean="0">
                <a:solidFill>
                  <a:prstClr val="black"/>
                </a:solidFill>
              </a:rPr>
              <a:t>Chem</a:t>
            </a:r>
            <a:r>
              <a:rPr lang="fr-FR" sz="1600" dirty="0" smtClean="0">
                <a:solidFill>
                  <a:prstClr val="black"/>
                </a:solidFill>
              </a:rPr>
              <a:t>.</a:t>
            </a:r>
            <a:endParaRPr lang="de-DE" sz="1600" dirty="0">
              <a:solidFill>
                <a:prstClr val="black"/>
              </a:solidFill>
            </a:endParaRPr>
          </a:p>
        </p:txBody>
      </p:sp>
      <p:grpSp>
        <p:nvGrpSpPr>
          <p:cNvPr id="31" name="Gruppieren 30"/>
          <p:cNvGrpSpPr/>
          <p:nvPr/>
        </p:nvGrpSpPr>
        <p:grpSpPr>
          <a:xfrm>
            <a:off x="1575715" y="4471258"/>
            <a:ext cx="5992570" cy="1766054"/>
            <a:chOff x="739670" y="4471258"/>
            <a:chExt cx="5992570" cy="17660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ectangle 1"/>
                <p:cNvSpPr/>
                <p:nvPr/>
              </p:nvSpPr>
              <p:spPr>
                <a:xfrm>
                  <a:off x="2899910" y="4700933"/>
                  <a:ext cx="3832330" cy="1306704"/>
                </a:xfrm>
                <a:prstGeom prst="rect">
                  <a:avLst/>
                </a:prstGeom>
                <a:ln w="2857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de-DE" sz="240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sub>
                            </m:sSub>
                          </m:e>
                        </m:acc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de-DE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limLoc m:val="subSup"/>
                                <m:ctrlPr>
                                  <a:rPr lang="de-DE" sz="24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  <m:sup>
                                <m:sSub>
                                  <m:sSubPr>
                                    <m:ctrlPr>
                                      <a:rPr lang="de-DE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sup>
                              <m:e>
                                <m: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de-DE" sz="2400" i="1" baseline="-25000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de-DE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r</m:t>
                                    </m:r>
                                  </m:e>
                                </m:d>
                              </m:e>
                            </m:nary>
                            <m:sSup>
                              <m:sSupPr>
                                <m:ctrlPr>
                                  <a:rPr lang="de-DE" sz="240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de-DE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de-DE" sz="24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2400" i="1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de-DE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de-DE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𝜑</m:t>
                                        </m:r>
                                      </m:num>
                                      <m:den>
                                        <m:r>
                                          <a:rPr lang="de-DE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𝑅𝑇</m:t>
                                        </m:r>
                                      </m:den>
                                    </m:f>
                                  </m:e>
                                </m:d>
                              </m:sup>
                            </m:sSup>
                            <m:box>
                              <m:boxPr>
                                <m:diff m:val="on"/>
                                <m:ctrlP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boxPr>
                              <m:e>
                                <m:r>
                                  <m:rPr>
                                    <m:brk m:alnAt="23"/>
                                  </m:rPr>
                                  <a:rPr lang="de-DE" sz="240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𝑟</m:t>
                                </m:r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𝑑𝑟</m:t>
                                </m:r>
                              </m:e>
                            </m:box>
                          </m:num>
                          <m:den>
                            <m:nary>
                              <m:naryPr>
                                <m:limLoc m:val="subSup"/>
                                <m:ctrlP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  <m:sup>
                                <m:sSub>
                                  <m:sSubPr>
                                    <m:ctrlPr>
                                      <a:rPr lang="de-DE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de-DE" sz="240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240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de-DE" sz="240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de-DE" sz="2400" i="1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de-DE" sz="24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de-DE" sz="24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𝜑</m:t>
                                            </m:r>
                                          </m:num>
                                          <m:den>
                                            <m:r>
                                              <a:rPr lang="de-DE" sz="2400" i="1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/>
                                              </a:rPr>
                                              <m:t>𝑅𝑇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r</m:t>
                                </m:r>
                              </m:e>
                            </m:nary>
                            <m:box>
                              <m:boxPr>
                                <m:diff m:val="on"/>
                                <m:ctrlP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boxPr>
                              <m:e>
                                <m: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𝑑𝑟</m:t>
                                </m:r>
                              </m:e>
                            </m:box>
                          </m:den>
                        </m:f>
                      </m:oMath>
                    </m:oMathPara>
                  </a14:m>
                  <a:endParaRPr lang="de-DE" sz="2400" dirty="0">
                    <a:solidFill>
                      <a:prstClr val="black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9910" y="4700933"/>
                  <a:ext cx="3832330" cy="130670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28575">
                  <a:noFill/>
                </a:ln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5" name="Gruppieren 14"/>
            <p:cNvGrpSpPr/>
            <p:nvPr/>
          </p:nvGrpSpPr>
          <p:grpSpPr>
            <a:xfrm>
              <a:off x="739670" y="4471258"/>
              <a:ext cx="2137131" cy="1766054"/>
              <a:chOff x="5459205" y="4238764"/>
              <a:chExt cx="2137131" cy="1766054"/>
            </a:xfrm>
          </p:grpSpPr>
          <p:cxnSp>
            <p:nvCxnSpPr>
              <p:cNvPr id="27" name="Gerade Verbindung 26"/>
              <p:cNvCxnSpPr/>
              <p:nvPr/>
            </p:nvCxnSpPr>
            <p:spPr>
              <a:xfrm>
                <a:off x="5459205" y="4238764"/>
                <a:ext cx="2137131" cy="0"/>
              </a:xfrm>
              <a:prstGeom prst="line">
                <a:avLst/>
              </a:prstGeom>
              <a:ln w="63500">
                <a:gradFill>
                  <a:gsLst>
                    <a:gs pos="0">
                      <a:schemeClr val="tx1"/>
                    </a:gs>
                    <a:gs pos="8600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 Verbindung mit Pfeil 28"/>
              <p:cNvCxnSpPr/>
              <p:nvPr/>
            </p:nvCxnSpPr>
            <p:spPr>
              <a:xfrm flipV="1">
                <a:off x="6527770" y="4282184"/>
                <a:ext cx="0" cy="6067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4" name="Gruppieren 123"/>
              <p:cNvGrpSpPr/>
              <p:nvPr/>
            </p:nvGrpSpPr>
            <p:grpSpPr>
              <a:xfrm>
                <a:off x="6083562" y="5161884"/>
                <a:ext cx="170036" cy="172398"/>
                <a:chOff x="311446" y="2725081"/>
                <a:chExt cx="132824" cy="134669"/>
              </a:xfrm>
            </p:grpSpPr>
            <p:sp>
              <p:nvSpPr>
                <p:cNvPr id="146" name="Ellipse 145"/>
                <p:cNvSpPr/>
                <p:nvPr/>
              </p:nvSpPr>
              <p:spPr>
                <a:xfrm>
                  <a:off x="311446" y="2725081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147" name="Gerade Verbindung 146"/>
                <p:cNvCxnSpPr/>
                <p:nvPr/>
              </p:nvCxnSpPr>
              <p:spPr>
                <a:xfrm rot="5400000"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Gerade Verbindung 147"/>
                <p:cNvCxnSpPr/>
                <p:nvPr/>
              </p:nvCxnSpPr>
              <p:spPr>
                <a:xfrm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6" name="Gruppieren 125"/>
              <p:cNvGrpSpPr/>
              <p:nvPr/>
            </p:nvGrpSpPr>
            <p:grpSpPr>
              <a:xfrm>
                <a:off x="6083388" y="5603493"/>
                <a:ext cx="170036" cy="172398"/>
                <a:chOff x="311446" y="2725081"/>
                <a:chExt cx="132824" cy="134669"/>
              </a:xfrm>
            </p:grpSpPr>
            <p:sp>
              <p:nvSpPr>
                <p:cNvPr id="143" name="Ellipse 142"/>
                <p:cNvSpPr/>
                <p:nvPr/>
              </p:nvSpPr>
              <p:spPr>
                <a:xfrm>
                  <a:off x="311446" y="2725081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144" name="Gerade Verbindung 143"/>
                <p:cNvCxnSpPr/>
                <p:nvPr/>
              </p:nvCxnSpPr>
              <p:spPr>
                <a:xfrm rot="5400000"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Gerade Verbindung 144"/>
                <p:cNvCxnSpPr/>
                <p:nvPr/>
              </p:nvCxnSpPr>
              <p:spPr>
                <a:xfrm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7" name="Gruppieren 126"/>
              <p:cNvGrpSpPr/>
              <p:nvPr/>
            </p:nvGrpSpPr>
            <p:grpSpPr>
              <a:xfrm>
                <a:off x="6453847" y="5832420"/>
                <a:ext cx="170036" cy="172398"/>
                <a:chOff x="311446" y="2725081"/>
                <a:chExt cx="132824" cy="134669"/>
              </a:xfrm>
            </p:grpSpPr>
            <p:sp>
              <p:nvSpPr>
                <p:cNvPr id="140" name="Ellipse 139"/>
                <p:cNvSpPr/>
                <p:nvPr/>
              </p:nvSpPr>
              <p:spPr>
                <a:xfrm>
                  <a:off x="311446" y="2725081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141" name="Gerade Verbindung 140"/>
                <p:cNvCxnSpPr/>
                <p:nvPr/>
              </p:nvCxnSpPr>
              <p:spPr>
                <a:xfrm rot="5400000"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Gerade Verbindung 141"/>
                <p:cNvCxnSpPr/>
                <p:nvPr/>
              </p:nvCxnSpPr>
              <p:spPr>
                <a:xfrm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8" name="Gruppieren 127"/>
              <p:cNvGrpSpPr/>
              <p:nvPr/>
            </p:nvGrpSpPr>
            <p:grpSpPr>
              <a:xfrm>
                <a:off x="6453847" y="4942146"/>
                <a:ext cx="170036" cy="172398"/>
                <a:chOff x="311446" y="2725081"/>
                <a:chExt cx="132824" cy="134669"/>
              </a:xfrm>
            </p:grpSpPr>
            <p:sp>
              <p:nvSpPr>
                <p:cNvPr id="137" name="Ellipse 136"/>
                <p:cNvSpPr/>
                <p:nvPr/>
              </p:nvSpPr>
              <p:spPr>
                <a:xfrm>
                  <a:off x="311446" y="2725081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138" name="Gerade Verbindung 137"/>
                <p:cNvCxnSpPr/>
                <p:nvPr/>
              </p:nvCxnSpPr>
              <p:spPr>
                <a:xfrm rot="5400000"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Gerade Verbindung 138"/>
                <p:cNvCxnSpPr/>
                <p:nvPr/>
              </p:nvCxnSpPr>
              <p:spPr>
                <a:xfrm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9" name="Gruppieren 128"/>
              <p:cNvGrpSpPr/>
              <p:nvPr/>
            </p:nvGrpSpPr>
            <p:grpSpPr>
              <a:xfrm>
                <a:off x="6826697" y="5161884"/>
                <a:ext cx="170036" cy="172398"/>
                <a:chOff x="311446" y="2725081"/>
                <a:chExt cx="132824" cy="134669"/>
              </a:xfrm>
            </p:grpSpPr>
            <p:sp>
              <p:nvSpPr>
                <p:cNvPr id="134" name="Ellipse 133"/>
                <p:cNvSpPr/>
                <p:nvPr/>
              </p:nvSpPr>
              <p:spPr>
                <a:xfrm>
                  <a:off x="311446" y="2725081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135" name="Gerade Verbindung 134"/>
                <p:cNvCxnSpPr/>
                <p:nvPr/>
              </p:nvCxnSpPr>
              <p:spPr>
                <a:xfrm rot="5400000"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Gerade Verbindung 135"/>
                <p:cNvCxnSpPr/>
                <p:nvPr/>
              </p:nvCxnSpPr>
              <p:spPr>
                <a:xfrm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0" name="Gruppieren 129"/>
              <p:cNvGrpSpPr/>
              <p:nvPr/>
            </p:nvGrpSpPr>
            <p:grpSpPr>
              <a:xfrm>
                <a:off x="6826697" y="5603493"/>
                <a:ext cx="170036" cy="172398"/>
                <a:chOff x="311446" y="2725081"/>
                <a:chExt cx="132824" cy="134669"/>
              </a:xfrm>
            </p:grpSpPr>
            <p:sp>
              <p:nvSpPr>
                <p:cNvPr id="131" name="Ellipse 130"/>
                <p:cNvSpPr/>
                <p:nvPr/>
              </p:nvSpPr>
              <p:spPr>
                <a:xfrm>
                  <a:off x="311446" y="2725081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132" name="Gerade Verbindung 131"/>
                <p:cNvCxnSpPr/>
                <p:nvPr/>
              </p:nvCxnSpPr>
              <p:spPr>
                <a:xfrm rot="5400000"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Gerade Verbindung 132"/>
                <p:cNvCxnSpPr/>
                <p:nvPr/>
              </p:nvCxnSpPr>
              <p:spPr>
                <a:xfrm>
                  <a:off x="341656" y="2792415"/>
                  <a:ext cx="72405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9" name="Oval 108"/>
              <p:cNvSpPr>
                <a:spLocks/>
              </p:cNvSpPr>
              <p:nvPr/>
            </p:nvSpPr>
            <p:spPr>
              <a:xfrm>
                <a:off x="6241039" y="5175912"/>
                <a:ext cx="601200" cy="59997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304800" dist="1397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solidFill>
                    <a:srgbClr val="696464">
                      <a:lumMod val="60000"/>
                      <a:lumOff val="40000"/>
                    </a:srgbClr>
                  </a:solidFill>
                </a:endParaRPr>
              </a:p>
            </p:txBody>
          </p:sp>
          <p:grpSp>
            <p:nvGrpSpPr>
              <p:cNvPr id="176" name="Gruppieren 175"/>
              <p:cNvGrpSpPr/>
              <p:nvPr/>
            </p:nvGrpSpPr>
            <p:grpSpPr>
              <a:xfrm>
                <a:off x="5554361" y="4322022"/>
                <a:ext cx="172800" cy="169200"/>
                <a:chOff x="1325113" y="3525307"/>
                <a:chExt cx="132824" cy="134669"/>
              </a:xfrm>
            </p:grpSpPr>
            <p:sp>
              <p:nvSpPr>
                <p:cNvPr id="177" name="Ellipse 176"/>
                <p:cNvSpPr/>
                <p:nvPr/>
              </p:nvSpPr>
              <p:spPr>
                <a:xfrm>
                  <a:off x="1325113" y="3525307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178" name="Gerade Verbindung 177"/>
                <p:cNvCxnSpPr/>
                <p:nvPr/>
              </p:nvCxnSpPr>
              <p:spPr>
                <a:xfrm>
                  <a:off x="1364525" y="3592641"/>
                  <a:ext cx="54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9" name="Gruppieren 218"/>
              <p:cNvGrpSpPr/>
              <p:nvPr/>
            </p:nvGrpSpPr>
            <p:grpSpPr>
              <a:xfrm>
                <a:off x="5865029" y="4322022"/>
                <a:ext cx="172800" cy="169200"/>
                <a:chOff x="1325113" y="3525307"/>
                <a:chExt cx="132824" cy="134669"/>
              </a:xfrm>
            </p:grpSpPr>
            <p:sp>
              <p:nvSpPr>
                <p:cNvPr id="220" name="Ellipse 219"/>
                <p:cNvSpPr/>
                <p:nvPr/>
              </p:nvSpPr>
              <p:spPr>
                <a:xfrm>
                  <a:off x="1325113" y="3525307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221" name="Gerade Verbindung 220"/>
                <p:cNvCxnSpPr/>
                <p:nvPr/>
              </p:nvCxnSpPr>
              <p:spPr>
                <a:xfrm>
                  <a:off x="1364525" y="3592641"/>
                  <a:ext cx="54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2" name="Gruppieren 221"/>
              <p:cNvGrpSpPr/>
              <p:nvPr/>
            </p:nvGrpSpPr>
            <p:grpSpPr>
              <a:xfrm>
                <a:off x="6171338" y="4322022"/>
                <a:ext cx="172800" cy="169200"/>
                <a:chOff x="1325113" y="3525307"/>
                <a:chExt cx="132824" cy="134669"/>
              </a:xfrm>
            </p:grpSpPr>
            <p:sp>
              <p:nvSpPr>
                <p:cNvPr id="223" name="Ellipse 222"/>
                <p:cNvSpPr/>
                <p:nvPr/>
              </p:nvSpPr>
              <p:spPr>
                <a:xfrm>
                  <a:off x="1325113" y="3525307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224" name="Gerade Verbindung 223"/>
                <p:cNvCxnSpPr/>
                <p:nvPr/>
              </p:nvCxnSpPr>
              <p:spPr>
                <a:xfrm>
                  <a:off x="1364525" y="3592641"/>
                  <a:ext cx="54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5" name="Gruppieren 224"/>
              <p:cNvGrpSpPr/>
              <p:nvPr/>
            </p:nvGrpSpPr>
            <p:grpSpPr>
              <a:xfrm>
                <a:off x="6704268" y="4322022"/>
                <a:ext cx="172800" cy="169200"/>
                <a:chOff x="1325113" y="3525307"/>
                <a:chExt cx="132824" cy="134669"/>
              </a:xfrm>
            </p:grpSpPr>
            <p:sp>
              <p:nvSpPr>
                <p:cNvPr id="226" name="Ellipse 225"/>
                <p:cNvSpPr/>
                <p:nvPr/>
              </p:nvSpPr>
              <p:spPr>
                <a:xfrm>
                  <a:off x="1325113" y="3525307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227" name="Gerade Verbindung 226"/>
                <p:cNvCxnSpPr/>
                <p:nvPr/>
              </p:nvCxnSpPr>
              <p:spPr>
                <a:xfrm>
                  <a:off x="1364525" y="3592641"/>
                  <a:ext cx="54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8" name="Gruppieren 227"/>
              <p:cNvGrpSpPr/>
              <p:nvPr/>
            </p:nvGrpSpPr>
            <p:grpSpPr>
              <a:xfrm>
                <a:off x="7014936" y="4322022"/>
                <a:ext cx="172800" cy="169200"/>
                <a:chOff x="1325113" y="3525307"/>
                <a:chExt cx="132824" cy="134669"/>
              </a:xfrm>
            </p:grpSpPr>
            <p:sp>
              <p:nvSpPr>
                <p:cNvPr id="229" name="Ellipse 228"/>
                <p:cNvSpPr/>
                <p:nvPr/>
              </p:nvSpPr>
              <p:spPr>
                <a:xfrm>
                  <a:off x="1325113" y="3525307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230" name="Gerade Verbindung 229"/>
                <p:cNvCxnSpPr/>
                <p:nvPr/>
              </p:nvCxnSpPr>
              <p:spPr>
                <a:xfrm>
                  <a:off x="1364525" y="3592641"/>
                  <a:ext cx="54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1" name="Gruppieren 230"/>
              <p:cNvGrpSpPr/>
              <p:nvPr/>
            </p:nvGrpSpPr>
            <p:grpSpPr>
              <a:xfrm>
                <a:off x="7321245" y="4322022"/>
                <a:ext cx="172800" cy="169200"/>
                <a:chOff x="1325113" y="3525307"/>
                <a:chExt cx="132824" cy="134669"/>
              </a:xfrm>
            </p:grpSpPr>
            <p:sp>
              <p:nvSpPr>
                <p:cNvPr id="232" name="Ellipse 231"/>
                <p:cNvSpPr/>
                <p:nvPr/>
              </p:nvSpPr>
              <p:spPr>
                <a:xfrm>
                  <a:off x="1325113" y="3525307"/>
                  <a:ext cx="132824" cy="134669"/>
                </a:xfrm>
                <a:prstGeom prst="ellipse">
                  <a:avLst/>
                </a:pr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50" dirty="0">
                    <a:solidFill>
                      <a:srgbClr val="00B0F0"/>
                    </a:solidFill>
                  </a:endParaRPr>
                </a:p>
              </p:txBody>
            </p:sp>
            <p:cxnSp>
              <p:nvCxnSpPr>
                <p:cNvPr id="233" name="Gerade Verbindung 232"/>
                <p:cNvCxnSpPr/>
                <p:nvPr/>
              </p:nvCxnSpPr>
              <p:spPr>
                <a:xfrm>
                  <a:off x="1364525" y="3592641"/>
                  <a:ext cx="54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35" name="Textfeld 234"/>
          <p:cNvSpPr txBox="1"/>
          <p:nvPr/>
        </p:nvSpPr>
        <p:spPr>
          <a:xfrm>
            <a:off x="231933" y="682783"/>
            <a:ext cx="5943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Principle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hydrodynamic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chromatography</a:t>
            </a:r>
            <a:endParaRPr lang="de-DE" sz="2400" b="1" dirty="0">
              <a:solidFill>
                <a:prstClr val="black"/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619997" y="1577528"/>
            <a:ext cx="4127146" cy="2457012"/>
            <a:chOff x="4619997" y="1577528"/>
            <a:chExt cx="4127146" cy="2457012"/>
          </a:xfrm>
        </p:grpSpPr>
        <p:grpSp>
          <p:nvGrpSpPr>
            <p:cNvPr id="238" name="Gruppieren 237"/>
            <p:cNvGrpSpPr/>
            <p:nvPr/>
          </p:nvGrpSpPr>
          <p:grpSpPr>
            <a:xfrm>
              <a:off x="4619997" y="1577528"/>
              <a:ext cx="4127146" cy="2457012"/>
              <a:chOff x="4619997" y="1577528"/>
              <a:chExt cx="4127146" cy="2457012"/>
            </a:xfrm>
          </p:grpSpPr>
          <p:grpSp>
            <p:nvGrpSpPr>
              <p:cNvPr id="4" name="Gruppieren 3"/>
              <p:cNvGrpSpPr/>
              <p:nvPr/>
            </p:nvGrpSpPr>
            <p:grpSpPr>
              <a:xfrm>
                <a:off x="5191363" y="1577528"/>
                <a:ext cx="2984415" cy="1139130"/>
                <a:chOff x="5592801" y="2556092"/>
                <a:chExt cx="2984415" cy="1139130"/>
              </a:xfrm>
            </p:grpSpPr>
            <p:grpSp>
              <p:nvGrpSpPr>
                <p:cNvPr id="12" name="Gruppieren 11"/>
                <p:cNvGrpSpPr>
                  <a:grpSpLocks noChangeAspect="1"/>
                </p:cNvGrpSpPr>
                <p:nvPr/>
              </p:nvGrpSpPr>
              <p:grpSpPr>
                <a:xfrm>
                  <a:off x="5592801" y="2556092"/>
                  <a:ext cx="2984415" cy="1139130"/>
                  <a:chOff x="2051720" y="3933056"/>
                  <a:chExt cx="5093668" cy="1944216"/>
                </a:xfrm>
              </p:grpSpPr>
              <p:cxnSp>
                <p:nvCxnSpPr>
                  <p:cNvPr id="13" name="Gerade Verbindung 12"/>
                  <p:cNvCxnSpPr/>
                  <p:nvPr/>
                </p:nvCxnSpPr>
                <p:spPr>
                  <a:xfrm>
                    <a:off x="2051720" y="3933056"/>
                    <a:ext cx="5093668" cy="0"/>
                  </a:xfrm>
                  <a:prstGeom prst="line">
                    <a:avLst/>
                  </a:prstGeom>
                  <a:ln w="63500">
                    <a:gradFill>
                      <a:gsLst>
                        <a:gs pos="0">
                          <a:schemeClr val="tx1"/>
                        </a:gs>
                        <a:gs pos="8600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4" name="Group 147"/>
                  <p:cNvGrpSpPr/>
                  <p:nvPr/>
                </p:nvGrpSpPr>
                <p:grpSpPr>
                  <a:xfrm flipV="1">
                    <a:off x="2318048" y="4077072"/>
                    <a:ext cx="2037928" cy="1800200"/>
                    <a:chOff x="1399676" y="1880828"/>
                    <a:chExt cx="2037928" cy="1800200"/>
                  </a:xfrm>
                </p:grpSpPr>
                <p:cxnSp>
                  <p:nvCxnSpPr>
                    <p:cNvPr id="22" name="Straight Arrow Connector 148"/>
                    <p:cNvCxnSpPr/>
                    <p:nvPr/>
                  </p:nvCxnSpPr>
                  <p:spPr>
                    <a:xfrm flipV="1">
                      <a:off x="1399676" y="1880828"/>
                      <a:ext cx="2037928" cy="0"/>
                    </a:xfrm>
                    <a:prstGeom prst="straightConnector1">
                      <a:avLst/>
                    </a:prstGeom>
                    <a:ln w="25400">
                      <a:solidFill>
                        <a:schemeClr val="tx1"/>
                      </a:solidFill>
                      <a:tailEnd type="triangle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Straight Arrow Connector 149"/>
                    <p:cNvCxnSpPr/>
                    <p:nvPr/>
                  </p:nvCxnSpPr>
                  <p:spPr>
                    <a:xfrm flipV="1">
                      <a:off x="1399676" y="2384884"/>
                      <a:ext cx="1821904" cy="0"/>
                    </a:xfrm>
                    <a:prstGeom prst="straightConnector1">
                      <a:avLst/>
                    </a:prstGeom>
                    <a:ln w="25400">
                      <a:solidFill>
                        <a:schemeClr val="tx1"/>
                      </a:solidFill>
                      <a:tailEnd type="triangle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Straight Arrow Connector 150"/>
                    <p:cNvCxnSpPr/>
                    <p:nvPr/>
                  </p:nvCxnSpPr>
                  <p:spPr>
                    <a:xfrm flipV="1">
                      <a:off x="1399676" y="2816932"/>
                      <a:ext cx="1461864" cy="0"/>
                    </a:xfrm>
                    <a:prstGeom prst="straightConnector1">
                      <a:avLst/>
                    </a:prstGeom>
                    <a:ln w="25400">
                      <a:solidFill>
                        <a:schemeClr val="tx1"/>
                      </a:solidFill>
                      <a:tailEnd type="triangle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Straight Arrow Connector 151"/>
                    <p:cNvCxnSpPr/>
                    <p:nvPr/>
                  </p:nvCxnSpPr>
                  <p:spPr>
                    <a:xfrm flipV="1">
                      <a:off x="1399676" y="3248980"/>
                      <a:ext cx="1018964" cy="0"/>
                    </a:xfrm>
                    <a:prstGeom prst="straightConnector1">
                      <a:avLst/>
                    </a:prstGeom>
                    <a:ln w="25400">
                      <a:solidFill>
                        <a:schemeClr val="tx1"/>
                      </a:solidFill>
                      <a:tailEnd type="triangle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Straight Arrow Connector 152"/>
                    <p:cNvCxnSpPr/>
                    <p:nvPr/>
                  </p:nvCxnSpPr>
                  <p:spPr>
                    <a:xfrm flipV="1">
                      <a:off x="1399676" y="3681028"/>
                      <a:ext cx="453752" cy="0"/>
                    </a:xfrm>
                    <a:prstGeom prst="straightConnector1">
                      <a:avLst/>
                    </a:prstGeom>
                    <a:ln w="25400">
                      <a:solidFill>
                        <a:schemeClr val="tx1"/>
                      </a:solidFill>
                      <a:tailEnd type="triangle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6" name="Straight Arrow Connector 148"/>
                  <p:cNvCxnSpPr/>
                  <p:nvPr/>
                </p:nvCxnSpPr>
                <p:spPr>
                  <a:xfrm>
                    <a:off x="4812407" y="5877272"/>
                    <a:ext cx="2037928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Arrow Connector 152"/>
                  <p:cNvCxnSpPr/>
                  <p:nvPr/>
                </p:nvCxnSpPr>
                <p:spPr>
                  <a:xfrm>
                    <a:off x="5429612" y="4048944"/>
                    <a:ext cx="1237318" cy="0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Freihandform 17"/>
                  <p:cNvSpPr/>
                  <p:nvPr/>
                </p:nvSpPr>
                <p:spPr>
                  <a:xfrm>
                    <a:off x="5308427" y="4364301"/>
                    <a:ext cx="1552575" cy="504859"/>
                  </a:xfrm>
                  <a:custGeom>
                    <a:avLst/>
                    <a:gdLst>
                      <a:gd name="connsiteX0" fmla="*/ 0 w 1552575"/>
                      <a:gd name="connsiteY0" fmla="*/ 606482 h 606482"/>
                      <a:gd name="connsiteX1" fmla="*/ 361950 w 1552575"/>
                      <a:gd name="connsiteY1" fmla="*/ 492182 h 606482"/>
                      <a:gd name="connsiteX2" fmla="*/ 571500 w 1552575"/>
                      <a:gd name="connsiteY2" fmla="*/ 187382 h 606482"/>
                      <a:gd name="connsiteX3" fmla="*/ 819150 w 1552575"/>
                      <a:gd name="connsiteY3" fmla="*/ 15932 h 606482"/>
                      <a:gd name="connsiteX4" fmla="*/ 1314450 w 1552575"/>
                      <a:gd name="connsiteY4" fmla="*/ 6407 h 606482"/>
                      <a:gd name="connsiteX5" fmla="*/ 1552575 w 1552575"/>
                      <a:gd name="connsiteY5" fmla="*/ 6407 h 6064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2575" h="606482">
                        <a:moveTo>
                          <a:pt x="0" y="606482"/>
                        </a:moveTo>
                        <a:cubicBezTo>
                          <a:pt x="133350" y="584257"/>
                          <a:pt x="266700" y="562032"/>
                          <a:pt x="361950" y="492182"/>
                        </a:cubicBezTo>
                        <a:cubicBezTo>
                          <a:pt x="457200" y="422332"/>
                          <a:pt x="495300" y="266757"/>
                          <a:pt x="571500" y="187382"/>
                        </a:cubicBezTo>
                        <a:cubicBezTo>
                          <a:pt x="647700" y="108007"/>
                          <a:pt x="695325" y="46094"/>
                          <a:pt x="819150" y="15932"/>
                        </a:cubicBezTo>
                        <a:cubicBezTo>
                          <a:pt x="942975" y="-14230"/>
                          <a:pt x="1192213" y="7994"/>
                          <a:pt x="1314450" y="6407"/>
                        </a:cubicBezTo>
                        <a:cubicBezTo>
                          <a:pt x="1436688" y="4819"/>
                          <a:pt x="1494631" y="5613"/>
                          <a:pt x="1552575" y="6407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headEnd type="none"/>
                    <a:tailEnd type="triangle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9" name="Freihandform 18"/>
                  <p:cNvSpPr/>
                  <p:nvPr/>
                </p:nvSpPr>
                <p:spPr>
                  <a:xfrm flipV="1">
                    <a:off x="5292080" y="5085184"/>
                    <a:ext cx="1552575" cy="504056"/>
                  </a:xfrm>
                  <a:custGeom>
                    <a:avLst/>
                    <a:gdLst>
                      <a:gd name="connsiteX0" fmla="*/ 0 w 1552575"/>
                      <a:gd name="connsiteY0" fmla="*/ 606482 h 606482"/>
                      <a:gd name="connsiteX1" fmla="*/ 361950 w 1552575"/>
                      <a:gd name="connsiteY1" fmla="*/ 492182 h 606482"/>
                      <a:gd name="connsiteX2" fmla="*/ 571500 w 1552575"/>
                      <a:gd name="connsiteY2" fmla="*/ 187382 h 606482"/>
                      <a:gd name="connsiteX3" fmla="*/ 819150 w 1552575"/>
                      <a:gd name="connsiteY3" fmla="*/ 15932 h 606482"/>
                      <a:gd name="connsiteX4" fmla="*/ 1314450 w 1552575"/>
                      <a:gd name="connsiteY4" fmla="*/ 6407 h 606482"/>
                      <a:gd name="connsiteX5" fmla="*/ 1552575 w 1552575"/>
                      <a:gd name="connsiteY5" fmla="*/ 6407 h 6064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2575" h="606482">
                        <a:moveTo>
                          <a:pt x="0" y="606482"/>
                        </a:moveTo>
                        <a:cubicBezTo>
                          <a:pt x="133350" y="584257"/>
                          <a:pt x="266700" y="562032"/>
                          <a:pt x="361950" y="492182"/>
                        </a:cubicBezTo>
                        <a:cubicBezTo>
                          <a:pt x="457200" y="422332"/>
                          <a:pt x="495300" y="266757"/>
                          <a:pt x="571500" y="187382"/>
                        </a:cubicBezTo>
                        <a:cubicBezTo>
                          <a:pt x="647700" y="108007"/>
                          <a:pt x="695325" y="46094"/>
                          <a:pt x="819150" y="15932"/>
                        </a:cubicBezTo>
                        <a:cubicBezTo>
                          <a:pt x="942975" y="-14230"/>
                          <a:pt x="1192213" y="7994"/>
                          <a:pt x="1314450" y="6407"/>
                        </a:cubicBezTo>
                        <a:cubicBezTo>
                          <a:pt x="1436688" y="4819"/>
                          <a:pt x="1494631" y="5613"/>
                          <a:pt x="1552575" y="6407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headEnd type="none"/>
                    <a:tailEnd type="triangle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" name="Freihandform 19"/>
                  <p:cNvSpPr/>
                  <p:nvPr/>
                </p:nvSpPr>
                <p:spPr>
                  <a:xfrm>
                    <a:off x="5393407" y="4220498"/>
                    <a:ext cx="1266825" cy="288622"/>
                  </a:xfrm>
                  <a:custGeom>
                    <a:avLst/>
                    <a:gdLst>
                      <a:gd name="connsiteX0" fmla="*/ 0 w 1266825"/>
                      <a:gd name="connsiteY0" fmla="*/ 288622 h 288622"/>
                      <a:gd name="connsiteX1" fmla="*/ 619125 w 1266825"/>
                      <a:gd name="connsiteY1" fmla="*/ 40972 h 288622"/>
                      <a:gd name="connsiteX2" fmla="*/ 1266825 w 1266825"/>
                      <a:gd name="connsiteY2" fmla="*/ 2872 h 288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66825" h="288622">
                        <a:moveTo>
                          <a:pt x="0" y="288622"/>
                        </a:moveTo>
                        <a:cubicBezTo>
                          <a:pt x="203994" y="188609"/>
                          <a:pt x="407988" y="88597"/>
                          <a:pt x="619125" y="40972"/>
                        </a:cubicBezTo>
                        <a:cubicBezTo>
                          <a:pt x="830262" y="-6653"/>
                          <a:pt x="1048543" y="-1891"/>
                          <a:pt x="1266825" y="2872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tailEnd type="triangle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" name="Freihandform 20"/>
                  <p:cNvSpPr/>
                  <p:nvPr/>
                </p:nvSpPr>
                <p:spPr>
                  <a:xfrm flipV="1">
                    <a:off x="5364832" y="5444634"/>
                    <a:ext cx="1266825" cy="288622"/>
                  </a:xfrm>
                  <a:custGeom>
                    <a:avLst/>
                    <a:gdLst>
                      <a:gd name="connsiteX0" fmla="*/ 0 w 1266825"/>
                      <a:gd name="connsiteY0" fmla="*/ 288622 h 288622"/>
                      <a:gd name="connsiteX1" fmla="*/ 619125 w 1266825"/>
                      <a:gd name="connsiteY1" fmla="*/ 40972 h 288622"/>
                      <a:gd name="connsiteX2" fmla="*/ 1266825 w 1266825"/>
                      <a:gd name="connsiteY2" fmla="*/ 2872 h 288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66825" h="288622">
                        <a:moveTo>
                          <a:pt x="0" y="288622"/>
                        </a:moveTo>
                        <a:cubicBezTo>
                          <a:pt x="203994" y="188609"/>
                          <a:pt x="407988" y="88597"/>
                          <a:pt x="619125" y="40972"/>
                        </a:cubicBezTo>
                        <a:cubicBezTo>
                          <a:pt x="830262" y="-6653"/>
                          <a:pt x="1048543" y="-1891"/>
                          <a:pt x="1266825" y="2872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tailEnd type="triangle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46" name="Oval 108"/>
                <p:cNvSpPr>
                  <a:spLocks/>
                </p:cNvSpPr>
                <p:nvPr/>
              </p:nvSpPr>
              <p:spPr>
                <a:xfrm>
                  <a:off x="7807324" y="2884065"/>
                  <a:ext cx="601200" cy="59997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innerShdw blurRad="304800" dist="1397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 dirty="0">
                    <a:solidFill>
                      <a:srgbClr val="696464">
                        <a:lumMod val="60000"/>
                        <a:lumOff val="40000"/>
                      </a:srgbClr>
                    </a:solidFill>
                  </a:endParaRPr>
                </a:p>
              </p:txBody>
            </p:sp>
            <p:cxnSp>
              <p:nvCxnSpPr>
                <p:cNvPr id="76" name="Gerade Verbindung mit Pfeil 75"/>
                <p:cNvCxnSpPr/>
                <p:nvPr/>
              </p:nvCxnSpPr>
              <p:spPr>
                <a:xfrm flipV="1">
                  <a:off x="8107924" y="3012896"/>
                  <a:ext cx="0" cy="606718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arrow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"/>
                  <p:cNvSpPr/>
                  <p:nvPr/>
                </p:nvSpPr>
                <p:spPr>
                  <a:xfrm>
                    <a:off x="4619997" y="2975404"/>
                    <a:ext cx="4127146" cy="1059136"/>
                  </a:xfrm>
                  <a:prstGeom prst="rect">
                    <a:avLst/>
                  </a:prstGeom>
                  <a:ln w="28575"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de-DE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)=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de-DE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1− </m:t>
                              </m:r>
                              <m:sSup>
                                <m:sSupPr>
                                  <m:ctrlPr>
                                    <a:rPr lang="de-DE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de-DE" sz="24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de-DE" sz="24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/>
                                            </a:rPr>
                                            <m:t>𝑟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de-DE" sz="2400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de-DE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de-DE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sSup>
                                <m:sSupPr>
                                  <m:ctrlPr>
                                    <a:rPr lang="de-DE" sz="240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de-DE" sz="24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oMath>
                      </m:oMathPara>
                    </a14:m>
                    <a:endParaRPr lang="de-DE" sz="2400" dirty="0">
                      <a:solidFill>
                        <a:prstClr val="black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2" name="Rectangle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19997" y="2975404"/>
                    <a:ext cx="4127146" cy="1059136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  <a:ln w="28575">
                    <a:noFill/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3" name="Gerade Verbindung mit Pfeil 82"/>
            <p:cNvCxnSpPr/>
            <p:nvPr/>
          </p:nvCxnSpPr>
          <p:spPr>
            <a:xfrm>
              <a:off x="7705479" y="1746989"/>
              <a:ext cx="0" cy="60671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feld 85"/>
          <p:cNvSpPr txBox="1"/>
          <p:nvPr/>
        </p:nvSpPr>
        <p:spPr>
          <a:xfrm>
            <a:off x="231933" y="188639"/>
            <a:ext cx="3669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What</a:t>
            </a:r>
            <a:r>
              <a:rPr lang="de-DE" sz="2800" b="1" dirty="0" smtClean="0">
                <a:solidFill>
                  <a:prstClr val="black"/>
                </a:solidFill>
              </a:rPr>
              <a:t> </a:t>
            </a:r>
            <a:r>
              <a:rPr lang="de-DE" sz="2800" b="1" dirty="0" err="1" smtClean="0">
                <a:solidFill>
                  <a:prstClr val="black"/>
                </a:solidFill>
              </a:rPr>
              <a:t>is</a:t>
            </a:r>
            <a:r>
              <a:rPr lang="de-DE" sz="2800" b="1" dirty="0" smtClean="0">
                <a:solidFill>
                  <a:prstClr val="black"/>
                </a:solidFill>
              </a:rPr>
              <a:t> HDC-ICP-MS?</a:t>
            </a:r>
            <a:endParaRPr lang="de-DE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980915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169" name="Textfeld 168"/>
          <p:cNvSpPr txBox="1"/>
          <p:nvPr/>
        </p:nvSpPr>
        <p:spPr>
          <a:xfrm>
            <a:off x="231933" y="682783"/>
            <a:ext cx="2790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Principle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ICP-MS</a:t>
            </a:r>
            <a:endParaRPr lang="de-DE" sz="2400" b="1" dirty="0">
              <a:solidFill>
                <a:prstClr val="black"/>
              </a:solidFill>
            </a:endParaRPr>
          </a:p>
        </p:txBody>
      </p:sp>
      <p:pic>
        <p:nvPicPr>
          <p:cNvPr id="170" name="Grafik 1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4553">
            <a:off x="5604630" y="4141764"/>
            <a:ext cx="3296159" cy="24721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71" name="Textfeld 170"/>
          <p:cNvSpPr txBox="1"/>
          <p:nvPr/>
        </p:nvSpPr>
        <p:spPr>
          <a:xfrm>
            <a:off x="763711" y="4523636"/>
            <a:ext cx="4544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prstClr val="black"/>
                </a:solidFill>
              </a:rPr>
              <a:t>Low </a:t>
            </a:r>
            <a:r>
              <a:rPr lang="de-DE" sz="2400" dirty="0" err="1" smtClean="0">
                <a:solidFill>
                  <a:prstClr val="black"/>
                </a:solidFill>
              </a:rPr>
              <a:t>detection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limit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for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most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metals</a:t>
            </a:r>
            <a:endParaRPr lang="de-DE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prstClr val="black"/>
                </a:solidFill>
              </a:rPr>
              <a:t>Low </a:t>
            </a:r>
            <a:r>
              <a:rPr lang="de-DE" sz="2400" dirty="0" err="1" smtClean="0">
                <a:solidFill>
                  <a:prstClr val="black"/>
                </a:solidFill>
              </a:rPr>
              <a:t>matrix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sensitivity</a:t>
            </a:r>
            <a:endParaRPr lang="de-DE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prstClr val="black"/>
                </a:solidFill>
              </a:rPr>
              <a:t>Minimal sample </a:t>
            </a:r>
            <a:r>
              <a:rPr lang="de-DE" sz="2400" dirty="0" err="1" smtClean="0">
                <a:solidFill>
                  <a:prstClr val="black"/>
                </a:solidFill>
              </a:rPr>
              <a:t>perturbation</a:t>
            </a:r>
            <a:endParaRPr lang="de-DE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prstClr val="black"/>
                </a:solidFill>
              </a:rPr>
              <a:t>High sample </a:t>
            </a:r>
            <a:r>
              <a:rPr lang="de-DE" sz="2400" dirty="0" err="1" smtClean="0">
                <a:solidFill>
                  <a:prstClr val="black"/>
                </a:solidFill>
              </a:rPr>
              <a:t>throughput</a:t>
            </a:r>
            <a:endParaRPr lang="de-DE" sz="2400" dirty="0">
              <a:solidFill>
                <a:prstClr val="black"/>
              </a:solidFill>
            </a:endParaRPr>
          </a:p>
        </p:txBody>
      </p:sp>
      <p:pic>
        <p:nvPicPr>
          <p:cNvPr id="172" name="Grafik 17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02" y="1072192"/>
            <a:ext cx="8667796" cy="3035557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31933" y="188639"/>
            <a:ext cx="3669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What</a:t>
            </a:r>
            <a:r>
              <a:rPr lang="de-DE" sz="2800" b="1" dirty="0" smtClean="0">
                <a:solidFill>
                  <a:prstClr val="black"/>
                </a:solidFill>
              </a:rPr>
              <a:t> </a:t>
            </a:r>
            <a:r>
              <a:rPr lang="de-DE" sz="2800" b="1" dirty="0" err="1" smtClean="0">
                <a:solidFill>
                  <a:prstClr val="black"/>
                </a:solidFill>
              </a:rPr>
              <a:t>is</a:t>
            </a:r>
            <a:r>
              <a:rPr lang="de-DE" sz="2800" b="1" dirty="0" smtClean="0">
                <a:solidFill>
                  <a:prstClr val="black"/>
                </a:solidFill>
              </a:rPr>
              <a:t> HDC-ICP-MS?</a:t>
            </a:r>
            <a:endParaRPr lang="de-DE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255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5" name="Titre 1"/>
          <p:cNvSpPr txBox="1">
            <a:spLocks noGrp="1"/>
          </p:cNvSpPr>
          <p:nvPr>
            <p:ph sz="quarter" idx="1"/>
          </p:nvPr>
        </p:nvSpPr>
        <p:spPr>
          <a:xfrm>
            <a:off x="685800" y="1673932"/>
            <a:ext cx="8062664" cy="420334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Tx/>
              <a:buFont typeface="Arial" pitchFamily="34" charset="0"/>
              <a:buChar char="•"/>
            </a:pPr>
            <a:r>
              <a:rPr lang="fr-FR" sz="2800" dirty="0" smtClean="0">
                <a:latin typeface="+mn-lt"/>
              </a:rPr>
              <a:t>Optimisation of </a:t>
            </a:r>
            <a:r>
              <a:rPr lang="fr-FR" sz="2800" dirty="0" err="1" smtClean="0">
                <a:latin typeface="+mn-lt"/>
              </a:rPr>
              <a:t>eluent</a:t>
            </a:r>
            <a:r>
              <a:rPr lang="fr-FR" sz="2800" dirty="0" smtClean="0">
                <a:latin typeface="+mn-lt"/>
              </a:rPr>
              <a:t> composition and flow rate (</a:t>
            </a:r>
            <a:r>
              <a:rPr lang="fr-FR" sz="2800" dirty="0" err="1" smtClean="0">
                <a:latin typeface="+mn-lt"/>
              </a:rPr>
              <a:t>retention</a:t>
            </a:r>
            <a:r>
              <a:rPr lang="fr-FR" sz="2800" dirty="0" smtClean="0">
                <a:latin typeface="+mn-lt"/>
              </a:rPr>
              <a:t> time and </a:t>
            </a:r>
            <a:r>
              <a:rPr lang="fr-FR" sz="2800" dirty="0" err="1" smtClean="0">
                <a:latin typeface="+mn-lt"/>
              </a:rPr>
              <a:t>recovery</a:t>
            </a:r>
            <a:r>
              <a:rPr lang="fr-FR" sz="2800" dirty="0" smtClean="0">
                <a:latin typeface="+mn-lt"/>
              </a:rPr>
              <a:t>)</a:t>
            </a:r>
          </a:p>
          <a:p>
            <a:pPr algn="l">
              <a:buClrTx/>
            </a:pPr>
            <a:endParaRPr lang="fr-FR" sz="2800" dirty="0">
              <a:latin typeface="+mn-lt"/>
            </a:endParaRPr>
          </a:p>
          <a:p>
            <a:pPr marL="457200" indent="-457200" algn="l">
              <a:buClrTx/>
              <a:buFont typeface="Arial" pitchFamily="34" charset="0"/>
              <a:buChar char="•"/>
            </a:pPr>
            <a:r>
              <a:rPr lang="fr-FR" sz="2800" dirty="0" err="1" smtClean="0">
                <a:latin typeface="+mn-lt"/>
              </a:rPr>
              <a:t>Development</a:t>
            </a:r>
            <a:r>
              <a:rPr lang="fr-FR" sz="2800" dirty="0" smtClean="0">
                <a:latin typeface="+mn-lt"/>
              </a:rPr>
              <a:t> of a new time </a:t>
            </a:r>
            <a:r>
              <a:rPr lang="fr-FR" sz="2800" dirty="0" err="1" smtClean="0">
                <a:latin typeface="+mn-lt"/>
              </a:rPr>
              <a:t>marking</a:t>
            </a:r>
            <a:r>
              <a:rPr lang="fr-FR" sz="2800" dirty="0" smtClean="0">
                <a:latin typeface="+mn-lt"/>
              </a:rPr>
              <a:t> </a:t>
            </a:r>
            <a:r>
              <a:rPr lang="fr-FR" sz="2800" dirty="0" err="1" smtClean="0">
                <a:latin typeface="+mn-lt"/>
              </a:rPr>
              <a:t>method</a:t>
            </a:r>
            <a:endParaRPr lang="fr-FR" sz="2800" dirty="0" smtClean="0">
              <a:latin typeface="+mn-lt"/>
            </a:endParaRPr>
          </a:p>
          <a:p>
            <a:pPr algn="l">
              <a:buClrTx/>
            </a:pPr>
            <a:endParaRPr lang="fr-FR" sz="2800" dirty="0">
              <a:latin typeface="+mn-lt"/>
            </a:endParaRPr>
          </a:p>
          <a:p>
            <a:pPr marL="457200" indent="-457200" algn="l">
              <a:buClrTx/>
              <a:buFont typeface="Arial" pitchFamily="34" charset="0"/>
              <a:buChar char="•"/>
            </a:pPr>
            <a:r>
              <a:rPr lang="fr-FR" sz="2800" dirty="0" err="1" smtClean="0">
                <a:latin typeface="+mn-lt"/>
              </a:rPr>
              <a:t>Characterisation</a:t>
            </a:r>
            <a:r>
              <a:rPr lang="fr-FR" sz="2800" dirty="0" smtClean="0">
                <a:latin typeface="+mn-lt"/>
              </a:rPr>
              <a:t> of size calibrants (Au, Ag, SiO</a:t>
            </a:r>
            <a:r>
              <a:rPr lang="fr-FR" sz="2800" baseline="-25000" dirty="0" smtClean="0">
                <a:latin typeface="+mn-lt"/>
              </a:rPr>
              <a:t>2</a:t>
            </a:r>
            <a:r>
              <a:rPr lang="fr-FR" sz="2800" dirty="0" smtClean="0">
                <a:latin typeface="+mn-lt"/>
              </a:rPr>
              <a:t>) by </a:t>
            </a:r>
            <a:r>
              <a:rPr lang="fr-FR" sz="2800" dirty="0" err="1" smtClean="0">
                <a:latin typeface="+mn-lt"/>
              </a:rPr>
              <a:t>electron</a:t>
            </a:r>
            <a:r>
              <a:rPr lang="fr-FR" sz="2800" dirty="0" smtClean="0">
                <a:latin typeface="+mn-lt"/>
              </a:rPr>
              <a:t> </a:t>
            </a:r>
            <a:r>
              <a:rPr lang="fr-FR" sz="2800" dirty="0" err="1" smtClean="0">
                <a:latin typeface="+mn-lt"/>
              </a:rPr>
              <a:t>microscopy</a:t>
            </a:r>
            <a:r>
              <a:rPr lang="fr-FR" sz="2800" dirty="0" smtClean="0">
                <a:latin typeface="+mn-lt"/>
              </a:rPr>
              <a:t>, DLS and NTA</a:t>
            </a:r>
          </a:p>
          <a:p>
            <a:pPr algn="l">
              <a:buClrTx/>
            </a:pPr>
            <a:endParaRPr lang="fr-FR" sz="2800" dirty="0">
              <a:latin typeface="+mn-lt"/>
            </a:endParaRPr>
          </a:p>
          <a:p>
            <a:pPr marL="457200" indent="-457200" algn="l">
              <a:buClrTx/>
              <a:buFont typeface="Arial" pitchFamily="34" charset="0"/>
              <a:buChar char="•"/>
            </a:pPr>
            <a:r>
              <a:rPr lang="fr-FR" sz="2800" dirty="0" err="1">
                <a:latin typeface="+mn-lt"/>
              </a:rPr>
              <a:t>Development</a:t>
            </a:r>
            <a:r>
              <a:rPr lang="fr-FR" sz="2800" dirty="0">
                <a:latin typeface="+mn-lt"/>
              </a:rPr>
              <a:t> of a quantification </a:t>
            </a:r>
            <a:r>
              <a:rPr lang="fr-FR" sz="2800" dirty="0" err="1" smtClean="0">
                <a:latin typeface="+mn-lt"/>
              </a:rPr>
              <a:t>method</a:t>
            </a:r>
            <a:endParaRPr lang="fr-FR" sz="2800" dirty="0" smtClean="0">
              <a:latin typeface="+mn-lt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928696" y="6431983"/>
            <a:ext cx="4122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prstClr val="black"/>
                </a:solidFill>
              </a:rPr>
              <a:t>Philippe, A. </a:t>
            </a:r>
            <a:r>
              <a:rPr lang="de-DE" sz="1600" dirty="0" err="1">
                <a:solidFill>
                  <a:prstClr val="black"/>
                </a:solidFill>
              </a:rPr>
              <a:t>and</a:t>
            </a:r>
            <a:r>
              <a:rPr lang="de-DE" sz="1600" dirty="0">
                <a:solidFill>
                  <a:prstClr val="black"/>
                </a:solidFill>
              </a:rPr>
              <a:t> Schaumann, G. E. (2014) </a:t>
            </a:r>
            <a:r>
              <a:rPr lang="de-DE" sz="1600" i="1" dirty="0" err="1" smtClean="0">
                <a:solidFill>
                  <a:prstClr val="black"/>
                </a:solidFill>
              </a:rPr>
              <a:t>PLoS</a:t>
            </a:r>
            <a:r>
              <a:rPr lang="de-DE" sz="1600" i="1" dirty="0" smtClean="0">
                <a:solidFill>
                  <a:prstClr val="black"/>
                </a:solidFill>
              </a:rPr>
              <a:t> ONE</a:t>
            </a:r>
            <a:endParaRPr lang="de-DE" sz="1600" dirty="0">
              <a:solidFill>
                <a:prstClr val="black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31933" y="188639"/>
            <a:ext cx="4321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prstClr val="black"/>
                </a:solidFill>
              </a:rPr>
              <a:t>Evaluation </a:t>
            </a:r>
            <a:r>
              <a:rPr lang="de-DE" sz="2800" b="1" dirty="0" err="1" smtClean="0">
                <a:solidFill>
                  <a:prstClr val="black"/>
                </a:solidFill>
              </a:rPr>
              <a:t>of</a:t>
            </a:r>
            <a:r>
              <a:rPr lang="de-DE" sz="2800" b="1" dirty="0" smtClean="0">
                <a:solidFill>
                  <a:prstClr val="black"/>
                </a:solidFill>
              </a:rPr>
              <a:t> HDC-ICP-MS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1933" y="682783"/>
            <a:ext cx="301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Method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development</a:t>
            </a:r>
            <a:endParaRPr lang="de-DE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35510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31933" y="188639"/>
            <a:ext cx="4321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prstClr val="black"/>
                </a:solidFill>
              </a:rPr>
              <a:t>Evaluation </a:t>
            </a:r>
            <a:r>
              <a:rPr lang="de-DE" sz="2800" b="1" dirty="0" err="1" smtClean="0">
                <a:solidFill>
                  <a:prstClr val="black"/>
                </a:solidFill>
              </a:rPr>
              <a:t>of</a:t>
            </a:r>
            <a:r>
              <a:rPr lang="de-DE" sz="2800" b="1" dirty="0" smtClean="0">
                <a:solidFill>
                  <a:prstClr val="black"/>
                </a:solidFill>
              </a:rPr>
              <a:t> HDC-ICP-MS</a:t>
            </a:r>
            <a:endParaRPr lang="de-DE" sz="2800" b="1" dirty="0">
              <a:solidFill>
                <a:prstClr val="black"/>
              </a:solidFill>
            </a:endParaRPr>
          </a:p>
        </p:txBody>
      </p:sp>
      <p:grpSp>
        <p:nvGrpSpPr>
          <p:cNvPr id="44" name="Gruppieren 43"/>
          <p:cNvGrpSpPr/>
          <p:nvPr/>
        </p:nvGrpSpPr>
        <p:grpSpPr>
          <a:xfrm>
            <a:off x="5448890" y="2014585"/>
            <a:ext cx="1312760" cy="626554"/>
            <a:chOff x="5372688" y="1915866"/>
            <a:chExt cx="1312760" cy="626554"/>
          </a:xfrm>
        </p:grpSpPr>
        <p:sp>
          <p:nvSpPr>
            <p:cNvPr id="10" name="Textfeld 9"/>
            <p:cNvSpPr txBox="1"/>
            <p:nvPr/>
          </p:nvSpPr>
          <p:spPr>
            <a:xfrm>
              <a:off x="5372688" y="1915866"/>
              <a:ext cx="1257520" cy="338554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 smtClean="0">
                  <a:solidFill>
                    <a:prstClr val="black"/>
                  </a:solidFill>
                </a:rPr>
                <a:t>SiO</a:t>
              </a:r>
              <a:r>
                <a:rPr lang="de-DE" sz="1600" baseline="-25000" dirty="0" smtClean="0">
                  <a:solidFill>
                    <a:prstClr val="black"/>
                  </a:solidFill>
                </a:rPr>
                <a:t>2</a:t>
              </a:r>
              <a:r>
                <a:rPr lang="de-DE" sz="1600" dirty="0" smtClean="0">
                  <a:solidFill>
                    <a:prstClr val="black"/>
                  </a:solidFill>
                </a:rPr>
                <a:t> </a:t>
              </a:r>
              <a:r>
                <a:rPr lang="de-DE" sz="1600" dirty="0" err="1" smtClean="0">
                  <a:solidFill>
                    <a:prstClr val="black"/>
                  </a:solidFill>
                </a:rPr>
                <a:t>particles</a:t>
              </a:r>
              <a:endParaRPr lang="de-DE" sz="1600" dirty="0">
                <a:solidFill>
                  <a:prstClr val="black"/>
                </a:solidFill>
              </a:endParaRPr>
            </a:p>
          </p:txBody>
        </p:sp>
        <p:cxnSp>
          <p:nvCxnSpPr>
            <p:cNvPr id="11" name="Gerade Verbindung 10"/>
            <p:cNvCxnSpPr>
              <a:stCxn id="10" idx="2"/>
            </p:cNvCxnSpPr>
            <p:nvPr/>
          </p:nvCxnSpPr>
          <p:spPr>
            <a:xfrm>
              <a:off x="6001448" y="2254420"/>
              <a:ext cx="684000" cy="2880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ieren 25"/>
          <p:cNvGrpSpPr/>
          <p:nvPr/>
        </p:nvGrpSpPr>
        <p:grpSpPr>
          <a:xfrm>
            <a:off x="5764964" y="791415"/>
            <a:ext cx="1386476" cy="741548"/>
            <a:chOff x="5671720" y="815244"/>
            <a:chExt cx="1386476" cy="741548"/>
          </a:xfrm>
        </p:grpSpPr>
        <p:sp>
          <p:nvSpPr>
            <p:cNvPr id="12" name="Textfeld 11"/>
            <p:cNvSpPr txBox="1"/>
            <p:nvPr/>
          </p:nvSpPr>
          <p:spPr>
            <a:xfrm>
              <a:off x="5671720" y="815244"/>
              <a:ext cx="1126693" cy="338554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de-DE" sz="1600" dirty="0" smtClean="0">
                  <a:solidFill>
                    <a:prstClr val="black"/>
                  </a:solidFill>
                </a:rPr>
                <a:t>Humic </a:t>
              </a:r>
              <a:r>
                <a:rPr lang="de-DE" sz="1600" dirty="0" err="1" smtClean="0">
                  <a:solidFill>
                    <a:prstClr val="black"/>
                  </a:solidFill>
                </a:rPr>
                <a:t>acids</a:t>
              </a:r>
              <a:endParaRPr lang="de-DE" sz="1600" dirty="0" smtClean="0">
                <a:solidFill>
                  <a:prstClr val="black"/>
                </a:solidFill>
              </a:endParaRPr>
            </a:p>
          </p:txBody>
        </p:sp>
        <p:cxnSp>
          <p:nvCxnSpPr>
            <p:cNvPr id="13" name="Gerade Verbindung 12"/>
            <p:cNvCxnSpPr>
              <a:stCxn id="12" idx="2"/>
            </p:cNvCxnSpPr>
            <p:nvPr/>
          </p:nvCxnSpPr>
          <p:spPr>
            <a:xfrm>
              <a:off x="6235067" y="1153798"/>
              <a:ext cx="823129" cy="40299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uppieren 42"/>
          <p:cNvGrpSpPr/>
          <p:nvPr/>
        </p:nvGrpSpPr>
        <p:grpSpPr>
          <a:xfrm>
            <a:off x="5451783" y="5084080"/>
            <a:ext cx="1691631" cy="680554"/>
            <a:chOff x="5375581" y="4985361"/>
            <a:chExt cx="1691631" cy="680554"/>
          </a:xfrm>
        </p:grpSpPr>
        <p:sp>
          <p:nvSpPr>
            <p:cNvPr id="14" name="Textfeld 13"/>
            <p:cNvSpPr txBox="1"/>
            <p:nvPr/>
          </p:nvSpPr>
          <p:spPr>
            <a:xfrm>
              <a:off x="5375581" y="4985361"/>
              <a:ext cx="1251734" cy="338554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 err="1" smtClean="0">
                  <a:solidFill>
                    <a:prstClr val="black"/>
                  </a:solidFill>
                </a:rPr>
                <a:t>Ag</a:t>
              </a:r>
              <a:r>
                <a:rPr lang="de-DE" sz="1600" baseline="30000" dirty="0" smtClean="0">
                  <a:solidFill>
                    <a:prstClr val="black"/>
                  </a:solidFill>
                </a:rPr>
                <a:t>(0) </a:t>
              </a:r>
              <a:r>
                <a:rPr lang="de-DE" sz="1600" dirty="0" err="1" smtClean="0">
                  <a:solidFill>
                    <a:prstClr val="black"/>
                  </a:solidFill>
                </a:rPr>
                <a:t>particles</a:t>
              </a:r>
              <a:endParaRPr lang="de-DE" sz="1600" dirty="0" smtClean="0">
                <a:solidFill>
                  <a:prstClr val="black"/>
                </a:solidFill>
              </a:endParaRPr>
            </a:p>
          </p:txBody>
        </p:sp>
        <p:cxnSp>
          <p:nvCxnSpPr>
            <p:cNvPr id="15" name="Gerade Verbindung 14"/>
            <p:cNvCxnSpPr>
              <a:cxnSpLocks noChangeAspect="1"/>
              <a:stCxn id="14" idx="2"/>
            </p:cNvCxnSpPr>
            <p:nvPr/>
          </p:nvCxnSpPr>
          <p:spPr>
            <a:xfrm>
              <a:off x="6001449" y="5323915"/>
              <a:ext cx="1065763" cy="3420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feld 20"/>
          <p:cNvSpPr txBox="1"/>
          <p:nvPr/>
        </p:nvSpPr>
        <p:spPr>
          <a:xfrm>
            <a:off x="231933" y="682783"/>
            <a:ext cx="4681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Example</a:t>
            </a:r>
            <a:r>
              <a:rPr lang="de-DE" sz="2400" b="1" dirty="0" smtClean="0">
                <a:solidFill>
                  <a:prstClr val="black"/>
                </a:solidFill>
              </a:rPr>
              <a:t>: multi-</a:t>
            </a:r>
            <a:r>
              <a:rPr lang="de-DE" sz="2400" b="1" dirty="0" err="1" smtClean="0">
                <a:solidFill>
                  <a:prstClr val="black"/>
                </a:solidFill>
              </a:rPr>
              <a:t>detector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approach</a:t>
            </a:r>
            <a:endParaRPr lang="de-DE" sz="2400" b="1" dirty="0">
              <a:solidFill>
                <a:prstClr val="black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71757" y="1312045"/>
            <a:ext cx="41122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prstClr val="black"/>
                </a:solidFill>
              </a:rPr>
              <a:t>Moderately</a:t>
            </a:r>
            <a:r>
              <a:rPr lang="de-DE" sz="2400" dirty="0" smtClean="0">
                <a:solidFill>
                  <a:prstClr val="black"/>
                </a:solidFill>
              </a:rPr>
              <a:t> soft </a:t>
            </a:r>
            <a:r>
              <a:rPr lang="de-DE" sz="2400" dirty="0" err="1" smtClean="0">
                <a:solidFill>
                  <a:prstClr val="black"/>
                </a:solidFill>
              </a:rPr>
              <a:t>water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containing</a:t>
            </a:r>
            <a:r>
              <a:rPr lang="de-DE" sz="2400" dirty="0" smtClean="0">
                <a:solidFill>
                  <a:prstClr val="black"/>
                </a:solidFill>
              </a:rPr>
              <a:t>:</a:t>
            </a:r>
          </a:p>
          <a:p>
            <a:r>
              <a:rPr lang="de-DE" sz="2400" dirty="0">
                <a:solidFill>
                  <a:prstClr val="black"/>
                </a:solidFill>
              </a:rPr>
              <a:t>h</a:t>
            </a:r>
            <a:r>
              <a:rPr lang="de-DE" sz="2400" dirty="0" smtClean="0">
                <a:solidFill>
                  <a:prstClr val="black"/>
                </a:solidFill>
              </a:rPr>
              <a:t>umic </a:t>
            </a:r>
            <a:r>
              <a:rPr lang="de-DE" sz="2400" dirty="0" err="1" smtClean="0">
                <a:solidFill>
                  <a:prstClr val="black"/>
                </a:solidFill>
              </a:rPr>
              <a:t>acids</a:t>
            </a:r>
            <a:r>
              <a:rPr lang="de-DE" sz="2400" dirty="0" smtClean="0">
                <a:solidFill>
                  <a:prstClr val="black"/>
                </a:solidFill>
              </a:rPr>
              <a:t> - 5 mg L</a:t>
            </a:r>
            <a:r>
              <a:rPr lang="de-DE" sz="2400" baseline="30000" dirty="0" smtClean="0">
                <a:solidFill>
                  <a:prstClr val="black"/>
                </a:solidFill>
              </a:rPr>
              <a:t>-1</a:t>
            </a:r>
            <a:endParaRPr lang="de-DE" sz="2400" dirty="0" smtClean="0">
              <a:solidFill>
                <a:prstClr val="black"/>
              </a:solidFill>
            </a:endParaRPr>
          </a:p>
          <a:p>
            <a:r>
              <a:rPr lang="de-DE" sz="2400" dirty="0" smtClean="0">
                <a:solidFill>
                  <a:prstClr val="black"/>
                </a:solidFill>
              </a:rPr>
              <a:t>SiO</a:t>
            </a:r>
            <a:r>
              <a:rPr lang="de-DE" sz="2400" baseline="-25000" dirty="0" smtClean="0">
                <a:solidFill>
                  <a:prstClr val="black"/>
                </a:solidFill>
              </a:rPr>
              <a:t>2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particles</a:t>
            </a:r>
            <a:r>
              <a:rPr lang="de-DE" sz="2400" dirty="0">
                <a:solidFill>
                  <a:prstClr val="black"/>
                </a:solidFill>
              </a:rPr>
              <a:t> </a:t>
            </a:r>
            <a:r>
              <a:rPr lang="de-DE" sz="2400" dirty="0" smtClean="0">
                <a:solidFill>
                  <a:prstClr val="black"/>
                </a:solidFill>
              </a:rPr>
              <a:t>-</a:t>
            </a:r>
            <a:r>
              <a:rPr lang="de-DE" sz="2400" dirty="0">
                <a:solidFill>
                  <a:prstClr val="black"/>
                </a:solidFill>
              </a:rPr>
              <a:t> </a:t>
            </a:r>
            <a:r>
              <a:rPr lang="de-DE" sz="2400" dirty="0" smtClean="0">
                <a:solidFill>
                  <a:prstClr val="black"/>
                </a:solidFill>
              </a:rPr>
              <a:t>200 </a:t>
            </a:r>
            <a:r>
              <a:rPr lang="de-DE" sz="2400" dirty="0" err="1" smtClean="0">
                <a:solidFill>
                  <a:prstClr val="black"/>
                </a:solidFill>
              </a:rPr>
              <a:t>nm</a:t>
            </a:r>
            <a:r>
              <a:rPr lang="de-DE" sz="2400" dirty="0" smtClean="0">
                <a:solidFill>
                  <a:prstClr val="black"/>
                </a:solidFill>
              </a:rPr>
              <a:t>, </a:t>
            </a:r>
            <a:r>
              <a:rPr lang="de-DE" sz="2400" dirty="0">
                <a:solidFill>
                  <a:prstClr val="black"/>
                </a:solidFill>
              </a:rPr>
              <a:t>10 mg </a:t>
            </a:r>
            <a:r>
              <a:rPr lang="de-DE" sz="2400" dirty="0" smtClean="0">
                <a:solidFill>
                  <a:prstClr val="black"/>
                </a:solidFill>
              </a:rPr>
              <a:t>L</a:t>
            </a:r>
            <a:r>
              <a:rPr lang="de-DE" sz="2400" baseline="30000" dirty="0" smtClean="0">
                <a:solidFill>
                  <a:prstClr val="black"/>
                </a:solidFill>
              </a:rPr>
              <a:t>-1</a:t>
            </a:r>
            <a:endParaRPr lang="de-DE" sz="2400" dirty="0">
              <a:solidFill>
                <a:prstClr val="black"/>
              </a:solidFill>
            </a:endParaRPr>
          </a:p>
          <a:p>
            <a:r>
              <a:rPr lang="de-DE" sz="2400" dirty="0" err="1" smtClean="0">
                <a:solidFill>
                  <a:prstClr val="black"/>
                </a:solidFill>
              </a:rPr>
              <a:t>Ag</a:t>
            </a:r>
            <a:r>
              <a:rPr lang="de-DE" sz="2400" baseline="30000" dirty="0" smtClean="0">
                <a:solidFill>
                  <a:prstClr val="black"/>
                </a:solidFill>
              </a:rPr>
              <a:t>(0) </a:t>
            </a:r>
            <a:r>
              <a:rPr lang="de-DE" sz="2400" dirty="0" err="1" smtClean="0">
                <a:solidFill>
                  <a:prstClr val="black"/>
                </a:solidFill>
              </a:rPr>
              <a:t>particles</a:t>
            </a:r>
            <a:r>
              <a:rPr lang="de-DE" sz="2400" dirty="0">
                <a:solidFill>
                  <a:prstClr val="black"/>
                </a:solidFill>
              </a:rPr>
              <a:t> </a:t>
            </a:r>
            <a:r>
              <a:rPr lang="de-DE" sz="2400" dirty="0" smtClean="0">
                <a:solidFill>
                  <a:prstClr val="black"/>
                </a:solidFill>
              </a:rPr>
              <a:t>- 20 </a:t>
            </a:r>
            <a:r>
              <a:rPr lang="de-DE" sz="2400" dirty="0" err="1" smtClean="0">
                <a:solidFill>
                  <a:prstClr val="black"/>
                </a:solidFill>
              </a:rPr>
              <a:t>nm</a:t>
            </a:r>
            <a:r>
              <a:rPr lang="de-DE" sz="2400" dirty="0">
                <a:solidFill>
                  <a:prstClr val="black"/>
                </a:solidFill>
              </a:rPr>
              <a:t>, </a:t>
            </a:r>
            <a:r>
              <a:rPr lang="de-DE" sz="2400" dirty="0" smtClean="0">
                <a:solidFill>
                  <a:prstClr val="black"/>
                </a:solidFill>
              </a:rPr>
              <a:t>5 µg L</a:t>
            </a:r>
            <a:r>
              <a:rPr lang="de-DE" sz="2400" baseline="30000" dirty="0" smtClean="0">
                <a:solidFill>
                  <a:prstClr val="black"/>
                </a:solidFill>
              </a:rPr>
              <a:t>-1</a:t>
            </a:r>
            <a:endParaRPr lang="de-DE" sz="2400" dirty="0">
              <a:solidFill>
                <a:prstClr val="black"/>
              </a:solidFill>
            </a:endParaRPr>
          </a:p>
        </p:txBody>
      </p:sp>
      <p:grpSp>
        <p:nvGrpSpPr>
          <p:cNvPr id="27" name="Gruppieren 26"/>
          <p:cNvGrpSpPr/>
          <p:nvPr/>
        </p:nvGrpSpPr>
        <p:grpSpPr>
          <a:xfrm>
            <a:off x="5764964" y="3117139"/>
            <a:ext cx="1386476" cy="741548"/>
            <a:chOff x="5705804" y="3140968"/>
            <a:chExt cx="1386476" cy="741548"/>
          </a:xfrm>
        </p:grpSpPr>
        <p:sp>
          <p:nvSpPr>
            <p:cNvPr id="24" name="Textfeld 23"/>
            <p:cNvSpPr txBox="1"/>
            <p:nvPr/>
          </p:nvSpPr>
          <p:spPr>
            <a:xfrm>
              <a:off x="5705804" y="3140968"/>
              <a:ext cx="1126693" cy="338554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de-DE" sz="1600" dirty="0" smtClean="0">
                  <a:solidFill>
                    <a:prstClr val="black"/>
                  </a:solidFill>
                </a:rPr>
                <a:t>Humic </a:t>
              </a:r>
              <a:r>
                <a:rPr lang="de-DE" sz="1600" dirty="0" err="1" smtClean="0">
                  <a:solidFill>
                    <a:prstClr val="black"/>
                  </a:solidFill>
                </a:rPr>
                <a:t>acids</a:t>
              </a:r>
              <a:endParaRPr lang="de-DE" sz="1600" dirty="0" smtClean="0">
                <a:solidFill>
                  <a:prstClr val="black"/>
                </a:solidFill>
              </a:endParaRPr>
            </a:p>
          </p:txBody>
        </p:sp>
        <p:cxnSp>
          <p:nvCxnSpPr>
            <p:cNvPr id="25" name="Gerade Verbindung 24"/>
            <p:cNvCxnSpPr>
              <a:stCxn id="24" idx="2"/>
            </p:cNvCxnSpPr>
            <p:nvPr/>
          </p:nvCxnSpPr>
          <p:spPr>
            <a:xfrm>
              <a:off x="6269151" y="3479522"/>
              <a:ext cx="823129" cy="40299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uppieren 116"/>
          <p:cNvGrpSpPr/>
          <p:nvPr/>
        </p:nvGrpSpPr>
        <p:grpSpPr>
          <a:xfrm>
            <a:off x="1467875" y="3102868"/>
            <a:ext cx="1519975" cy="2253454"/>
            <a:chOff x="1402373" y="3839842"/>
            <a:chExt cx="1519975" cy="2253454"/>
          </a:xfrm>
        </p:grpSpPr>
        <p:sp>
          <p:nvSpPr>
            <p:cNvPr id="48" name="Abgerundetes Rechteck 27"/>
            <p:cNvSpPr/>
            <p:nvPr/>
          </p:nvSpPr>
          <p:spPr>
            <a:xfrm>
              <a:off x="1415274" y="3923069"/>
              <a:ext cx="1500542" cy="2170227"/>
            </a:xfrm>
            <a:prstGeom prst="roundRect">
              <a:avLst/>
            </a:prstGeom>
            <a:noFill/>
            <a:ln w="28575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cxnSp>
          <p:nvCxnSpPr>
            <p:cNvPr id="58" name="Gerade Verbindung 6"/>
            <p:cNvCxnSpPr/>
            <p:nvPr/>
          </p:nvCxnSpPr>
          <p:spPr>
            <a:xfrm>
              <a:off x="1415275" y="4263157"/>
              <a:ext cx="15005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hteck 130"/>
            <p:cNvSpPr/>
            <p:nvPr/>
          </p:nvSpPr>
          <p:spPr>
            <a:xfrm>
              <a:off x="1402373" y="3839842"/>
              <a:ext cx="527946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1" name="Rechteck 131"/>
            <p:cNvSpPr/>
            <p:nvPr/>
          </p:nvSpPr>
          <p:spPr>
            <a:xfrm>
              <a:off x="1432075" y="3839842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2" name="Rechteck 132"/>
            <p:cNvSpPr/>
            <p:nvPr/>
          </p:nvSpPr>
          <p:spPr>
            <a:xfrm>
              <a:off x="1494103" y="383986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3" name="Rechteck 133"/>
            <p:cNvSpPr/>
            <p:nvPr/>
          </p:nvSpPr>
          <p:spPr>
            <a:xfrm>
              <a:off x="1557362" y="384065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4" name="Rechteck 134"/>
            <p:cNvSpPr/>
            <p:nvPr/>
          </p:nvSpPr>
          <p:spPr>
            <a:xfrm>
              <a:off x="1619390" y="384065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5" name="Rechteck 135"/>
            <p:cNvSpPr/>
            <p:nvPr/>
          </p:nvSpPr>
          <p:spPr>
            <a:xfrm>
              <a:off x="1682649" y="383986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6" name="Rechteck 136"/>
            <p:cNvSpPr/>
            <p:nvPr/>
          </p:nvSpPr>
          <p:spPr>
            <a:xfrm>
              <a:off x="1744677" y="383986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7" name="Rechteck 137"/>
            <p:cNvSpPr/>
            <p:nvPr/>
          </p:nvSpPr>
          <p:spPr>
            <a:xfrm>
              <a:off x="1806723" y="383986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68" name="Rechteck 138"/>
            <p:cNvSpPr/>
            <p:nvPr/>
          </p:nvSpPr>
          <p:spPr>
            <a:xfrm>
              <a:off x="1868993" y="384065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0" name="Rechteck 130"/>
            <p:cNvSpPr/>
            <p:nvPr/>
          </p:nvSpPr>
          <p:spPr>
            <a:xfrm>
              <a:off x="1929849" y="3840658"/>
              <a:ext cx="527946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1" name="Rechteck 131"/>
            <p:cNvSpPr/>
            <p:nvPr/>
          </p:nvSpPr>
          <p:spPr>
            <a:xfrm>
              <a:off x="1959551" y="384065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2" name="Rechteck 132"/>
            <p:cNvSpPr/>
            <p:nvPr/>
          </p:nvSpPr>
          <p:spPr>
            <a:xfrm>
              <a:off x="2021579" y="384068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3" name="Rechteck 133"/>
            <p:cNvSpPr/>
            <p:nvPr/>
          </p:nvSpPr>
          <p:spPr>
            <a:xfrm>
              <a:off x="2084838" y="384147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4" name="Rechteck 134"/>
            <p:cNvSpPr/>
            <p:nvPr/>
          </p:nvSpPr>
          <p:spPr>
            <a:xfrm>
              <a:off x="2146866" y="384147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5" name="Rechteck 135"/>
            <p:cNvSpPr/>
            <p:nvPr/>
          </p:nvSpPr>
          <p:spPr>
            <a:xfrm>
              <a:off x="2210125" y="384068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6" name="Rechteck 136"/>
            <p:cNvSpPr/>
            <p:nvPr/>
          </p:nvSpPr>
          <p:spPr>
            <a:xfrm>
              <a:off x="2272153" y="384068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7" name="Rechteck 137"/>
            <p:cNvSpPr/>
            <p:nvPr/>
          </p:nvSpPr>
          <p:spPr>
            <a:xfrm>
              <a:off x="2334199" y="384068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78" name="Rechteck 138"/>
            <p:cNvSpPr/>
            <p:nvPr/>
          </p:nvSpPr>
          <p:spPr>
            <a:xfrm>
              <a:off x="2396469" y="384147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0" name="Oval 103"/>
            <p:cNvSpPr>
              <a:spLocks/>
            </p:cNvSpPr>
            <p:nvPr/>
          </p:nvSpPr>
          <p:spPr>
            <a:xfrm>
              <a:off x="2130925" y="5266880"/>
              <a:ext cx="158400" cy="15841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81" name="Oval 107"/>
            <p:cNvSpPr>
              <a:spLocks/>
            </p:cNvSpPr>
            <p:nvPr/>
          </p:nvSpPr>
          <p:spPr>
            <a:xfrm>
              <a:off x="2439515" y="4978697"/>
              <a:ext cx="356400" cy="3564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83" name="Rechteck 136"/>
            <p:cNvSpPr/>
            <p:nvPr/>
          </p:nvSpPr>
          <p:spPr>
            <a:xfrm>
              <a:off x="2453143" y="383986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6" name="Rechteck 130"/>
            <p:cNvSpPr/>
            <p:nvPr/>
          </p:nvSpPr>
          <p:spPr>
            <a:xfrm>
              <a:off x="2483768" y="3840658"/>
              <a:ext cx="438580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7" name="Rechteck 131"/>
            <p:cNvSpPr/>
            <p:nvPr/>
          </p:nvSpPr>
          <p:spPr>
            <a:xfrm>
              <a:off x="2513470" y="3840658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8" name="Rechteck 132"/>
            <p:cNvSpPr/>
            <p:nvPr/>
          </p:nvSpPr>
          <p:spPr>
            <a:xfrm>
              <a:off x="2575498" y="384068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9" name="Rechteck 133"/>
            <p:cNvSpPr/>
            <p:nvPr/>
          </p:nvSpPr>
          <p:spPr>
            <a:xfrm>
              <a:off x="2638757" y="384147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0" name="Rechteck 134"/>
            <p:cNvSpPr/>
            <p:nvPr/>
          </p:nvSpPr>
          <p:spPr>
            <a:xfrm>
              <a:off x="2700785" y="384147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1" name="Rechteck 135"/>
            <p:cNvSpPr/>
            <p:nvPr/>
          </p:nvSpPr>
          <p:spPr>
            <a:xfrm>
              <a:off x="2764044" y="384068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2" name="Rechteck 136"/>
            <p:cNvSpPr/>
            <p:nvPr/>
          </p:nvSpPr>
          <p:spPr>
            <a:xfrm>
              <a:off x="2826072" y="384068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3" name="Rechteck 137"/>
            <p:cNvSpPr/>
            <p:nvPr/>
          </p:nvSpPr>
          <p:spPr>
            <a:xfrm>
              <a:off x="2888118" y="3840684"/>
              <a:ext cx="31871" cy="21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95" name="Oval 107"/>
            <p:cNvSpPr>
              <a:spLocks/>
            </p:cNvSpPr>
            <p:nvPr/>
          </p:nvSpPr>
          <p:spPr>
            <a:xfrm>
              <a:off x="2513470" y="4464115"/>
              <a:ext cx="356400" cy="3564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96" name="Oval 107"/>
            <p:cNvSpPr>
              <a:spLocks/>
            </p:cNvSpPr>
            <p:nvPr/>
          </p:nvSpPr>
          <p:spPr>
            <a:xfrm>
              <a:off x="1524861" y="4365104"/>
              <a:ext cx="356400" cy="3564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97" name="Oval 107"/>
            <p:cNvSpPr>
              <a:spLocks/>
            </p:cNvSpPr>
            <p:nvPr/>
          </p:nvSpPr>
          <p:spPr>
            <a:xfrm>
              <a:off x="2394694" y="5487694"/>
              <a:ext cx="356400" cy="3564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98" name="Oval 107"/>
            <p:cNvSpPr>
              <a:spLocks/>
            </p:cNvSpPr>
            <p:nvPr/>
          </p:nvSpPr>
          <p:spPr>
            <a:xfrm>
              <a:off x="1558746" y="5524736"/>
              <a:ext cx="356400" cy="3564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99" name="Oval 107"/>
            <p:cNvSpPr>
              <a:spLocks/>
            </p:cNvSpPr>
            <p:nvPr/>
          </p:nvSpPr>
          <p:spPr>
            <a:xfrm>
              <a:off x="1952725" y="4599435"/>
              <a:ext cx="356400" cy="3564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100" name="Oval 107"/>
            <p:cNvSpPr>
              <a:spLocks/>
            </p:cNvSpPr>
            <p:nvPr/>
          </p:nvSpPr>
          <p:spPr>
            <a:xfrm>
              <a:off x="1660204" y="5030572"/>
              <a:ext cx="356400" cy="3564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101" name="Oval 107"/>
            <p:cNvSpPr>
              <a:spLocks/>
            </p:cNvSpPr>
            <p:nvPr/>
          </p:nvSpPr>
          <p:spPr>
            <a:xfrm>
              <a:off x="1975486" y="5668127"/>
              <a:ext cx="356400" cy="3564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graphicFrame>
          <p:nvGraphicFramePr>
            <p:cNvPr id="102" name="Objekt 10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25394366"/>
                </p:ext>
              </p:extLst>
            </p:nvPr>
          </p:nvGraphicFramePr>
          <p:xfrm>
            <a:off x="1468017" y="4707992"/>
            <a:ext cx="326390" cy="322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1" name="ChemSketch" r:id="rId3" imgW="4069080" imgH="4014360" progId="ACD.ChemSketch.20">
                    <p:embed/>
                  </p:oleObj>
                </mc:Choice>
                <mc:Fallback>
                  <p:oleObj name="ChemSketch" r:id="rId3" imgW="4069080" imgH="401436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8017" y="4707992"/>
                          <a:ext cx="326390" cy="3225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Objekt 10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8737658"/>
                </p:ext>
              </p:extLst>
            </p:nvPr>
          </p:nvGraphicFramePr>
          <p:xfrm>
            <a:off x="2572001" y="5711679"/>
            <a:ext cx="321310" cy="321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2" name="ChemSketch" r:id="rId5" imgW="4011120" imgH="4005000" progId="ACD.ChemSketch.20">
                    <p:embed/>
                  </p:oleObj>
                </mc:Choice>
                <mc:Fallback>
                  <p:oleObj name="ChemSketch" r:id="rId5" imgW="4011120" imgH="400500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2001" y="5711679"/>
                          <a:ext cx="321310" cy="321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" name="Objekt 10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50375513"/>
                </p:ext>
              </p:extLst>
            </p:nvPr>
          </p:nvGraphicFramePr>
          <p:xfrm>
            <a:off x="2127147" y="5208792"/>
            <a:ext cx="133350" cy="127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3" name="ChemSketch" r:id="rId7" imgW="1255776" imgH="1194816" progId="ACD.ChemSketch.20">
                    <p:embed/>
                  </p:oleObj>
                </mc:Choice>
                <mc:Fallback>
                  <p:oleObj name="ChemSketch" r:id="rId7" imgW="1255776" imgH="1194816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7147" y="5208792"/>
                          <a:ext cx="133350" cy="127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" name="Objekt 10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6468359"/>
                </p:ext>
              </p:extLst>
            </p:nvPr>
          </p:nvGraphicFramePr>
          <p:xfrm>
            <a:off x="1691212" y="5401240"/>
            <a:ext cx="326390" cy="322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4" name="ChemSketch" r:id="rId9" imgW="4069080" imgH="4014360" progId="ACD.ChemSketch.20">
                    <p:embed/>
                  </p:oleObj>
                </mc:Choice>
                <mc:Fallback>
                  <p:oleObj name="ChemSketch" r:id="rId9" imgW="4069080" imgH="401436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1212" y="5401240"/>
                          <a:ext cx="326390" cy="3225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kt 10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7000998"/>
                </p:ext>
              </p:extLst>
            </p:nvPr>
          </p:nvGraphicFramePr>
          <p:xfrm>
            <a:off x="2210125" y="4278126"/>
            <a:ext cx="321310" cy="321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5" name="ChemSketch" r:id="rId10" imgW="4011120" imgH="4005000" progId="ACD.ChemSketch.20">
                    <p:embed/>
                  </p:oleObj>
                </mc:Choice>
                <mc:Fallback>
                  <p:oleObj name="ChemSketch" r:id="rId10" imgW="4011120" imgH="400500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0125" y="4278126"/>
                          <a:ext cx="321310" cy="321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kt 10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51461715"/>
                </p:ext>
              </p:extLst>
            </p:nvPr>
          </p:nvGraphicFramePr>
          <p:xfrm>
            <a:off x="1873818" y="4400615"/>
            <a:ext cx="133350" cy="127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6" name="ChemSketch" r:id="rId11" imgW="1255776" imgH="1194816" progId="ACD.ChemSketch.20">
                    <p:embed/>
                  </p:oleObj>
                </mc:Choice>
                <mc:Fallback>
                  <p:oleObj name="ChemSketch" r:id="rId11" imgW="1255776" imgH="1194816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3818" y="4400615"/>
                          <a:ext cx="133350" cy="127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" name="Objekt 10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4742093"/>
                </p:ext>
              </p:extLst>
            </p:nvPr>
          </p:nvGraphicFramePr>
          <p:xfrm>
            <a:off x="2704933" y="5375853"/>
            <a:ext cx="125015" cy="119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7" name="ChemSketch" r:id="rId12" imgW="1255776" imgH="1194816" progId="ACD.ChemSketch.20">
                    <p:embed/>
                  </p:oleObj>
                </mc:Choice>
                <mc:Fallback>
                  <p:oleObj name="ChemSketch" r:id="rId12" imgW="1255776" imgH="1194816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4933" y="5375853"/>
                          <a:ext cx="125015" cy="1190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9" name="Objekt 10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3918605"/>
                </p:ext>
              </p:extLst>
            </p:nvPr>
          </p:nvGraphicFramePr>
          <p:xfrm>
            <a:off x="1455269" y="4312221"/>
            <a:ext cx="109538" cy="1440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8" name="ChemSketch" r:id="rId13" imgW="1103400" imgH="1447920" progId="ACD.ChemSketch.20">
                    <p:embed/>
                  </p:oleObj>
                </mc:Choice>
                <mc:Fallback>
                  <p:oleObj name="ChemSketch" r:id="rId13" imgW="1103400" imgH="144792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5269" y="4312221"/>
                          <a:ext cx="109538" cy="1440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kt 10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0459358"/>
                </p:ext>
              </p:extLst>
            </p:nvPr>
          </p:nvGraphicFramePr>
          <p:xfrm>
            <a:off x="1498895" y="5266880"/>
            <a:ext cx="130969" cy="121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9" name="ChemSketch" r:id="rId15" imgW="1323000" imgH="1216080" progId="ACD.ChemSketch.20">
                    <p:embed/>
                  </p:oleObj>
                </mc:Choice>
                <mc:Fallback>
                  <p:oleObj name="ChemSketch" r:id="rId15" imgW="1323000" imgH="121608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8895" y="5266880"/>
                          <a:ext cx="130969" cy="121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kt 1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7801170"/>
                </p:ext>
              </p:extLst>
            </p:nvPr>
          </p:nvGraphicFramePr>
          <p:xfrm>
            <a:off x="2342295" y="4703836"/>
            <a:ext cx="108347" cy="147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" name="ChemSketch" r:id="rId17" imgW="1091160" imgH="1478160" progId="ACD.ChemSketch.20">
                    <p:embed/>
                  </p:oleObj>
                </mc:Choice>
                <mc:Fallback>
                  <p:oleObj name="ChemSketch" r:id="rId17" imgW="1091160" imgH="147816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42295" y="4703836"/>
                          <a:ext cx="108347" cy="1476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kt 1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71916550"/>
                </p:ext>
              </p:extLst>
            </p:nvPr>
          </p:nvGraphicFramePr>
          <p:xfrm>
            <a:off x="2688625" y="4306168"/>
            <a:ext cx="141684" cy="1178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1" name="ChemSketch" r:id="rId19" imgW="1432440" imgH="1182600" progId="ACD.ChemSketch.20">
                    <p:embed/>
                  </p:oleObj>
                </mc:Choice>
                <mc:Fallback>
                  <p:oleObj name="ChemSketch" r:id="rId19" imgW="1432440" imgH="118260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8625" y="4306168"/>
                          <a:ext cx="141684" cy="1178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" name="Objekt 1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3878691"/>
                </p:ext>
              </p:extLst>
            </p:nvPr>
          </p:nvGraphicFramePr>
          <p:xfrm>
            <a:off x="2196087" y="5487694"/>
            <a:ext cx="138112" cy="109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2" name="ChemSketch" r:id="rId21" imgW="1389960" imgH="1106280" progId="ACD.ChemSketch.20">
                    <p:embed/>
                  </p:oleObj>
                </mc:Choice>
                <mc:Fallback>
                  <p:oleObj name="ChemSketch" r:id="rId21" imgW="1389960" imgH="110628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6087" y="5487694"/>
                          <a:ext cx="138112" cy="109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" name="Objekt 1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6972923"/>
                </p:ext>
              </p:extLst>
            </p:nvPr>
          </p:nvGraphicFramePr>
          <p:xfrm>
            <a:off x="1714520" y="5881177"/>
            <a:ext cx="125413" cy="119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3" name="ChemSketch" r:id="rId23" imgW="1255776" imgH="1194816" progId="ACD.ChemSketch.20">
                    <p:embed/>
                  </p:oleObj>
                </mc:Choice>
                <mc:Fallback>
                  <p:oleObj name="ChemSketch" r:id="rId23" imgW="1255776" imgH="1194816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14520" y="5881177"/>
                          <a:ext cx="125413" cy="119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kt 1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2888392"/>
                </p:ext>
              </p:extLst>
            </p:nvPr>
          </p:nvGraphicFramePr>
          <p:xfrm>
            <a:off x="2134041" y="5351522"/>
            <a:ext cx="138112" cy="109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4" name="ChemSketch" r:id="rId24" imgW="1389960" imgH="1106280" progId="ACD.ChemSketch.20">
                    <p:embed/>
                  </p:oleObj>
                </mc:Choice>
                <mc:Fallback>
                  <p:oleObj name="ChemSketch" r:id="rId24" imgW="1389960" imgH="110628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4041" y="5351522"/>
                          <a:ext cx="138112" cy="109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6" name="Objekt 1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2104379"/>
                </p:ext>
              </p:extLst>
            </p:nvPr>
          </p:nvGraphicFramePr>
          <p:xfrm>
            <a:off x="2172025" y="4970247"/>
            <a:ext cx="131763" cy="120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" name="ChemSketch" r:id="rId26" imgW="1323000" imgH="1216080" progId="ACD.ChemSketch.20">
                    <p:embed/>
                  </p:oleObj>
                </mc:Choice>
                <mc:Fallback>
                  <p:oleObj name="ChemSketch" r:id="rId26" imgW="1323000" imgH="1216080" progId="ACD.ChemSketch.2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2025" y="4970247"/>
                          <a:ext cx="131763" cy="120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8" name="Textfeld 117"/>
          <p:cNvSpPr txBox="1"/>
          <p:nvPr/>
        </p:nvSpPr>
        <p:spPr>
          <a:xfrm>
            <a:off x="384159" y="5559623"/>
            <a:ext cx="3687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prstClr val="black"/>
                </a:solidFill>
              </a:rPr>
              <a:t>10 </a:t>
            </a:r>
            <a:r>
              <a:rPr lang="de-DE" sz="2400" dirty="0" err="1" smtClean="0">
                <a:solidFill>
                  <a:prstClr val="black"/>
                </a:solidFill>
              </a:rPr>
              <a:t>particles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of</a:t>
            </a:r>
            <a:r>
              <a:rPr lang="de-DE" sz="2400" dirty="0" smtClean="0">
                <a:solidFill>
                  <a:prstClr val="black"/>
                </a:solidFill>
              </a:rPr>
              <a:t> SiO</a:t>
            </a:r>
            <a:r>
              <a:rPr lang="de-DE" sz="2400" baseline="-25000" dirty="0" smtClean="0">
                <a:solidFill>
                  <a:prstClr val="black"/>
                </a:solidFill>
              </a:rPr>
              <a:t>2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for</a:t>
            </a:r>
            <a:r>
              <a:rPr lang="de-DE" sz="2400" dirty="0" smtClean="0">
                <a:solidFill>
                  <a:prstClr val="black"/>
                </a:solidFill>
              </a:rPr>
              <a:t> 1 </a:t>
            </a:r>
            <a:r>
              <a:rPr lang="de-DE" sz="2400" dirty="0" err="1" smtClean="0">
                <a:solidFill>
                  <a:prstClr val="black"/>
                </a:solidFill>
              </a:rPr>
              <a:t>Ag</a:t>
            </a:r>
            <a:r>
              <a:rPr lang="de-DE" sz="2400" baseline="30000" dirty="0" smtClean="0">
                <a:solidFill>
                  <a:prstClr val="black"/>
                </a:solidFill>
              </a:rPr>
              <a:t>(0)</a:t>
            </a:r>
            <a:endParaRPr lang="de-DE" sz="2400" baseline="30000" dirty="0">
              <a:solidFill>
                <a:prstClr val="black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16" y="1116363"/>
            <a:ext cx="4606930" cy="555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3220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31540" y="2132856"/>
            <a:ext cx="8280920" cy="27663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fr-FR" sz="2800" dirty="0" err="1">
                <a:solidFill>
                  <a:prstClr val="black"/>
                </a:solidFill>
                <a:latin typeface="Perpetua"/>
              </a:rPr>
              <a:t>Effect</a:t>
            </a:r>
            <a:r>
              <a:rPr lang="fr-FR" sz="2800" dirty="0">
                <a:solidFill>
                  <a:prstClr val="black"/>
                </a:solidFill>
                <a:latin typeface="Perpetua"/>
              </a:rPr>
              <a:t> of </a:t>
            </a:r>
            <a:r>
              <a:rPr lang="fr-FR" sz="2800" dirty="0" err="1">
                <a:solidFill>
                  <a:prstClr val="black"/>
                </a:solidFill>
                <a:latin typeface="Perpetua"/>
              </a:rPr>
              <a:t>temperature</a:t>
            </a:r>
            <a:r>
              <a:rPr lang="fr-FR" sz="2800" dirty="0">
                <a:solidFill>
                  <a:prstClr val="black"/>
                </a:solidFill>
                <a:latin typeface="Perpetua"/>
              </a:rPr>
              <a:t> on the </a:t>
            </a:r>
            <a:r>
              <a:rPr lang="fr-FR" sz="2800" dirty="0" err="1">
                <a:solidFill>
                  <a:prstClr val="black"/>
                </a:solidFill>
                <a:latin typeface="Perpetua"/>
              </a:rPr>
              <a:t>retention</a:t>
            </a:r>
            <a:r>
              <a:rPr lang="fr-FR" sz="2800" dirty="0">
                <a:solidFill>
                  <a:prstClr val="black"/>
                </a:solidFill>
                <a:latin typeface="Perpetua"/>
              </a:rPr>
              <a:t> factor </a:t>
            </a:r>
            <a:endParaRPr lang="fr-FR" sz="2800" dirty="0" smtClean="0">
              <a:solidFill>
                <a:prstClr val="black"/>
              </a:solidFill>
              <a:latin typeface="Perpetua"/>
            </a:endParaRPr>
          </a:p>
          <a:p>
            <a:pPr algn="l"/>
            <a:endParaRPr lang="fr-FR" sz="2800" dirty="0">
              <a:solidFill>
                <a:prstClr val="black"/>
              </a:solidFill>
              <a:latin typeface="Perpetua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fr-FR" sz="2800" dirty="0" err="1">
                <a:solidFill>
                  <a:prstClr val="black"/>
                </a:solidFill>
                <a:latin typeface="Perpetua"/>
              </a:rPr>
              <a:t>E</a:t>
            </a:r>
            <a:r>
              <a:rPr lang="fr-FR" sz="2800" dirty="0" err="1" smtClean="0">
                <a:solidFill>
                  <a:prstClr val="black"/>
                </a:solidFill>
                <a:latin typeface="Perpetua"/>
              </a:rPr>
              <a:t>ffect</a:t>
            </a:r>
            <a:r>
              <a:rPr lang="fr-FR" sz="2800" dirty="0" smtClean="0">
                <a:solidFill>
                  <a:prstClr val="black"/>
                </a:solidFill>
                <a:latin typeface="Perpetua"/>
              </a:rPr>
              <a:t> of </a:t>
            </a:r>
            <a:r>
              <a:rPr lang="fr-FR" sz="2800" dirty="0">
                <a:solidFill>
                  <a:prstClr val="black"/>
                </a:solidFill>
                <a:latin typeface="Perpetua"/>
              </a:rPr>
              <a:t>the </a:t>
            </a:r>
            <a:r>
              <a:rPr lang="fr-FR" sz="2800" dirty="0" err="1">
                <a:solidFill>
                  <a:prstClr val="black"/>
                </a:solidFill>
                <a:latin typeface="Perpetua"/>
              </a:rPr>
              <a:t>density</a:t>
            </a:r>
            <a:r>
              <a:rPr lang="fr-FR" sz="2800" dirty="0">
                <a:solidFill>
                  <a:prstClr val="black"/>
                </a:solidFill>
                <a:latin typeface="Perpetua"/>
              </a:rPr>
              <a:t> and the </a:t>
            </a:r>
            <a:r>
              <a:rPr lang="fr-FR" sz="2800" dirty="0" err="1" smtClean="0">
                <a:solidFill>
                  <a:prstClr val="black"/>
                </a:solidFill>
                <a:latin typeface="Perpetua"/>
              </a:rPr>
              <a:t>coating</a:t>
            </a:r>
            <a:r>
              <a:rPr lang="fr-FR" sz="2800" dirty="0" smtClean="0">
                <a:solidFill>
                  <a:prstClr val="black"/>
                </a:solidFill>
                <a:latin typeface="Perpetua"/>
              </a:rPr>
              <a:t> of the </a:t>
            </a:r>
            <a:r>
              <a:rPr lang="fr-FR" sz="2800" dirty="0" err="1" smtClean="0">
                <a:solidFill>
                  <a:prstClr val="black"/>
                </a:solidFill>
                <a:latin typeface="Perpetua"/>
              </a:rPr>
              <a:t>particles</a:t>
            </a:r>
            <a:r>
              <a:rPr lang="fr-FR" sz="2800" dirty="0" smtClean="0">
                <a:solidFill>
                  <a:prstClr val="black"/>
                </a:solidFill>
                <a:latin typeface="Perpetua"/>
              </a:rPr>
              <a:t> </a:t>
            </a:r>
            <a:r>
              <a:rPr lang="fr-FR" sz="2800" dirty="0">
                <a:solidFill>
                  <a:prstClr val="black"/>
                </a:solidFill>
                <a:latin typeface="Perpetua"/>
              </a:rPr>
              <a:t>on the </a:t>
            </a:r>
            <a:r>
              <a:rPr lang="fr-FR" sz="2800" dirty="0" err="1">
                <a:solidFill>
                  <a:prstClr val="black"/>
                </a:solidFill>
                <a:latin typeface="Perpetua"/>
              </a:rPr>
              <a:t>retention</a:t>
            </a:r>
            <a:r>
              <a:rPr lang="fr-FR" sz="2800" dirty="0">
                <a:solidFill>
                  <a:prstClr val="black"/>
                </a:solidFill>
                <a:latin typeface="Perpetua"/>
              </a:rPr>
              <a:t> </a:t>
            </a:r>
            <a:r>
              <a:rPr lang="fr-FR" sz="2800" dirty="0" smtClean="0">
                <a:solidFill>
                  <a:prstClr val="black"/>
                </a:solidFill>
                <a:latin typeface="Perpetua"/>
              </a:rPr>
              <a:t>factor</a:t>
            </a:r>
          </a:p>
          <a:p>
            <a:pPr algn="l"/>
            <a:endParaRPr lang="fr-FR" sz="2800" dirty="0">
              <a:solidFill>
                <a:prstClr val="black"/>
              </a:solidFill>
              <a:latin typeface="Perpetua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fr-FR" sz="2800" dirty="0" smtClean="0">
                <a:solidFill>
                  <a:prstClr val="black"/>
                </a:solidFill>
                <a:latin typeface="Perpetua"/>
              </a:rPr>
              <a:t>Elution </a:t>
            </a:r>
            <a:r>
              <a:rPr lang="fr-FR" sz="2800" dirty="0" err="1" smtClean="0">
                <a:solidFill>
                  <a:prstClr val="black"/>
                </a:solidFill>
                <a:latin typeface="Perpetua"/>
              </a:rPr>
              <a:t>behaviour</a:t>
            </a:r>
            <a:r>
              <a:rPr lang="fr-FR" sz="2800" dirty="0" smtClean="0">
                <a:solidFill>
                  <a:prstClr val="black"/>
                </a:solidFill>
                <a:latin typeface="Perpetua"/>
              </a:rPr>
              <a:t> of non-</a:t>
            </a:r>
            <a:r>
              <a:rPr lang="fr-FR" sz="2800" dirty="0" err="1" smtClean="0">
                <a:solidFill>
                  <a:prstClr val="black"/>
                </a:solidFill>
                <a:latin typeface="Perpetua"/>
              </a:rPr>
              <a:t>spherical</a:t>
            </a:r>
            <a:r>
              <a:rPr lang="fr-FR" sz="2800" dirty="0" smtClean="0">
                <a:solidFill>
                  <a:prstClr val="black"/>
                </a:solidFill>
                <a:latin typeface="Perpetua"/>
              </a:rPr>
              <a:t> </a:t>
            </a:r>
            <a:r>
              <a:rPr lang="fr-FR" sz="2800" dirty="0" err="1" smtClean="0">
                <a:solidFill>
                  <a:prstClr val="black"/>
                </a:solidFill>
                <a:latin typeface="Perpetua"/>
              </a:rPr>
              <a:t>particles</a:t>
            </a:r>
            <a:endParaRPr lang="fr-FR" sz="2800" dirty="0" smtClean="0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084168" y="6405026"/>
            <a:ext cx="291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prstClr val="black"/>
                </a:solidFill>
              </a:rPr>
              <a:t>Philippe, </a:t>
            </a:r>
            <a:r>
              <a:rPr lang="de-DE" sz="1600" dirty="0" smtClean="0">
                <a:solidFill>
                  <a:prstClr val="black"/>
                </a:solidFill>
              </a:rPr>
              <a:t>A. </a:t>
            </a:r>
            <a:r>
              <a:rPr lang="de-DE" sz="1600" i="1" dirty="0" smtClean="0">
                <a:solidFill>
                  <a:prstClr val="black"/>
                </a:solidFill>
              </a:rPr>
              <a:t>et al</a:t>
            </a:r>
            <a:r>
              <a:rPr lang="de-DE" sz="1600" dirty="0" smtClean="0">
                <a:solidFill>
                  <a:prstClr val="black"/>
                </a:solidFill>
              </a:rPr>
              <a:t>. (2014) </a:t>
            </a:r>
            <a:r>
              <a:rPr lang="de-DE" sz="1600" i="1" dirty="0" smtClean="0">
                <a:solidFill>
                  <a:prstClr val="black"/>
                </a:solidFill>
              </a:rPr>
              <a:t>Anal</a:t>
            </a:r>
            <a:r>
              <a:rPr lang="de-DE" sz="1600" dirty="0" smtClean="0">
                <a:solidFill>
                  <a:prstClr val="black"/>
                </a:solidFill>
              </a:rPr>
              <a:t>.</a:t>
            </a:r>
            <a:r>
              <a:rPr lang="de-DE" sz="1600" i="1" dirty="0" smtClean="0">
                <a:solidFill>
                  <a:prstClr val="black"/>
                </a:solidFill>
              </a:rPr>
              <a:t> Meth</a:t>
            </a:r>
            <a:r>
              <a:rPr lang="de-DE" sz="1600" dirty="0" smtClean="0">
                <a:solidFill>
                  <a:prstClr val="black"/>
                </a:solidFill>
              </a:rPr>
              <a:t>.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31933" y="188639"/>
            <a:ext cx="4321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prstClr val="black"/>
                </a:solidFill>
              </a:rPr>
              <a:t>Evaluation </a:t>
            </a:r>
            <a:r>
              <a:rPr lang="de-DE" sz="2800" b="1" dirty="0" err="1" smtClean="0">
                <a:solidFill>
                  <a:prstClr val="black"/>
                </a:solidFill>
              </a:rPr>
              <a:t>of</a:t>
            </a:r>
            <a:r>
              <a:rPr lang="de-DE" sz="2800" b="1" dirty="0" smtClean="0">
                <a:solidFill>
                  <a:prstClr val="black"/>
                </a:solidFill>
              </a:rPr>
              <a:t> HDC-ICP-MS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1933" y="682783"/>
            <a:ext cx="301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Method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development</a:t>
            </a:r>
            <a:endParaRPr lang="de-DE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2646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>
            <a:grpSpLocks noChangeAspect="1"/>
          </p:cNvGrpSpPr>
          <p:nvPr/>
        </p:nvGrpSpPr>
        <p:grpSpPr>
          <a:xfrm>
            <a:off x="7082182" y="883301"/>
            <a:ext cx="1882732" cy="1620435"/>
            <a:chOff x="437300" y="909713"/>
            <a:chExt cx="5641934" cy="4855918"/>
          </a:xfrm>
        </p:grpSpPr>
        <p:pic>
          <p:nvPicPr>
            <p:cNvPr id="31746" name="Picture 2" descr="D:\Eigene Dokumente\Ergebnisse\05 - Vérification de Std\Size\Au Std\ESEM\Au Std\250nm\Au 250nm-01_01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" b="7037"/>
            <a:stretch/>
          </p:blipFill>
          <p:spPr bwMode="auto">
            <a:xfrm>
              <a:off x="437300" y="909713"/>
              <a:ext cx="5641934" cy="4855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D:\Eigene Dokumente\Ergebnisse\05 - Vérification de Std\Size\Au Std\ESEM\Au Std\250nm\Au 250nm-01_01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21" t="93939" r="1380" b="3152"/>
            <a:stretch/>
          </p:blipFill>
          <p:spPr bwMode="auto">
            <a:xfrm>
              <a:off x="437300" y="920873"/>
              <a:ext cx="1729977" cy="151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uppieren 21"/>
          <p:cNvGrpSpPr>
            <a:grpSpLocks noChangeAspect="1"/>
          </p:cNvGrpSpPr>
          <p:nvPr/>
        </p:nvGrpSpPr>
        <p:grpSpPr>
          <a:xfrm>
            <a:off x="6012487" y="2387381"/>
            <a:ext cx="1883325" cy="1620000"/>
            <a:chOff x="323528" y="754102"/>
            <a:chExt cx="4876800" cy="4194927"/>
          </a:xfrm>
        </p:grpSpPr>
        <p:pic>
          <p:nvPicPr>
            <p:cNvPr id="31748" name="Picture 4" descr="D:\Eigene Dokumente\Ergebnisse\24 - Résultats Marie\Résultats Marie\Mesures de std\Resultats SEM\Ag\Ag 100nm - citric\BSED-6.ti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94"/>
            <a:stretch/>
          </p:blipFill>
          <p:spPr bwMode="auto">
            <a:xfrm>
              <a:off x="323528" y="754102"/>
              <a:ext cx="4876800" cy="4194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D:\Eigene Dokumente\Ergebnisse\24 - Résultats Marie\Résultats Marie\Mesures de std\Resultats SEM\Ag\Ag 100nm - citric\BSED-6.tif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34" t="94064" r="5836" b="3397"/>
            <a:stretch/>
          </p:blipFill>
          <p:spPr bwMode="auto">
            <a:xfrm>
              <a:off x="484160" y="4835129"/>
              <a:ext cx="1274324" cy="113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uppieren 23"/>
          <p:cNvGrpSpPr>
            <a:grpSpLocks noChangeAspect="1"/>
          </p:cNvGrpSpPr>
          <p:nvPr/>
        </p:nvGrpSpPr>
        <p:grpSpPr>
          <a:xfrm>
            <a:off x="7084566" y="3772729"/>
            <a:ext cx="1877964" cy="1620312"/>
            <a:chOff x="490538" y="1212907"/>
            <a:chExt cx="9215437" cy="7951084"/>
          </a:xfrm>
        </p:grpSpPr>
        <p:pic>
          <p:nvPicPr>
            <p:cNvPr id="31749" name="Picture 5" descr="D:\Eigene Dokumente\Ergebnisse\24 - Résultats Marie\Résultats Marie\Mesures de std\Resultats SEM\SiO2\SiO2 200nm\ETD_2.ti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30"/>
            <a:stretch/>
          </p:blipFill>
          <p:spPr bwMode="auto">
            <a:xfrm>
              <a:off x="490538" y="1214438"/>
              <a:ext cx="9215437" cy="7949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5" descr="D:\Eigene Dokumente\Ergebnisse\24 - Résultats Marie\Résultats Marie\Mesures de std\Resultats SEM\SiO2\SiO2 200nm\ETD_2.tif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01" t="94054" r="233" b="3117"/>
            <a:stretch/>
          </p:blipFill>
          <p:spPr bwMode="auto">
            <a:xfrm>
              <a:off x="493360" y="1212907"/>
              <a:ext cx="3526405" cy="240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1933" y="188639"/>
            <a:ext cx="4321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prstClr val="black"/>
                </a:solidFill>
              </a:rPr>
              <a:t>Evaluation </a:t>
            </a:r>
            <a:r>
              <a:rPr lang="de-DE" sz="2800" b="1" dirty="0" err="1" smtClean="0">
                <a:solidFill>
                  <a:prstClr val="black"/>
                </a:solidFill>
              </a:rPr>
              <a:t>of</a:t>
            </a:r>
            <a:r>
              <a:rPr lang="de-DE" sz="2800" b="1" dirty="0" smtClean="0">
                <a:solidFill>
                  <a:prstClr val="black"/>
                </a:solidFill>
              </a:rPr>
              <a:t> HDC-ICP-MS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31933" y="682783"/>
            <a:ext cx="4166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Example</a:t>
            </a:r>
            <a:r>
              <a:rPr lang="de-DE" sz="2400" b="1" dirty="0" smtClean="0">
                <a:solidFill>
                  <a:prstClr val="black"/>
                </a:solidFill>
              </a:rPr>
              <a:t>: universal </a:t>
            </a:r>
            <a:r>
              <a:rPr lang="de-DE" sz="2400" b="1" dirty="0" err="1" smtClean="0">
                <a:solidFill>
                  <a:prstClr val="black"/>
                </a:solidFill>
              </a:rPr>
              <a:t>calibration</a:t>
            </a:r>
            <a:endParaRPr lang="de-DE" sz="2400" b="1" dirty="0">
              <a:solidFill>
                <a:prstClr val="black"/>
              </a:solidFill>
            </a:endParaRPr>
          </a:p>
        </p:txBody>
      </p:sp>
      <p:grpSp>
        <p:nvGrpSpPr>
          <p:cNvPr id="21" name="Gruppieren 20"/>
          <p:cNvGrpSpPr>
            <a:grpSpLocks noChangeAspect="1"/>
          </p:cNvGrpSpPr>
          <p:nvPr/>
        </p:nvGrpSpPr>
        <p:grpSpPr>
          <a:xfrm>
            <a:off x="6012160" y="5052962"/>
            <a:ext cx="1875742" cy="1620000"/>
            <a:chOff x="2238375" y="681038"/>
            <a:chExt cx="9753600" cy="8423773"/>
          </a:xfrm>
        </p:grpSpPr>
        <p:pic>
          <p:nvPicPr>
            <p:cNvPr id="31747" name="Picture 3" descr="D:\Eigene Dokumente\Ergebnisse\05 - Vérification de Std\Size\Beckmann500\SEM\Gold covered- 500nm-1_009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16"/>
            <a:stretch/>
          </p:blipFill>
          <p:spPr bwMode="auto">
            <a:xfrm>
              <a:off x="2238375" y="681038"/>
              <a:ext cx="9753600" cy="8423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 descr="D:\Eigene Dokumente\Ergebnisse\05 - Vérification de Std\Size\Beckmann500\SEM\Gold covered- 500nm-1_009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10" t="93825" r="841" b="3120"/>
            <a:stretch/>
          </p:blipFill>
          <p:spPr bwMode="auto">
            <a:xfrm>
              <a:off x="2238375" y="8806542"/>
              <a:ext cx="3759926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5693194" cy="4035219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7773779" y="2801337"/>
            <a:ext cx="825438" cy="792088"/>
            <a:chOff x="1861675" y="4240454"/>
            <a:chExt cx="825438" cy="792088"/>
          </a:xfrm>
        </p:grpSpPr>
        <p:sp>
          <p:nvSpPr>
            <p:cNvPr id="19" name="Oval 18"/>
            <p:cNvSpPr/>
            <p:nvPr/>
          </p:nvSpPr>
          <p:spPr>
            <a:xfrm>
              <a:off x="1861675" y="4240454"/>
              <a:ext cx="792000" cy="79208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25" name="Titre 1"/>
            <p:cNvSpPr txBox="1">
              <a:spLocks/>
            </p:cNvSpPr>
            <p:nvPr/>
          </p:nvSpPr>
          <p:spPr>
            <a:xfrm>
              <a:off x="1861675" y="4370573"/>
              <a:ext cx="825438" cy="468052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algn="ctr">
                <a:spcBef>
                  <a:spcPct val="0"/>
                </a:spcBef>
                <a:defRPr/>
              </a:pPr>
              <a:r>
                <a:rPr lang="fr-FR" sz="2400" b="1" dirty="0" smtClean="0">
                  <a:solidFill>
                    <a:prstClr val="black"/>
                  </a:solidFill>
                </a:rPr>
                <a:t>Ag</a:t>
              </a:r>
              <a:r>
                <a:rPr lang="fr-FR" sz="2400" b="1" baseline="30000" dirty="0" smtClean="0">
                  <a:solidFill>
                    <a:prstClr val="black"/>
                  </a:solidFill>
                </a:rPr>
                <a:t>(0)</a:t>
              </a:r>
              <a:endParaRPr lang="fr-FR" sz="2400" baseline="30000" dirty="0">
                <a:solidFill>
                  <a:prstClr val="black"/>
                </a:solidFill>
                <a:latin typeface="Franklin Gothic Book"/>
              </a:endParaRPr>
            </a:p>
          </p:txBody>
        </p:sp>
      </p:grpSp>
      <p:grpSp>
        <p:nvGrpSpPr>
          <p:cNvPr id="27" name="Gruppieren 26"/>
          <p:cNvGrpSpPr/>
          <p:nvPr/>
        </p:nvGrpSpPr>
        <p:grpSpPr>
          <a:xfrm>
            <a:off x="6433989" y="1297474"/>
            <a:ext cx="825438" cy="792088"/>
            <a:chOff x="1861675" y="4240454"/>
            <a:chExt cx="825438" cy="792088"/>
          </a:xfrm>
        </p:grpSpPr>
        <p:sp>
          <p:nvSpPr>
            <p:cNvPr id="28" name="Oval 18"/>
            <p:cNvSpPr/>
            <p:nvPr/>
          </p:nvSpPr>
          <p:spPr>
            <a:xfrm>
              <a:off x="1861675" y="4240454"/>
              <a:ext cx="792000" cy="79208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0" name="Titre 1"/>
            <p:cNvSpPr txBox="1">
              <a:spLocks/>
            </p:cNvSpPr>
            <p:nvPr/>
          </p:nvSpPr>
          <p:spPr>
            <a:xfrm>
              <a:off x="1861675" y="4370573"/>
              <a:ext cx="825438" cy="468052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algn="ctr">
                <a:spcBef>
                  <a:spcPct val="0"/>
                </a:spcBef>
                <a:defRPr/>
              </a:pPr>
              <a:r>
                <a:rPr lang="fr-FR" sz="2400" b="1" dirty="0" smtClean="0">
                  <a:solidFill>
                    <a:prstClr val="black"/>
                  </a:solidFill>
                </a:rPr>
                <a:t>Au</a:t>
              </a:r>
              <a:r>
                <a:rPr lang="fr-FR" sz="2400" b="1" baseline="30000" dirty="0" smtClean="0">
                  <a:solidFill>
                    <a:prstClr val="black"/>
                  </a:solidFill>
                </a:rPr>
                <a:t>(0)</a:t>
              </a:r>
              <a:endParaRPr lang="fr-FR" sz="2400" baseline="30000" dirty="0">
                <a:solidFill>
                  <a:prstClr val="black"/>
                </a:solidFill>
                <a:latin typeface="Franklin Gothic Book"/>
              </a:endParaRPr>
            </a:p>
          </p:txBody>
        </p:sp>
      </p:grpSp>
      <p:grpSp>
        <p:nvGrpSpPr>
          <p:cNvPr id="8" name="Gruppieren 7"/>
          <p:cNvGrpSpPr/>
          <p:nvPr/>
        </p:nvGrpSpPr>
        <p:grpSpPr>
          <a:xfrm>
            <a:off x="6480370" y="4186997"/>
            <a:ext cx="825438" cy="792088"/>
            <a:chOff x="5872334" y="589315"/>
            <a:chExt cx="825438" cy="792088"/>
          </a:xfrm>
        </p:grpSpPr>
        <p:sp>
          <p:nvSpPr>
            <p:cNvPr id="34" name="Oval 18"/>
            <p:cNvSpPr/>
            <p:nvPr/>
          </p:nvSpPr>
          <p:spPr>
            <a:xfrm>
              <a:off x="5872334" y="589315"/>
              <a:ext cx="792000" cy="7920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5" name="Titre 1"/>
            <p:cNvSpPr txBox="1">
              <a:spLocks/>
            </p:cNvSpPr>
            <p:nvPr/>
          </p:nvSpPr>
          <p:spPr>
            <a:xfrm>
              <a:off x="5872334" y="719434"/>
              <a:ext cx="825438" cy="468052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algn="ctr">
                <a:spcBef>
                  <a:spcPct val="0"/>
                </a:spcBef>
                <a:defRPr/>
              </a:pPr>
              <a:r>
                <a:rPr lang="fr-FR" sz="2400" b="1" dirty="0" smtClean="0">
                  <a:solidFill>
                    <a:prstClr val="black"/>
                  </a:solidFill>
                </a:rPr>
                <a:t>SiO</a:t>
              </a:r>
              <a:r>
                <a:rPr lang="fr-FR" sz="2400" b="1" baseline="-25000" dirty="0" smtClean="0">
                  <a:solidFill>
                    <a:prstClr val="black"/>
                  </a:solidFill>
                </a:rPr>
                <a:t>2</a:t>
              </a:r>
              <a:r>
                <a:rPr lang="fr-FR" sz="2400" dirty="0" smtClean="0">
                  <a:solidFill>
                    <a:prstClr val="black"/>
                  </a:solidFill>
                  <a:latin typeface="Franklin Gothic Book"/>
                </a:rPr>
                <a:t/>
              </a:r>
              <a:br>
                <a:rPr lang="fr-FR" sz="2400" dirty="0" smtClean="0">
                  <a:solidFill>
                    <a:prstClr val="black"/>
                  </a:solidFill>
                  <a:latin typeface="Franklin Gothic Book"/>
                </a:rPr>
              </a:br>
              <a:endParaRPr lang="fr-FR" sz="2400" dirty="0">
                <a:solidFill>
                  <a:prstClr val="black"/>
                </a:solidFill>
                <a:latin typeface="Franklin Gothic Book"/>
              </a:endParaRPr>
            </a:p>
          </p:txBody>
        </p:sp>
      </p:grpSp>
      <p:grpSp>
        <p:nvGrpSpPr>
          <p:cNvPr id="36" name="Gruppieren 35"/>
          <p:cNvGrpSpPr/>
          <p:nvPr/>
        </p:nvGrpSpPr>
        <p:grpSpPr>
          <a:xfrm>
            <a:off x="7723091" y="5466918"/>
            <a:ext cx="825438" cy="792088"/>
            <a:chOff x="5872334" y="589315"/>
            <a:chExt cx="825438" cy="792088"/>
          </a:xfrm>
        </p:grpSpPr>
        <p:sp>
          <p:nvSpPr>
            <p:cNvPr id="37" name="Oval 18"/>
            <p:cNvSpPr/>
            <p:nvPr/>
          </p:nvSpPr>
          <p:spPr>
            <a:xfrm>
              <a:off x="5872334" y="589315"/>
              <a:ext cx="792000" cy="7920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8" name="Titre 1"/>
            <p:cNvSpPr txBox="1">
              <a:spLocks/>
            </p:cNvSpPr>
            <p:nvPr/>
          </p:nvSpPr>
          <p:spPr>
            <a:xfrm>
              <a:off x="5872334" y="719434"/>
              <a:ext cx="825438" cy="468052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algn="ctr">
                <a:spcBef>
                  <a:spcPct val="0"/>
                </a:spcBef>
                <a:defRPr/>
              </a:pPr>
              <a:r>
                <a:rPr lang="fr-FR" sz="2400" b="1" dirty="0" smtClean="0">
                  <a:solidFill>
                    <a:prstClr val="black"/>
                  </a:solidFill>
                </a:rPr>
                <a:t>Poly.</a:t>
              </a:r>
              <a:r>
                <a:rPr lang="fr-FR" sz="2400" dirty="0" smtClean="0">
                  <a:solidFill>
                    <a:prstClr val="black"/>
                  </a:solidFill>
                  <a:latin typeface="Franklin Gothic Book"/>
                </a:rPr>
                <a:t/>
              </a:r>
              <a:br>
                <a:rPr lang="fr-FR" sz="2400" dirty="0" smtClean="0">
                  <a:solidFill>
                    <a:prstClr val="black"/>
                  </a:solidFill>
                  <a:latin typeface="Franklin Gothic Book"/>
                </a:rPr>
              </a:br>
              <a:endParaRPr lang="fr-FR" sz="2400" dirty="0">
                <a:solidFill>
                  <a:prstClr val="black"/>
                </a:solidFill>
                <a:latin typeface="Franklin Gothic Book"/>
              </a:endParaRPr>
            </a:p>
          </p:txBody>
        </p:sp>
      </p:grpSp>
      <p:sp>
        <p:nvSpPr>
          <p:cNvPr id="39" name="Textfeld 38"/>
          <p:cNvSpPr txBox="1"/>
          <p:nvPr/>
        </p:nvSpPr>
        <p:spPr>
          <a:xfrm>
            <a:off x="857637" y="6428787"/>
            <a:ext cx="291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prstClr val="black"/>
                </a:solidFill>
              </a:rPr>
              <a:t>Philippe, </a:t>
            </a:r>
            <a:r>
              <a:rPr lang="de-DE" sz="1600" dirty="0" smtClean="0">
                <a:solidFill>
                  <a:prstClr val="black"/>
                </a:solidFill>
              </a:rPr>
              <a:t>A. </a:t>
            </a:r>
            <a:r>
              <a:rPr lang="de-DE" sz="1600" i="1" dirty="0" smtClean="0">
                <a:solidFill>
                  <a:prstClr val="black"/>
                </a:solidFill>
              </a:rPr>
              <a:t>et al</a:t>
            </a:r>
            <a:r>
              <a:rPr lang="de-DE" sz="1600" dirty="0" smtClean="0">
                <a:solidFill>
                  <a:prstClr val="black"/>
                </a:solidFill>
              </a:rPr>
              <a:t>. (2014) </a:t>
            </a:r>
            <a:r>
              <a:rPr lang="de-DE" sz="1600" i="1" dirty="0" smtClean="0">
                <a:solidFill>
                  <a:prstClr val="black"/>
                </a:solidFill>
              </a:rPr>
              <a:t>Anal</a:t>
            </a:r>
            <a:r>
              <a:rPr lang="de-DE" sz="1600" dirty="0" smtClean="0">
                <a:solidFill>
                  <a:prstClr val="black"/>
                </a:solidFill>
              </a:rPr>
              <a:t>.</a:t>
            </a:r>
            <a:r>
              <a:rPr lang="de-DE" sz="1600" i="1" dirty="0" smtClean="0">
                <a:solidFill>
                  <a:prstClr val="black"/>
                </a:solidFill>
              </a:rPr>
              <a:t> Meth</a:t>
            </a:r>
            <a:r>
              <a:rPr lang="de-DE" sz="1600" dirty="0" smtClean="0">
                <a:solidFill>
                  <a:prstClr val="black"/>
                </a:solidFill>
              </a:rPr>
              <a:t>.</a:t>
            </a:r>
            <a:endParaRPr lang="fr-FR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039123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14</a:t>
            </a:fld>
            <a:endParaRPr lang="de-DE"/>
          </a:p>
        </p:txBody>
      </p:sp>
      <p:grpSp>
        <p:nvGrpSpPr>
          <p:cNvPr id="8" name="Gruppieren 7"/>
          <p:cNvGrpSpPr/>
          <p:nvPr/>
        </p:nvGrpSpPr>
        <p:grpSpPr>
          <a:xfrm>
            <a:off x="7031158" y="3212975"/>
            <a:ext cx="1701042" cy="1467215"/>
            <a:chOff x="7413172" y="4269141"/>
            <a:chExt cx="1701042" cy="1467215"/>
          </a:xfrm>
        </p:grpSpPr>
        <p:sp>
          <p:nvSpPr>
            <p:cNvPr id="17" name="Geschweifte Klammer links 16"/>
            <p:cNvSpPr/>
            <p:nvPr/>
          </p:nvSpPr>
          <p:spPr>
            <a:xfrm rot="10800000">
              <a:off x="7413172" y="4269141"/>
              <a:ext cx="228600" cy="1467215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cxnSp>
          <p:nvCxnSpPr>
            <p:cNvPr id="18" name="Gerade Verbindung 17"/>
            <p:cNvCxnSpPr>
              <a:stCxn id="17" idx="1"/>
              <a:endCxn id="19" idx="1"/>
            </p:cNvCxnSpPr>
            <p:nvPr/>
          </p:nvCxnSpPr>
          <p:spPr>
            <a:xfrm>
              <a:off x="7641772" y="5002748"/>
              <a:ext cx="377014" cy="378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feld 18"/>
            <p:cNvSpPr txBox="1"/>
            <p:nvPr/>
          </p:nvSpPr>
          <p:spPr>
            <a:xfrm>
              <a:off x="8018786" y="4779030"/>
              <a:ext cx="1095428" cy="5232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b="1" dirty="0" smtClean="0">
                  <a:solidFill>
                    <a:prstClr val="black"/>
                  </a:solidFill>
                </a:rPr>
                <a:t>Peak </a:t>
              </a:r>
              <a:r>
                <a:rPr lang="de-DE" sz="1400" b="1" dirty="0" err="1" smtClean="0">
                  <a:solidFill>
                    <a:prstClr val="black"/>
                  </a:solidFill>
                </a:rPr>
                <a:t>height</a:t>
              </a:r>
              <a:r>
                <a:rPr lang="de-DE" sz="1400" b="1" dirty="0" smtClean="0">
                  <a:solidFill>
                    <a:prstClr val="black"/>
                  </a:solidFill>
                </a:rPr>
                <a:t> </a:t>
              </a:r>
            </a:p>
            <a:p>
              <a:pPr algn="ctr"/>
              <a:r>
                <a:rPr lang="de-DE" sz="1400" b="1" dirty="0" smtClean="0">
                  <a:solidFill>
                    <a:prstClr val="black"/>
                  </a:solidFill>
                  <a:latin typeface="Arial Unicode MS"/>
                  <a:ea typeface="Arial Unicode MS"/>
                  <a:cs typeface="Arial Unicode MS"/>
                </a:rPr>
                <a:t>∝ </a:t>
              </a:r>
              <a:r>
                <a:rPr lang="de-DE" sz="1400" b="1" dirty="0" err="1" smtClean="0">
                  <a:solidFill>
                    <a:prstClr val="black"/>
                  </a:solidFill>
                  <a:ea typeface="Arial Unicode MS"/>
                  <a:cs typeface="Arial Unicode MS"/>
                </a:rPr>
                <a:t>mass</a:t>
              </a:r>
              <a:endParaRPr lang="de-DE" sz="1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5068157" y="4680191"/>
            <a:ext cx="1545680" cy="1316827"/>
            <a:chOff x="3563888" y="3586557"/>
            <a:chExt cx="1545680" cy="1316827"/>
          </a:xfrm>
        </p:grpSpPr>
        <p:cxnSp>
          <p:nvCxnSpPr>
            <p:cNvPr id="15" name="Gerade Verbindung 14"/>
            <p:cNvCxnSpPr>
              <a:stCxn id="16" idx="0"/>
            </p:cNvCxnSpPr>
            <p:nvPr/>
          </p:nvCxnSpPr>
          <p:spPr>
            <a:xfrm flipV="1">
              <a:off x="4336728" y="3586557"/>
              <a:ext cx="399540" cy="57816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feld 15"/>
            <p:cNvSpPr txBox="1"/>
            <p:nvPr/>
          </p:nvSpPr>
          <p:spPr>
            <a:xfrm>
              <a:off x="3563888" y="4164720"/>
              <a:ext cx="1545680" cy="73866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b="1" dirty="0" smtClean="0">
                  <a:solidFill>
                    <a:prstClr val="black"/>
                  </a:solidFill>
                </a:rPr>
                <a:t>Retention time </a:t>
              </a:r>
            </a:p>
            <a:p>
              <a:pPr algn="ctr"/>
              <a:r>
                <a:rPr lang="de-DE" sz="1400" b="1" dirty="0" err="1" smtClean="0">
                  <a:solidFill>
                    <a:prstClr val="black"/>
                  </a:solidFill>
                </a:rPr>
                <a:t>related</a:t>
              </a:r>
              <a:r>
                <a:rPr lang="de-DE" sz="1400" b="1" dirty="0" smtClean="0">
                  <a:solidFill>
                    <a:prstClr val="black"/>
                  </a:solidFill>
                </a:rPr>
                <a:t> </a:t>
              </a:r>
              <a:r>
                <a:rPr lang="de-DE" sz="1400" b="1" dirty="0" err="1" smtClean="0">
                  <a:solidFill>
                    <a:prstClr val="black"/>
                  </a:solidFill>
                </a:rPr>
                <a:t>to</a:t>
              </a:r>
              <a:r>
                <a:rPr lang="de-DE" sz="1400" b="1" dirty="0">
                  <a:solidFill>
                    <a:prstClr val="black"/>
                  </a:solidFill>
                </a:rPr>
                <a:t> </a:t>
              </a:r>
              <a:r>
                <a:rPr lang="de-DE" sz="1400" b="1" dirty="0" err="1" smtClean="0">
                  <a:solidFill>
                    <a:prstClr val="black"/>
                  </a:solidFill>
                </a:rPr>
                <a:t>the</a:t>
              </a:r>
              <a:r>
                <a:rPr lang="de-DE" sz="1400" b="1" dirty="0" smtClean="0">
                  <a:solidFill>
                    <a:prstClr val="black"/>
                  </a:solidFill>
                </a:rPr>
                <a:t> </a:t>
              </a:r>
            </a:p>
            <a:p>
              <a:pPr algn="ctr"/>
              <a:r>
                <a:rPr lang="de-DE" sz="1400" b="1" dirty="0" err="1" smtClean="0">
                  <a:solidFill>
                    <a:prstClr val="black"/>
                  </a:solidFill>
                </a:rPr>
                <a:t>effective</a:t>
              </a:r>
              <a:r>
                <a:rPr lang="de-DE" sz="1400" b="1" dirty="0" smtClean="0">
                  <a:solidFill>
                    <a:prstClr val="black"/>
                  </a:solidFill>
                </a:rPr>
                <a:t> </a:t>
              </a:r>
              <a:r>
                <a:rPr lang="de-DE" sz="1400" b="1" dirty="0" err="1" smtClean="0">
                  <a:solidFill>
                    <a:prstClr val="black"/>
                  </a:solidFill>
                </a:rPr>
                <a:t>diameter</a:t>
              </a:r>
              <a:endParaRPr lang="de-DE" sz="1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5885980" y="1320617"/>
            <a:ext cx="1499257" cy="1150812"/>
            <a:chOff x="4601420" y="2697289"/>
            <a:chExt cx="1499257" cy="1150812"/>
          </a:xfrm>
        </p:grpSpPr>
        <p:sp>
          <p:nvSpPr>
            <p:cNvPr id="12" name="Textfeld 11"/>
            <p:cNvSpPr txBox="1"/>
            <p:nvPr/>
          </p:nvSpPr>
          <p:spPr>
            <a:xfrm>
              <a:off x="4601420" y="2697289"/>
              <a:ext cx="1499257" cy="5232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b="1" dirty="0" err="1" smtClean="0">
                  <a:solidFill>
                    <a:prstClr val="black"/>
                  </a:solidFill>
                </a:rPr>
                <a:t>Number</a:t>
              </a:r>
              <a:r>
                <a:rPr lang="de-DE" sz="1400" b="1" dirty="0" smtClean="0">
                  <a:solidFill>
                    <a:prstClr val="black"/>
                  </a:solidFill>
                </a:rPr>
                <a:t> </a:t>
              </a:r>
              <a:r>
                <a:rPr lang="de-DE" sz="1400" b="1" dirty="0" err="1" smtClean="0">
                  <a:solidFill>
                    <a:prstClr val="black"/>
                  </a:solidFill>
                </a:rPr>
                <a:t>of</a:t>
              </a:r>
              <a:r>
                <a:rPr lang="de-DE" sz="1400" b="1" dirty="0" smtClean="0">
                  <a:solidFill>
                    <a:prstClr val="black"/>
                  </a:solidFill>
                </a:rPr>
                <a:t> </a:t>
              </a:r>
              <a:r>
                <a:rPr lang="de-DE" sz="1400" b="1" dirty="0" err="1" smtClean="0">
                  <a:solidFill>
                    <a:prstClr val="black"/>
                  </a:solidFill>
                </a:rPr>
                <a:t>peaks</a:t>
              </a:r>
              <a:r>
                <a:rPr lang="de-DE" sz="1400" b="1" dirty="0" smtClean="0">
                  <a:solidFill>
                    <a:prstClr val="black"/>
                  </a:solidFill>
                </a:rPr>
                <a:t> </a:t>
              </a:r>
            </a:p>
            <a:p>
              <a:pPr algn="ctr"/>
              <a:r>
                <a:rPr lang="de-DE" sz="1400" b="1" dirty="0" smtClean="0">
                  <a:solidFill>
                    <a:prstClr val="black"/>
                  </a:solidFill>
                  <a:latin typeface="Arial Unicode MS"/>
                  <a:ea typeface="Arial Unicode MS"/>
                  <a:cs typeface="Arial Unicode MS"/>
                </a:rPr>
                <a:t>∝ </a:t>
              </a:r>
              <a:r>
                <a:rPr lang="de-DE" sz="1400" b="1" dirty="0" err="1" smtClean="0">
                  <a:solidFill>
                    <a:prstClr val="black"/>
                  </a:solidFill>
                  <a:ea typeface="Arial Unicode MS"/>
                  <a:cs typeface="Arial Unicode MS"/>
                </a:rPr>
                <a:t>concentration</a:t>
              </a:r>
              <a:endParaRPr lang="de-DE" sz="1400" b="1" dirty="0">
                <a:solidFill>
                  <a:prstClr val="black"/>
                </a:solidFill>
              </a:endParaRPr>
            </a:p>
          </p:txBody>
        </p:sp>
        <p:cxnSp>
          <p:nvCxnSpPr>
            <p:cNvPr id="13" name="Gerade Verbindung 12"/>
            <p:cNvCxnSpPr>
              <a:stCxn id="14" idx="1"/>
              <a:endCxn id="12" idx="2"/>
            </p:cNvCxnSpPr>
            <p:nvPr/>
          </p:nvCxnSpPr>
          <p:spPr>
            <a:xfrm flipV="1">
              <a:off x="5351049" y="3220509"/>
              <a:ext cx="0" cy="39899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Geschweifte Klammer links 13"/>
            <p:cNvSpPr/>
            <p:nvPr/>
          </p:nvSpPr>
          <p:spPr>
            <a:xfrm rot="5400000">
              <a:off x="5236751" y="3183352"/>
              <a:ext cx="228597" cy="1100901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0" name="Textfeld 19"/>
          <p:cNvSpPr txBox="1"/>
          <p:nvPr/>
        </p:nvSpPr>
        <p:spPr>
          <a:xfrm>
            <a:off x="231933" y="188639"/>
            <a:ext cx="273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prstClr val="black"/>
                </a:solidFill>
              </a:rPr>
              <a:t>HDC-SP-ICP-MS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31933" y="682783"/>
            <a:ext cx="4728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Principle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single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particle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analysis</a:t>
            </a:r>
            <a:endParaRPr lang="de-DE" sz="2400" b="1" dirty="0">
              <a:solidFill>
                <a:prstClr val="black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17" y="2253131"/>
            <a:ext cx="4553336" cy="296241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69" y="2253131"/>
            <a:ext cx="4547240" cy="296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76274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31933" y="188639"/>
            <a:ext cx="273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prstClr val="black"/>
                </a:solidFill>
              </a:rPr>
              <a:t>HDC-SP-ICP-MS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31933" y="682783"/>
            <a:ext cx="4728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Principle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single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particle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analysis</a:t>
            </a:r>
            <a:endParaRPr lang="de-DE" sz="2400" b="1" dirty="0">
              <a:solidFill>
                <a:prstClr val="black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5509304" y="4221220"/>
            <a:ext cx="1078920" cy="107892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97617" y="4321411"/>
            <a:ext cx="2214068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>
                <a:solidFill>
                  <a:prstClr val="black"/>
                </a:solidFill>
              </a:rPr>
              <a:t>Retention time </a:t>
            </a:r>
          </a:p>
          <a:p>
            <a:pPr algn="ctr"/>
            <a:r>
              <a:rPr lang="de-DE" sz="2400" b="1" dirty="0" err="1" smtClean="0">
                <a:solidFill>
                  <a:prstClr val="black"/>
                </a:solidFill>
              </a:rPr>
              <a:t>from</a:t>
            </a:r>
            <a:r>
              <a:rPr lang="de-DE" sz="2400" b="1" dirty="0" smtClean="0">
                <a:solidFill>
                  <a:prstClr val="black"/>
                </a:solidFill>
              </a:rPr>
              <a:t> HDC</a:t>
            </a:r>
            <a:endParaRPr lang="de-DE" sz="2400" b="1" dirty="0">
              <a:solidFill>
                <a:prstClr val="black"/>
              </a:solidFill>
            </a:endParaRPr>
          </a:p>
        </p:txBody>
      </p:sp>
      <p:sp>
        <p:nvSpPr>
          <p:cNvPr id="9" name="Ellipse 8"/>
          <p:cNvSpPr>
            <a:spLocks noChangeAspect="1"/>
          </p:cNvSpPr>
          <p:nvPr/>
        </p:nvSpPr>
        <p:spPr>
          <a:xfrm>
            <a:off x="7205317" y="3989107"/>
            <a:ext cx="1543147" cy="1543147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490179" y="5631631"/>
            <a:ext cx="321633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srgbClr val="FF0000"/>
                </a:solidFill>
              </a:rPr>
              <a:t>Effective</a:t>
            </a:r>
            <a:r>
              <a:rPr lang="de-DE" sz="2400" b="1" dirty="0" smtClean="0">
                <a:solidFill>
                  <a:srgbClr val="FF0000"/>
                </a:solidFill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</a:rPr>
              <a:t>diameter</a:t>
            </a:r>
            <a:r>
              <a:rPr lang="de-DE" sz="2400" b="1" dirty="0" smtClean="0">
                <a:solidFill>
                  <a:srgbClr val="FF0000"/>
                </a:solidFill>
              </a:rPr>
              <a:t> </a:t>
            </a:r>
            <a:r>
              <a:rPr lang="de-DE" sz="2400" b="1" dirty="0">
                <a:solidFill>
                  <a:srgbClr val="FF0000"/>
                </a:solidFill>
              </a:rPr>
              <a:t>= </a:t>
            </a:r>
            <a:r>
              <a:rPr lang="de-DE" sz="2400" b="1" dirty="0" smtClean="0">
                <a:solidFill>
                  <a:srgbClr val="FF0000"/>
                </a:solidFill>
              </a:rPr>
              <a:t>D</a:t>
            </a:r>
            <a:r>
              <a:rPr lang="de-DE" sz="2400" b="1" baseline="-25000" dirty="0" smtClean="0">
                <a:solidFill>
                  <a:srgbClr val="FF0000"/>
                </a:solidFill>
              </a:rPr>
              <a:t>E</a:t>
            </a:r>
            <a:endParaRPr lang="en-GB" sz="2400" b="1" baseline="-25000" dirty="0">
              <a:solidFill>
                <a:srgbClr val="FF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59947" y="1899875"/>
            <a:ext cx="2289408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>
                <a:solidFill>
                  <a:prstClr val="black"/>
                </a:solidFill>
              </a:rPr>
              <a:t> Peak </a:t>
            </a:r>
            <a:r>
              <a:rPr lang="de-DE" sz="2400" b="1" dirty="0" err="1" smtClean="0">
                <a:solidFill>
                  <a:prstClr val="black"/>
                </a:solidFill>
              </a:rPr>
              <a:t>height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de-DE" sz="2400" b="1" dirty="0" err="1" smtClean="0">
                <a:solidFill>
                  <a:prstClr val="black"/>
                </a:solidFill>
              </a:rPr>
              <a:t>from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>
                <a:solidFill>
                  <a:prstClr val="black"/>
                </a:solidFill>
              </a:rPr>
              <a:t>sp</a:t>
            </a:r>
            <a:r>
              <a:rPr lang="de-DE" sz="2400" b="1" dirty="0">
                <a:solidFill>
                  <a:prstClr val="black"/>
                </a:solidFill>
              </a:rPr>
              <a:t>-ICP-MS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061246" y="3124479"/>
            <a:ext cx="406072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„Core“ </a:t>
            </a:r>
            <a:r>
              <a:rPr lang="de-DE" sz="2400" b="1" dirty="0" err="1" smtClean="0">
                <a:solidFill>
                  <a:srgbClr val="FF0000"/>
                </a:solidFill>
              </a:rPr>
              <a:t>diameter</a:t>
            </a:r>
            <a:r>
              <a:rPr lang="de-DE" sz="2400" b="1" dirty="0" smtClean="0">
                <a:solidFill>
                  <a:srgbClr val="FF0000"/>
                </a:solidFill>
              </a:rPr>
              <a:t> = D</a:t>
            </a:r>
            <a:r>
              <a:rPr lang="de-DE" sz="2400" b="1" baseline="-25000" dirty="0" smtClean="0">
                <a:solidFill>
                  <a:srgbClr val="FF0000"/>
                </a:solidFill>
              </a:rPr>
              <a:t>C </a:t>
            </a:r>
            <a:r>
              <a:rPr lang="el-GR" sz="24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∝</a:t>
            </a:r>
            <a:r>
              <a:rPr lang="de-DE" sz="2400" b="1" dirty="0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de-DE" sz="2400" b="1" dirty="0" err="1" smtClean="0">
                <a:solidFill>
                  <a:srgbClr val="FF0000"/>
                </a:solidFill>
                <a:latin typeface="Arial Unicode MS"/>
                <a:ea typeface="Arial Unicode MS"/>
                <a:cs typeface="Arial Unicode MS"/>
              </a:rPr>
              <a:t>mass</a:t>
            </a:r>
            <a:endParaRPr lang="en-GB" b="1" baseline="-25000" dirty="0">
              <a:solidFill>
                <a:srgbClr val="FF0000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986060" y="2078540"/>
            <a:ext cx="350837" cy="4736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prstClr val="black"/>
                </a:solidFill>
              </a:rPr>
              <a:t>=</a:t>
            </a:r>
            <a:endParaRPr lang="en-GB" sz="3200" b="1" dirty="0">
              <a:solidFill>
                <a:prstClr val="black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660232" y="2078540"/>
            <a:ext cx="350837" cy="4736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prstClr val="black"/>
                </a:solidFill>
              </a:rPr>
              <a:t>=</a:t>
            </a:r>
            <a:endParaRPr lang="en-GB" sz="3200" b="1" dirty="0">
              <a:solidFill>
                <a:prstClr val="black"/>
              </a:solidFill>
            </a:endParaRPr>
          </a:p>
        </p:txBody>
      </p:sp>
      <p:sp>
        <p:nvSpPr>
          <p:cNvPr id="15" name="Oval 108"/>
          <p:cNvSpPr>
            <a:spLocks/>
          </p:cNvSpPr>
          <p:nvPr/>
        </p:nvSpPr>
        <p:spPr>
          <a:xfrm>
            <a:off x="4137853" y="1990197"/>
            <a:ext cx="656100" cy="656077"/>
          </a:xfrm>
          <a:prstGeom prst="ellipse">
            <a:avLst/>
          </a:prstGeom>
          <a:pattFill prst="wdUpDiag">
            <a:fgClr>
              <a:srgbClr val="FF0000"/>
            </a:fgClr>
            <a:bgClr>
              <a:srgbClr val="159BFF"/>
            </a:bgClr>
          </a:patt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sp>
        <p:nvSpPr>
          <p:cNvPr id="16" name="Oval 108"/>
          <p:cNvSpPr>
            <a:spLocks/>
          </p:cNvSpPr>
          <p:nvPr/>
        </p:nvSpPr>
        <p:spPr>
          <a:xfrm>
            <a:off x="4126662" y="4434365"/>
            <a:ext cx="653184" cy="652631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sp>
        <p:nvSpPr>
          <p:cNvPr id="17" name="Ellipse 16"/>
          <p:cNvSpPr>
            <a:spLocks noChangeAspect="1"/>
          </p:cNvSpPr>
          <p:nvPr/>
        </p:nvSpPr>
        <p:spPr>
          <a:xfrm>
            <a:off x="4067944" y="4378527"/>
            <a:ext cx="764307" cy="764307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00000"/>
              </a:solidFill>
            </a:endParaRPr>
          </a:p>
        </p:txBody>
      </p:sp>
      <p:grpSp>
        <p:nvGrpSpPr>
          <p:cNvPr id="18" name="Gruppieren 17"/>
          <p:cNvGrpSpPr/>
          <p:nvPr/>
        </p:nvGrpSpPr>
        <p:grpSpPr>
          <a:xfrm>
            <a:off x="7468517" y="1634535"/>
            <a:ext cx="1146119" cy="1417809"/>
            <a:chOff x="7315651" y="1075797"/>
            <a:chExt cx="1414962" cy="1750381"/>
          </a:xfrm>
          <a:pattFill prst="wdUpDiag">
            <a:fgClr>
              <a:srgbClr val="FF0000"/>
            </a:fgClr>
            <a:bgClr>
              <a:srgbClr val="0094C8"/>
            </a:bgClr>
          </a:pattFill>
        </p:grpSpPr>
        <p:grpSp>
          <p:nvGrpSpPr>
            <p:cNvPr id="19" name="Gruppieren 18"/>
            <p:cNvGrpSpPr/>
            <p:nvPr/>
          </p:nvGrpSpPr>
          <p:grpSpPr>
            <a:xfrm>
              <a:off x="7315651" y="1075797"/>
              <a:ext cx="1414962" cy="1439617"/>
              <a:chOff x="6767952" y="3912364"/>
              <a:chExt cx="1414962" cy="1439617"/>
            </a:xfrm>
            <a:grpFill/>
          </p:grpSpPr>
          <p:sp>
            <p:nvSpPr>
              <p:cNvPr id="21" name="Oval 108"/>
              <p:cNvSpPr>
                <a:spLocks noChangeAspect="1"/>
              </p:cNvSpPr>
              <p:nvPr/>
            </p:nvSpPr>
            <p:spPr>
              <a:xfrm>
                <a:off x="7376787" y="4461129"/>
                <a:ext cx="356400" cy="3190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Oval 108"/>
              <p:cNvSpPr>
                <a:spLocks noChangeAspect="1"/>
              </p:cNvSpPr>
              <p:nvPr/>
            </p:nvSpPr>
            <p:spPr>
              <a:xfrm>
                <a:off x="7088105" y="4279586"/>
                <a:ext cx="356400" cy="3190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Oval 108"/>
              <p:cNvSpPr>
                <a:spLocks/>
              </p:cNvSpPr>
              <p:nvPr/>
            </p:nvSpPr>
            <p:spPr>
              <a:xfrm>
                <a:off x="7265991" y="5041217"/>
                <a:ext cx="309600" cy="3107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Oval 108"/>
              <p:cNvSpPr>
                <a:spLocks noChangeAspect="1"/>
              </p:cNvSpPr>
              <p:nvPr/>
            </p:nvSpPr>
            <p:spPr>
              <a:xfrm>
                <a:off x="6767952" y="4465367"/>
                <a:ext cx="396000" cy="35451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Oval 108"/>
              <p:cNvSpPr>
                <a:spLocks noChangeAspect="1"/>
              </p:cNvSpPr>
              <p:nvPr/>
            </p:nvSpPr>
            <p:spPr>
              <a:xfrm>
                <a:off x="7045339" y="3996273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Oval 108"/>
              <p:cNvSpPr>
                <a:spLocks noChangeAspect="1"/>
              </p:cNvSpPr>
              <p:nvPr/>
            </p:nvSpPr>
            <p:spPr>
              <a:xfrm>
                <a:off x="7733187" y="4496517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Oval 108"/>
              <p:cNvSpPr>
                <a:spLocks noChangeAspect="1"/>
              </p:cNvSpPr>
              <p:nvPr/>
            </p:nvSpPr>
            <p:spPr>
              <a:xfrm>
                <a:off x="7444505" y="4764784"/>
                <a:ext cx="396000" cy="35451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Oval 108"/>
              <p:cNvSpPr>
                <a:spLocks noChangeAspect="1"/>
              </p:cNvSpPr>
              <p:nvPr/>
            </p:nvSpPr>
            <p:spPr>
              <a:xfrm>
                <a:off x="7995458" y="4422742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Oval 108"/>
              <p:cNvSpPr>
                <a:spLocks noChangeAspect="1"/>
              </p:cNvSpPr>
              <p:nvPr/>
            </p:nvSpPr>
            <p:spPr>
              <a:xfrm>
                <a:off x="6904475" y="3912364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0" name="Oval 108"/>
            <p:cNvSpPr>
              <a:spLocks/>
            </p:cNvSpPr>
            <p:nvPr/>
          </p:nvSpPr>
          <p:spPr>
            <a:xfrm>
              <a:off x="7813690" y="2515414"/>
              <a:ext cx="309600" cy="310764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Gruppieren 29"/>
          <p:cNvGrpSpPr/>
          <p:nvPr/>
        </p:nvGrpSpPr>
        <p:grpSpPr>
          <a:xfrm>
            <a:off x="5627676" y="1881033"/>
            <a:ext cx="924975" cy="936185"/>
            <a:chOff x="5568992" y="1319677"/>
            <a:chExt cx="1141944" cy="1155784"/>
          </a:xfrm>
          <a:pattFill prst="wdUpDiag">
            <a:fgClr>
              <a:srgbClr val="FF0000"/>
            </a:fgClr>
            <a:bgClr>
              <a:srgbClr val="0094C8"/>
            </a:bgClr>
          </a:pattFill>
        </p:grpSpPr>
        <p:grpSp>
          <p:nvGrpSpPr>
            <p:cNvPr id="31" name="Gruppieren 30"/>
            <p:cNvGrpSpPr/>
            <p:nvPr/>
          </p:nvGrpSpPr>
          <p:grpSpPr>
            <a:xfrm>
              <a:off x="5568992" y="1319677"/>
              <a:ext cx="1141944" cy="1135464"/>
              <a:chOff x="3838960" y="4200437"/>
              <a:chExt cx="1141944" cy="1135464"/>
            </a:xfrm>
            <a:grpFill/>
          </p:grpSpPr>
          <p:sp>
            <p:nvSpPr>
              <p:cNvPr id="33" name="Oval 108"/>
              <p:cNvSpPr>
                <a:spLocks noChangeAspect="1"/>
              </p:cNvSpPr>
              <p:nvPr/>
            </p:nvSpPr>
            <p:spPr>
              <a:xfrm>
                <a:off x="4385997" y="4482533"/>
                <a:ext cx="398151" cy="356441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Oval 108"/>
              <p:cNvSpPr>
                <a:spLocks noChangeAspect="1"/>
              </p:cNvSpPr>
              <p:nvPr/>
            </p:nvSpPr>
            <p:spPr>
              <a:xfrm>
                <a:off x="4070239" y="4265602"/>
                <a:ext cx="398151" cy="356441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Oval 108"/>
              <p:cNvSpPr>
                <a:spLocks noChangeAspect="1"/>
              </p:cNvSpPr>
              <p:nvPr/>
            </p:nvSpPr>
            <p:spPr>
              <a:xfrm>
                <a:off x="4212432" y="4782412"/>
                <a:ext cx="347129" cy="3107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Oval 108"/>
              <p:cNvSpPr>
                <a:spLocks/>
              </p:cNvSpPr>
              <p:nvPr/>
            </p:nvSpPr>
            <p:spPr>
              <a:xfrm>
                <a:off x="3838960" y="4550844"/>
                <a:ext cx="396000" cy="39627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Oval 108"/>
              <p:cNvSpPr>
                <a:spLocks noChangeAspect="1"/>
              </p:cNvSpPr>
              <p:nvPr/>
            </p:nvSpPr>
            <p:spPr>
              <a:xfrm>
                <a:off x="4449537" y="4200437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Oval 108"/>
              <p:cNvSpPr>
                <a:spLocks noChangeAspect="1"/>
              </p:cNvSpPr>
              <p:nvPr/>
            </p:nvSpPr>
            <p:spPr>
              <a:xfrm>
                <a:off x="3939138" y="4937695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Oval 108"/>
              <p:cNvSpPr>
                <a:spLocks/>
              </p:cNvSpPr>
              <p:nvPr/>
            </p:nvSpPr>
            <p:spPr>
              <a:xfrm>
                <a:off x="4581304" y="4788097"/>
                <a:ext cx="399600" cy="39627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Oval 108"/>
              <p:cNvSpPr>
                <a:spLocks noChangeAspect="1"/>
              </p:cNvSpPr>
              <p:nvPr/>
            </p:nvSpPr>
            <p:spPr>
              <a:xfrm>
                <a:off x="4166132" y="5168083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Oval 108"/>
              <p:cNvSpPr>
                <a:spLocks noChangeAspect="1"/>
              </p:cNvSpPr>
              <p:nvPr/>
            </p:nvSpPr>
            <p:spPr>
              <a:xfrm>
                <a:off x="3882783" y="4388106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2" name="Oval 108"/>
            <p:cNvSpPr>
              <a:spLocks noChangeAspect="1"/>
            </p:cNvSpPr>
            <p:nvPr/>
          </p:nvSpPr>
          <p:spPr>
            <a:xfrm>
              <a:off x="6090473" y="2192782"/>
              <a:ext cx="315758" cy="282679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Gruppieren 41"/>
          <p:cNvGrpSpPr/>
          <p:nvPr/>
        </p:nvGrpSpPr>
        <p:grpSpPr>
          <a:xfrm>
            <a:off x="5590679" y="4292588"/>
            <a:ext cx="924975" cy="936185"/>
            <a:chOff x="5568992" y="1319677"/>
            <a:chExt cx="1141944" cy="1155784"/>
          </a:xfrm>
          <a:solidFill>
            <a:srgbClr val="00B0F0"/>
          </a:solidFill>
        </p:grpSpPr>
        <p:grpSp>
          <p:nvGrpSpPr>
            <p:cNvPr id="43" name="Gruppieren 42"/>
            <p:cNvGrpSpPr/>
            <p:nvPr/>
          </p:nvGrpSpPr>
          <p:grpSpPr>
            <a:xfrm>
              <a:off x="5568992" y="1319677"/>
              <a:ext cx="1141944" cy="1135464"/>
              <a:chOff x="3838960" y="4200437"/>
              <a:chExt cx="1141944" cy="1135464"/>
            </a:xfrm>
            <a:grpFill/>
          </p:grpSpPr>
          <p:sp>
            <p:nvSpPr>
              <p:cNvPr id="45" name="Oval 108"/>
              <p:cNvSpPr>
                <a:spLocks noChangeAspect="1"/>
              </p:cNvSpPr>
              <p:nvPr/>
            </p:nvSpPr>
            <p:spPr>
              <a:xfrm>
                <a:off x="4385997" y="4482533"/>
                <a:ext cx="398151" cy="356441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Oval 108"/>
              <p:cNvSpPr>
                <a:spLocks noChangeAspect="1"/>
              </p:cNvSpPr>
              <p:nvPr/>
            </p:nvSpPr>
            <p:spPr>
              <a:xfrm>
                <a:off x="4070239" y="4265602"/>
                <a:ext cx="398151" cy="356441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Oval 108"/>
              <p:cNvSpPr>
                <a:spLocks noChangeAspect="1"/>
              </p:cNvSpPr>
              <p:nvPr/>
            </p:nvSpPr>
            <p:spPr>
              <a:xfrm>
                <a:off x="4212432" y="4782412"/>
                <a:ext cx="347129" cy="3107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Oval 108"/>
              <p:cNvSpPr>
                <a:spLocks/>
              </p:cNvSpPr>
              <p:nvPr/>
            </p:nvSpPr>
            <p:spPr>
              <a:xfrm>
                <a:off x="3838960" y="4550844"/>
                <a:ext cx="396000" cy="39627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Oval 108"/>
              <p:cNvSpPr>
                <a:spLocks noChangeAspect="1"/>
              </p:cNvSpPr>
              <p:nvPr/>
            </p:nvSpPr>
            <p:spPr>
              <a:xfrm>
                <a:off x="4449537" y="4200437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Oval 108"/>
              <p:cNvSpPr>
                <a:spLocks noChangeAspect="1"/>
              </p:cNvSpPr>
              <p:nvPr/>
            </p:nvSpPr>
            <p:spPr>
              <a:xfrm>
                <a:off x="3939138" y="4937695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Oval 108"/>
              <p:cNvSpPr>
                <a:spLocks/>
              </p:cNvSpPr>
              <p:nvPr/>
            </p:nvSpPr>
            <p:spPr>
              <a:xfrm>
                <a:off x="4581304" y="4788097"/>
                <a:ext cx="399600" cy="39627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Oval 108"/>
              <p:cNvSpPr>
                <a:spLocks noChangeAspect="1"/>
              </p:cNvSpPr>
              <p:nvPr/>
            </p:nvSpPr>
            <p:spPr>
              <a:xfrm>
                <a:off x="4166132" y="5168083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Oval 108"/>
              <p:cNvSpPr>
                <a:spLocks noChangeAspect="1"/>
              </p:cNvSpPr>
              <p:nvPr/>
            </p:nvSpPr>
            <p:spPr>
              <a:xfrm>
                <a:off x="3882783" y="4388106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Oval 108"/>
            <p:cNvSpPr>
              <a:spLocks noChangeAspect="1"/>
            </p:cNvSpPr>
            <p:nvPr/>
          </p:nvSpPr>
          <p:spPr>
            <a:xfrm>
              <a:off x="6090473" y="2192782"/>
              <a:ext cx="315758" cy="282679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black"/>
                </a:solidFill>
              </a:endParaRPr>
            </a:p>
          </p:txBody>
        </p:sp>
      </p:grpSp>
      <p:grpSp>
        <p:nvGrpSpPr>
          <p:cNvPr id="94" name="Gruppieren 93"/>
          <p:cNvGrpSpPr/>
          <p:nvPr/>
        </p:nvGrpSpPr>
        <p:grpSpPr>
          <a:xfrm>
            <a:off x="7478391" y="4093027"/>
            <a:ext cx="1146119" cy="1414818"/>
            <a:chOff x="7240054" y="3950598"/>
            <a:chExt cx="1146119" cy="1414818"/>
          </a:xfrm>
        </p:grpSpPr>
        <p:grpSp>
          <p:nvGrpSpPr>
            <p:cNvPr id="54" name="Gruppieren 53"/>
            <p:cNvGrpSpPr/>
            <p:nvPr/>
          </p:nvGrpSpPr>
          <p:grpSpPr>
            <a:xfrm>
              <a:off x="7240054" y="3950598"/>
              <a:ext cx="1146119" cy="1166090"/>
              <a:chOff x="6767952" y="3912364"/>
              <a:chExt cx="1414962" cy="1439617"/>
            </a:xfrm>
            <a:solidFill>
              <a:srgbClr val="00B0F0"/>
            </a:solidFill>
          </p:grpSpPr>
          <p:sp>
            <p:nvSpPr>
              <p:cNvPr id="55" name="Oval 108"/>
              <p:cNvSpPr>
                <a:spLocks noChangeAspect="1"/>
              </p:cNvSpPr>
              <p:nvPr/>
            </p:nvSpPr>
            <p:spPr>
              <a:xfrm>
                <a:off x="7376787" y="4461129"/>
                <a:ext cx="356400" cy="3190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Oval 108"/>
              <p:cNvSpPr>
                <a:spLocks noChangeAspect="1"/>
              </p:cNvSpPr>
              <p:nvPr/>
            </p:nvSpPr>
            <p:spPr>
              <a:xfrm>
                <a:off x="7088105" y="4279586"/>
                <a:ext cx="356400" cy="3190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Oval 108"/>
              <p:cNvSpPr>
                <a:spLocks/>
              </p:cNvSpPr>
              <p:nvPr/>
            </p:nvSpPr>
            <p:spPr>
              <a:xfrm>
                <a:off x="7265991" y="5041217"/>
                <a:ext cx="309600" cy="3107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Oval 108"/>
              <p:cNvSpPr>
                <a:spLocks noChangeAspect="1"/>
              </p:cNvSpPr>
              <p:nvPr/>
            </p:nvSpPr>
            <p:spPr>
              <a:xfrm>
                <a:off x="6767952" y="4465367"/>
                <a:ext cx="396000" cy="35451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Oval 108"/>
              <p:cNvSpPr>
                <a:spLocks noChangeAspect="1"/>
              </p:cNvSpPr>
              <p:nvPr/>
            </p:nvSpPr>
            <p:spPr>
              <a:xfrm>
                <a:off x="7045339" y="3996273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Oval 108"/>
              <p:cNvSpPr>
                <a:spLocks noChangeAspect="1"/>
              </p:cNvSpPr>
              <p:nvPr/>
            </p:nvSpPr>
            <p:spPr>
              <a:xfrm>
                <a:off x="7733187" y="4496517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Oval 108"/>
              <p:cNvSpPr>
                <a:spLocks noChangeAspect="1"/>
              </p:cNvSpPr>
              <p:nvPr/>
            </p:nvSpPr>
            <p:spPr>
              <a:xfrm>
                <a:off x="7444505" y="4764784"/>
                <a:ext cx="396000" cy="35451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Oval 108"/>
              <p:cNvSpPr>
                <a:spLocks noChangeAspect="1"/>
              </p:cNvSpPr>
              <p:nvPr/>
            </p:nvSpPr>
            <p:spPr>
              <a:xfrm>
                <a:off x="7995458" y="4422742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Oval 108"/>
              <p:cNvSpPr>
                <a:spLocks noChangeAspect="1"/>
              </p:cNvSpPr>
              <p:nvPr/>
            </p:nvSpPr>
            <p:spPr>
              <a:xfrm>
                <a:off x="6904475" y="3912364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4" name="Oval 108"/>
            <p:cNvSpPr>
              <a:spLocks/>
            </p:cNvSpPr>
            <p:nvPr/>
          </p:nvSpPr>
          <p:spPr>
            <a:xfrm>
              <a:off x="7643466" y="5113697"/>
              <a:ext cx="250776" cy="25171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</p:grpSp>
      <p:cxnSp>
        <p:nvCxnSpPr>
          <p:cNvPr id="65" name="Gerade Verbindung mit Pfeil 64"/>
          <p:cNvCxnSpPr/>
          <p:nvPr/>
        </p:nvCxnSpPr>
        <p:spPr>
          <a:xfrm flipH="1">
            <a:off x="5667308" y="4379224"/>
            <a:ext cx="762912" cy="762912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 flipH="1">
            <a:off x="7431306" y="4215096"/>
            <a:ext cx="1091169" cy="1091169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mit Pfeil 66"/>
          <p:cNvCxnSpPr/>
          <p:nvPr/>
        </p:nvCxnSpPr>
        <p:spPr>
          <a:xfrm flipH="1">
            <a:off x="4179874" y="4490457"/>
            <a:ext cx="540447" cy="540447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feil nach rechts 67"/>
          <p:cNvSpPr/>
          <p:nvPr/>
        </p:nvSpPr>
        <p:spPr>
          <a:xfrm>
            <a:off x="2970605" y="2199396"/>
            <a:ext cx="695555" cy="231957"/>
          </a:xfrm>
          <a:prstGeom prst="rightArrow">
            <a:avLst/>
          </a:prstGeom>
          <a:gradFill flip="none" rotWithShape="1">
            <a:gsLst>
              <a:gs pos="64000">
                <a:schemeClr val="tx1"/>
              </a:gs>
              <a:gs pos="10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9" name="Pfeil nach rechts 68"/>
          <p:cNvSpPr/>
          <p:nvPr/>
        </p:nvSpPr>
        <p:spPr>
          <a:xfrm>
            <a:off x="2950029" y="4636416"/>
            <a:ext cx="736706" cy="231957"/>
          </a:xfrm>
          <a:prstGeom prst="rightArrow">
            <a:avLst/>
          </a:prstGeom>
          <a:gradFill flip="none" rotWithShape="1">
            <a:gsLst>
              <a:gs pos="64000">
                <a:schemeClr val="tx1"/>
              </a:gs>
              <a:gs pos="10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0" name="Oval 108"/>
          <p:cNvSpPr>
            <a:spLocks/>
          </p:cNvSpPr>
          <p:nvPr/>
        </p:nvSpPr>
        <p:spPr>
          <a:xfrm>
            <a:off x="4130477" y="1989059"/>
            <a:ext cx="653184" cy="652631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grpSp>
        <p:nvGrpSpPr>
          <p:cNvPr id="71" name="Gruppieren 70"/>
          <p:cNvGrpSpPr/>
          <p:nvPr/>
        </p:nvGrpSpPr>
        <p:grpSpPr>
          <a:xfrm>
            <a:off x="5625409" y="1872206"/>
            <a:ext cx="924975" cy="936185"/>
            <a:chOff x="5568992" y="1319677"/>
            <a:chExt cx="1141944" cy="1155784"/>
          </a:xfrm>
          <a:solidFill>
            <a:srgbClr val="00B0F0"/>
          </a:solidFill>
        </p:grpSpPr>
        <p:grpSp>
          <p:nvGrpSpPr>
            <p:cNvPr id="72" name="Gruppieren 71"/>
            <p:cNvGrpSpPr/>
            <p:nvPr/>
          </p:nvGrpSpPr>
          <p:grpSpPr>
            <a:xfrm>
              <a:off x="5568992" y="1319677"/>
              <a:ext cx="1141944" cy="1135464"/>
              <a:chOff x="3838960" y="4200437"/>
              <a:chExt cx="1141944" cy="1135464"/>
            </a:xfrm>
            <a:grpFill/>
          </p:grpSpPr>
          <p:sp>
            <p:nvSpPr>
              <p:cNvPr id="74" name="Oval 108"/>
              <p:cNvSpPr>
                <a:spLocks noChangeAspect="1"/>
              </p:cNvSpPr>
              <p:nvPr/>
            </p:nvSpPr>
            <p:spPr>
              <a:xfrm>
                <a:off x="4385997" y="4482533"/>
                <a:ext cx="398151" cy="356441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Oval 108"/>
              <p:cNvSpPr>
                <a:spLocks noChangeAspect="1"/>
              </p:cNvSpPr>
              <p:nvPr/>
            </p:nvSpPr>
            <p:spPr>
              <a:xfrm>
                <a:off x="4070239" y="4265602"/>
                <a:ext cx="398151" cy="356441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Oval 108"/>
              <p:cNvSpPr>
                <a:spLocks noChangeAspect="1"/>
              </p:cNvSpPr>
              <p:nvPr/>
            </p:nvSpPr>
            <p:spPr>
              <a:xfrm>
                <a:off x="4212432" y="4782412"/>
                <a:ext cx="347129" cy="3107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Oval 108"/>
              <p:cNvSpPr>
                <a:spLocks/>
              </p:cNvSpPr>
              <p:nvPr/>
            </p:nvSpPr>
            <p:spPr>
              <a:xfrm>
                <a:off x="3838960" y="4550844"/>
                <a:ext cx="396000" cy="39627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Oval 108"/>
              <p:cNvSpPr>
                <a:spLocks noChangeAspect="1"/>
              </p:cNvSpPr>
              <p:nvPr/>
            </p:nvSpPr>
            <p:spPr>
              <a:xfrm>
                <a:off x="4449537" y="4200437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Oval 108"/>
              <p:cNvSpPr>
                <a:spLocks noChangeAspect="1"/>
              </p:cNvSpPr>
              <p:nvPr/>
            </p:nvSpPr>
            <p:spPr>
              <a:xfrm>
                <a:off x="3939138" y="4937695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Oval 108"/>
              <p:cNvSpPr>
                <a:spLocks/>
              </p:cNvSpPr>
              <p:nvPr/>
            </p:nvSpPr>
            <p:spPr>
              <a:xfrm>
                <a:off x="4581304" y="4788097"/>
                <a:ext cx="399600" cy="39627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Oval 108"/>
              <p:cNvSpPr>
                <a:spLocks noChangeAspect="1"/>
              </p:cNvSpPr>
              <p:nvPr/>
            </p:nvSpPr>
            <p:spPr>
              <a:xfrm>
                <a:off x="4166132" y="5168083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Oval 108"/>
              <p:cNvSpPr>
                <a:spLocks noChangeAspect="1"/>
              </p:cNvSpPr>
              <p:nvPr/>
            </p:nvSpPr>
            <p:spPr>
              <a:xfrm>
                <a:off x="3882783" y="4388106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3" name="Oval 108"/>
            <p:cNvSpPr>
              <a:spLocks noChangeAspect="1"/>
            </p:cNvSpPr>
            <p:nvPr/>
          </p:nvSpPr>
          <p:spPr>
            <a:xfrm>
              <a:off x="6090473" y="2192782"/>
              <a:ext cx="315758" cy="282679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black"/>
                </a:solidFill>
              </a:endParaRPr>
            </a:p>
          </p:txBody>
        </p:sp>
      </p:grpSp>
      <p:grpSp>
        <p:nvGrpSpPr>
          <p:cNvPr id="83" name="Gruppieren 82"/>
          <p:cNvGrpSpPr/>
          <p:nvPr/>
        </p:nvGrpSpPr>
        <p:grpSpPr>
          <a:xfrm>
            <a:off x="7467935" y="1628800"/>
            <a:ext cx="1146119" cy="1166090"/>
            <a:chOff x="6767952" y="3912364"/>
            <a:chExt cx="1414962" cy="1439617"/>
          </a:xfrm>
          <a:solidFill>
            <a:srgbClr val="00B0F0"/>
          </a:solidFill>
        </p:grpSpPr>
        <p:sp>
          <p:nvSpPr>
            <p:cNvPr id="84" name="Oval 108"/>
            <p:cNvSpPr>
              <a:spLocks noChangeAspect="1"/>
            </p:cNvSpPr>
            <p:nvPr/>
          </p:nvSpPr>
          <p:spPr>
            <a:xfrm>
              <a:off x="7376787" y="4461129"/>
              <a:ext cx="356400" cy="319064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85" name="Oval 108"/>
            <p:cNvSpPr>
              <a:spLocks noChangeAspect="1"/>
            </p:cNvSpPr>
            <p:nvPr/>
          </p:nvSpPr>
          <p:spPr>
            <a:xfrm>
              <a:off x="7088105" y="4279586"/>
              <a:ext cx="356400" cy="319064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86" name="Oval 108"/>
            <p:cNvSpPr>
              <a:spLocks/>
            </p:cNvSpPr>
            <p:nvPr/>
          </p:nvSpPr>
          <p:spPr>
            <a:xfrm>
              <a:off x="7265991" y="5041217"/>
              <a:ext cx="309600" cy="310764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87" name="Oval 108"/>
            <p:cNvSpPr>
              <a:spLocks noChangeAspect="1"/>
            </p:cNvSpPr>
            <p:nvPr/>
          </p:nvSpPr>
          <p:spPr>
            <a:xfrm>
              <a:off x="6767952" y="4465367"/>
              <a:ext cx="396000" cy="354516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88" name="Oval 108"/>
            <p:cNvSpPr>
              <a:spLocks noChangeAspect="1"/>
            </p:cNvSpPr>
            <p:nvPr/>
          </p:nvSpPr>
          <p:spPr>
            <a:xfrm>
              <a:off x="7045339" y="3996273"/>
              <a:ext cx="315758" cy="282679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89" name="Oval 108"/>
            <p:cNvSpPr>
              <a:spLocks noChangeAspect="1"/>
            </p:cNvSpPr>
            <p:nvPr/>
          </p:nvSpPr>
          <p:spPr>
            <a:xfrm>
              <a:off x="7733187" y="4496517"/>
              <a:ext cx="315758" cy="282679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90" name="Oval 108"/>
            <p:cNvSpPr>
              <a:spLocks noChangeAspect="1"/>
            </p:cNvSpPr>
            <p:nvPr/>
          </p:nvSpPr>
          <p:spPr>
            <a:xfrm>
              <a:off x="7444505" y="4764784"/>
              <a:ext cx="396000" cy="354516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91" name="Oval 108"/>
            <p:cNvSpPr>
              <a:spLocks noChangeAspect="1"/>
            </p:cNvSpPr>
            <p:nvPr/>
          </p:nvSpPr>
          <p:spPr>
            <a:xfrm>
              <a:off x="7995458" y="4422742"/>
              <a:ext cx="187456" cy="167818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92" name="Oval 108"/>
            <p:cNvSpPr>
              <a:spLocks noChangeAspect="1"/>
            </p:cNvSpPr>
            <p:nvPr/>
          </p:nvSpPr>
          <p:spPr>
            <a:xfrm>
              <a:off x="6904475" y="3912364"/>
              <a:ext cx="187456" cy="167818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</p:grpSp>
      <p:sp>
        <p:nvSpPr>
          <p:cNvPr id="93" name="Oval 108"/>
          <p:cNvSpPr>
            <a:spLocks/>
          </p:cNvSpPr>
          <p:nvPr/>
        </p:nvSpPr>
        <p:spPr>
          <a:xfrm>
            <a:off x="7871347" y="2798371"/>
            <a:ext cx="250776" cy="25171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98" name="Textfeld 97"/>
          <p:cNvSpPr txBox="1"/>
          <p:nvPr/>
        </p:nvSpPr>
        <p:spPr>
          <a:xfrm>
            <a:off x="4986060" y="4500076"/>
            <a:ext cx="350837" cy="4736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prstClr val="black"/>
                </a:solidFill>
              </a:rPr>
              <a:t>=</a:t>
            </a:r>
            <a:endParaRPr lang="en-GB" sz="3200" b="1" dirty="0">
              <a:solidFill>
                <a:prstClr val="black"/>
              </a:solidFill>
            </a:endParaRPr>
          </a:p>
        </p:txBody>
      </p:sp>
      <p:sp>
        <p:nvSpPr>
          <p:cNvPr id="99" name="Textfeld 98"/>
          <p:cNvSpPr txBox="1"/>
          <p:nvPr/>
        </p:nvSpPr>
        <p:spPr>
          <a:xfrm>
            <a:off x="6660232" y="4557236"/>
            <a:ext cx="350837" cy="4736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>
                <a:solidFill>
                  <a:prstClr val="black"/>
                </a:solidFill>
              </a:rPr>
              <a:t>=</a:t>
            </a:r>
            <a:endParaRPr lang="en-GB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014687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68" grpId="0" animBg="1"/>
      <p:bldP spid="69" grpId="0" animBg="1"/>
      <p:bldP spid="70" grpId="0" animBg="1"/>
      <p:bldP spid="70" grpId="1" animBg="1"/>
      <p:bldP spid="93" grpId="0" animBg="1"/>
      <p:bldP spid="93" grpId="1" animBg="1"/>
      <p:bldP spid="98" grpId="0"/>
      <p:bldP spid="9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5004048" y="6453336"/>
            <a:ext cx="3961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prstClr val="black"/>
                </a:solidFill>
              </a:rPr>
              <a:t>Rakcheev</a:t>
            </a:r>
            <a:r>
              <a:rPr lang="fr-FR" sz="1600" dirty="0" smtClean="0">
                <a:solidFill>
                  <a:prstClr val="black"/>
                </a:solidFill>
              </a:rPr>
              <a:t>, D., Philippe  A. </a:t>
            </a:r>
            <a:r>
              <a:rPr lang="fr-FR" sz="1600" i="1" dirty="0" smtClean="0">
                <a:solidFill>
                  <a:prstClr val="black"/>
                </a:solidFill>
              </a:rPr>
              <a:t>et al</a:t>
            </a:r>
            <a:r>
              <a:rPr lang="fr-FR" sz="1600" dirty="0" smtClean="0">
                <a:solidFill>
                  <a:prstClr val="black"/>
                </a:solidFill>
              </a:rPr>
              <a:t>. (2014), </a:t>
            </a:r>
            <a:r>
              <a:rPr lang="fr-FR" sz="1600" i="1" dirty="0" smtClean="0">
                <a:solidFill>
                  <a:prstClr val="black"/>
                </a:solidFill>
              </a:rPr>
              <a:t>Anal. </a:t>
            </a:r>
            <a:r>
              <a:rPr lang="fr-FR" sz="1600" i="1" dirty="0" err="1" smtClean="0">
                <a:solidFill>
                  <a:prstClr val="black"/>
                </a:solidFill>
              </a:rPr>
              <a:t>Chem</a:t>
            </a:r>
            <a:r>
              <a:rPr lang="fr-FR" sz="16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31933" y="188639"/>
            <a:ext cx="273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prstClr val="black"/>
                </a:solidFill>
              </a:rPr>
              <a:t>HDC-SP-ICP-MS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31933" y="682783"/>
            <a:ext cx="6087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 smtClean="0">
                <a:solidFill>
                  <a:prstClr val="black"/>
                </a:solidFill>
              </a:rPr>
              <a:t>Application</a:t>
            </a:r>
            <a:r>
              <a:rPr lang="de-DE" sz="2400" b="1" dirty="0" smtClean="0">
                <a:solidFill>
                  <a:prstClr val="black"/>
                </a:solidFill>
              </a:rPr>
              <a:t>: </a:t>
            </a:r>
            <a:r>
              <a:rPr lang="de-DE" sz="2400" b="1" dirty="0" err="1" smtClean="0">
                <a:solidFill>
                  <a:prstClr val="black"/>
                </a:solidFill>
              </a:rPr>
              <a:t>structure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homo-agglomerates</a:t>
            </a:r>
            <a:endParaRPr lang="de-DE" sz="2400" b="1" dirty="0">
              <a:solidFill>
                <a:prstClr val="black"/>
              </a:solidFill>
            </a:endParaRPr>
          </a:p>
        </p:txBody>
      </p:sp>
      <p:sp>
        <p:nvSpPr>
          <p:cNvPr id="100" name="Textfeld 99"/>
          <p:cNvSpPr txBox="1"/>
          <p:nvPr/>
        </p:nvSpPr>
        <p:spPr>
          <a:xfrm>
            <a:off x="5579211" y="2795444"/>
            <a:ext cx="35292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prstClr val="black"/>
                </a:solidFill>
              </a:rPr>
              <a:t>Also </a:t>
            </a:r>
            <a:r>
              <a:rPr lang="de-DE" sz="2400" dirty="0" err="1" smtClean="0">
                <a:solidFill>
                  <a:prstClr val="black"/>
                </a:solidFill>
              </a:rPr>
              <a:t>available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from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the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data</a:t>
            </a:r>
            <a:r>
              <a:rPr lang="de-DE" sz="2400" dirty="0" smtClean="0">
                <a:solidFill>
                  <a:prstClr val="black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>
                <a:solidFill>
                  <a:prstClr val="black"/>
                </a:solidFill>
              </a:rPr>
              <a:t>Particle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>
                <a:solidFill>
                  <a:prstClr val="black"/>
                </a:solidFill>
              </a:rPr>
              <a:t>e</a:t>
            </a:r>
            <a:r>
              <a:rPr lang="de-DE" sz="2400" dirty="0" err="1" smtClean="0">
                <a:solidFill>
                  <a:prstClr val="black"/>
                </a:solidFill>
              </a:rPr>
              <a:t>lemental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density</a:t>
            </a:r>
            <a:endParaRPr lang="de-DE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prstClr val="black"/>
                </a:solidFill>
              </a:rPr>
              <a:t>Agglomerate </a:t>
            </a:r>
            <a:r>
              <a:rPr lang="de-DE" sz="2400" dirty="0" err="1" smtClean="0">
                <a:solidFill>
                  <a:prstClr val="black"/>
                </a:solidFill>
              </a:rPr>
              <a:t>fractal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dimension</a:t>
            </a:r>
            <a:endParaRPr lang="de-DE" sz="2400" dirty="0" smtClean="0">
              <a:solidFill>
                <a:prstClr val="black"/>
              </a:solidFill>
            </a:endParaRPr>
          </a:p>
        </p:txBody>
      </p:sp>
      <p:sp>
        <p:nvSpPr>
          <p:cNvPr id="101" name="Oval 108"/>
          <p:cNvSpPr>
            <a:spLocks/>
          </p:cNvSpPr>
          <p:nvPr/>
        </p:nvSpPr>
        <p:spPr>
          <a:xfrm>
            <a:off x="5666249" y="1978561"/>
            <a:ext cx="653184" cy="652631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grpSp>
        <p:nvGrpSpPr>
          <p:cNvPr id="102" name="Gruppieren 101"/>
          <p:cNvGrpSpPr/>
          <p:nvPr/>
        </p:nvGrpSpPr>
        <p:grpSpPr>
          <a:xfrm>
            <a:off x="5418292" y="4309848"/>
            <a:ext cx="1146119" cy="1404770"/>
            <a:chOff x="7240054" y="3960646"/>
            <a:chExt cx="1146119" cy="1404770"/>
          </a:xfrm>
        </p:grpSpPr>
        <p:grpSp>
          <p:nvGrpSpPr>
            <p:cNvPr id="103" name="Gruppieren 102"/>
            <p:cNvGrpSpPr/>
            <p:nvPr/>
          </p:nvGrpSpPr>
          <p:grpSpPr>
            <a:xfrm>
              <a:off x="7240054" y="3960646"/>
              <a:ext cx="1146119" cy="1156042"/>
              <a:chOff x="6767952" y="3924769"/>
              <a:chExt cx="1414962" cy="1427212"/>
            </a:xfrm>
            <a:solidFill>
              <a:srgbClr val="00B0F0"/>
            </a:solidFill>
          </p:grpSpPr>
          <p:sp>
            <p:nvSpPr>
              <p:cNvPr id="105" name="Oval 108"/>
              <p:cNvSpPr>
                <a:spLocks noChangeAspect="1"/>
              </p:cNvSpPr>
              <p:nvPr/>
            </p:nvSpPr>
            <p:spPr>
              <a:xfrm>
                <a:off x="7376787" y="4461129"/>
                <a:ext cx="356400" cy="3190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Oval 108"/>
              <p:cNvSpPr>
                <a:spLocks noChangeAspect="1"/>
              </p:cNvSpPr>
              <p:nvPr/>
            </p:nvSpPr>
            <p:spPr>
              <a:xfrm>
                <a:off x="7088105" y="4279586"/>
                <a:ext cx="356400" cy="3190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07" name="Oval 108"/>
              <p:cNvSpPr>
                <a:spLocks/>
              </p:cNvSpPr>
              <p:nvPr/>
            </p:nvSpPr>
            <p:spPr>
              <a:xfrm>
                <a:off x="7265991" y="5041217"/>
                <a:ext cx="309600" cy="310764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Oval 108"/>
              <p:cNvSpPr>
                <a:spLocks noChangeAspect="1"/>
              </p:cNvSpPr>
              <p:nvPr/>
            </p:nvSpPr>
            <p:spPr>
              <a:xfrm>
                <a:off x="6767952" y="4465367"/>
                <a:ext cx="396000" cy="35451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09" name="Oval 108"/>
              <p:cNvSpPr>
                <a:spLocks noChangeAspect="1"/>
              </p:cNvSpPr>
              <p:nvPr/>
            </p:nvSpPr>
            <p:spPr>
              <a:xfrm>
                <a:off x="7045339" y="3996273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Oval 108"/>
              <p:cNvSpPr>
                <a:spLocks noChangeAspect="1"/>
              </p:cNvSpPr>
              <p:nvPr/>
            </p:nvSpPr>
            <p:spPr>
              <a:xfrm>
                <a:off x="7733187" y="4496517"/>
                <a:ext cx="315758" cy="282679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11" name="Oval 108"/>
              <p:cNvSpPr>
                <a:spLocks noChangeAspect="1"/>
              </p:cNvSpPr>
              <p:nvPr/>
            </p:nvSpPr>
            <p:spPr>
              <a:xfrm>
                <a:off x="7444505" y="4764784"/>
                <a:ext cx="396000" cy="354516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12" name="Oval 108"/>
              <p:cNvSpPr>
                <a:spLocks noChangeAspect="1"/>
              </p:cNvSpPr>
              <p:nvPr/>
            </p:nvSpPr>
            <p:spPr>
              <a:xfrm>
                <a:off x="7995458" y="4422742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13" name="Oval 108"/>
              <p:cNvSpPr>
                <a:spLocks noChangeAspect="1"/>
              </p:cNvSpPr>
              <p:nvPr/>
            </p:nvSpPr>
            <p:spPr>
              <a:xfrm>
                <a:off x="6916880" y="3924769"/>
                <a:ext cx="187456" cy="167818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4" name="Oval 108"/>
            <p:cNvSpPr>
              <a:spLocks/>
            </p:cNvSpPr>
            <p:nvPr/>
          </p:nvSpPr>
          <p:spPr>
            <a:xfrm>
              <a:off x="7643466" y="5113697"/>
              <a:ext cx="250776" cy="25171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</p:grpSp>
      <p:pic>
        <p:nvPicPr>
          <p:cNvPr id="21" name="Grafik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9" y="1745186"/>
            <a:ext cx="5184960" cy="418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51259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17" name="Titel 1"/>
          <p:cNvSpPr txBox="1">
            <a:spLocks/>
          </p:cNvSpPr>
          <p:nvPr/>
        </p:nvSpPr>
        <p:spPr>
          <a:xfrm>
            <a:off x="323528" y="30872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 smtClean="0">
                <a:solidFill>
                  <a:srgbClr val="00B0F0"/>
                </a:solidFill>
              </a:rPr>
              <a:t>HDC</a:t>
            </a:r>
            <a:r>
              <a:rPr lang="de-DE" b="1" dirty="0" smtClean="0">
                <a:solidFill>
                  <a:prstClr val="black"/>
                </a:solidFill>
              </a:rPr>
              <a:t> </a:t>
            </a:r>
            <a:r>
              <a:rPr lang="de-DE" b="1" dirty="0" smtClean="0">
                <a:solidFill>
                  <a:srgbClr val="C00000"/>
                </a:solidFill>
              </a:rPr>
              <a:t>- SP - </a:t>
            </a:r>
            <a:r>
              <a:rPr lang="de-DE" b="1" dirty="0" smtClean="0">
                <a:solidFill>
                  <a:srgbClr val="002060"/>
                </a:solidFill>
              </a:rPr>
              <a:t>ICP - MS</a:t>
            </a:r>
            <a:endParaRPr lang="de-DE" b="1" dirty="0">
              <a:solidFill>
                <a:srgbClr val="002060"/>
              </a:solidFill>
            </a:endParaRPr>
          </a:p>
        </p:txBody>
      </p:sp>
      <p:cxnSp>
        <p:nvCxnSpPr>
          <p:cNvPr id="19" name="Gekrümmte Verbindung 18"/>
          <p:cNvCxnSpPr/>
          <p:nvPr/>
        </p:nvCxnSpPr>
        <p:spPr>
          <a:xfrm rot="16200000" flipV="1">
            <a:off x="1781690" y="2340012"/>
            <a:ext cx="1152128" cy="756084"/>
          </a:xfrm>
          <a:prstGeom prst="curvedConnector3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Bogen 22"/>
          <p:cNvSpPr/>
          <p:nvPr/>
        </p:nvSpPr>
        <p:spPr>
          <a:xfrm rot="6721685">
            <a:off x="1648888" y="2436047"/>
            <a:ext cx="886331" cy="377308"/>
          </a:xfrm>
          <a:prstGeom prst="arc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40905" y="2854931"/>
            <a:ext cx="1487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solidFill>
                  <a:prstClr val="black"/>
                </a:solidFill>
              </a:rPr>
              <a:t>Size calibrants</a:t>
            </a:r>
            <a:endParaRPr lang="de-DE" sz="2000" dirty="0">
              <a:solidFill>
                <a:prstClr val="black"/>
              </a:solidFill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1707233" y="1748771"/>
            <a:ext cx="548548" cy="400110"/>
            <a:chOff x="1923257" y="1748771"/>
            <a:chExt cx="548548" cy="400110"/>
          </a:xfrm>
        </p:grpSpPr>
        <p:sp>
          <p:nvSpPr>
            <p:cNvPr id="25" name="Textfeld 24"/>
            <p:cNvSpPr txBox="1"/>
            <p:nvPr/>
          </p:nvSpPr>
          <p:spPr>
            <a:xfrm>
              <a:off x="1923257" y="1748771"/>
              <a:ext cx="5485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solidFill>
                    <a:prstClr val="black"/>
                  </a:solidFill>
                </a:rPr>
                <a:t>Size</a:t>
              </a:r>
              <a:endParaRPr lang="de-DE" sz="2000" dirty="0">
                <a:solidFill>
                  <a:prstClr val="black"/>
                </a:solidFill>
              </a:endParaRPr>
            </a:p>
          </p:txBody>
        </p:sp>
        <p:sp>
          <p:nvSpPr>
            <p:cNvPr id="26" name="Rechteck 25"/>
            <p:cNvSpPr/>
            <p:nvPr/>
          </p:nvSpPr>
          <p:spPr>
            <a:xfrm>
              <a:off x="1947931" y="1782719"/>
              <a:ext cx="501233" cy="33221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solidFill>
                  <a:prstClr val="white"/>
                </a:solidFill>
              </a:endParaRPr>
            </a:p>
          </p:txBody>
        </p:sp>
      </p:grpSp>
      <p:cxnSp>
        <p:nvCxnSpPr>
          <p:cNvPr id="27" name="Gekrümmte Verbindung 26"/>
          <p:cNvCxnSpPr/>
          <p:nvPr/>
        </p:nvCxnSpPr>
        <p:spPr>
          <a:xfrm rot="5400000">
            <a:off x="2905514" y="4222692"/>
            <a:ext cx="1227156" cy="842319"/>
          </a:xfrm>
          <a:prstGeom prst="curvedConnector3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Bogen 27"/>
          <p:cNvSpPr/>
          <p:nvPr/>
        </p:nvSpPr>
        <p:spPr>
          <a:xfrm rot="759187">
            <a:off x="2327826" y="4379163"/>
            <a:ext cx="875429" cy="864596"/>
          </a:xfrm>
          <a:prstGeom prst="arc">
            <a:avLst>
              <a:gd name="adj1" fmla="val 16200000"/>
              <a:gd name="adj2" fmla="val 2147119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cxnSp>
        <p:nvCxnSpPr>
          <p:cNvPr id="32" name="Gekrümmte Verbindung 31"/>
          <p:cNvCxnSpPr/>
          <p:nvPr/>
        </p:nvCxnSpPr>
        <p:spPr>
          <a:xfrm rot="16200000" flipH="1">
            <a:off x="3697601" y="4272922"/>
            <a:ext cx="1227156" cy="741858"/>
          </a:xfrm>
          <a:prstGeom prst="curvedConnector3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krümmte Verbindung 36"/>
          <p:cNvCxnSpPr/>
          <p:nvPr/>
        </p:nvCxnSpPr>
        <p:spPr>
          <a:xfrm rot="16200000" flipV="1">
            <a:off x="4662010" y="2359433"/>
            <a:ext cx="1152128" cy="756084"/>
          </a:xfrm>
          <a:prstGeom prst="curvedConnector3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1316148" y="4059419"/>
            <a:ext cx="1576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 smtClean="0">
                <a:solidFill>
                  <a:prstClr val="black"/>
                </a:solidFill>
              </a:rPr>
              <a:t>Concentration</a:t>
            </a:r>
            <a:r>
              <a:rPr lang="de-DE" sz="2000" dirty="0" smtClean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de-DE" sz="2000" dirty="0" smtClean="0">
                <a:solidFill>
                  <a:prstClr val="black"/>
                </a:solidFill>
              </a:rPr>
              <a:t>calibrants</a:t>
            </a:r>
            <a:endParaRPr lang="de-DE" sz="2000" dirty="0">
              <a:solidFill>
                <a:prstClr val="black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2138764" y="5304451"/>
            <a:ext cx="1476398" cy="712188"/>
            <a:chOff x="2354788" y="5304451"/>
            <a:chExt cx="1476398" cy="712188"/>
          </a:xfrm>
        </p:grpSpPr>
        <p:sp>
          <p:nvSpPr>
            <p:cNvPr id="40" name="Textfeld 39"/>
            <p:cNvSpPr txBox="1"/>
            <p:nvPr/>
          </p:nvSpPr>
          <p:spPr>
            <a:xfrm>
              <a:off x="2354788" y="5306602"/>
              <a:ext cx="14613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000" dirty="0" err="1" smtClean="0">
                  <a:solidFill>
                    <a:prstClr val="black"/>
                  </a:solidFill>
                </a:rPr>
                <a:t>Number</a:t>
              </a:r>
              <a:r>
                <a:rPr lang="de-DE" sz="2000" dirty="0" smtClean="0">
                  <a:solidFill>
                    <a:prstClr val="black"/>
                  </a:solidFill>
                </a:rPr>
                <a:t> </a:t>
              </a:r>
            </a:p>
            <a:p>
              <a:pPr algn="ctr"/>
              <a:r>
                <a:rPr lang="de-DE" sz="2000" dirty="0" err="1" smtClean="0">
                  <a:solidFill>
                    <a:prstClr val="black"/>
                  </a:solidFill>
                </a:rPr>
                <a:t>concentration</a:t>
              </a:r>
              <a:endParaRPr lang="de-DE" sz="2000" dirty="0">
                <a:solidFill>
                  <a:prstClr val="black"/>
                </a:solidFill>
              </a:endParaRPr>
            </a:p>
          </p:txBody>
        </p:sp>
        <p:sp>
          <p:nvSpPr>
            <p:cNvPr id="41" name="Rechteck 40"/>
            <p:cNvSpPr/>
            <p:nvPr/>
          </p:nvSpPr>
          <p:spPr>
            <a:xfrm>
              <a:off x="2364426" y="5304451"/>
              <a:ext cx="1466760" cy="71218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solidFill>
                  <a:prstClr val="white"/>
                </a:solidFill>
              </a:endParaRPr>
            </a:p>
          </p:txBody>
        </p:sp>
      </p:grpSp>
      <p:sp>
        <p:nvSpPr>
          <p:cNvPr id="42" name="Textfeld 41"/>
          <p:cNvSpPr txBox="1"/>
          <p:nvPr/>
        </p:nvSpPr>
        <p:spPr>
          <a:xfrm>
            <a:off x="4944469" y="4049371"/>
            <a:ext cx="10663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err="1" smtClean="0">
                <a:solidFill>
                  <a:prstClr val="black"/>
                </a:solidFill>
              </a:rPr>
              <a:t>Mass</a:t>
            </a:r>
            <a:r>
              <a:rPr lang="de-DE" sz="2000" dirty="0" smtClean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de-DE" sz="2000" dirty="0" smtClean="0">
                <a:solidFill>
                  <a:prstClr val="black"/>
                </a:solidFill>
              </a:rPr>
              <a:t>calibrants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6909744" y="5303745"/>
            <a:ext cx="1466760" cy="719106"/>
            <a:chOff x="4499992" y="5300992"/>
            <a:chExt cx="1466760" cy="719106"/>
          </a:xfrm>
        </p:grpSpPr>
        <p:sp>
          <p:nvSpPr>
            <p:cNvPr id="43" name="Rechteck 42"/>
            <p:cNvSpPr/>
            <p:nvPr/>
          </p:nvSpPr>
          <p:spPr>
            <a:xfrm>
              <a:off x="4499992" y="5300992"/>
              <a:ext cx="1466760" cy="71910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solidFill>
                  <a:prstClr val="white"/>
                </a:solidFill>
              </a:endParaRPr>
            </a:p>
          </p:txBody>
        </p:sp>
        <p:sp>
          <p:nvSpPr>
            <p:cNvPr id="44" name="Textfeld 43"/>
            <p:cNvSpPr txBox="1"/>
            <p:nvPr/>
          </p:nvSpPr>
          <p:spPr>
            <a:xfrm>
              <a:off x="4615610" y="5306602"/>
              <a:ext cx="12355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000" dirty="0" err="1" smtClean="0">
                  <a:solidFill>
                    <a:prstClr val="black"/>
                  </a:solidFill>
                </a:rPr>
                <a:t>Density</a:t>
              </a:r>
              <a:r>
                <a:rPr lang="de-DE" sz="2000" dirty="0" smtClean="0">
                  <a:solidFill>
                    <a:prstClr val="black"/>
                  </a:solidFill>
                </a:rPr>
                <a:t> </a:t>
              </a:r>
            </a:p>
            <a:p>
              <a:pPr algn="ctr"/>
              <a:r>
                <a:rPr lang="de-DE" sz="2000" dirty="0" smtClean="0">
                  <a:solidFill>
                    <a:prstClr val="black"/>
                  </a:solidFill>
                </a:rPr>
                <a:t>(</a:t>
              </a:r>
              <a:r>
                <a:rPr lang="de-DE" sz="2000" dirty="0" err="1" smtClean="0">
                  <a:solidFill>
                    <a:prstClr val="black"/>
                  </a:solidFill>
                </a:rPr>
                <a:t>geometry</a:t>
              </a:r>
              <a:r>
                <a:rPr lang="de-DE" sz="2000" dirty="0" smtClean="0">
                  <a:solidFill>
                    <a:prstClr val="black"/>
                  </a:solidFill>
                </a:rPr>
                <a:t>)</a:t>
              </a:r>
              <a:endParaRPr lang="de-DE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45" name="Bogen 44"/>
          <p:cNvSpPr/>
          <p:nvPr/>
        </p:nvSpPr>
        <p:spPr>
          <a:xfrm rot="20840813" flipH="1">
            <a:off x="4590814" y="4379163"/>
            <a:ext cx="875429" cy="864596"/>
          </a:xfrm>
          <a:prstGeom prst="arc">
            <a:avLst>
              <a:gd name="adj1" fmla="val 16200000"/>
              <a:gd name="adj2" fmla="val 2147119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3689633" y="1733866"/>
            <a:ext cx="2351445" cy="409824"/>
            <a:chOff x="3905657" y="1743914"/>
            <a:chExt cx="2351445" cy="409824"/>
          </a:xfrm>
        </p:grpSpPr>
        <p:sp>
          <p:nvSpPr>
            <p:cNvPr id="49" name="Textfeld 48"/>
            <p:cNvSpPr txBox="1"/>
            <p:nvPr/>
          </p:nvSpPr>
          <p:spPr>
            <a:xfrm>
              <a:off x="3930247" y="1748771"/>
              <a:ext cx="23166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000" dirty="0" err="1" smtClean="0">
                  <a:solidFill>
                    <a:prstClr val="black"/>
                  </a:solidFill>
                </a:rPr>
                <a:t>Elemental</a:t>
              </a:r>
              <a:r>
                <a:rPr lang="de-DE" sz="2000" dirty="0" smtClean="0">
                  <a:solidFill>
                    <a:prstClr val="black"/>
                  </a:solidFill>
                </a:rPr>
                <a:t> </a:t>
              </a:r>
              <a:r>
                <a:rPr lang="de-DE" sz="2000" dirty="0" err="1" smtClean="0">
                  <a:solidFill>
                    <a:prstClr val="black"/>
                  </a:solidFill>
                </a:rPr>
                <a:t>composition</a:t>
              </a:r>
              <a:endParaRPr lang="de-DE" sz="2000" dirty="0">
                <a:solidFill>
                  <a:prstClr val="black"/>
                </a:solidFill>
              </a:endParaRPr>
            </a:p>
          </p:txBody>
        </p:sp>
        <p:sp>
          <p:nvSpPr>
            <p:cNvPr id="50" name="Rechteck 49"/>
            <p:cNvSpPr/>
            <p:nvPr/>
          </p:nvSpPr>
          <p:spPr>
            <a:xfrm>
              <a:off x="3905657" y="1743914"/>
              <a:ext cx="2351445" cy="40982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solidFill>
                  <a:prstClr val="white"/>
                </a:solidFill>
              </a:endParaRPr>
            </a:p>
          </p:txBody>
        </p:sp>
      </p:grpSp>
      <p:cxnSp>
        <p:nvCxnSpPr>
          <p:cNvPr id="51" name="Gekrümmte Verbindung 50"/>
          <p:cNvCxnSpPr/>
          <p:nvPr/>
        </p:nvCxnSpPr>
        <p:spPr>
          <a:xfrm rot="5400000" flipH="1" flipV="1">
            <a:off x="6170007" y="2371636"/>
            <a:ext cx="1152128" cy="756084"/>
          </a:xfrm>
          <a:prstGeom prst="curvedConnector3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/>
          <p:cNvGrpSpPr/>
          <p:nvPr/>
        </p:nvGrpSpPr>
        <p:grpSpPr>
          <a:xfrm>
            <a:off x="6517829" y="1743914"/>
            <a:ext cx="2023633" cy="409824"/>
            <a:chOff x="6733853" y="1743914"/>
            <a:chExt cx="2023633" cy="409824"/>
          </a:xfrm>
        </p:grpSpPr>
        <p:sp>
          <p:nvSpPr>
            <p:cNvPr id="52" name="Textfeld 51"/>
            <p:cNvSpPr txBox="1"/>
            <p:nvPr/>
          </p:nvSpPr>
          <p:spPr>
            <a:xfrm>
              <a:off x="6760912" y="1748771"/>
              <a:ext cx="19695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000" dirty="0" err="1" smtClean="0">
                  <a:solidFill>
                    <a:prstClr val="black"/>
                  </a:solidFill>
                </a:rPr>
                <a:t>Mass</a:t>
              </a:r>
              <a:r>
                <a:rPr lang="de-DE" sz="2000" dirty="0" smtClean="0">
                  <a:solidFill>
                    <a:prstClr val="black"/>
                  </a:solidFill>
                </a:rPr>
                <a:t> </a:t>
              </a:r>
              <a:r>
                <a:rPr lang="de-DE" sz="2000" dirty="0" err="1" smtClean="0">
                  <a:solidFill>
                    <a:prstClr val="black"/>
                  </a:solidFill>
                </a:rPr>
                <a:t>concentration</a:t>
              </a:r>
              <a:endParaRPr lang="de-DE" sz="2000" dirty="0">
                <a:solidFill>
                  <a:prstClr val="black"/>
                </a:solidFill>
              </a:endParaRPr>
            </a:p>
          </p:txBody>
        </p:sp>
        <p:sp>
          <p:nvSpPr>
            <p:cNvPr id="53" name="Rechteck 52"/>
            <p:cNvSpPr/>
            <p:nvPr/>
          </p:nvSpPr>
          <p:spPr>
            <a:xfrm>
              <a:off x="6733853" y="1743914"/>
              <a:ext cx="2023633" cy="40982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solidFill>
                  <a:prstClr val="white"/>
                </a:solidFill>
              </a:endParaRPr>
            </a:p>
          </p:txBody>
        </p:sp>
      </p:grpSp>
      <p:sp>
        <p:nvSpPr>
          <p:cNvPr id="39" name="Textfeld 38"/>
          <p:cNvSpPr txBox="1"/>
          <p:nvPr/>
        </p:nvSpPr>
        <p:spPr>
          <a:xfrm>
            <a:off x="231933" y="188639"/>
            <a:ext cx="3985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Conclusions</a:t>
            </a:r>
            <a:r>
              <a:rPr lang="de-DE" sz="2800" b="1" dirty="0" smtClean="0">
                <a:solidFill>
                  <a:prstClr val="black"/>
                </a:solidFill>
              </a:rPr>
              <a:t> </a:t>
            </a:r>
            <a:r>
              <a:rPr lang="de-DE" sz="2800" b="1" dirty="0" err="1" smtClean="0">
                <a:solidFill>
                  <a:prstClr val="black"/>
                </a:solidFill>
              </a:rPr>
              <a:t>and</a:t>
            </a:r>
            <a:r>
              <a:rPr lang="de-DE" sz="2800" b="1" dirty="0" smtClean="0">
                <a:solidFill>
                  <a:prstClr val="black"/>
                </a:solidFill>
              </a:rPr>
              <a:t> </a:t>
            </a:r>
            <a:r>
              <a:rPr lang="de-DE" sz="2800" b="1" dirty="0" err="1" smtClean="0">
                <a:solidFill>
                  <a:prstClr val="black"/>
                </a:solidFill>
              </a:rPr>
              <a:t>outlook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231933" y="682783"/>
            <a:ext cx="3936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solidFill>
                  <a:prstClr val="black"/>
                </a:solidFill>
              </a:rPr>
              <a:t>Potential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HDC-SP-ICP-MS</a:t>
            </a:r>
            <a:endParaRPr lang="de-DE" sz="2400" b="1" dirty="0">
              <a:solidFill>
                <a:prstClr val="black"/>
              </a:solidFill>
            </a:endParaRPr>
          </a:p>
        </p:txBody>
      </p:sp>
      <p:grpSp>
        <p:nvGrpSpPr>
          <p:cNvPr id="46" name="Gruppieren 45"/>
          <p:cNvGrpSpPr/>
          <p:nvPr/>
        </p:nvGrpSpPr>
        <p:grpSpPr>
          <a:xfrm>
            <a:off x="3853422" y="5303745"/>
            <a:ext cx="1775872" cy="719106"/>
            <a:chOff x="4345445" y="5300992"/>
            <a:chExt cx="1775872" cy="719106"/>
          </a:xfrm>
        </p:grpSpPr>
        <p:sp>
          <p:nvSpPr>
            <p:cNvPr id="47" name="Rechteck 46"/>
            <p:cNvSpPr/>
            <p:nvPr/>
          </p:nvSpPr>
          <p:spPr>
            <a:xfrm>
              <a:off x="4385173" y="5300992"/>
              <a:ext cx="1696416" cy="71910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solidFill>
                  <a:prstClr val="white"/>
                </a:solidFill>
              </a:endParaRPr>
            </a:p>
          </p:txBody>
        </p:sp>
        <p:sp>
          <p:nvSpPr>
            <p:cNvPr id="48" name="Textfeld 47"/>
            <p:cNvSpPr txBox="1"/>
            <p:nvPr/>
          </p:nvSpPr>
          <p:spPr>
            <a:xfrm>
              <a:off x="4345445" y="5306602"/>
              <a:ext cx="177587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2000" dirty="0" err="1" smtClean="0">
                  <a:solidFill>
                    <a:prstClr val="black"/>
                  </a:solidFill>
                </a:rPr>
                <a:t>Elemental</a:t>
              </a:r>
              <a:r>
                <a:rPr lang="de-DE" sz="2000" dirty="0" smtClean="0">
                  <a:solidFill>
                    <a:prstClr val="black"/>
                  </a:solidFill>
                </a:rPr>
                <a:t> </a:t>
              </a:r>
            </a:p>
            <a:p>
              <a:pPr algn="ctr"/>
              <a:r>
                <a:rPr lang="de-DE" sz="2000" dirty="0" err="1" smtClean="0">
                  <a:solidFill>
                    <a:prstClr val="black"/>
                  </a:solidFill>
                </a:rPr>
                <a:t>mass</a:t>
              </a:r>
              <a:r>
                <a:rPr lang="de-DE" sz="2000" dirty="0" smtClean="0">
                  <a:solidFill>
                    <a:prstClr val="black"/>
                  </a:solidFill>
                </a:rPr>
                <a:t> </a:t>
              </a:r>
              <a:r>
                <a:rPr lang="de-DE" sz="2000" dirty="0" err="1" smtClean="0">
                  <a:solidFill>
                    <a:prstClr val="black"/>
                  </a:solidFill>
                </a:rPr>
                <a:t>distribution</a:t>
              </a:r>
              <a:endParaRPr lang="de-DE" sz="2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Gruppieren 62"/>
          <p:cNvGrpSpPr/>
          <p:nvPr/>
        </p:nvGrpSpPr>
        <p:grpSpPr>
          <a:xfrm>
            <a:off x="6621937" y="4135312"/>
            <a:ext cx="548548" cy="400110"/>
            <a:chOff x="1923257" y="1748771"/>
            <a:chExt cx="548548" cy="400110"/>
          </a:xfrm>
        </p:grpSpPr>
        <p:sp>
          <p:nvSpPr>
            <p:cNvPr id="64" name="Textfeld 63"/>
            <p:cNvSpPr txBox="1"/>
            <p:nvPr/>
          </p:nvSpPr>
          <p:spPr>
            <a:xfrm>
              <a:off x="1923257" y="1748771"/>
              <a:ext cx="5485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smtClean="0">
                  <a:solidFill>
                    <a:prstClr val="black"/>
                  </a:solidFill>
                </a:rPr>
                <a:t>Size</a:t>
              </a:r>
              <a:endParaRPr lang="de-DE" sz="2000" dirty="0">
                <a:solidFill>
                  <a:prstClr val="black"/>
                </a:solidFill>
              </a:endParaRPr>
            </a:p>
          </p:txBody>
        </p:sp>
        <p:sp>
          <p:nvSpPr>
            <p:cNvPr id="65" name="Rechteck 64"/>
            <p:cNvSpPr/>
            <p:nvPr/>
          </p:nvSpPr>
          <p:spPr>
            <a:xfrm>
              <a:off x="1947931" y="1782719"/>
              <a:ext cx="501233" cy="33221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solidFill>
                  <a:prstClr val="white"/>
                </a:solidFill>
              </a:endParaRPr>
            </a:p>
          </p:txBody>
        </p:sp>
      </p:grpSp>
      <p:cxnSp>
        <p:nvCxnSpPr>
          <p:cNvPr id="68" name="Gekrümmte Verbindung 67"/>
          <p:cNvCxnSpPr/>
          <p:nvPr/>
        </p:nvCxnSpPr>
        <p:spPr>
          <a:xfrm rot="5400000">
            <a:off x="5936471" y="4699497"/>
            <a:ext cx="1152128" cy="756084"/>
          </a:xfrm>
          <a:prstGeom prst="curvedConnector3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5701520" y="5663298"/>
            <a:ext cx="1122431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Bogen 54"/>
          <p:cNvSpPr/>
          <p:nvPr/>
        </p:nvSpPr>
        <p:spPr>
          <a:xfrm rot="759187" flipH="1" flipV="1">
            <a:off x="7044750" y="2139649"/>
            <a:ext cx="875429" cy="864596"/>
          </a:xfrm>
          <a:prstGeom prst="arc">
            <a:avLst>
              <a:gd name="adj1" fmla="val 16200000"/>
              <a:gd name="adj2" fmla="val 2147119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black"/>
              </a:solidFill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7386260" y="2645996"/>
            <a:ext cx="1648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 smtClean="0">
                <a:solidFill>
                  <a:prstClr val="black"/>
                </a:solidFill>
              </a:rPr>
              <a:t>Concentration</a:t>
            </a:r>
            <a:r>
              <a:rPr lang="de-DE" sz="2000" dirty="0" smtClean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de-DE" sz="2000" dirty="0" smtClean="0">
                <a:solidFill>
                  <a:prstClr val="black"/>
                </a:solidFill>
              </a:rPr>
              <a:t>calibrants</a:t>
            </a:r>
            <a:endParaRPr lang="de-DE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944251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  <p:bldP spid="24" grpId="0"/>
      <p:bldP spid="28" grpId="0" animBg="1"/>
      <p:bldP spid="38" grpId="0"/>
      <p:bldP spid="42" grpId="0"/>
      <p:bldP spid="45" grpId="0" animBg="1"/>
      <p:bldP spid="55" grpId="0" animBg="1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69" descr="internano-group-kickoff20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05"/>
          <a:stretch>
            <a:fillRect/>
          </a:stretch>
        </p:blipFill>
        <p:spPr bwMode="auto">
          <a:xfrm rot="245546">
            <a:off x="363257" y="4724403"/>
            <a:ext cx="3265834" cy="14384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:\uchemie\14 Templates of all kind\Logos\Internano\Logo_InterNan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39" y="3863803"/>
            <a:ext cx="1640965" cy="6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700" r="868"/>
          <a:stretch/>
        </p:blipFill>
        <p:spPr>
          <a:xfrm rot="21420746">
            <a:off x="4703217" y="417397"/>
            <a:ext cx="2133559" cy="15705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135496" y="794440"/>
            <a:ext cx="3888432" cy="71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dirty="0" err="1" smtClean="0">
                <a:solidFill>
                  <a:prstClr val="black"/>
                </a:solidFill>
              </a:rPr>
              <a:t>Soil</a:t>
            </a:r>
            <a:r>
              <a:rPr lang="de-DE" sz="2000" dirty="0" smtClean="0">
                <a:solidFill>
                  <a:prstClr val="black"/>
                </a:solidFill>
              </a:rPr>
              <a:t> </a:t>
            </a:r>
            <a:r>
              <a:rPr lang="de-DE" sz="2000" dirty="0" err="1" smtClean="0">
                <a:solidFill>
                  <a:prstClr val="black"/>
                </a:solidFill>
              </a:rPr>
              <a:t>and</a:t>
            </a:r>
            <a:r>
              <a:rPr lang="de-DE" sz="2000" dirty="0" smtClean="0">
                <a:solidFill>
                  <a:prstClr val="black"/>
                </a:solidFill>
              </a:rPr>
              <a:t> environmental </a:t>
            </a:r>
            <a:r>
              <a:rPr lang="de-DE" sz="2000" dirty="0" err="1" smtClean="0">
                <a:solidFill>
                  <a:prstClr val="black"/>
                </a:solidFill>
              </a:rPr>
              <a:t>chemistry</a:t>
            </a:r>
            <a:endParaRPr lang="de-DE" sz="2000" dirty="0" smtClean="0">
              <a:solidFill>
                <a:prstClr val="black"/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0" y="1637531"/>
            <a:ext cx="3888432" cy="71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2000" b="1" dirty="0">
              <a:solidFill>
                <a:prstClr val="black"/>
              </a:solidFill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6783812" y="260648"/>
            <a:ext cx="2349285" cy="1704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dirty="0" smtClean="0">
                <a:solidFill>
                  <a:prstClr val="black"/>
                </a:solidFill>
              </a:rPr>
              <a:t>Marie </a:t>
            </a:r>
            <a:r>
              <a:rPr lang="de-DE" sz="2000" dirty="0" err="1" smtClean="0">
                <a:solidFill>
                  <a:prstClr val="black"/>
                </a:solidFill>
              </a:rPr>
              <a:t>Gangloff</a:t>
            </a:r>
            <a:endParaRPr lang="de-DE" sz="2000" dirty="0" smtClean="0">
              <a:solidFill>
                <a:prstClr val="black"/>
              </a:solidFill>
            </a:endParaRPr>
          </a:p>
          <a:p>
            <a:r>
              <a:rPr lang="de-DE" sz="2000" dirty="0" smtClean="0">
                <a:solidFill>
                  <a:prstClr val="black"/>
                </a:solidFill>
              </a:rPr>
              <a:t>Miriam Schäfer</a:t>
            </a:r>
          </a:p>
          <a:p>
            <a:endParaRPr lang="de-DE" sz="2000" dirty="0" smtClean="0">
              <a:solidFill>
                <a:prstClr val="black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607">
            <a:off x="564784" y="1604952"/>
            <a:ext cx="2831458" cy="1884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3802090" y="2705093"/>
            <a:ext cx="2362944" cy="891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dirty="0">
                <a:solidFill>
                  <a:prstClr val="black"/>
                </a:solidFill>
              </a:rPr>
              <a:t>Denis </a:t>
            </a:r>
            <a:r>
              <a:rPr lang="de-DE" sz="1800" dirty="0" err="1" smtClean="0">
                <a:solidFill>
                  <a:prstClr val="black"/>
                </a:solidFill>
              </a:rPr>
              <a:t>Rakcheev</a:t>
            </a:r>
            <a:endParaRPr lang="de-DE" sz="1800" dirty="0" smtClean="0">
              <a:solidFill>
                <a:prstClr val="black"/>
              </a:solidFill>
            </a:endParaRPr>
          </a:p>
          <a:p>
            <a:r>
              <a:rPr lang="de-DE" sz="1800" dirty="0">
                <a:solidFill>
                  <a:prstClr val="black"/>
                </a:solidFill>
              </a:rPr>
              <a:t>Wolfgang </a:t>
            </a:r>
            <a:r>
              <a:rPr lang="de-DE" sz="1800" dirty="0" smtClean="0">
                <a:solidFill>
                  <a:prstClr val="black"/>
                </a:solidFill>
              </a:rPr>
              <a:t>Fey</a:t>
            </a:r>
            <a:endParaRPr lang="de-DE" sz="1800" dirty="0">
              <a:solidFill>
                <a:prstClr val="black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71689" y="188639"/>
            <a:ext cx="3194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>
                <a:solidFill>
                  <a:prstClr val="black"/>
                </a:solidFill>
              </a:rPr>
              <a:t>Acknowledgements</a:t>
            </a:r>
            <a:endParaRPr lang="de-DE" sz="2800" b="1" dirty="0">
              <a:solidFill>
                <a:prstClr val="black"/>
              </a:solidFill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94" b="85714" l="5634" r="931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7" t="2750" r="5897" b="11746"/>
          <a:stretch/>
        </p:blipFill>
        <p:spPr>
          <a:xfrm>
            <a:off x="8100392" y="1852373"/>
            <a:ext cx="1153076" cy="992218"/>
          </a:xfrm>
          <a:prstGeom prst="rect">
            <a:avLst/>
          </a:prstGeom>
        </p:spPr>
      </p:pic>
      <p:pic>
        <p:nvPicPr>
          <p:cNvPr id="16" name="Picture 2" descr="G:\uchemie\14 Templates of all kind\Logos\dfg_logo\schwarz\dfg_logo_schwarz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7498" y="2664035"/>
            <a:ext cx="1066800" cy="374650"/>
          </a:xfrm>
          <a:prstGeom prst="rect">
            <a:avLst/>
          </a:prstGeom>
          <a:noFill/>
        </p:spPr>
      </p:pic>
      <p:sp>
        <p:nvSpPr>
          <p:cNvPr id="19" name="Titel 1"/>
          <p:cNvSpPr txBox="1">
            <a:spLocks/>
          </p:cNvSpPr>
          <p:nvPr/>
        </p:nvSpPr>
        <p:spPr>
          <a:xfrm>
            <a:off x="-270032" y="527372"/>
            <a:ext cx="2994992" cy="5341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The </a:t>
            </a:r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group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…</a:t>
            </a:r>
          </a:p>
        </p:txBody>
      </p:sp>
      <p:sp>
        <p:nvSpPr>
          <p:cNvPr id="21" name="Titel 1"/>
          <p:cNvSpPr txBox="1">
            <a:spLocks/>
          </p:cNvSpPr>
          <p:nvPr/>
        </p:nvSpPr>
        <p:spPr>
          <a:xfrm>
            <a:off x="3665240" y="2459856"/>
            <a:ext cx="2994992" cy="5341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For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 </a:t>
            </a:r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co-authoring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/</a:t>
            </a:r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collaborating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…</a:t>
            </a:r>
          </a:p>
        </p:txBody>
      </p:sp>
      <p:sp>
        <p:nvSpPr>
          <p:cNvPr id="22" name="Titel 1"/>
          <p:cNvSpPr txBox="1">
            <a:spLocks/>
          </p:cNvSpPr>
          <p:nvPr/>
        </p:nvSpPr>
        <p:spPr>
          <a:xfrm>
            <a:off x="-257693" y="3909074"/>
            <a:ext cx="2994992" cy="5341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Cooperation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 </a:t>
            </a:r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partners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…</a:t>
            </a:r>
          </a:p>
        </p:txBody>
      </p:sp>
      <p:sp>
        <p:nvSpPr>
          <p:cNvPr id="23" name="Titel 1"/>
          <p:cNvSpPr txBox="1">
            <a:spLocks/>
          </p:cNvSpPr>
          <p:nvPr/>
        </p:nvSpPr>
        <p:spPr>
          <a:xfrm>
            <a:off x="6736397" y="2081415"/>
            <a:ext cx="1497496" cy="5341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For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 </a:t>
            </a:r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financing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…</a:t>
            </a:r>
          </a:p>
        </p:txBody>
      </p:sp>
      <p:sp>
        <p:nvSpPr>
          <p:cNvPr id="24" name="Titel 1"/>
          <p:cNvSpPr txBox="1">
            <a:spLocks/>
          </p:cNvSpPr>
          <p:nvPr/>
        </p:nvSpPr>
        <p:spPr>
          <a:xfrm>
            <a:off x="6736397" y="188640"/>
            <a:ext cx="2444115" cy="5341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For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 </a:t>
            </a:r>
            <a:r>
              <a:rPr lang="de-DE" sz="2000" i="1" dirty="0" err="1" smtClean="0">
                <a:solidFill>
                  <a:prstClr val="black"/>
                </a:solidFill>
                <a:latin typeface="Perpetua"/>
              </a:rPr>
              <a:t>helping</a:t>
            </a:r>
            <a:r>
              <a:rPr lang="de-DE" sz="2000" i="1" dirty="0" smtClean="0">
                <a:solidFill>
                  <a:prstClr val="black"/>
                </a:solidFill>
                <a:latin typeface="Perpetua"/>
              </a:rPr>
              <a:t>…</a:t>
            </a:r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916" y="3863803"/>
            <a:ext cx="2909388" cy="19673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9254">
            <a:off x="6456114" y="4770458"/>
            <a:ext cx="2517437" cy="18554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6239271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6097576" y="6435406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</a:rPr>
              <a:t>Philippe  A. </a:t>
            </a:r>
            <a:r>
              <a:rPr lang="fr-FR" sz="1600" i="1" dirty="0" smtClean="0">
                <a:solidFill>
                  <a:prstClr val="black"/>
                </a:solidFill>
              </a:rPr>
              <a:t>et al</a:t>
            </a:r>
            <a:r>
              <a:rPr lang="fr-FR" sz="1600" dirty="0" smtClean="0">
                <a:solidFill>
                  <a:prstClr val="black"/>
                </a:solidFill>
              </a:rPr>
              <a:t>. (2014), </a:t>
            </a:r>
            <a:r>
              <a:rPr lang="fr-FR" sz="1600" i="1" dirty="0" smtClean="0">
                <a:solidFill>
                  <a:prstClr val="black"/>
                </a:solidFill>
              </a:rPr>
              <a:t>Anal. </a:t>
            </a:r>
            <a:r>
              <a:rPr lang="fr-FR" sz="1600" i="1" dirty="0" err="1" smtClean="0">
                <a:solidFill>
                  <a:prstClr val="black"/>
                </a:solidFill>
              </a:rPr>
              <a:t>Meth</a:t>
            </a:r>
            <a:r>
              <a:rPr lang="fr-FR" sz="1600" dirty="0" smtClean="0">
                <a:solidFill>
                  <a:prstClr val="black"/>
                </a:solidFill>
              </a:rPr>
              <a:t>.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231933" y="188639"/>
            <a:ext cx="4742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prstClr val="black"/>
                </a:solidFill>
              </a:rPr>
              <a:t>II: Evaluation </a:t>
            </a:r>
            <a:r>
              <a:rPr lang="de-DE" sz="2800" b="1" dirty="0" err="1" smtClean="0">
                <a:solidFill>
                  <a:prstClr val="black"/>
                </a:solidFill>
              </a:rPr>
              <a:t>of</a:t>
            </a:r>
            <a:r>
              <a:rPr lang="de-DE" sz="2800" b="1" dirty="0" smtClean="0">
                <a:solidFill>
                  <a:prstClr val="black"/>
                </a:solidFill>
              </a:rPr>
              <a:t> HDC-ICP-MS</a:t>
            </a:r>
            <a:endParaRPr lang="de-DE" sz="2800" b="1" dirty="0">
              <a:solidFill>
                <a:prstClr val="black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31933" y="682783"/>
            <a:ext cx="441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>
                <a:solidFill>
                  <a:prstClr val="black"/>
                </a:solidFill>
              </a:rPr>
              <a:t>Example</a:t>
            </a:r>
            <a:r>
              <a:rPr lang="de-DE" sz="2400" b="1" dirty="0">
                <a:solidFill>
                  <a:prstClr val="black"/>
                </a:solidFill>
              </a:rPr>
              <a:t>: </a:t>
            </a:r>
            <a:r>
              <a:rPr lang="de-DE" sz="2400" b="1" dirty="0" err="1" smtClean="0">
                <a:solidFill>
                  <a:prstClr val="black"/>
                </a:solidFill>
              </a:rPr>
              <a:t>effect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particle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shape</a:t>
            </a:r>
            <a:endParaRPr lang="de-DE" sz="2400" b="1" dirty="0">
              <a:solidFill>
                <a:prstClr val="black"/>
              </a:solidFill>
            </a:endParaRPr>
          </a:p>
        </p:txBody>
      </p:sp>
      <p:grpSp>
        <p:nvGrpSpPr>
          <p:cNvPr id="3" name="Gruppieren 2"/>
          <p:cNvGrpSpPr>
            <a:grpSpLocks noChangeAspect="1"/>
          </p:cNvGrpSpPr>
          <p:nvPr/>
        </p:nvGrpSpPr>
        <p:grpSpPr>
          <a:xfrm>
            <a:off x="7164288" y="3789040"/>
            <a:ext cx="1684139" cy="1620000"/>
            <a:chOff x="5084917" y="1006431"/>
            <a:chExt cx="3469088" cy="3336970"/>
          </a:xfrm>
        </p:grpSpPr>
        <p:pic>
          <p:nvPicPr>
            <p:cNvPr id="4" name="Picture 2" descr="D:\Eigene Dokumente\Ergebnisse\05 - Vérification de Std\Size\Sciventions Ag\SEM (pentagonal rodes)\Pentagonal prisms - 165nm\Ag pentagonale Prisms 165nm-BSED-1ym-8.ti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2" r="5272" b="6484"/>
            <a:stretch/>
          </p:blipFill>
          <p:spPr bwMode="auto">
            <a:xfrm>
              <a:off x="5084917" y="1006431"/>
              <a:ext cx="3469088" cy="3336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D:\Eigene Dokumente\Ergebnisse\05 - Vérification de Std\Size\Sciventions Ag\SEM (pentagonal rodes)\Pentagonal prisms - 165nm\Ag pentagonale Prisms 165nm-BSED-1ym-8.ti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55" t="93858" r="6133" b="3067"/>
            <a:stretch/>
          </p:blipFill>
          <p:spPr bwMode="auto">
            <a:xfrm>
              <a:off x="5084917" y="1006431"/>
              <a:ext cx="1193292" cy="109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D:\Eigene Dokumente\Ergebnisse\05 - Vérification de Std\Size\Sciventions Ag\TEM (hexagonal plates)\Ag-80nm\Tv49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823925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683568" y="5180999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>
                <a:solidFill>
                  <a:prstClr val="black"/>
                </a:solidFill>
              </a:rPr>
              <a:t>Intrinsic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effect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of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the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shape</a:t>
            </a:r>
            <a:endParaRPr lang="de-DE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prstClr val="black"/>
                </a:solidFill>
              </a:rPr>
              <a:t>R</a:t>
            </a:r>
            <a:r>
              <a:rPr lang="de-DE" sz="2400" baseline="-25000" dirty="0" smtClean="0">
                <a:solidFill>
                  <a:prstClr val="black"/>
                </a:solidFill>
              </a:rPr>
              <a:t>F</a:t>
            </a:r>
            <a:r>
              <a:rPr lang="de-DE" sz="2400" dirty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correlated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with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the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aspect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ratio</a:t>
            </a:r>
            <a:endParaRPr lang="de-DE" sz="24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 smtClean="0">
                <a:solidFill>
                  <a:prstClr val="black"/>
                </a:solidFill>
              </a:rPr>
              <a:t>Affinity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effects</a:t>
            </a:r>
            <a:r>
              <a:rPr lang="de-DE" sz="2400" dirty="0" smtClean="0">
                <a:solidFill>
                  <a:prstClr val="black"/>
                </a:solidFill>
              </a:rPr>
              <a:t> </a:t>
            </a:r>
            <a:r>
              <a:rPr lang="de-DE" sz="2400" dirty="0" err="1" smtClean="0">
                <a:solidFill>
                  <a:prstClr val="black"/>
                </a:solidFill>
              </a:rPr>
              <a:t>excluded</a:t>
            </a:r>
            <a:endParaRPr lang="de-DE" sz="2400" dirty="0" smtClean="0">
              <a:solidFill>
                <a:prstClr val="black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4448"/>
            <a:ext cx="5650525" cy="378530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02" y="836712"/>
            <a:ext cx="4425330" cy="268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222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702254"/>
              </p:ext>
            </p:extLst>
          </p:nvPr>
        </p:nvGraphicFramePr>
        <p:xfrm>
          <a:off x="539552" y="3618110"/>
          <a:ext cx="496855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7984288"/>
              </p:ext>
            </p:extLst>
          </p:nvPr>
        </p:nvGraphicFramePr>
        <p:xfrm>
          <a:off x="539552" y="1052736"/>
          <a:ext cx="4968552" cy="2593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hteck 2"/>
          <p:cNvSpPr/>
          <p:nvPr/>
        </p:nvSpPr>
        <p:spPr>
          <a:xfrm>
            <a:off x="5594347" y="1916832"/>
            <a:ext cx="3389454" cy="503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1755" marR="71755" algn="ctr">
              <a:lnSpc>
                <a:spcPct val="115000"/>
              </a:lnSpc>
            </a:pPr>
            <a:r>
              <a:rPr lang="en-GB" sz="2400" b="1" dirty="0" smtClean="0">
                <a:solidFill>
                  <a:prstClr val="black"/>
                </a:solidFill>
              </a:rPr>
              <a:t>Ag</a:t>
            </a:r>
            <a:r>
              <a:rPr lang="en-GB" sz="2400" b="1" baseline="30000" dirty="0" smtClean="0">
                <a:solidFill>
                  <a:prstClr val="black"/>
                </a:solidFill>
              </a:rPr>
              <a:t>(0) </a:t>
            </a:r>
            <a:r>
              <a:rPr lang="en-GB" sz="2400" b="1" dirty="0">
                <a:solidFill>
                  <a:prstClr val="black"/>
                </a:solidFill>
              </a:rPr>
              <a:t>pentagonal prisms</a:t>
            </a:r>
            <a:endParaRPr lang="de-DE" sz="32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796136" y="6435406"/>
            <a:ext cx="3185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</a:rPr>
              <a:t>Philippe  A. </a:t>
            </a:r>
            <a:r>
              <a:rPr lang="fr-FR" sz="1600" i="1" dirty="0" smtClean="0">
                <a:solidFill>
                  <a:prstClr val="black"/>
                </a:solidFill>
              </a:rPr>
              <a:t>et al</a:t>
            </a:r>
            <a:r>
              <a:rPr lang="fr-FR" sz="1600" dirty="0" smtClean="0">
                <a:solidFill>
                  <a:prstClr val="black"/>
                </a:solidFill>
              </a:rPr>
              <a:t>. (2014), </a:t>
            </a:r>
            <a:r>
              <a:rPr lang="fr-FR" sz="1600" i="1" dirty="0" smtClean="0">
                <a:solidFill>
                  <a:prstClr val="black"/>
                </a:solidFill>
              </a:rPr>
              <a:t>Anal. </a:t>
            </a:r>
            <a:r>
              <a:rPr lang="fr-FR" sz="1600" i="1" dirty="0" err="1" smtClean="0">
                <a:solidFill>
                  <a:prstClr val="black"/>
                </a:solidFill>
              </a:rPr>
              <a:t>Meth</a:t>
            </a:r>
            <a:r>
              <a:rPr lang="fr-FR" sz="1600" dirty="0" smtClean="0">
                <a:solidFill>
                  <a:prstClr val="black"/>
                </a:solidFill>
              </a:rPr>
              <a:t>.</a:t>
            </a:r>
            <a:endParaRPr lang="fr-FR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605949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819849" y="1124744"/>
                <a:ext cx="2560463" cy="10244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sz="28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de-DE" sz="2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800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∆</m:t>
                              </m:r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/>
                                </a:rPr>
                                <m:t>P</m:t>
                              </m:r>
                            </m:e>
                          </m:d>
                          <m:sSup>
                            <m:sSup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4</m:t>
                          </m:r>
                          <m:r>
                            <a:rPr lang="de-DE" sz="2800" i="1">
                              <a:latin typeface="Cambria Math"/>
                            </a:rPr>
                            <m:t>𝜇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/>
                            </a:rPr>
                            <m:t>l</m:t>
                          </m:r>
                        </m:den>
                      </m:f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9849" y="1124744"/>
                <a:ext cx="2560463" cy="102444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-468560" y="1050825"/>
                <a:ext cx="5456234" cy="12491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800" b="0" i="1" smtClean="0">
                          <a:latin typeface="Cambria Math"/>
                        </a:rPr>
                        <m:t>𝑣</m:t>
                      </m:r>
                      <m:r>
                        <a:rPr lang="en-US" sz="2800" b="0" i="1">
                          <a:latin typeface="Cambria Math"/>
                        </a:rPr>
                        <m:t>(</m:t>
                      </m:r>
                      <m:r>
                        <a:rPr lang="en-US" sz="2800" b="0" i="1">
                          <a:latin typeface="Cambria Math"/>
                        </a:rPr>
                        <m:t>𝑟</m:t>
                      </m:r>
                      <m:r>
                        <a:rPr lang="en-US" sz="2800" b="0" i="1"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sz="2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de-DE" sz="2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de-DE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b="0" i="1">
                              <a:latin typeface="Cambria Math"/>
                            </a:rPr>
                            <m:t>1− </m:t>
                          </m:r>
                          <m:sSup>
                            <m:sSup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de-DE" sz="28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800" b="0" i="1">
                                          <a:latin typeface="Cambria Math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de-DE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b="0" i="1">
                                              <a:latin typeface="Cambria Math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sz="2800" b="0" i="1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800" b="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68560" y="1050825"/>
                <a:ext cx="5456234" cy="124912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68423" y="2420888"/>
                <a:ext cx="4375235" cy="12544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sz="2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de-DE" sz="2800" i="1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8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limLoc m:val="subSup"/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de-DE" sz="2800" i="1">
                                  <a:latin typeface="Cambria Math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</m:d>
                            </m:e>
                          </m:nary>
                          <m:box>
                            <m:boxPr>
                              <m:diff m:val="on"/>
                              <m:ctrlPr>
                                <a:rPr lang="de-DE" sz="2800" i="1" smtClean="0">
                                  <a:latin typeface="Cambria Math"/>
                                </a:rPr>
                              </m:ctrlPr>
                            </m:boxPr>
                            <m:e>
                              <m:r>
                                <m:rPr>
                                  <m:brk m:alnAt="23"/>
                                </m:rPr>
                                <a:rPr lang="de-DE" sz="28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𝑑𝑟</m:t>
                              </m:r>
                            </m:e>
                          </m:box>
                        </m:num>
                        <m:den>
                          <m:nary>
                            <m:naryPr>
                              <m:limLoc m:val="subSup"/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/>
                                </a:rPr>
                                <m:t>r</m:t>
                              </m:r>
                            </m:e>
                          </m:nary>
                          <m:box>
                            <m:boxPr>
                              <m:diff m:val="on"/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boxPr>
                            <m:e>
                              <m:r>
                                <a:rPr lang="de-DE" sz="2800" i="1">
                                  <a:latin typeface="Cambria Math"/>
                                </a:rPr>
                                <m:t>𝑑𝑟</m:t>
                              </m:r>
                            </m:e>
                          </m:box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8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sz="2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23" y="2420888"/>
                <a:ext cx="4375235" cy="125444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12304" y="3717032"/>
                <a:ext cx="7617590" cy="12544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sz="28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de-DE" sz="2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de-DE" sz="28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acc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800" i="1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limLoc m:val="subSup"/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de-DE" sz="2800" i="1">
                                  <a:latin typeface="Cambria Math"/>
                                </a:rPr>
                                <m:t>𝑎</m:t>
                              </m:r>
                            </m:sup>
                            <m:e>
                              <m:r>
                                <a:rPr lang="de-DE" sz="2800" i="1">
                                  <a:latin typeface="Cambria Math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</m:d>
                            </m:e>
                          </m:nary>
                          <m:box>
                            <m:boxPr>
                              <m:diff m:val="on"/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boxPr>
                            <m:e>
                              <m:r>
                                <a:rPr lang="de-DE" sz="2800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𝑑𝑟</m:t>
                              </m:r>
                            </m:e>
                          </m:box>
                        </m:num>
                        <m:den>
                          <m:nary>
                            <m:naryPr>
                              <m:limLoc m:val="subSup"/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de-DE" sz="2800" i="1">
                                  <a:latin typeface="Cambria Math"/>
                                </a:rPr>
                                <m:t>𝑎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de-DE" sz="2800" b="0" i="0" smtClean="0">
                                  <a:latin typeface="Cambria Math"/>
                                </a:rPr>
                                <m:t>r</m:t>
                              </m:r>
                            </m:e>
                          </m:nary>
                          <m:box>
                            <m:boxPr>
                              <m:diff m:val="on"/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boxPr>
                            <m:e>
                              <m:r>
                                <a:rPr lang="de-DE" sz="2800" i="1">
                                  <a:latin typeface="Cambria Math"/>
                                </a:rPr>
                                <m:t>𝑑𝑟</m:t>
                              </m:r>
                            </m:e>
                          </m:box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e-DE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DE" sz="28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de-DE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1−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de-DE" sz="28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e-DE" sz="2800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04" y="3717032"/>
                <a:ext cx="7617590" cy="125444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536529" y="3937774"/>
                <a:ext cx="1471836" cy="902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sz="2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sSub>
                            <m:sSub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529" y="3937774"/>
                <a:ext cx="1471836" cy="90281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7544" y="5301208"/>
                <a:ext cx="4849106" cy="916276"/>
              </a:xfrm>
              <a:prstGeom prst="rect">
                <a:avLst/>
              </a:prstGeom>
              <a:ln w="38100">
                <a:solidFill>
                  <a:srgbClr val="FFFF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800">
                              <a:latin typeface="Cambria Math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>
                              <a:latin typeface="Cambria Math"/>
                            </a:rPr>
                            <m:t>F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8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de-DE" sz="2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8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de-DE" sz="28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1+2</m:t>
                              </m:r>
                              <m:acc>
                                <m:accPr>
                                  <m:chr m:val="̅"/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</m:acc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de-DE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de-DE" sz="28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301208"/>
                <a:ext cx="4849106" cy="91627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38100"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279951" y="5358358"/>
                <a:ext cx="2505472" cy="8302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DE" sz="28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3</m:t>
                          </m:r>
                        </m:den>
                      </m:f>
                      <m:f>
                        <m:fPr>
                          <m:ctrlPr>
                            <a:rPr lang="de-DE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𝜀</m:t>
                          </m:r>
                        </m:num>
                        <m:den>
                          <m:r>
                            <a:rPr lang="en-US" sz="2800" i="1">
                              <a:latin typeface="Cambria Math"/>
                            </a:rPr>
                            <m:t>1−</m:t>
                          </m:r>
                          <m:r>
                            <a:rPr lang="en-US" sz="2800" i="1">
                              <a:latin typeface="Cambria Math"/>
                            </a:rPr>
                            <m:t>𝜀</m:t>
                          </m:r>
                        </m:den>
                      </m:f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951" y="5358358"/>
                <a:ext cx="2505472" cy="83029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re 1"/>
          <p:cNvSpPr txBox="1">
            <a:spLocks/>
          </p:cNvSpPr>
          <p:nvPr/>
        </p:nvSpPr>
        <p:spPr>
          <a:xfrm>
            <a:off x="457200" y="53752"/>
            <a:ext cx="8229600" cy="92697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 smtClean="0"/>
              <a:t>Model</a:t>
            </a:r>
            <a:endParaRPr lang="fr-FR" sz="5400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5662426" y="6478597"/>
            <a:ext cx="3086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 smtClean="0"/>
              <a:t>Tijssen</a:t>
            </a:r>
            <a:r>
              <a:rPr lang="fr-FR" sz="1600" dirty="0" smtClean="0"/>
              <a:t> R. </a:t>
            </a:r>
            <a:r>
              <a:rPr lang="fr-FR" sz="1600" i="1" dirty="0" smtClean="0"/>
              <a:t>et al</a:t>
            </a:r>
            <a:r>
              <a:rPr lang="fr-FR" sz="1600" dirty="0" smtClean="0"/>
              <a:t>., </a:t>
            </a:r>
            <a:r>
              <a:rPr lang="fr-FR" sz="1600" i="1" dirty="0" smtClean="0"/>
              <a:t>Anal</a:t>
            </a:r>
            <a:r>
              <a:rPr lang="fr-FR" sz="1600" dirty="0" smtClean="0"/>
              <a:t>. </a:t>
            </a:r>
            <a:r>
              <a:rPr lang="fr-FR" sz="1600" i="1" dirty="0" err="1" smtClean="0"/>
              <a:t>Chem</a:t>
            </a:r>
            <a:r>
              <a:rPr lang="fr-FR" sz="1600" dirty="0" smtClean="0"/>
              <a:t>., </a:t>
            </a:r>
            <a:r>
              <a:rPr lang="fr-FR" sz="1600" b="1" dirty="0" smtClean="0"/>
              <a:t>1986</a:t>
            </a:r>
            <a:r>
              <a:rPr lang="fr-FR" sz="1600" dirty="0" smtClean="0"/>
              <a:t>.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01111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57200" y="53752"/>
            <a:ext cx="8229600" cy="92697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 smtClean="0"/>
              <a:t>Eluent</a:t>
            </a:r>
            <a:endParaRPr lang="fr-FR" sz="5400" b="1" dirty="0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323529" y="1117704"/>
            <a:ext cx="8558502" cy="540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 algn="l">
              <a:buFont typeface="Arial" pitchFamily="34" charset="0"/>
              <a:buChar char="•"/>
            </a:pPr>
            <a:r>
              <a:rPr lang="fr-FR" sz="3200" b="1" dirty="0" smtClean="0"/>
              <a:t>Water </a:t>
            </a:r>
            <a:r>
              <a:rPr lang="fr-FR" sz="3200" b="1" dirty="0" err="1" smtClean="0"/>
              <a:t>based</a:t>
            </a:r>
            <a:endParaRPr lang="fr-FR" sz="3200" b="1" dirty="0" smtClean="0"/>
          </a:p>
          <a:p>
            <a:pPr marL="457200" lvl="0" indent="-457200" algn="l">
              <a:buFont typeface="Arial" pitchFamily="34" charset="0"/>
              <a:buChar char="•"/>
            </a:pPr>
            <a:endParaRPr lang="fr-FR" sz="1600" b="1" dirty="0" smtClean="0"/>
          </a:p>
          <a:p>
            <a:pPr marL="457200" lvl="0" indent="-457200" algn="l">
              <a:buFont typeface="Arial" pitchFamily="34" charset="0"/>
              <a:buChar char="•"/>
            </a:pPr>
            <a:r>
              <a:rPr lang="fr-FR" sz="3200" b="1" dirty="0" smtClean="0"/>
              <a:t>Phosphate buffer: pH </a:t>
            </a:r>
            <a:r>
              <a:rPr lang="fr-FR" sz="3200" b="1" dirty="0"/>
              <a:t>= </a:t>
            </a:r>
            <a:r>
              <a:rPr lang="fr-FR" sz="3200" b="1" dirty="0" smtClean="0"/>
              <a:t>7-8 (</a:t>
            </a:r>
            <a:r>
              <a:rPr lang="fr-FR" sz="3200" b="1" dirty="0" err="1" smtClean="0"/>
              <a:t>adjustable</a:t>
            </a:r>
            <a:r>
              <a:rPr lang="fr-FR" sz="3200" b="1" dirty="0" smtClean="0"/>
              <a:t>)</a:t>
            </a:r>
            <a:endParaRPr lang="fr-FR" sz="3200" b="1" dirty="0"/>
          </a:p>
          <a:p>
            <a:pPr marL="457200" lvl="0" indent="-457200" algn="l">
              <a:buFont typeface="Arial" pitchFamily="34" charset="0"/>
              <a:buChar char="•"/>
            </a:pPr>
            <a:endParaRPr lang="fr-FR" sz="1600" b="1" dirty="0"/>
          </a:p>
          <a:p>
            <a:pPr marL="457200" lvl="0" indent="-457200" algn="l">
              <a:buFont typeface="Arial" pitchFamily="34" charset="0"/>
              <a:buChar char="•"/>
            </a:pPr>
            <a:r>
              <a:rPr lang="fr-FR" sz="3200" b="1" dirty="0" err="1" smtClean="0"/>
              <a:t>Stabilisator</a:t>
            </a:r>
            <a:r>
              <a:rPr lang="fr-FR" sz="3200" b="1" dirty="0" smtClean="0"/>
              <a:t>: </a:t>
            </a:r>
            <a:r>
              <a:rPr lang="fr-FR" sz="3200" b="1" dirty="0" err="1" smtClean="0"/>
              <a:t>formaldehyde</a:t>
            </a:r>
            <a:r>
              <a:rPr lang="fr-FR" sz="3200" b="1" dirty="0" smtClean="0"/>
              <a:t> </a:t>
            </a:r>
          </a:p>
          <a:p>
            <a:pPr lvl="0" algn="l"/>
            <a:endParaRPr lang="fr-FR" sz="1600" b="1" dirty="0"/>
          </a:p>
          <a:p>
            <a:pPr marL="457200" lvl="0" indent="-457200" algn="l">
              <a:buFont typeface="Arial" pitchFamily="34" charset="0"/>
              <a:buChar char="•"/>
            </a:pPr>
            <a:r>
              <a:rPr lang="fr-FR" sz="3200" b="1" dirty="0" smtClean="0"/>
              <a:t>Surfactants: SDS, Triton</a:t>
            </a:r>
            <a:r>
              <a:rPr lang="fr-FR" sz="3200" b="1" dirty="0"/>
              <a:t>®</a:t>
            </a:r>
            <a:r>
              <a:rPr lang="fr-FR" sz="3200" b="1" dirty="0" smtClean="0"/>
              <a:t> X-100, </a:t>
            </a:r>
            <a:r>
              <a:rPr lang="fr-FR" sz="3200" b="1" dirty="0" err="1" smtClean="0"/>
              <a:t>Brij</a:t>
            </a:r>
            <a:r>
              <a:rPr lang="fr-FR" sz="3200" b="1" dirty="0" smtClean="0"/>
              <a:t>® L23</a:t>
            </a:r>
          </a:p>
          <a:p>
            <a:pPr lvl="0" algn="l"/>
            <a:r>
              <a:rPr lang="fr-FR" sz="3200" b="1" dirty="0" smtClean="0"/>
              <a:t> </a:t>
            </a:r>
          </a:p>
          <a:p>
            <a:pPr marL="457200" lvl="0" indent="-457200" algn="l">
              <a:buFont typeface="Arial" pitchFamily="34" charset="0"/>
              <a:buChar char="•"/>
            </a:pPr>
            <a:endParaRPr lang="fr-FR" sz="3200" b="1" dirty="0" smtClean="0"/>
          </a:p>
          <a:p>
            <a:pPr marL="457200" lvl="0" indent="-457200" algn="l">
              <a:buFont typeface="Arial" pitchFamily="34" charset="0"/>
              <a:buChar char="•"/>
            </a:pPr>
            <a:r>
              <a:rPr lang="fr-FR" sz="3200" b="1" dirty="0" smtClean="0"/>
              <a:t>50 </a:t>
            </a:r>
            <a:r>
              <a:rPr lang="fr-FR" sz="3200" b="1" dirty="0" err="1" smtClean="0"/>
              <a:t>ppt</a:t>
            </a:r>
            <a:r>
              <a:rPr lang="fr-FR" sz="3200" b="1" dirty="0" smtClean="0"/>
              <a:t> of </a:t>
            </a:r>
            <a:r>
              <a:rPr lang="fr-FR" sz="3200" b="1" dirty="0" err="1" smtClean="0"/>
              <a:t>CsCl</a:t>
            </a:r>
            <a:endParaRPr lang="fr-FR" sz="3200" b="1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922613"/>
              </p:ext>
            </p:extLst>
          </p:nvPr>
        </p:nvGraphicFramePr>
        <p:xfrm>
          <a:off x="4502632" y="4978173"/>
          <a:ext cx="3621429" cy="147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ChemSketch" r:id="rId3" imgW="2724840" imgH="1109520" progId="ACD.ChemSketch.20">
                  <p:embed/>
                </p:oleObj>
              </mc:Choice>
              <mc:Fallback>
                <p:oleObj name="ChemSketch" r:id="rId3" imgW="2724840" imgH="11095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2632" y="4978173"/>
                        <a:ext cx="3621429" cy="1475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296771"/>
              </p:ext>
            </p:extLst>
          </p:nvPr>
        </p:nvGraphicFramePr>
        <p:xfrm>
          <a:off x="179512" y="3834110"/>
          <a:ext cx="336708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ChemSketch" r:id="rId5" imgW="2532960" imgH="780120" progId="ACD.ChemSketch.20">
                  <p:embed/>
                </p:oleObj>
              </mc:Choice>
              <mc:Fallback>
                <p:oleObj name="ChemSketch" r:id="rId5" imgW="2532960" imgH="7801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512" y="3834110"/>
                        <a:ext cx="3367088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700591"/>
              </p:ext>
            </p:extLst>
          </p:nvPr>
        </p:nvGraphicFramePr>
        <p:xfrm>
          <a:off x="3851920" y="3976974"/>
          <a:ext cx="4663961" cy="1036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ChemSketch" r:id="rId7" imgW="3508200" imgH="780120" progId="ACD.ChemSketch.20">
                  <p:embed/>
                </p:oleObj>
              </mc:Choice>
              <mc:Fallback>
                <p:oleObj name="ChemSketch" r:id="rId7" imgW="3508200" imgH="780120" progId="ACD.ChemSketch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51920" y="3976974"/>
                        <a:ext cx="4663961" cy="1036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/>
        </p:nvSpPr>
        <p:spPr>
          <a:xfrm>
            <a:off x="4644008" y="6515464"/>
            <a:ext cx="48245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G. R. </a:t>
            </a:r>
            <a:r>
              <a:rPr lang="fr-FR" sz="1600" dirty="0" err="1"/>
              <a:t>McGowan</a:t>
            </a:r>
            <a:r>
              <a:rPr lang="fr-FR" sz="1600" dirty="0"/>
              <a:t> </a:t>
            </a:r>
            <a:r>
              <a:rPr lang="fr-FR" sz="1600" i="1" dirty="0"/>
              <a:t>et </a:t>
            </a:r>
            <a:r>
              <a:rPr lang="fr-FR" sz="1600" i="1" dirty="0" smtClean="0"/>
              <a:t>al</a:t>
            </a:r>
            <a:r>
              <a:rPr lang="fr-FR" sz="1600" dirty="0" smtClean="0"/>
              <a:t>., </a:t>
            </a:r>
            <a:r>
              <a:rPr lang="de-DE" sz="1600" i="1" dirty="0" smtClean="0"/>
              <a:t>J</a:t>
            </a:r>
            <a:r>
              <a:rPr lang="de-DE" sz="1600" dirty="0"/>
              <a:t>.</a:t>
            </a:r>
            <a:r>
              <a:rPr lang="de-DE" sz="1600" i="1" dirty="0"/>
              <a:t> </a:t>
            </a:r>
            <a:r>
              <a:rPr lang="de-DE" sz="1600" i="1" dirty="0" err="1"/>
              <a:t>Colloid</a:t>
            </a:r>
            <a:r>
              <a:rPr lang="de-DE" sz="1600" i="1" dirty="0"/>
              <a:t> </a:t>
            </a:r>
            <a:r>
              <a:rPr lang="de-DE" sz="1600" i="1" dirty="0" err="1"/>
              <a:t>Interf</a:t>
            </a:r>
            <a:r>
              <a:rPr lang="de-DE" sz="1600" dirty="0"/>
              <a:t>.</a:t>
            </a:r>
            <a:r>
              <a:rPr lang="de-DE" sz="1600" i="1" dirty="0"/>
              <a:t> </a:t>
            </a:r>
            <a:r>
              <a:rPr lang="de-DE" sz="1600" i="1" dirty="0" err="1"/>
              <a:t>Sci</a:t>
            </a:r>
            <a:r>
              <a:rPr lang="de-DE" sz="1600" dirty="0"/>
              <a:t>.,</a:t>
            </a:r>
            <a:r>
              <a:rPr lang="de-DE" sz="1600" i="1" dirty="0"/>
              <a:t> </a:t>
            </a:r>
            <a:r>
              <a:rPr lang="fr-FR" sz="1600" b="1" dirty="0" smtClean="0"/>
              <a:t>1982</a:t>
            </a:r>
            <a:r>
              <a:rPr lang="fr-FR" sz="1600" dirty="0" smtClean="0"/>
              <a:t>. </a:t>
            </a:r>
            <a:endParaRPr lang="fr-FR" sz="1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98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07504" y="53752"/>
            <a:ext cx="8928992" cy="92697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 smtClean="0">
                <a:solidFill>
                  <a:prstClr val="black"/>
                </a:solidFill>
              </a:rPr>
              <a:t>Quantification (ICP-MS)</a:t>
            </a:r>
            <a:endParaRPr lang="fr-FR" sz="5400" b="1" dirty="0">
              <a:solidFill>
                <a:prstClr val="black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0" y="6165304"/>
            <a:ext cx="2915816" cy="692696"/>
          </a:xfrm>
          <a:prstGeom prst="rect">
            <a:avLst/>
          </a:prstGeom>
          <a:solidFill>
            <a:srgbClr val="A2C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1880073" y="5498070"/>
            <a:ext cx="5383853" cy="124349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fr-FR" sz="3200" b="1" dirty="0" smtClean="0">
                <a:solidFill>
                  <a:prstClr val="black"/>
                </a:solidFill>
              </a:rPr>
              <a:t>Quantification possible…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fr-FR" sz="3200" b="1" dirty="0" smtClean="0">
                <a:solidFill>
                  <a:prstClr val="black"/>
                </a:solidFill>
              </a:rPr>
              <a:t>…and </a:t>
            </a:r>
            <a:r>
              <a:rPr lang="fr-FR" sz="3200" b="1" dirty="0" err="1" smtClean="0">
                <a:solidFill>
                  <a:prstClr val="black"/>
                </a:solidFill>
              </a:rPr>
              <a:t>independent</a:t>
            </a:r>
            <a:r>
              <a:rPr lang="fr-FR" sz="3200" b="1" dirty="0" smtClean="0">
                <a:solidFill>
                  <a:prstClr val="black"/>
                </a:solidFill>
              </a:rPr>
              <a:t> on size.</a:t>
            </a:r>
            <a:endParaRPr lang="fr-FR" sz="3200" b="1" dirty="0">
              <a:solidFill>
                <a:prstClr val="black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fr-FR" sz="3200" b="1" dirty="0" smtClean="0">
              <a:solidFill>
                <a:prstClr val="black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fr-FR" sz="3200" b="1" dirty="0" smtClean="0">
              <a:solidFill>
                <a:prstClr val="black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fr-FR" sz="3200" b="1" dirty="0" smtClean="0">
              <a:solidFill>
                <a:prstClr val="black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0" y="6519446"/>
            <a:ext cx="3012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prstClr val="black"/>
                </a:solidFill>
              </a:rPr>
              <a:t>Philippe </a:t>
            </a:r>
            <a:r>
              <a:rPr lang="fr-FR" sz="1600" dirty="0">
                <a:solidFill>
                  <a:prstClr val="black"/>
                </a:solidFill>
              </a:rPr>
              <a:t>and </a:t>
            </a:r>
            <a:r>
              <a:rPr lang="fr-FR" sz="1600" dirty="0" err="1">
                <a:solidFill>
                  <a:prstClr val="black"/>
                </a:solidFill>
              </a:rPr>
              <a:t>Schaumann</a:t>
            </a:r>
            <a:r>
              <a:rPr lang="fr-FR" sz="1600" dirty="0">
                <a:solidFill>
                  <a:prstClr val="black"/>
                </a:solidFill>
              </a:rPr>
              <a:t>, in </a:t>
            </a:r>
            <a:r>
              <a:rPr lang="fr-FR" sz="1600" dirty="0" err="1">
                <a:solidFill>
                  <a:prstClr val="black"/>
                </a:solidFill>
              </a:rPr>
              <a:t>prep</a:t>
            </a:r>
            <a:r>
              <a:rPr lang="fr-FR" sz="1600" dirty="0" smtClean="0">
                <a:solidFill>
                  <a:prstClr val="black"/>
                </a:solidFill>
              </a:rPr>
              <a:t>.</a:t>
            </a:r>
            <a:endParaRPr lang="fr-FR" sz="1600" dirty="0">
              <a:solidFill>
                <a:prstClr val="black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82" y="1128558"/>
            <a:ext cx="6853833" cy="430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8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bg1"/>
                </a:solidFill>
              </a:rPr>
              <a:t>Analysis </a:t>
            </a:r>
            <a:r>
              <a:rPr lang="de-DE" dirty="0" err="1" smtClean="0">
                <a:solidFill>
                  <a:schemeClr val="bg1"/>
                </a:solidFill>
              </a:rPr>
              <a:t>of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ions</a:t>
            </a:r>
            <a:endParaRPr lang="de-DE" dirty="0">
              <a:solidFill>
                <a:schemeClr val="bg1"/>
              </a:solidFill>
            </a:endParaRPr>
          </a:p>
        </p:txBody>
      </p:sp>
      <p:grpSp>
        <p:nvGrpSpPr>
          <p:cNvPr id="5" name="Gruppieren 4"/>
          <p:cNvGrpSpPr>
            <a:grpSpLocks noChangeAspect="1"/>
          </p:cNvGrpSpPr>
          <p:nvPr/>
        </p:nvGrpSpPr>
        <p:grpSpPr>
          <a:xfrm>
            <a:off x="899592" y="3501008"/>
            <a:ext cx="2846855" cy="2623054"/>
            <a:chOff x="840563" y="17531"/>
            <a:chExt cx="7443129" cy="6858000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563" y="17531"/>
              <a:ext cx="7443129" cy="6858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Rechteck 6"/>
            <p:cNvSpPr/>
            <p:nvPr/>
          </p:nvSpPr>
          <p:spPr>
            <a:xfrm>
              <a:off x="840563" y="6470867"/>
              <a:ext cx="985261" cy="39963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Titre 1"/>
          <p:cNvSpPr txBox="1">
            <a:spLocks/>
          </p:cNvSpPr>
          <p:nvPr/>
        </p:nvSpPr>
        <p:spPr>
          <a:xfrm>
            <a:off x="261869" y="824139"/>
            <a:ext cx="4527536" cy="173452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Composition (</a:t>
            </a:r>
            <a:r>
              <a:rPr lang="fr-FR" sz="2400" b="1" dirty="0" err="1" smtClean="0">
                <a:solidFill>
                  <a:prstClr val="black"/>
                </a:solidFill>
                <a:latin typeface="Perpetua"/>
              </a:rPr>
              <a:t>from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 XRD and ICP-OES </a:t>
            </a:r>
            <a:r>
              <a:rPr lang="fr-FR" sz="2400" b="1" dirty="0" err="1" smtClean="0">
                <a:solidFill>
                  <a:prstClr val="black"/>
                </a:solidFill>
                <a:latin typeface="Perpetua"/>
              </a:rPr>
              <a:t>measurements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):</a:t>
            </a:r>
          </a:p>
          <a:p>
            <a:pPr algn="l"/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Na</a:t>
            </a:r>
            <a:r>
              <a:rPr lang="fr-FR" sz="2400" b="1" baseline="-25000" dirty="0" smtClean="0">
                <a:solidFill>
                  <a:prstClr val="black"/>
                </a:solidFill>
                <a:latin typeface="Perpetua"/>
              </a:rPr>
              <a:t>1.6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Ca</a:t>
            </a:r>
            <a:r>
              <a:rPr lang="fr-FR" sz="2400" b="1" baseline="-25000" dirty="0" smtClean="0">
                <a:solidFill>
                  <a:prstClr val="black"/>
                </a:solidFill>
                <a:latin typeface="Perpetua"/>
              </a:rPr>
              <a:t>1.1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(UO</a:t>
            </a:r>
            <a:r>
              <a:rPr lang="fr-FR" sz="2400" b="1" baseline="-25000" dirty="0" smtClean="0">
                <a:solidFill>
                  <a:prstClr val="black"/>
                </a:solidFill>
                <a:latin typeface="Perpetua"/>
              </a:rPr>
              <a:t>2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)</a:t>
            </a:r>
            <a:r>
              <a:rPr lang="fr-FR" sz="2400" b="1" baseline="-25000" dirty="0" smtClean="0">
                <a:solidFill>
                  <a:prstClr val="black"/>
                </a:solidFill>
                <a:latin typeface="Perpetua"/>
              </a:rPr>
              <a:t>2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(PO</a:t>
            </a:r>
            <a:r>
              <a:rPr lang="fr-FR" sz="2400" b="1" baseline="-25000" dirty="0" smtClean="0">
                <a:solidFill>
                  <a:prstClr val="black"/>
                </a:solidFill>
                <a:latin typeface="Perpetua"/>
              </a:rPr>
              <a:t>4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)</a:t>
            </a:r>
            <a:r>
              <a:rPr lang="fr-FR" sz="2400" b="1" baseline="-25000" dirty="0" smtClean="0">
                <a:solidFill>
                  <a:prstClr val="black"/>
                </a:solidFill>
                <a:latin typeface="Perpetua"/>
              </a:rPr>
              <a:t>2.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7∙nH</a:t>
            </a:r>
            <a:r>
              <a:rPr lang="fr-FR" sz="2400" b="1" baseline="-25000" dirty="0" smtClean="0">
                <a:solidFill>
                  <a:prstClr val="black"/>
                </a:solidFill>
                <a:latin typeface="Perpetua"/>
              </a:rPr>
              <a:t>2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O</a:t>
            </a:r>
          </a:p>
          <a:p>
            <a:pPr algn="l"/>
            <a:endParaRPr lang="fr-FR" sz="2400" b="1" dirty="0" smtClean="0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233066" y="2273704"/>
            <a:ext cx="4087942" cy="8672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1" dirty="0" err="1" smtClean="0">
                <a:solidFill>
                  <a:prstClr val="black"/>
                </a:solidFill>
                <a:latin typeface="Perpetua"/>
              </a:rPr>
              <a:t>Lattice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 </a:t>
            </a:r>
            <a:r>
              <a:rPr lang="fr-FR" sz="2400" b="1" dirty="0" err="1" smtClean="0">
                <a:solidFill>
                  <a:prstClr val="black"/>
                </a:solidFill>
                <a:latin typeface="Perpetua"/>
              </a:rPr>
              <a:t>geometry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: </a:t>
            </a:r>
            <a:r>
              <a:rPr lang="fr-FR" sz="2400" b="1" dirty="0" err="1" smtClean="0">
                <a:solidFill>
                  <a:prstClr val="black"/>
                </a:solidFill>
                <a:latin typeface="Perpetua"/>
              </a:rPr>
              <a:t>cubic</a:t>
            </a:r>
            <a:r>
              <a:rPr lang="fr-FR" sz="2400" b="1" dirty="0" smtClean="0">
                <a:solidFill>
                  <a:prstClr val="black"/>
                </a:solidFill>
                <a:latin typeface="Perpetua"/>
              </a:rPr>
              <a:t> or </a:t>
            </a:r>
            <a:r>
              <a:rPr lang="fr-FR" sz="2400" b="1" dirty="0" err="1" smtClean="0">
                <a:solidFill>
                  <a:prstClr val="black"/>
                </a:solidFill>
                <a:latin typeface="Perpetua"/>
              </a:rPr>
              <a:t>prismatic</a:t>
            </a:r>
            <a:endParaRPr lang="fr-FR" sz="2400" b="1" dirty="0" smtClean="0">
              <a:solidFill>
                <a:prstClr val="black"/>
              </a:solidFill>
              <a:latin typeface="Perpetua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569" y="980728"/>
            <a:ext cx="4571621" cy="274297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569" y="3714370"/>
            <a:ext cx="4571621" cy="274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61719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314221"/>
      </p:ext>
    </p:extLst>
  </p:cSld>
  <p:clrMapOvr>
    <a:masterClrMapping/>
  </p:clrMapOvr>
  <p:transition spd="slow">
    <p:wipe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1214</Words>
  <Application>Microsoft Office PowerPoint</Application>
  <PresentationFormat>Bildschirmpräsentation (4:3)</PresentationFormat>
  <Paragraphs>220</Paragraphs>
  <Slides>25</Slides>
  <Notes>3</Notes>
  <HiddenSlides>6</HiddenSlides>
  <MMClips>0</MMClips>
  <ScaleCrop>false</ScaleCrop>
  <HeadingPairs>
    <vt:vector size="6" baseType="variant">
      <vt:variant>
        <vt:lpstr>Design</vt:lpstr>
      </vt:variant>
      <vt:variant>
        <vt:i4>8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4" baseType="lpstr">
      <vt:lpstr>Dactylos</vt:lpstr>
      <vt:lpstr>1_Dactylos</vt:lpstr>
      <vt:lpstr>2_Dactylos</vt:lpstr>
      <vt:lpstr>3_Dactylos</vt:lpstr>
      <vt:lpstr>4_Dactylos</vt:lpstr>
      <vt:lpstr>5_Dactylos</vt:lpstr>
      <vt:lpstr>6_Dactylos</vt:lpstr>
      <vt:lpstr>7_Dactylos</vt:lpstr>
      <vt:lpstr>ChemSketch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Analysis of ions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Allan</dc:creator>
  <cp:lastModifiedBy>Allan</cp:lastModifiedBy>
  <cp:revision>22</cp:revision>
  <dcterms:created xsi:type="dcterms:W3CDTF">2015-12-23T11:35:04Z</dcterms:created>
  <dcterms:modified xsi:type="dcterms:W3CDTF">2016-03-07T13:38:47Z</dcterms:modified>
</cp:coreProperties>
</file>