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diagrams/layout3.xml" ContentType="application/vnd.openxmlformats-officedocument.drawingml.diagramLayout+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2" r:id="rId1"/>
  </p:sldMasterIdLst>
  <p:notesMasterIdLst>
    <p:notesMasterId r:id="rId30"/>
  </p:notesMasterIdLst>
  <p:handoutMasterIdLst>
    <p:handoutMasterId r:id="rId31"/>
  </p:handoutMasterIdLst>
  <p:sldIdLst>
    <p:sldId id="295" r:id="rId2"/>
    <p:sldId id="436" r:id="rId3"/>
    <p:sldId id="437" r:id="rId4"/>
    <p:sldId id="503" r:id="rId5"/>
    <p:sldId id="438" r:id="rId6"/>
    <p:sldId id="448" r:id="rId7"/>
    <p:sldId id="451" r:id="rId8"/>
    <p:sldId id="455" r:id="rId9"/>
    <p:sldId id="456" r:id="rId10"/>
    <p:sldId id="458" r:id="rId11"/>
    <p:sldId id="460" r:id="rId12"/>
    <p:sldId id="501" r:id="rId13"/>
    <p:sldId id="535" r:id="rId14"/>
    <p:sldId id="516" r:id="rId15"/>
    <p:sldId id="519" r:id="rId16"/>
    <p:sldId id="536" r:id="rId17"/>
    <p:sldId id="523" r:id="rId18"/>
    <p:sldId id="537" r:id="rId19"/>
    <p:sldId id="527" r:id="rId20"/>
    <p:sldId id="528" r:id="rId21"/>
    <p:sldId id="529" r:id="rId22"/>
    <p:sldId id="530" r:id="rId23"/>
    <p:sldId id="531" r:id="rId24"/>
    <p:sldId id="532" r:id="rId25"/>
    <p:sldId id="533" r:id="rId26"/>
    <p:sldId id="476" r:id="rId27"/>
    <p:sldId id="475" r:id="rId28"/>
    <p:sldId id="294" r:id="rId29"/>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Garamond" pitchFamily="18" charset="0"/>
        <a:ea typeface="+mn-ea"/>
        <a:cs typeface="+mn-cs"/>
      </a:defRPr>
    </a:lvl1pPr>
    <a:lvl2pPr marL="457200" algn="l" rtl="0" fontAlgn="base">
      <a:spcBef>
        <a:spcPct val="0"/>
      </a:spcBef>
      <a:spcAft>
        <a:spcPct val="0"/>
      </a:spcAft>
      <a:defRPr kern="1200">
        <a:solidFill>
          <a:schemeClr val="tx1"/>
        </a:solidFill>
        <a:latin typeface="Garamond" pitchFamily="18" charset="0"/>
        <a:ea typeface="+mn-ea"/>
        <a:cs typeface="+mn-cs"/>
      </a:defRPr>
    </a:lvl2pPr>
    <a:lvl3pPr marL="914400" algn="l" rtl="0" fontAlgn="base">
      <a:spcBef>
        <a:spcPct val="0"/>
      </a:spcBef>
      <a:spcAft>
        <a:spcPct val="0"/>
      </a:spcAft>
      <a:defRPr kern="1200">
        <a:solidFill>
          <a:schemeClr val="tx1"/>
        </a:solidFill>
        <a:latin typeface="Garamond" pitchFamily="18" charset="0"/>
        <a:ea typeface="+mn-ea"/>
        <a:cs typeface="+mn-cs"/>
      </a:defRPr>
    </a:lvl3pPr>
    <a:lvl4pPr marL="1371600" algn="l" rtl="0" fontAlgn="base">
      <a:spcBef>
        <a:spcPct val="0"/>
      </a:spcBef>
      <a:spcAft>
        <a:spcPct val="0"/>
      </a:spcAft>
      <a:defRPr kern="1200">
        <a:solidFill>
          <a:schemeClr val="tx1"/>
        </a:solidFill>
        <a:latin typeface="Garamond" pitchFamily="18" charset="0"/>
        <a:ea typeface="+mn-ea"/>
        <a:cs typeface="+mn-cs"/>
      </a:defRPr>
    </a:lvl4pPr>
    <a:lvl5pPr marL="1828800" algn="l" rtl="0" fontAlgn="base">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k@"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FE2FF"/>
    <a:srgbClr val="CC0000"/>
    <a:srgbClr val="F8F200"/>
    <a:srgbClr val="FFDC6D"/>
    <a:srgbClr val="EEE800"/>
    <a:srgbClr val="FF0066"/>
    <a:srgbClr val="E6E100"/>
    <a:srgbClr val="6F1313"/>
    <a:srgbClr val="FF3300"/>
    <a:srgbClr val="143154"/>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80" autoAdjust="0"/>
    <p:restoredTop sz="94854" autoAdjust="0"/>
  </p:normalViewPr>
  <p:slideViewPr>
    <p:cSldViewPr>
      <p:cViewPr varScale="1">
        <p:scale>
          <a:sx n="61" d="100"/>
          <a:sy n="61" d="100"/>
        </p:scale>
        <p:origin x="-1217" y="-92"/>
      </p:cViewPr>
      <p:guideLst>
        <p:guide orient="horz" pos="2160"/>
        <p:guide pos="2880"/>
      </p:guideLst>
    </p:cSldViewPr>
  </p:slideViewPr>
  <p:outlineViewPr>
    <p:cViewPr>
      <p:scale>
        <a:sx n="33" d="100"/>
        <a:sy n="33" d="100"/>
      </p:scale>
      <p:origin x="0" y="4518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9" d="100"/>
          <a:sy n="49" d="100"/>
        </p:scale>
        <p:origin x="-2320" y="-10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B6FC70-68EE-4DDF-BE63-D7AD876BA954}" type="doc">
      <dgm:prSet loTypeId="urn:microsoft.com/office/officeart/2005/8/layout/chevron1" loCatId="process" qsTypeId="urn:microsoft.com/office/officeart/2005/8/quickstyle/simple3" qsCatId="simple" csTypeId="urn:microsoft.com/office/officeart/2005/8/colors/colorful1" csCatId="colorful" phldr="1"/>
      <dgm:spPr/>
    </dgm:pt>
    <dgm:pt modelId="{8D9EC54E-2A70-48D4-AC60-8F4825489DAD}">
      <dgm:prSet phldrT="[Text]" custT="1"/>
      <dgm:spPr/>
      <dgm:t>
        <a:bodyPr/>
        <a:lstStyle/>
        <a:p>
          <a:r>
            <a:rPr lang="en-US" sz="1600" b="1" dirty="0" smtClean="0">
              <a:latin typeface="Garamond" pitchFamily="18" charset="0"/>
            </a:rPr>
            <a:t>Pregnancy Disorders</a:t>
          </a:r>
          <a:endParaRPr lang="en-US" sz="1600" b="1" dirty="0">
            <a:latin typeface="Garamond" pitchFamily="18" charset="0"/>
          </a:endParaRPr>
        </a:p>
      </dgm:t>
    </dgm:pt>
    <dgm:pt modelId="{93D69F98-C829-41D8-8EEC-4ECCA98C94D5}" type="parTrans" cxnId="{55518CB1-6200-4BAC-8CA5-FF56EC9150C7}">
      <dgm:prSet/>
      <dgm:spPr/>
      <dgm:t>
        <a:bodyPr/>
        <a:lstStyle/>
        <a:p>
          <a:endParaRPr lang="en-US" sz="1600" b="1">
            <a:solidFill>
              <a:schemeClr val="bg1"/>
            </a:solidFill>
            <a:latin typeface="Garamond" pitchFamily="18" charset="0"/>
          </a:endParaRPr>
        </a:p>
      </dgm:t>
    </dgm:pt>
    <dgm:pt modelId="{899775CB-C4BF-44FF-B507-1016AB978CAD}" type="sibTrans" cxnId="{55518CB1-6200-4BAC-8CA5-FF56EC9150C7}">
      <dgm:prSet/>
      <dgm:spPr/>
      <dgm:t>
        <a:bodyPr/>
        <a:lstStyle/>
        <a:p>
          <a:endParaRPr lang="en-US" sz="1600" b="1">
            <a:solidFill>
              <a:schemeClr val="bg1"/>
            </a:solidFill>
            <a:latin typeface="Garamond" pitchFamily="18" charset="0"/>
          </a:endParaRPr>
        </a:p>
      </dgm:t>
    </dgm:pt>
    <dgm:pt modelId="{8379579D-8AF1-4F04-A457-BB70DBA3EF9E}">
      <dgm:prSet phldrT="[Text]" custT="1"/>
      <dgm:spPr/>
      <dgm:t>
        <a:bodyPr/>
        <a:lstStyle/>
        <a:p>
          <a:r>
            <a:rPr lang="en-US" sz="1600" b="1" dirty="0" smtClean="0">
              <a:latin typeface="Garamond" pitchFamily="18" charset="0"/>
            </a:rPr>
            <a:t>Placental Malfunctioning</a:t>
          </a:r>
        </a:p>
      </dgm:t>
    </dgm:pt>
    <dgm:pt modelId="{A9C29771-39A4-44ED-B051-E55B329651D7}" type="parTrans" cxnId="{9C27D31E-849C-4313-896C-8E20B56FFCBA}">
      <dgm:prSet/>
      <dgm:spPr/>
      <dgm:t>
        <a:bodyPr/>
        <a:lstStyle/>
        <a:p>
          <a:endParaRPr lang="en-US" sz="1600" b="1">
            <a:solidFill>
              <a:schemeClr val="bg1"/>
            </a:solidFill>
            <a:latin typeface="Garamond" pitchFamily="18" charset="0"/>
          </a:endParaRPr>
        </a:p>
      </dgm:t>
    </dgm:pt>
    <dgm:pt modelId="{82522D54-0D40-42EA-8385-561229D3BA53}" type="sibTrans" cxnId="{9C27D31E-849C-4313-896C-8E20B56FFCBA}">
      <dgm:prSet/>
      <dgm:spPr/>
      <dgm:t>
        <a:bodyPr/>
        <a:lstStyle/>
        <a:p>
          <a:endParaRPr lang="en-US" sz="1600" b="1">
            <a:solidFill>
              <a:schemeClr val="bg1"/>
            </a:solidFill>
            <a:latin typeface="Garamond" pitchFamily="18" charset="0"/>
          </a:endParaRPr>
        </a:p>
      </dgm:t>
    </dgm:pt>
    <dgm:pt modelId="{93736C71-7DF7-48F7-AC5F-E1F78A8DF1A0}">
      <dgm:prSet phldrT="[Text]" custT="1"/>
      <dgm:spPr/>
      <dgm:t>
        <a:bodyPr/>
        <a:lstStyle/>
        <a:p>
          <a:r>
            <a:rPr lang="en-US" sz="1600" b="1" dirty="0" smtClean="0">
              <a:latin typeface="Garamond" pitchFamily="18" charset="0"/>
            </a:rPr>
            <a:t>High Risk of NCDs</a:t>
          </a:r>
        </a:p>
      </dgm:t>
    </dgm:pt>
    <dgm:pt modelId="{B0533228-1749-4FC4-B374-3C43623253C4}" type="parTrans" cxnId="{A5E2A473-E708-427D-A586-B2BE81A43994}">
      <dgm:prSet/>
      <dgm:spPr/>
      <dgm:t>
        <a:bodyPr/>
        <a:lstStyle/>
        <a:p>
          <a:endParaRPr lang="en-US" sz="1600" b="1">
            <a:solidFill>
              <a:schemeClr val="bg1"/>
            </a:solidFill>
            <a:latin typeface="Garamond" pitchFamily="18" charset="0"/>
          </a:endParaRPr>
        </a:p>
      </dgm:t>
    </dgm:pt>
    <dgm:pt modelId="{0A5638AE-F0C8-42FE-9853-1574141DAEF6}" type="sibTrans" cxnId="{A5E2A473-E708-427D-A586-B2BE81A43994}">
      <dgm:prSet/>
      <dgm:spPr/>
      <dgm:t>
        <a:bodyPr/>
        <a:lstStyle/>
        <a:p>
          <a:endParaRPr lang="en-US" sz="1600" b="1">
            <a:solidFill>
              <a:schemeClr val="bg1"/>
            </a:solidFill>
            <a:latin typeface="Garamond" pitchFamily="18" charset="0"/>
          </a:endParaRPr>
        </a:p>
      </dgm:t>
    </dgm:pt>
    <dgm:pt modelId="{1F039981-8E74-4B8A-8295-C23483665115}">
      <dgm:prSet custT="1"/>
      <dgm:spPr/>
      <dgm:t>
        <a:bodyPr/>
        <a:lstStyle/>
        <a:p>
          <a:r>
            <a:rPr lang="en-US" sz="1600" b="1" dirty="0" smtClean="0">
              <a:latin typeface="Garamond" pitchFamily="18" charset="0"/>
            </a:rPr>
            <a:t>Adverse Fetal Programming</a:t>
          </a:r>
          <a:endParaRPr lang="en-US" sz="1600" b="1" dirty="0">
            <a:latin typeface="Garamond" pitchFamily="18" charset="0"/>
          </a:endParaRPr>
        </a:p>
      </dgm:t>
    </dgm:pt>
    <dgm:pt modelId="{10636D2D-C9A4-4B76-BAA1-9CFBFF6766D2}" type="parTrans" cxnId="{D39E7074-4BEE-4736-B26A-8F79705D937B}">
      <dgm:prSet/>
      <dgm:spPr/>
      <dgm:t>
        <a:bodyPr/>
        <a:lstStyle/>
        <a:p>
          <a:endParaRPr lang="en-US" sz="1600" b="1">
            <a:solidFill>
              <a:schemeClr val="bg1"/>
            </a:solidFill>
            <a:latin typeface="Garamond" pitchFamily="18" charset="0"/>
          </a:endParaRPr>
        </a:p>
      </dgm:t>
    </dgm:pt>
    <dgm:pt modelId="{A6C9255F-83A2-4B33-B8B9-A8327AE0E3DD}" type="sibTrans" cxnId="{D39E7074-4BEE-4736-B26A-8F79705D937B}">
      <dgm:prSet/>
      <dgm:spPr/>
      <dgm:t>
        <a:bodyPr/>
        <a:lstStyle/>
        <a:p>
          <a:endParaRPr lang="en-US" sz="1600" b="1">
            <a:solidFill>
              <a:schemeClr val="bg1"/>
            </a:solidFill>
            <a:latin typeface="Garamond" pitchFamily="18" charset="0"/>
          </a:endParaRPr>
        </a:p>
      </dgm:t>
    </dgm:pt>
    <dgm:pt modelId="{10807C43-A404-4DBB-BD0A-B4D886B02A26}">
      <dgm:prSet custT="1"/>
      <dgm:spPr/>
      <dgm:t>
        <a:bodyPr/>
        <a:lstStyle/>
        <a:p>
          <a:r>
            <a:rPr lang="en-US" sz="1600" b="1" dirty="0" smtClean="0">
              <a:latin typeface="Garamond" pitchFamily="18" charset="0"/>
            </a:rPr>
            <a:t>Altered Maternal Nutrition</a:t>
          </a:r>
        </a:p>
      </dgm:t>
    </dgm:pt>
    <dgm:pt modelId="{174F8010-643A-4E98-9202-2EFE0D25C5BE}" type="parTrans" cxnId="{AC9BBB38-2E9C-47D9-A14E-32D5B9974368}">
      <dgm:prSet/>
      <dgm:spPr/>
      <dgm:t>
        <a:bodyPr/>
        <a:lstStyle/>
        <a:p>
          <a:endParaRPr lang="en-US"/>
        </a:p>
      </dgm:t>
    </dgm:pt>
    <dgm:pt modelId="{232E3304-BF7C-43CD-9F6B-8ADC9BFC4C82}" type="sibTrans" cxnId="{AC9BBB38-2E9C-47D9-A14E-32D5B9974368}">
      <dgm:prSet/>
      <dgm:spPr/>
      <dgm:t>
        <a:bodyPr/>
        <a:lstStyle/>
        <a:p>
          <a:endParaRPr lang="en-US"/>
        </a:p>
      </dgm:t>
    </dgm:pt>
    <dgm:pt modelId="{412A684D-79F2-4882-A209-B07823D80C01}" type="pres">
      <dgm:prSet presAssocID="{8EB6FC70-68EE-4DDF-BE63-D7AD876BA954}" presName="Name0" presStyleCnt="0">
        <dgm:presLayoutVars>
          <dgm:dir/>
          <dgm:animLvl val="lvl"/>
          <dgm:resizeHandles val="exact"/>
        </dgm:presLayoutVars>
      </dgm:prSet>
      <dgm:spPr/>
    </dgm:pt>
    <dgm:pt modelId="{F56EB0CA-EC5B-47B5-9ED3-814EEF5456AB}" type="pres">
      <dgm:prSet presAssocID="{8D9EC54E-2A70-48D4-AC60-8F4825489DAD}" presName="parTxOnly" presStyleLbl="node1" presStyleIdx="0" presStyleCnt="5" custScaleX="103167" custLinFactX="183296" custLinFactNeighborX="200000" custLinFactNeighborY="1166">
        <dgm:presLayoutVars>
          <dgm:chMax val="0"/>
          <dgm:chPref val="0"/>
          <dgm:bulletEnabled val="1"/>
        </dgm:presLayoutVars>
      </dgm:prSet>
      <dgm:spPr/>
      <dgm:t>
        <a:bodyPr/>
        <a:lstStyle/>
        <a:p>
          <a:endParaRPr lang="en-US"/>
        </a:p>
      </dgm:t>
    </dgm:pt>
    <dgm:pt modelId="{99C9A89B-F4F0-448C-BE56-493B1D2F3CDF}" type="pres">
      <dgm:prSet presAssocID="{899775CB-C4BF-44FF-B507-1016AB978CAD}" presName="parTxOnlySpace" presStyleCnt="0"/>
      <dgm:spPr/>
    </dgm:pt>
    <dgm:pt modelId="{347089EA-2A0B-49E3-AB95-338646CA2E7C}" type="pres">
      <dgm:prSet presAssocID="{10807C43-A404-4DBB-BD0A-B4D886B02A26}" presName="parTxOnly" presStyleLbl="node1" presStyleIdx="1" presStyleCnt="5" custLinFactX="-167752" custLinFactNeighborX="-200000" custLinFactNeighborY="1166">
        <dgm:presLayoutVars>
          <dgm:chMax val="0"/>
          <dgm:chPref val="0"/>
          <dgm:bulletEnabled val="1"/>
        </dgm:presLayoutVars>
      </dgm:prSet>
      <dgm:spPr/>
      <dgm:t>
        <a:bodyPr/>
        <a:lstStyle/>
        <a:p>
          <a:endParaRPr lang="en-US"/>
        </a:p>
      </dgm:t>
    </dgm:pt>
    <dgm:pt modelId="{E30E60F5-6B31-478B-AA34-8FCBC372A498}" type="pres">
      <dgm:prSet presAssocID="{232E3304-BF7C-43CD-9F6B-8ADC9BFC4C82}" presName="parTxOnlySpace" presStyleCnt="0"/>
      <dgm:spPr/>
    </dgm:pt>
    <dgm:pt modelId="{A92299CD-8EE6-46D1-8B4D-8890AA4043B3}" type="pres">
      <dgm:prSet presAssocID="{8379579D-8AF1-4F04-A457-BB70DBA3EF9E}" presName="parTxOnly" presStyleLbl="node1" presStyleIdx="2" presStyleCnt="5" custScaleX="122857" custLinFactX="-84137" custLinFactNeighborX="-100000" custLinFactNeighborY="1166">
        <dgm:presLayoutVars>
          <dgm:chMax val="0"/>
          <dgm:chPref val="0"/>
          <dgm:bulletEnabled val="1"/>
        </dgm:presLayoutVars>
      </dgm:prSet>
      <dgm:spPr/>
      <dgm:t>
        <a:bodyPr/>
        <a:lstStyle/>
        <a:p>
          <a:endParaRPr lang="en-US"/>
        </a:p>
      </dgm:t>
    </dgm:pt>
    <dgm:pt modelId="{41109BE3-45A8-4438-9C31-1286336924F0}" type="pres">
      <dgm:prSet presAssocID="{82522D54-0D40-42EA-8385-561229D3BA53}" presName="parTxOnlySpace" presStyleCnt="0"/>
      <dgm:spPr/>
    </dgm:pt>
    <dgm:pt modelId="{4B36B9EF-760E-4793-A448-17AFE286B8D9}" type="pres">
      <dgm:prSet presAssocID="{1F039981-8E74-4B8A-8295-C23483665115}" presName="parTxOnly" presStyleLbl="node1" presStyleIdx="3" presStyleCnt="5" custScaleX="115212">
        <dgm:presLayoutVars>
          <dgm:chMax val="0"/>
          <dgm:chPref val="0"/>
          <dgm:bulletEnabled val="1"/>
        </dgm:presLayoutVars>
      </dgm:prSet>
      <dgm:spPr/>
      <dgm:t>
        <a:bodyPr/>
        <a:lstStyle/>
        <a:p>
          <a:endParaRPr lang="en-US"/>
        </a:p>
      </dgm:t>
    </dgm:pt>
    <dgm:pt modelId="{71D1F53B-FD12-46ED-BB22-A77597505E2A}" type="pres">
      <dgm:prSet presAssocID="{A6C9255F-83A2-4B33-B8B9-A8327AE0E3DD}" presName="parTxOnlySpace" presStyleCnt="0"/>
      <dgm:spPr/>
    </dgm:pt>
    <dgm:pt modelId="{0A40B3D2-5E1C-4CB2-A212-8564EC63086D}" type="pres">
      <dgm:prSet presAssocID="{93736C71-7DF7-48F7-AC5F-E1F78A8DF1A0}" presName="parTxOnly" presStyleLbl="node1" presStyleIdx="4" presStyleCnt="5" custScaleX="99703">
        <dgm:presLayoutVars>
          <dgm:chMax val="0"/>
          <dgm:chPref val="0"/>
          <dgm:bulletEnabled val="1"/>
        </dgm:presLayoutVars>
      </dgm:prSet>
      <dgm:spPr/>
      <dgm:t>
        <a:bodyPr/>
        <a:lstStyle/>
        <a:p>
          <a:endParaRPr lang="en-US"/>
        </a:p>
      </dgm:t>
    </dgm:pt>
  </dgm:ptLst>
  <dgm:cxnLst>
    <dgm:cxn modelId="{92E2E633-12B8-44E2-B708-193197061B2F}" type="presOf" srcId="{1F039981-8E74-4B8A-8295-C23483665115}" destId="{4B36B9EF-760E-4793-A448-17AFE286B8D9}" srcOrd="0" destOrd="0" presId="urn:microsoft.com/office/officeart/2005/8/layout/chevron1"/>
    <dgm:cxn modelId="{D39E7074-4BEE-4736-B26A-8F79705D937B}" srcId="{8EB6FC70-68EE-4DDF-BE63-D7AD876BA954}" destId="{1F039981-8E74-4B8A-8295-C23483665115}" srcOrd="3" destOrd="0" parTransId="{10636D2D-C9A4-4B76-BAA1-9CFBFF6766D2}" sibTransId="{A6C9255F-83A2-4B33-B8B9-A8327AE0E3DD}"/>
    <dgm:cxn modelId="{9C27D31E-849C-4313-896C-8E20B56FFCBA}" srcId="{8EB6FC70-68EE-4DDF-BE63-D7AD876BA954}" destId="{8379579D-8AF1-4F04-A457-BB70DBA3EF9E}" srcOrd="2" destOrd="0" parTransId="{A9C29771-39A4-44ED-B051-E55B329651D7}" sibTransId="{82522D54-0D40-42EA-8385-561229D3BA53}"/>
    <dgm:cxn modelId="{06087C2E-A7C9-4B7E-9741-946168ADD7ED}" type="presOf" srcId="{10807C43-A404-4DBB-BD0A-B4D886B02A26}" destId="{347089EA-2A0B-49E3-AB95-338646CA2E7C}" srcOrd="0" destOrd="0" presId="urn:microsoft.com/office/officeart/2005/8/layout/chevron1"/>
    <dgm:cxn modelId="{AC9BBB38-2E9C-47D9-A14E-32D5B9974368}" srcId="{8EB6FC70-68EE-4DDF-BE63-D7AD876BA954}" destId="{10807C43-A404-4DBB-BD0A-B4D886B02A26}" srcOrd="1" destOrd="0" parTransId="{174F8010-643A-4E98-9202-2EFE0D25C5BE}" sibTransId="{232E3304-BF7C-43CD-9F6B-8ADC9BFC4C82}"/>
    <dgm:cxn modelId="{55518CB1-6200-4BAC-8CA5-FF56EC9150C7}" srcId="{8EB6FC70-68EE-4DDF-BE63-D7AD876BA954}" destId="{8D9EC54E-2A70-48D4-AC60-8F4825489DAD}" srcOrd="0" destOrd="0" parTransId="{93D69F98-C829-41D8-8EEC-4ECCA98C94D5}" sibTransId="{899775CB-C4BF-44FF-B507-1016AB978CAD}"/>
    <dgm:cxn modelId="{A5E2A473-E708-427D-A586-B2BE81A43994}" srcId="{8EB6FC70-68EE-4DDF-BE63-D7AD876BA954}" destId="{93736C71-7DF7-48F7-AC5F-E1F78A8DF1A0}" srcOrd="4" destOrd="0" parTransId="{B0533228-1749-4FC4-B374-3C43623253C4}" sibTransId="{0A5638AE-F0C8-42FE-9853-1574141DAEF6}"/>
    <dgm:cxn modelId="{69B37C47-CC39-48D6-83A4-2178A4FFF6F3}" type="presOf" srcId="{8EB6FC70-68EE-4DDF-BE63-D7AD876BA954}" destId="{412A684D-79F2-4882-A209-B07823D80C01}" srcOrd="0" destOrd="0" presId="urn:microsoft.com/office/officeart/2005/8/layout/chevron1"/>
    <dgm:cxn modelId="{E7615130-9AFD-46DD-9245-056B148BDB24}" type="presOf" srcId="{8379579D-8AF1-4F04-A457-BB70DBA3EF9E}" destId="{A92299CD-8EE6-46D1-8B4D-8890AA4043B3}" srcOrd="0" destOrd="0" presId="urn:microsoft.com/office/officeart/2005/8/layout/chevron1"/>
    <dgm:cxn modelId="{F9FA363E-68C7-4463-A632-210448FBDE7D}" type="presOf" srcId="{8D9EC54E-2A70-48D4-AC60-8F4825489DAD}" destId="{F56EB0CA-EC5B-47B5-9ED3-814EEF5456AB}" srcOrd="0" destOrd="0" presId="urn:microsoft.com/office/officeart/2005/8/layout/chevron1"/>
    <dgm:cxn modelId="{32B0AEDF-3462-421B-BB09-7A71C26FD560}" type="presOf" srcId="{93736C71-7DF7-48F7-AC5F-E1F78A8DF1A0}" destId="{0A40B3D2-5E1C-4CB2-A212-8564EC63086D}" srcOrd="0" destOrd="0" presId="urn:microsoft.com/office/officeart/2005/8/layout/chevron1"/>
    <dgm:cxn modelId="{51DF7ADF-184F-484D-B9DE-4D4DFE93A7C7}" type="presParOf" srcId="{412A684D-79F2-4882-A209-B07823D80C01}" destId="{F56EB0CA-EC5B-47B5-9ED3-814EEF5456AB}" srcOrd="0" destOrd="0" presId="urn:microsoft.com/office/officeart/2005/8/layout/chevron1"/>
    <dgm:cxn modelId="{DC78C526-579D-4A39-A21F-DC461BBA22D2}" type="presParOf" srcId="{412A684D-79F2-4882-A209-B07823D80C01}" destId="{99C9A89B-F4F0-448C-BE56-493B1D2F3CDF}" srcOrd="1" destOrd="0" presId="urn:microsoft.com/office/officeart/2005/8/layout/chevron1"/>
    <dgm:cxn modelId="{35148622-177A-4641-B1EE-3C353A72B360}" type="presParOf" srcId="{412A684D-79F2-4882-A209-B07823D80C01}" destId="{347089EA-2A0B-49E3-AB95-338646CA2E7C}" srcOrd="2" destOrd="0" presId="urn:microsoft.com/office/officeart/2005/8/layout/chevron1"/>
    <dgm:cxn modelId="{F5DC3E14-55C8-46DE-BDCA-C5E1A7A9FB63}" type="presParOf" srcId="{412A684D-79F2-4882-A209-B07823D80C01}" destId="{E30E60F5-6B31-478B-AA34-8FCBC372A498}" srcOrd="3" destOrd="0" presId="urn:microsoft.com/office/officeart/2005/8/layout/chevron1"/>
    <dgm:cxn modelId="{0E654486-415F-40A6-826C-ED06FDF216DB}" type="presParOf" srcId="{412A684D-79F2-4882-A209-B07823D80C01}" destId="{A92299CD-8EE6-46D1-8B4D-8890AA4043B3}" srcOrd="4" destOrd="0" presId="urn:microsoft.com/office/officeart/2005/8/layout/chevron1"/>
    <dgm:cxn modelId="{E8F6F0F6-23B1-4176-9F6F-8BCBF60E523A}" type="presParOf" srcId="{412A684D-79F2-4882-A209-B07823D80C01}" destId="{41109BE3-45A8-4438-9C31-1286336924F0}" srcOrd="5" destOrd="0" presId="urn:microsoft.com/office/officeart/2005/8/layout/chevron1"/>
    <dgm:cxn modelId="{3C1456D5-4BC3-401F-8B3C-6DA38504E1F8}" type="presParOf" srcId="{412A684D-79F2-4882-A209-B07823D80C01}" destId="{4B36B9EF-760E-4793-A448-17AFE286B8D9}" srcOrd="6" destOrd="0" presId="urn:microsoft.com/office/officeart/2005/8/layout/chevron1"/>
    <dgm:cxn modelId="{0942CC36-51D2-4A04-868E-5CD722BC403F}" type="presParOf" srcId="{412A684D-79F2-4882-A209-B07823D80C01}" destId="{71D1F53B-FD12-46ED-BB22-A77597505E2A}" srcOrd="7" destOrd="0" presId="urn:microsoft.com/office/officeart/2005/8/layout/chevron1"/>
    <dgm:cxn modelId="{9DD06140-4A5B-41BB-B73E-E13921BC685A}" type="presParOf" srcId="{412A684D-79F2-4882-A209-B07823D80C01}" destId="{0A40B3D2-5E1C-4CB2-A212-8564EC63086D}" srcOrd="8" destOrd="0" presId="urn:microsoft.com/office/officeart/2005/8/layout/chevron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FB616E-981C-430E-AF41-120630D38556}"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en-US"/>
        </a:p>
      </dgm:t>
    </dgm:pt>
    <dgm:pt modelId="{99CF40A3-04DA-4B94-AFF0-FBEB2D76770B}">
      <dgm:prSet phldrT="[Text]" custT="1"/>
      <dgm:spPr/>
      <dgm:t>
        <a:bodyPr/>
        <a:lstStyle/>
        <a:p>
          <a:r>
            <a:rPr lang="en-US" sz="1800" b="1" dirty="0" smtClean="0"/>
            <a:t>69</a:t>
          </a:r>
          <a:endParaRPr lang="en-US" sz="1800" b="1" dirty="0"/>
        </a:p>
      </dgm:t>
    </dgm:pt>
    <dgm:pt modelId="{77C6673A-3DD7-473A-9EC2-F7FF2A2DFE2D}" type="parTrans" cxnId="{72AB0128-F36B-458E-8AEF-188F53153334}">
      <dgm:prSet/>
      <dgm:spPr/>
      <dgm:t>
        <a:bodyPr/>
        <a:lstStyle/>
        <a:p>
          <a:endParaRPr lang="en-US" sz="1800" b="1"/>
        </a:p>
      </dgm:t>
    </dgm:pt>
    <dgm:pt modelId="{684B4638-04CA-4E7E-B32B-B90605D3C2A6}" type="sibTrans" cxnId="{72AB0128-F36B-458E-8AEF-188F53153334}">
      <dgm:prSet/>
      <dgm:spPr/>
      <dgm:t>
        <a:bodyPr/>
        <a:lstStyle/>
        <a:p>
          <a:endParaRPr lang="en-US" sz="1800" b="1"/>
        </a:p>
      </dgm:t>
    </dgm:pt>
    <dgm:pt modelId="{690D53C0-8340-43CE-95B3-E70821C0E6AA}">
      <dgm:prSet phldrT="[Text]" custT="1"/>
      <dgm:spPr/>
      <dgm:t>
        <a:bodyPr/>
        <a:lstStyle/>
        <a:p>
          <a:r>
            <a:rPr lang="en-US" sz="1800" b="1" dirty="0" smtClean="0"/>
            <a:t>Normotensive Control (NC)</a:t>
          </a:r>
          <a:endParaRPr lang="en-US" sz="1800" b="1" dirty="0"/>
        </a:p>
      </dgm:t>
    </dgm:pt>
    <dgm:pt modelId="{389AFC82-BD27-4DDD-A45F-322CEAEFE597}" type="parTrans" cxnId="{99A755E6-AC59-4FA6-B597-7B93299AAFEA}">
      <dgm:prSet/>
      <dgm:spPr/>
      <dgm:t>
        <a:bodyPr/>
        <a:lstStyle/>
        <a:p>
          <a:endParaRPr lang="en-US" sz="1800" b="1"/>
        </a:p>
      </dgm:t>
    </dgm:pt>
    <dgm:pt modelId="{58FD672D-3270-462A-A696-177A4D9B2E3C}" type="sibTrans" cxnId="{99A755E6-AC59-4FA6-B597-7B93299AAFEA}">
      <dgm:prSet/>
      <dgm:spPr/>
      <dgm:t>
        <a:bodyPr/>
        <a:lstStyle/>
        <a:p>
          <a:endParaRPr lang="en-US" sz="1800" b="1"/>
        </a:p>
      </dgm:t>
    </dgm:pt>
    <dgm:pt modelId="{A0DB9A8D-0050-455D-9423-A3A5D6A59E37}">
      <dgm:prSet phldrT="[Text]" custT="1"/>
      <dgm:spPr/>
      <dgm:t>
        <a:bodyPr/>
        <a:lstStyle/>
        <a:p>
          <a:r>
            <a:rPr lang="en-US" sz="1800" b="1" dirty="0" smtClean="0"/>
            <a:t>20</a:t>
          </a:r>
          <a:endParaRPr lang="en-US" sz="1800" b="1" dirty="0"/>
        </a:p>
      </dgm:t>
    </dgm:pt>
    <dgm:pt modelId="{90B188FD-93BC-46E8-B317-A7764F135950}" type="parTrans" cxnId="{0EB07723-96AB-4B6D-BF10-292696F541F3}">
      <dgm:prSet/>
      <dgm:spPr/>
      <dgm:t>
        <a:bodyPr/>
        <a:lstStyle/>
        <a:p>
          <a:endParaRPr lang="en-US" sz="1800" b="1"/>
        </a:p>
      </dgm:t>
    </dgm:pt>
    <dgm:pt modelId="{6CF88EAC-FEE4-4C9E-9DA5-F079972D2C38}" type="sibTrans" cxnId="{0EB07723-96AB-4B6D-BF10-292696F541F3}">
      <dgm:prSet/>
      <dgm:spPr/>
      <dgm:t>
        <a:bodyPr/>
        <a:lstStyle/>
        <a:p>
          <a:endParaRPr lang="en-US" sz="1800" b="1"/>
        </a:p>
      </dgm:t>
    </dgm:pt>
    <dgm:pt modelId="{E8BC66AE-1FB4-472B-AE21-1AF51947C847}">
      <dgm:prSet phldrT="[Text]" custT="1"/>
      <dgm:spPr/>
      <dgm:t>
        <a:bodyPr/>
        <a:lstStyle/>
        <a:p>
          <a:r>
            <a:rPr lang="en-US" sz="1800" b="1" dirty="0" smtClean="0"/>
            <a:t>Term preeclampsia (TPE)</a:t>
          </a:r>
          <a:endParaRPr lang="en-US" sz="1800" b="1" dirty="0"/>
        </a:p>
      </dgm:t>
    </dgm:pt>
    <dgm:pt modelId="{736A6A69-BBDD-4CA7-8215-731F1FE8910D}" type="parTrans" cxnId="{4BE7767B-6FD2-47CB-9F4F-4CB27907B00E}">
      <dgm:prSet/>
      <dgm:spPr/>
      <dgm:t>
        <a:bodyPr/>
        <a:lstStyle/>
        <a:p>
          <a:endParaRPr lang="en-US" sz="1800" b="1"/>
        </a:p>
      </dgm:t>
    </dgm:pt>
    <dgm:pt modelId="{1AD54DE2-2575-4F74-BBB1-C3AD12043059}" type="sibTrans" cxnId="{4BE7767B-6FD2-47CB-9F4F-4CB27907B00E}">
      <dgm:prSet/>
      <dgm:spPr/>
      <dgm:t>
        <a:bodyPr/>
        <a:lstStyle/>
        <a:p>
          <a:endParaRPr lang="en-US" sz="1800" b="1"/>
        </a:p>
      </dgm:t>
    </dgm:pt>
    <dgm:pt modelId="{1087AF6B-551E-405D-8AB0-4F3E948745C5}">
      <dgm:prSet phldrT="[Text]" custT="1"/>
      <dgm:spPr/>
      <dgm:t>
        <a:bodyPr/>
        <a:lstStyle/>
        <a:p>
          <a:r>
            <a:rPr lang="en-US" sz="1800" b="1" dirty="0" smtClean="0"/>
            <a:t>24</a:t>
          </a:r>
          <a:endParaRPr lang="en-US" sz="1800" b="1" dirty="0"/>
        </a:p>
      </dgm:t>
    </dgm:pt>
    <dgm:pt modelId="{A27E8CC4-41DC-474C-94A4-8134CC7CA2E3}" type="parTrans" cxnId="{3CB3DED6-9088-44E8-8129-0AE0641B5073}">
      <dgm:prSet/>
      <dgm:spPr/>
      <dgm:t>
        <a:bodyPr/>
        <a:lstStyle/>
        <a:p>
          <a:endParaRPr lang="en-US" sz="1800" b="1"/>
        </a:p>
      </dgm:t>
    </dgm:pt>
    <dgm:pt modelId="{F5900E3F-AF80-4543-AFD8-4E86C4161225}" type="sibTrans" cxnId="{3CB3DED6-9088-44E8-8129-0AE0641B5073}">
      <dgm:prSet/>
      <dgm:spPr/>
      <dgm:t>
        <a:bodyPr/>
        <a:lstStyle/>
        <a:p>
          <a:endParaRPr lang="en-US" sz="1800" b="1"/>
        </a:p>
      </dgm:t>
    </dgm:pt>
    <dgm:pt modelId="{625E3650-6019-4F87-980F-3F4F0681E457}">
      <dgm:prSet phldrT="[Text]" custT="1"/>
      <dgm:spPr/>
      <dgm:t>
        <a:bodyPr/>
        <a:lstStyle/>
        <a:p>
          <a:r>
            <a:rPr lang="en-US" sz="1800" b="1" dirty="0" smtClean="0"/>
            <a:t>Preterm preeclampsia (PTPE)</a:t>
          </a:r>
          <a:endParaRPr lang="en-US" sz="1800" b="1" dirty="0"/>
        </a:p>
      </dgm:t>
    </dgm:pt>
    <dgm:pt modelId="{35D8ED9A-7171-457F-8EC6-B75784843F72}" type="parTrans" cxnId="{E2E90B33-6119-4B09-A211-AE9C98AABEC2}">
      <dgm:prSet/>
      <dgm:spPr/>
      <dgm:t>
        <a:bodyPr/>
        <a:lstStyle/>
        <a:p>
          <a:endParaRPr lang="en-US" sz="1800" b="1"/>
        </a:p>
      </dgm:t>
    </dgm:pt>
    <dgm:pt modelId="{AB59FFB8-619D-4858-BE97-070F84951005}" type="sibTrans" cxnId="{E2E90B33-6119-4B09-A211-AE9C98AABEC2}">
      <dgm:prSet/>
      <dgm:spPr/>
      <dgm:t>
        <a:bodyPr/>
        <a:lstStyle/>
        <a:p>
          <a:endParaRPr lang="en-US" sz="1800" b="1"/>
        </a:p>
      </dgm:t>
    </dgm:pt>
    <dgm:pt modelId="{92FFBEB9-C0F0-4046-A2DF-BB1FA0A9A35C}" type="pres">
      <dgm:prSet presAssocID="{E0FB616E-981C-430E-AF41-120630D38556}" presName="Name0" presStyleCnt="0">
        <dgm:presLayoutVars>
          <dgm:dir/>
          <dgm:animLvl val="lvl"/>
          <dgm:resizeHandles val="exact"/>
        </dgm:presLayoutVars>
      </dgm:prSet>
      <dgm:spPr/>
      <dgm:t>
        <a:bodyPr/>
        <a:lstStyle/>
        <a:p>
          <a:endParaRPr lang="en-US"/>
        </a:p>
      </dgm:t>
    </dgm:pt>
    <dgm:pt modelId="{F26C5E39-BFE3-4160-8702-DC799FCC1980}" type="pres">
      <dgm:prSet presAssocID="{99CF40A3-04DA-4B94-AFF0-FBEB2D76770B}" presName="linNode" presStyleCnt="0"/>
      <dgm:spPr/>
    </dgm:pt>
    <dgm:pt modelId="{AD6A2330-A4A0-45C7-834F-A7839860AB26}" type="pres">
      <dgm:prSet presAssocID="{99CF40A3-04DA-4B94-AFF0-FBEB2D76770B}" presName="parentText" presStyleLbl="node1" presStyleIdx="0" presStyleCnt="3" custScaleX="35538" custScaleY="72477">
        <dgm:presLayoutVars>
          <dgm:chMax val="1"/>
          <dgm:bulletEnabled val="1"/>
        </dgm:presLayoutVars>
      </dgm:prSet>
      <dgm:spPr/>
      <dgm:t>
        <a:bodyPr/>
        <a:lstStyle/>
        <a:p>
          <a:endParaRPr lang="en-US"/>
        </a:p>
      </dgm:t>
    </dgm:pt>
    <dgm:pt modelId="{922AB341-3F38-4555-9447-456394364111}" type="pres">
      <dgm:prSet presAssocID="{99CF40A3-04DA-4B94-AFF0-FBEB2D76770B}" presName="descendantText" presStyleLbl="alignAccFollowNode1" presStyleIdx="0" presStyleCnt="3">
        <dgm:presLayoutVars>
          <dgm:bulletEnabled val="1"/>
        </dgm:presLayoutVars>
      </dgm:prSet>
      <dgm:spPr/>
      <dgm:t>
        <a:bodyPr/>
        <a:lstStyle/>
        <a:p>
          <a:endParaRPr lang="en-US"/>
        </a:p>
      </dgm:t>
    </dgm:pt>
    <dgm:pt modelId="{942245E7-76A2-4A9E-A32B-294DB48AD7E1}" type="pres">
      <dgm:prSet presAssocID="{684B4638-04CA-4E7E-B32B-B90605D3C2A6}" presName="sp" presStyleCnt="0"/>
      <dgm:spPr/>
    </dgm:pt>
    <dgm:pt modelId="{D5E74661-7172-4018-9271-3A7DE4D5FF5B}" type="pres">
      <dgm:prSet presAssocID="{A0DB9A8D-0050-455D-9423-A3A5D6A59E37}" presName="linNode" presStyleCnt="0"/>
      <dgm:spPr/>
    </dgm:pt>
    <dgm:pt modelId="{F6ED9E9B-B5C5-4FA0-B102-1D38A44F1694}" type="pres">
      <dgm:prSet presAssocID="{A0DB9A8D-0050-455D-9423-A3A5D6A59E37}" presName="parentText" presStyleLbl="node1" presStyleIdx="1" presStyleCnt="3" custScaleX="35538" custScaleY="68175">
        <dgm:presLayoutVars>
          <dgm:chMax val="1"/>
          <dgm:bulletEnabled val="1"/>
        </dgm:presLayoutVars>
      </dgm:prSet>
      <dgm:spPr/>
      <dgm:t>
        <a:bodyPr/>
        <a:lstStyle/>
        <a:p>
          <a:endParaRPr lang="en-US"/>
        </a:p>
      </dgm:t>
    </dgm:pt>
    <dgm:pt modelId="{20C01DC4-87C5-48EF-8AEF-A610DB25CB62}" type="pres">
      <dgm:prSet presAssocID="{A0DB9A8D-0050-455D-9423-A3A5D6A59E37}" presName="descendantText" presStyleLbl="alignAccFollowNode1" presStyleIdx="1" presStyleCnt="3">
        <dgm:presLayoutVars>
          <dgm:bulletEnabled val="1"/>
        </dgm:presLayoutVars>
      </dgm:prSet>
      <dgm:spPr/>
      <dgm:t>
        <a:bodyPr/>
        <a:lstStyle/>
        <a:p>
          <a:endParaRPr lang="en-US"/>
        </a:p>
      </dgm:t>
    </dgm:pt>
    <dgm:pt modelId="{74C5D0FE-DD58-4836-B7F6-98D2381FABB2}" type="pres">
      <dgm:prSet presAssocID="{6CF88EAC-FEE4-4C9E-9DA5-F079972D2C38}" presName="sp" presStyleCnt="0"/>
      <dgm:spPr/>
    </dgm:pt>
    <dgm:pt modelId="{5B187B7E-F091-4142-A8C5-5C9E9FAF7A8A}" type="pres">
      <dgm:prSet presAssocID="{1087AF6B-551E-405D-8AB0-4F3E948745C5}" presName="linNode" presStyleCnt="0"/>
      <dgm:spPr/>
    </dgm:pt>
    <dgm:pt modelId="{ADB8DB3E-7434-426E-9A93-EA861CCB64D7}" type="pres">
      <dgm:prSet presAssocID="{1087AF6B-551E-405D-8AB0-4F3E948745C5}" presName="parentText" presStyleLbl="node1" presStyleIdx="2" presStyleCnt="3" custScaleX="35538" custScaleY="64565">
        <dgm:presLayoutVars>
          <dgm:chMax val="1"/>
          <dgm:bulletEnabled val="1"/>
        </dgm:presLayoutVars>
      </dgm:prSet>
      <dgm:spPr/>
      <dgm:t>
        <a:bodyPr/>
        <a:lstStyle/>
        <a:p>
          <a:endParaRPr lang="en-US"/>
        </a:p>
      </dgm:t>
    </dgm:pt>
    <dgm:pt modelId="{B331C78E-E7B6-4DDA-9BB2-4BDA9325D23E}" type="pres">
      <dgm:prSet presAssocID="{1087AF6B-551E-405D-8AB0-4F3E948745C5}" presName="descendantText" presStyleLbl="alignAccFollowNode1" presStyleIdx="2" presStyleCnt="3">
        <dgm:presLayoutVars>
          <dgm:bulletEnabled val="1"/>
        </dgm:presLayoutVars>
      </dgm:prSet>
      <dgm:spPr/>
      <dgm:t>
        <a:bodyPr/>
        <a:lstStyle/>
        <a:p>
          <a:endParaRPr lang="en-US"/>
        </a:p>
      </dgm:t>
    </dgm:pt>
  </dgm:ptLst>
  <dgm:cxnLst>
    <dgm:cxn modelId="{99A755E6-AC59-4FA6-B597-7B93299AAFEA}" srcId="{99CF40A3-04DA-4B94-AFF0-FBEB2D76770B}" destId="{690D53C0-8340-43CE-95B3-E70821C0E6AA}" srcOrd="0" destOrd="0" parTransId="{389AFC82-BD27-4DDD-A45F-322CEAEFE597}" sibTransId="{58FD672D-3270-462A-A696-177A4D9B2E3C}"/>
    <dgm:cxn modelId="{A7DDE77D-76C9-41FD-9A5B-3C1956C5DE3F}" type="presOf" srcId="{690D53C0-8340-43CE-95B3-E70821C0E6AA}" destId="{922AB341-3F38-4555-9447-456394364111}" srcOrd="0" destOrd="0" presId="urn:microsoft.com/office/officeart/2005/8/layout/vList5"/>
    <dgm:cxn modelId="{E2E90B33-6119-4B09-A211-AE9C98AABEC2}" srcId="{1087AF6B-551E-405D-8AB0-4F3E948745C5}" destId="{625E3650-6019-4F87-980F-3F4F0681E457}" srcOrd="0" destOrd="0" parTransId="{35D8ED9A-7171-457F-8EC6-B75784843F72}" sibTransId="{AB59FFB8-619D-4858-BE97-070F84951005}"/>
    <dgm:cxn modelId="{4BE7767B-6FD2-47CB-9F4F-4CB27907B00E}" srcId="{A0DB9A8D-0050-455D-9423-A3A5D6A59E37}" destId="{E8BC66AE-1FB4-472B-AE21-1AF51947C847}" srcOrd="0" destOrd="0" parTransId="{736A6A69-BBDD-4CA7-8215-731F1FE8910D}" sibTransId="{1AD54DE2-2575-4F74-BBB1-C3AD12043059}"/>
    <dgm:cxn modelId="{8360D253-2D6F-45B6-BB7B-B4DDC780ABED}" type="presOf" srcId="{E0FB616E-981C-430E-AF41-120630D38556}" destId="{92FFBEB9-C0F0-4046-A2DF-BB1FA0A9A35C}" srcOrd="0" destOrd="0" presId="urn:microsoft.com/office/officeart/2005/8/layout/vList5"/>
    <dgm:cxn modelId="{0EB07723-96AB-4B6D-BF10-292696F541F3}" srcId="{E0FB616E-981C-430E-AF41-120630D38556}" destId="{A0DB9A8D-0050-455D-9423-A3A5D6A59E37}" srcOrd="1" destOrd="0" parTransId="{90B188FD-93BC-46E8-B317-A7764F135950}" sibTransId="{6CF88EAC-FEE4-4C9E-9DA5-F079972D2C38}"/>
    <dgm:cxn modelId="{96687958-A2C6-45C5-A1F3-36976E23FA08}" type="presOf" srcId="{A0DB9A8D-0050-455D-9423-A3A5D6A59E37}" destId="{F6ED9E9B-B5C5-4FA0-B102-1D38A44F1694}" srcOrd="0" destOrd="0" presId="urn:microsoft.com/office/officeart/2005/8/layout/vList5"/>
    <dgm:cxn modelId="{72AB0128-F36B-458E-8AEF-188F53153334}" srcId="{E0FB616E-981C-430E-AF41-120630D38556}" destId="{99CF40A3-04DA-4B94-AFF0-FBEB2D76770B}" srcOrd="0" destOrd="0" parTransId="{77C6673A-3DD7-473A-9EC2-F7FF2A2DFE2D}" sibTransId="{684B4638-04CA-4E7E-B32B-B90605D3C2A6}"/>
    <dgm:cxn modelId="{05CACE13-9089-45BF-91CB-EBEDE8F03071}" type="presOf" srcId="{625E3650-6019-4F87-980F-3F4F0681E457}" destId="{B331C78E-E7B6-4DDA-9BB2-4BDA9325D23E}" srcOrd="0" destOrd="0" presId="urn:microsoft.com/office/officeart/2005/8/layout/vList5"/>
    <dgm:cxn modelId="{BA0CE6F4-3278-4CC9-9E06-F3580FE33DFA}" type="presOf" srcId="{E8BC66AE-1FB4-472B-AE21-1AF51947C847}" destId="{20C01DC4-87C5-48EF-8AEF-A610DB25CB62}" srcOrd="0" destOrd="0" presId="urn:microsoft.com/office/officeart/2005/8/layout/vList5"/>
    <dgm:cxn modelId="{3CB3DED6-9088-44E8-8129-0AE0641B5073}" srcId="{E0FB616E-981C-430E-AF41-120630D38556}" destId="{1087AF6B-551E-405D-8AB0-4F3E948745C5}" srcOrd="2" destOrd="0" parTransId="{A27E8CC4-41DC-474C-94A4-8134CC7CA2E3}" sibTransId="{F5900E3F-AF80-4543-AFD8-4E86C4161225}"/>
    <dgm:cxn modelId="{5F1EE91B-D7DC-465E-9767-5F7F3F775BA9}" type="presOf" srcId="{99CF40A3-04DA-4B94-AFF0-FBEB2D76770B}" destId="{AD6A2330-A4A0-45C7-834F-A7839860AB26}" srcOrd="0" destOrd="0" presId="urn:microsoft.com/office/officeart/2005/8/layout/vList5"/>
    <dgm:cxn modelId="{B8F5296D-2D6F-4390-AA5F-0ACECC9A7F90}" type="presOf" srcId="{1087AF6B-551E-405D-8AB0-4F3E948745C5}" destId="{ADB8DB3E-7434-426E-9A93-EA861CCB64D7}" srcOrd="0" destOrd="0" presId="urn:microsoft.com/office/officeart/2005/8/layout/vList5"/>
    <dgm:cxn modelId="{92A7287E-354C-459D-ADFF-80B70D322435}" type="presParOf" srcId="{92FFBEB9-C0F0-4046-A2DF-BB1FA0A9A35C}" destId="{F26C5E39-BFE3-4160-8702-DC799FCC1980}" srcOrd="0" destOrd="0" presId="urn:microsoft.com/office/officeart/2005/8/layout/vList5"/>
    <dgm:cxn modelId="{4692BB79-5126-4154-988D-30EC9FD09BD4}" type="presParOf" srcId="{F26C5E39-BFE3-4160-8702-DC799FCC1980}" destId="{AD6A2330-A4A0-45C7-834F-A7839860AB26}" srcOrd="0" destOrd="0" presId="urn:microsoft.com/office/officeart/2005/8/layout/vList5"/>
    <dgm:cxn modelId="{F9FE619A-41E5-47EB-84C2-C527A3AB1B25}" type="presParOf" srcId="{F26C5E39-BFE3-4160-8702-DC799FCC1980}" destId="{922AB341-3F38-4555-9447-456394364111}" srcOrd="1" destOrd="0" presId="urn:microsoft.com/office/officeart/2005/8/layout/vList5"/>
    <dgm:cxn modelId="{37753151-BB0E-42EB-B731-029AE7DFDC1A}" type="presParOf" srcId="{92FFBEB9-C0F0-4046-A2DF-BB1FA0A9A35C}" destId="{942245E7-76A2-4A9E-A32B-294DB48AD7E1}" srcOrd="1" destOrd="0" presId="urn:microsoft.com/office/officeart/2005/8/layout/vList5"/>
    <dgm:cxn modelId="{34EFB724-67C4-48EE-97C9-7715D49AB001}" type="presParOf" srcId="{92FFBEB9-C0F0-4046-A2DF-BB1FA0A9A35C}" destId="{D5E74661-7172-4018-9271-3A7DE4D5FF5B}" srcOrd="2" destOrd="0" presId="urn:microsoft.com/office/officeart/2005/8/layout/vList5"/>
    <dgm:cxn modelId="{673DECD8-08C0-48EA-85F1-63F8255BEBE7}" type="presParOf" srcId="{D5E74661-7172-4018-9271-3A7DE4D5FF5B}" destId="{F6ED9E9B-B5C5-4FA0-B102-1D38A44F1694}" srcOrd="0" destOrd="0" presId="urn:microsoft.com/office/officeart/2005/8/layout/vList5"/>
    <dgm:cxn modelId="{550ACCD7-408D-4EF9-BB8E-6DAB999DDFB2}" type="presParOf" srcId="{D5E74661-7172-4018-9271-3A7DE4D5FF5B}" destId="{20C01DC4-87C5-48EF-8AEF-A610DB25CB62}" srcOrd="1" destOrd="0" presId="urn:microsoft.com/office/officeart/2005/8/layout/vList5"/>
    <dgm:cxn modelId="{400D704F-A4A5-40AC-9F95-175ABF4A26E5}" type="presParOf" srcId="{92FFBEB9-C0F0-4046-A2DF-BB1FA0A9A35C}" destId="{74C5D0FE-DD58-4836-B7F6-98D2381FABB2}" srcOrd="3" destOrd="0" presId="urn:microsoft.com/office/officeart/2005/8/layout/vList5"/>
    <dgm:cxn modelId="{331CBCD7-2096-4652-A4D4-4ED5E2D834D9}" type="presParOf" srcId="{92FFBEB9-C0F0-4046-A2DF-BB1FA0A9A35C}" destId="{5B187B7E-F091-4142-A8C5-5C9E9FAF7A8A}" srcOrd="4" destOrd="0" presId="urn:microsoft.com/office/officeart/2005/8/layout/vList5"/>
    <dgm:cxn modelId="{AE0D8681-D36A-4A40-AC06-B4E9B2A13F27}" type="presParOf" srcId="{5B187B7E-F091-4142-A8C5-5C9E9FAF7A8A}" destId="{ADB8DB3E-7434-426E-9A93-EA861CCB64D7}" srcOrd="0" destOrd="0" presId="urn:microsoft.com/office/officeart/2005/8/layout/vList5"/>
    <dgm:cxn modelId="{B19C9222-3C9B-4F88-A27B-305CCA05C8D4}" type="presParOf" srcId="{5B187B7E-F091-4142-A8C5-5C9E9FAF7A8A}" destId="{B331C78E-E7B6-4DDA-9BB2-4BDA9325D23E}" srcOrd="1" destOrd="0" presId="urn:microsoft.com/office/officeart/2005/8/layout/vList5"/>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0FB616E-981C-430E-AF41-120630D38556}" type="doc">
      <dgm:prSet loTypeId="urn:microsoft.com/office/officeart/2005/8/layout/vList5" loCatId="list" qsTypeId="urn:microsoft.com/office/officeart/2005/8/quickstyle/simple3" qsCatId="simple" csTypeId="urn:microsoft.com/office/officeart/2005/8/colors/colorful5" csCatId="colorful" phldr="1"/>
      <dgm:spPr/>
      <dgm:t>
        <a:bodyPr/>
        <a:lstStyle/>
        <a:p>
          <a:endParaRPr lang="en-US"/>
        </a:p>
      </dgm:t>
    </dgm:pt>
    <dgm:pt modelId="{99CF40A3-04DA-4B94-AFF0-FBEB2D76770B}">
      <dgm:prSet phldrT="[Text]" custT="1"/>
      <dgm:spPr/>
      <dgm:t>
        <a:bodyPr/>
        <a:lstStyle/>
        <a:p>
          <a:r>
            <a:rPr lang="en-US" sz="1800" b="1" dirty="0" smtClean="0"/>
            <a:t>1</a:t>
          </a:r>
          <a:endParaRPr lang="en-US" sz="1800" b="1" dirty="0"/>
        </a:p>
      </dgm:t>
    </dgm:pt>
    <dgm:pt modelId="{77C6673A-3DD7-473A-9EC2-F7FF2A2DFE2D}" type="parTrans" cxnId="{72AB0128-F36B-458E-8AEF-188F53153334}">
      <dgm:prSet/>
      <dgm:spPr/>
      <dgm:t>
        <a:bodyPr/>
        <a:lstStyle/>
        <a:p>
          <a:endParaRPr lang="en-US" sz="1800" b="1"/>
        </a:p>
      </dgm:t>
    </dgm:pt>
    <dgm:pt modelId="{684B4638-04CA-4E7E-B32B-B90605D3C2A6}" type="sibTrans" cxnId="{72AB0128-F36B-458E-8AEF-188F53153334}">
      <dgm:prSet/>
      <dgm:spPr/>
      <dgm:t>
        <a:bodyPr/>
        <a:lstStyle/>
        <a:p>
          <a:endParaRPr lang="en-US" sz="1800" b="1"/>
        </a:p>
      </dgm:t>
    </dgm:pt>
    <dgm:pt modelId="{690D53C0-8340-43CE-95B3-E70821C0E6AA}">
      <dgm:prSet phldrT="[Text]" custT="1"/>
      <dgm:spPr/>
      <dgm:t>
        <a:bodyPr/>
        <a:lstStyle/>
        <a:p>
          <a:r>
            <a:rPr lang="en-US" sz="1800" b="1" dirty="0" smtClean="0"/>
            <a:t>Central Maternal (CM)</a:t>
          </a:r>
          <a:endParaRPr lang="en-US" sz="1800" b="1" dirty="0"/>
        </a:p>
      </dgm:t>
    </dgm:pt>
    <dgm:pt modelId="{389AFC82-BD27-4DDD-A45F-322CEAEFE597}" type="parTrans" cxnId="{99A755E6-AC59-4FA6-B597-7B93299AAFEA}">
      <dgm:prSet/>
      <dgm:spPr/>
      <dgm:t>
        <a:bodyPr/>
        <a:lstStyle/>
        <a:p>
          <a:endParaRPr lang="en-US" sz="1800" b="1"/>
        </a:p>
      </dgm:t>
    </dgm:pt>
    <dgm:pt modelId="{58FD672D-3270-462A-A696-177A4D9B2E3C}" type="sibTrans" cxnId="{99A755E6-AC59-4FA6-B597-7B93299AAFEA}">
      <dgm:prSet/>
      <dgm:spPr/>
      <dgm:t>
        <a:bodyPr/>
        <a:lstStyle/>
        <a:p>
          <a:endParaRPr lang="en-US" sz="1800" b="1"/>
        </a:p>
      </dgm:t>
    </dgm:pt>
    <dgm:pt modelId="{A0DB9A8D-0050-455D-9423-A3A5D6A59E37}">
      <dgm:prSet phldrT="[Text]" custT="1"/>
      <dgm:spPr/>
      <dgm:t>
        <a:bodyPr/>
        <a:lstStyle/>
        <a:p>
          <a:r>
            <a:rPr lang="en-US" sz="1800" b="1" dirty="0" smtClean="0"/>
            <a:t>2</a:t>
          </a:r>
          <a:endParaRPr lang="en-US" sz="1800" b="1" dirty="0"/>
        </a:p>
      </dgm:t>
    </dgm:pt>
    <dgm:pt modelId="{90B188FD-93BC-46E8-B317-A7764F135950}" type="parTrans" cxnId="{0EB07723-96AB-4B6D-BF10-292696F541F3}">
      <dgm:prSet/>
      <dgm:spPr/>
      <dgm:t>
        <a:bodyPr/>
        <a:lstStyle/>
        <a:p>
          <a:endParaRPr lang="en-US" sz="1800" b="1"/>
        </a:p>
      </dgm:t>
    </dgm:pt>
    <dgm:pt modelId="{6CF88EAC-FEE4-4C9E-9DA5-F079972D2C38}" type="sibTrans" cxnId="{0EB07723-96AB-4B6D-BF10-292696F541F3}">
      <dgm:prSet/>
      <dgm:spPr/>
      <dgm:t>
        <a:bodyPr/>
        <a:lstStyle/>
        <a:p>
          <a:endParaRPr lang="en-US" sz="1800" b="1"/>
        </a:p>
      </dgm:t>
    </dgm:pt>
    <dgm:pt modelId="{E8BC66AE-1FB4-472B-AE21-1AF51947C847}">
      <dgm:prSet phldrT="[Text]" custT="1"/>
      <dgm:spPr/>
      <dgm:t>
        <a:bodyPr/>
        <a:lstStyle/>
        <a:p>
          <a:r>
            <a:rPr lang="en-US" sz="1800" b="1" dirty="0" smtClean="0"/>
            <a:t>Central Fetal (CF)</a:t>
          </a:r>
          <a:endParaRPr lang="en-US" sz="1800" b="1" dirty="0"/>
        </a:p>
      </dgm:t>
    </dgm:pt>
    <dgm:pt modelId="{736A6A69-BBDD-4CA7-8215-731F1FE8910D}" type="parTrans" cxnId="{4BE7767B-6FD2-47CB-9F4F-4CB27907B00E}">
      <dgm:prSet/>
      <dgm:spPr/>
      <dgm:t>
        <a:bodyPr/>
        <a:lstStyle/>
        <a:p>
          <a:endParaRPr lang="en-US" sz="1800" b="1"/>
        </a:p>
      </dgm:t>
    </dgm:pt>
    <dgm:pt modelId="{1AD54DE2-2575-4F74-BBB1-C3AD12043059}" type="sibTrans" cxnId="{4BE7767B-6FD2-47CB-9F4F-4CB27907B00E}">
      <dgm:prSet/>
      <dgm:spPr/>
      <dgm:t>
        <a:bodyPr/>
        <a:lstStyle/>
        <a:p>
          <a:endParaRPr lang="en-US" sz="1800" b="1"/>
        </a:p>
      </dgm:t>
    </dgm:pt>
    <dgm:pt modelId="{1087AF6B-551E-405D-8AB0-4F3E948745C5}">
      <dgm:prSet phldrT="[Text]" custT="1"/>
      <dgm:spPr/>
      <dgm:t>
        <a:bodyPr/>
        <a:lstStyle/>
        <a:p>
          <a:r>
            <a:rPr lang="en-US" sz="1800" b="1" dirty="0" smtClean="0"/>
            <a:t>3</a:t>
          </a:r>
          <a:endParaRPr lang="en-US" sz="1800" b="1" dirty="0"/>
        </a:p>
      </dgm:t>
    </dgm:pt>
    <dgm:pt modelId="{A27E8CC4-41DC-474C-94A4-8134CC7CA2E3}" type="parTrans" cxnId="{3CB3DED6-9088-44E8-8129-0AE0641B5073}">
      <dgm:prSet/>
      <dgm:spPr/>
      <dgm:t>
        <a:bodyPr/>
        <a:lstStyle/>
        <a:p>
          <a:endParaRPr lang="en-US" sz="1800" b="1"/>
        </a:p>
      </dgm:t>
    </dgm:pt>
    <dgm:pt modelId="{F5900E3F-AF80-4543-AFD8-4E86C4161225}" type="sibTrans" cxnId="{3CB3DED6-9088-44E8-8129-0AE0641B5073}">
      <dgm:prSet/>
      <dgm:spPr/>
      <dgm:t>
        <a:bodyPr/>
        <a:lstStyle/>
        <a:p>
          <a:endParaRPr lang="en-US" sz="1800" b="1"/>
        </a:p>
      </dgm:t>
    </dgm:pt>
    <dgm:pt modelId="{625E3650-6019-4F87-980F-3F4F0681E457}">
      <dgm:prSet phldrT="[Text]" custT="1"/>
      <dgm:spPr/>
      <dgm:t>
        <a:bodyPr/>
        <a:lstStyle/>
        <a:p>
          <a:r>
            <a:rPr lang="en-US" sz="1800" b="1" dirty="0" smtClean="0"/>
            <a:t>Peripheral Maternal (PM)</a:t>
          </a:r>
          <a:endParaRPr lang="en-US" sz="1800" b="1" dirty="0"/>
        </a:p>
      </dgm:t>
    </dgm:pt>
    <dgm:pt modelId="{35D8ED9A-7171-457F-8EC6-B75784843F72}" type="parTrans" cxnId="{E2E90B33-6119-4B09-A211-AE9C98AABEC2}">
      <dgm:prSet/>
      <dgm:spPr/>
      <dgm:t>
        <a:bodyPr/>
        <a:lstStyle/>
        <a:p>
          <a:endParaRPr lang="en-US" sz="1800" b="1"/>
        </a:p>
      </dgm:t>
    </dgm:pt>
    <dgm:pt modelId="{AB59FFB8-619D-4858-BE97-070F84951005}" type="sibTrans" cxnId="{E2E90B33-6119-4B09-A211-AE9C98AABEC2}">
      <dgm:prSet/>
      <dgm:spPr/>
      <dgm:t>
        <a:bodyPr/>
        <a:lstStyle/>
        <a:p>
          <a:endParaRPr lang="en-US" sz="1800" b="1"/>
        </a:p>
      </dgm:t>
    </dgm:pt>
    <dgm:pt modelId="{C06DCA1C-F59B-44BE-A80F-735C7DD05DCD}">
      <dgm:prSet phldrT="[Text]" custT="1"/>
      <dgm:spPr/>
      <dgm:t>
        <a:bodyPr/>
        <a:lstStyle/>
        <a:p>
          <a:r>
            <a:rPr lang="en-US" sz="1800" b="1" dirty="0" smtClean="0"/>
            <a:t>4</a:t>
          </a:r>
          <a:endParaRPr lang="en-US" sz="1800" b="1" dirty="0"/>
        </a:p>
      </dgm:t>
    </dgm:pt>
    <dgm:pt modelId="{50ACC11E-A1D5-4C21-942F-4275B05AD754}" type="parTrans" cxnId="{8D9CB2A0-834C-4BBE-9E1D-F94DEA91A080}">
      <dgm:prSet/>
      <dgm:spPr/>
      <dgm:t>
        <a:bodyPr/>
        <a:lstStyle/>
        <a:p>
          <a:endParaRPr lang="en-US" sz="1800" b="1"/>
        </a:p>
      </dgm:t>
    </dgm:pt>
    <dgm:pt modelId="{87C3A1F3-FFF2-4E07-A41C-103D3D034C7F}" type="sibTrans" cxnId="{8D9CB2A0-834C-4BBE-9E1D-F94DEA91A080}">
      <dgm:prSet/>
      <dgm:spPr/>
      <dgm:t>
        <a:bodyPr/>
        <a:lstStyle/>
        <a:p>
          <a:endParaRPr lang="en-US" sz="1800" b="1"/>
        </a:p>
      </dgm:t>
    </dgm:pt>
    <dgm:pt modelId="{258881D2-BED0-462E-8E06-F651AF68CA46}">
      <dgm:prSet phldrT="[Text]" custT="1"/>
      <dgm:spPr/>
      <dgm:t>
        <a:bodyPr/>
        <a:lstStyle/>
        <a:p>
          <a:r>
            <a:rPr lang="en-US" sz="1800" b="1" dirty="0" smtClean="0"/>
            <a:t>Peripheral Fetal (PF)</a:t>
          </a:r>
          <a:endParaRPr lang="en-US" sz="1800" b="1" dirty="0"/>
        </a:p>
      </dgm:t>
    </dgm:pt>
    <dgm:pt modelId="{9E9D9916-D671-44E4-A829-29C767287785}" type="parTrans" cxnId="{C6C4C6EB-F7FE-4F3A-AB23-6A2AF816ACAD}">
      <dgm:prSet/>
      <dgm:spPr/>
      <dgm:t>
        <a:bodyPr/>
        <a:lstStyle/>
        <a:p>
          <a:endParaRPr lang="en-US" sz="1800" b="1"/>
        </a:p>
      </dgm:t>
    </dgm:pt>
    <dgm:pt modelId="{29B60177-FA60-43D2-8FE7-0A1B1CEF105B}" type="sibTrans" cxnId="{C6C4C6EB-F7FE-4F3A-AB23-6A2AF816ACAD}">
      <dgm:prSet/>
      <dgm:spPr/>
      <dgm:t>
        <a:bodyPr/>
        <a:lstStyle/>
        <a:p>
          <a:endParaRPr lang="en-US" sz="1800" b="1"/>
        </a:p>
      </dgm:t>
    </dgm:pt>
    <dgm:pt modelId="{92FFBEB9-C0F0-4046-A2DF-BB1FA0A9A35C}" type="pres">
      <dgm:prSet presAssocID="{E0FB616E-981C-430E-AF41-120630D38556}" presName="Name0" presStyleCnt="0">
        <dgm:presLayoutVars>
          <dgm:dir/>
          <dgm:animLvl val="lvl"/>
          <dgm:resizeHandles val="exact"/>
        </dgm:presLayoutVars>
      </dgm:prSet>
      <dgm:spPr/>
      <dgm:t>
        <a:bodyPr/>
        <a:lstStyle/>
        <a:p>
          <a:endParaRPr lang="en-US"/>
        </a:p>
      </dgm:t>
    </dgm:pt>
    <dgm:pt modelId="{F26C5E39-BFE3-4160-8702-DC799FCC1980}" type="pres">
      <dgm:prSet presAssocID="{99CF40A3-04DA-4B94-AFF0-FBEB2D76770B}" presName="linNode" presStyleCnt="0"/>
      <dgm:spPr/>
    </dgm:pt>
    <dgm:pt modelId="{AD6A2330-A4A0-45C7-834F-A7839860AB26}" type="pres">
      <dgm:prSet presAssocID="{99CF40A3-04DA-4B94-AFF0-FBEB2D76770B}" presName="parentText" presStyleLbl="node1" presStyleIdx="0" presStyleCnt="4" custScaleX="35538" custScaleY="72477">
        <dgm:presLayoutVars>
          <dgm:chMax val="1"/>
          <dgm:bulletEnabled val="1"/>
        </dgm:presLayoutVars>
      </dgm:prSet>
      <dgm:spPr/>
      <dgm:t>
        <a:bodyPr/>
        <a:lstStyle/>
        <a:p>
          <a:endParaRPr lang="en-US"/>
        </a:p>
      </dgm:t>
    </dgm:pt>
    <dgm:pt modelId="{922AB341-3F38-4555-9447-456394364111}" type="pres">
      <dgm:prSet presAssocID="{99CF40A3-04DA-4B94-AFF0-FBEB2D76770B}" presName="descendantText" presStyleLbl="alignAccFollowNode1" presStyleIdx="0" presStyleCnt="4">
        <dgm:presLayoutVars>
          <dgm:bulletEnabled val="1"/>
        </dgm:presLayoutVars>
      </dgm:prSet>
      <dgm:spPr/>
      <dgm:t>
        <a:bodyPr/>
        <a:lstStyle/>
        <a:p>
          <a:endParaRPr lang="en-US"/>
        </a:p>
      </dgm:t>
    </dgm:pt>
    <dgm:pt modelId="{942245E7-76A2-4A9E-A32B-294DB48AD7E1}" type="pres">
      <dgm:prSet presAssocID="{684B4638-04CA-4E7E-B32B-B90605D3C2A6}" presName="sp" presStyleCnt="0"/>
      <dgm:spPr/>
    </dgm:pt>
    <dgm:pt modelId="{D5E74661-7172-4018-9271-3A7DE4D5FF5B}" type="pres">
      <dgm:prSet presAssocID="{A0DB9A8D-0050-455D-9423-A3A5D6A59E37}" presName="linNode" presStyleCnt="0"/>
      <dgm:spPr/>
    </dgm:pt>
    <dgm:pt modelId="{F6ED9E9B-B5C5-4FA0-B102-1D38A44F1694}" type="pres">
      <dgm:prSet presAssocID="{A0DB9A8D-0050-455D-9423-A3A5D6A59E37}" presName="parentText" presStyleLbl="node1" presStyleIdx="1" presStyleCnt="4" custScaleX="35538" custScaleY="68175">
        <dgm:presLayoutVars>
          <dgm:chMax val="1"/>
          <dgm:bulletEnabled val="1"/>
        </dgm:presLayoutVars>
      </dgm:prSet>
      <dgm:spPr/>
      <dgm:t>
        <a:bodyPr/>
        <a:lstStyle/>
        <a:p>
          <a:endParaRPr lang="en-US"/>
        </a:p>
      </dgm:t>
    </dgm:pt>
    <dgm:pt modelId="{20C01DC4-87C5-48EF-8AEF-A610DB25CB62}" type="pres">
      <dgm:prSet presAssocID="{A0DB9A8D-0050-455D-9423-A3A5D6A59E37}" presName="descendantText" presStyleLbl="alignAccFollowNode1" presStyleIdx="1" presStyleCnt="4">
        <dgm:presLayoutVars>
          <dgm:bulletEnabled val="1"/>
        </dgm:presLayoutVars>
      </dgm:prSet>
      <dgm:spPr/>
      <dgm:t>
        <a:bodyPr/>
        <a:lstStyle/>
        <a:p>
          <a:endParaRPr lang="en-US"/>
        </a:p>
      </dgm:t>
    </dgm:pt>
    <dgm:pt modelId="{74C5D0FE-DD58-4836-B7F6-98D2381FABB2}" type="pres">
      <dgm:prSet presAssocID="{6CF88EAC-FEE4-4C9E-9DA5-F079972D2C38}" presName="sp" presStyleCnt="0"/>
      <dgm:spPr/>
    </dgm:pt>
    <dgm:pt modelId="{5B187B7E-F091-4142-A8C5-5C9E9FAF7A8A}" type="pres">
      <dgm:prSet presAssocID="{1087AF6B-551E-405D-8AB0-4F3E948745C5}" presName="linNode" presStyleCnt="0"/>
      <dgm:spPr/>
    </dgm:pt>
    <dgm:pt modelId="{ADB8DB3E-7434-426E-9A93-EA861CCB64D7}" type="pres">
      <dgm:prSet presAssocID="{1087AF6B-551E-405D-8AB0-4F3E948745C5}" presName="parentText" presStyleLbl="node1" presStyleIdx="2" presStyleCnt="4" custScaleX="35538" custScaleY="64565">
        <dgm:presLayoutVars>
          <dgm:chMax val="1"/>
          <dgm:bulletEnabled val="1"/>
        </dgm:presLayoutVars>
      </dgm:prSet>
      <dgm:spPr/>
      <dgm:t>
        <a:bodyPr/>
        <a:lstStyle/>
        <a:p>
          <a:endParaRPr lang="en-US"/>
        </a:p>
      </dgm:t>
    </dgm:pt>
    <dgm:pt modelId="{B331C78E-E7B6-4DDA-9BB2-4BDA9325D23E}" type="pres">
      <dgm:prSet presAssocID="{1087AF6B-551E-405D-8AB0-4F3E948745C5}" presName="descendantText" presStyleLbl="alignAccFollowNode1" presStyleIdx="2" presStyleCnt="4">
        <dgm:presLayoutVars>
          <dgm:bulletEnabled val="1"/>
        </dgm:presLayoutVars>
      </dgm:prSet>
      <dgm:spPr/>
      <dgm:t>
        <a:bodyPr/>
        <a:lstStyle/>
        <a:p>
          <a:endParaRPr lang="en-US"/>
        </a:p>
      </dgm:t>
    </dgm:pt>
    <dgm:pt modelId="{CF83703C-5F9A-4231-AB50-076F57DBDE22}" type="pres">
      <dgm:prSet presAssocID="{F5900E3F-AF80-4543-AFD8-4E86C4161225}" presName="sp" presStyleCnt="0"/>
      <dgm:spPr/>
    </dgm:pt>
    <dgm:pt modelId="{5DC4895B-1628-4468-AF34-B6FD519D2582}" type="pres">
      <dgm:prSet presAssocID="{C06DCA1C-F59B-44BE-A80F-735C7DD05DCD}" presName="linNode" presStyleCnt="0"/>
      <dgm:spPr/>
    </dgm:pt>
    <dgm:pt modelId="{F54FD625-8400-40CB-BDF2-6AF0D1C693EF}" type="pres">
      <dgm:prSet presAssocID="{C06DCA1C-F59B-44BE-A80F-735C7DD05DCD}" presName="parentText" presStyleLbl="node1" presStyleIdx="3" presStyleCnt="4" custScaleX="35538" custScaleY="64565">
        <dgm:presLayoutVars>
          <dgm:chMax val="1"/>
          <dgm:bulletEnabled val="1"/>
        </dgm:presLayoutVars>
      </dgm:prSet>
      <dgm:spPr/>
      <dgm:t>
        <a:bodyPr/>
        <a:lstStyle/>
        <a:p>
          <a:endParaRPr lang="en-US"/>
        </a:p>
      </dgm:t>
    </dgm:pt>
    <dgm:pt modelId="{29897467-4D1B-41EA-905B-AE1E1ACB1A1D}" type="pres">
      <dgm:prSet presAssocID="{C06DCA1C-F59B-44BE-A80F-735C7DD05DCD}" presName="descendantText" presStyleLbl="alignAccFollowNode1" presStyleIdx="3" presStyleCnt="4">
        <dgm:presLayoutVars>
          <dgm:bulletEnabled val="1"/>
        </dgm:presLayoutVars>
      </dgm:prSet>
      <dgm:spPr/>
      <dgm:t>
        <a:bodyPr/>
        <a:lstStyle/>
        <a:p>
          <a:endParaRPr lang="en-US"/>
        </a:p>
      </dgm:t>
    </dgm:pt>
  </dgm:ptLst>
  <dgm:cxnLst>
    <dgm:cxn modelId="{8722F2B4-E030-4F14-8830-E655BEE4E078}" type="presOf" srcId="{99CF40A3-04DA-4B94-AFF0-FBEB2D76770B}" destId="{AD6A2330-A4A0-45C7-834F-A7839860AB26}" srcOrd="0" destOrd="0" presId="urn:microsoft.com/office/officeart/2005/8/layout/vList5"/>
    <dgm:cxn modelId="{C6C4C6EB-F7FE-4F3A-AB23-6A2AF816ACAD}" srcId="{C06DCA1C-F59B-44BE-A80F-735C7DD05DCD}" destId="{258881D2-BED0-462E-8E06-F651AF68CA46}" srcOrd="0" destOrd="0" parTransId="{9E9D9916-D671-44E4-A829-29C767287785}" sibTransId="{29B60177-FA60-43D2-8FE7-0A1B1CEF105B}"/>
    <dgm:cxn modelId="{B72A11B2-AE17-4E55-A204-34639B12077E}" type="presOf" srcId="{C06DCA1C-F59B-44BE-A80F-735C7DD05DCD}" destId="{F54FD625-8400-40CB-BDF2-6AF0D1C693EF}" srcOrd="0" destOrd="0" presId="urn:microsoft.com/office/officeart/2005/8/layout/vList5"/>
    <dgm:cxn modelId="{99A755E6-AC59-4FA6-B597-7B93299AAFEA}" srcId="{99CF40A3-04DA-4B94-AFF0-FBEB2D76770B}" destId="{690D53C0-8340-43CE-95B3-E70821C0E6AA}" srcOrd="0" destOrd="0" parTransId="{389AFC82-BD27-4DDD-A45F-322CEAEFE597}" sibTransId="{58FD672D-3270-462A-A696-177A4D9B2E3C}"/>
    <dgm:cxn modelId="{3CB3DED6-9088-44E8-8129-0AE0641B5073}" srcId="{E0FB616E-981C-430E-AF41-120630D38556}" destId="{1087AF6B-551E-405D-8AB0-4F3E948745C5}" srcOrd="2" destOrd="0" parTransId="{A27E8CC4-41DC-474C-94A4-8134CC7CA2E3}" sibTransId="{F5900E3F-AF80-4543-AFD8-4E86C4161225}"/>
    <dgm:cxn modelId="{E2E90B33-6119-4B09-A211-AE9C98AABEC2}" srcId="{1087AF6B-551E-405D-8AB0-4F3E948745C5}" destId="{625E3650-6019-4F87-980F-3F4F0681E457}" srcOrd="0" destOrd="0" parTransId="{35D8ED9A-7171-457F-8EC6-B75784843F72}" sibTransId="{AB59FFB8-619D-4858-BE97-070F84951005}"/>
    <dgm:cxn modelId="{4BE7767B-6FD2-47CB-9F4F-4CB27907B00E}" srcId="{A0DB9A8D-0050-455D-9423-A3A5D6A59E37}" destId="{E8BC66AE-1FB4-472B-AE21-1AF51947C847}" srcOrd="0" destOrd="0" parTransId="{736A6A69-BBDD-4CA7-8215-731F1FE8910D}" sibTransId="{1AD54DE2-2575-4F74-BBB1-C3AD12043059}"/>
    <dgm:cxn modelId="{3B3CBF1A-8005-4164-9F07-647694ED84F8}" type="presOf" srcId="{690D53C0-8340-43CE-95B3-E70821C0E6AA}" destId="{922AB341-3F38-4555-9447-456394364111}" srcOrd="0" destOrd="0" presId="urn:microsoft.com/office/officeart/2005/8/layout/vList5"/>
    <dgm:cxn modelId="{0EB07723-96AB-4B6D-BF10-292696F541F3}" srcId="{E0FB616E-981C-430E-AF41-120630D38556}" destId="{A0DB9A8D-0050-455D-9423-A3A5D6A59E37}" srcOrd="1" destOrd="0" parTransId="{90B188FD-93BC-46E8-B317-A7764F135950}" sibTransId="{6CF88EAC-FEE4-4C9E-9DA5-F079972D2C38}"/>
    <dgm:cxn modelId="{9D1744C0-F549-4E92-B221-90B9D05A57F5}" type="presOf" srcId="{625E3650-6019-4F87-980F-3F4F0681E457}" destId="{B331C78E-E7B6-4DDA-9BB2-4BDA9325D23E}" srcOrd="0" destOrd="0" presId="urn:microsoft.com/office/officeart/2005/8/layout/vList5"/>
    <dgm:cxn modelId="{161121BF-F360-4635-8E1D-3D5C6CE7F74C}" type="presOf" srcId="{258881D2-BED0-462E-8E06-F651AF68CA46}" destId="{29897467-4D1B-41EA-905B-AE1E1ACB1A1D}" srcOrd="0" destOrd="0" presId="urn:microsoft.com/office/officeart/2005/8/layout/vList5"/>
    <dgm:cxn modelId="{72AB0128-F36B-458E-8AEF-188F53153334}" srcId="{E0FB616E-981C-430E-AF41-120630D38556}" destId="{99CF40A3-04DA-4B94-AFF0-FBEB2D76770B}" srcOrd="0" destOrd="0" parTransId="{77C6673A-3DD7-473A-9EC2-F7FF2A2DFE2D}" sibTransId="{684B4638-04CA-4E7E-B32B-B90605D3C2A6}"/>
    <dgm:cxn modelId="{8D9CB2A0-834C-4BBE-9E1D-F94DEA91A080}" srcId="{E0FB616E-981C-430E-AF41-120630D38556}" destId="{C06DCA1C-F59B-44BE-A80F-735C7DD05DCD}" srcOrd="3" destOrd="0" parTransId="{50ACC11E-A1D5-4C21-942F-4275B05AD754}" sibTransId="{87C3A1F3-FFF2-4E07-A41C-103D3D034C7F}"/>
    <dgm:cxn modelId="{93CE606F-720E-42C0-8DF0-2319630AAAC9}" type="presOf" srcId="{E0FB616E-981C-430E-AF41-120630D38556}" destId="{92FFBEB9-C0F0-4046-A2DF-BB1FA0A9A35C}" srcOrd="0" destOrd="0" presId="urn:microsoft.com/office/officeart/2005/8/layout/vList5"/>
    <dgm:cxn modelId="{372EC90B-FAB1-49EF-978A-96F79ADE852F}" type="presOf" srcId="{A0DB9A8D-0050-455D-9423-A3A5D6A59E37}" destId="{F6ED9E9B-B5C5-4FA0-B102-1D38A44F1694}" srcOrd="0" destOrd="0" presId="urn:microsoft.com/office/officeart/2005/8/layout/vList5"/>
    <dgm:cxn modelId="{F08827A7-F984-48A5-A5C1-999326AE1197}" type="presOf" srcId="{E8BC66AE-1FB4-472B-AE21-1AF51947C847}" destId="{20C01DC4-87C5-48EF-8AEF-A610DB25CB62}" srcOrd="0" destOrd="0" presId="urn:microsoft.com/office/officeart/2005/8/layout/vList5"/>
    <dgm:cxn modelId="{2FDF669E-3A90-4333-95B9-BE7A1F6F50D7}" type="presOf" srcId="{1087AF6B-551E-405D-8AB0-4F3E948745C5}" destId="{ADB8DB3E-7434-426E-9A93-EA861CCB64D7}" srcOrd="0" destOrd="0" presId="urn:microsoft.com/office/officeart/2005/8/layout/vList5"/>
    <dgm:cxn modelId="{7AAACBBF-F335-48E6-80F2-F4F511E227DC}" type="presParOf" srcId="{92FFBEB9-C0F0-4046-A2DF-BB1FA0A9A35C}" destId="{F26C5E39-BFE3-4160-8702-DC799FCC1980}" srcOrd="0" destOrd="0" presId="urn:microsoft.com/office/officeart/2005/8/layout/vList5"/>
    <dgm:cxn modelId="{88ED8629-EDCB-4067-82B8-0D350BDC53EA}" type="presParOf" srcId="{F26C5E39-BFE3-4160-8702-DC799FCC1980}" destId="{AD6A2330-A4A0-45C7-834F-A7839860AB26}" srcOrd="0" destOrd="0" presId="urn:microsoft.com/office/officeart/2005/8/layout/vList5"/>
    <dgm:cxn modelId="{8FD5032F-43C4-4285-ADF5-9746F298C32F}" type="presParOf" srcId="{F26C5E39-BFE3-4160-8702-DC799FCC1980}" destId="{922AB341-3F38-4555-9447-456394364111}" srcOrd="1" destOrd="0" presId="urn:microsoft.com/office/officeart/2005/8/layout/vList5"/>
    <dgm:cxn modelId="{318355AA-28BB-4C38-9D3E-E1BA54E414E4}" type="presParOf" srcId="{92FFBEB9-C0F0-4046-A2DF-BB1FA0A9A35C}" destId="{942245E7-76A2-4A9E-A32B-294DB48AD7E1}" srcOrd="1" destOrd="0" presId="urn:microsoft.com/office/officeart/2005/8/layout/vList5"/>
    <dgm:cxn modelId="{B1871C9C-4BA4-46CC-AF5A-8CE6105379D6}" type="presParOf" srcId="{92FFBEB9-C0F0-4046-A2DF-BB1FA0A9A35C}" destId="{D5E74661-7172-4018-9271-3A7DE4D5FF5B}" srcOrd="2" destOrd="0" presId="urn:microsoft.com/office/officeart/2005/8/layout/vList5"/>
    <dgm:cxn modelId="{004E4259-9FC7-42E6-AC6F-DB459AB7B82B}" type="presParOf" srcId="{D5E74661-7172-4018-9271-3A7DE4D5FF5B}" destId="{F6ED9E9B-B5C5-4FA0-B102-1D38A44F1694}" srcOrd="0" destOrd="0" presId="urn:microsoft.com/office/officeart/2005/8/layout/vList5"/>
    <dgm:cxn modelId="{D45D3910-2E1E-4D5B-977F-D2090511F79C}" type="presParOf" srcId="{D5E74661-7172-4018-9271-3A7DE4D5FF5B}" destId="{20C01DC4-87C5-48EF-8AEF-A610DB25CB62}" srcOrd="1" destOrd="0" presId="urn:microsoft.com/office/officeart/2005/8/layout/vList5"/>
    <dgm:cxn modelId="{79A23AE1-9135-40ED-A99B-2AB46021FEB6}" type="presParOf" srcId="{92FFBEB9-C0F0-4046-A2DF-BB1FA0A9A35C}" destId="{74C5D0FE-DD58-4836-B7F6-98D2381FABB2}" srcOrd="3" destOrd="0" presId="urn:microsoft.com/office/officeart/2005/8/layout/vList5"/>
    <dgm:cxn modelId="{F851C683-65BD-4C71-861C-6CC93E1131DC}" type="presParOf" srcId="{92FFBEB9-C0F0-4046-A2DF-BB1FA0A9A35C}" destId="{5B187B7E-F091-4142-A8C5-5C9E9FAF7A8A}" srcOrd="4" destOrd="0" presId="urn:microsoft.com/office/officeart/2005/8/layout/vList5"/>
    <dgm:cxn modelId="{98D38801-3474-46DB-BAAC-17620670142C}" type="presParOf" srcId="{5B187B7E-F091-4142-A8C5-5C9E9FAF7A8A}" destId="{ADB8DB3E-7434-426E-9A93-EA861CCB64D7}" srcOrd="0" destOrd="0" presId="urn:microsoft.com/office/officeart/2005/8/layout/vList5"/>
    <dgm:cxn modelId="{F0BA0DE6-7950-4378-AB8D-4FCD664FE1E7}" type="presParOf" srcId="{5B187B7E-F091-4142-A8C5-5C9E9FAF7A8A}" destId="{B331C78E-E7B6-4DDA-9BB2-4BDA9325D23E}" srcOrd="1" destOrd="0" presId="urn:microsoft.com/office/officeart/2005/8/layout/vList5"/>
    <dgm:cxn modelId="{9D850EF9-1DEB-4B26-83A9-73C9E6557B48}" type="presParOf" srcId="{92FFBEB9-C0F0-4046-A2DF-BB1FA0A9A35C}" destId="{CF83703C-5F9A-4231-AB50-076F57DBDE22}" srcOrd="5" destOrd="0" presId="urn:microsoft.com/office/officeart/2005/8/layout/vList5"/>
    <dgm:cxn modelId="{7E8A271A-F4C3-4EDB-8133-8C6342707A7A}" type="presParOf" srcId="{92FFBEB9-C0F0-4046-A2DF-BB1FA0A9A35C}" destId="{5DC4895B-1628-4468-AF34-B6FD519D2582}" srcOrd="6" destOrd="0" presId="urn:microsoft.com/office/officeart/2005/8/layout/vList5"/>
    <dgm:cxn modelId="{4D83DA1F-848D-408C-BF27-96B38E194CC8}" type="presParOf" srcId="{5DC4895B-1628-4468-AF34-B6FD519D2582}" destId="{F54FD625-8400-40CB-BDF2-6AF0D1C693EF}" srcOrd="0" destOrd="0" presId="urn:microsoft.com/office/officeart/2005/8/layout/vList5"/>
    <dgm:cxn modelId="{7671B308-2B26-4C22-960C-53D065AEF20C}" type="presParOf" srcId="{5DC4895B-1628-4468-AF34-B6FD519D2582}" destId="{29897467-4D1B-41EA-905B-AE1E1ACB1A1D}" srcOrd="1" destOrd="0" presId="urn:microsoft.com/office/officeart/2005/8/layout/vList5"/>
  </dgm:cxnLst>
  <dgm:bg/>
  <dgm:whole/>
  <dgm:extLst>
    <a:ext uri="http://schemas.microsoft.com/office/drawing/2008/diagram">
      <dsp:dataModelExt xmlns:dsp="http://schemas.microsoft.com/office/drawing/2008/diagram" xmlns=""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23355E0-BDB2-4752-B757-544B31117E81}"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n-US"/>
        </a:p>
      </dgm:t>
    </dgm:pt>
    <dgm:pt modelId="{FD1208DA-6037-4E2B-A889-C411D5F864A8}">
      <dgm:prSet phldrT="[Text]"/>
      <dgm:spPr/>
      <dgm:t>
        <a:bodyPr/>
        <a:lstStyle/>
        <a:p>
          <a:r>
            <a:rPr lang="en-US" b="1" dirty="0" smtClean="0"/>
            <a:t>n</a:t>
          </a:r>
          <a:endParaRPr lang="en-US" b="1" dirty="0"/>
        </a:p>
      </dgm:t>
    </dgm:pt>
    <dgm:pt modelId="{ECF3E318-17BF-4DAC-9933-21AF80C7E5AC}" type="parTrans" cxnId="{139BE1E7-D223-40C7-B35F-F0A9B10535F7}">
      <dgm:prSet/>
      <dgm:spPr/>
      <dgm:t>
        <a:bodyPr/>
        <a:lstStyle/>
        <a:p>
          <a:endParaRPr lang="en-US" b="1"/>
        </a:p>
      </dgm:t>
    </dgm:pt>
    <dgm:pt modelId="{C08C17B8-FD22-4340-9F1D-B1B65778AB01}" type="sibTrans" cxnId="{139BE1E7-D223-40C7-B35F-F0A9B10535F7}">
      <dgm:prSet/>
      <dgm:spPr/>
      <dgm:t>
        <a:bodyPr/>
        <a:lstStyle/>
        <a:p>
          <a:endParaRPr lang="en-US" b="1"/>
        </a:p>
      </dgm:t>
    </dgm:pt>
    <dgm:pt modelId="{663B38DB-7B48-457C-A7BA-1E7551E06150}">
      <dgm:prSet phldrT="[Text]"/>
      <dgm:spPr/>
      <dgm:t>
        <a:bodyPr/>
        <a:lstStyle/>
        <a:p>
          <a:r>
            <a:rPr lang="en-US" b="1" dirty="0" smtClean="0"/>
            <a:t>39</a:t>
          </a:r>
          <a:endParaRPr lang="en-US" b="1" dirty="0"/>
        </a:p>
      </dgm:t>
    </dgm:pt>
    <dgm:pt modelId="{3F9687D5-AC30-469A-A3FE-87776299BA1E}" type="parTrans" cxnId="{2D58BDF1-7AF8-4797-8C7C-0EC624996274}">
      <dgm:prSet/>
      <dgm:spPr/>
      <dgm:t>
        <a:bodyPr/>
        <a:lstStyle/>
        <a:p>
          <a:endParaRPr lang="en-US" b="1"/>
        </a:p>
      </dgm:t>
    </dgm:pt>
    <dgm:pt modelId="{004E8C39-70F1-4DA8-8BA9-AAE81D0B4CE9}" type="sibTrans" cxnId="{2D58BDF1-7AF8-4797-8C7C-0EC624996274}">
      <dgm:prSet/>
      <dgm:spPr/>
      <dgm:t>
        <a:bodyPr/>
        <a:lstStyle/>
        <a:p>
          <a:endParaRPr lang="en-US" b="1"/>
        </a:p>
      </dgm:t>
    </dgm:pt>
    <dgm:pt modelId="{536FC23F-6615-4331-8DDF-81E394493071}">
      <dgm:prSet phldrT="[Text]"/>
      <dgm:spPr/>
      <dgm:t>
        <a:bodyPr/>
        <a:lstStyle/>
        <a:p>
          <a:r>
            <a:rPr lang="en-US" b="1" dirty="0" smtClean="0"/>
            <a:t>94</a:t>
          </a:r>
          <a:endParaRPr lang="en-US" b="1" dirty="0"/>
        </a:p>
      </dgm:t>
    </dgm:pt>
    <dgm:pt modelId="{9A9AF35F-9FB7-417D-A65F-283486DCC9E5}" type="parTrans" cxnId="{47DA197F-7752-436B-8B8D-D777DE16C988}">
      <dgm:prSet/>
      <dgm:spPr/>
      <dgm:t>
        <a:bodyPr/>
        <a:lstStyle/>
        <a:p>
          <a:endParaRPr lang="en-US" b="1"/>
        </a:p>
      </dgm:t>
    </dgm:pt>
    <dgm:pt modelId="{20639BAE-3A30-4993-A5F6-A05915A43603}" type="sibTrans" cxnId="{47DA197F-7752-436B-8B8D-D777DE16C988}">
      <dgm:prSet/>
      <dgm:spPr/>
      <dgm:t>
        <a:bodyPr/>
        <a:lstStyle/>
        <a:p>
          <a:endParaRPr lang="en-US" b="1"/>
        </a:p>
      </dgm:t>
    </dgm:pt>
    <dgm:pt modelId="{D7D903F0-4140-4E66-8F16-A05599D9530B}">
      <dgm:prSet phldrT="[Text]"/>
      <dgm:spPr/>
      <dgm:t>
        <a:bodyPr/>
        <a:lstStyle/>
        <a:p>
          <a:r>
            <a:rPr lang="en-US" b="1" dirty="0" smtClean="0"/>
            <a:t>r</a:t>
          </a:r>
          <a:endParaRPr lang="en-US" b="1" dirty="0"/>
        </a:p>
      </dgm:t>
    </dgm:pt>
    <dgm:pt modelId="{19D95A77-2322-457E-BBFB-3CA0D7FF1EF8}" type="parTrans" cxnId="{44854971-12A9-437D-981C-9DD2A81F8A14}">
      <dgm:prSet/>
      <dgm:spPr/>
      <dgm:t>
        <a:bodyPr/>
        <a:lstStyle/>
        <a:p>
          <a:endParaRPr lang="en-US" b="1"/>
        </a:p>
      </dgm:t>
    </dgm:pt>
    <dgm:pt modelId="{677200EB-408E-4DCB-BAAA-9389BB6F01EF}" type="sibTrans" cxnId="{44854971-12A9-437D-981C-9DD2A81F8A14}">
      <dgm:prSet/>
      <dgm:spPr/>
      <dgm:t>
        <a:bodyPr/>
        <a:lstStyle/>
        <a:p>
          <a:endParaRPr lang="en-US" b="1"/>
        </a:p>
      </dgm:t>
    </dgm:pt>
    <dgm:pt modelId="{B085A1B3-58A0-4362-B68C-9BE5B7693D4E}">
      <dgm:prSet phldrT="[Text]"/>
      <dgm:spPr/>
      <dgm:t>
        <a:bodyPr/>
        <a:lstStyle/>
        <a:p>
          <a:r>
            <a:rPr lang="en-US" b="1" dirty="0" smtClean="0"/>
            <a:t>0.35</a:t>
          </a:r>
          <a:endParaRPr lang="en-US" b="1" dirty="0"/>
        </a:p>
      </dgm:t>
    </dgm:pt>
    <dgm:pt modelId="{965149D3-DAA5-42EA-9A03-DF7B5E5D01E8}" type="parTrans" cxnId="{62B7D649-E054-4609-97CA-18EB79FA0007}">
      <dgm:prSet/>
      <dgm:spPr/>
      <dgm:t>
        <a:bodyPr/>
        <a:lstStyle/>
        <a:p>
          <a:endParaRPr lang="en-US" b="1"/>
        </a:p>
      </dgm:t>
    </dgm:pt>
    <dgm:pt modelId="{EE6BD7C4-75C1-453E-8D3A-F86163E525DD}" type="sibTrans" cxnId="{62B7D649-E054-4609-97CA-18EB79FA0007}">
      <dgm:prSet/>
      <dgm:spPr/>
      <dgm:t>
        <a:bodyPr/>
        <a:lstStyle/>
        <a:p>
          <a:endParaRPr lang="en-US" b="1"/>
        </a:p>
      </dgm:t>
    </dgm:pt>
    <dgm:pt modelId="{E0E20E5E-1028-4F65-A187-F5E5D51FD119}">
      <dgm:prSet phldrT="[Text]"/>
      <dgm:spPr/>
      <dgm:t>
        <a:bodyPr/>
        <a:lstStyle/>
        <a:p>
          <a:r>
            <a:rPr lang="en-US" b="1" dirty="0" smtClean="0"/>
            <a:t>0.2</a:t>
          </a:r>
          <a:endParaRPr lang="en-US" b="1" dirty="0"/>
        </a:p>
      </dgm:t>
    </dgm:pt>
    <dgm:pt modelId="{9BBB7E77-28AF-4078-BFDB-BF6E601B4192}" type="parTrans" cxnId="{FDDDBC94-FC7D-4F93-BE41-42DFCA70CED6}">
      <dgm:prSet/>
      <dgm:spPr/>
      <dgm:t>
        <a:bodyPr/>
        <a:lstStyle/>
        <a:p>
          <a:endParaRPr lang="en-US" b="1"/>
        </a:p>
      </dgm:t>
    </dgm:pt>
    <dgm:pt modelId="{EF6192C0-37FE-4353-B522-9548FE1E1F0F}" type="sibTrans" cxnId="{FDDDBC94-FC7D-4F93-BE41-42DFCA70CED6}">
      <dgm:prSet/>
      <dgm:spPr/>
      <dgm:t>
        <a:bodyPr/>
        <a:lstStyle/>
        <a:p>
          <a:endParaRPr lang="en-US" b="1"/>
        </a:p>
      </dgm:t>
    </dgm:pt>
    <dgm:pt modelId="{81028EC3-ACCD-438D-BF5D-535D5FB335E7}">
      <dgm:prSet phldrT="[Text]"/>
      <dgm:spPr/>
      <dgm:t>
        <a:bodyPr/>
        <a:lstStyle/>
        <a:p>
          <a:r>
            <a:rPr lang="en-US" b="1" dirty="0" smtClean="0"/>
            <a:t>p</a:t>
          </a:r>
          <a:endParaRPr lang="en-US" b="1" dirty="0"/>
        </a:p>
      </dgm:t>
    </dgm:pt>
    <dgm:pt modelId="{C456A340-75E8-4594-AC9C-1DC7B60993A8}" type="parTrans" cxnId="{96AC6769-A0A8-4408-8D27-5DE077CC8C96}">
      <dgm:prSet/>
      <dgm:spPr/>
      <dgm:t>
        <a:bodyPr/>
        <a:lstStyle/>
        <a:p>
          <a:endParaRPr lang="en-US" b="1"/>
        </a:p>
      </dgm:t>
    </dgm:pt>
    <dgm:pt modelId="{869BC6AA-90B0-405A-89BD-0477F6ED93FE}" type="sibTrans" cxnId="{96AC6769-A0A8-4408-8D27-5DE077CC8C96}">
      <dgm:prSet/>
      <dgm:spPr/>
      <dgm:t>
        <a:bodyPr/>
        <a:lstStyle/>
        <a:p>
          <a:endParaRPr lang="en-US" b="1"/>
        </a:p>
      </dgm:t>
    </dgm:pt>
    <dgm:pt modelId="{AE917129-E231-4105-BC62-38DB0D11966A}">
      <dgm:prSet phldrT="[Text]"/>
      <dgm:spPr/>
      <dgm:t>
        <a:bodyPr/>
        <a:lstStyle/>
        <a:p>
          <a:r>
            <a:rPr lang="en-US" b="1" dirty="0" smtClean="0"/>
            <a:t>0.035</a:t>
          </a:r>
          <a:endParaRPr lang="en-US" b="1" dirty="0"/>
        </a:p>
      </dgm:t>
    </dgm:pt>
    <dgm:pt modelId="{133190F6-7305-4770-9453-DD68434F826B}" type="parTrans" cxnId="{3914FF9E-D8D8-4554-ADA6-659BC6BCC421}">
      <dgm:prSet/>
      <dgm:spPr/>
      <dgm:t>
        <a:bodyPr/>
        <a:lstStyle/>
        <a:p>
          <a:endParaRPr lang="en-US" b="1"/>
        </a:p>
      </dgm:t>
    </dgm:pt>
    <dgm:pt modelId="{1CB92404-03D6-4038-9A9A-315966779650}" type="sibTrans" cxnId="{3914FF9E-D8D8-4554-ADA6-659BC6BCC421}">
      <dgm:prSet/>
      <dgm:spPr/>
      <dgm:t>
        <a:bodyPr/>
        <a:lstStyle/>
        <a:p>
          <a:endParaRPr lang="en-US" b="1"/>
        </a:p>
      </dgm:t>
    </dgm:pt>
    <dgm:pt modelId="{B7C46795-E271-4577-898B-B4FD44198673}">
      <dgm:prSet phldrT="[Text]"/>
      <dgm:spPr/>
      <dgm:t>
        <a:bodyPr/>
        <a:lstStyle/>
        <a:p>
          <a:r>
            <a:rPr lang="en-US" b="1" dirty="0" smtClean="0"/>
            <a:t>0.053</a:t>
          </a:r>
          <a:endParaRPr lang="en-US" b="1" dirty="0"/>
        </a:p>
      </dgm:t>
    </dgm:pt>
    <dgm:pt modelId="{CD99C816-B805-4AA1-9C3F-D7EA0D23BE4B}" type="parTrans" cxnId="{D50C88EF-421F-4DF2-83F0-8DB8BFDF5C81}">
      <dgm:prSet/>
      <dgm:spPr/>
      <dgm:t>
        <a:bodyPr/>
        <a:lstStyle/>
        <a:p>
          <a:endParaRPr lang="en-US" b="1"/>
        </a:p>
      </dgm:t>
    </dgm:pt>
    <dgm:pt modelId="{CBFCF8A5-215C-4ABE-8E97-8AC0503583FA}" type="sibTrans" cxnId="{D50C88EF-421F-4DF2-83F0-8DB8BFDF5C81}">
      <dgm:prSet/>
      <dgm:spPr/>
      <dgm:t>
        <a:bodyPr/>
        <a:lstStyle/>
        <a:p>
          <a:endParaRPr lang="en-US" b="1"/>
        </a:p>
      </dgm:t>
    </dgm:pt>
    <dgm:pt modelId="{7E5E043D-F448-486B-88FA-45649D04BCBE}">
      <dgm:prSet/>
      <dgm:spPr/>
      <dgm:t>
        <a:bodyPr/>
        <a:lstStyle/>
        <a:p>
          <a:r>
            <a:rPr lang="en-US" b="1" dirty="0" smtClean="0"/>
            <a:t>Group</a:t>
          </a:r>
          <a:endParaRPr lang="en-US" b="1" dirty="0"/>
        </a:p>
      </dgm:t>
    </dgm:pt>
    <dgm:pt modelId="{16F0A82A-A71C-4B10-B0DE-A405F23BDDCA}" type="parTrans" cxnId="{FE906204-F622-4FB3-9FC8-96966CB61D1B}">
      <dgm:prSet/>
      <dgm:spPr/>
      <dgm:t>
        <a:bodyPr/>
        <a:lstStyle/>
        <a:p>
          <a:endParaRPr lang="en-US" b="1"/>
        </a:p>
      </dgm:t>
    </dgm:pt>
    <dgm:pt modelId="{D60F9B30-D8F5-43D9-A0C2-5AC8569A7417}" type="sibTrans" cxnId="{FE906204-F622-4FB3-9FC8-96966CB61D1B}">
      <dgm:prSet/>
      <dgm:spPr/>
      <dgm:t>
        <a:bodyPr/>
        <a:lstStyle/>
        <a:p>
          <a:endParaRPr lang="en-US" b="1"/>
        </a:p>
      </dgm:t>
    </dgm:pt>
    <dgm:pt modelId="{BB73C741-21B8-4A0D-A3F8-B767CD2E15FC}">
      <dgm:prSet/>
      <dgm:spPr/>
      <dgm:t>
        <a:bodyPr/>
        <a:lstStyle/>
        <a:p>
          <a:r>
            <a:rPr lang="en-US" b="1" dirty="0" smtClean="0"/>
            <a:t>PE</a:t>
          </a:r>
          <a:endParaRPr lang="en-US" b="1" dirty="0"/>
        </a:p>
      </dgm:t>
    </dgm:pt>
    <dgm:pt modelId="{06BCA90F-9E18-4859-AA1C-BFA9369DF3CB}" type="parTrans" cxnId="{927FDF54-FD1D-44E9-9302-A0CD478A97BF}">
      <dgm:prSet/>
      <dgm:spPr/>
      <dgm:t>
        <a:bodyPr/>
        <a:lstStyle/>
        <a:p>
          <a:endParaRPr lang="en-US" b="1"/>
        </a:p>
      </dgm:t>
    </dgm:pt>
    <dgm:pt modelId="{38EC205A-DD39-4EC6-85DD-509E8AEA0A68}" type="sibTrans" cxnId="{927FDF54-FD1D-44E9-9302-A0CD478A97BF}">
      <dgm:prSet/>
      <dgm:spPr/>
      <dgm:t>
        <a:bodyPr/>
        <a:lstStyle/>
        <a:p>
          <a:endParaRPr lang="en-US" b="1"/>
        </a:p>
      </dgm:t>
    </dgm:pt>
    <dgm:pt modelId="{54E0C8CC-4C5F-4F18-B774-BAE06C5B0D78}">
      <dgm:prSet/>
      <dgm:spPr/>
      <dgm:t>
        <a:bodyPr/>
        <a:lstStyle/>
        <a:p>
          <a:r>
            <a:rPr lang="en-US" b="1" dirty="0" smtClean="0"/>
            <a:t>Whole</a:t>
          </a:r>
          <a:endParaRPr lang="en-US" b="1" dirty="0"/>
        </a:p>
      </dgm:t>
    </dgm:pt>
    <dgm:pt modelId="{6BE85764-3787-48B7-970A-F869D757917C}" type="parTrans" cxnId="{408DBBB7-C76B-47E1-AE70-53246F825EFA}">
      <dgm:prSet/>
      <dgm:spPr/>
      <dgm:t>
        <a:bodyPr/>
        <a:lstStyle/>
        <a:p>
          <a:endParaRPr lang="en-US" b="1"/>
        </a:p>
      </dgm:t>
    </dgm:pt>
    <dgm:pt modelId="{66AC93D5-625B-4FBA-A0E1-2C073B643DF5}" type="sibTrans" cxnId="{408DBBB7-C76B-47E1-AE70-53246F825EFA}">
      <dgm:prSet/>
      <dgm:spPr/>
      <dgm:t>
        <a:bodyPr/>
        <a:lstStyle/>
        <a:p>
          <a:endParaRPr lang="en-US" b="1"/>
        </a:p>
      </dgm:t>
    </dgm:pt>
    <dgm:pt modelId="{CE60C042-D9C9-4E22-A916-6165F9007289}" type="pres">
      <dgm:prSet presAssocID="{423355E0-BDB2-4752-B757-544B31117E81}" presName="Name0" presStyleCnt="0">
        <dgm:presLayoutVars>
          <dgm:dir/>
          <dgm:animLvl val="lvl"/>
          <dgm:resizeHandles val="exact"/>
        </dgm:presLayoutVars>
      </dgm:prSet>
      <dgm:spPr/>
      <dgm:t>
        <a:bodyPr/>
        <a:lstStyle/>
        <a:p>
          <a:endParaRPr lang="en-US"/>
        </a:p>
      </dgm:t>
    </dgm:pt>
    <dgm:pt modelId="{181A77A0-585F-4D89-B3EF-90D5535350E2}" type="pres">
      <dgm:prSet presAssocID="{7E5E043D-F448-486B-88FA-45649D04BCBE}" presName="composite" presStyleCnt="0"/>
      <dgm:spPr/>
    </dgm:pt>
    <dgm:pt modelId="{9B4E4D68-0B4B-4C54-8F64-22C66D365232}" type="pres">
      <dgm:prSet presAssocID="{7E5E043D-F448-486B-88FA-45649D04BCBE}" presName="parTx" presStyleLbl="alignNode1" presStyleIdx="0" presStyleCnt="4">
        <dgm:presLayoutVars>
          <dgm:chMax val="0"/>
          <dgm:chPref val="0"/>
          <dgm:bulletEnabled val="1"/>
        </dgm:presLayoutVars>
      </dgm:prSet>
      <dgm:spPr/>
      <dgm:t>
        <a:bodyPr/>
        <a:lstStyle/>
        <a:p>
          <a:endParaRPr lang="en-US"/>
        </a:p>
      </dgm:t>
    </dgm:pt>
    <dgm:pt modelId="{18B7CB76-405B-4B72-9F35-CCFCA11BCFF9}" type="pres">
      <dgm:prSet presAssocID="{7E5E043D-F448-486B-88FA-45649D04BCBE}" presName="desTx" presStyleLbl="alignAccFollowNode1" presStyleIdx="0" presStyleCnt="4">
        <dgm:presLayoutVars>
          <dgm:bulletEnabled val="1"/>
        </dgm:presLayoutVars>
      </dgm:prSet>
      <dgm:spPr/>
      <dgm:t>
        <a:bodyPr/>
        <a:lstStyle/>
        <a:p>
          <a:endParaRPr lang="en-US"/>
        </a:p>
      </dgm:t>
    </dgm:pt>
    <dgm:pt modelId="{B2B48856-788F-4696-B231-9F402EC639E3}" type="pres">
      <dgm:prSet presAssocID="{D60F9B30-D8F5-43D9-A0C2-5AC8569A7417}" presName="space" presStyleCnt="0"/>
      <dgm:spPr/>
    </dgm:pt>
    <dgm:pt modelId="{01454BCE-ABEA-4DA8-A74C-6D71AD866392}" type="pres">
      <dgm:prSet presAssocID="{FD1208DA-6037-4E2B-A889-C411D5F864A8}" presName="composite" presStyleCnt="0"/>
      <dgm:spPr/>
    </dgm:pt>
    <dgm:pt modelId="{5D9BB903-8737-4599-ABC0-F1AFCA962257}" type="pres">
      <dgm:prSet presAssocID="{FD1208DA-6037-4E2B-A889-C411D5F864A8}" presName="parTx" presStyleLbl="alignNode1" presStyleIdx="1" presStyleCnt="4">
        <dgm:presLayoutVars>
          <dgm:chMax val="0"/>
          <dgm:chPref val="0"/>
          <dgm:bulletEnabled val="1"/>
        </dgm:presLayoutVars>
      </dgm:prSet>
      <dgm:spPr/>
      <dgm:t>
        <a:bodyPr/>
        <a:lstStyle/>
        <a:p>
          <a:endParaRPr lang="en-US"/>
        </a:p>
      </dgm:t>
    </dgm:pt>
    <dgm:pt modelId="{041F59D2-CCBC-4912-BF19-ABE07743DDF1}" type="pres">
      <dgm:prSet presAssocID="{FD1208DA-6037-4E2B-A889-C411D5F864A8}" presName="desTx" presStyleLbl="alignAccFollowNode1" presStyleIdx="1" presStyleCnt="4">
        <dgm:presLayoutVars>
          <dgm:bulletEnabled val="1"/>
        </dgm:presLayoutVars>
      </dgm:prSet>
      <dgm:spPr/>
      <dgm:t>
        <a:bodyPr/>
        <a:lstStyle/>
        <a:p>
          <a:endParaRPr lang="en-US"/>
        </a:p>
      </dgm:t>
    </dgm:pt>
    <dgm:pt modelId="{16854C32-E956-460A-AC65-67831A02C813}" type="pres">
      <dgm:prSet presAssocID="{C08C17B8-FD22-4340-9F1D-B1B65778AB01}" presName="space" presStyleCnt="0"/>
      <dgm:spPr/>
    </dgm:pt>
    <dgm:pt modelId="{CA3B35AE-7FA7-44CD-A113-B3D787655DD2}" type="pres">
      <dgm:prSet presAssocID="{D7D903F0-4140-4E66-8F16-A05599D9530B}" presName="composite" presStyleCnt="0"/>
      <dgm:spPr/>
    </dgm:pt>
    <dgm:pt modelId="{4485DFD0-4593-48BB-8991-7DD6C309AC89}" type="pres">
      <dgm:prSet presAssocID="{D7D903F0-4140-4E66-8F16-A05599D9530B}" presName="parTx" presStyleLbl="alignNode1" presStyleIdx="2" presStyleCnt="4">
        <dgm:presLayoutVars>
          <dgm:chMax val="0"/>
          <dgm:chPref val="0"/>
          <dgm:bulletEnabled val="1"/>
        </dgm:presLayoutVars>
      </dgm:prSet>
      <dgm:spPr/>
      <dgm:t>
        <a:bodyPr/>
        <a:lstStyle/>
        <a:p>
          <a:endParaRPr lang="en-US"/>
        </a:p>
      </dgm:t>
    </dgm:pt>
    <dgm:pt modelId="{FBB8DCB6-9155-4D30-B4F9-E4ED24F23CB3}" type="pres">
      <dgm:prSet presAssocID="{D7D903F0-4140-4E66-8F16-A05599D9530B}" presName="desTx" presStyleLbl="alignAccFollowNode1" presStyleIdx="2" presStyleCnt="4">
        <dgm:presLayoutVars>
          <dgm:bulletEnabled val="1"/>
        </dgm:presLayoutVars>
      </dgm:prSet>
      <dgm:spPr/>
      <dgm:t>
        <a:bodyPr/>
        <a:lstStyle/>
        <a:p>
          <a:endParaRPr lang="en-US"/>
        </a:p>
      </dgm:t>
    </dgm:pt>
    <dgm:pt modelId="{310C7FD4-8625-416E-B07D-5D5D80D49AE5}" type="pres">
      <dgm:prSet presAssocID="{677200EB-408E-4DCB-BAAA-9389BB6F01EF}" presName="space" presStyleCnt="0"/>
      <dgm:spPr/>
    </dgm:pt>
    <dgm:pt modelId="{7DE9CA0A-5517-4610-8E91-FD36D2FC5401}" type="pres">
      <dgm:prSet presAssocID="{81028EC3-ACCD-438D-BF5D-535D5FB335E7}" presName="composite" presStyleCnt="0"/>
      <dgm:spPr/>
    </dgm:pt>
    <dgm:pt modelId="{759CCEE5-7A4C-47A9-8F58-D29D8E3F2F5E}" type="pres">
      <dgm:prSet presAssocID="{81028EC3-ACCD-438D-BF5D-535D5FB335E7}" presName="parTx" presStyleLbl="alignNode1" presStyleIdx="3" presStyleCnt="4">
        <dgm:presLayoutVars>
          <dgm:chMax val="0"/>
          <dgm:chPref val="0"/>
          <dgm:bulletEnabled val="1"/>
        </dgm:presLayoutVars>
      </dgm:prSet>
      <dgm:spPr/>
      <dgm:t>
        <a:bodyPr/>
        <a:lstStyle/>
        <a:p>
          <a:endParaRPr lang="en-US"/>
        </a:p>
      </dgm:t>
    </dgm:pt>
    <dgm:pt modelId="{37341692-151D-42D4-B1D0-0B217726BE7D}" type="pres">
      <dgm:prSet presAssocID="{81028EC3-ACCD-438D-BF5D-535D5FB335E7}" presName="desTx" presStyleLbl="alignAccFollowNode1" presStyleIdx="3" presStyleCnt="4" custScaleY="100000">
        <dgm:presLayoutVars>
          <dgm:bulletEnabled val="1"/>
        </dgm:presLayoutVars>
      </dgm:prSet>
      <dgm:spPr/>
      <dgm:t>
        <a:bodyPr/>
        <a:lstStyle/>
        <a:p>
          <a:endParaRPr lang="en-US"/>
        </a:p>
      </dgm:t>
    </dgm:pt>
  </dgm:ptLst>
  <dgm:cxnLst>
    <dgm:cxn modelId="{3914FF9E-D8D8-4554-ADA6-659BC6BCC421}" srcId="{81028EC3-ACCD-438D-BF5D-535D5FB335E7}" destId="{AE917129-E231-4105-BC62-38DB0D11966A}" srcOrd="0" destOrd="0" parTransId="{133190F6-7305-4770-9453-DD68434F826B}" sibTransId="{1CB92404-03D6-4038-9A9A-315966779650}"/>
    <dgm:cxn modelId="{EE612A62-3AAD-4BE5-A929-EB11C7D7E4F4}" type="presOf" srcId="{FD1208DA-6037-4E2B-A889-C411D5F864A8}" destId="{5D9BB903-8737-4599-ABC0-F1AFCA962257}" srcOrd="0" destOrd="0" presId="urn:microsoft.com/office/officeart/2005/8/layout/hList1"/>
    <dgm:cxn modelId="{08F4D1F3-F0C1-4663-BE21-ED16E3616846}" type="presOf" srcId="{663B38DB-7B48-457C-A7BA-1E7551E06150}" destId="{041F59D2-CCBC-4912-BF19-ABE07743DDF1}" srcOrd="0" destOrd="0" presId="urn:microsoft.com/office/officeart/2005/8/layout/hList1"/>
    <dgm:cxn modelId="{228A5993-A891-4733-B953-988C22190C60}" type="presOf" srcId="{BB73C741-21B8-4A0D-A3F8-B767CD2E15FC}" destId="{18B7CB76-405B-4B72-9F35-CCFCA11BCFF9}" srcOrd="0" destOrd="0" presId="urn:microsoft.com/office/officeart/2005/8/layout/hList1"/>
    <dgm:cxn modelId="{2D58BDF1-7AF8-4797-8C7C-0EC624996274}" srcId="{FD1208DA-6037-4E2B-A889-C411D5F864A8}" destId="{663B38DB-7B48-457C-A7BA-1E7551E06150}" srcOrd="0" destOrd="0" parTransId="{3F9687D5-AC30-469A-A3FE-87776299BA1E}" sibTransId="{004E8C39-70F1-4DA8-8BA9-AAE81D0B4CE9}"/>
    <dgm:cxn modelId="{927FDF54-FD1D-44E9-9302-A0CD478A97BF}" srcId="{7E5E043D-F448-486B-88FA-45649D04BCBE}" destId="{BB73C741-21B8-4A0D-A3F8-B767CD2E15FC}" srcOrd="0" destOrd="0" parTransId="{06BCA90F-9E18-4859-AA1C-BFA9369DF3CB}" sibTransId="{38EC205A-DD39-4EC6-85DD-509E8AEA0A68}"/>
    <dgm:cxn modelId="{FDDDBC94-FC7D-4F93-BE41-42DFCA70CED6}" srcId="{D7D903F0-4140-4E66-8F16-A05599D9530B}" destId="{E0E20E5E-1028-4F65-A187-F5E5D51FD119}" srcOrd="1" destOrd="0" parTransId="{9BBB7E77-28AF-4078-BFDB-BF6E601B4192}" sibTransId="{EF6192C0-37FE-4353-B522-9548FE1E1F0F}"/>
    <dgm:cxn modelId="{07449602-6F27-46E1-935D-F1A658EFCC00}" type="presOf" srcId="{536FC23F-6615-4331-8DDF-81E394493071}" destId="{041F59D2-CCBC-4912-BF19-ABE07743DDF1}" srcOrd="0" destOrd="1" presId="urn:microsoft.com/office/officeart/2005/8/layout/hList1"/>
    <dgm:cxn modelId="{08ED9216-5E44-4926-9281-0B6523FEAC19}" type="presOf" srcId="{423355E0-BDB2-4752-B757-544B31117E81}" destId="{CE60C042-D9C9-4E22-A916-6165F9007289}" srcOrd="0" destOrd="0" presId="urn:microsoft.com/office/officeart/2005/8/layout/hList1"/>
    <dgm:cxn modelId="{796578B8-5ED5-4886-AD03-E53D0DD08B62}" type="presOf" srcId="{AE917129-E231-4105-BC62-38DB0D11966A}" destId="{37341692-151D-42D4-B1D0-0B217726BE7D}" srcOrd="0" destOrd="0" presId="urn:microsoft.com/office/officeart/2005/8/layout/hList1"/>
    <dgm:cxn modelId="{048FEF1D-7BE4-4D7C-88DD-A16C959D07F9}" type="presOf" srcId="{7E5E043D-F448-486B-88FA-45649D04BCBE}" destId="{9B4E4D68-0B4B-4C54-8F64-22C66D365232}" srcOrd="0" destOrd="0" presId="urn:microsoft.com/office/officeart/2005/8/layout/hList1"/>
    <dgm:cxn modelId="{53B83370-A063-4C10-A13A-E529B7035CBC}" type="presOf" srcId="{81028EC3-ACCD-438D-BF5D-535D5FB335E7}" destId="{759CCEE5-7A4C-47A9-8F58-D29D8E3F2F5E}" srcOrd="0" destOrd="0" presId="urn:microsoft.com/office/officeart/2005/8/layout/hList1"/>
    <dgm:cxn modelId="{FE906204-F622-4FB3-9FC8-96966CB61D1B}" srcId="{423355E0-BDB2-4752-B757-544B31117E81}" destId="{7E5E043D-F448-486B-88FA-45649D04BCBE}" srcOrd="0" destOrd="0" parTransId="{16F0A82A-A71C-4B10-B0DE-A405F23BDDCA}" sibTransId="{D60F9B30-D8F5-43D9-A0C2-5AC8569A7417}"/>
    <dgm:cxn modelId="{D50C88EF-421F-4DF2-83F0-8DB8BFDF5C81}" srcId="{81028EC3-ACCD-438D-BF5D-535D5FB335E7}" destId="{B7C46795-E271-4577-898B-B4FD44198673}" srcOrd="1" destOrd="0" parTransId="{CD99C816-B805-4AA1-9C3F-D7EA0D23BE4B}" sibTransId="{CBFCF8A5-215C-4ABE-8E97-8AC0503583FA}"/>
    <dgm:cxn modelId="{9712A040-A2F3-454E-8FE0-1D223D1A2C39}" type="presOf" srcId="{D7D903F0-4140-4E66-8F16-A05599D9530B}" destId="{4485DFD0-4593-48BB-8991-7DD6C309AC89}" srcOrd="0" destOrd="0" presId="urn:microsoft.com/office/officeart/2005/8/layout/hList1"/>
    <dgm:cxn modelId="{CB8FEA39-ECE6-4ABC-9D55-A6500012D65F}" type="presOf" srcId="{B7C46795-E271-4577-898B-B4FD44198673}" destId="{37341692-151D-42D4-B1D0-0B217726BE7D}" srcOrd="0" destOrd="1" presId="urn:microsoft.com/office/officeart/2005/8/layout/hList1"/>
    <dgm:cxn modelId="{44854971-12A9-437D-981C-9DD2A81F8A14}" srcId="{423355E0-BDB2-4752-B757-544B31117E81}" destId="{D7D903F0-4140-4E66-8F16-A05599D9530B}" srcOrd="2" destOrd="0" parTransId="{19D95A77-2322-457E-BBFB-3CA0D7FF1EF8}" sibTransId="{677200EB-408E-4DCB-BAAA-9389BB6F01EF}"/>
    <dgm:cxn modelId="{62B7D649-E054-4609-97CA-18EB79FA0007}" srcId="{D7D903F0-4140-4E66-8F16-A05599D9530B}" destId="{B085A1B3-58A0-4362-B68C-9BE5B7693D4E}" srcOrd="0" destOrd="0" parTransId="{965149D3-DAA5-42EA-9A03-DF7B5E5D01E8}" sibTransId="{EE6BD7C4-75C1-453E-8D3A-F86163E525DD}"/>
    <dgm:cxn modelId="{47DA197F-7752-436B-8B8D-D777DE16C988}" srcId="{FD1208DA-6037-4E2B-A889-C411D5F864A8}" destId="{536FC23F-6615-4331-8DDF-81E394493071}" srcOrd="1" destOrd="0" parTransId="{9A9AF35F-9FB7-417D-A65F-283486DCC9E5}" sibTransId="{20639BAE-3A30-4993-A5F6-A05915A43603}"/>
    <dgm:cxn modelId="{6F1A3083-DFB3-4AA2-BCED-270F869FCF72}" type="presOf" srcId="{E0E20E5E-1028-4F65-A187-F5E5D51FD119}" destId="{FBB8DCB6-9155-4D30-B4F9-E4ED24F23CB3}" srcOrd="0" destOrd="1" presId="urn:microsoft.com/office/officeart/2005/8/layout/hList1"/>
    <dgm:cxn modelId="{E13A3C21-7E10-4851-82F2-5A818F55DBF2}" type="presOf" srcId="{54E0C8CC-4C5F-4F18-B774-BAE06C5B0D78}" destId="{18B7CB76-405B-4B72-9F35-CCFCA11BCFF9}" srcOrd="0" destOrd="1" presId="urn:microsoft.com/office/officeart/2005/8/layout/hList1"/>
    <dgm:cxn modelId="{96AC6769-A0A8-4408-8D27-5DE077CC8C96}" srcId="{423355E0-BDB2-4752-B757-544B31117E81}" destId="{81028EC3-ACCD-438D-BF5D-535D5FB335E7}" srcOrd="3" destOrd="0" parTransId="{C456A340-75E8-4594-AC9C-1DC7B60993A8}" sibTransId="{869BC6AA-90B0-405A-89BD-0477F6ED93FE}"/>
    <dgm:cxn modelId="{35739E03-9BC7-4CEC-900E-EFC7DBC962E2}" type="presOf" srcId="{B085A1B3-58A0-4362-B68C-9BE5B7693D4E}" destId="{FBB8DCB6-9155-4D30-B4F9-E4ED24F23CB3}" srcOrd="0" destOrd="0" presId="urn:microsoft.com/office/officeart/2005/8/layout/hList1"/>
    <dgm:cxn modelId="{408DBBB7-C76B-47E1-AE70-53246F825EFA}" srcId="{7E5E043D-F448-486B-88FA-45649D04BCBE}" destId="{54E0C8CC-4C5F-4F18-B774-BAE06C5B0D78}" srcOrd="1" destOrd="0" parTransId="{6BE85764-3787-48B7-970A-F869D757917C}" sibTransId="{66AC93D5-625B-4FBA-A0E1-2C073B643DF5}"/>
    <dgm:cxn modelId="{139BE1E7-D223-40C7-B35F-F0A9B10535F7}" srcId="{423355E0-BDB2-4752-B757-544B31117E81}" destId="{FD1208DA-6037-4E2B-A889-C411D5F864A8}" srcOrd="1" destOrd="0" parTransId="{ECF3E318-17BF-4DAC-9933-21AF80C7E5AC}" sibTransId="{C08C17B8-FD22-4340-9F1D-B1B65778AB01}"/>
    <dgm:cxn modelId="{9B10192D-5ABA-4BC5-A5A0-75CBD83E3F75}" type="presParOf" srcId="{CE60C042-D9C9-4E22-A916-6165F9007289}" destId="{181A77A0-585F-4D89-B3EF-90D5535350E2}" srcOrd="0" destOrd="0" presId="urn:microsoft.com/office/officeart/2005/8/layout/hList1"/>
    <dgm:cxn modelId="{2C12DFD4-9A87-437C-854F-77A80E886166}" type="presParOf" srcId="{181A77A0-585F-4D89-B3EF-90D5535350E2}" destId="{9B4E4D68-0B4B-4C54-8F64-22C66D365232}" srcOrd="0" destOrd="0" presId="urn:microsoft.com/office/officeart/2005/8/layout/hList1"/>
    <dgm:cxn modelId="{09432199-A774-47A3-840D-7D97269415DF}" type="presParOf" srcId="{181A77A0-585F-4D89-B3EF-90D5535350E2}" destId="{18B7CB76-405B-4B72-9F35-CCFCA11BCFF9}" srcOrd="1" destOrd="0" presId="urn:microsoft.com/office/officeart/2005/8/layout/hList1"/>
    <dgm:cxn modelId="{961422FC-D277-4EAB-9BAF-C672EA496D4D}" type="presParOf" srcId="{CE60C042-D9C9-4E22-A916-6165F9007289}" destId="{B2B48856-788F-4696-B231-9F402EC639E3}" srcOrd="1" destOrd="0" presId="urn:microsoft.com/office/officeart/2005/8/layout/hList1"/>
    <dgm:cxn modelId="{22C26859-26BD-4EEC-B423-63C9BF3D8F26}" type="presParOf" srcId="{CE60C042-D9C9-4E22-A916-6165F9007289}" destId="{01454BCE-ABEA-4DA8-A74C-6D71AD866392}" srcOrd="2" destOrd="0" presId="urn:microsoft.com/office/officeart/2005/8/layout/hList1"/>
    <dgm:cxn modelId="{17AA01EC-44EA-4952-B373-C88231FD6DCF}" type="presParOf" srcId="{01454BCE-ABEA-4DA8-A74C-6D71AD866392}" destId="{5D9BB903-8737-4599-ABC0-F1AFCA962257}" srcOrd="0" destOrd="0" presId="urn:microsoft.com/office/officeart/2005/8/layout/hList1"/>
    <dgm:cxn modelId="{C9CA297F-220A-44A6-B94D-B295CA623773}" type="presParOf" srcId="{01454BCE-ABEA-4DA8-A74C-6D71AD866392}" destId="{041F59D2-CCBC-4912-BF19-ABE07743DDF1}" srcOrd="1" destOrd="0" presId="urn:microsoft.com/office/officeart/2005/8/layout/hList1"/>
    <dgm:cxn modelId="{58B57D3B-1972-4BE5-9AA5-D15CD0094DC0}" type="presParOf" srcId="{CE60C042-D9C9-4E22-A916-6165F9007289}" destId="{16854C32-E956-460A-AC65-67831A02C813}" srcOrd="3" destOrd="0" presId="urn:microsoft.com/office/officeart/2005/8/layout/hList1"/>
    <dgm:cxn modelId="{3403C30F-BFB5-477B-B1FD-800629FDB827}" type="presParOf" srcId="{CE60C042-D9C9-4E22-A916-6165F9007289}" destId="{CA3B35AE-7FA7-44CD-A113-B3D787655DD2}" srcOrd="4" destOrd="0" presId="urn:microsoft.com/office/officeart/2005/8/layout/hList1"/>
    <dgm:cxn modelId="{5F3D5C00-00BC-400D-AB22-DE83110BEBC3}" type="presParOf" srcId="{CA3B35AE-7FA7-44CD-A113-B3D787655DD2}" destId="{4485DFD0-4593-48BB-8991-7DD6C309AC89}" srcOrd="0" destOrd="0" presId="urn:microsoft.com/office/officeart/2005/8/layout/hList1"/>
    <dgm:cxn modelId="{1C64942F-6825-4C19-B35A-CECB57BE8973}" type="presParOf" srcId="{CA3B35AE-7FA7-44CD-A113-B3D787655DD2}" destId="{FBB8DCB6-9155-4D30-B4F9-E4ED24F23CB3}" srcOrd="1" destOrd="0" presId="urn:microsoft.com/office/officeart/2005/8/layout/hList1"/>
    <dgm:cxn modelId="{5F46AB48-2D78-4BBA-B856-4E52D9271CBD}" type="presParOf" srcId="{CE60C042-D9C9-4E22-A916-6165F9007289}" destId="{310C7FD4-8625-416E-B07D-5D5D80D49AE5}" srcOrd="5" destOrd="0" presId="urn:microsoft.com/office/officeart/2005/8/layout/hList1"/>
    <dgm:cxn modelId="{ADFA54DF-575A-405F-9180-DF7F505C8BCB}" type="presParOf" srcId="{CE60C042-D9C9-4E22-A916-6165F9007289}" destId="{7DE9CA0A-5517-4610-8E91-FD36D2FC5401}" srcOrd="6" destOrd="0" presId="urn:microsoft.com/office/officeart/2005/8/layout/hList1"/>
    <dgm:cxn modelId="{473511B3-70A8-425E-8671-ABB0C271E782}" type="presParOf" srcId="{7DE9CA0A-5517-4610-8E91-FD36D2FC5401}" destId="{759CCEE5-7A4C-47A9-8F58-D29D8E3F2F5E}" srcOrd="0" destOrd="0" presId="urn:microsoft.com/office/officeart/2005/8/layout/hList1"/>
    <dgm:cxn modelId="{AC0B2EFE-61F0-41E0-BA20-BC2497FEFDD0}" type="presParOf" srcId="{7DE9CA0A-5517-4610-8E91-FD36D2FC5401}" destId="{37341692-151D-42D4-B1D0-0B217726BE7D}" srcOrd="1" destOrd="0" presId="urn:microsoft.com/office/officeart/2005/8/layout/hList1"/>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23355E0-BDB2-4752-B757-544B31117E81}" type="doc">
      <dgm:prSet loTypeId="urn:microsoft.com/office/officeart/2005/8/layout/hList1" loCatId="list" qsTypeId="urn:microsoft.com/office/officeart/2005/8/quickstyle/simple3" qsCatId="simple" csTypeId="urn:microsoft.com/office/officeart/2005/8/colors/colorful5" csCatId="colorful" phldr="1"/>
      <dgm:spPr/>
      <dgm:t>
        <a:bodyPr/>
        <a:lstStyle/>
        <a:p>
          <a:endParaRPr lang="en-US"/>
        </a:p>
      </dgm:t>
    </dgm:pt>
    <dgm:pt modelId="{FD1208DA-6037-4E2B-A889-C411D5F864A8}">
      <dgm:prSet phldrT="[Text]"/>
      <dgm:spPr/>
      <dgm:t>
        <a:bodyPr/>
        <a:lstStyle/>
        <a:p>
          <a:r>
            <a:rPr lang="en-US" b="1" dirty="0" smtClean="0"/>
            <a:t>n</a:t>
          </a:r>
          <a:endParaRPr lang="en-US" b="1" dirty="0"/>
        </a:p>
      </dgm:t>
    </dgm:pt>
    <dgm:pt modelId="{ECF3E318-17BF-4DAC-9933-21AF80C7E5AC}" type="parTrans" cxnId="{139BE1E7-D223-40C7-B35F-F0A9B10535F7}">
      <dgm:prSet/>
      <dgm:spPr/>
      <dgm:t>
        <a:bodyPr/>
        <a:lstStyle/>
        <a:p>
          <a:endParaRPr lang="en-US" b="1"/>
        </a:p>
      </dgm:t>
    </dgm:pt>
    <dgm:pt modelId="{C08C17B8-FD22-4340-9F1D-B1B65778AB01}" type="sibTrans" cxnId="{139BE1E7-D223-40C7-B35F-F0A9B10535F7}">
      <dgm:prSet/>
      <dgm:spPr/>
      <dgm:t>
        <a:bodyPr/>
        <a:lstStyle/>
        <a:p>
          <a:endParaRPr lang="en-US" b="1"/>
        </a:p>
      </dgm:t>
    </dgm:pt>
    <dgm:pt modelId="{663B38DB-7B48-457C-A7BA-1E7551E06150}">
      <dgm:prSet phldrT="[Text]"/>
      <dgm:spPr/>
      <dgm:t>
        <a:bodyPr/>
        <a:lstStyle/>
        <a:p>
          <a:r>
            <a:rPr lang="en-US" b="1" dirty="0" smtClean="0"/>
            <a:t>39</a:t>
          </a:r>
          <a:endParaRPr lang="en-US" b="1" dirty="0"/>
        </a:p>
      </dgm:t>
    </dgm:pt>
    <dgm:pt modelId="{3F9687D5-AC30-469A-A3FE-87776299BA1E}" type="parTrans" cxnId="{2D58BDF1-7AF8-4797-8C7C-0EC624996274}">
      <dgm:prSet/>
      <dgm:spPr/>
      <dgm:t>
        <a:bodyPr/>
        <a:lstStyle/>
        <a:p>
          <a:endParaRPr lang="en-US" b="1"/>
        </a:p>
      </dgm:t>
    </dgm:pt>
    <dgm:pt modelId="{004E8C39-70F1-4DA8-8BA9-AAE81D0B4CE9}" type="sibTrans" cxnId="{2D58BDF1-7AF8-4797-8C7C-0EC624996274}">
      <dgm:prSet/>
      <dgm:spPr/>
      <dgm:t>
        <a:bodyPr/>
        <a:lstStyle/>
        <a:p>
          <a:endParaRPr lang="en-US" b="1"/>
        </a:p>
      </dgm:t>
    </dgm:pt>
    <dgm:pt modelId="{D7D903F0-4140-4E66-8F16-A05599D9530B}">
      <dgm:prSet phldrT="[Text]"/>
      <dgm:spPr/>
      <dgm:t>
        <a:bodyPr/>
        <a:lstStyle/>
        <a:p>
          <a:r>
            <a:rPr lang="en-US" b="1" dirty="0" smtClean="0"/>
            <a:t>r</a:t>
          </a:r>
          <a:endParaRPr lang="en-US" b="1" dirty="0"/>
        </a:p>
      </dgm:t>
    </dgm:pt>
    <dgm:pt modelId="{19D95A77-2322-457E-BBFB-3CA0D7FF1EF8}" type="parTrans" cxnId="{44854971-12A9-437D-981C-9DD2A81F8A14}">
      <dgm:prSet/>
      <dgm:spPr/>
      <dgm:t>
        <a:bodyPr/>
        <a:lstStyle/>
        <a:p>
          <a:endParaRPr lang="en-US" b="1"/>
        </a:p>
      </dgm:t>
    </dgm:pt>
    <dgm:pt modelId="{677200EB-408E-4DCB-BAAA-9389BB6F01EF}" type="sibTrans" cxnId="{44854971-12A9-437D-981C-9DD2A81F8A14}">
      <dgm:prSet/>
      <dgm:spPr/>
      <dgm:t>
        <a:bodyPr/>
        <a:lstStyle/>
        <a:p>
          <a:endParaRPr lang="en-US" b="1"/>
        </a:p>
      </dgm:t>
    </dgm:pt>
    <dgm:pt modelId="{B085A1B3-58A0-4362-B68C-9BE5B7693D4E}">
      <dgm:prSet phldrT="[Text]"/>
      <dgm:spPr/>
      <dgm:t>
        <a:bodyPr/>
        <a:lstStyle/>
        <a:p>
          <a:r>
            <a:rPr lang="en-US" b="1" dirty="0" smtClean="0"/>
            <a:t>0.36</a:t>
          </a:r>
          <a:endParaRPr lang="en-US" b="1" dirty="0"/>
        </a:p>
      </dgm:t>
    </dgm:pt>
    <dgm:pt modelId="{965149D3-DAA5-42EA-9A03-DF7B5E5D01E8}" type="parTrans" cxnId="{62B7D649-E054-4609-97CA-18EB79FA0007}">
      <dgm:prSet/>
      <dgm:spPr/>
      <dgm:t>
        <a:bodyPr/>
        <a:lstStyle/>
        <a:p>
          <a:endParaRPr lang="en-US" b="1"/>
        </a:p>
      </dgm:t>
    </dgm:pt>
    <dgm:pt modelId="{EE6BD7C4-75C1-453E-8D3A-F86163E525DD}" type="sibTrans" cxnId="{62B7D649-E054-4609-97CA-18EB79FA0007}">
      <dgm:prSet/>
      <dgm:spPr/>
      <dgm:t>
        <a:bodyPr/>
        <a:lstStyle/>
        <a:p>
          <a:endParaRPr lang="en-US" b="1"/>
        </a:p>
      </dgm:t>
    </dgm:pt>
    <dgm:pt modelId="{81028EC3-ACCD-438D-BF5D-535D5FB335E7}">
      <dgm:prSet phldrT="[Text]"/>
      <dgm:spPr/>
      <dgm:t>
        <a:bodyPr/>
        <a:lstStyle/>
        <a:p>
          <a:r>
            <a:rPr lang="en-US" b="1" dirty="0" smtClean="0"/>
            <a:t>p</a:t>
          </a:r>
          <a:endParaRPr lang="en-US" b="1" dirty="0"/>
        </a:p>
      </dgm:t>
    </dgm:pt>
    <dgm:pt modelId="{C456A340-75E8-4594-AC9C-1DC7B60993A8}" type="parTrans" cxnId="{96AC6769-A0A8-4408-8D27-5DE077CC8C96}">
      <dgm:prSet/>
      <dgm:spPr/>
      <dgm:t>
        <a:bodyPr/>
        <a:lstStyle/>
        <a:p>
          <a:endParaRPr lang="en-US" b="1"/>
        </a:p>
      </dgm:t>
    </dgm:pt>
    <dgm:pt modelId="{869BC6AA-90B0-405A-89BD-0477F6ED93FE}" type="sibTrans" cxnId="{96AC6769-A0A8-4408-8D27-5DE077CC8C96}">
      <dgm:prSet/>
      <dgm:spPr/>
      <dgm:t>
        <a:bodyPr/>
        <a:lstStyle/>
        <a:p>
          <a:endParaRPr lang="en-US" b="1"/>
        </a:p>
      </dgm:t>
    </dgm:pt>
    <dgm:pt modelId="{AE917129-E231-4105-BC62-38DB0D11966A}">
      <dgm:prSet phldrT="[Text]"/>
      <dgm:spPr/>
      <dgm:t>
        <a:bodyPr/>
        <a:lstStyle/>
        <a:p>
          <a:r>
            <a:rPr lang="en-US" b="1" dirty="0" smtClean="0"/>
            <a:t>0.032</a:t>
          </a:r>
          <a:endParaRPr lang="en-US" b="1" dirty="0"/>
        </a:p>
      </dgm:t>
    </dgm:pt>
    <dgm:pt modelId="{133190F6-7305-4770-9453-DD68434F826B}" type="parTrans" cxnId="{3914FF9E-D8D8-4554-ADA6-659BC6BCC421}">
      <dgm:prSet/>
      <dgm:spPr/>
      <dgm:t>
        <a:bodyPr/>
        <a:lstStyle/>
        <a:p>
          <a:endParaRPr lang="en-US" b="1"/>
        </a:p>
      </dgm:t>
    </dgm:pt>
    <dgm:pt modelId="{1CB92404-03D6-4038-9A9A-315966779650}" type="sibTrans" cxnId="{3914FF9E-D8D8-4554-ADA6-659BC6BCC421}">
      <dgm:prSet/>
      <dgm:spPr/>
      <dgm:t>
        <a:bodyPr/>
        <a:lstStyle/>
        <a:p>
          <a:endParaRPr lang="en-US" b="1"/>
        </a:p>
      </dgm:t>
    </dgm:pt>
    <dgm:pt modelId="{7E5E043D-F448-486B-88FA-45649D04BCBE}">
      <dgm:prSet/>
      <dgm:spPr/>
      <dgm:t>
        <a:bodyPr/>
        <a:lstStyle/>
        <a:p>
          <a:r>
            <a:rPr lang="en-US" b="1" dirty="0" smtClean="0"/>
            <a:t>Group</a:t>
          </a:r>
          <a:endParaRPr lang="en-US" b="1" dirty="0"/>
        </a:p>
      </dgm:t>
    </dgm:pt>
    <dgm:pt modelId="{16F0A82A-A71C-4B10-B0DE-A405F23BDDCA}" type="parTrans" cxnId="{FE906204-F622-4FB3-9FC8-96966CB61D1B}">
      <dgm:prSet/>
      <dgm:spPr/>
      <dgm:t>
        <a:bodyPr/>
        <a:lstStyle/>
        <a:p>
          <a:endParaRPr lang="en-US" b="1"/>
        </a:p>
      </dgm:t>
    </dgm:pt>
    <dgm:pt modelId="{D60F9B30-D8F5-43D9-A0C2-5AC8569A7417}" type="sibTrans" cxnId="{FE906204-F622-4FB3-9FC8-96966CB61D1B}">
      <dgm:prSet/>
      <dgm:spPr/>
      <dgm:t>
        <a:bodyPr/>
        <a:lstStyle/>
        <a:p>
          <a:endParaRPr lang="en-US" b="1"/>
        </a:p>
      </dgm:t>
    </dgm:pt>
    <dgm:pt modelId="{BB73C741-21B8-4A0D-A3F8-B767CD2E15FC}">
      <dgm:prSet/>
      <dgm:spPr/>
      <dgm:t>
        <a:bodyPr/>
        <a:lstStyle/>
        <a:p>
          <a:r>
            <a:rPr lang="en-US" b="1" dirty="0" smtClean="0"/>
            <a:t>PE</a:t>
          </a:r>
          <a:endParaRPr lang="en-US" b="1" dirty="0"/>
        </a:p>
      </dgm:t>
    </dgm:pt>
    <dgm:pt modelId="{06BCA90F-9E18-4859-AA1C-BFA9369DF3CB}" type="parTrans" cxnId="{927FDF54-FD1D-44E9-9302-A0CD478A97BF}">
      <dgm:prSet/>
      <dgm:spPr/>
      <dgm:t>
        <a:bodyPr/>
        <a:lstStyle/>
        <a:p>
          <a:endParaRPr lang="en-US" b="1"/>
        </a:p>
      </dgm:t>
    </dgm:pt>
    <dgm:pt modelId="{38EC205A-DD39-4EC6-85DD-509E8AEA0A68}" type="sibTrans" cxnId="{927FDF54-FD1D-44E9-9302-A0CD478A97BF}">
      <dgm:prSet/>
      <dgm:spPr/>
      <dgm:t>
        <a:bodyPr/>
        <a:lstStyle/>
        <a:p>
          <a:endParaRPr lang="en-US" b="1"/>
        </a:p>
      </dgm:t>
    </dgm:pt>
    <dgm:pt modelId="{54E0C8CC-4C5F-4F18-B774-BAE06C5B0D78}">
      <dgm:prSet/>
      <dgm:spPr/>
      <dgm:t>
        <a:bodyPr/>
        <a:lstStyle/>
        <a:p>
          <a:r>
            <a:rPr lang="en-US" b="1" dirty="0" smtClean="0"/>
            <a:t>Whole</a:t>
          </a:r>
          <a:endParaRPr lang="en-US" b="1" dirty="0"/>
        </a:p>
      </dgm:t>
    </dgm:pt>
    <dgm:pt modelId="{6BE85764-3787-48B7-970A-F869D757917C}" type="parTrans" cxnId="{408DBBB7-C76B-47E1-AE70-53246F825EFA}">
      <dgm:prSet/>
      <dgm:spPr/>
      <dgm:t>
        <a:bodyPr/>
        <a:lstStyle/>
        <a:p>
          <a:endParaRPr lang="en-US" b="1"/>
        </a:p>
      </dgm:t>
    </dgm:pt>
    <dgm:pt modelId="{66AC93D5-625B-4FBA-A0E1-2C073B643DF5}" type="sibTrans" cxnId="{408DBBB7-C76B-47E1-AE70-53246F825EFA}">
      <dgm:prSet/>
      <dgm:spPr/>
      <dgm:t>
        <a:bodyPr/>
        <a:lstStyle/>
        <a:p>
          <a:endParaRPr lang="en-US" b="1"/>
        </a:p>
      </dgm:t>
    </dgm:pt>
    <dgm:pt modelId="{82280566-D4E0-4BDA-BBD6-3197400A55A6}">
      <dgm:prSet phldrT="[Text]"/>
      <dgm:spPr/>
      <dgm:t>
        <a:bodyPr/>
        <a:lstStyle/>
        <a:p>
          <a:r>
            <a:rPr lang="en-US" b="1" dirty="0" smtClean="0"/>
            <a:t>94</a:t>
          </a:r>
          <a:endParaRPr lang="en-US" b="1" dirty="0"/>
        </a:p>
      </dgm:t>
    </dgm:pt>
    <dgm:pt modelId="{835E3396-EFA4-4B3F-BA30-33445770BC20}" type="parTrans" cxnId="{142D16D8-1B18-4AF9-99E1-CB12BA539A3C}">
      <dgm:prSet/>
      <dgm:spPr/>
      <dgm:t>
        <a:bodyPr/>
        <a:lstStyle/>
        <a:p>
          <a:endParaRPr lang="en-US"/>
        </a:p>
      </dgm:t>
    </dgm:pt>
    <dgm:pt modelId="{715DD1D9-8F37-482D-B571-5B00D71BF204}" type="sibTrans" cxnId="{142D16D8-1B18-4AF9-99E1-CB12BA539A3C}">
      <dgm:prSet/>
      <dgm:spPr/>
      <dgm:t>
        <a:bodyPr/>
        <a:lstStyle/>
        <a:p>
          <a:endParaRPr lang="en-US"/>
        </a:p>
      </dgm:t>
    </dgm:pt>
    <dgm:pt modelId="{CD5A8244-CD14-4535-98ED-C4976BE270E8}">
      <dgm:prSet phldrT="[Text]"/>
      <dgm:spPr/>
      <dgm:t>
        <a:bodyPr/>
        <a:lstStyle/>
        <a:p>
          <a:r>
            <a:rPr lang="en-US" b="1" dirty="0" smtClean="0"/>
            <a:t>0.22</a:t>
          </a:r>
          <a:endParaRPr lang="en-US" b="1" dirty="0"/>
        </a:p>
      </dgm:t>
    </dgm:pt>
    <dgm:pt modelId="{10A08FEB-6E09-4089-8571-29220C07541F}" type="parTrans" cxnId="{1D67CE29-3B54-4516-AFF8-F6A2B21C95C5}">
      <dgm:prSet/>
      <dgm:spPr/>
      <dgm:t>
        <a:bodyPr/>
        <a:lstStyle/>
        <a:p>
          <a:endParaRPr lang="en-US"/>
        </a:p>
      </dgm:t>
    </dgm:pt>
    <dgm:pt modelId="{D6FF55BB-BFBC-43E7-BA27-39B4775FBF35}" type="sibTrans" cxnId="{1D67CE29-3B54-4516-AFF8-F6A2B21C95C5}">
      <dgm:prSet/>
      <dgm:spPr/>
      <dgm:t>
        <a:bodyPr/>
        <a:lstStyle/>
        <a:p>
          <a:endParaRPr lang="en-US"/>
        </a:p>
      </dgm:t>
    </dgm:pt>
    <dgm:pt modelId="{03989201-D844-43B3-BBB6-F941C196BE81}">
      <dgm:prSet phldrT="[Text]"/>
      <dgm:spPr/>
      <dgm:t>
        <a:bodyPr/>
        <a:lstStyle/>
        <a:p>
          <a:r>
            <a:rPr lang="en-US" b="1" dirty="0" smtClean="0"/>
            <a:t>0.042</a:t>
          </a:r>
          <a:endParaRPr lang="en-US" b="1" dirty="0"/>
        </a:p>
      </dgm:t>
    </dgm:pt>
    <dgm:pt modelId="{99FD5747-09CB-48E1-8E3A-81F46F576FE4}" type="parTrans" cxnId="{215C0143-EEB0-4DFD-8596-77DFF330B1D1}">
      <dgm:prSet/>
      <dgm:spPr/>
      <dgm:t>
        <a:bodyPr/>
        <a:lstStyle/>
        <a:p>
          <a:endParaRPr lang="en-US"/>
        </a:p>
      </dgm:t>
    </dgm:pt>
    <dgm:pt modelId="{3B5C6D3B-9953-4BE9-922C-455EE2FB24E7}" type="sibTrans" cxnId="{215C0143-EEB0-4DFD-8596-77DFF330B1D1}">
      <dgm:prSet/>
      <dgm:spPr/>
      <dgm:t>
        <a:bodyPr/>
        <a:lstStyle/>
        <a:p>
          <a:endParaRPr lang="en-US"/>
        </a:p>
      </dgm:t>
    </dgm:pt>
    <dgm:pt modelId="{CE60C042-D9C9-4E22-A916-6165F9007289}" type="pres">
      <dgm:prSet presAssocID="{423355E0-BDB2-4752-B757-544B31117E81}" presName="Name0" presStyleCnt="0">
        <dgm:presLayoutVars>
          <dgm:dir/>
          <dgm:animLvl val="lvl"/>
          <dgm:resizeHandles val="exact"/>
        </dgm:presLayoutVars>
      </dgm:prSet>
      <dgm:spPr/>
      <dgm:t>
        <a:bodyPr/>
        <a:lstStyle/>
        <a:p>
          <a:endParaRPr lang="en-US"/>
        </a:p>
      </dgm:t>
    </dgm:pt>
    <dgm:pt modelId="{181A77A0-585F-4D89-B3EF-90D5535350E2}" type="pres">
      <dgm:prSet presAssocID="{7E5E043D-F448-486B-88FA-45649D04BCBE}" presName="composite" presStyleCnt="0"/>
      <dgm:spPr/>
    </dgm:pt>
    <dgm:pt modelId="{9B4E4D68-0B4B-4C54-8F64-22C66D365232}" type="pres">
      <dgm:prSet presAssocID="{7E5E043D-F448-486B-88FA-45649D04BCBE}" presName="parTx" presStyleLbl="alignNode1" presStyleIdx="0" presStyleCnt="4">
        <dgm:presLayoutVars>
          <dgm:chMax val="0"/>
          <dgm:chPref val="0"/>
          <dgm:bulletEnabled val="1"/>
        </dgm:presLayoutVars>
      </dgm:prSet>
      <dgm:spPr/>
      <dgm:t>
        <a:bodyPr/>
        <a:lstStyle/>
        <a:p>
          <a:endParaRPr lang="en-US"/>
        </a:p>
      </dgm:t>
    </dgm:pt>
    <dgm:pt modelId="{18B7CB76-405B-4B72-9F35-CCFCA11BCFF9}" type="pres">
      <dgm:prSet presAssocID="{7E5E043D-F448-486B-88FA-45649D04BCBE}" presName="desTx" presStyleLbl="alignAccFollowNode1" presStyleIdx="0" presStyleCnt="4">
        <dgm:presLayoutVars>
          <dgm:bulletEnabled val="1"/>
        </dgm:presLayoutVars>
      </dgm:prSet>
      <dgm:spPr/>
      <dgm:t>
        <a:bodyPr/>
        <a:lstStyle/>
        <a:p>
          <a:endParaRPr lang="en-US"/>
        </a:p>
      </dgm:t>
    </dgm:pt>
    <dgm:pt modelId="{B2B48856-788F-4696-B231-9F402EC639E3}" type="pres">
      <dgm:prSet presAssocID="{D60F9B30-D8F5-43D9-A0C2-5AC8569A7417}" presName="space" presStyleCnt="0"/>
      <dgm:spPr/>
    </dgm:pt>
    <dgm:pt modelId="{01454BCE-ABEA-4DA8-A74C-6D71AD866392}" type="pres">
      <dgm:prSet presAssocID="{FD1208DA-6037-4E2B-A889-C411D5F864A8}" presName="composite" presStyleCnt="0"/>
      <dgm:spPr/>
    </dgm:pt>
    <dgm:pt modelId="{5D9BB903-8737-4599-ABC0-F1AFCA962257}" type="pres">
      <dgm:prSet presAssocID="{FD1208DA-6037-4E2B-A889-C411D5F864A8}" presName="parTx" presStyleLbl="alignNode1" presStyleIdx="1" presStyleCnt="4">
        <dgm:presLayoutVars>
          <dgm:chMax val="0"/>
          <dgm:chPref val="0"/>
          <dgm:bulletEnabled val="1"/>
        </dgm:presLayoutVars>
      </dgm:prSet>
      <dgm:spPr/>
      <dgm:t>
        <a:bodyPr/>
        <a:lstStyle/>
        <a:p>
          <a:endParaRPr lang="en-US"/>
        </a:p>
      </dgm:t>
    </dgm:pt>
    <dgm:pt modelId="{041F59D2-CCBC-4912-BF19-ABE07743DDF1}" type="pres">
      <dgm:prSet presAssocID="{FD1208DA-6037-4E2B-A889-C411D5F864A8}" presName="desTx" presStyleLbl="alignAccFollowNode1" presStyleIdx="1" presStyleCnt="4">
        <dgm:presLayoutVars>
          <dgm:bulletEnabled val="1"/>
        </dgm:presLayoutVars>
      </dgm:prSet>
      <dgm:spPr/>
      <dgm:t>
        <a:bodyPr/>
        <a:lstStyle/>
        <a:p>
          <a:endParaRPr lang="en-US"/>
        </a:p>
      </dgm:t>
    </dgm:pt>
    <dgm:pt modelId="{16854C32-E956-460A-AC65-67831A02C813}" type="pres">
      <dgm:prSet presAssocID="{C08C17B8-FD22-4340-9F1D-B1B65778AB01}" presName="space" presStyleCnt="0"/>
      <dgm:spPr/>
    </dgm:pt>
    <dgm:pt modelId="{CA3B35AE-7FA7-44CD-A113-B3D787655DD2}" type="pres">
      <dgm:prSet presAssocID="{D7D903F0-4140-4E66-8F16-A05599D9530B}" presName="composite" presStyleCnt="0"/>
      <dgm:spPr/>
    </dgm:pt>
    <dgm:pt modelId="{4485DFD0-4593-48BB-8991-7DD6C309AC89}" type="pres">
      <dgm:prSet presAssocID="{D7D903F0-4140-4E66-8F16-A05599D9530B}" presName="parTx" presStyleLbl="alignNode1" presStyleIdx="2" presStyleCnt="4">
        <dgm:presLayoutVars>
          <dgm:chMax val="0"/>
          <dgm:chPref val="0"/>
          <dgm:bulletEnabled val="1"/>
        </dgm:presLayoutVars>
      </dgm:prSet>
      <dgm:spPr/>
      <dgm:t>
        <a:bodyPr/>
        <a:lstStyle/>
        <a:p>
          <a:endParaRPr lang="en-US"/>
        </a:p>
      </dgm:t>
    </dgm:pt>
    <dgm:pt modelId="{FBB8DCB6-9155-4D30-B4F9-E4ED24F23CB3}" type="pres">
      <dgm:prSet presAssocID="{D7D903F0-4140-4E66-8F16-A05599D9530B}" presName="desTx" presStyleLbl="alignAccFollowNode1" presStyleIdx="2" presStyleCnt="4">
        <dgm:presLayoutVars>
          <dgm:bulletEnabled val="1"/>
        </dgm:presLayoutVars>
      </dgm:prSet>
      <dgm:spPr/>
      <dgm:t>
        <a:bodyPr/>
        <a:lstStyle/>
        <a:p>
          <a:endParaRPr lang="en-US"/>
        </a:p>
      </dgm:t>
    </dgm:pt>
    <dgm:pt modelId="{310C7FD4-8625-416E-B07D-5D5D80D49AE5}" type="pres">
      <dgm:prSet presAssocID="{677200EB-408E-4DCB-BAAA-9389BB6F01EF}" presName="space" presStyleCnt="0"/>
      <dgm:spPr/>
    </dgm:pt>
    <dgm:pt modelId="{7DE9CA0A-5517-4610-8E91-FD36D2FC5401}" type="pres">
      <dgm:prSet presAssocID="{81028EC3-ACCD-438D-BF5D-535D5FB335E7}" presName="composite" presStyleCnt="0"/>
      <dgm:spPr/>
    </dgm:pt>
    <dgm:pt modelId="{759CCEE5-7A4C-47A9-8F58-D29D8E3F2F5E}" type="pres">
      <dgm:prSet presAssocID="{81028EC3-ACCD-438D-BF5D-535D5FB335E7}" presName="parTx" presStyleLbl="alignNode1" presStyleIdx="3" presStyleCnt="4">
        <dgm:presLayoutVars>
          <dgm:chMax val="0"/>
          <dgm:chPref val="0"/>
          <dgm:bulletEnabled val="1"/>
        </dgm:presLayoutVars>
      </dgm:prSet>
      <dgm:spPr/>
      <dgm:t>
        <a:bodyPr/>
        <a:lstStyle/>
        <a:p>
          <a:endParaRPr lang="en-US"/>
        </a:p>
      </dgm:t>
    </dgm:pt>
    <dgm:pt modelId="{37341692-151D-42D4-B1D0-0B217726BE7D}" type="pres">
      <dgm:prSet presAssocID="{81028EC3-ACCD-438D-BF5D-535D5FB335E7}" presName="desTx" presStyleLbl="alignAccFollowNode1" presStyleIdx="3" presStyleCnt="4">
        <dgm:presLayoutVars>
          <dgm:bulletEnabled val="1"/>
        </dgm:presLayoutVars>
      </dgm:prSet>
      <dgm:spPr/>
      <dgm:t>
        <a:bodyPr/>
        <a:lstStyle/>
        <a:p>
          <a:endParaRPr lang="en-US"/>
        </a:p>
      </dgm:t>
    </dgm:pt>
  </dgm:ptLst>
  <dgm:cxnLst>
    <dgm:cxn modelId="{3914FF9E-D8D8-4554-ADA6-659BC6BCC421}" srcId="{81028EC3-ACCD-438D-BF5D-535D5FB335E7}" destId="{AE917129-E231-4105-BC62-38DB0D11966A}" srcOrd="0" destOrd="0" parTransId="{133190F6-7305-4770-9453-DD68434F826B}" sibTransId="{1CB92404-03D6-4038-9A9A-315966779650}"/>
    <dgm:cxn modelId="{215C0143-EEB0-4DFD-8596-77DFF330B1D1}" srcId="{81028EC3-ACCD-438D-BF5D-535D5FB335E7}" destId="{03989201-D844-43B3-BBB6-F941C196BE81}" srcOrd="1" destOrd="0" parTransId="{99FD5747-09CB-48E1-8E3A-81F46F576FE4}" sibTransId="{3B5C6D3B-9953-4BE9-922C-455EE2FB24E7}"/>
    <dgm:cxn modelId="{2D58BDF1-7AF8-4797-8C7C-0EC624996274}" srcId="{FD1208DA-6037-4E2B-A889-C411D5F864A8}" destId="{663B38DB-7B48-457C-A7BA-1E7551E06150}" srcOrd="0" destOrd="0" parTransId="{3F9687D5-AC30-469A-A3FE-87776299BA1E}" sibTransId="{004E8C39-70F1-4DA8-8BA9-AAE81D0B4CE9}"/>
    <dgm:cxn modelId="{927FDF54-FD1D-44E9-9302-A0CD478A97BF}" srcId="{7E5E043D-F448-486B-88FA-45649D04BCBE}" destId="{BB73C741-21B8-4A0D-A3F8-B767CD2E15FC}" srcOrd="0" destOrd="0" parTransId="{06BCA90F-9E18-4859-AA1C-BFA9369DF3CB}" sibTransId="{38EC205A-DD39-4EC6-85DD-509E8AEA0A68}"/>
    <dgm:cxn modelId="{142D16D8-1B18-4AF9-99E1-CB12BA539A3C}" srcId="{FD1208DA-6037-4E2B-A889-C411D5F864A8}" destId="{82280566-D4E0-4BDA-BBD6-3197400A55A6}" srcOrd="1" destOrd="0" parTransId="{835E3396-EFA4-4B3F-BA30-33445770BC20}" sibTransId="{715DD1D9-8F37-482D-B571-5B00D71BF204}"/>
    <dgm:cxn modelId="{30C6A202-55D1-4157-96C4-647D302BE816}" type="presOf" srcId="{03989201-D844-43B3-BBB6-F941C196BE81}" destId="{37341692-151D-42D4-B1D0-0B217726BE7D}" srcOrd="0" destOrd="1" presId="urn:microsoft.com/office/officeart/2005/8/layout/hList1"/>
    <dgm:cxn modelId="{926AFAC3-91C4-44D6-A44C-C799C3E0A702}" type="presOf" srcId="{B085A1B3-58A0-4362-B68C-9BE5B7693D4E}" destId="{FBB8DCB6-9155-4D30-B4F9-E4ED24F23CB3}" srcOrd="0" destOrd="0" presId="urn:microsoft.com/office/officeart/2005/8/layout/hList1"/>
    <dgm:cxn modelId="{FE906204-F622-4FB3-9FC8-96966CB61D1B}" srcId="{423355E0-BDB2-4752-B757-544B31117E81}" destId="{7E5E043D-F448-486B-88FA-45649D04BCBE}" srcOrd="0" destOrd="0" parTransId="{16F0A82A-A71C-4B10-B0DE-A405F23BDDCA}" sibTransId="{D60F9B30-D8F5-43D9-A0C2-5AC8569A7417}"/>
    <dgm:cxn modelId="{1C6AA825-2080-482E-BF86-D51353B53AD6}" type="presOf" srcId="{423355E0-BDB2-4752-B757-544B31117E81}" destId="{CE60C042-D9C9-4E22-A916-6165F9007289}" srcOrd="0" destOrd="0" presId="urn:microsoft.com/office/officeart/2005/8/layout/hList1"/>
    <dgm:cxn modelId="{107EBB0B-5A95-43CE-A3BB-F62FAD9712F9}" type="presOf" srcId="{81028EC3-ACCD-438D-BF5D-535D5FB335E7}" destId="{759CCEE5-7A4C-47A9-8F58-D29D8E3F2F5E}" srcOrd="0" destOrd="0" presId="urn:microsoft.com/office/officeart/2005/8/layout/hList1"/>
    <dgm:cxn modelId="{44854971-12A9-437D-981C-9DD2A81F8A14}" srcId="{423355E0-BDB2-4752-B757-544B31117E81}" destId="{D7D903F0-4140-4E66-8F16-A05599D9530B}" srcOrd="2" destOrd="0" parTransId="{19D95A77-2322-457E-BBFB-3CA0D7FF1EF8}" sibTransId="{677200EB-408E-4DCB-BAAA-9389BB6F01EF}"/>
    <dgm:cxn modelId="{CF2303E8-4DF6-4634-8780-0ADF0FB16A58}" type="presOf" srcId="{82280566-D4E0-4BDA-BBD6-3197400A55A6}" destId="{041F59D2-CCBC-4912-BF19-ABE07743DDF1}" srcOrd="0" destOrd="1" presId="urn:microsoft.com/office/officeart/2005/8/layout/hList1"/>
    <dgm:cxn modelId="{A463A522-500D-48F8-9FF1-F037712971B9}" type="presOf" srcId="{D7D903F0-4140-4E66-8F16-A05599D9530B}" destId="{4485DFD0-4593-48BB-8991-7DD6C309AC89}" srcOrd="0" destOrd="0" presId="urn:microsoft.com/office/officeart/2005/8/layout/hList1"/>
    <dgm:cxn modelId="{62B7D649-E054-4609-97CA-18EB79FA0007}" srcId="{D7D903F0-4140-4E66-8F16-A05599D9530B}" destId="{B085A1B3-58A0-4362-B68C-9BE5B7693D4E}" srcOrd="0" destOrd="0" parTransId="{965149D3-DAA5-42EA-9A03-DF7B5E5D01E8}" sibTransId="{EE6BD7C4-75C1-453E-8D3A-F86163E525DD}"/>
    <dgm:cxn modelId="{B814E6F3-8C7C-4D65-BD59-4C5A2204E74F}" type="presOf" srcId="{FD1208DA-6037-4E2B-A889-C411D5F864A8}" destId="{5D9BB903-8737-4599-ABC0-F1AFCA962257}" srcOrd="0" destOrd="0" presId="urn:microsoft.com/office/officeart/2005/8/layout/hList1"/>
    <dgm:cxn modelId="{98AC35C8-9B2B-4A60-A006-3DA8BE250D3E}" type="presOf" srcId="{AE917129-E231-4105-BC62-38DB0D11966A}" destId="{37341692-151D-42D4-B1D0-0B217726BE7D}" srcOrd="0" destOrd="0" presId="urn:microsoft.com/office/officeart/2005/8/layout/hList1"/>
    <dgm:cxn modelId="{F4A37E58-8A72-4DEF-BE7C-EE39746999CB}" type="presOf" srcId="{BB73C741-21B8-4A0D-A3F8-B767CD2E15FC}" destId="{18B7CB76-405B-4B72-9F35-CCFCA11BCFF9}" srcOrd="0" destOrd="0" presId="urn:microsoft.com/office/officeart/2005/8/layout/hList1"/>
    <dgm:cxn modelId="{54877F6C-FD08-4304-A175-FC2735A19B03}" type="presOf" srcId="{54E0C8CC-4C5F-4F18-B774-BAE06C5B0D78}" destId="{18B7CB76-405B-4B72-9F35-CCFCA11BCFF9}" srcOrd="0" destOrd="1" presId="urn:microsoft.com/office/officeart/2005/8/layout/hList1"/>
    <dgm:cxn modelId="{B3965229-7CBA-4D6B-B5AF-46DAED89512F}" type="presOf" srcId="{663B38DB-7B48-457C-A7BA-1E7551E06150}" destId="{041F59D2-CCBC-4912-BF19-ABE07743DDF1}" srcOrd="0" destOrd="0" presId="urn:microsoft.com/office/officeart/2005/8/layout/hList1"/>
    <dgm:cxn modelId="{96AC6769-A0A8-4408-8D27-5DE077CC8C96}" srcId="{423355E0-BDB2-4752-B757-544B31117E81}" destId="{81028EC3-ACCD-438D-BF5D-535D5FB335E7}" srcOrd="3" destOrd="0" parTransId="{C456A340-75E8-4594-AC9C-1DC7B60993A8}" sibTransId="{869BC6AA-90B0-405A-89BD-0477F6ED93FE}"/>
    <dgm:cxn modelId="{1D67CE29-3B54-4516-AFF8-F6A2B21C95C5}" srcId="{D7D903F0-4140-4E66-8F16-A05599D9530B}" destId="{CD5A8244-CD14-4535-98ED-C4976BE270E8}" srcOrd="1" destOrd="0" parTransId="{10A08FEB-6E09-4089-8571-29220C07541F}" sibTransId="{D6FF55BB-BFBC-43E7-BA27-39B4775FBF35}"/>
    <dgm:cxn modelId="{4D661C32-BD7F-428C-A1D8-7561182BDC4B}" type="presOf" srcId="{CD5A8244-CD14-4535-98ED-C4976BE270E8}" destId="{FBB8DCB6-9155-4D30-B4F9-E4ED24F23CB3}" srcOrd="0" destOrd="1" presId="urn:microsoft.com/office/officeart/2005/8/layout/hList1"/>
    <dgm:cxn modelId="{953D64E4-C87B-4232-930A-2BC9CFD51E6E}" type="presOf" srcId="{7E5E043D-F448-486B-88FA-45649D04BCBE}" destId="{9B4E4D68-0B4B-4C54-8F64-22C66D365232}" srcOrd="0" destOrd="0" presId="urn:microsoft.com/office/officeart/2005/8/layout/hList1"/>
    <dgm:cxn modelId="{408DBBB7-C76B-47E1-AE70-53246F825EFA}" srcId="{7E5E043D-F448-486B-88FA-45649D04BCBE}" destId="{54E0C8CC-4C5F-4F18-B774-BAE06C5B0D78}" srcOrd="1" destOrd="0" parTransId="{6BE85764-3787-48B7-970A-F869D757917C}" sibTransId="{66AC93D5-625B-4FBA-A0E1-2C073B643DF5}"/>
    <dgm:cxn modelId="{139BE1E7-D223-40C7-B35F-F0A9B10535F7}" srcId="{423355E0-BDB2-4752-B757-544B31117E81}" destId="{FD1208DA-6037-4E2B-A889-C411D5F864A8}" srcOrd="1" destOrd="0" parTransId="{ECF3E318-17BF-4DAC-9933-21AF80C7E5AC}" sibTransId="{C08C17B8-FD22-4340-9F1D-B1B65778AB01}"/>
    <dgm:cxn modelId="{D677C9F5-2B6E-4F91-8735-00DE4572BB83}" type="presParOf" srcId="{CE60C042-D9C9-4E22-A916-6165F9007289}" destId="{181A77A0-585F-4D89-B3EF-90D5535350E2}" srcOrd="0" destOrd="0" presId="urn:microsoft.com/office/officeart/2005/8/layout/hList1"/>
    <dgm:cxn modelId="{08A9F190-A9C1-4BF3-A137-8923EF3F5FBC}" type="presParOf" srcId="{181A77A0-585F-4D89-B3EF-90D5535350E2}" destId="{9B4E4D68-0B4B-4C54-8F64-22C66D365232}" srcOrd="0" destOrd="0" presId="urn:microsoft.com/office/officeart/2005/8/layout/hList1"/>
    <dgm:cxn modelId="{C80E0B68-2A52-433E-9EAD-7FFA2AA7BA2F}" type="presParOf" srcId="{181A77A0-585F-4D89-B3EF-90D5535350E2}" destId="{18B7CB76-405B-4B72-9F35-CCFCA11BCFF9}" srcOrd="1" destOrd="0" presId="urn:microsoft.com/office/officeart/2005/8/layout/hList1"/>
    <dgm:cxn modelId="{AADC36F2-5479-4089-A50D-E0DB75EE9A1B}" type="presParOf" srcId="{CE60C042-D9C9-4E22-A916-6165F9007289}" destId="{B2B48856-788F-4696-B231-9F402EC639E3}" srcOrd="1" destOrd="0" presId="urn:microsoft.com/office/officeart/2005/8/layout/hList1"/>
    <dgm:cxn modelId="{AC0D7085-C06D-46C7-BAC3-32199D8AE697}" type="presParOf" srcId="{CE60C042-D9C9-4E22-A916-6165F9007289}" destId="{01454BCE-ABEA-4DA8-A74C-6D71AD866392}" srcOrd="2" destOrd="0" presId="urn:microsoft.com/office/officeart/2005/8/layout/hList1"/>
    <dgm:cxn modelId="{5635ECC3-5E78-44D3-9205-C906FD1A628D}" type="presParOf" srcId="{01454BCE-ABEA-4DA8-A74C-6D71AD866392}" destId="{5D9BB903-8737-4599-ABC0-F1AFCA962257}" srcOrd="0" destOrd="0" presId="urn:microsoft.com/office/officeart/2005/8/layout/hList1"/>
    <dgm:cxn modelId="{5048C28C-5C9D-477A-95E3-E6C701B6C7D1}" type="presParOf" srcId="{01454BCE-ABEA-4DA8-A74C-6D71AD866392}" destId="{041F59D2-CCBC-4912-BF19-ABE07743DDF1}" srcOrd="1" destOrd="0" presId="urn:microsoft.com/office/officeart/2005/8/layout/hList1"/>
    <dgm:cxn modelId="{BB9244F3-B05F-4D04-A477-46C86768A0BF}" type="presParOf" srcId="{CE60C042-D9C9-4E22-A916-6165F9007289}" destId="{16854C32-E956-460A-AC65-67831A02C813}" srcOrd="3" destOrd="0" presId="urn:microsoft.com/office/officeart/2005/8/layout/hList1"/>
    <dgm:cxn modelId="{01B609E1-4C4A-4924-8CCF-074FB028068C}" type="presParOf" srcId="{CE60C042-D9C9-4E22-A916-6165F9007289}" destId="{CA3B35AE-7FA7-44CD-A113-B3D787655DD2}" srcOrd="4" destOrd="0" presId="urn:microsoft.com/office/officeart/2005/8/layout/hList1"/>
    <dgm:cxn modelId="{989BB5DB-C9D4-4309-8F54-74CB314E6B5C}" type="presParOf" srcId="{CA3B35AE-7FA7-44CD-A113-B3D787655DD2}" destId="{4485DFD0-4593-48BB-8991-7DD6C309AC89}" srcOrd="0" destOrd="0" presId="urn:microsoft.com/office/officeart/2005/8/layout/hList1"/>
    <dgm:cxn modelId="{BE7AA1BF-E0AE-433F-B1B9-04D63A6AAFFC}" type="presParOf" srcId="{CA3B35AE-7FA7-44CD-A113-B3D787655DD2}" destId="{FBB8DCB6-9155-4D30-B4F9-E4ED24F23CB3}" srcOrd="1" destOrd="0" presId="urn:microsoft.com/office/officeart/2005/8/layout/hList1"/>
    <dgm:cxn modelId="{AADEEDF1-6E2E-4195-AE70-3455FB2F789E}" type="presParOf" srcId="{CE60C042-D9C9-4E22-A916-6165F9007289}" destId="{310C7FD4-8625-416E-B07D-5D5D80D49AE5}" srcOrd="5" destOrd="0" presId="urn:microsoft.com/office/officeart/2005/8/layout/hList1"/>
    <dgm:cxn modelId="{1C2FED31-8916-4339-B460-820886C18D0B}" type="presParOf" srcId="{CE60C042-D9C9-4E22-A916-6165F9007289}" destId="{7DE9CA0A-5517-4610-8E91-FD36D2FC5401}" srcOrd="6" destOrd="0" presId="urn:microsoft.com/office/officeart/2005/8/layout/hList1"/>
    <dgm:cxn modelId="{AF766B06-E1BF-479F-8AFE-B509EC727A74}" type="presParOf" srcId="{7DE9CA0A-5517-4610-8E91-FD36D2FC5401}" destId="{759CCEE5-7A4C-47A9-8F58-D29D8E3F2F5E}" srcOrd="0" destOrd="0" presId="urn:microsoft.com/office/officeart/2005/8/layout/hList1"/>
    <dgm:cxn modelId="{3451226C-C28F-4085-8653-9205F831CDC7}" type="presParOf" srcId="{7DE9CA0A-5517-4610-8E91-FD36D2FC5401}" destId="{37341692-151D-42D4-B1D0-0B217726BE7D}" srcOrd="1" destOrd="0" presId="urn:microsoft.com/office/officeart/2005/8/layout/hList1"/>
  </dgm:cxnLst>
  <dgm:bg/>
  <dgm:whole/>
  <dgm:extLst>
    <a:ext uri="http://schemas.microsoft.com/office/drawing/2008/diagram">
      <dsp:dataModelExt xmlns:dsp="http://schemas.microsoft.com/office/drawing/2008/diagram" xmlns="" relId="rId14"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56EB0CA-EC5B-47B5-9ED3-814EEF5456AB}">
      <dsp:nvSpPr>
        <dsp:cNvPr id="0" name=""/>
        <dsp:cNvSpPr/>
      </dsp:nvSpPr>
      <dsp:spPr>
        <a:xfrm>
          <a:off x="3609514" y="229592"/>
          <a:ext cx="1829893" cy="709487"/>
        </a:xfrm>
        <a:prstGeom prst="chevron">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latin typeface="Garamond" pitchFamily="18" charset="0"/>
            </a:rPr>
            <a:t>Pregnancy Disorders</a:t>
          </a:r>
          <a:endParaRPr lang="en-US" sz="1600" b="1" kern="1200" dirty="0">
            <a:latin typeface="Garamond" pitchFamily="18" charset="0"/>
          </a:endParaRPr>
        </a:p>
      </dsp:txBody>
      <dsp:txXfrm>
        <a:off x="3609514" y="229592"/>
        <a:ext cx="1829893" cy="709487"/>
      </dsp:txXfrm>
    </dsp:sp>
    <dsp:sp modelId="{347089EA-2A0B-49E3-AB95-338646CA2E7C}">
      <dsp:nvSpPr>
        <dsp:cNvPr id="0" name=""/>
        <dsp:cNvSpPr/>
      </dsp:nvSpPr>
      <dsp:spPr>
        <a:xfrm>
          <a:off x="0" y="229592"/>
          <a:ext cx="1773719" cy="709487"/>
        </a:xfrm>
        <a:prstGeom prst="chevron">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latin typeface="Garamond" pitchFamily="18" charset="0"/>
            </a:rPr>
            <a:t>Altered Maternal Nutrition</a:t>
          </a:r>
        </a:p>
      </dsp:txBody>
      <dsp:txXfrm>
        <a:off x="0" y="229592"/>
        <a:ext cx="1773719" cy="709487"/>
      </dsp:txXfrm>
    </dsp:sp>
    <dsp:sp modelId="{A92299CD-8EE6-46D1-8B4D-8890AA4043B3}">
      <dsp:nvSpPr>
        <dsp:cNvPr id="0" name=""/>
        <dsp:cNvSpPr/>
      </dsp:nvSpPr>
      <dsp:spPr>
        <a:xfrm>
          <a:off x="1582755" y="229592"/>
          <a:ext cx="2179138" cy="709487"/>
        </a:xfrm>
        <a:prstGeom prst="chevron">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latin typeface="Garamond" pitchFamily="18" charset="0"/>
            </a:rPr>
            <a:t>Placental Malfunctioning</a:t>
          </a:r>
        </a:p>
      </dsp:txBody>
      <dsp:txXfrm>
        <a:off x="1582755" y="229592"/>
        <a:ext cx="2179138" cy="709487"/>
      </dsp:txXfrm>
    </dsp:sp>
    <dsp:sp modelId="{4B36B9EF-760E-4793-A448-17AFE286B8D9}">
      <dsp:nvSpPr>
        <dsp:cNvPr id="0" name=""/>
        <dsp:cNvSpPr/>
      </dsp:nvSpPr>
      <dsp:spPr>
        <a:xfrm>
          <a:off x="5254249" y="221320"/>
          <a:ext cx="2043538" cy="709487"/>
        </a:xfrm>
        <a:prstGeom prst="chevron">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latin typeface="Garamond" pitchFamily="18" charset="0"/>
            </a:rPr>
            <a:t>Adverse Fetal Programming</a:t>
          </a:r>
          <a:endParaRPr lang="en-US" sz="1600" b="1" kern="1200" dirty="0">
            <a:latin typeface="Garamond" pitchFamily="18" charset="0"/>
          </a:endParaRPr>
        </a:p>
      </dsp:txBody>
      <dsp:txXfrm>
        <a:off x="5254249" y="221320"/>
        <a:ext cx="2043538" cy="709487"/>
      </dsp:txXfrm>
    </dsp:sp>
    <dsp:sp modelId="{0A40B3D2-5E1C-4CB2-A212-8564EC63086D}">
      <dsp:nvSpPr>
        <dsp:cNvPr id="0" name=""/>
        <dsp:cNvSpPr/>
      </dsp:nvSpPr>
      <dsp:spPr>
        <a:xfrm>
          <a:off x="7120415" y="221320"/>
          <a:ext cx="1768451" cy="709487"/>
        </a:xfrm>
        <a:prstGeom prst="chevron">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008" tIns="21336" rIns="21336" bIns="21336" numCol="1" spcCol="1270" anchor="ctr" anchorCtr="0">
          <a:noAutofit/>
        </a:bodyPr>
        <a:lstStyle/>
        <a:p>
          <a:pPr lvl="0" algn="ctr" defTabSz="711200">
            <a:lnSpc>
              <a:spcPct val="90000"/>
            </a:lnSpc>
            <a:spcBef>
              <a:spcPct val="0"/>
            </a:spcBef>
            <a:spcAft>
              <a:spcPct val="35000"/>
            </a:spcAft>
          </a:pPr>
          <a:r>
            <a:rPr lang="en-US" sz="1600" b="1" kern="1200" dirty="0" smtClean="0">
              <a:latin typeface="Garamond" pitchFamily="18" charset="0"/>
            </a:rPr>
            <a:t>High Risk of NCDs</a:t>
          </a:r>
        </a:p>
      </dsp:txBody>
      <dsp:txXfrm>
        <a:off x="7120415" y="221320"/>
        <a:ext cx="1768451" cy="70948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22AB341-3F38-4555-9447-456394364111}">
      <dsp:nvSpPr>
        <dsp:cNvPr id="0" name=""/>
        <dsp:cNvSpPr/>
      </dsp:nvSpPr>
      <dsp:spPr>
        <a:xfrm rot="5400000">
          <a:off x="2835417" y="-1509005"/>
          <a:ext cx="460738" cy="3479101"/>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Normotensive Control (NC)</a:t>
          </a:r>
          <a:endParaRPr lang="en-US" sz="1800" b="1" kern="1200" dirty="0"/>
        </a:p>
      </dsp:txBody>
      <dsp:txXfrm rot="5400000">
        <a:off x="2835417" y="-1509005"/>
        <a:ext cx="460738" cy="3479101"/>
      </dsp:txXfrm>
    </dsp:sp>
    <dsp:sp modelId="{AD6A2330-A4A0-45C7-834F-A7839860AB26}">
      <dsp:nvSpPr>
        <dsp:cNvPr id="0" name=""/>
        <dsp:cNvSpPr/>
      </dsp:nvSpPr>
      <dsp:spPr>
        <a:xfrm>
          <a:off x="630758" y="21839"/>
          <a:ext cx="695476" cy="417411"/>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69</a:t>
          </a:r>
          <a:endParaRPr lang="en-US" sz="1800" b="1" kern="1200" dirty="0"/>
        </a:p>
      </dsp:txBody>
      <dsp:txXfrm>
        <a:off x="630758" y="21839"/>
        <a:ext cx="695476" cy="417411"/>
      </dsp:txXfrm>
    </dsp:sp>
    <dsp:sp modelId="{20C01DC4-87C5-48EF-8AEF-A610DB25CB62}">
      <dsp:nvSpPr>
        <dsp:cNvPr id="0" name=""/>
        <dsp:cNvSpPr/>
      </dsp:nvSpPr>
      <dsp:spPr>
        <a:xfrm rot="5400000">
          <a:off x="2835417" y="-1019470"/>
          <a:ext cx="460738" cy="3479101"/>
        </a:xfrm>
        <a:prstGeom prst="round2SameRect">
          <a:avLst/>
        </a:prstGeom>
        <a:solidFill>
          <a:schemeClr val="accent5">
            <a:tint val="40000"/>
            <a:alpha val="90000"/>
            <a:hueOff val="-5370241"/>
            <a:satOff val="24126"/>
            <a:lumOff val="1658"/>
            <a:alphaOff val="0"/>
          </a:schemeClr>
        </a:solidFill>
        <a:ln w="9525" cap="flat" cmpd="sng" algn="ctr">
          <a:solidFill>
            <a:schemeClr val="accent5">
              <a:tint val="40000"/>
              <a:alpha val="90000"/>
              <a:hueOff val="-5370241"/>
              <a:satOff val="24126"/>
              <a:lumOff val="16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Term preeclampsia (TPE)</a:t>
          </a:r>
          <a:endParaRPr lang="en-US" sz="1800" b="1" kern="1200" dirty="0"/>
        </a:p>
      </dsp:txBody>
      <dsp:txXfrm rot="5400000">
        <a:off x="2835417" y="-1019470"/>
        <a:ext cx="460738" cy="3479101"/>
      </dsp:txXfrm>
    </dsp:sp>
    <dsp:sp modelId="{F6ED9E9B-B5C5-4FA0-B102-1D38A44F1694}">
      <dsp:nvSpPr>
        <dsp:cNvPr id="0" name=""/>
        <dsp:cNvSpPr/>
      </dsp:nvSpPr>
      <dsp:spPr>
        <a:xfrm>
          <a:off x="630758" y="523762"/>
          <a:ext cx="695476" cy="392635"/>
        </a:xfrm>
        <a:prstGeom prst="roundRect">
          <a:avLst/>
        </a:prstGeom>
        <a:gradFill rotWithShape="0">
          <a:gsLst>
            <a:gs pos="0">
              <a:schemeClr val="accent5">
                <a:hueOff val="-4966938"/>
                <a:satOff val="19906"/>
                <a:lumOff val="4314"/>
                <a:alphaOff val="0"/>
                <a:tint val="50000"/>
                <a:satMod val="300000"/>
              </a:schemeClr>
            </a:gs>
            <a:gs pos="35000">
              <a:schemeClr val="accent5">
                <a:hueOff val="-4966938"/>
                <a:satOff val="19906"/>
                <a:lumOff val="4314"/>
                <a:alphaOff val="0"/>
                <a:tint val="37000"/>
                <a:satMod val="300000"/>
              </a:schemeClr>
            </a:gs>
            <a:gs pos="100000">
              <a:schemeClr val="accent5">
                <a:hueOff val="-4966938"/>
                <a:satOff val="19906"/>
                <a:lumOff val="4314"/>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20</a:t>
          </a:r>
          <a:endParaRPr lang="en-US" sz="1800" b="1" kern="1200" dirty="0"/>
        </a:p>
      </dsp:txBody>
      <dsp:txXfrm>
        <a:off x="630758" y="523762"/>
        <a:ext cx="695476" cy="392635"/>
      </dsp:txXfrm>
    </dsp:sp>
    <dsp:sp modelId="{B331C78E-E7B6-4DDA-9BB2-4BDA9325D23E}">
      <dsp:nvSpPr>
        <dsp:cNvPr id="0" name=""/>
        <dsp:cNvSpPr/>
      </dsp:nvSpPr>
      <dsp:spPr>
        <a:xfrm rot="5400000">
          <a:off x="2835417" y="-529935"/>
          <a:ext cx="460738" cy="3479101"/>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Preterm preeclampsia (PTPE)</a:t>
          </a:r>
          <a:endParaRPr lang="en-US" sz="1800" b="1" kern="1200" dirty="0"/>
        </a:p>
      </dsp:txBody>
      <dsp:txXfrm rot="5400000">
        <a:off x="2835417" y="-529935"/>
        <a:ext cx="460738" cy="3479101"/>
      </dsp:txXfrm>
    </dsp:sp>
    <dsp:sp modelId="{ADB8DB3E-7434-426E-9A93-EA861CCB64D7}">
      <dsp:nvSpPr>
        <dsp:cNvPr id="0" name=""/>
        <dsp:cNvSpPr/>
      </dsp:nvSpPr>
      <dsp:spPr>
        <a:xfrm>
          <a:off x="630758" y="1023692"/>
          <a:ext cx="695476" cy="371844"/>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24</a:t>
          </a:r>
          <a:endParaRPr lang="en-US" sz="1800" b="1" kern="1200" dirty="0"/>
        </a:p>
      </dsp:txBody>
      <dsp:txXfrm>
        <a:off x="630758" y="1023692"/>
        <a:ext cx="695476" cy="37184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22AB341-3F38-4555-9447-456394364111}">
      <dsp:nvSpPr>
        <dsp:cNvPr id="0" name=""/>
        <dsp:cNvSpPr/>
      </dsp:nvSpPr>
      <dsp:spPr>
        <a:xfrm rot="5400000">
          <a:off x="2568208" y="-1355488"/>
          <a:ext cx="467794" cy="3179873"/>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Central Maternal (CM)</a:t>
          </a:r>
          <a:endParaRPr lang="en-US" sz="1800" b="1" kern="1200" dirty="0"/>
        </a:p>
      </dsp:txBody>
      <dsp:txXfrm rot="5400000">
        <a:off x="2568208" y="-1355488"/>
        <a:ext cx="467794" cy="3179873"/>
      </dsp:txXfrm>
    </dsp:sp>
    <dsp:sp modelId="{AD6A2330-A4A0-45C7-834F-A7839860AB26}">
      <dsp:nvSpPr>
        <dsp:cNvPr id="0" name=""/>
        <dsp:cNvSpPr/>
      </dsp:nvSpPr>
      <dsp:spPr>
        <a:xfrm>
          <a:off x="576509" y="22545"/>
          <a:ext cx="635660" cy="423804"/>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1</a:t>
          </a:r>
          <a:endParaRPr lang="en-US" sz="1800" b="1" kern="1200" dirty="0"/>
        </a:p>
      </dsp:txBody>
      <dsp:txXfrm>
        <a:off x="576509" y="22545"/>
        <a:ext cx="635660" cy="423804"/>
      </dsp:txXfrm>
    </dsp:sp>
    <dsp:sp modelId="{20C01DC4-87C5-48EF-8AEF-A610DB25CB62}">
      <dsp:nvSpPr>
        <dsp:cNvPr id="0" name=""/>
        <dsp:cNvSpPr/>
      </dsp:nvSpPr>
      <dsp:spPr>
        <a:xfrm rot="5400000">
          <a:off x="2568208" y="-858456"/>
          <a:ext cx="467794" cy="3179873"/>
        </a:xfrm>
        <a:prstGeom prst="round2SameRect">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3580161"/>
              <a:satOff val="16084"/>
              <a:lumOff val="110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Central Fetal (CF)</a:t>
          </a:r>
          <a:endParaRPr lang="en-US" sz="1800" b="1" kern="1200" dirty="0"/>
        </a:p>
      </dsp:txBody>
      <dsp:txXfrm rot="5400000">
        <a:off x="2568208" y="-858456"/>
        <a:ext cx="467794" cy="3179873"/>
      </dsp:txXfrm>
    </dsp:sp>
    <dsp:sp modelId="{F6ED9E9B-B5C5-4FA0-B102-1D38A44F1694}">
      <dsp:nvSpPr>
        <dsp:cNvPr id="0" name=""/>
        <dsp:cNvSpPr/>
      </dsp:nvSpPr>
      <dsp:spPr>
        <a:xfrm>
          <a:off x="576509" y="532155"/>
          <a:ext cx="635660" cy="398649"/>
        </a:xfrm>
        <a:prstGeom prst="roundRect">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2</a:t>
          </a:r>
          <a:endParaRPr lang="en-US" sz="1800" b="1" kern="1200" dirty="0"/>
        </a:p>
      </dsp:txBody>
      <dsp:txXfrm>
        <a:off x="576509" y="532155"/>
        <a:ext cx="635660" cy="398649"/>
      </dsp:txXfrm>
    </dsp:sp>
    <dsp:sp modelId="{B331C78E-E7B6-4DDA-9BB2-4BDA9325D23E}">
      <dsp:nvSpPr>
        <dsp:cNvPr id="0" name=""/>
        <dsp:cNvSpPr/>
      </dsp:nvSpPr>
      <dsp:spPr>
        <a:xfrm rot="5400000">
          <a:off x="2568208" y="-361424"/>
          <a:ext cx="467794" cy="3179873"/>
        </a:xfrm>
        <a:prstGeom prst="round2SameRect">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7160321"/>
              <a:satOff val="32169"/>
              <a:lumOff val="221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Peripheral Maternal (PM)</a:t>
          </a:r>
          <a:endParaRPr lang="en-US" sz="1800" b="1" kern="1200" dirty="0"/>
        </a:p>
      </dsp:txBody>
      <dsp:txXfrm rot="5400000">
        <a:off x="2568208" y="-361424"/>
        <a:ext cx="467794" cy="3179873"/>
      </dsp:txXfrm>
    </dsp:sp>
    <dsp:sp modelId="{ADB8DB3E-7434-426E-9A93-EA861CCB64D7}">
      <dsp:nvSpPr>
        <dsp:cNvPr id="0" name=""/>
        <dsp:cNvSpPr/>
      </dsp:nvSpPr>
      <dsp:spPr>
        <a:xfrm>
          <a:off x="576509" y="1039742"/>
          <a:ext cx="635660" cy="377539"/>
        </a:xfrm>
        <a:prstGeom prst="roundRect">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3</a:t>
          </a:r>
          <a:endParaRPr lang="en-US" sz="1800" b="1" kern="1200" dirty="0"/>
        </a:p>
      </dsp:txBody>
      <dsp:txXfrm>
        <a:off x="576509" y="1039742"/>
        <a:ext cx="635660" cy="377539"/>
      </dsp:txXfrm>
    </dsp:sp>
    <dsp:sp modelId="{29897467-4D1B-41EA-905B-AE1E1ACB1A1D}">
      <dsp:nvSpPr>
        <dsp:cNvPr id="0" name=""/>
        <dsp:cNvSpPr/>
      </dsp:nvSpPr>
      <dsp:spPr>
        <a:xfrm rot="5400000">
          <a:off x="2568208" y="135607"/>
          <a:ext cx="467794" cy="3179873"/>
        </a:xfrm>
        <a:prstGeom prst="round2Same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1" kern="1200" dirty="0" smtClean="0"/>
            <a:t>Peripheral Fetal (PF)</a:t>
          </a:r>
          <a:endParaRPr lang="en-US" sz="1800" b="1" kern="1200" dirty="0"/>
        </a:p>
      </dsp:txBody>
      <dsp:txXfrm rot="5400000">
        <a:off x="2568208" y="135607"/>
        <a:ext cx="467794" cy="3179873"/>
      </dsp:txXfrm>
    </dsp:sp>
    <dsp:sp modelId="{F54FD625-8400-40CB-BDF2-6AF0D1C693EF}">
      <dsp:nvSpPr>
        <dsp:cNvPr id="0" name=""/>
        <dsp:cNvSpPr/>
      </dsp:nvSpPr>
      <dsp:spPr>
        <a:xfrm>
          <a:off x="576509" y="1536774"/>
          <a:ext cx="635660" cy="377539"/>
        </a:xfrm>
        <a:prstGeom prst="round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en-US" sz="1800" b="1" kern="1200" dirty="0" smtClean="0"/>
            <a:t>4</a:t>
          </a:r>
          <a:endParaRPr lang="en-US" sz="1800" b="1" kern="1200" dirty="0"/>
        </a:p>
      </dsp:txBody>
      <dsp:txXfrm>
        <a:off x="576509" y="1536774"/>
        <a:ext cx="635660" cy="37753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4E4D68-0B4B-4C54-8F64-22C66D365232}">
      <dsp:nvSpPr>
        <dsp:cNvPr id="0" name=""/>
        <dsp:cNvSpPr/>
      </dsp:nvSpPr>
      <dsp:spPr>
        <a:xfrm>
          <a:off x="1813" y="84699"/>
          <a:ext cx="1090703" cy="436281"/>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Group</a:t>
          </a:r>
          <a:endParaRPr lang="en-US" sz="1900" b="1" kern="1200" dirty="0"/>
        </a:p>
      </dsp:txBody>
      <dsp:txXfrm>
        <a:off x="1813" y="84699"/>
        <a:ext cx="1090703" cy="436281"/>
      </dsp:txXfrm>
    </dsp:sp>
    <dsp:sp modelId="{18B7CB76-405B-4B72-9F35-CCFCA11BCFF9}">
      <dsp:nvSpPr>
        <dsp:cNvPr id="0" name=""/>
        <dsp:cNvSpPr/>
      </dsp:nvSpPr>
      <dsp:spPr>
        <a:xfrm>
          <a:off x="1813" y="520980"/>
          <a:ext cx="1090703" cy="83448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PE</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Whole</a:t>
          </a:r>
          <a:endParaRPr lang="en-US" sz="1900" b="1" kern="1200" dirty="0"/>
        </a:p>
      </dsp:txBody>
      <dsp:txXfrm>
        <a:off x="1813" y="520980"/>
        <a:ext cx="1090703" cy="834480"/>
      </dsp:txXfrm>
    </dsp:sp>
    <dsp:sp modelId="{5D9BB903-8737-4599-ABC0-F1AFCA962257}">
      <dsp:nvSpPr>
        <dsp:cNvPr id="0" name=""/>
        <dsp:cNvSpPr/>
      </dsp:nvSpPr>
      <dsp:spPr>
        <a:xfrm>
          <a:off x="1245215" y="84699"/>
          <a:ext cx="1090703" cy="436281"/>
        </a:xfrm>
        <a:prstGeom prst="rect">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w="9525" cap="flat" cmpd="sng" algn="ctr">
          <a:solidFill>
            <a:schemeClr val="accent5">
              <a:hueOff val="-3311292"/>
              <a:satOff val="13270"/>
              <a:lumOff val="287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n</a:t>
          </a:r>
          <a:endParaRPr lang="en-US" sz="1900" b="1" kern="1200" dirty="0"/>
        </a:p>
      </dsp:txBody>
      <dsp:txXfrm>
        <a:off x="1245215" y="84699"/>
        <a:ext cx="1090703" cy="436281"/>
      </dsp:txXfrm>
    </dsp:sp>
    <dsp:sp modelId="{041F59D2-CCBC-4912-BF19-ABE07743DDF1}">
      <dsp:nvSpPr>
        <dsp:cNvPr id="0" name=""/>
        <dsp:cNvSpPr/>
      </dsp:nvSpPr>
      <dsp:spPr>
        <a:xfrm>
          <a:off x="1245215" y="520980"/>
          <a:ext cx="1090703" cy="834480"/>
        </a:xfrm>
        <a:prstGeom prst="rect">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3580161"/>
              <a:satOff val="16084"/>
              <a:lumOff val="110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39</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94</a:t>
          </a:r>
          <a:endParaRPr lang="en-US" sz="1900" b="1" kern="1200" dirty="0"/>
        </a:p>
      </dsp:txBody>
      <dsp:txXfrm>
        <a:off x="1245215" y="520980"/>
        <a:ext cx="1090703" cy="834480"/>
      </dsp:txXfrm>
    </dsp:sp>
    <dsp:sp modelId="{4485DFD0-4593-48BB-8991-7DD6C309AC89}">
      <dsp:nvSpPr>
        <dsp:cNvPr id="0" name=""/>
        <dsp:cNvSpPr/>
      </dsp:nvSpPr>
      <dsp:spPr>
        <a:xfrm>
          <a:off x="2488617" y="84699"/>
          <a:ext cx="1090703" cy="436281"/>
        </a:xfrm>
        <a:prstGeom prst="rect">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w="9525" cap="flat" cmpd="sng" algn="ctr">
          <a:solidFill>
            <a:schemeClr val="accent5">
              <a:hueOff val="-6622584"/>
              <a:satOff val="26541"/>
              <a:lumOff val="5752"/>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r</a:t>
          </a:r>
          <a:endParaRPr lang="en-US" sz="1900" b="1" kern="1200" dirty="0"/>
        </a:p>
      </dsp:txBody>
      <dsp:txXfrm>
        <a:off x="2488617" y="84699"/>
        <a:ext cx="1090703" cy="436281"/>
      </dsp:txXfrm>
    </dsp:sp>
    <dsp:sp modelId="{FBB8DCB6-9155-4D30-B4F9-E4ED24F23CB3}">
      <dsp:nvSpPr>
        <dsp:cNvPr id="0" name=""/>
        <dsp:cNvSpPr/>
      </dsp:nvSpPr>
      <dsp:spPr>
        <a:xfrm>
          <a:off x="2488617" y="520980"/>
          <a:ext cx="1090703" cy="834480"/>
        </a:xfrm>
        <a:prstGeom prst="rect">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7160321"/>
              <a:satOff val="32169"/>
              <a:lumOff val="221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0.35</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0.2</a:t>
          </a:r>
          <a:endParaRPr lang="en-US" sz="1900" b="1" kern="1200" dirty="0"/>
        </a:p>
      </dsp:txBody>
      <dsp:txXfrm>
        <a:off x="2488617" y="520980"/>
        <a:ext cx="1090703" cy="834480"/>
      </dsp:txXfrm>
    </dsp:sp>
    <dsp:sp modelId="{759CCEE5-7A4C-47A9-8F58-D29D8E3F2F5E}">
      <dsp:nvSpPr>
        <dsp:cNvPr id="0" name=""/>
        <dsp:cNvSpPr/>
      </dsp:nvSpPr>
      <dsp:spPr>
        <a:xfrm>
          <a:off x="3732018" y="84699"/>
          <a:ext cx="1090703" cy="436281"/>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w="9525" cap="flat" cmpd="sng" algn="ctr">
          <a:solidFill>
            <a:schemeClr val="accent5">
              <a:hueOff val="-9933876"/>
              <a:satOff val="39811"/>
              <a:lumOff val="862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p</a:t>
          </a:r>
          <a:endParaRPr lang="en-US" sz="1900" b="1" kern="1200" dirty="0"/>
        </a:p>
      </dsp:txBody>
      <dsp:txXfrm>
        <a:off x="3732018" y="84699"/>
        <a:ext cx="1090703" cy="436281"/>
      </dsp:txXfrm>
    </dsp:sp>
    <dsp:sp modelId="{37341692-151D-42D4-B1D0-0B217726BE7D}">
      <dsp:nvSpPr>
        <dsp:cNvPr id="0" name=""/>
        <dsp:cNvSpPr/>
      </dsp:nvSpPr>
      <dsp:spPr>
        <a:xfrm>
          <a:off x="3732018" y="520980"/>
          <a:ext cx="1090703" cy="834480"/>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0.035</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0.053</a:t>
          </a:r>
          <a:endParaRPr lang="en-US" sz="1900" b="1" kern="1200" dirty="0"/>
        </a:p>
      </dsp:txBody>
      <dsp:txXfrm>
        <a:off x="3732018" y="520980"/>
        <a:ext cx="1090703" cy="834480"/>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B4E4D68-0B4B-4C54-8F64-22C66D365232}">
      <dsp:nvSpPr>
        <dsp:cNvPr id="0" name=""/>
        <dsp:cNvSpPr/>
      </dsp:nvSpPr>
      <dsp:spPr>
        <a:xfrm>
          <a:off x="1813" y="84699"/>
          <a:ext cx="1090703" cy="436281"/>
        </a:xfrm>
        <a:prstGeom prst="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w="9525" cap="flat" cmpd="sng" algn="ctr">
          <a:solidFill>
            <a:schemeClr val="accent5">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Group</a:t>
          </a:r>
          <a:endParaRPr lang="en-US" sz="1900" b="1" kern="1200" dirty="0"/>
        </a:p>
      </dsp:txBody>
      <dsp:txXfrm>
        <a:off x="1813" y="84699"/>
        <a:ext cx="1090703" cy="436281"/>
      </dsp:txXfrm>
    </dsp:sp>
    <dsp:sp modelId="{18B7CB76-405B-4B72-9F35-CCFCA11BCFF9}">
      <dsp:nvSpPr>
        <dsp:cNvPr id="0" name=""/>
        <dsp:cNvSpPr/>
      </dsp:nvSpPr>
      <dsp:spPr>
        <a:xfrm>
          <a:off x="1813" y="520980"/>
          <a:ext cx="1090703" cy="834480"/>
        </a:xfrm>
        <a:prstGeom prst="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PE</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Whole</a:t>
          </a:r>
          <a:endParaRPr lang="en-US" sz="1900" b="1" kern="1200" dirty="0"/>
        </a:p>
      </dsp:txBody>
      <dsp:txXfrm>
        <a:off x="1813" y="520980"/>
        <a:ext cx="1090703" cy="834480"/>
      </dsp:txXfrm>
    </dsp:sp>
    <dsp:sp modelId="{5D9BB903-8737-4599-ABC0-F1AFCA962257}">
      <dsp:nvSpPr>
        <dsp:cNvPr id="0" name=""/>
        <dsp:cNvSpPr/>
      </dsp:nvSpPr>
      <dsp:spPr>
        <a:xfrm>
          <a:off x="1245215" y="84699"/>
          <a:ext cx="1090703" cy="436281"/>
        </a:xfrm>
        <a:prstGeom prst="rect">
          <a:avLst/>
        </a:prstGeom>
        <a:gradFill rotWithShape="0">
          <a:gsLst>
            <a:gs pos="0">
              <a:schemeClr val="accent5">
                <a:hueOff val="-3311292"/>
                <a:satOff val="13270"/>
                <a:lumOff val="2876"/>
                <a:alphaOff val="0"/>
                <a:tint val="50000"/>
                <a:satMod val="300000"/>
              </a:schemeClr>
            </a:gs>
            <a:gs pos="35000">
              <a:schemeClr val="accent5">
                <a:hueOff val="-3311292"/>
                <a:satOff val="13270"/>
                <a:lumOff val="2876"/>
                <a:alphaOff val="0"/>
                <a:tint val="37000"/>
                <a:satMod val="300000"/>
              </a:schemeClr>
            </a:gs>
            <a:gs pos="100000">
              <a:schemeClr val="accent5">
                <a:hueOff val="-3311292"/>
                <a:satOff val="13270"/>
                <a:lumOff val="2876"/>
                <a:alphaOff val="0"/>
                <a:tint val="15000"/>
                <a:satMod val="350000"/>
              </a:schemeClr>
            </a:gs>
          </a:gsLst>
          <a:lin ang="16200000" scaled="1"/>
        </a:gradFill>
        <a:ln w="9525" cap="flat" cmpd="sng" algn="ctr">
          <a:solidFill>
            <a:schemeClr val="accent5">
              <a:hueOff val="-3311292"/>
              <a:satOff val="13270"/>
              <a:lumOff val="2876"/>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n</a:t>
          </a:r>
          <a:endParaRPr lang="en-US" sz="1900" b="1" kern="1200" dirty="0"/>
        </a:p>
      </dsp:txBody>
      <dsp:txXfrm>
        <a:off x="1245215" y="84699"/>
        <a:ext cx="1090703" cy="436281"/>
      </dsp:txXfrm>
    </dsp:sp>
    <dsp:sp modelId="{041F59D2-CCBC-4912-BF19-ABE07743DDF1}">
      <dsp:nvSpPr>
        <dsp:cNvPr id="0" name=""/>
        <dsp:cNvSpPr/>
      </dsp:nvSpPr>
      <dsp:spPr>
        <a:xfrm>
          <a:off x="1245215" y="520980"/>
          <a:ext cx="1090703" cy="834480"/>
        </a:xfrm>
        <a:prstGeom prst="rect">
          <a:avLst/>
        </a:prstGeom>
        <a:solidFill>
          <a:schemeClr val="accent5">
            <a:tint val="40000"/>
            <a:alpha val="90000"/>
            <a:hueOff val="-3580161"/>
            <a:satOff val="16084"/>
            <a:lumOff val="1106"/>
            <a:alphaOff val="0"/>
          </a:schemeClr>
        </a:solidFill>
        <a:ln w="9525" cap="flat" cmpd="sng" algn="ctr">
          <a:solidFill>
            <a:schemeClr val="accent5">
              <a:tint val="40000"/>
              <a:alpha val="90000"/>
              <a:hueOff val="-3580161"/>
              <a:satOff val="16084"/>
              <a:lumOff val="110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39</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94</a:t>
          </a:r>
          <a:endParaRPr lang="en-US" sz="1900" b="1" kern="1200" dirty="0"/>
        </a:p>
      </dsp:txBody>
      <dsp:txXfrm>
        <a:off x="1245215" y="520980"/>
        <a:ext cx="1090703" cy="834480"/>
      </dsp:txXfrm>
    </dsp:sp>
    <dsp:sp modelId="{4485DFD0-4593-48BB-8991-7DD6C309AC89}">
      <dsp:nvSpPr>
        <dsp:cNvPr id="0" name=""/>
        <dsp:cNvSpPr/>
      </dsp:nvSpPr>
      <dsp:spPr>
        <a:xfrm>
          <a:off x="2488617" y="84699"/>
          <a:ext cx="1090703" cy="436281"/>
        </a:xfrm>
        <a:prstGeom prst="rect">
          <a:avLst/>
        </a:prstGeom>
        <a:gradFill rotWithShape="0">
          <a:gsLst>
            <a:gs pos="0">
              <a:schemeClr val="accent5">
                <a:hueOff val="-6622584"/>
                <a:satOff val="26541"/>
                <a:lumOff val="5752"/>
                <a:alphaOff val="0"/>
                <a:tint val="50000"/>
                <a:satMod val="300000"/>
              </a:schemeClr>
            </a:gs>
            <a:gs pos="35000">
              <a:schemeClr val="accent5">
                <a:hueOff val="-6622584"/>
                <a:satOff val="26541"/>
                <a:lumOff val="5752"/>
                <a:alphaOff val="0"/>
                <a:tint val="37000"/>
                <a:satMod val="300000"/>
              </a:schemeClr>
            </a:gs>
            <a:gs pos="100000">
              <a:schemeClr val="accent5">
                <a:hueOff val="-6622584"/>
                <a:satOff val="26541"/>
                <a:lumOff val="5752"/>
                <a:alphaOff val="0"/>
                <a:tint val="15000"/>
                <a:satMod val="350000"/>
              </a:schemeClr>
            </a:gs>
          </a:gsLst>
          <a:lin ang="16200000" scaled="1"/>
        </a:gradFill>
        <a:ln w="9525" cap="flat" cmpd="sng" algn="ctr">
          <a:solidFill>
            <a:schemeClr val="accent5">
              <a:hueOff val="-6622584"/>
              <a:satOff val="26541"/>
              <a:lumOff val="5752"/>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r</a:t>
          </a:r>
          <a:endParaRPr lang="en-US" sz="1900" b="1" kern="1200" dirty="0"/>
        </a:p>
      </dsp:txBody>
      <dsp:txXfrm>
        <a:off x="2488617" y="84699"/>
        <a:ext cx="1090703" cy="436281"/>
      </dsp:txXfrm>
    </dsp:sp>
    <dsp:sp modelId="{FBB8DCB6-9155-4D30-B4F9-E4ED24F23CB3}">
      <dsp:nvSpPr>
        <dsp:cNvPr id="0" name=""/>
        <dsp:cNvSpPr/>
      </dsp:nvSpPr>
      <dsp:spPr>
        <a:xfrm>
          <a:off x="2488617" y="520980"/>
          <a:ext cx="1090703" cy="834480"/>
        </a:xfrm>
        <a:prstGeom prst="rect">
          <a:avLst/>
        </a:prstGeom>
        <a:solidFill>
          <a:schemeClr val="accent5">
            <a:tint val="40000"/>
            <a:alpha val="90000"/>
            <a:hueOff val="-7160321"/>
            <a:satOff val="32169"/>
            <a:lumOff val="2211"/>
            <a:alphaOff val="0"/>
          </a:schemeClr>
        </a:solidFill>
        <a:ln w="9525" cap="flat" cmpd="sng" algn="ctr">
          <a:solidFill>
            <a:schemeClr val="accent5">
              <a:tint val="40000"/>
              <a:alpha val="90000"/>
              <a:hueOff val="-7160321"/>
              <a:satOff val="32169"/>
              <a:lumOff val="221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0.36</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0.22</a:t>
          </a:r>
          <a:endParaRPr lang="en-US" sz="1900" b="1" kern="1200" dirty="0"/>
        </a:p>
      </dsp:txBody>
      <dsp:txXfrm>
        <a:off x="2488617" y="520980"/>
        <a:ext cx="1090703" cy="834480"/>
      </dsp:txXfrm>
    </dsp:sp>
    <dsp:sp modelId="{759CCEE5-7A4C-47A9-8F58-D29D8E3F2F5E}">
      <dsp:nvSpPr>
        <dsp:cNvPr id="0" name=""/>
        <dsp:cNvSpPr/>
      </dsp:nvSpPr>
      <dsp:spPr>
        <a:xfrm>
          <a:off x="3732018" y="84699"/>
          <a:ext cx="1090703" cy="436281"/>
        </a:xfrm>
        <a:prstGeom prst="rect">
          <a:avLst/>
        </a:prstGeom>
        <a:gradFill rotWithShape="0">
          <a:gsLst>
            <a:gs pos="0">
              <a:schemeClr val="accent5">
                <a:hueOff val="-9933876"/>
                <a:satOff val="39811"/>
                <a:lumOff val="8628"/>
                <a:alphaOff val="0"/>
                <a:tint val="50000"/>
                <a:satMod val="300000"/>
              </a:schemeClr>
            </a:gs>
            <a:gs pos="35000">
              <a:schemeClr val="accent5">
                <a:hueOff val="-9933876"/>
                <a:satOff val="39811"/>
                <a:lumOff val="8628"/>
                <a:alphaOff val="0"/>
                <a:tint val="37000"/>
                <a:satMod val="300000"/>
              </a:schemeClr>
            </a:gs>
            <a:gs pos="100000">
              <a:schemeClr val="accent5">
                <a:hueOff val="-9933876"/>
                <a:satOff val="39811"/>
                <a:lumOff val="8628"/>
                <a:alphaOff val="0"/>
                <a:tint val="15000"/>
                <a:satMod val="350000"/>
              </a:schemeClr>
            </a:gs>
          </a:gsLst>
          <a:lin ang="16200000" scaled="1"/>
        </a:gradFill>
        <a:ln w="9525" cap="flat" cmpd="sng" algn="ctr">
          <a:solidFill>
            <a:schemeClr val="accent5">
              <a:hueOff val="-9933876"/>
              <a:satOff val="39811"/>
              <a:lumOff val="8628"/>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35128" tIns="77216" rIns="135128" bIns="77216" numCol="1" spcCol="1270" anchor="ctr" anchorCtr="0">
          <a:noAutofit/>
        </a:bodyPr>
        <a:lstStyle/>
        <a:p>
          <a:pPr lvl="0" algn="ctr" defTabSz="844550">
            <a:lnSpc>
              <a:spcPct val="90000"/>
            </a:lnSpc>
            <a:spcBef>
              <a:spcPct val="0"/>
            </a:spcBef>
            <a:spcAft>
              <a:spcPct val="35000"/>
            </a:spcAft>
          </a:pPr>
          <a:r>
            <a:rPr lang="en-US" sz="1900" b="1" kern="1200" dirty="0" smtClean="0"/>
            <a:t>p</a:t>
          </a:r>
          <a:endParaRPr lang="en-US" sz="1900" b="1" kern="1200" dirty="0"/>
        </a:p>
      </dsp:txBody>
      <dsp:txXfrm>
        <a:off x="3732018" y="84699"/>
        <a:ext cx="1090703" cy="436281"/>
      </dsp:txXfrm>
    </dsp:sp>
    <dsp:sp modelId="{37341692-151D-42D4-B1D0-0B217726BE7D}">
      <dsp:nvSpPr>
        <dsp:cNvPr id="0" name=""/>
        <dsp:cNvSpPr/>
      </dsp:nvSpPr>
      <dsp:spPr>
        <a:xfrm>
          <a:off x="3732018" y="520980"/>
          <a:ext cx="1090703" cy="834480"/>
        </a:xfrm>
        <a:prstGeom prst="rect">
          <a:avLst/>
        </a:prstGeom>
        <a:solidFill>
          <a:schemeClr val="accent5">
            <a:tint val="40000"/>
            <a:alpha val="90000"/>
            <a:hueOff val="-10740482"/>
            <a:satOff val="48253"/>
            <a:lumOff val="3317"/>
            <a:alphaOff val="0"/>
          </a:schemeClr>
        </a:solidFill>
        <a:ln w="9525" cap="flat" cmpd="sng" algn="ctr">
          <a:solidFill>
            <a:schemeClr val="accent5">
              <a:tint val="40000"/>
              <a:alpha val="90000"/>
              <a:hueOff val="-10740482"/>
              <a:satOff val="48253"/>
              <a:lumOff val="33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b="1" kern="1200" dirty="0" smtClean="0"/>
            <a:t>0.032</a:t>
          </a:r>
          <a:endParaRPr lang="en-US" sz="1900" b="1" kern="1200" dirty="0"/>
        </a:p>
        <a:p>
          <a:pPr marL="171450" lvl="1" indent="-171450" algn="l" defTabSz="844550">
            <a:lnSpc>
              <a:spcPct val="90000"/>
            </a:lnSpc>
            <a:spcBef>
              <a:spcPct val="0"/>
            </a:spcBef>
            <a:spcAft>
              <a:spcPct val="15000"/>
            </a:spcAft>
            <a:buChar char="••"/>
          </a:pPr>
          <a:r>
            <a:rPr lang="en-US" sz="1900" b="1" kern="1200" dirty="0" smtClean="0"/>
            <a:t>0.042</a:t>
          </a:r>
          <a:endParaRPr lang="en-US" sz="1900" b="1" kern="1200" dirty="0"/>
        </a:p>
      </dsp:txBody>
      <dsp:txXfrm>
        <a:off x="3732018" y="520980"/>
        <a:ext cx="1090703" cy="83448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r>
              <a:rPr lang="en-US" dirty="0" smtClean="0"/>
              <a:t>28-Jul-15</a:t>
            </a:r>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065FB76-BAA0-488B-9182-A435AE026CE6}" type="slidenum">
              <a:rPr lang="en-US" smtClean="0"/>
              <a:pPr/>
              <a:t>‹#›</a:t>
            </a:fld>
            <a:endParaRPr lang="en-US" dirty="0"/>
          </a:p>
        </p:txBody>
      </p:sp>
    </p:spTree>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CA" dirty="0"/>
          </a:p>
        </p:txBody>
      </p:sp>
      <p:sp>
        <p:nvSpPr>
          <p:cNvPr id="399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r>
              <a:rPr lang="en-US" dirty="0" smtClean="0"/>
              <a:t>28-Jul-15</a:t>
            </a:r>
            <a:endParaRPr lang="en-CA" dirty="0"/>
          </a:p>
        </p:txBody>
      </p:sp>
      <p:sp>
        <p:nvSpPr>
          <p:cNvPr id="399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399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CA" dirty="0"/>
          </a:p>
        </p:txBody>
      </p:sp>
      <p:sp>
        <p:nvSpPr>
          <p:cNvPr id="399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92A84F01-63BD-4C5C-87C9-F26D8CFCD414}" type="slidenum">
              <a:rPr lang="en-CA"/>
              <a:pPr>
                <a:defRPr/>
              </a:pPr>
              <a:t>‹#›</a:t>
            </a:fld>
            <a:endParaRPr lang="en-CA" dirty="0"/>
          </a:p>
        </p:txBody>
      </p:sp>
    </p:spTree>
  </p:cSld>
  <p:clrMap bg1="lt1" tx1="dk1" bg2="lt2" tx2="dk2" accent1="accent1" accent2="accent2" accent3="accent3" accent4="accent4" accent5="accent5" accent6="accent6" hlink="hlink" folHlink="folHlink"/>
  <p:hf/>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p:spPr>
        <p:txBody>
          <a:bodyPr/>
          <a:lstStyle/>
          <a:p>
            <a:pPr eaLnBrk="1" hangingPunct="1"/>
            <a:r>
              <a:rPr lang="en-US" dirty="0" smtClean="0">
                <a:latin typeface="Arial" charset="0"/>
              </a:rPr>
              <a:t>Good evening everyone,</a:t>
            </a:r>
            <a:r>
              <a:rPr lang="en-US" baseline="0" dirty="0" smtClean="0">
                <a:latin typeface="Arial" charset="0"/>
              </a:rPr>
              <a:t> I am Alka Rani here to present my research work entitled differential regional fatty acid distribution in normotensive and preeclampsia placenta.</a:t>
            </a:r>
            <a:endParaRPr lang="en-US" dirty="0" smtClean="0">
              <a:latin typeface="Arial" charset="0"/>
            </a:endParaRPr>
          </a:p>
        </p:txBody>
      </p:sp>
      <p:sp>
        <p:nvSpPr>
          <p:cNvPr id="40964" name="Slide Number Placeholder 3"/>
          <p:cNvSpPr>
            <a:spLocks noGrp="1"/>
          </p:cNvSpPr>
          <p:nvPr>
            <p:ph type="sldNum" sz="quarter" idx="5"/>
          </p:nvPr>
        </p:nvSpPr>
        <p:spPr>
          <a:noFill/>
        </p:spPr>
        <p:txBody>
          <a:bodyPr/>
          <a:lstStyle/>
          <a:p>
            <a:fld id="{4C3B7F39-B3FD-4AEF-8227-117E42992972}" type="slidenum">
              <a:rPr lang="en-CA" smtClean="0">
                <a:latin typeface="Arial" charset="0"/>
              </a:rPr>
              <a:pPr/>
              <a:t>1</a:t>
            </a:fld>
            <a:endParaRPr lang="en-CA" dirty="0" smtClean="0">
              <a:latin typeface="Arial" charset="0"/>
            </a:endParaRPr>
          </a:p>
        </p:txBody>
      </p:sp>
      <p:sp>
        <p:nvSpPr>
          <p:cNvPr id="5" name="Date Placeholder 4"/>
          <p:cNvSpPr>
            <a:spLocks noGrp="1"/>
          </p:cNvSpPr>
          <p:nvPr>
            <p:ph type="dt" idx="10"/>
          </p:nvPr>
        </p:nvSpPr>
        <p:spPr/>
        <p:txBody>
          <a:bodyPr/>
          <a:lstStyle/>
          <a:p>
            <a:pPr>
              <a:defRPr/>
            </a:pPr>
            <a:r>
              <a:rPr lang="en-US" dirty="0" smtClean="0"/>
              <a:t>28-Jul-15</a:t>
            </a:r>
            <a:endParaRPr lang="en-CA" dirty="0"/>
          </a:p>
        </p:txBody>
      </p:sp>
      <p:sp>
        <p:nvSpPr>
          <p:cNvPr id="6" name="Footer Placeholder 5"/>
          <p:cNvSpPr>
            <a:spLocks noGrp="1"/>
          </p:cNvSpPr>
          <p:nvPr>
            <p:ph type="ftr" sz="quarter" idx="11"/>
          </p:nvPr>
        </p:nvSpPr>
        <p:spPr/>
        <p:txBody>
          <a:bodyPr/>
          <a:lstStyle/>
          <a:p>
            <a:pPr>
              <a:defRPr/>
            </a:pPr>
            <a:endParaRPr lang="en-CA" dirty="0"/>
          </a:p>
        </p:txBody>
      </p:sp>
      <p:sp>
        <p:nvSpPr>
          <p:cNvPr id="7" name="Header Placeholder 6"/>
          <p:cNvSpPr>
            <a:spLocks noGrp="1"/>
          </p:cNvSpPr>
          <p:nvPr>
            <p:ph type="hdr" sz="quarter" idx="12"/>
          </p:nvPr>
        </p:nvSpPr>
        <p:spPr/>
        <p:txBody>
          <a:bodyPr/>
          <a:lstStyle/>
          <a:p>
            <a:pPr>
              <a:defRPr/>
            </a:pPr>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Inside the womb the placenta is the connecting organ between the mother and the fetus were exchange of gases and transfer of nutrients takes places. </a:t>
            </a:r>
            <a:r>
              <a:rPr lang="en-US" dirty="0" smtClean="0"/>
              <a:t>Development origin of health and diseases</a:t>
            </a:r>
            <a:r>
              <a:rPr lang="en-US" baseline="0" dirty="0" smtClean="0"/>
              <a:t> hypothesis which started late in 1970s says that nutritional deficit to a growing fetus does adverse placental and fetal programming and increases the risk of non-communicable diseases in later life. Such scenario has been observed in pregnancy disorders like preeclampsia which is characterized by hypertension and proteinuria in the women after 20 weeks of gestation. </a:t>
            </a:r>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2</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we talk about nutritional requirements</a:t>
            </a:r>
            <a:r>
              <a:rPr lang="en-US" baseline="0" dirty="0" smtClean="0"/>
              <a:t> of the mother during pregnancy fatty acids especially long chain polyunsaturated fatty acids are essential during this period. LCPUFA are essential fatty acid because they cannot synthesized in the body and should be taken through diet. Dietary as well as stored LCPUFA in the mother are required for early placental development which later efficiently mobilizes the its transport for fetal brain and retinal development. </a:t>
            </a:r>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3</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omega 6 series linoleic acid and the omega 3 series alpha linolenic acid gets converted to functionally important arachidonic acid and docosahexaenoic acid respectively through various elongation and </a:t>
            </a:r>
            <a:r>
              <a:rPr lang="en-US" baseline="0" dirty="0" smtClean="0"/>
              <a:t>desaturation </a:t>
            </a:r>
            <a:r>
              <a:rPr lang="en-US" baseline="0" dirty="0" smtClean="0"/>
              <a:t>pathways. </a:t>
            </a:r>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4</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Transport</a:t>
            </a:r>
            <a:r>
              <a:rPr lang="en-US" baseline="0" dirty="0" smtClean="0"/>
              <a:t> of these LCPUFA from maternal to fetal circulation requires various fatty cid binding and transport proteins present in the syntiotrophoblastic layer of the placenta. However placenta also requires these fatty acids for its own metabolism like phospholipid formation,  regulation of gene expression, production of eicosanoids, beta oxidation and lipid storage. </a:t>
            </a:r>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5</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preeclampsia or PE we have previously shown altered LCPUFA levels in the maternal blood, cord blood and the placenta. Reduced expression of fatty acid binding protein and synthesizing enzymes have also been reported in the PE placenta. However these studies were on placental tissues taken randomly from the maternal side of the placenta. </a:t>
            </a:r>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6</a:t>
            </a:fld>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Recently</a:t>
            </a:r>
            <a:r>
              <a:rPr lang="en-US" baseline="0" dirty="0" smtClean="0"/>
              <a:t> the focus has been drawn to heterogeneous structure of the placenta where studies have shown differences in blood flow, oxygen concentration, trophoblast maturity, nutrients gradient within the placental disc which is further altered in case of preeclampsia.</a:t>
            </a:r>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7</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Hence,</a:t>
            </a:r>
            <a:r>
              <a:rPr lang="en-US" baseline="0" dirty="0" smtClean="0"/>
              <a:t> we hypothesize that </a:t>
            </a:r>
            <a:r>
              <a:rPr lang="en-US" sz="1200" kern="1200" baseline="0" dirty="0" smtClean="0">
                <a:solidFill>
                  <a:schemeClr val="tx1"/>
                </a:solidFill>
                <a:latin typeface="Arial" pitchFamily="34" charset="0"/>
                <a:ea typeface="+mn-ea"/>
                <a:cs typeface="+mn-cs"/>
              </a:rPr>
              <a:t>Fatty acid </a:t>
            </a:r>
            <a:r>
              <a:rPr lang="en-US" sz="1200" kern="1200" baseline="0" dirty="0" smtClean="0">
                <a:solidFill>
                  <a:schemeClr val="tx1"/>
                </a:solidFill>
                <a:latin typeface="Arial" pitchFamily="34" charset="0"/>
                <a:ea typeface="+mn-ea"/>
                <a:cs typeface="+mn-cs"/>
              </a:rPr>
              <a:t>are distributed in different regions of the placenta is altered in preeclampsia which is </a:t>
            </a:r>
            <a:r>
              <a:rPr lang="en-US" sz="1200" kern="1200" baseline="0" dirty="0" smtClean="0">
                <a:solidFill>
                  <a:schemeClr val="tx1"/>
                </a:solidFill>
                <a:latin typeface="Arial" pitchFamily="34" charset="0"/>
                <a:ea typeface="+mn-ea"/>
                <a:cs typeface="+mn-cs"/>
              </a:rPr>
              <a:t>associated with a poor birth outcome.</a:t>
            </a:r>
            <a:endParaRPr lang="en-CA" sz="1200" kern="1200" baseline="0" dirty="0" smtClean="0">
              <a:solidFill>
                <a:schemeClr val="tx1"/>
              </a:solidFill>
              <a:latin typeface="Arial" pitchFamily="34" charset="0"/>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92A84F01-63BD-4C5C-87C9-F26D8CFCD414}" type="slidenum">
              <a:rPr lang="en-CA" smtClean="0"/>
              <a:pPr>
                <a:defRPr/>
              </a:pPr>
              <a:t>8</a:t>
            </a:fld>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Header Placeholder 6"/>
          <p:cNvSpPr>
            <a:spLocks noGrp="1"/>
          </p:cNvSpPr>
          <p:nvPr>
            <p:ph type="hdr" sz="quarter" idx="13"/>
          </p:nvPr>
        </p:nvSpPr>
        <p:spPr/>
        <p:txBody>
          <a:bodyPr/>
          <a:lstStyle/>
          <a:p>
            <a:pPr>
              <a:defRPr/>
            </a:pPr>
            <a:endParaRPr lang="en-CA"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Our objectives were to…</a:t>
            </a:r>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9</a:t>
            </a:fld>
            <a:endParaRPr lang="en-CA"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Sample size of this</a:t>
            </a:r>
            <a:r>
              <a:rPr lang="en-US" baseline="0" dirty="0" smtClean="0"/>
              <a:t> study was calculated with 80% power and alpha of 0.05. Recruitment of patients were done at Bharati Hospital Pune after taking the ethical approval. Following were the exclusion and inclusion criteria. </a:t>
            </a:r>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10</a:t>
            </a:fld>
            <a:endParaRPr lang="en-CA"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Fresh</a:t>
            </a:r>
            <a:r>
              <a:rPr lang="en-US" baseline="0" dirty="0" smtClean="0"/>
              <a:t> p</a:t>
            </a:r>
            <a:r>
              <a:rPr lang="en-US" dirty="0" smtClean="0"/>
              <a:t>lacental</a:t>
            </a:r>
            <a:r>
              <a:rPr lang="en-US" baseline="0" dirty="0" smtClean="0"/>
              <a:t> tissues were collected from these four regions. Based on the cord insertion center was identified from which tissues were obtained from maternal and fetal sides. Similarly from the periphery which was farthest edge from the cord insertion.    </a:t>
            </a:r>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11</a:t>
            </a:fld>
            <a:endParaRPr lang="en-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12</a:t>
            </a:fld>
            <a:endParaRPr lang="en-CA"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13</a:t>
            </a:fld>
            <a:endParaRPr lang="en-CA"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14</a:t>
            </a:fld>
            <a:endParaRPr lang="en-CA"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15</a:t>
            </a:fld>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16</a:t>
            </a:fld>
            <a:endParaRPr lang="en-CA"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17</a:t>
            </a:fld>
            <a:endParaRPr lang="en-C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18</a:t>
            </a:fld>
            <a:endParaRPr lang="en-CA"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We analyzed the ration of n6 to n3 because it is an indicator of inflammation as n6 fatty acids produces pro and n3 fatty acid produces anti inflammatory metabolites.</a:t>
            </a:r>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19</a:t>
            </a:fld>
            <a:endParaRPr lang="en-CA"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20</a:t>
            </a:fld>
            <a:endParaRPr lang="en-CA"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21</a:t>
            </a:fld>
            <a:endParaRPr lang="en-CA"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22</a:t>
            </a:fld>
            <a:endParaRPr lang="en-CA"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23</a:t>
            </a:fld>
            <a:endParaRPr lang="en-CA"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24</a:t>
            </a:fld>
            <a:endParaRPr lang="en-CA"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25</a:t>
            </a:fld>
            <a:endParaRPr lang="en-CA"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a:defRPr/>
            </a:pPr>
            <a:endParaRPr lang="en-CA" dirty="0"/>
          </a:p>
        </p:txBody>
      </p:sp>
      <p:sp>
        <p:nvSpPr>
          <p:cNvPr id="5" name="Date Placeholder 4"/>
          <p:cNvSpPr>
            <a:spLocks noGrp="1"/>
          </p:cNvSpPr>
          <p:nvPr>
            <p:ph type="dt" idx="11"/>
          </p:nvPr>
        </p:nvSpPr>
        <p:spPr/>
        <p:txBody>
          <a:bodyPr/>
          <a:lstStyle/>
          <a:p>
            <a:pPr>
              <a:defRPr/>
            </a:pPr>
            <a:r>
              <a:rPr lang="en-US" dirty="0" smtClean="0"/>
              <a:t>28-Jul-15</a:t>
            </a:r>
            <a:endParaRPr lang="en-CA" dirty="0"/>
          </a:p>
        </p:txBody>
      </p:sp>
      <p:sp>
        <p:nvSpPr>
          <p:cNvPr id="6" name="Footer Placeholder 5"/>
          <p:cNvSpPr>
            <a:spLocks noGrp="1"/>
          </p:cNvSpPr>
          <p:nvPr>
            <p:ph type="ftr" sz="quarter" idx="12"/>
          </p:nvPr>
        </p:nvSpPr>
        <p:spPr/>
        <p:txBody>
          <a:bodyPr/>
          <a:lstStyle/>
          <a:p>
            <a:pPr>
              <a:defRPr/>
            </a:pPr>
            <a:endParaRPr lang="en-CA" dirty="0"/>
          </a:p>
        </p:txBody>
      </p:sp>
      <p:sp>
        <p:nvSpPr>
          <p:cNvPr id="7" name="Slide Number Placeholder 6"/>
          <p:cNvSpPr>
            <a:spLocks noGrp="1"/>
          </p:cNvSpPr>
          <p:nvPr>
            <p:ph type="sldNum" sz="quarter" idx="13"/>
          </p:nvPr>
        </p:nvSpPr>
        <p:spPr/>
        <p:txBody>
          <a:bodyPr/>
          <a:lstStyle/>
          <a:p>
            <a:pPr>
              <a:defRPr/>
            </a:pPr>
            <a:fld id="{92A84F01-63BD-4C5C-87C9-F26D8CFCD414}" type="slidenum">
              <a:rPr lang="en-CA" smtClean="0"/>
              <a:pPr>
                <a:defRPr/>
              </a:pPr>
              <a:t>26</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r>
              <a:rPr lang="en-US" dirty="0" smtClean="0"/>
              <a:t>28 July 2015</a:t>
            </a:r>
            <a:endParaRPr lang="en-CA" dirty="0"/>
          </a:p>
        </p:txBody>
      </p:sp>
      <p:sp>
        <p:nvSpPr>
          <p:cNvPr id="5" name="Footer Placeholder 4"/>
          <p:cNvSpPr>
            <a:spLocks noGrp="1"/>
          </p:cNvSpPr>
          <p:nvPr>
            <p:ph type="ftr" sz="quarter" idx="11"/>
          </p:nvPr>
        </p:nvSpPr>
        <p:spPr/>
        <p:txBody>
          <a:bodyPr/>
          <a:lstStyle/>
          <a:p>
            <a:pPr>
              <a:defRPr/>
            </a:pPr>
            <a:r>
              <a:rPr lang="en-CA" dirty="0" smtClean="0"/>
              <a:t>IRSHA</a:t>
            </a:r>
            <a:endParaRPr lang="en-CA" dirty="0"/>
          </a:p>
        </p:txBody>
      </p:sp>
      <p:sp>
        <p:nvSpPr>
          <p:cNvPr id="6" name="Slide Number Placeholder 5"/>
          <p:cNvSpPr>
            <a:spLocks noGrp="1"/>
          </p:cNvSpPr>
          <p:nvPr>
            <p:ph type="sldNum" sz="quarter" idx="12"/>
          </p:nvPr>
        </p:nvSpPr>
        <p:spPr/>
        <p:txBody>
          <a:bodyPr/>
          <a:lstStyle/>
          <a:p>
            <a:pPr>
              <a:defRPr/>
            </a:pPr>
            <a:fld id="{93AF880F-D031-47AC-AD65-D5F3587323EA}"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dirty="0" smtClean="0"/>
              <a:t>28 July 2015</a:t>
            </a:r>
            <a:endParaRPr lang="en-CA" dirty="0"/>
          </a:p>
        </p:txBody>
      </p:sp>
      <p:sp>
        <p:nvSpPr>
          <p:cNvPr id="5" name="Footer Placeholder 4"/>
          <p:cNvSpPr>
            <a:spLocks noGrp="1"/>
          </p:cNvSpPr>
          <p:nvPr>
            <p:ph type="ftr" sz="quarter" idx="11"/>
          </p:nvPr>
        </p:nvSpPr>
        <p:spPr/>
        <p:txBody>
          <a:bodyPr/>
          <a:lstStyle/>
          <a:p>
            <a:pPr>
              <a:defRPr/>
            </a:pPr>
            <a:r>
              <a:rPr lang="en-CA" dirty="0" smtClean="0"/>
              <a:t>IRSHA</a:t>
            </a:r>
            <a:endParaRPr lang="en-CA" dirty="0"/>
          </a:p>
        </p:txBody>
      </p:sp>
      <p:sp>
        <p:nvSpPr>
          <p:cNvPr id="6" name="Slide Number Placeholder 5"/>
          <p:cNvSpPr>
            <a:spLocks noGrp="1"/>
          </p:cNvSpPr>
          <p:nvPr>
            <p:ph type="sldNum" sz="quarter" idx="12"/>
          </p:nvPr>
        </p:nvSpPr>
        <p:spPr/>
        <p:txBody>
          <a:bodyPr/>
          <a:lstStyle/>
          <a:p>
            <a:pPr>
              <a:defRPr/>
            </a:pPr>
            <a:fld id="{00FAF084-D5EA-48A9-9FD3-9B54144B9381}"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en-US" dirty="0" smtClean="0"/>
              <a:t>28 July 2015</a:t>
            </a:r>
            <a:endParaRPr lang="en-CA" dirty="0"/>
          </a:p>
        </p:txBody>
      </p:sp>
      <p:sp>
        <p:nvSpPr>
          <p:cNvPr id="5" name="Footer Placeholder 4"/>
          <p:cNvSpPr>
            <a:spLocks noGrp="1"/>
          </p:cNvSpPr>
          <p:nvPr>
            <p:ph type="ftr" sz="quarter" idx="11"/>
          </p:nvPr>
        </p:nvSpPr>
        <p:spPr/>
        <p:txBody>
          <a:bodyPr/>
          <a:lstStyle/>
          <a:p>
            <a:pPr>
              <a:defRPr/>
            </a:pPr>
            <a:r>
              <a:rPr lang="en-CA" dirty="0" smtClean="0"/>
              <a:t>IRSHA</a:t>
            </a:r>
            <a:endParaRPr lang="en-CA" dirty="0"/>
          </a:p>
        </p:txBody>
      </p:sp>
      <p:sp>
        <p:nvSpPr>
          <p:cNvPr id="6" name="Slide Number Placeholder 5"/>
          <p:cNvSpPr>
            <a:spLocks noGrp="1"/>
          </p:cNvSpPr>
          <p:nvPr>
            <p:ph type="sldNum" sz="quarter" idx="12"/>
          </p:nvPr>
        </p:nvSpPr>
        <p:spPr/>
        <p:txBody>
          <a:bodyPr/>
          <a:lstStyle/>
          <a:p>
            <a:pPr>
              <a:defRPr/>
            </a:pPr>
            <a:fld id="{1958FB85-61E2-4605-83B7-AB5A9E53E6E3}"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r>
              <a:rPr lang="en-US" dirty="0" smtClean="0"/>
              <a:t>28 July 2015</a:t>
            </a:r>
            <a:endParaRPr lang="en-CA" dirty="0"/>
          </a:p>
        </p:txBody>
      </p:sp>
      <p:sp>
        <p:nvSpPr>
          <p:cNvPr id="6" name="Footer Placeholder 5"/>
          <p:cNvSpPr>
            <a:spLocks noGrp="1"/>
          </p:cNvSpPr>
          <p:nvPr>
            <p:ph type="ftr" sz="quarter" idx="11"/>
          </p:nvPr>
        </p:nvSpPr>
        <p:spPr/>
        <p:txBody>
          <a:bodyPr/>
          <a:lstStyle/>
          <a:p>
            <a:pPr>
              <a:defRPr/>
            </a:pPr>
            <a:r>
              <a:rPr lang="en-CA" dirty="0" smtClean="0"/>
              <a:t>IRSHA</a:t>
            </a:r>
            <a:endParaRPr lang="en-CA" dirty="0"/>
          </a:p>
        </p:txBody>
      </p:sp>
      <p:sp>
        <p:nvSpPr>
          <p:cNvPr id="7" name="Slide Number Placeholder 6"/>
          <p:cNvSpPr>
            <a:spLocks noGrp="1"/>
          </p:cNvSpPr>
          <p:nvPr>
            <p:ph type="sldNum" sz="quarter" idx="12"/>
          </p:nvPr>
        </p:nvSpPr>
        <p:spPr/>
        <p:txBody>
          <a:bodyPr/>
          <a:lstStyle/>
          <a:p>
            <a:pPr>
              <a:defRPr/>
            </a:pPr>
            <a:fld id="{21F12454-E020-477D-8F71-76FD12FFC667}"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r>
              <a:rPr lang="en-US" dirty="0" smtClean="0"/>
              <a:t>28 July 2015</a:t>
            </a:r>
            <a:endParaRPr lang="en-CA" dirty="0"/>
          </a:p>
        </p:txBody>
      </p:sp>
      <p:sp>
        <p:nvSpPr>
          <p:cNvPr id="8" name="Footer Placeholder 7"/>
          <p:cNvSpPr>
            <a:spLocks noGrp="1"/>
          </p:cNvSpPr>
          <p:nvPr>
            <p:ph type="ftr" sz="quarter" idx="11"/>
          </p:nvPr>
        </p:nvSpPr>
        <p:spPr/>
        <p:txBody>
          <a:bodyPr/>
          <a:lstStyle/>
          <a:p>
            <a:pPr>
              <a:defRPr/>
            </a:pPr>
            <a:r>
              <a:rPr lang="en-CA" dirty="0" smtClean="0"/>
              <a:t>IRSHA</a:t>
            </a:r>
            <a:endParaRPr lang="en-CA" dirty="0"/>
          </a:p>
        </p:txBody>
      </p:sp>
      <p:sp>
        <p:nvSpPr>
          <p:cNvPr id="9" name="Slide Number Placeholder 8"/>
          <p:cNvSpPr>
            <a:spLocks noGrp="1"/>
          </p:cNvSpPr>
          <p:nvPr>
            <p:ph type="sldNum" sz="quarter" idx="12"/>
          </p:nvPr>
        </p:nvSpPr>
        <p:spPr/>
        <p:txBody>
          <a:bodyPr/>
          <a:lstStyle/>
          <a:p>
            <a:pPr>
              <a:defRPr/>
            </a:pPr>
            <a:fld id="{FE46AA9D-AAA7-4CFC-A147-5E2E96C8EAD6}"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r>
              <a:rPr lang="en-US" dirty="0" smtClean="0"/>
              <a:t>28 July 2015</a:t>
            </a:r>
            <a:endParaRPr lang="en-CA" dirty="0"/>
          </a:p>
        </p:txBody>
      </p:sp>
      <p:sp>
        <p:nvSpPr>
          <p:cNvPr id="4" name="Footer Placeholder 3"/>
          <p:cNvSpPr>
            <a:spLocks noGrp="1"/>
          </p:cNvSpPr>
          <p:nvPr>
            <p:ph type="ftr" sz="quarter" idx="11"/>
          </p:nvPr>
        </p:nvSpPr>
        <p:spPr/>
        <p:txBody>
          <a:bodyPr/>
          <a:lstStyle/>
          <a:p>
            <a:pPr>
              <a:defRPr/>
            </a:pPr>
            <a:r>
              <a:rPr lang="en-CA" dirty="0" smtClean="0"/>
              <a:t>IRSHA</a:t>
            </a:r>
            <a:endParaRPr lang="en-CA" dirty="0"/>
          </a:p>
        </p:txBody>
      </p:sp>
      <p:sp>
        <p:nvSpPr>
          <p:cNvPr id="5" name="Slide Number Placeholder 4"/>
          <p:cNvSpPr>
            <a:spLocks noGrp="1"/>
          </p:cNvSpPr>
          <p:nvPr>
            <p:ph type="sldNum" sz="quarter" idx="12"/>
          </p:nvPr>
        </p:nvSpPr>
        <p:spPr/>
        <p:txBody>
          <a:bodyPr/>
          <a:lstStyle/>
          <a:p>
            <a:pPr>
              <a:defRPr/>
            </a:pPr>
            <a:fld id="{1844A036-4988-426F-AD10-96C159B3F9CA}"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dirty="0" smtClean="0"/>
              <a:t>28 July 2015</a:t>
            </a:r>
            <a:endParaRPr lang="en-CA" dirty="0"/>
          </a:p>
        </p:txBody>
      </p:sp>
      <p:sp>
        <p:nvSpPr>
          <p:cNvPr id="3" name="Footer Placeholder 2"/>
          <p:cNvSpPr>
            <a:spLocks noGrp="1"/>
          </p:cNvSpPr>
          <p:nvPr>
            <p:ph type="ftr" sz="quarter" idx="11"/>
          </p:nvPr>
        </p:nvSpPr>
        <p:spPr/>
        <p:txBody>
          <a:bodyPr/>
          <a:lstStyle/>
          <a:p>
            <a:pPr>
              <a:defRPr/>
            </a:pPr>
            <a:r>
              <a:rPr lang="en-CA" dirty="0" smtClean="0"/>
              <a:t>IRSHA</a:t>
            </a:r>
            <a:endParaRPr lang="en-CA" dirty="0"/>
          </a:p>
        </p:txBody>
      </p:sp>
      <p:sp>
        <p:nvSpPr>
          <p:cNvPr id="4" name="Slide Number Placeholder 3"/>
          <p:cNvSpPr>
            <a:spLocks noGrp="1"/>
          </p:cNvSpPr>
          <p:nvPr>
            <p:ph type="sldNum" sz="quarter" idx="12"/>
          </p:nvPr>
        </p:nvSpPr>
        <p:spPr/>
        <p:txBody>
          <a:bodyPr/>
          <a:lstStyle/>
          <a:p>
            <a:pPr>
              <a:defRPr/>
            </a:pPr>
            <a:fld id="{455F67EF-2E7A-45D2-924B-5DEBCF7831A5}"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dirty="0" smtClean="0"/>
              <a:t>28 July 2015</a:t>
            </a:r>
            <a:endParaRPr lang="en-CA" dirty="0"/>
          </a:p>
        </p:txBody>
      </p:sp>
      <p:sp>
        <p:nvSpPr>
          <p:cNvPr id="6" name="Footer Placeholder 5"/>
          <p:cNvSpPr>
            <a:spLocks noGrp="1"/>
          </p:cNvSpPr>
          <p:nvPr>
            <p:ph type="ftr" sz="quarter" idx="11"/>
          </p:nvPr>
        </p:nvSpPr>
        <p:spPr/>
        <p:txBody>
          <a:bodyPr/>
          <a:lstStyle/>
          <a:p>
            <a:pPr>
              <a:defRPr/>
            </a:pPr>
            <a:r>
              <a:rPr lang="en-CA" dirty="0" smtClean="0"/>
              <a:t>IRSHA</a:t>
            </a:r>
            <a:endParaRPr lang="en-CA" dirty="0"/>
          </a:p>
        </p:txBody>
      </p:sp>
      <p:sp>
        <p:nvSpPr>
          <p:cNvPr id="7" name="Slide Number Placeholder 6"/>
          <p:cNvSpPr>
            <a:spLocks noGrp="1"/>
          </p:cNvSpPr>
          <p:nvPr>
            <p:ph type="sldNum" sz="quarter" idx="12"/>
          </p:nvPr>
        </p:nvSpPr>
        <p:spPr/>
        <p:txBody>
          <a:bodyPr/>
          <a:lstStyle/>
          <a:p>
            <a:pPr>
              <a:defRPr/>
            </a:pPr>
            <a:fld id="{6B4A35DB-32D7-427C-A81F-25E882B69C06}"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en-US" dirty="0" smtClean="0"/>
              <a:t>28 July 2015</a:t>
            </a:r>
            <a:endParaRPr lang="en-CA" dirty="0"/>
          </a:p>
        </p:txBody>
      </p:sp>
      <p:sp>
        <p:nvSpPr>
          <p:cNvPr id="6" name="Footer Placeholder 5"/>
          <p:cNvSpPr>
            <a:spLocks noGrp="1"/>
          </p:cNvSpPr>
          <p:nvPr>
            <p:ph type="ftr" sz="quarter" idx="11"/>
          </p:nvPr>
        </p:nvSpPr>
        <p:spPr/>
        <p:txBody>
          <a:bodyPr/>
          <a:lstStyle/>
          <a:p>
            <a:pPr>
              <a:defRPr/>
            </a:pPr>
            <a:r>
              <a:rPr lang="en-CA" dirty="0" smtClean="0"/>
              <a:t>IRSHA</a:t>
            </a:r>
            <a:endParaRPr lang="en-CA" dirty="0"/>
          </a:p>
        </p:txBody>
      </p:sp>
      <p:sp>
        <p:nvSpPr>
          <p:cNvPr id="7" name="Slide Number Placeholder 6"/>
          <p:cNvSpPr>
            <a:spLocks noGrp="1"/>
          </p:cNvSpPr>
          <p:nvPr>
            <p:ph type="sldNum" sz="quarter" idx="12"/>
          </p:nvPr>
        </p:nvSpPr>
        <p:spPr/>
        <p:txBody>
          <a:bodyPr/>
          <a:lstStyle/>
          <a:p>
            <a:pPr>
              <a:defRPr/>
            </a:pPr>
            <a:fld id="{DC9392A1-DCF4-4158-936C-4016CB7E2CEA}"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dirty="0" smtClean="0"/>
              <a:t>28 July 2015</a:t>
            </a:r>
            <a:endParaRPr lang="en-CA" dirty="0"/>
          </a:p>
        </p:txBody>
      </p:sp>
      <p:sp>
        <p:nvSpPr>
          <p:cNvPr id="5" name="Footer Placeholder 4"/>
          <p:cNvSpPr>
            <a:spLocks noGrp="1"/>
          </p:cNvSpPr>
          <p:nvPr>
            <p:ph type="ftr" sz="quarter" idx="11"/>
          </p:nvPr>
        </p:nvSpPr>
        <p:spPr/>
        <p:txBody>
          <a:bodyPr/>
          <a:lstStyle/>
          <a:p>
            <a:pPr>
              <a:defRPr/>
            </a:pPr>
            <a:r>
              <a:rPr lang="en-CA" dirty="0" smtClean="0"/>
              <a:t>IRSHA</a:t>
            </a:r>
            <a:endParaRPr lang="en-CA" dirty="0"/>
          </a:p>
        </p:txBody>
      </p:sp>
      <p:sp>
        <p:nvSpPr>
          <p:cNvPr id="6" name="Slide Number Placeholder 5"/>
          <p:cNvSpPr>
            <a:spLocks noGrp="1"/>
          </p:cNvSpPr>
          <p:nvPr>
            <p:ph type="sldNum" sz="quarter" idx="12"/>
          </p:nvPr>
        </p:nvSpPr>
        <p:spPr/>
        <p:txBody>
          <a:bodyPr/>
          <a:lstStyle/>
          <a:p>
            <a:pPr>
              <a:defRPr/>
            </a:pPr>
            <a:fld id="{310484AF-82B8-4EFB-BDC5-9BAAB0482C3A}"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r>
              <a:rPr lang="en-US" dirty="0" smtClean="0"/>
              <a:t>28 July 2015</a:t>
            </a:r>
            <a:endParaRPr lang="en-CA" dirty="0"/>
          </a:p>
        </p:txBody>
      </p:sp>
      <p:sp>
        <p:nvSpPr>
          <p:cNvPr id="5" name="Footer Placeholder 4"/>
          <p:cNvSpPr>
            <a:spLocks noGrp="1"/>
          </p:cNvSpPr>
          <p:nvPr>
            <p:ph type="ftr" sz="quarter" idx="11"/>
          </p:nvPr>
        </p:nvSpPr>
        <p:spPr/>
        <p:txBody>
          <a:bodyPr/>
          <a:lstStyle/>
          <a:p>
            <a:pPr>
              <a:defRPr/>
            </a:pPr>
            <a:r>
              <a:rPr lang="en-CA" dirty="0" smtClean="0"/>
              <a:t>IRSHA</a:t>
            </a:r>
            <a:endParaRPr lang="en-CA" dirty="0"/>
          </a:p>
        </p:txBody>
      </p:sp>
      <p:sp>
        <p:nvSpPr>
          <p:cNvPr id="6" name="Slide Number Placeholder 5"/>
          <p:cNvSpPr>
            <a:spLocks noGrp="1"/>
          </p:cNvSpPr>
          <p:nvPr>
            <p:ph type="sldNum" sz="quarter" idx="12"/>
          </p:nvPr>
        </p:nvSpPr>
        <p:spPr/>
        <p:txBody>
          <a:bodyPr/>
          <a:lstStyle/>
          <a:p>
            <a:pPr>
              <a:defRPr/>
            </a:pPr>
            <a:fld id="{930BE242-FBCA-404E-96FB-EAF3BC4FEBA8}" type="slidenum">
              <a:rPr lang="en-CA" smtClean="0"/>
              <a:pPr>
                <a:defRPr/>
              </a:pPr>
              <a:t>‹#›</a:t>
            </a:fld>
            <a:endParaRPr lang="en-CA" dirty="0"/>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r>
              <a:rPr lang="en-US" dirty="0" smtClean="0"/>
              <a:t>28 July 2015</a:t>
            </a:r>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CA" dirty="0" smtClean="0"/>
              <a:t>IRSHA</a:t>
            </a:r>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42D05AE-AE78-4ABB-A08A-BBE2B6E92B37}" type="slidenum">
              <a:rPr lang="en-CA" smtClean="0"/>
              <a:pPr>
                <a:defRPr/>
              </a:pPr>
              <a:t>‹#›</a:t>
            </a:fld>
            <a:endParaRPr lang="en-CA" dirty="0"/>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jpeg"/><Relationship Id="rId7" Type="http://schemas.openxmlformats.org/officeDocument/2006/relationships/diagramData" Target="../diagrams/data1.xml"/><Relationship Id="rId12"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11" Type="http://schemas.microsoft.com/office/2007/relationships/diagramDrawing" Target="../diagrams/drawing1.xml"/><Relationship Id="rId5" Type="http://schemas.openxmlformats.org/officeDocument/2006/relationships/image" Target="../media/image5.jpe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8.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5.jpeg"/><Relationship Id="rId4" Type="http://schemas.openxmlformats.org/officeDocument/2006/relationships/image" Target="../media/image6.jpeg"/><Relationship Id="rId9"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tiff"/><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tiff"/><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6.jpe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jpeg"/><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6.jpeg"/><Relationship Id="rId7" Type="http://schemas.openxmlformats.org/officeDocument/2006/relationships/diagramLayout" Target="../diagrams/layout3.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Data" Target="../diagrams/data3.xml"/><Relationship Id="rId5" Type="http://schemas.openxmlformats.org/officeDocument/2006/relationships/image" Target="../media/image19.emf"/><Relationship Id="rId10" Type="http://schemas.microsoft.com/office/2007/relationships/diagramDrawing" Target="../diagrams/drawing3.xml"/><Relationship Id="rId4" Type="http://schemas.openxmlformats.org/officeDocument/2006/relationships/image" Target="../media/image5.jpeg"/><Relationship Id="rId9" Type="http://schemas.openxmlformats.org/officeDocument/2006/relationships/diagramColors" Target="../diagrams/colors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image" Target="../media/image6.jpeg"/><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0" Type="http://schemas.openxmlformats.org/officeDocument/2006/relationships/diagramData" Target="../diagrams/data5.xml"/><Relationship Id="rId4" Type="http://schemas.openxmlformats.org/officeDocument/2006/relationships/image" Target="../media/image5.jpeg"/><Relationship Id="rId9" Type="http://schemas.microsoft.com/office/2007/relationships/diagramDrawing" Target="../diagrams/drawing4.xml"/><Relationship Id="rId14" Type="http://schemas.microsoft.com/office/2007/relationships/diagramDrawing" Target="../diagrams/drawing5.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4.jpeg"/><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cstate="print"/>
          <a:srcRect t="64506" r="13776"/>
          <a:stretch>
            <a:fillRect/>
          </a:stretch>
        </p:blipFill>
        <p:spPr bwMode="auto">
          <a:xfrm flipV="1">
            <a:off x="0" y="0"/>
            <a:ext cx="9144000" cy="620688"/>
          </a:xfrm>
          <a:prstGeom prst="rect">
            <a:avLst/>
          </a:prstGeom>
          <a:noFill/>
          <a:ln w="9525">
            <a:noFill/>
            <a:miter lim="800000"/>
            <a:headEnd/>
            <a:tailEnd/>
          </a:ln>
          <a:effectLst/>
        </p:spPr>
      </p:pic>
      <p:pic>
        <p:nvPicPr>
          <p:cNvPr id="81922" name="Picture 2"/>
          <p:cNvPicPr>
            <a:picLocks noChangeAspect="1" noChangeArrowheads="1"/>
          </p:cNvPicPr>
          <p:nvPr/>
        </p:nvPicPr>
        <p:blipFill>
          <a:blip r:embed="rId3" cstate="print"/>
          <a:srcRect t="64506" r="13776"/>
          <a:stretch>
            <a:fillRect/>
          </a:stretch>
        </p:blipFill>
        <p:spPr bwMode="auto">
          <a:xfrm flipH="1">
            <a:off x="0" y="3284984"/>
            <a:ext cx="9144000" cy="3600400"/>
          </a:xfrm>
          <a:prstGeom prst="rect">
            <a:avLst/>
          </a:prstGeom>
          <a:noFill/>
          <a:ln w="9525">
            <a:noFill/>
            <a:miter lim="800000"/>
            <a:headEnd/>
            <a:tailEnd/>
          </a:ln>
          <a:effectLst/>
        </p:spPr>
      </p:pic>
      <p:sp>
        <p:nvSpPr>
          <p:cNvPr id="3077" name="TextBox 13"/>
          <p:cNvSpPr txBox="1">
            <a:spLocks noChangeArrowheads="1"/>
          </p:cNvSpPr>
          <p:nvPr/>
        </p:nvSpPr>
        <p:spPr bwMode="auto">
          <a:xfrm>
            <a:off x="5334000" y="5278760"/>
            <a:ext cx="46038" cy="369888"/>
          </a:xfrm>
          <a:prstGeom prst="rect">
            <a:avLst/>
          </a:prstGeom>
          <a:noFill/>
          <a:ln w="9525">
            <a:noFill/>
            <a:miter lim="800000"/>
            <a:headEnd/>
            <a:tailEnd/>
          </a:ln>
        </p:spPr>
        <p:txBody>
          <a:bodyPr>
            <a:spAutoFit/>
          </a:bodyPr>
          <a:lstStyle/>
          <a:p>
            <a:endParaRPr lang="en-US" dirty="0">
              <a:solidFill>
                <a:schemeClr val="bg1"/>
              </a:solidFill>
            </a:endParaRPr>
          </a:p>
        </p:txBody>
      </p:sp>
      <p:sp>
        <p:nvSpPr>
          <p:cNvPr id="28" name="Rectangle 27"/>
          <p:cNvSpPr/>
          <p:nvPr/>
        </p:nvSpPr>
        <p:spPr>
          <a:xfrm>
            <a:off x="0" y="6633210"/>
            <a:ext cx="9144000" cy="45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8" name="TextBox 17"/>
          <p:cNvSpPr txBox="1"/>
          <p:nvPr/>
        </p:nvSpPr>
        <p:spPr>
          <a:xfrm>
            <a:off x="0" y="5550039"/>
            <a:ext cx="9144000" cy="830997"/>
          </a:xfrm>
          <a:prstGeom prst="rect">
            <a:avLst/>
          </a:prstGeom>
          <a:noFill/>
        </p:spPr>
        <p:txBody>
          <a:bodyPr wrap="square">
            <a:spAutoFit/>
          </a:bodyPr>
          <a:lstStyle/>
          <a:p>
            <a:pPr algn="ctr"/>
            <a:r>
              <a:rPr lang="en-IN" sz="1600" b="1" dirty="0" smtClean="0">
                <a:solidFill>
                  <a:schemeClr val="bg1"/>
                </a:solidFill>
                <a:latin typeface="Cambria" pitchFamily="18" charset="0"/>
                <a:cs typeface="Kokila" pitchFamily="34" charset="0"/>
              </a:rPr>
              <a:t>Dept. of Nutritional Medicine, IRSHA &amp; </a:t>
            </a:r>
          </a:p>
          <a:p>
            <a:pPr algn="ctr"/>
            <a:r>
              <a:rPr lang="en-IN" sz="1600" b="1" dirty="0" smtClean="0">
                <a:solidFill>
                  <a:schemeClr val="bg1"/>
                </a:solidFill>
                <a:latin typeface="Cambria" pitchFamily="18" charset="0"/>
                <a:cs typeface="Kokila" pitchFamily="34" charset="0"/>
              </a:rPr>
              <a:t>Dept. of </a:t>
            </a:r>
            <a:r>
              <a:rPr lang="en-IN" sz="1600" b="1" dirty="0" smtClean="0">
                <a:solidFill>
                  <a:schemeClr val="bg1"/>
                </a:solidFill>
                <a:latin typeface="Cambria" pitchFamily="18" charset="0"/>
                <a:cs typeface="Kokila" pitchFamily="34" charset="0"/>
              </a:rPr>
              <a:t>Ob&amp;Gy</a:t>
            </a:r>
            <a:r>
              <a:rPr lang="en-IN" sz="1600" b="1" dirty="0" smtClean="0">
                <a:solidFill>
                  <a:schemeClr val="bg1"/>
                </a:solidFill>
                <a:latin typeface="Cambria" pitchFamily="18" charset="0"/>
                <a:cs typeface="Kokila" pitchFamily="34" charset="0"/>
              </a:rPr>
              <a:t>, Bharati </a:t>
            </a:r>
            <a:r>
              <a:rPr lang="en-IN" sz="1600" b="1" dirty="0" smtClean="0">
                <a:solidFill>
                  <a:schemeClr val="bg1"/>
                </a:solidFill>
                <a:latin typeface="Cambria" pitchFamily="18" charset="0"/>
                <a:cs typeface="Kokila" pitchFamily="34" charset="0"/>
              </a:rPr>
              <a:t>Hospital, </a:t>
            </a:r>
            <a:r>
              <a:rPr lang="en-IN" sz="1600" b="1" dirty="0" smtClean="0">
                <a:solidFill>
                  <a:schemeClr val="bg1"/>
                </a:solidFill>
                <a:latin typeface="Cambria" pitchFamily="18" charset="0"/>
                <a:cs typeface="Kokila" pitchFamily="34" charset="0"/>
              </a:rPr>
              <a:t>Bharati Vidyapeeth Deemed</a:t>
            </a:r>
          </a:p>
          <a:p>
            <a:pPr algn="ctr"/>
            <a:r>
              <a:rPr lang="en-IN" sz="1600" b="1" dirty="0" smtClean="0">
                <a:solidFill>
                  <a:schemeClr val="bg1"/>
                </a:solidFill>
                <a:latin typeface="Cambria" pitchFamily="18" charset="0"/>
                <a:cs typeface="Kokila" pitchFamily="34" charset="0"/>
              </a:rPr>
              <a:t> University, Pune, India</a:t>
            </a:r>
            <a:endParaRPr lang="en-US" sz="1100" b="1" dirty="0" smtClean="0">
              <a:solidFill>
                <a:schemeClr val="bg1"/>
              </a:solidFill>
              <a:latin typeface="Cambria" pitchFamily="18" charset="0"/>
              <a:cs typeface="Calibri" pitchFamily="34" charset="0"/>
            </a:endParaRPr>
          </a:p>
        </p:txBody>
      </p:sp>
      <p:sp>
        <p:nvSpPr>
          <p:cNvPr id="14" name="Rectangle 13"/>
          <p:cNvSpPr/>
          <p:nvPr/>
        </p:nvSpPr>
        <p:spPr>
          <a:xfrm>
            <a:off x="0" y="3429000"/>
            <a:ext cx="9144000" cy="784830"/>
          </a:xfrm>
          <a:prstGeom prst="rect">
            <a:avLst/>
          </a:prstGeom>
        </p:spPr>
        <p:txBody>
          <a:bodyPr wrap="square">
            <a:spAutoFit/>
          </a:bodyPr>
          <a:lstStyle/>
          <a:p>
            <a:pPr algn="ctr">
              <a:lnSpc>
                <a:spcPct val="150000"/>
              </a:lnSpc>
            </a:pPr>
            <a:r>
              <a:rPr lang="en-IN" b="1" u="sng" dirty="0" smtClean="0">
                <a:solidFill>
                  <a:schemeClr val="bg1"/>
                </a:solidFill>
                <a:latin typeface="Cambria" pitchFamily="18" charset="0"/>
                <a:ea typeface="Malgun Gothic" pitchFamily="34" charset="-127"/>
                <a:cs typeface="Shruti" pitchFamily="34" charset="0"/>
              </a:rPr>
              <a:t>Alka Rani</a:t>
            </a:r>
            <a:r>
              <a:rPr lang="en-IN" b="1" dirty="0" smtClean="0">
                <a:solidFill>
                  <a:schemeClr val="bg1"/>
                </a:solidFill>
                <a:latin typeface="Cambria" pitchFamily="18" charset="0"/>
                <a:ea typeface="Malgun Gothic" pitchFamily="34" charset="-127"/>
                <a:cs typeface="Shruti" pitchFamily="34" charset="0"/>
              </a:rPr>
              <a:t>,  </a:t>
            </a:r>
            <a:r>
              <a:rPr lang="en-IN" b="1" dirty="0" smtClean="0">
                <a:solidFill>
                  <a:schemeClr val="bg1"/>
                </a:solidFill>
                <a:latin typeface="Cambria" pitchFamily="18" charset="0"/>
                <a:ea typeface="Malgun Gothic" pitchFamily="34" charset="-127"/>
                <a:cs typeface="Shruti" pitchFamily="34" charset="0"/>
              </a:rPr>
              <a:t>Preeti</a:t>
            </a:r>
            <a:r>
              <a:rPr lang="en-IN" b="1" dirty="0" smtClean="0">
                <a:solidFill>
                  <a:schemeClr val="bg1"/>
                </a:solidFill>
                <a:latin typeface="Cambria" pitchFamily="18" charset="0"/>
                <a:ea typeface="Malgun Gothic" pitchFamily="34" charset="-127"/>
                <a:cs typeface="Shruti" pitchFamily="34" charset="0"/>
              </a:rPr>
              <a:t> </a:t>
            </a:r>
            <a:r>
              <a:rPr lang="en-IN" b="1" dirty="0" smtClean="0">
                <a:solidFill>
                  <a:schemeClr val="bg1"/>
                </a:solidFill>
                <a:latin typeface="Cambria" pitchFamily="18" charset="0"/>
                <a:ea typeface="Malgun Gothic" pitchFamily="34" charset="-127"/>
                <a:cs typeface="Shruti" pitchFamily="34" charset="0"/>
              </a:rPr>
              <a:t>Chavan-Gautam</a:t>
            </a:r>
            <a:r>
              <a:rPr lang="en-IN" b="1" dirty="0" smtClean="0">
                <a:solidFill>
                  <a:schemeClr val="bg1"/>
                </a:solidFill>
                <a:latin typeface="Cambria" pitchFamily="18" charset="0"/>
                <a:ea typeface="Malgun Gothic" pitchFamily="34" charset="-127"/>
                <a:cs typeface="Shruti" pitchFamily="34" charset="0"/>
              </a:rPr>
              <a:t>,  </a:t>
            </a:r>
            <a:r>
              <a:rPr lang="en-IN" b="1" dirty="0" smtClean="0">
                <a:solidFill>
                  <a:schemeClr val="bg1"/>
                </a:solidFill>
                <a:latin typeface="Cambria" pitchFamily="18" charset="0"/>
                <a:ea typeface="Malgun Gothic" pitchFamily="34" charset="-127"/>
                <a:cs typeface="Shruti" pitchFamily="34" charset="0"/>
              </a:rPr>
              <a:t>Savita</a:t>
            </a:r>
            <a:r>
              <a:rPr lang="en-IN" b="1" dirty="0" smtClean="0">
                <a:solidFill>
                  <a:schemeClr val="bg1"/>
                </a:solidFill>
                <a:latin typeface="Cambria" pitchFamily="18" charset="0"/>
                <a:ea typeface="Malgun Gothic" pitchFamily="34" charset="-127"/>
                <a:cs typeface="Shruti" pitchFamily="34" charset="0"/>
              </a:rPr>
              <a:t> </a:t>
            </a:r>
            <a:r>
              <a:rPr lang="en-IN" b="1" dirty="0" smtClean="0">
                <a:solidFill>
                  <a:schemeClr val="bg1"/>
                </a:solidFill>
                <a:latin typeface="Cambria" pitchFamily="18" charset="0"/>
                <a:ea typeface="Malgun Gothic" pitchFamily="34" charset="-127"/>
                <a:cs typeface="Shruti" pitchFamily="34" charset="0"/>
              </a:rPr>
              <a:t>Mehendale</a:t>
            </a:r>
            <a:r>
              <a:rPr lang="en-IN" b="1" dirty="0" smtClean="0">
                <a:solidFill>
                  <a:schemeClr val="bg1"/>
                </a:solidFill>
                <a:latin typeface="Cambria" pitchFamily="18" charset="0"/>
                <a:ea typeface="Malgun Gothic" pitchFamily="34" charset="-127"/>
                <a:cs typeface="Shruti" pitchFamily="34" charset="0"/>
              </a:rPr>
              <a:t>,</a:t>
            </a:r>
          </a:p>
          <a:p>
            <a:pPr algn="ctr"/>
            <a:r>
              <a:rPr lang="en-IN" b="1" dirty="0" smtClean="0">
                <a:solidFill>
                  <a:schemeClr val="bg1"/>
                </a:solidFill>
                <a:latin typeface="Cambria" pitchFamily="18" charset="0"/>
                <a:ea typeface="Malgun Gothic" pitchFamily="34" charset="-127"/>
                <a:cs typeface="Shruti" pitchFamily="34" charset="0"/>
              </a:rPr>
              <a:t>Girija</a:t>
            </a:r>
            <a:r>
              <a:rPr lang="en-IN" b="1" dirty="0" smtClean="0">
                <a:solidFill>
                  <a:schemeClr val="bg1"/>
                </a:solidFill>
                <a:latin typeface="Cambria" pitchFamily="18" charset="0"/>
                <a:ea typeface="Malgun Gothic" pitchFamily="34" charset="-127"/>
                <a:cs typeface="Shruti" pitchFamily="34" charset="0"/>
              </a:rPr>
              <a:t> </a:t>
            </a:r>
            <a:r>
              <a:rPr lang="en-IN" b="1" dirty="0" smtClean="0">
                <a:solidFill>
                  <a:schemeClr val="bg1"/>
                </a:solidFill>
                <a:latin typeface="Cambria" pitchFamily="18" charset="0"/>
                <a:ea typeface="Malgun Gothic" pitchFamily="34" charset="-127"/>
                <a:cs typeface="Shruti" pitchFamily="34" charset="0"/>
              </a:rPr>
              <a:t>Wagh</a:t>
            </a:r>
            <a:r>
              <a:rPr lang="en-IN" b="1" dirty="0" smtClean="0">
                <a:solidFill>
                  <a:schemeClr val="bg1"/>
                </a:solidFill>
                <a:latin typeface="Cambria" pitchFamily="18" charset="0"/>
                <a:ea typeface="Malgun Gothic" pitchFamily="34" charset="-127"/>
                <a:cs typeface="Shruti" pitchFamily="34" charset="0"/>
              </a:rPr>
              <a:t>  &amp;  </a:t>
            </a:r>
            <a:r>
              <a:rPr lang="en-IN" b="1" dirty="0" smtClean="0">
                <a:solidFill>
                  <a:schemeClr val="bg1"/>
                </a:solidFill>
                <a:latin typeface="Cambria" pitchFamily="18" charset="0"/>
                <a:ea typeface="Malgun Gothic" pitchFamily="34" charset="-127"/>
                <a:cs typeface="Shruti" pitchFamily="34" charset="0"/>
              </a:rPr>
              <a:t>Sadhana</a:t>
            </a:r>
            <a:r>
              <a:rPr lang="en-IN" b="1" dirty="0" smtClean="0">
                <a:solidFill>
                  <a:schemeClr val="bg1"/>
                </a:solidFill>
                <a:latin typeface="Cambria" pitchFamily="18" charset="0"/>
                <a:ea typeface="Malgun Gothic" pitchFamily="34" charset="-127"/>
                <a:cs typeface="Shruti" pitchFamily="34" charset="0"/>
              </a:rPr>
              <a:t> Joshi</a:t>
            </a:r>
          </a:p>
        </p:txBody>
      </p:sp>
      <p:sp>
        <p:nvSpPr>
          <p:cNvPr id="16" name="Rectangle 15"/>
          <p:cNvSpPr/>
          <p:nvPr/>
        </p:nvSpPr>
        <p:spPr>
          <a:xfrm>
            <a:off x="-8961" y="160849"/>
            <a:ext cx="9144000" cy="45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Rectangle 18"/>
          <p:cNvSpPr/>
          <p:nvPr/>
        </p:nvSpPr>
        <p:spPr>
          <a:xfrm rot="16200000">
            <a:off x="5486340" y="3406140"/>
            <a:ext cx="6858000" cy="45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0" name="Rectangle 19"/>
          <p:cNvSpPr/>
          <p:nvPr/>
        </p:nvSpPr>
        <p:spPr>
          <a:xfrm rot="16200000">
            <a:off x="-3226627" y="3406140"/>
            <a:ext cx="6858000" cy="45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Title 4"/>
          <p:cNvSpPr>
            <a:spLocks noGrp="1"/>
          </p:cNvSpPr>
          <p:nvPr>
            <p:ph type="ctrTitle"/>
          </p:nvPr>
        </p:nvSpPr>
        <p:spPr>
          <a:xfrm>
            <a:off x="-35858" y="1238311"/>
            <a:ext cx="9000346" cy="1470025"/>
          </a:xfrm>
        </p:spPr>
        <p:txBody>
          <a:bodyPr>
            <a:noAutofit/>
          </a:bodyPr>
          <a:lstStyle/>
          <a:p>
            <a:pPr algn="ctr" eaLnBrk="1" hangingPunct="1">
              <a:spcBef>
                <a:spcPts val="1200"/>
              </a:spcBef>
              <a:spcAft>
                <a:spcPts val="1200"/>
              </a:spcAft>
              <a:defRPr/>
            </a:pPr>
            <a:r>
              <a:rPr lang="en-US" sz="3600" b="1" dirty="0" smtClean="0">
                <a:solidFill>
                  <a:srgbClr val="143154"/>
                </a:solidFill>
                <a:effectLst>
                  <a:outerShdw blurRad="50800" dist="38100" dir="2700000" algn="tl" rotWithShape="0">
                    <a:prstClr val="black">
                      <a:alpha val="40000"/>
                    </a:prstClr>
                  </a:outerShdw>
                </a:effectLst>
                <a:latin typeface="Trebuchet MS" pitchFamily="34" charset="0"/>
                <a:cs typeface="Calibri" pitchFamily="34" charset="0"/>
              </a:rPr>
              <a:t>Differential Regional Fatty Acid Distribution in </a:t>
            </a:r>
            <a:br>
              <a:rPr lang="en-US" sz="3600" b="1" dirty="0" smtClean="0">
                <a:solidFill>
                  <a:srgbClr val="143154"/>
                </a:solidFill>
                <a:effectLst>
                  <a:outerShdw blurRad="50800" dist="38100" dir="2700000" algn="tl" rotWithShape="0">
                    <a:prstClr val="black">
                      <a:alpha val="40000"/>
                    </a:prstClr>
                  </a:outerShdw>
                </a:effectLst>
                <a:latin typeface="Trebuchet MS" pitchFamily="34" charset="0"/>
                <a:cs typeface="Calibri" pitchFamily="34" charset="0"/>
              </a:rPr>
            </a:br>
            <a:r>
              <a:rPr lang="en-US" sz="3600" b="1" dirty="0" smtClean="0">
                <a:solidFill>
                  <a:srgbClr val="143154"/>
                </a:solidFill>
                <a:effectLst>
                  <a:outerShdw blurRad="50800" dist="38100" dir="2700000" algn="tl" rotWithShape="0">
                    <a:prstClr val="black">
                      <a:alpha val="40000"/>
                    </a:prstClr>
                  </a:outerShdw>
                </a:effectLst>
                <a:latin typeface="Trebuchet MS" pitchFamily="34" charset="0"/>
                <a:cs typeface="Calibri" pitchFamily="34" charset="0"/>
              </a:rPr>
              <a:t>Normotensive and Preeclampsia Placenta</a:t>
            </a:r>
          </a:p>
        </p:txBody>
      </p:sp>
      <p:pic>
        <p:nvPicPr>
          <p:cNvPr id="1028" name="Picture 4" descr="http://www.bharatividyapeeth.edu/img/BVDUnew.png"/>
          <p:cNvPicPr>
            <a:picLocks noChangeAspect="1" noChangeArrowheads="1"/>
          </p:cNvPicPr>
          <p:nvPr/>
        </p:nvPicPr>
        <p:blipFill>
          <a:blip r:embed="rId4" cstate="print">
            <a:lum bright="20000"/>
          </a:blip>
          <a:srcRect/>
          <a:stretch>
            <a:fillRect/>
          </a:stretch>
        </p:blipFill>
        <p:spPr bwMode="auto">
          <a:xfrm>
            <a:off x="2915816" y="4077364"/>
            <a:ext cx="3096344" cy="1704609"/>
          </a:xfrm>
          <a:prstGeom prst="rect">
            <a:avLst/>
          </a:prstGeom>
          <a:noFill/>
        </p:spPr>
      </p:pic>
      <p:pic>
        <p:nvPicPr>
          <p:cNvPr id="15" name="Picture 2"/>
          <p:cNvPicPr preferRelativeResize="0">
            <a:picLocks noChangeArrowheads="1"/>
          </p:cNvPicPr>
          <p:nvPr/>
        </p:nvPicPr>
        <p:blipFill>
          <a:blip r:embed="rId3" cstate="print"/>
          <a:srcRect t="64506" r="13776"/>
          <a:stretch>
            <a:fillRect/>
          </a:stretch>
        </p:blipFill>
        <p:spPr bwMode="auto">
          <a:xfrm flipH="1">
            <a:off x="-26890" y="3104234"/>
            <a:ext cx="9170890" cy="91440"/>
          </a:xfrm>
          <a:prstGeom prst="rect">
            <a:avLst/>
          </a:prstGeom>
          <a:noFill/>
          <a:ln w="9525">
            <a:noFill/>
            <a:miter lim="800000"/>
            <a:headEnd/>
            <a:tailEnd/>
          </a:ln>
          <a:effectLst/>
        </p:spPr>
      </p:pic>
      <p:pic>
        <p:nvPicPr>
          <p:cNvPr id="17" name="Picture 2"/>
          <p:cNvPicPr preferRelativeResize="0">
            <a:picLocks noChangeArrowheads="1"/>
          </p:cNvPicPr>
          <p:nvPr/>
        </p:nvPicPr>
        <p:blipFill>
          <a:blip r:embed="rId3" cstate="print"/>
          <a:srcRect t="64506" r="13776"/>
          <a:stretch>
            <a:fillRect/>
          </a:stretch>
        </p:blipFill>
        <p:spPr bwMode="auto">
          <a:xfrm>
            <a:off x="-17922" y="709122"/>
            <a:ext cx="9170890" cy="91440"/>
          </a:xfrm>
          <a:prstGeom prst="rect">
            <a:avLst/>
          </a:prstGeom>
          <a:noFill/>
          <a:ln w="9525">
            <a:noFill/>
            <a:miter lim="800000"/>
            <a:headEnd/>
            <a:tailEnd/>
          </a:ln>
          <a:effectLst/>
        </p:spPr>
      </p:pic>
      <p:pic>
        <p:nvPicPr>
          <p:cNvPr id="22" name="Picture 2"/>
          <p:cNvPicPr preferRelativeResize="0">
            <a:picLocks noChangeArrowheads="1"/>
          </p:cNvPicPr>
          <p:nvPr/>
        </p:nvPicPr>
        <p:blipFill>
          <a:blip r:embed="rId3" cstate="print"/>
          <a:srcRect t="64506" r="13776"/>
          <a:stretch>
            <a:fillRect/>
          </a:stretch>
        </p:blipFill>
        <p:spPr bwMode="auto">
          <a:xfrm rot="5400000" flipH="1" flipV="1">
            <a:off x="7593180" y="1900848"/>
            <a:ext cx="2651760" cy="91440"/>
          </a:xfrm>
          <a:prstGeom prst="rect">
            <a:avLst/>
          </a:prstGeom>
          <a:noFill/>
          <a:ln w="9525">
            <a:noFill/>
            <a:miter lim="800000"/>
            <a:headEnd/>
            <a:tailEnd/>
          </a:ln>
          <a:effectLst/>
        </p:spPr>
      </p:pic>
      <p:pic>
        <p:nvPicPr>
          <p:cNvPr id="23" name="Picture 2"/>
          <p:cNvPicPr preferRelativeResize="0">
            <a:picLocks noChangeArrowheads="1"/>
          </p:cNvPicPr>
          <p:nvPr/>
        </p:nvPicPr>
        <p:blipFill>
          <a:blip r:embed="rId3" cstate="print"/>
          <a:srcRect t="64506" r="13776"/>
          <a:stretch>
            <a:fillRect/>
          </a:stretch>
        </p:blipFill>
        <p:spPr bwMode="auto">
          <a:xfrm rot="16200000" flipH="1">
            <a:off x="-1118576" y="1909816"/>
            <a:ext cx="2651760" cy="91440"/>
          </a:xfrm>
          <a:prstGeom prst="rect">
            <a:avLst/>
          </a:prstGeom>
          <a:noFill/>
          <a:ln w="9525">
            <a:noFill/>
            <a:miter lim="800000"/>
            <a:headEnd/>
            <a:tailEnd/>
          </a:ln>
          <a:effectLst/>
        </p:spPr>
      </p:pic>
      <p:sp>
        <p:nvSpPr>
          <p:cNvPr id="24" name="TextBox 23"/>
          <p:cNvSpPr txBox="1"/>
          <p:nvPr/>
        </p:nvSpPr>
        <p:spPr>
          <a:xfrm>
            <a:off x="251520" y="269285"/>
            <a:ext cx="8640960" cy="307777"/>
          </a:xfrm>
          <a:prstGeom prst="rect">
            <a:avLst/>
          </a:prstGeom>
          <a:noFill/>
        </p:spPr>
        <p:txBody>
          <a:bodyPr wrap="square" rtlCol="0">
            <a:spAutoFit/>
          </a:bodyPr>
          <a:lstStyle/>
          <a:p>
            <a:pPr algn="ctr"/>
            <a:r>
              <a:rPr lang="en-US" sz="1400" dirty="0" smtClean="0">
                <a:solidFill>
                  <a:schemeClr val="bg1">
                    <a:lumMod val="85000"/>
                  </a:schemeClr>
                </a:solidFill>
              </a:rPr>
              <a:t>6</a:t>
            </a:r>
            <a:r>
              <a:rPr lang="en-US" sz="1400" baseline="30000" dirty="0" smtClean="0">
                <a:solidFill>
                  <a:schemeClr val="bg1">
                    <a:lumMod val="85000"/>
                  </a:schemeClr>
                </a:solidFill>
              </a:rPr>
              <a:t>TH</a:t>
            </a:r>
            <a:r>
              <a:rPr lang="en-US" sz="1400" dirty="0" smtClean="0">
                <a:solidFill>
                  <a:schemeClr val="bg1">
                    <a:lumMod val="85000"/>
                  </a:schemeClr>
                </a:solidFill>
              </a:rPr>
              <a:t> CONGRESS OF BIOTECHNOLOGY </a:t>
            </a:r>
            <a:endParaRPr lang="en-US" sz="1400" dirty="0" smtClean="0">
              <a:solidFill>
                <a:schemeClr val="bg1">
                  <a:lumMod val="85000"/>
                </a:schemeClr>
              </a:solidFill>
            </a:endParaRPr>
          </a:p>
        </p:txBody>
      </p:sp>
      <p:sp>
        <p:nvSpPr>
          <p:cNvPr id="25" name="TextBox 24"/>
          <p:cNvSpPr txBox="1"/>
          <p:nvPr/>
        </p:nvSpPr>
        <p:spPr>
          <a:xfrm>
            <a:off x="0" y="6633502"/>
            <a:ext cx="9144000" cy="276999"/>
          </a:xfrm>
          <a:prstGeom prst="rect">
            <a:avLst/>
          </a:prstGeom>
          <a:noFill/>
        </p:spPr>
        <p:txBody>
          <a:bodyPr wrap="square" rtlCol="0">
            <a:spAutoFit/>
          </a:bodyPr>
          <a:lstStyle/>
          <a:p>
            <a:pPr algn="ctr"/>
            <a:r>
              <a:rPr lang="en-US" sz="1200" dirty="0" smtClean="0">
                <a:solidFill>
                  <a:schemeClr val="bg1">
                    <a:lumMod val="85000"/>
                  </a:schemeClr>
                </a:solidFill>
              </a:rPr>
              <a:t>5.10.2015</a:t>
            </a:r>
            <a:endParaRPr lang="en-US" sz="1200" dirty="0">
              <a:solidFill>
                <a:schemeClr val="bg1">
                  <a:lumMod val="85000"/>
                </a:schemeClr>
              </a:solidFill>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3" descr="C:\Users\Alka\Desktop\baby copy.jpg"/>
          <p:cNvPicPr>
            <a:picLocks noChangeAspect="1" noChangeArrowheads="1"/>
          </p:cNvPicPr>
          <p:nvPr/>
        </p:nvPicPr>
        <p:blipFill>
          <a:blip r:embed="rId3" cstate="print"/>
          <a:srcRect l="3846" t="5335" r="65384" b="45421"/>
          <a:stretch>
            <a:fillRect/>
          </a:stretch>
        </p:blipFill>
        <p:spPr bwMode="auto">
          <a:xfrm>
            <a:off x="57260" y="1942864"/>
            <a:ext cx="2570524" cy="3024336"/>
          </a:xfrm>
          <a:prstGeom prst="rect">
            <a:avLst/>
          </a:prstGeom>
          <a:noFill/>
        </p:spPr>
      </p:pic>
      <p:pic>
        <p:nvPicPr>
          <p:cNvPr id="36871" name="Picture 7" descr="http://www.clker.com/cliparts/O/5/D/k/b/i/human-body-anatomy-basics-no-lines-hi.png"/>
          <p:cNvPicPr>
            <a:picLocks noChangeAspect="1" noChangeArrowheads="1"/>
          </p:cNvPicPr>
          <p:nvPr/>
        </p:nvPicPr>
        <p:blipFill>
          <a:blip r:embed="rId4" cstate="print">
            <a:lum bright="10000"/>
          </a:blip>
          <a:srcRect l="10648" r="12169" b="15860"/>
          <a:stretch>
            <a:fillRect/>
          </a:stretch>
        </p:blipFill>
        <p:spPr bwMode="auto">
          <a:xfrm>
            <a:off x="6804248" y="1772816"/>
            <a:ext cx="2339752" cy="3168352"/>
          </a:xfrm>
          <a:prstGeom prst="rect">
            <a:avLst/>
          </a:prstGeom>
          <a:noFill/>
        </p:spPr>
      </p:pic>
      <p:sp>
        <p:nvSpPr>
          <p:cNvPr id="36" name="Right Arrow 35"/>
          <p:cNvSpPr/>
          <p:nvPr/>
        </p:nvSpPr>
        <p:spPr>
          <a:xfrm>
            <a:off x="2771800" y="3239008"/>
            <a:ext cx="4248472" cy="720080"/>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grpSp>
        <p:nvGrpSpPr>
          <p:cNvPr id="28" name="Group 27"/>
          <p:cNvGrpSpPr/>
          <p:nvPr/>
        </p:nvGrpSpPr>
        <p:grpSpPr>
          <a:xfrm>
            <a:off x="3347864" y="2302904"/>
            <a:ext cx="2808312" cy="2376264"/>
            <a:chOff x="2483768" y="1676805"/>
            <a:chExt cx="3744416" cy="3624403"/>
          </a:xfrm>
        </p:grpSpPr>
        <p:pic>
          <p:nvPicPr>
            <p:cNvPr id="36867" name="Picture 3" descr="C:\Users\Alka\Desktop\baby copy.jpg"/>
            <p:cNvPicPr>
              <a:picLocks noChangeAspect="1" noChangeArrowheads="1"/>
            </p:cNvPicPr>
            <p:nvPr/>
          </p:nvPicPr>
          <p:blipFill>
            <a:blip r:embed="rId3" cstate="print"/>
            <a:srcRect l="34615" t="15184" r="3846" b="2195"/>
            <a:stretch>
              <a:fillRect/>
            </a:stretch>
          </p:blipFill>
          <p:spPr bwMode="auto">
            <a:xfrm>
              <a:off x="2483768" y="1676805"/>
              <a:ext cx="3744416" cy="3624403"/>
            </a:xfrm>
            <a:prstGeom prst="rect">
              <a:avLst/>
            </a:prstGeom>
            <a:noFill/>
          </p:spPr>
        </p:pic>
        <p:sp>
          <p:nvSpPr>
            <p:cNvPr id="27" name="Rectangle 26"/>
            <p:cNvSpPr/>
            <p:nvPr/>
          </p:nvSpPr>
          <p:spPr>
            <a:xfrm>
              <a:off x="2483768" y="2132856"/>
              <a:ext cx="72008" cy="1008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124" name="AutoShape 9" descr="http://imgs.steps.dragoart.com/how-to-draw-pregnant-women-step-7_1_000000049617_5.jpg"/>
          <p:cNvSpPr>
            <a:spLocks noChangeAspect="1" noChangeArrowheads="1"/>
          </p:cNvSpPr>
          <p:nvPr/>
        </p:nvSpPr>
        <p:spPr bwMode="auto">
          <a:xfrm>
            <a:off x="41846" y="44624"/>
            <a:ext cx="304800" cy="304801"/>
          </a:xfrm>
          <a:prstGeom prst="rect">
            <a:avLst/>
          </a:prstGeom>
          <a:noFill/>
          <a:ln w="9525">
            <a:noFill/>
            <a:miter lim="800000"/>
            <a:headEnd/>
            <a:tailEnd/>
          </a:ln>
        </p:spPr>
        <p:txBody>
          <a:bodyPr/>
          <a:lstStyle/>
          <a:p>
            <a:endParaRPr lang="en-US" dirty="0"/>
          </a:p>
        </p:txBody>
      </p:sp>
      <p:sp>
        <p:nvSpPr>
          <p:cNvPr id="5125" name="AutoShape 11" descr="http://imgs.steps.dragoart.com/how-to-draw-pregnant-women-step-7_1_000000049617_5.jpg"/>
          <p:cNvSpPr>
            <a:spLocks noChangeAspect="1" noChangeArrowheads="1"/>
          </p:cNvSpPr>
          <p:nvPr/>
        </p:nvSpPr>
        <p:spPr bwMode="auto">
          <a:xfrm>
            <a:off x="41846" y="44624"/>
            <a:ext cx="304800" cy="304801"/>
          </a:xfrm>
          <a:prstGeom prst="rect">
            <a:avLst/>
          </a:prstGeom>
          <a:noFill/>
          <a:ln w="9525">
            <a:noFill/>
            <a:miter lim="800000"/>
            <a:headEnd/>
            <a:tailEnd/>
          </a:ln>
        </p:spPr>
        <p:txBody>
          <a:bodyPr/>
          <a:lstStyle/>
          <a:p>
            <a:endParaRPr lang="en-US" dirty="0"/>
          </a:p>
        </p:txBody>
      </p:sp>
      <p:sp>
        <p:nvSpPr>
          <p:cNvPr id="5130" name="AutoShape 14" descr="data:image/jpeg;base64,/9j/4AAQSkZJRgABAQAAAQABAAD/2wCEAAkGBxQTEhUUExQVFRUWGBoaGBYYFxgYIBocIRgaGh0bHB4aHCggIhwlGxgYITEhJSorLi8uHCAzODMtNygtLiwBCgoKDg0OGxAQGywlICYsNSwsLSw0LCwsLSwsLCwsLywsLCwsLyw0LCwsLCw0NCwsLCwsLCwsLCwsLCw0LCwsLP/AABEIANcA6wMBEQACEQEDEQH/xAAcAAACAgMBAQAAAAAAAAAAAAAABgUHAwQIAgH/xABQEAACAQMABwUDCAYGBwYHAAABAgMABBEFBhIhMUFRBxNhcYEiMpEUQlJicqGxwSMzU4KSsyRDY3OisgglNHTR0vA1ZKPC4fEVFkRUVZOU/8QAGwEAAQUBAQAAAAAAAAAAAAAAAAEDBAUGAgf/xABDEQABAwIDBAcGBAUCBAcAAAABAAIDBBEFITESQVFhEyIycYGRsQYUocHR8DNCUuEjYnKy8RU0NXOCkhYkJUNTwtL/2gAMAwEAAhEDEQA/ALxoQihCKEIoQihCKELFdXCRozyMqIoJZmIUKBxJJ3AUIVSaz9tqqzR6Ph77G7v5cqmfqqMMw8yvDgeNcOe1uqkQ0ss3YHjuSXddqWl3ORcxxfVSGMj/AMRWP3017wOCnNwl9s3BSWiO2XSERHyiOG5TnsgxP6Eez6bNdNmaU1LhkzBcZ9yuDU3XO10lGXt2O0v6yJtzofEcx9YZHrkU8q8i2RTFQkRQhReldY7S2YLcXMELEZCySorEZIzsk5xkEZ8DQhaKa96NJx8utfWZB95NCFOWt0kih43V1PBlYMD5EbqELNQhQet2tdvo6HvbhsZ3JGu95D0UfieA50IVE6ydqGkLwkRv8jhPBIj7ZH1pPez9nZ8qYfOBorSDDHvF3mw+KT5y7ttPLK7jgzSMT8Saa6dynjDIAN/mprQuuOkLQgw3cjKP6uYmVT4e1vHpg122fio8uEjWN3mrd1K7Xre6Kw3YFrOdwJP6Nz9Vj7p8G8sk1Ia4O0VRLC+I7LxZWXSptFCEUIRQhFCEUIRQhFCEUIRQhFCEUIRQhROs+sVvYQNPcvsoNwA3s7clQc2OPxJwATQhc6a667XOk3IkJitgcpbqeO/c0h+c33DkBxMeSa2TVbUmGl3Xl04fVLwGOFRr3V4AALBfaRKihCz6K0hNazrcWz93KnwYc1Ycwf8ArgCHo5dnI6KBWUIm6zcneq6O7PNd49JwFgO7njwJoc+6eTL1Q8j6eJlgg5hZ17HMcWuFimsmlXK5y04sEsJ0rdRyXL3lxKsa7ewkUUZKopIUktgbhuyB4Em2wrCff5Cxz9mwvzN/lzS9P0QuGg9+aXPllieNjgfVnIPxKEfdV6fY+O2UzvL90n+onexvkE46rW/yS1fStiLuFIXTvoJXSSO4j2wrhCAhyoOdorgHcDnNZ3EsO9xl6PpA71Hfu+PyR0ok6wbbuV4af0xHaW8txMcRxLtHqeQUeJJAHiRVchct6wacmv7hrq4PtNuRM7o05Kv/AB5kk86iyyXyCv8AD6MMHSPGe7l+60qjq0RQhFCF5kjDDBGRXQcQbhcSRMkbsvFwmzUztFvNHYjP9Jthu7pz7SD+zbkPqnI6AcaksmByKo6nDHs60eY4b/3V76oa5WukY9q3k9pR7cTey6faXp4jI8afVWmChCKEIoQihCKEIoQihCKEIoQihCjdYtOQ2Vu9xO2yiD1Y8lUc2J3AflQhcxa06xz6SuDcXG5RkQwg+zGv5sdxLc/AAARpZdwV3QUNrSSDPcPmo2oyuFJaB0JNdyd3CuTxZjuVR1Y8h9/SmZ6hkLbu35ADMk8AOKblmZE3acVYtjqFYwbC3Ehmkc4VdrulY9FA9s465+FPwYXiNS0vJEbRmbDbcO89kfFUM2Mm9owpK41E0ewwIXjP0klckejkilfhFU3OOe54OaLHxbYj4ppmMTA9ZJGs/Z/LbqZYW7+IbzgYdB1ZeYH0h4nAFQzPJC8RVTdgnQ6td3HjyNirilxCOfLQpd1d05JY3Md1FvKbnX9pGffQ+Y3joQDyqwifsmyTEKYSx7Q1Houo4L1J7YTRNtJLHtIfArkeu/hUxZxcnaA01cWyjuZXQHioOVb7Sn2T6ivSMMooJ8PiErQctd4zOh1Hgoj3kPNkwXGvc7RhO5s1YcZVtYts+eQVHoo4U+zBoWuvtvI4bRt8M/iuelPALV0VpiWa5jW5mkkjc92VZ2IwwKhcZwBkjdwFRcaooGYfJ0bACLHQX1G/uXUb3F2ZT52/acLywWKt7KjvpgOZO6NT5YZseI6V5rK7Zarigg6WXPQZlVXUJaZNmreoU90glZlgib3WcElh1VRvI8TjwzUU1LnyGKnYXuGtrADvccr8tVCqK+KHI6qbn7Kzj9Hdqzcg8TIPiGb8KccyvZm6C4/lcCfI2+CiNxmInMWSdp7Vy4tCBNHhT7rj2lbyYfgcHwrmCqjmJa3Jw1acnDvBVlFOyUXaVE1ITyKEL7bTSRSLNA7RTIcq6nB8j1B4EHiONOslLe5QqqiZOLjJ3H6q/wDsy7R00gO4nAjvEGSvBZQOLp49V9RuziY1wIuFnZYnRu2XDNWDSptFCEUIRQhFCEUIRQhFCFgvbtIo2klYIiAszE4AA4k0IXM2v+uD6UudretrESIIzuzyMj/WP3Dd1JYmkt1QrbD6PbPSv03c/wBkvVEV6vcELOyooLMxCqBxJJwAPWkc4NaXO0CQkAXKvbVvQi2dusIwXPtSsPnP0z9FeAp3B6UyH32UZu7AP5Wce92p5WCyWIVRmksNAoHWeT/Wejx9v7935Ct3QN/9PqD3fBVp1TjVGukpx6fnbSxtoivdRoDJlQcezkkHjvLKvSrSowqklwkvqG3LjYeeXlYkEZ80jXlrrhK/aXqysDi5hXEUpwyjhHJjOB9VhkgcsHwFefRtfTzGllN7C7XHVzefNuh8Ctbh1X0zLHUJp7DNYsxTWDn9WGlhz9An21/dc7X756VcRP2mqrrqfoZctDmPoqStvdHlXrGEf7GL+kKkk7RWSrJcLc0MP6RB/fR/51qrxr/YS9y7j7QUnrjpRbrSF1cKcq8uFPVUAjU+oXPrXkU5u6y12Fx7MRdxPp9lM/Z5qesoF1crmIH9HGf6wg+831AeXM+HGv2ZKuY08JsB23fpB3D+Y/AZpMQrxCNluqsq4u0BAd1UsQFBIGeQCj8hWopKJsMXRwM6reHxJPqSss55cblZKcSKIk0qr3TWMkQdGh7w7W8H2sEFSOPAgg1xXYHDV0gqXGzg7ZBGThlqDw5HJOQzviddpVe686lG1zPBlrcneDvaIngD1UncG9Dv3nKtfLDL7vU9r8rho8DeOBG8eIyWqoq5s4sdUmVKVgihCFZlZZI2KSIQyOpwVI3inI3lpUWrpWzstv3FdHdmOuy6StvbwtzFhZkHXk6/Vb7jkdCZoN8wsw5pYS12oTnSrlFCEUIRQhFCEUIXx2ABJIAG8k7sChC507VNezpGU28DEWUTbyN3fuPnH6g5D16bLUsmyLDVWFDRmY7TuyPjySUBUNaMAAWCKRCsjsq1f43kg4ZWAHm3Bn9OA8SelReh99qBTfkbZ0nd+Vv/AFb+QVPitX0bdhupTnoLSXyiLvMY9uRcZz7sjKPuANbarp/d5Oj5A+YBWYBulDtMZoZ7O6AJWN8HHUMGA9QG+FXmBBs0M1OdSPlb4ZLlyebW7SSNZUYFGXaDeFZ6SJ8bzG4Zg2XaS+zRe9e7uzxllKjPIe+R/iX4Ve46eiZDTD8rb/L5Fct4pt07o8XFrPCRkuhK/bX2l+8VgcdZsxMqRrG4f9ruq71B8FPw+YxzBUZonSj2syXEe9oznH0lIKsp+0pIpInbLlpa6HpYTbUZhRFt7o8q9iwj/Yxf0hYqTtFZKsVwvExODjjyx1qrxr/YS9yciBLwApbV7RhmnhgHz2VSRyGfaPoMmvFquo6KJ8p3An6Lc2EENhuC6BCKoCIAqIAqgclG4CrjC6T3Wmaw9o9Zx4uOv07gsbNIZHlxSN2oWhVILtB7cEg+BORnyZR/Ea2OAShzn07tHD7+B+CYdxTrBMHVXXgwDDyIyKoHsLHFp1GS6SaJg2ncD5tvsn4bX/mFXuxbB7ne+/y+S5/MnVgCCGAZWBVlPBgdxB86yldRMrIjG7I6g72kaEd3onopXRuDmqlNdtXvkdwVXJicbcTH6OfdJ+kp3H0POs/TSvcCyXJ7TZw58RyIzC2NJUCaMOCX6kqSihC3tXdOyWF1Hdxb9jdIn04yRtL+Y6EA8qkQvsdkqqxOm2m9K3Ua937LqrRt8k8STRNtRyKGVuoIyP8A2qUqFbNCEUIRQhFCEUIVS9uutxjjXR8LYknGZiPmxfR83P3A/SFcvdsi6ep4TNIGD7CpdFAAA4CoBNzcrVsYGNDW6BfaRdLc0No5rieOFPekYLnoOZ8gMn0pmomEMTpHbh9jxXEjwxpcVf0MCxqkcYwkahVHgN3xPHNW+FUhp6cB/bd1nf1Hd4aeCxVRKZZC4pJ1b0l8jnmtLn9GHlZ4JDuVgx4Z4DkfMkdK2VdT++QsqYM7NAcBqLcvvLNRwbZJs0to1LmF4pBlXHEcQeTDxB31TU1Q+nlEjNR92KU5qqBpWfRwubKQ7aOjCMg+6WGA6+BHEcj652RpocQMdUzIgi/O2493Hh4W4vbJPXZnGBo+I/SaQn+Mj8AKzuOuJrXcgPQLpuibIGwwPjWaxKEzUcsY1LTbvtknY3bLwVz7pqy7m4mi/ZyMvoGIH3YqkppelhbJxAK3EbtpgKitkDcOAr2/DI3R0cTXa7Iv5LC1Oz0zg3S5RU9MI6eY/GqnHb/6dNb9Kl0IBqWX4hM+oM4TSNsTzkC/xAoPvavD8UaXUkluF/LP5LZVIvE5XaRjdWva7baHDfn5rEEWyUTrZZ97Z3CccxsR5r7Q+9RU7Dpeiqo38/XL5pDol3QGtKQ6KjlkILIDEqZ3sy+6P4dnJ5CrSsw182IujZoesTwB1PndIDksfZzoyR3lv587c2QmehOS3luAHgOmK6xupjY1tHFo3Xv4d+880NG9Tev933dhMebAIviWYDd6ZPpUDB4ukrGcsz4BK7RedfNF/KLB/pwDvVPgB+kH8O/zArF4xEIaqOpbo7+G7xzafPLxVvhM+xJsHeqWrlahFCEGlQRfIq2ewLWTBk0dIeGZbfP0SfbQeRO1jxep0btpt1lauDoZS3du7ldFdqMihCKEIoQknXDtNsrJHCypPcKSqwRttHbBxhyMhQDxzv6A0JQCTYLni8vJJ5pLidtqaVtpz06KOgAwAOgFQpZNo5aLSUNL0DLu7R1+ix00pyKEJ57I7TaupJCP1UTYPRmIUf4S9RZ2iWaGE/meCeYaC4+gVbikmzAbJo0hpG5ubh7ezZY0i3TXBG1hvoIDuJGDn8Rjf6LDT09PCJ6oFxd2W6ZcTy+892R7l7OpML/7TLPct1kkIA+yF4Un+sSs/Aa1g5D1JRsrX0j2fQOmzFJNF0G2XX1Vj+BFOQ47Ox209rXeFj5j6I2VWGsWgZbOXu5RuO9HHBh1Hj1HL4VrqKtiq49uPxG8Lgiysfsn0mHtmh+dExOPqscg/wAW193Wst7RU5ZOJdzh8R+1l20p3rPrpVD2qwhL9mH9ZHG5HQ7Oyf8ALn1qr9nPZ6oqw5gGzGx7m7R4A3yG/I93NaKPFI4KcXzdw+qSjXs7WhoACzBNzcorpIgGuJI2yMLHi4IsRyK6Y4scHN1CYNSl2r+1H9tGfgwP5V457W4K/DYJHNuYy02PDkefDj5rWU+INqYHXycBmPmPvJXq/E+dTIRsxtHIeizB1WnpWYJBK7cFjcn0U1LpmF8zGjUkeq5K58tZwrKWXbVWzsEkA8Mjd1wM46V6XIwuaQ02JFrppWzofW27mQGLRrFcYB70RrjljaQDHkaxlThdLC4iSoz7rnxsU4CVoXsF5LOs19ayPDEdpIYGjYA9WAbaY/j5bqkxPpI4THSSgOdkXOBHkbWH3vSZ705aA0/b3ZKITtbw8TqVYA+ycg8t/LNZD2kwuaOgk2hla7SMxdvWFvJP077SAqi722McjxtxRmU+YJB/CqGN4kYHjeL+a3DXbTQVhrtdIoQstjpF7WeG6i9+Bw4HDaHzlPgRkHwJp6F1nWVdiUG3FtjUei6z0ZfJPDHNGcpKiup8GAI9d/Cpizq2aEIoQihC4+0mGFxcFvf7+UMeeds5+/NRpe1Yq6oLCHabrf5LXWU02WhTGyuCyJKPKuS1PsmB1yWSuE8rI7HSMXg54i+G0+fypmMgYjBf+fz2f8qmxn8IffBO+itFx26FIgQCxY5JYljxJJ3k7hxrYVFTJUO2pDna3DIclmQLLdphKihCitZdCJdwNE+48Ub6Lcj5ciOlTKGsfSTCRum8cQkIuqTtrmexuSVOxLGxVhxBwcEHqp/9a30kcNbBZwu1wuPr3pvRTGku0K8lXZDJEOfdKQT6sSR6YqDBgVJEbkF39X0Fh5pdopWdySSSSTvJO8k9TVwAALBcrzSoQRw8eFN9Iza2bi/DelsinEiyW1w0bK6MVZTlWU4IPUEU1PBHPGYpWhzSLEHMEcwlBINwrH1b7ShgJeA5/aoOP2lH4r8KzFb7O/mpj/0n5H6+a6DuKwa/66xzRfJ7ZiytgySYIGAchRnB48T6dadwfB5IpOmnFiNB8z8kOcsHZzqiJiLmdQYgfYQ/PIPE/VB3Y5ny3uY3iphHQRHrbzwHDvPwCRoVrVjU4vtCFA6xaHd3juLcKLmJhvJ2dtODIx6Y+G/HGrGiqmNa6CfONw77HcQkI4JI7VtFd3crcKMLcLk+Ei4DD1GyfHJrAU8fu8klKfyHq82Ozb5ZjwWuw2fpYbbwkipasUUIQRSpCARYq7ewDTveWkto5y9s/sf3b5I+DbfkCtT2u2hdZKeIxSFnBWpXSaRQhFCFzn21asG0vTcqP0F2drIG5ZuLA/a3t45bpTUjb5qbRT7BLDofVV9TKtUUIXtHIpCLrtkhamfUfWRbO5DvkxOCkgHEKSDtAdVIB+PWoVTDI4NfF22HabztuPIjJFW1k0Rarss3WVA8LLKh4MhBH/ofA1YxY7RuH8V3Ru3tdkR8iOYWWfTSNNrL0RjjVtHIyRoewgg6EZhMEEZFFdoStrhrG0WLa2G3dS7lA37APzj444Z4cTuG+3wzD2y3nnyjbrz5ffcFySqt1q0YLaYRbW3IqKZWyTmRsscZ5AFR48edbDD6g1EXSWs0k7I5DL6rgqV0d2eXUsSygxptDIV2YHB4E4UgZG+oc2PU0UhjzNsri1vVLslQGm9ES2sphmADgA7mDbiMjh4cjTlDjdDWxmSKQWBIN8rEZHX10KcNPKLdU5qwuw3VqG4lmnnRZO52AiMMjabaJYjgSAoxnqeYFUvtFibgxjKd/Vde5adbG1rjxuu44iCdoZq8bqzjkQxyIjoRgoyhlI6EEYrE77qQuWtftHR22kLmGEbMaONlSScZVWIBO/AJIHhUuLGq6B92yEgbibj4qyhpYpIhtNHfvUFXpOF4lHXwCVuR0I4H6cFS1VOYH7J03FZY7Z2BZUYgcSASB5mp7pGtNiRdRl6sbUyyLGuNpyFXJxkngM+J3UksgiYXu0GZ7kK6tSdOJPCI9kRSwjYeLGNnHs5APLdw5Hd54LFaN0Eu3faa7MO43z++IzTgKY6q10ihCKEKA190f31hMMZaLEq+Gzuf/AW+FZ7GI+jnhqBvPRu7jm3ycPirXCZtmXZ4qkq5WpRQhFCFPdnunPkWkoJSf0ch7mX7LkYJ+ywVv3akwO3KlxWHSQdx+S6jqSqZFCEUIUdrBoWG8t5LeddqOQYPUHkynkwO8GhC5c1v1Xn0bcGCfepyYZgPZlX8mGQCvI9QQSy9lswrOlqdrqO13KGppT0UIX2hC+qxHAkfdSEA6oIVz6g6cc6Naa6clYZCqyNklk2VOOrEMdkeYFcYNA7/AFF9NAMnNDiBoHXt4XGZ7rqlxJrQQQsH/wAwX12CLO37mM5Anm+GQOGc9A1b/wBxoqTOpk2nfpb9/RVVydFLas6spa7UjsZZ3yZJm+JAzwHU8T8AIVfiL6qzGjZYNGj5/eSUCyrPR8B0hpMnijyF23f1angf3QF9RWsmeKDD7bw2w/qP75rjUq7F/wChXn72lzSAbEjXhzTgVGdo8DppK522LFnDBj9FlBUeikL+7WVwuwpWttYi4I5gkHzOfitRCQWAhPn+jtL+kvV6rCR6GUH/ADCriN5LbE6aclX1zbPB5K7K7UJcpa/3XeaSvG/t3X+FtjPrs5qM/tK7pxaJq8aj2ne39qmMjvVJHHIU7ZB8MKaiVtXNTUsronFpLbZEjXLd3pZmtLesLq+z4bh0rRRtLWBp1AA8gsyTcqltfNF/JL3bjGyrkSx44A53geTDOOhFb/CKn3uk2X5kdU9274JoixT3pnQrT93f2TBLjZVvqyqQDstyzjdk8eB5EZ2lrGw7VHVC7L25tPEffdwPRG8L1o/XmLIju1a1mHFXU7J8QeQ8/iaSbBpbbdOQ9nLXy+nkja4pqjcMAVIIIyCDkEdQRVO5pabHVdL1SIRsKwKsMqwKsOoIwfuNV+KUrqqldGztat/qBuPiLJ2GTo3hyoLT2i2triSB+KNgHqOKt6qQfWqamnE8TZBv+B3jwK2sUgewOC0KeTiKELFdx7SEeFdxmzgVHq4+khc3l6LqnUbS/wAr0fbTk5Z4l2z9cey/+NWqesop2hCKEIoQqO7cdcop86OhRJGRgZZiM90wPuxn6fEMeQJXjnHD3houVIpqd879lvieCqoQDqah7a0gpwLZr2Ix0pNorsRM4L6BSXXYAGiedU+z1p9ma7zHDxWMbnkH/lQ9eJ5Y3GorJZal5ipBcjJzz2W/V3IeKqa+tYw2Gad9aIY47ZdhQqwkdzCowpkOVjBHP22DeYzyrXYBQspXmNmZf23ntWGbjyyFraAG29ZuaV0hu5SWirIQwxxD+rRVz1IG8+pyacqJjNK6Q7ySmwoTtB0v8ns3wcPL+jX1HtH0XO/qRU/BqXp6oX0bmfDT4pHHJQ3ZJovZhkuCPakbYU/VXjjzb/LU/wBo6nalbCNALnvP7eqRoT/WbXaqXtlixeRN9K3TPmHcfgBWXpmhs1Qwf/IT5gH5rQ0JvEFI/wCj/Pi/mT6Vux9Vkj/5jVjFvTVeOyVfpNPKuXHN5c97I8h+ezP/ABEn86iu1KvYfw29wTv2O2W1ePKRuhiYg9Gb2B/hL1Bqh0ksMH6ngnub1j6BMVr9mIq2q1KzyUu0zRPfWZkA9uA7Y+zwceWMN+7V1gVV0NSGHR2Xju+niuXDJYuy7S3e2ndE+1AcfunJU/5h6Cu8fpeiqekGjvUa/Ioack0aT0dHPG0ciqwII3gHGRxGeBHHNVEFQ+B4ewkW+KVQuosDJBjI2Bu2OaSgssy/Z21DD7Zqfiz2vmvv48Wmxae+xse4JAmWqpdIoQqr7XQPlkeOJt0z57Ug/ACslAAJZw3TpHegv8brW4WT7uLpHqUrFFCEUIV5/wCj9e7WjniP9RO6j7JCuP8AEzVYtNxdZCVmw8t4FWdSptFCFX/a/rqbC3EUB/pVxkJ/Zr86Tz5Dx379kikJAFyu443SODW6lc9xR7I6niT1PWoL3FxuVqoIGwsDW/5XuuE8ihCdezjQaOz3dwB3FvvG17rPjO/qFHtEeIqO6KSrnZRQ3u7NxGoby5uOQVbiVV0MdhqU7PrUZT/RYJrgn55HdR/xv+AFbmDB46SMMkc2No/KM3eQ9Se9ZNzy43Xqy0RNJKs95IrMhJjhjyI0PDaOd7PjmeG/Fdy1UTIzFTNIB1ce0eXAD1SW4qfquSqlu0HS5urhimTDB7Cnlkk5b1IIHgoreYNSimgAd2nZn5DwHxKbcbqy9RYwthbgc0z8WJ/Ospizi6tkJ4+gC7GinqrkqqvtnH6e2/uT/MasxH/u6n+sf2NV/QfhBYuw+bZ0qg+nFIv3Bv8Ay1Pi1RXDqA810HpeTZglbhsxufgpNPqrXHcXujyH4VFdqVfQ/ht7h6K3uxu2AtbiTm8yofJU2h97mo9MNvExf8sZI73OA9Aq7EnZAJ8rRqnWO4hDqyHgwKnyIxXTHljg4bjdCo7UnTXyW6Ryf0bexJ9k8/QgH0Neg4pR+9U5YO0Mx3j66JoGyvQGvPE6oK7tp4JXmt1EqSENLATsttYALxk7skAZU8cVYxyQzxiKY7Jbk12otwcO/QhIvdrrRbsdh2MEn7Ocd2fi3sn0NcyYbO0bTBtt4t6w+GfwRdTQOeFQNNUqp7tOutvSEo5RhIx6KCf8Rasdhx24TL+tzneZPystnQs2IQEq1OUtFCEUIVqf6O9xia/jzxELgfxgn71qdEeoFmK9tqh33uV204oa8u4AJJwAMknkKELlLWnTrX97NdH3WbYiH0YlOF+PE+JNRZ3Z7KvMKgs0ynfkFG1HVuihC2dG2TTyxxJ70jBR6nifAcabmlbFG6R2gF1y9wa0uKvuz0fHDCkCAGOMY3ge0eJY+JbfVjg9K6CLpZPxH5u5cG9zR8brGVc5mkLitirZRkUIS9rVpBvZtYWxPODlv2UXz5D03ZA8fKrPD4G51Eo6jd36nbmj5rkpPvdFp/8ACbiZFwryIYwQc90jiNCfE5dz9rNXkVS7/Uo4nHMA3/qI2j5WA8Elsk3dns21o+DwDL8HYVSY03ZrX+B+ASt0THVWulWPbTH7do3WOQfBx/zVmG5V9SObT5sH0V7h5/hqF7Inxpe085B8YJR+OKnx6pyt/D8V0Lrk+zo+8PS2mP8A4TU+qlckx8B5Cop1V/H2B3K5eyEf6vk8blv5UdM0P/EX/wDLH9xVXie5OlaFVKxzybKs30QT8BmumN2nBvFCqDVPQ/e2N3Js7TI0bKvXYDMy/vIxHrW3xGr6KriZewIIP/VYA+BCbAyT3qbpHAFq7bRVFeBz/WQH3T9pfdI8POs7idPc+8NFrmzh+l418DqF0E0VULpYbq1SRdmRFdejKGHwNdxyvjO0wkHlkherW3VFVEGyq7lA5DoPDwrmaQv2nvNzvQFSmvTA6QusftWHqNx+8GsbhYIo478Ft6b8IKCqcn0UIRQhPnYXc7GlXXO6W2YY6kOjD7g1TID1VnsVbaYHiF0LTyrUm9r2lxbaKuTn2pV7lR1MnsnHiE2z6UIAvkubYkwoHQVXuNzda+JnRsDeAXuuU4ihCZ+zRgNJQZ3e+B5mJwPvNQcSIFOS7S7Se4OF/gotaCYHWVyVsb3zWLX2hCjdO6XW3QHBeRzsxRDi7cgPDqeVSqSldUPtezRm47gPvQJCUuXOj5FTumbavb44lkHCOIe+F6Iq+yOpNWkc7HO6QC0UXZH6nbr8yczwASKT1wjSPR0sajChFjRR1yqqB91RMMc6Sua863JJ8CSg6LQ7LGPyNkYYMczrj0U/iTUn2gA96DhvaD6obonGqNdKu+2lP0VmejTD492fyrNy5YlKOLWH+4K6w09QhK/ZV/2tafbb+U9S4+0pFZ+Euhdev+zb7/dZ/wCS9SFULk1OA8qiHVaBnZHcrp7Jh/q4+M7/AORKbw//AIhL/Q31cqjEtQnCtAqtRetE2xZ3DDiInx6qR+dS6Bu1VRj+YeqQ6Jb7JVxayqRhu92iD9Fo0KnyIzVr7RG9Q1w02beIJv5JGrKmiMM1qG7uWFjNZS9EY708VDeyw6Fa5NVdoqCLtcNmRvMb+8jMHiCi25T+gtLidWVl7uaM7MsR4qeo6oeIPOqyrpDAQWm7HZtdxH1G8JQVKVESr3APaXzH41DxCTo6SV/BjvQrqMXeBzVAawy7d1cN9KaQ/FyaoKRuzAxvBo9FuIhZg7lH1ITiKEIoQmLs0uO70xZNyLOh/ejZR95qTTnVUuLt7Du/5Lp+pKplR/8ApB6V2p7W0B3IrTuPEkonw2X/AIqbldZqmUEfSTjln5fuquqCtOihCKEL3DKyMrKSrKQVI4gg5BHrSOaHAtdoUhAIsVemq+nBe2yzbhIDsyqOT44jwYb/AIjlTuD1Do3GikN9kXYeLOHe05d1lk8RpehkuNCsWl9YFibuYlM9wRuhTl4ueCrw41raahdI3pJDsM/UfQDeVWkrUt7UWwe8vXDzYxke6gPCOIdTwzxPxy++U1BFLStsz4n+Zx+wEmmZW5oKyfLXM4xNLj2f2UY3pGPHm3Vj4UxVzMsIIj1G7/1O3u+Q5JQo2+m+VaQjgXfFa4llPIyfMX0zn49KlxM91onTHtSdVv8ATvPj9EmpX3UpdiW/j5rdM3o28fcKTFDtxwP4sA8kBNVU66SB2y/7Pbf3j/5VrN1H/E3/APLb/c5XGG9kpP7Lmxpaz/vD/LepcfaUmtP8LxXReugzo+9H/dp/5TVIVSuSk4DyqIdVoGdkK6OyVs6OPhcOP8CGm8PyxCQcWN/ucqjExmE41oFVpf1+n2NH3B6qF/idV/OrLB2bVbGOd/IEpHaKOu/6DcW03CGWNLebkFZR+jc+mR5A1Kj/APPQyRfnaS9vME5j73pNFPac0e0qq8RCzxHaiY8M4wVb6jDcfQ8qrqSdsbi2TNjsnD5jmNQlKjHhF4FuLdu4u4socjgR70Mo5r0PqOlSw40hMEw2o3Z/RzTuP+Ck1W3ozT204huE7i45IT7MnjE3Bh4cRTE9Dst6WE7bOO8cnDd36JbqehOGB8RVJiERlpZY26lpA77FdxmzgeaoHWO2MV1OjDBWVx6bRwfUYNUFHIJIGOG8D0W4hN2A8lHVITiKEIoQslnedxPbz/sZo5PRXBP4U/Aesq3FGXhvwK68BzUtZ5cz9rE5fTV3k7kESL4DukY/4iT61HqNArfCQNpx5JXqKrxFKhFIhFCEx6i6x/I7jL57mQbMoHIcnHip3+RNRqmN52ZYu2w3bz4tPJwyUWspxPGWq3tFaOhiQG3VdiT2g6+13md+0W3knzNaSLGW4g3bc/MZFpyLOVtw56FY98LozYhRg0PJLdmW5wY4j/R4hwzj9a2eL8h0x5E24rYmUoZT6u7bv/qOXqmrG+aw6e1jIY29ovfXJ3ezvWL6zngCOh9fF6jw8EdNUnZj56u5Aa+PkkJ4LY1S0F8khIZtuWQ7cr7/AGmPLJ3kDPrvPOmsRrfepbtFmjJo4D9/2SgWUHBI8Gkbyce1BtRpMBxQGNWWXxUHaB6Ak8t1g9rJ6GGLR9iW88yC3vOVuJySb07g1n10q87aZMR2i9TM3w7sfmazcvWxKU8GsH9xV1ho6hKTuzp8aTsz/bIPj7P51Lj7SlVYvEV0prcP6Dd/7vN/LapCplyOnAeVRDqtAzshXF2PP/QZRzFxn4xr/wAtM0ZtiZHGL0f+6q8TGQKd60SqEj6+s9xEyocQROgkb6chkVO7XwXaJY9RjiDWgwcNgkDndtwNhwFibnvtkOGe8LlybNM6NS4heGT3XGM8weII8QcGqalqH08rZWaj7slIulzROlJbLFvffqx7MV0MlSOAWQ/NPifyybSopoqy81Jrq5m/vHEd37JAbaqTvdEsZ0ubZ1VyVEoO9ZY+px89RwPpmokVU0Qup5wSBct4td9DvCWyk9IWEc6FJUDqeR/EHiD4jfUSGeSF23GbFC2aaSpF7T9XO8T5ZEPbQATAfOUbhJ6DcfDB5VlJofcajo//AG3m7f5XalvjqPELRYVWbQ6Jyq2pCvEUIRQhYb0ZRvKnIz1gota28DhyXWeqt13tlayfTgib4xqfzqcssqN7c9DNDpH5Rj9HdIvtchIihCvh7IQ+p6GmpW3F+Cn4fKGPLT+YW8dyrk0yrMgjJFCF9DHrSWC6D3DQr0JTSbIXYmevrS5oDbJXTEiy3tG6wXNurJDPLGrcVViB5jofEYNR5qKnmcHSMBI4j78lGLGk3IVldmukpry2uYbl5JFQpsyF228PtbS7edr5oPHmeWK6w4iixJggAAcCS2w2bttZ1tOSrMRjbs3Tjo7R0UCbEMaxr0UcfEniT4mtVNUSTu2pHEnmqdbVMpUq6s3Ye/0iBggPEPVVZD961cV8RZR0xPA/Eg/NcjUqW0KdgyW/7Fhsf3Te0novtIPsVCquvszfqGf9QyPnkfFKFX3bNc5uII/oQ7Xq7t+SisZCQ+pqJRvfs/8Aa0D1utBQNtEEq6lybOkLM/8AeYfvlUfnU5naCfqfwnLp/Wv/AGK6/wB3m/ltUlUi5GTgPKop1V+zsjuVodi1xuu488onA8iysf8AEtRQ7YxCB36g5vwDh6KDiLbx3T3pm7MULMuNs4SMHm7kImfDaYZ8M1raWISSgO01PcMz8AqIpe18QQaN2E+aYgCeJIcNk9SSCSetWeEEz1+07fc/CyQ6Jrt5w6q6nKuAwI5gjIqmewscWO1GS6XqRAwIYAg7iCMg+YNICWm41QsNlZRwpsRIEQEnZHDJOT95ruWZ8rtqQ3PFC2KbQvqoTwBPlTUs8UIvK4NHMgeqUNJ0CAccRnkQeY5gimqumjq4DE7Q6EbjuI7l0x5Y7aCpPXrQItLpkT9U424/BT83zUgjyx1rO0sjy0sl7bDsu7xv7iLFbKknE0Qcl6pKkooQsdz7jeR/Cu2doJip/Bf3H0XUXZyf9V2P+7xf5BU9ZNSWndCQXkRhuY1kjO/B5HfgqRvDbzvG/eaEKiO0PsrksUa4tWae2Xe6N+siXrke8g5niOYxk026MHRTIKt0eTsx8R3fTRV6EzjG8HhUe9tVchhcAW5gr0ITSbQXYgcdUdyetJtpfdzxXwxGl2guTC4K3NS9RrZbaKa4jE0sqh8MTsorb1AAIySMEk+lRqenlr3Pd0hZG07I2bbTiNTc3sAcstVTVlW6N+w1ONjZxQp3cMaxJnOyo4nqTxJ8TVtRYbHTOMly55y2na24C2QHdqVWTTvl7Sz1YplQundJuCLe2w1w448ol/aP+Q5mp9JTMI6afKMebj+kfPgkJUPqxopbO+khDM5e2SQs3FmEhVj6k8KnV9S6ro2ykAWeW2G4WuEgFimxbRTLtge2V2M54rtZGR4EnfyyetUU1V0VO4u7Lbu8h9Auw25sFR/aDpHv9IXDg5VW2F8kATd4Egn1rK4axzaZpf2ndY97jf5rTwt2WALR1V/26z/3mD+clWDO0m6v8E/e9dVaeh27WdPpRSL8UIqSqZcfxcB5Cop1V9Ebsb3BNvZnpYW98m2cJMDEx6bWNk/xhd/TNQK8OEYlYLlhDxztqPEXXFRHtxkK5NIyxR7JmKL7YCl8YD4OME8DjO+tZSOdUM26e5BbfLe3L9lmXCxsVDa4QiX5LEcFZLlNoHmqqzEfdVlhjzH0sg1DDbvJAXJWG2B0c2wxLWTH2HO825J91z+yJ4Ny59a7fbEBtDKUaj9YG8fzct+7gjRM4qoXS+0IQSACWIVVBLMdwUDeSfAColbWR0kRlf3ADUk6Acz+67jjdI4Naqk1w13lnk2bd3igQ+zskoXP02xg7+Q5edZplMZnGeqAc87tQ0fpHdx3la2komQssRmpnVDtBBAhvWOeCXGM+kmOP2uPXma7hM1A69ONqPezhzZwP8uhUWtwwSdaPVa/atpCCVbbupY5WXvc92wbAOwRnHiDSMl6erlmaxzQ4N7Qsbi4Pwsu8LhkiaWvCr2patUUIWG8bCN5U5GLuCjVjtmBx5eq6v1OtDFYWkZ4pbxKfMRqD9+anLKqTu7lI0aSRgqIpZmO4BQMknwAFCFz9rl2qXF73sNviG0bKZx+kkXgck7lVugGeWaZkl2cgrKjoOlG2/IeqQ0UAYHAVEJublX7GBjQ1ugX2kXSKELJDAzcBSOcG6p6GnkmNmD6K6tSdKLNbRxZHfQoEK/SVdysvXdgHx8xTOG17aSV0MuTHuLmu3AnVp4Z5g6ZrP45g81O/pdWneOP35+anq1SzaidK6TZWEEAD3DDOD7sa/tJMcug4k1Mp6Zrm9LKbMHm48G/XckJWfRGi1gU4Jd3O1JK3vO3U+A4AcAKbqal07huAyAGgH3qd6AFB6Q0XPcXTzQXHycxKIA3dh9v578eQLKM9VbpVjDUwwUzYpY9vaO3a9rbh8AT3EJF8u3XRytI8z3F9KmyGY42B12RuVQd4XiT92Jx3HBiI9ypmhsIPWI323A7zuJ0AyzWjwXApat3SOyaN/0+8vgqWlUgkHiDvoaQRcKdJGY3FjtRkpTVHHy+zzw+UwfzkrtnaCi1X4R+966u0g2IpD0Rv8pqSqVccQ+6PIfhUV2pV7D+G3uHovVInVbOqOucdzB3F+ucDZ71l2lkHABxx2h9IeZxzhU9VPhUl4Osy99kGzmk6lp0sf0nw3qO/BJqppkhb+6lW1Qt0QT2mWeMh4iJWdcqQSgycDaGV38M1sKD2qZiDuhe61xZzS0NcL7+djnlkqCoo5ad2zI0gpkRkljB3MjrneMhlI5joQabIfE+2hB8iEyoRGaxOyxLWZOFY7zb9FbrF0PzeB3VYECtFxlLvG5/MfzcRv1GaTRMCnPDfnhjnVW47Ny7K2qVJuv2nONrGdw/XHqeSeQ5+PkaxUtSa6fpz2Bkwct7u87uAXoXs3g4jj94lGZ07uP0896r2ewVuHsnw4fCpDZnDXNX0+GxSZt6p5aeS0ZrFl38R4U+2VpVXNh80YvqOS1qcUFFCEUIWSzgEk9vG3uyTxI3kXANPwDrKtxR1obcT9V16BUtZ5VN/pAaeKQQ2SEg3DFpMfs0x7J+0xH8BFcvdstunqeLpZAziqWAxuFQNVrAA0WC+0iVFCFt2dkW3ncv401JKG5DVWNJQOlO0/Jvr98VKooAwNwqISTmVoGMawbLRYLNbXDRsHRirKcgjka4exr2lrhcFJJG2RpY8XBVmavaxJdrssRHcY3jcA+73kzuzz2alUGKOoiIqm5j3O/Tydvtwdu38vOcbwB9M4ywi7PTv+q3dF6LW3UgZZ2O1JI3vO3VvyHAVspav3qz2kbNuqBoBy+u9Ze1sit4IcZ4AcSdwHmTuqsqsQpqUfxngHhqT3AZpyOJ8hswXSlpHWmK1jENqe9kHGUgbIYnLMOTOWJOeGTz4Vn8QxOoxJxyMcZ3fmI3A8G2yte9tStjhHsw4kSVWQ4b/wBvXu1SLcTs7F3YszHJJOSTUdjGsaGtFgFuWMbG0NaLAJc0zHiTPUA/l+VWNM67LLJ4zFsVO1xAPy+SzaqIWvrMDibmD+ap/KpcfaVBVn+EV1TrA+za3DdIZD8ENSFTrj+Ibh5CortSr6IWY0cgpqx0V86T+H/j/wAKhS1G5vmtNQ4OMnz/APb9fp5qVAxwqItCAALBSGh9MS2z7UTYz7ynerDow/6NMywMktfUaEZEdxUWrooapmxK2/qO77srG1f03BcqFjxHJzhPxJQ8xxOONWdLjkkR2K7MaCT/APY3d+ncvOsV9n5qQl7M2cfqpV485UjOdxBHHwxWjZMwtEjHC2twcvNZ8g6KK01pKOxgwoVX2dmGIcuW0RyUfeazWMYoK4mnhdtAn+I8aW/SDvJ320GSv8Dwd9VMHPFmDX6d/wDlVW7EkkkkneSd+T1qGAALBeoAACwXylSooQteWzRt+MHw3U42VwUOWhhkNyLHlktS40efmbx4mnWTD8yrqjDHA/wsxzWlIhBwRg0+CCLhVj43Ru2XCxXj5R3Txy/s5Ef+FgaegPWVZibbwX4EfRdgI4IBHAjIqYs4ub+2K+73TEw5QRxxj1XvD97kelMTnIBWuEsvI53Aev8AhKFRFfL6BmhKASbBStrYhd53n7hUR8pdkFoKXD2RWc/M/ALcppWSKEIoQvqnG8bjSapCL5FTdvrdeIuyJ2IHDaCsfiwJqL7lCL2Fr8CQPIEBVkmDUUjtp0YvyuPQrR0hpief9bK7joTu/hG77qcipoos2NA57/PVSoKOCD8NgHr56rRp9SkUIURp/wCZ13/lUul3rOY/a8fHP5Jp7E9BmfSKykfo7YFyeW0QUQee9m/cqwiGax9c7qgc10LpG37yKRPpoy/FSPzp9Vi5U0NYhUVm3tjny8MdRwqnqZXF5aMgvR8EoIm08czus4i9+HdzG/mpSoqv0UIRQhfVODkbiKQi6Qi+RUqms12F2RcSY+1k/E7/AL6iGgpidrYH3yUE4ZSF20Yx5fLRRk0rMSzEsx4kkknzJqU1oaLAWCmtY1g2Wiw5LxXS6RQhFCEUIRQheJYgwwRmla4tNwmpYmSt2Xi6hdJWJVG55zj4ZGfGpsMoLgsxieHmOB1ze97eVxfmumezvSPf6Ms5CckworHqyjYY/wASmrRYVc5a0XXe6QvZPpXEgHkrFV+4CotQcwFfYS20bnc/T/Kjqjq1W/oy3B9o8uHnTEz7dUK2wymDz0rt2nfxUnUZXqKEIoQihCKEIoQihCKELDcXKoPaPpzNdsjc/RRqiripxeQ+G8+CjdFaPn0hcCK3jLuenuxr9J24AePE8ACcCrSKDZFgsJiGKiaQvPgBu8V0vqRqtHo61WBDtMfakkxjbc8T4AcAOQHM5JlAACyoZJHSO2nJgpU2ufO0fVx9HXTy4LWlzIzq+P1UjEs0bY4KTkjw8jUKqp9vrN19VpcBxkUp6CY9Q6H9J+h+GvFQQNVS9ABBFwvtCVFCEUIRQhFCEUIRQhFCEUIRQhFCFgvlyjeWa7iNnBRK5gdA4HhfyTj2d6faLR8EYJwvefzXP51fheSuFiQqviJJck5Jdsnqdo76hzdpaPDPwB3lZ4IizADnTDnbIurSGIyvDBvU5FGFAA4CoLiSblaqKNsbQxugXukTiKEIoQihCKEIoQihCwxRzXEnye0jaac8l4IOrMdyjxNS6emLztHRZ7GMcjpWmKM3k9O/ny81YernYemA+kJnkc7zFEdlPJmI2m8xs1atYG6LAzVMkpJedVaWhdC29pGIraJIk6KMZPVjxY+JJNdJhSFCEUIWvpCxjnjeKVFeNxhlYZBFCFRmt/Znc2JaWxDXNrnJh4yRD6v018t/UcWqNNTNkz0KusMxuei6vaZwO7uO70SjZ36Se6cEcVO4j0qrlhfGesFvKHE6esbeJ2fA6jw+YyW1TSsEUIRQhFCEUIRQhFCEUIRQhFCFhu/cbyNdx9oKNV/gP7ln1Y1tit7ZImjLMpfJxxzIx/Or4aLyWQWcRzSrZHK56k/jUSbtrQ4b/tx4qa0VFuLddw8v/eoE7s7LV4VDZpkO/Id3+fRb9MK3RQhFCEUIRQhFCF5kcKCSQAOJNKASbBcSSMjaXvNgN5U1qhqbc6TIZdq3tM75yPakHMRKfhtncPEjFWUFGB1n+SxGK+0jpLxUuQ/VvPdw79e5Xjq3q5b2MIhtowi8WPFnP0nY7yfw5YFT1k9VLUIRQhFCEUIRQhFCEna5dm9npDLsvc3HKeL2Wz9ccH5cd/QikIByK6a5zDtNNjyVO6y6rX2jcmdO/txwuYhnA+uvFeW87vE1Blogc2ZLU4f7TyR2ZUjaHEa+O4/A96hoNKxNwcZ6HIqE6nkbqFp4MZopsmPz53C3AaZVmDfML7QlRQhFCEUIRQhFCEUIWtpCQLGxPSnImlzwAoWIStip3OdwTfqL2afKrGG4fKmQO2M43d4wB4cwAfWr0ZLyhztokqt4rYq7xAb1kdceTEVDqDZ1ytJhLTJEGN1up63j2VA6Cqx7tokrdU8XRRtZwWSuU8ihCKEIoQihC15Lj21ijVpZn3LEgLMT5Cn4ad8mmnFVOI4xT0Qs43d+ka+PD7sCrK1K7JyxW40psuRgpaA5Rf7wjc5+qN3iQcVaxQNjGSwGIYpPWuvIctwGg/fmVbiKAAAAANwA3YFPKuX2hCKEIoQihCKEIoQihCKEINCEs6wagaPvAe+towx/rIx3b567SYz65FCFWmnOyW7tctZSfKov2MhCSD7Le63P6PgDUaalZJnoVeYdj1RSdU9ZvA7u4/YSKNIBXMcyPBKOMcqlCPj+dV8lJIzPVa6i9oKSp6pOy7gfkdFuVGV2ihKihCKEIoQsc0wUZJrprS45JmadkLbvKx6vaEl0rdLbxAiJSDNIOEaZ37+Bc4IA6+AJFpTU+xmVg8bxc1B6Nmn38ePlxXUFjaJFGkUY2UjVUVeiqMAfAVMWbXNOvWjTZ6XuEYYSV+/jPVZMk48A20v7pqJVsJbcLQ+z9U2ObZdxv8ivNVC9ERQlRQhFCFgubtIxl2A/H4ca7ZG556oUWprYKZu1M8D18BqpjVrVC+0lgxKba3P/ANRKN7D+zTi3nuHiKsIaIDN+fJY/EfaZ8l2Uw2R+o6+HD17ldep+pdro5CIEzI3vzP7TufE8h9UYHrvqeMllHOLjc6pjoSIoQihCKEIoQihCKEIoQihCKEIoQihCKEKH1j1XtL5Ni6hSTHutwZfsuMMPIHB50IVV6b7GLiLLaPudteUM/HyDgYPqF86ZkgjfqFZUmLVdLlG/Lgcwk680LpOA4m0fOT1iXvR8Y9offUR1B+kq/h9rDb+LH5FapivP/wAfd/8A6JP+WufcDxTx9rI90ZXkRXv/ANhdf/zy/wDCl9w5rj/xWP0ffmty11e0rN+qsJlzzkURfzCBXbaFu8qPN7VSkWY2334pr0D2K3EpDX9wI15xQnaY+BdhgegapTIWN0CoanEaic3c5XBq/oG3soRDbRrGg6cWP0mJ3s3iadUFSVCEq9oGpEOk4QrExzR5MUwGSpPEEc1OBkeFIRddNcWm41VJ6T1D0racYkkQf1iSpg+jkN9wqM+kY5XlN7QVEIDTn98Df4WS1PpiRG2Xjw3mD+Bpn3EcVZN9q3WzZ9+amNFaL0hdY+T2wbPMyRr/AJnpRQt3lNv9q5T2WBNujOyDSMpHym5it05iMGRvL5q+u0afbSxN3Ksnx6umFtuw5ZKwNWOy3R9mQ/dmeUb+8nIcg9QuAoPQ4z40+BbRVDnFxu43KdqVcooQihCKEIoQihCKEIoQihCKEIoQihCKEIoQihCKEIoQihCKEIoQihCKEIoQihC//9k="/>
          <p:cNvSpPr>
            <a:spLocks noChangeAspect="1" noChangeArrowheads="1"/>
          </p:cNvSpPr>
          <p:nvPr/>
        </p:nvSpPr>
        <p:spPr bwMode="auto">
          <a:xfrm>
            <a:off x="35496" y="44624"/>
            <a:ext cx="304800" cy="304801"/>
          </a:xfrm>
          <a:prstGeom prst="rect">
            <a:avLst/>
          </a:prstGeom>
          <a:noFill/>
          <a:ln w="9525">
            <a:noFill/>
            <a:miter lim="800000"/>
            <a:headEnd/>
            <a:tailEnd/>
          </a:ln>
        </p:spPr>
        <p:txBody>
          <a:bodyPr/>
          <a:lstStyle/>
          <a:p>
            <a:endParaRPr lang="en-US" dirty="0"/>
          </a:p>
        </p:txBody>
      </p:sp>
      <p:sp>
        <p:nvSpPr>
          <p:cNvPr id="2" name="AutoShape 16" descr="data:image/jpeg;base64,/9j/4AAQSkZJRgABAQAAAQABAAD/2wCEAAkGBxQTEhUUExQVFRUWGBoaGBYYFxgYIBocIRgaGh0bHB4aHCggIhwlGxgYITEhJSorLi8uHCAzODMtNygtLiwBCgoKDg0OGxAQGywlICYsNSwsLSw0LCwsLSwsLCwsLywsLCwsLyw0LCwsLCw0NCwsLCwsLCwsLCwsLCw0LCwsLP/AABEIANcA6wMBEQACEQEDEQH/xAAcAAACAgMBAQAAAAAAAAAAAAAABgUHAwQIAgH/xABQEAACAQMABwUDCAYGBwYHAAABAgMABBEFBhIhMUFRBxNhcYEiMpEUQlJicqGxwSMzU4KSsyRDY3OisgglNHTR0vA1ZKPC4fEVFkRUVZOU/8QAGwEAAQUBAQAAAAAAAAAAAAAAAAEDBAUGAgf/xABDEQABAwIDBAcGBAUCBAcAAAABAAIDBBEFITESQVFhEyIycYGRsQYUocHR8DNCUuEjYnKy8RU0NXOCkhYkJUNTwtL/2gAMAwEAAhEDEQA/ALxoQihCKEIoQihCKELFdXCRozyMqIoJZmIUKBxJJ3AUIVSaz9tqqzR6Ph77G7v5cqmfqqMMw8yvDgeNcOe1uqkQ0ss3YHjuSXddqWl3ORcxxfVSGMj/AMRWP3017wOCnNwl9s3BSWiO2XSERHyiOG5TnsgxP6Eez6bNdNmaU1LhkzBcZ9yuDU3XO10lGXt2O0v6yJtzofEcx9YZHrkU8q8i2RTFQkRQhReldY7S2YLcXMELEZCySorEZIzsk5xkEZ8DQhaKa96NJx8utfWZB95NCFOWt0kih43V1PBlYMD5EbqELNQhQet2tdvo6HvbhsZ3JGu95D0UfieA50IVE6ydqGkLwkRv8jhPBIj7ZH1pPez9nZ8qYfOBorSDDHvF3mw+KT5y7ttPLK7jgzSMT8Saa6dynjDIAN/mprQuuOkLQgw3cjKP6uYmVT4e1vHpg122fio8uEjWN3mrd1K7Xre6Kw3YFrOdwJP6Nz9Vj7p8G8sk1Ia4O0VRLC+I7LxZWXSptFCEUIRQhFCEUIRQhFCEUIRQhFCEUIRQhROs+sVvYQNPcvsoNwA3s7clQc2OPxJwATQhc6a667XOk3IkJitgcpbqeO/c0h+c33DkBxMeSa2TVbUmGl3Xl04fVLwGOFRr3V4AALBfaRKihCz6K0hNazrcWz93KnwYc1Ycwf8ArgCHo5dnI6KBWUIm6zcneq6O7PNd49JwFgO7njwJoc+6eTL1Q8j6eJlgg5hZ17HMcWuFimsmlXK5y04sEsJ0rdRyXL3lxKsa7ewkUUZKopIUktgbhuyB4Em2wrCff5Cxz9mwvzN/lzS9P0QuGg9+aXPllieNjgfVnIPxKEfdV6fY+O2UzvL90n+onexvkE46rW/yS1fStiLuFIXTvoJXSSO4j2wrhCAhyoOdorgHcDnNZ3EsO9xl6PpA71Hfu+PyR0ok6wbbuV4af0xHaW8txMcRxLtHqeQUeJJAHiRVchct6wacmv7hrq4PtNuRM7o05Kv/AB5kk86iyyXyCv8AD6MMHSPGe7l+60qjq0RQhFCF5kjDDBGRXQcQbhcSRMkbsvFwmzUztFvNHYjP9Jthu7pz7SD+zbkPqnI6AcaksmByKo6nDHs60eY4b/3V76oa5WukY9q3k9pR7cTey6faXp4jI8afVWmChCKEIoQihCKEIoQihCKEIoQihCjdYtOQ2Vu9xO2yiD1Y8lUc2J3AflQhcxa06xz6SuDcXG5RkQwg+zGv5sdxLc/AAARpZdwV3QUNrSSDPcPmo2oyuFJaB0JNdyd3CuTxZjuVR1Y8h9/SmZ6hkLbu35ADMk8AOKblmZE3acVYtjqFYwbC3Ehmkc4VdrulY9FA9s465+FPwYXiNS0vJEbRmbDbcO89kfFUM2Mm9owpK41E0ewwIXjP0klckejkilfhFU3OOe54OaLHxbYj4ppmMTA9ZJGs/Z/LbqZYW7+IbzgYdB1ZeYH0h4nAFQzPJC8RVTdgnQ6td3HjyNirilxCOfLQpd1d05JY3Md1FvKbnX9pGffQ+Y3joQDyqwifsmyTEKYSx7Q1Houo4L1J7YTRNtJLHtIfArkeu/hUxZxcnaA01cWyjuZXQHioOVb7Sn2T6ivSMMooJ8PiErQctd4zOh1Hgoj3kPNkwXGvc7RhO5s1YcZVtYts+eQVHoo4U+zBoWuvtvI4bRt8M/iuelPALV0VpiWa5jW5mkkjc92VZ2IwwKhcZwBkjdwFRcaooGYfJ0bACLHQX1G/uXUb3F2ZT52/acLywWKt7KjvpgOZO6NT5YZseI6V5rK7Zarigg6WXPQZlVXUJaZNmreoU90glZlgib3WcElh1VRvI8TjwzUU1LnyGKnYXuGtrADvccr8tVCqK+KHI6qbn7Kzj9Hdqzcg8TIPiGb8KccyvZm6C4/lcCfI2+CiNxmInMWSdp7Vy4tCBNHhT7rj2lbyYfgcHwrmCqjmJa3Jw1acnDvBVlFOyUXaVE1ITyKEL7bTSRSLNA7RTIcq6nB8j1B4EHiONOslLe5QqqiZOLjJ3H6q/wDsy7R00gO4nAjvEGSvBZQOLp49V9RuziY1wIuFnZYnRu2XDNWDSptFCEUIRQhFCEUIRQhFCFgvbtIo2klYIiAszE4AA4k0IXM2v+uD6UudretrESIIzuzyMj/WP3Dd1JYmkt1QrbD6PbPSv03c/wBkvVEV6vcELOyooLMxCqBxJJwAPWkc4NaXO0CQkAXKvbVvQi2dusIwXPtSsPnP0z9FeAp3B6UyH32UZu7AP5Wce92p5WCyWIVRmksNAoHWeT/Wejx9v7935Ct3QN/9PqD3fBVp1TjVGukpx6fnbSxtoivdRoDJlQcezkkHjvLKvSrSowqklwkvqG3LjYeeXlYkEZ80jXlrrhK/aXqysDi5hXEUpwyjhHJjOB9VhkgcsHwFefRtfTzGllN7C7XHVzefNuh8Ctbh1X0zLHUJp7DNYsxTWDn9WGlhz9An21/dc7X756VcRP2mqrrqfoZctDmPoqStvdHlXrGEf7GL+kKkk7RWSrJcLc0MP6RB/fR/51qrxr/YS9y7j7QUnrjpRbrSF1cKcq8uFPVUAjU+oXPrXkU5u6y12Fx7MRdxPp9lM/Z5qesoF1crmIH9HGf6wg+831AeXM+HGv2ZKuY08JsB23fpB3D+Y/AZpMQrxCNluqsq4u0BAd1UsQFBIGeQCj8hWopKJsMXRwM6reHxJPqSss55cblZKcSKIk0qr3TWMkQdGh7w7W8H2sEFSOPAgg1xXYHDV0gqXGzg7ZBGThlqDw5HJOQzviddpVe686lG1zPBlrcneDvaIngD1UncG9Dv3nKtfLDL7vU9r8rho8DeOBG8eIyWqoq5s4sdUmVKVgihCFZlZZI2KSIQyOpwVI3inI3lpUWrpWzstv3FdHdmOuy6StvbwtzFhZkHXk6/Vb7jkdCZoN8wsw5pYS12oTnSrlFCEUIRQhFCEUIXx2ABJIAG8k7sChC507VNezpGU28DEWUTbyN3fuPnH6g5D16bLUsmyLDVWFDRmY7TuyPjySUBUNaMAAWCKRCsjsq1f43kg4ZWAHm3Bn9OA8SelReh99qBTfkbZ0nd+Vv/AFb+QVPitX0bdhupTnoLSXyiLvMY9uRcZz7sjKPuANbarp/d5Oj5A+YBWYBulDtMZoZ7O6AJWN8HHUMGA9QG+FXmBBs0M1OdSPlb4ZLlyebW7SSNZUYFGXaDeFZ6SJ8bzG4Zg2XaS+zRe9e7uzxllKjPIe+R/iX4Ve46eiZDTD8rb/L5Fct4pt07o8XFrPCRkuhK/bX2l+8VgcdZsxMqRrG4f9ruq71B8FPw+YxzBUZonSj2syXEe9oznH0lIKsp+0pIpInbLlpa6HpYTbUZhRFt7o8q9iwj/Yxf0hYqTtFZKsVwvExODjjyx1qrxr/YS9yciBLwApbV7RhmnhgHz2VSRyGfaPoMmvFquo6KJ8p3An6Lc2EENhuC6BCKoCIAqIAqgclG4CrjC6T3Wmaw9o9Zx4uOv07gsbNIZHlxSN2oWhVILtB7cEg+BORnyZR/Ea2OAShzn07tHD7+B+CYdxTrBMHVXXgwDDyIyKoHsLHFp1GS6SaJg2ncD5tvsn4bX/mFXuxbB7ne+/y+S5/MnVgCCGAZWBVlPBgdxB86yldRMrIjG7I6g72kaEd3onopXRuDmqlNdtXvkdwVXJicbcTH6OfdJ+kp3H0POs/TSvcCyXJ7TZw58RyIzC2NJUCaMOCX6kqSihC3tXdOyWF1Hdxb9jdIn04yRtL+Y6EA8qkQvsdkqqxOm2m9K3Ua937LqrRt8k8STRNtRyKGVuoIyP8A2qUqFbNCEUIRQhFCEUIVS9uutxjjXR8LYknGZiPmxfR83P3A/SFcvdsi6ep4TNIGD7CpdFAAA4CoBNzcrVsYGNDW6BfaRdLc0No5rieOFPekYLnoOZ8gMn0pmomEMTpHbh9jxXEjwxpcVf0MCxqkcYwkahVHgN3xPHNW+FUhp6cB/bd1nf1Hd4aeCxVRKZZC4pJ1b0l8jnmtLn9GHlZ4JDuVgx4Z4DkfMkdK2VdT++QsqYM7NAcBqLcvvLNRwbZJs0to1LmF4pBlXHEcQeTDxB31TU1Q+nlEjNR92KU5qqBpWfRwubKQ7aOjCMg+6WGA6+BHEcj652RpocQMdUzIgi/O2493Hh4W4vbJPXZnGBo+I/SaQn+Mj8AKzuOuJrXcgPQLpuibIGwwPjWaxKEzUcsY1LTbvtknY3bLwVz7pqy7m4mi/ZyMvoGIH3YqkppelhbJxAK3EbtpgKitkDcOAr2/DI3R0cTXa7Iv5LC1Oz0zg3S5RU9MI6eY/GqnHb/6dNb9Kl0IBqWX4hM+oM4TSNsTzkC/xAoPvavD8UaXUkluF/LP5LZVIvE5XaRjdWva7baHDfn5rEEWyUTrZZ97Z3CccxsR5r7Q+9RU7Dpeiqo38/XL5pDol3QGtKQ6KjlkILIDEqZ3sy+6P4dnJ5CrSsw182IujZoesTwB1PndIDksfZzoyR3lv587c2QmehOS3luAHgOmK6xupjY1tHFo3Xv4d+880NG9Tev933dhMebAIviWYDd6ZPpUDB4ukrGcsz4BK7RedfNF/KLB/pwDvVPgB+kH8O/zArF4xEIaqOpbo7+G7xzafPLxVvhM+xJsHeqWrlahFCEGlQRfIq2ewLWTBk0dIeGZbfP0SfbQeRO1jxep0btpt1lauDoZS3du7ldFdqMihCKEIoQknXDtNsrJHCypPcKSqwRttHbBxhyMhQDxzv6A0JQCTYLni8vJJ5pLidtqaVtpz06KOgAwAOgFQpZNo5aLSUNL0DLu7R1+ix00pyKEJ57I7TaupJCP1UTYPRmIUf4S9RZ2iWaGE/meCeYaC4+gVbikmzAbJo0hpG5ubh7ezZY0i3TXBG1hvoIDuJGDn8Rjf6LDT09PCJ6oFxd2W6ZcTy+892R7l7OpML/7TLPct1kkIA+yF4Un+sSs/Aa1g5D1JRsrX0j2fQOmzFJNF0G2XX1Vj+BFOQ47Ox209rXeFj5j6I2VWGsWgZbOXu5RuO9HHBh1Hj1HL4VrqKtiq49uPxG8Lgiysfsn0mHtmh+dExOPqscg/wAW193Wst7RU5ZOJdzh8R+1l20p3rPrpVD2qwhL9mH9ZHG5HQ7Oyf8ALn1qr9nPZ6oqw5gGzGx7m7R4A3yG/I93NaKPFI4KcXzdw+qSjXs7WhoACzBNzcorpIgGuJI2yMLHi4IsRyK6Y4scHN1CYNSl2r+1H9tGfgwP5V457W4K/DYJHNuYy02PDkefDj5rWU+INqYHXycBmPmPvJXq/E+dTIRsxtHIeizB1WnpWYJBK7cFjcn0U1LpmF8zGjUkeq5K58tZwrKWXbVWzsEkA8Mjd1wM46V6XIwuaQ02JFrppWzofW27mQGLRrFcYB70RrjljaQDHkaxlThdLC4iSoz7rnxsU4CVoXsF5LOs19ayPDEdpIYGjYA9WAbaY/j5bqkxPpI4THSSgOdkXOBHkbWH3vSZ705aA0/b3ZKITtbw8TqVYA+ycg8t/LNZD2kwuaOgk2hla7SMxdvWFvJP077SAqi722McjxtxRmU+YJB/CqGN4kYHjeL+a3DXbTQVhrtdIoQstjpF7WeG6i9+Bw4HDaHzlPgRkHwJp6F1nWVdiUG3FtjUei6z0ZfJPDHNGcpKiup8GAI9d/Cpizq2aEIoQihC4+0mGFxcFvf7+UMeeds5+/NRpe1Yq6oLCHabrf5LXWU02WhTGyuCyJKPKuS1PsmB1yWSuE8rI7HSMXg54i+G0+fypmMgYjBf+fz2f8qmxn8IffBO+itFx26FIgQCxY5JYljxJJ3k7hxrYVFTJUO2pDna3DIclmQLLdphKihCitZdCJdwNE+48Ub6Lcj5ciOlTKGsfSTCRum8cQkIuqTtrmexuSVOxLGxVhxBwcEHqp/9a30kcNbBZwu1wuPr3pvRTGku0K8lXZDJEOfdKQT6sSR6YqDBgVJEbkF39X0Fh5pdopWdySSSSTvJO8k9TVwAALBcrzSoQRw8eFN9Iza2bi/DelsinEiyW1w0bK6MVZTlWU4IPUEU1PBHPGYpWhzSLEHMEcwlBINwrH1b7ShgJeA5/aoOP2lH4r8KzFb7O/mpj/0n5H6+a6DuKwa/66xzRfJ7ZiytgySYIGAchRnB48T6dadwfB5IpOmnFiNB8z8kOcsHZzqiJiLmdQYgfYQ/PIPE/VB3Y5ny3uY3iphHQRHrbzwHDvPwCRoVrVjU4vtCFA6xaHd3juLcKLmJhvJ2dtODIx6Y+G/HGrGiqmNa6CfONw77HcQkI4JI7VtFd3crcKMLcLk+Ei4DD1GyfHJrAU8fu8klKfyHq82Ozb5ZjwWuw2fpYbbwkipasUUIQRSpCARYq7ewDTveWkto5y9s/sf3b5I+DbfkCtT2u2hdZKeIxSFnBWpXSaRQhFCFzn21asG0vTcqP0F2drIG5ZuLA/a3t45bpTUjb5qbRT7BLDofVV9TKtUUIXtHIpCLrtkhamfUfWRbO5DvkxOCkgHEKSDtAdVIB+PWoVTDI4NfF22HabztuPIjJFW1k0Rarss3WVA8LLKh4MhBH/ofA1YxY7RuH8V3Ru3tdkR8iOYWWfTSNNrL0RjjVtHIyRoewgg6EZhMEEZFFdoStrhrG0WLa2G3dS7lA37APzj444Z4cTuG+3wzD2y3nnyjbrz5ffcFySqt1q0YLaYRbW3IqKZWyTmRsscZ5AFR48edbDD6g1EXSWs0k7I5DL6rgqV0d2eXUsSygxptDIV2YHB4E4UgZG+oc2PU0UhjzNsri1vVLslQGm9ES2sphmADgA7mDbiMjh4cjTlDjdDWxmSKQWBIN8rEZHX10KcNPKLdU5qwuw3VqG4lmnnRZO52AiMMjabaJYjgSAoxnqeYFUvtFibgxjKd/Vde5adbG1rjxuu44iCdoZq8bqzjkQxyIjoRgoyhlI6EEYrE77qQuWtftHR22kLmGEbMaONlSScZVWIBO/AJIHhUuLGq6B92yEgbibj4qyhpYpIhtNHfvUFXpOF4lHXwCVuR0I4H6cFS1VOYH7J03FZY7Z2BZUYgcSASB5mp7pGtNiRdRl6sbUyyLGuNpyFXJxkngM+J3UksgiYXu0GZ7kK6tSdOJPCI9kRSwjYeLGNnHs5APLdw5Hd54LFaN0Eu3faa7MO43z++IzTgKY6q10ihCKEKA190f31hMMZaLEq+Gzuf/AW+FZ7GI+jnhqBvPRu7jm3ycPirXCZtmXZ4qkq5WpRQhFCFPdnunPkWkoJSf0ch7mX7LkYJ+ywVv3akwO3KlxWHSQdx+S6jqSqZFCEUIUdrBoWG8t5LeddqOQYPUHkynkwO8GhC5c1v1Xn0bcGCfepyYZgPZlX8mGQCvI9QQSy9lswrOlqdrqO13KGppT0UIX2hC+qxHAkfdSEA6oIVz6g6cc6Naa6clYZCqyNklk2VOOrEMdkeYFcYNA7/AFF9NAMnNDiBoHXt4XGZ7rqlxJrQQQsH/wAwX12CLO37mM5Anm+GQOGc9A1b/wBxoqTOpk2nfpb9/RVVydFLas6spa7UjsZZ3yZJm+JAzwHU8T8AIVfiL6qzGjZYNGj5/eSUCyrPR8B0hpMnijyF23f1angf3QF9RWsmeKDD7bw2w/qP75rjUq7F/wChXn72lzSAbEjXhzTgVGdo8DppK522LFnDBj9FlBUeikL+7WVwuwpWttYi4I5gkHzOfitRCQWAhPn+jtL+kvV6rCR6GUH/ADCriN5LbE6aclX1zbPB5K7K7UJcpa/3XeaSvG/t3X+FtjPrs5qM/tK7pxaJq8aj2ne39qmMjvVJHHIU7ZB8MKaiVtXNTUsronFpLbZEjXLd3pZmtLesLq+z4bh0rRRtLWBp1AA8gsyTcqltfNF/JL3bjGyrkSx44A53geTDOOhFb/CKn3uk2X5kdU9274JoixT3pnQrT93f2TBLjZVvqyqQDstyzjdk8eB5EZ2lrGw7VHVC7L25tPEffdwPRG8L1o/XmLIju1a1mHFXU7J8QeQ8/iaSbBpbbdOQ9nLXy+nkja4pqjcMAVIIIyCDkEdQRVO5pabHVdL1SIRsKwKsMqwKsOoIwfuNV+KUrqqldGztat/qBuPiLJ2GTo3hyoLT2i2triSB+KNgHqOKt6qQfWqamnE8TZBv+B3jwK2sUgewOC0KeTiKELFdx7SEeFdxmzgVHq4+khc3l6LqnUbS/wAr0fbTk5Z4l2z9cey/+NWqesop2hCKEIoQqO7cdcop86OhRJGRgZZiM90wPuxn6fEMeQJXjnHD3houVIpqd879lvieCqoQDqah7a0gpwLZr2Ix0pNorsRM4L6BSXXYAGiedU+z1p9ma7zHDxWMbnkH/lQ9eJ5Y3GorJZal5ipBcjJzz2W/V3IeKqa+tYw2Gad9aIY47ZdhQqwkdzCowpkOVjBHP22DeYzyrXYBQspXmNmZf23ntWGbjyyFraAG29ZuaV0hu5SWirIQwxxD+rRVz1IG8+pyacqJjNK6Q7ySmwoTtB0v8ns3wcPL+jX1HtH0XO/qRU/BqXp6oX0bmfDT4pHHJQ3ZJovZhkuCPakbYU/VXjjzb/LU/wBo6nalbCNALnvP7eqRoT/WbXaqXtlixeRN9K3TPmHcfgBWXpmhs1Qwf/IT5gH5rQ0JvEFI/wCj/Pi/mT6Vux9Vkj/5jVjFvTVeOyVfpNPKuXHN5c97I8h+ezP/ABEn86iu1KvYfw29wTv2O2W1ePKRuhiYg9Gb2B/hL1Bqh0ksMH6ngnub1j6BMVr9mIq2q1KzyUu0zRPfWZkA9uA7Y+zwceWMN+7V1gVV0NSGHR2Xju+niuXDJYuy7S3e2ndE+1AcfunJU/5h6Cu8fpeiqekGjvUa/Ioack0aT0dHPG0ciqwII3gHGRxGeBHHNVEFQ+B4ewkW+KVQuosDJBjI2Bu2OaSgssy/Z21DD7Zqfiz2vmvv48Wmxae+xse4JAmWqpdIoQqr7XQPlkeOJt0z57Ug/ACslAAJZw3TpHegv8brW4WT7uLpHqUrFFCEUIV5/wCj9e7WjniP9RO6j7JCuP8AEzVYtNxdZCVmw8t4FWdSptFCFX/a/rqbC3EUB/pVxkJ/Zr86Tz5Dx379kikJAFyu443SODW6lc9xR7I6niT1PWoL3FxuVqoIGwsDW/5XuuE8ihCdezjQaOz3dwB3FvvG17rPjO/qFHtEeIqO6KSrnZRQ3u7NxGoby5uOQVbiVV0MdhqU7PrUZT/RYJrgn55HdR/xv+AFbmDB46SMMkc2No/KM3eQ9Se9ZNzy43Xqy0RNJKs95IrMhJjhjyI0PDaOd7PjmeG/Fdy1UTIzFTNIB1ce0eXAD1SW4qfquSqlu0HS5urhimTDB7Cnlkk5b1IIHgoreYNSimgAd2nZn5DwHxKbcbqy9RYwthbgc0z8WJ/Ospizi6tkJ4+gC7GinqrkqqvtnH6e2/uT/MasxH/u6n+sf2NV/QfhBYuw+bZ0qg+nFIv3Bv8Ay1Pi1RXDqA810HpeTZglbhsxufgpNPqrXHcXujyH4VFdqVfQ/ht7h6K3uxu2AtbiTm8yofJU2h97mo9MNvExf8sZI73OA9Aq7EnZAJ8rRqnWO4hDqyHgwKnyIxXTHljg4bjdCo7UnTXyW6Ryf0bexJ9k8/QgH0Neg4pR+9U5YO0Mx3j66JoGyvQGvPE6oK7tp4JXmt1EqSENLATsttYALxk7skAZU8cVYxyQzxiKY7Jbk12otwcO/QhIvdrrRbsdh2MEn7Ocd2fi3sn0NcyYbO0bTBtt4t6w+GfwRdTQOeFQNNUqp7tOutvSEo5RhIx6KCf8Rasdhx24TL+tzneZPystnQs2IQEq1OUtFCEUIVqf6O9xia/jzxELgfxgn71qdEeoFmK9tqh33uV204oa8u4AJJwAMknkKELlLWnTrX97NdH3WbYiH0YlOF+PE+JNRZ3Z7KvMKgs0ynfkFG1HVuihC2dG2TTyxxJ70jBR6nifAcabmlbFG6R2gF1y9wa0uKvuz0fHDCkCAGOMY3ge0eJY+JbfVjg9K6CLpZPxH5u5cG9zR8brGVc5mkLitirZRkUIS9rVpBvZtYWxPODlv2UXz5D03ZA8fKrPD4G51Eo6jd36nbmj5rkpPvdFp/8ACbiZFwryIYwQc90jiNCfE5dz9rNXkVS7/Uo4nHMA3/qI2j5WA8Elsk3dns21o+DwDL8HYVSY03ZrX+B+ASt0THVWulWPbTH7do3WOQfBx/zVmG5V9SObT5sH0V7h5/hqF7Inxpe085B8YJR+OKnx6pyt/D8V0Lrk+zo+8PS2mP8A4TU+qlckx8B5Cop1V/H2B3K5eyEf6vk8blv5UdM0P/EX/wDLH9xVXie5OlaFVKxzybKs30QT8BmumN2nBvFCqDVPQ/e2N3Js7TI0bKvXYDMy/vIxHrW3xGr6KriZewIIP/VYA+BCbAyT3qbpHAFq7bRVFeBz/WQH3T9pfdI8POs7idPc+8NFrmzh+l418DqF0E0VULpYbq1SRdmRFdejKGHwNdxyvjO0wkHlkherW3VFVEGyq7lA5DoPDwrmaQv2nvNzvQFSmvTA6QusftWHqNx+8GsbhYIo478Ft6b8IKCqcn0UIRQhPnYXc7GlXXO6W2YY6kOjD7g1TID1VnsVbaYHiF0LTyrUm9r2lxbaKuTn2pV7lR1MnsnHiE2z6UIAvkubYkwoHQVXuNzda+JnRsDeAXuuU4ihCZ+zRgNJQZ3e+B5mJwPvNQcSIFOS7S7Se4OF/gotaCYHWVyVsb3zWLX2hCjdO6XW3QHBeRzsxRDi7cgPDqeVSqSldUPtezRm47gPvQJCUuXOj5FTumbavb44lkHCOIe+F6Iq+yOpNWkc7HO6QC0UXZH6nbr8yczwASKT1wjSPR0sajChFjRR1yqqB91RMMc6Sua863JJ8CSg6LQ7LGPyNkYYMczrj0U/iTUn2gA96DhvaD6obonGqNdKu+2lP0VmejTD492fyrNy5YlKOLWH+4K6w09QhK/ZV/2tafbb+U9S4+0pFZ+Euhdev+zb7/dZ/wCS9SFULk1OA8qiHVaBnZHcrp7Jh/q4+M7/AORKbw//AIhL/Q31cqjEtQnCtAqtRetE2xZ3DDiInx6qR+dS6Bu1VRj+YeqQ6Jb7JVxayqRhu92iD9Fo0KnyIzVr7RG9Q1w02beIJv5JGrKmiMM1qG7uWFjNZS9EY708VDeyw6Fa5NVdoqCLtcNmRvMb+8jMHiCi25T+gtLidWVl7uaM7MsR4qeo6oeIPOqyrpDAQWm7HZtdxH1G8JQVKVESr3APaXzH41DxCTo6SV/BjvQrqMXeBzVAawy7d1cN9KaQ/FyaoKRuzAxvBo9FuIhZg7lH1ITiKEIoQmLs0uO70xZNyLOh/ejZR95qTTnVUuLt7Du/5Lp+pKplR/8ApB6V2p7W0B3IrTuPEkonw2X/AIqbldZqmUEfSTjln5fuquqCtOihCKEL3DKyMrKSrKQVI4gg5BHrSOaHAtdoUhAIsVemq+nBe2yzbhIDsyqOT44jwYb/AIjlTuD1Do3GikN9kXYeLOHe05d1lk8RpehkuNCsWl9YFibuYlM9wRuhTl4ueCrw41raahdI3pJDsM/UfQDeVWkrUt7UWwe8vXDzYxke6gPCOIdTwzxPxy++U1BFLStsz4n+Zx+wEmmZW5oKyfLXM4xNLj2f2UY3pGPHm3Vj4UxVzMsIIj1G7/1O3u+Q5JQo2+m+VaQjgXfFa4llPIyfMX0zn49KlxM91onTHtSdVv8ATvPj9EmpX3UpdiW/j5rdM3o28fcKTFDtxwP4sA8kBNVU66SB2y/7Pbf3j/5VrN1H/E3/APLb/c5XGG9kpP7Lmxpaz/vD/LepcfaUmtP8LxXReugzo+9H/dp/5TVIVSuSk4DyqIdVoGdkK6OyVs6OPhcOP8CGm8PyxCQcWN/ucqjExmE41oFVpf1+n2NH3B6qF/idV/OrLB2bVbGOd/IEpHaKOu/6DcW03CGWNLebkFZR+jc+mR5A1Kj/APPQyRfnaS9vME5j73pNFPac0e0qq8RCzxHaiY8M4wVb6jDcfQ8qrqSdsbi2TNjsnD5jmNQlKjHhF4FuLdu4u4socjgR70Mo5r0PqOlSw40hMEw2o3Z/RzTuP+Ck1W3ozT204huE7i45IT7MnjE3Bh4cRTE9Dst6WE7bOO8cnDd36JbqehOGB8RVJiERlpZY26lpA77FdxmzgeaoHWO2MV1OjDBWVx6bRwfUYNUFHIJIGOG8D0W4hN2A8lHVITiKEIoQslnedxPbz/sZo5PRXBP4U/Aesq3FGXhvwK68BzUtZ5cz9rE5fTV3k7kESL4DukY/4iT61HqNArfCQNpx5JXqKrxFKhFIhFCEx6i6x/I7jL57mQbMoHIcnHip3+RNRqmN52ZYu2w3bz4tPJwyUWspxPGWq3tFaOhiQG3VdiT2g6+13md+0W3knzNaSLGW4g3bc/MZFpyLOVtw56FY98LozYhRg0PJLdmW5wY4j/R4hwzj9a2eL8h0x5E24rYmUoZT6u7bv/qOXqmrG+aw6e1jIY29ovfXJ3ezvWL6zngCOh9fF6jw8EdNUnZj56u5Aa+PkkJ4LY1S0F8khIZtuWQ7cr7/AGmPLJ3kDPrvPOmsRrfepbtFmjJo4D9/2SgWUHBI8Gkbyce1BtRpMBxQGNWWXxUHaB6Ak8t1g9rJ6GGLR9iW88yC3vOVuJySb07g1n10q87aZMR2i9TM3w7sfmazcvWxKU8GsH9xV1ho6hKTuzp8aTsz/bIPj7P51Lj7SlVYvEV0prcP6Dd/7vN/LapCplyOnAeVRDqtAzshXF2PP/QZRzFxn4xr/wAtM0ZtiZHGL0f+6q8TGQKd60SqEj6+s9xEyocQROgkb6chkVO7XwXaJY9RjiDWgwcNgkDndtwNhwFibnvtkOGe8LlybNM6NS4heGT3XGM8weII8QcGqalqH08rZWaj7slIulzROlJbLFvffqx7MV0MlSOAWQ/NPifyybSopoqy81Jrq5m/vHEd37JAbaqTvdEsZ0ubZ1VyVEoO9ZY+px89RwPpmokVU0Qup5wSBct4td9DvCWyk9IWEc6FJUDqeR/EHiD4jfUSGeSF23GbFC2aaSpF7T9XO8T5ZEPbQATAfOUbhJ6DcfDB5VlJofcajo//AG3m7f5XalvjqPELRYVWbQ6Jyq2pCvEUIRQhYb0ZRvKnIz1gota28DhyXWeqt13tlayfTgib4xqfzqcssqN7c9DNDpH5Rj9HdIvtchIihCvh7IQ+p6GmpW3F+Cn4fKGPLT+YW8dyrk0yrMgjJFCF9DHrSWC6D3DQr0JTSbIXYmevrS5oDbJXTEiy3tG6wXNurJDPLGrcVViB5jofEYNR5qKnmcHSMBI4j78lGLGk3IVldmukpry2uYbl5JFQpsyF228PtbS7edr5oPHmeWK6w4iixJggAAcCS2w2bttZ1tOSrMRjbs3Tjo7R0UCbEMaxr0UcfEniT4mtVNUSTu2pHEnmqdbVMpUq6s3Ye/0iBggPEPVVZD961cV8RZR0xPA/Eg/NcjUqW0KdgyW/7Fhsf3Te0novtIPsVCquvszfqGf9QyPnkfFKFX3bNc5uII/oQ7Xq7t+SisZCQ+pqJRvfs/8Aa0D1utBQNtEEq6lybOkLM/8AeYfvlUfnU5naCfqfwnLp/Wv/AGK6/wB3m/ltUlUi5GTgPKop1V+zsjuVodi1xuu488onA8iysf8AEtRQ7YxCB36g5vwDh6KDiLbx3T3pm7MULMuNs4SMHm7kImfDaYZ8M1raWISSgO01PcMz8AqIpe18QQaN2E+aYgCeJIcNk9SSCSetWeEEz1+07fc/CyQ6Jrt5w6q6nKuAwI5gjIqmewscWO1GS6XqRAwIYAg7iCMg+YNICWm41QsNlZRwpsRIEQEnZHDJOT95ruWZ8rtqQ3PFC2KbQvqoTwBPlTUs8UIvK4NHMgeqUNJ0CAccRnkQeY5gimqumjq4DE7Q6EbjuI7l0x5Y7aCpPXrQItLpkT9U424/BT83zUgjyx1rO0sjy0sl7bDsu7xv7iLFbKknE0Qcl6pKkooQsdz7jeR/Cu2doJip/Bf3H0XUXZyf9V2P+7xf5BU9ZNSWndCQXkRhuY1kjO/B5HfgqRvDbzvG/eaEKiO0PsrksUa4tWae2Xe6N+siXrke8g5niOYxk026MHRTIKt0eTsx8R3fTRV6EzjG8HhUe9tVchhcAW5gr0ITSbQXYgcdUdyetJtpfdzxXwxGl2guTC4K3NS9RrZbaKa4jE0sqh8MTsorb1AAIySMEk+lRqenlr3Pd0hZG07I2bbTiNTc3sAcstVTVlW6N+w1ONjZxQp3cMaxJnOyo4nqTxJ8TVtRYbHTOMly55y2na24C2QHdqVWTTvl7Sz1YplQundJuCLe2w1w448ol/aP+Q5mp9JTMI6afKMebj+kfPgkJUPqxopbO+khDM5e2SQs3FmEhVj6k8KnV9S6ro2ykAWeW2G4WuEgFimxbRTLtge2V2M54rtZGR4EnfyyetUU1V0VO4u7Lbu8h9Auw25sFR/aDpHv9IXDg5VW2F8kATd4Egn1rK4axzaZpf2ndY97jf5rTwt2WALR1V/26z/3mD+clWDO0m6v8E/e9dVaeh27WdPpRSL8UIqSqZcfxcB5Cop1V9Ebsb3BNvZnpYW98m2cJMDEx6bWNk/xhd/TNQK8OEYlYLlhDxztqPEXXFRHtxkK5NIyxR7JmKL7YCl8YD4OME8DjO+tZSOdUM26e5BbfLe3L9lmXCxsVDa4QiX5LEcFZLlNoHmqqzEfdVlhjzH0sg1DDbvJAXJWG2B0c2wxLWTH2HO825J91z+yJ4Ny59a7fbEBtDKUaj9YG8fzct+7gjRM4qoXS+0IQSACWIVVBLMdwUDeSfAColbWR0kRlf3ADUk6Acz+67jjdI4Naqk1w13lnk2bd3igQ+zskoXP02xg7+Q5edZplMZnGeqAc87tQ0fpHdx3la2komQssRmpnVDtBBAhvWOeCXGM+kmOP2uPXma7hM1A69ONqPezhzZwP8uhUWtwwSdaPVa/atpCCVbbupY5WXvc92wbAOwRnHiDSMl6erlmaxzQ4N7Qsbi4Pwsu8LhkiaWvCr2patUUIWG8bCN5U5GLuCjVjtmBx5eq6v1OtDFYWkZ4pbxKfMRqD9+anLKqTu7lI0aSRgqIpZmO4BQMknwAFCFz9rl2qXF73sNviG0bKZx+kkXgck7lVugGeWaZkl2cgrKjoOlG2/IeqQ0UAYHAVEJublX7GBjQ1ugX2kXSKELJDAzcBSOcG6p6GnkmNmD6K6tSdKLNbRxZHfQoEK/SVdysvXdgHx8xTOG17aSV0MuTHuLmu3AnVp4Z5g6ZrP45g81O/pdWneOP35+anq1SzaidK6TZWEEAD3DDOD7sa/tJMcug4k1Mp6Zrm9LKbMHm48G/XckJWfRGi1gU4Jd3O1JK3vO3U+A4AcAKbqal07huAyAGgH3qd6AFB6Q0XPcXTzQXHycxKIA3dh9v578eQLKM9VbpVjDUwwUzYpY9vaO3a9rbh8AT3EJF8u3XRytI8z3F9KmyGY42B12RuVQd4XiT92Jx3HBiI9ypmhsIPWI323A7zuJ0AyzWjwXApat3SOyaN/0+8vgqWlUgkHiDvoaQRcKdJGY3FjtRkpTVHHy+zzw+UwfzkrtnaCi1X4R+966u0g2IpD0Rv8pqSqVccQ+6PIfhUV2pV7D+G3uHovVInVbOqOucdzB3F+ucDZ71l2lkHABxx2h9IeZxzhU9VPhUl4Osy99kGzmk6lp0sf0nw3qO/BJqppkhb+6lW1Qt0QT2mWeMh4iJWdcqQSgycDaGV38M1sKD2qZiDuhe61xZzS0NcL7+djnlkqCoo5ad2zI0gpkRkljB3MjrneMhlI5joQabIfE+2hB8iEyoRGaxOyxLWZOFY7zb9FbrF0PzeB3VYECtFxlLvG5/MfzcRv1GaTRMCnPDfnhjnVW47Ny7K2qVJuv2nONrGdw/XHqeSeQ5+PkaxUtSa6fpz2Bkwct7u87uAXoXs3g4jj94lGZ07uP0896r2ewVuHsnw4fCpDZnDXNX0+GxSZt6p5aeS0ZrFl38R4U+2VpVXNh80YvqOS1qcUFFCEUIWSzgEk9vG3uyTxI3kXANPwDrKtxR1obcT9V16BUtZ5VN/pAaeKQQ2SEg3DFpMfs0x7J+0xH8BFcvdstunqeLpZAziqWAxuFQNVrAA0WC+0iVFCFt2dkW3ncv401JKG5DVWNJQOlO0/Jvr98VKooAwNwqISTmVoGMawbLRYLNbXDRsHRirKcgjka4exr2lrhcFJJG2RpY8XBVmavaxJdrssRHcY3jcA+73kzuzz2alUGKOoiIqm5j3O/Tydvtwdu38vOcbwB9M4ywi7PTv+q3dF6LW3UgZZ2O1JI3vO3VvyHAVspav3qz2kbNuqBoBy+u9Ze1sit4IcZ4AcSdwHmTuqsqsQpqUfxngHhqT3AZpyOJ8hswXSlpHWmK1jENqe9kHGUgbIYnLMOTOWJOeGTz4Vn8QxOoxJxyMcZ3fmI3A8G2yte9tStjhHsw4kSVWQ4b/wBvXu1SLcTs7F3YszHJJOSTUdjGsaGtFgFuWMbG0NaLAJc0zHiTPUA/l+VWNM67LLJ4zFsVO1xAPy+SzaqIWvrMDibmD+ap/KpcfaVBVn+EV1TrA+za3DdIZD8ENSFTrj+Ibh5CortSr6IWY0cgpqx0V86T+H/j/wAKhS1G5vmtNQ4OMnz/APb9fp5qVAxwqItCAALBSGh9MS2z7UTYz7ynerDow/6NMywMktfUaEZEdxUWrooapmxK2/qO77srG1f03BcqFjxHJzhPxJQ8xxOONWdLjkkR2K7MaCT/APY3d+ncvOsV9n5qQl7M2cfqpV485UjOdxBHHwxWjZMwtEjHC2twcvNZ8g6KK01pKOxgwoVX2dmGIcuW0RyUfeazWMYoK4mnhdtAn+I8aW/SDvJ320GSv8Dwd9VMHPFmDX6d/wDlVW7EkkkkneSd+T1qGAALBeoAACwXylSooQteWzRt+MHw3U42VwUOWhhkNyLHlktS40efmbx4mnWTD8yrqjDHA/wsxzWlIhBwRg0+CCLhVj43Ru2XCxXj5R3Txy/s5Ef+FgaegPWVZibbwX4EfRdgI4IBHAjIqYs4ub+2K+73TEw5QRxxj1XvD97kelMTnIBWuEsvI53Aev8AhKFRFfL6BmhKASbBStrYhd53n7hUR8pdkFoKXD2RWc/M/ALcppWSKEIoQvqnG8bjSapCL5FTdvrdeIuyJ2IHDaCsfiwJqL7lCL2Fr8CQPIEBVkmDUUjtp0YvyuPQrR0hpief9bK7joTu/hG77qcipoos2NA57/PVSoKOCD8NgHr56rRp9SkUIURp/wCZ13/lUul3rOY/a8fHP5Jp7E9BmfSKykfo7YFyeW0QUQee9m/cqwiGax9c7qgc10LpG37yKRPpoy/FSPzp9Vi5U0NYhUVm3tjny8MdRwqnqZXF5aMgvR8EoIm08czus4i9+HdzG/mpSoqv0UIRQhfVODkbiKQi6Qi+RUqms12F2RcSY+1k/E7/AL6iGgpidrYH3yUE4ZSF20Yx5fLRRk0rMSzEsx4kkknzJqU1oaLAWCmtY1g2Wiw5LxXS6RQhFCEUIRQheJYgwwRmla4tNwmpYmSt2Xi6hdJWJVG55zj4ZGfGpsMoLgsxieHmOB1ze97eVxfmumezvSPf6Ms5CckworHqyjYY/wASmrRYVc5a0XXe6QvZPpXEgHkrFV+4CotQcwFfYS20bnc/T/Kjqjq1W/oy3B9o8uHnTEz7dUK2wymDz0rt2nfxUnUZXqKEIoQihCKEIoQihCKELDcXKoPaPpzNdsjc/RRqiripxeQ+G8+CjdFaPn0hcCK3jLuenuxr9J24AePE8ACcCrSKDZFgsJiGKiaQvPgBu8V0vqRqtHo61WBDtMfakkxjbc8T4AcAOQHM5JlAACyoZJHSO2nJgpU2ufO0fVx9HXTy4LWlzIzq+P1UjEs0bY4KTkjw8jUKqp9vrN19VpcBxkUp6CY9Q6H9J+h+GvFQQNVS9ABBFwvtCVFCEUIRQhFCEUIRQhFCEUIRQhFCFgvlyjeWa7iNnBRK5gdA4HhfyTj2d6faLR8EYJwvefzXP51fheSuFiQqviJJck5Jdsnqdo76hzdpaPDPwB3lZ4IizADnTDnbIurSGIyvDBvU5FGFAA4CoLiSblaqKNsbQxugXukTiKEIoQihCKEIoQihCwxRzXEnye0jaac8l4IOrMdyjxNS6emLztHRZ7GMcjpWmKM3k9O/ny81YernYemA+kJnkc7zFEdlPJmI2m8xs1atYG6LAzVMkpJedVaWhdC29pGIraJIk6KMZPVjxY+JJNdJhSFCEUIWvpCxjnjeKVFeNxhlYZBFCFRmt/Znc2JaWxDXNrnJh4yRD6v018t/UcWqNNTNkz0KusMxuei6vaZwO7uO70SjZ36Se6cEcVO4j0qrlhfGesFvKHE6esbeJ2fA6jw+YyW1TSsEUIRQhFCEUIRQhFCEUIRQhFCFhu/cbyNdx9oKNV/gP7ln1Y1tit7ZImjLMpfJxxzIx/Or4aLyWQWcRzSrZHK56k/jUSbtrQ4b/tx4qa0VFuLddw8v/eoE7s7LV4VDZpkO/Id3+fRb9MK3RQhFCEUIRQhFCF5kcKCSQAOJNKASbBcSSMjaXvNgN5U1qhqbc6TIZdq3tM75yPakHMRKfhtncPEjFWUFGB1n+SxGK+0jpLxUuQ/VvPdw79e5Xjq3q5b2MIhtowi8WPFnP0nY7yfw5YFT1k9VLUIRQhFCEUIRQhFCEna5dm9npDLsvc3HKeL2Wz9ccH5cd/QikIByK6a5zDtNNjyVO6y6rX2jcmdO/txwuYhnA+uvFeW87vE1Blogc2ZLU4f7TyR2ZUjaHEa+O4/A96hoNKxNwcZ6HIqE6nkbqFp4MZopsmPz53C3AaZVmDfML7QlRQhFCEUIRQhFCEUIWtpCQLGxPSnImlzwAoWIStip3OdwTfqL2afKrGG4fKmQO2M43d4wB4cwAfWr0ZLyhztokqt4rYq7xAb1kdceTEVDqDZ1ytJhLTJEGN1up63j2VA6Cqx7tokrdU8XRRtZwWSuU8ihCKEIoQihC15Lj21ijVpZn3LEgLMT5Cn4ad8mmnFVOI4xT0Qs43d+ka+PD7sCrK1K7JyxW40psuRgpaA5Rf7wjc5+qN3iQcVaxQNjGSwGIYpPWuvIctwGg/fmVbiKAAAAANwA3YFPKuX2hCKEIoQihCKEIoQihCKEINCEs6wagaPvAe+towx/rIx3b567SYz65FCFWmnOyW7tctZSfKov2MhCSD7Le63P6PgDUaalZJnoVeYdj1RSdU9ZvA7u4/YSKNIBXMcyPBKOMcqlCPj+dV8lJIzPVa6i9oKSp6pOy7gfkdFuVGV2ihKihCKEIoQsc0wUZJrprS45JmadkLbvKx6vaEl0rdLbxAiJSDNIOEaZ37+Bc4IA6+AJFpTU+xmVg8bxc1B6Nmn38ePlxXUFjaJFGkUY2UjVUVeiqMAfAVMWbXNOvWjTZ6XuEYYSV+/jPVZMk48A20v7pqJVsJbcLQ+z9U2ObZdxv8ivNVC9ERQlRQhFCFgubtIxl2A/H4ca7ZG556oUWprYKZu1M8D18BqpjVrVC+0lgxKba3P/ANRKN7D+zTi3nuHiKsIaIDN+fJY/EfaZ8l2Uw2R+o6+HD17ldep+pdro5CIEzI3vzP7TufE8h9UYHrvqeMllHOLjc6pjoSIoQihCKEIoQihCKEIoQihCKEIoQihCKEKH1j1XtL5Ni6hSTHutwZfsuMMPIHB50IVV6b7GLiLLaPudteUM/HyDgYPqF86ZkgjfqFZUmLVdLlG/Lgcwk680LpOA4m0fOT1iXvR8Y9offUR1B+kq/h9rDb+LH5FapivP/wAfd/8A6JP+WufcDxTx9rI90ZXkRXv/ANhdf/zy/wDCl9w5rj/xWP0ffmty11e0rN+qsJlzzkURfzCBXbaFu8qPN7VSkWY2334pr0D2K3EpDX9wI15xQnaY+BdhgegapTIWN0CoanEaic3c5XBq/oG3soRDbRrGg6cWP0mJ3s3iadUFSVCEq9oGpEOk4QrExzR5MUwGSpPEEc1OBkeFIRddNcWm41VJ6T1D0racYkkQf1iSpg+jkN9wqM+kY5XlN7QVEIDTn98Df4WS1PpiRG2Xjw3mD+Bpn3EcVZN9q3WzZ9+amNFaL0hdY+T2wbPMyRr/AJnpRQt3lNv9q5T2WBNujOyDSMpHym5it05iMGRvL5q+u0afbSxN3Ksnx6umFtuw5ZKwNWOy3R9mQ/dmeUb+8nIcg9QuAoPQ4z40+BbRVDnFxu43KdqVcooQihCKEIoQihCKEIoQihCKEIoQihCKEIoQihCKEIoQihCKEIoQihCKEIoQihC//9k="/>
          <p:cNvSpPr>
            <a:spLocks noChangeAspect="1" noChangeArrowheads="1"/>
          </p:cNvSpPr>
          <p:nvPr/>
        </p:nvSpPr>
        <p:spPr bwMode="auto">
          <a:xfrm>
            <a:off x="35496" y="44624"/>
            <a:ext cx="304800" cy="304801"/>
          </a:xfrm>
          <a:prstGeom prst="rect">
            <a:avLst/>
          </a:prstGeom>
          <a:noFill/>
          <a:ln w="9525">
            <a:noFill/>
            <a:miter lim="800000"/>
            <a:headEnd/>
            <a:tailEnd/>
          </a:ln>
        </p:spPr>
        <p:txBody>
          <a:bodyPr/>
          <a:lstStyle/>
          <a:p>
            <a:endParaRPr lang="en-US" dirty="0"/>
          </a:p>
        </p:txBody>
      </p:sp>
      <p:pic>
        <p:nvPicPr>
          <p:cNvPr id="43"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47" name="Slide Number Placeholder 46"/>
          <p:cNvSpPr>
            <a:spLocks noGrp="1"/>
          </p:cNvSpPr>
          <p:nvPr>
            <p:ph type="sldNum" sz="quarter" idx="12"/>
          </p:nvPr>
        </p:nvSpPr>
        <p:spPr/>
        <p:txBody>
          <a:bodyPr/>
          <a:lstStyle/>
          <a:p>
            <a:pPr>
              <a:defRPr/>
            </a:pPr>
            <a:fld id="{00FAF084-D5EA-48A9-9FD3-9B54144B9381}" type="slidenum">
              <a:rPr lang="en-CA" smtClean="0"/>
              <a:pPr>
                <a:defRPr/>
              </a:pPr>
              <a:t>2</a:t>
            </a:fld>
            <a:endParaRPr lang="en-CA" dirty="0"/>
          </a:p>
        </p:txBody>
      </p:sp>
      <p:pic>
        <p:nvPicPr>
          <p:cNvPr id="78" name="Picture 2"/>
          <p:cNvPicPr>
            <a:picLocks noChangeAspect="1" noChangeArrowheads="1"/>
          </p:cNvPicPr>
          <p:nvPr/>
        </p:nvPicPr>
        <p:blipFill>
          <a:blip r:embed="rId6" cstate="print"/>
          <a:srcRect t="64506" r="13776"/>
          <a:stretch>
            <a:fillRect/>
          </a:stretch>
        </p:blipFill>
        <p:spPr bwMode="auto">
          <a:xfrm flipV="1">
            <a:off x="0" y="0"/>
            <a:ext cx="9144000" cy="908720"/>
          </a:xfrm>
          <a:prstGeom prst="rect">
            <a:avLst/>
          </a:prstGeom>
          <a:noFill/>
          <a:ln w="9525">
            <a:noFill/>
            <a:miter lim="800000"/>
            <a:headEnd/>
            <a:tailEnd/>
          </a:ln>
          <a:effectLst/>
        </p:spPr>
      </p:pic>
      <p:sp>
        <p:nvSpPr>
          <p:cNvPr id="79"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4000" b="1" noProof="0" dirty="0" smtClean="0">
                <a:solidFill>
                  <a:schemeClr val="bg1"/>
                </a:solidFill>
                <a:ea typeface="+mj-ea"/>
                <a:cs typeface="Times New Roman" pitchFamily="18" charset="0"/>
              </a:rPr>
              <a:t>Origin</a:t>
            </a:r>
          </a:p>
        </p:txBody>
      </p:sp>
      <p:sp>
        <p:nvSpPr>
          <p:cNvPr id="25" name="Rectangle 24"/>
          <p:cNvSpPr/>
          <p:nvPr/>
        </p:nvSpPr>
        <p:spPr>
          <a:xfrm>
            <a:off x="0" y="995718"/>
            <a:ext cx="9144000" cy="36933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lgn="ctr" fontAlgn="auto">
              <a:spcAft>
                <a:spcPts val="0"/>
              </a:spcAft>
              <a:defRPr/>
            </a:pPr>
            <a:r>
              <a:rPr lang="en-CA" b="1" dirty="0" smtClean="0">
                <a:solidFill>
                  <a:schemeClr val="tx1"/>
                </a:solidFill>
                <a:cs typeface="Times New Roman" pitchFamily="18" charset="0"/>
              </a:rPr>
              <a:t>Development Origin of Health &amp; Diseases Hypothesis</a:t>
            </a:r>
          </a:p>
        </p:txBody>
      </p:sp>
      <p:sp>
        <p:nvSpPr>
          <p:cNvPr id="36869" name="AutoShape 5" descr="https://encrypted-tbn0.gstatic.com/images?q=tbn:ANd9GcTGgQA0PhSyCBLHAaXZ1YRCIAVIkQ3k9vWT-gveIVHKQtvHaWtpmw"/>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32" name="Oval 31"/>
          <p:cNvSpPr/>
          <p:nvPr/>
        </p:nvSpPr>
        <p:spPr>
          <a:xfrm>
            <a:off x="3347864" y="2158888"/>
            <a:ext cx="2808312" cy="2736304"/>
          </a:xfrm>
          <a:prstGeom prst="ellipse">
            <a:avLst/>
          </a:prstGeom>
          <a:no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4211960" y="1726840"/>
            <a:ext cx="726481" cy="369332"/>
          </a:xfrm>
          <a:prstGeom prst="rect">
            <a:avLst/>
          </a:prstGeom>
          <a:noFill/>
        </p:spPr>
        <p:txBody>
          <a:bodyPr wrap="none" rtlCol="0">
            <a:spAutoFit/>
          </a:bodyPr>
          <a:lstStyle/>
          <a:p>
            <a:r>
              <a:rPr lang="en-US" b="1" dirty="0" smtClean="0">
                <a:solidFill>
                  <a:srgbClr val="00B050"/>
                </a:solidFill>
              </a:rPr>
              <a:t>Fetus</a:t>
            </a:r>
            <a:endParaRPr lang="en-US" b="1" dirty="0">
              <a:solidFill>
                <a:srgbClr val="00B050"/>
              </a:solidFill>
            </a:endParaRPr>
          </a:p>
        </p:txBody>
      </p:sp>
      <p:sp>
        <p:nvSpPr>
          <p:cNvPr id="34" name="TextBox 33"/>
          <p:cNvSpPr txBox="1"/>
          <p:nvPr/>
        </p:nvSpPr>
        <p:spPr>
          <a:xfrm>
            <a:off x="1085171" y="1547500"/>
            <a:ext cx="906017" cy="369332"/>
          </a:xfrm>
          <a:prstGeom prst="rect">
            <a:avLst/>
          </a:prstGeom>
          <a:noFill/>
        </p:spPr>
        <p:txBody>
          <a:bodyPr wrap="none" rtlCol="0">
            <a:spAutoFit/>
          </a:bodyPr>
          <a:lstStyle/>
          <a:p>
            <a:r>
              <a:rPr lang="en-US" b="1" dirty="0" smtClean="0">
                <a:solidFill>
                  <a:srgbClr val="0070C0"/>
                </a:solidFill>
              </a:rPr>
              <a:t>Mother</a:t>
            </a:r>
            <a:endParaRPr lang="en-US" b="1" dirty="0">
              <a:solidFill>
                <a:srgbClr val="0070C0"/>
              </a:solidFill>
            </a:endParaRPr>
          </a:p>
        </p:txBody>
      </p:sp>
      <p:sp>
        <p:nvSpPr>
          <p:cNvPr id="35" name="TextBox 34"/>
          <p:cNvSpPr txBox="1"/>
          <p:nvPr/>
        </p:nvSpPr>
        <p:spPr>
          <a:xfrm>
            <a:off x="7380312" y="1484784"/>
            <a:ext cx="1221809" cy="369332"/>
          </a:xfrm>
          <a:prstGeom prst="rect">
            <a:avLst/>
          </a:prstGeom>
          <a:noFill/>
        </p:spPr>
        <p:txBody>
          <a:bodyPr wrap="none" rtlCol="0">
            <a:spAutoFit/>
          </a:bodyPr>
          <a:lstStyle/>
          <a:p>
            <a:r>
              <a:rPr lang="en-US" b="1" dirty="0" smtClean="0">
                <a:solidFill>
                  <a:srgbClr val="FF0000"/>
                </a:solidFill>
              </a:rPr>
              <a:t>Adulthood</a:t>
            </a:r>
            <a:endParaRPr lang="en-US" b="1" dirty="0">
              <a:solidFill>
                <a:srgbClr val="FF0000"/>
              </a:solidFill>
            </a:endParaRPr>
          </a:p>
        </p:txBody>
      </p:sp>
      <p:sp>
        <p:nvSpPr>
          <p:cNvPr id="37" name="TextBox 36"/>
          <p:cNvSpPr txBox="1"/>
          <p:nvPr/>
        </p:nvSpPr>
        <p:spPr>
          <a:xfrm>
            <a:off x="8130838" y="1078250"/>
            <a:ext cx="1013162" cy="307777"/>
          </a:xfrm>
          <a:prstGeom prst="rect">
            <a:avLst/>
          </a:prstGeom>
          <a:noFill/>
        </p:spPr>
        <p:txBody>
          <a:bodyPr wrap="none" rtlCol="0">
            <a:spAutoFit/>
          </a:bodyPr>
          <a:lstStyle/>
          <a:p>
            <a:r>
              <a:rPr lang="en-US" sz="1400" b="1" dirty="0" smtClean="0">
                <a:solidFill>
                  <a:srgbClr val="FFC000"/>
                </a:solidFill>
                <a:latin typeface="+mn-lt"/>
              </a:rPr>
              <a:t>(Fall, 2013)</a:t>
            </a:r>
            <a:endParaRPr lang="en-US" sz="1400" b="1" dirty="0">
              <a:solidFill>
                <a:srgbClr val="FFC000"/>
              </a:solidFill>
              <a:latin typeface="+mn-lt"/>
            </a:endParaRPr>
          </a:p>
        </p:txBody>
      </p:sp>
      <p:graphicFrame>
        <p:nvGraphicFramePr>
          <p:cNvPr id="29" name="Diagram 28"/>
          <p:cNvGraphicFramePr/>
          <p:nvPr/>
        </p:nvGraphicFramePr>
        <p:xfrm>
          <a:off x="192528" y="5229200"/>
          <a:ext cx="8892480" cy="115212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38" name="Group 37"/>
          <p:cNvGrpSpPr/>
          <p:nvPr/>
        </p:nvGrpSpPr>
        <p:grpSpPr>
          <a:xfrm>
            <a:off x="0" y="980728"/>
            <a:ext cx="9144000" cy="4050380"/>
            <a:chOff x="0" y="1052736"/>
            <a:chExt cx="9144000" cy="3888432"/>
          </a:xfrm>
        </p:grpSpPr>
        <p:sp>
          <p:nvSpPr>
            <p:cNvPr id="82" name="Rectangle 81"/>
            <p:cNvSpPr/>
            <p:nvPr/>
          </p:nvSpPr>
          <p:spPr>
            <a:xfrm>
              <a:off x="0" y="1052736"/>
              <a:ext cx="9144000" cy="3888432"/>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eaLnBrk="1" hangingPunct="1">
                <a:spcBef>
                  <a:spcPts val="600"/>
                </a:spcBef>
                <a:spcAft>
                  <a:spcPts val="600"/>
                </a:spcAft>
                <a:defRPr/>
              </a:pPr>
              <a:r>
                <a:rPr lang="en-US" b="1" dirty="0" smtClean="0">
                  <a:solidFill>
                    <a:srgbClr val="C00000"/>
                  </a:solidFill>
                </a:rPr>
                <a:t>     </a:t>
              </a:r>
            </a:p>
            <a:p>
              <a:pPr eaLnBrk="1" hangingPunct="1">
                <a:spcBef>
                  <a:spcPts val="600"/>
                </a:spcBef>
                <a:spcAft>
                  <a:spcPts val="600"/>
                </a:spcAft>
                <a:defRPr/>
              </a:pPr>
              <a:r>
                <a:rPr lang="en-US" b="1" dirty="0" smtClean="0">
                  <a:solidFill>
                    <a:srgbClr val="C00000"/>
                  </a:solidFill>
                </a:rPr>
                <a:t>  </a:t>
              </a:r>
              <a:r>
                <a:rPr lang="en-US" sz="2000" b="1" dirty="0" smtClean="0">
                  <a:solidFill>
                    <a:srgbClr val="C00000"/>
                  </a:solidFill>
                </a:rPr>
                <a:t>PREECLAMPSIA (PE)</a:t>
              </a:r>
              <a:endParaRPr lang="en-US" b="1" dirty="0" smtClean="0">
                <a:solidFill>
                  <a:srgbClr val="C00000"/>
                </a:solidFill>
              </a:endParaRPr>
            </a:p>
            <a:p>
              <a:pPr lvl="1">
                <a:spcBef>
                  <a:spcPts val="600"/>
                </a:spcBef>
                <a:spcAft>
                  <a:spcPts val="600"/>
                </a:spcAft>
                <a:defRPr/>
              </a:pPr>
              <a:r>
                <a:rPr lang="en-US" b="1" dirty="0" smtClean="0">
                  <a:solidFill>
                    <a:srgbClr val="C00000"/>
                  </a:solidFill>
                </a:rPr>
                <a:t> Characteristics: </a:t>
              </a:r>
              <a:endParaRPr lang="en-US" b="1" dirty="0" smtClean="0">
                <a:solidFill>
                  <a:srgbClr val="C00000"/>
                </a:solidFill>
                <a:cs typeface="Tahoma" pitchFamily="34" charset="0"/>
              </a:endParaRPr>
            </a:p>
            <a:p>
              <a:pPr lvl="1">
                <a:spcBef>
                  <a:spcPts val="600"/>
                </a:spcBef>
                <a:spcAft>
                  <a:spcPts val="600"/>
                </a:spcAft>
                <a:buFont typeface="Wingdings" pitchFamily="2" charset="2"/>
                <a:buChar char="§"/>
                <a:defRPr/>
              </a:pPr>
              <a:r>
                <a:rPr lang="en-US" b="1" dirty="0" smtClean="0">
                  <a:solidFill>
                    <a:schemeClr val="tx1"/>
                  </a:solidFill>
                </a:rPr>
                <a:t> Hypertension: Systolic BP</a:t>
              </a:r>
              <a:r>
                <a:rPr lang="en-US" b="1" dirty="0" smtClean="0">
                  <a:solidFill>
                    <a:schemeClr val="tx1"/>
                  </a:solidFill>
                  <a:cs typeface="Tahoma" pitchFamily="34" charset="0"/>
                </a:rPr>
                <a:t>≥140 and Diastolic BP≥90</a:t>
              </a:r>
            </a:p>
            <a:p>
              <a:pPr lvl="1">
                <a:spcBef>
                  <a:spcPts val="600"/>
                </a:spcBef>
                <a:spcAft>
                  <a:spcPts val="600"/>
                </a:spcAft>
                <a:buFont typeface="Wingdings" pitchFamily="2" charset="2"/>
                <a:buChar char="§"/>
                <a:defRPr/>
              </a:pPr>
              <a:r>
                <a:rPr lang="en-US" b="1" dirty="0" smtClean="0">
                  <a:solidFill>
                    <a:schemeClr val="tx1"/>
                  </a:solidFill>
                </a:rPr>
                <a:t> Proteinuria: </a:t>
              </a:r>
              <a:r>
                <a:rPr lang="en-US" b="1" dirty="0" smtClean="0">
                  <a:solidFill>
                    <a:schemeClr val="tx1"/>
                  </a:solidFill>
                  <a:ea typeface="Times New Roman" pitchFamily="18" charset="0"/>
                  <a:cs typeface="Arial" pitchFamily="34" charset="0"/>
                </a:rPr>
                <a:t>&gt;1+ or 300mg after 20 weeks of gestation</a:t>
              </a:r>
              <a:endParaRPr lang="en-US" b="1" dirty="0" smtClean="0">
                <a:solidFill>
                  <a:schemeClr val="tx1"/>
                </a:solidFill>
                <a:cs typeface="Tahoma" pitchFamily="34" charset="0"/>
              </a:endParaRPr>
            </a:p>
            <a:p>
              <a:pPr lvl="1">
                <a:spcBef>
                  <a:spcPts val="600"/>
                </a:spcBef>
                <a:spcAft>
                  <a:spcPts val="600"/>
                </a:spcAft>
                <a:defRPr/>
              </a:pPr>
              <a:r>
                <a:rPr lang="en-US" b="1" dirty="0" smtClean="0">
                  <a:solidFill>
                    <a:srgbClr val="C00000"/>
                  </a:solidFill>
                </a:rPr>
                <a:t>Prevalence:</a:t>
              </a:r>
            </a:p>
            <a:p>
              <a:pPr lvl="1">
                <a:spcBef>
                  <a:spcPts val="600"/>
                </a:spcBef>
                <a:spcAft>
                  <a:spcPts val="600"/>
                </a:spcAft>
                <a:buFont typeface="Wingdings" pitchFamily="2" charset="2"/>
                <a:buChar char="§"/>
                <a:defRPr/>
              </a:pPr>
              <a:r>
                <a:rPr lang="en-US" b="1" dirty="0" smtClean="0"/>
                <a:t> Worldwide 2% to 8% of all pregnancies, majorly developing countries </a:t>
              </a:r>
              <a:r>
                <a:rPr lang="en-US" sz="1200" b="1" dirty="0" smtClean="0">
                  <a:solidFill>
                    <a:schemeClr val="accent6">
                      <a:lumMod val="75000"/>
                    </a:schemeClr>
                  </a:solidFill>
                </a:rPr>
                <a:t>(</a:t>
              </a:r>
              <a:r>
                <a:rPr lang="en-US" sz="1200" b="1" dirty="0" smtClean="0">
                  <a:solidFill>
                    <a:schemeClr val="accent6">
                      <a:lumMod val="75000"/>
                    </a:schemeClr>
                  </a:solidFill>
                </a:rPr>
                <a:t>Jeyabalan</a:t>
              </a:r>
              <a:r>
                <a:rPr lang="en-US" sz="1200" b="1" dirty="0" smtClean="0">
                  <a:solidFill>
                    <a:schemeClr val="accent6">
                      <a:lumMod val="75000"/>
                    </a:schemeClr>
                  </a:solidFill>
                </a:rPr>
                <a:t>, 2013)</a:t>
              </a:r>
              <a:endParaRPr lang="en-US" sz="1100" b="1" dirty="0" smtClean="0">
                <a:solidFill>
                  <a:schemeClr val="accent6">
                    <a:lumMod val="75000"/>
                  </a:schemeClr>
                </a:solidFill>
              </a:endParaRPr>
            </a:p>
            <a:p>
              <a:pPr lvl="1">
                <a:spcBef>
                  <a:spcPts val="600"/>
                </a:spcBef>
                <a:spcAft>
                  <a:spcPts val="600"/>
                </a:spcAft>
                <a:buFont typeface="Wingdings" pitchFamily="2" charset="2"/>
                <a:buChar char="§"/>
                <a:defRPr/>
              </a:pPr>
              <a:r>
                <a:rPr lang="en-US" b="1" dirty="0" smtClean="0"/>
                <a:t> Leading cause of worldwide pregnancy-related maternal  and neonatal mortality </a:t>
              </a:r>
            </a:p>
            <a:p>
              <a:pPr lvl="1">
                <a:spcBef>
                  <a:spcPts val="600"/>
                </a:spcBef>
                <a:spcAft>
                  <a:spcPts val="600"/>
                </a:spcAft>
                <a:defRPr/>
              </a:pPr>
              <a:r>
                <a:rPr lang="en-US" b="1" dirty="0" smtClean="0"/>
                <a:t>   and morbidity </a:t>
              </a:r>
              <a:r>
                <a:rPr lang="en-US" sz="1200" b="1" dirty="0" smtClean="0">
                  <a:solidFill>
                    <a:schemeClr val="accent6">
                      <a:lumMod val="75000"/>
                    </a:schemeClr>
                  </a:solidFill>
                </a:rPr>
                <a:t>(Park et al., 2015)</a:t>
              </a:r>
              <a:r>
                <a:rPr lang="en-US" sz="1200" b="1" dirty="0" smtClean="0"/>
                <a:t>        </a:t>
              </a:r>
            </a:p>
            <a:p>
              <a:pPr lvl="1">
                <a:spcBef>
                  <a:spcPts val="600"/>
                </a:spcBef>
                <a:spcAft>
                  <a:spcPts val="600"/>
                </a:spcAft>
                <a:buFont typeface="Wingdings" pitchFamily="2" charset="2"/>
                <a:buChar char="§"/>
                <a:defRPr/>
              </a:pPr>
              <a:endParaRPr lang="en-US" sz="1400" b="1" dirty="0" smtClean="0">
                <a:solidFill>
                  <a:srgbClr val="0070C0"/>
                </a:solidFill>
              </a:endParaRPr>
            </a:p>
            <a:p>
              <a:pPr>
                <a:spcBef>
                  <a:spcPts val="600"/>
                </a:spcBef>
                <a:spcAft>
                  <a:spcPts val="600"/>
                </a:spcAft>
              </a:pPr>
              <a:endParaRPr lang="en-US" sz="1600" b="1" dirty="0"/>
            </a:p>
          </p:txBody>
        </p:sp>
        <p:pic>
          <p:nvPicPr>
            <p:cNvPr id="36873" name="Picture 9" descr="http://vascularaston.files.wordpress.com/2013/07/preeclampsia-image.jpg?w=360&amp;h=239"/>
            <p:cNvPicPr>
              <a:picLocks noChangeAspect="1" noChangeArrowheads="1"/>
            </p:cNvPicPr>
            <p:nvPr/>
          </p:nvPicPr>
          <p:blipFill>
            <a:blip r:embed="rId12" cstate="print"/>
            <a:srcRect l="6566"/>
            <a:stretch>
              <a:fillRect/>
            </a:stretch>
          </p:blipFill>
          <p:spPr bwMode="auto">
            <a:xfrm>
              <a:off x="6576940" y="1196752"/>
              <a:ext cx="2422074" cy="1728192"/>
            </a:xfrm>
            <a:prstGeom prst="rect">
              <a:avLst/>
            </a:prstGeom>
          </p:spPr>
          <p:style>
            <a:lnRef idx="1">
              <a:schemeClr val="accent1"/>
            </a:lnRef>
            <a:fillRef idx="2">
              <a:schemeClr val="accent1"/>
            </a:fillRef>
            <a:effectRef idx="1">
              <a:schemeClr val="accent1"/>
            </a:effectRef>
            <a:fontRef idx="minor">
              <a:schemeClr val="dk1"/>
            </a:fontRef>
          </p:style>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edg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ensitiveskinguru.com/wp-content/uploads/2015/01/Fotolia_45430496_XS.jpg"/>
          <p:cNvPicPr>
            <a:picLocks noChangeAspect="1" noChangeArrowheads="1"/>
          </p:cNvPicPr>
          <p:nvPr/>
        </p:nvPicPr>
        <p:blipFill>
          <a:blip r:embed="rId3" cstate="print"/>
          <a:srcRect r="6171"/>
          <a:stretch>
            <a:fillRect/>
          </a:stretch>
        </p:blipFill>
        <p:spPr bwMode="auto">
          <a:xfrm flipH="1">
            <a:off x="5940152" y="1124744"/>
            <a:ext cx="2627784" cy="2182747"/>
          </a:xfrm>
          <a:prstGeom prst="rect">
            <a:avLst/>
          </a:prstGeom>
          <a:noFill/>
        </p:spPr>
      </p:pic>
      <p:pic>
        <p:nvPicPr>
          <p:cNvPr id="13" name="Picture 2"/>
          <p:cNvPicPr>
            <a:picLocks noChangeAspect="1" noChangeArrowheads="1"/>
          </p:cNvPicPr>
          <p:nvPr/>
        </p:nvPicPr>
        <p:blipFill>
          <a:blip r:embed="rId4" cstate="print"/>
          <a:srcRect t="64506" r="13776"/>
          <a:stretch>
            <a:fillRect/>
          </a:stretch>
        </p:blipFill>
        <p:spPr bwMode="auto">
          <a:xfrm flipV="1">
            <a:off x="0" y="0"/>
            <a:ext cx="9144000" cy="908720"/>
          </a:xfrm>
          <a:prstGeom prst="rect">
            <a:avLst/>
          </a:prstGeom>
          <a:noFill/>
          <a:ln w="9525">
            <a:noFill/>
            <a:miter lim="800000"/>
            <a:headEnd/>
            <a:tailEnd/>
          </a:ln>
          <a:effectLst/>
        </p:spPr>
      </p:pic>
      <p:sp>
        <p:nvSpPr>
          <p:cNvPr id="14" name="Rectangle 2"/>
          <p:cNvSpPr txBox="1">
            <a:spLocks noRot="1" noChangeArrowheads="1"/>
          </p:cNvSpPr>
          <p:nvPr/>
        </p:nvSpPr>
        <p:spPr>
          <a:xfrm>
            <a:off x="35496" y="-86072"/>
            <a:ext cx="9036496" cy="1066800"/>
          </a:xfrm>
          <a:prstGeom prst="rect">
            <a:avLst/>
          </a:prstGeom>
        </p:spPr>
        <p:txBody>
          <a:bodyPr vert="horz" lIns="91440" tIns="45720" rIns="91440" bIns="45720" rtlCol="0" anchor="ctr">
            <a:normAutofit fontScale="925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rgbClr val="FFC000"/>
                </a:solidFill>
                <a:ea typeface="+mj-ea"/>
                <a:cs typeface="Times New Roman" pitchFamily="18" charset="0"/>
              </a:rPr>
              <a:t>Maternal Nutrition - </a:t>
            </a:r>
            <a:r>
              <a:rPr lang="en-CA" sz="3600" b="1" dirty="0" smtClean="0">
                <a:solidFill>
                  <a:schemeClr val="bg1"/>
                </a:solidFill>
                <a:ea typeface="+mj-ea"/>
                <a:cs typeface="Times New Roman" pitchFamily="18" charset="0"/>
              </a:rPr>
              <a:t>Long Chain Polyunsaturated Fatty Acids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pic>
        <p:nvPicPr>
          <p:cNvPr id="15"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8" name="Slide Number Placeholder 17"/>
          <p:cNvSpPr>
            <a:spLocks noGrp="1"/>
          </p:cNvSpPr>
          <p:nvPr>
            <p:ph type="sldNum" sz="quarter" idx="12"/>
          </p:nvPr>
        </p:nvSpPr>
        <p:spPr/>
        <p:txBody>
          <a:bodyPr/>
          <a:lstStyle/>
          <a:p>
            <a:pPr>
              <a:defRPr/>
            </a:pPr>
            <a:fld id="{00FAF084-D5EA-48A9-9FD3-9B54144B9381}" type="slidenum">
              <a:rPr lang="en-CA" smtClean="0"/>
              <a:pPr>
                <a:defRPr/>
              </a:pPr>
              <a:t>3</a:t>
            </a:fld>
            <a:endParaRPr lang="en-CA" dirty="0"/>
          </a:p>
        </p:txBody>
      </p:sp>
      <p:sp>
        <p:nvSpPr>
          <p:cNvPr id="10" name="Rectangle 9"/>
          <p:cNvSpPr/>
          <p:nvPr/>
        </p:nvSpPr>
        <p:spPr>
          <a:xfrm>
            <a:off x="7489278" y="6559714"/>
            <a:ext cx="1547218" cy="307777"/>
          </a:xfrm>
          <a:prstGeom prst="rect">
            <a:avLst/>
          </a:prstGeom>
        </p:spPr>
        <p:txBody>
          <a:bodyPr wrap="none">
            <a:spAutoFit/>
          </a:bodyPr>
          <a:lstStyle/>
          <a:p>
            <a:r>
              <a:rPr lang="en-US" sz="1400" b="1" dirty="0" smtClean="0">
                <a:solidFill>
                  <a:schemeClr val="bg1">
                    <a:lumMod val="95000"/>
                  </a:schemeClr>
                </a:solidFill>
                <a:latin typeface="Calibri" pitchFamily="34" charset="0"/>
                <a:cs typeface="Calibri" pitchFamily="34" charset="0"/>
              </a:rPr>
              <a:t>(</a:t>
            </a:r>
            <a:r>
              <a:rPr lang="en-US" sz="1400" b="1" dirty="0" smtClean="0">
                <a:solidFill>
                  <a:schemeClr val="bg1">
                    <a:lumMod val="95000"/>
                  </a:schemeClr>
                </a:solidFill>
                <a:latin typeface="Calibri" pitchFamily="34" charset="0"/>
                <a:cs typeface="Calibri" pitchFamily="34" charset="0"/>
              </a:rPr>
              <a:t>Uauy</a:t>
            </a:r>
            <a:r>
              <a:rPr lang="en-US" sz="1400" b="1" dirty="0" smtClean="0">
                <a:solidFill>
                  <a:schemeClr val="bg1">
                    <a:lumMod val="95000"/>
                  </a:schemeClr>
                </a:solidFill>
                <a:latin typeface="Calibri" pitchFamily="34" charset="0"/>
                <a:cs typeface="Calibri" pitchFamily="34" charset="0"/>
              </a:rPr>
              <a:t> et al., 2001)</a:t>
            </a:r>
            <a:endParaRPr lang="en-US" sz="1400" dirty="0">
              <a:solidFill>
                <a:schemeClr val="bg1">
                  <a:lumMod val="95000"/>
                </a:schemeClr>
              </a:solidFill>
              <a:latin typeface="Calibri" pitchFamily="34" charset="0"/>
              <a:cs typeface="Calibri" pitchFamily="34" charset="0"/>
            </a:endParaRPr>
          </a:p>
        </p:txBody>
      </p:sp>
      <p:sp>
        <p:nvSpPr>
          <p:cNvPr id="23" name="TextBox 22"/>
          <p:cNvSpPr txBox="1"/>
          <p:nvPr/>
        </p:nvSpPr>
        <p:spPr>
          <a:xfrm>
            <a:off x="5049018" y="2669834"/>
            <a:ext cx="921984" cy="646331"/>
          </a:xfrm>
          <a:prstGeom prst="rect">
            <a:avLst/>
          </a:prstGeom>
          <a:noFill/>
        </p:spPr>
        <p:txBody>
          <a:bodyPr wrap="none" rtlCol="0">
            <a:spAutoFit/>
          </a:bodyPr>
          <a:lstStyle/>
          <a:p>
            <a:pPr algn="ctr"/>
            <a:r>
              <a:rPr lang="en-US" b="1" dirty="0" smtClean="0">
                <a:latin typeface="Calibri" pitchFamily="34" charset="0"/>
                <a:cs typeface="Calibri" pitchFamily="34" charset="0"/>
              </a:rPr>
              <a:t>LCPUFA</a:t>
            </a:r>
          </a:p>
          <a:p>
            <a:pPr algn="ctr"/>
            <a:r>
              <a:rPr lang="en-US" b="1" dirty="0" smtClean="0">
                <a:latin typeface="Calibri" pitchFamily="34" charset="0"/>
                <a:cs typeface="Calibri" pitchFamily="34" charset="0"/>
              </a:rPr>
              <a:t>Sources</a:t>
            </a:r>
            <a:endParaRPr lang="en-US" b="1" dirty="0">
              <a:latin typeface="Calibri" pitchFamily="34" charset="0"/>
              <a:cs typeface="Calibri" pitchFamily="34" charset="0"/>
            </a:endParaRPr>
          </a:p>
        </p:txBody>
      </p:sp>
      <p:pic>
        <p:nvPicPr>
          <p:cNvPr id="34822" name="Picture 6" descr="https://edc2.healthtap.com/ht-staging/user_answer/reference_image/6719/large/Placenta.jpeg?1386670910"/>
          <p:cNvPicPr>
            <a:picLocks noChangeAspect="1" noChangeArrowheads="1"/>
          </p:cNvPicPr>
          <p:nvPr/>
        </p:nvPicPr>
        <p:blipFill>
          <a:blip r:embed="rId6" cstate="print">
            <a:lum bright="10000" contrast="10000"/>
          </a:blip>
          <a:srcRect/>
          <a:stretch>
            <a:fillRect/>
          </a:stretch>
        </p:blipFill>
        <p:spPr bwMode="auto">
          <a:xfrm>
            <a:off x="485181" y="4238725"/>
            <a:ext cx="1944216" cy="1944216"/>
          </a:xfrm>
          <a:prstGeom prst="rect">
            <a:avLst/>
          </a:prstGeom>
          <a:noFill/>
        </p:spPr>
      </p:pic>
      <p:pic>
        <p:nvPicPr>
          <p:cNvPr id="34826" name="Picture 10" descr="https://encrypted-tbn0.gstatic.com/images?q=tbn:ANd9GcQixbcwZzBiEdFU-rPBVahhSWBjcHCKBW4qzeUOp4Kjdj_z_VRx"/>
          <p:cNvPicPr>
            <a:picLocks noChangeAspect="1" noChangeArrowheads="1"/>
          </p:cNvPicPr>
          <p:nvPr/>
        </p:nvPicPr>
        <p:blipFill>
          <a:blip r:embed="rId7" cstate="print"/>
          <a:srcRect r="14818"/>
          <a:stretch>
            <a:fillRect/>
          </a:stretch>
        </p:blipFill>
        <p:spPr bwMode="auto">
          <a:xfrm>
            <a:off x="7380312" y="4221088"/>
            <a:ext cx="1533445" cy="792088"/>
          </a:xfrm>
          <a:prstGeom prst="rect">
            <a:avLst/>
          </a:prstGeom>
          <a:noFill/>
        </p:spPr>
      </p:pic>
      <p:pic>
        <p:nvPicPr>
          <p:cNvPr id="34828" name="Picture 12" descr="https://encrypted-tbn0.gstatic.com/images?q=tbn:ANd9GcTGdO3oJRSy7e1T7gkWdgjzrRuSwYGS1B9bHv9QwuFvY8r40O_b"/>
          <p:cNvPicPr>
            <a:picLocks noChangeAspect="1" noChangeArrowheads="1"/>
          </p:cNvPicPr>
          <p:nvPr/>
        </p:nvPicPr>
        <p:blipFill>
          <a:blip r:embed="rId8" cstate="print"/>
          <a:srcRect b="9116"/>
          <a:stretch>
            <a:fillRect/>
          </a:stretch>
        </p:blipFill>
        <p:spPr bwMode="auto">
          <a:xfrm>
            <a:off x="5742349" y="4598473"/>
            <a:ext cx="1827287" cy="1105128"/>
          </a:xfrm>
          <a:prstGeom prst="rect">
            <a:avLst/>
          </a:prstGeom>
          <a:noFill/>
        </p:spPr>
      </p:pic>
      <p:sp>
        <p:nvSpPr>
          <p:cNvPr id="27" name="TextBox 26"/>
          <p:cNvSpPr txBox="1"/>
          <p:nvPr/>
        </p:nvSpPr>
        <p:spPr>
          <a:xfrm>
            <a:off x="4644008" y="4006805"/>
            <a:ext cx="1498359" cy="646331"/>
          </a:xfrm>
          <a:prstGeom prst="rect">
            <a:avLst/>
          </a:prstGeom>
          <a:noFill/>
        </p:spPr>
        <p:txBody>
          <a:bodyPr wrap="none" rtlCol="0">
            <a:spAutoFit/>
          </a:bodyPr>
          <a:lstStyle/>
          <a:p>
            <a:pPr algn="ctr"/>
            <a:r>
              <a:rPr lang="en-US" b="1" dirty="0" smtClean="0">
                <a:latin typeface="Calibri" pitchFamily="34" charset="0"/>
                <a:cs typeface="Calibri" pitchFamily="34" charset="0"/>
              </a:rPr>
              <a:t>Fetal</a:t>
            </a:r>
          </a:p>
          <a:p>
            <a:pPr algn="ctr"/>
            <a:r>
              <a:rPr lang="en-US" b="1" dirty="0" smtClean="0">
                <a:latin typeface="Calibri" pitchFamily="34" charset="0"/>
                <a:cs typeface="Calibri" pitchFamily="34" charset="0"/>
              </a:rPr>
              <a:t>Development</a:t>
            </a:r>
            <a:endParaRPr lang="en-US" b="1" dirty="0">
              <a:latin typeface="Calibri" pitchFamily="34" charset="0"/>
              <a:cs typeface="Calibri" pitchFamily="34" charset="0"/>
            </a:endParaRPr>
          </a:p>
        </p:txBody>
      </p:sp>
      <p:sp>
        <p:nvSpPr>
          <p:cNvPr id="28" name="TextBox 27"/>
          <p:cNvSpPr txBox="1"/>
          <p:nvPr/>
        </p:nvSpPr>
        <p:spPr>
          <a:xfrm>
            <a:off x="7776016" y="5013176"/>
            <a:ext cx="828432" cy="369332"/>
          </a:xfrm>
          <a:prstGeom prst="rect">
            <a:avLst/>
          </a:prstGeom>
          <a:noFill/>
        </p:spPr>
        <p:txBody>
          <a:bodyPr wrap="none" rtlCol="0">
            <a:spAutoFit/>
          </a:bodyPr>
          <a:lstStyle/>
          <a:p>
            <a:r>
              <a:rPr lang="en-US" b="1" dirty="0" smtClean="0">
                <a:solidFill>
                  <a:srgbClr val="00B050"/>
                </a:solidFill>
              </a:rPr>
              <a:t>Retina</a:t>
            </a:r>
            <a:endParaRPr lang="en-US" b="1" dirty="0">
              <a:solidFill>
                <a:srgbClr val="00B050"/>
              </a:solidFill>
            </a:endParaRPr>
          </a:p>
        </p:txBody>
      </p:sp>
      <p:sp>
        <p:nvSpPr>
          <p:cNvPr id="29" name="TextBox 28"/>
          <p:cNvSpPr txBox="1"/>
          <p:nvPr/>
        </p:nvSpPr>
        <p:spPr>
          <a:xfrm>
            <a:off x="2462788" y="3985032"/>
            <a:ext cx="1498359" cy="646331"/>
          </a:xfrm>
          <a:prstGeom prst="rect">
            <a:avLst/>
          </a:prstGeom>
          <a:noFill/>
        </p:spPr>
        <p:txBody>
          <a:bodyPr wrap="none" rtlCol="0">
            <a:spAutoFit/>
          </a:bodyPr>
          <a:lstStyle/>
          <a:p>
            <a:pPr algn="ctr"/>
            <a:r>
              <a:rPr lang="en-US" b="1" dirty="0" smtClean="0">
                <a:latin typeface="Calibri" pitchFamily="34" charset="0"/>
                <a:cs typeface="Calibri" pitchFamily="34" charset="0"/>
              </a:rPr>
              <a:t>Placental</a:t>
            </a:r>
          </a:p>
          <a:p>
            <a:pPr algn="ctr"/>
            <a:r>
              <a:rPr lang="en-US" b="1" dirty="0" smtClean="0">
                <a:latin typeface="Calibri" pitchFamily="34" charset="0"/>
                <a:cs typeface="Calibri" pitchFamily="34" charset="0"/>
              </a:rPr>
              <a:t>Development</a:t>
            </a:r>
            <a:endParaRPr lang="en-US" b="1" dirty="0">
              <a:latin typeface="Calibri" pitchFamily="34" charset="0"/>
              <a:cs typeface="Calibri" pitchFamily="34" charset="0"/>
            </a:endParaRPr>
          </a:p>
        </p:txBody>
      </p:sp>
      <p:pic>
        <p:nvPicPr>
          <p:cNvPr id="34830" name="Picture 14" descr="http://www.babymed.com/sites/default/files/u160962/eating%20fish%20during%20pregnancy.jpg"/>
          <p:cNvPicPr>
            <a:picLocks noChangeAspect="1" noChangeArrowheads="1"/>
          </p:cNvPicPr>
          <p:nvPr/>
        </p:nvPicPr>
        <p:blipFill>
          <a:blip r:embed="rId9" cstate="print">
            <a:lum bright="10000" contrast="10000"/>
          </a:blip>
          <a:srcRect t="5051" r="9281" b="16789"/>
          <a:stretch>
            <a:fillRect/>
          </a:stretch>
        </p:blipFill>
        <p:spPr bwMode="auto">
          <a:xfrm>
            <a:off x="420102" y="980728"/>
            <a:ext cx="2232248" cy="2592288"/>
          </a:xfrm>
          <a:prstGeom prst="rect">
            <a:avLst/>
          </a:prstGeom>
          <a:noFill/>
        </p:spPr>
      </p:pic>
      <p:sp>
        <p:nvSpPr>
          <p:cNvPr id="45" name="TextBox 44"/>
          <p:cNvSpPr txBox="1"/>
          <p:nvPr/>
        </p:nvSpPr>
        <p:spPr>
          <a:xfrm>
            <a:off x="2627784" y="2636912"/>
            <a:ext cx="1075807" cy="646331"/>
          </a:xfrm>
          <a:prstGeom prst="rect">
            <a:avLst/>
          </a:prstGeom>
          <a:noFill/>
        </p:spPr>
        <p:txBody>
          <a:bodyPr wrap="none" rtlCol="0">
            <a:spAutoFit/>
          </a:bodyPr>
          <a:lstStyle/>
          <a:p>
            <a:pPr algn="ctr"/>
            <a:r>
              <a:rPr lang="en-US" b="1" dirty="0" smtClean="0">
                <a:latin typeface="Calibri" pitchFamily="34" charset="0"/>
                <a:cs typeface="Calibri" pitchFamily="34" charset="0"/>
              </a:rPr>
              <a:t>Maternal</a:t>
            </a:r>
          </a:p>
          <a:p>
            <a:pPr algn="ctr"/>
            <a:r>
              <a:rPr lang="en-US" b="1" dirty="0" smtClean="0">
                <a:latin typeface="Calibri" pitchFamily="34" charset="0"/>
                <a:cs typeface="Calibri" pitchFamily="34" charset="0"/>
              </a:rPr>
              <a:t> Diet</a:t>
            </a:r>
            <a:endParaRPr lang="en-US" b="1" dirty="0">
              <a:latin typeface="Calibri" pitchFamily="34" charset="0"/>
              <a:cs typeface="Calibri" pitchFamily="34" charset="0"/>
            </a:endParaRPr>
          </a:p>
        </p:txBody>
      </p:sp>
      <p:sp>
        <p:nvSpPr>
          <p:cNvPr id="46" name="TextBox 45"/>
          <p:cNvSpPr txBox="1"/>
          <p:nvPr/>
        </p:nvSpPr>
        <p:spPr>
          <a:xfrm>
            <a:off x="6149775" y="5805264"/>
            <a:ext cx="726481" cy="369332"/>
          </a:xfrm>
          <a:prstGeom prst="rect">
            <a:avLst/>
          </a:prstGeom>
          <a:noFill/>
        </p:spPr>
        <p:txBody>
          <a:bodyPr wrap="none" rtlCol="0">
            <a:spAutoFit/>
          </a:bodyPr>
          <a:lstStyle/>
          <a:p>
            <a:r>
              <a:rPr lang="en-US" b="1" dirty="0" smtClean="0">
                <a:solidFill>
                  <a:srgbClr val="00B0F0"/>
                </a:solidFill>
              </a:rPr>
              <a:t>Brain</a:t>
            </a:r>
            <a:endParaRPr lang="en-US" b="1" dirty="0">
              <a:solidFill>
                <a:srgbClr val="00B0F0"/>
              </a:solidFill>
            </a:endParaRPr>
          </a:p>
        </p:txBody>
      </p:sp>
      <p:sp>
        <p:nvSpPr>
          <p:cNvPr id="21" name="Circular Arrow 20"/>
          <p:cNvSpPr/>
          <p:nvPr/>
        </p:nvSpPr>
        <p:spPr>
          <a:xfrm flipH="1">
            <a:off x="3131840" y="1340768"/>
            <a:ext cx="2520280" cy="2376264"/>
          </a:xfrm>
          <a:prstGeom prst="circular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solidFill>
                <a:schemeClr val="tx1"/>
              </a:solidFill>
            </a:endParaRPr>
          </a:p>
        </p:txBody>
      </p:sp>
      <p:sp>
        <p:nvSpPr>
          <p:cNvPr id="25" name="Rectangle 24"/>
          <p:cNvSpPr/>
          <p:nvPr/>
        </p:nvSpPr>
        <p:spPr>
          <a:xfrm>
            <a:off x="0" y="3526522"/>
            <a:ext cx="9144000" cy="14401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dirty="0"/>
          </a:p>
        </p:txBody>
      </p:sp>
      <p:sp>
        <p:nvSpPr>
          <p:cNvPr id="31" name="Circular Arrow 30"/>
          <p:cNvSpPr/>
          <p:nvPr/>
        </p:nvSpPr>
        <p:spPr>
          <a:xfrm flipV="1">
            <a:off x="3122548" y="3580820"/>
            <a:ext cx="2520280" cy="2376264"/>
          </a:xfrm>
          <a:prstGeom prst="circular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solidFill>
                <a:schemeClr val="tx1"/>
              </a:solidFill>
            </a:endParaRPr>
          </a:p>
        </p:txBody>
      </p:sp>
      <p:sp>
        <p:nvSpPr>
          <p:cNvPr id="44" name="Oval 43"/>
          <p:cNvSpPr/>
          <p:nvPr/>
        </p:nvSpPr>
        <p:spPr>
          <a:xfrm>
            <a:off x="3587698" y="2924944"/>
            <a:ext cx="1584176" cy="1368152"/>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latin typeface="Calibri" pitchFamily="34" charset="0"/>
                <a:cs typeface="Calibri" pitchFamily="34" charset="0"/>
              </a:rPr>
              <a:t>LCPUFA Transfer Cycle</a:t>
            </a:r>
            <a:endParaRPr lang="en-US" sz="2000" b="1" dirty="0">
              <a:latin typeface="Calibri" pitchFamily="34" charset="0"/>
              <a:cs typeface="Calibri"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3" cstate="print"/>
          <a:srcRect t="64506" r="13776"/>
          <a:stretch>
            <a:fillRect/>
          </a:stretch>
        </p:blipFill>
        <p:spPr bwMode="auto">
          <a:xfrm flipH="1" flipV="1">
            <a:off x="-30160" y="6596402"/>
            <a:ext cx="9174160" cy="288982"/>
          </a:xfrm>
          <a:prstGeom prst="rect">
            <a:avLst/>
          </a:prstGeom>
          <a:noFill/>
          <a:ln w="9525">
            <a:noFill/>
            <a:miter lim="800000"/>
            <a:headEnd/>
            <a:tailEnd/>
          </a:ln>
          <a:effectLst/>
        </p:spPr>
      </p:pic>
      <p:sp>
        <p:nvSpPr>
          <p:cNvPr id="12" name="TextBox 11"/>
          <p:cNvSpPr txBox="1"/>
          <p:nvPr/>
        </p:nvSpPr>
        <p:spPr>
          <a:xfrm>
            <a:off x="4427984" y="6577607"/>
            <a:ext cx="4748672" cy="307777"/>
          </a:xfrm>
          <a:prstGeom prst="rect">
            <a:avLst/>
          </a:prstGeom>
          <a:noFill/>
        </p:spPr>
        <p:txBody>
          <a:bodyPr wrap="none" rtlCol="0">
            <a:spAutoFit/>
          </a:bodyPr>
          <a:lstStyle/>
          <a:p>
            <a:r>
              <a:rPr lang="en-US" sz="1400" b="1" dirty="0" smtClean="0">
                <a:solidFill>
                  <a:schemeClr val="bg1">
                    <a:lumMod val="85000"/>
                  </a:schemeClr>
                </a:solidFill>
                <a:latin typeface="+mn-lt"/>
              </a:rPr>
              <a:t>Rani et al., 2015 (Book Chapter, CRC </a:t>
            </a:r>
            <a:r>
              <a:rPr lang="en-US" sz="1400" b="1" dirty="0" smtClean="0">
                <a:solidFill>
                  <a:schemeClr val="bg1">
                    <a:lumMod val="85000"/>
                  </a:schemeClr>
                </a:solidFill>
                <a:latin typeface="+mn-lt"/>
              </a:rPr>
              <a:t>Press|Taylor</a:t>
            </a:r>
            <a:r>
              <a:rPr lang="en-US" sz="1400" b="1" dirty="0" smtClean="0">
                <a:solidFill>
                  <a:schemeClr val="bg1">
                    <a:lumMod val="85000"/>
                  </a:schemeClr>
                </a:solidFill>
                <a:latin typeface="+mn-lt"/>
              </a:rPr>
              <a:t> and Francis)</a:t>
            </a:r>
            <a:endParaRPr lang="en-US" sz="1400" b="1" dirty="0">
              <a:solidFill>
                <a:schemeClr val="bg1">
                  <a:lumMod val="85000"/>
                </a:schemeClr>
              </a:solidFill>
              <a:latin typeface="+mn-lt"/>
            </a:endParaRPr>
          </a:p>
        </p:txBody>
      </p:sp>
      <p:pic>
        <p:nvPicPr>
          <p:cNvPr id="15" name="Picture 2"/>
          <p:cNvPicPr>
            <a:picLocks noChangeAspect="1" noChangeArrowheads="1"/>
          </p:cNvPicPr>
          <p:nvPr/>
        </p:nvPicPr>
        <p:blipFill>
          <a:blip r:embed="rId4" cstate="print"/>
          <a:srcRect t="64506" r="13776"/>
          <a:stretch>
            <a:fillRect/>
          </a:stretch>
        </p:blipFill>
        <p:spPr bwMode="auto">
          <a:xfrm flipV="1">
            <a:off x="-36512" y="0"/>
            <a:ext cx="9180512" cy="908720"/>
          </a:xfrm>
          <a:prstGeom prst="rect">
            <a:avLst/>
          </a:prstGeom>
          <a:noFill/>
          <a:ln w="9525">
            <a:noFill/>
            <a:miter lim="800000"/>
            <a:headEnd/>
            <a:tailEnd/>
          </a:ln>
          <a:effectLst/>
        </p:spPr>
      </p:pic>
      <p:sp>
        <p:nvSpPr>
          <p:cNvPr id="17" name="Rectangle 2"/>
          <p:cNvSpPr txBox="1">
            <a:spLocks noRot="1" noChangeArrowheads="1"/>
          </p:cNvSpPr>
          <p:nvPr/>
        </p:nvSpPr>
        <p:spPr>
          <a:xfrm>
            <a:off x="70992" y="-86072"/>
            <a:ext cx="8893496"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noProof="0" dirty="0" smtClean="0">
                <a:solidFill>
                  <a:srgbClr val="FFC000"/>
                </a:solidFill>
                <a:ea typeface="+mj-ea"/>
                <a:cs typeface="Times New Roman" pitchFamily="18" charset="0"/>
              </a:rPr>
              <a:t>LCPUFA </a:t>
            </a:r>
            <a:r>
              <a:rPr lang="en-CA" sz="3600" b="1" noProof="0" dirty="0" smtClean="0">
                <a:solidFill>
                  <a:srgbClr val="FFC000"/>
                </a:solidFill>
                <a:ea typeface="+mj-ea"/>
                <a:cs typeface="Times New Roman" pitchFamily="18" charset="0"/>
              </a:rPr>
              <a:t>– </a:t>
            </a:r>
            <a:r>
              <a:rPr lang="en-CA" sz="3600" b="1" dirty="0" smtClean="0">
                <a:solidFill>
                  <a:schemeClr val="bg1"/>
                </a:solidFill>
                <a:ea typeface="+mj-ea"/>
                <a:cs typeface="Times New Roman" pitchFamily="18" charset="0"/>
              </a:rPr>
              <a:t>Bios</a:t>
            </a:r>
            <a:r>
              <a:rPr lang="en-CA" sz="3600" b="1" noProof="0" dirty="0" smtClean="0">
                <a:solidFill>
                  <a:schemeClr val="bg1"/>
                </a:solidFill>
                <a:ea typeface="+mj-ea"/>
                <a:cs typeface="Times New Roman" pitchFamily="18" charset="0"/>
              </a:rPr>
              <a:t>ynthesis</a:t>
            </a: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 </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8" name="Slide Number Placeholder 17"/>
          <p:cNvSpPr>
            <a:spLocks noGrp="1"/>
          </p:cNvSpPr>
          <p:nvPr>
            <p:ph type="sldNum" sz="quarter" idx="12"/>
          </p:nvPr>
        </p:nvSpPr>
        <p:spPr/>
        <p:txBody>
          <a:bodyPr/>
          <a:lstStyle/>
          <a:p>
            <a:pPr>
              <a:defRPr/>
            </a:pPr>
            <a:fld id="{00FAF084-D5EA-48A9-9FD3-9B54144B9381}" type="slidenum">
              <a:rPr lang="en-CA" smtClean="0"/>
              <a:pPr>
                <a:defRPr/>
              </a:pPr>
              <a:t>4</a:t>
            </a:fld>
            <a:endParaRPr lang="en-CA" dirty="0"/>
          </a:p>
        </p:txBody>
      </p:sp>
      <p:grpSp>
        <p:nvGrpSpPr>
          <p:cNvPr id="14" name="Group 13"/>
          <p:cNvGrpSpPr/>
          <p:nvPr/>
        </p:nvGrpSpPr>
        <p:grpSpPr>
          <a:xfrm>
            <a:off x="1115616" y="899428"/>
            <a:ext cx="7056784" cy="5697924"/>
            <a:chOff x="1115616" y="899428"/>
            <a:chExt cx="7056784" cy="5697924"/>
          </a:xfrm>
        </p:grpSpPr>
        <p:sp>
          <p:nvSpPr>
            <p:cNvPr id="10" name="TextBox 9"/>
            <p:cNvSpPr txBox="1"/>
            <p:nvPr/>
          </p:nvSpPr>
          <p:spPr>
            <a:xfrm>
              <a:off x="6012160" y="899428"/>
              <a:ext cx="2100255" cy="36933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t>OMEGA 3 SERIES</a:t>
              </a:r>
              <a:endParaRPr lang="en-US" b="1" dirty="0"/>
            </a:p>
          </p:txBody>
        </p:sp>
        <p:sp>
          <p:nvSpPr>
            <p:cNvPr id="11" name="TextBox 10"/>
            <p:cNvSpPr txBox="1"/>
            <p:nvPr/>
          </p:nvSpPr>
          <p:spPr>
            <a:xfrm>
              <a:off x="1403648" y="908720"/>
              <a:ext cx="2100255" cy="36933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t>OMEGA 6 SERIES</a:t>
              </a:r>
              <a:endParaRPr lang="en-US" b="1" dirty="0"/>
            </a:p>
          </p:txBody>
        </p:sp>
        <p:pic>
          <p:nvPicPr>
            <p:cNvPr id="2050" name="Picture 2"/>
            <p:cNvPicPr>
              <a:picLocks noChangeAspect="1" noChangeArrowheads="1"/>
            </p:cNvPicPr>
            <p:nvPr/>
          </p:nvPicPr>
          <p:blipFill>
            <a:blip r:embed="rId5" cstate="print"/>
            <a:srcRect/>
            <a:stretch>
              <a:fillRect/>
            </a:stretch>
          </p:blipFill>
          <p:spPr bwMode="auto">
            <a:xfrm>
              <a:off x="1115616" y="1263129"/>
              <a:ext cx="7056784" cy="5334223"/>
            </a:xfrm>
            <a:prstGeom prst="rect">
              <a:avLst/>
            </a:prstGeom>
            <a:noFill/>
            <a:ln w="9525">
              <a:noFill/>
              <a:miter lim="800000"/>
              <a:headEnd/>
              <a:tailEnd/>
            </a:ln>
            <a:effectLst/>
          </p:spPr>
        </p:pic>
        <p:sp>
          <p:nvSpPr>
            <p:cNvPr id="13" name="TextBox 12"/>
            <p:cNvSpPr txBox="1"/>
            <p:nvPr/>
          </p:nvSpPr>
          <p:spPr>
            <a:xfrm>
              <a:off x="4060619" y="908720"/>
              <a:ext cx="1099468" cy="369332"/>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r>
                <a:rPr lang="en-US" b="1" dirty="0" smtClean="0"/>
                <a:t>ENZYMES</a:t>
              </a:r>
              <a:endParaRPr lang="en-US" b="1" dirty="0"/>
            </a:p>
          </p:txBody>
        </p:sp>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sp>
        <p:nvSpPr>
          <p:cNvPr id="14" name="Rectangle 2"/>
          <p:cNvSpPr txBox="1">
            <a:spLocks noRot="1" noChangeArrowheads="1"/>
          </p:cNvSpPr>
          <p:nvPr/>
        </p:nvSpPr>
        <p:spPr>
          <a:xfrm>
            <a:off x="136648" y="-86072"/>
            <a:ext cx="8827840" cy="1066800"/>
          </a:xfrm>
          <a:prstGeom prst="rect">
            <a:avLst/>
          </a:prstGeom>
        </p:spPr>
        <p:txBody>
          <a:bodyPr vert="horz" lIns="91440" tIns="45720" rIns="91440" bIns="45720" rtlCol="0" anchor="ctr">
            <a:normAutofit/>
          </a:bodyPr>
          <a:lstStyle/>
          <a:p>
            <a:pPr lvl="0" algn="ctr" fontAlgn="auto">
              <a:spcAft>
                <a:spcPts val="0"/>
              </a:spcAft>
              <a:defRPr/>
            </a:pPr>
            <a:r>
              <a:rPr lang="en-CA" sz="3600" b="1" dirty="0" smtClean="0">
                <a:solidFill>
                  <a:srgbClr val="FFC000"/>
                </a:solidFill>
                <a:ea typeface="+mj-ea"/>
                <a:cs typeface="Times New Roman" pitchFamily="18" charset="0"/>
              </a:rPr>
              <a:t>LCPUFA – </a:t>
            </a:r>
            <a:r>
              <a:rPr lang="en-CA" sz="3600" b="1" dirty="0" smtClean="0">
                <a:solidFill>
                  <a:schemeClr val="bg1"/>
                </a:solidFill>
                <a:ea typeface="+mj-ea"/>
                <a:cs typeface="Times New Roman" pitchFamily="18" charset="0"/>
              </a:rPr>
              <a:t>Transport &amp; Metabolism</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pic>
        <p:nvPicPr>
          <p:cNvPr id="15" name="Picture 2"/>
          <p:cNvPicPr>
            <a:picLocks noChangeAspect="1" noChangeArrowheads="1"/>
          </p:cNvPicPr>
          <p:nvPr/>
        </p:nvPicPr>
        <p:blipFill>
          <a:blip r:embed="rId4" cstate="print"/>
          <a:srcRect t="64506" r="13776"/>
          <a:stretch>
            <a:fillRect/>
          </a:stretch>
        </p:blipFill>
        <p:spPr bwMode="auto">
          <a:xfrm flipH="1" flipV="1">
            <a:off x="0" y="6597352"/>
            <a:ext cx="9144000" cy="288032"/>
          </a:xfrm>
          <a:prstGeom prst="rect">
            <a:avLst/>
          </a:prstGeom>
          <a:noFill/>
          <a:ln w="9525">
            <a:noFill/>
            <a:miter lim="800000"/>
            <a:headEnd/>
            <a:tailEnd/>
          </a:ln>
          <a:effectLst/>
        </p:spPr>
      </p:pic>
      <p:sp>
        <p:nvSpPr>
          <p:cNvPr id="6" name="TextBox 5"/>
          <p:cNvSpPr txBox="1"/>
          <p:nvPr/>
        </p:nvSpPr>
        <p:spPr>
          <a:xfrm>
            <a:off x="4438189" y="6577607"/>
            <a:ext cx="4814331" cy="307777"/>
          </a:xfrm>
          <a:prstGeom prst="rect">
            <a:avLst/>
          </a:prstGeom>
          <a:noFill/>
        </p:spPr>
        <p:txBody>
          <a:bodyPr wrap="none" rtlCol="0">
            <a:spAutoFit/>
          </a:bodyPr>
          <a:lstStyle/>
          <a:p>
            <a:r>
              <a:rPr lang="en-US" sz="1400" b="1" dirty="0" smtClean="0">
                <a:solidFill>
                  <a:schemeClr val="bg1">
                    <a:lumMod val="85000"/>
                  </a:schemeClr>
                </a:solidFill>
                <a:latin typeface="+mn-lt"/>
              </a:rPr>
              <a:t>Rani et al., 2015 (Book Chapter, CRC </a:t>
            </a:r>
            <a:r>
              <a:rPr lang="en-US" sz="1400" b="1" dirty="0" smtClean="0">
                <a:solidFill>
                  <a:schemeClr val="bg1">
                    <a:lumMod val="85000"/>
                  </a:schemeClr>
                </a:solidFill>
                <a:latin typeface="+mn-lt"/>
              </a:rPr>
              <a:t>Press|Taylor</a:t>
            </a:r>
            <a:r>
              <a:rPr lang="en-US" sz="1400" b="1" dirty="0" smtClean="0">
                <a:solidFill>
                  <a:schemeClr val="bg1">
                    <a:lumMod val="85000"/>
                  </a:schemeClr>
                </a:solidFill>
                <a:latin typeface="+mn-lt"/>
              </a:rPr>
              <a:t> and Francis)</a:t>
            </a:r>
            <a:endParaRPr lang="en-US" sz="1400" b="1" dirty="0">
              <a:solidFill>
                <a:schemeClr val="bg1">
                  <a:lumMod val="85000"/>
                </a:schemeClr>
              </a:solidFill>
              <a:latin typeface="+mn-lt"/>
            </a:endParaRPr>
          </a:p>
        </p:txBody>
      </p:sp>
      <p:sp>
        <p:nvSpPr>
          <p:cNvPr id="16" name="Slide Number Placeholder 15"/>
          <p:cNvSpPr>
            <a:spLocks noGrp="1"/>
          </p:cNvSpPr>
          <p:nvPr>
            <p:ph type="sldNum" sz="quarter" idx="12"/>
          </p:nvPr>
        </p:nvSpPr>
        <p:spPr/>
        <p:txBody>
          <a:bodyPr/>
          <a:lstStyle/>
          <a:p>
            <a:pPr>
              <a:defRPr/>
            </a:pPr>
            <a:fld id="{00FAF084-D5EA-48A9-9FD3-9B54144B9381}" type="slidenum">
              <a:rPr lang="en-CA" smtClean="0"/>
              <a:pPr>
                <a:defRPr/>
              </a:pPr>
              <a:t>5</a:t>
            </a:fld>
            <a:endParaRPr lang="en-CA" dirty="0"/>
          </a:p>
        </p:txBody>
      </p:sp>
      <p:pic>
        <p:nvPicPr>
          <p:cNvPr id="3075" name="Picture 3" descr="C:\Users\Alka\Desktop\fig 3.jpg"/>
          <p:cNvPicPr>
            <a:picLocks noChangeAspect="1" noChangeArrowheads="1"/>
          </p:cNvPicPr>
          <p:nvPr/>
        </p:nvPicPr>
        <p:blipFill>
          <a:blip r:embed="rId5" cstate="print"/>
          <a:srcRect b="2597"/>
          <a:stretch>
            <a:fillRect/>
          </a:stretch>
        </p:blipFill>
        <p:spPr bwMode="auto">
          <a:xfrm>
            <a:off x="288032" y="908721"/>
            <a:ext cx="8604448" cy="5680292"/>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898878" y="5460215"/>
            <a:ext cx="5376504" cy="8803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lnSpc>
                <a:spcPct val="150000"/>
              </a:lnSpc>
            </a:pPr>
            <a:r>
              <a:rPr lang="en-US" b="1" dirty="0" smtClean="0"/>
              <a:t>All these placental studies were done on tissues taken from maternal side of the placenta</a:t>
            </a:r>
          </a:p>
        </p:txBody>
      </p:sp>
      <p:sp>
        <p:nvSpPr>
          <p:cNvPr id="3" name="Content Placeholder 2"/>
          <p:cNvSpPr>
            <a:spLocks noGrp="1"/>
          </p:cNvSpPr>
          <p:nvPr>
            <p:ph idx="1"/>
          </p:nvPr>
        </p:nvSpPr>
        <p:spPr>
          <a:xfrm>
            <a:off x="488556" y="1100928"/>
            <a:ext cx="8229600" cy="3738252"/>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algn="just">
              <a:lnSpc>
                <a:spcPct val="150000"/>
              </a:lnSpc>
              <a:spcBef>
                <a:spcPts val="1200"/>
              </a:spcBef>
              <a:buFont typeface="Wingdings" pitchFamily="2" charset="2"/>
              <a:buChar char="ü"/>
              <a:defRPr/>
            </a:pPr>
            <a:r>
              <a:rPr lang="en-US" sz="1800" b="1" dirty="0" smtClean="0"/>
              <a:t>Altered LCPUFA levels in PE placenta</a:t>
            </a:r>
            <a:r>
              <a:rPr lang="en-US" sz="1800" b="1" dirty="0" smtClean="0">
                <a:solidFill>
                  <a:srgbClr val="0070C0"/>
                </a:solidFill>
              </a:rPr>
              <a:t> </a:t>
            </a:r>
            <a:r>
              <a:rPr lang="en-US" sz="1200" b="1" dirty="0" smtClean="0">
                <a:solidFill>
                  <a:schemeClr val="accent6">
                    <a:lumMod val="75000"/>
                  </a:schemeClr>
                </a:solidFill>
              </a:rPr>
              <a:t>(</a:t>
            </a:r>
            <a:r>
              <a:rPr lang="en-US" sz="1200" b="1" dirty="0" smtClean="0">
                <a:solidFill>
                  <a:schemeClr val="accent6">
                    <a:lumMod val="75000"/>
                  </a:schemeClr>
                </a:solidFill>
              </a:rPr>
              <a:t>Kulkarni</a:t>
            </a:r>
            <a:r>
              <a:rPr lang="en-US" sz="1200" b="1" dirty="0" smtClean="0">
                <a:solidFill>
                  <a:schemeClr val="accent6">
                    <a:lumMod val="75000"/>
                  </a:schemeClr>
                </a:solidFill>
              </a:rPr>
              <a:t> et al, 2011a; </a:t>
            </a:r>
            <a:r>
              <a:rPr lang="en-US" sz="1200" b="1" dirty="0" smtClean="0">
                <a:solidFill>
                  <a:schemeClr val="accent6">
                    <a:lumMod val="75000"/>
                  </a:schemeClr>
                </a:solidFill>
              </a:rPr>
              <a:t>Wadhwani</a:t>
            </a:r>
            <a:r>
              <a:rPr lang="en-US" sz="1200" b="1" dirty="0" smtClean="0">
                <a:solidFill>
                  <a:schemeClr val="accent6">
                    <a:lumMod val="75000"/>
                  </a:schemeClr>
                </a:solidFill>
              </a:rPr>
              <a:t> et al., 2014)</a:t>
            </a:r>
            <a:endParaRPr lang="en-US" sz="1400" b="1" dirty="0" smtClean="0">
              <a:solidFill>
                <a:schemeClr val="accent6">
                  <a:lumMod val="75000"/>
                </a:schemeClr>
              </a:solidFill>
            </a:endParaRPr>
          </a:p>
          <a:p>
            <a:pPr algn="just">
              <a:lnSpc>
                <a:spcPct val="150000"/>
              </a:lnSpc>
              <a:spcBef>
                <a:spcPts val="1200"/>
              </a:spcBef>
              <a:buFont typeface="Wingdings" pitchFamily="2" charset="2"/>
              <a:buChar char="ü"/>
              <a:defRPr/>
            </a:pPr>
            <a:r>
              <a:rPr lang="en-US" sz="1800" b="1" dirty="0" smtClean="0"/>
              <a:t>Presence of desaturases enzymes in normal placenta and its reduced expression in PE placenta </a:t>
            </a:r>
            <a:r>
              <a:rPr lang="en-US" sz="1200" b="1" dirty="0" smtClean="0">
                <a:solidFill>
                  <a:schemeClr val="accent6">
                    <a:lumMod val="75000"/>
                  </a:schemeClr>
                </a:solidFill>
              </a:rPr>
              <a:t>(</a:t>
            </a:r>
            <a:r>
              <a:rPr lang="en-US" sz="1200" b="1" dirty="0" smtClean="0">
                <a:solidFill>
                  <a:schemeClr val="accent6">
                    <a:lumMod val="75000"/>
                  </a:schemeClr>
                </a:solidFill>
              </a:rPr>
              <a:t>Wadhwani</a:t>
            </a:r>
            <a:r>
              <a:rPr lang="en-US" sz="1200" b="1" dirty="0" smtClean="0">
                <a:solidFill>
                  <a:schemeClr val="accent6">
                    <a:lumMod val="75000"/>
                  </a:schemeClr>
                </a:solidFill>
              </a:rPr>
              <a:t> et al., 2014)</a:t>
            </a:r>
            <a:endParaRPr lang="en-US" sz="1400" b="1" dirty="0" smtClean="0">
              <a:solidFill>
                <a:schemeClr val="accent6">
                  <a:lumMod val="75000"/>
                </a:schemeClr>
              </a:solidFill>
            </a:endParaRPr>
          </a:p>
          <a:p>
            <a:pPr algn="just">
              <a:lnSpc>
                <a:spcPct val="150000"/>
              </a:lnSpc>
              <a:spcBef>
                <a:spcPts val="1200"/>
              </a:spcBef>
              <a:buFont typeface="Wingdings" pitchFamily="2" charset="2"/>
              <a:buChar char="ü"/>
              <a:defRPr/>
            </a:pPr>
            <a:r>
              <a:rPr lang="en-US" sz="1800" b="1" dirty="0" smtClean="0"/>
              <a:t>Reduced expression of FATP 1 and FATP 4 in PE placenta</a:t>
            </a:r>
            <a:r>
              <a:rPr lang="en-US" sz="1400" b="1" dirty="0" smtClean="0">
                <a:solidFill>
                  <a:srgbClr val="0070C0"/>
                </a:solidFill>
              </a:rPr>
              <a:t> </a:t>
            </a:r>
            <a:r>
              <a:rPr lang="en-US" sz="1200" b="1" dirty="0" smtClean="0">
                <a:solidFill>
                  <a:schemeClr val="accent6">
                    <a:lumMod val="75000"/>
                  </a:schemeClr>
                </a:solidFill>
              </a:rPr>
              <a:t>(</a:t>
            </a:r>
            <a:r>
              <a:rPr lang="en-US" sz="1200" b="1" dirty="0" smtClean="0">
                <a:solidFill>
                  <a:schemeClr val="accent6">
                    <a:lumMod val="75000"/>
                  </a:schemeClr>
                </a:solidFill>
              </a:rPr>
              <a:t>Wadhwani</a:t>
            </a:r>
            <a:r>
              <a:rPr lang="en-US" sz="1200" b="1" dirty="0" smtClean="0">
                <a:solidFill>
                  <a:schemeClr val="accent6">
                    <a:lumMod val="75000"/>
                  </a:schemeClr>
                </a:solidFill>
              </a:rPr>
              <a:t> et al., 2014)</a:t>
            </a:r>
            <a:endParaRPr lang="en-US" sz="1400" b="1" dirty="0" smtClean="0">
              <a:solidFill>
                <a:schemeClr val="accent6">
                  <a:lumMod val="75000"/>
                </a:schemeClr>
              </a:solidFill>
            </a:endParaRPr>
          </a:p>
          <a:p>
            <a:pPr algn="just">
              <a:lnSpc>
                <a:spcPct val="150000"/>
              </a:lnSpc>
              <a:spcBef>
                <a:spcPts val="1200"/>
              </a:spcBef>
              <a:buFont typeface="Wingdings" pitchFamily="2" charset="2"/>
              <a:buChar char="ü"/>
              <a:defRPr/>
            </a:pPr>
            <a:r>
              <a:rPr lang="en-US" sz="1800" b="1" dirty="0" smtClean="0"/>
              <a:t>Altered maternal and cord blood LCPUFA levels in PE </a:t>
            </a:r>
            <a:r>
              <a:rPr lang="en-US" sz="1200" b="1" dirty="0" smtClean="0">
                <a:solidFill>
                  <a:schemeClr val="accent6">
                    <a:lumMod val="75000"/>
                  </a:schemeClr>
                </a:solidFill>
              </a:rPr>
              <a:t>(</a:t>
            </a:r>
            <a:r>
              <a:rPr lang="en-US" sz="1200" b="1" dirty="0" smtClean="0">
                <a:solidFill>
                  <a:schemeClr val="accent6">
                    <a:lumMod val="75000"/>
                  </a:schemeClr>
                </a:solidFill>
              </a:rPr>
              <a:t>Mehendale</a:t>
            </a:r>
            <a:r>
              <a:rPr lang="en-US" sz="1200" b="1" dirty="0" smtClean="0">
                <a:solidFill>
                  <a:schemeClr val="accent6">
                    <a:lumMod val="75000"/>
                  </a:schemeClr>
                </a:solidFill>
              </a:rPr>
              <a:t> et al., 2008; </a:t>
            </a:r>
            <a:r>
              <a:rPr lang="en-US" sz="1200" b="1" dirty="0" smtClean="0">
                <a:solidFill>
                  <a:schemeClr val="accent6">
                    <a:lumMod val="75000"/>
                  </a:schemeClr>
                </a:solidFill>
              </a:rPr>
              <a:t>Wadhwani</a:t>
            </a:r>
            <a:r>
              <a:rPr lang="en-US" sz="1200" b="1" dirty="0" smtClean="0">
                <a:solidFill>
                  <a:schemeClr val="accent6">
                    <a:lumMod val="75000"/>
                  </a:schemeClr>
                </a:solidFill>
              </a:rPr>
              <a:t> et al., 2014) </a:t>
            </a:r>
            <a:endParaRPr lang="en-US" sz="1400" b="1" dirty="0" smtClean="0">
              <a:solidFill>
                <a:schemeClr val="accent6">
                  <a:lumMod val="75000"/>
                </a:schemeClr>
              </a:solidFill>
            </a:endParaRPr>
          </a:p>
          <a:p>
            <a:pPr algn="just">
              <a:lnSpc>
                <a:spcPct val="150000"/>
              </a:lnSpc>
              <a:spcBef>
                <a:spcPts val="1200"/>
              </a:spcBef>
              <a:buFont typeface="Wingdings" pitchFamily="2" charset="2"/>
              <a:buChar char="ü"/>
              <a:defRPr/>
            </a:pPr>
            <a:r>
              <a:rPr lang="en-US" sz="1800" b="1" dirty="0" smtClean="0"/>
              <a:t>Negative association of placental DHA with oxidative stress marker homocysteine in PE </a:t>
            </a:r>
            <a:r>
              <a:rPr lang="en-US" sz="1200" b="1" dirty="0" smtClean="0">
                <a:solidFill>
                  <a:schemeClr val="accent6">
                    <a:lumMod val="75000"/>
                  </a:schemeClr>
                </a:solidFill>
              </a:rPr>
              <a:t>(</a:t>
            </a:r>
            <a:r>
              <a:rPr lang="en-US" sz="1200" b="1" dirty="0" smtClean="0">
                <a:solidFill>
                  <a:schemeClr val="accent6">
                    <a:lumMod val="75000"/>
                  </a:schemeClr>
                </a:solidFill>
              </a:rPr>
              <a:t>Kulkarni</a:t>
            </a:r>
            <a:r>
              <a:rPr lang="en-US" sz="1200" b="1" dirty="0" smtClean="0">
                <a:solidFill>
                  <a:schemeClr val="accent6">
                    <a:lumMod val="75000"/>
                  </a:schemeClr>
                </a:solidFill>
              </a:rPr>
              <a:t> et al., 2011b)</a:t>
            </a:r>
            <a:endParaRPr lang="en-US" sz="1400" b="1" dirty="0" smtClean="0">
              <a:solidFill>
                <a:schemeClr val="accent6">
                  <a:lumMod val="75000"/>
                </a:schemeClr>
              </a:solidFill>
            </a:endParaRPr>
          </a:p>
          <a:p>
            <a:pPr algn="just">
              <a:lnSpc>
                <a:spcPct val="150000"/>
              </a:lnSpc>
              <a:spcBef>
                <a:spcPts val="1200"/>
              </a:spcBef>
              <a:buNone/>
              <a:defRPr/>
            </a:pPr>
            <a:endParaRPr lang="en-US" sz="1600" b="1" dirty="0" smtClean="0">
              <a:solidFill>
                <a:srgbClr val="FFC000"/>
              </a:solidFill>
            </a:endParaRPr>
          </a:p>
          <a:p>
            <a:pPr algn="just">
              <a:lnSpc>
                <a:spcPct val="150000"/>
              </a:lnSpc>
              <a:spcBef>
                <a:spcPts val="1200"/>
              </a:spcBef>
              <a:buFont typeface="Wingdings" pitchFamily="2" charset="2"/>
              <a:buChar char="ü"/>
              <a:defRPr/>
            </a:pPr>
            <a:endParaRPr lang="en-US" sz="1600" b="1" dirty="0">
              <a:solidFill>
                <a:srgbClr val="FFC000"/>
              </a:solidFill>
            </a:endParaRPr>
          </a:p>
        </p:txBody>
      </p:sp>
      <p:pic>
        <p:nvPicPr>
          <p:cNvPr id="10"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3600" b="1" i="0" u="none" strike="noStrike" kern="1200" cap="none" spc="0" normalizeH="0" baseline="0" noProof="0" dirty="0" smtClean="0">
                <a:ln>
                  <a:noFill/>
                </a:ln>
                <a:solidFill>
                  <a:srgbClr val="FFC000"/>
                </a:solidFill>
                <a:effectLst/>
                <a:uLnTx/>
                <a:uFillTx/>
                <a:ea typeface="+mj-ea"/>
                <a:cs typeface="Times New Roman" pitchFamily="18" charset="0"/>
              </a:rPr>
              <a:t>Preeclampsia - </a:t>
            </a: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Our</a:t>
            </a:r>
            <a:r>
              <a:rPr kumimoji="0" lang="en-CA" sz="3600" b="1" i="0" u="none" strike="noStrike" kern="1200" cap="none" spc="0" normalizeH="0" noProof="0" dirty="0" smtClean="0">
                <a:ln>
                  <a:noFill/>
                </a:ln>
                <a:solidFill>
                  <a:schemeClr val="bg1"/>
                </a:solidFill>
                <a:effectLst/>
                <a:uLnTx/>
                <a:uFillTx/>
                <a:ea typeface="+mj-ea"/>
                <a:cs typeface="Times New Roman" pitchFamily="18" charset="0"/>
              </a:rPr>
              <a:t> Earlier Studies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6</a:t>
            </a:fld>
            <a:endParaRPr lang="en-CA" dirty="0"/>
          </a:p>
        </p:txBody>
      </p:sp>
      <p:sp>
        <p:nvSpPr>
          <p:cNvPr id="7" name="Down Arrow 6"/>
          <p:cNvSpPr/>
          <p:nvPr/>
        </p:nvSpPr>
        <p:spPr>
          <a:xfrm>
            <a:off x="4145836" y="4839180"/>
            <a:ext cx="936104" cy="576064"/>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4048" y="1340768"/>
            <a:ext cx="3995936" cy="4680520"/>
          </a:xfrm>
        </p:spPr>
        <p:txBody>
          <a:bodyPr>
            <a:noAutofit/>
          </a:bodyPr>
          <a:lstStyle/>
          <a:p>
            <a:pPr algn="just">
              <a:lnSpc>
                <a:spcPct val="150000"/>
              </a:lnSpc>
              <a:spcBef>
                <a:spcPts val="600"/>
              </a:spcBef>
              <a:spcAft>
                <a:spcPts val="1200"/>
              </a:spcAft>
              <a:defRPr/>
            </a:pPr>
            <a:r>
              <a:rPr lang="en-US" sz="1800" b="1" dirty="0" smtClean="0"/>
              <a:t>Maternal blood flow is initiated in periphery and expands progressively </a:t>
            </a:r>
            <a:r>
              <a:rPr lang="en-US" sz="1200" b="1" dirty="0" smtClean="0">
                <a:solidFill>
                  <a:schemeClr val="accent6">
                    <a:lumMod val="75000"/>
                  </a:schemeClr>
                </a:solidFill>
              </a:rPr>
              <a:t>(</a:t>
            </a:r>
            <a:r>
              <a:rPr lang="en-US" sz="1200" b="1" dirty="0" smtClean="0">
                <a:solidFill>
                  <a:schemeClr val="accent6">
                    <a:lumMod val="75000"/>
                  </a:schemeClr>
                </a:solidFill>
              </a:rPr>
              <a:t>Jauniaux</a:t>
            </a:r>
            <a:r>
              <a:rPr lang="en-US" sz="1200" b="1" dirty="0" smtClean="0">
                <a:solidFill>
                  <a:schemeClr val="accent6">
                    <a:lumMod val="75000"/>
                  </a:schemeClr>
                </a:solidFill>
              </a:rPr>
              <a:t> et al., 1999)</a:t>
            </a:r>
            <a:endParaRPr lang="en-US" sz="2800" b="1" dirty="0" smtClean="0">
              <a:solidFill>
                <a:schemeClr val="accent6">
                  <a:lumMod val="75000"/>
                </a:schemeClr>
              </a:solidFill>
            </a:endParaRPr>
          </a:p>
          <a:p>
            <a:pPr algn="just">
              <a:lnSpc>
                <a:spcPct val="150000"/>
              </a:lnSpc>
              <a:spcBef>
                <a:spcPts val="600"/>
              </a:spcBef>
              <a:spcAft>
                <a:spcPts val="1200"/>
              </a:spcAft>
              <a:defRPr/>
            </a:pPr>
            <a:r>
              <a:rPr lang="en-US" sz="1800" b="1" dirty="0" smtClean="0"/>
              <a:t>Concentration gradient of nutrient from maternal to fetal side </a:t>
            </a:r>
            <a:r>
              <a:rPr lang="en-US" sz="1200" b="1" dirty="0" smtClean="0">
                <a:solidFill>
                  <a:schemeClr val="accent6">
                    <a:lumMod val="75000"/>
                  </a:schemeClr>
                </a:solidFill>
              </a:rPr>
              <a:t>(</a:t>
            </a:r>
            <a:r>
              <a:rPr lang="en-US" sz="1200" b="1" dirty="0" smtClean="0">
                <a:solidFill>
                  <a:schemeClr val="accent6">
                    <a:lumMod val="75000"/>
                  </a:schemeClr>
                </a:solidFill>
              </a:rPr>
              <a:t>Sala</a:t>
            </a:r>
            <a:r>
              <a:rPr lang="en-US" sz="1200" b="1" dirty="0" smtClean="0">
                <a:solidFill>
                  <a:schemeClr val="accent6">
                    <a:lumMod val="75000"/>
                  </a:schemeClr>
                </a:solidFill>
              </a:rPr>
              <a:t> et al., 1984)</a:t>
            </a:r>
            <a:endParaRPr lang="en-US" sz="1400" b="1" dirty="0" smtClean="0">
              <a:solidFill>
                <a:schemeClr val="accent6">
                  <a:lumMod val="75000"/>
                </a:schemeClr>
              </a:solidFill>
            </a:endParaRPr>
          </a:p>
          <a:p>
            <a:pPr algn="just">
              <a:lnSpc>
                <a:spcPct val="150000"/>
              </a:lnSpc>
              <a:spcBef>
                <a:spcPts val="600"/>
              </a:spcBef>
              <a:spcAft>
                <a:spcPts val="1200"/>
              </a:spcAft>
              <a:defRPr/>
            </a:pPr>
            <a:r>
              <a:rPr lang="en-US" sz="1800" b="1" dirty="0" smtClean="0"/>
              <a:t>In the pathological pregnancy blood flow more in the center than the periphery </a:t>
            </a:r>
            <a:r>
              <a:rPr lang="en-US" sz="1200" b="1" dirty="0" smtClean="0">
                <a:solidFill>
                  <a:schemeClr val="accent6">
                    <a:lumMod val="75000"/>
                  </a:schemeClr>
                </a:solidFill>
              </a:rPr>
              <a:t>(</a:t>
            </a:r>
            <a:r>
              <a:rPr lang="en-US" sz="1200" b="1" dirty="0" smtClean="0">
                <a:solidFill>
                  <a:schemeClr val="accent6">
                    <a:lumMod val="75000"/>
                  </a:schemeClr>
                </a:solidFill>
              </a:rPr>
              <a:t>Jauniaux</a:t>
            </a:r>
            <a:r>
              <a:rPr lang="en-US" sz="1200" b="1" dirty="0" smtClean="0">
                <a:solidFill>
                  <a:schemeClr val="accent6">
                    <a:lumMod val="75000"/>
                  </a:schemeClr>
                </a:solidFill>
              </a:rPr>
              <a:t> et al., 2000)</a:t>
            </a:r>
          </a:p>
          <a:p>
            <a:pPr algn="just">
              <a:lnSpc>
                <a:spcPct val="150000"/>
              </a:lnSpc>
              <a:spcBef>
                <a:spcPts val="600"/>
              </a:spcBef>
              <a:spcAft>
                <a:spcPts val="1200"/>
              </a:spcAft>
              <a:buNone/>
              <a:defRPr/>
            </a:pPr>
            <a:endParaRPr lang="en-US" sz="1800" b="1" dirty="0" smtClean="0">
              <a:solidFill>
                <a:schemeClr val="accent6">
                  <a:lumMod val="75000"/>
                </a:schemeClr>
              </a:solidFill>
            </a:endParaRPr>
          </a:p>
          <a:p>
            <a:pPr algn="just">
              <a:lnSpc>
                <a:spcPct val="150000"/>
              </a:lnSpc>
              <a:spcBef>
                <a:spcPts val="600"/>
              </a:spcBef>
              <a:spcAft>
                <a:spcPts val="1200"/>
              </a:spcAft>
              <a:defRPr/>
            </a:pPr>
            <a:endParaRPr lang="en-US" sz="1800" b="1" dirty="0"/>
          </a:p>
        </p:txBody>
      </p:sp>
      <p:pic>
        <p:nvPicPr>
          <p:cNvPr id="10"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rgbClr val="FFC000"/>
                </a:solidFill>
                <a:ea typeface="+mj-ea"/>
                <a:cs typeface="Times New Roman" pitchFamily="18" charset="0"/>
              </a:rPr>
              <a:t>Placenta - </a:t>
            </a:r>
            <a:r>
              <a:rPr lang="en-CA" sz="3600" b="1" dirty="0" smtClean="0">
                <a:solidFill>
                  <a:schemeClr val="bg1"/>
                </a:solidFill>
                <a:ea typeface="+mj-ea"/>
                <a:cs typeface="Times New Roman" pitchFamily="18" charset="0"/>
              </a:rPr>
              <a:t>Regions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7</a:t>
            </a:fld>
            <a:endParaRPr lang="en-CA" dirty="0"/>
          </a:p>
        </p:txBody>
      </p:sp>
      <p:sp>
        <p:nvSpPr>
          <p:cNvPr id="8" name="Freeform 7"/>
          <p:cNvSpPr/>
          <p:nvPr/>
        </p:nvSpPr>
        <p:spPr>
          <a:xfrm>
            <a:off x="2197290" y="1650665"/>
            <a:ext cx="8640" cy="245659"/>
          </a:xfrm>
          <a:custGeom>
            <a:avLst/>
            <a:gdLst>
              <a:gd name="connsiteX0" fmla="*/ 0 w 8640"/>
              <a:gd name="connsiteY0" fmla="*/ 0 h 245659"/>
              <a:gd name="connsiteX1" fmla="*/ 6823 w 8640"/>
              <a:gd name="connsiteY1" fmla="*/ 245659 h 245659"/>
            </a:gdLst>
            <a:ahLst/>
            <a:cxnLst>
              <a:cxn ang="0">
                <a:pos x="connsiteX0" y="connsiteY0"/>
              </a:cxn>
              <a:cxn ang="0">
                <a:pos x="connsiteX1" y="connsiteY1"/>
              </a:cxn>
            </a:cxnLst>
            <a:rect l="l" t="t" r="r" b="b"/>
            <a:pathLst>
              <a:path w="8640" h="245659">
                <a:moveTo>
                  <a:pt x="0" y="0"/>
                </a:moveTo>
                <a:cubicBezTo>
                  <a:pt x="8640" y="172826"/>
                  <a:pt x="6823" y="90928"/>
                  <a:pt x="6823" y="245659"/>
                </a:cubicBezTo>
              </a:path>
            </a:pathLst>
          </a:cu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2052" name="Picture 4" descr="E:\TO WRITE\Reg Plc Review\Review\Wiley\Figures\Rani et al_Fig 1.tif"/>
          <p:cNvPicPr>
            <a:picLocks noChangeAspect="1" noChangeArrowheads="1"/>
          </p:cNvPicPr>
          <p:nvPr/>
        </p:nvPicPr>
        <p:blipFill>
          <a:blip r:embed="rId5" cstate="print"/>
          <a:srcRect/>
          <a:stretch>
            <a:fillRect/>
          </a:stretch>
        </p:blipFill>
        <p:spPr bwMode="auto">
          <a:xfrm>
            <a:off x="57153" y="1009304"/>
            <a:ext cx="4946895" cy="5472608"/>
          </a:xfrm>
          <a:prstGeom prst="rect">
            <a:avLst/>
          </a:prstGeom>
          <a:noFill/>
          <a:ln>
            <a:solidFill>
              <a:schemeClr val="tx2"/>
            </a:solidFill>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
          <p:cNvPicPr>
            <a:picLocks noChangeAspect="1" noChangeArrowheads="1"/>
          </p:cNvPicPr>
          <p:nvPr/>
        </p:nvPicPr>
        <p:blipFill>
          <a:blip r:embed="rId3"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V="1">
            <a:off x="0" y="0"/>
            <a:ext cx="9144000" cy="908720"/>
          </a:xfrm>
          <a:prstGeom prst="rect">
            <a:avLst/>
          </a:prstGeom>
          <a:noFill/>
          <a:ln w="9525">
            <a:noFill/>
            <a:miter lim="800000"/>
            <a:headEnd/>
            <a:tailEnd/>
          </a:ln>
          <a:effectLst/>
        </p:spPr>
      </p:pic>
      <p:sp>
        <p:nvSpPr>
          <p:cNvPr id="16"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chemeClr val="bg1"/>
                </a:solidFill>
                <a:ea typeface="+mj-ea"/>
                <a:cs typeface="Times New Roman" pitchFamily="18" charset="0"/>
              </a:rPr>
              <a:t>Hypothesis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8" name="Slide Number Placeholder 17"/>
          <p:cNvSpPr>
            <a:spLocks noGrp="1"/>
          </p:cNvSpPr>
          <p:nvPr>
            <p:ph type="sldNum" sz="quarter" idx="12"/>
          </p:nvPr>
        </p:nvSpPr>
        <p:spPr/>
        <p:txBody>
          <a:bodyPr/>
          <a:lstStyle/>
          <a:p>
            <a:pPr>
              <a:defRPr/>
            </a:pPr>
            <a:fld id="{00FAF084-D5EA-48A9-9FD3-9B54144B9381}" type="slidenum">
              <a:rPr lang="en-CA" smtClean="0"/>
              <a:pPr>
                <a:defRPr/>
              </a:pPr>
              <a:t>8</a:t>
            </a:fld>
            <a:endParaRPr lang="en-CA" dirty="0"/>
          </a:p>
        </p:txBody>
      </p:sp>
      <p:pic>
        <p:nvPicPr>
          <p:cNvPr id="1026" name="Picture 2" descr="E:\TO WRITE\Reg Plc Review\Review\Wiley\Figures\Rani et al_Fig 3.tif"/>
          <p:cNvPicPr>
            <a:picLocks noChangeAspect="1" noChangeArrowheads="1"/>
          </p:cNvPicPr>
          <p:nvPr/>
        </p:nvPicPr>
        <p:blipFill>
          <a:blip r:embed="rId5" cstate="print"/>
          <a:srcRect/>
          <a:stretch>
            <a:fillRect/>
          </a:stretch>
        </p:blipFill>
        <p:spPr bwMode="auto">
          <a:xfrm>
            <a:off x="131473" y="980728"/>
            <a:ext cx="8905023" cy="5526991"/>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457200" y="1340768"/>
            <a:ext cx="8258204" cy="2520280"/>
          </a:xfrm>
        </p:spPr>
        <p:style>
          <a:lnRef idx="1">
            <a:schemeClr val="accent1"/>
          </a:lnRef>
          <a:fillRef idx="2">
            <a:schemeClr val="accent1"/>
          </a:fillRef>
          <a:effectRef idx="1">
            <a:schemeClr val="accent1"/>
          </a:effectRef>
          <a:fontRef idx="minor">
            <a:schemeClr val="dk1"/>
          </a:fontRef>
        </p:style>
        <p:txBody>
          <a:bodyPr>
            <a:noAutofit/>
          </a:bodyPr>
          <a:lstStyle/>
          <a:p>
            <a:pPr marL="566928" indent="-457200" algn="just" eaLnBrk="1" hangingPunct="1">
              <a:lnSpc>
                <a:spcPct val="200000"/>
              </a:lnSpc>
              <a:spcBef>
                <a:spcPts val="600"/>
              </a:spcBef>
              <a:spcAft>
                <a:spcPts val="600"/>
              </a:spcAft>
              <a:buFont typeface="+mj-lt"/>
              <a:buAutoNum type="arabicPeriod"/>
              <a:defRPr/>
            </a:pPr>
            <a:r>
              <a:rPr lang="en-US" sz="1800" b="1" dirty="0" smtClean="0">
                <a:cs typeface="Arial" pitchFamily="34" charset="0"/>
              </a:rPr>
              <a:t>To examine the regional placental fatty acids distribution in normotensive control and preeclampsia placenta.</a:t>
            </a:r>
          </a:p>
          <a:p>
            <a:pPr marL="566928" indent="-457200" algn="just">
              <a:lnSpc>
                <a:spcPct val="200000"/>
              </a:lnSpc>
              <a:spcBef>
                <a:spcPts val="600"/>
              </a:spcBef>
              <a:spcAft>
                <a:spcPts val="600"/>
              </a:spcAft>
              <a:buFont typeface="+mj-lt"/>
              <a:buAutoNum type="arabicPeriod"/>
              <a:defRPr/>
            </a:pPr>
            <a:r>
              <a:rPr lang="en-US" sz="1800" b="1" dirty="0" smtClean="0">
                <a:cs typeface="Arial" pitchFamily="34" charset="0"/>
              </a:rPr>
              <a:t>To study the association of these parameters with birth outcome and maternal blood pressure.</a:t>
            </a:r>
          </a:p>
          <a:p>
            <a:pPr marL="1664208" lvl="4" indent="-457200" algn="just">
              <a:lnSpc>
                <a:spcPct val="200000"/>
              </a:lnSpc>
              <a:spcBef>
                <a:spcPts val="600"/>
              </a:spcBef>
              <a:spcAft>
                <a:spcPts val="600"/>
              </a:spcAft>
              <a:buFont typeface="+mj-lt"/>
              <a:buAutoNum type="arabicPeriod"/>
              <a:defRPr/>
            </a:pPr>
            <a:endParaRPr lang="en-US" sz="1800" b="1" dirty="0" smtClean="0">
              <a:cs typeface="Arial" pitchFamily="34" charset="0"/>
            </a:endParaRPr>
          </a:p>
        </p:txBody>
      </p:sp>
      <p:pic>
        <p:nvPicPr>
          <p:cNvPr id="10"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Objectives</a:t>
            </a: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9</a:t>
            </a:fld>
            <a:endParaRPr lang="en-CA" dirty="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188986" y="962796"/>
            <a:ext cx="5148064" cy="5544616"/>
          </a:xfrm>
        </p:spPr>
        <p:txBody>
          <a:bodyPr>
            <a:noAutofit/>
          </a:bodyPr>
          <a:lstStyle/>
          <a:p>
            <a:pPr marL="754380" indent="-457200">
              <a:lnSpc>
                <a:spcPct val="150000"/>
              </a:lnSpc>
              <a:spcBef>
                <a:spcPts val="600"/>
              </a:spcBef>
              <a:spcAft>
                <a:spcPts val="600"/>
              </a:spcAft>
              <a:buFont typeface="Wingdings" pitchFamily="2" charset="2"/>
              <a:buChar char="q"/>
              <a:tabLst>
                <a:tab pos="628650" algn="l"/>
              </a:tabLst>
              <a:defRPr/>
            </a:pPr>
            <a:r>
              <a:rPr lang="en-US" sz="1800" b="1" dirty="0" smtClean="0"/>
              <a:t>The sample size was calculated based on our earlier study with power of 80% and type I error of 0.05 </a:t>
            </a:r>
            <a:r>
              <a:rPr lang="en-GB" sz="1200" b="1" dirty="0" smtClean="0">
                <a:solidFill>
                  <a:srgbClr val="FFC000"/>
                </a:solidFill>
                <a:ea typeface="Times New Roman" pitchFamily="18" charset="0"/>
                <a:cs typeface="Arial" pitchFamily="34" charset="0"/>
              </a:rPr>
              <a:t>(</a:t>
            </a:r>
            <a:r>
              <a:rPr lang="en-GB" sz="1200" b="1" dirty="0" smtClean="0">
                <a:solidFill>
                  <a:srgbClr val="FFC000"/>
                </a:solidFill>
                <a:ea typeface="Times New Roman" pitchFamily="18" charset="0"/>
                <a:cs typeface="Arial" pitchFamily="34" charset="0"/>
              </a:rPr>
              <a:t>Kulkarni</a:t>
            </a:r>
            <a:r>
              <a:rPr lang="en-GB" sz="1200" b="1" dirty="0" smtClean="0">
                <a:solidFill>
                  <a:srgbClr val="FFC000"/>
                </a:solidFill>
                <a:ea typeface="Times New Roman" pitchFamily="18" charset="0"/>
                <a:cs typeface="Arial" pitchFamily="34" charset="0"/>
              </a:rPr>
              <a:t> et al., 2011)</a:t>
            </a:r>
            <a:r>
              <a:rPr lang="en-GB" sz="1800" b="1" dirty="0" smtClean="0">
                <a:ea typeface="Times New Roman" pitchFamily="18" charset="0"/>
                <a:cs typeface="Arial" pitchFamily="34" charset="0"/>
              </a:rPr>
              <a:t> </a:t>
            </a:r>
          </a:p>
          <a:p>
            <a:pPr marL="754380" indent="-457200">
              <a:lnSpc>
                <a:spcPct val="150000"/>
              </a:lnSpc>
              <a:spcBef>
                <a:spcPts val="600"/>
              </a:spcBef>
              <a:spcAft>
                <a:spcPts val="600"/>
              </a:spcAft>
              <a:buFont typeface="Wingdings" pitchFamily="2" charset="2"/>
              <a:buChar char="q"/>
              <a:tabLst>
                <a:tab pos="628650" algn="l"/>
              </a:tabLst>
              <a:defRPr/>
            </a:pPr>
            <a:endParaRPr lang="en-GB" sz="1800" b="1" dirty="0" smtClean="0">
              <a:ea typeface="Times New Roman" pitchFamily="18" charset="0"/>
              <a:cs typeface="Arial" pitchFamily="34" charset="0"/>
            </a:endParaRPr>
          </a:p>
          <a:p>
            <a:pPr marL="754380" indent="-457200">
              <a:lnSpc>
                <a:spcPct val="150000"/>
              </a:lnSpc>
              <a:spcBef>
                <a:spcPts val="600"/>
              </a:spcBef>
              <a:spcAft>
                <a:spcPts val="600"/>
              </a:spcAft>
              <a:buFont typeface="Wingdings" pitchFamily="2" charset="2"/>
              <a:buChar char="q"/>
              <a:tabLst>
                <a:tab pos="628650" algn="l"/>
              </a:tabLst>
              <a:defRPr/>
            </a:pPr>
            <a:endParaRPr lang="en-GB" sz="1800" b="1" dirty="0" smtClean="0">
              <a:ea typeface="Times New Roman" pitchFamily="18" charset="0"/>
              <a:cs typeface="Arial" pitchFamily="34" charset="0"/>
            </a:endParaRPr>
          </a:p>
          <a:p>
            <a:pPr marL="754380" indent="-457200">
              <a:lnSpc>
                <a:spcPct val="150000"/>
              </a:lnSpc>
              <a:spcBef>
                <a:spcPts val="600"/>
              </a:spcBef>
              <a:spcAft>
                <a:spcPts val="600"/>
              </a:spcAft>
              <a:buNone/>
              <a:tabLst>
                <a:tab pos="628650" algn="l"/>
              </a:tabLst>
              <a:defRPr/>
            </a:pPr>
            <a:endParaRPr lang="en-GB" sz="1800" b="1" dirty="0" smtClean="0">
              <a:ea typeface="Times New Roman" pitchFamily="18" charset="0"/>
              <a:cs typeface="Arial" pitchFamily="34" charset="0"/>
            </a:endParaRPr>
          </a:p>
          <a:p>
            <a:pPr marL="754380" indent="-457200">
              <a:lnSpc>
                <a:spcPct val="150000"/>
              </a:lnSpc>
              <a:spcBef>
                <a:spcPts val="600"/>
              </a:spcBef>
              <a:spcAft>
                <a:spcPts val="600"/>
              </a:spcAft>
              <a:buFont typeface="Wingdings" pitchFamily="2" charset="2"/>
              <a:buChar char="q"/>
              <a:tabLst>
                <a:tab pos="628650" algn="l"/>
              </a:tabLst>
              <a:defRPr/>
            </a:pPr>
            <a:r>
              <a:rPr lang="en-GB" sz="1800" b="1" dirty="0" smtClean="0">
                <a:ea typeface="Times New Roman" pitchFamily="18" charset="0"/>
                <a:cs typeface="Arial" pitchFamily="34" charset="0"/>
              </a:rPr>
              <a:t>Recruitment at Dept. of OBGY, Bharati Hospital, Pune</a:t>
            </a:r>
          </a:p>
          <a:p>
            <a:pPr marL="754380" indent="-457200">
              <a:lnSpc>
                <a:spcPct val="150000"/>
              </a:lnSpc>
              <a:spcBef>
                <a:spcPts val="600"/>
              </a:spcBef>
              <a:spcAft>
                <a:spcPts val="600"/>
              </a:spcAft>
              <a:buFont typeface="Wingdings" pitchFamily="2" charset="2"/>
              <a:buChar char="q"/>
              <a:tabLst>
                <a:tab pos="628650" algn="l"/>
              </a:tabLst>
              <a:defRPr/>
            </a:pPr>
            <a:r>
              <a:rPr lang="en-GB" sz="1800" b="1" dirty="0" smtClean="0">
                <a:ea typeface="Times New Roman" pitchFamily="18" charset="0"/>
                <a:cs typeface="Arial" pitchFamily="34" charset="0"/>
              </a:rPr>
              <a:t>Ethical approval from institute ethical committee</a:t>
            </a:r>
          </a:p>
          <a:p>
            <a:pPr marL="754380" indent="-457200">
              <a:lnSpc>
                <a:spcPct val="150000"/>
              </a:lnSpc>
              <a:spcBef>
                <a:spcPts val="600"/>
              </a:spcBef>
              <a:spcAft>
                <a:spcPts val="600"/>
              </a:spcAft>
              <a:buFont typeface="Wingdings" pitchFamily="2" charset="2"/>
              <a:buChar char="q"/>
              <a:tabLst>
                <a:tab pos="628650" algn="l"/>
              </a:tabLst>
              <a:defRPr/>
            </a:pPr>
            <a:r>
              <a:rPr lang="en-GB" sz="1800" b="1" dirty="0" smtClean="0">
                <a:ea typeface="Times New Roman" pitchFamily="18" charset="0"/>
                <a:cs typeface="Arial" pitchFamily="34" charset="0"/>
              </a:rPr>
              <a:t>Written informed consent taken</a:t>
            </a:r>
          </a:p>
        </p:txBody>
      </p:sp>
      <p:pic>
        <p:nvPicPr>
          <p:cNvPr id="10"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Study Design</a:t>
            </a: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10</a:t>
            </a:fld>
            <a:endParaRPr lang="en-CA" dirty="0"/>
          </a:p>
        </p:txBody>
      </p:sp>
      <p:graphicFrame>
        <p:nvGraphicFramePr>
          <p:cNvPr id="13" name="Diagram 12"/>
          <p:cNvGraphicFramePr/>
          <p:nvPr/>
        </p:nvGraphicFramePr>
        <p:xfrm>
          <a:off x="-179880" y="2438820"/>
          <a:ext cx="5436096" cy="14401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TextBox 14"/>
          <p:cNvSpPr txBox="1"/>
          <p:nvPr/>
        </p:nvSpPr>
        <p:spPr>
          <a:xfrm>
            <a:off x="4974068" y="1334604"/>
            <a:ext cx="4032448" cy="4647426"/>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201168" indent="-246888" fontAlgn="auto">
              <a:lnSpc>
                <a:spcPct val="150000"/>
              </a:lnSpc>
              <a:spcBef>
                <a:spcPts val="0"/>
              </a:spcBef>
              <a:spcAft>
                <a:spcPts val="0"/>
              </a:spcAft>
              <a:buClr>
                <a:schemeClr val="accent2"/>
              </a:buClr>
              <a:defRPr/>
            </a:pPr>
            <a:r>
              <a:rPr lang="en-GB" sz="1600" b="1" dirty="0" smtClean="0">
                <a:solidFill>
                  <a:schemeClr val="tx2"/>
                </a:solidFill>
                <a:ea typeface="Times New Roman" pitchFamily="18" charset="0"/>
                <a:cs typeface="Arial" pitchFamily="34" charset="0"/>
              </a:rPr>
              <a:t>INCLUSION &amp; EXCLUSION CRITERIA:</a:t>
            </a:r>
            <a:endParaRPr lang="en-GB" sz="1600" b="1" u="sng" dirty="0" smtClean="0">
              <a:solidFill>
                <a:schemeClr val="tx2"/>
              </a:solidFill>
              <a:ea typeface="Times New Roman" pitchFamily="18" charset="0"/>
              <a:cs typeface="Arial" pitchFamily="34" charset="0"/>
            </a:endParaRPr>
          </a:p>
          <a:p>
            <a:pPr marL="201168" indent="-246888" fontAlgn="auto">
              <a:spcBef>
                <a:spcPts val="0"/>
              </a:spcBef>
              <a:spcAft>
                <a:spcPts val="1200"/>
              </a:spcAft>
              <a:buClr>
                <a:schemeClr val="accent2"/>
              </a:buClr>
              <a:defRPr/>
            </a:pPr>
            <a:r>
              <a:rPr lang="en-GB" sz="1600" b="1" u="sng" dirty="0" smtClean="0">
                <a:solidFill>
                  <a:schemeClr val="tx2"/>
                </a:solidFill>
                <a:ea typeface="Times New Roman" pitchFamily="18" charset="0"/>
                <a:cs typeface="Arial" pitchFamily="34" charset="0"/>
              </a:rPr>
              <a:t>Preeclampsia women</a:t>
            </a:r>
          </a:p>
          <a:p>
            <a:r>
              <a:rPr lang="en-US" sz="1400" b="1" dirty="0" smtClean="0">
                <a:ea typeface="Times New Roman" pitchFamily="18" charset="0"/>
                <a:cs typeface="Arial" pitchFamily="34" charset="0"/>
              </a:rPr>
              <a:t>Blood Pressure </a:t>
            </a:r>
            <a:r>
              <a:rPr lang="en-US" sz="1400" dirty="0" smtClean="0">
                <a:ea typeface="Times New Roman" pitchFamily="18" charset="0"/>
                <a:cs typeface="Arial" pitchFamily="34" charset="0"/>
              </a:rPr>
              <a:t>≥140/90 </a:t>
            </a:r>
          </a:p>
          <a:p>
            <a:r>
              <a:rPr lang="en-US" sz="1400" b="1" dirty="0" smtClean="0">
                <a:ea typeface="Times New Roman" pitchFamily="18" charset="0"/>
                <a:cs typeface="Arial" pitchFamily="34" charset="0"/>
              </a:rPr>
              <a:t>Proteinuria</a:t>
            </a:r>
            <a:r>
              <a:rPr lang="en-US" sz="1400" dirty="0" smtClean="0">
                <a:ea typeface="Times New Roman" pitchFamily="18" charset="0"/>
                <a:cs typeface="Arial" pitchFamily="34" charset="0"/>
              </a:rPr>
              <a:t> &gt;1+ or 300mg</a:t>
            </a:r>
            <a:endParaRPr lang="en-US" sz="1400" dirty="0" smtClean="0">
              <a:solidFill>
                <a:srgbClr val="002060"/>
              </a:solidFill>
              <a:ea typeface="Times New Roman" pitchFamily="18" charset="0"/>
              <a:cs typeface="Arial" pitchFamily="34" charset="0"/>
            </a:endParaRPr>
          </a:p>
          <a:p>
            <a:pPr marL="201168" indent="-246888" fontAlgn="auto">
              <a:spcBef>
                <a:spcPts val="0"/>
              </a:spcBef>
              <a:spcAft>
                <a:spcPts val="1200"/>
              </a:spcAft>
              <a:buClr>
                <a:schemeClr val="accent2"/>
              </a:buClr>
              <a:defRPr/>
            </a:pPr>
            <a:endParaRPr lang="en-GB" sz="1600" b="1" dirty="0" smtClean="0">
              <a:solidFill>
                <a:schemeClr val="tx2"/>
              </a:solidFill>
              <a:ea typeface="Times New Roman" pitchFamily="18" charset="0"/>
              <a:cs typeface="Arial" pitchFamily="34" charset="0"/>
            </a:endParaRPr>
          </a:p>
          <a:p>
            <a:pPr marL="201168" indent="-246888" fontAlgn="auto">
              <a:spcBef>
                <a:spcPts val="0"/>
              </a:spcBef>
              <a:spcAft>
                <a:spcPts val="1200"/>
              </a:spcAft>
              <a:buClr>
                <a:schemeClr val="accent2"/>
              </a:buClr>
              <a:defRPr/>
            </a:pPr>
            <a:r>
              <a:rPr lang="en-GB" sz="1600" b="1" u="sng" dirty="0" smtClean="0">
                <a:solidFill>
                  <a:schemeClr val="tx2"/>
                </a:solidFill>
                <a:ea typeface="Times New Roman" pitchFamily="18" charset="0"/>
                <a:cs typeface="Arial" pitchFamily="34" charset="0"/>
              </a:rPr>
              <a:t>Normotensive women</a:t>
            </a:r>
          </a:p>
          <a:p>
            <a:pPr algn="just">
              <a:spcBef>
                <a:spcPts val="0"/>
              </a:spcBef>
              <a:tabLst>
                <a:tab pos="628650" algn="l"/>
              </a:tabLst>
              <a:defRPr/>
            </a:pPr>
            <a:r>
              <a:rPr lang="en-US" sz="1400" b="1" dirty="0" smtClean="0">
                <a:ea typeface="Times New Roman" pitchFamily="18" charset="0"/>
                <a:cs typeface="Arial" pitchFamily="34" charset="0"/>
              </a:rPr>
              <a:t>Inclusion criteria:</a:t>
            </a:r>
            <a:endParaRPr lang="en-US" sz="1400" b="1" dirty="0" smtClean="0">
              <a:cs typeface="Arial" pitchFamily="34" charset="0"/>
            </a:endParaRPr>
          </a:p>
          <a:p>
            <a:pPr lvl="1" indent="-457200" algn="just">
              <a:spcBef>
                <a:spcPts val="0"/>
              </a:spcBef>
              <a:tabLst>
                <a:tab pos="628650" algn="l"/>
              </a:tabLst>
              <a:defRPr/>
            </a:pPr>
            <a:r>
              <a:rPr lang="en-US" sz="1400" dirty="0" smtClean="0">
                <a:ea typeface="Times New Roman" pitchFamily="18" charset="0"/>
                <a:cs typeface="Arial" pitchFamily="34" charset="0"/>
              </a:rPr>
              <a:t>Age: 18-35 yrs</a:t>
            </a:r>
            <a:endParaRPr lang="en-US" sz="1400" dirty="0" smtClean="0">
              <a:cs typeface="Arial" pitchFamily="34" charset="0"/>
            </a:endParaRPr>
          </a:p>
          <a:p>
            <a:pPr algn="just">
              <a:spcBef>
                <a:spcPts val="0"/>
              </a:spcBef>
              <a:tabLst>
                <a:tab pos="628650" algn="l"/>
              </a:tabLst>
              <a:defRPr/>
            </a:pPr>
            <a:endParaRPr lang="en-US" sz="1600" b="1" dirty="0" smtClean="0">
              <a:ea typeface="Verdana" pitchFamily="34" charset="0"/>
              <a:cs typeface="Arial" pitchFamily="34" charset="0"/>
            </a:endParaRPr>
          </a:p>
          <a:p>
            <a:pPr algn="just">
              <a:spcBef>
                <a:spcPts val="0"/>
              </a:spcBef>
              <a:tabLst>
                <a:tab pos="628650" algn="l"/>
              </a:tabLst>
              <a:defRPr/>
            </a:pPr>
            <a:r>
              <a:rPr lang="en-US" sz="1400" b="1" dirty="0" smtClean="0">
                <a:ea typeface="Verdana" pitchFamily="34" charset="0"/>
                <a:cs typeface="Arial" pitchFamily="34" charset="0"/>
              </a:rPr>
              <a:t>Exclusion criteria:</a:t>
            </a:r>
            <a:endParaRPr lang="en-US" sz="1400" b="1" dirty="0" smtClean="0">
              <a:cs typeface="Arial" pitchFamily="34" charset="0"/>
            </a:endParaRPr>
          </a:p>
          <a:p>
            <a:pPr indent="-457200" algn="just">
              <a:spcBef>
                <a:spcPts val="0"/>
              </a:spcBef>
              <a:tabLst>
                <a:tab pos="628650" algn="l"/>
              </a:tabLst>
              <a:defRPr/>
            </a:pPr>
            <a:r>
              <a:rPr lang="en-US" sz="1400" dirty="0" smtClean="0">
                <a:ea typeface="Times New Roman" pitchFamily="18" charset="0"/>
                <a:cs typeface="Arial" pitchFamily="34" charset="0"/>
              </a:rPr>
              <a:t>History of non-communicable diseases like diabetes mellitus, renal  diseases, hypertension, cardiovascular diseases, seizure disorder, renal or liver disease etc.</a:t>
            </a:r>
            <a:r>
              <a:rPr lang="en-US" sz="1400" dirty="0" smtClean="0">
                <a:cs typeface="Arial" pitchFamily="34" charset="0"/>
              </a:rPr>
              <a:t> </a:t>
            </a:r>
            <a:r>
              <a:rPr lang="en-US" sz="1400" dirty="0" smtClean="0">
                <a:ea typeface="Times New Roman" pitchFamily="18" charset="0"/>
                <a:cs typeface="Arial" pitchFamily="34" charset="0"/>
              </a:rPr>
              <a:t>Pregnant women with alcohol or drug abuse</a:t>
            </a:r>
            <a:r>
              <a:rPr lang="en-US" sz="1400" dirty="0" smtClean="0">
                <a:cs typeface="Arial" pitchFamily="34" charset="0"/>
              </a:rPr>
              <a:t>. </a:t>
            </a:r>
            <a:r>
              <a:rPr lang="en-GB" sz="1400" dirty="0" smtClean="0">
                <a:ea typeface="Batang" pitchFamily="18" charset="-127"/>
                <a:cs typeface="Arial" pitchFamily="34" charset="0"/>
              </a:rPr>
              <a:t>Multiple gestations (twins etc.). </a:t>
            </a:r>
            <a:r>
              <a:rPr lang="en-US" sz="1400" dirty="0" smtClean="0">
                <a:ea typeface="Times New Roman" pitchFamily="18" charset="0"/>
                <a:cs typeface="Arial" pitchFamily="34" charset="0"/>
              </a:rPr>
              <a:t>Bleeding disorders</a:t>
            </a:r>
            <a:r>
              <a:rPr lang="en-US" sz="1400" dirty="0" smtClean="0">
                <a:cs typeface="Arial" pitchFamily="34" charset="0"/>
              </a:rPr>
              <a:t>, </a:t>
            </a:r>
            <a:r>
              <a:rPr lang="en-US" sz="1400" dirty="0" smtClean="0">
                <a:ea typeface="Times New Roman" pitchFamily="18" charset="0"/>
                <a:cs typeface="Arial" pitchFamily="34" charset="0"/>
              </a:rPr>
              <a:t>HIV (Human Immunodeficiency virus) and </a:t>
            </a:r>
            <a:r>
              <a:rPr lang="en-US" sz="1400" dirty="0" smtClean="0">
                <a:ea typeface="Times New Roman" pitchFamily="18" charset="0"/>
                <a:cs typeface="Arial" pitchFamily="34" charset="0"/>
              </a:rPr>
              <a:t>HBsAG</a:t>
            </a:r>
            <a:r>
              <a:rPr lang="en-US" sz="1400" dirty="0" smtClean="0">
                <a:ea typeface="Times New Roman" pitchFamily="18" charset="0"/>
                <a:cs typeface="Arial" pitchFamily="34" charset="0"/>
              </a:rPr>
              <a:t> (Hepatitis B) positive </a:t>
            </a:r>
            <a:endParaRPr lang="en-US" sz="1200"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idx="1"/>
          </p:nvPr>
        </p:nvSpPr>
        <p:spPr>
          <a:xfrm>
            <a:off x="-180528" y="758820"/>
            <a:ext cx="5256584" cy="5168914"/>
          </a:xfrm>
        </p:spPr>
        <p:txBody>
          <a:bodyPr>
            <a:noAutofit/>
          </a:bodyPr>
          <a:lstStyle/>
          <a:p>
            <a:pPr marL="914400" indent="-457200">
              <a:lnSpc>
                <a:spcPct val="150000"/>
              </a:lnSpc>
              <a:spcBef>
                <a:spcPts val="600"/>
              </a:spcBef>
              <a:spcAft>
                <a:spcPts val="600"/>
              </a:spcAft>
              <a:buFont typeface="Wingdings" pitchFamily="2" charset="2"/>
              <a:buChar char="q"/>
              <a:tabLst>
                <a:tab pos="628650" algn="l"/>
              </a:tabLst>
              <a:defRPr/>
            </a:pPr>
            <a:endParaRPr lang="en-US" sz="1800" b="1" dirty="0" smtClean="0">
              <a:solidFill>
                <a:srgbClr val="C00000"/>
              </a:solidFill>
              <a:ea typeface="Times New Roman" pitchFamily="18" charset="0"/>
              <a:cs typeface="Arial" pitchFamily="34" charset="0"/>
            </a:endParaRPr>
          </a:p>
          <a:p>
            <a:pPr marL="889254" indent="-457200">
              <a:lnSpc>
                <a:spcPct val="150000"/>
              </a:lnSpc>
              <a:spcBef>
                <a:spcPts val="600"/>
              </a:spcBef>
              <a:spcAft>
                <a:spcPts val="600"/>
              </a:spcAft>
              <a:buFont typeface="Wingdings" pitchFamily="2" charset="2"/>
              <a:buChar char="q"/>
              <a:tabLst>
                <a:tab pos="628650" algn="l"/>
              </a:tabLst>
              <a:defRPr/>
            </a:pPr>
            <a:r>
              <a:rPr lang="en-US" sz="1800" b="1" dirty="0" smtClean="0">
                <a:solidFill>
                  <a:schemeClr val="tx1"/>
                </a:solidFill>
                <a:ea typeface="Times New Roman" pitchFamily="18" charset="0"/>
                <a:cs typeface="Arial" pitchFamily="34" charset="0"/>
              </a:rPr>
              <a:t>Placental tissues were collected immediately after delivery</a:t>
            </a:r>
          </a:p>
          <a:p>
            <a:pPr marL="889254" indent="-457200">
              <a:lnSpc>
                <a:spcPct val="150000"/>
              </a:lnSpc>
              <a:spcBef>
                <a:spcPts val="600"/>
              </a:spcBef>
              <a:spcAft>
                <a:spcPts val="600"/>
              </a:spcAft>
              <a:buFont typeface="Wingdings" pitchFamily="2" charset="2"/>
              <a:buChar char="q"/>
              <a:tabLst>
                <a:tab pos="628650" algn="l"/>
              </a:tabLst>
              <a:defRPr/>
            </a:pPr>
            <a:endParaRPr lang="en-US" sz="1800" b="1" dirty="0" smtClean="0">
              <a:ea typeface="Times New Roman" pitchFamily="18" charset="0"/>
              <a:cs typeface="Arial" pitchFamily="34" charset="0"/>
            </a:endParaRPr>
          </a:p>
          <a:p>
            <a:pPr marL="889254" indent="-457200">
              <a:lnSpc>
                <a:spcPct val="150000"/>
              </a:lnSpc>
              <a:spcBef>
                <a:spcPts val="600"/>
              </a:spcBef>
              <a:spcAft>
                <a:spcPts val="600"/>
              </a:spcAft>
              <a:buNone/>
              <a:tabLst>
                <a:tab pos="628650" algn="l"/>
              </a:tabLst>
              <a:defRPr/>
            </a:pPr>
            <a:endParaRPr lang="en-US" sz="1800" b="1" dirty="0" smtClean="0">
              <a:ea typeface="Times New Roman" pitchFamily="18" charset="0"/>
              <a:cs typeface="Arial" pitchFamily="34" charset="0"/>
            </a:endParaRPr>
          </a:p>
          <a:p>
            <a:pPr marL="889254" indent="-457200">
              <a:lnSpc>
                <a:spcPct val="150000"/>
              </a:lnSpc>
              <a:spcBef>
                <a:spcPts val="600"/>
              </a:spcBef>
              <a:spcAft>
                <a:spcPts val="600"/>
              </a:spcAft>
              <a:buNone/>
              <a:tabLst>
                <a:tab pos="628650" algn="l"/>
              </a:tabLst>
              <a:defRPr/>
            </a:pPr>
            <a:endParaRPr lang="en-US" sz="1800" b="1" dirty="0" smtClean="0">
              <a:solidFill>
                <a:schemeClr val="tx1"/>
              </a:solidFill>
              <a:ea typeface="Times New Roman" pitchFamily="18" charset="0"/>
              <a:cs typeface="Arial" pitchFamily="34" charset="0"/>
            </a:endParaRPr>
          </a:p>
          <a:p>
            <a:pPr marL="889254" indent="-457200">
              <a:lnSpc>
                <a:spcPct val="150000"/>
              </a:lnSpc>
              <a:spcBef>
                <a:spcPts val="600"/>
              </a:spcBef>
              <a:spcAft>
                <a:spcPts val="600"/>
              </a:spcAft>
              <a:buNone/>
              <a:tabLst>
                <a:tab pos="628650" algn="l"/>
              </a:tabLst>
              <a:defRPr/>
            </a:pPr>
            <a:endParaRPr lang="en-US" sz="1800" b="1" dirty="0" smtClean="0">
              <a:ea typeface="Times New Roman" pitchFamily="18" charset="0"/>
              <a:cs typeface="Arial" pitchFamily="34" charset="0"/>
            </a:endParaRPr>
          </a:p>
          <a:p>
            <a:pPr marL="889254" indent="-457200">
              <a:lnSpc>
                <a:spcPct val="150000"/>
              </a:lnSpc>
              <a:spcBef>
                <a:spcPts val="600"/>
              </a:spcBef>
              <a:spcAft>
                <a:spcPts val="600"/>
              </a:spcAft>
              <a:buNone/>
              <a:tabLst>
                <a:tab pos="628650" algn="l"/>
              </a:tabLst>
              <a:defRPr/>
            </a:pPr>
            <a:endParaRPr lang="en-US" sz="1800" b="1" dirty="0" smtClean="0">
              <a:solidFill>
                <a:schemeClr val="tx1"/>
              </a:solidFill>
              <a:ea typeface="Times New Roman" pitchFamily="18" charset="0"/>
              <a:cs typeface="Arial" pitchFamily="34" charset="0"/>
            </a:endParaRPr>
          </a:p>
          <a:p>
            <a:pPr marL="889254" indent="-457200">
              <a:lnSpc>
                <a:spcPct val="150000"/>
              </a:lnSpc>
              <a:spcBef>
                <a:spcPts val="600"/>
              </a:spcBef>
              <a:spcAft>
                <a:spcPts val="600"/>
              </a:spcAft>
              <a:buFont typeface="Wingdings" pitchFamily="2" charset="2"/>
              <a:buChar char="q"/>
              <a:tabLst>
                <a:tab pos="628650" algn="l"/>
              </a:tabLst>
              <a:defRPr/>
            </a:pPr>
            <a:r>
              <a:rPr lang="en-US" sz="1800" b="1" dirty="0" smtClean="0">
                <a:solidFill>
                  <a:schemeClr val="tx1"/>
                </a:solidFill>
                <a:ea typeface="Times New Roman" pitchFamily="18" charset="0"/>
                <a:cs typeface="Arial" pitchFamily="34" charset="0"/>
              </a:rPr>
              <a:t>Tissues were washed in 1X PBS (phosphate buffer saline) and kept at  -80</a:t>
            </a:r>
            <a:r>
              <a:rPr lang="en-US" sz="1800" b="1" baseline="30000" dirty="0" smtClean="0">
                <a:solidFill>
                  <a:schemeClr val="tx1"/>
                </a:solidFill>
                <a:ea typeface="Times New Roman" pitchFamily="18" charset="0"/>
                <a:cs typeface="Arial" pitchFamily="34" charset="0"/>
              </a:rPr>
              <a:t>o</a:t>
            </a:r>
            <a:r>
              <a:rPr lang="en-US" sz="1800" b="1" dirty="0" smtClean="0">
                <a:solidFill>
                  <a:schemeClr val="tx1"/>
                </a:solidFill>
                <a:ea typeface="Times New Roman" pitchFamily="18" charset="0"/>
                <a:cs typeface="Arial" pitchFamily="34" charset="0"/>
              </a:rPr>
              <a:t>C until analyzed</a:t>
            </a:r>
          </a:p>
          <a:p>
            <a:pPr marL="1289304" lvl="1" indent="-457200">
              <a:lnSpc>
                <a:spcPct val="150000"/>
              </a:lnSpc>
              <a:spcBef>
                <a:spcPts val="600"/>
              </a:spcBef>
              <a:spcAft>
                <a:spcPts val="600"/>
              </a:spcAft>
              <a:buFont typeface="Wingdings" pitchFamily="2" charset="2"/>
              <a:buChar char="q"/>
              <a:tabLst>
                <a:tab pos="628650" algn="l"/>
              </a:tabLst>
              <a:defRPr/>
            </a:pPr>
            <a:endParaRPr lang="en-US" sz="1800" b="1" dirty="0" smtClean="0">
              <a:solidFill>
                <a:schemeClr val="tx1"/>
              </a:solidFill>
              <a:ea typeface="Times New Roman" pitchFamily="18" charset="0"/>
              <a:cs typeface="Arial" pitchFamily="34" charset="0"/>
            </a:endParaRPr>
          </a:p>
          <a:p>
            <a:pPr marL="1554480" lvl="2" indent="-457200">
              <a:lnSpc>
                <a:spcPct val="150000"/>
              </a:lnSpc>
              <a:spcBef>
                <a:spcPts val="600"/>
              </a:spcBef>
              <a:spcAft>
                <a:spcPts val="600"/>
              </a:spcAft>
              <a:buFont typeface="Wingdings" pitchFamily="2" charset="2"/>
              <a:buChar char="q"/>
              <a:tabLst>
                <a:tab pos="628650" algn="l"/>
              </a:tabLst>
              <a:defRPr/>
            </a:pPr>
            <a:endParaRPr lang="en-US" sz="1800" b="1" dirty="0" smtClean="0">
              <a:ea typeface="Times New Roman" pitchFamily="18" charset="0"/>
              <a:cs typeface="Arial" pitchFamily="34" charset="0"/>
            </a:endParaRPr>
          </a:p>
        </p:txBody>
      </p:sp>
      <p:pic>
        <p:nvPicPr>
          <p:cNvPr id="26"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27"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28"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chemeClr val="bg1"/>
                </a:solidFill>
                <a:ea typeface="+mj-ea"/>
                <a:cs typeface="Times New Roman" pitchFamily="18" charset="0"/>
              </a:rPr>
              <a:t>Placenta Sampling</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30" name="Slide Number Placeholder 29"/>
          <p:cNvSpPr>
            <a:spLocks noGrp="1"/>
          </p:cNvSpPr>
          <p:nvPr>
            <p:ph type="sldNum" sz="quarter" idx="12"/>
          </p:nvPr>
        </p:nvSpPr>
        <p:spPr/>
        <p:txBody>
          <a:bodyPr/>
          <a:lstStyle/>
          <a:p>
            <a:pPr>
              <a:defRPr/>
            </a:pPr>
            <a:fld id="{00FAF084-D5EA-48A9-9FD3-9B54144B9381}" type="slidenum">
              <a:rPr lang="en-CA" smtClean="0"/>
              <a:pPr>
                <a:defRPr/>
              </a:pPr>
              <a:t>11</a:t>
            </a:fld>
            <a:endParaRPr lang="en-CA" dirty="0"/>
          </a:p>
        </p:txBody>
      </p:sp>
      <p:pic>
        <p:nvPicPr>
          <p:cNvPr id="4098" name="Picture 2"/>
          <p:cNvPicPr>
            <a:picLocks noChangeAspect="1" noChangeArrowheads="1"/>
          </p:cNvPicPr>
          <p:nvPr/>
        </p:nvPicPr>
        <p:blipFill>
          <a:blip r:embed="rId5" cstate="print"/>
          <a:srcRect/>
          <a:stretch>
            <a:fillRect/>
          </a:stretch>
        </p:blipFill>
        <p:spPr bwMode="auto">
          <a:xfrm>
            <a:off x="4756395" y="1547500"/>
            <a:ext cx="4208093" cy="3528392"/>
          </a:xfrm>
          <a:prstGeom prst="rect">
            <a:avLst/>
          </a:prstGeom>
          <a:ln>
            <a:headEnd/>
            <a:tailEnd/>
          </a:ln>
        </p:spPr>
        <p:style>
          <a:lnRef idx="1">
            <a:schemeClr val="accent1"/>
          </a:lnRef>
          <a:fillRef idx="2">
            <a:schemeClr val="accent1"/>
          </a:fillRef>
          <a:effectRef idx="1">
            <a:schemeClr val="accent1"/>
          </a:effectRef>
          <a:fontRef idx="minor">
            <a:schemeClr val="dk1"/>
          </a:fontRef>
        </p:style>
      </p:pic>
      <p:graphicFrame>
        <p:nvGraphicFramePr>
          <p:cNvPr id="72" name="Diagram 71"/>
          <p:cNvGraphicFramePr/>
          <p:nvPr/>
        </p:nvGraphicFramePr>
        <p:xfrm>
          <a:off x="-30348" y="2657000"/>
          <a:ext cx="4968552" cy="19599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Box 8"/>
          <p:cNvSpPr txBox="1"/>
          <p:nvPr/>
        </p:nvSpPr>
        <p:spPr>
          <a:xfrm>
            <a:off x="6084168" y="4715852"/>
            <a:ext cx="2099934" cy="369332"/>
          </a:xfrm>
          <a:prstGeom prst="rect">
            <a:avLst/>
          </a:prstGeom>
          <a:noFill/>
        </p:spPr>
        <p:txBody>
          <a:bodyPr wrap="none" rtlCol="0">
            <a:spAutoFit/>
          </a:bodyPr>
          <a:lstStyle/>
          <a:p>
            <a:r>
              <a:rPr lang="en-US" b="1" dirty="0" smtClean="0"/>
              <a:t>Attached to Uterus </a:t>
            </a:r>
            <a:endParaRPr lang="en-US" b="1" dirty="0"/>
          </a:p>
        </p:txBody>
      </p:sp>
      <p:sp>
        <p:nvSpPr>
          <p:cNvPr id="10" name="TextBox 9"/>
          <p:cNvSpPr txBox="1"/>
          <p:nvPr/>
        </p:nvSpPr>
        <p:spPr>
          <a:xfrm>
            <a:off x="6196211" y="1682224"/>
            <a:ext cx="1669881" cy="369332"/>
          </a:xfrm>
          <a:prstGeom prst="rect">
            <a:avLst/>
          </a:prstGeom>
          <a:noFill/>
        </p:spPr>
        <p:txBody>
          <a:bodyPr wrap="none" rtlCol="0">
            <a:spAutoFit/>
          </a:bodyPr>
          <a:lstStyle/>
          <a:p>
            <a:r>
              <a:rPr lang="en-US" b="1" dirty="0" smtClean="0"/>
              <a:t>Towards Fetus </a:t>
            </a:r>
            <a:endParaRPr lang="en-US" b="1"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https://encrypted-tbn0.gstatic.com/images?q=tbn:ANd9GcTc0joVEH80GX2rVoMRxdbAELEfwOOrhV3Q5kzvKfhOCT3QFRP8"/>
          <p:cNvPicPr>
            <a:picLocks noChangeAspect="1" noChangeArrowheads="1"/>
          </p:cNvPicPr>
          <p:nvPr/>
        </p:nvPicPr>
        <p:blipFill>
          <a:blip r:embed="rId3" cstate="print"/>
          <a:srcRect/>
          <a:stretch>
            <a:fillRect/>
          </a:stretch>
        </p:blipFill>
        <p:spPr bwMode="auto">
          <a:xfrm>
            <a:off x="5960672" y="2277309"/>
            <a:ext cx="2571768" cy="1943779"/>
          </a:xfrm>
          <a:prstGeom prst="rect">
            <a:avLst/>
          </a:prstGeom>
          <a:noFill/>
        </p:spPr>
      </p:pic>
      <p:sp>
        <p:nvSpPr>
          <p:cNvPr id="15363" name="Rectangle 3"/>
          <p:cNvSpPr>
            <a:spLocks noGrp="1" noChangeArrowheads="1"/>
          </p:cNvSpPr>
          <p:nvPr>
            <p:ph idx="1"/>
          </p:nvPr>
        </p:nvSpPr>
        <p:spPr>
          <a:xfrm>
            <a:off x="149252" y="603102"/>
            <a:ext cx="8994748" cy="5805264"/>
          </a:xfrm>
        </p:spPr>
        <p:txBody>
          <a:bodyPr>
            <a:noAutofit/>
          </a:bodyPr>
          <a:lstStyle/>
          <a:p>
            <a:pPr marL="859536" lvl="1" indent="-457200">
              <a:spcBef>
                <a:spcPts val="600"/>
              </a:spcBef>
              <a:spcAft>
                <a:spcPts val="600"/>
              </a:spcAft>
              <a:buFont typeface="Wingdings" pitchFamily="2" charset="2"/>
              <a:buChar char="q"/>
              <a:tabLst>
                <a:tab pos="628650" algn="l"/>
              </a:tabLst>
              <a:defRPr/>
            </a:pPr>
            <a:endParaRPr lang="en-US" sz="1800" b="1" dirty="0" smtClean="0">
              <a:ea typeface="Times New Roman" pitchFamily="18" charset="0"/>
              <a:cs typeface="Arial" pitchFamily="34" charset="0"/>
            </a:endParaRPr>
          </a:p>
          <a:p>
            <a:pPr marL="566928" indent="-457200">
              <a:spcBef>
                <a:spcPts val="600"/>
              </a:spcBef>
              <a:spcAft>
                <a:spcPts val="600"/>
              </a:spcAft>
              <a:buFont typeface="Wingdings" pitchFamily="2" charset="2"/>
              <a:buChar char="q"/>
              <a:tabLst>
                <a:tab pos="628650" algn="l"/>
              </a:tabLst>
              <a:defRPr/>
            </a:pPr>
            <a:r>
              <a:rPr lang="en-US" sz="2000" b="1" dirty="0" smtClean="0">
                <a:solidFill>
                  <a:schemeClr val="tx2"/>
                </a:solidFill>
                <a:ea typeface="Times New Roman" pitchFamily="18" charset="0"/>
                <a:cs typeface="Arial" pitchFamily="34" charset="0"/>
              </a:rPr>
              <a:t>Fatty Acid Estimation:</a:t>
            </a:r>
            <a:endParaRPr lang="en-US" sz="2000" b="1" dirty="0" smtClean="0">
              <a:ea typeface="Times New Roman" pitchFamily="18" charset="0"/>
              <a:cs typeface="Arial" pitchFamily="34" charset="0"/>
            </a:endParaRPr>
          </a:p>
          <a:p>
            <a:pPr marL="548640" lvl="1" indent="-457200">
              <a:spcBef>
                <a:spcPts val="600"/>
              </a:spcBef>
              <a:spcAft>
                <a:spcPts val="600"/>
              </a:spcAft>
              <a:buFont typeface="Wingdings" pitchFamily="2" charset="2"/>
              <a:buChar char="ü"/>
              <a:tabLst>
                <a:tab pos="628650" algn="l"/>
              </a:tabLst>
              <a:defRPr/>
            </a:pPr>
            <a:r>
              <a:rPr lang="en-US" sz="1800" b="1" dirty="0" smtClean="0">
                <a:ea typeface="Times New Roman" pitchFamily="18" charset="0"/>
                <a:cs typeface="Arial" pitchFamily="34" charset="0"/>
              </a:rPr>
              <a:t>Transesterification</a:t>
            </a:r>
            <a:r>
              <a:rPr lang="en-US" sz="1800" b="1" dirty="0" smtClean="0">
                <a:ea typeface="Times New Roman" pitchFamily="18" charset="0"/>
                <a:cs typeface="Arial" pitchFamily="34" charset="0"/>
              </a:rPr>
              <a:t> of cell membrane fraction using </a:t>
            </a:r>
            <a:r>
              <a:rPr lang="en-US" sz="1800" b="1" i="1" dirty="0" smtClean="0">
                <a:ea typeface="Times New Roman" pitchFamily="18" charset="0"/>
                <a:cs typeface="Arial" pitchFamily="34" charset="0"/>
              </a:rPr>
              <a:t>methanolic–HCl</a:t>
            </a:r>
          </a:p>
          <a:p>
            <a:pPr marL="548640" lvl="1" indent="-457200">
              <a:spcBef>
                <a:spcPts val="600"/>
              </a:spcBef>
              <a:spcAft>
                <a:spcPts val="600"/>
              </a:spcAft>
              <a:buFont typeface="Wingdings" pitchFamily="2" charset="2"/>
              <a:buChar char="ü"/>
              <a:tabLst>
                <a:tab pos="628650" algn="l"/>
              </a:tabLst>
              <a:defRPr/>
            </a:pPr>
            <a:r>
              <a:rPr lang="en-US" sz="1800" b="1" i="1" dirty="0" smtClean="0">
                <a:ea typeface="Times New Roman" pitchFamily="18" charset="0"/>
                <a:cs typeface="Arial" pitchFamily="34" charset="0"/>
              </a:rPr>
              <a:t>Gas Chromatography</a:t>
            </a:r>
            <a:r>
              <a:rPr lang="en-US" sz="1800" b="1" dirty="0" smtClean="0">
                <a:ea typeface="Times New Roman" pitchFamily="18" charset="0"/>
                <a:cs typeface="Arial" pitchFamily="34" charset="0"/>
              </a:rPr>
              <a:t>, GC-MS Perkin Elmer (SD 2330, 30m capillary column, Supelco)</a:t>
            </a:r>
          </a:p>
          <a:p>
            <a:pPr marL="859536" lvl="1" indent="-457200">
              <a:spcBef>
                <a:spcPts val="600"/>
              </a:spcBef>
              <a:spcAft>
                <a:spcPts val="600"/>
              </a:spcAft>
              <a:buFont typeface="Wingdings" pitchFamily="2" charset="2"/>
              <a:buChar char="q"/>
              <a:tabLst>
                <a:tab pos="628650" algn="l"/>
              </a:tabLst>
              <a:defRPr/>
            </a:pPr>
            <a:endParaRPr lang="en-US" sz="1800" b="1" dirty="0" smtClean="0">
              <a:ea typeface="Times New Roman" pitchFamily="18" charset="0"/>
              <a:cs typeface="Arial" pitchFamily="34" charset="0"/>
            </a:endParaRPr>
          </a:p>
          <a:p>
            <a:pPr marL="566928" indent="-457200">
              <a:spcBef>
                <a:spcPts val="600"/>
              </a:spcBef>
              <a:spcAft>
                <a:spcPts val="600"/>
              </a:spcAft>
              <a:buFont typeface="Wingdings" pitchFamily="2" charset="2"/>
              <a:buChar char="q"/>
              <a:tabLst>
                <a:tab pos="628650" algn="l"/>
              </a:tabLst>
              <a:defRPr/>
            </a:pPr>
            <a:r>
              <a:rPr lang="en-US" sz="2000" b="1" dirty="0" smtClean="0">
                <a:solidFill>
                  <a:schemeClr val="tx2"/>
                </a:solidFill>
                <a:ea typeface="Times New Roman" pitchFamily="18" charset="0"/>
                <a:cs typeface="Arial" pitchFamily="34" charset="0"/>
              </a:rPr>
              <a:t>Statistical Analysis:</a:t>
            </a:r>
            <a:endParaRPr lang="en-US" sz="2000" b="1" dirty="0" smtClean="0">
              <a:ea typeface="Times New Roman" pitchFamily="18" charset="0"/>
              <a:cs typeface="Arial" pitchFamily="34" charset="0"/>
            </a:endParaRPr>
          </a:p>
          <a:p>
            <a:pPr marL="548640" lvl="1" indent="-457200">
              <a:spcBef>
                <a:spcPts val="600"/>
              </a:spcBef>
              <a:spcAft>
                <a:spcPts val="600"/>
              </a:spcAft>
              <a:buFont typeface="Wingdings" pitchFamily="2" charset="2"/>
              <a:buChar char="ü"/>
              <a:tabLst>
                <a:tab pos="628650" algn="l"/>
              </a:tabLst>
              <a:defRPr/>
            </a:pPr>
            <a:r>
              <a:rPr lang="en-US" sz="1800" b="1" i="1" dirty="0" smtClean="0">
                <a:ea typeface="Times New Roman" pitchFamily="18" charset="0"/>
                <a:cs typeface="Arial" pitchFamily="34" charset="0"/>
              </a:rPr>
              <a:t>SPSS/PC+ package </a:t>
            </a:r>
            <a:r>
              <a:rPr lang="en-US" sz="1800" b="1" dirty="0" smtClean="0">
                <a:ea typeface="Times New Roman" pitchFamily="18" charset="0"/>
                <a:cs typeface="Arial" pitchFamily="34" charset="0"/>
              </a:rPr>
              <a:t>(ver. 20.0, Chicago IL)</a:t>
            </a:r>
            <a:endParaRPr lang="en-US" sz="1800" b="1" dirty="0" smtClean="0"/>
          </a:p>
          <a:p>
            <a:pPr marL="548640" lvl="1" indent="-457200">
              <a:spcBef>
                <a:spcPts val="600"/>
              </a:spcBef>
              <a:spcAft>
                <a:spcPts val="600"/>
              </a:spcAft>
              <a:buFont typeface="Wingdings" pitchFamily="2" charset="2"/>
              <a:buChar char="ü"/>
              <a:tabLst>
                <a:tab pos="628650" algn="l"/>
              </a:tabLst>
              <a:defRPr/>
            </a:pPr>
            <a:r>
              <a:rPr lang="en-US" sz="1800" b="1" dirty="0" smtClean="0">
                <a:solidFill>
                  <a:schemeClr val="tx1"/>
                </a:solidFill>
              </a:rPr>
              <a:t>Skewed variables log</a:t>
            </a:r>
            <a:r>
              <a:rPr lang="en-US" sz="1800" b="1" baseline="-25000" dirty="0" smtClean="0">
                <a:solidFill>
                  <a:schemeClr val="tx1"/>
                </a:solidFill>
              </a:rPr>
              <a:t>10</a:t>
            </a:r>
            <a:r>
              <a:rPr lang="en-US" sz="1800" b="1" dirty="0" smtClean="0">
                <a:solidFill>
                  <a:schemeClr val="tx1"/>
                </a:solidFill>
              </a:rPr>
              <a:t> transformation</a:t>
            </a:r>
          </a:p>
          <a:p>
            <a:pPr marL="548640" lvl="1" indent="-457200">
              <a:spcBef>
                <a:spcPts val="600"/>
              </a:spcBef>
              <a:spcAft>
                <a:spcPts val="600"/>
              </a:spcAft>
              <a:buFont typeface="Wingdings" pitchFamily="2" charset="2"/>
              <a:buChar char="ü"/>
              <a:tabLst>
                <a:tab pos="628650" algn="l"/>
              </a:tabLst>
              <a:defRPr/>
            </a:pPr>
            <a:r>
              <a:rPr lang="en-US" sz="1800" b="1" i="1" dirty="0" smtClean="0">
                <a:solidFill>
                  <a:schemeClr val="tx1"/>
                </a:solidFill>
              </a:rPr>
              <a:t>One way ANOVA </a:t>
            </a:r>
            <a:r>
              <a:rPr lang="en-US" sz="1800" b="1" dirty="0" smtClean="0">
                <a:solidFill>
                  <a:schemeClr val="tx1"/>
                </a:solidFill>
              </a:rPr>
              <a:t>with LSD</a:t>
            </a:r>
          </a:p>
          <a:p>
            <a:pPr marL="548640" lvl="1" indent="-457200">
              <a:spcBef>
                <a:spcPts val="600"/>
              </a:spcBef>
              <a:spcAft>
                <a:spcPts val="600"/>
              </a:spcAft>
              <a:buFont typeface="Wingdings" pitchFamily="2" charset="2"/>
              <a:buChar char="ü"/>
              <a:tabLst>
                <a:tab pos="628650" algn="l"/>
              </a:tabLst>
              <a:defRPr/>
            </a:pPr>
            <a:r>
              <a:rPr lang="en-US" sz="1800" b="1" i="1" dirty="0" smtClean="0"/>
              <a:t>Pearson's partial correlation</a:t>
            </a:r>
            <a:r>
              <a:rPr lang="en-US" sz="1800" b="1" dirty="0" smtClean="0">
                <a:solidFill>
                  <a:schemeClr val="tx1"/>
                </a:solidFill>
              </a:rPr>
              <a:t> after adjusting for confounder i.e. gestational age, maternal age and BMI</a:t>
            </a:r>
          </a:p>
          <a:p>
            <a:pPr marL="548640" lvl="1" indent="-457200">
              <a:spcBef>
                <a:spcPts val="600"/>
              </a:spcBef>
              <a:spcAft>
                <a:spcPts val="600"/>
              </a:spcAft>
              <a:buFont typeface="Wingdings" pitchFamily="2" charset="2"/>
              <a:buChar char="ü"/>
              <a:tabLst>
                <a:tab pos="628650" algn="l"/>
              </a:tabLst>
              <a:defRPr/>
            </a:pPr>
            <a:endParaRPr lang="en-US" sz="1800" b="1" dirty="0" smtClean="0">
              <a:solidFill>
                <a:schemeClr val="tx1"/>
              </a:solidFill>
            </a:endParaRPr>
          </a:p>
          <a:p>
            <a:pPr marL="566928" indent="-457200">
              <a:spcBef>
                <a:spcPts val="600"/>
              </a:spcBef>
              <a:spcAft>
                <a:spcPts val="600"/>
              </a:spcAft>
              <a:buFont typeface="Wingdings" pitchFamily="2" charset="2"/>
              <a:buChar char="q"/>
              <a:tabLst>
                <a:tab pos="628650" algn="l"/>
              </a:tabLst>
              <a:defRPr/>
            </a:pPr>
            <a:r>
              <a:rPr lang="en-US" sz="2000" b="1" dirty="0" smtClean="0">
                <a:solidFill>
                  <a:schemeClr val="tx2"/>
                </a:solidFill>
                <a:ea typeface="Times New Roman" pitchFamily="18" charset="0"/>
                <a:cs typeface="Arial" pitchFamily="34" charset="0"/>
              </a:rPr>
              <a:t>Sample Size Calculation:</a:t>
            </a:r>
            <a:endParaRPr lang="en-US" sz="2000" b="1" dirty="0" smtClean="0"/>
          </a:p>
          <a:p>
            <a:pPr marL="548640" lvl="1" indent="-457200">
              <a:spcBef>
                <a:spcPts val="600"/>
              </a:spcBef>
              <a:spcAft>
                <a:spcPts val="600"/>
              </a:spcAft>
              <a:buFont typeface="Wingdings" pitchFamily="2" charset="2"/>
              <a:buChar char="ü"/>
              <a:tabLst>
                <a:tab pos="628650" algn="l"/>
              </a:tabLst>
              <a:defRPr/>
            </a:pPr>
            <a:r>
              <a:rPr lang="en-US" sz="1800" b="1" i="1" dirty="0" smtClean="0">
                <a:ea typeface="Times New Roman" pitchFamily="18" charset="0"/>
                <a:cs typeface="Arial" pitchFamily="34" charset="0"/>
              </a:rPr>
              <a:t>PS power and sample size calculator</a:t>
            </a:r>
            <a:r>
              <a:rPr lang="en-US" sz="1800" b="1" dirty="0" smtClean="0">
                <a:ea typeface="Times New Roman" pitchFamily="18" charset="0"/>
                <a:cs typeface="Arial" pitchFamily="34" charset="0"/>
              </a:rPr>
              <a:t> (ver. 3.0.43)</a:t>
            </a:r>
          </a:p>
          <a:p>
            <a:pPr marL="859536" lvl="1" indent="-457200">
              <a:spcBef>
                <a:spcPts val="600"/>
              </a:spcBef>
              <a:spcAft>
                <a:spcPts val="600"/>
              </a:spcAft>
              <a:buFont typeface="Wingdings" pitchFamily="2" charset="2"/>
              <a:buChar char="q"/>
              <a:tabLst>
                <a:tab pos="628650" algn="l"/>
              </a:tabLst>
              <a:defRPr/>
            </a:pPr>
            <a:endParaRPr lang="en-US" sz="1800" b="1" dirty="0" smtClean="0">
              <a:solidFill>
                <a:schemeClr val="tx1"/>
              </a:solidFill>
              <a:ea typeface="Times New Roman" pitchFamily="18" charset="0"/>
              <a:cs typeface="Arial" pitchFamily="34" charset="0"/>
            </a:endParaRPr>
          </a:p>
        </p:txBody>
      </p:sp>
      <p:pic>
        <p:nvPicPr>
          <p:cNvPr id="9" name="Picture 2"/>
          <p:cNvPicPr>
            <a:picLocks noChangeAspect="1" noChangeArrowheads="1"/>
          </p:cNvPicPr>
          <p:nvPr/>
        </p:nvPicPr>
        <p:blipFill>
          <a:blip r:embed="rId4"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chemeClr val="bg1"/>
                </a:solidFill>
                <a:ea typeface="+mj-ea"/>
                <a:cs typeface="Times New Roman" pitchFamily="18" charset="0"/>
              </a:rPr>
              <a:t>Methodology</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12</a:t>
            </a:fld>
            <a:endParaRPr lang="en-CA"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srcRect t="64506" r="13776"/>
          <a:stretch>
            <a:fillRect/>
          </a:stretch>
        </p:blipFill>
        <p:spPr bwMode="auto">
          <a:xfrm flipV="1">
            <a:off x="0" y="0"/>
            <a:ext cx="9204960" cy="6903720"/>
          </a:xfrm>
          <a:prstGeom prst="rect">
            <a:avLst/>
          </a:prstGeom>
          <a:noFill/>
          <a:ln w="9525">
            <a:noFill/>
            <a:miter lim="800000"/>
            <a:headEnd/>
            <a:tailEnd/>
          </a:ln>
          <a:effectLst/>
        </p:spPr>
      </p:pic>
      <p:sp>
        <p:nvSpPr>
          <p:cNvPr id="12" name="Title 2"/>
          <p:cNvSpPr txBox="1">
            <a:spLocks/>
          </p:cNvSpPr>
          <p:nvPr/>
        </p:nvSpPr>
        <p:spPr>
          <a:xfrm>
            <a:off x="-900608" y="1916832"/>
            <a:ext cx="8028384" cy="1285872"/>
          </a:xfrm>
          <a:prstGeom prst="rect">
            <a:avLst/>
          </a:prstGeom>
          <a:ln w="76200" cmpd="thickThin">
            <a:noFill/>
          </a:ln>
        </p:spPr>
        <p:txBody>
          <a:bodyPr vert="horz" lIns="91440" tIns="45720" rIns="91440" bIns="45720" rtlCol="0" anchor="ctr">
            <a:normAutofit fontScale="97500"/>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t>Results</a:t>
            </a:r>
            <a:r>
              <a:rPr kumimoji="0" lang="en-US" sz="4400" b="1" i="0" u="none" strike="noStrike" kern="1200" cap="none" spc="0" normalizeH="0" noProof="0" dirty="0" smtClean="0">
                <a:ln>
                  <a:noFill/>
                </a:ln>
                <a:solidFill>
                  <a:schemeClr val="bg1"/>
                </a:solidFill>
                <a:effectLst/>
                <a:uLnTx/>
                <a:uFillTx/>
                <a:latin typeface="Times New Roman" pitchFamily="18" charset="0"/>
                <a:ea typeface="+mj-ea"/>
                <a:cs typeface="Times New Roman" pitchFamily="18" charset="0"/>
              </a:rPr>
              <a:t> &amp; Discussion</a:t>
            </a:r>
            <a:endParaRPr kumimoji="0" lang="en-US" sz="4400" b="1" i="0" u="none" strike="noStrike" kern="1200" cap="none" spc="0" normalizeH="0" baseline="0" noProof="0" dirty="0">
              <a:ln>
                <a:noFill/>
              </a:ln>
              <a:solidFill>
                <a:schemeClr val="bg1"/>
              </a:solidFill>
              <a:effectLst/>
              <a:uLnTx/>
              <a:uFillTx/>
              <a:latin typeface="Times New Roman" pitchFamily="18" charset="0"/>
              <a:ea typeface="+mj-ea"/>
              <a:cs typeface="Times New Roman" pitchFamily="18" charset="0"/>
            </a:endParaRPr>
          </a:p>
        </p:txBody>
      </p:sp>
      <p:sp>
        <p:nvSpPr>
          <p:cNvPr id="13" name="Rectangle 12"/>
          <p:cNvSpPr/>
          <p:nvPr/>
        </p:nvSpPr>
        <p:spPr>
          <a:xfrm rot="16200000" flipH="1">
            <a:off x="5410920" y="2102809"/>
            <a:ext cx="4297680" cy="73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7" name="Picture 4" descr="http://www.bharatividyapeeth.edu/img/BVDUnew.png"/>
          <p:cNvPicPr>
            <a:picLocks noChangeAspect="1" noChangeArrowheads="1"/>
          </p:cNvPicPr>
          <p:nvPr/>
        </p:nvPicPr>
        <p:blipFill>
          <a:blip r:embed="rId4" cstate="print">
            <a:lum bright="20000"/>
          </a:blip>
          <a:srcRect/>
          <a:stretch>
            <a:fillRect/>
          </a:stretch>
        </p:blipFill>
        <p:spPr bwMode="auto">
          <a:xfrm>
            <a:off x="6300192" y="4293096"/>
            <a:ext cx="2592288" cy="1427115"/>
          </a:xfrm>
          <a:prstGeom prst="rect">
            <a:avLst/>
          </a:prstGeom>
          <a:noFill/>
        </p:spPr>
      </p:pic>
      <p:sp>
        <p:nvSpPr>
          <p:cNvPr id="6" name="Rectangle 5"/>
          <p:cNvSpPr/>
          <p:nvPr/>
        </p:nvSpPr>
        <p:spPr>
          <a:xfrm>
            <a:off x="0" y="1825392"/>
            <a:ext cx="9144000" cy="914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 name="Rectangle 7"/>
          <p:cNvSpPr/>
          <p:nvPr/>
        </p:nvSpPr>
        <p:spPr>
          <a:xfrm>
            <a:off x="2011680" y="5733256"/>
            <a:ext cx="7132320" cy="914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Table 81"/>
          <p:cNvGraphicFramePr>
            <a:graphicFrameLocks noGrp="1"/>
          </p:cNvGraphicFramePr>
          <p:nvPr/>
        </p:nvGraphicFramePr>
        <p:xfrm>
          <a:off x="360040" y="1107874"/>
          <a:ext cx="8460432" cy="4625383"/>
        </p:xfrm>
        <a:graphic>
          <a:graphicData uri="http://schemas.openxmlformats.org/drawingml/2006/table">
            <a:tbl>
              <a:tblPr firstRow="1">
                <a:tableStyleId>{3C2FFA5D-87B4-456A-9821-1D502468CF0F}</a:tableStyleId>
              </a:tblPr>
              <a:tblGrid>
                <a:gridCol w="2051720"/>
                <a:gridCol w="2088232"/>
                <a:gridCol w="2088232"/>
                <a:gridCol w="2232248"/>
              </a:tblGrid>
              <a:tr h="432049">
                <a:tc>
                  <a:txBody>
                    <a:bodyPr/>
                    <a:lstStyle/>
                    <a:p>
                      <a:pPr marL="0" marR="0" algn="l">
                        <a:lnSpc>
                          <a:spcPct val="150000"/>
                        </a:lnSpc>
                        <a:spcBef>
                          <a:spcPts val="0"/>
                        </a:spcBef>
                        <a:spcAft>
                          <a:spcPts val="0"/>
                        </a:spcAft>
                      </a:pPr>
                      <a:r>
                        <a:rPr lang="en-US" sz="1800" b="1" dirty="0" smtClean="0"/>
                        <a:t>Groups </a:t>
                      </a:r>
                      <a:r>
                        <a:rPr lang="en-US" sz="1800" b="1" dirty="0" smtClean="0"/>
                        <a:t>(Mean±S.D)</a:t>
                      </a:r>
                      <a:endParaRPr lang="en-US" sz="1800" b="1" dirty="0">
                        <a:solidFill>
                          <a:schemeClr val="accent5">
                            <a:lumMod val="75000"/>
                          </a:schemeClr>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800" dirty="0"/>
                        <a:t>NC (n=69)</a:t>
                      </a:r>
                      <a:endParaRPr lang="en-US" sz="1800" dirty="0">
                        <a:solidFill>
                          <a:schemeClr val="accent5">
                            <a:lumMod val="75000"/>
                          </a:schemeClr>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800" dirty="0"/>
                        <a:t>TPE (</a:t>
                      </a:r>
                      <a:r>
                        <a:rPr lang="en-US" sz="1800" dirty="0" smtClean="0"/>
                        <a:t>n=20)</a:t>
                      </a:r>
                      <a:endParaRPr lang="en-US" sz="1800" dirty="0">
                        <a:solidFill>
                          <a:schemeClr val="accent5">
                            <a:lumMod val="75000"/>
                          </a:schemeClr>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800" dirty="0"/>
                        <a:t>PTPE (n=24)</a:t>
                      </a:r>
                      <a:endParaRPr lang="en-US" sz="1800" dirty="0">
                        <a:solidFill>
                          <a:schemeClr val="accent5">
                            <a:lumMod val="75000"/>
                          </a:schemeClr>
                        </a:solidFill>
                        <a:latin typeface="Arial" pitchFamily="34" charset="0"/>
                        <a:ea typeface="Cambria Math" pitchFamily="18" charset="0"/>
                        <a:cs typeface="Arial" pitchFamily="34" charset="0"/>
                      </a:endParaRPr>
                    </a:p>
                  </a:txBody>
                  <a:tcPr marL="68580" marR="68580" marT="0" marB="0" anchor="ctr"/>
                </a:tc>
              </a:tr>
              <a:tr h="424267">
                <a:tc>
                  <a:txBody>
                    <a:bodyPr/>
                    <a:lstStyle/>
                    <a:p>
                      <a:pPr marL="0" marR="0" algn="l">
                        <a:lnSpc>
                          <a:spcPct val="150000"/>
                        </a:lnSpc>
                        <a:spcBef>
                          <a:spcPts val="0"/>
                        </a:spcBef>
                        <a:spcAft>
                          <a:spcPts val="0"/>
                        </a:spcAft>
                      </a:pPr>
                      <a:r>
                        <a:rPr lang="en-US" sz="1600" b="1" dirty="0">
                          <a:solidFill>
                            <a:srgbClr val="002060"/>
                          </a:solidFill>
                        </a:rPr>
                        <a:t>Maternal age (Yr)</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24.38 ± 3.47</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25.24 ± 3.62</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27.26 ± 4.87**</a:t>
                      </a:r>
                      <a:r>
                        <a:rPr lang="en-US" sz="1600" b="1" baseline="30000" dirty="0"/>
                        <a:t>&amp;&amp;</a:t>
                      </a:r>
                      <a:endParaRPr lang="en-US" sz="1600" b="1" dirty="0">
                        <a:latin typeface="Arial" pitchFamily="34" charset="0"/>
                        <a:ea typeface="Cambria Math" pitchFamily="18" charset="0"/>
                        <a:cs typeface="Arial" pitchFamily="34" charset="0"/>
                      </a:endParaRPr>
                    </a:p>
                  </a:txBody>
                  <a:tcPr marL="68580" marR="68580" marT="0" marB="0" anchor="ctr"/>
                </a:tc>
              </a:tr>
              <a:tr h="411520">
                <a:tc>
                  <a:txBody>
                    <a:bodyPr/>
                    <a:lstStyle/>
                    <a:p>
                      <a:pPr marL="0" marR="0" algn="l">
                        <a:lnSpc>
                          <a:spcPct val="150000"/>
                        </a:lnSpc>
                        <a:spcBef>
                          <a:spcPts val="0"/>
                        </a:spcBef>
                        <a:spcAft>
                          <a:spcPts val="0"/>
                        </a:spcAft>
                      </a:pPr>
                      <a:r>
                        <a:rPr lang="en-US" sz="1600" b="1" dirty="0">
                          <a:solidFill>
                            <a:srgbClr val="002060"/>
                          </a:solidFill>
                        </a:rPr>
                        <a:t>Income (Rs)</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11303.03 ± 7749.88</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15700 ±  12260.76**</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10673.91 ± 7612.20</a:t>
                      </a:r>
                      <a:r>
                        <a:rPr lang="en-US" sz="1600" b="1" baseline="30000" dirty="0"/>
                        <a:t>&amp;&amp;</a:t>
                      </a:r>
                      <a:endParaRPr lang="en-US" sz="1600" b="1" dirty="0">
                        <a:latin typeface="Arial" pitchFamily="34" charset="0"/>
                        <a:ea typeface="Cambria Math" pitchFamily="18" charset="0"/>
                        <a:cs typeface="Arial" pitchFamily="34" charset="0"/>
                      </a:endParaRPr>
                    </a:p>
                  </a:txBody>
                  <a:tcPr marL="68580" marR="68580" marT="0" marB="0" anchor="ctr"/>
                </a:tc>
              </a:tr>
              <a:tr h="432048">
                <a:tc>
                  <a:txBody>
                    <a:bodyPr/>
                    <a:lstStyle/>
                    <a:p>
                      <a:pPr marL="0" marR="0" algn="l">
                        <a:lnSpc>
                          <a:spcPct val="150000"/>
                        </a:lnSpc>
                        <a:spcBef>
                          <a:spcPts val="0"/>
                        </a:spcBef>
                        <a:spcAft>
                          <a:spcPts val="0"/>
                        </a:spcAft>
                      </a:pPr>
                      <a:r>
                        <a:rPr lang="en-US" sz="1600" b="1" dirty="0">
                          <a:solidFill>
                            <a:srgbClr val="002060"/>
                          </a:solidFill>
                        </a:rPr>
                        <a:t>BMI (kg/m</a:t>
                      </a:r>
                      <a:r>
                        <a:rPr lang="en-US" sz="1600" b="1" baseline="30000" dirty="0">
                          <a:solidFill>
                            <a:srgbClr val="002060"/>
                          </a:solidFill>
                        </a:rPr>
                        <a:t>2</a:t>
                      </a:r>
                      <a:r>
                        <a:rPr lang="en-US" sz="1600" b="1" dirty="0">
                          <a:solidFill>
                            <a:srgbClr val="002060"/>
                          </a:solidFill>
                        </a:rPr>
                        <a:t>)</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24.91 ± 4.07</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29.35 ± 4.68**</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27.18 ± 5.35*</a:t>
                      </a:r>
                      <a:endParaRPr lang="en-US" sz="1600" b="1" dirty="0">
                        <a:latin typeface="Arial" pitchFamily="34" charset="0"/>
                        <a:ea typeface="Cambria Math" pitchFamily="18" charset="0"/>
                        <a:cs typeface="Arial" pitchFamily="34" charset="0"/>
                      </a:endParaRPr>
                    </a:p>
                  </a:txBody>
                  <a:tcPr marL="68580" marR="68580" marT="0" marB="0" anchor="ctr"/>
                </a:tc>
              </a:tr>
              <a:tr h="432048">
                <a:tc>
                  <a:txBody>
                    <a:bodyPr/>
                    <a:lstStyle/>
                    <a:p>
                      <a:pPr marL="0" marR="0" algn="l">
                        <a:lnSpc>
                          <a:spcPct val="150000"/>
                        </a:lnSpc>
                        <a:spcBef>
                          <a:spcPts val="0"/>
                        </a:spcBef>
                        <a:spcAft>
                          <a:spcPts val="0"/>
                        </a:spcAft>
                      </a:pPr>
                      <a:r>
                        <a:rPr lang="en-US" sz="1600" b="1" dirty="0">
                          <a:solidFill>
                            <a:srgbClr val="002060"/>
                          </a:solidFill>
                        </a:rPr>
                        <a:t>Sys BP (mmHg)</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119.19 ± 8.27</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151.90 ± 18.06**</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155.74 ± 19.67**</a:t>
                      </a:r>
                      <a:r>
                        <a:rPr lang="en-US" sz="1600" b="1" baseline="30000" dirty="0"/>
                        <a:t>&amp;&amp;</a:t>
                      </a:r>
                      <a:endParaRPr lang="en-US" sz="1600" b="1" dirty="0">
                        <a:latin typeface="Arial" pitchFamily="34" charset="0"/>
                        <a:ea typeface="Cambria Math" pitchFamily="18" charset="0"/>
                        <a:cs typeface="Arial" pitchFamily="34" charset="0"/>
                      </a:endParaRPr>
                    </a:p>
                  </a:txBody>
                  <a:tcPr marL="68580" marR="68580" marT="0" marB="0" anchor="ctr"/>
                </a:tc>
              </a:tr>
              <a:tr h="432048">
                <a:tc>
                  <a:txBody>
                    <a:bodyPr/>
                    <a:lstStyle/>
                    <a:p>
                      <a:pPr marL="0" marR="0" algn="l">
                        <a:lnSpc>
                          <a:spcPct val="150000"/>
                        </a:lnSpc>
                        <a:spcBef>
                          <a:spcPts val="0"/>
                        </a:spcBef>
                        <a:spcAft>
                          <a:spcPts val="0"/>
                        </a:spcAft>
                      </a:pPr>
                      <a:r>
                        <a:rPr lang="en-US" sz="1600" b="1" dirty="0">
                          <a:solidFill>
                            <a:srgbClr val="002060"/>
                          </a:solidFill>
                        </a:rPr>
                        <a:t>Dias BP (mmHg)</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77.04 ± 5.19</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94.86 ± 10.31**</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100.87 ± 11.31**</a:t>
                      </a:r>
                      <a:r>
                        <a:rPr lang="en-US" sz="1600" b="1" baseline="30000" dirty="0"/>
                        <a:t>&amp;&amp;</a:t>
                      </a:r>
                      <a:endParaRPr lang="en-US" sz="1600" b="1" dirty="0">
                        <a:latin typeface="Arial" pitchFamily="34" charset="0"/>
                        <a:ea typeface="Cambria Math" pitchFamily="18" charset="0"/>
                        <a:cs typeface="Arial" pitchFamily="34" charset="0"/>
                      </a:endParaRPr>
                    </a:p>
                  </a:txBody>
                  <a:tcPr marL="68580" marR="68580" marT="0" marB="0" anchor="ctr"/>
                </a:tc>
              </a:tr>
              <a:tr h="432048">
                <a:tc>
                  <a:txBody>
                    <a:bodyPr/>
                    <a:lstStyle/>
                    <a:p>
                      <a:pPr marL="0" marR="0" algn="l">
                        <a:lnSpc>
                          <a:spcPct val="150000"/>
                        </a:lnSpc>
                        <a:spcBef>
                          <a:spcPts val="0"/>
                        </a:spcBef>
                        <a:spcAft>
                          <a:spcPts val="0"/>
                        </a:spcAft>
                      </a:pPr>
                      <a:r>
                        <a:rPr lang="en-US" sz="1600" b="1" dirty="0">
                          <a:solidFill>
                            <a:srgbClr val="002060"/>
                          </a:solidFill>
                        </a:rPr>
                        <a:t>Gestation (weeks)</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38.86 ± 1.14</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38.49 ± 1.43</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50000"/>
                        </a:lnSpc>
                        <a:spcBef>
                          <a:spcPts val="0"/>
                        </a:spcBef>
                        <a:spcAft>
                          <a:spcPts val="0"/>
                        </a:spcAft>
                      </a:pPr>
                      <a:r>
                        <a:rPr lang="en-US" sz="1600" b="1" dirty="0"/>
                        <a:t>34.07 ± 2.13**</a:t>
                      </a:r>
                      <a:r>
                        <a:rPr lang="en-US" sz="1600" b="1" baseline="30000" dirty="0"/>
                        <a:t>&amp;&amp;</a:t>
                      </a:r>
                      <a:endParaRPr lang="en-US" sz="1600" b="1" dirty="0">
                        <a:latin typeface="Arial" pitchFamily="34" charset="0"/>
                        <a:ea typeface="Cambria Math" pitchFamily="18" charset="0"/>
                        <a:cs typeface="Arial" pitchFamily="34" charset="0"/>
                      </a:endParaRPr>
                    </a:p>
                  </a:txBody>
                  <a:tcPr marL="68580" marR="68580" marT="0" marB="0" anchor="ctr"/>
                </a:tc>
              </a:tr>
              <a:tr h="820397">
                <a:tc>
                  <a:txBody>
                    <a:bodyPr/>
                    <a:lstStyle/>
                    <a:p>
                      <a:pPr marL="0" marR="0" algn="l">
                        <a:lnSpc>
                          <a:spcPct val="100000"/>
                        </a:lnSpc>
                        <a:spcBef>
                          <a:spcPts val="0"/>
                        </a:spcBef>
                        <a:spcAft>
                          <a:spcPts val="0"/>
                        </a:spcAft>
                      </a:pPr>
                      <a:r>
                        <a:rPr lang="en-US" sz="1600" b="1" dirty="0">
                          <a:solidFill>
                            <a:srgbClr val="002060"/>
                          </a:solidFill>
                        </a:rPr>
                        <a:t>MOD (n)</a:t>
                      </a:r>
                    </a:p>
                    <a:p>
                      <a:pPr marL="0" marR="0" algn="l">
                        <a:lnSpc>
                          <a:spcPct val="100000"/>
                        </a:lnSpc>
                        <a:spcBef>
                          <a:spcPts val="0"/>
                        </a:spcBef>
                        <a:spcAft>
                          <a:spcPts val="0"/>
                        </a:spcAft>
                      </a:pPr>
                      <a:r>
                        <a:rPr lang="en-US" sz="1600" b="1" dirty="0">
                          <a:solidFill>
                            <a:srgbClr val="002060"/>
                          </a:solidFill>
                        </a:rPr>
                        <a:t>Vaginal</a:t>
                      </a:r>
                    </a:p>
                    <a:p>
                      <a:pPr marL="0" marR="0" algn="l">
                        <a:lnSpc>
                          <a:spcPct val="100000"/>
                        </a:lnSpc>
                        <a:spcBef>
                          <a:spcPts val="0"/>
                        </a:spcBef>
                        <a:spcAft>
                          <a:spcPts val="0"/>
                        </a:spcAft>
                      </a:pPr>
                      <a:r>
                        <a:rPr lang="en-US" sz="1600" b="1" dirty="0">
                          <a:solidFill>
                            <a:srgbClr val="002060"/>
                          </a:solidFill>
                        </a:rPr>
                        <a:t>C-Section</a:t>
                      </a:r>
                      <a:endParaRPr lang="en-US" sz="1600" b="1" dirty="0">
                        <a:solidFill>
                          <a:srgbClr val="002060"/>
                        </a:solidFill>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00000"/>
                        </a:lnSpc>
                        <a:spcBef>
                          <a:spcPts val="0"/>
                        </a:spcBef>
                        <a:spcAft>
                          <a:spcPts val="0"/>
                        </a:spcAft>
                      </a:pPr>
                      <a:endParaRPr lang="en-US" sz="1600" b="1" dirty="0"/>
                    </a:p>
                    <a:p>
                      <a:pPr marL="0" marR="0" algn="l">
                        <a:lnSpc>
                          <a:spcPct val="100000"/>
                        </a:lnSpc>
                        <a:spcBef>
                          <a:spcPts val="0"/>
                        </a:spcBef>
                        <a:spcAft>
                          <a:spcPts val="0"/>
                        </a:spcAft>
                      </a:pPr>
                      <a:r>
                        <a:rPr lang="en-US" sz="1600" b="1" dirty="0"/>
                        <a:t>56</a:t>
                      </a:r>
                    </a:p>
                    <a:p>
                      <a:pPr marL="0" marR="0" algn="l">
                        <a:lnSpc>
                          <a:spcPct val="100000"/>
                        </a:lnSpc>
                        <a:spcBef>
                          <a:spcPts val="0"/>
                        </a:spcBef>
                        <a:spcAft>
                          <a:spcPts val="0"/>
                        </a:spcAft>
                      </a:pPr>
                      <a:r>
                        <a:rPr lang="en-US" sz="1600" b="1" dirty="0"/>
                        <a:t>13</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00000"/>
                        </a:lnSpc>
                        <a:spcBef>
                          <a:spcPts val="0"/>
                        </a:spcBef>
                        <a:spcAft>
                          <a:spcPts val="0"/>
                        </a:spcAft>
                      </a:pPr>
                      <a:endParaRPr lang="en-US" sz="1600" b="1" dirty="0"/>
                    </a:p>
                    <a:p>
                      <a:pPr marL="0" marR="0" algn="l">
                        <a:lnSpc>
                          <a:spcPct val="100000"/>
                        </a:lnSpc>
                        <a:spcBef>
                          <a:spcPts val="0"/>
                        </a:spcBef>
                        <a:spcAft>
                          <a:spcPts val="0"/>
                        </a:spcAft>
                      </a:pPr>
                      <a:r>
                        <a:rPr lang="en-US" sz="1600" b="1" dirty="0"/>
                        <a:t>9</a:t>
                      </a:r>
                    </a:p>
                    <a:p>
                      <a:pPr marL="0" marR="0" algn="l">
                        <a:lnSpc>
                          <a:spcPct val="100000"/>
                        </a:lnSpc>
                        <a:spcBef>
                          <a:spcPts val="0"/>
                        </a:spcBef>
                        <a:spcAft>
                          <a:spcPts val="0"/>
                        </a:spcAft>
                      </a:pPr>
                      <a:r>
                        <a:rPr lang="en-US" sz="1600" b="1" dirty="0"/>
                        <a:t>11</a:t>
                      </a:r>
                      <a:endParaRPr lang="en-US" sz="1600" b="1" dirty="0">
                        <a:latin typeface="Arial" pitchFamily="34" charset="0"/>
                        <a:ea typeface="Cambria Math" pitchFamily="18" charset="0"/>
                        <a:cs typeface="Arial" pitchFamily="34" charset="0"/>
                      </a:endParaRPr>
                    </a:p>
                  </a:txBody>
                  <a:tcPr marL="68580" marR="68580" marT="0" marB="0" anchor="ctr"/>
                </a:tc>
                <a:tc>
                  <a:txBody>
                    <a:bodyPr/>
                    <a:lstStyle/>
                    <a:p>
                      <a:pPr marL="0" marR="0" algn="l">
                        <a:lnSpc>
                          <a:spcPct val="100000"/>
                        </a:lnSpc>
                        <a:spcBef>
                          <a:spcPts val="0"/>
                        </a:spcBef>
                        <a:spcAft>
                          <a:spcPts val="0"/>
                        </a:spcAft>
                      </a:pPr>
                      <a:endParaRPr lang="en-US" sz="1600" b="1" dirty="0"/>
                    </a:p>
                    <a:p>
                      <a:pPr marL="0" marR="0" algn="l">
                        <a:lnSpc>
                          <a:spcPct val="100000"/>
                        </a:lnSpc>
                        <a:spcBef>
                          <a:spcPts val="0"/>
                        </a:spcBef>
                        <a:spcAft>
                          <a:spcPts val="0"/>
                        </a:spcAft>
                      </a:pPr>
                      <a:r>
                        <a:rPr lang="en-US" sz="1600" b="1" dirty="0"/>
                        <a:t>4</a:t>
                      </a:r>
                    </a:p>
                    <a:p>
                      <a:pPr marL="0" marR="0" algn="l">
                        <a:lnSpc>
                          <a:spcPct val="100000"/>
                        </a:lnSpc>
                        <a:spcBef>
                          <a:spcPts val="0"/>
                        </a:spcBef>
                        <a:spcAft>
                          <a:spcPts val="0"/>
                        </a:spcAft>
                      </a:pPr>
                      <a:r>
                        <a:rPr lang="en-US" sz="1600" b="1" dirty="0"/>
                        <a:t>20</a:t>
                      </a:r>
                      <a:endParaRPr lang="en-US" sz="1600" b="1" dirty="0">
                        <a:latin typeface="Arial" pitchFamily="34" charset="0"/>
                        <a:ea typeface="Cambria Math" pitchFamily="18" charset="0"/>
                        <a:cs typeface="Arial" pitchFamily="34" charset="0"/>
                      </a:endParaRPr>
                    </a:p>
                  </a:txBody>
                  <a:tcPr marL="68580" marR="68580" marT="0" marB="0" anchor="ctr"/>
                </a:tc>
              </a:tr>
              <a:tr h="404479">
                <a:tc>
                  <a:txBody>
                    <a:bodyPr/>
                    <a:lstStyle/>
                    <a:p>
                      <a:pPr marL="0" marR="0" algn="l">
                        <a:lnSpc>
                          <a:spcPct val="100000"/>
                        </a:lnSpc>
                        <a:spcBef>
                          <a:spcPts val="0"/>
                        </a:spcBef>
                        <a:spcAft>
                          <a:spcPts val="0"/>
                        </a:spcAft>
                      </a:pPr>
                      <a:r>
                        <a:rPr lang="en-US" sz="1600" b="1" dirty="0" smtClean="0">
                          <a:solidFill>
                            <a:srgbClr val="002060"/>
                          </a:solidFill>
                        </a:rPr>
                        <a:t>Birth </a:t>
                      </a:r>
                      <a:r>
                        <a:rPr kumimoji="0" lang="en-US" sz="1600" b="1" kern="1200" dirty="0" smtClean="0">
                          <a:solidFill>
                            <a:srgbClr val="002060"/>
                          </a:solidFill>
                        </a:rPr>
                        <a:t>weight</a:t>
                      </a:r>
                      <a:r>
                        <a:rPr lang="en-US" sz="1600" b="1" dirty="0" smtClean="0">
                          <a:solidFill>
                            <a:srgbClr val="002060"/>
                          </a:solidFill>
                        </a:rPr>
                        <a:t> (kg)</a:t>
                      </a:r>
                      <a:endParaRPr lang="en-US" sz="1600" b="1" dirty="0">
                        <a:solidFill>
                          <a:srgbClr val="002060"/>
                        </a:solidFill>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a:t>2.90 ± 0.31</a:t>
                      </a:r>
                      <a:endParaRPr lang="en-US" sz="1600" b="1" dirty="0">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a:t>2.62 ± 0.57**</a:t>
                      </a:r>
                      <a:endParaRPr lang="en-US" sz="1600" b="1" dirty="0">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a:t>1.70 ± 0.44**</a:t>
                      </a:r>
                      <a:r>
                        <a:rPr lang="en-US" sz="1600" b="1" baseline="30000" dirty="0"/>
                        <a:t>&amp;&amp;</a:t>
                      </a:r>
                      <a:endParaRPr lang="en-US" sz="1600" b="1" dirty="0">
                        <a:latin typeface="Arial" pitchFamily="34" charset="0"/>
                        <a:ea typeface="Times New Roman"/>
                        <a:cs typeface="Arial" pitchFamily="34" charset="0"/>
                      </a:endParaRPr>
                    </a:p>
                  </a:txBody>
                  <a:tcPr marL="68580" marR="68580" marT="0" marB="0" anchor="ctr"/>
                </a:tc>
              </a:tr>
              <a:tr h="404479">
                <a:tc>
                  <a:txBody>
                    <a:bodyPr/>
                    <a:lstStyle/>
                    <a:p>
                      <a:pPr marL="0" marR="0" algn="l">
                        <a:lnSpc>
                          <a:spcPct val="100000"/>
                        </a:lnSpc>
                        <a:spcBef>
                          <a:spcPts val="0"/>
                        </a:spcBef>
                        <a:spcAft>
                          <a:spcPts val="0"/>
                        </a:spcAft>
                      </a:pPr>
                      <a:r>
                        <a:rPr lang="en-US" sz="1600" b="1" dirty="0">
                          <a:solidFill>
                            <a:srgbClr val="002060"/>
                          </a:solidFill>
                        </a:rPr>
                        <a:t>Baby length (cm)</a:t>
                      </a:r>
                      <a:endParaRPr lang="en-US" sz="1600" b="1" dirty="0">
                        <a:solidFill>
                          <a:srgbClr val="002060"/>
                        </a:solidFill>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a:t>49.30 ± 3.14</a:t>
                      </a:r>
                      <a:endParaRPr lang="en-US" sz="1600" b="1" dirty="0">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a:t>47.48 ± 2.87**</a:t>
                      </a:r>
                      <a:endParaRPr lang="en-US" sz="1600" b="1" dirty="0">
                        <a:latin typeface="Arial" pitchFamily="34" charset="0"/>
                        <a:ea typeface="Times New Roman"/>
                        <a:cs typeface="Arial" pitchFamily="34" charset="0"/>
                      </a:endParaRPr>
                    </a:p>
                  </a:txBody>
                  <a:tcPr marL="68580" marR="68580" marT="0" marB="0" anchor="ctr"/>
                </a:tc>
                <a:tc>
                  <a:txBody>
                    <a:bodyPr/>
                    <a:lstStyle/>
                    <a:p>
                      <a:pPr marL="0" marR="0" algn="l">
                        <a:lnSpc>
                          <a:spcPct val="100000"/>
                        </a:lnSpc>
                        <a:spcBef>
                          <a:spcPts val="0"/>
                        </a:spcBef>
                        <a:spcAft>
                          <a:spcPts val="0"/>
                        </a:spcAft>
                      </a:pPr>
                      <a:r>
                        <a:rPr lang="en-US" sz="1600" b="1" dirty="0" smtClean="0"/>
                        <a:t>42.21 ± 3.68**</a:t>
                      </a:r>
                      <a:r>
                        <a:rPr lang="en-US" sz="1600" b="1" baseline="30000" dirty="0" smtClean="0"/>
                        <a:t>&amp;&amp;</a:t>
                      </a:r>
                      <a:endParaRPr lang="en-US" sz="1600" b="1" dirty="0">
                        <a:latin typeface="Arial" pitchFamily="34" charset="0"/>
                        <a:ea typeface="Times New Roman"/>
                        <a:cs typeface="Arial" pitchFamily="34" charset="0"/>
                      </a:endParaRPr>
                    </a:p>
                  </a:txBody>
                  <a:tcPr marL="68580" marR="68580" marT="0" marB="0" anchor="ctr"/>
                </a:tc>
              </a:tr>
            </a:tbl>
          </a:graphicData>
        </a:graphic>
      </p:graphicFrame>
      <p:sp>
        <p:nvSpPr>
          <p:cNvPr id="83" name="Rectangle 82"/>
          <p:cNvSpPr/>
          <p:nvPr/>
        </p:nvSpPr>
        <p:spPr>
          <a:xfrm>
            <a:off x="144016" y="5786680"/>
            <a:ext cx="8820472" cy="738664"/>
          </a:xfrm>
          <a:prstGeom prst="rect">
            <a:avLst/>
          </a:prstGeom>
        </p:spPr>
        <p:txBody>
          <a:bodyPr wrap="square">
            <a:spAutoFit/>
          </a:bodyPr>
          <a:lstStyle/>
          <a:p>
            <a:pPr algn="ctr"/>
            <a:r>
              <a:rPr lang="en-US" sz="1400" dirty="0" smtClean="0"/>
              <a:t>NC - normotensive control, TPE - term preeclampsia; PTPE - preterm preeclampsia; BMI - body mass index; Sys BP - systolic blood pressure; Dias BP - diastolic blood pressure;  MOD - mode of delivery; C-section - cesarean delivery; n -  number; p&lt;0.05; **p&lt;0.01 as compared with NC, </a:t>
            </a:r>
            <a:r>
              <a:rPr lang="en-US" sz="1400" baseline="30000" dirty="0" smtClean="0"/>
              <a:t>&amp;&amp;</a:t>
            </a:r>
            <a:r>
              <a:rPr lang="en-US" sz="1400" dirty="0" smtClean="0"/>
              <a:t>p&lt;0.01, </a:t>
            </a:r>
            <a:r>
              <a:rPr lang="en-US" sz="1400" baseline="30000" dirty="0" smtClean="0"/>
              <a:t>&amp;</a:t>
            </a:r>
            <a:r>
              <a:rPr lang="en-US" sz="1400" dirty="0" smtClean="0"/>
              <a:t>p&lt;0.05 as compared with TPE</a:t>
            </a:r>
          </a:p>
        </p:txBody>
      </p:sp>
      <p:sp>
        <p:nvSpPr>
          <p:cNvPr id="13" name="Slide Number Placeholder 12"/>
          <p:cNvSpPr>
            <a:spLocks noGrp="1"/>
          </p:cNvSpPr>
          <p:nvPr>
            <p:ph type="sldNum" sz="quarter" idx="12"/>
          </p:nvPr>
        </p:nvSpPr>
        <p:spPr/>
        <p:txBody>
          <a:bodyPr/>
          <a:lstStyle/>
          <a:p>
            <a:pPr>
              <a:defRPr/>
            </a:pPr>
            <a:fld id="{00FAF084-D5EA-48A9-9FD3-9B54144B9381}" type="slidenum">
              <a:rPr lang="en-CA" smtClean="0"/>
              <a:pPr>
                <a:defRPr/>
              </a:pPr>
              <a:t>14</a:t>
            </a:fld>
            <a:endParaRPr lang="en-CA" dirty="0"/>
          </a:p>
        </p:txBody>
      </p:sp>
      <p:pic>
        <p:nvPicPr>
          <p:cNvPr id="10"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446856" y="-99392"/>
            <a:ext cx="8229600"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chemeClr val="bg1"/>
                </a:solidFill>
                <a:ea typeface="+mj-ea"/>
                <a:cs typeface="Times New Roman" pitchFamily="18" charset="0"/>
              </a:rPr>
              <a:t>Maternal &amp; Neonatal Characteristics</a:t>
            </a:r>
            <a:r>
              <a:rPr kumimoji="0" lang="en-CA" sz="3600" b="1" i="0" u="none" strike="noStrike" kern="1200" cap="none" spc="0" normalizeH="0" noProof="0" dirty="0" smtClean="0">
                <a:ln>
                  <a:noFill/>
                </a:ln>
                <a:solidFill>
                  <a:schemeClr val="bg1"/>
                </a:solidFill>
                <a:effectLst/>
                <a:uLnTx/>
                <a:uFillTx/>
                <a:ea typeface="+mj-ea"/>
                <a:cs typeface="Times New Roman" pitchFamily="18" charset="0"/>
              </a:rPr>
              <a:t> </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6" name="TextBox 15"/>
          <p:cNvSpPr txBox="1"/>
          <p:nvPr/>
        </p:nvSpPr>
        <p:spPr>
          <a:xfrm>
            <a:off x="0" y="6561118"/>
            <a:ext cx="1451103"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a:t>
            </a:r>
            <a:endParaRPr lang="en-US" sz="1400" b="1" dirty="0">
              <a:solidFill>
                <a:schemeClr val="bg1">
                  <a:lumMod val="85000"/>
                </a:schemeClr>
              </a:solidFill>
              <a:latin typeface="+mn-lt"/>
            </a:endParaRPr>
          </a:p>
        </p:txBody>
      </p:sp>
      <p:grpSp>
        <p:nvGrpSpPr>
          <p:cNvPr id="27" name="Group 26"/>
          <p:cNvGrpSpPr/>
          <p:nvPr/>
        </p:nvGrpSpPr>
        <p:grpSpPr>
          <a:xfrm>
            <a:off x="6084168" y="2655962"/>
            <a:ext cx="2591722" cy="787896"/>
            <a:chOff x="6084168" y="2655962"/>
            <a:chExt cx="2591722" cy="787896"/>
          </a:xfrm>
        </p:grpSpPr>
        <p:grpSp>
          <p:nvGrpSpPr>
            <p:cNvPr id="14" name="Group 13"/>
            <p:cNvGrpSpPr/>
            <p:nvPr/>
          </p:nvGrpSpPr>
          <p:grpSpPr>
            <a:xfrm>
              <a:off x="6084168" y="2708920"/>
              <a:ext cx="288032" cy="720080"/>
              <a:chOff x="3995936" y="1124744"/>
              <a:chExt cx="288032" cy="720080"/>
            </a:xfrm>
          </p:grpSpPr>
          <p:cxnSp>
            <p:nvCxnSpPr>
              <p:cNvPr id="15" name="Straight Arrow Connector 14"/>
              <p:cNvCxnSpPr/>
              <p:nvPr/>
            </p:nvCxnSpPr>
            <p:spPr>
              <a:xfrm flipH="1">
                <a:off x="3995936" y="1556792"/>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399593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9" name="Group 18"/>
            <p:cNvGrpSpPr/>
            <p:nvPr/>
          </p:nvGrpSpPr>
          <p:grpSpPr>
            <a:xfrm>
              <a:off x="8350324" y="2655962"/>
              <a:ext cx="325566" cy="787896"/>
              <a:chOff x="6300192" y="548680"/>
              <a:chExt cx="325566" cy="787896"/>
            </a:xfrm>
          </p:grpSpPr>
          <p:cxnSp>
            <p:nvCxnSpPr>
              <p:cNvPr id="20" name="Straight Arrow Connector 19"/>
              <p:cNvCxnSpPr/>
              <p:nvPr/>
            </p:nvCxnSpPr>
            <p:spPr>
              <a:xfrm flipH="1">
                <a:off x="6337726" y="10485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300192" y="548680"/>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28" name="Group 27"/>
          <p:cNvGrpSpPr/>
          <p:nvPr/>
        </p:nvGrpSpPr>
        <p:grpSpPr>
          <a:xfrm>
            <a:off x="5795844" y="4725144"/>
            <a:ext cx="2630114" cy="787896"/>
            <a:chOff x="5795844" y="4725144"/>
            <a:chExt cx="2630114" cy="787896"/>
          </a:xfrm>
        </p:grpSpPr>
        <p:grpSp>
          <p:nvGrpSpPr>
            <p:cNvPr id="17" name="Group 16"/>
            <p:cNvGrpSpPr/>
            <p:nvPr/>
          </p:nvGrpSpPr>
          <p:grpSpPr>
            <a:xfrm>
              <a:off x="5795844" y="4725144"/>
              <a:ext cx="397866" cy="787896"/>
              <a:chOff x="6227892" y="548680"/>
              <a:chExt cx="397866" cy="787896"/>
            </a:xfrm>
          </p:grpSpPr>
          <p:cxnSp>
            <p:nvCxnSpPr>
              <p:cNvPr id="22" name="Straight Arrow Connector 21"/>
              <p:cNvCxnSpPr/>
              <p:nvPr/>
            </p:nvCxnSpPr>
            <p:spPr>
              <a:xfrm flipH="1">
                <a:off x="6337726" y="10485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6227892" y="548680"/>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8100392" y="4725144"/>
              <a:ext cx="325566" cy="787896"/>
              <a:chOff x="6300192" y="548680"/>
              <a:chExt cx="325566" cy="787896"/>
            </a:xfrm>
          </p:grpSpPr>
          <p:cxnSp>
            <p:nvCxnSpPr>
              <p:cNvPr id="25" name="Straight Arrow Connector 24"/>
              <p:cNvCxnSpPr/>
              <p:nvPr/>
            </p:nvCxnSpPr>
            <p:spPr>
              <a:xfrm flipH="1">
                <a:off x="6337726" y="10485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6300192" y="548680"/>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610424" y="908720"/>
            <a:ext cx="7705992" cy="4139530"/>
          </a:xfrm>
          <a:prstGeom prst="rect">
            <a:avLst/>
          </a:prstGeom>
          <a:noFill/>
          <a:ln w="9525">
            <a:noFill/>
            <a:miter lim="800000"/>
            <a:headEnd/>
            <a:tailEnd/>
          </a:ln>
          <a:effectLst/>
        </p:spPr>
      </p:pic>
      <p:sp>
        <p:nvSpPr>
          <p:cNvPr id="11" name="TextBox 10"/>
          <p:cNvSpPr txBox="1"/>
          <p:nvPr/>
        </p:nvSpPr>
        <p:spPr>
          <a:xfrm>
            <a:off x="-90308" y="5029380"/>
            <a:ext cx="9354228" cy="666849"/>
          </a:xfrm>
          <a:prstGeom prst="rect">
            <a:avLst/>
          </a:prstGeom>
          <a:noFill/>
        </p:spPr>
        <p:txBody>
          <a:bodyPr wrap="square" rtlCol="0">
            <a:spAutoFit/>
          </a:bodyPr>
          <a:lstStyle/>
          <a:p>
            <a:pPr algn="ctr"/>
            <a:r>
              <a:rPr lang="en-US" sz="1400" dirty="0" smtClean="0"/>
              <a:t>CM- central maternal region, CF- central fetal region, PM- peripheral maternal region, PF- peripheral fetal region;*p&lt;0.05 than </a:t>
            </a:r>
            <a:endParaRPr lang="en-US" sz="1400" dirty="0" smtClean="0"/>
          </a:p>
          <a:p>
            <a:pPr algn="ctr"/>
            <a:r>
              <a:rPr lang="en-US" sz="1400" dirty="0" smtClean="0"/>
              <a:t>NC, </a:t>
            </a:r>
            <a:r>
              <a:rPr lang="en-US" sz="1400" baseline="30000" dirty="0" smtClean="0"/>
              <a:t>@</a:t>
            </a:r>
            <a:r>
              <a:rPr lang="en-US" sz="1400" dirty="0" smtClean="0"/>
              <a:t>p&lt;0.05 than CM</a:t>
            </a:r>
            <a:endParaRPr lang="en-US" sz="1400" baseline="30000" dirty="0" smtClean="0"/>
          </a:p>
          <a:p>
            <a:pPr algn="ctr"/>
            <a:endParaRPr lang="en-US" sz="1400" baseline="30000" dirty="0" smtClean="0"/>
          </a:p>
        </p:txBody>
      </p:sp>
      <p:sp>
        <p:nvSpPr>
          <p:cNvPr id="10" name="Content Placeholder 3"/>
          <p:cNvSpPr>
            <a:spLocks noGrp="1"/>
          </p:cNvSpPr>
          <p:nvPr>
            <p:ph idx="1"/>
          </p:nvPr>
        </p:nvSpPr>
        <p:spPr>
          <a:xfrm>
            <a:off x="1577644" y="5571308"/>
            <a:ext cx="6192688" cy="864096"/>
          </a:xfrm>
          <a:prstGeom prst="rect">
            <a:avLst/>
          </a:prstGeom>
          <a:ln/>
        </p:spPr>
        <p:style>
          <a:lnRef idx="1">
            <a:schemeClr val="accent1"/>
          </a:lnRef>
          <a:fillRef idx="2">
            <a:schemeClr val="accent1"/>
          </a:fillRef>
          <a:effectRef idx="1">
            <a:schemeClr val="accent1"/>
          </a:effectRef>
          <a:fontRef idx="minor">
            <a:schemeClr val="dk1"/>
          </a:fontRef>
        </p:style>
        <p:txBody>
          <a:bodyPr>
            <a:noAutofit/>
          </a:bodyPr>
          <a:lstStyle/>
          <a:p>
            <a:pPr>
              <a:spcBef>
                <a:spcPts val="600"/>
              </a:spcBef>
              <a:spcAft>
                <a:spcPts val="600"/>
              </a:spcAft>
              <a:buFont typeface="Wingdings" pitchFamily="2" charset="2"/>
              <a:buChar char="ü"/>
            </a:pPr>
            <a:r>
              <a:rPr lang="en-US" sz="1800" b="1" dirty="0" smtClean="0">
                <a:solidFill>
                  <a:schemeClr val="tx1"/>
                </a:solidFill>
              </a:rPr>
              <a:t>Lower in TPE in CF and in PTPE in PF regions than control</a:t>
            </a:r>
          </a:p>
          <a:p>
            <a:pPr>
              <a:spcBef>
                <a:spcPts val="600"/>
              </a:spcBef>
              <a:spcAft>
                <a:spcPts val="600"/>
              </a:spcAft>
              <a:buFont typeface="Wingdings" pitchFamily="2" charset="2"/>
              <a:buChar char="ü"/>
            </a:pPr>
            <a:r>
              <a:rPr lang="en-US" sz="1800" b="1" dirty="0" smtClean="0">
                <a:solidFill>
                  <a:schemeClr val="tx1"/>
                </a:solidFill>
              </a:rPr>
              <a:t>Within control, higher in fetal regions (CF&amp;PF) than CM </a:t>
            </a:r>
            <a:endParaRPr lang="en-US" sz="1800" b="1" dirty="0">
              <a:solidFill>
                <a:schemeClr val="tx1"/>
              </a:solidFill>
            </a:endParaRPr>
          </a:p>
        </p:txBody>
      </p:sp>
      <p:sp>
        <p:nvSpPr>
          <p:cNvPr id="13" name="Rectangle 12"/>
          <p:cNvSpPr/>
          <p:nvPr/>
        </p:nvSpPr>
        <p:spPr>
          <a:xfrm>
            <a:off x="7380312" y="1931688"/>
            <a:ext cx="360040" cy="2880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Slide Number Placeholder 19"/>
          <p:cNvSpPr>
            <a:spLocks noGrp="1"/>
          </p:cNvSpPr>
          <p:nvPr>
            <p:ph type="sldNum" sz="quarter" idx="12"/>
          </p:nvPr>
        </p:nvSpPr>
        <p:spPr/>
        <p:txBody>
          <a:bodyPr/>
          <a:lstStyle/>
          <a:p>
            <a:pPr>
              <a:defRPr/>
            </a:pPr>
            <a:fld id="{00FAF084-D5EA-48A9-9FD3-9B54144B9381}" type="slidenum">
              <a:rPr lang="en-CA" smtClean="0"/>
              <a:pPr>
                <a:defRPr/>
              </a:pPr>
              <a:t>15</a:t>
            </a:fld>
            <a:endParaRPr lang="en-CA" dirty="0"/>
          </a:p>
        </p:txBody>
      </p:sp>
      <p:pic>
        <p:nvPicPr>
          <p:cNvPr id="15"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6"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9" name="Rectangle 2"/>
          <p:cNvSpPr txBox="1">
            <a:spLocks noRot="1" noChangeArrowheads="1"/>
          </p:cNvSpPr>
          <p:nvPr/>
        </p:nvSpPr>
        <p:spPr>
          <a:xfrm>
            <a:off x="0" y="-114304"/>
            <a:ext cx="9144000" cy="1066800"/>
          </a:xfrm>
          <a:prstGeom prst="rect">
            <a:avLst/>
          </a:prstGeom>
        </p:spPr>
        <p:txBody>
          <a:bodyPr vert="horz" lIns="91440" tIns="45720" rIns="91440" bIns="45720" rtlCol="0" anchor="ctr">
            <a:noAutofit/>
          </a:bodyPr>
          <a:lstStyle/>
          <a:p>
            <a:pPr lvl="0" algn="ctr" fontAlgn="auto">
              <a:spcAft>
                <a:spcPts val="0"/>
              </a:spcAft>
              <a:defRPr/>
            </a:pPr>
            <a:r>
              <a:rPr lang="en-CA" sz="3600" b="1" dirty="0" smtClean="0">
                <a:solidFill>
                  <a:schemeClr val="bg1"/>
                </a:solidFill>
                <a:cs typeface="Times New Roman" pitchFamily="18" charset="0"/>
              </a:rPr>
              <a:t>Regionwise Arachidonic Acid</a:t>
            </a:r>
            <a:r>
              <a:rPr lang="en-CA" sz="3600" b="1" noProof="0" dirty="0" smtClean="0">
                <a:solidFill>
                  <a:schemeClr val="bg1"/>
                </a:solidFill>
                <a:ea typeface="+mj-ea"/>
                <a:cs typeface="Times New Roman" pitchFamily="18" charset="0"/>
              </a:rPr>
              <a:t> 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8" name="TextBox 17"/>
          <p:cNvSpPr txBox="1"/>
          <p:nvPr/>
        </p:nvSpPr>
        <p:spPr>
          <a:xfrm>
            <a:off x="-11723" y="6561118"/>
            <a:ext cx="149117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a:t>
            </a:r>
            <a:endParaRPr lang="en-US" sz="1400" b="1" dirty="0">
              <a:solidFill>
                <a:schemeClr val="bg1">
                  <a:lumMod val="85000"/>
                </a:schemeClr>
              </a:solidFill>
              <a:latin typeface="+mn-lt"/>
            </a:endParaRPr>
          </a:p>
        </p:txBody>
      </p:sp>
      <p:sp>
        <p:nvSpPr>
          <p:cNvPr id="33" name="TextBox 32"/>
          <p:cNvSpPr txBox="1"/>
          <p:nvPr/>
        </p:nvSpPr>
        <p:spPr>
          <a:xfrm>
            <a:off x="2413464" y="1616752"/>
            <a:ext cx="351378" cy="307777"/>
          </a:xfrm>
          <a:prstGeom prst="rect">
            <a:avLst/>
          </a:prstGeom>
          <a:noFill/>
        </p:spPr>
        <p:txBody>
          <a:bodyPr wrap="none" rtlCol="0">
            <a:spAutoFit/>
          </a:bodyPr>
          <a:lstStyle/>
          <a:p>
            <a:r>
              <a:rPr lang="en-US" sz="1400" b="1" dirty="0" smtClean="0"/>
              <a:t>@</a:t>
            </a:r>
            <a:endParaRPr lang="en-US" sz="1400" b="1" dirty="0"/>
          </a:p>
        </p:txBody>
      </p:sp>
      <p:sp>
        <p:nvSpPr>
          <p:cNvPr id="32" name="TextBox 31"/>
          <p:cNvSpPr txBox="1"/>
          <p:nvPr/>
        </p:nvSpPr>
        <p:spPr>
          <a:xfrm>
            <a:off x="3576472" y="1807090"/>
            <a:ext cx="335348" cy="461665"/>
          </a:xfrm>
          <a:prstGeom prst="rect">
            <a:avLst/>
          </a:prstGeom>
          <a:noFill/>
        </p:spPr>
        <p:txBody>
          <a:bodyPr wrap="none" rtlCol="0">
            <a:spAutoFit/>
          </a:bodyPr>
          <a:lstStyle/>
          <a:p>
            <a:r>
              <a:rPr lang="en-US" sz="2400" b="1" dirty="0" smtClean="0"/>
              <a:t>*</a:t>
            </a:r>
            <a:endParaRPr lang="en-US" sz="2400" b="1" dirty="0"/>
          </a:p>
        </p:txBody>
      </p:sp>
      <p:sp>
        <p:nvSpPr>
          <p:cNvPr id="35" name="TextBox 34"/>
          <p:cNvSpPr txBox="1"/>
          <p:nvPr/>
        </p:nvSpPr>
        <p:spPr>
          <a:xfrm>
            <a:off x="7276780" y="1781488"/>
            <a:ext cx="335348" cy="461665"/>
          </a:xfrm>
          <a:prstGeom prst="rect">
            <a:avLst/>
          </a:prstGeom>
          <a:noFill/>
        </p:spPr>
        <p:txBody>
          <a:bodyPr wrap="none" rtlCol="0">
            <a:spAutoFit/>
          </a:bodyPr>
          <a:lstStyle/>
          <a:p>
            <a:r>
              <a:rPr lang="en-US" sz="2400" b="1" dirty="0" smtClean="0"/>
              <a:t>*</a:t>
            </a:r>
            <a:endParaRPr lang="en-US" sz="2400" b="1" dirty="0"/>
          </a:p>
        </p:txBody>
      </p:sp>
      <p:sp>
        <p:nvSpPr>
          <p:cNvPr id="34" name="TextBox 33"/>
          <p:cNvSpPr txBox="1"/>
          <p:nvPr/>
        </p:nvSpPr>
        <p:spPr>
          <a:xfrm>
            <a:off x="4253988" y="1370748"/>
            <a:ext cx="351378" cy="307777"/>
          </a:xfrm>
          <a:prstGeom prst="rect">
            <a:avLst/>
          </a:prstGeom>
          <a:noFill/>
        </p:spPr>
        <p:txBody>
          <a:bodyPr wrap="none" rtlCol="0">
            <a:spAutoFit/>
          </a:bodyPr>
          <a:lstStyle/>
          <a:p>
            <a:r>
              <a:rPr lang="en-US" sz="1400" b="1" dirty="0" smtClean="0"/>
              <a:t>@</a:t>
            </a:r>
            <a:endParaRPr lang="en-US" sz="1400" b="1" dirty="0"/>
          </a:p>
        </p:txBody>
      </p:sp>
      <p:sp>
        <p:nvSpPr>
          <p:cNvPr id="24" name="Right Bracket 23"/>
          <p:cNvSpPr/>
          <p:nvPr/>
        </p:nvSpPr>
        <p:spPr>
          <a:xfrm rot="16200000">
            <a:off x="4361463" y="-901411"/>
            <a:ext cx="91440" cy="520293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ight Bracket 24"/>
          <p:cNvSpPr/>
          <p:nvPr/>
        </p:nvSpPr>
        <p:spPr>
          <a:xfrm rot="16200000">
            <a:off x="2628676" y="1075255"/>
            <a:ext cx="91440" cy="173736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Right Bracket 26"/>
          <p:cNvSpPr/>
          <p:nvPr/>
        </p:nvSpPr>
        <p:spPr>
          <a:xfrm rot="16200000">
            <a:off x="3696808" y="1936693"/>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ight Bracket 28"/>
          <p:cNvSpPr/>
          <p:nvPr/>
        </p:nvSpPr>
        <p:spPr>
          <a:xfrm rot="16200000">
            <a:off x="7383984" y="1727773"/>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Rectangle 20"/>
          <p:cNvSpPr/>
          <p:nvPr/>
        </p:nvSpPr>
        <p:spPr>
          <a:xfrm>
            <a:off x="1403648" y="1052736"/>
            <a:ext cx="648072"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684152" y="909012"/>
            <a:ext cx="7704856" cy="4176464"/>
          </a:xfrm>
          <a:prstGeom prst="rect">
            <a:avLst/>
          </a:prstGeom>
          <a:noFill/>
          <a:ln w="9525">
            <a:noFill/>
            <a:miter lim="800000"/>
            <a:headEnd/>
            <a:tailEnd/>
          </a:ln>
          <a:effectLst/>
        </p:spPr>
      </p:pic>
      <p:sp>
        <p:nvSpPr>
          <p:cNvPr id="11" name="TextBox 10"/>
          <p:cNvSpPr txBox="1"/>
          <p:nvPr/>
        </p:nvSpPr>
        <p:spPr>
          <a:xfrm>
            <a:off x="-90308" y="5039881"/>
            <a:ext cx="9354228" cy="523220"/>
          </a:xfrm>
          <a:prstGeom prst="rect">
            <a:avLst/>
          </a:prstGeom>
          <a:noFill/>
        </p:spPr>
        <p:txBody>
          <a:bodyPr wrap="square" rtlCol="0">
            <a:spAutoFit/>
          </a:bodyPr>
          <a:lstStyle/>
          <a:p>
            <a:pPr algn="ctr"/>
            <a:r>
              <a:rPr lang="en-US" sz="1400" dirty="0" smtClean="0"/>
              <a:t>CM- central maternal region, CF- central fetal region, PM- peripheral maternal region, PF- peripheral fetal region;*p&lt;0.05 than </a:t>
            </a:r>
            <a:endParaRPr lang="en-US" sz="1400" dirty="0" smtClean="0"/>
          </a:p>
          <a:p>
            <a:pPr algn="ctr"/>
            <a:r>
              <a:rPr lang="en-US" sz="1400" dirty="0" smtClean="0"/>
              <a:t>NC, </a:t>
            </a:r>
            <a:r>
              <a:rPr lang="en-US" sz="1400" baseline="30000" dirty="0" smtClean="0"/>
              <a:t>@@</a:t>
            </a:r>
            <a:r>
              <a:rPr lang="en-US" sz="1400" dirty="0" smtClean="0"/>
              <a:t>p&lt;0.05 than CM, </a:t>
            </a:r>
            <a:r>
              <a:rPr lang="en-US" sz="1400" baseline="30000" dirty="0" smtClean="0"/>
              <a:t>%</a:t>
            </a:r>
            <a:r>
              <a:rPr lang="en-US" sz="1400" dirty="0" smtClean="0"/>
              <a:t>p&lt;0.05 than PM</a:t>
            </a:r>
            <a:endParaRPr lang="en-US" sz="1400" dirty="0" smtClean="0"/>
          </a:p>
        </p:txBody>
      </p:sp>
      <p:sp>
        <p:nvSpPr>
          <p:cNvPr id="10" name="Content Placeholder 3"/>
          <p:cNvSpPr>
            <a:spLocks noGrp="1"/>
          </p:cNvSpPr>
          <p:nvPr>
            <p:ph idx="1"/>
          </p:nvPr>
        </p:nvSpPr>
        <p:spPr>
          <a:xfrm>
            <a:off x="2126296" y="5571308"/>
            <a:ext cx="4938572" cy="864096"/>
          </a:xfrm>
          <a:prstGeom prst="rect">
            <a:avLst/>
          </a:prstGeom>
          <a:ln/>
        </p:spPr>
        <p:style>
          <a:lnRef idx="1">
            <a:schemeClr val="accent1"/>
          </a:lnRef>
          <a:fillRef idx="2">
            <a:schemeClr val="accent1"/>
          </a:fillRef>
          <a:effectRef idx="1">
            <a:schemeClr val="accent1"/>
          </a:effectRef>
          <a:fontRef idx="minor">
            <a:schemeClr val="dk1"/>
          </a:fontRef>
        </p:style>
        <p:txBody>
          <a:bodyPr>
            <a:noAutofit/>
          </a:bodyPr>
          <a:lstStyle/>
          <a:p>
            <a:pPr>
              <a:spcBef>
                <a:spcPts val="600"/>
              </a:spcBef>
              <a:spcAft>
                <a:spcPts val="600"/>
              </a:spcAft>
              <a:buFont typeface="Wingdings" pitchFamily="2" charset="2"/>
              <a:buChar char="ü"/>
            </a:pPr>
            <a:r>
              <a:rPr lang="en-US" sz="1800" b="1" dirty="0" smtClean="0">
                <a:solidFill>
                  <a:schemeClr val="tx1"/>
                </a:solidFill>
              </a:rPr>
              <a:t>Lower </a:t>
            </a:r>
            <a:r>
              <a:rPr lang="en-US" sz="1800" b="1" dirty="0" smtClean="0">
                <a:solidFill>
                  <a:schemeClr val="tx1"/>
                </a:solidFill>
              </a:rPr>
              <a:t>in </a:t>
            </a:r>
            <a:r>
              <a:rPr lang="en-US" sz="1800" b="1" dirty="0" smtClean="0">
                <a:solidFill>
                  <a:schemeClr val="tx1"/>
                </a:solidFill>
              </a:rPr>
              <a:t>PTPE in PF regions than control</a:t>
            </a:r>
          </a:p>
          <a:p>
            <a:pPr>
              <a:spcBef>
                <a:spcPts val="600"/>
              </a:spcBef>
              <a:spcAft>
                <a:spcPts val="600"/>
              </a:spcAft>
              <a:buFont typeface="Wingdings" pitchFamily="2" charset="2"/>
              <a:buChar char="ü"/>
            </a:pPr>
            <a:r>
              <a:rPr lang="en-US" sz="1800" b="1" dirty="0" smtClean="0">
                <a:solidFill>
                  <a:schemeClr val="tx1"/>
                </a:solidFill>
              </a:rPr>
              <a:t>Within control, higher in </a:t>
            </a:r>
            <a:r>
              <a:rPr lang="en-US" sz="1800" b="1" dirty="0" smtClean="0">
                <a:solidFill>
                  <a:schemeClr val="tx1"/>
                </a:solidFill>
              </a:rPr>
              <a:t>PF than CM and PM </a:t>
            </a:r>
            <a:endParaRPr lang="en-US" sz="1800" b="1" dirty="0">
              <a:solidFill>
                <a:schemeClr val="tx1"/>
              </a:solidFill>
            </a:endParaRPr>
          </a:p>
        </p:txBody>
      </p:sp>
      <p:sp>
        <p:nvSpPr>
          <p:cNvPr id="20" name="Slide Number Placeholder 19"/>
          <p:cNvSpPr>
            <a:spLocks noGrp="1"/>
          </p:cNvSpPr>
          <p:nvPr>
            <p:ph type="sldNum" sz="quarter" idx="12"/>
          </p:nvPr>
        </p:nvSpPr>
        <p:spPr/>
        <p:txBody>
          <a:bodyPr/>
          <a:lstStyle/>
          <a:p>
            <a:pPr>
              <a:defRPr/>
            </a:pPr>
            <a:fld id="{00FAF084-D5EA-48A9-9FD3-9B54144B9381}" type="slidenum">
              <a:rPr lang="en-CA" smtClean="0"/>
              <a:pPr>
                <a:defRPr/>
              </a:pPr>
              <a:t>16</a:t>
            </a:fld>
            <a:endParaRPr lang="en-CA" dirty="0"/>
          </a:p>
        </p:txBody>
      </p:sp>
      <p:pic>
        <p:nvPicPr>
          <p:cNvPr id="15"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6"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9" name="Rectangle 2"/>
          <p:cNvSpPr txBox="1">
            <a:spLocks noRot="1" noChangeArrowheads="1"/>
          </p:cNvSpPr>
          <p:nvPr/>
        </p:nvSpPr>
        <p:spPr>
          <a:xfrm>
            <a:off x="0" y="-114304"/>
            <a:ext cx="9144000" cy="1066800"/>
          </a:xfrm>
          <a:prstGeom prst="rect">
            <a:avLst/>
          </a:prstGeom>
        </p:spPr>
        <p:txBody>
          <a:bodyPr vert="horz" lIns="91440" tIns="45720" rIns="91440" bIns="45720" rtlCol="0" anchor="ctr">
            <a:noAutofit/>
          </a:bodyPr>
          <a:lstStyle/>
          <a:p>
            <a:pPr lvl="0" algn="ctr" fontAlgn="auto">
              <a:spcAft>
                <a:spcPts val="0"/>
              </a:spcAft>
              <a:defRPr/>
            </a:pPr>
            <a:r>
              <a:rPr lang="en-CA" sz="3600" b="1" dirty="0" smtClean="0">
                <a:solidFill>
                  <a:schemeClr val="bg1"/>
                </a:solidFill>
                <a:cs typeface="Times New Roman" pitchFamily="18" charset="0"/>
              </a:rPr>
              <a:t>Regionwise </a:t>
            </a:r>
            <a:r>
              <a:rPr lang="en-CA" sz="3600" b="1" dirty="0" smtClean="0">
                <a:solidFill>
                  <a:schemeClr val="bg1"/>
                </a:solidFill>
                <a:cs typeface="Times New Roman" pitchFamily="18" charset="0"/>
              </a:rPr>
              <a:t>Omega 6 Fatty </a:t>
            </a:r>
            <a:r>
              <a:rPr lang="en-CA" sz="3600" b="1" dirty="0" smtClean="0">
                <a:solidFill>
                  <a:schemeClr val="bg1"/>
                </a:solidFill>
                <a:cs typeface="Times New Roman" pitchFamily="18" charset="0"/>
              </a:rPr>
              <a:t>Acid</a:t>
            </a:r>
            <a:r>
              <a:rPr lang="en-CA" sz="3600" b="1" noProof="0" dirty="0" smtClean="0">
                <a:solidFill>
                  <a:schemeClr val="bg1"/>
                </a:solidFill>
                <a:ea typeface="+mj-ea"/>
                <a:cs typeface="Times New Roman" pitchFamily="18" charset="0"/>
              </a:rPr>
              <a:t> 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8" name="TextBox 17"/>
          <p:cNvSpPr txBox="1"/>
          <p:nvPr/>
        </p:nvSpPr>
        <p:spPr>
          <a:xfrm>
            <a:off x="-11723" y="6561118"/>
            <a:ext cx="149117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a:t>
            </a:r>
            <a:endParaRPr lang="en-US" sz="1400" b="1" dirty="0">
              <a:solidFill>
                <a:schemeClr val="bg1">
                  <a:lumMod val="85000"/>
                </a:schemeClr>
              </a:solidFill>
              <a:latin typeface="+mn-lt"/>
            </a:endParaRPr>
          </a:p>
        </p:txBody>
      </p:sp>
      <p:sp>
        <p:nvSpPr>
          <p:cNvPr id="35" name="TextBox 34"/>
          <p:cNvSpPr txBox="1"/>
          <p:nvPr/>
        </p:nvSpPr>
        <p:spPr>
          <a:xfrm>
            <a:off x="7348496" y="2241306"/>
            <a:ext cx="335348" cy="461665"/>
          </a:xfrm>
          <a:prstGeom prst="rect">
            <a:avLst/>
          </a:prstGeom>
          <a:noFill/>
        </p:spPr>
        <p:txBody>
          <a:bodyPr wrap="none" rtlCol="0">
            <a:spAutoFit/>
          </a:bodyPr>
          <a:lstStyle/>
          <a:p>
            <a:r>
              <a:rPr lang="en-US" sz="2400" b="1" dirty="0" smtClean="0"/>
              <a:t>*</a:t>
            </a:r>
            <a:endParaRPr lang="en-US" sz="2400" b="1" dirty="0"/>
          </a:p>
        </p:txBody>
      </p:sp>
      <p:sp>
        <p:nvSpPr>
          <p:cNvPr id="34" name="TextBox 33"/>
          <p:cNvSpPr txBox="1"/>
          <p:nvPr/>
        </p:nvSpPr>
        <p:spPr>
          <a:xfrm>
            <a:off x="4253988" y="1532109"/>
            <a:ext cx="562975" cy="307777"/>
          </a:xfrm>
          <a:prstGeom prst="rect">
            <a:avLst/>
          </a:prstGeom>
          <a:noFill/>
        </p:spPr>
        <p:txBody>
          <a:bodyPr wrap="none" rtlCol="0">
            <a:spAutoFit/>
          </a:bodyPr>
          <a:lstStyle/>
          <a:p>
            <a:r>
              <a:rPr lang="en-US" sz="1400" b="1" dirty="0" smtClean="0"/>
              <a:t>@ @</a:t>
            </a:r>
            <a:endParaRPr lang="en-US" sz="1400" b="1" dirty="0"/>
          </a:p>
        </p:txBody>
      </p:sp>
      <p:sp>
        <p:nvSpPr>
          <p:cNvPr id="24" name="Right Bracket 23"/>
          <p:cNvSpPr/>
          <p:nvPr/>
        </p:nvSpPr>
        <p:spPr>
          <a:xfrm rot="16200000">
            <a:off x="4411755" y="-790342"/>
            <a:ext cx="91440" cy="530352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Right Bracket 28"/>
          <p:cNvSpPr/>
          <p:nvPr/>
        </p:nvSpPr>
        <p:spPr>
          <a:xfrm rot="16200000">
            <a:off x="7455700" y="2187591"/>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Right Bracket 21"/>
          <p:cNvSpPr/>
          <p:nvPr/>
        </p:nvSpPr>
        <p:spPr>
          <a:xfrm rot="16200000">
            <a:off x="6196101" y="1399250"/>
            <a:ext cx="91440" cy="173736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TextBox 22"/>
          <p:cNvSpPr txBox="1"/>
          <p:nvPr/>
        </p:nvSpPr>
        <p:spPr>
          <a:xfrm>
            <a:off x="6060231" y="1950874"/>
            <a:ext cx="352982" cy="338554"/>
          </a:xfrm>
          <a:prstGeom prst="rect">
            <a:avLst/>
          </a:prstGeom>
          <a:noFill/>
        </p:spPr>
        <p:txBody>
          <a:bodyPr wrap="none" rtlCol="0">
            <a:spAutoFit/>
          </a:bodyPr>
          <a:lstStyle/>
          <a:p>
            <a:r>
              <a:rPr lang="en-US" sz="1600" b="1" dirty="0" smtClean="0">
                <a:latin typeface="Calisto MT" pitchFamily="18" charset="0"/>
              </a:rPr>
              <a:t>%</a:t>
            </a:r>
            <a:endParaRPr lang="en-US" sz="1600" b="1" dirty="0">
              <a:latin typeface="Calisto MT"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a:stretch>
            <a:fillRect/>
          </a:stretch>
        </p:blipFill>
        <p:spPr bwMode="auto">
          <a:xfrm>
            <a:off x="611560" y="938432"/>
            <a:ext cx="7704856" cy="4074744"/>
          </a:xfrm>
          <a:prstGeom prst="rect">
            <a:avLst/>
          </a:prstGeom>
          <a:noFill/>
          <a:ln w="9525">
            <a:noFill/>
            <a:miter lim="800000"/>
            <a:headEnd/>
            <a:tailEnd/>
          </a:ln>
          <a:effectLst/>
        </p:spPr>
      </p:pic>
      <p:sp>
        <p:nvSpPr>
          <p:cNvPr id="9" name="TextBox 8"/>
          <p:cNvSpPr txBox="1"/>
          <p:nvPr/>
        </p:nvSpPr>
        <p:spPr>
          <a:xfrm>
            <a:off x="72008" y="5055567"/>
            <a:ext cx="8964488" cy="523220"/>
          </a:xfrm>
          <a:prstGeom prst="rect">
            <a:avLst/>
          </a:prstGeom>
          <a:noFill/>
        </p:spPr>
        <p:txBody>
          <a:bodyPr wrap="square" rtlCol="0">
            <a:spAutoFit/>
          </a:bodyPr>
          <a:lstStyle/>
          <a:p>
            <a:pPr algn="ctr"/>
            <a:r>
              <a:rPr lang="en-US" sz="1400" dirty="0" smtClean="0"/>
              <a:t>CM- central maternal region, CF- central fetal region, PM- peripheral maternal region, PF- peripheral fetal region; **p&lt;0.01, *p&lt;0.05 </a:t>
            </a:r>
            <a:r>
              <a:rPr lang="en-US" sz="1400" dirty="0" smtClean="0"/>
              <a:t>than</a:t>
            </a:r>
            <a:r>
              <a:rPr lang="en-US" sz="1400" dirty="0" smtClean="0"/>
              <a:t> </a:t>
            </a:r>
            <a:r>
              <a:rPr lang="en-US" sz="1400" dirty="0" smtClean="0"/>
              <a:t>NC, </a:t>
            </a:r>
            <a:r>
              <a:rPr lang="en-US" sz="1400" baseline="30000" dirty="0" smtClean="0"/>
              <a:t>&amp;</a:t>
            </a:r>
            <a:r>
              <a:rPr lang="en-US" sz="1400" dirty="0" smtClean="0"/>
              <a:t>p&lt;0.05 </a:t>
            </a:r>
            <a:r>
              <a:rPr lang="en-US" sz="1400" dirty="0" smtClean="0"/>
              <a:t>than TPE, </a:t>
            </a:r>
            <a:r>
              <a:rPr lang="en-US" sz="1400" baseline="30000" dirty="0" smtClean="0"/>
              <a:t>#</a:t>
            </a:r>
            <a:r>
              <a:rPr lang="en-US" sz="1400" dirty="0" smtClean="0"/>
              <a:t>p&lt;0.05  than CF</a:t>
            </a:r>
            <a:endParaRPr lang="en-US" sz="1400" dirty="0"/>
          </a:p>
        </p:txBody>
      </p:sp>
      <p:sp>
        <p:nvSpPr>
          <p:cNvPr id="12" name="Content Placeholder 3"/>
          <p:cNvSpPr>
            <a:spLocks noGrp="1"/>
          </p:cNvSpPr>
          <p:nvPr>
            <p:ph idx="1"/>
          </p:nvPr>
        </p:nvSpPr>
        <p:spPr>
          <a:xfrm>
            <a:off x="1550606" y="5661248"/>
            <a:ext cx="5976664" cy="792088"/>
          </a:xfrm>
          <a:prstGeom prst="rect">
            <a:avLst/>
          </a:prstGeom>
          <a:ln/>
        </p:spPr>
        <p:style>
          <a:lnRef idx="1">
            <a:schemeClr val="accent1"/>
          </a:lnRef>
          <a:fillRef idx="2">
            <a:schemeClr val="accent1"/>
          </a:fillRef>
          <a:effectRef idx="1">
            <a:schemeClr val="accent1"/>
          </a:effectRef>
          <a:fontRef idx="minor">
            <a:schemeClr val="dk1"/>
          </a:fontRef>
        </p:style>
        <p:txBody>
          <a:bodyPr>
            <a:noAutofit/>
          </a:bodyPr>
          <a:lstStyle/>
          <a:p>
            <a:pPr>
              <a:spcBef>
                <a:spcPts val="600"/>
              </a:spcBef>
              <a:spcAft>
                <a:spcPts val="600"/>
              </a:spcAft>
              <a:buFont typeface="Wingdings" pitchFamily="2" charset="2"/>
              <a:buChar char="ü"/>
            </a:pPr>
            <a:r>
              <a:rPr lang="en-US" sz="1800" b="1" dirty="0" smtClean="0">
                <a:solidFill>
                  <a:schemeClr val="tx1"/>
                </a:solidFill>
              </a:rPr>
              <a:t>Lower in PTPE in CM, CF and PF regions than control </a:t>
            </a:r>
          </a:p>
          <a:p>
            <a:pPr>
              <a:spcBef>
                <a:spcPts val="600"/>
              </a:spcBef>
              <a:spcAft>
                <a:spcPts val="600"/>
              </a:spcAft>
              <a:buFont typeface="Wingdings" pitchFamily="2" charset="2"/>
              <a:buChar char="ü"/>
            </a:pPr>
            <a:r>
              <a:rPr lang="en-US" sz="1800" b="1" dirty="0" smtClean="0">
                <a:solidFill>
                  <a:schemeClr val="tx1"/>
                </a:solidFill>
              </a:rPr>
              <a:t>Within PTPE placenta, lower in CF region than PM region</a:t>
            </a:r>
          </a:p>
        </p:txBody>
      </p:sp>
      <p:sp>
        <p:nvSpPr>
          <p:cNvPr id="13" name="Rectangle 12"/>
          <p:cNvSpPr/>
          <p:nvPr/>
        </p:nvSpPr>
        <p:spPr>
          <a:xfrm>
            <a:off x="2498758" y="1589994"/>
            <a:ext cx="57606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lide Number Placeholder 21"/>
          <p:cNvSpPr>
            <a:spLocks noGrp="1"/>
          </p:cNvSpPr>
          <p:nvPr>
            <p:ph type="sldNum" sz="quarter" idx="12"/>
          </p:nvPr>
        </p:nvSpPr>
        <p:spPr/>
        <p:txBody>
          <a:bodyPr/>
          <a:lstStyle/>
          <a:p>
            <a:pPr>
              <a:defRPr/>
            </a:pPr>
            <a:fld id="{00FAF084-D5EA-48A9-9FD3-9B54144B9381}" type="slidenum">
              <a:rPr lang="en-CA" smtClean="0"/>
              <a:pPr>
                <a:defRPr/>
              </a:pPr>
              <a:t>17</a:t>
            </a:fld>
            <a:endParaRPr lang="en-CA" dirty="0"/>
          </a:p>
        </p:txBody>
      </p:sp>
      <p:pic>
        <p:nvPicPr>
          <p:cNvPr id="20"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p:spPr>
      </p:pic>
      <p:pic>
        <p:nvPicPr>
          <p:cNvPr id="21"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23" name="Rectangle 2"/>
          <p:cNvSpPr txBox="1">
            <a:spLocks noRot="1" noChangeArrowheads="1"/>
          </p:cNvSpPr>
          <p:nvPr/>
        </p:nvSpPr>
        <p:spPr>
          <a:xfrm>
            <a:off x="251520" y="-99392"/>
            <a:ext cx="8697144" cy="1066800"/>
          </a:xfrm>
          <a:prstGeom prst="rect">
            <a:avLst/>
          </a:prstGeom>
        </p:spPr>
        <p:txBody>
          <a:bodyPr vert="horz" lIns="91440" tIns="45720" rIns="91440" bIns="45720" rtlCol="0" anchor="ctr">
            <a:noAutofit/>
          </a:bodyPr>
          <a:lstStyle/>
          <a:p>
            <a:pPr lvl="0" algn="ctr" fontAlgn="auto">
              <a:spcAft>
                <a:spcPts val="0"/>
              </a:spcAft>
              <a:defRPr/>
            </a:pPr>
            <a:r>
              <a:rPr lang="en-CA" sz="3600" b="1" dirty="0" smtClean="0">
                <a:solidFill>
                  <a:schemeClr val="bg1"/>
                </a:solidFill>
                <a:cs typeface="Times New Roman" pitchFamily="18" charset="0"/>
              </a:rPr>
              <a:t>Regionwise Docosahexaenoic Acid</a:t>
            </a:r>
            <a:r>
              <a:rPr lang="en-CA" sz="3600" b="1" noProof="0" dirty="0" smtClean="0">
                <a:solidFill>
                  <a:schemeClr val="bg1"/>
                </a:solidFill>
                <a:ea typeface="+mj-ea"/>
                <a:cs typeface="Times New Roman" pitchFamily="18" charset="0"/>
              </a:rPr>
              <a:t> 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7" name="TextBox 16"/>
          <p:cNvSpPr txBox="1"/>
          <p:nvPr/>
        </p:nvSpPr>
        <p:spPr>
          <a:xfrm>
            <a:off x="-11723" y="6561118"/>
            <a:ext cx="149117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a:t>
            </a:r>
            <a:endParaRPr lang="en-US" sz="1400" b="1" dirty="0">
              <a:solidFill>
                <a:schemeClr val="bg1">
                  <a:lumMod val="85000"/>
                </a:schemeClr>
              </a:solidFill>
              <a:latin typeface="+mn-lt"/>
            </a:endParaRPr>
          </a:p>
        </p:txBody>
      </p:sp>
      <p:sp>
        <p:nvSpPr>
          <p:cNvPr id="26" name="TextBox 25"/>
          <p:cNvSpPr txBox="1"/>
          <p:nvPr/>
        </p:nvSpPr>
        <p:spPr>
          <a:xfrm>
            <a:off x="2151602" y="2200925"/>
            <a:ext cx="328936" cy="307777"/>
          </a:xfrm>
          <a:prstGeom prst="rect">
            <a:avLst/>
          </a:prstGeom>
          <a:noFill/>
        </p:spPr>
        <p:txBody>
          <a:bodyPr wrap="none" rtlCol="0">
            <a:spAutoFit/>
          </a:bodyPr>
          <a:lstStyle/>
          <a:p>
            <a:r>
              <a:rPr lang="en-US" sz="1400" b="1" dirty="0" smtClean="0"/>
              <a:t>&amp;</a:t>
            </a:r>
            <a:endParaRPr lang="en-US" sz="1400" b="1" dirty="0"/>
          </a:p>
        </p:txBody>
      </p:sp>
      <p:sp>
        <p:nvSpPr>
          <p:cNvPr id="27" name="TextBox 26"/>
          <p:cNvSpPr txBox="1"/>
          <p:nvPr/>
        </p:nvSpPr>
        <p:spPr>
          <a:xfrm>
            <a:off x="1922694" y="1830114"/>
            <a:ext cx="486030" cy="461665"/>
          </a:xfrm>
          <a:prstGeom prst="rect">
            <a:avLst/>
          </a:prstGeom>
          <a:noFill/>
        </p:spPr>
        <p:txBody>
          <a:bodyPr wrap="none" rtlCol="0">
            <a:spAutoFit/>
          </a:bodyPr>
          <a:lstStyle/>
          <a:p>
            <a:r>
              <a:rPr lang="en-US" sz="2400" b="1" dirty="0" smtClean="0"/>
              <a:t>**</a:t>
            </a:r>
            <a:endParaRPr lang="en-US" sz="2400" b="1" dirty="0"/>
          </a:p>
        </p:txBody>
      </p:sp>
      <p:sp>
        <p:nvSpPr>
          <p:cNvPr id="37" name="TextBox 36"/>
          <p:cNvSpPr txBox="1"/>
          <p:nvPr/>
        </p:nvSpPr>
        <p:spPr>
          <a:xfrm>
            <a:off x="7467310" y="2199114"/>
            <a:ext cx="328936" cy="307777"/>
          </a:xfrm>
          <a:prstGeom prst="rect">
            <a:avLst/>
          </a:prstGeom>
          <a:noFill/>
        </p:spPr>
        <p:txBody>
          <a:bodyPr wrap="none" rtlCol="0">
            <a:spAutoFit/>
          </a:bodyPr>
          <a:lstStyle/>
          <a:p>
            <a:r>
              <a:rPr lang="en-US" sz="1400" b="1" dirty="0" smtClean="0"/>
              <a:t>&amp;</a:t>
            </a:r>
            <a:endParaRPr lang="en-US" sz="1400" b="1" dirty="0"/>
          </a:p>
        </p:txBody>
      </p:sp>
      <p:sp>
        <p:nvSpPr>
          <p:cNvPr id="32" name="TextBox 31"/>
          <p:cNvSpPr txBox="1"/>
          <p:nvPr/>
        </p:nvSpPr>
        <p:spPr>
          <a:xfrm>
            <a:off x="4947030" y="1640758"/>
            <a:ext cx="304892" cy="307777"/>
          </a:xfrm>
          <a:prstGeom prst="rect">
            <a:avLst/>
          </a:prstGeom>
          <a:noFill/>
        </p:spPr>
        <p:txBody>
          <a:bodyPr wrap="none" rtlCol="0">
            <a:spAutoFit/>
          </a:bodyPr>
          <a:lstStyle/>
          <a:p>
            <a:r>
              <a:rPr lang="en-US" sz="1400" dirty="0" smtClean="0">
                <a:latin typeface="Forte" pitchFamily="66" charset="0"/>
              </a:rPr>
              <a:t>#</a:t>
            </a:r>
            <a:endParaRPr lang="en-US" sz="1400" dirty="0">
              <a:latin typeface="Forte" pitchFamily="66" charset="0"/>
            </a:endParaRPr>
          </a:p>
        </p:txBody>
      </p:sp>
      <p:sp>
        <p:nvSpPr>
          <p:cNvPr id="34" name="Right Bracket 33"/>
          <p:cNvSpPr/>
          <p:nvPr/>
        </p:nvSpPr>
        <p:spPr>
          <a:xfrm rot="16200000">
            <a:off x="2073666" y="1789957"/>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Right Bracket 37"/>
          <p:cNvSpPr/>
          <p:nvPr/>
        </p:nvSpPr>
        <p:spPr>
          <a:xfrm rot="16200000">
            <a:off x="2259590" y="2283464"/>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TextBox 46"/>
          <p:cNvSpPr txBox="1"/>
          <p:nvPr/>
        </p:nvSpPr>
        <p:spPr>
          <a:xfrm>
            <a:off x="3927462" y="2203425"/>
            <a:ext cx="328936" cy="307777"/>
          </a:xfrm>
          <a:prstGeom prst="rect">
            <a:avLst/>
          </a:prstGeom>
          <a:noFill/>
        </p:spPr>
        <p:txBody>
          <a:bodyPr wrap="none" rtlCol="0">
            <a:spAutoFit/>
          </a:bodyPr>
          <a:lstStyle/>
          <a:p>
            <a:r>
              <a:rPr lang="en-US" sz="1400" b="1" dirty="0" smtClean="0"/>
              <a:t>&amp;</a:t>
            </a:r>
            <a:endParaRPr lang="en-US" sz="1400" b="1" dirty="0"/>
          </a:p>
        </p:txBody>
      </p:sp>
      <p:sp>
        <p:nvSpPr>
          <p:cNvPr id="48" name="TextBox 47"/>
          <p:cNvSpPr txBox="1"/>
          <p:nvPr/>
        </p:nvSpPr>
        <p:spPr>
          <a:xfrm>
            <a:off x="3743524" y="1832614"/>
            <a:ext cx="335348" cy="461665"/>
          </a:xfrm>
          <a:prstGeom prst="rect">
            <a:avLst/>
          </a:prstGeom>
          <a:noFill/>
        </p:spPr>
        <p:txBody>
          <a:bodyPr wrap="none" rtlCol="0">
            <a:spAutoFit/>
          </a:bodyPr>
          <a:lstStyle/>
          <a:p>
            <a:r>
              <a:rPr lang="en-US" sz="2400" b="1" dirty="0" smtClean="0"/>
              <a:t>*</a:t>
            </a:r>
            <a:endParaRPr lang="en-US" sz="2400" b="1" dirty="0"/>
          </a:p>
        </p:txBody>
      </p:sp>
      <p:sp>
        <p:nvSpPr>
          <p:cNvPr id="49" name="Right Bracket 48"/>
          <p:cNvSpPr/>
          <p:nvPr/>
        </p:nvSpPr>
        <p:spPr>
          <a:xfrm rot="16200000">
            <a:off x="3849526" y="1792457"/>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0" name="Right Bracket 49"/>
          <p:cNvSpPr/>
          <p:nvPr/>
        </p:nvSpPr>
        <p:spPr>
          <a:xfrm rot="16200000">
            <a:off x="4035450" y="2285964"/>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 name="Right Bracket 54"/>
          <p:cNvSpPr/>
          <p:nvPr/>
        </p:nvSpPr>
        <p:spPr>
          <a:xfrm rot="16200000">
            <a:off x="5124718" y="1063893"/>
            <a:ext cx="91440" cy="173736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7" name="Right Bracket 56"/>
          <p:cNvSpPr/>
          <p:nvPr/>
        </p:nvSpPr>
        <p:spPr>
          <a:xfrm rot="16200000">
            <a:off x="7584996" y="2288464"/>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Rectangle 23"/>
          <p:cNvSpPr/>
          <p:nvPr/>
        </p:nvSpPr>
        <p:spPr>
          <a:xfrm>
            <a:off x="1403648" y="1052736"/>
            <a:ext cx="93610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39696" y="922788"/>
            <a:ext cx="7748728" cy="4176464"/>
          </a:xfrm>
          <a:prstGeom prst="rect">
            <a:avLst/>
          </a:prstGeom>
          <a:noFill/>
          <a:ln w="9525">
            <a:noFill/>
            <a:miter lim="800000"/>
            <a:headEnd/>
            <a:tailEnd/>
          </a:ln>
          <a:effectLst/>
        </p:spPr>
      </p:pic>
      <p:sp>
        <p:nvSpPr>
          <p:cNvPr id="9" name="TextBox 8"/>
          <p:cNvSpPr txBox="1"/>
          <p:nvPr/>
        </p:nvSpPr>
        <p:spPr>
          <a:xfrm>
            <a:off x="72008" y="5055567"/>
            <a:ext cx="8964488" cy="523220"/>
          </a:xfrm>
          <a:prstGeom prst="rect">
            <a:avLst/>
          </a:prstGeom>
          <a:noFill/>
        </p:spPr>
        <p:txBody>
          <a:bodyPr wrap="square" rtlCol="0">
            <a:spAutoFit/>
          </a:bodyPr>
          <a:lstStyle/>
          <a:p>
            <a:pPr algn="ctr"/>
            <a:r>
              <a:rPr lang="en-US" sz="1400" dirty="0" smtClean="0"/>
              <a:t>CM- central maternal region, CF- central fetal region, PM- peripheral maternal region, PF- peripheral fetal region; **p&lt;0.01, *p&lt;0.05 </a:t>
            </a:r>
            <a:r>
              <a:rPr lang="en-US" sz="1400" dirty="0" smtClean="0"/>
              <a:t>than</a:t>
            </a:r>
            <a:r>
              <a:rPr lang="en-US" sz="1400" dirty="0" smtClean="0"/>
              <a:t> </a:t>
            </a:r>
            <a:r>
              <a:rPr lang="en-US" sz="1400" dirty="0" smtClean="0"/>
              <a:t>NC, </a:t>
            </a:r>
            <a:r>
              <a:rPr lang="en-US" sz="1400" baseline="30000" dirty="0" smtClean="0"/>
              <a:t>&amp;</a:t>
            </a:r>
            <a:r>
              <a:rPr lang="en-US" sz="1400" dirty="0" smtClean="0"/>
              <a:t>p&lt;0.05, </a:t>
            </a:r>
            <a:r>
              <a:rPr lang="en-US" sz="1400" baseline="30000" dirty="0" smtClean="0"/>
              <a:t>&amp;&amp;</a:t>
            </a:r>
            <a:r>
              <a:rPr lang="en-US" sz="1400" dirty="0" smtClean="0"/>
              <a:t>p&lt;0.05 than </a:t>
            </a:r>
            <a:r>
              <a:rPr lang="en-US" sz="1400" dirty="0" smtClean="0"/>
              <a:t>TPE, </a:t>
            </a:r>
            <a:r>
              <a:rPr lang="en-US" sz="1400" baseline="30000" dirty="0" smtClean="0"/>
              <a:t>#</a:t>
            </a:r>
            <a:r>
              <a:rPr lang="en-US" sz="1400" dirty="0" smtClean="0"/>
              <a:t>p&lt;0.05 than CF</a:t>
            </a:r>
            <a:endParaRPr lang="en-US" sz="1400" dirty="0"/>
          </a:p>
        </p:txBody>
      </p:sp>
      <p:sp>
        <p:nvSpPr>
          <p:cNvPr id="12" name="Content Placeholder 3"/>
          <p:cNvSpPr>
            <a:spLocks noGrp="1"/>
          </p:cNvSpPr>
          <p:nvPr>
            <p:ph idx="1"/>
          </p:nvPr>
        </p:nvSpPr>
        <p:spPr>
          <a:xfrm>
            <a:off x="1550606" y="5661248"/>
            <a:ext cx="5976664" cy="792088"/>
          </a:xfrm>
          <a:prstGeom prst="rect">
            <a:avLst/>
          </a:prstGeom>
          <a:ln/>
        </p:spPr>
        <p:style>
          <a:lnRef idx="1">
            <a:schemeClr val="accent1"/>
          </a:lnRef>
          <a:fillRef idx="2">
            <a:schemeClr val="accent1"/>
          </a:fillRef>
          <a:effectRef idx="1">
            <a:schemeClr val="accent1"/>
          </a:effectRef>
          <a:fontRef idx="minor">
            <a:schemeClr val="dk1"/>
          </a:fontRef>
        </p:style>
        <p:txBody>
          <a:bodyPr>
            <a:noAutofit/>
          </a:bodyPr>
          <a:lstStyle/>
          <a:p>
            <a:pPr>
              <a:spcBef>
                <a:spcPts val="600"/>
              </a:spcBef>
              <a:spcAft>
                <a:spcPts val="600"/>
              </a:spcAft>
              <a:buFont typeface="Wingdings" pitchFamily="2" charset="2"/>
              <a:buChar char="ü"/>
            </a:pPr>
            <a:r>
              <a:rPr lang="en-US" sz="1800" b="1" dirty="0" smtClean="0">
                <a:solidFill>
                  <a:schemeClr val="tx1"/>
                </a:solidFill>
              </a:rPr>
              <a:t>Lower in PTPE in </a:t>
            </a:r>
            <a:r>
              <a:rPr lang="en-US" sz="1800" b="1" dirty="0" smtClean="0">
                <a:solidFill>
                  <a:schemeClr val="tx1"/>
                </a:solidFill>
              </a:rPr>
              <a:t>central </a:t>
            </a:r>
            <a:r>
              <a:rPr lang="en-US" sz="1800" b="1" dirty="0" smtClean="0">
                <a:solidFill>
                  <a:schemeClr val="tx1"/>
                </a:solidFill>
              </a:rPr>
              <a:t>regions (CM&amp;CF) </a:t>
            </a:r>
            <a:r>
              <a:rPr lang="en-US" sz="1800" b="1" dirty="0" smtClean="0">
                <a:solidFill>
                  <a:schemeClr val="tx1"/>
                </a:solidFill>
              </a:rPr>
              <a:t>than control </a:t>
            </a:r>
          </a:p>
          <a:p>
            <a:pPr>
              <a:spcBef>
                <a:spcPts val="600"/>
              </a:spcBef>
              <a:spcAft>
                <a:spcPts val="600"/>
              </a:spcAft>
              <a:buFont typeface="Wingdings" pitchFamily="2" charset="2"/>
              <a:buChar char="ü"/>
            </a:pPr>
            <a:r>
              <a:rPr lang="en-US" sz="1800" b="1" dirty="0" smtClean="0">
                <a:solidFill>
                  <a:schemeClr val="tx1"/>
                </a:solidFill>
              </a:rPr>
              <a:t>Within PTPE placenta, lower in CF region than PM region</a:t>
            </a:r>
          </a:p>
        </p:txBody>
      </p:sp>
      <p:sp>
        <p:nvSpPr>
          <p:cNvPr id="13" name="Rectangle 12"/>
          <p:cNvSpPr/>
          <p:nvPr/>
        </p:nvSpPr>
        <p:spPr>
          <a:xfrm>
            <a:off x="2498758" y="1589994"/>
            <a:ext cx="57606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Slide Number Placeholder 21"/>
          <p:cNvSpPr>
            <a:spLocks noGrp="1"/>
          </p:cNvSpPr>
          <p:nvPr>
            <p:ph type="sldNum" sz="quarter" idx="12"/>
          </p:nvPr>
        </p:nvSpPr>
        <p:spPr/>
        <p:txBody>
          <a:bodyPr/>
          <a:lstStyle/>
          <a:p>
            <a:pPr>
              <a:defRPr/>
            </a:pPr>
            <a:fld id="{00FAF084-D5EA-48A9-9FD3-9B54144B9381}" type="slidenum">
              <a:rPr lang="en-CA" smtClean="0"/>
              <a:pPr>
                <a:defRPr/>
              </a:pPr>
              <a:t>18</a:t>
            </a:fld>
            <a:endParaRPr lang="en-CA" dirty="0"/>
          </a:p>
        </p:txBody>
      </p:sp>
      <p:pic>
        <p:nvPicPr>
          <p:cNvPr id="20"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p:spPr>
      </p:pic>
      <p:pic>
        <p:nvPicPr>
          <p:cNvPr id="21"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23" name="Rectangle 2"/>
          <p:cNvSpPr txBox="1">
            <a:spLocks noRot="1" noChangeArrowheads="1"/>
          </p:cNvSpPr>
          <p:nvPr/>
        </p:nvSpPr>
        <p:spPr>
          <a:xfrm>
            <a:off x="251520" y="-99392"/>
            <a:ext cx="8697144" cy="1066800"/>
          </a:xfrm>
          <a:prstGeom prst="rect">
            <a:avLst/>
          </a:prstGeom>
        </p:spPr>
        <p:txBody>
          <a:bodyPr vert="horz" lIns="91440" tIns="45720" rIns="91440" bIns="45720" rtlCol="0" anchor="ctr">
            <a:noAutofit/>
          </a:bodyPr>
          <a:lstStyle/>
          <a:p>
            <a:pPr lvl="0" algn="ctr" fontAlgn="auto">
              <a:spcAft>
                <a:spcPts val="0"/>
              </a:spcAft>
              <a:defRPr/>
            </a:pPr>
            <a:r>
              <a:rPr lang="en-CA" sz="3600" b="1" dirty="0" smtClean="0">
                <a:solidFill>
                  <a:schemeClr val="bg1"/>
                </a:solidFill>
                <a:cs typeface="Times New Roman" pitchFamily="18" charset="0"/>
              </a:rPr>
              <a:t>Regionwise Omega 3 Fatty Acid</a:t>
            </a:r>
            <a:r>
              <a:rPr lang="en-CA" sz="3600" b="1" noProof="0" dirty="0" smtClean="0">
                <a:solidFill>
                  <a:schemeClr val="bg1"/>
                </a:solidFill>
                <a:ea typeface="+mj-ea"/>
                <a:cs typeface="Times New Roman" pitchFamily="18" charset="0"/>
              </a:rPr>
              <a:t> </a:t>
            </a:r>
            <a:r>
              <a:rPr lang="en-CA" sz="3600" b="1" noProof="0" dirty="0" smtClean="0">
                <a:solidFill>
                  <a:schemeClr val="bg1"/>
                </a:solidFill>
                <a:ea typeface="+mj-ea"/>
                <a:cs typeface="Times New Roman" pitchFamily="18" charset="0"/>
              </a:rPr>
              <a:t>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7" name="TextBox 16"/>
          <p:cNvSpPr txBox="1"/>
          <p:nvPr/>
        </p:nvSpPr>
        <p:spPr>
          <a:xfrm>
            <a:off x="-11723" y="6561118"/>
            <a:ext cx="149117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a:t>
            </a:r>
            <a:endParaRPr lang="en-US" sz="1400" b="1" dirty="0">
              <a:solidFill>
                <a:schemeClr val="bg1">
                  <a:lumMod val="85000"/>
                </a:schemeClr>
              </a:solidFill>
              <a:latin typeface="+mn-lt"/>
            </a:endParaRPr>
          </a:p>
        </p:txBody>
      </p:sp>
      <p:sp>
        <p:nvSpPr>
          <p:cNvPr id="26" name="TextBox 25"/>
          <p:cNvSpPr txBox="1"/>
          <p:nvPr/>
        </p:nvSpPr>
        <p:spPr>
          <a:xfrm>
            <a:off x="2154832" y="2230905"/>
            <a:ext cx="328936" cy="307777"/>
          </a:xfrm>
          <a:prstGeom prst="rect">
            <a:avLst/>
          </a:prstGeom>
          <a:noFill/>
        </p:spPr>
        <p:txBody>
          <a:bodyPr wrap="none" rtlCol="0">
            <a:spAutoFit/>
          </a:bodyPr>
          <a:lstStyle/>
          <a:p>
            <a:r>
              <a:rPr lang="en-US" sz="1400" b="1" dirty="0" smtClean="0"/>
              <a:t>&amp;</a:t>
            </a:r>
            <a:endParaRPr lang="en-US" sz="1400" b="1" dirty="0"/>
          </a:p>
        </p:txBody>
      </p:sp>
      <p:sp>
        <p:nvSpPr>
          <p:cNvPr id="27" name="TextBox 26"/>
          <p:cNvSpPr txBox="1"/>
          <p:nvPr/>
        </p:nvSpPr>
        <p:spPr>
          <a:xfrm>
            <a:off x="1978966" y="1858250"/>
            <a:ext cx="335348" cy="461665"/>
          </a:xfrm>
          <a:prstGeom prst="rect">
            <a:avLst/>
          </a:prstGeom>
          <a:noFill/>
        </p:spPr>
        <p:txBody>
          <a:bodyPr wrap="none" rtlCol="0">
            <a:spAutoFit/>
          </a:bodyPr>
          <a:lstStyle/>
          <a:p>
            <a:r>
              <a:rPr lang="en-US" sz="2400" b="1" dirty="0" smtClean="0"/>
              <a:t>*</a:t>
            </a:r>
            <a:endParaRPr lang="en-US" sz="2400" b="1" dirty="0"/>
          </a:p>
        </p:txBody>
      </p:sp>
      <p:sp>
        <p:nvSpPr>
          <p:cNvPr id="32" name="TextBox 31"/>
          <p:cNvSpPr txBox="1"/>
          <p:nvPr/>
        </p:nvSpPr>
        <p:spPr>
          <a:xfrm>
            <a:off x="4947030" y="1640758"/>
            <a:ext cx="304892" cy="307777"/>
          </a:xfrm>
          <a:prstGeom prst="rect">
            <a:avLst/>
          </a:prstGeom>
          <a:noFill/>
        </p:spPr>
        <p:txBody>
          <a:bodyPr wrap="none" rtlCol="0">
            <a:spAutoFit/>
          </a:bodyPr>
          <a:lstStyle/>
          <a:p>
            <a:r>
              <a:rPr lang="en-US" sz="1400" dirty="0" smtClean="0">
                <a:latin typeface="Forte" pitchFamily="66" charset="0"/>
              </a:rPr>
              <a:t>#</a:t>
            </a:r>
            <a:endParaRPr lang="en-US" sz="1400" dirty="0">
              <a:latin typeface="Forte" pitchFamily="66" charset="0"/>
            </a:endParaRPr>
          </a:p>
        </p:txBody>
      </p:sp>
      <p:sp>
        <p:nvSpPr>
          <p:cNvPr id="34" name="Right Bracket 33"/>
          <p:cNvSpPr/>
          <p:nvPr/>
        </p:nvSpPr>
        <p:spPr>
          <a:xfrm rot="16200000">
            <a:off x="2087734" y="1789957"/>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8" name="Right Bracket 37"/>
          <p:cNvSpPr/>
          <p:nvPr/>
        </p:nvSpPr>
        <p:spPr>
          <a:xfrm rot="16200000">
            <a:off x="2287726" y="2313444"/>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TextBox 46"/>
          <p:cNvSpPr txBox="1"/>
          <p:nvPr/>
        </p:nvSpPr>
        <p:spPr>
          <a:xfrm>
            <a:off x="3871190" y="2203425"/>
            <a:ext cx="473206" cy="307777"/>
          </a:xfrm>
          <a:prstGeom prst="rect">
            <a:avLst/>
          </a:prstGeom>
          <a:noFill/>
        </p:spPr>
        <p:txBody>
          <a:bodyPr wrap="none" rtlCol="0">
            <a:spAutoFit/>
          </a:bodyPr>
          <a:lstStyle/>
          <a:p>
            <a:r>
              <a:rPr lang="en-US" sz="1400" b="1" dirty="0" smtClean="0"/>
              <a:t>&amp;&amp;</a:t>
            </a:r>
            <a:endParaRPr lang="en-US" sz="1400" b="1" dirty="0"/>
          </a:p>
        </p:txBody>
      </p:sp>
      <p:sp>
        <p:nvSpPr>
          <p:cNvPr id="48" name="TextBox 47"/>
          <p:cNvSpPr txBox="1"/>
          <p:nvPr/>
        </p:nvSpPr>
        <p:spPr>
          <a:xfrm>
            <a:off x="3743524" y="1832614"/>
            <a:ext cx="335348" cy="461665"/>
          </a:xfrm>
          <a:prstGeom prst="rect">
            <a:avLst/>
          </a:prstGeom>
          <a:noFill/>
        </p:spPr>
        <p:txBody>
          <a:bodyPr wrap="none" rtlCol="0">
            <a:spAutoFit/>
          </a:bodyPr>
          <a:lstStyle/>
          <a:p>
            <a:r>
              <a:rPr lang="en-US" sz="2400" b="1" dirty="0" smtClean="0"/>
              <a:t>*</a:t>
            </a:r>
            <a:endParaRPr lang="en-US" sz="2400" b="1" dirty="0"/>
          </a:p>
        </p:txBody>
      </p:sp>
      <p:sp>
        <p:nvSpPr>
          <p:cNvPr id="49" name="Right Bracket 48"/>
          <p:cNvSpPr/>
          <p:nvPr/>
        </p:nvSpPr>
        <p:spPr>
          <a:xfrm rot="16200000">
            <a:off x="3849526" y="1792457"/>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5" name="Right Bracket 54"/>
          <p:cNvSpPr/>
          <p:nvPr/>
        </p:nvSpPr>
        <p:spPr>
          <a:xfrm rot="16200000">
            <a:off x="5124718" y="1063893"/>
            <a:ext cx="91440" cy="173736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Rectangle 23"/>
          <p:cNvSpPr/>
          <p:nvPr/>
        </p:nvSpPr>
        <p:spPr>
          <a:xfrm>
            <a:off x="1403648" y="1052736"/>
            <a:ext cx="93610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ight Bracket 24"/>
          <p:cNvSpPr/>
          <p:nvPr/>
        </p:nvSpPr>
        <p:spPr>
          <a:xfrm rot="16200000">
            <a:off x="4060644" y="2297028"/>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p:cNvSpPr>
            <a:spLocks noGrp="1"/>
          </p:cNvSpPr>
          <p:nvPr>
            <p:ph idx="1"/>
          </p:nvPr>
        </p:nvSpPr>
        <p:spPr>
          <a:xfrm>
            <a:off x="584522" y="5556318"/>
            <a:ext cx="8064896" cy="825010"/>
          </a:xfrm>
          <a:prstGeom prst="rect">
            <a:avLst/>
          </a:prstGeom>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p>
            <a:pPr>
              <a:spcBef>
                <a:spcPts val="600"/>
              </a:spcBef>
              <a:spcAft>
                <a:spcPts val="600"/>
              </a:spcAft>
              <a:buFont typeface="Wingdings" pitchFamily="2" charset="2"/>
              <a:buChar char="ü"/>
            </a:pPr>
            <a:r>
              <a:rPr lang="en-US" sz="1800" b="1" dirty="0" smtClean="0">
                <a:solidFill>
                  <a:schemeClr val="tx1"/>
                </a:solidFill>
              </a:rPr>
              <a:t>Higher in PTPE than TPE and control in both the central regions (CM&amp;CF)</a:t>
            </a:r>
          </a:p>
          <a:p>
            <a:pPr>
              <a:spcBef>
                <a:spcPts val="600"/>
              </a:spcBef>
              <a:spcAft>
                <a:spcPts val="600"/>
              </a:spcAft>
              <a:buFont typeface="Wingdings" pitchFamily="2" charset="2"/>
              <a:buChar char="ü"/>
            </a:pPr>
            <a:r>
              <a:rPr lang="en-US" sz="1800" b="1" dirty="0" smtClean="0">
                <a:solidFill>
                  <a:schemeClr val="tx1"/>
                </a:solidFill>
              </a:rPr>
              <a:t>Within PTPE placenta, lower in both the peripheral regions (PM&amp;PF) than CF </a:t>
            </a:r>
          </a:p>
        </p:txBody>
      </p:sp>
      <p:sp>
        <p:nvSpPr>
          <p:cNvPr id="13" name="Rectangle 12"/>
          <p:cNvSpPr/>
          <p:nvPr/>
        </p:nvSpPr>
        <p:spPr>
          <a:xfrm>
            <a:off x="2483768" y="1880968"/>
            <a:ext cx="57606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15" name="Rectangle 14"/>
          <p:cNvSpPr/>
          <p:nvPr/>
        </p:nvSpPr>
        <p:spPr>
          <a:xfrm>
            <a:off x="7452320" y="1596044"/>
            <a:ext cx="576064"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p>
        </p:txBody>
      </p:sp>
      <p:sp>
        <p:nvSpPr>
          <p:cNvPr id="21" name="Slide Number Placeholder 20"/>
          <p:cNvSpPr>
            <a:spLocks noGrp="1"/>
          </p:cNvSpPr>
          <p:nvPr>
            <p:ph type="sldNum" sz="quarter" idx="12"/>
          </p:nvPr>
        </p:nvSpPr>
        <p:spPr/>
        <p:txBody>
          <a:bodyPr/>
          <a:lstStyle/>
          <a:p>
            <a:pPr>
              <a:defRPr/>
            </a:pPr>
            <a:fld id="{00FAF084-D5EA-48A9-9FD3-9B54144B9381}" type="slidenum">
              <a:rPr lang="en-CA" smtClean="0"/>
              <a:pPr>
                <a:defRPr/>
              </a:pPr>
              <a:t>19</a:t>
            </a:fld>
            <a:endParaRPr lang="en-CA" dirty="0"/>
          </a:p>
        </p:txBody>
      </p:sp>
      <p:pic>
        <p:nvPicPr>
          <p:cNvPr id="19"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20"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22" name="Rectangle 2"/>
          <p:cNvSpPr txBox="1">
            <a:spLocks noRot="1" noChangeArrowheads="1"/>
          </p:cNvSpPr>
          <p:nvPr/>
        </p:nvSpPr>
        <p:spPr>
          <a:xfrm>
            <a:off x="518864" y="-99392"/>
            <a:ext cx="8229600" cy="1066800"/>
          </a:xfrm>
          <a:prstGeom prst="rect">
            <a:avLst/>
          </a:prstGeom>
        </p:spPr>
        <p:txBody>
          <a:bodyPr vert="horz" lIns="91440" tIns="45720" rIns="91440" bIns="45720" rtlCol="0" anchor="ctr">
            <a:normAutofit/>
          </a:bodyPr>
          <a:lstStyle/>
          <a:p>
            <a:pPr lvl="0" algn="ctr" fontAlgn="auto">
              <a:spcAft>
                <a:spcPts val="0"/>
              </a:spcAft>
              <a:defRPr/>
            </a:pPr>
            <a:r>
              <a:rPr lang="en-CA" sz="3600" b="1" noProof="0" dirty="0" smtClean="0">
                <a:solidFill>
                  <a:schemeClr val="bg1"/>
                </a:solidFill>
                <a:ea typeface="+mj-ea"/>
                <a:cs typeface="Times New Roman" pitchFamily="18" charset="0"/>
              </a:rPr>
              <a:t>Regionwise </a:t>
            </a:r>
            <a:r>
              <a:rPr lang="en-CA" sz="3600" b="1" dirty="0" smtClean="0">
                <a:solidFill>
                  <a:schemeClr val="bg1"/>
                </a:solidFill>
                <a:cs typeface="Times New Roman" pitchFamily="18" charset="0"/>
              </a:rPr>
              <a:t>Omega 6:3 Ratio</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6" name="TextBox 15"/>
          <p:cNvSpPr txBox="1"/>
          <p:nvPr/>
        </p:nvSpPr>
        <p:spPr>
          <a:xfrm>
            <a:off x="-11723" y="6561118"/>
            <a:ext cx="214199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with LSD</a:t>
            </a:r>
            <a:endParaRPr lang="en-US" sz="1400" b="1" dirty="0">
              <a:solidFill>
                <a:schemeClr val="bg1">
                  <a:lumMod val="85000"/>
                </a:schemeClr>
              </a:solidFill>
              <a:latin typeface="+mn-lt"/>
            </a:endParaRPr>
          </a:p>
        </p:txBody>
      </p:sp>
      <p:pic>
        <p:nvPicPr>
          <p:cNvPr id="3075" name="Picture 3"/>
          <p:cNvPicPr>
            <a:picLocks noChangeAspect="1" noChangeArrowheads="1"/>
          </p:cNvPicPr>
          <p:nvPr/>
        </p:nvPicPr>
        <p:blipFill>
          <a:blip r:embed="rId5" cstate="print"/>
          <a:srcRect/>
          <a:stretch>
            <a:fillRect/>
          </a:stretch>
        </p:blipFill>
        <p:spPr bwMode="auto">
          <a:xfrm>
            <a:off x="599900" y="898376"/>
            <a:ext cx="7788524" cy="4114800"/>
          </a:xfrm>
          <a:prstGeom prst="rect">
            <a:avLst/>
          </a:prstGeom>
          <a:noFill/>
          <a:ln w="9525">
            <a:noFill/>
            <a:miter lim="800000"/>
            <a:headEnd/>
            <a:tailEnd/>
          </a:ln>
          <a:effectLst/>
        </p:spPr>
      </p:pic>
      <p:sp>
        <p:nvSpPr>
          <p:cNvPr id="17" name="TextBox 16"/>
          <p:cNvSpPr txBox="1"/>
          <p:nvPr/>
        </p:nvSpPr>
        <p:spPr>
          <a:xfrm>
            <a:off x="5868144" y="1322868"/>
            <a:ext cx="304892" cy="307777"/>
          </a:xfrm>
          <a:prstGeom prst="rect">
            <a:avLst/>
          </a:prstGeom>
          <a:noFill/>
        </p:spPr>
        <p:txBody>
          <a:bodyPr wrap="none" rtlCol="0">
            <a:spAutoFit/>
          </a:bodyPr>
          <a:lstStyle/>
          <a:p>
            <a:r>
              <a:rPr lang="en-US" sz="1400" dirty="0" smtClean="0">
                <a:latin typeface="Forte" pitchFamily="66" charset="0"/>
              </a:rPr>
              <a:t>#</a:t>
            </a:r>
            <a:endParaRPr lang="en-US" sz="1400" dirty="0">
              <a:latin typeface="Forte" pitchFamily="66" charset="0"/>
            </a:endParaRPr>
          </a:p>
        </p:txBody>
      </p:sp>
      <p:sp>
        <p:nvSpPr>
          <p:cNvPr id="24" name="TextBox 23"/>
          <p:cNvSpPr txBox="1"/>
          <p:nvPr/>
        </p:nvSpPr>
        <p:spPr>
          <a:xfrm>
            <a:off x="2064872" y="2051454"/>
            <a:ext cx="335348" cy="461665"/>
          </a:xfrm>
          <a:prstGeom prst="rect">
            <a:avLst/>
          </a:prstGeom>
          <a:noFill/>
        </p:spPr>
        <p:txBody>
          <a:bodyPr wrap="none" rtlCol="0">
            <a:spAutoFit/>
          </a:bodyPr>
          <a:lstStyle/>
          <a:p>
            <a:r>
              <a:rPr lang="en-US" sz="2400" b="1" dirty="0" smtClean="0"/>
              <a:t>*</a:t>
            </a:r>
            <a:endParaRPr lang="en-US" sz="2400" b="1" dirty="0"/>
          </a:p>
        </p:txBody>
      </p:sp>
      <p:sp>
        <p:nvSpPr>
          <p:cNvPr id="25" name="TextBox 24"/>
          <p:cNvSpPr txBox="1"/>
          <p:nvPr/>
        </p:nvSpPr>
        <p:spPr>
          <a:xfrm>
            <a:off x="2195736" y="2448285"/>
            <a:ext cx="328936" cy="307777"/>
          </a:xfrm>
          <a:prstGeom prst="rect">
            <a:avLst/>
          </a:prstGeom>
          <a:noFill/>
        </p:spPr>
        <p:txBody>
          <a:bodyPr wrap="none" rtlCol="0">
            <a:spAutoFit/>
          </a:bodyPr>
          <a:lstStyle/>
          <a:p>
            <a:r>
              <a:rPr lang="en-US" sz="1400" b="1" dirty="0" smtClean="0"/>
              <a:t>&amp;</a:t>
            </a:r>
            <a:endParaRPr lang="en-US" sz="1400" b="1" dirty="0"/>
          </a:p>
        </p:txBody>
      </p:sp>
      <p:sp>
        <p:nvSpPr>
          <p:cNvPr id="27" name="TextBox 26"/>
          <p:cNvSpPr txBox="1"/>
          <p:nvPr/>
        </p:nvSpPr>
        <p:spPr>
          <a:xfrm>
            <a:off x="4976040" y="1566064"/>
            <a:ext cx="532064" cy="307777"/>
          </a:xfrm>
          <a:prstGeom prst="rect">
            <a:avLst/>
          </a:prstGeom>
          <a:noFill/>
        </p:spPr>
        <p:txBody>
          <a:bodyPr wrap="square" rtlCol="0">
            <a:spAutoFit/>
          </a:bodyPr>
          <a:lstStyle/>
          <a:p>
            <a:r>
              <a:rPr lang="en-US" sz="1400" dirty="0" smtClean="0">
                <a:latin typeface="Forte" pitchFamily="66" charset="0"/>
              </a:rPr>
              <a:t>##</a:t>
            </a:r>
            <a:endParaRPr lang="en-US" sz="1400" dirty="0">
              <a:latin typeface="Forte" pitchFamily="66" charset="0"/>
            </a:endParaRPr>
          </a:p>
        </p:txBody>
      </p:sp>
      <p:sp>
        <p:nvSpPr>
          <p:cNvPr id="31" name="TextBox 30"/>
          <p:cNvSpPr txBox="1"/>
          <p:nvPr/>
        </p:nvSpPr>
        <p:spPr>
          <a:xfrm>
            <a:off x="3779076" y="1677694"/>
            <a:ext cx="335348" cy="461665"/>
          </a:xfrm>
          <a:prstGeom prst="rect">
            <a:avLst/>
          </a:prstGeom>
          <a:noFill/>
        </p:spPr>
        <p:txBody>
          <a:bodyPr wrap="none" rtlCol="0">
            <a:spAutoFit/>
          </a:bodyPr>
          <a:lstStyle/>
          <a:p>
            <a:r>
              <a:rPr lang="en-US" sz="2400" b="1" dirty="0" smtClean="0"/>
              <a:t>*</a:t>
            </a:r>
            <a:endParaRPr lang="en-US" sz="2400" b="1" dirty="0"/>
          </a:p>
        </p:txBody>
      </p:sp>
      <p:sp>
        <p:nvSpPr>
          <p:cNvPr id="32" name="TextBox 31"/>
          <p:cNvSpPr txBox="1"/>
          <p:nvPr/>
        </p:nvSpPr>
        <p:spPr>
          <a:xfrm>
            <a:off x="3914283" y="2008687"/>
            <a:ext cx="473206" cy="307777"/>
          </a:xfrm>
          <a:prstGeom prst="rect">
            <a:avLst/>
          </a:prstGeom>
          <a:noFill/>
        </p:spPr>
        <p:txBody>
          <a:bodyPr wrap="none" rtlCol="0">
            <a:spAutoFit/>
          </a:bodyPr>
          <a:lstStyle/>
          <a:p>
            <a:r>
              <a:rPr lang="en-US" sz="1400" b="1" dirty="0" smtClean="0"/>
              <a:t>&amp;&amp;</a:t>
            </a:r>
            <a:endParaRPr lang="en-US" sz="1400" b="1" dirty="0"/>
          </a:p>
        </p:txBody>
      </p:sp>
      <p:sp>
        <p:nvSpPr>
          <p:cNvPr id="9" name="TextBox 8"/>
          <p:cNvSpPr txBox="1"/>
          <p:nvPr/>
        </p:nvSpPr>
        <p:spPr>
          <a:xfrm>
            <a:off x="101152" y="4947052"/>
            <a:ext cx="8964488" cy="523220"/>
          </a:xfrm>
          <a:prstGeom prst="rect">
            <a:avLst/>
          </a:prstGeom>
          <a:noFill/>
        </p:spPr>
        <p:txBody>
          <a:bodyPr wrap="square" rtlCol="0">
            <a:spAutoFit/>
          </a:bodyPr>
          <a:lstStyle/>
          <a:p>
            <a:pPr algn="ctr"/>
            <a:r>
              <a:rPr lang="en-US" sz="1400" dirty="0" smtClean="0"/>
              <a:t>CM- central maternal region, CF- central fetal region, PM- peripheral maternal region, PF- peripheral fetal region; *p&lt;0.05 as compared with NC, </a:t>
            </a:r>
            <a:r>
              <a:rPr lang="en-US" sz="1400" baseline="30000" dirty="0" smtClean="0"/>
              <a:t>&amp;</a:t>
            </a:r>
            <a:r>
              <a:rPr lang="en-US" sz="1400" dirty="0" smtClean="0"/>
              <a:t>p&lt;0.05 ,</a:t>
            </a:r>
            <a:r>
              <a:rPr lang="en-US" sz="1400" baseline="30000" dirty="0" smtClean="0"/>
              <a:t> &amp;&amp;</a:t>
            </a:r>
            <a:r>
              <a:rPr lang="en-US" sz="1400" dirty="0" smtClean="0"/>
              <a:t>p&lt;0.01  </a:t>
            </a:r>
            <a:r>
              <a:rPr lang="en-US" sz="1400" dirty="0" smtClean="0"/>
              <a:t>TPE, </a:t>
            </a:r>
            <a:r>
              <a:rPr lang="en-US" sz="1400" baseline="30000" dirty="0" smtClean="0"/>
              <a:t>#</a:t>
            </a:r>
            <a:r>
              <a:rPr lang="en-US" sz="1400" dirty="0" smtClean="0"/>
              <a:t>p&lt;0.05 </a:t>
            </a:r>
            <a:r>
              <a:rPr lang="en-US" sz="1400" baseline="30000" dirty="0" smtClean="0"/>
              <a:t>##</a:t>
            </a:r>
            <a:r>
              <a:rPr lang="en-US" sz="1400" dirty="0" smtClean="0"/>
              <a:t>p&lt;0.01 than CF</a:t>
            </a:r>
            <a:endParaRPr lang="en-US" sz="1400" dirty="0"/>
          </a:p>
        </p:txBody>
      </p:sp>
      <p:sp>
        <p:nvSpPr>
          <p:cNvPr id="33" name="Right Bracket 32"/>
          <p:cNvSpPr/>
          <p:nvPr/>
        </p:nvSpPr>
        <p:spPr>
          <a:xfrm rot="16200000">
            <a:off x="2148616" y="1999817"/>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6" name="Right Bracket 35"/>
          <p:cNvSpPr/>
          <p:nvPr/>
        </p:nvSpPr>
        <p:spPr>
          <a:xfrm rot="16200000">
            <a:off x="2314822" y="2529733"/>
            <a:ext cx="91440" cy="36576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7" name="Right Bracket 36"/>
          <p:cNvSpPr/>
          <p:nvPr/>
        </p:nvSpPr>
        <p:spPr>
          <a:xfrm rot="16200000">
            <a:off x="4093218" y="2089815"/>
            <a:ext cx="91440" cy="41148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6" name="Right Bracket 45"/>
          <p:cNvSpPr/>
          <p:nvPr/>
        </p:nvSpPr>
        <p:spPr>
          <a:xfrm rot="16200000">
            <a:off x="3918838" y="1615961"/>
            <a:ext cx="91440" cy="7772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7" name="Right Bracket 46"/>
          <p:cNvSpPr/>
          <p:nvPr/>
        </p:nvSpPr>
        <p:spPr>
          <a:xfrm rot="16200000">
            <a:off x="5192094" y="966120"/>
            <a:ext cx="91440" cy="176479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48" name="Right Bracket 47"/>
          <p:cNvSpPr/>
          <p:nvPr/>
        </p:nvSpPr>
        <p:spPr>
          <a:xfrm rot="16200000">
            <a:off x="6072418" y="-157707"/>
            <a:ext cx="91440" cy="3520440"/>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6" name="Rectangle 25"/>
          <p:cNvSpPr/>
          <p:nvPr/>
        </p:nvSpPr>
        <p:spPr>
          <a:xfrm>
            <a:off x="1331640" y="980728"/>
            <a:ext cx="1224136"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6530" y="6189431"/>
            <a:ext cx="8640960" cy="307777"/>
          </a:xfrm>
          <a:prstGeom prst="rect">
            <a:avLst/>
          </a:prstGeom>
          <a:solidFill>
            <a:schemeClr val="bg1"/>
          </a:solidFill>
          <a:ln>
            <a:noFill/>
          </a:ln>
        </p:spPr>
        <p:txBody>
          <a:bodyPr wrap="square" rtlCol="0">
            <a:spAutoFit/>
          </a:bodyPr>
          <a:lstStyle/>
          <a:p>
            <a:pPr algn="ctr"/>
            <a:r>
              <a:rPr lang="en-US" sz="1400" dirty="0" smtClean="0"/>
              <a:t>**p&lt;0.01, *p&lt;0.05 as compared with NC, </a:t>
            </a:r>
            <a:r>
              <a:rPr lang="en-US" sz="1400" baseline="30000" dirty="0" smtClean="0"/>
              <a:t>@@</a:t>
            </a:r>
            <a:r>
              <a:rPr lang="en-US" sz="1400" dirty="0" smtClean="0"/>
              <a:t>p&lt;0.01, </a:t>
            </a:r>
            <a:r>
              <a:rPr lang="en-US" sz="1400" baseline="30000" dirty="0" smtClean="0"/>
              <a:t>@</a:t>
            </a:r>
            <a:r>
              <a:rPr lang="en-US" sz="1400" dirty="0" smtClean="0"/>
              <a:t>p&lt;0.05 as compared with CM, </a:t>
            </a:r>
            <a:r>
              <a:rPr lang="en-US" sz="1400" baseline="30000" dirty="0" smtClean="0"/>
              <a:t>#</a:t>
            </a:r>
            <a:r>
              <a:rPr lang="en-US" sz="1400" dirty="0" smtClean="0"/>
              <a:t>p&lt;0.05 as compared with CF</a:t>
            </a:r>
            <a:endParaRPr lang="en-US" sz="1400" dirty="0"/>
          </a:p>
        </p:txBody>
      </p:sp>
      <p:sp>
        <p:nvSpPr>
          <p:cNvPr id="12" name="Slide Number Placeholder 11"/>
          <p:cNvSpPr>
            <a:spLocks noGrp="1"/>
          </p:cNvSpPr>
          <p:nvPr>
            <p:ph type="sldNum" sz="quarter" idx="12"/>
          </p:nvPr>
        </p:nvSpPr>
        <p:spPr/>
        <p:txBody>
          <a:bodyPr/>
          <a:lstStyle/>
          <a:p>
            <a:pPr>
              <a:defRPr/>
            </a:pPr>
            <a:fld id="{455F67EF-2E7A-45D2-924B-5DEBCF7831A5}" type="slidenum">
              <a:rPr lang="en-CA" smtClean="0"/>
              <a:pPr>
                <a:defRPr/>
              </a:pPr>
              <a:t>20</a:t>
            </a:fld>
            <a:endParaRPr lang="en-CA" dirty="0"/>
          </a:p>
        </p:txBody>
      </p:sp>
      <p:pic>
        <p:nvPicPr>
          <p:cNvPr id="11"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3"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5" name="Rectangle 2"/>
          <p:cNvSpPr txBox="1">
            <a:spLocks noRot="1" noChangeArrowheads="1"/>
          </p:cNvSpPr>
          <p:nvPr/>
        </p:nvSpPr>
        <p:spPr>
          <a:xfrm>
            <a:off x="446856" y="-99392"/>
            <a:ext cx="8229600" cy="1066800"/>
          </a:xfrm>
          <a:prstGeom prst="rect">
            <a:avLst/>
          </a:prstGeom>
        </p:spPr>
        <p:txBody>
          <a:bodyPr vert="horz" lIns="91440" tIns="45720" rIns="91440" bIns="45720" rtlCol="0" anchor="ctr">
            <a:normAutofit/>
          </a:bodyPr>
          <a:lstStyle/>
          <a:p>
            <a:pPr lvl="0" algn="ctr" fontAlgn="auto">
              <a:spcAft>
                <a:spcPts val="0"/>
              </a:spcAft>
              <a:defRPr/>
            </a:pPr>
            <a:r>
              <a:rPr lang="en-CA" sz="3600" b="1" noProof="0" dirty="0" smtClean="0">
                <a:solidFill>
                  <a:schemeClr val="bg1"/>
                </a:solidFill>
                <a:ea typeface="+mj-ea"/>
                <a:cs typeface="Times New Roman" pitchFamily="18" charset="0"/>
              </a:rPr>
              <a:t>Regionwise </a:t>
            </a:r>
            <a:r>
              <a:rPr lang="en-CA" sz="3600" b="1" dirty="0" smtClean="0">
                <a:solidFill>
                  <a:schemeClr val="bg1"/>
                </a:solidFill>
                <a:cs typeface="Times New Roman" pitchFamily="18" charset="0"/>
              </a:rPr>
              <a:t>Fatty Acid 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TextBox 13"/>
          <p:cNvSpPr txBox="1"/>
          <p:nvPr/>
        </p:nvSpPr>
        <p:spPr>
          <a:xfrm>
            <a:off x="-11723" y="6561118"/>
            <a:ext cx="214199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with LSD</a:t>
            </a:r>
            <a:endParaRPr lang="en-US" sz="1400" b="1" dirty="0">
              <a:solidFill>
                <a:schemeClr val="bg1">
                  <a:lumMod val="85000"/>
                </a:schemeClr>
              </a:solidFill>
              <a:latin typeface="+mn-lt"/>
            </a:endParaRPr>
          </a:p>
        </p:txBody>
      </p:sp>
      <p:graphicFrame>
        <p:nvGraphicFramePr>
          <p:cNvPr id="8" name="Table 7"/>
          <p:cNvGraphicFramePr>
            <a:graphicFrameLocks noGrp="1"/>
          </p:cNvGraphicFramePr>
          <p:nvPr/>
        </p:nvGraphicFramePr>
        <p:xfrm>
          <a:off x="467535" y="1029228"/>
          <a:ext cx="8352937" cy="5107940"/>
        </p:xfrm>
        <a:graphic>
          <a:graphicData uri="http://schemas.openxmlformats.org/drawingml/2006/table">
            <a:tbl>
              <a:tblPr firstRow="1">
                <a:tableStyleId>{3C2FFA5D-87B4-456A-9821-1D502468CF0F}</a:tableStyleId>
              </a:tblPr>
              <a:tblGrid>
                <a:gridCol w="1203257"/>
                <a:gridCol w="583647"/>
                <a:gridCol w="1525470"/>
                <a:gridCol w="1656185"/>
                <a:gridCol w="1728192"/>
                <a:gridCol w="1656186"/>
              </a:tblGrid>
              <a:tr h="433422">
                <a:tc>
                  <a:txBody>
                    <a:bodyPr/>
                    <a:lstStyle/>
                    <a:p>
                      <a:pPr marL="0" marR="0" algn="l">
                        <a:lnSpc>
                          <a:spcPct val="100000"/>
                        </a:lnSpc>
                        <a:spcBef>
                          <a:spcPts val="0"/>
                        </a:spcBef>
                        <a:spcAft>
                          <a:spcPts val="0"/>
                        </a:spcAft>
                      </a:pPr>
                      <a:r>
                        <a:rPr lang="en-US" sz="1600" dirty="0" smtClean="0"/>
                        <a:t>Fatty acids</a:t>
                      </a:r>
                    </a:p>
                    <a:p>
                      <a:pPr marL="0" marR="0" algn="l">
                        <a:lnSpc>
                          <a:spcPct val="100000"/>
                        </a:lnSpc>
                        <a:spcBef>
                          <a:spcPts val="0"/>
                        </a:spcBef>
                        <a:spcAft>
                          <a:spcPts val="0"/>
                        </a:spcAft>
                      </a:pPr>
                      <a:r>
                        <a:rPr lang="en-US" sz="1600" dirty="0" smtClean="0"/>
                        <a:t>(g/100g FA)</a:t>
                      </a:r>
                      <a:endParaRPr lang="en-US" sz="1600" b="1" dirty="0">
                        <a:latin typeface="+mn-lt"/>
                        <a:ea typeface="Times New Roman"/>
                        <a:cs typeface="Times New Roman"/>
                      </a:endParaRPr>
                    </a:p>
                  </a:txBody>
                  <a:tcPr marL="73025" marR="73025" marT="8890" marB="8890" anchor="ctr"/>
                </a:tc>
                <a:tc>
                  <a:txBody>
                    <a:bodyPr/>
                    <a:lstStyle/>
                    <a:p>
                      <a:pPr marL="0" marR="0" algn="l">
                        <a:lnSpc>
                          <a:spcPct val="100000"/>
                        </a:lnSpc>
                        <a:spcBef>
                          <a:spcPts val="0"/>
                        </a:spcBef>
                        <a:spcAft>
                          <a:spcPts val="0"/>
                        </a:spcAft>
                      </a:pPr>
                      <a:r>
                        <a:rPr lang="en-US" sz="1600" dirty="0" smtClean="0"/>
                        <a:t>Gps</a:t>
                      </a:r>
                      <a:endParaRPr lang="en-US" sz="1600" b="1" dirty="0">
                        <a:latin typeface="+mn-lt"/>
                        <a:ea typeface="Times New Roman"/>
                        <a:cs typeface="Times New Roman"/>
                      </a:endParaRPr>
                    </a:p>
                  </a:txBody>
                  <a:tcPr marL="73025" marR="73025" marT="8890" marB="8890" anchor="ctr"/>
                </a:tc>
                <a:tc>
                  <a:txBody>
                    <a:bodyPr/>
                    <a:lstStyle/>
                    <a:p>
                      <a:pPr marL="0" marR="0" algn="l">
                        <a:lnSpc>
                          <a:spcPct val="100000"/>
                        </a:lnSpc>
                        <a:spcBef>
                          <a:spcPts val="0"/>
                        </a:spcBef>
                        <a:spcAft>
                          <a:spcPts val="0"/>
                        </a:spcAft>
                      </a:pPr>
                      <a:r>
                        <a:rPr lang="pt-BR" sz="1600" dirty="0" smtClean="0"/>
                        <a:t>Central</a:t>
                      </a:r>
                      <a:r>
                        <a:rPr lang="pt-BR" sz="1600" baseline="0" dirty="0" smtClean="0"/>
                        <a:t> Maternal</a:t>
                      </a:r>
                      <a:endParaRPr lang="en-US" sz="1600" dirty="0">
                        <a:latin typeface="+mn-lt"/>
                        <a:ea typeface="Times New Roman"/>
                        <a:cs typeface="Times New Roman"/>
                      </a:endParaRPr>
                    </a:p>
                  </a:txBody>
                  <a:tcPr marL="73025" marR="73025" marT="8890" marB="8890" anchor="ctr"/>
                </a:tc>
                <a:tc>
                  <a:txBody>
                    <a:bodyPr/>
                    <a:lstStyle/>
                    <a:p>
                      <a:pPr marL="0" marR="0" algn="l">
                        <a:lnSpc>
                          <a:spcPct val="100000"/>
                        </a:lnSpc>
                        <a:spcBef>
                          <a:spcPts val="0"/>
                        </a:spcBef>
                        <a:spcAft>
                          <a:spcPts val="0"/>
                        </a:spcAft>
                      </a:pPr>
                      <a:r>
                        <a:rPr lang="pt-BR" sz="1600" dirty="0" smtClean="0"/>
                        <a:t>Central</a:t>
                      </a:r>
                      <a:r>
                        <a:rPr lang="pt-BR" sz="1600" baseline="0" dirty="0" smtClean="0"/>
                        <a:t> Fetal</a:t>
                      </a:r>
                      <a:endParaRPr lang="en-US" sz="1600" dirty="0">
                        <a:latin typeface="+mn-lt"/>
                        <a:ea typeface="Times New Roman"/>
                        <a:cs typeface="Times New Roman"/>
                      </a:endParaRPr>
                    </a:p>
                  </a:txBody>
                  <a:tcPr marL="73025" marR="73025" marT="8890" marB="8890" anchor="ctr"/>
                </a:tc>
                <a:tc>
                  <a:txBody>
                    <a:bodyPr/>
                    <a:lstStyle/>
                    <a:p>
                      <a:pPr marL="0" marR="0" algn="l">
                        <a:lnSpc>
                          <a:spcPct val="100000"/>
                        </a:lnSpc>
                        <a:spcBef>
                          <a:spcPts val="0"/>
                        </a:spcBef>
                        <a:spcAft>
                          <a:spcPts val="0"/>
                        </a:spcAft>
                      </a:pPr>
                      <a:r>
                        <a:rPr lang="pt-BR" sz="1600" dirty="0" smtClean="0"/>
                        <a:t>Peripheral</a:t>
                      </a:r>
                      <a:r>
                        <a:rPr lang="pt-BR" sz="1600" baseline="0" dirty="0" smtClean="0"/>
                        <a:t> Maternal</a:t>
                      </a:r>
                      <a:endParaRPr lang="en-US" sz="1600" dirty="0">
                        <a:latin typeface="+mn-lt"/>
                        <a:ea typeface="Times New Roman"/>
                        <a:cs typeface="Times New Roman"/>
                      </a:endParaRPr>
                    </a:p>
                  </a:txBody>
                  <a:tcPr marL="73025" marR="73025" marT="8890" marB="8890" anchor="ctr"/>
                </a:tc>
                <a:tc>
                  <a:txBody>
                    <a:bodyPr/>
                    <a:lstStyle/>
                    <a:p>
                      <a:pPr marL="0" marR="0" algn="l">
                        <a:lnSpc>
                          <a:spcPct val="100000"/>
                        </a:lnSpc>
                        <a:spcBef>
                          <a:spcPts val="0"/>
                        </a:spcBef>
                        <a:spcAft>
                          <a:spcPts val="0"/>
                        </a:spcAft>
                      </a:pPr>
                      <a:r>
                        <a:rPr lang="pt-BR" sz="1600" dirty="0" smtClean="0"/>
                        <a:t>Peripheral</a:t>
                      </a:r>
                      <a:r>
                        <a:rPr lang="pt-BR" sz="1600" baseline="0" dirty="0" smtClean="0"/>
                        <a:t> Fetal</a:t>
                      </a:r>
                      <a:endParaRPr lang="en-US" sz="1600" dirty="0">
                        <a:latin typeface="+mn-lt"/>
                        <a:ea typeface="Times New Roman"/>
                        <a:cs typeface="Times New Roman"/>
                      </a:endParaRPr>
                    </a:p>
                  </a:txBody>
                  <a:tcPr marL="73025" marR="73025" marT="8890" marB="8890" anchor="ctr"/>
                </a:tc>
              </a:tr>
              <a:tr h="224334">
                <a:tc rowSpan="3">
                  <a:txBody>
                    <a:bodyPr/>
                    <a:lstStyle/>
                    <a:p>
                      <a:pPr marL="0" marR="0" algn="l">
                        <a:lnSpc>
                          <a:spcPct val="150000"/>
                        </a:lnSpc>
                        <a:spcBef>
                          <a:spcPts val="0"/>
                        </a:spcBef>
                        <a:spcAft>
                          <a:spcPts val="0"/>
                        </a:spcAft>
                      </a:pPr>
                      <a:r>
                        <a:rPr lang="en-US" sz="1600" b="1" dirty="0">
                          <a:solidFill>
                            <a:srgbClr val="002060"/>
                          </a:solidFill>
                        </a:rPr>
                        <a:t>LA</a:t>
                      </a:r>
                      <a:endParaRPr lang="en-US" sz="1600" b="1" dirty="0">
                        <a:solidFill>
                          <a:srgbClr val="002060"/>
                        </a:solidFill>
                        <a:latin typeface="+mn-lt"/>
                        <a:ea typeface="Times New Roman"/>
                        <a:cs typeface="Times New Roman"/>
                      </a:endParaRPr>
                    </a:p>
                  </a:txBody>
                  <a:tcPr marL="73025" marR="73025" marT="8890" marB="8890" anchor="ctr"/>
                </a:tc>
                <a:tc>
                  <a:txBody>
                    <a:bodyPr/>
                    <a:lstStyle/>
                    <a:p>
                      <a:pPr marL="0" marR="0" algn="l">
                        <a:lnSpc>
                          <a:spcPct val="150000"/>
                        </a:lnSpc>
                        <a:spcBef>
                          <a:spcPts val="0"/>
                        </a:spcBef>
                        <a:spcAft>
                          <a:spcPts val="0"/>
                        </a:spcAft>
                      </a:pPr>
                      <a:r>
                        <a:rPr lang="en-US" sz="1600" b="1" dirty="0"/>
                        <a:t>NC </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10.22±2.11</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9.79± 2.47</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9.90± 2.23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10.16± 2.59</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9.39±2.73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10.34± 2.18 </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9.69± 2.16</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10.27± 2.64</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PTPE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9.92±2.21</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9.86± 2.15</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10.40± 1.98</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10.40± 1.86</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rowSpan="3">
                  <a:txBody>
                    <a:bodyPr/>
                    <a:lstStyle/>
                    <a:p>
                      <a:pPr marL="0" marR="0" algn="l">
                        <a:lnSpc>
                          <a:spcPct val="150000"/>
                        </a:lnSpc>
                        <a:spcBef>
                          <a:spcPts val="0"/>
                        </a:spcBef>
                        <a:spcAft>
                          <a:spcPts val="0"/>
                        </a:spcAft>
                      </a:pPr>
                      <a:r>
                        <a:rPr lang="en-US" sz="1600" b="1" dirty="0">
                          <a:solidFill>
                            <a:srgbClr val="002060"/>
                          </a:solidFill>
                        </a:rPr>
                        <a:t>ALA</a:t>
                      </a:r>
                      <a:endParaRPr lang="en-US" sz="1600" b="1" dirty="0">
                        <a:solidFill>
                          <a:srgbClr val="002060"/>
                        </a:solidFill>
                        <a:latin typeface="+mn-lt"/>
                        <a:ea typeface="Times New Roman"/>
                        <a:cs typeface="Times New Roman"/>
                      </a:endParaRPr>
                    </a:p>
                  </a:txBody>
                  <a:tcPr marL="73025" marR="73025" marT="8890" marB="8890" anchor="ctr"/>
                </a:tc>
                <a:tc>
                  <a:txBody>
                    <a:bodyPr/>
                    <a:lstStyle/>
                    <a:p>
                      <a:pPr marL="0" marR="0" algn="l">
                        <a:lnSpc>
                          <a:spcPct val="150000"/>
                        </a:lnSpc>
                        <a:spcBef>
                          <a:spcPts val="0"/>
                        </a:spcBef>
                        <a:spcAft>
                          <a:spcPts val="0"/>
                        </a:spcAft>
                      </a:pPr>
                      <a:r>
                        <a:rPr lang="en-US" sz="1600" b="1" dirty="0"/>
                        <a:t>NC </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0.17±0.15</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0.15± 0.10</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0.15± 0.12</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0.18± 0.35</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0.23±0.23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0.18± 0.10</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0.20± 0.16</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0.17± 0.14</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PTPE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0.24±0.16</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0.21± 0.13*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0.19± 0.12</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0.22± </a:t>
                      </a:r>
                      <a:r>
                        <a:rPr kumimoji="0" lang="en-US" sz="1600" b="1" kern="1200" dirty="0" smtClean="0"/>
                        <a:t>0.13*</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rowSpan="3">
                  <a:txBody>
                    <a:bodyPr/>
                    <a:lstStyle/>
                    <a:p>
                      <a:pPr marL="0" marR="0" algn="l">
                        <a:lnSpc>
                          <a:spcPct val="150000"/>
                        </a:lnSpc>
                        <a:spcBef>
                          <a:spcPts val="0"/>
                        </a:spcBef>
                        <a:spcAft>
                          <a:spcPts val="0"/>
                        </a:spcAft>
                      </a:pPr>
                      <a:r>
                        <a:rPr lang="en-US" sz="1600" b="1" dirty="0">
                          <a:solidFill>
                            <a:srgbClr val="002060"/>
                          </a:solidFill>
                        </a:rPr>
                        <a:t>SFA</a:t>
                      </a:r>
                      <a:endParaRPr lang="en-US" sz="1600" b="1" dirty="0">
                        <a:solidFill>
                          <a:srgbClr val="002060"/>
                        </a:solidFill>
                        <a:latin typeface="+mn-lt"/>
                        <a:ea typeface="Times New Roman"/>
                        <a:cs typeface="Times New Roman"/>
                      </a:endParaRPr>
                    </a:p>
                  </a:txBody>
                  <a:tcPr marL="73025" marR="73025" marT="8890" marB="8890" anchor="ctr"/>
                </a:tc>
                <a:tc>
                  <a:txBody>
                    <a:bodyPr/>
                    <a:lstStyle/>
                    <a:p>
                      <a:pPr marL="0" marR="0" algn="l">
                        <a:lnSpc>
                          <a:spcPct val="150000"/>
                        </a:lnSpc>
                        <a:spcBef>
                          <a:spcPts val="0"/>
                        </a:spcBef>
                        <a:spcAft>
                          <a:spcPts val="0"/>
                        </a:spcAft>
                      </a:pPr>
                      <a:r>
                        <a:rPr lang="en-US" sz="1600" b="1" dirty="0"/>
                        <a:t>NC </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41.97±4.29</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42.17± 4.04</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42.09± 4.55</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41.22± 3.14</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smtClean="0"/>
                        <a:t>43.84±3.44</a:t>
                      </a:r>
                      <a:endParaRPr kumimoji="0" lang="en-US" sz="1600" b="1" u="sng"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43.84± 3.43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44.53± 4.12*</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43.91± 4.77**</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PTPE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44.84±4.36**</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43.66± 3.77</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42.50± 2.41@</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43.47± 3.51**</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rowSpan="3">
                  <a:txBody>
                    <a:bodyPr/>
                    <a:lstStyle/>
                    <a:p>
                      <a:pPr marL="0" marR="0" algn="l">
                        <a:lnSpc>
                          <a:spcPct val="150000"/>
                        </a:lnSpc>
                        <a:spcBef>
                          <a:spcPts val="0"/>
                        </a:spcBef>
                        <a:spcAft>
                          <a:spcPts val="0"/>
                        </a:spcAft>
                      </a:pPr>
                      <a:r>
                        <a:rPr lang="en-US" sz="1600" b="1" dirty="0">
                          <a:solidFill>
                            <a:srgbClr val="002060"/>
                          </a:solidFill>
                        </a:rPr>
                        <a:t>MUFA</a:t>
                      </a:r>
                      <a:endParaRPr lang="en-US" sz="1600" b="1" dirty="0">
                        <a:solidFill>
                          <a:srgbClr val="002060"/>
                        </a:solidFill>
                        <a:latin typeface="+mn-lt"/>
                        <a:ea typeface="Times New Roman"/>
                        <a:cs typeface="Times New Roman"/>
                      </a:endParaRPr>
                    </a:p>
                  </a:txBody>
                  <a:tcPr marL="73025" marR="73025" marT="8890" marB="8890" anchor="ctr"/>
                </a:tc>
                <a:tc>
                  <a:txBody>
                    <a:bodyPr/>
                    <a:lstStyle/>
                    <a:p>
                      <a:pPr marL="0" marR="0" algn="l">
                        <a:lnSpc>
                          <a:spcPct val="150000"/>
                        </a:lnSpc>
                        <a:spcBef>
                          <a:spcPts val="0"/>
                        </a:spcBef>
                        <a:spcAft>
                          <a:spcPts val="0"/>
                        </a:spcAft>
                      </a:pPr>
                      <a:r>
                        <a:rPr lang="en-US" sz="1600" b="1" dirty="0"/>
                        <a:t>NC </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7.60±2.29</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6.72± 1.54@@</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7.29± 2.33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6.82± 1.63@</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7.05±1.33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6.79± 1.66</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6.83± 1.49</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6.78± 1.49</a:t>
                      </a:r>
                      <a:endParaRPr kumimoji="0" lang="en-US" sz="1600" b="1" kern="1200" dirty="0">
                        <a:solidFill>
                          <a:srgbClr val="000000"/>
                        </a:solidFill>
                        <a:latin typeface="+mn-lt"/>
                        <a:ea typeface="Times New Roman"/>
                        <a:cs typeface="Times New Roman"/>
                      </a:endParaRPr>
                    </a:p>
                  </a:txBody>
                  <a:tcPr marL="73025" marR="73025" marT="8890" marB="8890" anchor="ctr"/>
                </a:tc>
              </a:tr>
              <a:tr h="224334">
                <a:tc vMerge="1">
                  <a:txBody>
                    <a:bodyPr/>
                    <a:lstStyle/>
                    <a:p>
                      <a:endParaRPr lang="en-US"/>
                    </a:p>
                  </a:txBody>
                  <a:tcPr/>
                </a:tc>
                <a:tc>
                  <a:txBody>
                    <a:bodyPr/>
                    <a:lstStyle/>
                    <a:p>
                      <a:pPr marL="0" marR="0" algn="l">
                        <a:lnSpc>
                          <a:spcPct val="150000"/>
                        </a:lnSpc>
                        <a:spcBef>
                          <a:spcPts val="0"/>
                        </a:spcBef>
                        <a:spcAft>
                          <a:spcPts val="0"/>
                        </a:spcAft>
                      </a:pPr>
                      <a:r>
                        <a:rPr lang="en-US" sz="1600" b="1" dirty="0"/>
                        <a:t>PTPE</a:t>
                      </a:r>
                      <a:endParaRPr lang="en-US" sz="1600" b="1" dirty="0">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7.46±1.82</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6.73± 1.83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7.85± </a:t>
                      </a:r>
                      <a:r>
                        <a:rPr kumimoji="0" lang="en-US" sz="1600" b="1" kern="1200" dirty="0" smtClean="0"/>
                        <a:t>1.53#</a:t>
                      </a:r>
                      <a:endParaRPr kumimoji="0" lang="en-US" sz="1600" b="1" kern="1200" dirty="0">
                        <a:solidFill>
                          <a:srgbClr val="000000"/>
                        </a:solidFill>
                        <a:latin typeface="+mn-lt"/>
                        <a:ea typeface="Times New Roman"/>
                        <a:cs typeface="Times New Roman"/>
                      </a:endParaRPr>
                    </a:p>
                  </a:txBody>
                  <a:tcPr marL="73025" marR="73025" marT="8890" marB="8890" anchor="ctr"/>
                </a:tc>
                <a:tc>
                  <a:txBody>
                    <a:bodyPr/>
                    <a:lstStyle/>
                    <a:p>
                      <a:pPr marL="0" marR="0" algn="l" rtl="0" eaLnBrk="1" latinLnBrk="0" hangingPunct="1">
                        <a:lnSpc>
                          <a:spcPct val="150000"/>
                        </a:lnSpc>
                        <a:spcBef>
                          <a:spcPts val="0"/>
                        </a:spcBef>
                        <a:spcAft>
                          <a:spcPts val="0"/>
                        </a:spcAft>
                      </a:pPr>
                      <a:r>
                        <a:rPr kumimoji="0" lang="en-US" sz="1600" b="1" kern="1200" dirty="0"/>
                        <a:t>7.26± 1.35</a:t>
                      </a:r>
                      <a:endParaRPr kumimoji="0" lang="en-US" sz="1600" b="1" kern="1200" dirty="0">
                        <a:solidFill>
                          <a:srgbClr val="000000"/>
                        </a:solidFill>
                        <a:latin typeface="+mn-lt"/>
                        <a:ea typeface="Times New Roman"/>
                        <a:cs typeface="Times New Roman"/>
                      </a:endParaRPr>
                    </a:p>
                  </a:txBody>
                  <a:tcPr marL="73025" marR="73025" marT="8890" marB="8890" anchor="ctr"/>
                </a:tc>
              </a:tr>
            </a:tbl>
          </a:graphicData>
        </a:graphic>
      </p:graphicFrame>
      <p:grpSp>
        <p:nvGrpSpPr>
          <p:cNvPr id="10" name="Group 9"/>
          <p:cNvGrpSpPr/>
          <p:nvPr/>
        </p:nvGrpSpPr>
        <p:grpSpPr>
          <a:xfrm>
            <a:off x="4847139" y="3291870"/>
            <a:ext cx="3670302" cy="288032"/>
            <a:chOff x="3995936" y="1124744"/>
            <a:chExt cx="3670302" cy="288032"/>
          </a:xfrm>
        </p:grpSpPr>
        <p:cxnSp>
          <p:nvCxnSpPr>
            <p:cNvPr id="16" name="Straight Arrow Connector 15"/>
            <p:cNvCxnSpPr/>
            <p:nvPr/>
          </p:nvCxnSpPr>
          <p:spPr>
            <a:xfrm flipH="1">
              <a:off x="737820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399593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3521851" y="4413604"/>
            <a:ext cx="5199566" cy="288032"/>
            <a:chOff x="2540786" y="1124744"/>
            <a:chExt cx="5199566" cy="288032"/>
          </a:xfrm>
        </p:grpSpPr>
        <p:cxnSp>
          <p:nvCxnSpPr>
            <p:cNvPr id="19" name="Straight Arrow Connector 18"/>
            <p:cNvCxnSpPr/>
            <p:nvPr/>
          </p:nvCxnSpPr>
          <p:spPr>
            <a:xfrm flipH="1">
              <a:off x="7452320"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54078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029162"/>
            <a:ext cx="9144000" cy="523220"/>
          </a:xfrm>
          <a:prstGeom prst="rect">
            <a:avLst/>
          </a:prstGeom>
          <a:solidFill>
            <a:schemeClr val="bg1"/>
          </a:solidFill>
          <a:ln>
            <a:noFill/>
          </a:ln>
        </p:spPr>
        <p:txBody>
          <a:bodyPr wrap="square" rtlCol="0">
            <a:spAutoFit/>
          </a:bodyPr>
          <a:lstStyle/>
          <a:p>
            <a:pPr algn="ctr"/>
            <a:r>
              <a:rPr lang="en-US" sz="1400" dirty="0" smtClean="0"/>
              <a:t>**p&lt;0.01, *p&lt;0.05 as compared with NC, </a:t>
            </a:r>
            <a:r>
              <a:rPr lang="en-US" sz="1400" baseline="30000" dirty="0" smtClean="0"/>
              <a:t>&amp;&amp;</a:t>
            </a:r>
            <a:r>
              <a:rPr lang="en-US" sz="1400" dirty="0" smtClean="0"/>
              <a:t>p&lt;0.01, </a:t>
            </a:r>
            <a:r>
              <a:rPr lang="en-US" sz="1400" baseline="30000" dirty="0" smtClean="0"/>
              <a:t>&amp;</a:t>
            </a:r>
            <a:r>
              <a:rPr lang="en-US" sz="1400" dirty="0" smtClean="0"/>
              <a:t>p&lt;0.05 as compared with TPE in the corresponding region; </a:t>
            </a:r>
            <a:r>
              <a:rPr lang="en-US" sz="1400" baseline="30000" dirty="0" smtClean="0"/>
              <a:t>ωω</a:t>
            </a:r>
            <a:r>
              <a:rPr lang="en-US" sz="1400" dirty="0" smtClean="0"/>
              <a:t>p</a:t>
            </a:r>
            <a:r>
              <a:rPr lang="en-US" sz="1400" dirty="0" smtClean="0"/>
              <a:t>&lt;0.01, </a:t>
            </a:r>
            <a:r>
              <a:rPr lang="en-US" sz="1400" baseline="30000" dirty="0" smtClean="0"/>
              <a:t>ω</a:t>
            </a:r>
            <a:r>
              <a:rPr lang="en-US" sz="1400" dirty="0" smtClean="0"/>
              <a:t>p</a:t>
            </a:r>
            <a:r>
              <a:rPr lang="en-US" sz="1400" dirty="0" smtClean="0"/>
              <a:t>&lt;0.05 as compared with M, </a:t>
            </a:r>
            <a:r>
              <a:rPr lang="en-US" sz="1400" baseline="30000" dirty="0" smtClean="0"/>
              <a:t>ΨΨ</a:t>
            </a:r>
            <a:r>
              <a:rPr lang="en-US" sz="1400" dirty="0" smtClean="0"/>
              <a:t>p</a:t>
            </a:r>
            <a:r>
              <a:rPr lang="en-US" sz="1400" dirty="0" smtClean="0"/>
              <a:t>&lt;0.01,</a:t>
            </a:r>
            <a:r>
              <a:rPr lang="en-US" sz="1400" baseline="30000" dirty="0" smtClean="0"/>
              <a:t> </a:t>
            </a:r>
            <a:r>
              <a:rPr lang="en-US" sz="1400" baseline="30000" dirty="0" smtClean="0"/>
              <a:t>Ψ</a:t>
            </a:r>
            <a:r>
              <a:rPr lang="en-US" sz="1400" dirty="0" smtClean="0"/>
              <a:t>p</a:t>
            </a:r>
            <a:r>
              <a:rPr lang="en-US" sz="1400" dirty="0" smtClean="0"/>
              <a:t>&lt;0.05 as compared with C</a:t>
            </a:r>
            <a:endParaRPr lang="en-US" sz="1400" dirty="0"/>
          </a:p>
        </p:txBody>
      </p:sp>
      <p:graphicFrame>
        <p:nvGraphicFramePr>
          <p:cNvPr id="3" name="Table 2"/>
          <p:cNvGraphicFramePr>
            <a:graphicFrameLocks noGrp="1"/>
          </p:cNvGraphicFramePr>
          <p:nvPr/>
        </p:nvGraphicFramePr>
        <p:xfrm>
          <a:off x="524562" y="970034"/>
          <a:ext cx="8136905" cy="5007298"/>
        </p:xfrm>
        <a:graphic>
          <a:graphicData uri="http://schemas.openxmlformats.org/drawingml/2006/table">
            <a:tbl>
              <a:tblPr firstRow="1">
                <a:tableStyleId>{3C2FFA5D-87B4-456A-9821-1D502468CF0F}</a:tableStyleId>
              </a:tblPr>
              <a:tblGrid>
                <a:gridCol w="1119757"/>
                <a:gridCol w="1336668"/>
                <a:gridCol w="1228212"/>
                <a:gridCol w="1458502"/>
                <a:gridCol w="1612028"/>
                <a:gridCol w="1381738"/>
              </a:tblGrid>
              <a:tr h="436858">
                <a:tc>
                  <a:txBody>
                    <a:bodyPr/>
                    <a:lstStyle/>
                    <a:p>
                      <a:pPr marL="0" marR="0" algn="l">
                        <a:lnSpc>
                          <a:spcPct val="100000"/>
                        </a:lnSpc>
                        <a:spcBef>
                          <a:spcPts val="0"/>
                        </a:spcBef>
                        <a:spcAft>
                          <a:spcPts val="0"/>
                        </a:spcAft>
                      </a:pPr>
                      <a:r>
                        <a:rPr lang="en-US" sz="1800" b="1" dirty="0"/>
                        <a:t>Fatty acids</a:t>
                      </a:r>
                      <a:endParaRPr lang="en-US" sz="1800" b="1" dirty="0">
                        <a:solidFill>
                          <a:schemeClr val="tx2"/>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t>Mean± SD</a:t>
                      </a:r>
                      <a:endParaRPr lang="en-US" sz="1600" b="1" dirty="0">
                        <a:solidFill>
                          <a:schemeClr val="tx2"/>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pt-BR" sz="1600" b="1" dirty="0" smtClean="0"/>
                        <a:t>Maternal</a:t>
                      </a:r>
                      <a:endParaRPr lang="en-US" sz="1600" b="1" dirty="0">
                        <a:solidFill>
                          <a:schemeClr val="tx2"/>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pt-BR" sz="1600" b="1" dirty="0" smtClean="0"/>
                        <a:t>Fetal</a:t>
                      </a:r>
                      <a:endParaRPr lang="en-US" sz="1600" b="1" dirty="0">
                        <a:solidFill>
                          <a:schemeClr val="tx1"/>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smtClean="0"/>
                        <a:t>Central</a:t>
                      </a:r>
                      <a:endParaRPr lang="en-US" sz="1600" b="1" dirty="0">
                        <a:solidFill>
                          <a:schemeClr val="tx1"/>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pt-BR" sz="1600" b="1" dirty="0" smtClean="0"/>
                        <a:t>Peripheral</a:t>
                      </a:r>
                      <a:r>
                        <a:rPr lang="pt-BR" sz="1600" b="1" baseline="0" dirty="0" smtClean="0"/>
                        <a:t> </a:t>
                      </a:r>
                      <a:endParaRPr lang="en-US" sz="1600" b="1" dirty="0">
                        <a:solidFill>
                          <a:schemeClr val="tx2"/>
                        </a:solidFill>
                        <a:latin typeface="+mn-lt"/>
                        <a:ea typeface="Times New Roman"/>
                        <a:cs typeface="Shruti" pitchFamily="34" charset="0"/>
                      </a:endParaRPr>
                    </a:p>
                  </a:txBody>
                  <a:tcPr marL="46083" marR="46083" marT="5610" marB="5610" anchor="ctr"/>
                </a:tc>
              </a:tr>
              <a:tr h="304696">
                <a:tc rowSpan="3">
                  <a:txBody>
                    <a:bodyPr/>
                    <a:lstStyle/>
                    <a:p>
                      <a:pPr marL="0" marR="0" algn="l">
                        <a:lnSpc>
                          <a:spcPct val="100000"/>
                        </a:lnSpc>
                        <a:spcBef>
                          <a:spcPts val="0"/>
                        </a:spcBef>
                        <a:spcAft>
                          <a:spcPts val="0"/>
                        </a:spcAft>
                      </a:pPr>
                      <a:r>
                        <a:rPr lang="en-US" sz="1800" b="1" dirty="0">
                          <a:solidFill>
                            <a:srgbClr val="002060"/>
                          </a:solidFill>
                        </a:rPr>
                        <a:t>AA</a:t>
                      </a:r>
                      <a:endParaRPr lang="en-US" sz="18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solidFill>
                            <a:srgbClr val="002060"/>
                          </a:solidFill>
                        </a:rPr>
                        <a:t>NC </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23.28± 3.79</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24.78± 4.01</a:t>
                      </a:r>
                      <a:r>
                        <a:rPr kumimoji="0" lang="en-US" sz="2000" b="1" kern="1200" baseline="30000" dirty="0"/>
                        <a:t>ω</a:t>
                      </a:r>
                      <a:endParaRPr kumimoji="0" lang="en-US" sz="1600" b="1" kern="1200" baseline="300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23.92± 3.70</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24.14± 4.25</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22.59± 2.42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22.60± </a:t>
                      </a:r>
                      <a:r>
                        <a:rPr kumimoji="0" lang="en-US" sz="1600" b="1" kern="1200" dirty="0" smtClean="0"/>
                        <a:t>2.85*</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22.67± 2.64</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22.52± 3.36</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PTPE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22.19± 3.37</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23.25± 3.82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22.97± 3.48</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22.46± 3.89</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rowSpan="3">
                  <a:txBody>
                    <a:bodyPr/>
                    <a:lstStyle/>
                    <a:p>
                      <a:pPr marL="0" marR="0" algn="l">
                        <a:lnSpc>
                          <a:spcPct val="100000"/>
                        </a:lnSpc>
                        <a:spcBef>
                          <a:spcPts val="0"/>
                        </a:spcBef>
                        <a:spcAft>
                          <a:spcPts val="0"/>
                        </a:spcAft>
                      </a:pPr>
                      <a:r>
                        <a:rPr lang="en-US" sz="1800" b="1" dirty="0" smtClean="0">
                          <a:solidFill>
                            <a:srgbClr val="002060"/>
                          </a:solidFill>
                        </a:rPr>
                        <a:t>Omega</a:t>
                      </a:r>
                      <a:r>
                        <a:rPr lang="en-US" sz="1800" b="1" baseline="0" dirty="0" smtClean="0">
                          <a:solidFill>
                            <a:srgbClr val="002060"/>
                          </a:solidFill>
                        </a:rPr>
                        <a:t> </a:t>
                      </a:r>
                      <a:r>
                        <a:rPr lang="en-US" sz="1800" b="1" dirty="0" smtClean="0">
                          <a:solidFill>
                            <a:srgbClr val="002060"/>
                          </a:solidFill>
                        </a:rPr>
                        <a:t>6</a:t>
                      </a:r>
                      <a:endParaRPr lang="en-US" sz="18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solidFill>
                            <a:srgbClr val="002060"/>
                          </a:solidFill>
                        </a:rPr>
                        <a:t>NC </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37.45± 3.16</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38.97± 2.94</a:t>
                      </a:r>
                      <a:r>
                        <a:rPr kumimoji="0" lang="en-US" sz="2000" b="1" kern="1200" baseline="30000" dirty="0"/>
                        <a:t>ωω</a:t>
                      </a:r>
                      <a:endParaRPr kumimoji="0" lang="en-US" sz="1600" b="1" kern="1200" baseline="300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38.07± 2.97</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38.35± 3.18</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36.38± 2.62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37.48± </a:t>
                      </a:r>
                      <a:r>
                        <a:rPr kumimoji="0" lang="en-US" sz="1600" b="1" kern="1200" dirty="0" smtClean="0"/>
                        <a:t>2.91</a:t>
                      </a:r>
                      <a:endParaRPr kumimoji="0" lang="en-US" sz="1600" b="1" u="sng"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36.94± 2.13</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36.92± 3.80</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PTPE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36.48± 2.78</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37.46± </a:t>
                      </a:r>
                      <a:r>
                        <a:rPr kumimoji="0" lang="en-US" sz="1600" b="1" kern="1200" dirty="0" smtClean="0"/>
                        <a:t>3.48*</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36.84± 3.53</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37.10± 3.32</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rowSpan="3">
                  <a:txBody>
                    <a:bodyPr/>
                    <a:lstStyle/>
                    <a:p>
                      <a:pPr marL="0" marR="0" algn="l">
                        <a:lnSpc>
                          <a:spcPct val="100000"/>
                        </a:lnSpc>
                        <a:spcBef>
                          <a:spcPts val="0"/>
                        </a:spcBef>
                        <a:spcAft>
                          <a:spcPts val="0"/>
                        </a:spcAft>
                      </a:pPr>
                      <a:r>
                        <a:rPr lang="en-US" sz="1800" b="1" dirty="0">
                          <a:solidFill>
                            <a:srgbClr val="002060"/>
                          </a:solidFill>
                        </a:rPr>
                        <a:t>DHA</a:t>
                      </a:r>
                      <a:endParaRPr lang="en-US" sz="18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solidFill>
                            <a:srgbClr val="002060"/>
                          </a:solidFill>
                        </a:rPr>
                        <a:t>NC </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1.97± 0.65</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1.82± 0.60</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1.87± 0.60</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1.92± 0.63</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1.91± 0.75</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2.00± 0.62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1.93± 0.63</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1.98± 0.71</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PTPE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1.62± </a:t>
                      </a:r>
                      <a:r>
                        <a:rPr kumimoji="0" lang="en-US" sz="1600" b="1" kern="1200" dirty="0" smtClean="0"/>
                        <a:t>0.59* </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1.51± </a:t>
                      </a:r>
                      <a:r>
                        <a:rPr kumimoji="0" lang="en-US" sz="1600" b="1" kern="1200" dirty="0" smtClean="0"/>
                        <a:t>0.56*</a:t>
                      </a:r>
                      <a:r>
                        <a:rPr kumimoji="0" lang="en-US" sz="1600" b="1" kern="1200" baseline="30000" dirty="0" smtClean="0"/>
                        <a:t>&amp;&amp;</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1.43± </a:t>
                      </a:r>
                      <a:r>
                        <a:rPr kumimoji="0" lang="en-US" sz="1600" b="1" kern="1200" dirty="0" smtClean="0"/>
                        <a:t>0.54</a:t>
                      </a:r>
                      <a:r>
                        <a:rPr kumimoji="0" lang="en-US" sz="1600" b="1" kern="1200" baseline="0" dirty="0" smtClean="0"/>
                        <a:t>**</a:t>
                      </a:r>
                      <a:r>
                        <a:rPr kumimoji="0" lang="en-US" sz="1600" b="1" kern="1200" baseline="30000" dirty="0" smtClean="0"/>
                        <a:t>&amp;&amp;</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1.70± </a:t>
                      </a:r>
                      <a:r>
                        <a:rPr kumimoji="0" lang="en-US" sz="1600" b="1" kern="1200" dirty="0" smtClean="0"/>
                        <a:t>0.55</a:t>
                      </a:r>
                      <a:endParaRPr kumimoji="0" lang="en-US" sz="1600" b="1" u="sng" kern="1200" dirty="0">
                        <a:solidFill>
                          <a:srgbClr val="000000"/>
                        </a:solidFill>
                        <a:latin typeface="+mn-lt"/>
                        <a:ea typeface="Times New Roman"/>
                        <a:cs typeface="Times New Roman"/>
                      </a:endParaRPr>
                    </a:p>
                  </a:txBody>
                  <a:tcPr marL="46083" marR="46083" marT="5610" marB="5610" anchor="ctr"/>
                </a:tc>
              </a:tr>
              <a:tr h="304696">
                <a:tc rowSpan="3">
                  <a:txBody>
                    <a:bodyPr/>
                    <a:lstStyle/>
                    <a:p>
                      <a:pPr marL="0" marR="0" algn="l">
                        <a:lnSpc>
                          <a:spcPct val="100000"/>
                        </a:lnSpc>
                        <a:spcBef>
                          <a:spcPts val="0"/>
                        </a:spcBef>
                        <a:spcAft>
                          <a:spcPts val="0"/>
                        </a:spcAft>
                      </a:pPr>
                      <a:r>
                        <a:rPr lang="en-US" sz="1800" b="1" dirty="0" smtClean="0">
                          <a:solidFill>
                            <a:srgbClr val="002060"/>
                          </a:solidFill>
                        </a:rPr>
                        <a:t>Omega</a:t>
                      </a:r>
                      <a:r>
                        <a:rPr lang="en-US" sz="1800" b="1" baseline="0" dirty="0" smtClean="0">
                          <a:solidFill>
                            <a:srgbClr val="002060"/>
                          </a:solidFill>
                        </a:rPr>
                        <a:t> </a:t>
                      </a:r>
                      <a:r>
                        <a:rPr lang="en-US" sz="1800" b="1" dirty="0" smtClean="0">
                          <a:solidFill>
                            <a:srgbClr val="002060"/>
                          </a:solidFill>
                        </a:rPr>
                        <a:t>3</a:t>
                      </a:r>
                      <a:endParaRPr lang="en-US" sz="18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solidFill>
                            <a:srgbClr val="002060"/>
                          </a:solidFill>
                        </a:rPr>
                        <a:t>NC </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2.30± 0.61</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2.18± 0.62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2.20± 0.59</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2.27± 0.66</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2.29± 0.72</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2.39± 0.61</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2.33± 0.58</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2.34± 0.71</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PTPE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2.04± 0.56</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1.94± </a:t>
                      </a:r>
                      <a:r>
                        <a:rPr kumimoji="0" lang="en-US" sz="1600" b="1" kern="1200" dirty="0" smtClean="0"/>
                        <a:t>0.68</a:t>
                      </a:r>
                      <a:r>
                        <a:rPr kumimoji="0" lang="en-US" sz="1600" b="1" kern="1200" baseline="30000" dirty="0" smtClean="0"/>
                        <a:t>&amp;</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1.84± 0.56*</a:t>
                      </a:r>
                      <a:r>
                        <a:rPr kumimoji="0" lang="en-US" sz="1600" b="1" kern="1200" baseline="30000" dirty="0"/>
                        <a:t>&amp;&amp;</a:t>
                      </a:r>
                      <a:endParaRPr kumimoji="0" lang="en-US" sz="1600" b="1" kern="1200" baseline="300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2.14± 0.62</a:t>
                      </a:r>
                      <a:r>
                        <a:rPr kumimoji="0" lang="en-US" sz="1800" b="1" kern="1200" baseline="30000" dirty="0"/>
                        <a:t>Ψ</a:t>
                      </a:r>
                      <a:endParaRPr kumimoji="0" lang="en-US" sz="1600" b="1" kern="1200" baseline="30000" dirty="0">
                        <a:solidFill>
                          <a:srgbClr val="000000"/>
                        </a:solidFill>
                        <a:latin typeface="+mn-lt"/>
                        <a:ea typeface="Times New Roman"/>
                        <a:cs typeface="Times New Roman"/>
                      </a:endParaRPr>
                    </a:p>
                  </a:txBody>
                  <a:tcPr marL="46083" marR="46083" marT="5610" marB="5610" anchor="ctr"/>
                </a:tc>
              </a:tr>
              <a:tr h="304696">
                <a:tc rowSpan="3">
                  <a:txBody>
                    <a:bodyPr/>
                    <a:lstStyle/>
                    <a:p>
                      <a:pPr marL="0" marR="0" algn="l">
                        <a:lnSpc>
                          <a:spcPct val="100000"/>
                        </a:lnSpc>
                        <a:spcBef>
                          <a:spcPts val="0"/>
                        </a:spcBef>
                        <a:spcAft>
                          <a:spcPts val="0"/>
                        </a:spcAft>
                      </a:pPr>
                      <a:r>
                        <a:rPr lang="en-US" sz="1800" b="1" dirty="0" smtClean="0">
                          <a:solidFill>
                            <a:srgbClr val="002060"/>
                          </a:solidFill>
                        </a:rPr>
                        <a:t>Omega</a:t>
                      </a:r>
                      <a:r>
                        <a:rPr lang="en-US" sz="1800" b="1" baseline="0" dirty="0" smtClean="0">
                          <a:solidFill>
                            <a:srgbClr val="002060"/>
                          </a:solidFill>
                        </a:rPr>
                        <a:t> </a:t>
                      </a:r>
                      <a:r>
                        <a:rPr lang="en-US" sz="1800" b="1" dirty="0" smtClean="0">
                          <a:solidFill>
                            <a:srgbClr val="002060"/>
                          </a:solidFill>
                        </a:rPr>
                        <a:t>6 :Omega3</a:t>
                      </a:r>
                      <a:endParaRPr lang="en-US" sz="18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a:lnSpc>
                          <a:spcPct val="100000"/>
                        </a:lnSpc>
                        <a:spcBef>
                          <a:spcPts val="0"/>
                        </a:spcBef>
                        <a:spcAft>
                          <a:spcPts val="0"/>
                        </a:spcAft>
                      </a:pPr>
                      <a:r>
                        <a:rPr lang="en-US" sz="1600" b="1" dirty="0">
                          <a:solidFill>
                            <a:srgbClr val="002060"/>
                          </a:solidFill>
                        </a:rPr>
                        <a:t>NC </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18.31± 5.56</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20.15± 6.09</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19.37± 6.14</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19.08± 5.84</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18.11± 6.45</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17.38± 5.13</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17.09± 4.21</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18.40± 7.16</a:t>
                      </a:r>
                      <a:endParaRPr kumimoji="0" lang="en-US" sz="1600" b="1" kern="1200" dirty="0">
                        <a:solidFill>
                          <a:srgbClr val="000000"/>
                        </a:solidFill>
                        <a:latin typeface="+mn-lt"/>
                        <a:ea typeface="Times New Roman"/>
                        <a:cs typeface="Times New Roman"/>
                      </a:endParaRPr>
                    </a:p>
                  </a:txBody>
                  <a:tcPr marL="46083" marR="46083" marT="5610" marB="5610" anchor="ctr"/>
                </a:tc>
              </a:tr>
              <a:tr h="304696">
                <a:tc vMerge="1">
                  <a:txBody>
                    <a:bodyPr/>
                    <a:lstStyle/>
                    <a:p>
                      <a:endParaRPr lang="en-US"/>
                    </a:p>
                  </a:txBody>
                  <a:tcPr/>
                </a:tc>
                <a:tc>
                  <a:txBody>
                    <a:bodyPr/>
                    <a:lstStyle/>
                    <a:p>
                      <a:pPr marL="0" marR="0" algn="l">
                        <a:lnSpc>
                          <a:spcPct val="100000"/>
                        </a:lnSpc>
                        <a:spcBef>
                          <a:spcPts val="0"/>
                        </a:spcBef>
                        <a:spcAft>
                          <a:spcPts val="0"/>
                        </a:spcAft>
                      </a:pPr>
                      <a:r>
                        <a:rPr lang="en-US" sz="1600" b="1" dirty="0">
                          <a:solidFill>
                            <a:srgbClr val="002060"/>
                          </a:solidFill>
                        </a:rPr>
                        <a:t>PTPE</a:t>
                      </a:r>
                      <a:endParaRPr lang="en-US" sz="1600" b="1" dirty="0">
                        <a:solidFill>
                          <a:srgbClr val="002060"/>
                        </a:solidFill>
                        <a:latin typeface="+mn-lt"/>
                        <a:ea typeface="Times New Roman"/>
                        <a:cs typeface="Shruti" pitchFamily="34" charset="0"/>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19.88± 5.31</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22.05± </a:t>
                      </a:r>
                      <a:r>
                        <a:rPr kumimoji="0" lang="en-US" sz="1600" b="1" kern="1200" dirty="0" smtClean="0"/>
                        <a:t>6.79</a:t>
                      </a:r>
                      <a:r>
                        <a:rPr kumimoji="0" lang="en-US" sz="1600" b="1" kern="1200" baseline="30000" dirty="0" smtClean="0"/>
                        <a:t>&amp;</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23.02± </a:t>
                      </a:r>
                      <a:r>
                        <a:rPr kumimoji="0" lang="en-US" sz="1600" b="1" kern="1200" dirty="0" smtClean="0"/>
                        <a:t>6.79*</a:t>
                      </a:r>
                      <a:r>
                        <a:rPr kumimoji="0" lang="en-US" sz="1600" b="1" kern="1200" baseline="30000" dirty="0" smtClean="0"/>
                        <a:t>&amp;&amp;</a:t>
                      </a:r>
                      <a:endParaRPr kumimoji="0" lang="en-US" sz="1600" b="1" kern="1200" dirty="0">
                        <a:solidFill>
                          <a:srgbClr val="000000"/>
                        </a:solidFill>
                        <a:latin typeface="+mn-lt"/>
                        <a:ea typeface="Times New Roman"/>
                        <a:cs typeface="Times New Roman"/>
                      </a:endParaRPr>
                    </a:p>
                  </a:txBody>
                  <a:tcPr marL="46083" marR="46083" marT="5610" marB="5610" anchor="ctr"/>
                </a:tc>
                <a:tc>
                  <a:txBody>
                    <a:bodyPr/>
                    <a:lstStyle/>
                    <a:p>
                      <a:pPr marL="0" marR="0" algn="l" rtl="0" eaLnBrk="1" latinLnBrk="0" hangingPunct="1">
                        <a:lnSpc>
                          <a:spcPct val="100000"/>
                        </a:lnSpc>
                        <a:spcBef>
                          <a:spcPts val="0"/>
                        </a:spcBef>
                        <a:spcAft>
                          <a:spcPts val="0"/>
                        </a:spcAft>
                      </a:pPr>
                      <a:r>
                        <a:rPr kumimoji="0" lang="en-US" sz="1600" b="1" kern="1200" dirty="0"/>
                        <a:t>18.90± 4.54</a:t>
                      </a:r>
                      <a:r>
                        <a:rPr kumimoji="0" lang="en-US" sz="1800" b="1" kern="1200" baseline="30000" dirty="0"/>
                        <a:t>Ψ</a:t>
                      </a:r>
                      <a:endParaRPr kumimoji="0" lang="en-US" sz="1600" b="1" kern="1200" baseline="30000" dirty="0">
                        <a:solidFill>
                          <a:srgbClr val="000000"/>
                        </a:solidFill>
                        <a:latin typeface="+mn-lt"/>
                        <a:ea typeface="Times New Roman"/>
                        <a:cs typeface="Times New Roman"/>
                      </a:endParaRPr>
                    </a:p>
                  </a:txBody>
                  <a:tcPr marL="46083" marR="46083" marT="5610" marB="5610" anchor="ctr"/>
                </a:tc>
              </a:tr>
            </a:tbl>
          </a:graphicData>
        </a:graphic>
      </p:graphicFrame>
      <p:sp>
        <p:nvSpPr>
          <p:cNvPr id="19" name="Slide Number Placeholder 18"/>
          <p:cNvSpPr>
            <a:spLocks noGrp="1"/>
          </p:cNvSpPr>
          <p:nvPr>
            <p:ph type="sldNum" sz="quarter" idx="12"/>
          </p:nvPr>
        </p:nvSpPr>
        <p:spPr/>
        <p:txBody>
          <a:bodyPr/>
          <a:lstStyle/>
          <a:p>
            <a:pPr>
              <a:defRPr/>
            </a:pPr>
            <a:fld id="{455F67EF-2E7A-45D2-924B-5DEBCF7831A5}" type="slidenum">
              <a:rPr lang="en-CA" smtClean="0"/>
              <a:pPr>
                <a:defRPr/>
              </a:pPr>
              <a:t>21</a:t>
            </a:fld>
            <a:endParaRPr lang="en-CA" dirty="0"/>
          </a:p>
        </p:txBody>
      </p:sp>
      <p:pic>
        <p:nvPicPr>
          <p:cNvPr id="23"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24"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25" name="Rectangle 2"/>
          <p:cNvSpPr txBox="1">
            <a:spLocks noRot="1" noChangeArrowheads="1"/>
          </p:cNvSpPr>
          <p:nvPr/>
        </p:nvSpPr>
        <p:spPr>
          <a:xfrm>
            <a:off x="446856" y="-99392"/>
            <a:ext cx="8229600" cy="1066800"/>
          </a:xfrm>
          <a:prstGeom prst="rect">
            <a:avLst/>
          </a:prstGeom>
        </p:spPr>
        <p:txBody>
          <a:bodyPr vert="horz" lIns="91440" tIns="45720" rIns="91440" bIns="45720" rtlCol="0" anchor="ctr">
            <a:normAutofit/>
          </a:bodyPr>
          <a:lstStyle/>
          <a:p>
            <a:pPr algn="ctr" fontAlgn="auto">
              <a:spcAft>
                <a:spcPts val="0"/>
              </a:spcAft>
              <a:defRPr/>
            </a:pPr>
            <a:r>
              <a:rPr lang="en-CA" sz="3600" b="1" dirty="0" smtClean="0">
                <a:solidFill>
                  <a:schemeClr val="bg1"/>
                </a:solidFill>
                <a:ea typeface="+mj-ea"/>
                <a:cs typeface="Times New Roman" pitchFamily="18" charset="0"/>
              </a:rPr>
              <a:t>Sidewise </a:t>
            </a:r>
            <a:r>
              <a:rPr lang="en-CA" sz="3600" b="1" noProof="0" dirty="0" smtClean="0">
                <a:solidFill>
                  <a:schemeClr val="bg1"/>
                </a:solidFill>
                <a:ea typeface="+mj-ea"/>
                <a:cs typeface="Times New Roman" pitchFamily="18" charset="0"/>
              </a:rPr>
              <a:t>Fatty Acid Levels</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7" name="TextBox 16"/>
          <p:cNvSpPr txBox="1"/>
          <p:nvPr/>
        </p:nvSpPr>
        <p:spPr>
          <a:xfrm>
            <a:off x="-11723" y="6561118"/>
            <a:ext cx="2141997" cy="307777"/>
          </a:xfrm>
          <a:prstGeom prst="rect">
            <a:avLst/>
          </a:prstGeom>
          <a:noFill/>
        </p:spPr>
        <p:txBody>
          <a:bodyPr wrap="none" rtlCol="0">
            <a:spAutoFit/>
          </a:bodyPr>
          <a:lstStyle/>
          <a:p>
            <a:r>
              <a:rPr lang="en-US" sz="1400" b="1" dirty="0" smtClean="0">
                <a:solidFill>
                  <a:schemeClr val="bg1">
                    <a:lumMod val="85000"/>
                  </a:schemeClr>
                </a:solidFill>
                <a:latin typeface="+mn-lt"/>
              </a:rPr>
              <a:t>One Way ANOVA with LSD</a:t>
            </a:r>
            <a:endParaRPr lang="en-US" sz="1400" b="1" dirty="0">
              <a:solidFill>
                <a:schemeClr val="bg1">
                  <a:lumMod val="85000"/>
                </a:schemeClr>
              </a:solidFill>
              <a:latin typeface="+mn-lt"/>
            </a:endParaRPr>
          </a:p>
        </p:txBody>
      </p:sp>
      <p:grpSp>
        <p:nvGrpSpPr>
          <p:cNvPr id="21" name="Group 20"/>
          <p:cNvGrpSpPr/>
          <p:nvPr/>
        </p:nvGrpSpPr>
        <p:grpSpPr>
          <a:xfrm>
            <a:off x="4031226" y="1240294"/>
            <a:ext cx="1764910" cy="1192642"/>
            <a:chOff x="4031226" y="1240294"/>
            <a:chExt cx="1764910" cy="1192642"/>
          </a:xfrm>
        </p:grpSpPr>
        <p:grpSp>
          <p:nvGrpSpPr>
            <p:cNvPr id="14" name="Group 13"/>
            <p:cNvGrpSpPr/>
            <p:nvPr/>
          </p:nvGrpSpPr>
          <p:grpSpPr>
            <a:xfrm>
              <a:off x="4031226" y="1240294"/>
              <a:ext cx="1656184" cy="288032"/>
              <a:chOff x="3995936" y="1124744"/>
              <a:chExt cx="1656184" cy="288032"/>
            </a:xfrm>
          </p:grpSpPr>
          <p:cxnSp>
            <p:nvCxnSpPr>
              <p:cNvPr id="12" name="Straight Arrow Connector 11"/>
              <p:cNvCxnSpPr/>
              <p:nvPr/>
            </p:nvCxnSpPr>
            <p:spPr>
              <a:xfrm flipH="1">
                <a:off x="5364088"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399593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4082802" y="2144904"/>
              <a:ext cx="1713334" cy="288032"/>
              <a:chOff x="3938786" y="1124744"/>
              <a:chExt cx="1713334" cy="288032"/>
            </a:xfrm>
          </p:grpSpPr>
          <p:cxnSp>
            <p:nvCxnSpPr>
              <p:cNvPr id="18" name="Straight Arrow Connector 17"/>
              <p:cNvCxnSpPr/>
              <p:nvPr/>
            </p:nvCxnSpPr>
            <p:spPr>
              <a:xfrm flipH="1">
                <a:off x="5364088"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393878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22" name="Group 21"/>
          <p:cNvGrpSpPr/>
          <p:nvPr/>
        </p:nvGrpSpPr>
        <p:grpSpPr>
          <a:xfrm>
            <a:off x="6922080" y="4569802"/>
            <a:ext cx="1819514" cy="1183622"/>
            <a:chOff x="6922080" y="4569802"/>
            <a:chExt cx="1819514" cy="1183622"/>
          </a:xfrm>
        </p:grpSpPr>
        <p:grpSp>
          <p:nvGrpSpPr>
            <p:cNvPr id="27" name="Group 26"/>
            <p:cNvGrpSpPr/>
            <p:nvPr/>
          </p:nvGrpSpPr>
          <p:grpSpPr>
            <a:xfrm>
              <a:off x="6922080" y="4569802"/>
              <a:ext cx="1713334" cy="288032"/>
              <a:chOff x="3938786" y="1124744"/>
              <a:chExt cx="1713334" cy="288032"/>
            </a:xfrm>
          </p:grpSpPr>
          <p:cxnSp>
            <p:nvCxnSpPr>
              <p:cNvPr id="31" name="Straight Arrow Connector 30"/>
              <p:cNvCxnSpPr/>
              <p:nvPr/>
            </p:nvCxnSpPr>
            <p:spPr>
              <a:xfrm flipH="1">
                <a:off x="5364088"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93878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3" name="Group 32"/>
            <p:cNvGrpSpPr/>
            <p:nvPr/>
          </p:nvGrpSpPr>
          <p:grpSpPr>
            <a:xfrm>
              <a:off x="7028260" y="5465392"/>
              <a:ext cx="1713334" cy="288032"/>
              <a:chOff x="3938786" y="1124744"/>
              <a:chExt cx="1713334" cy="288032"/>
            </a:xfrm>
          </p:grpSpPr>
          <p:cxnSp>
            <p:nvCxnSpPr>
              <p:cNvPr id="34" name="Straight Arrow Connector 33"/>
              <p:cNvCxnSpPr/>
              <p:nvPr/>
            </p:nvCxnSpPr>
            <p:spPr>
              <a:xfrm flipH="1">
                <a:off x="5364088"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3938786" y="1124744"/>
                <a:ext cx="288032" cy="28803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6"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p:spPr>
      </p:pic>
      <p:sp>
        <p:nvSpPr>
          <p:cNvPr id="17" name="Rectangle 2"/>
          <p:cNvSpPr txBox="1">
            <a:spLocks noRot="1" noChangeArrowheads="1"/>
          </p:cNvSpPr>
          <p:nvPr/>
        </p:nvSpPr>
        <p:spPr>
          <a:xfrm>
            <a:off x="0" y="-84402"/>
            <a:ext cx="9144000" cy="1066800"/>
          </a:xfrm>
          <a:prstGeom prst="rect">
            <a:avLst/>
          </a:prstGeom>
        </p:spPr>
        <p:txBody>
          <a:bodyPr vert="horz" lIns="91440" tIns="45720" rIns="91440" bIns="45720" rtlCol="0" anchor="ctr">
            <a:noAutofit/>
          </a:bodyPr>
          <a:lstStyle/>
          <a:p>
            <a:pPr lvl="0" algn="ctr" fontAlgn="auto">
              <a:spcAft>
                <a:spcPts val="0"/>
              </a:spcAft>
              <a:defRPr/>
            </a:pP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Association</a:t>
            </a:r>
            <a:r>
              <a:rPr lang="en-CA" sz="3600" b="1" noProof="0" dirty="0" smtClean="0">
                <a:solidFill>
                  <a:schemeClr val="bg1"/>
                </a:solidFill>
                <a:ea typeface="+mj-ea"/>
                <a:cs typeface="Times New Roman" pitchFamily="18" charset="0"/>
              </a:rPr>
              <a:t> with Birth Weight &amp; BP</a:t>
            </a:r>
            <a:endParaRPr kumimoji="0" lang="en-CA" sz="40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54275" name="Rectangle 3"/>
          <p:cNvSpPr>
            <a:spLocks noGrp="1" noChangeArrowheads="1"/>
          </p:cNvSpPr>
          <p:nvPr>
            <p:ph idx="1"/>
          </p:nvPr>
        </p:nvSpPr>
        <p:spPr>
          <a:xfrm>
            <a:off x="662880" y="1196752"/>
            <a:ext cx="8229600" cy="4680520"/>
          </a:xfrm>
          <a:noFill/>
          <a:ln>
            <a:noFill/>
          </a:ln>
        </p:spPr>
        <p:style>
          <a:lnRef idx="2">
            <a:schemeClr val="dk1"/>
          </a:lnRef>
          <a:fillRef idx="1">
            <a:schemeClr val="lt1"/>
          </a:fillRef>
          <a:effectRef idx="0">
            <a:schemeClr val="dk1"/>
          </a:effectRef>
          <a:fontRef idx="minor">
            <a:schemeClr val="dk1"/>
          </a:fontRef>
        </p:style>
        <p:txBody>
          <a:bodyPr>
            <a:noAutofit/>
          </a:bodyPr>
          <a:lstStyle/>
          <a:p>
            <a:pPr>
              <a:spcBef>
                <a:spcPts val="1200"/>
              </a:spcBef>
              <a:buFont typeface="Wingdings" pitchFamily="2" charset="2"/>
              <a:buChar char="q"/>
            </a:pPr>
            <a:r>
              <a:rPr lang="en-US" sz="1800" b="1" dirty="0" smtClean="0"/>
              <a:t>DHA was positively associated with birth weight in PF region </a:t>
            </a:r>
          </a:p>
          <a:p>
            <a:pPr>
              <a:spcBef>
                <a:spcPts val="1200"/>
              </a:spcBef>
              <a:buNone/>
            </a:pPr>
            <a:endParaRPr lang="en-US" sz="1800" b="1" dirty="0" smtClean="0"/>
          </a:p>
          <a:p>
            <a:pPr>
              <a:spcBef>
                <a:spcPts val="1200"/>
              </a:spcBef>
              <a:buFont typeface="Wingdings" pitchFamily="2" charset="2"/>
              <a:buChar char="q"/>
            </a:pPr>
            <a:endParaRPr lang="en-US" sz="1800" b="1" dirty="0" smtClean="0"/>
          </a:p>
          <a:p>
            <a:pPr>
              <a:spcBef>
                <a:spcPts val="1200"/>
              </a:spcBef>
              <a:buFont typeface="Wingdings" pitchFamily="2" charset="2"/>
              <a:buChar char="q"/>
            </a:pPr>
            <a:endParaRPr lang="en-US" sz="1800" b="1" dirty="0" smtClean="0"/>
          </a:p>
          <a:p>
            <a:pPr>
              <a:spcBef>
                <a:spcPts val="1200"/>
              </a:spcBef>
              <a:buFont typeface="Wingdings" pitchFamily="2" charset="2"/>
              <a:buChar char="q"/>
            </a:pPr>
            <a:endParaRPr lang="en-US" sz="1800" b="1" dirty="0" smtClean="0"/>
          </a:p>
          <a:p>
            <a:pPr>
              <a:buFont typeface="Wingdings" pitchFamily="2" charset="2"/>
              <a:buChar char="q"/>
            </a:pPr>
            <a:endParaRPr lang="en-US" sz="1800" b="1" dirty="0" smtClean="0"/>
          </a:p>
          <a:p>
            <a:pPr>
              <a:buFont typeface="Wingdings" pitchFamily="2" charset="2"/>
              <a:buChar char="q"/>
            </a:pPr>
            <a:r>
              <a:rPr lang="en-US" sz="1800" b="1" dirty="0" smtClean="0"/>
              <a:t>Omega 6 fatty acid was positively associated with maternal systolic BP of PF region </a:t>
            </a:r>
          </a:p>
          <a:p>
            <a:pPr marL="566928" indent="-457200" algn="just" eaLnBrk="1" hangingPunct="1">
              <a:spcBef>
                <a:spcPts val="1200"/>
              </a:spcBef>
              <a:buFont typeface="Wingdings" pitchFamily="2" charset="2"/>
              <a:buChar char="q"/>
              <a:defRPr/>
            </a:pPr>
            <a:endParaRPr lang="en-CA" sz="1800" b="1" dirty="0" smtClean="0"/>
          </a:p>
          <a:p>
            <a:pPr marL="566928" indent="-457200" algn="just" eaLnBrk="1" hangingPunct="1">
              <a:spcBef>
                <a:spcPts val="1200"/>
              </a:spcBef>
              <a:buFont typeface="Wingdings" pitchFamily="2" charset="2"/>
              <a:buChar char="q"/>
              <a:defRPr/>
            </a:pPr>
            <a:endParaRPr lang="en-CA" sz="1200" b="1" dirty="0" smtClean="0">
              <a:solidFill>
                <a:schemeClr val="bg1">
                  <a:lumMod val="85000"/>
                </a:schemeClr>
              </a:solidFill>
            </a:endParaRPr>
          </a:p>
        </p:txBody>
      </p:sp>
      <p:sp>
        <p:nvSpPr>
          <p:cNvPr id="15" name="Slide Number Placeholder 14"/>
          <p:cNvSpPr>
            <a:spLocks noGrp="1"/>
          </p:cNvSpPr>
          <p:nvPr>
            <p:ph type="sldNum" sz="quarter" idx="12"/>
          </p:nvPr>
        </p:nvSpPr>
        <p:spPr/>
        <p:txBody>
          <a:bodyPr/>
          <a:lstStyle/>
          <a:p>
            <a:pPr>
              <a:defRPr/>
            </a:pPr>
            <a:fld id="{00FAF084-D5EA-48A9-9FD3-9B54144B9381}" type="slidenum">
              <a:rPr lang="en-CA" smtClean="0"/>
              <a:pPr>
                <a:defRPr/>
              </a:pPr>
              <a:t>22</a:t>
            </a:fld>
            <a:endParaRPr lang="en-CA" dirty="0"/>
          </a:p>
        </p:txBody>
      </p:sp>
      <p:sp>
        <p:nvSpPr>
          <p:cNvPr id="18" name="TextBox 17"/>
          <p:cNvSpPr txBox="1"/>
          <p:nvPr/>
        </p:nvSpPr>
        <p:spPr>
          <a:xfrm>
            <a:off x="233299" y="6237312"/>
            <a:ext cx="8712968" cy="307777"/>
          </a:xfrm>
          <a:prstGeom prst="rect">
            <a:avLst/>
          </a:prstGeom>
          <a:noFill/>
          <a:ln>
            <a:noFill/>
          </a:ln>
        </p:spPr>
        <p:txBody>
          <a:bodyPr wrap="square" rtlCol="0">
            <a:spAutoFit/>
          </a:bodyPr>
          <a:lstStyle/>
          <a:p>
            <a:pPr algn="ctr"/>
            <a:r>
              <a:rPr lang="en-US" sz="1400" dirty="0" smtClean="0"/>
              <a:t>Pearson’ correlation after adjusting for maternal age, BMI and gestational age confounders</a:t>
            </a:r>
            <a:endParaRPr lang="en-US" sz="1400" dirty="0"/>
          </a:p>
        </p:txBody>
      </p:sp>
      <p:sp>
        <p:nvSpPr>
          <p:cNvPr id="19" name="TextBox 18"/>
          <p:cNvSpPr txBox="1"/>
          <p:nvPr/>
        </p:nvSpPr>
        <p:spPr>
          <a:xfrm>
            <a:off x="0" y="6561118"/>
            <a:ext cx="1768882" cy="307777"/>
          </a:xfrm>
          <a:prstGeom prst="rect">
            <a:avLst/>
          </a:prstGeom>
          <a:noFill/>
        </p:spPr>
        <p:txBody>
          <a:bodyPr wrap="none" rtlCol="0">
            <a:spAutoFit/>
          </a:bodyPr>
          <a:lstStyle/>
          <a:p>
            <a:r>
              <a:rPr lang="en-US" sz="1400" b="1" dirty="0" smtClean="0">
                <a:solidFill>
                  <a:schemeClr val="bg1">
                    <a:lumMod val="85000"/>
                  </a:schemeClr>
                </a:solidFill>
                <a:latin typeface="+mn-lt"/>
              </a:rPr>
              <a:t>Pearson’s Correlation</a:t>
            </a:r>
            <a:endParaRPr lang="en-US" sz="1400" b="1" dirty="0">
              <a:solidFill>
                <a:schemeClr val="bg1">
                  <a:lumMod val="85000"/>
                </a:schemeClr>
              </a:solidFill>
              <a:latin typeface="+mn-lt"/>
            </a:endParaRPr>
          </a:p>
        </p:txBody>
      </p:sp>
      <p:graphicFrame>
        <p:nvGraphicFramePr>
          <p:cNvPr id="24" name="Diagram 23"/>
          <p:cNvGraphicFramePr/>
          <p:nvPr/>
        </p:nvGraphicFramePr>
        <p:xfrm>
          <a:off x="2051720" y="1844824"/>
          <a:ext cx="4824536" cy="14401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5" name="Diagram 24"/>
          <p:cNvGraphicFramePr/>
          <p:nvPr/>
        </p:nvGraphicFramePr>
        <p:xfrm>
          <a:off x="2051720" y="4221088"/>
          <a:ext cx="4824536" cy="144016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1" name="Oval 10"/>
          <p:cNvSpPr/>
          <p:nvPr/>
        </p:nvSpPr>
        <p:spPr>
          <a:xfrm>
            <a:off x="5796136" y="2348880"/>
            <a:ext cx="1080120" cy="432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p:cNvSpPr/>
          <p:nvPr/>
        </p:nvSpPr>
        <p:spPr>
          <a:xfrm>
            <a:off x="5796136" y="4725144"/>
            <a:ext cx="1080120" cy="43204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56320" y="1318806"/>
            <a:ext cx="9480848" cy="3478346"/>
            <a:chOff x="-156320" y="1071786"/>
            <a:chExt cx="9480848" cy="3744416"/>
          </a:xfrm>
        </p:grpSpPr>
        <p:pic>
          <p:nvPicPr>
            <p:cNvPr id="3074" name="Picture 2"/>
            <p:cNvPicPr>
              <a:picLocks noChangeAspect="1" noChangeArrowheads="1"/>
            </p:cNvPicPr>
            <p:nvPr/>
          </p:nvPicPr>
          <p:blipFill>
            <a:blip r:embed="rId3" cstate="print"/>
            <a:srcRect t="18025" b="7861"/>
            <a:stretch>
              <a:fillRect/>
            </a:stretch>
          </p:blipFill>
          <p:spPr bwMode="auto">
            <a:xfrm>
              <a:off x="-156320" y="1071786"/>
              <a:ext cx="9480848" cy="3744416"/>
            </a:xfrm>
            <a:prstGeom prst="rect">
              <a:avLst/>
            </a:prstGeom>
            <a:noFill/>
            <a:ln w="9525">
              <a:noFill/>
              <a:miter lim="800000"/>
              <a:headEnd/>
              <a:tailEnd/>
            </a:ln>
            <a:effectLst/>
          </p:spPr>
        </p:pic>
        <p:sp>
          <p:nvSpPr>
            <p:cNvPr id="49" name="Rectangle 48"/>
            <p:cNvSpPr/>
            <p:nvPr/>
          </p:nvSpPr>
          <p:spPr>
            <a:xfrm rot="20308795">
              <a:off x="1079292" y="2882622"/>
              <a:ext cx="1440160" cy="504056"/>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CONTROL </a:t>
              </a:r>
            </a:p>
            <a:p>
              <a:pPr algn="ctr"/>
              <a:r>
                <a:rPr lang="en-US" dirty="0" smtClean="0">
                  <a:solidFill>
                    <a:schemeClr val="tx1"/>
                  </a:solidFill>
                </a:rPr>
                <a:t>PLACENTA</a:t>
              </a:r>
              <a:endParaRPr lang="en-US" dirty="0">
                <a:solidFill>
                  <a:schemeClr val="tx1"/>
                </a:solidFill>
              </a:endParaRPr>
            </a:p>
          </p:txBody>
        </p:sp>
      </p:grpSp>
      <p:sp>
        <p:nvSpPr>
          <p:cNvPr id="27" name="TextBox 26"/>
          <p:cNvSpPr txBox="1"/>
          <p:nvPr/>
        </p:nvSpPr>
        <p:spPr>
          <a:xfrm>
            <a:off x="1403648" y="-57001"/>
            <a:ext cx="6543779" cy="461665"/>
          </a:xfrm>
          <a:prstGeom prst="rect">
            <a:avLst/>
          </a:prstGeom>
          <a:noFill/>
        </p:spPr>
        <p:txBody>
          <a:bodyPr wrap="none" rtlCol="0">
            <a:spAutoFit/>
          </a:bodyPr>
          <a:lstStyle/>
          <a:p>
            <a:r>
              <a:rPr lang="en-US" sz="2400" b="1" dirty="0" smtClean="0">
                <a:solidFill>
                  <a:schemeClr val="bg1"/>
                </a:solidFill>
              </a:rPr>
              <a:t>Regional Fatty Acid Distribution within Placenta</a:t>
            </a:r>
            <a:endParaRPr lang="en-US" sz="2400" b="1" dirty="0">
              <a:solidFill>
                <a:schemeClr val="bg1"/>
              </a:solidFill>
            </a:endParaRPr>
          </a:p>
        </p:txBody>
      </p:sp>
      <p:sp>
        <p:nvSpPr>
          <p:cNvPr id="31" name="Slide Number Placeholder 30"/>
          <p:cNvSpPr>
            <a:spLocks noGrp="1"/>
          </p:cNvSpPr>
          <p:nvPr>
            <p:ph type="sldNum" sz="quarter" idx="12"/>
          </p:nvPr>
        </p:nvSpPr>
        <p:spPr/>
        <p:txBody>
          <a:bodyPr/>
          <a:lstStyle/>
          <a:p>
            <a:pPr>
              <a:defRPr/>
            </a:pPr>
            <a:fld id="{455F67EF-2E7A-45D2-924B-5DEBCF7831A5}" type="slidenum">
              <a:rPr lang="en-CA" smtClean="0"/>
              <a:pPr>
                <a:defRPr/>
              </a:pPr>
              <a:t>23</a:t>
            </a:fld>
            <a:endParaRPr lang="en-CA" dirty="0"/>
          </a:p>
        </p:txBody>
      </p:sp>
      <p:pic>
        <p:nvPicPr>
          <p:cNvPr id="29"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30"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32" name="Rectangle 2"/>
          <p:cNvSpPr txBox="1">
            <a:spLocks noRot="1" noChangeArrowheads="1"/>
          </p:cNvSpPr>
          <p:nvPr/>
        </p:nvSpPr>
        <p:spPr>
          <a:xfrm>
            <a:off x="446856" y="-99392"/>
            <a:ext cx="8229600" cy="1066800"/>
          </a:xfrm>
          <a:prstGeom prst="rect">
            <a:avLst/>
          </a:prstGeom>
        </p:spPr>
        <p:txBody>
          <a:bodyPr vert="horz" lIns="91440" tIns="45720" rIns="91440" bIns="45720" rtlCol="0" anchor="ctr">
            <a:normAutofit/>
          </a:bodyPr>
          <a:lstStyle/>
          <a:p>
            <a:pPr lvl="0" algn="ctr" fontAlgn="auto">
              <a:spcAft>
                <a:spcPts val="0"/>
              </a:spcAft>
              <a:defRPr/>
            </a:pPr>
            <a:r>
              <a:rPr lang="en-CA" sz="3600" b="1" noProof="0" dirty="0" smtClean="0">
                <a:solidFill>
                  <a:schemeClr val="bg1"/>
                </a:solidFill>
                <a:ea typeface="+mj-ea"/>
                <a:cs typeface="Times New Roman" pitchFamily="18" charset="0"/>
              </a:rPr>
              <a:t>Regionwise </a:t>
            </a:r>
            <a:r>
              <a:rPr lang="en-CA" sz="3600" b="1" dirty="0" smtClean="0">
                <a:solidFill>
                  <a:schemeClr val="bg1"/>
                </a:solidFill>
                <a:cs typeface="Times New Roman" pitchFamily="18" charset="0"/>
              </a:rPr>
              <a:t>Fatty Acid Variation</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33" name="Rectangle 32"/>
          <p:cNvSpPr/>
          <p:nvPr/>
        </p:nvSpPr>
        <p:spPr>
          <a:xfrm>
            <a:off x="3059832" y="4437112"/>
            <a:ext cx="2880320"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3131840" y="1012666"/>
            <a:ext cx="2903167" cy="461665"/>
          </a:xfrm>
          <a:prstGeom prst="rect">
            <a:avLst/>
          </a:prstGeom>
          <a:noFill/>
        </p:spPr>
        <p:txBody>
          <a:bodyPr wrap="none" rtlCol="0">
            <a:spAutoFit/>
          </a:bodyPr>
          <a:lstStyle/>
          <a:p>
            <a:r>
              <a:rPr lang="en-US" sz="2400" b="1" dirty="0" smtClean="0">
                <a:solidFill>
                  <a:schemeClr val="accent6">
                    <a:lumMod val="75000"/>
                  </a:schemeClr>
                </a:solidFill>
              </a:rPr>
              <a:t>Maternal Circulation</a:t>
            </a:r>
            <a:endParaRPr lang="en-US" sz="2400" b="1" dirty="0">
              <a:solidFill>
                <a:schemeClr val="accent6">
                  <a:lumMod val="75000"/>
                </a:schemeClr>
              </a:solidFill>
            </a:endParaRPr>
          </a:p>
        </p:txBody>
      </p:sp>
      <p:sp>
        <p:nvSpPr>
          <p:cNvPr id="35" name="TextBox 34"/>
          <p:cNvSpPr txBox="1"/>
          <p:nvPr/>
        </p:nvSpPr>
        <p:spPr>
          <a:xfrm>
            <a:off x="3362322" y="4263479"/>
            <a:ext cx="2365776" cy="461665"/>
          </a:xfrm>
          <a:prstGeom prst="rect">
            <a:avLst/>
          </a:prstGeom>
          <a:noFill/>
        </p:spPr>
        <p:txBody>
          <a:bodyPr wrap="none" rtlCol="0">
            <a:spAutoFit/>
          </a:bodyPr>
          <a:lstStyle/>
          <a:p>
            <a:r>
              <a:rPr lang="en-US" sz="2400" b="1" dirty="0" smtClean="0">
                <a:solidFill>
                  <a:schemeClr val="accent6">
                    <a:lumMod val="75000"/>
                  </a:schemeClr>
                </a:solidFill>
              </a:rPr>
              <a:t>Fetal Circulation</a:t>
            </a:r>
            <a:endParaRPr lang="en-US" sz="2400" b="1" dirty="0">
              <a:solidFill>
                <a:schemeClr val="accent6">
                  <a:lumMod val="75000"/>
                </a:schemeClr>
              </a:solidFill>
            </a:endParaRPr>
          </a:p>
        </p:txBody>
      </p:sp>
      <p:sp>
        <p:nvSpPr>
          <p:cNvPr id="48" name="Right Arrow 47"/>
          <p:cNvSpPr/>
          <p:nvPr/>
        </p:nvSpPr>
        <p:spPr>
          <a:xfrm rot="5400000">
            <a:off x="4103948" y="4833156"/>
            <a:ext cx="576064" cy="648072"/>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37" name="Rectangle 36"/>
          <p:cNvSpPr/>
          <p:nvPr/>
        </p:nvSpPr>
        <p:spPr>
          <a:xfrm>
            <a:off x="0" y="4869160"/>
            <a:ext cx="9144000" cy="720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grpSp>
        <p:nvGrpSpPr>
          <p:cNvPr id="61" name="Group 60"/>
          <p:cNvGrpSpPr/>
          <p:nvPr/>
        </p:nvGrpSpPr>
        <p:grpSpPr>
          <a:xfrm>
            <a:off x="3034318" y="1844824"/>
            <a:ext cx="4778042" cy="4521006"/>
            <a:chOff x="3034318" y="1844824"/>
            <a:chExt cx="4778042" cy="4521006"/>
          </a:xfrm>
        </p:grpSpPr>
        <p:sp>
          <p:nvSpPr>
            <p:cNvPr id="51" name="Rectangle 50"/>
            <p:cNvSpPr/>
            <p:nvPr/>
          </p:nvSpPr>
          <p:spPr>
            <a:xfrm>
              <a:off x="3034318" y="5501734"/>
              <a:ext cx="2664296" cy="86409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t>Preferential Transfer of AA in NC Placenta</a:t>
              </a:r>
            </a:p>
            <a:p>
              <a:pPr algn="ctr"/>
              <a:r>
                <a:rPr lang="en-US" sz="1400" dirty="0" smtClean="0">
                  <a:solidFill>
                    <a:schemeClr val="accent6">
                      <a:lumMod val="75000"/>
                    </a:schemeClr>
                  </a:solidFill>
                  <a:latin typeface="Cambria" pitchFamily="18" charset="0"/>
                </a:rPr>
                <a:t>(</a:t>
              </a:r>
              <a:r>
                <a:rPr lang="en-US" sz="1400" dirty="0" smtClean="0">
                  <a:solidFill>
                    <a:schemeClr val="accent6">
                      <a:lumMod val="75000"/>
                    </a:schemeClr>
                  </a:solidFill>
                  <a:latin typeface="Cambria" pitchFamily="18" charset="0"/>
                </a:rPr>
                <a:t>Haggarty</a:t>
              </a:r>
              <a:r>
                <a:rPr lang="en-US" sz="1400" dirty="0" smtClean="0">
                  <a:solidFill>
                    <a:schemeClr val="accent6">
                      <a:lumMod val="75000"/>
                    </a:schemeClr>
                  </a:solidFill>
                  <a:latin typeface="Cambria" pitchFamily="18" charset="0"/>
                </a:rPr>
                <a:t>, 2000)</a:t>
              </a:r>
              <a:endParaRPr lang="en-US" sz="2000" b="1" dirty="0"/>
            </a:p>
          </p:txBody>
        </p:sp>
        <p:sp>
          <p:nvSpPr>
            <p:cNvPr id="55" name="TextBox 54"/>
            <p:cNvSpPr txBox="1"/>
            <p:nvPr/>
          </p:nvSpPr>
          <p:spPr>
            <a:xfrm>
              <a:off x="3950390" y="2106394"/>
              <a:ext cx="790601" cy="646331"/>
            </a:xfrm>
            <a:prstGeom prst="rect">
              <a:avLst/>
            </a:prstGeom>
            <a:noFill/>
          </p:spPr>
          <p:txBody>
            <a:bodyPr wrap="none" rtlCol="0">
              <a:spAutoFit/>
            </a:bodyPr>
            <a:lstStyle/>
            <a:p>
              <a:r>
                <a:rPr lang="en-US" sz="3600" b="1" dirty="0" smtClean="0">
                  <a:solidFill>
                    <a:schemeClr val="accent1">
                      <a:lumMod val="75000"/>
                    </a:schemeClr>
                  </a:solidFill>
                </a:rPr>
                <a:t>AA</a:t>
              </a:r>
              <a:endParaRPr lang="en-US" sz="3600" b="1" dirty="0">
                <a:solidFill>
                  <a:schemeClr val="accent1">
                    <a:lumMod val="75000"/>
                  </a:schemeClr>
                </a:solidFill>
              </a:endParaRPr>
            </a:p>
          </p:txBody>
        </p:sp>
        <p:cxnSp>
          <p:nvCxnSpPr>
            <p:cNvPr id="57" name="Straight Arrow Connector 56"/>
            <p:cNvCxnSpPr/>
            <p:nvPr/>
          </p:nvCxnSpPr>
          <p:spPr>
            <a:xfrm>
              <a:off x="5652120" y="1844824"/>
              <a:ext cx="0" cy="1368152"/>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a:off x="5724128" y="2924944"/>
              <a:ext cx="2088232" cy="288032"/>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1101666" y="2060848"/>
            <a:ext cx="6710694" cy="4320480"/>
            <a:chOff x="1101666" y="2060848"/>
            <a:chExt cx="6710694" cy="4320480"/>
          </a:xfrm>
        </p:grpSpPr>
        <p:sp>
          <p:nvSpPr>
            <p:cNvPr id="62" name="TextBox 61"/>
            <p:cNvSpPr txBox="1"/>
            <p:nvPr/>
          </p:nvSpPr>
          <p:spPr>
            <a:xfrm>
              <a:off x="3494793" y="2060848"/>
              <a:ext cx="1797287" cy="1077218"/>
            </a:xfrm>
            <a:prstGeom prst="rect">
              <a:avLst/>
            </a:prstGeom>
            <a:noFill/>
          </p:spPr>
          <p:txBody>
            <a:bodyPr wrap="none" rtlCol="0">
              <a:spAutoFit/>
            </a:bodyPr>
            <a:lstStyle/>
            <a:p>
              <a:pPr algn="ctr"/>
              <a:r>
                <a:rPr lang="en-US" sz="3200" b="1" dirty="0" smtClean="0">
                  <a:solidFill>
                    <a:schemeClr val="accent1">
                      <a:lumMod val="75000"/>
                    </a:schemeClr>
                  </a:solidFill>
                </a:rPr>
                <a:t>DHA</a:t>
              </a:r>
            </a:p>
            <a:p>
              <a:pPr algn="ctr"/>
              <a:r>
                <a:rPr lang="en-US" sz="3200" b="1" dirty="0" smtClean="0">
                  <a:solidFill>
                    <a:schemeClr val="accent1">
                      <a:lumMod val="75000"/>
                    </a:schemeClr>
                  </a:solidFill>
                </a:rPr>
                <a:t>Omega-3</a:t>
              </a:r>
              <a:endParaRPr lang="en-US" sz="3200" b="1" dirty="0">
                <a:solidFill>
                  <a:schemeClr val="accent1">
                    <a:lumMod val="75000"/>
                  </a:schemeClr>
                </a:solidFill>
              </a:endParaRPr>
            </a:p>
          </p:txBody>
        </p:sp>
        <p:cxnSp>
          <p:nvCxnSpPr>
            <p:cNvPr id="63" name="Straight Arrow Connector 62"/>
            <p:cNvCxnSpPr/>
            <p:nvPr/>
          </p:nvCxnSpPr>
          <p:spPr>
            <a:xfrm>
              <a:off x="5724128" y="2060848"/>
              <a:ext cx="2088232" cy="1008112"/>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a:off x="5580112" y="2852936"/>
              <a:ext cx="1944216" cy="576064"/>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051720" y="5514652"/>
              <a:ext cx="4824536" cy="8666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t>Better DHA uptake/synthesis in periphery than center in PTPE placenta</a:t>
              </a:r>
            </a:p>
            <a:p>
              <a:pPr algn="ctr"/>
              <a:r>
                <a:rPr lang="en-US" sz="1400" dirty="0" smtClean="0">
                  <a:solidFill>
                    <a:schemeClr val="accent6">
                      <a:lumMod val="75000"/>
                    </a:schemeClr>
                  </a:solidFill>
                  <a:latin typeface="Cambria" pitchFamily="18" charset="0"/>
                </a:rPr>
                <a:t>(</a:t>
              </a:r>
              <a:r>
                <a:rPr lang="en-US" sz="1400" dirty="0" smtClean="0">
                  <a:solidFill>
                    <a:schemeClr val="accent6">
                      <a:lumMod val="75000"/>
                    </a:schemeClr>
                  </a:solidFill>
                  <a:latin typeface="Cambria" pitchFamily="18" charset="0"/>
                </a:rPr>
                <a:t>Jauniax</a:t>
              </a:r>
              <a:r>
                <a:rPr lang="en-US" sz="1400" dirty="0" smtClean="0">
                  <a:solidFill>
                    <a:schemeClr val="accent6">
                      <a:lumMod val="75000"/>
                    </a:schemeClr>
                  </a:solidFill>
                  <a:latin typeface="Cambria" pitchFamily="18" charset="0"/>
                </a:rPr>
                <a:t> et al, 2003)</a:t>
              </a:r>
              <a:endParaRPr lang="en-US" sz="2000" b="1" dirty="0"/>
            </a:p>
          </p:txBody>
        </p:sp>
        <p:sp>
          <p:nvSpPr>
            <p:cNvPr id="81" name="Rectangle 80"/>
            <p:cNvSpPr/>
            <p:nvPr/>
          </p:nvSpPr>
          <p:spPr>
            <a:xfrm rot="20288703">
              <a:off x="1101666" y="2942872"/>
              <a:ext cx="1368152" cy="576064"/>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Preterm PE</a:t>
              </a:r>
            </a:p>
            <a:p>
              <a:pPr algn="ctr"/>
              <a:r>
                <a:rPr lang="en-US" sz="2000" dirty="0" smtClean="0">
                  <a:solidFill>
                    <a:schemeClr val="tx1"/>
                  </a:solidFill>
                </a:rPr>
                <a:t>PLACENTA</a:t>
              </a:r>
              <a:endParaRPr lang="en-US" sz="2000" dirty="0">
                <a:solidFill>
                  <a:schemeClr val="tx1"/>
                </a:solidFill>
              </a:endParaRPr>
            </a:p>
          </p:txBody>
        </p:sp>
      </p:grpSp>
      <p:grpSp>
        <p:nvGrpSpPr>
          <p:cNvPr id="89" name="Group 88"/>
          <p:cNvGrpSpPr/>
          <p:nvPr/>
        </p:nvGrpSpPr>
        <p:grpSpPr>
          <a:xfrm>
            <a:off x="1145580" y="1857742"/>
            <a:ext cx="6664200" cy="4526166"/>
            <a:chOff x="1145580" y="1857742"/>
            <a:chExt cx="6664200" cy="4526166"/>
          </a:xfrm>
        </p:grpSpPr>
        <p:sp>
          <p:nvSpPr>
            <p:cNvPr id="83" name="TextBox 82"/>
            <p:cNvSpPr txBox="1"/>
            <p:nvPr/>
          </p:nvSpPr>
          <p:spPr>
            <a:xfrm>
              <a:off x="3410129" y="2063750"/>
              <a:ext cx="1960794" cy="584775"/>
            </a:xfrm>
            <a:prstGeom prst="rect">
              <a:avLst/>
            </a:prstGeom>
            <a:noFill/>
          </p:spPr>
          <p:txBody>
            <a:bodyPr wrap="none" rtlCol="0">
              <a:spAutoFit/>
            </a:bodyPr>
            <a:lstStyle/>
            <a:p>
              <a:pPr algn="ctr"/>
              <a:r>
                <a:rPr lang="en-US" sz="3200" b="1" dirty="0" smtClean="0">
                  <a:solidFill>
                    <a:schemeClr val="accent1">
                      <a:lumMod val="75000"/>
                    </a:schemeClr>
                  </a:solidFill>
                </a:rPr>
                <a:t>Omega6:3</a:t>
              </a:r>
              <a:endParaRPr lang="en-US" sz="3200" b="1" dirty="0">
                <a:solidFill>
                  <a:schemeClr val="accent1">
                    <a:lumMod val="75000"/>
                  </a:schemeClr>
                </a:solidFill>
              </a:endParaRPr>
            </a:p>
          </p:txBody>
        </p:sp>
        <p:cxnSp>
          <p:nvCxnSpPr>
            <p:cNvPr id="84" name="Straight Arrow Connector 83"/>
            <p:cNvCxnSpPr/>
            <p:nvPr/>
          </p:nvCxnSpPr>
          <p:spPr>
            <a:xfrm>
              <a:off x="5649540" y="1857742"/>
              <a:ext cx="0" cy="1368152"/>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flipH="1">
              <a:off x="5721548" y="2937862"/>
              <a:ext cx="2088232" cy="288032"/>
            </a:xfrm>
            <a:prstGeom prst="straightConnector1">
              <a:avLst/>
            </a:prstGeom>
            <a:ln w="76200">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rot="20288703">
              <a:off x="1145580" y="2940292"/>
              <a:ext cx="1368152" cy="576064"/>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rPr>
                <a:t>Preterm PE</a:t>
              </a:r>
            </a:p>
            <a:p>
              <a:pPr algn="ctr"/>
              <a:r>
                <a:rPr lang="en-US" sz="2000" dirty="0" smtClean="0">
                  <a:solidFill>
                    <a:schemeClr val="tx1"/>
                  </a:solidFill>
                </a:rPr>
                <a:t>PLACENTA</a:t>
              </a:r>
              <a:endParaRPr lang="en-US" sz="2000" dirty="0">
                <a:solidFill>
                  <a:schemeClr val="tx1"/>
                </a:solidFill>
              </a:endParaRPr>
            </a:p>
          </p:txBody>
        </p:sp>
        <p:sp>
          <p:nvSpPr>
            <p:cNvPr id="88" name="Rectangle 87"/>
            <p:cNvSpPr/>
            <p:nvPr/>
          </p:nvSpPr>
          <p:spPr>
            <a:xfrm>
              <a:off x="2033642" y="5517232"/>
              <a:ext cx="4824536" cy="866676"/>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000" b="1" dirty="0" smtClean="0"/>
                <a:t>Highest omega6:3 ratio shows highest inflammation in CF region of PTPE placenta</a:t>
              </a:r>
            </a:p>
            <a:p>
              <a:pPr algn="ctr"/>
              <a:r>
                <a:rPr lang="en-US" sz="1400" dirty="0" smtClean="0">
                  <a:solidFill>
                    <a:srgbClr val="0070C0"/>
                  </a:solidFill>
                  <a:latin typeface="Cambria" pitchFamily="18" charset="0"/>
                </a:rPr>
                <a:t>(Wang et al, 2005)</a:t>
              </a:r>
              <a:endParaRPr lang="en-US" sz="2000" b="1" dirty="0">
                <a:solidFill>
                  <a:srgbClr val="0070C0"/>
                </a:solidFill>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blinds(horizontal)">
                                      <p:cBhvr>
                                        <p:cTn id="7" dur="500"/>
                                        <p:tgtEl>
                                          <p:spTgt spid="6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nodeType="clickEffect">
                                  <p:stCondLst>
                                    <p:cond delay="0"/>
                                  </p:stCondLst>
                                  <p:childTnLst>
                                    <p:set>
                                      <p:cBhvr>
                                        <p:cTn id="11" dur="1" fill="hold">
                                          <p:stCondLst>
                                            <p:cond delay="0"/>
                                          </p:stCondLst>
                                        </p:cTn>
                                        <p:tgtEl>
                                          <p:spTgt spid="61"/>
                                        </p:tgtEl>
                                        <p:attrNameLst>
                                          <p:attrName>style.visibility</p:attrName>
                                        </p:attrNameLst>
                                      </p:cBhvr>
                                      <p:to>
                                        <p:strVal val="hidden"/>
                                      </p:to>
                                    </p:set>
                                  </p:childTnLst>
                                </p:cTn>
                              </p:par>
                            </p:childTnLst>
                          </p:cTn>
                        </p:par>
                        <p:par>
                          <p:cTn id="12" fill="hold">
                            <p:stCondLst>
                              <p:cond delay="0"/>
                            </p:stCondLst>
                            <p:childTnLst>
                              <p:par>
                                <p:cTn id="13" presetID="3" presetClass="entr" presetSubtype="10" fill="hold"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blinds(horizontal)">
                                      <p:cBhvr>
                                        <p:cTn id="15" dur="500"/>
                                        <p:tgtEl>
                                          <p:spTgt spid="82"/>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82"/>
                                        </p:tgtEl>
                                        <p:attrNameLst>
                                          <p:attrName>style.visibility</p:attrName>
                                        </p:attrNameLst>
                                      </p:cBhvr>
                                      <p:to>
                                        <p:strVal val="hidden"/>
                                      </p:to>
                                    </p:set>
                                  </p:childTnLst>
                                </p:cTn>
                              </p:par>
                            </p:childTnLst>
                          </p:cTn>
                        </p:par>
                        <p:par>
                          <p:cTn id="20" fill="hold">
                            <p:stCondLst>
                              <p:cond delay="0"/>
                            </p:stCondLst>
                            <p:childTnLst>
                              <p:par>
                                <p:cTn id="21" presetID="3" presetClass="entr" presetSubtype="10" fill="hold" nodeType="after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blinds(horizontal)">
                                      <p:cBhvr>
                                        <p:cTn id="2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31640" y="-57001"/>
            <a:ext cx="6678431" cy="461665"/>
          </a:xfrm>
          <a:prstGeom prst="rect">
            <a:avLst/>
          </a:prstGeom>
          <a:noFill/>
        </p:spPr>
        <p:txBody>
          <a:bodyPr wrap="none" rtlCol="0">
            <a:spAutoFit/>
          </a:bodyPr>
          <a:lstStyle/>
          <a:p>
            <a:r>
              <a:rPr lang="en-US" sz="2400" b="1" dirty="0" smtClean="0">
                <a:solidFill>
                  <a:schemeClr val="bg1"/>
                </a:solidFill>
              </a:rPr>
              <a:t>Regional Fatty Acid Alterations in PTPE Placenta</a:t>
            </a:r>
            <a:endParaRPr lang="en-US" sz="2400" b="1" dirty="0">
              <a:solidFill>
                <a:schemeClr val="bg1"/>
              </a:solidFill>
            </a:endParaRPr>
          </a:p>
        </p:txBody>
      </p:sp>
      <p:sp>
        <p:nvSpPr>
          <p:cNvPr id="9" name="TextBox 8"/>
          <p:cNvSpPr txBox="1"/>
          <p:nvPr/>
        </p:nvSpPr>
        <p:spPr>
          <a:xfrm>
            <a:off x="467544" y="5103405"/>
            <a:ext cx="8280920" cy="1338828"/>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marL="342900" indent="-342900">
              <a:lnSpc>
                <a:spcPct val="150000"/>
              </a:lnSpc>
              <a:spcBef>
                <a:spcPts val="0"/>
              </a:spcBef>
              <a:spcAft>
                <a:spcPts val="0"/>
              </a:spcAft>
              <a:buFont typeface="Wingdings" pitchFamily="2" charset="2"/>
              <a:buChar char="Ø"/>
            </a:pPr>
            <a:r>
              <a:rPr lang="en-US" b="1" dirty="0" smtClean="0">
                <a:latin typeface="+mn-lt"/>
              </a:rPr>
              <a:t>Lower produce DHA and higher precursor ALA may be due to limited biosynthesis</a:t>
            </a:r>
          </a:p>
          <a:p>
            <a:pPr marL="342900" indent="-342900">
              <a:lnSpc>
                <a:spcPct val="150000"/>
              </a:lnSpc>
              <a:spcBef>
                <a:spcPts val="0"/>
              </a:spcBef>
              <a:spcAft>
                <a:spcPts val="0"/>
              </a:spcAft>
              <a:buFont typeface="Wingdings" pitchFamily="2" charset="2"/>
              <a:buChar char="Ø"/>
            </a:pPr>
            <a:r>
              <a:rPr lang="en-US" b="1" dirty="0" smtClean="0">
                <a:latin typeface="+mn-lt"/>
              </a:rPr>
              <a:t>Lower DHA may affect fetal brain and retinal development </a:t>
            </a:r>
            <a:r>
              <a:rPr lang="en-US" sz="1200" b="1" dirty="0" smtClean="0">
                <a:solidFill>
                  <a:srgbClr val="0070C0"/>
                </a:solidFill>
                <a:latin typeface="+mn-lt"/>
              </a:rPr>
              <a:t>(</a:t>
            </a:r>
            <a:r>
              <a:rPr lang="en-US" sz="1200" b="1" dirty="0" smtClean="0">
                <a:solidFill>
                  <a:srgbClr val="0070C0"/>
                </a:solidFill>
                <a:latin typeface="+mn-lt"/>
              </a:rPr>
              <a:t>Uauy</a:t>
            </a:r>
            <a:r>
              <a:rPr lang="en-US" sz="1200" b="1" dirty="0" smtClean="0">
                <a:solidFill>
                  <a:srgbClr val="0070C0"/>
                </a:solidFill>
                <a:latin typeface="+mn-lt"/>
              </a:rPr>
              <a:t> et al., 2001)</a:t>
            </a:r>
            <a:endParaRPr lang="en-US" b="1" dirty="0" smtClean="0">
              <a:solidFill>
                <a:srgbClr val="0070C0"/>
              </a:solidFill>
              <a:latin typeface="+mn-lt"/>
            </a:endParaRPr>
          </a:p>
          <a:p>
            <a:pPr marL="342900" indent="-342900">
              <a:lnSpc>
                <a:spcPct val="150000"/>
              </a:lnSpc>
              <a:spcBef>
                <a:spcPts val="0"/>
              </a:spcBef>
              <a:spcAft>
                <a:spcPts val="0"/>
              </a:spcAft>
              <a:buFont typeface="Wingdings" pitchFamily="2" charset="2"/>
              <a:buChar char="Ø"/>
            </a:pPr>
            <a:r>
              <a:rPr lang="en-US" b="1" dirty="0" smtClean="0">
                <a:latin typeface="+mn-lt"/>
              </a:rPr>
              <a:t>Higher SFA may increase oxidative stress </a:t>
            </a:r>
            <a:r>
              <a:rPr lang="en-US" sz="1200" b="1" dirty="0" smtClean="0">
                <a:solidFill>
                  <a:schemeClr val="tx2"/>
                </a:solidFill>
                <a:latin typeface="+mn-lt"/>
              </a:rPr>
              <a:t>(Liang et al., 2009)</a:t>
            </a:r>
            <a:endParaRPr lang="en-US" sz="1400" b="1" dirty="0">
              <a:solidFill>
                <a:schemeClr val="tx2"/>
              </a:solidFill>
              <a:latin typeface="+mn-lt"/>
            </a:endParaRPr>
          </a:p>
        </p:txBody>
      </p:sp>
      <p:sp>
        <p:nvSpPr>
          <p:cNvPr id="12" name="Slide Number Placeholder 11"/>
          <p:cNvSpPr>
            <a:spLocks noGrp="1"/>
          </p:cNvSpPr>
          <p:nvPr>
            <p:ph type="sldNum" sz="quarter" idx="12"/>
          </p:nvPr>
        </p:nvSpPr>
        <p:spPr/>
        <p:txBody>
          <a:bodyPr/>
          <a:lstStyle/>
          <a:p>
            <a:pPr>
              <a:defRPr/>
            </a:pPr>
            <a:fld id="{455F67EF-2E7A-45D2-924B-5DEBCF7831A5}" type="slidenum">
              <a:rPr lang="en-CA" smtClean="0"/>
              <a:pPr>
                <a:defRPr/>
              </a:pPr>
              <a:t>24</a:t>
            </a:fld>
            <a:endParaRPr lang="en-CA" dirty="0"/>
          </a:p>
        </p:txBody>
      </p:sp>
      <p:pic>
        <p:nvPicPr>
          <p:cNvPr id="4098" name="Picture 2"/>
          <p:cNvPicPr>
            <a:picLocks noChangeAspect="1" noChangeArrowheads="1"/>
          </p:cNvPicPr>
          <p:nvPr/>
        </p:nvPicPr>
        <p:blipFill>
          <a:blip r:embed="rId3" cstate="print"/>
          <a:srcRect/>
          <a:stretch>
            <a:fillRect/>
          </a:stretch>
        </p:blipFill>
        <p:spPr bwMode="auto">
          <a:xfrm>
            <a:off x="0" y="764704"/>
            <a:ext cx="9144000" cy="3923560"/>
          </a:xfrm>
          <a:prstGeom prst="rect">
            <a:avLst/>
          </a:prstGeom>
          <a:noFill/>
          <a:ln w="9525">
            <a:noFill/>
            <a:miter lim="800000"/>
            <a:headEnd/>
            <a:tailEnd/>
          </a:ln>
          <a:effectLst/>
        </p:spPr>
      </p:pic>
      <p:pic>
        <p:nvPicPr>
          <p:cNvPr id="10" name="Picture 2"/>
          <p:cNvPicPr>
            <a:picLocks noChangeAspect="1" noChangeArrowheads="1"/>
          </p:cNvPicPr>
          <p:nvPr/>
        </p:nvPicPr>
        <p:blipFill>
          <a:blip r:embed="rId4"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5"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3" name="Rectangle 2"/>
          <p:cNvSpPr txBox="1">
            <a:spLocks noRot="1" noChangeArrowheads="1"/>
          </p:cNvSpPr>
          <p:nvPr/>
        </p:nvSpPr>
        <p:spPr>
          <a:xfrm>
            <a:off x="446856" y="-99392"/>
            <a:ext cx="8229600" cy="1066800"/>
          </a:xfrm>
          <a:prstGeom prst="rect">
            <a:avLst/>
          </a:prstGeom>
        </p:spPr>
        <p:txBody>
          <a:bodyPr vert="horz" lIns="91440" tIns="45720" rIns="91440" bIns="45720" rtlCol="0" anchor="ctr">
            <a:normAutofit/>
          </a:bodyPr>
          <a:lstStyle/>
          <a:p>
            <a:pPr lvl="0" algn="ctr" fontAlgn="auto">
              <a:spcAft>
                <a:spcPts val="0"/>
              </a:spcAft>
              <a:defRPr/>
            </a:pPr>
            <a:r>
              <a:rPr lang="en-CA" sz="3600" b="1" noProof="0" dirty="0" smtClean="0">
                <a:solidFill>
                  <a:srgbClr val="FFC000"/>
                </a:solidFill>
                <a:ea typeface="+mj-ea"/>
                <a:cs typeface="Times New Roman" pitchFamily="18" charset="0"/>
              </a:rPr>
              <a:t>PTPE - </a:t>
            </a:r>
            <a:r>
              <a:rPr lang="en-CA" sz="3600" b="1" noProof="0" dirty="0" smtClean="0">
                <a:solidFill>
                  <a:schemeClr val="bg1"/>
                </a:solidFill>
                <a:ea typeface="+mj-ea"/>
                <a:cs typeface="Times New Roman" pitchFamily="18" charset="0"/>
              </a:rPr>
              <a:t>Placental </a:t>
            </a:r>
            <a:r>
              <a:rPr lang="en-CA" sz="3600" b="1" dirty="0" smtClean="0">
                <a:solidFill>
                  <a:schemeClr val="bg1"/>
                </a:solidFill>
                <a:ea typeface="+mj-ea"/>
                <a:cs typeface="Times New Roman" pitchFamily="18" charset="0"/>
              </a:rPr>
              <a:t>P</a:t>
            </a:r>
            <a:r>
              <a:rPr lang="en-CA" sz="3600" b="1" noProof="0" dirty="0" smtClean="0">
                <a:solidFill>
                  <a:schemeClr val="bg1"/>
                </a:solidFill>
                <a:ea typeface="+mj-ea"/>
                <a:cs typeface="Times New Roman" pitchFamily="18" charset="0"/>
              </a:rPr>
              <a:t>athology</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Right Arrow 13"/>
          <p:cNvSpPr/>
          <p:nvPr/>
        </p:nvSpPr>
        <p:spPr>
          <a:xfrm rot="5400000">
            <a:off x="4391980" y="4617132"/>
            <a:ext cx="504056" cy="576064"/>
          </a:xfrm>
          <a:prstGeom prst="right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6" name="TextBox 15"/>
          <p:cNvSpPr txBox="1"/>
          <p:nvPr/>
        </p:nvSpPr>
        <p:spPr>
          <a:xfrm>
            <a:off x="3017804" y="909083"/>
            <a:ext cx="2903167" cy="461665"/>
          </a:xfrm>
          <a:prstGeom prst="rect">
            <a:avLst/>
          </a:prstGeom>
          <a:solidFill>
            <a:schemeClr val="bg1"/>
          </a:solidFill>
        </p:spPr>
        <p:txBody>
          <a:bodyPr wrap="none" rtlCol="0">
            <a:spAutoFit/>
          </a:bodyPr>
          <a:lstStyle/>
          <a:p>
            <a:r>
              <a:rPr lang="en-US" sz="2400" b="1" dirty="0" smtClean="0">
                <a:solidFill>
                  <a:schemeClr val="accent6">
                    <a:lumMod val="75000"/>
                  </a:schemeClr>
                </a:solidFill>
              </a:rPr>
              <a:t>Maternal Circulation</a:t>
            </a:r>
            <a:endParaRPr lang="en-US" sz="2400" b="1" dirty="0">
              <a:solidFill>
                <a:schemeClr val="accent6">
                  <a:lumMod val="75000"/>
                </a:schemeClr>
              </a:solidFill>
            </a:endParaRPr>
          </a:p>
        </p:txBody>
      </p:sp>
      <p:sp>
        <p:nvSpPr>
          <p:cNvPr id="17" name="TextBox 16"/>
          <p:cNvSpPr txBox="1"/>
          <p:nvPr/>
        </p:nvSpPr>
        <p:spPr>
          <a:xfrm>
            <a:off x="3317352" y="4166028"/>
            <a:ext cx="2365776" cy="461665"/>
          </a:xfrm>
          <a:prstGeom prst="rect">
            <a:avLst/>
          </a:prstGeom>
          <a:solidFill>
            <a:schemeClr val="bg1"/>
          </a:solidFill>
        </p:spPr>
        <p:txBody>
          <a:bodyPr wrap="none" rtlCol="0">
            <a:spAutoFit/>
          </a:bodyPr>
          <a:lstStyle/>
          <a:p>
            <a:r>
              <a:rPr lang="en-US" sz="2400" b="1" dirty="0" smtClean="0">
                <a:solidFill>
                  <a:schemeClr val="accent6">
                    <a:lumMod val="75000"/>
                  </a:schemeClr>
                </a:solidFill>
              </a:rPr>
              <a:t>Fetal Circulation</a:t>
            </a:r>
            <a:endParaRPr lang="en-US" sz="2400" b="1" dirty="0">
              <a:solidFill>
                <a:schemeClr val="accent6">
                  <a:lumMod val="75000"/>
                </a:schemeClr>
              </a:solidFill>
            </a:endParaRPr>
          </a:p>
        </p:txBody>
      </p:sp>
      <p:sp>
        <p:nvSpPr>
          <p:cNvPr id="15" name="Rectangle 14"/>
          <p:cNvSpPr/>
          <p:nvPr/>
        </p:nvSpPr>
        <p:spPr>
          <a:xfrm>
            <a:off x="0" y="4611108"/>
            <a:ext cx="9144000" cy="72008"/>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grpSp>
        <p:nvGrpSpPr>
          <p:cNvPr id="26" name="Group 25"/>
          <p:cNvGrpSpPr/>
          <p:nvPr/>
        </p:nvGrpSpPr>
        <p:grpSpPr>
          <a:xfrm>
            <a:off x="2804713" y="5204676"/>
            <a:ext cx="3689728" cy="1233136"/>
            <a:chOff x="2609563" y="5193342"/>
            <a:chExt cx="3689728" cy="1233136"/>
          </a:xfrm>
        </p:grpSpPr>
        <p:grpSp>
          <p:nvGrpSpPr>
            <p:cNvPr id="23" name="Group 22"/>
            <p:cNvGrpSpPr/>
            <p:nvPr/>
          </p:nvGrpSpPr>
          <p:grpSpPr>
            <a:xfrm>
              <a:off x="2609563" y="5193342"/>
              <a:ext cx="3689728" cy="1233136"/>
              <a:chOff x="8877811" y="2817078"/>
              <a:chExt cx="3689728" cy="1233136"/>
            </a:xfrm>
          </p:grpSpPr>
          <p:sp>
            <p:nvSpPr>
              <p:cNvPr id="20" name="TextBox 19"/>
              <p:cNvSpPr txBox="1"/>
              <p:nvPr/>
            </p:nvSpPr>
            <p:spPr>
              <a:xfrm>
                <a:off x="8877811" y="3680882"/>
                <a:ext cx="3689728"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b="1" dirty="0" smtClean="0"/>
                  <a:t>Fetal Programming of Adult Diseases</a:t>
                </a:r>
                <a:endParaRPr lang="en-US" b="1" dirty="0"/>
              </a:p>
            </p:txBody>
          </p:sp>
          <p:sp>
            <p:nvSpPr>
              <p:cNvPr id="18" name="TextBox 17"/>
              <p:cNvSpPr txBox="1"/>
              <p:nvPr/>
            </p:nvSpPr>
            <p:spPr>
              <a:xfrm>
                <a:off x="9360058" y="2817078"/>
                <a:ext cx="2724528" cy="369332"/>
              </a:xfrm>
              <a:prstGeom prst="rect">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en-US" b="1" dirty="0" smtClean="0"/>
                  <a:t>Nutritional Deficit to Fetus</a:t>
                </a:r>
                <a:endParaRPr lang="en-US" b="1" dirty="0"/>
              </a:p>
            </p:txBody>
          </p:sp>
        </p:grpSp>
        <p:sp>
          <p:nvSpPr>
            <p:cNvPr id="24" name="Right Arrow 23"/>
            <p:cNvSpPr/>
            <p:nvPr/>
          </p:nvSpPr>
          <p:spPr>
            <a:xfrm rot="5400000">
              <a:off x="4221481" y="5465381"/>
              <a:ext cx="423022" cy="648072"/>
            </a:xfrm>
            <a:prstGeom prst="rightArrow">
              <a:avLst>
                <a:gd name="adj1" fmla="val 50000"/>
                <a:gd name="adj2" fmla="val 50000"/>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9"/>
                                        </p:tgtEl>
                                        <p:attrNameLst>
                                          <p:attrName>ppt_x</p:attrName>
                                        </p:attrNameLst>
                                      </p:cBhvr>
                                      <p:tavLst>
                                        <p:tav tm="0">
                                          <p:val>
                                            <p:strVal val="ppt_x"/>
                                          </p:val>
                                        </p:tav>
                                        <p:tav tm="100000">
                                          <p:val>
                                            <p:strVal val="ppt_x"/>
                                          </p:val>
                                        </p:tav>
                                      </p:tavLst>
                                    </p:anim>
                                    <p:anim calcmode="lin" valueType="num">
                                      <p:cBhvr additive="base">
                                        <p:cTn id="7" dur="500"/>
                                        <p:tgtEl>
                                          <p:spTgt spid="9"/>
                                        </p:tgtEl>
                                        <p:attrNameLst>
                                          <p:attrName>ppt_y</p:attrName>
                                        </p:attrNameLst>
                                      </p:cBhvr>
                                      <p:tavLst>
                                        <p:tav tm="0">
                                          <p:val>
                                            <p:strVal val="ppt_y"/>
                                          </p:val>
                                        </p:tav>
                                        <p:tav tm="100000">
                                          <p:val>
                                            <p:strVal val="1+ppt_h/2"/>
                                          </p:val>
                                        </p:tav>
                                      </p:tavLst>
                                    </p:anim>
                                    <p:set>
                                      <p:cBhvr>
                                        <p:cTn id="8" dur="1" fill="hold">
                                          <p:stCondLst>
                                            <p:cond delay="499"/>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noGrp="1"/>
          </p:cNvSpPr>
          <p:nvPr>
            <p:ph idx="1"/>
          </p:nvPr>
        </p:nvSpPr>
        <p:spPr>
          <a:xfrm>
            <a:off x="544198" y="1340768"/>
            <a:ext cx="8147248" cy="3384376"/>
          </a:xfrm>
          <a:prstGeom prst="rect">
            <a:avLst/>
          </a:prstGeom>
          <a:ln/>
        </p:spPr>
        <p:style>
          <a:lnRef idx="1">
            <a:schemeClr val="accent1"/>
          </a:lnRef>
          <a:fillRef idx="2">
            <a:schemeClr val="accent1"/>
          </a:fillRef>
          <a:effectRef idx="1">
            <a:schemeClr val="accent1"/>
          </a:effectRef>
          <a:fontRef idx="minor">
            <a:schemeClr val="dk1"/>
          </a:fontRef>
        </p:style>
        <p:txBody>
          <a:bodyPr>
            <a:noAutofit/>
          </a:bodyPr>
          <a:lstStyle/>
          <a:p>
            <a:pPr marL="400050" lvl="0" indent="-400050" algn="just">
              <a:spcBef>
                <a:spcPct val="20000"/>
              </a:spcBef>
              <a:buFont typeface="Wingdings" pitchFamily="2" charset="2"/>
              <a:buChar char="ü"/>
            </a:pPr>
            <a:endParaRPr lang="en-US" sz="1800" b="1" dirty="0" smtClean="0">
              <a:solidFill>
                <a:schemeClr val="tx1"/>
              </a:solidFill>
            </a:endParaRPr>
          </a:p>
          <a:p>
            <a:pPr marL="400050" lvl="0" indent="-400050" algn="just">
              <a:spcBef>
                <a:spcPct val="20000"/>
              </a:spcBef>
              <a:buFont typeface="Wingdings" pitchFamily="2" charset="2"/>
              <a:buChar char="ü"/>
            </a:pPr>
            <a:r>
              <a:rPr lang="en-US" sz="1800" b="1" dirty="0" smtClean="0">
                <a:solidFill>
                  <a:schemeClr val="tx1"/>
                </a:solidFill>
              </a:rPr>
              <a:t>Differential regional fatty acid distribution in normal placenta</a:t>
            </a:r>
          </a:p>
          <a:p>
            <a:pPr marL="400050" lvl="0" indent="-400050" algn="just">
              <a:spcBef>
                <a:spcPct val="20000"/>
              </a:spcBef>
              <a:buFont typeface="Wingdings" pitchFamily="2" charset="2"/>
              <a:buChar char="ü"/>
            </a:pPr>
            <a:endParaRPr lang="en-US" sz="1800" b="1" dirty="0" smtClean="0">
              <a:solidFill>
                <a:schemeClr val="tx1"/>
              </a:solidFill>
            </a:endParaRPr>
          </a:p>
          <a:p>
            <a:pPr marL="400050" indent="-400050" algn="just">
              <a:spcBef>
                <a:spcPct val="20000"/>
              </a:spcBef>
              <a:buFont typeface="Wingdings" pitchFamily="2" charset="2"/>
              <a:buChar char="ü"/>
            </a:pPr>
            <a:r>
              <a:rPr lang="en-US" sz="1800" b="1" dirty="0" smtClean="0">
                <a:solidFill>
                  <a:schemeClr val="tx1"/>
                </a:solidFill>
              </a:rPr>
              <a:t>Regional fatty acid distribution altered in PE placenta</a:t>
            </a:r>
          </a:p>
          <a:p>
            <a:pPr marL="400050" lvl="0" indent="-400050" algn="just">
              <a:spcBef>
                <a:spcPct val="20000"/>
              </a:spcBef>
              <a:buFont typeface="Wingdings" pitchFamily="2" charset="2"/>
              <a:buChar char="ü"/>
            </a:pPr>
            <a:endParaRPr lang="en-US" sz="1800" b="1" dirty="0" smtClean="0">
              <a:solidFill>
                <a:schemeClr val="tx1"/>
              </a:solidFill>
            </a:endParaRPr>
          </a:p>
          <a:p>
            <a:pPr marL="400050" lvl="0" indent="-400050" algn="just">
              <a:spcBef>
                <a:spcPct val="20000"/>
              </a:spcBef>
              <a:buFont typeface="Wingdings" pitchFamily="2" charset="2"/>
              <a:buChar char="ü"/>
            </a:pPr>
            <a:r>
              <a:rPr lang="en-US" sz="1800" b="1" dirty="0" smtClean="0">
                <a:solidFill>
                  <a:schemeClr val="tx1"/>
                </a:solidFill>
              </a:rPr>
              <a:t>Fatty acids in preterm PE placenta is more affected as compared to term PE placenta </a:t>
            </a:r>
          </a:p>
          <a:p>
            <a:pPr marL="400050" lvl="0" indent="-400050" algn="just">
              <a:spcBef>
                <a:spcPct val="20000"/>
              </a:spcBef>
              <a:buFont typeface="Wingdings" pitchFamily="2" charset="2"/>
              <a:buChar char="ü"/>
            </a:pPr>
            <a:endParaRPr lang="en-US" sz="1800" b="1" dirty="0" smtClean="0">
              <a:solidFill>
                <a:schemeClr val="tx1"/>
              </a:solidFill>
            </a:endParaRPr>
          </a:p>
          <a:p>
            <a:pPr marL="400050" lvl="0" indent="-400050" algn="just">
              <a:spcBef>
                <a:spcPct val="20000"/>
              </a:spcBef>
              <a:buFont typeface="Wingdings" pitchFamily="2" charset="2"/>
              <a:buChar char="ü"/>
            </a:pPr>
            <a:r>
              <a:rPr lang="en-US" sz="1800" b="1" dirty="0" smtClean="0">
                <a:solidFill>
                  <a:schemeClr val="tx1"/>
                </a:solidFill>
              </a:rPr>
              <a:t>In PE, LCPUFA in peripheral fetal region is associated with birth weight and  maternal BP </a:t>
            </a:r>
          </a:p>
          <a:p>
            <a:pPr marL="400050" lvl="0" indent="-400050" algn="just">
              <a:spcBef>
                <a:spcPct val="20000"/>
              </a:spcBef>
              <a:buFont typeface="Wingdings" pitchFamily="2" charset="2"/>
              <a:buChar char="ü"/>
            </a:pPr>
            <a:endParaRPr lang="en-US" sz="1800" b="1" dirty="0" smtClean="0">
              <a:solidFill>
                <a:schemeClr val="tx1"/>
              </a:solidFill>
            </a:endParaRPr>
          </a:p>
        </p:txBody>
      </p:sp>
      <p:sp>
        <p:nvSpPr>
          <p:cNvPr id="11" name="Slide Number Placeholder 10"/>
          <p:cNvSpPr>
            <a:spLocks noGrp="1"/>
          </p:cNvSpPr>
          <p:nvPr>
            <p:ph type="sldNum" sz="quarter" idx="12"/>
          </p:nvPr>
        </p:nvSpPr>
        <p:spPr/>
        <p:txBody>
          <a:bodyPr/>
          <a:lstStyle/>
          <a:p>
            <a:pPr>
              <a:defRPr/>
            </a:pPr>
            <a:fld id="{00FAF084-D5EA-48A9-9FD3-9B54144B9381}" type="slidenum">
              <a:rPr lang="en-CA" smtClean="0"/>
              <a:pPr>
                <a:defRPr/>
              </a:pPr>
              <a:t>25</a:t>
            </a:fld>
            <a:endParaRPr lang="en-CA" dirty="0"/>
          </a:p>
        </p:txBody>
      </p:sp>
      <p:pic>
        <p:nvPicPr>
          <p:cNvPr id="9" name="Picture 2"/>
          <p:cNvPicPr>
            <a:picLocks noChangeAspect="1" noChangeArrowheads="1"/>
          </p:cNvPicPr>
          <p:nvPr/>
        </p:nvPicPr>
        <p:blipFill>
          <a:blip r:embed="rId3" cstate="print"/>
          <a:srcRect t="64506" r="13776"/>
          <a:stretch>
            <a:fillRect/>
          </a:stretch>
        </p:blipFill>
        <p:spPr bwMode="auto">
          <a:xfrm flipV="1">
            <a:off x="0" y="-13320"/>
            <a:ext cx="9144000" cy="908720"/>
          </a:xfrm>
          <a:prstGeom prst="rect">
            <a:avLst/>
          </a:prstGeom>
          <a:noFill/>
          <a:ln w="9525">
            <a:noFill/>
            <a:miter lim="800000"/>
            <a:headEnd/>
            <a:tailEnd/>
          </a:ln>
          <a:effectLst/>
        </p:spPr>
      </p:pic>
      <p:pic>
        <p:nvPicPr>
          <p:cNvPr id="10"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7"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noProof="0" dirty="0" smtClean="0">
                <a:solidFill>
                  <a:schemeClr val="bg1"/>
                </a:solidFill>
                <a:ea typeface="+mj-ea"/>
                <a:cs typeface="Times New Roman" pitchFamily="18" charset="0"/>
              </a:rPr>
              <a:t>Conclusion</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5496" y="1844824"/>
            <a:ext cx="8280920" cy="1584176"/>
          </a:xfrm>
          <a:ln/>
        </p:spPr>
        <p:style>
          <a:lnRef idx="1">
            <a:schemeClr val="accent1"/>
          </a:lnRef>
          <a:fillRef idx="2">
            <a:schemeClr val="accent1"/>
          </a:fillRef>
          <a:effectRef idx="1">
            <a:schemeClr val="accent1"/>
          </a:effectRef>
          <a:fontRef idx="minor">
            <a:schemeClr val="dk1"/>
          </a:fontRef>
        </p:style>
        <p:txBody>
          <a:bodyPr>
            <a:noAutofit/>
          </a:bodyPr>
          <a:lstStyle/>
          <a:p>
            <a:pPr marL="0" indent="0" algn="ctr">
              <a:lnSpc>
                <a:spcPct val="150000"/>
              </a:lnSpc>
              <a:spcBef>
                <a:spcPts val="600"/>
              </a:spcBef>
              <a:buNone/>
            </a:pPr>
            <a:r>
              <a:rPr lang="en-US" sz="1800" b="1" dirty="0" smtClean="0">
                <a:solidFill>
                  <a:schemeClr val="tx1"/>
                </a:solidFill>
              </a:rPr>
              <a:t>This study will help us to plan future studies to understand the </a:t>
            </a:r>
          </a:p>
          <a:p>
            <a:pPr marL="0" indent="0" algn="ctr">
              <a:lnSpc>
                <a:spcPct val="150000"/>
              </a:lnSpc>
              <a:spcBef>
                <a:spcPts val="600"/>
              </a:spcBef>
              <a:buNone/>
            </a:pPr>
            <a:r>
              <a:rPr lang="en-US" sz="1800" b="1" dirty="0" smtClean="0">
                <a:solidFill>
                  <a:schemeClr val="tx1"/>
                </a:solidFill>
              </a:rPr>
              <a:t>role of different regions of the placenta in fatty acid metabolism &amp; transport</a:t>
            </a:r>
          </a:p>
          <a:p>
            <a:pPr marL="0" indent="0" algn="ctr">
              <a:lnSpc>
                <a:spcPct val="150000"/>
              </a:lnSpc>
              <a:spcBef>
                <a:spcPts val="600"/>
              </a:spcBef>
              <a:buNone/>
            </a:pPr>
            <a:r>
              <a:rPr lang="en-US" sz="1800" b="1" dirty="0" smtClean="0">
                <a:solidFill>
                  <a:schemeClr val="tx1"/>
                </a:solidFill>
              </a:rPr>
              <a:t> affecting fetal growth in preeclampsia </a:t>
            </a:r>
          </a:p>
        </p:txBody>
      </p:sp>
      <p:pic>
        <p:nvPicPr>
          <p:cNvPr id="16" name="Picture 2"/>
          <p:cNvPicPr>
            <a:picLocks noChangeAspect="1" noChangeArrowheads="1"/>
          </p:cNvPicPr>
          <p:nvPr/>
        </p:nvPicPr>
        <p:blipFill>
          <a:blip r:embed="rId3" cstate="print"/>
          <a:srcRect t="64506" r="13776"/>
          <a:stretch>
            <a:fillRect/>
          </a:stretch>
        </p:blipFill>
        <p:spPr bwMode="auto">
          <a:xfrm flipV="1">
            <a:off x="0" y="0"/>
            <a:ext cx="9144000" cy="908720"/>
          </a:xfrm>
          <a:prstGeom prst="rect">
            <a:avLst/>
          </a:prstGeom>
        </p:spPr>
      </p:pic>
      <p:pic>
        <p:nvPicPr>
          <p:cNvPr id="17" name="Picture 2"/>
          <p:cNvPicPr>
            <a:picLocks noChangeAspect="1" noChangeArrowheads="1"/>
          </p:cNvPicPr>
          <p:nvPr/>
        </p:nvPicPr>
        <p:blipFill>
          <a:blip r:embed="rId4"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8"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CA" sz="3600" b="1" dirty="0" smtClean="0">
                <a:solidFill>
                  <a:schemeClr val="bg1"/>
                </a:solidFill>
                <a:ea typeface="+mj-ea"/>
                <a:cs typeface="Times New Roman" pitchFamily="18" charset="0"/>
              </a:rPr>
              <a:t>Implication</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20" name="Slide Number Placeholder 19"/>
          <p:cNvSpPr>
            <a:spLocks noGrp="1"/>
          </p:cNvSpPr>
          <p:nvPr>
            <p:ph type="sldNum" sz="quarter" idx="12"/>
          </p:nvPr>
        </p:nvSpPr>
        <p:spPr/>
        <p:txBody>
          <a:bodyPr/>
          <a:lstStyle/>
          <a:p>
            <a:pPr>
              <a:defRPr/>
            </a:pPr>
            <a:fld id="{00FAF084-D5EA-48A9-9FD3-9B54144B9381}" type="slidenum">
              <a:rPr lang="en-CA" smtClean="0"/>
              <a:pPr>
                <a:defRPr/>
              </a:pPr>
              <a:t>26</a:t>
            </a:fld>
            <a:endParaRPr lang="en-CA"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idx="1"/>
          </p:nvPr>
        </p:nvSpPr>
        <p:spPr>
          <a:xfrm>
            <a:off x="467544" y="1484784"/>
            <a:ext cx="7992888" cy="1944216"/>
          </a:xfrm>
        </p:spPr>
        <p:txBody>
          <a:bodyPr>
            <a:noAutofit/>
          </a:bodyPr>
          <a:lstStyle/>
          <a:p>
            <a:pPr algn="just">
              <a:buFont typeface="Wingdings" pitchFamily="2" charset="2"/>
              <a:buChar char="v"/>
            </a:pPr>
            <a:r>
              <a:rPr lang="en-US" sz="2000" b="1" dirty="0" smtClean="0">
                <a:solidFill>
                  <a:srgbClr val="002060"/>
                </a:solidFill>
              </a:rPr>
              <a:t>Department of Science and Technology (DST)</a:t>
            </a:r>
          </a:p>
          <a:p>
            <a:pPr algn="just">
              <a:buFont typeface="Wingdings" pitchFamily="2" charset="2"/>
              <a:buChar char="v"/>
            </a:pPr>
            <a:endParaRPr lang="en-US" sz="2000" b="1" dirty="0" smtClean="0">
              <a:solidFill>
                <a:srgbClr val="002060"/>
              </a:solidFill>
            </a:endParaRPr>
          </a:p>
          <a:p>
            <a:pPr marL="342900" lvl="0" indent="-342900" algn="just">
              <a:spcBef>
                <a:spcPct val="20000"/>
              </a:spcBef>
              <a:buFont typeface="Wingdings" pitchFamily="2" charset="2"/>
              <a:buChar char="v"/>
            </a:pPr>
            <a:r>
              <a:rPr lang="en-US" sz="2000" b="1" dirty="0" smtClean="0">
                <a:solidFill>
                  <a:srgbClr val="002060"/>
                </a:solidFill>
              </a:rPr>
              <a:t>Participants and Nurses of the Bharati Hospital</a:t>
            </a:r>
          </a:p>
          <a:p>
            <a:pPr marL="342900" lvl="0" indent="-342900" algn="just">
              <a:spcBef>
                <a:spcPct val="20000"/>
              </a:spcBef>
              <a:buFont typeface="Wingdings" pitchFamily="2" charset="2"/>
              <a:buChar char="v"/>
            </a:pPr>
            <a:endParaRPr lang="en-US" sz="2000" b="1" dirty="0" smtClean="0">
              <a:solidFill>
                <a:srgbClr val="002060"/>
              </a:solidFill>
            </a:endParaRPr>
          </a:p>
          <a:p>
            <a:pPr marL="342900" lvl="0" indent="-342900" algn="just">
              <a:spcBef>
                <a:spcPct val="20000"/>
              </a:spcBef>
              <a:buFont typeface="Wingdings" pitchFamily="2" charset="2"/>
              <a:buChar char="v"/>
            </a:pPr>
            <a:endParaRPr lang="en-US" sz="2000" b="1" dirty="0" smtClean="0">
              <a:solidFill>
                <a:srgbClr val="002060"/>
              </a:solidFill>
            </a:endParaRPr>
          </a:p>
          <a:p>
            <a:pPr marL="342900" lvl="0" indent="-342900" algn="just">
              <a:spcBef>
                <a:spcPct val="20000"/>
              </a:spcBef>
              <a:buFont typeface="Wingdings" pitchFamily="2" charset="2"/>
              <a:buChar char="v"/>
            </a:pPr>
            <a:endParaRPr lang="en-US" sz="2000" b="1" dirty="0" smtClean="0">
              <a:solidFill>
                <a:srgbClr val="002060"/>
              </a:solidFill>
            </a:endParaRPr>
          </a:p>
          <a:p>
            <a:pPr marL="566928" indent="-457200" algn="just" eaLnBrk="1" hangingPunct="1">
              <a:lnSpc>
                <a:spcPct val="150000"/>
              </a:lnSpc>
              <a:spcBef>
                <a:spcPts val="1200"/>
              </a:spcBef>
              <a:buFont typeface="Wingdings" pitchFamily="2" charset="2"/>
              <a:buChar char="v"/>
              <a:defRPr/>
            </a:pPr>
            <a:endParaRPr lang="en-CA" sz="2000" b="1" dirty="0" smtClean="0">
              <a:solidFill>
                <a:srgbClr val="002060"/>
              </a:solidFill>
            </a:endParaRPr>
          </a:p>
        </p:txBody>
      </p:sp>
      <p:pic>
        <p:nvPicPr>
          <p:cNvPr id="10" name="Picture 2"/>
          <p:cNvPicPr>
            <a:picLocks noChangeAspect="1" noChangeArrowheads="1"/>
          </p:cNvPicPr>
          <p:nvPr/>
        </p:nvPicPr>
        <p:blipFill>
          <a:blip r:embed="rId2" cstate="print"/>
          <a:srcRect t="64506" r="13776"/>
          <a:stretch>
            <a:fillRect/>
          </a:stretch>
        </p:blipFill>
        <p:spPr bwMode="auto">
          <a:xfrm flipV="1">
            <a:off x="0" y="0"/>
            <a:ext cx="9144000" cy="908720"/>
          </a:xfrm>
          <a:prstGeom prst="rect">
            <a:avLst/>
          </a:prstGeom>
          <a:noFill/>
          <a:ln w="9525">
            <a:noFill/>
            <a:miter lim="800000"/>
            <a:headEnd/>
            <a:tailEnd/>
          </a:ln>
          <a:effectLst/>
        </p:spPr>
      </p:pic>
      <p:pic>
        <p:nvPicPr>
          <p:cNvPr id="11" name="Picture 2"/>
          <p:cNvPicPr>
            <a:picLocks noChangeAspect="1" noChangeArrowheads="1"/>
          </p:cNvPicPr>
          <p:nvPr/>
        </p:nvPicPr>
        <p:blipFill>
          <a:blip r:embed="rId3" cstate="print"/>
          <a:srcRect t="64506" r="13776"/>
          <a:stretch>
            <a:fillRect/>
          </a:stretch>
        </p:blipFill>
        <p:spPr bwMode="auto">
          <a:xfrm flipH="1" flipV="1">
            <a:off x="6352" y="6597352"/>
            <a:ext cx="9144000" cy="288032"/>
          </a:xfrm>
          <a:prstGeom prst="rect">
            <a:avLst/>
          </a:prstGeom>
          <a:noFill/>
          <a:ln w="9525">
            <a:noFill/>
            <a:miter lim="800000"/>
            <a:headEnd/>
            <a:tailEnd/>
          </a:ln>
          <a:effectLst/>
        </p:spPr>
      </p:pic>
      <p:sp>
        <p:nvSpPr>
          <p:cNvPr id="12" name="Rectangle 2"/>
          <p:cNvSpPr txBox="1">
            <a:spLocks noRot="1" noChangeArrowheads="1"/>
          </p:cNvSpPr>
          <p:nvPr/>
        </p:nvSpPr>
        <p:spPr>
          <a:xfrm>
            <a:off x="107504" y="-86072"/>
            <a:ext cx="8856984" cy="10668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rPr>
              <a:t>Acknowledgment</a:t>
            </a:r>
            <a:r>
              <a:rPr kumimoji="0" lang="en-CA" sz="3600" b="1" i="0" u="none" strike="noStrike" kern="1200" cap="none" spc="0" normalizeH="0" noProof="0" dirty="0" smtClean="0">
                <a:ln>
                  <a:noFill/>
                </a:ln>
                <a:solidFill>
                  <a:schemeClr val="bg1"/>
                </a:solidFill>
                <a:effectLst/>
                <a:uLnTx/>
                <a:uFillTx/>
                <a:ea typeface="+mj-ea"/>
                <a:cs typeface="Times New Roman" pitchFamily="18" charset="0"/>
              </a:rPr>
              <a:t> </a:t>
            </a:r>
            <a:endParaRPr kumimoji="0" lang="en-CA" sz="3600" b="1" i="0" u="none" strike="noStrike" kern="1200" cap="none" spc="0" normalizeH="0" baseline="0" noProof="0" dirty="0" smtClean="0">
              <a:ln>
                <a:noFill/>
              </a:ln>
              <a:solidFill>
                <a:schemeClr val="bg1"/>
              </a:solidFill>
              <a:effectLst/>
              <a:uLnTx/>
              <a:uFillTx/>
              <a:ea typeface="+mj-ea"/>
              <a:cs typeface="Times New Roman" pitchFamily="18" charset="0"/>
            </a:endParaRPr>
          </a:p>
        </p:txBody>
      </p:sp>
      <p:sp>
        <p:nvSpPr>
          <p:cNvPr id="14" name="Slide Number Placeholder 13"/>
          <p:cNvSpPr>
            <a:spLocks noGrp="1"/>
          </p:cNvSpPr>
          <p:nvPr>
            <p:ph type="sldNum" sz="quarter" idx="12"/>
          </p:nvPr>
        </p:nvSpPr>
        <p:spPr/>
        <p:txBody>
          <a:bodyPr/>
          <a:lstStyle/>
          <a:p>
            <a:pPr>
              <a:defRPr/>
            </a:pPr>
            <a:fld id="{00FAF084-D5EA-48A9-9FD3-9B54144B9381}" type="slidenum">
              <a:rPr lang="en-CA" smtClean="0"/>
              <a:pPr>
                <a:defRPr/>
              </a:pPr>
              <a:t>27</a:t>
            </a:fld>
            <a:endParaRPr lang="en-CA" dirty="0"/>
          </a:p>
        </p:txBody>
      </p:sp>
      <p:sp>
        <p:nvSpPr>
          <p:cNvPr id="27650" name="AutoShape 2" descr="data:image/png;base64,iVBORw0KGgoAAAANSUhEUgAAAKsAAAEmCAMAAAAqb5CZAAABYlBMVEX///8AAADt1qWlvtLemQC92eq2kHPy4rjU7/XnvIimzeMoKCiiy+LlngDwsajN4u/W5/JPT08xMTGTYkQjGAAiIiK+gwBGRkZun6vD4PL39/eysrK8lXfz26lqSQCeuc+sxtvD0+DX19eJocO+vr7RkAAODg55YE1KVVzg7fVra2umlnMjIyMaGhpMPDC6urpWa3bLy8vo6OiffmTs9PmOjo6ioqI8PDxoXkiKiorTq3xeXl7SvpJ1dXX767/VkwCRcltZUD7pxZJmc3Xlz5+5rYw1JQCIXgB9mqu1z9h2UQD85LCHel5KQzTxyK+MjIyrdgCbawAtHwAWDwCcblHh1LEkIBlFMABgQgCit7tfTTjf1LNuiJdROACrmne/rIVzaFCDemSUpqvwuao6NyxUPCwkHRW7mG6Sr81pU0KZr71NWWJ0gYuNorQ6RU4EEhk2Jhz//c6MtsDR0sBTdIm2sp3T4FIpAAAefUlEQVR4nM2djVsTSdLA04ERGIL50JDNQEzIQiSECMRA4AJhQVAQ8HRdUPeQD5fzPEVeb+99//+3q7p7vrpnMvkY2HqeO5fMZOY3NdXV1dXVnUikV5mYWGgSIZmFiYmJni8ZikwvpIhKFv5yvNOjSlAmzeJd41lSW0v7kILM/UVol9ZKDq5nIPhf73/9a+m2tiZoHr6HBvUsPgwS/5Ak5OMMlffP/yK0NVOnH1/MPCJkdtiSD4S8GxwbHNuceS9oa3eIWjRBx8fGKNEHYDTKHHYfYEHGxgXthHHHqG9fjFH1vQHUulEvW5qlsM8HnbSpO0JdZrd/vjkGMIBKPxy2C4V9MeakvRvYOYbKYMbBVuv007oblrOyx7kjWIb6YhNZqAVkENWl2OFlU7H0pLGPdwPL+v034g2jBWDDcSp22KZYfKQ7gHWiUhPIDJeZXn0UK+zgdmFdqFRfQq3+ir0D2Bq2/9eWJT4iw8P1YaViP5HxQRn21vxs0alVNNdhVCce3t/fd7C+HJNhbytQlFHfkBRjBdV++Omnn/60s74fHLwz2KYLFVivKWscw5b6Tz85YQnZdMG+vjXYohtVsOq6nh0e/omJIK1T1sExJ+wgdGHV2zBZUOujmXG7vCSfwAY0PaZrLtYIZR2XBOLElfBRl4lKPjF7jesxBataSqGjGlXlja8FW5yz1tuyhq9YtVot1uE/EfVDhPnZug8rCRm1BqPAh5LYWBH2T+wW6uBwP5C38vlU3hKSDJeVjqJoBy8J7Qss2d//U+N9WD1S/6Q6n8pLeqVQR2DGKCG/uj0Q72NtEo/xLowagquPNWWThKzYFXqDlwrWN07WYV3jsMbwLJHPR3kXrmLBWt/OKO47ThpOVj3OYOnI4IWaFXuvZnisS/Tyz1W3HuNjWNMIdB1jAx+1ohGE6ArABF4rWWEMIym2btBQ+40XK7au8Hxsw0OtODZ85mTVeeBCxjxgcUAzFxbqkpdaaXBC3WXcaQTwJ+S1flV/hUqYRgCsSgc0Ng5ZtqZTsRqgHgHPyxn1A4IRhJU2aoqkj/OWM+PgfsiVA1aLI+pQBQ69fakyhLEX9NBaSKwpQj667zm2+eIhdu67Q6ukYXcGHzIUdah1fAJH370cl6JY9AQb4aBCkP1mZsbqJgdnZmYYafXyuDUEVI6cJkUFOWKRyrvXM4OOXnYTswXhhNzT7J6PTPnI46XPhJKC7MJfIld8UmGoQ631E37iu0d2YZnkUFldUjq52KlctjjVrghvq5Wh1pCALe0enSi/fJuspauznVylVSEmFsUFWW+ZpPTD1aHW2dmR/O3wWDfg0ocVm5wf5HLRKGm1aMvykd3VVuvyIHdwXtnilHiVs0p4rKCGLUpnk2g0mouSSos2I7sibdJqwZO01o9a9NRc7oAJ/3p4rGCKW4Bnl/VK63CrdUZ2dyu7CtoW1d/q1VDraqsVleS2WXOHrUtS+Q+a3olEuo4v/RJOGVq/bdZDiZWq84hcMjN0w+5y89w9KQ2d7bq/GjbrqnTDIfIfQFrDzNGV0wyg6Sdh5Fs93iXHt80q2UB0qHIJsJFIRmJFtdYiE+TkeOiEuuC7ZqVGSS7/Q/VabEis68ACBy5bR3Dk7lmHhohwmy7WY/HxyQlZp39Lth4eK+QGiLs1o/4qJ0pWGnkxOdrFgOEW9Yp97HlOZqU9/xWHcrC2LjgrDw3cqGd3wTrU2kUHu+XyWccM9pj/6WY9pMeWQ0FlrOtKVhpSQ8QidVwt+PS4dUes7s7AwnJzygfc9krCY41ATcuRmvXVq1derMev7t+//8qLNSTUyN8VBstw/qA49z1YAfX+/T8k1tx5mKxLXo3rDxNHIfeZyKyHYbJGsGtSsFo4ChPgB48lGwjTXCMRqMM52ZFYj/1Yh0xWlVqXQmNVGUE7vVoG4lLrVqgmEKmBx684WXOO5qMyAt7wVC0rPBNgIUFJNoJXwg+0nGNE3mH98ccruWVdhGsCPHzx7A4gP2BHbV3aOgiXBexgpzwdNmvpwIO1te4cxNBRoxcra1lhTscVWZXbmTp+Ob4suSKC1taVCAaUag2Vlcd4qoD7+JLAWMXJSj9bPVagcrWGySrqHI8OZFhIDK1euPR6ScOvMxk1KrJx4bGCy3r3UdXR8pB7lzgU2zojyiA7esDS3WE6AhhwjWNRBXErlsNe2BUL2RglKrOAt1BalgkJFXJvH8cGsZ7VHRqKgIvsmnmtVoWPCCTUHUx8zmDhS796g+KK/RUB6sNNXrsmWwHSUisglRbKUNUTFS/wcmxwDOYZGrZb1Fa6tokJwivvqSwQhipKa1SwQHtJLDlWkApUnCcbg/9K8jvA3bqf6lggTnnICoJ8YKNUszwnfHEpR4EWKpvV5aWbNukX6yNRuzSGmf4t9zCRw0R3UFh21gNVTJaPvX7ZJ9YJ20Wev7FPqP3qrVlfcaFCnenmy4+223RftUWbx/gMk03n7BQrbj+XXFeHqIg7yG8BBtE1KmTdFZUNlsmS1Q5RSzKqYxox3T3rCiHvPSoVmOciW9HgduCPiqw9eNtpT1YT9iioHeR2Dk/8UHEq+e/dsxrz6pIRBvuWOydlg/ciJY88ax9Ib7PeKeJVrgJt4rlQbTtDyEUPxfoOb9TXPTUtTAh4KnZQeAOg9dNtTkSrBIIAr2uNPe+xVGfJx76obL4QDIeHXs7fTuqpVK7W3kqgqGLfed+A2oFJS64qZwc5OzBOEx5ukQBKHcRyrR4roGDU4mmxTB/vbN3ORaVS4dOYBzuVypXt0FvPgqI+qZXVZXoW1+BdnLRe8lwuy3Cj9lxYBuOWt5s+t0HaF21Zya++F+lPwR5YwUM/nQDtYADN+tk9hC/9KIQEK3jur9kZhFm9kIovji4uKuYf3gbbL1QG+3bTzxuwIHT9YGedytYql8Od9WjuwGL1MKWx8Y/9MFYBm6Zm8MLT44iga910VVYlRDRnsSodytggBhb9K9jEXObbcSUtjZYfOlhdfYGNVS6aG9t8g31fP6u0cLEO1e0mlmXZOGdmXpirYNuzvnN8l36bkab6m9Gosfr3t48ePXq5OSPGCi8ePbSRtGclr8VXZ8bf00uxD/tfq7nkXF2skHas6iXfpTDSRLUFj7UFwVgbS9mv7m9UycZCCKRMjIkVXgLWMWutHNPdsCGWazMpTjQdN8zH+di8oowJ/+/09BRqXooRLabnpQcMMQO7JG2IsKjrp1RDKyun/6tSbG5f1zUILWlvH9P1gZU59wXCmYsxzDXxFI3foq7r+jW+zXpsX6HYf8T0WBnqdihrPKZn2bdqy/QCFm3f6x2mxYYITZsmqBHGEhGCIyUt9g+Z9b9UmRHOShUbc1xyLcmu2OivL1gSpI4uph6DNxxhb1KpWFQrDIWKeHbMfdlk3822Jnyja8MDuHsdWSFpplAsUytjhQdzs5q0fYNdspPW63bWWDzC5r8NpWL3Y1St8P1SDSwb/vC4en/WSoptJtLwnhPxuI3V0EFtmFCE9iEp9hjVCgX0c+AFFKi6HudTUf2AFZNatLUacU2rOw7Ce61HDP4S427FLsVoy4tE5gmZBa0mZFRqRP2DXWYV2Bn6+hNu0gioEt4yb3NGzKVYymewop49JSr1YjpYfF9gi03TYVNSGRVg9ZhGrWTUiEiK/S8zZ7hGPqbLqGAXlFUTL6+nqWThr5cjdUoaV56j0dvlRUt2Kpa2LHiCEpiAgpRaAIONc9iG4pygwvvDqoGoCqWiUGegl3gY6lDsMVMrtLw9FWokVi5TUh1MvldYCzXrg0phNX2P8ISkTbG5/Zhu8MvkY+qXQqWs68JZdD+30TS7FH9UuF++xCM8u2L3ERAU9g1bkJcwK2D36y40MFHRVH1R62gEDbxPLHZs9VnwLTCBGujOG0PHF1CUuvDOUFMLkbJnqzKFmtyeaF2aUCyYAHyAZojOyRMWLD7Clgh2odgis1XqiOLtUTUITN/ynSXiQrG0ZVFnhGrdQG/hbbL0KHZpXSmW91UbrFUFQNVxahkDm1hsn6sV77/BWl1d94Ots74YFdvhnAFHnUBT1ZTuxnkfnaUQsHVRpmPWsuD28DHqG9ywHGUJice6VKyJigYQDDViKjbBFEtblsY/BUdU9oqyuOimYjtKwhUdvqqNAWD0ge2hJnr0GCiWjrPAS9X4W62royxL6BPCPx32tJ2hoiGiXk3FUqr93DH7dIO/VC3mQC3KeWFmzaDYDupKGgJV80R1+BVDRFBFbrFURfGhfTQBoVYXasSQhwFMsRh3B05wb4i4ygfVacIGH0YZTWYF9G9tn3VU3FrLMbcBKPpSdkqqg46WLdSbN3xQI+7mZjCPw7RYxHbCwlJMckTQKly22pSNMmEaQSmY2yraUb1iACloNpjHQTU2UY1oxEaKKVqLSc2qpph9t4wg0BC85kD18FZxOcA3WKDKFYvNjZor9H1z2INq8o1kngSGN7BcKdA+UMxYi6wP8HIBMcVgpBwzfSz9OppAeYI3LMlY4eFSslHW0QiWAyp2wt5deVmAcuBElQ08MEikVoB6/USYWrWYqm+dU/SlGqgfjaB9HQGzADq43itks5qH52ZZIcUj4BvE0qNmNoYJOWxYvKt3y4TSCOD/Ibcx2pbVVjdU/e7VtWpqvVIjRaPEPOK+QC2aIZRbaiqjxMddDtR32WucSFVtM9DGlax2KyB5hjrHOgbV2TUVjybGEe0Tna7UqGp6BCMV1TvFQ/APPjBLfcOb1GPqs2kzlHkS+FiY4GoXcnO9Hq2v8slKOdeIsapHaFdmrmnefNglM9ZTsioqRvDKmJJqN49g5tJzO2wRLo07nK0Vx5xqE8AHAXszRE5xw8zNqWRF5Zms7q/d6Bv7GXKylRvZiebWq6ZybNeK+YWhvHnx9fRwNy97iaBhyzxlywjasDLfdnKWGxkZ2c7t8DqVDct0NN55egnv0VbEQyY8LYA1QvlDZF1jXr6N4Os7AlagPedmK2I0jurNSh0U/pPiBuc3HAQiOTLE/geNoG0Ui7a2xVhHRqI7vGBl2Y7qF97XWfOCHqEJavXJCQCrzFM2w4r2tVpLdtaRETH737RQ/XISYAWgmVPmW33VirdS+/AVx9v0FtprnKxvC9ZoLsrsIGmi+t6feh1QLKQNU4a/Ws0Es3yAzaEFmEGgQ5hzizUa5apNRoRa/b+OitXBhxT9B4Osh1N9zh1QAFZqsg7WaO78yg4bb3MNcAWQ3SIDXj2WkBXli54WO5kEGXU1SUWwbrPEVPSK2SyyNtoMMDTa9+jfCKQxPfN1hjln6J49NkmDDRCT5Cpn1ysIwi5DAm203cANfCxm4r56GraYLXEbQc0iDTiWTVIHu+1iZbBLun7TPt0Ui5eR9YuXWqHtLOqx2KjTKqfXrCcIWqqxRo4OJFaEbVLU9uNh2qSQdcDrhAZOjlOPgrBLKNOphkWaDpwgKELVgsNgTdh0kJxIgmdjpRsuFZnM42SXzs5yyRau8w+cKixCpLUtsSJsKcgTK1lrSxmb4m5ubmbzX92VD1uV9dzBqqLF+bFeHUQlI8CdDQJlRHQVa4P4y9VRZf0AEuKwyUbwvZczsMvAtps1uhP05VAjuHGnJjFO/Pzjxw8VZ+Xs/NwsS8Z1aIHrCeh1V4VibaxQyxyo3sPAGhxHyheikdLje5OTk78IefL582ezVnLrcEfM3uS2OvADeGGhWJvB4krhQC0U1Op8BTRO+Xxv8p5dJieR/PNnjitWAuU6M4I5XFaqVGygtBigJh1hC2V94kS1kH/5N7KKhaxs8XRgr7XAHlPyBAdXQaxgGVKbrkQ6ZX2qROW4P2yLbg/ACILnthu48dC2W7HRnZO2T8xLOAzpU29WSnvPxprrjNWuWDsrLhXw81vCie65Pi/6s957CiX0uAdYx6zoDVWwuFLIG5Y70UXdHbY02rMyf0Bv2ikrptAOZCtgy5qqHldiSl0uy2MHeuSXIKzU13ZqryytccFNdtsBi2HbmsIdsEzIMo603WOXjJcbkFjpqGS1Q1YcfStheY5DMgRExWo7PlXVLSupdsqKAzQKuyO1r3WWWHPluoqWV0xIJuDtXi3Wq7OdM2tNSmeVL9iDX+RyMqxIyCTtlpCxHHhHrJP4+S/khA6Vcmy/j85Z2Sj9YofZQTSqsANbjJGxxYuc1aibFXKerJP3Hv94+nRy8gk5waWAB2fuC3cCS86jaAfbTtWe89XFIsiwWzBjjdNRSown8hc8WJ8+xujl3/eeiMXsbE+tLn6Qg8GqVXvARuIcFs402z6y1vXYzz9/4VUuaQ9W9rx4IbEuGD1WgPkCSXgV8XkOo65tJy0325pbrYwVUCksSxzSyzyWWScxaFk9z52fb5k7RWCY1VUJHM/7bp0rVLvNysY3OKvlUoG1rn8B1p91warqttD3027VsZqO7fnQzSpJkXXYOme9mKXb7ZHtHbS2BZcJML1qsXask/8kin35dnLIWu2CVRgtVcC56HO3QeA/+PviZU1OVrcNyKwP4LvSWvuRXlgj02ZC5/D8YMQu2zjopLY15whYkdXQY1++5HnbUrH+hqySWntjjfANyUB+d7COYEhEWYlsA5EyFDbyEjQV6wMl60jPrHy6oSNWu6hZYaTl2ttoux+sbAKc/M3Jus1ZFW3LxVp1sz598OCfEus22FXXfkAI8WWFtmX1iipWqSv4jbHCHq1sj6udHRbTde1f27CO/I5Oy1W02AkrdQQ7zsdnafReKow5679UrI3SSuesDx6wxnXoZN3m8xM9rJUVM+BPVKzzGD92rldU7Mm6GDAzVGatvSyWMl3s77///q+/mfILNGWoFqT/pJ2xSxBWVGxpnQf0I9CH8/CtlyXIPiviMsAIKWkzQ90ZKzlBX8C2hOGoPa3r9WTNsOYP414zXxaI9ekDE5Ycsu1rohcctdHLGimcilrzJI2w7aqEYgOxYuMSsE7ppXLfnDbbm7CvikvafaDY134lMOtvDPaffUZlLotXIniIuaC01hmrBNvr7wlCQq0ZMaQUhZM1fQrAGwFZuRG47CDT8wo51szLPqy0cZ3qrNKpFpD1qQkLmYzqyoq5hrEfrFJVoCXUXvMwZUVPnCgHY7UU+6MPr94UcFlLkbgPK422Y52y3rOzdjFyVQp3A1Km0iZUr7N5PQ9zxisq1h8KVNMM+qlXweqjVwy1brB5BIy1Oe1vVHAiqU/LTg32jnxW35irZ8CuJVZ4EL9UMbL2aRE6q8Yve69kAB7eTTQNi9VMaHnrFeQX/GKftlfd4C7L9yRjIpPJNNliCGSNa2ZC6xZZ11CvCb+uwC6M1Z7QCsLap/X9a9i05KJrX1aWePmCDdKflSW1+/OTl0aDsbZdwmFnNVji5ecvsXasLAXX0yjbkhrplBV0yRNaecE66TXH+bTUZ9YJhdf0Zo1FJBsgvz+eVMnjJ9zX9ZfVtzJMYo3YElo8YHzy2C0CtK+s4LJ8l0fKrOU49VksobVB/CS11j9WVqnqXSHsweqQlbXFRSXo4uIU66D7w7qBrJrPCrz2rJGEDnMdsb1Fu+zBGukEry3ryy/ybfBi1qCKVbIauqiddEukj/sPAGuDLSyI1wPZrPKp6hr0uVwsUkh895G1Sfg2I5D91bRyW16vN1DnApWxnBTPnOsfa5JfqAyvEbWiab4KbmMtRtwk1cx13H1iLZpX0jTGCv/HliIZVKQvxH1CB6Os8U0HYloCHnha1MP1ZUMatsRlgz13uVzP6ky9QmARrWbYqMuqFV4MNMtBafPHNzOdFM6rT1v98HrVhm1eu1wux5l27NxxwUqboUJ01qro/zFQY8MkhbV4/REz9Ta67PSC9XJZE7A6258BxKV4q/XD/3jjXFi2FUP2c0sieyUwmXPnHOoJUHMsZq7SMPSY5E2RtswUWlt2JvL6u3lSccK9l9SK737oRtyt00SCAa2suKODMDalkm5CSHpiRXI1xaSZlY4nmIgLuHYJA2mGttlXUroXysKEwGOblk1M2JLoNdhNXtoiLEylMmGNbPb6RrpniYn7b/tHDvl2fY3/hvdLJqyNfYIF9M8W5RcaTBYXT+n3s4w1NFTO+gGcfzarFQa+LUrbt/nJzeLid62QzcKzZhdvhTWF+z0w4GyhMDX7rR1x9du3b18LBY1hsq8uskuFJ0muDKOsWZLNxgdACtezTvk+wKVggxRfgt8ZDnPLP5M1An1WXHPf3y3uE+wC+c9Qf3yJzbeIXqBeT/ji+EkBrxTWT4mDyCE8jZ2pQrtlDRHVc7hBiSWLuGtWNt7wC+HLQurl9qxhNi0+4JjNxtvsUGOCe6Fmv4XPytaDtt1QyxJDbRvMvYaKylkH8H4Bv6KkvQ1WTMaSU9bwg2bjFJaA5hr2XrUYxO5xJxUU1lCz9mdfSm9ZMQ22AzOQYNnexWH+DB9IzcGqTFooUgZuWOYGQkblrMIIlN5A06ZTUnVN/Q5YWW9wLVgVFpvQst8Vq8Wc3mA2dO8Kgo3rmRkByCdowLoRMRJOA3EoduA2mpYYc2merHXOGndbs12x6AbC+QlpuxhtWBPYyjfkTa1sisXBVn9m3wKwXns2LkBpko2yfNRSbBbMdT58VmYEnqywTWy2RObisk9LOFnD/OFQIZiLutE8WEGf2aoIGZyHTVbsCcLbtt4mDoN1B4fImjZZHT7NNAJwA/2qcPEV/8YlUPYVh4URZE9vp2lFuME+8wgJAAWWc0/5sd7cQjDAZM3RuJzHwDFR90rIN0UoZjau1C01LW4Es2obSAjWWR9WaFq9ljgGFYfBOh0Bsn6y6VVzHRQ2EmZ2yC5rdlZn9IKs8IqbcW/Wxm15rIirN1CwwuFSwZv19poWN9jFrMoGNMEqHKz9WRKWd70tc2UGq2rowVihaYX1g7yyYAyreMmMlf20yr4XKw63PWJXnH40ElOyqCZTA8mKHcbNmt0jHvbMWaHpOcc4RsRgRHkmA7LQTwtTU8HSPQ6p2cdcHqw3XqwDJUdZfp0hKvCUxFNBS1lMsRus/fOExTorO1hkxeE2rnaYiseDU9pwO1SulyMwuwIlq2Wu14mpjiEt2qmOWCdsjcvdizI3QFKyPTNW+PWW7+2J/GA7amaYM/4uZ7VsrOSrm5UNuArUXNNfe2Id8NyXSSk2g7WxGpofKzNXCGxuCrfJ2rTcfTtW8zhjhf02F2+VdcJmBLaPLTfAp0I12yiHmQDp2Vw7ZYUf/BBN3foQzfWUs96oWPFJbnpF7dDH2gazAVnLZqc126MJ5DtDZd2sOxfvy8oC2j6YQKedAdsChnYHWa1QrFFBl4eau+asDbOTraEM0HOZMffosToOCowSGsHAIi+5GN1YMRxuwHQEz0Q1x80iGxJ868kECp2SRqzF/jZpDmRdrFnNWT2CBR17t41q/iiXQ2ggaGPNouOXpBcT6ApVbD9UrSYbo1TSVdxIZXbAzsqUWk1l2BlpLH7poSPouFVxwbFBKZVpzI9WAblaHWW0Li2m0slRPIKnAO1it6RdKhX9aynZnKf6Ur1nIaNN0Knrw3R3qEFn01RaLSUzaaYyT0k3qdrlh+kidulaqYBaIssGBVH/eimXzFKRKM+47hA2X+hWqRi5lDJrxWba1wIac0tLJSXrfGeDgg5HAg4B1MZck1AT8PlZ2dG5uQaRrbVjxfZCimqtNuea4Im8zZU+zVyGGonycYI3rx5ePwj4qMwc1Zov7HyTsyphAyq2R1I0gfk5weoFC2qdowbtATsfgDU/0CspmMBo2mJVw5ZGU3AKY1XBtg0M8wNTvc8swq8ZotJGhagMcjRJT0nOj3rBtolg8oU+kEJGswR6tVAVmqWuiuo1mTZPkWD9BgfUo/X68pmUacuiJA2LY3RexTrfSM37PE7Vk7UvL5+h5pHVKSpWp0iP48Gaz0/1R6VUpvJ7QVir6W5Y8/lCl1GfSqjNY/lHteoLIp8SwAby3aRXPcWg1y8skrRLdwpUrunqvBq1NOpizecTvfSkCknkkbWR9IuuRmEsmEmmlMpmpKlkxsZKTXQq6MLL4AJXpjbQSCa9aKtwDFmTyYw6sJlP0WMNwUr9aD/fvCkJjORO52lXQElg9OKEqY4iIo6yGvCfycx81Q2Kn6cx3gaFhlT0UmdBZyE/K7AosF2SQpnVUzq4TuPfilOSKXrKDVVoObzqnLIIkAtYWoOv2yXstZe+FgZgiFhNyWdQtcMpzbAUyqVuBvOF7zfWOxcM1CiquEXwIp63l8IHyrhA0Yc0wp+QT1gjD05L5tNcRKunpKKBf3OeYZ50C6RUCrZhUuE6La0eSs1bpPA8VckTVBujt1Pk4NAsZSl835utCild7+0VCs7OqFD4err3P1b/tTQd5oICt5TRd9tpLJE6dzhvqtx+8W94Uk9Qh+Axk2ZNp9KBkli2d9eSKKtQp3DJ3i3o8f8BdzurpxE4g9EAAAAASUVORK5CYII="/>
          <p:cNvSpPr>
            <a:spLocks noChangeAspect="1" noChangeArrowheads="1"/>
          </p:cNvSpPr>
          <p:nvPr/>
        </p:nvSpPr>
        <p:spPr bwMode="auto">
          <a:xfrm>
            <a:off x="155575" y="-1790700"/>
            <a:ext cx="2181225" cy="37433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7654" name="Picture 6" descr="http://www.inspire-dst.gov.in/css/ins_logo.jpg"/>
          <p:cNvPicPr>
            <a:picLocks noChangeAspect="1" noChangeArrowheads="1"/>
          </p:cNvPicPr>
          <p:nvPr/>
        </p:nvPicPr>
        <p:blipFill>
          <a:blip r:embed="rId4" cstate="print"/>
          <a:srcRect/>
          <a:stretch>
            <a:fillRect/>
          </a:stretch>
        </p:blipFill>
        <p:spPr bwMode="auto">
          <a:xfrm>
            <a:off x="5436096" y="3717032"/>
            <a:ext cx="1152128" cy="915359"/>
          </a:xfrm>
          <a:prstGeom prst="rect">
            <a:avLst/>
          </a:prstGeom>
          <a:noFill/>
          <a:effectLst>
            <a:outerShdw blurRad="50800" dist="38100" dir="5400000" algn="t" rotWithShape="0">
              <a:prstClr val="black">
                <a:alpha val="40000"/>
              </a:prstClr>
            </a:outerShdw>
          </a:effectLst>
        </p:spPr>
      </p:pic>
      <p:pic>
        <p:nvPicPr>
          <p:cNvPr id="27656" name="Picture 8" descr="http://files.mbnr-teachers.webnode.com/200000309-6492d658be/DepartmentOFScienceandTechnology_thumb.jpg"/>
          <p:cNvPicPr>
            <a:picLocks noChangeAspect="1" noChangeArrowheads="1"/>
          </p:cNvPicPr>
          <p:nvPr/>
        </p:nvPicPr>
        <p:blipFill>
          <a:blip r:embed="rId5" cstate="print"/>
          <a:srcRect/>
          <a:stretch>
            <a:fillRect/>
          </a:stretch>
        </p:blipFill>
        <p:spPr bwMode="auto">
          <a:xfrm>
            <a:off x="2051720" y="4725144"/>
            <a:ext cx="4114800" cy="981076"/>
          </a:xfrm>
          <a:prstGeom prst="rect">
            <a:avLst/>
          </a:prstGeom>
          <a:noFill/>
        </p:spPr>
      </p:pic>
      <p:pic>
        <p:nvPicPr>
          <p:cNvPr id="27660" name="Picture 12" descr="http://panchakarma.com/images/Bharati_Vidyapeeth_Deemed_University_Class1.jpg"/>
          <p:cNvPicPr>
            <a:picLocks noChangeAspect="1" noChangeArrowheads="1"/>
          </p:cNvPicPr>
          <p:nvPr/>
        </p:nvPicPr>
        <p:blipFill>
          <a:blip r:embed="rId6" cstate="print">
            <a:lum bright="10000"/>
          </a:blip>
          <a:srcRect r="16213" b="8365"/>
          <a:stretch>
            <a:fillRect/>
          </a:stretch>
        </p:blipFill>
        <p:spPr bwMode="auto">
          <a:xfrm>
            <a:off x="6670576" y="3141944"/>
            <a:ext cx="2077888" cy="1511191"/>
          </a:xfrm>
          <a:prstGeom prst="rect">
            <a:avLst/>
          </a:prstGeom>
          <a:noFill/>
          <a:effectLst>
            <a:outerShdw blurRad="50800" dist="38100" dir="5400000" algn="t" rotWithShape="0">
              <a:prstClr val="black">
                <a:alpha val="40000"/>
              </a:prstClr>
            </a:outerShdw>
          </a:effectLst>
        </p:spPr>
      </p:pic>
      <p:pic>
        <p:nvPicPr>
          <p:cNvPr id="27662" name="Picture 14" descr="http://archives.deccanchronicle.com/sites/default/files/styles/article_node_view/public/pregnant%20women%20India_0.jpg"/>
          <p:cNvPicPr>
            <a:picLocks noChangeAspect="1" noChangeArrowheads="1"/>
          </p:cNvPicPr>
          <p:nvPr/>
        </p:nvPicPr>
        <p:blipFill>
          <a:blip r:embed="rId7" cstate="print">
            <a:lum bright="10000" contrast="10000"/>
          </a:blip>
          <a:srcRect l="35862"/>
          <a:stretch>
            <a:fillRect/>
          </a:stretch>
        </p:blipFill>
        <p:spPr bwMode="auto">
          <a:xfrm>
            <a:off x="6228184" y="4725144"/>
            <a:ext cx="1512168" cy="1429892"/>
          </a:xfrm>
          <a:prstGeom prst="rect">
            <a:avLst/>
          </a:prstGeom>
          <a:noFill/>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2" cstate="print"/>
          <a:srcRect t="64506" r="13776"/>
          <a:stretch>
            <a:fillRect/>
          </a:stretch>
        </p:blipFill>
        <p:spPr bwMode="auto">
          <a:xfrm flipV="1">
            <a:off x="0" y="0"/>
            <a:ext cx="9144000" cy="6858000"/>
          </a:xfrm>
          <a:prstGeom prst="rect">
            <a:avLst/>
          </a:prstGeom>
          <a:noFill/>
          <a:ln w="9525">
            <a:noFill/>
            <a:miter lim="800000"/>
            <a:headEnd/>
            <a:tailEnd/>
          </a:ln>
          <a:effectLst/>
        </p:spPr>
      </p:pic>
      <p:sp>
        <p:nvSpPr>
          <p:cNvPr id="13" name="Title 2"/>
          <p:cNvSpPr txBox="1">
            <a:spLocks/>
          </p:cNvSpPr>
          <p:nvPr/>
        </p:nvSpPr>
        <p:spPr>
          <a:xfrm>
            <a:off x="3203848" y="2575176"/>
            <a:ext cx="3168352" cy="1285872"/>
          </a:xfrm>
          <a:prstGeom prst="rect">
            <a:avLst/>
          </a:prstGeom>
          <a:ln w="76200" cmpd="thickThin">
            <a:noFill/>
          </a:ln>
        </p:spPr>
        <p:txBody>
          <a:bodyPr vert="horz" lIns="91440" tIns="45720" rIns="91440" bIns="45720" rtlCol="0" anchor="ct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bg1"/>
                </a:solidFill>
                <a:effectLst/>
                <a:uLnTx/>
                <a:uFillTx/>
                <a:latin typeface="Times New Roman" pitchFamily="18" charset="0"/>
                <a:ea typeface="+mj-ea"/>
                <a:cs typeface="Times New Roman" pitchFamily="18" charset="0"/>
              </a:rPr>
              <a:t>Thank You !</a:t>
            </a:r>
            <a:endParaRPr kumimoji="0" lang="en-US" sz="4400" b="1" i="0" u="none" strike="noStrike" kern="1200" cap="none" spc="0" normalizeH="0" baseline="0" noProof="0" dirty="0">
              <a:ln>
                <a:noFill/>
              </a:ln>
              <a:solidFill>
                <a:schemeClr val="bg1"/>
              </a:solidFill>
              <a:effectLst/>
              <a:uLnTx/>
              <a:uFillTx/>
              <a:latin typeface="Times New Roman" pitchFamily="18" charset="0"/>
              <a:ea typeface="+mj-ea"/>
              <a:cs typeface="Times New Roman" pitchFamily="18" charset="0"/>
            </a:endParaRPr>
          </a:p>
        </p:txBody>
      </p:sp>
      <p:sp>
        <p:nvSpPr>
          <p:cNvPr id="14" name="Rectangle 13"/>
          <p:cNvSpPr/>
          <p:nvPr/>
        </p:nvSpPr>
        <p:spPr>
          <a:xfrm rot="16200000" flipH="1">
            <a:off x="3915880" y="3376376"/>
            <a:ext cx="6858000" cy="73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30" name="AutoShape 6" descr="https://encrypted-tbn1.gstatic.com/images?q=tbn:ANd9GcSHisrmXmnzcCOQCgJ5r5jA8irm2mgcWsQMxzihXDnJivZM4gfC"/>
          <p:cNvSpPr>
            <a:spLocks noChangeAspect="1" noChangeArrowheads="1"/>
          </p:cNvSpPr>
          <p:nvPr/>
        </p:nvSpPr>
        <p:spPr bwMode="auto">
          <a:xfrm>
            <a:off x="155575" y="-1241425"/>
            <a:ext cx="5943600" cy="26003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
        <p:nvSpPr>
          <p:cNvPr id="1032" name="AutoShape 8" descr="https://encrypted-tbn2.gstatic.com/images?q=tbn:ANd9GcSZcg-kCHE26rBNO225shkRja4xO0fz1w89BjxjVmRTiBNZuxTv"/>
          <p:cNvSpPr>
            <a:spLocks noChangeAspect="1" noChangeArrowheads="1"/>
          </p:cNvSpPr>
          <p:nvPr/>
        </p:nvSpPr>
        <p:spPr bwMode="auto">
          <a:xfrm>
            <a:off x="155575" y="-1790700"/>
            <a:ext cx="4438650" cy="3743325"/>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pic>
        <p:nvPicPr>
          <p:cNvPr id="24578" name="Picture 2" descr="http://www.dailytravelphotos.com/images/2009/090316_palolem_goa_india_mother_child_beach_laughing_indian_travel_photography_IMG_7792.jpg"/>
          <p:cNvPicPr>
            <a:picLocks noChangeAspect="1" noChangeArrowheads="1"/>
          </p:cNvPicPr>
          <p:nvPr/>
        </p:nvPicPr>
        <p:blipFill>
          <a:blip r:embed="rId3" cstate="print">
            <a:lum bright="20000" contrast="20000"/>
          </a:blip>
          <a:srcRect r="1894" b="38039"/>
          <a:stretch>
            <a:fillRect/>
          </a:stretch>
        </p:blipFill>
        <p:spPr bwMode="auto">
          <a:xfrm>
            <a:off x="539552" y="4509120"/>
            <a:ext cx="1368152" cy="1296144"/>
          </a:xfrm>
          <a:prstGeom prst="rect">
            <a:avLst/>
          </a:prstGeom>
          <a:noFill/>
          <a:effectLst/>
        </p:spPr>
      </p:pic>
      <p:pic>
        <p:nvPicPr>
          <p:cNvPr id="24582" name="Picture 6" descr="http://www.jaypankhania.com/wp-content/uploads/2013/12/newborn-baby-photography-hertfordshire-30.jpg"/>
          <p:cNvPicPr>
            <a:picLocks noChangeAspect="1" noChangeArrowheads="1"/>
          </p:cNvPicPr>
          <p:nvPr/>
        </p:nvPicPr>
        <p:blipFill>
          <a:blip r:embed="rId4" cstate="print">
            <a:lum contrast="10000"/>
          </a:blip>
          <a:srcRect l="19740" t="15750" r="18661" b="2877"/>
          <a:stretch>
            <a:fillRect/>
          </a:stretch>
        </p:blipFill>
        <p:spPr bwMode="auto">
          <a:xfrm>
            <a:off x="7524328" y="2304692"/>
            <a:ext cx="1440160" cy="1268324"/>
          </a:xfrm>
          <a:prstGeom prst="rect">
            <a:avLst/>
          </a:prstGeom>
          <a:noFill/>
          <a:effectLst/>
        </p:spPr>
      </p:pic>
      <p:pic>
        <p:nvPicPr>
          <p:cNvPr id="24584" name="Picture 8" descr="http://s.wsj.net/public/resources/images/OB-SG115_ihealt_DV_20120316043436.jpg"/>
          <p:cNvPicPr>
            <a:picLocks noChangeAspect="1" noChangeArrowheads="1"/>
          </p:cNvPicPr>
          <p:nvPr/>
        </p:nvPicPr>
        <p:blipFill>
          <a:blip r:embed="rId5" cstate="print">
            <a:lum bright="10000" contrast="10000"/>
          </a:blip>
          <a:srcRect b="17524"/>
          <a:stretch>
            <a:fillRect/>
          </a:stretch>
        </p:blipFill>
        <p:spPr bwMode="auto">
          <a:xfrm>
            <a:off x="2483768" y="692696"/>
            <a:ext cx="1440160" cy="1296144"/>
          </a:xfrm>
          <a:prstGeom prst="rect">
            <a:avLst/>
          </a:prstGeom>
          <a:noFill/>
          <a:effectLst/>
        </p:spPr>
      </p:pic>
      <p:sp>
        <p:nvSpPr>
          <p:cNvPr id="15" name="Rectangle 14"/>
          <p:cNvSpPr/>
          <p:nvPr/>
        </p:nvSpPr>
        <p:spPr>
          <a:xfrm rot="16200000" flipH="1">
            <a:off x="-1340704" y="3392424"/>
            <a:ext cx="6858000" cy="73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6" name="Rectangle 15"/>
          <p:cNvSpPr/>
          <p:nvPr/>
        </p:nvSpPr>
        <p:spPr>
          <a:xfrm rot="10800000" flipV="1">
            <a:off x="35497" y="4293096"/>
            <a:ext cx="7315200" cy="7200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rot="10800000" flipV="1">
            <a:off x="2103120" y="2131712"/>
            <a:ext cx="7040880" cy="731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18" name="Picture 4" descr="http://www.bharatividyapeeth.edu/img/BVDUnew.png"/>
          <p:cNvPicPr>
            <a:picLocks noChangeAspect="1" noChangeArrowheads="1"/>
          </p:cNvPicPr>
          <p:nvPr/>
        </p:nvPicPr>
        <p:blipFill>
          <a:blip r:embed="rId6" cstate="print">
            <a:lum bright="20000"/>
          </a:blip>
          <a:srcRect/>
          <a:stretch>
            <a:fillRect/>
          </a:stretch>
        </p:blipFill>
        <p:spPr bwMode="auto">
          <a:xfrm>
            <a:off x="7092280" y="5430885"/>
            <a:ext cx="2592288" cy="1427115"/>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8044</TotalTime>
  <Words>2689</Words>
  <Application>Microsoft Office PowerPoint</Application>
  <PresentationFormat>On-screen Show (4:3)</PresentationFormat>
  <Paragraphs>559</Paragraphs>
  <Slides>28</Slides>
  <Notes>26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Differential Regional Fatty Acid Distribution in  Normotensive and Preeclampsia Placenta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AICT Labs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Placenta</dc:title>
  <dc:creator>CNS LABS</dc:creator>
  <cp:lastModifiedBy>@lk@</cp:lastModifiedBy>
  <cp:revision>1744</cp:revision>
  <dcterms:created xsi:type="dcterms:W3CDTF">2008-05-13T01:59:53Z</dcterms:created>
  <dcterms:modified xsi:type="dcterms:W3CDTF">2015-10-01T11:41:52Z</dcterms:modified>
</cp:coreProperties>
</file>