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56" r:id="rId2"/>
    <p:sldId id="357" r:id="rId3"/>
    <p:sldId id="355" r:id="rId4"/>
    <p:sldId id="291" r:id="rId5"/>
    <p:sldId id="344" r:id="rId6"/>
    <p:sldId id="346" r:id="rId7"/>
    <p:sldId id="347" r:id="rId8"/>
    <p:sldId id="348" r:id="rId9"/>
    <p:sldId id="345" r:id="rId10"/>
    <p:sldId id="338" r:id="rId11"/>
    <p:sldId id="339" r:id="rId12"/>
    <p:sldId id="340" r:id="rId13"/>
    <p:sldId id="341" r:id="rId14"/>
    <p:sldId id="349" r:id="rId15"/>
    <p:sldId id="350" r:id="rId16"/>
    <p:sldId id="351" r:id="rId17"/>
    <p:sldId id="352" r:id="rId18"/>
    <p:sldId id="353" r:id="rId19"/>
    <p:sldId id="354" r:id="rId20"/>
    <p:sldId id="343" r:id="rId21"/>
    <p:sldId id="342" r:id="rId22"/>
    <p:sldId id="293" r:id="rId23"/>
    <p:sldId id="35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B38A0A5-B6DB-4013-B43C-4C8BC962EEDC}">
          <p14:sldIdLst>
            <p14:sldId id="356"/>
            <p14:sldId id="357"/>
            <p14:sldId id="355"/>
            <p14:sldId id="291"/>
            <p14:sldId id="344"/>
            <p14:sldId id="346"/>
            <p14:sldId id="347"/>
            <p14:sldId id="348"/>
            <p14:sldId id="345"/>
            <p14:sldId id="338"/>
            <p14:sldId id="339"/>
            <p14:sldId id="340"/>
            <p14:sldId id="341"/>
            <p14:sldId id="349"/>
            <p14:sldId id="350"/>
            <p14:sldId id="351"/>
            <p14:sldId id="352"/>
            <p14:sldId id="353"/>
            <p14:sldId id="354"/>
            <p14:sldId id="343"/>
            <p14:sldId id="342"/>
            <p14:sldId id="293"/>
            <p14:sldId id="358"/>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3E"/>
    <a:srgbClr val="4E988F"/>
    <a:srgbClr val="F47F0A"/>
    <a:srgbClr val="018A3F"/>
    <a:srgbClr val="E7E8EA"/>
    <a:srgbClr val="DDDEE0"/>
    <a:srgbClr val="3ECE4C"/>
    <a:srgbClr val="D5D6D8"/>
    <a:srgbClr val="69B7B3"/>
    <a:srgbClr val="40E0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1" autoAdjust="0"/>
    <p:restoredTop sz="95552" autoAdjust="0"/>
  </p:normalViewPr>
  <p:slideViewPr>
    <p:cSldViewPr>
      <p:cViewPr>
        <p:scale>
          <a:sx n="77" d="100"/>
          <a:sy n="77" d="100"/>
        </p:scale>
        <p:origin x="-114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0F9C6D-ADEF-411C-9DA0-CE8402AA8209}" type="datetimeFigureOut">
              <a:rPr lang="en-US" smtClean="0"/>
              <a:pPr/>
              <a:t>8/17/2015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6BF094-4EFF-46C7-8889-2EE9AC8E202F}" type="slidenum">
              <a:rPr lang="en-US" smtClean="0"/>
              <a:pPr/>
              <a:t>‹#›</a:t>
            </a:fld>
            <a:endParaRPr lang="en-US" dirty="0"/>
          </a:p>
        </p:txBody>
      </p:sp>
    </p:spTree>
    <p:extLst>
      <p:ext uri="{BB962C8B-B14F-4D97-AF65-F5344CB8AC3E}">
        <p14:creationId xmlns:p14="http://schemas.microsoft.com/office/powerpoint/2010/main" val="255149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4</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5</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6</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7</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8</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9</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10</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11</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12</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13</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14</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15</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16</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17</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18</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19</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20</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BF094-4EFF-46C7-8889-2EE9AC8E202F}" type="slidenum">
              <a:rPr lang="en-US" smtClean="0"/>
              <a:pPr/>
              <a:t>21</a:t>
            </a:fld>
            <a:endParaRPr lang="en-US" dirty="0"/>
          </a:p>
        </p:txBody>
      </p:sp>
    </p:spTree>
    <p:extLst>
      <p:ext uri="{BB962C8B-B14F-4D97-AF65-F5344CB8AC3E}">
        <p14:creationId xmlns:p14="http://schemas.microsoft.com/office/powerpoint/2010/main" val="379119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98F9131-E311-40FD-88D7-F694B3703BD8}" type="slidenum">
              <a:rPr lang="en-US"/>
              <a:pPr fontAlgn="base">
                <a:spcBef>
                  <a:spcPct val="0"/>
                </a:spcBef>
                <a:spcAft>
                  <a:spcPct val="0"/>
                </a:spcAft>
              </a:pPr>
              <a:t>22</a:t>
            </a:fld>
            <a:endParaRPr lang="en-US" dirty="0"/>
          </a:p>
        </p:txBody>
      </p:sp>
    </p:spTree>
    <p:extLst>
      <p:ext uri="{BB962C8B-B14F-4D97-AF65-F5344CB8AC3E}">
        <p14:creationId xmlns:p14="http://schemas.microsoft.com/office/powerpoint/2010/main" val="5449093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EF55EB-7F0D-4B2C-ACB0-D8093BF91804}" type="slidenum">
              <a:rPr lang="en-US" smtClean="0"/>
              <a:pPr/>
              <a:t>‹#›</a:t>
            </a:fld>
            <a:endParaRPr lang="en-US" dirty="0"/>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37400" y="76200"/>
            <a:ext cx="1981200" cy="79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userDrawn="1"/>
        </p:nvSpPr>
        <p:spPr>
          <a:xfrm>
            <a:off x="0" y="6560128"/>
            <a:ext cx="5943600" cy="304800"/>
          </a:xfrm>
          <a:prstGeom prst="rect">
            <a:avLst/>
          </a:prstGeom>
          <a:solidFill>
            <a:srgbClr val="3EC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43600" y="6565900"/>
            <a:ext cx="3200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452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EF55EB-7F0D-4B2C-ACB0-D8093BF91804}" type="slidenum">
              <a:rPr lang="en-US" smtClean="0"/>
              <a:pPr/>
              <a:t>‹#›</a:t>
            </a:fld>
            <a:endParaRPr lang="en-US" dirty="0"/>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53200"/>
            <a:ext cx="5943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43600" y="6565900"/>
            <a:ext cx="3200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62800" y="0"/>
            <a:ext cx="19812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597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3771240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229151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344741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1089396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2170173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2504884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2951413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2317866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3D0FD-2871-4EC3-90CC-00A0B84155E4}" type="datetimeFigureOut">
              <a:rPr lang="en-US" smtClean="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4190319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13D0FD-2871-4EC3-90CC-00A0B84155E4}" type="datetimeFigureOut">
              <a:rPr lang="en-US" smtClean="0"/>
              <a:pPr/>
              <a:t>8/17/2015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F55EB-7F0D-4B2C-ACB0-D8093BF91804}" type="slidenum">
              <a:rPr lang="en-US" smtClean="0"/>
              <a:pPr/>
              <a:t>‹#›</a:t>
            </a:fld>
            <a:endParaRPr lang="en-US" dirty="0"/>
          </a:p>
        </p:txBody>
      </p:sp>
    </p:spTree>
    <p:extLst>
      <p:ext uri="{BB962C8B-B14F-4D97-AF65-F5344CB8AC3E}">
        <p14:creationId xmlns:p14="http://schemas.microsoft.com/office/powerpoint/2010/main" val="2869783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mailto:alistair.c@oviyamedsafe.com" TargetMode="External"/><Relationship Id="rId7" Type="http://schemas.openxmlformats.org/officeDocument/2006/relationships/image" Target="../media/image27.png"/><Relationship Id="rId12"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www.facebook.com/OviyaMedSafe" TargetMode="External"/><Relationship Id="rId11" Type="http://schemas.openxmlformats.org/officeDocument/2006/relationships/image" Target="../media/image30.png"/><Relationship Id="rId5" Type="http://schemas.openxmlformats.org/officeDocument/2006/relationships/hyperlink" Target="http://www.linkedin.com/company/oviya-medsafe" TargetMode="External"/><Relationship Id="rId10" Type="http://schemas.openxmlformats.org/officeDocument/2006/relationships/image" Target="../media/image29.png"/><Relationship Id="rId4" Type="http://schemas.openxmlformats.org/officeDocument/2006/relationships/hyperlink" Target="http://www.oviyamedsafe.com/" TargetMode="External"/><Relationship Id="rId9" Type="http://schemas.openxmlformats.org/officeDocument/2006/relationships/hyperlink" Target="http://www.twitter.com/OviyaMedSafe"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00883E"/>
                </a:solidFill>
              </a:rPr>
              <a:t>About OMICS Group</a:t>
            </a:r>
          </a:p>
        </p:txBody>
      </p:sp>
      <p:sp>
        <p:nvSpPr>
          <p:cNvPr id="3" name="Content Placeholder 2"/>
          <p:cNvSpPr>
            <a:spLocks noGrp="1"/>
          </p:cNvSpPr>
          <p:nvPr>
            <p:ph idx="1"/>
          </p:nvPr>
        </p:nvSpPr>
        <p:spPr>
          <a:xfrm>
            <a:off x="448965" y="1291130"/>
            <a:ext cx="8237835" cy="4957270"/>
          </a:xfrm>
        </p:spPr>
        <p:txBody>
          <a:bodyPr>
            <a:normAutofit fontScale="77500" lnSpcReduction="20000"/>
          </a:bodyPr>
          <a:lstStyle/>
          <a:p>
            <a:pPr marL="0" indent="0" algn="just">
              <a:buNone/>
            </a:pPr>
            <a:endParaRPr lang="en-US" sz="3100" dirty="0" smtClean="0"/>
          </a:p>
          <a:p>
            <a:pPr marL="0" indent="0" algn="just">
              <a:buNone/>
            </a:pPr>
            <a:r>
              <a:rPr lang="en-US" sz="3100" dirty="0" smtClean="0"/>
              <a:t>OMICS </a:t>
            </a:r>
            <a:r>
              <a:rPr lang="en-US" sz="3100" dirty="0"/>
              <a:t>Group is an amalgamation of </a:t>
            </a:r>
            <a:r>
              <a:rPr lang="en-US" sz="3100" dirty="0">
                <a:hlinkClick r:id="rId2"/>
              </a:rPr>
              <a:t>Open Access Publications</a:t>
            </a:r>
            <a:r>
              <a:rPr lang="en-US" sz="3100" dirty="0"/>
              <a:t> and worldwide international science conferences and events. Established in the year 2007 with the sole aim of making the information on Sciences and technology ‘Open Access’, OMICS Group publishes 500 online open access </a:t>
            </a:r>
            <a:r>
              <a:rPr lang="en-US" sz="3100" dirty="0">
                <a:hlinkClick r:id="rId3"/>
              </a:rPr>
              <a:t>scholarly journals </a:t>
            </a:r>
            <a:r>
              <a:rPr lang="en-US" sz="3100"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3100" dirty="0">
                <a:hlinkClick r:id="rId4"/>
              </a:rPr>
              <a:t>International conferences</a:t>
            </a:r>
            <a:r>
              <a:rPr lang="en-US" sz="3100"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41126680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solidFill>
                  <a:srgbClr val="00883E"/>
                </a:solidFill>
              </a:rPr>
              <a:t>OMICS International Conferences</a:t>
            </a:r>
          </a:p>
        </p:txBody>
      </p:sp>
      <p:sp>
        <p:nvSpPr>
          <p:cNvPr id="3" name="Content Placeholder 2"/>
          <p:cNvSpPr>
            <a:spLocks noGrp="1"/>
          </p:cNvSpPr>
          <p:nvPr>
            <p:ph idx="1"/>
          </p:nvPr>
        </p:nvSpPr>
        <p:spPr>
          <a:xfrm>
            <a:off x="448965" y="1291130"/>
            <a:ext cx="8237835" cy="4835033"/>
          </a:xfrm>
        </p:spPr>
        <p:txBody>
          <a:bodyPr>
            <a:normAutofit fontScale="77500" lnSpcReduction="20000"/>
          </a:bodyPr>
          <a:lstStyle/>
          <a:p>
            <a:pPr marL="0" indent="0" algn="just">
              <a:buNone/>
            </a:pPr>
            <a:r>
              <a:rPr lang="en-US" dirty="0"/>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a:t>
            </a:r>
            <a:r>
              <a:rPr lang="en-US"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37366260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29001"/>
            <a:ext cx="7772400" cy="1676399"/>
          </a:xfrm>
        </p:spPr>
        <p:txBody>
          <a:bodyPr>
            <a:noAutofit/>
          </a:bodyPr>
          <a:lstStyle/>
          <a:p>
            <a:r>
              <a:rPr lang="en-GB" sz="2800" b="1" dirty="0" smtClean="0">
                <a:solidFill>
                  <a:srgbClr val="4E988F"/>
                </a:solidFill>
                <a:latin typeface="Calibri" pitchFamily="34" charset="0"/>
                <a:cs typeface="Arial" pitchFamily="34" charset="0"/>
              </a:rPr>
              <a:t>EUROPEAN </a:t>
            </a:r>
            <a:r>
              <a:rPr lang="en-US" sz="2800" b="1" dirty="0" smtClean="0">
                <a:solidFill>
                  <a:srgbClr val="4E988F"/>
                </a:solidFill>
              </a:rPr>
              <a:t>PHARMACOVIGILANCE </a:t>
            </a:r>
            <a:r>
              <a:rPr lang="en-GB" sz="2800" b="1" dirty="0" smtClean="0">
                <a:solidFill>
                  <a:srgbClr val="4E988F"/>
                </a:solidFill>
                <a:latin typeface="Calibri" pitchFamily="34" charset="0"/>
                <a:cs typeface="Arial" pitchFamily="34" charset="0"/>
              </a:rPr>
              <a:t>UNDER EUDRAVIGILANCE</a:t>
            </a:r>
            <a:endParaRPr lang="en-US" sz="2800" dirty="0">
              <a:solidFill>
                <a:srgbClr val="4E988F"/>
              </a:solidFill>
              <a:latin typeface="Calibri" pitchFamily="34" charset="0"/>
            </a:endParaRPr>
          </a:p>
        </p:txBody>
      </p:sp>
      <p:sp>
        <p:nvSpPr>
          <p:cNvPr id="5" name="Rectangle 4"/>
          <p:cNvSpPr/>
          <p:nvPr/>
        </p:nvSpPr>
        <p:spPr>
          <a:xfrm>
            <a:off x="6629400" y="0"/>
            <a:ext cx="25146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750" y="533400"/>
            <a:ext cx="4762500" cy="1933575"/>
          </a:xfrm>
          <a:prstGeom prst="rect">
            <a:avLst/>
          </a:prstGeom>
        </p:spPr>
      </p:pic>
      <p:sp>
        <p:nvSpPr>
          <p:cNvPr id="8" name="Rectangle 7"/>
          <p:cNvSpPr/>
          <p:nvPr/>
        </p:nvSpPr>
        <p:spPr>
          <a:xfrm>
            <a:off x="4441555" y="2495490"/>
            <a:ext cx="2111284" cy="430887"/>
          </a:xfrm>
          <a:prstGeom prst="rect">
            <a:avLst/>
          </a:prstGeom>
          <a:noFill/>
          <a:ln>
            <a:noFill/>
          </a:ln>
        </p:spPr>
        <p:txBody>
          <a:bodyPr wrap="none">
            <a:spAutoFit/>
          </a:bodyPr>
          <a:lstStyle/>
          <a:p>
            <a:r>
              <a:rPr lang="en-US" sz="2200" b="1" dirty="0" smtClean="0"/>
              <a:t>Practising Safety</a:t>
            </a:r>
            <a:endParaRPr lang="en-US" sz="2200" b="1" dirty="0"/>
          </a:p>
        </p:txBody>
      </p:sp>
      <p:pic>
        <p:nvPicPr>
          <p:cNvPr id="9" name="Picture 8"/>
          <p:cNvPicPr>
            <a:picLocks noChangeAspect="1"/>
          </p:cNvPicPr>
          <p:nvPr/>
        </p:nvPicPr>
        <p:blipFill>
          <a:blip r:embed="rId3" cstate="print"/>
          <a:stretch>
            <a:fillRect/>
          </a:stretch>
        </p:blipFill>
        <p:spPr>
          <a:xfrm>
            <a:off x="1018320" y="5549892"/>
            <a:ext cx="569365" cy="513178"/>
          </a:xfrm>
          <a:prstGeom prst="rect">
            <a:avLst/>
          </a:prstGeom>
        </p:spPr>
      </p:pic>
      <p:pic>
        <p:nvPicPr>
          <p:cNvPr id="10" name="Picture 9"/>
          <p:cNvPicPr>
            <a:picLocks noChangeAspect="1"/>
          </p:cNvPicPr>
          <p:nvPr/>
        </p:nvPicPr>
        <p:blipFill>
          <a:blip r:embed="rId4" cstate="print"/>
          <a:stretch>
            <a:fillRect/>
          </a:stretch>
        </p:blipFill>
        <p:spPr>
          <a:xfrm>
            <a:off x="4816331" y="5591037"/>
            <a:ext cx="509798" cy="457200"/>
          </a:xfrm>
          <a:prstGeom prst="rect">
            <a:avLst/>
          </a:prstGeom>
        </p:spPr>
      </p:pic>
      <p:cxnSp>
        <p:nvCxnSpPr>
          <p:cNvPr id="12" name="Straight Connector 11"/>
          <p:cNvCxnSpPr/>
          <p:nvPr/>
        </p:nvCxnSpPr>
        <p:spPr>
          <a:xfrm>
            <a:off x="800100" y="5257800"/>
            <a:ext cx="754380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3" name="Rectangle 12"/>
          <p:cNvSpPr/>
          <p:nvPr/>
        </p:nvSpPr>
        <p:spPr>
          <a:xfrm>
            <a:off x="1587685" y="5591038"/>
            <a:ext cx="2229008" cy="430887"/>
          </a:xfrm>
          <a:prstGeom prst="rect">
            <a:avLst/>
          </a:prstGeom>
          <a:noFill/>
          <a:ln>
            <a:noFill/>
          </a:ln>
        </p:spPr>
        <p:txBody>
          <a:bodyPr wrap="none">
            <a:spAutoFit/>
          </a:bodyPr>
          <a:lstStyle/>
          <a:p>
            <a:r>
              <a:rPr lang="en-US" sz="2200" dirty="0" smtClean="0">
                <a:solidFill>
                  <a:schemeClr val="tx1">
                    <a:lumMod val="50000"/>
                    <a:lumOff val="50000"/>
                  </a:schemeClr>
                </a:solidFill>
              </a:rPr>
              <a:t>Coimbatore, India</a:t>
            </a:r>
            <a:endParaRPr lang="en-US" sz="2200" dirty="0">
              <a:solidFill>
                <a:schemeClr val="tx1">
                  <a:lumMod val="50000"/>
                  <a:lumOff val="50000"/>
                </a:schemeClr>
              </a:solidFill>
            </a:endParaRPr>
          </a:p>
        </p:txBody>
      </p:sp>
      <p:sp>
        <p:nvSpPr>
          <p:cNvPr id="14" name="Rectangle 13"/>
          <p:cNvSpPr/>
          <p:nvPr/>
        </p:nvSpPr>
        <p:spPr>
          <a:xfrm>
            <a:off x="5326129" y="5591037"/>
            <a:ext cx="3025957" cy="430887"/>
          </a:xfrm>
          <a:prstGeom prst="rect">
            <a:avLst/>
          </a:prstGeom>
          <a:noFill/>
          <a:ln>
            <a:noFill/>
          </a:ln>
        </p:spPr>
        <p:txBody>
          <a:bodyPr wrap="none">
            <a:spAutoFit/>
          </a:bodyPr>
          <a:lstStyle/>
          <a:p>
            <a:r>
              <a:rPr lang="en-US" sz="2200" dirty="0" smtClean="0">
                <a:solidFill>
                  <a:schemeClr val="tx1">
                    <a:lumMod val="50000"/>
                    <a:lumOff val="50000"/>
                  </a:schemeClr>
                </a:solidFill>
              </a:rPr>
              <a:t>London, United Kingdom</a:t>
            </a:r>
            <a:endParaRPr lang="en-US" sz="2200" dirty="0">
              <a:solidFill>
                <a:schemeClr val="tx1">
                  <a:lumMod val="50000"/>
                  <a:lumOff val="50000"/>
                </a:schemeClr>
              </a:solidFill>
            </a:endParaRPr>
          </a:p>
        </p:txBody>
      </p:sp>
      <p:cxnSp>
        <p:nvCxnSpPr>
          <p:cNvPr id="16" name="Straight Connector 15"/>
          <p:cNvCxnSpPr/>
          <p:nvPr/>
        </p:nvCxnSpPr>
        <p:spPr>
          <a:xfrm>
            <a:off x="800100" y="6324600"/>
            <a:ext cx="754380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922187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229600" cy="6397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9078"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3000" dirty="0" smtClean="0"/>
              <a:t>Introduction</a:t>
            </a:r>
            <a:endParaRPr lang="en-GB" sz="3000" dirty="0"/>
          </a:p>
          <a:p>
            <a:r>
              <a:rPr lang="en-GB" sz="3000" dirty="0"/>
              <a:t>Where it fits within the entire European framework</a:t>
            </a:r>
          </a:p>
          <a:p>
            <a:r>
              <a:rPr lang="en-GB" sz="3000" dirty="0"/>
              <a:t>Understanding the </a:t>
            </a:r>
            <a:r>
              <a:rPr lang="en-GB" sz="3000" dirty="0" err="1"/>
              <a:t>EudraVigilance</a:t>
            </a:r>
            <a:r>
              <a:rPr lang="en-GB" sz="3000" dirty="0"/>
              <a:t> system </a:t>
            </a:r>
          </a:p>
          <a:p>
            <a:pPr>
              <a:tabLst>
                <a:tab pos="5918200" algn="l"/>
              </a:tabLst>
            </a:pPr>
            <a:r>
              <a:rPr lang="en-GB" sz="3000" dirty="0"/>
              <a:t>How it is implemented in the </a:t>
            </a:r>
            <a:r>
              <a:rPr lang="en-GB" sz="3000" dirty="0" smtClean="0"/>
              <a:t>post-</a:t>
            </a:r>
          </a:p>
          <a:p>
            <a:pPr marL="358775" indent="0">
              <a:spcBef>
                <a:spcPts val="0"/>
              </a:spcBef>
              <a:buNone/>
              <a:tabLst>
                <a:tab pos="5918200" algn="l"/>
              </a:tabLst>
            </a:pPr>
            <a:r>
              <a:rPr lang="en-GB" sz="3000" dirty="0" smtClean="0"/>
              <a:t>marketing </a:t>
            </a:r>
            <a:r>
              <a:rPr lang="en-GB" sz="3000" dirty="0"/>
              <a:t>approval of </a:t>
            </a:r>
            <a:r>
              <a:rPr lang="en-GB" sz="3000" dirty="0" smtClean="0"/>
              <a:t>medicinal</a:t>
            </a:r>
          </a:p>
          <a:p>
            <a:pPr marL="358775" indent="0">
              <a:spcBef>
                <a:spcPts val="0"/>
              </a:spcBef>
              <a:buNone/>
              <a:tabLst>
                <a:tab pos="5918200" algn="l"/>
              </a:tabLst>
            </a:pPr>
            <a:r>
              <a:rPr lang="en-GB" sz="3000" dirty="0" smtClean="0"/>
              <a:t>Drugs</a:t>
            </a:r>
          </a:p>
          <a:p>
            <a:r>
              <a:rPr lang="en-GB" sz="3000" dirty="0" smtClean="0"/>
              <a:t>Challenges </a:t>
            </a:r>
          </a:p>
          <a:p>
            <a:r>
              <a:rPr lang="en-GB" sz="3000" dirty="0"/>
              <a:t>Questions</a:t>
            </a:r>
          </a:p>
          <a:p>
            <a:endParaRPr lang="en-GB" dirty="0"/>
          </a:p>
        </p:txBody>
      </p:sp>
      <p:pic>
        <p:nvPicPr>
          <p:cNvPr id="8" name="Picture 7"/>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6934200" y="4343400"/>
            <a:ext cx="2057400" cy="2113767"/>
          </a:xfrm>
          <a:prstGeom prst="rect">
            <a:avLst/>
          </a:prstGeom>
          <a:blipFill dpi="0" rotWithShape="1">
            <a:blip r:embed="rId5">
              <a:alphaModFix amt="98000"/>
            </a:blip>
            <a:srcRect/>
            <a:tile tx="0" ty="0" sx="100000" sy="100000" flip="none" algn="tl"/>
          </a:blip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9078"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0" indent="0">
              <a:buNone/>
            </a:pPr>
            <a:endParaRPr lang="en-GB" dirty="0" smtClean="0"/>
          </a:p>
          <a:p>
            <a:pPr marL="358775" indent="0">
              <a:buNone/>
              <a:tabLst>
                <a:tab pos="358775" algn="l"/>
              </a:tabLst>
            </a:pPr>
            <a:r>
              <a:rPr lang="en-GB" dirty="0" err="1" smtClean="0"/>
              <a:t>EudraVigilance</a:t>
            </a:r>
            <a:r>
              <a:rPr lang="en-GB" dirty="0" smtClean="0"/>
              <a:t> </a:t>
            </a:r>
            <a:r>
              <a:rPr lang="en-GB" dirty="0"/>
              <a:t>is a data processing network and management system for reporting and evaluating suspected adverse reactions during the development and following the marketing authorisation of medicinal products in the European Economic Area (EEA).</a:t>
            </a:r>
          </a:p>
        </p:txBody>
      </p:sp>
      <p:sp>
        <p:nvSpPr>
          <p:cNvPr id="4" name="Rectangle 3"/>
          <p:cNvSpPr/>
          <p:nvPr/>
        </p:nvSpPr>
        <p:spPr>
          <a:xfrm>
            <a:off x="342900" y="1295400"/>
            <a:ext cx="8458200" cy="430887"/>
          </a:xfrm>
          <a:prstGeom prst="rect">
            <a:avLst/>
          </a:prstGeom>
          <a:solidFill>
            <a:schemeClr val="accent3">
              <a:lumMod val="50000"/>
              <a:alpha val="25000"/>
            </a:schemeClr>
          </a:solidFill>
        </p:spPr>
        <p:txBody>
          <a:bodyPr wrap="square">
            <a:spAutoFit/>
          </a:bodyPr>
          <a:lstStyle/>
          <a:p>
            <a:pPr>
              <a:spcAft>
                <a:spcPts val="1200"/>
              </a:spcAft>
            </a:pPr>
            <a:r>
              <a:rPr lang="en-GB" sz="2200" b="1" dirty="0" smtClean="0"/>
              <a:t>Introduction</a:t>
            </a:r>
            <a:endParaRPr lang="en-GB" sz="2200" b="1"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r="13412"/>
          <a:stretch/>
        </p:blipFill>
        <p:spPr bwMode="auto">
          <a:xfrm>
            <a:off x="304800" y="1952625"/>
            <a:ext cx="8569152"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76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9078"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358775" indent="0">
              <a:buNone/>
            </a:pPr>
            <a:endParaRPr lang="en-GB" dirty="0"/>
          </a:p>
          <a:p>
            <a:pPr marL="358775" indent="0">
              <a:buNone/>
            </a:pPr>
            <a:r>
              <a:rPr lang="en-US" dirty="0" err="1" smtClean="0"/>
              <a:t>EudraVigilance</a:t>
            </a:r>
            <a:r>
              <a:rPr lang="en-US" dirty="0" smtClean="0"/>
              <a:t> </a:t>
            </a:r>
            <a:r>
              <a:rPr lang="en-US" dirty="0"/>
              <a:t>(EV) – mandatory in EEA for post-marketing European-wide PV system for rapid dissemination of data of a safety nature for </a:t>
            </a:r>
            <a:r>
              <a:rPr lang="en-US" dirty="0" smtClean="0"/>
              <a:t>evaluation.</a:t>
            </a:r>
            <a:endParaRPr lang="en-GB" dirty="0"/>
          </a:p>
        </p:txBody>
      </p:sp>
      <p:sp>
        <p:nvSpPr>
          <p:cNvPr id="4" name="Rectangle 3"/>
          <p:cNvSpPr/>
          <p:nvPr/>
        </p:nvSpPr>
        <p:spPr>
          <a:xfrm>
            <a:off x="342900" y="1295400"/>
            <a:ext cx="8458200" cy="430887"/>
          </a:xfrm>
          <a:prstGeom prst="rect">
            <a:avLst/>
          </a:prstGeom>
          <a:solidFill>
            <a:schemeClr val="accent3">
              <a:lumMod val="50000"/>
              <a:alpha val="25000"/>
            </a:schemeClr>
          </a:solidFill>
        </p:spPr>
        <p:txBody>
          <a:bodyPr wrap="square">
            <a:spAutoFit/>
          </a:bodyPr>
          <a:lstStyle/>
          <a:p>
            <a:pPr>
              <a:spcAft>
                <a:spcPts val="1200"/>
              </a:spcAft>
            </a:pPr>
            <a:r>
              <a:rPr lang="en-GB" sz="2200" b="1" dirty="0" smtClean="0"/>
              <a:t>Where </a:t>
            </a:r>
            <a:r>
              <a:rPr lang="en-GB" sz="2200" b="1" dirty="0"/>
              <a:t>it fits within the entire </a:t>
            </a:r>
            <a:r>
              <a:rPr lang="en-GB" sz="2200" b="1" dirty="0" smtClean="0"/>
              <a:t>European framework </a:t>
            </a:r>
            <a:endParaRPr lang="en-GB" sz="2200"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5628782"/>
            <a:ext cx="2124075" cy="695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9786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9078"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358775" indent="0">
              <a:buNone/>
              <a:tabLst>
                <a:tab pos="358775" algn="l"/>
              </a:tabLst>
            </a:pPr>
            <a:r>
              <a:rPr lang="en-US" dirty="0" smtClean="0"/>
              <a:t>EV </a:t>
            </a:r>
            <a:r>
              <a:rPr lang="en-US" dirty="0"/>
              <a:t>is consistent with Electronic Data Interchange (EDI) principles and meets Electronic Standards for the Transfer of Regulatory Information (ICH </a:t>
            </a:r>
            <a:r>
              <a:rPr lang="en-US" dirty="0" smtClean="0"/>
              <a:t>E2B </a:t>
            </a:r>
            <a:r>
              <a:rPr lang="en-US" dirty="0"/>
              <a:t>[E2B defines the data elements for transmission of </a:t>
            </a:r>
            <a:r>
              <a:rPr lang="en-US" b="1" dirty="0"/>
              <a:t>individual</a:t>
            </a:r>
            <a:r>
              <a:rPr lang="en-US" dirty="0"/>
              <a:t> case safety reports]</a:t>
            </a:r>
            <a:r>
              <a:rPr lang="en-GB" dirty="0"/>
              <a:t>).</a:t>
            </a:r>
          </a:p>
        </p:txBody>
      </p:sp>
      <p:sp>
        <p:nvSpPr>
          <p:cNvPr id="4" name="Rectangle 3"/>
          <p:cNvSpPr/>
          <p:nvPr/>
        </p:nvSpPr>
        <p:spPr>
          <a:xfrm>
            <a:off x="342900" y="1295400"/>
            <a:ext cx="8458200" cy="461665"/>
          </a:xfrm>
          <a:prstGeom prst="rect">
            <a:avLst/>
          </a:prstGeom>
          <a:solidFill>
            <a:schemeClr val="accent3">
              <a:lumMod val="50000"/>
              <a:alpha val="25000"/>
            </a:schemeClr>
          </a:solidFill>
        </p:spPr>
        <p:txBody>
          <a:bodyPr wrap="square">
            <a:spAutoFit/>
          </a:bodyPr>
          <a:lstStyle/>
          <a:p>
            <a:pPr>
              <a:spcAft>
                <a:spcPts val="1200"/>
              </a:spcAft>
            </a:pPr>
            <a:r>
              <a:rPr lang="en-GB" sz="2400" b="1" dirty="0" smtClean="0"/>
              <a:t>Understanding </a:t>
            </a:r>
            <a:r>
              <a:rPr lang="en-GB" sz="2400" b="1" dirty="0"/>
              <a:t>the </a:t>
            </a:r>
            <a:r>
              <a:rPr lang="en-GB" sz="2400" b="1" dirty="0" err="1"/>
              <a:t>EudraVigilance</a:t>
            </a:r>
            <a:r>
              <a:rPr lang="en-GB" sz="2400" b="1" dirty="0"/>
              <a:t> system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4075" y="5343525"/>
            <a:ext cx="2981325"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1888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9078"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358775" indent="0">
              <a:buNone/>
            </a:pPr>
            <a:r>
              <a:rPr lang="en-US" dirty="0"/>
              <a:t>EV is a database for the EMA &amp; NCAs – benefit/risk analysis (fully searchable), but only a portal for sponsors or MAHs (</a:t>
            </a:r>
            <a:r>
              <a:rPr lang="en-US" dirty="0" err="1"/>
              <a:t>ie</a:t>
            </a:r>
            <a:r>
              <a:rPr lang="en-US" dirty="0"/>
              <a:t> MAHs have access to their own data only)</a:t>
            </a:r>
            <a:r>
              <a:rPr lang="en-GB" dirty="0"/>
              <a:t>.</a:t>
            </a:r>
          </a:p>
        </p:txBody>
      </p:sp>
      <p:sp>
        <p:nvSpPr>
          <p:cNvPr id="4" name="Rectangle 3"/>
          <p:cNvSpPr/>
          <p:nvPr/>
        </p:nvSpPr>
        <p:spPr>
          <a:xfrm>
            <a:off x="342900" y="1295400"/>
            <a:ext cx="8458200" cy="461665"/>
          </a:xfrm>
          <a:prstGeom prst="rect">
            <a:avLst/>
          </a:prstGeom>
          <a:solidFill>
            <a:schemeClr val="accent3">
              <a:lumMod val="50000"/>
              <a:alpha val="25000"/>
            </a:schemeClr>
          </a:solidFill>
        </p:spPr>
        <p:txBody>
          <a:bodyPr wrap="square">
            <a:spAutoFit/>
          </a:bodyPr>
          <a:lstStyle/>
          <a:p>
            <a:pPr>
              <a:spcAft>
                <a:spcPts val="1200"/>
              </a:spcAft>
            </a:pPr>
            <a:r>
              <a:rPr lang="en-GB" sz="2400" b="1" dirty="0" smtClean="0"/>
              <a:t>Understanding </a:t>
            </a:r>
            <a:r>
              <a:rPr lang="en-GB" sz="2400" b="1" dirty="0"/>
              <a:t>the </a:t>
            </a:r>
            <a:r>
              <a:rPr lang="en-GB" sz="2400" b="1" dirty="0" err="1"/>
              <a:t>EudraVigilance</a:t>
            </a:r>
            <a:r>
              <a:rPr lang="en-GB" sz="2400" b="1" dirty="0"/>
              <a:t> system </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5016758"/>
            <a:ext cx="3048000" cy="1384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6276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6397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9078"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1162050" lvl="1" indent="0">
              <a:buNone/>
            </a:pPr>
            <a:r>
              <a:rPr lang="en-GB" sz="3200" dirty="0" smtClean="0"/>
              <a:t>3 </a:t>
            </a:r>
            <a:r>
              <a:rPr lang="en-GB" sz="3200" dirty="0"/>
              <a:t>methods for updating EV</a:t>
            </a:r>
          </a:p>
          <a:p>
            <a:pPr marL="0" indent="0">
              <a:buNone/>
            </a:pPr>
            <a:endParaRPr lang="en-GB" sz="2000" dirty="0"/>
          </a:p>
          <a:p>
            <a:pPr marL="2422525" lvl="2" indent="-273050"/>
            <a:r>
              <a:rPr lang="en-GB" sz="3200" dirty="0"/>
              <a:t> E2B transfer</a:t>
            </a:r>
          </a:p>
          <a:p>
            <a:pPr marL="2422525" lvl="2" indent="-273050"/>
            <a:endParaRPr lang="en-GB" sz="1800" dirty="0"/>
          </a:p>
          <a:p>
            <a:pPr marL="2422525" lvl="2" indent="-273050"/>
            <a:r>
              <a:rPr lang="en-GB" sz="3200" dirty="0"/>
              <a:t> EVWEB</a:t>
            </a:r>
          </a:p>
          <a:p>
            <a:pPr marL="2422525" lvl="2" indent="-273050"/>
            <a:endParaRPr lang="en-GB" sz="1800" dirty="0"/>
          </a:p>
          <a:p>
            <a:pPr marL="2422525" lvl="2" indent="-273050"/>
            <a:r>
              <a:rPr lang="en-GB" sz="3200" dirty="0"/>
              <a:t> EVPOST</a:t>
            </a:r>
          </a:p>
        </p:txBody>
      </p:sp>
      <p:sp>
        <p:nvSpPr>
          <p:cNvPr id="4" name="Rectangle 3"/>
          <p:cNvSpPr/>
          <p:nvPr/>
        </p:nvSpPr>
        <p:spPr>
          <a:xfrm>
            <a:off x="342900" y="1295400"/>
            <a:ext cx="8458200" cy="430887"/>
          </a:xfrm>
          <a:prstGeom prst="rect">
            <a:avLst/>
          </a:prstGeom>
          <a:solidFill>
            <a:schemeClr val="accent3">
              <a:lumMod val="50000"/>
              <a:alpha val="25000"/>
            </a:schemeClr>
          </a:solidFill>
        </p:spPr>
        <p:txBody>
          <a:bodyPr wrap="square">
            <a:spAutoFit/>
          </a:bodyPr>
          <a:lstStyle/>
          <a:p>
            <a:pPr>
              <a:spcAft>
                <a:spcPts val="1200"/>
              </a:spcAft>
            </a:pPr>
            <a:r>
              <a:rPr lang="en-GB" sz="2200" b="1" dirty="0"/>
              <a:t>Understanding the </a:t>
            </a:r>
            <a:r>
              <a:rPr lang="en-GB" sz="2200" b="1" dirty="0" err="1"/>
              <a:t>EudraVigilance</a:t>
            </a:r>
            <a:r>
              <a:rPr lang="en-GB" sz="2200" b="1" dirty="0"/>
              <a:t> </a:t>
            </a:r>
            <a:r>
              <a:rPr lang="en-GB" sz="2200" b="1" dirty="0" smtClean="0"/>
              <a:t>system</a:t>
            </a:r>
            <a:endParaRPr lang="en-GB" sz="2200" b="1"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4038600"/>
            <a:ext cx="2286000" cy="2286000"/>
          </a:xfrm>
          <a:prstGeom prst="rect">
            <a:avLst/>
          </a:prstGeom>
        </p:spPr>
      </p:pic>
    </p:spTree>
    <p:extLst>
      <p:ext uri="{BB962C8B-B14F-4D97-AF65-F5344CB8AC3E}">
        <p14:creationId xmlns:p14="http://schemas.microsoft.com/office/powerpoint/2010/main" val="26776465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2900"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1162050" lvl="1" indent="0">
              <a:buNone/>
            </a:pPr>
            <a:endParaRPr lang="en-GB" sz="2000" dirty="0" smtClean="0"/>
          </a:p>
          <a:p>
            <a:pPr marL="536575" indent="-360363"/>
            <a:r>
              <a:rPr lang="en-GB" dirty="0"/>
              <a:t>E2B transfer – </a:t>
            </a:r>
            <a:r>
              <a:rPr lang="en-GB" b="1" dirty="0"/>
              <a:t>automated</a:t>
            </a:r>
            <a:r>
              <a:rPr lang="en-GB" dirty="0"/>
              <a:t> transfer of xml data via a Gateway (database to database - </a:t>
            </a:r>
            <a:r>
              <a:rPr lang="en-US" dirty="0"/>
              <a:t>it’s called the ‘</a:t>
            </a:r>
            <a:r>
              <a:rPr lang="en-GB" dirty="0"/>
              <a:t>Gateway </a:t>
            </a:r>
            <a:r>
              <a:rPr lang="en-US" dirty="0"/>
              <a:t>’ method)</a:t>
            </a:r>
            <a:endParaRPr lang="en-GB" dirty="0"/>
          </a:p>
        </p:txBody>
      </p:sp>
      <p:sp>
        <p:nvSpPr>
          <p:cNvPr id="4" name="Rectangle 3"/>
          <p:cNvSpPr/>
          <p:nvPr/>
        </p:nvSpPr>
        <p:spPr>
          <a:xfrm>
            <a:off x="342900" y="1295400"/>
            <a:ext cx="8458200" cy="430887"/>
          </a:xfrm>
          <a:prstGeom prst="rect">
            <a:avLst/>
          </a:prstGeom>
          <a:solidFill>
            <a:schemeClr val="accent3">
              <a:lumMod val="50000"/>
              <a:alpha val="25000"/>
            </a:schemeClr>
          </a:solidFill>
        </p:spPr>
        <p:txBody>
          <a:bodyPr wrap="square">
            <a:spAutoFit/>
          </a:bodyPr>
          <a:lstStyle/>
          <a:p>
            <a:pPr>
              <a:spcAft>
                <a:spcPts val="1200"/>
              </a:spcAft>
            </a:pPr>
            <a:r>
              <a:rPr lang="en-GB" sz="2200" b="1" dirty="0"/>
              <a:t>Understanding the </a:t>
            </a:r>
            <a:r>
              <a:rPr lang="en-GB" sz="2200" b="1" dirty="0" err="1"/>
              <a:t>EudraVigilance</a:t>
            </a:r>
            <a:r>
              <a:rPr lang="en-GB" sz="2200" b="1" dirty="0"/>
              <a:t> </a:t>
            </a:r>
            <a:r>
              <a:rPr lang="en-GB" sz="2200" b="1" dirty="0" smtClean="0"/>
              <a:t>system</a:t>
            </a:r>
            <a:endParaRPr lang="en-GB" sz="2200" b="1"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6641" y="4419600"/>
            <a:ext cx="2213959"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4130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2900"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1162050" lvl="1" indent="0">
              <a:buNone/>
            </a:pPr>
            <a:endParaRPr lang="en-GB" sz="2000" dirty="0" smtClean="0"/>
          </a:p>
          <a:p>
            <a:pPr marL="530225" indent="-354013"/>
            <a:r>
              <a:rPr lang="en-GB" dirty="0"/>
              <a:t>EVWEB </a:t>
            </a:r>
            <a:r>
              <a:rPr lang="en-US" dirty="0"/>
              <a:t>is a method of </a:t>
            </a:r>
            <a:r>
              <a:rPr lang="en-US" b="1" dirty="0"/>
              <a:t>manually</a:t>
            </a:r>
            <a:r>
              <a:rPr lang="en-US" dirty="0"/>
              <a:t> populating EV (it’s called a ‘Web trader’ method)</a:t>
            </a:r>
            <a:endParaRPr lang="en-GB" dirty="0"/>
          </a:p>
        </p:txBody>
      </p:sp>
      <p:sp>
        <p:nvSpPr>
          <p:cNvPr id="4" name="Rectangle 3"/>
          <p:cNvSpPr/>
          <p:nvPr/>
        </p:nvSpPr>
        <p:spPr>
          <a:xfrm>
            <a:off x="342900" y="1295400"/>
            <a:ext cx="8458200" cy="430887"/>
          </a:xfrm>
          <a:prstGeom prst="rect">
            <a:avLst/>
          </a:prstGeom>
          <a:solidFill>
            <a:schemeClr val="accent3">
              <a:lumMod val="50000"/>
              <a:alpha val="25000"/>
            </a:schemeClr>
          </a:solidFill>
        </p:spPr>
        <p:txBody>
          <a:bodyPr wrap="square">
            <a:spAutoFit/>
          </a:bodyPr>
          <a:lstStyle/>
          <a:p>
            <a:pPr>
              <a:spcAft>
                <a:spcPts val="1200"/>
              </a:spcAft>
            </a:pPr>
            <a:r>
              <a:rPr lang="en-GB" sz="2200" b="1" dirty="0"/>
              <a:t>Understanding the </a:t>
            </a:r>
            <a:r>
              <a:rPr lang="en-GB" sz="2200" b="1" dirty="0" err="1"/>
              <a:t>EudraVigilance</a:t>
            </a:r>
            <a:r>
              <a:rPr lang="en-GB" sz="2200" b="1" dirty="0"/>
              <a:t> </a:t>
            </a:r>
            <a:r>
              <a:rPr lang="en-GB" sz="2200" b="1" dirty="0" smtClean="0"/>
              <a:t>system</a:t>
            </a:r>
            <a:endParaRPr lang="en-GB" sz="2200" b="1" dirty="0"/>
          </a:p>
        </p:txBody>
      </p:sp>
      <p:sp>
        <p:nvSpPr>
          <p:cNvPr id="5" name="Oval Callout 4"/>
          <p:cNvSpPr/>
          <p:nvPr/>
        </p:nvSpPr>
        <p:spPr>
          <a:xfrm>
            <a:off x="7555173" y="4760699"/>
            <a:ext cx="855872" cy="724199"/>
          </a:xfrm>
          <a:prstGeom prst="wedgeEllipseCallout">
            <a:avLst>
              <a:gd name="adj1" fmla="val 15677"/>
              <a:gd name="adj2" fmla="val 773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7589" y="4206404"/>
            <a:ext cx="2995168" cy="2246376"/>
          </a:xfrm>
          <a:prstGeom prst="rect">
            <a:avLst/>
          </a:prstGeom>
        </p:spPr>
      </p:pic>
    </p:spTree>
    <p:extLst>
      <p:ext uri="{BB962C8B-B14F-4D97-AF65-F5344CB8AC3E}">
        <p14:creationId xmlns:p14="http://schemas.microsoft.com/office/powerpoint/2010/main" val="22400288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2900" y="1973456"/>
            <a:ext cx="8458200" cy="4498848"/>
          </a:xfrm>
          <a:prstGeom prst="rect">
            <a:avLst/>
          </a:prstGeom>
          <a:solidFill>
            <a:schemeClr val="accent3">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1162050" lvl="1" indent="0">
              <a:buNone/>
            </a:pPr>
            <a:endParaRPr lang="en-GB" sz="2000" dirty="0" smtClean="0"/>
          </a:p>
          <a:p>
            <a:pPr marL="530225" indent="-354013"/>
            <a:r>
              <a:rPr lang="en-GB" dirty="0" smtClean="0"/>
              <a:t>EVWEB</a:t>
            </a:r>
          </a:p>
          <a:p>
            <a:pPr marL="530225" indent="-354013"/>
            <a:endParaRPr lang="en-GB" dirty="0"/>
          </a:p>
          <a:p>
            <a:pPr marL="530225" indent="-354013"/>
            <a:endParaRPr lang="en-GB" dirty="0"/>
          </a:p>
        </p:txBody>
      </p:sp>
      <p:sp>
        <p:nvSpPr>
          <p:cNvPr id="4" name="Rectangle 3"/>
          <p:cNvSpPr/>
          <p:nvPr/>
        </p:nvSpPr>
        <p:spPr>
          <a:xfrm>
            <a:off x="342900" y="1295400"/>
            <a:ext cx="8458200" cy="430887"/>
          </a:xfrm>
          <a:prstGeom prst="rect">
            <a:avLst/>
          </a:prstGeom>
          <a:solidFill>
            <a:schemeClr val="accent3">
              <a:lumMod val="50000"/>
              <a:alpha val="25000"/>
            </a:schemeClr>
          </a:solidFill>
        </p:spPr>
        <p:txBody>
          <a:bodyPr wrap="square">
            <a:spAutoFit/>
          </a:bodyPr>
          <a:lstStyle/>
          <a:p>
            <a:pPr>
              <a:spcAft>
                <a:spcPts val="1200"/>
              </a:spcAft>
            </a:pPr>
            <a:r>
              <a:rPr lang="en-GB" sz="2200" b="1" dirty="0"/>
              <a:t>Understanding the </a:t>
            </a:r>
            <a:r>
              <a:rPr lang="en-GB" sz="2200" b="1" dirty="0" err="1"/>
              <a:t>EudraVigilance</a:t>
            </a:r>
            <a:r>
              <a:rPr lang="en-GB" sz="2200" b="1" dirty="0"/>
              <a:t> </a:t>
            </a:r>
            <a:r>
              <a:rPr lang="en-GB" sz="2200" b="1" dirty="0" smtClean="0"/>
              <a:t>system</a:t>
            </a:r>
            <a:endParaRPr lang="en-GB" sz="2200" b="1"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61048"/>
            <a:ext cx="7419975"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50509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2900"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1162050" lvl="1" indent="0">
              <a:buNone/>
            </a:pPr>
            <a:endParaRPr lang="en-GB" sz="2000" dirty="0" smtClean="0"/>
          </a:p>
          <a:p>
            <a:pPr marL="530225" indent="-354013"/>
            <a:r>
              <a:rPr lang="en-GB" dirty="0"/>
              <a:t>EVPOST – which cannot transfer the data automatically via a Gateway (enter onto your </a:t>
            </a:r>
            <a:r>
              <a:rPr lang="en-GB" dirty="0" smtClean="0"/>
              <a:t>database</a:t>
            </a:r>
            <a:r>
              <a:rPr lang="en-GB" dirty="0"/>
              <a:t>, then create the computer E2B xml, then the xml is given to EV)</a:t>
            </a:r>
          </a:p>
          <a:p>
            <a:pPr marL="530225" indent="-354013"/>
            <a:endParaRPr lang="en-GB" dirty="0" smtClean="0"/>
          </a:p>
          <a:p>
            <a:pPr marL="530225" indent="-354013"/>
            <a:endParaRPr lang="en-GB" dirty="0"/>
          </a:p>
          <a:p>
            <a:pPr marL="530225" indent="-354013"/>
            <a:endParaRPr lang="en-GB" dirty="0"/>
          </a:p>
        </p:txBody>
      </p:sp>
      <p:sp>
        <p:nvSpPr>
          <p:cNvPr id="4" name="Rectangle 3"/>
          <p:cNvSpPr/>
          <p:nvPr/>
        </p:nvSpPr>
        <p:spPr>
          <a:xfrm>
            <a:off x="342900" y="1295400"/>
            <a:ext cx="8458200" cy="430887"/>
          </a:xfrm>
          <a:prstGeom prst="rect">
            <a:avLst/>
          </a:prstGeom>
          <a:solidFill>
            <a:schemeClr val="accent3">
              <a:lumMod val="50000"/>
              <a:alpha val="25000"/>
            </a:schemeClr>
          </a:solidFill>
        </p:spPr>
        <p:txBody>
          <a:bodyPr wrap="square">
            <a:spAutoFit/>
          </a:bodyPr>
          <a:lstStyle/>
          <a:p>
            <a:pPr>
              <a:spcAft>
                <a:spcPts val="1200"/>
              </a:spcAft>
            </a:pPr>
            <a:r>
              <a:rPr lang="en-GB" sz="2200" b="1" dirty="0"/>
              <a:t>Understanding the </a:t>
            </a:r>
            <a:r>
              <a:rPr lang="en-GB" sz="2200" b="1" dirty="0" err="1"/>
              <a:t>EudraVigilance</a:t>
            </a:r>
            <a:r>
              <a:rPr lang="en-GB" sz="2200" b="1" dirty="0"/>
              <a:t> </a:t>
            </a:r>
            <a:r>
              <a:rPr lang="en-GB" sz="2200" b="1" dirty="0" smtClean="0"/>
              <a:t>system</a:t>
            </a:r>
            <a:endParaRPr lang="en-GB" sz="2200" b="1"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4286142"/>
            <a:ext cx="2971800" cy="2114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48869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18186"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0850" lvl="2" indent="3175" defTabSz="857250">
              <a:buNone/>
            </a:pPr>
            <a:endParaRPr lang="en-GB" sz="2000" dirty="0"/>
          </a:p>
          <a:p>
            <a:pPr marL="1792288" lvl="2" indent="0" defTabSz="857250">
              <a:buNone/>
            </a:pPr>
            <a:r>
              <a:rPr lang="en-GB" sz="2200" dirty="0" smtClean="0"/>
              <a:t>i</a:t>
            </a:r>
            <a:r>
              <a:rPr lang="en-GB" sz="2200" dirty="0"/>
              <a:t>. Regulation (EU) No 1235/2010 	</a:t>
            </a:r>
            <a:endParaRPr lang="en-GB" sz="2200" dirty="0" smtClean="0"/>
          </a:p>
          <a:p>
            <a:pPr marL="2063750" lvl="2" indent="-1609725" defTabSz="857250">
              <a:buNone/>
            </a:pPr>
            <a:r>
              <a:rPr lang="en-GB" sz="2200" dirty="0"/>
              <a:t>	</a:t>
            </a:r>
            <a:r>
              <a:rPr lang="en-GB" sz="2200" dirty="0" smtClean="0"/>
              <a:t>(</a:t>
            </a:r>
            <a:r>
              <a:rPr lang="en-GB" sz="2200" dirty="0"/>
              <a:t>EC 726/2004 as amended)</a:t>
            </a:r>
          </a:p>
          <a:p>
            <a:pPr marL="450850" indent="3175" defTabSz="857250">
              <a:buNone/>
            </a:pPr>
            <a:r>
              <a:rPr lang="en-GB" sz="2200" dirty="0"/>
              <a:t>	</a:t>
            </a:r>
          </a:p>
          <a:p>
            <a:pPr marL="987425" lvl="2" indent="-12700" defTabSz="2019300">
              <a:lnSpc>
                <a:spcPct val="120000"/>
              </a:lnSpc>
              <a:spcBef>
                <a:spcPts val="0"/>
              </a:spcBef>
              <a:buNone/>
              <a:tabLst>
                <a:tab pos="1792288" algn="l"/>
                <a:tab pos="2693988" algn="l"/>
              </a:tabLst>
            </a:pPr>
            <a:r>
              <a:rPr lang="en-GB" sz="2200" i="1" dirty="0">
                <a:solidFill>
                  <a:srgbClr val="FF0000"/>
                </a:solidFill>
              </a:rPr>
              <a:t>		</a:t>
            </a:r>
            <a:r>
              <a:rPr lang="en-GB" sz="2200" dirty="0" smtClean="0"/>
              <a:t>ii</a:t>
            </a:r>
            <a:r>
              <a:rPr lang="en-GB" sz="2200" dirty="0"/>
              <a:t>. Directive 2010/84/EU </a:t>
            </a:r>
          </a:p>
          <a:p>
            <a:pPr marL="2063750" lvl="2" indent="0" defTabSz="2019300">
              <a:lnSpc>
                <a:spcPct val="120000"/>
              </a:lnSpc>
              <a:spcBef>
                <a:spcPts val="0"/>
              </a:spcBef>
              <a:buNone/>
              <a:tabLst>
                <a:tab pos="1792288" algn="l"/>
                <a:tab pos="2693988" algn="l"/>
              </a:tabLst>
            </a:pPr>
            <a:r>
              <a:rPr lang="en-GB" sz="2200" dirty="0" smtClean="0"/>
              <a:t>(</a:t>
            </a:r>
            <a:r>
              <a:rPr lang="en-GB" sz="2200" dirty="0"/>
              <a:t>2001/83/EC as amended</a:t>
            </a:r>
            <a:r>
              <a:rPr lang="en-GB" sz="2200" dirty="0" smtClean="0"/>
              <a:t>)</a:t>
            </a:r>
          </a:p>
          <a:p>
            <a:pPr marL="987425" lvl="2" indent="-12700" defTabSz="2019300">
              <a:lnSpc>
                <a:spcPct val="120000"/>
              </a:lnSpc>
              <a:spcBef>
                <a:spcPts val="0"/>
              </a:spcBef>
              <a:buNone/>
              <a:tabLst>
                <a:tab pos="2876550" algn="l"/>
              </a:tabLst>
            </a:pPr>
            <a:endParaRPr lang="en-GB" sz="2200" dirty="0"/>
          </a:p>
          <a:p>
            <a:pPr marL="987425" lvl="2" indent="-12700" defTabSz="2019300">
              <a:lnSpc>
                <a:spcPct val="120000"/>
              </a:lnSpc>
              <a:spcBef>
                <a:spcPts val="0"/>
              </a:spcBef>
              <a:buNone/>
              <a:tabLst>
                <a:tab pos="1792288" algn="l"/>
                <a:tab pos="2693988" algn="l"/>
              </a:tabLst>
            </a:pPr>
            <a:r>
              <a:rPr lang="en-GB" sz="2200" dirty="0"/>
              <a:t>		iii. </a:t>
            </a:r>
            <a:r>
              <a:rPr lang="en-GB" sz="2200" dirty="0" smtClean="0"/>
              <a:t>Good </a:t>
            </a:r>
            <a:r>
              <a:rPr lang="en-GB" sz="2200" dirty="0" err="1" smtClean="0"/>
              <a:t>Pharmacovigilance</a:t>
            </a:r>
            <a:r>
              <a:rPr lang="en-GB" sz="2200" dirty="0" smtClean="0"/>
              <a:t> </a:t>
            </a:r>
          </a:p>
          <a:p>
            <a:pPr marL="2149475" lvl="2" indent="0" defTabSz="2019300">
              <a:spcBef>
                <a:spcPts val="0"/>
              </a:spcBef>
              <a:buNone/>
              <a:tabLst>
                <a:tab pos="1792288" algn="l"/>
                <a:tab pos="2693988" algn="l"/>
              </a:tabLst>
            </a:pPr>
            <a:r>
              <a:rPr lang="en-GB" sz="2200" dirty="0" smtClean="0"/>
              <a:t>Practice guidelines</a:t>
            </a:r>
          </a:p>
          <a:p>
            <a:pPr marL="2149475" lvl="2" indent="0" defTabSz="2019300">
              <a:lnSpc>
                <a:spcPct val="120000"/>
              </a:lnSpc>
              <a:spcBef>
                <a:spcPts val="0"/>
              </a:spcBef>
              <a:buNone/>
              <a:tabLst>
                <a:tab pos="2149475" algn="l"/>
              </a:tabLst>
            </a:pPr>
            <a:r>
              <a:rPr lang="en-GB" sz="2200" dirty="0" smtClean="0"/>
              <a:t>(GVP module VI)</a:t>
            </a:r>
            <a:endParaRPr lang="en-GB" dirty="0" smtClean="0"/>
          </a:p>
          <a:p>
            <a:pPr marL="530225" indent="-354013"/>
            <a:endParaRPr lang="en-GB" dirty="0"/>
          </a:p>
          <a:p>
            <a:pPr marL="530225" indent="-354013"/>
            <a:endParaRPr lang="en-GB" dirty="0"/>
          </a:p>
        </p:txBody>
      </p:sp>
      <p:sp>
        <p:nvSpPr>
          <p:cNvPr id="4" name="Rectangle 3"/>
          <p:cNvSpPr/>
          <p:nvPr/>
        </p:nvSpPr>
        <p:spPr>
          <a:xfrm>
            <a:off x="342900" y="1295400"/>
            <a:ext cx="8458200" cy="461665"/>
          </a:xfrm>
          <a:prstGeom prst="rect">
            <a:avLst/>
          </a:prstGeom>
          <a:solidFill>
            <a:schemeClr val="accent3">
              <a:lumMod val="50000"/>
              <a:alpha val="25000"/>
            </a:schemeClr>
          </a:solidFill>
        </p:spPr>
        <p:txBody>
          <a:bodyPr wrap="square">
            <a:spAutoFit/>
          </a:bodyPr>
          <a:lstStyle/>
          <a:p>
            <a:pPr>
              <a:spcAft>
                <a:spcPts val="1200"/>
              </a:spcAft>
            </a:pPr>
            <a:r>
              <a:rPr lang="en-GB" sz="2400" b="1" dirty="0" smtClean="0"/>
              <a:t>How </a:t>
            </a:r>
            <a:r>
              <a:rPr lang="en-GB" sz="2400" b="1" dirty="0"/>
              <a:t>it is implemented in </a:t>
            </a:r>
            <a:r>
              <a:rPr lang="en-GB" sz="2400" b="1" dirty="0" smtClean="0"/>
              <a:t>post-marketing situations </a:t>
            </a:r>
            <a:endParaRPr lang="en-GB" sz="2400"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481348"/>
            <a:ext cx="2996729" cy="1995652"/>
          </a:xfrm>
          <a:prstGeom prst="rect">
            <a:avLst/>
          </a:prstGeom>
        </p:spPr>
      </p:pic>
    </p:spTree>
    <p:extLst>
      <p:ext uri="{BB962C8B-B14F-4D97-AF65-F5344CB8AC3E}">
        <p14:creationId xmlns:p14="http://schemas.microsoft.com/office/powerpoint/2010/main" val="9464538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18186"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1162050" lvl="1" indent="0">
              <a:buNone/>
            </a:pPr>
            <a:endParaRPr lang="en-GB" sz="2000" dirty="0" smtClean="0"/>
          </a:p>
          <a:p>
            <a:pPr marL="358775" indent="0">
              <a:buNone/>
            </a:pPr>
            <a:r>
              <a:rPr lang="en-US" dirty="0"/>
              <a:t>QPPV – specifically for MAHs &amp; legislated (role is defined in GVP) because it covers PV</a:t>
            </a:r>
            <a:endParaRPr lang="en-GB" dirty="0"/>
          </a:p>
          <a:p>
            <a:pPr marL="176212" indent="0">
              <a:buNone/>
            </a:pPr>
            <a:endParaRPr lang="en-GB" dirty="0"/>
          </a:p>
          <a:p>
            <a:pPr marL="530225" indent="-354013"/>
            <a:endParaRPr lang="en-GB" dirty="0"/>
          </a:p>
        </p:txBody>
      </p:sp>
      <p:sp>
        <p:nvSpPr>
          <p:cNvPr id="4" name="Rectangle 3"/>
          <p:cNvSpPr/>
          <p:nvPr/>
        </p:nvSpPr>
        <p:spPr>
          <a:xfrm>
            <a:off x="342900" y="1295400"/>
            <a:ext cx="8458200" cy="461665"/>
          </a:xfrm>
          <a:prstGeom prst="rect">
            <a:avLst/>
          </a:prstGeom>
          <a:solidFill>
            <a:schemeClr val="accent3">
              <a:lumMod val="50000"/>
              <a:alpha val="25000"/>
            </a:schemeClr>
          </a:solidFill>
        </p:spPr>
        <p:txBody>
          <a:bodyPr wrap="square">
            <a:spAutoFit/>
          </a:bodyPr>
          <a:lstStyle/>
          <a:p>
            <a:pPr>
              <a:spcAft>
                <a:spcPts val="1200"/>
              </a:spcAft>
            </a:pPr>
            <a:r>
              <a:rPr lang="en-GB" sz="2400" b="1" dirty="0" smtClean="0"/>
              <a:t>How </a:t>
            </a:r>
            <a:r>
              <a:rPr lang="en-GB" sz="2400" b="1" dirty="0"/>
              <a:t>it is implemented in </a:t>
            </a:r>
            <a:r>
              <a:rPr lang="en-GB" sz="2400" b="1" dirty="0" smtClean="0"/>
              <a:t>post-marketing situations </a:t>
            </a:r>
            <a:endParaRPr lang="en-GB" sz="2400" b="1"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0258" r="4594"/>
          <a:stretch/>
        </p:blipFill>
        <p:spPr>
          <a:xfrm>
            <a:off x="6137188" y="4248150"/>
            <a:ext cx="2854412" cy="2152650"/>
          </a:xfrm>
          <a:prstGeom prst="rect">
            <a:avLst/>
          </a:prstGeom>
        </p:spPr>
      </p:pic>
    </p:spTree>
    <p:extLst>
      <p:ext uri="{BB962C8B-B14F-4D97-AF65-F5344CB8AC3E}">
        <p14:creationId xmlns:p14="http://schemas.microsoft.com/office/powerpoint/2010/main" val="1677542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18186"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1162050" lvl="1" indent="0">
              <a:buNone/>
            </a:pPr>
            <a:endParaRPr lang="en-GB" sz="2000" dirty="0" smtClean="0"/>
          </a:p>
          <a:p>
            <a:pPr marL="1433513" indent="-358775">
              <a:buNone/>
            </a:pPr>
            <a:r>
              <a:rPr lang="en-US" dirty="0"/>
              <a:t>The order [access rights]: </a:t>
            </a:r>
            <a:endParaRPr lang="en-GB" dirty="0"/>
          </a:p>
          <a:p>
            <a:pPr marL="1792288" lvl="0" indent="-358775">
              <a:buFont typeface="+mj-lt"/>
              <a:buAutoNum type="arabicPeriod"/>
            </a:pPr>
            <a:r>
              <a:rPr lang="en-US" dirty="0"/>
              <a:t>QPPV (super user)</a:t>
            </a:r>
            <a:endParaRPr lang="en-GB" dirty="0"/>
          </a:p>
          <a:p>
            <a:pPr marL="1792288" lvl="0" indent="-358775">
              <a:buFont typeface="+mj-lt"/>
              <a:buAutoNum type="arabicPeriod"/>
            </a:pPr>
            <a:r>
              <a:rPr lang="en-GB" dirty="0"/>
              <a:t>‘Trusted’ deputy</a:t>
            </a:r>
          </a:p>
          <a:p>
            <a:pPr marL="1792288" lvl="0" indent="-358775">
              <a:buFont typeface="+mj-lt"/>
              <a:buAutoNum type="arabicPeriod"/>
            </a:pPr>
            <a:r>
              <a:rPr lang="en-US" dirty="0"/>
              <a:t>Standard users (DE only)</a:t>
            </a:r>
            <a:endParaRPr lang="en-GB" dirty="0"/>
          </a:p>
          <a:p>
            <a:pPr marL="176212" indent="0">
              <a:buNone/>
            </a:pPr>
            <a:endParaRPr lang="en-GB" dirty="0"/>
          </a:p>
          <a:p>
            <a:pPr marL="530225" indent="-354013"/>
            <a:endParaRPr lang="en-GB" dirty="0"/>
          </a:p>
        </p:txBody>
      </p:sp>
      <p:sp>
        <p:nvSpPr>
          <p:cNvPr id="4" name="Rectangle 3"/>
          <p:cNvSpPr/>
          <p:nvPr/>
        </p:nvSpPr>
        <p:spPr>
          <a:xfrm>
            <a:off x="342900" y="1295400"/>
            <a:ext cx="8458200" cy="461665"/>
          </a:xfrm>
          <a:prstGeom prst="rect">
            <a:avLst/>
          </a:prstGeom>
          <a:solidFill>
            <a:schemeClr val="accent3">
              <a:lumMod val="50000"/>
              <a:alpha val="25000"/>
            </a:schemeClr>
          </a:solidFill>
        </p:spPr>
        <p:txBody>
          <a:bodyPr wrap="square">
            <a:spAutoFit/>
          </a:bodyPr>
          <a:lstStyle/>
          <a:p>
            <a:pPr>
              <a:spcAft>
                <a:spcPts val="1200"/>
              </a:spcAft>
            </a:pPr>
            <a:r>
              <a:rPr lang="en-GB" sz="2400" b="1" dirty="0" smtClean="0"/>
              <a:t>How </a:t>
            </a:r>
            <a:r>
              <a:rPr lang="en-GB" sz="2400" b="1" dirty="0"/>
              <a:t>it is implemented in </a:t>
            </a:r>
            <a:r>
              <a:rPr lang="en-GB" sz="2400" b="1" dirty="0" smtClean="0"/>
              <a:t>post-marketing situations </a:t>
            </a:r>
            <a:endParaRPr lang="en-GB" sz="24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9850" y="4154865"/>
            <a:ext cx="2419350" cy="2245935"/>
          </a:xfrm>
          <a:prstGeom prst="rect">
            <a:avLst/>
          </a:prstGeom>
        </p:spPr>
      </p:pic>
    </p:spTree>
    <p:extLst>
      <p:ext uri="{BB962C8B-B14F-4D97-AF65-F5344CB8AC3E}">
        <p14:creationId xmlns:p14="http://schemas.microsoft.com/office/powerpoint/2010/main" val="1053932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18186"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dirty="0" smtClean="0"/>
          </a:p>
          <a:p>
            <a:pPr marL="0" indent="0">
              <a:buNone/>
            </a:pPr>
            <a:r>
              <a:rPr lang="en-US" sz="2800" dirty="0" smtClean="0"/>
              <a:t>Reason </a:t>
            </a:r>
            <a:r>
              <a:rPr lang="en-US" sz="2800" dirty="0"/>
              <a:t>for rigorous registration procedure:</a:t>
            </a:r>
            <a:endParaRPr lang="en-GB" sz="2800" dirty="0"/>
          </a:p>
          <a:p>
            <a:pPr marL="596646" lvl="0" indent="-514350">
              <a:buFont typeface="+mj-lt"/>
              <a:buAutoNum type="arabicPeriod"/>
            </a:pPr>
            <a:r>
              <a:rPr lang="en-US" sz="2800" dirty="0"/>
              <a:t>EMA want to be sure you’ve a valid reason for access</a:t>
            </a:r>
            <a:endParaRPr lang="en-GB" sz="2800" dirty="0"/>
          </a:p>
          <a:p>
            <a:pPr marL="596646" lvl="0" indent="-514350">
              <a:buFont typeface="+mj-lt"/>
              <a:buAutoNum type="arabicPeriod"/>
            </a:pPr>
            <a:r>
              <a:rPr lang="en-US" sz="2800" dirty="0"/>
              <a:t>Security of proprietary data</a:t>
            </a:r>
            <a:endParaRPr lang="en-GB" sz="2800" dirty="0"/>
          </a:p>
          <a:p>
            <a:pPr marL="596646" lvl="0" indent="-514350">
              <a:buFont typeface="+mj-lt"/>
              <a:buAutoNum type="arabicPeriod"/>
            </a:pPr>
            <a:r>
              <a:rPr lang="en-US" sz="2800" dirty="0"/>
              <a:t>Patient protection (individual </a:t>
            </a:r>
            <a:r>
              <a:rPr lang="en-US" sz="2800" dirty="0" smtClean="0"/>
              <a:t>anonymity)</a:t>
            </a:r>
            <a:endParaRPr lang="en-GB" sz="2800" dirty="0"/>
          </a:p>
          <a:p>
            <a:pPr marL="596646" lvl="0" indent="-514350">
              <a:buFont typeface="+mj-lt"/>
              <a:buAutoNum type="arabicPeriod"/>
            </a:pPr>
            <a:r>
              <a:rPr lang="en-US" sz="2800" dirty="0"/>
              <a:t>Wider information </a:t>
            </a:r>
            <a:r>
              <a:rPr lang="en-US" sz="2800" dirty="0" smtClean="0"/>
              <a:t>protection</a:t>
            </a:r>
          </a:p>
          <a:p>
            <a:pPr marL="625475" lvl="0" indent="0">
              <a:spcBef>
                <a:spcPts val="0"/>
              </a:spcBef>
              <a:buNone/>
            </a:pPr>
            <a:r>
              <a:rPr lang="en-US" sz="2800" dirty="0" smtClean="0"/>
              <a:t>(</a:t>
            </a:r>
            <a:r>
              <a:rPr lang="en-US" sz="2800" dirty="0"/>
              <a:t>protecting against ‘</a:t>
            </a:r>
            <a:r>
              <a:rPr lang="en-US" sz="2800" dirty="0" smtClean="0"/>
              <a:t>bandwagon’</a:t>
            </a:r>
          </a:p>
          <a:p>
            <a:pPr marL="625475" lvl="0" indent="0">
              <a:spcBef>
                <a:spcPts val="0"/>
              </a:spcBef>
              <a:buNone/>
            </a:pPr>
            <a:r>
              <a:rPr lang="en-US" sz="2800" dirty="0" smtClean="0"/>
              <a:t>effect/media </a:t>
            </a:r>
            <a:r>
              <a:rPr lang="en-US" sz="2800" dirty="0"/>
              <a:t>exaggeration</a:t>
            </a:r>
            <a:r>
              <a:rPr lang="en-US" sz="2800" dirty="0" smtClean="0"/>
              <a:t>)</a:t>
            </a:r>
            <a:endParaRPr lang="en-GB" sz="2800" dirty="0"/>
          </a:p>
          <a:p>
            <a:pPr marL="530225" indent="-354013"/>
            <a:endParaRPr lang="en-GB" dirty="0"/>
          </a:p>
        </p:txBody>
      </p:sp>
      <p:sp>
        <p:nvSpPr>
          <p:cNvPr id="4" name="Rectangle 3"/>
          <p:cNvSpPr/>
          <p:nvPr/>
        </p:nvSpPr>
        <p:spPr>
          <a:xfrm>
            <a:off x="342900" y="1295400"/>
            <a:ext cx="8458200" cy="461665"/>
          </a:xfrm>
          <a:prstGeom prst="rect">
            <a:avLst/>
          </a:prstGeom>
          <a:solidFill>
            <a:schemeClr val="accent3">
              <a:lumMod val="50000"/>
              <a:alpha val="25000"/>
            </a:schemeClr>
          </a:solidFill>
        </p:spPr>
        <p:txBody>
          <a:bodyPr wrap="square">
            <a:spAutoFit/>
          </a:bodyPr>
          <a:lstStyle/>
          <a:p>
            <a:pPr>
              <a:spcAft>
                <a:spcPts val="1200"/>
              </a:spcAft>
            </a:pPr>
            <a:r>
              <a:rPr lang="en-GB" sz="2400" b="1" dirty="0" smtClean="0"/>
              <a:t>How </a:t>
            </a:r>
            <a:r>
              <a:rPr lang="en-GB" sz="2400" b="1" dirty="0"/>
              <a:t>it is implemented in </a:t>
            </a:r>
            <a:r>
              <a:rPr lang="en-GB" sz="2400" b="1" dirty="0" smtClean="0"/>
              <a:t>post-marketing situations </a:t>
            </a:r>
            <a:endParaRPr lang="en-GB" sz="2400"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857178"/>
            <a:ext cx="2971800" cy="1619822"/>
          </a:xfrm>
          <a:prstGeom prst="rect">
            <a:avLst/>
          </a:prstGeom>
        </p:spPr>
      </p:pic>
    </p:spTree>
    <p:extLst>
      <p:ext uri="{BB962C8B-B14F-4D97-AF65-F5344CB8AC3E}">
        <p14:creationId xmlns:p14="http://schemas.microsoft.com/office/powerpoint/2010/main" val="921507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18186"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dirty="0" smtClean="0"/>
          </a:p>
          <a:p>
            <a:pPr marL="271463" indent="0">
              <a:buNone/>
            </a:pPr>
            <a:r>
              <a:rPr lang="en-US" sz="2800" dirty="0"/>
              <a:t>Safety case </a:t>
            </a:r>
            <a:r>
              <a:rPr lang="en-US" sz="2800" dirty="0" err="1" smtClean="0"/>
              <a:t>complance</a:t>
            </a:r>
            <a:r>
              <a:rPr lang="en-US" sz="2800" smtClean="0"/>
              <a:t> timelines </a:t>
            </a:r>
            <a:r>
              <a:rPr lang="en-US" sz="2800" dirty="0"/>
              <a:t>from: date case 1</a:t>
            </a:r>
            <a:r>
              <a:rPr lang="en-US" sz="2800" baseline="30000" dirty="0"/>
              <a:t>st</a:t>
            </a:r>
            <a:r>
              <a:rPr lang="en-US" sz="2800" dirty="0"/>
              <a:t> received by </a:t>
            </a:r>
            <a:r>
              <a:rPr lang="en-US" sz="2800" dirty="0" smtClean="0"/>
              <a:t>MAH </a:t>
            </a:r>
            <a:r>
              <a:rPr lang="en-US" sz="2800" dirty="0"/>
              <a:t>to date that acknowledgment message is returned.</a:t>
            </a:r>
            <a:endParaRPr lang="en-GB" sz="2800" dirty="0"/>
          </a:p>
          <a:p>
            <a:pPr marL="271463" indent="0">
              <a:buNone/>
            </a:pPr>
            <a:r>
              <a:rPr lang="en-US" sz="2800" dirty="0"/>
              <a:t> </a:t>
            </a:r>
            <a:endParaRPr lang="en-GB" sz="2800" dirty="0"/>
          </a:p>
          <a:p>
            <a:pPr marL="271463" indent="0">
              <a:buNone/>
            </a:pPr>
            <a:r>
              <a:rPr lang="en-US" sz="2800" dirty="0" smtClean="0"/>
              <a:t>Associated </a:t>
            </a:r>
            <a:r>
              <a:rPr lang="en-US" sz="2800" dirty="0"/>
              <a:t>to EV, is XEVMPD </a:t>
            </a:r>
            <a:r>
              <a:rPr lang="en-US" sz="2800" dirty="0" err="1"/>
              <a:t>ie</a:t>
            </a:r>
            <a:r>
              <a:rPr lang="en-US" sz="2800" dirty="0"/>
              <a:t> the </a:t>
            </a:r>
            <a:r>
              <a:rPr lang="en-US" sz="2800" dirty="0" smtClean="0"/>
              <a:t>medical</a:t>
            </a:r>
          </a:p>
          <a:p>
            <a:pPr marL="271463" indent="0">
              <a:spcBef>
                <a:spcPts val="0"/>
              </a:spcBef>
              <a:buNone/>
            </a:pPr>
            <a:r>
              <a:rPr lang="en-US" sz="2800" dirty="0" smtClean="0"/>
              <a:t>products </a:t>
            </a:r>
            <a:r>
              <a:rPr lang="en-US" sz="2800" dirty="0"/>
              <a:t>dictionary for EV </a:t>
            </a:r>
            <a:r>
              <a:rPr lang="en-US" sz="2800" dirty="0" smtClean="0"/>
              <a:t>– Created</a:t>
            </a:r>
          </a:p>
          <a:p>
            <a:pPr marL="271463" indent="0">
              <a:spcBef>
                <a:spcPts val="0"/>
              </a:spcBef>
              <a:buNone/>
            </a:pPr>
            <a:r>
              <a:rPr lang="en-US" sz="2800" dirty="0" smtClean="0"/>
              <a:t>Using </a:t>
            </a:r>
            <a:r>
              <a:rPr lang="en-US" sz="2800" dirty="0" err="1" smtClean="0"/>
              <a:t>SmPC</a:t>
            </a:r>
            <a:r>
              <a:rPr lang="en-US" sz="2800" dirty="0" smtClean="0"/>
              <a:t> </a:t>
            </a:r>
            <a:endParaRPr lang="en-GB" sz="2800" dirty="0"/>
          </a:p>
        </p:txBody>
      </p:sp>
      <p:sp>
        <p:nvSpPr>
          <p:cNvPr id="4" name="Rectangle 3"/>
          <p:cNvSpPr/>
          <p:nvPr/>
        </p:nvSpPr>
        <p:spPr>
          <a:xfrm>
            <a:off x="342900" y="1295400"/>
            <a:ext cx="8458200" cy="461665"/>
          </a:xfrm>
          <a:prstGeom prst="rect">
            <a:avLst/>
          </a:prstGeom>
          <a:solidFill>
            <a:schemeClr val="accent3">
              <a:lumMod val="50000"/>
              <a:alpha val="25000"/>
            </a:schemeClr>
          </a:solidFill>
        </p:spPr>
        <p:txBody>
          <a:bodyPr wrap="square">
            <a:spAutoFit/>
          </a:bodyPr>
          <a:lstStyle/>
          <a:p>
            <a:pPr>
              <a:spcAft>
                <a:spcPts val="1200"/>
              </a:spcAft>
            </a:pPr>
            <a:r>
              <a:rPr lang="en-GB" sz="2400" b="1" dirty="0" smtClean="0"/>
              <a:t>How </a:t>
            </a:r>
            <a:r>
              <a:rPr lang="en-GB" sz="2400" b="1" dirty="0"/>
              <a:t>it is implemented in </a:t>
            </a:r>
            <a:r>
              <a:rPr lang="en-GB" sz="2400" b="1" dirty="0" smtClean="0"/>
              <a:t>post-marketing situations </a:t>
            </a:r>
            <a:endParaRPr lang="en-GB" sz="2400" b="1"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8261"/>
          <a:stretch/>
        </p:blipFill>
        <p:spPr>
          <a:xfrm>
            <a:off x="6136570" y="4930346"/>
            <a:ext cx="2855030" cy="1546654"/>
          </a:xfrm>
          <a:prstGeom prst="rect">
            <a:avLst/>
          </a:prstGeom>
        </p:spPr>
      </p:pic>
    </p:spTree>
    <p:extLst>
      <p:ext uri="{BB962C8B-B14F-4D97-AF65-F5344CB8AC3E}">
        <p14:creationId xmlns:p14="http://schemas.microsoft.com/office/powerpoint/2010/main" val="595732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2900" y="1998170"/>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dirty="0" smtClean="0"/>
          </a:p>
          <a:p>
            <a:pPr marL="1165225" indent="-635000" defTabSz="1504950"/>
            <a:r>
              <a:rPr lang="en-GB" sz="2800" dirty="0">
                <a:cs typeface="Arial" pitchFamily="34" charset="0"/>
              </a:rPr>
              <a:t>Official </a:t>
            </a:r>
            <a:r>
              <a:rPr lang="en-GB" sz="2800" dirty="0" smtClean="0">
                <a:cs typeface="Arial" pitchFamily="34" charset="0"/>
              </a:rPr>
              <a:t> User Training</a:t>
            </a:r>
            <a:endParaRPr lang="en-GB" sz="2800" dirty="0">
              <a:cs typeface="Arial" pitchFamily="34" charset="0"/>
            </a:endParaRPr>
          </a:p>
          <a:p>
            <a:pPr marL="1165225" indent="-635000" defTabSz="1504950"/>
            <a:r>
              <a:rPr lang="en-GB" sz="2800" dirty="0" smtClean="0">
                <a:cs typeface="Arial" pitchFamily="34" charset="0"/>
              </a:rPr>
              <a:t>Registration</a:t>
            </a:r>
            <a:endParaRPr lang="en-GB" sz="2800" dirty="0">
              <a:cs typeface="Arial" pitchFamily="34" charset="0"/>
            </a:endParaRPr>
          </a:p>
          <a:p>
            <a:pPr marL="1165225" indent="-635000" defTabSz="1504950"/>
            <a:r>
              <a:rPr lang="en-GB" sz="2800" dirty="0"/>
              <a:t>Population of </a:t>
            </a:r>
            <a:r>
              <a:rPr lang="en-GB" sz="2800" dirty="0" smtClean="0"/>
              <a:t>XEVMPD</a:t>
            </a:r>
            <a:endParaRPr lang="en-GB" sz="2800" dirty="0">
              <a:cs typeface="Arial" pitchFamily="34" charset="0"/>
            </a:endParaRPr>
          </a:p>
          <a:p>
            <a:pPr marL="1165225" lvl="0" indent="-635000" defTabSz="1504950"/>
            <a:r>
              <a:rPr lang="en-GB" sz="2800" dirty="0">
                <a:cs typeface="Arial" pitchFamily="34" charset="0"/>
              </a:rPr>
              <a:t>Resources (</a:t>
            </a:r>
            <a:r>
              <a:rPr lang="en-GB" sz="2800" dirty="0" smtClean="0">
                <a:cs typeface="Arial" pitchFamily="34" charset="0"/>
              </a:rPr>
              <a:t>departmental</a:t>
            </a:r>
          </a:p>
          <a:p>
            <a:pPr marL="1160463" lvl="0" indent="0" defTabSz="1504950">
              <a:spcBef>
                <a:spcPts val="0"/>
              </a:spcBef>
              <a:buNone/>
            </a:pPr>
            <a:r>
              <a:rPr lang="en-GB" sz="2800" dirty="0" smtClean="0">
                <a:cs typeface="Arial" pitchFamily="34" charset="0"/>
              </a:rPr>
              <a:t>organisation</a:t>
            </a:r>
            <a:r>
              <a:rPr lang="en-US" sz="2800" dirty="0"/>
              <a:t>)</a:t>
            </a:r>
            <a:endParaRPr lang="en-GB" sz="2800" dirty="0">
              <a:cs typeface="Arial" pitchFamily="34" charset="0"/>
            </a:endParaRPr>
          </a:p>
          <a:p>
            <a:pPr marL="1165225" indent="-635000" defTabSz="1504950"/>
            <a:r>
              <a:rPr lang="en-GB" sz="2800" dirty="0" smtClean="0">
                <a:cs typeface="Arial" pitchFamily="34" charset="0"/>
              </a:rPr>
              <a:t>Language (your safety </a:t>
            </a:r>
            <a:r>
              <a:rPr lang="en-GB" sz="2800" dirty="0">
                <a:cs typeface="Arial" pitchFamily="34" charset="0"/>
              </a:rPr>
              <a:t>DB v EV</a:t>
            </a:r>
            <a:r>
              <a:rPr lang="en-GB" sz="2800" dirty="0" smtClean="0">
                <a:cs typeface="Arial" pitchFamily="34" charset="0"/>
              </a:rPr>
              <a:t>)</a:t>
            </a:r>
          </a:p>
          <a:p>
            <a:pPr marL="1165225" indent="-635000" defTabSz="1504950"/>
            <a:r>
              <a:rPr lang="en-GB" sz="2800" dirty="0">
                <a:cs typeface="Arial" pitchFamily="34" charset="0"/>
              </a:rPr>
              <a:t>Compliance </a:t>
            </a:r>
            <a:r>
              <a:rPr lang="en-GB" sz="2800" dirty="0" smtClean="0">
                <a:cs typeface="Arial" pitchFamily="34" charset="0"/>
              </a:rPr>
              <a:t>Timelines (ICSRs)</a:t>
            </a:r>
            <a:endParaRPr lang="en-GB" sz="2800" dirty="0">
              <a:cs typeface="Arial" pitchFamily="34" charset="0"/>
            </a:endParaRPr>
          </a:p>
          <a:p>
            <a:pPr marL="1165225" indent="-635000" defTabSz="1504950"/>
            <a:endParaRPr lang="en-GB" sz="2800" dirty="0" smtClean="0">
              <a:cs typeface="Arial" pitchFamily="34" charset="0"/>
            </a:endParaRPr>
          </a:p>
          <a:p>
            <a:pPr marL="1165225" indent="-635000" defTabSz="1504950"/>
            <a:endParaRPr lang="en-GB" sz="2800" dirty="0" smtClean="0">
              <a:cs typeface="Arial" pitchFamily="34" charset="0"/>
            </a:endParaRPr>
          </a:p>
          <a:p>
            <a:pPr marL="1165225" indent="-635000" defTabSz="1504950"/>
            <a:endParaRPr lang="en-GB" sz="2800" dirty="0">
              <a:cs typeface="Arial" pitchFamily="34" charset="0"/>
            </a:endParaRPr>
          </a:p>
        </p:txBody>
      </p:sp>
      <p:sp>
        <p:nvSpPr>
          <p:cNvPr id="4" name="Rectangle 3"/>
          <p:cNvSpPr/>
          <p:nvPr/>
        </p:nvSpPr>
        <p:spPr>
          <a:xfrm>
            <a:off x="342900" y="1295400"/>
            <a:ext cx="8458200" cy="461665"/>
          </a:xfrm>
          <a:prstGeom prst="rect">
            <a:avLst/>
          </a:prstGeom>
          <a:solidFill>
            <a:schemeClr val="accent3">
              <a:lumMod val="50000"/>
              <a:alpha val="25000"/>
            </a:schemeClr>
          </a:solidFill>
        </p:spPr>
        <p:txBody>
          <a:bodyPr wrap="square">
            <a:spAutoFit/>
          </a:bodyPr>
          <a:lstStyle/>
          <a:p>
            <a:pPr>
              <a:spcAft>
                <a:spcPts val="1200"/>
              </a:spcAft>
            </a:pPr>
            <a:r>
              <a:rPr lang="en-GB" sz="2400" b="1" dirty="0">
                <a:cs typeface="Arial" pitchFamily="34" charset="0"/>
              </a:rPr>
              <a:t>Challenges</a:t>
            </a:r>
            <a:endParaRPr lang="en-GB" sz="2400" b="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4419600"/>
            <a:ext cx="2864708" cy="2060332"/>
          </a:xfrm>
          <a:prstGeom prst="rect">
            <a:avLst/>
          </a:prstGeom>
        </p:spPr>
      </p:pic>
    </p:spTree>
    <p:extLst>
      <p:ext uri="{BB962C8B-B14F-4D97-AF65-F5344CB8AC3E}">
        <p14:creationId xmlns:p14="http://schemas.microsoft.com/office/powerpoint/2010/main" val="8600583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2900" y="183802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1162050" lvl="1" indent="0">
              <a:buNone/>
            </a:pPr>
            <a:endParaRPr lang="en-GB" sz="2000" dirty="0" smtClean="0"/>
          </a:p>
          <a:p>
            <a:pPr marL="0" indent="0" algn="ctr">
              <a:buNone/>
            </a:pPr>
            <a:r>
              <a:rPr lang="en-US" dirty="0">
                <a:solidFill>
                  <a:srgbClr val="3ECE4C"/>
                </a:solidFill>
              </a:rPr>
              <a:t>Thank </a:t>
            </a:r>
            <a:r>
              <a:rPr lang="en-US" dirty="0" smtClean="0">
                <a:solidFill>
                  <a:srgbClr val="3ECE4C"/>
                </a:solidFill>
              </a:rPr>
              <a:t>You for your attention.</a:t>
            </a:r>
          </a:p>
          <a:p>
            <a:pPr marL="0" indent="0" algn="ctr">
              <a:buNone/>
            </a:pPr>
            <a:endParaRPr lang="en-US" sz="2400" dirty="0">
              <a:solidFill>
                <a:srgbClr val="3ECE4C"/>
              </a:solidFill>
            </a:endParaRPr>
          </a:p>
          <a:p>
            <a:pPr marL="0" indent="0" algn="ctr">
              <a:buNone/>
            </a:pPr>
            <a:r>
              <a:rPr lang="en-US" dirty="0" smtClean="0">
                <a:solidFill>
                  <a:srgbClr val="3ECE4C"/>
                </a:solidFill>
              </a:rPr>
              <a:t>Questions?</a:t>
            </a:r>
            <a:endParaRPr lang="en-US" dirty="0">
              <a:solidFill>
                <a:srgbClr val="3ECE4C"/>
              </a:solidFill>
            </a:endParaRPr>
          </a:p>
          <a:p>
            <a:pPr marL="530225" indent="-354013"/>
            <a:endParaRPr lang="en-GB" dirty="0" smtClean="0"/>
          </a:p>
          <a:p>
            <a:pPr marL="530225" indent="-354013"/>
            <a:endParaRPr lang="en-GB" dirty="0"/>
          </a:p>
          <a:p>
            <a:pPr marL="530225" indent="-354013"/>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3037" y="4410075"/>
            <a:ext cx="6257925" cy="1914525"/>
          </a:xfrm>
          <a:prstGeom prst="rect">
            <a:avLst/>
          </a:prstGeom>
        </p:spPr>
      </p:pic>
    </p:spTree>
    <p:extLst>
      <p:ext uri="{BB962C8B-B14F-4D97-AF65-F5344CB8AC3E}">
        <p14:creationId xmlns:p14="http://schemas.microsoft.com/office/powerpoint/2010/main" val="18437149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229600" cy="715962"/>
          </a:xfrm>
        </p:spPr>
        <p:txBody>
          <a:bodyPr rtlCol="0">
            <a:noAutofit/>
          </a:bodyPr>
          <a:lstStyle/>
          <a:p>
            <a:pPr fontAlgn="auto">
              <a:spcAft>
                <a:spcPts val="0"/>
              </a:spcAft>
              <a:defRPr/>
            </a:pPr>
            <a:r>
              <a:rPr lang="en-GB" sz="2800" b="1" dirty="0">
                <a:solidFill>
                  <a:srgbClr val="4E988F"/>
                </a:solidFill>
                <a:latin typeface="Calibri" pitchFamily="34" charset="0"/>
                <a:cs typeface="Arial" pitchFamily="34" charset="0"/>
              </a:rPr>
              <a:t>EUROPEAN </a:t>
            </a:r>
            <a:r>
              <a:rPr lang="en-US" sz="2800" b="1" dirty="0">
                <a:solidFill>
                  <a:srgbClr val="4E988F"/>
                </a:solidFill>
              </a:rPr>
              <a:t>PHARMACOVIGILANCE </a:t>
            </a:r>
            <a:r>
              <a:rPr lang="en-GB" sz="2800" b="1" dirty="0">
                <a:solidFill>
                  <a:srgbClr val="4E988F"/>
                </a:solidFill>
                <a:latin typeface="Calibri" pitchFamily="34" charset="0"/>
                <a:cs typeface="Arial" pitchFamily="34" charset="0"/>
              </a:rPr>
              <a:t>UNDER EUDRAVIGILANCE</a:t>
            </a:r>
            <a:endParaRPr lang="en-US" sz="2800" dirty="0">
              <a:solidFill>
                <a:srgbClr val="69B7B3"/>
              </a:solidFill>
            </a:endParaRPr>
          </a:p>
        </p:txBody>
      </p:sp>
      <p:sp>
        <p:nvSpPr>
          <p:cNvPr id="6" name="Content Placeholder 2"/>
          <p:cNvSpPr txBox="1">
            <a:spLocks/>
          </p:cNvSpPr>
          <p:nvPr/>
        </p:nvSpPr>
        <p:spPr>
          <a:xfrm>
            <a:off x="342900" y="1973456"/>
            <a:ext cx="8458200" cy="449884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u="sng" dirty="0" smtClean="0"/>
              <a:t>http</a:t>
            </a:r>
            <a:r>
              <a:rPr lang="en-GB" u="sng" dirty="0"/>
              <a:t>://ec.europa.eu/health/documents/eudralex/index_en.htm#</a:t>
            </a:r>
          </a:p>
          <a:p>
            <a:pPr marL="0" lvl="0" indent="0">
              <a:buNone/>
            </a:pPr>
            <a:endParaRPr lang="en-GB" sz="1800" u="sng" dirty="0"/>
          </a:p>
          <a:p>
            <a:pPr lvl="0"/>
            <a:r>
              <a:rPr lang="en-GB" u="sng" dirty="0"/>
              <a:t>https://eudravigilance.ema.europa.eu/human/docs/guid¯P¯Technical%20Documentation¯EMEA-H-20665-04-en-Final.pdf</a:t>
            </a:r>
          </a:p>
          <a:p>
            <a:pPr marL="530225" indent="-354013"/>
            <a:endParaRPr lang="en-GB" dirty="0" smtClean="0"/>
          </a:p>
          <a:p>
            <a:pPr marL="530225" indent="-354013"/>
            <a:endParaRPr lang="en-GB" dirty="0"/>
          </a:p>
          <a:p>
            <a:pPr marL="530225" indent="-354013"/>
            <a:endParaRPr lang="en-GB" dirty="0"/>
          </a:p>
        </p:txBody>
      </p:sp>
      <p:sp>
        <p:nvSpPr>
          <p:cNvPr id="4" name="Rectangle 3"/>
          <p:cNvSpPr/>
          <p:nvPr/>
        </p:nvSpPr>
        <p:spPr>
          <a:xfrm>
            <a:off x="342900" y="1295400"/>
            <a:ext cx="8458200" cy="430887"/>
          </a:xfrm>
          <a:prstGeom prst="rect">
            <a:avLst/>
          </a:prstGeom>
          <a:solidFill>
            <a:schemeClr val="accent3">
              <a:lumMod val="50000"/>
              <a:alpha val="25000"/>
            </a:schemeClr>
          </a:solidFill>
        </p:spPr>
        <p:txBody>
          <a:bodyPr wrap="square">
            <a:spAutoFit/>
          </a:bodyPr>
          <a:lstStyle/>
          <a:p>
            <a:pPr>
              <a:spcAft>
                <a:spcPts val="1200"/>
              </a:spcAft>
            </a:pPr>
            <a:r>
              <a:rPr lang="en-GB" sz="2200" dirty="0" smtClean="0"/>
              <a:t>References</a:t>
            </a:r>
            <a:endParaRPr lang="en-GB" sz="2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7413" y="5181600"/>
            <a:ext cx="4829175"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9058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497" y="4325151"/>
            <a:ext cx="9114503" cy="9326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0" y="5410200"/>
            <a:ext cx="9144000" cy="1151294"/>
          </a:xfrm>
          <a:prstGeom prst="rect">
            <a:avLst/>
          </a:prstGeom>
          <a:solidFill>
            <a:srgbClr val="E7E8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198120"/>
            <a:ext cx="8229600" cy="868680"/>
          </a:xfrm>
        </p:spPr>
        <p:txBody>
          <a:bodyPr rtlCol="0">
            <a:normAutofit/>
          </a:bodyPr>
          <a:lstStyle/>
          <a:p>
            <a:pPr fontAlgn="auto">
              <a:spcAft>
                <a:spcPts val="0"/>
              </a:spcAft>
              <a:defRPr/>
            </a:pPr>
            <a:r>
              <a:rPr lang="en-US" dirty="0" smtClean="0">
                <a:solidFill>
                  <a:srgbClr val="69B7B3"/>
                </a:solidFill>
              </a:rPr>
              <a:t>Contact </a:t>
            </a:r>
            <a:r>
              <a:rPr lang="en-US" dirty="0" smtClean="0">
                <a:solidFill>
                  <a:srgbClr val="69B7B3"/>
                </a:solidFill>
                <a:cs typeface="Times New Roman" pitchFamily="18" charset="0"/>
              </a:rPr>
              <a:t>Me</a:t>
            </a:r>
            <a:endParaRPr lang="en-US" dirty="0">
              <a:solidFill>
                <a:srgbClr val="69B7B3"/>
              </a:solidFill>
            </a:endParaRPr>
          </a:p>
        </p:txBody>
      </p:sp>
      <p:sp>
        <p:nvSpPr>
          <p:cNvPr id="9" name="Rectangle 8"/>
          <p:cNvSpPr>
            <a:spLocks noChangeArrowheads="1"/>
          </p:cNvSpPr>
          <p:nvPr/>
        </p:nvSpPr>
        <p:spPr bwMode="auto">
          <a:xfrm>
            <a:off x="3070396" y="4452675"/>
            <a:ext cx="3787604" cy="71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spcBef>
                <a:spcPts val="0"/>
              </a:spcBef>
              <a:spcAft>
                <a:spcPts val="1000"/>
              </a:spcAft>
            </a:pPr>
            <a:r>
              <a:rPr lang="en-US" sz="1600" dirty="0" smtClean="0">
                <a:solidFill>
                  <a:srgbClr val="4E988F"/>
                </a:solidFill>
                <a:effectLst/>
                <a:latin typeface="Calibri" panose="020F0502020204030204" pitchFamily="34" charset="0"/>
                <a:ea typeface="Times New Roman" panose="02020603050405020304" pitchFamily="18" charset="0"/>
                <a:cs typeface="Times New Roman" panose="02020603050405020304" pitchFamily="18" charset="0"/>
              </a:rPr>
              <a:t>E-Mail: </a:t>
            </a:r>
            <a:r>
              <a:rPr lang="en-US" sz="1600" dirty="0" smtClean="0">
                <a:solidFill>
                  <a:schemeClr val="tx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hlinkClick r:id="rId3"/>
              </a:rPr>
              <a:t>alistair.c@oviyamedsafe.com</a:t>
            </a:r>
            <a:r>
              <a:rPr lang="en-US" sz="1600" dirty="0" smtClean="0">
                <a:solidFill>
                  <a:schemeClr val="tx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p>
          <a:p>
            <a:pPr>
              <a:spcAft>
                <a:spcPts val="1000"/>
              </a:spcAft>
            </a:pPr>
            <a:r>
              <a:rPr lang="en-US" sz="1600" dirty="0">
                <a:solidFill>
                  <a:srgbClr val="4E988F"/>
                </a:solidFill>
                <a:latin typeface="Calibri" panose="020F0502020204030204" pitchFamily="34" charset="0"/>
                <a:ea typeface="Times New Roman" panose="02020603050405020304" pitchFamily="18" charset="0"/>
                <a:cs typeface="Times New Roman" panose="02020603050405020304" pitchFamily="18" charset="0"/>
              </a:rPr>
              <a:t>Web:  </a:t>
            </a: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hlinkClick r:id="rId4"/>
              </a:rPr>
              <a:t>www.oviyamedsafe.com</a:t>
            </a: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smtClean="0">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1000"/>
              </a:spcAft>
            </a:pPr>
            <a:r>
              <a:rPr lang="en-US" sz="1600" dirty="0">
                <a:solidFill>
                  <a:srgbClr val="595959"/>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Rectangle 9"/>
          <p:cNvSpPr>
            <a:spLocks noChangeArrowheads="1"/>
          </p:cNvSpPr>
          <p:nvPr/>
        </p:nvSpPr>
        <p:spPr bwMode="auto">
          <a:xfrm>
            <a:off x="29497" y="6203416"/>
            <a:ext cx="3810000" cy="3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just">
              <a:spcBef>
                <a:spcPts val="600"/>
              </a:spcBef>
              <a:spcAft>
                <a:spcPts val="600"/>
              </a:spcAft>
            </a:pPr>
            <a:r>
              <a:rPr lang="en-US" sz="14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hlinkClick r:id="rId5"/>
              </a:rPr>
              <a:t>www.linkedin.com/company/oviya-medsafe</a:t>
            </a:r>
            <a:endParaRPr lang="en-US" sz="14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pPr algn="just">
              <a:spcBef>
                <a:spcPts val="600"/>
              </a:spcBef>
              <a:spcAft>
                <a:spcPts val="600"/>
              </a:spcAft>
            </a:pPr>
            <a:endParaRPr lang="en-US" sz="14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pPr marL="0" marR="0" algn="just">
              <a:spcBef>
                <a:spcPts val="600"/>
              </a:spcBef>
              <a:spcAft>
                <a:spcPts val="600"/>
              </a:spcAft>
            </a:pPr>
            <a:r>
              <a:rPr lang="en-US" sz="1400" dirty="0" smtClean="0">
                <a:solidFill>
                  <a:schemeClr val="tx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solidFill>
                <a:schemeClr val="tx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565944" y="1066800"/>
            <a:ext cx="2737106" cy="2990562"/>
          </a:xfrm>
          <a:prstGeom prst="rect">
            <a:avLst/>
          </a:prstGeom>
        </p:spPr>
        <p:txBody>
          <a:bodyPr wrap="square">
            <a:spAutoFit/>
          </a:bodyPr>
          <a:lstStyle/>
          <a:p>
            <a:pPr>
              <a:spcAft>
                <a:spcPts val="1000"/>
              </a:spcAft>
            </a:pPr>
            <a:r>
              <a:rPr lang="en-US" sz="1700" dirty="0" smtClean="0">
                <a:solidFill>
                  <a:srgbClr val="4E988F"/>
                </a:solidFill>
                <a:latin typeface="Calibri" panose="020F0502020204030204" pitchFamily="34" charset="0"/>
                <a:ea typeface="Times New Roman" panose="02020603050405020304" pitchFamily="18" charset="0"/>
                <a:cs typeface="Times New Roman" panose="02020603050405020304" pitchFamily="18" charset="0"/>
              </a:rPr>
              <a:t>INDIA</a:t>
            </a:r>
          </a:p>
          <a:p>
            <a:pPr>
              <a:spcAft>
                <a:spcPts val="1000"/>
              </a:spcAft>
            </a:pPr>
            <a:r>
              <a:rPr lang="en-US" sz="1700" dirty="0" smtClean="0">
                <a:latin typeface="Calibri" panose="020F0502020204030204" pitchFamily="34" charset="0"/>
                <a:ea typeface="Times New Roman" panose="02020603050405020304" pitchFamily="18" charset="0"/>
                <a:cs typeface="Times New Roman" panose="02020603050405020304" pitchFamily="18" charset="0"/>
              </a:rPr>
              <a:t>Oviya MedSafe Pvt Ltd</a:t>
            </a:r>
            <a:endParaRPr lang="en-US" sz="17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1000"/>
              </a:spcAft>
            </a:pPr>
            <a:r>
              <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2nd Floor, KTVR </a:t>
            </a: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Gardens</a:t>
            </a:r>
            <a:endPar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pPr>
              <a:spcAft>
                <a:spcPts val="1000"/>
              </a:spcAft>
            </a:pPr>
            <a:r>
              <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220a-3, Marudha Konar </a:t>
            </a: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Road</a:t>
            </a:r>
            <a:endPar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pPr>
              <a:spcAft>
                <a:spcPts val="1000"/>
              </a:spcAft>
            </a:pP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Velandipalayam</a:t>
            </a:r>
            <a:endPar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pPr>
              <a:spcAft>
                <a:spcPts val="1000"/>
              </a:spcAft>
            </a:pPr>
            <a:r>
              <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Coimbatore - 641 </a:t>
            </a: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025</a:t>
            </a:r>
          </a:p>
          <a:p>
            <a:pPr>
              <a:spcAft>
                <a:spcPts val="1000"/>
              </a:spcAft>
            </a:pP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Tamil Nadu, India</a:t>
            </a:r>
          </a:p>
          <a:p>
            <a:pPr>
              <a:spcAft>
                <a:spcPts val="1000"/>
              </a:spcAft>
            </a:pPr>
            <a:r>
              <a:rPr lang="en-US" sz="1600" dirty="0">
                <a:solidFill>
                  <a:srgbClr val="4E988F"/>
                </a:solidFill>
                <a:latin typeface="Calibri" panose="020F0502020204030204" pitchFamily="34" charset="0"/>
                <a:ea typeface="Times New Roman" panose="02020603050405020304" pitchFamily="18" charset="0"/>
                <a:cs typeface="Times New Roman" panose="02020603050405020304" pitchFamily="18" charset="0"/>
              </a:rPr>
              <a:t>Tel:     </a:t>
            </a:r>
            <a:r>
              <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a:t>
            </a: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91-422-2444442</a:t>
            </a:r>
            <a:endPar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4" name="Rectangle 13"/>
          <p:cNvSpPr/>
          <p:nvPr/>
        </p:nvSpPr>
        <p:spPr>
          <a:xfrm>
            <a:off x="6356753" y="6203415"/>
            <a:ext cx="2826864" cy="307777"/>
          </a:xfrm>
          <a:prstGeom prst="rect">
            <a:avLst/>
          </a:prstGeom>
        </p:spPr>
        <p:txBody>
          <a:bodyPr wrap="none">
            <a:spAutoFit/>
          </a:bodyPr>
          <a:lstStyle/>
          <a:p>
            <a:pPr algn="just">
              <a:spcBef>
                <a:spcPts val="600"/>
              </a:spcBef>
              <a:spcAft>
                <a:spcPts val="600"/>
              </a:spcAft>
            </a:pPr>
            <a:r>
              <a:rPr lang="en-US" sz="14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hlinkClick r:id="rId6"/>
              </a:rPr>
              <a:t>www.facebook.com/OviyaMedSafe</a:t>
            </a:r>
            <a:r>
              <a:rPr lang="en-US" sz="14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1" name="Picture 20"/>
          <p:cNvPicPr>
            <a:picLocks noChangeAspect="1"/>
          </p:cNvPicPr>
          <p:nvPr/>
        </p:nvPicPr>
        <p:blipFill>
          <a:blip r:embed="rId7"/>
          <a:stretch>
            <a:fillRect/>
          </a:stretch>
        </p:blipFill>
        <p:spPr>
          <a:xfrm>
            <a:off x="1118407" y="5643887"/>
            <a:ext cx="634193" cy="629238"/>
          </a:xfrm>
          <a:prstGeom prst="rect">
            <a:avLst/>
          </a:prstGeom>
        </p:spPr>
      </p:pic>
      <p:pic>
        <p:nvPicPr>
          <p:cNvPr id="22" name="Picture 21"/>
          <p:cNvPicPr>
            <a:picLocks noChangeAspect="1"/>
          </p:cNvPicPr>
          <p:nvPr/>
        </p:nvPicPr>
        <p:blipFill>
          <a:blip r:embed="rId8"/>
          <a:stretch>
            <a:fillRect/>
          </a:stretch>
        </p:blipFill>
        <p:spPr>
          <a:xfrm>
            <a:off x="4224303" y="5618593"/>
            <a:ext cx="695394" cy="649375"/>
          </a:xfrm>
          <a:prstGeom prst="rect">
            <a:avLst/>
          </a:prstGeom>
        </p:spPr>
      </p:pic>
      <p:sp>
        <p:nvSpPr>
          <p:cNvPr id="18" name="Rectangle 17"/>
          <p:cNvSpPr/>
          <p:nvPr/>
        </p:nvSpPr>
        <p:spPr>
          <a:xfrm>
            <a:off x="3647768" y="6203416"/>
            <a:ext cx="2600712" cy="307777"/>
          </a:xfrm>
          <a:prstGeom prst="rect">
            <a:avLst/>
          </a:prstGeom>
        </p:spPr>
        <p:txBody>
          <a:bodyPr wrap="none">
            <a:spAutoFit/>
          </a:bodyPr>
          <a:lstStyle/>
          <a:p>
            <a:pPr algn="just">
              <a:spcBef>
                <a:spcPts val="600"/>
              </a:spcBef>
              <a:spcAft>
                <a:spcPts val="600"/>
              </a:spcAft>
            </a:pPr>
            <a:r>
              <a:rPr lang="en-US" sz="14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hlinkClick r:id="rId9"/>
              </a:rPr>
              <a:t>www.twitter.com/OviyaMedSafe</a:t>
            </a:r>
            <a:r>
              <a:rPr lang="en-US" sz="14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Rectangle 18"/>
          <p:cNvSpPr/>
          <p:nvPr/>
        </p:nvSpPr>
        <p:spPr>
          <a:xfrm>
            <a:off x="3733629" y="5385619"/>
            <a:ext cx="1676741" cy="369332"/>
          </a:xfrm>
          <a:prstGeom prst="rect">
            <a:avLst/>
          </a:prstGeom>
        </p:spPr>
        <p:txBody>
          <a:bodyPr wrap="none">
            <a:spAutoFit/>
          </a:bodyPr>
          <a:lstStyle/>
          <a:p>
            <a:pPr algn="just">
              <a:spcBef>
                <a:spcPts val="600"/>
              </a:spcBef>
              <a:spcAft>
                <a:spcPts val="600"/>
              </a:spcAft>
            </a:pPr>
            <a:r>
              <a:rPr lang="en-US" dirty="0">
                <a:solidFill>
                  <a:srgbClr val="4E988F"/>
                </a:solidFill>
                <a:latin typeface="Calibri" panose="020F0502020204030204" pitchFamily="34" charset="0"/>
                <a:ea typeface="Times New Roman" panose="02020603050405020304" pitchFamily="18" charset="0"/>
                <a:cs typeface="Times New Roman" panose="02020603050405020304" pitchFamily="18" charset="0"/>
              </a:rPr>
              <a:t>Stay connected:</a:t>
            </a:r>
            <a:endParaRPr lang="en-US"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10"/>
          <a:stretch>
            <a:fillRect/>
          </a:stretch>
        </p:blipFill>
        <p:spPr>
          <a:xfrm>
            <a:off x="7467600" y="5691082"/>
            <a:ext cx="573395" cy="534847"/>
          </a:xfrm>
          <a:prstGeom prst="rect">
            <a:avLst/>
          </a:prstGeom>
        </p:spPr>
      </p:pic>
      <p:pic>
        <p:nvPicPr>
          <p:cNvPr id="24" name="Picture 23"/>
          <p:cNvPicPr>
            <a:picLocks noChangeAspect="1"/>
          </p:cNvPicPr>
          <p:nvPr/>
        </p:nvPicPr>
        <p:blipFill>
          <a:blip r:embed="rId11"/>
          <a:stretch>
            <a:fillRect/>
          </a:stretch>
        </p:blipFill>
        <p:spPr>
          <a:xfrm>
            <a:off x="2842429" y="3541240"/>
            <a:ext cx="569365" cy="513178"/>
          </a:xfrm>
          <a:prstGeom prst="rect">
            <a:avLst/>
          </a:prstGeom>
        </p:spPr>
      </p:pic>
      <p:pic>
        <p:nvPicPr>
          <p:cNvPr id="30" name="Picture 29"/>
          <p:cNvPicPr>
            <a:picLocks noChangeAspect="1"/>
          </p:cNvPicPr>
          <p:nvPr/>
        </p:nvPicPr>
        <p:blipFill>
          <a:blip r:embed="rId12"/>
          <a:stretch>
            <a:fillRect/>
          </a:stretch>
        </p:blipFill>
        <p:spPr>
          <a:xfrm>
            <a:off x="7244499" y="3541240"/>
            <a:ext cx="509798" cy="457200"/>
          </a:xfrm>
          <a:prstGeom prst="rect">
            <a:avLst/>
          </a:prstGeom>
        </p:spPr>
      </p:pic>
      <p:sp>
        <p:nvSpPr>
          <p:cNvPr id="26" name="Rectangle 25"/>
          <p:cNvSpPr/>
          <p:nvPr/>
        </p:nvSpPr>
        <p:spPr>
          <a:xfrm>
            <a:off x="4964957" y="1068141"/>
            <a:ext cx="2737106" cy="2990562"/>
          </a:xfrm>
          <a:prstGeom prst="rect">
            <a:avLst/>
          </a:prstGeom>
        </p:spPr>
        <p:txBody>
          <a:bodyPr wrap="square">
            <a:spAutoFit/>
          </a:bodyPr>
          <a:lstStyle/>
          <a:p>
            <a:pPr>
              <a:spcAft>
                <a:spcPts val="1000"/>
              </a:spcAft>
            </a:pPr>
            <a:r>
              <a:rPr lang="en-US" sz="1700" dirty="0" smtClean="0">
                <a:solidFill>
                  <a:srgbClr val="4E988F"/>
                </a:solidFill>
                <a:latin typeface="Calibri" panose="020F0502020204030204" pitchFamily="34" charset="0"/>
                <a:ea typeface="Times New Roman" panose="02020603050405020304" pitchFamily="18" charset="0"/>
                <a:cs typeface="Times New Roman" panose="02020603050405020304" pitchFamily="18" charset="0"/>
              </a:rPr>
              <a:t>UNITED KINGDOM</a:t>
            </a:r>
          </a:p>
          <a:p>
            <a:pPr>
              <a:spcAft>
                <a:spcPts val="1000"/>
              </a:spcAft>
            </a:pPr>
            <a:r>
              <a:rPr lang="en-US" sz="1700" dirty="0" smtClean="0">
                <a:latin typeface="Calibri" panose="020F0502020204030204" pitchFamily="34" charset="0"/>
                <a:ea typeface="Times New Roman" panose="02020603050405020304" pitchFamily="18" charset="0"/>
                <a:cs typeface="Times New Roman" panose="02020603050405020304" pitchFamily="18" charset="0"/>
              </a:rPr>
              <a:t>Oviya MedSafe UK Ltd</a:t>
            </a:r>
            <a:endParaRPr lang="en-US" sz="17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1000"/>
              </a:spcAft>
            </a:pPr>
            <a:r>
              <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Suite LP25393</a:t>
            </a:r>
          </a:p>
          <a:p>
            <a:pPr>
              <a:spcAft>
                <a:spcPts val="1000"/>
              </a:spcAft>
            </a:pP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20-22, Wenlock Road</a:t>
            </a:r>
            <a:endPar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pPr>
              <a:spcAft>
                <a:spcPts val="1000"/>
              </a:spcAft>
            </a:pP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London </a:t>
            </a:r>
          </a:p>
          <a:p>
            <a:pPr>
              <a:spcAft>
                <a:spcPts val="1000"/>
              </a:spcAft>
            </a:pP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N1 7GU</a:t>
            </a:r>
            <a:endPar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pPr>
              <a:spcAft>
                <a:spcPts val="1000"/>
              </a:spcAft>
            </a:pPr>
            <a:r>
              <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United </a:t>
            </a:r>
            <a:r>
              <a:rPr lang="en-US" sz="1600" dirty="0" smtClean="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Kingdom</a:t>
            </a:r>
          </a:p>
          <a:p>
            <a:pPr>
              <a:spcAft>
                <a:spcPts val="1000"/>
              </a:spcAft>
            </a:pPr>
            <a:r>
              <a:rPr lang="en-US" sz="1600" dirty="0" smtClean="0">
                <a:solidFill>
                  <a:srgbClr val="4E988F"/>
                </a:solidFill>
                <a:latin typeface="Calibri" panose="020F0502020204030204" pitchFamily="34" charset="0"/>
                <a:ea typeface="Times New Roman" panose="02020603050405020304" pitchFamily="18" charset="0"/>
                <a:cs typeface="Times New Roman" panose="02020603050405020304" pitchFamily="18" charset="0"/>
              </a:rPr>
              <a:t>Tel</a:t>
            </a:r>
            <a:r>
              <a:rPr lang="en-US" sz="1600" dirty="0">
                <a:solidFill>
                  <a:srgbClr val="4E988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a:solidFill>
                  <a:schemeClr val="tx1">
                    <a:lumMod val="50000"/>
                    <a:lumOff val="50000"/>
                  </a:schemeClr>
                </a:solidFill>
                <a:latin typeface="Calibri" panose="020F0502020204030204" pitchFamily="34" charset="0"/>
                <a:ea typeface="Times New Roman" panose="02020603050405020304" pitchFamily="18" charset="0"/>
                <a:cs typeface="Times New Roman" panose="02020603050405020304" pitchFamily="18" charset="0"/>
              </a:rPr>
              <a:t>+44-8452-733839</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Let us meet again..</a:t>
            </a:r>
          </a:p>
        </p:txBody>
      </p:sp>
      <p:sp>
        <p:nvSpPr>
          <p:cNvPr id="3" name="Content Placeholder 2"/>
          <p:cNvSpPr>
            <a:spLocks noGrp="1"/>
          </p:cNvSpPr>
          <p:nvPr>
            <p:ph idx="1"/>
          </p:nvPr>
        </p:nvSpPr>
        <p:spPr>
          <a:xfrm>
            <a:off x="448965" y="1291130"/>
            <a:ext cx="8237835" cy="4835033"/>
          </a:xfrm>
        </p:spPr>
        <p:txBody>
          <a:bodyPr>
            <a:normAutofit/>
          </a:bodyPr>
          <a:lstStyle/>
          <a:p>
            <a:pPr marL="0" indent="0" algn="ctr">
              <a:buNone/>
            </a:pPr>
            <a:r>
              <a:rPr lang="en-US" dirty="0"/>
              <a:t>We welcome you all to our future conferences of OMICS International</a:t>
            </a:r>
          </a:p>
          <a:p>
            <a:pPr marL="0" indent="0" algn="ctr">
              <a:buNone/>
            </a:pPr>
            <a:r>
              <a:rPr lang="en-IN" b="1" dirty="0"/>
              <a:t>5</a:t>
            </a:r>
            <a:r>
              <a:rPr lang="en-IN" b="1" baseline="30000" dirty="0"/>
              <a:t>th </a:t>
            </a:r>
            <a:r>
              <a:rPr lang="en-IN" b="1" dirty="0"/>
              <a:t>International Conference &amp; Exhibition on Pharmacovigilance &amp; Clinical Trials</a:t>
            </a:r>
          </a:p>
          <a:p>
            <a:pPr marL="0" indent="0" algn="ctr">
              <a:buNone/>
            </a:pPr>
            <a:r>
              <a:rPr lang="en-US" dirty="0"/>
              <a:t>On</a:t>
            </a:r>
          </a:p>
          <a:p>
            <a:pPr marL="0" indent="0" algn="ctr">
              <a:buNone/>
            </a:pPr>
            <a:r>
              <a:rPr lang="en-US" dirty="0"/>
              <a:t> </a:t>
            </a:r>
            <a:r>
              <a:rPr lang="en-US" b="1" dirty="0"/>
              <a:t>September 19 - 21, 2016 </a:t>
            </a:r>
            <a:r>
              <a:rPr lang="en-US" dirty="0"/>
              <a:t>at Vienna, </a:t>
            </a:r>
            <a:r>
              <a:rPr lang="en-US" b="1" dirty="0"/>
              <a:t>Austria</a:t>
            </a:r>
            <a:r>
              <a:rPr lang="en-US" dirty="0"/>
              <a:t> </a:t>
            </a:r>
            <a:r>
              <a:rPr lang="en-US" dirty="0">
                <a:hlinkClick r:id="rId2"/>
              </a:rPr>
              <a:t>http://pharmacovigilance.pharmaceuticalconferences.com/</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35185701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3709</TotalTime>
  <Words>942</Words>
  <Application>Microsoft Office PowerPoint</Application>
  <PresentationFormat>On-screen Show (4:3)</PresentationFormat>
  <Paragraphs>186</Paragraphs>
  <Slides>23</Slides>
  <Notes>19</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About OMICS Group</vt:lpstr>
      <vt:lpstr>OMICS International Conferences</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EUROPEAN PHARMACOVIGILANCE UNDER EUDRAVIGILANCE</vt:lpstr>
      <vt:lpstr>Contact Me</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pharmacovigilance</cp:lastModifiedBy>
  <cp:revision>971</cp:revision>
  <dcterms:created xsi:type="dcterms:W3CDTF">2012-12-22T06:30:51Z</dcterms:created>
  <dcterms:modified xsi:type="dcterms:W3CDTF">2015-08-17T09:52:18Z</dcterms:modified>
</cp:coreProperties>
</file>