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1"/>
  </p:notesMasterIdLst>
  <p:handoutMasterIdLst>
    <p:handoutMasterId r:id="rId32"/>
  </p:handoutMasterIdLst>
  <p:sldIdLst>
    <p:sldId id="256" r:id="rId4"/>
    <p:sldId id="408" r:id="rId5"/>
    <p:sldId id="443" r:id="rId6"/>
    <p:sldId id="410" r:id="rId7"/>
    <p:sldId id="411" r:id="rId8"/>
    <p:sldId id="412" r:id="rId9"/>
    <p:sldId id="414" r:id="rId10"/>
    <p:sldId id="462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463" r:id="rId23"/>
    <p:sldId id="464" r:id="rId24"/>
    <p:sldId id="465" r:id="rId25"/>
    <p:sldId id="448" r:id="rId26"/>
    <p:sldId id="449" r:id="rId27"/>
    <p:sldId id="446" r:id="rId28"/>
    <p:sldId id="466" r:id="rId29"/>
    <p:sldId id="444" r:id="rId3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son Hu" initials="J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0" autoAdjust="0"/>
    <p:restoredTop sz="92045" autoAdjust="0"/>
  </p:normalViewPr>
  <p:slideViewPr>
    <p:cSldViewPr>
      <p:cViewPr>
        <p:scale>
          <a:sx n="90" d="100"/>
          <a:sy n="90" d="100"/>
        </p:scale>
        <p:origin x="20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commentAuthors" Target="commentAuthors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1541E7-CB7E-482D-88D4-E86362ECD936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8E9952-5CD4-4D09-BD53-8108EB493EE6}">
      <dgm:prSet phldrT="[Texte]"/>
      <dgm:spPr/>
      <dgm:t>
        <a:bodyPr/>
        <a:lstStyle/>
        <a:p>
          <a:r>
            <a:rPr lang="en-US" dirty="0" smtClean="0"/>
            <a:t>Clinical suspicion</a:t>
          </a:r>
          <a:endParaRPr lang="en-US" dirty="0"/>
        </a:p>
      </dgm:t>
    </dgm:pt>
    <dgm:pt modelId="{60242697-9E64-4565-B753-4DEDFB44158B}" type="parTrans" cxnId="{1D683535-B8B6-44CF-BA6C-13A10F06004C}">
      <dgm:prSet/>
      <dgm:spPr/>
      <dgm:t>
        <a:bodyPr/>
        <a:lstStyle/>
        <a:p>
          <a:endParaRPr lang="en-US"/>
        </a:p>
      </dgm:t>
    </dgm:pt>
    <dgm:pt modelId="{8F5E8F2B-C6E6-4025-A75D-0D61AE6CDB42}" type="sibTrans" cxnId="{1D683535-B8B6-44CF-BA6C-13A10F06004C}">
      <dgm:prSet/>
      <dgm:spPr/>
      <dgm:t>
        <a:bodyPr/>
        <a:lstStyle/>
        <a:p>
          <a:endParaRPr lang="en-US"/>
        </a:p>
      </dgm:t>
    </dgm:pt>
    <dgm:pt modelId="{F8EF7A0B-0633-4F3E-818A-D7B7B2CDD653}">
      <dgm:prSet phldrT="[Texte]" custT="1"/>
      <dgm:spPr/>
      <dgm:t>
        <a:bodyPr/>
        <a:lstStyle/>
        <a:p>
          <a:r>
            <a:rPr lang="en-US" sz="1600" dirty="0" smtClean="0"/>
            <a:t>PSA</a:t>
          </a:r>
          <a:endParaRPr lang="en-US" sz="1600" dirty="0"/>
        </a:p>
      </dgm:t>
    </dgm:pt>
    <dgm:pt modelId="{EE3E8F74-4096-4C32-9256-234BC71BF268}" type="parTrans" cxnId="{329AE691-C078-4B0B-8B63-FAC742135E66}">
      <dgm:prSet/>
      <dgm:spPr/>
      <dgm:t>
        <a:bodyPr/>
        <a:lstStyle/>
        <a:p>
          <a:endParaRPr lang="en-US"/>
        </a:p>
      </dgm:t>
    </dgm:pt>
    <dgm:pt modelId="{CC6A8BBE-01CB-48BB-9CD5-07D74553781F}" type="sibTrans" cxnId="{329AE691-C078-4B0B-8B63-FAC742135E66}">
      <dgm:prSet/>
      <dgm:spPr/>
      <dgm:t>
        <a:bodyPr/>
        <a:lstStyle/>
        <a:p>
          <a:endParaRPr lang="en-US"/>
        </a:p>
      </dgm:t>
    </dgm:pt>
    <dgm:pt modelId="{B8FF391E-C9AE-4FDF-86B8-80F3EEE313F2}">
      <dgm:prSet phldrT="[Texte]" custT="1"/>
      <dgm:spPr/>
      <dgm:t>
        <a:bodyPr/>
        <a:lstStyle/>
        <a:p>
          <a:r>
            <a:rPr lang="en-US" sz="1600" dirty="0" smtClean="0"/>
            <a:t>DRE</a:t>
          </a:r>
          <a:endParaRPr lang="en-US" sz="1600" dirty="0"/>
        </a:p>
      </dgm:t>
    </dgm:pt>
    <dgm:pt modelId="{6E385B16-91E6-44B6-9FB8-427C09C089BA}" type="parTrans" cxnId="{0B1F0603-17FB-4197-9F52-1054552CE5DE}">
      <dgm:prSet/>
      <dgm:spPr/>
      <dgm:t>
        <a:bodyPr/>
        <a:lstStyle/>
        <a:p>
          <a:endParaRPr lang="en-US"/>
        </a:p>
      </dgm:t>
    </dgm:pt>
    <dgm:pt modelId="{7A07BAEB-4623-472E-A20A-D02A7B50F0BD}" type="sibTrans" cxnId="{0B1F0603-17FB-4197-9F52-1054552CE5DE}">
      <dgm:prSet/>
      <dgm:spPr/>
      <dgm:t>
        <a:bodyPr/>
        <a:lstStyle/>
        <a:p>
          <a:endParaRPr lang="en-US"/>
        </a:p>
      </dgm:t>
    </dgm:pt>
    <dgm:pt modelId="{ED672CF1-D346-44D2-9C72-E72909A3A1D9}">
      <dgm:prSet phldrT="[Texte]"/>
      <dgm:spPr/>
      <dgm:t>
        <a:bodyPr/>
        <a:lstStyle/>
        <a:p>
          <a:r>
            <a:rPr lang="en-US" dirty="0" err="1" smtClean="0"/>
            <a:t>Bx</a:t>
          </a:r>
          <a:endParaRPr lang="en-US" dirty="0"/>
        </a:p>
      </dgm:t>
    </dgm:pt>
    <dgm:pt modelId="{359C6B1F-35D5-4D45-9EA6-AB8AD37CFD33}" type="parTrans" cxnId="{B23DC165-3603-410A-A345-53FB66C9DBB2}">
      <dgm:prSet/>
      <dgm:spPr/>
      <dgm:t>
        <a:bodyPr/>
        <a:lstStyle/>
        <a:p>
          <a:endParaRPr lang="en-US"/>
        </a:p>
      </dgm:t>
    </dgm:pt>
    <dgm:pt modelId="{E4D4E2DF-4F2B-474B-A24C-781FF3E0DEBC}" type="sibTrans" cxnId="{B23DC165-3603-410A-A345-53FB66C9DBB2}">
      <dgm:prSet/>
      <dgm:spPr/>
      <dgm:t>
        <a:bodyPr/>
        <a:lstStyle/>
        <a:p>
          <a:endParaRPr lang="en-US"/>
        </a:p>
      </dgm:t>
    </dgm:pt>
    <dgm:pt modelId="{EB2DE4E5-031A-4257-9428-4340E7478780}">
      <dgm:prSet phldrT="[Texte]" custT="1"/>
      <dgm:spPr/>
      <dgm:t>
        <a:bodyPr/>
        <a:lstStyle/>
        <a:p>
          <a:r>
            <a:rPr lang="en-US" sz="1600" dirty="0" smtClean="0"/>
            <a:t>12-core</a:t>
          </a:r>
          <a:endParaRPr lang="en-US" sz="1600" dirty="0"/>
        </a:p>
      </dgm:t>
    </dgm:pt>
    <dgm:pt modelId="{CEE80FEC-F7C2-46D2-8546-1F4CAF7CDF43}" type="parTrans" cxnId="{9A1ECED9-747B-41BE-AB69-87D53302E029}">
      <dgm:prSet/>
      <dgm:spPr/>
      <dgm:t>
        <a:bodyPr/>
        <a:lstStyle/>
        <a:p>
          <a:endParaRPr lang="en-US"/>
        </a:p>
      </dgm:t>
    </dgm:pt>
    <dgm:pt modelId="{94D1CD27-7ADE-4FD7-95A7-F5A06AAA78CB}" type="sibTrans" cxnId="{9A1ECED9-747B-41BE-AB69-87D53302E029}">
      <dgm:prSet/>
      <dgm:spPr/>
      <dgm:t>
        <a:bodyPr/>
        <a:lstStyle/>
        <a:p>
          <a:endParaRPr lang="en-US"/>
        </a:p>
      </dgm:t>
    </dgm:pt>
    <dgm:pt modelId="{E4CE6457-5BCC-438E-A52F-D8086FC3B829}">
      <dgm:prSet phldrT="[Texte]" custT="1"/>
      <dgm:spPr/>
      <dgm:t>
        <a:bodyPr/>
        <a:lstStyle/>
        <a:p>
          <a:r>
            <a:rPr lang="en-US" sz="1600" dirty="0" smtClean="0"/>
            <a:t>TRUSGB</a:t>
          </a:r>
          <a:endParaRPr lang="en-US" sz="1600" dirty="0"/>
        </a:p>
      </dgm:t>
    </dgm:pt>
    <dgm:pt modelId="{A757EC4E-3155-4381-BACB-DAD4532E839B}" type="parTrans" cxnId="{A5C927F2-2EE0-4697-A912-AF0A8B030DCF}">
      <dgm:prSet/>
      <dgm:spPr/>
      <dgm:t>
        <a:bodyPr/>
        <a:lstStyle/>
        <a:p>
          <a:endParaRPr lang="en-US"/>
        </a:p>
      </dgm:t>
    </dgm:pt>
    <dgm:pt modelId="{12FF1630-97C2-4A1D-9AB9-D25CAE9BE368}" type="sibTrans" cxnId="{A5C927F2-2EE0-4697-A912-AF0A8B030DCF}">
      <dgm:prSet/>
      <dgm:spPr/>
      <dgm:t>
        <a:bodyPr/>
        <a:lstStyle/>
        <a:p>
          <a:endParaRPr lang="en-US"/>
        </a:p>
      </dgm:t>
    </dgm:pt>
    <dgm:pt modelId="{D7B880A3-17D7-4FE6-9DAD-209828EFF604}">
      <dgm:prSet phldrT="[Texte]"/>
      <dgm:spPr/>
      <dgm:t>
        <a:bodyPr/>
        <a:lstStyle/>
        <a:p>
          <a:r>
            <a:rPr lang="en-US" dirty="0" err="1" smtClean="0"/>
            <a:t>Dx</a:t>
          </a:r>
          <a:endParaRPr lang="en-US" dirty="0"/>
        </a:p>
      </dgm:t>
    </dgm:pt>
    <dgm:pt modelId="{EF7BDC07-15F7-497C-B0EF-6065A31090E9}" type="parTrans" cxnId="{FA6A2051-30A5-48B2-9E2F-1DDEC3411EC3}">
      <dgm:prSet/>
      <dgm:spPr/>
      <dgm:t>
        <a:bodyPr/>
        <a:lstStyle/>
        <a:p>
          <a:endParaRPr lang="en-US"/>
        </a:p>
      </dgm:t>
    </dgm:pt>
    <dgm:pt modelId="{8176DC30-D140-42EB-800E-0934E7582B65}" type="sibTrans" cxnId="{FA6A2051-30A5-48B2-9E2F-1DDEC3411EC3}">
      <dgm:prSet/>
      <dgm:spPr/>
      <dgm:t>
        <a:bodyPr/>
        <a:lstStyle/>
        <a:p>
          <a:endParaRPr lang="en-US"/>
        </a:p>
      </dgm:t>
    </dgm:pt>
    <dgm:pt modelId="{3610136C-1CCC-4F8C-BC0C-5A46318A3D7B}">
      <dgm:prSet phldrT="[Texte]"/>
      <dgm:spPr/>
      <dgm:t>
        <a:bodyPr/>
        <a:lstStyle/>
        <a:p>
          <a:r>
            <a:rPr lang="en-US" dirty="0" err="1" smtClean="0"/>
            <a:t>Overdiagnosis</a:t>
          </a:r>
          <a:r>
            <a:rPr lang="en-US" dirty="0" smtClean="0"/>
            <a:t> of insignificant </a:t>
          </a:r>
          <a:r>
            <a:rPr lang="en-US" dirty="0" err="1" smtClean="0"/>
            <a:t>PCa</a:t>
          </a:r>
          <a:endParaRPr lang="en-US" dirty="0"/>
        </a:p>
      </dgm:t>
    </dgm:pt>
    <dgm:pt modelId="{FEF9E12D-02E5-4316-8EE1-5B9E918567F6}" type="parTrans" cxnId="{3037BEC0-8D50-47D8-9478-972FA411BD7D}">
      <dgm:prSet/>
      <dgm:spPr/>
      <dgm:t>
        <a:bodyPr/>
        <a:lstStyle/>
        <a:p>
          <a:endParaRPr lang="en-US"/>
        </a:p>
      </dgm:t>
    </dgm:pt>
    <dgm:pt modelId="{31EC3724-EABD-4ED8-9AC7-27C0BE78C4F7}" type="sibTrans" cxnId="{3037BEC0-8D50-47D8-9478-972FA411BD7D}">
      <dgm:prSet/>
      <dgm:spPr/>
      <dgm:t>
        <a:bodyPr/>
        <a:lstStyle/>
        <a:p>
          <a:endParaRPr lang="en-US"/>
        </a:p>
      </dgm:t>
    </dgm:pt>
    <dgm:pt modelId="{B3B1F2F7-BCB4-47A2-95E8-3205AB637995}">
      <dgm:prSet phldrT="[Texte]"/>
      <dgm:spPr/>
      <dgm:t>
        <a:bodyPr/>
        <a:lstStyle/>
        <a:p>
          <a:r>
            <a:rPr lang="en-US" dirty="0" smtClean="0"/>
            <a:t>Sampling errors</a:t>
          </a:r>
          <a:endParaRPr lang="en-US" dirty="0"/>
        </a:p>
      </dgm:t>
    </dgm:pt>
    <dgm:pt modelId="{AA1248ED-AAF5-4977-90E2-F9A3D4C11373}" type="parTrans" cxnId="{E62DB1D0-7F25-44CF-A8DA-588933A56788}">
      <dgm:prSet/>
      <dgm:spPr/>
      <dgm:t>
        <a:bodyPr/>
        <a:lstStyle/>
        <a:p>
          <a:endParaRPr lang="en-US"/>
        </a:p>
      </dgm:t>
    </dgm:pt>
    <dgm:pt modelId="{C3228C64-47F2-41C4-A9CD-B511C211C496}" type="sibTrans" cxnId="{E62DB1D0-7F25-44CF-A8DA-588933A56788}">
      <dgm:prSet/>
      <dgm:spPr/>
      <dgm:t>
        <a:bodyPr/>
        <a:lstStyle/>
        <a:p>
          <a:endParaRPr lang="en-US"/>
        </a:p>
      </dgm:t>
    </dgm:pt>
    <dgm:pt modelId="{2A997B63-9B7F-49C6-8282-6EA4C005339A}" type="pres">
      <dgm:prSet presAssocID="{411541E7-CB7E-482D-88D4-E86362ECD93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7F26F2-A951-483D-A10E-6EC881EC586D}" type="pres">
      <dgm:prSet presAssocID="{D68E9952-5CD4-4D09-BD53-8108EB493EE6}" presName="compNode" presStyleCnt="0"/>
      <dgm:spPr/>
    </dgm:pt>
    <dgm:pt modelId="{0F44EB61-9734-4175-AD95-A91CC8C58744}" type="pres">
      <dgm:prSet presAssocID="{D68E9952-5CD4-4D09-BD53-8108EB493EE6}" presName="noGeometry" presStyleCnt="0"/>
      <dgm:spPr/>
    </dgm:pt>
    <dgm:pt modelId="{4711CC43-3FC1-4E46-804B-5879EB112B75}" type="pres">
      <dgm:prSet presAssocID="{D68E9952-5CD4-4D09-BD53-8108EB493EE6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19E46-D5C9-4129-AD28-CEAB902BDEB3}" type="pres">
      <dgm:prSet presAssocID="{D68E9952-5CD4-4D09-BD53-8108EB493EE6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C76DC0EC-DBCF-4FEE-8672-A1F64516929B}" type="pres">
      <dgm:prSet presAssocID="{D68E9952-5CD4-4D09-BD53-8108EB493EE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B6308-C582-4237-8A1C-59B47A6E80BD}" type="pres">
      <dgm:prSet presAssocID="{D68E9952-5CD4-4D09-BD53-8108EB493EE6}" presName="aSpace" presStyleCnt="0"/>
      <dgm:spPr/>
    </dgm:pt>
    <dgm:pt modelId="{E11F9FBD-8575-4327-9F9F-528D888960EC}" type="pres">
      <dgm:prSet presAssocID="{ED672CF1-D346-44D2-9C72-E72909A3A1D9}" presName="compNode" presStyleCnt="0"/>
      <dgm:spPr/>
    </dgm:pt>
    <dgm:pt modelId="{F7A7B427-20CF-4FEE-95FB-5AB35CA4CF2B}" type="pres">
      <dgm:prSet presAssocID="{ED672CF1-D346-44D2-9C72-E72909A3A1D9}" presName="noGeometry" presStyleCnt="0"/>
      <dgm:spPr/>
    </dgm:pt>
    <dgm:pt modelId="{9974D1D7-9935-41DB-8F01-6D4922B36FBA}" type="pres">
      <dgm:prSet presAssocID="{ED672CF1-D346-44D2-9C72-E72909A3A1D9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B920C-3BD5-4401-BF24-16D2CC101188}" type="pres">
      <dgm:prSet presAssocID="{ED672CF1-D346-44D2-9C72-E72909A3A1D9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17821AED-9E03-4B13-96E4-8D64139EDAA7}" type="pres">
      <dgm:prSet presAssocID="{ED672CF1-D346-44D2-9C72-E72909A3A1D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16B5B-8029-4E9E-AD27-E9129A39720A}" type="pres">
      <dgm:prSet presAssocID="{ED672CF1-D346-44D2-9C72-E72909A3A1D9}" presName="aSpace" presStyleCnt="0"/>
      <dgm:spPr/>
    </dgm:pt>
    <dgm:pt modelId="{D0F1E2E4-C853-40E2-8DC6-40569A6F49AD}" type="pres">
      <dgm:prSet presAssocID="{D7B880A3-17D7-4FE6-9DAD-209828EFF604}" presName="compNode" presStyleCnt="0"/>
      <dgm:spPr/>
    </dgm:pt>
    <dgm:pt modelId="{0E35CD59-F163-4B5F-9A06-B4C53D92C6AE}" type="pres">
      <dgm:prSet presAssocID="{D7B880A3-17D7-4FE6-9DAD-209828EFF604}" presName="noGeometry" presStyleCnt="0"/>
      <dgm:spPr/>
    </dgm:pt>
    <dgm:pt modelId="{2C536D87-7AC7-45F2-8DAE-289C5AAA92D4}" type="pres">
      <dgm:prSet presAssocID="{D7B880A3-17D7-4FE6-9DAD-209828EFF604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DDF04-900A-452C-9572-21A28BAB0C1E}" type="pres">
      <dgm:prSet presAssocID="{D7B880A3-17D7-4FE6-9DAD-209828EFF604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E8A2D56E-F7A3-4372-94C3-4381B8037961}" type="pres">
      <dgm:prSet presAssocID="{D7B880A3-17D7-4FE6-9DAD-209828EFF60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FAF877-C2BA-884C-B5E2-1913B94EDF30}" type="presOf" srcId="{3610136C-1CCC-4F8C-BC0C-5A46318A3D7B}" destId="{CFADDF04-900A-452C-9572-21A28BAB0C1E}" srcOrd="1" destOrd="0" presId="urn:microsoft.com/office/officeart/2005/8/layout/hProcess6"/>
    <dgm:cxn modelId="{D5FF6C83-4082-C94B-B796-EF712D0AB4D7}" type="presOf" srcId="{E4CE6457-5BCC-438E-A52F-D8086FC3B829}" destId="{9974D1D7-9935-41DB-8F01-6D4922B36FBA}" srcOrd="0" destOrd="1" presId="urn:microsoft.com/office/officeart/2005/8/layout/hProcess6"/>
    <dgm:cxn modelId="{B7456266-9DA6-6046-AE9F-90287D2123FB}" type="presOf" srcId="{B8FF391E-C9AE-4FDF-86B8-80F3EEE313F2}" destId="{EE619E46-D5C9-4129-AD28-CEAB902BDEB3}" srcOrd="1" destOrd="1" presId="urn:microsoft.com/office/officeart/2005/8/layout/hProcess6"/>
    <dgm:cxn modelId="{09CA3DEF-BCCF-C84B-87BE-1F8C1D5525A1}" type="presOf" srcId="{B3B1F2F7-BCB4-47A2-95E8-3205AB637995}" destId="{2C536D87-7AC7-45F2-8DAE-289C5AAA92D4}" srcOrd="0" destOrd="1" presId="urn:microsoft.com/office/officeart/2005/8/layout/hProcess6"/>
    <dgm:cxn modelId="{2F5C5DBA-AC61-DF4D-9D5B-F06EAE7FAE63}" type="presOf" srcId="{ED672CF1-D346-44D2-9C72-E72909A3A1D9}" destId="{17821AED-9E03-4B13-96E4-8D64139EDAA7}" srcOrd="0" destOrd="0" presId="urn:microsoft.com/office/officeart/2005/8/layout/hProcess6"/>
    <dgm:cxn modelId="{FA6A2051-30A5-48B2-9E2F-1DDEC3411EC3}" srcId="{411541E7-CB7E-482D-88D4-E86362ECD936}" destId="{D7B880A3-17D7-4FE6-9DAD-209828EFF604}" srcOrd="2" destOrd="0" parTransId="{EF7BDC07-15F7-497C-B0EF-6065A31090E9}" sibTransId="{8176DC30-D140-42EB-800E-0934E7582B65}"/>
    <dgm:cxn modelId="{B23DC165-3603-410A-A345-53FB66C9DBB2}" srcId="{411541E7-CB7E-482D-88D4-E86362ECD936}" destId="{ED672CF1-D346-44D2-9C72-E72909A3A1D9}" srcOrd="1" destOrd="0" parTransId="{359C6B1F-35D5-4D45-9EA6-AB8AD37CFD33}" sibTransId="{E4D4E2DF-4F2B-474B-A24C-781FF3E0DEBC}"/>
    <dgm:cxn modelId="{A5C927F2-2EE0-4697-A912-AF0A8B030DCF}" srcId="{ED672CF1-D346-44D2-9C72-E72909A3A1D9}" destId="{E4CE6457-5BCC-438E-A52F-D8086FC3B829}" srcOrd="1" destOrd="0" parTransId="{A757EC4E-3155-4381-BACB-DAD4532E839B}" sibTransId="{12FF1630-97C2-4A1D-9AB9-D25CAE9BE368}"/>
    <dgm:cxn modelId="{3037BEC0-8D50-47D8-9478-972FA411BD7D}" srcId="{D7B880A3-17D7-4FE6-9DAD-209828EFF604}" destId="{3610136C-1CCC-4F8C-BC0C-5A46318A3D7B}" srcOrd="0" destOrd="0" parTransId="{FEF9E12D-02E5-4316-8EE1-5B9E918567F6}" sibTransId="{31EC3724-EABD-4ED8-9AC7-27C0BE78C4F7}"/>
    <dgm:cxn modelId="{7744D0EC-37C6-8F46-BB05-98AFEB6C4AE2}" type="presOf" srcId="{EB2DE4E5-031A-4257-9428-4340E7478780}" destId="{9A5B920C-3BD5-4401-BF24-16D2CC101188}" srcOrd="1" destOrd="0" presId="urn:microsoft.com/office/officeart/2005/8/layout/hProcess6"/>
    <dgm:cxn modelId="{3E461DE7-493F-C145-BF10-FEE5546FC99E}" type="presOf" srcId="{E4CE6457-5BCC-438E-A52F-D8086FC3B829}" destId="{9A5B920C-3BD5-4401-BF24-16D2CC101188}" srcOrd="1" destOrd="1" presId="urn:microsoft.com/office/officeart/2005/8/layout/hProcess6"/>
    <dgm:cxn modelId="{448F5F64-20B9-A546-BE06-1F83481D241D}" type="presOf" srcId="{D68E9952-5CD4-4D09-BD53-8108EB493EE6}" destId="{C76DC0EC-DBCF-4FEE-8672-A1F64516929B}" srcOrd="0" destOrd="0" presId="urn:microsoft.com/office/officeart/2005/8/layout/hProcess6"/>
    <dgm:cxn modelId="{02C4E970-350C-7B4C-9F79-559790F4C90B}" type="presOf" srcId="{B8FF391E-C9AE-4FDF-86B8-80F3EEE313F2}" destId="{4711CC43-3FC1-4E46-804B-5879EB112B75}" srcOrd="0" destOrd="1" presId="urn:microsoft.com/office/officeart/2005/8/layout/hProcess6"/>
    <dgm:cxn modelId="{9F3D80BB-785A-E442-9216-525350567183}" type="presOf" srcId="{F8EF7A0B-0633-4F3E-818A-D7B7B2CDD653}" destId="{EE619E46-D5C9-4129-AD28-CEAB902BDEB3}" srcOrd="1" destOrd="0" presId="urn:microsoft.com/office/officeart/2005/8/layout/hProcess6"/>
    <dgm:cxn modelId="{64911CCE-2C5D-BE47-B02F-E17CDD3D62E4}" type="presOf" srcId="{411541E7-CB7E-482D-88D4-E86362ECD936}" destId="{2A997B63-9B7F-49C6-8282-6EA4C005339A}" srcOrd="0" destOrd="0" presId="urn:microsoft.com/office/officeart/2005/8/layout/hProcess6"/>
    <dgm:cxn modelId="{329AE691-C078-4B0B-8B63-FAC742135E66}" srcId="{D68E9952-5CD4-4D09-BD53-8108EB493EE6}" destId="{F8EF7A0B-0633-4F3E-818A-D7B7B2CDD653}" srcOrd="0" destOrd="0" parTransId="{EE3E8F74-4096-4C32-9256-234BC71BF268}" sibTransId="{CC6A8BBE-01CB-48BB-9CD5-07D74553781F}"/>
    <dgm:cxn modelId="{A58DA167-C784-2143-A38F-3EC7E5DA2F0C}" type="presOf" srcId="{3610136C-1CCC-4F8C-BC0C-5A46318A3D7B}" destId="{2C536D87-7AC7-45F2-8DAE-289C5AAA92D4}" srcOrd="0" destOrd="0" presId="urn:microsoft.com/office/officeart/2005/8/layout/hProcess6"/>
    <dgm:cxn modelId="{071C0391-1A89-404D-AF15-D17A5DB398F0}" type="presOf" srcId="{B3B1F2F7-BCB4-47A2-95E8-3205AB637995}" destId="{CFADDF04-900A-452C-9572-21A28BAB0C1E}" srcOrd="1" destOrd="1" presId="urn:microsoft.com/office/officeart/2005/8/layout/hProcess6"/>
    <dgm:cxn modelId="{8472C580-EFF2-B347-844F-7F188E49FE6D}" type="presOf" srcId="{F8EF7A0B-0633-4F3E-818A-D7B7B2CDD653}" destId="{4711CC43-3FC1-4E46-804B-5879EB112B75}" srcOrd="0" destOrd="0" presId="urn:microsoft.com/office/officeart/2005/8/layout/hProcess6"/>
    <dgm:cxn modelId="{DE485A8D-9009-814E-84AC-FF19715E1A25}" type="presOf" srcId="{EB2DE4E5-031A-4257-9428-4340E7478780}" destId="{9974D1D7-9935-41DB-8F01-6D4922B36FBA}" srcOrd="0" destOrd="0" presId="urn:microsoft.com/office/officeart/2005/8/layout/hProcess6"/>
    <dgm:cxn modelId="{9A1ECED9-747B-41BE-AB69-87D53302E029}" srcId="{ED672CF1-D346-44D2-9C72-E72909A3A1D9}" destId="{EB2DE4E5-031A-4257-9428-4340E7478780}" srcOrd="0" destOrd="0" parTransId="{CEE80FEC-F7C2-46D2-8546-1F4CAF7CDF43}" sibTransId="{94D1CD27-7ADE-4FD7-95A7-F5A06AAA78CB}"/>
    <dgm:cxn modelId="{E62DB1D0-7F25-44CF-A8DA-588933A56788}" srcId="{D7B880A3-17D7-4FE6-9DAD-209828EFF604}" destId="{B3B1F2F7-BCB4-47A2-95E8-3205AB637995}" srcOrd="1" destOrd="0" parTransId="{AA1248ED-AAF5-4977-90E2-F9A3D4C11373}" sibTransId="{C3228C64-47F2-41C4-A9CD-B511C211C496}"/>
    <dgm:cxn modelId="{1D683535-B8B6-44CF-BA6C-13A10F06004C}" srcId="{411541E7-CB7E-482D-88D4-E86362ECD936}" destId="{D68E9952-5CD4-4D09-BD53-8108EB493EE6}" srcOrd="0" destOrd="0" parTransId="{60242697-9E64-4565-B753-4DEDFB44158B}" sibTransId="{8F5E8F2B-C6E6-4025-A75D-0D61AE6CDB42}"/>
    <dgm:cxn modelId="{72550439-7261-2741-AC3F-9F4B02C1B902}" type="presOf" srcId="{D7B880A3-17D7-4FE6-9DAD-209828EFF604}" destId="{E8A2D56E-F7A3-4372-94C3-4381B8037961}" srcOrd="0" destOrd="0" presId="urn:microsoft.com/office/officeart/2005/8/layout/hProcess6"/>
    <dgm:cxn modelId="{0B1F0603-17FB-4197-9F52-1054552CE5DE}" srcId="{D68E9952-5CD4-4D09-BD53-8108EB493EE6}" destId="{B8FF391E-C9AE-4FDF-86B8-80F3EEE313F2}" srcOrd="1" destOrd="0" parTransId="{6E385B16-91E6-44B6-9FB8-427C09C089BA}" sibTransId="{7A07BAEB-4623-472E-A20A-D02A7B50F0BD}"/>
    <dgm:cxn modelId="{6BB7DF18-2ED6-D74F-AC33-E369DA52C847}" type="presParOf" srcId="{2A997B63-9B7F-49C6-8282-6EA4C005339A}" destId="{E77F26F2-A951-483D-A10E-6EC881EC586D}" srcOrd="0" destOrd="0" presId="urn:microsoft.com/office/officeart/2005/8/layout/hProcess6"/>
    <dgm:cxn modelId="{C0285323-5DF4-FD4B-A51E-EB9D4A483FE5}" type="presParOf" srcId="{E77F26F2-A951-483D-A10E-6EC881EC586D}" destId="{0F44EB61-9734-4175-AD95-A91CC8C58744}" srcOrd="0" destOrd="0" presId="urn:microsoft.com/office/officeart/2005/8/layout/hProcess6"/>
    <dgm:cxn modelId="{848D9F42-0367-3C4A-8988-78A8364285B6}" type="presParOf" srcId="{E77F26F2-A951-483D-A10E-6EC881EC586D}" destId="{4711CC43-3FC1-4E46-804B-5879EB112B75}" srcOrd="1" destOrd="0" presId="urn:microsoft.com/office/officeart/2005/8/layout/hProcess6"/>
    <dgm:cxn modelId="{285FA993-49F9-8D42-808D-4F7039A10267}" type="presParOf" srcId="{E77F26F2-A951-483D-A10E-6EC881EC586D}" destId="{EE619E46-D5C9-4129-AD28-CEAB902BDEB3}" srcOrd="2" destOrd="0" presId="urn:microsoft.com/office/officeart/2005/8/layout/hProcess6"/>
    <dgm:cxn modelId="{CDAFE605-3104-8547-B883-535B373D5B76}" type="presParOf" srcId="{E77F26F2-A951-483D-A10E-6EC881EC586D}" destId="{C76DC0EC-DBCF-4FEE-8672-A1F64516929B}" srcOrd="3" destOrd="0" presId="urn:microsoft.com/office/officeart/2005/8/layout/hProcess6"/>
    <dgm:cxn modelId="{140C9D96-BB6E-124C-B27D-B030D47DC003}" type="presParOf" srcId="{2A997B63-9B7F-49C6-8282-6EA4C005339A}" destId="{3D9B6308-C582-4237-8A1C-59B47A6E80BD}" srcOrd="1" destOrd="0" presId="urn:microsoft.com/office/officeart/2005/8/layout/hProcess6"/>
    <dgm:cxn modelId="{670AA636-5669-E24E-B4EB-22F6626255BB}" type="presParOf" srcId="{2A997B63-9B7F-49C6-8282-6EA4C005339A}" destId="{E11F9FBD-8575-4327-9F9F-528D888960EC}" srcOrd="2" destOrd="0" presId="urn:microsoft.com/office/officeart/2005/8/layout/hProcess6"/>
    <dgm:cxn modelId="{24794837-E8D9-F645-B017-9873884F524C}" type="presParOf" srcId="{E11F9FBD-8575-4327-9F9F-528D888960EC}" destId="{F7A7B427-20CF-4FEE-95FB-5AB35CA4CF2B}" srcOrd="0" destOrd="0" presId="urn:microsoft.com/office/officeart/2005/8/layout/hProcess6"/>
    <dgm:cxn modelId="{82EFEF96-76C5-2445-B730-25C1E1CF2A9D}" type="presParOf" srcId="{E11F9FBD-8575-4327-9F9F-528D888960EC}" destId="{9974D1D7-9935-41DB-8F01-6D4922B36FBA}" srcOrd="1" destOrd="0" presId="urn:microsoft.com/office/officeart/2005/8/layout/hProcess6"/>
    <dgm:cxn modelId="{28F02CB8-1377-0643-A9C7-04CC4EEA6A8D}" type="presParOf" srcId="{E11F9FBD-8575-4327-9F9F-528D888960EC}" destId="{9A5B920C-3BD5-4401-BF24-16D2CC101188}" srcOrd="2" destOrd="0" presId="urn:microsoft.com/office/officeart/2005/8/layout/hProcess6"/>
    <dgm:cxn modelId="{478CC164-C59D-EE44-BA29-33A10EE3AE64}" type="presParOf" srcId="{E11F9FBD-8575-4327-9F9F-528D888960EC}" destId="{17821AED-9E03-4B13-96E4-8D64139EDAA7}" srcOrd="3" destOrd="0" presId="urn:microsoft.com/office/officeart/2005/8/layout/hProcess6"/>
    <dgm:cxn modelId="{48DDD121-FCA2-CA4E-9AD0-B0D0AB310133}" type="presParOf" srcId="{2A997B63-9B7F-49C6-8282-6EA4C005339A}" destId="{2C916B5B-8029-4E9E-AD27-E9129A39720A}" srcOrd="3" destOrd="0" presId="urn:microsoft.com/office/officeart/2005/8/layout/hProcess6"/>
    <dgm:cxn modelId="{B59DAF41-0851-2140-B247-39685326E27A}" type="presParOf" srcId="{2A997B63-9B7F-49C6-8282-6EA4C005339A}" destId="{D0F1E2E4-C853-40E2-8DC6-40569A6F49AD}" srcOrd="4" destOrd="0" presId="urn:microsoft.com/office/officeart/2005/8/layout/hProcess6"/>
    <dgm:cxn modelId="{D5CCFB11-2F56-B64C-A88E-0D1057AFE11E}" type="presParOf" srcId="{D0F1E2E4-C853-40E2-8DC6-40569A6F49AD}" destId="{0E35CD59-F163-4B5F-9A06-B4C53D92C6AE}" srcOrd="0" destOrd="0" presId="urn:microsoft.com/office/officeart/2005/8/layout/hProcess6"/>
    <dgm:cxn modelId="{89926E2B-196D-4941-8215-C2D04BFC16C2}" type="presParOf" srcId="{D0F1E2E4-C853-40E2-8DC6-40569A6F49AD}" destId="{2C536D87-7AC7-45F2-8DAE-289C5AAA92D4}" srcOrd="1" destOrd="0" presId="urn:microsoft.com/office/officeart/2005/8/layout/hProcess6"/>
    <dgm:cxn modelId="{E8F56146-FB0E-404F-A4B3-317DCC295BDD}" type="presParOf" srcId="{D0F1E2E4-C853-40E2-8DC6-40569A6F49AD}" destId="{CFADDF04-900A-452C-9572-21A28BAB0C1E}" srcOrd="2" destOrd="0" presId="urn:microsoft.com/office/officeart/2005/8/layout/hProcess6"/>
    <dgm:cxn modelId="{3BB86B8D-F2A4-E340-9FA4-42205923E84B}" type="presParOf" srcId="{D0F1E2E4-C853-40E2-8DC6-40569A6F49AD}" destId="{E8A2D56E-F7A3-4372-94C3-4381B8037961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1541E7-CB7E-482D-88D4-E86362ECD936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8E9952-5CD4-4D09-BD53-8108EB493EE6}">
      <dgm:prSet phldrT="[Texte]"/>
      <dgm:spPr/>
      <dgm:t>
        <a:bodyPr/>
        <a:lstStyle/>
        <a:p>
          <a:r>
            <a:rPr lang="en-US" dirty="0" smtClean="0"/>
            <a:t>Clinical suspicion</a:t>
          </a:r>
          <a:endParaRPr lang="en-US" dirty="0"/>
        </a:p>
      </dgm:t>
    </dgm:pt>
    <dgm:pt modelId="{60242697-9E64-4565-B753-4DEDFB44158B}" type="parTrans" cxnId="{1D683535-B8B6-44CF-BA6C-13A10F06004C}">
      <dgm:prSet/>
      <dgm:spPr/>
      <dgm:t>
        <a:bodyPr/>
        <a:lstStyle/>
        <a:p>
          <a:endParaRPr lang="en-US"/>
        </a:p>
      </dgm:t>
    </dgm:pt>
    <dgm:pt modelId="{8F5E8F2B-C6E6-4025-A75D-0D61AE6CDB42}" type="sibTrans" cxnId="{1D683535-B8B6-44CF-BA6C-13A10F06004C}">
      <dgm:prSet/>
      <dgm:spPr/>
      <dgm:t>
        <a:bodyPr/>
        <a:lstStyle/>
        <a:p>
          <a:endParaRPr lang="en-US"/>
        </a:p>
      </dgm:t>
    </dgm:pt>
    <dgm:pt modelId="{F8EF7A0B-0633-4F3E-818A-D7B7B2CDD653}">
      <dgm:prSet phldrT="[Texte]"/>
      <dgm:spPr/>
      <dgm:t>
        <a:bodyPr/>
        <a:lstStyle/>
        <a:p>
          <a:r>
            <a:rPr lang="en-US" dirty="0" smtClean="0"/>
            <a:t>PSA</a:t>
          </a:r>
          <a:endParaRPr lang="en-US" dirty="0"/>
        </a:p>
      </dgm:t>
    </dgm:pt>
    <dgm:pt modelId="{EE3E8F74-4096-4C32-9256-234BC71BF268}" type="parTrans" cxnId="{329AE691-C078-4B0B-8B63-FAC742135E66}">
      <dgm:prSet/>
      <dgm:spPr/>
      <dgm:t>
        <a:bodyPr/>
        <a:lstStyle/>
        <a:p>
          <a:endParaRPr lang="en-US"/>
        </a:p>
      </dgm:t>
    </dgm:pt>
    <dgm:pt modelId="{CC6A8BBE-01CB-48BB-9CD5-07D74553781F}" type="sibTrans" cxnId="{329AE691-C078-4B0B-8B63-FAC742135E66}">
      <dgm:prSet/>
      <dgm:spPr/>
      <dgm:t>
        <a:bodyPr/>
        <a:lstStyle/>
        <a:p>
          <a:endParaRPr lang="en-US"/>
        </a:p>
      </dgm:t>
    </dgm:pt>
    <dgm:pt modelId="{B8FF391E-C9AE-4FDF-86B8-80F3EEE313F2}">
      <dgm:prSet phldrT="[Texte]"/>
      <dgm:spPr/>
      <dgm:t>
        <a:bodyPr/>
        <a:lstStyle/>
        <a:p>
          <a:r>
            <a:rPr lang="en-US" dirty="0" smtClean="0"/>
            <a:t>DRE</a:t>
          </a:r>
          <a:endParaRPr lang="en-US" dirty="0"/>
        </a:p>
      </dgm:t>
    </dgm:pt>
    <dgm:pt modelId="{6E385B16-91E6-44B6-9FB8-427C09C089BA}" type="parTrans" cxnId="{0B1F0603-17FB-4197-9F52-1054552CE5DE}">
      <dgm:prSet/>
      <dgm:spPr/>
      <dgm:t>
        <a:bodyPr/>
        <a:lstStyle/>
        <a:p>
          <a:endParaRPr lang="en-US"/>
        </a:p>
      </dgm:t>
    </dgm:pt>
    <dgm:pt modelId="{7A07BAEB-4623-472E-A20A-D02A7B50F0BD}" type="sibTrans" cxnId="{0B1F0603-17FB-4197-9F52-1054552CE5DE}">
      <dgm:prSet/>
      <dgm:spPr/>
      <dgm:t>
        <a:bodyPr/>
        <a:lstStyle/>
        <a:p>
          <a:endParaRPr lang="en-US"/>
        </a:p>
      </dgm:t>
    </dgm:pt>
    <dgm:pt modelId="{ED672CF1-D346-44D2-9C72-E72909A3A1D9}">
      <dgm:prSet phldrT="[Texte]"/>
      <dgm:spPr/>
      <dgm:t>
        <a:bodyPr/>
        <a:lstStyle/>
        <a:p>
          <a:r>
            <a:rPr lang="en-US" dirty="0" err="1" smtClean="0"/>
            <a:t>Bx</a:t>
          </a:r>
          <a:endParaRPr lang="en-US" dirty="0"/>
        </a:p>
      </dgm:t>
    </dgm:pt>
    <dgm:pt modelId="{359C6B1F-35D5-4D45-9EA6-AB8AD37CFD33}" type="parTrans" cxnId="{B23DC165-3603-410A-A345-53FB66C9DBB2}">
      <dgm:prSet/>
      <dgm:spPr/>
      <dgm:t>
        <a:bodyPr/>
        <a:lstStyle/>
        <a:p>
          <a:endParaRPr lang="en-US"/>
        </a:p>
      </dgm:t>
    </dgm:pt>
    <dgm:pt modelId="{E4D4E2DF-4F2B-474B-A24C-781FF3E0DEBC}" type="sibTrans" cxnId="{B23DC165-3603-410A-A345-53FB66C9DBB2}">
      <dgm:prSet/>
      <dgm:spPr/>
      <dgm:t>
        <a:bodyPr/>
        <a:lstStyle/>
        <a:p>
          <a:endParaRPr lang="en-US"/>
        </a:p>
      </dgm:t>
    </dgm:pt>
    <dgm:pt modelId="{EB2DE4E5-031A-4257-9428-4340E7478780}">
      <dgm:prSet phldrT="[Texte]"/>
      <dgm:spPr/>
      <dgm:t>
        <a:bodyPr/>
        <a:lstStyle/>
        <a:p>
          <a:r>
            <a:rPr lang="en-US" dirty="0" smtClean="0"/>
            <a:t>1-4 core MRTB</a:t>
          </a:r>
          <a:endParaRPr lang="en-US" dirty="0"/>
        </a:p>
      </dgm:t>
    </dgm:pt>
    <dgm:pt modelId="{CEE80FEC-F7C2-46D2-8546-1F4CAF7CDF43}" type="parTrans" cxnId="{9A1ECED9-747B-41BE-AB69-87D53302E029}">
      <dgm:prSet/>
      <dgm:spPr/>
      <dgm:t>
        <a:bodyPr/>
        <a:lstStyle/>
        <a:p>
          <a:endParaRPr lang="en-US"/>
        </a:p>
      </dgm:t>
    </dgm:pt>
    <dgm:pt modelId="{94D1CD27-7ADE-4FD7-95A7-F5A06AAA78CB}" type="sibTrans" cxnId="{9A1ECED9-747B-41BE-AB69-87D53302E029}">
      <dgm:prSet/>
      <dgm:spPr/>
      <dgm:t>
        <a:bodyPr/>
        <a:lstStyle/>
        <a:p>
          <a:endParaRPr lang="en-US"/>
        </a:p>
      </dgm:t>
    </dgm:pt>
    <dgm:pt modelId="{D7B880A3-17D7-4FE6-9DAD-209828EFF604}">
      <dgm:prSet phldrT="[Texte]"/>
      <dgm:spPr/>
      <dgm:t>
        <a:bodyPr/>
        <a:lstStyle/>
        <a:p>
          <a:r>
            <a:rPr lang="en-US" dirty="0" err="1" smtClean="0"/>
            <a:t>Dx</a:t>
          </a:r>
          <a:endParaRPr lang="en-US" dirty="0"/>
        </a:p>
      </dgm:t>
    </dgm:pt>
    <dgm:pt modelId="{EF7BDC07-15F7-497C-B0EF-6065A31090E9}" type="parTrans" cxnId="{FA6A2051-30A5-48B2-9E2F-1DDEC3411EC3}">
      <dgm:prSet/>
      <dgm:spPr/>
      <dgm:t>
        <a:bodyPr/>
        <a:lstStyle/>
        <a:p>
          <a:endParaRPr lang="en-US"/>
        </a:p>
      </dgm:t>
    </dgm:pt>
    <dgm:pt modelId="{8176DC30-D140-42EB-800E-0934E7582B65}" type="sibTrans" cxnId="{FA6A2051-30A5-48B2-9E2F-1DDEC3411EC3}">
      <dgm:prSet/>
      <dgm:spPr/>
      <dgm:t>
        <a:bodyPr/>
        <a:lstStyle/>
        <a:p>
          <a:endParaRPr lang="en-US"/>
        </a:p>
      </dgm:t>
    </dgm:pt>
    <dgm:pt modelId="{3610136C-1CCC-4F8C-BC0C-5A46318A3D7B}">
      <dgm:prSet phldrT="[Texte]"/>
      <dgm:spPr/>
      <dgm:t>
        <a:bodyPr/>
        <a:lstStyle/>
        <a:p>
          <a:r>
            <a:rPr lang="en-US" dirty="0" smtClean="0"/>
            <a:t>Significant </a:t>
          </a:r>
          <a:r>
            <a:rPr lang="en-US" dirty="0" err="1" smtClean="0"/>
            <a:t>PCa</a:t>
          </a:r>
          <a:endParaRPr lang="en-US" dirty="0"/>
        </a:p>
      </dgm:t>
    </dgm:pt>
    <dgm:pt modelId="{FEF9E12D-02E5-4316-8EE1-5B9E918567F6}" type="parTrans" cxnId="{3037BEC0-8D50-47D8-9478-972FA411BD7D}">
      <dgm:prSet/>
      <dgm:spPr/>
      <dgm:t>
        <a:bodyPr/>
        <a:lstStyle/>
        <a:p>
          <a:endParaRPr lang="en-US"/>
        </a:p>
      </dgm:t>
    </dgm:pt>
    <dgm:pt modelId="{31EC3724-EABD-4ED8-9AC7-27C0BE78C4F7}" type="sibTrans" cxnId="{3037BEC0-8D50-47D8-9478-972FA411BD7D}">
      <dgm:prSet/>
      <dgm:spPr/>
      <dgm:t>
        <a:bodyPr/>
        <a:lstStyle/>
        <a:p>
          <a:endParaRPr lang="en-US"/>
        </a:p>
      </dgm:t>
    </dgm:pt>
    <dgm:pt modelId="{B3B1F2F7-BCB4-47A2-95E8-3205AB637995}">
      <dgm:prSet phldrT="[Texte]"/>
      <dgm:spPr/>
      <dgm:t>
        <a:bodyPr/>
        <a:lstStyle/>
        <a:p>
          <a:r>
            <a:rPr lang="en-US" dirty="0" smtClean="0"/>
            <a:t>Better risk stratification</a:t>
          </a:r>
          <a:endParaRPr lang="en-US" dirty="0"/>
        </a:p>
      </dgm:t>
    </dgm:pt>
    <dgm:pt modelId="{AA1248ED-AAF5-4977-90E2-F9A3D4C11373}" type="parTrans" cxnId="{E62DB1D0-7F25-44CF-A8DA-588933A56788}">
      <dgm:prSet/>
      <dgm:spPr/>
      <dgm:t>
        <a:bodyPr/>
        <a:lstStyle/>
        <a:p>
          <a:endParaRPr lang="en-US"/>
        </a:p>
      </dgm:t>
    </dgm:pt>
    <dgm:pt modelId="{C3228C64-47F2-41C4-A9CD-B511C211C496}" type="sibTrans" cxnId="{E62DB1D0-7F25-44CF-A8DA-588933A56788}">
      <dgm:prSet/>
      <dgm:spPr/>
      <dgm:t>
        <a:bodyPr/>
        <a:lstStyle/>
        <a:p>
          <a:endParaRPr lang="en-US"/>
        </a:p>
      </dgm:t>
    </dgm:pt>
    <dgm:pt modelId="{2A997B63-9B7F-49C6-8282-6EA4C005339A}" type="pres">
      <dgm:prSet presAssocID="{411541E7-CB7E-482D-88D4-E86362ECD93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7F26F2-A951-483D-A10E-6EC881EC586D}" type="pres">
      <dgm:prSet presAssocID="{D68E9952-5CD4-4D09-BD53-8108EB493EE6}" presName="compNode" presStyleCnt="0"/>
      <dgm:spPr/>
    </dgm:pt>
    <dgm:pt modelId="{0F44EB61-9734-4175-AD95-A91CC8C58744}" type="pres">
      <dgm:prSet presAssocID="{D68E9952-5CD4-4D09-BD53-8108EB493EE6}" presName="noGeometry" presStyleCnt="0"/>
      <dgm:spPr/>
    </dgm:pt>
    <dgm:pt modelId="{4711CC43-3FC1-4E46-804B-5879EB112B75}" type="pres">
      <dgm:prSet presAssocID="{D68E9952-5CD4-4D09-BD53-8108EB493EE6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619E46-D5C9-4129-AD28-CEAB902BDEB3}" type="pres">
      <dgm:prSet presAssocID="{D68E9952-5CD4-4D09-BD53-8108EB493EE6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C76DC0EC-DBCF-4FEE-8672-A1F64516929B}" type="pres">
      <dgm:prSet presAssocID="{D68E9952-5CD4-4D09-BD53-8108EB493EE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B6308-C582-4237-8A1C-59B47A6E80BD}" type="pres">
      <dgm:prSet presAssocID="{D68E9952-5CD4-4D09-BD53-8108EB493EE6}" presName="aSpace" presStyleCnt="0"/>
      <dgm:spPr/>
    </dgm:pt>
    <dgm:pt modelId="{E11F9FBD-8575-4327-9F9F-528D888960EC}" type="pres">
      <dgm:prSet presAssocID="{ED672CF1-D346-44D2-9C72-E72909A3A1D9}" presName="compNode" presStyleCnt="0"/>
      <dgm:spPr/>
    </dgm:pt>
    <dgm:pt modelId="{F7A7B427-20CF-4FEE-95FB-5AB35CA4CF2B}" type="pres">
      <dgm:prSet presAssocID="{ED672CF1-D346-44D2-9C72-E72909A3A1D9}" presName="noGeometry" presStyleCnt="0"/>
      <dgm:spPr/>
    </dgm:pt>
    <dgm:pt modelId="{9974D1D7-9935-41DB-8F01-6D4922B36FBA}" type="pres">
      <dgm:prSet presAssocID="{ED672CF1-D346-44D2-9C72-E72909A3A1D9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B920C-3BD5-4401-BF24-16D2CC101188}" type="pres">
      <dgm:prSet presAssocID="{ED672CF1-D346-44D2-9C72-E72909A3A1D9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17821AED-9E03-4B13-96E4-8D64139EDAA7}" type="pres">
      <dgm:prSet presAssocID="{ED672CF1-D346-44D2-9C72-E72909A3A1D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16B5B-8029-4E9E-AD27-E9129A39720A}" type="pres">
      <dgm:prSet presAssocID="{ED672CF1-D346-44D2-9C72-E72909A3A1D9}" presName="aSpace" presStyleCnt="0"/>
      <dgm:spPr/>
    </dgm:pt>
    <dgm:pt modelId="{D0F1E2E4-C853-40E2-8DC6-40569A6F49AD}" type="pres">
      <dgm:prSet presAssocID="{D7B880A3-17D7-4FE6-9DAD-209828EFF604}" presName="compNode" presStyleCnt="0"/>
      <dgm:spPr/>
    </dgm:pt>
    <dgm:pt modelId="{0E35CD59-F163-4B5F-9A06-B4C53D92C6AE}" type="pres">
      <dgm:prSet presAssocID="{D7B880A3-17D7-4FE6-9DAD-209828EFF604}" presName="noGeometry" presStyleCnt="0"/>
      <dgm:spPr/>
    </dgm:pt>
    <dgm:pt modelId="{2C536D87-7AC7-45F2-8DAE-289C5AAA92D4}" type="pres">
      <dgm:prSet presAssocID="{D7B880A3-17D7-4FE6-9DAD-209828EFF604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ADDF04-900A-452C-9572-21A28BAB0C1E}" type="pres">
      <dgm:prSet presAssocID="{D7B880A3-17D7-4FE6-9DAD-209828EFF604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E8A2D56E-F7A3-4372-94C3-4381B8037961}" type="pres">
      <dgm:prSet presAssocID="{D7B880A3-17D7-4FE6-9DAD-209828EFF60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2DB1D0-7F25-44CF-A8DA-588933A56788}" srcId="{D7B880A3-17D7-4FE6-9DAD-209828EFF604}" destId="{B3B1F2F7-BCB4-47A2-95E8-3205AB637995}" srcOrd="1" destOrd="0" parTransId="{AA1248ED-AAF5-4977-90E2-F9A3D4C11373}" sibTransId="{C3228C64-47F2-41C4-A9CD-B511C211C496}"/>
    <dgm:cxn modelId="{506983B5-54B5-8946-B379-CA60FB4A086C}" type="presOf" srcId="{B3B1F2F7-BCB4-47A2-95E8-3205AB637995}" destId="{CFADDF04-900A-452C-9572-21A28BAB0C1E}" srcOrd="1" destOrd="1" presId="urn:microsoft.com/office/officeart/2005/8/layout/hProcess6"/>
    <dgm:cxn modelId="{1D683535-B8B6-44CF-BA6C-13A10F06004C}" srcId="{411541E7-CB7E-482D-88D4-E86362ECD936}" destId="{D68E9952-5CD4-4D09-BD53-8108EB493EE6}" srcOrd="0" destOrd="0" parTransId="{60242697-9E64-4565-B753-4DEDFB44158B}" sibTransId="{8F5E8F2B-C6E6-4025-A75D-0D61AE6CDB42}"/>
    <dgm:cxn modelId="{B8180CF2-E3BA-1845-9606-D89308B2F9A5}" type="presOf" srcId="{D68E9952-5CD4-4D09-BD53-8108EB493EE6}" destId="{C76DC0EC-DBCF-4FEE-8672-A1F64516929B}" srcOrd="0" destOrd="0" presId="urn:microsoft.com/office/officeart/2005/8/layout/hProcess6"/>
    <dgm:cxn modelId="{035596A6-D235-A54E-8CCE-B8C5F3B6798B}" type="presOf" srcId="{B8FF391E-C9AE-4FDF-86B8-80F3EEE313F2}" destId="{4711CC43-3FC1-4E46-804B-5879EB112B75}" srcOrd="0" destOrd="1" presId="urn:microsoft.com/office/officeart/2005/8/layout/hProcess6"/>
    <dgm:cxn modelId="{B5A32E54-6A6E-7648-8CD9-DD3BFD6461DB}" type="presOf" srcId="{EB2DE4E5-031A-4257-9428-4340E7478780}" destId="{9A5B920C-3BD5-4401-BF24-16D2CC101188}" srcOrd="1" destOrd="0" presId="urn:microsoft.com/office/officeart/2005/8/layout/hProcess6"/>
    <dgm:cxn modelId="{D315FD13-E920-884A-862B-BE72EE73D499}" type="presOf" srcId="{B3B1F2F7-BCB4-47A2-95E8-3205AB637995}" destId="{2C536D87-7AC7-45F2-8DAE-289C5AAA92D4}" srcOrd="0" destOrd="1" presId="urn:microsoft.com/office/officeart/2005/8/layout/hProcess6"/>
    <dgm:cxn modelId="{12109434-B4D3-FF4F-8647-669FDA0278B0}" type="presOf" srcId="{D7B880A3-17D7-4FE6-9DAD-209828EFF604}" destId="{E8A2D56E-F7A3-4372-94C3-4381B8037961}" srcOrd="0" destOrd="0" presId="urn:microsoft.com/office/officeart/2005/8/layout/hProcess6"/>
    <dgm:cxn modelId="{795DFDB2-F256-F940-B5F0-E8DDA9F7566B}" type="presOf" srcId="{F8EF7A0B-0633-4F3E-818A-D7B7B2CDD653}" destId="{4711CC43-3FC1-4E46-804B-5879EB112B75}" srcOrd="0" destOrd="0" presId="urn:microsoft.com/office/officeart/2005/8/layout/hProcess6"/>
    <dgm:cxn modelId="{EB8295DC-91E7-F345-BC94-E108D9F90986}" type="presOf" srcId="{B8FF391E-C9AE-4FDF-86B8-80F3EEE313F2}" destId="{EE619E46-D5C9-4129-AD28-CEAB902BDEB3}" srcOrd="1" destOrd="1" presId="urn:microsoft.com/office/officeart/2005/8/layout/hProcess6"/>
    <dgm:cxn modelId="{69E2C78F-EDDC-C640-A8E4-5F1671332096}" type="presOf" srcId="{411541E7-CB7E-482D-88D4-E86362ECD936}" destId="{2A997B63-9B7F-49C6-8282-6EA4C005339A}" srcOrd="0" destOrd="0" presId="urn:microsoft.com/office/officeart/2005/8/layout/hProcess6"/>
    <dgm:cxn modelId="{9A1ECED9-747B-41BE-AB69-87D53302E029}" srcId="{ED672CF1-D346-44D2-9C72-E72909A3A1D9}" destId="{EB2DE4E5-031A-4257-9428-4340E7478780}" srcOrd="0" destOrd="0" parTransId="{CEE80FEC-F7C2-46D2-8546-1F4CAF7CDF43}" sibTransId="{94D1CD27-7ADE-4FD7-95A7-F5A06AAA78CB}"/>
    <dgm:cxn modelId="{0B1F0603-17FB-4197-9F52-1054552CE5DE}" srcId="{D68E9952-5CD4-4D09-BD53-8108EB493EE6}" destId="{B8FF391E-C9AE-4FDF-86B8-80F3EEE313F2}" srcOrd="1" destOrd="0" parTransId="{6E385B16-91E6-44B6-9FB8-427C09C089BA}" sibTransId="{7A07BAEB-4623-472E-A20A-D02A7B50F0BD}"/>
    <dgm:cxn modelId="{F2956770-42D7-F14A-9F6D-957D590D3A70}" type="presOf" srcId="{3610136C-1CCC-4F8C-BC0C-5A46318A3D7B}" destId="{2C536D87-7AC7-45F2-8DAE-289C5AAA92D4}" srcOrd="0" destOrd="0" presId="urn:microsoft.com/office/officeart/2005/8/layout/hProcess6"/>
    <dgm:cxn modelId="{329AE691-C078-4B0B-8B63-FAC742135E66}" srcId="{D68E9952-5CD4-4D09-BD53-8108EB493EE6}" destId="{F8EF7A0B-0633-4F3E-818A-D7B7B2CDD653}" srcOrd="0" destOrd="0" parTransId="{EE3E8F74-4096-4C32-9256-234BC71BF268}" sibTransId="{CC6A8BBE-01CB-48BB-9CD5-07D74553781F}"/>
    <dgm:cxn modelId="{FA6A2051-30A5-48B2-9E2F-1DDEC3411EC3}" srcId="{411541E7-CB7E-482D-88D4-E86362ECD936}" destId="{D7B880A3-17D7-4FE6-9DAD-209828EFF604}" srcOrd="2" destOrd="0" parTransId="{EF7BDC07-15F7-497C-B0EF-6065A31090E9}" sibTransId="{8176DC30-D140-42EB-800E-0934E7582B65}"/>
    <dgm:cxn modelId="{3037BEC0-8D50-47D8-9478-972FA411BD7D}" srcId="{D7B880A3-17D7-4FE6-9DAD-209828EFF604}" destId="{3610136C-1CCC-4F8C-BC0C-5A46318A3D7B}" srcOrd="0" destOrd="0" parTransId="{FEF9E12D-02E5-4316-8EE1-5B9E918567F6}" sibTransId="{31EC3724-EABD-4ED8-9AC7-27C0BE78C4F7}"/>
    <dgm:cxn modelId="{C494FF68-6AD5-3445-A04F-B7F3F1601D36}" type="presOf" srcId="{F8EF7A0B-0633-4F3E-818A-D7B7B2CDD653}" destId="{EE619E46-D5C9-4129-AD28-CEAB902BDEB3}" srcOrd="1" destOrd="0" presId="urn:microsoft.com/office/officeart/2005/8/layout/hProcess6"/>
    <dgm:cxn modelId="{73AA0DAF-65B1-A04C-9E2A-CD3993EB5A2C}" type="presOf" srcId="{ED672CF1-D346-44D2-9C72-E72909A3A1D9}" destId="{17821AED-9E03-4B13-96E4-8D64139EDAA7}" srcOrd="0" destOrd="0" presId="urn:microsoft.com/office/officeart/2005/8/layout/hProcess6"/>
    <dgm:cxn modelId="{B4BBDE0D-585B-BB4C-9EA2-E7CA26907848}" type="presOf" srcId="{3610136C-1CCC-4F8C-BC0C-5A46318A3D7B}" destId="{CFADDF04-900A-452C-9572-21A28BAB0C1E}" srcOrd="1" destOrd="0" presId="urn:microsoft.com/office/officeart/2005/8/layout/hProcess6"/>
    <dgm:cxn modelId="{B23DC165-3603-410A-A345-53FB66C9DBB2}" srcId="{411541E7-CB7E-482D-88D4-E86362ECD936}" destId="{ED672CF1-D346-44D2-9C72-E72909A3A1D9}" srcOrd="1" destOrd="0" parTransId="{359C6B1F-35D5-4D45-9EA6-AB8AD37CFD33}" sibTransId="{E4D4E2DF-4F2B-474B-A24C-781FF3E0DEBC}"/>
    <dgm:cxn modelId="{E7408A11-8F5E-424B-B1C1-0489531B9E6C}" type="presOf" srcId="{EB2DE4E5-031A-4257-9428-4340E7478780}" destId="{9974D1D7-9935-41DB-8F01-6D4922B36FBA}" srcOrd="0" destOrd="0" presId="urn:microsoft.com/office/officeart/2005/8/layout/hProcess6"/>
    <dgm:cxn modelId="{B596802F-19DE-F344-8B4B-E2E6E2346FE0}" type="presParOf" srcId="{2A997B63-9B7F-49C6-8282-6EA4C005339A}" destId="{E77F26F2-A951-483D-A10E-6EC881EC586D}" srcOrd="0" destOrd="0" presId="urn:microsoft.com/office/officeart/2005/8/layout/hProcess6"/>
    <dgm:cxn modelId="{E0B56AE0-C5FD-7D47-A024-D7343BA7FAEF}" type="presParOf" srcId="{E77F26F2-A951-483D-A10E-6EC881EC586D}" destId="{0F44EB61-9734-4175-AD95-A91CC8C58744}" srcOrd="0" destOrd="0" presId="urn:microsoft.com/office/officeart/2005/8/layout/hProcess6"/>
    <dgm:cxn modelId="{B055A010-63EF-A146-A398-3A6A2153184B}" type="presParOf" srcId="{E77F26F2-A951-483D-A10E-6EC881EC586D}" destId="{4711CC43-3FC1-4E46-804B-5879EB112B75}" srcOrd="1" destOrd="0" presId="urn:microsoft.com/office/officeart/2005/8/layout/hProcess6"/>
    <dgm:cxn modelId="{6EBE0F34-DE84-4D40-BA8A-D68DF3D345D8}" type="presParOf" srcId="{E77F26F2-A951-483D-A10E-6EC881EC586D}" destId="{EE619E46-D5C9-4129-AD28-CEAB902BDEB3}" srcOrd="2" destOrd="0" presId="urn:microsoft.com/office/officeart/2005/8/layout/hProcess6"/>
    <dgm:cxn modelId="{431A220A-4FCA-6345-BC58-770086A29966}" type="presParOf" srcId="{E77F26F2-A951-483D-A10E-6EC881EC586D}" destId="{C76DC0EC-DBCF-4FEE-8672-A1F64516929B}" srcOrd="3" destOrd="0" presId="urn:microsoft.com/office/officeart/2005/8/layout/hProcess6"/>
    <dgm:cxn modelId="{8EA04B42-AF4D-5847-98F3-42CB5A30B2B5}" type="presParOf" srcId="{2A997B63-9B7F-49C6-8282-6EA4C005339A}" destId="{3D9B6308-C582-4237-8A1C-59B47A6E80BD}" srcOrd="1" destOrd="0" presId="urn:microsoft.com/office/officeart/2005/8/layout/hProcess6"/>
    <dgm:cxn modelId="{05E38BD0-D6F6-0B49-9702-46D53C190FB1}" type="presParOf" srcId="{2A997B63-9B7F-49C6-8282-6EA4C005339A}" destId="{E11F9FBD-8575-4327-9F9F-528D888960EC}" srcOrd="2" destOrd="0" presId="urn:microsoft.com/office/officeart/2005/8/layout/hProcess6"/>
    <dgm:cxn modelId="{32A85002-9415-B244-9AF8-E874678AD9D3}" type="presParOf" srcId="{E11F9FBD-8575-4327-9F9F-528D888960EC}" destId="{F7A7B427-20CF-4FEE-95FB-5AB35CA4CF2B}" srcOrd="0" destOrd="0" presId="urn:microsoft.com/office/officeart/2005/8/layout/hProcess6"/>
    <dgm:cxn modelId="{2726ED0A-FFB6-5D4D-9842-A4EA7020F45B}" type="presParOf" srcId="{E11F9FBD-8575-4327-9F9F-528D888960EC}" destId="{9974D1D7-9935-41DB-8F01-6D4922B36FBA}" srcOrd="1" destOrd="0" presId="urn:microsoft.com/office/officeart/2005/8/layout/hProcess6"/>
    <dgm:cxn modelId="{5A2E41B0-85F9-B844-BF5D-DA8C82A755BE}" type="presParOf" srcId="{E11F9FBD-8575-4327-9F9F-528D888960EC}" destId="{9A5B920C-3BD5-4401-BF24-16D2CC101188}" srcOrd="2" destOrd="0" presId="urn:microsoft.com/office/officeart/2005/8/layout/hProcess6"/>
    <dgm:cxn modelId="{72216311-19E4-E84A-B6FA-288EFF1B43E4}" type="presParOf" srcId="{E11F9FBD-8575-4327-9F9F-528D888960EC}" destId="{17821AED-9E03-4B13-96E4-8D64139EDAA7}" srcOrd="3" destOrd="0" presId="urn:microsoft.com/office/officeart/2005/8/layout/hProcess6"/>
    <dgm:cxn modelId="{3F677E7F-8219-9B41-95A5-155568F02290}" type="presParOf" srcId="{2A997B63-9B7F-49C6-8282-6EA4C005339A}" destId="{2C916B5B-8029-4E9E-AD27-E9129A39720A}" srcOrd="3" destOrd="0" presId="urn:microsoft.com/office/officeart/2005/8/layout/hProcess6"/>
    <dgm:cxn modelId="{286C4F3A-C281-474B-BBC8-B3C8157CF1BA}" type="presParOf" srcId="{2A997B63-9B7F-49C6-8282-6EA4C005339A}" destId="{D0F1E2E4-C853-40E2-8DC6-40569A6F49AD}" srcOrd="4" destOrd="0" presId="urn:microsoft.com/office/officeart/2005/8/layout/hProcess6"/>
    <dgm:cxn modelId="{E7ED05FF-F1D8-BB48-A738-C636A3A04BA9}" type="presParOf" srcId="{D0F1E2E4-C853-40E2-8DC6-40569A6F49AD}" destId="{0E35CD59-F163-4B5F-9A06-B4C53D92C6AE}" srcOrd="0" destOrd="0" presId="urn:microsoft.com/office/officeart/2005/8/layout/hProcess6"/>
    <dgm:cxn modelId="{11CD58B7-545F-5F44-AA9D-4D326DE21729}" type="presParOf" srcId="{D0F1E2E4-C853-40E2-8DC6-40569A6F49AD}" destId="{2C536D87-7AC7-45F2-8DAE-289C5AAA92D4}" srcOrd="1" destOrd="0" presId="urn:microsoft.com/office/officeart/2005/8/layout/hProcess6"/>
    <dgm:cxn modelId="{D6645FD5-690B-674C-B6B0-854DA6D32EEF}" type="presParOf" srcId="{D0F1E2E4-C853-40E2-8DC6-40569A6F49AD}" destId="{CFADDF04-900A-452C-9572-21A28BAB0C1E}" srcOrd="2" destOrd="0" presId="urn:microsoft.com/office/officeart/2005/8/layout/hProcess6"/>
    <dgm:cxn modelId="{99FBFD2F-5D68-D44A-9086-8B727356E5F7}" type="presParOf" srcId="{D0F1E2E4-C853-40E2-8DC6-40569A6F49AD}" destId="{E8A2D56E-F7A3-4372-94C3-4381B8037961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CAD20A-6EA0-42BD-805A-0DA693C0F038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D4EF69-1F40-4E10-8548-8038F2018E71}">
      <dgm:prSet phldrT="[Texte]"/>
      <dgm:spPr/>
      <dgm:t>
        <a:bodyPr/>
        <a:lstStyle/>
        <a:p>
          <a:r>
            <a:rPr lang="en-US" dirty="0" smtClean="0"/>
            <a:t>MRI</a:t>
          </a:r>
          <a:endParaRPr lang="en-US" dirty="0"/>
        </a:p>
      </dgm:t>
    </dgm:pt>
    <dgm:pt modelId="{328084D9-0AD7-4FD0-8EA7-98D0D3151D97}" type="parTrans" cxnId="{05667F96-925F-4653-B27D-7A87D177D9EB}">
      <dgm:prSet/>
      <dgm:spPr/>
      <dgm:t>
        <a:bodyPr/>
        <a:lstStyle/>
        <a:p>
          <a:endParaRPr lang="en-US"/>
        </a:p>
      </dgm:t>
    </dgm:pt>
    <dgm:pt modelId="{A5ABB792-D2D9-4537-9DB5-F3FBE9CBE374}" type="sibTrans" cxnId="{05667F96-925F-4653-B27D-7A87D177D9EB}">
      <dgm:prSet/>
      <dgm:spPr/>
      <dgm:t>
        <a:bodyPr/>
        <a:lstStyle/>
        <a:p>
          <a:endParaRPr lang="en-US"/>
        </a:p>
      </dgm:t>
    </dgm:pt>
    <dgm:pt modelId="{0F63FAC1-331C-43B6-904C-5D53BDF5C318}">
      <dgm:prSet phldrT="[Texte]"/>
      <dgm:spPr/>
      <dgm:t>
        <a:bodyPr/>
        <a:lstStyle/>
        <a:p>
          <a:r>
            <a:rPr lang="en-US" dirty="0" smtClean="0"/>
            <a:t>Significant </a:t>
          </a:r>
          <a:r>
            <a:rPr lang="en-US" dirty="0" err="1" smtClean="0"/>
            <a:t>PCa</a:t>
          </a:r>
          <a:endParaRPr lang="en-US" dirty="0"/>
        </a:p>
      </dgm:t>
    </dgm:pt>
    <dgm:pt modelId="{375382CA-E8F1-4083-8BC4-37B77ABBCF18}" type="parTrans" cxnId="{5310E2CB-E83A-4FA0-B5B4-74D94FE98F00}">
      <dgm:prSet/>
      <dgm:spPr/>
      <dgm:t>
        <a:bodyPr/>
        <a:lstStyle/>
        <a:p>
          <a:endParaRPr lang="en-US"/>
        </a:p>
      </dgm:t>
    </dgm:pt>
    <dgm:pt modelId="{EE6AF1B2-88D9-43C1-AA6E-0976F06CC8B5}" type="sibTrans" cxnId="{5310E2CB-E83A-4FA0-B5B4-74D94FE98F00}">
      <dgm:prSet/>
      <dgm:spPr/>
      <dgm:t>
        <a:bodyPr/>
        <a:lstStyle/>
        <a:p>
          <a:endParaRPr lang="en-US"/>
        </a:p>
      </dgm:t>
    </dgm:pt>
    <dgm:pt modelId="{A7CBFDA4-1351-43DF-B36D-02C015C4C234}" type="pres">
      <dgm:prSet presAssocID="{48CAD20A-6EA0-42BD-805A-0DA693C0F03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2B8A05-8FA8-4267-ACF9-0672277A4EFF}" type="pres">
      <dgm:prSet presAssocID="{FED4EF69-1F40-4E10-8548-8038F2018E71}" presName="compNode" presStyleCnt="0"/>
      <dgm:spPr/>
    </dgm:pt>
    <dgm:pt modelId="{85652B68-33A9-41D7-83FB-E83F3E53FED6}" type="pres">
      <dgm:prSet presAssocID="{FED4EF69-1F40-4E10-8548-8038F2018E71}" presName="noGeometry" presStyleCnt="0"/>
      <dgm:spPr/>
    </dgm:pt>
    <dgm:pt modelId="{C894ADC5-431A-4EF7-8965-CECFC1837BD8}" type="pres">
      <dgm:prSet presAssocID="{FED4EF69-1F40-4E10-8548-8038F2018E71}" presName="childTextVisible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97EABF-A58A-4F4B-A80C-BAB007D210B8}" type="pres">
      <dgm:prSet presAssocID="{FED4EF69-1F40-4E10-8548-8038F2018E71}" presName="childTextHidden" presStyleLbl="bgAccFollowNode1" presStyleIdx="0" presStyleCnt="1"/>
      <dgm:spPr/>
      <dgm:t>
        <a:bodyPr/>
        <a:lstStyle/>
        <a:p>
          <a:endParaRPr lang="en-US"/>
        </a:p>
      </dgm:t>
    </dgm:pt>
    <dgm:pt modelId="{1A3A77E7-9C66-4DEC-BC3D-850E2AB7045D}" type="pres">
      <dgm:prSet presAssocID="{FED4EF69-1F40-4E10-8548-8038F2018E71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373CB5-30A3-E84A-A23A-693704CF2D12}" type="presOf" srcId="{0F63FAC1-331C-43B6-904C-5D53BDF5C318}" destId="{3697EABF-A58A-4F4B-A80C-BAB007D210B8}" srcOrd="1" destOrd="0" presId="urn:microsoft.com/office/officeart/2005/8/layout/hProcess6"/>
    <dgm:cxn modelId="{5310E2CB-E83A-4FA0-B5B4-74D94FE98F00}" srcId="{FED4EF69-1F40-4E10-8548-8038F2018E71}" destId="{0F63FAC1-331C-43B6-904C-5D53BDF5C318}" srcOrd="0" destOrd="0" parTransId="{375382CA-E8F1-4083-8BC4-37B77ABBCF18}" sibTransId="{EE6AF1B2-88D9-43C1-AA6E-0976F06CC8B5}"/>
    <dgm:cxn modelId="{644F3AF9-9B11-9F41-95C7-BA8B7041AF68}" type="presOf" srcId="{48CAD20A-6EA0-42BD-805A-0DA693C0F038}" destId="{A7CBFDA4-1351-43DF-B36D-02C015C4C234}" srcOrd="0" destOrd="0" presId="urn:microsoft.com/office/officeart/2005/8/layout/hProcess6"/>
    <dgm:cxn modelId="{D1E47B73-5395-6C49-A90B-8C98B569EA33}" type="presOf" srcId="{FED4EF69-1F40-4E10-8548-8038F2018E71}" destId="{1A3A77E7-9C66-4DEC-BC3D-850E2AB7045D}" srcOrd="0" destOrd="0" presId="urn:microsoft.com/office/officeart/2005/8/layout/hProcess6"/>
    <dgm:cxn modelId="{C58DAC38-6A45-864A-BA52-41E620352F8B}" type="presOf" srcId="{0F63FAC1-331C-43B6-904C-5D53BDF5C318}" destId="{C894ADC5-431A-4EF7-8965-CECFC1837BD8}" srcOrd="0" destOrd="0" presId="urn:microsoft.com/office/officeart/2005/8/layout/hProcess6"/>
    <dgm:cxn modelId="{05667F96-925F-4653-B27D-7A87D177D9EB}" srcId="{48CAD20A-6EA0-42BD-805A-0DA693C0F038}" destId="{FED4EF69-1F40-4E10-8548-8038F2018E71}" srcOrd="0" destOrd="0" parTransId="{328084D9-0AD7-4FD0-8EA7-98D0D3151D97}" sibTransId="{A5ABB792-D2D9-4537-9DB5-F3FBE9CBE374}"/>
    <dgm:cxn modelId="{1931FAD6-F1C3-0241-A454-90776B288E89}" type="presParOf" srcId="{A7CBFDA4-1351-43DF-B36D-02C015C4C234}" destId="{632B8A05-8FA8-4267-ACF9-0672277A4EFF}" srcOrd="0" destOrd="0" presId="urn:microsoft.com/office/officeart/2005/8/layout/hProcess6"/>
    <dgm:cxn modelId="{73D7E08F-056B-6142-8477-72506816B182}" type="presParOf" srcId="{632B8A05-8FA8-4267-ACF9-0672277A4EFF}" destId="{85652B68-33A9-41D7-83FB-E83F3E53FED6}" srcOrd="0" destOrd="0" presId="urn:microsoft.com/office/officeart/2005/8/layout/hProcess6"/>
    <dgm:cxn modelId="{264B2E4A-A892-C549-A89F-1D2BD307275A}" type="presParOf" srcId="{632B8A05-8FA8-4267-ACF9-0672277A4EFF}" destId="{C894ADC5-431A-4EF7-8965-CECFC1837BD8}" srcOrd="1" destOrd="0" presId="urn:microsoft.com/office/officeart/2005/8/layout/hProcess6"/>
    <dgm:cxn modelId="{4CC0BB83-AA77-D049-B626-BBC03EF6F32B}" type="presParOf" srcId="{632B8A05-8FA8-4267-ACF9-0672277A4EFF}" destId="{3697EABF-A58A-4F4B-A80C-BAB007D210B8}" srcOrd="2" destOrd="0" presId="urn:microsoft.com/office/officeart/2005/8/layout/hProcess6"/>
    <dgm:cxn modelId="{815BD6A1-1BE0-8F4B-B320-AB8A9735D269}" type="presParOf" srcId="{632B8A05-8FA8-4267-ACF9-0672277A4EFF}" destId="{1A3A77E7-9C66-4DEC-BC3D-850E2AB7045D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1CC43-3FC1-4E46-804B-5879EB112B75}">
      <dsp:nvSpPr>
        <dsp:cNvPr id="0" name=""/>
        <dsp:cNvSpPr/>
      </dsp:nvSpPr>
      <dsp:spPr>
        <a:xfrm>
          <a:off x="593824" y="2398651"/>
          <a:ext cx="2357437" cy="206069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/>
            <a:t>PSA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/>
            <a:t>DRE</a:t>
          </a:r>
          <a:endParaRPr lang="en-US" sz="1600" kern="1200" dirty="0"/>
        </a:p>
      </dsp:txBody>
      <dsp:txXfrm>
        <a:off x="1183183" y="2707756"/>
        <a:ext cx="1149251" cy="1442487"/>
      </dsp:txXfrm>
    </dsp:sp>
    <dsp:sp modelId="{C76DC0EC-DBCF-4FEE-8672-A1F64516929B}">
      <dsp:nvSpPr>
        <dsp:cNvPr id="0" name=""/>
        <dsp:cNvSpPr/>
      </dsp:nvSpPr>
      <dsp:spPr>
        <a:xfrm>
          <a:off x="4464" y="2839640"/>
          <a:ext cx="1178718" cy="1178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Clinical suspicion</a:t>
          </a:r>
          <a:endParaRPr lang="en-US" sz="1600" kern="1200" dirty="0"/>
        </a:p>
      </dsp:txBody>
      <dsp:txXfrm>
        <a:off x="177083" y="3012259"/>
        <a:ext cx="833480" cy="833480"/>
      </dsp:txXfrm>
    </dsp:sp>
    <dsp:sp modelId="{9974D1D7-9935-41DB-8F01-6D4922B36FBA}">
      <dsp:nvSpPr>
        <dsp:cNvPr id="0" name=""/>
        <dsp:cNvSpPr/>
      </dsp:nvSpPr>
      <dsp:spPr>
        <a:xfrm>
          <a:off x="3687960" y="2398651"/>
          <a:ext cx="2357437" cy="206069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/>
            <a:t>12-core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smtClean="0"/>
            <a:t>TRUSGB</a:t>
          </a:r>
          <a:endParaRPr lang="en-US" sz="1600" kern="1200" dirty="0"/>
        </a:p>
      </dsp:txBody>
      <dsp:txXfrm>
        <a:off x="4277320" y="2707756"/>
        <a:ext cx="1149251" cy="1442487"/>
      </dsp:txXfrm>
    </dsp:sp>
    <dsp:sp modelId="{17821AED-9E03-4B13-96E4-8D64139EDAA7}">
      <dsp:nvSpPr>
        <dsp:cNvPr id="0" name=""/>
        <dsp:cNvSpPr/>
      </dsp:nvSpPr>
      <dsp:spPr>
        <a:xfrm>
          <a:off x="3098601" y="2839640"/>
          <a:ext cx="1178718" cy="1178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Bx</a:t>
          </a:r>
          <a:endParaRPr lang="en-US" sz="1600" kern="1200" dirty="0"/>
        </a:p>
      </dsp:txBody>
      <dsp:txXfrm>
        <a:off x="3271220" y="3012259"/>
        <a:ext cx="833480" cy="833480"/>
      </dsp:txXfrm>
    </dsp:sp>
    <dsp:sp modelId="{2C536D87-7AC7-45F2-8DAE-289C5AAA92D4}">
      <dsp:nvSpPr>
        <dsp:cNvPr id="0" name=""/>
        <dsp:cNvSpPr/>
      </dsp:nvSpPr>
      <dsp:spPr>
        <a:xfrm>
          <a:off x="6782097" y="2398651"/>
          <a:ext cx="2357437" cy="206069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16510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 smtClean="0"/>
            <a:t>Overdiagnosis</a:t>
          </a:r>
          <a:r>
            <a:rPr lang="en-US" sz="1300" kern="1200" dirty="0" smtClean="0"/>
            <a:t> of insignificant </a:t>
          </a:r>
          <a:r>
            <a:rPr lang="en-US" sz="1300" kern="1200" dirty="0" err="1" smtClean="0"/>
            <a:t>PCa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smtClean="0"/>
            <a:t>Sampling errors</a:t>
          </a:r>
          <a:endParaRPr lang="en-US" sz="1300" kern="1200" dirty="0"/>
        </a:p>
      </dsp:txBody>
      <dsp:txXfrm>
        <a:off x="7371457" y="2707756"/>
        <a:ext cx="1149251" cy="1442487"/>
      </dsp:txXfrm>
    </dsp:sp>
    <dsp:sp modelId="{E8A2D56E-F7A3-4372-94C3-4381B8037961}">
      <dsp:nvSpPr>
        <dsp:cNvPr id="0" name=""/>
        <dsp:cNvSpPr/>
      </dsp:nvSpPr>
      <dsp:spPr>
        <a:xfrm>
          <a:off x="6192738" y="2839640"/>
          <a:ext cx="1178718" cy="1178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Dx</a:t>
          </a:r>
          <a:endParaRPr lang="en-US" sz="1600" kern="1200" dirty="0"/>
        </a:p>
      </dsp:txBody>
      <dsp:txXfrm>
        <a:off x="6365357" y="3012259"/>
        <a:ext cx="833480" cy="833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1CC43-3FC1-4E46-804B-5879EB112B75}">
      <dsp:nvSpPr>
        <dsp:cNvPr id="0" name=""/>
        <dsp:cNvSpPr/>
      </dsp:nvSpPr>
      <dsp:spPr>
        <a:xfrm>
          <a:off x="593824" y="2398651"/>
          <a:ext cx="2357437" cy="206069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PSA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DRE</a:t>
          </a:r>
          <a:endParaRPr lang="en-US" sz="1500" kern="1200" dirty="0"/>
        </a:p>
      </dsp:txBody>
      <dsp:txXfrm>
        <a:off x="1183183" y="2707756"/>
        <a:ext cx="1149251" cy="1442487"/>
      </dsp:txXfrm>
    </dsp:sp>
    <dsp:sp modelId="{C76DC0EC-DBCF-4FEE-8672-A1F64516929B}">
      <dsp:nvSpPr>
        <dsp:cNvPr id="0" name=""/>
        <dsp:cNvSpPr/>
      </dsp:nvSpPr>
      <dsp:spPr>
        <a:xfrm>
          <a:off x="4464" y="2839640"/>
          <a:ext cx="1178718" cy="1178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Clinical suspicion</a:t>
          </a:r>
          <a:endParaRPr lang="en-US" sz="1600" kern="1200" dirty="0"/>
        </a:p>
      </dsp:txBody>
      <dsp:txXfrm>
        <a:off x="177083" y="3012259"/>
        <a:ext cx="833480" cy="833480"/>
      </dsp:txXfrm>
    </dsp:sp>
    <dsp:sp modelId="{9974D1D7-9935-41DB-8F01-6D4922B36FBA}">
      <dsp:nvSpPr>
        <dsp:cNvPr id="0" name=""/>
        <dsp:cNvSpPr/>
      </dsp:nvSpPr>
      <dsp:spPr>
        <a:xfrm>
          <a:off x="3687960" y="2398651"/>
          <a:ext cx="2357437" cy="206069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1-4 core MRTB</a:t>
          </a:r>
          <a:endParaRPr lang="en-US" sz="1500" kern="1200" dirty="0"/>
        </a:p>
      </dsp:txBody>
      <dsp:txXfrm>
        <a:off x="4277320" y="2707756"/>
        <a:ext cx="1149251" cy="1442487"/>
      </dsp:txXfrm>
    </dsp:sp>
    <dsp:sp modelId="{17821AED-9E03-4B13-96E4-8D64139EDAA7}">
      <dsp:nvSpPr>
        <dsp:cNvPr id="0" name=""/>
        <dsp:cNvSpPr/>
      </dsp:nvSpPr>
      <dsp:spPr>
        <a:xfrm>
          <a:off x="3098601" y="2839640"/>
          <a:ext cx="1178718" cy="1178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Bx</a:t>
          </a:r>
          <a:endParaRPr lang="en-US" sz="1600" kern="1200" dirty="0"/>
        </a:p>
      </dsp:txBody>
      <dsp:txXfrm>
        <a:off x="3271220" y="3012259"/>
        <a:ext cx="833480" cy="833480"/>
      </dsp:txXfrm>
    </dsp:sp>
    <dsp:sp modelId="{2C536D87-7AC7-45F2-8DAE-289C5AAA92D4}">
      <dsp:nvSpPr>
        <dsp:cNvPr id="0" name=""/>
        <dsp:cNvSpPr/>
      </dsp:nvSpPr>
      <dsp:spPr>
        <a:xfrm>
          <a:off x="6782097" y="2398651"/>
          <a:ext cx="2357437" cy="206069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Significant </a:t>
          </a:r>
          <a:r>
            <a:rPr lang="en-US" sz="1500" kern="1200" dirty="0" err="1" smtClean="0"/>
            <a:t>PCa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smtClean="0"/>
            <a:t>Better risk stratification</a:t>
          </a:r>
          <a:endParaRPr lang="en-US" sz="1500" kern="1200" dirty="0"/>
        </a:p>
      </dsp:txBody>
      <dsp:txXfrm>
        <a:off x="7371457" y="2707756"/>
        <a:ext cx="1149251" cy="1442487"/>
      </dsp:txXfrm>
    </dsp:sp>
    <dsp:sp modelId="{E8A2D56E-F7A3-4372-94C3-4381B8037961}">
      <dsp:nvSpPr>
        <dsp:cNvPr id="0" name=""/>
        <dsp:cNvSpPr/>
      </dsp:nvSpPr>
      <dsp:spPr>
        <a:xfrm>
          <a:off x="6192738" y="2839640"/>
          <a:ext cx="1178718" cy="11787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Dx</a:t>
          </a:r>
          <a:endParaRPr lang="en-US" sz="1600" kern="1200" dirty="0"/>
        </a:p>
      </dsp:txBody>
      <dsp:txXfrm>
        <a:off x="6365357" y="3012259"/>
        <a:ext cx="833480" cy="833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4ADC5-431A-4EF7-8965-CECFC1837BD8}">
      <dsp:nvSpPr>
        <dsp:cNvPr id="0" name=""/>
        <dsp:cNvSpPr/>
      </dsp:nvSpPr>
      <dsp:spPr>
        <a:xfrm>
          <a:off x="605499" y="0"/>
          <a:ext cx="2192855" cy="1916832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Significant </a:t>
          </a:r>
          <a:r>
            <a:rPr lang="en-US" sz="1800" kern="1200" dirty="0" err="1" smtClean="0"/>
            <a:t>PCa</a:t>
          </a:r>
          <a:endParaRPr lang="en-US" sz="1800" kern="1200" dirty="0"/>
        </a:p>
      </dsp:txBody>
      <dsp:txXfrm>
        <a:off x="1153713" y="287525"/>
        <a:ext cx="1069017" cy="1341782"/>
      </dsp:txXfrm>
    </dsp:sp>
    <dsp:sp modelId="{1A3A77E7-9C66-4DEC-BC3D-850E2AB7045D}">
      <dsp:nvSpPr>
        <dsp:cNvPr id="0" name=""/>
        <dsp:cNvSpPr/>
      </dsp:nvSpPr>
      <dsp:spPr>
        <a:xfrm>
          <a:off x="57285" y="410202"/>
          <a:ext cx="1096427" cy="1096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MRI</a:t>
          </a:r>
          <a:endParaRPr lang="en-US" sz="3400" kern="1200" dirty="0"/>
        </a:p>
      </dsp:txBody>
      <dsp:txXfrm>
        <a:off x="217853" y="570770"/>
        <a:ext cx="775291" cy="775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1E9EF-1D51-45AB-8E10-2E7D897811DA}" type="datetimeFigureOut">
              <a:rPr lang="en-CA" smtClean="0"/>
              <a:t>2017-07-17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3"/>
            <a:ext cx="2971800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823"/>
            <a:ext cx="2971800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89DD8-7206-4E80-88AC-C7C6C2888D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6881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5F9FF-6732-4F7E-85CC-394F63AA6F09}" type="datetimeFigureOut">
              <a:rPr lang="fr-CA" smtClean="0"/>
              <a:pPr/>
              <a:t>17-07-17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15791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829966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8D9D1-A057-4DF8-A015-38A9B745A8CE}" type="slidenum">
              <a:rPr lang="fr-CA" smtClean="0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527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comment on your research project and its relevance to prostate cancer. 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potential implications for health care and policy making and any ethical considerations associated with the research. 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prompted your interest in your particular area of research? 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are your short and long-term goals, and your commitment to prostate cancer research career particularly in Canada?  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7367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CA" sz="1200" dirty="0" smtClean="0"/>
              <a:t>Prostate cancer (</a:t>
            </a:r>
            <a:r>
              <a:rPr lang="en-CA" sz="1200" dirty="0" err="1" smtClean="0"/>
              <a:t>PCa</a:t>
            </a:r>
            <a:r>
              <a:rPr lang="en-CA" sz="1200" dirty="0" smtClean="0"/>
              <a:t>) is the most common cancer; Incidence of 122 per 100,000 persons-years (twice the lung and colorectal cancer incidence rate) - 25,000 new cases;</a:t>
            </a:r>
          </a:p>
          <a:p>
            <a:pPr marL="342900" indent="-342900">
              <a:buFont typeface="Wingdings" pitchFamily="2" charset="2"/>
              <a:buChar char="Ø"/>
            </a:pPr>
            <a:endParaRPr lang="en-CA" sz="12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CA" sz="1200" dirty="0" smtClean="0"/>
              <a:t>3rd leading cause of cancer mortality in Canadian men (4,000 </a:t>
            </a:r>
            <a:r>
              <a:rPr lang="en-CA" sz="1200" dirty="0" err="1" smtClean="0"/>
              <a:t>PCa</a:t>
            </a:r>
            <a:r>
              <a:rPr lang="en-CA" sz="1200" dirty="0" smtClean="0"/>
              <a:t> related deaths per year);</a:t>
            </a:r>
          </a:p>
          <a:p>
            <a:pPr marL="342900" indent="-342900">
              <a:buFont typeface="Wingdings" pitchFamily="2" charset="2"/>
              <a:buChar char="Ø"/>
            </a:pPr>
            <a:endParaRPr lang="en-CA" sz="12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en-US" sz="1200" dirty="0" smtClean="0"/>
              <a:t>The five-year survival rate is estimated at 96%;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1200" dirty="0" smtClean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200" dirty="0" smtClean="0"/>
              <a:t>The lifetime direct medical costs of the 1998 Canadian cohort of newly diagnosed  - $9.8 billion (Grover, 2000);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200" dirty="0" smtClean="0"/>
              <a:t>In 1998, the hospitalization and drug costs  - $100 million (Health Canada);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CA" sz="1200" dirty="0" smtClean="0"/>
              <a:t>Since then several clinical advances, new technologies and new medications, have increased the economic burden of </a:t>
            </a:r>
            <a:r>
              <a:rPr lang="en-CA" sz="1200" dirty="0" err="1" smtClean="0"/>
              <a:t>Pca</a:t>
            </a:r>
            <a:r>
              <a:rPr lang="en-CA" sz="1200" dirty="0" smtClean="0"/>
              <a:t>. </a:t>
            </a:r>
            <a:endParaRPr lang="en-US" sz="120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5709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prompted your interest in your particular area of research? 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2042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(identifying group of patients beneficiating from particular </a:t>
            </a:r>
            <a:r>
              <a:rPr lang="en-CA" dirty="0" err="1" smtClean="0"/>
              <a:t>tx</a:t>
            </a:r>
            <a:r>
              <a:rPr lang="en-CA" dirty="0" smtClean="0"/>
              <a:t>/technologies);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Influence health</a:t>
            </a:r>
            <a:r>
              <a:rPr lang="en-CA" baseline="0" dirty="0" smtClean="0"/>
              <a:t> policy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469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on health outcomes and costs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6162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Transrectal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ultrasound-guided biopsy (TRUSGB)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5709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Transrectal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ultrasound-guided biopsy (TRUSGB)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2339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/>
              <a:t>Other specialised websites have also commented on and referred to our study, example: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469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Transrectal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ultrasound-guided biopsy (TRUSGB)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0226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Canadian Center for applied Research in Cancer Control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8D9D1-A057-4DF8-A015-38A9B745A8CE}" type="slidenum">
              <a:rPr lang="fr-CA" smtClean="0"/>
              <a:pPr/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6162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12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512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CA" sz="2400">
                <a:latin typeface="Times New Roman" charset="0"/>
              </a:endParaRPr>
            </a:p>
          </p:txBody>
        </p:sp>
        <p:sp>
          <p:nvSpPr>
            <p:cNvPr id="6" name="Rectangle 512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2400">
                <a:latin typeface="Times New Roman" charset="0"/>
              </a:endParaRPr>
            </a:p>
          </p:txBody>
        </p:sp>
        <p:grpSp>
          <p:nvGrpSpPr>
            <p:cNvPr id="7" name="Group 512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512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9" name="Rectangle 512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0" name="Rectangle 512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1" name="Rectangle 512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2" name="Rectangle 513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3" name="Rectangle 513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4" name="Rectangle 513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5" name="Rectangle 513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6" name="Rectangle 513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  <p:sp>
            <p:nvSpPr>
              <p:cNvPr id="17" name="Rectangle 513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CA" sz="2400">
                  <a:latin typeface="Times New Roman" charset="0"/>
                </a:endParaRPr>
              </a:p>
            </p:txBody>
          </p:sp>
        </p:grpSp>
      </p:grpSp>
      <p:sp>
        <p:nvSpPr>
          <p:cNvPr id="2201619" name="Rectangle 513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01620" name="Rectangle 514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513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19" name="Rectangle 513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20" name="Rectangle 51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804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16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57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286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724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07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274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26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0123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840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575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57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CA"/>
          </a:p>
        </p:txBody>
      </p:sp>
      <p:sp>
        <p:nvSpPr>
          <p:cNvPr id="22005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07E23109-25FE-4611-949B-3768E4D9DE5A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20058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CA" sz="2400">
                <a:latin typeface="Times New Roman" charset="0"/>
              </a:endParaRPr>
            </a:p>
          </p:txBody>
        </p:sp>
        <p:sp>
          <p:nvSpPr>
            <p:cNvPr id="220058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2400">
                <a:latin typeface="Times New Roman" charset="0"/>
              </a:endParaRPr>
            </a:p>
          </p:txBody>
        </p:sp>
        <p:sp>
          <p:nvSpPr>
            <p:cNvPr id="220058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1800">
                <a:solidFill>
                  <a:schemeClr val="hlink"/>
                </a:solidFill>
              </a:endParaRPr>
            </a:p>
          </p:txBody>
        </p:sp>
        <p:sp>
          <p:nvSpPr>
            <p:cNvPr id="220058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1800">
                <a:solidFill>
                  <a:schemeClr val="hlink"/>
                </a:solidFill>
              </a:endParaRPr>
            </a:p>
          </p:txBody>
        </p:sp>
        <p:sp>
          <p:nvSpPr>
            <p:cNvPr id="220058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1800">
                <a:solidFill>
                  <a:schemeClr val="accent2"/>
                </a:solidFill>
              </a:endParaRPr>
            </a:p>
          </p:txBody>
        </p:sp>
        <p:sp>
          <p:nvSpPr>
            <p:cNvPr id="220058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1800">
                <a:solidFill>
                  <a:schemeClr val="hlink"/>
                </a:solidFill>
              </a:endParaRPr>
            </a:p>
          </p:txBody>
        </p:sp>
        <p:sp>
          <p:nvSpPr>
            <p:cNvPr id="220058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2400">
                <a:latin typeface="Times New Roman" charset="0"/>
              </a:endParaRPr>
            </a:p>
          </p:txBody>
        </p:sp>
        <p:sp>
          <p:nvSpPr>
            <p:cNvPr id="220058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1800">
                <a:solidFill>
                  <a:schemeClr val="accent2"/>
                </a:solidFill>
              </a:endParaRPr>
            </a:p>
          </p:txBody>
        </p:sp>
        <p:sp>
          <p:nvSpPr>
            <p:cNvPr id="220058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CA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741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0059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fld id="{0A023D06-F3F2-44F2-B840-F065A1F98A1F}" type="datetimeFigureOut">
              <a:rPr lang="en-CA" smtClean="0"/>
              <a:pPr/>
              <a:t>2017-07-17</a:t>
            </a:fld>
            <a:endParaRPr lang="en-CA"/>
          </a:p>
        </p:txBody>
      </p:sp>
      <p:sp>
        <p:nvSpPr>
          <p:cNvPr id="2200593" name="Line 17"/>
          <p:cNvSpPr>
            <a:spLocks noChangeShapeType="1"/>
          </p:cNvSpPr>
          <p:nvPr/>
        </p:nvSpPr>
        <p:spPr bwMode="auto">
          <a:xfrm>
            <a:off x="525463" y="838200"/>
            <a:ext cx="79327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5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17/07/2017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9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gif"/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oleObject" Target="../embeddings/oleObject2.bin"/><Relationship Id="rId5" Type="http://schemas.openxmlformats.org/officeDocument/2006/relationships/package" Target="../embeddings/Microsoft_Word_Document2.docx"/><Relationship Id="rId6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oleObject" Target="../embeddings/oleObject3.bin"/><Relationship Id="rId5" Type="http://schemas.openxmlformats.org/officeDocument/2006/relationships/package" Target="../embeddings/Microsoft_Word_Document3.docx"/><Relationship Id="rId6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oleObject" Target="../embeddings/oleObject4.bin"/><Relationship Id="rId5" Type="http://schemas.openxmlformats.org/officeDocument/2006/relationships/package" Target="../embeddings/Microsoft_Excel_Worksheet4.xlsx"/><Relationship Id="rId6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package" Target="../embeddings/Microsoft_Word_Document5.docx"/><Relationship Id="rId5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6.bin"/><Relationship Id="rId5" Type="http://schemas.openxmlformats.org/officeDocument/2006/relationships/package" Target="../embeddings/Microsoft_Word_Document6.docx"/><Relationship Id="rId6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7.bin"/><Relationship Id="rId5" Type="http://schemas.openxmlformats.org/officeDocument/2006/relationships/package" Target="../embeddings/Microsoft_Word_Document7.docx"/><Relationship Id="rId6" Type="http://schemas.openxmlformats.org/officeDocument/2006/relationships/image" Target="../media/image13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4.gif"/><Relationship Id="rId6" Type="http://schemas.openxmlformats.org/officeDocument/2006/relationships/image" Target="../media/image20.png"/><Relationship Id="rId7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4472" y="1628800"/>
            <a:ext cx="7099528" cy="2209800"/>
          </a:xfrm>
        </p:spPr>
        <p:txBody>
          <a:bodyPr/>
          <a:lstStyle/>
          <a:p>
            <a:pPr algn="ctr"/>
            <a:r>
              <a:rPr lang="en-CA" sz="2800" dirty="0"/>
              <a:t/>
            </a:r>
            <a:br>
              <a:rPr lang="en-CA" sz="2800" dirty="0"/>
            </a:br>
            <a:r>
              <a:rPr lang="en-GB" sz="2800" b="1" i="1" dirty="0"/>
              <a:t> </a:t>
            </a:r>
            <a:r>
              <a:rPr lang="en-CA" sz="2800"/>
              <a:t>Creating the best clinical and economic evidence to assist decision-making in urological cancers </a:t>
            </a:r>
            <a:r>
              <a:rPr lang="en-CA" sz="2800" dirty="0"/>
              <a:t/>
            </a:r>
            <a:br>
              <a:rPr lang="en-CA" sz="2800" dirty="0"/>
            </a:br>
            <a:endParaRPr lang="en-CA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4267200"/>
            <a:ext cx="7803976" cy="1752600"/>
          </a:xfrm>
        </p:spPr>
        <p:txBody>
          <a:bodyPr/>
          <a:lstStyle/>
          <a:p>
            <a:r>
              <a:rPr lang="en-CA" sz="2400" dirty="0" smtClean="0">
                <a:cs typeface="Times New Roman" pitchFamily="18" charset="0"/>
              </a:rPr>
              <a:t>Alice </a:t>
            </a:r>
            <a:r>
              <a:rPr lang="en-CA" sz="2400" dirty="0" err="1" smtClean="0">
                <a:cs typeface="Times New Roman" pitchFamily="18" charset="0"/>
              </a:rPr>
              <a:t>Dragomir</a:t>
            </a:r>
            <a:r>
              <a:rPr lang="en-CA" sz="2400" dirty="0" smtClean="0">
                <a:cs typeface="Times New Roman" pitchFamily="18" charset="0"/>
              </a:rPr>
              <a:t>, MSc, PhD</a:t>
            </a:r>
          </a:p>
          <a:p>
            <a:r>
              <a:rPr lang="en-CA" sz="1600" dirty="0" smtClean="0">
                <a:cs typeface="Times New Roman" pitchFamily="18" charset="0"/>
              </a:rPr>
              <a:t>Assistant Professor, </a:t>
            </a:r>
          </a:p>
          <a:p>
            <a:r>
              <a:rPr lang="en-CA" sz="1600" i="1" dirty="0" smtClean="0">
                <a:cs typeface="Times New Roman" pitchFamily="18" charset="0"/>
              </a:rPr>
              <a:t>Urology/Surgery, McGill University</a:t>
            </a:r>
          </a:p>
          <a:p>
            <a:r>
              <a:rPr lang="en-CA" sz="1600" dirty="0" smtClean="0">
                <a:cs typeface="Times New Roman" pitchFamily="18" charset="0"/>
              </a:rPr>
              <a:t>Scientist – Health Economics and Outcomes Research</a:t>
            </a:r>
          </a:p>
          <a:p>
            <a:r>
              <a:rPr lang="en-CA" sz="1600" i="1" dirty="0" smtClean="0">
                <a:cs typeface="Times New Roman" pitchFamily="18" charset="0"/>
              </a:rPr>
              <a:t>Research Institute of the McGill University Health Center</a:t>
            </a:r>
          </a:p>
          <a:p>
            <a:r>
              <a:rPr lang="en-CA" sz="1600" dirty="0" smtClean="0">
                <a:cs typeface="Times New Roman" pitchFamily="18" charset="0"/>
              </a:rPr>
              <a:t>Associate Professor,</a:t>
            </a:r>
          </a:p>
          <a:p>
            <a:r>
              <a:rPr lang="en-CA" sz="1600" i="1" dirty="0" err="1" smtClean="0">
                <a:cs typeface="Times New Roman" pitchFamily="18" charset="0"/>
              </a:rPr>
              <a:t>Faculté</a:t>
            </a:r>
            <a:r>
              <a:rPr lang="en-CA" sz="1600" i="1" dirty="0" smtClean="0">
                <a:cs typeface="Times New Roman" pitchFamily="18" charset="0"/>
              </a:rPr>
              <a:t> de </a:t>
            </a:r>
            <a:r>
              <a:rPr lang="en-CA" sz="1600" i="1" dirty="0" err="1" smtClean="0">
                <a:cs typeface="Times New Roman" pitchFamily="18" charset="0"/>
              </a:rPr>
              <a:t>pharmacie</a:t>
            </a:r>
            <a:r>
              <a:rPr lang="en-CA" sz="1600" i="1" dirty="0" smtClean="0">
                <a:cs typeface="Times New Roman" pitchFamily="18" charset="0"/>
              </a:rPr>
              <a:t>, </a:t>
            </a:r>
            <a:r>
              <a:rPr lang="en-CA" sz="1600" i="1" dirty="0" err="1" smtClean="0">
                <a:cs typeface="Times New Roman" pitchFamily="18" charset="0"/>
              </a:rPr>
              <a:t>Université</a:t>
            </a:r>
            <a:r>
              <a:rPr lang="en-CA" sz="1600" i="1" dirty="0" smtClean="0">
                <a:cs typeface="Times New Roman" pitchFamily="18" charset="0"/>
              </a:rPr>
              <a:t> de Montréal</a:t>
            </a:r>
          </a:p>
          <a:p>
            <a:r>
              <a:rPr lang="en-CA" sz="1600" dirty="0" err="1" smtClean="0">
                <a:cs typeface="Times New Roman" pitchFamily="18" charset="0"/>
              </a:rPr>
              <a:t>Chercheur</a:t>
            </a:r>
            <a:r>
              <a:rPr lang="en-CA" sz="1600" dirty="0" smtClean="0">
                <a:cs typeface="Times New Roman" pitchFamily="18" charset="0"/>
              </a:rPr>
              <a:t> </a:t>
            </a:r>
            <a:r>
              <a:rPr lang="en-CA" sz="1600" dirty="0" err="1" smtClean="0">
                <a:cs typeface="Times New Roman" pitchFamily="18" charset="0"/>
              </a:rPr>
              <a:t>boursier</a:t>
            </a:r>
            <a:r>
              <a:rPr lang="en-CA" sz="1600" dirty="0" smtClean="0">
                <a:cs typeface="Times New Roman" pitchFamily="18" charset="0"/>
              </a:rPr>
              <a:t> FRQS – Junior 1</a:t>
            </a:r>
          </a:p>
          <a:p>
            <a:endParaRPr lang="en-CA" sz="1600" dirty="0" smtClean="0"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48432"/>
            <a:ext cx="2016224" cy="4722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35814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74707"/>
      </p:ext>
    </p:extLst>
  </p:cSld>
  <p:clrMapOvr>
    <a:masterClrMapping/>
  </p:clrMapOvr>
  <p:transition advTm="1815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MISSION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20700" y="2060848"/>
            <a:ext cx="833244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CA" kern="0" dirty="0" smtClean="0"/>
              <a:t>Improve health care delivered to patients with urological cancer, while optimizing health services and cost allocation</a:t>
            </a:r>
            <a:endParaRPr lang="en-CA" kern="0" dirty="0"/>
          </a:p>
        </p:txBody>
      </p:sp>
    </p:spTree>
    <p:extLst>
      <p:ext uri="{BB962C8B-B14F-4D97-AF65-F5344CB8AC3E}">
        <p14:creationId xmlns:p14="http://schemas.microsoft.com/office/powerpoint/2010/main" val="219487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CLINICAL and ECONOMIC BURDEN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520700" y="6215967"/>
            <a:ext cx="8229600" cy="463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 smtClean="0">
                <a:latin typeface="Arial" charset="0"/>
              </a:rPr>
              <a:t>Significant clinical &amp; economic burden  </a:t>
            </a: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2296004"/>
              </p:ext>
            </p:extLst>
          </p:nvPr>
        </p:nvGraphicFramePr>
        <p:xfrm>
          <a:off x="323528" y="1600200"/>
          <a:ext cx="8723053" cy="34021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/>
                <a:gridCol w="1468760"/>
                <a:gridCol w="2504163"/>
                <a:gridCol w="2464130"/>
              </a:tblGrid>
              <a:tr h="687179">
                <a:tc>
                  <a:txBody>
                    <a:bodyPr/>
                    <a:lstStyle/>
                    <a:p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 anchor="ctr"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Bladder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 anchor="ctr"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Kidney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 anchor="ctr"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Prostate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 anchor="ctr">
                    <a:lnB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56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Incidence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Optima"/>
                          <a:cs typeface="Optima"/>
                        </a:rPr>
                        <a:t>8300</a:t>
                      </a:r>
                      <a:endParaRPr lang="en-US" sz="1800" dirty="0">
                        <a:latin typeface="Optima"/>
                        <a:cs typeface="Optima"/>
                      </a:endParaRPr>
                    </a:p>
                  </a:txBody>
                  <a:tcPr anchor="ctr"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Optima"/>
                          <a:cs typeface="Optima"/>
                        </a:rPr>
                        <a:t>6200</a:t>
                      </a:r>
                      <a:endParaRPr lang="en-US" sz="1800" dirty="0">
                        <a:latin typeface="Optima"/>
                        <a:cs typeface="Optima"/>
                      </a:endParaRPr>
                    </a:p>
                  </a:txBody>
                  <a:tcPr anchor="ctr"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Optima"/>
                          <a:cs typeface="Optima"/>
                        </a:rPr>
                        <a:t>24</a:t>
                      </a:r>
                      <a:r>
                        <a:rPr lang="en-US" sz="1800" baseline="0" dirty="0" smtClean="0">
                          <a:latin typeface="Optima"/>
                          <a:cs typeface="Optima"/>
                        </a:rPr>
                        <a:t> </a:t>
                      </a:r>
                      <a:r>
                        <a:rPr lang="en-US" sz="1800" dirty="0" smtClean="0">
                          <a:latin typeface="Optima"/>
                          <a:cs typeface="Optima"/>
                        </a:rPr>
                        <a:t>000</a:t>
                      </a:r>
                      <a:endParaRPr lang="en-US" sz="1800" dirty="0">
                        <a:latin typeface="Optima"/>
                        <a:cs typeface="Optima"/>
                      </a:endParaRPr>
                    </a:p>
                  </a:txBody>
                  <a:tcPr anchor="ctr">
                    <a:lnT w="571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5263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Early</a:t>
                      </a:r>
                      <a:r>
                        <a:rPr lang="en-US" baseline="0" dirty="0" smtClean="0">
                          <a:latin typeface="Optima"/>
                          <a:cs typeface="Optima"/>
                        </a:rPr>
                        <a:t> phase</a:t>
                      </a:r>
                    </a:p>
                    <a:p>
                      <a:pPr algn="ctr"/>
                      <a:r>
                        <a:rPr lang="en-US" baseline="0" dirty="0" smtClean="0">
                          <a:latin typeface="Optima"/>
                          <a:cs typeface="Optima"/>
                        </a:rPr>
                        <a:t>(cost/patient)</a:t>
                      </a:r>
                    </a:p>
                    <a:p>
                      <a:pPr algn="ctr"/>
                      <a:r>
                        <a:rPr lang="en-US" sz="1050" baseline="0" dirty="0" smtClean="0">
                          <a:latin typeface="Optima"/>
                          <a:cs typeface="Optima"/>
                        </a:rPr>
                        <a:t>12 months</a:t>
                      </a:r>
                      <a:endParaRPr lang="en-US" sz="1050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$21,000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$22,000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Optima"/>
                          <a:cs typeface="Optima"/>
                        </a:rPr>
                        <a:t>$12,000</a:t>
                      </a:r>
                      <a:endParaRPr lang="en-US" b="1" dirty="0">
                        <a:latin typeface="Optima"/>
                        <a:cs typeface="Optima"/>
                      </a:endParaRPr>
                    </a:p>
                  </a:txBody>
                  <a:tcPr anchor="ctr"/>
                </a:tc>
              </a:tr>
              <a:tr h="75263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metastatic phase</a:t>
                      </a:r>
                    </a:p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(</a:t>
                      </a:r>
                      <a:r>
                        <a:rPr lang="en-US" b="1" dirty="0" smtClean="0">
                          <a:latin typeface="Optima"/>
                          <a:cs typeface="Optima"/>
                        </a:rPr>
                        <a:t>drugs cost</a:t>
                      </a:r>
                      <a:r>
                        <a:rPr lang="en-US" dirty="0" smtClean="0">
                          <a:latin typeface="Optima"/>
                          <a:cs typeface="Optima"/>
                        </a:rPr>
                        <a:t>/patient)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$36,500</a:t>
                      </a:r>
                    </a:p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(12 months)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$</a:t>
                      </a:r>
                      <a:r>
                        <a:rPr lang="en-US" b="1" dirty="0" smtClean="0"/>
                        <a:t>68,274</a:t>
                      </a:r>
                      <a:r>
                        <a:rPr lang="en-US" dirty="0" smtClean="0"/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ptima"/>
                          <a:cs typeface="Optima"/>
                        </a:rPr>
                        <a:t>to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Optima"/>
                          <a:cs typeface="Optima"/>
                        </a:rPr>
                        <a:t> </a:t>
                      </a:r>
                      <a:r>
                        <a:rPr lang="en-US" b="1" dirty="0" smtClean="0">
                          <a:latin typeface="Optima"/>
                          <a:cs typeface="Optima"/>
                        </a:rPr>
                        <a:t>$101,330</a:t>
                      </a:r>
                    </a:p>
                    <a:p>
                      <a:pPr algn="ctr"/>
                      <a:r>
                        <a:rPr lang="en-US" sz="1800" b="0" kern="1200" dirty="0" smtClean="0">
                          <a:latin typeface="Optima"/>
                          <a:cs typeface="Optima"/>
                        </a:rPr>
                        <a:t>(20 to 32 months)</a:t>
                      </a:r>
                      <a:endParaRPr lang="en-US" b="0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Optima"/>
                          <a:cs typeface="Optima"/>
                        </a:rPr>
                        <a:t>$</a:t>
                      </a:r>
                      <a:r>
                        <a:rPr lang="en-US" b="1" baseline="0" dirty="0" smtClean="0">
                          <a:latin typeface="Optima"/>
                          <a:cs typeface="Optima"/>
                        </a:rPr>
                        <a:t> </a:t>
                      </a:r>
                      <a:r>
                        <a:rPr lang="en-US" b="1" dirty="0" smtClean="0">
                          <a:latin typeface="Optima"/>
                          <a:cs typeface="Optima"/>
                        </a:rPr>
                        <a:t>48,428 to $100,000</a:t>
                      </a:r>
                    </a:p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(27 to 37 months)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/>
                </a:tc>
              </a:tr>
              <a:tr h="75263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Life-time</a:t>
                      </a:r>
                      <a:r>
                        <a:rPr lang="en-US" baseline="0" dirty="0" smtClean="0">
                          <a:latin typeface="Optima"/>
                          <a:cs typeface="Optima"/>
                        </a:rPr>
                        <a:t> cost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$31B</a:t>
                      </a:r>
                    </a:p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(US)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Optima"/>
                          <a:cs typeface="Optima"/>
                        </a:rPr>
                        <a:t>$357M</a:t>
                      </a:r>
                      <a:endParaRPr lang="en-US" dirty="0">
                        <a:latin typeface="Optima"/>
                        <a:cs typeface="Optim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Optima"/>
                          <a:cs typeface="Optima"/>
                        </a:rPr>
                        <a:t>$1B</a:t>
                      </a:r>
                      <a:endParaRPr lang="en-US" b="1" dirty="0">
                        <a:latin typeface="Optima"/>
                        <a:cs typeface="Optim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46960" y="5661248"/>
            <a:ext cx="8818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de Oliveira C, </a:t>
            </a:r>
            <a:r>
              <a:rPr lang="en-US" sz="800" dirty="0" smtClean="0"/>
              <a:t>et al.  Understanding </a:t>
            </a:r>
            <a:r>
              <a:rPr lang="en-US" sz="800" dirty="0"/>
              <a:t>the costs of cancer care before and after diagnosis for the 21 </a:t>
            </a:r>
            <a:r>
              <a:rPr lang="en-US" sz="800" dirty="0" smtClean="0"/>
              <a:t>most common </a:t>
            </a:r>
            <a:r>
              <a:rPr lang="en-US" sz="800" dirty="0"/>
              <a:t>cancers in Ontario: a population-based descriptive study. CMAJ Open. 2013 </a:t>
            </a:r>
          </a:p>
          <a:p>
            <a:r>
              <a:rPr lang="en-US" sz="800" dirty="0"/>
              <a:t>Jan 16;1(1</a:t>
            </a:r>
            <a:r>
              <a:rPr lang="en-US" sz="800" dirty="0" smtClean="0"/>
              <a:t>)</a:t>
            </a:r>
          </a:p>
          <a:p>
            <a:r>
              <a:rPr lang="en-US" sz="800" dirty="0" err="1" smtClean="0"/>
              <a:t>Abugaber</a:t>
            </a:r>
            <a:r>
              <a:rPr lang="en-US" sz="800" dirty="0" smtClean="0"/>
              <a:t> </a:t>
            </a:r>
            <a:r>
              <a:rPr lang="en-US" sz="800" dirty="0" err="1" smtClean="0"/>
              <a:t>A.Cost</a:t>
            </a:r>
            <a:r>
              <a:rPr lang="en-US" sz="800" dirty="0" smtClean="0"/>
              <a:t> of illness of renal cell carcinoma. ASCO 2007. Abstract</a:t>
            </a:r>
            <a:endParaRPr lang="en-US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268760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34% of all cancers in men; 4.5% in women.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931227420"/>
      </p:ext>
    </p:extLst>
  </p:cSld>
  <p:clrMapOvr>
    <a:masterClrMapping/>
  </p:clrMapOvr>
  <p:transition advTm="9837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NEW TECHNOLOGIES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17513" y="1290638"/>
            <a:ext cx="8435975" cy="4830762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en-CA" sz="2400" kern="0" dirty="0" smtClean="0">
                <a:latin typeface="+mn-lt"/>
              </a:rPr>
              <a:t> </a:t>
            </a:r>
            <a:endParaRPr lang="en-CA" sz="2400" kern="0" dirty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lang="fr-CA" sz="2400" kern="0" dirty="0">
              <a:latin typeface="+mn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69913" y="1443038"/>
            <a:ext cx="8435975" cy="4830762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ts val="1200"/>
              </a:spcBef>
              <a:spcAft>
                <a:spcPts val="1200"/>
              </a:spcAft>
              <a:buClr>
                <a:schemeClr val="bg2"/>
              </a:buClr>
              <a:buSzPct val="75000"/>
              <a:buFont typeface="Wingdings" pitchFamily="2" charset="2"/>
              <a:buChar char="Ø"/>
              <a:defRPr/>
            </a:pPr>
            <a:endParaRPr lang="fr-CA" sz="2400" kern="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0700" y="170486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CA" sz="2000" dirty="0"/>
          </a:p>
          <a:p>
            <a:pPr marL="285750" indent="-285750">
              <a:buFontTx/>
              <a:buChar char="-"/>
            </a:pPr>
            <a:endParaRPr lang="en-CA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20700" y="919818"/>
            <a:ext cx="84851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800" dirty="0" smtClean="0"/>
          </a:p>
          <a:p>
            <a:r>
              <a:rPr lang="en-CA" sz="2800" dirty="0" smtClean="0"/>
              <a:t>Current situation: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sz="2000" dirty="0" smtClean="0"/>
              <a:t>New diagnostic tests </a:t>
            </a:r>
            <a:r>
              <a:rPr lang="en-CA" sz="2000" dirty="0"/>
              <a:t>(</a:t>
            </a:r>
            <a:r>
              <a:rPr lang="en-CA" sz="2000" dirty="0" err="1"/>
              <a:t>Prolaris</a:t>
            </a:r>
            <a:r>
              <a:rPr lang="en-CA" sz="2000" dirty="0"/>
              <a:t> – after + biopsy, </a:t>
            </a:r>
            <a:r>
              <a:rPr lang="en-CA" sz="2000" dirty="0" err="1"/>
              <a:t>confirmMDx</a:t>
            </a:r>
            <a:r>
              <a:rPr lang="en-CA" sz="2000" dirty="0"/>
              <a:t> – after - biopsy)</a:t>
            </a:r>
            <a:endParaRPr lang="en-CA" sz="2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sz="2000" dirty="0" smtClean="0"/>
              <a:t>New techniques of biopsy (MRI-guided biopsy)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sz="2000" dirty="0" smtClean="0"/>
              <a:t>New medications for advanced cancer (</a:t>
            </a:r>
            <a:r>
              <a:rPr lang="en-CA" sz="2000" dirty="0" err="1"/>
              <a:t>a</a:t>
            </a:r>
            <a:r>
              <a:rPr lang="en-CA" sz="2000" dirty="0" err="1" smtClean="0"/>
              <a:t>biraterone</a:t>
            </a:r>
            <a:r>
              <a:rPr lang="en-CA" sz="2000" dirty="0" smtClean="0"/>
              <a:t>, </a:t>
            </a:r>
            <a:r>
              <a:rPr lang="en-CA" sz="2000" dirty="0" err="1" smtClean="0"/>
              <a:t>enzalutamide</a:t>
            </a:r>
            <a:r>
              <a:rPr lang="en-CA" sz="2000" dirty="0" smtClean="0"/>
              <a:t>, radium 223, </a:t>
            </a:r>
            <a:r>
              <a:rPr lang="en-CA" sz="2000" dirty="0" err="1" smtClean="0"/>
              <a:t>pazopanib</a:t>
            </a:r>
            <a:r>
              <a:rPr lang="en-CA" sz="2000" dirty="0" smtClean="0"/>
              <a:t>, </a:t>
            </a:r>
            <a:r>
              <a:rPr lang="en-CA" sz="2000" dirty="0" err="1" smtClean="0"/>
              <a:t>axitinib</a:t>
            </a:r>
            <a:r>
              <a:rPr lang="en-CA" sz="2000" dirty="0" smtClean="0"/>
              <a:t>);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CA" sz="2000" dirty="0" smtClean="0"/>
              <a:t>New technologies for initial treatment (robotic surgery, IMRT)</a:t>
            </a:r>
          </a:p>
          <a:p>
            <a:pPr marL="457200" indent="-457200">
              <a:buFontTx/>
              <a:buChar char="-"/>
            </a:pPr>
            <a:endParaRPr lang="en-CA" sz="2800" dirty="0"/>
          </a:p>
          <a:p>
            <a:pPr>
              <a:spcAft>
                <a:spcPts val="600"/>
              </a:spcAft>
            </a:pPr>
            <a:r>
              <a:rPr lang="en-CA" sz="2800" dirty="0" smtClean="0"/>
              <a:t>Future situation (short/long term):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000" dirty="0" smtClean="0"/>
              <a:t>Other new discoveries : tests/techniques/medications/markers </a:t>
            </a:r>
          </a:p>
          <a:p>
            <a:pPr marL="457200" indent="-457200">
              <a:buFontTx/>
              <a:buChar char="-"/>
            </a:pPr>
            <a:endParaRPr lang="en-CA" sz="2800" dirty="0" smtClean="0"/>
          </a:p>
          <a:p>
            <a:pPr marL="457200" indent="-457200">
              <a:buFontTx/>
              <a:buChar char="-"/>
            </a:pPr>
            <a:endParaRPr lang="en-CA" sz="28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23528" y="6215967"/>
            <a:ext cx="8588375" cy="463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 smtClean="0">
                <a:latin typeface="Arial" charset="0"/>
              </a:rPr>
              <a:t>New technologies require advanced evaluation &amp; optimization</a:t>
            </a: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772494"/>
      </p:ext>
    </p:extLst>
  </p:cSld>
  <p:clrMapOvr>
    <a:masterClrMapping/>
  </p:clrMapOvr>
  <p:transition advTm="98375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8864" y="260648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CA" sz="3600" b="1" kern="0" dirty="0" smtClean="0"/>
          </a:p>
          <a:p>
            <a:pPr>
              <a:defRPr/>
            </a:pPr>
            <a:r>
              <a:rPr lang="en-CA" sz="3200" kern="0" dirty="0" smtClean="0"/>
              <a:t>IMPACT TO PATIENTS</a:t>
            </a:r>
            <a:endParaRPr lang="en-CA" sz="3200" kern="0" dirty="0"/>
          </a:p>
          <a:p>
            <a:pPr eaLnBrk="1" hangingPunct="1">
              <a:defRPr/>
            </a:pPr>
            <a:endParaRPr lang="en-CA" sz="36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22" y="1218232"/>
            <a:ext cx="841260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Are all these new advances in cancer care available to patients or integrated in clinical practice?</a:t>
            </a:r>
          </a:p>
          <a:p>
            <a:endParaRPr lang="en-CA" sz="2000" dirty="0"/>
          </a:p>
          <a:p>
            <a:r>
              <a:rPr lang="en-CA" sz="2000" dirty="0" smtClean="0"/>
              <a:t>		</a:t>
            </a:r>
            <a:r>
              <a:rPr lang="en-CA" sz="2400" dirty="0" smtClean="0"/>
              <a:t>Yes  /  No  /  Yes with restrictions</a:t>
            </a:r>
          </a:p>
          <a:p>
            <a:r>
              <a:rPr lang="en-CA" sz="2000" dirty="0" smtClean="0">
                <a:solidFill>
                  <a:srgbClr val="FF0000"/>
                </a:solidFill>
              </a:rPr>
              <a:t>Limited </a:t>
            </a:r>
            <a:r>
              <a:rPr lang="en-CA" sz="2000" dirty="0">
                <a:solidFill>
                  <a:srgbClr val="FF0000"/>
                </a:solidFill>
              </a:rPr>
              <a:t>routinely usage in clinical practice in Canada</a:t>
            </a:r>
          </a:p>
          <a:p>
            <a:endParaRPr lang="en-CA" sz="800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 smtClean="0"/>
              <a:t>High cost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 smtClean="0"/>
              <a:t>Uncertainty related to effectiveness and/or toxicity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 smtClean="0"/>
              <a:t>Regional/</a:t>
            </a:r>
            <a:r>
              <a:rPr lang="en-CA" sz="2000" dirty="0"/>
              <a:t> </a:t>
            </a:r>
            <a:r>
              <a:rPr lang="en-CA" sz="2000" dirty="0" smtClean="0"/>
              <a:t>provincial differences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/>
              <a:t>Limits of clinical trials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/>
              <a:t>Lack of cost-effectiveness evidence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/>
              <a:t>Budget and/or health services resources constraints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CA" sz="2000" dirty="0"/>
              <a:t>Comparative data for new </a:t>
            </a:r>
            <a:r>
              <a:rPr lang="en-CA" sz="2000" dirty="0" smtClean="0"/>
              <a:t>medications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CA" sz="2000" dirty="0" smtClean="0"/>
          </a:p>
          <a:p>
            <a:r>
              <a:rPr lang="en-CA" sz="2000" dirty="0" smtClean="0">
                <a:solidFill>
                  <a:srgbClr val="FF0000"/>
                </a:solidFill>
              </a:rPr>
              <a:t>New </a:t>
            </a:r>
            <a:r>
              <a:rPr lang="en-CA" sz="2000" dirty="0">
                <a:solidFill>
                  <a:srgbClr val="FF0000"/>
                </a:solidFill>
              </a:rPr>
              <a:t>recommendations against PSA screening </a:t>
            </a:r>
            <a:r>
              <a:rPr lang="en-CA" sz="20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CA" sz="2000" dirty="0">
                <a:solidFill>
                  <a:srgbClr val="FF0000"/>
                </a:solidFill>
              </a:rPr>
              <a:t> </a:t>
            </a:r>
            <a:r>
              <a:rPr lang="en-CA" sz="2000" dirty="0"/>
              <a:t>Increased confusion surrounding screening for prostate cancer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CA" sz="20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20700" y="6215967"/>
            <a:ext cx="8229600" cy="463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 smtClean="0">
                <a:latin typeface="Arial" charset="0"/>
              </a:rPr>
              <a:t>Limited access to new technologies </a:t>
            </a: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57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8864" y="547817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CA" sz="3200" kern="0" dirty="0" smtClean="0"/>
          </a:p>
          <a:p>
            <a:pPr>
              <a:defRPr/>
            </a:pPr>
            <a:r>
              <a:rPr lang="en-CA" sz="3200" kern="0" dirty="0" smtClean="0"/>
              <a:t>ROLE / IMPACT OF HEALTH ECONOMICS/ OUTCOMES RESEARCH</a:t>
            </a:r>
            <a:endParaRPr lang="en-CA" sz="3200" kern="0" dirty="0"/>
          </a:p>
          <a:p>
            <a:pPr eaLnBrk="1" hangingPunct="1">
              <a:defRPr/>
            </a:pPr>
            <a:endParaRPr lang="en-CA" sz="36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09280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CA" dirty="0"/>
          </a:p>
        </p:txBody>
      </p:sp>
      <p:sp>
        <p:nvSpPr>
          <p:cNvPr id="3" name="Rectangle 2"/>
          <p:cNvSpPr/>
          <p:nvPr/>
        </p:nvSpPr>
        <p:spPr>
          <a:xfrm>
            <a:off x="361044" y="2250738"/>
            <a:ext cx="4210956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dirty="0" smtClean="0"/>
              <a:t>Improving access to new technologies 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Create evidence for cost-effectiveness interventions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Evaluate healthcare services utilisation and economic impact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Help achieve individualised medicine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23528" y="6205514"/>
            <a:ext cx="8531436" cy="463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2400" dirty="0" smtClean="0">
                <a:latin typeface="Arial" charset="0"/>
              </a:rPr>
              <a:t>Best evidence for decisions on urological cancer</a:t>
            </a: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20072" y="2250738"/>
            <a:ext cx="3672408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CA" dirty="0"/>
              <a:t>Patient </a:t>
            </a:r>
            <a:r>
              <a:rPr lang="en-CA" dirty="0" smtClean="0"/>
              <a:t>empowerment </a:t>
            </a:r>
            <a:endParaRPr lang="en-CA" dirty="0"/>
          </a:p>
          <a:p>
            <a:pPr>
              <a:lnSpc>
                <a:spcPct val="150000"/>
              </a:lnSpc>
            </a:pPr>
            <a:r>
              <a:rPr lang="en-CA" dirty="0"/>
              <a:t>Improved</a:t>
            </a:r>
            <a:r>
              <a:rPr lang="en-CA" dirty="0" smtClean="0"/>
              <a:t> </a:t>
            </a:r>
            <a:r>
              <a:rPr lang="en-CA" dirty="0"/>
              <a:t>clinical decisions</a:t>
            </a:r>
          </a:p>
          <a:p>
            <a:pPr>
              <a:lnSpc>
                <a:spcPct val="150000"/>
              </a:lnSpc>
            </a:pPr>
            <a:r>
              <a:rPr lang="en-CA" dirty="0"/>
              <a:t>Healthcare system </a:t>
            </a:r>
            <a:r>
              <a:rPr lang="en-CA" dirty="0" smtClean="0"/>
              <a:t>optimization</a:t>
            </a:r>
          </a:p>
          <a:p>
            <a:pPr>
              <a:lnSpc>
                <a:spcPct val="150000"/>
              </a:lnSpc>
            </a:pPr>
            <a:r>
              <a:rPr lang="en-CA" dirty="0" smtClean="0"/>
              <a:t>Influence health policy decisions</a:t>
            </a:r>
            <a:endParaRPr lang="en-CA" dirty="0"/>
          </a:p>
        </p:txBody>
      </p:sp>
      <p:sp>
        <p:nvSpPr>
          <p:cNvPr id="7" name="Down Arrow 6"/>
          <p:cNvSpPr/>
          <p:nvPr/>
        </p:nvSpPr>
        <p:spPr bwMode="auto">
          <a:xfrm rot="16200000">
            <a:off x="4654767" y="2807686"/>
            <a:ext cx="538547" cy="41604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2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8864" y="547817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CA" sz="3200" kern="0" dirty="0" smtClean="0"/>
          </a:p>
          <a:p>
            <a:pPr>
              <a:defRPr/>
            </a:pPr>
            <a:r>
              <a:rPr lang="en-CA" sz="3200" kern="0" dirty="0" smtClean="0"/>
              <a:t>HEALTH </a:t>
            </a:r>
            <a:r>
              <a:rPr lang="en-CA" sz="3200" kern="0" dirty="0"/>
              <a:t>ECONOMICS/ OUTCOMES RESEARCH</a:t>
            </a:r>
          </a:p>
          <a:p>
            <a:pPr eaLnBrk="1" hangingPunct="1">
              <a:defRPr/>
            </a:pPr>
            <a:endParaRPr lang="en-CA" sz="36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1690930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Simulation studies </a:t>
            </a:r>
            <a:r>
              <a:rPr lang="en-US" sz="2000" dirty="0"/>
              <a:t>– models developed using data from the literature/  observations studies/experts opinion, etc</a:t>
            </a:r>
            <a:r>
              <a:rPr lang="en-US" sz="2000" dirty="0" smtClean="0"/>
              <a:t>…;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/>
              <a:t>Observational studies </a:t>
            </a:r>
            <a:r>
              <a:rPr lang="en-US" sz="2000" dirty="0" smtClean="0"/>
              <a:t>– administrative databases (RAMQ) / data collected from patients files (MUHC database);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/>
              <a:t>Combination of observational </a:t>
            </a:r>
            <a:r>
              <a:rPr lang="en-US" sz="2000" b="1" dirty="0"/>
              <a:t>studies </a:t>
            </a:r>
            <a:r>
              <a:rPr lang="en-US" sz="2000" b="1" dirty="0" smtClean="0"/>
              <a:t>/ simulation studies</a:t>
            </a:r>
          </a:p>
          <a:p>
            <a:pPr marL="285750" indent="-285750">
              <a:buFontTx/>
              <a:buChar char="-"/>
            </a:pPr>
            <a:endParaRPr lang="en-US" b="1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 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554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1470025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COST-EFFECTIVENESS OF MRI TARGETED BIOPSY</a:t>
            </a:r>
            <a:br>
              <a:rPr lang="en-US" sz="2800" b="1" dirty="0" smtClean="0"/>
            </a:br>
            <a:r>
              <a:rPr lang="en-US" sz="2800" b="1" dirty="0" smtClean="0"/>
              <a:t>OF THE PROSTATE IN A CANADIAN SETTING</a:t>
            </a:r>
            <a:endParaRPr lang="en-US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67544" y="3044552"/>
            <a:ext cx="8352928" cy="2040632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1"/>
                </a:solidFill>
              </a:rPr>
              <a:t>Alice </a:t>
            </a:r>
            <a:r>
              <a:rPr lang="en-US" sz="2200" dirty="0" err="1">
                <a:solidFill>
                  <a:schemeClr val="tx1"/>
                </a:solidFill>
              </a:rPr>
              <a:t>Dragomir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Yannick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Cerantola</a:t>
            </a:r>
            <a:r>
              <a:rPr lang="en-US" sz="2200" dirty="0" smtClean="0">
                <a:solidFill>
                  <a:schemeClr val="tx1"/>
                </a:solidFill>
              </a:rPr>
              <a:t>, Simon </a:t>
            </a:r>
            <a:r>
              <a:rPr lang="en-US" sz="2200" dirty="0" err="1" smtClean="0">
                <a:solidFill>
                  <a:schemeClr val="tx1"/>
                </a:solidFill>
              </a:rPr>
              <a:t>Tanguay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</a:rPr>
              <a:t>Armen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Aprikian</a:t>
            </a:r>
            <a:r>
              <a:rPr lang="en-US" sz="2200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sz="2200" dirty="0" smtClean="0">
                <a:solidFill>
                  <a:schemeClr val="tx1"/>
                </a:solidFill>
              </a:rPr>
              <a:t>Franck </a:t>
            </a:r>
            <a:r>
              <a:rPr lang="en-US" sz="2200" dirty="0" err="1" smtClean="0">
                <a:solidFill>
                  <a:schemeClr val="tx1"/>
                </a:solidFill>
              </a:rPr>
              <a:t>Bladou</a:t>
            </a:r>
            <a:r>
              <a:rPr lang="en-US" sz="2200" dirty="0" smtClean="0">
                <a:solidFill>
                  <a:schemeClr val="tx1"/>
                </a:solidFill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</a:rPr>
              <a:t>Wassim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Kassouf</a:t>
            </a:r>
            <a:endParaRPr lang="en-US" sz="2200" dirty="0" smtClean="0">
              <a:solidFill>
                <a:schemeClr val="tx1"/>
              </a:solidFill>
            </a:endParaRPr>
          </a:p>
          <a:p>
            <a:endParaRPr lang="en-US" sz="2200" dirty="0" smtClean="0">
              <a:solidFill>
                <a:schemeClr val="tx1"/>
              </a:solidFill>
            </a:endParaRPr>
          </a:p>
          <a:p>
            <a:r>
              <a:rPr lang="en-US" sz="2200" dirty="0" smtClean="0">
                <a:solidFill>
                  <a:schemeClr val="tx1"/>
                </a:solidFill>
              </a:rPr>
              <a:t>McGill University, Montreal, Canada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951" y="332656"/>
            <a:ext cx="136815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689" y="188640"/>
            <a:ext cx="3170481" cy="6602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445138"/>
            <a:ext cx="2768525" cy="66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3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Background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re 9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Standard diagnostic procedure for </a:t>
            </a:r>
            <a:r>
              <a:rPr lang="en-US" sz="2800" dirty="0" err="1" smtClean="0"/>
              <a:t>PCa</a:t>
            </a:r>
            <a:endParaRPr lang="en-US" sz="2800" dirty="0"/>
          </a:p>
        </p:txBody>
      </p:sp>
      <p:graphicFrame>
        <p:nvGraphicFramePr>
          <p:cNvPr id="12" name="Diagramme 11"/>
          <p:cNvGraphicFramePr/>
          <p:nvPr/>
        </p:nvGraphicFramePr>
        <p:xfrm>
          <a:off x="0" y="-27384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83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Background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re 9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Alternative diagnostic procedure</a:t>
            </a:r>
            <a:endParaRPr lang="en-US" sz="2800" dirty="0"/>
          </a:p>
        </p:txBody>
      </p:sp>
      <p:graphicFrame>
        <p:nvGraphicFramePr>
          <p:cNvPr id="12" name="Diagramme 11"/>
          <p:cNvGraphicFramePr/>
          <p:nvPr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me 10"/>
          <p:cNvGraphicFramePr/>
          <p:nvPr/>
        </p:nvGraphicFramePr>
        <p:xfrm>
          <a:off x="1716360" y="4581128"/>
          <a:ext cx="2855640" cy="191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Virage 12"/>
          <p:cNvSpPr/>
          <p:nvPr/>
        </p:nvSpPr>
        <p:spPr>
          <a:xfrm rot="16200000" flipV="1">
            <a:off x="4608004" y="4761148"/>
            <a:ext cx="864096" cy="936104"/>
          </a:xfrm>
          <a:prstGeom prst="bentArrow">
            <a:avLst>
              <a:gd name="adj1" fmla="val 25000"/>
              <a:gd name="adj2" fmla="val 2579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Virage 13"/>
          <p:cNvSpPr/>
          <p:nvPr/>
        </p:nvSpPr>
        <p:spPr>
          <a:xfrm flipV="1">
            <a:off x="899592" y="4833156"/>
            <a:ext cx="864096" cy="936104"/>
          </a:xfrm>
          <a:prstGeom prst="bentArrow">
            <a:avLst>
              <a:gd name="adj1" fmla="val 25000"/>
              <a:gd name="adj2" fmla="val 2579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4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Background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323528" y="1052736"/>
            <a:ext cx="8784976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u="sng" dirty="0" smtClean="0">
                <a:solidFill>
                  <a:prstClr val="black"/>
                </a:solidFill>
              </a:rPr>
              <a:t>Pros:</a:t>
            </a:r>
            <a:r>
              <a:rPr lang="en-US" sz="2400" dirty="0" smtClean="0">
                <a:solidFill>
                  <a:prstClr val="black"/>
                </a:solidFill>
              </a:rPr>
              <a:t> Proven benefits of MRI and MRTB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en-US" sz="1400" dirty="0" smtClean="0">
              <a:solidFill>
                <a:prstClr val="black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Detection of mostly significant </a:t>
            </a:r>
            <a:r>
              <a:rPr lang="en-US" sz="2400" dirty="0" err="1" smtClean="0">
                <a:solidFill>
                  <a:prstClr val="black"/>
                </a:solidFill>
              </a:rPr>
              <a:t>PCa</a:t>
            </a:r>
            <a:r>
              <a:rPr lang="en-US" sz="2400" dirty="0" smtClean="0">
                <a:solidFill>
                  <a:prstClr val="black"/>
                </a:solidFill>
              </a:rPr>
              <a:t>; reduce the detection of insignificant </a:t>
            </a:r>
            <a:r>
              <a:rPr lang="en-US" sz="2400" dirty="0" err="1" smtClean="0">
                <a:solidFill>
                  <a:prstClr val="black"/>
                </a:solidFill>
              </a:rPr>
              <a:t>PCa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1257300" lvl="2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Reduces the risk of </a:t>
            </a:r>
            <a:r>
              <a:rPr lang="en-US" sz="2400" dirty="0" err="1" smtClean="0">
                <a:solidFill>
                  <a:prstClr val="black"/>
                </a:solidFill>
              </a:rPr>
              <a:t>overdiagnosis</a:t>
            </a:r>
            <a:r>
              <a:rPr lang="en-US" sz="2400" dirty="0" smtClean="0">
                <a:solidFill>
                  <a:prstClr val="black"/>
                </a:solidFill>
              </a:rPr>
              <a:t> and overtreatment of insignificant </a:t>
            </a:r>
            <a:r>
              <a:rPr lang="en-US" sz="2400" dirty="0" err="1" smtClean="0">
                <a:solidFill>
                  <a:prstClr val="black"/>
                </a:solidFill>
              </a:rPr>
              <a:t>PCa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1257300" lvl="2" indent="-342900">
              <a:buFont typeface="Arial" pitchFamily="34" charset="0"/>
              <a:buChar char="•"/>
            </a:pPr>
            <a:endParaRPr lang="en-US" sz="1400" dirty="0" smtClean="0">
              <a:solidFill>
                <a:prstClr val="black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Accurate grading</a:t>
            </a:r>
            <a:r>
              <a:rPr lang="en-US" sz="2400" dirty="0" smtClean="0">
                <a:solidFill>
                  <a:prstClr val="black"/>
                </a:solidFill>
                <a:sym typeface="Wingdings" pitchFamily="2" charset="2"/>
              </a:rPr>
              <a:t> </a:t>
            </a:r>
            <a:r>
              <a:rPr lang="en-US" sz="2400" dirty="0" smtClean="0">
                <a:solidFill>
                  <a:prstClr val="black"/>
                </a:solidFill>
              </a:rPr>
              <a:t>Better </a:t>
            </a:r>
            <a:r>
              <a:rPr lang="en-US" sz="2400" dirty="0">
                <a:solidFill>
                  <a:prstClr val="black"/>
                </a:solidFill>
              </a:rPr>
              <a:t>risk-stratification and treatment allocation at the time of diagnosis</a:t>
            </a:r>
          </a:p>
          <a:p>
            <a:pPr marL="800100" lvl="1" indent="-342900">
              <a:buFont typeface="Arial" pitchFamily="34" charset="0"/>
              <a:buChar char="•"/>
            </a:pPr>
            <a:endParaRPr lang="en-US" sz="1400" dirty="0" smtClean="0">
              <a:solidFill>
                <a:prstClr val="black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Use of fewer (1-4) cores</a:t>
            </a:r>
            <a:r>
              <a:rPr lang="en-US" sz="2400" dirty="0" smtClean="0">
                <a:solidFill>
                  <a:prstClr val="black"/>
                </a:solidFill>
                <a:sym typeface="Wingdings" pitchFamily="2" charset="2"/>
              </a:rPr>
              <a:t> potential reduction of infections?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en-US" sz="1400" u="sng" dirty="0" smtClean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u="sng" dirty="0" smtClean="0">
                <a:solidFill>
                  <a:prstClr val="black"/>
                </a:solidFill>
              </a:rPr>
              <a:t>Cons: 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MRTB alone misses 2-6% of significant </a:t>
            </a:r>
            <a:r>
              <a:rPr lang="en-US" sz="2400" dirty="0" err="1" smtClean="0">
                <a:solidFill>
                  <a:prstClr val="black"/>
                </a:solidFill>
              </a:rPr>
              <a:t>Pca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endParaRPr lang="en-US" sz="1400" dirty="0" smtClean="0">
              <a:solidFill>
                <a:prstClr val="black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Costs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729327" y="6167045"/>
            <a:ext cx="2379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Moore, </a:t>
            </a:r>
            <a:r>
              <a:rPr lang="en-US" dirty="0" err="1" smtClean="0">
                <a:solidFill>
                  <a:prstClr val="black"/>
                </a:solidFill>
              </a:rPr>
              <a:t>Eur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Urol</a:t>
            </a:r>
            <a:r>
              <a:rPr lang="en-US" dirty="0" smtClean="0">
                <a:solidFill>
                  <a:prstClr val="black"/>
                </a:solidFill>
              </a:rPr>
              <a:t>, 2013</a:t>
            </a:r>
          </a:p>
          <a:p>
            <a:r>
              <a:rPr lang="en-US" dirty="0" err="1" smtClean="0">
                <a:solidFill>
                  <a:prstClr val="black"/>
                </a:solidFill>
              </a:rPr>
              <a:t>Pokorny</a:t>
            </a:r>
            <a:r>
              <a:rPr lang="en-US" dirty="0" smtClean="0">
                <a:solidFill>
                  <a:prstClr val="black"/>
                </a:solidFill>
              </a:rPr>
              <a:t>, </a:t>
            </a:r>
            <a:r>
              <a:rPr lang="en-US" dirty="0" err="1" smtClean="0">
                <a:solidFill>
                  <a:prstClr val="black"/>
                </a:solidFill>
              </a:rPr>
              <a:t>Eur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Urol</a:t>
            </a:r>
            <a:r>
              <a:rPr lang="en-US" dirty="0" smtClean="0">
                <a:solidFill>
                  <a:prstClr val="black"/>
                </a:solidFill>
              </a:rPr>
              <a:t>, 2014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9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Objective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323528" y="1052736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prstClr val="black"/>
                </a:solidFill>
              </a:rPr>
              <a:t>Cost-effectiveness/cost-utility analysis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To </a:t>
            </a:r>
            <a:r>
              <a:rPr lang="en-US" sz="2400" dirty="0">
                <a:solidFill>
                  <a:prstClr val="black"/>
                </a:solidFill>
              </a:rPr>
              <a:t>determine  </a:t>
            </a:r>
            <a:r>
              <a:rPr lang="en-US" sz="2400" dirty="0" smtClean="0">
                <a:solidFill>
                  <a:prstClr val="black"/>
                </a:solidFill>
              </a:rPr>
              <a:t>the health-economic </a:t>
            </a:r>
            <a:r>
              <a:rPr lang="en-US" sz="2400" dirty="0">
                <a:solidFill>
                  <a:prstClr val="black"/>
                </a:solidFill>
              </a:rPr>
              <a:t>impact of incorporating MRTB in the process of diagnosing </a:t>
            </a:r>
            <a:r>
              <a:rPr lang="en-US" sz="2400" dirty="0" err="1">
                <a:solidFill>
                  <a:prstClr val="black"/>
                </a:solidFill>
              </a:rPr>
              <a:t>PCa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729327" y="6167045"/>
            <a:ext cx="2379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Moore, </a:t>
            </a:r>
            <a:r>
              <a:rPr lang="en-US" dirty="0" err="1" smtClean="0">
                <a:solidFill>
                  <a:prstClr val="black"/>
                </a:solidFill>
              </a:rPr>
              <a:t>Eur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Urol</a:t>
            </a:r>
            <a:r>
              <a:rPr lang="en-US" dirty="0" smtClean="0">
                <a:solidFill>
                  <a:prstClr val="black"/>
                </a:solidFill>
              </a:rPr>
              <a:t>, 2013</a:t>
            </a:r>
          </a:p>
          <a:p>
            <a:r>
              <a:rPr lang="en-US" dirty="0" err="1" smtClean="0">
                <a:solidFill>
                  <a:prstClr val="black"/>
                </a:solidFill>
              </a:rPr>
              <a:t>Pokorny</a:t>
            </a:r>
            <a:r>
              <a:rPr lang="en-US" dirty="0" smtClean="0">
                <a:solidFill>
                  <a:prstClr val="black"/>
                </a:solidFill>
              </a:rPr>
              <a:t>, </a:t>
            </a:r>
            <a:r>
              <a:rPr lang="en-US" dirty="0" err="1" smtClean="0">
                <a:solidFill>
                  <a:prstClr val="black"/>
                </a:solidFill>
              </a:rPr>
              <a:t>Eur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Urol</a:t>
            </a:r>
            <a:r>
              <a:rPr lang="en-US" dirty="0" smtClean="0">
                <a:solidFill>
                  <a:prstClr val="black"/>
                </a:solidFill>
              </a:rPr>
              <a:t>, 2014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3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Methods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323528" y="1124744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Cost-effectiveness of standard TRUSGB vs alternative MRTB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Markov model with Monte Carlo </a:t>
            </a:r>
            <a:r>
              <a:rPr lang="en-US" sz="2400" dirty="0" err="1" smtClean="0">
                <a:solidFill>
                  <a:prstClr val="black"/>
                </a:solidFill>
              </a:rPr>
              <a:t>microsimulations</a:t>
            </a:r>
            <a:r>
              <a:rPr lang="en-US" sz="2400" dirty="0" smtClean="0">
                <a:solidFill>
                  <a:prstClr val="black"/>
                </a:solidFill>
              </a:rPr>
              <a:t> for 5-, 10-, 15- and 20- year horizon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Model based on evidence + assumptions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Direct costs (Canadian setting</a:t>
            </a:r>
            <a:r>
              <a:rPr lang="en-US" sz="2400" dirty="0">
                <a:solidFill>
                  <a:prstClr val="black"/>
                </a:solidFill>
              </a:rPr>
              <a:t>): 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en-US" dirty="0" smtClean="0">
                <a:solidFill>
                  <a:prstClr val="black"/>
                </a:solidFill>
              </a:rPr>
              <a:t>medical </a:t>
            </a:r>
            <a:r>
              <a:rPr lang="en-US" dirty="0">
                <a:solidFill>
                  <a:prstClr val="black"/>
                </a:solidFill>
              </a:rPr>
              <a:t>costs (physician fees, equipment and processing) ;</a:t>
            </a:r>
          </a:p>
          <a:p>
            <a:pPr marL="342900" indent="-342900">
              <a:buFontTx/>
              <a:buAutoNum type="arabicParenR"/>
            </a:pPr>
            <a:r>
              <a:rPr lang="en-US" dirty="0" smtClean="0">
                <a:solidFill>
                  <a:prstClr val="black"/>
                </a:solidFill>
              </a:rPr>
              <a:t>hospital </a:t>
            </a:r>
            <a:r>
              <a:rPr lang="en-US" dirty="0">
                <a:solidFill>
                  <a:prstClr val="black"/>
                </a:solidFill>
              </a:rPr>
              <a:t>costs (procedure and admission fees and cost of tests and procedures done during surveillance);</a:t>
            </a:r>
          </a:p>
          <a:p>
            <a:pPr marL="342900" indent="-342900">
              <a:buFontTx/>
              <a:buAutoNum type="arabicParenR"/>
            </a:pPr>
            <a:r>
              <a:rPr lang="en-US" dirty="0" smtClean="0">
                <a:solidFill>
                  <a:prstClr val="black"/>
                </a:solidFill>
              </a:rPr>
              <a:t>medications </a:t>
            </a:r>
            <a:r>
              <a:rPr lang="en-US" dirty="0">
                <a:solidFill>
                  <a:prstClr val="black"/>
                </a:solidFill>
              </a:rPr>
              <a:t>costs during CRPC.</a:t>
            </a:r>
            <a:endParaRPr lang="en-CA" dirty="0">
              <a:solidFill>
                <a:prstClr val="black"/>
              </a:solidFill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</a:rPr>
              <a:t>Effectiveness </a:t>
            </a:r>
            <a:r>
              <a:rPr lang="en-US" sz="2400" dirty="0">
                <a:solidFill>
                  <a:prstClr val="black"/>
                </a:solidFill>
              </a:rPr>
              <a:t>measure (outcome) </a:t>
            </a:r>
            <a:r>
              <a:rPr lang="en-US" sz="2400" dirty="0" smtClean="0">
                <a:solidFill>
                  <a:prstClr val="black"/>
                </a:solidFill>
              </a:rPr>
              <a:t>: the </a:t>
            </a:r>
            <a:r>
              <a:rPr lang="en-US" sz="2400" dirty="0">
                <a:solidFill>
                  <a:prstClr val="black"/>
                </a:solidFill>
              </a:rPr>
              <a:t>quality adjusted life-years gained, i.e. overall survival weighted with the specific health state utilities. </a:t>
            </a:r>
          </a:p>
        </p:txBody>
      </p:sp>
    </p:spTree>
    <p:extLst>
      <p:ext uri="{BB962C8B-B14F-4D97-AF65-F5344CB8AC3E}">
        <p14:creationId xmlns:p14="http://schemas.microsoft.com/office/powerpoint/2010/main" val="54086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Methods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1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0" y="1274763"/>
          <a:ext cx="10658475" cy="547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Document" r:id="rId5" imgW="8371039" imgH="4297343" progId="Word.Document.12">
                  <p:embed/>
                </p:oleObj>
              </mc:Choice>
              <mc:Fallback>
                <p:oleObj name="Document" r:id="rId5" imgW="8371039" imgH="42973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1274763"/>
                        <a:ext cx="10658475" cy="547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23528" y="1232418"/>
            <a:ext cx="1999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MRTB strategy</a:t>
            </a:r>
            <a:endParaRPr lang="en-CA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Methods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81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3930" y="1214438"/>
          <a:ext cx="10452726" cy="5454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Document" r:id="rId5" imgW="8251762" imgH="4409275" progId="Word.Document.12">
                  <p:embed/>
                </p:oleObj>
              </mc:Choice>
              <mc:Fallback>
                <p:oleObj name="Document" r:id="rId5" imgW="8251762" imgH="44092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930" y="1214438"/>
                        <a:ext cx="10452726" cy="54549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40303" y="1181943"/>
            <a:ext cx="3464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Standard TRUSGB strategy</a:t>
            </a:r>
            <a:endParaRPr lang="en-CA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Methods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 rot="10800000" flipH="1" flipV="1">
            <a:off x="251520" y="980729"/>
            <a:ext cx="8892480" cy="58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CA" sz="2400" dirty="0" smtClean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Model assumptions</a:t>
            </a:r>
            <a:endParaRPr lang="fr-CH" sz="2400" dirty="0" smtClean="0">
              <a:solidFill>
                <a:prstClr val="black"/>
              </a:solidFill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688975" y="1919288"/>
          <a:ext cx="8080375" cy="427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Document" r:id="rId5" imgW="6054319" imgH="3635825" progId="Word.Document.12">
                  <p:embed/>
                </p:oleObj>
              </mc:Choice>
              <mc:Fallback>
                <p:oleObj name="Document" r:id="rId5" imgW="6054319" imgH="36358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8975" y="1919288"/>
                        <a:ext cx="8080375" cy="427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341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Results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07504" y="1803521"/>
          <a:ext cx="8928992" cy="2477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Worksheet" r:id="rId5" imgW="6143743" imgH="1704900" progId="Excel.Sheet.12">
                  <p:embed/>
                </p:oleObj>
              </mc:Choice>
              <mc:Fallback>
                <p:oleObj name="Worksheet" r:id="rId5" imgW="6143743" imgH="1704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04" y="1803521"/>
                        <a:ext cx="8928992" cy="2477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59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Results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 rot="10800000" flipH="1" flipV="1">
            <a:off x="251520" y="960572"/>
            <a:ext cx="889248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400" u="sng" dirty="0" smtClean="0">
                <a:solidFill>
                  <a:prstClr val="black"/>
                </a:solidFill>
                <a:cs typeface="Arial" pitchFamily="34" charset="0"/>
              </a:rPr>
              <a:t>Conservative model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since some anticipated benefits of MRTB were not taken into account</a:t>
            </a:r>
          </a:p>
          <a:p>
            <a:pPr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  <a:sym typeface="Wingdings" pitchFamily="2" charset="2"/>
              </a:rPr>
              <a:t>Decreased overtreatment of insignificant </a:t>
            </a:r>
            <a:r>
              <a:rPr lang="en-US" sz="2400" dirty="0" err="1" smtClean="0">
                <a:solidFill>
                  <a:prstClr val="black"/>
                </a:solidFill>
                <a:cs typeface="Arial" pitchFamily="34" charset="0"/>
                <a:sym typeface="Wingdings" pitchFamily="2" charset="2"/>
              </a:rPr>
              <a:t>PCa</a:t>
            </a:r>
            <a:endParaRPr lang="en-US" sz="2400" dirty="0" smtClean="0">
              <a:solidFill>
                <a:prstClr val="black"/>
              </a:solidFill>
              <a:cs typeface="Arial" pitchFamily="34" charset="0"/>
              <a:sym typeface="Wingdings" pitchFamily="2" charset="2"/>
            </a:endParaRPr>
          </a:p>
          <a:p>
            <a:pPr lv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Better risk stratification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  <a:sym typeface="Wingdings" pitchFamily="2" charset="2"/>
              </a:rPr>
              <a:t>:</a:t>
            </a:r>
          </a:p>
          <a:p>
            <a:pPr marL="1077913" lvl="2" indent="-177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  <a:sym typeface="Wingdings" pitchFamily="2" charset="2"/>
              </a:rPr>
              <a:t>More patients allocated to the optimal treatment less salvage/adjuvant treatments?</a:t>
            </a:r>
          </a:p>
          <a:p>
            <a:pPr marL="633413" lvl="1" indent="-1825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Decreased number of cores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  <a:sym typeface="Wingdings" pitchFamily="2" charset="2"/>
              </a:rPr>
              <a:t> decreased costs and 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complications</a:t>
            </a:r>
          </a:p>
          <a:p>
            <a:pPr marL="633413" lvl="1" indent="-18256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CA" sz="2400" dirty="0" smtClean="0">
                <a:solidFill>
                  <a:prstClr val="black"/>
                </a:solidFill>
              </a:rPr>
              <a:t>Cost of CRPC based </a:t>
            </a:r>
            <a:r>
              <a:rPr lang="en-CA" sz="2400" dirty="0">
                <a:solidFill>
                  <a:prstClr val="black"/>
                </a:solidFill>
              </a:rPr>
              <a:t>on systematic treatment offered to patients before 2014 (</a:t>
            </a:r>
            <a:r>
              <a:rPr lang="en-CA" sz="2400" dirty="0" err="1">
                <a:solidFill>
                  <a:prstClr val="black"/>
                </a:solidFill>
              </a:rPr>
              <a:t>abiraterone</a:t>
            </a:r>
            <a:r>
              <a:rPr lang="en-CA" sz="2400" dirty="0">
                <a:solidFill>
                  <a:prstClr val="black"/>
                </a:solidFill>
              </a:rPr>
              <a:t> after </a:t>
            </a:r>
            <a:r>
              <a:rPr lang="en-CA" sz="2400" dirty="0" err="1">
                <a:solidFill>
                  <a:prstClr val="black"/>
                </a:solidFill>
              </a:rPr>
              <a:t>docetaxel</a:t>
            </a:r>
            <a:r>
              <a:rPr lang="en-CA" sz="2400" dirty="0">
                <a:solidFill>
                  <a:prstClr val="black"/>
                </a:solidFill>
              </a:rPr>
              <a:t> based </a:t>
            </a:r>
            <a:r>
              <a:rPr lang="en-CA" sz="2400" dirty="0" smtClean="0">
                <a:solidFill>
                  <a:prstClr val="black"/>
                </a:solidFill>
              </a:rPr>
              <a:t>chemotherapy)</a:t>
            </a:r>
            <a:endParaRPr lang="en-US" sz="2400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60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395536" y="332656"/>
            <a:ext cx="835292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</a:rPr>
              <a:t>Conclusions</a:t>
            </a:r>
            <a:endParaRPr lang="en-US" sz="3200" dirty="0">
              <a:solidFill>
                <a:prstClr val="black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323528" y="1052736"/>
            <a:ext cx="842493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l_fi" descr="http://www.music.mcgill.ca/~ich/pix/McGill_logoT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21469"/>
            <a:ext cx="1039884" cy="2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 rot="10800000" flipH="1" flipV="1">
            <a:off x="251520" y="2345564"/>
            <a:ext cx="84249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7800" indent="-1778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Incorporating MRTB in </a:t>
            </a:r>
            <a:r>
              <a:rPr lang="en-US" sz="2400" dirty="0" err="1" smtClean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PCa</a:t>
            </a:r>
            <a:r>
              <a:rPr lang="en-US" sz="2400" dirty="0" smtClean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 diagnosis and treatment is cost-effective at 5-, 10-, 15- and 20-year horizon (dominate strategy)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ea typeface="Times New Roman" pitchFamily="18" charset="0"/>
                <a:cs typeface="Arial" pitchFamily="34" charset="0"/>
              </a:rPr>
              <a:t> Given radiologist/urologist  experienced</a:t>
            </a:r>
            <a:endParaRPr lang="en-US" sz="2400" dirty="0" smtClean="0">
              <a:solidFill>
                <a:prstClr val="black"/>
              </a:solidFill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 MRTB might become standard</a:t>
            </a:r>
          </a:p>
        </p:txBody>
      </p:sp>
    </p:spTree>
    <p:extLst>
      <p:ext uri="{BB962C8B-B14F-4D97-AF65-F5344CB8AC3E}">
        <p14:creationId xmlns:p14="http://schemas.microsoft.com/office/powerpoint/2010/main" val="139026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623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ACTIVE SURVEILLANCE VS IMMEDIATE TX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9" y="4005064"/>
            <a:ext cx="5868143" cy="30944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9" y="908720"/>
            <a:ext cx="3203847" cy="32537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83968" y="170080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b="1" dirty="0"/>
              <a:t>Markov model with </a:t>
            </a:r>
            <a:r>
              <a:rPr lang="en-CA" b="1" dirty="0" smtClean="0"/>
              <a:t>Monte-Carlo </a:t>
            </a:r>
            <a:r>
              <a:rPr lang="en-CA" b="1" dirty="0" err="1" smtClean="0"/>
              <a:t>microsimulations</a:t>
            </a:r>
            <a:r>
              <a:rPr lang="en-CA" dirty="0" smtClean="0"/>
              <a:t> </a:t>
            </a:r>
          </a:p>
          <a:p>
            <a:endParaRPr lang="en-CA" dirty="0"/>
          </a:p>
          <a:p>
            <a:r>
              <a:rPr lang="en-CA" dirty="0" smtClean="0"/>
              <a:t>Model’s </a:t>
            </a:r>
            <a:r>
              <a:rPr lang="en-CA" dirty="0"/>
              <a:t>assumptions: Canadian active surveillance cohort (Klotz et al., </a:t>
            </a:r>
            <a:r>
              <a:rPr lang="en-CA" i="1" dirty="0"/>
              <a:t>J </a:t>
            </a:r>
            <a:r>
              <a:rPr lang="en-CA" i="1" dirty="0" err="1"/>
              <a:t>Clin</a:t>
            </a:r>
            <a:r>
              <a:rPr lang="en-CA" i="1" dirty="0"/>
              <a:t> </a:t>
            </a:r>
            <a:r>
              <a:rPr lang="en-CA" i="1" dirty="0" err="1"/>
              <a:t>Oncol</a:t>
            </a:r>
            <a:r>
              <a:rPr lang="en-CA" dirty="0" smtClean="0"/>
              <a:t>., </a:t>
            </a:r>
            <a:r>
              <a:rPr lang="en-CA" dirty="0"/>
              <a:t>2010)</a:t>
            </a:r>
          </a:p>
        </p:txBody>
      </p:sp>
    </p:spTree>
    <p:extLst>
      <p:ext uri="{BB962C8B-B14F-4D97-AF65-F5344CB8AC3E}">
        <p14:creationId xmlns:p14="http://schemas.microsoft.com/office/powerpoint/2010/main" val="21285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323528" y="978108"/>
            <a:ext cx="8999984" cy="475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Simulated </a:t>
            </a:r>
            <a:r>
              <a:rPr lang="en-CA" sz="20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PCa</a:t>
            </a:r>
            <a:r>
              <a:rPr lang="en-CA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management and death: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CA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6-year period</a:t>
            </a:r>
            <a:r>
              <a:rPr kumimoji="0" lang="en-C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2" algn="just" fontAlgn="base">
              <a:spcAft>
                <a:spcPts val="600"/>
              </a:spcAft>
              <a:buFont typeface="Wingdings" pitchFamily="2" charset="2"/>
              <a:buChar char="Ø"/>
            </a:pP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2,767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(21%) have received delayed treatment, </a:t>
            </a:r>
          </a:p>
          <a:p>
            <a:pPr lvl="2" algn="just" fontAlgn="base">
              <a:spcAft>
                <a:spcPts val="600"/>
              </a:spcAft>
              <a:buFont typeface="Wingdings" pitchFamily="2" charset="2"/>
              <a:buChar char="Ø"/>
            </a:pP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374 (2.9%) have</a:t>
            </a:r>
            <a:r>
              <a:rPr kumimoji="0" lang="en-C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received delayed treatment and died;</a:t>
            </a:r>
          </a:p>
          <a:p>
            <a:pPr lvl="2" algn="just" fontAlgn="base">
              <a:spcAft>
                <a:spcPts val="600"/>
              </a:spcAft>
              <a:buFont typeface="Wingdings" pitchFamily="2" charset="2"/>
              <a:buChar char="Ø"/>
            </a:pP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2,306 (18.1%) died on AS;</a:t>
            </a:r>
          </a:p>
          <a:p>
            <a:pPr lvl="2" algn="just" fontAlgn="base">
              <a:spcAft>
                <a:spcPts val="600"/>
              </a:spcAft>
              <a:buFont typeface="Wingdings" pitchFamily="2" charset="2"/>
              <a:buChar char="Ø"/>
            </a:pP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7,303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(57.3%) still on AS.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CA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11-year period</a:t>
            </a:r>
            <a:r>
              <a:rPr kumimoji="0" lang="en-C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2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2,833 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(22.2%) have received delayed treatment;</a:t>
            </a:r>
          </a:p>
          <a:p>
            <a:pPr lvl="2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924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7.2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%) have</a:t>
            </a:r>
            <a:r>
              <a:rPr kumimoji="0" lang="en-C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received delayed treatment and died;</a:t>
            </a:r>
          </a:p>
          <a:p>
            <a:pPr lvl="2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3,527 (27.7%) died on AS;</a:t>
            </a:r>
          </a:p>
          <a:p>
            <a:pPr lvl="2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5,366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en-CA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42.9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%) still on AS. </a:t>
            </a:r>
            <a:endParaRPr kumimoji="0" lang="en-C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en-CA" sz="36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11560" y="260648"/>
            <a:ext cx="853244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ACTIVE SURVEILLANCE VS IMMEDIATE TX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506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323529" y="1733549"/>
          <a:ext cx="8820472" cy="48309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Document" r:id="rId4" imgW="6518816" imgH="3388926" progId="Word.Document.12">
                  <p:embed/>
                </p:oleObj>
              </mc:Choice>
              <mc:Fallback>
                <p:oleObj name="Document" r:id="rId4" imgW="6518816" imgH="33889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9" y="1733549"/>
                        <a:ext cx="8820472" cy="48309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39552" y="836712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 smtClean="0"/>
              <a:t>Total </a:t>
            </a:r>
            <a:r>
              <a:rPr lang="en-CA" sz="2000" b="1" dirty="0"/>
              <a:t>cost </a:t>
            </a:r>
            <a:r>
              <a:rPr lang="en-CA" sz="2000" b="1" dirty="0" smtClean="0"/>
              <a:t>and possible </a:t>
            </a:r>
            <a:r>
              <a:rPr lang="en-CA" sz="2000" b="1" dirty="0"/>
              <a:t>cost savings corresponding to an annual cohort of 12,750 patients with prostate </a:t>
            </a:r>
            <a:r>
              <a:rPr lang="en-CA" sz="2000" b="1" dirty="0" smtClean="0"/>
              <a:t>cancer </a:t>
            </a:r>
            <a:r>
              <a:rPr lang="en-CA" sz="2000" dirty="0" smtClean="0"/>
              <a:t>(</a:t>
            </a:r>
            <a:r>
              <a:rPr lang="en-CA" sz="2000" i="1" dirty="0" smtClean="0"/>
              <a:t>CMAJ Open</a:t>
            </a:r>
            <a:r>
              <a:rPr lang="en-CA" sz="2000" dirty="0" smtClean="0"/>
              <a:t>, 2014):</a:t>
            </a:r>
            <a:endParaRPr lang="en-CA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623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ACTIVE SURVEILLANCE VS IMMEDIATE TX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6141204"/>
            <a:ext cx="84267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1400" b="1" baseline="30000" dirty="0" smtClean="0"/>
              <a:t>* </a:t>
            </a:r>
            <a:r>
              <a:rPr lang="en-CA" sz="1400" dirty="0" smtClean="0"/>
              <a:t>Additional cost attributable to delayed treatment; </a:t>
            </a:r>
            <a:r>
              <a:rPr lang="en-CA" sz="1400" baseline="30000" dirty="0" smtClean="0"/>
              <a:t>**</a:t>
            </a:r>
            <a:r>
              <a:rPr lang="en-CA" sz="1400" dirty="0" smtClean="0"/>
              <a:t> Cost savings attributable to AS strategy; </a:t>
            </a:r>
          </a:p>
          <a:p>
            <a:pPr>
              <a:spcAft>
                <a:spcPts val="600"/>
              </a:spcAft>
            </a:pPr>
            <a:r>
              <a:rPr lang="en-US" sz="1400" baseline="30000" dirty="0" smtClean="0"/>
              <a:t>§ </a:t>
            </a:r>
            <a:r>
              <a:rPr lang="en-US" sz="1400" dirty="0" smtClean="0"/>
              <a:t>Total cost savings obtained with the AS strategy.</a:t>
            </a: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2101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OUR WORK on KIDNEY CANCER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3528" y="836712"/>
            <a:ext cx="81741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Follow-up imaging after nephrectomy in Canada: urologists’ compliance </a:t>
            </a:r>
            <a:endParaRPr lang="en-CA" b="1" dirty="0" smtClean="0"/>
          </a:p>
          <a:p>
            <a:r>
              <a:rPr lang="en-CA" b="1" dirty="0" smtClean="0"/>
              <a:t>with </a:t>
            </a:r>
            <a:r>
              <a:rPr lang="en-CA" b="1" dirty="0"/>
              <a:t>guidelines and cost of surveillance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842721"/>
              </p:ext>
            </p:extLst>
          </p:nvPr>
        </p:nvGraphicFramePr>
        <p:xfrm>
          <a:off x="520701" y="1196752"/>
          <a:ext cx="9091860" cy="5904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Document" r:id="rId5" imgW="5943600" imgH="4686300" progId="Word.Document.12">
                  <p:embed/>
                </p:oleObj>
              </mc:Choice>
              <mc:Fallback>
                <p:oleObj name="Document" r:id="rId5" imgW="5943600" imgH="4686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0701" y="1196752"/>
                        <a:ext cx="9091860" cy="5904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1931186"/>
      </p:ext>
    </p:extLst>
  </p:cSld>
  <p:clrMapOvr>
    <a:masterClrMapping/>
  </p:clrMapOvr>
  <p:transition advTm="98375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OUR WORK on KIDNEY CANCER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3528" y="836712"/>
            <a:ext cx="81741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/>
              <a:t>Follow-up imaging after nephrectomy in Canada: urologists’ compliance </a:t>
            </a:r>
            <a:endParaRPr lang="en-CA" b="1" dirty="0" smtClean="0"/>
          </a:p>
          <a:p>
            <a:r>
              <a:rPr lang="en-CA" b="1" dirty="0" smtClean="0"/>
              <a:t>with </a:t>
            </a:r>
            <a:r>
              <a:rPr lang="en-CA" b="1" dirty="0"/>
              <a:t>guidelines and cost of surveillance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893377"/>
              </p:ext>
            </p:extLst>
          </p:nvPr>
        </p:nvGraphicFramePr>
        <p:xfrm>
          <a:off x="42553" y="1760042"/>
          <a:ext cx="9101447" cy="3685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Document" r:id="rId5" imgW="5943600" imgH="2171700" progId="Word.Document.12">
                  <p:embed/>
                </p:oleObj>
              </mc:Choice>
              <mc:Fallback>
                <p:oleObj name="Document" r:id="rId5" imgW="5943600" imgH="2171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553" y="1760042"/>
                        <a:ext cx="9101447" cy="3685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325227"/>
      </p:ext>
    </p:extLst>
  </p:cSld>
  <p:clrMapOvr>
    <a:masterClrMapping/>
  </p:clrMapOvr>
  <p:transition advTm="98375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8864" y="547817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CA" sz="3200" kern="0" dirty="0" smtClean="0"/>
              <a:t>IMPACT OF OUR RESEARCH</a:t>
            </a:r>
            <a:endParaRPr lang="en-CA" sz="3200" kern="0" dirty="0"/>
          </a:p>
          <a:p>
            <a:pPr eaLnBrk="1" hangingPunct="1">
              <a:defRPr/>
            </a:pPr>
            <a:endParaRPr lang="en-CA" sz="36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092800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518864" y="2780928"/>
            <a:ext cx="5757080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000" dirty="0" smtClean="0"/>
              <a:t>TV </a:t>
            </a:r>
            <a:r>
              <a:rPr lang="en-CA" sz="2000" dirty="0"/>
              <a:t>interview for Radio-Canada/RDI presented on April 26</a:t>
            </a:r>
            <a:r>
              <a:rPr lang="en-CA" sz="2000" baseline="30000" dirty="0"/>
              <a:t>th</a:t>
            </a:r>
            <a:r>
              <a:rPr lang="en-CA" sz="2000" dirty="0"/>
              <a:t> 2014 on the evening </a:t>
            </a:r>
            <a:r>
              <a:rPr lang="en-CA" sz="2000" dirty="0" smtClean="0"/>
              <a:t>news</a:t>
            </a:r>
          </a:p>
          <a:p>
            <a:pPr>
              <a:spcAft>
                <a:spcPts val="600"/>
              </a:spcAft>
            </a:pPr>
            <a:endParaRPr lang="en-CA" sz="500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000" dirty="0" smtClean="0"/>
              <a:t>Live </a:t>
            </a:r>
            <a:r>
              <a:rPr lang="en-CA" sz="2000" dirty="0"/>
              <a:t>radio interview on </a:t>
            </a:r>
            <a:r>
              <a:rPr lang="en-CA" sz="2000" dirty="0" smtClean="0"/>
              <a:t>Radio-Canada’s </a:t>
            </a:r>
            <a:r>
              <a:rPr lang="en-CA" sz="2000" i="1" dirty="0" smtClean="0"/>
              <a:t>15-18</a:t>
            </a:r>
            <a:r>
              <a:rPr lang="en-CA" sz="2000" dirty="0" smtClean="0"/>
              <a:t> program on April </a:t>
            </a:r>
            <a:r>
              <a:rPr lang="en-CA" sz="2000" dirty="0"/>
              <a:t>28</a:t>
            </a:r>
            <a:r>
              <a:rPr lang="en-CA" sz="2000" baseline="30000" dirty="0"/>
              <a:t>th</a:t>
            </a:r>
            <a:r>
              <a:rPr lang="en-CA" sz="2000" dirty="0"/>
              <a:t> </a:t>
            </a:r>
            <a:r>
              <a:rPr lang="en-CA" sz="2000" dirty="0" smtClean="0"/>
              <a:t>2014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CA" sz="500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000" dirty="0" smtClean="0"/>
              <a:t>Interviews </a:t>
            </a:r>
            <a:r>
              <a:rPr lang="en-CA" sz="2000" dirty="0"/>
              <a:t>for </a:t>
            </a:r>
            <a:r>
              <a:rPr lang="en-CA" sz="2000" i="1" dirty="0"/>
              <a:t>The Gazette</a:t>
            </a:r>
            <a:r>
              <a:rPr lang="en-CA" sz="2000" dirty="0"/>
              <a:t> </a:t>
            </a:r>
            <a:r>
              <a:rPr lang="en-CA" sz="2000" dirty="0" smtClean="0"/>
              <a:t>and </a:t>
            </a:r>
            <a:r>
              <a:rPr lang="en-CA" sz="2000" i="1" dirty="0" smtClean="0"/>
              <a:t>Perspective </a:t>
            </a:r>
            <a:r>
              <a:rPr lang="en-CA" sz="2000" i="1" dirty="0" err="1" smtClean="0"/>
              <a:t>Infirmière</a:t>
            </a:r>
            <a:endParaRPr lang="en-CA" sz="500" i="1" dirty="0" smtClean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CA" sz="2000" dirty="0" smtClean="0"/>
              <a:t>Other specialised </a:t>
            </a:r>
            <a:r>
              <a:rPr lang="en-CA" sz="2000" dirty="0"/>
              <a:t>websites </a:t>
            </a:r>
            <a:r>
              <a:rPr lang="en-CA" sz="2000" dirty="0" smtClean="0"/>
              <a:t>: </a:t>
            </a:r>
            <a:r>
              <a:rPr lang="en-CA" sz="2000" i="1" dirty="0" smtClean="0"/>
              <a:t>Medscape</a:t>
            </a:r>
            <a:r>
              <a:rPr lang="en-CA" sz="2000" i="1" dirty="0"/>
              <a:t>, American Sentinel, </a:t>
            </a:r>
            <a:r>
              <a:rPr lang="en-CA" sz="2000" i="1" dirty="0" smtClean="0"/>
              <a:t>World </a:t>
            </a:r>
            <a:r>
              <a:rPr lang="en-CA" sz="2000" i="1" dirty="0"/>
              <a:t>News, </a:t>
            </a:r>
            <a:r>
              <a:rPr lang="en-CA" sz="2000" i="1" dirty="0" smtClean="0"/>
              <a:t>American </a:t>
            </a:r>
            <a:r>
              <a:rPr lang="en-CA" sz="2000" i="1" dirty="0"/>
              <a:t>Journal of Managed </a:t>
            </a:r>
            <a:r>
              <a:rPr lang="en-CA" sz="2000" i="1" dirty="0" smtClean="0"/>
              <a:t>Care</a:t>
            </a:r>
            <a:endParaRPr lang="en-CA" sz="2000" i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6" y="980728"/>
            <a:ext cx="7912746" cy="1315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697" y="1700808"/>
            <a:ext cx="2323703" cy="44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2" name="Picture 4" descr="Radio-Canada, trop conservateur? C'est à tout le moins la «perception» de gens... (Photo: fournie par Radio-Canada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778" y="5604674"/>
            <a:ext cx="1710991" cy="11415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6" descr="http://www.altrolevy.com/wp-content/uploads/2010/04/Gazette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12586"/>
            <a:ext cx="1721450" cy="6826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3258" name="Picture 10" descr="C:\Users\adragomi\Desktop\perspective-infirmiere-vol11no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20888"/>
            <a:ext cx="1719594" cy="23042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69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520700" y="266700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en-CA" sz="3200" kern="0" dirty="0" smtClean="0">
                <a:latin typeface="+mj-lt"/>
                <a:ea typeface="+mj-ea"/>
                <a:cs typeface="+mj-cs"/>
              </a:rPr>
              <a:t>OUR WORK on PROSTATE CANCER</a:t>
            </a:r>
            <a:endParaRPr lang="en-CA" sz="32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520700" y="6215967"/>
            <a:ext cx="8229600" cy="463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2400" dirty="0" smtClean="0">
                <a:latin typeface="Arial" charset="0"/>
              </a:rPr>
              <a:t>Significant clinical &amp; economic burden of </a:t>
            </a:r>
            <a:r>
              <a:rPr lang="en-CA" sz="2400" dirty="0" err="1" smtClean="0">
                <a:latin typeface="Arial" charset="0"/>
              </a:rPr>
              <a:t>PCa</a:t>
            </a:r>
            <a:endParaRPr kumimoji="0" lang="en-C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700" y="1013121"/>
            <a:ext cx="2611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100 M</a:t>
            </a:r>
            <a:endParaRPr lang="en-C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91880" y="980728"/>
            <a:ext cx="4856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Active surveillance vs Immediate treatment</a:t>
            </a:r>
            <a:endParaRPr lang="en-C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20700" y="1808046"/>
            <a:ext cx="2611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$1,000 - $2,000</a:t>
            </a:r>
            <a:endParaRPr lang="en-C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491880" y="1805915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MRI guided biopsy dominates TRUBG</a:t>
            </a:r>
            <a:endParaRPr lang="en-C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491880" y="2708920"/>
            <a:ext cx="3415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Drug costs of </a:t>
            </a:r>
            <a:r>
              <a:rPr lang="en-CA" sz="2400" dirty="0" err="1" smtClean="0"/>
              <a:t>mCRPC</a:t>
            </a:r>
            <a:endParaRPr lang="en-CA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350100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$1B</a:t>
            </a:r>
            <a:endParaRPr lang="en-CA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3284984"/>
            <a:ext cx="4568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Lifetime direct medical costs of the 2015 Canadian cohort</a:t>
            </a:r>
            <a:endParaRPr lang="en-CA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39552" y="2708920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$40,000 - $100,000</a:t>
            </a:r>
            <a:endParaRPr lang="en-CA" sz="2400" dirty="0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32601"/>
            <a:ext cx="2323703" cy="44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957" y="5431332"/>
            <a:ext cx="2474203" cy="748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5531895"/>
            <a:ext cx="2408485" cy="58035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91" y="4797152"/>
            <a:ext cx="2390409" cy="51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57" y="4400900"/>
            <a:ext cx="1469964" cy="171135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9552" y="4047455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$114,000/LY</a:t>
            </a:r>
            <a:endParaRPr lang="en-CA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419872" y="4119463"/>
            <a:ext cx="456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/>
              <a:t>CE of </a:t>
            </a:r>
            <a:r>
              <a:rPr lang="en-CA" sz="2400" dirty="0" err="1" smtClean="0"/>
              <a:t>abiraterone</a:t>
            </a:r>
            <a:r>
              <a:rPr lang="en-CA" sz="2400" dirty="0" smtClean="0"/>
              <a:t> for </a:t>
            </a:r>
            <a:r>
              <a:rPr lang="en-CA" sz="2400" dirty="0" err="1" smtClean="0"/>
              <a:t>mCRPC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20826077"/>
      </p:ext>
    </p:extLst>
  </p:cSld>
  <p:clrMapOvr>
    <a:masterClrMapping/>
  </p:clrMapOvr>
  <p:transition advTm="983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8864" y="547817"/>
            <a:ext cx="82296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CA" sz="3200" kern="0" dirty="0" smtClean="0"/>
              <a:t>THANK YOU  </a:t>
            </a:r>
          </a:p>
          <a:p>
            <a:pPr eaLnBrk="1" hangingPunct="1">
              <a:defRPr/>
            </a:pPr>
            <a:endParaRPr lang="en-CA" sz="36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9" y="908720"/>
            <a:ext cx="768044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CA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CA" sz="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Armen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Aprikian</a:t>
            </a:r>
            <a:endParaRPr lang="en-C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Dr. Fabio </a:t>
            </a:r>
            <a:r>
              <a:rPr lang="en-CA" b="1" dirty="0" err="1">
                <a:latin typeface="Times New Roman" pitchFamily="18" charset="0"/>
                <a:cs typeface="Times New Roman" pitchFamily="18" charset="0"/>
              </a:rPr>
              <a:t>Cury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Dr. Marie </a:t>
            </a:r>
            <a:r>
              <a:rPr lang="en-CA" b="1" dirty="0" err="1">
                <a:latin typeface="Times New Roman" pitchFamily="18" charset="0"/>
                <a:cs typeface="Times New Roman" pitchFamily="18" charset="0"/>
              </a:rPr>
              <a:t>Vanhuyse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Wassim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Kassouf</a:t>
            </a:r>
            <a:endParaRPr lang="en-CA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Dr. Simon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Tanguay</a:t>
            </a:r>
            <a:endParaRPr lang="en-CA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CA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Mrs.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Noémi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Prévost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CA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CA" b="1" dirty="0">
                <a:latin typeface="Times New Roman" pitchFamily="18" charset="0"/>
                <a:cs typeface="Times New Roman" pitchFamily="18" charset="0"/>
              </a:rPr>
              <a:t>Jason</a:t>
            </a:r>
            <a:r>
              <a:rPr lang="en-C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Hu </a:t>
            </a: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Joice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Rocha</a:t>
            </a: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Mrs</a:t>
            </a:r>
            <a:r>
              <a:rPr lang="en-CA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CA" b="1" dirty="0">
                <a:latin typeface="Times New Roman" pitchFamily="18" charset="0"/>
                <a:cs typeface="Times New Roman" pitchFamily="18" charset="0"/>
              </a:rPr>
              <a:t>Halima</a:t>
            </a:r>
            <a:r>
              <a:rPr lang="en-C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err="1">
                <a:latin typeface="Times New Roman" pitchFamily="18" charset="0"/>
                <a:cs typeface="Times New Roman" pitchFamily="18" charset="0"/>
              </a:rPr>
              <a:t>Lahcene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Mrs. 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Sara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err="1">
                <a:latin typeface="Times New Roman" pitchFamily="18" charset="0"/>
                <a:cs typeface="Times New Roman" pitchFamily="18" charset="0"/>
              </a:rPr>
              <a:t>Nazha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. Yannick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Cerentola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941597"/>
            <a:ext cx="1800200" cy="750083"/>
          </a:xfrm>
          <a:prstGeom prst="rect">
            <a:avLst/>
          </a:prstGeom>
        </p:spPr>
      </p:pic>
      <p:pic>
        <p:nvPicPr>
          <p:cNvPr id="6" name="Picture 5" descr="C:\Users\mark\Desktop\Movember logos\mo - small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49038"/>
            <a:ext cx="864096" cy="831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5" y="4776266"/>
            <a:ext cx="2191765" cy="1028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1" y="5661248"/>
            <a:ext cx="2186549" cy="7558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891035"/>
            <a:ext cx="4947863" cy="596696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19995" y="6433586"/>
            <a:ext cx="3256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 err="1">
                <a:latin typeface="Times New Roman" pitchFamily="18" charset="0"/>
                <a:cs typeface="Times New Roman" pitchFamily="18" charset="0"/>
              </a:rPr>
              <a:t>Côté</a:t>
            </a:r>
            <a:r>
              <a:rPr lang="en-CA" b="1" dirty="0">
                <a:latin typeface="Times New Roman" pitchFamily="18" charset="0"/>
                <a:cs typeface="Times New Roman" pitchFamily="18" charset="0"/>
              </a:rPr>
              <a:t> Sharp Family Foundation</a:t>
            </a:r>
            <a:endParaRPr lang="en-C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90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1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1_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13383</TotalTime>
  <Words>1414</Words>
  <Application>Microsoft Macintosh PowerPoint</Application>
  <PresentationFormat>On-screen Show (4:3)</PresentationFormat>
  <Paragraphs>271</Paragraphs>
  <Slides>27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 Black</vt:lpstr>
      <vt:lpstr>Calibri</vt:lpstr>
      <vt:lpstr>Optima</vt:lpstr>
      <vt:lpstr>Times New Roman</vt:lpstr>
      <vt:lpstr>Wingdings</vt:lpstr>
      <vt:lpstr>Arial</vt:lpstr>
      <vt:lpstr>Theme1</vt:lpstr>
      <vt:lpstr>Thème Office</vt:lpstr>
      <vt:lpstr>1_Thème Office</vt:lpstr>
      <vt:lpstr>Document</vt:lpstr>
      <vt:lpstr>Worksheet</vt:lpstr>
      <vt:lpstr>  Creating the best clinical and economic evidence to assist decision-making in urological cancers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COST-EFFECTIVENESS OF MRI TARGETED BIOPSY OF THE PROSTATE IN A CANADIAN SETTING</vt:lpstr>
      <vt:lpstr>Standard diagnostic procedure for PCa</vt:lpstr>
      <vt:lpstr>Alternative diagnostic procedure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surveillance for early Prostate Cancer Compared with Immediate Treatment: A Canadian economic evaluation</dc:title>
  <dc:creator>Alice Dragomir</dc:creator>
  <cp:lastModifiedBy>Alice Dragomir, Dr.</cp:lastModifiedBy>
  <cp:revision>353</cp:revision>
  <cp:lastPrinted>2014-05-08T21:06:47Z</cp:lastPrinted>
  <dcterms:created xsi:type="dcterms:W3CDTF">2012-11-05T14:37:10Z</dcterms:created>
  <dcterms:modified xsi:type="dcterms:W3CDTF">2017-07-17T10:12:13Z</dcterms:modified>
</cp:coreProperties>
</file>