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61" r:id="rId2"/>
  </p:sldMasterIdLst>
  <p:notesMasterIdLst>
    <p:notesMasterId r:id="rId49"/>
  </p:notesMasterIdLst>
  <p:sldIdLst>
    <p:sldId id="319" r:id="rId3"/>
    <p:sldId id="320" r:id="rId4"/>
    <p:sldId id="256" r:id="rId5"/>
    <p:sldId id="315" r:id="rId6"/>
    <p:sldId id="257" r:id="rId7"/>
    <p:sldId id="308" r:id="rId8"/>
    <p:sldId id="310" r:id="rId9"/>
    <p:sldId id="265" r:id="rId10"/>
    <p:sldId id="266" r:id="rId11"/>
    <p:sldId id="312" r:id="rId12"/>
    <p:sldId id="302" r:id="rId13"/>
    <p:sldId id="316" r:id="rId14"/>
    <p:sldId id="317" r:id="rId15"/>
    <p:sldId id="258" r:id="rId16"/>
    <p:sldId id="259" r:id="rId17"/>
    <p:sldId id="260" r:id="rId18"/>
    <p:sldId id="261" r:id="rId19"/>
    <p:sldId id="262" r:id="rId20"/>
    <p:sldId id="263" r:id="rId21"/>
    <p:sldId id="304" r:id="rId22"/>
    <p:sldId id="267" r:id="rId23"/>
    <p:sldId id="268" r:id="rId24"/>
    <p:sldId id="269" r:id="rId25"/>
    <p:sldId id="277" r:id="rId26"/>
    <p:sldId id="278" r:id="rId27"/>
    <p:sldId id="279" r:id="rId28"/>
    <p:sldId id="313" r:id="rId29"/>
    <p:sldId id="281" r:id="rId30"/>
    <p:sldId id="282" r:id="rId31"/>
    <p:sldId id="283" r:id="rId32"/>
    <p:sldId id="284" r:id="rId33"/>
    <p:sldId id="285" r:id="rId34"/>
    <p:sldId id="314" r:id="rId35"/>
    <p:sldId id="286" r:id="rId36"/>
    <p:sldId id="287" r:id="rId37"/>
    <p:sldId id="288" r:id="rId38"/>
    <p:sldId id="289" r:id="rId39"/>
    <p:sldId id="290" r:id="rId40"/>
    <p:sldId id="291" r:id="rId41"/>
    <p:sldId id="293" r:id="rId42"/>
    <p:sldId id="294" r:id="rId43"/>
    <p:sldId id="295" r:id="rId44"/>
    <p:sldId id="296" r:id="rId45"/>
    <p:sldId id="300" r:id="rId46"/>
    <p:sldId id="301" r:id="rId47"/>
    <p:sldId id="318" r:id="rId4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6"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46" autoAdjust="0"/>
  </p:normalViewPr>
  <p:slideViewPr>
    <p:cSldViewPr>
      <p:cViewPr varScale="1">
        <p:scale>
          <a:sx n="70" d="100"/>
          <a:sy n="70" d="100"/>
        </p:scale>
        <p:origin x="-138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commentAuthors" Target="commen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5-08-06T13:23:07.125" idx="1">
    <p:pos x="2314" y="1367"/>
    <p:text>recycle gas fluctuation</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5-08-06T13:24:45.765" idx="2">
    <p:pos x="2447" y="2252"/>
    <p:text>Fluctuation of recycle gas flow</p:text>
  </p:cm>
  <p:cm authorId="0" dt="2015-08-06T13:26:03.312" idx="3">
    <p:pos x="3765" y="2883"/>
    <p:text>shut down the unit after DP</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5-08-06T13:49:07.609" idx="4">
    <p:pos x="1853" y="2402"/>
    <p:text>Beacuse of manual control for TIT R-1442</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15-08-06T13:52:08.343" idx="5">
    <p:pos x="3023" y="1730"/>
    <p:text>Dp of reactor</p:text>
  </p:cm>
  <p:cm authorId="0" dt="2015-08-06T13:52:33.484" idx="6">
    <p:pos x="1399" y="2094"/>
    <p:text>Fluctuation of the inlet temperature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smtClean="0">
                <a:latin typeface="Arial" pitchFamily="34" charset="0"/>
                <a:cs typeface="Arial" pitchFamily="34" charset="0"/>
              </a:defRPr>
            </a:lvl1pPr>
          </a:lstStyle>
          <a:p>
            <a:pPr>
              <a:defRPr/>
            </a:pPr>
            <a:endParaRPr lang="fa-IR"/>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smtClean="0">
                <a:latin typeface="Arial" pitchFamily="34" charset="0"/>
                <a:cs typeface="Arial" pitchFamily="34" charset="0"/>
              </a:defRPr>
            </a:lvl1pPr>
          </a:lstStyle>
          <a:p>
            <a:pPr>
              <a:defRPr/>
            </a:pPr>
            <a:fld id="{CBA93EFF-4267-48CA-A93F-492CF2BAD6E5}" type="datetimeFigureOut">
              <a:rPr lang="fa-IR"/>
              <a:pPr>
                <a:defRPr/>
              </a:pPr>
              <a:t>1436/12/11</a:t>
            </a:fld>
            <a:endParaRPr lang="fa-I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fa-IR"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smtClean="0">
                <a:latin typeface="Arial" pitchFamily="34" charset="0"/>
                <a:cs typeface="Arial" pitchFamily="34" charset="0"/>
              </a:defRPr>
            </a:lvl1pPr>
          </a:lstStyle>
          <a:p>
            <a:pPr>
              <a:defRPr/>
            </a:pPr>
            <a:endParaRPr lang="fa-IR"/>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smtClean="0">
                <a:latin typeface="Arial" pitchFamily="34" charset="0"/>
                <a:cs typeface="Arial" pitchFamily="34" charset="0"/>
              </a:defRPr>
            </a:lvl1pPr>
          </a:lstStyle>
          <a:p>
            <a:pPr>
              <a:defRPr/>
            </a:pPr>
            <a:fld id="{52386790-9ED4-499C-B538-F453BCDBA86E}" type="slidenum">
              <a:rPr lang="fa-IR"/>
              <a:pPr>
                <a:defRPr/>
              </a:pPr>
              <a:t>‹#›</a:t>
            </a:fld>
            <a:endParaRPr lang="fa-IR"/>
          </a:p>
        </p:txBody>
      </p:sp>
    </p:spTree>
    <p:extLst>
      <p:ext uri="{BB962C8B-B14F-4D97-AF65-F5344CB8AC3E}">
        <p14:creationId xmlns:p14="http://schemas.microsoft.com/office/powerpoint/2010/main" val="2924563775"/>
      </p:ext>
    </p:extLst>
  </p:cSld>
  <p:clrMap bg1="lt1" tx1="dk1" bg2="lt2" tx2="dk2" accent1="accent1" accent2="accent2" accent3="accent3" accent4="accent4" accent5="accent5" accent6="accent6" hlink="hlink" folHlink="folHlink"/>
  <p:notesStyle>
    <a:lvl1pPr algn="r" rtl="1" fontAlgn="base">
      <a:spcBef>
        <a:spcPct val="30000"/>
      </a:spcBef>
      <a:spcAft>
        <a:spcPct val="0"/>
      </a:spcAft>
      <a:defRPr sz="1200" kern="1200">
        <a:solidFill>
          <a:schemeClr val="tx1"/>
        </a:solidFill>
        <a:latin typeface="+mn-lt"/>
        <a:ea typeface="+mn-ea"/>
        <a:cs typeface="+mn-cs"/>
      </a:defRPr>
    </a:lvl1pPr>
    <a:lvl2pPr marL="457200" algn="r" rtl="1" fontAlgn="base">
      <a:spcBef>
        <a:spcPct val="30000"/>
      </a:spcBef>
      <a:spcAft>
        <a:spcPct val="0"/>
      </a:spcAft>
      <a:defRPr sz="1200" kern="1200">
        <a:solidFill>
          <a:schemeClr val="tx1"/>
        </a:solidFill>
        <a:latin typeface="+mn-lt"/>
        <a:ea typeface="+mn-ea"/>
        <a:cs typeface="+mn-cs"/>
      </a:defRPr>
    </a:lvl2pPr>
    <a:lvl3pPr marL="914400" algn="r" rtl="1" fontAlgn="base">
      <a:spcBef>
        <a:spcPct val="30000"/>
      </a:spcBef>
      <a:spcAft>
        <a:spcPct val="0"/>
      </a:spcAft>
      <a:defRPr sz="1200" kern="1200">
        <a:solidFill>
          <a:schemeClr val="tx1"/>
        </a:solidFill>
        <a:latin typeface="+mn-lt"/>
        <a:ea typeface="+mn-ea"/>
        <a:cs typeface="+mn-cs"/>
      </a:defRPr>
    </a:lvl3pPr>
    <a:lvl4pPr marL="1371600" algn="r" rtl="1" fontAlgn="base">
      <a:spcBef>
        <a:spcPct val="30000"/>
      </a:spcBef>
      <a:spcAft>
        <a:spcPct val="0"/>
      </a:spcAft>
      <a:defRPr sz="1200" kern="1200">
        <a:solidFill>
          <a:schemeClr val="tx1"/>
        </a:solidFill>
        <a:latin typeface="+mn-lt"/>
        <a:ea typeface="+mn-ea"/>
        <a:cs typeface="+mn-cs"/>
      </a:defRPr>
    </a:lvl4pPr>
    <a:lvl5pPr marL="1828800" algn="r" rtl="1" fontAlgn="base">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122" name="Rectangle 2"/>
          <p:cNvSpPr>
            <a:spLocks noGrp="1" noRot="1" noChangeArrowheads="1"/>
          </p:cNvSpPr>
          <p:nvPr>
            <p:ph type="ctrTitle"/>
          </p:nvPr>
        </p:nvSpPr>
        <p:spPr>
          <a:xfrm>
            <a:off x="685800" y="1981200"/>
            <a:ext cx="7772400" cy="1600200"/>
          </a:xfrm>
        </p:spPr>
        <p:txBody>
          <a:bodyPr/>
          <a:lstStyle>
            <a:lvl1pPr>
              <a:defRPr/>
            </a:lvl1pPr>
          </a:lstStyle>
          <a:p>
            <a:r>
              <a:rPr lang="en-US"/>
              <a:t>Click to edit Master title style</a:t>
            </a:r>
          </a:p>
        </p:txBody>
      </p:sp>
      <p:sp>
        <p:nvSpPr>
          <p:cNvPr id="5123" name="Rectangle 3"/>
          <p:cNvSpPr>
            <a:spLocks noGrp="1" noRot="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ALI SHAERI       NIOEC CO.</a:t>
            </a:r>
          </a:p>
        </p:txBody>
      </p:sp>
      <p:sp>
        <p:nvSpPr>
          <p:cNvPr id="6" name="Rectangle 6"/>
          <p:cNvSpPr>
            <a:spLocks noGrp="1" noChangeArrowheads="1"/>
          </p:cNvSpPr>
          <p:nvPr>
            <p:ph type="sldNum" sz="quarter" idx="12"/>
          </p:nvPr>
        </p:nvSpPr>
        <p:spPr>
          <a:ln/>
        </p:spPr>
        <p:txBody>
          <a:bodyPr/>
          <a:lstStyle>
            <a:lvl1pPr>
              <a:defRPr/>
            </a:lvl1pPr>
          </a:lstStyle>
          <a:p>
            <a:pPr>
              <a:defRPr/>
            </a:pPr>
            <a:fld id="{AF42C478-5189-4912-AE99-64A88666C46C}" type="slidenum">
              <a:rPr lang="en-US"/>
              <a:pPr>
                <a:defRPr/>
              </a:pPr>
              <a:t>‹#›</a:t>
            </a:fld>
            <a:endParaRPr lang="en-US"/>
          </a:p>
        </p:txBody>
      </p:sp>
    </p:spTree>
    <p:extLst>
      <p:ext uri="{BB962C8B-B14F-4D97-AF65-F5344CB8AC3E}">
        <p14:creationId xmlns:p14="http://schemas.microsoft.com/office/powerpoint/2010/main" val="4059832508"/>
      </p:ext>
    </p:extLst>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ALI SHAERI       NIOEC CO.</a:t>
            </a:r>
          </a:p>
        </p:txBody>
      </p:sp>
      <p:sp>
        <p:nvSpPr>
          <p:cNvPr id="6" name="Rectangle 6"/>
          <p:cNvSpPr>
            <a:spLocks noGrp="1" noChangeArrowheads="1"/>
          </p:cNvSpPr>
          <p:nvPr>
            <p:ph type="sldNum" sz="quarter" idx="12"/>
          </p:nvPr>
        </p:nvSpPr>
        <p:spPr>
          <a:ln/>
        </p:spPr>
        <p:txBody>
          <a:bodyPr/>
          <a:lstStyle>
            <a:lvl1pPr>
              <a:defRPr/>
            </a:lvl1pPr>
          </a:lstStyle>
          <a:p>
            <a:pPr>
              <a:defRPr/>
            </a:pPr>
            <a:fld id="{AE6A9B57-E4FA-48A0-BFB5-E2BE4FB77F1D}" type="slidenum">
              <a:rPr lang="en-US"/>
              <a:pPr>
                <a:defRPr/>
              </a:pPr>
              <a:t>‹#›</a:t>
            </a:fld>
            <a:endParaRPr lang="en-US"/>
          </a:p>
        </p:txBody>
      </p:sp>
    </p:spTree>
    <p:extLst>
      <p:ext uri="{BB962C8B-B14F-4D97-AF65-F5344CB8AC3E}">
        <p14:creationId xmlns:p14="http://schemas.microsoft.com/office/powerpoint/2010/main" val="3160971658"/>
      </p:ext>
    </p:extLst>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ALI SHAERI       NIOEC CO.</a:t>
            </a:r>
          </a:p>
        </p:txBody>
      </p:sp>
      <p:sp>
        <p:nvSpPr>
          <p:cNvPr id="6" name="Rectangle 6"/>
          <p:cNvSpPr>
            <a:spLocks noGrp="1" noChangeArrowheads="1"/>
          </p:cNvSpPr>
          <p:nvPr>
            <p:ph type="sldNum" sz="quarter" idx="12"/>
          </p:nvPr>
        </p:nvSpPr>
        <p:spPr>
          <a:ln/>
        </p:spPr>
        <p:txBody>
          <a:bodyPr/>
          <a:lstStyle>
            <a:lvl1pPr>
              <a:defRPr/>
            </a:lvl1pPr>
          </a:lstStyle>
          <a:p>
            <a:pPr>
              <a:defRPr/>
            </a:pPr>
            <a:fld id="{331C90D0-7DA2-4DA2-96D6-38D85A057E34}" type="slidenum">
              <a:rPr lang="en-US"/>
              <a:pPr>
                <a:defRPr/>
              </a:pPr>
              <a:t>‹#›</a:t>
            </a:fld>
            <a:endParaRPr lang="en-US"/>
          </a:p>
        </p:txBody>
      </p:sp>
    </p:spTree>
    <p:extLst>
      <p:ext uri="{BB962C8B-B14F-4D97-AF65-F5344CB8AC3E}">
        <p14:creationId xmlns:p14="http://schemas.microsoft.com/office/powerpoint/2010/main" val="3899444953"/>
      </p:ext>
    </p:extLst>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301625"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ALI SHAERI       NIOEC CO.</a:t>
            </a:r>
          </a:p>
        </p:txBody>
      </p:sp>
      <p:sp>
        <p:nvSpPr>
          <p:cNvPr id="7" name="Rectangle 6"/>
          <p:cNvSpPr>
            <a:spLocks noGrp="1" noChangeArrowheads="1"/>
          </p:cNvSpPr>
          <p:nvPr>
            <p:ph type="sldNum" sz="quarter" idx="12"/>
          </p:nvPr>
        </p:nvSpPr>
        <p:spPr>
          <a:ln/>
        </p:spPr>
        <p:txBody>
          <a:bodyPr/>
          <a:lstStyle>
            <a:lvl1pPr>
              <a:defRPr/>
            </a:lvl1pPr>
          </a:lstStyle>
          <a:p>
            <a:pPr>
              <a:defRPr/>
            </a:pPr>
            <a:fld id="{746A8865-D644-4B0B-B918-E72AE67BA89F}" type="slidenum">
              <a:rPr lang="en-US"/>
              <a:pPr>
                <a:defRPr/>
              </a:pPr>
              <a:t>‹#›</a:t>
            </a:fld>
            <a:endParaRPr lang="en-US"/>
          </a:p>
        </p:txBody>
      </p:sp>
    </p:spTree>
    <p:extLst>
      <p:ext uri="{BB962C8B-B14F-4D97-AF65-F5344CB8AC3E}">
        <p14:creationId xmlns:p14="http://schemas.microsoft.com/office/powerpoint/2010/main" val="2420819134"/>
      </p:ext>
    </p:extLst>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ALI SHAERI       NIOEC CO.</a:t>
            </a:r>
          </a:p>
        </p:txBody>
      </p:sp>
      <p:sp>
        <p:nvSpPr>
          <p:cNvPr id="9" name="Rectangle 6"/>
          <p:cNvSpPr>
            <a:spLocks noGrp="1" noChangeArrowheads="1"/>
          </p:cNvSpPr>
          <p:nvPr>
            <p:ph type="sldNum" sz="quarter" idx="12"/>
          </p:nvPr>
        </p:nvSpPr>
        <p:spPr>
          <a:ln/>
        </p:spPr>
        <p:txBody>
          <a:bodyPr/>
          <a:lstStyle>
            <a:lvl1pPr>
              <a:defRPr/>
            </a:lvl1pPr>
          </a:lstStyle>
          <a:p>
            <a:pPr>
              <a:defRPr/>
            </a:pPr>
            <a:fld id="{DD612679-BE63-4839-A4F8-0C5DB5E0AF77}" type="slidenum">
              <a:rPr lang="en-US"/>
              <a:pPr>
                <a:defRPr/>
              </a:pPr>
              <a:t>‹#›</a:t>
            </a:fld>
            <a:endParaRPr lang="en-US"/>
          </a:p>
        </p:txBody>
      </p:sp>
    </p:spTree>
    <p:extLst>
      <p:ext uri="{BB962C8B-B14F-4D97-AF65-F5344CB8AC3E}">
        <p14:creationId xmlns:p14="http://schemas.microsoft.com/office/powerpoint/2010/main" val="229594948"/>
      </p:ext>
    </p:extLst>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t>ALI SHAERI       NIOEC CO.</a:t>
            </a:r>
          </a:p>
        </p:txBody>
      </p:sp>
      <p:sp>
        <p:nvSpPr>
          <p:cNvPr id="5" name="Rectangle 6"/>
          <p:cNvSpPr>
            <a:spLocks noGrp="1" noChangeArrowheads="1"/>
          </p:cNvSpPr>
          <p:nvPr>
            <p:ph type="sldNum" sz="quarter" idx="12"/>
          </p:nvPr>
        </p:nvSpPr>
        <p:spPr>
          <a:ln/>
        </p:spPr>
        <p:txBody>
          <a:bodyPr/>
          <a:lstStyle>
            <a:lvl1pPr>
              <a:defRPr/>
            </a:lvl1pPr>
          </a:lstStyle>
          <a:p>
            <a:pPr>
              <a:defRPr/>
            </a:pPr>
            <a:fld id="{9F1C69F3-7E51-4D5F-903B-F53F8D799FAD}" type="slidenum">
              <a:rPr lang="en-US"/>
              <a:pPr>
                <a:defRPr/>
              </a:pPr>
              <a:t>‹#›</a:t>
            </a:fld>
            <a:endParaRPr lang="en-US"/>
          </a:p>
        </p:txBody>
      </p:sp>
    </p:spTree>
    <p:extLst>
      <p:ext uri="{BB962C8B-B14F-4D97-AF65-F5344CB8AC3E}">
        <p14:creationId xmlns:p14="http://schemas.microsoft.com/office/powerpoint/2010/main" val="1582993453"/>
      </p:ext>
    </p:extLst>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t>ALI SHAERI       NIOEC CO.</a:t>
            </a:r>
          </a:p>
        </p:txBody>
      </p:sp>
      <p:sp>
        <p:nvSpPr>
          <p:cNvPr id="4" name="Rectangle 6"/>
          <p:cNvSpPr>
            <a:spLocks noGrp="1" noChangeArrowheads="1"/>
          </p:cNvSpPr>
          <p:nvPr>
            <p:ph type="sldNum" sz="quarter" idx="12"/>
          </p:nvPr>
        </p:nvSpPr>
        <p:spPr>
          <a:ln/>
        </p:spPr>
        <p:txBody>
          <a:bodyPr/>
          <a:lstStyle>
            <a:lvl1pPr>
              <a:defRPr/>
            </a:lvl1pPr>
          </a:lstStyle>
          <a:p>
            <a:pPr>
              <a:defRPr/>
            </a:pPr>
            <a:fld id="{B4BAB118-305B-4C9E-9553-CF8B1743D3D2}" type="slidenum">
              <a:rPr lang="en-US"/>
              <a:pPr>
                <a:defRPr/>
              </a:pPr>
              <a:t>‹#›</a:t>
            </a:fld>
            <a:endParaRPr lang="en-US"/>
          </a:p>
        </p:txBody>
      </p:sp>
    </p:spTree>
    <p:extLst>
      <p:ext uri="{BB962C8B-B14F-4D97-AF65-F5344CB8AC3E}">
        <p14:creationId xmlns:p14="http://schemas.microsoft.com/office/powerpoint/2010/main" val="1391803780"/>
      </p:ext>
    </p:extLst>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ALI SHAERI       NIOEC CO.</a:t>
            </a:r>
          </a:p>
        </p:txBody>
      </p:sp>
      <p:sp>
        <p:nvSpPr>
          <p:cNvPr id="7" name="Rectangle 6"/>
          <p:cNvSpPr>
            <a:spLocks noGrp="1" noChangeArrowheads="1"/>
          </p:cNvSpPr>
          <p:nvPr>
            <p:ph type="sldNum" sz="quarter" idx="12"/>
          </p:nvPr>
        </p:nvSpPr>
        <p:spPr>
          <a:ln/>
        </p:spPr>
        <p:txBody>
          <a:bodyPr/>
          <a:lstStyle>
            <a:lvl1pPr>
              <a:defRPr/>
            </a:lvl1pPr>
          </a:lstStyle>
          <a:p>
            <a:pPr>
              <a:defRPr/>
            </a:pPr>
            <a:fld id="{B1C74A04-2168-4951-9BDF-DFAE4C31E9A6}" type="slidenum">
              <a:rPr lang="en-US"/>
              <a:pPr>
                <a:defRPr/>
              </a:pPr>
              <a:t>‹#›</a:t>
            </a:fld>
            <a:endParaRPr lang="en-US"/>
          </a:p>
        </p:txBody>
      </p:sp>
    </p:spTree>
    <p:extLst>
      <p:ext uri="{BB962C8B-B14F-4D97-AF65-F5344CB8AC3E}">
        <p14:creationId xmlns:p14="http://schemas.microsoft.com/office/powerpoint/2010/main" val="836437481"/>
      </p:ext>
    </p:extLst>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a-I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ALI SHAERI       NIOEC CO.</a:t>
            </a:r>
          </a:p>
        </p:txBody>
      </p:sp>
      <p:sp>
        <p:nvSpPr>
          <p:cNvPr id="7" name="Rectangle 6"/>
          <p:cNvSpPr>
            <a:spLocks noGrp="1" noChangeArrowheads="1"/>
          </p:cNvSpPr>
          <p:nvPr>
            <p:ph type="sldNum" sz="quarter" idx="12"/>
          </p:nvPr>
        </p:nvSpPr>
        <p:spPr>
          <a:ln/>
        </p:spPr>
        <p:txBody>
          <a:bodyPr/>
          <a:lstStyle>
            <a:lvl1pPr>
              <a:defRPr/>
            </a:lvl1pPr>
          </a:lstStyle>
          <a:p>
            <a:pPr>
              <a:defRPr/>
            </a:pPr>
            <a:fld id="{07AFB9B6-0FF3-4FA2-87C9-2898BB2EA34D}" type="slidenum">
              <a:rPr lang="en-US"/>
              <a:pPr>
                <a:defRPr/>
              </a:pPr>
              <a:t>‹#›</a:t>
            </a:fld>
            <a:endParaRPr lang="en-US"/>
          </a:p>
        </p:txBody>
      </p:sp>
    </p:spTree>
    <p:extLst>
      <p:ext uri="{BB962C8B-B14F-4D97-AF65-F5344CB8AC3E}">
        <p14:creationId xmlns:p14="http://schemas.microsoft.com/office/powerpoint/2010/main" val="1983487852"/>
      </p:ext>
    </p:extLst>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ALI SHAERI       NIOEC CO.</a:t>
            </a:r>
          </a:p>
        </p:txBody>
      </p:sp>
      <p:sp>
        <p:nvSpPr>
          <p:cNvPr id="6" name="Rectangle 6"/>
          <p:cNvSpPr>
            <a:spLocks noGrp="1" noChangeArrowheads="1"/>
          </p:cNvSpPr>
          <p:nvPr>
            <p:ph type="sldNum" sz="quarter" idx="12"/>
          </p:nvPr>
        </p:nvSpPr>
        <p:spPr>
          <a:ln/>
        </p:spPr>
        <p:txBody>
          <a:bodyPr/>
          <a:lstStyle>
            <a:lvl1pPr>
              <a:defRPr/>
            </a:lvl1pPr>
          </a:lstStyle>
          <a:p>
            <a:pPr>
              <a:defRPr/>
            </a:pPr>
            <a:fld id="{0968E87E-EC1F-4A62-9991-16680C44760E}" type="slidenum">
              <a:rPr lang="en-US"/>
              <a:pPr>
                <a:defRPr/>
              </a:pPr>
              <a:t>‹#›</a:t>
            </a:fld>
            <a:endParaRPr lang="en-US"/>
          </a:p>
        </p:txBody>
      </p:sp>
    </p:spTree>
    <p:extLst>
      <p:ext uri="{BB962C8B-B14F-4D97-AF65-F5344CB8AC3E}">
        <p14:creationId xmlns:p14="http://schemas.microsoft.com/office/powerpoint/2010/main" val="1387392185"/>
      </p:ext>
    </p:extLst>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7188" y="228600"/>
            <a:ext cx="2135187" cy="587057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301625" y="228600"/>
            <a:ext cx="6253163" cy="5870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ALI SHAERI       NIOEC CO.</a:t>
            </a:r>
          </a:p>
        </p:txBody>
      </p:sp>
      <p:sp>
        <p:nvSpPr>
          <p:cNvPr id="6" name="Rectangle 6"/>
          <p:cNvSpPr>
            <a:spLocks noGrp="1" noChangeArrowheads="1"/>
          </p:cNvSpPr>
          <p:nvPr>
            <p:ph type="sldNum" sz="quarter" idx="12"/>
          </p:nvPr>
        </p:nvSpPr>
        <p:spPr>
          <a:ln/>
        </p:spPr>
        <p:txBody>
          <a:bodyPr/>
          <a:lstStyle>
            <a:lvl1pPr>
              <a:defRPr/>
            </a:lvl1pPr>
          </a:lstStyle>
          <a:p>
            <a:pPr>
              <a:defRPr/>
            </a:pPr>
            <a:fld id="{6AB39A87-6003-4321-82C1-66AE9413DF54}" type="slidenum">
              <a:rPr lang="en-US"/>
              <a:pPr>
                <a:defRPr/>
              </a:pPr>
              <a:t>‹#›</a:t>
            </a:fld>
            <a:endParaRPr lang="en-US"/>
          </a:p>
        </p:txBody>
      </p:sp>
    </p:spTree>
    <p:extLst>
      <p:ext uri="{BB962C8B-B14F-4D97-AF65-F5344CB8AC3E}">
        <p14:creationId xmlns:p14="http://schemas.microsoft.com/office/powerpoint/2010/main" val="2118658571"/>
      </p:ext>
    </p:extLst>
  </p:cSld>
  <p:clrMapOvr>
    <a:masterClrMapping/>
  </p:clrMapOvr>
  <p:transition>
    <p:dissolv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Line 1026"/>
          <p:cNvSpPr>
            <a:spLocks noChangeShapeType="1"/>
          </p:cNvSpPr>
          <p:nvPr/>
        </p:nvSpPr>
        <p:spPr bwMode="auto">
          <a:xfrm>
            <a:off x="0" y="1708150"/>
            <a:ext cx="9147175" cy="0"/>
          </a:xfrm>
          <a:prstGeom prst="line">
            <a:avLst/>
          </a:prstGeom>
          <a:noFill/>
          <a:ln w="127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kumimoji="1" lang="en-US" sz="2800">
              <a:solidFill>
                <a:srgbClr val="FFFFFF"/>
              </a:solidFill>
              <a:latin typeface="Times New Roman" pitchFamily="18" charset="0"/>
              <a:ea typeface="ＭＳ Ｐゴシック" pitchFamily="34" charset="-128"/>
              <a:cs typeface="+mn-cs"/>
            </a:endParaRPr>
          </a:p>
        </p:txBody>
      </p:sp>
      <p:sp>
        <p:nvSpPr>
          <p:cNvPr id="5" name="Arc 1027"/>
          <p:cNvSpPr>
            <a:spLocks/>
          </p:cNvSpPr>
          <p:nvPr/>
        </p:nvSpPr>
        <p:spPr bwMode="auto">
          <a:xfrm>
            <a:off x="0" y="842963"/>
            <a:ext cx="2897188" cy="6015037"/>
          </a:xfrm>
          <a:custGeom>
            <a:avLst/>
            <a:gdLst>
              <a:gd name="T0" fmla="*/ 0 w 21600"/>
              <a:gd name="T1" fmla="*/ 0 h 21600"/>
              <a:gd name="T2" fmla="*/ 388597144 w 21600"/>
              <a:gd name="T3" fmla="*/ 1675031024 h 21600"/>
              <a:gd name="T4" fmla="*/ 0 w 21600"/>
              <a:gd name="T5" fmla="*/ 1675031024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eaLnBrk="0" hangingPunct="0"/>
            <a:endParaRPr kumimoji="1" lang="en-US" sz="2800">
              <a:solidFill>
                <a:srgbClr val="FFFFFF"/>
              </a:solidFill>
              <a:latin typeface="Times New Roman" pitchFamily="18" charset="0"/>
              <a:ea typeface="ＭＳ Ｐゴシック" pitchFamily="34" charset="-128"/>
              <a:cs typeface="+mn-cs"/>
            </a:endParaRPr>
          </a:p>
        </p:txBody>
      </p:sp>
      <p:sp>
        <p:nvSpPr>
          <p:cNvPr id="22532" name="Rectangle 1028"/>
          <p:cNvSpPr>
            <a:spLocks noGrp="1" noChangeArrowheads="1"/>
          </p:cNvSpPr>
          <p:nvPr>
            <p:ph type="ctrTitle" sz="quarter"/>
          </p:nvPr>
        </p:nvSpPr>
        <p:spPr>
          <a:xfrm>
            <a:off x="2743200" y="427038"/>
            <a:ext cx="6399213" cy="1524000"/>
          </a:xfrm>
        </p:spPr>
        <p:txBody>
          <a:bodyPr anchor="b"/>
          <a:lstStyle>
            <a:lvl1pPr>
              <a:lnSpc>
                <a:spcPct val="80000"/>
              </a:lnSpc>
              <a:defRPr sz="6600"/>
            </a:lvl1pPr>
          </a:lstStyle>
          <a:p>
            <a:r>
              <a:rPr lang="ja-JP" altLang="en-US"/>
              <a:t>マスタ タイトルの</a:t>
            </a:r>
            <a:br>
              <a:rPr lang="ja-JP" altLang="en-US"/>
            </a:br>
            <a:r>
              <a:rPr lang="ja-JP" altLang="en-US"/>
              <a:t>書式設定</a:t>
            </a:r>
          </a:p>
        </p:txBody>
      </p:sp>
      <p:sp>
        <p:nvSpPr>
          <p:cNvPr id="22533" name="Rectangle 1029"/>
          <p:cNvSpPr>
            <a:spLocks noGrp="1" noChangeArrowheads="1"/>
          </p:cNvSpPr>
          <p:nvPr>
            <p:ph type="subTitle" sz="quarter" idx="1"/>
          </p:nvPr>
        </p:nvSpPr>
        <p:spPr>
          <a:xfrm>
            <a:off x="4191000" y="1828800"/>
            <a:ext cx="4572000" cy="1752600"/>
          </a:xfrm>
        </p:spPr>
        <p:txBody>
          <a:bodyPr/>
          <a:lstStyle>
            <a:lvl1pPr marL="0" indent="0">
              <a:buFont typeface="Wingdings" pitchFamily="2" charset="2"/>
              <a:buNone/>
              <a:defRPr sz="2400"/>
            </a:lvl1pPr>
          </a:lstStyle>
          <a:p>
            <a:r>
              <a:rPr lang="ja-JP" altLang="en-US"/>
              <a:t>マスタ サブタイトルの書式設定</a:t>
            </a:r>
          </a:p>
        </p:txBody>
      </p:sp>
      <p:sp>
        <p:nvSpPr>
          <p:cNvPr id="6" name="Rectangle 1030"/>
          <p:cNvSpPr>
            <a:spLocks noGrp="1" noChangeArrowheads="1"/>
          </p:cNvSpPr>
          <p:nvPr>
            <p:ph type="dt" sz="quarter" idx="10"/>
          </p:nvPr>
        </p:nvSpPr>
        <p:spPr/>
        <p:txBody>
          <a:bodyPr/>
          <a:lstStyle>
            <a:lvl1pPr>
              <a:defRPr smtClean="0"/>
            </a:lvl1pPr>
          </a:lstStyle>
          <a:p>
            <a:pPr>
              <a:defRPr/>
            </a:pPr>
            <a:fld id="{6C173D50-E166-4435-9EEB-2B6ED71E984F}" type="datetime1">
              <a:rPr lang="ja-JP" altLang="en-US">
                <a:solidFill>
                  <a:srgbClr val="FFFFFF"/>
                </a:solidFill>
              </a:rPr>
              <a:pPr>
                <a:defRPr/>
              </a:pPr>
              <a:t>2015/9/24</a:t>
            </a:fld>
            <a:endParaRPr lang="en-US" altLang="ja-JP">
              <a:solidFill>
                <a:srgbClr val="FFFFFF"/>
              </a:solidFill>
            </a:endParaRPr>
          </a:p>
        </p:txBody>
      </p:sp>
      <p:sp>
        <p:nvSpPr>
          <p:cNvPr id="7" name="Rectangle 1031"/>
          <p:cNvSpPr>
            <a:spLocks noGrp="1" noChangeArrowheads="1"/>
          </p:cNvSpPr>
          <p:nvPr>
            <p:ph type="ftr" sz="quarter" idx="11"/>
          </p:nvPr>
        </p:nvSpPr>
        <p:spPr/>
        <p:txBody>
          <a:bodyPr/>
          <a:lstStyle>
            <a:lvl1pPr>
              <a:defRPr smtClean="0"/>
            </a:lvl1pPr>
          </a:lstStyle>
          <a:p>
            <a:pPr>
              <a:defRPr/>
            </a:pPr>
            <a:endParaRPr lang="en-US" altLang="ja-JP">
              <a:solidFill>
                <a:srgbClr val="FFFFFF"/>
              </a:solidFill>
            </a:endParaRPr>
          </a:p>
        </p:txBody>
      </p:sp>
      <p:sp>
        <p:nvSpPr>
          <p:cNvPr id="8" name="Rectangle 1032"/>
          <p:cNvSpPr>
            <a:spLocks noGrp="1" noChangeArrowheads="1"/>
          </p:cNvSpPr>
          <p:nvPr>
            <p:ph type="sldNum" sz="quarter" idx="12"/>
          </p:nvPr>
        </p:nvSpPr>
        <p:spPr/>
        <p:txBody>
          <a:bodyPr/>
          <a:lstStyle>
            <a:lvl1pPr>
              <a:defRPr smtClean="0"/>
            </a:lvl1pPr>
          </a:lstStyle>
          <a:p>
            <a:pPr>
              <a:defRPr/>
            </a:pPr>
            <a:fld id="{289DF824-A5D4-44F2-9082-6B9BFA81D393}"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2634508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C6EEC934-A16F-4FF9-B542-D26E38E44E81}" type="datetime1">
              <a:rPr lang="ja-JP" altLang="en-US">
                <a:solidFill>
                  <a:srgbClr val="FFFFFF"/>
                </a:solidFill>
              </a:rPr>
              <a:pPr>
                <a:defRPr/>
              </a:pPr>
              <a:t>2015/9/24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69B1D514-AB0E-42F7-B6FE-C87590C6F6F6}"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9913396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2C25EBCC-11C8-4A9D-84C2-FFB6C014B292}" type="datetime1">
              <a:rPr lang="ja-JP" altLang="en-US">
                <a:solidFill>
                  <a:srgbClr val="FFFFFF"/>
                </a:solidFill>
              </a:rPr>
              <a:pPr>
                <a:defRPr/>
              </a:pPr>
              <a:t>2015/9/24</a:t>
            </a:fld>
            <a:endParaRPr lang="en-US" altLang="ja-JP">
              <a:solidFill>
                <a:srgbClr val="FFFFFF"/>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4" name="Rectangle 7"/>
          <p:cNvSpPr>
            <a:spLocks noGrp="1" noChangeArrowheads="1"/>
          </p:cNvSpPr>
          <p:nvPr>
            <p:ph type="sldNum" sz="quarter" idx="12"/>
          </p:nvPr>
        </p:nvSpPr>
        <p:spPr>
          <a:ln/>
        </p:spPr>
        <p:txBody>
          <a:bodyPr/>
          <a:lstStyle>
            <a:lvl1pPr>
              <a:defRPr/>
            </a:lvl1pPr>
          </a:lstStyle>
          <a:p>
            <a:pPr>
              <a:defRPr/>
            </a:pPr>
            <a:fld id="{ADDA1997-3A31-41A4-94A7-EBF038C4C810}"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0979047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8C37AD21-3DE5-47DB-BECF-A7AE85457FA1}" type="datetime1">
              <a:rPr lang="ja-JP" altLang="en-US">
                <a:solidFill>
                  <a:srgbClr val="FFFFFF"/>
                </a:solidFill>
              </a:rPr>
              <a:pPr>
                <a:defRPr/>
              </a:pPr>
              <a:t>2015/9/24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5692266B-F93A-4A7D-B1C0-5E189B42743E}"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2388431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Rot="1" noChangeArrowheads="1"/>
          </p:cNvSpPr>
          <p:nvPr>
            <p:ph type="title"/>
          </p:nvPr>
        </p:nvSpPr>
        <p:spPr bwMode="auto">
          <a:xfrm>
            <a:off x="301625" y="228600"/>
            <a:ext cx="8510588" cy="13255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3"/>
          <p:cNvSpPr>
            <a:spLocks noGrp="1" noRot="1" noChangeArrowheads="1"/>
          </p:cNvSpPr>
          <p:nvPr>
            <p:ph type="body" idx="1"/>
          </p:nvPr>
        </p:nvSpPr>
        <p:spPr bwMode="auto">
          <a:xfrm>
            <a:off x="301625" y="1676400"/>
            <a:ext cx="8540750" cy="4422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0" name="Rectangle 4"/>
          <p:cNvSpPr>
            <a:spLocks noGrp="1" noChangeArrowheads="1"/>
          </p:cNvSpPr>
          <p:nvPr>
            <p:ph type="dt" sz="half" idx="2"/>
          </p:nvPr>
        </p:nvSpPr>
        <p:spPr bwMode="auto">
          <a:xfrm>
            <a:off x="304800" y="6245225"/>
            <a:ext cx="22860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smtClean="0">
                <a:effectLst>
                  <a:outerShdw blurRad="38100" dist="38100" dir="2700000" algn="tl">
                    <a:srgbClr val="000000"/>
                  </a:outerShdw>
                </a:effectLst>
                <a:latin typeface="Arial" pitchFamily="34" charset="0"/>
                <a:cs typeface="Arial" pitchFamily="34" charset="0"/>
              </a:defRPr>
            </a:lvl1pPr>
          </a:lstStyle>
          <a:p>
            <a:pPr>
              <a:defRPr/>
            </a:pPr>
            <a:endParaRPr lang="en-US"/>
          </a:p>
        </p:txBody>
      </p:sp>
      <p:sp>
        <p:nvSpPr>
          <p:cNvPr id="410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smtClean="0">
                <a:effectLst>
                  <a:outerShdw blurRad="38100" dist="38100" dir="2700000" algn="tl">
                    <a:srgbClr val="000000"/>
                  </a:outerShdw>
                </a:effectLst>
                <a:latin typeface="Arial" pitchFamily="34" charset="0"/>
                <a:cs typeface="Arial" pitchFamily="34" charset="0"/>
              </a:defRPr>
            </a:lvl1pPr>
          </a:lstStyle>
          <a:p>
            <a:pPr>
              <a:defRPr/>
            </a:pPr>
            <a:r>
              <a:rPr lang="en-US"/>
              <a:t>ALI SHAERI       NIOEC CO.</a:t>
            </a:r>
          </a:p>
        </p:txBody>
      </p:sp>
      <p:sp>
        <p:nvSpPr>
          <p:cNvPr id="4102" name="Rectangle 6"/>
          <p:cNvSpPr>
            <a:spLocks noGrp="1" noChangeArrowheads="1"/>
          </p:cNvSpPr>
          <p:nvPr>
            <p:ph type="sldNum" sz="quarter" idx="4"/>
          </p:nvPr>
        </p:nvSpPr>
        <p:spPr bwMode="auto">
          <a:xfrm>
            <a:off x="6553200" y="6245225"/>
            <a:ext cx="22860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smtClean="0">
                <a:effectLst>
                  <a:outerShdw blurRad="38100" dist="38100" dir="2700000" algn="tl">
                    <a:srgbClr val="000000"/>
                  </a:outerShdw>
                </a:effectLst>
                <a:latin typeface="Arial" pitchFamily="34" charset="0"/>
                <a:cs typeface="Arial" pitchFamily="34" charset="0"/>
              </a:defRPr>
            </a:lvl1pPr>
          </a:lstStyle>
          <a:p>
            <a:pPr>
              <a:defRPr/>
            </a:pPr>
            <a:fld id="{96966CF4-9A71-4500-933C-A39C60FCC5A0}"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p:dissolve/>
  </p:transition>
  <p:hf sldNum="0" hd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cs typeface="Arial" pitchFamily="34" charset="0"/>
        </a:defRPr>
      </a:lvl9pPr>
    </p:titleStyle>
    <p:bodyStyle>
      <a:lvl1pPr marL="342900" indent="-342900" algn="l" rtl="0" eaLnBrk="0" fontAlgn="base" hangingPunct="0">
        <a:spcBef>
          <a:spcPct val="20000"/>
        </a:spcBef>
        <a:spcAft>
          <a:spcPct val="0"/>
        </a:spcAft>
        <a:buClr>
          <a:schemeClr val="hlink"/>
        </a:buClr>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D0D0D">
            <a:alpha val="0"/>
          </a:srgbClr>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2819400" y="609600"/>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ja-JP" altLang="en-US" smtClean="0"/>
              <a:t>マスタ タイトルの</a:t>
            </a:r>
            <a:br>
              <a:rPr lang="ja-JP" altLang="en-US" smtClean="0"/>
            </a:br>
            <a:r>
              <a:rPr lang="ja-JP" altLang="en-US" smtClean="0"/>
              <a:t>書式設定</a:t>
            </a:r>
          </a:p>
        </p:txBody>
      </p:sp>
      <p:sp>
        <p:nvSpPr>
          <p:cNvPr id="1027" name="Rectangle 4"/>
          <p:cNvSpPr>
            <a:spLocks noGrp="1" noChangeArrowheads="1"/>
          </p:cNvSpPr>
          <p:nvPr>
            <p:ph type="body" idx="1"/>
          </p:nvPr>
        </p:nvSpPr>
        <p:spPr bwMode="auto">
          <a:xfrm>
            <a:off x="2819400" y="1981200"/>
            <a:ext cx="6096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endParaRPr lang="ja-JP" altLang="ja-JP" smtClean="0"/>
          </a:p>
          <a:p>
            <a:pPr lvl="3"/>
            <a:r>
              <a:rPr lang="ja-JP" altLang="en-US" smtClean="0"/>
              <a:t>第 </a:t>
            </a:r>
            <a:r>
              <a:rPr lang="en-US" altLang="ja-JP" smtClean="0"/>
              <a:t>4 </a:t>
            </a:r>
            <a:r>
              <a:rPr lang="ja-JP" altLang="en-US" smtClean="0"/>
              <a:t>レベル</a:t>
            </a:r>
            <a:endParaRPr lang="ja-JP" altLang="ja-JP" smtClean="0"/>
          </a:p>
          <a:p>
            <a:pPr lvl="4"/>
            <a:r>
              <a:rPr lang="ja-JP" altLang="en-US" smtClean="0"/>
              <a:t>第 </a:t>
            </a:r>
            <a:r>
              <a:rPr lang="en-US" altLang="ja-JP" smtClean="0"/>
              <a:t>5 </a:t>
            </a:r>
            <a:r>
              <a:rPr lang="ja-JP" altLang="en-US" smtClean="0"/>
              <a:t>レベル</a:t>
            </a:r>
            <a:endParaRPr lang="ja-JP" altLang="ja-JP" smtClean="0"/>
          </a:p>
        </p:txBody>
      </p:sp>
      <p:sp>
        <p:nvSpPr>
          <p:cNvPr id="8" name="Rectangle 5"/>
          <p:cNvSpPr>
            <a:spLocks noGrp="1" noChangeArrowheads="1"/>
          </p:cNvSpPr>
          <p:nvPr>
            <p:ph type="dt" sz="half" idx="2"/>
          </p:nvPr>
        </p:nvSpPr>
        <p:spPr bwMode="auto">
          <a:xfrm>
            <a:off x="304800" y="6248400"/>
            <a:ext cx="19050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eaLnBrk="1" hangingPunct="1">
              <a:defRPr sz="1400" smtClean="0"/>
            </a:lvl1pPr>
          </a:lstStyle>
          <a:p>
            <a:pPr>
              <a:defRPr/>
            </a:pPr>
            <a:fld id="{660B9A97-EAE3-4393-9844-3EC263B28109}" type="datetime1">
              <a:rPr kumimoji="1" lang="ja-JP" altLang="en-US">
                <a:solidFill>
                  <a:srgbClr val="FFFFFF"/>
                </a:solidFill>
                <a:latin typeface="Times New Roman" pitchFamily="18" charset="0"/>
                <a:ea typeface="ＭＳ Ｐゴシック" pitchFamily="34" charset="-128"/>
                <a:cs typeface="+mn-cs"/>
              </a:rPr>
              <a:pPr>
                <a:defRPr/>
              </a:pPr>
              <a:t>2015/9/24</a:t>
            </a:fld>
            <a:endParaRPr kumimoji="1" lang="en-US" altLang="ja-JP">
              <a:solidFill>
                <a:srgbClr val="FFFFFF"/>
              </a:solidFill>
              <a:latin typeface="Times New Roman" pitchFamily="18" charset="0"/>
              <a:ea typeface="ＭＳ Ｐゴシック" pitchFamily="34" charset="-128"/>
              <a:cs typeface="+mn-cs"/>
            </a:endParaRPr>
          </a:p>
        </p:txBody>
      </p:sp>
      <p:sp>
        <p:nvSpPr>
          <p:cNvPr id="9" name="Rectangle 6"/>
          <p:cNvSpPr>
            <a:spLocks noGrp="1" noChangeArrowheads="1"/>
          </p:cNvSpPr>
          <p:nvPr>
            <p:ph type="ftr" sz="quarter" idx="3"/>
          </p:nvPr>
        </p:nvSpPr>
        <p:spPr bwMode="auto">
          <a:xfrm>
            <a:off x="3581400" y="6248400"/>
            <a:ext cx="28956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algn="ctr" eaLnBrk="1" hangingPunct="1">
              <a:defRPr sz="1400" smtClean="0"/>
            </a:lvl1pPr>
          </a:lstStyle>
          <a:p>
            <a:pPr>
              <a:defRPr/>
            </a:pPr>
            <a:endParaRPr kumimoji="1" lang="en-US" altLang="ja-JP">
              <a:solidFill>
                <a:srgbClr val="FFFFFF"/>
              </a:solidFill>
              <a:latin typeface="Times New Roman" pitchFamily="18" charset="0"/>
              <a:ea typeface="ＭＳ Ｐゴシック" pitchFamily="34" charset="-128"/>
              <a:cs typeface="+mn-cs"/>
            </a:endParaRPr>
          </a:p>
        </p:txBody>
      </p:sp>
      <p:sp>
        <p:nvSpPr>
          <p:cNvPr id="10" name="Rectangle 7"/>
          <p:cNvSpPr>
            <a:spLocks noGrp="1" noChangeArrowheads="1"/>
          </p:cNvSpPr>
          <p:nvPr>
            <p:ph type="sldNum" sz="quarter" idx="4"/>
          </p:nvPr>
        </p:nvSpPr>
        <p:spPr bwMode="auto">
          <a:xfrm>
            <a:off x="7010400" y="6248400"/>
            <a:ext cx="1905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r" eaLnBrk="1" hangingPunct="1">
              <a:defRPr sz="1400" smtClean="0"/>
            </a:lvl1pPr>
          </a:lstStyle>
          <a:p>
            <a:pPr>
              <a:defRPr/>
            </a:pPr>
            <a:fld id="{B8230C9D-D6AA-4A10-B604-F50816F95B66}" type="slidenum">
              <a:rPr kumimoji="1" lang="en-US" altLang="ja-JP">
                <a:solidFill>
                  <a:srgbClr val="FFFFFF"/>
                </a:solidFill>
                <a:latin typeface="Times New Roman" pitchFamily="18" charset="0"/>
                <a:ea typeface="ＭＳ Ｐゴシック" pitchFamily="34" charset="-128"/>
                <a:cs typeface="+mn-cs"/>
              </a:rPr>
              <a:pPr>
                <a:defRPr/>
              </a:pPr>
              <a:t>‹#›</a:t>
            </a:fld>
            <a:endParaRPr kumimoji="1" lang="en-US" altLang="ja-JP">
              <a:solidFill>
                <a:srgbClr val="FFFFFF"/>
              </a:solidFill>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2048089890"/>
      </p:ext>
    </p:extLst>
  </p:cSld>
  <p:clrMap bg1="dk2" tx1="lt1" bg2="dk1"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Lst>
  <p:hf hdr="0" ftr="0"/>
  <p:txStyles>
    <p:titleStyle>
      <a:lvl1pPr algn="l" rtl="0" eaLnBrk="0" fontAlgn="base" hangingPunct="0">
        <a:lnSpc>
          <a:spcPct val="70000"/>
        </a:lnSpc>
        <a:spcBef>
          <a:spcPct val="0"/>
        </a:spcBef>
        <a:spcAft>
          <a:spcPct val="0"/>
        </a:spcAft>
        <a:defRPr kumimoji="1" sz="4800" b="1">
          <a:solidFill>
            <a:schemeClr val="tx2"/>
          </a:solidFill>
          <a:latin typeface="Arial" pitchFamily="34" charset="0"/>
          <a:ea typeface="+mj-ea"/>
          <a:cs typeface="+mj-cs"/>
        </a:defRPr>
      </a:lvl1pPr>
      <a:lvl2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2pPr>
      <a:lvl3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3pPr>
      <a:lvl4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4pPr>
      <a:lvl5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5pPr>
      <a:lvl6pPr marL="4572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6pPr>
      <a:lvl7pPr marL="9144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7pPr>
      <a:lvl8pPr marL="13716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8pPr>
      <a:lvl9pPr marL="18288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kumimoji="1" sz="28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lr>
          <a:schemeClr val="tx2"/>
        </a:buClr>
        <a:buSzPct val="65000"/>
        <a:buFont typeface="Wingdings" pitchFamily="2" charset="2"/>
        <a:buChar char="u"/>
        <a:defRPr kumimoji="1" sz="26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hlink"/>
        </a:buClr>
        <a:buSzPct val="65000"/>
        <a:buFont typeface="Wingdings" pitchFamily="2" charset="2"/>
        <a:buChar char="«"/>
        <a:defRPr kumimoji="1" sz="2400">
          <a:solidFill>
            <a:schemeClr val="tx1"/>
          </a:solidFill>
          <a:latin typeface="Arial" pitchFamily="34" charset="0"/>
          <a:ea typeface="+mn-ea"/>
        </a:defRPr>
      </a:lvl3pPr>
      <a:lvl4pPr marL="1600200" indent="-228600" algn="l" rtl="0" eaLnBrk="0" fontAlgn="base" hangingPunct="0">
        <a:spcBef>
          <a:spcPct val="20000"/>
        </a:spcBef>
        <a:spcAft>
          <a:spcPct val="0"/>
        </a:spcAft>
        <a:buClr>
          <a:schemeClr val="tx2"/>
        </a:buClr>
        <a:buSzPct val="100000"/>
        <a:buChar char="•"/>
        <a:defRPr kumimoji="1" sz="2000">
          <a:solidFill>
            <a:schemeClr val="tx1"/>
          </a:solidFill>
          <a:latin typeface="Arial" pitchFamily="34" charset="0"/>
          <a:ea typeface="+mn-ea"/>
        </a:defRPr>
      </a:lvl4pPr>
      <a:lvl5pPr marL="2057400" indent="-228600" algn="l" rtl="0" eaLnBrk="0" fontAlgn="base" hangingPunct="0">
        <a:spcBef>
          <a:spcPct val="20000"/>
        </a:spcBef>
        <a:spcAft>
          <a:spcPct val="0"/>
        </a:spcAft>
        <a:buClr>
          <a:schemeClr val="hlink"/>
        </a:buClr>
        <a:buSzPct val="100000"/>
        <a:buChar char="–"/>
        <a:defRPr kumimoji="1" sz="2000">
          <a:solidFill>
            <a:schemeClr val="tx1"/>
          </a:solidFill>
          <a:latin typeface="Arial" pitchFamily="34" charset="0"/>
          <a:ea typeface="+mn-ea"/>
        </a:defRPr>
      </a:lvl5pPr>
      <a:lvl6pPr marL="25146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slideLayout" Target="../slideLayouts/slideLayout2.xml"/><Relationship Id="rId5" Type="http://schemas.openxmlformats.org/officeDocument/2006/relationships/comments" Target="../comments/comment1.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slideLayout" Target="../slideLayouts/slideLayout2.xml"/><Relationship Id="rId5" Type="http://schemas.openxmlformats.org/officeDocument/2006/relationships/comments" Target="../comments/comment2.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slideLayout" Target="../slideLayouts/slideLayout2.xml"/><Relationship Id="rId5" Type="http://schemas.openxmlformats.org/officeDocument/2006/relationships/comments" Target="../comments/comment3.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slideLayout" Target="../slideLayouts/slideLayout2.xml"/><Relationship Id="rId5" Type="http://schemas.openxmlformats.org/officeDocument/2006/relationships/comments" Target="../comments/comment4.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25"/>
            <a:ext cx="8382000" cy="1143000"/>
          </a:xfrm>
          <a:solidFill>
            <a:schemeClr val="tx2"/>
          </a:solidFill>
          <a:ln w="3175"/>
        </p:spPr>
        <p:txBody>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382000" cy="4530725"/>
          </a:xfrm>
          <a:solidFill>
            <a:schemeClr val="tx2"/>
          </a:solidFill>
          <a:ln>
            <a:solidFill>
              <a:schemeClr val="accent1"/>
            </a:solidFill>
          </a:ln>
        </p:spPr>
        <p:txBody>
          <a:bodyPr>
            <a:normAutofit lnSpcReduction="10000"/>
          </a:bodyPr>
          <a:lstStyle/>
          <a:p>
            <a:pPr algn="just" eaLnBrk="1" hangingPunct="1">
              <a:buFont typeface="Arial" charset="0"/>
              <a:buNone/>
              <a:defRPr/>
            </a:pPr>
            <a:r>
              <a:rPr lang="en-US" sz="2000" dirty="0" smtClean="0">
                <a:solidFill>
                  <a:schemeClr val="bg2">
                    <a:lumMod val="75000"/>
                  </a:schemeClr>
                </a:solidFill>
                <a:latin typeface="+mj-lt"/>
              </a:rPr>
              <a:t>      </a:t>
            </a:r>
            <a:r>
              <a:rPr lang="en-US" sz="2000" b="1" dirty="0" smtClean="0">
                <a:solidFill>
                  <a:schemeClr val="bg2">
                    <a:lumMod val="75000"/>
                  </a:schemeClr>
                </a:solidFill>
                <a:latin typeface="+mj-lt"/>
              </a:rPr>
              <a:t>OMICS Group International is an amalgamation of </a:t>
            </a:r>
            <a:r>
              <a:rPr lang="en-US" sz="2000" b="1" dirty="0" smtClean="0">
                <a:solidFill>
                  <a:schemeClr val="bg2">
                    <a:lumMod val="75000"/>
                  </a:schemeClr>
                </a:solidFill>
                <a:latin typeface="+mj-lt"/>
                <a:hlinkClick r:id="rId2" tooltip="Open Access publications"/>
              </a:rPr>
              <a:t>Open Access publications</a:t>
            </a:r>
            <a:r>
              <a:rPr lang="en-US" sz="2000" b="1" dirty="0" smtClean="0">
                <a:solidFill>
                  <a:schemeClr val="bg2">
                    <a:lumMod val="75000"/>
                  </a:schemeClr>
                </a:solidFill>
                <a:latin typeface="+mj-lt"/>
              </a:rPr>
              <a:t> and worldwide international science conferences and events. Established in the year 2007 with the sole aim of making the information on Sciences and technology ‘Open Access’, OMICS Group publishes 400 online open access </a:t>
            </a:r>
            <a:r>
              <a:rPr lang="en-US" sz="2000" b="1" dirty="0" smtClean="0">
                <a:solidFill>
                  <a:schemeClr val="bg2">
                    <a:lumMod val="75000"/>
                  </a:schemeClr>
                </a:solidFill>
                <a:latin typeface="+mj-lt"/>
                <a:hlinkClick r:id="rId3" tooltip="scholarly journals"/>
              </a:rPr>
              <a:t>scholarly journals</a:t>
            </a:r>
            <a:r>
              <a:rPr lang="en-US" sz="2000" b="1" dirty="0" smtClean="0">
                <a:solidFill>
                  <a:schemeClr val="bg2">
                    <a:lumMod val="75000"/>
                  </a:schemeClr>
                </a:solidFill>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b="1" dirty="0" smtClean="0">
                <a:solidFill>
                  <a:schemeClr val="bg2">
                    <a:lumMod val="75000"/>
                  </a:schemeClr>
                </a:solidFill>
                <a:latin typeface="+mj-lt"/>
                <a:hlinkClick r:id="rId4" tooltip="International conferences"/>
              </a:rPr>
              <a:t>International conferences</a:t>
            </a:r>
            <a:r>
              <a:rPr lang="en-US" sz="2000" b="1" dirty="0" smtClean="0">
                <a:solidFill>
                  <a:schemeClr val="bg2">
                    <a:lumMod val="75000"/>
                  </a:schemeClr>
                </a:solidFill>
                <a:latin typeface="+mj-lt"/>
              </a:rPr>
              <a:t> annually across the globe, where knowledge transfer takes place through debates, round table discussions, poster presentations, workshops, symposia and exhibitions</a:t>
            </a:r>
            <a:r>
              <a:rPr lang="en-US" sz="1800" b="1" dirty="0" smtClean="0">
                <a:solidFill>
                  <a:schemeClr val="bg2">
                    <a:lumMod val="75000"/>
                  </a:schemeClr>
                </a:solidFill>
                <a:latin typeface="+mj-lt"/>
              </a:rPr>
              <a:t>.</a:t>
            </a:r>
            <a:endParaRPr lang="en-US" sz="1800" b="1" dirty="0">
              <a:solidFill>
                <a:schemeClr val="bg2">
                  <a:lumMod val="75000"/>
                </a:schemeClr>
              </a:solidFill>
              <a:latin typeface="+mj-lt"/>
            </a:endParaRPr>
          </a:p>
        </p:txBody>
      </p:sp>
      <p:pic>
        <p:nvPicPr>
          <p:cNvPr id="3076"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15125" y="0"/>
            <a:ext cx="24288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9389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58175" cy="1143000"/>
          </a:xfrm>
          <a:solidFill>
            <a:schemeClr val="tx2"/>
          </a:solidFill>
        </p:spPr>
        <p:txBody>
          <a:bodyPr>
            <a:normAutofit/>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457200" y="1571625"/>
            <a:ext cx="8229600" cy="4483100"/>
          </a:xfrm>
          <a:solidFill>
            <a:schemeClr val="tx2"/>
          </a:solidFill>
          <a:ln>
            <a:solidFill>
              <a:schemeClr val="accent1"/>
            </a:solidFill>
          </a:ln>
        </p:spPr>
        <p:txBody>
          <a:bodyPr>
            <a:normAutofit/>
          </a:bodyPr>
          <a:lstStyle/>
          <a:p>
            <a:pPr eaLnBrk="1" hangingPunct="1">
              <a:buFont typeface="Arial" charset="0"/>
              <a:buNone/>
              <a:defRPr/>
            </a:pPr>
            <a:r>
              <a:rPr lang="en-US" sz="2000" b="1" dirty="0" smtClean="0">
                <a:solidFill>
                  <a:schemeClr val="bg2">
                    <a:lumMod val="50000"/>
                  </a:schemeClr>
                </a:solidFill>
                <a:latin typeface="+mj-lt"/>
              </a:rPr>
              <a:t>     </a:t>
            </a:r>
            <a:r>
              <a:rPr lang="en-US" sz="2000" b="1" dirty="0">
                <a:solidFill>
                  <a:schemeClr val="bg2">
                    <a:lumMod val="50000"/>
                  </a:schemeClr>
                </a:solidFill>
              </a:rPr>
              <a:t>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b="1" dirty="0">
                <a:solidFill>
                  <a:schemeClr val="bg2">
                    <a:lumMod val="50000"/>
                  </a:schemeClr>
                </a:solidFill>
              </a:rPr>
            </a:br>
            <a:endParaRPr lang="en-US" sz="2000" b="1" dirty="0">
              <a:solidFill>
                <a:schemeClr val="bg2">
                  <a:lumMod val="50000"/>
                </a:schemeClr>
              </a:solidFill>
            </a:endParaRPr>
          </a:p>
          <a:p>
            <a:pPr algn="just" eaLnBrk="1" hangingPunct="1">
              <a:buFont typeface="Arial" charset="0"/>
              <a:buNone/>
              <a:defRPr/>
            </a:pPr>
            <a:r>
              <a:rPr lang="en-US" sz="2000" b="1" dirty="0">
                <a:solidFill>
                  <a:schemeClr val="bg2">
                    <a:lumMod val="50000"/>
                  </a:schemeClr>
                </a:solidFill>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b="1" dirty="0">
              <a:solidFill>
                <a:schemeClr val="bg2">
                  <a:lumMod val="50000"/>
                </a:schemeClr>
              </a:solidFill>
            </a:endParaRPr>
          </a:p>
        </p:txBody>
      </p:sp>
      <p:pic>
        <p:nvPicPr>
          <p:cNvPr id="410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0"/>
            <a:ext cx="2133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8571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Rot="1" noChangeArrowheads="1"/>
          </p:cNvSpPr>
          <p:nvPr>
            <p:ph type="ctrTitle"/>
          </p:nvPr>
        </p:nvSpPr>
        <p:spPr/>
        <p:txBody>
          <a:bodyPr/>
          <a:lstStyle/>
          <a:p>
            <a:pPr eaLnBrk="1" hangingPunct="1">
              <a:defRPr/>
            </a:pPr>
            <a:r>
              <a:rPr lang="en-US" sz="4000" b="1" smtClean="0"/>
              <a:t>Evaluation of the causes of increasing the pressure drop of fixed bed reactor RCD unit</a:t>
            </a:r>
          </a:p>
        </p:txBody>
      </p:sp>
      <p:sp>
        <p:nvSpPr>
          <p:cNvPr id="2051" name="Rectangle 3"/>
          <p:cNvSpPr>
            <a:spLocks noGrp="1" noRot="1" noChangeArrowheads="1"/>
          </p:cNvSpPr>
          <p:nvPr>
            <p:ph type="subTitle" idx="1"/>
          </p:nvPr>
        </p:nvSpPr>
        <p:spPr/>
        <p:txBody>
          <a:bodyPr/>
          <a:lstStyle/>
          <a:p>
            <a:pPr eaLnBrk="1" hangingPunct="1">
              <a:defRPr/>
            </a:pPr>
            <a:endParaRPr lang="fa-IR" smtClean="0"/>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47663"/>
            <a:ext cx="838200"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endParaRPr lang="fa-IR" smtClean="0"/>
          </a:p>
        </p:txBody>
      </p:sp>
      <p:pic>
        <p:nvPicPr>
          <p:cNvPr id="3075" name="Picture 2" descr="C:\Documents and Settings\a.shaeri\Desktop\rcd.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219200" y="1295400"/>
            <a:ext cx="6172200" cy="5108575"/>
          </a:xfrm>
          <a:noFill/>
          <a:extLst>
            <a:ext uri="{909E8E84-426E-40DD-AFC4-6F175D3DCCD1}">
              <a14:hiddenFill xmlns:a14="http://schemas.microsoft.com/office/drawing/2010/main">
                <a:solidFill>
                  <a:srgbClr val="FFFFFF"/>
                </a:solidFill>
              </a14:hiddenFill>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47663"/>
            <a:ext cx="838200"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a:xfrm>
            <a:off x="228600" y="2362200"/>
            <a:ext cx="8510588" cy="1325563"/>
          </a:xfrm>
        </p:spPr>
        <p:txBody>
          <a:bodyPr/>
          <a:lstStyle/>
          <a:p>
            <a:pPr eaLnBrk="1" hangingPunct="1">
              <a:defRPr/>
            </a:pPr>
            <a:r>
              <a:rPr lang="en-US" smtClean="0"/>
              <a:t>What is RCD?</a:t>
            </a:r>
          </a:p>
        </p:txBody>
      </p:sp>
      <p:sp>
        <p:nvSpPr>
          <p:cNvPr id="7171" name="Rectangle 3"/>
          <p:cNvSpPr>
            <a:spLocks noGrp="1" noRot="1" noChangeArrowheads="1"/>
          </p:cNvSpPr>
          <p:nvPr>
            <p:ph type="body" idx="1"/>
          </p:nvPr>
        </p:nvSpPr>
        <p:spPr>
          <a:xfrm>
            <a:off x="301625" y="1676400"/>
            <a:ext cx="8540750" cy="2286000"/>
          </a:xfrm>
        </p:spPr>
        <p:txBody>
          <a:bodyPr/>
          <a:lstStyle/>
          <a:p>
            <a:pPr algn="ctr" eaLnBrk="1" hangingPunct="1">
              <a:buFont typeface="Wingdings" pitchFamily="2" charset="2"/>
              <a:buNone/>
              <a:defRPr/>
            </a:pPr>
            <a:r>
              <a:rPr lang="en-US" dirty="0" smtClean="0"/>
              <a:t>(Reduced CRUDE DESULFURIZATION)</a:t>
            </a:r>
            <a:endParaRPr lang="fa-IR" dirty="0" smtClean="0"/>
          </a:p>
        </p:txBody>
      </p:sp>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048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rrowheads="1"/>
          </p:cNvSpPr>
          <p:nvPr>
            <p:ph type="title"/>
          </p:nvPr>
        </p:nvSpPr>
        <p:spPr/>
        <p:txBody>
          <a:bodyPr/>
          <a:lstStyle/>
          <a:p>
            <a:pPr eaLnBrk="1" hangingPunct="1">
              <a:defRPr/>
            </a:pPr>
            <a:endParaRPr lang="fa-IR" smtClean="0"/>
          </a:p>
        </p:txBody>
      </p:sp>
      <p:sp>
        <p:nvSpPr>
          <p:cNvPr id="63491" name="Rectangle 3"/>
          <p:cNvSpPr>
            <a:spLocks noGrp="1" noRot="1" noChangeArrowheads="1"/>
          </p:cNvSpPr>
          <p:nvPr>
            <p:ph type="body" idx="1"/>
          </p:nvPr>
        </p:nvSpPr>
        <p:spPr>
          <a:xfrm>
            <a:off x="228600" y="2743200"/>
            <a:ext cx="8540750" cy="2590800"/>
          </a:xfrm>
        </p:spPr>
        <p:txBody>
          <a:bodyPr/>
          <a:lstStyle/>
          <a:p>
            <a:pPr algn="ctr" eaLnBrk="1" hangingPunct="1">
              <a:defRPr/>
            </a:pPr>
            <a:r>
              <a:rPr lang="en-US" dirty="0" smtClean="0"/>
              <a:t>Feed : 69000 BPSD</a:t>
            </a:r>
          </a:p>
          <a:p>
            <a:pPr algn="ctr" eaLnBrk="1" hangingPunct="1">
              <a:defRPr/>
            </a:pPr>
            <a:r>
              <a:rPr lang="en-US" dirty="0" smtClean="0"/>
              <a:t>Divided in two train </a:t>
            </a:r>
          </a:p>
          <a:p>
            <a:pPr algn="ctr" eaLnBrk="1" hangingPunct="1">
              <a:defRPr/>
            </a:pPr>
            <a:r>
              <a:rPr lang="en-US" dirty="0" smtClean="0"/>
              <a:t>Turn Down : 50%</a:t>
            </a:r>
          </a:p>
        </p:txBody>
      </p:sp>
      <p:pic>
        <p:nvPicPr>
          <p:cNvPr id="51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rrowheads="1"/>
          </p:cNvSpPr>
          <p:nvPr>
            <p:ph type="title"/>
          </p:nvPr>
        </p:nvSpPr>
        <p:spPr/>
        <p:txBody>
          <a:bodyPr/>
          <a:lstStyle/>
          <a:p>
            <a:pPr eaLnBrk="1" hangingPunct="1">
              <a:defRPr/>
            </a:pPr>
            <a:r>
              <a:rPr lang="en-US" sz="4000" dirty="0" smtClean="0"/>
              <a:t>Why H2 injected to the each reactor?</a:t>
            </a:r>
          </a:p>
        </p:txBody>
      </p:sp>
      <p:pic>
        <p:nvPicPr>
          <p:cNvPr id="6147" name="Picture 3"/>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609600" y="1676400"/>
            <a:ext cx="7848600" cy="4422775"/>
          </a:xfrm>
          <a:noFill/>
          <a:extLst>
            <a:ext uri="{909E8E84-426E-40DD-AFC4-6F175D3DCCD1}">
              <a14:hiddenFill xmlns:a14="http://schemas.microsoft.com/office/drawing/2010/main">
                <a:solidFill>
                  <a:srgbClr val="FFFFFF"/>
                </a:solidFill>
              </a14:hiddenFill>
            </a:ext>
          </a:extLst>
        </p:spPr>
      </p:pic>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286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p:txBody>
          <a:bodyPr/>
          <a:lstStyle/>
          <a:p>
            <a:pPr eaLnBrk="1" hangingPunct="1">
              <a:defRPr/>
            </a:pPr>
            <a:endParaRPr lang="fa-IR" smtClean="0"/>
          </a:p>
        </p:txBody>
      </p:sp>
      <p:pic>
        <p:nvPicPr>
          <p:cNvPr id="7171"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304800" y="1371600"/>
            <a:ext cx="8458200" cy="4727575"/>
          </a:xfrm>
          <a:noFill/>
          <a:extLst>
            <a:ext uri="{909E8E84-426E-40DD-AFC4-6F175D3DCCD1}">
              <a14:hiddenFill xmlns:a14="http://schemas.microsoft.com/office/drawing/2010/main">
                <a:solidFill>
                  <a:srgbClr val="FFFFFF"/>
                </a:solidFill>
              </a14:hiddenFill>
            </a:ext>
          </a:extLst>
        </p:spPr>
      </p:pic>
      <p:pic>
        <p:nvPicPr>
          <p:cNvPr id="717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048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p:txBody>
          <a:bodyPr/>
          <a:lstStyle/>
          <a:p>
            <a:pPr eaLnBrk="1" hangingPunct="1">
              <a:defRPr/>
            </a:pPr>
            <a:endParaRPr lang="fa-IR" smtClean="0"/>
          </a:p>
        </p:txBody>
      </p:sp>
      <p:pic>
        <p:nvPicPr>
          <p:cNvPr id="8195"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304800" y="1295400"/>
            <a:ext cx="8382000" cy="4803775"/>
          </a:xfrm>
          <a:noFill/>
          <a:extLst>
            <a:ext uri="{909E8E84-426E-40DD-AFC4-6F175D3DCCD1}">
              <a14:hiddenFill xmlns:a14="http://schemas.microsoft.com/office/drawing/2010/main">
                <a:solidFill>
                  <a:srgbClr val="FFFFFF"/>
                </a:solidFill>
              </a14:hiddenFill>
            </a:ext>
          </a:extLst>
        </p:spPr>
      </p:pic>
      <p:pic>
        <p:nvPicPr>
          <p:cNvPr id="819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rrowheads="1"/>
          </p:cNvSpPr>
          <p:nvPr>
            <p:ph type="title"/>
          </p:nvPr>
        </p:nvSpPr>
        <p:spPr/>
        <p:txBody>
          <a:bodyPr/>
          <a:lstStyle/>
          <a:p>
            <a:pPr eaLnBrk="1" hangingPunct="1">
              <a:defRPr/>
            </a:pPr>
            <a:r>
              <a:rPr lang="en-US" sz="3000" dirty="0" smtClean="0">
                <a:solidFill>
                  <a:schemeClr val="bg2"/>
                </a:solidFill>
              </a:rPr>
              <a:t>Fixed bed reactor</a:t>
            </a:r>
            <a:br>
              <a:rPr lang="en-US" sz="3000" dirty="0" smtClean="0">
                <a:solidFill>
                  <a:schemeClr val="bg2"/>
                </a:solidFill>
              </a:rPr>
            </a:br>
            <a:r>
              <a:rPr lang="en-US" sz="3000" dirty="0" smtClean="0">
                <a:solidFill>
                  <a:schemeClr val="bg2"/>
                </a:solidFill>
              </a:rPr>
              <a:t>This distributor to avoid channeling</a:t>
            </a:r>
          </a:p>
        </p:txBody>
      </p:sp>
      <p:pic>
        <p:nvPicPr>
          <p:cNvPr id="9219" name="Picture 3"/>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914400" y="1676400"/>
            <a:ext cx="7010400" cy="4422775"/>
          </a:xfrm>
          <a:noFill/>
          <a:extLst>
            <a:ext uri="{909E8E84-426E-40DD-AFC4-6F175D3DCCD1}">
              <a14:hiddenFill xmlns:a14="http://schemas.microsoft.com/office/drawing/2010/main">
                <a:solidFill>
                  <a:srgbClr val="FFFFFF"/>
                </a:solidFill>
              </a14:hiddenFill>
            </a:ext>
          </a:extLst>
        </p:spPr>
      </p:pic>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048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rrowheads="1"/>
          </p:cNvSpPr>
          <p:nvPr>
            <p:ph type="title"/>
          </p:nvPr>
        </p:nvSpPr>
        <p:spPr/>
        <p:txBody>
          <a:bodyPr/>
          <a:lstStyle/>
          <a:p>
            <a:pPr eaLnBrk="1" hangingPunct="1">
              <a:defRPr/>
            </a:pPr>
            <a:r>
              <a:rPr lang="en-US" sz="4800" dirty="0" smtClean="0">
                <a:solidFill>
                  <a:schemeClr val="bg2"/>
                </a:solidFill>
              </a:rPr>
              <a:t>PRODUCTION</a:t>
            </a:r>
          </a:p>
        </p:txBody>
      </p:sp>
      <p:sp>
        <p:nvSpPr>
          <p:cNvPr id="56323" name="Rectangle 3"/>
          <p:cNvSpPr>
            <a:spLocks noGrp="1" noRot="1" noChangeArrowheads="1"/>
          </p:cNvSpPr>
          <p:nvPr>
            <p:ph type="body" idx="1"/>
          </p:nvPr>
        </p:nvSpPr>
        <p:spPr/>
        <p:txBody>
          <a:bodyPr/>
          <a:lstStyle/>
          <a:p>
            <a:pPr eaLnBrk="1" hangingPunct="1">
              <a:buFont typeface="Wingdings" pitchFamily="2" charset="2"/>
              <a:buNone/>
              <a:defRPr/>
            </a:pPr>
            <a:r>
              <a:rPr lang="en-US" dirty="0" smtClean="0"/>
              <a:t>HEAVY WILD NAPHTA:</a:t>
            </a:r>
          </a:p>
          <a:p>
            <a:pPr eaLnBrk="1" hangingPunct="1">
              <a:buFont typeface="Wingdings" pitchFamily="2" charset="2"/>
              <a:buNone/>
              <a:defRPr/>
            </a:pPr>
            <a:endParaRPr lang="en-US" dirty="0" smtClean="0"/>
          </a:p>
          <a:p>
            <a:pPr eaLnBrk="1" hangingPunct="1">
              <a:buFont typeface="Wingdings" pitchFamily="2" charset="2"/>
              <a:buNone/>
              <a:defRPr/>
            </a:pPr>
            <a:endParaRPr lang="fa-IR" dirty="0" smtClean="0"/>
          </a:p>
        </p:txBody>
      </p:sp>
      <p:pic>
        <p:nvPicPr>
          <p:cNvPr id="10244"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pic>
        <p:nvPicPr>
          <p:cNvPr id="10246"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286000"/>
            <a:ext cx="4762500" cy="358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solidFill>
                  <a:schemeClr val="bg2"/>
                </a:solidFill>
              </a:rPr>
              <a:t>GAS OIL</a:t>
            </a:r>
            <a:endParaRPr lang="fa-IR" dirty="0" smtClean="0">
              <a:solidFill>
                <a:schemeClr val="bg2"/>
              </a:solidFill>
            </a:endParaRPr>
          </a:p>
        </p:txBody>
      </p:sp>
      <p:sp>
        <p:nvSpPr>
          <p:cNvPr id="4" name="Footer Placeholder 3"/>
          <p:cNvSpPr>
            <a:spLocks noGrp="1"/>
          </p:cNvSpPr>
          <p:nvPr>
            <p:ph type="ftr" sz="quarter" idx="11"/>
          </p:nvPr>
        </p:nvSpPr>
        <p:spPr/>
        <p:txBody>
          <a:bodyPr/>
          <a:lstStyle/>
          <a:p>
            <a:pPr>
              <a:defRPr/>
            </a:pPr>
            <a:r>
              <a:rPr lang="en-US"/>
              <a:t>ALI SHAERI       NIOEC CO.</a:t>
            </a:r>
          </a:p>
        </p:txBody>
      </p:sp>
      <p:pic>
        <p:nvPicPr>
          <p:cNvPr id="11268"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762000" y="2057400"/>
            <a:ext cx="7820025" cy="3762375"/>
          </a:xfrm>
          <a:noFill/>
          <a:extLst>
            <a:ext uri="{909E8E84-426E-40DD-AFC4-6F175D3DCCD1}">
              <a14:hiddenFill xmlns:a14="http://schemas.microsoft.com/office/drawing/2010/main">
                <a:solidFill>
                  <a:srgbClr val="FFFFFF"/>
                </a:solidFill>
              </a14:hiddenFill>
            </a:ext>
          </a:extLst>
        </p:spPr>
      </p:pic>
    </p:spTree>
  </p:cSld>
  <p:clrMapOvr>
    <a:masterClrMapping/>
  </p:clrMapOvr>
  <p:transition>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sz="4800" dirty="0" smtClean="0">
                <a:solidFill>
                  <a:schemeClr val="bg2"/>
                </a:solidFill>
              </a:rPr>
              <a:t>TREATED RESIDUE</a:t>
            </a:r>
            <a:endParaRPr lang="fa-IR" sz="4800" dirty="0" smtClean="0">
              <a:solidFill>
                <a:schemeClr val="bg2"/>
              </a:solidFill>
            </a:endParaRPr>
          </a:p>
        </p:txBody>
      </p:sp>
      <p:sp>
        <p:nvSpPr>
          <p:cNvPr id="4" name="Footer Placeholder 3"/>
          <p:cNvSpPr>
            <a:spLocks noGrp="1"/>
          </p:cNvSpPr>
          <p:nvPr>
            <p:ph type="ftr" sz="quarter" idx="11"/>
          </p:nvPr>
        </p:nvSpPr>
        <p:spPr/>
        <p:txBody>
          <a:bodyPr/>
          <a:lstStyle/>
          <a:p>
            <a:pPr>
              <a:defRPr/>
            </a:pPr>
            <a:r>
              <a:rPr lang="en-US"/>
              <a:t>ALI SHAERI       NIOEC CO.</a:t>
            </a:r>
          </a:p>
        </p:txBody>
      </p:sp>
      <p:pic>
        <p:nvPicPr>
          <p:cNvPr id="1229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76275" y="1752600"/>
            <a:ext cx="7791450" cy="4191000"/>
          </a:xfrm>
          <a:noFill/>
          <a:extLst>
            <a:ext uri="{909E8E84-426E-40DD-AFC4-6F175D3DCCD1}">
              <a14:hiddenFill xmlns:a14="http://schemas.microsoft.com/office/drawing/2010/main">
                <a:solidFill>
                  <a:srgbClr val="FFFFFF"/>
                </a:solidFill>
              </a14:hiddenFill>
            </a:ext>
          </a:extLst>
        </p:spPr>
      </p:pic>
    </p:spTree>
  </p:cSld>
  <p:clrMapOvr>
    <a:masterClrMapping/>
  </p:clrMapOvr>
  <p:transition>
    <p:dissolv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rrowheads="1"/>
          </p:cNvSpPr>
          <p:nvPr>
            <p:ph type="title"/>
          </p:nvPr>
        </p:nvSpPr>
        <p:spPr/>
        <p:txBody>
          <a:bodyPr/>
          <a:lstStyle/>
          <a:p>
            <a:pPr eaLnBrk="1" hangingPunct="1">
              <a:defRPr/>
            </a:pPr>
            <a:r>
              <a:rPr lang="en-US" sz="3000" dirty="0" smtClean="0">
                <a:solidFill>
                  <a:schemeClr val="bg2"/>
                </a:solidFill>
              </a:rPr>
              <a:t>The unit of RCD was applied for:</a:t>
            </a:r>
            <a:br>
              <a:rPr lang="en-US" sz="3000" dirty="0" smtClean="0">
                <a:solidFill>
                  <a:schemeClr val="bg2"/>
                </a:solidFill>
              </a:rPr>
            </a:br>
            <a:endParaRPr lang="fa-IR" sz="3000" dirty="0" smtClean="0">
              <a:solidFill>
                <a:schemeClr val="bg2"/>
              </a:solidFill>
            </a:endParaRPr>
          </a:p>
        </p:txBody>
      </p:sp>
      <p:sp>
        <p:nvSpPr>
          <p:cNvPr id="8195" name="Rectangle 3"/>
          <p:cNvSpPr>
            <a:spLocks noGrp="1" noRot="1" noChangeArrowheads="1"/>
          </p:cNvSpPr>
          <p:nvPr>
            <p:ph type="body" idx="1"/>
          </p:nvPr>
        </p:nvSpPr>
        <p:spPr>
          <a:xfrm>
            <a:off x="301625" y="1676400"/>
            <a:ext cx="8540750" cy="2971800"/>
          </a:xfrm>
        </p:spPr>
        <p:txBody>
          <a:bodyPr/>
          <a:lstStyle/>
          <a:p>
            <a:pPr eaLnBrk="1" hangingPunct="1">
              <a:defRPr/>
            </a:pPr>
            <a:r>
              <a:rPr lang="en-US" dirty="0" smtClean="0"/>
              <a:t>decreasing of Sulfur and CCR</a:t>
            </a:r>
          </a:p>
          <a:p>
            <a:pPr eaLnBrk="1" hangingPunct="1">
              <a:defRPr/>
            </a:pPr>
            <a:r>
              <a:rPr lang="en-US" dirty="0" smtClean="0"/>
              <a:t> metals of heavy feeds AR and VB</a:t>
            </a:r>
          </a:p>
          <a:p>
            <a:pPr eaLnBrk="1" hangingPunct="1">
              <a:defRPr/>
            </a:pPr>
            <a:r>
              <a:rPr lang="en-US" dirty="0" smtClean="0"/>
              <a:t> prepared the feed of RFCC unit</a:t>
            </a:r>
          </a:p>
          <a:p>
            <a:pPr eaLnBrk="1" hangingPunct="1">
              <a:buFont typeface="Wingdings" pitchFamily="2" charset="2"/>
              <a:buNone/>
              <a:defRPr/>
            </a:pPr>
            <a:r>
              <a:rPr lang="en-US" dirty="0" smtClean="0"/>
              <a:t> (With 5000ppmw </a:t>
            </a:r>
            <a:r>
              <a:rPr lang="en-US" dirty="0" err="1" smtClean="0"/>
              <a:t>Sulphur</a:t>
            </a:r>
            <a:r>
              <a:rPr lang="en-US" dirty="0" smtClean="0"/>
              <a:t>)</a:t>
            </a:r>
          </a:p>
        </p:txBody>
      </p:sp>
      <p:pic>
        <p:nvPicPr>
          <p:cNvPr id="1331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048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rrowheads="1"/>
          </p:cNvSpPr>
          <p:nvPr>
            <p:ph type="title"/>
          </p:nvPr>
        </p:nvSpPr>
        <p:spPr>
          <a:xfrm>
            <a:off x="304800" y="457200"/>
            <a:ext cx="8510588" cy="1325563"/>
          </a:xfrm>
        </p:spPr>
        <p:txBody>
          <a:bodyPr/>
          <a:lstStyle/>
          <a:p>
            <a:pPr eaLnBrk="1" hangingPunct="1">
              <a:defRPr/>
            </a:pPr>
            <a:r>
              <a:rPr lang="en-US" sz="3000" dirty="0" smtClean="0">
                <a:solidFill>
                  <a:schemeClr val="bg2"/>
                </a:solidFill>
              </a:rPr>
              <a:t>The unit includes the following parts:</a:t>
            </a:r>
            <a:r>
              <a:rPr lang="en-US" dirty="0" smtClean="0"/>
              <a:t/>
            </a:r>
            <a:br>
              <a:rPr lang="en-US" dirty="0" smtClean="0"/>
            </a:br>
            <a:endParaRPr lang="fa-IR" dirty="0" smtClean="0"/>
          </a:p>
        </p:txBody>
      </p:sp>
      <p:sp>
        <p:nvSpPr>
          <p:cNvPr id="9219" name="Rectangle 3"/>
          <p:cNvSpPr>
            <a:spLocks noGrp="1" noRot="1" noChangeArrowheads="1"/>
          </p:cNvSpPr>
          <p:nvPr>
            <p:ph type="body" idx="1"/>
          </p:nvPr>
        </p:nvSpPr>
        <p:spPr>
          <a:xfrm>
            <a:off x="304800" y="2133600"/>
            <a:ext cx="8540750" cy="2971800"/>
          </a:xfrm>
        </p:spPr>
        <p:txBody>
          <a:bodyPr/>
          <a:lstStyle/>
          <a:p>
            <a:pPr eaLnBrk="1" hangingPunct="1">
              <a:defRPr/>
            </a:pPr>
            <a:r>
              <a:rPr lang="en-US" dirty="0" smtClean="0"/>
              <a:t>Feed </a:t>
            </a:r>
            <a:r>
              <a:rPr lang="en-US" dirty="0" err="1" smtClean="0"/>
              <a:t>Pretreating</a:t>
            </a:r>
            <a:r>
              <a:rPr lang="en-US" dirty="0" smtClean="0"/>
              <a:t> (Filter) Section</a:t>
            </a:r>
          </a:p>
          <a:p>
            <a:pPr eaLnBrk="1" hangingPunct="1">
              <a:defRPr/>
            </a:pPr>
            <a:r>
              <a:rPr lang="en-US" dirty="0" smtClean="0"/>
              <a:t>Reactor Section</a:t>
            </a:r>
          </a:p>
          <a:p>
            <a:pPr eaLnBrk="1" hangingPunct="1">
              <a:defRPr/>
            </a:pPr>
            <a:r>
              <a:rPr lang="en-US" dirty="0" err="1" smtClean="0"/>
              <a:t>Fractionator</a:t>
            </a:r>
            <a:r>
              <a:rPr lang="en-US" dirty="0" smtClean="0"/>
              <a:t> Section</a:t>
            </a:r>
          </a:p>
          <a:p>
            <a:pPr eaLnBrk="1" hangingPunct="1">
              <a:defRPr/>
            </a:pPr>
            <a:r>
              <a:rPr lang="en-US" dirty="0" smtClean="0"/>
              <a:t>Make-up Hydrogen Compression Section</a:t>
            </a:r>
          </a:p>
        </p:txBody>
      </p:sp>
      <p:pic>
        <p:nvPicPr>
          <p:cNvPr id="143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p:txBody>
          <a:bodyPr/>
          <a:lstStyle/>
          <a:p>
            <a:pPr eaLnBrk="1" hangingPunct="1">
              <a:defRPr/>
            </a:pPr>
            <a:r>
              <a:rPr lang="en-US" sz="4800" dirty="0" smtClean="0">
                <a:solidFill>
                  <a:schemeClr val="bg2"/>
                </a:solidFill>
              </a:rPr>
              <a:t>FEED</a:t>
            </a:r>
          </a:p>
        </p:txBody>
      </p:sp>
      <p:pic>
        <p:nvPicPr>
          <p:cNvPr id="15363"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066800" y="1371600"/>
            <a:ext cx="6781800" cy="4727575"/>
          </a:xfrm>
          <a:noFill/>
          <a:extLst>
            <a:ext uri="{909E8E84-426E-40DD-AFC4-6F175D3DCCD1}">
              <a14:hiddenFill xmlns:a14="http://schemas.microsoft.com/office/drawing/2010/main">
                <a:solidFill>
                  <a:srgbClr val="FFFFFF"/>
                </a:solidFill>
              </a14:hiddenFill>
            </a:ext>
          </a:extLst>
        </p:spPr>
      </p:pic>
      <p:pic>
        <p:nvPicPr>
          <p:cNvPr id="1536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048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Rot="1" noChangeArrowheads="1"/>
          </p:cNvSpPr>
          <p:nvPr>
            <p:ph type="body" idx="1"/>
          </p:nvPr>
        </p:nvSpPr>
        <p:spPr>
          <a:xfrm>
            <a:off x="304800" y="1295400"/>
            <a:ext cx="8540750" cy="4422775"/>
          </a:xfrm>
        </p:spPr>
        <p:txBody>
          <a:bodyPr/>
          <a:lstStyle/>
          <a:p>
            <a:pPr algn="just" eaLnBrk="1" hangingPunct="1">
              <a:lnSpc>
                <a:spcPct val="80000"/>
              </a:lnSpc>
              <a:defRPr/>
            </a:pPr>
            <a:r>
              <a:rPr lang="en-US" sz="2000" dirty="0" smtClean="0"/>
              <a:t>The unit was acted at high temperature and high pressure</a:t>
            </a:r>
          </a:p>
          <a:p>
            <a:pPr algn="just" eaLnBrk="1" hangingPunct="1">
              <a:lnSpc>
                <a:spcPct val="80000"/>
              </a:lnSpc>
              <a:buFont typeface="Wingdings" pitchFamily="2" charset="2"/>
              <a:buNone/>
              <a:defRPr/>
            </a:pPr>
            <a:r>
              <a:rPr lang="en-US" sz="2000" dirty="0" smtClean="0"/>
              <a:t>     (454°C, 210Kg/Cm</a:t>
            </a:r>
            <a:r>
              <a:rPr lang="en-US" sz="2000" baseline="30000" dirty="0" smtClean="0"/>
              <a:t>2</a:t>
            </a:r>
            <a:r>
              <a:rPr lang="en-US" sz="2000" dirty="0" smtClean="0"/>
              <a:t>).</a:t>
            </a:r>
          </a:p>
          <a:p>
            <a:pPr algn="just" eaLnBrk="1" hangingPunct="1">
              <a:lnSpc>
                <a:spcPct val="80000"/>
              </a:lnSpc>
              <a:defRPr/>
            </a:pPr>
            <a:r>
              <a:rPr lang="en-US" sz="2000" dirty="0" smtClean="0"/>
              <a:t>The unit was included four series reactors and Guard </a:t>
            </a:r>
            <a:r>
              <a:rPr lang="en-US" sz="2000" dirty="0" err="1" smtClean="0"/>
              <a:t>Sulfure</a:t>
            </a:r>
            <a:r>
              <a:rPr lang="en-US" sz="2000" dirty="0" smtClean="0"/>
              <a:t>, moreover the impurities of feed can be removed in presence of hydrogen.</a:t>
            </a:r>
          </a:p>
          <a:p>
            <a:pPr eaLnBrk="1" hangingPunct="1">
              <a:lnSpc>
                <a:spcPct val="80000"/>
              </a:lnSpc>
              <a:defRPr/>
            </a:pPr>
            <a:r>
              <a:rPr lang="en-US" sz="2000" dirty="0" smtClean="0"/>
              <a:t> Following reactions were carried out in the reactors and all of them were exothermic:</a:t>
            </a:r>
          </a:p>
          <a:p>
            <a:pPr eaLnBrk="1" hangingPunct="1">
              <a:lnSpc>
                <a:spcPct val="80000"/>
              </a:lnSpc>
              <a:buFont typeface="Wingdings" pitchFamily="2" charset="2"/>
              <a:buNone/>
              <a:defRPr/>
            </a:pPr>
            <a:r>
              <a:rPr lang="en-US" sz="2000" dirty="0" smtClean="0"/>
              <a:t>1-Sulfure removal</a:t>
            </a:r>
          </a:p>
          <a:p>
            <a:pPr eaLnBrk="1" hangingPunct="1">
              <a:lnSpc>
                <a:spcPct val="80000"/>
              </a:lnSpc>
              <a:buFont typeface="Wingdings" pitchFamily="2" charset="2"/>
              <a:buNone/>
              <a:defRPr/>
            </a:pPr>
            <a:r>
              <a:rPr lang="en-US" sz="2000" dirty="0" smtClean="0"/>
              <a:t>2-Nitrogen removal</a:t>
            </a:r>
          </a:p>
          <a:p>
            <a:pPr eaLnBrk="1" hangingPunct="1">
              <a:lnSpc>
                <a:spcPct val="80000"/>
              </a:lnSpc>
              <a:buFont typeface="Wingdings" pitchFamily="2" charset="2"/>
              <a:buNone/>
              <a:defRPr/>
            </a:pPr>
            <a:r>
              <a:rPr lang="en-US" sz="2000" dirty="0" smtClean="0"/>
              <a:t>3-Oxygen removal</a:t>
            </a:r>
          </a:p>
          <a:p>
            <a:pPr eaLnBrk="1" hangingPunct="1">
              <a:lnSpc>
                <a:spcPct val="80000"/>
              </a:lnSpc>
              <a:buFont typeface="Wingdings" pitchFamily="2" charset="2"/>
              <a:buNone/>
              <a:defRPr/>
            </a:pPr>
            <a:r>
              <a:rPr lang="en-US" sz="2000" dirty="0" smtClean="0"/>
              <a:t>4-Olefin saturation</a:t>
            </a:r>
          </a:p>
          <a:p>
            <a:pPr eaLnBrk="1" hangingPunct="1">
              <a:lnSpc>
                <a:spcPct val="80000"/>
              </a:lnSpc>
              <a:buFont typeface="Wingdings" pitchFamily="2" charset="2"/>
              <a:buNone/>
              <a:defRPr/>
            </a:pPr>
            <a:r>
              <a:rPr lang="en-US" sz="2000" dirty="0" smtClean="0"/>
              <a:t>5-Aromatic saturation</a:t>
            </a:r>
          </a:p>
          <a:p>
            <a:pPr eaLnBrk="1" hangingPunct="1">
              <a:lnSpc>
                <a:spcPct val="80000"/>
              </a:lnSpc>
              <a:buFont typeface="Wingdings" pitchFamily="2" charset="2"/>
              <a:buNone/>
              <a:defRPr/>
            </a:pPr>
            <a:r>
              <a:rPr lang="en-US" sz="2000" dirty="0" smtClean="0"/>
              <a:t>6-Metal removal</a:t>
            </a:r>
          </a:p>
          <a:p>
            <a:pPr eaLnBrk="1" hangingPunct="1">
              <a:lnSpc>
                <a:spcPct val="80000"/>
              </a:lnSpc>
              <a:buFont typeface="Wingdings" pitchFamily="2" charset="2"/>
              <a:buNone/>
              <a:defRPr/>
            </a:pPr>
            <a:r>
              <a:rPr lang="en-US" sz="2000" dirty="0" smtClean="0"/>
              <a:t>7-Halides removal</a:t>
            </a:r>
          </a:p>
          <a:p>
            <a:pPr eaLnBrk="1" hangingPunct="1">
              <a:lnSpc>
                <a:spcPct val="80000"/>
              </a:lnSpc>
              <a:buFont typeface="Wingdings" pitchFamily="2" charset="2"/>
              <a:buNone/>
              <a:defRPr/>
            </a:pPr>
            <a:r>
              <a:rPr lang="en-US" sz="2000" dirty="0" smtClean="0"/>
              <a:t>8-Hydro cracking</a:t>
            </a:r>
          </a:p>
          <a:p>
            <a:pPr eaLnBrk="1" hangingPunct="1">
              <a:lnSpc>
                <a:spcPct val="80000"/>
              </a:lnSpc>
              <a:buFont typeface="Wingdings" pitchFamily="2" charset="2"/>
              <a:buNone/>
              <a:defRPr/>
            </a:pPr>
            <a:r>
              <a:rPr lang="en-US" sz="2000" dirty="0" smtClean="0"/>
              <a:t>9-Thermal cracking</a:t>
            </a:r>
          </a:p>
        </p:txBody>
      </p:sp>
      <p:pic>
        <p:nvPicPr>
          <p:cNvPr id="1638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rrowheads="1"/>
          </p:cNvSpPr>
          <p:nvPr>
            <p:ph type="title"/>
          </p:nvPr>
        </p:nvSpPr>
        <p:spPr/>
        <p:txBody>
          <a:bodyPr/>
          <a:lstStyle/>
          <a:p>
            <a:pPr eaLnBrk="1" hangingPunct="1">
              <a:defRPr/>
            </a:pPr>
            <a:r>
              <a:rPr lang="en-US" sz="4800" dirty="0" smtClean="0">
                <a:solidFill>
                  <a:schemeClr val="bg2"/>
                </a:solidFill>
              </a:rPr>
              <a:t>CATALYST</a:t>
            </a:r>
            <a:endParaRPr lang="fa-IR" sz="4800" dirty="0" smtClean="0">
              <a:solidFill>
                <a:schemeClr val="bg2"/>
              </a:solidFill>
            </a:endParaRPr>
          </a:p>
        </p:txBody>
      </p:sp>
      <p:sp>
        <p:nvSpPr>
          <p:cNvPr id="12291" name="Rectangle 3"/>
          <p:cNvSpPr>
            <a:spLocks noGrp="1" noRot="1" noChangeArrowheads="1"/>
          </p:cNvSpPr>
          <p:nvPr>
            <p:ph type="body" idx="1"/>
          </p:nvPr>
        </p:nvSpPr>
        <p:spPr>
          <a:xfrm>
            <a:off x="301625" y="1749425"/>
            <a:ext cx="8540750" cy="3203575"/>
          </a:xfrm>
        </p:spPr>
        <p:txBody>
          <a:bodyPr/>
          <a:lstStyle/>
          <a:p>
            <a:pPr algn="just" eaLnBrk="1" hangingPunct="1">
              <a:buFont typeface="Wingdings" pitchFamily="2" charset="2"/>
              <a:buNone/>
              <a:defRPr/>
            </a:pPr>
            <a:r>
              <a:rPr lang="en-US" dirty="0" smtClean="0"/>
              <a:t>The catalyst is composed of several spherical PROMOTER METALS IMPREGNATD based on </a:t>
            </a:r>
            <a:r>
              <a:rPr lang="en-US" dirty="0" smtClean="0">
                <a:solidFill>
                  <a:srgbClr val="FF0000"/>
                </a:solidFill>
              </a:rPr>
              <a:t>Alumina</a:t>
            </a:r>
            <a:r>
              <a:rPr lang="en-US" dirty="0" smtClean="0"/>
              <a:t>. Due to control of pressure drop, suitable distribution of feed, adequate selectivity, and using different compounds were preferred. </a:t>
            </a:r>
          </a:p>
        </p:txBody>
      </p:sp>
      <p:pic>
        <p:nvPicPr>
          <p:cNvPr id="1741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p:txBody>
          <a:bodyPr/>
          <a:lstStyle/>
          <a:p>
            <a:pPr eaLnBrk="1" hangingPunct="1">
              <a:defRPr/>
            </a:pPr>
            <a:endParaRPr lang="fa-IR" smtClean="0"/>
          </a:p>
        </p:txBody>
      </p:sp>
      <p:pic>
        <p:nvPicPr>
          <p:cNvPr id="18435"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685800" y="1600200"/>
            <a:ext cx="7696200" cy="4956175"/>
          </a:xfrm>
          <a:noFill/>
          <a:extLst>
            <a:ext uri="{909E8E84-426E-40DD-AFC4-6F175D3DCCD1}">
              <a14:hiddenFill xmlns:a14="http://schemas.microsoft.com/office/drawing/2010/main">
                <a:solidFill>
                  <a:srgbClr val="FFFFFF"/>
                </a:solidFill>
              </a14:hiddenFill>
            </a:ext>
          </a:extLst>
        </p:spPr>
      </p:pic>
      <p:pic>
        <p:nvPicPr>
          <p:cNvPr id="1843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rrowheads="1"/>
          </p:cNvSpPr>
          <p:nvPr>
            <p:ph type="title"/>
          </p:nvPr>
        </p:nvSpPr>
        <p:spPr/>
        <p:txBody>
          <a:bodyPr/>
          <a:lstStyle/>
          <a:p>
            <a:pPr eaLnBrk="1" hangingPunct="1">
              <a:defRPr/>
            </a:pPr>
            <a:r>
              <a:rPr lang="en-US" sz="4800" dirty="0" err="1" smtClean="0">
                <a:solidFill>
                  <a:schemeClr val="bg2"/>
                </a:solidFill>
              </a:rPr>
              <a:t>hYDROGEN</a:t>
            </a:r>
            <a:endParaRPr lang="en-US" sz="4800" dirty="0" smtClean="0">
              <a:solidFill>
                <a:schemeClr val="bg2"/>
              </a:solidFill>
            </a:endParaRPr>
          </a:p>
        </p:txBody>
      </p:sp>
      <p:sp>
        <p:nvSpPr>
          <p:cNvPr id="58371" name="Rectangle 3"/>
          <p:cNvSpPr>
            <a:spLocks noGrp="1" noRot="1" noChangeArrowheads="1"/>
          </p:cNvSpPr>
          <p:nvPr>
            <p:ph type="body" idx="1"/>
          </p:nvPr>
        </p:nvSpPr>
        <p:spPr>
          <a:xfrm>
            <a:off x="301625" y="1676400"/>
            <a:ext cx="8540750" cy="3657600"/>
          </a:xfrm>
        </p:spPr>
        <p:txBody>
          <a:bodyPr/>
          <a:lstStyle/>
          <a:p>
            <a:pPr eaLnBrk="1" hangingPunct="1">
              <a:buFont typeface="Wingdings" pitchFamily="2" charset="2"/>
              <a:buNone/>
              <a:defRPr/>
            </a:pPr>
            <a:r>
              <a:rPr lang="en-US" dirty="0" smtClean="0"/>
              <a:t>MAKE UP H</a:t>
            </a:r>
            <a:r>
              <a:rPr lang="en-US" baseline="-25000" dirty="0" smtClean="0"/>
              <a:t>2</a:t>
            </a:r>
            <a:r>
              <a:rPr lang="en-US" dirty="0" smtClean="0"/>
              <a:t> FROM HPU (99.9) :</a:t>
            </a:r>
          </a:p>
          <a:p>
            <a:pPr eaLnBrk="1" hangingPunct="1">
              <a:defRPr/>
            </a:pPr>
            <a:r>
              <a:rPr lang="en-US" dirty="0" smtClean="0"/>
              <a:t>3 Reciprocating compressor (4stage)</a:t>
            </a:r>
          </a:p>
          <a:p>
            <a:pPr eaLnBrk="1" hangingPunct="1">
              <a:defRPr/>
            </a:pPr>
            <a:r>
              <a:rPr lang="en-US" dirty="0" smtClean="0"/>
              <a:t>Final Pressure Discharge: 221.4 </a:t>
            </a:r>
            <a:r>
              <a:rPr lang="en-US" dirty="0" err="1" smtClean="0"/>
              <a:t>barg</a:t>
            </a:r>
            <a:endParaRPr lang="en-US" dirty="0" smtClean="0"/>
          </a:p>
          <a:p>
            <a:pPr eaLnBrk="1" hangingPunct="1">
              <a:defRPr/>
            </a:pPr>
            <a:r>
              <a:rPr lang="en-US" dirty="0" smtClean="0"/>
              <a:t>74Knm</a:t>
            </a:r>
            <a:r>
              <a:rPr lang="en-US" baseline="30000" dirty="0" smtClean="0"/>
              <a:t>3</a:t>
            </a:r>
            <a:r>
              <a:rPr lang="en-US" dirty="0" smtClean="0"/>
              <a:t>/hr</a:t>
            </a:r>
          </a:p>
          <a:p>
            <a:pPr eaLnBrk="1" hangingPunct="1">
              <a:buFont typeface="Wingdings" pitchFamily="2" charset="2"/>
              <a:buNone/>
              <a:defRPr/>
            </a:pPr>
            <a:r>
              <a:rPr lang="en-US" dirty="0" smtClean="0"/>
              <a:t>H</a:t>
            </a:r>
            <a:r>
              <a:rPr lang="en-US" baseline="-25000" dirty="0" smtClean="0"/>
              <a:t>2</a:t>
            </a:r>
            <a:r>
              <a:rPr lang="en-US" dirty="0" smtClean="0"/>
              <a:t> Recycle supplied by : Centrifugal Compressor Min purity : 70%</a:t>
            </a:r>
          </a:p>
        </p:txBody>
      </p:sp>
      <p:pic>
        <p:nvPicPr>
          <p:cNvPr id="1946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048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rrowheads="1"/>
          </p:cNvSpPr>
          <p:nvPr>
            <p:ph type="title"/>
          </p:nvPr>
        </p:nvSpPr>
        <p:spPr/>
        <p:txBody>
          <a:bodyPr/>
          <a:lstStyle/>
          <a:p>
            <a:pPr eaLnBrk="1" hangingPunct="1">
              <a:defRPr/>
            </a:pPr>
            <a:endParaRPr lang="fa-IR" smtClean="0"/>
          </a:p>
        </p:txBody>
      </p:sp>
      <p:sp>
        <p:nvSpPr>
          <p:cNvPr id="17411" name="Rectangle 3"/>
          <p:cNvSpPr>
            <a:spLocks noGrp="1" noRot="1" noChangeArrowheads="1"/>
          </p:cNvSpPr>
          <p:nvPr>
            <p:ph type="body" idx="1"/>
          </p:nvPr>
        </p:nvSpPr>
        <p:spPr>
          <a:xfrm>
            <a:off x="304800" y="3048000"/>
            <a:ext cx="8540750" cy="1371600"/>
          </a:xfrm>
        </p:spPr>
        <p:txBody>
          <a:bodyPr/>
          <a:lstStyle/>
          <a:p>
            <a:pPr algn="ctr" eaLnBrk="1" hangingPunct="1">
              <a:buFont typeface="Wingdings" pitchFamily="2" charset="2"/>
              <a:buNone/>
              <a:defRPr/>
            </a:pPr>
            <a:r>
              <a:rPr lang="en-US" sz="3600" dirty="0" smtClean="0">
                <a:solidFill>
                  <a:srgbClr val="FFFF00"/>
                </a:solidFill>
              </a:rPr>
              <a:t>What is our problem in the RCD Unit ?</a:t>
            </a:r>
          </a:p>
        </p:txBody>
      </p:sp>
      <p:pic>
        <p:nvPicPr>
          <p:cNvPr id="2048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p:txBody>
          <a:bodyPr/>
          <a:lstStyle/>
          <a:p>
            <a:pPr eaLnBrk="1" hangingPunct="1">
              <a:defRPr/>
            </a:pPr>
            <a:endParaRPr lang="fa-IR" dirty="0" smtClean="0"/>
          </a:p>
        </p:txBody>
      </p:sp>
      <p:sp>
        <p:nvSpPr>
          <p:cNvPr id="18435" name="Rectangle 3"/>
          <p:cNvSpPr>
            <a:spLocks noGrp="1" noRot="1" noChangeArrowheads="1"/>
          </p:cNvSpPr>
          <p:nvPr>
            <p:ph type="body" idx="1"/>
          </p:nvPr>
        </p:nvSpPr>
        <p:spPr>
          <a:xfrm>
            <a:off x="304800" y="2819400"/>
            <a:ext cx="8540750" cy="1371600"/>
          </a:xfrm>
        </p:spPr>
        <p:txBody>
          <a:bodyPr/>
          <a:lstStyle/>
          <a:p>
            <a:pPr algn="ctr" eaLnBrk="1" hangingPunct="1">
              <a:buFont typeface="Wingdings" pitchFamily="2" charset="2"/>
              <a:buNone/>
              <a:defRPr/>
            </a:pPr>
            <a:r>
              <a:rPr lang="en-US" sz="3600" dirty="0" smtClean="0">
                <a:solidFill>
                  <a:srgbClr val="FFFF00"/>
                </a:solidFill>
              </a:rPr>
              <a:t>We started up  the unit then,</a:t>
            </a:r>
          </a:p>
          <a:p>
            <a:pPr algn="ctr" eaLnBrk="1" hangingPunct="1">
              <a:buFont typeface="Wingdings" pitchFamily="2" charset="2"/>
              <a:buNone/>
              <a:defRPr/>
            </a:pPr>
            <a:r>
              <a:rPr lang="en-US" sz="3600" dirty="0" smtClean="0">
                <a:solidFill>
                  <a:srgbClr val="FFFF00"/>
                </a:solidFill>
              </a:rPr>
              <a:t> seen huge DP in the first reactor</a:t>
            </a:r>
          </a:p>
        </p:txBody>
      </p:sp>
      <p:pic>
        <p:nvPicPr>
          <p:cNvPr id="2150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rrowheads="1"/>
          </p:cNvSpPr>
          <p:nvPr>
            <p:ph type="title"/>
          </p:nvPr>
        </p:nvSpPr>
        <p:spPr/>
        <p:txBody>
          <a:bodyPr/>
          <a:lstStyle/>
          <a:p>
            <a:pPr eaLnBrk="1" hangingPunct="1">
              <a:defRPr/>
            </a:pPr>
            <a:endParaRPr lang="fa-IR" smtClean="0"/>
          </a:p>
        </p:txBody>
      </p:sp>
      <p:sp>
        <p:nvSpPr>
          <p:cNvPr id="19459" name="Rectangle 3"/>
          <p:cNvSpPr>
            <a:spLocks noGrp="1" noRot="1" noChangeArrowheads="1"/>
          </p:cNvSpPr>
          <p:nvPr>
            <p:ph type="body" idx="1"/>
          </p:nvPr>
        </p:nvSpPr>
        <p:spPr>
          <a:xfrm>
            <a:off x="304800" y="2743200"/>
            <a:ext cx="8540750" cy="1600200"/>
          </a:xfrm>
        </p:spPr>
        <p:txBody>
          <a:bodyPr/>
          <a:lstStyle/>
          <a:p>
            <a:pPr algn="ctr" eaLnBrk="1" hangingPunct="1">
              <a:buFont typeface="Wingdings" pitchFamily="2" charset="2"/>
              <a:buNone/>
              <a:defRPr/>
            </a:pPr>
            <a:r>
              <a:rPr lang="en-US" sz="3600" dirty="0" smtClean="0">
                <a:solidFill>
                  <a:srgbClr val="FFFF00"/>
                </a:solidFill>
              </a:rPr>
              <a:t>All data is actual and extract from </a:t>
            </a:r>
          </a:p>
          <a:p>
            <a:pPr algn="ctr" eaLnBrk="1" hangingPunct="1">
              <a:buFont typeface="Wingdings" pitchFamily="2" charset="2"/>
              <a:buNone/>
              <a:defRPr/>
            </a:pPr>
            <a:r>
              <a:rPr lang="en-US" sz="3600" dirty="0" smtClean="0">
                <a:solidFill>
                  <a:srgbClr val="FFFF00"/>
                </a:solidFill>
              </a:rPr>
              <a:t> DCS reports</a:t>
            </a:r>
          </a:p>
        </p:txBody>
      </p:sp>
      <p:pic>
        <p:nvPicPr>
          <p:cNvPr id="2253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048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p:nvPr>
        </p:nvSpPr>
        <p:spPr/>
        <p:txBody>
          <a:bodyPr/>
          <a:lstStyle/>
          <a:p>
            <a:pPr eaLnBrk="1" hangingPunct="1">
              <a:defRPr/>
            </a:pPr>
            <a:r>
              <a:rPr lang="en-US" sz="4800" dirty="0" smtClean="0">
                <a:solidFill>
                  <a:srgbClr val="FFFF00"/>
                </a:solidFill>
              </a:rPr>
              <a:t>H</a:t>
            </a:r>
            <a:r>
              <a:rPr lang="en-US" sz="4800" baseline="-25000" dirty="0" smtClean="0">
                <a:solidFill>
                  <a:srgbClr val="FFFF00"/>
                </a:solidFill>
              </a:rPr>
              <a:t>2</a:t>
            </a:r>
            <a:r>
              <a:rPr lang="en-US" sz="4800" dirty="0" smtClean="0">
                <a:solidFill>
                  <a:srgbClr val="FFFF00"/>
                </a:solidFill>
              </a:rPr>
              <a:t> Recycle Duties</a:t>
            </a:r>
          </a:p>
        </p:txBody>
      </p:sp>
      <p:sp>
        <p:nvSpPr>
          <p:cNvPr id="27651" name="Rectangle 3"/>
          <p:cNvSpPr>
            <a:spLocks noGrp="1" noRot="1" noChangeArrowheads="1"/>
          </p:cNvSpPr>
          <p:nvPr>
            <p:ph type="body" idx="1"/>
          </p:nvPr>
        </p:nvSpPr>
        <p:spPr>
          <a:xfrm>
            <a:off x="301625" y="1676400"/>
            <a:ext cx="8540750" cy="3200400"/>
          </a:xfrm>
        </p:spPr>
        <p:txBody>
          <a:bodyPr/>
          <a:lstStyle/>
          <a:p>
            <a:pPr eaLnBrk="1" hangingPunct="1">
              <a:lnSpc>
                <a:spcPct val="90000"/>
              </a:lnSpc>
              <a:defRPr/>
            </a:pPr>
            <a:r>
              <a:rPr lang="en-US" dirty="0" smtClean="0"/>
              <a:t>Force the heavy liquid to fluidity </a:t>
            </a:r>
          </a:p>
          <a:p>
            <a:pPr eaLnBrk="1" hangingPunct="1">
              <a:lnSpc>
                <a:spcPct val="90000"/>
              </a:lnSpc>
              <a:defRPr/>
            </a:pPr>
            <a:r>
              <a:rPr lang="en-US" dirty="0" smtClean="0"/>
              <a:t>Reactor phase is three</a:t>
            </a:r>
          </a:p>
          <a:p>
            <a:pPr eaLnBrk="1" hangingPunct="1">
              <a:lnSpc>
                <a:spcPct val="90000"/>
              </a:lnSpc>
              <a:buFont typeface="Wingdings" pitchFamily="2" charset="2"/>
              <a:buNone/>
              <a:defRPr/>
            </a:pPr>
            <a:r>
              <a:rPr lang="en-US" dirty="0" smtClean="0"/>
              <a:t>     (solid , Gas and Liquid)</a:t>
            </a:r>
          </a:p>
          <a:p>
            <a:pPr eaLnBrk="1" hangingPunct="1">
              <a:lnSpc>
                <a:spcPct val="90000"/>
              </a:lnSpc>
              <a:defRPr/>
            </a:pPr>
            <a:r>
              <a:rPr lang="en-US" dirty="0" smtClean="0"/>
              <a:t>If H</a:t>
            </a:r>
            <a:r>
              <a:rPr lang="en-US" baseline="-25000" dirty="0" smtClean="0"/>
              <a:t>2</a:t>
            </a:r>
            <a:r>
              <a:rPr lang="en-US" dirty="0" smtClean="0"/>
              <a:t> recycle is cut , all liquids hold up in the catalyst bed, goes in the bottom of the reactors</a:t>
            </a:r>
          </a:p>
        </p:txBody>
      </p:sp>
      <p:pic>
        <p:nvPicPr>
          <p:cNvPr id="2355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048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rrowheads="1"/>
          </p:cNvSpPr>
          <p:nvPr>
            <p:ph type="title"/>
          </p:nvPr>
        </p:nvSpPr>
        <p:spPr/>
        <p:txBody>
          <a:bodyPr/>
          <a:lstStyle/>
          <a:p>
            <a:pPr eaLnBrk="1" hangingPunct="1">
              <a:defRPr/>
            </a:pPr>
            <a:endParaRPr lang="fa-IR" smtClean="0"/>
          </a:p>
        </p:txBody>
      </p:sp>
      <p:sp>
        <p:nvSpPr>
          <p:cNvPr id="28675" name="Rectangle 3"/>
          <p:cNvSpPr>
            <a:spLocks noGrp="1" noRot="1" noChangeArrowheads="1"/>
          </p:cNvSpPr>
          <p:nvPr>
            <p:ph type="body" idx="1"/>
          </p:nvPr>
        </p:nvSpPr>
        <p:spPr>
          <a:xfrm>
            <a:off x="228600" y="2819400"/>
            <a:ext cx="8540750" cy="2133600"/>
          </a:xfrm>
        </p:spPr>
        <p:txBody>
          <a:bodyPr/>
          <a:lstStyle/>
          <a:p>
            <a:pPr algn="ctr" eaLnBrk="1" hangingPunct="1">
              <a:defRPr/>
            </a:pPr>
            <a:r>
              <a:rPr lang="en-US" dirty="0" smtClean="0"/>
              <a:t>Because of heavy nature of feed , total </a:t>
            </a:r>
            <a:r>
              <a:rPr lang="en-US" dirty="0" err="1" smtClean="0"/>
              <a:t>Dp</a:t>
            </a:r>
            <a:r>
              <a:rPr lang="en-US" dirty="0" smtClean="0"/>
              <a:t> (reactors , exchanger , furnace)</a:t>
            </a:r>
          </a:p>
          <a:p>
            <a:pPr algn="ctr" eaLnBrk="1" hangingPunct="1">
              <a:buFont typeface="Wingdings" pitchFamily="2" charset="2"/>
              <a:buNone/>
              <a:defRPr/>
            </a:pPr>
            <a:r>
              <a:rPr lang="en-US" dirty="0" smtClean="0"/>
              <a:t> is about 25 bar</a:t>
            </a:r>
          </a:p>
          <a:p>
            <a:pPr eaLnBrk="1" hangingPunct="1">
              <a:defRPr/>
            </a:pPr>
            <a:endParaRPr lang="en-US" dirty="0" smtClean="0"/>
          </a:p>
        </p:txBody>
      </p:sp>
      <p:pic>
        <p:nvPicPr>
          <p:cNvPr id="2458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048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p:txBody>
          <a:bodyPr/>
          <a:lstStyle/>
          <a:p>
            <a:pPr eaLnBrk="1" hangingPunct="1">
              <a:defRPr/>
            </a:pPr>
            <a:r>
              <a:rPr lang="en-US" sz="3600" dirty="0" smtClean="0">
                <a:solidFill>
                  <a:srgbClr val="FFFF00"/>
                </a:solidFill>
              </a:rPr>
              <a:t>Investigate DP in the reactor</a:t>
            </a:r>
          </a:p>
        </p:txBody>
      </p:sp>
      <p:sp>
        <p:nvSpPr>
          <p:cNvPr id="29699" name="Rectangle 3"/>
          <p:cNvSpPr>
            <a:spLocks noGrp="1" noRot="1" noChangeArrowheads="1"/>
          </p:cNvSpPr>
          <p:nvPr>
            <p:ph type="body" idx="1"/>
          </p:nvPr>
        </p:nvSpPr>
        <p:spPr>
          <a:xfrm>
            <a:off x="381000" y="2435225"/>
            <a:ext cx="8540750" cy="1527175"/>
          </a:xfrm>
        </p:spPr>
        <p:txBody>
          <a:bodyPr/>
          <a:lstStyle/>
          <a:p>
            <a:pPr algn="ctr" eaLnBrk="1" hangingPunct="1">
              <a:buFont typeface="Wingdings" pitchFamily="2" charset="2"/>
              <a:buNone/>
              <a:defRPr/>
            </a:pPr>
            <a:r>
              <a:rPr lang="en-US" dirty="0" smtClean="0"/>
              <a:t>In the three phase reactors , DP depends on liquid and gas  flow rate and temperature</a:t>
            </a:r>
          </a:p>
          <a:p>
            <a:pPr eaLnBrk="1" hangingPunct="1">
              <a:defRPr/>
            </a:pPr>
            <a:endParaRPr lang="en-US" dirty="0" smtClean="0"/>
          </a:p>
          <a:p>
            <a:pPr eaLnBrk="1" hangingPunct="1">
              <a:buFont typeface="Wingdings" pitchFamily="2" charset="2"/>
              <a:buNone/>
              <a:defRPr/>
            </a:pPr>
            <a:endParaRPr lang="en-US" dirty="0" smtClean="0"/>
          </a:p>
          <a:p>
            <a:pPr eaLnBrk="1" hangingPunct="1">
              <a:buFont typeface="Wingdings" pitchFamily="2" charset="2"/>
              <a:buNone/>
              <a:defRPr/>
            </a:pPr>
            <a:endParaRPr lang="en-US" dirty="0" smtClean="0"/>
          </a:p>
        </p:txBody>
      </p:sp>
      <p:pic>
        <p:nvPicPr>
          <p:cNvPr id="2560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810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rrowheads="1"/>
          </p:cNvSpPr>
          <p:nvPr>
            <p:ph type="title"/>
          </p:nvPr>
        </p:nvSpPr>
        <p:spPr>
          <a:xfrm>
            <a:off x="381000" y="2590800"/>
            <a:ext cx="8510588" cy="1325563"/>
          </a:xfrm>
        </p:spPr>
        <p:txBody>
          <a:bodyPr/>
          <a:lstStyle/>
          <a:p>
            <a:pPr eaLnBrk="1" hangingPunct="1">
              <a:defRPr/>
            </a:pPr>
            <a:endParaRPr lang="en-US" dirty="0" smtClean="0"/>
          </a:p>
        </p:txBody>
      </p:sp>
      <p:pic>
        <p:nvPicPr>
          <p:cNvPr id="2662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048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
        <p:nvSpPr>
          <p:cNvPr id="9" name="Content Placeholder 8"/>
          <p:cNvSpPr>
            <a:spLocks noGrp="1"/>
          </p:cNvSpPr>
          <p:nvPr>
            <p:ph idx="1"/>
          </p:nvPr>
        </p:nvSpPr>
        <p:spPr>
          <a:xfrm>
            <a:off x="304800" y="2435225"/>
            <a:ext cx="8540750" cy="2136775"/>
          </a:xfrm>
        </p:spPr>
        <p:txBody>
          <a:bodyPr/>
          <a:lstStyle/>
          <a:p>
            <a:pPr algn="ctr" eaLnBrk="1" hangingPunct="1">
              <a:defRPr/>
            </a:pPr>
            <a:r>
              <a:rPr lang="en-US" sz="4500" dirty="0" smtClean="0">
                <a:solidFill>
                  <a:srgbClr val="FFFF00"/>
                </a:solidFill>
              </a:rPr>
              <a:t>WHAT WAS HAPPENING?</a:t>
            </a:r>
            <a:endParaRPr lang="fa-IR" sz="4500" dirty="0" smtClean="0">
              <a:solidFill>
                <a:srgbClr val="FFFF00"/>
              </a:solidFill>
            </a:endParaRPr>
          </a:p>
        </p:txBody>
      </p:sp>
    </p:spTree>
  </p:cSld>
  <p:clrMapOvr>
    <a:masterClrMapping/>
  </p:clrMapOvr>
  <p:transition>
    <p:dissolv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p:txBody>
          <a:bodyPr/>
          <a:lstStyle/>
          <a:p>
            <a:pPr eaLnBrk="1" hangingPunct="1">
              <a:defRPr/>
            </a:pPr>
            <a:endParaRPr lang="fa-IR" smtClean="0"/>
          </a:p>
        </p:txBody>
      </p:sp>
      <p:sp>
        <p:nvSpPr>
          <p:cNvPr id="31747" name="Rectangle 3"/>
          <p:cNvSpPr>
            <a:spLocks noGrp="1" noRot="1" noChangeArrowheads="1"/>
          </p:cNvSpPr>
          <p:nvPr>
            <p:ph type="body" idx="1"/>
          </p:nvPr>
        </p:nvSpPr>
        <p:spPr>
          <a:xfrm>
            <a:off x="301625" y="1676400"/>
            <a:ext cx="8540750" cy="3886200"/>
          </a:xfrm>
        </p:spPr>
        <p:txBody>
          <a:bodyPr/>
          <a:lstStyle/>
          <a:p>
            <a:pPr eaLnBrk="1" hangingPunct="1">
              <a:defRPr/>
            </a:pPr>
            <a:r>
              <a:rPr lang="en-US" dirty="0" smtClean="0"/>
              <a:t>Power failure happened</a:t>
            </a:r>
          </a:p>
          <a:p>
            <a:pPr eaLnBrk="1" hangingPunct="1">
              <a:defRPr/>
            </a:pPr>
            <a:r>
              <a:rPr lang="en-US" dirty="0" smtClean="0"/>
              <a:t>The recycle compressor stopped </a:t>
            </a:r>
          </a:p>
          <a:p>
            <a:pPr eaLnBrk="1" hangingPunct="1">
              <a:buFont typeface="Wingdings" pitchFamily="2" charset="2"/>
              <a:buNone/>
              <a:defRPr/>
            </a:pPr>
            <a:r>
              <a:rPr lang="en-US" dirty="0" smtClean="0"/>
              <a:t>All liquid hold up  in the bed of the  reactor goes to the bottom of the reactors</a:t>
            </a:r>
          </a:p>
          <a:p>
            <a:pPr eaLnBrk="1" hangingPunct="1">
              <a:buFont typeface="Wingdings" pitchFamily="2" charset="2"/>
              <a:buNone/>
              <a:defRPr/>
            </a:pPr>
            <a:endParaRPr lang="en-US" dirty="0" smtClean="0"/>
          </a:p>
          <a:p>
            <a:pPr eaLnBrk="1" hangingPunct="1">
              <a:buFont typeface="Wingdings" pitchFamily="2" charset="2"/>
              <a:buNone/>
              <a:defRPr/>
            </a:pPr>
            <a:r>
              <a:rPr lang="en-US" dirty="0" smtClean="0"/>
              <a:t>Total Hold up : 600m</a:t>
            </a:r>
            <a:r>
              <a:rPr lang="en-US" baseline="30000" dirty="0" smtClean="0"/>
              <a:t>3</a:t>
            </a:r>
          </a:p>
        </p:txBody>
      </p:sp>
      <p:pic>
        <p:nvPicPr>
          <p:cNvPr id="276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p:txBody>
          <a:bodyPr/>
          <a:lstStyle/>
          <a:p>
            <a:pPr eaLnBrk="1" hangingPunct="1">
              <a:defRPr/>
            </a:pPr>
            <a:endParaRPr lang="fa-IR" smtClean="0"/>
          </a:p>
        </p:txBody>
      </p:sp>
      <p:sp>
        <p:nvSpPr>
          <p:cNvPr id="32771" name="Rectangle 3"/>
          <p:cNvSpPr>
            <a:spLocks noGrp="1" noRot="1" noChangeArrowheads="1"/>
          </p:cNvSpPr>
          <p:nvPr>
            <p:ph type="body" idx="1"/>
          </p:nvPr>
        </p:nvSpPr>
        <p:spPr>
          <a:xfrm>
            <a:off x="301625" y="1676400"/>
            <a:ext cx="8540750" cy="3886200"/>
          </a:xfrm>
        </p:spPr>
        <p:txBody>
          <a:bodyPr/>
          <a:lstStyle/>
          <a:p>
            <a:pPr eaLnBrk="1" hangingPunct="1">
              <a:lnSpc>
                <a:spcPct val="90000"/>
              </a:lnSpc>
              <a:defRPr/>
            </a:pPr>
            <a:r>
              <a:rPr lang="en-US" sz="2800" dirty="0" smtClean="0"/>
              <a:t>Feed pump drivers are Turbine , so the feed was not cut and flow to the train consciously.</a:t>
            </a:r>
          </a:p>
          <a:p>
            <a:pPr eaLnBrk="1" hangingPunct="1">
              <a:lnSpc>
                <a:spcPct val="90000"/>
              </a:lnSpc>
              <a:defRPr/>
            </a:pPr>
            <a:r>
              <a:rPr lang="en-US" sz="2800" dirty="0" smtClean="0"/>
              <a:t>The compressors run again and the speed increase rapidly </a:t>
            </a:r>
          </a:p>
          <a:p>
            <a:pPr eaLnBrk="1" hangingPunct="1">
              <a:lnSpc>
                <a:spcPct val="90000"/>
              </a:lnSpc>
              <a:defRPr/>
            </a:pPr>
            <a:r>
              <a:rPr lang="en-US" sz="2800" dirty="0" smtClean="0"/>
              <a:t>Huge amount of liquid from bottom of Guard reactor transfer to the 1</a:t>
            </a:r>
            <a:r>
              <a:rPr lang="en-US" sz="2800" baseline="30000" dirty="0" smtClean="0"/>
              <a:t>st</a:t>
            </a:r>
            <a:r>
              <a:rPr lang="en-US" sz="2800" dirty="0" smtClean="0"/>
              <a:t> reactor</a:t>
            </a:r>
          </a:p>
          <a:p>
            <a:pPr eaLnBrk="1" hangingPunct="1">
              <a:lnSpc>
                <a:spcPct val="90000"/>
              </a:lnSpc>
              <a:defRPr/>
            </a:pPr>
            <a:r>
              <a:rPr lang="en-US" sz="2800" dirty="0" smtClean="0"/>
              <a:t>Bed of reactor is not designed with this huge amount of liquid and liquid could not pass through the reactor </a:t>
            </a:r>
          </a:p>
        </p:txBody>
      </p:sp>
      <p:pic>
        <p:nvPicPr>
          <p:cNvPr id="286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rrowheads="1"/>
          </p:cNvSpPr>
          <p:nvPr>
            <p:ph type="title"/>
          </p:nvPr>
        </p:nvSpPr>
        <p:spPr/>
        <p:txBody>
          <a:bodyPr/>
          <a:lstStyle/>
          <a:p>
            <a:pPr eaLnBrk="1" hangingPunct="1">
              <a:defRPr/>
            </a:pPr>
            <a:endParaRPr lang="fa-IR" smtClean="0"/>
          </a:p>
        </p:txBody>
      </p:sp>
      <p:sp>
        <p:nvSpPr>
          <p:cNvPr id="33795" name="Rectangle 3"/>
          <p:cNvSpPr>
            <a:spLocks noGrp="1" noRot="1" noChangeArrowheads="1"/>
          </p:cNvSpPr>
          <p:nvPr>
            <p:ph type="body" idx="1"/>
          </p:nvPr>
        </p:nvSpPr>
        <p:spPr>
          <a:xfrm>
            <a:off x="304800" y="1676400"/>
            <a:ext cx="8540750" cy="2743200"/>
          </a:xfrm>
        </p:spPr>
        <p:txBody>
          <a:bodyPr/>
          <a:lstStyle/>
          <a:p>
            <a:pPr eaLnBrk="1" hangingPunct="1">
              <a:defRPr/>
            </a:pPr>
            <a:r>
              <a:rPr lang="en-US" dirty="0" smtClean="0"/>
              <a:t>It causes huge liquid present in the top of reactor and plugged route of H2 recycle gas.</a:t>
            </a:r>
          </a:p>
          <a:p>
            <a:pPr eaLnBrk="1" hangingPunct="1">
              <a:buFont typeface="Wingdings" pitchFamily="2" charset="2"/>
              <a:buNone/>
              <a:defRPr/>
            </a:pPr>
            <a:endParaRPr lang="en-US" dirty="0" smtClean="0"/>
          </a:p>
          <a:p>
            <a:pPr eaLnBrk="1" hangingPunct="1">
              <a:defRPr/>
            </a:pPr>
            <a:r>
              <a:rPr lang="en-US" dirty="0" smtClean="0"/>
              <a:t>SO DP Happened in the reactor</a:t>
            </a:r>
          </a:p>
        </p:txBody>
      </p:sp>
      <p:pic>
        <p:nvPicPr>
          <p:cNvPr id="297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rrowheads="1"/>
          </p:cNvSpPr>
          <p:nvPr>
            <p:ph type="title"/>
          </p:nvPr>
        </p:nvSpPr>
        <p:spPr/>
        <p:txBody>
          <a:bodyPr/>
          <a:lstStyle/>
          <a:p>
            <a:pPr eaLnBrk="1" hangingPunct="1">
              <a:defRPr/>
            </a:pPr>
            <a:endParaRPr lang="fa-IR" smtClean="0"/>
          </a:p>
        </p:txBody>
      </p:sp>
      <p:sp>
        <p:nvSpPr>
          <p:cNvPr id="34819" name="Rectangle 3"/>
          <p:cNvSpPr>
            <a:spLocks noGrp="1" noRot="1" noChangeArrowheads="1"/>
          </p:cNvSpPr>
          <p:nvPr>
            <p:ph type="body" idx="1"/>
          </p:nvPr>
        </p:nvSpPr>
        <p:spPr>
          <a:xfrm>
            <a:off x="301625" y="1676400"/>
            <a:ext cx="8540750" cy="2895600"/>
          </a:xfrm>
        </p:spPr>
        <p:txBody>
          <a:bodyPr/>
          <a:lstStyle/>
          <a:p>
            <a:pPr eaLnBrk="1" hangingPunct="1">
              <a:defRPr/>
            </a:pPr>
            <a:r>
              <a:rPr lang="en-US" dirty="0" smtClean="0"/>
              <a:t>Reactor diameter : 4.8 m</a:t>
            </a:r>
          </a:p>
          <a:p>
            <a:pPr eaLnBrk="1" hangingPunct="1">
              <a:buFont typeface="Wingdings" pitchFamily="2" charset="2"/>
              <a:buNone/>
              <a:defRPr/>
            </a:pPr>
            <a:endParaRPr lang="en-US" dirty="0" smtClean="0"/>
          </a:p>
          <a:p>
            <a:pPr eaLnBrk="1" hangingPunct="1">
              <a:defRPr/>
            </a:pPr>
            <a:r>
              <a:rPr lang="en-US" dirty="0" smtClean="0"/>
              <a:t>1bar pressure increasing = 183 tone force to the reactor bed.</a:t>
            </a:r>
          </a:p>
        </p:txBody>
      </p:sp>
      <p:pic>
        <p:nvPicPr>
          <p:cNvPr id="307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p:txBody>
          <a:bodyPr/>
          <a:lstStyle/>
          <a:p>
            <a:pPr eaLnBrk="1" hangingPunct="1">
              <a:defRPr/>
            </a:pPr>
            <a:endParaRPr lang="fa-IR" smtClean="0"/>
          </a:p>
        </p:txBody>
      </p:sp>
      <p:sp>
        <p:nvSpPr>
          <p:cNvPr id="35843" name="Rectangle 3"/>
          <p:cNvSpPr>
            <a:spLocks noGrp="1" noRot="1" noChangeArrowheads="1"/>
          </p:cNvSpPr>
          <p:nvPr>
            <p:ph type="body" idx="1"/>
          </p:nvPr>
        </p:nvSpPr>
        <p:spPr>
          <a:xfrm>
            <a:off x="301625" y="1676400"/>
            <a:ext cx="8540750" cy="4038600"/>
          </a:xfrm>
        </p:spPr>
        <p:txBody>
          <a:bodyPr/>
          <a:lstStyle/>
          <a:p>
            <a:pPr eaLnBrk="1" hangingPunct="1">
              <a:defRPr/>
            </a:pPr>
            <a:r>
              <a:rPr lang="en-US" dirty="0" smtClean="0"/>
              <a:t>Catalyst is very  </a:t>
            </a:r>
            <a:r>
              <a:rPr lang="en-US" dirty="0" err="1" smtClean="0"/>
              <a:t>Porosit</a:t>
            </a:r>
            <a:r>
              <a:rPr lang="en-US" dirty="0" smtClean="0"/>
              <a:t> and this is very fragile and brittle</a:t>
            </a:r>
          </a:p>
          <a:p>
            <a:pPr eaLnBrk="1" hangingPunct="1">
              <a:defRPr/>
            </a:pPr>
            <a:endParaRPr lang="en-US" dirty="0" smtClean="0"/>
          </a:p>
          <a:p>
            <a:pPr eaLnBrk="1" hangingPunct="1">
              <a:defRPr/>
            </a:pPr>
            <a:r>
              <a:rPr lang="en-US" dirty="0" smtClean="0"/>
              <a:t>Then increasing of the pressure drop causes :</a:t>
            </a:r>
          </a:p>
          <a:p>
            <a:pPr algn="ctr" eaLnBrk="1" hangingPunct="1">
              <a:buFont typeface="Wingdings" pitchFamily="2" charset="2"/>
              <a:buNone/>
              <a:defRPr/>
            </a:pPr>
            <a:r>
              <a:rPr lang="en-US" dirty="0" smtClean="0"/>
              <a:t>crash the catalyst Completely then</a:t>
            </a:r>
          </a:p>
          <a:p>
            <a:pPr algn="ctr" eaLnBrk="1" hangingPunct="1">
              <a:buFont typeface="Wingdings" pitchFamily="2" charset="2"/>
              <a:buNone/>
              <a:defRPr/>
            </a:pPr>
            <a:r>
              <a:rPr lang="en-US" dirty="0" smtClean="0"/>
              <a:t>DP increasing more and more</a:t>
            </a:r>
          </a:p>
        </p:txBody>
      </p:sp>
      <p:pic>
        <p:nvPicPr>
          <p:cNvPr id="317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rrowheads="1"/>
          </p:cNvSpPr>
          <p:nvPr>
            <p:ph type="title"/>
          </p:nvPr>
        </p:nvSpPr>
        <p:spPr/>
        <p:txBody>
          <a:bodyPr/>
          <a:lstStyle/>
          <a:p>
            <a:pPr eaLnBrk="1" hangingPunct="1">
              <a:defRPr/>
            </a:pPr>
            <a:endParaRPr lang="fa-IR" smtClean="0"/>
          </a:p>
        </p:txBody>
      </p:sp>
      <p:sp>
        <p:nvSpPr>
          <p:cNvPr id="70659" name="Rectangle 3"/>
          <p:cNvSpPr>
            <a:spLocks noGrp="1" noRot="1" noChangeArrowheads="1"/>
          </p:cNvSpPr>
          <p:nvPr>
            <p:ph type="body" idx="1"/>
          </p:nvPr>
        </p:nvSpPr>
        <p:spPr>
          <a:xfrm>
            <a:off x="301625" y="1676400"/>
            <a:ext cx="8540750" cy="3124200"/>
          </a:xfrm>
        </p:spPr>
        <p:txBody>
          <a:bodyPr/>
          <a:lstStyle/>
          <a:p>
            <a:pPr eaLnBrk="1" hangingPunct="1">
              <a:defRPr/>
            </a:pPr>
            <a:r>
              <a:rPr lang="en-US" dirty="0" err="1" smtClean="0"/>
              <a:t>Dp</a:t>
            </a:r>
            <a:r>
              <a:rPr lang="en-US" dirty="0" smtClean="0"/>
              <a:t> of the 1</a:t>
            </a:r>
            <a:r>
              <a:rPr lang="en-US" baseline="30000" dirty="0" smtClean="0"/>
              <a:t>st</a:t>
            </a:r>
            <a:r>
              <a:rPr lang="en-US" dirty="0" smtClean="0"/>
              <a:t> reactor was increasing gradually , finally :</a:t>
            </a:r>
          </a:p>
          <a:p>
            <a:pPr eaLnBrk="1" hangingPunct="1">
              <a:defRPr/>
            </a:pPr>
            <a:endParaRPr lang="en-US" dirty="0" smtClean="0"/>
          </a:p>
          <a:p>
            <a:pPr eaLnBrk="1" hangingPunct="1">
              <a:buFont typeface="Wingdings" pitchFamily="2" charset="2"/>
              <a:buNone/>
              <a:defRPr/>
            </a:pPr>
            <a:endParaRPr lang="en-US" dirty="0" smtClean="0"/>
          </a:p>
          <a:p>
            <a:pPr eaLnBrk="1" hangingPunct="1">
              <a:defRPr/>
            </a:pPr>
            <a:r>
              <a:rPr lang="en-US" dirty="0" smtClean="0"/>
              <a:t>We had to Shut Down the Unit</a:t>
            </a:r>
          </a:p>
        </p:txBody>
      </p:sp>
      <p:pic>
        <p:nvPicPr>
          <p:cNvPr id="327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rrowheads="1"/>
          </p:cNvSpPr>
          <p:nvPr>
            <p:ph type="title"/>
          </p:nvPr>
        </p:nvSpPr>
        <p:spPr/>
        <p:txBody>
          <a:bodyPr/>
          <a:lstStyle/>
          <a:p>
            <a:pPr eaLnBrk="1" hangingPunct="1">
              <a:defRPr/>
            </a:pPr>
            <a:endParaRPr lang="fa-IR" smtClean="0"/>
          </a:p>
        </p:txBody>
      </p:sp>
      <p:sp>
        <p:nvSpPr>
          <p:cNvPr id="36867" name="Rectangle 3"/>
          <p:cNvSpPr>
            <a:spLocks noGrp="1" noRot="1" noChangeArrowheads="1"/>
          </p:cNvSpPr>
          <p:nvPr>
            <p:ph type="body" idx="1"/>
          </p:nvPr>
        </p:nvSpPr>
        <p:spPr>
          <a:xfrm>
            <a:off x="301625" y="1676400"/>
            <a:ext cx="8540750" cy="2971800"/>
          </a:xfrm>
        </p:spPr>
        <p:txBody>
          <a:bodyPr/>
          <a:lstStyle/>
          <a:p>
            <a:pPr eaLnBrk="1" hangingPunct="1">
              <a:defRPr/>
            </a:pPr>
            <a:r>
              <a:rPr lang="en-US" dirty="0" smtClean="0"/>
              <a:t>We opened  the 1</a:t>
            </a:r>
            <a:r>
              <a:rPr lang="en-US" baseline="30000" dirty="0" smtClean="0"/>
              <a:t>st</a:t>
            </a:r>
            <a:r>
              <a:rPr lang="en-US" dirty="0" smtClean="0"/>
              <a:t> reactor</a:t>
            </a:r>
          </a:p>
          <a:p>
            <a:pPr eaLnBrk="1" hangingPunct="1">
              <a:defRPr/>
            </a:pPr>
            <a:endParaRPr lang="en-US" dirty="0" smtClean="0"/>
          </a:p>
          <a:p>
            <a:pPr eaLnBrk="1" hangingPunct="1">
              <a:buFont typeface="Wingdings" pitchFamily="2" charset="2"/>
              <a:buNone/>
              <a:defRPr/>
            </a:pPr>
            <a:r>
              <a:rPr lang="en-US" dirty="0" smtClean="0"/>
              <a:t> </a:t>
            </a:r>
          </a:p>
          <a:p>
            <a:pPr algn="ctr" eaLnBrk="1" hangingPunct="1">
              <a:buFont typeface="Wingdings" pitchFamily="2" charset="2"/>
              <a:buNone/>
              <a:defRPr/>
            </a:pPr>
            <a:r>
              <a:rPr lang="en-US" sz="4800" dirty="0" smtClean="0">
                <a:solidFill>
                  <a:srgbClr val="FFFF00"/>
                </a:solidFill>
              </a:rPr>
              <a:t>What we seen?</a:t>
            </a:r>
          </a:p>
        </p:txBody>
      </p:sp>
      <p:pic>
        <p:nvPicPr>
          <p:cNvPr id="337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rrowheads="1"/>
          </p:cNvSpPr>
          <p:nvPr>
            <p:ph type="title"/>
          </p:nvPr>
        </p:nvSpPr>
        <p:spPr/>
        <p:txBody>
          <a:bodyPr/>
          <a:lstStyle/>
          <a:p>
            <a:pPr eaLnBrk="1" hangingPunct="1">
              <a:defRPr/>
            </a:pPr>
            <a:endParaRPr lang="fa-IR" smtClean="0"/>
          </a:p>
        </p:txBody>
      </p:sp>
      <p:sp>
        <p:nvSpPr>
          <p:cNvPr id="37891" name="Rectangle 3"/>
          <p:cNvSpPr>
            <a:spLocks noGrp="1" noRot="1" noChangeArrowheads="1"/>
          </p:cNvSpPr>
          <p:nvPr>
            <p:ph type="body" idx="1"/>
          </p:nvPr>
        </p:nvSpPr>
        <p:spPr>
          <a:xfrm>
            <a:off x="304800" y="2819400"/>
            <a:ext cx="8540750" cy="1371600"/>
          </a:xfrm>
        </p:spPr>
        <p:txBody>
          <a:bodyPr/>
          <a:lstStyle/>
          <a:p>
            <a:pPr algn="ctr" eaLnBrk="1" hangingPunct="1">
              <a:buFont typeface="Wingdings" pitchFamily="2" charset="2"/>
              <a:buNone/>
              <a:defRPr/>
            </a:pPr>
            <a:r>
              <a:rPr lang="en-US" sz="4800" dirty="0" smtClean="0">
                <a:solidFill>
                  <a:srgbClr val="FFFF00"/>
                </a:solidFill>
              </a:rPr>
              <a:t>1.5 METER OUTAGE</a:t>
            </a:r>
          </a:p>
        </p:txBody>
      </p:sp>
      <p:pic>
        <p:nvPicPr>
          <p:cNvPr id="3482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rrowheads="1"/>
          </p:cNvSpPr>
          <p:nvPr>
            <p:ph type="title"/>
          </p:nvPr>
        </p:nvSpPr>
        <p:spPr/>
        <p:txBody>
          <a:bodyPr/>
          <a:lstStyle/>
          <a:p>
            <a:pPr eaLnBrk="1" hangingPunct="1">
              <a:defRPr/>
            </a:pPr>
            <a:r>
              <a:rPr lang="en-US" sz="4800" dirty="0" smtClean="0">
                <a:solidFill>
                  <a:srgbClr val="FFFF00"/>
                </a:solidFill>
              </a:rPr>
              <a:t>SOLOUTION</a:t>
            </a:r>
          </a:p>
        </p:txBody>
      </p:sp>
      <p:sp>
        <p:nvSpPr>
          <p:cNvPr id="38915" name="Rectangle 3"/>
          <p:cNvSpPr>
            <a:spLocks noGrp="1" noRot="1" noChangeArrowheads="1"/>
          </p:cNvSpPr>
          <p:nvPr>
            <p:ph type="body" idx="1"/>
          </p:nvPr>
        </p:nvSpPr>
        <p:spPr/>
        <p:txBody>
          <a:bodyPr/>
          <a:lstStyle/>
          <a:p>
            <a:pPr algn="just" eaLnBrk="1" hangingPunct="1">
              <a:lnSpc>
                <a:spcPct val="90000"/>
              </a:lnSpc>
              <a:buFont typeface="Wingdings" pitchFamily="2" charset="2"/>
              <a:buNone/>
              <a:defRPr/>
            </a:pPr>
            <a:r>
              <a:rPr lang="en-US" dirty="0" smtClean="0"/>
              <a:t>1- When the recycle gas compressor stopped for any reason, the feed shall be cut</a:t>
            </a:r>
          </a:p>
          <a:p>
            <a:pPr algn="just" eaLnBrk="1" hangingPunct="1">
              <a:lnSpc>
                <a:spcPct val="90000"/>
              </a:lnSpc>
              <a:buFont typeface="Wingdings" pitchFamily="2" charset="2"/>
              <a:buNone/>
              <a:defRPr/>
            </a:pPr>
            <a:r>
              <a:rPr lang="en-US" dirty="0" smtClean="0"/>
              <a:t>2-  Run the recycle compressor  as Full Spillback and the speed increasing slowly, </a:t>
            </a:r>
          </a:p>
          <a:p>
            <a:pPr algn="just" eaLnBrk="1" hangingPunct="1">
              <a:lnSpc>
                <a:spcPct val="90000"/>
              </a:lnSpc>
              <a:buFont typeface="Wingdings" pitchFamily="2" charset="2"/>
              <a:buNone/>
              <a:defRPr/>
            </a:pPr>
            <a:r>
              <a:rPr lang="en-US" dirty="0" smtClean="0"/>
              <a:t>3- Spill back shall be closed slowly till the hold up exit from the reactor. </a:t>
            </a:r>
          </a:p>
          <a:p>
            <a:pPr eaLnBrk="1" hangingPunct="1">
              <a:lnSpc>
                <a:spcPct val="90000"/>
              </a:lnSpc>
              <a:buFont typeface="Wingdings" pitchFamily="2" charset="2"/>
              <a:buNone/>
              <a:defRPr/>
            </a:pPr>
            <a:endParaRPr lang="en-US" dirty="0" smtClean="0"/>
          </a:p>
          <a:p>
            <a:pPr eaLnBrk="1" hangingPunct="1">
              <a:lnSpc>
                <a:spcPct val="90000"/>
              </a:lnSpc>
              <a:buFont typeface="Wingdings" pitchFamily="2" charset="2"/>
              <a:buNone/>
              <a:defRPr/>
            </a:pPr>
            <a:r>
              <a:rPr lang="en-US" dirty="0" smtClean="0"/>
              <a:t>If We had done that , we would never had shut down and lost the money </a:t>
            </a:r>
          </a:p>
        </p:txBody>
      </p:sp>
      <p:pic>
        <p:nvPicPr>
          <p:cNvPr id="3584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rrowheads="1"/>
          </p:cNvSpPr>
          <p:nvPr>
            <p:ph type="title"/>
          </p:nvPr>
        </p:nvSpPr>
        <p:spPr/>
        <p:txBody>
          <a:bodyPr/>
          <a:lstStyle/>
          <a:p>
            <a:pPr eaLnBrk="1" hangingPunct="1">
              <a:defRPr/>
            </a:pPr>
            <a:r>
              <a:rPr lang="en-US" sz="4800" dirty="0" smtClean="0">
                <a:solidFill>
                  <a:srgbClr val="FFFF00"/>
                </a:solidFill>
              </a:rPr>
              <a:t>SOLOUTION</a:t>
            </a:r>
          </a:p>
        </p:txBody>
      </p:sp>
      <p:sp>
        <p:nvSpPr>
          <p:cNvPr id="39939" name="Rectangle 3"/>
          <p:cNvSpPr>
            <a:spLocks noGrp="1" noRot="1" noChangeArrowheads="1"/>
          </p:cNvSpPr>
          <p:nvPr>
            <p:ph type="body" idx="1"/>
          </p:nvPr>
        </p:nvSpPr>
        <p:spPr>
          <a:xfrm>
            <a:off x="301625" y="1676400"/>
            <a:ext cx="8540750" cy="2590800"/>
          </a:xfrm>
        </p:spPr>
        <p:txBody>
          <a:bodyPr/>
          <a:lstStyle/>
          <a:p>
            <a:pPr eaLnBrk="1" hangingPunct="1">
              <a:defRPr/>
            </a:pPr>
            <a:r>
              <a:rPr lang="en-US" dirty="0" smtClean="0"/>
              <a:t>TIT of the reactor inlet temperature does not work good, Control by hand </a:t>
            </a:r>
          </a:p>
          <a:p>
            <a:pPr eaLnBrk="1" hangingPunct="1">
              <a:defRPr/>
            </a:pPr>
            <a:r>
              <a:rPr lang="en-US" dirty="0" smtClean="0"/>
              <a:t>So fluctuation was so high</a:t>
            </a:r>
          </a:p>
          <a:p>
            <a:pPr eaLnBrk="1" hangingPunct="1">
              <a:defRPr/>
            </a:pPr>
            <a:r>
              <a:rPr lang="en-US" dirty="0" smtClean="0"/>
              <a:t>And effect on H</a:t>
            </a:r>
            <a:r>
              <a:rPr lang="en-US" baseline="-25000" dirty="0" smtClean="0"/>
              <a:t>2</a:t>
            </a:r>
            <a:r>
              <a:rPr lang="en-US" dirty="0" smtClean="0"/>
              <a:t> flow rate</a:t>
            </a:r>
          </a:p>
        </p:txBody>
      </p:sp>
      <p:pic>
        <p:nvPicPr>
          <p:cNvPr id="368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4572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711200" y="1706563"/>
            <a:ext cx="7721600" cy="4362450"/>
          </a:xfrm>
          <a:noFill/>
          <a:extLst>
            <a:ext uri="{909E8E84-426E-40DD-AFC4-6F175D3DCCD1}">
              <a14:hiddenFill xmlns:a14="http://schemas.microsoft.com/office/drawing/2010/main">
                <a:solidFill>
                  <a:srgbClr val="FFFFFF"/>
                </a:solidFill>
              </a14:hiddenFill>
            </a:ext>
          </a:extLst>
        </p:spPr>
      </p:pic>
      <p:pic>
        <p:nvPicPr>
          <p:cNvPr id="37891" name="Picture 5"/>
          <p:cNvPicPr>
            <a:picLocks noGrp="1" noChangeAspect="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a:xfrm>
            <a:off x="2921000" y="708025"/>
            <a:ext cx="3271838" cy="366713"/>
          </a:xfrm>
          <a:noFill/>
          <a:extLst>
            <a:ext uri="{909E8E84-426E-40DD-AFC4-6F175D3DCCD1}">
              <a14:hiddenFill xmlns:a14="http://schemas.microsoft.com/office/drawing/2010/main">
                <a:solidFill>
                  <a:srgbClr val="FFFFFF"/>
                </a:solidFill>
              </a14:hiddenFill>
            </a:ext>
          </a:extLst>
        </p:spPr>
      </p:pic>
      <p:pic>
        <p:nvPicPr>
          <p:cNvPr id="3789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286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4"/>
          <p:cNvPicPr>
            <a:picLocks noGrp="1" noChangeAspect="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a:xfrm>
            <a:off x="3136900" y="717550"/>
            <a:ext cx="2840038" cy="346075"/>
          </a:xfrm>
          <a:noFill/>
          <a:extLst>
            <a:ext uri="{909E8E84-426E-40DD-AFC4-6F175D3DCCD1}">
              <a14:hiddenFill xmlns:a14="http://schemas.microsoft.com/office/drawing/2010/main">
                <a:solidFill>
                  <a:srgbClr val="FFFFFF"/>
                </a:solidFill>
              </a14:hiddenFill>
            </a:ext>
          </a:extLst>
        </p:spPr>
      </p:pic>
      <p:pic>
        <p:nvPicPr>
          <p:cNvPr id="38915" name="Picture 5"/>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688975" y="1749425"/>
            <a:ext cx="7764463" cy="4276725"/>
          </a:xfrm>
          <a:noFill/>
          <a:extLst>
            <a:ext uri="{909E8E84-426E-40DD-AFC4-6F175D3DCCD1}">
              <a14:hiddenFill xmlns:a14="http://schemas.microsoft.com/office/drawing/2010/main">
                <a:solidFill>
                  <a:srgbClr val="FFFFFF"/>
                </a:solidFill>
              </a14:hiddenFill>
            </a:ext>
          </a:extLst>
        </p:spPr>
      </p:pic>
      <p:pic>
        <p:nvPicPr>
          <p:cNvPr id="3891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286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Rot="1" noChangeArrowheads="1"/>
          </p:cNvSpPr>
          <p:nvPr>
            <p:ph type="body" idx="1"/>
          </p:nvPr>
        </p:nvSpPr>
        <p:spPr>
          <a:xfrm>
            <a:off x="381000" y="990600"/>
            <a:ext cx="8540750" cy="5410200"/>
          </a:xfrm>
        </p:spPr>
        <p:txBody>
          <a:bodyPr/>
          <a:lstStyle/>
          <a:p>
            <a:pPr eaLnBrk="1" hangingPunct="1">
              <a:buFont typeface="Wingdings" pitchFamily="2" charset="2"/>
              <a:buNone/>
              <a:defRPr/>
            </a:pPr>
            <a:r>
              <a:rPr lang="en-US" sz="2500" dirty="0" smtClean="0">
                <a:solidFill>
                  <a:srgbClr val="FFFF00"/>
                </a:solidFill>
              </a:rPr>
              <a:t>Because of hand control of TIT: </a:t>
            </a:r>
          </a:p>
          <a:p>
            <a:pPr eaLnBrk="1" hangingPunct="1">
              <a:buFont typeface="Wingdings" pitchFamily="2" charset="2"/>
              <a:buNone/>
              <a:defRPr/>
            </a:pPr>
            <a:r>
              <a:rPr lang="en-US" sz="2500" dirty="0" smtClean="0">
                <a:solidFill>
                  <a:srgbClr val="FFFF00"/>
                </a:solidFill>
              </a:rPr>
              <a:t>you could see so many fluctuation</a:t>
            </a:r>
          </a:p>
          <a:p>
            <a:pPr eaLnBrk="1" hangingPunct="1">
              <a:buFont typeface="Wingdings" pitchFamily="2" charset="2"/>
              <a:buNone/>
              <a:defRPr/>
            </a:pPr>
            <a:r>
              <a:rPr lang="en-US" sz="2500" dirty="0" smtClean="0">
                <a:solidFill>
                  <a:srgbClr val="FFFF00"/>
                </a:solidFill>
              </a:rPr>
              <a:t>VB was not injected when this story happen, so they</a:t>
            </a:r>
          </a:p>
          <a:p>
            <a:pPr eaLnBrk="1" hangingPunct="1">
              <a:buFont typeface="Wingdings" pitchFamily="2" charset="2"/>
              <a:buNone/>
              <a:defRPr/>
            </a:pPr>
            <a:r>
              <a:rPr lang="en-US" sz="2500" dirty="0" smtClean="0">
                <a:solidFill>
                  <a:srgbClr val="FFFF00"/>
                </a:solidFill>
              </a:rPr>
              <a:t>should not increase the temperature up to 370C</a:t>
            </a:r>
          </a:p>
          <a:p>
            <a:pPr eaLnBrk="1" hangingPunct="1">
              <a:buFont typeface="Wingdings" pitchFamily="2" charset="2"/>
              <a:buNone/>
              <a:defRPr/>
            </a:pPr>
            <a:endParaRPr lang="en-US" sz="2500" dirty="0" smtClean="0"/>
          </a:p>
          <a:p>
            <a:pPr eaLnBrk="1" hangingPunct="1">
              <a:buFont typeface="Wingdings" pitchFamily="2" charset="2"/>
              <a:buNone/>
              <a:defRPr/>
            </a:pPr>
            <a:endParaRPr lang="en-US" dirty="0" smtClean="0"/>
          </a:p>
          <a:p>
            <a:pPr eaLnBrk="1" hangingPunct="1">
              <a:buFont typeface="Wingdings" pitchFamily="2" charset="2"/>
              <a:buNone/>
              <a:defRPr/>
            </a:pPr>
            <a:endParaRPr lang="en-US" dirty="0" smtClean="0"/>
          </a:p>
          <a:p>
            <a:pPr eaLnBrk="1" hangingPunct="1">
              <a:buFont typeface="Wingdings" pitchFamily="2" charset="2"/>
              <a:buNone/>
              <a:defRPr/>
            </a:pPr>
            <a:r>
              <a:rPr lang="en-US" dirty="0" smtClean="0"/>
              <a:t> </a:t>
            </a:r>
          </a:p>
        </p:txBody>
      </p:sp>
      <p:pic>
        <p:nvPicPr>
          <p:cNvPr id="39939" name="Picture 4"/>
          <p:cNvPicPr>
            <a:picLocks noGrp="1" noChangeAspect="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a:xfrm>
            <a:off x="2590800" y="304800"/>
            <a:ext cx="3963988" cy="400050"/>
          </a:xfrm>
          <a:noFill/>
          <a:extLst>
            <a:ext uri="{909E8E84-426E-40DD-AFC4-6F175D3DCCD1}">
              <a14:hiddenFill xmlns:a14="http://schemas.microsoft.com/office/drawing/2010/main">
                <a:solidFill>
                  <a:srgbClr val="FFFFFF"/>
                </a:solidFill>
              </a14:hiddenFill>
            </a:ext>
          </a:extLst>
        </p:spPr>
      </p:pic>
      <p:pic>
        <p:nvPicPr>
          <p:cNvPr id="3994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124200"/>
            <a:ext cx="74676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28600"/>
            <a:ext cx="914400" cy="76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Rot="1" noChangeArrowheads="1"/>
          </p:cNvSpPr>
          <p:nvPr>
            <p:ph type="body" idx="1"/>
          </p:nvPr>
        </p:nvSpPr>
        <p:spPr>
          <a:xfrm>
            <a:off x="304800" y="1371600"/>
            <a:ext cx="8540750" cy="4422775"/>
          </a:xfrm>
        </p:spPr>
        <p:txBody>
          <a:bodyPr/>
          <a:lstStyle/>
          <a:p>
            <a:pPr algn="just" eaLnBrk="1" hangingPunct="1">
              <a:defRPr/>
            </a:pPr>
            <a:r>
              <a:rPr lang="en-US" sz="2500" dirty="0" smtClean="0">
                <a:solidFill>
                  <a:srgbClr val="FFFF00"/>
                </a:solidFill>
              </a:rPr>
              <a:t>You could see large range for feed ( 100 to 240m3/hr) , so it cause damage of catalyst .</a:t>
            </a:r>
          </a:p>
          <a:p>
            <a:pPr algn="just" eaLnBrk="1" hangingPunct="1">
              <a:defRPr/>
            </a:pPr>
            <a:r>
              <a:rPr lang="en-US" sz="2500" dirty="0" smtClean="0">
                <a:solidFill>
                  <a:srgbClr val="FFFF00"/>
                </a:solidFill>
              </a:rPr>
              <a:t>Change of feed shall be adjust with reactor temperature , but in one day , the flow rate changed many  times.</a:t>
            </a:r>
            <a:r>
              <a:rPr lang="en-US" dirty="0" smtClean="0">
                <a:solidFill>
                  <a:srgbClr val="FFFF00"/>
                </a:solidFill>
              </a:rPr>
              <a:t> </a:t>
            </a:r>
          </a:p>
          <a:p>
            <a:pPr eaLnBrk="1" hangingPunct="1">
              <a:buFont typeface="Wingdings" pitchFamily="2" charset="2"/>
              <a:buNone/>
              <a:defRPr/>
            </a:pPr>
            <a:endParaRPr lang="en-US" dirty="0" smtClean="0"/>
          </a:p>
        </p:txBody>
      </p:sp>
      <p:pic>
        <p:nvPicPr>
          <p:cNvPr id="40963" name="Picture 4"/>
          <p:cNvPicPr>
            <a:picLocks noGrp="1" noChangeAspect="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a:xfrm>
            <a:off x="3568700" y="728663"/>
            <a:ext cx="1976438" cy="323850"/>
          </a:xfrm>
          <a:noFill/>
          <a:extLst>
            <a:ext uri="{909E8E84-426E-40DD-AFC4-6F175D3DCCD1}">
              <a14:hiddenFill xmlns:a14="http://schemas.microsoft.com/office/drawing/2010/main">
                <a:solidFill>
                  <a:srgbClr val="FFFFFF"/>
                </a:solidFill>
              </a14:hiddenFill>
            </a:ext>
          </a:extLst>
        </p:spPr>
      </p:pic>
      <p:pic>
        <p:nvPicPr>
          <p:cNvPr id="4096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200400"/>
            <a:ext cx="6705600"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048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en-US" dirty="0"/>
              <a:t>ALI SHAERI       NIOEC CO.</a:t>
            </a:r>
          </a:p>
        </p:txBody>
      </p:sp>
    </p:spTree>
  </p:cSld>
  <p:clrMapOvr>
    <a:masterClrMapping/>
  </p:clrMapOvr>
  <p:transition>
    <p:dissolv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Rot="1" noChangeArrowheads="1"/>
          </p:cNvSpPr>
          <p:nvPr>
            <p:ph type="body" idx="1"/>
          </p:nvPr>
        </p:nvSpPr>
        <p:spPr>
          <a:xfrm>
            <a:off x="301625" y="1295400"/>
            <a:ext cx="8540750" cy="4803775"/>
          </a:xfrm>
        </p:spPr>
        <p:txBody>
          <a:bodyPr/>
          <a:lstStyle/>
          <a:p>
            <a:pPr algn="just" eaLnBrk="1" hangingPunct="1">
              <a:defRPr/>
            </a:pPr>
            <a:r>
              <a:rPr lang="en-US" sz="2800" dirty="0" smtClean="0">
                <a:solidFill>
                  <a:srgbClr val="FFFF00"/>
                </a:solidFill>
              </a:rPr>
              <a:t>Shown strongly DP in the 1</a:t>
            </a:r>
            <a:r>
              <a:rPr lang="en-US" sz="2800" baseline="30000" dirty="0" smtClean="0">
                <a:solidFill>
                  <a:srgbClr val="FFFF00"/>
                </a:solidFill>
              </a:rPr>
              <a:t>st</a:t>
            </a:r>
            <a:r>
              <a:rPr lang="en-US" sz="2800" dirty="0" smtClean="0">
                <a:solidFill>
                  <a:srgbClr val="FFFF00"/>
                </a:solidFill>
              </a:rPr>
              <a:t> reactor with comparison the other reactors because of feed flow rate and reactor temperature changed many times.</a:t>
            </a:r>
          </a:p>
          <a:p>
            <a:pPr eaLnBrk="1" hangingPunct="1">
              <a:buFont typeface="Wingdings" pitchFamily="2" charset="2"/>
              <a:buNone/>
              <a:defRPr/>
            </a:pPr>
            <a:endParaRPr lang="en-US" sz="2500" dirty="0" smtClean="0"/>
          </a:p>
        </p:txBody>
      </p:sp>
      <p:pic>
        <p:nvPicPr>
          <p:cNvPr id="41987" name="Picture 4"/>
          <p:cNvPicPr>
            <a:picLocks noGrp="1" noChangeAspect="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a:xfrm>
            <a:off x="2984500" y="735013"/>
            <a:ext cx="3143250" cy="312737"/>
          </a:xfrm>
          <a:noFill/>
          <a:extLst>
            <a:ext uri="{909E8E84-426E-40DD-AFC4-6F175D3DCCD1}">
              <a14:hiddenFill xmlns:a14="http://schemas.microsoft.com/office/drawing/2010/main">
                <a:solidFill>
                  <a:srgbClr val="FFFFFF"/>
                </a:solidFill>
              </a14:hiddenFill>
            </a:ext>
          </a:extLst>
        </p:spPr>
      </p:pic>
      <p:pic>
        <p:nvPicPr>
          <p:cNvPr id="4198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3124200"/>
            <a:ext cx="5562600"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048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4"/>
          <p:cNvPicPr>
            <a:picLocks noGrp="1" noChangeAspect="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a:xfrm>
            <a:off x="1981200" y="1143000"/>
            <a:ext cx="5086350" cy="411163"/>
          </a:xfrm>
          <a:noFill/>
          <a:extLst>
            <a:ext uri="{909E8E84-426E-40DD-AFC4-6F175D3DCCD1}">
              <a14:hiddenFill xmlns:a14="http://schemas.microsoft.com/office/drawing/2010/main">
                <a:solidFill>
                  <a:srgbClr val="FFFFFF"/>
                </a:solidFill>
              </a14:hiddenFill>
            </a:ext>
          </a:extLst>
        </p:spPr>
      </p:pic>
      <p:pic>
        <p:nvPicPr>
          <p:cNvPr id="43011" name="Picture 5"/>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688975" y="1889125"/>
            <a:ext cx="7764463" cy="3995738"/>
          </a:xfrm>
          <a:noFill/>
          <a:extLst>
            <a:ext uri="{909E8E84-426E-40DD-AFC4-6F175D3DCCD1}">
              <a14:hiddenFill xmlns:a14="http://schemas.microsoft.com/office/drawing/2010/main">
                <a:solidFill>
                  <a:srgbClr val="FFFFFF"/>
                </a:solidFill>
              </a14:hiddenFill>
            </a:ext>
          </a:extLst>
        </p:spPr>
      </p:pic>
      <p:pic>
        <p:nvPicPr>
          <p:cNvPr id="43012"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286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rrowheads="1"/>
          </p:cNvSpPr>
          <p:nvPr>
            <p:ph type="title"/>
          </p:nvPr>
        </p:nvSpPr>
        <p:spPr/>
        <p:txBody>
          <a:bodyPr/>
          <a:lstStyle/>
          <a:p>
            <a:pPr eaLnBrk="1" hangingPunct="1">
              <a:defRPr/>
            </a:pPr>
            <a:r>
              <a:rPr lang="en-US" sz="4800" dirty="0" smtClean="0">
                <a:solidFill>
                  <a:srgbClr val="FFFF00"/>
                </a:solidFill>
              </a:rPr>
              <a:t>In conclusion</a:t>
            </a:r>
          </a:p>
        </p:txBody>
      </p:sp>
      <p:sp>
        <p:nvSpPr>
          <p:cNvPr id="54275" name="Rectangle 3"/>
          <p:cNvSpPr>
            <a:spLocks noGrp="1" noRot="1" noChangeArrowheads="1"/>
          </p:cNvSpPr>
          <p:nvPr>
            <p:ph type="body" idx="1"/>
          </p:nvPr>
        </p:nvSpPr>
        <p:spPr/>
        <p:txBody>
          <a:bodyPr/>
          <a:lstStyle/>
          <a:p>
            <a:pPr eaLnBrk="1" hangingPunct="1">
              <a:lnSpc>
                <a:spcPct val="90000"/>
              </a:lnSpc>
              <a:defRPr/>
            </a:pPr>
            <a:r>
              <a:rPr lang="en-US" dirty="0" smtClean="0">
                <a:solidFill>
                  <a:schemeClr val="bg2"/>
                </a:solidFill>
              </a:rPr>
              <a:t>1- In case of recycle gas compressor stopped as emergency , the unit shall be Feed cut and compressor back to work as Full Spillback </a:t>
            </a:r>
          </a:p>
          <a:p>
            <a:pPr eaLnBrk="1" hangingPunct="1">
              <a:lnSpc>
                <a:spcPct val="90000"/>
              </a:lnSpc>
              <a:defRPr/>
            </a:pPr>
            <a:r>
              <a:rPr lang="en-US" dirty="0" smtClean="0">
                <a:solidFill>
                  <a:schemeClr val="bg2"/>
                </a:solidFill>
              </a:rPr>
              <a:t>Regarding to DP , speed shall be increased very slowly till spillback closed </a:t>
            </a:r>
          </a:p>
          <a:p>
            <a:pPr eaLnBrk="1" hangingPunct="1">
              <a:lnSpc>
                <a:spcPct val="90000"/>
              </a:lnSpc>
              <a:defRPr/>
            </a:pPr>
            <a:r>
              <a:rPr lang="en-US" dirty="0" smtClean="0">
                <a:solidFill>
                  <a:schemeClr val="bg2"/>
                </a:solidFill>
              </a:rPr>
              <a:t>Feed injected shall not been done till hold up liquid goes out.</a:t>
            </a:r>
          </a:p>
          <a:p>
            <a:pPr eaLnBrk="1" hangingPunct="1">
              <a:lnSpc>
                <a:spcPct val="90000"/>
              </a:lnSpc>
              <a:defRPr/>
            </a:pPr>
            <a:r>
              <a:rPr lang="en-US" dirty="0" smtClean="0">
                <a:solidFill>
                  <a:schemeClr val="bg2"/>
                </a:solidFill>
              </a:rPr>
              <a:t>Feed could be increased gradually.</a:t>
            </a:r>
          </a:p>
        </p:txBody>
      </p:sp>
      <p:pic>
        <p:nvPicPr>
          <p:cNvPr id="4403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810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rrowheads="1"/>
          </p:cNvSpPr>
          <p:nvPr>
            <p:ph type="title"/>
          </p:nvPr>
        </p:nvSpPr>
        <p:spPr/>
        <p:txBody>
          <a:bodyPr/>
          <a:lstStyle/>
          <a:p>
            <a:pPr eaLnBrk="1" hangingPunct="1">
              <a:defRPr/>
            </a:pPr>
            <a:endParaRPr lang="fa-IR" smtClean="0"/>
          </a:p>
        </p:txBody>
      </p:sp>
      <p:sp>
        <p:nvSpPr>
          <p:cNvPr id="55299" name="Rectangle 3"/>
          <p:cNvSpPr>
            <a:spLocks noGrp="1" noRot="1" noChangeArrowheads="1"/>
          </p:cNvSpPr>
          <p:nvPr>
            <p:ph type="body" idx="1"/>
          </p:nvPr>
        </p:nvSpPr>
        <p:spPr/>
        <p:txBody>
          <a:bodyPr/>
          <a:lstStyle/>
          <a:p>
            <a:pPr algn="just" eaLnBrk="1" hangingPunct="1">
              <a:defRPr/>
            </a:pPr>
            <a:r>
              <a:rPr lang="en-US" dirty="0" smtClean="0">
                <a:solidFill>
                  <a:srgbClr val="FFFF00"/>
                </a:solidFill>
              </a:rPr>
              <a:t>If the unit feed cut normally , recycle compressor shall be in service till all hold up liquid goes out from reactors.</a:t>
            </a:r>
          </a:p>
          <a:p>
            <a:pPr algn="just" eaLnBrk="1" hangingPunct="1">
              <a:defRPr/>
            </a:pPr>
            <a:endParaRPr lang="en-US" dirty="0" smtClean="0">
              <a:solidFill>
                <a:srgbClr val="FFFF00"/>
              </a:solidFill>
            </a:endParaRPr>
          </a:p>
          <a:p>
            <a:pPr algn="just" eaLnBrk="1" hangingPunct="1">
              <a:defRPr/>
            </a:pPr>
            <a:r>
              <a:rPr lang="en-US" dirty="0" smtClean="0">
                <a:solidFill>
                  <a:srgbClr val="FFFF00"/>
                </a:solidFill>
              </a:rPr>
              <a:t>Temperature shall be establish over reactor inlet</a:t>
            </a:r>
          </a:p>
        </p:txBody>
      </p:sp>
      <p:pic>
        <p:nvPicPr>
          <p:cNvPr id="4506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810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pPr>
              <a:defRPr/>
            </a:pPr>
            <a:r>
              <a:rPr lang="en-US"/>
              <a:t>ALI SHAERI       NIOEC CO.</a:t>
            </a:r>
          </a:p>
        </p:txBody>
      </p:sp>
    </p:spTree>
  </p:cSld>
  <p:clrMapOvr>
    <a:masterClrMapping/>
  </p:clrMapOvr>
  <p:transition>
    <p:dissolv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endParaRPr lang="fa-IR" dirty="0" smtClean="0"/>
          </a:p>
        </p:txBody>
      </p:sp>
      <p:sp>
        <p:nvSpPr>
          <p:cNvPr id="3" name="Content Placeholder 2"/>
          <p:cNvSpPr>
            <a:spLocks noGrp="1"/>
          </p:cNvSpPr>
          <p:nvPr>
            <p:ph idx="1"/>
          </p:nvPr>
        </p:nvSpPr>
        <p:spPr>
          <a:xfrm>
            <a:off x="228600" y="3200400"/>
            <a:ext cx="8540750" cy="990600"/>
          </a:xfrm>
        </p:spPr>
        <p:txBody>
          <a:bodyPr/>
          <a:lstStyle/>
          <a:p>
            <a:pPr eaLnBrk="1" hangingPunct="1">
              <a:buFont typeface="Wingdings" pitchFamily="2" charset="2"/>
              <a:buNone/>
              <a:defRPr/>
            </a:pPr>
            <a:r>
              <a:rPr lang="en-US" dirty="0" smtClean="0">
                <a:solidFill>
                  <a:srgbClr val="FFFF00"/>
                </a:solidFill>
              </a:rPr>
              <a:t>THANK YOU FOR YOUR KIND ATTENTION</a:t>
            </a:r>
            <a:endParaRPr lang="fa-IR" dirty="0" smtClean="0">
              <a:solidFill>
                <a:srgbClr val="FFFF00"/>
              </a:solidFill>
            </a:endParaRPr>
          </a:p>
        </p:txBody>
      </p:sp>
      <p:sp>
        <p:nvSpPr>
          <p:cNvPr id="4" name="Footer Placeholder 3"/>
          <p:cNvSpPr>
            <a:spLocks noGrp="1"/>
          </p:cNvSpPr>
          <p:nvPr>
            <p:ph type="ftr" sz="quarter" idx="11"/>
          </p:nvPr>
        </p:nvSpPr>
        <p:spPr/>
        <p:txBody>
          <a:bodyPr/>
          <a:lstStyle/>
          <a:p>
            <a:pPr>
              <a:defRPr/>
            </a:pPr>
            <a:r>
              <a:rPr lang="en-US"/>
              <a:t>ALI SHAERI       NIOEC CO.</a:t>
            </a:r>
          </a:p>
        </p:txBody>
      </p:sp>
      <p:pic>
        <p:nvPicPr>
          <p:cNvPr id="4608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81000"/>
            <a:ext cx="1042988"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dissolve/>
  </p:transition>
</p:sld>
</file>

<file path=ppt/theme/theme1.xml><?xml version="1.0" encoding="utf-8"?>
<a:theme xmlns:a="http://schemas.openxmlformats.org/drawingml/2006/main" name="Clouds">
  <a:themeElements>
    <a:clrScheme name="Clouds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fontScheme name="Cloud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Clouds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clrMap bg1="dk2" tx1="lt1" bg2="dk1" tx2="lt2" accent1="accent1" accent2="accent2" accent3="accent3" accent4="accent4" accent5="accent5" accent6="accent6" hlink="hlink" folHlink="folHlink"/>
    </a:extraClrScheme>
    <a:extraClrScheme>
      <a:clrScheme name="Clouds 2">
        <a:dk1>
          <a:srgbClr val="000066"/>
        </a:dk1>
        <a:lt1>
          <a:srgbClr val="FFFFFF"/>
        </a:lt1>
        <a:dk2>
          <a:srgbClr val="00A2DC"/>
        </a:dk2>
        <a:lt2>
          <a:srgbClr val="FFFFFF"/>
        </a:lt2>
        <a:accent1>
          <a:srgbClr val="0079A4"/>
        </a:accent1>
        <a:accent2>
          <a:srgbClr val="33CCCC"/>
        </a:accent2>
        <a:accent3>
          <a:srgbClr val="AACEEB"/>
        </a:accent3>
        <a:accent4>
          <a:srgbClr val="DADADA"/>
        </a:accent4>
        <a:accent5>
          <a:srgbClr val="AABECF"/>
        </a:accent5>
        <a:accent6>
          <a:srgbClr val="2DB9B9"/>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Clouds 3">
        <a:dk1>
          <a:srgbClr val="010199"/>
        </a:dk1>
        <a:lt1>
          <a:srgbClr val="FFFFFF"/>
        </a:lt1>
        <a:dk2>
          <a:srgbClr val="000092"/>
        </a:dk2>
        <a:lt2>
          <a:srgbClr val="CCFFFF"/>
        </a:lt2>
        <a:accent1>
          <a:srgbClr val="66CCFF"/>
        </a:accent1>
        <a:accent2>
          <a:srgbClr val="2EBDBA"/>
        </a:accent2>
        <a:accent3>
          <a:srgbClr val="AAAAC7"/>
        </a:accent3>
        <a:accent4>
          <a:srgbClr val="DADADA"/>
        </a:accent4>
        <a:accent5>
          <a:srgbClr val="B8E2FF"/>
        </a:accent5>
        <a:accent6>
          <a:srgbClr val="29ABA8"/>
        </a:accent6>
        <a:hlink>
          <a:srgbClr val="66FFFF"/>
        </a:hlink>
        <a:folHlink>
          <a:srgbClr val="CC99FF"/>
        </a:folHlink>
      </a:clrScheme>
      <a:clrMap bg1="dk2" tx1="lt1" bg2="dk1" tx2="lt2" accent1="accent1" accent2="accent2" accent3="accent3" accent4="accent4" accent5="accent5" accent6="accent6" hlink="hlink" folHlink="folHlink"/>
    </a:extraClrScheme>
    <a:extraClrScheme>
      <a:clrScheme name="Clouds 4">
        <a:dk1>
          <a:srgbClr val="000000"/>
        </a:dk1>
        <a:lt1>
          <a:srgbClr val="FFFFFF"/>
        </a:lt1>
        <a:dk2>
          <a:srgbClr val="006A67"/>
        </a:dk2>
        <a:lt2>
          <a:srgbClr val="FFFFCC"/>
        </a:lt2>
        <a:accent1>
          <a:srgbClr val="33CCCC"/>
        </a:accent1>
        <a:accent2>
          <a:srgbClr val="6D6FC7"/>
        </a:accent2>
        <a:accent3>
          <a:srgbClr val="AAB9B8"/>
        </a:accent3>
        <a:accent4>
          <a:srgbClr val="DADADA"/>
        </a:accent4>
        <a:accent5>
          <a:srgbClr val="ADE2E2"/>
        </a:accent5>
        <a:accent6>
          <a:srgbClr val="6264B4"/>
        </a:accent6>
        <a:hlink>
          <a:srgbClr val="00FFFF"/>
        </a:hlink>
        <a:folHlink>
          <a:srgbClr val="00CC66"/>
        </a:folHlink>
      </a:clrScheme>
      <a:clrMap bg1="dk2" tx1="lt1" bg2="dk1" tx2="lt2" accent1="accent1" accent2="accent2" accent3="accent3" accent4="accent4" accent5="accent5" accent6="accent6" hlink="hlink" folHlink="folHlink"/>
    </a:extraClrScheme>
    <a:extraClrScheme>
      <a:clrScheme name="Clouds 5">
        <a:dk1>
          <a:srgbClr val="4D4D4D"/>
        </a:dk1>
        <a:lt1>
          <a:srgbClr val="FFFFFF"/>
        </a:lt1>
        <a:dk2>
          <a:srgbClr val="650BB7"/>
        </a:dk2>
        <a:lt2>
          <a:srgbClr val="FFFFFF"/>
        </a:lt2>
        <a:accent1>
          <a:srgbClr val="FF66FF"/>
        </a:accent1>
        <a:accent2>
          <a:srgbClr val="666699"/>
        </a:accent2>
        <a:accent3>
          <a:srgbClr val="B8AAD8"/>
        </a:accent3>
        <a:accent4>
          <a:srgbClr val="DADADA"/>
        </a:accent4>
        <a:accent5>
          <a:srgbClr val="FFB8FF"/>
        </a:accent5>
        <a:accent6>
          <a:srgbClr val="5C5C8A"/>
        </a:accent6>
        <a:hlink>
          <a:srgbClr val="E9E9FF"/>
        </a:hlink>
        <a:folHlink>
          <a:srgbClr val="CCECFF"/>
        </a:folHlink>
      </a:clrScheme>
      <a:clrMap bg1="dk2" tx1="lt1" bg2="dk1" tx2="lt2" accent1="accent1" accent2="accent2" accent3="accent3" accent4="accent4" accent5="accent5" accent6="accent6" hlink="hlink" folHlink="folHlink"/>
    </a:extraClrScheme>
    <a:extraClrScheme>
      <a:clrScheme name="Clouds 6">
        <a:dk1>
          <a:srgbClr val="FFFFFF"/>
        </a:dk1>
        <a:lt1>
          <a:srgbClr val="FFFFFF"/>
        </a:lt1>
        <a:dk2>
          <a:srgbClr val="005000"/>
        </a:dk2>
        <a:lt2>
          <a:srgbClr val="DCEAAE"/>
        </a:lt2>
        <a:accent1>
          <a:srgbClr val="99CC00"/>
        </a:accent1>
        <a:accent2>
          <a:srgbClr val="6F801A"/>
        </a:accent2>
        <a:accent3>
          <a:srgbClr val="AAB3AA"/>
        </a:accent3>
        <a:accent4>
          <a:srgbClr val="DADADA"/>
        </a:accent4>
        <a:accent5>
          <a:srgbClr val="CAE2AA"/>
        </a:accent5>
        <a:accent6>
          <a:srgbClr val="647316"/>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Clouds 7">
        <a:dk1>
          <a:srgbClr val="4F4F77"/>
        </a:dk1>
        <a:lt1>
          <a:srgbClr val="FFFFFF"/>
        </a:lt1>
        <a:dk2>
          <a:srgbClr val="7979A5"/>
        </a:dk2>
        <a:lt2>
          <a:srgbClr val="F3F3FF"/>
        </a:lt2>
        <a:accent1>
          <a:srgbClr val="5D5D8B"/>
        </a:accent1>
        <a:accent2>
          <a:srgbClr val="66CCFF"/>
        </a:accent2>
        <a:accent3>
          <a:srgbClr val="BEBECF"/>
        </a:accent3>
        <a:accent4>
          <a:srgbClr val="DADADA"/>
        </a:accent4>
        <a:accent5>
          <a:srgbClr val="B6B6C4"/>
        </a:accent5>
        <a:accent6>
          <a:srgbClr val="5CB9E7"/>
        </a:accent6>
        <a:hlink>
          <a:srgbClr val="CCECFF"/>
        </a:hlink>
        <a:folHlink>
          <a:srgbClr val="FFFFCC"/>
        </a:folHlink>
      </a:clrScheme>
      <a:clrMap bg1="dk2" tx1="lt1" bg2="dk1" tx2="lt2" accent1="accent1" accent2="accent2" accent3="accent3" accent4="accent4" accent5="accent5" accent6="accent6" hlink="hlink" folHlink="folHlink"/>
    </a:extraClrScheme>
    <a:extraClrScheme>
      <a:clrScheme name="Clouds 8">
        <a:dk1>
          <a:srgbClr val="000000"/>
        </a:dk1>
        <a:lt1>
          <a:srgbClr val="B9B9B9"/>
        </a:lt1>
        <a:dk2>
          <a:srgbClr val="8A8472"/>
        </a:dk2>
        <a:lt2>
          <a:srgbClr val="4D4D4D"/>
        </a:lt2>
        <a:accent1>
          <a:srgbClr val="EDEEE2"/>
        </a:accent1>
        <a:accent2>
          <a:srgbClr val="7FAA7E"/>
        </a:accent2>
        <a:accent3>
          <a:srgbClr val="D9D9D9"/>
        </a:accent3>
        <a:accent4>
          <a:srgbClr val="000000"/>
        </a:accent4>
        <a:accent5>
          <a:srgbClr val="F4F5EE"/>
        </a:accent5>
        <a:accent6>
          <a:srgbClr val="729A72"/>
        </a:accent6>
        <a:hlink>
          <a:srgbClr val="008000"/>
        </a:hlink>
        <a:folHlink>
          <a:srgbClr val="989400"/>
        </a:folHlink>
      </a:clrScheme>
      <a:clrMap bg1="lt1" tx1="dk1" bg2="lt2" tx2="dk2" accent1="accent1" accent2="accent2" accent3="accent3" accent4="accent4" accent5="accent5" accent6="accent6" hlink="hlink" folHlink="folHlink"/>
    </a:extraClrScheme>
    <a:extraClrScheme>
      <a:clrScheme name="Clouds 9">
        <a:dk1>
          <a:srgbClr val="000000"/>
        </a:dk1>
        <a:lt1>
          <a:srgbClr val="FEA24E"/>
        </a:lt1>
        <a:dk2>
          <a:srgbClr val="CC6600"/>
        </a:dk2>
        <a:lt2>
          <a:srgbClr val="808080"/>
        </a:lt2>
        <a:accent1>
          <a:srgbClr val="FBEECD"/>
        </a:accent1>
        <a:accent2>
          <a:srgbClr val="ECD044"/>
        </a:accent2>
        <a:accent3>
          <a:srgbClr val="FECEB2"/>
        </a:accent3>
        <a:accent4>
          <a:srgbClr val="000000"/>
        </a:accent4>
        <a:accent5>
          <a:srgbClr val="FDF5E3"/>
        </a:accent5>
        <a:accent6>
          <a:srgbClr val="D6BC3D"/>
        </a:accent6>
        <a:hlink>
          <a:srgbClr val="E42B00"/>
        </a:hlink>
        <a:folHlink>
          <a:srgbClr val="99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3_一般">
  <a:themeElements>
    <a:clrScheme name="一般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13_一般">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kumimoji="1" dirty="0" err="1" smtClean="0"/>
        </a:defPPr>
      </a:lstStyle>
    </a:txDef>
  </a:objectDefaults>
  <a:extraClrSchemeLst>
    <a:extraClrScheme>
      <a:clrScheme name="一般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一般 2">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
      <a:clrScheme name="一般 3">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Clouds</Template>
  <TotalTime>279</TotalTime>
  <Words>1109</Words>
  <Application>Microsoft Office PowerPoint</Application>
  <PresentationFormat>On-screen Show (4:3)</PresentationFormat>
  <Paragraphs>168</Paragraphs>
  <Slides>46</Slides>
  <Notes>0</Notes>
  <HiddenSlides>0</HiddenSlides>
  <MMClips>0</MMClips>
  <ScaleCrop>false</ScaleCrop>
  <HeadingPairs>
    <vt:vector size="4" baseType="variant">
      <vt:variant>
        <vt:lpstr>Theme</vt:lpstr>
      </vt:variant>
      <vt:variant>
        <vt:i4>2</vt:i4>
      </vt:variant>
      <vt:variant>
        <vt:lpstr>Slide Titles</vt:lpstr>
      </vt:variant>
      <vt:variant>
        <vt:i4>46</vt:i4>
      </vt:variant>
    </vt:vector>
  </HeadingPairs>
  <TitlesOfParts>
    <vt:vector size="48" baseType="lpstr">
      <vt:lpstr>Clouds</vt:lpstr>
      <vt:lpstr>13_一般</vt:lpstr>
      <vt:lpstr>About OMICS Group</vt:lpstr>
      <vt:lpstr>About OMICS Group Conferences</vt:lpstr>
      <vt:lpstr>Evaluation of the causes of increasing the pressure drop of fixed bed reactor RCD unit</vt:lpstr>
      <vt:lpstr>PowerPoint Presentation</vt:lpstr>
      <vt:lpstr>What is RCD?</vt:lpstr>
      <vt:lpstr>PowerPoint Presentation</vt:lpstr>
      <vt:lpstr>Why H2 injected to the each reactor?</vt:lpstr>
      <vt:lpstr>PowerPoint Presentation</vt:lpstr>
      <vt:lpstr>PowerPoint Presentation</vt:lpstr>
      <vt:lpstr>Fixed bed reactor This distributor to avoid channeling</vt:lpstr>
      <vt:lpstr>PRODUCTION</vt:lpstr>
      <vt:lpstr>GAS OIL</vt:lpstr>
      <vt:lpstr>TREATED RESIDUE</vt:lpstr>
      <vt:lpstr>The unit of RCD was applied for: </vt:lpstr>
      <vt:lpstr>The unit includes the following parts: </vt:lpstr>
      <vt:lpstr>FEED</vt:lpstr>
      <vt:lpstr>PowerPoint Presentation</vt:lpstr>
      <vt:lpstr>CATALYST</vt:lpstr>
      <vt:lpstr>PowerPoint Presentation</vt:lpstr>
      <vt:lpstr>hYDROGEN</vt:lpstr>
      <vt:lpstr>PowerPoint Presentation</vt:lpstr>
      <vt:lpstr>PowerPoint Presentation</vt:lpstr>
      <vt:lpstr>PowerPoint Presentation</vt:lpstr>
      <vt:lpstr>H2 Recycle Duties</vt:lpstr>
      <vt:lpstr>PowerPoint Presentation</vt:lpstr>
      <vt:lpstr>Investigate DP in the reactor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SOLOUTION</vt:lpstr>
      <vt:lpstr>SOLOUTION</vt:lpstr>
      <vt:lpstr>PowerPoint Presentation</vt:lpstr>
      <vt:lpstr>PowerPoint Presentation</vt:lpstr>
      <vt:lpstr>PowerPoint Presentation</vt:lpstr>
      <vt:lpstr>PowerPoint Presentation</vt:lpstr>
      <vt:lpstr>PowerPoint Presentation</vt:lpstr>
      <vt:lpstr>PowerPoint Presentation</vt:lpstr>
      <vt:lpstr>In conclusion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Evaluation of the causes of increasing the pressure drop of fixed bed reactor RCD unit</dc:title>
  <dc:creator>user</dc:creator>
  <cp:lastModifiedBy>Riya Dhar</cp:lastModifiedBy>
  <cp:revision>46</cp:revision>
  <dcterms:created xsi:type="dcterms:W3CDTF">2015-08-03T05:38:49Z</dcterms:created>
  <dcterms:modified xsi:type="dcterms:W3CDTF">2015-09-24T08:59:12Z</dcterms:modified>
</cp:coreProperties>
</file>