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6" r:id="rId2"/>
    <p:sldId id="277" r:id="rId3"/>
    <p:sldId id="323" r:id="rId4"/>
    <p:sldId id="309" r:id="rId5"/>
    <p:sldId id="324" r:id="rId6"/>
    <p:sldId id="325" r:id="rId7"/>
    <p:sldId id="326" r:id="rId8"/>
    <p:sldId id="300" r:id="rId9"/>
    <p:sldId id="312" r:id="rId10"/>
    <p:sldId id="327" r:id="rId11"/>
    <p:sldId id="328" r:id="rId12"/>
    <p:sldId id="322" r:id="rId13"/>
    <p:sldId id="315" r:id="rId14"/>
    <p:sldId id="329" r:id="rId15"/>
  </p:sldIdLst>
  <p:sldSz cx="9144000" cy="6858000" type="screen4x3"/>
  <p:notesSz cx="6877050" cy="9656763"/>
  <p:defaultTextStyle>
    <a:defPPr>
      <a:defRPr lang="tr-T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41">
          <p15:clr>
            <a:srgbClr val="A4A3A4"/>
          </p15:clr>
        </p15:guide>
        <p15:guide id="2" pos="216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3333FF"/>
    <a:srgbClr val="F09448"/>
    <a:srgbClr val="F030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47" autoAdjust="0"/>
    <p:restoredTop sz="95699" autoAdjust="0"/>
  </p:normalViewPr>
  <p:slideViewPr>
    <p:cSldViewPr>
      <p:cViewPr varScale="1">
        <p:scale>
          <a:sx n="77" d="100"/>
          <a:sy n="77" d="100"/>
        </p:scale>
        <p:origin x="143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728" y="-72"/>
      </p:cViewPr>
      <p:guideLst>
        <p:guide orient="horz" pos="3041"/>
        <p:guide pos="216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9738" cy="482600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95725" y="0"/>
            <a:ext cx="2979738" cy="482600"/>
          </a:xfrm>
          <a:prstGeom prst="rect">
            <a:avLst/>
          </a:prstGeom>
        </p:spPr>
        <p:txBody>
          <a:bodyPr vert="horz" lIns="94476" tIns="47238" rIns="94476" bIns="47238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C64D434B-2876-4516-BBCF-EFFC5C7B7BE7}" type="datetimeFigureOut">
              <a:rPr lang="tr-TR"/>
              <a:pPr>
                <a:defRPr/>
              </a:pPr>
              <a:t>4.9.2015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9172575"/>
            <a:ext cx="2979738" cy="482600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95725" y="9172575"/>
            <a:ext cx="2979738" cy="482600"/>
          </a:xfrm>
          <a:prstGeom prst="rect">
            <a:avLst/>
          </a:prstGeom>
        </p:spPr>
        <p:txBody>
          <a:bodyPr vert="horz" lIns="94476" tIns="47238" rIns="94476" bIns="47238" rtlCol="0" anchor="b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0F1F87E-F01C-4D63-A942-9077CC799843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09163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97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5725" y="0"/>
            <a:ext cx="29797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25525" y="723900"/>
            <a:ext cx="4826000" cy="36210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7388" y="4586288"/>
            <a:ext cx="5502275" cy="434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noProof="0" smtClean="0"/>
              <a:t>Asıl metin stillerini düzenlemek için tıklatın</a:t>
            </a:r>
          </a:p>
          <a:p>
            <a:pPr lvl="1"/>
            <a:r>
              <a:rPr lang="tr-TR" noProof="0" smtClean="0"/>
              <a:t>İkinci düzey</a:t>
            </a:r>
          </a:p>
          <a:p>
            <a:pPr lvl="2"/>
            <a:r>
              <a:rPr lang="tr-TR" noProof="0" smtClean="0"/>
              <a:t>Üçüncü düzey</a:t>
            </a:r>
          </a:p>
          <a:p>
            <a:pPr lvl="3"/>
            <a:r>
              <a:rPr lang="tr-TR" noProof="0" smtClean="0"/>
              <a:t>Dördüncü düzey</a:t>
            </a:r>
          </a:p>
          <a:p>
            <a:pPr lvl="4"/>
            <a:r>
              <a:rPr lang="tr-TR" noProof="0" smtClean="0"/>
              <a:t>Beşinci düzey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72575"/>
            <a:ext cx="29797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5725" y="9172575"/>
            <a:ext cx="2979738" cy="48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476" tIns="47238" rIns="94476" bIns="47238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BB290BC0-59DB-4D2D-B21B-AF1155587D4D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104972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00282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25124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17840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81335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42326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7289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141708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7308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37294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631807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32377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855790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Slayt Görüntüsü Yer Tutucusu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2 Not Yer Tutucusu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tr-TR" smtClean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B290BC0-59DB-4D2D-B21B-AF1155587D4D}" type="slidenum">
              <a:rPr lang="tr-TR" smtClean="0"/>
              <a:pPr>
                <a:defRPr/>
              </a:pPr>
              <a:t>13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045099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/>
              <a:t>TASNİF DIŞI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4C1124-A586-4BA1-8B19-BC9BC5430DE1}" type="slidenum">
              <a:rPr lang="tr-TR"/>
              <a:pPr>
                <a:defRPr/>
              </a:pPr>
              <a:t>‹#›</a:t>
            </a:fld>
            <a:r>
              <a:rPr lang="tr-TR" dirty="0"/>
              <a:t>/20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(EĞİTİM VE ÖĞRETİM MAKSADIYLA HAZIRLANMIŞTIR.)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23528" y="1484784"/>
            <a:ext cx="8496944" cy="4885978"/>
          </a:xfrm>
        </p:spPr>
        <p:txBody>
          <a:bodyPr/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274638"/>
            <a:ext cx="8496944" cy="1066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/>
              <a:t>TASNİF DIŞI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(EĞİTİM VE ÖĞRETİM MAKSADIYLA HAZIRLANMIŞTIR.)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Özel Dü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6" name="Rectangle 3"/>
          <p:cNvSpPr>
            <a:spLocks noGrp="1" noChangeArrowheads="1"/>
          </p:cNvSpPr>
          <p:nvPr>
            <p:ph idx="1"/>
          </p:nvPr>
        </p:nvSpPr>
        <p:spPr bwMode="auto">
          <a:xfrm>
            <a:off x="323528" y="1484784"/>
            <a:ext cx="8496944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3pPr>
              <a:defRPr/>
            </a:lvl3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/>
              <a:t>TASNİF DIŞI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tr-TR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/>
              <a:t>(EĞİTİM VE ÖĞRETİM MAKSADIYLA HAZIRLANMIŞTIR.)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850" y="274638"/>
            <a:ext cx="84963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tr-TR" smtClean="0"/>
              <a:t>Asıl başlık stili için tıklatın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850" y="1484313"/>
            <a:ext cx="8496300" cy="489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dirty="0" smtClean="0"/>
              <a:t>Asıl metin stillerini düzenlemek için tıklatın</a:t>
            </a:r>
          </a:p>
          <a:p>
            <a:pPr lvl="1"/>
            <a:r>
              <a:rPr lang="tr-TR" dirty="0" smtClean="0"/>
              <a:t>İkinci düzey</a:t>
            </a:r>
          </a:p>
          <a:p>
            <a:pPr lvl="2"/>
            <a:r>
              <a:rPr lang="tr-TR" dirty="0" smtClean="0"/>
              <a:t>Üçüncü düzey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23850" y="6473825"/>
            <a:ext cx="21336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1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tr-TR" smtClean="0"/>
              <a:t>TASNİF DIŞI</a:t>
            </a:r>
            <a:endParaRPr lang="tr-T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86550" y="6473825"/>
            <a:ext cx="2133600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1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955195B-9171-41B6-81B7-32CA5401D0F7}" type="slidenum">
              <a:rPr lang="tr-TR"/>
              <a:pPr>
                <a:defRPr/>
              </a:pPr>
              <a:t>‹#›</a:t>
            </a:fld>
            <a:r>
              <a:rPr lang="tr-TR" dirty="0"/>
              <a:t>/20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619250" y="6481763"/>
            <a:ext cx="5905500" cy="331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1">
                <a:solidFill>
                  <a:schemeClr val="bg1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r>
              <a:rPr lang="tr-TR"/>
              <a:t>(EĞİTİM VE ÖĞRETİM MAKSADIYLA HAZIRLANMIŞTIR.)</a:t>
            </a:r>
          </a:p>
        </p:txBody>
      </p:sp>
      <p:sp>
        <p:nvSpPr>
          <p:cNvPr id="9" name="8 Metin kutusu"/>
          <p:cNvSpPr txBox="1"/>
          <p:nvPr userDrawn="1"/>
        </p:nvSpPr>
        <p:spPr>
          <a:xfrm>
            <a:off x="8158752" y="6466984"/>
            <a:ext cx="651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fld id="{E3FB1447-6A08-41BE-985F-FD6B46CEE814}" type="slidenum">
              <a:rPr lang="tr-TR" sz="1400" b="1" smtClean="0"/>
              <a:pPr/>
              <a:t>‹#›</a:t>
            </a:fld>
            <a:r>
              <a:rPr lang="tr-TR" sz="1400" b="1" dirty="0" smtClean="0"/>
              <a:t>/16</a:t>
            </a:r>
          </a:p>
          <a:p>
            <a:endParaRPr lang="tr-TR" sz="1400" b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4" r:id="rId3"/>
  </p:sldLayoutIdLst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FFFF00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*"/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-"/>
        <a:defRPr sz="2800" b="1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."/>
        <a:defRPr sz="2800" b="1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50825" y="3645024"/>
            <a:ext cx="8642350" cy="1108075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chemeClr val="tx1"/>
                </a:solidFill>
              </a:rPr>
              <a:t>The use of satellites in the border security</a:t>
            </a:r>
            <a:endParaRPr lang="tr-TR" sz="2800" dirty="0" smtClean="0">
              <a:solidFill>
                <a:schemeClr val="tx1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31840" y="4630849"/>
            <a:ext cx="3672408" cy="1584325"/>
          </a:xfrm>
        </p:spPr>
        <p:txBody>
          <a:bodyPr/>
          <a:lstStyle/>
          <a:p>
            <a:pPr algn="l" eaLnBrk="1" hangingPunct="1"/>
            <a:r>
              <a:rPr lang="tr-TR" sz="2400" dirty="0" smtClean="0">
                <a:solidFill>
                  <a:schemeClr val="tx1"/>
                </a:solidFill>
              </a:rPr>
              <a:t>Ali Emre DESTEGÜL</a:t>
            </a:r>
          </a:p>
          <a:p>
            <a:pPr algn="l" eaLnBrk="1" hangingPunct="1"/>
            <a:r>
              <a:rPr lang="tr-TR" sz="2400" dirty="0" err="1" smtClean="0">
                <a:solidFill>
                  <a:schemeClr val="tx1"/>
                </a:solidFill>
              </a:rPr>
              <a:t>First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Lieutenant</a:t>
            </a:r>
            <a:endParaRPr lang="tr-TR" sz="2400" dirty="0" smtClean="0">
              <a:solidFill>
                <a:schemeClr val="tx1"/>
              </a:solidFill>
            </a:endParaRPr>
          </a:p>
          <a:p>
            <a:pPr algn="l" eaLnBrk="1" hangingPunct="1"/>
            <a:r>
              <a:rPr lang="tr-TR" sz="2400" dirty="0" err="1" smtClean="0">
                <a:solidFill>
                  <a:schemeClr val="tx1"/>
                </a:solidFill>
              </a:rPr>
              <a:t>Turkish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Air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War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College</a:t>
            </a:r>
            <a:endParaRPr lang="tr-TR" sz="2400" dirty="0" smtClean="0">
              <a:solidFill>
                <a:schemeClr val="tx1"/>
              </a:solidFill>
            </a:endParaRPr>
          </a:p>
        </p:txBody>
      </p:sp>
      <p:pic>
        <p:nvPicPr>
          <p:cNvPr id="3076" name="6 Resim" descr="akademipecnakıs.pn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987675" y="320675"/>
            <a:ext cx="3108325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Metin kutusu"/>
          <p:cNvSpPr txBox="1"/>
          <p:nvPr/>
        </p:nvSpPr>
        <p:spPr>
          <a:xfrm>
            <a:off x="7596336" y="6488668"/>
            <a:ext cx="1547664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idx="1"/>
          </p:nvPr>
        </p:nvSpPr>
        <p:spPr>
          <a:xfrm>
            <a:off x="285720" y="1571612"/>
            <a:ext cx="8496300" cy="464347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tr-TR" sz="2400" dirty="0" err="1" smtClean="0">
                <a:solidFill>
                  <a:schemeClr val="tx1"/>
                </a:solidFill>
              </a:rPr>
              <a:t>Introduction</a:t>
            </a:r>
            <a:endParaRPr 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tr-TR" sz="2400" dirty="0" err="1" smtClean="0">
                <a:solidFill>
                  <a:schemeClr val="tx1"/>
                </a:solidFill>
              </a:rPr>
              <a:t>What</a:t>
            </a:r>
            <a:r>
              <a:rPr lang="tr-TR" sz="2400" dirty="0" smtClean="0">
                <a:solidFill>
                  <a:schemeClr val="tx1"/>
                </a:solidFill>
              </a:rPr>
              <a:t> is </a:t>
            </a:r>
            <a:r>
              <a:rPr lang="tr-TR" sz="2400" dirty="0" err="1" smtClean="0">
                <a:solidFill>
                  <a:schemeClr val="tx1"/>
                </a:solidFill>
              </a:rPr>
              <a:t>the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land</a:t>
            </a:r>
            <a:r>
              <a:rPr lang="tr-TR" sz="2400" dirty="0" smtClean="0">
                <a:solidFill>
                  <a:schemeClr val="tx1"/>
                </a:solidFill>
              </a:rPr>
              <a:t> border?</a:t>
            </a:r>
          </a:p>
          <a:p>
            <a:pPr eaLnBrk="1" hangingPunct="1">
              <a:lnSpc>
                <a:spcPct val="13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Why border security must be ensured?</a:t>
            </a:r>
            <a:endParaRPr 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The Efficiency of  Satellites in Border Security</a:t>
            </a:r>
            <a:endParaRPr 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SWOT Analysis of the System Created to Ensure the Security of a designated Area</a:t>
            </a:r>
            <a:endParaRPr 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30000"/>
              </a:lnSpc>
            </a:pPr>
            <a:r>
              <a:rPr lang="tr-TR" sz="2400" dirty="0" err="1" smtClean="0">
                <a:solidFill>
                  <a:schemeClr val="tx1"/>
                </a:solidFill>
              </a:rPr>
              <a:t>Conclusion</a:t>
            </a:r>
            <a:endParaRPr 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30000"/>
              </a:lnSpc>
            </a:pPr>
            <a:endParaRPr lang="tr-TR" sz="2400" dirty="0" smtClean="0">
              <a:solidFill>
                <a:schemeClr val="tx1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066800"/>
          </a:xfrm>
        </p:spPr>
        <p:txBody>
          <a:bodyPr/>
          <a:lstStyle/>
          <a:p>
            <a:pPr eaLnBrk="1" hangingPunct="1"/>
            <a:r>
              <a:rPr lang="tr-TR" dirty="0" err="1" smtClean="0">
                <a:solidFill>
                  <a:srgbClr val="FF0000"/>
                </a:solidFill>
              </a:rPr>
              <a:t>Overview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</a:t>
            </a:r>
            <a:r>
              <a:rPr lang="tr-TR" sz="1200" kern="0" dirty="0" smtClean="0">
                <a:solidFill>
                  <a:schemeClr val="tx1"/>
                </a:solidFill>
              </a:rPr>
              <a:t> </a:t>
            </a:r>
            <a:r>
              <a:rPr lang="tr-TR" sz="1200" kern="0" dirty="0" err="1" smtClean="0">
                <a:solidFill>
                  <a:schemeClr val="tx1"/>
                </a:solidFill>
              </a:rPr>
              <a:t>Conf</a:t>
            </a:r>
            <a:r>
              <a:rPr lang="tr-TR" sz="1200" kern="0" dirty="0" smtClean="0">
                <a:solidFill>
                  <a:schemeClr val="tx1"/>
                </a:solidFill>
              </a:rPr>
              <a:t>. 17-19 </a:t>
            </a:r>
            <a:r>
              <a:rPr lang="tr-TR" sz="1200" kern="0" dirty="0" err="1" smtClean="0">
                <a:solidFill>
                  <a:schemeClr val="tx1"/>
                </a:solidFill>
              </a:rPr>
              <a:t>Agust</a:t>
            </a:r>
            <a:r>
              <a:rPr lang="tr-TR" sz="1200" kern="0" dirty="0" smtClean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285860"/>
            <a:ext cx="8496300" cy="4643470"/>
          </a:xfrm>
        </p:spPr>
        <p:txBody>
          <a:bodyPr/>
          <a:lstStyle/>
          <a:p>
            <a:pPr eaLnBrk="1" hangingPunct="1">
              <a:lnSpc>
                <a:spcPct val="13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Speaker’s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Biography</a:t>
            </a:r>
            <a:endParaRPr 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30000"/>
              </a:lnSpc>
              <a:buFontTx/>
              <a:buChar char="-"/>
            </a:pPr>
            <a:r>
              <a:rPr lang="en-US" sz="2400" dirty="0" smtClean="0">
                <a:solidFill>
                  <a:schemeClr val="tx1"/>
                </a:solidFill>
              </a:rPr>
              <a:t>Department of Electronic Engineering of Turkish Air Force Academy in 200</a:t>
            </a:r>
            <a:r>
              <a:rPr lang="tr-TR" sz="2400" dirty="0" smtClean="0">
                <a:solidFill>
                  <a:schemeClr val="tx1"/>
                </a:solidFill>
              </a:rPr>
              <a:t>7</a:t>
            </a:r>
          </a:p>
          <a:p>
            <a:pPr eaLnBrk="1" hangingPunct="1">
              <a:lnSpc>
                <a:spcPct val="130000"/>
              </a:lnSpc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2010 - </a:t>
            </a:r>
            <a:r>
              <a:rPr lang="tr-TR" sz="2400" dirty="0" err="1" smtClean="0">
                <a:solidFill>
                  <a:schemeClr val="tx1"/>
                </a:solidFill>
              </a:rPr>
              <a:t>Became</a:t>
            </a:r>
            <a:r>
              <a:rPr lang="tr-TR" sz="2400" dirty="0" smtClean="0">
                <a:solidFill>
                  <a:schemeClr val="tx1"/>
                </a:solidFill>
              </a:rPr>
              <a:t> a F-16 pilot</a:t>
            </a:r>
          </a:p>
          <a:p>
            <a:pPr eaLnBrk="1" hangingPunct="1">
              <a:lnSpc>
                <a:spcPct val="130000"/>
              </a:lnSpc>
              <a:buFontTx/>
              <a:buChar char="-"/>
            </a:pPr>
            <a:r>
              <a:rPr lang="tr-TR" sz="2400" dirty="0" smtClean="0">
                <a:solidFill>
                  <a:schemeClr val="tx1"/>
                </a:solidFill>
              </a:rPr>
              <a:t>2014 - M</a:t>
            </a:r>
            <a:r>
              <a:rPr lang="en-US" sz="2400" dirty="0" smtClean="0">
                <a:solidFill>
                  <a:schemeClr val="tx1"/>
                </a:solidFill>
              </a:rPr>
              <a:t>aster degree study on “Image Fusion” from </a:t>
            </a:r>
            <a:r>
              <a:rPr lang="tr-TR" sz="2400" dirty="0" err="1" smtClean="0">
                <a:solidFill>
                  <a:schemeClr val="tx1"/>
                </a:solidFill>
              </a:rPr>
              <a:t>Turkish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Aeronautics and Space Technologies Institute</a:t>
            </a:r>
            <a:endParaRPr 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30000"/>
              </a:lnSpc>
              <a:buFontTx/>
              <a:buChar char="-"/>
            </a:pPr>
            <a:r>
              <a:rPr lang="tr-TR" sz="2400" dirty="0" err="1" smtClean="0">
                <a:solidFill>
                  <a:schemeClr val="tx1"/>
                </a:solidFill>
              </a:rPr>
              <a:t>Recently</a:t>
            </a:r>
            <a:r>
              <a:rPr lang="tr-TR" sz="2400" dirty="0" smtClean="0">
                <a:solidFill>
                  <a:schemeClr val="tx1"/>
                </a:solidFill>
              </a:rPr>
              <a:t> - </a:t>
            </a:r>
            <a:r>
              <a:rPr lang="tr-TR" sz="2400" dirty="0" err="1" smtClean="0">
                <a:solidFill>
                  <a:schemeClr val="tx1"/>
                </a:solidFill>
              </a:rPr>
              <a:t>Attending</a:t>
            </a:r>
            <a:r>
              <a:rPr lang="tr-TR" sz="2400" dirty="0" smtClean="0">
                <a:solidFill>
                  <a:schemeClr val="tx1"/>
                </a:solidFill>
              </a:rPr>
              <a:t> in </a:t>
            </a:r>
            <a:r>
              <a:rPr lang="en-US" sz="2400" dirty="0" smtClean="0">
                <a:solidFill>
                  <a:schemeClr val="tx1"/>
                </a:solidFill>
              </a:rPr>
              <a:t>Turkish Air War College(TAWC) </a:t>
            </a:r>
            <a:r>
              <a:rPr lang="tr-TR" sz="2400" dirty="0" smtClean="0">
                <a:solidFill>
                  <a:schemeClr val="tx1"/>
                </a:solidFill>
              </a:rPr>
              <a:t>as a </a:t>
            </a:r>
            <a:r>
              <a:rPr lang="tr-TR" sz="2400" dirty="0" err="1" smtClean="0">
                <a:solidFill>
                  <a:schemeClr val="tx1"/>
                </a:solidFill>
              </a:rPr>
              <a:t>staff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officer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candidate</a:t>
            </a:r>
            <a:endParaRPr lang="tr-TR" sz="2400" dirty="0" smtClean="0">
              <a:solidFill>
                <a:schemeClr val="tx1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066800"/>
          </a:xfrm>
        </p:spPr>
        <p:txBody>
          <a:bodyPr/>
          <a:lstStyle/>
          <a:p>
            <a:pPr eaLnBrk="1" hangingPunct="1"/>
            <a:r>
              <a:rPr lang="tr-TR" dirty="0" err="1" smtClean="0">
                <a:solidFill>
                  <a:srgbClr val="FF0000"/>
                </a:solidFill>
              </a:rPr>
              <a:t>Introduction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220662" y="6309320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06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What is the land border?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74760" name="AutoShape 8" descr="data:image/jpeg;base64,/9j/4AAQSkZJRgABAQAAAQABAAD/2wCEAAkGBxMTERUUExQWFhQXFhcZFhcXGBgYGBcZGhoWGhcXFxgZHCggGR0lHBcYITEhJSkrLi4uGCAzODMsOCgtLisBCgoKDg0OGxAQGywkICQsLCwsLCwsLCwsLCwsLCwsLCwsLCwsLCwsLCwsLCwsLCwsLCwsLCwsLCwsLCwsLCwsLP/AABEIANkA6AMBIgACEQEDEQH/xAAcAAEAAgMBAQEAAAAAAAAAAAAABQYDBAcIAgH/xABBEAABAwIDBAcECQMDBAMAAAABAAIRAyEEEjEFQVFhBgcTInGBkTJSobEjM0JicoLB0fAUkuFDorJzk8LxFRY0/8QAGQEBAAMBAQAAAAAAAAAAAAAAAAIDBAEF/8QAJREAAgICAgICAgMBAAAAAAAAAAECEQMSITEEQSJRE2FxocEy/9oADAMBAAIRAxEAPwDuKIiAIiIAiIgCIiAIiIAiIgCIiAIiIAiIgC1cfjm0mgu3mBC2lx3rh6VZGOZTd3nzTZG4f6jx8vRdSsHTqXSHDu/1PUH5rapbSou9mqw/mC8eUMRVpxkfUYNRBc0HmIseClqPSjGMA+mc78Qa627UTrz3KSxsHrZrgdLr9XljB9YeLp+4R93Ow/B0fBT+z+trENF+0FveDx/uC44NA9EIuLbN65Nz3N/PSd82GFd9j9OW1+zysD+0IDchN5MTDtwEknkuNNAuSIi4AiIgCIiAIiIAiIgCIiAIiIAiIgCIiAIvwhfFB8jmDB8QgMiIiAhelm1BQw5M95/dbyt3neQ/ReXOk+1P6nEOfPcHdZ+ETfzMn0XQet3pU6pUc1jobLqdODfKPbf5m3mFyvM3LEHNOs2iNIjXzVsFXIo/WXiSYA46Dl/N6/RV70wDfQiR4HiEyW5m58N37+i+6uHyz3mmANJvMWEjW/wKnaZKjD5b9f0/VfT4FuGvj/jT1Sna/p4/y6di60g3vca/unHoGzs7AdtXbSYTDne1EEN3ujdA+JC9H9XWxmNaawbDQOzpeAgOcPMZfyniuRdANiPMFrJqVnBjCdGt3uj1d4NC9HYPDNpU202CGtAAHIKqb9HGZkRFA4EREAREQBERAEREAREQBERAEREAREQBaQflr5d1RuYfiZAPq0t/tK3VGbfpnsxUb7VFwqi0khs9owc3ML2+YQEmqv1g7e/pcKcp+kqS1t4gfad5D4kKytqAtzAiCJndGsrzr1odIXYjFPOY9kJZRboMggOd+Z0/wLqVuginbSxtStUc77IsBEgNG+/HXzWOg1v2mtIFzuPw8h5rD/VEAhpIBEGDAO+/ETdfD3mI4wT+g+M+aupIsRsVMQz3SDyNvj/LLE2kHnVw4Wn9UDhAlrRE3AMmd7jN43J28CRbcP1P84p6JMzuwzBYPaY8RPE6fwBbmxdnvxFenSBMH2nAzlYLujhw8XKKFMOaO8c03EWAixmb33cl0voD0ecyiHj6/EkMpcm3OY8ol55ALmzSON0jo3V/sdgc6uB3GDsqM8vrHDlYNH4XcVeVr7PwbaNJlJghrGho8t5571sKkqCIiAIiIAiIgCIiAIiIAiIgCL4rVA1pcZgXMcN6+0AREQBERAF+ELR2xtmhhWZ69QMbum5P4Wi58llftGkGscajMr/YMiHWnunfZAVTbO1BQwtXDZgHMLmHdloRma6+7syGTxa7gvOe0se2tiHPdmFOSG5YzBokNiePPiV3DrGoUK9an9L3MRTNF4Y4BwLCalOZ0BBeDI4LnuP6BYZr8v8AV9m4iQKgabHQyMqlFokuCiUacm+guf29bLdw2DLpcS0G2piZ4ch8laj0Ee0fR16NQa2dBPC19xO/eoza2w8TTafojlGpaWkXsND4BTT/AGXR1K9Wkugfz+ar6ZRLjYWHLdx/XzC2/wD4uoye0pvaTbvNIgb9Rv0W5QGUEA6xN9YuJ8NfJdVs7GOxm2FsntKjWRqZdyA1/bzXb+gmzqn9Q6s+BT7BooN3gOc4Od90EMbHEEKg9A9i1KtRjB3e1u4/abSbc+Ejjvc1drwVENrVMsBrWUmBvu5c5gcoc30UJu3RVklbpEgiIoFYREQBERAEREAREQBERAEREB+ObIg6Famy6ncyb6Z7M7/ZAynzaWnzW4tAyzEfdqs5CHs08S5rj/20BvoiIDFicSym0vqODGiJc4gASQBJPMgLS6R7ROHwleu0AmnSe8A6EtaSFl2zRpPovbXjsyLzyMg+IIBHguEYnpni+yrYMPaabc9MMADyaRDhIeQS5oF+IkbggK9tjb1bF1O1qPc4neeG4NA9kcgpXZOOL8MxjnEikXNY06MBM2G6Z+SrOyq5pTMEizZggayfit5mOqPMASeO/wBFl8mW0dY9mzx8er2kSeOqksgmXTLLn2m94ADTcVI4bFMe0OLWOBAuWNNuExPxVcr7JrPcCc0WN2mxnUSNRCmqLGtblki5nMCLm51tvVT2hBVdli1lN3VG4zD0XG1JoP3HPb83OHwX5iMGMrmipWa1wILS4PEHxyqPxmJNJhc2/BSVXG0ZY2k91eQS98Q0e4bgEE6Ft4OhN1GOXM1sukJYsVpfZoYPEPDQ59QOIMPD2kxlMOvEc9VuvomuWuaKZpuZIY0MzDvQCSTJmFA4ms4ViGFoa4FxB3uAiJGm4ra2e0CSfsgd/RznaFmWYgTOY7gIWuGSTjszLKCjKk2di6s9kdnQdWcO/UMAb2sbYDlJvHCFZ8BJdWJIP0kDkAxgg+c+qpfVxtcTToG3aUHPbwzUahpvHjlfS/tKuuy3EsJJDpfUIIEWzuDQeYaAD4K2LtWVNU6NxERdOBERAEREAREQBERAEREAREQBR23mHsS9ozPpEVWgaksuWjgXNzN/MpFfhKA+aVQOaHNMtIBBG8G4Ki+kXSGlhKZfUku+yxt3OPhw5ql7W6dtwjamEogGrSeWMdYsbTIDqZEalrXBscWFULaO3atajVh84gz33cPu8PBUyzJPUujgk471wfPTTp5XxRcD3G6NYN3jxKrD9pNq0qINOKzJBqgkF17WEXiBv5Ld2hi6VenSZTodkWTncSHPJiC3MAMzZl0mTfXcpvoTh6VGqatVskUy+hwJDg1xH3g4tA8TwUU3tSLfjrbVV6NjY3RBjGh+ML2gjMGQc7pJ7pduP3RfiQpGviGNbkoUWUmW3S43mSR4c1+4jFOqOzvMuNgBu+60fyVtUdkl13nKOAu7zOg+K0KEYmaU2yAxOKqE3efKB8gtCjj3tc6QHXvIAJtFyOXGVdxsigB9WHfiJPzWpi9k4eD9G0c2y0/BdIkLh8EzEDNTAltywn7XAt08HfBR7mhsgDLcyIiDvnmpHY9PssZTDDLXktIOsEE+dwP4Vl2vh/p3giCQ1xInLmyjNlnyPmsXlY1WyNfjZPlqyibSoPJJGjTP+V+0MbULQXWM5ZEbtzh+nC4VlrYQCxUXQwTCBm9qm7dy09QQoYs61qS4Lc2FuVx7J/Y/SE4enhsRlOfD4l2dg1NOrS77ZNrlsjnC7xsUzh6TrDMxrjGkuGY/ErzyaofhsU3UtZTqj8lQBx9KhXZOqvbH9Ts2lJl1L6F159iMp82lq04pJ9GbNBrst6IiuKAiIgCIiAIiIAiLHXrtYJe5rRxcQB6lAZEVT2t1jbOoWdXznhSa6p8WjL8VSdrdeDRbD4bzqv8A/Fk/MLtA7Esdau1gl7g0cXEAfFec8f1uY+ofbDRwpgMH913fFVfG9IsTiHwXCSbEmT5vqEx6hS0YPTeK6X4Nn+s134TIHidB6qL2t0xAovcynmaBeXfZ3mByuvL1eq53tOJ8SSP2XY+hlBmNFGm6o5pqUu9abhlxfwKi40Co7ac1mJc2wguYQNwBOX9vNaD9Z9F99Mdn1KWJILhnzAGIN22ngbtJX5gTJLidd0aEwTPnuWDJjUY7HpYcttQ+zXqFwB3K042uxuEwjmweyLc3EBzO9I+PkqrtSb39FLbBxjKuENF5gt3n4HmIMK3xvsq8xdF42RRAaHn2iO7yb+51Uiaqq2zNrfRhrj32Sx2kkttPmIPmstXa4G9aTET1bFABQW1Np2URjNtbgVm2dsCvXBqVAadECSXQ1zgNzQ6I8TA8UBs9FqLn1XVyO5S3khozGxubd1pLj5cV94ui97m1i45ary9jY0aGgDmJAaTzUptWu1tFtCg3JR0aL5qnFxm+Sb3u4xu1jH1nkND3B3ZtLZaIBM96OQytbPIqrPSgy3Am5qjUx7t/BVs4nM4uaDlPdJ+8Jj1CmMbVzSDvsozC4ENkC/juFzHhc+q87G4xvY9Gak6o3ejdDPXdTP8ArUK9PzNMub8WBWHqJ212eLfhye7Xp5m/9RlwB4sc7+0KF2Q7s8TRedG1GE+BIB+BKgquKdgtoZ2DvYfEOgcQx5EeYBHmtOCVpFOaKtr9Hq5FhwmJbUpsqMMse0OaeLXCQfQrMtp54REQBERAV3pD02wWDf2derFSA7I1rnOgzBsLAwVTdp9dOHbIo0iTuNQgf7WyfiFEdfey3drTrCINEgjfNN0/J/wXG6RyuBIBggwZg8jEWUkiSVnSNrdbWLqyGPNMcGNa3/cZd8Qqxitt4jEvGapLiTdzpud8vMBV9zDJMRfwA5Dkv1joOvp/mFYkqJa0Z87y9pcS641PNaxblfEAwdDoYO9bNPEDhPj/AIhZ8cZcSDEwbW1E7l33wdrgj3tMkwBJmNAPCULRNz6D9194qiARBJBAMkRfeOd96wEKSsgfZI4ep/ZdW6q+83Dua/I9tUtBLczReILZBuHEa71ynEPLjMyTE2Avyjcrv1XY0MeQ4uAbVpvEcCYMA/hHqoT/AOTjNjrewVSnjR2gALi50tnIZOcETe2aPJVnZFQlwkgd4AniCSIK7N1wbHpV30u0eGENlribCM0yPdNh5rluz9gONbI11NvaHuEOztOUuPtb7NncbjxWdxtNHVKmmamPYC4xotKhTNJ8gnKeG7mpBuHLxmbpmcPNpIPyWei0AQ4LApvGenKEcq5MeD2pDzID2vAMG1wADPOIE29lStDFYfV9Bzo1h4APl2ihsXh2RLbObe2hA1t4Ss2Cwb80nKR94SPJa454tW+DC8ErpcliwO1aTXZqNGnTgRL4cZt3tJm3vDVTOFxvbHNUdni+ap3abOYZvPMz4qru2e54ylzGNme42CfOUxNenRiSXuFxJ05xoPSVx+TC6jywvHklcuCexD3ua4ucCZdFQAtL2/ZDWm7Rrf0n2lC4vajW0yI3RHLgo5vSHOSKkjm2xvOXXg6Nd3BMfsuqXZgAaOWc0DvHfl71gbxN+6VTPHkyO36Lsc8UFSPjY1fDPpVXVqlTthIp02jkMjgSCHCZDsxBAAiZW1h6ZADjblwWDAbLaCXQABdxNgBxJ3K0YjY9TJT7ItDs4Ls0GWi86EAAweYkSoOP5WklRZt+K7djYmyDWIc5py6hptP3jvjhx56Ks9KejdajVe6pDgczw9os4ZoMmPagyQp7pJ1gtos7HC5X1Yh9TWm10Xyzd5njpz0UL0d6cFzTQx/0tJ8/SO1bPvRq3mLj5bl46jCkZPyyctmdY6k9tdts8USe/hnZD+A96mfSW/lXQlxjq0wLsHtOKJ7XC4mmQSCCWFoL2F3Ee0JHvLs67G65K51fAREXSIREQFI619mirhWkx3XOH9zTA9QF57dh+ceFvkvUXS/DdphKoG4B2k+yQdPJeV8dQeKj2kxDnDXgSNFZAtxvsYvDNaR3pkA6Rr8/Far2N4r8dS5k+AXyRy9bqSf6JNmziZe7MTJMcOEbkxOGdladNRe2n+CsZc4MDswgkiARmEby0XA5lZmVpp33O+Y/wia4o4abha508/mvyRw9T/Pmt+nhy9pDWTcGQCSOUi0JT2LVJAAgnQbz4ASVLogzTdOXNYCYtE6Tpqt/YGJc2o6Dq3XwIU9snq2x1YiKFQA/acBTb6vvHgFcdk9StY3q1WU/wy93PgFFyVEWRFXbVbHNqjERU+jaBIENa06gAQNVC4LCUXf/AKatRhY1oYA1hkSZbAIJAB4yuqV+q+lQwtZ1F9SpXFNxbNmugElmUe8LayFzmvRZAd2fm17hrydmWPLNwdl2KCmqf9GGriRdtNpDAfo5JJIj7U6Xnisex8WaZqNqYdtWo+Qx7jLWgiIc0g6GHAtIMhb9CiwjVw/KHfEOHyW/gSxpIzMPHNmb82wPVY1kkpOSSZslGDgo2yEGBI7puWiCeJ3r42fVAlpd3mHKOH3b6TG7krJWw2f2Rmnewtf/AMCVAf8A18Nquc8va1wuHAtJINiCdFXjuV72iU5pVpyYdoPeDKr7X56pBPFwn4+at20IyQN1gdVVqezHuqgsBLps0anjHlvWjxpJOyvyIuUT6fgC4gMBJmzRe2pJvpH80Vt2PhnGkxji8UpsGlx7TMRk7kEMAv3jx0KicO1wYGABsAZr5wXjVxJ9q9wNBz1WTFbcNBgDny4jQau5ngD/ACVqknJ/ExxqK5LTia1LDMeXOZ2dolvdZaCBJ+kJO/yvoqDt7pfVrTTpkspHUfaf+PlyUXtbaVWu4OqOLgPZG5vKNx+a07ACDJIMgiw8L3t4Qr4YlBEXJs/cgi3mP2/ll81Xlxkxu0AHyX40xdfYGbx4cf2PzVrOIneje3q2HjK45QbQYLT9zh4LunQbrCp4kNp13BtQ2a8WY/kfdfy3/BefGBzmibBoiYAgcOZv4rFRxeQ9zTfP2vHgozV9EnGz2Mi431ddY72htDFS6kLCqTL2cA7e5vPUfLsNKoHAOaQWkSCDII4gqpqiDVH2iIuHDDi6Wam9vvNcPUELzH0iwwbiqwI+2T6wf1XqJUDF9BTVrvqdlRbLjD3y9xG45BAFuanGVFmOaj2cSo4F1QBrGF15lrSTpoSNy3h0QqxLw2mPvOE+i7phug9IfWVKjx7rYpt/2iY81NYLYuHpfV0mA8Yl39xuu7/RKWW+kcDwHV2+oYFOtU/C3I3+59vQq07P6oHGCXMpAwSD9K79B8V2NFFybKnJspGzerLCU/rH1avIuDW+jAPmpfCdEqNB7n4UuoPdGaO+10WEtqTH5S081YEUThGtr4hk56bag96kcrv+28/Jx8Fmw+06bjlzZX+48FjvJrgCfESFuLFicMyoMr2tcODgCPigMi889LMEcLjK2HJ7odmp/wDTf3m+klv5V3kbPLY7Ko9gB9mz2nlDpIH4SFzPrg2Q/NSxbmttFGo5psZJNMlpEg5i4an2gqPIhtBl/jz1mijYcmNVmlaNKtexW7TaXWC8iSaPV2TML7kcBopzAYZ5H0b3AcnED0BUV/Skard2diiw/dUoPlcleRKuEbuNwL2jM4tfxljTHqJ+KrmNxFVj3tDWtouicgLc1pykkkwYdYWkaKVxHSug4mnn5SQcv90R56KM21g6rsoaYk8bOgFwB89I97mtkfjkSfv7+zK/lC16MWJqF1EnD5S/gRpxA58JVIgl/wBISDPeJBLhxkceSmXmpSdnZodRuI4FSFLZlLGsLmVA2s0XDtfB0ajnuXoYciZlyQcWVZjo0uPmPD9EcJuNN/L/ABzWTFYV1N5ZUBaRr4cRx8V8kd+GEkTYxBPMjctDZBGbDtAbInNPAZQI+fwXw2kAZd5DefHgFvUg0CRBfw3fl4nl6LSBBcS9xFiRAmXbhrYc9y42WUbVetnF7cNw8/39VptqEAtgXIJJHetuB3DlvX2/vDh+ixNduPkeH7hcaO+yV2bVIiNf5/IXVegPTUUgKTrD3CbHi6mdx5f+xyTBVMhNgZG+4g7x+6mtmbPq13RSaSRcnQN5l25datFmqlHk9O4HGsrMD6Zlp+B3gjcUVR6B7LxDGNc95iIc4j6zwbw+8ddyKhmVl2REQBERAEREAREQBERAFE9KtjjF4OthzYvZ3TweIcx3k4AqWRAeS6Ze1xB9oEg8iDBHqFYNkYuNVJdZ2zW4TaFTKIZW+mbwlxIqAfnk/mVbw97ry8+PtM9bFLaKZYamOaXaWRzWukDeCPVRLqoNt62sLVghY/x68ou46I52wawDmtDCxx3kBw5QdfESpWtSc2gym43DACQbg7oPK1+SlKeKtpKj8UwkyVon5M8iV+jNDBGDdFedScAGRmJaHTuAdeDvkGQozI+m4PYYe0yCOKnqNFrKrnZrOMFu7vCzhf3m6D3loYxlytTm07XTIwinGpdolqWNo49gpVmhtYew5sAz939WmyrO19l1cM/I9pAOjtz/AD/8dyxYig4HM3UbxuVi2Z0kbXp/0+LGbg868jO53NbcWW+zJOGr4K5WDWtEOkkXsRlPCfteIWsXZjfXjx8f3UltnA9ke6czNx4ciOPzUXkGWc3ezRlg6R7U6a2hXtnLNvBgZgHSBN4iR4TafgsuMwoN2i3xPPkVr4IlxDdeB4eu7kV0noF0UdiHS0B0G9Q/Vs8LS51rfolr2T2SXJA9EOh1WuW9oC1hPcaPrHni0fZHGefiu5dGuiDKDW5gIGlMeyObzq8+NvHVS+xdiUsO2GCXEd55u4/sOQUmq27KXJs/IRfqKJEIiIAiIgCIiAIiIAiIgCIiA5t14bFFXBNxDR38O8SYv2byGuHgHZHeRXHcFVsvUO08CyvRqUagllRjmOHJwheUcbgquHqPp1Nab3MPi0lpPw+KzZ4XybPGy18Te7fvKTwr7hQWHeCbqRpV4hYZxNqZZWVQAsWIdZR+HrEqSboqHwdqyE2jhGuylxygE97hI+UwozEPzQeKsuJw4IIOhEFQtJrJLGfZgmdxPtDwzT5ELTjleP8Aj/Slqsi/ZpgGNxC1n4VpOkKXfhw0cZWXYHR7EYur2dFhJ+0dGsHFx3KeNtvg5lqPZG4RwLhTLS6YAgSZNgI3rLieiLi8FhAYZzTq3kBv4XiF3zoX0Cw+BAeYq4jfVIiJ1DB9kbp1K+umGwW5X4ukMtemA86ZX5CCcw4wNRfcvRx2lTPPnJN3Eo/Qzqoa4NqYgFtOx7P7b+Bd7o5a+C6bsfo7Rw1WrUpBw7XIC3MSxgYCA2mzRguTbit/AYptWkyo32Xta4eBErYXbIBERAEREAREQBERAEREAREQBERAEREAVe210JwGKc51bDtL3e05pcxxNrktIk21KsKILOY7c6n8J2T3YZ9anUDHFjc4ewuiWh2ZpdE2sRqqbiegT24CnjaVYua5oc6nUpOY9oNveO/lpdegFgx2FbVpvpuu17S0+BEKDxxfaLFlmumcap9WuOYA5po1ARPdfH/IAfFfNXoxjmNk4Z9vdyvPowkldR6G1nf0/ZP+soOdRf8Al9g+GQtup1Uz8THItXlTR5zxtGqwxUY9n42ub/yAUXXcxj2ki7j7W6NCD55SPNennMBsQD4rSqbFwznh5oUi8GQ4sbIPGY1UYeKovhnZeU2ujlPRboJUxMPqA0qM6kd5/EMB0H3jbhK6zsrZdLD0xTosDGjhqTxcdSeZW4iux4o41SKsuWWR2wvxzQQQbg6hfqK0qI3o/sv+moilnzhrnFpIghpJIbreJ1UkiIAiIgCIiAIiIAiIgCIiAIiIAiIgCIiAIiIAiIgNLD7ODK9Ss0n6RrA5u7M2QHeMGPJbqIgCIiAIiIAiIgCIiAIiIAiIgP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3714744" y="1587252"/>
            <a:ext cx="4925200" cy="393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lnSpc>
                <a:spcPct val="130000"/>
              </a:lnSpc>
              <a:buFont typeface="Arial" charset="0"/>
              <a:buChar char="•"/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Borders make the designated country easy to protect itself, and also make a significant contribution to people live there safely. (</a:t>
            </a:r>
            <a:r>
              <a:rPr lang="en-US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Gümüşçü</a:t>
            </a: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, 2010)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 typeface="Arial" charset="0"/>
              <a:buChar char="•"/>
              <a:tabLst>
                <a:tab pos="544513" algn="l"/>
              </a:tabLst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Security factors are also referred to the security of the borders</a:t>
            </a:r>
            <a:r>
              <a:rPr lang="tr-TR" sz="2400" b="1" dirty="0" smtClean="0">
                <a:latin typeface="Arial" pitchFamily="34" charset="0"/>
                <a:cs typeface="Arial" pitchFamily="34" charset="0"/>
              </a:rPr>
              <a:t>.</a:t>
            </a:r>
            <a:endParaRPr kumimoji="0" lang="tr-T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Godinaz\Desktop\AKADEMİ\6_Araştırma İnceleme sunumu\En SON BURASI\sınır.jpg"/>
          <p:cNvPicPr>
            <a:picLocks noChangeAspect="1" noChangeArrowheads="1"/>
          </p:cNvPicPr>
          <p:nvPr/>
        </p:nvPicPr>
        <p:blipFill>
          <a:blip r:embed="rId3"/>
          <a:srcRect l="35231" r="22677"/>
          <a:stretch>
            <a:fillRect/>
          </a:stretch>
        </p:blipFill>
        <p:spPr bwMode="auto">
          <a:xfrm>
            <a:off x="428596" y="1357298"/>
            <a:ext cx="3109841" cy="4929222"/>
          </a:xfrm>
          <a:prstGeom prst="rect">
            <a:avLst/>
          </a:prstGeom>
          <a:noFill/>
        </p:spPr>
      </p:pic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6854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06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Why border security must be ensured?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74760" name="AutoShape 8" descr="data:image/jpeg;base64,/9j/4AAQSkZJRgABAQAAAQABAAD/2wCEAAkGBxMTERUUExQWFhQXFhcZFhcXGBgYGBcZGhoWGhcXFxgZHCggGR0lHBcYITEhJSkrLi4uGCAzODMsOCgtLisBCgoKDg0OGxAQGywkICQsLCwsLCwsLCwsLCwsLCwsLCwsLCwsLCwsLCwsLCwsLCwsLCwsLCwsLCwsLCwsLCwsLP/AABEIANkA6AMBIgACEQEDEQH/xAAcAAEAAgMBAQEAAAAAAAAAAAAABQYDBAcIAgH/xABBEAABAwIDBAcECQMDBAMAAAABAAIRAyEEEjEFQVFhBgcTInGBkTJSobEjM0JicoLB0fAUkuFDorJzk8LxFRY0/8QAGQEBAAMBAQAAAAAAAAAAAAAAAAIDBAEF/8QAJREAAgICAgICAgMBAAAAAAAAAAECEQMSITEEQSJRE2FxocEy/9oADAMBAAIRAxEAPwDuKIiAIiIAiIgCIiAIiIAiIgCIiAIiIAiIgC1cfjm0mgu3mBC2lx3rh6VZGOZTd3nzTZG4f6jx8vRdSsHTqXSHDu/1PUH5rapbSou9mqw/mC8eUMRVpxkfUYNRBc0HmIseClqPSjGMA+mc78Qa627UTrz3KSxsHrZrgdLr9XljB9YeLp+4R93Ow/B0fBT+z+trENF+0FveDx/uC44NA9EIuLbN65Nz3N/PSd82GFd9j9OW1+zysD+0IDchN5MTDtwEknkuNNAuSIi4AiIgCIiAIiIAiIgCIiAIiIAiIgCIiAIvwhfFB8jmDB8QgMiIiAhelm1BQw5M95/dbyt3neQ/ReXOk+1P6nEOfPcHdZ+ETfzMn0XQet3pU6pUc1jobLqdODfKPbf5m3mFyvM3LEHNOs2iNIjXzVsFXIo/WXiSYA46Dl/N6/RV70wDfQiR4HiEyW5m58N37+i+6uHyz3mmANJvMWEjW/wKnaZKjD5b9f0/VfT4FuGvj/jT1Sna/p4/y6di60g3vca/unHoGzs7AdtXbSYTDne1EEN3ujdA+JC9H9XWxmNaawbDQOzpeAgOcPMZfyniuRdANiPMFrJqVnBjCdGt3uj1d4NC9HYPDNpU202CGtAAHIKqb9HGZkRFA4EREAREQBERAEREAREQBERAEREAREQBaQflr5d1RuYfiZAPq0t/tK3VGbfpnsxUb7VFwqi0khs9owc3ML2+YQEmqv1g7e/pcKcp+kqS1t4gfad5D4kKytqAtzAiCJndGsrzr1odIXYjFPOY9kJZRboMggOd+Z0/wLqVuginbSxtStUc77IsBEgNG+/HXzWOg1v2mtIFzuPw8h5rD/VEAhpIBEGDAO+/ETdfD3mI4wT+g+M+aupIsRsVMQz3SDyNvj/LLE2kHnVw4Wn9UDhAlrRE3AMmd7jN43J28CRbcP1P84p6JMzuwzBYPaY8RPE6fwBbmxdnvxFenSBMH2nAzlYLujhw8XKKFMOaO8c03EWAixmb33cl0voD0ecyiHj6/EkMpcm3OY8ol55ALmzSON0jo3V/sdgc6uB3GDsqM8vrHDlYNH4XcVeVr7PwbaNJlJghrGho8t5571sKkqCIiAIiIAiIgCIiAIiIAiIgCL4rVA1pcZgXMcN6+0AREQBERAF+ELR2xtmhhWZ69QMbum5P4Wi58llftGkGscajMr/YMiHWnunfZAVTbO1BQwtXDZgHMLmHdloRma6+7syGTxa7gvOe0se2tiHPdmFOSG5YzBokNiePPiV3DrGoUK9an9L3MRTNF4Y4BwLCalOZ0BBeDI4LnuP6BYZr8v8AV9m4iQKgabHQyMqlFokuCiUacm+guf29bLdw2DLpcS0G2piZ4ch8laj0Ee0fR16NQa2dBPC19xO/eoza2w8TTafojlGpaWkXsND4BTT/AGXR1K9Wkugfz+ar6ZRLjYWHLdx/XzC2/wD4uoye0pvaTbvNIgb9Rv0W5QGUEA6xN9YuJ8NfJdVs7GOxm2FsntKjWRqZdyA1/bzXb+gmzqn9Q6s+BT7BooN3gOc4Od90EMbHEEKg9A9i1KtRjB3e1u4/abSbc+Ejjvc1drwVENrVMsBrWUmBvu5c5gcoc30UJu3RVklbpEgiIoFYREQBERAEREAREQBERAEREB+ObIg6Famy6ncyb6Z7M7/ZAynzaWnzW4tAyzEfdqs5CHs08S5rj/20BvoiIDFicSym0vqODGiJc4gASQBJPMgLS6R7ROHwleu0AmnSe8A6EtaSFl2zRpPovbXjsyLzyMg+IIBHguEYnpni+yrYMPaabc9MMADyaRDhIeQS5oF+IkbggK9tjb1bF1O1qPc4neeG4NA9kcgpXZOOL8MxjnEikXNY06MBM2G6Z+SrOyq5pTMEizZggayfit5mOqPMASeO/wBFl8mW0dY9mzx8er2kSeOqksgmXTLLn2m94ADTcVI4bFMe0OLWOBAuWNNuExPxVcr7JrPcCc0WN2mxnUSNRCmqLGtblki5nMCLm51tvVT2hBVdli1lN3VG4zD0XG1JoP3HPb83OHwX5iMGMrmipWa1wILS4PEHxyqPxmJNJhc2/BSVXG0ZY2k91eQS98Q0e4bgEE6Ft4OhN1GOXM1sukJYsVpfZoYPEPDQ59QOIMPD2kxlMOvEc9VuvomuWuaKZpuZIY0MzDvQCSTJmFA4ms4ViGFoa4FxB3uAiJGm4ra2e0CSfsgd/RznaFmWYgTOY7gIWuGSTjszLKCjKk2di6s9kdnQdWcO/UMAb2sbYDlJvHCFZ8BJdWJIP0kDkAxgg+c+qpfVxtcTToG3aUHPbwzUahpvHjlfS/tKuuy3EsJJDpfUIIEWzuDQeYaAD4K2LtWVNU6NxERdOBERAEREAREQBERAEREAREQBR23mHsS9ozPpEVWgaksuWjgXNzN/MpFfhKA+aVQOaHNMtIBBG8G4Ki+kXSGlhKZfUku+yxt3OPhw5ql7W6dtwjamEogGrSeWMdYsbTIDqZEalrXBscWFULaO3atajVh84gz33cPu8PBUyzJPUujgk471wfPTTp5XxRcD3G6NYN3jxKrD9pNq0qINOKzJBqgkF17WEXiBv5Ld2hi6VenSZTodkWTncSHPJiC3MAMzZl0mTfXcpvoTh6VGqatVskUy+hwJDg1xH3g4tA8TwUU3tSLfjrbVV6NjY3RBjGh+ML2gjMGQc7pJ7pduP3RfiQpGviGNbkoUWUmW3S43mSR4c1+4jFOqOzvMuNgBu+60fyVtUdkl13nKOAu7zOg+K0KEYmaU2yAxOKqE3efKB8gtCjj3tc6QHXvIAJtFyOXGVdxsigB9WHfiJPzWpi9k4eD9G0c2y0/BdIkLh8EzEDNTAltywn7XAt08HfBR7mhsgDLcyIiDvnmpHY9PssZTDDLXktIOsEE+dwP4Vl2vh/p3giCQ1xInLmyjNlnyPmsXlY1WyNfjZPlqyibSoPJJGjTP+V+0MbULQXWM5ZEbtzh+nC4VlrYQCxUXQwTCBm9qm7dy09QQoYs61qS4Lc2FuVx7J/Y/SE4enhsRlOfD4l2dg1NOrS77ZNrlsjnC7xsUzh6TrDMxrjGkuGY/ErzyaofhsU3UtZTqj8lQBx9KhXZOqvbH9Ts2lJl1L6F159iMp82lq04pJ9GbNBrst6IiuKAiIgCIiAIiIAiLHXrtYJe5rRxcQB6lAZEVT2t1jbOoWdXznhSa6p8WjL8VSdrdeDRbD4bzqv8A/Fk/MLtA7Esdau1gl7g0cXEAfFec8f1uY+ofbDRwpgMH913fFVfG9IsTiHwXCSbEmT5vqEx6hS0YPTeK6X4Nn+s134TIHidB6qL2t0xAovcynmaBeXfZ3mByuvL1eq53tOJ8SSP2XY+hlBmNFGm6o5pqUu9abhlxfwKi40Co7ac1mJc2wguYQNwBOX9vNaD9Z9F99Mdn1KWJILhnzAGIN22ngbtJX5gTJLidd0aEwTPnuWDJjUY7HpYcttQ+zXqFwB3K042uxuEwjmweyLc3EBzO9I+PkqrtSb39FLbBxjKuENF5gt3n4HmIMK3xvsq8xdF42RRAaHn2iO7yb+51Uiaqq2zNrfRhrj32Sx2kkttPmIPmstXa4G9aTET1bFABQW1Np2URjNtbgVm2dsCvXBqVAadECSXQ1zgNzQ6I8TA8UBs9FqLn1XVyO5S3khozGxubd1pLj5cV94ui97m1i45ary9jY0aGgDmJAaTzUptWu1tFtCg3JR0aL5qnFxm+Sb3u4xu1jH1nkND3B3ZtLZaIBM96OQytbPIqrPSgy3Am5qjUx7t/BVs4nM4uaDlPdJ+8Jj1CmMbVzSDvsozC4ENkC/juFzHhc+q87G4xvY9Gak6o3ejdDPXdTP8ArUK9PzNMub8WBWHqJ212eLfhye7Xp5m/9RlwB4sc7+0KF2Q7s8TRedG1GE+BIB+BKgquKdgtoZ2DvYfEOgcQx5EeYBHmtOCVpFOaKtr9Hq5FhwmJbUpsqMMse0OaeLXCQfQrMtp54REQBERAV3pD02wWDf2derFSA7I1rnOgzBsLAwVTdp9dOHbIo0iTuNQgf7WyfiFEdfey3drTrCINEgjfNN0/J/wXG6RyuBIBggwZg8jEWUkiSVnSNrdbWLqyGPNMcGNa3/cZd8Qqxitt4jEvGapLiTdzpud8vMBV9zDJMRfwA5Dkv1joOvp/mFYkqJa0Z87y9pcS641PNaxblfEAwdDoYO9bNPEDhPj/AIhZ8cZcSDEwbW1E7l33wdrgj3tMkwBJmNAPCULRNz6D9194qiARBJBAMkRfeOd96wEKSsgfZI4ep/ZdW6q+83Dua/I9tUtBLczReILZBuHEa71ynEPLjMyTE2Avyjcrv1XY0MeQ4uAbVpvEcCYMA/hHqoT/AOTjNjrewVSnjR2gALi50tnIZOcETe2aPJVnZFQlwkgd4AniCSIK7N1wbHpV30u0eGENlribCM0yPdNh5rluz9gONbI11NvaHuEOztOUuPtb7NncbjxWdxtNHVKmmamPYC4xotKhTNJ8gnKeG7mpBuHLxmbpmcPNpIPyWei0AQ4LApvGenKEcq5MeD2pDzID2vAMG1wADPOIE29lStDFYfV9Bzo1h4APl2ihsXh2RLbObe2hA1t4Ss2Cwb80nKR94SPJa454tW+DC8ErpcliwO1aTXZqNGnTgRL4cZt3tJm3vDVTOFxvbHNUdni+ap3abOYZvPMz4qru2e54ylzGNme42CfOUxNenRiSXuFxJ05xoPSVx+TC6jywvHklcuCexD3ua4ucCZdFQAtL2/ZDWm7Rrf0n2lC4vajW0yI3RHLgo5vSHOSKkjm2xvOXXg6Nd3BMfsuqXZgAaOWc0DvHfl71gbxN+6VTPHkyO36Lsc8UFSPjY1fDPpVXVqlTthIp02jkMjgSCHCZDsxBAAiZW1h6ZADjblwWDAbLaCXQABdxNgBxJ3K0YjY9TJT7ItDs4Ls0GWi86EAAweYkSoOP5WklRZt+K7djYmyDWIc5py6hptP3jvjhx56Ks9KejdajVe6pDgczw9os4ZoMmPagyQp7pJ1gtos7HC5X1Yh9TWm10Xyzd5njpz0UL0d6cFzTQx/0tJ8/SO1bPvRq3mLj5bl46jCkZPyyctmdY6k9tdts8USe/hnZD+A96mfSW/lXQlxjq0wLsHtOKJ7XC4mmQSCCWFoL2F3Ee0JHvLs67G65K51fAREXSIREQFI619mirhWkx3XOH9zTA9QF57dh+ceFvkvUXS/DdphKoG4B2k+yQdPJeV8dQeKj2kxDnDXgSNFZAtxvsYvDNaR3pkA6Rr8/Far2N4r8dS5k+AXyRy9bqSf6JNmziZe7MTJMcOEbkxOGdladNRe2n+CsZc4MDswgkiARmEby0XA5lZmVpp33O+Y/wia4o4abha508/mvyRw9T/Pmt+nhy9pDWTcGQCSOUi0JT2LVJAAgnQbz4ASVLogzTdOXNYCYtE6Tpqt/YGJc2o6Dq3XwIU9snq2x1YiKFQA/acBTb6vvHgFcdk9StY3q1WU/wy93PgFFyVEWRFXbVbHNqjERU+jaBIENa06gAQNVC4LCUXf/AKatRhY1oYA1hkSZbAIJAB4yuqV+q+lQwtZ1F9SpXFNxbNmugElmUe8LayFzmvRZAd2fm17hrydmWPLNwdl2KCmqf9GGriRdtNpDAfo5JJIj7U6Xnisex8WaZqNqYdtWo+Qx7jLWgiIc0g6GHAtIMhb9CiwjVw/KHfEOHyW/gSxpIzMPHNmb82wPVY1kkpOSSZslGDgo2yEGBI7puWiCeJ3r42fVAlpd3mHKOH3b6TG7krJWw2f2Rmnewtf/AMCVAf8A18Nquc8va1wuHAtJINiCdFXjuV72iU5pVpyYdoPeDKr7X56pBPFwn4+at20IyQN1gdVVqezHuqgsBLps0anjHlvWjxpJOyvyIuUT6fgC4gMBJmzRe2pJvpH80Vt2PhnGkxji8UpsGlx7TMRk7kEMAv3jx0KicO1wYGABsAZr5wXjVxJ9q9wNBz1WTFbcNBgDny4jQau5ngD/ACVqknJ/ExxqK5LTia1LDMeXOZ2dolvdZaCBJ+kJO/yvoqDt7pfVrTTpkspHUfaf+PlyUXtbaVWu4OqOLgPZG5vKNx+a07ACDJIMgiw8L3t4Qr4YlBEXJs/cgi3mP2/ll81Xlxkxu0AHyX40xdfYGbx4cf2PzVrOIneje3q2HjK45QbQYLT9zh4LunQbrCp4kNp13BtQ2a8WY/kfdfy3/BefGBzmibBoiYAgcOZv4rFRxeQ9zTfP2vHgozV9EnGz2Mi431ddY72htDFS6kLCqTL2cA7e5vPUfLsNKoHAOaQWkSCDII4gqpqiDVH2iIuHDDi6Wam9vvNcPUELzH0iwwbiqwI+2T6wf1XqJUDF9BTVrvqdlRbLjD3y9xG45BAFuanGVFmOaj2cSo4F1QBrGF15lrSTpoSNy3h0QqxLw2mPvOE+i7phug9IfWVKjx7rYpt/2iY81NYLYuHpfV0mA8Yl39xuu7/RKWW+kcDwHV2+oYFOtU/C3I3+59vQq07P6oHGCXMpAwSD9K79B8V2NFFybKnJspGzerLCU/rH1avIuDW+jAPmpfCdEqNB7n4UuoPdGaO+10WEtqTH5S081YEUThGtr4hk56bag96kcrv+28/Jx8Fmw+06bjlzZX+48FjvJrgCfESFuLFicMyoMr2tcODgCPigMi889LMEcLjK2HJ7odmp/wDTf3m+klv5V3kbPLY7Ko9gB9mz2nlDpIH4SFzPrg2Q/NSxbmttFGo5psZJNMlpEg5i4an2gqPIhtBl/jz1mijYcmNVmlaNKtexW7TaXWC8iSaPV2TML7kcBopzAYZ5H0b3AcnED0BUV/Skard2diiw/dUoPlcleRKuEbuNwL2jM4tfxljTHqJ+KrmNxFVj3tDWtouicgLc1pykkkwYdYWkaKVxHSug4mnn5SQcv90R56KM21g6rsoaYk8bOgFwB89I97mtkfjkSfv7+zK/lC16MWJqF1EnD5S/gRpxA58JVIgl/wBISDPeJBLhxkceSmXmpSdnZodRuI4FSFLZlLGsLmVA2s0XDtfB0ajnuXoYciZlyQcWVZjo0uPmPD9EcJuNN/L/ABzWTFYV1N5ZUBaRr4cRx8V8kd+GEkTYxBPMjctDZBGbDtAbInNPAZQI+fwXw2kAZd5DefHgFvUg0CRBfw3fl4nl6LSBBcS9xFiRAmXbhrYc9y42WUbVetnF7cNw8/39VptqEAtgXIJJHetuB3DlvX2/vDh+ixNduPkeH7hcaO+yV2bVIiNf5/IXVegPTUUgKTrD3CbHi6mdx5f+xyTBVMhNgZG+4g7x+6mtmbPq13RSaSRcnQN5l25datFmqlHk9O4HGsrMD6Zlp+B3gjcUVR6B7LxDGNc95iIc4j6zwbw+8ddyKhmVl2REQBERAEREAREQBERAFE9KtjjF4OthzYvZ3TweIcx3k4AqWRAeS6Ze1xB9oEg8iDBHqFYNkYuNVJdZ2zW4TaFTKIZW+mbwlxIqAfnk/mVbw97ry8+PtM9bFLaKZYamOaXaWRzWukDeCPVRLqoNt62sLVghY/x68ou46I52wawDmtDCxx3kBw5QdfESpWtSc2gym43DACQbg7oPK1+SlKeKtpKj8UwkyVon5M8iV+jNDBGDdFedScAGRmJaHTuAdeDvkGQozI+m4PYYe0yCOKnqNFrKrnZrOMFu7vCzhf3m6D3loYxlytTm07XTIwinGpdolqWNo49gpVmhtYew5sAz939WmyrO19l1cM/I9pAOjtz/AD/8dyxYig4HM3UbxuVi2Z0kbXp/0+LGbg868jO53NbcWW+zJOGr4K5WDWtEOkkXsRlPCfteIWsXZjfXjx8f3UltnA9ke6czNx4ciOPzUXkGWc3ezRlg6R7U6a2hXtnLNvBgZgHSBN4iR4TafgsuMwoN2i3xPPkVr4IlxDdeB4eu7kV0noF0UdiHS0B0G9Q/Vs8LS51rfolr2T2SXJA9EOh1WuW9oC1hPcaPrHni0fZHGefiu5dGuiDKDW5gIGlMeyObzq8+NvHVS+xdiUsO2GCXEd55u4/sOQUmq27KXJs/IRfqKJEIiIAiIgCIiAIiIAiIgCIiA5t14bFFXBNxDR38O8SYv2byGuHgHZHeRXHcFVsvUO08CyvRqUagllRjmOHJwheUcbgquHqPp1Nab3MPi0lpPw+KzZ4XybPGy18Te7fvKTwr7hQWHeCbqRpV4hYZxNqZZWVQAsWIdZR+HrEqSboqHwdqyE2jhGuylxygE97hI+UwozEPzQeKsuJw4IIOhEFQtJrJLGfZgmdxPtDwzT5ELTjleP8Aj/Slqsi/ZpgGNxC1n4VpOkKXfhw0cZWXYHR7EYur2dFhJ+0dGsHFx3KeNtvg5lqPZG4RwLhTLS6YAgSZNgI3rLieiLi8FhAYZzTq3kBv4XiF3zoX0Cw+BAeYq4jfVIiJ1DB9kbp1K+umGwW5X4ukMtemA86ZX5CCcw4wNRfcvRx2lTPPnJN3Eo/Qzqoa4NqYgFtOx7P7b+Bd7o5a+C6bsfo7Rw1WrUpBw7XIC3MSxgYCA2mzRguTbit/AYptWkyo32Xta4eBErYXbIBERAEREAREQBERAEREAREQBERAEREAVe210JwGKc51bDtL3e05pcxxNrktIk21KsKILOY7c6n8J2T3YZ9anUDHFjc4ewuiWh2ZpdE2sRqqbiegT24CnjaVYua5oc6nUpOY9oNveO/lpdegFgx2FbVpvpuu17S0+BEKDxxfaLFlmumcap9WuOYA5po1ARPdfH/IAfFfNXoxjmNk4Z9vdyvPowkldR6G1nf0/ZP+soOdRf8Al9g+GQtup1Uz8THItXlTR5zxtGqwxUY9n42ub/yAUXXcxj2ki7j7W6NCD55SPNennMBsQD4rSqbFwznh5oUi8GQ4sbIPGY1UYeKovhnZeU2ujlPRboJUxMPqA0qM6kd5/EMB0H3jbhK6zsrZdLD0xTosDGjhqTxcdSeZW4iux4o41SKsuWWR2wvxzQQQbg6hfqK0qI3o/sv+moilnzhrnFpIghpJIbreJ1UkiIAiIgCIiAIiIAiIgCIiAIiIAiIgCIiAIiIAiIgNLD7ODK9Ss0n6RrA5u7M2QHeMGPJbqIgCIiAIiIAiIgCIiAIiIAiIgP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71472" y="1534259"/>
            <a:ext cx="8209040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lnSpc>
                <a:spcPct val="130000"/>
              </a:lnSpc>
              <a:buFont typeface="Arial" charset="0"/>
              <a:buChar char="•"/>
              <a:tabLst>
                <a:tab pos="457200" algn="l"/>
                <a:tab pos="723900" algn="l"/>
              </a:tabLst>
            </a:pP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Land borders, can divide the lands of the country to ensure the controllability.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 typeface="Arial" charset="0"/>
              <a:buChar char="•"/>
              <a:tabLst>
                <a:tab pos="457200" algn="l"/>
                <a:tab pos="723900" algn="l"/>
              </a:tabLst>
            </a:pP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B</a:t>
            </a: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orders are like the walls and doors of a house, they provide not only the effectiveness of controllability but also easiness of legal trade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 (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Marenin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, 2010) </a:t>
            </a:r>
          </a:p>
          <a:p>
            <a:pPr algn="just">
              <a:lnSpc>
                <a:spcPct val="130000"/>
              </a:lnSpc>
              <a:buFont typeface="Arial" charset="0"/>
              <a:buChar char="•"/>
              <a:tabLst>
                <a:tab pos="457200" algn="l"/>
                <a:tab pos="723900" algn="l"/>
              </a:tabLst>
            </a:pP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Due to the similar reason of ethnic differences, difficult geographical conditions, economic difficulties and the human factor land border control is never fully done. (Barth, 1969)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 typeface="Arial" charset="0"/>
              <a:buChar char="•"/>
              <a:tabLst>
                <a:tab pos="457200" algn="l"/>
                <a:tab pos="723900" algn="l"/>
              </a:tabLst>
            </a:pP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963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06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Why border security must be ensured?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74760" name="AutoShape 8" descr="data:image/jpeg;base64,/9j/4AAQSkZJRgABAQAAAQABAAD/2wCEAAkGBxMTERUUExQWFhQXFhcZFhcXGBgYGBcZGhoWGhcXFxgZHCggGR0lHBcYITEhJSkrLi4uGCAzODMsOCgtLisBCgoKDg0OGxAQGywkICQsLCwsLCwsLCwsLCwsLCwsLCwsLCwsLCwsLCwsLCwsLCwsLCwsLCwsLCwsLCwsLCwsLP/AABEIANkA6AMBIgACEQEDEQH/xAAcAAEAAgMBAQEAAAAAAAAAAAAABQYDBAcIAgH/xABBEAABAwIDBAcECQMDBAMAAAABAAIRAyEEEjEFQVFhBgcTInGBkTJSobEjM0JicoLB0fAUkuFDorJzk8LxFRY0/8QAGQEBAAMBAQAAAAAAAAAAAAAAAAIDBAEF/8QAJREAAgICAgICAgMBAAAAAAAAAAECEQMSITEEQSJRE2FxocEy/9oADAMBAAIRAxEAPwDuKIiAIiIAiIgCIiAIiIAiIgCIiAIiIAiIgC1cfjm0mgu3mBC2lx3rh6VZGOZTd3nzTZG4f6jx8vRdSsHTqXSHDu/1PUH5rapbSou9mqw/mC8eUMRVpxkfUYNRBc0HmIseClqPSjGMA+mc78Qa627UTrz3KSxsHrZrgdLr9XljB9YeLp+4R93Ow/B0fBT+z+trENF+0FveDx/uC44NA9EIuLbN65Nz3N/PSd82GFd9j9OW1+zysD+0IDchN5MTDtwEknkuNNAuSIi4AiIgCIiAIiIAiIgCIiAIiIAiIgCIiAIvwhfFB8jmDB8QgMiIiAhelm1BQw5M95/dbyt3neQ/ReXOk+1P6nEOfPcHdZ+ETfzMn0XQet3pU6pUc1jobLqdODfKPbf5m3mFyvM3LEHNOs2iNIjXzVsFXIo/WXiSYA46Dl/N6/RV70wDfQiR4HiEyW5m58N37+i+6uHyz3mmANJvMWEjW/wKnaZKjD5b9f0/VfT4FuGvj/jT1Sna/p4/y6di60g3vca/unHoGzs7AdtXbSYTDne1EEN3ujdA+JC9H9XWxmNaawbDQOzpeAgOcPMZfyniuRdANiPMFrJqVnBjCdGt3uj1d4NC9HYPDNpU202CGtAAHIKqb9HGZkRFA4EREAREQBERAEREAREQBERAEREAREQBaQflr5d1RuYfiZAPq0t/tK3VGbfpnsxUb7VFwqi0khs9owc3ML2+YQEmqv1g7e/pcKcp+kqS1t4gfad5D4kKytqAtzAiCJndGsrzr1odIXYjFPOY9kJZRboMggOd+Z0/wLqVuginbSxtStUc77IsBEgNG+/HXzWOg1v2mtIFzuPw8h5rD/VEAhpIBEGDAO+/ETdfD3mI4wT+g+M+aupIsRsVMQz3SDyNvj/LLE2kHnVw4Wn9UDhAlrRE3AMmd7jN43J28CRbcP1P84p6JMzuwzBYPaY8RPE6fwBbmxdnvxFenSBMH2nAzlYLujhw8XKKFMOaO8c03EWAixmb33cl0voD0ecyiHj6/EkMpcm3OY8ol55ALmzSON0jo3V/sdgc6uB3GDsqM8vrHDlYNH4XcVeVr7PwbaNJlJghrGho8t5571sKkqCIiAIiIAiIgCIiAIiIAiIgCL4rVA1pcZgXMcN6+0AREQBERAF+ELR2xtmhhWZ69QMbum5P4Wi58llftGkGscajMr/YMiHWnunfZAVTbO1BQwtXDZgHMLmHdloRma6+7syGTxa7gvOe0se2tiHPdmFOSG5YzBokNiePPiV3DrGoUK9an9L3MRTNF4Y4BwLCalOZ0BBeDI4LnuP6BYZr8v8AV9m4iQKgabHQyMqlFokuCiUacm+guf29bLdw2DLpcS0G2piZ4ch8laj0Ee0fR16NQa2dBPC19xO/eoza2w8TTafojlGpaWkXsND4BTT/AGXR1K9Wkugfz+ar6ZRLjYWHLdx/XzC2/wD4uoye0pvaTbvNIgb9Rv0W5QGUEA6xN9YuJ8NfJdVs7GOxm2FsntKjWRqZdyA1/bzXb+gmzqn9Q6s+BT7BooN3gOc4Od90EMbHEEKg9A9i1KtRjB3e1u4/abSbc+Ejjvc1drwVENrVMsBrWUmBvu5c5gcoc30UJu3RVklbpEgiIoFYREQBERAEREAREQBERAEREB+ObIg6Famy6ncyb6Z7M7/ZAynzaWnzW4tAyzEfdqs5CHs08S5rj/20BvoiIDFicSym0vqODGiJc4gASQBJPMgLS6R7ROHwleu0AmnSe8A6EtaSFl2zRpPovbXjsyLzyMg+IIBHguEYnpni+yrYMPaabc9MMADyaRDhIeQS5oF+IkbggK9tjb1bF1O1qPc4neeG4NA9kcgpXZOOL8MxjnEikXNY06MBM2G6Z+SrOyq5pTMEizZggayfit5mOqPMASeO/wBFl8mW0dY9mzx8er2kSeOqksgmXTLLn2m94ADTcVI4bFMe0OLWOBAuWNNuExPxVcr7JrPcCc0WN2mxnUSNRCmqLGtblki5nMCLm51tvVT2hBVdli1lN3VG4zD0XG1JoP3HPb83OHwX5iMGMrmipWa1wILS4PEHxyqPxmJNJhc2/BSVXG0ZY2k91eQS98Q0e4bgEE6Ft4OhN1GOXM1sukJYsVpfZoYPEPDQ59QOIMPD2kxlMOvEc9VuvomuWuaKZpuZIY0MzDvQCSTJmFA4ms4ViGFoa4FxB3uAiJGm4ra2e0CSfsgd/RznaFmWYgTOY7gIWuGSTjszLKCjKk2di6s9kdnQdWcO/UMAb2sbYDlJvHCFZ8BJdWJIP0kDkAxgg+c+qpfVxtcTToG3aUHPbwzUahpvHjlfS/tKuuy3EsJJDpfUIIEWzuDQeYaAD4K2LtWVNU6NxERdOBERAEREAREQBERAEREAREQBR23mHsS9ozPpEVWgaksuWjgXNzN/MpFfhKA+aVQOaHNMtIBBG8G4Ki+kXSGlhKZfUku+yxt3OPhw5ql7W6dtwjamEogGrSeWMdYsbTIDqZEalrXBscWFULaO3atajVh84gz33cPu8PBUyzJPUujgk471wfPTTp5XxRcD3G6NYN3jxKrD9pNq0qINOKzJBqgkF17WEXiBv5Ld2hi6VenSZTodkWTncSHPJiC3MAMzZl0mTfXcpvoTh6VGqatVskUy+hwJDg1xH3g4tA8TwUU3tSLfjrbVV6NjY3RBjGh+ML2gjMGQc7pJ7pduP3RfiQpGviGNbkoUWUmW3S43mSR4c1+4jFOqOzvMuNgBu+60fyVtUdkl13nKOAu7zOg+K0KEYmaU2yAxOKqE3efKB8gtCjj3tc6QHXvIAJtFyOXGVdxsigB9WHfiJPzWpi9k4eD9G0c2y0/BdIkLh8EzEDNTAltywn7XAt08HfBR7mhsgDLcyIiDvnmpHY9PssZTDDLXktIOsEE+dwP4Vl2vh/p3giCQ1xInLmyjNlnyPmsXlY1WyNfjZPlqyibSoPJJGjTP+V+0MbULQXWM5ZEbtzh+nC4VlrYQCxUXQwTCBm9qm7dy09QQoYs61qS4Lc2FuVx7J/Y/SE4enhsRlOfD4l2dg1NOrS77ZNrlsjnC7xsUzh6TrDMxrjGkuGY/ErzyaofhsU3UtZTqj8lQBx9KhXZOqvbH9Ts2lJl1L6F159iMp82lq04pJ9GbNBrst6IiuKAiIgCIiAIiIAiLHXrtYJe5rRxcQB6lAZEVT2t1jbOoWdXznhSa6p8WjL8VSdrdeDRbD4bzqv8A/Fk/MLtA7Esdau1gl7g0cXEAfFec8f1uY+ofbDRwpgMH913fFVfG9IsTiHwXCSbEmT5vqEx6hS0YPTeK6X4Nn+s134TIHidB6qL2t0xAovcynmaBeXfZ3mByuvL1eq53tOJ8SSP2XY+hlBmNFGm6o5pqUu9abhlxfwKi40Co7ac1mJc2wguYQNwBOX9vNaD9Z9F99Mdn1KWJILhnzAGIN22ngbtJX5gTJLidd0aEwTPnuWDJjUY7HpYcttQ+zXqFwB3K042uxuEwjmweyLc3EBzO9I+PkqrtSb39FLbBxjKuENF5gt3n4HmIMK3xvsq8xdF42RRAaHn2iO7yb+51Uiaqq2zNrfRhrj32Sx2kkttPmIPmstXa4G9aTET1bFABQW1Np2URjNtbgVm2dsCvXBqVAadECSXQ1zgNzQ6I8TA8UBs9FqLn1XVyO5S3khozGxubd1pLj5cV94ui97m1i45ary9jY0aGgDmJAaTzUptWu1tFtCg3JR0aL5qnFxm+Sb3u4xu1jH1nkND3B3ZtLZaIBM96OQytbPIqrPSgy3Am5qjUx7t/BVs4nM4uaDlPdJ+8Jj1CmMbVzSDvsozC4ENkC/juFzHhc+q87G4xvY9Gak6o3ejdDPXdTP8ArUK9PzNMub8WBWHqJ212eLfhye7Xp5m/9RlwB4sc7+0KF2Q7s8TRedG1GE+BIB+BKgquKdgtoZ2DvYfEOgcQx5EeYBHmtOCVpFOaKtr9Hq5FhwmJbUpsqMMse0OaeLXCQfQrMtp54REQBERAV3pD02wWDf2derFSA7I1rnOgzBsLAwVTdp9dOHbIo0iTuNQgf7WyfiFEdfey3drTrCINEgjfNN0/J/wXG6RyuBIBggwZg8jEWUkiSVnSNrdbWLqyGPNMcGNa3/cZd8Qqxitt4jEvGapLiTdzpud8vMBV9zDJMRfwA5Dkv1joOvp/mFYkqJa0Z87y9pcS641PNaxblfEAwdDoYO9bNPEDhPj/AIhZ8cZcSDEwbW1E7l33wdrgj3tMkwBJmNAPCULRNz6D9194qiARBJBAMkRfeOd96wEKSsgfZI4ep/ZdW6q+83Dua/I9tUtBLczReILZBuHEa71ynEPLjMyTE2Avyjcrv1XY0MeQ4uAbVpvEcCYMA/hHqoT/AOTjNjrewVSnjR2gALi50tnIZOcETe2aPJVnZFQlwkgd4AniCSIK7N1wbHpV30u0eGENlribCM0yPdNh5rluz9gONbI11NvaHuEOztOUuPtb7NncbjxWdxtNHVKmmamPYC4xotKhTNJ8gnKeG7mpBuHLxmbpmcPNpIPyWei0AQ4LApvGenKEcq5MeD2pDzID2vAMG1wADPOIE29lStDFYfV9Bzo1h4APl2ihsXh2RLbObe2hA1t4Ss2Cwb80nKR94SPJa454tW+DC8ErpcliwO1aTXZqNGnTgRL4cZt3tJm3vDVTOFxvbHNUdni+ap3abOYZvPMz4qru2e54ylzGNme42CfOUxNenRiSXuFxJ05xoPSVx+TC6jywvHklcuCexD3ua4ucCZdFQAtL2/ZDWm7Rrf0n2lC4vajW0yI3RHLgo5vSHOSKkjm2xvOXXg6Nd3BMfsuqXZgAaOWc0DvHfl71gbxN+6VTPHkyO36Lsc8UFSPjY1fDPpVXVqlTthIp02jkMjgSCHCZDsxBAAiZW1h6ZADjblwWDAbLaCXQABdxNgBxJ3K0YjY9TJT7ItDs4Ls0GWi86EAAweYkSoOP5WklRZt+K7djYmyDWIc5py6hptP3jvjhx56Ks9KejdajVe6pDgczw9os4ZoMmPagyQp7pJ1gtos7HC5X1Yh9TWm10Xyzd5njpz0UL0d6cFzTQx/0tJ8/SO1bPvRq3mLj5bl46jCkZPyyctmdY6k9tdts8USe/hnZD+A96mfSW/lXQlxjq0wLsHtOKJ7XC4mmQSCCWFoL2F3Ee0JHvLs67G65K51fAREXSIREQFI619mirhWkx3XOH9zTA9QF57dh+ceFvkvUXS/DdphKoG4B2k+yQdPJeV8dQeKj2kxDnDXgSNFZAtxvsYvDNaR3pkA6Rr8/Far2N4r8dS5k+AXyRy9bqSf6JNmziZe7MTJMcOEbkxOGdladNRe2n+CsZc4MDswgkiARmEby0XA5lZmVpp33O+Y/wia4o4abha508/mvyRw9T/Pmt+nhy9pDWTcGQCSOUi0JT2LVJAAgnQbz4ASVLogzTdOXNYCYtE6Tpqt/YGJc2o6Dq3XwIU9snq2x1YiKFQA/acBTb6vvHgFcdk9StY3q1WU/wy93PgFFyVEWRFXbVbHNqjERU+jaBIENa06gAQNVC4LCUXf/AKatRhY1oYA1hkSZbAIJAB4yuqV+q+lQwtZ1F9SpXFNxbNmugElmUe8LayFzmvRZAd2fm17hrydmWPLNwdl2KCmqf9GGriRdtNpDAfo5JJIj7U6Xnisex8WaZqNqYdtWo+Qx7jLWgiIc0g6GHAtIMhb9CiwjVw/KHfEOHyW/gSxpIzMPHNmb82wPVY1kkpOSSZslGDgo2yEGBI7puWiCeJ3r42fVAlpd3mHKOH3b6TG7krJWw2f2Rmnewtf/AMCVAf8A18Nquc8va1wuHAtJINiCdFXjuV72iU5pVpyYdoPeDKr7X56pBPFwn4+at20IyQN1gdVVqezHuqgsBLps0anjHlvWjxpJOyvyIuUT6fgC4gMBJmzRe2pJvpH80Vt2PhnGkxji8UpsGlx7TMRk7kEMAv3jx0KicO1wYGABsAZr5wXjVxJ9q9wNBz1WTFbcNBgDny4jQau5ngD/ACVqknJ/ExxqK5LTia1LDMeXOZ2dolvdZaCBJ+kJO/yvoqDt7pfVrTTpkspHUfaf+PlyUXtbaVWu4OqOLgPZG5vKNx+a07ACDJIMgiw8L3t4Qr4YlBEXJs/cgi3mP2/ll81Xlxkxu0AHyX40xdfYGbx4cf2PzVrOIneje3q2HjK45QbQYLT9zh4LunQbrCp4kNp13BtQ2a8WY/kfdfy3/BefGBzmibBoiYAgcOZv4rFRxeQ9zTfP2vHgozV9EnGz2Mi431ddY72htDFS6kLCqTL2cA7e5vPUfLsNKoHAOaQWkSCDII4gqpqiDVH2iIuHDDi6Wam9vvNcPUELzH0iwwbiqwI+2T6wf1XqJUDF9BTVrvqdlRbLjD3y9xG45BAFuanGVFmOaj2cSo4F1QBrGF15lrSTpoSNy3h0QqxLw2mPvOE+i7phug9IfWVKjx7rYpt/2iY81NYLYuHpfV0mA8Yl39xuu7/RKWW+kcDwHV2+oYFOtU/C3I3+59vQq07P6oHGCXMpAwSD9K79B8V2NFFybKnJspGzerLCU/rH1avIuDW+jAPmpfCdEqNB7n4UuoPdGaO+10WEtqTH5S081YEUThGtr4hk56bag96kcrv+28/Jx8Fmw+06bjlzZX+48FjvJrgCfESFuLFicMyoMr2tcODgCPigMi889LMEcLjK2HJ7odmp/wDTf3m+klv5V3kbPLY7Ko9gB9mz2nlDpIH4SFzPrg2Q/NSxbmttFGo5psZJNMlpEg5i4an2gqPIhtBl/jz1mijYcmNVmlaNKtexW7TaXWC8iSaPV2TML7kcBopzAYZ5H0b3AcnED0BUV/Skard2diiw/dUoPlcleRKuEbuNwL2jM4tfxljTHqJ+KrmNxFVj3tDWtouicgLc1pykkkwYdYWkaKVxHSug4mnn5SQcv90R56KM21g6rsoaYk8bOgFwB89I97mtkfjkSfv7+zK/lC16MWJqF1EnD5S/gRpxA58JVIgl/wBISDPeJBLhxkceSmXmpSdnZodRuI4FSFLZlLGsLmVA2s0XDtfB0ajnuXoYciZlyQcWVZjo0uPmPD9EcJuNN/L/ABzWTFYV1N5ZUBaRr4cRx8V8kd+GEkTYxBPMjctDZBGbDtAbInNPAZQI+fwXw2kAZd5DefHgFvUg0CRBfw3fl4nl6LSBBcS9xFiRAmXbhrYc9y42WUbVetnF7cNw8/39VptqEAtgXIJJHetuB3DlvX2/vDh+ixNduPkeH7hcaO+yV2bVIiNf5/IXVegPTUUgKTrD3CbHi6mdx5f+xyTBVMhNgZG+4g7x+6mtmbPq13RSaSRcnQN5l25datFmqlHk9O4HGsrMD6Zlp+B3gjcUVR6B7LxDGNc95iIc4j6zwbw+8ddyKhmVl2REQBERAEREAREQBERAFE9KtjjF4OthzYvZ3TweIcx3k4AqWRAeS6Ze1xB9oEg8iDBHqFYNkYuNVJdZ2zW4TaFTKIZW+mbwlxIqAfnk/mVbw97ry8+PtM9bFLaKZYamOaXaWRzWukDeCPVRLqoNt62sLVghY/x68ou46I52wawDmtDCxx3kBw5QdfESpWtSc2gym43DACQbg7oPK1+SlKeKtpKj8UwkyVon5M8iV+jNDBGDdFedScAGRmJaHTuAdeDvkGQozI+m4PYYe0yCOKnqNFrKrnZrOMFu7vCzhf3m6D3loYxlytTm07XTIwinGpdolqWNo49gpVmhtYew5sAz939WmyrO19l1cM/I9pAOjtz/AD/8dyxYig4HM3UbxuVi2Z0kbXp/0+LGbg868jO53NbcWW+zJOGr4K5WDWtEOkkXsRlPCfteIWsXZjfXjx8f3UltnA9ke6czNx4ciOPzUXkGWc3ezRlg6R7U6a2hXtnLNvBgZgHSBN4iR4TafgsuMwoN2i3xPPkVr4IlxDdeB4eu7kV0noF0UdiHS0B0G9Q/Vs8LS51rfolr2T2SXJA9EOh1WuW9oC1hPcaPrHni0fZHGefiu5dGuiDKDW5gIGlMeyObzq8+NvHVS+xdiUsO2GCXEd55u4/sOQUmq27KXJs/IRfqKJEIiIAiIgCIiAIiIAiIgCIiA5t14bFFXBNxDR38O8SYv2byGuHgHZHeRXHcFVsvUO08CyvRqUagllRjmOHJwheUcbgquHqPp1Nab3MPi0lpPw+KzZ4XybPGy18Te7fvKTwr7hQWHeCbqRpV4hYZxNqZZWVQAsWIdZR+HrEqSboqHwdqyE2jhGuylxygE97hI+UwozEPzQeKsuJw4IIOhEFQtJrJLGfZgmdxPtDwzT5ELTjleP8Aj/Slqsi/ZpgGNxC1n4VpOkKXfhw0cZWXYHR7EYur2dFhJ+0dGsHFx3KeNtvg5lqPZG4RwLhTLS6YAgSZNgI3rLieiLi8FhAYZzTq3kBv4XiF3zoX0Cw+BAeYq4jfVIiJ1DB9kbp1K+umGwW5X4ukMtemA86ZX5CCcw4wNRfcvRx2lTPPnJN3Eo/Qzqoa4NqYgFtOx7P7b+Bd7o5a+C6bsfo7Rw1WrUpBw7XIC3MSxgYCA2mzRguTbit/AYptWkyo32Xta4eBErYXbIBERAEREAREQBERAEREAREQBERAEREAVe210JwGKc51bDtL3e05pcxxNrktIk21KsKILOY7c6n8J2T3YZ9anUDHFjc4ewuiWh2ZpdE2sRqqbiegT24CnjaVYua5oc6nUpOY9oNveO/lpdegFgx2FbVpvpuu17S0+BEKDxxfaLFlmumcap9WuOYA5po1ARPdfH/IAfFfNXoxjmNk4Z9vdyvPowkldR6G1nf0/ZP+soOdRf8Al9g+GQtup1Uz8THItXlTR5zxtGqwxUY9n42ub/yAUXXcxj2ki7j7W6NCD55SPNennMBsQD4rSqbFwznh5oUi8GQ4sbIPGY1UYeKovhnZeU2ujlPRboJUxMPqA0qM6kd5/EMB0H3jbhK6zsrZdLD0xTosDGjhqTxcdSeZW4iux4o41SKsuWWR2wvxzQQQbg6hfqK0qI3o/sv+moilnzhrnFpIghpJIbreJ1UkiIAiIgCIiAIiIAiIgCIiAIiIAiIgCIiAIiIAiIgNLD7ODK9Ss0n6RrA5u7M2QHeMGPJbqIgCIiAIiIAiIgCIiAIiIAiIgP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571472" y="1534259"/>
            <a:ext cx="8209040" cy="393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lnSpc>
                <a:spcPct val="130000"/>
              </a:lnSpc>
              <a:buFont typeface="Arial" charset="0"/>
              <a:buChar char="•"/>
              <a:tabLst>
                <a:tab pos="457200" algn="l"/>
                <a:tab pos="723900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“How can we provide effective border security”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 typeface="Arial" charset="0"/>
              <a:buChar char="•"/>
              <a:tabLst>
                <a:tab pos="457200" algn="l"/>
                <a:tab pos="723900" algn="l"/>
              </a:tabLst>
            </a:pP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</a:t>
            </a:r>
            <a:r>
              <a:rPr lang="en-US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oftware</a:t>
            </a: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programming capability, the ability to produce own sensors and the satellite technology after that, they eager to put the UAV project into practice to surveillance and recognize of a land area. 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 typeface="Arial" charset="0"/>
              <a:buChar char="•"/>
              <a:tabLst>
                <a:tab pos="457200" algn="l"/>
                <a:tab pos="723900" algn="l"/>
              </a:tabLst>
            </a:pP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get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the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a</a:t>
            </a:r>
            <a:r>
              <a:rPr lang="en-US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bility</a:t>
            </a: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to obtain instant aerial images from satellites to be able to lower the cost of unexpected ISR workout. 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9634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571612"/>
            <a:ext cx="3676646" cy="4150855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tr-TR" sz="2400" dirty="0" smtClean="0">
                <a:solidFill>
                  <a:schemeClr val="tx1"/>
                </a:solidFill>
              </a:rPr>
              <a:t>E</a:t>
            </a:r>
            <a:r>
              <a:rPr lang="en-US" sz="2400" dirty="0" err="1" smtClean="0">
                <a:solidFill>
                  <a:schemeClr val="tx1"/>
                </a:solidFill>
              </a:rPr>
              <a:t>xamine</a:t>
            </a:r>
            <a:r>
              <a:rPr lang="en-US" sz="2400" dirty="0" smtClean="0">
                <a:solidFill>
                  <a:schemeClr val="tx1"/>
                </a:solidFill>
              </a:rPr>
              <a:t> the constraints about earth satellite orbits and the difficulties that likely to be encountered.</a:t>
            </a:r>
            <a:endParaRPr lang="tr-TR" sz="2400" dirty="0" smtClean="0">
              <a:solidFill>
                <a:schemeClr val="tx1"/>
              </a:solidFill>
            </a:endParaRPr>
          </a:p>
          <a:p>
            <a:pPr eaLnBrk="1" hangingPunct="1">
              <a:lnSpc>
                <a:spcPct val="150000"/>
              </a:lnSpc>
            </a:pPr>
            <a:endParaRPr lang="tr-TR" sz="2400" dirty="0" smtClean="0">
              <a:solidFill>
                <a:schemeClr val="tx1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06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The Efficiency of  Satellites in Border Security</a:t>
            </a:r>
          </a:p>
        </p:txBody>
      </p:sp>
      <p:pic>
        <p:nvPicPr>
          <p:cNvPr id="32770" name="Picture 2" descr="http://flylib.com/books/2/567/1/html/2/023_files/image00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3372" y="1857364"/>
            <a:ext cx="4762500" cy="2257426"/>
          </a:xfrm>
          <a:prstGeom prst="rect">
            <a:avLst/>
          </a:prstGeom>
          <a:noFill/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idx="1"/>
          </p:nvPr>
        </p:nvSpPr>
        <p:spPr>
          <a:xfrm>
            <a:off x="357158" y="1571612"/>
            <a:ext cx="8429684" cy="4786346"/>
          </a:xfrm>
        </p:spPr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tr-TR" sz="2400" dirty="0" err="1" smtClean="0">
                <a:solidFill>
                  <a:schemeClr val="tx1"/>
                </a:solidFill>
              </a:rPr>
              <a:t>Five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different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Lagrange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points</a:t>
            </a:r>
            <a:r>
              <a:rPr lang="tr-TR" sz="2400" dirty="0" smtClean="0">
                <a:solidFill>
                  <a:schemeClr val="tx1"/>
                </a:solidFill>
              </a:rPr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LEO satellites are scientific satellites and the ones used for getting regional weather forecast information. (</a:t>
            </a:r>
            <a:r>
              <a:rPr lang="en-US" sz="2400" dirty="0" err="1" smtClean="0">
                <a:solidFill>
                  <a:schemeClr val="tx1"/>
                </a:solidFill>
              </a:rPr>
              <a:t>Riebeek</a:t>
            </a:r>
            <a:r>
              <a:rPr lang="en-US" sz="2400" dirty="0" smtClean="0">
                <a:solidFill>
                  <a:schemeClr val="tx1"/>
                </a:solidFill>
              </a:rPr>
              <a:t>, 2009) </a:t>
            </a:r>
          </a:p>
          <a:p>
            <a:pPr eaLnBrk="1" hangingPunct="1">
              <a:lnSpc>
                <a:spcPct val="150000"/>
              </a:lnSpc>
            </a:pPr>
            <a:r>
              <a:rPr lang="en-US" sz="2400" dirty="0" smtClean="0">
                <a:solidFill>
                  <a:schemeClr val="tx1"/>
                </a:solidFill>
              </a:rPr>
              <a:t>MEO is suitable for observing the areas far from the equator</a:t>
            </a:r>
            <a:r>
              <a:rPr lang="tr-TR" sz="2400" dirty="0" smtClean="0">
                <a:solidFill>
                  <a:schemeClr val="tx1"/>
                </a:solidFill>
              </a:rPr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tr-TR" sz="2400" dirty="0" smtClean="0">
                <a:solidFill>
                  <a:schemeClr val="tx1"/>
                </a:solidFill>
              </a:rPr>
              <a:t>S</a:t>
            </a:r>
            <a:r>
              <a:rPr lang="en-US" sz="2400" dirty="0" err="1" smtClean="0">
                <a:solidFill>
                  <a:schemeClr val="tx1"/>
                </a:solidFill>
              </a:rPr>
              <a:t>atellite</a:t>
            </a:r>
            <a:r>
              <a:rPr lang="en-US" sz="2400" dirty="0" smtClean="0">
                <a:solidFill>
                  <a:schemeClr val="tx1"/>
                </a:solidFill>
              </a:rPr>
              <a:t> systems are used as supplementation for </a:t>
            </a:r>
            <a:r>
              <a:rPr lang="tr-TR" sz="2400" dirty="0" err="1" smtClean="0">
                <a:solidFill>
                  <a:schemeClr val="tx1"/>
                </a:solidFill>
              </a:rPr>
              <a:t>proposed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en-US" sz="2400" dirty="0" smtClean="0">
                <a:solidFill>
                  <a:schemeClr val="tx1"/>
                </a:solidFill>
              </a:rPr>
              <a:t>border security</a:t>
            </a:r>
            <a:r>
              <a:rPr lang="tr-TR" sz="2400" dirty="0" smtClean="0">
                <a:solidFill>
                  <a:schemeClr val="tx1"/>
                </a:solidFill>
              </a:rPr>
              <a:t> </a:t>
            </a:r>
            <a:r>
              <a:rPr lang="tr-TR" sz="2400" dirty="0" err="1" smtClean="0">
                <a:solidFill>
                  <a:schemeClr val="tx1"/>
                </a:solidFill>
              </a:rPr>
              <a:t>system</a:t>
            </a:r>
            <a:r>
              <a:rPr lang="tr-TR" sz="2400" dirty="0" smtClean="0">
                <a:solidFill>
                  <a:schemeClr val="tx1"/>
                </a:solidFill>
              </a:rPr>
              <a:t>.</a:t>
            </a:r>
          </a:p>
          <a:p>
            <a:pPr eaLnBrk="1" hangingPunct="1">
              <a:lnSpc>
                <a:spcPct val="150000"/>
              </a:lnSpc>
            </a:pPr>
            <a:endParaRPr lang="tr-TR" sz="2400" dirty="0" smtClean="0">
              <a:solidFill>
                <a:schemeClr val="tx1"/>
              </a:solidFill>
            </a:endParaRPr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06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The Efficiency of  Satellites in Border Security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06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SWOT Analysis of the System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should</a:t>
            </a:r>
            <a:r>
              <a:rPr lang="en-US" dirty="0" smtClean="0">
                <a:solidFill>
                  <a:srgbClr val="FF0000"/>
                </a:solidFill>
              </a:rPr>
              <a:t> Created to Ensure the Security of a designated Area</a:t>
            </a:r>
          </a:p>
        </p:txBody>
      </p:sp>
      <p:sp>
        <p:nvSpPr>
          <p:cNvPr id="74760" name="AutoShape 8" descr="data:image/jpeg;base64,/9j/4AAQSkZJRgABAQAAAQABAAD/2wCEAAkGBxMTERUUExQWFhQXFhcZFhcXGBgYGBcZGhoWGhcXFxgZHCggGR0lHBcYITEhJSkrLi4uGCAzODMsOCgtLisBCgoKDg0OGxAQGywkICQsLCwsLCwsLCwsLCwsLCwsLCwsLCwsLCwsLCwsLCwsLCwsLCwsLCwsLCwsLCwsLCwsLP/AABEIANkA6AMBIgACEQEDEQH/xAAcAAEAAgMBAQEAAAAAAAAAAAAABQYDBAcIAgH/xABBEAABAwIDBAcECQMDBAMAAAABAAIRAyEEEjEFQVFhBgcTInGBkTJSobEjM0JicoLB0fAUkuFDorJzk8LxFRY0/8QAGQEBAAMBAQAAAAAAAAAAAAAAAAIDBAEF/8QAJREAAgICAgICAgMBAAAAAAAAAAECEQMSITEEQSJRE2FxocEy/9oADAMBAAIRAxEAPwDuKIiAIiIAiIgCIiAIiIAiIgCIiAIiIAiIgC1cfjm0mgu3mBC2lx3rh6VZGOZTd3nzTZG4f6jx8vRdSsHTqXSHDu/1PUH5rapbSou9mqw/mC8eUMRVpxkfUYNRBc0HmIseClqPSjGMA+mc78Qa627UTrz3KSxsHrZrgdLr9XljB9YeLp+4R93Ow/B0fBT+z+trENF+0FveDx/uC44NA9EIuLbN65Nz3N/PSd82GFd9j9OW1+zysD+0IDchN5MTDtwEknkuNNAuSIi4AiIgCIiAIiIAiIgCIiAIiIAiIgCIiAIvwhfFB8jmDB8QgMiIiAhelm1BQw5M95/dbyt3neQ/ReXOk+1P6nEOfPcHdZ+ETfzMn0XQet3pU6pUc1jobLqdODfKPbf5m3mFyvM3LEHNOs2iNIjXzVsFXIo/WXiSYA46Dl/N6/RV70wDfQiR4HiEyW5m58N37+i+6uHyz3mmANJvMWEjW/wKnaZKjD5b9f0/VfT4FuGvj/jT1Sna/p4/y6di60g3vca/unHoGzs7AdtXbSYTDne1EEN3ujdA+JC9H9XWxmNaawbDQOzpeAgOcPMZfyniuRdANiPMFrJqVnBjCdGt3uj1d4NC9HYPDNpU202CGtAAHIKqb9HGZkRFA4EREAREQBERAEREAREQBERAEREAREQBaQflr5d1RuYfiZAPq0t/tK3VGbfpnsxUb7VFwqi0khs9owc3ML2+YQEmqv1g7e/pcKcp+kqS1t4gfad5D4kKytqAtzAiCJndGsrzr1odIXYjFPOY9kJZRboMggOd+Z0/wLqVuginbSxtStUc77IsBEgNG+/HXzWOg1v2mtIFzuPw8h5rD/VEAhpIBEGDAO+/ETdfD3mI4wT+g+M+aupIsRsVMQz3SDyNvj/LLE2kHnVw4Wn9UDhAlrRE3AMmd7jN43J28CRbcP1P84p6JMzuwzBYPaY8RPE6fwBbmxdnvxFenSBMH2nAzlYLujhw8XKKFMOaO8c03EWAixmb33cl0voD0ecyiHj6/EkMpcm3OY8ol55ALmzSON0jo3V/sdgc6uB3GDsqM8vrHDlYNH4XcVeVr7PwbaNJlJghrGho8t5571sKkqCIiAIiIAiIgCIiAIiIAiIgCL4rVA1pcZgXMcN6+0AREQBERAF+ELR2xtmhhWZ69QMbum5P4Wi58llftGkGscajMr/YMiHWnunfZAVTbO1BQwtXDZgHMLmHdloRma6+7syGTxa7gvOe0se2tiHPdmFOSG5YzBokNiePPiV3DrGoUK9an9L3MRTNF4Y4BwLCalOZ0BBeDI4LnuP6BYZr8v8AV9m4iQKgabHQyMqlFokuCiUacm+guf29bLdw2DLpcS0G2piZ4ch8laj0Ee0fR16NQa2dBPC19xO/eoza2w8TTafojlGpaWkXsND4BTT/AGXR1K9Wkugfz+ar6ZRLjYWHLdx/XzC2/wD4uoye0pvaTbvNIgb9Rv0W5QGUEA6xN9YuJ8NfJdVs7GOxm2FsntKjWRqZdyA1/bzXb+gmzqn9Q6s+BT7BooN3gOc4Od90EMbHEEKg9A9i1KtRjB3e1u4/abSbc+Ejjvc1drwVENrVMsBrWUmBvu5c5gcoc30UJu3RVklbpEgiIoFYREQBERAEREAREQBERAEREB+ObIg6Famy6ncyb6Z7M7/ZAynzaWnzW4tAyzEfdqs5CHs08S5rj/20BvoiIDFicSym0vqODGiJc4gASQBJPMgLS6R7ROHwleu0AmnSe8A6EtaSFl2zRpPovbXjsyLzyMg+IIBHguEYnpni+yrYMPaabc9MMADyaRDhIeQS5oF+IkbggK9tjb1bF1O1qPc4neeG4NA9kcgpXZOOL8MxjnEikXNY06MBM2G6Z+SrOyq5pTMEizZggayfit5mOqPMASeO/wBFl8mW0dY9mzx8er2kSeOqksgmXTLLn2m94ADTcVI4bFMe0OLWOBAuWNNuExPxVcr7JrPcCc0WN2mxnUSNRCmqLGtblki5nMCLm51tvVT2hBVdli1lN3VG4zD0XG1JoP3HPb83OHwX5iMGMrmipWa1wILS4PEHxyqPxmJNJhc2/BSVXG0ZY2k91eQS98Q0e4bgEE6Ft4OhN1GOXM1sukJYsVpfZoYPEPDQ59QOIMPD2kxlMOvEc9VuvomuWuaKZpuZIY0MzDvQCSTJmFA4ms4ViGFoa4FxB3uAiJGm4ra2e0CSfsgd/RznaFmWYgTOY7gIWuGSTjszLKCjKk2di6s9kdnQdWcO/UMAb2sbYDlJvHCFZ8BJdWJIP0kDkAxgg+c+qpfVxtcTToG3aUHPbwzUahpvHjlfS/tKuuy3EsJJDpfUIIEWzuDQeYaAD4K2LtWVNU6NxERdOBERAEREAREQBERAEREAREQBR23mHsS9ozPpEVWgaksuWjgXNzN/MpFfhKA+aVQOaHNMtIBBG8G4Ki+kXSGlhKZfUku+yxt3OPhw5ql7W6dtwjamEogGrSeWMdYsbTIDqZEalrXBscWFULaO3atajVh84gz33cPu8PBUyzJPUujgk471wfPTTp5XxRcD3G6NYN3jxKrD9pNq0qINOKzJBqgkF17WEXiBv5Ld2hi6VenSZTodkWTncSHPJiC3MAMzZl0mTfXcpvoTh6VGqatVskUy+hwJDg1xH3g4tA8TwUU3tSLfjrbVV6NjY3RBjGh+ML2gjMGQc7pJ7pduP3RfiQpGviGNbkoUWUmW3S43mSR4c1+4jFOqOzvMuNgBu+60fyVtUdkl13nKOAu7zOg+K0KEYmaU2yAxOKqE3efKB8gtCjj3tc6QHXvIAJtFyOXGVdxsigB9WHfiJPzWpi9k4eD9G0c2y0/BdIkLh8EzEDNTAltywn7XAt08HfBR7mhsgDLcyIiDvnmpHY9PssZTDDLXktIOsEE+dwP4Vl2vh/p3giCQ1xInLmyjNlnyPmsXlY1WyNfjZPlqyibSoPJJGjTP+V+0MbULQXWM5ZEbtzh+nC4VlrYQCxUXQwTCBm9qm7dy09QQoYs61qS4Lc2FuVx7J/Y/SE4enhsRlOfD4l2dg1NOrS77ZNrlsjnC7xsUzh6TrDMxrjGkuGY/ErzyaofhsU3UtZTqj8lQBx9KhXZOqvbH9Ts2lJl1L6F159iMp82lq04pJ9GbNBrst6IiuKAiIgCIiAIiIAiLHXrtYJe5rRxcQB6lAZEVT2t1jbOoWdXznhSa6p8WjL8VSdrdeDRbD4bzqv8A/Fk/MLtA7Esdau1gl7g0cXEAfFec8f1uY+ofbDRwpgMH913fFVfG9IsTiHwXCSbEmT5vqEx6hS0YPTeK6X4Nn+s134TIHidB6qL2t0xAovcynmaBeXfZ3mByuvL1eq53tOJ8SSP2XY+hlBmNFGm6o5pqUu9abhlxfwKi40Co7ac1mJc2wguYQNwBOX9vNaD9Z9F99Mdn1KWJILhnzAGIN22ngbtJX5gTJLidd0aEwTPnuWDJjUY7HpYcttQ+zXqFwB3K042uxuEwjmweyLc3EBzO9I+PkqrtSb39FLbBxjKuENF5gt3n4HmIMK3xvsq8xdF42RRAaHn2iO7yb+51Uiaqq2zNrfRhrj32Sx2kkttPmIPmstXa4G9aTET1bFABQW1Np2URjNtbgVm2dsCvXBqVAadECSXQ1zgNzQ6I8TA8UBs9FqLn1XVyO5S3khozGxubd1pLj5cV94ui97m1i45ary9jY0aGgDmJAaTzUptWu1tFtCg3JR0aL5qnFxm+Sb3u4xu1jH1nkND3B3ZtLZaIBM96OQytbPIqrPSgy3Am5qjUx7t/BVs4nM4uaDlPdJ+8Jj1CmMbVzSDvsozC4ENkC/juFzHhc+q87G4xvY9Gak6o3ejdDPXdTP8ArUK9PzNMub8WBWHqJ212eLfhye7Xp5m/9RlwB4sc7+0KF2Q7s8TRedG1GE+BIB+BKgquKdgtoZ2DvYfEOgcQx5EeYBHmtOCVpFOaKtr9Hq5FhwmJbUpsqMMse0OaeLXCQfQrMtp54REQBERAV3pD02wWDf2derFSA7I1rnOgzBsLAwVTdp9dOHbIo0iTuNQgf7WyfiFEdfey3drTrCINEgjfNN0/J/wXG6RyuBIBggwZg8jEWUkiSVnSNrdbWLqyGPNMcGNa3/cZd8Qqxitt4jEvGapLiTdzpud8vMBV9zDJMRfwA5Dkv1joOvp/mFYkqJa0Z87y9pcS641PNaxblfEAwdDoYO9bNPEDhPj/AIhZ8cZcSDEwbW1E7l33wdrgj3tMkwBJmNAPCULRNz6D9194qiARBJBAMkRfeOd96wEKSsgfZI4ep/ZdW6q+83Dua/I9tUtBLczReILZBuHEa71ynEPLjMyTE2Avyjcrv1XY0MeQ4uAbVpvEcCYMA/hHqoT/AOTjNjrewVSnjR2gALi50tnIZOcETe2aPJVnZFQlwkgd4AniCSIK7N1wbHpV30u0eGENlribCM0yPdNh5rluz9gONbI11NvaHuEOztOUuPtb7NncbjxWdxtNHVKmmamPYC4xotKhTNJ8gnKeG7mpBuHLxmbpmcPNpIPyWei0AQ4LApvGenKEcq5MeD2pDzID2vAMG1wADPOIE29lStDFYfV9Bzo1h4APl2ihsXh2RLbObe2hA1t4Ss2Cwb80nKR94SPJa454tW+DC8ErpcliwO1aTXZqNGnTgRL4cZt3tJm3vDVTOFxvbHNUdni+ap3abOYZvPMz4qru2e54ylzGNme42CfOUxNenRiSXuFxJ05xoPSVx+TC6jywvHklcuCexD3ua4ucCZdFQAtL2/ZDWm7Rrf0n2lC4vajW0yI3RHLgo5vSHOSKkjm2xvOXXg6Nd3BMfsuqXZgAaOWc0DvHfl71gbxN+6VTPHkyO36Lsc8UFSPjY1fDPpVXVqlTthIp02jkMjgSCHCZDsxBAAiZW1h6ZADjblwWDAbLaCXQABdxNgBxJ3K0YjY9TJT7ItDs4Ls0GWi86EAAweYkSoOP5WklRZt+K7djYmyDWIc5py6hptP3jvjhx56Ks9KejdajVe6pDgczw9os4ZoMmPagyQp7pJ1gtos7HC5X1Yh9TWm10Xyzd5njpz0UL0d6cFzTQx/0tJ8/SO1bPvRq3mLj5bl46jCkZPyyctmdY6k9tdts8USe/hnZD+A96mfSW/lXQlxjq0wLsHtOKJ7XC4mmQSCCWFoL2F3Ee0JHvLs67G65K51fAREXSIREQFI619mirhWkx3XOH9zTA9QF57dh+ceFvkvUXS/DdphKoG4B2k+yQdPJeV8dQeKj2kxDnDXgSNFZAtxvsYvDNaR3pkA6Rr8/Far2N4r8dS5k+AXyRy9bqSf6JNmziZe7MTJMcOEbkxOGdladNRe2n+CsZc4MDswgkiARmEby0XA5lZmVpp33O+Y/wia4o4abha508/mvyRw9T/Pmt+nhy9pDWTcGQCSOUi0JT2LVJAAgnQbz4ASVLogzTdOXNYCYtE6Tpqt/YGJc2o6Dq3XwIU9snq2x1YiKFQA/acBTb6vvHgFcdk9StY3q1WU/wy93PgFFyVEWRFXbVbHNqjERU+jaBIENa06gAQNVC4LCUXf/AKatRhY1oYA1hkSZbAIJAB4yuqV+q+lQwtZ1F9SpXFNxbNmugElmUe8LayFzmvRZAd2fm17hrydmWPLNwdl2KCmqf9GGriRdtNpDAfo5JJIj7U6Xnisex8WaZqNqYdtWo+Qx7jLWgiIc0g6GHAtIMhb9CiwjVw/KHfEOHyW/gSxpIzMPHNmb82wPVY1kkpOSSZslGDgo2yEGBI7puWiCeJ3r42fVAlpd3mHKOH3b6TG7krJWw2f2Rmnewtf/AMCVAf8A18Nquc8va1wuHAtJINiCdFXjuV72iU5pVpyYdoPeDKr7X56pBPFwn4+at20IyQN1gdVVqezHuqgsBLps0anjHlvWjxpJOyvyIuUT6fgC4gMBJmzRe2pJvpH80Vt2PhnGkxji8UpsGlx7TMRk7kEMAv3jx0KicO1wYGABsAZr5wXjVxJ9q9wNBz1WTFbcNBgDny4jQau5ngD/ACVqknJ/ExxqK5LTia1LDMeXOZ2dolvdZaCBJ+kJO/yvoqDt7pfVrTTpkspHUfaf+PlyUXtbaVWu4OqOLgPZG5vKNx+a07ACDJIMgiw8L3t4Qr4YlBEXJs/cgi3mP2/ll81Xlxkxu0AHyX40xdfYGbx4cf2PzVrOIneje3q2HjK45QbQYLT9zh4LunQbrCp4kNp13BtQ2a8WY/kfdfy3/BefGBzmibBoiYAgcOZv4rFRxeQ9zTfP2vHgozV9EnGz2Mi431ddY72htDFS6kLCqTL2cA7e5vPUfLsNKoHAOaQWkSCDII4gqpqiDVH2iIuHDDi6Wam9vvNcPUELzH0iwwbiqwI+2T6wf1XqJUDF9BTVrvqdlRbLjD3y9xG45BAFuanGVFmOaj2cSo4F1QBrGF15lrSTpoSNy3h0QqxLw2mPvOE+i7phug9IfWVKjx7rYpt/2iY81NYLYuHpfV0mA8Yl39xuu7/RKWW+kcDwHV2+oYFOtU/C3I3+59vQq07P6oHGCXMpAwSD9K79B8V2NFFybKnJspGzerLCU/rH1avIuDW+jAPmpfCdEqNB7n4UuoPdGaO+10WEtqTH5S081YEUThGtr4hk56bag96kcrv+28/Jx8Fmw+06bjlzZX+48FjvJrgCfESFuLFicMyoMr2tcODgCPigMi889LMEcLjK2HJ7odmp/wDTf3m+klv5V3kbPLY7Ko9gB9mz2nlDpIH4SFzPrg2Q/NSxbmttFGo5psZJNMlpEg5i4an2gqPIhtBl/jz1mijYcmNVmlaNKtexW7TaXWC8iSaPV2TML7kcBopzAYZ5H0b3AcnED0BUV/Skard2diiw/dUoPlcleRKuEbuNwL2jM4tfxljTHqJ+KrmNxFVj3tDWtouicgLc1pykkkwYdYWkaKVxHSug4mnn5SQcv90R56KM21g6rsoaYk8bOgFwB89I97mtkfjkSfv7+zK/lC16MWJqF1EnD5S/gRpxA58JVIgl/wBISDPeJBLhxkceSmXmpSdnZodRuI4FSFLZlLGsLmVA2s0XDtfB0ajnuXoYciZlyQcWVZjo0uPmPD9EcJuNN/L/ABzWTFYV1N5ZUBaRr4cRx8V8kd+GEkTYxBPMjctDZBGbDtAbInNPAZQI+fwXw2kAZd5DefHgFvUg0CRBfw3fl4nl6LSBBcS9xFiRAmXbhrYc9y42WUbVetnF7cNw8/39VptqEAtgXIJJHetuB3DlvX2/vDh+ixNduPkeH7hcaO+yV2bVIiNf5/IXVegPTUUgKTrD3CbHi6mdx5f+xyTBVMhNgZG+4g7x+6mtmbPq13RSaSRcnQN5l25datFmqlHk9O4HGsrMD6Zlp+B3gjcUVR6B7LxDGNc95iIc4j6zwbw+8ddyKhmVl2REQBERAEREAREQBERAFE9KtjjF4OthzYvZ3TweIcx3k4AqWRAeS6Ze1xB9oEg8iDBHqFYNkYuNVJdZ2zW4TaFTKIZW+mbwlxIqAfnk/mVbw97ry8+PtM9bFLaKZYamOaXaWRzWukDeCPVRLqoNt62sLVghY/x68ou46I52wawDmtDCxx3kBw5QdfESpWtSc2gym43DACQbg7oPK1+SlKeKtpKj8UwkyVon5M8iV+jNDBGDdFedScAGRmJaHTuAdeDvkGQozI+m4PYYe0yCOKnqNFrKrnZrOMFu7vCzhf3m6D3loYxlytTm07XTIwinGpdolqWNo49gpVmhtYew5sAz939WmyrO19l1cM/I9pAOjtz/AD/8dyxYig4HM3UbxuVi2Z0kbXp/0+LGbg868jO53NbcWW+zJOGr4K5WDWtEOkkXsRlPCfteIWsXZjfXjx8f3UltnA9ke6czNx4ciOPzUXkGWc3ezRlg6R7U6a2hXtnLNvBgZgHSBN4iR4TafgsuMwoN2i3xPPkVr4IlxDdeB4eu7kV0noF0UdiHS0B0G9Q/Vs8LS51rfolr2T2SXJA9EOh1WuW9oC1hPcaPrHni0fZHGefiu5dGuiDKDW5gIGlMeyObzq8+NvHVS+xdiUsO2GCXEd55u4/sOQUmq27KXJs/IRfqKJEIiIAiIgCIiAIiIAiIgCIiA5t14bFFXBNxDR38O8SYv2byGuHgHZHeRXHcFVsvUO08CyvRqUagllRjmOHJwheUcbgquHqPp1Nab3MPi0lpPw+KzZ4XybPGy18Te7fvKTwr7hQWHeCbqRpV4hYZxNqZZWVQAsWIdZR+HrEqSboqHwdqyE2jhGuylxygE97hI+UwozEPzQeKsuJw4IIOhEFQtJrJLGfZgmdxPtDwzT5ELTjleP8Aj/Slqsi/ZpgGNxC1n4VpOkKXfhw0cZWXYHR7EYur2dFhJ+0dGsHFx3KeNtvg5lqPZG4RwLhTLS6YAgSZNgI3rLieiLi8FhAYZzTq3kBv4XiF3zoX0Cw+BAeYq4jfVIiJ1DB9kbp1K+umGwW5X4ukMtemA86ZX5CCcw4wNRfcvRx2lTPPnJN3Eo/Qzqoa4NqYgFtOx7P7b+Bd7o5a+C6bsfo7Rw1WrUpBw7XIC3MSxgYCA2mzRguTbit/AYptWkyo32Xta4eBErYXbIBERAEREAREQBERAEREAREQBERAEREAVe210JwGKc51bDtL3e05pcxxNrktIk21KsKILOY7c6n8J2T3YZ9anUDHFjc4ewuiWh2ZpdE2sRqqbiegT24CnjaVYua5oc6nUpOY9oNveO/lpdegFgx2FbVpvpuu17S0+BEKDxxfaLFlmumcap9WuOYA5po1ARPdfH/IAfFfNXoxjmNk4Z9vdyvPowkldR6G1nf0/ZP+soOdRf8Al9g+GQtup1Uz8THItXlTR5zxtGqwxUY9n42ub/yAUXXcxj2ki7j7W6NCD55SPNennMBsQD4rSqbFwznh5oUi8GQ4sbIPGY1UYeKovhnZeU2ujlPRboJUxMPqA0qM6kd5/EMB0H3jbhK6zsrZdLD0xTosDGjhqTxcdSeZW4iux4o41SKsuWWR2wvxzQQQbg6hfqK0qI3o/sv+moilnzhrnFpIghpJIbreJ1UkiIAiIgCIiAIiIAiIgCIiAIiIAiIgCIiAIiIAiIgNLD7ODK9Ss0n6RrA5u7M2QHeMGPJbqIgCIiAIiIAiIgCIiAIiIAiIgP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00034" y="1643050"/>
            <a:ext cx="8643966" cy="345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>
              <a:lnSpc>
                <a:spcPct val="130000"/>
              </a:lnSpc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* Strengths</a:t>
            </a:r>
          </a:p>
          <a:p>
            <a:pPr lvl="0"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Real time view of greatly huge land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Redundancy capability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Peacetime  High ISR ability performance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Ideal system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Mimimized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human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workload</a:t>
            </a:r>
          </a:p>
          <a:p>
            <a:pPr lvl="0" algn="just">
              <a:lnSpc>
                <a:spcPct val="130000"/>
              </a:lnSpc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917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06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SWOT Analysis of the System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should</a:t>
            </a:r>
            <a:r>
              <a:rPr lang="en-US" dirty="0" smtClean="0">
                <a:solidFill>
                  <a:srgbClr val="FF0000"/>
                </a:solidFill>
              </a:rPr>
              <a:t> Created to Ensure the Security of a designated Area</a:t>
            </a:r>
          </a:p>
        </p:txBody>
      </p:sp>
      <p:sp>
        <p:nvSpPr>
          <p:cNvPr id="74760" name="AutoShape 8" descr="data:image/jpeg;base64,/9j/4AAQSkZJRgABAQAAAQABAAD/2wCEAAkGBxMTERUUExQWFhQXFhcZFhcXGBgYGBcZGhoWGhcXFxgZHCggGR0lHBcYITEhJSkrLi4uGCAzODMsOCgtLisBCgoKDg0OGxAQGywkICQsLCwsLCwsLCwsLCwsLCwsLCwsLCwsLCwsLCwsLCwsLCwsLCwsLCwsLCwsLCwsLCwsLP/AABEIANkA6AMBIgACEQEDEQH/xAAcAAEAAgMBAQEAAAAAAAAAAAAABQYDBAcIAgH/xABBEAABAwIDBAcECQMDBAMAAAABAAIRAyEEEjEFQVFhBgcTInGBkTJSobEjM0JicoLB0fAUkuFDorJzk8LxFRY0/8QAGQEBAAMBAQAAAAAAAAAAAAAAAAIDBAEF/8QAJREAAgICAgICAgMBAAAAAAAAAAECEQMSITEEQSJRE2FxocEy/9oADAMBAAIRAxEAPwDuKIiAIiIAiIgCIiAIiIAiIgCIiAIiIAiIgC1cfjm0mgu3mBC2lx3rh6VZGOZTd3nzTZG4f6jx8vRdSsHTqXSHDu/1PUH5rapbSou9mqw/mC8eUMRVpxkfUYNRBc0HmIseClqPSjGMA+mc78Qa627UTrz3KSxsHrZrgdLr9XljB9YeLp+4R93Ow/B0fBT+z+trENF+0FveDx/uC44NA9EIuLbN65Nz3N/PSd82GFd9j9OW1+zysD+0IDchN5MTDtwEknkuNNAuSIi4AiIgCIiAIiIAiIgCIiAIiIAiIgCIiAIvwhfFB8jmDB8QgMiIiAhelm1BQw5M95/dbyt3neQ/ReXOk+1P6nEOfPcHdZ+ETfzMn0XQet3pU6pUc1jobLqdODfKPbf5m3mFyvM3LEHNOs2iNIjXzVsFXIo/WXiSYA46Dl/N6/RV70wDfQiR4HiEyW5m58N37+i+6uHyz3mmANJvMWEjW/wKnaZKjD5b9f0/VfT4FuGvj/jT1Sna/p4/y6di60g3vca/unHoGzs7AdtXbSYTDne1EEN3ujdA+JC9H9XWxmNaawbDQOzpeAgOcPMZfyniuRdANiPMFrJqVnBjCdGt3uj1d4NC9HYPDNpU202CGtAAHIKqb9HGZkRFA4EREAREQBERAEREAREQBERAEREAREQBaQflr5d1RuYfiZAPq0t/tK3VGbfpnsxUb7VFwqi0khs9owc3ML2+YQEmqv1g7e/pcKcp+kqS1t4gfad5D4kKytqAtzAiCJndGsrzr1odIXYjFPOY9kJZRboMggOd+Z0/wLqVuginbSxtStUc77IsBEgNG+/HXzWOg1v2mtIFzuPw8h5rD/VEAhpIBEGDAO+/ETdfD3mI4wT+g+M+aupIsRsVMQz3SDyNvj/LLE2kHnVw4Wn9UDhAlrRE3AMmd7jN43J28CRbcP1P84p6JMzuwzBYPaY8RPE6fwBbmxdnvxFenSBMH2nAzlYLujhw8XKKFMOaO8c03EWAixmb33cl0voD0ecyiHj6/EkMpcm3OY8ol55ALmzSON0jo3V/sdgc6uB3GDsqM8vrHDlYNH4XcVeVr7PwbaNJlJghrGho8t5571sKkqCIiAIiIAiIgCIiAIiIAiIgCL4rVA1pcZgXMcN6+0AREQBERAF+ELR2xtmhhWZ69QMbum5P4Wi58llftGkGscajMr/YMiHWnunfZAVTbO1BQwtXDZgHMLmHdloRma6+7syGTxa7gvOe0se2tiHPdmFOSG5YzBokNiePPiV3DrGoUK9an9L3MRTNF4Y4BwLCalOZ0BBeDI4LnuP6BYZr8v8AV9m4iQKgabHQyMqlFokuCiUacm+guf29bLdw2DLpcS0G2piZ4ch8laj0Ee0fR16NQa2dBPC19xO/eoza2w8TTafojlGpaWkXsND4BTT/AGXR1K9Wkugfz+ar6ZRLjYWHLdx/XzC2/wD4uoye0pvaTbvNIgb9Rv0W5QGUEA6xN9YuJ8NfJdVs7GOxm2FsntKjWRqZdyA1/bzXb+gmzqn9Q6s+BT7BooN3gOc4Od90EMbHEEKg9A9i1KtRjB3e1u4/abSbc+Ejjvc1drwVENrVMsBrWUmBvu5c5gcoc30UJu3RVklbpEgiIoFYREQBERAEREAREQBERAEREB+ObIg6Famy6ncyb6Z7M7/ZAynzaWnzW4tAyzEfdqs5CHs08S5rj/20BvoiIDFicSym0vqODGiJc4gASQBJPMgLS6R7ROHwleu0AmnSe8A6EtaSFl2zRpPovbXjsyLzyMg+IIBHguEYnpni+yrYMPaabc9MMADyaRDhIeQS5oF+IkbggK9tjb1bF1O1qPc4neeG4NA9kcgpXZOOL8MxjnEikXNY06MBM2G6Z+SrOyq5pTMEizZggayfit5mOqPMASeO/wBFl8mW0dY9mzx8er2kSeOqksgmXTLLn2m94ADTcVI4bFMe0OLWOBAuWNNuExPxVcr7JrPcCc0WN2mxnUSNRCmqLGtblki5nMCLm51tvVT2hBVdli1lN3VG4zD0XG1JoP3HPb83OHwX5iMGMrmipWa1wILS4PEHxyqPxmJNJhc2/BSVXG0ZY2k91eQS98Q0e4bgEE6Ft4OhN1GOXM1sukJYsVpfZoYPEPDQ59QOIMPD2kxlMOvEc9VuvomuWuaKZpuZIY0MzDvQCSTJmFA4ms4ViGFoa4FxB3uAiJGm4ra2e0CSfsgd/RznaFmWYgTOY7gIWuGSTjszLKCjKk2di6s9kdnQdWcO/UMAb2sbYDlJvHCFZ8BJdWJIP0kDkAxgg+c+qpfVxtcTToG3aUHPbwzUahpvHjlfS/tKuuy3EsJJDpfUIIEWzuDQeYaAD4K2LtWVNU6NxERdOBERAEREAREQBERAEREAREQBR23mHsS9ozPpEVWgaksuWjgXNzN/MpFfhKA+aVQOaHNMtIBBG8G4Ki+kXSGlhKZfUku+yxt3OPhw5ql7W6dtwjamEogGrSeWMdYsbTIDqZEalrXBscWFULaO3atajVh84gz33cPu8PBUyzJPUujgk471wfPTTp5XxRcD3G6NYN3jxKrD9pNq0qINOKzJBqgkF17WEXiBv5Ld2hi6VenSZTodkWTncSHPJiC3MAMzZl0mTfXcpvoTh6VGqatVskUy+hwJDg1xH3g4tA8TwUU3tSLfjrbVV6NjY3RBjGh+ML2gjMGQc7pJ7pduP3RfiQpGviGNbkoUWUmW3S43mSR4c1+4jFOqOzvMuNgBu+60fyVtUdkl13nKOAu7zOg+K0KEYmaU2yAxOKqE3efKB8gtCjj3tc6QHXvIAJtFyOXGVdxsigB9WHfiJPzWpi9k4eD9G0c2y0/BdIkLh8EzEDNTAltywn7XAt08HfBR7mhsgDLcyIiDvnmpHY9PssZTDDLXktIOsEE+dwP4Vl2vh/p3giCQ1xInLmyjNlnyPmsXlY1WyNfjZPlqyibSoPJJGjTP+V+0MbULQXWM5ZEbtzh+nC4VlrYQCxUXQwTCBm9qm7dy09QQoYs61qS4Lc2FuVx7J/Y/SE4enhsRlOfD4l2dg1NOrS77ZNrlsjnC7xsUzh6TrDMxrjGkuGY/ErzyaofhsU3UtZTqj8lQBx9KhXZOqvbH9Ts2lJl1L6F159iMp82lq04pJ9GbNBrst6IiuKAiIgCIiAIiIAiLHXrtYJe5rRxcQB6lAZEVT2t1jbOoWdXznhSa6p8WjL8VSdrdeDRbD4bzqv8A/Fk/MLtA7Esdau1gl7g0cXEAfFec8f1uY+ofbDRwpgMH913fFVfG9IsTiHwXCSbEmT5vqEx6hS0YPTeK6X4Nn+s134TIHidB6qL2t0xAovcynmaBeXfZ3mByuvL1eq53tOJ8SSP2XY+hlBmNFGm6o5pqUu9abhlxfwKi40Co7ac1mJc2wguYQNwBOX9vNaD9Z9F99Mdn1KWJILhnzAGIN22ngbtJX5gTJLidd0aEwTPnuWDJjUY7HpYcttQ+zXqFwB3K042uxuEwjmweyLc3EBzO9I+PkqrtSb39FLbBxjKuENF5gt3n4HmIMK3xvsq8xdF42RRAaHn2iO7yb+51Uiaqq2zNrfRhrj32Sx2kkttPmIPmstXa4G9aTET1bFABQW1Np2URjNtbgVm2dsCvXBqVAadECSXQ1zgNzQ6I8TA8UBs9FqLn1XVyO5S3khozGxubd1pLj5cV94ui97m1i45ary9jY0aGgDmJAaTzUptWu1tFtCg3JR0aL5qnFxm+Sb3u4xu1jH1nkND3B3ZtLZaIBM96OQytbPIqrPSgy3Am5qjUx7t/BVs4nM4uaDlPdJ+8Jj1CmMbVzSDvsozC4ENkC/juFzHhc+q87G4xvY9Gak6o3ejdDPXdTP8ArUK9PzNMub8WBWHqJ212eLfhye7Xp5m/9RlwB4sc7+0KF2Q7s8TRedG1GE+BIB+BKgquKdgtoZ2DvYfEOgcQx5EeYBHmtOCVpFOaKtr9Hq5FhwmJbUpsqMMse0OaeLXCQfQrMtp54REQBERAV3pD02wWDf2derFSA7I1rnOgzBsLAwVTdp9dOHbIo0iTuNQgf7WyfiFEdfey3drTrCINEgjfNN0/J/wXG6RyuBIBggwZg8jEWUkiSVnSNrdbWLqyGPNMcGNa3/cZd8Qqxitt4jEvGapLiTdzpud8vMBV9zDJMRfwA5Dkv1joOvp/mFYkqJa0Z87y9pcS641PNaxblfEAwdDoYO9bNPEDhPj/AIhZ8cZcSDEwbW1E7l33wdrgj3tMkwBJmNAPCULRNz6D9194qiARBJBAMkRfeOd96wEKSsgfZI4ep/ZdW6q+83Dua/I9tUtBLczReILZBuHEa71ynEPLjMyTE2Avyjcrv1XY0MeQ4uAbVpvEcCYMA/hHqoT/AOTjNjrewVSnjR2gALi50tnIZOcETe2aPJVnZFQlwkgd4AniCSIK7N1wbHpV30u0eGENlribCM0yPdNh5rluz9gONbI11NvaHuEOztOUuPtb7NncbjxWdxtNHVKmmamPYC4xotKhTNJ8gnKeG7mpBuHLxmbpmcPNpIPyWei0AQ4LApvGenKEcq5MeD2pDzID2vAMG1wADPOIE29lStDFYfV9Bzo1h4APl2ihsXh2RLbObe2hA1t4Ss2Cwb80nKR94SPJa454tW+DC8ErpcliwO1aTXZqNGnTgRL4cZt3tJm3vDVTOFxvbHNUdni+ap3abOYZvPMz4qru2e54ylzGNme42CfOUxNenRiSXuFxJ05xoPSVx+TC6jywvHklcuCexD3ua4ucCZdFQAtL2/ZDWm7Rrf0n2lC4vajW0yI3RHLgo5vSHOSKkjm2xvOXXg6Nd3BMfsuqXZgAaOWc0DvHfl71gbxN+6VTPHkyO36Lsc8UFSPjY1fDPpVXVqlTthIp02jkMjgSCHCZDsxBAAiZW1h6ZADjblwWDAbLaCXQABdxNgBxJ3K0YjY9TJT7ItDs4Ls0GWi86EAAweYkSoOP5WklRZt+K7djYmyDWIc5py6hptP3jvjhx56Ks9KejdajVe6pDgczw9os4ZoMmPagyQp7pJ1gtos7HC5X1Yh9TWm10Xyzd5njpz0UL0d6cFzTQx/0tJ8/SO1bPvRq3mLj5bl46jCkZPyyctmdY6k9tdts8USe/hnZD+A96mfSW/lXQlxjq0wLsHtOKJ7XC4mmQSCCWFoL2F3Ee0JHvLs67G65K51fAREXSIREQFI619mirhWkx3XOH9zTA9QF57dh+ceFvkvUXS/DdphKoG4B2k+yQdPJeV8dQeKj2kxDnDXgSNFZAtxvsYvDNaR3pkA6Rr8/Far2N4r8dS5k+AXyRy9bqSf6JNmziZe7MTJMcOEbkxOGdladNRe2n+CsZc4MDswgkiARmEby0XA5lZmVpp33O+Y/wia4o4abha508/mvyRw9T/Pmt+nhy9pDWTcGQCSOUi0JT2LVJAAgnQbz4ASVLogzTdOXNYCYtE6Tpqt/YGJc2o6Dq3XwIU9snq2x1YiKFQA/acBTb6vvHgFcdk9StY3q1WU/wy93PgFFyVEWRFXbVbHNqjERU+jaBIENa06gAQNVC4LCUXf/AKatRhY1oYA1hkSZbAIJAB4yuqV+q+lQwtZ1F9SpXFNxbNmugElmUe8LayFzmvRZAd2fm17hrydmWPLNwdl2KCmqf9GGriRdtNpDAfo5JJIj7U6Xnisex8WaZqNqYdtWo+Qx7jLWgiIc0g6GHAtIMhb9CiwjVw/KHfEOHyW/gSxpIzMPHNmb82wPVY1kkpOSSZslGDgo2yEGBI7puWiCeJ3r42fVAlpd3mHKOH3b6TG7krJWw2f2Rmnewtf/AMCVAf8A18Nquc8va1wuHAtJINiCdFXjuV72iU5pVpyYdoPeDKr7X56pBPFwn4+at20IyQN1gdVVqezHuqgsBLps0anjHlvWjxpJOyvyIuUT6fgC4gMBJmzRe2pJvpH80Vt2PhnGkxji8UpsGlx7TMRk7kEMAv3jx0KicO1wYGABsAZr5wXjVxJ9q9wNBz1WTFbcNBgDny4jQau5ngD/ACVqknJ/ExxqK5LTia1LDMeXOZ2dolvdZaCBJ+kJO/yvoqDt7pfVrTTpkspHUfaf+PlyUXtbaVWu4OqOLgPZG5vKNx+a07ACDJIMgiw8L3t4Qr4YlBEXJs/cgi3mP2/ll81Xlxkxu0AHyX40xdfYGbx4cf2PzVrOIneje3q2HjK45QbQYLT9zh4LunQbrCp4kNp13BtQ2a8WY/kfdfy3/BefGBzmibBoiYAgcOZv4rFRxeQ9zTfP2vHgozV9EnGz2Mi431ddY72htDFS6kLCqTL2cA7e5vPUfLsNKoHAOaQWkSCDII4gqpqiDVH2iIuHDDi6Wam9vvNcPUELzH0iwwbiqwI+2T6wf1XqJUDF9BTVrvqdlRbLjD3y9xG45BAFuanGVFmOaj2cSo4F1QBrGF15lrSTpoSNy3h0QqxLw2mPvOE+i7phug9IfWVKjx7rYpt/2iY81NYLYuHpfV0mA8Yl39xuu7/RKWW+kcDwHV2+oYFOtU/C3I3+59vQq07P6oHGCXMpAwSD9K79B8V2NFFybKnJspGzerLCU/rH1avIuDW+jAPmpfCdEqNB7n4UuoPdGaO+10WEtqTH5S081YEUThGtr4hk56bag96kcrv+28/Jx8Fmw+06bjlzZX+48FjvJrgCfESFuLFicMyoMr2tcODgCPigMi889LMEcLjK2HJ7odmp/wDTf3m+klv5V3kbPLY7Ko9gB9mz2nlDpIH4SFzPrg2Q/NSxbmttFGo5psZJNMlpEg5i4an2gqPIhtBl/jz1mijYcmNVmlaNKtexW7TaXWC8iSaPV2TML7kcBopzAYZ5H0b3AcnED0BUV/Skard2diiw/dUoPlcleRKuEbuNwL2jM4tfxljTHqJ+KrmNxFVj3tDWtouicgLc1pykkkwYdYWkaKVxHSug4mnn5SQcv90R56KM21g6rsoaYk8bOgFwB89I97mtkfjkSfv7+zK/lC16MWJqF1EnD5S/gRpxA58JVIgl/wBISDPeJBLhxkceSmXmpSdnZodRuI4FSFLZlLGsLmVA2s0XDtfB0ajnuXoYciZlyQcWVZjo0uPmPD9EcJuNN/L/ABzWTFYV1N5ZUBaRr4cRx8V8kd+GEkTYxBPMjctDZBGbDtAbInNPAZQI+fwXw2kAZd5DefHgFvUg0CRBfw3fl4nl6LSBBcS9xFiRAmXbhrYc9y42WUbVetnF7cNw8/39VptqEAtgXIJJHetuB3DlvX2/vDh+ixNduPkeH7hcaO+yV2bVIiNf5/IXVegPTUUgKTrD3CbHi6mdx5f+xyTBVMhNgZG+4g7x+6mtmbPq13RSaSRcnQN5l25datFmqlHk9O4HGsrMD6Zlp+B3gjcUVR6B7LxDGNc95iIc4j6zwbw+8ddyKhmVl2REQBERAEREAREQBERAFE9KtjjF4OthzYvZ3TweIcx3k4AqWRAeS6Ze1xB9oEg8iDBHqFYNkYuNVJdZ2zW4TaFTKIZW+mbwlxIqAfnk/mVbw97ry8+PtM9bFLaKZYamOaXaWRzWukDeCPVRLqoNt62sLVghY/x68ou46I52wawDmtDCxx3kBw5QdfESpWtSc2gym43DACQbg7oPK1+SlKeKtpKj8UwkyVon5M8iV+jNDBGDdFedScAGRmJaHTuAdeDvkGQozI+m4PYYe0yCOKnqNFrKrnZrOMFu7vCzhf3m6D3loYxlytTm07XTIwinGpdolqWNo49gpVmhtYew5sAz939WmyrO19l1cM/I9pAOjtz/AD/8dyxYig4HM3UbxuVi2Z0kbXp/0+LGbg868jO53NbcWW+zJOGr4K5WDWtEOkkXsRlPCfteIWsXZjfXjx8f3UltnA9ke6czNx4ciOPzUXkGWc3ezRlg6R7U6a2hXtnLNvBgZgHSBN4iR4TafgsuMwoN2i3xPPkVr4IlxDdeB4eu7kV0noF0UdiHS0B0G9Q/Vs8LS51rfolr2T2SXJA9EOh1WuW9oC1hPcaPrHni0fZHGefiu5dGuiDKDW5gIGlMeyObzq8+NvHVS+xdiUsO2GCXEd55u4/sOQUmq27KXJs/IRfqKJEIiIAiIgCIiAIiIAiIgCIiA5t14bFFXBNxDR38O8SYv2byGuHgHZHeRXHcFVsvUO08CyvRqUagllRjmOHJwheUcbgquHqPp1Nab3MPi0lpPw+KzZ4XybPGy18Te7fvKTwr7hQWHeCbqRpV4hYZxNqZZWVQAsWIdZR+HrEqSboqHwdqyE2jhGuylxygE97hI+UwozEPzQeKsuJw4IIOhEFQtJrJLGfZgmdxPtDwzT5ELTjleP8Aj/Slqsi/ZpgGNxC1n4VpOkKXfhw0cZWXYHR7EYur2dFhJ+0dGsHFx3KeNtvg5lqPZG4RwLhTLS6YAgSZNgI3rLieiLi8FhAYZzTq3kBv4XiF3zoX0Cw+BAeYq4jfVIiJ1DB9kbp1K+umGwW5X4ukMtemA86ZX5CCcw4wNRfcvRx2lTPPnJN3Eo/Qzqoa4NqYgFtOx7P7b+Bd7o5a+C6bsfo7Rw1WrUpBw7XIC3MSxgYCA2mzRguTbit/AYptWkyo32Xta4eBErYXbIBERAEREAREQBERAEREAREQBERAEREAVe210JwGKc51bDtL3e05pcxxNrktIk21KsKILOY7c6n8J2T3YZ9anUDHFjc4ewuiWh2ZpdE2sRqqbiegT24CnjaVYua5oc6nUpOY9oNveO/lpdegFgx2FbVpvpuu17S0+BEKDxxfaLFlmumcap9WuOYA5po1ARPdfH/IAfFfNXoxjmNk4Z9vdyvPowkldR6G1nf0/ZP+soOdRf8Al9g+GQtup1Uz8THItXlTR5zxtGqwxUY9n42ub/yAUXXcxj2ki7j7W6NCD55SPNennMBsQD4rSqbFwznh5oUi8GQ4sbIPGY1UYeKovhnZeU2ujlPRboJUxMPqA0qM6kd5/EMB0H3jbhK6zsrZdLD0xTosDGjhqTxcdSeZW4iux4o41SKsuWWR2wvxzQQQbg6hfqK0qI3o/sv+moilnzhrnFpIghpJIbreJ1UkiIAiIgCIiAIiIAiIgCIiAIiIAiIgCIiAIiIAiIgNLD7ODK9Ss0n6RrA5u7M2QHeMGPJbqIgCIiAIiIAiIgCIiAIiIAiIgP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00034" y="1643050"/>
            <a:ext cx="8643966" cy="44135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30000"/>
              </a:lnSpc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* </a:t>
            </a:r>
            <a:r>
              <a:rPr lang="tr-TR" sz="2400" b="1" dirty="0" err="1" smtClean="0"/>
              <a:t>Weakness</a:t>
            </a:r>
            <a:endParaRPr lang="en-US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</a:t>
            </a:r>
            <a:r>
              <a:rPr lang="en-US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orm</a:t>
            </a: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of several </a:t>
            </a:r>
            <a:r>
              <a:rPr lang="en-US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satelite</a:t>
            </a: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group(not only a single satellite)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Sensor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and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orbit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measure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combination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problem</a:t>
            </a: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Long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intervals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can be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process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if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system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break </a:t>
            </a:r>
            <a:r>
              <a:rPr lang="tr-TR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down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C</a:t>
            </a:r>
            <a:r>
              <a:rPr lang="en-US" sz="2400" b="1" dirty="0" err="1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ost</a:t>
            </a: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of the system to be built will not be suitable for a country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IMINT satellites are short-lived.</a:t>
            </a:r>
            <a:endParaRPr lang="tr-TR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Negative effects of adverse weather</a:t>
            </a:r>
            <a:r>
              <a:rPr lang="tr-TR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.</a:t>
            </a:r>
            <a:endParaRPr lang="en-US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endParaRPr lang="en-US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917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74638"/>
            <a:ext cx="8496300" cy="1066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0000"/>
                </a:solidFill>
              </a:rPr>
              <a:t>SWOT Analysis of the System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should</a:t>
            </a:r>
            <a:r>
              <a:rPr lang="en-US" dirty="0" smtClean="0">
                <a:solidFill>
                  <a:srgbClr val="FF0000"/>
                </a:solidFill>
              </a:rPr>
              <a:t> Created to Ensure the Security of a designated Area</a:t>
            </a:r>
          </a:p>
        </p:txBody>
      </p:sp>
      <p:sp>
        <p:nvSpPr>
          <p:cNvPr id="74760" name="AutoShape 8" descr="data:image/jpeg;base64,/9j/4AAQSkZJRgABAQAAAQABAAD/2wCEAAkGBxMTERUUExQWFhQXFhcZFhcXGBgYGBcZGhoWGhcXFxgZHCggGR0lHBcYITEhJSkrLi4uGCAzODMsOCgtLisBCgoKDg0OGxAQGywkICQsLCwsLCwsLCwsLCwsLCwsLCwsLCwsLCwsLCwsLCwsLCwsLCwsLCwsLCwsLCwsLCwsLP/AABEIANkA6AMBIgACEQEDEQH/xAAcAAEAAgMBAQEAAAAAAAAAAAAABQYDBAcIAgH/xABBEAABAwIDBAcECQMDBAMAAAABAAIRAyEEEjEFQVFhBgcTInGBkTJSobEjM0JicoLB0fAUkuFDorJzk8LxFRY0/8QAGQEBAAMBAQAAAAAAAAAAAAAAAAIDBAEF/8QAJREAAgICAgICAgMBAAAAAAAAAAECEQMSITEEQSJRE2FxocEy/9oADAMBAAIRAxEAPwDuKIiAIiIAiIgCIiAIiIAiIgCIiAIiIAiIgC1cfjm0mgu3mBC2lx3rh6VZGOZTd3nzTZG4f6jx8vRdSsHTqXSHDu/1PUH5rapbSou9mqw/mC8eUMRVpxkfUYNRBc0HmIseClqPSjGMA+mc78Qa627UTrz3KSxsHrZrgdLr9XljB9YeLp+4R93Ow/B0fBT+z+trENF+0FveDx/uC44NA9EIuLbN65Nz3N/PSd82GFd9j9OW1+zysD+0IDchN5MTDtwEknkuNNAuSIi4AiIgCIiAIiIAiIgCIiAIiIAiIgCIiAIvwhfFB8jmDB8QgMiIiAhelm1BQw5M95/dbyt3neQ/ReXOk+1P6nEOfPcHdZ+ETfzMn0XQet3pU6pUc1jobLqdODfKPbf5m3mFyvM3LEHNOs2iNIjXzVsFXIo/WXiSYA46Dl/N6/RV70wDfQiR4HiEyW5m58N37+i+6uHyz3mmANJvMWEjW/wKnaZKjD5b9f0/VfT4FuGvj/jT1Sna/p4/y6di60g3vca/unHoGzs7AdtXbSYTDne1EEN3ujdA+JC9H9XWxmNaawbDQOzpeAgOcPMZfyniuRdANiPMFrJqVnBjCdGt3uj1d4NC9HYPDNpU202CGtAAHIKqb9HGZkRFA4EREAREQBERAEREAREQBERAEREAREQBaQflr5d1RuYfiZAPq0t/tK3VGbfpnsxUb7VFwqi0khs9owc3ML2+YQEmqv1g7e/pcKcp+kqS1t4gfad5D4kKytqAtzAiCJndGsrzr1odIXYjFPOY9kJZRboMggOd+Z0/wLqVuginbSxtStUc77IsBEgNG+/HXzWOg1v2mtIFzuPw8h5rD/VEAhpIBEGDAO+/ETdfD3mI4wT+g+M+aupIsRsVMQz3SDyNvj/LLE2kHnVw4Wn9UDhAlrRE3AMmd7jN43J28CRbcP1P84p6JMzuwzBYPaY8RPE6fwBbmxdnvxFenSBMH2nAzlYLujhw8XKKFMOaO8c03EWAixmb33cl0voD0ecyiHj6/EkMpcm3OY8ol55ALmzSON0jo3V/sdgc6uB3GDsqM8vrHDlYNH4XcVeVr7PwbaNJlJghrGho8t5571sKkqCIiAIiIAiIgCIiAIiIAiIgCL4rVA1pcZgXMcN6+0AREQBERAF+ELR2xtmhhWZ69QMbum5P4Wi58llftGkGscajMr/YMiHWnunfZAVTbO1BQwtXDZgHMLmHdloRma6+7syGTxa7gvOe0se2tiHPdmFOSG5YzBokNiePPiV3DrGoUK9an9L3MRTNF4Y4BwLCalOZ0BBeDI4LnuP6BYZr8v8AV9m4iQKgabHQyMqlFokuCiUacm+guf29bLdw2DLpcS0G2piZ4ch8laj0Ee0fR16NQa2dBPC19xO/eoza2w8TTafojlGpaWkXsND4BTT/AGXR1K9Wkugfz+ar6ZRLjYWHLdx/XzC2/wD4uoye0pvaTbvNIgb9Rv0W5QGUEA6xN9YuJ8NfJdVs7GOxm2FsntKjWRqZdyA1/bzXb+gmzqn9Q6s+BT7BooN3gOc4Od90EMbHEEKg9A9i1KtRjB3e1u4/abSbc+Ejjvc1drwVENrVMsBrWUmBvu5c5gcoc30UJu3RVklbpEgiIoFYREQBERAEREAREQBERAEREB+ObIg6Famy6ncyb6Z7M7/ZAynzaWnzW4tAyzEfdqs5CHs08S5rj/20BvoiIDFicSym0vqODGiJc4gASQBJPMgLS6R7ROHwleu0AmnSe8A6EtaSFl2zRpPovbXjsyLzyMg+IIBHguEYnpni+yrYMPaabc9MMADyaRDhIeQS5oF+IkbggK9tjb1bF1O1qPc4neeG4NA9kcgpXZOOL8MxjnEikXNY06MBM2G6Z+SrOyq5pTMEizZggayfit5mOqPMASeO/wBFl8mW0dY9mzx8er2kSeOqksgmXTLLn2m94ADTcVI4bFMe0OLWOBAuWNNuExPxVcr7JrPcCc0WN2mxnUSNRCmqLGtblki5nMCLm51tvVT2hBVdli1lN3VG4zD0XG1JoP3HPb83OHwX5iMGMrmipWa1wILS4PEHxyqPxmJNJhc2/BSVXG0ZY2k91eQS98Q0e4bgEE6Ft4OhN1GOXM1sukJYsVpfZoYPEPDQ59QOIMPD2kxlMOvEc9VuvomuWuaKZpuZIY0MzDvQCSTJmFA4ms4ViGFoa4FxB3uAiJGm4ra2e0CSfsgd/RznaFmWYgTOY7gIWuGSTjszLKCjKk2di6s9kdnQdWcO/UMAb2sbYDlJvHCFZ8BJdWJIP0kDkAxgg+c+qpfVxtcTToG3aUHPbwzUahpvHjlfS/tKuuy3EsJJDpfUIIEWzuDQeYaAD4K2LtWVNU6NxERdOBERAEREAREQBERAEREAREQBR23mHsS9ozPpEVWgaksuWjgXNzN/MpFfhKA+aVQOaHNMtIBBG8G4Ki+kXSGlhKZfUku+yxt3OPhw5ql7W6dtwjamEogGrSeWMdYsbTIDqZEalrXBscWFULaO3atajVh84gz33cPu8PBUyzJPUujgk471wfPTTp5XxRcD3G6NYN3jxKrD9pNq0qINOKzJBqgkF17WEXiBv5Ld2hi6VenSZTodkWTncSHPJiC3MAMzZl0mTfXcpvoTh6VGqatVskUy+hwJDg1xH3g4tA8TwUU3tSLfjrbVV6NjY3RBjGh+ML2gjMGQc7pJ7pduP3RfiQpGviGNbkoUWUmW3S43mSR4c1+4jFOqOzvMuNgBu+60fyVtUdkl13nKOAu7zOg+K0KEYmaU2yAxOKqE3efKB8gtCjj3tc6QHXvIAJtFyOXGVdxsigB9WHfiJPzWpi9k4eD9G0c2y0/BdIkLh8EzEDNTAltywn7XAt08HfBR7mhsgDLcyIiDvnmpHY9PssZTDDLXktIOsEE+dwP4Vl2vh/p3giCQ1xInLmyjNlnyPmsXlY1WyNfjZPlqyibSoPJJGjTP+V+0MbULQXWM5ZEbtzh+nC4VlrYQCxUXQwTCBm9qm7dy09QQoYs61qS4Lc2FuVx7J/Y/SE4enhsRlOfD4l2dg1NOrS77ZNrlsjnC7xsUzh6TrDMxrjGkuGY/ErzyaofhsU3UtZTqj8lQBx9KhXZOqvbH9Ts2lJl1L6F159iMp82lq04pJ9GbNBrst6IiuKAiIgCIiAIiIAiLHXrtYJe5rRxcQB6lAZEVT2t1jbOoWdXznhSa6p8WjL8VSdrdeDRbD4bzqv8A/Fk/MLtA7Esdau1gl7g0cXEAfFec8f1uY+ofbDRwpgMH913fFVfG9IsTiHwXCSbEmT5vqEx6hS0YPTeK6X4Nn+s134TIHidB6qL2t0xAovcynmaBeXfZ3mByuvL1eq53tOJ8SSP2XY+hlBmNFGm6o5pqUu9abhlxfwKi40Co7ac1mJc2wguYQNwBOX9vNaD9Z9F99Mdn1KWJILhnzAGIN22ngbtJX5gTJLidd0aEwTPnuWDJjUY7HpYcttQ+zXqFwB3K042uxuEwjmweyLc3EBzO9I+PkqrtSb39FLbBxjKuENF5gt3n4HmIMK3xvsq8xdF42RRAaHn2iO7yb+51Uiaqq2zNrfRhrj32Sx2kkttPmIPmstXa4G9aTET1bFABQW1Np2URjNtbgVm2dsCvXBqVAadECSXQ1zgNzQ6I8TA8UBs9FqLn1XVyO5S3khozGxubd1pLj5cV94ui97m1i45ary9jY0aGgDmJAaTzUptWu1tFtCg3JR0aL5qnFxm+Sb3u4xu1jH1nkND3B3ZtLZaIBM96OQytbPIqrPSgy3Am5qjUx7t/BVs4nM4uaDlPdJ+8Jj1CmMbVzSDvsozC4ENkC/juFzHhc+q87G4xvY9Gak6o3ejdDPXdTP8ArUK9PzNMub8WBWHqJ212eLfhye7Xp5m/9RlwB4sc7+0KF2Q7s8TRedG1GE+BIB+BKgquKdgtoZ2DvYfEOgcQx5EeYBHmtOCVpFOaKtr9Hq5FhwmJbUpsqMMse0OaeLXCQfQrMtp54REQBERAV3pD02wWDf2derFSA7I1rnOgzBsLAwVTdp9dOHbIo0iTuNQgf7WyfiFEdfey3drTrCINEgjfNN0/J/wXG6RyuBIBggwZg8jEWUkiSVnSNrdbWLqyGPNMcGNa3/cZd8Qqxitt4jEvGapLiTdzpud8vMBV9zDJMRfwA5Dkv1joOvp/mFYkqJa0Z87y9pcS641PNaxblfEAwdDoYO9bNPEDhPj/AIhZ8cZcSDEwbW1E7l33wdrgj3tMkwBJmNAPCULRNz6D9194qiARBJBAMkRfeOd96wEKSsgfZI4ep/ZdW6q+83Dua/I9tUtBLczReILZBuHEa71ynEPLjMyTE2Avyjcrv1XY0MeQ4uAbVpvEcCYMA/hHqoT/AOTjNjrewVSnjR2gALi50tnIZOcETe2aPJVnZFQlwkgd4AniCSIK7N1wbHpV30u0eGENlribCM0yPdNh5rluz9gONbI11NvaHuEOztOUuPtb7NncbjxWdxtNHVKmmamPYC4xotKhTNJ8gnKeG7mpBuHLxmbpmcPNpIPyWei0AQ4LApvGenKEcq5MeD2pDzID2vAMG1wADPOIE29lStDFYfV9Bzo1h4APl2ihsXh2RLbObe2hA1t4Ss2Cwb80nKR94SPJa454tW+DC8ErpcliwO1aTXZqNGnTgRL4cZt3tJm3vDVTOFxvbHNUdni+ap3abOYZvPMz4qru2e54ylzGNme42CfOUxNenRiSXuFxJ05xoPSVx+TC6jywvHklcuCexD3ua4ucCZdFQAtL2/ZDWm7Rrf0n2lC4vajW0yI3RHLgo5vSHOSKkjm2xvOXXg6Nd3BMfsuqXZgAaOWc0DvHfl71gbxN+6VTPHkyO36Lsc8UFSPjY1fDPpVXVqlTthIp02jkMjgSCHCZDsxBAAiZW1h6ZADjblwWDAbLaCXQABdxNgBxJ3K0YjY9TJT7ItDs4Ls0GWi86EAAweYkSoOP5WklRZt+K7djYmyDWIc5py6hptP3jvjhx56Ks9KejdajVe6pDgczw9os4ZoMmPagyQp7pJ1gtos7HC5X1Yh9TWm10Xyzd5njpz0UL0d6cFzTQx/0tJ8/SO1bPvRq3mLj5bl46jCkZPyyctmdY6k9tdts8USe/hnZD+A96mfSW/lXQlxjq0wLsHtOKJ7XC4mmQSCCWFoL2F3Ee0JHvLs67G65K51fAREXSIREQFI619mirhWkx3XOH9zTA9QF57dh+ceFvkvUXS/DdphKoG4B2k+yQdPJeV8dQeKj2kxDnDXgSNFZAtxvsYvDNaR3pkA6Rr8/Far2N4r8dS5k+AXyRy9bqSf6JNmziZe7MTJMcOEbkxOGdladNRe2n+CsZc4MDswgkiARmEby0XA5lZmVpp33O+Y/wia4o4abha508/mvyRw9T/Pmt+nhy9pDWTcGQCSOUi0JT2LVJAAgnQbz4ASVLogzTdOXNYCYtE6Tpqt/YGJc2o6Dq3XwIU9snq2x1YiKFQA/acBTb6vvHgFcdk9StY3q1WU/wy93PgFFyVEWRFXbVbHNqjERU+jaBIENa06gAQNVC4LCUXf/AKatRhY1oYA1hkSZbAIJAB4yuqV+q+lQwtZ1F9SpXFNxbNmugElmUe8LayFzmvRZAd2fm17hrydmWPLNwdl2KCmqf9GGriRdtNpDAfo5JJIj7U6Xnisex8WaZqNqYdtWo+Qx7jLWgiIc0g6GHAtIMhb9CiwjVw/KHfEOHyW/gSxpIzMPHNmb82wPVY1kkpOSSZslGDgo2yEGBI7puWiCeJ3r42fVAlpd3mHKOH3b6TG7krJWw2f2Rmnewtf/AMCVAf8A18Nquc8va1wuHAtJINiCdFXjuV72iU5pVpyYdoPeDKr7X56pBPFwn4+at20IyQN1gdVVqezHuqgsBLps0anjHlvWjxpJOyvyIuUT6fgC4gMBJmzRe2pJvpH80Vt2PhnGkxji8UpsGlx7TMRk7kEMAv3jx0KicO1wYGABsAZr5wXjVxJ9q9wNBz1WTFbcNBgDny4jQau5ngD/ACVqknJ/ExxqK5LTia1LDMeXOZ2dolvdZaCBJ+kJO/yvoqDt7pfVrTTpkspHUfaf+PlyUXtbaVWu4OqOLgPZG5vKNx+a07ACDJIMgiw8L3t4Qr4YlBEXJs/cgi3mP2/ll81Xlxkxu0AHyX40xdfYGbx4cf2PzVrOIneje3q2HjK45QbQYLT9zh4LunQbrCp4kNp13BtQ2a8WY/kfdfy3/BefGBzmibBoiYAgcOZv4rFRxeQ9zTfP2vHgozV9EnGz2Mi431ddY72htDFS6kLCqTL2cA7e5vPUfLsNKoHAOaQWkSCDII4gqpqiDVH2iIuHDDi6Wam9vvNcPUELzH0iwwbiqwI+2T6wf1XqJUDF9BTVrvqdlRbLjD3y9xG45BAFuanGVFmOaj2cSo4F1QBrGF15lrSTpoSNy3h0QqxLw2mPvOE+i7phug9IfWVKjx7rYpt/2iY81NYLYuHpfV0mA8Yl39xuu7/RKWW+kcDwHV2+oYFOtU/C3I3+59vQq07P6oHGCXMpAwSD9K79B8V2NFFybKnJspGzerLCU/rH1avIuDW+jAPmpfCdEqNB7n4UuoPdGaO+10WEtqTH5S081YEUThGtr4hk56bag96kcrv+28/Jx8Fmw+06bjlzZX+48FjvJrgCfESFuLFicMyoMr2tcODgCPigMi889LMEcLjK2HJ7odmp/wDTf3m+klv5V3kbPLY7Ko9gB9mz2nlDpIH4SFzPrg2Q/NSxbmttFGo5psZJNMlpEg5i4an2gqPIhtBl/jz1mijYcmNVmlaNKtexW7TaXWC8iSaPV2TML7kcBopzAYZ5H0b3AcnED0BUV/Skard2diiw/dUoPlcleRKuEbuNwL2jM4tfxljTHqJ+KrmNxFVj3tDWtouicgLc1pykkkwYdYWkaKVxHSug4mnn5SQcv90R56KM21g6rsoaYk8bOgFwB89I97mtkfjkSfv7+zK/lC16MWJqF1EnD5S/gRpxA58JVIgl/wBISDPeJBLhxkceSmXmpSdnZodRuI4FSFLZlLGsLmVA2s0XDtfB0ajnuXoYciZlyQcWVZjo0uPmPD9EcJuNN/L/ABzWTFYV1N5ZUBaRr4cRx8V8kd+GEkTYxBPMjctDZBGbDtAbInNPAZQI+fwXw2kAZd5DefHgFvUg0CRBfw3fl4nl6LSBBcS9xFiRAmXbhrYc9y42WUbVetnF7cNw8/39VptqEAtgXIJJHetuB3DlvX2/vDh+ixNduPkeH7hcaO+yV2bVIiNf5/IXVegPTUUgKTrD3CbHi6mdx5f+xyTBVMhNgZG+4g7x+6mtmbPq13RSaSRcnQN5l25datFmqlHk9O4HGsrMD6Zlp+B3gjcUVR6B7LxDGNc95iIc4j6zwbw+8ddyKhmVl2REQBERAEREAREQBERAFE9KtjjF4OthzYvZ3TweIcx3k4AqWRAeS6Ze1xB9oEg8iDBHqFYNkYuNVJdZ2zW4TaFTKIZW+mbwlxIqAfnk/mVbw97ry8+PtM9bFLaKZYamOaXaWRzWukDeCPVRLqoNt62sLVghY/x68ou46I52wawDmtDCxx3kBw5QdfESpWtSc2gym43DACQbg7oPK1+SlKeKtpKj8UwkyVon5M8iV+jNDBGDdFedScAGRmJaHTuAdeDvkGQozI+m4PYYe0yCOKnqNFrKrnZrOMFu7vCzhf3m6D3loYxlytTm07XTIwinGpdolqWNo49gpVmhtYew5sAz939WmyrO19l1cM/I9pAOjtz/AD/8dyxYig4HM3UbxuVi2Z0kbXp/0+LGbg868jO53NbcWW+zJOGr4K5WDWtEOkkXsRlPCfteIWsXZjfXjx8f3UltnA9ke6czNx4ciOPzUXkGWc3ezRlg6R7U6a2hXtnLNvBgZgHSBN4iR4TafgsuMwoN2i3xPPkVr4IlxDdeB4eu7kV0noF0UdiHS0B0G9Q/Vs8LS51rfolr2T2SXJA9EOh1WuW9oC1hPcaPrHni0fZHGefiu5dGuiDKDW5gIGlMeyObzq8+NvHVS+xdiUsO2GCXEd55u4/sOQUmq27KXJs/IRfqKJEIiIAiIgCIiAIiIAiIgCIiA5t14bFFXBNxDR38O8SYv2byGuHgHZHeRXHcFVsvUO08CyvRqUagllRjmOHJwheUcbgquHqPp1Nab3MPi0lpPw+KzZ4XybPGy18Te7fvKTwr7hQWHeCbqRpV4hYZxNqZZWVQAsWIdZR+HrEqSboqHwdqyE2jhGuylxygE97hI+UwozEPzQeKsuJw4IIOhEFQtJrJLGfZgmdxPtDwzT5ELTjleP8Aj/Slqsi/ZpgGNxC1n4VpOkKXfhw0cZWXYHR7EYur2dFhJ+0dGsHFx3KeNtvg5lqPZG4RwLhTLS6YAgSZNgI3rLieiLi8FhAYZzTq3kBv4XiF3zoX0Cw+BAeYq4jfVIiJ1DB9kbp1K+umGwW5X4ukMtemA86ZX5CCcw4wNRfcvRx2lTPPnJN3Eo/Qzqoa4NqYgFtOx7P7b+Bd7o5a+C6bsfo7Rw1WrUpBw7XIC3MSxgYCA2mzRguTbit/AYptWkyo32Xta4eBErYXbIBERAEREAREQBERAEREAREQBERAEREAVe210JwGKc51bDtL3e05pcxxNrktIk21KsKILOY7c6n8J2T3YZ9anUDHFjc4ewuiWh2ZpdE2sRqqbiegT24CnjaVYua5oc6nUpOY9oNveO/lpdegFgx2FbVpvpuu17S0+BEKDxxfaLFlmumcap9WuOYA5po1ARPdfH/IAfFfNXoxjmNk4Z9vdyvPowkldR6G1nf0/ZP+soOdRf8Al9g+GQtup1Uz8THItXlTR5zxtGqwxUY9n42ub/yAUXXcxj2ki7j7W6NCD55SPNennMBsQD4rSqbFwznh5oUi8GQ4sbIPGY1UYeKovhnZeU2ujlPRboJUxMPqA0qM6kd5/EMB0H3jbhK6zsrZdLD0xTosDGjhqTxcdSeZW4iux4o41SKsuWWR2wvxzQQQbg6hfqK0qI3o/sv+moilnzhrnFpIghpJIbreJ1UkiIAiIgCIiAIiIAiIgCIiAIiIAiIgCIiAIiIAiIgNLD7ODK9Ss0n6RrA5u7M2QHeMGPJbqIgCIiAIiIAiIgCIiAIiIAiIgP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500034" y="2143117"/>
            <a:ext cx="8643966" cy="393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>
              <a:lnSpc>
                <a:spcPct val="130000"/>
              </a:lnSpc>
              <a:tabLst>
                <a:tab pos="544513" algn="l"/>
              </a:tabLst>
            </a:pPr>
            <a:r>
              <a:rPr lang="en-US" sz="2400" b="1" dirty="0" smtClean="0">
                <a:solidFill>
                  <a:srgbClr val="222222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* </a:t>
            </a:r>
            <a:r>
              <a:rPr lang="tr-TR" sz="2400" b="1" dirty="0" err="1" smtClean="0"/>
              <a:t>Opportunities</a:t>
            </a:r>
            <a:endParaRPr lang="en-US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tr-TR" sz="2400" b="1" dirty="0" err="1" smtClean="0"/>
              <a:t>Image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fusion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algorithms</a:t>
            </a:r>
            <a:r>
              <a:rPr lang="tr-TR" sz="2400" b="1" dirty="0" smtClean="0"/>
              <a:t> can </a:t>
            </a:r>
            <a:r>
              <a:rPr lang="tr-TR" sz="2400" b="1" dirty="0" err="1" smtClean="0"/>
              <a:t>automatically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realize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the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changes</a:t>
            </a:r>
            <a:r>
              <a:rPr lang="tr-TR" sz="2400" b="1" dirty="0" smtClean="0"/>
              <a:t>.</a:t>
            </a: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tr-TR" sz="2400" b="1" dirty="0" smtClean="0"/>
              <a:t>Can be </a:t>
            </a:r>
            <a:r>
              <a:rPr lang="tr-TR" sz="2400" b="1" dirty="0" err="1" smtClean="0"/>
              <a:t>used</a:t>
            </a:r>
            <a:r>
              <a:rPr lang="tr-TR" sz="2400" b="1" dirty="0" smtClean="0"/>
              <a:t> in </a:t>
            </a:r>
            <a:r>
              <a:rPr lang="tr-TR" sz="2400" b="1" dirty="0" err="1" smtClean="0"/>
              <a:t>many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other</a:t>
            </a:r>
            <a:r>
              <a:rPr lang="tr-TR" sz="2400" b="1" dirty="0" smtClean="0"/>
              <a:t> ISR </a:t>
            </a:r>
            <a:r>
              <a:rPr lang="tr-TR" sz="2400" b="1" dirty="0" err="1" smtClean="0"/>
              <a:t>activities</a:t>
            </a:r>
            <a:r>
              <a:rPr lang="tr-TR" sz="2400" b="1" dirty="0" smtClean="0"/>
              <a:t>.</a:t>
            </a:r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tr-TR" sz="2400" b="1" dirty="0" smtClean="0"/>
              <a:t>I</a:t>
            </a:r>
            <a:r>
              <a:rPr lang="en-US" sz="2400" b="1" dirty="0" smtClean="0"/>
              <a:t>t can be easily to find the person who </a:t>
            </a:r>
            <a:r>
              <a:rPr lang="en-US" sz="2400" b="1" dirty="0" err="1" smtClean="0"/>
              <a:t>harbour</a:t>
            </a:r>
            <a:r>
              <a:rPr lang="en-US" sz="2400" b="1" dirty="0" smtClean="0"/>
              <a:t> an outlaw</a:t>
            </a:r>
            <a:r>
              <a:rPr lang="tr-TR" sz="2400" b="1" dirty="0" smtClean="0"/>
              <a:t>.</a:t>
            </a:r>
          </a:p>
          <a:p>
            <a:pPr algn="just">
              <a:lnSpc>
                <a:spcPct val="130000"/>
              </a:lnSpc>
              <a:tabLst>
                <a:tab pos="544513" algn="l"/>
              </a:tabLst>
            </a:pPr>
            <a:r>
              <a:rPr lang="tr-TR" sz="2400" b="1" dirty="0" smtClean="0"/>
              <a:t>* </a:t>
            </a:r>
            <a:r>
              <a:rPr lang="tr-TR" sz="2400" b="1" dirty="0" err="1" smtClean="0"/>
              <a:t>Threats</a:t>
            </a:r>
            <a:endParaRPr lang="tr-TR" sz="2400" b="1" dirty="0" smtClean="0"/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r>
              <a:rPr lang="tr-TR" sz="2400" b="1" dirty="0" err="1" smtClean="0"/>
              <a:t>Detailed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calculations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and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advanced</a:t>
            </a:r>
            <a:r>
              <a:rPr lang="tr-TR" sz="2400" b="1" dirty="0" smtClean="0"/>
              <a:t> </a:t>
            </a:r>
            <a:r>
              <a:rPr lang="tr-TR" sz="2400" b="1" dirty="0" err="1" smtClean="0"/>
              <a:t>technology</a:t>
            </a:r>
            <a:endParaRPr lang="tr-TR" sz="2400" b="1" dirty="0" smtClean="0"/>
          </a:p>
          <a:p>
            <a:pPr algn="just">
              <a:lnSpc>
                <a:spcPct val="130000"/>
              </a:lnSpc>
              <a:buFontTx/>
              <a:buChar char="-"/>
              <a:tabLst>
                <a:tab pos="544513" algn="l"/>
              </a:tabLst>
            </a:pPr>
            <a:endParaRPr lang="en-US" sz="2400" b="1" dirty="0" smtClean="0">
              <a:solidFill>
                <a:srgbClr val="22222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9179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60" name="AutoShape 8" descr="data:image/jpeg;base64,/9j/4AAQSkZJRgABAQAAAQABAAD/2wCEAAkGBxMTERUUExQWFhQXFhcZFhcXGBgYGBcZGhoWGhcXFxgZHCggGR0lHBcYITEhJSkrLi4uGCAzODMsOCgtLisBCgoKDg0OGxAQGywkICQsLCwsLCwsLCwsLCwsLCwsLCwsLCwsLCwsLCwsLCwsLCwsLCwsLCwsLCwsLCwsLCwsLP/AABEIANkA6AMBIgACEQEDEQH/xAAcAAEAAgMBAQEAAAAAAAAAAAAABQYDBAcIAgH/xABBEAABAwIDBAcECQMDBAMAAAABAAIRAyEEEjEFQVFhBgcTInGBkTJSobEjM0JicoLB0fAUkuFDorJzk8LxFRY0/8QAGQEBAAMBAQAAAAAAAAAAAAAAAAIDBAEF/8QAJREAAgICAgICAgMBAAAAAAAAAAECEQMSITEEQSJRE2FxocEy/9oADAMBAAIRAxEAPwDuKIiAIiIAiIgCIiAIiIAiIgCIiAIiIAiIgC1cfjm0mgu3mBC2lx3rh6VZGOZTd3nzTZG4f6jx8vRdSsHTqXSHDu/1PUH5rapbSou9mqw/mC8eUMRVpxkfUYNRBc0HmIseClqPSjGMA+mc78Qa627UTrz3KSxsHrZrgdLr9XljB9YeLp+4R93Ow/B0fBT+z+trENF+0FveDx/uC44NA9EIuLbN65Nz3N/PSd82GFd9j9OW1+zysD+0IDchN5MTDtwEknkuNNAuSIi4AiIgCIiAIiIAiIgCIiAIiIAiIgCIiAIvwhfFB8jmDB8QgMiIiAhelm1BQw5M95/dbyt3neQ/ReXOk+1P6nEOfPcHdZ+ETfzMn0XQet3pU6pUc1jobLqdODfKPbf5m3mFyvM3LEHNOs2iNIjXzVsFXIo/WXiSYA46Dl/N6/RV70wDfQiR4HiEyW5m58N37+i+6uHyz3mmANJvMWEjW/wKnaZKjD5b9f0/VfT4FuGvj/jT1Sna/p4/y6di60g3vca/unHoGzs7AdtXbSYTDne1EEN3ujdA+JC9H9XWxmNaawbDQOzpeAgOcPMZfyniuRdANiPMFrJqVnBjCdGt3uj1d4NC9HYPDNpU202CGtAAHIKqb9HGZkRFA4EREAREQBERAEREAREQBERAEREAREQBaQflr5d1RuYfiZAPq0t/tK3VGbfpnsxUb7VFwqi0khs9owc3ML2+YQEmqv1g7e/pcKcp+kqS1t4gfad5D4kKytqAtzAiCJndGsrzr1odIXYjFPOY9kJZRboMggOd+Z0/wLqVuginbSxtStUc77IsBEgNG+/HXzWOg1v2mtIFzuPw8h5rD/VEAhpIBEGDAO+/ETdfD3mI4wT+g+M+aupIsRsVMQz3SDyNvj/LLE2kHnVw4Wn9UDhAlrRE3AMmd7jN43J28CRbcP1P84p6JMzuwzBYPaY8RPE6fwBbmxdnvxFenSBMH2nAzlYLujhw8XKKFMOaO8c03EWAixmb33cl0voD0ecyiHj6/EkMpcm3OY8ol55ALmzSON0jo3V/sdgc6uB3GDsqM8vrHDlYNH4XcVeVr7PwbaNJlJghrGho8t5571sKkqCIiAIiIAiIgCIiAIiIAiIgCL4rVA1pcZgXMcN6+0AREQBERAF+ELR2xtmhhWZ69QMbum5P4Wi58llftGkGscajMr/YMiHWnunfZAVTbO1BQwtXDZgHMLmHdloRma6+7syGTxa7gvOe0se2tiHPdmFOSG5YzBokNiePPiV3DrGoUK9an9L3MRTNF4Y4BwLCalOZ0BBeDI4LnuP6BYZr8v8AV9m4iQKgabHQyMqlFokuCiUacm+guf29bLdw2DLpcS0G2piZ4ch8laj0Ee0fR16NQa2dBPC19xO/eoza2w8TTafojlGpaWkXsND4BTT/AGXR1K9Wkugfz+ar6ZRLjYWHLdx/XzC2/wD4uoye0pvaTbvNIgb9Rv0W5QGUEA6xN9YuJ8NfJdVs7GOxm2FsntKjWRqZdyA1/bzXb+gmzqn9Q6s+BT7BooN3gOc4Od90EMbHEEKg9A9i1KtRjB3e1u4/abSbc+Ejjvc1drwVENrVMsBrWUmBvu5c5gcoc30UJu3RVklbpEgiIoFYREQBERAEREAREQBERAEREB+ObIg6Famy6ncyb6Z7M7/ZAynzaWnzW4tAyzEfdqs5CHs08S5rj/20BvoiIDFicSym0vqODGiJc4gASQBJPMgLS6R7ROHwleu0AmnSe8A6EtaSFl2zRpPovbXjsyLzyMg+IIBHguEYnpni+yrYMPaabc9MMADyaRDhIeQS5oF+IkbggK9tjb1bF1O1qPc4neeG4NA9kcgpXZOOL8MxjnEikXNY06MBM2G6Z+SrOyq5pTMEizZggayfit5mOqPMASeO/wBFl8mW0dY9mzx8er2kSeOqksgmXTLLn2m94ADTcVI4bFMe0OLWOBAuWNNuExPxVcr7JrPcCc0WN2mxnUSNRCmqLGtblki5nMCLm51tvVT2hBVdli1lN3VG4zD0XG1JoP3HPb83OHwX5iMGMrmipWa1wILS4PEHxyqPxmJNJhc2/BSVXG0ZY2k91eQS98Q0e4bgEE6Ft4OhN1GOXM1sukJYsVpfZoYPEPDQ59QOIMPD2kxlMOvEc9VuvomuWuaKZpuZIY0MzDvQCSTJmFA4ms4ViGFoa4FxB3uAiJGm4ra2e0CSfsgd/RznaFmWYgTOY7gIWuGSTjszLKCjKk2di6s9kdnQdWcO/UMAb2sbYDlJvHCFZ8BJdWJIP0kDkAxgg+c+qpfVxtcTToG3aUHPbwzUahpvHjlfS/tKuuy3EsJJDpfUIIEWzuDQeYaAD4K2LtWVNU6NxERdOBERAEREAREQBERAEREAREQBR23mHsS9ozPpEVWgaksuWjgXNzN/MpFfhKA+aVQOaHNMtIBBG8G4Ki+kXSGlhKZfUku+yxt3OPhw5ql7W6dtwjamEogGrSeWMdYsbTIDqZEalrXBscWFULaO3atajVh84gz33cPu8PBUyzJPUujgk471wfPTTp5XxRcD3G6NYN3jxKrD9pNq0qINOKzJBqgkF17WEXiBv5Ld2hi6VenSZTodkWTncSHPJiC3MAMzZl0mTfXcpvoTh6VGqatVskUy+hwJDg1xH3g4tA8TwUU3tSLfjrbVV6NjY3RBjGh+ML2gjMGQc7pJ7pduP3RfiQpGviGNbkoUWUmW3S43mSR4c1+4jFOqOzvMuNgBu+60fyVtUdkl13nKOAu7zOg+K0KEYmaU2yAxOKqE3efKB8gtCjj3tc6QHXvIAJtFyOXGVdxsigB9WHfiJPzWpi9k4eD9G0c2y0/BdIkLh8EzEDNTAltywn7XAt08HfBR7mhsgDLcyIiDvnmpHY9PssZTDDLXktIOsEE+dwP4Vl2vh/p3giCQ1xInLmyjNlnyPmsXlY1WyNfjZPlqyibSoPJJGjTP+V+0MbULQXWM5ZEbtzh+nC4VlrYQCxUXQwTCBm9qm7dy09QQoYs61qS4Lc2FuVx7J/Y/SE4enhsRlOfD4l2dg1NOrS77ZNrlsjnC7xsUzh6TrDMxrjGkuGY/ErzyaofhsU3UtZTqj8lQBx9KhXZOqvbH9Ts2lJl1L6F159iMp82lq04pJ9GbNBrst6IiuKAiIgCIiAIiIAiLHXrtYJe5rRxcQB6lAZEVT2t1jbOoWdXznhSa6p8WjL8VSdrdeDRbD4bzqv8A/Fk/MLtA7Esdau1gl7g0cXEAfFec8f1uY+ofbDRwpgMH913fFVfG9IsTiHwXCSbEmT5vqEx6hS0YPTeK6X4Nn+s134TIHidB6qL2t0xAovcynmaBeXfZ3mByuvL1eq53tOJ8SSP2XY+hlBmNFGm6o5pqUu9abhlxfwKi40Co7ac1mJc2wguYQNwBOX9vNaD9Z9F99Mdn1KWJILhnzAGIN22ngbtJX5gTJLidd0aEwTPnuWDJjUY7HpYcttQ+zXqFwB3K042uxuEwjmweyLc3EBzO9I+PkqrtSb39FLbBxjKuENF5gt3n4HmIMK3xvsq8xdF42RRAaHn2iO7yb+51Uiaqq2zNrfRhrj32Sx2kkttPmIPmstXa4G9aTET1bFABQW1Np2URjNtbgVm2dsCvXBqVAadECSXQ1zgNzQ6I8TA8UBs9FqLn1XVyO5S3khozGxubd1pLj5cV94ui97m1i45ary9jY0aGgDmJAaTzUptWu1tFtCg3JR0aL5qnFxm+Sb3u4xu1jH1nkND3B3ZtLZaIBM96OQytbPIqrPSgy3Am5qjUx7t/BVs4nM4uaDlPdJ+8Jj1CmMbVzSDvsozC4ENkC/juFzHhc+q87G4xvY9Gak6o3ejdDPXdTP8ArUK9PzNMub8WBWHqJ212eLfhye7Xp5m/9RlwB4sc7+0KF2Q7s8TRedG1GE+BIB+BKgquKdgtoZ2DvYfEOgcQx5EeYBHmtOCVpFOaKtr9Hq5FhwmJbUpsqMMse0OaeLXCQfQrMtp54REQBERAV3pD02wWDf2derFSA7I1rnOgzBsLAwVTdp9dOHbIo0iTuNQgf7WyfiFEdfey3drTrCINEgjfNN0/J/wXG6RyuBIBggwZg8jEWUkiSVnSNrdbWLqyGPNMcGNa3/cZd8Qqxitt4jEvGapLiTdzpud8vMBV9zDJMRfwA5Dkv1joOvp/mFYkqJa0Z87y9pcS641PNaxblfEAwdDoYO9bNPEDhPj/AIhZ8cZcSDEwbW1E7l33wdrgj3tMkwBJmNAPCULRNz6D9194qiARBJBAMkRfeOd96wEKSsgfZI4ep/ZdW6q+83Dua/I9tUtBLczReILZBuHEa71ynEPLjMyTE2Avyjcrv1XY0MeQ4uAbVpvEcCYMA/hHqoT/AOTjNjrewVSnjR2gALi50tnIZOcETe2aPJVnZFQlwkgd4AniCSIK7N1wbHpV30u0eGENlribCM0yPdNh5rluz9gONbI11NvaHuEOztOUuPtb7NncbjxWdxtNHVKmmamPYC4xotKhTNJ8gnKeG7mpBuHLxmbpmcPNpIPyWei0AQ4LApvGenKEcq5MeD2pDzID2vAMG1wADPOIE29lStDFYfV9Bzo1h4APl2ihsXh2RLbObe2hA1t4Ss2Cwb80nKR94SPJa454tW+DC8ErpcliwO1aTXZqNGnTgRL4cZt3tJm3vDVTOFxvbHNUdni+ap3abOYZvPMz4qru2e54ylzGNme42CfOUxNenRiSXuFxJ05xoPSVx+TC6jywvHklcuCexD3ua4ucCZdFQAtL2/ZDWm7Rrf0n2lC4vajW0yI3RHLgo5vSHOSKkjm2xvOXXg6Nd3BMfsuqXZgAaOWc0DvHfl71gbxN+6VTPHkyO36Lsc8UFSPjY1fDPpVXVqlTthIp02jkMjgSCHCZDsxBAAiZW1h6ZADjblwWDAbLaCXQABdxNgBxJ3K0YjY9TJT7ItDs4Ls0GWi86EAAweYkSoOP5WklRZt+K7djYmyDWIc5py6hptP3jvjhx56Ks9KejdajVe6pDgczw9os4ZoMmPagyQp7pJ1gtos7HC5X1Yh9TWm10Xyzd5njpz0UL0d6cFzTQx/0tJ8/SO1bPvRq3mLj5bl46jCkZPyyctmdY6k9tdts8USe/hnZD+A96mfSW/lXQlxjq0wLsHtOKJ7XC4mmQSCCWFoL2F3Ee0JHvLs67G65K51fAREXSIREQFI619mirhWkx3XOH9zTA9QF57dh+ceFvkvUXS/DdphKoG4B2k+yQdPJeV8dQeKj2kxDnDXgSNFZAtxvsYvDNaR3pkA6Rr8/Far2N4r8dS5k+AXyRy9bqSf6JNmziZe7MTJMcOEbkxOGdladNRe2n+CsZc4MDswgkiARmEby0XA5lZmVpp33O+Y/wia4o4abha508/mvyRw9T/Pmt+nhy9pDWTcGQCSOUi0JT2LVJAAgnQbz4ASVLogzTdOXNYCYtE6Tpqt/YGJc2o6Dq3XwIU9snq2x1YiKFQA/acBTb6vvHgFcdk9StY3q1WU/wy93PgFFyVEWRFXbVbHNqjERU+jaBIENa06gAQNVC4LCUXf/AKatRhY1oYA1hkSZbAIJAB4yuqV+q+lQwtZ1F9SpXFNxbNmugElmUe8LayFzmvRZAd2fm17hrydmWPLNwdl2KCmqf9GGriRdtNpDAfo5JJIj7U6Xnisex8WaZqNqYdtWo+Qx7jLWgiIc0g6GHAtIMhb9CiwjVw/KHfEOHyW/gSxpIzMPHNmb82wPVY1kkpOSSZslGDgo2yEGBI7puWiCeJ3r42fVAlpd3mHKOH3b6TG7krJWw2f2Rmnewtf/AMCVAf8A18Nquc8va1wuHAtJINiCdFXjuV72iU5pVpyYdoPeDKr7X56pBPFwn4+at20IyQN1gdVVqezHuqgsBLps0anjHlvWjxpJOyvyIuUT6fgC4gMBJmzRe2pJvpH80Vt2PhnGkxji8UpsGlx7TMRk7kEMAv3jx0KicO1wYGABsAZr5wXjVxJ9q9wNBz1WTFbcNBgDny4jQau5ngD/ACVqknJ/ExxqK5LTia1LDMeXOZ2dolvdZaCBJ+kJO/yvoqDt7pfVrTTpkspHUfaf+PlyUXtbaVWu4OqOLgPZG5vKNx+a07ACDJIMgiw8L3t4Qr4YlBEXJs/cgi3mP2/ll81Xlxkxu0AHyX40xdfYGbx4cf2PzVrOIneje3q2HjK45QbQYLT9zh4LunQbrCp4kNp13BtQ2a8WY/kfdfy3/BefGBzmibBoiYAgcOZv4rFRxeQ9zTfP2vHgozV9EnGz2Mi431ddY72htDFS6kLCqTL2cA7e5vPUfLsNKoHAOaQWkSCDII4gqpqiDVH2iIuHDDi6Wam9vvNcPUELzH0iwwbiqwI+2T6wf1XqJUDF9BTVrvqdlRbLjD3y9xG45BAFuanGVFmOaj2cSo4F1QBrGF15lrSTpoSNy3h0QqxLw2mPvOE+i7phug9IfWVKjx7rYpt/2iY81NYLYuHpfV0mA8Yl39xuu7/RKWW+kcDwHV2+oYFOtU/C3I3+59vQq07P6oHGCXMpAwSD9K79B8V2NFFybKnJspGzerLCU/rH1avIuDW+jAPmpfCdEqNB7n4UuoPdGaO+10WEtqTH5S081YEUThGtr4hk56bag96kcrv+28/Jx8Fmw+06bjlzZX+48FjvJrgCfESFuLFicMyoMr2tcODgCPigMi889LMEcLjK2HJ7odmp/wDTf3m+klv5V3kbPLY7Ko9gB9mz2nlDpIH4SFzPrg2Q/NSxbmttFGo5psZJNMlpEg5i4an2gqPIhtBl/jz1mijYcmNVmlaNKtexW7TaXWC8iSaPV2TML7kcBopzAYZ5H0b3AcnED0BUV/Skard2diiw/dUoPlcleRKuEbuNwL2jM4tfxljTHqJ+KrmNxFVj3tDWtouicgLc1pykkkwYdYWkaKVxHSug4mnn5SQcv90R56KM21g6rsoaYk8bOgFwB89I97mtkfjkSfv7+zK/lC16MWJqF1EnD5S/gRpxA58JVIgl/wBISDPeJBLhxkceSmXmpSdnZodRuI4FSFLZlLGsLmVA2s0XDtfB0ajnuXoYciZlyQcWVZjo0uPmPD9EcJuNN/L/ABzWTFYV1N5ZUBaRr4cRx8V8kd+GEkTYxBPMjctDZBGbDtAbInNPAZQI+fwXw2kAZd5DefHgFvUg0CRBfw3fl4nl6LSBBcS9xFiRAmXbhrYc9y42WUbVetnF7cNw8/39VptqEAtgXIJJHetuB3DlvX2/vDh+ixNduPkeH7hcaO+yV2bVIiNf5/IXVegPTUUgKTrD3CbHi6mdx5f+xyTBVMhNgZG+4g7x+6mtmbPq13RSaSRcnQN5l25datFmqlHk9O4HGsrMD6Zlp+B3gjcUVR6B7LxDGNc95iIc4j6zwbw+8ddyKhmVl2REQBERAEREAREQBERAFE9KtjjF4OthzYvZ3TweIcx3k4AqWRAeS6Ze1xB9oEg8iDBHqFYNkYuNVJdZ2zW4TaFTKIZW+mbwlxIqAfnk/mVbw97ry8+PtM9bFLaKZYamOaXaWRzWukDeCPVRLqoNt62sLVghY/x68ou46I52wawDmtDCxx3kBw5QdfESpWtSc2gym43DACQbg7oPK1+SlKeKtpKj8UwkyVon5M8iV+jNDBGDdFedScAGRmJaHTuAdeDvkGQozI+m4PYYe0yCOKnqNFrKrnZrOMFu7vCzhf3m6D3loYxlytTm07XTIwinGpdolqWNo49gpVmhtYew5sAz939WmyrO19l1cM/I9pAOjtz/AD/8dyxYig4HM3UbxuVi2Z0kbXp/0+LGbg868jO53NbcWW+zJOGr4K5WDWtEOkkXsRlPCfteIWsXZjfXjx8f3UltnA9ke6czNx4ciOPzUXkGWc3ezRlg6R7U6a2hXtnLNvBgZgHSBN4iR4TafgsuMwoN2i3xPPkVr4IlxDdeB4eu7kV0noF0UdiHS0B0G9Q/Vs8LS51rfolr2T2SXJA9EOh1WuW9oC1hPcaPrHni0fZHGefiu5dGuiDKDW5gIGlMeyObzq8+NvHVS+xdiUsO2GCXEd55u4/sOQUmq27KXJs/IRfqKJEIiIAiIgCIiAIiIAiIgCIiA5t14bFFXBNxDR38O8SYv2byGuHgHZHeRXHcFVsvUO08CyvRqUagllRjmOHJwheUcbgquHqPp1Nab3MPi0lpPw+KzZ4XybPGy18Te7fvKTwr7hQWHeCbqRpV4hYZxNqZZWVQAsWIdZR+HrEqSboqHwdqyE2jhGuylxygE97hI+UwozEPzQeKsuJw4IIOhEFQtJrJLGfZgmdxPtDwzT5ELTjleP8Aj/Slqsi/ZpgGNxC1n4VpOkKXfhw0cZWXYHR7EYur2dFhJ+0dGsHFx3KeNtvg5lqPZG4RwLhTLS6YAgSZNgI3rLieiLi8FhAYZzTq3kBv4XiF3zoX0Cw+BAeYq4jfVIiJ1DB9kbp1K+umGwW5X4ukMtemA86ZX5CCcw4wNRfcvRx2lTPPnJN3Eo/Qzqoa4NqYgFtOx7P7b+Bd7o5a+C6bsfo7Rw1WrUpBw7XIC3MSxgYCA2mzRguTbit/AYptWkyo32Xta4eBErYXbIBERAEREAREQBERAEREAREQBERAEREAVe210JwGKc51bDtL3e05pcxxNrktIk21KsKILOY7c6n8J2T3YZ9anUDHFjc4ewuiWh2ZpdE2sRqqbiegT24CnjaVYua5oc6nUpOY9oNveO/lpdegFgx2FbVpvpuu17S0+BEKDxxfaLFlmumcap9WuOYA5po1ARPdfH/IAfFfNXoxjmNk4Z9vdyvPowkldR6G1nf0/ZP+soOdRf8Al9g+GQtup1Uz8THItXlTR5zxtGqwxUY9n42ub/yAUXXcxj2ki7j7W6NCD55SPNennMBsQD4rSqbFwznh5oUi8GQ4sbIPGY1UYeKovhnZeU2ujlPRboJUxMPqA0qM6kd5/EMB0H3jbhK6zsrZdLD0xTosDGjhqTxcdSeZW4iux4o41SKsuWWR2wvxzQQQbg6hfqK0qI3o/sv+moilnzhrnFpIghpJIbreJ1UkiIAiIgCIiAIiIAiIgCIiAIiIAiIgCIiAIiIAiIgNLD7ODK9Ss0n6RrA5u7M2QHeMGPJbqIgCIiAIiIAiIgCIiAIiIAiIgP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714348" y="4929198"/>
            <a:ext cx="75724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 smtClean="0"/>
              <a:t>The</a:t>
            </a:r>
            <a:r>
              <a:rPr lang="tr-TR" b="1" dirty="0" smtClean="0"/>
              <a:t> </a:t>
            </a:r>
            <a:r>
              <a:rPr lang="tr-TR" b="1" dirty="0" err="1" smtClean="0"/>
              <a:t>BorderSense</a:t>
            </a:r>
            <a:r>
              <a:rPr lang="tr-TR" b="1" dirty="0" smtClean="0"/>
              <a:t> </a:t>
            </a:r>
            <a:r>
              <a:rPr lang="tr-TR" b="1" dirty="0" err="1" smtClean="0"/>
              <a:t>System</a:t>
            </a:r>
            <a:r>
              <a:rPr lang="tr-TR" b="1" dirty="0" smtClean="0"/>
              <a:t>(</a:t>
            </a:r>
            <a:r>
              <a:rPr lang="tr-TR" b="1" dirty="0" err="1" smtClean="0"/>
              <a:t>Zhi</a:t>
            </a:r>
            <a:r>
              <a:rPr lang="tr-TR" b="1" dirty="0" smtClean="0"/>
              <a:t> SUN, 2010) </a:t>
            </a:r>
            <a:r>
              <a:rPr lang="tr-TR" b="1" dirty="0" err="1" smtClean="0"/>
              <a:t>and</a:t>
            </a:r>
            <a:r>
              <a:rPr lang="tr-TR" b="1" dirty="0" smtClean="0"/>
              <a:t> </a:t>
            </a:r>
            <a:r>
              <a:rPr lang="tr-TR" b="1" dirty="0" err="1" smtClean="0"/>
              <a:t>Image</a:t>
            </a:r>
            <a:r>
              <a:rPr lang="tr-TR" b="1" dirty="0" smtClean="0"/>
              <a:t> </a:t>
            </a:r>
            <a:r>
              <a:rPr lang="tr-TR" b="1" dirty="0" err="1" smtClean="0"/>
              <a:t>tracking</a:t>
            </a:r>
            <a:r>
              <a:rPr lang="tr-TR" b="1" dirty="0" smtClean="0"/>
              <a:t> in </a:t>
            </a:r>
            <a:r>
              <a:rPr lang="tr-TR" b="1" dirty="0" err="1" smtClean="0"/>
              <a:t>UAV’s</a:t>
            </a:r>
            <a:endParaRPr lang="tr-TR" b="1" dirty="0"/>
          </a:p>
        </p:txBody>
      </p:sp>
      <p:pic>
        <p:nvPicPr>
          <p:cNvPr id="5122" name="Picture 2" descr="C:\Users\Godinaz\Desktop\AKADEMİ\6_Araştırma İnceleme sunumu\En SON BURASI\KAtman.t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857363"/>
            <a:ext cx="4071966" cy="2448537"/>
          </a:xfrm>
          <a:prstGeom prst="rect">
            <a:avLst/>
          </a:prstGeom>
          <a:noFill/>
        </p:spPr>
      </p:pic>
      <p:pic>
        <p:nvPicPr>
          <p:cNvPr id="3" name="Picture 3" descr="C:\Users\Godinaz\Desktop\AKADEMİ\6_Araştırma İnceleme sunumu\En SON BURASI\ius object detectio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071678"/>
            <a:ext cx="4100501" cy="2357454"/>
          </a:xfrm>
          <a:prstGeom prst="rect">
            <a:avLst/>
          </a:prstGeom>
          <a:noFill/>
        </p:spPr>
      </p:pic>
      <p:sp>
        <p:nvSpPr>
          <p:cNvPr id="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 err="1" smtClean="0">
                <a:solidFill>
                  <a:srgbClr val="FF0000"/>
                </a:solidFill>
              </a:rPr>
              <a:t>Conclusion</a:t>
            </a:r>
            <a:endParaRPr lang="tr-TR" dirty="0" smtClean="0">
              <a:solidFill>
                <a:srgbClr val="FF0000"/>
              </a:solidFill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092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60" name="AutoShape 8" descr="data:image/jpeg;base64,/9j/4AAQSkZJRgABAQAAAQABAAD/2wCEAAkGBxMTERUUExQWFhQXFhcZFhcXGBgYGBcZGhoWGhcXFxgZHCggGR0lHBcYITEhJSkrLi4uGCAzODMsOCgtLisBCgoKDg0OGxAQGywkICQsLCwsLCwsLCwsLCwsLCwsLCwsLCwsLCwsLCwsLCwsLCwsLCwsLCwsLCwsLCwsLCwsLP/AABEIANkA6AMBIgACEQEDEQH/xAAcAAEAAgMBAQEAAAAAAAAAAAAABQYDBAcIAgH/xABBEAABAwIDBAcECQMDBAMAAAABAAIRAyEEEjEFQVFhBgcTInGBkTJSobEjM0JicoLB0fAUkuFDorJzk8LxFRY0/8QAGQEBAAMBAQAAAAAAAAAAAAAAAAIDBAEF/8QAJREAAgICAgICAgMBAAAAAAAAAAECEQMSITEEQSJRE2FxocEy/9oADAMBAAIRAxEAPwDuKIiAIiIAiIgCIiAIiIAiIgCIiAIiIAiIgC1cfjm0mgu3mBC2lx3rh6VZGOZTd3nzTZG4f6jx8vRdSsHTqXSHDu/1PUH5rapbSou9mqw/mC8eUMRVpxkfUYNRBc0HmIseClqPSjGMA+mc78Qa627UTrz3KSxsHrZrgdLr9XljB9YeLp+4R93Ow/B0fBT+z+trENF+0FveDx/uC44NA9EIuLbN65Nz3N/PSd82GFd9j9OW1+zysD+0IDchN5MTDtwEknkuNNAuSIi4AiIgCIiAIiIAiIgCIiAIiIAiIgCIiAIvwhfFB8jmDB8QgMiIiAhelm1BQw5M95/dbyt3neQ/ReXOk+1P6nEOfPcHdZ+ETfzMn0XQet3pU6pUc1jobLqdODfKPbf5m3mFyvM3LEHNOs2iNIjXzVsFXIo/WXiSYA46Dl/N6/RV70wDfQiR4HiEyW5m58N37+i+6uHyz3mmANJvMWEjW/wKnaZKjD5b9f0/VfT4FuGvj/jT1Sna/p4/y6di60g3vca/unHoGzs7AdtXbSYTDne1EEN3ujdA+JC9H9XWxmNaawbDQOzpeAgOcPMZfyniuRdANiPMFrJqVnBjCdGt3uj1d4NC9HYPDNpU202CGtAAHIKqb9HGZkRFA4EREAREQBERAEREAREQBERAEREAREQBaQflr5d1RuYfiZAPq0t/tK3VGbfpnsxUb7VFwqi0khs9owc3ML2+YQEmqv1g7e/pcKcp+kqS1t4gfad5D4kKytqAtzAiCJndGsrzr1odIXYjFPOY9kJZRboMggOd+Z0/wLqVuginbSxtStUc77IsBEgNG+/HXzWOg1v2mtIFzuPw8h5rD/VEAhpIBEGDAO+/ETdfD3mI4wT+g+M+aupIsRsVMQz3SDyNvj/LLE2kHnVw4Wn9UDhAlrRE3AMmd7jN43J28CRbcP1P84p6JMzuwzBYPaY8RPE6fwBbmxdnvxFenSBMH2nAzlYLujhw8XKKFMOaO8c03EWAixmb33cl0voD0ecyiHj6/EkMpcm3OY8ol55ALmzSON0jo3V/sdgc6uB3GDsqM8vrHDlYNH4XcVeVr7PwbaNJlJghrGho8t5571sKkqCIiAIiIAiIgCIiAIiIAiIgCL4rVA1pcZgXMcN6+0AREQBERAF+ELR2xtmhhWZ69QMbum5P4Wi58llftGkGscajMr/YMiHWnunfZAVTbO1BQwtXDZgHMLmHdloRma6+7syGTxa7gvOe0se2tiHPdmFOSG5YzBokNiePPiV3DrGoUK9an9L3MRTNF4Y4BwLCalOZ0BBeDI4LnuP6BYZr8v8AV9m4iQKgabHQyMqlFokuCiUacm+guf29bLdw2DLpcS0G2piZ4ch8laj0Ee0fR16NQa2dBPC19xO/eoza2w8TTafojlGpaWkXsND4BTT/AGXR1K9Wkugfz+ar6ZRLjYWHLdx/XzC2/wD4uoye0pvaTbvNIgb9Rv0W5QGUEA6xN9YuJ8NfJdVs7GOxm2FsntKjWRqZdyA1/bzXb+gmzqn9Q6s+BT7BooN3gOc4Od90EMbHEEKg9A9i1KtRjB3e1u4/abSbc+Ejjvc1drwVENrVMsBrWUmBvu5c5gcoc30UJu3RVklbpEgiIoFYREQBERAEREAREQBERAEREB+ObIg6Famy6ncyb6Z7M7/ZAynzaWnzW4tAyzEfdqs5CHs08S5rj/20BvoiIDFicSym0vqODGiJc4gASQBJPMgLS6R7ROHwleu0AmnSe8A6EtaSFl2zRpPovbXjsyLzyMg+IIBHguEYnpni+yrYMPaabc9MMADyaRDhIeQS5oF+IkbggK9tjb1bF1O1qPc4neeG4NA9kcgpXZOOL8MxjnEikXNY06MBM2G6Z+SrOyq5pTMEizZggayfit5mOqPMASeO/wBFl8mW0dY9mzx8er2kSeOqksgmXTLLn2m94ADTcVI4bFMe0OLWOBAuWNNuExPxVcr7JrPcCc0WN2mxnUSNRCmqLGtblki5nMCLm51tvVT2hBVdli1lN3VG4zD0XG1JoP3HPb83OHwX5iMGMrmipWa1wILS4PEHxyqPxmJNJhc2/BSVXG0ZY2k91eQS98Q0e4bgEE6Ft4OhN1GOXM1sukJYsVpfZoYPEPDQ59QOIMPD2kxlMOvEc9VuvomuWuaKZpuZIY0MzDvQCSTJmFA4ms4ViGFoa4FxB3uAiJGm4ra2e0CSfsgd/RznaFmWYgTOY7gIWuGSTjszLKCjKk2di6s9kdnQdWcO/UMAb2sbYDlJvHCFZ8BJdWJIP0kDkAxgg+c+qpfVxtcTToG3aUHPbwzUahpvHjlfS/tKuuy3EsJJDpfUIIEWzuDQeYaAD4K2LtWVNU6NxERdOBERAEREAREQBERAEREAREQBR23mHsS9ozPpEVWgaksuWjgXNzN/MpFfhKA+aVQOaHNMtIBBG8G4Ki+kXSGlhKZfUku+yxt3OPhw5ql7W6dtwjamEogGrSeWMdYsbTIDqZEalrXBscWFULaO3atajVh84gz33cPu8PBUyzJPUujgk471wfPTTp5XxRcD3G6NYN3jxKrD9pNq0qINOKzJBqgkF17WEXiBv5Ld2hi6VenSZTodkWTncSHPJiC3MAMzZl0mTfXcpvoTh6VGqatVskUy+hwJDg1xH3g4tA8TwUU3tSLfjrbVV6NjY3RBjGh+ML2gjMGQc7pJ7pduP3RfiQpGviGNbkoUWUmW3S43mSR4c1+4jFOqOzvMuNgBu+60fyVtUdkl13nKOAu7zOg+K0KEYmaU2yAxOKqE3efKB8gtCjj3tc6QHXvIAJtFyOXGVdxsigB9WHfiJPzWpi9k4eD9G0c2y0/BdIkLh8EzEDNTAltywn7XAt08HfBR7mhsgDLcyIiDvnmpHY9PssZTDDLXktIOsEE+dwP4Vl2vh/p3giCQ1xInLmyjNlnyPmsXlY1WyNfjZPlqyibSoPJJGjTP+V+0MbULQXWM5ZEbtzh+nC4VlrYQCxUXQwTCBm9qm7dy09QQoYs61qS4Lc2FuVx7J/Y/SE4enhsRlOfD4l2dg1NOrS77ZNrlsjnC7xsUzh6TrDMxrjGkuGY/ErzyaofhsU3UtZTqj8lQBx9KhXZOqvbH9Ts2lJl1L6F159iMp82lq04pJ9GbNBrst6IiuKAiIgCIiAIiIAiLHXrtYJe5rRxcQB6lAZEVT2t1jbOoWdXznhSa6p8WjL8VSdrdeDRbD4bzqv8A/Fk/MLtA7Esdau1gl7g0cXEAfFec8f1uY+ofbDRwpgMH913fFVfG9IsTiHwXCSbEmT5vqEx6hS0YPTeK6X4Nn+s134TIHidB6qL2t0xAovcynmaBeXfZ3mByuvL1eq53tOJ8SSP2XY+hlBmNFGm6o5pqUu9abhlxfwKi40Co7ac1mJc2wguYQNwBOX9vNaD9Z9F99Mdn1KWJILhnzAGIN22ngbtJX5gTJLidd0aEwTPnuWDJjUY7HpYcttQ+zXqFwB3K042uxuEwjmweyLc3EBzO9I+PkqrtSb39FLbBxjKuENF5gt3n4HmIMK3xvsq8xdF42RRAaHn2iO7yb+51Uiaqq2zNrfRhrj32Sx2kkttPmIPmstXa4G9aTET1bFABQW1Np2URjNtbgVm2dsCvXBqVAadECSXQ1zgNzQ6I8TA8UBs9FqLn1XVyO5S3khozGxubd1pLj5cV94ui97m1i45ary9jY0aGgDmJAaTzUptWu1tFtCg3JR0aL5qnFxm+Sb3u4xu1jH1nkND3B3ZtLZaIBM96OQytbPIqrPSgy3Am5qjUx7t/BVs4nM4uaDlPdJ+8Jj1CmMbVzSDvsozC4ENkC/juFzHhc+q87G4xvY9Gak6o3ejdDPXdTP8ArUK9PzNMub8WBWHqJ212eLfhye7Xp5m/9RlwB4sc7+0KF2Q7s8TRedG1GE+BIB+BKgquKdgtoZ2DvYfEOgcQx5EeYBHmtOCVpFOaKtr9Hq5FhwmJbUpsqMMse0OaeLXCQfQrMtp54REQBERAV3pD02wWDf2derFSA7I1rnOgzBsLAwVTdp9dOHbIo0iTuNQgf7WyfiFEdfey3drTrCINEgjfNN0/J/wXG6RyuBIBggwZg8jEWUkiSVnSNrdbWLqyGPNMcGNa3/cZd8Qqxitt4jEvGapLiTdzpud8vMBV9zDJMRfwA5Dkv1joOvp/mFYkqJa0Z87y9pcS641PNaxblfEAwdDoYO9bNPEDhPj/AIhZ8cZcSDEwbW1E7l33wdrgj3tMkwBJmNAPCULRNz6D9194qiARBJBAMkRfeOd96wEKSsgfZI4ep/ZdW6q+83Dua/I9tUtBLczReILZBuHEa71ynEPLjMyTE2Avyjcrv1XY0MeQ4uAbVpvEcCYMA/hHqoT/AOTjNjrewVSnjR2gALi50tnIZOcETe2aPJVnZFQlwkgd4AniCSIK7N1wbHpV30u0eGENlribCM0yPdNh5rluz9gONbI11NvaHuEOztOUuPtb7NncbjxWdxtNHVKmmamPYC4xotKhTNJ8gnKeG7mpBuHLxmbpmcPNpIPyWei0AQ4LApvGenKEcq5MeD2pDzID2vAMG1wADPOIE29lStDFYfV9Bzo1h4APl2ihsXh2RLbObe2hA1t4Ss2Cwb80nKR94SPJa454tW+DC8ErpcliwO1aTXZqNGnTgRL4cZt3tJm3vDVTOFxvbHNUdni+ap3abOYZvPMz4qru2e54ylzGNme42CfOUxNenRiSXuFxJ05xoPSVx+TC6jywvHklcuCexD3ua4ucCZdFQAtL2/ZDWm7Rrf0n2lC4vajW0yI3RHLgo5vSHOSKkjm2xvOXXg6Nd3BMfsuqXZgAaOWc0DvHfl71gbxN+6VTPHkyO36Lsc8UFSPjY1fDPpVXVqlTthIp02jkMjgSCHCZDsxBAAiZW1h6ZADjblwWDAbLaCXQABdxNgBxJ3K0YjY9TJT7ItDs4Ls0GWi86EAAweYkSoOP5WklRZt+K7djYmyDWIc5py6hptP3jvjhx56Ks9KejdajVe6pDgczw9os4ZoMmPagyQp7pJ1gtos7HC5X1Yh9TWm10Xyzd5njpz0UL0d6cFzTQx/0tJ8/SO1bPvRq3mLj5bl46jCkZPyyctmdY6k9tdts8USe/hnZD+A96mfSW/lXQlxjq0wLsHtOKJ7XC4mmQSCCWFoL2F3Ee0JHvLs67G65K51fAREXSIREQFI619mirhWkx3XOH9zTA9QF57dh+ceFvkvUXS/DdphKoG4B2k+yQdPJeV8dQeKj2kxDnDXgSNFZAtxvsYvDNaR3pkA6Rr8/Far2N4r8dS5k+AXyRy9bqSf6JNmziZe7MTJMcOEbkxOGdladNRe2n+CsZc4MDswgkiARmEby0XA5lZmVpp33O+Y/wia4o4abha508/mvyRw9T/Pmt+nhy9pDWTcGQCSOUi0JT2LVJAAgnQbz4ASVLogzTdOXNYCYtE6Tpqt/YGJc2o6Dq3XwIU9snq2x1YiKFQA/acBTb6vvHgFcdk9StY3q1WU/wy93PgFFyVEWRFXbVbHNqjERU+jaBIENa06gAQNVC4LCUXf/AKatRhY1oYA1hkSZbAIJAB4yuqV+q+lQwtZ1F9SpXFNxbNmugElmUe8LayFzmvRZAd2fm17hrydmWPLNwdl2KCmqf9GGriRdtNpDAfo5JJIj7U6Xnisex8WaZqNqYdtWo+Qx7jLWgiIc0g6GHAtIMhb9CiwjVw/KHfEOHyW/gSxpIzMPHNmb82wPVY1kkpOSSZslGDgo2yEGBI7puWiCeJ3r42fVAlpd3mHKOH3b6TG7krJWw2f2Rmnewtf/AMCVAf8A18Nquc8va1wuHAtJINiCdFXjuV72iU5pVpyYdoPeDKr7X56pBPFwn4+at20IyQN1gdVVqezHuqgsBLps0anjHlvWjxpJOyvyIuUT6fgC4gMBJmzRe2pJvpH80Vt2PhnGkxji8UpsGlx7TMRk7kEMAv3jx0KicO1wYGABsAZr5wXjVxJ9q9wNBz1WTFbcNBgDny4jQau5ngD/ACVqknJ/ExxqK5LTia1LDMeXOZ2dolvdZaCBJ+kJO/yvoqDt7pfVrTTpkspHUfaf+PlyUXtbaVWu4OqOLgPZG5vKNx+a07ACDJIMgiw8L3t4Qr4YlBEXJs/cgi3mP2/ll81Xlxkxu0AHyX40xdfYGbx4cf2PzVrOIneje3q2HjK45QbQYLT9zh4LunQbrCp4kNp13BtQ2a8WY/kfdfy3/BefGBzmibBoiYAgcOZv4rFRxeQ9zTfP2vHgozV9EnGz2Mi431ddY72htDFS6kLCqTL2cA7e5vPUfLsNKoHAOaQWkSCDII4gqpqiDVH2iIuHDDi6Wam9vvNcPUELzH0iwwbiqwI+2T6wf1XqJUDF9BTVrvqdlRbLjD3y9xG45BAFuanGVFmOaj2cSo4F1QBrGF15lrSTpoSNy3h0QqxLw2mPvOE+i7phug9IfWVKjx7rYpt/2iY81NYLYuHpfV0mA8Yl39xuu7/RKWW+kcDwHV2+oYFOtU/C3I3+59vQq07P6oHGCXMpAwSD9K79B8V2NFFybKnJspGzerLCU/rH1avIuDW+jAPmpfCdEqNB7n4UuoPdGaO+10WEtqTH5S081YEUThGtr4hk56bag96kcrv+28/Jx8Fmw+06bjlzZX+48FjvJrgCfESFuLFicMyoMr2tcODgCPigMi889LMEcLjK2HJ7odmp/wDTf3m+klv5V3kbPLY7Ko9gB9mz2nlDpIH4SFzPrg2Q/NSxbmttFGo5psZJNMlpEg5i4an2gqPIhtBl/jz1mijYcmNVmlaNKtexW7TaXWC8iSaPV2TML7kcBopzAYZ5H0b3AcnED0BUV/Skard2diiw/dUoPlcleRKuEbuNwL2jM4tfxljTHqJ+KrmNxFVj3tDWtouicgLc1pykkkwYdYWkaKVxHSug4mnn5SQcv90R56KM21g6rsoaYk8bOgFwB89I97mtkfjkSfv7+zK/lC16MWJqF1EnD5S/gRpxA58JVIgl/wBISDPeJBLhxkceSmXmpSdnZodRuI4FSFLZlLGsLmVA2s0XDtfB0ajnuXoYciZlyQcWVZjo0uPmPD9EcJuNN/L/ABzWTFYV1N5ZUBaRr4cRx8V8kd+GEkTYxBPMjctDZBGbDtAbInNPAZQI+fwXw2kAZd5DefHgFvUg0CRBfw3fl4nl6LSBBcS9xFiRAmXbhrYc9y42WUbVetnF7cNw8/39VptqEAtgXIJJHetuB3DlvX2/vDh+ixNduPkeH7hcaO+yV2bVIiNf5/IXVegPTUUgKTrD3CbHi6mdx5f+xyTBVMhNgZG+4g7x+6mtmbPq13RSaSRcnQN5l25datFmqlHk9O4HGsrMD6Zlp+B3gjcUVR6B7LxDGNc95iIc4j6zwbw+8ddyKhmVl2REQBERAEREAREQBERAFE9KtjjF4OthzYvZ3TweIcx3k4AqWRAeS6Ze1xB9oEg8iDBHqFYNkYuNVJdZ2zW4TaFTKIZW+mbwlxIqAfnk/mVbw97ry8+PtM9bFLaKZYamOaXaWRzWukDeCPVRLqoNt62sLVghY/x68ou46I52wawDmtDCxx3kBw5QdfESpWtSc2gym43DACQbg7oPK1+SlKeKtpKj8UwkyVon5M8iV+jNDBGDdFedScAGRmJaHTuAdeDvkGQozI+m4PYYe0yCOKnqNFrKrnZrOMFu7vCzhf3m6D3loYxlytTm07XTIwinGpdolqWNo49gpVmhtYew5sAz939WmyrO19l1cM/I9pAOjtz/AD/8dyxYig4HM3UbxuVi2Z0kbXp/0+LGbg868jO53NbcWW+zJOGr4K5WDWtEOkkXsRlPCfteIWsXZjfXjx8f3UltnA9ke6czNx4ciOPzUXkGWc3ezRlg6R7U6a2hXtnLNvBgZgHSBN4iR4TafgsuMwoN2i3xPPkVr4IlxDdeB4eu7kV0noF0UdiHS0B0G9Q/Vs8LS51rfolr2T2SXJA9EOh1WuW9oC1hPcaPrHni0fZHGefiu5dGuiDKDW5gIGlMeyObzq8+NvHVS+xdiUsO2GCXEd55u4/sOQUmq27KXJs/IRfqKJEIiIAiIgCIiAIiIAiIgCIiA5t14bFFXBNxDR38O8SYv2byGuHgHZHeRXHcFVsvUO08CyvRqUagllRjmOHJwheUcbgquHqPp1Nab3MPi0lpPw+KzZ4XybPGy18Te7fvKTwr7hQWHeCbqRpV4hYZxNqZZWVQAsWIdZR+HrEqSboqHwdqyE2jhGuylxygE97hI+UwozEPzQeKsuJw4IIOhEFQtJrJLGfZgmdxPtDwzT5ELTjleP8Aj/Slqsi/ZpgGNxC1n4VpOkKXfhw0cZWXYHR7EYur2dFhJ+0dGsHFx3KeNtvg5lqPZG4RwLhTLS6YAgSZNgI3rLieiLi8FhAYZzTq3kBv4XiF3zoX0Cw+BAeYq4jfVIiJ1DB9kbp1K+umGwW5X4ukMtemA86ZX5CCcw4wNRfcvRx2lTPPnJN3Eo/Qzqoa4NqYgFtOx7P7b+Bd7o5a+C6bsfo7Rw1WrUpBw7XIC3MSxgYCA2mzRguTbit/AYptWkyo32Xta4eBErYXbIBERAEREAREQBERAEREAREQBERAEREAVe210JwGKc51bDtL3e05pcxxNrktIk21KsKILOY7c6n8J2T3YZ9anUDHFjc4ewuiWh2ZpdE2sRqqbiegT24CnjaVYua5oc6nUpOY9oNveO/lpdegFgx2FbVpvpuu17S0+BEKDxxfaLFlmumcap9WuOYA5po1ARPdfH/IAfFfNXoxjmNk4Z9vdyvPowkldR6G1nf0/ZP+soOdRf8Al9g+GQtup1Uz8THItXlTR5zxtGqwxUY9n42ub/yAUXXcxj2ki7j7W6NCD55SPNennMBsQD4rSqbFwznh5oUi8GQ4sbIPGY1UYeKovhnZeU2ujlPRboJUxMPqA0qM6kd5/EMB0H3jbhK6zsrZdLD0xTosDGjhqTxcdSeZW4iux4o41SKsuWWR2wvxzQQQbg6hfqK0qI3o/sv+moilnzhrnFpIghpJIbreJ1UkiIAiIgCIiAIiIAiIgCIiAIiIAiIgCIiAIiIAiIgNLD7ODK9Ss0n6RrA5u7M2QHeMGPJbqIgCIiAIiIAiIgCIiAIiIAiIgP/Z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2" name="Metin kutusu 1"/>
          <p:cNvSpPr txBox="1"/>
          <p:nvPr/>
        </p:nvSpPr>
        <p:spPr>
          <a:xfrm>
            <a:off x="1763688" y="5661248"/>
            <a:ext cx="5976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/>
              <a:t>Modern Sınır Güvenliği Sağlama Sistemleri Örnek Mimarisi</a:t>
            </a:r>
          </a:p>
        </p:txBody>
      </p:sp>
      <p:pic>
        <p:nvPicPr>
          <p:cNvPr id="9" name="8 Resim" descr="C:\Users\Godinaz\Desktop\Uydu konferansı\5_Media\eng_sema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14290"/>
            <a:ext cx="6233818" cy="632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662" y="6337275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80926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tr-TR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tr-TR" dirty="0">
              <a:solidFill>
                <a:schemeClr val="tx1"/>
              </a:solidFill>
            </a:endParaRPr>
          </a:p>
          <a:p>
            <a:pPr marL="0" indent="0" algn="ctr">
              <a:buNone/>
            </a:pPr>
            <a:endParaRPr lang="tr-TR" dirty="0" smtClean="0">
              <a:solidFill>
                <a:schemeClr val="tx1"/>
              </a:solidFill>
            </a:endParaRPr>
          </a:p>
          <a:p>
            <a:pPr marL="0" indent="0" algn="ctr">
              <a:buNone/>
            </a:pPr>
            <a:r>
              <a:rPr lang="tr-TR" dirty="0" smtClean="0">
                <a:solidFill>
                  <a:schemeClr val="tx1"/>
                </a:solidFill>
              </a:rPr>
              <a:t>THANKS</a:t>
            </a:r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TASNİF DIŞI</a:t>
            </a:r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(EĞİTİM VE ÖĞRETİM MAKSADIYLA HAZIRLANMIŞTIR.)</a:t>
            </a:r>
            <a:endParaRPr lang="tr-TR"/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220662" y="6250617"/>
            <a:ext cx="8642350" cy="476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tr-TR" sz="1200" kern="0" dirty="0" err="1">
                <a:solidFill>
                  <a:schemeClr val="tx1"/>
                </a:solidFill>
              </a:rPr>
              <a:t>Satelite</a:t>
            </a:r>
            <a:r>
              <a:rPr lang="tr-TR" sz="1200" kern="0" dirty="0">
                <a:solidFill>
                  <a:schemeClr val="tx1"/>
                </a:solidFill>
              </a:rPr>
              <a:t>  </a:t>
            </a:r>
            <a:r>
              <a:rPr lang="tr-TR" sz="1200" kern="0" dirty="0" err="1">
                <a:solidFill>
                  <a:schemeClr val="tx1"/>
                </a:solidFill>
              </a:rPr>
              <a:t>Conf</a:t>
            </a:r>
            <a:r>
              <a:rPr lang="tr-TR" sz="1200" kern="0" dirty="0">
                <a:solidFill>
                  <a:schemeClr val="tx1"/>
                </a:solidFill>
              </a:rPr>
              <a:t>. 17-19 </a:t>
            </a:r>
            <a:r>
              <a:rPr lang="tr-TR" sz="1200" kern="0" dirty="0" err="1">
                <a:solidFill>
                  <a:schemeClr val="tx1"/>
                </a:solidFill>
              </a:rPr>
              <a:t>Agust</a:t>
            </a:r>
            <a:r>
              <a:rPr lang="tr-TR" sz="1200" kern="0" dirty="0">
                <a:solidFill>
                  <a:schemeClr val="tx1"/>
                </a:solidFill>
              </a:rPr>
              <a:t> 2015 </a:t>
            </a:r>
            <a:r>
              <a:rPr lang="tr-TR" sz="1200" kern="0" dirty="0" err="1">
                <a:solidFill>
                  <a:schemeClr val="tx1"/>
                </a:solidFill>
              </a:rPr>
              <a:t>Houston,USA</a:t>
            </a:r>
            <a:endParaRPr lang="tr-TR" sz="12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5363108"/>
      </p:ext>
    </p:extLst>
  </p:cSld>
  <p:clrMapOvr>
    <a:masterClrMapping/>
  </p:clrMapOvr>
</p:sld>
</file>

<file path=ppt/theme/theme1.xml><?xml version="1.0" encoding="utf-8"?>
<a:theme xmlns:a="http://schemas.openxmlformats.org/drawingml/2006/main" name="Varsayılan Tasarım">
  <a:themeElements>
    <a:clrScheme name="Varsayılan Tasarı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arsayılan Tasarım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Varsayılan Tasarım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arsayılan Tasarım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arsayılan Tasarım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2971</TotalTime>
  <Words>706</Words>
  <Application>Microsoft Office PowerPoint</Application>
  <PresentationFormat>Ekran Gösterisi (4:3)</PresentationFormat>
  <Paragraphs>94</Paragraphs>
  <Slides>14</Slides>
  <Notes>13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14</vt:i4>
      </vt:variant>
    </vt:vector>
  </HeadingPairs>
  <TitlesOfParts>
    <vt:vector size="17" baseType="lpstr">
      <vt:lpstr>Arial</vt:lpstr>
      <vt:lpstr>Calibri</vt:lpstr>
      <vt:lpstr>Varsayılan Tasarım</vt:lpstr>
      <vt:lpstr>The use of satellites in the border security</vt:lpstr>
      <vt:lpstr>Overview</vt:lpstr>
      <vt:lpstr>Introduction</vt:lpstr>
      <vt:lpstr>What is the land border?</vt:lpstr>
      <vt:lpstr>Why border security must be ensured?</vt:lpstr>
      <vt:lpstr>Why border security must be ensured?</vt:lpstr>
      <vt:lpstr>The Efficiency of  Satellites in Border Security</vt:lpstr>
      <vt:lpstr>The Efficiency of  Satellites in Border Security</vt:lpstr>
      <vt:lpstr>SWOT Analysis of the System should Created to Ensure the Security of a designated Area</vt:lpstr>
      <vt:lpstr>SWOT Analysis of the System should Created to Ensure the Security of a designated Area</vt:lpstr>
      <vt:lpstr>SWOT Analysis of the System should Created to Ensure the Security of a designated Area</vt:lpstr>
      <vt:lpstr>Conclusion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Quadcore</dc:creator>
  <cp:lastModifiedBy>Soner MOROĞLU</cp:lastModifiedBy>
  <cp:revision>404</cp:revision>
  <dcterms:created xsi:type="dcterms:W3CDTF">2012-09-14T19:10:32Z</dcterms:created>
  <dcterms:modified xsi:type="dcterms:W3CDTF">2015-09-03T21:59:43Z</dcterms:modified>
</cp:coreProperties>
</file>