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44" r:id="rId2"/>
    <p:sldId id="326" r:id="rId3"/>
    <p:sldId id="379" r:id="rId4"/>
    <p:sldId id="347" r:id="rId5"/>
    <p:sldId id="417" r:id="rId6"/>
    <p:sldId id="348" r:id="rId7"/>
    <p:sldId id="349" r:id="rId8"/>
    <p:sldId id="424" r:id="rId9"/>
    <p:sldId id="362" r:id="rId10"/>
    <p:sldId id="363" r:id="rId11"/>
    <p:sldId id="406" r:id="rId12"/>
    <p:sldId id="418" r:id="rId13"/>
    <p:sldId id="422" r:id="rId14"/>
    <p:sldId id="413" r:id="rId15"/>
    <p:sldId id="364" r:id="rId16"/>
    <p:sldId id="420" r:id="rId17"/>
    <p:sldId id="419" r:id="rId18"/>
    <p:sldId id="425" r:id="rId19"/>
    <p:sldId id="426" r:id="rId20"/>
    <p:sldId id="391" r:id="rId21"/>
    <p:sldId id="392" r:id="rId22"/>
    <p:sldId id="416" r:id="rId23"/>
    <p:sldId id="394" r:id="rId24"/>
    <p:sldId id="415" r:id="rId25"/>
    <p:sldId id="421" r:id="rId26"/>
    <p:sldId id="410" r:id="rId27"/>
    <p:sldId id="378" r:id="rId28"/>
    <p:sldId id="343" r:id="rId29"/>
  </p:sldIdLst>
  <p:sldSz cx="9144000" cy="5143500" type="screen16x9"/>
  <p:notesSz cx="6858000" cy="9144000"/>
  <p:defaultTextStyle>
    <a:defPPr>
      <a:defRPr lang="en-US"/>
    </a:defPPr>
    <a:lvl1pPr algn="l" rtl="0" fontAlgn="base">
      <a:spcBef>
        <a:spcPct val="0"/>
      </a:spcBef>
      <a:spcAft>
        <a:spcPct val="0"/>
      </a:spcAft>
      <a:defRPr sz="2400" b="1" kern="1200">
        <a:solidFill>
          <a:schemeClr val="tx1"/>
        </a:solidFill>
        <a:latin typeface="Times New Roman" pitchFamily="18" charset="0"/>
        <a:ea typeface="宋体" pitchFamily="2" charset="-122"/>
        <a:cs typeface="+mn-cs"/>
      </a:defRPr>
    </a:lvl1pPr>
    <a:lvl2pPr marL="457200" algn="l" rtl="0" fontAlgn="base">
      <a:spcBef>
        <a:spcPct val="0"/>
      </a:spcBef>
      <a:spcAft>
        <a:spcPct val="0"/>
      </a:spcAft>
      <a:defRPr sz="2400" b="1" kern="1200">
        <a:solidFill>
          <a:schemeClr val="tx1"/>
        </a:solidFill>
        <a:latin typeface="Times New Roman" pitchFamily="18" charset="0"/>
        <a:ea typeface="宋体" pitchFamily="2" charset="-122"/>
        <a:cs typeface="+mn-cs"/>
      </a:defRPr>
    </a:lvl2pPr>
    <a:lvl3pPr marL="914400" algn="l" rtl="0" fontAlgn="base">
      <a:spcBef>
        <a:spcPct val="0"/>
      </a:spcBef>
      <a:spcAft>
        <a:spcPct val="0"/>
      </a:spcAft>
      <a:defRPr sz="2400" b="1" kern="1200">
        <a:solidFill>
          <a:schemeClr val="tx1"/>
        </a:solidFill>
        <a:latin typeface="Times New Roman" pitchFamily="18" charset="0"/>
        <a:ea typeface="宋体" pitchFamily="2" charset="-122"/>
        <a:cs typeface="+mn-cs"/>
      </a:defRPr>
    </a:lvl3pPr>
    <a:lvl4pPr marL="1371600" algn="l" rtl="0" fontAlgn="base">
      <a:spcBef>
        <a:spcPct val="0"/>
      </a:spcBef>
      <a:spcAft>
        <a:spcPct val="0"/>
      </a:spcAft>
      <a:defRPr sz="2400" b="1" kern="1200">
        <a:solidFill>
          <a:schemeClr val="tx1"/>
        </a:solidFill>
        <a:latin typeface="Times New Roman" pitchFamily="18" charset="0"/>
        <a:ea typeface="宋体" pitchFamily="2" charset="-122"/>
        <a:cs typeface="+mn-cs"/>
      </a:defRPr>
    </a:lvl4pPr>
    <a:lvl5pPr marL="1828800" algn="l" rtl="0" fontAlgn="base">
      <a:spcBef>
        <a:spcPct val="0"/>
      </a:spcBef>
      <a:spcAft>
        <a:spcPct val="0"/>
      </a:spcAft>
      <a:defRPr sz="2400" b="1" kern="1200">
        <a:solidFill>
          <a:schemeClr val="tx1"/>
        </a:solidFill>
        <a:latin typeface="Times New Roman" pitchFamily="18" charset="0"/>
        <a:ea typeface="宋体" pitchFamily="2" charset="-122"/>
        <a:cs typeface="+mn-cs"/>
      </a:defRPr>
    </a:lvl5pPr>
    <a:lvl6pPr marL="2286000" algn="l" defTabSz="914400" rtl="0" eaLnBrk="1" latinLnBrk="0" hangingPunct="1">
      <a:defRPr sz="2400" b="1" kern="1200">
        <a:solidFill>
          <a:schemeClr val="tx1"/>
        </a:solidFill>
        <a:latin typeface="Times New Roman" pitchFamily="18" charset="0"/>
        <a:ea typeface="宋体" pitchFamily="2" charset="-122"/>
        <a:cs typeface="+mn-cs"/>
      </a:defRPr>
    </a:lvl6pPr>
    <a:lvl7pPr marL="2743200" algn="l" defTabSz="914400" rtl="0" eaLnBrk="1" latinLnBrk="0" hangingPunct="1">
      <a:defRPr sz="2400" b="1" kern="1200">
        <a:solidFill>
          <a:schemeClr val="tx1"/>
        </a:solidFill>
        <a:latin typeface="Times New Roman" pitchFamily="18" charset="0"/>
        <a:ea typeface="宋体" pitchFamily="2" charset="-122"/>
        <a:cs typeface="+mn-cs"/>
      </a:defRPr>
    </a:lvl7pPr>
    <a:lvl8pPr marL="3200400" algn="l" defTabSz="914400" rtl="0" eaLnBrk="1" latinLnBrk="0" hangingPunct="1">
      <a:defRPr sz="2400" b="1" kern="1200">
        <a:solidFill>
          <a:schemeClr val="tx1"/>
        </a:solidFill>
        <a:latin typeface="Times New Roman" pitchFamily="18" charset="0"/>
        <a:ea typeface="宋体" pitchFamily="2" charset="-122"/>
        <a:cs typeface="+mn-cs"/>
      </a:defRPr>
    </a:lvl8pPr>
    <a:lvl9pPr marL="3657600" algn="l" defTabSz="914400" rtl="0" eaLnBrk="1" latinLnBrk="0" hangingPunct="1">
      <a:defRPr sz="2400" b="1" kern="1200">
        <a:solidFill>
          <a:schemeClr val="tx1"/>
        </a:solidFill>
        <a:latin typeface="Times New Roman" pitchFamily="18" charset="0"/>
        <a:ea typeface="宋体" pitchFamily="2" charset="-122"/>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E77DA5"/>
    <a:srgbClr val="A50021"/>
    <a:srgbClr val="3333CC"/>
    <a:srgbClr val="006600"/>
    <a:srgbClr val="FFCC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79487" autoAdjust="0"/>
  </p:normalViewPr>
  <p:slideViewPr>
    <p:cSldViewPr>
      <p:cViewPr varScale="1">
        <p:scale>
          <a:sx n="50" d="100"/>
          <a:sy n="50" d="100"/>
        </p:scale>
        <p:origin x="-1190" y="-82"/>
      </p:cViewPr>
      <p:guideLst>
        <p:guide orient="horz" pos="1620"/>
        <p:guide pos="2880"/>
      </p:guideLst>
    </p:cSldViewPr>
  </p:slideViewPr>
  <p:outlineViewPr>
    <p:cViewPr>
      <p:scale>
        <a:sx n="33" d="100"/>
        <a:sy n="33" d="100"/>
      </p:scale>
      <p:origin x="0" y="2098"/>
    </p:cViewPr>
  </p:outlineViewPr>
  <p:notesTextViewPr>
    <p:cViewPr>
      <p:scale>
        <a:sx n="100" d="100"/>
        <a:sy n="100" d="100"/>
      </p:scale>
      <p:origin x="0" y="0"/>
    </p:cViewPr>
  </p:notesText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2437" tIns="46218" rIns="92437" bIns="46218" numCol="1" anchor="t" anchorCtr="0" compatLnSpc="1">
            <a:prstTxWarp prst="textNoShape">
              <a:avLst/>
            </a:prstTxWarp>
          </a:bodyPr>
          <a:lstStyle>
            <a:lvl1pPr defTabSz="923925">
              <a:defRPr sz="1200" b="0">
                <a:latin typeface="Arial" pitchFamily="34" charset="0"/>
              </a:defRPr>
            </a:lvl1pPr>
          </a:lstStyle>
          <a:p>
            <a:endParaRPr lang="en-US"/>
          </a:p>
        </p:txBody>
      </p:sp>
      <p:sp>
        <p:nvSpPr>
          <p:cNvPr id="4099" name="Rectangle 3"/>
          <p:cNvSpPr>
            <a:spLocks noGrp="1" noChangeArrowheads="1"/>
          </p:cNvSpPr>
          <p:nvPr>
            <p:ph type="dt" idx="1"/>
          </p:nvPr>
        </p:nvSpPr>
        <p:spPr bwMode="auto">
          <a:xfrm>
            <a:off x="3883025" y="0"/>
            <a:ext cx="2971800" cy="457200"/>
          </a:xfrm>
          <a:prstGeom prst="rect">
            <a:avLst/>
          </a:prstGeom>
          <a:noFill/>
          <a:ln w="9525">
            <a:noFill/>
            <a:miter lim="800000"/>
            <a:headEnd/>
            <a:tailEnd/>
          </a:ln>
        </p:spPr>
        <p:txBody>
          <a:bodyPr vert="horz" wrap="square" lIns="92437" tIns="46218" rIns="92437" bIns="46218" numCol="1" anchor="t" anchorCtr="0" compatLnSpc="1">
            <a:prstTxWarp prst="textNoShape">
              <a:avLst/>
            </a:prstTxWarp>
          </a:bodyPr>
          <a:lstStyle>
            <a:lvl1pPr algn="r" defTabSz="923925">
              <a:defRPr sz="1200" b="0">
                <a:latin typeface="Arial" pitchFamily="34" charset="0"/>
              </a:defRPr>
            </a:lvl1pPr>
          </a:lstStyle>
          <a:p>
            <a:endParaRPr lang="en-US"/>
          </a:p>
        </p:txBody>
      </p:sp>
      <p:sp>
        <p:nvSpPr>
          <p:cNvPr id="4100" name="Rectangle 4"/>
          <p:cNvSpPr>
            <a:spLocks noGrp="1" noRot="1" noChangeAspect="1" noChangeArrowheads="1"/>
          </p:cNvSpPr>
          <p:nvPr>
            <p:ph type="sldImg" idx="2"/>
          </p:nvPr>
        </p:nvSpPr>
        <p:spPr bwMode="auto">
          <a:xfrm>
            <a:off x="379413" y="685800"/>
            <a:ext cx="6096000" cy="3429000"/>
          </a:xfrm>
          <a:prstGeom prst="rect">
            <a:avLst/>
          </a:prstGeom>
          <a:noFill/>
          <a:ln w="9525">
            <a:noFill/>
            <a:miter lim="800000"/>
            <a:headEnd/>
            <a:tailEnd/>
          </a:ln>
        </p:spPr>
      </p:sp>
      <p:sp>
        <p:nvSpPr>
          <p:cNvPr id="4101" name="Rectangle 5"/>
          <p:cNvSpPr>
            <a:spLocks noGrp="1" noChangeArrowheads="1"/>
          </p:cNvSpPr>
          <p:nvPr>
            <p:ph type="body" sz="quarter" idx="3"/>
          </p:nvPr>
        </p:nvSpPr>
        <p:spPr bwMode="auto">
          <a:xfrm>
            <a:off x="687388" y="4343400"/>
            <a:ext cx="5481637" cy="4114800"/>
          </a:xfrm>
          <a:prstGeom prst="rect">
            <a:avLst/>
          </a:prstGeom>
          <a:noFill/>
          <a:ln w="9525">
            <a:noFill/>
            <a:miter lim="800000"/>
            <a:headEnd/>
            <a:tailEnd/>
          </a:ln>
        </p:spPr>
        <p:txBody>
          <a:bodyPr vert="horz" wrap="square" lIns="92437" tIns="46218" rIns="92437" bIns="4621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6"/>
          <p:cNvSpPr>
            <a:spLocks noGrp="1" noChangeArrowheads="1"/>
          </p:cNvSpPr>
          <p:nvPr>
            <p:ph type="ftr" sz="quarter" idx="4"/>
          </p:nvPr>
        </p:nvSpPr>
        <p:spPr bwMode="auto">
          <a:xfrm>
            <a:off x="0" y="8683625"/>
            <a:ext cx="2971800" cy="457200"/>
          </a:xfrm>
          <a:prstGeom prst="rect">
            <a:avLst/>
          </a:prstGeom>
          <a:noFill/>
          <a:ln w="9525">
            <a:noFill/>
            <a:miter lim="800000"/>
            <a:headEnd/>
            <a:tailEnd/>
          </a:ln>
        </p:spPr>
        <p:txBody>
          <a:bodyPr vert="horz" wrap="square" lIns="92437" tIns="46218" rIns="92437" bIns="46218" numCol="1" anchor="b" anchorCtr="0" compatLnSpc="1">
            <a:prstTxWarp prst="textNoShape">
              <a:avLst/>
            </a:prstTxWarp>
          </a:bodyPr>
          <a:lstStyle>
            <a:lvl1pPr defTabSz="923925">
              <a:defRPr sz="1200" b="0">
                <a:latin typeface="Arial" pitchFamily="34" charset="0"/>
              </a:defRPr>
            </a:lvl1pPr>
          </a:lstStyle>
          <a:p>
            <a:endParaRPr lang="en-US"/>
          </a:p>
        </p:txBody>
      </p:sp>
      <p:sp>
        <p:nvSpPr>
          <p:cNvPr id="4103" name="Rectangle 7"/>
          <p:cNvSpPr>
            <a:spLocks noGrp="1" noChangeArrowheads="1"/>
          </p:cNvSpPr>
          <p:nvPr>
            <p:ph type="sldNum" sz="quarter" idx="5"/>
          </p:nvPr>
        </p:nvSpPr>
        <p:spPr bwMode="auto">
          <a:xfrm>
            <a:off x="3883025" y="8683625"/>
            <a:ext cx="2971800" cy="457200"/>
          </a:xfrm>
          <a:prstGeom prst="rect">
            <a:avLst/>
          </a:prstGeom>
          <a:noFill/>
          <a:ln w="9525">
            <a:noFill/>
            <a:miter lim="800000"/>
            <a:headEnd/>
            <a:tailEnd/>
          </a:ln>
        </p:spPr>
        <p:txBody>
          <a:bodyPr vert="horz" wrap="square" lIns="92437" tIns="46218" rIns="92437" bIns="46218" numCol="1" anchor="b" anchorCtr="0" compatLnSpc="1">
            <a:prstTxWarp prst="textNoShape">
              <a:avLst/>
            </a:prstTxWarp>
          </a:bodyPr>
          <a:lstStyle>
            <a:lvl1pPr algn="r" defTabSz="923925">
              <a:defRPr sz="1200" b="0">
                <a:latin typeface="Arial" pitchFamily="34" charset="0"/>
              </a:defRPr>
            </a:lvl1pPr>
          </a:lstStyle>
          <a:p>
            <a:fld id="{888FBE00-C2E5-4F63-B408-15839A9D5AD0}" type="slidenum">
              <a:rPr lang="en-US"/>
              <a:pPr/>
              <a:t>‹#›</a:t>
            </a:fld>
            <a:endParaRPr lang="en-US"/>
          </a:p>
        </p:txBody>
      </p:sp>
    </p:spTree>
    <p:extLst>
      <p:ext uri="{BB962C8B-B14F-4D97-AF65-F5344CB8AC3E}">
        <p14:creationId xmlns:p14="http://schemas.microsoft.com/office/powerpoint/2010/main" val="33365448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88FBE00-C2E5-4F63-B408-15839A9D5AD0}" type="slidenum">
              <a:rPr lang="en-US" smtClean="0"/>
              <a:pPr/>
              <a:t>1</a:t>
            </a:fld>
            <a:endParaRPr lang="en-US"/>
          </a:p>
        </p:txBody>
      </p:sp>
    </p:spTree>
    <p:extLst>
      <p:ext uri="{BB962C8B-B14F-4D97-AF65-F5344CB8AC3E}">
        <p14:creationId xmlns:p14="http://schemas.microsoft.com/office/powerpoint/2010/main" val="1575143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dirty="0" smtClean="0"/>
              <a:t>From  the European Space Agency's (ESA)Water Cycle </a:t>
            </a:r>
            <a:r>
              <a:rPr lang="en-US" altLang="zh-CN" sz="1200" dirty="0" err="1" smtClean="0"/>
              <a:t>Multimission</a:t>
            </a:r>
            <a:r>
              <a:rPr lang="en-US" altLang="zh-CN" sz="1200" dirty="0" smtClean="0"/>
              <a:t> Observation Strategy (WACMOS) and Soil Moisture Climate Change Initiative (CCI) projects. </a:t>
            </a:r>
            <a:r>
              <a:rPr lang="en-US" altLang="zh-CN" sz="1200" kern="1200" dirty="0" smtClean="0">
                <a:solidFill>
                  <a:schemeClr val="tx1"/>
                </a:solidFill>
                <a:effectLst/>
                <a:latin typeface="Arial" pitchFamily="34" charset="0"/>
                <a:ea typeface="+mn-ea"/>
                <a:cs typeface="Arial" pitchFamily="34" charset="0"/>
              </a:rPr>
              <a:t>hourly precipitation datasets merged with the Automatic Weather Station (AWS) observations and the Climate Prediction Center Morphing Technique (CMORPH) in a spatial resolution of 0.1</a:t>
            </a:r>
            <a:r>
              <a:rPr lang="zh-CN" altLang="zh-CN" sz="1200" kern="1200" dirty="0" smtClean="0">
                <a:solidFill>
                  <a:schemeClr val="tx1"/>
                </a:solidFill>
                <a:effectLst/>
                <a:latin typeface="Arial" pitchFamily="34" charset="0"/>
                <a:ea typeface="+mn-ea"/>
                <a:cs typeface="Arial" pitchFamily="34" charset="0"/>
              </a:rPr>
              <a:t>º</a:t>
            </a:r>
            <a:r>
              <a:rPr lang="en-US" altLang="zh-CN" sz="1200" kern="1200" dirty="0" smtClean="0">
                <a:solidFill>
                  <a:schemeClr val="tx1"/>
                </a:solidFill>
                <a:effectLst/>
                <a:latin typeface="Arial" pitchFamily="34" charset="0"/>
                <a:ea typeface="+mn-ea"/>
                <a:cs typeface="Arial" pitchFamily="34" charset="0"/>
              </a:rPr>
              <a:t>in June in 2009. </a:t>
            </a:r>
            <a:endParaRPr lang="zh-CN" altLang="en-US" sz="1200" dirty="0" smtClean="0"/>
          </a:p>
        </p:txBody>
      </p:sp>
      <p:sp>
        <p:nvSpPr>
          <p:cNvPr id="4" name="灯片编号占位符 3"/>
          <p:cNvSpPr>
            <a:spLocks noGrp="1"/>
          </p:cNvSpPr>
          <p:nvPr>
            <p:ph type="sldNum" sz="quarter" idx="10"/>
          </p:nvPr>
        </p:nvSpPr>
        <p:spPr/>
        <p:txBody>
          <a:bodyPr/>
          <a:lstStyle/>
          <a:p>
            <a:fld id="{888FBE00-C2E5-4F63-B408-15839A9D5AD0}" type="slidenum">
              <a:rPr lang="en-US" smtClean="0"/>
              <a:pPr/>
              <a:t>7</a:t>
            </a:fld>
            <a:endParaRPr lang="en-US"/>
          </a:p>
        </p:txBody>
      </p:sp>
    </p:spTree>
    <p:extLst>
      <p:ext uri="{BB962C8B-B14F-4D97-AF65-F5344CB8AC3E}">
        <p14:creationId xmlns:p14="http://schemas.microsoft.com/office/powerpoint/2010/main" val="2722819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dirty="0" smtClean="0"/>
              <a:t>From  the European Space Agency's (ESA)Water Cycle </a:t>
            </a:r>
            <a:r>
              <a:rPr lang="en-US" altLang="zh-CN" sz="1200" dirty="0" err="1" smtClean="0"/>
              <a:t>Multimission</a:t>
            </a:r>
            <a:r>
              <a:rPr lang="en-US" altLang="zh-CN" sz="1200" dirty="0" smtClean="0"/>
              <a:t> Observation Strategy (WACMOS) and Soil Moisture Climate Change Initiative (CCI) projects. </a:t>
            </a:r>
            <a:r>
              <a:rPr lang="en-US" altLang="zh-CN" sz="1200" kern="1200" dirty="0" smtClean="0">
                <a:solidFill>
                  <a:schemeClr val="tx1"/>
                </a:solidFill>
                <a:effectLst/>
                <a:latin typeface="Arial" pitchFamily="34" charset="0"/>
                <a:ea typeface="+mn-ea"/>
                <a:cs typeface="Arial" pitchFamily="34" charset="0"/>
              </a:rPr>
              <a:t>hourly precipitation datasets merged with the Automatic Weather Station (AWS) observations and the Climate Prediction Center Morphing Technique (CMORPH) in a spatial resolution of 0.1</a:t>
            </a:r>
            <a:r>
              <a:rPr lang="zh-CN" altLang="zh-CN" sz="1200" kern="1200" dirty="0" smtClean="0">
                <a:solidFill>
                  <a:schemeClr val="tx1"/>
                </a:solidFill>
                <a:effectLst/>
                <a:latin typeface="Arial" pitchFamily="34" charset="0"/>
                <a:ea typeface="+mn-ea"/>
                <a:cs typeface="Arial" pitchFamily="34" charset="0"/>
              </a:rPr>
              <a:t>º</a:t>
            </a:r>
            <a:r>
              <a:rPr lang="en-US" altLang="zh-CN" sz="1200" kern="1200" dirty="0" smtClean="0">
                <a:solidFill>
                  <a:schemeClr val="tx1"/>
                </a:solidFill>
                <a:effectLst/>
                <a:latin typeface="Arial" pitchFamily="34" charset="0"/>
                <a:ea typeface="+mn-ea"/>
                <a:cs typeface="Arial" pitchFamily="34" charset="0"/>
              </a:rPr>
              <a:t>in June in 2009. </a:t>
            </a:r>
            <a:endParaRPr lang="zh-CN" altLang="en-US" sz="1200" dirty="0" smtClean="0"/>
          </a:p>
        </p:txBody>
      </p:sp>
      <p:sp>
        <p:nvSpPr>
          <p:cNvPr id="4" name="灯片编号占位符 3"/>
          <p:cNvSpPr>
            <a:spLocks noGrp="1"/>
          </p:cNvSpPr>
          <p:nvPr>
            <p:ph type="sldNum" sz="quarter" idx="10"/>
          </p:nvPr>
        </p:nvSpPr>
        <p:spPr/>
        <p:txBody>
          <a:bodyPr/>
          <a:lstStyle/>
          <a:p>
            <a:fld id="{888FBE00-C2E5-4F63-B408-15839A9D5AD0}" type="slidenum">
              <a:rPr lang="en-US" smtClean="0"/>
              <a:pPr/>
              <a:t>8</a:t>
            </a:fld>
            <a:endParaRPr lang="en-US"/>
          </a:p>
        </p:txBody>
      </p:sp>
    </p:spTree>
    <p:extLst>
      <p:ext uri="{BB962C8B-B14F-4D97-AF65-F5344CB8AC3E}">
        <p14:creationId xmlns:p14="http://schemas.microsoft.com/office/powerpoint/2010/main" val="2722819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88FBE00-C2E5-4F63-B408-15839A9D5AD0}" type="slidenum">
              <a:rPr lang="en-US" smtClean="0"/>
              <a:pPr/>
              <a:t>10</a:t>
            </a:fld>
            <a:endParaRPr lang="en-US"/>
          </a:p>
        </p:txBody>
      </p:sp>
    </p:spTree>
    <p:extLst>
      <p:ext uri="{BB962C8B-B14F-4D97-AF65-F5344CB8AC3E}">
        <p14:creationId xmlns:p14="http://schemas.microsoft.com/office/powerpoint/2010/main" val="1613505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effectLst/>
                <a:latin typeface="Arial" pitchFamily="34" charset="0"/>
                <a:ea typeface="+mn-ea"/>
                <a:cs typeface="Arial" pitchFamily="34" charset="0"/>
              </a:rPr>
              <a:t>The observed hourly rainfall amounts (instantaneous rain-rate) are shown for 6,12, 18 and 24 h preceding the ECV overpass time (08 a.m. LT). Soil moisture anomaly is the difference between daily values and the monthly average, only showing a positive (wet) anomaly.</a:t>
            </a:r>
            <a:endParaRPr lang="zh-CN" altLang="zh-CN" sz="1200" kern="1200" dirty="0" smtClean="0">
              <a:solidFill>
                <a:schemeClr val="tx1"/>
              </a:solidFill>
              <a:effectLst/>
              <a:latin typeface="Arial" pitchFamily="34" charset="0"/>
              <a:ea typeface="+mn-ea"/>
              <a:cs typeface="Arial" pitchFamily="34" charset="0"/>
            </a:endParaRPr>
          </a:p>
          <a:p>
            <a:endParaRPr lang="zh-CN" altLang="en-US" dirty="0"/>
          </a:p>
        </p:txBody>
      </p:sp>
      <p:sp>
        <p:nvSpPr>
          <p:cNvPr id="4" name="灯片编号占位符 3"/>
          <p:cNvSpPr>
            <a:spLocks noGrp="1"/>
          </p:cNvSpPr>
          <p:nvPr>
            <p:ph type="sldNum" sz="quarter" idx="10"/>
          </p:nvPr>
        </p:nvSpPr>
        <p:spPr/>
        <p:txBody>
          <a:bodyPr/>
          <a:lstStyle/>
          <a:p>
            <a:fld id="{888FBE00-C2E5-4F63-B408-15839A9D5AD0}" type="slidenum">
              <a:rPr lang="en-US" smtClean="0"/>
              <a:pPr/>
              <a:t>15</a:t>
            </a:fld>
            <a:endParaRPr lang="en-US"/>
          </a:p>
        </p:txBody>
      </p:sp>
    </p:spTree>
    <p:extLst>
      <p:ext uri="{BB962C8B-B14F-4D97-AF65-F5344CB8AC3E}">
        <p14:creationId xmlns:p14="http://schemas.microsoft.com/office/powerpoint/2010/main" val="2840591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88FBE00-C2E5-4F63-B408-15839A9D5AD0}" type="slidenum">
              <a:rPr lang="en-US" smtClean="0"/>
              <a:pPr/>
              <a:t>16</a:t>
            </a:fld>
            <a:endParaRPr lang="en-US"/>
          </a:p>
        </p:txBody>
      </p:sp>
    </p:spTree>
    <p:extLst>
      <p:ext uri="{BB962C8B-B14F-4D97-AF65-F5344CB8AC3E}">
        <p14:creationId xmlns:p14="http://schemas.microsoft.com/office/powerpoint/2010/main" val="2840591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It</a:t>
            </a:r>
            <a:r>
              <a:rPr lang="en-US" altLang="zh-CN" baseline="0" dirty="0" smtClean="0"/>
              <a:t> shows that soil moisture and precipitation have the same pattern, decreasing from southeast to northwest. </a:t>
            </a:r>
          </a:p>
          <a:p>
            <a:r>
              <a:rPr lang="en-US" altLang="zh-CN" baseline="0" dirty="0" smtClean="0"/>
              <a:t>In most part of the TP, </a:t>
            </a:r>
            <a:r>
              <a:rPr lang="en-US" altLang="zh-CN" baseline="0" dirty="0" err="1" smtClean="0"/>
              <a:t>precip</a:t>
            </a:r>
            <a:r>
              <a:rPr lang="en-US" altLang="zh-CN" baseline="0" dirty="0" smtClean="0"/>
              <a:t> increases except southeast, but soil moisture increases in the most part, while</a:t>
            </a:r>
          </a:p>
          <a:p>
            <a:r>
              <a:rPr lang="en-US" altLang="zh-CN" baseline="0" dirty="0" smtClean="0"/>
              <a:t>It decreases in the southwest. </a:t>
            </a:r>
            <a:endParaRPr lang="zh-CN" altLang="en-US" dirty="0"/>
          </a:p>
        </p:txBody>
      </p:sp>
      <p:sp>
        <p:nvSpPr>
          <p:cNvPr id="4" name="灯片编号占位符 3"/>
          <p:cNvSpPr>
            <a:spLocks noGrp="1"/>
          </p:cNvSpPr>
          <p:nvPr>
            <p:ph type="sldNum" sz="quarter" idx="10"/>
          </p:nvPr>
        </p:nvSpPr>
        <p:spPr/>
        <p:txBody>
          <a:bodyPr/>
          <a:lstStyle/>
          <a:p>
            <a:fld id="{888FBE00-C2E5-4F63-B408-15839A9D5AD0}" type="slidenum">
              <a:rPr lang="en-US" smtClean="0"/>
              <a:pPr/>
              <a:t>17</a:t>
            </a:fld>
            <a:endParaRPr lang="en-US"/>
          </a:p>
        </p:txBody>
      </p:sp>
    </p:spTree>
    <p:extLst>
      <p:ext uri="{BB962C8B-B14F-4D97-AF65-F5344CB8AC3E}">
        <p14:creationId xmlns:p14="http://schemas.microsoft.com/office/powerpoint/2010/main" val="2840591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It</a:t>
            </a:r>
            <a:r>
              <a:rPr lang="en-US" altLang="zh-CN" baseline="0" dirty="0" smtClean="0"/>
              <a:t> shows that soil moisture and precipitation have the same pattern, decreasing from southeast to northwest. </a:t>
            </a:r>
          </a:p>
          <a:p>
            <a:r>
              <a:rPr lang="en-US" altLang="zh-CN" baseline="0" dirty="0" smtClean="0"/>
              <a:t>In most part of the TP, </a:t>
            </a:r>
            <a:r>
              <a:rPr lang="en-US" altLang="zh-CN" baseline="0" dirty="0" err="1" smtClean="0"/>
              <a:t>precip</a:t>
            </a:r>
            <a:r>
              <a:rPr lang="en-US" altLang="zh-CN" baseline="0" dirty="0" smtClean="0"/>
              <a:t> increases except southeast, but soil moisture increases in the most part, while</a:t>
            </a:r>
          </a:p>
          <a:p>
            <a:r>
              <a:rPr lang="en-US" altLang="zh-CN" baseline="0" dirty="0" smtClean="0"/>
              <a:t>It decreases in the southwest. </a:t>
            </a:r>
            <a:endParaRPr lang="zh-CN" altLang="en-US" dirty="0"/>
          </a:p>
        </p:txBody>
      </p:sp>
      <p:sp>
        <p:nvSpPr>
          <p:cNvPr id="4" name="灯片编号占位符 3"/>
          <p:cNvSpPr>
            <a:spLocks noGrp="1"/>
          </p:cNvSpPr>
          <p:nvPr>
            <p:ph type="sldNum" sz="quarter" idx="10"/>
          </p:nvPr>
        </p:nvSpPr>
        <p:spPr/>
        <p:txBody>
          <a:bodyPr/>
          <a:lstStyle/>
          <a:p>
            <a:fld id="{888FBE00-C2E5-4F63-B408-15839A9D5AD0}" type="slidenum">
              <a:rPr lang="en-US" smtClean="0"/>
              <a:pPr/>
              <a:t>18</a:t>
            </a:fld>
            <a:endParaRPr lang="en-US"/>
          </a:p>
        </p:txBody>
      </p:sp>
    </p:spTree>
    <p:extLst>
      <p:ext uri="{BB962C8B-B14F-4D97-AF65-F5344CB8AC3E}">
        <p14:creationId xmlns:p14="http://schemas.microsoft.com/office/powerpoint/2010/main" val="2840591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It</a:t>
            </a:r>
            <a:r>
              <a:rPr lang="en-US" altLang="zh-CN" baseline="0" dirty="0" smtClean="0"/>
              <a:t> shows that soil moisture and precipitation have the same pattern, decreasing from southeast to northwest. </a:t>
            </a:r>
          </a:p>
          <a:p>
            <a:r>
              <a:rPr lang="en-US" altLang="zh-CN" baseline="0" dirty="0" smtClean="0"/>
              <a:t>In most part of the TP, </a:t>
            </a:r>
            <a:r>
              <a:rPr lang="en-US" altLang="zh-CN" baseline="0" dirty="0" err="1" smtClean="0"/>
              <a:t>precip</a:t>
            </a:r>
            <a:r>
              <a:rPr lang="en-US" altLang="zh-CN" baseline="0" dirty="0" smtClean="0"/>
              <a:t> increases except southeast, but soil moisture increases in the most part, while</a:t>
            </a:r>
          </a:p>
          <a:p>
            <a:r>
              <a:rPr lang="en-US" altLang="zh-CN" baseline="0" dirty="0" smtClean="0"/>
              <a:t>It decreases in the southwest. </a:t>
            </a:r>
            <a:endParaRPr lang="zh-CN" altLang="en-US" dirty="0"/>
          </a:p>
        </p:txBody>
      </p:sp>
      <p:sp>
        <p:nvSpPr>
          <p:cNvPr id="4" name="灯片编号占位符 3"/>
          <p:cNvSpPr>
            <a:spLocks noGrp="1"/>
          </p:cNvSpPr>
          <p:nvPr>
            <p:ph type="sldNum" sz="quarter" idx="10"/>
          </p:nvPr>
        </p:nvSpPr>
        <p:spPr/>
        <p:txBody>
          <a:bodyPr/>
          <a:lstStyle/>
          <a:p>
            <a:fld id="{888FBE00-C2E5-4F63-B408-15839A9D5AD0}" type="slidenum">
              <a:rPr lang="en-US" smtClean="0"/>
              <a:pPr/>
              <a:t>19</a:t>
            </a:fld>
            <a:endParaRPr lang="en-US"/>
          </a:p>
        </p:txBody>
      </p:sp>
    </p:spTree>
    <p:extLst>
      <p:ext uri="{BB962C8B-B14F-4D97-AF65-F5344CB8AC3E}">
        <p14:creationId xmlns:p14="http://schemas.microsoft.com/office/powerpoint/2010/main" val="2840591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88FBE00-C2E5-4F63-B408-15839A9D5AD0}" type="slidenum">
              <a:rPr lang="en-US" smtClean="0"/>
              <a:pPr/>
              <a:t>20</a:t>
            </a:fld>
            <a:endParaRPr lang="en-US"/>
          </a:p>
        </p:txBody>
      </p:sp>
    </p:spTree>
    <p:extLst>
      <p:ext uri="{BB962C8B-B14F-4D97-AF65-F5344CB8AC3E}">
        <p14:creationId xmlns:p14="http://schemas.microsoft.com/office/powerpoint/2010/main" val="3224485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Abrupt of Soil moisture occurred in 2003, while it lags</a:t>
            </a:r>
            <a:r>
              <a:rPr lang="en-US" altLang="zh-CN" baseline="0" dirty="0" smtClean="0"/>
              <a:t> </a:t>
            </a:r>
            <a:r>
              <a:rPr lang="en-US" altLang="zh-CN" baseline="0" dirty="0" err="1" smtClean="0"/>
              <a:t>precip</a:t>
            </a:r>
            <a:r>
              <a:rPr lang="en-US" altLang="zh-CN" baseline="0" dirty="0" smtClean="0"/>
              <a:t> 1 year.</a:t>
            </a:r>
          </a:p>
          <a:p>
            <a:r>
              <a:rPr lang="en-US" altLang="zh-CN" baseline="0" dirty="0" smtClean="0"/>
              <a:t>Soil moisture trends in the recent 10 years seems to be more significant than precipitation. </a:t>
            </a:r>
          </a:p>
          <a:p>
            <a:r>
              <a:rPr lang="en-US" altLang="zh-CN" baseline="0" dirty="0" smtClean="0"/>
              <a:t>Although precipitation increases in the recent 10 years, it is not significant.</a:t>
            </a:r>
          </a:p>
          <a:p>
            <a:r>
              <a:rPr lang="en-US" altLang="zh-CN" baseline="0" dirty="0" smtClean="0"/>
              <a:t>This shows that the increases of soil moisture may caused by not only </a:t>
            </a:r>
            <a:r>
              <a:rPr lang="en-US" altLang="zh-CN" baseline="0" dirty="0" err="1" smtClean="0"/>
              <a:t>precip,but</a:t>
            </a:r>
            <a:r>
              <a:rPr lang="en-US" altLang="zh-CN" baseline="0" dirty="0" smtClean="0"/>
              <a:t> also other contributors.</a:t>
            </a:r>
            <a:r>
              <a:rPr lang="en-US" altLang="zh-CN" dirty="0" smtClean="0"/>
              <a:t> </a:t>
            </a:r>
            <a:endParaRPr lang="zh-CN" altLang="en-US" dirty="0"/>
          </a:p>
        </p:txBody>
      </p:sp>
      <p:sp>
        <p:nvSpPr>
          <p:cNvPr id="4" name="灯片编号占位符 3"/>
          <p:cNvSpPr>
            <a:spLocks noGrp="1"/>
          </p:cNvSpPr>
          <p:nvPr>
            <p:ph type="sldNum" sz="quarter" idx="10"/>
          </p:nvPr>
        </p:nvSpPr>
        <p:spPr/>
        <p:txBody>
          <a:bodyPr/>
          <a:lstStyle/>
          <a:p>
            <a:fld id="{888FBE00-C2E5-4F63-B408-15839A9D5AD0}" type="slidenum">
              <a:rPr lang="en-US" smtClean="0"/>
              <a:pPr/>
              <a:t>21</a:t>
            </a:fld>
            <a:endParaRPr lang="en-US"/>
          </a:p>
        </p:txBody>
      </p:sp>
    </p:spTree>
    <p:extLst>
      <p:ext uri="{BB962C8B-B14F-4D97-AF65-F5344CB8AC3E}">
        <p14:creationId xmlns:p14="http://schemas.microsoft.com/office/powerpoint/2010/main" val="2372377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Furthermore,</a:t>
            </a:r>
            <a:r>
              <a:rPr lang="en-US" altLang="zh-CN" baseline="0" dirty="0" smtClean="0"/>
              <a:t> air temperature increases significantly in the recent 10 years, which may lead to the increase of ET over the TP</a:t>
            </a:r>
            <a:endParaRPr lang="zh-CN" altLang="en-US" dirty="0"/>
          </a:p>
        </p:txBody>
      </p:sp>
      <p:sp>
        <p:nvSpPr>
          <p:cNvPr id="4" name="灯片编号占位符 3"/>
          <p:cNvSpPr>
            <a:spLocks noGrp="1"/>
          </p:cNvSpPr>
          <p:nvPr>
            <p:ph type="sldNum" sz="quarter" idx="10"/>
          </p:nvPr>
        </p:nvSpPr>
        <p:spPr/>
        <p:txBody>
          <a:bodyPr/>
          <a:lstStyle/>
          <a:p>
            <a:fld id="{888FBE00-C2E5-4F63-B408-15839A9D5AD0}" type="slidenum">
              <a:rPr lang="en-US" smtClean="0"/>
              <a:pPr/>
              <a:t>22</a:t>
            </a:fld>
            <a:endParaRPr lang="en-US"/>
          </a:p>
        </p:txBody>
      </p:sp>
    </p:spTree>
    <p:extLst>
      <p:ext uri="{BB962C8B-B14F-4D97-AF65-F5344CB8AC3E}">
        <p14:creationId xmlns:p14="http://schemas.microsoft.com/office/powerpoint/2010/main" val="4768668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So,</a:t>
            </a:r>
            <a:r>
              <a:rPr lang="en-US" altLang="zh-CN" baseline="0" dirty="0" smtClean="0"/>
              <a:t> we did partial correlation analysis to see the relationship between soil moisture and air temperature.</a:t>
            </a:r>
          </a:p>
          <a:p>
            <a:r>
              <a:rPr lang="en-US" altLang="zh-CN" baseline="0" dirty="0" smtClean="0"/>
              <a:t>The first line are partial correlation between SM and </a:t>
            </a:r>
            <a:r>
              <a:rPr lang="en-US" altLang="zh-CN" baseline="0" dirty="0" err="1" smtClean="0"/>
              <a:t>precip</a:t>
            </a:r>
            <a:r>
              <a:rPr lang="en-US" altLang="zh-CN" baseline="0" dirty="0" smtClean="0"/>
              <a:t>, and between SM and air temperature, with significance &gt;95%.</a:t>
            </a:r>
          </a:p>
          <a:p>
            <a:r>
              <a:rPr lang="en-US" altLang="zh-CN" baseline="0" dirty="0" smtClean="0"/>
              <a:t>The lower panels show the correlation after </a:t>
            </a:r>
            <a:r>
              <a:rPr lang="en-US" altLang="zh-CN" baseline="0" dirty="0" err="1" smtClean="0"/>
              <a:t>detrending</a:t>
            </a:r>
            <a:r>
              <a:rPr lang="en-US" altLang="zh-CN" baseline="0" dirty="0" smtClean="0"/>
              <a:t>. It shows that in most part, </a:t>
            </a:r>
            <a:r>
              <a:rPr lang="en-US" altLang="zh-CN" baseline="0" dirty="0" err="1" smtClean="0"/>
              <a:t>precip</a:t>
            </a:r>
            <a:r>
              <a:rPr lang="en-US" altLang="zh-CN" baseline="0" dirty="0" smtClean="0"/>
              <a:t> affects soil moisture much, while in the west and southeast, soil moisture may be affected by other factors. </a:t>
            </a:r>
            <a:endParaRPr lang="zh-CN" altLang="en-US" dirty="0"/>
          </a:p>
        </p:txBody>
      </p:sp>
      <p:sp>
        <p:nvSpPr>
          <p:cNvPr id="4" name="灯片编号占位符 3"/>
          <p:cNvSpPr>
            <a:spLocks noGrp="1"/>
          </p:cNvSpPr>
          <p:nvPr>
            <p:ph type="sldNum" sz="quarter" idx="10"/>
          </p:nvPr>
        </p:nvSpPr>
        <p:spPr/>
        <p:txBody>
          <a:bodyPr/>
          <a:lstStyle/>
          <a:p>
            <a:fld id="{888FBE00-C2E5-4F63-B408-15839A9D5AD0}" type="slidenum">
              <a:rPr lang="en-US" smtClean="0"/>
              <a:pPr/>
              <a:t>23</a:t>
            </a:fld>
            <a:endParaRPr lang="en-US"/>
          </a:p>
        </p:txBody>
      </p:sp>
    </p:spTree>
    <p:extLst>
      <p:ext uri="{BB962C8B-B14F-4D97-AF65-F5344CB8AC3E}">
        <p14:creationId xmlns:p14="http://schemas.microsoft.com/office/powerpoint/2010/main" val="13885105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Professor</a:t>
            </a:r>
            <a:r>
              <a:rPr lang="en-US" altLang="zh-CN" baseline="0" dirty="0" smtClean="0"/>
              <a:t> </a:t>
            </a:r>
            <a:r>
              <a:rPr lang="en-US" altLang="zh-CN" baseline="0" dirty="0" err="1" smtClean="0"/>
              <a:t>Gao</a:t>
            </a:r>
            <a:r>
              <a:rPr lang="en-US" altLang="zh-CN" baseline="0" dirty="0" smtClean="0"/>
              <a:t> studied the change of runoff over the TP, this picture show that runoff over the southeast decreases much comparing to the years before 1998, which may one of the reasons leading to the increase of soil moisture</a:t>
            </a:r>
            <a:endParaRPr lang="zh-CN" altLang="en-US" dirty="0"/>
          </a:p>
        </p:txBody>
      </p:sp>
      <p:sp>
        <p:nvSpPr>
          <p:cNvPr id="4" name="灯片编号占位符 3"/>
          <p:cNvSpPr>
            <a:spLocks noGrp="1"/>
          </p:cNvSpPr>
          <p:nvPr>
            <p:ph type="sldNum" sz="quarter" idx="10"/>
          </p:nvPr>
        </p:nvSpPr>
        <p:spPr/>
        <p:txBody>
          <a:bodyPr/>
          <a:lstStyle/>
          <a:p>
            <a:fld id="{888FBE00-C2E5-4F63-B408-15839A9D5AD0}" type="slidenum">
              <a:rPr lang="en-US" smtClean="0"/>
              <a:pPr/>
              <a:t>24</a:t>
            </a:fld>
            <a:endParaRPr lang="en-US"/>
          </a:p>
        </p:txBody>
      </p:sp>
    </p:spTree>
    <p:extLst>
      <p:ext uri="{BB962C8B-B14F-4D97-AF65-F5344CB8AC3E}">
        <p14:creationId xmlns:p14="http://schemas.microsoft.com/office/powerpoint/2010/main" val="3535250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88FBE00-C2E5-4F63-B408-15839A9D5AD0}" type="slidenum">
              <a:rPr lang="en-US" smtClean="0"/>
              <a:pPr/>
              <a:t>25</a:t>
            </a:fld>
            <a:endParaRPr lang="en-US"/>
          </a:p>
        </p:txBody>
      </p:sp>
    </p:spTree>
    <p:extLst>
      <p:ext uri="{BB962C8B-B14F-4D97-AF65-F5344CB8AC3E}">
        <p14:creationId xmlns:p14="http://schemas.microsoft.com/office/powerpoint/2010/main" val="2840591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smtClean="0"/>
              <a:t>Soil moisture can affect local convective precipitation in positive and negative  ways.</a:t>
            </a:r>
          </a:p>
          <a:p>
            <a:r>
              <a:rPr lang="en-US" altLang="zh-CN" dirty="0" smtClean="0"/>
              <a:t>The right panels shows</a:t>
            </a:r>
            <a:r>
              <a:rPr lang="en-US" altLang="zh-CN" baseline="0" dirty="0" smtClean="0"/>
              <a:t> the feedbacks of soil moisture influencing convective </a:t>
            </a:r>
            <a:r>
              <a:rPr lang="en-US" altLang="zh-CN" baseline="0" dirty="0" err="1" smtClean="0"/>
              <a:t>precip</a:t>
            </a:r>
            <a:r>
              <a:rPr lang="en-US" altLang="zh-CN" baseline="0" dirty="0" smtClean="0"/>
              <a:t> in summer over the TP.</a:t>
            </a:r>
          </a:p>
          <a:p>
            <a:r>
              <a:rPr lang="en-US" altLang="zh-CN" baseline="0" dirty="0" smtClean="0"/>
              <a:t>It shows that in the </a:t>
            </a:r>
            <a:r>
              <a:rPr lang="en-US" altLang="zh-CN" baseline="0" dirty="0" err="1" smtClean="0"/>
              <a:t>southpart</a:t>
            </a:r>
            <a:r>
              <a:rPr lang="en-US" altLang="zh-CN" baseline="0" dirty="0" smtClean="0"/>
              <a:t> of the TP, it is atmospheric controlled region, which means that </a:t>
            </a:r>
            <a:r>
              <a:rPr lang="en-US" altLang="zh-CN" baseline="0" dirty="0" err="1" smtClean="0"/>
              <a:t>precipiaton</a:t>
            </a:r>
            <a:r>
              <a:rPr lang="en-US" altLang="zh-CN" baseline="0" dirty="0" smtClean="0"/>
              <a:t> is influenced by monsoon</a:t>
            </a:r>
          </a:p>
          <a:p>
            <a:r>
              <a:rPr lang="en-US" altLang="zh-CN" baseline="0" dirty="0" smtClean="0"/>
              <a:t>But in the north part of the TP, where in the soil moisture trend it shows a decreasing trend, it shows the soil moisture-precipitation feedback is transition, which means both negative and positive feedback coexist.</a:t>
            </a:r>
          </a:p>
          <a:p>
            <a:r>
              <a:rPr lang="en-US" altLang="zh-CN" baseline="0" dirty="0" smtClean="0"/>
              <a:t>We wound expected that soil moisture changes in this region will lead to convective precipitation response here.</a:t>
            </a:r>
            <a:endParaRPr lang="zh-CN" altLang="en-US" dirty="0"/>
          </a:p>
        </p:txBody>
      </p:sp>
      <p:sp>
        <p:nvSpPr>
          <p:cNvPr id="4" name="灯片编号占位符 3"/>
          <p:cNvSpPr>
            <a:spLocks noGrp="1"/>
          </p:cNvSpPr>
          <p:nvPr>
            <p:ph type="sldNum" sz="quarter" idx="10"/>
          </p:nvPr>
        </p:nvSpPr>
        <p:spPr/>
        <p:txBody>
          <a:bodyPr/>
          <a:lstStyle/>
          <a:p>
            <a:fld id="{BF2303C2-4C62-49D6-AEC6-9F561296B4DC}" type="slidenum">
              <a:rPr lang="zh-CN" altLang="en-US" smtClean="0"/>
              <a:t>26</a:t>
            </a:fld>
            <a:endParaRPr lang="zh-CN" altLang="en-US"/>
          </a:p>
        </p:txBody>
      </p:sp>
    </p:spTree>
    <p:extLst>
      <p:ext uri="{BB962C8B-B14F-4D97-AF65-F5344CB8AC3E}">
        <p14:creationId xmlns:p14="http://schemas.microsoft.com/office/powerpoint/2010/main" val="3176232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标题幻灯片">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114800" y="2571751"/>
            <a:ext cx="4806950" cy="851297"/>
          </a:xfrm>
        </p:spPr>
        <p:txBody>
          <a:bodyPr/>
          <a:lstStyle>
            <a:lvl1pPr>
              <a:defRPr/>
            </a:lvl1pPr>
          </a:lstStyle>
          <a:p>
            <a:r>
              <a:rPr lang="zh-CN" altLang="en-US"/>
              <a:t>单击此处编辑母版标题样式</a:t>
            </a:r>
          </a:p>
        </p:txBody>
      </p:sp>
      <p:sp>
        <p:nvSpPr>
          <p:cNvPr id="2051" name="Rectangle 3"/>
          <p:cNvSpPr>
            <a:spLocks noGrp="1" noChangeArrowheads="1"/>
          </p:cNvSpPr>
          <p:nvPr>
            <p:ph type="ftr" sz="quarter" idx="3"/>
          </p:nvPr>
        </p:nvSpPr>
        <p:spPr>
          <a:xfrm>
            <a:off x="3124200" y="4683919"/>
            <a:ext cx="2895600" cy="357188"/>
          </a:xfrm>
        </p:spPr>
        <p:txBody>
          <a:bodyPr/>
          <a:lstStyle>
            <a:lvl1pPr eaLnBrk="0" hangingPunct="0">
              <a:defRPr b="1">
                <a:latin typeface="Times New Roman" pitchFamily="18" charset="0"/>
              </a:defRPr>
            </a:lvl1pPr>
          </a:lstStyle>
          <a:p>
            <a:endParaRPr lang="en-US"/>
          </a:p>
        </p:txBody>
      </p:sp>
      <p:sp>
        <p:nvSpPr>
          <p:cNvPr id="2052" name="Rectangle 7"/>
          <p:cNvSpPr>
            <a:spLocks noChangeArrowheads="1"/>
          </p:cNvSpPr>
          <p:nvPr/>
        </p:nvSpPr>
        <p:spPr bwMode="auto">
          <a:xfrm>
            <a:off x="0" y="5003007"/>
            <a:ext cx="9144000" cy="140494"/>
          </a:xfrm>
          <a:prstGeom prst="rect">
            <a:avLst/>
          </a:prstGeom>
          <a:solidFill>
            <a:srgbClr val="A50021"/>
          </a:solidFill>
          <a:ln w="9525">
            <a:noFill/>
            <a:miter lim="800000"/>
            <a:headEnd/>
            <a:tailEnd/>
          </a:ln>
          <a:effectLst/>
        </p:spPr>
        <p:txBody>
          <a:bodyPr wrap="none" anchor="ctr"/>
          <a:lstStyle/>
          <a:p>
            <a:endParaRPr lang="en-US" sz="1800" b="0">
              <a:latin typeface="Arial" pitchFamily="34" charset="0"/>
            </a:endParaRPr>
          </a:p>
        </p:txBody>
      </p:sp>
      <p:sp>
        <p:nvSpPr>
          <p:cNvPr id="2053" name="Rectangle 8"/>
          <p:cNvSpPr>
            <a:spLocks noChangeArrowheads="1"/>
          </p:cNvSpPr>
          <p:nvPr/>
        </p:nvSpPr>
        <p:spPr bwMode="auto">
          <a:xfrm>
            <a:off x="457200" y="857250"/>
            <a:ext cx="5638800" cy="57150"/>
          </a:xfrm>
          <a:prstGeom prst="rect">
            <a:avLst/>
          </a:prstGeom>
          <a:solidFill>
            <a:srgbClr val="CC0000"/>
          </a:solidFill>
          <a:ln w="9525">
            <a:noFill/>
            <a:miter lim="800000"/>
            <a:headEnd/>
            <a:tailEnd/>
          </a:ln>
          <a:effectLst/>
        </p:spPr>
        <p:txBody>
          <a:bodyPr wrap="none" anchor="ctr"/>
          <a:lstStyle/>
          <a:p>
            <a:endParaRPr lang="en-US" sz="1800" b="0">
              <a:latin typeface="Arial" pitchFamily="34" charset="0"/>
            </a:endParaRPr>
          </a:p>
        </p:txBody>
      </p:sp>
      <p:pic>
        <p:nvPicPr>
          <p:cNvPr id="2054" name="Picture 4"/>
          <p:cNvPicPr>
            <a:picLocks noChangeAspect="1" noChangeArrowheads="1"/>
          </p:cNvPicPr>
          <p:nvPr userDrawn="1"/>
        </p:nvPicPr>
        <p:blipFill>
          <a:blip r:embed="rId2" cstate="print"/>
          <a:srcRect/>
          <a:stretch>
            <a:fillRect/>
          </a:stretch>
        </p:blipFill>
        <p:spPr bwMode="auto">
          <a:xfrm>
            <a:off x="0" y="1977619"/>
            <a:ext cx="9144000" cy="937022"/>
          </a:xfrm>
          <a:prstGeom prst="rect">
            <a:avLst/>
          </a:prstGeom>
          <a:noFill/>
          <a:ln w="9525">
            <a:noFill/>
            <a:miter lim="800000"/>
            <a:headEnd/>
            <a:tailEnd/>
          </a:ln>
          <a:effectLst/>
        </p:spPr>
      </p:pic>
      <p:sp>
        <p:nvSpPr>
          <p:cNvPr id="2055" name="Rectangle 6"/>
          <p:cNvSpPr>
            <a:spLocks noChangeArrowheads="1"/>
          </p:cNvSpPr>
          <p:nvPr userDrawn="1"/>
        </p:nvSpPr>
        <p:spPr bwMode="auto">
          <a:xfrm>
            <a:off x="0" y="1314450"/>
            <a:ext cx="5638800" cy="57150"/>
          </a:xfrm>
          <a:prstGeom prst="rect">
            <a:avLst/>
          </a:prstGeom>
          <a:solidFill>
            <a:srgbClr val="CC0000"/>
          </a:solidFill>
          <a:ln w="9525">
            <a:noFill/>
            <a:miter lim="800000"/>
            <a:headEnd/>
            <a:tailEnd/>
          </a:ln>
          <a:effectLst/>
        </p:spPr>
        <p:txBody>
          <a:bodyPr wrap="none" anchor="ctr"/>
          <a:lstStyle/>
          <a:p>
            <a:endParaRPr lang="en-US" sz="1800" b="0">
              <a:latin typeface="Arial" pitchFamily="34" charset="0"/>
            </a:endParaRPr>
          </a:p>
        </p:txBody>
      </p:sp>
      <p:sp>
        <p:nvSpPr>
          <p:cNvPr id="2056" name="Rectangle 7"/>
          <p:cNvSpPr>
            <a:spLocks noChangeArrowheads="1"/>
          </p:cNvSpPr>
          <p:nvPr userDrawn="1"/>
        </p:nvSpPr>
        <p:spPr bwMode="auto">
          <a:xfrm>
            <a:off x="3505200" y="3771900"/>
            <a:ext cx="5638800" cy="57150"/>
          </a:xfrm>
          <a:prstGeom prst="rect">
            <a:avLst/>
          </a:prstGeom>
          <a:solidFill>
            <a:srgbClr val="CC0000"/>
          </a:solidFill>
          <a:ln w="9525">
            <a:noFill/>
            <a:miter lim="800000"/>
            <a:headEnd/>
            <a:tailEnd/>
          </a:ln>
          <a:effectLst/>
        </p:spPr>
        <p:txBody>
          <a:bodyPr wrap="none" anchor="ctr"/>
          <a:lstStyle/>
          <a:p>
            <a:endParaRPr lang="en-US" sz="1800" b="0">
              <a:latin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0" fill="hold">
                                          <p:stCondLst>
                                            <p:cond delay="0"/>
                                          </p:stCondLst>
                                        </p:cTn>
                                        <p:tgtEl>
                                          <p:spTgt spid="2050"/>
                                        </p:tgtEl>
                                        <p:attrNameLst>
                                          <p:attrName>style.visibility</p:attrName>
                                        </p:attrNameLst>
                                      </p:cBhvr>
                                      <p:to>
                                        <p:strVal val="visible"/>
                                      </p:to>
                                    </p:set>
                                    <p:animEffect transition="in" filter="fade">
                                      <p:cBhvr>
                                        <p:cTn id="7" dur="799" decel="100000"/>
                                        <p:tgtEl>
                                          <p:spTgt spid="2050"/>
                                        </p:tgtEl>
                                      </p:cBhvr>
                                    </p:animEffect>
                                    <p:anim calcmode="lin" valueType="num">
                                      <p:cBhvr>
                                        <p:cTn id="8" dur="799" decel="100000" fill="hold"/>
                                        <p:tgtEl>
                                          <p:spTgt spid="2050"/>
                                        </p:tgtEl>
                                        <p:attrNameLst>
                                          <p:attrName>style.rotation</p:attrName>
                                        </p:attrNameLst>
                                      </p:cBhvr>
                                      <p:tavLst>
                                        <p:tav tm="0">
                                          <p:val>
                                            <p:fltVal val="-90"/>
                                          </p:val>
                                        </p:tav>
                                        <p:tav tm="100000">
                                          <p:val>
                                            <p:fltVal val="0"/>
                                          </p:val>
                                        </p:tav>
                                      </p:tavLst>
                                    </p:anim>
                                    <p:anim calcmode="lin" valueType="num">
                                      <p:cBhvr>
                                        <p:cTn id="9" dur="799" decel="100000" fill="hold"/>
                                        <p:tgtEl>
                                          <p:spTgt spid="2050"/>
                                        </p:tgtEl>
                                        <p:attrNameLst>
                                          <p:attrName>ppt_x</p:attrName>
                                        </p:attrNameLst>
                                      </p:cBhvr>
                                      <p:tavLst>
                                        <p:tav tm="0">
                                          <p:val>
                                            <p:strVal val="#ppt_x+0.4"/>
                                          </p:val>
                                        </p:tav>
                                        <p:tav tm="100000">
                                          <p:val>
                                            <p:strVal val="#ppt_x-0.05"/>
                                          </p:val>
                                        </p:tav>
                                      </p:tavLst>
                                    </p:anim>
                                    <p:anim calcmode="lin" valueType="num">
                                      <p:cBhvr>
                                        <p:cTn id="10" dur="799" decel="100000" fill="hold"/>
                                        <p:tgtEl>
                                          <p:spTgt spid="2050"/>
                                        </p:tgtEl>
                                        <p:attrNameLst>
                                          <p:attrName>ppt_y</p:attrName>
                                        </p:attrNameLst>
                                      </p:cBhvr>
                                      <p:tavLst>
                                        <p:tav tm="0">
                                          <p:val>
                                            <p:strVal val="#ppt_y-0.4"/>
                                          </p:val>
                                        </p:tav>
                                        <p:tav tm="100000">
                                          <p:val>
                                            <p:strVal val="#ppt_y+0.1"/>
                                          </p:val>
                                        </p:tav>
                                      </p:tavLst>
                                    </p:anim>
                                    <p:anim calcmode="lin" valueType="num">
                                      <p:cBhvr>
                                        <p:cTn id="11" dur="199" accel="100000" fill="hold">
                                          <p:stCondLst>
                                            <p:cond delay="799"/>
                                          </p:stCondLst>
                                        </p:cTn>
                                        <p:tgtEl>
                                          <p:spTgt spid="2050"/>
                                        </p:tgtEl>
                                        <p:attrNameLst>
                                          <p:attrName>ppt_x</p:attrName>
                                        </p:attrNameLst>
                                      </p:cBhvr>
                                      <p:tavLst>
                                        <p:tav tm="0">
                                          <p:val>
                                            <p:strVal val="#ppt_x-0.05"/>
                                          </p:val>
                                        </p:tav>
                                        <p:tav tm="100000">
                                          <p:val>
                                            <p:strVal val="#ppt_x"/>
                                          </p:val>
                                        </p:tav>
                                      </p:tavLst>
                                    </p:anim>
                                    <p:anim calcmode="lin" valueType="num">
                                      <p:cBhvr>
                                        <p:cTn id="12" dur="199" accel="100000" fill="hold">
                                          <p:stCondLst>
                                            <p:cond delay="799"/>
                                          </p:stCondLst>
                                        </p:cTn>
                                        <p:tgtEl>
                                          <p:spTgt spid="205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bldLvl="0"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sz="3000" b="1">
                <a:latin typeface="Adobe 黑体 Std R" pitchFamily="34" charset="-122"/>
                <a:ea typeface="Adobe 黑体 Std R" pitchFamily="34"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lvl1pPr>
              <a:defRPr sz="2000" b="1">
                <a:solidFill>
                  <a:schemeClr val="tx1"/>
                </a:solidFill>
              </a:defRPr>
            </a:lvl1pPr>
            <a:lvl2pPr>
              <a:defRPr sz="1800" b="1">
                <a:solidFill>
                  <a:schemeClr val="tx1"/>
                </a:solidFill>
              </a:defRPr>
            </a:lvl2pPr>
            <a:lvl3pPr>
              <a:defRPr sz="1800" b="1">
                <a:solidFill>
                  <a:schemeClr val="tx1"/>
                </a:solidFill>
              </a:defRPr>
            </a:lvl3pPr>
            <a:lvl4pPr>
              <a:defRPr sz="1800" b="1">
                <a:solidFill>
                  <a:schemeClr val="tx1"/>
                </a:solidFill>
              </a:defRPr>
            </a:lvl4pPr>
            <a:lvl5pPr>
              <a:defRPr sz="1800" b="1">
                <a:solidFill>
                  <a:schemeClr val="tx1"/>
                </a:solidFill>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页脚占位符 3"/>
          <p:cNvSpPr>
            <a:spLocks noGrp="1"/>
          </p:cNvSpPr>
          <p:nvPr>
            <p:ph type="ftr" sz="quarter" idx="10"/>
          </p:nvPr>
        </p:nvSpPr>
        <p:spPr/>
        <p:txBody>
          <a:bodyPr/>
          <a:lstStyle>
            <a:lvl1pPr>
              <a:defRPr/>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页脚占位符 3"/>
          <p:cNvSpPr>
            <a:spLocks noGrp="1"/>
          </p:cNvSpPr>
          <p:nvPr>
            <p:ph type="ftr" sz="quarter" idx="10"/>
          </p:nvPr>
        </p:nvSpPr>
        <p:spPr/>
        <p:txBody>
          <a:bodyPr/>
          <a:lstStyle>
            <a:lvl1pPr>
              <a:defRPr/>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5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5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页脚占位符 4"/>
          <p:cNvSpPr>
            <a:spLocks noGrp="1"/>
          </p:cNvSpPr>
          <p:nvPr>
            <p:ph type="ftr" sz="quarter" idx="10"/>
          </p:nvPr>
        </p:nvSpPr>
        <p:spPr/>
        <p:txBody>
          <a:bodyPr/>
          <a:lstStyle>
            <a:lvl1pPr>
              <a:defRPr/>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页脚占位符 6"/>
          <p:cNvSpPr>
            <a:spLocks noGrp="1"/>
          </p:cNvSpPr>
          <p:nvPr>
            <p:ph type="ftr" sz="quarter" idx="10"/>
          </p:nvPr>
        </p:nvSpPr>
        <p:spPr/>
        <p:txBody>
          <a:bodyPr/>
          <a:lstStyle>
            <a:lvl1pPr>
              <a:defRPr/>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sz="3200" b="1">
                <a:solidFill>
                  <a:srgbClr val="C00000"/>
                </a:solidFill>
                <a:latin typeface="Adobe 黑体 Std R" pitchFamily="34" charset="-122"/>
                <a:ea typeface="Adobe 黑体 Std R" pitchFamily="34" charset="-122"/>
              </a:defRPr>
            </a:lvl1pPr>
          </a:lstStyle>
          <a:p>
            <a:r>
              <a:rPr lang="zh-CN" altLang="en-US" dirty="0" smtClean="0"/>
              <a:t>单击此处编辑母版标题样式</a:t>
            </a:r>
            <a:endParaRPr lang="zh-CN" altLang="en-US" dirty="0"/>
          </a:p>
        </p:txBody>
      </p:sp>
      <p:sp>
        <p:nvSpPr>
          <p:cNvPr id="3" name="页脚占位符 2"/>
          <p:cNvSpPr>
            <a:spLocks noGrp="1"/>
          </p:cNvSpPr>
          <p:nvPr>
            <p:ph type="ftr" sz="quarter" idx="10"/>
          </p:nvPr>
        </p:nvSpPr>
        <p:spPr/>
        <p:txBody>
          <a:bodyPr/>
          <a:lstStyle>
            <a:lvl1pPr>
              <a:defRPr/>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页脚占位符 4"/>
          <p:cNvSpPr>
            <a:spLocks noGrp="1"/>
          </p:cNvSpPr>
          <p:nvPr>
            <p:ph type="ftr" sz="quarter" idx="10"/>
          </p:nvPr>
        </p:nvSpPr>
        <p:spPr/>
        <p:txBody>
          <a:bodyPr/>
          <a:lstStyle>
            <a:lvl1pPr>
              <a:defRPr/>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页脚占位符 4"/>
          <p:cNvSpPr>
            <a:spLocks noGrp="1"/>
          </p:cNvSpPr>
          <p:nvPr>
            <p:ph type="ftr" sz="quarter" idx="10"/>
          </p:nvPr>
        </p:nvSpPr>
        <p:spPr/>
        <p:txBody>
          <a:bodyPr/>
          <a:lstStyle>
            <a:lvl1pPr>
              <a:defRPr/>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页脚占位符 3"/>
          <p:cNvSpPr>
            <a:spLocks noGrp="1"/>
          </p:cNvSpPr>
          <p:nvPr>
            <p:ph type="ftr" sz="quarter" idx="10"/>
          </p:nvPr>
        </p:nvSpPr>
        <p:spPr/>
        <p:txBody>
          <a:bodyPr/>
          <a:lstStyle>
            <a:lvl1pPr>
              <a:defRPr/>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983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983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页脚占位符 3"/>
          <p:cNvSpPr>
            <a:spLocks noGrp="1"/>
          </p:cNvSpPr>
          <p:nvPr>
            <p:ph type="ftr" sz="quarter" idx="10"/>
          </p:nvPr>
        </p:nvSpPr>
        <p:spPr/>
        <p:txBody>
          <a:bodyPr/>
          <a:lstStyle>
            <a:lvl1pPr>
              <a:defRPr/>
            </a:lvl1pPr>
          </a:lstStyle>
          <a:p>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8"/>
            <a:ext cx="8229600" cy="651272"/>
          </a:xfrm>
          <a:prstGeom prst="rect">
            <a:avLst/>
          </a:prstGeom>
          <a:noFill/>
          <a:ln w="9525">
            <a:noFill/>
            <a:miter lim="800000"/>
            <a:headEnd/>
            <a:tailEnd/>
          </a:ln>
        </p:spPr>
        <p:txBody>
          <a:bodyPr vert="horz" wrap="square" lIns="91436" tIns="45717" rIns="91436" bIns="45717" numCol="1" anchor="ctr" anchorCtr="0" compatLnSpc="1">
            <a:prstTxWarp prst="textNoShape">
              <a:avLst/>
            </a:prstTxWarp>
          </a:bodyPr>
          <a:lstStyle/>
          <a:p>
            <a:pPr lvl="0"/>
            <a:r>
              <a:rPr lang="en-US" altLang="zh-CN" dirty="0" smtClean="0"/>
              <a:t>Click to edit Master title style</a:t>
            </a:r>
          </a:p>
        </p:txBody>
      </p:sp>
      <p:sp>
        <p:nvSpPr>
          <p:cNvPr id="1027" name="Rectangle 5"/>
          <p:cNvSpPr>
            <a:spLocks noGrp="1" noChangeArrowheads="1"/>
          </p:cNvSpPr>
          <p:nvPr>
            <p:ph type="ftr" sz="quarter" idx="3"/>
          </p:nvPr>
        </p:nvSpPr>
        <p:spPr bwMode="auto">
          <a:xfrm>
            <a:off x="3429000" y="4972050"/>
            <a:ext cx="2286000" cy="114300"/>
          </a:xfrm>
          <a:prstGeom prst="rect">
            <a:avLst/>
          </a:prstGeom>
          <a:noFill/>
          <a:ln w="9525">
            <a:noFill/>
            <a:miter lim="800000"/>
            <a:headEnd/>
            <a:tailEnd/>
          </a:ln>
        </p:spPr>
        <p:txBody>
          <a:bodyPr vert="horz" wrap="square" lIns="91436" tIns="45717" rIns="91436" bIns="45717" numCol="1" anchor="t" anchorCtr="0" compatLnSpc="1">
            <a:prstTxWarp prst="textNoShape">
              <a:avLst/>
            </a:prstTxWarp>
          </a:bodyPr>
          <a:lstStyle>
            <a:lvl1pPr algn="ctr">
              <a:defRPr sz="1400" b="0">
                <a:latin typeface="+mn-lt"/>
              </a:defRPr>
            </a:lvl1pPr>
          </a:lstStyle>
          <a:p>
            <a:endParaRPr lang="en-US"/>
          </a:p>
        </p:txBody>
      </p:sp>
      <p:sp>
        <p:nvSpPr>
          <p:cNvPr id="1028" name="Rectangle 3"/>
          <p:cNvSpPr>
            <a:spLocks noGrp="1" noChangeArrowheads="1"/>
          </p:cNvSpPr>
          <p:nvPr>
            <p:ph type="body" idx="1"/>
          </p:nvPr>
        </p:nvSpPr>
        <p:spPr bwMode="auto">
          <a:xfrm>
            <a:off x="457200" y="1200150"/>
            <a:ext cx="8229600" cy="3395663"/>
          </a:xfrm>
          <a:prstGeom prst="rect">
            <a:avLst/>
          </a:prstGeom>
          <a:noFill/>
          <a:ln w="9525">
            <a:noFill/>
            <a:miter lim="800000"/>
            <a:headEnd/>
            <a:tailEnd/>
          </a:ln>
        </p:spPr>
        <p:txBody>
          <a:bodyPr vert="horz" wrap="square" lIns="91436" tIns="45717" rIns="91436" bIns="45717" numCol="1" anchor="t" anchorCtr="0" compatLnSpc="1">
            <a:prstTxWarp prst="textNoShape">
              <a:avLst/>
            </a:prstTxWarp>
          </a:bodyPr>
          <a:lstStyle/>
          <a:p>
            <a:pPr lvl="0"/>
            <a:r>
              <a:rPr lang="en-US" altLang="zh-CN" dirty="0" smtClean="0"/>
              <a:t>Click to edit Master text styles</a:t>
            </a:r>
          </a:p>
          <a:p>
            <a:pPr lvl="1"/>
            <a:r>
              <a:rPr lang="en-US" altLang="zh-CN" dirty="0" smtClean="0"/>
              <a:t>Second level</a:t>
            </a:r>
          </a:p>
          <a:p>
            <a:pPr lvl="2"/>
            <a:r>
              <a:rPr lang="en-US" altLang="zh-CN" dirty="0" smtClean="0"/>
              <a:t>Third level</a:t>
            </a:r>
          </a:p>
          <a:p>
            <a:pPr lvl="3"/>
            <a:r>
              <a:rPr lang="en-US" altLang="zh-CN" dirty="0" smtClean="0"/>
              <a:t>Fourth level</a:t>
            </a:r>
          </a:p>
          <a:p>
            <a:pPr lvl="4"/>
            <a:r>
              <a:rPr lang="en-US" altLang="zh-CN" dirty="0" smtClean="0"/>
              <a:t>Fifth level</a:t>
            </a:r>
          </a:p>
        </p:txBody>
      </p:sp>
      <p:sp>
        <p:nvSpPr>
          <p:cNvPr id="1029" name="Rectangle 7"/>
          <p:cNvSpPr>
            <a:spLocks noChangeArrowheads="1"/>
          </p:cNvSpPr>
          <p:nvPr userDrawn="1"/>
        </p:nvSpPr>
        <p:spPr bwMode="auto">
          <a:xfrm>
            <a:off x="0" y="5003007"/>
            <a:ext cx="9144000" cy="140494"/>
          </a:xfrm>
          <a:prstGeom prst="rect">
            <a:avLst/>
          </a:prstGeom>
          <a:solidFill>
            <a:srgbClr val="A50021"/>
          </a:solidFill>
          <a:ln w="9525">
            <a:noFill/>
            <a:miter lim="800000"/>
            <a:headEnd/>
            <a:tailEnd/>
          </a:ln>
        </p:spPr>
        <p:txBody>
          <a:bodyPr wrap="none" anchor="ctr"/>
          <a:lstStyle/>
          <a:p>
            <a:endParaRPr lang="en-US" sz="1800" b="0">
              <a:latin typeface="Arial" pitchFamily="34" charset="0"/>
            </a:endParaRPr>
          </a:p>
        </p:txBody>
      </p:sp>
      <p:sp>
        <p:nvSpPr>
          <p:cNvPr id="1030" name="Rectangle 8"/>
          <p:cNvSpPr>
            <a:spLocks noChangeArrowheads="1"/>
          </p:cNvSpPr>
          <p:nvPr userDrawn="1"/>
        </p:nvSpPr>
        <p:spPr bwMode="auto">
          <a:xfrm>
            <a:off x="457200" y="857250"/>
            <a:ext cx="5638800" cy="57150"/>
          </a:xfrm>
          <a:prstGeom prst="rect">
            <a:avLst/>
          </a:prstGeom>
          <a:solidFill>
            <a:srgbClr val="CC0000"/>
          </a:solidFill>
          <a:ln w="9525">
            <a:noFill/>
            <a:miter lim="800000"/>
            <a:headEnd/>
            <a:tailEnd/>
          </a:ln>
        </p:spPr>
        <p:txBody>
          <a:bodyPr wrap="none" anchor="ctr"/>
          <a:lstStyle/>
          <a:p>
            <a:endParaRPr lang="en-US" sz="1800" b="0">
              <a:latin typeface="Arial"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txStyles>
    <p:titleStyle>
      <a:lvl1pPr algn="l" rtl="0" eaLnBrk="0" fontAlgn="base" hangingPunct="0">
        <a:spcBef>
          <a:spcPct val="0"/>
        </a:spcBef>
        <a:spcAft>
          <a:spcPct val="0"/>
        </a:spcAft>
        <a:defRPr sz="3000">
          <a:solidFill>
            <a:srgbClr val="C00000"/>
          </a:solidFill>
          <a:latin typeface="+mj-lt"/>
          <a:ea typeface="+mj-ea"/>
          <a:cs typeface="+mj-cs"/>
        </a:defRPr>
      </a:lvl1pPr>
      <a:lvl2pPr algn="l" rtl="0" eaLnBrk="0" fontAlgn="base" hangingPunct="0">
        <a:spcBef>
          <a:spcPct val="0"/>
        </a:spcBef>
        <a:spcAft>
          <a:spcPct val="0"/>
        </a:spcAft>
        <a:defRPr sz="3000">
          <a:solidFill>
            <a:schemeClr val="accent2"/>
          </a:solidFill>
          <a:latin typeface="Arial" pitchFamily="34" charset="0"/>
          <a:cs typeface="Arial" pitchFamily="34" charset="0"/>
        </a:defRPr>
      </a:lvl2pPr>
      <a:lvl3pPr algn="l" rtl="0" eaLnBrk="0" fontAlgn="base" hangingPunct="0">
        <a:spcBef>
          <a:spcPct val="0"/>
        </a:spcBef>
        <a:spcAft>
          <a:spcPct val="0"/>
        </a:spcAft>
        <a:defRPr sz="3000">
          <a:solidFill>
            <a:schemeClr val="accent2"/>
          </a:solidFill>
          <a:latin typeface="Arial" pitchFamily="34" charset="0"/>
          <a:cs typeface="Arial" pitchFamily="34" charset="0"/>
        </a:defRPr>
      </a:lvl3pPr>
      <a:lvl4pPr algn="l" rtl="0" eaLnBrk="0" fontAlgn="base" hangingPunct="0">
        <a:spcBef>
          <a:spcPct val="0"/>
        </a:spcBef>
        <a:spcAft>
          <a:spcPct val="0"/>
        </a:spcAft>
        <a:defRPr sz="3000">
          <a:solidFill>
            <a:schemeClr val="accent2"/>
          </a:solidFill>
          <a:latin typeface="Arial" pitchFamily="34" charset="0"/>
          <a:cs typeface="Arial" pitchFamily="34" charset="0"/>
        </a:defRPr>
      </a:lvl4pPr>
      <a:lvl5pPr algn="l" rtl="0" eaLnBrk="0" fontAlgn="base" hangingPunct="0">
        <a:spcBef>
          <a:spcPct val="0"/>
        </a:spcBef>
        <a:spcAft>
          <a:spcPct val="0"/>
        </a:spcAft>
        <a:defRPr sz="3000">
          <a:solidFill>
            <a:schemeClr val="accent2"/>
          </a:solidFill>
          <a:latin typeface="Arial" pitchFamily="34" charset="0"/>
          <a:cs typeface="Arial" pitchFamily="34" charset="0"/>
        </a:defRPr>
      </a:lvl5pPr>
      <a:lvl6pPr marL="457200" algn="l" rtl="0" eaLnBrk="0" fontAlgn="base" hangingPunct="0">
        <a:spcBef>
          <a:spcPct val="0"/>
        </a:spcBef>
        <a:spcAft>
          <a:spcPct val="0"/>
        </a:spcAft>
        <a:defRPr sz="3000">
          <a:solidFill>
            <a:schemeClr val="accent2"/>
          </a:solidFill>
          <a:latin typeface="Arial" pitchFamily="34" charset="0"/>
          <a:cs typeface="Arial" pitchFamily="34" charset="0"/>
        </a:defRPr>
      </a:lvl6pPr>
      <a:lvl7pPr marL="914400" algn="l" rtl="0" eaLnBrk="0" fontAlgn="base" hangingPunct="0">
        <a:spcBef>
          <a:spcPct val="0"/>
        </a:spcBef>
        <a:spcAft>
          <a:spcPct val="0"/>
        </a:spcAft>
        <a:defRPr sz="3000">
          <a:solidFill>
            <a:schemeClr val="accent2"/>
          </a:solidFill>
          <a:latin typeface="Arial" pitchFamily="34" charset="0"/>
          <a:cs typeface="Arial" pitchFamily="34" charset="0"/>
        </a:defRPr>
      </a:lvl7pPr>
      <a:lvl8pPr marL="1371600" algn="l" rtl="0" eaLnBrk="0" fontAlgn="base" hangingPunct="0">
        <a:spcBef>
          <a:spcPct val="0"/>
        </a:spcBef>
        <a:spcAft>
          <a:spcPct val="0"/>
        </a:spcAft>
        <a:defRPr sz="3000">
          <a:solidFill>
            <a:schemeClr val="accent2"/>
          </a:solidFill>
          <a:latin typeface="Arial" pitchFamily="34" charset="0"/>
          <a:cs typeface="Arial" pitchFamily="34" charset="0"/>
        </a:defRPr>
      </a:lvl8pPr>
      <a:lvl9pPr marL="1828800" algn="l" rtl="0" eaLnBrk="0" fontAlgn="base" hangingPunct="0">
        <a:spcBef>
          <a:spcPct val="0"/>
        </a:spcBef>
        <a:spcAft>
          <a:spcPct val="0"/>
        </a:spcAft>
        <a:defRPr sz="3000">
          <a:solidFill>
            <a:schemeClr val="accent2"/>
          </a:solidFill>
          <a:latin typeface="Arial" pitchFamily="34" charset="0"/>
          <a:cs typeface="Arial" pitchFamily="34" charset="0"/>
        </a:defRPr>
      </a:lvl9pPr>
    </p:titleStyle>
    <p:bodyStyle>
      <a:lvl1pPr marL="341313" indent="-341313" algn="l" rtl="0" eaLnBrk="0" fontAlgn="base" hangingPunct="0">
        <a:spcBef>
          <a:spcPct val="20000"/>
        </a:spcBef>
        <a:spcAft>
          <a:spcPct val="0"/>
        </a:spcAft>
        <a:buChar char="•"/>
        <a:defRPr sz="2400">
          <a:solidFill>
            <a:schemeClr val="tx1"/>
          </a:solidFill>
          <a:latin typeface="+mn-lt"/>
          <a:ea typeface="+mn-ea"/>
          <a:cs typeface="+mn-cs"/>
        </a:defRPr>
      </a:lvl1pPr>
      <a:lvl2pPr marL="741363" indent="-282575" algn="l" rtl="0" eaLnBrk="0" fontAlgn="base" hangingPunct="0">
        <a:spcBef>
          <a:spcPct val="20000"/>
        </a:spcBef>
        <a:spcAft>
          <a:spcPct val="0"/>
        </a:spcAft>
        <a:buChar char="–"/>
        <a:defRPr sz="2000">
          <a:solidFill>
            <a:schemeClr val="tx1"/>
          </a:solidFill>
          <a:latin typeface="+mn-lt"/>
          <a:cs typeface="+mn-cs"/>
        </a:defRPr>
      </a:lvl2pPr>
      <a:lvl3pPr marL="1141413" indent="-227013" algn="l" rtl="0" eaLnBrk="0" fontAlgn="base" hangingPunct="0">
        <a:spcBef>
          <a:spcPct val="20000"/>
        </a:spcBef>
        <a:spcAft>
          <a:spcPct val="0"/>
        </a:spcAft>
        <a:buChar char="•"/>
        <a:defRPr sz="2000">
          <a:solidFill>
            <a:schemeClr val="tx1"/>
          </a:solidFill>
          <a:latin typeface="+mn-lt"/>
          <a:cs typeface="+mn-cs"/>
        </a:defRPr>
      </a:lvl3pPr>
      <a:lvl4pPr marL="1600200" indent="-227013" algn="l" rtl="0" eaLnBrk="0" fontAlgn="base" hangingPunct="0">
        <a:spcBef>
          <a:spcPct val="20000"/>
        </a:spcBef>
        <a:spcAft>
          <a:spcPct val="0"/>
        </a:spcAft>
        <a:buChar char="–"/>
        <a:defRPr sz="2000">
          <a:solidFill>
            <a:schemeClr val="tx1"/>
          </a:solidFill>
          <a:latin typeface="+mn-lt"/>
          <a:cs typeface="+mn-cs"/>
        </a:defRPr>
      </a:lvl4pPr>
      <a:lvl5pPr marL="2058988" indent="-230188" algn="l" rtl="0" eaLnBrk="0" fontAlgn="base" hangingPunct="0">
        <a:spcBef>
          <a:spcPct val="20000"/>
        </a:spcBef>
        <a:spcAft>
          <a:spcPct val="0"/>
        </a:spcAft>
        <a:buChar char="»"/>
        <a:defRPr sz="2000">
          <a:solidFill>
            <a:schemeClr val="tx1"/>
          </a:solidFill>
          <a:latin typeface="+mn-lt"/>
          <a:cs typeface="+mn-cs"/>
        </a:defRPr>
      </a:lvl5pPr>
      <a:lvl6pPr marL="2516188" indent="-230188" algn="l" rtl="0" eaLnBrk="0" fontAlgn="base" hangingPunct="0">
        <a:spcBef>
          <a:spcPct val="20000"/>
        </a:spcBef>
        <a:spcAft>
          <a:spcPct val="0"/>
        </a:spcAft>
        <a:buChar char="»"/>
        <a:defRPr sz="1600">
          <a:solidFill>
            <a:schemeClr val="accent2"/>
          </a:solidFill>
          <a:latin typeface="+mn-lt"/>
          <a:cs typeface="+mn-cs"/>
        </a:defRPr>
      </a:lvl6pPr>
      <a:lvl7pPr marL="2973388" indent="-230188" algn="l" rtl="0" eaLnBrk="0" fontAlgn="base" hangingPunct="0">
        <a:spcBef>
          <a:spcPct val="20000"/>
        </a:spcBef>
        <a:spcAft>
          <a:spcPct val="0"/>
        </a:spcAft>
        <a:buChar char="»"/>
        <a:defRPr sz="1600">
          <a:solidFill>
            <a:schemeClr val="accent2"/>
          </a:solidFill>
          <a:latin typeface="+mn-lt"/>
          <a:cs typeface="+mn-cs"/>
        </a:defRPr>
      </a:lvl7pPr>
      <a:lvl8pPr marL="3430588" indent="-230188" algn="l" rtl="0" eaLnBrk="0" fontAlgn="base" hangingPunct="0">
        <a:spcBef>
          <a:spcPct val="20000"/>
        </a:spcBef>
        <a:spcAft>
          <a:spcPct val="0"/>
        </a:spcAft>
        <a:buChar char="»"/>
        <a:defRPr sz="1600">
          <a:solidFill>
            <a:schemeClr val="accent2"/>
          </a:solidFill>
          <a:latin typeface="+mn-lt"/>
          <a:cs typeface="+mn-cs"/>
        </a:defRPr>
      </a:lvl8pPr>
      <a:lvl9pPr marL="3887788" indent="-230188" algn="l" rtl="0" eaLnBrk="0" fontAlgn="base" hangingPunct="0">
        <a:spcBef>
          <a:spcPct val="20000"/>
        </a:spcBef>
        <a:spcAft>
          <a:spcPct val="0"/>
        </a:spcAft>
        <a:buChar char="»"/>
        <a:defRPr sz="1600">
          <a:solidFill>
            <a:schemeClr val="accent2"/>
          </a:solidFill>
          <a:latin typeface="+mn-lt"/>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20" y="1354919"/>
            <a:ext cx="9143760" cy="1674019"/>
          </a:xfrm>
          <a:prstGeom prst="rect">
            <a:avLst/>
          </a:prstGeom>
          <a:noFill/>
          <a:ln w="9525">
            <a:noFill/>
            <a:miter lim="800000"/>
            <a:headEnd/>
            <a:tailEnd/>
          </a:ln>
        </p:spPr>
        <p:txBody>
          <a:bodyPr vert="horz" wrap="square" lIns="91436" tIns="45717" rIns="91436" bIns="45717" numCol="1" rtlCol="0" anchor="ctr" anchorCtr="0" compatLnSpc="1">
            <a:prstTxWarp prst="textNoShape">
              <a:avLst/>
            </a:prstTxWarp>
            <a:noAutofit/>
          </a:bodyPr>
          <a:lstStyle>
            <a:lvl1pPr algn="l" rtl="0" eaLnBrk="0" fontAlgn="base" hangingPunct="0">
              <a:spcBef>
                <a:spcPct val="0"/>
              </a:spcBef>
              <a:spcAft>
                <a:spcPct val="0"/>
              </a:spcAft>
              <a:defRPr sz="3200" b="1">
                <a:solidFill>
                  <a:srgbClr val="C00000"/>
                </a:solidFill>
                <a:latin typeface="Adobe 黑体 Std R" pitchFamily="34" charset="-122"/>
                <a:ea typeface="Adobe 黑体 Std R" pitchFamily="34" charset="-122"/>
                <a:cs typeface="+mj-cs"/>
              </a:defRPr>
            </a:lvl1pPr>
            <a:lvl2pPr algn="l" rtl="0" eaLnBrk="0" fontAlgn="base" hangingPunct="0">
              <a:spcBef>
                <a:spcPct val="0"/>
              </a:spcBef>
              <a:spcAft>
                <a:spcPct val="0"/>
              </a:spcAft>
              <a:defRPr sz="3000">
                <a:solidFill>
                  <a:schemeClr val="accent2"/>
                </a:solidFill>
                <a:latin typeface="Arial" pitchFamily="34" charset="0"/>
                <a:cs typeface="Arial" pitchFamily="34" charset="0"/>
              </a:defRPr>
            </a:lvl2pPr>
            <a:lvl3pPr algn="l" rtl="0" eaLnBrk="0" fontAlgn="base" hangingPunct="0">
              <a:spcBef>
                <a:spcPct val="0"/>
              </a:spcBef>
              <a:spcAft>
                <a:spcPct val="0"/>
              </a:spcAft>
              <a:defRPr sz="3000">
                <a:solidFill>
                  <a:schemeClr val="accent2"/>
                </a:solidFill>
                <a:latin typeface="Arial" pitchFamily="34" charset="0"/>
                <a:cs typeface="Arial" pitchFamily="34" charset="0"/>
              </a:defRPr>
            </a:lvl3pPr>
            <a:lvl4pPr algn="l" rtl="0" eaLnBrk="0" fontAlgn="base" hangingPunct="0">
              <a:spcBef>
                <a:spcPct val="0"/>
              </a:spcBef>
              <a:spcAft>
                <a:spcPct val="0"/>
              </a:spcAft>
              <a:defRPr sz="3000">
                <a:solidFill>
                  <a:schemeClr val="accent2"/>
                </a:solidFill>
                <a:latin typeface="Arial" pitchFamily="34" charset="0"/>
                <a:cs typeface="Arial" pitchFamily="34" charset="0"/>
              </a:defRPr>
            </a:lvl4pPr>
            <a:lvl5pPr algn="l" rtl="0" eaLnBrk="0" fontAlgn="base" hangingPunct="0">
              <a:spcBef>
                <a:spcPct val="0"/>
              </a:spcBef>
              <a:spcAft>
                <a:spcPct val="0"/>
              </a:spcAft>
              <a:defRPr sz="3000">
                <a:solidFill>
                  <a:schemeClr val="accent2"/>
                </a:solidFill>
                <a:latin typeface="Arial" pitchFamily="34" charset="0"/>
                <a:cs typeface="Arial" pitchFamily="34" charset="0"/>
              </a:defRPr>
            </a:lvl5pPr>
            <a:lvl6pPr marL="457200" algn="l" rtl="0" eaLnBrk="0" fontAlgn="base" hangingPunct="0">
              <a:spcBef>
                <a:spcPct val="0"/>
              </a:spcBef>
              <a:spcAft>
                <a:spcPct val="0"/>
              </a:spcAft>
              <a:defRPr sz="3000">
                <a:solidFill>
                  <a:schemeClr val="accent2"/>
                </a:solidFill>
                <a:latin typeface="Arial" pitchFamily="34" charset="0"/>
                <a:cs typeface="Arial" pitchFamily="34" charset="0"/>
              </a:defRPr>
            </a:lvl6pPr>
            <a:lvl7pPr marL="914400" algn="l" rtl="0" eaLnBrk="0" fontAlgn="base" hangingPunct="0">
              <a:spcBef>
                <a:spcPct val="0"/>
              </a:spcBef>
              <a:spcAft>
                <a:spcPct val="0"/>
              </a:spcAft>
              <a:defRPr sz="3000">
                <a:solidFill>
                  <a:schemeClr val="accent2"/>
                </a:solidFill>
                <a:latin typeface="Arial" pitchFamily="34" charset="0"/>
                <a:cs typeface="Arial" pitchFamily="34" charset="0"/>
              </a:defRPr>
            </a:lvl7pPr>
            <a:lvl8pPr marL="1371600" algn="l" rtl="0" eaLnBrk="0" fontAlgn="base" hangingPunct="0">
              <a:spcBef>
                <a:spcPct val="0"/>
              </a:spcBef>
              <a:spcAft>
                <a:spcPct val="0"/>
              </a:spcAft>
              <a:defRPr sz="3000">
                <a:solidFill>
                  <a:schemeClr val="accent2"/>
                </a:solidFill>
                <a:latin typeface="Arial" pitchFamily="34" charset="0"/>
                <a:cs typeface="Arial" pitchFamily="34" charset="0"/>
              </a:defRPr>
            </a:lvl8pPr>
            <a:lvl9pPr marL="1828800" algn="l" rtl="0" eaLnBrk="0" fontAlgn="base" hangingPunct="0">
              <a:spcBef>
                <a:spcPct val="0"/>
              </a:spcBef>
              <a:spcAft>
                <a:spcPct val="0"/>
              </a:spcAft>
              <a:defRPr sz="3000">
                <a:solidFill>
                  <a:schemeClr val="accent2"/>
                </a:solidFill>
                <a:latin typeface="Arial" pitchFamily="34" charset="0"/>
                <a:cs typeface="Arial" pitchFamily="34" charset="0"/>
              </a:defRPr>
            </a:lvl9pPr>
          </a:lstStyle>
          <a:p>
            <a:pPr algn="ctr">
              <a:lnSpc>
                <a:spcPct val="120000"/>
              </a:lnSpc>
            </a:pPr>
            <a:r>
              <a:rPr lang="it-IT" altLang="zh-CN" sz="3600" dirty="0">
                <a:solidFill>
                  <a:schemeClr val="tx1"/>
                </a:solidFill>
                <a:latin typeface="Times New Roman" pitchFamily="18" charset="0"/>
                <a:cs typeface="Times New Roman" pitchFamily="18" charset="0"/>
              </a:rPr>
              <a:t>Analysis of spatial distribution and temporal trend of soil moisture over the Tibetan Plateau from 1978 to 2013</a:t>
            </a:r>
            <a:endParaRPr lang="zh-CN" altLang="zh-CN" sz="3600" dirty="0">
              <a:solidFill>
                <a:schemeClr val="tx1"/>
              </a:solidFill>
              <a:latin typeface="Times New Roman" pitchFamily="18" charset="0"/>
              <a:cs typeface="Times New Roman" pitchFamily="18" charset="0"/>
            </a:endParaRPr>
          </a:p>
        </p:txBody>
      </p:sp>
      <p:sp>
        <p:nvSpPr>
          <p:cNvPr id="5" name="Rectangle 3"/>
          <p:cNvSpPr txBox="1">
            <a:spLocks noChangeArrowheads="1"/>
          </p:cNvSpPr>
          <p:nvPr/>
        </p:nvSpPr>
        <p:spPr>
          <a:xfrm>
            <a:off x="533506" y="3486126"/>
            <a:ext cx="8153040" cy="1426130"/>
          </a:xfrm>
          <a:prstGeom prst="rect">
            <a:avLst/>
          </a:prstGeom>
        </p:spPr>
        <p:txBody>
          <a:bodyPr/>
          <a:lstStyle>
            <a:lvl1pPr marL="341313" indent="-341313" algn="l" rtl="0" eaLnBrk="0" fontAlgn="base" hangingPunct="0">
              <a:spcBef>
                <a:spcPct val="20000"/>
              </a:spcBef>
              <a:spcAft>
                <a:spcPct val="0"/>
              </a:spcAft>
              <a:buChar char="•"/>
              <a:defRPr sz="2400">
                <a:solidFill>
                  <a:schemeClr val="tx1"/>
                </a:solidFill>
                <a:latin typeface="+mn-lt"/>
                <a:ea typeface="+mn-ea"/>
                <a:cs typeface="+mn-cs"/>
              </a:defRPr>
            </a:lvl1pPr>
            <a:lvl2pPr marL="741363" indent="-282575" algn="l" rtl="0" eaLnBrk="0" fontAlgn="base" hangingPunct="0">
              <a:spcBef>
                <a:spcPct val="20000"/>
              </a:spcBef>
              <a:spcAft>
                <a:spcPct val="0"/>
              </a:spcAft>
              <a:buChar char="–"/>
              <a:defRPr sz="2000">
                <a:solidFill>
                  <a:schemeClr val="tx1"/>
                </a:solidFill>
                <a:latin typeface="+mn-lt"/>
                <a:cs typeface="+mn-cs"/>
              </a:defRPr>
            </a:lvl2pPr>
            <a:lvl3pPr marL="1141413" indent="-227013" algn="l" rtl="0" eaLnBrk="0" fontAlgn="base" hangingPunct="0">
              <a:spcBef>
                <a:spcPct val="20000"/>
              </a:spcBef>
              <a:spcAft>
                <a:spcPct val="0"/>
              </a:spcAft>
              <a:buChar char="•"/>
              <a:defRPr sz="2000">
                <a:solidFill>
                  <a:schemeClr val="tx1"/>
                </a:solidFill>
                <a:latin typeface="+mn-lt"/>
                <a:cs typeface="+mn-cs"/>
              </a:defRPr>
            </a:lvl3pPr>
            <a:lvl4pPr marL="1600200" indent="-227013" algn="l" rtl="0" eaLnBrk="0" fontAlgn="base" hangingPunct="0">
              <a:spcBef>
                <a:spcPct val="20000"/>
              </a:spcBef>
              <a:spcAft>
                <a:spcPct val="0"/>
              </a:spcAft>
              <a:buChar char="–"/>
              <a:defRPr sz="2000">
                <a:solidFill>
                  <a:schemeClr val="tx1"/>
                </a:solidFill>
                <a:latin typeface="+mn-lt"/>
                <a:cs typeface="+mn-cs"/>
              </a:defRPr>
            </a:lvl4pPr>
            <a:lvl5pPr marL="2058988" indent="-230188" algn="l" rtl="0" eaLnBrk="0" fontAlgn="base" hangingPunct="0">
              <a:spcBef>
                <a:spcPct val="20000"/>
              </a:spcBef>
              <a:spcAft>
                <a:spcPct val="0"/>
              </a:spcAft>
              <a:buChar char="»"/>
              <a:defRPr sz="2000">
                <a:solidFill>
                  <a:schemeClr val="tx1"/>
                </a:solidFill>
                <a:latin typeface="+mn-lt"/>
                <a:cs typeface="+mn-cs"/>
              </a:defRPr>
            </a:lvl5pPr>
            <a:lvl6pPr marL="2516188" indent="-230188" algn="l" rtl="0" eaLnBrk="0" fontAlgn="base" hangingPunct="0">
              <a:spcBef>
                <a:spcPct val="20000"/>
              </a:spcBef>
              <a:spcAft>
                <a:spcPct val="0"/>
              </a:spcAft>
              <a:buChar char="»"/>
              <a:defRPr sz="1600">
                <a:solidFill>
                  <a:schemeClr val="accent2"/>
                </a:solidFill>
                <a:latin typeface="+mn-lt"/>
                <a:cs typeface="+mn-cs"/>
              </a:defRPr>
            </a:lvl6pPr>
            <a:lvl7pPr marL="2973388" indent="-230188" algn="l" rtl="0" eaLnBrk="0" fontAlgn="base" hangingPunct="0">
              <a:spcBef>
                <a:spcPct val="20000"/>
              </a:spcBef>
              <a:spcAft>
                <a:spcPct val="0"/>
              </a:spcAft>
              <a:buChar char="»"/>
              <a:defRPr sz="1600">
                <a:solidFill>
                  <a:schemeClr val="accent2"/>
                </a:solidFill>
                <a:latin typeface="+mn-lt"/>
                <a:cs typeface="+mn-cs"/>
              </a:defRPr>
            </a:lvl7pPr>
            <a:lvl8pPr marL="3430588" indent="-230188" algn="l" rtl="0" eaLnBrk="0" fontAlgn="base" hangingPunct="0">
              <a:spcBef>
                <a:spcPct val="20000"/>
              </a:spcBef>
              <a:spcAft>
                <a:spcPct val="0"/>
              </a:spcAft>
              <a:buChar char="»"/>
              <a:defRPr sz="1600">
                <a:solidFill>
                  <a:schemeClr val="accent2"/>
                </a:solidFill>
                <a:latin typeface="+mn-lt"/>
                <a:cs typeface="+mn-cs"/>
              </a:defRPr>
            </a:lvl8pPr>
            <a:lvl9pPr marL="3887788" indent="-230188" algn="l" rtl="0" eaLnBrk="0" fontAlgn="base" hangingPunct="0">
              <a:spcBef>
                <a:spcPct val="20000"/>
              </a:spcBef>
              <a:spcAft>
                <a:spcPct val="0"/>
              </a:spcAft>
              <a:buChar char="»"/>
              <a:defRPr sz="1600">
                <a:solidFill>
                  <a:schemeClr val="accent2"/>
                </a:solidFill>
                <a:latin typeface="+mn-lt"/>
                <a:cs typeface="+mn-cs"/>
              </a:defRPr>
            </a:lvl9pPr>
          </a:lstStyle>
          <a:p>
            <a:pPr marL="0" indent="0" algn="ctr" eaLnBrk="1" hangingPunct="1">
              <a:lnSpc>
                <a:spcPct val="120000"/>
              </a:lnSpc>
              <a:buNone/>
            </a:pPr>
            <a:r>
              <a:rPr lang="en-US" altLang="zh-CN" sz="1800" dirty="0" err="1">
                <a:latin typeface="Times New Roman" pitchFamily="18" charset="0"/>
                <a:cs typeface="Times New Roman" pitchFamily="18" charset="0"/>
              </a:rPr>
              <a:t>Meng</a:t>
            </a:r>
            <a:r>
              <a:rPr lang="en-US" altLang="zh-CN" sz="1800" dirty="0">
                <a:latin typeface="Times New Roman" pitchFamily="18" charset="0"/>
                <a:cs typeface="Times New Roman" pitchFamily="18" charset="0"/>
              </a:rPr>
              <a:t> X., Lu S., </a:t>
            </a:r>
            <a:r>
              <a:rPr lang="en-US" altLang="zh-CN" sz="1800" dirty="0" smtClean="0">
                <a:latin typeface="Times New Roman" pitchFamily="18" charset="0"/>
                <a:cs typeface="Times New Roman" pitchFamily="18" charset="0"/>
              </a:rPr>
              <a:t>Li R., Luan L., Ma Y., Li S.</a:t>
            </a:r>
          </a:p>
          <a:p>
            <a:pPr marL="0" indent="0" algn="ctr" eaLnBrk="1" hangingPunct="1">
              <a:lnSpc>
                <a:spcPct val="120000"/>
              </a:lnSpc>
              <a:buNone/>
            </a:pPr>
            <a:r>
              <a:rPr lang="en-US" altLang="zh-CN" sz="1800" b="1" kern="0" dirty="0" smtClean="0">
                <a:latin typeface="Times New Roman" pitchFamily="18" charset="0"/>
                <a:cs typeface="Times New Roman" pitchFamily="18" charset="0"/>
              </a:rPr>
              <a:t>Cold and </a:t>
            </a:r>
            <a:r>
              <a:rPr lang="en-US" altLang="zh-CN" sz="1800" kern="0" dirty="0" smtClean="0">
                <a:latin typeface="Times New Roman" pitchFamily="18" charset="0"/>
                <a:cs typeface="Times New Roman" pitchFamily="18" charset="0"/>
              </a:rPr>
              <a:t>Arid Regions Environmental and Engineering Research Institute, </a:t>
            </a:r>
            <a:endParaRPr lang="en-US" altLang="zh-CN" sz="1800" kern="0" dirty="0">
              <a:latin typeface="Times New Roman" pitchFamily="18" charset="0"/>
              <a:cs typeface="Times New Roman" pitchFamily="18" charset="0"/>
            </a:endParaRPr>
          </a:p>
          <a:p>
            <a:pPr marL="0" indent="0" algn="ctr" eaLnBrk="1" hangingPunct="1">
              <a:lnSpc>
                <a:spcPct val="120000"/>
              </a:lnSpc>
              <a:buNone/>
            </a:pPr>
            <a:r>
              <a:rPr lang="en-US" altLang="zh-CN" sz="1800" kern="0" dirty="0" smtClean="0">
                <a:latin typeface="Times New Roman" pitchFamily="18" charset="0"/>
                <a:cs typeface="Times New Roman" pitchFamily="18" charset="0"/>
              </a:rPr>
              <a:t>Chinese Academy of Science</a:t>
            </a:r>
          </a:p>
        </p:txBody>
      </p:sp>
      <p:pic>
        <p:nvPicPr>
          <p:cNvPr id="6" name="Picture 1176" descr="实验室徽标 新1"/>
          <p:cNvPicPr preferRelativeResize="0">
            <a:picLocks noChangeArrowheads="1"/>
          </p:cNvPicPr>
          <p:nvPr/>
        </p:nvPicPr>
        <p:blipFill>
          <a:blip r:embed="rId3" cstate="print">
            <a:clrChange>
              <a:clrFrom>
                <a:srgbClr val="FF00FF"/>
              </a:clrFrom>
              <a:clrTo>
                <a:srgbClr val="FF00FF">
                  <a:alpha val="0"/>
                </a:srgbClr>
              </a:clrTo>
            </a:clrChange>
            <a:extLst>
              <a:ext uri="{28A0092B-C50C-407E-A947-70E740481C1C}">
                <a14:useLocalDpi xmlns:a14="http://schemas.microsoft.com/office/drawing/2010/main" val="0"/>
              </a:ext>
            </a:extLst>
          </a:blip>
          <a:srcRect/>
          <a:stretch>
            <a:fillRect/>
          </a:stretch>
        </p:blipFill>
        <p:spPr bwMode="auto">
          <a:xfrm>
            <a:off x="7205163" y="4419252"/>
            <a:ext cx="643351" cy="562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noChangeArrowheads="1"/>
          </p:cNvPicPr>
          <p:nvPr/>
        </p:nvPicPr>
        <p:blipFill>
          <a:blip r:embed="rId4" cstate="print"/>
          <a:srcRect l="9434" t="12467" r="5660" b="7388"/>
          <a:stretch>
            <a:fillRect/>
          </a:stretch>
        </p:blipFill>
        <p:spPr bwMode="auto">
          <a:xfrm>
            <a:off x="7932733" y="4453768"/>
            <a:ext cx="577617" cy="534498"/>
          </a:xfrm>
          <a:prstGeom prst="flowChartConnector">
            <a:avLst/>
          </a:prstGeom>
          <a:noFill/>
          <a:ln w="19050">
            <a:solidFill>
              <a:schemeClr val="bg1"/>
            </a:solidFill>
            <a:miter lim="800000"/>
            <a:headEnd/>
            <a:tailEnd/>
          </a:ln>
        </p:spPr>
      </p:pic>
      <p:pic>
        <p:nvPicPr>
          <p:cNvPr id="8" name="内容占位符 3" descr="CAS-LOGO-small.jpg"/>
          <p:cNvPicPr>
            <a:picLocks noChangeAspect="1"/>
          </p:cNvPicPr>
          <p:nvPr/>
        </p:nvPicPr>
        <p:blipFill>
          <a:blip r:embed="rId5" cstate="print"/>
          <a:stretch>
            <a:fillRect/>
          </a:stretch>
        </p:blipFill>
        <p:spPr>
          <a:xfrm>
            <a:off x="8535861" y="4447456"/>
            <a:ext cx="608019" cy="562630"/>
          </a:xfrm>
          <a:prstGeom prst="ellipse">
            <a:avLst/>
          </a:prstGeom>
        </p:spPr>
      </p:pic>
      <p:sp>
        <p:nvSpPr>
          <p:cNvPr id="11" name="TextBox 10"/>
          <p:cNvSpPr txBox="1"/>
          <p:nvPr/>
        </p:nvSpPr>
        <p:spPr>
          <a:xfrm>
            <a:off x="381110" y="438206"/>
            <a:ext cx="6172037" cy="338554"/>
          </a:xfrm>
          <a:prstGeom prst="rect">
            <a:avLst/>
          </a:prstGeom>
          <a:noFill/>
        </p:spPr>
        <p:txBody>
          <a:bodyPr wrap="square" rtlCol="0">
            <a:spAutoFit/>
          </a:bodyPr>
          <a:lstStyle/>
          <a:p>
            <a:r>
              <a:rPr lang="en-US" altLang="zh-CN" sz="1600" dirty="0">
                <a:solidFill>
                  <a:srgbClr val="3333CC"/>
                </a:solidFill>
              </a:rPr>
              <a:t>5</a:t>
            </a:r>
            <a:r>
              <a:rPr lang="en-US" altLang="zh-CN" sz="1600" baseline="30000" dirty="0">
                <a:solidFill>
                  <a:srgbClr val="3333CC"/>
                </a:solidFill>
              </a:rPr>
              <a:t>th</a:t>
            </a:r>
            <a:r>
              <a:rPr lang="en-US" altLang="zh-CN" sz="1600" dirty="0">
                <a:solidFill>
                  <a:srgbClr val="3333CC"/>
                </a:solidFill>
              </a:rPr>
              <a:t> International Conference on Earth Science &amp; Climate Change</a:t>
            </a:r>
          </a:p>
        </p:txBody>
      </p:sp>
    </p:spTree>
    <p:extLst>
      <p:ext uri="{BB962C8B-B14F-4D97-AF65-F5344CB8AC3E}">
        <p14:creationId xmlns:p14="http://schemas.microsoft.com/office/powerpoint/2010/main" val="39473984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p:cNvSpPr>
            <a:spLocks noGrp="1"/>
          </p:cNvSpPr>
          <p:nvPr>
            <p:ph type="title"/>
          </p:nvPr>
        </p:nvSpPr>
        <p:spPr>
          <a:xfrm>
            <a:off x="457200" y="228662"/>
            <a:ext cx="8229600" cy="583406"/>
          </a:xfrm>
        </p:spPr>
        <p:txBody>
          <a:bodyPr/>
          <a:lstStyle/>
          <a:p>
            <a:r>
              <a:rPr lang="en-US" altLang="zh-CN" dirty="0" smtClean="0"/>
              <a:t>Outline</a:t>
            </a:r>
            <a:endParaRPr lang="zh-CN" altLang="en-US" dirty="0" smtClean="0"/>
          </a:p>
        </p:txBody>
      </p:sp>
      <p:sp>
        <p:nvSpPr>
          <p:cNvPr id="5123" name="内容占位符 2"/>
          <p:cNvSpPr>
            <a:spLocks noGrp="1"/>
          </p:cNvSpPr>
          <p:nvPr>
            <p:ph idx="1"/>
          </p:nvPr>
        </p:nvSpPr>
        <p:spPr>
          <a:xfrm>
            <a:off x="468313" y="1067991"/>
            <a:ext cx="8229600" cy="3394472"/>
          </a:xfrm>
        </p:spPr>
        <p:txBody>
          <a:bodyPr/>
          <a:lstStyle/>
          <a:p>
            <a:pPr>
              <a:lnSpc>
                <a:spcPct val="200000"/>
              </a:lnSpc>
              <a:buFont typeface="Wingdings" panose="05000000000000000000" pitchFamily="2" charset="2"/>
              <a:buChar char="v"/>
            </a:pPr>
            <a:r>
              <a:rPr lang="en-US" altLang="zh-CN" sz="2400" dirty="0" smtClean="0"/>
              <a:t>Background</a:t>
            </a:r>
          </a:p>
          <a:p>
            <a:pPr eaLnBrk="1" hangingPunct="1">
              <a:lnSpc>
                <a:spcPct val="200000"/>
              </a:lnSpc>
              <a:buFont typeface="Wingdings" panose="05000000000000000000" pitchFamily="2" charset="2"/>
              <a:buChar char="v"/>
              <a:defRPr/>
            </a:pPr>
            <a:r>
              <a:rPr lang="en-US" altLang="zh-CN" sz="2400" dirty="0" smtClean="0"/>
              <a:t>Data and methods</a:t>
            </a:r>
          </a:p>
          <a:p>
            <a:pPr eaLnBrk="1" hangingPunct="1">
              <a:lnSpc>
                <a:spcPct val="200000"/>
              </a:lnSpc>
              <a:buFont typeface="Wingdings" panose="05000000000000000000" pitchFamily="2" charset="2"/>
              <a:buChar char="v"/>
              <a:defRPr/>
            </a:pPr>
            <a:r>
              <a:rPr lang="en-US" altLang="zh-CN" sz="2400" dirty="0" smtClean="0"/>
              <a:t>Results </a:t>
            </a:r>
            <a:r>
              <a:rPr lang="en-US" altLang="zh-CN" sz="2400" dirty="0"/>
              <a:t>and </a:t>
            </a:r>
            <a:r>
              <a:rPr lang="en-US" altLang="zh-CN" sz="2400" dirty="0" smtClean="0"/>
              <a:t>discussion</a:t>
            </a:r>
          </a:p>
          <a:p>
            <a:pPr eaLnBrk="1" hangingPunct="1">
              <a:lnSpc>
                <a:spcPct val="200000"/>
              </a:lnSpc>
              <a:buFont typeface="Wingdings" panose="05000000000000000000" pitchFamily="2" charset="2"/>
              <a:buChar char="v"/>
              <a:defRPr/>
            </a:pPr>
            <a:r>
              <a:rPr lang="en-US" altLang="zh-CN" sz="2400" dirty="0"/>
              <a:t>Conclusions</a:t>
            </a:r>
          </a:p>
          <a:p>
            <a:pPr>
              <a:lnSpc>
                <a:spcPct val="200000"/>
              </a:lnSpc>
              <a:buFont typeface="Wingdings" panose="05000000000000000000" pitchFamily="2" charset="2"/>
              <a:buChar char="v"/>
            </a:pPr>
            <a:endParaRPr lang="en-US" altLang="zh-CN" sz="2000" b="1" dirty="0" smtClean="0">
              <a:solidFill>
                <a:srgbClr val="006699"/>
              </a:solidFill>
            </a:endParaRPr>
          </a:p>
        </p:txBody>
      </p:sp>
    </p:spTree>
    <p:extLst>
      <p:ext uri="{BB962C8B-B14F-4D97-AF65-F5344CB8AC3E}">
        <p14:creationId xmlns:p14="http://schemas.microsoft.com/office/powerpoint/2010/main" val="2147743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06401" y="114364"/>
            <a:ext cx="8229600" cy="742931"/>
          </a:xfrm>
        </p:spPr>
        <p:txBody>
          <a:bodyPr/>
          <a:lstStyle/>
          <a:p>
            <a:pPr>
              <a:lnSpc>
                <a:spcPct val="200000"/>
              </a:lnSpc>
            </a:pPr>
            <a:r>
              <a:rPr lang="en-US" altLang="zh-CN" sz="3600" dirty="0">
                <a:solidFill>
                  <a:schemeClr val="tx1"/>
                </a:solidFill>
                <a:latin typeface="Times New Roman" pitchFamily="18" charset="0"/>
                <a:cs typeface="Times New Roman" pitchFamily="18" charset="0"/>
              </a:rPr>
              <a:t>Background</a:t>
            </a: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85917" y="1168474"/>
            <a:ext cx="4772023" cy="2622444"/>
          </a:xfrm>
          <a:prstGeom prst="rect">
            <a:avLst/>
          </a:prstGeom>
        </p:spPr>
      </p:pic>
      <p:sp>
        <p:nvSpPr>
          <p:cNvPr id="3" name="矩形 2"/>
          <p:cNvSpPr/>
          <p:nvPr/>
        </p:nvSpPr>
        <p:spPr>
          <a:xfrm>
            <a:off x="152485" y="3934360"/>
            <a:ext cx="8839028" cy="923330"/>
          </a:xfrm>
          <a:prstGeom prst="rect">
            <a:avLst/>
          </a:prstGeom>
        </p:spPr>
        <p:txBody>
          <a:bodyPr wrap="square">
            <a:spAutoFit/>
          </a:bodyPr>
          <a:lstStyle/>
          <a:p>
            <a:pPr algn="ctr"/>
            <a:r>
              <a:rPr lang="en-US" altLang="zh-CN" sz="1800" b="0" dirty="0" smtClean="0"/>
              <a:t>The Tibetan Plateau is the headwater </a:t>
            </a:r>
            <a:r>
              <a:rPr lang="en-US" altLang="zh-CN" sz="1800" b="0" dirty="0"/>
              <a:t>region of </a:t>
            </a:r>
            <a:r>
              <a:rPr lang="en-US" altLang="zh-CN" sz="1800" b="0" dirty="0" smtClean="0"/>
              <a:t>many international rivers such as the Yellow, Yangtze, and Mekong Rivers</a:t>
            </a:r>
            <a:r>
              <a:rPr lang="en-US" altLang="zh-CN" sz="1800" b="0" dirty="0"/>
              <a:t>, </a:t>
            </a:r>
            <a:r>
              <a:rPr lang="en-US" altLang="zh-CN" sz="1800" b="0" dirty="0" smtClean="0"/>
              <a:t>and the </a:t>
            </a:r>
            <a:r>
              <a:rPr lang="en-US" altLang="zh-CN" sz="1800" b="0" dirty="0"/>
              <a:t>northern </a:t>
            </a:r>
            <a:r>
              <a:rPr lang="en-US" altLang="zh-CN" sz="1800" b="0" dirty="0" smtClean="0"/>
              <a:t>TP provides </a:t>
            </a:r>
            <a:r>
              <a:rPr lang="en-US" altLang="zh-CN" sz="1800" b="0" dirty="0"/>
              <a:t>water for more than a </a:t>
            </a:r>
            <a:r>
              <a:rPr lang="en-US" altLang="zh-CN" sz="1800" b="0" dirty="0" smtClean="0"/>
              <a:t>billion people and numerous ecosystems in China and Southeast Asia.</a:t>
            </a:r>
            <a:endParaRPr lang="zh-CN" altLang="en-US" sz="1800" b="0" dirty="0"/>
          </a:p>
        </p:txBody>
      </p:sp>
    </p:spTree>
    <p:extLst>
      <p:ext uri="{BB962C8B-B14F-4D97-AF65-F5344CB8AC3E}">
        <p14:creationId xmlns:p14="http://schemas.microsoft.com/office/powerpoint/2010/main" val="12814386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06401" y="114364"/>
            <a:ext cx="8229600" cy="742931"/>
          </a:xfrm>
        </p:spPr>
        <p:txBody>
          <a:bodyPr/>
          <a:lstStyle/>
          <a:p>
            <a:pPr>
              <a:lnSpc>
                <a:spcPct val="200000"/>
              </a:lnSpc>
            </a:pPr>
            <a:r>
              <a:rPr lang="en-US" altLang="zh-CN" sz="3600" dirty="0">
                <a:solidFill>
                  <a:schemeClr val="tx1"/>
                </a:solidFill>
                <a:latin typeface="Times New Roman" pitchFamily="18" charset="0"/>
                <a:cs typeface="Times New Roman" pitchFamily="18" charset="0"/>
              </a:rPr>
              <a:t>Background</a:t>
            </a:r>
          </a:p>
        </p:txBody>
      </p:sp>
      <p:sp>
        <p:nvSpPr>
          <p:cNvPr id="5" name="矩形 4"/>
          <p:cNvSpPr/>
          <p:nvPr/>
        </p:nvSpPr>
        <p:spPr>
          <a:xfrm>
            <a:off x="457308" y="3943314"/>
            <a:ext cx="4343286" cy="923330"/>
          </a:xfrm>
          <a:prstGeom prst="rect">
            <a:avLst/>
          </a:prstGeom>
        </p:spPr>
        <p:txBody>
          <a:bodyPr wrap="square">
            <a:spAutoFit/>
          </a:bodyPr>
          <a:lstStyle/>
          <a:p>
            <a:r>
              <a:rPr lang="en-US" altLang="zh-CN" sz="1800" b="0" dirty="0"/>
              <a:t>The Tibetan Plateau (TP) </a:t>
            </a:r>
            <a:r>
              <a:rPr lang="en-US" altLang="zh-CN" sz="1800" b="0" dirty="0" smtClean="0"/>
              <a:t>plays </a:t>
            </a:r>
            <a:r>
              <a:rPr lang="en-US" altLang="zh-CN" sz="1800" b="0" dirty="0"/>
              <a:t>significant </a:t>
            </a:r>
            <a:r>
              <a:rPr lang="en-US" altLang="zh-CN" sz="1800" b="0" dirty="0" smtClean="0"/>
              <a:t>influence on </a:t>
            </a:r>
            <a:r>
              <a:rPr lang="en-US" altLang="zh-CN" sz="1800" b="0" dirty="0"/>
              <a:t>regional and global climate through thermal </a:t>
            </a:r>
            <a:r>
              <a:rPr lang="en-US" altLang="zh-CN" sz="1800" b="0" dirty="0" smtClean="0"/>
              <a:t>and mechanical forcing</a:t>
            </a:r>
            <a:endParaRPr lang="zh-CN" altLang="en-US" sz="1800" b="0" dirty="0"/>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8904" y="1307535"/>
            <a:ext cx="4241663" cy="2330987"/>
          </a:xfrm>
          <a:prstGeom prst="rect">
            <a:avLst/>
          </a:prstGeom>
        </p:spPr>
      </p:pic>
      <p:grpSp>
        <p:nvGrpSpPr>
          <p:cNvPr id="12" name="组合 11"/>
          <p:cNvGrpSpPr/>
          <p:nvPr/>
        </p:nvGrpSpPr>
        <p:grpSpPr>
          <a:xfrm>
            <a:off x="2895644" y="1047790"/>
            <a:ext cx="6248356" cy="3047920"/>
            <a:chOff x="2895644" y="1047790"/>
            <a:chExt cx="6248356" cy="3047920"/>
          </a:xfrm>
          <a:solidFill>
            <a:schemeClr val="bg1"/>
          </a:solidFill>
        </p:grpSpPr>
        <p:grpSp>
          <p:nvGrpSpPr>
            <p:cNvPr id="4" name="组合 3"/>
            <p:cNvGrpSpPr/>
            <p:nvPr/>
          </p:nvGrpSpPr>
          <p:grpSpPr>
            <a:xfrm>
              <a:off x="5791168" y="1047790"/>
              <a:ext cx="3352832" cy="3047920"/>
              <a:chOff x="5791168" y="1047790"/>
              <a:chExt cx="3352832" cy="3047920"/>
            </a:xfrm>
            <a:grpFill/>
          </p:grpSpPr>
          <p:sp>
            <p:nvSpPr>
              <p:cNvPr id="3" name="矩形 2"/>
              <p:cNvSpPr/>
              <p:nvPr/>
            </p:nvSpPr>
            <p:spPr bwMode="auto">
              <a:xfrm>
                <a:off x="5791168" y="1047790"/>
                <a:ext cx="3352832" cy="304792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smtClean="0">
                  <a:ln>
                    <a:noFill/>
                  </a:ln>
                  <a:solidFill>
                    <a:schemeClr val="tx1"/>
                  </a:solidFill>
                  <a:effectLst/>
                  <a:latin typeface="Times New Roman" pitchFamily="18" charset="0"/>
                  <a:ea typeface="宋体" pitchFamily="2" charset="-122"/>
                </a:endParaRPr>
              </a:p>
            </p:txBody>
          </p:sp>
          <p:grpSp>
            <p:nvGrpSpPr>
              <p:cNvPr id="7" name="组合 6"/>
              <p:cNvGrpSpPr/>
              <p:nvPr/>
            </p:nvGrpSpPr>
            <p:grpSpPr>
              <a:xfrm>
                <a:off x="5791168" y="1299809"/>
                <a:ext cx="3047920" cy="2110119"/>
                <a:chOff x="467544" y="693489"/>
                <a:chExt cx="4517405" cy="5297101"/>
              </a:xfrm>
              <a:grpFill/>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693489"/>
                  <a:ext cx="4517405" cy="4536505"/>
                </a:xfrm>
                <a:prstGeom prst="rect">
                  <a:avLst/>
                </a:prstGeom>
                <a:grpFill/>
                <a:ln>
                  <a:noFill/>
                </a:ln>
              </p:spPr>
            </p:pic>
            <p:sp>
              <p:nvSpPr>
                <p:cNvPr id="9" name="矩形 8"/>
                <p:cNvSpPr/>
                <p:nvPr/>
              </p:nvSpPr>
              <p:spPr>
                <a:xfrm>
                  <a:off x="2013529" y="5295230"/>
                  <a:ext cx="1820759" cy="695360"/>
                </a:xfrm>
                <a:prstGeom prst="rect">
                  <a:avLst/>
                </a:prstGeom>
                <a:grpFill/>
                <a:ln>
                  <a:noFill/>
                </a:ln>
              </p:spPr>
              <p:txBody>
                <a:bodyPr wrap="none">
                  <a:spAutoFit/>
                </a:bodyPr>
                <a:lstStyle/>
                <a:p>
                  <a:pPr algn="ctr"/>
                  <a:r>
                    <a:rPr lang="en-US" altLang="zh-CN" sz="1200" b="0" dirty="0" smtClean="0">
                      <a:ea typeface="黑体" panose="02010609060101010101" pitchFamily="49" charset="-122"/>
                      <a:cs typeface="Times New Roman" panose="02020603050405020304" pitchFamily="18" charset="0"/>
                    </a:rPr>
                    <a:t>(</a:t>
                  </a:r>
                  <a:r>
                    <a:rPr lang="en-US" altLang="zh-CN" sz="1200" b="0" dirty="0">
                      <a:ea typeface="黑体" panose="02010609060101010101" pitchFamily="49" charset="-122"/>
                      <a:cs typeface="Times New Roman" panose="02020603050405020304" pitchFamily="18" charset="0"/>
                    </a:rPr>
                    <a:t>Wu et al., 2012)</a:t>
                  </a:r>
                  <a:endParaRPr lang="zh-CN" altLang="en-US" sz="1200" b="0" dirty="0">
                    <a:ea typeface="黑体" panose="02010609060101010101" pitchFamily="49" charset="-122"/>
                    <a:cs typeface="Times New Roman" panose="02020603050405020304" pitchFamily="18" charset="0"/>
                  </a:endParaRPr>
                </a:p>
              </p:txBody>
            </p:sp>
          </p:grpSp>
        </p:grpSp>
        <p:cxnSp>
          <p:nvCxnSpPr>
            <p:cNvPr id="11" name="直接箭头连接符 10"/>
            <p:cNvCxnSpPr/>
            <p:nvPr/>
          </p:nvCxnSpPr>
          <p:spPr bwMode="auto">
            <a:xfrm flipV="1">
              <a:off x="2895644" y="1962167"/>
              <a:ext cx="3047920" cy="120603"/>
            </a:xfrm>
            <a:prstGeom prst="straightConnector1">
              <a:avLst/>
            </a:prstGeom>
            <a:grpFill/>
            <a:ln w="44450" cap="flat" cmpd="sng" algn="ctr">
              <a:solidFill>
                <a:srgbClr val="FF0000"/>
              </a:solidFill>
              <a:prstDash val="solid"/>
              <a:round/>
              <a:headEnd type="none" w="med" len="med"/>
              <a:tailEnd type="arrow"/>
            </a:ln>
            <a:effectLst/>
          </p:spPr>
        </p:cxnSp>
      </p:grpSp>
      <p:sp>
        <p:nvSpPr>
          <p:cNvPr id="10" name="TextBox 9"/>
          <p:cNvSpPr txBox="1"/>
          <p:nvPr/>
        </p:nvSpPr>
        <p:spPr>
          <a:xfrm>
            <a:off x="4689795" y="3456560"/>
            <a:ext cx="4454085" cy="1477328"/>
          </a:xfrm>
          <a:prstGeom prst="rect">
            <a:avLst/>
          </a:prstGeom>
          <a:noFill/>
        </p:spPr>
        <p:txBody>
          <a:bodyPr wrap="square" rtlCol="0">
            <a:spAutoFit/>
          </a:bodyPr>
          <a:lstStyle/>
          <a:p>
            <a:pPr marL="285750" indent="-285750">
              <a:buClr>
                <a:srgbClr val="3333CC"/>
              </a:buClr>
              <a:buFont typeface="Wingdings" pitchFamily="2" charset="2"/>
              <a:buChar char="Ø"/>
            </a:pPr>
            <a:r>
              <a:rPr lang="en-US" altLang="zh-CN" sz="1800" b="0" dirty="0" smtClean="0"/>
              <a:t>The TP affects  the South </a:t>
            </a:r>
            <a:r>
              <a:rPr lang="en-US" altLang="zh-CN" sz="1800" b="0" dirty="0"/>
              <a:t>A</a:t>
            </a:r>
            <a:r>
              <a:rPr lang="en-US" altLang="zh-CN" sz="1800" b="0" dirty="0" smtClean="0"/>
              <a:t>sia Monsoon and East Asia Monsoon;</a:t>
            </a:r>
          </a:p>
          <a:p>
            <a:pPr marL="285750" indent="-285750">
              <a:buClr>
                <a:srgbClr val="3333CC"/>
              </a:buClr>
              <a:buFont typeface="Wingdings" pitchFamily="2" charset="2"/>
              <a:buChar char="Ø"/>
            </a:pPr>
            <a:r>
              <a:rPr lang="en-US" altLang="zh-CN" sz="1800" b="0" dirty="0"/>
              <a:t>The Plateau Vortex  </a:t>
            </a:r>
            <a:r>
              <a:rPr lang="en-US" altLang="zh-CN" sz="1800" b="0" dirty="0" smtClean="0"/>
              <a:t>over the TP often goes east and leads to rainstorm in the middle and lower reaches of the Yangtze River.</a:t>
            </a:r>
            <a:endParaRPr lang="zh-CN" altLang="en-US" sz="1800" b="0" dirty="0"/>
          </a:p>
        </p:txBody>
      </p:sp>
    </p:spTree>
    <p:extLst>
      <p:ext uri="{BB962C8B-B14F-4D97-AF65-F5344CB8AC3E}">
        <p14:creationId xmlns:p14="http://schemas.microsoft.com/office/powerpoint/2010/main" val="3890032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406401" y="114364"/>
            <a:ext cx="8229600" cy="742931"/>
          </a:xfrm>
        </p:spPr>
        <p:txBody>
          <a:bodyPr/>
          <a:lstStyle/>
          <a:p>
            <a:pPr>
              <a:lnSpc>
                <a:spcPct val="200000"/>
              </a:lnSpc>
            </a:pPr>
            <a:r>
              <a:rPr lang="en-US" altLang="zh-CN" sz="3600" dirty="0">
                <a:solidFill>
                  <a:schemeClr val="tx1"/>
                </a:solidFill>
                <a:latin typeface="Times New Roman" pitchFamily="18" charset="0"/>
                <a:cs typeface="Times New Roman" pitchFamily="18" charset="0"/>
              </a:rPr>
              <a:t>Background</a:t>
            </a: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2215" y="1142725"/>
            <a:ext cx="3170382" cy="2352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组合 5"/>
          <p:cNvGrpSpPr/>
          <p:nvPr/>
        </p:nvGrpSpPr>
        <p:grpSpPr>
          <a:xfrm>
            <a:off x="4825839" y="1111890"/>
            <a:ext cx="3373731" cy="2307946"/>
            <a:chOff x="4283968" y="745262"/>
            <a:chExt cx="4239945" cy="3240360"/>
          </a:xfrm>
        </p:grpSpPr>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3968" y="745262"/>
              <a:ext cx="4239945" cy="3240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矩形 7"/>
            <p:cNvSpPr/>
            <p:nvPr/>
          </p:nvSpPr>
          <p:spPr>
            <a:xfrm>
              <a:off x="7077040" y="2067694"/>
              <a:ext cx="396000" cy="27558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988808" y="2787774"/>
              <a:ext cx="396000" cy="27558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TextBox 9"/>
          <p:cNvSpPr txBox="1"/>
          <p:nvPr/>
        </p:nvSpPr>
        <p:spPr>
          <a:xfrm>
            <a:off x="1270875" y="3571744"/>
            <a:ext cx="2996333" cy="276999"/>
          </a:xfrm>
          <a:prstGeom prst="rect">
            <a:avLst/>
          </a:prstGeom>
          <a:noFill/>
        </p:spPr>
        <p:txBody>
          <a:bodyPr wrap="none" rtlCol="0">
            <a:spAutoFit/>
          </a:bodyPr>
          <a:lstStyle/>
          <a:p>
            <a:r>
              <a:rPr lang="en-US" altLang="zh-CN" sz="1200" b="0" dirty="0" smtClean="0">
                <a:ea typeface="黑体" panose="02010609060101010101" pitchFamily="49" charset="-122"/>
                <a:cs typeface="Times New Roman" panose="02020603050405020304" pitchFamily="18" charset="0"/>
              </a:rPr>
              <a:t>Air temperature changes in Xining and </a:t>
            </a:r>
            <a:r>
              <a:rPr lang="en-US" altLang="zh-CN" sz="1200" b="0" dirty="0" err="1" smtClean="0">
                <a:ea typeface="黑体" panose="02010609060101010101" pitchFamily="49" charset="-122"/>
                <a:cs typeface="Times New Roman" panose="02020603050405020304" pitchFamily="18" charset="0"/>
              </a:rPr>
              <a:t>Lasha</a:t>
            </a:r>
            <a:endParaRPr lang="zh-CN" altLang="en-US" sz="1200" b="0" dirty="0">
              <a:ea typeface="黑体" panose="02010609060101010101" pitchFamily="49" charset="-122"/>
              <a:cs typeface="Times New Roman" panose="02020603050405020304" pitchFamily="18" charset="0"/>
            </a:endParaRPr>
          </a:p>
        </p:txBody>
      </p:sp>
      <p:sp>
        <p:nvSpPr>
          <p:cNvPr id="12" name="TextBox 11"/>
          <p:cNvSpPr txBox="1"/>
          <p:nvPr/>
        </p:nvSpPr>
        <p:spPr>
          <a:xfrm>
            <a:off x="1408732" y="3818711"/>
            <a:ext cx="2720617" cy="276999"/>
          </a:xfrm>
          <a:prstGeom prst="rect">
            <a:avLst/>
          </a:prstGeom>
          <a:noFill/>
        </p:spPr>
        <p:txBody>
          <a:bodyPr wrap="none" rtlCol="0">
            <a:spAutoFit/>
          </a:bodyPr>
          <a:lstStyle/>
          <a:p>
            <a:r>
              <a:rPr lang="zh-CN" altLang="en-US" sz="1200" b="0" dirty="0" smtClean="0">
                <a:cs typeface="Times New Roman" panose="02020603050405020304" pitchFamily="18" charset="0"/>
              </a:rPr>
              <a:t>（</a:t>
            </a:r>
            <a:r>
              <a:rPr lang="en-US" altLang="zh-CN" sz="1200" b="0" dirty="0" smtClean="0">
                <a:cs typeface="Times New Roman" panose="02020603050405020304" pitchFamily="18" charset="0"/>
              </a:rPr>
              <a:t>Liu and Chen</a:t>
            </a:r>
            <a:r>
              <a:rPr lang="en-US" altLang="zh-CN" sz="1200" b="0" dirty="0">
                <a:cs typeface="Times New Roman" panose="02020603050405020304" pitchFamily="18" charset="0"/>
              </a:rPr>
              <a:t>, </a:t>
            </a:r>
            <a:r>
              <a:rPr lang="en-US" altLang="zh-CN" sz="1200" b="0" dirty="0" smtClean="0">
                <a:cs typeface="Times New Roman" panose="02020603050405020304" pitchFamily="18" charset="0"/>
              </a:rPr>
              <a:t>Int. </a:t>
            </a:r>
            <a:r>
              <a:rPr lang="en-US" altLang="zh-CN" sz="1200" b="0" dirty="0">
                <a:cs typeface="Times New Roman" panose="02020603050405020304" pitchFamily="18" charset="0"/>
              </a:rPr>
              <a:t>J </a:t>
            </a:r>
            <a:r>
              <a:rPr lang="en-US" altLang="zh-CN" sz="1200" b="0" dirty="0" err="1" smtClean="0">
                <a:cs typeface="Times New Roman" panose="02020603050405020304" pitchFamily="18" charset="0"/>
              </a:rPr>
              <a:t>Climatol</a:t>
            </a:r>
            <a:r>
              <a:rPr lang="en-US" altLang="zh-CN" sz="1200" b="0" dirty="0" smtClean="0">
                <a:cs typeface="Times New Roman" panose="02020603050405020304" pitchFamily="18" charset="0"/>
              </a:rPr>
              <a:t>., </a:t>
            </a:r>
            <a:r>
              <a:rPr lang="en-US" altLang="zh-CN" sz="1200" b="0" dirty="0">
                <a:cs typeface="Times New Roman" panose="02020603050405020304" pitchFamily="18" charset="0"/>
              </a:rPr>
              <a:t>2000</a:t>
            </a:r>
            <a:r>
              <a:rPr lang="zh-CN" altLang="en-US" sz="1200" b="0" dirty="0">
                <a:cs typeface="Times New Roman" panose="02020603050405020304" pitchFamily="18" charset="0"/>
              </a:rPr>
              <a:t>）</a:t>
            </a:r>
          </a:p>
        </p:txBody>
      </p:sp>
      <p:sp>
        <p:nvSpPr>
          <p:cNvPr id="2" name="TextBox 1"/>
          <p:cNvSpPr txBox="1"/>
          <p:nvPr/>
        </p:nvSpPr>
        <p:spPr>
          <a:xfrm>
            <a:off x="4876672" y="3449379"/>
            <a:ext cx="3581426" cy="646331"/>
          </a:xfrm>
          <a:prstGeom prst="rect">
            <a:avLst/>
          </a:prstGeom>
          <a:noFill/>
        </p:spPr>
        <p:txBody>
          <a:bodyPr wrap="square" rtlCol="0">
            <a:spAutoFit/>
          </a:bodyPr>
          <a:lstStyle/>
          <a:p>
            <a:r>
              <a:rPr lang="en-US" altLang="zh-CN" sz="1200" b="0" dirty="0" smtClean="0"/>
              <a:t>Annual mean temperature anomalies (relative to a 1950-1979 reference period) of the station </a:t>
            </a:r>
            <a:r>
              <a:rPr lang="en-US" altLang="zh-CN" sz="1200" b="0" dirty="0" err="1" smtClean="0"/>
              <a:t>Natyn</a:t>
            </a:r>
            <a:r>
              <a:rPr lang="en-US" altLang="zh-CN" sz="1200" b="0" dirty="0" smtClean="0"/>
              <a:t> and the Northern Hemisphere average in the last 101 years</a:t>
            </a:r>
            <a:endParaRPr lang="zh-CN" altLang="en-US" sz="1200" b="0" dirty="0"/>
          </a:p>
        </p:txBody>
      </p:sp>
      <p:sp>
        <p:nvSpPr>
          <p:cNvPr id="11" name="TextBox 10"/>
          <p:cNvSpPr txBox="1"/>
          <p:nvPr/>
        </p:nvSpPr>
        <p:spPr>
          <a:xfrm>
            <a:off x="152516" y="4135161"/>
            <a:ext cx="9448552" cy="757130"/>
          </a:xfrm>
          <a:prstGeom prst="rect">
            <a:avLst/>
          </a:prstGeom>
          <a:noFill/>
        </p:spPr>
        <p:txBody>
          <a:bodyPr wrap="square" rtlCol="0">
            <a:spAutoFit/>
          </a:bodyPr>
          <a:lstStyle/>
          <a:p>
            <a:pPr marL="285750" indent="-285750">
              <a:lnSpc>
                <a:spcPct val="120000"/>
              </a:lnSpc>
              <a:buClr>
                <a:srgbClr val="3333CC"/>
              </a:buClr>
              <a:buFont typeface="Wingdings" pitchFamily="2" charset="2"/>
              <a:buChar char="Ø"/>
            </a:pPr>
            <a:r>
              <a:rPr lang="en-US" altLang="zh-CN" sz="1800" b="0" dirty="0" smtClean="0"/>
              <a:t>The TP is one of the most sensitive regions to response to global warming;</a:t>
            </a:r>
          </a:p>
          <a:p>
            <a:pPr marL="285750" indent="-285750">
              <a:lnSpc>
                <a:spcPct val="120000"/>
              </a:lnSpc>
              <a:buClr>
                <a:srgbClr val="3333CC"/>
              </a:buClr>
              <a:buFont typeface="Wingdings" pitchFamily="2" charset="2"/>
              <a:buChar char="Ø"/>
            </a:pPr>
            <a:r>
              <a:rPr lang="en-US" altLang="zh-CN" sz="1800" b="0" dirty="0" smtClean="0"/>
              <a:t>The raising rate of warming over the TP is almost two times than the Northern Hemisphere. </a:t>
            </a:r>
            <a:endParaRPr lang="zh-CN" altLang="en-US" sz="1800" b="0" dirty="0"/>
          </a:p>
        </p:txBody>
      </p:sp>
    </p:spTree>
    <p:extLst>
      <p:ext uri="{BB962C8B-B14F-4D97-AF65-F5344CB8AC3E}">
        <p14:creationId xmlns:p14="http://schemas.microsoft.com/office/powerpoint/2010/main" val="40479982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06401" y="114364"/>
            <a:ext cx="8229600" cy="742931"/>
          </a:xfrm>
        </p:spPr>
        <p:txBody>
          <a:bodyPr/>
          <a:lstStyle/>
          <a:p>
            <a:pPr>
              <a:lnSpc>
                <a:spcPct val="200000"/>
              </a:lnSpc>
            </a:pPr>
            <a:r>
              <a:rPr lang="en-US" altLang="zh-CN" sz="3600" dirty="0">
                <a:solidFill>
                  <a:schemeClr val="tx1"/>
                </a:solidFill>
                <a:latin typeface="Times New Roman" pitchFamily="18" charset="0"/>
                <a:cs typeface="Times New Roman" pitchFamily="18" charset="0"/>
              </a:rPr>
              <a:t>Background</a:t>
            </a:r>
          </a:p>
        </p:txBody>
      </p:sp>
      <p:sp>
        <p:nvSpPr>
          <p:cNvPr id="3" name="矩形 2"/>
          <p:cNvSpPr/>
          <p:nvPr/>
        </p:nvSpPr>
        <p:spPr>
          <a:xfrm>
            <a:off x="380990" y="1242062"/>
            <a:ext cx="8839088" cy="3539430"/>
          </a:xfrm>
          <a:prstGeom prst="rect">
            <a:avLst/>
          </a:prstGeom>
        </p:spPr>
        <p:txBody>
          <a:bodyPr wrap="square">
            <a:spAutoFit/>
          </a:bodyPr>
          <a:lstStyle/>
          <a:p>
            <a:pPr marL="342900" indent="-342900">
              <a:buFont typeface="Arial" pitchFamily="34" charset="0"/>
              <a:buChar char="•"/>
            </a:pPr>
            <a:r>
              <a:rPr lang="en-US" altLang="zh-CN" sz="2800" b="0" dirty="0">
                <a:ea typeface="+mn-ea"/>
                <a:cs typeface="Times New Roman" pitchFamily="18" charset="0"/>
              </a:rPr>
              <a:t>Climate warming on the </a:t>
            </a:r>
            <a:r>
              <a:rPr lang="en-US" altLang="zh-CN" sz="2800" b="0" dirty="0" smtClean="0">
                <a:ea typeface="+mn-ea"/>
                <a:cs typeface="Times New Roman" pitchFamily="18" charset="0"/>
              </a:rPr>
              <a:t>TP has been </a:t>
            </a:r>
            <a:r>
              <a:rPr lang="en-US" altLang="zh-CN" sz="2800" b="0" dirty="0">
                <a:ea typeface="+mn-ea"/>
                <a:cs typeface="Times New Roman" pitchFamily="18" charset="0"/>
              </a:rPr>
              <a:t>suggested by meteorological observation and ice core;</a:t>
            </a:r>
          </a:p>
          <a:p>
            <a:pPr marL="342900" indent="-342900">
              <a:buFont typeface="Arial" pitchFamily="34" charset="0"/>
              <a:buChar char="•"/>
            </a:pPr>
            <a:r>
              <a:rPr lang="en-US" altLang="zh-CN" sz="2800" b="0" dirty="0" smtClean="0">
                <a:ea typeface="+mn-ea"/>
                <a:cs typeface="Times New Roman" pitchFamily="18" charset="0"/>
              </a:rPr>
              <a:t>The warming over </a:t>
            </a:r>
            <a:r>
              <a:rPr lang="en-US" altLang="zh-CN" sz="2800" b="0" dirty="0">
                <a:ea typeface="+mn-ea"/>
                <a:cs typeface="Times New Roman" pitchFamily="18" charset="0"/>
              </a:rPr>
              <a:t>the TP seems more evident on the plateau than globally;</a:t>
            </a:r>
          </a:p>
          <a:p>
            <a:pPr marL="342900" indent="-342900">
              <a:buFont typeface="Arial" pitchFamily="34" charset="0"/>
              <a:buChar char="•"/>
            </a:pPr>
            <a:r>
              <a:rPr lang="en-US" altLang="zh-CN" sz="2800" b="0" dirty="0">
                <a:ea typeface="+mn-ea"/>
                <a:cs typeface="Times New Roman" pitchFamily="18" charset="0"/>
              </a:rPr>
              <a:t>Previous studies suggested that global warming would have accelerated the hydrological </a:t>
            </a:r>
            <a:r>
              <a:rPr lang="en-US" altLang="zh-CN" sz="2800" b="0" dirty="0" smtClean="0">
                <a:ea typeface="+mn-ea"/>
                <a:cs typeface="Times New Roman" pitchFamily="18" charset="0"/>
              </a:rPr>
              <a:t>cycle</a:t>
            </a:r>
            <a:r>
              <a:rPr lang="en-US" altLang="zh-CN" sz="2800" b="0" dirty="0">
                <a:ea typeface="+mn-ea"/>
                <a:cs typeface="Times New Roman" pitchFamily="18" charset="0"/>
              </a:rPr>
              <a:t>;</a:t>
            </a:r>
          </a:p>
          <a:p>
            <a:pPr marL="342900" indent="-342900">
              <a:buFont typeface="Arial" pitchFamily="34" charset="0"/>
              <a:buChar char="•"/>
            </a:pPr>
            <a:r>
              <a:rPr lang="en-US" altLang="zh-CN" sz="2800" b="0" dirty="0" smtClean="0">
                <a:ea typeface="+mn-ea"/>
                <a:cs typeface="Times New Roman" pitchFamily="18" charset="0"/>
              </a:rPr>
              <a:t>How the surface soil moisture responses to global warming?</a:t>
            </a:r>
          </a:p>
        </p:txBody>
      </p:sp>
    </p:spTree>
    <p:extLst>
      <p:ext uri="{BB962C8B-B14F-4D97-AF65-F5344CB8AC3E}">
        <p14:creationId xmlns:p14="http://schemas.microsoft.com/office/powerpoint/2010/main" val="24325133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smtClean="0">
                <a:solidFill>
                  <a:schemeClr val="tx1"/>
                </a:solidFill>
                <a:latin typeface="Times New Roman" pitchFamily="18" charset="0"/>
                <a:cs typeface="Times New Roman" pitchFamily="18" charset="0"/>
              </a:rPr>
              <a:t>Data and methods</a:t>
            </a:r>
            <a:endParaRPr lang="en-US" altLang="zh-CN" sz="3600" dirty="0">
              <a:solidFill>
                <a:schemeClr val="tx1"/>
              </a:solidFill>
              <a:latin typeface="Times New Roman" pitchFamily="18" charset="0"/>
              <a:cs typeface="Times New Roman" pitchFamily="18" charset="0"/>
            </a:endParaRPr>
          </a:p>
        </p:txBody>
      </p:sp>
      <p:graphicFrame>
        <p:nvGraphicFramePr>
          <p:cNvPr id="10" name="表格 9"/>
          <p:cNvGraphicFramePr>
            <a:graphicFrameLocks noGrp="1"/>
          </p:cNvGraphicFramePr>
          <p:nvPr>
            <p:extLst>
              <p:ext uri="{D42A27DB-BD31-4B8C-83A1-F6EECF244321}">
                <p14:modId xmlns:p14="http://schemas.microsoft.com/office/powerpoint/2010/main" val="3125101900"/>
              </p:ext>
            </p:extLst>
          </p:nvPr>
        </p:nvGraphicFramePr>
        <p:xfrm>
          <a:off x="228714" y="1276384"/>
          <a:ext cx="8762769" cy="3498015"/>
        </p:xfrm>
        <a:graphic>
          <a:graphicData uri="http://schemas.openxmlformats.org/drawingml/2006/table">
            <a:tbl>
              <a:tblPr firstRow="1" bandRow="1">
                <a:tableStyleId>{00A15C55-8517-42AA-B614-E9B94910E393}</a:tableStyleId>
              </a:tblPr>
              <a:tblGrid>
                <a:gridCol w="1752554"/>
                <a:gridCol w="1981148"/>
                <a:gridCol w="1523960"/>
                <a:gridCol w="1707758"/>
                <a:gridCol w="1797349"/>
              </a:tblGrid>
              <a:tr h="728263">
                <a:tc>
                  <a:txBody>
                    <a:bodyPr/>
                    <a:lstStyle/>
                    <a:p>
                      <a:pPr algn="ctr"/>
                      <a:r>
                        <a:rPr lang="en-US" altLang="zh-CN" sz="2800" dirty="0" smtClean="0"/>
                        <a:t>Data</a:t>
                      </a:r>
                      <a:endParaRPr lang="zh-CN" altLang="en-US" sz="28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000" b="1" kern="1200" dirty="0" smtClean="0">
                          <a:solidFill>
                            <a:schemeClr val="lt1"/>
                          </a:solidFill>
                          <a:latin typeface="+mn-lt"/>
                          <a:ea typeface="+mn-ea"/>
                          <a:cs typeface="+mn-cs"/>
                        </a:rPr>
                        <a:t>Sources</a:t>
                      </a:r>
                      <a:endParaRPr lang="zh-CN" altLang="en-US" sz="2000" b="1" kern="1200" dirty="0">
                        <a:solidFill>
                          <a:schemeClr val="lt1"/>
                        </a:solidFill>
                        <a:latin typeface="+mn-lt"/>
                        <a:ea typeface="+mn-ea"/>
                        <a:cs typeface="+mn-cs"/>
                      </a:endParaRPr>
                    </a:p>
                  </a:txBody>
                  <a:tcPr marL="91441" marR="91441" marT="25718" marB="25718" anchor="ctr"/>
                </a:tc>
                <a:tc>
                  <a:txBody>
                    <a:bodyPr/>
                    <a:lstStyle/>
                    <a:p>
                      <a:pPr algn="ctr"/>
                      <a:r>
                        <a:rPr lang="en-US" altLang="zh-CN" sz="2000" dirty="0" smtClean="0"/>
                        <a:t>Time</a:t>
                      </a:r>
                      <a:endParaRPr lang="zh-CN" altLang="en-US" sz="20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000" dirty="0" smtClean="0"/>
                        <a:t>Temporal</a:t>
                      </a:r>
                      <a:r>
                        <a:rPr lang="en-US" altLang="zh-CN" sz="2000" baseline="0" dirty="0" smtClean="0"/>
                        <a:t> resolution</a:t>
                      </a:r>
                      <a:endParaRPr lang="zh-CN" altLang="en-US" sz="20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000" dirty="0" smtClean="0"/>
                        <a:t>Spatial resolution</a:t>
                      </a:r>
                      <a:endParaRPr lang="zh-CN" altLang="en-US" sz="2000" dirty="0">
                        <a:latin typeface="Times New Roman" pitchFamily="18" charset="0"/>
                        <a:ea typeface="黑体" panose="02010609060101010101" pitchFamily="49" charset="-122"/>
                        <a:cs typeface="Times New Roman" pitchFamily="18" charset="0"/>
                      </a:endParaRPr>
                    </a:p>
                  </a:txBody>
                  <a:tcPr marL="91441" marR="91441" marT="25718" marB="25718" anchor="ctr"/>
                </a:tc>
              </a:tr>
              <a:tr h="57117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dirty="0" smtClean="0">
                          <a:latin typeface="Times New Roman" pitchFamily="18" charset="0"/>
                          <a:cs typeface="Times New Roman" pitchFamily="18" charset="0"/>
                        </a:rPr>
                        <a:t>Air temperature</a:t>
                      </a:r>
                      <a:endParaRPr lang="zh-CN" altLang="en-US" sz="2400" dirty="0" smtClean="0">
                        <a:latin typeface="Times New Roman" pitchFamily="18" charset="0"/>
                        <a:ea typeface="黑体" panose="02010609060101010101" pitchFamily="49" charset="-122"/>
                        <a:cs typeface="Times New Roman" pitchFamily="18" charset="0"/>
                      </a:endParaRPr>
                    </a:p>
                  </a:txBody>
                  <a:tcPr marL="91441" marR="91441" marT="25718" marB="25718" anchor="ctr"/>
                </a:tc>
                <a:tc rowSpan="3">
                  <a:txBody>
                    <a:bodyPr/>
                    <a:lstStyle/>
                    <a:p>
                      <a:pPr algn="ctr"/>
                      <a:r>
                        <a:rPr lang="en-US" altLang="zh-CN" sz="1800" kern="1200" dirty="0" smtClean="0">
                          <a:solidFill>
                            <a:schemeClr val="dk1"/>
                          </a:solidFill>
                          <a:latin typeface="Times New Roman" pitchFamily="18" charset="0"/>
                          <a:ea typeface="+mn-ea"/>
                          <a:cs typeface="Times New Roman" pitchFamily="18" charset="0"/>
                        </a:rPr>
                        <a:t>China Meteorological Data Sharing Service System</a:t>
                      </a:r>
                      <a:endParaRPr lang="zh-CN" altLang="en-US" sz="1800" kern="1200" dirty="0">
                        <a:solidFill>
                          <a:schemeClr val="dk1"/>
                        </a:solidFill>
                        <a:latin typeface="Times New Roman" pitchFamily="18" charset="0"/>
                        <a:ea typeface="+mn-ea"/>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1961-2013</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Monthly</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0.5º</a:t>
                      </a:r>
                      <a:r>
                        <a:rPr lang="zh-CN" altLang="en-US" sz="2400" dirty="0" smtClean="0">
                          <a:latin typeface="Times New Roman" pitchFamily="18" charset="0"/>
                          <a:cs typeface="Times New Roman" pitchFamily="18" charset="0"/>
                        </a:rPr>
                        <a:t>*</a:t>
                      </a:r>
                      <a:r>
                        <a:rPr lang="en-US" altLang="zh-CN" sz="2400" dirty="0" smtClean="0">
                          <a:latin typeface="Times New Roman" pitchFamily="18" charset="0"/>
                          <a:cs typeface="Times New Roman" pitchFamily="18" charset="0"/>
                        </a:rPr>
                        <a:t>0.5º</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r>
              <a:tr h="571170">
                <a:tc rowSpan="2">
                  <a:txBody>
                    <a:bodyPr/>
                    <a:lstStyle/>
                    <a:p>
                      <a:pPr algn="ctr"/>
                      <a:r>
                        <a:rPr lang="en-US" altLang="zh-CN" sz="2400" dirty="0" smtClean="0">
                          <a:latin typeface="Times New Roman" pitchFamily="18" charset="0"/>
                          <a:cs typeface="Times New Roman" pitchFamily="18" charset="0"/>
                        </a:rPr>
                        <a:t>Precipitation</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vMerge="1">
                  <a:txBody>
                    <a:bodyPr/>
                    <a:lstStyle/>
                    <a:p>
                      <a:pPr algn="ct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1961-2013</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Monthly</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0.5º</a:t>
                      </a:r>
                      <a:r>
                        <a:rPr lang="zh-CN" altLang="en-US" sz="2400" dirty="0" smtClean="0">
                          <a:latin typeface="Times New Roman" pitchFamily="18" charset="0"/>
                          <a:cs typeface="Times New Roman" pitchFamily="18" charset="0"/>
                        </a:rPr>
                        <a:t>*</a:t>
                      </a:r>
                      <a:r>
                        <a:rPr lang="en-US" altLang="zh-CN" sz="2400" dirty="0" smtClean="0">
                          <a:latin typeface="Times New Roman" pitchFamily="18" charset="0"/>
                          <a:cs typeface="Times New Roman" pitchFamily="18" charset="0"/>
                        </a:rPr>
                        <a:t>0.5º</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r>
              <a:tr h="449790">
                <a:tc vMerge="1">
                  <a:txBody>
                    <a:bodyPr/>
                    <a:lstStyle/>
                    <a:p>
                      <a:pPr algn="ct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vMerge="1">
                  <a:txBody>
                    <a:bodyPr/>
                    <a:lstStyle/>
                    <a:p>
                      <a:pPr algn="ctr"/>
                      <a:endParaRPr lang="zh-CN" altLang="en-US" sz="1800" kern="1200" baseline="0" dirty="0">
                        <a:solidFill>
                          <a:schemeClr val="dk1"/>
                        </a:solidFill>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r>
                        <a:rPr lang="en-US" altLang="zh-CN" sz="2400" kern="1200" dirty="0" smtClean="0">
                          <a:solidFill>
                            <a:schemeClr val="dk1"/>
                          </a:solidFill>
                          <a:latin typeface="Times New Roman" pitchFamily="18" charset="0"/>
                          <a:ea typeface="+mn-ea"/>
                          <a:cs typeface="Times New Roman" pitchFamily="18" charset="0"/>
                        </a:rPr>
                        <a:t>2008-2013</a:t>
                      </a:r>
                      <a:endParaRPr lang="zh-CN" altLang="en-US" sz="2400" kern="1200" dirty="0">
                        <a:solidFill>
                          <a:schemeClr val="dk1"/>
                        </a:solidFill>
                        <a:latin typeface="Times New Roman" pitchFamily="18" charset="0"/>
                        <a:ea typeface="+mn-ea"/>
                        <a:cs typeface="Times New Roman" pitchFamily="18" charset="0"/>
                      </a:endParaRPr>
                    </a:p>
                  </a:txBody>
                  <a:tcPr marL="91441" marR="91441" marT="25718" marB="25718" anchor="ctr"/>
                </a:tc>
                <a:tc>
                  <a:txBody>
                    <a:bodyPr/>
                    <a:lstStyle/>
                    <a:p>
                      <a:pPr algn="ctr"/>
                      <a:r>
                        <a:rPr lang="en-US" altLang="zh-CN" sz="2400" kern="1200" dirty="0" smtClean="0">
                          <a:solidFill>
                            <a:schemeClr val="dk1"/>
                          </a:solidFill>
                          <a:latin typeface="Times New Roman" pitchFamily="18" charset="0"/>
                          <a:ea typeface="+mn-ea"/>
                          <a:cs typeface="Times New Roman" pitchFamily="18" charset="0"/>
                        </a:rPr>
                        <a:t>Hourly</a:t>
                      </a:r>
                      <a:endParaRPr lang="zh-CN" altLang="en-US" sz="2400" kern="1200" dirty="0">
                        <a:solidFill>
                          <a:schemeClr val="dk1"/>
                        </a:solidFill>
                        <a:latin typeface="Times New Roman" pitchFamily="18" charset="0"/>
                        <a:ea typeface="+mn-ea"/>
                        <a:cs typeface="Times New Roman" pitchFamily="18" charset="0"/>
                      </a:endParaRPr>
                    </a:p>
                  </a:txBody>
                  <a:tcPr marL="91441" marR="91441"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dirty="0" smtClean="0">
                          <a:latin typeface="Times New Roman" pitchFamily="18" charset="0"/>
                          <a:cs typeface="Times New Roman" pitchFamily="18" charset="0"/>
                        </a:rPr>
                        <a:t>0.1º</a:t>
                      </a:r>
                      <a:r>
                        <a:rPr lang="zh-CN" altLang="en-US" sz="2400" dirty="0" smtClean="0">
                          <a:latin typeface="Times New Roman" pitchFamily="18" charset="0"/>
                          <a:cs typeface="Times New Roman" pitchFamily="18" charset="0"/>
                        </a:rPr>
                        <a:t>*</a:t>
                      </a:r>
                      <a:r>
                        <a:rPr lang="en-US" altLang="zh-CN" sz="2400" dirty="0" smtClean="0">
                          <a:latin typeface="Times New Roman" pitchFamily="18" charset="0"/>
                          <a:cs typeface="Times New Roman" pitchFamily="18" charset="0"/>
                        </a:rPr>
                        <a:t>0.1º</a:t>
                      </a:r>
                      <a:endParaRPr lang="zh-CN" altLang="en-US" sz="2400" dirty="0" smtClean="0">
                        <a:latin typeface="Times New Roman" pitchFamily="18" charset="0"/>
                        <a:ea typeface="黑体" panose="02010609060101010101" pitchFamily="49" charset="-122"/>
                        <a:cs typeface="Times New Roman" pitchFamily="18" charset="0"/>
                      </a:endParaRPr>
                    </a:p>
                  </a:txBody>
                  <a:tcPr marL="91441" marR="91441" marT="25718" marB="25718" anchor="ctr"/>
                </a:tc>
              </a:tr>
              <a:tr h="574816">
                <a:tc>
                  <a:txBody>
                    <a:bodyPr/>
                    <a:lstStyle/>
                    <a:p>
                      <a:pPr algn="ctr"/>
                      <a:r>
                        <a:rPr lang="en-US" altLang="zh-CN" sz="2400" dirty="0" smtClean="0">
                          <a:latin typeface="Times New Roman" pitchFamily="18" charset="0"/>
                          <a:cs typeface="Times New Roman" pitchFamily="18" charset="0"/>
                        </a:rPr>
                        <a:t>Soil moisture</a:t>
                      </a:r>
                      <a:endParaRPr lang="en-US" altLang="zh-CN" sz="2400" dirty="0" smtClean="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kern="1200" baseline="0" dirty="0" smtClean="0">
                          <a:solidFill>
                            <a:schemeClr val="dk1"/>
                          </a:solidFill>
                          <a:latin typeface="Times New Roman" pitchFamily="18" charset="0"/>
                          <a:ea typeface="黑体" panose="02010609060101010101" pitchFamily="49" charset="-122"/>
                          <a:cs typeface="Times New Roman" pitchFamily="18" charset="0"/>
                        </a:rPr>
                        <a:t>the European Space Agency's (ESA)</a:t>
                      </a:r>
                      <a:endParaRPr lang="zh-CN" altLang="en-US" sz="2000" kern="1200" baseline="0" dirty="0" smtClean="0">
                        <a:solidFill>
                          <a:schemeClr val="dk1"/>
                        </a:solidFill>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1978-2013</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Daily</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0.25º</a:t>
                      </a:r>
                      <a:r>
                        <a:rPr lang="zh-CN" altLang="en-US" sz="2400" dirty="0" smtClean="0">
                          <a:latin typeface="Times New Roman" pitchFamily="18" charset="0"/>
                          <a:cs typeface="Times New Roman" pitchFamily="18" charset="0"/>
                        </a:rPr>
                        <a:t>*</a:t>
                      </a:r>
                      <a:r>
                        <a:rPr lang="en-US" altLang="zh-CN" sz="2400" dirty="0" smtClean="0">
                          <a:latin typeface="Times New Roman" pitchFamily="18" charset="0"/>
                          <a:cs typeface="Times New Roman" pitchFamily="18" charset="0"/>
                        </a:rPr>
                        <a:t>0.25º</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r>
            </a:tbl>
          </a:graphicData>
        </a:graphic>
      </p:graphicFrame>
    </p:spTree>
    <p:extLst>
      <p:ext uri="{BB962C8B-B14F-4D97-AF65-F5344CB8AC3E}">
        <p14:creationId xmlns:p14="http://schemas.microsoft.com/office/powerpoint/2010/main" val="24325133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smtClean="0">
                <a:solidFill>
                  <a:schemeClr val="tx1"/>
                </a:solidFill>
                <a:latin typeface="Times New Roman" pitchFamily="18" charset="0"/>
                <a:cs typeface="Times New Roman" pitchFamily="18" charset="0"/>
              </a:rPr>
              <a:t>Data and methods</a:t>
            </a:r>
            <a:endParaRPr lang="en-US" altLang="zh-CN" sz="3600" dirty="0">
              <a:solidFill>
                <a:schemeClr val="tx1"/>
              </a:solidFill>
              <a:latin typeface="Times New Roman" pitchFamily="18" charset="0"/>
              <a:cs typeface="Times New Roman" pitchFamily="18" charset="0"/>
            </a:endParaRPr>
          </a:p>
        </p:txBody>
      </p:sp>
      <p:graphicFrame>
        <p:nvGraphicFramePr>
          <p:cNvPr id="10" name="表格 9"/>
          <p:cNvGraphicFramePr>
            <a:graphicFrameLocks noGrp="1"/>
          </p:cNvGraphicFramePr>
          <p:nvPr>
            <p:extLst>
              <p:ext uri="{D42A27DB-BD31-4B8C-83A1-F6EECF244321}">
                <p14:modId xmlns:p14="http://schemas.microsoft.com/office/powerpoint/2010/main" val="886072989"/>
              </p:ext>
            </p:extLst>
          </p:nvPr>
        </p:nvGraphicFramePr>
        <p:xfrm>
          <a:off x="228714" y="1276384"/>
          <a:ext cx="8762769" cy="3498015"/>
        </p:xfrm>
        <a:graphic>
          <a:graphicData uri="http://schemas.openxmlformats.org/drawingml/2006/table">
            <a:tbl>
              <a:tblPr firstRow="1" bandRow="1">
                <a:tableStyleId>{00A15C55-8517-42AA-B614-E9B94910E393}</a:tableStyleId>
              </a:tblPr>
              <a:tblGrid>
                <a:gridCol w="1752554"/>
                <a:gridCol w="1981148"/>
                <a:gridCol w="1523960"/>
                <a:gridCol w="1707758"/>
                <a:gridCol w="1797349"/>
              </a:tblGrid>
              <a:tr h="728263">
                <a:tc>
                  <a:txBody>
                    <a:bodyPr/>
                    <a:lstStyle/>
                    <a:p>
                      <a:pPr algn="ctr"/>
                      <a:r>
                        <a:rPr lang="en-US" altLang="zh-CN" sz="2800" dirty="0" smtClean="0"/>
                        <a:t>Data</a:t>
                      </a:r>
                      <a:endParaRPr lang="zh-CN" altLang="en-US" sz="28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000" b="1" kern="1200" dirty="0" smtClean="0">
                          <a:solidFill>
                            <a:schemeClr val="lt1"/>
                          </a:solidFill>
                          <a:latin typeface="+mn-lt"/>
                          <a:ea typeface="+mn-ea"/>
                          <a:cs typeface="+mn-cs"/>
                        </a:rPr>
                        <a:t>Sources</a:t>
                      </a:r>
                      <a:endParaRPr lang="zh-CN" altLang="en-US" sz="2000" b="1" kern="1200" dirty="0">
                        <a:solidFill>
                          <a:schemeClr val="lt1"/>
                        </a:solidFill>
                        <a:latin typeface="+mn-lt"/>
                        <a:ea typeface="+mn-ea"/>
                        <a:cs typeface="+mn-cs"/>
                      </a:endParaRPr>
                    </a:p>
                  </a:txBody>
                  <a:tcPr marL="91441" marR="91441" marT="25718" marB="25718" anchor="ctr"/>
                </a:tc>
                <a:tc>
                  <a:txBody>
                    <a:bodyPr/>
                    <a:lstStyle/>
                    <a:p>
                      <a:pPr algn="ctr"/>
                      <a:r>
                        <a:rPr lang="en-US" altLang="zh-CN" sz="2000" dirty="0" smtClean="0"/>
                        <a:t>Time</a:t>
                      </a:r>
                      <a:endParaRPr lang="zh-CN" altLang="en-US" sz="20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000" dirty="0" smtClean="0"/>
                        <a:t>Temporal</a:t>
                      </a:r>
                      <a:r>
                        <a:rPr lang="en-US" altLang="zh-CN" sz="2000" baseline="0" dirty="0" smtClean="0"/>
                        <a:t> resolution</a:t>
                      </a:r>
                      <a:endParaRPr lang="zh-CN" altLang="en-US" sz="20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000" dirty="0" smtClean="0"/>
                        <a:t>Spatial resolution</a:t>
                      </a:r>
                      <a:endParaRPr lang="zh-CN" altLang="en-US" sz="2000" dirty="0">
                        <a:latin typeface="Times New Roman" pitchFamily="18" charset="0"/>
                        <a:ea typeface="黑体" panose="02010609060101010101" pitchFamily="49" charset="-122"/>
                        <a:cs typeface="Times New Roman" pitchFamily="18" charset="0"/>
                      </a:endParaRPr>
                    </a:p>
                  </a:txBody>
                  <a:tcPr marL="91441" marR="91441" marT="25718" marB="25718" anchor="ctr"/>
                </a:tc>
              </a:tr>
              <a:tr h="57117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dirty="0" smtClean="0">
                          <a:latin typeface="Times New Roman" pitchFamily="18" charset="0"/>
                          <a:cs typeface="Times New Roman" pitchFamily="18" charset="0"/>
                        </a:rPr>
                        <a:t>Air temperature</a:t>
                      </a:r>
                      <a:endParaRPr lang="zh-CN" altLang="en-US" sz="2400" dirty="0" smtClean="0">
                        <a:latin typeface="Times New Roman" pitchFamily="18" charset="0"/>
                        <a:ea typeface="黑体" panose="02010609060101010101" pitchFamily="49" charset="-122"/>
                        <a:cs typeface="Times New Roman" pitchFamily="18" charset="0"/>
                      </a:endParaRPr>
                    </a:p>
                  </a:txBody>
                  <a:tcPr marL="91441" marR="91441" marT="25718" marB="25718" anchor="ctr"/>
                </a:tc>
                <a:tc rowSpan="3">
                  <a:txBody>
                    <a:bodyPr/>
                    <a:lstStyle/>
                    <a:p>
                      <a:pPr algn="ctr"/>
                      <a:r>
                        <a:rPr lang="en-US" altLang="zh-CN" sz="1800" kern="1200" dirty="0" smtClean="0">
                          <a:solidFill>
                            <a:schemeClr val="dk1"/>
                          </a:solidFill>
                          <a:latin typeface="Times New Roman" pitchFamily="18" charset="0"/>
                          <a:ea typeface="+mn-ea"/>
                          <a:cs typeface="Times New Roman" pitchFamily="18" charset="0"/>
                        </a:rPr>
                        <a:t>China Meteorological Data Sharing Service System</a:t>
                      </a:r>
                      <a:endParaRPr lang="zh-CN" altLang="en-US" sz="1800" kern="1200" dirty="0">
                        <a:solidFill>
                          <a:schemeClr val="dk1"/>
                        </a:solidFill>
                        <a:latin typeface="Times New Roman" pitchFamily="18" charset="0"/>
                        <a:ea typeface="+mn-ea"/>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1961-2013</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Monthly</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0.5º</a:t>
                      </a:r>
                      <a:r>
                        <a:rPr lang="zh-CN" altLang="en-US" sz="2400" dirty="0" smtClean="0">
                          <a:latin typeface="Times New Roman" pitchFamily="18" charset="0"/>
                          <a:cs typeface="Times New Roman" pitchFamily="18" charset="0"/>
                        </a:rPr>
                        <a:t>*</a:t>
                      </a:r>
                      <a:r>
                        <a:rPr lang="en-US" altLang="zh-CN" sz="2400" dirty="0" smtClean="0">
                          <a:latin typeface="Times New Roman" pitchFamily="18" charset="0"/>
                          <a:cs typeface="Times New Roman" pitchFamily="18" charset="0"/>
                        </a:rPr>
                        <a:t>0.5º</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r>
              <a:tr h="571170">
                <a:tc rowSpan="2">
                  <a:txBody>
                    <a:bodyPr/>
                    <a:lstStyle/>
                    <a:p>
                      <a:pPr algn="ctr"/>
                      <a:r>
                        <a:rPr lang="en-US" altLang="zh-CN" sz="2400" dirty="0" smtClean="0">
                          <a:latin typeface="Times New Roman" pitchFamily="18" charset="0"/>
                          <a:cs typeface="Times New Roman" pitchFamily="18" charset="0"/>
                        </a:rPr>
                        <a:t>Precipitation</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vMerge="1">
                  <a:txBody>
                    <a:bodyPr/>
                    <a:lstStyle/>
                    <a:p>
                      <a:pPr algn="ct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1961-2013</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Monthly</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0.5º</a:t>
                      </a:r>
                      <a:r>
                        <a:rPr lang="zh-CN" altLang="en-US" sz="2400" dirty="0" smtClean="0">
                          <a:latin typeface="Times New Roman" pitchFamily="18" charset="0"/>
                          <a:cs typeface="Times New Roman" pitchFamily="18" charset="0"/>
                        </a:rPr>
                        <a:t>*</a:t>
                      </a:r>
                      <a:r>
                        <a:rPr lang="en-US" altLang="zh-CN" sz="2400" dirty="0" smtClean="0">
                          <a:latin typeface="Times New Roman" pitchFamily="18" charset="0"/>
                          <a:cs typeface="Times New Roman" pitchFamily="18" charset="0"/>
                        </a:rPr>
                        <a:t>0.5º</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r>
              <a:tr h="449790">
                <a:tc vMerge="1">
                  <a:txBody>
                    <a:bodyPr/>
                    <a:lstStyle/>
                    <a:p>
                      <a:pPr algn="ct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vMerge="1">
                  <a:txBody>
                    <a:bodyPr/>
                    <a:lstStyle/>
                    <a:p>
                      <a:pPr algn="ctr"/>
                      <a:endParaRPr lang="zh-CN" altLang="en-US" sz="1800" kern="1200" baseline="0" dirty="0">
                        <a:solidFill>
                          <a:schemeClr val="dk1"/>
                        </a:solidFill>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r>
                        <a:rPr lang="en-US" altLang="zh-CN" sz="2400" kern="1200" dirty="0" smtClean="0">
                          <a:solidFill>
                            <a:schemeClr val="dk1"/>
                          </a:solidFill>
                          <a:latin typeface="Times New Roman" pitchFamily="18" charset="0"/>
                          <a:ea typeface="+mn-ea"/>
                          <a:cs typeface="Times New Roman" pitchFamily="18" charset="0"/>
                        </a:rPr>
                        <a:t>2008-2013</a:t>
                      </a:r>
                      <a:endParaRPr lang="zh-CN" altLang="en-US" sz="2400" kern="1200" dirty="0">
                        <a:solidFill>
                          <a:schemeClr val="dk1"/>
                        </a:solidFill>
                        <a:latin typeface="Times New Roman" pitchFamily="18" charset="0"/>
                        <a:ea typeface="+mn-ea"/>
                        <a:cs typeface="Times New Roman" pitchFamily="18" charset="0"/>
                      </a:endParaRPr>
                    </a:p>
                  </a:txBody>
                  <a:tcPr marL="91441" marR="91441" marT="25718" marB="25718" anchor="ctr"/>
                </a:tc>
                <a:tc>
                  <a:txBody>
                    <a:bodyPr/>
                    <a:lstStyle/>
                    <a:p>
                      <a:pPr algn="ctr"/>
                      <a:r>
                        <a:rPr lang="en-US" altLang="zh-CN" sz="2400" kern="1200" dirty="0" smtClean="0">
                          <a:solidFill>
                            <a:schemeClr val="dk1"/>
                          </a:solidFill>
                          <a:latin typeface="Times New Roman" pitchFamily="18" charset="0"/>
                          <a:ea typeface="+mn-ea"/>
                          <a:cs typeface="Times New Roman" pitchFamily="18" charset="0"/>
                        </a:rPr>
                        <a:t>Hourly</a:t>
                      </a:r>
                      <a:endParaRPr lang="zh-CN" altLang="en-US" sz="2400" kern="1200" dirty="0">
                        <a:solidFill>
                          <a:schemeClr val="dk1"/>
                        </a:solidFill>
                        <a:latin typeface="Times New Roman" pitchFamily="18" charset="0"/>
                        <a:ea typeface="+mn-ea"/>
                        <a:cs typeface="Times New Roman" pitchFamily="18" charset="0"/>
                      </a:endParaRPr>
                    </a:p>
                  </a:txBody>
                  <a:tcPr marL="91441" marR="91441"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dirty="0" smtClean="0">
                          <a:latin typeface="Times New Roman" pitchFamily="18" charset="0"/>
                          <a:cs typeface="Times New Roman" pitchFamily="18" charset="0"/>
                        </a:rPr>
                        <a:t>0.1º</a:t>
                      </a:r>
                      <a:r>
                        <a:rPr lang="zh-CN" altLang="en-US" sz="2400" dirty="0" smtClean="0">
                          <a:latin typeface="Times New Roman" pitchFamily="18" charset="0"/>
                          <a:cs typeface="Times New Roman" pitchFamily="18" charset="0"/>
                        </a:rPr>
                        <a:t>*</a:t>
                      </a:r>
                      <a:r>
                        <a:rPr lang="en-US" altLang="zh-CN" sz="2400" dirty="0" smtClean="0">
                          <a:latin typeface="Times New Roman" pitchFamily="18" charset="0"/>
                          <a:cs typeface="Times New Roman" pitchFamily="18" charset="0"/>
                        </a:rPr>
                        <a:t>0.1º</a:t>
                      </a:r>
                      <a:endParaRPr lang="zh-CN" altLang="en-US" sz="2400" dirty="0" smtClean="0">
                        <a:latin typeface="Times New Roman" pitchFamily="18" charset="0"/>
                        <a:ea typeface="黑体" panose="02010609060101010101" pitchFamily="49" charset="-122"/>
                        <a:cs typeface="Times New Roman" pitchFamily="18" charset="0"/>
                      </a:endParaRPr>
                    </a:p>
                  </a:txBody>
                  <a:tcPr marL="91441" marR="91441" marT="25718" marB="25718" anchor="ctr"/>
                </a:tc>
              </a:tr>
              <a:tr h="574816">
                <a:tc>
                  <a:txBody>
                    <a:bodyPr/>
                    <a:lstStyle/>
                    <a:p>
                      <a:pPr algn="ctr"/>
                      <a:r>
                        <a:rPr lang="en-US" altLang="zh-CN" sz="2400" dirty="0" smtClean="0">
                          <a:latin typeface="Times New Roman" pitchFamily="18" charset="0"/>
                          <a:cs typeface="Times New Roman" pitchFamily="18" charset="0"/>
                        </a:rPr>
                        <a:t>Soil moisture</a:t>
                      </a:r>
                      <a:endParaRPr lang="en-US" altLang="zh-CN" sz="2400" dirty="0" smtClean="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kern="1200" baseline="0" dirty="0" smtClean="0">
                          <a:solidFill>
                            <a:schemeClr val="dk1"/>
                          </a:solidFill>
                          <a:latin typeface="Times New Roman" pitchFamily="18" charset="0"/>
                          <a:ea typeface="黑体" panose="02010609060101010101" pitchFamily="49" charset="-122"/>
                          <a:cs typeface="Times New Roman" pitchFamily="18" charset="0"/>
                        </a:rPr>
                        <a:t>the European Space Agency's (ESA)</a:t>
                      </a:r>
                      <a:endParaRPr lang="zh-CN" altLang="en-US" sz="2000" kern="1200" baseline="0" dirty="0" smtClean="0">
                        <a:solidFill>
                          <a:schemeClr val="dk1"/>
                        </a:solidFill>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1978-2013</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Daily</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c>
                  <a:txBody>
                    <a:bodyPr/>
                    <a:lstStyle/>
                    <a:p>
                      <a:pPr algn="ctr"/>
                      <a:r>
                        <a:rPr lang="en-US" altLang="zh-CN" sz="2400" dirty="0" smtClean="0">
                          <a:latin typeface="Times New Roman" pitchFamily="18" charset="0"/>
                          <a:cs typeface="Times New Roman" pitchFamily="18" charset="0"/>
                        </a:rPr>
                        <a:t>0.25º</a:t>
                      </a:r>
                      <a:r>
                        <a:rPr lang="zh-CN" altLang="en-US" sz="2400" dirty="0" smtClean="0">
                          <a:latin typeface="Times New Roman" pitchFamily="18" charset="0"/>
                          <a:cs typeface="Times New Roman" pitchFamily="18" charset="0"/>
                        </a:rPr>
                        <a:t>*</a:t>
                      </a:r>
                      <a:r>
                        <a:rPr lang="en-US" altLang="zh-CN" sz="2400" dirty="0" smtClean="0">
                          <a:latin typeface="Times New Roman" pitchFamily="18" charset="0"/>
                          <a:cs typeface="Times New Roman" pitchFamily="18" charset="0"/>
                        </a:rPr>
                        <a:t>0.25º</a:t>
                      </a:r>
                      <a:endParaRPr lang="zh-CN" altLang="en-US" sz="2400" dirty="0">
                        <a:latin typeface="Times New Roman" pitchFamily="18" charset="0"/>
                        <a:ea typeface="黑体" panose="02010609060101010101" pitchFamily="49" charset="-122"/>
                        <a:cs typeface="Times New Roman" pitchFamily="18" charset="0"/>
                      </a:endParaRPr>
                    </a:p>
                  </a:txBody>
                  <a:tcPr marL="91441" marR="91441" marT="25718" marB="25718" anchor="ctr"/>
                </a:tc>
              </a:tr>
            </a:tbl>
          </a:graphicData>
        </a:graphic>
      </p:graphicFrame>
      <p:sp>
        <p:nvSpPr>
          <p:cNvPr id="4" name="圆角矩形标注 3"/>
          <p:cNvSpPr/>
          <p:nvPr/>
        </p:nvSpPr>
        <p:spPr bwMode="auto">
          <a:xfrm>
            <a:off x="1905070" y="1981208"/>
            <a:ext cx="5333860" cy="1904950"/>
          </a:xfrm>
          <a:prstGeom prst="wedgeRoundRectCallout">
            <a:avLst/>
          </a:prstGeom>
          <a:solidFill>
            <a:schemeClr val="accent5">
              <a:lumMod val="60000"/>
              <a:lumOff val="40000"/>
            </a:schemeClr>
          </a:solidFill>
          <a:ln w="9525" cap="flat" cmpd="sng" algn="ctr">
            <a:noFill/>
            <a:prstDash val="solid"/>
            <a:round/>
            <a:headEnd type="none" w="med" len="med"/>
            <a:tailEnd type="none" w="med" len="med"/>
          </a:ln>
          <a:effectLst/>
        </p:spPr>
        <p:txBody>
          <a:bodyPr vert="horz" wrap="square" lIns="180000" tIns="45720" rIns="91440" bIns="45720" numCol="1" rtlCol="0" anchor="t" anchorCtr="0" compatLnSpc="1">
            <a:prstTxWarp prst="textNoShape">
              <a:avLst/>
            </a:prstTxWarp>
          </a:bodyPr>
          <a:lstStyle/>
          <a:p>
            <a:r>
              <a:rPr lang="en-US" altLang="zh-CN" dirty="0"/>
              <a:t>the first purely multi-decadal satellite-based soil moisture product that spans over 35 years on a daily basis designed for climate application</a:t>
            </a:r>
            <a:endParaRPr lang="zh-CN" altLang="en-US" dirty="0"/>
          </a:p>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smtClean="0">
              <a:ln>
                <a:noFill/>
              </a:ln>
              <a:solidFill>
                <a:schemeClr val="tx1"/>
              </a:solidFill>
              <a:effectLst/>
              <a:latin typeface="Times New Roman" pitchFamily="18" charset="0"/>
              <a:ea typeface="宋体" pitchFamily="2" charset="-122"/>
            </a:endParaRPr>
          </a:p>
        </p:txBody>
      </p:sp>
    </p:spTree>
    <p:extLst>
      <p:ext uri="{BB962C8B-B14F-4D97-AF65-F5344CB8AC3E}">
        <p14:creationId xmlns:p14="http://schemas.microsoft.com/office/powerpoint/2010/main" val="32490094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smtClean="0">
                <a:solidFill>
                  <a:schemeClr val="tx1"/>
                </a:solidFill>
                <a:latin typeface="Times New Roman" pitchFamily="18" charset="0"/>
                <a:cs typeface="Times New Roman" pitchFamily="18" charset="0"/>
              </a:rPr>
              <a:t>Data and methods</a:t>
            </a:r>
            <a:endParaRPr lang="en-US" altLang="zh-CN" sz="3600" dirty="0">
              <a:solidFill>
                <a:schemeClr val="tx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98" y="1457706"/>
            <a:ext cx="4471822" cy="3047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600278" y="4509248"/>
            <a:ext cx="2683748" cy="400110"/>
          </a:xfrm>
          <a:prstGeom prst="rect">
            <a:avLst/>
          </a:prstGeom>
          <a:noFill/>
        </p:spPr>
        <p:txBody>
          <a:bodyPr wrap="none" rtlCol="0">
            <a:spAutoFit/>
          </a:bodyPr>
          <a:lstStyle/>
          <a:p>
            <a:r>
              <a:rPr lang="en-US" altLang="zh-CN" sz="2000" b="0" dirty="0" smtClean="0"/>
              <a:t>(</a:t>
            </a:r>
            <a:r>
              <a:rPr lang="en-US" altLang="zh-CN" sz="2000" b="0" dirty="0" err="1" smtClean="0"/>
              <a:t>Zeng</a:t>
            </a:r>
            <a:r>
              <a:rPr lang="en-US" altLang="zh-CN" sz="2000" b="0" dirty="0" smtClean="0"/>
              <a:t> et al., RSE, 2015)</a:t>
            </a:r>
            <a:endParaRPr lang="zh-CN" altLang="en-US" sz="2000" b="0" dirty="0"/>
          </a:p>
        </p:txBody>
      </p:sp>
      <p:sp>
        <p:nvSpPr>
          <p:cNvPr id="7" name="TextBox 6"/>
          <p:cNvSpPr txBox="1"/>
          <p:nvPr/>
        </p:nvSpPr>
        <p:spPr>
          <a:xfrm>
            <a:off x="381110" y="969353"/>
            <a:ext cx="1928733" cy="461665"/>
          </a:xfrm>
          <a:prstGeom prst="rect">
            <a:avLst/>
          </a:prstGeom>
          <a:noFill/>
        </p:spPr>
        <p:txBody>
          <a:bodyPr wrap="none" rtlCol="0">
            <a:spAutoFit/>
          </a:bodyPr>
          <a:lstStyle/>
          <a:p>
            <a:r>
              <a:rPr lang="en-US" altLang="zh-CN" dirty="0" smtClean="0"/>
              <a:t>Observations</a:t>
            </a:r>
            <a:endParaRPr lang="zh-CN" altLang="en-US" dirty="0"/>
          </a:p>
        </p:txBody>
      </p:sp>
      <p:sp>
        <p:nvSpPr>
          <p:cNvPr id="2" name="TextBox 1"/>
          <p:cNvSpPr txBox="1"/>
          <p:nvPr/>
        </p:nvSpPr>
        <p:spPr>
          <a:xfrm>
            <a:off x="5440584" y="1474713"/>
            <a:ext cx="3352712" cy="2308324"/>
          </a:xfrm>
          <a:prstGeom prst="rect">
            <a:avLst/>
          </a:prstGeom>
          <a:noFill/>
        </p:spPr>
        <p:txBody>
          <a:bodyPr wrap="square" rtlCol="0">
            <a:spAutoFit/>
          </a:bodyPr>
          <a:lstStyle/>
          <a:p>
            <a:r>
              <a:rPr lang="en-US" altLang="zh-CN" b="0" dirty="0" err="1" smtClean="0"/>
              <a:t>Zeng</a:t>
            </a:r>
            <a:r>
              <a:rPr lang="en-US" altLang="zh-CN" b="0" dirty="0" smtClean="0"/>
              <a:t> et al. (2015) evaluated several soil moisture products by using observations from three soil moisture net work on the TP.  </a:t>
            </a:r>
            <a:endParaRPr lang="zh-CN" altLang="en-US" b="0" dirty="0"/>
          </a:p>
        </p:txBody>
      </p:sp>
    </p:spTree>
    <p:extLst>
      <p:ext uri="{BB962C8B-B14F-4D97-AF65-F5344CB8AC3E}">
        <p14:creationId xmlns:p14="http://schemas.microsoft.com/office/powerpoint/2010/main" val="17822237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69" y="1432639"/>
            <a:ext cx="3059241" cy="22812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5379"/>
          <a:stretch/>
        </p:blipFill>
        <p:spPr bwMode="auto">
          <a:xfrm>
            <a:off x="3275855" y="1428780"/>
            <a:ext cx="5760640" cy="2284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4685" y="3740730"/>
            <a:ext cx="7972424" cy="338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3586042" y="4086510"/>
            <a:ext cx="2064385" cy="390190"/>
          </a:xfrm>
          <a:prstGeom prst="rect">
            <a:avLst/>
          </a:prstGeom>
          <a:noFill/>
        </p:spPr>
        <p:txBody>
          <a:bodyPr wrap="none" lIns="81616" tIns="40808" rIns="81616" bIns="40808" rtlCol="0">
            <a:spAutoFit/>
          </a:bodyPr>
          <a:lstStyle/>
          <a:p>
            <a:r>
              <a:rPr lang="en-US" altLang="zh-CN" sz="2000" b="0" dirty="0" smtClean="0">
                <a:ea typeface="黑体" panose="02010609060101010101" pitchFamily="49" charset="-122"/>
                <a:cs typeface="Times New Roman" pitchFamily="18" charset="0"/>
              </a:rPr>
              <a:t>(Zeng et al., 2015)</a:t>
            </a:r>
            <a:endParaRPr lang="zh-CN" altLang="en-US" sz="2000" b="0" dirty="0">
              <a:ea typeface="黑体" panose="02010609060101010101" pitchFamily="49" charset="-122"/>
              <a:cs typeface="Times New Roman" pitchFamily="18" charset="0"/>
            </a:endParaRPr>
          </a:p>
        </p:txBody>
      </p:sp>
      <p:sp>
        <p:nvSpPr>
          <p:cNvPr id="10"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smtClean="0">
                <a:solidFill>
                  <a:schemeClr val="tx1"/>
                </a:solidFill>
                <a:latin typeface="Times New Roman" pitchFamily="18" charset="0"/>
                <a:cs typeface="Times New Roman" pitchFamily="18" charset="0"/>
              </a:rPr>
              <a:t>Data and methods</a:t>
            </a:r>
            <a:endParaRPr lang="en-US" altLang="zh-CN" sz="3600" dirty="0">
              <a:solidFill>
                <a:schemeClr val="tx1"/>
              </a:solidFill>
              <a:latin typeface="Times New Roman" pitchFamily="18" charset="0"/>
              <a:cs typeface="Times New Roman" pitchFamily="18" charset="0"/>
            </a:endParaRPr>
          </a:p>
        </p:txBody>
      </p:sp>
      <p:sp>
        <p:nvSpPr>
          <p:cNvPr id="11" name="TextBox 10"/>
          <p:cNvSpPr txBox="1"/>
          <p:nvPr/>
        </p:nvSpPr>
        <p:spPr>
          <a:xfrm>
            <a:off x="381110" y="969353"/>
            <a:ext cx="1620957" cy="461665"/>
          </a:xfrm>
          <a:prstGeom prst="rect">
            <a:avLst/>
          </a:prstGeom>
          <a:noFill/>
        </p:spPr>
        <p:txBody>
          <a:bodyPr wrap="none" rtlCol="0">
            <a:spAutoFit/>
          </a:bodyPr>
          <a:lstStyle/>
          <a:p>
            <a:r>
              <a:rPr lang="en-US" altLang="zh-CN" dirty="0" smtClean="0"/>
              <a:t>Evaluation</a:t>
            </a:r>
            <a:endParaRPr lang="zh-CN" altLang="en-US" dirty="0"/>
          </a:p>
        </p:txBody>
      </p:sp>
      <p:sp>
        <p:nvSpPr>
          <p:cNvPr id="2" name="椭圆 1"/>
          <p:cNvSpPr/>
          <p:nvPr/>
        </p:nvSpPr>
        <p:spPr bwMode="auto">
          <a:xfrm rot="19707754">
            <a:off x="669286" y="2910101"/>
            <a:ext cx="813197" cy="284702"/>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12" name="椭圆 11"/>
          <p:cNvSpPr/>
          <p:nvPr/>
        </p:nvSpPr>
        <p:spPr bwMode="auto">
          <a:xfrm rot="19707754">
            <a:off x="4032190" y="2821947"/>
            <a:ext cx="1066744" cy="22671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3" name="TextBox 2"/>
          <p:cNvSpPr txBox="1"/>
          <p:nvPr/>
        </p:nvSpPr>
        <p:spPr>
          <a:xfrm>
            <a:off x="465426" y="4476700"/>
            <a:ext cx="7805535" cy="400110"/>
          </a:xfrm>
          <a:prstGeom prst="rect">
            <a:avLst/>
          </a:prstGeom>
          <a:noFill/>
        </p:spPr>
        <p:txBody>
          <a:bodyPr wrap="none" rtlCol="0">
            <a:spAutoFit/>
          </a:bodyPr>
          <a:lstStyle/>
          <a:p>
            <a:pPr marL="342900" indent="-342900">
              <a:buClr>
                <a:srgbClr val="3333CC"/>
              </a:buClr>
              <a:buFont typeface="Wingdings" pitchFamily="2" charset="2"/>
              <a:buChar char="Ø"/>
            </a:pPr>
            <a:r>
              <a:rPr lang="en-US" altLang="zh-CN" sz="2000" b="0" dirty="0" smtClean="0"/>
              <a:t>The scatter plots shows that soil moisture product from ESV is the best.</a:t>
            </a:r>
            <a:endParaRPr lang="zh-CN" altLang="en-US" sz="2000" b="0" dirty="0"/>
          </a:p>
        </p:txBody>
      </p:sp>
    </p:spTree>
    <p:extLst>
      <p:ext uri="{BB962C8B-B14F-4D97-AF65-F5344CB8AC3E}">
        <p14:creationId xmlns:p14="http://schemas.microsoft.com/office/powerpoint/2010/main" val="17822237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smtClean="0">
                <a:solidFill>
                  <a:schemeClr val="tx1"/>
                </a:solidFill>
                <a:latin typeface="Times New Roman" pitchFamily="18" charset="0"/>
                <a:cs typeface="Times New Roman" pitchFamily="18" charset="0"/>
              </a:rPr>
              <a:t>Data and methods</a:t>
            </a:r>
            <a:endParaRPr lang="en-US" altLang="zh-CN" sz="3600" dirty="0">
              <a:solidFill>
                <a:schemeClr val="tx1"/>
              </a:solidFill>
              <a:latin typeface="Times New Roman" pitchFamily="18" charset="0"/>
              <a:cs typeface="Times New Roman" pitchFamily="18" charset="0"/>
            </a:endParaRPr>
          </a:p>
        </p:txBody>
      </p:sp>
      <p:sp>
        <p:nvSpPr>
          <p:cNvPr id="6" name="TextBox 5"/>
          <p:cNvSpPr txBox="1"/>
          <p:nvPr/>
        </p:nvSpPr>
        <p:spPr>
          <a:xfrm>
            <a:off x="3810020" y="4076590"/>
            <a:ext cx="2084225" cy="400110"/>
          </a:xfrm>
          <a:prstGeom prst="rect">
            <a:avLst/>
          </a:prstGeom>
          <a:noFill/>
        </p:spPr>
        <p:txBody>
          <a:bodyPr wrap="none" rtlCol="0">
            <a:spAutoFit/>
          </a:bodyPr>
          <a:lstStyle/>
          <a:p>
            <a:r>
              <a:rPr lang="en-US" altLang="zh-CN" sz="2000" b="0" dirty="0" smtClean="0"/>
              <a:t>(</a:t>
            </a:r>
            <a:r>
              <a:rPr lang="en-US" altLang="zh-CN" sz="2000" b="0" dirty="0" err="1" smtClean="0"/>
              <a:t>Zeng</a:t>
            </a:r>
            <a:r>
              <a:rPr lang="en-US" altLang="zh-CN" sz="2000" b="0" dirty="0" smtClean="0"/>
              <a:t> et al., 2015)</a:t>
            </a:r>
            <a:endParaRPr lang="zh-CN" altLang="en-US" sz="2000" b="0" dirty="0"/>
          </a:p>
        </p:txBody>
      </p:sp>
      <p:sp>
        <p:nvSpPr>
          <p:cNvPr id="7" name="TextBox 6"/>
          <p:cNvSpPr txBox="1"/>
          <p:nvPr/>
        </p:nvSpPr>
        <p:spPr>
          <a:xfrm>
            <a:off x="381110" y="969353"/>
            <a:ext cx="1620957" cy="461665"/>
          </a:xfrm>
          <a:prstGeom prst="rect">
            <a:avLst/>
          </a:prstGeom>
          <a:noFill/>
        </p:spPr>
        <p:txBody>
          <a:bodyPr wrap="none" rtlCol="0">
            <a:spAutoFit/>
          </a:bodyPr>
          <a:lstStyle/>
          <a:p>
            <a:r>
              <a:rPr lang="en-US" altLang="zh-CN" dirty="0" smtClean="0"/>
              <a:t>Evaluation</a:t>
            </a:r>
            <a:endParaRPr lang="zh-CN" alt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714" y="1428780"/>
            <a:ext cx="8636904" cy="2647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bwMode="auto">
          <a:xfrm>
            <a:off x="2133664" y="2480312"/>
            <a:ext cx="2209742" cy="257133"/>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8" name="TextBox 7"/>
          <p:cNvSpPr txBox="1"/>
          <p:nvPr/>
        </p:nvSpPr>
        <p:spPr>
          <a:xfrm>
            <a:off x="120" y="4476700"/>
            <a:ext cx="9524750" cy="400110"/>
          </a:xfrm>
          <a:prstGeom prst="rect">
            <a:avLst/>
          </a:prstGeom>
          <a:noFill/>
        </p:spPr>
        <p:txBody>
          <a:bodyPr wrap="square" rtlCol="0">
            <a:spAutoFit/>
          </a:bodyPr>
          <a:lstStyle/>
          <a:p>
            <a:pPr marL="342900" indent="-342900">
              <a:buClr>
                <a:srgbClr val="3333CC"/>
              </a:buClr>
              <a:buFont typeface="Wingdings" pitchFamily="2" charset="2"/>
              <a:buChar char="Ø"/>
            </a:pPr>
            <a:r>
              <a:rPr lang="en-US" altLang="zh-CN" sz="2000" b="0" dirty="0" smtClean="0"/>
              <a:t>RMSE, Bias, </a:t>
            </a:r>
            <a:r>
              <a:rPr lang="en-US" altLang="zh-CN" sz="2000" b="0" dirty="0"/>
              <a:t> </a:t>
            </a:r>
            <a:r>
              <a:rPr lang="en-US" altLang="zh-CN" sz="2000" b="0" dirty="0" err="1" smtClean="0"/>
              <a:t>ubRMSE</a:t>
            </a:r>
            <a:r>
              <a:rPr lang="en-US" altLang="zh-CN" sz="2000" b="0" dirty="0" smtClean="0"/>
              <a:t> and R show that soil moisture product from ESV is the best.</a:t>
            </a:r>
            <a:endParaRPr lang="zh-CN" altLang="en-US" sz="2000" b="0" dirty="0"/>
          </a:p>
        </p:txBody>
      </p:sp>
    </p:spTree>
    <p:extLst>
      <p:ext uri="{BB962C8B-B14F-4D97-AF65-F5344CB8AC3E}">
        <p14:creationId xmlns:p14="http://schemas.microsoft.com/office/powerpoint/2010/main" val="2383445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58" y="1002072"/>
            <a:ext cx="4413250" cy="360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905070" y="4598616"/>
            <a:ext cx="6244082" cy="646331"/>
          </a:xfrm>
          <a:prstGeom prst="rect">
            <a:avLst/>
          </a:prstGeom>
          <a:noFill/>
        </p:spPr>
        <p:txBody>
          <a:bodyPr wrap="none" rtlCol="0">
            <a:spAutoFit/>
          </a:bodyPr>
          <a:lstStyle/>
          <a:p>
            <a:r>
              <a:rPr lang="en-US" altLang="zh-CN" sz="1800" b="0" dirty="0" smtClean="0">
                <a:cs typeface="Times New Roman" pitchFamily="18" charset="0"/>
              </a:rPr>
              <a:t>Percentage of detectable soil moisture drought </a:t>
            </a:r>
            <a:r>
              <a:rPr lang="en-US" altLang="zh-CN" sz="1800" b="0" dirty="0">
                <a:cs typeface="Times New Roman" pitchFamily="18" charset="0"/>
              </a:rPr>
              <a:t>(Yuan et al., 2015)</a:t>
            </a:r>
            <a:endParaRPr lang="zh-CN" altLang="en-US" sz="1800" b="0" dirty="0">
              <a:cs typeface="Times New Roman" pitchFamily="18" charset="0"/>
            </a:endParaRPr>
          </a:p>
          <a:p>
            <a:endParaRPr lang="zh-CN" altLang="en-US" sz="1800" b="0" dirty="0">
              <a:cs typeface="Times New Roman" pitchFamily="18" charset="0"/>
            </a:endParaRPr>
          </a:p>
        </p:txBody>
      </p:sp>
      <p:sp>
        <p:nvSpPr>
          <p:cNvPr id="7"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smtClean="0">
                <a:solidFill>
                  <a:schemeClr val="tx1"/>
                </a:solidFill>
                <a:latin typeface="Times New Roman" pitchFamily="18" charset="0"/>
                <a:cs typeface="Times New Roman" pitchFamily="18" charset="0"/>
              </a:rPr>
              <a:t>Data and methods</a:t>
            </a:r>
            <a:endParaRPr lang="en-US" altLang="zh-CN" sz="3600" dirty="0">
              <a:solidFill>
                <a:schemeClr val="tx1"/>
              </a:solidFill>
              <a:latin typeface="Times New Roman" pitchFamily="18" charset="0"/>
              <a:cs typeface="Times New Roman" pitchFamily="18" charset="0"/>
            </a:endParaRPr>
          </a:p>
        </p:txBody>
      </p:sp>
      <p:sp>
        <p:nvSpPr>
          <p:cNvPr id="2" name="椭圆 1"/>
          <p:cNvSpPr/>
          <p:nvPr/>
        </p:nvSpPr>
        <p:spPr bwMode="auto">
          <a:xfrm rot="19018830">
            <a:off x="5047305" y="3486125"/>
            <a:ext cx="533386" cy="380990"/>
          </a:xfrm>
          <a:prstGeom prst="ellipse">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6" name="椭圆 5"/>
          <p:cNvSpPr/>
          <p:nvPr/>
        </p:nvSpPr>
        <p:spPr bwMode="auto">
          <a:xfrm rot="19018830">
            <a:off x="5021733" y="1788106"/>
            <a:ext cx="533386" cy="380990"/>
          </a:xfrm>
          <a:prstGeom prst="ellipse">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8" name="椭圆 7"/>
          <p:cNvSpPr/>
          <p:nvPr/>
        </p:nvSpPr>
        <p:spPr bwMode="auto">
          <a:xfrm rot="19018830">
            <a:off x="2837387" y="3507791"/>
            <a:ext cx="533386" cy="380990"/>
          </a:xfrm>
          <a:prstGeom prst="ellipse">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Tree>
    <p:extLst>
      <p:ext uri="{BB962C8B-B14F-4D97-AF65-F5344CB8AC3E}">
        <p14:creationId xmlns:p14="http://schemas.microsoft.com/office/powerpoint/2010/main" val="323538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smtClean="0">
                <a:solidFill>
                  <a:schemeClr val="tx1"/>
                </a:solidFill>
                <a:latin typeface="Times New Roman" pitchFamily="18" charset="0"/>
                <a:cs typeface="Times New Roman" pitchFamily="18" charset="0"/>
              </a:rPr>
              <a:t>Data and methods</a:t>
            </a:r>
            <a:endParaRPr lang="en-US" altLang="zh-CN" sz="3600" dirty="0">
              <a:solidFill>
                <a:schemeClr val="tx1"/>
              </a:solidFill>
              <a:latin typeface="Times New Roman" pitchFamily="18" charset="0"/>
              <a:cs typeface="Times New Roman" pitchFamily="18" charset="0"/>
            </a:endParaRPr>
          </a:p>
        </p:txBody>
      </p:sp>
      <p:sp>
        <p:nvSpPr>
          <p:cNvPr id="3" name="TextBox 2"/>
          <p:cNvSpPr txBox="1"/>
          <p:nvPr/>
        </p:nvSpPr>
        <p:spPr>
          <a:xfrm>
            <a:off x="381110" y="1123988"/>
            <a:ext cx="8381780" cy="3416320"/>
          </a:xfrm>
          <a:prstGeom prst="rect">
            <a:avLst/>
          </a:prstGeom>
          <a:noFill/>
        </p:spPr>
        <p:txBody>
          <a:bodyPr wrap="square" rtlCol="0">
            <a:spAutoFit/>
          </a:bodyPr>
          <a:lstStyle/>
          <a:p>
            <a:pPr marL="457200" indent="-457200">
              <a:buAutoNum type="arabicPeriod"/>
            </a:pPr>
            <a:r>
              <a:rPr lang="en-US" altLang="zh-CN" dirty="0" smtClean="0"/>
              <a:t>The bias of </a:t>
            </a:r>
            <a:r>
              <a:rPr lang="en-US" altLang="zh-CN" dirty="0" smtClean="0"/>
              <a:t>the </a:t>
            </a:r>
            <a:r>
              <a:rPr lang="en-US" altLang="zh-CN" dirty="0"/>
              <a:t>ECV soil moisture product </a:t>
            </a:r>
            <a:r>
              <a:rPr lang="en-US" altLang="zh-CN" dirty="0" smtClean="0"/>
              <a:t>is still large.</a:t>
            </a:r>
            <a:endParaRPr lang="en-US" altLang="zh-CN" dirty="0" smtClean="0"/>
          </a:p>
          <a:p>
            <a:pPr marL="457200" indent="-457200">
              <a:buAutoNum type="arabicPeriod"/>
            </a:pPr>
            <a:r>
              <a:rPr lang="en-US" altLang="zh-CN" dirty="0" smtClean="0"/>
              <a:t>the </a:t>
            </a:r>
            <a:r>
              <a:rPr lang="en-US" altLang="zh-CN" dirty="0"/>
              <a:t>ECV soil moisture product can only detect less than 30% of short-term drought (month to seasonal) month at in situ station scale on the TP, showing that there are still uncertainties in the ECV soil moisture products when applying in different studies. </a:t>
            </a:r>
            <a:endParaRPr lang="en-US" altLang="zh-CN" dirty="0" smtClean="0"/>
          </a:p>
          <a:p>
            <a:pPr marL="457200" indent="-457200">
              <a:buAutoNum type="arabicPeriod"/>
            </a:pPr>
            <a:r>
              <a:rPr lang="en-US" altLang="zh-CN" dirty="0" smtClean="0"/>
              <a:t>the influence of missing </a:t>
            </a:r>
            <a:r>
              <a:rPr lang="en-US" altLang="zh-CN" dirty="0" smtClean="0"/>
              <a:t>values </a:t>
            </a:r>
            <a:r>
              <a:rPr lang="en-US" altLang="zh-CN" dirty="0" smtClean="0"/>
              <a:t>when </a:t>
            </a:r>
            <a:r>
              <a:rPr lang="en-US" altLang="zh-CN" dirty="0" smtClean="0"/>
              <a:t>being applied </a:t>
            </a:r>
            <a:r>
              <a:rPr lang="en-US" altLang="zh-CN" dirty="0" smtClean="0"/>
              <a:t>in climate change research.</a:t>
            </a:r>
            <a:endParaRPr lang="zh-CN" altLang="zh-CN" dirty="0"/>
          </a:p>
          <a:p>
            <a:endParaRPr lang="zh-CN" altLang="en-US" dirty="0"/>
          </a:p>
        </p:txBody>
      </p:sp>
    </p:spTree>
    <p:extLst>
      <p:ext uri="{BB962C8B-B14F-4D97-AF65-F5344CB8AC3E}">
        <p14:creationId xmlns:p14="http://schemas.microsoft.com/office/powerpoint/2010/main" val="38538643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smtClean="0">
                <a:solidFill>
                  <a:schemeClr val="tx1"/>
                </a:solidFill>
                <a:latin typeface="Times New Roman" pitchFamily="18" charset="0"/>
                <a:cs typeface="Times New Roman" pitchFamily="18" charset="0"/>
              </a:rPr>
              <a:t>Data and methods</a:t>
            </a:r>
            <a:endParaRPr lang="en-US" altLang="zh-CN" sz="3600" dirty="0">
              <a:solidFill>
                <a:schemeClr val="tx1"/>
              </a:solidFill>
              <a:latin typeface="Times New Roman" pitchFamily="18" charset="0"/>
              <a:cs typeface="Times New Roman" pitchFamily="18" charset="0"/>
            </a:endParaRPr>
          </a:p>
        </p:txBody>
      </p:sp>
      <p:sp>
        <p:nvSpPr>
          <p:cNvPr id="11" name="TextBox 10"/>
          <p:cNvSpPr txBox="1"/>
          <p:nvPr/>
        </p:nvSpPr>
        <p:spPr>
          <a:xfrm>
            <a:off x="381110" y="969353"/>
            <a:ext cx="1330814" cy="461665"/>
          </a:xfrm>
          <a:prstGeom prst="rect">
            <a:avLst/>
          </a:prstGeom>
          <a:noFill/>
        </p:spPr>
        <p:txBody>
          <a:bodyPr wrap="none" rtlCol="0">
            <a:spAutoFit/>
          </a:bodyPr>
          <a:lstStyle/>
          <a:p>
            <a:r>
              <a:rPr lang="en-US" altLang="zh-CN" dirty="0" smtClean="0"/>
              <a:t>Methods</a:t>
            </a:r>
            <a:endParaRPr lang="zh-CN" altLang="en-US" dirty="0"/>
          </a:p>
        </p:txBody>
      </p:sp>
      <p:sp>
        <p:nvSpPr>
          <p:cNvPr id="2" name="TextBox 1"/>
          <p:cNvSpPr txBox="1"/>
          <p:nvPr/>
        </p:nvSpPr>
        <p:spPr>
          <a:xfrm>
            <a:off x="457308" y="1504978"/>
            <a:ext cx="8534176" cy="3416320"/>
          </a:xfrm>
          <a:prstGeom prst="rect">
            <a:avLst/>
          </a:prstGeom>
          <a:noFill/>
        </p:spPr>
        <p:txBody>
          <a:bodyPr wrap="square" rtlCol="0">
            <a:spAutoFit/>
          </a:bodyPr>
          <a:lstStyle/>
          <a:p>
            <a:pPr marL="342900" indent="-342900">
              <a:buFont typeface="Wingdings" pitchFamily="2" charset="2"/>
              <a:buChar char="Ø"/>
            </a:pPr>
            <a:r>
              <a:rPr lang="en-US" altLang="zh-CN" b="0" dirty="0"/>
              <a:t>assess the hydrological consistency of the ECV soil moisture product to reflect the short-term response of soil moisture to precipitation. </a:t>
            </a:r>
          </a:p>
          <a:p>
            <a:pPr marL="342900" indent="-342900">
              <a:buFont typeface="Wingdings" pitchFamily="2" charset="2"/>
              <a:buChar char="Ø"/>
            </a:pPr>
            <a:r>
              <a:rPr lang="en-US" altLang="zh-CN" b="0" dirty="0" smtClean="0"/>
              <a:t>The significance of statistical trends in soil moisture, air temperature, and precipitation time series were examined using the Mann-</a:t>
            </a:r>
            <a:r>
              <a:rPr lang="en-US" altLang="zh-CN" b="0" dirty="0" err="1" smtClean="0"/>
              <a:t>Kendell</a:t>
            </a:r>
            <a:r>
              <a:rPr lang="en-US" altLang="zh-CN" b="0" dirty="0" smtClean="0"/>
              <a:t> trend test and linear slope estimate.</a:t>
            </a:r>
          </a:p>
          <a:p>
            <a:pPr marL="342900" indent="-342900">
              <a:buFont typeface="Wingdings" pitchFamily="2" charset="2"/>
              <a:buChar char="Ø"/>
            </a:pPr>
            <a:r>
              <a:rPr lang="en-US" altLang="zh-CN" b="0" dirty="0" smtClean="0"/>
              <a:t>The relationship between soil moisture and  air temperature and precipitation were examined by using correlation and partial correlation analysis.</a:t>
            </a:r>
            <a:endParaRPr lang="zh-CN" altLang="en-US" b="0" dirty="0"/>
          </a:p>
        </p:txBody>
      </p:sp>
    </p:spTree>
    <p:extLst>
      <p:ext uri="{BB962C8B-B14F-4D97-AF65-F5344CB8AC3E}">
        <p14:creationId xmlns:p14="http://schemas.microsoft.com/office/powerpoint/2010/main" val="40775977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a:solidFill>
                  <a:schemeClr val="tx1"/>
                </a:solidFill>
                <a:latin typeface="Times New Roman" pitchFamily="18" charset="0"/>
                <a:cs typeface="Times New Roman" pitchFamily="18" charset="0"/>
              </a:rPr>
              <a:t>Results and discussion</a:t>
            </a:r>
          </a:p>
        </p:txBody>
      </p:sp>
      <p:pic>
        <p:nvPicPr>
          <p:cNvPr id="6" name="图片 5" descr="C:\papers\Hydrological_processes\李瑞青\土壤湿度-降水图.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92" y="971592"/>
            <a:ext cx="6857820" cy="3200316"/>
          </a:xfrm>
          <a:prstGeom prst="rect">
            <a:avLst/>
          </a:prstGeom>
          <a:noFill/>
          <a:ln>
            <a:noFill/>
          </a:ln>
        </p:spPr>
      </p:pic>
      <p:sp>
        <p:nvSpPr>
          <p:cNvPr id="3" name="矩形 2"/>
          <p:cNvSpPr/>
          <p:nvPr/>
        </p:nvSpPr>
        <p:spPr>
          <a:xfrm>
            <a:off x="76318" y="4171908"/>
            <a:ext cx="8762770" cy="830997"/>
          </a:xfrm>
          <a:prstGeom prst="rect">
            <a:avLst/>
          </a:prstGeom>
        </p:spPr>
        <p:txBody>
          <a:bodyPr wrap="square">
            <a:spAutoFit/>
          </a:bodyPr>
          <a:lstStyle/>
          <a:p>
            <a:pPr algn="ctr"/>
            <a:r>
              <a:rPr lang="en-US" altLang="zh-CN" sz="1600" b="0" dirty="0"/>
              <a:t>Comparison of the ECV soil moisture anomaly for identified rain days during June 2009 over the TP</a:t>
            </a:r>
            <a:r>
              <a:rPr lang="en-US" altLang="zh-CN" sz="1600" b="0" dirty="0" smtClean="0"/>
              <a:t>.</a:t>
            </a:r>
          </a:p>
          <a:p>
            <a:pPr algn="ctr"/>
            <a:r>
              <a:rPr lang="en-US" altLang="zh-CN" sz="1600" b="0" dirty="0"/>
              <a:t>The observed hourly rainfall amounts (instantaneous rain-rate) are shown for 6,12, 18 and 24 h preceding the ECV overpass time (08 a.m. LT). </a:t>
            </a:r>
            <a:endParaRPr lang="zh-CN" altLang="en-US" sz="1600" b="0" dirty="0"/>
          </a:p>
        </p:txBody>
      </p:sp>
    </p:spTree>
    <p:extLst>
      <p:ext uri="{BB962C8B-B14F-4D97-AF65-F5344CB8AC3E}">
        <p14:creationId xmlns:p14="http://schemas.microsoft.com/office/powerpoint/2010/main" val="17822237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a:solidFill>
                  <a:schemeClr val="tx1"/>
                </a:solidFill>
                <a:latin typeface="Times New Roman" pitchFamily="18" charset="0"/>
                <a:cs typeface="Times New Roman" pitchFamily="18" charset="0"/>
              </a:rPr>
              <a:t>Results and discussion</a:t>
            </a:r>
          </a:p>
        </p:txBody>
      </p:sp>
      <p:pic>
        <p:nvPicPr>
          <p:cNvPr id="5" name="图片 4" descr="C:\papers\Hydrological_processes\李瑞青\百分比图1副本.jpg"/>
          <p:cNvPicPr/>
          <p:nvPr/>
        </p:nvPicPr>
        <p:blipFill rotWithShape="1">
          <a:blip r:embed="rId3" cstate="print">
            <a:extLst>
              <a:ext uri="{28A0092B-C50C-407E-A947-70E740481C1C}">
                <a14:useLocalDpi xmlns:a14="http://schemas.microsoft.com/office/drawing/2010/main" val="0"/>
              </a:ext>
            </a:extLst>
          </a:blip>
          <a:srcRect b="52500"/>
          <a:stretch/>
        </p:blipFill>
        <p:spPr bwMode="auto">
          <a:xfrm>
            <a:off x="990694" y="1002074"/>
            <a:ext cx="3329804" cy="3026756"/>
          </a:xfrm>
          <a:prstGeom prst="rect">
            <a:avLst/>
          </a:prstGeom>
          <a:noFill/>
          <a:ln>
            <a:noFill/>
          </a:ln>
        </p:spPr>
      </p:pic>
      <p:pic>
        <p:nvPicPr>
          <p:cNvPr id="7" name="图片 6" descr="C:\papers\Hydrological_processes\李瑞青\百分比图1副本.jpg"/>
          <p:cNvPicPr/>
          <p:nvPr/>
        </p:nvPicPr>
        <p:blipFill rotWithShape="1">
          <a:blip r:embed="rId3" cstate="print">
            <a:extLst>
              <a:ext uri="{28A0092B-C50C-407E-A947-70E740481C1C}">
                <a14:useLocalDpi xmlns:a14="http://schemas.microsoft.com/office/drawing/2010/main" val="0"/>
              </a:ext>
            </a:extLst>
          </a:blip>
          <a:srcRect t="47925"/>
          <a:stretch/>
        </p:blipFill>
        <p:spPr bwMode="auto">
          <a:xfrm>
            <a:off x="4442512" y="986834"/>
            <a:ext cx="3329804" cy="3318326"/>
          </a:xfrm>
          <a:prstGeom prst="rect">
            <a:avLst/>
          </a:prstGeom>
          <a:noFill/>
          <a:ln>
            <a:noFill/>
          </a:ln>
        </p:spPr>
      </p:pic>
      <p:pic>
        <p:nvPicPr>
          <p:cNvPr id="8" name="图片 7" descr="C:\papers\Hydrological_processes\李瑞青\百分比图1副本.jpg"/>
          <p:cNvPicPr/>
          <p:nvPr/>
        </p:nvPicPr>
        <p:blipFill rotWithShape="1">
          <a:blip r:embed="rId3" cstate="print">
            <a:extLst>
              <a:ext uri="{28A0092B-C50C-407E-A947-70E740481C1C}">
                <a14:useLocalDpi xmlns:a14="http://schemas.microsoft.com/office/drawing/2010/main" val="0"/>
              </a:ext>
            </a:extLst>
          </a:blip>
          <a:srcRect t="94201"/>
          <a:stretch/>
        </p:blipFill>
        <p:spPr bwMode="auto">
          <a:xfrm>
            <a:off x="990694" y="3928076"/>
            <a:ext cx="3329804" cy="369527"/>
          </a:xfrm>
          <a:prstGeom prst="rect">
            <a:avLst/>
          </a:prstGeom>
          <a:noFill/>
          <a:ln>
            <a:noFill/>
          </a:ln>
        </p:spPr>
      </p:pic>
      <p:sp>
        <p:nvSpPr>
          <p:cNvPr id="2" name="矩形 1"/>
          <p:cNvSpPr/>
          <p:nvPr/>
        </p:nvSpPr>
        <p:spPr>
          <a:xfrm>
            <a:off x="91232" y="4171908"/>
            <a:ext cx="9128846" cy="830997"/>
          </a:xfrm>
          <a:prstGeom prst="rect">
            <a:avLst/>
          </a:prstGeom>
        </p:spPr>
        <p:txBody>
          <a:bodyPr wrap="square">
            <a:spAutoFit/>
          </a:bodyPr>
          <a:lstStyle/>
          <a:p>
            <a:r>
              <a:rPr lang="en-US" altLang="zh-CN" sz="1600" b="0" dirty="0"/>
              <a:t>Percentage of pixels satisfying a) the ECV soil moisture anomaly greater than some value x and having observed cumulative rainfall (24 h) greater than value y; and b) observed cumulative rainfall (24 h) greater than some value y and having an ECV soil moisture anomaly greater than value x.</a:t>
            </a:r>
            <a:endParaRPr lang="zh-CN" altLang="zh-CN" sz="1600" b="0" dirty="0"/>
          </a:p>
        </p:txBody>
      </p:sp>
    </p:spTree>
    <p:extLst>
      <p:ext uri="{BB962C8B-B14F-4D97-AF65-F5344CB8AC3E}">
        <p14:creationId xmlns:p14="http://schemas.microsoft.com/office/powerpoint/2010/main" val="1875166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192429" y="4552898"/>
            <a:ext cx="6884679" cy="359412"/>
          </a:xfrm>
          <a:prstGeom prst="rect">
            <a:avLst/>
          </a:prstGeom>
          <a:noFill/>
        </p:spPr>
        <p:txBody>
          <a:bodyPr wrap="none" lIns="81616" tIns="40808" rIns="81616" bIns="40808" rtlCol="0">
            <a:spAutoFit/>
          </a:bodyPr>
          <a:lstStyle/>
          <a:p>
            <a:r>
              <a:rPr lang="en-US" altLang="zh-CN" sz="1800" b="0" dirty="0" smtClean="0">
                <a:ea typeface="黑体" panose="02010609060101010101" pitchFamily="49" charset="-122"/>
                <a:cs typeface="Times New Roman" pitchFamily="18" charset="0"/>
              </a:rPr>
              <a:t>Climatology and trend of summer soil moisture over the TP (1979-2013)</a:t>
            </a:r>
            <a:endParaRPr lang="zh-CN" altLang="en-US" sz="1800" b="0" dirty="0">
              <a:ea typeface="黑体" panose="02010609060101010101" pitchFamily="49" charset="-122"/>
              <a:cs typeface="Times New Roman" pitchFamily="18" charset="0"/>
            </a:endParaRPr>
          </a:p>
        </p:txBody>
      </p:sp>
      <p:sp>
        <p:nvSpPr>
          <p:cNvPr id="14"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a:solidFill>
                  <a:schemeClr val="tx1"/>
                </a:solidFill>
                <a:latin typeface="Times New Roman" pitchFamily="18" charset="0"/>
                <a:cs typeface="Times New Roman" pitchFamily="18" charset="0"/>
              </a:rPr>
              <a:t>Results and discussion</a:t>
            </a:r>
          </a:p>
        </p:txBody>
      </p:sp>
      <p:pic>
        <p:nvPicPr>
          <p:cNvPr id="6" name="图片 5" descr="C:\papers\Hydrological_processes\李瑞青\Figure1_2.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76" y="1123988"/>
            <a:ext cx="5714850" cy="3322917"/>
          </a:xfrm>
          <a:prstGeom prst="rect">
            <a:avLst/>
          </a:prstGeom>
          <a:noFill/>
          <a:ln>
            <a:noFill/>
          </a:ln>
        </p:spPr>
      </p:pic>
    </p:spTree>
    <p:extLst>
      <p:ext uri="{BB962C8B-B14F-4D97-AF65-F5344CB8AC3E}">
        <p14:creationId xmlns:p14="http://schemas.microsoft.com/office/powerpoint/2010/main" val="39495539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192429" y="4552898"/>
            <a:ext cx="6884679" cy="359412"/>
          </a:xfrm>
          <a:prstGeom prst="rect">
            <a:avLst/>
          </a:prstGeom>
          <a:noFill/>
        </p:spPr>
        <p:txBody>
          <a:bodyPr wrap="none" lIns="81616" tIns="40808" rIns="81616" bIns="40808" rtlCol="0">
            <a:spAutoFit/>
          </a:bodyPr>
          <a:lstStyle/>
          <a:p>
            <a:r>
              <a:rPr lang="en-US" altLang="zh-CN" sz="1800" b="0" dirty="0" smtClean="0">
                <a:ea typeface="黑体" panose="02010609060101010101" pitchFamily="49" charset="-122"/>
                <a:cs typeface="Times New Roman" pitchFamily="18" charset="0"/>
              </a:rPr>
              <a:t>Climatology and trend of summer soil moisture over the TP (1979-2013)</a:t>
            </a:r>
            <a:endParaRPr lang="zh-CN" altLang="en-US" sz="1800" b="0" dirty="0">
              <a:ea typeface="黑体" panose="02010609060101010101" pitchFamily="49" charset="-122"/>
              <a:cs typeface="Times New Roman" pitchFamily="18" charset="0"/>
            </a:endParaRPr>
          </a:p>
        </p:txBody>
      </p:sp>
      <p:sp>
        <p:nvSpPr>
          <p:cNvPr id="14"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a:solidFill>
                  <a:schemeClr val="tx1"/>
                </a:solidFill>
                <a:latin typeface="Times New Roman" pitchFamily="18" charset="0"/>
                <a:cs typeface="Times New Roman" pitchFamily="18" charset="0"/>
              </a:rPr>
              <a:t>Results and discussion</a:t>
            </a:r>
          </a:p>
        </p:txBody>
      </p:sp>
      <p:pic>
        <p:nvPicPr>
          <p:cNvPr id="6" name="图片 5" descr="C:\papers\Hydrological_processes\李瑞青\Figure1_2.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76" y="1123988"/>
            <a:ext cx="5714850" cy="3322917"/>
          </a:xfrm>
          <a:prstGeom prst="rect">
            <a:avLst/>
          </a:prstGeom>
          <a:noFill/>
          <a:ln>
            <a:noFill/>
          </a:ln>
        </p:spPr>
      </p:pic>
      <p:sp>
        <p:nvSpPr>
          <p:cNvPr id="2" name="椭圆 1"/>
          <p:cNvSpPr/>
          <p:nvPr/>
        </p:nvSpPr>
        <p:spPr bwMode="auto">
          <a:xfrm>
            <a:off x="2362258" y="1200186"/>
            <a:ext cx="1142970" cy="685782"/>
          </a:xfrm>
          <a:prstGeom prst="ellipse">
            <a:avLst/>
          </a:prstGeom>
          <a:noFill/>
          <a:ln w="38100" cap="flat" cmpd="sng" algn="ctr">
            <a:solidFill>
              <a:srgbClr val="00206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5" name="TextBox 4"/>
          <p:cNvSpPr txBox="1"/>
          <p:nvPr/>
        </p:nvSpPr>
        <p:spPr>
          <a:xfrm>
            <a:off x="228714" y="1123988"/>
            <a:ext cx="1313180" cy="830997"/>
          </a:xfrm>
          <a:prstGeom prst="rect">
            <a:avLst/>
          </a:prstGeom>
          <a:noFill/>
        </p:spPr>
        <p:txBody>
          <a:bodyPr wrap="none" rtlCol="0">
            <a:spAutoFit/>
          </a:bodyPr>
          <a:lstStyle/>
          <a:p>
            <a:r>
              <a:rPr lang="en-US" altLang="zh-CN" dirty="0" smtClean="0"/>
              <a:t>1/3 data </a:t>
            </a:r>
          </a:p>
          <a:p>
            <a:r>
              <a:rPr lang="en-US" altLang="zh-CN" dirty="0" smtClean="0"/>
              <a:t>missing</a:t>
            </a:r>
            <a:endParaRPr lang="zh-CN" altLang="en-US" dirty="0"/>
          </a:p>
        </p:txBody>
      </p:sp>
      <p:sp>
        <p:nvSpPr>
          <p:cNvPr id="9" name="左箭头 8"/>
          <p:cNvSpPr/>
          <p:nvPr/>
        </p:nvSpPr>
        <p:spPr bwMode="auto">
          <a:xfrm>
            <a:off x="1447882" y="1390681"/>
            <a:ext cx="838178" cy="342891"/>
          </a:xfrm>
          <a:prstGeom prst="lef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Tree>
    <p:extLst>
      <p:ext uri="{BB962C8B-B14F-4D97-AF65-F5344CB8AC3E}">
        <p14:creationId xmlns:p14="http://schemas.microsoft.com/office/powerpoint/2010/main" val="6264575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192429" y="4552898"/>
            <a:ext cx="6884679" cy="359412"/>
          </a:xfrm>
          <a:prstGeom prst="rect">
            <a:avLst/>
          </a:prstGeom>
          <a:noFill/>
        </p:spPr>
        <p:txBody>
          <a:bodyPr wrap="none" lIns="81616" tIns="40808" rIns="81616" bIns="40808" rtlCol="0">
            <a:spAutoFit/>
          </a:bodyPr>
          <a:lstStyle/>
          <a:p>
            <a:r>
              <a:rPr lang="en-US" altLang="zh-CN" sz="1800" b="0" dirty="0" smtClean="0">
                <a:ea typeface="黑体" panose="02010609060101010101" pitchFamily="49" charset="-122"/>
                <a:cs typeface="Times New Roman" pitchFamily="18" charset="0"/>
              </a:rPr>
              <a:t>Climatology and trend of summer soil moisture over the TP (1979-2013)</a:t>
            </a:r>
            <a:endParaRPr lang="zh-CN" altLang="en-US" sz="1800" b="0" dirty="0">
              <a:ea typeface="黑体" panose="02010609060101010101" pitchFamily="49" charset="-122"/>
              <a:cs typeface="Times New Roman" pitchFamily="18" charset="0"/>
            </a:endParaRPr>
          </a:p>
        </p:txBody>
      </p:sp>
      <p:sp>
        <p:nvSpPr>
          <p:cNvPr id="14"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a:solidFill>
                  <a:schemeClr val="tx1"/>
                </a:solidFill>
                <a:latin typeface="Times New Roman" pitchFamily="18" charset="0"/>
                <a:cs typeface="Times New Roman" pitchFamily="18" charset="0"/>
              </a:rPr>
              <a:t>Results and discussion</a:t>
            </a:r>
          </a:p>
        </p:txBody>
      </p:sp>
      <p:pic>
        <p:nvPicPr>
          <p:cNvPr id="6" name="图片 5" descr="C:\papers\Hydrological_processes\李瑞青\Figure1_2.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76" y="1123988"/>
            <a:ext cx="5714850" cy="3322917"/>
          </a:xfrm>
          <a:prstGeom prst="rect">
            <a:avLst/>
          </a:prstGeom>
          <a:noFill/>
          <a:ln>
            <a:noFill/>
          </a:ln>
        </p:spPr>
      </p:pic>
      <p:sp>
        <p:nvSpPr>
          <p:cNvPr id="2" name="椭圆 1"/>
          <p:cNvSpPr/>
          <p:nvPr/>
        </p:nvSpPr>
        <p:spPr bwMode="auto">
          <a:xfrm>
            <a:off x="2362258" y="1200186"/>
            <a:ext cx="1142970" cy="685782"/>
          </a:xfrm>
          <a:prstGeom prst="ellipse">
            <a:avLst/>
          </a:prstGeom>
          <a:noFill/>
          <a:ln w="38100" cap="flat" cmpd="sng" algn="ctr">
            <a:solidFill>
              <a:srgbClr val="00206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7" name="椭圆 6"/>
          <p:cNvSpPr/>
          <p:nvPr/>
        </p:nvSpPr>
        <p:spPr bwMode="auto">
          <a:xfrm>
            <a:off x="2362258" y="3333730"/>
            <a:ext cx="571485" cy="342891"/>
          </a:xfrm>
          <a:prstGeom prst="ellipse">
            <a:avLst/>
          </a:prstGeom>
          <a:noFill/>
          <a:ln w="381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8" name="椭圆 7"/>
          <p:cNvSpPr/>
          <p:nvPr/>
        </p:nvSpPr>
        <p:spPr bwMode="auto">
          <a:xfrm>
            <a:off x="3352832" y="2914641"/>
            <a:ext cx="838178" cy="419089"/>
          </a:xfrm>
          <a:prstGeom prst="ellipse">
            <a:avLst/>
          </a:prstGeom>
          <a:noFill/>
          <a:ln w="381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Tree>
    <p:extLst>
      <p:ext uri="{BB962C8B-B14F-4D97-AF65-F5344CB8AC3E}">
        <p14:creationId xmlns:p14="http://schemas.microsoft.com/office/powerpoint/2010/main" val="6264575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E:\学生工作\李瑞青\Figure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7536" b="24291"/>
          <a:stretch/>
        </p:blipFill>
        <p:spPr bwMode="auto">
          <a:xfrm>
            <a:off x="29690" y="1200186"/>
            <a:ext cx="4234710" cy="1818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56880" y="3306903"/>
            <a:ext cx="3780330" cy="636411"/>
          </a:xfrm>
          <a:prstGeom prst="rect">
            <a:avLst/>
          </a:prstGeom>
          <a:noFill/>
        </p:spPr>
        <p:txBody>
          <a:bodyPr wrap="square" lIns="81616" tIns="40808" rIns="81616" bIns="40808" rtlCol="0">
            <a:spAutoFit/>
          </a:bodyPr>
          <a:lstStyle/>
          <a:p>
            <a:r>
              <a:rPr lang="en-US" altLang="zh-CN" sz="1800" b="0" dirty="0" smtClean="0"/>
              <a:t>correlation coefficient between soil moisture and precipitation (p&lt;0.05)</a:t>
            </a:r>
            <a:endParaRPr lang="zh-CN" altLang="en-US" sz="1800" b="0" dirty="0">
              <a:latin typeface="黑体" panose="02010609060101010101" pitchFamily="49" charset="-122"/>
              <a:ea typeface="黑体" panose="02010609060101010101" pitchFamily="49" charset="-122"/>
            </a:endParaRPr>
          </a:p>
        </p:txBody>
      </p:sp>
      <p:pic>
        <p:nvPicPr>
          <p:cNvPr id="6" name="Picture 3" descr="E:\学生工作\李瑞青\Figure4.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3065" b="22993"/>
          <a:stretch/>
        </p:blipFill>
        <p:spPr bwMode="auto">
          <a:xfrm>
            <a:off x="4384085" y="1123988"/>
            <a:ext cx="4455003" cy="214232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298461" y="3297155"/>
            <a:ext cx="3007241" cy="636411"/>
          </a:xfrm>
          <a:prstGeom prst="rect">
            <a:avLst/>
          </a:prstGeom>
          <a:noFill/>
        </p:spPr>
        <p:txBody>
          <a:bodyPr wrap="square" lIns="81616" tIns="40808" rIns="81616" bIns="40808" rtlCol="0">
            <a:spAutoFit/>
          </a:bodyPr>
          <a:lstStyle/>
          <a:p>
            <a:r>
              <a:rPr lang="en-US" altLang="zh-CN" sz="1800" b="0" dirty="0" smtClean="0">
                <a:ea typeface="黑体" panose="02010609060101010101" pitchFamily="49" charset="-122"/>
                <a:cs typeface="Times New Roman" pitchFamily="18" charset="0"/>
              </a:rPr>
              <a:t>Time series of soil moisture and precipitation anomaly</a:t>
            </a:r>
            <a:endParaRPr lang="zh-CN" altLang="en-US" sz="1800" b="0" dirty="0">
              <a:ea typeface="黑体" panose="02010609060101010101" pitchFamily="49" charset="-122"/>
              <a:cs typeface="Times New Roman" pitchFamily="18" charset="0"/>
            </a:endParaRPr>
          </a:p>
        </p:txBody>
      </p:sp>
      <p:sp>
        <p:nvSpPr>
          <p:cNvPr id="9"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a:solidFill>
                  <a:schemeClr val="tx1"/>
                </a:solidFill>
                <a:latin typeface="Times New Roman" pitchFamily="18" charset="0"/>
                <a:cs typeface="Times New Roman" pitchFamily="18" charset="0"/>
              </a:rPr>
              <a:t>Results and discussion</a:t>
            </a:r>
          </a:p>
        </p:txBody>
      </p:sp>
      <p:sp>
        <p:nvSpPr>
          <p:cNvPr id="2" name="TextBox 1"/>
          <p:cNvSpPr txBox="1"/>
          <p:nvPr/>
        </p:nvSpPr>
        <p:spPr>
          <a:xfrm>
            <a:off x="-5524" y="4149804"/>
            <a:ext cx="9225602" cy="707886"/>
          </a:xfrm>
          <a:prstGeom prst="rect">
            <a:avLst/>
          </a:prstGeom>
          <a:noFill/>
        </p:spPr>
        <p:txBody>
          <a:bodyPr wrap="none" rtlCol="0">
            <a:spAutoFit/>
          </a:bodyPr>
          <a:lstStyle/>
          <a:p>
            <a:pPr marL="342900" indent="-342900">
              <a:buClr>
                <a:srgbClr val="3333CC"/>
              </a:buClr>
              <a:buFont typeface="Wingdings" pitchFamily="2" charset="2"/>
              <a:buChar char="Ø"/>
            </a:pPr>
            <a:r>
              <a:rPr lang="en-US" altLang="zh-CN" sz="2000" b="0" dirty="0" smtClean="0"/>
              <a:t>In the main part of the TP, correlation between SM and </a:t>
            </a:r>
            <a:r>
              <a:rPr lang="en-US" altLang="zh-CN" sz="2000" b="0" dirty="0" err="1" smtClean="0"/>
              <a:t>Pr</a:t>
            </a:r>
            <a:r>
              <a:rPr lang="en-US" altLang="zh-CN" sz="2000" b="0" dirty="0" smtClean="0"/>
              <a:t> is significant;</a:t>
            </a:r>
          </a:p>
          <a:p>
            <a:pPr marL="342900" indent="-342900">
              <a:buClr>
                <a:srgbClr val="3333CC"/>
              </a:buClr>
              <a:buFont typeface="Wingdings" pitchFamily="2" charset="2"/>
              <a:buChar char="Ø"/>
            </a:pPr>
            <a:r>
              <a:rPr lang="en-US" altLang="zh-CN" sz="2000" b="0" dirty="0" smtClean="0"/>
              <a:t>High correlation exists in the time series of soil moisture and precipitation anomalies.</a:t>
            </a:r>
            <a:endParaRPr lang="zh-CN" altLang="en-US" sz="2000" b="0" dirty="0"/>
          </a:p>
        </p:txBody>
      </p:sp>
    </p:spTree>
    <p:extLst>
      <p:ext uri="{BB962C8B-B14F-4D97-AF65-F5344CB8AC3E}">
        <p14:creationId xmlns:p14="http://schemas.microsoft.com/office/powerpoint/2010/main" val="6169177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学生工作\李瑞青\Figure5.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584" b="20108"/>
          <a:stretch/>
        </p:blipFill>
        <p:spPr bwMode="auto">
          <a:xfrm>
            <a:off x="960887" y="1037118"/>
            <a:ext cx="7192419" cy="343958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143090" y="4442674"/>
            <a:ext cx="7327043" cy="451745"/>
          </a:xfrm>
          <a:prstGeom prst="rect">
            <a:avLst/>
          </a:prstGeom>
          <a:noFill/>
        </p:spPr>
        <p:txBody>
          <a:bodyPr wrap="none" lIns="81616" tIns="40808" rIns="81616" bIns="40808" rtlCol="0">
            <a:spAutoFit/>
          </a:bodyPr>
          <a:lstStyle/>
          <a:p>
            <a:r>
              <a:rPr lang="en-US" altLang="zh-CN" b="0" dirty="0"/>
              <a:t>Mann-</a:t>
            </a:r>
            <a:r>
              <a:rPr lang="en-US" altLang="zh-CN" b="0" dirty="0" err="1"/>
              <a:t>Kendell</a:t>
            </a:r>
            <a:r>
              <a:rPr lang="en-US" altLang="zh-CN" b="0" dirty="0"/>
              <a:t> trend </a:t>
            </a:r>
            <a:r>
              <a:rPr lang="en-US" altLang="zh-CN" b="0" dirty="0" smtClean="0"/>
              <a:t>test of soil moisture and precipitation</a:t>
            </a:r>
            <a:endParaRPr lang="zh-CN" altLang="en-US" dirty="0">
              <a:latin typeface="黑体" panose="02010609060101010101" pitchFamily="49" charset="-122"/>
              <a:ea typeface="黑体" panose="02010609060101010101" pitchFamily="49" charset="-122"/>
            </a:endParaRPr>
          </a:p>
        </p:txBody>
      </p:sp>
      <p:sp>
        <p:nvSpPr>
          <p:cNvPr id="6"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a:solidFill>
                  <a:schemeClr val="tx1"/>
                </a:solidFill>
                <a:latin typeface="Times New Roman" pitchFamily="18" charset="0"/>
                <a:cs typeface="Times New Roman" pitchFamily="18" charset="0"/>
              </a:rPr>
              <a:t>Results and discussion</a:t>
            </a:r>
          </a:p>
        </p:txBody>
      </p:sp>
      <p:sp>
        <p:nvSpPr>
          <p:cNvPr id="2" name="椭圆 1"/>
          <p:cNvSpPr/>
          <p:nvPr/>
        </p:nvSpPr>
        <p:spPr bwMode="auto">
          <a:xfrm rot="20223137">
            <a:off x="3505228" y="3224950"/>
            <a:ext cx="1051868" cy="228594"/>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7" name="椭圆 6"/>
          <p:cNvSpPr/>
          <p:nvPr/>
        </p:nvSpPr>
        <p:spPr bwMode="auto">
          <a:xfrm rot="20671704">
            <a:off x="7013808" y="3389158"/>
            <a:ext cx="1051868" cy="228594"/>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8" name="上箭头 7"/>
          <p:cNvSpPr/>
          <p:nvPr/>
        </p:nvSpPr>
        <p:spPr bwMode="auto">
          <a:xfrm>
            <a:off x="7012516" y="1685680"/>
            <a:ext cx="180000" cy="228594"/>
          </a:xfrm>
          <a:prstGeom prst="up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9" name="上箭头 8"/>
          <p:cNvSpPr/>
          <p:nvPr/>
        </p:nvSpPr>
        <p:spPr bwMode="auto">
          <a:xfrm>
            <a:off x="3555300" y="1626377"/>
            <a:ext cx="180000" cy="228594"/>
          </a:xfrm>
          <a:prstGeom prst="up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10" name="TextBox 9"/>
          <p:cNvSpPr txBox="1"/>
          <p:nvPr/>
        </p:nvSpPr>
        <p:spPr>
          <a:xfrm>
            <a:off x="3239625" y="1258844"/>
            <a:ext cx="800219" cy="461665"/>
          </a:xfrm>
          <a:prstGeom prst="rect">
            <a:avLst/>
          </a:prstGeom>
          <a:noFill/>
        </p:spPr>
        <p:txBody>
          <a:bodyPr wrap="none" rtlCol="0">
            <a:spAutoFit/>
          </a:bodyPr>
          <a:lstStyle/>
          <a:p>
            <a:r>
              <a:rPr lang="en-US" altLang="zh-CN" b="0" dirty="0" smtClean="0"/>
              <a:t>2003</a:t>
            </a:r>
            <a:endParaRPr lang="zh-CN" altLang="en-US" b="0" dirty="0"/>
          </a:p>
        </p:txBody>
      </p:sp>
      <p:sp>
        <p:nvSpPr>
          <p:cNvPr id="11" name="TextBox 10"/>
          <p:cNvSpPr txBox="1"/>
          <p:nvPr/>
        </p:nvSpPr>
        <p:spPr>
          <a:xfrm>
            <a:off x="6703756" y="1289330"/>
            <a:ext cx="800219" cy="461665"/>
          </a:xfrm>
          <a:prstGeom prst="rect">
            <a:avLst/>
          </a:prstGeom>
          <a:noFill/>
        </p:spPr>
        <p:txBody>
          <a:bodyPr wrap="none" rtlCol="0">
            <a:spAutoFit/>
          </a:bodyPr>
          <a:lstStyle/>
          <a:p>
            <a:r>
              <a:rPr lang="en-US" altLang="zh-CN" b="0" dirty="0" smtClean="0"/>
              <a:t>2002</a:t>
            </a:r>
            <a:endParaRPr lang="zh-CN" altLang="en-US" b="0" dirty="0"/>
          </a:p>
        </p:txBody>
      </p:sp>
      <p:sp>
        <p:nvSpPr>
          <p:cNvPr id="12" name="TextBox 11"/>
          <p:cNvSpPr txBox="1"/>
          <p:nvPr/>
        </p:nvSpPr>
        <p:spPr>
          <a:xfrm>
            <a:off x="1411881" y="1119511"/>
            <a:ext cx="569387" cy="400110"/>
          </a:xfrm>
          <a:prstGeom prst="rect">
            <a:avLst/>
          </a:prstGeom>
          <a:noFill/>
        </p:spPr>
        <p:txBody>
          <a:bodyPr wrap="none" rtlCol="0">
            <a:spAutoFit/>
          </a:bodyPr>
          <a:lstStyle/>
          <a:p>
            <a:r>
              <a:rPr lang="en-US" altLang="zh-CN" sz="2000" b="0" dirty="0" smtClean="0"/>
              <a:t>SM</a:t>
            </a:r>
            <a:endParaRPr lang="zh-CN" altLang="en-US" sz="2000" b="0" dirty="0"/>
          </a:p>
        </p:txBody>
      </p:sp>
      <p:sp>
        <p:nvSpPr>
          <p:cNvPr id="13" name="TextBox 12"/>
          <p:cNvSpPr txBox="1"/>
          <p:nvPr/>
        </p:nvSpPr>
        <p:spPr>
          <a:xfrm>
            <a:off x="5029188" y="1123988"/>
            <a:ext cx="412292" cy="400110"/>
          </a:xfrm>
          <a:prstGeom prst="rect">
            <a:avLst/>
          </a:prstGeom>
          <a:noFill/>
        </p:spPr>
        <p:txBody>
          <a:bodyPr wrap="none" rtlCol="0">
            <a:spAutoFit/>
          </a:bodyPr>
          <a:lstStyle/>
          <a:p>
            <a:r>
              <a:rPr lang="en-US" altLang="zh-CN" sz="2000" b="0" dirty="0" err="1" smtClean="0"/>
              <a:t>Pr</a:t>
            </a:r>
            <a:endParaRPr lang="zh-CN" altLang="en-US" sz="2000" b="0" dirty="0"/>
          </a:p>
        </p:txBody>
      </p:sp>
    </p:spTree>
    <p:extLst>
      <p:ext uri="{BB962C8B-B14F-4D97-AF65-F5344CB8AC3E}">
        <p14:creationId xmlns:p14="http://schemas.microsoft.com/office/powerpoint/2010/main" val="10005956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学生工作\李瑞青\Figure5.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584" b="20108"/>
          <a:stretch/>
        </p:blipFill>
        <p:spPr bwMode="auto">
          <a:xfrm>
            <a:off x="960887" y="1037118"/>
            <a:ext cx="7192419" cy="343958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143090" y="4442674"/>
            <a:ext cx="7327043" cy="451745"/>
          </a:xfrm>
          <a:prstGeom prst="rect">
            <a:avLst/>
          </a:prstGeom>
          <a:noFill/>
        </p:spPr>
        <p:txBody>
          <a:bodyPr wrap="none" lIns="81616" tIns="40808" rIns="81616" bIns="40808" rtlCol="0">
            <a:spAutoFit/>
          </a:bodyPr>
          <a:lstStyle/>
          <a:p>
            <a:r>
              <a:rPr lang="en-US" altLang="zh-CN" b="0" dirty="0"/>
              <a:t>Mann-</a:t>
            </a:r>
            <a:r>
              <a:rPr lang="en-US" altLang="zh-CN" b="0" dirty="0" err="1"/>
              <a:t>Kendell</a:t>
            </a:r>
            <a:r>
              <a:rPr lang="en-US" altLang="zh-CN" b="0" dirty="0"/>
              <a:t> trend </a:t>
            </a:r>
            <a:r>
              <a:rPr lang="en-US" altLang="zh-CN" b="0" dirty="0" smtClean="0"/>
              <a:t>test of soil moisture and precipitation</a:t>
            </a:r>
            <a:endParaRPr lang="zh-CN" altLang="en-US" dirty="0">
              <a:latin typeface="黑体" panose="02010609060101010101" pitchFamily="49" charset="-122"/>
              <a:ea typeface="黑体" panose="02010609060101010101" pitchFamily="49" charset="-122"/>
            </a:endParaRPr>
          </a:p>
        </p:txBody>
      </p:sp>
      <p:sp>
        <p:nvSpPr>
          <p:cNvPr id="6"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a:solidFill>
                  <a:schemeClr val="tx1"/>
                </a:solidFill>
                <a:latin typeface="Times New Roman" pitchFamily="18" charset="0"/>
                <a:cs typeface="Times New Roman" pitchFamily="18" charset="0"/>
              </a:rPr>
              <a:t>Results and discussion</a:t>
            </a:r>
          </a:p>
        </p:txBody>
      </p:sp>
      <p:sp>
        <p:nvSpPr>
          <p:cNvPr id="2" name="椭圆 1"/>
          <p:cNvSpPr/>
          <p:nvPr/>
        </p:nvSpPr>
        <p:spPr bwMode="auto">
          <a:xfrm rot="20223137">
            <a:off x="3505228" y="3224950"/>
            <a:ext cx="1051868" cy="228594"/>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7" name="椭圆 6"/>
          <p:cNvSpPr/>
          <p:nvPr/>
        </p:nvSpPr>
        <p:spPr bwMode="auto">
          <a:xfrm rot="20671704">
            <a:off x="7013808" y="3389158"/>
            <a:ext cx="1051868" cy="228594"/>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8" name="上箭头 7"/>
          <p:cNvSpPr/>
          <p:nvPr/>
        </p:nvSpPr>
        <p:spPr bwMode="auto">
          <a:xfrm>
            <a:off x="7012516" y="1685680"/>
            <a:ext cx="180000" cy="228594"/>
          </a:xfrm>
          <a:prstGeom prst="up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9" name="上箭头 8"/>
          <p:cNvSpPr/>
          <p:nvPr/>
        </p:nvSpPr>
        <p:spPr bwMode="auto">
          <a:xfrm>
            <a:off x="3555300" y="1626377"/>
            <a:ext cx="180000" cy="228594"/>
          </a:xfrm>
          <a:prstGeom prst="up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10" name="TextBox 9"/>
          <p:cNvSpPr txBox="1"/>
          <p:nvPr/>
        </p:nvSpPr>
        <p:spPr>
          <a:xfrm>
            <a:off x="3239625" y="1258844"/>
            <a:ext cx="800219" cy="461665"/>
          </a:xfrm>
          <a:prstGeom prst="rect">
            <a:avLst/>
          </a:prstGeom>
          <a:noFill/>
        </p:spPr>
        <p:txBody>
          <a:bodyPr wrap="none" rtlCol="0">
            <a:spAutoFit/>
          </a:bodyPr>
          <a:lstStyle/>
          <a:p>
            <a:r>
              <a:rPr lang="en-US" altLang="zh-CN" b="0" dirty="0" smtClean="0"/>
              <a:t>2003</a:t>
            </a:r>
            <a:endParaRPr lang="zh-CN" altLang="en-US" b="0" dirty="0"/>
          </a:p>
        </p:txBody>
      </p:sp>
      <p:sp>
        <p:nvSpPr>
          <p:cNvPr id="11" name="TextBox 10"/>
          <p:cNvSpPr txBox="1"/>
          <p:nvPr/>
        </p:nvSpPr>
        <p:spPr>
          <a:xfrm>
            <a:off x="6703756" y="1289330"/>
            <a:ext cx="800219" cy="461665"/>
          </a:xfrm>
          <a:prstGeom prst="rect">
            <a:avLst/>
          </a:prstGeom>
          <a:noFill/>
        </p:spPr>
        <p:txBody>
          <a:bodyPr wrap="none" rtlCol="0">
            <a:spAutoFit/>
          </a:bodyPr>
          <a:lstStyle/>
          <a:p>
            <a:r>
              <a:rPr lang="en-US" altLang="zh-CN" b="0" dirty="0" smtClean="0"/>
              <a:t>2002</a:t>
            </a:r>
            <a:endParaRPr lang="zh-CN" altLang="en-US" b="0" dirty="0"/>
          </a:p>
        </p:txBody>
      </p:sp>
      <p:pic>
        <p:nvPicPr>
          <p:cNvPr id="12" name="Picture 2" descr="E:\学生工作\李瑞青\Figure51.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2143" t="64369" b="3098"/>
          <a:stretch/>
        </p:blipFill>
        <p:spPr bwMode="auto">
          <a:xfrm>
            <a:off x="4684016" y="1050595"/>
            <a:ext cx="3554877" cy="1727358"/>
          </a:xfrm>
          <a:prstGeom prst="rect">
            <a:avLst/>
          </a:prstGeom>
          <a:solidFill>
            <a:srgbClr val="FF0000"/>
          </a:solidFill>
          <a:ln w="19050">
            <a:solidFill>
              <a:srgbClr val="3333CC"/>
            </a:solidFill>
          </a:ln>
          <a:extLst/>
        </p:spPr>
      </p:pic>
      <p:sp>
        <p:nvSpPr>
          <p:cNvPr id="13" name="椭圆 12"/>
          <p:cNvSpPr/>
          <p:nvPr/>
        </p:nvSpPr>
        <p:spPr bwMode="auto">
          <a:xfrm rot="20671704">
            <a:off x="6731322" y="1502955"/>
            <a:ext cx="1329020" cy="306235"/>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5" name="TextBox 4"/>
          <p:cNvSpPr txBox="1"/>
          <p:nvPr/>
        </p:nvSpPr>
        <p:spPr>
          <a:xfrm>
            <a:off x="5105386" y="1276384"/>
            <a:ext cx="1709699" cy="369332"/>
          </a:xfrm>
          <a:prstGeom prst="rect">
            <a:avLst/>
          </a:prstGeom>
          <a:noFill/>
        </p:spPr>
        <p:txBody>
          <a:bodyPr wrap="none" rtlCol="0">
            <a:spAutoFit/>
          </a:bodyPr>
          <a:lstStyle/>
          <a:p>
            <a:r>
              <a:rPr lang="en-US" altLang="zh-CN" sz="1800" b="0" dirty="0" smtClean="0"/>
              <a:t>Air Temperature</a:t>
            </a:r>
            <a:endParaRPr lang="zh-CN" altLang="en-US" sz="1800" b="0" dirty="0"/>
          </a:p>
        </p:txBody>
      </p:sp>
      <p:sp>
        <p:nvSpPr>
          <p:cNvPr id="14" name="TextBox 13"/>
          <p:cNvSpPr txBox="1"/>
          <p:nvPr/>
        </p:nvSpPr>
        <p:spPr>
          <a:xfrm>
            <a:off x="1411881" y="1119511"/>
            <a:ext cx="569387" cy="400110"/>
          </a:xfrm>
          <a:prstGeom prst="rect">
            <a:avLst/>
          </a:prstGeom>
          <a:noFill/>
        </p:spPr>
        <p:txBody>
          <a:bodyPr wrap="none" rtlCol="0">
            <a:spAutoFit/>
          </a:bodyPr>
          <a:lstStyle/>
          <a:p>
            <a:r>
              <a:rPr lang="en-US" altLang="zh-CN" sz="2000" b="0" dirty="0" smtClean="0"/>
              <a:t>SM</a:t>
            </a:r>
            <a:endParaRPr lang="zh-CN" altLang="en-US" sz="2000" b="0" dirty="0"/>
          </a:p>
        </p:txBody>
      </p:sp>
    </p:spTree>
    <p:extLst>
      <p:ext uri="{BB962C8B-B14F-4D97-AF65-F5344CB8AC3E}">
        <p14:creationId xmlns:p14="http://schemas.microsoft.com/office/powerpoint/2010/main" val="28188435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学生工作\李瑞青\Figure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100" y="1200186"/>
            <a:ext cx="7749768" cy="32348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52265" y="4574476"/>
            <a:ext cx="7429635" cy="359412"/>
          </a:xfrm>
          <a:prstGeom prst="rect">
            <a:avLst/>
          </a:prstGeom>
          <a:noFill/>
        </p:spPr>
        <p:txBody>
          <a:bodyPr wrap="none" lIns="81616" tIns="40808" rIns="81616" bIns="40808" rtlCol="0">
            <a:spAutoFit/>
          </a:bodyPr>
          <a:lstStyle/>
          <a:p>
            <a:r>
              <a:rPr lang="en-US" altLang="zh-CN" sz="1800" b="0" dirty="0" smtClean="0">
                <a:ea typeface="黑体" panose="02010609060101010101" pitchFamily="49" charset="-122"/>
                <a:cs typeface="Times New Roman" pitchFamily="18" charset="0"/>
              </a:rPr>
              <a:t>Partial Correlation between soil moisture and precipitation and air temperature</a:t>
            </a:r>
            <a:endParaRPr lang="zh-CN" altLang="en-US" sz="1800" b="0" dirty="0">
              <a:ea typeface="黑体" panose="02010609060101010101" pitchFamily="49" charset="-122"/>
              <a:cs typeface="Times New Roman" pitchFamily="18" charset="0"/>
            </a:endParaRPr>
          </a:p>
        </p:txBody>
      </p:sp>
      <p:sp>
        <p:nvSpPr>
          <p:cNvPr id="13"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a:solidFill>
                  <a:schemeClr val="tx1"/>
                </a:solidFill>
                <a:latin typeface="Times New Roman" pitchFamily="18" charset="0"/>
                <a:cs typeface="Times New Roman" pitchFamily="18" charset="0"/>
              </a:rPr>
              <a:t>Results and discussion</a:t>
            </a:r>
          </a:p>
        </p:txBody>
      </p:sp>
    </p:spTree>
    <p:extLst>
      <p:ext uri="{BB962C8B-B14F-4D97-AF65-F5344CB8AC3E}">
        <p14:creationId xmlns:p14="http://schemas.microsoft.com/office/powerpoint/2010/main" val="10005956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学生工作\李瑞青\Figure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099" y="1200186"/>
            <a:ext cx="7635801" cy="318727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52265" y="4574476"/>
            <a:ext cx="7429635" cy="359412"/>
          </a:xfrm>
          <a:prstGeom prst="rect">
            <a:avLst/>
          </a:prstGeom>
          <a:noFill/>
        </p:spPr>
        <p:txBody>
          <a:bodyPr wrap="none" lIns="81616" tIns="40808" rIns="81616" bIns="40808" rtlCol="0">
            <a:spAutoFit/>
          </a:bodyPr>
          <a:lstStyle/>
          <a:p>
            <a:r>
              <a:rPr lang="en-US" altLang="zh-CN" sz="1800" b="0" dirty="0" smtClean="0">
                <a:ea typeface="黑体" panose="02010609060101010101" pitchFamily="49" charset="-122"/>
                <a:cs typeface="Times New Roman" pitchFamily="18" charset="0"/>
              </a:rPr>
              <a:t>Partial Correlation between soil moisture and precipitation and air temperature</a:t>
            </a:r>
            <a:endParaRPr lang="zh-CN" altLang="en-US" sz="1800" b="0" dirty="0">
              <a:ea typeface="黑体" panose="02010609060101010101" pitchFamily="49" charset="-122"/>
              <a:cs typeface="Times New Roman" pitchFamily="18" charset="0"/>
            </a:endParaRPr>
          </a:p>
        </p:txBody>
      </p:sp>
      <p:grpSp>
        <p:nvGrpSpPr>
          <p:cNvPr id="5" name="组合 4"/>
          <p:cNvGrpSpPr/>
          <p:nvPr/>
        </p:nvGrpSpPr>
        <p:grpSpPr>
          <a:xfrm>
            <a:off x="4404544" y="1663203"/>
            <a:ext cx="4032447" cy="2668368"/>
            <a:chOff x="5004048" y="2492896"/>
            <a:chExt cx="4032448" cy="3672408"/>
          </a:xfrm>
        </p:grpSpPr>
        <p:sp>
          <p:nvSpPr>
            <p:cNvPr id="6" name="矩形 5"/>
            <p:cNvSpPr/>
            <p:nvPr/>
          </p:nvSpPr>
          <p:spPr>
            <a:xfrm>
              <a:off x="5004048" y="2492896"/>
              <a:ext cx="4032448" cy="3672408"/>
            </a:xfrm>
            <a:prstGeom prst="rect">
              <a:avLst/>
            </a:prstGeom>
            <a:solidFill>
              <a:schemeClr val="bg1"/>
            </a:solid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 name="组合 6"/>
            <p:cNvGrpSpPr/>
            <p:nvPr/>
          </p:nvGrpSpPr>
          <p:grpSpPr>
            <a:xfrm>
              <a:off x="5292080" y="3140968"/>
              <a:ext cx="3180228" cy="2469872"/>
              <a:chOff x="5292080" y="3212976"/>
              <a:chExt cx="3180228" cy="2469872"/>
            </a:xfrm>
          </p:grpSpPr>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3212976"/>
                <a:ext cx="3180228" cy="1977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80321" y="5290258"/>
                <a:ext cx="2051837" cy="392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 name="矩形 7"/>
            <p:cNvSpPr/>
            <p:nvPr/>
          </p:nvSpPr>
          <p:spPr>
            <a:xfrm>
              <a:off x="5796136" y="2564904"/>
              <a:ext cx="259228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tx1"/>
                  </a:solidFill>
                </a:rPr>
                <a:t>P-E</a:t>
              </a:r>
              <a:endParaRPr lang="zh-CN" altLang="en-US" sz="2800" dirty="0">
                <a:solidFill>
                  <a:schemeClr val="tx1"/>
                </a:solidFill>
              </a:endParaRPr>
            </a:p>
          </p:txBody>
        </p:sp>
        <p:sp>
          <p:nvSpPr>
            <p:cNvPr id="9" name="矩形 8"/>
            <p:cNvSpPr/>
            <p:nvPr/>
          </p:nvSpPr>
          <p:spPr>
            <a:xfrm>
              <a:off x="5796136" y="5610840"/>
              <a:ext cx="3032874" cy="5025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0" dirty="0">
                  <a:solidFill>
                    <a:schemeClr val="tx1"/>
                  </a:solidFill>
                  <a:latin typeface="Times New Roman" pitchFamily="18" charset="0"/>
                  <a:cs typeface="Times New Roman" pitchFamily="18" charset="0"/>
                </a:rPr>
                <a:t>(</a:t>
              </a:r>
              <a:r>
                <a:rPr lang="en-US" altLang="zh-CN" sz="2000" b="0" dirty="0" err="1">
                  <a:solidFill>
                    <a:schemeClr val="tx1"/>
                  </a:solidFill>
                  <a:latin typeface="Times New Roman" pitchFamily="18" charset="0"/>
                  <a:cs typeface="Times New Roman" pitchFamily="18" charset="0"/>
                </a:rPr>
                <a:t>Gao</a:t>
              </a:r>
              <a:r>
                <a:rPr lang="en-US" altLang="zh-CN" sz="2000" b="0" dirty="0">
                  <a:solidFill>
                    <a:schemeClr val="tx1"/>
                  </a:solidFill>
                  <a:latin typeface="Times New Roman" pitchFamily="18" charset="0"/>
                  <a:cs typeface="Times New Roman" pitchFamily="18" charset="0"/>
                </a:rPr>
                <a:t> et al</a:t>
              </a:r>
              <a:r>
                <a:rPr lang="en-US" altLang="zh-CN" sz="2000" b="0" dirty="0" smtClean="0">
                  <a:solidFill>
                    <a:schemeClr val="tx1"/>
                  </a:solidFill>
                  <a:latin typeface="Times New Roman" pitchFamily="18" charset="0"/>
                  <a:cs typeface="Times New Roman" pitchFamily="18" charset="0"/>
                </a:rPr>
                <a:t>., J. Climate </a:t>
              </a:r>
              <a:r>
                <a:rPr lang="en-US" altLang="zh-CN" sz="2000" b="0" dirty="0">
                  <a:solidFill>
                    <a:schemeClr val="tx1"/>
                  </a:solidFill>
                  <a:latin typeface="Times New Roman" pitchFamily="18" charset="0"/>
                  <a:cs typeface="Times New Roman" pitchFamily="18" charset="0"/>
                </a:rPr>
                <a:t>2015)</a:t>
              </a:r>
              <a:endParaRPr lang="zh-CN" altLang="en-US" sz="2000" b="0" dirty="0">
                <a:solidFill>
                  <a:schemeClr val="tx1"/>
                </a:solidFill>
                <a:latin typeface="Times New Roman" pitchFamily="18" charset="0"/>
                <a:cs typeface="Times New Roman" pitchFamily="18" charset="0"/>
              </a:endParaRPr>
            </a:p>
          </p:txBody>
        </p:sp>
      </p:grpSp>
      <p:sp>
        <p:nvSpPr>
          <p:cNvPr id="13"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a:solidFill>
                  <a:schemeClr val="tx1"/>
                </a:solidFill>
                <a:latin typeface="Times New Roman" pitchFamily="18" charset="0"/>
                <a:cs typeface="Times New Roman" pitchFamily="18" charset="0"/>
              </a:rPr>
              <a:t>Results and discussion</a:t>
            </a:r>
          </a:p>
        </p:txBody>
      </p:sp>
    </p:spTree>
    <p:extLst>
      <p:ext uri="{BB962C8B-B14F-4D97-AF65-F5344CB8AC3E}">
        <p14:creationId xmlns:p14="http://schemas.microsoft.com/office/powerpoint/2010/main" val="42430944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
          <p:cNvSpPr>
            <a:spLocks noGrp="1"/>
          </p:cNvSpPr>
          <p:nvPr>
            <p:ph type="title"/>
          </p:nvPr>
        </p:nvSpPr>
        <p:spPr>
          <a:xfrm>
            <a:off x="406401" y="114364"/>
            <a:ext cx="8229600" cy="742931"/>
          </a:xfrm>
        </p:spPr>
        <p:txBody>
          <a:bodyPr/>
          <a:lstStyle/>
          <a:p>
            <a:pPr eaLnBrk="1" hangingPunct="1">
              <a:lnSpc>
                <a:spcPct val="200000"/>
              </a:lnSpc>
              <a:defRPr/>
            </a:pPr>
            <a:r>
              <a:rPr lang="en-US" altLang="zh-CN" sz="3600" dirty="0">
                <a:solidFill>
                  <a:schemeClr val="tx1"/>
                </a:solidFill>
                <a:latin typeface="Times New Roman" pitchFamily="18" charset="0"/>
                <a:cs typeface="Times New Roman" pitchFamily="18" charset="0"/>
              </a:rPr>
              <a:t>Results and discussion</a:t>
            </a:r>
          </a:p>
        </p:txBody>
      </p:sp>
      <p:pic>
        <p:nvPicPr>
          <p:cNvPr id="3" name="图片 2" descr="C:\papers\Hydrological_processes\李瑞青\SM-GLDAS副本.jpg"/>
          <p:cNvPicPr/>
          <p:nvPr/>
        </p:nvPicPr>
        <p:blipFill>
          <a:blip r:embed="rId3">
            <a:extLst>
              <a:ext uri="{28A0092B-C50C-407E-A947-70E740481C1C}">
                <a14:useLocalDpi xmlns:a14="http://schemas.microsoft.com/office/drawing/2010/main" val="0"/>
              </a:ext>
            </a:extLst>
          </a:blip>
          <a:srcRect/>
          <a:stretch>
            <a:fillRect/>
          </a:stretch>
        </p:blipFill>
        <p:spPr bwMode="auto">
          <a:xfrm>
            <a:off x="685902" y="1566231"/>
            <a:ext cx="7848394" cy="2377083"/>
          </a:xfrm>
          <a:prstGeom prst="rect">
            <a:avLst/>
          </a:prstGeom>
          <a:noFill/>
          <a:ln>
            <a:noFill/>
          </a:ln>
        </p:spPr>
      </p:pic>
      <p:sp>
        <p:nvSpPr>
          <p:cNvPr id="2" name="矩形 1"/>
          <p:cNvSpPr/>
          <p:nvPr/>
        </p:nvSpPr>
        <p:spPr>
          <a:xfrm>
            <a:off x="381050" y="4248106"/>
            <a:ext cx="8381840" cy="338554"/>
          </a:xfrm>
          <a:prstGeom prst="rect">
            <a:avLst/>
          </a:prstGeom>
        </p:spPr>
        <p:txBody>
          <a:bodyPr wrap="square">
            <a:spAutoFit/>
          </a:bodyPr>
          <a:lstStyle/>
          <a:p>
            <a:pPr algn="ctr"/>
            <a:r>
              <a:rPr lang="en-US" altLang="zh-CN" sz="1600" b="0" dirty="0"/>
              <a:t>Climatology and trend of soil moisture in summer from 1979 to 2010 based on GLDAS Noah data . </a:t>
            </a:r>
            <a:endParaRPr lang="zh-CN" altLang="en-US" sz="1600" b="0" dirty="0"/>
          </a:p>
        </p:txBody>
      </p:sp>
      <p:sp>
        <p:nvSpPr>
          <p:cNvPr id="5" name="矩形 4"/>
          <p:cNvSpPr/>
          <p:nvPr/>
        </p:nvSpPr>
        <p:spPr>
          <a:xfrm>
            <a:off x="381110" y="967115"/>
            <a:ext cx="1571264" cy="461665"/>
          </a:xfrm>
          <a:prstGeom prst="rect">
            <a:avLst/>
          </a:prstGeom>
        </p:spPr>
        <p:txBody>
          <a:bodyPr wrap="none">
            <a:spAutoFit/>
          </a:bodyPr>
          <a:lstStyle/>
          <a:p>
            <a:r>
              <a:rPr lang="en-US" altLang="zh-CN" dirty="0" smtClean="0">
                <a:cs typeface="Times New Roman" pitchFamily="18" charset="0"/>
              </a:rPr>
              <a:t>Discussion</a:t>
            </a:r>
            <a:endParaRPr lang="zh-CN" altLang="en-US" dirty="0"/>
          </a:p>
        </p:txBody>
      </p:sp>
    </p:spTree>
    <p:extLst>
      <p:ext uri="{BB962C8B-B14F-4D97-AF65-F5344CB8AC3E}">
        <p14:creationId xmlns:p14="http://schemas.microsoft.com/office/powerpoint/2010/main" val="7460176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C:\papers\Hydrological_processes\李瑞青\Figure1_2.png"/>
          <p:cNvPicPr/>
          <p:nvPr/>
        </p:nvPicPr>
        <p:blipFill rotWithShape="1">
          <a:blip r:embed="rId3" cstate="print">
            <a:extLst>
              <a:ext uri="{28A0092B-C50C-407E-A947-70E740481C1C}">
                <a14:useLocalDpi xmlns:a14="http://schemas.microsoft.com/office/drawing/2010/main" val="0"/>
              </a:ext>
            </a:extLst>
          </a:blip>
          <a:srcRect t="50000" r="49333"/>
          <a:stretch/>
        </p:blipFill>
        <p:spPr bwMode="auto">
          <a:xfrm>
            <a:off x="304912" y="1487066"/>
            <a:ext cx="4038494" cy="2128250"/>
          </a:xfrm>
          <a:prstGeom prst="rect">
            <a:avLst/>
          </a:prstGeom>
          <a:noFill/>
          <a:ln>
            <a:noFill/>
          </a:ln>
        </p:spPr>
      </p:pic>
      <p:pic>
        <p:nvPicPr>
          <p:cNvPr id="2050" name="Picture 2" descr="I:\CTP_data_cal\mecha\new\CTP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1010" y="1329993"/>
            <a:ext cx="4124311" cy="2416997"/>
          </a:xfrm>
          <a:prstGeom prst="rect">
            <a:avLst/>
          </a:prstGeom>
          <a:noFill/>
          <a:extLst>
            <a:ext uri="{909E8E84-426E-40DD-AFC4-6F175D3DCCD1}">
              <a14:hiddenFill xmlns:a14="http://schemas.microsoft.com/office/drawing/2010/main">
                <a:solidFill>
                  <a:srgbClr val="FFFFFF"/>
                </a:solidFill>
              </a14:hiddenFill>
            </a:ext>
          </a:extLst>
        </p:spPr>
      </p:pic>
      <p:sp>
        <p:nvSpPr>
          <p:cNvPr id="9" name="标题 1"/>
          <p:cNvSpPr>
            <a:spLocks noGrp="1"/>
          </p:cNvSpPr>
          <p:nvPr>
            <p:ph type="title"/>
          </p:nvPr>
        </p:nvSpPr>
        <p:spPr>
          <a:xfrm>
            <a:off x="406401" y="57216"/>
            <a:ext cx="8229600" cy="742931"/>
          </a:xfrm>
        </p:spPr>
        <p:txBody>
          <a:bodyPr/>
          <a:lstStyle/>
          <a:p>
            <a:pPr eaLnBrk="1" hangingPunct="1">
              <a:lnSpc>
                <a:spcPct val="200000"/>
              </a:lnSpc>
              <a:defRPr/>
            </a:pPr>
            <a:r>
              <a:rPr lang="en-US" altLang="zh-CN" sz="3600" dirty="0">
                <a:solidFill>
                  <a:schemeClr val="tx1"/>
                </a:solidFill>
                <a:latin typeface="Times New Roman" pitchFamily="18" charset="0"/>
                <a:cs typeface="Times New Roman" pitchFamily="18" charset="0"/>
              </a:rPr>
              <a:t>Results and discussion</a:t>
            </a:r>
          </a:p>
        </p:txBody>
      </p:sp>
      <p:sp>
        <p:nvSpPr>
          <p:cNvPr id="10" name="TextBox 9"/>
          <p:cNvSpPr txBox="1"/>
          <p:nvPr/>
        </p:nvSpPr>
        <p:spPr>
          <a:xfrm>
            <a:off x="431356" y="3645796"/>
            <a:ext cx="4064446" cy="369332"/>
          </a:xfrm>
          <a:prstGeom prst="rect">
            <a:avLst/>
          </a:prstGeom>
          <a:noFill/>
        </p:spPr>
        <p:txBody>
          <a:bodyPr wrap="none" rtlCol="0">
            <a:spAutoFit/>
          </a:bodyPr>
          <a:lstStyle/>
          <a:p>
            <a:r>
              <a:rPr lang="en-US" altLang="zh-CN" sz="1800" b="0" dirty="0" smtClean="0"/>
              <a:t>Trend of soil moisture in summer over TP</a:t>
            </a:r>
            <a:endParaRPr lang="zh-CN" altLang="en-US" sz="1800" b="0" dirty="0"/>
          </a:p>
        </p:txBody>
      </p:sp>
      <p:sp>
        <p:nvSpPr>
          <p:cNvPr id="12" name="TextBox 11"/>
          <p:cNvSpPr txBox="1"/>
          <p:nvPr/>
        </p:nvSpPr>
        <p:spPr>
          <a:xfrm>
            <a:off x="4546048" y="3650180"/>
            <a:ext cx="4181594" cy="369332"/>
          </a:xfrm>
          <a:prstGeom prst="rect">
            <a:avLst/>
          </a:prstGeom>
          <a:noFill/>
        </p:spPr>
        <p:txBody>
          <a:bodyPr wrap="none" rtlCol="0">
            <a:spAutoFit/>
          </a:bodyPr>
          <a:lstStyle/>
          <a:p>
            <a:r>
              <a:rPr lang="en-US" altLang="zh-CN" sz="1800" b="0" dirty="0" smtClean="0"/>
              <a:t>Soil moisture-convective feedback over TP</a:t>
            </a:r>
            <a:endParaRPr lang="zh-CN" altLang="en-US" sz="1800" b="0" dirty="0"/>
          </a:p>
        </p:txBody>
      </p:sp>
      <p:sp>
        <p:nvSpPr>
          <p:cNvPr id="2" name="TextBox 1"/>
          <p:cNvSpPr txBox="1"/>
          <p:nvPr/>
        </p:nvSpPr>
        <p:spPr>
          <a:xfrm>
            <a:off x="1" y="4171908"/>
            <a:ext cx="9143999" cy="1077218"/>
          </a:xfrm>
          <a:prstGeom prst="rect">
            <a:avLst/>
          </a:prstGeom>
          <a:noFill/>
        </p:spPr>
        <p:txBody>
          <a:bodyPr wrap="square" rtlCol="0">
            <a:spAutoFit/>
          </a:bodyPr>
          <a:lstStyle/>
          <a:p>
            <a:pPr marL="342900" indent="-342900">
              <a:buClr>
                <a:srgbClr val="3333CC"/>
              </a:buClr>
              <a:buFont typeface="Wingdings" pitchFamily="2" charset="2"/>
              <a:buChar char="Ø"/>
            </a:pPr>
            <a:r>
              <a:rPr lang="en-US" altLang="zh-CN" sz="1600" b="0" dirty="0" smtClean="0"/>
              <a:t>We have found that SM can affect local convective </a:t>
            </a:r>
            <a:r>
              <a:rPr lang="en-US" altLang="zh-CN" sz="1600" b="0" dirty="0" err="1" smtClean="0"/>
              <a:t>Pr</a:t>
            </a:r>
            <a:r>
              <a:rPr lang="en-US" altLang="zh-CN" sz="1600" b="0" dirty="0" smtClean="0"/>
              <a:t> in positive and negative </a:t>
            </a:r>
            <a:r>
              <a:rPr lang="en-US" altLang="zh-CN" sz="1600" b="0" dirty="0" smtClean="0"/>
              <a:t>ways </a:t>
            </a:r>
            <a:r>
              <a:rPr lang="en-US" altLang="zh-CN" sz="1600" b="0" dirty="0" smtClean="0"/>
              <a:t>(right panel);</a:t>
            </a:r>
          </a:p>
          <a:p>
            <a:pPr marL="342900" indent="-342900">
              <a:buClr>
                <a:srgbClr val="3333CC"/>
              </a:buClr>
              <a:buFont typeface="Wingdings" pitchFamily="2" charset="2"/>
              <a:buChar char="Ø"/>
            </a:pPr>
            <a:r>
              <a:rPr lang="en-US" altLang="zh-CN" sz="1600" b="0" dirty="0" smtClean="0"/>
              <a:t>In the southwest and the north parts, where SM decreases, SM may affect </a:t>
            </a:r>
            <a:r>
              <a:rPr lang="en-US" altLang="zh-CN" sz="1600" b="0" dirty="0" err="1" smtClean="0"/>
              <a:t>Pr</a:t>
            </a:r>
            <a:r>
              <a:rPr lang="en-US" altLang="zh-CN" sz="1600" b="0" dirty="0" smtClean="0"/>
              <a:t> by negative way to slow down soil moisture decreases.</a:t>
            </a:r>
          </a:p>
          <a:p>
            <a:pPr marL="342900" indent="-342900">
              <a:buClr>
                <a:srgbClr val="3333CC"/>
              </a:buClr>
              <a:buFont typeface="Wingdings" pitchFamily="2" charset="2"/>
              <a:buChar char="Ø"/>
            </a:pPr>
            <a:endParaRPr lang="zh-CN" altLang="en-US" sz="1600" b="0" dirty="0"/>
          </a:p>
        </p:txBody>
      </p:sp>
      <p:sp>
        <p:nvSpPr>
          <p:cNvPr id="3" name="椭圆 2"/>
          <p:cNvSpPr/>
          <p:nvPr/>
        </p:nvSpPr>
        <p:spPr bwMode="auto">
          <a:xfrm>
            <a:off x="1128643" y="2114562"/>
            <a:ext cx="1005021" cy="533386"/>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11" name="椭圆 10"/>
          <p:cNvSpPr/>
          <p:nvPr/>
        </p:nvSpPr>
        <p:spPr bwMode="auto">
          <a:xfrm>
            <a:off x="2576405" y="1657374"/>
            <a:ext cx="1005021" cy="533386"/>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13" name="椭圆 12"/>
          <p:cNvSpPr/>
          <p:nvPr/>
        </p:nvSpPr>
        <p:spPr bwMode="auto">
          <a:xfrm>
            <a:off x="5333413" y="2188792"/>
            <a:ext cx="1005021" cy="459156"/>
          </a:xfrm>
          <a:prstGeom prst="ellipse">
            <a:avLst/>
          </a:prstGeom>
          <a:noFill/>
          <a:ln w="254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
        <p:nvSpPr>
          <p:cNvPr id="14" name="椭圆 13"/>
          <p:cNvSpPr/>
          <p:nvPr/>
        </p:nvSpPr>
        <p:spPr bwMode="auto">
          <a:xfrm>
            <a:off x="6614899" y="1655406"/>
            <a:ext cx="1005021" cy="459156"/>
          </a:xfrm>
          <a:prstGeom prst="ellipse">
            <a:avLst/>
          </a:prstGeom>
          <a:noFill/>
          <a:ln w="25400" cap="flat" cmpd="sng" algn="ctr">
            <a:solidFill>
              <a:srgbClr val="00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smtClean="0">
              <a:ln>
                <a:noFill/>
              </a:ln>
              <a:solidFill>
                <a:schemeClr val="tx1"/>
              </a:solidFill>
              <a:effectLst/>
              <a:latin typeface="Times New Roman" pitchFamily="18" charset="0"/>
              <a:ea typeface="宋体" pitchFamily="2" charset="-122"/>
            </a:endParaRPr>
          </a:p>
        </p:txBody>
      </p:sp>
    </p:spTree>
    <p:extLst>
      <p:ext uri="{BB962C8B-B14F-4D97-AF65-F5344CB8AC3E}">
        <p14:creationId xmlns:p14="http://schemas.microsoft.com/office/powerpoint/2010/main" val="31362303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06401" y="114364"/>
            <a:ext cx="8229600" cy="742931"/>
          </a:xfrm>
        </p:spPr>
        <p:txBody>
          <a:bodyPr/>
          <a:lstStyle/>
          <a:p>
            <a:pPr>
              <a:lnSpc>
                <a:spcPct val="200000"/>
              </a:lnSpc>
            </a:pPr>
            <a:r>
              <a:rPr lang="en-US" altLang="zh-CN" sz="3600" dirty="0" smtClean="0">
                <a:solidFill>
                  <a:schemeClr val="tx1"/>
                </a:solidFill>
                <a:latin typeface="Times New Roman" pitchFamily="18" charset="0"/>
                <a:cs typeface="Times New Roman" pitchFamily="18" charset="0"/>
              </a:rPr>
              <a:t>Conclusions</a:t>
            </a:r>
            <a:endParaRPr lang="en-US" altLang="zh-CN" sz="3600" dirty="0">
              <a:solidFill>
                <a:schemeClr val="tx1"/>
              </a:solidFill>
              <a:latin typeface="Times New Roman" pitchFamily="18" charset="0"/>
              <a:cs typeface="Times New Roman" pitchFamily="18" charset="0"/>
            </a:endParaRPr>
          </a:p>
        </p:txBody>
      </p:sp>
      <p:sp>
        <p:nvSpPr>
          <p:cNvPr id="3" name="矩形 2"/>
          <p:cNvSpPr/>
          <p:nvPr/>
        </p:nvSpPr>
        <p:spPr>
          <a:xfrm>
            <a:off x="381110" y="895394"/>
            <a:ext cx="8610374" cy="4493538"/>
          </a:xfrm>
          <a:prstGeom prst="rect">
            <a:avLst/>
          </a:prstGeom>
        </p:spPr>
        <p:txBody>
          <a:bodyPr wrap="square">
            <a:spAutoFit/>
          </a:bodyPr>
          <a:lstStyle/>
          <a:p>
            <a:pPr marL="342900" indent="-342900">
              <a:lnSpc>
                <a:spcPct val="130000"/>
              </a:lnSpc>
              <a:buFont typeface="Arial" pitchFamily="34" charset="0"/>
              <a:buChar char="•"/>
            </a:pPr>
            <a:r>
              <a:rPr lang="en-US" altLang="zh-CN" sz="2000" b="0" dirty="0" smtClean="0">
                <a:cs typeface="Times New Roman" pitchFamily="18" charset="0"/>
              </a:rPr>
              <a:t>The ECV soil moisture product has good consistency with precipitation, while it has large numbers of missing values in the west of TP;</a:t>
            </a:r>
          </a:p>
          <a:p>
            <a:pPr marL="342900" indent="-342900">
              <a:lnSpc>
                <a:spcPct val="130000"/>
              </a:lnSpc>
              <a:buFont typeface="Arial" pitchFamily="34" charset="0"/>
              <a:buChar char="•"/>
            </a:pPr>
            <a:r>
              <a:rPr lang="en-US" altLang="zh-CN" sz="2000" b="0" dirty="0" smtClean="0">
                <a:cs typeface="Times New Roman" pitchFamily="18" charset="0"/>
              </a:rPr>
              <a:t>Soil moisture in summer over the TP shows an increasing trend totally from 1979 to 2013, but it has spatial differences;</a:t>
            </a:r>
          </a:p>
          <a:p>
            <a:pPr marL="342900" indent="-342900">
              <a:lnSpc>
                <a:spcPct val="130000"/>
              </a:lnSpc>
              <a:buFont typeface="Arial" pitchFamily="34" charset="0"/>
              <a:buChar char="•"/>
            </a:pPr>
            <a:r>
              <a:rPr lang="en-US" altLang="zh-CN" sz="2000" b="0" dirty="0" smtClean="0">
                <a:cs typeface="Times New Roman" pitchFamily="18" charset="0"/>
              </a:rPr>
              <a:t>Soil moisture increases in most part over the TP, but slightly decreases in the northwest;</a:t>
            </a:r>
            <a:endParaRPr lang="zh-CN" altLang="en-US" sz="2000" b="0" dirty="0">
              <a:cs typeface="Times New Roman" pitchFamily="18" charset="0"/>
            </a:endParaRPr>
          </a:p>
          <a:p>
            <a:pPr marL="342900" indent="-342900">
              <a:lnSpc>
                <a:spcPct val="130000"/>
              </a:lnSpc>
              <a:buFont typeface="Arial" pitchFamily="34" charset="0"/>
              <a:buChar char="•"/>
            </a:pPr>
            <a:r>
              <a:rPr lang="en-US" altLang="zh-CN" sz="2000" b="0" dirty="0" smtClean="0">
                <a:cs typeface="Times New Roman" pitchFamily="18" charset="0"/>
              </a:rPr>
              <a:t>In most part of the TP, soil moisture in summer has high correlation with precipitation;</a:t>
            </a:r>
          </a:p>
          <a:p>
            <a:pPr marL="342900" indent="-342900">
              <a:lnSpc>
                <a:spcPct val="130000"/>
              </a:lnSpc>
              <a:buFont typeface="Arial" pitchFamily="34" charset="0"/>
              <a:buChar char="•"/>
            </a:pPr>
            <a:r>
              <a:rPr lang="en-US" altLang="zh-CN" sz="2000" b="0" dirty="0" smtClean="0">
                <a:cs typeface="Times New Roman" pitchFamily="18" charset="0"/>
              </a:rPr>
              <a:t>In </a:t>
            </a:r>
            <a:r>
              <a:rPr lang="en-US" altLang="zh-CN" sz="2000" b="0" dirty="0">
                <a:cs typeface="Times New Roman" pitchFamily="18" charset="0"/>
              </a:rPr>
              <a:t>the southwest and the north parts, where SM decreases, SM may affect </a:t>
            </a:r>
            <a:r>
              <a:rPr lang="en-US" altLang="zh-CN" sz="2000" b="0" dirty="0" err="1">
                <a:cs typeface="Times New Roman" pitchFamily="18" charset="0"/>
              </a:rPr>
              <a:t>Pr</a:t>
            </a:r>
            <a:r>
              <a:rPr lang="en-US" altLang="zh-CN" sz="2000" b="0" dirty="0">
                <a:cs typeface="Times New Roman" pitchFamily="18" charset="0"/>
              </a:rPr>
              <a:t> by negative way to slow down soil moisture decreases</a:t>
            </a:r>
            <a:r>
              <a:rPr lang="en-US" altLang="zh-CN" sz="2000" b="0" dirty="0" smtClean="0">
                <a:cs typeface="Times New Roman" pitchFamily="18" charset="0"/>
              </a:rPr>
              <a:t>.</a:t>
            </a:r>
            <a:endParaRPr lang="zh-CN" altLang="en-US" sz="2000" b="0" dirty="0">
              <a:cs typeface="Times New Roman" pitchFamily="18" charset="0"/>
            </a:endParaRPr>
          </a:p>
          <a:p>
            <a:pPr>
              <a:lnSpc>
                <a:spcPct val="130000"/>
              </a:lnSpc>
            </a:pPr>
            <a:endParaRPr lang="en-US" altLang="zh-CN" sz="2000" b="0" dirty="0" smtClean="0">
              <a:cs typeface="Times New Roman" pitchFamily="18" charset="0"/>
            </a:endParaRPr>
          </a:p>
        </p:txBody>
      </p:sp>
    </p:spTree>
    <p:extLst>
      <p:ext uri="{BB962C8B-B14F-4D97-AF65-F5344CB8AC3E}">
        <p14:creationId xmlns:p14="http://schemas.microsoft.com/office/powerpoint/2010/main" val="22607497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304913" y="928444"/>
            <a:ext cx="5875771" cy="1948098"/>
          </a:xfrm>
          <a:prstGeom prst="rect">
            <a:avLst/>
          </a:prstGeom>
          <a:noFill/>
          <a:ln w="9525">
            <a:noFill/>
            <a:round/>
            <a:headEnd/>
            <a:tailEnd/>
          </a:ln>
        </p:spPr>
        <p:txBody>
          <a:bodyPr wrap="square" lIns="90000" tIns="46800" rIns="90000" bIns="46800">
            <a:spAutoFit/>
          </a:bodyPr>
          <a:lstStyle/>
          <a:p>
            <a:pPr algn="ctr" eaLnBrk="1" hangingPunct="1">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altLang="zh-CN" sz="6600" i="1" spc="300" dirty="0" smtClean="0">
                <a:ln w="11430" cmpd="sng">
                  <a:solidFill>
                    <a:schemeClr val="accent1">
                      <a:tint val="10000"/>
                    </a:schemeClr>
                  </a:solidFill>
                  <a:prstDash val="solid"/>
                  <a:miter lim="800000"/>
                </a:ln>
                <a:effectLst>
                  <a:glow rad="45500">
                    <a:schemeClr val="accent1">
                      <a:satMod val="220000"/>
                      <a:alpha val="35000"/>
                    </a:schemeClr>
                  </a:glow>
                </a:effectLst>
                <a:latin typeface="Bradley Hand ITC" pitchFamily="66" charset="0"/>
                <a:ea typeface="华文琥珀" pitchFamily="2" charset="-122"/>
              </a:rPr>
              <a:t>Thanks for your attention</a:t>
            </a:r>
            <a:endParaRPr lang="zh-CN" sz="6600" i="1" spc="300" dirty="0">
              <a:ln w="11430" cmpd="sng">
                <a:solidFill>
                  <a:schemeClr val="accent1">
                    <a:tint val="10000"/>
                  </a:schemeClr>
                </a:solidFill>
                <a:prstDash val="solid"/>
                <a:miter lim="800000"/>
              </a:ln>
              <a:effectLst>
                <a:glow rad="45500">
                  <a:schemeClr val="accent1">
                    <a:satMod val="220000"/>
                    <a:alpha val="35000"/>
                  </a:schemeClr>
                </a:glow>
              </a:effectLst>
              <a:latin typeface="Bradley Hand ITC" pitchFamily="66" charset="0"/>
              <a:ea typeface="华文琥珀" pitchFamily="2" charset="-122"/>
            </a:endParaRPr>
          </a:p>
        </p:txBody>
      </p:sp>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b="5432"/>
          <a:stretch/>
        </p:blipFill>
        <p:spPr>
          <a:xfrm>
            <a:off x="685902" y="3300817"/>
            <a:ext cx="2819326" cy="14997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5229" y="2931546"/>
            <a:ext cx="2939751" cy="146895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0752" y="2114563"/>
            <a:ext cx="2650174" cy="149072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3723667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16">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17">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18">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19">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20">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21">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22">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23">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24">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2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3219</TotalTime>
  <Pages>0</Pages>
  <Words>1800</Words>
  <Characters>0</Characters>
  <Application>Microsoft Office PowerPoint</Application>
  <DocSecurity>0</DocSecurity>
  <PresentationFormat>全屏显示(16:9)</PresentationFormat>
  <Lines>0</Lines>
  <Paragraphs>191</Paragraphs>
  <Slides>28</Slides>
  <Notes>16</Notes>
  <HiddenSlides>0</HiddenSlides>
  <MMClips>0</MMClips>
  <ScaleCrop>false</ScaleCrop>
  <HeadingPairs>
    <vt:vector size="4" baseType="variant">
      <vt:variant>
        <vt:lpstr>主题</vt:lpstr>
      </vt:variant>
      <vt:variant>
        <vt:i4>1</vt:i4>
      </vt:variant>
      <vt:variant>
        <vt:lpstr>幻灯片标题</vt:lpstr>
      </vt:variant>
      <vt:variant>
        <vt:i4>28</vt:i4>
      </vt:variant>
    </vt:vector>
  </HeadingPairs>
  <TitlesOfParts>
    <vt:vector size="29" baseType="lpstr">
      <vt:lpstr>Default Design</vt:lpstr>
      <vt:lpstr>PowerPoint 演示文稿</vt:lpstr>
      <vt:lpstr>Outline</vt:lpstr>
      <vt:lpstr>Background</vt:lpstr>
      <vt:lpstr>Background</vt:lpstr>
      <vt:lpstr>Background</vt:lpstr>
      <vt:lpstr>Background</vt:lpstr>
      <vt:lpstr>Data and methods</vt:lpstr>
      <vt:lpstr>Data and methods</vt:lpstr>
      <vt:lpstr>Data and methods</vt:lpstr>
      <vt:lpstr>Data and methods</vt:lpstr>
      <vt:lpstr>Data and methods</vt:lpstr>
      <vt:lpstr>Data and methods</vt:lpstr>
      <vt:lpstr>Data and methods</vt:lpstr>
      <vt:lpstr>Data and methods</vt:lpstr>
      <vt:lpstr>Results and discussion</vt:lpstr>
      <vt:lpstr>Results and discussion</vt:lpstr>
      <vt:lpstr>Results and discussion</vt:lpstr>
      <vt:lpstr>Results and discussion</vt:lpstr>
      <vt:lpstr>Results and discussion</vt:lpstr>
      <vt:lpstr>Results and discussion</vt:lpstr>
      <vt:lpstr>Results and discussion</vt:lpstr>
      <vt:lpstr>Results and discussion</vt:lpstr>
      <vt:lpstr>Results and discussion</vt:lpstr>
      <vt:lpstr>Results and discussion</vt:lpstr>
      <vt:lpstr>Results and discussion</vt:lpstr>
      <vt:lpstr>Results and discussion</vt:lpstr>
      <vt:lpstr>Conclusions</vt:lpstr>
      <vt:lpstr>PowerPoint 演示文稿</vt:lpstr>
    </vt:vector>
  </TitlesOfParts>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dc:creator>
  <cp:lastModifiedBy>MC SYSTEM</cp:lastModifiedBy>
  <cp:revision>567</cp:revision>
  <dcterms:created xsi:type="dcterms:W3CDTF">2012-08-22T03:51:33Z</dcterms:created>
  <dcterms:modified xsi:type="dcterms:W3CDTF">2016-07-25T05:09:10Z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2052-8.1.0.3281</vt:lpwstr>
  </property>
</Properties>
</file>