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13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62" r:id="rId3"/>
    <p:sldId id="271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61" r:id="rId12"/>
    <p:sldId id="270" r:id="rId13"/>
    <p:sldId id="273" r:id="rId14"/>
    <p:sldId id="272" r:id="rId15"/>
  </p:sldIdLst>
  <p:sldSz cx="9144000" cy="6858000" type="screen4x3"/>
  <p:notesSz cx="6797675" cy="9926638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59978BBF-7387-42C6-BB4C-120B9B38C8A6}">
          <p14:sldIdLst>
            <p14:sldId id="256"/>
            <p14:sldId id="262"/>
            <p14:sldId id="271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  <p14:section name="Untitled Section" id="{DEA48782-1FF7-4D91-A06B-7C4FE20720DB}">
          <p14:sldIdLst>
            <p14:sldId id="261"/>
            <p14:sldId id="270"/>
            <p14:sldId id="273"/>
            <p14:sldId id="27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4081">
          <p15:clr>
            <a:srgbClr val="A4A3A4"/>
          </p15:clr>
        </p15:guide>
        <p15:guide id="2" pos="2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o Soares" initials="MS" lastIdx="4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23" autoAdjust="0"/>
    <p:restoredTop sz="82938" autoAdjust="0"/>
  </p:normalViewPr>
  <p:slideViewPr>
    <p:cSldViewPr>
      <p:cViewPr>
        <p:scale>
          <a:sx n="67" d="100"/>
          <a:sy n="67" d="100"/>
        </p:scale>
        <p:origin x="-1740" y="-72"/>
      </p:cViewPr>
      <p:guideLst>
        <p:guide orient="horz" pos="4081"/>
        <p:guide pos="295"/>
      </p:guideLst>
    </p:cSldViewPr>
  </p:slideViewPr>
  <p:outlineViewPr>
    <p:cViewPr>
      <p:scale>
        <a:sx n="33" d="100"/>
        <a:sy n="33" d="100"/>
      </p:scale>
      <p:origin x="0" y="565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1974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12-05T08:35:37.260" idx="2">
    <p:pos x="4272" y="352"/>
    <p:text>there is too much here</p:text>
    <p:extLst>
      <p:ext uri="{C676402C-5697-4E1C-873F-D02D1690AC5C}">
        <p15:threadingInfo xmlns:p15="http://schemas.microsoft.com/office/powerpoint/2012/main" xmlns="" timeZoneBias="-4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12-05T08:39:23.592" idx="3">
    <p:pos x="3501" y="352"/>
    <p:text>split int 2 slides</p:text>
    <p:extLst>
      <p:ext uri="{C676402C-5697-4E1C-873F-D02D1690AC5C}">
        <p15:threadingInfo xmlns:p15="http://schemas.microsoft.com/office/powerpoint/2012/main" xmlns="" timeZoneBias="-48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6-12-05T08:39:23.592" idx="4">
    <p:pos x="3501" y="352"/>
    <p:text>split int 2 slides</p:text>
    <p:extLst>
      <p:ext uri="{C676402C-5697-4E1C-873F-D02D1690AC5C}">
        <p15:threadingInfo xmlns:p15="http://schemas.microsoft.com/office/powerpoint/2012/main" xmlns="" timeZoneBias="-48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255646" cy="66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360000" rIns="91440" bIns="45720" numCol="1" anchor="t" anchorCtr="0" compatLnSpc="1">
            <a:prstTxWarp prst="textNoShape">
              <a:avLst/>
            </a:prstTxWarp>
          </a:bodyPr>
          <a:lstStyle>
            <a:lvl1pPr>
              <a:defRPr sz="800"/>
            </a:lvl1pPr>
          </a:lstStyle>
          <a:p>
            <a:endParaRPr lang="en-AU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66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0" rIns="360000" bIns="4572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450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0" rIns="0" bIns="360000" numCol="1" anchor="b" anchorCtr="0" compatLnSpc="1">
            <a:prstTxWarp prst="textNoShape">
              <a:avLst/>
            </a:prstTxWarp>
          </a:bodyPr>
          <a:lstStyle>
            <a:lvl1pPr>
              <a:defRPr sz="600"/>
            </a:lvl1pPr>
          </a:lstStyle>
          <a:p>
            <a:endParaRPr lang="en-AU"/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0612" y="9428583"/>
            <a:ext cx="100549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360000" bIns="360000" numCol="1" anchor="b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F35B41F6-5276-4A72-A2FD-9F5C106C2B31}" type="slidenum">
              <a:rPr lang="en-AU"/>
              <a:pPr/>
              <a:t>‹#›</a:t>
            </a:fld>
            <a:endParaRPr lang="en-AU"/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3398838" y="9340691"/>
            <a:ext cx="2319392" cy="23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lang="en-US" sz="600">
                <a:solidFill>
                  <a:srgbClr val="000000"/>
                </a:solidFill>
              </a:rPr>
              <a:t>Curtin University is a trademark of Curtin University of Technology</a:t>
            </a:r>
          </a:p>
          <a:p>
            <a:r>
              <a:rPr lang="en-US" sz="600">
                <a:solidFill>
                  <a:srgbClr val="000000"/>
                </a:solidFill>
              </a:rPr>
              <a:t>CRICOS Provider Code 00301J</a:t>
            </a:r>
            <a:endParaRPr lang="en-AU" sz="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8019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360000" rIns="0" bIns="0" numCol="1" anchor="t" anchorCtr="0" compatLnSpc="1">
            <a:prstTxWarp prst="textNoShape">
              <a:avLst/>
            </a:prstTxWarp>
          </a:bodyPr>
          <a:lstStyle>
            <a:lvl1pPr>
              <a:defRPr sz="800"/>
            </a:lvl1pPr>
          </a:lstStyle>
          <a:p>
            <a:endParaRPr lang="en-AU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360000" rIns="360000" bIns="0" numCol="1" anchor="t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153"/>
            <a:ext cx="5438140" cy="446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583"/>
            <a:ext cx="2945659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60000" tIns="0" rIns="0" bIns="360000" numCol="1" anchor="b" anchorCtr="0" compatLnSpc="1">
            <a:prstTxWarp prst="textNoShape">
              <a:avLst/>
            </a:prstTxWarp>
          </a:bodyPr>
          <a:lstStyle>
            <a:lvl1pPr>
              <a:defRPr sz="600"/>
            </a:lvl1pPr>
          </a:lstStyle>
          <a:p>
            <a:endParaRPr lang="en-AU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0612" y="9428583"/>
            <a:ext cx="1005490" cy="496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360000" bIns="360000" numCol="1" anchor="b" anchorCtr="0" compatLnSpc="1">
            <a:prstTxWarp prst="textNoShape">
              <a:avLst/>
            </a:prstTxWarp>
          </a:bodyPr>
          <a:lstStyle>
            <a:lvl1pPr algn="r">
              <a:defRPr sz="800"/>
            </a:lvl1pPr>
          </a:lstStyle>
          <a:p>
            <a:fld id="{DC5FF6EA-A62B-4D93-8360-A7E544C10F94}" type="slidenum">
              <a:rPr lang="en-AU"/>
              <a:pPr/>
              <a:t>‹#›</a:t>
            </a:fld>
            <a:endParaRPr lang="en-AU"/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3398838" y="9340691"/>
            <a:ext cx="2319392" cy="234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lang="en-US" sz="600">
                <a:solidFill>
                  <a:srgbClr val="000000"/>
                </a:solidFill>
              </a:rPr>
              <a:t>Curtin University is a trademark of Curtin University of Technology</a:t>
            </a:r>
          </a:p>
          <a:p>
            <a:r>
              <a:rPr lang="en-US" sz="600">
                <a:solidFill>
                  <a:srgbClr val="000000"/>
                </a:solidFill>
              </a:rPr>
              <a:t>CRICOS Provider Code 00301J</a:t>
            </a:r>
            <a:endParaRPr lang="en-AU" sz="6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29626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dirty="0" smtClean="0"/>
              <a:t>30.07.2010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1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30984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600" dirty="0" smtClean="0"/>
              <a:t>In Australia, 8.4% of men and 5.1% of women were diagnosed with CVD in 2005, and these figures are projected to increase to 12.7% of men and 7.9% of women in 2045. In Western Australia, this means another 106,949 adults living with CVD in 2045 comparative to the number of CVD patients in 2005. </a:t>
            </a:r>
          </a:p>
          <a:p>
            <a:r>
              <a:rPr lang="en-AU" sz="1600" dirty="0" smtClean="0"/>
              <a:t>In Australia 1,086,000 people were diagnosed with diabetes in 2010, however, this number is predicted to increase to 1,503,000 in 2030 by increments of 21,000 cases per year. </a:t>
            </a:r>
            <a:endParaRPr lang="en-AU" sz="16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dirty="0" smtClean="0"/>
              <a:t>30.07.2010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2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509681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382654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40794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 smtClean="0">
                <a:solidFill>
                  <a:srgbClr val="FF0000"/>
                </a:solidFill>
              </a:rPr>
              <a:t>In 2007, a study found in winter and spring, vitamin D insufficiency levels of 25OHD (&lt;50 nmol/L) were 40.5% in Southeast Queensland, 37.4% in Geelong, Victoria and 67.3% in Tasmania. A subset of these had levels of 25OHD &lt; 25nmol/L; these were 7.1 % in southeast Queensland, 7.9% in Geelong and 13% in Tasmania In summer and autumn, vitamin D insufficiency (25OHD &lt;50 nmol/L) was 18% in southeast Queensland, 10% in Geelong and around 32% in Tasmania. </a:t>
            </a:r>
          </a:p>
          <a:p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dirty="0" smtClean="0"/>
              <a:t>30.07.2010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5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766608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Endothelium has a well-studied and universally accepted anti-inflammatory role. </a:t>
            </a:r>
          </a:p>
          <a:p>
            <a:r>
              <a:rPr lang="en-AU" sz="1200" dirty="0" smtClean="0"/>
              <a:t>Studies demonstrate that immune cells are capable of producing locally derived active vitamin D in order to conduct autocrine and paracrine signalling.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sz="1200" dirty="0" smtClean="0"/>
              <a:t>The aforementioned dietary patterns lead to adipose tissue macrophage infiltration and insulin resistance.</a:t>
            </a:r>
          </a:p>
          <a:p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dirty="0" smtClean="0"/>
              <a:t>30.07.2010</a:t>
            </a:r>
            <a:endParaRPr lang="en-A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6</a:t>
            </a:fld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873695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11220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69389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7675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10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63490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89013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0575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13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205750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AU" smtClean="0"/>
              <a:t>30.07.2010</a:t>
            </a: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C5FF6EA-A62B-4D93-8360-A7E544C10F94}" type="slidenum">
              <a:rPr lang="en-AU" smtClean="0"/>
              <a:pPr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775401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ne-line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2" name="Text Box 12"/>
          <p:cNvSpPr txBox="1">
            <a:spLocks noChangeArrowheads="1"/>
          </p:cNvSpPr>
          <p:nvPr userDrawn="1"/>
        </p:nvSpPr>
        <p:spPr bwMode="auto">
          <a:xfrm>
            <a:off x="0" y="4000504"/>
            <a:ext cx="6624638" cy="34607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180000" bIns="0" anchor="ctr"/>
          <a:lstStyle/>
          <a:p>
            <a:pPr algn="r">
              <a:spcBef>
                <a:spcPct val="50000"/>
              </a:spcBef>
            </a:pPr>
            <a:endParaRPr lang="en-AU" sz="1600" dirty="0">
              <a:solidFill>
                <a:schemeClr val="accent1"/>
              </a:solidFill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000504"/>
            <a:ext cx="5211763" cy="346075"/>
          </a:xfrm>
        </p:spPr>
        <p:txBody>
          <a:bodyPr wrap="none" lIns="432000" rIns="108000" anchor="ctr"/>
          <a:lstStyle>
            <a:lvl1pPr marL="0" indent="0">
              <a:lnSpc>
                <a:spcPct val="100000"/>
              </a:lnSpc>
              <a:spcBef>
                <a:spcPct val="50000"/>
              </a:spcBef>
              <a:buFont typeface="Wingdings" pitchFamily="2" charset="2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AU" dirty="0"/>
          </a:p>
        </p:txBody>
      </p:sp>
      <p:sp>
        <p:nvSpPr>
          <p:cNvPr id="10246" name="Text Box 6"/>
          <p:cNvSpPr txBox="1">
            <a:spLocks noChangeArrowheads="1"/>
          </p:cNvSpPr>
          <p:nvPr userDrawn="1"/>
        </p:nvSpPr>
        <p:spPr bwMode="auto">
          <a:xfrm>
            <a:off x="468313" y="6302375"/>
            <a:ext cx="28082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lang="en-US" sz="600">
                <a:solidFill>
                  <a:schemeClr val="bg2"/>
                </a:solidFill>
              </a:rPr>
              <a:t>Curtin University is a trademark of Curtin University of Technology</a:t>
            </a:r>
          </a:p>
          <a:p>
            <a:r>
              <a:rPr lang="en-US" sz="600">
                <a:solidFill>
                  <a:schemeClr val="bg2"/>
                </a:solidFill>
              </a:rPr>
              <a:t>CRICOS Provider Code 00301J</a:t>
            </a:r>
            <a:endParaRPr lang="en-AU" sz="600">
              <a:solidFill>
                <a:schemeClr val="bg2"/>
              </a:solidFill>
            </a:endParaRPr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3214686"/>
            <a:ext cx="5760000" cy="786163"/>
          </a:xfrm>
          <a:solidFill>
            <a:schemeClr val="accent1"/>
          </a:solidFill>
        </p:spPr>
        <p:txBody>
          <a:bodyPr wrap="none" lIns="432000" tIns="108000" rIns="252000" anchor="b">
            <a:sp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5214942" y="4000504"/>
            <a:ext cx="1428760" cy="345600"/>
          </a:xfrm>
        </p:spPr>
        <p:txBody>
          <a:bodyPr rIns="180000" anchor="ctr" anchorCtr="0"/>
          <a:lstStyle>
            <a:lvl1pPr algn="r">
              <a:defRPr sz="1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30.07.2010</a:t>
            </a:r>
            <a:endParaRPr lang="en-A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ne-line title, transpar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8" name="Picture 6" descr="curtinPowerPointBGTitl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4034" name="Text Box 2"/>
          <p:cNvSpPr txBox="1">
            <a:spLocks noChangeArrowheads="1"/>
          </p:cNvSpPr>
          <p:nvPr userDrawn="1"/>
        </p:nvSpPr>
        <p:spPr bwMode="auto">
          <a:xfrm>
            <a:off x="0" y="4000504"/>
            <a:ext cx="6624638" cy="34607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180000" bIns="0" anchor="ctr"/>
          <a:lstStyle/>
          <a:p>
            <a:pPr algn="r">
              <a:spcBef>
                <a:spcPct val="50000"/>
              </a:spcBef>
            </a:pPr>
            <a:endParaRPr lang="en-AU" sz="1600" dirty="0">
              <a:solidFill>
                <a:schemeClr val="accent1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000504"/>
            <a:ext cx="5211763" cy="346075"/>
          </a:xfrm>
        </p:spPr>
        <p:txBody>
          <a:bodyPr wrap="none" lIns="432000" rIns="108000" anchor="ctr"/>
          <a:lstStyle>
            <a:lvl1pPr marL="0" indent="0">
              <a:lnSpc>
                <a:spcPct val="100000"/>
              </a:lnSpc>
              <a:spcBef>
                <a:spcPct val="50000"/>
              </a:spcBef>
              <a:buFont typeface="Wingdings" pitchFamily="2" charset="2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4036" name="Text Box 4"/>
          <p:cNvSpPr txBox="1">
            <a:spLocks noChangeArrowheads="1"/>
          </p:cNvSpPr>
          <p:nvPr userDrawn="1"/>
        </p:nvSpPr>
        <p:spPr bwMode="auto">
          <a:xfrm>
            <a:off x="468313" y="6302375"/>
            <a:ext cx="28082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lang="en-US" sz="600">
                <a:solidFill>
                  <a:schemeClr val="bg2"/>
                </a:solidFill>
              </a:rPr>
              <a:t>Curtin University is a trademark of Curtin University of Technology</a:t>
            </a:r>
          </a:p>
          <a:p>
            <a:r>
              <a:rPr lang="en-US" sz="600">
                <a:solidFill>
                  <a:schemeClr val="bg2"/>
                </a:solidFill>
              </a:rPr>
              <a:t>CRICOS Provider Code 00301J</a:t>
            </a:r>
            <a:endParaRPr lang="en-AU" sz="600">
              <a:solidFill>
                <a:schemeClr val="bg2"/>
              </a:solidFill>
            </a:endParaRPr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3214686"/>
            <a:ext cx="5760000" cy="786163"/>
          </a:xfrm>
          <a:solidFill>
            <a:schemeClr val="accent1">
              <a:alpha val="80000"/>
            </a:schemeClr>
          </a:solidFill>
        </p:spPr>
        <p:txBody>
          <a:bodyPr wrap="none" lIns="432000" tIns="108000" rIns="252000" anchor="b">
            <a:sp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7" name="Date Placeholder 5"/>
          <p:cNvSpPr>
            <a:spLocks noGrp="1"/>
          </p:cNvSpPr>
          <p:nvPr>
            <p:ph type="dt" sz="half" idx="10"/>
          </p:nvPr>
        </p:nvSpPr>
        <p:spPr>
          <a:xfrm>
            <a:off x="5214942" y="4000504"/>
            <a:ext cx="1428760" cy="345600"/>
          </a:xfrm>
        </p:spPr>
        <p:txBody>
          <a:bodyPr rIns="180000" anchor="ctr" anchorCtr="0"/>
          <a:lstStyle>
            <a:lvl1pPr algn="r">
              <a:defRPr sz="1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30.07.2010</a:t>
            </a:r>
            <a:endParaRPr lang="en-A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wo-line titl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/>
          <p:cNvSpPr txBox="1">
            <a:spLocks noChangeArrowheads="1"/>
          </p:cNvSpPr>
          <p:nvPr userDrawn="1"/>
        </p:nvSpPr>
        <p:spPr bwMode="auto">
          <a:xfrm>
            <a:off x="0" y="4429132"/>
            <a:ext cx="6624638" cy="34607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180000" bIns="0" anchor="ctr"/>
          <a:lstStyle/>
          <a:p>
            <a:pPr algn="r">
              <a:spcBef>
                <a:spcPct val="50000"/>
              </a:spcBef>
            </a:pPr>
            <a:endParaRPr lang="en-AU" sz="1600" dirty="0">
              <a:solidFill>
                <a:schemeClr val="accent1"/>
              </a:solidFill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429132"/>
            <a:ext cx="5211763" cy="346075"/>
          </a:xfrm>
        </p:spPr>
        <p:txBody>
          <a:bodyPr wrap="none" lIns="432000" rIns="108000" anchor="ctr"/>
          <a:lstStyle>
            <a:lvl1pPr marL="0" indent="0">
              <a:lnSpc>
                <a:spcPct val="100000"/>
              </a:lnSpc>
              <a:spcBef>
                <a:spcPct val="50000"/>
              </a:spcBef>
              <a:buFont typeface="Wingdings" pitchFamily="2" charset="2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36868" name="Text Box 4"/>
          <p:cNvSpPr txBox="1">
            <a:spLocks noChangeArrowheads="1"/>
          </p:cNvSpPr>
          <p:nvPr userDrawn="1"/>
        </p:nvSpPr>
        <p:spPr bwMode="auto">
          <a:xfrm>
            <a:off x="468313" y="6302375"/>
            <a:ext cx="28082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lang="en-US" sz="600">
                <a:solidFill>
                  <a:schemeClr val="bg2"/>
                </a:solidFill>
              </a:rPr>
              <a:t>Curtin University is a trademark of Curtin University of Technology</a:t>
            </a:r>
          </a:p>
          <a:p>
            <a:r>
              <a:rPr lang="en-US" sz="600">
                <a:solidFill>
                  <a:schemeClr val="bg2"/>
                </a:solidFill>
              </a:rPr>
              <a:t>CRICOS Provider Code 00301J</a:t>
            </a:r>
            <a:endParaRPr lang="en-AU" sz="600">
              <a:solidFill>
                <a:schemeClr val="bg2"/>
              </a:solidFill>
            </a:endParaRP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857496"/>
            <a:ext cx="5760000" cy="786163"/>
          </a:xfrm>
          <a:solidFill>
            <a:schemeClr val="accent1"/>
          </a:solidFill>
        </p:spPr>
        <p:txBody>
          <a:bodyPr wrap="none" lIns="432000" tIns="108000" rIns="252000" anchor="b">
            <a:sp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6870" name="Rectangle 6"/>
          <p:cNvSpPr>
            <a:spLocks noChangeArrowheads="1"/>
          </p:cNvSpPr>
          <p:nvPr userDrawn="1"/>
        </p:nvSpPr>
        <p:spPr bwMode="auto">
          <a:xfrm>
            <a:off x="0" y="3643314"/>
            <a:ext cx="6334854" cy="7861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432000" tIns="108000" rIns="252000" bIns="0" anchor="b">
            <a:spAutoFit/>
          </a:bodyPr>
          <a:lstStyle/>
          <a:p>
            <a:pPr>
              <a:lnSpc>
                <a:spcPct val="100000"/>
              </a:lnSpc>
            </a:pPr>
            <a:r>
              <a:rPr lang="en-AU" sz="4400" dirty="0" smtClean="0">
                <a:solidFill>
                  <a:schemeClr val="bg1"/>
                </a:solidFill>
              </a:rPr>
              <a:t>CHANGE IN MASTER</a:t>
            </a:r>
            <a:endParaRPr lang="en-AU" sz="4400" dirty="0">
              <a:solidFill>
                <a:schemeClr val="bg1"/>
              </a:solidFill>
            </a:endParaRPr>
          </a:p>
        </p:txBody>
      </p:sp>
      <p:sp>
        <p:nvSpPr>
          <p:cNvPr id="7" name="Date Placeholder 5"/>
          <p:cNvSpPr>
            <a:spLocks noGrp="1"/>
          </p:cNvSpPr>
          <p:nvPr>
            <p:ph type="dt" sz="half" idx="10"/>
          </p:nvPr>
        </p:nvSpPr>
        <p:spPr>
          <a:xfrm>
            <a:off x="5214942" y="4429132"/>
            <a:ext cx="1428760" cy="345600"/>
          </a:xfrm>
        </p:spPr>
        <p:txBody>
          <a:bodyPr rIns="180000" anchor="ctr" anchorCtr="0"/>
          <a:lstStyle>
            <a:lvl1pPr algn="r">
              <a:defRPr sz="1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30.07.2010</a:t>
            </a:r>
            <a:endParaRPr lang="en-A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line title, transpar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7" name="Picture 7" descr="curtinPowerPointBGTitle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1204" name="Text Box 4"/>
          <p:cNvSpPr txBox="1">
            <a:spLocks noChangeArrowheads="1"/>
          </p:cNvSpPr>
          <p:nvPr userDrawn="1"/>
        </p:nvSpPr>
        <p:spPr bwMode="auto">
          <a:xfrm>
            <a:off x="468313" y="6302375"/>
            <a:ext cx="28082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lang="en-US" sz="600">
                <a:solidFill>
                  <a:schemeClr val="bg2"/>
                </a:solidFill>
              </a:rPr>
              <a:t>Curtin University is a trademark of Curtin University of Technology</a:t>
            </a:r>
          </a:p>
          <a:p>
            <a:r>
              <a:rPr lang="en-US" sz="600">
                <a:solidFill>
                  <a:schemeClr val="bg2"/>
                </a:solidFill>
              </a:rPr>
              <a:t>CRICOS Provider Code 00301J</a:t>
            </a:r>
            <a:endParaRPr lang="en-AU" sz="600">
              <a:solidFill>
                <a:schemeClr val="bg2"/>
              </a:solidFill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 userDrawn="1"/>
        </p:nvSpPr>
        <p:spPr bwMode="auto">
          <a:xfrm>
            <a:off x="0" y="4429132"/>
            <a:ext cx="6624638" cy="346075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0" tIns="0" rIns="180000" bIns="0" anchor="ctr"/>
          <a:lstStyle/>
          <a:p>
            <a:pPr algn="r">
              <a:spcBef>
                <a:spcPct val="50000"/>
              </a:spcBef>
            </a:pPr>
            <a:endParaRPr lang="en-AU" sz="1600" dirty="0">
              <a:solidFill>
                <a:schemeClr val="accent1"/>
              </a:solidFill>
            </a:endParaRPr>
          </a:p>
        </p:txBody>
      </p:sp>
      <p:sp>
        <p:nvSpPr>
          <p:cNvPr id="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4429132"/>
            <a:ext cx="5211763" cy="346075"/>
          </a:xfrm>
        </p:spPr>
        <p:txBody>
          <a:bodyPr wrap="none" lIns="432000" rIns="108000" anchor="ctr"/>
          <a:lstStyle>
            <a:lvl1pPr marL="0" indent="0">
              <a:lnSpc>
                <a:spcPct val="100000"/>
              </a:lnSpc>
              <a:spcBef>
                <a:spcPct val="50000"/>
              </a:spcBef>
              <a:buFont typeface="Wingdings" pitchFamily="2" charset="2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1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857496"/>
            <a:ext cx="5760000" cy="786163"/>
          </a:xfrm>
          <a:solidFill>
            <a:schemeClr val="accent1">
              <a:alpha val="80000"/>
            </a:schemeClr>
          </a:solidFill>
        </p:spPr>
        <p:txBody>
          <a:bodyPr wrap="none" lIns="432000" tIns="108000" rIns="252000" anchor="b">
            <a:sp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17" name="Rectangle 6"/>
          <p:cNvSpPr>
            <a:spLocks noChangeArrowheads="1"/>
          </p:cNvSpPr>
          <p:nvPr userDrawn="1"/>
        </p:nvSpPr>
        <p:spPr bwMode="auto">
          <a:xfrm>
            <a:off x="0" y="3643314"/>
            <a:ext cx="6334854" cy="786163"/>
          </a:xfrm>
          <a:prstGeom prst="rect">
            <a:avLst/>
          </a:prstGeom>
          <a:solidFill>
            <a:schemeClr val="accent1">
              <a:alpha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432000" tIns="108000" rIns="252000" bIns="0" anchor="b">
            <a:spAutoFit/>
          </a:bodyPr>
          <a:lstStyle/>
          <a:p>
            <a:pPr>
              <a:lnSpc>
                <a:spcPct val="100000"/>
              </a:lnSpc>
            </a:pPr>
            <a:r>
              <a:rPr lang="en-AU" sz="4400" dirty="0" smtClean="0">
                <a:solidFill>
                  <a:schemeClr val="bg1"/>
                </a:solidFill>
              </a:rPr>
              <a:t>CHANGE IN MASTER</a:t>
            </a:r>
            <a:endParaRPr lang="en-AU" sz="4400" dirty="0">
              <a:solidFill>
                <a:schemeClr val="bg1"/>
              </a:solidFill>
            </a:endParaRPr>
          </a:p>
        </p:txBody>
      </p:sp>
      <p:sp>
        <p:nvSpPr>
          <p:cNvPr id="8" name="Date Placeholder 5"/>
          <p:cNvSpPr>
            <a:spLocks noGrp="1"/>
          </p:cNvSpPr>
          <p:nvPr>
            <p:ph type="dt" sz="half" idx="10"/>
          </p:nvPr>
        </p:nvSpPr>
        <p:spPr>
          <a:xfrm>
            <a:off x="5214942" y="4429132"/>
            <a:ext cx="1428760" cy="345600"/>
          </a:xfrm>
        </p:spPr>
        <p:txBody>
          <a:bodyPr rIns="180000" anchor="ctr" anchorCtr="0"/>
          <a:lstStyle>
            <a:lvl1pPr algn="r">
              <a:defRPr sz="16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30.07.2010</a:t>
            </a:r>
            <a:endParaRPr lang="en-A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30.07.2010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- slideshow title</a:t>
            </a:r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30.07.2010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- slideshow title</a:t>
            </a:r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30.07.2010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- slideshow title</a:t>
            </a:r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7544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75445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30.07.2010</a:t>
            </a:r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- slideshow title</a:t>
            </a:r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30.07.2010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- slideshow title</a:t>
            </a:r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30.07.2010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- slideshow title</a:t>
            </a:r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6562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44942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30.07.2010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- slideshow title</a:t>
            </a:r>
            <a:endParaRPr lang="en-A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49055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30.07.2010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- slideshow title</a:t>
            </a:r>
            <a:endParaRPr lang="en-A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30.07.2010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- slideshow title</a:t>
            </a:r>
            <a:endParaRPr lang="en-A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60388"/>
            <a:ext cx="2057400" cy="5389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60388"/>
            <a:ext cx="6019800" cy="5389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30.07.2010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Footer text - slideshow title</a:t>
            </a:r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8313" y="560388"/>
            <a:ext cx="8207375" cy="996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AU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34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022725" y="6078538"/>
            <a:ext cx="2133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30.07.2010</a:t>
            </a:r>
            <a:endParaRPr lang="en-A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8313" y="6078538"/>
            <a:ext cx="34559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AU" smtClean="0"/>
              <a:t>Footer text - slideshow title</a:t>
            </a:r>
            <a:endParaRPr lang="en-AU"/>
          </a:p>
        </p:txBody>
      </p:sp>
      <p:sp>
        <p:nvSpPr>
          <p:cNvPr id="1031" name="Text Box 7"/>
          <p:cNvSpPr txBox="1">
            <a:spLocks noChangeArrowheads="1"/>
          </p:cNvSpPr>
          <p:nvPr/>
        </p:nvSpPr>
        <p:spPr bwMode="auto">
          <a:xfrm>
            <a:off x="468313" y="6302375"/>
            <a:ext cx="2808287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/>
          <a:lstStyle/>
          <a:p>
            <a:r>
              <a:rPr lang="en-US" sz="600">
                <a:solidFill>
                  <a:schemeClr val="bg2"/>
                </a:solidFill>
              </a:rPr>
              <a:t>Curtin University is a trademark of Curtin University of Technology</a:t>
            </a:r>
          </a:p>
          <a:p>
            <a:r>
              <a:rPr lang="en-US" sz="600">
                <a:solidFill>
                  <a:schemeClr val="bg2"/>
                </a:solidFill>
              </a:rPr>
              <a:t>CRICOS Provider Code 00301J</a:t>
            </a:r>
            <a:endParaRPr lang="en-AU" sz="600">
              <a:solidFill>
                <a:schemeClr val="bg2"/>
              </a:solidFill>
            </a:endParaRPr>
          </a:p>
        </p:txBody>
      </p:sp>
      <p:pic>
        <p:nvPicPr>
          <p:cNvPr id="7" name="Picture 6" descr="curtinPowerPointBGContent-Alpha.gif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2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5F5F5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5F5F5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5F5F5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5F5F5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5F5F5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5F5F5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5F5F5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5F5F5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rgbClr val="5F5F5F"/>
          </a:solidFill>
          <a:latin typeface="Arial" charset="0"/>
        </a:defRPr>
      </a:lvl9pPr>
    </p:titleStyle>
    <p:bodyStyle>
      <a:lvl1pPr marL="266700" indent="-266700" algn="l" rtl="0" eaLnBrk="1" fontAlgn="base" hangingPunct="1">
        <a:lnSpc>
          <a:spcPct val="110000"/>
        </a:lnSpc>
        <a:spcBef>
          <a:spcPct val="3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81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2pPr>
      <a:lvl3pPr marL="985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435100" indent="-158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7907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2479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7051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31623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6195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bs.gov.au/ausstats/abs@.nsf/Lookup/4364.0.55.006Chapter2002011-12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452320" y="6165304"/>
            <a:ext cx="1428760" cy="345600"/>
          </a:xfrm>
        </p:spPr>
        <p:txBody>
          <a:bodyPr/>
          <a:lstStyle/>
          <a:p>
            <a:r>
              <a:rPr lang="en-AU" dirty="0" smtClean="0"/>
              <a:t>08-12-2016</a:t>
            </a:r>
            <a:endParaRPr lang="en-AU" dirty="0"/>
          </a:p>
        </p:txBody>
      </p:sp>
      <p:sp>
        <p:nvSpPr>
          <p:cNvPr id="2" name="Rectangle 1"/>
          <p:cNvSpPr/>
          <p:nvPr/>
        </p:nvSpPr>
        <p:spPr>
          <a:xfrm>
            <a:off x="0" y="1484784"/>
            <a:ext cx="9144000" cy="17281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3200" b="1" dirty="0" smtClean="0">
                <a:solidFill>
                  <a:schemeClr val="tx1"/>
                </a:solidFill>
              </a:rPr>
              <a:t>The Association of Vitamin D Status with</a:t>
            </a:r>
          </a:p>
          <a:p>
            <a:r>
              <a:rPr lang="en-AU" sz="3200" b="1" dirty="0" smtClean="0">
                <a:solidFill>
                  <a:schemeClr val="tx1"/>
                </a:solidFill>
              </a:rPr>
              <a:t>Dyslipidaemia and Biomarkers of Endothelial Cell Activation in Older Australians</a:t>
            </a:r>
            <a:endParaRPr lang="en-AU" sz="3200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3933056"/>
            <a:ext cx="9144000" cy="21602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 smtClean="0">
                <a:solidFill>
                  <a:schemeClr val="tx1"/>
                </a:solidFill>
              </a:rPr>
              <a:t>A Alyami</a:t>
            </a:r>
            <a:r>
              <a:rPr lang="en-US" sz="1600" b="1" baseline="30000" dirty="0" smtClean="0">
                <a:solidFill>
                  <a:schemeClr val="tx1"/>
                </a:solidFill>
              </a:rPr>
              <a:t>*</a:t>
            </a:r>
            <a:r>
              <a:rPr lang="en-US" sz="1600" b="1" dirty="0" smtClean="0">
                <a:solidFill>
                  <a:schemeClr val="tx1"/>
                </a:solidFill>
              </a:rPr>
              <a:t>, </a:t>
            </a:r>
            <a:r>
              <a:rPr lang="en-US" sz="1600" b="1" i="1" dirty="0">
                <a:solidFill>
                  <a:schemeClr val="tx1"/>
                </a:solidFill>
              </a:rPr>
              <a:t>V </a:t>
            </a:r>
            <a:r>
              <a:rPr lang="en-US" sz="1600" b="1" i="1" dirty="0" smtClean="0">
                <a:solidFill>
                  <a:schemeClr val="tx1"/>
                </a:solidFill>
              </a:rPr>
              <a:t>Lam, MJ Soares, Y Zhao, JL Sherriff</a:t>
            </a:r>
            <a:r>
              <a:rPr lang="en-US" sz="1600" b="1" i="1" baseline="30000" dirty="0">
                <a:solidFill>
                  <a:schemeClr val="tx1"/>
                </a:solidFill>
              </a:rPr>
              <a:t>,</a:t>
            </a:r>
            <a:r>
              <a:rPr lang="en-US" sz="1600" b="1" i="1" dirty="0" smtClean="0">
                <a:solidFill>
                  <a:schemeClr val="tx1"/>
                </a:solidFill>
              </a:rPr>
              <a:t> JC Mamo</a:t>
            </a:r>
            <a:r>
              <a:rPr lang="en-US" sz="1600" b="1" i="1" baseline="30000" dirty="0">
                <a:solidFill>
                  <a:schemeClr val="tx1"/>
                </a:solidFill>
              </a:rPr>
              <a:t>,</a:t>
            </a:r>
            <a:r>
              <a:rPr lang="en-US" sz="1600" b="1" i="1" dirty="0" smtClean="0">
                <a:solidFill>
                  <a:schemeClr val="tx1"/>
                </a:solidFill>
              </a:rPr>
              <a:t> </a:t>
            </a:r>
            <a:r>
              <a:rPr lang="en-US" sz="1600" b="1" i="1" dirty="0">
                <a:solidFill>
                  <a:schemeClr val="tx1"/>
                </a:solidFill>
              </a:rPr>
              <a:t>AP </a:t>
            </a:r>
            <a:r>
              <a:rPr lang="en-US" sz="1600" b="1" i="1" dirty="0" smtClean="0">
                <a:solidFill>
                  <a:schemeClr val="tx1"/>
                </a:solidFill>
              </a:rPr>
              <a:t>James </a:t>
            </a:r>
            <a:r>
              <a:rPr lang="en-US" sz="1600" b="1" i="1" dirty="0">
                <a:solidFill>
                  <a:schemeClr val="tx1"/>
                </a:solidFill>
              </a:rPr>
              <a:t>&amp; Coombes </a:t>
            </a:r>
            <a:r>
              <a:rPr lang="en-US" sz="1600" b="1" i="1" dirty="0" smtClean="0">
                <a:solidFill>
                  <a:schemeClr val="tx1"/>
                </a:solidFill>
              </a:rPr>
              <a:t>F </a:t>
            </a:r>
          </a:p>
          <a:p>
            <a:endParaRPr lang="en-AU" sz="1400" b="1" dirty="0"/>
          </a:p>
          <a:p>
            <a:r>
              <a:rPr lang="en-A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Ali </a:t>
            </a:r>
            <a:r>
              <a:rPr lang="en-A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Alyami, Saudi Clinical Dietitian, Master of Nutrition, PhD </a:t>
            </a:r>
            <a:r>
              <a:rPr lang="en-A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candidate Curtin University.</a:t>
            </a:r>
          </a:p>
          <a:p>
            <a:endParaRPr lang="en-AU" sz="1600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FF0000"/>
                </a:solidFill>
              </a:rPr>
              <a:t>Background: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1600" dirty="0" smtClean="0"/>
              <a:t>Type 2 diabetes </a:t>
            </a:r>
            <a:r>
              <a:rPr lang="en-AU" sz="1600" dirty="0"/>
              <a:t>mellitus </a:t>
            </a:r>
            <a:r>
              <a:rPr lang="en-AU" sz="1600" dirty="0" smtClean="0"/>
              <a:t>(T2DM</a:t>
            </a:r>
            <a:r>
              <a:rPr lang="en-AU" sz="1600" dirty="0"/>
              <a:t>) and cardiovascular disease (CVD) are increasingly prevalent chronic diseases in most countries </a:t>
            </a:r>
            <a:r>
              <a:rPr lang="en-AU" sz="1600" dirty="0" smtClean="0"/>
              <a:t>worldwide.</a:t>
            </a:r>
          </a:p>
          <a:p>
            <a:r>
              <a:rPr lang="en-AU" sz="1600" dirty="0" smtClean="0"/>
              <a:t>Worldwide</a:t>
            </a:r>
            <a:r>
              <a:rPr lang="en-AU" sz="1600" dirty="0"/>
              <a:t>, CVD is currently responsible for 48% of deaths and </a:t>
            </a:r>
            <a:r>
              <a:rPr lang="en-AU" sz="1600" dirty="0" smtClean="0"/>
              <a:t>T2DM </a:t>
            </a:r>
            <a:r>
              <a:rPr lang="en-AU" sz="1600" dirty="0"/>
              <a:t>is responsible for 3% of </a:t>
            </a:r>
            <a:r>
              <a:rPr lang="en-AU" sz="1600" dirty="0" smtClean="0"/>
              <a:t>deaths. </a:t>
            </a:r>
          </a:p>
          <a:p>
            <a:r>
              <a:rPr lang="en-AU" sz="1600" dirty="0" smtClean="0"/>
              <a:t>T2DM </a:t>
            </a:r>
            <a:r>
              <a:rPr lang="en-AU" sz="1600" dirty="0"/>
              <a:t>develops slowly over the years, progressing from a </a:t>
            </a:r>
            <a:r>
              <a:rPr lang="en-AU" sz="1600" dirty="0" smtClean="0"/>
              <a:t>pre-diabetic </a:t>
            </a:r>
            <a:r>
              <a:rPr lang="en-AU" sz="1600" dirty="0"/>
              <a:t>to a diabetic state if there are no interventions; once diabetes is established, it is </a:t>
            </a:r>
            <a:r>
              <a:rPr lang="en-AU" sz="1600" dirty="0" smtClean="0"/>
              <a:t>irreversible.</a:t>
            </a:r>
          </a:p>
          <a:p>
            <a:r>
              <a:rPr lang="en-AU" sz="1600" dirty="0" smtClean="0"/>
              <a:t>Therefore</a:t>
            </a:r>
            <a:r>
              <a:rPr lang="en-AU" sz="1600" dirty="0"/>
              <a:t>, early detection and a focus on prevention are paramount to stopping diabetes and deaths related to </a:t>
            </a:r>
            <a:r>
              <a:rPr lang="en-AU" sz="1600" dirty="0" smtClean="0"/>
              <a:t>it. </a:t>
            </a:r>
          </a:p>
        </p:txBody>
      </p:sp>
    </p:spTree>
    <p:extLst>
      <p:ext uri="{BB962C8B-B14F-4D97-AF65-F5344CB8AC3E}">
        <p14:creationId xmlns:p14="http://schemas.microsoft.com/office/powerpoint/2010/main" val="3769800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FF0000"/>
                </a:solidFill>
              </a:rPr>
              <a:t>Endothelium</a:t>
            </a:r>
            <a:endParaRPr lang="en-AU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48880"/>
            <a:ext cx="3528392" cy="2620516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lvl="0">
              <a:buClr>
                <a:srgbClr val="CC9900"/>
              </a:buClr>
            </a:pPr>
            <a:r>
              <a:rPr lang="en-AU" sz="1600" dirty="0">
                <a:solidFill>
                  <a:srgbClr val="333333"/>
                </a:solidFill>
              </a:rPr>
              <a:t>Endothelial cells are a form of epithelium layer that lies sandwiched between the interior lumen of blood and lymphatic vessels and the vascular smooth </a:t>
            </a:r>
            <a:r>
              <a:rPr lang="en-AU" sz="1600" dirty="0" smtClean="0">
                <a:solidFill>
                  <a:srgbClr val="333333"/>
                </a:solidFill>
              </a:rPr>
              <a:t>muscle. </a:t>
            </a:r>
            <a:endParaRPr lang="en-AU" sz="1600" dirty="0">
              <a:solidFill>
                <a:srgbClr val="333333"/>
              </a:solidFill>
            </a:endParaRPr>
          </a:p>
          <a:p>
            <a:pPr lvl="0">
              <a:buClr>
                <a:srgbClr val="CC9900"/>
              </a:buClr>
            </a:pPr>
            <a:r>
              <a:rPr lang="en-AU" sz="1600" dirty="0">
                <a:solidFill>
                  <a:srgbClr val="333333"/>
                </a:solidFill>
              </a:rPr>
              <a:t>The endothelium plays a vital role in the functions of autocrine, paracrine and endocrine signalling </a:t>
            </a:r>
            <a:r>
              <a:rPr lang="en-AU" sz="1600" dirty="0" smtClean="0">
                <a:solidFill>
                  <a:srgbClr val="333333"/>
                </a:solidFill>
              </a:rPr>
              <a:t>systems. </a:t>
            </a:r>
            <a:r>
              <a:rPr lang="en-AU" sz="1600" dirty="0">
                <a:solidFill>
                  <a:srgbClr val="333333"/>
                </a:solidFill>
              </a:rPr>
              <a:t>Also, endothelial cells regulate vascular tone through secreting for example nitric oxide (NO) as a vasodilation and endothelien-1 as a vasoconstriction agent.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1766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FF0000"/>
                </a:solidFill>
              </a:rPr>
              <a:t>Endothelial Dysfunction,</a:t>
            </a:r>
            <a:r>
              <a:rPr lang="en-AU" dirty="0">
                <a:solidFill>
                  <a:srgbClr val="FF0000"/>
                </a:solidFill>
              </a:rPr>
              <a:t> I</a:t>
            </a:r>
            <a:r>
              <a:rPr lang="en-AU" dirty="0" smtClean="0">
                <a:solidFill>
                  <a:srgbClr val="FF0000"/>
                </a:solidFill>
              </a:rPr>
              <a:t>nsulin Resistance, CVD and T2DM: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1600" dirty="0" smtClean="0"/>
              <a:t>Therefore, endothelial dysfunction (ED) means a reduction in </a:t>
            </a:r>
            <a:r>
              <a:rPr lang="en-AU" sz="1600" dirty="0"/>
              <a:t>nitric oxide (NO) dependent vascular activity, which is consistent with insulin-resistant states </a:t>
            </a:r>
            <a:r>
              <a:rPr lang="en-AU" sz="1600" dirty="0" smtClean="0"/>
              <a:t>(IR). </a:t>
            </a:r>
          </a:p>
          <a:p>
            <a:endParaRPr lang="en-AU" sz="1600" dirty="0" smtClean="0"/>
          </a:p>
          <a:p>
            <a:r>
              <a:rPr lang="en-AU" sz="1600" dirty="0"/>
              <a:t>A body of evidence indicates the roles of both IR </a:t>
            </a:r>
            <a:r>
              <a:rPr lang="en-AU" sz="1600" dirty="0" smtClean="0"/>
              <a:t>and ED </a:t>
            </a:r>
            <a:r>
              <a:rPr lang="en-AU" sz="1600" dirty="0"/>
              <a:t>in atherosclerosis and cardiovascular </a:t>
            </a:r>
            <a:r>
              <a:rPr lang="en-AU" sz="1600" dirty="0" smtClean="0"/>
              <a:t>disease. </a:t>
            </a:r>
            <a:r>
              <a:rPr lang="en-AU" sz="1600" dirty="0"/>
              <a:t>ED </a:t>
            </a:r>
            <a:r>
              <a:rPr lang="en-AU" sz="1600" dirty="0" smtClean="0"/>
              <a:t>obstructs </a:t>
            </a:r>
            <a:r>
              <a:rPr lang="en-AU" sz="1600" dirty="0"/>
              <a:t>the trans-capillary movement of insulin, restricting its access to target </a:t>
            </a:r>
            <a:r>
              <a:rPr lang="en-AU" sz="1600" dirty="0" smtClean="0"/>
              <a:t>cells. </a:t>
            </a:r>
          </a:p>
          <a:p>
            <a:endParaRPr lang="en-AU" sz="1600" dirty="0" smtClean="0"/>
          </a:p>
          <a:p>
            <a:r>
              <a:rPr lang="en-AU" sz="1600" dirty="0" smtClean="0"/>
              <a:t>An </a:t>
            </a:r>
            <a:r>
              <a:rPr lang="en-AU" sz="1600" dirty="0"/>
              <a:t>impairment of insulin secretion alters the balance between vasodilators and vasoconstrictors and subsequently alters endothelial function. </a:t>
            </a:r>
            <a:endParaRPr lang="en-AU" sz="1600" dirty="0" smtClean="0"/>
          </a:p>
          <a:p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29788781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FF0000"/>
                </a:solidFill>
              </a:rPr>
              <a:t>Vitamin D Status in Australia: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1600" dirty="0"/>
              <a:t>Vitamin D deficiency (hypovitaminosis D) is a worldwide issue, with 25OHD levels of less than </a:t>
            </a:r>
            <a:r>
              <a:rPr lang="en-AU" sz="1600" dirty="0" smtClean="0"/>
              <a:t>50nmol/L </a:t>
            </a:r>
            <a:r>
              <a:rPr lang="en-AU" sz="1600" dirty="0"/>
              <a:t>being observed in countries around the </a:t>
            </a:r>
            <a:r>
              <a:rPr lang="en-AU" sz="1600" dirty="0" smtClean="0"/>
              <a:t>world. </a:t>
            </a:r>
          </a:p>
          <a:p>
            <a:endParaRPr lang="en-AU" sz="1600" dirty="0" smtClean="0"/>
          </a:p>
          <a:p>
            <a:endParaRPr lang="en-AU" sz="1600" dirty="0" smtClean="0"/>
          </a:p>
          <a:p>
            <a:r>
              <a:rPr lang="en-AU" sz="1600" dirty="0" smtClean="0"/>
              <a:t>Recent </a:t>
            </a:r>
            <a:r>
              <a:rPr lang="en-AU" sz="1600" dirty="0"/>
              <a:t>review says that One third of Australian adults have plasma vitamin D &lt;50 nmol/L, whereas older Australians have a higher prevalence of vitamin D deficiency (&lt;50 </a:t>
            </a:r>
            <a:r>
              <a:rPr lang="en-AU" sz="1600" dirty="0" smtClean="0"/>
              <a:t>nmol/L). </a:t>
            </a:r>
            <a:r>
              <a:rPr lang="en-AU" sz="1600" dirty="0"/>
              <a:t>This percentage might increase up to 50% in winter for </a:t>
            </a:r>
            <a:r>
              <a:rPr lang="en-AU" sz="1600" dirty="0" smtClean="0"/>
              <a:t>women. 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1139021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rgbClr val="FF0000"/>
                </a:solidFill>
              </a:rPr>
              <a:t>Vitamin D and </a:t>
            </a:r>
            <a:r>
              <a:rPr lang="en-AU" dirty="0" smtClean="0">
                <a:solidFill>
                  <a:srgbClr val="FF0000"/>
                </a:solidFill>
              </a:rPr>
              <a:t>Endothelial </a:t>
            </a:r>
            <a:r>
              <a:rPr lang="en-AU" dirty="0">
                <a:solidFill>
                  <a:srgbClr val="FF0000"/>
                </a:solidFill>
              </a:rPr>
              <a:t>function: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en-AU" sz="1400" dirty="0" smtClean="0"/>
              <a:t>Vitamin </a:t>
            </a:r>
            <a:r>
              <a:rPr lang="en-AU" sz="1400" dirty="0"/>
              <a:t>D </a:t>
            </a:r>
            <a:r>
              <a:rPr lang="en-AU" sz="1400" dirty="0" smtClean="0"/>
              <a:t>relation </a:t>
            </a:r>
            <a:r>
              <a:rPr lang="en-AU" sz="1400" dirty="0"/>
              <a:t>to endothelial function/dysfunction is not yet clear, evidence suggests that the molecule(s) play an active role in the pathways that control vascular mechanisms. </a:t>
            </a:r>
            <a:r>
              <a:rPr lang="en-AU" sz="1400" dirty="0" smtClean="0"/>
              <a:t> </a:t>
            </a:r>
          </a:p>
          <a:p>
            <a:endParaRPr lang="en-AU" sz="1400" dirty="0" smtClean="0"/>
          </a:p>
          <a:p>
            <a:r>
              <a:rPr lang="en-AU" sz="1400" dirty="0"/>
              <a:t>V</a:t>
            </a:r>
            <a:r>
              <a:rPr lang="en-AU" sz="1400" dirty="0" smtClean="0"/>
              <a:t>itamin D may simply augment blood pressure, which may be due to rennin suppression or directly through interaction with endothelial cells and secretion of NO to decrease vascular resistance.</a:t>
            </a:r>
          </a:p>
          <a:p>
            <a:endParaRPr lang="en-AU" sz="1400" dirty="0" smtClean="0"/>
          </a:p>
          <a:p>
            <a:r>
              <a:rPr lang="en-AU" sz="1400" dirty="0" smtClean="0"/>
              <a:t>Vitamin </a:t>
            </a:r>
            <a:r>
              <a:rPr lang="en-AU" sz="1400" dirty="0"/>
              <a:t>D is a well-recognised immunomodulatory and anti-inflammatory </a:t>
            </a:r>
            <a:r>
              <a:rPr lang="en-AU" sz="1400" dirty="0" smtClean="0"/>
              <a:t>molecule. </a:t>
            </a:r>
          </a:p>
          <a:p>
            <a:endParaRPr lang="en-AU" sz="1400" dirty="0" smtClean="0"/>
          </a:p>
          <a:p>
            <a:r>
              <a:rPr lang="en-AU" sz="1400" dirty="0"/>
              <a:t>Animal and in vitro studies have highlighted vitamin D’s role in direct and indirect immunomodulation of T and B lymphocytes, in addition to antigen presenting cells such as macrophages and dendritic </a:t>
            </a:r>
            <a:r>
              <a:rPr lang="en-AU" sz="1400" dirty="0" smtClean="0"/>
              <a:t>cells. </a:t>
            </a:r>
            <a:r>
              <a:rPr lang="en-AU" sz="1400" dirty="0"/>
              <a:t>Accordingly, it is suggested that vitamin D plays a </a:t>
            </a:r>
            <a:r>
              <a:rPr lang="en-AU" sz="1400" dirty="0" smtClean="0"/>
              <a:t>valid </a:t>
            </a:r>
            <a:r>
              <a:rPr lang="en-AU" sz="1400" dirty="0"/>
              <a:t>role in both innate and adaptive immunity. </a:t>
            </a:r>
            <a:endParaRPr lang="en-AU" sz="1400" dirty="0" smtClean="0"/>
          </a:p>
          <a:p>
            <a:endParaRPr lang="en-AU" sz="1400" dirty="0" smtClean="0"/>
          </a:p>
          <a:p>
            <a:r>
              <a:rPr lang="en-AU" sz="1400" dirty="0" smtClean="0"/>
              <a:t>A range </a:t>
            </a:r>
            <a:r>
              <a:rPr lang="en-AU" sz="1400" dirty="0"/>
              <a:t>of studies link Vitamin D to the development of diabetes and cardiovascular disease, collectively referred to as metabolic syndrome, in which obesity is a primary risk </a:t>
            </a:r>
            <a:r>
              <a:rPr lang="en-AU" sz="1400" dirty="0" smtClean="0"/>
              <a:t>factor. 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5923540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FF0000"/>
                </a:solidFill>
              </a:rPr>
              <a:t>Study Method:</a:t>
            </a:r>
            <a:endParaRPr lang="en-AU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 smtClean="0"/>
              <a:t>We employed a cross sectional study on 101 Australian Adults.  Then categorized them in three tertiles based on vitamin D level. </a:t>
            </a:r>
          </a:p>
          <a:p>
            <a:endParaRPr lang="en-AU" dirty="0" smtClean="0"/>
          </a:p>
          <a:p>
            <a:r>
              <a:rPr lang="en-AU" dirty="0" smtClean="0"/>
              <a:t>We examined the link between 25OHD level among lipid profile and a selection of endothelial cells activation biomarker in 83 with complete data. </a:t>
            </a:r>
          </a:p>
          <a:p>
            <a:endParaRPr lang="en-AU" dirty="0" smtClean="0"/>
          </a:p>
          <a:p>
            <a:r>
              <a:rPr lang="en-AU" dirty="0" smtClean="0"/>
              <a:t>We used multivariate ANCOVA to find these relationships. 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07487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>
                <a:solidFill>
                  <a:srgbClr val="FF0000"/>
                </a:solidFill>
              </a:rPr>
              <a:t>Results: General Characteristics: </a:t>
            </a:r>
            <a:endParaRPr lang="en-AU" dirty="0">
              <a:solidFill>
                <a:srgbClr val="FF0000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9875124"/>
              </p:ext>
            </p:extLst>
          </p:nvPr>
        </p:nvGraphicFramePr>
        <p:xfrm>
          <a:off x="755576" y="1660521"/>
          <a:ext cx="7776863" cy="37847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0910">
                  <a:extLst>
                    <a:ext uri="{9D8B030D-6E8A-4147-A177-3AD203B41FA5}">
                      <a16:colId xmlns:a16="http://schemas.microsoft.com/office/drawing/2014/main" xmlns="" val="3892636198"/>
                    </a:ext>
                  </a:extLst>
                </a:gridCol>
                <a:gridCol w="1592736">
                  <a:extLst>
                    <a:ext uri="{9D8B030D-6E8A-4147-A177-3AD203B41FA5}">
                      <a16:colId xmlns:a16="http://schemas.microsoft.com/office/drawing/2014/main" xmlns="" val="1776401074"/>
                    </a:ext>
                  </a:extLst>
                </a:gridCol>
                <a:gridCol w="1703958">
                  <a:extLst>
                    <a:ext uri="{9D8B030D-6E8A-4147-A177-3AD203B41FA5}">
                      <a16:colId xmlns:a16="http://schemas.microsoft.com/office/drawing/2014/main" xmlns="" val="3257214419"/>
                    </a:ext>
                  </a:extLst>
                </a:gridCol>
                <a:gridCol w="1916845">
                  <a:extLst>
                    <a:ext uri="{9D8B030D-6E8A-4147-A177-3AD203B41FA5}">
                      <a16:colId xmlns:a16="http://schemas.microsoft.com/office/drawing/2014/main" xmlns="" val="306507337"/>
                    </a:ext>
                  </a:extLst>
                </a:gridCol>
                <a:gridCol w="852414">
                  <a:extLst>
                    <a:ext uri="{9D8B030D-6E8A-4147-A177-3AD203B41FA5}">
                      <a16:colId xmlns:a16="http://schemas.microsoft.com/office/drawing/2014/main" xmlns="" val="3922701315"/>
                    </a:ext>
                  </a:extLst>
                </a:gridCol>
              </a:tblGrid>
              <a:tr h="31100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Variable 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Tertile 1(N=25)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90170"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Tertile 2 (N=29)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Tertile 3 (N=29)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 value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30289260"/>
                  </a:ext>
                </a:extLst>
              </a:tr>
              <a:tr h="648323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25(OH)D (nmol/l)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97.00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(83.00-202.60)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74.50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(66.00-83.00)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56.8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(26.34-65.42)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900088476"/>
                  </a:ext>
                </a:extLst>
              </a:tr>
              <a:tr h="31100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Age (y)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65.85 (1.44)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65.12 (1.44)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64.96 (1.44)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0.720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592027150"/>
                  </a:ext>
                </a:extLst>
              </a:tr>
              <a:tr h="648323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Gender (M/F)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13 (39.4) / 20(60.6)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11 (33.3) / 22 (66.7)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 (57.1) / 15 (42.9)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0.119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950858677"/>
                  </a:ext>
                </a:extLst>
              </a:tr>
              <a:tr h="31100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Weight  (kg)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81.38 (2.60)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78.27 (2.42)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76.34 (2.42)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0.945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212796181"/>
                  </a:ext>
                </a:extLst>
              </a:tr>
              <a:tr h="31100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BMI (kg/m</a:t>
                      </a:r>
                      <a:r>
                        <a:rPr lang="en-US" sz="1000" baseline="30000" dirty="0">
                          <a:effectLst/>
                        </a:rPr>
                        <a:t>2</a:t>
                      </a:r>
                      <a:r>
                        <a:rPr lang="en-US" sz="1000" dirty="0">
                          <a:effectLst/>
                        </a:rPr>
                        <a:t>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28.18 (0.91)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28.45 (0.84)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27.62 (0.84)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0.609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009246742"/>
                  </a:ext>
                </a:extLst>
              </a:tr>
              <a:tr h="31100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SBP (mmHg)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148.12 (4.26)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143.00 (3.95)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142.69 (3.95)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0.734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66874658"/>
                  </a:ext>
                </a:extLst>
              </a:tr>
              <a:tr h="31100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DBP (mmHg)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84.52 (2.07)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80.14 (1.93)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81.41 (1.93)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0.387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645657325"/>
                  </a:ext>
                </a:extLst>
              </a:tr>
              <a:tr h="31100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PTH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7.7 (13.88)</a:t>
                      </a:r>
                      <a:r>
                        <a:rPr lang="en-US" sz="1000" dirty="0">
                          <a:effectLst/>
                        </a:rPr>
                        <a:t> 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4.7 (2.74)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6.2 (4.81)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0.421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058722338"/>
                  </a:ext>
                </a:extLst>
              </a:tr>
              <a:tr h="311007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McAuley’s index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8.3 (2.21)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8.3 (2.26)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8.3 (2.17)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 smtClean="0">
                          <a:effectLst/>
                        </a:rPr>
                        <a:t>0.999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232967679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1" y="1278035"/>
            <a:ext cx="869518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Table 1.</a:t>
            </a:r>
            <a:r>
              <a:rPr kumimoji="0" lang="en-US" alt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General characteristics of the study participants across tertiles of vitamin D status.</a:t>
            </a:r>
            <a:endParaRPr kumimoji="0" lang="en-AU" alt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71600" y="5661248"/>
            <a:ext cx="7488832" cy="2880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altLang="en-US" sz="12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Data are mean (SD) if continuous, except 25(OH)D is median (range).</a:t>
            </a:r>
            <a:endParaRPr lang="en-US" altLang="en-US" sz="3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237103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rgbClr val="FF0000"/>
                </a:solidFill>
              </a:rPr>
              <a:t>Results: </a:t>
            </a:r>
            <a:r>
              <a:rPr lang="en-AU" dirty="0" smtClean="0">
                <a:solidFill>
                  <a:srgbClr val="FF0000"/>
                </a:solidFill>
              </a:rPr>
              <a:t>25OHD and lipids profiles: </a:t>
            </a:r>
            <a:endParaRPr lang="en-AU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8039864"/>
              </p:ext>
            </p:extLst>
          </p:nvPr>
        </p:nvGraphicFramePr>
        <p:xfrm>
          <a:off x="468314" y="2539887"/>
          <a:ext cx="7776094" cy="2329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55384">
                  <a:extLst>
                    <a:ext uri="{9D8B030D-6E8A-4147-A177-3AD203B41FA5}">
                      <a16:colId xmlns:a16="http://schemas.microsoft.com/office/drawing/2014/main" xmlns="" val="3443933268"/>
                    </a:ext>
                  </a:extLst>
                </a:gridCol>
                <a:gridCol w="1871942">
                  <a:extLst>
                    <a:ext uri="{9D8B030D-6E8A-4147-A177-3AD203B41FA5}">
                      <a16:colId xmlns:a16="http://schemas.microsoft.com/office/drawing/2014/main" xmlns="" val="2786484687"/>
                    </a:ext>
                  </a:extLst>
                </a:gridCol>
                <a:gridCol w="2105057">
                  <a:extLst>
                    <a:ext uri="{9D8B030D-6E8A-4147-A177-3AD203B41FA5}">
                      <a16:colId xmlns:a16="http://schemas.microsoft.com/office/drawing/2014/main" xmlns="" val="458983533"/>
                    </a:ext>
                  </a:extLst>
                </a:gridCol>
                <a:gridCol w="2043711">
                  <a:extLst>
                    <a:ext uri="{9D8B030D-6E8A-4147-A177-3AD203B41FA5}">
                      <a16:colId xmlns:a16="http://schemas.microsoft.com/office/drawing/2014/main" xmlns="" val="1108391552"/>
                    </a:ext>
                  </a:extLst>
                </a:gridCol>
              </a:tblGrid>
              <a:tr h="388212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Marker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Tertile 1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N=25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Tertile 2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N=29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Tertile 3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N=29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977865920"/>
                  </a:ext>
                </a:extLst>
              </a:tr>
              <a:tr h="388212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25(OH)D (nmol/l)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97.00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(83.00-202.60)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74.50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(66.00-83.00)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56.8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(26.34-65.42)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842904859"/>
                  </a:ext>
                </a:extLst>
              </a:tr>
              <a:tr h="388212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TC(mmol/l)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4.87**</a:t>
                      </a:r>
                      <a:endParaRPr lang="en-AU" sz="1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(4.18 - 5.83)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4.91†</a:t>
                      </a:r>
                      <a:endParaRPr lang="en-AU" sz="1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(3.92 – 5.85)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5.91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(4.52 – 6.48)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169674777"/>
                  </a:ext>
                </a:extLst>
              </a:tr>
              <a:tr h="388212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LDL-C (mmol/l)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2.80**</a:t>
                      </a:r>
                      <a:endParaRPr lang="en-AU" sz="1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(2.31 - 3.69)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2.79†</a:t>
                      </a:r>
                      <a:endParaRPr lang="en-AU" sz="1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(2.16 - 3.55)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3.64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(2.60 – 4.09)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21874146"/>
                  </a:ext>
                </a:extLst>
              </a:tr>
              <a:tr h="388212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TAG (mmol/l)</a:t>
                      </a:r>
                      <a:r>
                        <a:rPr lang="en-US" sz="1000" baseline="30000" dirty="0">
                          <a:effectLst/>
                        </a:rPr>
                        <a:t>1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1.20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(0.46-2.60)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1.13*</a:t>
                      </a:r>
                      <a:endParaRPr lang="en-AU" sz="1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(0.40-2.57)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1.40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(0.50-2.50)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000949123"/>
                  </a:ext>
                </a:extLst>
              </a:tr>
              <a:tr h="388212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HDL-CL (mmol/l)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1.30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(0.98-1.90)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1.05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(1.04-1.80)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4.122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(3.10-6.46)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403072723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58908" y="1666053"/>
            <a:ext cx="764119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Low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Table 2.</a:t>
            </a:r>
            <a:r>
              <a:rPr kumimoji="0" lang="en-US" altLang="en-US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Vitamin D status and lipids profiles in older Australians. </a:t>
            </a:r>
            <a:endParaRPr kumimoji="0" lang="en-AU" alt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9552" y="5085184"/>
            <a:ext cx="7704856" cy="57606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Low" eaLnBrk="0" hangingPunct="0"/>
            <a:r>
              <a:rPr lang="en-US" altLang="en-US" sz="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Data are predicted median (range) from MANCOVA model that initially adjusted for age, gender, BMI and McAuley’s index, season, medications and PTH but season, </a:t>
            </a:r>
            <a:r>
              <a:rPr lang="en-US" altLang="en-US" sz="8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medications </a:t>
            </a:r>
            <a:r>
              <a:rPr lang="en-US" altLang="en-US" sz="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and PTH were excluded in the final model by a backward elimination procedure. </a:t>
            </a:r>
            <a:r>
              <a:rPr lang="en-US" altLang="en-US" sz="800" baseline="300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 MANOVA, P = 0.082, </a:t>
            </a:r>
            <a:r>
              <a:rPr lang="en-US" altLang="en-US" sz="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but P&lt;0.05 for all other variables.</a:t>
            </a:r>
            <a:endParaRPr lang="en-AU" altLang="en-US" sz="100" dirty="0">
              <a:solidFill>
                <a:schemeClr val="tx1"/>
              </a:solidFill>
            </a:endParaRPr>
          </a:p>
          <a:p>
            <a:pPr lvl="0" algn="justLow" eaLnBrk="0" hangingPunct="0"/>
            <a:r>
              <a:rPr lang="en-US" altLang="en-US" sz="8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Post-hoc tests * P &lt; 0.05; **P&lt; 0.005; †P &lt;0.001; vs. Tertile 3.</a:t>
            </a:r>
            <a:endParaRPr lang="en-US" altLang="en-US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endParaRPr lang="en-AU" sz="800" dirty="0"/>
          </a:p>
        </p:txBody>
      </p:sp>
    </p:spTree>
    <p:extLst>
      <p:ext uri="{BB962C8B-B14F-4D97-AF65-F5344CB8AC3E}">
        <p14:creationId xmlns:p14="http://schemas.microsoft.com/office/powerpoint/2010/main" val="4151083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07375" cy="564356"/>
          </a:xfrm>
        </p:spPr>
        <p:txBody>
          <a:bodyPr/>
          <a:lstStyle/>
          <a:p>
            <a:r>
              <a:rPr lang="en-AU" sz="2400" dirty="0">
                <a:solidFill>
                  <a:srgbClr val="FF0000"/>
                </a:solidFill>
              </a:rPr>
              <a:t>Results: 25OHD </a:t>
            </a:r>
            <a:r>
              <a:rPr lang="en-AU" sz="2400" dirty="0" smtClean="0">
                <a:solidFill>
                  <a:srgbClr val="FF0000"/>
                </a:solidFill>
              </a:rPr>
              <a:t>and endothelial cell activation molecules : </a:t>
            </a:r>
            <a:endParaRPr lang="en-AU" sz="2400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47247583"/>
              </p:ext>
            </p:extLst>
          </p:nvPr>
        </p:nvGraphicFramePr>
        <p:xfrm>
          <a:off x="543491" y="1247698"/>
          <a:ext cx="7848104" cy="4191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96619">
                  <a:extLst>
                    <a:ext uri="{9D8B030D-6E8A-4147-A177-3AD203B41FA5}">
                      <a16:colId xmlns:a16="http://schemas.microsoft.com/office/drawing/2014/main" xmlns="" val="1504100565"/>
                    </a:ext>
                  </a:extLst>
                </a:gridCol>
                <a:gridCol w="1878649">
                  <a:extLst>
                    <a:ext uri="{9D8B030D-6E8A-4147-A177-3AD203B41FA5}">
                      <a16:colId xmlns:a16="http://schemas.microsoft.com/office/drawing/2014/main" xmlns="" val="856939375"/>
                    </a:ext>
                  </a:extLst>
                </a:gridCol>
                <a:gridCol w="1878649">
                  <a:extLst>
                    <a:ext uri="{9D8B030D-6E8A-4147-A177-3AD203B41FA5}">
                      <a16:colId xmlns:a16="http://schemas.microsoft.com/office/drawing/2014/main" xmlns="" val="3134932509"/>
                    </a:ext>
                  </a:extLst>
                </a:gridCol>
                <a:gridCol w="2094187">
                  <a:extLst>
                    <a:ext uri="{9D8B030D-6E8A-4147-A177-3AD203B41FA5}">
                      <a16:colId xmlns:a16="http://schemas.microsoft.com/office/drawing/2014/main" xmlns="" val="3097173835"/>
                    </a:ext>
                  </a:extLst>
                </a:gridCol>
              </a:tblGrid>
              <a:tr h="36342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Marker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Tertile 1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N=25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Tertile 2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N=29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Tertile 3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N=29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332133899"/>
                  </a:ext>
                </a:extLst>
              </a:tr>
              <a:tr h="36342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25(OH)D (nmol/l)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97.00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(83.00-202.60)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74.50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(66.00-83.00)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56.8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(26.34-65.42)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548927914"/>
                  </a:ext>
                </a:extLst>
              </a:tr>
              <a:tr h="36342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TNF-α(pg/ml)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5.40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(3.80 - 9.12)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4.40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(3.10 - 6.00)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4.10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(3.10 - 6.46)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888414547"/>
                  </a:ext>
                </a:extLst>
              </a:tr>
              <a:tr h="36342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CRP(ng/l)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2134.50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(933.00-9120.00)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2079.00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(891.00-4467.00)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2359.00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(1122.0-9550.0)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760366924"/>
                  </a:ext>
                </a:extLst>
              </a:tr>
              <a:tr h="36342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Leptin(pg/ml)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7952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(4074 - 79433)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11871.4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(3020 - 40738)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8323.40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(2692  - 51286 )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669972941"/>
                  </a:ext>
                </a:extLst>
              </a:tr>
              <a:tr h="36342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D-dimer (pg/ml)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2538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(1318 - 3162)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2258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(1513 - 3548)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1958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(1122 - 3630)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808246359"/>
                  </a:ext>
                </a:extLst>
              </a:tr>
              <a:tr h="36342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sICAM (pg/ml)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126.00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(109.6 - 144.5)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114.40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(95.5 - 141.)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132.77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(117.5 - 158.5)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638050461"/>
                  </a:ext>
                </a:extLst>
              </a:tr>
              <a:tr h="36342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MPO(pg/ml)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358.00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(302.00-447.00)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309.00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(219.00-417.00)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399.00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(288.40-489.80)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2186896849"/>
                  </a:ext>
                </a:extLst>
              </a:tr>
              <a:tr h="36342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P-selectin (pg/ml)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130.00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(115.00-186.00)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141.00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(100.00-199.50)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159.00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(104.70-195.00)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386020461"/>
                  </a:ext>
                </a:extLst>
              </a:tr>
              <a:tr h="36342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sVCAM (pg/ml)</a:t>
                      </a:r>
                      <a:r>
                        <a:rPr lang="en-US" sz="1000" baseline="30000" dirty="0">
                          <a:effectLst/>
                        </a:rPr>
                        <a:t>1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877.00*</a:t>
                      </a:r>
                      <a:endParaRPr lang="en-AU" sz="1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(708.0-955.00)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705.80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(616.50-832.00)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703.00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(602.60-891.30)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151500623"/>
                  </a:ext>
                </a:extLst>
              </a:tr>
              <a:tr h="363426"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HGF(pg/ml)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FF0000"/>
                          </a:solidFill>
                          <a:effectLst/>
                        </a:rPr>
                        <a:t>512.50**</a:t>
                      </a:r>
                      <a:endParaRPr lang="en-AU" sz="1000" dirty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(355.00-633.50)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351.60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(263.00-509.00)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318.50</a:t>
                      </a:r>
                      <a:endParaRPr lang="en-AU" sz="1000" dirty="0">
                        <a:effectLst/>
                      </a:endParaRPr>
                    </a:p>
                    <a:p>
                      <a:pPr algn="ctr">
                        <a:lnSpc>
                          <a:spcPts val="15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(219.00-426.80)</a:t>
                      </a:r>
                      <a:endParaRPr lang="en-AU" sz="1000" dirty="0">
                        <a:solidFill>
                          <a:srgbClr val="000000"/>
                        </a:solidFill>
                        <a:effectLst/>
                        <a:latin typeface="Palatino Linotype" panose="0204050205050503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57100751"/>
                  </a:ext>
                </a:extLst>
              </a:tr>
            </a:tbl>
          </a:graphicData>
        </a:graphic>
      </p:graphicFrame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529686" y="983482"/>
            <a:ext cx="682001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0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Table 3.</a:t>
            </a:r>
            <a:r>
              <a:rPr kumimoji="0" lang="en-US" altLang="en-US" sz="1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Systemic inflammatory and endothelial biomarkers across tertiles of vitamin D status. </a:t>
            </a:r>
            <a:endParaRPr kumimoji="0" lang="en-AU" altLang="en-US" sz="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9686" y="5589240"/>
            <a:ext cx="7858738" cy="50405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Low" eaLnBrk="0" hangingPunct="0"/>
            <a:r>
              <a:rPr lang="en-US" altLang="en-US" sz="9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Data are predicted median (range) from MANCOVA model that initially adjusted for age, gender, BMI, McAuley’s index, season, medications and PTH, but season</a:t>
            </a:r>
            <a:r>
              <a:rPr lang="en-US" altLang="en-US" sz="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 medications </a:t>
            </a:r>
            <a:r>
              <a:rPr lang="en-US" altLang="en-US" sz="9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and PTH were excluded in the final model by a backward elimination procedure. </a:t>
            </a:r>
            <a:r>
              <a:rPr lang="en-US" altLang="en-US" sz="900" baseline="300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n-US" altLang="en-US" sz="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Overall </a:t>
            </a:r>
            <a:r>
              <a:rPr lang="en-US" altLang="en-US" sz="9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MANOVA, P = 0.091 but P&lt;0.05 for all other variables</a:t>
            </a:r>
            <a:r>
              <a:rPr lang="en-US" altLang="en-US" sz="900" dirty="0" smtClean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 Post-hoc </a:t>
            </a:r>
            <a:r>
              <a:rPr lang="en-US" altLang="en-US" sz="900" dirty="0">
                <a:solidFill>
                  <a:srgbClr val="000000"/>
                </a:solidFill>
                <a:latin typeface="Palatino Linotype" panose="0204050205050503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tests * P&lt; 0.05; **P &lt;0.01 vs. Tertile 3.</a:t>
            </a:r>
            <a:endParaRPr lang="en-US" altLang="en-US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/>
            <a:endParaRPr lang="en-AU" sz="900" dirty="0"/>
          </a:p>
        </p:txBody>
      </p:sp>
    </p:spTree>
    <p:extLst>
      <p:ext uri="{BB962C8B-B14F-4D97-AF65-F5344CB8AC3E}">
        <p14:creationId xmlns:p14="http://schemas.microsoft.com/office/powerpoint/2010/main" val="133125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AU" sz="3600" b="1" kern="1200" dirty="0" smtClean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Result Summary:</a:t>
            </a:r>
            <a:endParaRPr lang="en-AU" sz="3600" b="1" kern="1200" dirty="0">
              <a:solidFill>
                <a:srgbClr val="FF0000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588224" y="5805264"/>
            <a:ext cx="2133600" cy="215900"/>
          </a:xfrm>
        </p:spPr>
        <p:txBody>
          <a:bodyPr/>
          <a:lstStyle/>
          <a:p>
            <a:r>
              <a:rPr lang="en-A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(Glass &amp; </a:t>
            </a:r>
            <a:r>
              <a:rPr lang="en-AU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Witztum</a:t>
            </a:r>
            <a:r>
              <a:rPr lang="en-A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2001)</a:t>
            </a:r>
            <a:endParaRPr lang="en-A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7544" y="1484784"/>
            <a:ext cx="3888432" cy="43204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dirty="0">
                <a:solidFill>
                  <a:schemeClr val="tx1"/>
                </a:solidFill>
              </a:rPr>
              <a:t>T1 = high 25OHD, T2=medium 25OHD, T3= low 25OHD</a:t>
            </a:r>
          </a:p>
          <a:p>
            <a:endParaRPr lang="en-AU" sz="2000" dirty="0">
              <a:solidFill>
                <a:schemeClr val="tx1"/>
              </a:solidFill>
            </a:endParaRPr>
          </a:p>
          <a:p>
            <a:r>
              <a:rPr lang="en-AU" sz="2000" dirty="0">
                <a:solidFill>
                  <a:schemeClr val="tx1"/>
                </a:solidFill>
              </a:rPr>
              <a:t>Significant result:</a:t>
            </a:r>
          </a:p>
          <a:p>
            <a:r>
              <a:rPr lang="en-AU" sz="2000" dirty="0">
                <a:solidFill>
                  <a:schemeClr val="tx1"/>
                </a:solidFill>
              </a:rPr>
              <a:t>↓ TC (T1 </a:t>
            </a:r>
            <a:r>
              <a:rPr lang="en-AU" sz="2000" dirty="0" smtClean="0">
                <a:solidFill>
                  <a:schemeClr val="tx1"/>
                </a:solidFill>
              </a:rPr>
              <a:t>vs T3, p=0.003) </a:t>
            </a:r>
            <a:endParaRPr lang="en-AU" sz="2000" dirty="0">
              <a:solidFill>
                <a:schemeClr val="tx1"/>
              </a:solidFill>
            </a:endParaRPr>
          </a:p>
          <a:p>
            <a:endParaRPr lang="en-AU" sz="2000" dirty="0">
              <a:solidFill>
                <a:schemeClr val="tx1"/>
              </a:solidFill>
            </a:endParaRPr>
          </a:p>
          <a:p>
            <a:r>
              <a:rPr lang="en-AU" sz="2000" dirty="0">
                <a:solidFill>
                  <a:schemeClr val="tx1"/>
                </a:solidFill>
              </a:rPr>
              <a:t>↓ LDL-C  (T1 vs </a:t>
            </a:r>
            <a:r>
              <a:rPr lang="en-AU" sz="2000" dirty="0" smtClean="0">
                <a:solidFill>
                  <a:schemeClr val="tx1"/>
                </a:solidFill>
              </a:rPr>
              <a:t>T3,p=0.005) </a:t>
            </a:r>
          </a:p>
          <a:p>
            <a:r>
              <a:rPr lang="en-AU" sz="2000" dirty="0">
                <a:solidFill>
                  <a:schemeClr val="tx1"/>
                </a:solidFill>
              </a:rPr>
              <a:t>	 </a:t>
            </a:r>
            <a:r>
              <a:rPr lang="en-AU" sz="2000" dirty="0" smtClean="0">
                <a:solidFill>
                  <a:schemeClr val="tx1"/>
                </a:solidFill>
              </a:rPr>
              <a:t> (T2 vs T3, p=0.001)</a:t>
            </a:r>
          </a:p>
          <a:p>
            <a:endParaRPr lang="en-AU" sz="2000" dirty="0">
              <a:solidFill>
                <a:schemeClr val="tx1"/>
              </a:solidFill>
            </a:endParaRPr>
          </a:p>
          <a:p>
            <a:r>
              <a:rPr lang="en-AU" sz="2000" dirty="0" smtClean="0">
                <a:solidFill>
                  <a:schemeClr val="tx1"/>
                </a:solidFill>
              </a:rPr>
              <a:t>↓TAG      (T2 s T3, p=0.04)</a:t>
            </a:r>
          </a:p>
          <a:p>
            <a:endParaRPr lang="en-AU" sz="2000" dirty="0">
              <a:solidFill>
                <a:schemeClr val="tx1"/>
              </a:solidFill>
            </a:endParaRPr>
          </a:p>
          <a:p>
            <a:r>
              <a:rPr lang="en-AU" sz="2000" dirty="0">
                <a:solidFill>
                  <a:schemeClr val="tx1"/>
                </a:solidFill>
              </a:rPr>
              <a:t>↑ HGF (T1 vs </a:t>
            </a:r>
            <a:r>
              <a:rPr lang="en-AU" sz="2000" dirty="0" smtClean="0">
                <a:solidFill>
                  <a:schemeClr val="tx1"/>
                </a:solidFill>
              </a:rPr>
              <a:t>T3, p=0.009) </a:t>
            </a:r>
            <a:endParaRPr lang="en-AU" sz="2000" dirty="0">
              <a:solidFill>
                <a:schemeClr val="tx1"/>
              </a:solidFill>
            </a:endParaRPr>
          </a:p>
          <a:p>
            <a:endParaRPr lang="en-AU" sz="2000" dirty="0">
              <a:solidFill>
                <a:schemeClr val="tx1"/>
              </a:solidFill>
            </a:endParaRPr>
          </a:p>
          <a:p>
            <a:r>
              <a:rPr lang="en-AU" sz="2000" dirty="0">
                <a:solidFill>
                  <a:schemeClr val="tx1"/>
                </a:solidFill>
              </a:rPr>
              <a:t>↑  sVCAM (T1 vs </a:t>
            </a:r>
            <a:r>
              <a:rPr lang="en-AU" sz="2000" dirty="0" smtClean="0">
                <a:solidFill>
                  <a:schemeClr val="tx1"/>
                </a:solidFill>
              </a:rPr>
              <a:t>T3, p=0.04)</a:t>
            </a:r>
            <a:endParaRPr lang="en-AU" sz="2000" dirty="0">
              <a:solidFill>
                <a:schemeClr val="tx1"/>
              </a:solidFill>
            </a:endParaRPr>
          </a:p>
        </p:txBody>
      </p:sp>
      <p:pic>
        <p:nvPicPr>
          <p:cNvPr id="16" name="Content Placeholder 15" descr="Screen Clipping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700808"/>
            <a:ext cx="4248472" cy="4104456"/>
          </a:xfrm>
        </p:spPr>
      </p:pic>
    </p:spTree>
    <p:extLst>
      <p:ext uri="{BB962C8B-B14F-4D97-AF65-F5344CB8AC3E}">
        <p14:creationId xmlns:p14="http://schemas.microsoft.com/office/powerpoint/2010/main" val="35310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rgbClr val="FF0000"/>
                </a:solidFill>
              </a:rPr>
              <a:t>Discussion</a:t>
            </a:r>
            <a:r>
              <a:rPr lang="en-AU" sz="4000" dirty="0" smtClean="0"/>
              <a:t> </a:t>
            </a:r>
            <a:r>
              <a:rPr lang="en-AU" dirty="0">
                <a:solidFill>
                  <a:srgbClr val="FF0000"/>
                </a:solidFill>
              </a:rPr>
              <a:t>and</a:t>
            </a:r>
            <a:r>
              <a:rPr lang="en-AU" sz="4000" dirty="0" smtClean="0"/>
              <a:t> </a:t>
            </a:r>
            <a:r>
              <a:rPr lang="en-AU" dirty="0" smtClean="0">
                <a:solidFill>
                  <a:srgbClr val="FF0000"/>
                </a:solidFill>
              </a:rPr>
              <a:t>conclusion:</a:t>
            </a:r>
            <a:r>
              <a:rPr lang="en-AU" sz="4000" dirty="0" smtClean="0"/>
              <a:t> </a:t>
            </a:r>
            <a:endParaRPr lang="en-AU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1400" dirty="0" smtClean="0"/>
              <a:t>Vitamin D has a beneficial effects on lipids profile which may advantages in cardiovascular disease prevention. </a:t>
            </a:r>
          </a:p>
          <a:p>
            <a:endParaRPr lang="en-AU" sz="1400" dirty="0"/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sz="1400" dirty="0" smtClean="0"/>
              <a:t>The relationship between plasma vitamin D and endothelial activation molecules did not come as prospected. </a:t>
            </a:r>
          </a:p>
          <a:p>
            <a:endParaRPr lang="en-AU" sz="1400" dirty="0"/>
          </a:p>
          <a:p>
            <a:pPr marL="0" indent="0">
              <a:buNone/>
            </a:pPr>
            <a:endParaRPr lang="en-AU" sz="1400" dirty="0" smtClean="0"/>
          </a:p>
          <a:p>
            <a:r>
              <a:rPr lang="en-AU" sz="1400" dirty="0" smtClean="0"/>
              <a:t>sVCAM-1 </a:t>
            </a:r>
            <a:r>
              <a:rPr lang="en-AU" sz="1400" dirty="0"/>
              <a:t>is expected to reflect membrane bound VCAM, which is involved in </a:t>
            </a:r>
            <a:r>
              <a:rPr lang="en-AU" sz="1400" dirty="0" smtClean="0"/>
              <a:t>leukocyte migration</a:t>
            </a:r>
            <a:r>
              <a:rPr lang="en-AU" sz="1400" dirty="0"/>
              <a:t>, an early step in atherosclerosis. Although non-significant, the data may reflect the </a:t>
            </a:r>
            <a:r>
              <a:rPr lang="en-AU" sz="1400" dirty="0" smtClean="0"/>
              <a:t>potential deleterious </a:t>
            </a:r>
            <a:r>
              <a:rPr lang="en-AU" sz="1400" dirty="0"/>
              <a:t>effects of very high levels of 25(OH)D. </a:t>
            </a:r>
            <a:endParaRPr lang="en-AU" sz="1400" dirty="0" smtClean="0"/>
          </a:p>
        </p:txBody>
      </p:sp>
    </p:spTree>
    <p:extLst>
      <p:ext uri="{BB962C8B-B14F-4D97-AF65-F5344CB8AC3E}">
        <p14:creationId xmlns:p14="http://schemas.microsoft.com/office/powerpoint/2010/main" val="320144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solidFill>
                  <a:srgbClr val="FF0000"/>
                </a:solidFill>
              </a:rPr>
              <a:t>Discussion</a:t>
            </a:r>
            <a:r>
              <a:rPr lang="en-AU" sz="4000" dirty="0" smtClean="0"/>
              <a:t> </a:t>
            </a:r>
            <a:r>
              <a:rPr lang="en-AU" dirty="0">
                <a:solidFill>
                  <a:srgbClr val="FF0000"/>
                </a:solidFill>
              </a:rPr>
              <a:t>and</a:t>
            </a:r>
            <a:r>
              <a:rPr lang="en-AU" sz="4000" dirty="0" smtClean="0"/>
              <a:t> </a:t>
            </a:r>
            <a:r>
              <a:rPr lang="en-AU" dirty="0" smtClean="0">
                <a:solidFill>
                  <a:srgbClr val="FF0000"/>
                </a:solidFill>
              </a:rPr>
              <a:t>conclusion:</a:t>
            </a:r>
            <a:r>
              <a:rPr lang="en-AU" sz="4000" dirty="0" smtClean="0"/>
              <a:t> </a:t>
            </a:r>
            <a:endParaRPr lang="en-AU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sz="1400" dirty="0"/>
              <a:t>Interestingly, we also found that at these circulating levels of 25(OH)D (</a:t>
            </a:r>
            <a:r>
              <a:rPr lang="en-AU" sz="1400" dirty="0" err="1"/>
              <a:t>Tertile</a:t>
            </a:r>
            <a:r>
              <a:rPr lang="en-AU" sz="1400" dirty="0"/>
              <a:t> 1), Hepatocyte growth factor (HGF) increased significantly more than in the reference group (Table 3). </a:t>
            </a:r>
            <a:endParaRPr lang="en-AU" sz="1400" dirty="0" smtClean="0"/>
          </a:p>
          <a:p>
            <a:endParaRPr lang="en-AU" sz="1400" dirty="0"/>
          </a:p>
          <a:p>
            <a:endParaRPr lang="en-AU" sz="1400" dirty="0"/>
          </a:p>
          <a:p>
            <a:r>
              <a:rPr lang="en-AU" sz="1400" dirty="0"/>
              <a:t>HGF has a major role in the endothelium, and is a potent </a:t>
            </a:r>
            <a:r>
              <a:rPr lang="en-AU" sz="1400" dirty="0" err="1"/>
              <a:t>angiogenic</a:t>
            </a:r>
            <a:r>
              <a:rPr lang="en-AU" sz="1400" dirty="0"/>
              <a:t> factor. It has the added benefit of preventing increased vascular permeability and leukocyte adhesion that is observed with another growth factor, vascular endothelial growth factor (VGEF). </a:t>
            </a:r>
            <a:endParaRPr lang="en-AU" sz="1400" dirty="0" smtClean="0"/>
          </a:p>
          <a:p>
            <a:endParaRPr lang="en-AU" sz="1400" dirty="0"/>
          </a:p>
          <a:p>
            <a:endParaRPr lang="en-AU" sz="1400" dirty="0"/>
          </a:p>
          <a:p>
            <a:r>
              <a:rPr lang="en-AU" sz="1400" dirty="0"/>
              <a:t>In fact, combination therapy of VGEF and HGF has been proposed for CVD. </a:t>
            </a:r>
            <a:endParaRPr lang="en-AU" sz="1400" dirty="0" smtClean="0"/>
          </a:p>
          <a:p>
            <a:endParaRPr lang="en-AU" sz="1400" dirty="0"/>
          </a:p>
          <a:p>
            <a:endParaRPr lang="en-AU" sz="1400" dirty="0"/>
          </a:p>
          <a:p>
            <a:r>
              <a:rPr lang="en-AU" sz="1400" dirty="0"/>
              <a:t>It is possible that the increase in HGF at the highest </a:t>
            </a:r>
            <a:r>
              <a:rPr lang="en-AU" sz="1400" dirty="0" err="1"/>
              <a:t>tertile</a:t>
            </a:r>
            <a:r>
              <a:rPr lang="en-AU" sz="1400" dirty="0"/>
              <a:t> is a compensatory/adaptive response to counter deleterious effects of </a:t>
            </a:r>
            <a:r>
              <a:rPr lang="en-AU" sz="1400" dirty="0" err="1"/>
              <a:t>sVCAM</a:t>
            </a:r>
            <a:r>
              <a:rPr lang="en-AU" sz="1400" dirty="0"/>
              <a:t>.</a:t>
            </a:r>
          </a:p>
          <a:p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29319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68313" y="560388"/>
            <a:ext cx="8207375" cy="636364"/>
          </a:xfrm>
        </p:spPr>
        <p:txBody>
          <a:bodyPr/>
          <a:lstStyle/>
          <a:p>
            <a:r>
              <a:rPr lang="en-AU" dirty="0">
                <a:solidFill>
                  <a:srgbClr val="FF0000"/>
                </a:solidFill>
              </a:rPr>
              <a:t>References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4968552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sz="700" dirty="0"/>
              <a:t>World Health Organisation WHO. Global status report on </a:t>
            </a:r>
            <a:r>
              <a:rPr lang="en-US" sz="700" dirty="0" err="1"/>
              <a:t>noncommunicable</a:t>
            </a:r>
            <a:r>
              <a:rPr lang="en-US" sz="700" dirty="0"/>
              <a:t> diseases. 2010.</a:t>
            </a:r>
            <a:endParaRPr lang="en-AU" sz="700" dirty="0"/>
          </a:p>
          <a:p>
            <a:pPr marL="457200" indent="-457200">
              <a:buFont typeface="+mj-lt"/>
              <a:buAutoNum type="arabicPeriod"/>
            </a:pPr>
            <a:r>
              <a:rPr lang="en-US" sz="700" dirty="0"/>
              <a:t>2.	Gordon K, Smith F, Dhillon S. Effective chronic disease management: patients’ perspectives on medication-related problems. Patient education and counseling. 2007;65(3):407-15</a:t>
            </a:r>
            <a:r>
              <a:rPr lang="en-US" sz="7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700" dirty="0" err="1"/>
              <a:t>Lindström</a:t>
            </a:r>
            <a:r>
              <a:rPr lang="en-AU" sz="700" dirty="0"/>
              <a:t> J, </a:t>
            </a:r>
            <a:r>
              <a:rPr lang="en-AU" sz="700" dirty="0" err="1"/>
              <a:t>Peltonen</a:t>
            </a:r>
            <a:r>
              <a:rPr lang="en-AU" sz="700" dirty="0"/>
              <a:t> M, Eriksson J, </a:t>
            </a:r>
            <a:r>
              <a:rPr lang="en-AU" sz="700" dirty="0" err="1"/>
              <a:t>Ilanne-Parikka</a:t>
            </a:r>
            <a:r>
              <a:rPr lang="en-AU" sz="700" dirty="0"/>
              <a:t> P, </a:t>
            </a:r>
            <a:r>
              <a:rPr lang="en-AU" sz="700" dirty="0" err="1"/>
              <a:t>Aunola</a:t>
            </a:r>
            <a:r>
              <a:rPr lang="en-AU" sz="700" dirty="0"/>
              <a:t> S, </a:t>
            </a:r>
            <a:r>
              <a:rPr lang="en-AU" sz="700" dirty="0" err="1"/>
              <a:t>Keinänen-Kiukaanniemi</a:t>
            </a:r>
            <a:r>
              <a:rPr lang="en-AU" sz="700" dirty="0"/>
              <a:t> S, et al. Improved lifestyle and decreased diabetes risk over 13 years: long-term follow-up of the randomised Finnish Diabetes Prevention Study (DPS). </a:t>
            </a:r>
            <a:r>
              <a:rPr lang="en-AU" sz="700" dirty="0" err="1"/>
              <a:t>Diabetologia</a:t>
            </a:r>
            <a:r>
              <a:rPr lang="en-AU" sz="700" dirty="0"/>
              <a:t>. 2013;56(2):284-93.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700" dirty="0"/>
              <a:t>Schwarz P, </a:t>
            </a:r>
            <a:r>
              <a:rPr lang="en-AU" sz="700" dirty="0" err="1"/>
              <a:t>Lindström</a:t>
            </a:r>
            <a:r>
              <a:rPr lang="en-AU" sz="700" dirty="0"/>
              <a:t> J, </a:t>
            </a:r>
            <a:r>
              <a:rPr lang="en-AU" sz="700" dirty="0" err="1"/>
              <a:t>Kissimova-Scarbeck</a:t>
            </a:r>
            <a:r>
              <a:rPr lang="en-AU" sz="700" dirty="0"/>
              <a:t> K, </a:t>
            </a:r>
            <a:r>
              <a:rPr lang="en-AU" sz="700" dirty="0" err="1"/>
              <a:t>Szybinski</a:t>
            </a:r>
            <a:r>
              <a:rPr lang="en-AU" sz="700" dirty="0"/>
              <a:t> Z, </a:t>
            </a:r>
            <a:r>
              <a:rPr lang="en-AU" sz="700" dirty="0" err="1"/>
              <a:t>Barengo</a:t>
            </a:r>
            <a:r>
              <a:rPr lang="en-AU" sz="700" dirty="0"/>
              <a:t> N, </a:t>
            </a:r>
            <a:r>
              <a:rPr lang="en-AU" sz="700" dirty="0" err="1"/>
              <a:t>Peltonen</a:t>
            </a:r>
            <a:r>
              <a:rPr lang="en-AU" sz="700" dirty="0"/>
              <a:t> M, et al. The European perspective of type 2 diabetes prevention: diabetes in Europe-prevention using lifestyle, physical activity and nutritional intervention (DE-PLAN) project. Experimental and clinical endocrinology &amp; diabetes. 2008;116(03):167-72</a:t>
            </a:r>
            <a:r>
              <a:rPr lang="en-AU" sz="7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700" dirty="0" err="1"/>
              <a:t>Sarink</a:t>
            </a:r>
            <a:r>
              <a:rPr lang="en-AU" sz="700" dirty="0"/>
              <a:t> D, </a:t>
            </a:r>
            <a:r>
              <a:rPr lang="en-AU" sz="700" dirty="0" err="1"/>
              <a:t>Nedkoff</a:t>
            </a:r>
            <a:r>
              <a:rPr lang="en-AU" sz="700" dirty="0"/>
              <a:t> L, </a:t>
            </a:r>
            <a:r>
              <a:rPr lang="en-AU" sz="700" dirty="0" err="1"/>
              <a:t>Briffa</a:t>
            </a:r>
            <a:r>
              <a:rPr lang="en-AU" sz="700" dirty="0"/>
              <a:t> T, Shaw JE, </a:t>
            </a:r>
            <a:r>
              <a:rPr lang="en-AU" sz="700" dirty="0" err="1"/>
              <a:t>Magliano</a:t>
            </a:r>
            <a:r>
              <a:rPr lang="en-AU" sz="700" dirty="0"/>
              <a:t> DJ, Stevenson C, et al. Projected age-and sex-specific prevalence of cardiovascular diseases in Western Australian adults from 2005–2045. European journal of preventive cardiology. 2016;23(1):23-32</a:t>
            </a:r>
            <a:r>
              <a:rPr lang="en-AU" sz="7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700" dirty="0" err="1"/>
              <a:t>Sorisky</a:t>
            </a:r>
            <a:r>
              <a:rPr lang="en-AU" sz="700" dirty="0"/>
              <a:t> A. Molecular links between obesity and cardiovascular disease. American Journal of Therapeutics. 2002;9(6):516-21</a:t>
            </a:r>
            <a:r>
              <a:rPr lang="en-AU" sz="7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700" dirty="0" err="1"/>
              <a:t>Tousoulis</a:t>
            </a:r>
            <a:r>
              <a:rPr lang="en-AU" sz="700" dirty="0"/>
              <a:t> D, </a:t>
            </a:r>
            <a:r>
              <a:rPr lang="en-AU" sz="700" dirty="0" err="1"/>
              <a:t>Kampoli</a:t>
            </a:r>
            <a:r>
              <a:rPr lang="en-AU" sz="700" dirty="0"/>
              <a:t> A-M, </a:t>
            </a:r>
            <a:r>
              <a:rPr lang="en-AU" sz="700" dirty="0" err="1"/>
              <a:t>Tentolouris</a:t>
            </a:r>
            <a:r>
              <a:rPr lang="en-AU" sz="700" dirty="0"/>
              <a:t> Nikolaos </a:t>
            </a:r>
            <a:r>
              <a:rPr lang="en-AU" sz="700" dirty="0" err="1"/>
              <a:t>Papageorgiou</a:t>
            </a:r>
            <a:r>
              <a:rPr lang="en-AU" sz="700" dirty="0"/>
              <a:t> C, </a:t>
            </a:r>
            <a:r>
              <a:rPr lang="en-AU" sz="700" dirty="0" err="1"/>
              <a:t>Stefanadis</a:t>
            </a:r>
            <a:r>
              <a:rPr lang="en-AU" sz="700" dirty="0"/>
              <a:t> C. The role of nitric oxide on endothelial function. Current vascular pharmacology. 2012;10(1):4-18.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700" dirty="0"/>
              <a:t>Vogel RA. Measurement of Endothelial Function </a:t>
            </a:r>
            <a:r>
              <a:rPr lang="en-AU" sz="700" dirty="0" smtClean="0"/>
              <a:t>by Brachial </a:t>
            </a:r>
            <a:r>
              <a:rPr lang="en-AU" sz="700" dirty="0"/>
              <a:t>Artery </a:t>
            </a:r>
            <a:r>
              <a:rPr lang="en-AU" sz="700" dirty="0" smtClean="0"/>
              <a:t>Flow–Mediated Vasodilation</a:t>
            </a:r>
            <a:r>
              <a:rPr lang="en-AU" sz="700" dirty="0"/>
              <a:t>. Am J </a:t>
            </a:r>
            <a:r>
              <a:rPr lang="en-AU" sz="700" dirty="0" err="1"/>
              <a:t>Cardiol</a:t>
            </a:r>
            <a:r>
              <a:rPr lang="en-AU" sz="700" dirty="0"/>
              <a:t>. 2001;88:31-4.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700" dirty="0" err="1"/>
              <a:t>Sorisky</a:t>
            </a:r>
            <a:r>
              <a:rPr lang="en-AU" sz="700" dirty="0"/>
              <a:t> A. Molecular links between obesity and cardiovascular disease. American Journal of Therapeutics. 2002;9(6):516-21.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700" dirty="0"/>
              <a:t>Alyami A, Soares M, Sherriff J, </a:t>
            </a:r>
            <a:r>
              <a:rPr lang="en-AU" sz="700" dirty="0" err="1"/>
              <a:t>Mamo</a:t>
            </a:r>
            <a:r>
              <a:rPr lang="en-AU" sz="700" dirty="0"/>
              <a:t> J. Vitamin D &amp; endothelial function. The Indian journal of medical research. 2014;140(4):483.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700" dirty="0" err="1"/>
              <a:t>Bahijri</a:t>
            </a:r>
            <a:r>
              <a:rPr lang="en-US" sz="700" dirty="0"/>
              <a:t> SM, Jambi HA, Al </a:t>
            </a:r>
            <a:r>
              <a:rPr lang="en-US" sz="700" dirty="0" err="1"/>
              <a:t>Raddadi</a:t>
            </a:r>
            <a:r>
              <a:rPr lang="en-US" sz="700" dirty="0"/>
              <a:t> RM, Ferns G, </a:t>
            </a:r>
            <a:r>
              <a:rPr lang="en-US" sz="700" dirty="0" err="1"/>
              <a:t>Tuomilehto</a:t>
            </a:r>
            <a:r>
              <a:rPr lang="en-US" sz="700" dirty="0"/>
              <a:t> J. The Prevalence of Diabetes and Prediabetes in the Adult Population of Jeddah, Saudi Arabia-A Community-Based Survey. </a:t>
            </a:r>
            <a:r>
              <a:rPr lang="en-US" sz="700" dirty="0" err="1"/>
              <a:t>PloS</a:t>
            </a:r>
            <a:r>
              <a:rPr lang="en-US" sz="700" dirty="0"/>
              <a:t> one. 2016;11(4):e0152559.</a:t>
            </a:r>
            <a:endParaRPr lang="en-AU" sz="700" dirty="0"/>
          </a:p>
          <a:p>
            <a:pPr marL="457200" indent="-457200">
              <a:buFont typeface="+mj-lt"/>
              <a:buAutoNum type="arabicPeriod"/>
            </a:pPr>
            <a:r>
              <a:rPr lang="en-AU" sz="700" dirty="0"/>
              <a:t>van der Mei IA, Ponsonby A-L, </a:t>
            </a:r>
            <a:r>
              <a:rPr lang="en-AU" sz="700" dirty="0" err="1"/>
              <a:t>Engelsen</a:t>
            </a:r>
            <a:r>
              <a:rPr lang="en-AU" sz="700" dirty="0"/>
              <a:t> O, Pasco JA, McGrath JJ, </a:t>
            </a:r>
            <a:r>
              <a:rPr lang="en-AU" sz="700" dirty="0" err="1"/>
              <a:t>Eyles</a:t>
            </a:r>
            <a:r>
              <a:rPr lang="en-AU" sz="700" dirty="0"/>
              <a:t> DW, et al. The high prevalence of vitamin D insufficiency across Australian populations is only partly explained by season and latitude. Environmental health perspectives. 2007:1132-9.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800" dirty="0" err="1"/>
              <a:t>Nowson</a:t>
            </a:r>
            <a:r>
              <a:rPr lang="en-AU" sz="800" dirty="0"/>
              <a:t> CA, McGrath JJ, </a:t>
            </a:r>
            <a:r>
              <a:rPr lang="en-AU" sz="800" dirty="0" err="1"/>
              <a:t>Ebeling</a:t>
            </a:r>
            <a:r>
              <a:rPr lang="en-AU" sz="800" dirty="0"/>
              <a:t> PR, </a:t>
            </a:r>
            <a:r>
              <a:rPr lang="en-AU" sz="800" dirty="0" err="1"/>
              <a:t>Haikerwal</a:t>
            </a:r>
            <a:r>
              <a:rPr lang="en-AU" sz="800" dirty="0"/>
              <a:t> A, Daly RM, Sanders KM, et al. Vitamin D and health in adults in Australia and New Zealand: a position statement. Med J Aust. 2012;196(11):686-7.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800" dirty="0"/>
              <a:t>Australian Health Survey: Biomedical Results for Nutrients, 2011-12  [Internet]. Australian Bureau of Statistics 2012 [cited 19-04-2016]. Available from: </a:t>
            </a:r>
            <a:r>
              <a:rPr lang="en-AU" sz="800" u="sng" dirty="0">
                <a:hlinkClick r:id="rId3"/>
              </a:rPr>
              <a:t>http://www.abs.gov.au/ausstats/abs@.nsf/Lookup/4364.0.55.006Chapter2002011-12</a:t>
            </a:r>
            <a:r>
              <a:rPr lang="en-AU" sz="8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800" dirty="0" err="1"/>
              <a:t>Barac</a:t>
            </a:r>
            <a:r>
              <a:rPr lang="en-AU" sz="800" dirty="0"/>
              <a:t> A, </a:t>
            </a:r>
            <a:r>
              <a:rPr lang="en-AU" sz="800" dirty="0" err="1"/>
              <a:t>Campia</a:t>
            </a:r>
            <a:r>
              <a:rPr lang="en-AU" sz="800" dirty="0"/>
              <a:t> U, </a:t>
            </a:r>
            <a:r>
              <a:rPr lang="en-AU" sz="800" dirty="0" err="1"/>
              <a:t>Panza</a:t>
            </a:r>
            <a:r>
              <a:rPr lang="en-AU" sz="800" dirty="0"/>
              <a:t> JA. Methods for evaluating endothelial function in humans. Hypertension. 2007;49(4):748-60.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800" dirty="0" err="1"/>
              <a:t>Goodfellow</a:t>
            </a:r>
            <a:r>
              <a:rPr lang="en-AU" sz="800" dirty="0"/>
              <a:t> J, Owens D, Henderson A. Cardiovascular Syndromes X, endothelial dysfunction and insulin resistance. Diabetes Research and Clinical Practice. 1996;31(Supplement 1):S163-S71.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800" dirty="0"/>
              <a:t>Vogel RA. Measurement of endothelial function by brachial artery flow-mediated vasodilation. The American journal of cardiology. 2001;88(2):31-4.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800" dirty="0"/>
              <a:t>Norman P, Powell J. Vitamin D, shedding light on the development of disease in peripheral arteries. Arteriosclerosis, thrombosis, and vascular biology. 2005;25(1):39-46.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800" dirty="0"/>
              <a:t>Li YC, Kong J, Wei M, Chen Z-F, Liu SQ, Cao L-P. 1, 25-Dihydroxyvitamin D 3 is a negative endocrine regulator of the renin-angiotensin system. The Journal of clinical investigation. 2002;110(2):229-38.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800" dirty="0" err="1"/>
              <a:t>Pannu</a:t>
            </a:r>
            <a:r>
              <a:rPr lang="en-AU" sz="800" dirty="0"/>
              <a:t> PK, </a:t>
            </a:r>
            <a:r>
              <a:rPr lang="en-AU" sz="800" dirty="0" err="1"/>
              <a:t>Calton</a:t>
            </a:r>
            <a:r>
              <a:rPr lang="en-AU" sz="800" dirty="0"/>
              <a:t> EK, Soares MJ. Chapter Two-Calcium and Vitamin D in Obesity and Related Chronic Disease. Advances in food and nutrition research. 2016;77:57-100.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800" dirty="0" err="1"/>
              <a:t>Guillot</a:t>
            </a:r>
            <a:r>
              <a:rPr lang="en-AU" sz="800" dirty="0"/>
              <a:t> X, </a:t>
            </a:r>
            <a:r>
              <a:rPr lang="en-AU" sz="800" dirty="0" err="1"/>
              <a:t>Semerano</a:t>
            </a:r>
            <a:r>
              <a:rPr lang="en-AU" sz="800" dirty="0"/>
              <a:t> L, </a:t>
            </a:r>
            <a:r>
              <a:rPr lang="en-AU" sz="800" dirty="0" err="1"/>
              <a:t>Saidenberg-Kermanac’h</a:t>
            </a:r>
            <a:r>
              <a:rPr lang="en-AU" sz="800" dirty="0"/>
              <a:t> N, </a:t>
            </a:r>
            <a:r>
              <a:rPr lang="en-AU" sz="800" dirty="0" err="1"/>
              <a:t>Falgarone</a:t>
            </a:r>
            <a:r>
              <a:rPr lang="en-AU" sz="800" dirty="0"/>
              <a:t> G, </a:t>
            </a:r>
            <a:r>
              <a:rPr lang="en-AU" sz="800" dirty="0" err="1"/>
              <a:t>Boissier</a:t>
            </a:r>
            <a:r>
              <a:rPr lang="en-AU" sz="800" dirty="0"/>
              <a:t> M-C. Vitamin D and inflammation. Joint Bone Spine. 2010;77(6):</a:t>
            </a:r>
            <a:r>
              <a:rPr lang="en-AU" sz="800" dirty="0" smtClean="0"/>
              <a:t>552-7.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800" dirty="0" smtClean="0"/>
              <a:t>Min</a:t>
            </a:r>
            <a:r>
              <a:rPr lang="en-AU" sz="800" dirty="0"/>
              <a:t>, J.K.; Lee, Y.M. Hepatocyte growth factor suppresses vascular endothelial growth </a:t>
            </a:r>
            <a:r>
              <a:rPr lang="en-AU" sz="800" dirty="0" smtClean="0"/>
              <a:t>factor-induced expression </a:t>
            </a:r>
            <a:r>
              <a:rPr lang="en-AU" sz="800" dirty="0"/>
              <a:t>of endothelial, ICAM-1 and, VCAM-1 by inhibiting the nuclear factor-B pathway. Circ. Res</a:t>
            </a:r>
            <a:r>
              <a:rPr lang="en-AU" sz="800" dirty="0" smtClean="0"/>
              <a:t>. </a:t>
            </a:r>
            <a:r>
              <a:rPr lang="en-AU" sz="800" b="1" dirty="0" smtClean="0"/>
              <a:t>2005</a:t>
            </a:r>
            <a:r>
              <a:rPr lang="en-AU" sz="800" dirty="0"/>
              <a:t>, 96, 300–307</a:t>
            </a:r>
            <a:r>
              <a:rPr lang="en-AU" sz="800" dirty="0" smtClean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AU" sz="800" dirty="0"/>
              <a:t>Glass, C. K., &amp; </a:t>
            </a:r>
            <a:r>
              <a:rPr lang="en-AU" sz="800" dirty="0" err="1"/>
              <a:t>Witztum</a:t>
            </a:r>
            <a:r>
              <a:rPr lang="en-AU" sz="800" dirty="0"/>
              <a:t>, J. L. (2001). Atherosclerosis: the road ahead. </a:t>
            </a:r>
            <a:r>
              <a:rPr lang="en-AU" sz="800" i="1" dirty="0"/>
              <a:t>Cell</a:t>
            </a:r>
            <a:r>
              <a:rPr lang="en-AU" sz="800" dirty="0"/>
              <a:t>, </a:t>
            </a:r>
            <a:r>
              <a:rPr lang="en-AU" sz="800" i="1" dirty="0"/>
              <a:t>104</a:t>
            </a:r>
            <a:r>
              <a:rPr lang="en-AU" sz="800" dirty="0"/>
              <a:t>(4), 503-516.</a:t>
            </a:r>
          </a:p>
          <a:p>
            <a:pPr marL="457200" indent="-457200">
              <a:buFont typeface="+mj-lt"/>
              <a:buAutoNum type="arabicPeriod"/>
            </a:pPr>
            <a:endParaRPr lang="en-AU" sz="800" dirty="0"/>
          </a:p>
          <a:p>
            <a:pPr marL="457200" indent="-457200">
              <a:buFont typeface="+mj-lt"/>
              <a:buAutoNum type="arabicPeriod"/>
            </a:pPr>
            <a:endParaRPr lang="en-AU" sz="700" dirty="0"/>
          </a:p>
        </p:txBody>
      </p:sp>
    </p:spTree>
    <p:extLst>
      <p:ext uri="{BB962C8B-B14F-4D97-AF65-F5344CB8AC3E}">
        <p14:creationId xmlns:p14="http://schemas.microsoft.com/office/powerpoint/2010/main" val="191292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urtin_Mk Lew Template">
  <a:themeElements>
    <a:clrScheme name="Default Design 13">
      <a:dk1>
        <a:srgbClr val="333333"/>
      </a:dk1>
      <a:lt1>
        <a:srgbClr val="FFFFFF"/>
      </a:lt1>
      <a:dk2>
        <a:srgbClr val="666666"/>
      </a:dk2>
      <a:lt2>
        <a:srgbClr val="969696"/>
      </a:lt2>
      <a:accent1>
        <a:srgbClr val="CC9900"/>
      </a:accent1>
      <a:accent2>
        <a:srgbClr val="333399"/>
      </a:accent2>
      <a:accent3>
        <a:srgbClr val="FFFFFF"/>
      </a:accent3>
      <a:accent4>
        <a:srgbClr val="2A2A2A"/>
      </a:accent4>
      <a:accent5>
        <a:srgbClr val="E2CAAA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333333"/>
        </a:dk1>
        <a:lt1>
          <a:srgbClr val="FFFFFF"/>
        </a:lt1>
        <a:dk2>
          <a:srgbClr val="666666"/>
        </a:dk2>
        <a:lt2>
          <a:srgbClr val="969696"/>
        </a:lt2>
        <a:accent1>
          <a:srgbClr val="CC9900"/>
        </a:accent1>
        <a:accent2>
          <a:srgbClr val="333399"/>
        </a:accent2>
        <a:accent3>
          <a:srgbClr val="FFFFFF"/>
        </a:accent3>
        <a:accent4>
          <a:srgbClr val="2A2A2A"/>
        </a:accent4>
        <a:accent5>
          <a:srgbClr val="E2CAAA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curtin_Mk Lew Template</Template>
  <TotalTime>368</TotalTime>
  <Words>1840</Words>
  <Application>Microsoft Office PowerPoint</Application>
  <PresentationFormat>On-screen Show (4:3)</PresentationFormat>
  <Paragraphs>315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curtin_Mk Lew Template</vt:lpstr>
      <vt:lpstr>PowerPoint Presentation</vt:lpstr>
      <vt:lpstr>Background:</vt:lpstr>
      <vt:lpstr>Endothelium</vt:lpstr>
      <vt:lpstr>Endothelial Dysfunction, Insulin Resistance, CVD and T2DM:</vt:lpstr>
      <vt:lpstr>Vitamin D Status in Australia:</vt:lpstr>
      <vt:lpstr>Vitamin D and Endothelial function:</vt:lpstr>
      <vt:lpstr>Study Method:</vt:lpstr>
      <vt:lpstr>Results: General Characteristics: </vt:lpstr>
      <vt:lpstr>Results: 25OHD and lipids profiles: </vt:lpstr>
      <vt:lpstr>Results: 25OHD and endothelial cell activation molecules : </vt:lpstr>
      <vt:lpstr>Result Summary:</vt:lpstr>
      <vt:lpstr>Discussion and conclusion: </vt:lpstr>
      <vt:lpstr>Discussion and conclusion: </vt:lpstr>
      <vt:lpstr>References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Glucose induced thermogenesis following mild cold exposure</dc:title>
  <dc:creator>Kaveri</dc:creator>
  <cp:lastModifiedBy>omics</cp:lastModifiedBy>
  <cp:revision>72</cp:revision>
  <cp:lastPrinted>2016-12-05T20:40:51Z</cp:lastPrinted>
  <dcterms:created xsi:type="dcterms:W3CDTF">2013-11-05T04:19:53Z</dcterms:created>
  <dcterms:modified xsi:type="dcterms:W3CDTF">2016-12-08T06:05:53Z</dcterms:modified>
</cp:coreProperties>
</file>